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5" r:id="rId6"/>
  </p:sldMasterIdLst>
  <p:notesMasterIdLst>
    <p:notesMasterId r:id="rId35"/>
  </p:notesMasterIdLst>
  <p:sldIdLst>
    <p:sldId id="2147376475" r:id="rId7"/>
    <p:sldId id="2147469776" r:id="rId8"/>
    <p:sldId id="2147469851" r:id="rId9"/>
    <p:sldId id="2147469777" r:id="rId10"/>
    <p:sldId id="2147469773" r:id="rId11"/>
    <p:sldId id="2147469778" r:id="rId12"/>
    <p:sldId id="2147469707" r:id="rId13"/>
    <p:sldId id="2147376671" r:id="rId14"/>
    <p:sldId id="2147469802" r:id="rId15"/>
    <p:sldId id="2147469669" r:id="rId16"/>
    <p:sldId id="2147469767" r:id="rId17"/>
    <p:sldId id="2147469785" r:id="rId18"/>
    <p:sldId id="2147469878" r:id="rId19"/>
    <p:sldId id="2147469873" r:id="rId20"/>
    <p:sldId id="2147469781" r:id="rId21"/>
    <p:sldId id="2147469882" r:id="rId22"/>
    <p:sldId id="2147469780" r:id="rId23"/>
    <p:sldId id="2147469867" r:id="rId24"/>
    <p:sldId id="2147469879" r:id="rId25"/>
    <p:sldId id="2147469883" r:id="rId26"/>
    <p:sldId id="2146846035" r:id="rId27"/>
    <p:sldId id="2147469870" r:id="rId28"/>
    <p:sldId id="2147469766" r:id="rId29"/>
    <p:sldId id="2147469798" r:id="rId30"/>
    <p:sldId id="2147469797" r:id="rId31"/>
    <p:sldId id="2147469844" r:id="rId32"/>
    <p:sldId id="2147469800" r:id="rId33"/>
    <p:sldId id="214746988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A5C48789-DAFD-4389-7A87-B92CBB8A351A}" name="Reed Kiely" initials="RK" userId="S::reedk@thevab.com::768be38e-2fb5-40ce-925d-bd8e9d9e3c31" providerId="AD"/>
  <p188:author id="{40CDBCD8-5C78-F3A3-F41F-DA4694EE60DF}" name="Kaileen Cain" initials="KC" userId="S::KaileenC@thevab.com::21167d2d-fdf2-4320-ae3a-272888c89590" providerId="AD"/>
  <p188:author id="{FCE3F7EB-DC72-F237-D662-44918D558BC7}" name="Benjamin Vandegrift" initials="BV" userId="S::benjaminv@thevab.com::2e5c2a8a-c606-4888-a2a6-2a14dfaa97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3C8D"/>
    <a:srgbClr val="1B1464"/>
    <a:srgbClr val="00BFF2"/>
    <a:srgbClr val="4EBEA4"/>
    <a:srgbClr val="E2E8F1"/>
    <a:srgbClr val="FFE6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FD3BD4DC-71D8-46F6-AA22-5552A9B6A2A7}"/>
    <pc:docChg chg="undo redo custSel addSld delSld modSld sldOrd">
      <pc:chgData name="Jason Wiese" userId="4bff8d5b-7de6-4655-b397-69b0afc81113" providerId="ADAL" clId="{FD3BD4DC-71D8-46F6-AA22-5552A9B6A2A7}" dt="2025-11-03T04:51:37.609" v="8738" actId="6549"/>
      <pc:docMkLst>
        <pc:docMk/>
      </pc:docMkLst>
      <pc:sldChg chg="modSp mod">
        <pc:chgData name="Jason Wiese" userId="4bff8d5b-7de6-4655-b397-69b0afc81113" providerId="ADAL" clId="{FD3BD4DC-71D8-46F6-AA22-5552A9B6A2A7}" dt="2025-10-22T03:25:31.990" v="5856" actId="207"/>
        <pc:sldMkLst>
          <pc:docMk/>
          <pc:sldMk cId="2922360127" sldId="2146846035"/>
        </pc:sldMkLst>
        <pc:spChg chg="mod">
          <ac:chgData name="Jason Wiese" userId="4bff8d5b-7de6-4655-b397-69b0afc81113" providerId="ADAL" clId="{FD3BD4DC-71D8-46F6-AA22-5552A9B6A2A7}" dt="2025-10-22T03:25:31.990" v="5856" actId="207"/>
          <ac:spMkLst>
            <pc:docMk/>
            <pc:sldMk cId="2922360127" sldId="2146846035"/>
            <ac:spMk id="3" creationId="{801C03A2-C75A-F806-FEBD-F15D6F275B0A}"/>
          </ac:spMkLst>
        </pc:spChg>
        <pc:spChg chg="mod">
          <ac:chgData name="Jason Wiese" userId="4bff8d5b-7de6-4655-b397-69b0afc81113" providerId="ADAL" clId="{FD3BD4DC-71D8-46F6-AA22-5552A9B6A2A7}" dt="2025-10-22T03:08:56.976" v="5107" actId="20577"/>
          <ac:spMkLst>
            <pc:docMk/>
            <pc:sldMk cId="2922360127" sldId="2146846035"/>
            <ac:spMk id="7" creationId="{FEBBD633-CDA8-4217-733F-E44D3C0EF4C0}"/>
          </ac:spMkLst>
        </pc:spChg>
        <pc:spChg chg="mod">
          <ac:chgData name="Jason Wiese" userId="4bff8d5b-7de6-4655-b397-69b0afc81113" providerId="ADAL" clId="{FD3BD4DC-71D8-46F6-AA22-5552A9B6A2A7}" dt="2025-10-22T02:52:39.285" v="4048" actId="20577"/>
          <ac:spMkLst>
            <pc:docMk/>
            <pc:sldMk cId="2922360127" sldId="2146846035"/>
            <ac:spMk id="27" creationId="{DE2D468D-DB2D-5F57-8225-A80C0452C41D}"/>
          </ac:spMkLst>
        </pc:spChg>
      </pc:sldChg>
      <pc:sldChg chg="modSp mod ord modCm">
        <pc:chgData name="Jason Wiese" userId="4bff8d5b-7de6-4655-b397-69b0afc81113" providerId="ADAL" clId="{FD3BD4DC-71D8-46F6-AA22-5552A9B6A2A7}" dt="2025-10-22T03:41:18.171" v="7120" actId="20577"/>
        <pc:sldMkLst>
          <pc:docMk/>
          <pc:sldMk cId="3837648652" sldId="2147376671"/>
        </pc:sldMkLst>
        <pc:spChg chg="mod">
          <ac:chgData name="Jason Wiese" userId="4bff8d5b-7de6-4655-b397-69b0afc81113" providerId="ADAL" clId="{FD3BD4DC-71D8-46F6-AA22-5552A9B6A2A7}" dt="2025-10-22T03:41:18.171" v="7120" actId="20577"/>
          <ac:spMkLst>
            <pc:docMk/>
            <pc:sldMk cId="3837648652" sldId="2147376671"/>
            <ac:spMk id="2" creationId="{0C5E9C60-5416-2E4A-C547-6E6A85F824B3}"/>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FD3BD4DC-71D8-46F6-AA22-5552A9B6A2A7}" dt="2025-10-22T02:15:18.986" v="1032" actId="20577"/>
              <pc2:cmMkLst xmlns:pc2="http://schemas.microsoft.com/office/powerpoint/2019/9/main/command">
                <pc:docMk/>
                <pc:sldMk cId="3837648652" sldId="2147376671"/>
                <pc2:cmMk id="{3E2A2DB0-B4C3-4953-9DC8-709B94E26748}"/>
              </pc2:cmMkLst>
            </pc226:cmChg>
          </p:ext>
        </pc:extLst>
      </pc:sldChg>
      <pc:sldChg chg="modSp mod">
        <pc:chgData name="Jason Wiese" userId="4bff8d5b-7de6-4655-b397-69b0afc81113" providerId="ADAL" clId="{FD3BD4DC-71D8-46F6-AA22-5552A9B6A2A7}" dt="2025-10-22T03:24:15.802" v="5847" actId="207"/>
        <pc:sldMkLst>
          <pc:docMk/>
          <pc:sldMk cId="3581975422" sldId="2147469669"/>
        </pc:sldMkLst>
        <pc:spChg chg="mod">
          <ac:chgData name="Jason Wiese" userId="4bff8d5b-7de6-4655-b397-69b0afc81113" providerId="ADAL" clId="{FD3BD4DC-71D8-46F6-AA22-5552A9B6A2A7}" dt="2025-10-22T03:24:15.802" v="5847" actId="207"/>
          <ac:spMkLst>
            <pc:docMk/>
            <pc:sldMk cId="3581975422" sldId="2147469669"/>
            <ac:spMk id="12" creationId="{45BDEFD9-BFBE-6897-B35A-907BA8F1B55C}"/>
          </ac:spMkLst>
        </pc:spChg>
      </pc:sldChg>
      <pc:sldChg chg="addSp delSp modSp mod">
        <pc:chgData name="Jason Wiese" userId="4bff8d5b-7de6-4655-b397-69b0afc81113" providerId="ADAL" clId="{FD3BD4DC-71D8-46F6-AA22-5552A9B6A2A7}" dt="2025-10-22T03:24:01.092" v="5845" actId="207"/>
        <pc:sldMkLst>
          <pc:docMk/>
          <pc:sldMk cId="29136723" sldId="2147469707"/>
        </pc:sldMkLst>
        <pc:spChg chg="mod">
          <ac:chgData name="Jason Wiese" userId="4bff8d5b-7de6-4655-b397-69b0afc81113" providerId="ADAL" clId="{FD3BD4DC-71D8-46F6-AA22-5552A9B6A2A7}" dt="2025-10-22T03:24:01.092" v="5845" actId="207"/>
          <ac:spMkLst>
            <pc:docMk/>
            <pc:sldMk cId="29136723" sldId="2147469707"/>
            <ac:spMk id="16" creationId="{648CAE86-5029-626C-12E1-631EA8D97CF7}"/>
          </ac:spMkLst>
        </pc:spChg>
        <pc:spChg chg="add mod">
          <ac:chgData name="Jason Wiese" userId="4bff8d5b-7de6-4655-b397-69b0afc81113" providerId="ADAL" clId="{FD3BD4DC-71D8-46F6-AA22-5552A9B6A2A7}" dt="2025-10-21T03:03:29.426" v="120"/>
          <ac:spMkLst>
            <pc:docMk/>
            <pc:sldMk cId="29136723" sldId="2147469707"/>
            <ac:spMk id="25" creationId="{38D98587-E237-D885-812F-6BB029277EC4}"/>
          </ac:spMkLst>
        </pc:spChg>
      </pc:sldChg>
      <pc:sldChg chg="delSp modSp mod ord">
        <pc:chgData name="Jason Wiese" userId="4bff8d5b-7de6-4655-b397-69b0afc81113" providerId="ADAL" clId="{FD3BD4DC-71D8-46F6-AA22-5552A9B6A2A7}" dt="2025-10-22T03:25:45.427" v="5858" actId="207"/>
        <pc:sldMkLst>
          <pc:docMk/>
          <pc:sldMk cId="117585825" sldId="2147469766"/>
        </pc:sldMkLst>
        <pc:spChg chg="mod">
          <ac:chgData name="Jason Wiese" userId="4bff8d5b-7de6-4655-b397-69b0afc81113" providerId="ADAL" clId="{FD3BD4DC-71D8-46F6-AA22-5552A9B6A2A7}" dt="2025-10-22T03:09:06.452" v="5115" actId="20577"/>
          <ac:spMkLst>
            <pc:docMk/>
            <pc:sldMk cId="117585825" sldId="2147469766"/>
            <ac:spMk id="3" creationId="{176206B8-E85C-AEF3-CFFF-4154E58B09E7}"/>
          </ac:spMkLst>
        </pc:spChg>
        <pc:spChg chg="mod">
          <ac:chgData name="Jason Wiese" userId="4bff8d5b-7de6-4655-b397-69b0afc81113" providerId="ADAL" clId="{FD3BD4DC-71D8-46F6-AA22-5552A9B6A2A7}" dt="2025-10-22T03:25:45.427" v="5858" actId="207"/>
          <ac:spMkLst>
            <pc:docMk/>
            <pc:sldMk cId="117585825" sldId="2147469766"/>
            <ac:spMk id="12" creationId="{6364F058-412D-F24A-7CE9-0AA5FAFA7A7E}"/>
          </ac:spMkLst>
        </pc:spChg>
      </pc:sldChg>
      <pc:sldChg chg="modSp mod modCm">
        <pc:chgData name="Jason Wiese" userId="4bff8d5b-7de6-4655-b397-69b0afc81113" providerId="ADAL" clId="{FD3BD4DC-71D8-46F6-AA22-5552A9B6A2A7}" dt="2025-10-22T03:52:22.151" v="7946" actId="20577"/>
        <pc:sldMkLst>
          <pc:docMk/>
          <pc:sldMk cId="208886403" sldId="2147469767"/>
        </pc:sldMkLst>
        <pc:spChg chg="mod">
          <ac:chgData name="Jason Wiese" userId="4bff8d5b-7de6-4655-b397-69b0afc81113" providerId="ADAL" clId="{FD3BD4DC-71D8-46F6-AA22-5552A9B6A2A7}" dt="2025-10-22T03:39:22.874" v="6994" actId="20577"/>
          <ac:spMkLst>
            <pc:docMk/>
            <pc:sldMk cId="208886403" sldId="2147469767"/>
            <ac:spMk id="3" creationId="{C145C262-714F-AA9D-E86A-9981872A29BC}"/>
          </ac:spMkLst>
        </pc:spChg>
        <pc:spChg chg="mod">
          <ac:chgData name="Jason Wiese" userId="4bff8d5b-7de6-4655-b397-69b0afc81113" providerId="ADAL" clId="{FD3BD4DC-71D8-46F6-AA22-5552A9B6A2A7}" dt="2025-10-21T03:07:54.607" v="124" actId="207"/>
          <ac:spMkLst>
            <pc:docMk/>
            <pc:sldMk cId="208886403" sldId="2147469767"/>
            <ac:spMk id="9" creationId="{BC65BC96-3FE5-B835-40EA-7D201BDC809C}"/>
          </ac:spMkLst>
        </pc:spChg>
        <pc:spChg chg="mod">
          <ac:chgData name="Jason Wiese" userId="4bff8d5b-7de6-4655-b397-69b0afc81113" providerId="ADAL" clId="{FD3BD4DC-71D8-46F6-AA22-5552A9B6A2A7}" dt="2025-10-22T03:52:22.151" v="7946" actId="20577"/>
          <ac:spMkLst>
            <pc:docMk/>
            <pc:sldMk cId="208886403" sldId="2147469767"/>
            <ac:spMk id="12" creationId="{318A4AC6-D5A1-3B48-37BC-0E1B64A56C22}"/>
          </ac:spMkLst>
        </pc:spChg>
        <pc:spChg chg="mod">
          <ac:chgData name="Jason Wiese" userId="4bff8d5b-7de6-4655-b397-69b0afc81113" providerId="ADAL" clId="{FD3BD4DC-71D8-46F6-AA22-5552A9B6A2A7}" dt="2025-10-22T02:28:24.077" v="1976" actId="20577"/>
          <ac:spMkLst>
            <pc:docMk/>
            <pc:sldMk cId="208886403" sldId="2147469767"/>
            <ac:spMk id="16" creationId="{3DEC6A55-7C29-FB3D-CD4E-AD567CA0BAD5}"/>
          </ac:spMkLst>
        </pc:spChg>
        <pc:spChg chg="mod">
          <ac:chgData name="Jason Wiese" userId="4bff8d5b-7de6-4655-b397-69b0afc81113" providerId="ADAL" clId="{FD3BD4DC-71D8-46F6-AA22-5552A9B6A2A7}" dt="2025-10-22T02:28:51.995" v="1985" actId="1076"/>
          <ac:spMkLst>
            <pc:docMk/>
            <pc:sldMk cId="208886403" sldId="2147469767"/>
            <ac:spMk id="18" creationId="{CAB83155-F342-571E-7F0F-2BA0E133B525}"/>
          </ac:spMkLst>
        </pc:spChg>
        <pc:spChg chg="mod">
          <ac:chgData name="Jason Wiese" userId="4bff8d5b-7de6-4655-b397-69b0afc81113" providerId="ADAL" clId="{FD3BD4DC-71D8-46F6-AA22-5552A9B6A2A7}" dt="2025-10-22T02:28:42.227" v="1981" actId="1076"/>
          <ac:spMkLst>
            <pc:docMk/>
            <pc:sldMk cId="208886403" sldId="2147469767"/>
            <ac:spMk id="19" creationId="{C48C2575-CB87-4EAF-B738-3DD81D856F18}"/>
          </ac:spMkLst>
        </pc:spChg>
        <pc:spChg chg="mod">
          <ac:chgData name="Jason Wiese" userId="4bff8d5b-7de6-4655-b397-69b0afc81113" providerId="ADAL" clId="{FD3BD4DC-71D8-46F6-AA22-5552A9B6A2A7}" dt="2025-10-22T02:28:42.227" v="1981" actId="1076"/>
          <ac:spMkLst>
            <pc:docMk/>
            <pc:sldMk cId="208886403" sldId="2147469767"/>
            <ac:spMk id="21" creationId="{69FF3DEA-3D4F-966C-3FC9-60071DCFB00E}"/>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FD3BD4DC-71D8-46F6-AA22-5552A9B6A2A7}" dt="2025-10-22T02:25:33.718" v="1776" actId="6549"/>
              <pc2:cmMkLst xmlns:pc2="http://schemas.microsoft.com/office/powerpoint/2019/9/main/command">
                <pc:docMk/>
                <pc:sldMk cId="208886403" sldId="2147469767"/>
                <pc2:cmMk id="{9DDB76D4-3219-4125-9F3B-8E80B6A77272}"/>
              </pc2:cmMkLst>
            </pc226:cmChg>
          </p:ext>
        </pc:extLst>
      </pc:sldChg>
      <pc:sldChg chg="modSp mod">
        <pc:chgData name="Jason Wiese" userId="4bff8d5b-7de6-4655-b397-69b0afc81113" providerId="ADAL" clId="{FD3BD4DC-71D8-46F6-AA22-5552A9B6A2A7}" dt="2025-10-22T03:23:38.113" v="5841" actId="207"/>
        <pc:sldMkLst>
          <pc:docMk/>
          <pc:sldMk cId="925720523" sldId="2147469773"/>
        </pc:sldMkLst>
        <pc:spChg chg="mod">
          <ac:chgData name="Jason Wiese" userId="4bff8d5b-7de6-4655-b397-69b0afc81113" providerId="ADAL" clId="{FD3BD4DC-71D8-46F6-AA22-5552A9B6A2A7}" dt="2025-10-22T03:23:38.113" v="5841" actId="207"/>
          <ac:spMkLst>
            <pc:docMk/>
            <pc:sldMk cId="925720523" sldId="2147469773"/>
            <ac:spMk id="12" creationId="{C859D204-C6C2-75EE-ACD0-FBEF6DD28349}"/>
          </ac:spMkLst>
        </pc:spChg>
      </pc:sldChg>
      <pc:sldChg chg="modSp mod modCm">
        <pc:chgData name="Jason Wiese" userId="4bff8d5b-7de6-4655-b397-69b0afc81113" providerId="ADAL" clId="{FD3BD4DC-71D8-46F6-AA22-5552A9B6A2A7}" dt="2025-10-22T06:04:41.956" v="8540" actId="20577"/>
        <pc:sldMkLst>
          <pc:docMk/>
          <pc:sldMk cId="2881209077" sldId="2147469776"/>
        </pc:sldMkLst>
        <pc:spChg chg="mod">
          <ac:chgData name="Jason Wiese" userId="4bff8d5b-7de6-4655-b397-69b0afc81113" providerId="ADAL" clId="{FD3BD4DC-71D8-46F6-AA22-5552A9B6A2A7}" dt="2025-10-22T06:00:47.241" v="8473" actId="20577"/>
          <ac:spMkLst>
            <pc:docMk/>
            <pc:sldMk cId="2881209077" sldId="2147469776"/>
            <ac:spMk id="5" creationId="{9B3167D1-81E9-724F-952D-F5015A8A3BAD}"/>
          </ac:spMkLst>
        </pc:spChg>
        <pc:spChg chg="mod">
          <ac:chgData name="Jason Wiese" userId="4bff8d5b-7de6-4655-b397-69b0afc81113" providerId="ADAL" clId="{FD3BD4DC-71D8-46F6-AA22-5552A9B6A2A7}" dt="2025-10-22T06:04:41.956" v="8540" actId="20577"/>
          <ac:spMkLst>
            <pc:docMk/>
            <pc:sldMk cId="2881209077" sldId="2147469776"/>
            <ac:spMk id="9" creationId="{595A9501-34CE-D275-3B4F-DCB36D6D030E}"/>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FD3BD4DC-71D8-46F6-AA22-5552A9B6A2A7}" dt="2025-10-22T06:04:41.956" v="8540" actId="20577"/>
              <pc2:cmMkLst xmlns:pc2="http://schemas.microsoft.com/office/powerpoint/2019/9/main/command">
                <pc:docMk/>
                <pc:sldMk cId="2881209077" sldId="2147469776"/>
                <pc2:cmMk id="{2CFEA967-068D-4868-AE64-01E02AC41063}"/>
              </pc2:cmMkLst>
            </pc226:cmChg>
          </p:ext>
        </pc:extLst>
      </pc:sldChg>
      <pc:sldChg chg="addSp delSp modSp mod">
        <pc:chgData name="Jason Wiese" userId="4bff8d5b-7de6-4655-b397-69b0afc81113" providerId="ADAL" clId="{FD3BD4DC-71D8-46F6-AA22-5552A9B6A2A7}" dt="2025-10-22T03:48:24.328" v="7919" actId="20577"/>
        <pc:sldMkLst>
          <pc:docMk/>
          <pc:sldMk cId="2460368137" sldId="2147469777"/>
        </pc:sldMkLst>
        <pc:spChg chg="mod">
          <ac:chgData name="Jason Wiese" userId="4bff8d5b-7de6-4655-b397-69b0afc81113" providerId="ADAL" clId="{FD3BD4DC-71D8-46F6-AA22-5552A9B6A2A7}" dt="2025-10-22T03:48:24.328" v="7919" actId="20577"/>
          <ac:spMkLst>
            <pc:docMk/>
            <pc:sldMk cId="2460368137" sldId="2147469777"/>
            <ac:spMk id="3" creationId="{767B43DC-7F74-51E9-48CF-543DD756DD2C}"/>
          </ac:spMkLst>
        </pc:spChg>
      </pc:sldChg>
      <pc:sldChg chg="modSp mod">
        <pc:chgData name="Jason Wiese" userId="4bff8d5b-7de6-4655-b397-69b0afc81113" providerId="ADAL" clId="{FD3BD4DC-71D8-46F6-AA22-5552A9B6A2A7}" dt="2025-10-22T03:23:45.143" v="5842" actId="207"/>
        <pc:sldMkLst>
          <pc:docMk/>
          <pc:sldMk cId="613931679" sldId="2147469778"/>
        </pc:sldMkLst>
        <pc:spChg chg="mod">
          <ac:chgData name="Jason Wiese" userId="4bff8d5b-7de6-4655-b397-69b0afc81113" providerId="ADAL" clId="{FD3BD4DC-71D8-46F6-AA22-5552A9B6A2A7}" dt="2025-10-22T03:23:45.143" v="5842" actId="207"/>
          <ac:spMkLst>
            <pc:docMk/>
            <pc:sldMk cId="613931679" sldId="2147469778"/>
            <ac:spMk id="3" creationId="{CA553D0F-624F-9E66-A5E1-B67B7B3CDE9C}"/>
          </ac:spMkLst>
        </pc:spChg>
      </pc:sldChg>
      <pc:sldChg chg="modSp mod modCm">
        <pc:chgData name="Jason Wiese" userId="4bff8d5b-7de6-4655-b397-69b0afc81113" providerId="ADAL" clId="{FD3BD4DC-71D8-46F6-AA22-5552A9B6A2A7}" dt="2025-10-22T03:56:49.965" v="7965" actId="20577"/>
        <pc:sldMkLst>
          <pc:docMk/>
          <pc:sldMk cId="162838302" sldId="2147469780"/>
        </pc:sldMkLst>
        <pc:spChg chg="mod">
          <ac:chgData name="Jason Wiese" userId="4bff8d5b-7de6-4655-b397-69b0afc81113" providerId="ADAL" clId="{FD3BD4DC-71D8-46F6-AA22-5552A9B6A2A7}" dt="2025-10-22T03:56:49.965" v="7965" actId="20577"/>
          <ac:spMkLst>
            <pc:docMk/>
            <pc:sldMk cId="162838302" sldId="2147469780"/>
            <ac:spMk id="7" creationId="{974FA466-EECF-BCF2-04CD-50E9B244B6BF}"/>
          </ac:spMkLst>
        </pc:spChg>
        <pc:spChg chg="mod">
          <ac:chgData name="Jason Wiese" userId="4bff8d5b-7de6-4655-b397-69b0afc81113" providerId="ADAL" clId="{FD3BD4DC-71D8-46F6-AA22-5552A9B6A2A7}" dt="2025-10-22T03:53:15.898" v="7950" actId="20577"/>
          <ac:spMkLst>
            <pc:docMk/>
            <pc:sldMk cId="162838302" sldId="2147469780"/>
            <ac:spMk id="32" creationId="{7DC4F387-5116-CF4C-A487-1A66AAFF4840}"/>
          </ac:spMkLst>
        </pc:spChg>
        <pc:spChg chg="mod">
          <ac:chgData name="Jason Wiese" userId="4bff8d5b-7de6-4655-b397-69b0afc81113" providerId="ADAL" clId="{FD3BD4DC-71D8-46F6-AA22-5552A9B6A2A7}" dt="2025-10-22T03:08:42.012" v="5095" actId="20577"/>
          <ac:spMkLst>
            <pc:docMk/>
            <pc:sldMk cId="162838302" sldId="2147469780"/>
            <ac:spMk id="222" creationId="{2040D42F-54F7-6C5B-FF16-0F83333A894A}"/>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FD3BD4DC-71D8-46F6-AA22-5552A9B6A2A7}" dt="2025-10-22T03:56:49.965" v="7965" actId="20577"/>
              <pc2:cmMkLst xmlns:pc2="http://schemas.microsoft.com/office/powerpoint/2019/9/main/command">
                <pc:docMk/>
                <pc:sldMk cId="162838302" sldId="2147469780"/>
                <pc2:cmMk id="{BF9DCB94-4723-45A5-83D2-6D09C9379C8B}"/>
              </pc2:cmMkLst>
            </pc226:cmChg>
          </p:ext>
        </pc:extLst>
      </pc:sldChg>
      <pc:sldChg chg="modSp mod ord">
        <pc:chgData name="Jason Wiese" userId="4bff8d5b-7de6-4655-b397-69b0afc81113" providerId="ADAL" clId="{FD3BD4DC-71D8-46F6-AA22-5552A9B6A2A7}" dt="2025-10-22T18:03:58.789" v="8659" actId="404"/>
        <pc:sldMkLst>
          <pc:docMk/>
          <pc:sldMk cId="3928358693" sldId="2147469781"/>
        </pc:sldMkLst>
        <pc:spChg chg="mod">
          <ac:chgData name="Jason Wiese" userId="4bff8d5b-7de6-4655-b397-69b0afc81113" providerId="ADAL" clId="{FD3BD4DC-71D8-46F6-AA22-5552A9B6A2A7}" dt="2025-10-22T18:03:47.972" v="8657" actId="404"/>
          <ac:spMkLst>
            <pc:docMk/>
            <pc:sldMk cId="3928358693" sldId="2147469781"/>
            <ac:spMk id="3" creationId="{C2D02E8F-6F4F-AD30-7C33-F76A9C3F2D51}"/>
          </ac:spMkLst>
        </pc:spChg>
        <pc:spChg chg="mod">
          <ac:chgData name="Jason Wiese" userId="4bff8d5b-7de6-4655-b397-69b0afc81113" providerId="ADAL" clId="{FD3BD4DC-71D8-46F6-AA22-5552A9B6A2A7}" dt="2025-10-22T03:24:48.419" v="5851" actId="207"/>
          <ac:spMkLst>
            <pc:docMk/>
            <pc:sldMk cId="3928358693" sldId="2147469781"/>
            <ac:spMk id="4" creationId="{50F0CA79-F74F-2A60-B8AB-11FBA0930DF4}"/>
          </ac:spMkLst>
        </pc:spChg>
        <pc:spChg chg="mod">
          <ac:chgData name="Jason Wiese" userId="4bff8d5b-7de6-4655-b397-69b0afc81113" providerId="ADAL" clId="{FD3BD4DC-71D8-46F6-AA22-5552A9B6A2A7}" dt="2025-10-22T18:03:54.838" v="8658" actId="404"/>
          <ac:spMkLst>
            <pc:docMk/>
            <pc:sldMk cId="3928358693" sldId="2147469781"/>
            <ac:spMk id="7" creationId="{386F68E0-3EE7-DAA7-4C28-9223FA3C298F}"/>
          </ac:spMkLst>
        </pc:spChg>
        <pc:spChg chg="mod">
          <ac:chgData name="Jason Wiese" userId="4bff8d5b-7de6-4655-b397-69b0afc81113" providerId="ADAL" clId="{FD3BD4DC-71D8-46F6-AA22-5552A9B6A2A7}" dt="2025-10-22T17:50:19.808" v="8655" actId="14100"/>
          <ac:spMkLst>
            <pc:docMk/>
            <pc:sldMk cId="3928358693" sldId="2147469781"/>
            <ac:spMk id="11" creationId="{C20EDA1D-F98C-EE02-13DD-4F86D81F6DCB}"/>
          </ac:spMkLst>
        </pc:spChg>
        <pc:spChg chg="mod">
          <ac:chgData name="Jason Wiese" userId="4bff8d5b-7de6-4655-b397-69b0afc81113" providerId="ADAL" clId="{FD3BD4DC-71D8-46F6-AA22-5552A9B6A2A7}" dt="2025-10-22T18:03:58.789" v="8659" actId="404"/>
          <ac:spMkLst>
            <pc:docMk/>
            <pc:sldMk cId="3928358693" sldId="2147469781"/>
            <ac:spMk id="13" creationId="{01002BD8-67EA-AB6D-D47B-483C82B95D22}"/>
          </ac:spMkLst>
        </pc:spChg>
        <pc:spChg chg="mod">
          <ac:chgData name="Jason Wiese" userId="4bff8d5b-7de6-4655-b397-69b0afc81113" providerId="ADAL" clId="{FD3BD4DC-71D8-46F6-AA22-5552A9B6A2A7}" dt="2025-10-22T03:08:29.295" v="5087" actId="20577"/>
          <ac:spMkLst>
            <pc:docMk/>
            <pc:sldMk cId="3928358693" sldId="2147469781"/>
            <ac:spMk id="21" creationId="{2615A5D4-87AB-B617-6228-3EA3844C04B9}"/>
          </ac:spMkLst>
        </pc:spChg>
        <pc:spChg chg="mod">
          <ac:chgData name="Jason Wiese" userId="4bff8d5b-7de6-4655-b397-69b0afc81113" providerId="ADAL" clId="{FD3BD4DC-71D8-46F6-AA22-5552A9B6A2A7}" dt="2025-10-22T02:38:31.060" v="2663" actId="20577"/>
          <ac:spMkLst>
            <pc:docMk/>
            <pc:sldMk cId="3928358693" sldId="2147469781"/>
            <ac:spMk id="22" creationId="{722B7C7B-285B-9CC8-3836-79BAD2C0F5F4}"/>
          </ac:spMkLst>
        </pc:spChg>
      </pc:sldChg>
      <pc:sldChg chg="modSp mod modCm">
        <pc:chgData name="Jason Wiese" userId="4bff8d5b-7de6-4655-b397-69b0afc81113" providerId="ADAL" clId="{FD3BD4DC-71D8-46F6-AA22-5552A9B6A2A7}" dt="2025-10-22T03:24:32.336" v="5849" actId="207"/>
        <pc:sldMkLst>
          <pc:docMk/>
          <pc:sldMk cId="160155939" sldId="2147469785"/>
        </pc:sldMkLst>
        <pc:spChg chg="mod">
          <ac:chgData name="Jason Wiese" userId="4bff8d5b-7de6-4655-b397-69b0afc81113" providerId="ADAL" clId="{FD3BD4DC-71D8-46F6-AA22-5552A9B6A2A7}" dt="2025-10-21T03:08:12.105" v="125" actId="14100"/>
          <ac:spMkLst>
            <pc:docMk/>
            <pc:sldMk cId="160155939" sldId="2147469785"/>
            <ac:spMk id="3" creationId="{4386F0B5-4EF3-686C-9B76-E0BF7AA90C62}"/>
          </ac:spMkLst>
        </pc:spChg>
        <pc:spChg chg="mod">
          <ac:chgData name="Jason Wiese" userId="4bff8d5b-7de6-4655-b397-69b0afc81113" providerId="ADAL" clId="{FD3BD4DC-71D8-46F6-AA22-5552A9B6A2A7}" dt="2025-10-22T02:32:01.448" v="2155" actId="5793"/>
          <ac:spMkLst>
            <pc:docMk/>
            <pc:sldMk cId="160155939" sldId="2147469785"/>
            <ac:spMk id="11" creationId="{3081D341-43AD-A510-2C53-394E86BDA2AA}"/>
          </ac:spMkLst>
        </pc:spChg>
        <pc:spChg chg="mod">
          <ac:chgData name="Jason Wiese" userId="4bff8d5b-7de6-4655-b397-69b0afc81113" providerId="ADAL" clId="{FD3BD4DC-71D8-46F6-AA22-5552A9B6A2A7}" dt="2025-10-22T03:24:32.336" v="5849" actId="207"/>
          <ac:spMkLst>
            <pc:docMk/>
            <pc:sldMk cId="160155939" sldId="2147469785"/>
            <ac:spMk id="12" creationId="{C1526A0C-11D0-1E50-0F63-D41C64E10E84}"/>
          </ac:spMkLst>
        </pc:spChg>
        <pc:spChg chg="mod">
          <ac:chgData name="Jason Wiese" userId="4bff8d5b-7de6-4655-b397-69b0afc81113" providerId="ADAL" clId="{FD3BD4DC-71D8-46F6-AA22-5552A9B6A2A7}" dt="2025-10-22T02:29:46.505" v="2057" actId="1035"/>
          <ac:spMkLst>
            <pc:docMk/>
            <pc:sldMk cId="160155939" sldId="2147469785"/>
            <ac:spMk id="33" creationId="{B7464B58-DAD2-50DC-3AD6-426CCA6C82CD}"/>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FD3BD4DC-71D8-46F6-AA22-5552A9B6A2A7}" dt="2025-10-22T02:32:01.448" v="2155" actId="5793"/>
              <pc2:cmMkLst xmlns:pc2="http://schemas.microsoft.com/office/powerpoint/2019/9/main/command">
                <pc:docMk/>
                <pc:sldMk cId="160155939" sldId="2147469785"/>
                <pc2:cmMk id="{AF8FC6D4-3963-4FA9-9F36-84E5D77BB355}"/>
              </pc2:cmMkLst>
            </pc226:cmChg>
            <pc226:cmChg xmlns:pc226="http://schemas.microsoft.com/office/powerpoint/2022/06/main/command" chg="mod">
              <pc226:chgData name="Jason Wiese" userId="4bff8d5b-7de6-4655-b397-69b0afc81113" providerId="ADAL" clId="{FD3BD4DC-71D8-46F6-AA22-5552A9B6A2A7}" dt="2025-10-22T02:32:01.448" v="2155" actId="5793"/>
              <pc2:cmMkLst xmlns:pc2="http://schemas.microsoft.com/office/powerpoint/2019/9/main/command">
                <pc:docMk/>
                <pc:sldMk cId="160155939" sldId="2147469785"/>
                <pc2:cmMk id="{D2A61AFB-7830-4501-84EB-195671663F6F}"/>
              </pc2:cmMkLst>
            </pc226:cmChg>
          </p:ext>
        </pc:extLst>
      </pc:sldChg>
      <pc:sldChg chg="delSp modSp mod">
        <pc:chgData name="Jason Wiese" userId="4bff8d5b-7de6-4655-b397-69b0afc81113" providerId="ADAL" clId="{FD3BD4DC-71D8-46F6-AA22-5552A9B6A2A7}" dt="2025-10-21T03:16:49.956" v="334" actId="20577"/>
        <pc:sldMkLst>
          <pc:docMk/>
          <pc:sldMk cId="3493181181" sldId="2147469797"/>
        </pc:sldMkLst>
        <pc:spChg chg="mod">
          <ac:chgData name="Jason Wiese" userId="4bff8d5b-7de6-4655-b397-69b0afc81113" providerId="ADAL" clId="{FD3BD4DC-71D8-46F6-AA22-5552A9B6A2A7}" dt="2025-10-21T03:16:49.956" v="334" actId="20577"/>
          <ac:spMkLst>
            <pc:docMk/>
            <pc:sldMk cId="3493181181" sldId="2147469797"/>
            <ac:spMk id="12" creationId="{E53AFA42-FAAF-3AE9-D2FF-05E5E7075208}"/>
          </ac:spMkLst>
        </pc:spChg>
        <pc:spChg chg="mod">
          <ac:chgData name="Jason Wiese" userId="4bff8d5b-7de6-4655-b397-69b0afc81113" providerId="ADAL" clId="{FD3BD4DC-71D8-46F6-AA22-5552A9B6A2A7}" dt="2025-10-21T03:15:21.531" v="208" actId="207"/>
          <ac:spMkLst>
            <pc:docMk/>
            <pc:sldMk cId="3493181181" sldId="2147469797"/>
            <ac:spMk id="13" creationId="{60EF8853-E2A3-83A4-8ECA-708C67B4E329}"/>
          </ac:spMkLst>
        </pc:spChg>
      </pc:sldChg>
      <pc:sldChg chg="addSp delSp modSp mod ord">
        <pc:chgData name="Jason Wiese" userId="4bff8d5b-7de6-4655-b397-69b0afc81113" providerId="ADAL" clId="{FD3BD4DC-71D8-46F6-AA22-5552A9B6A2A7}" dt="2025-10-22T06:06:05.567" v="8544" actId="20577"/>
        <pc:sldMkLst>
          <pc:docMk/>
          <pc:sldMk cId="1580424734" sldId="2147469798"/>
        </pc:sldMkLst>
        <pc:spChg chg="add mod">
          <ac:chgData name="Jason Wiese" userId="4bff8d5b-7de6-4655-b397-69b0afc81113" providerId="ADAL" clId="{FD3BD4DC-71D8-46F6-AA22-5552A9B6A2A7}" dt="2025-10-22T05:53:08.674" v="8216" actId="20577"/>
          <ac:spMkLst>
            <pc:docMk/>
            <pc:sldMk cId="1580424734" sldId="2147469798"/>
            <ac:spMk id="5" creationId="{D61F3542-2CCC-771C-E8B0-00EE18079D62}"/>
          </ac:spMkLst>
        </pc:spChg>
        <pc:spChg chg="mod">
          <ac:chgData name="Jason Wiese" userId="4bff8d5b-7de6-4655-b397-69b0afc81113" providerId="ADAL" clId="{FD3BD4DC-71D8-46F6-AA22-5552A9B6A2A7}" dt="2025-10-22T06:06:05.567" v="8544" actId="20577"/>
          <ac:spMkLst>
            <pc:docMk/>
            <pc:sldMk cId="1580424734" sldId="2147469798"/>
            <ac:spMk id="11" creationId="{046737F3-4DEE-D118-23FE-94A4315D8E99}"/>
          </ac:spMkLst>
        </pc:spChg>
      </pc:sldChg>
      <pc:sldChg chg="modSp mod">
        <pc:chgData name="Jason Wiese" userId="4bff8d5b-7de6-4655-b397-69b0afc81113" providerId="ADAL" clId="{FD3BD4DC-71D8-46F6-AA22-5552A9B6A2A7}" dt="2025-10-22T03:49:01.031" v="7925" actId="20577"/>
        <pc:sldMkLst>
          <pc:docMk/>
          <pc:sldMk cId="1900680806" sldId="2147469802"/>
        </pc:sldMkLst>
        <pc:spChg chg="mod">
          <ac:chgData name="Jason Wiese" userId="4bff8d5b-7de6-4655-b397-69b0afc81113" providerId="ADAL" clId="{FD3BD4DC-71D8-46F6-AA22-5552A9B6A2A7}" dt="2025-10-22T03:49:01.031" v="7925" actId="20577"/>
          <ac:spMkLst>
            <pc:docMk/>
            <pc:sldMk cId="1900680806" sldId="2147469802"/>
            <ac:spMk id="6" creationId="{5E07CB23-0D25-3A0E-6627-219B4A2A4A6E}"/>
          </ac:spMkLst>
        </pc:spChg>
      </pc:sldChg>
      <pc:sldChg chg="modSp mod ord">
        <pc:chgData name="Jason Wiese" userId="4bff8d5b-7de6-4655-b397-69b0afc81113" providerId="ADAL" clId="{FD3BD4DC-71D8-46F6-AA22-5552A9B6A2A7}" dt="2025-10-22T02:55:16.838" v="4376"/>
        <pc:sldMkLst>
          <pc:docMk/>
          <pc:sldMk cId="3893217020" sldId="2147469844"/>
        </pc:sldMkLst>
        <pc:spChg chg="mod">
          <ac:chgData name="Jason Wiese" userId="4bff8d5b-7de6-4655-b397-69b0afc81113" providerId="ADAL" clId="{FD3BD4DC-71D8-46F6-AA22-5552A9B6A2A7}" dt="2025-10-21T02:53:12.783" v="13" actId="2085"/>
          <ac:spMkLst>
            <pc:docMk/>
            <pc:sldMk cId="3893217020" sldId="2147469844"/>
            <ac:spMk id="2" creationId="{92803683-0389-1118-B731-BB0B5871F3E9}"/>
          </ac:spMkLst>
        </pc:spChg>
        <pc:spChg chg="mod">
          <ac:chgData name="Jason Wiese" userId="4bff8d5b-7de6-4655-b397-69b0afc81113" providerId="ADAL" clId="{FD3BD4DC-71D8-46F6-AA22-5552A9B6A2A7}" dt="2025-10-21T03:18:46.286" v="409" actId="1035"/>
          <ac:spMkLst>
            <pc:docMk/>
            <pc:sldMk cId="3893217020" sldId="2147469844"/>
            <ac:spMk id="9" creationId="{E8D1CE33-358B-0727-2F8E-35E05DF1F826}"/>
          </ac:spMkLst>
        </pc:spChg>
        <pc:spChg chg="mod">
          <ac:chgData name="Jason Wiese" userId="4bff8d5b-7de6-4655-b397-69b0afc81113" providerId="ADAL" clId="{FD3BD4DC-71D8-46F6-AA22-5552A9B6A2A7}" dt="2025-10-21T03:18:46.286" v="409" actId="1035"/>
          <ac:spMkLst>
            <pc:docMk/>
            <pc:sldMk cId="3893217020" sldId="2147469844"/>
            <ac:spMk id="21" creationId="{4707370B-20EB-4C40-C6D1-50640D4DA790}"/>
          </ac:spMkLst>
        </pc:spChg>
        <pc:spChg chg="mod">
          <ac:chgData name="Jason Wiese" userId="4bff8d5b-7de6-4655-b397-69b0afc81113" providerId="ADAL" clId="{FD3BD4DC-71D8-46F6-AA22-5552A9B6A2A7}" dt="2025-10-21T03:18:32.087" v="399" actId="1076"/>
          <ac:spMkLst>
            <pc:docMk/>
            <pc:sldMk cId="3893217020" sldId="2147469844"/>
            <ac:spMk id="33" creationId="{A7862377-ACF9-C672-E9DE-77F55DE07AD4}"/>
          </ac:spMkLst>
        </pc:spChg>
        <pc:spChg chg="mod">
          <ac:chgData name="Jason Wiese" userId="4bff8d5b-7de6-4655-b397-69b0afc81113" providerId="ADAL" clId="{FD3BD4DC-71D8-46F6-AA22-5552A9B6A2A7}" dt="2025-10-21T03:17:24.204" v="389" actId="1037"/>
          <ac:spMkLst>
            <pc:docMk/>
            <pc:sldMk cId="3893217020" sldId="2147469844"/>
            <ac:spMk id="36" creationId="{95587080-5E28-8414-0217-5CD728451091}"/>
          </ac:spMkLst>
        </pc:spChg>
        <pc:spChg chg="mod">
          <ac:chgData name="Jason Wiese" userId="4bff8d5b-7de6-4655-b397-69b0afc81113" providerId="ADAL" clId="{FD3BD4DC-71D8-46F6-AA22-5552A9B6A2A7}" dt="2025-10-21T02:53:04.249" v="9" actId="207"/>
          <ac:spMkLst>
            <pc:docMk/>
            <pc:sldMk cId="3893217020" sldId="2147469844"/>
            <ac:spMk id="37" creationId="{8EC5F0B2-FCFD-FD11-3C9B-E246B864F101}"/>
          </ac:spMkLst>
        </pc:spChg>
        <pc:picChg chg="mod">
          <ac:chgData name="Jason Wiese" userId="4bff8d5b-7de6-4655-b397-69b0afc81113" providerId="ADAL" clId="{FD3BD4DC-71D8-46F6-AA22-5552A9B6A2A7}" dt="2025-10-21T03:18:46.286" v="409" actId="1035"/>
          <ac:picMkLst>
            <pc:docMk/>
            <pc:sldMk cId="3893217020" sldId="2147469844"/>
            <ac:picMk id="8" creationId="{6F057443-C43E-BCC2-CC2B-5DFFB279B633}"/>
          </ac:picMkLst>
        </pc:picChg>
        <pc:picChg chg="mod">
          <ac:chgData name="Jason Wiese" userId="4bff8d5b-7de6-4655-b397-69b0afc81113" providerId="ADAL" clId="{FD3BD4DC-71D8-46F6-AA22-5552A9B6A2A7}" dt="2025-10-21T03:18:46.286" v="409" actId="1035"/>
          <ac:picMkLst>
            <pc:docMk/>
            <pc:sldMk cId="3893217020" sldId="2147469844"/>
            <ac:picMk id="16" creationId="{AA9E8336-2492-671F-FF9C-E1004FA2B6C8}"/>
          </ac:picMkLst>
        </pc:picChg>
        <pc:picChg chg="mod">
          <ac:chgData name="Jason Wiese" userId="4bff8d5b-7de6-4655-b397-69b0afc81113" providerId="ADAL" clId="{FD3BD4DC-71D8-46F6-AA22-5552A9B6A2A7}" dt="2025-10-21T03:18:32.087" v="399" actId="1076"/>
          <ac:picMkLst>
            <pc:docMk/>
            <pc:sldMk cId="3893217020" sldId="2147469844"/>
            <ac:picMk id="28" creationId="{C2DE3F8B-663B-EB8A-8BC3-2678427B6EEF}"/>
          </ac:picMkLst>
        </pc:picChg>
        <pc:picChg chg="mod">
          <ac:chgData name="Jason Wiese" userId="4bff8d5b-7de6-4655-b397-69b0afc81113" providerId="ADAL" clId="{FD3BD4DC-71D8-46F6-AA22-5552A9B6A2A7}" dt="2025-10-21T03:17:48.328" v="393" actId="14100"/>
          <ac:picMkLst>
            <pc:docMk/>
            <pc:sldMk cId="3893217020" sldId="2147469844"/>
            <ac:picMk id="35" creationId="{B6FD8544-0D91-0194-6557-3BD85ABA4201}"/>
          </ac:picMkLst>
        </pc:picChg>
      </pc:sldChg>
      <pc:sldChg chg="delSp modSp mod modCm">
        <pc:chgData name="Jason Wiese" userId="4bff8d5b-7de6-4655-b397-69b0afc81113" providerId="ADAL" clId="{FD3BD4DC-71D8-46F6-AA22-5552A9B6A2A7}" dt="2025-10-22T03:14:38.148" v="5319" actId="478"/>
        <pc:sldMkLst>
          <pc:docMk/>
          <pc:sldMk cId="449141366" sldId="2147469851"/>
        </pc:sldMkLst>
        <pc:spChg chg="mod">
          <ac:chgData name="Jason Wiese" userId="4bff8d5b-7de6-4655-b397-69b0afc81113" providerId="ADAL" clId="{FD3BD4DC-71D8-46F6-AA22-5552A9B6A2A7}" dt="2025-10-22T03:13:43.728" v="5204" actId="403"/>
          <ac:spMkLst>
            <pc:docMk/>
            <pc:sldMk cId="449141366" sldId="2147469851"/>
            <ac:spMk id="5" creationId="{8DF194DA-EB0E-21F8-ACF9-9D96F4BB2E81}"/>
          </ac:spMkLst>
        </pc:spChg>
        <pc:spChg chg="mod">
          <ac:chgData name="Jason Wiese" userId="4bff8d5b-7de6-4655-b397-69b0afc81113" providerId="ADAL" clId="{FD3BD4DC-71D8-46F6-AA22-5552A9B6A2A7}" dt="2025-10-22T03:13:43.728" v="5204" actId="403"/>
          <ac:spMkLst>
            <pc:docMk/>
            <pc:sldMk cId="449141366" sldId="2147469851"/>
            <ac:spMk id="12" creationId="{0AC70408-DB8D-F070-1BD7-DB1FAED1E318}"/>
          </ac:spMkLst>
        </pc:spChg>
        <pc:spChg chg="mod">
          <ac:chgData name="Jason Wiese" userId="4bff8d5b-7de6-4655-b397-69b0afc81113" providerId="ADAL" clId="{FD3BD4DC-71D8-46F6-AA22-5552A9B6A2A7}" dt="2025-10-22T03:13:46.490" v="5205" actId="20577"/>
          <ac:spMkLst>
            <pc:docMk/>
            <pc:sldMk cId="449141366" sldId="2147469851"/>
            <ac:spMk id="14" creationId="{7A1D265E-CF45-9922-1D1A-DADC2ECC059B}"/>
          </ac:spMkLst>
        </pc:spChg>
        <pc:spChg chg="mod">
          <ac:chgData name="Jason Wiese" userId="4bff8d5b-7de6-4655-b397-69b0afc81113" providerId="ADAL" clId="{FD3BD4DC-71D8-46F6-AA22-5552A9B6A2A7}" dt="2025-10-22T03:14:36.811" v="5318" actId="14100"/>
          <ac:spMkLst>
            <pc:docMk/>
            <pc:sldMk cId="449141366" sldId="2147469851"/>
            <ac:spMk id="20" creationId="{518BA37C-FE73-DACC-0C32-13ABEC39B6A0}"/>
          </ac:spMkLst>
        </pc:spChg>
        <pc:spChg chg="mod">
          <ac:chgData name="Jason Wiese" userId="4bff8d5b-7de6-4655-b397-69b0afc81113" providerId="ADAL" clId="{FD3BD4DC-71D8-46F6-AA22-5552A9B6A2A7}" dt="2025-10-22T03:13:49.696" v="5206" actId="20577"/>
          <ac:spMkLst>
            <pc:docMk/>
            <pc:sldMk cId="449141366" sldId="2147469851"/>
            <ac:spMk id="38" creationId="{014E7C23-D320-F897-DF9B-64619B104064}"/>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FD3BD4DC-71D8-46F6-AA22-5552A9B6A2A7}" dt="2025-10-22T03:13:01.034" v="5172" actId="20577"/>
              <pc2:cmMkLst xmlns:pc2="http://schemas.microsoft.com/office/powerpoint/2019/9/main/command">
                <pc:docMk/>
                <pc:sldMk cId="449141366" sldId="2147469851"/>
                <pc2:cmMk id="{A6696AF8-AFFB-43D8-9EC6-7C04453D5B1B}"/>
              </pc2:cmMkLst>
            </pc226:cmChg>
          </p:ext>
        </pc:extLst>
      </pc:sldChg>
      <pc:sldChg chg="modSp mod">
        <pc:chgData name="Jason Wiese" userId="4bff8d5b-7de6-4655-b397-69b0afc81113" providerId="ADAL" clId="{FD3BD4DC-71D8-46F6-AA22-5552A9B6A2A7}" dt="2025-10-22T03:25:13.085" v="5854" actId="207"/>
        <pc:sldMkLst>
          <pc:docMk/>
          <pc:sldMk cId="3535353038" sldId="2147469867"/>
        </pc:sldMkLst>
        <pc:spChg chg="mod">
          <ac:chgData name="Jason Wiese" userId="4bff8d5b-7de6-4655-b397-69b0afc81113" providerId="ADAL" clId="{FD3BD4DC-71D8-46F6-AA22-5552A9B6A2A7}" dt="2025-10-22T02:41:27.736" v="3029" actId="20577"/>
          <ac:spMkLst>
            <pc:docMk/>
            <pc:sldMk cId="3535353038" sldId="2147469867"/>
            <ac:spMk id="3" creationId="{4911A514-00F4-0787-A11E-39E98D0B69D6}"/>
          </ac:spMkLst>
        </pc:spChg>
        <pc:spChg chg="mod">
          <ac:chgData name="Jason Wiese" userId="4bff8d5b-7de6-4655-b397-69b0afc81113" providerId="ADAL" clId="{FD3BD4DC-71D8-46F6-AA22-5552A9B6A2A7}" dt="2025-10-22T03:25:13.085" v="5854" actId="207"/>
          <ac:spMkLst>
            <pc:docMk/>
            <pc:sldMk cId="3535353038" sldId="2147469867"/>
            <ac:spMk id="25" creationId="{F84BF0ED-55F6-1B49-7CE3-0A328567EFF4}"/>
          </ac:spMkLst>
        </pc:spChg>
        <pc:spChg chg="mod">
          <ac:chgData name="Jason Wiese" userId="4bff8d5b-7de6-4655-b397-69b0afc81113" providerId="ADAL" clId="{FD3BD4DC-71D8-46F6-AA22-5552A9B6A2A7}" dt="2025-10-21T03:10:06.891" v="188" actId="1035"/>
          <ac:spMkLst>
            <pc:docMk/>
            <pc:sldMk cId="3535353038" sldId="2147469867"/>
            <ac:spMk id="30" creationId="{5EA84C59-F647-A07B-8614-9EA56F7CD0A9}"/>
          </ac:spMkLst>
        </pc:spChg>
        <pc:spChg chg="mod">
          <ac:chgData name="Jason Wiese" userId="4bff8d5b-7de6-4655-b397-69b0afc81113" providerId="ADAL" clId="{FD3BD4DC-71D8-46F6-AA22-5552A9B6A2A7}" dt="2025-10-21T03:10:14.842" v="193" actId="1035"/>
          <ac:spMkLst>
            <pc:docMk/>
            <pc:sldMk cId="3535353038" sldId="2147469867"/>
            <ac:spMk id="31" creationId="{195F51A0-9A19-1AC2-E274-3B9DF879676B}"/>
          </ac:spMkLst>
        </pc:spChg>
        <pc:spChg chg="mod">
          <ac:chgData name="Jason Wiese" userId="4bff8d5b-7de6-4655-b397-69b0afc81113" providerId="ADAL" clId="{FD3BD4DC-71D8-46F6-AA22-5552A9B6A2A7}" dt="2025-10-21T03:10:06.891" v="188" actId="1035"/>
          <ac:spMkLst>
            <pc:docMk/>
            <pc:sldMk cId="3535353038" sldId="2147469867"/>
            <ac:spMk id="32" creationId="{411FF08D-1190-D2BF-F571-FBE8A369DB82}"/>
          </ac:spMkLst>
        </pc:spChg>
        <pc:spChg chg="mod">
          <ac:chgData name="Jason Wiese" userId="4bff8d5b-7de6-4655-b397-69b0afc81113" providerId="ADAL" clId="{FD3BD4DC-71D8-46F6-AA22-5552A9B6A2A7}" dt="2025-10-21T03:10:14.842" v="193" actId="1035"/>
          <ac:spMkLst>
            <pc:docMk/>
            <pc:sldMk cId="3535353038" sldId="2147469867"/>
            <ac:spMk id="33" creationId="{2758DB72-1315-1181-6E6B-60513E5F389A}"/>
          </ac:spMkLst>
        </pc:spChg>
        <pc:spChg chg="mod">
          <ac:chgData name="Jason Wiese" userId="4bff8d5b-7de6-4655-b397-69b0afc81113" providerId="ADAL" clId="{FD3BD4DC-71D8-46F6-AA22-5552A9B6A2A7}" dt="2025-10-22T03:08:47.461" v="5099" actId="20577"/>
          <ac:spMkLst>
            <pc:docMk/>
            <pc:sldMk cId="3535353038" sldId="2147469867"/>
            <ac:spMk id="44" creationId="{05B9DFE1-744A-7235-EC15-CB65C2D985B5}"/>
          </ac:spMkLst>
        </pc:spChg>
      </pc:sldChg>
      <pc:sldChg chg="modSp mod">
        <pc:chgData name="Jason Wiese" userId="4bff8d5b-7de6-4655-b397-69b0afc81113" providerId="ADAL" clId="{FD3BD4DC-71D8-46F6-AA22-5552A9B6A2A7}" dt="2025-10-22T03:25:37.460" v="5857" actId="207"/>
        <pc:sldMkLst>
          <pc:docMk/>
          <pc:sldMk cId="3215364406" sldId="2147469870"/>
        </pc:sldMkLst>
        <pc:spChg chg="mod">
          <ac:chgData name="Jason Wiese" userId="4bff8d5b-7de6-4655-b397-69b0afc81113" providerId="ADAL" clId="{FD3BD4DC-71D8-46F6-AA22-5552A9B6A2A7}" dt="2025-10-22T03:25:37.460" v="5857" actId="207"/>
          <ac:spMkLst>
            <pc:docMk/>
            <pc:sldMk cId="3215364406" sldId="2147469870"/>
            <ac:spMk id="3" creationId="{8CEDC51E-A3D4-53D0-E16B-4D68628E873F}"/>
          </ac:spMkLst>
        </pc:spChg>
        <pc:spChg chg="mod">
          <ac:chgData name="Jason Wiese" userId="4bff8d5b-7de6-4655-b397-69b0afc81113" providerId="ADAL" clId="{FD3BD4DC-71D8-46F6-AA22-5552A9B6A2A7}" dt="2025-10-22T03:09:02.062" v="5111" actId="20577"/>
          <ac:spMkLst>
            <pc:docMk/>
            <pc:sldMk cId="3215364406" sldId="2147469870"/>
            <ac:spMk id="10" creationId="{C6D5FC6F-C949-C912-61DC-F7C9BFA3D034}"/>
          </ac:spMkLst>
        </pc:spChg>
        <pc:spChg chg="mod">
          <ac:chgData name="Jason Wiese" userId="4bff8d5b-7de6-4655-b397-69b0afc81113" providerId="ADAL" clId="{FD3BD4DC-71D8-46F6-AA22-5552A9B6A2A7}" dt="2025-10-22T02:52:45.589" v="4054" actId="20577"/>
          <ac:spMkLst>
            <pc:docMk/>
            <pc:sldMk cId="3215364406" sldId="2147469870"/>
            <ac:spMk id="27" creationId="{57237999-A99E-5DE8-E6F1-583BA2B771AD}"/>
          </ac:spMkLst>
        </pc:spChg>
      </pc:sldChg>
      <pc:sldChg chg="modSp mod ord">
        <pc:chgData name="Jason Wiese" userId="4bff8d5b-7de6-4655-b397-69b0afc81113" providerId="ADAL" clId="{FD3BD4DC-71D8-46F6-AA22-5552A9B6A2A7}" dt="2025-11-03T04:51:37.609" v="8738" actId="6549"/>
        <pc:sldMkLst>
          <pc:docMk/>
          <pc:sldMk cId="1805290925" sldId="2147469873"/>
        </pc:sldMkLst>
        <pc:spChg chg="mod">
          <ac:chgData name="Jason Wiese" userId="4bff8d5b-7de6-4655-b397-69b0afc81113" providerId="ADAL" clId="{FD3BD4DC-71D8-46F6-AA22-5552A9B6A2A7}" dt="2025-11-03T04:51:37.609" v="8738" actId="6549"/>
          <ac:spMkLst>
            <pc:docMk/>
            <pc:sldMk cId="1805290925" sldId="2147469873"/>
            <ac:spMk id="33" creationId="{A24B393C-9E82-F99B-987F-61EE1A2885A5}"/>
          </ac:spMkLst>
        </pc:spChg>
      </pc:sldChg>
      <pc:sldChg chg="addSp delSp modSp mod">
        <pc:chgData name="Jason Wiese" userId="4bff8d5b-7de6-4655-b397-69b0afc81113" providerId="ADAL" clId="{FD3BD4DC-71D8-46F6-AA22-5552A9B6A2A7}" dt="2025-10-22T06:07:51.320" v="8636" actId="14100"/>
        <pc:sldMkLst>
          <pc:docMk/>
          <pc:sldMk cId="564286597" sldId="2147469878"/>
        </pc:sldMkLst>
        <pc:spChg chg="mod">
          <ac:chgData name="Jason Wiese" userId="4bff8d5b-7de6-4655-b397-69b0afc81113" providerId="ADAL" clId="{FD3BD4DC-71D8-46F6-AA22-5552A9B6A2A7}" dt="2025-10-22T06:07:51.320" v="8636" actId="14100"/>
          <ac:spMkLst>
            <pc:docMk/>
            <pc:sldMk cId="564286597" sldId="2147469878"/>
            <ac:spMk id="3" creationId="{B00E02AE-813D-9AD0-6B06-8AC5F7B69DA3}"/>
          </ac:spMkLst>
        </pc:spChg>
        <pc:spChg chg="add mod">
          <ac:chgData name="Jason Wiese" userId="4bff8d5b-7de6-4655-b397-69b0afc81113" providerId="ADAL" clId="{FD3BD4DC-71D8-46F6-AA22-5552A9B6A2A7}" dt="2025-10-21T03:33:26.630" v="455" actId="1076"/>
          <ac:spMkLst>
            <pc:docMk/>
            <pc:sldMk cId="564286597" sldId="2147469878"/>
            <ac:spMk id="5" creationId="{AC716AAD-B124-079D-0491-5FB11C43EA4E}"/>
          </ac:spMkLst>
        </pc:spChg>
        <pc:spChg chg="add mod">
          <ac:chgData name="Jason Wiese" userId="4bff8d5b-7de6-4655-b397-69b0afc81113" providerId="ADAL" clId="{FD3BD4DC-71D8-46F6-AA22-5552A9B6A2A7}" dt="2025-10-21T03:33:41.093" v="479" actId="20577"/>
          <ac:spMkLst>
            <pc:docMk/>
            <pc:sldMk cId="564286597" sldId="2147469878"/>
            <ac:spMk id="6" creationId="{DAA4C836-C45C-4F91-03A7-EF479B09499A}"/>
          </ac:spMkLst>
        </pc:spChg>
      </pc:sldChg>
      <pc:sldChg chg="addSp modSp mod">
        <pc:chgData name="Jason Wiese" userId="4bff8d5b-7de6-4655-b397-69b0afc81113" providerId="ADAL" clId="{FD3BD4DC-71D8-46F6-AA22-5552A9B6A2A7}" dt="2025-10-22T06:08:25.200" v="8637" actId="20577"/>
        <pc:sldMkLst>
          <pc:docMk/>
          <pc:sldMk cId="1745294848" sldId="2147469879"/>
        </pc:sldMkLst>
        <pc:spChg chg="mod">
          <ac:chgData name="Jason Wiese" userId="4bff8d5b-7de6-4655-b397-69b0afc81113" providerId="ADAL" clId="{FD3BD4DC-71D8-46F6-AA22-5552A9B6A2A7}" dt="2025-10-22T06:08:25.200" v="8637" actId="20577"/>
          <ac:spMkLst>
            <pc:docMk/>
            <pc:sldMk cId="1745294848" sldId="2147469879"/>
            <ac:spMk id="6" creationId="{86A89FAD-1A6C-DB66-B162-F229DA6A95A0}"/>
          </ac:spMkLst>
        </pc:spChg>
      </pc:sldChg>
      <pc:sldChg chg="delSp modSp mod">
        <pc:chgData name="Jason Wiese" userId="4bff8d5b-7de6-4655-b397-69b0afc81113" providerId="ADAL" clId="{FD3BD4DC-71D8-46F6-AA22-5552A9B6A2A7}" dt="2025-10-22T18:06:19.665" v="8727" actId="1035"/>
        <pc:sldMkLst>
          <pc:docMk/>
          <pc:sldMk cId="58601281" sldId="2147469882"/>
        </pc:sldMkLst>
        <pc:spChg chg="mod">
          <ac:chgData name="Jason Wiese" userId="4bff8d5b-7de6-4655-b397-69b0afc81113" providerId="ADAL" clId="{FD3BD4DC-71D8-46F6-AA22-5552A9B6A2A7}" dt="2025-10-22T18:05:16.247" v="8701" actId="20577"/>
          <ac:spMkLst>
            <pc:docMk/>
            <pc:sldMk cId="58601281" sldId="2147469882"/>
            <ac:spMk id="3" creationId="{B3797A65-D967-EA38-D633-9F2734D5AB25}"/>
          </ac:spMkLst>
        </pc:spChg>
        <pc:spChg chg="mod">
          <ac:chgData name="Jason Wiese" userId="4bff8d5b-7de6-4655-b397-69b0afc81113" providerId="ADAL" clId="{FD3BD4DC-71D8-46F6-AA22-5552A9B6A2A7}" dt="2025-10-22T03:24:57.432" v="5852" actId="207"/>
          <ac:spMkLst>
            <pc:docMk/>
            <pc:sldMk cId="58601281" sldId="2147469882"/>
            <ac:spMk id="4" creationId="{3A66B561-F4CC-131B-3873-EB6DE80C23FB}"/>
          </ac:spMkLst>
        </pc:spChg>
        <pc:spChg chg="mod">
          <ac:chgData name="Jason Wiese" userId="4bff8d5b-7de6-4655-b397-69b0afc81113" providerId="ADAL" clId="{FD3BD4DC-71D8-46F6-AA22-5552A9B6A2A7}" dt="2025-10-22T18:05:24.482" v="8703" actId="20577"/>
          <ac:spMkLst>
            <pc:docMk/>
            <pc:sldMk cId="58601281" sldId="2147469882"/>
            <ac:spMk id="7" creationId="{E7C4FFCD-17F9-46D8-A5FA-03522DB168A7}"/>
          </ac:spMkLst>
        </pc:spChg>
        <pc:spChg chg="mod">
          <ac:chgData name="Jason Wiese" userId="4bff8d5b-7de6-4655-b397-69b0afc81113" providerId="ADAL" clId="{FD3BD4DC-71D8-46F6-AA22-5552A9B6A2A7}" dt="2025-10-22T18:06:11.042" v="8713" actId="1035"/>
          <ac:spMkLst>
            <pc:docMk/>
            <pc:sldMk cId="58601281" sldId="2147469882"/>
            <ac:spMk id="11" creationId="{F39AC057-958E-6421-5E1F-15F7C12E9F1B}"/>
          </ac:spMkLst>
        </pc:spChg>
        <pc:spChg chg="mod">
          <ac:chgData name="Jason Wiese" userId="4bff8d5b-7de6-4655-b397-69b0afc81113" providerId="ADAL" clId="{FD3BD4DC-71D8-46F6-AA22-5552A9B6A2A7}" dt="2025-10-22T18:05:55.937" v="8711" actId="1037"/>
          <ac:spMkLst>
            <pc:docMk/>
            <pc:sldMk cId="58601281" sldId="2147469882"/>
            <ac:spMk id="12" creationId="{ECAE7AFB-8B6B-021A-66EC-A32973956AB0}"/>
          </ac:spMkLst>
        </pc:spChg>
        <pc:spChg chg="mod">
          <ac:chgData name="Jason Wiese" userId="4bff8d5b-7de6-4655-b397-69b0afc81113" providerId="ADAL" clId="{FD3BD4DC-71D8-46F6-AA22-5552A9B6A2A7}" dt="2025-10-22T03:08:34.346" v="5091" actId="20577"/>
          <ac:spMkLst>
            <pc:docMk/>
            <pc:sldMk cId="58601281" sldId="2147469882"/>
            <ac:spMk id="21" creationId="{2A5F213B-227A-AE90-2AC6-CC54C1E9F945}"/>
          </ac:spMkLst>
        </pc:spChg>
        <pc:picChg chg="mod">
          <ac:chgData name="Jason Wiese" userId="4bff8d5b-7de6-4655-b397-69b0afc81113" providerId="ADAL" clId="{FD3BD4DC-71D8-46F6-AA22-5552A9B6A2A7}" dt="2025-10-22T18:06:17.231" v="8723" actId="1035"/>
          <ac:picMkLst>
            <pc:docMk/>
            <pc:sldMk cId="58601281" sldId="2147469882"/>
            <ac:picMk id="31" creationId="{7B2DC225-81F1-3569-CA33-BE984E804D9D}"/>
          </ac:picMkLst>
        </pc:picChg>
        <pc:picChg chg="mod">
          <ac:chgData name="Jason Wiese" userId="4bff8d5b-7de6-4655-b397-69b0afc81113" providerId="ADAL" clId="{FD3BD4DC-71D8-46F6-AA22-5552A9B6A2A7}" dt="2025-10-22T18:06:19.665" v="8727" actId="1035"/>
          <ac:picMkLst>
            <pc:docMk/>
            <pc:sldMk cId="58601281" sldId="2147469882"/>
            <ac:picMk id="34" creationId="{A6051233-9351-1675-6417-4650CAC36ED9}"/>
          </ac:picMkLst>
        </pc:picChg>
        <pc:picChg chg="mod">
          <ac:chgData name="Jason Wiese" userId="4bff8d5b-7de6-4655-b397-69b0afc81113" providerId="ADAL" clId="{FD3BD4DC-71D8-46F6-AA22-5552A9B6A2A7}" dt="2025-10-22T18:06:14.485" v="8717" actId="1035"/>
          <ac:picMkLst>
            <pc:docMk/>
            <pc:sldMk cId="58601281" sldId="2147469882"/>
            <ac:picMk id="43" creationId="{CCCF9DCF-0C00-B23B-9070-F658CDDD0619}"/>
          </ac:picMkLst>
        </pc:picChg>
        <pc:picChg chg="mod">
          <ac:chgData name="Jason Wiese" userId="4bff8d5b-7de6-4655-b397-69b0afc81113" providerId="ADAL" clId="{FD3BD4DC-71D8-46F6-AA22-5552A9B6A2A7}" dt="2025-10-22T18:04:43.753" v="8685" actId="1035"/>
          <ac:picMkLst>
            <pc:docMk/>
            <pc:sldMk cId="58601281" sldId="2147469882"/>
            <ac:picMk id="69" creationId="{D4CB8B03-874B-0469-750A-2E1F26AA7A9E}"/>
          </ac:picMkLst>
        </pc:picChg>
      </pc:sldChg>
      <pc:sldChg chg="delSp modSp mod">
        <pc:chgData name="Jason Wiese" userId="4bff8d5b-7de6-4655-b397-69b0afc81113" providerId="ADAL" clId="{FD3BD4DC-71D8-46F6-AA22-5552A9B6A2A7}" dt="2025-10-22T03:50:42.719" v="7931" actId="20577"/>
        <pc:sldMkLst>
          <pc:docMk/>
          <pc:sldMk cId="2265307517" sldId="2147469883"/>
        </pc:sldMkLst>
        <pc:spChg chg="mod">
          <ac:chgData name="Jason Wiese" userId="4bff8d5b-7de6-4655-b397-69b0afc81113" providerId="ADAL" clId="{FD3BD4DC-71D8-46F6-AA22-5552A9B6A2A7}" dt="2025-10-22T03:08:52.360" v="5103" actId="20577"/>
          <ac:spMkLst>
            <pc:docMk/>
            <pc:sldMk cId="2265307517" sldId="2147469883"/>
            <ac:spMk id="12" creationId="{53106011-8987-40CE-CC7F-06BAF2527CAB}"/>
          </ac:spMkLst>
        </pc:spChg>
        <pc:spChg chg="mod">
          <ac:chgData name="Jason Wiese" userId="4bff8d5b-7de6-4655-b397-69b0afc81113" providerId="ADAL" clId="{FD3BD4DC-71D8-46F6-AA22-5552A9B6A2A7}" dt="2025-10-22T02:56:27.951" v="4386" actId="208"/>
          <ac:spMkLst>
            <pc:docMk/>
            <pc:sldMk cId="2265307517" sldId="2147469883"/>
            <ac:spMk id="14" creationId="{9EDFD5FA-F763-12F7-9DAE-AF584A95FB7E}"/>
          </ac:spMkLst>
        </pc:spChg>
        <pc:spChg chg="mod">
          <ac:chgData name="Jason Wiese" userId="4bff8d5b-7de6-4655-b397-69b0afc81113" providerId="ADAL" clId="{FD3BD4DC-71D8-46F6-AA22-5552A9B6A2A7}" dt="2025-10-22T02:56:16.493" v="4384" actId="207"/>
          <ac:spMkLst>
            <pc:docMk/>
            <pc:sldMk cId="2265307517" sldId="2147469883"/>
            <ac:spMk id="16" creationId="{781187FA-BDAE-8195-7E05-B269D44E5926}"/>
          </ac:spMkLst>
        </pc:spChg>
        <pc:spChg chg="mod">
          <ac:chgData name="Jason Wiese" userId="4bff8d5b-7de6-4655-b397-69b0afc81113" providerId="ADAL" clId="{FD3BD4DC-71D8-46F6-AA22-5552A9B6A2A7}" dt="2025-10-22T03:50:42.719" v="7931" actId="20577"/>
          <ac:spMkLst>
            <pc:docMk/>
            <pc:sldMk cId="2265307517" sldId="2147469883"/>
            <ac:spMk id="19" creationId="{F430D3F3-F07F-F0E4-FCF6-C4A44BCD64D4}"/>
          </ac:spMkLst>
        </pc:spChg>
        <pc:spChg chg="mod">
          <ac:chgData name="Jason Wiese" userId="4bff8d5b-7de6-4655-b397-69b0afc81113" providerId="ADAL" clId="{FD3BD4DC-71D8-46F6-AA22-5552A9B6A2A7}" dt="2025-10-22T02:56:10.403" v="4383" actId="207"/>
          <ac:spMkLst>
            <pc:docMk/>
            <pc:sldMk cId="2265307517" sldId="2147469883"/>
            <ac:spMk id="56" creationId="{E8C088C8-DAC5-5463-CEA4-98591995CCAC}"/>
          </ac:spMkLst>
        </pc:spChg>
        <pc:spChg chg="mod">
          <ac:chgData name="Jason Wiese" userId="4bff8d5b-7de6-4655-b397-69b0afc81113" providerId="ADAL" clId="{FD3BD4DC-71D8-46F6-AA22-5552A9B6A2A7}" dt="2025-10-22T02:56:19.627" v="4385" actId="207"/>
          <ac:spMkLst>
            <pc:docMk/>
            <pc:sldMk cId="2265307517" sldId="2147469883"/>
            <ac:spMk id="77" creationId="{BD0B2B1E-E314-9BB7-7FDF-2315EAD9220A}"/>
          </ac:spMkLst>
        </pc:spChg>
      </pc:sldChg>
      <pc:sldChg chg="addSp delSp modSp add mod">
        <pc:chgData name="Jason Wiese" userId="4bff8d5b-7de6-4655-b397-69b0afc81113" providerId="ADAL" clId="{FD3BD4DC-71D8-46F6-AA22-5552A9B6A2A7}" dt="2025-10-22T18:07:33.211" v="8728" actId="207"/>
        <pc:sldMkLst>
          <pc:docMk/>
          <pc:sldMk cId="1837386952" sldId="2147469884"/>
        </pc:sldMkLst>
        <pc:spChg chg="mod">
          <ac:chgData name="Jason Wiese" userId="4bff8d5b-7de6-4655-b397-69b0afc81113" providerId="ADAL" clId="{FD3BD4DC-71D8-46F6-AA22-5552A9B6A2A7}" dt="2025-10-22T03:09:19.551" v="5120" actId="20577"/>
          <ac:spMkLst>
            <pc:docMk/>
            <pc:sldMk cId="1837386952" sldId="2147469884"/>
            <ac:spMk id="3" creationId="{281A076E-E2B8-1AAA-B24F-577031D461FE}"/>
          </ac:spMkLst>
        </pc:spChg>
        <pc:spChg chg="mod">
          <ac:chgData name="Jason Wiese" userId="4bff8d5b-7de6-4655-b397-69b0afc81113" providerId="ADAL" clId="{FD3BD4DC-71D8-46F6-AA22-5552A9B6A2A7}" dt="2025-10-22T03:07:39.316" v="5079" actId="20577"/>
          <ac:spMkLst>
            <pc:docMk/>
            <pc:sldMk cId="1837386952" sldId="2147469884"/>
            <ac:spMk id="8" creationId="{52D1A3EC-2FF3-6B14-67DE-47B8E45DA659}"/>
          </ac:spMkLst>
        </pc:spChg>
        <pc:spChg chg="mod">
          <ac:chgData name="Jason Wiese" userId="4bff8d5b-7de6-4655-b397-69b0afc81113" providerId="ADAL" clId="{FD3BD4DC-71D8-46F6-AA22-5552A9B6A2A7}" dt="2025-10-22T18:07:33.211" v="8728" actId="207"/>
          <ac:spMkLst>
            <pc:docMk/>
            <pc:sldMk cId="1837386952" sldId="2147469884"/>
            <ac:spMk id="12" creationId="{8D32425D-4EDE-18B4-667D-32A4557E314A}"/>
          </ac:spMkLst>
        </pc:spChg>
        <pc:graphicFrameChg chg="mod">
          <ac:chgData name="Jason Wiese" userId="4bff8d5b-7de6-4655-b397-69b0afc81113" providerId="ADAL" clId="{FD3BD4DC-71D8-46F6-AA22-5552A9B6A2A7}" dt="2025-10-22T17:49:12.927" v="8641" actId="14100"/>
          <ac:graphicFrameMkLst>
            <pc:docMk/>
            <pc:sldMk cId="1837386952" sldId="2147469884"/>
            <ac:graphicFrameMk id="14" creationId="{5DECFD92-20FD-3530-050F-F5239089F84C}"/>
          </ac:graphicFrameMkLst>
        </pc:graphicFrameChg>
      </pc:sldChg>
    </pc:docChg>
  </pc:docChgLst>
  <pc:docChgLst>
    <pc:chgData name="Reed Kiely" userId="768be38e-2fb5-40ce-925d-bd8e9d9e3c31" providerId="ADAL" clId="{7229EA02-EDFD-48CA-88A7-C4F572612F10}"/>
    <pc:docChg chg="undo custSel addSld delSld modSld sldOrd">
      <pc:chgData name="Reed Kiely" userId="768be38e-2fb5-40ce-925d-bd8e9d9e3c31" providerId="ADAL" clId="{7229EA02-EDFD-48CA-88A7-C4F572612F10}" dt="2025-10-22T16:50:49.376" v="1853" actId="1035"/>
      <pc:docMkLst>
        <pc:docMk/>
      </pc:docMkLst>
      <pc:sldChg chg="addSp delSp modSp mod">
        <pc:chgData name="Reed Kiely" userId="768be38e-2fb5-40ce-925d-bd8e9d9e3c31" providerId="ADAL" clId="{7229EA02-EDFD-48CA-88A7-C4F572612F10}" dt="2025-10-22T13:33:53.345" v="1652" actId="1038"/>
        <pc:sldMkLst>
          <pc:docMk/>
          <pc:sldMk cId="2922360127" sldId="2146846035"/>
        </pc:sldMkLst>
        <pc:spChg chg="mod">
          <ac:chgData name="Reed Kiely" userId="768be38e-2fb5-40ce-925d-bd8e9d9e3c31" providerId="ADAL" clId="{7229EA02-EDFD-48CA-88A7-C4F572612F10}" dt="2025-10-21T17:29:24.302" v="1001" actId="1035"/>
          <ac:spMkLst>
            <pc:docMk/>
            <pc:sldMk cId="2922360127" sldId="2146846035"/>
            <ac:spMk id="4" creationId="{155E3D65-43E5-AD27-807B-A933E61AC6E1}"/>
          </ac:spMkLst>
        </pc:spChg>
        <pc:spChg chg="add mod">
          <ac:chgData name="Reed Kiely" userId="768be38e-2fb5-40ce-925d-bd8e9d9e3c31" providerId="ADAL" clId="{7229EA02-EDFD-48CA-88A7-C4F572612F10}" dt="2025-10-21T17:29:18.694" v="995" actId="114"/>
          <ac:spMkLst>
            <pc:docMk/>
            <pc:sldMk cId="2922360127" sldId="2146846035"/>
            <ac:spMk id="7" creationId="{FEBBD633-CDA8-4217-733F-E44D3C0EF4C0}"/>
          </ac:spMkLst>
        </pc:spChg>
        <pc:spChg chg="mod">
          <ac:chgData name="Reed Kiely" userId="768be38e-2fb5-40ce-925d-bd8e9d9e3c31" providerId="ADAL" clId="{7229EA02-EDFD-48CA-88A7-C4F572612F10}" dt="2025-10-21T17:28:53.774" v="959" actId="1036"/>
          <ac:spMkLst>
            <pc:docMk/>
            <pc:sldMk cId="2922360127" sldId="2146846035"/>
            <ac:spMk id="12" creationId="{1C8C9E0D-665E-07B4-6342-C57474C181B2}"/>
          </ac:spMkLst>
        </pc:spChg>
        <pc:spChg chg="mod">
          <ac:chgData name="Reed Kiely" userId="768be38e-2fb5-40ce-925d-bd8e9d9e3c31" providerId="ADAL" clId="{7229EA02-EDFD-48CA-88A7-C4F572612F10}" dt="2025-10-21T17:28:53.774" v="959" actId="1036"/>
          <ac:spMkLst>
            <pc:docMk/>
            <pc:sldMk cId="2922360127" sldId="2146846035"/>
            <ac:spMk id="15" creationId="{6C408528-9617-DBC1-B91F-D623A376D25C}"/>
          </ac:spMkLst>
        </pc:spChg>
        <pc:spChg chg="mod">
          <ac:chgData name="Reed Kiely" userId="768be38e-2fb5-40ce-925d-bd8e9d9e3c31" providerId="ADAL" clId="{7229EA02-EDFD-48CA-88A7-C4F572612F10}" dt="2025-10-21T17:28:53.774" v="959" actId="1036"/>
          <ac:spMkLst>
            <pc:docMk/>
            <pc:sldMk cId="2922360127" sldId="2146846035"/>
            <ac:spMk id="16" creationId="{4D78B07C-1833-9154-D858-45268391E870}"/>
          </ac:spMkLst>
        </pc:spChg>
        <pc:spChg chg="mod">
          <ac:chgData name="Reed Kiely" userId="768be38e-2fb5-40ce-925d-bd8e9d9e3c31" providerId="ADAL" clId="{7229EA02-EDFD-48CA-88A7-C4F572612F10}" dt="2025-10-21T17:28:53.774" v="959" actId="1036"/>
          <ac:spMkLst>
            <pc:docMk/>
            <pc:sldMk cId="2922360127" sldId="2146846035"/>
            <ac:spMk id="21" creationId="{E2F8A569-0A9B-EDA7-B305-A174AC2CC347}"/>
          </ac:spMkLst>
        </pc:spChg>
        <pc:spChg chg="mod">
          <ac:chgData name="Reed Kiely" userId="768be38e-2fb5-40ce-925d-bd8e9d9e3c31" providerId="ADAL" clId="{7229EA02-EDFD-48CA-88A7-C4F572612F10}" dt="2025-10-22T13:25:18.702" v="1553" actId="20577"/>
          <ac:spMkLst>
            <pc:docMk/>
            <pc:sldMk cId="2922360127" sldId="2146846035"/>
            <ac:spMk id="22" creationId="{F7D8A926-FBC2-5DDC-A6DF-248056B8E26C}"/>
          </ac:spMkLst>
        </pc:spChg>
        <pc:spChg chg="mod">
          <ac:chgData name="Reed Kiely" userId="768be38e-2fb5-40ce-925d-bd8e9d9e3c31" providerId="ADAL" clId="{7229EA02-EDFD-48CA-88A7-C4F572612F10}" dt="2025-10-22T13:24:25.798" v="1529" actId="207"/>
          <ac:spMkLst>
            <pc:docMk/>
            <pc:sldMk cId="2922360127" sldId="2146846035"/>
            <ac:spMk id="27" creationId="{DE2D468D-DB2D-5F57-8225-A80C0452C41D}"/>
          </ac:spMkLst>
        </pc:spChg>
        <pc:spChg chg="mod">
          <ac:chgData name="Reed Kiely" userId="768be38e-2fb5-40ce-925d-bd8e9d9e3c31" providerId="ADAL" clId="{7229EA02-EDFD-48CA-88A7-C4F572612F10}" dt="2025-10-22T13:24:25.798" v="1529" actId="207"/>
          <ac:spMkLst>
            <pc:docMk/>
            <pc:sldMk cId="2922360127" sldId="2146846035"/>
            <ac:spMk id="28" creationId="{663DE75A-D89B-6F42-FF50-409F5A71BE42}"/>
          </ac:spMkLst>
        </pc:spChg>
        <pc:spChg chg="mod">
          <ac:chgData name="Reed Kiely" userId="768be38e-2fb5-40ce-925d-bd8e9d9e3c31" providerId="ADAL" clId="{7229EA02-EDFD-48CA-88A7-C4F572612F10}" dt="2025-10-22T13:24:25.798" v="1529" actId="207"/>
          <ac:spMkLst>
            <pc:docMk/>
            <pc:sldMk cId="2922360127" sldId="2146846035"/>
            <ac:spMk id="29" creationId="{DC30A234-C4BB-B220-19DE-2F2FB9D159DB}"/>
          </ac:spMkLst>
        </pc:spChg>
        <pc:spChg chg="mod">
          <ac:chgData name="Reed Kiely" userId="768be38e-2fb5-40ce-925d-bd8e9d9e3c31" providerId="ADAL" clId="{7229EA02-EDFD-48CA-88A7-C4F572612F10}" dt="2025-10-22T13:33:53.345" v="1652" actId="1038"/>
          <ac:spMkLst>
            <pc:docMk/>
            <pc:sldMk cId="2922360127" sldId="2146846035"/>
            <ac:spMk id="35" creationId="{18A17F48-BCFA-A628-6884-AB534137E9D9}"/>
          </ac:spMkLst>
        </pc:spChg>
        <pc:spChg chg="mod">
          <ac:chgData name="Reed Kiely" userId="768be38e-2fb5-40ce-925d-bd8e9d9e3c31" providerId="ADAL" clId="{7229EA02-EDFD-48CA-88A7-C4F572612F10}" dt="2025-10-22T13:33:53.345" v="1652" actId="1038"/>
          <ac:spMkLst>
            <pc:docMk/>
            <pc:sldMk cId="2922360127" sldId="2146846035"/>
            <ac:spMk id="36" creationId="{68DAB6E4-235B-71D8-07E5-1E6D10F7F38A}"/>
          </ac:spMkLst>
        </pc:spChg>
        <pc:spChg chg="mod">
          <ac:chgData name="Reed Kiely" userId="768be38e-2fb5-40ce-925d-bd8e9d9e3c31" providerId="ADAL" clId="{7229EA02-EDFD-48CA-88A7-C4F572612F10}" dt="2025-10-22T13:33:53.345" v="1652" actId="1038"/>
          <ac:spMkLst>
            <pc:docMk/>
            <pc:sldMk cId="2922360127" sldId="2146846035"/>
            <ac:spMk id="37" creationId="{6C57EDA5-A2BA-CBA1-53DB-62C897C5F5B8}"/>
          </ac:spMkLst>
        </pc:spChg>
        <pc:spChg chg="mod">
          <ac:chgData name="Reed Kiely" userId="768be38e-2fb5-40ce-925d-bd8e9d9e3c31" providerId="ADAL" clId="{7229EA02-EDFD-48CA-88A7-C4F572612F10}" dt="2025-10-22T13:33:53.345" v="1652" actId="1038"/>
          <ac:spMkLst>
            <pc:docMk/>
            <pc:sldMk cId="2922360127" sldId="2146846035"/>
            <ac:spMk id="38" creationId="{00611F4E-EE51-EF59-F2C8-4396A798D460}"/>
          </ac:spMkLst>
        </pc:spChg>
        <pc:spChg chg="mod">
          <ac:chgData name="Reed Kiely" userId="768be38e-2fb5-40ce-925d-bd8e9d9e3c31" providerId="ADAL" clId="{7229EA02-EDFD-48CA-88A7-C4F572612F10}" dt="2025-10-22T13:33:53.345" v="1652" actId="1038"/>
          <ac:spMkLst>
            <pc:docMk/>
            <pc:sldMk cId="2922360127" sldId="2146846035"/>
            <ac:spMk id="41" creationId="{A40FBDA3-5B1B-66EB-DDB7-BC41A06688C4}"/>
          </ac:spMkLst>
        </pc:spChg>
        <pc:spChg chg="mod">
          <ac:chgData name="Reed Kiely" userId="768be38e-2fb5-40ce-925d-bd8e9d9e3c31" providerId="ADAL" clId="{7229EA02-EDFD-48CA-88A7-C4F572612F10}" dt="2025-10-22T13:33:53.345" v="1652" actId="1038"/>
          <ac:spMkLst>
            <pc:docMk/>
            <pc:sldMk cId="2922360127" sldId="2146846035"/>
            <ac:spMk id="42" creationId="{BE06944D-712D-6F89-B13C-A8EDAADFB391}"/>
          </ac:spMkLst>
        </pc:spChg>
        <pc:spChg chg="mod">
          <ac:chgData name="Reed Kiely" userId="768be38e-2fb5-40ce-925d-bd8e9d9e3c31" providerId="ADAL" clId="{7229EA02-EDFD-48CA-88A7-C4F572612F10}" dt="2025-10-21T17:28:53.774" v="959" actId="1036"/>
          <ac:spMkLst>
            <pc:docMk/>
            <pc:sldMk cId="2922360127" sldId="2146846035"/>
            <ac:spMk id="57" creationId="{31592E22-82B8-D355-5DAA-5CE2631DA5C9}"/>
          </ac:spMkLst>
        </pc:spChg>
        <pc:spChg chg="mod">
          <ac:chgData name="Reed Kiely" userId="768be38e-2fb5-40ce-925d-bd8e9d9e3c31" providerId="ADAL" clId="{7229EA02-EDFD-48CA-88A7-C4F572612F10}" dt="2025-10-22T13:32:56.364" v="1624" actId="20577"/>
          <ac:spMkLst>
            <pc:docMk/>
            <pc:sldMk cId="2922360127" sldId="2146846035"/>
            <ac:spMk id="62" creationId="{D28615CA-C1C9-E882-12A8-0CB6E2CCD614}"/>
          </ac:spMkLst>
        </pc:spChg>
        <pc:spChg chg="mod">
          <ac:chgData name="Reed Kiely" userId="768be38e-2fb5-40ce-925d-bd8e9d9e3c31" providerId="ADAL" clId="{7229EA02-EDFD-48CA-88A7-C4F572612F10}" dt="2025-10-22T13:32:57.188" v="1626" actId="20577"/>
          <ac:spMkLst>
            <pc:docMk/>
            <pc:sldMk cId="2922360127" sldId="2146846035"/>
            <ac:spMk id="63" creationId="{8EC3D1C1-8DBA-4958-D70B-94CA2BC7C255}"/>
          </ac:spMkLst>
        </pc:spChg>
        <pc:spChg chg="mod">
          <ac:chgData name="Reed Kiely" userId="768be38e-2fb5-40ce-925d-bd8e9d9e3c31" providerId="ADAL" clId="{7229EA02-EDFD-48CA-88A7-C4F572612F10}" dt="2025-10-22T13:33:53.345" v="1652" actId="1038"/>
          <ac:spMkLst>
            <pc:docMk/>
            <pc:sldMk cId="2922360127" sldId="2146846035"/>
            <ac:spMk id="193" creationId="{700DE576-857C-6446-D59E-4BC4AB9063AC}"/>
          </ac:spMkLst>
        </pc:spChg>
        <pc:spChg chg="mod">
          <ac:chgData name="Reed Kiely" userId="768be38e-2fb5-40ce-925d-bd8e9d9e3c31" providerId="ADAL" clId="{7229EA02-EDFD-48CA-88A7-C4F572612F10}" dt="2025-10-22T13:33:53.345" v="1652" actId="1038"/>
          <ac:spMkLst>
            <pc:docMk/>
            <pc:sldMk cId="2922360127" sldId="2146846035"/>
            <ac:spMk id="194" creationId="{7352F6D2-03DF-A987-42AD-A9A3F7FA826F}"/>
          </ac:spMkLst>
        </pc:spChg>
        <pc:spChg chg="mod">
          <ac:chgData name="Reed Kiely" userId="768be38e-2fb5-40ce-925d-bd8e9d9e3c31" providerId="ADAL" clId="{7229EA02-EDFD-48CA-88A7-C4F572612F10}" dt="2025-10-22T13:30:47.439" v="1592" actId="20577"/>
          <ac:spMkLst>
            <pc:docMk/>
            <pc:sldMk cId="2922360127" sldId="2146846035"/>
            <ac:spMk id="228" creationId="{2187BCC2-CEF5-304A-7073-54E5A6792B77}"/>
          </ac:spMkLst>
        </pc:spChg>
        <pc:spChg chg="mod">
          <ac:chgData name="Reed Kiely" userId="768be38e-2fb5-40ce-925d-bd8e9d9e3c31" providerId="ADAL" clId="{7229EA02-EDFD-48CA-88A7-C4F572612F10}" dt="2025-10-22T13:30:53.167" v="1596" actId="20577"/>
          <ac:spMkLst>
            <pc:docMk/>
            <pc:sldMk cId="2922360127" sldId="2146846035"/>
            <ac:spMk id="230" creationId="{6136F159-E1D6-C851-246E-078D7D0BF793}"/>
          </ac:spMkLst>
        </pc:spChg>
        <pc:spChg chg="mod">
          <ac:chgData name="Reed Kiely" userId="768be38e-2fb5-40ce-925d-bd8e9d9e3c31" providerId="ADAL" clId="{7229EA02-EDFD-48CA-88A7-C4F572612F10}" dt="2025-10-22T13:24:25.798" v="1529" actId="207"/>
          <ac:spMkLst>
            <pc:docMk/>
            <pc:sldMk cId="2922360127" sldId="2146846035"/>
            <ac:spMk id="231" creationId="{41F070A7-9B12-4203-EC97-272173983F83}"/>
          </ac:spMkLst>
        </pc:spChg>
        <pc:spChg chg="mod">
          <ac:chgData name="Reed Kiely" userId="768be38e-2fb5-40ce-925d-bd8e9d9e3c31" providerId="ADAL" clId="{7229EA02-EDFD-48CA-88A7-C4F572612F10}" dt="2025-10-22T13:24:25.798" v="1529" actId="207"/>
          <ac:spMkLst>
            <pc:docMk/>
            <pc:sldMk cId="2922360127" sldId="2146846035"/>
            <ac:spMk id="232" creationId="{C954D561-B1E2-53E8-6D55-6F52DD6A3537}"/>
          </ac:spMkLst>
        </pc:spChg>
        <pc:spChg chg="mod">
          <ac:chgData name="Reed Kiely" userId="768be38e-2fb5-40ce-925d-bd8e9d9e3c31" providerId="ADAL" clId="{7229EA02-EDFD-48CA-88A7-C4F572612F10}" dt="2025-10-21T17:28:53.774" v="959" actId="1036"/>
          <ac:spMkLst>
            <pc:docMk/>
            <pc:sldMk cId="2922360127" sldId="2146846035"/>
            <ac:spMk id="248" creationId="{38F8C2B7-85A4-92EC-B4B3-E8CC55B09B0C}"/>
          </ac:spMkLst>
        </pc:spChg>
        <pc:spChg chg="mod">
          <ac:chgData name="Reed Kiely" userId="768be38e-2fb5-40ce-925d-bd8e9d9e3c31" providerId="ADAL" clId="{7229EA02-EDFD-48CA-88A7-C4F572612F10}" dt="2025-10-22T13:31:54.976" v="1609" actId="20577"/>
          <ac:spMkLst>
            <pc:docMk/>
            <pc:sldMk cId="2922360127" sldId="2146846035"/>
            <ac:spMk id="259" creationId="{231DDE6E-35CD-6033-FBCB-37DC58DDCB32}"/>
          </ac:spMkLst>
        </pc:spChg>
        <pc:spChg chg="mod">
          <ac:chgData name="Reed Kiely" userId="768be38e-2fb5-40ce-925d-bd8e9d9e3c31" providerId="ADAL" clId="{7229EA02-EDFD-48CA-88A7-C4F572612F10}" dt="2025-10-22T13:24:25.798" v="1529" actId="207"/>
          <ac:spMkLst>
            <pc:docMk/>
            <pc:sldMk cId="2922360127" sldId="2146846035"/>
            <ac:spMk id="262" creationId="{0EC8EBC2-5B81-1641-89C4-CDF90DC7BFE5}"/>
          </ac:spMkLst>
        </pc:spChg>
        <pc:spChg chg="mod">
          <ac:chgData name="Reed Kiely" userId="768be38e-2fb5-40ce-925d-bd8e9d9e3c31" providerId="ADAL" clId="{7229EA02-EDFD-48CA-88A7-C4F572612F10}" dt="2025-10-22T13:24:25.798" v="1529" actId="207"/>
          <ac:spMkLst>
            <pc:docMk/>
            <pc:sldMk cId="2922360127" sldId="2146846035"/>
            <ac:spMk id="263" creationId="{16A2C8AE-967B-CE6A-1A43-727F4A832741}"/>
          </ac:spMkLst>
        </pc:spChg>
        <pc:picChg chg="mod">
          <ac:chgData name="Reed Kiely" userId="768be38e-2fb5-40ce-925d-bd8e9d9e3c31" providerId="ADAL" clId="{7229EA02-EDFD-48CA-88A7-C4F572612F10}" dt="2025-10-22T13:33:47.972" v="1648" actId="1076"/>
          <ac:picMkLst>
            <pc:docMk/>
            <pc:sldMk cId="2922360127" sldId="2146846035"/>
            <ac:picMk id="2" creationId="{06CEDF0A-D03C-E28C-8382-06185E8D0B55}"/>
          </ac:picMkLst>
        </pc:picChg>
      </pc:sldChg>
      <pc:sldChg chg="modSp mod">
        <pc:chgData name="Reed Kiely" userId="768be38e-2fb5-40ce-925d-bd8e9d9e3c31" providerId="ADAL" clId="{7229EA02-EDFD-48CA-88A7-C4F572612F10}" dt="2025-10-22T13:12:47.407" v="1421" actId="20577"/>
        <pc:sldMkLst>
          <pc:docMk/>
          <pc:sldMk cId="117585825" sldId="2147469766"/>
        </pc:sldMkLst>
        <pc:spChg chg="mod">
          <ac:chgData name="Reed Kiely" userId="768be38e-2fb5-40ce-925d-bd8e9d9e3c31" providerId="ADAL" clId="{7229EA02-EDFD-48CA-88A7-C4F572612F10}" dt="2025-10-22T13:12:47.407" v="1421" actId="20577"/>
          <ac:spMkLst>
            <pc:docMk/>
            <pc:sldMk cId="117585825" sldId="2147469766"/>
            <ac:spMk id="8" creationId="{5AA936D4-E37D-4FB4-0659-CF2183BD398F}"/>
          </ac:spMkLst>
        </pc:spChg>
      </pc:sldChg>
      <pc:sldChg chg="modSp mod">
        <pc:chgData name="Reed Kiely" userId="768be38e-2fb5-40ce-925d-bd8e9d9e3c31" providerId="ADAL" clId="{7229EA02-EDFD-48CA-88A7-C4F572612F10}" dt="2025-10-22T13:01:25.409" v="1285" actId="14100"/>
        <pc:sldMkLst>
          <pc:docMk/>
          <pc:sldMk cId="2881209077" sldId="2147469776"/>
        </pc:sldMkLst>
        <pc:spChg chg="mod">
          <ac:chgData name="Reed Kiely" userId="768be38e-2fb5-40ce-925d-bd8e9d9e3c31" providerId="ADAL" clId="{7229EA02-EDFD-48CA-88A7-C4F572612F10}" dt="2025-10-22T13:01:25.409" v="1285" actId="14100"/>
          <ac:spMkLst>
            <pc:docMk/>
            <pc:sldMk cId="2881209077" sldId="2147469776"/>
            <ac:spMk id="5" creationId="{9B3167D1-81E9-724F-952D-F5015A8A3BAD}"/>
          </ac:spMkLst>
        </pc:spChg>
        <pc:spChg chg="mod">
          <ac:chgData name="Reed Kiely" userId="768be38e-2fb5-40ce-925d-bd8e9d9e3c31" providerId="ADAL" clId="{7229EA02-EDFD-48CA-88A7-C4F572612F10}" dt="2025-10-22T13:01:16.647" v="1284" actId="207"/>
          <ac:spMkLst>
            <pc:docMk/>
            <pc:sldMk cId="2881209077" sldId="2147469776"/>
            <ac:spMk id="9" creationId="{595A9501-34CE-D275-3B4F-DCB36D6D030E}"/>
          </ac:spMkLst>
        </pc:spChg>
      </pc:sldChg>
      <pc:sldChg chg="modSp mod modCm">
        <pc:chgData name="Reed Kiely" userId="768be38e-2fb5-40ce-925d-bd8e9d9e3c31" providerId="ADAL" clId="{7229EA02-EDFD-48CA-88A7-C4F572612F10}" dt="2025-10-22T13:11:42.655" v="1417" actId="20577"/>
        <pc:sldMkLst>
          <pc:docMk/>
          <pc:sldMk cId="162838302" sldId="2147469780"/>
        </pc:sldMkLst>
        <pc:spChg chg="mod">
          <ac:chgData name="Reed Kiely" userId="768be38e-2fb5-40ce-925d-bd8e9d9e3c31" providerId="ADAL" clId="{7229EA02-EDFD-48CA-88A7-C4F572612F10}" dt="2025-10-22T13:11:42.655" v="1417" actId="20577"/>
          <ac:spMkLst>
            <pc:docMk/>
            <pc:sldMk cId="162838302" sldId="2147469780"/>
            <ac:spMk id="231" creationId="{B7ACA1F8-5593-D099-CE5B-EE6C6B494C87}"/>
          </ac:spMkLst>
        </pc:spChg>
        <pc:extLst>
          <p:ext xmlns:p="http://schemas.openxmlformats.org/presentationml/2006/main" uri="{D6D511B9-2390-475A-947B-AFAB55BFBCF1}">
            <pc226:cmChg xmlns:pc226="http://schemas.microsoft.com/office/powerpoint/2022/06/main/command" chg="mod">
              <pc226:chgData name="Reed Kiely" userId="768be38e-2fb5-40ce-925d-bd8e9d9e3c31" providerId="ADAL" clId="{7229EA02-EDFD-48CA-88A7-C4F572612F10}" dt="2025-10-22T13:11:42.655" v="1417" actId="20577"/>
              <pc2:cmMkLst xmlns:pc2="http://schemas.microsoft.com/office/powerpoint/2019/9/main/command">
                <pc:docMk/>
                <pc:sldMk cId="162838302" sldId="2147469780"/>
                <pc2:cmMk id="{998308F9-9D25-48C2-B9C6-17B96801969F}"/>
              </pc2:cmMkLst>
            </pc226:cmChg>
          </p:ext>
        </pc:extLst>
      </pc:sldChg>
      <pc:sldChg chg="addSp delSp modSp mod">
        <pc:chgData name="Reed Kiely" userId="768be38e-2fb5-40ce-925d-bd8e9d9e3c31" providerId="ADAL" clId="{7229EA02-EDFD-48CA-88A7-C4F572612F10}" dt="2025-10-22T16:50:49.376" v="1853" actId="1035"/>
        <pc:sldMkLst>
          <pc:docMk/>
          <pc:sldMk cId="3928358693" sldId="2147469781"/>
        </pc:sldMkLst>
        <pc:spChg chg="add mod">
          <ac:chgData name="Reed Kiely" userId="768be38e-2fb5-40ce-925d-bd8e9d9e3c31" providerId="ADAL" clId="{7229EA02-EDFD-48CA-88A7-C4F572612F10}" dt="2025-10-22T15:57:19.995" v="1734" actId="554"/>
          <ac:spMkLst>
            <pc:docMk/>
            <pc:sldMk cId="3928358693" sldId="2147469781"/>
            <ac:spMk id="3" creationId="{C2D02E8F-6F4F-AD30-7C33-F76A9C3F2D51}"/>
          </ac:spMkLst>
        </pc:spChg>
        <pc:spChg chg="add mod">
          <ac:chgData name="Reed Kiely" userId="768be38e-2fb5-40ce-925d-bd8e9d9e3c31" providerId="ADAL" clId="{7229EA02-EDFD-48CA-88A7-C4F572612F10}" dt="2025-10-22T15:57:40.087" v="1735"/>
          <ac:spMkLst>
            <pc:docMk/>
            <pc:sldMk cId="3928358693" sldId="2147469781"/>
            <ac:spMk id="7" creationId="{386F68E0-3EE7-DAA7-4C28-9223FA3C298F}"/>
          </ac:spMkLst>
        </pc:spChg>
        <pc:spChg chg="add mod">
          <ac:chgData name="Reed Kiely" userId="768be38e-2fb5-40ce-925d-bd8e9d9e3c31" providerId="ADAL" clId="{7229EA02-EDFD-48CA-88A7-C4F572612F10}" dt="2025-10-22T15:58:45.171" v="1769" actId="1035"/>
          <ac:spMkLst>
            <pc:docMk/>
            <pc:sldMk cId="3928358693" sldId="2147469781"/>
            <ac:spMk id="11" creationId="{C20EDA1D-F98C-EE02-13DD-4F86D81F6DCB}"/>
          </ac:spMkLst>
        </pc:spChg>
        <pc:spChg chg="add mod">
          <ac:chgData name="Reed Kiely" userId="768be38e-2fb5-40ce-925d-bd8e9d9e3c31" providerId="ADAL" clId="{7229EA02-EDFD-48CA-88A7-C4F572612F10}" dt="2025-10-22T15:58:59.957" v="1770"/>
          <ac:spMkLst>
            <pc:docMk/>
            <pc:sldMk cId="3928358693" sldId="2147469781"/>
            <ac:spMk id="13" creationId="{01002BD8-67EA-AB6D-D47B-483C82B95D22}"/>
          </ac:spMkLst>
        </pc:spChg>
        <pc:spChg chg="add mod">
          <ac:chgData name="Reed Kiely" userId="768be38e-2fb5-40ce-925d-bd8e9d9e3c31" providerId="ADAL" clId="{7229EA02-EDFD-48CA-88A7-C4F572612F10}" dt="2025-10-21T16:57:37.370" v="727"/>
          <ac:spMkLst>
            <pc:docMk/>
            <pc:sldMk cId="3928358693" sldId="2147469781"/>
            <ac:spMk id="22" creationId="{722B7C7B-285B-9CC8-3836-79BAD2C0F5F4}"/>
          </ac:spMkLst>
        </pc:spChg>
        <pc:spChg chg="mod">
          <ac:chgData name="Reed Kiely" userId="768be38e-2fb5-40ce-925d-bd8e9d9e3c31" providerId="ADAL" clId="{7229EA02-EDFD-48CA-88A7-C4F572612F10}" dt="2025-10-22T15:58:10.606" v="1749" actId="1076"/>
          <ac:spMkLst>
            <pc:docMk/>
            <pc:sldMk cId="3928358693" sldId="2147469781"/>
            <ac:spMk id="35" creationId="{2B73E25A-1D92-8B45-905D-C8441ECCA784}"/>
          </ac:spMkLst>
        </pc:spChg>
        <pc:spChg chg="mod">
          <ac:chgData name="Reed Kiely" userId="768be38e-2fb5-40ce-925d-bd8e9d9e3c31" providerId="ADAL" clId="{7229EA02-EDFD-48CA-88A7-C4F572612F10}" dt="2025-10-22T16:50:49.376" v="1853" actId="1035"/>
          <ac:spMkLst>
            <pc:docMk/>
            <pc:sldMk cId="3928358693" sldId="2147469781"/>
            <ac:spMk id="37" creationId="{69BB6B29-5D4B-59F8-784C-165CDBD858E9}"/>
          </ac:spMkLst>
        </pc:spChg>
        <pc:spChg chg="mod">
          <ac:chgData name="Reed Kiely" userId="768be38e-2fb5-40ce-925d-bd8e9d9e3c31" providerId="ADAL" clId="{7229EA02-EDFD-48CA-88A7-C4F572612F10}" dt="2025-10-21T16:54:51.948" v="445" actId="20577"/>
          <ac:spMkLst>
            <pc:docMk/>
            <pc:sldMk cId="3928358693" sldId="2147469781"/>
            <ac:spMk id="42" creationId="{E5CAF9B2-5206-2E75-9100-925BE3BC65EF}"/>
          </ac:spMkLst>
        </pc:spChg>
        <pc:picChg chg="add mod">
          <ac:chgData name="Reed Kiely" userId="768be38e-2fb5-40ce-925d-bd8e9d9e3c31" providerId="ADAL" clId="{7229EA02-EDFD-48CA-88A7-C4F572612F10}" dt="2025-10-21T15:24:38.830" v="149" actId="1038"/>
          <ac:picMkLst>
            <pc:docMk/>
            <pc:sldMk cId="3928358693" sldId="2147469781"/>
            <ac:picMk id="12" creationId="{B7B2F911-9794-D852-8E80-67B49A2885BC}"/>
          </ac:picMkLst>
        </pc:picChg>
        <pc:picChg chg="add mod">
          <ac:chgData name="Reed Kiely" userId="768be38e-2fb5-40ce-925d-bd8e9d9e3c31" providerId="ADAL" clId="{7229EA02-EDFD-48CA-88A7-C4F572612F10}" dt="2025-10-21T15:30:23.134" v="171" actId="1038"/>
          <ac:picMkLst>
            <pc:docMk/>
            <pc:sldMk cId="3928358693" sldId="2147469781"/>
            <ac:picMk id="14" creationId="{30ADAA0A-B482-3779-0535-D25885896341}"/>
          </ac:picMkLst>
        </pc:picChg>
        <pc:picChg chg="add mod">
          <ac:chgData name="Reed Kiely" userId="768be38e-2fb5-40ce-925d-bd8e9d9e3c31" providerId="ADAL" clId="{7229EA02-EDFD-48CA-88A7-C4F572612F10}" dt="2025-10-21T15:31:40.624" v="185" actId="1035"/>
          <ac:picMkLst>
            <pc:docMk/>
            <pc:sldMk cId="3928358693" sldId="2147469781"/>
            <ac:picMk id="16" creationId="{9220C939-E79E-3B94-C91C-4A05D30CA0BA}"/>
          </ac:picMkLst>
        </pc:picChg>
        <pc:picChg chg="add mod">
          <ac:chgData name="Reed Kiely" userId="768be38e-2fb5-40ce-925d-bd8e9d9e3c31" providerId="ADAL" clId="{7229EA02-EDFD-48CA-88A7-C4F572612F10}" dt="2025-10-22T16:05:40.237" v="1836" actId="1076"/>
          <ac:picMkLst>
            <pc:docMk/>
            <pc:sldMk cId="3928358693" sldId="2147469781"/>
            <ac:picMk id="17" creationId="{86D044D1-CA30-710F-3F51-679AF5C6F408}"/>
          </ac:picMkLst>
        </pc:picChg>
        <pc:picChg chg="add mod">
          <ac:chgData name="Reed Kiely" userId="768be38e-2fb5-40ce-925d-bd8e9d9e3c31" providerId="ADAL" clId="{7229EA02-EDFD-48CA-88A7-C4F572612F10}" dt="2025-10-21T16:54:35.643" v="436"/>
          <ac:picMkLst>
            <pc:docMk/>
            <pc:sldMk cId="3928358693" sldId="2147469781"/>
            <ac:picMk id="19" creationId="{814378B3-CFF4-9125-8B73-96830292AA88}"/>
          </ac:picMkLst>
        </pc:picChg>
        <pc:picChg chg="mod">
          <ac:chgData name="Reed Kiely" userId="768be38e-2fb5-40ce-925d-bd8e9d9e3c31" providerId="ADAL" clId="{7229EA02-EDFD-48CA-88A7-C4F572612F10}" dt="2025-10-22T16:05:41.527" v="1837" actId="1076"/>
          <ac:picMkLst>
            <pc:docMk/>
            <pc:sldMk cId="3928358693" sldId="2147469781"/>
            <ac:picMk id="51" creationId="{ACBDADD6-6D0C-501D-DF27-35320F6DBEF3}"/>
          </ac:picMkLst>
        </pc:picChg>
        <pc:picChg chg="mod">
          <ac:chgData name="Reed Kiely" userId="768be38e-2fb5-40ce-925d-bd8e9d9e3c31" providerId="ADAL" clId="{7229EA02-EDFD-48CA-88A7-C4F572612F10}" dt="2025-10-22T15:57:44.169" v="1737" actId="1035"/>
          <ac:picMkLst>
            <pc:docMk/>
            <pc:sldMk cId="3928358693" sldId="2147469781"/>
            <ac:picMk id="73" creationId="{3D684434-B5BA-203D-5047-3B7D580229A2}"/>
          </ac:picMkLst>
        </pc:picChg>
        <pc:picChg chg="mod">
          <ac:chgData name="Reed Kiely" userId="768be38e-2fb5-40ce-925d-bd8e9d9e3c31" providerId="ADAL" clId="{7229EA02-EDFD-48CA-88A7-C4F572612F10}" dt="2025-10-22T16:05:45.173" v="1839" actId="1038"/>
          <ac:picMkLst>
            <pc:docMk/>
            <pc:sldMk cId="3928358693" sldId="2147469781"/>
            <ac:picMk id="76" creationId="{993FA707-441C-5F48-0A6B-1279B8D563CD}"/>
          </ac:picMkLst>
        </pc:picChg>
      </pc:sldChg>
      <pc:sldChg chg="modSp mod modCm">
        <pc:chgData name="Reed Kiely" userId="768be38e-2fb5-40ce-925d-bd8e9d9e3c31" providerId="ADAL" clId="{7229EA02-EDFD-48CA-88A7-C4F572612F10}" dt="2025-10-22T13:03:29.262" v="1300" actId="1076"/>
        <pc:sldMkLst>
          <pc:docMk/>
          <pc:sldMk cId="160155939" sldId="2147469785"/>
        </pc:sldMkLst>
        <pc:spChg chg="mod">
          <ac:chgData name="Reed Kiely" userId="768be38e-2fb5-40ce-925d-bd8e9d9e3c31" providerId="ADAL" clId="{7229EA02-EDFD-48CA-88A7-C4F572612F10}" dt="2025-10-22T13:03:29.262" v="1300" actId="1076"/>
          <ac:spMkLst>
            <pc:docMk/>
            <pc:sldMk cId="160155939" sldId="2147469785"/>
            <ac:spMk id="11" creationId="{3081D341-43AD-A510-2C53-394E86BDA2AA}"/>
          </ac:spMkLst>
        </pc:spChg>
        <pc:extLst>
          <p:ext xmlns:p="http://schemas.openxmlformats.org/presentationml/2006/main" uri="{D6D511B9-2390-475A-947B-AFAB55BFBCF1}">
            <pc226:cmChg xmlns:pc226="http://schemas.microsoft.com/office/powerpoint/2022/06/main/command" chg="mod">
              <pc226:chgData name="Reed Kiely" userId="768be38e-2fb5-40ce-925d-bd8e9d9e3c31" providerId="ADAL" clId="{7229EA02-EDFD-48CA-88A7-C4F572612F10}" dt="2025-10-22T13:03:18.816" v="1298" actId="20577"/>
              <pc2:cmMkLst xmlns:pc2="http://schemas.microsoft.com/office/powerpoint/2019/9/main/command">
                <pc:docMk/>
                <pc:sldMk cId="160155939" sldId="2147469785"/>
                <pc2:cmMk id="{AF8FC6D4-3963-4FA9-9F36-84E5D77BB355}"/>
              </pc2:cmMkLst>
            </pc226:cmChg>
            <pc226:cmChg xmlns:pc226="http://schemas.microsoft.com/office/powerpoint/2022/06/main/command" chg="mod">
              <pc226:chgData name="Reed Kiely" userId="768be38e-2fb5-40ce-925d-bd8e9d9e3c31" providerId="ADAL" clId="{7229EA02-EDFD-48CA-88A7-C4F572612F10}" dt="2025-10-22T13:03:18.816" v="1298" actId="20577"/>
              <pc2:cmMkLst xmlns:pc2="http://schemas.microsoft.com/office/powerpoint/2019/9/main/command">
                <pc:docMk/>
                <pc:sldMk cId="160155939" sldId="2147469785"/>
                <pc2:cmMk id="{D2A61AFB-7830-4501-84EB-195671663F6F}"/>
              </pc2:cmMkLst>
            </pc226:cmChg>
          </p:ext>
        </pc:extLst>
      </pc:sldChg>
      <pc:sldChg chg="addSp modSp">
        <pc:chgData name="Reed Kiely" userId="768be38e-2fb5-40ce-925d-bd8e9d9e3c31" providerId="ADAL" clId="{7229EA02-EDFD-48CA-88A7-C4F572612F10}" dt="2025-10-22T13:16:33.376" v="1467"/>
        <pc:sldMkLst>
          <pc:docMk/>
          <pc:sldMk cId="2037182690" sldId="2147469800"/>
        </pc:sldMkLst>
      </pc:sldChg>
      <pc:sldChg chg="modSp mod">
        <pc:chgData name="Reed Kiely" userId="768be38e-2fb5-40ce-925d-bd8e9d9e3c31" providerId="ADAL" clId="{7229EA02-EDFD-48CA-88A7-C4F572612F10}" dt="2025-10-22T13:01:59.025" v="1287" actId="20577"/>
        <pc:sldMkLst>
          <pc:docMk/>
          <pc:sldMk cId="1900680806" sldId="2147469802"/>
        </pc:sldMkLst>
        <pc:spChg chg="mod">
          <ac:chgData name="Reed Kiely" userId="768be38e-2fb5-40ce-925d-bd8e9d9e3c31" providerId="ADAL" clId="{7229EA02-EDFD-48CA-88A7-C4F572612F10}" dt="2025-10-22T13:01:59.025" v="1287" actId="20577"/>
          <ac:spMkLst>
            <pc:docMk/>
            <pc:sldMk cId="1900680806" sldId="2147469802"/>
            <ac:spMk id="6" creationId="{5E07CB23-0D25-3A0E-6627-219B4A2A4A6E}"/>
          </ac:spMkLst>
        </pc:spChg>
      </pc:sldChg>
      <pc:sldChg chg="addSp delSp modSp mod">
        <pc:chgData name="Reed Kiely" userId="768be38e-2fb5-40ce-925d-bd8e9d9e3c31" providerId="ADAL" clId="{7229EA02-EDFD-48CA-88A7-C4F572612F10}" dt="2025-10-22T13:41:21.504" v="1698" actId="1037"/>
        <pc:sldMkLst>
          <pc:docMk/>
          <pc:sldMk cId="449141366" sldId="2147469851"/>
        </pc:sldMkLst>
        <pc:picChg chg="add mod">
          <ac:chgData name="Reed Kiely" userId="768be38e-2fb5-40ce-925d-bd8e9d9e3c31" providerId="ADAL" clId="{7229EA02-EDFD-48CA-88A7-C4F572612F10}" dt="2025-10-22T13:41:21.504" v="1698" actId="1037"/>
          <ac:picMkLst>
            <pc:docMk/>
            <pc:sldMk cId="449141366" sldId="2147469851"/>
            <ac:picMk id="8" creationId="{E37C75C6-FE67-3101-504F-1C9E3C6F8B99}"/>
          </ac:picMkLst>
        </pc:picChg>
      </pc:sldChg>
      <pc:sldChg chg="addSp modSp mod">
        <pc:chgData name="Reed Kiely" userId="768be38e-2fb5-40ce-925d-bd8e9d9e3c31" providerId="ADAL" clId="{7229EA02-EDFD-48CA-88A7-C4F572612F10}" dt="2025-10-21T17:33:41.628" v="1279" actId="20577"/>
        <pc:sldMkLst>
          <pc:docMk/>
          <pc:sldMk cId="3535353038" sldId="2147469867"/>
        </pc:sldMkLst>
        <pc:spChg chg="add mod">
          <ac:chgData name="Reed Kiely" userId="768be38e-2fb5-40ce-925d-bd8e9d9e3c31" providerId="ADAL" clId="{7229EA02-EDFD-48CA-88A7-C4F572612F10}" dt="2025-10-21T17:33:41.628" v="1279" actId="20577"/>
          <ac:spMkLst>
            <pc:docMk/>
            <pc:sldMk cId="3535353038" sldId="2147469867"/>
            <ac:spMk id="3" creationId="{4911A514-00F4-0787-A11E-39E98D0B69D6}"/>
          </ac:spMkLst>
        </pc:spChg>
      </pc:sldChg>
      <pc:sldChg chg="addSp delSp modSp mod">
        <pc:chgData name="Reed Kiely" userId="768be38e-2fb5-40ce-925d-bd8e9d9e3c31" providerId="ADAL" clId="{7229EA02-EDFD-48CA-88A7-C4F572612F10}" dt="2025-10-22T13:51:13.488" v="1700" actId="20577"/>
        <pc:sldMkLst>
          <pc:docMk/>
          <pc:sldMk cId="3215364406" sldId="2147469870"/>
        </pc:sldMkLst>
        <pc:spChg chg="add mod">
          <ac:chgData name="Reed Kiely" userId="768be38e-2fb5-40ce-925d-bd8e9d9e3c31" providerId="ADAL" clId="{7229EA02-EDFD-48CA-88A7-C4F572612F10}" dt="2025-10-21T17:29:39.163" v="1003"/>
          <ac:spMkLst>
            <pc:docMk/>
            <pc:sldMk cId="3215364406" sldId="2147469870"/>
            <ac:spMk id="7" creationId="{E35A3968-65FE-F497-EE03-2722A62BA267}"/>
          </ac:spMkLst>
        </pc:spChg>
        <pc:spChg chg="add mod">
          <ac:chgData name="Reed Kiely" userId="768be38e-2fb5-40ce-925d-bd8e9d9e3c31" providerId="ADAL" clId="{7229EA02-EDFD-48CA-88A7-C4F572612F10}" dt="2025-10-21T17:29:46.041" v="1004"/>
          <ac:spMkLst>
            <pc:docMk/>
            <pc:sldMk cId="3215364406" sldId="2147469870"/>
            <ac:spMk id="10" creationId="{C6D5FC6F-C949-C912-61DC-F7C9BFA3D034}"/>
          </ac:spMkLst>
        </pc:spChg>
        <pc:spChg chg="mod">
          <ac:chgData name="Reed Kiely" userId="768be38e-2fb5-40ce-925d-bd8e9d9e3c31" providerId="ADAL" clId="{7229EA02-EDFD-48CA-88A7-C4F572612F10}" dt="2025-10-22T13:51:13.488" v="1700" actId="20577"/>
          <ac:spMkLst>
            <pc:docMk/>
            <pc:sldMk cId="3215364406" sldId="2147469870"/>
            <ac:spMk id="22" creationId="{AA7D2433-89A7-0E70-EBB1-7841B2643517}"/>
          </ac:spMkLst>
        </pc:spChg>
        <pc:spChg chg="mod">
          <ac:chgData name="Reed Kiely" userId="768be38e-2fb5-40ce-925d-bd8e9d9e3c31" providerId="ADAL" clId="{7229EA02-EDFD-48CA-88A7-C4F572612F10}" dt="2025-10-22T13:25:09.889" v="1550" actId="1038"/>
          <ac:spMkLst>
            <pc:docMk/>
            <pc:sldMk cId="3215364406" sldId="2147469870"/>
            <ac:spMk id="27" creationId="{57237999-A99E-5DE8-E6F1-583BA2B771AD}"/>
          </ac:spMkLst>
        </pc:spChg>
        <pc:spChg chg="mod">
          <ac:chgData name="Reed Kiely" userId="768be38e-2fb5-40ce-925d-bd8e9d9e3c31" providerId="ADAL" clId="{7229EA02-EDFD-48CA-88A7-C4F572612F10}" dt="2025-10-21T17:30:02.149" v="1019" actId="1035"/>
          <ac:spMkLst>
            <pc:docMk/>
            <pc:sldMk cId="3215364406" sldId="2147469870"/>
            <ac:spMk id="32" creationId="{8509501B-719E-72B1-A16F-89B6E883A276}"/>
          </ac:spMkLst>
        </pc:spChg>
        <pc:spChg chg="mod">
          <ac:chgData name="Reed Kiely" userId="768be38e-2fb5-40ce-925d-bd8e9d9e3c31" providerId="ADAL" clId="{7229EA02-EDFD-48CA-88A7-C4F572612F10}" dt="2025-10-22T13:36:11.079" v="1671" actId="20577"/>
          <ac:spMkLst>
            <pc:docMk/>
            <pc:sldMk cId="3215364406" sldId="2147469870"/>
            <ac:spMk id="37" creationId="{FEBA5167-B8F0-7FA4-A35A-5071523B2699}"/>
          </ac:spMkLst>
        </pc:spChg>
        <pc:spChg chg="mod">
          <ac:chgData name="Reed Kiely" userId="768be38e-2fb5-40ce-925d-bd8e9d9e3c31" providerId="ADAL" clId="{7229EA02-EDFD-48CA-88A7-C4F572612F10}" dt="2025-10-22T13:36:04.975" v="1669" actId="20577"/>
          <ac:spMkLst>
            <pc:docMk/>
            <pc:sldMk cId="3215364406" sldId="2147469870"/>
            <ac:spMk id="38" creationId="{661139E0-39F0-B0B4-5170-6C465CA33F61}"/>
          </ac:spMkLst>
        </pc:spChg>
        <pc:spChg chg="mod">
          <ac:chgData name="Reed Kiely" userId="768be38e-2fb5-40ce-925d-bd8e9d9e3c31" providerId="ADAL" clId="{7229EA02-EDFD-48CA-88A7-C4F572612F10}" dt="2025-10-22T13:38:05.599" v="1683" actId="20577"/>
          <ac:spMkLst>
            <pc:docMk/>
            <pc:sldMk cId="3215364406" sldId="2147469870"/>
            <ac:spMk id="39" creationId="{37BA96A2-4CB1-CD9B-6D75-71852DE51A33}"/>
          </ac:spMkLst>
        </pc:spChg>
        <pc:spChg chg="mod">
          <ac:chgData name="Reed Kiely" userId="768be38e-2fb5-40ce-925d-bd8e9d9e3c31" providerId="ADAL" clId="{7229EA02-EDFD-48CA-88A7-C4F572612F10}" dt="2025-10-22T13:38:02.847" v="1680" actId="20577"/>
          <ac:spMkLst>
            <pc:docMk/>
            <pc:sldMk cId="3215364406" sldId="2147469870"/>
            <ac:spMk id="40" creationId="{B258C3BA-923B-4FF2-6D9C-1D19C8F1DA7E}"/>
          </ac:spMkLst>
        </pc:spChg>
        <pc:spChg chg="mod">
          <ac:chgData name="Reed Kiely" userId="768be38e-2fb5-40ce-925d-bd8e9d9e3c31" providerId="ADAL" clId="{7229EA02-EDFD-48CA-88A7-C4F572612F10}" dt="2025-10-22T13:36:57.679" v="1674" actId="20577"/>
          <ac:spMkLst>
            <pc:docMk/>
            <pc:sldMk cId="3215364406" sldId="2147469870"/>
            <ac:spMk id="41" creationId="{6845AAAE-8CE9-A041-AD05-5C9AEBD80191}"/>
          </ac:spMkLst>
        </pc:spChg>
        <pc:spChg chg="mod">
          <ac:chgData name="Reed Kiely" userId="768be38e-2fb5-40ce-925d-bd8e9d9e3c31" providerId="ADAL" clId="{7229EA02-EDFD-48CA-88A7-C4F572612F10}" dt="2025-10-22T13:37:07.060" v="1677" actId="20577"/>
          <ac:spMkLst>
            <pc:docMk/>
            <pc:sldMk cId="3215364406" sldId="2147469870"/>
            <ac:spMk id="42" creationId="{3937DBA6-7506-0E41-BC47-2A63F83AE5AE}"/>
          </ac:spMkLst>
        </pc:spChg>
        <pc:spChg chg="mod">
          <ac:chgData name="Reed Kiely" userId="768be38e-2fb5-40ce-925d-bd8e9d9e3c31" providerId="ADAL" clId="{7229EA02-EDFD-48CA-88A7-C4F572612F10}" dt="2025-10-22T13:25:09.889" v="1550" actId="1038"/>
          <ac:spMkLst>
            <pc:docMk/>
            <pc:sldMk cId="3215364406" sldId="2147469870"/>
            <ac:spMk id="50" creationId="{07E8793C-8416-9783-EF8D-01480EDC30E4}"/>
          </ac:spMkLst>
        </pc:spChg>
        <pc:spChg chg="mod">
          <ac:chgData name="Reed Kiely" userId="768be38e-2fb5-40ce-925d-bd8e9d9e3c31" providerId="ADAL" clId="{7229EA02-EDFD-48CA-88A7-C4F572612F10}" dt="2025-10-22T13:25:09.889" v="1550" actId="1038"/>
          <ac:spMkLst>
            <pc:docMk/>
            <pc:sldMk cId="3215364406" sldId="2147469870"/>
            <ac:spMk id="51" creationId="{B40BD057-959E-9FF9-2F28-1DC9FA497223}"/>
          </ac:spMkLst>
        </pc:spChg>
        <pc:spChg chg="mod">
          <ac:chgData name="Reed Kiely" userId="768be38e-2fb5-40ce-925d-bd8e9d9e3c31" providerId="ADAL" clId="{7229EA02-EDFD-48CA-88A7-C4F572612F10}" dt="2025-10-22T13:35:26.783" v="1667" actId="20577"/>
          <ac:spMkLst>
            <pc:docMk/>
            <pc:sldMk cId="3215364406" sldId="2147469870"/>
            <ac:spMk id="53" creationId="{513FCF87-60B9-1744-3DEE-C765221BA5CB}"/>
          </ac:spMkLst>
        </pc:spChg>
        <pc:spChg chg="mod">
          <ac:chgData name="Reed Kiely" userId="768be38e-2fb5-40ce-925d-bd8e9d9e3c31" providerId="ADAL" clId="{7229EA02-EDFD-48CA-88A7-C4F572612F10}" dt="2025-10-22T13:35:06.119" v="1664" actId="20577"/>
          <ac:spMkLst>
            <pc:docMk/>
            <pc:sldMk cId="3215364406" sldId="2147469870"/>
            <ac:spMk id="54" creationId="{5ADF94E0-B66C-BEAB-CAD8-5D917DB5E1B8}"/>
          </ac:spMkLst>
        </pc:spChg>
        <pc:spChg chg="mod">
          <ac:chgData name="Reed Kiely" userId="768be38e-2fb5-40ce-925d-bd8e9d9e3c31" providerId="ADAL" clId="{7229EA02-EDFD-48CA-88A7-C4F572612F10}" dt="2025-10-22T13:25:09.889" v="1550" actId="1038"/>
          <ac:spMkLst>
            <pc:docMk/>
            <pc:sldMk cId="3215364406" sldId="2147469870"/>
            <ac:spMk id="231" creationId="{23E55984-320F-26AE-AC96-77A94080C144}"/>
          </ac:spMkLst>
        </pc:spChg>
        <pc:spChg chg="mod">
          <ac:chgData name="Reed Kiely" userId="768be38e-2fb5-40ce-925d-bd8e9d9e3c31" providerId="ADAL" clId="{7229EA02-EDFD-48CA-88A7-C4F572612F10}" dt="2025-10-22T13:25:09.889" v="1550" actId="1038"/>
          <ac:spMkLst>
            <pc:docMk/>
            <pc:sldMk cId="3215364406" sldId="2147469870"/>
            <ac:spMk id="232" creationId="{9A000963-D9C5-27C4-CB76-FCB610EFBB20}"/>
          </ac:spMkLst>
        </pc:spChg>
        <pc:spChg chg="mod">
          <ac:chgData name="Reed Kiely" userId="768be38e-2fb5-40ce-925d-bd8e9d9e3c31" providerId="ADAL" clId="{7229EA02-EDFD-48CA-88A7-C4F572612F10}" dt="2025-10-21T17:30:02.149" v="1019" actId="1035"/>
          <ac:spMkLst>
            <pc:docMk/>
            <pc:sldMk cId="3215364406" sldId="2147469870"/>
            <ac:spMk id="240" creationId="{ECECEC15-8C24-925B-A427-04E5FD2F505B}"/>
          </ac:spMkLst>
        </pc:spChg>
        <pc:spChg chg="mod">
          <ac:chgData name="Reed Kiely" userId="768be38e-2fb5-40ce-925d-bd8e9d9e3c31" providerId="ADAL" clId="{7229EA02-EDFD-48CA-88A7-C4F572612F10}" dt="2025-10-21T17:30:02.149" v="1019" actId="1035"/>
          <ac:spMkLst>
            <pc:docMk/>
            <pc:sldMk cId="3215364406" sldId="2147469870"/>
            <ac:spMk id="241" creationId="{9087FB31-4DB7-4A11-6B4C-B38F74C96E04}"/>
          </ac:spMkLst>
        </pc:spChg>
        <pc:spChg chg="mod">
          <ac:chgData name="Reed Kiely" userId="768be38e-2fb5-40ce-925d-bd8e9d9e3c31" providerId="ADAL" clId="{7229EA02-EDFD-48CA-88A7-C4F572612F10}" dt="2025-10-22T13:25:09.889" v="1550" actId="1038"/>
          <ac:spMkLst>
            <pc:docMk/>
            <pc:sldMk cId="3215364406" sldId="2147469870"/>
            <ac:spMk id="242" creationId="{BE8E51EE-CEEE-80AA-BDB9-3F47536DCDCB}"/>
          </ac:spMkLst>
        </pc:spChg>
        <pc:spChg chg="mod">
          <ac:chgData name="Reed Kiely" userId="768be38e-2fb5-40ce-925d-bd8e9d9e3c31" providerId="ADAL" clId="{7229EA02-EDFD-48CA-88A7-C4F572612F10}" dt="2025-10-22T13:25:09.889" v="1550" actId="1038"/>
          <ac:spMkLst>
            <pc:docMk/>
            <pc:sldMk cId="3215364406" sldId="2147469870"/>
            <ac:spMk id="243" creationId="{810A91BB-50B6-A487-92D4-C9500D9FE66F}"/>
          </ac:spMkLst>
        </pc:spChg>
        <pc:spChg chg="mod">
          <ac:chgData name="Reed Kiely" userId="768be38e-2fb5-40ce-925d-bd8e9d9e3c31" providerId="ADAL" clId="{7229EA02-EDFD-48CA-88A7-C4F572612F10}" dt="2025-10-21T17:30:02.149" v="1019" actId="1035"/>
          <ac:spMkLst>
            <pc:docMk/>
            <pc:sldMk cId="3215364406" sldId="2147469870"/>
            <ac:spMk id="247" creationId="{36EDD15E-ADA4-20FF-0FFC-E26105F28043}"/>
          </ac:spMkLst>
        </pc:spChg>
        <pc:spChg chg="mod">
          <ac:chgData name="Reed Kiely" userId="768be38e-2fb5-40ce-925d-bd8e9d9e3c31" providerId="ADAL" clId="{7229EA02-EDFD-48CA-88A7-C4F572612F10}" dt="2025-10-21T17:30:02.149" v="1019" actId="1035"/>
          <ac:spMkLst>
            <pc:docMk/>
            <pc:sldMk cId="3215364406" sldId="2147469870"/>
            <ac:spMk id="248" creationId="{F5A947B6-7194-3B32-D4F2-8C9DBA209B79}"/>
          </ac:spMkLst>
        </pc:spChg>
        <pc:spChg chg="mod">
          <ac:chgData name="Reed Kiely" userId="768be38e-2fb5-40ce-925d-bd8e9d9e3c31" providerId="ADAL" clId="{7229EA02-EDFD-48CA-88A7-C4F572612F10}" dt="2025-10-21T17:30:02.149" v="1019" actId="1035"/>
          <ac:spMkLst>
            <pc:docMk/>
            <pc:sldMk cId="3215364406" sldId="2147469870"/>
            <ac:spMk id="255" creationId="{79EC52A8-A584-0A6A-871E-9724380DE38D}"/>
          </ac:spMkLst>
        </pc:spChg>
        <pc:spChg chg="mod">
          <ac:chgData name="Reed Kiely" userId="768be38e-2fb5-40ce-925d-bd8e9d9e3c31" providerId="ADAL" clId="{7229EA02-EDFD-48CA-88A7-C4F572612F10}" dt="2025-10-21T17:30:02.149" v="1019" actId="1035"/>
          <ac:spMkLst>
            <pc:docMk/>
            <pc:sldMk cId="3215364406" sldId="2147469870"/>
            <ac:spMk id="259" creationId="{2914F02D-7DE5-15D9-0E10-DE1652DE82BC}"/>
          </ac:spMkLst>
        </pc:spChg>
        <pc:spChg chg="mod">
          <ac:chgData name="Reed Kiely" userId="768be38e-2fb5-40ce-925d-bd8e9d9e3c31" providerId="ADAL" clId="{7229EA02-EDFD-48CA-88A7-C4F572612F10}" dt="2025-10-22T13:25:09.889" v="1550" actId="1038"/>
          <ac:spMkLst>
            <pc:docMk/>
            <pc:sldMk cId="3215364406" sldId="2147469870"/>
            <ac:spMk id="262" creationId="{382885EB-2BBC-54E0-430D-9C9A482ADC0C}"/>
          </ac:spMkLst>
        </pc:spChg>
        <pc:spChg chg="mod">
          <ac:chgData name="Reed Kiely" userId="768be38e-2fb5-40ce-925d-bd8e9d9e3c31" providerId="ADAL" clId="{7229EA02-EDFD-48CA-88A7-C4F572612F10}" dt="2025-10-22T13:25:09.889" v="1550" actId="1038"/>
          <ac:spMkLst>
            <pc:docMk/>
            <pc:sldMk cId="3215364406" sldId="2147469870"/>
            <ac:spMk id="263" creationId="{0CF1E59C-5E05-8A39-0DC2-E2AA624B49CE}"/>
          </ac:spMkLst>
        </pc:spChg>
      </pc:sldChg>
      <pc:sldChg chg="addSp delSp modSp mod ord">
        <pc:chgData name="Reed Kiely" userId="768be38e-2fb5-40ce-925d-bd8e9d9e3c31" providerId="ADAL" clId="{7229EA02-EDFD-48CA-88A7-C4F572612F10}" dt="2025-10-21T20:14:56.549" v="1282" actId="478"/>
        <pc:sldMkLst>
          <pc:docMk/>
          <pc:sldMk cId="1805290925" sldId="2147469873"/>
        </pc:sldMkLst>
        <pc:spChg chg="mod">
          <ac:chgData name="Reed Kiely" userId="768be38e-2fb5-40ce-925d-bd8e9d9e3c31" providerId="ADAL" clId="{7229EA02-EDFD-48CA-88A7-C4F572612F10}" dt="2025-10-21T20:14:52.562" v="1281" actId="207"/>
          <ac:spMkLst>
            <pc:docMk/>
            <pc:sldMk cId="1805290925" sldId="2147469873"/>
            <ac:spMk id="33" creationId="{A24B393C-9E82-F99B-987F-61EE1A2885A5}"/>
          </ac:spMkLst>
        </pc:spChg>
      </pc:sldChg>
      <pc:sldChg chg="addSp delSp modSp add mod">
        <pc:chgData name="Reed Kiely" userId="768be38e-2fb5-40ce-925d-bd8e9d9e3c31" providerId="ADAL" clId="{7229EA02-EDFD-48CA-88A7-C4F572612F10}" dt="2025-10-22T16:50:44.976" v="1849" actId="1035"/>
        <pc:sldMkLst>
          <pc:docMk/>
          <pc:sldMk cId="58601281" sldId="2147469882"/>
        </pc:sldMkLst>
        <pc:spChg chg="add mod">
          <ac:chgData name="Reed Kiely" userId="768be38e-2fb5-40ce-925d-bd8e9d9e3c31" providerId="ADAL" clId="{7229EA02-EDFD-48CA-88A7-C4F572612F10}" dt="2025-10-22T15:59:54.022" v="1804" actId="1036"/>
          <ac:spMkLst>
            <pc:docMk/>
            <pc:sldMk cId="58601281" sldId="2147469882"/>
            <ac:spMk id="3" creationId="{B3797A65-D967-EA38-D633-9F2734D5AB25}"/>
          </ac:spMkLst>
        </pc:spChg>
        <pc:spChg chg="mod">
          <ac:chgData name="Reed Kiely" userId="768be38e-2fb5-40ce-925d-bd8e9d9e3c31" providerId="ADAL" clId="{7229EA02-EDFD-48CA-88A7-C4F572612F10}" dt="2025-10-21T16:57:57.468" v="752" actId="20577"/>
          <ac:spMkLst>
            <pc:docMk/>
            <pc:sldMk cId="58601281" sldId="2147469882"/>
            <ac:spMk id="4" creationId="{3A66B561-F4CC-131B-3873-EB6DE80C23FB}"/>
          </ac:spMkLst>
        </pc:spChg>
        <pc:spChg chg="mod">
          <ac:chgData name="Reed Kiely" userId="768be38e-2fb5-40ce-925d-bd8e9d9e3c31" providerId="ADAL" clId="{7229EA02-EDFD-48CA-88A7-C4F572612F10}" dt="2025-10-21T16:01:17.915" v="338" actId="20577"/>
          <ac:spMkLst>
            <pc:docMk/>
            <pc:sldMk cId="58601281" sldId="2147469882"/>
            <ac:spMk id="6" creationId="{752B2C6A-82CE-C1F1-B800-5EE9EC02C208}"/>
          </ac:spMkLst>
        </pc:spChg>
        <pc:spChg chg="add mod">
          <ac:chgData name="Reed Kiely" userId="768be38e-2fb5-40ce-925d-bd8e9d9e3c31" providerId="ADAL" clId="{7229EA02-EDFD-48CA-88A7-C4F572612F10}" dt="2025-10-22T16:00:11.261" v="1805"/>
          <ac:spMkLst>
            <pc:docMk/>
            <pc:sldMk cId="58601281" sldId="2147469882"/>
            <ac:spMk id="7" creationId="{E7C4FFCD-17F9-46D8-A5FA-03522DB168A7}"/>
          </ac:spMkLst>
        </pc:spChg>
        <pc:spChg chg="add mod">
          <ac:chgData name="Reed Kiely" userId="768be38e-2fb5-40ce-925d-bd8e9d9e3c31" providerId="ADAL" clId="{7229EA02-EDFD-48CA-88A7-C4F572612F10}" dt="2025-10-22T16:01:49.014" v="1828" actId="1036"/>
          <ac:spMkLst>
            <pc:docMk/>
            <pc:sldMk cId="58601281" sldId="2147469882"/>
            <ac:spMk id="11" creationId="{F39AC057-958E-6421-5E1F-15F7C12E9F1B}"/>
          </ac:spMkLst>
        </pc:spChg>
        <pc:spChg chg="add mod">
          <ac:chgData name="Reed Kiely" userId="768be38e-2fb5-40ce-925d-bd8e9d9e3c31" providerId="ADAL" clId="{7229EA02-EDFD-48CA-88A7-C4F572612F10}" dt="2025-10-22T16:02:18.391" v="1834" actId="1038"/>
          <ac:spMkLst>
            <pc:docMk/>
            <pc:sldMk cId="58601281" sldId="2147469882"/>
            <ac:spMk id="12" creationId="{ECAE7AFB-8B6B-021A-66EC-A32973956AB0}"/>
          </ac:spMkLst>
        </pc:spChg>
        <pc:spChg chg="mod">
          <ac:chgData name="Reed Kiely" userId="768be38e-2fb5-40ce-925d-bd8e9d9e3c31" providerId="ADAL" clId="{7229EA02-EDFD-48CA-88A7-C4F572612F10}" dt="2025-10-21T15:48:33.799" v="305" actId="12789"/>
          <ac:spMkLst>
            <pc:docMk/>
            <pc:sldMk cId="58601281" sldId="2147469882"/>
            <ac:spMk id="18" creationId="{AFCA57E4-9DED-5A65-4BC5-B6BE7E026029}"/>
          </ac:spMkLst>
        </pc:spChg>
        <pc:spChg chg="mod">
          <ac:chgData name="Reed Kiely" userId="768be38e-2fb5-40ce-925d-bd8e9d9e3c31" providerId="ADAL" clId="{7229EA02-EDFD-48CA-88A7-C4F572612F10}" dt="2025-10-21T16:25:24.834" v="383" actId="12789"/>
          <ac:spMkLst>
            <pc:docMk/>
            <pc:sldMk cId="58601281" sldId="2147469882"/>
            <ac:spMk id="23" creationId="{C11B0938-37F5-7B42-0B63-327D773A1AFD}"/>
          </ac:spMkLst>
        </pc:spChg>
        <pc:spChg chg="mod">
          <ac:chgData name="Reed Kiely" userId="768be38e-2fb5-40ce-925d-bd8e9d9e3c31" providerId="ADAL" clId="{7229EA02-EDFD-48CA-88A7-C4F572612F10}" dt="2025-10-21T16:02:00.445" v="348" actId="20577"/>
          <ac:spMkLst>
            <pc:docMk/>
            <pc:sldMk cId="58601281" sldId="2147469882"/>
            <ac:spMk id="26" creationId="{E9FAAD29-9F16-D3DB-F541-23D969ACD203}"/>
          </ac:spMkLst>
        </pc:spChg>
        <pc:spChg chg="mod">
          <ac:chgData name="Reed Kiely" userId="768be38e-2fb5-40ce-925d-bd8e9d9e3c31" providerId="ADAL" clId="{7229EA02-EDFD-48CA-88A7-C4F572612F10}" dt="2025-10-22T15:59:31.370" v="1793" actId="1076"/>
          <ac:spMkLst>
            <pc:docMk/>
            <pc:sldMk cId="58601281" sldId="2147469882"/>
            <ac:spMk id="35" creationId="{ACEFC60E-C4D5-F248-18EB-FD1293FF761F}"/>
          </ac:spMkLst>
        </pc:spChg>
        <pc:spChg chg="mod">
          <ac:chgData name="Reed Kiely" userId="768be38e-2fb5-40ce-925d-bd8e9d9e3c31" providerId="ADAL" clId="{7229EA02-EDFD-48CA-88A7-C4F572612F10}" dt="2025-10-22T16:50:44.976" v="1849" actId="1035"/>
          <ac:spMkLst>
            <pc:docMk/>
            <pc:sldMk cId="58601281" sldId="2147469882"/>
            <ac:spMk id="37" creationId="{2AA15826-6055-B380-670E-AE33ED56B94D}"/>
          </ac:spMkLst>
        </pc:spChg>
        <pc:spChg chg="mod">
          <ac:chgData name="Reed Kiely" userId="768be38e-2fb5-40ce-925d-bd8e9d9e3c31" providerId="ADAL" clId="{7229EA02-EDFD-48CA-88A7-C4F572612F10}" dt="2025-10-21T15:48:11.368" v="297" actId="20577"/>
          <ac:spMkLst>
            <pc:docMk/>
            <pc:sldMk cId="58601281" sldId="2147469882"/>
            <ac:spMk id="39" creationId="{41543524-3703-3291-11DF-61534FDD800C}"/>
          </ac:spMkLst>
        </pc:spChg>
        <pc:spChg chg="mod">
          <ac:chgData name="Reed Kiely" userId="768be38e-2fb5-40ce-925d-bd8e9d9e3c31" providerId="ADAL" clId="{7229EA02-EDFD-48CA-88A7-C4F572612F10}" dt="2025-10-21T16:01:41.244" v="346" actId="12789"/>
          <ac:spMkLst>
            <pc:docMk/>
            <pc:sldMk cId="58601281" sldId="2147469882"/>
            <ac:spMk id="41" creationId="{D02BCDDF-5D5F-ED84-B168-F604BF6FB13B}"/>
          </ac:spMkLst>
        </pc:spChg>
        <pc:spChg chg="mod">
          <ac:chgData name="Reed Kiely" userId="768be38e-2fb5-40ce-925d-bd8e9d9e3c31" providerId="ADAL" clId="{7229EA02-EDFD-48CA-88A7-C4F572612F10}" dt="2025-10-21T16:54:48.608" v="444" actId="20577"/>
          <ac:spMkLst>
            <pc:docMk/>
            <pc:sldMk cId="58601281" sldId="2147469882"/>
            <ac:spMk id="42" creationId="{D7491C3E-55D1-3D6C-6E16-E70F9FA6DF80}"/>
          </ac:spMkLst>
        </pc:spChg>
        <pc:picChg chg="add mod">
          <ac:chgData name="Reed Kiely" userId="768be38e-2fb5-40ce-925d-bd8e9d9e3c31" providerId="ADAL" clId="{7229EA02-EDFD-48CA-88A7-C4F572612F10}" dt="2025-10-21T15:48:51.141" v="308" actId="14100"/>
          <ac:picMkLst>
            <pc:docMk/>
            <pc:sldMk cId="58601281" sldId="2147469882"/>
            <ac:picMk id="30" creationId="{57E9107A-4D30-5486-47E7-3767D723FF9F}"/>
          </ac:picMkLst>
        </pc:picChg>
        <pc:picChg chg="add mod">
          <ac:chgData name="Reed Kiely" userId="768be38e-2fb5-40ce-925d-bd8e9d9e3c31" providerId="ADAL" clId="{7229EA02-EDFD-48CA-88A7-C4F572612F10}" dt="2025-10-22T16:05:54.488" v="1841" actId="1076"/>
          <ac:picMkLst>
            <pc:docMk/>
            <pc:sldMk cId="58601281" sldId="2147469882"/>
            <ac:picMk id="31" creationId="{7B2DC225-81F1-3569-CA33-BE984E804D9D}"/>
          </ac:picMkLst>
        </pc:picChg>
        <pc:picChg chg="add mod">
          <ac:chgData name="Reed Kiely" userId="768be38e-2fb5-40ce-925d-bd8e9d9e3c31" providerId="ADAL" clId="{7229EA02-EDFD-48CA-88A7-C4F572612F10}" dt="2025-10-21T16:01:10.153" v="335" actId="1035"/>
          <ac:picMkLst>
            <pc:docMk/>
            <pc:sldMk cId="58601281" sldId="2147469882"/>
            <ac:picMk id="33" creationId="{29F6E2EE-95E2-5099-CEB9-5F17FEA9D7A4}"/>
          </ac:picMkLst>
        </pc:picChg>
        <pc:picChg chg="add mod">
          <ac:chgData name="Reed Kiely" userId="768be38e-2fb5-40ce-925d-bd8e9d9e3c31" providerId="ADAL" clId="{7229EA02-EDFD-48CA-88A7-C4F572612F10}" dt="2025-10-22T15:59:09.603" v="1772" actId="1076"/>
          <ac:picMkLst>
            <pc:docMk/>
            <pc:sldMk cId="58601281" sldId="2147469882"/>
            <ac:picMk id="34" creationId="{A6051233-9351-1675-6417-4650CAC36ED9}"/>
          </ac:picMkLst>
        </pc:picChg>
        <pc:picChg chg="add mod">
          <ac:chgData name="Reed Kiely" userId="768be38e-2fb5-40ce-925d-bd8e9d9e3c31" providerId="ADAL" clId="{7229EA02-EDFD-48CA-88A7-C4F572612F10}" dt="2025-10-22T15:59:09.603" v="1772" actId="1076"/>
          <ac:picMkLst>
            <pc:docMk/>
            <pc:sldMk cId="58601281" sldId="2147469882"/>
            <ac:picMk id="43" creationId="{CCCF9DCF-0C00-B23B-9070-F658CDDD0619}"/>
          </ac:picMkLst>
        </pc:picChg>
        <pc:picChg chg="add mod">
          <ac:chgData name="Reed Kiely" userId="768be38e-2fb5-40ce-925d-bd8e9d9e3c31" providerId="ADAL" clId="{7229EA02-EDFD-48CA-88A7-C4F572612F10}" dt="2025-10-22T16:05:52.508" v="1840" actId="1076"/>
          <ac:picMkLst>
            <pc:docMk/>
            <pc:sldMk cId="58601281" sldId="2147469882"/>
            <ac:picMk id="69" creationId="{D4CB8B03-874B-0469-750A-2E1F26AA7A9E}"/>
          </ac:picMkLst>
        </pc:picChg>
        <pc:picChg chg="add mod">
          <ac:chgData name="Reed Kiely" userId="768be38e-2fb5-40ce-925d-bd8e9d9e3c31" providerId="ADAL" clId="{7229EA02-EDFD-48CA-88A7-C4F572612F10}" dt="2025-10-22T15:59:26.639" v="1792" actId="1076"/>
          <ac:picMkLst>
            <pc:docMk/>
            <pc:sldMk cId="58601281" sldId="2147469882"/>
            <ac:picMk id="70" creationId="{635F2436-479B-9299-39B6-DE2D83A8E576}"/>
          </ac:picMkLst>
        </pc:picChg>
        <pc:picChg chg="add mod">
          <ac:chgData name="Reed Kiely" userId="768be38e-2fb5-40ce-925d-bd8e9d9e3c31" providerId="ADAL" clId="{7229EA02-EDFD-48CA-88A7-C4F572612F10}" dt="2025-10-21T16:59:36.531" v="771" actId="1037"/>
          <ac:picMkLst>
            <pc:docMk/>
            <pc:sldMk cId="58601281" sldId="2147469882"/>
            <ac:picMk id="71" creationId="{C6167F2F-FC67-6943-6DD5-014FF324204C}"/>
          </ac:picMkLst>
        </pc:picChg>
      </pc:sldChg>
      <pc:sldChg chg="addSp delSp modSp add mod">
        <pc:chgData name="Reed Kiely" userId="768be38e-2fb5-40ce-925d-bd8e9d9e3c31" providerId="ADAL" clId="{7229EA02-EDFD-48CA-88A7-C4F572612F10}" dt="2025-10-21T17:30:57.547" v="1021" actId="20577"/>
        <pc:sldMkLst>
          <pc:docMk/>
          <pc:sldMk cId="2265307517" sldId="2147469883"/>
        </pc:sldMkLst>
        <pc:spChg chg="mod">
          <ac:chgData name="Reed Kiely" userId="768be38e-2fb5-40ce-925d-bd8e9d9e3c31" providerId="ADAL" clId="{7229EA02-EDFD-48CA-88A7-C4F572612F10}" dt="2025-10-21T17:27:21.494" v="921" actId="1038"/>
          <ac:spMkLst>
            <pc:docMk/>
            <pc:sldMk cId="2265307517" sldId="2147469883"/>
            <ac:spMk id="8" creationId="{15BBF22E-9996-E4FD-B053-441E56B84DAD}"/>
          </ac:spMkLst>
        </pc:spChg>
        <pc:spChg chg="mod">
          <ac:chgData name="Reed Kiely" userId="768be38e-2fb5-40ce-925d-bd8e9d9e3c31" providerId="ADAL" clId="{7229EA02-EDFD-48CA-88A7-C4F572612F10}" dt="2025-10-21T17:27:26.205" v="925" actId="1036"/>
          <ac:spMkLst>
            <pc:docMk/>
            <pc:sldMk cId="2265307517" sldId="2147469883"/>
            <ac:spMk id="9" creationId="{15A82DD2-8FD3-8C9C-987A-C8B5F7F71848}"/>
          </ac:spMkLst>
        </pc:spChg>
        <pc:spChg chg="mod">
          <ac:chgData name="Reed Kiely" userId="768be38e-2fb5-40ce-925d-bd8e9d9e3c31" providerId="ADAL" clId="{7229EA02-EDFD-48CA-88A7-C4F572612F10}" dt="2025-10-21T17:27:26.205" v="925" actId="1036"/>
          <ac:spMkLst>
            <pc:docMk/>
            <pc:sldMk cId="2265307517" sldId="2147469883"/>
            <ac:spMk id="10" creationId="{57E0B47C-DD24-3999-182A-DD1ECBC51322}"/>
          </ac:spMkLst>
        </pc:spChg>
        <pc:spChg chg="mod">
          <ac:chgData name="Reed Kiely" userId="768be38e-2fb5-40ce-925d-bd8e9d9e3c31" providerId="ADAL" clId="{7229EA02-EDFD-48CA-88A7-C4F572612F10}" dt="2025-10-21T17:27:21.494" v="921" actId="1038"/>
          <ac:spMkLst>
            <pc:docMk/>
            <pc:sldMk cId="2265307517" sldId="2147469883"/>
            <ac:spMk id="13" creationId="{3A0A61FB-60BF-85E6-8FB7-EB135C67BDF6}"/>
          </ac:spMkLst>
        </pc:spChg>
        <pc:spChg chg="mod">
          <ac:chgData name="Reed Kiely" userId="768be38e-2fb5-40ce-925d-bd8e9d9e3c31" providerId="ADAL" clId="{7229EA02-EDFD-48CA-88A7-C4F572612F10}" dt="2025-10-21T17:26:01.379" v="891" actId="1076"/>
          <ac:spMkLst>
            <pc:docMk/>
            <pc:sldMk cId="2265307517" sldId="2147469883"/>
            <ac:spMk id="14" creationId="{9EDFD5FA-F763-12F7-9DAE-AF584A95FB7E}"/>
          </ac:spMkLst>
        </pc:spChg>
        <pc:spChg chg="mod">
          <ac:chgData name="Reed Kiely" userId="768be38e-2fb5-40ce-925d-bd8e9d9e3c31" providerId="ADAL" clId="{7229EA02-EDFD-48CA-88A7-C4F572612F10}" dt="2025-10-21T17:26:01.379" v="891" actId="1076"/>
          <ac:spMkLst>
            <pc:docMk/>
            <pc:sldMk cId="2265307517" sldId="2147469883"/>
            <ac:spMk id="16" creationId="{781187FA-BDAE-8195-7E05-B269D44E5926}"/>
          </ac:spMkLst>
        </pc:spChg>
        <pc:spChg chg="mod">
          <ac:chgData name="Reed Kiely" userId="768be38e-2fb5-40ce-925d-bd8e9d9e3c31" providerId="ADAL" clId="{7229EA02-EDFD-48CA-88A7-C4F572612F10}" dt="2025-10-21T17:27:37.053" v="926" actId="1076"/>
          <ac:spMkLst>
            <pc:docMk/>
            <pc:sldMk cId="2265307517" sldId="2147469883"/>
            <ac:spMk id="17" creationId="{BE350F5F-5DED-0CF4-ABD7-FD206D148BB9}"/>
          </ac:spMkLst>
        </pc:spChg>
        <pc:spChg chg="mod">
          <ac:chgData name="Reed Kiely" userId="768be38e-2fb5-40ce-925d-bd8e9d9e3c31" providerId="ADAL" clId="{7229EA02-EDFD-48CA-88A7-C4F572612F10}" dt="2025-10-21T17:25:57.430" v="889" actId="1076"/>
          <ac:spMkLst>
            <pc:docMk/>
            <pc:sldMk cId="2265307517" sldId="2147469883"/>
            <ac:spMk id="18" creationId="{C1D53377-D766-7134-B5FF-733398673EBC}"/>
          </ac:spMkLst>
        </pc:spChg>
        <pc:spChg chg="mod">
          <ac:chgData name="Reed Kiely" userId="768be38e-2fb5-40ce-925d-bd8e9d9e3c31" providerId="ADAL" clId="{7229EA02-EDFD-48CA-88A7-C4F572612F10}" dt="2025-10-21T17:30:57.547" v="1021" actId="20577"/>
          <ac:spMkLst>
            <pc:docMk/>
            <pc:sldMk cId="2265307517" sldId="2147469883"/>
            <ac:spMk id="21" creationId="{7B6F6B67-1D2F-06AB-3897-3B4E73FF435A}"/>
          </ac:spMkLst>
        </pc:spChg>
        <pc:spChg chg="mod">
          <ac:chgData name="Reed Kiely" userId="768be38e-2fb5-40ce-925d-bd8e9d9e3c31" providerId="ADAL" clId="{7229EA02-EDFD-48CA-88A7-C4F572612F10}" dt="2025-10-21T17:27:21.494" v="921" actId="1038"/>
          <ac:spMkLst>
            <pc:docMk/>
            <pc:sldMk cId="2265307517" sldId="2147469883"/>
            <ac:spMk id="22" creationId="{3805833D-A1E3-893F-1709-1EEC8C387942}"/>
          </ac:spMkLst>
        </pc:spChg>
        <pc:spChg chg="mod">
          <ac:chgData name="Reed Kiely" userId="768be38e-2fb5-40ce-925d-bd8e9d9e3c31" providerId="ADAL" clId="{7229EA02-EDFD-48CA-88A7-C4F572612F10}" dt="2025-10-21T17:27:37.053" v="926" actId="1076"/>
          <ac:spMkLst>
            <pc:docMk/>
            <pc:sldMk cId="2265307517" sldId="2147469883"/>
            <ac:spMk id="23" creationId="{24C2DAC1-95AB-E0E7-998A-3B964AE56BDA}"/>
          </ac:spMkLst>
        </pc:spChg>
        <pc:spChg chg="mod">
          <ac:chgData name="Reed Kiely" userId="768be38e-2fb5-40ce-925d-bd8e9d9e3c31" providerId="ADAL" clId="{7229EA02-EDFD-48CA-88A7-C4F572612F10}" dt="2025-10-21T17:27:26.205" v="925" actId="1036"/>
          <ac:spMkLst>
            <pc:docMk/>
            <pc:sldMk cId="2265307517" sldId="2147469883"/>
            <ac:spMk id="25" creationId="{3E19207F-E5C9-646A-BF26-B9F05975B05D}"/>
          </ac:spMkLst>
        </pc:spChg>
        <pc:spChg chg="mod">
          <ac:chgData name="Reed Kiely" userId="768be38e-2fb5-40ce-925d-bd8e9d9e3c31" providerId="ADAL" clId="{7229EA02-EDFD-48CA-88A7-C4F572612F10}" dt="2025-10-21T17:27:26.205" v="925" actId="1036"/>
          <ac:spMkLst>
            <pc:docMk/>
            <pc:sldMk cId="2265307517" sldId="2147469883"/>
            <ac:spMk id="28" creationId="{949CC686-AD1A-5E0F-90EB-BF2CCD3309B1}"/>
          </ac:spMkLst>
        </pc:spChg>
        <pc:spChg chg="mod">
          <ac:chgData name="Reed Kiely" userId="768be38e-2fb5-40ce-925d-bd8e9d9e3c31" providerId="ADAL" clId="{7229EA02-EDFD-48CA-88A7-C4F572612F10}" dt="2025-10-21T17:25:57.430" v="889" actId="1076"/>
          <ac:spMkLst>
            <pc:docMk/>
            <pc:sldMk cId="2265307517" sldId="2147469883"/>
            <ac:spMk id="38" creationId="{F79C5D5A-1769-53AB-0D4B-CC12D8071E54}"/>
          </ac:spMkLst>
        </pc:spChg>
        <pc:spChg chg="mod">
          <ac:chgData name="Reed Kiely" userId="768be38e-2fb5-40ce-925d-bd8e9d9e3c31" providerId="ADAL" clId="{7229EA02-EDFD-48CA-88A7-C4F572612F10}" dt="2025-10-21T17:25:57.430" v="889" actId="1076"/>
          <ac:spMkLst>
            <pc:docMk/>
            <pc:sldMk cId="2265307517" sldId="2147469883"/>
            <ac:spMk id="39" creationId="{D83ECEEF-8107-5897-0A47-B34F9A757BCE}"/>
          </ac:spMkLst>
        </pc:spChg>
        <pc:spChg chg="mod">
          <ac:chgData name="Reed Kiely" userId="768be38e-2fb5-40ce-925d-bd8e9d9e3c31" providerId="ADAL" clId="{7229EA02-EDFD-48CA-88A7-C4F572612F10}" dt="2025-10-21T17:27:26.205" v="925" actId="1036"/>
          <ac:spMkLst>
            <pc:docMk/>
            <pc:sldMk cId="2265307517" sldId="2147469883"/>
            <ac:spMk id="40" creationId="{C84F8C81-D9E4-3D6C-610F-C13E963E891F}"/>
          </ac:spMkLst>
        </pc:spChg>
        <pc:spChg chg="mod">
          <ac:chgData name="Reed Kiely" userId="768be38e-2fb5-40ce-925d-bd8e9d9e3c31" providerId="ADAL" clId="{7229EA02-EDFD-48CA-88A7-C4F572612F10}" dt="2025-10-21T17:26:01.379" v="891" actId="1076"/>
          <ac:spMkLst>
            <pc:docMk/>
            <pc:sldMk cId="2265307517" sldId="2147469883"/>
            <ac:spMk id="56" creationId="{E8C088C8-DAC5-5463-CEA4-98591995CCAC}"/>
          </ac:spMkLst>
        </pc:spChg>
        <pc:spChg chg="mod">
          <ac:chgData name="Reed Kiely" userId="768be38e-2fb5-40ce-925d-bd8e9d9e3c31" providerId="ADAL" clId="{7229EA02-EDFD-48CA-88A7-C4F572612F10}" dt="2025-10-21T17:25:57.430" v="889" actId="1076"/>
          <ac:spMkLst>
            <pc:docMk/>
            <pc:sldMk cId="2265307517" sldId="2147469883"/>
            <ac:spMk id="64" creationId="{87009263-4693-83A4-9F3B-E28A3B8E7289}"/>
          </ac:spMkLst>
        </pc:spChg>
        <pc:spChg chg="mod">
          <ac:chgData name="Reed Kiely" userId="768be38e-2fb5-40ce-925d-bd8e9d9e3c31" providerId="ADAL" clId="{7229EA02-EDFD-48CA-88A7-C4F572612F10}" dt="2025-10-21T17:27:21.494" v="921" actId="1038"/>
          <ac:spMkLst>
            <pc:docMk/>
            <pc:sldMk cId="2265307517" sldId="2147469883"/>
            <ac:spMk id="67" creationId="{6FE10C2F-D9F9-F6AD-9440-56DF7A9DAD4B}"/>
          </ac:spMkLst>
        </pc:spChg>
        <pc:spChg chg="mod">
          <ac:chgData name="Reed Kiely" userId="768be38e-2fb5-40ce-925d-bd8e9d9e3c31" providerId="ADAL" clId="{7229EA02-EDFD-48CA-88A7-C4F572612F10}" dt="2025-10-21T17:26:01.379" v="891" actId="1076"/>
          <ac:spMkLst>
            <pc:docMk/>
            <pc:sldMk cId="2265307517" sldId="2147469883"/>
            <ac:spMk id="77" creationId="{BD0B2B1E-E314-9BB7-7FDF-2315EAD9220A}"/>
          </ac:spMkLst>
        </pc:spChg>
        <pc:picChg chg="mod">
          <ac:chgData name="Reed Kiely" userId="768be38e-2fb5-40ce-925d-bd8e9d9e3c31" providerId="ADAL" clId="{7229EA02-EDFD-48CA-88A7-C4F572612F10}" dt="2025-10-21T17:27:37.053" v="926" actId="1076"/>
          <ac:picMkLst>
            <pc:docMk/>
            <pc:sldMk cId="2265307517" sldId="2147469883"/>
            <ac:picMk id="35" creationId="{CEF6519D-B072-C334-53BB-A84011BB48C1}"/>
          </ac:picMkLst>
        </pc:picChg>
        <pc:picChg chg="mod">
          <ac:chgData name="Reed Kiely" userId="768be38e-2fb5-40ce-925d-bd8e9d9e3c31" providerId="ADAL" clId="{7229EA02-EDFD-48CA-88A7-C4F572612F10}" dt="2025-10-21T17:27:37.053" v="926" actId="1076"/>
          <ac:picMkLst>
            <pc:docMk/>
            <pc:sldMk cId="2265307517" sldId="2147469883"/>
            <ac:picMk id="37" creationId="{A5487307-9D27-3171-D812-6FBF3B0CCF38}"/>
          </ac:picMkLst>
        </pc:picChg>
        <pc:picChg chg="mod">
          <ac:chgData name="Reed Kiely" userId="768be38e-2fb5-40ce-925d-bd8e9d9e3c31" providerId="ADAL" clId="{7229EA02-EDFD-48CA-88A7-C4F572612F10}" dt="2025-10-21T17:27:37.053" v="926" actId="1076"/>
          <ac:picMkLst>
            <pc:docMk/>
            <pc:sldMk cId="2265307517" sldId="2147469883"/>
            <ac:picMk id="44" creationId="{1AC2A8C6-97F8-5442-2FC8-41A66D1106EC}"/>
          </ac:picMkLst>
        </pc:picChg>
        <pc:picChg chg="mod">
          <ac:chgData name="Reed Kiely" userId="768be38e-2fb5-40ce-925d-bd8e9d9e3c31" providerId="ADAL" clId="{7229EA02-EDFD-48CA-88A7-C4F572612F10}" dt="2025-10-21T17:27:37.053" v="926" actId="1076"/>
          <ac:picMkLst>
            <pc:docMk/>
            <pc:sldMk cId="2265307517" sldId="2147469883"/>
            <ac:picMk id="47" creationId="{96D05994-3816-80C2-C77B-C4511E5653D4}"/>
          </ac:picMkLst>
        </pc:picChg>
        <pc:picChg chg="mod">
          <ac:chgData name="Reed Kiely" userId="768be38e-2fb5-40ce-925d-bd8e9d9e3c31" providerId="ADAL" clId="{7229EA02-EDFD-48CA-88A7-C4F572612F10}" dt="2025-10-21T17:27:37.053" v="926" actId="1076"/>
          <ac:picMkLst>
            <pc:docMk/>
            <pc:sldMk cId="2265307517" sldId="2147469883"/>
            <ac:picMk id="48" creationId="{0E3CB1EF-7A3D-C346-CD7D-2EEF5DA9F085}"/>
          </ac:picMkLst>
        </pc:picChg>
        <pc:picChg chg="mod">
          <ac:chgData name="Reed Kiely" userId="768be38e-2fb5-40ce-925d-bd8e9d9e3c31" providerId="ADAL" clId="{7229EA02-EDFD-48CA-88A7-C4F572612F10}" dt="2025-10-21T17:27:37.053" v="926" actId="1076"/>
          <ac:picMkLst>
            <pc:docMk/>
            <pc:sldMk cId="2265307517" sldId="2147469883"/>
            <ac:picMk id="51" creationId="{3E139C2E-4A29-714E-691F-255BB171A19A}"/>
          </ac:picMkLst>
        </pc:picChg>
        <pc:picChg chg="mod">
          <ac:chgData name="Reed Kiely" userId="768be38e-2fb5-40ce-925d-bd8e9d9e3c31" providerId="ADAL" clId="{7229EA02-EDFD-48CA-88A7-C4F572612F10}" dt="2025-10-21T17:27:37.053" v="926" actId="1076"/>
          <ac:picMkLst>
            <pc:docMk/>
            <pc:sldMk cId="2265307517" sldId="2147469883"/>
            <ac:picMk id="53" creationId="{9160E202-0A74-E534-68F4-BA82CF34C5F6}"/>
          </ac:picMkLst>
        </pc:picChg>
        <pc:picChg chg="mod">
          <ac:chgData name="Reed Kiely" userId="768be38e-2fb5-40ce-925d-bd8e9d9e3c31" providerId="ADAL" clId="{7229EA02-EDFD-48CA-88A7-C4F572612F10}" dt="2025-10-21T17:27:37.053" v="926" actId="1076"/>
          <ac:picMkLst>
            <pc:docMk/>
            <pc:sldMk cId="2265307517" sldId="2147469883"/>
            <ac:picMk id="54" creationId="{57FECDD4-8B6D-B7DA-2C41-67A8561A7074}"/>
          </ac:picMkLst>
        </pc:picChg>
      </pc:sldChg>
      <pc:sldChg chg="addSp delSp modSp mod">
        <pc:chgData name="Reed Kiely" userId="768be38e-2fb5-40ce-925d-bd8e9d9e3c31" providerId="ADAL" clId="{7229EA02-EDFD-48CA-88A7-C4F572612F10}" dt="2025-10-22T13:17:24.207" v="1500" actId="1036"/>
        <pc:sldMkLst>
          <pc:docMk/>
          <pc:sldMk cId="1837386952" sldId="2147469884"/>
        </pc:sldMkLst>
        <pc:spChg chg="mod">
          <ac:chgData name="Reed Kiely" userId="768be38e-2fb5-40ce-925d-bd8e9d9e3c31" providerId="ADAL" clId="{7229EA02-EDFD-48CA-88A7-C4F572612F10}" dt="2025-10-22T13:16:48.455" v="1476" actId="1035"/>
          <ac:spMkLst>
            <pc:docMk/>
            <pc:sldMk cId="1837386952" sldId="2147469884"/>
            <ac:spMk id="3" creationId="{281A076E-E2B8-1AAA-B24F-577031D461FE}"/>
          </ac:spMkLst>
        </pc:spChg>
        <pc:spChg chg="add mod">
          <ac:chgData name="Reed Kiely" userId="768be38e-2fb5-40ce-925d-bd8e9d9e3c31" providerId="ADAL" clId="{7229EA02-EDFD-48CA-88A7-C4F572612F10}" dt="2025-10-22T13:17:13.430" v="1491" actId="1035"/>
          <ac:spMkLst>
            <pc:docMk/>
            <pc:sldMk cId="1837386952" sldId="2147469884"/>
            <ac:spMk id="7" creationId="{8F79AE9E-03D5-63AF-3E60-191D3CB307A3}"/>
          </ac:spMkLst>
        </pc:spChg>
        <pc:spChg chg="mod">
          <ac:chgData name="Reed Kiely" userId="768be38e-2fb5-40ce-925d-bd8e9d9e3c31" providerId="ADAL" clId="{7229EA02-EDFD-48CA-88A7-C4F572612F10}" dt="2025-10-22T13:17:09.283" v="1480" actId="14100"/>
          <ac:spMkLst>
            <pc:docMk/>
            <pc:sldMk cId="1837386952" sldId="2147469884"/>
            <ac:spMk id="8" creationId="{52D1A3EC-2FF3-6B14-67DE-47B8E45DA659}"/>
          </ac:spMkLst>
        </pc:spChg>
        <pc:spChg chg="add mod">
          <ac:chgData name="Reed Kiely" userId="768be38e-2fb5-40ce-925d-bd8e9d9e3c31" providerId="ADAL" clId="{7229EA02-EDFD-48CA-88A7-C4F572612F10}" dt="2025-10-22T13:17:13.430" v="1491" actId="1035"/>
          <ac:spMkLst>
            <pc:docMk/>
            <pc:sldMk cId="1837386952" sldId="2147469884"/>
            <ac:spMk id="9" creationId="{79C9CA19-DD00-E1C2-1633-D5D968709DDA}"/>
          </ac:spMkLst>
        </pc:spChg>
        <pc:graphicFrameChg chg="mod">
          <ac:chgData name="Reed Kiely" userId="768be38e-2fb5-40ce-925d-bd8e9d9e3c31" providerId="ADAL" clId="{7229EA02-EDFD-48CA-88A7-C4F572612F10}" dt="2025-10-22T13:17:24.207" v="1500" actId="1036"/>
          <ac:graphicFrameMkLst>
            <pc:docMk/>
            <pc:sldMk cId="1837386952" sldId="2147469884"/>
            <ac:graphicFrameMk id="14" creationId="{5DECFD92-20FD-3530-050F-F5239089F84C}"/>
          </ac:graphicFrameMkLst>
        </pc:graphicFrameChg>
        <pc:picChg chg="add mod">
          <ac:chgData name="Reed Kiely" userId="768be38e-2fb5-40ce-925d-bd8e9d9e3c31" providerId="ADAL" clId="{7229EA02-EDFD-48CA-88A7-C4F572612F10}" dt="2025-10-22T13:17:13.430" v="1491" actId="1035"/>
          <ac:picMkLst>
            <pc:docMk/>
            <pc:sldMk cId="1837386952" sldId="2147469884"/>
            <ac:picMk id="15" creationId="{CCBE882B-DE34-6013-77C0-0D95B86F17B3}"/>
          </ac:picMkLst>
        </pc:picChg>
        <pc:picChg chg="add mod">
          <ac:chgData name="Reed Kiely" userId="768be38e-2fb5-40ce-925d-bd8e9d9e3c31" providerId="ADAL" clId="{7229EA02-EDFD-48CA-88A7-C4F572612F10}" dt="2025-10-22T13:17:13.430" v="1491" actId="1035"/>
          <ac:picMkLst>
            <pc:docMk/>
            <pc:sldMk cId="1837386952" sldId="2147469884"/>
            <ac:picMk id="17" creationId="{D0828246-DB63-EF42-3705-BC784C079EF8}"/>
          </ac:picMkLst>
        </pc:picChg>
        <pc:picChg chg="add mod">
          <ac:chgData name="Reed Kiely" userId="768be38e-2fb5-40ce-925d-bd8e9d9e3c31" providerId="ADAL" clId="{7229EA02-EDFD-48CA-88A7-C4F572612F10}" dt="2025-10-22T13:17:13.430" v="1491" actId="1035"/>
          <ac:picMkLst>
            <pc:docMk/>
            <pc:sldMk cId="1837386952" sldId="2147469884"/>
            <ac:picMk id="19" creationId="{75F5CBE1-5C50-7954-DA08-AF30C214F33C}"/>
          </ac:picMkLst>
        </pc:picChg>
        <pc:picChg chg="add mod">
          <ac:chgData name="Reed Kiely" userId="768be38e-2fb5-40ce-925d-bd8e9d9e3c31" providerId="ADAL" clId="{7229EA02-EDFD-48CA-88A7-C4F572612F10}" dt="2025-10-22T13:17:13.430" v="1491" actId="1035"/>
          <ac:picMkLst>
            <pc:docMk/>
            <pc:sldMk cId="1837386952" sldId="2147469884"/>
            <ac:picMk id="21" creationId="{63C61BC6-C9C7-49E7-C7C8-CB6B23A7B2B7}"/>
          </ac:picMkLst>
        </pc:picChg>
        <pc:picChg chg="add mod">
          <ac:chgData name="Reed Kiely" userId="768be38e-2fb5-40ce-925d-bd8e9d9e3c31" providerId="ADAL" clId="{7229EA02-EDFD-48CA-88A7-C4F572612F10}" dt="2025-10-22T13:17:13.430" v="1491" actId="1035"/>
          <ac:picMkLst>
            <pc:docMk/>
            <pc:sldMk cId="1837386952" sldId="2147469884"/>
            <ac:picMk id="25" creationId="{9D4E8064-AADA-C90D-2C4A-9ED344275C7A}"/>
          </ac:picMkLst>
        </pc:picChg>
        <pc:picChg chg="add mod">
          <ac:chgData name="Reed Kiely" userId="768be38e-2fb5-40ce-925d-bd8e9d9e3c31" providerId="ADAL" clId="{7229EA02-EDFD-48CA-88A7-C4F572612F10}" dt="2025-10-22T13:17:13.430" v="1491" actId="1035"/>
          <ac:picMkLst>
            <pc:docMk/>
            <pc:sldMk cId="1837386952" sldId="2147469884"/>
            <ac:picMk id="26" creationId="{B1F49563-0F4C-BDA7-798F-F01D65F51867}"/>
          </ac:picMkLst>
        </pc:picChg>
        <pc:picChg chg="add mod">
          <ac:chgData name="Reed Kiely" userId="768be38e-2fb5-40ce-925d-bd8e9d9e3c31" providerId="ADAL" clId="{7229EA02-EDFD-48CA-88A7-C4F572612F10}" dt="2025-10-22T13:17:13.430" v="1491" actId="1035"/>
          <ac:picMkLst>
            <pc:docMk/>
            <pc:sldMk cId="1837386952" sldId="2147469884"/>
            <ac:picMk id="27" creationId="{E223AAC6-4C75-99E9-D743-8DA84F75E1B7}"/>
          </ac:picMkLst>
        </pc:picChg>
        <pc:picChg chg="add mod">
          <ac:chgData name="Reed Kiely" userId="768be38e-2fb5-40ce-925d-bd8e9d9e3c31" providerId="ADAL" clId="{7229EA02-EDFD-48CA-88A7-C4F572612F10}" dt="2025-10-22T13:17:13.430" v="1491" actId="1035"/>
          <ac:picMkLst>
            <pc:docMk/>
            <pc:sldMk cId="1837386952" sldId="2147469884"/>
            <ac:picMk id="29" creationId="{10506D03-9170-006B-7791-AE7B7850E20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2021</c:v>
                </c:pt>
                <c:pt idx="1">
                  <c:v>2022</c:v>
                </c:pt>
                <c:pt idx="2">
                  <c:v>2023</c:v>
                </c:pt>
                <c:pt idx="3">
                  <c:v>2024</c:v>
                </c:pt>
              </c:numCache>
            </c:numRef>
          </c:cat>
          <c:val>
            <c:numRef>
              <c:f>Sheet1!$B$2:$B$5</c:f>
              <c:numCache>
                <c:formatCode>0.0</c:formatCode>
                <c:ptCount val="4"/>
                <c:pt idx="0">
                  <c:v>183.73500000000001</c:v>
                </c:pt>
                <c:pt idx="1">
                  <c:v>192.07400000000001</c:v>
                </c:pt>
                <c:pt idx="2">
                  <c:v>196.62</c:v>
                </c:pt>
                <c:pt idx="3">
                  <c:v>200.124</c:v>
                </c:pt>
              </c:numCache>
            </c:numRef>
          </c:val>
          <c:extLst>
            <c:ext xmlns:c16="http://schemas.microsoft.com/office/drawing/2014/chart" uri="{C3380CC4-5D6E-409C-BE32-E72D297353CC}">
              <c16:uniqueId val="{00000000-9261-42EA-8148-E139434C5E4A}"/>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min val="120"/>
        </c:scaling>
        <c:delete val="1"/>
        <c:axPos val="l"/>
        <c:numFmt formatCode="0.0" sourceLinked="1"/>
        <c:majorTickMark val="out"/>
        <c:minorTickMark val="none"/>
        <c:tickLblPos val="nextTo"/>
        <c:crossAx val="9077403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9573014528900361"/>
          <c:h val="0.83329365598003791"/>
        </c:manualLayout>
      </c:layout>
      <c:lineChart>
        <c:grouping val="standard"/>
        <c:varyColors val="0"/>
        <c:ser>
          <c:idx val="0"/>
          <c:order val="0"/>
          <c:tx>
            <c:strRef>
              <c:f>Sheet1!$B$1</c:f>
              <c:strCache>
                <c:ptCount val="1"/>
                <c:pt idx="0">
                  <c:v>Column1</c:v>
                </c:pt>
              </c:strCache>
            </c:strRef>
          </c:tx>
          <c:spPr>
            <a:ln w="28575" cap="rnd">
              <a:solidFill>
                <a:srgbClr val="ED3C8D"/>
              </a:solidFill>
              <a:round/>
            </a:ln>
            <a:effectLst/>
          </c:spPr>
          <c:marker>
            <c:symbol val="none"/>
          </c:marker>
          <c:cat>
            <c:numRef>
              <c:f>Sheet1!$A$2:$A$37</c:f>
              <c:numCache>
                <c:formatCode>m/d/yyyy</c:formatCode>
                <c:ptCount val="36"/>
                <c:pt idx="0">
                  <c:v>43072</c:v>
                </c:pt>
                <c:pt idx="1">
                  <c:v>43079</c:v>
                </c:pt>
                <c:pt idx="2">
                  <c:v>43086</c:v>
                </c:pt>
                <c:pt idx="3">
                  <c:v>43093</c:v>
                </c:pt>
                <c:pt idx="4">
                  <c:v>43100</c:v>
                </c:pt>
                <c:pt idx="5">
                  <c:v>43107</c:v>
                </c:pt>
                <c:pt idx="6">
                  <c:v>43114</c:v>
                </c:pt>
                <c:pt idx="7">
                  <c:v>43121</c:v>
                </c:pt>
                <c:pt idx="8">
                  <c:v>43128</c:v>
                </c:pt>
                <c:pt idx="9">
                  <c:v>43135</c:v>
                </c:pt>
                <c:pt idx="10">
                  <c:v>43142</c:v>
                </c:pt>
                <c:pt idx="11">
                  <c:v>43149</c:v>
                </c:pt>
                <c:pt idx="12">
                  <c:v>43156</c:v>
                </c:pt>
                <c:pt idx="13">
                  <c:v>43163</c:v>
                </c:pt>
                <c:pt idx="14">
                  <c:v>43170</c:v>
                </c:pt>
                <c:pt idx="15">
                  <c:v>43177</c:v>
                </c:pt>
                <c:pt idx="16">
                  <c:v>43184</c:v>
                </c:pt>
                <c:pt idx="17">
                  <c:v>43191</c:v>
                </c:pt>
                <c:pt idx="18">
                  <c:v>43198</c:v>
                </c:pt>
                <c:pt idx="19">
                  <c:v>43205</c:v>
                </c:pt>
                <c:pt idx="20">
                  <c:v>43212</c:v>
                </c:pt>
                <c:pt idx="21">
                  <c:v>43219</c:v>
                </c:pt>
                <c:pt idx="22">
                  <c:v>43226</c:v>
                </c:pt>
                <c:pt idx="23">
                  <c:v>43233</c:v>
                </c:pt>
                <c:pt idx="24">
                  <c:v>43240</c:v>
                </c:pt>
                <c:pt idx="25">
                  <c:v>43247</c:v>
                </c:pt>
                <c:pt idx="26">
                  <c:v>43254</c:v>
                </c:pt>
                <c:pt idx="27">
                  <c:v>43261</c:v>
                </c:pt>
                <c:pt idx="28">
                  <c:v>43268</c:v>
                </c:pt>
                <c:pt idx="29">
                  <c:v>43275</c:v>
                </c:pt>
                <c:pt idx="30">
                  <c:v>43282</c:v>
                </c:pt>
                <c:pt idx="31">
                  <c:v>43289</c:v>
                </c:pt>
                <c:pt idx="32">
                  <c:v>43296</c:v>
                </c:pt>
                <c:pt idx="33">
                  <c:v>43303</c:v>
                </c:pt>
                <c:pt idx="34">
                  <c:v>43310</c:v>
                </c:pt>
                <c:pt idx="35">
                  <c:v>43317</c:v>
                </c:pt>
              </c:numCache>
            </c:numRef>
          </c:cat>
          <c:val>
            <c:numRef>
              <c:f>Sheet1!$B$2:$B$37</c:f>
              <c:numCache>
                <c:formatCode>General</c:formatCode>
                <c:ptCount val="36"/>
                <c:pt idx="0">
                  <c:v>25</c:v>
                </c:pt>
                <c:pt idx="1">
                  <c:v>11</c:v>
                </c:pt>
                <c:pt idx="2">
                  <c:v>3</c:v>
                </c:pt>
                <c:pt idx="3">
                  <c:v>0</c:v>
                </c:pt>
                <c:pt idx="4">
                  <c:v>3</c:v>
                </c:pt>
                <c:pt idx="5">
                  <c:v>6</c:v>
                </c:pt>
                <c:pt idx="6">
                  <c:v>7</c:v>
                </c:pt>
                <c:pt idx="7">
                  <c:v>13</c:v>
                </c:pt>
                <c:pt idx="8">
                  <c:v>6</c:v>
                </c:pt>
                <c:pt idx="9">
                  <c:v>9</c:v>
                </c:pt>
                <c:pt idx="10">
                  <c:v>12</c:v>
                </c:pt>
                <c:pt idx="11">
                  <c:v>14</c:v>
                </c:pt>
                <c:pt idx="12">
                  <c:v>15</c:v>
                </c:pt>
                <c:pt idx="13">
                  <c:v>15</c:v>
                </c:pt>
                <c:pt idx="14">
                  <c:v>12</c:v>
                </c:pt>
                <c:pt idx="15">
                  <c:v>16</c:v>
                </c:pt>
                <c:pt idx="16">
                  <c:v>17</c:v>
                </c:pt>
                <c:pt idx="17">
                  <c:v>21</c:v>
                </c:pt>
                <c:pt idx="18">
                  <c:v>21</c:v>
                </c:pt>
                <c:pt idx="19">
                  <c:v>19</c:v>
                </c:pt>
                <c:pt idx="20">
                  <c:v>23</c:v>
                </c:pt>
                <c:pt idx="21">
                  <c:v>21</c:v>
                </c:pt>
                <c:pt idx="22">
                  <c:v>25</c:v>
                </c:pt>
                <c:pt idx="23">
                  <c:v>23</c:v>
                </c:pt>
                <c:pt idx="24">
                  <c:v>26</c:v>
                </c:pt>
                <c:pt idx="25">
                  <c:v>24</c:v>
                </c:pt>
                <c:pt idx="26">
                  <c:v>33</c:v>
                </c:pt>
                <c:pt idx="27">
                  <c:v>31</c:v>
                </c:pt>
                <c:pt idx="28">
                  <c:v>37</c:v>
                </c:pt>
                <c:pt idx="29">
                  <c:v>36</c:v>
                </c:pt>
                <c:pt idx="30">
                  <c:v>30</c:v>
                </c:pt>
                <c:pt idx="31">
                  <c:v>34</c:v>
                </c:pt>
                <c:pt idx="32">
                  <c:v>36</c:v>
                </c:pt>
                <c:pt idx="33">
                  <c:v>42</c:v>
                </c:pt>
                <c:pt idx="34">
                  <c:v>100</c:v>
                </c:pt>
                <c:pt idx="35">
                  <c:v>100</c:v>
                </c:pt>
              </c:numCache>
            </c:numRef>
          </c:val>
          <c:smooth val="0"/>
          <c:extLst>
            <c:ext xmlns:c16="http://schemas.microsoft.com/office/drawing/2014/chart" uri="{C3380CC4-5D6E-409C-BE32-E72D297353CC}">
              <c16:uniqueId val="{00000000-BAB8-400F-991B-C8950200DBAA}"/>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28"/>
        <c:majorTimeUnit val="days"/>
      </c:dateAx>
      <c:valAx>
        <c:axId val="1960088607"/>
        <c:scaling>
          <c:orientation val="minMax"/>
          <c:max val="10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5820130511187E-2"/>
          <c:y val="6.0254886521036888E-2"/>
          <c:w val="0.9787876112085675"/>
          <c:h val="0.83848798264317947"/>
        </c:manualLayout>
      </c:layout>
      <c:barChart>
        <c:barDir val="col"/>
        <c:grouping val="clustered"/>
        <c:varyColors val="0"/>
        <c:ser>
          <c:idx val="1"/>
          <c:order val="1"/>
          <c:tx>
            <c:strRef>
              <c:f>Sheet1!$C$1</c:f>
              <c:strCache>
                <c:ptCount val="1"/>
                <c:pt idx="0">
                  <c:v>Sales ($ in B)</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2021</c:v>
                </c:pt>
                <c:pt idx="1">
                  <c:v>2022</c:v>
                </c:pt>
                <c:pt idx="2">
                  <c:v>2023</c:v>
                </c:pt>
                <c:pt idx="3">
                  <c:v>2024</c:v>
                </c:pt>
              </c:numCache>
            </c:numRef>
          </c:cat>
          <c:val>
            <c:numRef>
              <c:f>Sheet1!$C$2:$C$5</c:f>
              <c:numCache>
                <c:formatCode>"$"#,##0.0_);[Red]\("$"#,##0.0\)</c:formatCode>
                <c:ptCount val="4"/>
                <c:pt idx="0">
                  <c:v>37.6</c:v>
                </c:pt>
                <c:pt idx="1">
                  <c:v>51.5</c:v>
                </c:pt>
                <c:pt idx="2">
                  <c:v>70.2</c:v>
                </c:pt>
                <c:pt idx="3">
                  <c:v>86.8</c:v>
                </c:pt>
              </c:numCache>
            </c:numRef>
          </c:val>
          <c:extLst>
            <c:ext xmlns:c16="http://schemas.microsoft.com/office/drawing/2014/chart" uri="{C3380CC4-5D6E-409C-BE32-E72D297353CC}">
              <c16:uniqueId val="{00000001-14EE-4D97-A615-933DB04D2EF5}"/>
            </c:ext>
          </c:extLst>
        </c:ser>
        <c:dLbls>
          <c:showLegendKey val="0"/>
          <c:showVal val="0"/>
          <c:showCatName val="0"/>
          <c:showSerName val="0"/>
          <c:showPercent val="0"/>
          <c:showBubbleSize val="0"/>
        </c:dLbls>
        <c:gapWidth val="219"/>
        <c:axId val="2044148176"/>
        <c:axId val="2044152496"/>
      </c:barChart>
      <c:lineChart>
        <c:grouping val="standard"/>
        <c:varyColors val="0"/>
        <c:ser>
          <c:idx val="0"/>
          <c:order val="0"/>
          <c:tx>
            <c:strRef>
              <c:f>Sheet1!$B$1</c:f>
              <c:strCache>
                <c:ptCount val="1"/>
                <c:pt idx="0">
                  <c:v>TV Spend ($ in B)</c:v>
                </c:pt>
              </c:strCache>
            </c:strRef>
          </c:tx>
          <c:spPr>
            <a:ln w="28575" cap="rnd">
              <a:solidFill>
                <a:srgbClr val="ED3C8D"/>
              </a:solidFill>
              <a:round/>
            </a:ln>
            <a:effectLst/>
          </c:spPr>
          <c:marker>
            <c:symbol val="none"/>
          </c:marker>
          <c:dLbls>
            <c:dLbl>
              <c:idx val="0"/>
              <c:layout>
                <c:manualLayout>
                  <c:x val="-1.7386432456362386E-2"/>
                  <c:y val="4.6817998165619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B3-4DBC-83DF-F614C1511A19}"/>
                </c:ext>
              </c:extLst>
            </c:dLbl>
            <c:dLbl>
              <c:idx val="1"/>
              <c:layout>
                <c:manualLayout>
                  <c:x val="-1.9559736513407741E-2"/>
                  <c:y val="3.74543985324953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EE-4D97-A615-933DB04D2EF5}"/>
                </c:ext>
              </c:extLst>
            </c:dLbl>
            <c:dLbl>
              <c:idx val="2"/>
              <c:layout>
                <c:manualLayout>
                  <c:x val="-2.0646388541930308E-2"/>
                  <c:y val="3.74543985324953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EE-4D97-A615-933DB04D2EF5}"/>
                </c:ext>
              </c:extLst>
            </c:dLbl>
            <c:dLbl>
              <c:idx val="3"/>
              <c:layout>
                <c:manualLayout>
                  <c:x val="-1.9559736513407661E-2"/>
                  <c:y val="4.05755984102033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B3-4DBC-83DF-F614C1511A19}"/>
                </c:ext>
              </c:extLst>
            </c:dLbl>
            <c:spPr>
              <a:solidFill>
                <a:schemeClr val="bg1"/>
              </a:solidFill>
              <a:ln>
                <a:solidFill>
                  <a:srgbClr val="ED3C8D"/>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ED3C8D"/>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2021</c:v>
                </c:pt>
                <c:pt idx="1">
                  <c:v>2022</c:v>
                </c:pt>
                <c:pt idx="2">
                  <c:v>2023</c:v>
                </c:pt>
                <c:pt idx="3">
                  <c:v>2024</c:v>
                </c:pt>
              </c:numCache>
            </c:numRef>
          </c:cat>
          <c:val>
            <c:numRef>
              <c:f>Sheet1!$B$2:$B$5</c:f>
              <c:numCache>
                <c:formatCode>"$"#,##0.0_);[Red]\("$"#,##0.0\)</c:formatCode>
                <c:ptCount val="4"/>
                <c:pt idx="0">
                  <c:v>1.6</c:v>
                </c:pt>
                <c:pt idx="1">
                  <c:v>1.7</c:v>
                </c:pt>
                <c:pt idx="2">
                  <c:v>2.4</c:v>
                </c:pt>
                <c:pt idx="3">
                  <c:v>3.3</c:v>
                </c:pt>
              </c:numCache>
            </c:numRef>
          </c:val>
          <c:smooth val="0"/>
          <c:extLst>
            <c:ext xmlns:c16="http://schemas.microsoft.com/office/drawing/2014/chart" uri="{C3380CC4-5D6E-409C-BE32-E72D297353CC}">
              <c16:uniqueId val="{00000000-14EE-4D97-A615-933DB04D2EF5}"/>
            </c:ext>
          </c:extLst>
        </c:ser>
        <c:dLbls>
          <c:showLegendKey val="0"/>
          <c:showVal val="0"/>
          <c:showCatName val="0"/>
          <c:showSerName val="0"/>
          <c:showPercent val="0"/>
          <c:showBubbleSize val="0"/>
        </c:dLbls>
        <c:marker val="1"/>
        <c:smooth val="0"/>
        <c:axId val="1002419296"/>
        <c:axId val="1002415456"/>
      </c:lineChart>
      <c:catAx>
        <c:axId val="2044148176"/>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0" i="0" u="none" strike="noStrike" kern="1200" baseline="0">
                <a:solidFill>
                  <a:srgbClr val="1B1464"/>
                </a:solidFill>
                <a:latin typeface="Helvetica" pitchFamily="2" charset="0"/>
                <a:ea typeface="+mn-ea"/>
                <a:cs typeface="+mn-cs"/>
              </a:defRPr>
            </a:pPr>
            <a:endParaRPr lang="en-US"/>
          </a:p>
        </c:txPr>
        <c:crossAx val="2044152496"/>
        <c:crosses val="autoZero"/>
        <c:auto val="1"/>
        <c:lblAlgn val="ctr"/>
        <c:lblOffset val="100"/>
        <c:noMultiLvlLbl val="0"/>
      </c:catAx>
      <c:valAx>
        <c:axId val="2044152496"/>
        <c:scaling>
          <c:orientation val="minMax"/>
        </c:scaling>
        <c:delete val="0"/>
        <c:axPos val="l"/>
        <c:numFmt formatCode="&quot;$&quot;#,##0.0_);[Red]\(&quot;$&quot;#,##0.0\)"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rgbClr val="E2E8F1"/>
                </a:solidFill>
                <a:latin typeface="Helvetica" pitchFamily="2" charset="0"/>
                <a:ea typeface="+mn-ea"/>
                <a:cs typeface="+mn-cs"/>
              </a:defRPr>
            </a:pPr>
            <a:endParaRPr lang="en-US"/>
          </a:p>
        </c:txPr>
        <c:crossAx val="2044148176"/>
        <c:crosses val="autoZero"/>
        <c:crossBetween val="between"/>
      </c:valAx>
      <c:valAx>
        <c:axId val="1002415456"/>
        <c:scaling>
          <c:orientation val="minMax"/>
          <c:max val="3.8"/>
          <c:min val="0.25"/>
        </c:scaling>
        <c:delete val="0"/>
        <c:axPos val="r"/>
        <c:numFmt formatCode="&quot;$&quot;#,##0.0_);[Red]\(&quot;$&quot;#,##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rgbClr val="E2E8F1"/>
                </a:solidFill>
                <a:latin typeface="+mn-lt"/>
                <a:ea typeface="+mn-ea"/>
                <a:cs typeface="+mn-cs"/>
              </a:defRPr>
            </a:pPr>
            <a:endParaRPr lang="en-US"/>
          </a:p>
        </c:txPr>
        <c:crossAx val="1002419296"/>
        <c:crosses val="max"/>
        <c:crossBetween val="between"/>
      </c:valAx>
      <c:catAx>
        <c:axId val="1002419296"/>
        <c:scaling>
          <c:orientation val="minMax"/>
        </c:scaling>
        <c:delete val="1"/>
        <c:axPos val="b"/>
        <c:numFmt formatCode="General" sourceLinked="1"/>
        <c:majorTickMark val="out"/>
        <c:minorTickMark val="none"/>
        <c:tickLblPos val="nextTo"/>
        <c:crossAx val="1002415456"/>
        <c:crosses val="autoZero"/>
        <c:auto val="1"/>
        <c:lblAlgn val="ctr"/>
        <c:lblOffset val="100"/>
        <c:noMultiLvlLbl val="0"/>
      </c:catAx>
      <c:spPr>
        <a:noFill/>
        <a:ln>
          <a:noFill/>
        </a:ln>
        <a:effectLst/>
      </c:spPr>
    </c:plotArea>
    <c:legend>
      <c:legendPos val="b"/>
      <c:layout>
        <c:manualLayout>
          <c:xMode val="edge"/>
          <c:yMode val="edge"/>
          <c:x val="0.34394538880495146"/>
          <c:y val="2.8891988789239874E-3"/>
          <c:w val="0.3162292592780831"/>
          <c:h val="6.9573019856729548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5820130511187E-2"/>
          <c:y val="9.2154763478760005E-2"/>
          <c:w val="0.9787876112085675"/>
          <c:h val="0.76858035659579682"/>
        </c:manualLayout>
      </c:layout>
      <c:barChart>
        <c:barDir val="col"/>
        <c:grouping val="clustered"/>
        <c:varyColors val="0"/>
        <c:ser>
          <c:idx val="0"/>
          <c:order val="0"/>
          <c:tx>
            <c:strRef>
              <c:f>Sheet1!$B$1</c:f>
              <c:strCache>
                <c:ptCount val="1"/>
                <c:pt idx="0">
                  <c:v>TV Spend ($ in B)</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ebo" pitchFamily="2" charset="-79"/>
                    <a:ea typeface="+mn-ea"/>
                    <a:cs typeface="Heebo" pitchFamily="2" charset="-79"/>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2021</c:v>
                </c:pt>
                <c:pt idx="1">
                  <c:v>2022</c:v>
                </c:pt>
                <c:pt idx="2">
                  <c:v>2023</c:v>
                </c:pt>
                <c:pt idx="3">
                  <c:v>2024</c:v>
                </c:pt>
              </c:numCache>
            </c:numRef>
          </c:cat>
          <c:val>
            <c:numRef>
              <c:f>Sheet1!$B$2:$B$5</c:f>
              <c:numCache>
                <c:formatCode>"$"#,##0.0_);[Red]\("$"#,##0.0\)</c:formatCode>
                <c:ptCount val="4"/>
                <c:pt idx="0">
                  <c:v>1.6</c:v>
                </c:pt>
                <c:pt idx="1">
                  <c:v>1.7</c:v>
                </c:pt>
                <c:pt idx="2">
                  <c:v>2.4</c:v>
                </c:pt>
                <c:pt idx="3">
                  <c:v>3.3</c:v>
                </c:pt>
              </c:numCache>
            </c:numRef>
          </c:val>
          <c:extLst>
            <c:ext xmlns:c16="http://schemas.microsoft.com/office/drawing/2014/chart" uri="{C3380CC4-5D6E-409C-BE32-E72D297353CC}">
              <c16:uniqueId val="{00000000-14EE-4D97-A615-933DB04D2EF5}"/>
            </c:ext>
          </c:extLst>
        </c:ser>
        <c:dLbls>
          <c:showLegendKey val="0"/>
          <c:showVal val="0"/>
          <c:showCatName val="0"/>
          <c:showSerName val="0"/>
          <c:showPercent val="0"/>
          <c:showBubbleSize val="0"/>
        </c:dLbls>
        <c:gapWidth val="150"/>
        <c:axId val="2044148176"/>
        <c:axId val="2044152496"/>
      </c:barChart>
      <c:catAx>
        <c:axId val="2044148176"/>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0" i="0" u="none" strike="noStrike" kern="1200" baseline="0">
                <a:solidFill>
                  <a:srgbClr val="1B1464"/>
                </a:solidFill>
                <a:latin typeface="Helvetica" pitchFamily="2" charset="0"/>
                <a:ea typeface="+mn-ea"/>
                <a:cs typeface="+mn-cs"/>
              </a:defRPr>
            </a:pPr>
            <a:endParaRPr lang="en-US"/>
          </a:p>
        </c:txPr>
        <c:crossAx val="2044152496"/>
        <c:crosses val="autoZero"/>
        <c:auto val="1"/>
        <c:lblAlgn val="ctr"/>
        <c:lblOffset val="100"/>
        <c:noMultiLvlLbl val="0"/>
      </c:catAx>
      <c:valAx>
        <c:axId val="2044152496"/>
        <c:scaling>
          <c:orientation val="minMax"/>
        </c:scaling>
        <c:delete val="0"/>
        <c:axPos val="l"/>
        <c:numFmt formatCode="&quot;$&quot;#,##0.0_);[Red]\(&quot;$&quot;#,##0.0\)"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rgbClr val="E2E8F1"/>
                </a:solidFill>
                <a:latin typeface="Helvetica" pitchFamily="2" charset="0"/>
                <a:ea typeface="+mn-ea"/>
                <a:cs typeface="+mn-cs"/>
              </a:defRPr>
            </a:pPr>
            <a:endParaRPr lang="en-US"/>
          </a:p>
        </c:txPr>
        <c:crossAx val="20441481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4B71F-EDE2-4010-A826-723DBCC4C726}"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15C21-AA57-4285-B3E9-1CCDB096C2DE}" type="slidenum">
              <a:rPr lang="en-US" smtClean="0"/>
              <a:t>‹#›</a:t>
            </a:fld>
            <a:endParaRPr lang="en-US"/>
          </a:p>
        </p:txBody>
      </p:sp>
    </p:spTree>
    <p:extLst>
      <p:ext uri="{BB962C8B-B14F-4D97-AF65-F5344CB8AC3E}">
        <p14:creationId xmlns:p14="http://schemas.microsoft.com/office/powerpoint/2010/main" val="1565916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6BB87-0392-4114-C45A-791A9887B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C44297-8801-2E0D-1621-174B25459C0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2C5EDC8-0E91-8193-A599-3E224BE661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C422C2-E581-3DBA-C745-B40ED6D29566}"/>
              </a:ext>
            </a:extLst>
          </p:cNvPr>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042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1D785-60E5-27BE-4323-57E427D301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37277E-AB04-5873-DE6C-CD33868FAB3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27A7B82-3AF1-B32A-B863-72ECF262AA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4F2EFB-B93E-3504-A3F2-870B7D16C8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15C21-AA57-4285-B3E9-1CCDB096C2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2808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1AE99-DF84-BB50-2770-2D638C7248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9CD74-733A-1862-10DF-0EF4B360F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37505-8790-1066-C9D8-D2587F9C0D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232378-67FB-FBAC-EE5E-4CF5A5A028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4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A86F2-D934-750F-8B14-69E84457E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65B14-821C-66DD-5460-8E7B1395529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15D1EE0-1450-58E1-C159-FE0B1370AC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160FC1-EA75-DFD5-E3AC-FA74D7B5AB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253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C2D00-98CF-9B3A-3C17-EC9129DA99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21D19E-5B19-25FC-BB30-E07E9D1A937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174577A-9A8D-2397-ED9A-DEA964B626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EB906B-E344-ECFE-B33D-B88EE508C0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234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C3756-A844-A83D-A658-FAEA95E401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A5035-86CC-1447-3676-5A731F78433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8E60C42-BE0B-0FE4-2635-682796B399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47D9C8-650D-2835-BD38-45D4A3FB4A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537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C596D-D5B2-F49B-40FE-CFF85363D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9E97E7-4C64-D408-BE5C-540662C9FC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EAE65-265A-9167-53FE-60E45C1AF0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85E770-1E91-FA6B-BC0A-9899B3EC86A9}"/>
              </a:ext>
            </a:extLst>
          </p:cNvPr>
          <p:cNvSpPr>
            <a:spLocks noGrp="1"/>
          </p:cNvSpPr>
          <p:nvPr>
            <p:ph type="sldNum" sz="quarter" idx="5"/>
          </p:nvPr>
        </p:nvSpPr>
        <p:spPr/>
        <p:txBody>
          <a:bodyPr/>
          <a:lstStyle/>
          <a:p>
            <a:fld id="{48F15C21-AA57-4285-B3E9-1CCDB096C2DE}" type="slidenum">
              <a:rPr lang="en-US" smtClean="0"/>
              <a:t>18</a:t>
            </a:fld>
            <a:endParaRPr lang="en-US"/>
          </a:p>
        </p:txBody>
      </p:sp>
    </p:spTree>
    <p:extLst>
      <p:ext uri="{BB962C8B-B14F-4D97-AF65-F5344CB8AC3E}">
        <p14:creationId xmlns:p14="http://schemas.microsoft.com/office/powerpoint/2010/main" val="3886600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977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41B2E-4F48-1736-826F-02A5796D1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245AE-2A47-78CB-8F4E-AB71C6C1826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F3DE612-2E65-BBC2-F253-3F42B43D81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ED53C9-9350-D6A8-F941-0BD06C55EF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632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543152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7676384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8085133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63860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153872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30228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95414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03696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33171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779069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9427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847888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31128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37871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21588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2994935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1"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4001" y="3602038"/>
            <a:ext cx="9144001"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fld id="{EF675F10-90BA-9A4B-97C5-0F6D45F15F43}"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8268699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824495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75F10-90BA-9A4B-97C5-0F6D45F15F43}"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6435803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675F10-90BA-9A4B-97C5-0F6D45F15F43}"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0397595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675F10-90BA-9A4B-97C5-0F6D45F15F43}"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4751859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675F10-90BA-9A4B-97C5-0F6D45F15F43}"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6830461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918953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75F10-90BA-9A4B-97C5-0F6D45F15F43}"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3255771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EF675F10-90BA-9A4B-97C5-0F6D45F15F43}"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85930512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EF675F10-90BA-9A4B-97C5-0F6D45F15F43}"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7152450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40493866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3232676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9268236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47569053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58650983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1153206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9568516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11/3/2025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3289423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11/3/2025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11260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11/3/2025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1203993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C764DE79-268F-4C1A-8933-263129D2AF90}" type="datetimeFigureOut">
              <a:rPr lang="en-US" dirty="0"/>
              <a:t>11/3/2025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26216158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hyperlink" Target="https://thevab.com/insight/pharma-advertising?utm_source=pharma-sales&amp;utm_medium=vab-insights&amp;utm_campaign=" TargetMode="External"/><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10.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jpe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7.png"/><Relationship Id="rId18" Type="http://schemas.openxmlformats.org/officeDocument/2006/relationships/image" Target="../media/image39.png"/><Relationship Id="rId3" Type="http://schemas.openxmlformats.org/officeDocument/2006/relationships/image" Target="../media/image23.png"/><Relationship Id="rId21" Type="http://schemas.openxmlformats.org/officeDocument/2006/relationships/hyperlink" Target="https://thevab.com/insight/pharma-advertising?utm_source=pharma-sales&amp;utm_medium=vab-insights&amp;utm_campaign=" TargetMode="External"/><Relationship Id="rId7" Type="http://schemas.openxmlformats.org/officeDocument/2006/relationships/image" Target="../media/image43.png"/><Relationship Id="rId12" Type="http://schemas.openxmlformats.org/officeDocument/2006/relationships/image" Target="../media/image46.png"/><Relationship Id="rId17" Type="http://schemas.openxmlformats.org/officeDocument/2006/relationships/image" Target="../media/image32.png"/><Relationship Id="rId2" Type="http://schemas.openxmlformats.org/officeDocument/2006/relationships/image" Target="../media/image10.png"/><Relationship Id="rId16" Type="http://schemas.openxmlformats.org/officeDocument/2006/relationships/image" Target="../media/image31.png"/><Relationship Id="rId20" Type="http://schemas.openxmlformats.org/officeDocument/2006/relationships/image" Target="../media/image50.png"/><Relationship Id="rId1" Type="http://schemas.openxmlformats.org/officeDocument/2006/relationships/slideLayout" Target="../slideLayouts/slideLayout18.xml"/><Relationship Id="rId6" Type="http://schemas.openxmlformats.org/officeDocument/2006/relationships/image" Target="../media/image26.png"/><Relationship Id="rId11" Type="http://schemas.openxmlformats.org/officeDocument/2006/relationships/image" Target="../media/image35.png"/><Relationship Id="rId5" Type="http://schemas.openxmlformats.org/officeDocument/2006/relationships/image" Target="../media/image25.png"/><Relationship Id="rId15" Type="http://schemas.openxmlformats.org/officeDocument/2006/relationships/image" Target="../media/image49.png"/><Relationship Id="rId10" Type="http://schemas.openxmlformats.org/officeDocument/2006/relationships/image" Target="../media/image45.jpeg"/><Relationship Id="rId19" Type="http://schemas.openxmlformats.org/officeDocument/2006/relationships/image" Target="../media/image40.png"/><Relationship Id="rId4" Type="http://schemas.openxmlformats.org/officeDocument/2006/relationships/image" Target="../media/image24.png"/><Relationship Id="rId9" Type="http://schemas.openxmlformats.org/officeDocument/2006/relationships/image" Target="../media/image44.png"/><Relationship Id="rId1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0.png"/><Relationship Id="rId7" Type="http://schemas.openxmlformats.org/officeDocument/2006/relationships/image" Target="../media/image52.png"/><Relationship Id="rId12"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0.png"/><Relationship Id="rId11" Type="http://schemas.openxmlformats.org/officeDocument/2006/relationships/image" Target="../media/image55.png"/><Relationship Id="rId5" Type="http://schemas.openxmlformats.org/officeDocument/2006/relationships/image" Target="../media/image51.png"/><Relationship Id="rId10" Type="http://schemas.openxmlformats.org/officeDocument/2006/relationships/image" Target="../media/image26.png"/><Relationship Id="rId4" Type="http://schemas.openxmlformats.org/officeDocument/2006/relationships/image" Target="../media/image31.png"/><Relationship Id="rId9"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10.png"/><Relationship Id="rId7"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7.png"/><Relationship Id="rId11" Type="http://schemas.openxmlformats.org/officeDocument/2006/relationships/image" Target="../media/image60.png"/><Relationship Id="rId5" Type="http://schemas.openxmlformats.org/officeDocument/2006/relationships/image" Target="../media/image30.png"/><Relationship Id="rId10" Type="http://schemas.openxmlformats.org/officeDocument/2006/relationships/image" Target="../media/image59.png"/><Relationship Id="rId4" Type="http://schemas.openxmlformats.org/officeDocument/2006/relationships/image" Target="../media/image56.png"/><Relationship Id="rId9"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4.png"/><Relationship Id="rId18" Type="http://schemas.openxmlformats.org/officeDocument/2006/relationships/image" Target="../media/image39.png"/><Relationship Id="rId3" Type="http://schemas.openxmlformats.org/officeDocument/2006/relationships/image" Target="../media/image10.png"/><Relationship Id="rId7" Type="http://schemas.openxmlformats.org/officeDocument/2006/relationships/image" Target="../media/image26.png"/><Relationship Id="rId12" Type="http://schemas.openxmlformats.org/officeDocument/2006/relationships/image" Target="../media/image35.png"/><Relationship Id="rId17" Type="http://schemas.openxmlformats.org/officeDocument/2006/relationships/image" Target="../media/image32.png"/><Relationship Id="rId2" Type="http://schemas.openxmlformats.org/officeDocument/2006/relationships/notesSlide" Target="../notesSlides/notesSlide6.xml"/><Relationship Id="rId16"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image" Target="../media/image25.png"/><Relationship Id="rId11" Type="http://schemas.openxmlformats.org/officeDocument/2006/relationships/image" Target="../media/image63.jpeg"/><Relationship Id="rId5" Type="http://schemas.openxmlformats.org/officeDocument/2006/relationships/image" Target="../media/image24.png"/><Relationship Id="rId15" Type="http://schemas.openxmlformats.org/officeDocument/2006/relationships/image" Target="../media/image66.png"/><Relationship Id="rId10" Type="http://schemas.openxmlformats.org/officeDocument/2006/relationships/image" Target="../media/image62.png"/><Relationship Id="rId19" Type="http://schemas.openxmlformats.org/officeDocument/2006/relationships/image" Target="../media/image40.png"/><Relationship Id="rId4" Type="http://schemas.openxmlformats.org/officeDocument/2006/relationships/image" Target="../media/image23.png"/><Relationship Id="rId9" Type="http://schemas.openxmlformats.org/officeDocument/2006/relationships/image" Target="../media/image30.png"/><Relationship Id="rId14" Type="http://schemas.openxmlformats.org/officeDocument/2006/relationships/image" Target="../media/image65.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0.png"/><Relationship Id="rId7" Type="http://schemas.openxmlformats.org/officeDocument/2006/relationships/image" Target="../media/image68.png"/><Relationship Id="rId12"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67.png"/><Relationship Id="rId11" Type="http://schemas.openxmlformats.org/officeDocument/2006/relationships/image" Target="../media/image69.png"/><Relationship Id="rId5" Type="http://schemas.openxmlformats.org/officeDocument/2006/relationships/image" Target="../media/image25.png"/><Relationship Id="rId10" Type="http://schemas.openxmlformats.org/officeDocument/2006/relationships/image" Target="../media/image40.png"/><Relationship Id="rId4" Type="http://schemas.openxmlformats.org/officeDocument/2006/relationships/image" Target="../media/image24.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thevab.com/insight/pharma-advertising?utm_source=pharma-sales&amp;utm_medium=vab-insights&amp;utm_campaign=" TargetMode="External"/><Relationship Id="rId2" Type="http://schemas.openxmlformats.org/officeDocument/2006/relationships/image" Target="../media/image9.jpeg"/><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5.png"/><Relationship Id="rId18" Type="http://schemas.openxmlformats.org/officeDocument/2006/relationships/image" Target="../media/image31.png"/><Relationship Id="rId3" Type="http://schemas.openxmlformats.org/officeDocument/2006/relationships/image" Target="../media/image70.png"/><Relationship Id="rId21" Type="http://schemas.openxmlformats.org/officeDocument/2006/relationships/image" Target="../media/image40.png"/><Relationship Id="rId7" Type="http://schemas.openxmlformats.org/officeDocument/2006/relationships/image" Target="../media/image24.png"/><Relationship Id="rId12" Type="http://schemas.openxmlformats.org/officeDocument/2006/relationships/image" Target="../media/image74.png"/><Relationship Id="rId17" Type="http://schemas.openxmlformats.org/officeDocument/2006/relationships/image" Target="../media/image77.png"/><Relationship Id="rId2" Type="http://schemas.openxmlformats.org/officeDocument/2006/relationships/image" Target="../media/image10.png"/><Relationship Id="rId16" Type="http://schemas.openxmlformats.org/officeDocument/2006/relationships/image" Target="../media/image76.png"/><Relationship Id="rId20"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30.png"/><Relationship Id="rId5" Type="http://schemas.openxmlformats.org/officeDocument/2006/relationships/image" Target="../media/image72.png"/><Relationship Id="rId15" Type="http://schemas.openxmlformats.org/officeDocument/2006/relationships/image" Target="../media/image75.png"/><Relationship Id="rId10" Type="http://schemas.openxmlformats.org/officeDocument/2006/relationships/image" Target="../media/image73.png"/><Relationship Id="rId19" Type="http://schemas.openxmlformats.org/officeDocument/2006/relationships/image" Target="../media/image32.png"/><Relationship Id="rId4" Type="http://schemas.openxmlformats.org/officeDocument/2006/relationships/image" Target="../media/image71.png"/><Relationship Id="rId9" Type="http://schemas.openxmlformats.org/officeDocument/2006/relationships/image" Target="../media/image26.png"/><Relationship Id="rId14" Type="http://schemas.openxmlformats.org/officeDocument/2006/relationships/image" Target="../media/image46.png"/><Relationship Id="rId22" Type="http://schemas.openxmlformats.org/officeDocument/2006/relationships/image" Target="../media/image7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39.png"/><Relationship Id="rId5" Type="http://schemas.openxmlformats.org/officeDocument/2006/relationships/image" Target="../media/image26.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80.png"/><Relationship Id="rId5" Type="http://schemas.openxmlformats.org/officeDocument/2006/relationships/image" Target="../media/image76.png"/><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thevab.com/insight/3-key-reasons-why-banning-pharma-tv-ads-would-disproportionately-affect-minority-groups?utm_source=pharma-sales&amp;utm_medium=vab-insights&amp;utm_campaign=" TargetMode="External"/><Relationship Id="rId7" Type="http://schemas.openxmlformats.org/officeDocument/2006/relationships/hyperlink" Target="https://thevab.com/insight/pharma-advertising?utm_source=pharma-qotw&amp;utm_medium=vab-insights&amp;utm_campaign=" TargetMode="External"/><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83.png"/><Relationship Id="rId5" Type="http://schemas.openxmlformats.org/officeDocument/2006/relationships/hyperlink" Target="https://thevab.com/insight/pharma-advertising?utm_source=pharma-sales&amp;utm_medium=vab-insights&amp;utm_campaign=" TargetMode="External"/><Relationship Id="rId4" Type="http://schemas.openxmlformats.org/officeDocument/2006/relationships/image" Target="../media/image82.png"/></Relationships>
</file>

<file path=ppt/slides/_rels/slide26.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hyperlink" Target="https://thevab.com/insight/sustained-tv-ads-website-app-visitors?utm_source=pharma-sales&amp;utm_medium=vab-insights&amp;utm_campaign=" TargetMode="External"/><Relationship Id="rId18" Type="http://schemas.openxmlformats.org/officeDocument/2006/relationships/image" Target="../media/image92.png"/><Relationship Id="rId3" Type="http://schemas.openxmlformats.org/officeDocument/2006/relationships/image" Target="../media/image10.png"/><Relationship Id="rId21" Type="http://schemas.openxmlformats.org/officeDocument/2006/relationships/hyperlink" Target="https://thevab.com/insight/analysis-googles-2024-advertising-revenue?utm_source=pharma-sales&amp;utm_medium=vab-insights&amp;utm_campaign=" TargetMode="External"/><Relationship Id="rId7" Type="http://schemas.openxmlformats.org/officeDocument/2006/relationships/hyperlink" Target="https://thevab.com/insight/best-in-show?utm_source=pharma-sales&amp;utm_medium=vab-insights&amp;utm_campaign=" TargetMode="External"/><Relationship Id="rId12" Type="http://schemas.openxmlformats.org/officeDocument/2006/relationships/image" Target="../media/image89.png"/><Relationship Id="rId17" Type="http://schemas.openxmlformats.org/officeDocument/2006/relationships/hyperlink" Target="https://thevab.com/insight/how-many-fake-accounts-does-facebook-remove-each-year?utm_source=pharma-sales&amp;utm_medium=vab-insights&amp;utm_campaign=" TargetMode="External"/><Relationship Id="rId2" Type="http://schemas.openxmlformats.org/officeDocument/2006/relationships/image" Target="../media/image84.png"/><Relationship Id="rId16" Type="http://schemas.openxmlformats.org/officeDocument/2006/relationships/image" Target="../media/image91.png"/><Relationship Id="rId20" Type="http://schemas.openxmlformats.org/officeDocument/2006/relationships/image" Target="../media/image93.png"/><Relationship Id="rId1" Type="http://schemas.openxmlformats.org/officeDocument/2006/relationships/slideLayout" Target="../slideLayouts/slideLayout18.xml"/><Relationship Id="rId6" Type="http://schemas.openxmlformats.org/officeDocument/2006/relationships/image" Target="../media/image86.jpeg"/><Relationship Id="rId11" Type="http://schemas.openxmlformats.org/officeDocument/2006/relationships/hyperlink" Target="https://thevab.com/insight/brand-safety?utm_source=pharma-sales&amp;utm_medium=vab-insights&amp;utm_campaign=" TargetMode="External"/><Relationship Id="rId24" Type="http://schemas.openxmlformats.org/officeDocument/2006/relationships/image" Target="../media/image95.png"/><Relationship Id="rId5" Type="http://schemas.openxmlformats.org/officeDocument/2006/relationships/image" Target="../media/image85.png"/><Relationship Id="rId15" Type="http://schemas.openxmlformats.org/officeDocument/2006/relationships/hyperlink" Target="https://thevab.com/insight/25-ways-tv-grows-brands?utm_source=pharma-sales&amp;utm_medium=vab-insights&amp;utm_campaign=" TargetMode="External"/><Relationship Id="rId23" Type="http://schemas.openxmlformats.org/officeDocument/2006/relationships/hyperlink" Target="https://thevab.com/insight/12-key-reasons-why-transparency-needs-matter-marketers?utm_source=pharma-sales&amp;utm_medium=vab-insights&amp;utm_campaign=" TargetMode="External"/><Relationship Id="rId10" Type="http://schemas.openxmlformats.org/officeDocument/2006/relationships/image" Target="../media/image88.png"/><Relationship Id="rId19" Type="http://schemas.openxmlformats.org/officeDocument/2006/relationships/hyperlink" Target="https://thevab.com/insight/youtube-content-moderation-analysis?utm_source=pharma-sales&amp;utm_medium=vab-insights&amp;utm_campaign=" TargetMode="External"/><Relationship Id="rId4" Type="http://schemas.openxmlformats.org/officeDocument/2006/relationships/hyperlink" Target="https://thevab.com/insight/power-of-premium-video?utm_source=pharma-sales&amp;utm_medium=vab-insights&amp;utm_campaign=" TargetMode="External"/><Relationship Id="rId9" Type="http://schemas.openxmlformats.org/officeDocument/2006/relationships/hyperlink" Target="https://thevab.com/insight/breaking-through?utm_source=pharma-sales&amp;utm_medium=vab-insights&amp;utm_campaign=" TargetMode="External"/><Relationship Id="rId14" Type="http://schemas.openxmlformats.org/officeDocument/2006/relationships/image" Target="../media/image90.png"/><Relationship Id="rId22" Type="http://schemas.openxmlformats.org/officeDocument/2006/relationships/image" Target="../media/image94.png"/></Relationships>
</file>

<file path=ppt/slides/_rels/slide2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hyperlink" Target="https://thevab.com/" TargetMode="Externa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7.png"/></Relationships>
</file>

<file path=ppt/slides/_rels/slide28.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5.png"/><Relationship Id="rId18" Type="http://schemas.openxmlformats.org/officeDocument/2006/relationships/image" Target="../media/image39.png"/><Relationship Id="rId3" Type="http://schemas.openxmlformats.org/officeDocument/2006/relationships/chart" Target="../charts/chart4.xml"/><Relationship Id="rId7" Type="http://schemas.openxmlformats.org/officeDocument/2006/relationships/image" Target="../media/image26.png"/><Relationship Id="rId12" Type="http://schemas.openxmlformats.org/officeDocument/2006/relationships/image" Target="../media/image46.png"/><Relationship Id="rId17" Type="http://schemas.openxmlformats.org/officeDocument/2006/relationships/image" Target="../media/image32.png"/><Relationship Id="rId2" Type="http://schemas.openxmlformats.org/officeDocument/2006/relationships/image" Target="../media/image10.png"/><Relationship Id="rId16" Type="http://schemas.openxmlformats.org/officeDocument/2006/relationships/image" Target="../media/image31.png"/><Relationship Id="rId20"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5.png"/><Relationship Id="rId5" Type="http://schemas.openxmlformats.org/officeDocument/2006/relationships/image" Target="../media/image24.png"/><Relationship Id="rId15" Type="http://schemas.openxmlformats.org/officeDocument/2006/relationships/image" Target="../media/image77.png"/><Relationship Id="rId10" Type="http://schemas.openxmlformats.org/officeDocument/2006/relationships/image" Target="../media/image74.png"/><Relationship Id="rId19" Type="http://schemas.openxmlformats.org/officeDocument/2006/relationships/image" Target="../media/image40.png"/><Relationship Id="rId4" Type="http://schemas.openxmlformats.org/officeDocument/2006/relationships/image" Target="../media/image23.png"/><Relationship Id="rId9" Type="http://schemas.openxmlformats.org/officeDocument/2006/relationships/image" Target="../media/image30.png"/><Relationship Id="rId1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thevab.com/insight/pharma-advertising?utm_source=pharma-sales&amp;utm_medium=vab-insights&amp;utm_campaign="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thevab.com/insight/pharma-advertising?utm_source=pharma-sales&amp;utm_medium=vab-insights&amp;utm_campaign=" TargetMode="Externa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hevab.com/insight/pharma-advertising?utm_source=pharma-sales&amp;utm_medium=vab-insights&amp;utm_campaign="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5D4FE-4A6A-304D-8E9D-ED712F40649D}"/>
            </a:ext>
          </a:extLst>
        </p:cNvPr>
        <p:cNvGrpSpPr/>
        <p:nvPr/>
      </p:nvGrpSpPr>
      <p:grpSpPr>
        <a:xfrm>
          <a:off x="0" y="0"/>
          <a:ext cx="0" cy="0"/>
          <a:chOff x="0" y="0"/>
          <a:chExt cx="0" cy="0"/>
        </a:xfrm>
      </p:grpSpPr>
      <p:pic>
        <p:nvPicPr>
          <p:cNvPr id="9" name="Picture 8" descr="A person and person in a pharmacy&#10;&#10;AI-generated content may be incorrect.">
            <a:extLst>
              <a:ext uri="{FF2B5EF4-FFF2-40B4-BE49-F238E27FC236}">
                <a16:creationId xmlns:a16="http://schemas.microsoft.com/office/drawing/2014/main" id="{E6B485B2-50FE-D918-BA57-4508A1ABE652}"/>
              </a:ext>
            </a:extLst>
          </p:cNvPr>
          <p:cNvPicPr>
            <a:picLocks noChangeAspect="1"/>
          </p:cNvPicPr>
          <p:nvPr/>
        </p:nvPicPr>
        <p:blipFill>
          <a:blip r:embed="rId3">
            <a:extLst>
              <a:ext uri="{28A0092B-C50C-407E-A947-70E740481C1C}">
                <a14:useLocalDpi xmlns:a14="http://schemas.microsoft.com/office/drawing/2010/main"/>
              </a:ext>
            </a:extLst>
          </a:blip>
          <a:srcRect l="20645" r="16703"/>
          <a:stretch>
            <a:fillRect/>
          </a:stretch>
        </p:blipFill>
        <p:spPr>
          <a:xfrm>
            <a:off x="5749228" y="0"/>
            <a:ext cx="6442772" cy="6858000"/>
          </a:xfrm>
          <a:prstGeom prst="rect">
            <a:avLst/>
          </a:prstGeom>
        </p:spPr>
      </p:pic>
      <p:pic>
        <p:nvPicPr>
          <p:cNvPr id="12" name="Graphic 11">
            <a:extLst>
              <a:ext uri="{FF2B5EF4-FFF2-40B4-BE49-F238E27FC236}">
                <a16:creationId xmlns:a16="http://schemas.microsoft.com/office/drawing/2014/main" id="{5DABA0C0-9BD9-75DF-39AD-A4FCA631987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39630" b="36230"/>
          <a:stretch>
            <a:fillRect/>
          </a:stretch>
        </p:blipFill>
        <p:spPr>
          <a:xfrm>
            <a:off x="5738839" y="2666878"/>
            <a:ext cx="6448398"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
        <p:nvSpPr>
          <p:cNvPr id="5" name="Title 9">
            <a:extLst>
              <a:ext uri="{FF2B5EF4-FFF2-40B4-BE49-F238E27FC236}">
                <a16:creationId xmlns:a16="http://schemas.microsoft.com/office/drawing/2014/main" id="{30AA95AA-0612-6C41-F97F-4B36DC43A9BE}"/>
              </a:ext>
            </a:extLst>
          </p:cNvPr>
          <p:cNvSpPr txBox="1">
            <a:spLocks/>
          </p:cNvSpPr>
          <p:nvPr/>
        </p:nvSpPr>
        <p:spPr>
          <a:xfrm>
            <a:off x="52581" y="3470212"/>
            <a:ext cx="5791959" cy="1824558"/>
          </a:xfrm>
          <a:prstGeom prst="rect">
            <a:avLst/>
          </a:prstGeom>
        </p:spPr>
        <p:txBody>
          <a:bodyPr vert="horz" lIns="91440" tIns="45720" rIns="91440" bIns="45720" rtlCol="0" anchor="t">
            <a:noAutofit/>
          </a:bodyPr>
          <a:lstStyle>
            <a:lvl1pPr algn="l" defTabSz="944056" rtl="0" eaLnBrk="1" latinLnBrk="0" hangingPunct="1">
              <a:lnSpc>
                <a:spcPct val="100000"/>
              </a:lnSpc>
              <a:spcBef>
                <a:spcPct val="0"/>
              </a:spcBef>
              <a:buNone/>
              <a:defRPr sz="375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srgbClr val="ED3C8D"/>
                </a:solidFill>
                <a:effectLst/>
                <a:uLnTx/>
                <a:uFillTx/>
                <a:latin typeface="Helvetica" pitchFamily="2" charset="0"/>
                <a:ea typeface="+mj-ea"/>
                <a:cs typeface="+mj-cs"/>
              </a:rPr>
              <a:t>TV Means Business</a:t>
            </a:r>
            <a:br>
              <a:rPr kumimoji="0" lang="en-US" sz="3000" b="1" i="0" u="none" strike="noStrike" kern="1200" cap="none" spc="0" normalizeH="0" baseline="0" noProof="0">
                <a:ln>
                  <a:noFill/>
                </a:ln>
                <a:solidFill>
                  <a:srgbClr val="ED3C8D"/>
                </a:solidFill>
                <a:effectLst/>
                <a:uLnTx/>
                <a:uFillTx/>
                <a:latin typeface="Helvetica" pitchFamily="2" charset="0"/>
                <a:ea typeface="+mj-ea"/>
                <a:cs typeface="+mj-cs"/>
              </a:rPr>
            </a:br>
            <a:r>
              <a:rPr kumimoji="0" lang="en-US" sz="2600" b="1" i="0" u="none" strike="noStrike" kern="1200" cap="none" spc="0" normalizeH="0" baseline="0" noProof="0">
                <a:ln>
                  <a:noFill/>
                </a:ln>
                <a:solidFill>
                  <a:prstClr val="white"/>
                </a:solidFill>
                <a:effectLst/>
                <a:uLnTx/>
                <a:uFillTx/>
                <a:latin typeface="Helvetica" pitchFamily="2" charset="0"/>
                <a:ea typeface="+mj-ea"/>
                <a:cs typeface="+mj-cs"/>
              </a:rPr>
              <a:t>How Premium Video Drives Sales in the </a:t>
            </a:r>
            <a:r>
              <a:rPr kumimoji="0" lang="en-US" sz="2600" b="1" i="0" u="none" strike="noStrike" kern="1200" cap="none" spc="0" normalizeH="0" baseline="0" noProof="0">
                <a:ln>
                  <a:noFill/>
                </a:ln>
                <a:solidFill>
                  <a:srgbClr val="00BFF2"/>
                </a:solidFill>
                <a:effectLst/>
                <a:uLnTx/>
                <a:uFillTx/>
                <a:latin typeface="Helvetica" pitchFamily="2" charset="0"/>
                <a:ea typeface="+mj-ea"/>
                <a:cs typeface="+mj-cs"/>
              </a:rPr>
              <a:t>Pharmaceutical Category</a:t>
            </a:r>
          </a:p>
        </p:txBody>
      </p:sp>
      <p:sp>
        <p:nvSpPr>
          <p:cNvPr id="10" name="Rectangle 9">
            <a:extLst>
              <a:ext uri="{FF2B5EF4-FFF2-40B4-BE49-F238E27FC236}">
                <a16:creationId xmlns:a16="http://schemas.microsoft.com/office/drawing/2014/main" id="{48E864E3-1E8F-FE0B-A205-E08CBC225D6D}"/>
              </a:ext>
            </a:extLst>
          </p:cNvPr>
          <p:cNvSpPr/>
          <p:nvPr/>
        </p:nvSpPr>
        <p:spPr>
          <a:xfrm>
            <a:off x="448273" y="5800725"/>
            <a:ext cx="2162175" cy="653416"/>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A71BBB4-9260-42CF-DC99-70C485485F99}"/>
              </a:ext>
            </a:extLst>
          </p:cNvPr>
          <p:cNvPicPr>
            <a:picLocks noChangeAspect="1"/>
          </p:cNvPicPr>
          <p:nvPr/>
        </p:nvPicPr>
        <p:blipFill>
          <a:blip r:embed="rId6"/>
          <a:stretch>
            <a:fillRect/>
          </a:stretch>
        </p:blipFill>
        <p:spPr>
          <a:xfrm>
            <a:off x="294999" y="5964265"/>
            <a:ext cx="1996059" cy="857098"/>
          </a:xfrm>
          <a:prstGeom prst="rect">
            <a:avLst/>
          </a:prstGeom>
        </p:spPr>
      </p:pic>
      <p:pic>
        <p:nvPicPr>
          <p:cNvPr id="2" name="Picture 1">
            <a:extLst>
              <a:ext uri="{FF2B5EF4-FFF2-40B4-BE49-F238E27FC236}">
                <a16:creationId xmlns:a16="http://schemas.microsoft.com/office/drawing/2014/main" id="{57C9F0E9-31DA-3F87-8FB6-9E51C7521DF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872" y="65325"/>
            <a:ext cx="1712662" cy="547231"/>
          </a:xfrm>
          <a:prstGeom prst="rect">
            <a:avLst/>
          </a:prstGeom>
          <a:ln w="28575">
            <a:solidFill>
              <a:srgbClr val="ED3C8D"/>
            </a:solidFill>
          </a:ln>
        </p:spPr>
      </p:pic>
      <p:grpSp>
        <p:nvGrpSpPr>
          <p:cNvPr id="7" name="Group 6">
            <a:extLst>
              <a:ext uri="{FF2B5EF4-FFF2-40B4-BE49-F238E27FC236}">
                <a16:creationId xmlns:a16="http://schemas.microsoft.com/office/drawing/2014/main" id="{575C5B2D-FC32-5730-B941-D657A8A8774C}"/>
              </a:ext>
            </a:extLst>
          </p:cNvPr>
          <p:cNvGrpSpPr/>
          <p:nvPr/>
        </p:nvGrpSpPr>
        <p:grpSpPr>
          <a:xfrm>
            <a:off x="2060568" y="0"/>
            <a:ext cx="3683034" cy="2672574"/>
            <a:chOff x="-15240" y="-13657"/>
            <a:chExt cx="4721216" cy="2686231"/>
          </a:xfrm>
        </p:grpSpPr>
        <p:sp>
          <p:nvSpPr>
            <p:cNvPr id="8" name="Freeform: Shape 7">
              <a:extLst>
                <a:ext uri="{FF2B5EF4-FFF2-40B4-BE49-F238E27FC236}">
                  <a16:creationId xmlns:a16="http://schemas.microsoft.com/office/drawing/2014/main" id="{B097EC33-AD49-9E97-E225-7836B6A3BD64}"/>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3B8EAD97-3D65-93EC-5493-781AE6E75E57}"/>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rgbClr val="00BFF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CB70EFB3-AE57-E288-AEFA-E0AD2DF3005D}"/>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rgbClr val="ED3C8D"/>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69D91904-A1B3-EBE7-408A-463635A2C915}"/>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FAC78E06-45C7-24D4-7EAA-D8AC0016A772}"/>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4" name="Picture 3">
            <a:extLst>
              <a:ext uri="{FF2B5EF4-FFF2-40B4-BE49-F238E27FC236}">
                <a16:creationId xmlns:a16="http://schemas.microsoft.com/office/drawing/2014/main" id="{E250DECC-69C3-79C8-9FC5-A7535217FD0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96024" y="1901893"/>
            <a:ext cx="3683037" cy="898824"/>
          </a:xfrm>
          <a:prstGeom prst="rect">
            <a:avLst/>
          </a:prstGeom>
        </p:spPr>
      </p:pic>
      <p:pic>
        <p:nvPicPr>
          <p:cNvPr id="17" name="Picture 16" descr="A blue line art of a pill bottle and a pill&#10;&#10;AI-generated content may be incorrect.">
            <a:extLst>
              <a:ext uri="{FF2B5EF4-FFF2-40B4-BE49-F238E27FC236}">
                <a16:creationId xmlns:a16="http://schemas.microsoft.com/office/drawing/2014/main" id="{A07A53C0-6E36-E4E4-F84B-5F99DA963EE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848736" y="5964265"/>
            <a:ext cx="832481" cy="832481"/>
          </a:xfrm>
          <a:prstGeom prst="rect">
            <a:avLst/>
          </a:prstGeom>
        </p:spPr>
      </p:pic>
    </p:spTree>
    <p:extLst>
      <p:ext uri="{BB962C8B-B14F-4D97-AF65-F5344CB8AC3E}">
        <p14:creationId xmlns:p14="http://schemas.microsoft.com/office/powerpoint/2010/main" val="225170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615D0-5326-763B-8F20-DAAE4710AA3B}"/>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82F055C3-89CC-B29B-8FFA-906F18459A85}"/>
              </a:ext>
            </a:extLst>
          </p:cNvPr>
          <p:cNvSpPr>
            <a:spLocks/>
          </p:cNvSpPr>
          <p:nvPr/>
        </p:nvSpPr>
        <p:spPr>
          <a:xfrm>
            <a:off x="2063" y="1713422"/>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B9B19BB3-8214-C8CD-A64B-B373147CB9A3}"/>
              </a:ext>
            </a:extLst>
          </p:cNvPr>
          <p:cNvSpPr/>
          <p:nvPr/>
        </p:nvSpPr>
        <p:spPr>
          <a:xfrm>
            <a:off x="68094" y="2270400"/>
            <a:ext cx="11974536" cy="3828501"/>
          </a:xfrm>
          <a:prstGeom prst="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5BDEFD9-BFBE-6897-B35A-907BA8F1B55C}"/>
              </a:ext>
            </a:extLst>
          </p:cNvPr>
          <p:cNvSpPr/>
          <p:nvPr/>
        </p:nvSpPr>
        <p:spPr>
          <a:xfrm>
            <a:off x="144410" y="435951"/>
            <a:ext cx="1202606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In 2024, </a:t>
            </a: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rPr>
              <a:t>55% of the $7 billion in Pharma TV advertising </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was from 20 brands that offer remedies to </a:t>
            </a:r>
            <a:r>
              <a:rPr lang="en-US" sz="2600" b="1">
                <a:solidFill>
                  <a:srgbClr val="002060"/>
                </a:solidFill>
                <a:latin typeface="Helvetica" panose="020B0604020202020204" pitchFamily="34" charset="0"/>
              </a:rPr>
              <a:t>mostly </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combat serious, invasive diseases</a:t>
            </a:r>
          </a:p>
        </p:txBody>
      </p:sp>
      <p:pic>
        <p:nvPicPr>
          <p:cNvPr id="4" name="Picture 3">
            <a:extLst>
              <a:ext uri="{FF2B5EF4-FFF2-40B4-BE49-F238E27FC236}">
                <a16:creationId xmlns:a16="http://schemas.microsoft.com/office/drawing/2014/main" id="{FF44CCE1-79DA-4CF2-FCA6-9EC63E67E6A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102B4F2A-E2A3-79E4-6A45-0271C122DA9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51BBCF02-9676-8E19-4F06-B3D244297A4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5497C036-4BC0-74CE-8026-7CB60BC4692B}"/>
              </a:ext>
            </a:extLst>
          </p:cNvPr>
          <p:cNvSpPr txBox="1"/>
          <p:nvPr/>
        </p:nvSpPr>
        <p:spPr>
          <a:xfrm>
            <a:off x="0" y="1730831"/>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Top 20 Prescription Remedy Brands by TV Investment Spend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CY 2024</a:t>
            </a:r>
          </a:p>
        </p:txBody>
      </p:sp>
      <p:sp>
        <p:nvSpPr>
          <p:cNvPr id="2" name="TextBox 1">
            <a:extLst>
              <a:ext uri="{FF2B5EF4-FFF2-40B4-BE49-F238E27FC236}">
                <a16:creationId xmlns:a16="http://schemas.microsoft.com/office/drawing/2014/main" id="{77E1A78D-E297-2021-17D5-6B2D2B131584}"/>
              </a:ext>
            </a:extLst>
          </p:cNvPr>
          <p:cNvSpPr txBox="1"/>
          <p:nvPr/>
        </p:nvSpPr>
        <p:spPr>
          <a:xfrm>
            <a:off x="438078" y="6113330"/>
            <a:ext cx="11753922" cy="461665"/>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data, calendar year 2024. TV media includes Cable TV, Network TV, Spanish Language Cable TV, Spanish Language Network TV, Spot TV, Syndication TV; excludes promos and PSAs. Pharma represents ‘Pharmaceutical Houses’ sub-group category. COPD = Chronic Obstructive Pulmonary Disease; AMD = Age-related macular degeneration; RSV = Respiratory syncytial virus; HCM = Hypertrophic cardiomyopathy. Diabetes TV spending is specifically from Type 2 remedies; Cancer TV spending includes a mix of melanoma, lung, prostate, break head and neck cancer remedies.</a:t>
            </a:r>
            <a:r>
              <a:rPr lang="en-US" sz="800">
                <a:solidFill>
                  <a:srgbClr val="00BFF2"/>
                </a:solidFill>
                <a:latin typeface="Helvetica" pitchFamily="2" charset="0"/>
                <a:cs typeface="Heebo" pitchFamily="2" charset="-79"/>
              </a:rPr>
              <a:t> Learn more about how TV drives discovery &amp; encourages education in the pharma DTC category in </a:t>
            </a:r>
            <a:r>
              <a:rPr lang="en-US" sz="800">
                <a:solidFill>
                  <a:srgbClr val="00BFF2"/>
                </a:solidFill>
                <a:latin typeface="Helvetica" pitchFamily="2" charset="0"/>
                <a:cs typeface="Heebo" pitchFamily="2" charset="-79"/>
                <a:hlinkClick r:id="rId3">
                  <a:extLst>
                    <a:ext uri="{A12FA001-AC4F-418D-AE19-62706E023703}">
                      <ahyp:hlinkClr xmlns:ahyp="http://schemas.microsoft.com/office/drawing/2018/hyperlinkcolor" val="tx"/>
                    </a:ext>
                  </a:extLst>
                </a:hlinkClick>
              </a:rPr>
              <a:t>‘Dedicated to Your Good Health’</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1028" name="Picture 4" descr="wegovy-logo-425px - Taking Control Of Your Diabetes®">
            <a:extLst>
              <a:ext uri="{FF2B5EF4-FFF2-40B4-BE49-F238E27FC236}">
                <a16:creationId xmlns:a16="http://schemas.microsoft.com/office/drawing/2014/main" id="{01280AE0-28B5-46E2-89AA-2C4AC9D33626}"/>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9177" b="11157"/>
          <a:stretch/>
        </p:blipFill>
        <p:spPr bwMode="auto">
          <a:xfrm>
            <a:off x="5434287" y="2878798"/>
            <a:ext cx="1458047" cy="5466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44F4705-BA70-F772-FE34-87E11DB57D9D}"/>
              </a:ext>
            </a:extLst>
          </p:cNvPr>
          <p:cNvSpPr txBox="1"/>
          <p:nvPr/>
        </p:nvSpPr>
        <p:spPr>
          <a:xfrm>
            <a:off x="5175953" y="3420657"/>
            <a:ext cx="197471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($362.9 MM)</a:t>
            </a:r>
          </a:p>
        </p:txBody>
      </p:sp>
      <p:pic>
        <p:nvPicPr>
          <p:cNvPr id="1030" name="Picture 6" descr="SKYRIZI® (risankizumab-rzaa) HCP - Official Site by AbbVie Inc.">
            <a:extLst>
              <a:ext uri="{FF2B5EF4-FFF2-40B4-BE49-F238E27FC236}">
                <a16:creationId xmlns:a16="http://schemas.microsoft.com/office/drawing/2014/main" id="{975BA8EB-FBD9-1518-5754-2FCA08401D3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8078" y="2805422"/>
            <a:ext cx="924467" cy="5646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7683F87-8CEA-1E8B-7359-1B475C8D1C10}"/>
              </a:ext>
            </a:extLst>
          </p:cNvPr>
          <p:cNvSpPr txBox="1"/>
          <p:nvPr/>
        </p:nvSpPr>
        <p:spPr>
          <a:xfrm>
            <a:off x="244091" y="3420657"/>
            <a:ext cx="131244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($501.5 MM)</a:t>
            </a:r>
          </a:p>
        </p:txBody>
      </p:sp>
      <p:pic>
        <p:nvPicPr>
          <p:cNvPr id="1032" name="Picture 8" descr="Dupixent Approved for EoE in Young Children | The Healthcare Technology  Report.">
            <a:extLst>
              <a:ext uri="{FF2B5EF4-FFF2-40B4-BE49-F238E27FC236}">
                <a16:creationId xmlns:a16="http://schemas.microsoft.com/office/drawing/2014/main" id="{26E2261E-337E-40C0-EBB0-64ACC086F80E}"/>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t="16731" b="32721"/>
          <a:stretch/>
        </p:blipFill>
        <p:spPr bwMode="auto">
          <a:xfrm>
            <a:off x="3623143" y="2818946"/>
            <a:ext cx="1336248" cy="5046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E69D912-7F4C-65B8-D203-989D44C85C52}"/>
              </a:ext>
            </a:extLst>
          </p:cNvPr>
          <p:cNvSpPr txBox="1"/>
          <p:nvPr/>
        </p:nvSpPr>
        <p:spPr>
          <a:xfrm>
            <a:off x="3303910" y="3420657"/>
            <a:ext cx="197471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($389.1 MM)</a:t>
            </a:r>
          </a:p>
        </p:txBody>
      </p:sp>
      <p:pic>
        <p:nvPicPr>
          <p:cNvPr id="1034" name="Picture 10" descr="RINVOQ® (upadacitinib) - Official Healthcare Professional Site">
            <a:extLst>
              <a:ext uri="{FF2B5EF4-FFF2-40B4-BE49-F238E27FC236}">
                <a16:creationId xmlns:a16="http://schemas.microsoft.com/office/drawing/2014/main" id="{D1A5BDDD-3835-320A-F3A7-05EC0FE424B4}"/>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t="20538" b="17575"/>
          <a:stretch/>
        </p:blipFill>
        <p:spPr bwMode="auto">
          <a:xfrm>
            <a:off x="1913434" y="2908468"/>
            <a:ext cx="1242958" cy="4848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95806A6-B2F0-0AF9-DF53-B05BF5CD67B7}"/>
              </a:ext>
            </a:extLst>
          </p:cNvPr>
          <p:cNvSpPr txBox="1"/>
          <p:nvPr/>
        </p:nvSpPr>
        <p:spPr>
          <a:xfrm>
            <a:off x="1589444" y="3420657"/>
            <a:ext cx="189093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($466.7 MM)</a:t>
            </a:r>
          </a:p>
        </p:txBody>
      </p:sp>
      <p:pic>
        <p:nvPicPr>
          <p:cNvPr id="1040" name="Picture 16" descr="REXULTI® (brexpiprazole) | For Healthcare Professionals">
            <a:extLst>
              <a:ext uri="{FF2B5EF4-FFF2-40B4-BE49-F238E27FC236}">
                <a16:creationId xmlns:a16="http://schemas.microsoft.com/office/drawing/2014/main" id="{A774DD7E-E356-34DC-FB44-FF01649979D0}"/>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7288886" y="2860303"/>
            <a:ext cx="1197550" cy="50297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C04333F3-A98C-F05C-6920-1A4C0DAF2DCE}"/>
              </a:ext>
            </a:extLst>
          </p:cNvPr>
          <p:cNvSpPr txBox="1"/>
          <p:nvPr/>
        </p:nvSpPr>
        <p:spPr>
          <a:xfrm>
            <a:off x="7128516" y="3420657"/>
            <a:ext cx="15182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($272.7 MM)</a:t>
            </a:r>
          </a:p>
        </p:txBody>
      </p:sp>
      <p:pic>
        <p:nvPicPr>
          <p:cNvPr id="1044" name="Picture 20" descr="Tremfya Safe, Effective Across Broad Patient Subpopulations Through 5  Years: Analysis - - PracticalDermatology">
            <a:extLst>
              <a:ext uri="{FF2B5EF4-FFF2-40B4-BE49-F238E27FC236}">
                <a16:creationId xmlns:a16="http://schemas.microsoft.com/office/drawing/2014/main" id="{680EC847-98E1-DFE4-24B6-AD85339297FC}"/>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8933884" y="2983666"/>
            <a:ext cx="1069817" cy="3638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3E91814-A8CC-3DE3-D20C-2F66E73FE2C7}"/>
              </a:ext>
            </a:extLst>
          </p:cNvPr>
          <p:cNvSpPr txBox="1"/>
          <p:nvPr/>
        </p:nvSpPr>
        <p:spPr>
          <a:xfrm>
            <a:off x="8481435" y="3420657"/>
            <a:ext cx="197471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($184.5 MM)</a:t>
            </a:r>
          </a:p>
        </p:txBody>
      </p:sp>
      <p:pic>
        <p:nvPicPr>
          <p:cNvPr id="24" name="Picture 2" descr="Jardiance (Empagliflozin) Prices, Coupons &amp; Savings Tips - GoodRx">
            <a:extLst>
              <a:ext uri="{FF2B5EF4-FFF2-40B4-BE49-F238E27FC236}">
                <a16:creationId xmlns:a16="http://schemas.microsoft.com/office/drawing/2014/main" id="{D526B0A7-81AB-8789-7B02-AB54E013D8A8}"/>
              </a:ext>
            </a:extLst>
          </p:cNvPr>
          <p:cNvPicPr>
            <a:picLocks noChangeAspect="1" noChangeArrowheads="1"/>
          </p:cNvPicPr>
          <p:nvPr/>
        </p:nvPicPr>
        <p:blipFill rotWithShape="1">
          <a:blip r:embed="rId10" cstate="hqprint">
            <a:extLst>
              <a:ext uri="{28A0092B-C50C-407E-A947-70E740481C1C}">
                <a14:useLocalDpi xmlns:a14="http://schemas.microsoft.com/office/drawing/2010/main"/>
              </a:ext>
            </a:extLst>
          </a:blip>
          <a:srcRect b="12938"/>
          <a:stretch/>
        </p:blipFill>
        <p:spPr bwMode="auto">
          <a:xfrm>
            <a:off x="10615112" y="2818946"/>
            <a:ext cx="1288807" cy="50467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1E99EED-6C8D-6A8C-CBC5-0920A95FBFC8}"/>
              </a:ext>
            </a:extLst>
          </p:cNvPr>
          <p:cNvSpPr txBox="1"/>
          <p:nvPr/>
        </p:nvSpPr>
        <p:spPr>
          <a:xfrm>
            <a:off x="10651987" y="3420657"/>
            <a:ext cx="121505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($163.5 MM)</a:t>
            </a:r>
          </a:p>
        </p:txBody>
      </p:sp>
      <p:sp>
        <p:nvSpPr>
          <p:cNvPr id="27" name="TextBox 26">
            <a:extLst>
              <a:ext uri="{FF2B5EF4-FFF2-40B4-BE49-F238E27FC236}">
                <a16:creationId xmlns:a16="http://schemas.microsoft.com/office/drawing/2014/main" id="{9F4F231E-FFD7-0D37-68B3-4E681CB2DC4A}"/>
              </a:ext>
            </a:extLst>
          </p:cNvPr>
          <p:cNvSpPr txBox="1"/>
          <p:nvPr/>
        </p:nvSpPr>
        <p:spPr>
          <a:xfrm>
            <a:off x="5155609" y="4638151"/>
            <a:ext cx="197471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($133.1 MM)</a:t>
            </a:r>
          </a:p>
        </p:txBody>
      </p:sp>
      <p:sp>
        <p:nvSpPr>
          <p:cNvPr id="29" name="TextBox 28">
            <a:extLst>
              <a:ext uri="{FF2B5EF4-FFF2-40B4-BE49-F238E27FC236}">
                <a16:creationId xmlns:a16="http://schemas.microsoft.com/office/drawing/2014/main" id="{CC8CDC08-399B-CC2E-5A2E-09CC6DE99F4C}"/>
              </a:ext>
            </a:extLst>
          </p:cNvPr>
          <p:cNvSpPr txBox="1"/>
          <p:nvPr/>
        </p:nvSpPr>
        <p:spPr>
          <a:xfrm>
            <a:off x="275210" y="4638151"/>
            <a:ext cx="131244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($155.7 MM)</a:t>
            </a:r>
          </a:p>
        </p:txBody>
      </p:sp>
      <p:sp>
        <p:nvSpPr>
          <p:cNvPr id="31" name="TextBox 30">
            <a:extLst>
              <a:ext uri="{FF2B5EF4-FFF2-40B4-BE49-F238E27FC236}">
                <a16:creationId xmlns:a16="http://schemas.microsoft.com/office/drawing/2014/main" id="{2D6ED4C9-2FAB-E0A0-2A49-83E325F8437B}"/>
              </a:ext>
            </a:extLst>
          </p:cNvPr>
          <p:cNvSpPr txBox="1"/>
          <p:nvPr/>
        </p:nvSpPr>
        <p:spPr>
          <a:xfrm>
            <a:off x="3283566" y="4638151"/>
            <a:ext cx="197471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($143.1 MM)</a:t>
            </a:r>
          </a:p>
        </p:txBody>
      </p:sp>
      <p:sp>
        <p:nvSpPr>
          <p:cNvPr id="33" name="TextBox 32">
            <a:extLst>
              <a:ext uri="{FF2B5EF4-FFF2-40B4-BE49-F238E27FC236}">
                <a16:creationId xmlns:a16="http://schemas.microsoft.com/office/drawing/2014/main" id="{233A66C9-7C65-C89A-66BE-EBA2A09B419F}"/>
              </a:ext>
            </a:extLst>
          </p:cNvPr>
          <p:cNvSpPr txBox="1"/>
          <p:nvPr/>
        </p:nvSpPr>
        <p:spPr>
          <a:xfrm>
            <a:off x="1739224" y="4638151"/>
            <a:ext cx="159163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($149.3 MM)</a:t>
            </a:r>
          </a:p>
        </p:txBody>
      </p:sp>
      <p:sp>
        <p:nvSpPr>
          <p:cNvPr id="36" name="TextBox 35">
            <a:extLst>
              <a:ext uri="{FF2B5EF4-FFF2-40B4-BE49-F238E27FC236}">
                <a16:creationId xmlns:a16="http://schemas.microsoft.com/office/drawing/2014/main" id="{12B89CB0-9B34-21E1-E0BF-C18C293D286D}"/>
              </a:ext>
            </a:extLst>
          </p:cNvPr>
          <p:cNvSpPr txBox="1"/>
          <p:nvPr/>
        </p:nvSpPr>
        <p:spPr>
          <a:xfrm>
            <a:off x="7112381" y="4638151"/>
            <a:ext cx="15182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($130.7 MM)</a:t>
            </a:r>
          </a:p>
        </p:txBody>
      </p:sp>
      <p:sp>
        <p:nvSpPr>
          <p:cNvPr id="38" name="TextBox 37">
            <a:extLst>
              <a:ext uri="{FF2B5EF4-FFF2-40B4-BE49-F238E27FC236}">
                <a16:creationId xmlns:a16="http://schemas.microsoft.com/office/drawing/2014/main" id="{3245EFDF-9192-C9F4-1AAC-FEB970D6342C}"/>
              </a:ext>
            </a:extLst>
          </p:cNvPr>
          <p:cNvSpPr txBox="1"/>
          <p:nvPr/>
        </p:nvSpPr>
        <p:spPr>
          <a:xfrm>
            <a:off x="8636199" y="4638151"/>
            <a:ext cx="162449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($114.3 MM)</a:t>
            </a:r>
          </a:p>
        </p:txBody>
      </p:sp>
      <p:sp>
        <p:nvSpPr>
          <p:cNvPr id="40" name="TextBox 39">
            <a:extLst>
              <a:ext uri="{FF2B5EF4-FFF2-40B4-BE49-F238E27FC236}">
                <a16:creationId xmlns:a16="http://schemas.microsoft.com/office/drawing/2014/main" id="{C8F7EB9F-202C-3A69-198D-E43C4FD12490}"/>
              </a:ext>
            </a:extLst>
          </p:cNvPr>
          <p:cNvSpPr txBox="1"/>
          <p:nvPr/>
        </p:nvSpPr>
        <p:spPr>
          <a:xfrm>
            <a:off x="10406924" y="4638151"/>
            <a:ext cx="14340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($106.3 MM)</a:t>
            </a:r>
          </a:p>
        </p:txBody>
      </p:sp>
      <p:pic>
        <p:nvPicPr>
          <p:cNvPr id="1046" name="Picture 22" descr="VRAYLAR® (cariprazine) for Bipolar I or Major Depressive Disorder">
            <a:extLst>
              <a:ext uri="{FF2B5EF4-FFF2-40B4-BE49-F238E27FC236}">
                <a16:creationId xmlns:a16="http://schemas.microsoft.com/office/drawing/2014/main" id="{C099A2B0-F0EA-A433-FEB5-2F9D5D4CDDAF}"/>
              </a:ext>
            </a:extLst>
          </p:cNvPr>
          <p:cNvPicPr>
            <a:picLocks noChangeAspect="1" noChangeArrowheads="1"/>
          </p:cNvPicPr>
          <p:nvPr/>
        </p:nvPicPr>
        <p:blipFill rotWithShape="1">
          <a:blip r:embed="rId11" cstate="hqprint">
            <a:extLst>
              <a:ext uri="{28A0092B-C50C-407E-A947-70E740481C1C}">
                <a14:useLocalDpi xmlns:a14="http://schemas.microsoft.com/office/drawing/2010/main"/>
              </a:ext>
            </a:extLst>
          </a:blip>
          <a:srcRect b="18311"/>
          <a:stretch/>
        </p:blipFill>
        <p:spPr bwMode="auto">
          <a:xfrm>
            <a:off x="294094" y="4181466"/>
            <a:ext cx="1274673" cy="39597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munology - Bristol Myers Squibb">
            <a:extLst>
              <a:ext uri="{FF2B5EF4-FFF2-40B4-BE49-F238E27FC236}">
                <a16:creationId xmlns:a16="http://schemas.microsoft.com/office/drawing/2014/main" id="{E262BF37-C876-C2A2-F0C2-3C1E15C41E2B}"/>
              </a:ext>
            </a:extLst>
          </p:cNvPr>
          <p:cNvPicPr>
            <a:picLocks noChangeAspect="1" noChangeArrowheads="1"/>
          </p:cNvPicPr>
          <p:nvPr/>
        </p:nvPicPr>
        <p:blipFill rotWithShape="1">
          <a:blip r:embed="rId12">
            <a:extLst>
              <a:ext uri="{28A0092B-C50C-407E-A947-70E740481C1C}">
                <a14:useLocalDpi xmlns:a14="http://schemas.microsoft.com/office/drawing/2010/main"/>
              </a:ext>
            </a:extLst>
          </a:blip>
          <a:srcRect l="15419" t="34557" r="17902" b="28898"/>
          <a:stretch/>
        </p:blipFill>
        <p:spPr bwMode="auto">
          <a:xfrm>
            <a:off x="1832541" y="4134565"/>
            <a:ext cx="1405001" cy="51194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Another non-insulin treatment option for adults with type 2 diabetes from  Novo Nordisk">
            <a:extLst>
              <a:ext uri="{FF2B5EF4-FFF2-40B4-BE49-F238E27FC236}">
                <a16:creationId xmlns:a16="http://schemas.microsoft.com/office/drawing/2014/main" id="{4E56687D-2F80-BC34-B634-8555A7C729B5}"/>
              </a:ext>
            </a:extLst>
          </p:cNvPr>
          <p:cNvPicPr>
            <a:picLocks noChangeAspect="1" noChangeArrowheads="1"/>
          </p:cNvPicPr>
          <p:nvPr/>
        </p:nvPicPr>
        <p:blipFill rotWithShape="1">
          <a:blip r:embed="rId13" cstate="hqprint">
            <a:extLst>
              <a:ext uri="{28A0092B-C50C-407E-A947-70E740481C1C}">
                <a14:useLocalDpi xmlns:a14="http://schemas.microsoft.com/office/drawing/2010/main"/>
              </a:ext>
            </a:extLst>
          </a:blip>
          <a:srcRect t="14758" b="9312"/>
          <a:stretch/>
        </p:blipFill>
        <p:spPr bwMode="auto">
          <a:xfrm>
            <a:off x="3609341" y="4162436"/>
            <a:ext cx="1323165" cy="44303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atient Login">
            <a:extLst>
              <a:ext uri="{FF2B5EF4-FFF2-40B4-BE49-F238E27FC236}">
                <a16:creationId xmlns:a16="http://schemas.microsoft.com/office/drawing/2014/main" id="{6A989D4D-D50D-E284-D6C2-55B45EEF02B3}"/>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5397266" y="4154455"/>
            <a:ext cx="1491401" cy="462762"/>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US FDA Approves Expanded Age Indication for GSK's AREXVY, the First  Respiratory Syncytial Virus (RSV) Vaccine for Adults Aged 50-59 at  Increased Risk | Business Wire">
            <a:extLst>
              <a:ext uri="{FF2B5EF4-FFF2-40B4-BE49-F238E27FC236}">
                <a16:creationId xmlns:a16="http://schemas.microsoft.com/office/drawing/2014/main" id="{455C8A39-E2E7-FAFF-BAA0-CF1E932D4111}"/>
              </a:ext>
            </a:extLst>
          </p:cNvPr>
          <p:cNvPicPr>
            <a:picLocks noChangeAspect="1" noChangeArrowheads="1"/>
          </p:cNvPicPr>
          <p:nvPr/>
        </p:nvPicPr>
        <p:blipFill rotWithShape="1">
          <a:blip r:embed="rId15" cstate="hqprint">
            <a:extLst>
              <a:ext uri="{28A0092B-C50C-407E-A947-70E740481C1C}">
                <a14:useLocalDpi xmlns:a14="http://schemas.microsoft.com/office/drawing/2010/main"/>
              </a:ext>
            </a:extLst>
          </a:blip>
          <a:srcRect l="8463" t="22348" r="9284" b="22348"/>
          <a:stretch/>
        </p:blipFill>
        <p:spPr bwMode="auto">
          <a:xfrm>
            <a:off x="7227122" y="4166383"/>
            <a:ext cx="1288808" cy="43327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2022 Performance Summary Infographic - Bristol-Myers Squibb">
            <a:extLst>
              <a:ext uri="{FF2B5EF4-FFF2-40B4-BE49-F238E27FC236}">
                <a16:creationId xmlns:a16="http://schemas.microsoft.com/office/drawing/2014/main" id="{630C6798-A411-AD5B-BE92-B993C957E5BA}"/>
              </a:ext>
            </a:extLst>
          </p:cNvPr>
          <p:cNvPicPr>
            <a:picLocks noChangeAspect="1" noChangeArrowheads="1"/>
          </p:cNvPicPr>
          <p:nvPr/>
        </p:nvPicPr>
        <p:blipFill rotWithShape="1">
          <a:blip r:embed="rId16" cstate="hqprint">
            <a:extLst>
              <a:ext uri="{28A0092B-C50C-407E-A947-70E740481C1C}">
                <a14:useLocalDpi xmlns:a14="http://schemas.microsoft.com/office/drawing/2010/main"/>
              </a:ext>
            </a:extLst>
          </a:blip>
          <a:srcRect t="24125" b="18434"/>
          <a:stretch/>
        </p:blipFill>
        <p:spPr bwMode="auto">
          <a:xfrm>
            <a:off x="8859617" y="4192153"/>
            <a:ext cx="1177663" cy="369549"/>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Botox Logo / Cosmetics / Logonoid.com">
            <a:extLst>
              <a:ext uri="{FF2B5EF4-FFF2-40B4-BE49-F238E27FC236}">
                <a16:creationId xmlns:a16="http://schemas.microsoft.com/office/drawing/2014/main" id="{65093F02-DF3A-98F2-78DC-9C0F8EBA27E2}"/>
              </a:ext>
            </a:extLst>
          </p:cNvPr>
          <p:cNvPicPr>
            <a:picLocks noChangeAspect="1" noChangeArrowheads="1"/>
          </p:cNvPicPr>
          <p:nvPr/>
        </p:nvPicPr>
        <p:blipFill>
          <a:blip r:embed="rId17" cstate="hqprint">
            <a:extLst>
              <a:ext uri="{28A0092B-C50C-407E-A947-70E740481C1C}">
                <a14:useLocalDpi xmlns:a14="http://schemas.microsoft.com/office/drawing/2010/main"/>
              </a:ext>
            </a:extLst>
          </a:blip>
          <a:srcRect/>
          <a:stretch>
            <a:fillRect/>
          </a:stretch>
        </p:blipFill>
        <p:spPr bwMode="auto">
          <a:xfrm>
            <a:off x="10474133" y="4224065"/>
            <a:ext cx="1299671" cy="290649"/>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7D2757E8-ED29-3880-449C-D4CB22FBC4D7}"/>
              </a:ext>
            </a:extLst>
          </p:cNvPr>
          <p:cNvSpPr txBox="1"/>
          <p:nvPr/>
        </p:nvSpPr>
        <p:spPr>
          <a:xfrm>
            <a:off x="6055002" y="5742084"/>
            <a:ext cx="197471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($97.1 MM)</a:t>
            </a:r>
          </a:p>
        </p:txBody>
      </p:sp>
      <p:sp>
        <p:nvSpPr>
          <p:cNvPr id="47" name="TextBox 46">
            <a:extLst>
              <a:ext uri="{FF2B5EF4-FFF2-40B4-BE49-F238E27FC236}">
                <a16:creationId xmlns:a16="http://schemas.microsoft.com/office/drawing/2014/main" id="{48EA6B0A-E4B7-1D03-F4CF-C3CBC0AAF556}"/>
              </a:ext>
            </a:extLst>
          </p:cNvPr>
          <p:cNvSpPr txBox="1"/>
          <p:nvPr/>
        </p:nvSpPr>
        <p:spPr>
          <a:xfrm>
            <a:off x="1066865" y="5742084"/>
            <a:ext cx="131244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($104.1 MM)</a:t>
            </a:r>
          </a:p>
        </p:txBody>
      </p:sp>
      <p:sp>
        <p:nvSpPr>
          <p:cNvPr id="48" name="TextBox 47">
            <a:extLst>
              <a:ext uri="{FF2B5EF4-FFF2-40B4-BE49-F238E27FC236}">
                <a16:creationId xmlns:a16="http://schemas.microsoft.com/office/drawing/2014/main" id="{E3D6E98A-27E1-FB42-1F41-06BAB56F7417}"/>
              </a:ext>
            </a:extLst>
          </p:cNvPr>
          <p:cNvSpPr txBox="1"/>
          <p:nvPr/>
        </p:nvSpPr>
        <p:spPr>
          <a:xfrm>
            <a:off x="4263363" y="5739987"/>
            <a:ext cx="197471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($97.3 MM)</a:t>
            </a:r>
          </a:p>
        </p:txBody>
      </p:sp>
      <p:sp>
        <p:nvSpPr>
          <p:cNvPr id="49" name="TextBox 48">
            <a:extLst>
              <a:ext uri="{FF2B5EF4-FFF2-40B4-BE49-F238E27FC236}">
                <a16:creationId xmlns:a16="http://schemas.microsoft.com/office/drawing/2014/main" id="{A571CCAB-6456-F1BA-969C-41A0B3F1C1EE}"/>
              </a:ext>
            </a:extLst>
          </p:cNvPr>
          <p:cNvSpPr txBox="1"/>
          <p:nvPr/>
        </p:nvSpPr>
        <p:spPr>
          <a:xfrm>
            <a:off x="2707371" y="5742084"/>
            <a:ext cx="159163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($99.1 MM)</a:t>
            </a:r>
          </a:p>
        </p:txBody>
      </p:sp>
      <p:sp>
        <p:nvSpPr>
          <p:cNvPr id="50" name="TextBox 49">
            <a:extLst>
              <a:ext uri="{FF2B5EF4-FFF2-40B4-BE49-F238E27FC236}">
                <a16:creationId xmlns:a16="http://schemas.microsoft.com/office/drawing/2014/main" id="{43E882F0-D63D-6730-84F5-812678969DDD}"/>
              </a:ext>
            </a:extLst>
          </p:cNvPr>
          <p:cNvSpPr txBox="1"/>
          <p:nvPr/>
        </p:nvSpPr>
        <p:spPr>
          <a:xfrm>
            <a:off x="7983511" y="5742084"/>
            <a:ext cx="15182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($96.5 MM)</a:t>
            </a:r>
          </a:p>
        </p:txBody>
      </p:sp>
      <p:sp>
        <p:nvSpPr>
          <p:cNvPr id="51" name="TextBox 50">
            <a:extLst>
              <a:ext uri="{FF2B5EF4-FFF2-40B4-BE49-F238E27FC236}">
                <a16:creationId xmlns:a16="http://schemas.microsoft.com/office/drawing/2014/main" id="{648D3D23-4FF1-99A6-64A4-64208C650B31}"/>
              </a:ext>
            </a:extLst>
          </p:cNvPr>
          <p:cNvSpPr txBox="1"/>
          <p:nvPr/>
        </p:nvSpPr>
        <p:spPr>
          <a:xfrm>
            <a:off x="9465868" y="5742084"/>
            <a:ext cx="162449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($95.0 MM)</a:t>
            </a:r>
          </a:p>
        </p:txBody>
      </p:sp>
      <p:pic>
        <p:nvPicPr>
          <p:cNvPr id="1068" name="Picture 44" descr="EYLEA">
            <a:extLst>
              <a:ext uri="{FF2B5EF4-FFF2-40B4-BE49-F238E27FC236}">
                <a16:creationId xmlns:a16="http://schemas.microsoft.com/office/drawing/2014/main" id="{F2516A3D-BA92-05D4-F0AF-D6A0691764D8}"/>
              </a:ext>
            </a:extLst>
          </p:cNvPr>
          <p:cNvPicPr>
            <a:picLocks noChangeAspect="1" noChangeArrowheads="1"/>
          </p:cNvPicPr>
          <p:nvPr/>
        </p:nvPicPr>
        <p:blipFill rotWithShape="1">
          <a:blip r:embed="rId18" cstate="hqprint">
            <a:extLst>
              <a:ext uri="{28A0092B-C50C-407E-A947-70E740481C1C}">
                <a14:useLocalDpi xmlns:a14="http://schemas.microsoft.com/office/drawing/2010/main"/>
              </a:ext>
            </a:extLst>
          </a:blip>
          <a:srcRect b="22400"/>
          <a:stretch/>
        </p:blipFill>
        <p:spPr bwMode="auto">
          <a:xfrm>
            <a:off x="1183361" y="5306133"/>
            <a:ext cx="1079449" cy="354604"/>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Caplyta / Каплайта / Каплита (луматеперон)">
            <a:extLst>
              <a:ext uri="{FF2B5EF4-FFF2-40B4-BE49-F238E27FC236}">
                <a16:creationId xmlns:a16="http://schemas.microsoft.com/office/drawing/2014/main" id="{D76B6D36-CE0E-3288-0599-E7B03F0AF18E}"/>
              </a:ext>
            </a:extLst>
          </p:cNvPr>
          <p:cNvPicPr>
            <a:picLocks noChangeAspect="1" noChangeArrowheads="1"/>
          </p:cNvPicPr>
          <p:nvPr/>
        </p:nvPicPr>
        <p:blipFill rotWithShape="1">
          <a:blip r:embed="rId19" cstate="hqprint">
            <a:extLst>
              <a:ext uri="{28A0092B-C50C-407E-A947-70E740481C1C}">
                <a14:useLocalDpi xmlns:a14="http://schemas.microsoft.com/office/drawing/2010/main"/>
              </a:ext>
            </a:extLst>
          </a:blip>
          <a:srcRect t="14075" b="25514"/>
          <a:stretch/>
        </p:blipFill>
        <p:spPr bwMode="auto">
          <a:xfrm>
            <a:off x="2757487" y="5265692"/>
            <a:ext cx="1491403" cy="454596"/>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Keytruda - MConnect India">
            <a:extLst>
              <a:ext uri="{FF2B5EF4-FFF2-40B4-BE49-F238E27FC236}">
                <a16:creationId xmlns:a16="http://schemas.microsoft.com/office/drawing/2014/main" id="{8EE84151-528B-A539-C61A-50203097A545}"/>
              </a:ext>
            </a:extLst>
          </p:cNvPr>
          <p:cNvPicPr>
            <a:picLocks noChangeAspect="1" noChangeArrowheads="1"/>
          </p:cNvPicPr>
          <p:nvPr/>
        </p:nvPicPr>
        <p:blipFill rotWithShape="1">
          <a:blip r:embed="rId20">
            <a:extLst>
              <a:ext uri="{28A0092B-C50C-407E-A947-70E740481C1C}">
                <a14:useLocalDpi xmlns:a14="http://schemas.microsoft.com/office/drawing/2010/main"/>
              </a:ext>
            </a:extLst>
          </a:blip>
          <a:srcRect t="21999" b="23977"/>
          <a:stretch/>
        </p:blipFill>
        <p:spPr bwMode="auto">
          <a:xfrm>
            <a:off x="6427301" y="5270367"/>
            <a:ext cx="1230117" cy="443036"/>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INBRACE Support Program">
            <a:extLst>
              <a:ext uri="{FF2B5EF4-FFF2-40B4-BE49-F238E27FC236}">
                <a16:creationId xmlns:a16="http://schemas.microsoft.com/office/drawing/2014/main" id="{C2DE21A1-9927-535A-A9C9-25C94307AB87}"/>
              </a:ext>
            </a:extLst>
          </p:cNvPr>
          <p:cNvPicPr>
            <a:picLocks noChangeAspect="1" noChangeArrowheads="1"/>
          </p:cNvPicPr>
          <p:nvPr/>
        </p:nvPicPr>
        <p:blipFill>
          <a:blip r:embed="rId21" cstate="hqprint">
            <a:extLst>
              <a:ext uri="{28A0092B-C50C-407E-A947-70E740481C1C}">
                <a14:useLocalDpi xmlns:a14="http://schemas.microsoft.com/office/drawing/2010/main"/>
              </a:ext>
            </a:extLst>
          </a:blip>
          <a:srcRect/>
          <a:stretch>
            <a:fillRect/>
          </a:stretch>
        </p:blipFill>
        <p:spPr bwMode="auto">
          <a:xfrm>
            <a:off x="4616893" y="5267592"/>
            <a:ext cx="1267654" cy="449898"/>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Otezla | Logopedia | Fandom">
            <a:extLst>
              <a:ext uri="{FF2B5EF4-FFF2-40B4-BE49-F238E27FC236}">
                <a16:creationId xmlns:a16="http://schemas.microsoft.com/office/drawing/2014/main" id="{50520433-982E-84D8-C38F-EAC70B74024D}"/>
              </a:ext>
            </a:extLst>
          </p:cNvPr>
          <p:cNvPicPr>
            <a:picLocks noChangeAspect="1" noChangeArrowheads="1"/>
          </p:cNvPicPr>
          <p:nvPr/>
        </p:nvPicPr>
        <p:blipFill>
          <a:blip r:embed="rId22" cstate="hqprint">
            <a:extLst>
              <a:ext uri="{28A0092B-C50C-407E-A947-70E740481C1C}">
                <a14:useLocalDpi xmlns:a14="http://schemas.microsoft.com/office/drawing/2010/main"/>
              </a:ext>
            </a:extLst>
          </a:blip>
          <a:srcRect/>
          <a:stretch>
            <a:fillRect/>
          </a:stretch>
        </p:blipFill>
        <p:spPr bwMode="auto">
          <a:xfrm>
            <a:off x="8242763" y="5241107"/>
            <a:ext cx="999787" cy="515385"/>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Patient Assistance &amp; Support Programs | VEOZAH® (fezolinetant)">
            <a:extLst>
              <a:ext uri="{FF2B5EF4-FFF2-40B4-BE49-F238E27FC236}">
                <a16:creationId xmlns:a16="http://schemas.microsoft.com/office/drawing/2014/main" id="{C5560B4C-9205-613E-5943-144CA8538928}"/>
              </a:ext>
            </a:extLst>
          </p:cNvPr>
          <p:cNvPicPr>
            <a:picLocks noChangeAspect="1" noChangeArrowheads="1"/>
          </p:cNvPicPr>
          <p:nvPr/>
        </p:nvPicPr>
        <p:blipFill rotWithShape="1">
          <a:blip r:embed="rId23">
            <a:extLst>
              <a:ext uri="{28A0092B-C50C-407E-A947-70E740481C1C}">
                <a14:useLocalDpi xmlns:a14="http://schemas.microsoft.com/office/drawing/2010/main"/>
              </a:ext>
            </a:extLst>
          </a:blip>
          <a:srcRect r="50496" b="22348"/>
          <a:stretch/>
        </p:blipFill>
        <p:spPr bwMode="auto">
          <a:xfrm>
            <a:off x="9714396" y="5254027"/>
            <a:ext cx="1127442" cy="4834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46FBE85-7D07-1FD0-E550-72DD99540912}"/>
              </a:ext>
            </a:extLst>
          </p:cNvPr>
          <p:cNvSpPr txBox="1"/>
          <p:nvPr/>
        </p:nvSpPr>
        <p:spPr>
          <a:xfrm>
            <a:off x="5175953" y="2602807"/>
            <a:ext cx="197471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Obesity</a:t>
            </a:r>
          </a:p>
        </p:txBody>
      </p:sp>
      <p:sp>
        <p:nvSpPr>
          <p:cNvPr id="8" name="TextBox 7">
            <a:extLst>
              <a:ext uri="{FF2B5EF4-FFF2-40B4-BE49-F238E27FC236}">
                <a16:creationId xmlns:a16="http://schemas.microsoft.com/office/drawing/2014/main" id="{F2670489-FB04-D321-DD3B-EB7AF2DF16CB}"/>
              </a:ext>
            </a:extLst>
          </p:cNvPr>
          <p:cNvSpPr txBox="1"/>
          <p:nvPr/>
        </p:nvSpPr>
        <p:spPr>
          <a:xfrm>
            <a:off x="244091" y="2279642"/>
            <a:ext cx="1312441"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Crohn’s Disease / Psoriasis / Ulcerative Colitis</a:t>
            </a:r>
            <a:endPar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007B040B-0AEB-A67A-18AB-C1C74C11321F}"/>
              </a:ext>
            </a:extLst>
          </p:cNvPr>
          <p:cNvSpPr txBox="1"/>
          <p:nvPr/>
        </p:nvSpPr>
        <p:spPr>
          <a:xfrm>
            <a:off x="3303910" y="2602807"/>
            <a:ext cx="197471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Eczema / Asthma</a:t>
            </a:r>
          </a:p>
        </p:txBody>
      </p:sp>
      <p:sp>
        <p:nvSpPr>
          <p:cNvPr id="10" name="TextBox 9">
            <a:extLst>
              <a:ext uri="{FF2B5EF4-FFF2-40B4-BE49-F238E27FC236}">
                <a16:creationId xmlns:a16="http://schemas.microsoft.com/office/drawing/2014/main" id="{D93D3C89-28AE-C01A-AF1C-9867F8D4E814}"/>
              </a:ext>
            </a:extLst>
          </p:cNvPr>
          <p:cNvSpPr txBox="1"/>
          <p:nvPr/>
        </p:nvSpPr>
        <p:spPr>
          <a:xfrm>
            <a:off x="1589444" y="2441225"/>
            <a:ext cx="1890938"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Rheumatoid Arthritis Ulcerative Colitis / Eczema</a:t>
            </a:r>
          </a:p>
        </p:txBody>
      </p:sp>
      <p:sp>
        <p:nvSpPr>
          <p:cNvPr id="15" name="TextBox 14">
            <a:extLst>
              <a:ext uri="{FF2B5EF4-FFF2-40B4-BE49-F238E27FC236}">
                <a16:creationId xmlns:a16="http://schemas.microsoft.com/office/drawing/2014/main" id="{FC9209AD-2E01-A7BC-8976-DD2DD8BF9D90}"/>
              </a:ext>
            </a:extLst>
          </p:cNvPr>
          <p:cNvSpPr txBox="1"/>
          <p:nvPr/>
        </p:nvSpPr>
        <p:spPr>
          <a:xfrm>
            <a:off x="7128516" y="2441225"/>
            <a:ext cx="1518291"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Depression / Alzheimer’s</a:t>
            </a:r>
          </a:p>
        </p:txBody>
      </p:sp>
      <p:sp>
        <p:nvSpPr>
          <p:cNvPr id="16" name="TextBox 15">
            <a:extLst>
              <a:ext uri="{FF2B5EF4-FFF2-40B4-BE49-F238E27FC236}">
                <a16:creationId xmlns:a16="http://schemas.microsoft.com/office/drawing/2014/main" id="{4E16BC83-0571-B6B3-250F-D5F94A0848C9}"/>
              </a:ext>
            </a:extLst>
          </p:cNvPr>
          <p:cNvSpPr txBox="1"/>
          <p:nvPr/>
        </p:nvSpPr>
        <p:spPr>
          <a:xfrm>
            <a:off x="8481435" y="2441225"/>
            <a:ext cx="1974714"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Psoriasis / </a:t>
            </a:r>
            <a:b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Ulcerative Colitis</a:t>
            </a:r>
          </a:p>
        </p:txBody>
      </p:sp>
      <p:sp>
        <p:nvSpPr>
          <p:cNvPr id="18" name="TextBox 17">
            <a:extLst>
              <a:ext uri="{FF2B5EF4-FFF2-40B4-BE49-F238E27FC236}">
                <a16:creationId xmlns:a16="http://schemas.microsoft.com/office/drawing/2014/main" id="{CAF80803-6763-23C5-3CC8-9B89D4D05BE5}"/>
              </a:ext>
            </a:extLst>
          </p:cNvPr>
          <p:cNvSpPr txBox="1"/>
          <p:nvPr/>
        </p:nvSpPr>
        <p:spPr>
          <a:xfrm>
            <a:off x="10571122" y="2602806"/>
            <a:ext cx="137678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Diabetes</a:t>
            </a:r>
          </a:p>
        </p:txBody>
      </p:sp>
      <p:sp>
        <p:nvSpPr>
          <p:cNvPr id="19" name="TextBox 18">
            <a:extLst>
              <a:ext uri="{FF2B5EF4-FFF2-40B4-BE49-F238E27FC236}">
                <a16:creationId xmlns:a16="http://schemas.microsoft.com/office/drawing/2014/main" id="{F17738BC-6A54-EBF9-C29B-DBE5935D04F8}"/>
              </a:ext>
            </a:extLst>
          </p:cNvPr>
          <p:cNvSpPr txBox="1"/>
          <p:nvPr/>
        </p:nvSpPr>
        <p:spPr>
          <a:xfrm>
            <a:off x="5155609" y="3881562"/>
            <a:ext cx="197471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COPD</a:t>
            </a:r>
            <a:endPar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2" name="TextBox 21">
            <a:extLst>
              <a:ext uri="{FF2B5EF4-FFF2-40B4-BE49-F238E27FC236}">
                <a16:creationId xmlns:a16="http://schemas.microsoft.com/office/drawing/2014/main" id="{5E73A373-050C-1709-CD66-482C506668B4}"/>
              </a:ext>
            </a:extLst>
          </p:cNvPr>
          <p:cNvSpPr txBox="1"/>
          <p:nvPr/>
        </p:nvSpPr>
        <p:spPr>
          <a:xfrm>
            <a:off x="275210" y="3719979"/>
            <a:ext cx="1312441"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Depression / Bipolar Disorder</a:t>
            </a:r>
            <a:endPar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6" name="TextBox 25">
            <a:extLst>
              <a:ext uri="{FF2B5EF4-FFF2-40B4-BE49-F238E27FC236}">
                <a16:creationId xmlns:a16="http://schemas.microsoft.com/office/drawing/2014/main" id="{AD8A13E2-F10B-3071-478C-8863B091974A}"/>
              </a:ext>
            </a:extLst>
          </p:cNvPr>
          <p:cNvSpPr txBox="1"/>
          <p:nvPr/>
        </p:nvSpPr>
        <p:spPr>
          <a:xfrm>
            <a:off x="3283566" y="3881562"/>
            <a:ext cx="197471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Diabetes</a:t>
            </a:r>
            <a:endPar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8" name="TextBox 27">
            <a:extLst>
              <a:ext uri="{FF2B5EF4-FFF2-40B4-BE49-F238E27FC236}">
                <a16:creationId xmlns:a16="http://schemas.microsoft.com/office/drawing/2014/main" id="{0820921C-8819-1C4F-72B9-4B10A35DFE29}"/>
              </a:ext>
            </a:extLst>
          </p:cNvPr>
          <p:cNvSpPr txBox="1"/>
          <p:nvPr/>
        </p:nvSpPr>
        <p:spPr>
          <a:xfrm>
            <a:off x="1739224" y="3881562"/>
            <a:ext cx="159163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Psoriasis</a:t>
            </a:r>
            <a:endPar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0" name="TextBox 29">
            <a:extLst>
              <a:ext uri="{FF2B5EF4-FFF2-40B4-BE49-F238E27FC236}">
                <a16:creationId xmlns:a16="http://schemas.microsoft.com/office/drawing/2014/main" id="{6D72791C-B352-5154-7CD5-6E9109127E7A}"/>
              </a:ext>
            </a:extLst>
          </p:cNvPr>
          <p:cNvSpPr txBox="1"/>
          <p:nvPr/>
        </p:nvSpPr>
        <p:spPr>
          <a:xfrm>
            <a:off x="7112381" y="3881562"/>
            <a:ext cx="1518291"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RSV</a:t>
            </a:r>
            <a:endPar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2" name="TextBox 31">
            <a:extLst>
              <a:ext uri="{FF2B5EF4-FFF2-40B4-BE49-F238E27FC236}">
                <a16:creationId xmlns:a16="http://schemas.microsoft.com/office/drawing/2014/main" id="{DD09C66B-4868-FC8E-D300-D103FD2F44F5}"/>
              </a:ext>
            </a:extLst>
          </p:cNvPr>
          <p:cNvSpPr txBox="1"/>
          <p:nvPr/>
        </p:nvSpPr>
        <p:spPr>
          <a:xfrm>
            <a:off x="8636199" y="3881562"/>
            <a:ext cx="1624499"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HCM</a:t>
            </a:r>
            <a:endPar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4" name="TextBox 33">
            <a:extLst>
              <a:ext uri="{FF2B5EF4-FFF2-40B4-BE49-F238E27FC236}">
                <a16:creationId xmlns:a16="http://schemas.microsoft.com/office/drawing/2014/main" id="{05E33509-ECED-A7E8-0168-CE039EF10D5D}"/>
              </a:ext>
            </a:extLst>
          </p:cNvPr>
          <p:cNvSpPr txBox="1"/>
          <p:nvPr/>
        </p:nvSpPr>
        <p:spPr>
          <a:xfrm>
            <a:off x="10326729" y="3866173"/>
            <a:ext cx="1594478"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Migraines / Wrinkles</a:t>
            </a:r>
            <a:endPar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5" name="TextBox 34">
            <a:extLst>
              <a:ext uri="{FF2B5EF4-FFF2-40B4-BE49-F238E27FC236}">
                <a16:creationId xmlns:a16="http://schemas.microsoft.com/office/drawing/2014/main" id="{86780180-67B9-44E4-2C7D-AED658D012BC}"/>
              </a:ext>
            </a:extLst>
          </p:cNvPr>
          <p:cNvSpPr txBox="1"/>
          <p:nvPr/>
        </p:nvSpPr>
        <p:spPr>
          <a:xfrm>
            <a:off x="6055002" y="5067625"/>
            <a:ext cx="197471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Cancer</a:t>
            </a:r>
            <a:endPar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7" name="TextBox 36">
            <a:extLst>
              <a:ext uri="{FF2B5EF4-FFF2-40B4-BE49-F238E27FC236}">
                <a16:creationId xmlns:a16="http://schemas.microsoft.com/office/drawing/2014/main" id="{C9339A35-7364-32FC-0DA9-E5362623EB22}"/>
              </a:ext>
            </a:extLst>
          </p:cNvPr>
          <p:cNvSpPr txBox="1"/>
          <p:nvPr/>
        </p:nvSpPr>
        <p:spPr>
          <a:xfrm>
            <a:off x="1066865" y="5067625"/>
            <a:ext cx="1312441"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AMD</a:t>
            </a:r>
            <a:endPar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9" name="TextBox 38">
            <a:extLst>
              <a:ext uri="{FF2B5EF4-FFF2-40B4-BE49-F238E27FC236}">
                <a16:creationId xmlns:a16="http://schemas.microsoft.com/office/drawing/2014/main" id="{6B5FD6C9-AF2B-C780-B54A-27415C39006C}"/>
              </a:ext>
            </a:extLst>
          </p:cNvPr>
          <p:cNvSpPr txBox="1"/>
          <p:nvPr/>
        </p:nvSpPr>
        <p:spPr>
          <a:xfrm>
            <a:off x="4263363" y="5065528"/>
            <a:ext cx="197471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Tardive Dyskinesia</a:t>
            </a:r>
            <a:endPar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2" name="TextBox 41">
            <a:extLst>
              <a:ext uri="{FF2B5EF4-FFF2-40B4-BE49-F238E27FC236}">
                <a16:creationId xmlns:a16="http://schemas.microsoft.com/office/drawing/2014/main" id="{51BC47DB-1BDA-02CD-008F-9308032FF72E}"/>
              </a:ext>
            </a:extLst>
          </p:cNvPr>
          <p:cNvSpPr txBox="1"/>
          <p:nvPr/>
        </p:nvSpPr>
        <p:spPr>
          <a:xfrm>
            <a:off x="2707371" y="5067625"/>
            <a:ext cx="159163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Bipolar Disorder</a:t>
            </a:r>
            <a:endPar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3" name="TextBox 42">
            <a:extLst>
              <a:ext uri="{FF2B5EF4-FFF2-40B4-BE49-F238E27FC236}">
                <a16:creationId xmlns:a16="http://schemas.microsoft.com/office/drawing/2014/main" id="{B92F2CAD-BB63-32C1-968E-585A9A3508ED}"/>
              </a:ext>
            </a:extLst>
          </p:cNvPr>
          <p:cNvSpPr txBox="1"/>
          <p:nvPr/>
        </p:nvSpPr>
        <p:spPr>
          <a:xfrm>
            <a:off x="7983511" y="5067625"/>
            <a:ext cx="1518291"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Psoriasis</a:t>
            </a:r>
            <a:endPar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4" name="TextBox 43">
            <a:extLst>
              <a:ext uri="{FF2B5EF4-FFF2-40B4-BE49-F238E27FC236}">
                <a16:creationId xmlns:a16="http://schemas.microsoft.com/office/drawing/2014/main" id="{D0C393BB-9CCE-1CA4-30D4-C6FDB3A450BA}"/>
              </a:ext>
            </a:extLst>
          </p:cNvPr>
          <p:cNvSpPr txBox="1"/>
          <p:nvPr/>
        </p:nvSpPr>
        <p:spPr>
          <a:xfrm>
            <a:off x="9465868" y="5067625"/>
            <a:ext cx="1624499"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Menopause</a:t>
            </a:r>
            <a:endPar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3581975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0FB5D-C7EC-702A-C714-3729039365E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924726C-E66C-6780-1F75-4A000023DB57}"/>
              </a:ext>
            </a:extLst>
          </p:cNvPr>
          <p:cNvSpPr>
            <a:spLocks/>
          </p:cNvSpPr>
          <p:nvPr/>
        </p:nvSpPr>
        <p:spPr>
          <a:xfrm>
            <a:off x="0" y="1725537"/>
            <a:ext cx="5196429" cy="517015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9F3FED9-37AC-8D5C-9FE8-D6DBB4A5C3F4}"/>
              </a:ext>
            </a:extLst>
          </p:cNvPr>
          <p:cNvSpPr>
            <a:spLocks/>
          </p:cNvSpPr>
          <p:nvPr/>
        </p:nvSpPr>
        <p:spPr>
          <a:xfrm>
            <a:off x="5204460" y="1725537"/>
            <a:ext cx="6989602" cy="515804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370FA6DB-87C5-D4F7-3860-49E5663F6EF6}"/>
              </a:ext>
            </a:extLst>
          </p:cNvPr>
          <p:cNvSpPr/>
          <p:nvPr/>
        </p:nvSpPr>
        <p:spPr>
          <a:xfrm>
            <a:off x="5349011" y="2152409"/>
            <a:ext cx="6714964" cy="4065535"/>
          </a:xfrm>
          <a:prstGeom prst="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8A4AC6-D5A1-3B48-37BC-0E1B64A56C22}"/>
              </a:ext>
            </a:extLst>
          </p:cNvPr>
          <p:cNvSpPr/>
          <p:nvPr/>
        </p:nvSpPr>
        <p:spPr>
          <a:xfrm>
            <a:off x="144410" y="435951"/>
            <a:ext cx="1202606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Of those 20 brands, </a:t>
            </a: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rPr>
              <a:t>17 have publicly available revenue data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which enabled us to create an analysis that correlates TV spend with full-funnel results</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mn-cs"/>
            </a:endParaRPr>
          </a:p>
        </p:txBody>
      </p:sp>
      <p:pic>
        <p:nvPicPr>
          <p:cNvPr id="4" name="Picture 3">
            <a:extLst>
              <a:ext uri="{FF2B5EF4-FFF2-40B4-BE49-F238E27FC236}">
                <a16:creationId xmlns:a16="http://schemas.microsoft.com/office/drawing/2014/main" id="{6AF36980-FB0E-A386-0EEF-9ED8DFF1836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A32ADD1B-DEA6-9A8B-F977-3325169E61E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6D3ED792-F764-F7F0-C9B4-EC7ED1AC035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C145C262-714F-AA9D-E86A-9981872A29BC}"/>
              </a:ext>
            </a:extLst>
          </p:cNvPr>
          <p:cNvSpPr txBox="1"/>
          <p:nvPr/>
        </p:nvSpPr>
        <p:spPr>
          <a:xfrm>
            <a:off x="5204460" y="1773742"/>
            <a:ext cx="696601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17 Pharmaceutical DTC Brands Analyzed</a:t>
            </a:r>
          </a:p>
        </p:txBody>
      </p:sp>
      <p:pic>
        <p:nvPicPr>
          <p:cNvPr id="1028" name="Picture 4" descr="wegovy-logo-425px - Taking Control Of Your Diabetes®">
            <a:extLst>
              <a:ext uri="{FF2B5EF4-FFF2-40B4-BE49-F238E27FC236}">
                <a16:creationId xmlns:a16="http://schemas.microsoft.com/office/drawing/2014/main" id="{503ADE9E-3BF2-AA4E-5BC1-EE9DBD18B336}"/>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9177" b="11157"/>
          <a:stretch/>
        </p:blipFill>
        <p:spPr bwMode="auto">
          <a:xfrm>
            <a:off x="10182215" y="2406375"/>
            <a:ext cx="1828009" cy="6853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KYRIZI® (risankizumab-rzaa) HCP - Official Site by AbbVie Inc.">
            <a:extLst>
              <a:ext uri="{FF2B5EF4-FFF2-40B4-BE49-F238E27FC236}">
                <a16:creationId xmlns:a16="http://schemas.microsoft.com/office/drawing/2014/main" id="{9E4C08D5-F24F-7D1E-9BBB-DF9362A1FBF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52913" y="2401534"/>
            <a:ext cx="1137920" cy="6950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upixent Approved for EoE in Young Children | The Healthcare Technology  Report.">
            <a:extLst>
              <a:ext uri="{FF2B5EF4-FFF2-40B4-BE49-F238E27FC236}">
                <a16:creationId xmlns:a16="http://schemas.microsoft.com/office/drawing/2014/main" id="{A6FFA830-29CE-61FE-0935-9B836E9864AD}"/>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t="16731" b="32721"/>
          <a:stretch/>
        </p:blipFill>
        <p:spPr bwMode="auto">
          <a:xfrm>
            <a:off x="5750298" y="5372560"/>
            <a:ext cx="1735351" cy="6554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INVOQ® (upadacitinib) - Official Healthcare Professional Site">
            <a:extLst>
              <a:ext uri="{FF2B5EF4-FFF2-40B4-BE49-F238E27FC236}">
                <a16:creationId xmlns:a16="http://schemas.microsoft.com/office/drawing/2014/main" id="{2876852D-2278-15D6-04FD-FB2ADE7E6858}"/>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t="20538" b="17575"/>
          <a:stretch/>
        </p:blipFill>
        <p:spPr bwMode="auto">
          <a:xfrm>
            <a:off x="6880499" y="2434232"/>
            <a:ext cx="1614198" cy="62960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emfya Safe, Effective Across Broad Patient Subpopulations Through 5  Years: Analysis - - PracticalDermatology">
            <a:extLst>
              <a:ext uri="{FF2B5EF4-FFF2-40B4-BE49-F238E27FC236}">
                <a16:creationId xmlns:a16="http://schemas.microsoft.com/office/drawing/2014/main" id="{A260C8F1-9781-EDAE-1D58-E0A89C6F2B75}"/>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5481175" y="3339054"/>
            <a:ext cx="1389343" cy="47252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VRAYLAR® (cariprazine) for Bipolar I or Major Depressive Disorder">
            <a:extLst>
              <a:ext uri="{FF2B5EF4-FFF2-40B4-BE49-F238E27FC236}">
                <a16:creationId xmlns:a16="http://schemas.microsoft.com/office/drawing/2014/main" id="{5FC9275A-2416-92FA-68C5-D354F8DCDF91}"/>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b="18311"/>
          <a:stretch/>
        </p:blipFill>
        <p:spPr bwMode="auto">
          <a:xfrm>
            <a:off x="6962443" y="3328906"/>
            <a:ext cx="1586420" cy="49281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atient Login">
            <a:extLst>
              <a:ext uri="{FF2B5EF4-FFF2-40B4-BE49-F238E27FC236}">
                <a16:creationId xmlns:a16="http://schemas.microsoft.com/office/drawing/2014/main" id="{4D515BB5-D99A-487A-43C2-6F031AF3CD80}"/>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5746341" y="3996224"/>
            <a:ext cx="1743264" cy="54091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US FDA Approves Expanded Age Indication for GSK's AREXVY, the First  Respiratory Syncytial Virus (RSV) Vaccine for Adults Aged 50-59 at  Increased Risk | Business Wire">
            <a:extLst>
              <a:ext uri="{FF2B5EF4-FFF2-40B4-BE49-F238E27FC236}">
                <a16:creationId xmlns:a16="http://schemas.microsoft.com/office/drawing/2014/main" id="{23909B26-079A-E5C9-A931-829050A140C3}"/>
              </a:ext>
            </a:extLst>
          </p:cNvPr>
          <p:cNvPicPr>
            <a:picLocks noChangeAspect="1" noChangeArrowheads="1"/>
          </p:cNvPicPr>
          <p:nvPr/>
        </p:nvPicPr>
        <p:blipFill rotWithShape="1">
          <a:blip r:embed="rId10" cstate="hqprint">
            <a:extLst>
              <a:ext uri="{28A0092B-C50C-407E-A947-70E740481C1C}">
                <a14:useLocalDpi xmlns:a14="http://schemas.microsoft.com/office/drawing/2010/main"/>
              </a:ext>
            </a:extLst>
          </a:blip>
          <a:srcRect l="8463" t="22348" r="9284" b="22348"/>
          <a:stretch/>
        </p:blipFill>
        <p:spPr bwMode="auto">
          <a:xfrm>
            <a:off x="7934693" y="3995349"/>
            <a:ext cx="1614199" cy="54266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2022 Performance Summary Infographic - Bristol-Myers Squibb">
            <a:extLst>
              <a:ext uri="{FF2B5EF4-FFF2-40B4-BE49-F238E27FC236}">
                <a16:creationId xmlns:a16="http://schemas.microsoft.com/office/drawing/2014/main" id="{865D390F-D0DE-276A-292C-6E9AC03A7C0A}"/>
              </a:ext>
            </a:extLst>
          </p:cNvPr>
          <p:cNvPicPr>
            <a:picLocks noChangeAspect="1" noChangeArrowheads="1"/>
          </p:cNvPicPr>
          <p:nvPr/>
        </p:nvPicPr>
        <p:blipFill rotWithShape="1">
          <a:blip r:embed="rId11" cstate="hqprint">
            <a:extLst>
              <a:ext uri="{28A0092B-C50C-407E-A947-70E740481C1C}">
                <a14:useLocalDpi xmlns:a14="http://schemas.microsoft.com/office/drawing/2010/main"/>
              </a:ext>
            </a:extLst>
          </a:blip>
          <a:srcRect t="24125" b="18434"/>
          <a:stretch/>
        </p:blipFill>
        <p:spPr bwMode="auto">
          <a:xfrm>
            <a:off x="10038723" y="4035254"/>
            <a:ext cx="1474992" cy="462851"/>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Botox Logo / Cosmetics / Logonoid.com">
            <a:extLst>
              <a:ext uri="{FF2B5EF4-FFF2-40B4-BE49-F238E27FC236}">
                <a16:creationId xmlns:a16="http://schemas.microsoft.com/office/drawing/2014/main" id="{586E026F-65DC-7F04-26FB-83772E1C58A5}"/>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10008280" y="5528527"/>
            <a:ext cx="1535878" cy="343473"/>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EYLEA">
            <a:extLst>
              <a:ext uri="{FF2B5EF4-FFF2-40B4-BE49-F238E27FC236}">
                <a16:creationId xmlns:a16="http://schemas.microsoft.com/office/drawing/2014/main" id="{43BA80AB-436B-22B1-DAB6-6176ED9AF6E8}"/>
              </a:ext>
            </a:extLst>
          </p:cNvPr>
          <p:cNvPicPr>
            <a:picLocks noChangeAspect="1" noChangeArrowheads="1"/>
          </p:cNvPicPr>
          <p:nvPr/>
        </p:nvPicPr>
        <p:blipFill rotWithShape="1">
          <a:blip r:embed="rId13" cstate="hqprint">
            <a:extLst>
              <a:ext uri="{28A0092B-C50C-407E-A947-70E740481C1C}">
                <a14:useLocalDpi xmlns:a14="http://schemas.microsoft.com/office/drawing/2010/main"/>
              </a:ext>
            </a:extLst>
          </a:blip>
          <a:srcRect b="22400"/>
          <a:stretch/>
        </p:blipFill>
        <p:spPr bwMode="auto">
          <a:xfrm>
            <a:off x="5822866" y="4720899"/>
            <a:ext cx="1590215" cy="522393"/>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Caplyta / Каплайта / Каплита (луматеперон)">
            <a:extLst>
              <a:ext uri="{FF2B5EF4-FFF2-40B4-BE49-F238E27FC236}">
                <a16:creationId xmlns:a16="http://schemas.microsoft.com/office/drawing/2014/main" id="{1493006C-C25A-9BDD-58AC-DA3D4BCA1A04}"/>
              </a:ext>
            </a:extLst>
          </p:cNvPr>
          <p:cNvPicPr>
            <a:picLocks noChangeAspect="1" noChangeArrowheads="1"/>
          </p:cNvPicPr>
          <p:nvPr/>
        </p:nvPicPr>
        <p:blipFill rotWithShape="1">
          <a:blip r:embed="rId14" cstate="hqprint">
            <a:extLst>
              <a:ext uri="{28A0092B-C50C-407E-A947-70E740481C1C}">
                <a14:useLocalDpi xmlns:a14="http://schemas.microsoft.com/office/drawing/2010/main"/>
              </a:ext>
            </a:extLst>
          </a:blip>
          <a:srcRect t="14075" b="25514"/>
          <a:stretch/>
        </p:blipFill>
        <p:spPr bwMode="auto">
          <a:xfrm>
            <a:off x="7857799" y="4712644"/>
            <a:ext cx="1767986" cy="53890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Otezla | Logopedia | Fandom">
            <a:extLst>
              <a:ext uri="{FF2B5EF4-FFF2-40B4-BE49-F238E27FC236}">
                <a16:creationId xmlns:a16="http://schemas.microsoft.com/office/drawing/2014/main" id="{8CFEE458-E0B5-4FE9-5244-C292A910DFDD}"/>
              </a:ext>
            </a:extLst>
          </p:cNvPr>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8739019" y="2444683"/>
            <a:ext cx="1180821" cy="60870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4" descr="Immunology - Bristol Myers Squibb">
            <a:extLst>
              <a:ext uri="{FF2B5EF4-FFF2-40B4-BE49-F238E27FC236}">
                <a16:creationId xmlns:a16="http://schemas.microsoft.com/office/drawing/2014/main" id="{8B98F3B7-D932-32F6-19AB-7645E6181500}"/>
              </a:ext>
            </a:extLst>
          </p:cNvPr>
          <p:cNvPicPr>
            <a:picLocks noChangeAspect="1" noChangeArrowheads="1"/>
          </p:cNvPicPr>
          <p:nvPr/>
        </p:nvPicPr>
        <p:blipFill rotWithShape="1">
          <a:blip r:embed="rId16">
            <a:extLst>
              <a:ext uri="{28A0092B-C50C-407E-A947-70E740481C1C}">
                <a14:useLocalDpi xmlns:a14="http://schemas.microsoft.com/office/drawing/2010/main"/>
              </a:ext>
            </a:extLst>
          </a:blip>
          <a:srcRect l="15419" t="34557" r="17902" b="28898"/>
          <a:stretch/>
        </p:blipFill>
        <p:spPr bwMode="auto">
          <a:xfrm>
            <a:off x="8611718" y="3296679"/>
            <a:ext cx="1529401" cy="55727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Another non-insulin treatment option for adults with type 2 diabetes from  Novo Nordisk">
            <a:extLst>
              <a:ext uri="{FF2B5EF4-FFF2-40B4-BE49-F238E27FC236}">
                <a16:creationId xmlns:a16="http://schemas.microsoft.com/office/drawing/2014/main" id="{00557AF7-84AE-9C93-9B96-CCDF1F4A9C05}"/>
              </a:ext>
            </a:extLst>
          </p:cNvPr>
          <p:cNvPicPr>
            <a:picLocks noChangeAspect="1" noChangeArrowheads="1"/>
          </p:cNvPicPr>
          <p:nvPr/>
        </p:nvPicPr>
        <p:blipFill rotWithShape="1">
          <a:blip r:embed="rId17">
            <a:extLst>
              <a:ext uri="{28A0092B-C50C-407E-A947-70E740481C1C}">
                <a14:useLocalDpi xmlns:a14="http://schemas.microsoft.com/office/drawing/2010/main"/>
              </a:ext>
            </a:extLst>
          </a:blip>
          <a:srcRect t="14758" b="9312"/>
          <a:stretch/>
        </p:blipFill>
        <p:spPr bwMode="auto">
          <a:xfrm>
            <a:off x="10256088" y="3287638"/>
            <a:ext cx="1718361" cy="57535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8" descr="Keytruda - MConnect India">
            <a:extLst>
              <a:ext uri="{FF2B5EF4-FFF2-40B4-BE49-F238E27FC236}">
                <a16:creationId xmlns:a16="http://schemas.microsoft.com/office/drawing/2014/main" id="{11CC7678-6766-15AF-6D10-123DF8CFF8D4}"/>
              </a:ext>
            </a:extLst>
          </p:cNvPr>
          <p:cNvPicPr>
            <a:picLocks noChangeAspect="1" noChangeArrowheads="1"/>
          </p:cNvPicPr>
          <p:nvPr/>
        </p:nvPicPr>
        <p:blipFill rotWithShape="1">
          <a:blip r:embed="rId18">
            <a:extLst>
              <a:ext uri="{28A0092B-C50C-407E-A947-70E740481C1C}">
                <a14:useLocalDpi xmlns:a14="http://schemas.microsoft.com/office/drawing/2010/main"/>
              </a:ext>
            </a:extLst>
          </a:blip>
          <a:srcRect t="21999" b="23977"/>
          <a:stretch/>
        </p:blipFill>
        <p:spPr bwMode="auto">
          <a:xfrm>
            <a:off x="7974500" y="5423917"/>
            <a:ext cx="1534585" cy="55269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0" descr="INBRACE Support Program">
            <a:extLst>
              <a:ext uri="{FF2B5EF4-FFF2-40B4-BE49-F238E27FC236}">
                <a16:creationId xmlns:a16="http://schemas.microsoft.com/office/drawing/2014/main" id="{5AAE5001-8E71-4E7B-BE14-7C776DC027AA}"/>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10008280" y="4706454"/>
            <a:ext cx="1535878" cy="5450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0C72FA-40BF-74BF-A3C6-0A3EB063FDC3}"/>
              </a:ext>
            </a:extLst>
          </p:cNvPr>
          <p:cNvSpPr txBox="1"/>
          <p:nvPr/>
        </p:nvSpPr>
        <p:spPr>
          <a:xfrm>
            <a:off x="5318532" y="6237912"/>
            <a:ext cx="67149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data, calendar year 2024. TV media includes Cable TV, Network TV, Spanish Language Cable TV, Spanish Language Network TV, Spot TV, Syndication TV; excludes promos and PSAs. Pharma represents ‘Pharmaceutical Houses’ sub-group category. </a:t>
            </a:r>
          </a:p>
        </p:txBody>
      </p:sp>
      <p:sp>
        <p:nvSpPr>
          <p:cNvPr id="9" name="TextBox 8">
            <a:extLst>
              <a:ext uri="{FF2B5EF4-FFF2-40B4-BE49-F238E27FC236}">
                <a16:creationId xmlns:a16="http://schemas.microsoft.com/office/drawing/2014/main" id="{BC65BC96-3FE5-B835-40EA-7D201BDC809C}"/>
              </a:ext>
            </a:extLst>
          </p:cNvPr>
          <p:cNvSpPr txBox="1"/>
          <p:nvPr/>
        </p:nvSpPr>
        <p:spPr>
          <a:xfrm>
            <a:off x="79289" y="1778295"/>
            <a:ext cx="5037850" cy="369332"/>
          </a:xfrm>
          <a:prstGeom prst="rect">
            <a:avLst/>
          </a:prstGeom>
          <a:noFill/>
        </p:spPr>
        <p:txBody>
          <a:bodyPr wrap="square" rtlCol="0">
            <a:spAutoFit/>
          </a:bodyPr>
          <a:lstStyle/>
          <a:p>
            <a:pPr algn="ctr"/>
            <a:r>
              <a:rPr lang="en-US" b="1">
                <a:solidFill>
                  <a:srgbClr val="ED3C8D"/>
                </a:solidFill>
                <a:latin typeface="Helvetica" pitchFamily="2" charset="0"/>
              </a:rPr>
              <a:t>Brand Selection Methodology</a:t>
            </a:r>
          </a:p>
        </p:txBody>
      </p:sp>
      <p:sp>
        <p:nvSpPr>
          <p:cNvPr id="16" name="Rectangle 15">
            <a:extLst>
              <a:ext uri="{FF2B5EF4-FFF2-40B4-BE49-F238E27FC236}">
                <a16:creationId xmlns:a16="http://schemas.microsoft.com/office/drawing/2014/main" id="{3DEC6A55-7C29-FB3D-CD4E-AD567CA0BAD5}"/>
              </a:ext>
            </a:extLst>
          </p:cNvPr>
          <p:cNvSpPr/>
          <p:nvPr/>
        </p:nvSpPr>
        <p:spPr>
          <a:xfrm>
            <a:off x="216400" y="2218704"/>
            <a:ext cx="4763628" cy="3031599"/>
          </a:xfrm>
          <a:prstGeom prst="rect">
            <a:avLst/>
          </a:prstGeom>
          <a:noFill/>
        </p:spPr>
        <p:txBody>
          <a:bodyPr wrap="square">
            <a:spAutoFit/>
          </a:bodyPr>
          <a:lstStyle/>
          <a:p>
            <a:pPr marL="285750" lvl="0" indent="-285750">
              <a:buBlip>
                <a:blip r:embed="rId20"/>
              </a:buBlip>
              <a:defRPr/>
            </a:pPr>
            <a:r>
              <a:rPr kumimoji="0" lang="en-US" b="1" i="0" u="none" strike="noStrike" kern="1200" cap="none" spc="0" normalizeH="0" baseline="0" noProof="0">
                <a:ln>
                  <a:noFill/>
                </a:ln>
                <a:solidFill>
                  <a:schemeClr val="bg1"/>
                </a:solidFill>
                <a:effectLst/>
                <a:uLnTx/>
                <a:uFillTx/>
                <a:latin typeface="Helvetica" panose="020B0604020202020204" pitchFamily="34" charset="0"/>
                <a:ea typeface="Calibri" panose="020F0502020204030204" pitchFamily="34" charset="0"/>
                <a:cs typeface="+mn-cs"/>
              </a:rPr>
              <a:t>Brands that were </a:t>
            </a:r>
            <a:r>
              <a:rPr lang="en-US" b="1">
                <a:solidFill>
                  <a:schemeClr val="bg1"/>
                </a:solidFill>
                <a:latin typeface="Helvetica" panose="020B0604020202020204" pitchFamily="34" charset="0"/>
                <a:ea typeface="Calibri" panose="020F0502020204030204" pitchFamily="34" charset="0"/>
              </a:rPr>
              <a:t>Top 20 Prescription Remedy </a:t>
            </a:r>
            <a:r>
              <a:rPr kumimoji="0" lang="en-US" b="1" i="0" u="none" strike="noStrike" kern="1200" cap="none" spc="0" normalizeH="0" baseline="0" noProof="0">
                <a:ln>
                  <a:noFill/>
                </a:ln>
                <a:solidFill>
                  <a:schemeClr val="bg1"/>
                </a:solidFill>
                <a:effectLst/>
                <a:uLnTx/>
                <a:uFillTx/>
                <a:latin typeface="Helvetica" panose="020B0604020202020204" pitchFamily="34" charset="0"/>
                <a:ea typeface="Calibri" panose="020F0502020204030204" pitchFamily="34" charset="0"/>
                <a:cs typeface="+mn-cs"/>
              </a:rPr>
              <a:t>TV Spenders in CY 2024</a:t>
            </a:r>
            <a:br>
              <a:rPr kumimoji="0" lang="en-US" b="1" i="0" u="none" strike="noStrike" kern="1200" cap="none" spc="0" normalizeH="0" baseline="0" noProof="0">
                <a:ln>
                  <a:noFill/>
                </a:ln>
                <a:solidFill>
                  <a:schemeClr val="bg1"/>
                </a:solidFill>
                <a:effectLst/>
                <a:uLnTx/>
                <a:uFillTx/>
                <a:latin typeface="Helvetica" panose="020B0604020202020204" pitchFamily="34" charset="0"/>
                <a:ea typeface="Calibri" panose="020F0502020204030204" pitchFamily="34" charset="0"/>
                <a:cs typeface="+mn-cs"/>
              </a:rPr>
            </a:br>
            <a:endParaRPr kumimoji="0" lang="en-US" sz="400" b="1" i="0" u="none" strike="noStrike" kern="1200" cap="none" spc="0" normalizeH="0" baseline="0" noProof="0">
              <a:ln>
                <a:noFill/>
              </a:ln>
              <a:solidFill>
                <a:schemeClr val="bg1"/>
              </a:solidFill>
              <a:effectLst/>
              <a:uLnTx/>
              <a:uFillTx/>
              <a:latin typeface="Helvetica" panose="020B0604020202020204" pitchFamily="34" charset="0"/>
              <a:ea typeface="Calibri" panose="020F0502020204030204" pitchFamily="34" charset="0"/>
              <a:cs typeface="+mn-cs"/>
            </a:endParaRPr>
          </a:p>
          <a:p>
            <a:pPr marL="742950" lvl="1" indent="-285750">
              <a:buBlip>
                <a:blip r:embed="rId20"/>
              </a:buBlip>
              <a:defRPr/>
            </a:pPr>
            <a:r>
              <a:rPr lang="en-US" sz="1200">
                <a:solidFill>
                  <a:schemeClr val="bg1"/>
                </a:solidFill>
                <a:latin typeface="Helvetica" panose="020B0604020202020204" pitchFamily="34" charset="0"/>
                <a:ea typeface="Calibri" panose="020F0502020204030204" pitchFamily="34" charset="0"/>
              </a:rPr>
              <a:t>These brands were also identified in our </a:t>
            </a:r>
            <a:r>
              <a:rPr lang="en-US" sz="1200">
                <a:solidFill>
                  <a:srgbClr val="ED3C8D"/>
                </a:solidFill>
                <a:latin typeface="Helvetica" panose="020B0604020202020204" pitchFamily="34" charset="0"/>
                <a:ea typeface="Calibri" panose="020F0502020204030204" pitchFamily="34" charset="0"/>
                <a:hlinkClick r:id="rId21">
                  <a:extLst>
                    <a:ext uri="{A12FA001-AC4F-418D-AE19-62706E023703}">
                      <ahyp:hlinkClr xmlns:ahyp="http://schemas.microsoft.com/office/drawing/2018/hyperlinkcolor" val="tx"/>
                    </a:ext>
                  </a:extLst>
                </a:hlinkClick>
              </a:rPr>
              <a:t>‘Dedicated to Your Good Health’</a:t>
            </a:r>
            <a:r>
              <a:rPr lang="en-US" sz="1200">
                <a:solidFill>
                  <a:srgbClr val="ED3C8D"/>
                </a:solidFill>
                <a:latin typeface="Helvetica" panose="020B0604020202020204" pitchFamily="34" charset="0"/>
                <a:ea typeface="Calibri" panose="020F0502020204030204" pitchFamily="34" charset="0"/>
              </a:rPr>
              <a:t> </a:t>
            </a:r>
            <a:r>
              <a:rPr lang="en-US" sz="1200">
                <a:solidFill>
                  <a:schemeClr val="bg1"/>
                </a:solidFill>
                <a:latin typeface="Helvetica" panose="020B0604020202020204" pitchFamily="34" charset="0"/>
                <a:ea typeface="Calibri" panose="020F0502020204030204" pitchFamily="34" charset="0"/>
              </a:rPr>
              <a:t>report</a:t>
            </a:r>
            <a:endParaRPr kumimoji="0" lang="en-US" sz="1200" i="0" u="none" strike="noStrike" kern="1200" cap="none" spc="0" normalizeH="0" baseline="0" noProof="0">
              <a:ln>
                <a:noFill/>
              </a:ln>
              <a:solidFill>
                <a:schemeClr val="bg1"/>
              </a:solidFill>
              <a:effectLst/>
              <a:uLnTx/>
              <a:uFillTx/>
              <a:latin typeface="Helvetica" panose="020B0604020202020204" pitchFamily="34" charset="0"/>
              <a:ea typeface="Calibri" panose="020F0502020204030204" pitchFamily="34" charset="0"/>
              <a:cs typeface="+mn-cs"/>
            </a:endParaRPr>
          </a:p>
          <a:p>
            <a:pPr marR="0" lvl="0" algn="ctr" defTabSz="914400" rtl="0" eaLnBrk="1" fontAlgn="auto" latinLnBrk="0" hangingPunct="1">
              <a:lnSpc>
                <a:spcPct val="100000"/>
              </a:lnSpc>
              <a:spcBef>
                <a:spcPts val="0"/>
              </a:spcBef>
              <a:spcAft>
                <a:spcPts val="0"/>
              </a:spcAft>
              <a:buClrTx/>
              <a:buSzTx/>
              <a:tabLst/>
              <a:defRPr/>
            </a:pPr>
            <a:endParaRPr lang="en-US" sz="100">
              <a:solidFill>
                <a:schemeClr val="bg1"/>
              </a:solidFill>
              <a:latin typeface="Helvetica" panose="020B0604020202020204" pitchFamily="34" charset="0"/>
              <a:ea typeface="Calibri" panose="020F050202020403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4400" b="1">
                <a:solidFill>
                  <a:schemeClr val="bg1"/>
                </a:solidFill>
                <a:latin typeface="Helvetica" panose="020B0604020202020204" pitchFamily="34" charset="0"/>
                <a:ea typeface="Calibri" panose="020F0502020204030204" pitchFamily="34" charset="0"/>
              </a:rPr>
              <a:t>&amp;</a:t>
            </a:r>
          </a:p>
          <a:p>
            <a:pPr marL="285750" lvl="0" indent="-285750">
              <a:buBlip>
                <a:blip r:embed="rId20"/>
              </a:buBlip>
              <a:defRPr/>
            </a:pPr>
            <a:r>
              <a:rPr lang="en-US" b="1">
                <a:solidFill>
                  <a:schemeClr val="bg1"/>
                </a:solidFill>
                <a:latin typeface="Helvetica" panose="020B0604020202020204" pitchFamily="34" charset="0"/>
                <a:ea typeface="Calibri" panose="020F0502020204030204" pitchFamily="34" charset="0"/>
              </a:rPr>
              <a:t>Brands That Are Also Owned by a Publicly Traded Parent Company</a:t>
            </a:r>
            <a:br>
              <a:rPr lang="en-US" b="1">
                <a:solidFill>
                  <a:schemeClr val="bg1"/>
                </a:solidFill>
                <a:latin typeface="Helvetica" panose="020B0604020202020204" pitchFamily="34" charset="0"/>
                <a:ea typeface="Calibri" panose="020F0502020204030204" pitchFamily="34" charset="0"/>
              </a:rPr>
            </a:br>
            <a:endParaRPr lang="en-US" sz="400" b="1">
              <a:solidFill>
                <a:schemeClr val="bg1"/>
              </a:solidFill>
              <a:latin typeface="Helvetica" panose="020B0604020202020204" pitchFamily="34" charset="0"/>
              <a:ea typeface="Calibri" panose="020F0502020204030204" pitchFamily="34" charset="0"/>
            </a:endParaRPr>
          </a:p>
          <a:p>
            <a:pPr marL="742950" lvl="1" indent="-285750">
              <a:buBlip>
                <a:blip r:embed="rId20"/>
              </a:buBlip>
              <a:defRPr/>
            </a:pPr>
            <a:r>
              <a:rPr lang="en-US" sz="1400">
                <a:solidFill>
                  <a:schemeClr val="bg1"/>
                </a:solidFill>
                <a:latin typeface="Helvetica" panose="020B0604020202020204" pitchFamily="34" charset="0"/>
                <a:ea typeface="Calibri" panose="020F0502020204030204" pitchFamily="34" charset="0"/>
              </a:rPr>
              <a:t>To understand pharma brand revenues figures, we utilize the publicly reported annual U.S. SEC filings (10-Ks, etc.) </a:t>
            </a:r>
          </a:p>
        </p:txBody>
      </p:sp>
      <p:sp>
        <p:nvSpPr>
          <p:cNvPr id="18" name="Arrow: Right 17">
            <a:extLst>
              <a:ext uri="{FF2B5EF4-FFF2-40B4-BE49-F238E27FC236}">
                <a16:creationId xmlns:a16="http://schemas.microsoft.com/office/drawing/2014/main" id="{CAB83155-F342-571E-7F0F-2BA0E133B525}"/>
              </a:ext>
            </a:extLst>
          </p:cNvPr>
          <p:cNvSpPr/>
          <p:nvPr/>
        </p:nvSpPr>
        <p:spPr>
          <a:xfrm rot="5400000">
            <a:off x="2389571" y="5250828"/>
            <a:ext cx="417285" cy="402214"/>
          </a:xfrm>
          <a:prstGeom prst="rightArrow">
            <a:avLst/>
          </a:prstGeom>
          <a:solidFill>
            <a:srgbClr val="ED3C8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69FF3DEA-3D4F-966C-3FC9-60071DCFB00E}"/>
              </a:ext>
            </a:extLst>
          </p:cNvPr>
          <p:cNvSpPr/>
          <p:nvPr/>
        </p:nvSpPr>
        <p:spPr>
          <a:xfrm>
            <a:off x="901532" y="5731289"/>
            <a:ext cx="3356043" cy="646331"/>
          </a:xfrm>
          <a:prstGeom prst="roundRect">
            <a:avLst/>
          </a:prstGeom>
          <a:solidFill>
            <a:srgbClr val="00BF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48C2575-CB87-4EAF-B738-3DD81D856F18}"/>
              </a:ext>
            </a:extLst>
          </p:cNvPr>
          <p:cNvSpPr txBox="1"/>
          <p:nvPr/>
        </p:nvSpPr>
        <p:spPr>
          <a:xfrm>
            <a:off x="901532" y="5738503"/>
            <a:ext cx="3356044" cy="646331"/>
          </a:xfrm>
          <a:prstGeom prst="rect">
            <a:avLst/>
          </a:prstGeom>
          <a:noFill/>
        </p:spPr>
        <p:txBody>
          <a:bodyPr wrap="square" rtlCol="0">
            <a:spAutoFit/>
          </a:bodyPr>
          <a:lstStyle/>
          <a:p>
            <a:pPr algn="ctr"/>
            <a:r>
              <a:rPr lang="en-US" b="1">
                <a:solidFill>
                  <a:schemeClr val="bg1"/>
                </a:solidFill>
                <a:latin typeface="Helvetica" pitchFamily="2" charset="0"/>
              </a:rPr>
              <a:t>17 Pharmaceutical Brands</a:t>
            </a:r>
            <a:br>
              <a:rPr lang="en-US">
                <a:solidFill>
                  <a:schemeClr val="bg1"/>
                </a:solidFill>
                <a:latin typeface="Helvetica" pitchFamily="2" charset="0"/>
              </a:rPr>
            </a:br>
            <a:r>
              <a:rPr lang="en-US">
                <a:solidFill>
                  <a:schemeClr val="bg1"/>
                </a:solidFill>
                <a:latin typeface="Helvetica" pitchFamily="2" charset="0"/>
              </a:rPr>
              <a:t>included in this analysis</a:t>
            </a:r>
          </a:p>
        </p:txBody>
      </p:sp>
    </p:spTree>
    <p:extLst>
      <p:ext uri="{BB962C8B-B14F-4D97-AF65-F5344CB8AC3E}">
        <p14:creationId xmlns:p14="http://schemas.microsoft.com/office/powerpoint/2010/main" val="208886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A74A5-57E0-922F-90CB-247ADC62C681}"/>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CF17D4FE-70E1-BA09-A0B5-97B0F0613434}"/>
              </a:ext>
            </a:extLst>
          </p:cNvPr>
          <p:cNvSpPr>
            <a:spLocks/>
          </p:cNvSpPr>
          <p:nvPr/>
        </p:nvSpPr>
        <p:spPr>
          <a:xfrm>
            <a:off x="6570187" y="1713422"/>
            <a:ext cx="5628932" cy="517015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21D5FE1-0877-C3E7-1D3C-EF4DCE0281E7}"/>
              </a:ext>
            </a:extLst>
          </p:cNvPr>
          <p:cNvSpPr>
            <a:spLocks/>
          </p:cNvSpPr>
          <p:nvPr/>
        </p:nvSpPr>
        <p:spPr>
          <a:xfrm>
            <a:off x="2063" y="1713422"/>
            <a:ext cx="6570187"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1526A0C-11D0-1E50-0F63-D41C64E10E84}"/>
              </a:ext>
            </a:extLst>
          </p:cNvPr>
          <p:cNvSpPr/>
          <p:nvPr/>
        </p:nvSpPr>
        <p:spPr>
          <a:xfrm>
            <a:off x="144410" y="435951"/>
            <a:ext cx="12026069" cy="892552"/>
          </a:xfrm>
          <a:prstGeom prst="rect">
            <a:avLst/>
          </a:prstGeom>
        </p:spPr>
        <p:txBody>
          <a:bodyPr wrap="square">
            <a:spAutoFit/>
          </a:bodyPr>
          <a:lstStyle/>
          <a:p>
            <a:pPr lvl="0">
              <a:defRPr/>
            </a:pPr>
            <a:r>
              <a:rPr lang="en-US" sz="2600" b="1">
                <a:solidFill>
                  <a:srgbClr val="1B1464"/>
                </a:solidFill>
                <a:latin typeface="Helvetica" panose="020B0604020202020204" pitchFamily="34" charset="0"/>
              </a:rPr>
              <a:t>To quantify the measurable impact that TV advertising has on Pharma brands, </a:t>
            </a:r>
            <a:r>
              <a:rPr lang="en-US" sz="2600" b="1">
                <a:solidFill>
                  <a:srgbClr val="ED3C8D"/>
                </a:solidFill>
                <a:latin typeface="Helvetica" panose="020B0604020202020204" pitchFamily="34" charset="0"/>
              </a:rPr>
              <a:t>we analyzed branded online search, website traffic and sales</a:t>
            </a:r>
          </a:p>
        </p:txBody>
      </p:sp>
      <p:pic>
        <p:nvPicPr>
          <p:cNvPr id="4" name="Picture 3">
            <a:extLst>
              <a:ext uri="{FF2B5EF4-FFF2-40B4-BE49-F238E27FC236}">
                <a16:creationId xmlns:a16="http://schemas.microsoft.com/office/drawing/2014/main" id="{237BB275-E367-6443-3E95-A5C06E0FF40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396F2FEF-1A34-6A49-B5C3-B86F8322855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34993BEC-7446-9716-64D5-A2FA038FAC9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4386F0B5-4EF3-686C-9B76-E0BF7AA90C62}"/>
              </a:ext>
            </a:extLst>
          </p:cNvPr>
          <p:cNvSpPr txBox="1"/>
          <p:nvPr/>
        </p:nvSpPr>
        <p:spPr>
          <a:xfrm>
            <a:off x="-1" y="1913968"/>
            <a:ext cx="484258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Outcomes Metrics by Purchase Funnel Stage</a:t>
            </a:r>
          </a:p>
        </p:txBody>
      </p:sp>
      <p:sp>
        <p:nvSpPr>
          <p:cNvPr id="11" name="Rectangle 10">
            <a:extLst>
              <a:ext uri="{FF2B5EF4-FFF2-40B4-BE49-F238E27FC236}">
                <a16:creationId xmlns:a16="http://schemas.microsoft.com/office/drawing/2014/main" id="{3081D341-43AD-A510-2C53-394E86BDA2AA}"/>
              </a:ext>
            </a:extLst>
          </p:cNvPr>
          <p:cNvSpPr/>
          <p:nvPr/>
        </p:nvSpPr>
        <p:spPr>
          <a:xfrm>
            <a:off x="6772860" y="2232286"/>
            <a:ext cx="5288205" cy="3801041"/>
          </a:xfrm>
          <a:prstGeom prst="rect">
            <a:avLst/>
          </a:prstGeom>
        </p:spPr>
        <p:txBody>
          <a:bodyPr wrap="square">
            <a:spAutoFit/>
          </a:bodyPr>
          <a:lstStyle/>
          <a:p>
            <a:pPr lvl="0">
              <a:defRPr/>
            </a:pPr>
            <a:r>
              <a:rPr lang="en-US" sz="1600" b="1" u="sng">
                <a:solidFill>
                  <a:srgbClr val="ED3C8D"/>
                </a:solidFill>
                <a:latin typeface="Helvetica" panose="020B0604020202020204" pitchFamily="34" charset="0"/>
                <a:ea typeface="Calibri" panose="020F0502020204030204" pitchFamily="34" charset="0"/>
              </a:rPr>
              <a:t>Online Searches</a:t>
            </a:r>
          </a:p>
          <a:p>
            <a:pPr marL="285750" lvl="0" indent="-285750">
              <a:buBlip>
                <a:blip r:embed="rId3"/>
              </a:buBlip>
              <a:defRPr/>
            </a:pPr>
            <a:r>
              <a:rPr lang="en-US" sz="1500">
                <a:solidFill>
                  <a:schemeClr val="bg1"/>
                </a:solidFill>
                <a:latin typeface="Helvetica" panose="020B0604020202020204" pitchFamily="34" charset="0"/>
                <a:ea typeface="Calibri" panose="020F0502020204030204" pitchFamily="34" charset="0"/>
              </a:rPr>
              <a:t>Using Google Trends we compared the relative volume, quantified by the search index, of searches for Pharma brands before and after their TV launch.</a:t>
            </a:r>
            <a:br>
              <a:rPr lang="en-US" sz="1400">
                <a:solidFill>
                  <a:schemeClr val="bg1"/>
                </a:solidFill>
                <a:latin typeface="Helvetica" panose="020B0604020202020204" pitchFamily="34" charset="0"/>
                <a:ea typeface="Calibri" panose="020F0502020204030204" pitchFamily="34" charset="0"/>
              </a:rPr>
            </a:br>
            <a:endParaRPr lang="en-US" sz="1200" b="1">
              <a:solidFill>
                <a:schemeClr val="bg1"/>
              </a:solidFill>
              <a:latin typeface="Helvetica" panose="020B0604020202020204" pitchFamily="34" charset="0"/>
              <a:ea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600" b="1" u="sng">
                <a:solidFill>
                  <a:srgbClr val="00BFF2"/>
                </a:solidFill>
                <a:latin typeface="Helvetica" panose="020B0604020202020204" pitchFamily="34" charset="0"/>
                <a:ea typeface="Calibri" panose="020F0502020204030204" pitchFamily="34" charset="0"/>
              </a:rPr>
              <a:t>Website Visitors</a:t>
            </a:r>
            <a:endParaRPr kumimoji="0" lang="en-US" sz="1600" b="1" i="0" u="sng"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500" b="0" i="0" u="none" strike="noStrike" kern="1200" cap="none" spc="0" normalizeH="0" baseline="0" noProof="0">
                <a:ln>
                  <a:noFill/>
                </a:ln>
                <a:solidFill>
                  <a:schemeClr val="bg1"/>
                </a:solidFill>
                <a:effectLst/>
                <a:uLnTx/>
                <a:uFillTx/>
                <a:latin typeface="Helvetica" panose="020B0604020202020204" pitchFamily="34" charset="0"/>
                <a:ea typeface="Calibri" panose="020F0502020204030204" pitchFamily="34" charset="0"/>
                <a:cs typeface="+mn-cs"/>
              </a:rPr>
              <a:t>We analyzed website traffic data between July 2021 - June 2025 through Comscore to compare monthly unique visitors for each brands’ measured </a:t>
            </a:r>
            <a:r>
              <a:rPr lang="en-US" sz="1500">
                <a:solidFill>
                  <a:schemeClr val="bg1"/>
                </a:solidFill>
                <a:latin typeface="Helvetica" panose="020B0604020202020204" pitchFamily="34" charset="0"/>
                <a:ea typeface="Calibri" panose="020F0502020204030204" pitchFamily="34" charset="0"/>
              </a:rPr>
              <a:t>website before and after their TV launch. </a:t>
            </a:r>
            <a:br>
              <a:rPr lang="en-US" sz="1400">
                <a:solidFill>
                  <a:srgbClr val="FF0000"/>
                </a:solidFill>
                <a:latin typeface="Helvetica" panose="020B0604020202020204" pitchFamily="34" charset="0"/>
                <a:ea typeface="Calibri" panose="020F0502020204030204" pitchFamily="34" charset="0"/>
              </a:rPr>
            </a:br>
            <a:endParaRPr lang="en-US" sz="1200" b="1">
              <a:solidFill>
                <a:srgbClr val="FF0000"/>
              </a:solidFill>
              <a:latin typeface="Helvetica" panose="020B0604020202020204" pitchFamily="34" charset="0"/>
              <a:ea typeface="Calibri" panose="020F0502020204030204" pitchFamily="34" charset="0"/>
            </a:endParaRPr>
          </a:p>
          <a:p>
            <a:pPr lvl="0">
              <a:defRPr/>
            </a:pPr>
            <a:r>
              <a:rPr lang="en-US" sz="1600" b="1" u="sng">
                <a:solidFill>
                  <a:srgbClr val="4EBEA4"/>
                </a:solidFill>
                <a:latin typeface="Helvetica" panose="020B0604020202020204" pitchFamily="34" charset="0"/>
                <a:ea typeface="Calibri" panose="020F0502020204030204" pitchFamily="34" charset="0"/>
              </a:rPr>
              <a:t>Brand Revenue</a:t>
            </a:r>
          </a:p>
          <a:p>
            <a:pPr marL="285750" lvl="0" indent="-285750">
              <a:buBlip>
                <a:blip r:embed="rId3"/>
              </a:buBlip>
              <a:defRPr/>
            </a:pPr>
            <a:r>
              <a:rPr lang="en-US" sz="1500">
                <a:solidFill>
                  <a:schemeClr val="bg1"/>
                </a:solidFill>
                <a:latin typeface="Helvetica" panose="020B0604020202020204" pitchFamily="34" charset="0"/>
                <a:ea typeface="Calibri" panose="020F0502020204030204" pitchFamily="34" charset="0"/>
              </a:rPr>
              <a:t>Utilizing annual SEC filings (forms 10-K &amp; 20-F) of Pharmaceutical houses that are publicly traded on major U.S. stock exchanges, we analyzed the brand level U.S. sales revenue between 2021 - 2024.</a:t>
            </a:r>
          </a:p>
        </p:txBody>
      </p:sp>
      <p:sp>
        <p:nvSpPr>
          <p:cNvPr id="2" name="Trapezoid 1">
            <a:extLst>
              <a:ext uri="{FF2B5EF4-FFF2-40B4-BE49-F238E27FC236}">
                <a16:creationId xmlns:a16="http://schemas.microsoft.com/office/drawing/2014/main" id="{17112B50-84C9-8922-D179-07F1D7781E94}"/>
              </a:ext>
            </a:extLst>
          </p:cNvPr>
          <p:cNvSpPr/>
          <p:nvPr/>
        </p:nvSpPr>
        <p:spPr>
          <a:xfrm rot="10800000">
            <a:off x="513687" y="2663282"/>
            <a:ext cx="3684863" cy="739140"/>
          </a:xfrm>
          <a:prstGeom prst="trapezoid">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594382AE-D77C-0226-8E7D-46B86CB02CB7}"/>
              </a:ext>
            </a:extLst>
          </p:cNvPr>
          <p:cNvSpPr/>
          <p:nvPr/>
        </p:nvSpPr>
        <p:spPr>
          <a:xfrm rot="10800000">
            <a:off x="716360" y="3428743"/>
            <a:ext cx="3279517" cy="739140"/>
          </a:xfrm>
          <a:prstGeom prst="trapezoid">
            <a:avLst/>
          </a:prstGeom>
          <a:solidFill>
            <a:srgbClr val="ED3C8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3D91EE66-8764-5F77-1CF6-83B57ABB2844}"/>
              </a:ext>
            </a:extLst>
          </p:cNvPr>
          <p:cNvSpPr/>
          <p:nvPr/>
        </p:nvSpPr>
        <p:spPr>
          <a:xfrm rot="10800000">
            <a:off x="921134" y="4204367"/>
            <a:ext cx="2869969" cy="739140"/>
          </a:xfrm>
          <a:prstGeom prst="trapezoid">
            <a:avLst/>
          </a:prstGeom>
          <a:solidFill>
            <a:srgbClr val="00BF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4F8A9AB7-8BC1-1DCB-1AE4-1FF39917B878}"/>
              </a:ext>
            </a:extLst>
          </p:cNvPr>
          <p:cNvSpPr/>
          <p:nvPr/>
        </p:nvSpPr>
        <p:spPr>
          <a:xfrm rot="10800000">
            <a:off x="1125908" y="4979990"/>
            <a:ext cx="2460422" cy="739140"/>
          </a:xfrm>
          <a:prstGeom prst="trapezoid">
            <a:avLst/>
          </a:prstGeom>
          <a:solidFill>
            <a:srgbClr val="4EBE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9EA5468-884B-7E95-A052-123EBB768A1C}"/>
              </a:ext>
            </a:extLst>
          </p:cNvPr>
          <p:cNvSpPr txBox="1"/>
          <p:nvPr/>
        </p:nvSpPr>
        <p:spPr>
          <a:xfrm>
            <a:off x="580658" y="2848186"/>
            <a:ext cx="3550920" cy="369332"/>
          </a:xfrm>
          <a:prstGeom prst="rect">
            <a:avLst/>
          </a:prstGeom>
          <a:noFill/>
        </p:spPr>
        <p:txBody>
          <a:bodyPr wrap="square" rtlCol="0">
            <a:spAutoFit/>
          </a:bodyPr>
          <a:lstStyle/>
          <a:p>
            <a:pPr algn="ctr"/>
            <a:r>
              <a:rPr lang="en-US" b="1">
                <a:solidFill>
                  <a:schemeClr val="bg1"/>
                </a:solidFill>
                <a:latin typeface="Helvetica" pitchFamily="2" charset="0"/>
              </a:rPr>
              <a:t>Awareness</a:t>
            </a:r>
          </a:p>
        </p:txBody>
      </p:sp>
      <p:sp>
        <p:nvSpPr>
          <p:cNvPr id="16" name="TextBox 15">
            <a:extLst>
              <a:ext uri="{FF2B5EF4-FFF2-40B4-BE49-F238E27FC236}">
                <a16:creationId xmlns:a16="http://schemas.microsoft.com/office/drawing/2014/main" id="{4BF341D6-1260-1312-AE6D-03579B0B0AF1}"/>
              </a:ext>
            </a:extLst>
          </p:cNvPr>
          <p:cNvSpPr txBox="1"/>
          <p:nvPr/>
        </p:nvSpPr>
        <p:spPr>
          <a:xfrm>
            <a:off x="580658" y="3613647"/>
            <a:ext cx="3550920" cy="369332"/>
          </a:xfrm>
          <a:prstGeom prst="rect">
            <a:avLst/>
          </a:prstGeom>
          <a:noFill/>
        </p:spPr>
        <p:txBody>
          <a:bodyPr wrap="square" rtlCol="0">
            <a:spAutoFit/>
          </a:bodyPr>
          <a:lstStyle/>
          <a:p>
            <a:pPr algn="ctr"/>
            <a:r>
              <a:rPr lang="en-US" b="1">
                <a:solidFill>
                  <a:schemeClr val="bg1"/>
                </a:solidFill>
                <a:latin typeface="Helvetica" pitchFamily="2" charset="0"/>
              </a:rPr>
              <a:t>Consideration</a:t>
            </a:r>
          </a:p>
        </p:txBody>
      </p:sp>
      <p:sp>
        <p:nvSpPr>
          <p:cNvPr id="17" name="TextBox 16">
            <a:extLst>
              <a:ext uri="{FF2B5EF4-FFF2-40B4-BE49-F238E27FC236}">
                <a16:creationId xmlns:a16="http://schemas.microsoft.com/office/drawing/2014/main" id="{808DE461-D479-F3F7-582D-4CBBE0CF9BE5}"/>
              </a:ext>
            </a:extLst>
          </p:cNvPr>
          <p:cNvSpPr txBox="1"/>
          <p:nvPr/>
        </p:nvSpPr>
        <p:spPr>
          <a:xfrm>
            <a:off x="580658" y="4389271"/>
            <a:ext cx="3550920" cy="369332"/>
          </a:xfrm>
          <a:prstGeom prst="rect">
            <a:avLst/>
          </a:prstGeom>
          <a:noFill/>
        </p:spPr>
        <p:txBody>
          <a:bodyPr wrap="square" rtlCol="0">
            <a:spAutoFit/>
          </a:bodyPr>
          <a:lstStyle/>
          <a:p>
            <a:pPr algn="ctr"/>
            <a:r>
              <a:rPr lang="en-US" b="1">
                <a:solidFill>
                  <a:schemeClr val="bg1"/>
                </a:solidFill>
                <a:latin typeface="Helvetica" pitchFamily="2" charset="0"/>
              </a:rPr>
              <a:t>Intent</a:t>
            </a:r>
          </a:p>
        </p:txBody>
      </p:sp>
      <p:sp>
        <p:nvSpPr>
          <p:cNvPr id="18" name="TextBox 17">
            <a:extLst>
              <a:ext uri="{FF2B5EF4-FFF2-40B4-BE49-F238E27FC236}">
                <a16:creationId xmlns:a16="http://schemas.microsoft.com/office/drawing/2014/main" id="{43990CB0-801E-1B01-769F-6D29298432F8}"/>
              </a:ext>
            </a:extLst>
          </p:cNvPr>
          <p:cNvSpPr txBox="1"/>
          <p:nvPr/>
        </p:nvSpPr>
        <p:spPr>
          <a:xfrm>
            <a:off x="580658" y="5164894"/>
            <a:ext cx="3550920" cy="369332"/>
          </a:xfrm>
          <a:prstGeom prst="rect">
            <a:avLst/>
          </a:prstGeom>
          <a:noFill/>
        </p:spPr>
        <p:txBody>
          <a:bodyPr wrap="square" rtlCol="0">
            <a:spAutoFit/>
          </a:bodyPr>
          <a:lstStyle/>
          <a:p>
            <a:pPr algn="ctr"/>
            <a:r>
              <a:rPr lang="en-US" b="1">
                <a:solidFill>
                  <a:schemeClr val="bg1"/>
                </a:solidFill>
                <a:latin typeface="Helvetica" pitchFamily="2" charset="0"/>
              </a:rPr>
              <a:t>Sales</a:t>
            </a:r>
          </a:p>
        </p:txBody>
      </p:sp>
      <p:sp>
        <p:nvSpPr>
          <p:cNvPr id="23" name="Rectangle 22">
            <a:extLst>
              <a:ext uri="{FF2B5EF4-FFF2-40B4-BE49-F238E27FC236}">
                <a16:creationId xmlns:a16="http://schemas.microsoft.com/office/drawing/2014/main" id="{9ADAF38D-CCC1-3E73-89F5-FED3F574616B}"/>
              </a:ext>
            </a:extLst>
          </p:cNvPr>
          <p:cNvSpPr/>
          <p:nvPr/>
        </p:nvSpPr>
        <p:spPr>
          <a:xfrm>
            <a:off x="4491888" y="3586505"/>
            <a:ext cx="1649573" cy="423617"/>
          </a:xfrm>
          <a:prstGeom prst="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976C7C49-8431-EB64-02B4-4BC518BD0F7B}"/>
              </a:ext>
            </a:extLst>
          </p:cNvPr>
          <p:cNvSpPr/>
          <p:nvPr/>
        </p:nvSpPr>
        <p:spPr>
          <a:xfrm>
            <a:off x="3291841" y="3601049"/>
            <a:ext cx="1130474" cy="394528"/>
          </a:xfrm>
          <a:prstGeom prst="rightArrow">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10209FA-A2D1-1FF5-C746-7B98CC9CC154}"/>
              </a:ext>
            </a:extLst>
          </p:cNvPr>
          <p:cNvSpPr txBox="1"/>
          <p:nvPr/>
        </p:nvSpPr>
        <p:spPr>
          <a:xfrm>
            <a:off x="4465419" y="3644425"/>
            <a:ext cx="1702511" cy="323165"/>
          </a:xfrm>
          <a:prstGeom prst="rect">
            <a:avLst/>
          </a:prstGeom>
          <a:noFill/>
        </p:spPr>
        <p:txBody>
          <a:bodyPr wrap="square" rtlCol="0">
            <a:spAutoFit/>
          </a:bodyPr>
          <a:lstStyle/>
          <a:p>
            <a:pPr algn="ctr"/>
            <a:r>
              <a:rPr lang="en-US" sz="1500" b="1">
                <a:solidFill>
                  <a:srgbClr val="ED3C8D"/>
                </a:solidFill>
                <a:latin typeface="Helvetica" pitchFamily="2" charset="0"/>
              </a:rPr>
              <a:t>Online Searches</a:t>
            </a:r>
          </a:p>
        </p:txBody>
      </p:sp>
      <p:sp>
        <p:nvSpPr>
          <p:cNvPr id="26" name="Rectangle 25">
            <a:extLst>
              <a:ext uri="{FF2B5EF4-FFF2-40B4-BE49-F238E27FC236}">
                <a16:creationId xmlns:a16="http://schemas.microsoft.com/office/drawing/2014/main" id="{D9918990-5139-AAB5-4F48-DBA7C9F77DE8}"/>
              </a:ext>
            </a:extLst>
          </p:cNvPr>
          <p:cNvSpPr/>
          <p:nvPr/>
        </p:nvSpPr>
        <p:spPr>
          <a:xfrm>
            <a:off x="4491888" y="4362129"/>
            <a:ext cx="1649573" cy="423617"/>
          </a:xfrm>
          <a:prstGeom prst="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BC111D82-FEA0-F0A5-602F-3BF964A5F814}"/>
              </a:ext>
            </a:extLst>
          </p:cNvPr>
          <p:cNvSpPr/>
          <p:nvPr/>
        </p:nvSpPr>
        <p:spPr>
          <a:xfrm>
            <a:off x="3291841" y="4376673"/>
            <a:ext cx="1130474" cy="394528"/>
          </a:xfrm>
          <a:prstGeom prst="rightArrow">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3755474A-6A99-DF35-4823-4C6406BD7793}"/>
              </a:ext>
            </a:extLst>
          </p:cNvPr>
          <p:cNvSpPr txBox="1"/>
          <p:nvPr/>
        </p:nvSpPr>
        <p:spPr>
          <a:xfrm>
            <a:off x="4465418" y="4420049"/>
            <a:ext cx="1702512" cy="323165"/>
          </a:xfrm>
          <a:prstGeom prst="rect">
            <a:avLst/>
          </a:prstGeom>
          <a:noFill/>
        </p:spPr>
        <p:txBody>
          <a:bodyPr wrap="square" rtlCol="0">
            <a:spAutoFit/>
          </a:bodyPr>
          <a:lstStyle/>
          <a:p>
            <a:pPr algn="ctr"/>
            <a:r>
              <a:rPr lang="en-US" sz="1500" b="1">
                <a:solidFill>
                  <a:srgbClr val="00BFF2"/>
                </a:solidFill>
                <a:latin typeface="Helvetica" pitchFamily="2" charset="0"/>
              </a:rPr>
              <a:t>Website Visitors</a:t>
            </a:r>
          </a:p>
        </p:txBody>
      </p:sp>
      <p:sp>
        <p:nvSpPr>
          <p:cNvPr id="29" name="Rectangle 28">
            <a:extLst>
              <a:ext uri="{FF2B5EF4-FFF2-40B4-BE49-F238E27FC236}">
                <a16:creationId xmlns:a16="http://schemas.microsoft.com/office/drawing/2014/main" id="{5CB8F685-5A74-A7A1-463B-82134DE45BB6}"/>
              </a:ext>
            </a:extLst>
          </p:cNvPr>
          <p:cNvSpPr/>
          <p:nvPr/>
        </p:nvSpPr>
        <p:spPr>
          <a:xfrm>
            <a:off x="4491888" y="5137752"/>
            <a:ext cx="1649573" cy="423617"/>
          </a:xfrm>
          <a:prstGeom prst="rect">
            <a:avLst/>
          </a:prstGeom>
          <a:solidFill>
            <a:schemeClr val="bg1"/>
          </a:solidFill>
          <a:ln w="1905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C6C5EFA0-7665-123D-5FAD-74C6D44A2CD1}"/>
              </a:ext>
            </a:extLst>
          </p:cNvPr>
          <p:cNvSpPr/>
          <p:nvPr/>
        </p:nvSpPr>
        <p:spPr>
          <a:xfrm>
            <a:off x="3291841" y="5152296"/>
            <a:ext cx="1130474" cy="394528"/>
          </a:xfrm>
          <a:prstGeom prst="rightArrow">
            <a:avLst/>
          </a:prstGeom>
          <a:solidFill>
            <a:schemeClr val="bg1"/>
          </a:solidFill>
          <a:ln w="1905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7658F4D-2747-CC4E-AC9B-5E1DE515306A}"/>
              </a:ext>
            </a:extLst>
          </p:cNvPr>
          <p:cNvSpPr txBox="1"/>
          <p:nvPr/>
        </p:nvSpPr>
        <p:spPr>
          <a:xfrm>
            <a:off x="4503086" y="5195672"/>
            <a:ext cx="1649573" cy="323165"/>
          </a:xfrm>
          <a:prstGeom prst="rect">
            <a:avLst/>
          </a:prstGeom>
          <a:noFill/>
        </p:spPr>
        <p:txBody>
          <a:bodyPr wrap="square" rtlCol="0">
            <a:spAutoFit/>
          </a:bodyPr>
          <a:lstStyle/>
          <a:p>
            <a:pPr algn="ctr"/>
            <a:r>
              <a:rPr lang="en-US" sz="1500" b="1">
                <a:solidFill>
                  <a:srgbClr val="4EBEA4"/>
                </a:solidFill>
                <a:latin typeface="Helvetica" pitchFamily="2" charset="0"/>
              </a:rPr>
              <a:t>Brand Revenue</a:t>
            </a:r>
          </a:p>
        </p:txBody>
      </p:sp>
      <p:sp>
        <p:nvSpPr>
          <p:cNvPr id="33" name="TextBox 32">
            <a:extLst>
              <a:ext uri="{FF2B5EF4-FFF2-40B4-BE49-F238E27FC236}">
                <a16:creationId xmlns:a16="http://schemas.microsoft.com/office/drawing/2014/main" id="{B7464B58-DAD2-50DC-3AD6-426CCA6C82CD}"/>
              </a:ext>
            </a:extLst>
          </p:cNvPr>
          <p:cNvSpPr txBox="1"/>
          <p:nvPr/>
        </p:nvSpPr>
        <p:spPr>
          <a:xfrm>
            <a:off x="6570186" y="1820658"/>
            <a:ext cx="562893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Analysis Methodology</a:t>
            </a:r>
          </a:p>
        </p:txBody>
      </p:sp>
      <p:sp>
        <p:nvSpPr>
          <p:cNvPr id="10" name="TextBox 9">
            <a:extLst>
              <a:ext uri="{FF2B5EF4-FFF2-40B4-BE49-F238E27FC236}">
                <a16:creationId xmlns:a16="http://schemas.microsoft.com/office/drawing/2014/main" id="{3E6CB300-BF09-EEC8-3F93-41076D7A9976}"/>
              </a:ext>
            </a:extLst>
          </p:cNvPr>
          <p:cNvSpPr txBox="1"/>
          <p:nvPr/>
        </p:nvSpPr>
        <p:spPr>
          <a:xfrm>
            <a:off x="6595575" y="6139094"/>
            <a:ext cx="5546392" cy="415498"/>
          </a:xfrm>
          <a:prstGeom prst="rect">
            <a:avLst/>
          </a:prstGeom>
          <a:noFill/>
        </p:spPr>
        <p:txBody>
          <a:bodyPr wrap="square" rtlCol="0">
            <a:spAutoFit/>
          </a:bodyPr>
          <a:lstStyle/>
          <a:p>
            <a:r>
              <a:rPr lang="en-US" sz="700">
                <a:solidFill>
                  <a:srgbClr val="E2E8F1"/>
                </a:solidFill>
                <a:latin typeface="Helvetica" panose="020B0604020202020204" pitchFamily="34" charset="0"/>
                <a:cs typeface="Helvetica" panose="020B0604020202020204" pitchFamily="34" charset="0"/>
              </a:rPr>
              <a:t>Note: Form 10-K is an annual financial report filed by publicly traded companies with the U.S. Securities and Exchange Commission (SEC) that details their financial performance and business operations. Form 20-F is an annual financial report filed with the SEC by foreign private issuers that have securities listed on a U.S. stock exchange</a:t>
            </a:r>
          </a:p>
        </p:txBody>
      </p:sp>
    </p:spTree>
    <p:extLst>
      <p:ext uri="{BB962C8B-B14F-4D97-AF65-F5344CB8AC3E}">
        <p14:creationId xmlns:p14="http://schemas.microsoft.com/office/powerpoint/2010/main" val="160155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a:extLst>
            <a:ext uri="{FF2B5EF4-FFF2-40B4-BE49-F238E27FC236}">
              <a16:creationId xmlns:a16="http://schemas.microsoft.com/office/drawing/2014/main" id="{18B4CB7A-72EA-AAC2-AB08-41A4A856263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A9A6594-7E90-E981-4C43-954DA2F303D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046288" y="0"/>
            <a:ext cx="9139362" cy="5321030"/>
          </a:xfrm>
          <a:prstGeom prst="rect">
            <a:avLst/>
          </a:prstGeom>
        </p:spPr>
      </p:pic>
      <p:cxnSp>
        <p:nvCxnSpPr>
          <p:cNvPr id="2" name="Straight Connector 1">
            <a:extLst>
              <a:ext uri="{FF2B5EF4-FFF2-40B4-BE49-F238E27FC236}">
                <a16:creationId xmlns:a16="http://schemas.microsoft.com/office/drawing/2014/main" id="{BF6069D4-B7EF-6525-BBF0-8F02AF4B1614}"/>
              </a:ext>
            </a:extLst>
          </p:cNvPr>
          <p:cNvCxnSpPr/>
          <p:nvPr/>
        </p:nvCxnSpPr>
        <p:spPr>
          <a:xfrm>
            <a:off x="493843" y="2940040"/>
            <a:ext cx="521208"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E4A91833-2144-CBD8-131D-D9DB67CA805A}"/>
              </a:ext>
            </a:extLst>
          </p:cNvPr>
          <p:cNvSpPr txBox="1"/>
          <p:nvPr/>
        </p:nvSpPr>
        <p:spPr>
          <a:xfrm>
            <a:off x="446575" y="2161540"/>
            <a:ext cx="52120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D3C8D"/>
                </a:solidFill>
                <a:effectLst/>
                <a:uLnTx/>
                <a:uFillTx/>
                <a:latin typeface="Helvetica" pitchFamily="2" charset="0"/>
                <a:ea typeface="+mn-ea"/>
                <a:cs typeface="+mn-cs"/>
              </a:rPr>
              <a:t>3</a:t>
            </a:r>
          </a:p>
        </p:txBody>
      </p:sp>
      <p:sp>
        <p:nvSpPr>
          <p:cNvPr id="3" name="TextBox 2">
            <a:extLst>
              <a:ext uri="{FF2B5EF4-FFF2-40B4-BE49-F238E27FC236}">
                <a16:creationId xmlns:a16="http://schemas.microsoft.com/office/drawing/2014/main" id="{B00E02AE-813D-9AD0-6B06-8AC5F7B69DA3}"/>
              </a:ext>
            </a:extLst>
          </p:cNvPr>
          <p:cNvSpPr txBox="1"/>
          <p:nvPr/>
        </p:nvSpPr>
        <p:spPr>
          <a:xfrm>
            <a:off x="352898" y="3434080"/>
            <a:ext cx="7223560" cy="1631216"/>
          </a:xfrm>
          <a:prstGeom prst="rect">
            <a:avLst/>
          </a:prstGeom>
          <a:noFill/>
        </p:spPr>
        <p:txBody>
          <a:bodyPr wrap="square" rtlCol="0">
            <a:spAutoFit/>
          </a:bodyPr>
          <a:lstStyle/>
          <a:p>
            <a:pPr>
              <a:defRPr/>
            </a:pPr>
            <a:r>
              <a:rPr lang="en-US" sz="2800" b="1">
                <a:solidFill>
                  <a:srgbClr val="ED3C8D"/>
                </a:solidFill>
                <a:latin typeface="Helvetica" pitchFamily="2" charset="0"/>
              </a:rPr>
              <a:t>Mid-Funnel Results: </a:t>
            </a:r>
            <a:r>
              <a:rPr lang="en-US" sz="2800" b="1">
                <a:solidFill>
                  <a:srgbClr val="00BFF2"/>
                </a:solidFill>
                <a:latin typeface="Helvetica" pitchFamily="2" charset="0"/>
              </a:rPr>
              <a:t>Pharmaceutical </a:t>
            </a:r>
            <a:br>
              <a:rPr lang="en-US" sz="2800" b="1">
                <a:solidFill>
                  <a:srgbClr val="00BFF2"/>
                </a:solidFill>
                <a:latin typeface="Helvetica" pitchFamily="2" charset="0"/>
              </a:rPr>
            </a:br>
            <a:r>
              <a:rPr lang="en-US" sz="2800" b="1">
                <a:solidFill>
                  <a:srgbClr val="00BFF2"/>
                </a:solidFill>
                <a:latin typeface="Helvetica" pitchFamily="2" charset="0"/>
              </a:rPr>
              <a:t>Brands</a:t>
            </a:r>
            <a:br>
              <a:rPr kumimoji="0" lang="en-US" sz="1000" b="0" i="0" u="none" strike="noStrike" kern="1200" cap="none" spc="0" normalizeH="0" baseline="0" noProof="0">
                <a:ln>
                  <a:noFill/>
                </a:ln>
                <a:solidFill>
                  <a:prstClr val="white"/>
                </a:solidFill>
                <a:effectLst/>
                <a:uLnTx/>
                <a:uFillTx/>
                <a:latin typeface="Helvetica" pitchFamily="2" charset="0"/>
                <a:ea typeface="+mn-ea"/>
                <a:cs typeface="+mn-cs"/>
              </a:rPr>
            </a:br>
            <a:r>
              <a:rPr lang="en-US" sz="2200">
                <a:solidFill>
                  <a:prstClr val="white"/>
                </a:solidFill>
                <a:latin typeface="Helvetica" pitchFamily="2" charset="0"/>
              </a:rPr>
              <a:t>TV ads drive discovery and education through increased branded online search and website visits</a:t>
            </a:r>
          </a:p>
        </p:txBody>
      </p:sp>
      <p:sp>
        <p:nvSpPr>
          <p:cNvPr id="5" name="TextBox 4">
            <a:extLst>
              <a:ext uri="{FF2B5EF4-FFF2-40B4-BE49-F238E27FC236}">
                <a16:creationId xmlns:a16="http://schemas.microsoft.com/office/drawing/2014/main" id="{AC716AAD-B124-079D-0491-5FB11C43EA4E}"/>
              </a:ext>
            </a:extLst>
          </p:cNvPr>
          <p:cNvSpPr txBox="1"/>
          <p:nvPr/>
        </p:nvSpPr>
        <p:spPr>
          <a:xfrm>
            <a:off x="352898" y="5824129"/>
            <a:ext cx="5999534" cy="577081"/>
          </a:xfrm>
          <a:prstGeom prst="rect">
            <a:avLst/>
          </a:prstGeom>
          <a:solidFill>
            <a:schemeClr val="bg1"/>
          </a:solidFill>
          <a:ln w="19050">
            <a:solidFill>
              <a:srgbClr val="1B1464"/>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rPr>
              <a:t>Google Search Trend Index</a:t>
            </a:r>
            <a:r>
              <a:rPr kumimoji="0" lang="en-US" sz="1050" b="0" i="0" u="none"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rPr>
              <a:t> = represents search interest relative to the highest point during a specific time period for a given region, a value of </a:t>
            </a:r>
            <a:r>
              <a:rPr kumimoji="0" lang="en-US" sz="1050" b="1" i="0" u="none" strike="noStrike" kern="1200" cap="none" spc="0" normalizeH="0" baseline="0" noProof="0">
                <a:ln>
                  <a:noFill/>
                </a:ln>
                <a:solidFill>
                  <a:srgbClr val="00BFF2"/>
                </a:solidFill>
                <a:effectLst/>
                <a:uLnTx/>
                <a:uFillTx/>
                <a:latin typeface="Arial" panose="020B0604020202020204" pitchFamily="34" charset="0"/>
                <a:ea typeface="+mn-ea"/>
                <a:cs typeface="Arial" panose="020B0604020202020204" pitchFamily="34" charset="0"/>
              </a:rPr>
              <a:t>100 is the peak popularity for the term</a:t>
            </a:r>
            <a:r>
              <a:rPr kumimoji="0" lang="en-US" sz="1050" b="0" i="0" u="none"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rPr>
              <a:t>, a value of 50 means that the term is half as popular.</a:t>
            </a:r>
            <a:endParaRPr kumimoji="0" lang="en-US" sz="2800" b="0"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AA4C836-C45C-4F91-03A7-EF479B09499A}"/>
              </a:ext>
            </a:extLst>
          </p:cNvPr>
          <p:cNvSpPr txBox="1"/>
          <p:nvPr/>
        </p:nvSpPr>
        <p:spPr>
          <a:xfrm>
            <a:off x="333442" y="5547130"/>
            <a:ext cx="39956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Arial" panose="020B0604020202020204" pitchFamily="34" charset="0"/>
                <a:ea typeface="+mn-ea"/>
                <a:cs typeface="+mn-cs"/>
              </a:rPr>
              <a:t>How to read the </a:t>
            </a:r>
            <a:r>
              <a:rPr lang="en-US" sz="1200">
                <a:solidFill>
                  <a:schemeClr val="bg1"/>
                </a:solidFill>
                <a:latin typeface="Arial" panose="020B0604020202020204" pitchFamily="34" charset="0"/>
              </a:rPr>
              <a:t>first charts </a:t>
            </a:r>
            <a:r>
              <a:rPr kumimoji="0" lang="en-US" sz="1200" b="0" i="0" u="none" strike="noStrike" kern="1200" cap="none" spc="0" normalizeH="0" baseline="0" noProof="0">
                <a:ln>
                  <a:noFill/>
                </a:ln>
                <a:solidFill>
                  <a:schemeClr val="bg1"/>
                </a:solidFill>
                <a:effectLst/>
                <a:uLnTx/>
                <a:uFillTx/>
                <a:latin typeface="Arial" panose="020B0604020202020204" pitchFamily="34" charset="0"/>
                <a:ea typeface="+mn-ea"/>
                <a:cs typeface="+mn-cs"/>
              </a:rPr>
              <a:t>in this section:</a:t>
            </a:r>
          </a:p>
        </p:txBody>
      </p:sp>
    </p:spTree>
    <p:extLst>
      <p:ext uri="{BB962C8B-B14F-4D97-AF65-F5344CB8AC3E}">
        <p14:creationId xmlns:p14="http://schemas.microsoft.com/office/powerpoint/2010/main" val="564286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E8E1D-694C-CC5A-2AF8-2802617674A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ADE120D-035A-DEC3-3F4B-CD894CD09253}"/>
              </a:ext>
            </a:extLst>
          </p:cNvPr>
          <p:cNvSpPr/>
          <p:nvPr/>
        </p:nvSpPr>
        <p:spPr>
          <a:xfrm>
            <a:off x="-3884"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34D0AC1-E61A-1DDA-42E7-520DB11B18E3}"/>
              </a:ext>
            </a:extLst>
          </p:cNvPr>
          <p:cNvSpPr/>
          <p:nvPr/>
        </p:nvSpPr>
        <p:spPr>
          <a:xfrm>
            <a:off x="2256008" y="1785942"/>
            <a:ext cx="7678233" cy="4294594"/>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0" name="Chart 39">
            <a:extLst>
              <a:ext uri="{FF2B5EF4-FFF2-40B4-BE49-F238E27FC236}">
                <a16:creationId xmlns:a16="http://schemas.microsoft.com/office/drawing/2014/main" id="{018CE94E-5A77-B74C-247F-68857D5E2A5A}"/>
              </a:ext>
            </a:extLst>
          </p:cNvPr>
          <p:cNvGraphicFramePr/>
          <p:nvPr/>
        </p:nvGraphicFramePr>
        <p:xfrm>
          <a:off x="2256009" y="2070183"/>
          <a:ext cx="7405878" cy="3986321"/>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36">
            <a:extLst>
              <a:ext uri="{FF2B5EF4-FFF2-40B4-BE49-F238E27FC236}">
                <a16:creationId xmlns:a16="http://schemas.microsoft.com/office/drawing/2014/main" id="{0067AA0A-25D1-E0FF-2EA6-394664EB7BA7}"/>
              </a:ext>
            </a:extLst>
          </p:cNvPr>
          <p:cNvSpPr txBox="1"/>
          <p:nvPr/>
        </p:nvSpPr>
        <p:spPr>
          <a:xfrm>
            <a:off x="481665" y="6098363"/>
            <a:ext cx="11664778" cy="461665"/>
          </a:xfrm>
          <a:prstGeom prst="rect">
            <a:avLst/>
          </a:prstGeom>
          <a:noFill/>
        </p:spPr>
        <p:txBody>
          <a:bodyPr wrap="square" rtlCol="0">
            <a:spAutoFit/>
          </a:bodyPr>
          <a:lstStyle/>
          <a:p>
            <a:pPr lvl="0">
              <a:defRPr/>
            </a:pPr>
            <a:r>
              <a:rPr lang="en-US" sz="800">
                <a:solidFill>
                  <a:srgbClr val="1F1A62"/>
                </a:solidFill>
                <a:latin typeface="Helvetica" panose="020B0604020202020204" pitchFamily="34" charset="0"/>
                <a:cs typeface="Helvetica" panose="020B0604020202020204" pitchFamily="34" charset="0"/>
              </a:rPr>
              <a:t>Source: VAB analysis of Google Trends, United States only, All Categories, Web Search, weeks o</a:t>
            </a:r>
            <a:r>
              <a:rPr lang="en-US" sz="800">
                <a:solidFill>
                  <a:srgbClr val="1B1464"/>
                </a:solidFill>
                <a:latin typeface="Helvetica" panose="020B0604020202020204" pitchFamily="34" charset="0"/>
                <a:cs typeface="Helvetica" panose="020B0604020202020204" pitchFamily="34" charset="0"/>
              </a:rPr>
              <a:t>f 12/3/17 – 8/5/18</a:t>
            </a:r>
            <a:r>
              <a:rPr lang="en-US" sz="800">
                <a:solidFill>
                  <a:srgbClr val="1F1A62"/>
                </a:solidFill>
                <a:latin typeface="Helvetica" panose="020B0604020202020204" pitchFamily="34" charset="0"/>
                <a:cs typeface="Helvetica" panose="020B0604020202020204" pitchFamily="34" charset="0"/>
              </a:rPr>
              <a:t>. </a:t>
            </a:r>
            <a:r>
              <a:rPr lang="en-US" sz="800" b="1">
                <a:solidFill>
                  <a:srgbClr val="1F1A62"/>
                </a:solidFill>
                <a:latin typeface="Helvetica" panose="020B0604020202020204" pitchFamily="34" charset="0"/>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lang="en-US" sz="800">
                <a:solidFill>
                  <a:srgbClr val="1F1A62"/>
                </a:solidFill>
                <a:latin typeface="Helvetica" panose="020B0604020202020204" pitchFamily="34" charset="0"/>
                <a:cs typeface="Helvetica" panose="020B0604020202020204" pitchFamily="34" charset="0"/>
              </a:rPr>
              <a:t>. </a:t>
            </a:r>
            <a:r>
              <a:rPr lang="en-US" sz="800">
                <a:solidFill>
                  <a:srgbClr val="1F1A62"/>
                </a:solidFill>
                <a:latin typeface="Helvetica" panose="020B0403020202020204" pitchFamily="34" charset="0"/>
              </a:rPr>
              <a:t>VAB analysis of Nielsen Ad Intel, TV launch month is based on the first activity reported across nat</a:t>
            </a:r>
            <a:r>
              <a:rPr lang="en-US" sz="800">
                <a:solidFill>
                  <a:srgbClr val="1F1A62"/>
                </a:solidFill>
                <a:latin typeface="Helvetica" pitchFamily="2" charset="0"/>
                <a:ea typeface="Open Sans" panose="020B0606030504020204" pitchFamily="34" charset="0"/>
                <a:cs typeface="Open Sans" panose="020B0606030504020204" pitchFamily="34" charset="0"/>
              </a:rPr>
              <a:t>ional cable TV, broadcast TV, Spanish language cable TV, Spanish language broadcast TV, streaking TV between</a:t>
            </a:r>
            <a:r>
              <a:rPr lang="en-US" sz="800">
                <a:solidFill>
                  <a:srgbClr val="1B1464"/>
                </a:solidFill>
                <a:latin typeface="Helvetica" pitchFamily="2" charset="0"/>
                <a:ea typeface="Open Sans" panose="020B0606030504020204" pitchFamily="34" charset="0"/>
                <a:cs typeface="Open Sans" panose="020B0606030504020204" pitchFamily="34" charset="0"/>
              </a:rPr>
              <a:t> </a:t>
            </a:r>
            <a:r>
              <a:rPr lang="en-US" sz="800">
                <a:solidFill>
                  <a:srgbClr val="1B1464"/>
                </a:solidFill>
                <a:latin typeface="Helvetica" panose="020B0403020202020204" pitchFamily="34" charset="0"/>
              </a:rPr>
              <a:t>January 2015 – December 2024 </a:t>
            </a:r>
            <a:r>
              <a:rPr lang="en-US" sz="800">
                <a:solidFill>
                  <a:srgbClr val="1F1A62"/>
                </a:solidFill>
                <a:latin typeface="Helvetica" panose="020B0403020202020204" pitchFamily="34" charset="0"/>
              </a:rPr>
              <a:t>(calendar months)</a:t>
            </a:r>
            <a:r>
              <a:rPr lang="en-US" sz="800">
                <a:solidFill>
                  <a:srgbClr val="1F1A62"/>
                </a:solidFill>
                <a:latin typeface="Helvetica" panose="020B0604020202020204" pitchFamily="34" charset="0"/>
              </a:rPr>
              <a:t>. </a:t>
            </a:r>
            <a:r>
              <a:rPr lang="en-US" sz="800">
                <a:solidFill>
                  <a:srgbClr val="1F1A62"/>
                </a:solidFill>
                <a:latin typeface="Helvetica" panose="020B0604020202020204" pitchFamily="34" charset="0"/>
                <a:cs typeface="Helvetica" panose="020B0604020202020204" pitchFamily="34" charset="0"/>
              </a:rPr>
              <a:t>Note: </a:t>
            </a:r>
            <a:r>
              <a:rPr lang="en-US" sz="800" b="1">
                <a:solidFill>
                  <a:srgbClr val="00BFF2"/>
                </a:solidFill>
                <a:latin typeface="Helvetica" panose="020B0604020202020204" pitchFamily="34" charset="0"/>
                <a:cs typeface="Helvetica" panose="020B0604020202020204" pitchFamily="34" charset="0"/>
              </a:rPr>
              <a:t>Light blue line marks the first day of TV spending for each brand. </a:t>
            </a:r>
            <a:endParaRPr lang="en-US" sz="800">
              <a:solidFill>
                <a:srgbClr val="1F1A62"/>
              </a:solidFill>
              <a:latin typeface="Helvetica" panose="020B0604020202020204" pitchFamily="34" charset="0"/>
              <a:cs typeface="Helvetica" panose="020B0604020202020204" pitchFamily="34" charset="0"/>
            </a:endParaRPr>
          </a:p>
        </p:txBody>
      </p:sp>
      <p:pic>
        <p:nvPicPr>
          <p:cNvPr id="2" name="Picture 1">
            <a:extLst>
              <a:ext uri="{FF2B5EF4-FFF2-40B4-BE49-F238E27FC236}">
                <a16:creationId xmlns:a16="http://schemas.microsoft.com/office/drawing/2014/main" id="{126D34CC-DBE8-F81F-EF02-9B7E97C06EB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A3100EA1-A4FA-61DF-4DAD-917030AAAFE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TextBox 20">
            <a:extLst>
              <a:ext uri="{FF2B5EF4-FFF2-40B4-BE49-F238E27FC236}">
                <a16:creationId xmlns:a16="http://schemas.microsoft.com/office/drawing/2014/main" id="{8AA96D7B-6A94-EDE9-3A1B-F15E51DF05A9}"/>
              </a:ext>
            </a:extLst>
          </p:cNvPr>
          <p:cNvSpPr txBox="1"/>
          <p:nvPr/>
        </p:nvSpPr>
        <p:spPr>
          <a:xfrm>
            <a:off x="10518538" y="3915437"/>
            <a:ext cx="1307094" cy="1200329"/>
          </a:xfrm>
          <a:prstGeom prst="rect">
            <a:avLst/>
          </a:prstGeom>
          <a:solidFill>
            <a:sysClr val="window" lastClr="FFFFFF"/>
          </a:solidFill>
          <a:ln w="28575">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Level of search activity just before </a:t>
            </a:r>
            <a:r>
              <a:rPr lang="en-US" sz="1200" kern="0">
                <a:solidFill>
                  <a:srgbClr val="1B1464"/>
                </a:solidFill>
                <a:latin typeface="Helvetica" panose="020B0403020202020204" pitchFamily="34" charset="0"/>
              </a:rPr>
              <a:t>7/29</a:t>
            </a: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 TV campaign launch began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1B1464"/>
                </a:solidFill>
                <a:effectLst/>
                <a:uLnTx/>
                <a:uFillTx/>
                <a:latin typeface="Helvetica" panose="020B0403020202020204" pitchFamily="34" charset="0"/>
                <a:ea typeface="+mn-ea"/>
                <a:cs typeface="+mn-cs"/>
              </a:rPr>
              <a:t>(42 index) </a:t>
            </a:r>
          </a:p>
        </p:txBody>
      </p:sp>
      <p:sp>
        <p:nvSpPr>
          <p:cNvPr id="27" name="TextBox 26">
            <a:extLst>
              <a:ext uri="{FF2B5EF4-FFF2-40B4-BE49-F238E27FC236}">
                <a16:creationId xmlns:a16="http://schemas.microsoft.com/office/drawing/2014/main" id="{EC60A898-FD70-B3B2-5755-3F2E75F371AA}"/>
              </a:ext>
            </a:extLst>
          </p:cNvPr>
          <p:cNvSpPr txBox="1"/>
          <p:nvPr/>
        </p:nvSpPr>
        <p:spPr>
          <a:xfrm>
            <a:off x="319396" y="2791207"/>
            <a:ext cx="1574127" cy="1938992"/>
          </a:xfrm>
          <a:prstGeom prst="rect">
            <a:avLst/>
          </a:prstGeom>
          <a:solidFill>
            <a:sysClr val="window" lastClr="FFFFFF"/>
          </a:solidFill>
          <a:ln w="28575">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a:ln>
                  <a:noFill/>
                </a:ln>
                <a:solidFill>
                  <a:srgbClr val="1B1464"/>
                </a:solidFill>
                <a:effectLst/>
                <a:uLnTx/>
                <a:uFillTx/>
                <a:latin typeface="Helvetica" panose="020B0403020202020204" pitchFamily="34" charset="0"/>
                <a:ea typeface="+mn-ea"/>
                <a:cs typeface="+mn-cs"/>
              </a:rPr>
              <a:t>This Chart Plots</a:t>
            </a: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The level of relative weekly Google search activity (for </a:t>
            </a:r>
            <a:r>
              <a:rPr lang="en-US" sz="1200" kern="0">
                <a:solidFill>
                  <a:srgbClr val="1B1464"/>
                </a:solidFill>
                <a:latin typeface="Helvetica" panose="020B0403020202020204" pitchFamily="34" charset="0"/>
              </a:rPr>
              <a:t>Ozempic</a:t>
            </a: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 prior to its high point in search activity (the spike at the end of TV launch week) </a:t>
            </a:r>
            <a:endParaRPr kumimoji="0" lang="en-US" sz="1200" b="1" i="0" u="none" strike="noStrike" kern="0" cap="none" spc="0" normalizeH="0" baseline="0" noProof="0">
              <a:ln>
                <a:noFill/>
              </a:ln>
              <a:solidFill>
                <a:srgbClr val="1B1464"/>
              </a:solidFill>
              <a:effectLst/>
              <a:uLnTx/>
              <a:uFillTx/>
              <a:latin typeface="Helvetica" panose="020B0403020202020204" pitchFamily="34" charset="0"/>
              <a:ea typeface="+mn-ea"/>
              <a:cs typeface="+mn-cs"/>
            </a:endParaRPr>
          </a:p>
        </p:txBody>
      </p:sp>
      <p:cxnSp>
        <p:nvCxnSpPr>
          <p:cNvPr id="4" name="Straight Arrow Connector 3">
            <a:extLst>
              <a:ext uri="{FF2B5EF4-FFF2-40B4-BE49-F238E27FC236}">
                <a16:creationId xmlns:a16="http://schemas.microsoft.com/office/drawing/2014/main" id="{EB830F45-3303-65B5-4C11-EFCB7EC6A88E}"/>
              </a:ext>
            </a:extLst>
          </p:cNvPr>
          <p:cNvCxnSpPr>
            <a:cxnSpLocks/>
          </p:cNvCxnSpPr>
          <p:nvPr/>
        </p:nvCxnSpPr>
        <p:spPr>
          <a:xfrm flipH="1">
            <a:off x="9948595" y="2835437"/>
            <a:ext cx="637847"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BE7172A-C92A-201E-EBC5-12F7B9C9E47F}"/>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0" name="Rectangle 9">
            <a:extLst>
              <a:ext uri="{FF2B5EF4-FFF2-40B4-BE49-F238E27FC236}">
                <a16:creationId xmlns:a16="http://schemas.microsoft.com/office/drawing/2014/main" id="{F9A2E2C9-38FC-C651-414F-92852C08277E}"/>
              </a:ext>
            </a:extLst>
          </p:cNvPr>
          <p:cNvSpPr/>
          <p:nvPr/>
        </p:nvSpPr>
        <p:spPr>
          <a:xfrm>
            <a:off x="0" y="0"/>
            <a:ext cx="1227812" cy="230800"/>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a:latin typeface="Helvetica" pitchFamily="2" charset="0"/>
              </a:rPr>
              <a:t>Consideration</a:t>
            </a:r>
          </a:p>
        </p:txBody>
      </p:sp>
      <p:sp>
        <p:nvSpPr>
          <p:cNvPr id="18" name="TextBox 17">
            <a:extLst>
              <a:ext uri="{FF2B5EF4-FFF2-40B4-BE49-F238E27FC236}">
                <a16:creationId xmlns:a16="http://schemas.microsoft.com/office/drawing/2014/main" id="{51FF40C9-7FEA-2429-E3B9-F857EE0AFC17}"/>
              </a:ext>
            </a:extLst>
          </p:cNvPr>
          <p:cNvSpPr txBox="1"/>
          <p:nvPr/>
        </p:nvSpPr>
        <p:spPr>
          <a:xfrm>
            <a:off x="2299516" y="1781209"/>
            <a:ext cx="75929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a:solidFill>
                  <a:srgbClr val="1B1464"/>
                </a:solidFill>
                <a:latin typeface="Helvetica" panose="020B0604020202020204" pitchFamily="34" charset="0"/>
                <a:cs typeface="Helvetica" panose="020B0604020202020204" pitchFamily="34" charset="0"/>
              </a:rPr>
              <a:t>Ozempic</a:t>
            </a: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Weekly Google Search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Weeks of 12/3/17 – </a:t>
            </a:r>
            <a:r>
              <a:rPr lang="en-US" sz="1100">
                <a:solidFill>
                  <a:srgbClr val="1B1464"/>
                </a:solidFill>
                <a:latin typeface="Helvetica" panose="020B0604020202020204" pitchFamily="34" charset="0"/>
                <a:cs typeface="Helvetica" panose="020B0604020202020204" pitchFamily="34" charset="0"/>
              </a:rPr>
              <a:t>8</a:t>
            </a: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lang="en-US" sz="1100">
                <a:solidFill>
                  <a:srgbClr val="1B1464"/>
                </a:solidFill>
                <a:latin typeface="Helvetica" panose="020B0604020202020204" pitchFamily="34" charset="0"/>
                <a:cs typeface="Helvetica" panose="020B0604020202020204" pitchFamily="34" charset="0"/>
              </a:rPr>
              <a:t>5</a:t>
            </a: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/18</a:t>
            </a:r>
          </a:p>
        </p:txBody>
      </p:sp>
      <p:cxnSp>
        <p:nvCxnSpPr>
          <p:cNvPr id="47" name="Straight Connector 46">
            <a:extLst>
              <a:ext uri="{FF2B5EF4-FFF2-40B4-BE49-F238E27FC236}">
                <a16:creationId xmlns:a16="http://schemas.microsoft.com/office/drawing/2014/main" id="{B8BDDE82-A19B-AF73-DED5-62334268C380}"/>
              </a:ext>
            </a:extLst>
          </p:cNvPr>
          <p:cNvCxnSpPr>
            <a:cxnSpLocks/>
          </p:cNvCxnSpPr>
          <p:nvPr/>
        </p:nvCxnSpPr>
        <p:spPr>
          <a:xfrm flipV="1">
            <a:off x="9469380" y="2629074"/>
            <a:ext cx="0" cy="2997937"/>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C3FA2F1-6065-6C0C-D895-79C38EC6CCC0}"/>
              </a:ext>
            </a:extLst>
          </p:cNvPr>
          <p:cNvCxnSpPr>
            <a:cxnSpLocks/>
          </p:cNvCxnSpPr>
          <p:nvPr/>
        </p:nvCxnSpPr>
        <p:spPr>
          <a:xfrm flipH="1">
            <a:off x="2606323" y="2617169"/>
            <a:ext cx="2052536" cy="0"/>
          </a:xfrm>
          <a:prstGeom prst="straightConnector1">
            <a:avLst/>
          </a:prstGeom>
          <a:ln w="19050">
            <a:solidFill>
              <a:srgbClr val="1B1464"/>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434F470-A92A-2EE3-6083-5EE2338081E8}"/>
              </a:ext>
            </a:extLst>
          </p:cNvPr>
          <p:cNvCxnSpPr>
            <a:cxnSpLocks/>
          </p:cNvCxnSpPr>
          <p:nvPr/>
        </p:nvCxnSpPr>
        <p:spPr>
          <a:xfrm>
            <a:off x="4123389" y="2617169"/>
            <a:ext cx="5027982" cy="0"/>
          </a:xfrm>
          <a:prstGeom prst="straightConnector1">
            <a:avLst/>
          </a:prstGeom>
          <a:ln w="19050">
            <a:solidFill>
              <a:srgbClr val="1B1464"/>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EE07798-FC60-FED9-C397-81C0921200B8}"/>
              </a:ext>
            </a:extLst>
          </p:cNvPr>
          <p:cNvSpPr txBox="1"/>
          <p:nvPr/>
        </p:nvSpPr>
        <p:spPr>
          <a:xfrm>
            <a:off x="4320874" y="2490616"/>
            <a:ext cx="3277294" cy="261610"/>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7 months</a:t>
            </a:r>
            <a:r>
              <a:rPr kumimoji="0" lang="en-US" sz="11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 </a:t>
            </a: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between FDA approval and TV launch</a:t>
            </a:r>
          </a:p>
        </p:txBody>
      </p:sp>
      <p:cxnSp>
        <p:nvCxnSpPr>
          <p:cNvPr id="15" name="Straight Arrow Connector 14">
            <a:extLst>
              <a:ext uri="{FF2B5EF4-FFF2-40B4-BE49-F238E27FC236}">
                <a16:creationId xmlns:a16="http://schemas.microsoft.com/office/drawing/2014/main" id="{EFEDE083-54F9-A87E-80C5-374E3D5C80BA}"/>
              </a:ext>
            </a:extLst>
          </p:cNvPr>
          <p:cNvCxnSpPr>
            <a:cxnSpLocks/>
          </p:cNvCxnSpPr>
          <p:nvPr/>
        </p:nvCxnSpPr>
        <p:spPr>
          <a:xfrm flipH="1">
            <a:off x="9312442" y="4468072"/>
            <a:ext cx="1206096"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2EE6C24-6497-DBE4-DAAB-9C4D186861E5}"/>
              </a:ext>
            </a:extLst>
          </p:cNvPr>
          <p:cNvSpPr/>
          <p:nvPr/>
        </p:nvSpPr>
        <p:spPr>
          <a:xfrm>
            <a:off x="9151371" y="1907860"/>
            <a:ext cx="715502" cy="370987"/>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Helvetica" panose="020B0403020202020204" pitchFamily="34" charset="0"/>
              </a:rPr>
              <a:t>2.4</a:t>
            </a: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x</a:t>
            </a:r>
          </a:p>
        </p:txBody>
      </p:sp>
      <p:sp>
        <p:nvSpPr>
          <p:cNvPr id="13" name="TextBox 12">
            <a:extLst>
              <a:ext uri="{FF2B5EF4-FFF2-40B4-BE49-F238E27FC236}">
                <a16:creationId xmlns:a16="http://schemas.microsoft.com/office/drawing/2014/main" id="{DF7CEBF9-93BE-A053-0200-AE5C9B3D4B83}"/>
              </a:ext>
            </a:extLst>
          </p:cNvPr>
          <p:cNvSpPr txBox="1"/>
          <p:nvPr/>
        </p:nvSpPr>
        <p:spPr>
          <a:xfrm>
            <a:off x="9104195" y="2265692"/>
            <a:ext cx="844400" cy="338554"/>
          </a:xfrm>
          <a:prstGeom prst="rect">
            <a:avLst/>
          </a:prstGeom>
          <a:noFill/>
        </p:spPr>
        <p:txBody>
          <a:bodyPr wrap="square" rtlCol="0">
            <a:spAutoFit/>
          </a:bodyPr>
          <a:lstStyle/>
          <a:p>
            <a:pPr algn="ctr"/>
            <a:r>
              <a:rPr lang="en-US" sz="800">
                <a:solidFill>
                  <a:srgbClr val="1B1464"/>
                </a:solidFill>
                <a:latin typeface="Helvetica" panose="020B0403020202020204" pitchFamily="34" charset="0"/>
              </a:rPr>
              <a:t>TV launch vs. prior week</a:t>
            </a:r>
          </a:p>
        </p:txBody>
      </p:sp>
      <p:sp>
        <p:nvSpPr>
          <p:cNvPr id="41" name="Rectangle: Rounded Corners 40">
            <a:extLst>
              <a:ext uri="{FF2B5EF4-FFF2-40B4-BE49-F238E27FC236}">
                <a16:creationId xmlns:a16="http://schemas.microsoft.com/office/drawing/2014/main" id="{E9CC2E0E-C210-5D8B-D8FF-C5758BBDAD57}"/>
              </a:ext>
            </a:extLst>
          </p:cNvPr>
          <p:cNvSpPr/>
          <p:nvPr/>
        </p:nvSpPr>
        <p:spPr>
          <a:xfrm>
            <a:off x="8305032" y="5504708"/>
            <a:ext cx="1598326" cy="244606"/>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TV Launch: </a:t>
            </a:r>
            <a:r>
              <a:rPr lang="en-US" sz="1200" b="1">
                <a:solidFill>
                  <a:srgbClr val="00C0F3"/>
                </a:solidFill>
                <a:latin typeface="Helvetica" panose="020B0604020202020204" pitchFamily="34" charset="0"/>
                <a:cs typeface="Helvetica" panose="020B0604020202020204" pitchFamily="34" charset="0"/>
              </a:rPr>
              <a:t>7/29</a:t>
            </a:r>
            <a:r>
              <a:rPr kumimoji="0" lang="en-US" sz="12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/18</a:t>
            </a:r>
          </a:p>
        </p:txBody>
      </p:sp>
      <p:sp>
        <p:nvSpPr>
          <p:cNvPr id="11" name="Oval 10">
            <a:extLst>
              <a:ext uri="{FF2B5EF4-FFF2-40B4-BE49-F238E27FC236}">
                <a16:creationId xmlns:a16="http://schemas.microsoft.com/office/drawing/2014/main" id="{E0B0507E-5833-EBB5-9F5E-6F79940C8F62}"/>
              </a:ext>
            </a:extLst>
          </p:cNvPr>
          <p:cNvSpPr/>
          <p:nvPr/>
        </p:nvSpPr>
        <p:spPr>
          <a:xfrm>
            <a:off x="9108011" y="2573281"/>
            <a:ext cx="784474" cy="483223"/>
          </a:xfrm>
          <a:prstGeom prst="ellipse">
            <a:avLst/>
          </a:prstGeom>
          <a:noFill/>
          <a:ln w="28575">
            <a:solidFill>
              <a:srgbClr val="7030A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64BEC4CB-BAC1-9BCF-2869-438F2332DA39}"/>
              </a:ext>
            </a:extLst>
          </p:cNvPr>
          <p:cNvSpPr txBox="1"/>
          <p:nvPr/>
        </p:nvSpPr>
        <p:spPr>
          <a:xfrm>
            <a:off x="10413726" y="2659816"/>
            <a:ext cx="1411905" cy="1000274"/>
          </a:xfrm>
          <a:prstGeom prst="rect">
            <a:avLst/>
          </a:prstGeom>
          <a:solidFill>
            <a:sysClr val="window" lastClr="FFFFFF"/>
          </a:solidFill>
          <a:ln w="28575">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Level of Ozempic</a:t>
            </a:r>
            <a:r>
              <a:rPr lang="en-US" sz="1200" kern="0">
                <a:solidFill>
                  <a:srgbClr val="1B1464"/>
                </a:solidFill>
                <a:latin typeface="Helvetica" panose="020B0403020202020204" pitchFamily="34" charset="0"/>
              </a:rPr>
              <a:t> </a:t>
            </a: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search activity at the end of TV launch week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1B1464"/>
                </a:solidFill>
                <a:effectLst/>
                <a:uLnTx/>
                <a:uFillTx/>
                <a:latin typeface="Helvetica" panose="020B0403020202020204" pitchFamily="34" charset="0"/>
                <a:ea typeface="+mn-ea"/>
                <a:cs typeface="+mn-cs"/>
              </a:rPr>
              <a:t>(100 index)</a:t>
            </a:r>
          </a:p>
        </p:txBody>
      </p:sp>
      <p:pic>
        <p:nvPicPr>
          <p:cNvPr id="30" name="Picture 4" descr="Another non-insulin treatment option for adults with type 2 diabetes from  Novo Nordisk">
            <a:extLst>
              <a:ext uri="{FF2B5EF4-FFF2-40B4-BE49-F238E27FC236}">
                <a16:creationId xmlns:a16="http://schemas.microsoft.com/office/drawing/2014/main" id="{C059AC3D-0CFB-6F34-E1F1-5886DA00DE5B}"/>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t="14758" b="9312"/>
          <a:stretch/>
        </p:blipFill>
        <p:spPr bwMode="auto">
          <a:xfrm>
            <a:off x="10344743" y="1798802"/>
            <a:ext cx="1680273" cy="56259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A24B393C-9E82-F99B-987F-61EE1A2885A5}"/>
              </a:ext>
            </a:extLst>
          </p:cNvPr>
          <p:cNvSpPr/>
          <p:nvPr/>
        </p:nvSpPr>
        <p:spPr>
          <a:xfrm>
            <a:off x="144410" y="435951"/>
            <a:ext cx="12026069" cy="892552"/>
          </a:xfrm>
          <a:prstGeom prst="rect">
            <a:avLst/>
          </a:prstGeom>
        </p:spPr>
        <p:txBody>
          <a:bodyPr wrap="square">
            <a:spAutoFit/>
          </a:bodyPr>
          <a:lstStyle/>
          <a:p>
            <a:pPr lvl="0">
              <a:defRPr/>
            </a:pPr>
            <a:r>
              <a:rPr lang="en-US" sz="2600" b="1">
                <a:solidFill>
                  <a:srgbClr val="ED3C8D"/>
                </a:solidFill>
                <a:latin typeface="Helvetica" pitchFamily="2" charset="0"/>
              </a:rPr>
              <a:t>Ozempic: </a:t>
            </a:r>
            <a:r>
              <a:rPr lang="en-US" sz="2600" b="1">
                <a:solidFill>
                  <a:srgbClr val="1B1464"/>
                </a:solidFill>
                <a:latin typeface="Helvetica" pitchFamily="2" charset="0"/>
              </a:rPr>
              <a:t>This treatment for diabetes </a:t>
            </a:r>
            <a:r>
              <a:rPr lang="en-US" sz="2600" b="1">
                <a:solidFill>
                  <a:srgbClr val="ED3C8D"/>
                </a:solidFill>
                <a:latin typeface="Helvetica" pitchFamily="2" charset="0"/>
              </a:rPr>
              <a:t>more than </a:t>
            </a:r>
            <a:r>
              <a:rPr lang="en-US" sz="2600" b="1" u="sng">
                <a:solidFill>
                  <a:srgbClr val="ED3C8D"/>
                </a:solidFill>
                <a:latin typeface="Helvetica" pitchFamily="2" charset="0"/>
              </a:rPr>
              <a:t>doubled</a:t>
            </a:r>
            <a:r>
              <a:rPr lang="en-US" sz="2600" b="1">
                <a:solidFill>
                  <a:srgbClr val="ED3C8D"/>
                </a:solidFill>
                <a:latin typeface="Helvetica" pitchFamily="2" charset="0"/>
              </a:rPr>
              <a:t> </a:t>
            </a:r>
            <a:r>
              <a:rPr lang="en-US" sz="2600" b="1">
                <a:solidFill>
                  <a:srgbClr val="1B1464"/>
                </a:solidFill>
                <a:latin typeface="Helvetica" pitchFamily="2" charset="0"/>
              </a:rPr>
              <a:t>their branded online search queries when they launched their first TV campaign</a:t>
            </a:r>
          </a:p>
        </p:txBody>
      </p:sp>
    </p:spTree>
    <p:extLst>
      <p:ext uri="{BB962C8B-B14F-4D97-AF65-F5344CB8AC3E}">
        <p14:creationId xmlns:p14="http://schemas.microsoft.com/office/powerpoint/2010/main" val="1805290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AD827-FD1C-B55F-08E3-60E18AF8077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BC77580-ABBE-A56D-6F44-150BEED5F000}"/>
              </a:ext>
            </a:extLst>
          </p:cNvPr>
          <p:cNvSpPr/>
          <p:nvPr/>
        </p:nvSpPr>
        <p:spPr>
          <a:xfrm>
            <a:off x="-3884"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615A5D4-87AB-B617-6228-3EA3844C04B9}"/>
              </a:ext>
            </a:extLst>
          </p:cNvPr>
          <p:cNvSpPr txBox="1"/>
          <p:nvPr/>
        </p:nvSpPr>
        <p:spPr>
          <a:xfrm>
            <a:off x="0" y="1686033"/>
            <a:ext cx="121842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Pharma DTC TV Advertisers - Weekly Google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rgbClr val="1B1464"/>
                </a:solidFill>
                <a:latin typeface="Helvetica" panose="020B0604020202020204" pitchFamily="34" charset="0"/>
                <a:cs typeface="Helvetica" panose="020B0604020202020204" pitchFamily="34" charset="0"/>
              </a:rPr>
              <a:t>FDA Approval Date through</a:t>
            </a: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TV Campaign Launch</a:t>
            </a:r>
          </a:p>
        </p:txBody>
      </p:sp>
      <p:sp>
        <p:nvSpPr>
          <p:cNvPr id="37" name="TextBox 36">
            <a:extLst>
              <a:ext uri="{FF2B5EF4-FFF2-40B4-BE49-F238E27FC236}">
                <a16:creationId xmlns:a16="http://schemas.microsoft.com/office/drawing/2014/main" id="{69BB6B29-5D4B-59F8-784C-165CDBD858E9}"/>
              </a:ext>
            </a:extLst>
          </p:cNvPr>
          <p:cNvSpPr txBox="1"/>
          <p:nvPr/>
        </p:nvSpPr>
        <p:spPr>
          <a:xfrm>
            <a:off x="481665" y="6102002"/>
            <a:ext cx="11664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Google Trends, United States only, branded web search. Time period for each brand is based on their FDA approval date through TV campaign launch. </a:t>
            </a:r>
            <a:r>
              <a:rPr kumimoji="0" lang="en-US" sz="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spend includes national cable TV, broadcast TV, Spanish language cable TV, Spanish language broadcast TV,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January </a:t>
            </a:r>
            <a:r>
              <a:rPr lang="en-US" sz="800">
                <a:solidFill>
                  <a:srgbClr val="1B1464"/>
                </a:solidFill>
                <a:latin typeface="Helvetica" panose="020B0403020202020204" pitchFamily="34" charset="0"/>
              </a:rPr>
              <a:t>2015</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 </a:t>
            </a:r>
            <a:r>
              <a:rPr lang="en-US" sz="800">
                <a:solidFill>
                  <a:srgbClr val="1B1464"/>
                </a:solidFill>
                <a:latin typeface="Helvetica" panose="020B0403020202020204" pitchFamily="34" charset="0"/>
              </a:rPr>
              <a:t>December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2024 (calendar months);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Note: </a:t>
            </a: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Light blue line marks the first day of TV spending for each brand.</a:t>
            </a:r>
          </a:p>
        </p:txBody>
      </p:sp>
      <p:pic>
        <p:nvPicPr>
          <p:cNvPr id="2" name="Picture 1">
            <a:extLst>
              <a:ext uri="{FF2B5EF4-FFF2-40B4-BE49-F238E27FC236}">
                <a16:creationId xmlns:a16="http://schemas.microsoft.com/office/drawing/2014/main" id="{505AB205-28F1-F575-62F1-275EDEC9229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EB3EC127-A649-FBF5-DF59-CF8E4AA9067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D64D8956-75A4-A22B-1A80-344E3B43C75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4" name="Rectangle 3">
            <a:extLst>
              <a:ext uri="{FF2B5EF4-FFF2-40B4-BE49-F238E27FC236}">
                <a16:creationId xmlns:a16="http://schemas.microsoft.com/office/drawing/2014/main" id="{50F0CA79-F74F-2A60-B8AB-11FBA0930DF4}"/>
              </a:ext>
            </a:extLst>
          </p:cNvPr>
          <p:cNvSpPr/>
          <p:nvPr/>
        </p:nvSpPr>
        <p:spPr>
          <a:xfrm>
            <a:off x="116732" y="391160"/>
            <a:ext cx="1207526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First-time TV campaigns drove an </a:t>
            </a:r>
            <a:r>
              <a:rPr lang="en-US" sz="2600" b="1">
                <a:solidFill>
                  <a:srgbClr val="ED3C8D"/>
                </a:solidFill>
                <a:latin typeface="Helvetica" pitchFamily="2" charset="0"/>
              </a:rPr>
              <a:t>‘immediate spike’ in online search </a:t>
            </a:r>
            <a:r>
              <a:rPr lang="en-US" sz="2600" b="1">
                <a:solidFill>
                  <a:srgbClr val="1B1464"/>
                </a:solidFill>
                <a:latin typeface="Helvetica" pitchFamily="2" charset="0"/>
              </a:rPr>
              <a:t>for brands, which was seen consistently across our analysis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23" name="Rectangle 22">
            <a:extLst>
              <a:ext uri="{FF2B5EF4-FFF2-40B4-BE49-F238E27FC236}">
                <a16:creationId xmlns:a16="http://schemas.microsoft.com/office/drawing/2014/main" id="{C765C01F-C3D7-118D-E49C-4F1F70615663}"/>
              </a:ext>
            </a:extLst>
          </p:cNvPr>
          <p:cNvSpPr/>
          <p:nvPr/>
        </p:nvSpPr>
        <p:spPr>
          <a:xfrm>
            <a:off x="417528" y="4683271"/>
            <a:ext cx="1391111" cy="86865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DDC5909-988C-955B-EA84-990B22A99717}"/>
              </a:ext>
            </a:extLst>
          </p:cNvPr>
          <p:cNvSpPr/>
          <p:nvPr/>
        </p:nvSpPr>
        <p:spPr>
          <a:xfrm>
            <a:off x="1958111" y="4183159"/>
            <a:ext cx="3781485" cy="1868881"/>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732FB8-915E-EC66-1FB3-C948B866EC5E}"/>
              </a:ext>
            </a:extLst>
          </p:cNvPr>
          <p:cNvSpPr txBox="1"/>
          <p:nvPr/>
        </p:nvSpPr>
        <p:spPr>
          <a:xfrm>
            <a:off x="6400068" y="3546721"/>
            <a:ext cx="1518133" cy="369332"/>
          </a:xfrm>
          <a:prstGeom prst="rect">
            <a:avLst/>
          </a:prstGeom>
          <a:noFill/>
        </p:spPr>
        <p:txBody>
          <a:bodyPr wrap="square" rtlCol="0">
            <a:spAutoFit/>
          </a:bodyPr>
          <a:lstStyle/>
          <a:p>
            <a:pPr algn="ctr"/>
            <a:r>
              <a:rPr lang="en-US" sz="900" b="1" u="sng">
                <a:solidFill>
                  <a:srgbClr val="1B1464"/>
                </a:solidFill>
                <a:latin typeface="Helvetica" panose="020B0403020202020204" pitchFamily="34" charset="0"/>
              </a:rPr>
              <a:t>15 months</a:t>
            </a:r>
            <a:r>
              <a:rPr lang="en-US" sz="900" b="1">
                <a:solidFill>
                  <a:srgbClr val="1B1464"/>
                </a:solidFill>
                <a:latin typeface="Helvetica" panose="020B0403020202020204" pitchFamily="34" charset="0"/>
              </a:rPr>
              <a:t> </a:t>
            </a:r>
            <a:r>
              <a:rPr lang="en-US" sz="900">
                <a:solidFill>
                  <a:srgbClr val="1B1464"/>
                </a:solidFill>
                <a:latin typeface="Helvetica" panose="020B0403020202020204" pitchFamily="34" charset="0"/>
              </a:rPr>
              <a:t>between FDA approval and TV launch</a:t>
            </a:r>
          </a:p>
        </p:txBody>
      </p:sp>
      <p:sp>
        <p:nvSpPr>
          <p:cNvPr id="15" name="Rectangle 14">
            <a:extLst>
              <a:ext uri="{FF2B5EF4-FFF2-40B4-BE49-F238E27FC236}">
                <a16:creationId xmlns:a16="http://schemas.microsoft.com/office/drawing/2014/main" id="{CF40A2A1-F1EB-EC44-F36E-53A1E70FBCE1}"/>
              </a:ext>
            </a:extLst>
          </p:cNvPr>
          <p:cNvSpPr/>
          <p:nvPr/>
        </p:nvSpPr>
        <p:spPr>
          <a:xfrm>
            <a:off x="1966743" y="2185723"/>
            <a:ext cx="3764221" cy="1868881"/>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B7D13FF-D61B-BECE-7EBC-FF514F62268C}"/>
              </a:ext>
            </a:extLst>
          </p:cNvPr>
          <p:cNvSpPr/>
          <p:nvPr/>
        </p:nvSpPr>
        <p:spPr>
          <a:xfrm>
            <a:off x="417528" y="2685835"/>
            <a:ext cx="1391111" cy="86865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0FD604C1-CD4E-385F-97B2-F5CF76FCAA05}"/>
              </a:ext>
            </a:extLst>
          </p:cNvPr>
          <p:cNvSpPr txBox="1"/>
          <p:nvPr/>
        </p:nvSpPr>
        <p:spPr>
          <a:xfrm>
            <a:off x="6400068" y="5546131"/>
            <a:ext cx="1518133" cy="369332"/>
          </a:xfrm>
          <a:prstGeom prst="rect">
            <a:avLst/>
          </a:prstGeom>
          <a:noFill/>
        </p:spPr>
        <p:txBody>
          <a:bodyPr wrap="square" rtlCol="0">
            <a:spAutoFit/>
          </a:bodyPr>
          <a:lstStyle/>
          <a:p>
            <a:pPr algn="ctr"/>
            <a:r>
              <a:rPr lang="en-US" sz="900" b="1" u="sng">
                <a:solidFill>
                  <a:srgbClr val="1B1464"/>
                </a:solidFill>
                <a:latin typeface="Helvetica" panose="020B0403020202020204" pitchFamily="34" charset="0"/>
              </a:rPr>
              <a:t>5 months</a:t>
            </a:r>
            <a:r>
              <a:rPr lang="en-US" sz="900" b="1">
                <a:solidFill>
                  <a:srgbClr val="1B1464"/>
                </a:solidFill>
                <a:latin typeface="Helvetica" panose="020B0403020202020204" pitchFamily="34" charset="0"/>
              </a:rPr>
              <a:t> </a:t>
            </a:r>
            <a:r>
              <a:rPr lang="en-US" sz="900">
                <a:solidFill>
                  <a:srgbClr val="1B1464"/>
                </a:solidFill>
                <a:latin typeface="Helvetica" panose="020B0403020202020204" pitchFamily="34" charset="0"/>
              </a:rPr>
              <a:t>between FDA approval and TV launch</a:t>
            </a:r>
          </a:p>
        </p:txBody>
      </p:sp>
      <p:sp>
        <p:nvSpPr>
          <p:cNvPr id="5" name="Rectangle 4">
            <a:extLst>
              <a:ext uri="{FF2B5EF4-FFF2-40B4-BE49-F238E27FC236}">
                <a16:creationId xmlns:a16="http://schemas.microsoft.com/office/drawing/2014/main" id="{21A26572-E9EE-3AAE-3A34-303AB7428E4F}"/>
              </a:ext>
            </a:extLst>
          </p:cNvPr>
          <p:cNvSpPr/>
          <p:nvPr/>
        </p:nvSpPr>
        <p:spPr>
          <a:xfrm>
            <a:off x="0" y="0"/>
            <a:ext cx="1227812" cy="230800"/>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a:latin typeface="Helvetica" pitchFamily="2" charset="0"/>
              </a:rPr>
              <a:t>Consideration</a:t>
            </a:r>
          </a:p>
        </p:txBody>
      </p:sp>
      <p:sp>
        <p:nvSpPr>
          <p:cNvPr id="35" name="Rectangle 34">
            <a:extLst>
              <a:ext uri="{FF2B5EF4-FFF2-40B4-BE49-F238E27FC236}">
                <a16:creationId xmlns:a16="http://schemas.microsoft.com/office/drawing/2014/main" id="{2B73E25A-1D92-8B45-905D-C8441ECCA784}"/>
              </a:ext>
            </a:extLst>
          </p:cNvPr>
          <p:cNvSpPr/>
          <p:nvPr/>
        </p:nvSpPr>
        <p:spPr>
          <a:xfrm>
            <a:off x="6463579" y="4685947"/>
            <a:ext cx="1391111" cy="86865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724344B9-A047-77BA-660A-519AFE631FA1}"/>
              </a:ext>
            </a:extLst>
          </p:cNvPr>
          <p:cNvSpPr/>
          <p:nvPr/>
        </p:nvSpPr>
        <p:spPr>
          <a:xfrm>
            <a:off x="7981258" y="4172187"/>
            <a:ext cx="3781485" cy="1868881"/>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D5250DBC-B905-287B-4FCE-CD4D99179A1B}"/>
              </a:ext>
            </a:extLst>
          </p:cNvPr>
          <p:cNvSpPr txBox="1"/>
          <p:nvPr/>
        </p:nvSpPr>
        <p:spPr>
          <a:xfrm>
            <a:off x="354017" y="3564777"/>
            <a:ext cx="1518133" cy="369332"/>
          </a:xfrm>
          <a:prstGeom prst="rect">
            <a:avLst/>
          </a:prstGeom>
          <a:noFill/>
        </p:spPr>
        <p:txBody>
          <a:bodyPr wrap="square" rtlCol="0">
            <a:spAutoFit/>
          </a:bodyPr>
          <a:lstStyle/>
          <a:p>
            <a:pPr algn="ctr"/>
            <a:r>
              <a:rPr lang="en-US" sz="900" b="1" u="sng">
                <a:solidFill>
                  <a:srgbClr val="1B1464"/>
                </a:solidFill>
                <a:latin typeface="Helvetica" panose="020B0403020202020204" pitchFamily="34" charset="0"/>
              </a:rPr>
              <a:t>49 months</a:t>
            </a:r>
            <a:r>
              <a:rPr lang="en-US" sz="900" b="1">
                <a:solidFill>
                  <a:srgbClr val="1B1464"/>
                </a:solidFill>
                <a:latin typeface="Helvetica" panose="020B0403020202020204" pitchFamily="34" charset="0"/>
              </a:rPr>
              <a:t> </a:t>
            </a:r>
            <a:r>
              <a:rPr lang="en-US" sz="900">
                <a:solidFill>
                  <a:srgbClr val="1B1464"/>
                </a:solidFill>
                <a:latin typeface="Helvetica" panose="020B0403020202020204" pitchFamily="34" charset="0"/>
              </a:rPr>
              <a:t>between FDA approval and TV launch</a:t>
            </a:r>
          </a:p>
        </p:txBody>
      </p:sp>
      <p:sp>
        <p:nvSpPr>
          <p:cNvPr id="40" name="Rectangle 39">
            <a:extLst>
              <a:ext uri="{FF2B5EF4-FFF2-40B4-BE49-F238E27FC236}">
                <a16:creationId xmlns:a16="http://schemas.microsoft.com/office/drawing/2014/main" id="{87EFEB64-40F1-A581-9DCF-BC4A6EBEC0C0}"/>
              </a:ext>
            </a:extLst>
          </p:cNvPr>
          <p:cNvSpPr/>
          <p:nvPr/>
        </p:nvSpPr>
        <p:spPr>
          <a:xfrm>
            <a:off x="7989890" y="2174751"/>
            <a:ext cx="3764221" cy="1868881"/>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7B8CB7BA-AA0D-7DFB-6BFA-B973EE542744}"/>
              </a:ext>
            </a:extLst>
          </p:cNvPr>
          <p:cNvSpPr/>
          <p:nvPr/>
        </p:nvSpPr>
        <p:spPr>
          <a:xfrm>
            <a:off x="6463579" y="2674863"/>
            <a:ext cx="1391111" cy="86865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E5CAF9B2-5206-2E75-9100-925BE3BC65EF}"/>
              </a:ext>
            </a:extLst>
          </p:cNvPr>
          <p:cNvSpPr txBox="1"/>
          <p:nvPr/>
        </p:nvSpPr>
        <p:spPr>
          <a:xfrm>
            <a:off x="354017" y="5559562"/>
            <a:ext cx="1518133" cy="369332"/>
          </a:xfrm>
          <a:prstGeom prst="rect">
            <a:avLst/>
          </a:prstGeom>
          <a:noFill/>
        </p:spPr>
        <p:txBody>
          <a:bodyPr wrap="square" rtlCol="0">
            <a:spAutoFit/>
          </a:bodyPr>
          <a:lstStyle/>
          <a:p>
            <a:pPr algn="ctr"/>
            <a:r>
              <a:rPr lang="en-US" sz="900" b="1" u="sng">
                <a:solidFill>
                  <a:srgbClr val="1B1464"/>
                </a:solidFill>
                <a:latin typeface="Helvetica" panose="020B0403020202020204" pitchFamily="34" charset="0"/>
              </a:rPr>
              <a:t>7 months</a:t>
            </a:r>
            <a:r>
              <a:rPr lang="en-US" sz="900" b="1">
                <a:solidFill>
                  <a:srgbClr val="1B1464"/>
                </a:solidFill>
                <a:latin typeface="Helvetica" panose="020B0403020202020204" pitchFamily="34" charset="0"/>
              </a:rPr>
              <a:t> </a:t>
            </a:r>
            <a:r>
              <a:rPr lang="en-US" sz="900">
                <a:solidFill>
                  <a:srgbClr val="1B1464"/>
                </a:solidFill>
                <a:latin typeface="Helvetica" panose="020B0403020202020204" pitchFamily="34" charset="0"/>
              </a:rPr>
              <a:t>between FDA approval and TV launch</a:t>
            </a:r>
          </a:p>
        </p:txBody>
      </p:sp>
      <p:pic>
        <p:nvPicPr>
          <p:cNvPr id="51" name="Picture 24" descr="Immunology - Bristol Myers Squibb">
            <a:extLst>
              <a:ext uri="{FF2B5EF4-FFF2-40B4-BE49-F238E27FC236}">
                <a16:creationId xmlns:a16="http://schemas.microsoft.com/office/drawing/2014/main" id="{ACBDADD6-6D0C-501D-DF27-35320F6DBEF3}"/>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15419" t="34557" r="17902" b="28898"/>
          <a:stretch/>
        </p:blipFill>
        <p:spPr bwMode="auto">
          <a:xfrm>
            <a:off x="6482711" y="4796473"/>
            <a:ext cx="1352846" cy="49293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2" descr="Otezla | Logopedia | Fandom">
            <a:extLst>
              <a:ext uri="{FF2B5EF4-FFF2-40B4-BE49-F238E27FC236}">
                <a16:creationId xmlns:a16="http://schemas.microsoft.com/office/drawing/2014/main" id="{3D684434-B5BA-203D-5047-3B7D580229A2}"/>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570626" y="2699473"/>
            <a:ext cx="1177017" cy="60674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50" descr="INBRACE Support Program">
            <a:extLst>
              <a:ext uri="{FF2B5EF4-FFF2-40B4-BE49-F238E27FC236}">
                <a16:creationId xmlns:a16="http://schemas.microsoft.com/office/drawing/2014/main" id="{993FA707-441C-5F48-0A6B-1279B8D563CD}"/>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479383" y="2812057"/>
            <a:ext cx="1280100" cy="4543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7B2F911-9794-D852-8E80-67B49A2885BC}"/>
              </a:ext>
            </a:extLst>
          </p:cNvPr>
          <p:cNvPicPr>
            <a:picLocks noChangeAspect="1"/>
          </p:cNvPicPr>
          <p:nvPr/>
        </p:nvPicPr>
        <p:blipFill>
          <a:blip r:embed="rId7"/>
          <a:stretch>
            <a:fillRect/>
          </a:stretch>
        </p:blipFill>
        <p:spPr>
          <a:xfrm>
            <a:off x="8017869" y="4196823"/>
            <a:ext cx="3722505" cy="1825651"/>
          </a:xfrm>
          <a:prstGeom prst="rect">
            <a:avLst/>
          </a:prstGeom>
        </p:spPr>
      </p:pic>
      <p:pic>
        <p:nvPicPr>
          <p:cNvPr id="14" name="Picture 13">
            <a:extLst>
              <a:ext uri="{FF2B5EF4-FFF2-40B4-BE49-F238E27FC236}">
                <a16:creationId xmlns:a16="http://schemas.microsoft.com/office/drawing/2014/main" id="{30ADAA0A-B482-3779-0535-D25885896341}"/>
              </a:ext>
            </a:extLst>
          </p:cNvPr>
          <p:cNvPicPr>
            <a:picLocks noChangeAspect="1"/>
          </p:cNvPicPr>
          <p:nvPr/>
        </p:nvPicPr>
        <p:blipFill>
          <a:blip r:embed="rId8"/>
          <a:stretch>
            <a:fillRect/>
          </a:stretch>
        </p:blipFill>
        <p:spPr>
          <a:xfrm>
            <a:off x="8053401" y="2203799"/>
            <a:ext cx="3660347" cy="1800913"/>
          </a:xfrm>
          <a:prstGeom prst="rect">
            <a:avLst/>
          </a:prstGeom>
        </p:spPr>
      </p:pic>
      <p:pic>
        <p:nvPicPr>
          <p:cNvPr id="16" name="Picture 15">
            <a:extLst>
              <a:ext uri="{FF2B5EF4-FFF2-40B4-BE49-F238E27FC236}">
                <a16:creationId xmlns:a16="http://schemas.microsoft.com/office/drawing/2014/main" id="{9220C939-E79E-3B94-C91C-4A05D30CA0BA}"/>
              </a:ext>
            </a:extLst>
          </p:cNvPr>
          <p:cNvPicPr>
            <a:picLocks noChangeAspect="1"/>
          </p:cNvPicPr>
          <p:nvPr/>
        </p:nvPicPr>
        <p:blipFill>
          <a:blip r:embed="rId9"/>
          <a:stretch>
            <a:fillRect/>
          </a:stretch>
        </p:blipFill>
        <p:spPr>
          <a:xfrm>
            <a:off x="2029781" y="2223794"/>
            <a:ext cx="3667632" cy="1801931"/>
          </a:xfrm>
          <a:prstGeom prst="rect">
            <a:avLst/>
          </a:prstGeom>
        </p:spPr>
      </p:pic>
      <p:pic>
        <p:nvPicPr>
          <p:cNvPr id="17" name="Picture 10" descr="RINVOQ® (upadacitinib) - Official Healthcare Professional Site">
            <a:extLst>
              <a:ext uri="{FF2B5EF4-FFF2-40B4-BE49-F238E27FC236}">
                <a16:creationId xmlns:a16="http://schemas.microsoft.com/office/drawing/2014/main" id="{86D044D1-CA30-710F-3F51-679AF5C6F408}"/>
              </a:ext>
            </a:extLst>
          </p:cNvPr>
          <p:cNvPicPr>
            <a:picLocks noChangeAspect="1" noChangeArrowheads="1"/>
          </p:cNvPicPr>
          <p:nvPr/>
        </p:nvPicPr>
        <p:blipFill rotWithShape="1">
          <a:blip r:embed="rId10">
            <a:extLst>
              <a:ext uri="{28A0092B-C50C-407E-A947-70E740481C1C}">
                <a14:useLocalDpi xmlns:a14="http://schemas.microsoft.com/office/drawing/2010/main"/>
              </a:ext>
            </a:extLst>
          </a:blip>
          <a:srcRect t="20538" b="17575"/>
          <a:stretch/>
        </p:blipFill>
        <p:spPr bwMode="auto">
          <a:xfrm>
            <a:off x="456777" y="4777434"/>
            <a:ext cx="1312613" cy="5119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814378B3-CFF4-9125-8B73-96830292AA88}"/>
              </a:ext>
            </a:extLst>
          </p:cNvPr>
          <p:cNvPicPr>
            <a:picLocks noChangeAspect="1"/>
          </p:cNvPicPr>
          <p:nvPr/>
        </p:nvPicPr>
        <p:blipFill>
          <a:blip r:embed="rId11"/>
          <a:stretch>
            <a:fillRect/>
          </a:stretch>
        </p:blipFill>
        <p:spPr>
          <a:xfrm>
            <a:off x="2000083" y="4225247"/>
            <a:ext cx="3710157" cy="1791876"/>
          </a:xfrm>
          <a:prstGeom prst="rect">
            <a:avLst/>
          </a:prstGeom>
        </p:spPr>
      </p:pic>
      <p:sp>
        <p:nvSpPr>
          <p:cNvPr id="22" name="Rectangle 21">
            <a:extLst>
              <a:ext uri="{FF2B5EF4-FFF2-40B4-BE49-F238E27FC236}">
                <a16:creationId xmlns:a16="http://schemas.microsoft.com/office/drawing/2014/main" id="{722B7C7B-285B-9CC8-3836-79BAD2C0F5F4}"/>
              </a:ext>
            </a:extLst>
          </p:cNvPr>
          <p:cNvSpPr/>
          <p:nvPr/>
        </p:nvSpPr>
        <p:spPr>
          <a:xfrm>
            <a:off x="236221" y="1308625"/>
            <a:ext cx="11955780" cy="276999"/>
          </a:xfrm>
          <a:prstGeom prst="rect">
            <a:avLst/>
          </a:prstGeom>
        </p:spPr>
        <p:txBody>
          <a:bodyPr wrap="square">
            <a:spAutoFit/>
          </a:bodyPr>
          <a:lstStyle/>
          <a:p>
            <a:pPr marL="285750" lvl="0" indent="-285750">
              <a:buBlip>
                <a:blip r:embed="rId12"/>
              </a:buBlip>
              <a:defRPr/>
            </a:pPr>
            <a:r>
              <a:rPr lang="en-US" sz="1200">
                <a:solidFill>
                  <a:srgbClr val="1B1464"/>
                </a:solidFill>
                <a:latin typeface="Helvetica" panose="020B0403020202020204" pitchFamily="34" charset="0"/>
              </a:rPr>
              <a:t>These spikes in search occurred regardless of when brands launched TV after FDA approval, and presumably after search &amp; social campaigns began for many brands</a:t>
            </a:r>
          </a:p>
        </p:txBody>
      </p:sp>
      <p:sp>
        <p:nvSpPr>
          <p:cNvPr id="3" name="TextBox 2">
            <a:extLst>
              <a:ext uri="{FF2B5EF4-FFF2-40B4-BE49-F238E27FC236}">
                <a16:creationId xmlns:a16="http://schemas.microsoft.com/office/drawing/2014/main" id="{C2D02E8F-6F4F-AD30-7C33-F76A9C3F2D51}"/>
              </a:ext>
            </a:extLst>
          </p:cNvPr>
          <p:cNvSpPr txBox="1"/>
          <p:nvPr/>
        </p:nvSpPr>
        <p:spPr>
          <a:xfrm>
            <a:off x="417528" y="3333515"/>
            <a:ext cx="1414015" cy="215444"/>
          </a:xfrm>
          <a:prstGeom prst="rect">
            <a:avLst/>
          </a:prstGeom>
          <a:noFill/>
        </p:spPr>
        <p:txBody>
          <a:bodyPr wrap="square" rtlCol="0">
            <a:spAutoFit/>
          </a:bodyPr>
          <a:lstStyle/>
          <a:p>
            <a:pPr algn="ctr"/>
            <a:r>
              <a:rPr lang="en-US" sz="800" i="1">
                <a:solidFill>
                  <a:srgbClr val="1B1464"/>
                </a:solidFill>
                <a:latin typeface="Heebo" pitchFamily="2" charset="-79"/>
                <a:cs typeface="Heebo" pitchFamily="2" charset="-79"/>
              </a:rPr>
              <a:t>(Tardive Dyskinesia)</a:t>
            </a:r>
          </a:p>
        </p:txBody>
      </p:sp>
      <p:sp>
        <p:nvSpPr>
          <p:cNvPr id="7" name="TextBox 6">
            <a:extLst>
              <a:ext uri="{FF2B5EF4-FFF2-40B4-BE49-F238E27FC236}">
                <a16:creationId xmlns:a16="http://schemas.microsoft.com/office/drawing/2014/main" id="{386F68E0-3EE7-DAA7-4C28-9223FA3C298F}"/>
              </a:ext>
            </a:extLst>
          </p:cNvPr>
          <p:cNvSpPr txBox="1"/>
          <p:nvPr/>
        </p:nvSpPr>
        <p:spPr>
          <a:xfrm>
            <a:off x="6452126" y="3333515"/>
            <a:ext cx="1414015" cy="215444"/>
          </a:xfrm>
          <a:prstGeom prst="rect">
            <a:avLst/>
          </a:prstGeom>
          <a:noFill/>
        </p:spPr>
        <p:txBody>
          <a:bodyPr wrap="square" rtlCol="0">
            <a:spAutoFit/>
          </a:bodyPr>
          <a:lstStyle/>
          <a:p>
            <a:pPr algn="ctr"/>
            <a:r>
              <a:rPr lang="en-US" sz="800" i="1">
                <a:solidFill>
                  <a:srgbClr val="1B1464"/>
                </a:solidFill>
                <a:latin typeface="Heebo" pitchFamily="2" charset="-79"/>
                <a:cs typeface="Heebo" pitchFamily="2" charset="-79"/>
              </a:rPr>
              <a:t>(Psoriasis)</a:t>
            </a:r>
          </a:p>
        </p:txBody>
      </p:sp>
      <p:sp>
        <p:nvSpPr>
          <p:cNvPr id="11" name="TextBox 10">
            <a:extLst>
              <a:ext uri="{FF2B5EF4-FFF2-40B4-BE49-F238E27FC236}">
                <a16:creationId xmlns:a16="http://schemas.microsoft.com/office/drawing/2014/main" id="{C20EDA1D-F98C-EE02-13DD-4F86D81F6DCB}"/>
              </a:ext>
            </a:extLst>
          </p:cNvPr>
          <p:cNvSpPr txBox="1"/>
          <p:nvPr/>
        </p:nvSpPr>
        <p:spPr>
          <a:xfrm>
            <a:off x="354017" y="5251473"/>
            <a:ext cx="1489255" cy="338554"/>
          </a:xfrm>
          <a:prstGeom prst="rect">
            <a:avLst/>
          </a:prstGeom>
          <a:noFill/>
        </p:spPr>
        <p:txBody>
          <a:bodyPr wrap="square" rtlCol="0">
            <a:spAutoFit/>
          </a:bodyPr>
          <a:lstStyle/>
          <a:p>
            <a:pPr algn="ctr"/>
            <a:r>
              <a:rPr lang="en-US" sz="800" i="1">
                <a:solidFill>
                  <a:srgbClr val="1B1464"/>
                </a:solidFill>
                <a:latin typeface="Heebo" pitchFamily="2" charset="-79"/>
                <a:cs typeface="Heebo" pitchFamily="2" charset="-79"/>
              </a:rPr>
              <a:t>(Rheumatoid Arthritis</a:t>
            </a:r>
            <a:br>
              <a:rPr lang="en-US" sz="800" i="1">
                <a:solidFill>
                  <a:srgbClr val="1B1464"/>
                </a:solidFill>
                <a:latin typeface="Heebo" pitchFamily="2" charset="-79"/>
                <a:cs typeface="Heebo" pitchFamily="2" charset="-79"/>
              </a:rPr>
            </a:br>
            <a:r>
              <a:rPr lang="en-US" sz="800" i="1">
                <a:solidFill>
                  <a:srgbClr val="1B1464"/>
                </a:solidFill>
                <a:latin typeface="Heebo" pitchFamily="2" charset="-79"/>
                <a:cs typeface="Heebo" pitchFamily="2" charset="-79"/>
              </a:rPr>
              <a:t>Ulcerative Colitis / Eczema)</a:t>
            </a:r>
          </a:p>
        </p:txBody>
      </p:sp>
      <p:sp>
        <p:nvSpPr>
          <p:cNvPr id="13" name="TextBox 12">
            <a:extLst>
              <a:ext uri="{FF2B5EF4-FFF2-40B4-BE49-F238E27FC236}">
                <a16:creationId xmlns:a16="http://schemas.microsoft.com/office/drawing/2014/main" id="{01002BD8-67EA-AB6D-D47B-483C82B95D22}"/>
              </a:ext>
            </a:extLst>
          </p:cNvPr>
          <p:cNvSpPr txBox="1"/>
          <p:nvPr/>
        </p:nvSpPr>
        <p:spPr>
          <a:xfrm>
            <a:off x="6463855" y="5334058"/>
            <a:ext cx="1414015" cy="215444"/>
          </a:xfrm>
          <a:prstGeom prst="rect">
            <a:avLst/>
          </a:prstGeom>
          <a:noFill/>
        </p:spPr>
        <p:txBody>
          <a:bodyPr wrap="square" rtlCol="0">
            <a:spAutoFit/>
          </a:bodyPr>
          <a:lstStyle/>
          <a:p>
            <a:pPr algn="ctr"/>
            <a:r>
              <a:rPr lang="en-US" sz="800" i="1">
                <a:solidFill>
                  <a:srgbClr val="1B1464"/>
                </a:solidFill>
                <a:latin typeface="Heebo" pitchFamily="2" charset="-79"/>
                <a:cs typeface="Heebo" pitchFamily="2" charset="-79"/>
              </a:rPr>
              <a:t>(Psoriasis)</a:t>
            </a:r>
          </a:p>
        </p:txBody>
      </p:sp>
    </p:spTree>
    <p:extLst>
      <p:ext uri="{BB962C8B-B14F-4D97-AF65-F5344CB8AC3E}">
        <p14:creationId xmlns:p14="http://schemas.microsoft.com/office/powerpoint/2010/main" val="3928358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0FEFF-72CE-D7C6-8592-B97A75CA9E7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B3C761E-1BDC-5E5E-9B2B-988E755F084D}"/>
              </a:ext>
            </a:extLst>
          </p:cNvPr>
          <p:cNvSpPr/>
          <p:nvPr/>
        </p:nvSpPr>
        <p:spPr>
          <a:xfrm>
            <a:off x="-3884"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A5F213B-227A-AE90-2AC6-CC54C1E9F945}"/>
              </a:ext>
            </a:extLst>
          </p:cNvPr>
          <p:cNvSpPr txBox="1"/>
          <p:nvPr/>
        </p:nvSpPr>
        <p:spPr>
          <a:xfrm>
            <a:off x="0" y="1686033"/>
            <a:ext cx="121842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Pharma DTC TV Advertisers - Weekly Google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rgbClr val="1B1464"/>
                </a:solidFill>
                <a:latin typeface="Helvetica" panose="020B0604020202020204" pitchFamily="34" charset="0"/>
                <a:cs typeface="Helvetica" panose="020B0604020202020204" pitchFamily="34" charset="0"/>
              </a:rPr>
              <a:t>FDA Approval Date through</a:t>
            </a: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TV Campaign Launch</a:t>
            </a:r>
          </a:p>
        </p:txBody>
      </p:sp>
      <p:sp>
        <p:nvSpPr>
          <p:cNvPr id="37" name="TextBox 36">
            <a:extLst>
              <a:ext uri="{FF2B5EF4-FFF2-40B4-BE49-F238E27FC236}">
                <a16:creationId xmlns:a16="http://schemas.microsoft.com/office/drawing/2014/main" id="{2AA15826-6055-B380-670E-AE33ED56B94D}"/>
              </a:ext>
            </a:extLst>
          </p:cNvPr>
          <p:cNvSpPr txBox="1"/>
          <p:nvPr/>
        </p:nvSpPr>
        <p:spPr>
          <a:xfrm>
            <a:off x="481665" y="6102002"/>
            <a:ext cx="11664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Google Trends, United States only, branded web search. Time period for each brand is based on their FDA approval date through TV campaign launch. </a:t>
            </a:r>
            <a:r>
              <a:rPr kumimoji="0" lang="en-US" sz="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spend includes national cable TV, broadcast TV, Spanish language cable TV, Spanish language broadcast TV,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January </a:t>
            </a:r>
            <a:r>
              <a:rPr lang="en-US" sz="800">
                <a:solidFill>
                  <a:srgbClr val="1B1464"/>
                </a:solidFill>
                <a:latin typeface="Helvetica" panose="020B0403020202020204" pitchFamily="34" charset="0"/>
              </a:rPr>
              <a:t>2015</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 </a:t>
            </a:r>
            <a:r>
              <a:rPr lang="en-US" sz="800">
                <a:solidFill>
                  <a:srgbClr val="1B1464"/>
                </a:solidFill>
                <a:latin typeface="Helvetica" panose="020B0403020202020204" pitchFamily="34" charset="0"/>
              </a:rPr>
              <a:t>December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2024 (calendar months);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Note: </a:t>
            </a: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Light blue line marks the first day of TV spending for each brand.</a:t>
            </a:r>
          </a:p>
        </p:txBody>
      </p:sp>
      <p:pic>
        <p:nvPicPr>
          <p:cNvPr id="2" name="Picture 1">
            <a:extLst>
              <a:ext uri="{FF2B5EF4-FFF2-40B4-BE49-F238E27FC236}">
                <a16:creationId xmlns:a16="http://schemas.microsoft.com/office/drawing/2014/main" id="{286E5DDF-86BF-D574-052A-AD7D00E0A97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EF8DF289-1ED0-11BC-D715-42DFA2A693A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B04528ED-062B-3DD2-DEA7-4F4CDEDBC7B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4" name="Rectangle 3">
            <a:extLst>
              <a:ext uri="{FF2B5EF4-FFF2-40B4-BE49-F238E27FC236}">
                <a16:creationId xmlns:a16="http://schemas.microsoft.com/office/drawing/2014/main" id="{3A66B561-F4CC-131B-3873-EB6DE80C23FB}"/>
              </a:ext>
            </a:extLst>
          </p:cNvPr>
          <p:cNvSpPr/>
          <p:nvPr/>
        </p:nvSpPr>
        <p:spPr>
          <a:xfrm>
            <a:off x="116732" y="391160"/>
            <a:ext cx="1207526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A </a:t>
            </a:r>
            <a:r>
              <a:rPr lang="en-US" sz="2600" b="1">
                <a:solidFill>
                  <a:srgbClr val="ED3C8D"/>
                </a:solidFill>
                <a:latin typeface="Helvetica" pitchFamily="2" charset="0"/>
              </a:rPr>
              <a:t>sustained TV advertising presence </a:t>
            </a:r>
            <a:r>
              <a:rPr lang="en-US" sz="2600" b="1">
                <a:solidFill>
                  <a:srgbClr val="1B1464"/>
                </a:solidFill>
                <a:latin typeface="Helvetica" pitchFamily="2" charset="0"/>
              </a:rPr>
              <a:t>also drove steady growth in online searches for brands after the initial campaign launch</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23" name="Rectangle 22">
            <a:extLst>
              <a:ext uri="{FF2B5EF4-FFF2-40B4-BE49-F238E27FC236}">
                <a16:creationId xmlns:a16="http://schemas.microsoft.com/office/drawing/2014/main" id="{C11B0938-37F5-7B42-0B63-327D773A1AFD}"/>
              </a:ext>
            </a:extLst>
          </p:cNvPr>
          <p:cNvSpPr/>
          <p:nvPr/>
        </p:nvSpPr>
        <p:spPr>
          <a:xfrm>
            <a:off x="417528" y="4683271"/>
            <a:ext cx="1391111" cy="86865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0F545647-7044-8E71-5F68-A79F85FB68A9}"/>
              </a:ext>
            </a:extLst>
          </p:cNvPr>
          <p:cNvSpPr/>
          <p:nvPr/>
        </p:nvSpPr>
        <p:spPr>
          <a:xfrm>
            <a:off x="1958111" y="4183159"/>
            <a:ext cx="3781485" cy="1868881"/>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52B2C6A-82CE-C1F1-B800-5EE9EC02C208}"/>
              </a:ext>
            </a:extLst>
          </p:cNvPr>
          <p:cNvSpPr txBox="1"/>
          <p:nvPr/>
        </p:nvSpPr>
        <p:spPr>
          <a:xfrm>
            <a:off x="6400068" y="3546721"/>
            <a:ext cx="1518133" cy="369332"/>
          </a:xfrm>
          <a:prstGeom prst="rect">
            <a:avLst/>
          </a:prstGeom>
          <a:noFill/>
        </p:spPr>
        <p:txBody>
          <a:bodyPr wrap="square" rtlCol="0">
            <a:spAutoFit/>
          </a:bodyPr>
          <a:lstStyle/>
          <a:p>
            <a:pPr algn="ctr"/>
            <a:r>
              <a:rPr lang="en-US" sz="900" b="1" u="sng">
                <a:solidFill>
                  <a:srgbClr val="1B1464"/>
                </a:solidFill>
                <a:latin typeface="Helvetica" panose="020B0403020202020204" pitchFamily="34" charset="0"/>
              </a:rPr>
              <a:t>8 months</a:t>
            </a:r>
            <a:r>
              <a:rPr lang="en-US" sz="900" b="1">
                <a:solidFill>
                  <a:srgbClr val="1B1464"/>
                </a:solidFill>
                <a:latin typeface="Helvetica" panose="020B0403020202020204" pitchFamily="34" charset="0"/>
              </a:rPr>
              <a:t> </a:t>
            </a:r>
            <a:r>
              <a:rPr lang="en-US" sz="900">
                <a:solidFill>
                  <a:srgbClr val="1B1464"/>
                </a:solidFill>
                <a:latin typeface="Helvetica" panose="020B0403020202020204" pitchFamily="34" charset="0"/>
              </a:rPr>
              <a:t>between FDA approval and TV launch</a:t>
            </a:r>
          </a:p>
        </p:txBody>
      </p:sp>
      <p:sp>
        <p:nvSpPr>
          <p:cNvPr id="15" name="Rectangle 14">
            <a:extLst>
              <a:ext uri="{FF2B5EF4-FFF2-40B4-BE49-F238E27FC236}">
                <a16:creationId xmlns:a16="http://schemas.microsoft.com/office/drawing/2014/main" id="{CBF9B85C-A856-C714-44AF-131A30F48C8E}"/>
              </a:ext>
            </a:extLst>
          </p:cNvPr>
          <p:cNvSpPr/>
          <p:nvPr/>
        </p:nvSpPr>
        <p:spPr>
          <a:xfrm>
            <a:off x="1966743" y="2185723"/>
            <a:ext cx="3764221" cy="1868881"/>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FCA57E4-9DED-5A65-4BC5-B6BE7E026029}"/>
              </a:ext>
            </a:extLst>
          </p:cNvPr>
          <p:cNvSpPr/>
          <p:nvPr/>
        </p:nvSpPr>
        <p:spPr>
          <a:xfrm>
            <a:off x="417528" y="2685835"/>
            <a:ext cx="1391111" cy="86865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E9FAAD29-9F16-D3DB-F541-23D969ACD203}"/>
              </a:ext>
            </a:extLst>
          </p:cNvPr>
          <p:cNvSpPr txBox="1"/>
          <p:nvPr/>
        </p:nvSpPr>
        <p:spPr>
          <a:xfrm>
            <a:off x="6400068" y="5546131"/>
            <a:ext cx="1518133" cy="369332"/>
          </a:xfrm>
          <a:prstGeom prst="rect">
            <a:avLst/>
          </a:prstGeom>
          <a:noFill/>
        </p:spPr>
        <p:txBody>
          <a:bodyPr wrap="square" rtlCol="0">
            <a:spAutoFit/>
          </a:bodyPr>
          <a:lstStyle/>
          <a:p>
            <a:pPr algn="ctr"/>
            <a:r>
              <a:rPr lang="en-US" sz="900" b="1" u="sng">
                <a:solidFill>
                  <a:srgbClr val="1B1464"/>
                </a:solidFill>
                <a:latin typeface="Helvetica" panose="020B0403020202020204" pitchFamily="34" charset="0"/>
              </a:rPr>
              <a:t>3 months</a:t>
            </a:r>
            <a:r>
              <a:rPr lang="en-US" sz="900" b="1">
                <a:solidFill>
                  <a:srgbClr val="1B1464"/>
                </a:solidFill>
                <a:latin typeface="Helvetica" panose="020B0403020202020204" pitchFamily="34" charset="0"/>
              </a:rPr>
              <a:t> </a:t>
            </a:r>
            <a:r>
              <a:rPr lang="en-US" sz="900">
                <a:solidFill>
                  <a:srgbClr val="1B1464"/>
                </a:solidFill>
                <a:latin typeface="Helvetica" panose="020B0403020202020204" pitchFamily="34" charset="0"/>
              </a:rPr>
              <a:t>between FDA approval and TV launch</a:t>
            </a:r>
          </a:p>
        </p:txBody>
      </p:sp>
      <p:sp>
        <p:nvSpPr>
          <p:cNvPr id="5" name="Rectangle 4">
            <a:extLst>
              <a:ext uri="{FF2B5EF4-FFF2-40B4-BE49-F238E27FC236}">
                <a16:creationId xmlns:a16="http://schemas.microsoft.com/office/drawing/2014/main" id="{7F4DF6BC-7843-A2F0-B476-B568FFAEE206}"/>
              </a:ext>
            </a:extLst>
          </p:cNvPr>
          <p:cNvSpPr/>
          <p:nvPr/>
        </p:nvSpPr>
        <p:spPr>
          <a:xfrm>
            <a:off x="0" y="0"/>
            <a:ext cx="1227812" cy="230800"/>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a:latin typeface="Helvetica" pitchFamily="2" charset="0"/>
              </a:rPr>
              <a:t>Consideration</a:t>
            </a:r>
          </a:p>
        </p:txBody>
      </p:sp>
      <p:sp>
        <p:nvSpPr>
          <p:cNvPr id="35" name="Rectangle 34">
            <a:extLst>
              <a:ext uri="{FF2B5EF4-FFF2-40B4-BE49-F238E27FC236}">
                <a16:creationId xmlns:a16="http://schemas.microsoft.com/office/drawing/2014/main" id="{ACEFC60E-C4D5-F248-18EB-FD1293FF761F}"/>
              </a:ext>
            </a:extLst>
          </p:cNvPr>
          <p:cNvSpPr/>
          <p:nvPr/>
        </p:nvSpPr>
        <p:spPr>
          <a:xfrm>
            <a:off x="6467936" y="4679123"/>
            <a:ext cx="1391111" cy="86865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9F110730-B01C-CE1D-E858-D8C63EC944B1}"/>
              </a:ext>
            </a:extLst>
          </p:cNvPr>
          <p:cNvSpPr/>
          <p:nvPr/>
        </p:nvSpPr>
        <p:spPr>
          <a:xfrm>
            <a:off x="7981258" y="4172187"/>
            <a:ext cx="3781485" cy="1868881"/>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41543524-3703-3291-11DF-61534FDD800C}"/>
              </a:ext>
            </a:extLst>
          </p:cNvPr>
          <p:cNvSpPr txBox="1"/>
          <p:nvPr/>
        </p:nvSpPr>
        <p:spPr>
          <a:xfrm>
            <a:off x="354017" y="3564777"/>
            <a:ext cx="1518133" cy="369332"/>
          </a:xfrm>
          <a:prstGeom prst="rect">
            <a:avLst/>
          </a:prstGeom>
          <a:noFill/>
        </p:spPr>
        <p:txBody>
          <a:bodyPr wrap="square" rtlCol="0">
            <a:spAutoFit/>
          </a:bodyPr>
          <a:lstStyle/>
          <a:p>
            <a:pPr algn="ctr"/>
            <a:r>
              <a:rPr lang="en-US" sz="900" b="1" u="sng">
                <a:solidFill>
                  <a:srgbClr val="1B1464"/>
                </a:solidFill>
                <a:latin typeface="Helvetica" panose="020B0403020202020204" pitchFamily="34" charset="0"/>
              </a:rPr>
              <a:t>29 months</a:t>
            </a:r>
            <a:r>
              <a:rPr lang="en-US" sz="900" b="1">
                <a:solidFill>
                  <a:srgbClr val="1B1464"/>
                </a:solidFill>
                <a:latin typeface="Helvetica" panose="020B0403020202020204" pitchFamily="34" charset="0"/>
              </a:rPr>
              <a:t> </a:t>
            </a:r>
            <a:r>
              <a:rPr lang="en-US" sz="900">
                <a:solidFill>
                  <a:srgbClr val="1B1464"/>
                </a:solidFill>
                <a:latin typeface="Helvetica" panose="020B0403020202020204" pitchFamily="34" charset="0"/>
              </a:rPr>
              <a:t>between FDA approval and TV launch</a:t>
            </a:r>
          </a:p>
        </p:txBody>
      </p:sp>
      <p:sp>
        <p:nvSpPr>
          <p:cNvPr id="40" name="Rectangle 39">
            <a:extLst>
              <a:ext uri="{FF2B5EF4-FFF2-40B4-BE49-F238E27FC236}">
                <a16:creationId xmlns:a16="http://schemas.microsoft.com/office/drawing/2014/main" id="{D21300D2-554C-6F56-ECC8-C022C0A7DF64}"/>
              </a:ext>
            </a:extLst>
          </p:cNvPr>
          <p:cNvSpPr/>
          <p:nvPr/>
        </p:nvSpPr>
        <p:spPr>
          <a:xfrm>
            <a:off x="7989890" y="2174751"/>
            <a:ext cx="3764221" cy="1868881"/>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D02BCDDF-5D5F-ED84-B168-F604BF6FB13B}"/>
              </a:ext>
            </a:extLst>
          </p:cNvPr>
          <p:cNvSpPr/>
          <p:nvPr/>
        </p:nvSpPr>
        <p:spPr>
          <a:xfrm>
            <a:off x="6463579" y="2674863"/>
            <a:ext cx="1391111" cy="868656"/>
          </a:xfrm>
          <a:prstGeom prst="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7491C3E-55D1-3D6C-6E16-E70F9FA6DF80}"/>
              </a:ext>
            </a:extLst>
          </p:cNvPr>
          <p:cNvSpPr txBox="1"/>
          <p:nvPr/>
        </p:nvSpPr>
        <p:spPr>
          <a:xfrm>
            <a:off x="354017" y="5559562"/>
            <a:ext cx="1518133" cy="369332"/>
          </a:xfrm>
          <a:prstGeom prst="rect">
            <a:avLst/>
          </a:prstGeom>
          <a:noFill/>
        </p:spPr>
        <p:txBody>
          <a:bodyPr wrap="square" rtlCol="0">
            <a:spAutoFit/>
          </a:bodyPr>
          <a:lstStyle/>
          <a:p>
            <a:pPr algn="ctr"/>
            <a:r>
              <a:rPr lang="en-US" sz="900" b="1" u="sng">
                <a:solidFill>
                  <a:srgbClr val="1B1464"/>
                </a:solidFill>
                <a:latin typeface="Helvetica" panose="020B0403020202020204" pitchFamily="34" charset="0"/>
              </a:rPr>
              <a:t>7 months</a:t>
            </a:r>
            <a:r>
              <a:rPr lang="en-US" sz="900" b="1">
                <a:solidFill>
                  <a:srgbClr val="1B1464"/>
                </a:solidFill>
                <a:latin typeface="Helvetica" panose="020B0403020202020204" pitchFamily="34" charset="0"/>
              </a:rPr>
              <a:t> </a:t>
            </a:r>
            <a:r>
              <a:rPr lang="en-US" sz="900">
                <a:solidFill>
                  <a:srgbClr val="1B1464"/>
                </a:solidFill>
                <a:latin typeface="Helvetica" panose="020B0403020202020204" pitchFamily="34" charset="0"/>
              </a:rPr>
              <a:t>between FDA approval and TV launch</a:t>
            </a:r>
          </a:p>
        </p:txBody>
      </p:sp>
      <p:pic>
        <p:nvPicPr>
          <p:cNvPr id="30" name="Picture 29">
            <a:extLst>
              <a:ext uri="{FF2B5EF4-FFF2-40B4-BE49-F238E27FC236}">
                <a16:creationId xmlns:a16="http://schemas.microsoft.com/office/drawing/2014/main" id="{57E9107A-4D30-5486-47E7-3767D723FF9F}"/>
              </a:ext>
            </a:extLst>
          </p:cNvPr>
          <p:cNvPicPr>
            <a:picLocks noChangeAspect="1"/>
          </p:cNvPicPr>
          <p:nvPr/>
        </p:nvPicPr>
        <p:blipFill>
          <a:blip r:embed="rId4"/>
          <a:stretch>
            <a:fillRect/>
          </a:stretch>
        </p:blipFill>
        <p:spPr>
          <a:xfrm>
            <a:off x="2000423" y="2211608"/>
            <a:ext cx="3770431" cy="1822483"/>
          </a:xfrm>
          <a:prstGeom prst="rect">
            <a:avLst/>
          </a:prstGeom>
        </p:spPr>
      </p:pic>
      <p:pic>
        <p:nvPicPr>
          <p:cNvPr id="31" name="Picture 22" descr="VRAYLAR® (cariprazine) for Bipolar I or Major Depressive Disorder">
            <a:extLst>
              <a:ext uri="{FF2B5EF4-FFF2-40B4-BE49-F238E27FC236}">
                <a16:creationId xmlns:a16="http://schemas.microsoft.com/office/drawing/2014/main" id="{7B2DC225-81F1-3569-CA33-BE984E804D9D}"/>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b="18311"/>
          <a:stretch/>
        </p:blipFill>
        <p:spPr bwMode="auto">
          <a:xfrm>
            <a:off x="464021" y="2832245"/>
            <a:ext cx="1298125" cy="40325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9F6E2EE-95E2-5099-CEB9-5F17FEA9D7A4}"/>
              </a:ext>
            </a:extLst>
          </p:cNvPr>
          <p:cNvPicPr>
            <a:picLocks noChangeAspect="1"/>
          </p:cNvPicPr>
          <p:nvPr/>
        </p:nvPicPr>
        <p:blipFill>
          <a:blip r:embed="rId6"/>
          <a:stretch>
            <a:fillRect/>
          </a:stretch>
        </p:blipFill>
        <p:spPr>
          <a:xfrm>
            <a:off x="8011290" y="2190181"/>
            <a:ext cx="3716689" cy="1834384"/>
          </a:xfrm>
          <a:prstGeom prst="rect">
            <a:avLst/>
          </a:prstGeom>
        </p:spPr>
      </p:pic>
      <p:pic>
        <p:nvPicPr>
          <p:cNvPr id="34" name="Picture 46" descr="Caplyta / Каплайта / Каплита (луматеперон)">
            <a:extLst>
              <a:ext uri="{FF2B5EF4-FFF2-40B4-BE49-F238E27FC236}">
                <a16:creationId xmlns:a16="http://schemas.microsoft.com/office/drawing/2014/main" id="{A6051233-9351-1675-6417-4650CAC36ED9}"/>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t="14075" b="25514"/>
          <a:stretch/>
        </p:blipFill>
        <p:spPr bwMode="auto">
          <a:xfrm>
            <a:off x="6473145" y="2801399"/>
            <a:ext cx="1371978" cy="41819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6" descr="US FDA Approves Expanded Age Indication for GSK's AREXVY, the First  Respiratory Syncytial Virus (RSV) Vaccine for Adults Aged 50-59 at  Increased Risk | Business Wire">
            <a:extLst>
              <a:ext uri="{FF2B5EF4-FFF2-40B4-BE49-F238E27FC236}">
                <a16:creationId xmlns:a16="http://schemas.microsoft.com/office/drawing/2014/main" id="{CCCF9DCF-0C00-B23B-9070-F658CDDD0619}"/>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l="8463" t="22348" r="9284" b="22348"/>
          <a:stretch/>
        </p:blipFill>
        <p:spPr bwMode="auto">
          <a:xfrm>
            <a:off x="6486001" y="4780613"/>
            <a:ext cx="1347217" cy="45290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6" descr="Patient Login">
            <a:extLst>
              <a:ext uri="{FF2B5EF4-FFF2-40B4-BE49-F238E27FC236}">
                <a16:creationId xmlns:a16="http://schemas.microsoft.com/office/drawing/2014/main" id="{D4CB8B03-874B-0469-750A-2E1F26AA7A9E}"/>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457234" y="4836181"/>
            <a:ext cx="1311699" cy="40700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a:extLst>
              <a:ext uri="{FF2B5EF4-FFF2-40B4-BE49-F238E27FC236}">
                <a16:creationId xmlns:a16="http://schemas.microsoft.com/office/drawing/2014/main" id="{635F2436-479B-9299-39B6-DE2D83A8E576}"/>
              </a:ext>
            </a:extLst>
          </p:cNvPr>
          <p:cNvPicPr>
            <a:picLocks noChangeAspect="1"/>
          </p:cNvPicPr>
          <p:nvPr/>
        </p:nvPicPr>
        <p:blipFill>
          <a:blip r:embed="rId10"/>
          <a:stretch>
            <a:fillRect/>
          </a:stretch>
        </p:blipFill>
        <p:spPr>
          <a:xfrm>
            <a:off x="1981782" y="4221091"/>
            <a:ext cx="3736394" cy="1793619"/>
          </a:xfrm>
          <a:prstGeom prst="rect">
            <a:avLst/>
          </a:prstGeom>
        </p:spPr>
      </p:pic>
      <p:pic>
        <p:nvPicPr>
          <p:cNvPr id="71" name="Picture 70">
            <a:extLst>
              <a:ext uri="{FF2B5EF4-FFF2-40B4-BE49-F238E27FC236}">
                <a16:creationId xmlns:a16="http://schemas.microsoft.com/office/drawing/2014/main" id="{C6167F2F-FC67-6943-6DD5-014FF324204C}"/>
              </a:ext>
            </a:extLst>
          </p:cNvPr>
          <p:cNvPicPr>
            <a:picLocks noChangeAspect="1"/>
          </p:cNvPicPr>
          <p:nvPr/>
        </p:nvPicPr>
        <p:blipFill>
          <a:blip r:embed="rId11"/>
          <a:stretch>
            <a:fillRect/>
          </a:stretch>
        </p:blipFill>
        <p:spPr>
          <a:xfrm>
            <a:off x="8018909" y="4195047"/>
            <a:ext cx="3716689" cy="1842523"/>
          </a:xfrm>
          <a:prstGeom prst="rect">
            <a:avLst/>
          </a:prstGeom>
        </p:spPr>
      </p:pic>
      <p:sp>
        <p:nvSpPr>
          <p:cNvPr id="3" name="TextBox 2">
            <a:extLst>
              <a:ext uri="{FF2B5EF4-FFF2-40B4-BE49-F238E27FC236}">
                <a16:creationId xmlns:a16="http://schemas.microsoft.com/office/drawing/2014/main" id="{B3797A65-D967-EA38-D633-9F2734D5AB25}"/>
              </a:ext>
            </a:extLst>
          </p:cNvPr>
          <p:cNvSpPr txBox="1"/>
          <p:nvPr/>
        </p:nvSpPr>
        <p:spPr>
          <a:xfrm>
            <a:off x="417528" y="3269312"/>
            <a:ext cx="1414015" cy="338554"/>
          </a:xfrm>
          <a:prstGeom prst="rect">
            <a:avLst/>
          </a:prstGeom>
          <a:noFill/>
        </p:spPr>
        <p:txBody>
          <a:bodyPr wrap="square" rtlCol="0">
            <a:spAutoFit/>
          </a:bodyPr>
          <a:lstStyle/>
          <a:p>
            <a:pPr algn="ctr"/>
            <a:r>
              <a:rPr lang="en-US" sz="800" i="1">
                <a:solidFill>
                  <a:srgbClr val="1B1464"/>
                </a:solidFill>
                <a:latin typeface="Heebo" pitchFamily="2" charset="-79"/>
                <a:cs typeface="Heebo" pitchFamily="2" charset="-79"/>
              </a:rPr>
              <a:t>(Depression / </a:t>
            </a:r>
            <a:br>
              <a:rPr lang="en-US" sz="800" i="1">
                <a:solidFill>
                  <a:srgbClr val="1B1464"/>
                </a:solidFill>
                <a:latin typeface="Heebo" pitchFamily="2" charset="-79"/>
                <a:cs typeface="Heebo" pitchFamily="2" charset="-79"/>
              </a:rPr>
            </a:br>
            <a:r>
              <a:rPr lang="en-US" sz="800" i="1">
                <a:solidFill>
                  <a:srgbClr val="1B1464"/>
                </a:solidFill>
                <a:latin typeface="Heebo" pitchFamily="2" charset="-79"/>
                <a:cs typeface="Heebo" pitchFamily="2" charset="-79"/>
              </a:rPr>
              <a:t>Bipolar Disorder)</a:t>
            </a:r>
          </a:p>
        </p:txBody>
      </p:sp>
      <p:sp>
        <p:nvSpPr>
          <p:cNvPr id="7" name="TextBox 6">
            <a:extLst>
              <a:ext uri="{FF2B5EF4-FFF2-40B4-BE49-F238E27FC236}">
                <a16:creationId xmlns:a16="http://schemas.microsoft.com/office/drawing/2014/main" id="{E7C4FFCD-17F9-46D8-A5FA-03522DB168A7}"/>
              </a:ext>
            </a:extLst>
          </p:cNvPr>
          <p:cNvSpPr txBox="1"/>
          <p:nvPr/>
        </p:nvSpPr>
        <p:spPr>
          <a:xfrm>
            <a:off x="6452126" y="3333515"/>
            <a:ext cx="1414015" cy="215444"/>
          </a:xfrm>
          <a:prstGeom prst="rect">
            <a:avLst/>
          </a:prstGeom>
          <a:noFill/>
        </p:spPr>
        <p:txBody>
          <a:bodyPr wrap="square" rtlCol="0">
            <a:spAutoFit/>
          </a:bodyPr>
          <a:lstStyle/>
          <a:p>
            <a:pPr algn="ctr"/>
            <a:r>
              <a:rPr lang="en-US" sz="800" i="1">
                <a:solidFill>
                  <a:srgbClr val="1B1464"/>
                </a:solidFill>
                <a:latin typeface="Heebo" pitchFamily="2" charset="-79"/>
                <a:cs typeface="Heebo" pitchFamily="2" charset="-79"/>
              </a:rPr>
              <a:t>(Bipolar Disorder)</a:t>
            </a:r>
          </a:p>
        </p:txBody>
      </p:sp>
      <p:sp>
        <p:nvSpPr>
          <p:cNvPr id="11" name="TextBox 10">
            <a:extLst>
              <a:ext uri="{FF2B5EF4-FFF2-40B4-BE49-F238E27FC236}">
                <a16:creationId xmlns:a16="http://schemas.microsoft.com/office/drawing/2014/main" id="{F39AC057-958E-6421-5E1F-15F7C12E9F1B}"/>
              </a:ext>
            </a:extLst>
          </p:cNvPr>
          <p:cNvSpPr txBox="1"/>
          <p:nvPr/>
        </p:nvSpPr>
        <p:spPr>
          <a:xfrm>
            <a:off x="268056" y="5243964"/>
            <a:ext cx="1588985" cy="338554"/>
          </a:xfrm>
          <a:prstGeom prst="rect">
            <a:avLst/>
          </a:prstGeom>
          <a:noFill/>
        </p:spPr>
        <p:txBody>
          <a:bodyPr wrap="square" rtlCol="0">
            <a:spAutoFit/>
          </a:bodyPr>
          <a:lstStyle/>
          <a:p>
            <a:pPr algn="ctr"/>
            <a:r>
              <a:rPr lang="en-US" sz="800" i="1">
                <a:solidFill>
                  <a:srgbClr val="1B1464"/>
                </a:solidFill>
                <a:latin typeface="Heebo" pitchFamily="2" charset="-79"/>
                <a:cs typeface="Heebo" pitchFamily="2" charset="-79"/>
              </a:rPr>
              <a:t>(Chronic Obstructive Pulmonary Disease)</a:t>
            </a:r>
          </a:p>
        </p:txBody>
      </p:sp>
      <p:sp>
        <p:nvSpPr>
          <p:cNvPr id="12" name="TextBox 11">
            <a:extLst>
              <a:ext uri="{FF2B5EF4-FFF2-40B4-BE49-F238E27FC236}">
                <a16:creationId xmlns:a16="http://schemas.microsoft.com/office/drawing/2014/main" id="{ECAE7AFB-8B6B-021A-66EC-A32973956AB0}"/>
              </a:ext>
            </a:extLst>
          </p:cNvPr>
          <p:cNvSpPr txBox="1"/>
          <p:nvPr/>
        </p:nvSpPr>
        <p:spPr>
          <a:xfrm>
            <a:off x="6416540" y="5341145"/>
            <a:ext cx="1455006" cy="215444"/>
          </a:xfrm>
          <a:prstGeom prst="rect">
            <a:avLst/>
          </a:prstGeom>
          <a:noFill/>
        </p:spPr>
        <p:txBody>
          <a:bodyPr wrap="square" rtlCol="0">
            <a:spAutoFit/>
          </a:bodyPr>
          <a:lstStyle/>
          <a:p>
            <a:pPr algn="ctr"/>
            <a:r>
              <a:rPr lang="en-US" sz="800" i="1">
                <a:solidFill>
                  <a:srgbClr val="1B1464"/>
                </a:solidFill>
                <a:latin typeface="Heebo" pitchFamily="2" charset="-79"/>
                <a:cs typeface="Heebo" pitchFamily="2" charset="-79"/>
              </a:rPr>
              <a:t>(Respiratory syncytial virus)</a:t>
            </a:r>
          </a:p>
        </p:txBody>
      </p:sp>
    </p:spTree>
    <p:extLst>
      <p:ext uri="{BB962C8B-B14F-4D97-AF65-F5344CB8AC3E}">
        <p14:creationId xmlns:p14="http://schemas.microsoft.com/office/powerpoint/2010/main" val="58601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F44A8-5CDD-5553-F3A7-20570004D40D}"/>
            </a:ext>
          </a:extLst>
        </p:cNvPr>
        <p:cNvGrpSpPr/>
        <p:nvPr/>
      </p:nvGrpSpPr>
      <p:grpSpPr>
        <a:xfrm>
          <a:off x="0" y="0"/>
          <a:ext cx="0" cy="0"/>
          <a:chOff x="0" y="0"/>
          <a:chExt cx="0" cy="0"/>
        </a:xfrm>
      </p:grpSpPr>
      <p:sp>
        <p:nvSpPr>
          <p:cNvPr id="223" name="Rectangle 222">
            <a:extLst>
              <a:ext uri="{FF2B5EF4-FFF2-40B4-BE49-F238E27FC236}">
                <a16:creationId xmlns:a16="http://schemas.microsoft.com/office/drawing/2014/main" id="{F87FD1F9-A3B3-13EE-53CA-D21D20A09F75}"/>
              </a:ext>
            </a:extLst>
          </p:cNvPr>
          <p:cNvSpPr>
            <a:spLocks/>
          </p:cNvSpPr>
          <p:nvPr/>
        </p:nvSpPr>
        <p:spPr>
          <a:xfrm>
            <a:off x="6096001" y="1685013"/>
            <a:ext cx="6096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E6FD61C-C97D-8D59-F90E-7C2F983BFC2C}"/>
              </a:ext>
            </a:extLst>
          </p:cNvPr>
          <p:cNvSpPr>
            <a:spLocks/>
          </p:cNvSpPr>
          <p:nvPr/>
        </p:nvSpPr>
        <p:spPr>
          <a:xfrm>
            <a:off x="0" y="1685013"/>
            <a:ext cx="6115030" cy="5172987"/>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F45E008-91EE-9E5F-C5DF-9A06F92E15C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605C9C14-7835-4881-D701-A346C207A94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B6AA6673-AE92-652E-F4DE-2C6A72F10F9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20" name="Rectangle: Rounded Corners 219">
            <a:extLst>
              <a:ext uri="{FF2B5EF4-FFF2-40B4-BE49-F238E27FC236}">
                <a16:creationId xmlns:a16="http://schemas.microsoft.com/office/drawing/2014/main" id="{6C25C08E-2C87-299A-A4B5-097D9B42ACCA}"/>
              </a:ext>
            </a:extLst>
          </p:cNvPr>
          <p:cNvSpPr/>
          <p:nvPr/>
        </p:nvSpPr>
        <p:spPr>
          <a:xfrm>
            <a:off x="6207232" y="2159301"/>
            <a:ext cx="5883042" cy="4156509"/>
          </a:xfrm>
          <a:prstGeom prst="roundRect">
            <a:avLst>
              <a:gd name="adj" fmla="val 3964"/>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2" name="TextBox 221">
            <a:extLst>
              <a:ext uri="{FF2B5EF4-FFF2-40B4-BE49-F238E27FC236}">
                <a16:creationId xmlns:a16="http://schemas.microsoft.com/office/drawing/2014/main" id="{2040D42F-54F7-6C5B-FF16-0F83333A894A}"/>
              </a:ext>
            </a:extLst>
          </p:cNvPr>
          <p:cNvSpPr txBox="1"/>
          <p:nvPr/>
        </p:nvSpPr>
        <p:spPr>
          <a:xfrm>
            <a:off x="6115030" y="1800455"/>
            <a:ext cx="607643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sng">
                <a:solidFill>
                  <a:srgbClr val="ED3C8D"/>
                </a:solidFill>
                <a:latin typeface="Helvetica" pitchFamily="2" charset="0"/>
              </a:rPr>
              <a:t>16 </a:t>
            </a:r>
            <a:r>
              <a:rPr kumimoji="0" lang="en-US" sz="1400" b="1" i="0" u="sng" strike="noStrike" kern="1200" cap="none" spc="0" normalizeH="0" baseline="0" noProof="0">
                <a:ln>
                  <a:noFill/>
                </a:ln>
                <a:solidFill>
                  <a:srgbClr val="ED3C8D"/>
                </a:solidFill>
                <a:effectLst/>
                <a:uLnTx/>
                <a:uFillTx/>
                <a:latin typeface="Helvetica" pitchFamily="2" charset="0"/>
                <a:ea typeface="+mn-ea"/>
                <a:cs typeface="+mn-cs"/>
              </a:rPr>
              <a:t>Pharmaceutical DTC Brands Analyzed*</a:t>
            </a:r>
          </a:p>
        </p:txBody>
      </p:sp>
      <p:sp>
        <p:nvSpPr>
          <p:cNvPr id="231" name="TextBox 230">
            <a:extLst>
              <a:ext uri="{FF2B5EF4-FFF2-40B4-BE49-F238E27FC236}">
                <a16:creationId xmlns:a16="http://schemas.microsoft.com/office/drawing/2014/main" id="{B7ACA1F8-5593-D099-CE5B-EE6C6B494C87}"/>
              </a:ext>
            </a:extLst>
          </p:cNvPr>
          <p:cNvSpPr txBox="1"/>
          <p:nvPr/>
        </p:nvSpPr>
        <p:spPr>
          <a:xfrm>
            <a:off x="481665" y="5823817"/>
            <a:ext cx="561433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Source: VAB analysis of Google Trends, United States only, branded web search. Google Search Index represents search interest relative to the highest point on the chart for the given region and time period. Note: Time period for each brand is their FDA approval date through 7/31/25. VAB analysis of Nielsen Ad Intel, TV activity based on reported spending across national cable TV, broadcast TV, Spanish language cable TV, Spanish language broadcast TV, January 2015 – December 2024 (calendar months). </a:t>
            </a:r>
            <a:r>
              <a:rPr kumimoji="0" lang="en-US" sz="7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Analysis reflects 14 out of 16 brands with the highest brand search volume after they launched in TV. *Excludes Botox as their first TV ad </a:t>
            </a:r>
            <a:r>
              <a:rPr lang="en-US" sz="700">
                <a:solidFill>
                  <a:schemeClr val="bg1"/>
                </a:solidFill>
                <a:latin typeface="Helvetica" panose="020B0403020202020204" pitchFamily="34" charset="0"/>
              </a:rPr>
              <a:t>aired in 2002, before Google Trends data began in 2004.</a:t>
            </a:r>
            <a:endParaRPr kumimoji="0" lang="en-US" sz="7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endParaRPr>
          </a:p>
        </p:txBody>
      </p:sp>
      <p:sp>
        <p:nvSpPr>
          <p:cNvPr id="32" name="TextBox 31">
            <a:extLst>
              <a:ext uri="{FF2B5EF4-FFF2-40B4-BE49-F238E27FC236}">
                <a16:creationId xmlns:a16="http://schemas.microsoft.com/office/drawing/2014/main" id="{7DC4F387-5116-CF4C-A487-1A66AAFF4840}"/>
              </a:ext>
            </a:extLst>
          </p:cNvPr>
          <p:cNvSpPr txBox="1"/>
          <p:nvPr/>
        </p:nvSpPr>
        <p:spPr>
          <a:xfrm>
            <a:off x="137526" y="2171345"/>
            <a:ext cx="5926811"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srgbClr val="FFE600"/>
                </a:solidFill>
                <a:effectLst/>
                <a:uLnTx/>
                <a:uFillTx/>
                <a:latin typeface="Helvetica" pitchFamily="2" charset="0"/>
                <a:ea typeface="+mn-ea"/>
                <a:cs typeface="+mn-cs"/>
              </a:rPr>
              <a:t>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of the </a:t>
            </a:r>
            <a:r>
              <a:rPr lang="en-US" sz="2800">
                <a:solidFill>
                  <a:prstClr val="white"/>
                </a:solidFill>
                <a:latin typeface="Helvetica" pitchFamily="2" charset="0"/>
              </a:rPr>
              <a:t>16</a:t>
            </a: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 Pharmaceutical TV advertisers* saw their </a:t>
            </a:r>
            <a:r>
              <a:rPr kumimoji="0" lang="en-US" sz="2800" b="1" i="0" u="none" strike="noStrike" kern="1200" cap="none" spc="0" normalizeH="0" baseline="0" noProof="0">
                <a:ln>
                  <a:noFill/>
                </a:ln>
                <a:solidFill>
                  <a:srgbClr val="FFE600"/>
                </a:solidFill>
                <a:effectLst/>
                <a:uLnTx/>
                <a:uFillTx/>
                <a:latin typeface="Helvetica" pitchFamily="2" charset="0"/>
                <a:ea typeface="+mn-ea"/>
                <a:cs typeface="+mn-cs"/>
              </a:rPr>
              <a:t>highest</a:t>
            </a:r>
            <a:br>
              <a:rPr kumimoji="0" lang="en-US" sz="2800" b="1" i="0" u="none" strike="noStrike" kern="1200" cap="none" spc="0" normalizeH="0" baseline="0" noProof="0">
                <a:ln>
                  <a:noFill/>
                </a:ln>
                <a:solidFill>
                  <a:srgbClr val="FFE600"/>
                </a:solidFill>
                <a:effectLst/>
                <a:uLnTx/>
                <a:uFillTx/>
                <a:latin typeface="Helvetica" pitchFamily="2" charset="0"/>
                <a:ea typeface="+mn-ea"/>
                <a:cs typeface="+mn-cs"/>
              </a:rPr>
            </a:br>
            <a:r>
              <a:rPr kumimoji="0" lang="en-US" sz="2800" b="1" i="0" u="none" strike="noStrike" kern="1200" cap="none" spc="0" normalizeH="0" baseline="0" noProof="0">
                <a:ln>
                  <a:noFill/>
                </a:ln>
                <a:solidFill>
                  <a:srgbClr val="FFE600"/>
                </a:solidFill>
                <a:effectLst/>
                <a:uLnTx/>
                <a:uFillTx/>
                <a:latin typeface="Helvetica" pitchFamily="2" charset="0"/>
                <a:ea typeface="+mn-ea"/>
                <a:cs typeface="+mn-cs"/>
              </a:rPr>
              <a:t>brand search volume once</a:t>
            </a:r>
            <a:br>
              <a:rPr kumimoji="0" lang="en-US" sz="2800" b="1" i="0" u="none" strike="noStrike" kern="1200" cap="none" spc="0" normalizeH="0" baseline="0" noProof="0">
                <a:ln>
                  <a:noFill/>
                </a:ln>
                <a:solidFill>
                  <a:srgbClr val="FFE600"/>
                </a:solidFill>
                <a:effectLst/>
                <a:uLnTx/>
                <a:uFillTx/>
                <a:latin typeface="Helvetica" pitchFamily="2" charset="0"/>
                <a:ea typeface="+mn-ea"/>
                <a:cs typeface="+mn-cs"/>
              </a:rPr>
            </a:br>
            <a:r>
              <a:rPr kumimoji="0" lang="en-US" sz="2800" b="1" i="0" u="none" strike="noStrike" kern="1200" cap="none" spc="0" normalizeH="0" baseline="0" noProof="0">
                <a:ln>
                  <a:noFill/>
                </a:ln>
                <a:solidFill>
                  <a:srgbClr val="FFE600"/>
                </a:solidFill>
                <a:effectLst/>
                <a:uLnTx/>
                <a:uFillTx/>
                <a:latin typeface="Helvetica" pitchFamily="2" charset="0"/>
                <a:ea typeface="+mn-ea"/>
                <a:cs typeface="+mn-cs"/>
              </a:rPr>
              <a:t>their TV campaign launched</a:t>
            </a:r>
          </a:p>
        </p:txBody>
      </p:sp>
      <p:sp>
        <p:nvSpPr>
          <p:cNvPr id="8" name="Rectangle 7">
            <a:extLst>
              <a:ext uri="{FF2B5EF4-FFF2-40B4-BE49-F238E27FC236}">
                <a16:creationId xmlns:a16="http://schemas.microsoft.com/office/drawing/2014/main" id="{012F2822-CB79-2FFE-CCA7-C1B6E839F99C}"/>
              </a:ext>
            </a:extLst>
          </p:cNvPr>
          <p:cNvSpPr/>
          <p:nvPr/>
        </p:nvSpPr>
        <p:spPr>
          <a:xfrm>
            <a:off x="0" y="0"/>
            <a:ext cx="1227812" cy="230800"/>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a:latin typeface="Helvetica" pitchFamily="2" charset="0"/>
              </a:rPr>
              <a:t>Consideration</a:t>
            </a:r>
          </a:p>
        </p:txBody>
      </p:sp>
      <p:pic>
        <p:nvPicPr>
          <p:cNvPr id="3" name="Picture 4" descr="wegovy-logo-425px - Taking Control Of Your Diabetes®">
            <a:extLst>
              <a:ext uri="{FF2B5EF4-FFF2-40B4-BE49-F238E27FC236}">
                <a16:creationId xmlns:a16="http://schemas.microsoft.com/office/drawing/2014/main" id="{12B55C82-3A62-B48A-549B-A402F86A9634}"/>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9177" b="11157"/>
          <a:stretch/>
        </p:blipFill>
        <p:spPr bwMode="auto">
          <a:xfrm>
            <a:off x="10439084" y="5603691"/>
            <a:ext cx="1627281" cy="6100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SKYRIZI® (risankizumab-rzaa) HCP - Official Site by AbbVie Inc.">
            <a:extLst>
              <a:ext uri="{FF2B5EF4-FFF2-40B4-BE49-F238E27FC236}">
                <a16:creationId xmlns:a16="http://schemas.microsoft.com/office/drawing/2014/main" id="{D010333B-6BA3-C847-8463-0B0AFADED8B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19838" y="2370744"/>
            <a:ext cx="1176330" cy="7184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Dupixent Approved for EoE in Young Children | The Healthcare Technology  Report.">
            <a:extLst>
              <a:ext uri="{FF2B5EF4-FFF2-40B4-BE49-F238E27FC236}">
                <a16:creationId xmlns:a16="http://schemas.microsoft.com/office/drawing/2014/main" id="{190D1629-7778-D6C7-09E8-1E1C2192BD75}"/>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t="16731" b="32721"/>
          <a:stretch/>
        </p:blipFill>
        <p:spPr bwMode="auto">
          <a:xfrm>
            <a:off x="10196462" y="2330386"/>
            <a:ext cx="1700297" cy="6421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RINVOQ® (upadacitinib) - Official Healthcare Professional Site">
            <a:extLst>
              <a:ext uri="{FF2B5EF4-FFF2-40B4-BE49-F238E27FC236}">
                <a16:creationId xmlns:a16="http://schemas.microsoft.com/office/drawing/2014/main" id="{64733B07-7EE6-1F60-6410-6A0B961C8817}"/>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t="20538" b="17575"/>
          <a:stretch/>
        </p:blipFill>
        <p:spPr bwMode="auto">
          <a:xfrm>
            <a:off x="8357958" y="2429284"/>
            <a:ext cx="1581591" cy="6168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Tremfya Safe, Effective Across Broad Patient Subpopulations Through 5  Years: Analysis - - PracticalDermatology">
            <a:extLst>
              <a:ext uri="{FF2B5EF4-FFF2-40B4-BE49-F238E27FC236}">
                <a16:creationId xmlns:a16="http://schemas.microsoft.com/office/drawing/2014/main" id="{1FC07EE1-7321-CE1F-A097-B0DD123BC2CD}"/>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6527363" y="3357875"/>
            <a:ext cx="1361281" cy="4629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descr="VRAYLAR® (cariprazine) for Bipolar I or Major Depressive Disorder">
            <a:extLst>
              <a:ext uri="{FF2B5EF4-FFF2-40B4-BE49-F238E27FC236}">
                <a16:creationId xmlns:a16="http://schemas.microsoft.com/office/drawing/2014/main" id="{A6C2F81F-540F-1A83-DAE5-87ECA5B00371}"/>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b="18311"/>
          <a:stretch/>
        </p:blipFill>
        <p:spPr bwMode="auto">
          <a:xfrm>
            <a:off x="8337779" y="3351769"/>
            <a:ext cx="1621949" cy="5038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descr="Patient Login">
            <a:extLst>
              <a:ext uri="{FF2B5EF4-FFF2-40B4-BE49-F238E27FC236}">
                <a16:creationId xmlns:a16="http://schemas.microsoft.com/office/drawing/2014/main" id="{46F6A014-DA02-5651-E3B3-99CDDDF3DEC7}"/>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6366178" y="4126991"/>
            <a:ext cx="1683651" cy="52241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6" descr="US FDA Approves Expanded Age Indication for GSK's AREXVY, the First  Respiratory Syncytial Virus (RSV) Vaccine for Adults Aged 50-59 at  Increased Risk | Business Wire">
            <a:extLst>
              <a:ext uri="{FF2B5EF4-FFF2-40B4-BE49-F238E27FC236}">
                <a16:creationId xmlns:a16="http://schemas.microsoft.com/office/drawing/2014/main" id="{90EF2931-33E7-794B-D45A-CD3FE5C01E17}"/>
              </a:ext>
            </a:extLst>
          </p:cNvPr>
          <p:cNvPicPr>
            <a:picLocks noChangeAspect="1" noChangeArrowheads="1"/>
          </p:cNvPicPr>
          <p:nvPr/>
        </p:nvPicPr>
        <p:blipFill rotWithShape="1">
          <a:blip r:embed="rId11" cstate="hqprint">
            <a:extLst>
              <a:ext uri="{28A0092B-C50C-407E-A947-70E740481C1C}">
                <a14:useLocalDpi xmlns:a14="http://schemas.microsoft.com/office/drawing/2010/main"/>
              </a:ext>
            </a:extLst>
          </a:blip>
          <a:srcRect l="8463" t="22348" r="9284" b="22348"/>
          <a:stretch/>
        </p:blipFill>
        <p:spPr bwMode="auto">
          <a:xfrm>
            <a:off x="8328786" y="4872414"/>
            <a:ext cx="1639934" cy="55131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8" descr="2022 Performance Summary Infographic - Bristol-Myers Squibb">
            <a:extLst>
              <a:ext uri="{FF2B5EF4-FFF2-40B4-BE49-F238E27FC236}">
                <a16:creationId xmlns:a16="http://schemas.microsoft.com/office/drawing/2014/main" id="{146790B9-B5D7-A19D-7E0C-C0E693244214}"/>
              </a:ext>
            </a:extLst>
          </p:cNvPr>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t="24125" b="18434"/>
          <a:stretch/>
        </p:blipFill>
        <p:spPr bwMode="auto">
          <a:xfrm>
            <a:off x="10297356" y="4153083"/>
            <a:ext cx="1498509" cy="4702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4" descr="EYLEA">
            <a:extLst>
              <a:ext uri="{FF2B5EF4-FFF2-40B4-BE49-F238E27FC236}">
                <a16:creationId xmlns:a16="http://schemas.microsoft.com/office/drawing/2014/main" id="{EC3B0A89-27B5-E9A7-A5FA-CF8939303EFF}"/>
              </a:ext>
            </a:extLst>
          </p:cNvPr>
          <p:cNvPicPr>
            <a:picLocks noChangeAspect="1" noChangeArrowheads="1"/>
          </p:cNvPicPr>
          <p:nvPr/>
        </p:nvPicPr>
        <p:blipFill rotWithShape="1">
          <a:blip r:embed="rId13" cstate="hqprint">
            <a:extLst>
              <a:ext uri="{28A0092B-C50C-407E-A947-70E740481C1C}">
                <a14:useLocalDpi xmlns:a14="http://schemas.microsoft.com/office/drawing/2010/main"/>
              </a:ext>
            </a:extLst>
          </a:blip>
          <a:srcRect b="22400"/>
          <a:stretch/>
        </p:blipFill>
        <p:spPr bwMode="auto">
          <a:xfrm>
            <a:off x="6521235" y="4953884"/>
            <a:ext cx="1373536" cy="4512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6" descr="Caplyta / Каплайта / Каплита (луматеперон)">
            <a:extLst>
              <a:ext uri="{FF2B5EF4-FFF2-40B4-BE49-F238E27FC236}">
                <a16:creationId xmlns:a16="http://schemas.microsoft.com/office/drawing/2014/main" id="{9E15BD6F-44AE-0693-E12A-50C90ACF63C3}"/>
              </a:ext>
            </a:extLst>
          </p:cNvPr>
          <p:cNvPicPr>
            <a:picLocks noChangeAspect="1" noChangeArrowheads="1"/>
          </p:cNvPicPr>
          <p:nvPr/>
        </p:nvPicPr>
        <p:blipFill rotWithShape="1">
          <a:blip r:embed="rId14" cstate="hqprint">
            <a:extLst>
              <a:ext uri="{28A0092B-C50C-407E-A947-70E740481C1C}">
                <a14:useLocalDpi xmlns:a14="http://schemas.microsoft.com/office/drawing/2010/main"/>
              </a:ext>
            </a:extLst>
          </a:blip>
          <a:srcRect t="14075" b="25514"/>
          <a:stretch/>
        </p:blipFill>
        <p:spPr bwMode="auto">
          <a:xfrm>
            <a:off x="6251754" y="5655211"/>
            <a:ext cx="1519390" cy="46312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2" descr="Otezla | Logopedia | Fandom">
            <a:extLst>
              <a:ext uri="{FF2B5EF4-FFF2-40B4-BE49-F238E27FC236}">
                <a16:creationId xmlns:a16="http://schemas.microsoft.com/office/drawing/2014/main" id="{9C0B50F1-6FB1-2A79-971F-AF5D3C5E6B9F}"/>
              </a:ext>
            </a:extLst>
          </p:cNvPr>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9244588" y="5600462"/>
            <a:ext cx="1014787" cy="52311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4" descr="Immunology - Bristol Myers Squibb">
            <a:extLst>
              <a:ext uri="{FF2B5EF4-FFF2-40B4-BE49-F238E27FC236}">
                <a16:creationId xmlns:a16="http://schemas.microsoft.com/office/drawing/2014/main" id="{6D29C79D-3B23-A3CD-ABE8-F1EC1B0A55F3}"/>
              </a:ext>
            </a:extLst>
          </p:cNvPr>
          <p:cNvPicPr>
            <a:picLocks noChangeAspect="1" noChangeArrowheads="1"/>
          </p:cNvPicPr>
          <p:nvPr/>
        </p:nvPicPr>
        <p:blipFill rotWithShape="1">
          <a:blip r:embed="rId16">
            <a:extLst>
              <a:ext uri="{28A0092B-C50C-407E-A947-70E740481C1C}">
                <a14:useLocalDpi xmlns:a14="http://schemas.microsoft.com/office/drawing/2010/main"/>
              </a:ext>
            </a:extLst>
          </a:blip>
          <a:srcRect l="15419" t="34557" r="17902" b="28898"/>
          <a:stretch/>
        </p:blipFill>
        <p:spPr bwMode="auto">
          <a:xfrm>
            <a:off x="10152720" y="3221250"/>
            <a:ext cx="1787781" cy="6514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Another non-insulin treatment option for adults with type 2 diabetes from  Novo Nordisk">
            <a:extLst>
              <a:ext uri="{FF2B5EF4-FFF2-40B4-BE49-F238E27FC236}">
                <a16:creationId xmlns:a16="http://schemas.microsoft.com/office/drawing/2014/main" id="{5922755D-1845-4A02-B3E7-AEE0BC07BEC0}"/>
              </a:ext>
            </a:extLst>
          </p:cNvPr>
          <p:cNvPicPr>
            <a:picLocks noChangeAspect="1" noChangeArrowheads="1"/>
          </p:cNvPicPr>
          <p:nvPr/>
        </p:nvPicPr>
        <p:blipFill rotWithShape="1">
          <a:blip r:embed="rId17">
            <a:extLst>
              <a:ext uri="{28A0092B-C50C-407E-A947-70E740481C1C}">
                <a14:useLocalDpi xmlns:a14="http://schemas.microsoft.com/office/drawing/2010/main"/>
              </a:ext>
            </a:extLst>
          </a:blip>
          <a:srcRect t="14758" b="9312"/>
          <a:stretch/>
        </p:blipFill>
        <p:spPr bwMode="auto">
          <a:xfrm>
            <a:off x="8306928" y="4091436"/>
            <a:ext cx="1683651" cy="5637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8" descr="Keytruda - MConnect India">
            <a:extLst>
              <a:ext uri="{FF2B5EF4-FFF2-40B4-BE49-F238E27FC236}">
                <a16:creationId xmlns:a16="http://schemas.microsoft.com/office/drawing/2014/main" id="{A4D9D66C-8267-ADCB-280F-5F6A70FDEBF4}"/>
              </a:ext>
            </a:extLst>
          </p:cNvPr>
          <p:cNvPicPr>
            <a:picLocks noChangeAspect="1" noChangeArrowheads="1"/>
          </p:cNvPicPr>
          <p:nvPr/>
        </p:nvPicPr>
        <p:blipFill rotWithShape="1">
          <a:blip r:embed="rId18">
            <a:extLst>
              <a:ext uri="{28A0092B-C50C-407E-A947-70E740481C1C}">
                <a14:useLocalDpi xmlns:a14="http://schemas.microsoft.com/office/drawing/2010/main"/>
              </a:ext>
            </a:extLst>
          </a:blip>
          <a:srcRect t="21999" b="23977"/>
          <a:stretch/>
        </p:blipFill>
        <p:spPr bwMode="auto">
          <a:xfrm>
            <a:off x="7850332" y="5675734"/>
            <a:ext cx="1235876" cy="44511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0" descr="INBRACE Support Program">
            <a:extLst>
              <a:ext uri="{FF2B5EF4-FFF2-40B4-BE49-F238E27FC236}">
                <a16:creationId xmlns:a16="http://schemas.microsoft.com/office/drawing/2014/main" id="{245B85BD-12DE-7502-5F71-3DD91DD53A13}"/>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10325516" y="4911884"/>
            <a:ext cx="1442188" cy="5118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74FA466-EECF-BCF2-04CD-50E9B244B6BF}"/>
              </a:ext>
            </a:extLst>
          </p:cNvPr>
          <p:cNvSpPr/>
          <p:nvPr/>
        </p:nvSpPr>
        <p:spPr>
          <a:xfrm>
            <a:off x="144410" y="426620"/>
            <a:ext cx="12026069" cy="892552"/>
          </a:xfrm>
          <a:prstGeom prst="rect">
            <a:avLst/>
          </a:prstGeom>
        </p:spPr>
        <p:txBody>
          <a:bodyPr wrap="square">
            <a:spAutoFit/>
          </a:bodyPr>
          <a:lstStyle/>
          <a:p>
            <a:pPr lvl="0">
              <a:defRPr/>
            </a:pPr>
            <a:r>
              <a:rPr lang="en-US" sz="2600" b="1">
                <a:solidFill>
                  <a:srgbClr val="1B1464"/>
                </a:solidFill>
                <a:latin typeface="Helvetica" pitchFamily="2" charset="0"/>
              </a:rPr>
              <a:t>The impact of TV is evident as </a:t>
            </a:r>
            <a:r>
              <a:rPr lang="en-US" sz="2600" b="1">
                <a:solidFill>
                  <a:srgbClr val="ED3C8D"/>
                </a:solidFill>
                <a:latin typeface="Helvetica" pitchFamily="2" charset="0"/>
              </a:rPr>
              <a:t>14 of the 16 Pharma advertisers </a:t>
            </a:r>
            <a:r>
              <a:rPr lang="en-US" sz="2600" b="1">
                <a:solidFill>
                  <a:srgbClr val="1B1464"/>
                </a:solidFill>
                <a:latin typeface="Helvetica" pitchFamily="2" charset="0"/>
              </a:rPr>
              <a:t>saw their highest branded search volume occur once their TV campaign launched</a:t>
            </a:r>
          </a:p>
        </p:txBody>
      </p:sp>
    </p:spTree>
    <p:extLst>
      <p:ext uri="{BB962C8B-B14F-4D97-AF65-F5344CB8AC3E}">
        <p14:creationId xmlns:p14="http://schemas.microsoft.com/office/powerpoint/2010/main" val="162838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ABC13-3B03-40C4-70F2-15C8CAB30CDC}"/>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F407F12A-446B-141E-ABE6-179EEF8BB828}"/>
              </a:ext>
            </a:extLst>
          </p:cNvPr>
          <p:cNvSpPr>
            <a:spLocks/>
          </p:cNvSpPr>
          <p:nvPr/>
        </p:nvSpPr>
        <p:spPr>
          <a:xfrm>
            <a:off x="6651" y="1713423"/>
            <a:ext cx="9117755" cy="517111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E6253017-C46D-ECBE-0D95-9A2B7B9CECE5}"/>
              </a:ext>
            </a:extLst>
          </p:cNvPr>
          <p:cNvSpPr>
            <a:spLocks/>
          </p:cNvSpPr>
          <p:nvPr/>
        </p:nvSpPr>
        <p:spPr>
          <a:xfrm>
            <a:off x="87110" y="3068445"/>
            <a:ext cx="2517333" cy="1139930"/>
          </a:xfrm>
          <a:prstGeom prst="roundRect">
            <a:avLst>
              <a:gd name="adj" fmla="val 0"/>
            </a:avLst>
          </a:prstGeom>
          <a:solidFill>
            <a:schemeClr val="bg1"/>
          </a:solid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9DB83125-81AB-32EC-BD7E-1CDB2109D1C0}"/>
              </a:ext>
            </a:extLst>
          </p:cNvPr>
          <p:cNvSpPr>
            <a:spLocks/>
          </p:cNvSpPr>
          <p:nvPr/>
        </p:nvSpPr>
        <p:spPr>
          <a:xfrm>
            <a:off x="2690164" y="3068445"/>
            <a:ext cx="1648472" cy="1139930"/>
          </a:xfrm>
          <a:prstGeom prst="roundRect">
            <a:avLst>
              <a:gd name="adj" fmla="val 0"/>
            </a:avLst>
          </a:prstGeom>
          <a:solidFill>
            <a:schemeClr val="bg1"/>
          </a:solid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B64E7569-2BD8-EAA4-59FA-5F40EC0FA71B}"/>
              </a:ext>
            </a:extLst>
          </p:cNvPr>
          <p:cNvSpPr>
            <a:spLocks/>
          </p:cNvSpPr>
          <p:nvPr/>
        </p:nvSpPr>
        <p:spPr>
          <a:xfrm>
            <a:off x="4423636" y="3068445"/>
            <a:ext cx="1648472" cy="1139930"/>
          </a:xfrm>
          <a:prstGeom prst="roundRect">
            <a:avLst>
              <a:gd name="adj" fmla="val 0"/>
            </a:avLst>
          </a:prstGeom>
          <a:solidFill>
            <a:schemeClr val="bg1"/>
          </a:solid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91ED54AF-8657-C9C0-8A8D-837843825630}"/>
              </a:ext>
            </a:extLst>
          </p:cNvPr>
          <p:cNvSpPr>
            <a:spLocks/>
          </p:cNvSpPr>
          <p:nvPr/>
        </p:nvSpPr>
        <p:spPr>
          <a:xfrm>
            <a:off x="88874" y="4425891"/>
            <a:ext cx="2517333" cy="1139930"/>
          </a:xfrm>
          <a:prstGeom prst="roundRect">
            <a:avLst>
              <a:gd name="adj" fmla="val 0"/>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ED7B9EF0-35EF-9454-81BA-703668E57D6E}"/>
              </a:ext>
            </a:extLst>
          </p:cNvPr>
          <p:cNvSpPr>
            <a:spLocks/>
          </p:cNvSpPr>
          <p:nvPr/>
        </p:nvSpPr>
        <p:spPr>
          <a:xfrm>
            <a:off x="2690164" y="4425891"/>
            <a:ext cx="1648472" cy="1139930"/>
          </a:xfrm>
          <a:prstGeom prst="roundRect">
            <a:avLst>
              <a:gd name="adj" fmla="val 0"/>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F344A8C5-16BD-3275-C928-D297C94FDFB8}"/>
              </a:ext>
            </a:extLst>
          </p:cNvPr>
          <p:cNvSpPr>
            <a:spLocks/>
          </p:cNvSpPr>
          <p:nvPr/>
        </p:nvSpPr>
        <p:spPr>
          <a:xfrm>
            <a:off x="4423636" y="4425891"/>
            <a:ext cx="1648472" cy="1139930"/>
          </a:xfrm>
          <a:prstGeom prst="roundRect">
            <a:avLst>
              <a:gd name="adj" fmla="val 0"/>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EC65A77A-0076-2250-8A9B-DC81F4E0B4CD}"/>
              </a:ext>
            </a:extLst>
          </p:cNvPr>
          <p:cNvSpPr>
            <a:spLocks/>
          </p:cNvSpPr>
          <p:nvPr/>
        </p:nvSpPr>
        <p:spPr>
          <a:xfrm>
            <a:off x="6146593" y="3068445"/>
            <a:ext cx="1349458" cy="1139930"/>
          </a:xfrm>
          <a:prstGeom prst="roundRect">
            <a:avLst>
              <a:gd name="adj" fmla="val 0"/>
            </a:avLst>
          </a:prstGeom>
          <a:solidFill>
            <a:srgbClr val="00BFF2"/>
          </a:solid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14033BDB-9094-B049-803D-33031B2474E7}"/>
              </a:ext>
            </a:extLst>
          </p:cNvPr>
          <p:cNvSpPr>
            <a:spLocks/>
          </p:cNvSpPr>
          <p:nvPr/>
        </p:nvSpPr>
        <p:spPr>
          <a:xfrm>
            <a:off x="7585329" y="3068445"/>
            <a:ext cx="1455817" cy="1139930"/>
          </a:xfrm>
          <a:prstGeom prst="roundRect">
            <a:avLst>
              <a:gd name="adj" fmla="val 0"/>
            </a:avLst>
          </a:prstGeom>
          <a:solidFill>
            <a:schemeClr val="bg1"/>
          </a:solid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Rounded Corners 36">
            <a:extLst>
              <a:ext uri="{FF2B5EF4-FFF2-40B4-BE49-F238E27FC236}">
                <a16:creationId xmlns:a16="http://schemas.microsoft.com/office/drawing/2014/main" id="{4B68C56E-CD41-6AFB-97D3-B92BC1BC955F}"/>
              </a:ext>
            </a:extLst>
          </p:cNvPr>
          <p:cNvSpPr>
            <a:spLocks/>
          </p:cNvSpPr>
          <p:nvPr/>
        </p:nvSpPr>
        <p:spPr>
          <a:xfrm>
            <a:off x="6148357" y="4419701"/>
            <a:ext cx="1349458" cy="1139930"/>
          </a:xfrm>
          <a:prstGeom prst="roundRect">
            <a:avLst>
              <a:gd name="adj" fmla="val 0"/>
            </a:avLst>
          </a:prstGeom>
          <a:solidFill>
            <a:srgbClr val="ED3C8D"/>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2BB3A20B-0040-E1F0-4E39-6AF6D5DA1607}"/>
              </a:ext>
            </a:extLst>
          </p:cNvPr>
          <p:cNvSpPr>
            <a:spLocks/>
          </p:cNvSpPr>
          <p:nvPr/>
        </p:nvSpPr>
        <p:spPr>
          <a:xfrm>
            <a:off x="7587093" y="4419701"/>
            <a:ext cx="1455817" cy="1139930"/>
          </a:xfrm>
          <a:prstGeom prst="roundRect">
            <a:avLst>
              <a:gd name="adj" fmla="val 0"/>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AEB04DB1-94D4-1501-0C34-41600CED49A4}"/>
              </a:ext>
            </a:extLst>
          </p:cNvPr>
          <p:cNvSpPr>
            <a:spLocks/>
          </p:cNvSpPr>
          <p:nvPr/>
        </p:nvSpPr>
        <p:spPr>
          <a:xfrm>
            <a:off x="9124406" y="1713423"/>
            <a:ext cx="3075214" cy="515572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A97E3B4-577E-AD5D-8F71-AD0C04513D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5DD21D1F-4B59-262E-70E1-E38AACAAF00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DFDFE34B-7137-58AC-6FC8-FC9BBC49DFB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7" name="Rectangle 6">
            <a:extLst>
              <a:ext uri="{FF2B5EF4-FFF2-40B4-BE49-F238E27FC236}">
                <a16:creationId xmlns:a16="http://schemas.microsoft.com/office/drawing/2014/main" id="{F9A88EF7-0F57-D61F-7531-964F61A0C896}"/>
              </a:ext>
            </a:extLst>
          </p:cNvPr>
          <p:cNvSpPr/>
          <p:nvPr/>
        </p:nvSpPr>
        <p:spPr>
          <a:xfrm>
            <a:off x="0" y="0"/>
            <a:ext cx="624840" cy="230800"/>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a:latin typeface="Helvetica" pitchFamily="2" charset="0"/>
              </a:rPr>
              <a:t>Intent</a:t>
            </a:r>
          </a:p>
        </p:txBody>
      </p:sp>
      <p:sp>
        <p:nvSpPr>
          <p:cNvPr id="9" name="Rectangle: Rounded Corners 8">
            <a:extLst>
              <a:ext uri="{FF2B5EF4-FFF2-40B4-BE49-F238E27FC236}">
                <a16:creationId xmlns:a16="http://schemas.microsoft.com/office/drawing/2014/main" id="{B986B245-D86D-D866-0ADF-F8B4CF40F5F3}"/>
              </a:ext>
            </a:extLst>
          </p:cNvPr>
          <p:cNvSpPr/>
          <p:nvPr/>
        </p:nvSpPr>
        <p:spPr>
          <a:xfrm>
            <a:off x="9350815" y="2801155"/>
            <a:ext cx="2712439" cy="2780764"/>
          </a:xfrm>
          <a:prstGeom prst="roundRect">
            <a:avLst>
              <a:gd name="adj" fmla="val 0"/>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03002EC-6ADC-712D-ABFB-EE2DC21C0E97}"/>
              </a:ext>
            </a:extLst>
          </p:cNvPr>
          <p:cNvSpPr txBox="1"/>
          <p:nvPr/>
        </p:nvSpPr>
        <p:spPr>
          <a:xfrm>
            <a:off x="9140619" y="2439608"/>
            <a:ext cx="3075214"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u="sng">
                <a:solidFill>
                  <a:srgbClr val="ED3C8D"/>
                </a:solidFill>
                <a:latin typeface="Helvetica" pitchFamily="2" charset="0"/>
              </a:rPr>
              <a:t>8 </a:t>
            </a:r>
            <a:r>
              <a:rPr kumimoji="0" lang="en-US" sz="1300" b="1" i="0" u="sng" strike="noStrike" kern="1200" cap="none" spc="0" normalizeH="0" baseline="0" noProof="0">
                <a:ln>
                  <a:noFill/>
                </a:ln>
                <a:solidFill>
                  <a:srgbClr val="ED3C8D"/>
                </a:solidFill>
                <a:effectLst/>
                <a:uLnTx/>
                <a:uFillTx/>
                <a:latin typeface="Helvetica" pitchFamily="2" charset="0"/>
                <a:ea typeface="+mn-ea"/>
                <a:cs typeface="+mn-cs"/>
              </a:rPr>
              <a:t>Pharmaceutical Brands Analyzed</a:t>
            </a:r>
            <a:r>
              <a:rPr kumimoji="0" lang="en-US" sz="1300" b="1" i="0" strike="noStrike" kern="1200" cap="none" spc="0" normalizeH="0" baseline="0" noProof="0">
                <a:ln>
                  <a:noFill/>
                </a:ln>
                <a:solidFill>
                  <a:srgbClr val="ED3C8D"/>
                </a:solidFill>
                <a:effectLst/>
                <a:uLnTx/>
                <a:uFillTx/>
                <a:latin typeface="Helvetica" pitchFamily="2" charset="0"/>
                <a:ea typeface="+mn-ea"/>
                <a:cs typeface="+mn-cs"/>
              </a:rPr>
              <a:t>*</a:t>
            </a:r>
          </a:p>
        </p:txBody>
      </p:sp>
      <p:pic>
        <p:nvPicPr>
          <p:cNvPr id="13" name="Picture 6" descr="SKYRIZI® (risankizumab-rzaa) HCP - Official Site by AbbVie Inc.">
            <a:extLst>
              <a:ext uri="{FF2B5EF4-FFF2-40B4-BE49-F238E27FC236}">
                <a16:creationId xmlns:a16="http://schemas.microsoft.com/office/drawing/2014/main" id="{271371ED-E771-F2A7-898E-D71CC5D65E2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951799" y="3547623"/>
            <a:ext cx="847132" cy="517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Dupixent Approved for EoE in Young Children | The Healthcare Technology  Report.">
            <a:extLst>
              <a:ext uri="{FF2B5EF4-FFF2-40B4-BE49-F238E27FC236}">
                <a16:creationId xmlns:a16="http://schemas.microsoft.com/office/drawing/2014/main" id="{820FC035-0D42-6E26-8F37-4F1D0BEB7761}"/>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t="16731" b="32721"/>
          <a:stretch/>
        </p:blipFill>
        <p:spPr bwMode="auto">
          <a:xfrm>
            <a:off x="9432336" y="2960631"/>
            <a:ext cx="1236899" cy="4671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0" descr="Tremfya Safe, Effective Across Broad Patient Subpopulations Through 5  Years: Analysis - - PracticalDermatology">
            <a:extLst>
              <a:ext uri="{FF2B5EF4-FFF2-40B4-BE49-F238E27FC236}">
                <a16:creationId xmlns:a16="http://schemas.microsoft.com/office/drawing/2014/main" id="{74D9332C-CD9E-7046-28DA-592FCC23E62B}"/>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9477154" y="3644571"/>
            <a:ext cx="1147262" cy="39018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2" descr="Otezla | Logopedia | Fandom">
            <a:extLst>
              <a:ext uri="{FF2B5EF4-FFF2-40B4-BE49-F238E27FC236}">
                <a16:creationId xmlns:a16="http://schemas.microsoft.com/office/drawing/2014/main" id="{470135C0-DA1F-0C0D-D868-721CC9EB9524}"/>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10882028" y="4910496"/>
            <a:ext cx="986674" cy="50862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Another non-insulin treatment option for adults with type 2 diabetes from  Novo Nordisk">
            <a:extLst>
              <a:ext uri="{FF2B5EF4-FFF2-40B4-BE49-F238E27FC236}">
                <a16:creationId xmlns:a16="http://schemas.microsoft.com/office/drawing/2014/main" id="{1C826469-1624-ACB8-568C-F07E842AD5D4}"/>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t="14758" b="9312"/>
          <a:stretch/>
        </p:blipFill>
        <p:spPr bwMode="auto">
          <a:xfrm>
            <a:off x="10744634" y="3024400"/>
            <a:ext cx="1261462" cy="42237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8" descr="Keytruda - MConnect India">
            <a:extLst>
              <a:ext uri="{FF2B5EF4-FFF2-40B4-BE49-F238E27FC236}">
                <a16:creationId xmlns:a16="http://schemas.microsoft.com/office/drawing/2014/main" id="{8223C5CA-E831-49D8-C58B-061113895F26}"/>
              </a:ext>
            </a:extLst>
          </p:cNvPr>
          <p:cNvPicPr>
            <a:picLocks noChangeAspect="1" noChangeArrowheads="1"/>
          </p:cNvPicPr>
          <p:nvPr/>
        </p:nvPicPr>
        <p:blipFill rotWithShape="1">
          <a:blip r:embed="rId9">
            <a:extLst>
              <a:ext uri="{28A0092B-C50C-407E-A947-70E740481C1C}">
                <a14:useLocalDpi xmlns:a14="http://schemas.microsoft.com/office/drawing/2010/main"/>
              </a:ext>
            </a:extLst>
          </a:blip>
          <a:srcRect t="21999" b="23977"/>
          <a:stretch/>
        </p:blipFill>
        <p:spPr bwMode="auto">
          <a:xfrm>
            <a:off x="9529999" y="4980018"/>
            <a:ext cx="1041573" cy="3751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0" descr="INBRACE Support Program">
            <a:extLst>
              <a:ext uri="{FF2B5EF4-FFF2-40B4-BE49-F238E27FC236}">
                <a16:creationId xmlns:a16="http://schemas.microsoft.com/office/drawing/2014/main" id="{290E90C5-17BD-431B-151C-97BA30671E48}"/>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9432336" y="4251547"/>
            <a:ext cx="1186766" cy="4211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2" descr="Botox Logo / Cosmetics / Logonoid.com">
            <a:extLst>
              <a:ext uri="{FF2B5EF4-FFF2-40B4-BE49-F238E27FC236}">
                <a16:creationId xmlns:a16="http://schemas.microsoft.com/office/drawing/2014/main" id="{0BF032F0-1C89-4908-0EE1-F668B8A703CF}"/>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10781983" y="4329442"/>
            <a:ext cx="1186765" cy="2654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254F0766-91AD-EBE2-F085-21BE8452108B}"/>
              </a:ext>
            </a:extLst>
          </p:cNvPr>
          <p:cNvSpPr txBox="1"/>
          <p:nvPr/>
        </p:nvSpPr>
        <p:spPr>
          <a:xfrm>
            <a:off x="475587" y="6131053"/>
            <a:ext cx="8655471" cy="415498"/>
          </a:xfrm>
          <a:prstGeom prst="rect">
            <a:avLst/>
          </a:prstGeom>
          <a:noFill/>
        </p:spPr>
        <p:txBody>
          <a:bodyPr wrap="square" rtlCol="0">
            <a:spAutoFit/>
          </a:bodyPr>
          <a:lstStyle/>
          <a:p>
            <a:pPr lvl="0" defTabSz="457200">
              <a:spcBef>
                <a:spcPct val="20000"/>
              </a:spcBef>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mediametrix multiplatform media trend data, P18+. </a:t>
            </a:r>
            <a:r>
              <a:rPr lang="en-US" sz="700">
                <a:solidFill>
                  <a:srgbClr val="1B1464"/>
                </a:solidFill>
                <a:latin typeface="Helvetica" panose="020B0403020202020204" pitchFamily="34" charset="0"/>
              </a:rPr>
              <a:t>July 2021 – June 2025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(calendar months), figures are based on monthly averages for the </a:t>
            </a:r>
            <a:r>
              <a:rPr lang="en-US" sz="700">
                <a:solidFill>
                  <a:srgbClr val="1B1464"/>
                </a:solidFill>
                <a:latin typeface="Helvetica" panose="020B0403020202020204" pitchFamily="34" charset="0"/>
              </a:rPr>
              <a:t>8</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brands analyzed. VAB analysis of Nielsen Ad Intel, national cable TV, national broadcast TV, Spanish language broadcast TV, Spanish language cable TV, spot TV or syndication TV.</a:t>
            </a:r>
            <a:r>
              <a:rPr kumimoji="0" lang="en-US" sz="7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July </a:t>
            </a:r>
            <a:r>
              <a:rPr lang="en-US" sz="700">
                <a:solidFill>
                  <a:srgbClr val="1B1464"/>
                </a:solidFill>
                <a:latin typeface="Helvetica" panose="020B0403020202020204" pitchFamily="34" charset="0"/>
              </a:rPr>
              <a:t>2021</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 </a:t>
            </a:r>
            <a:r>
              <a:rPr lang="en-US" sz="700">
                <a:solidFill>
                  <a:srgbClr val="1B1464"/>
                </a:solidFill>
                <a:latin typeface="Helvetica" panose="020B0403020202020204" pitchFamily="34" charset="0"/>
              </a:rPr>
              <a:t>June</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2025 (calendar months). *Brands included had measured website traffic on their branded websites during </a:t>
            </a:r>
            <a:r>
              <a:rPr lang="en-US" sz="700">
                <a:solidFill>
                  <a:srgbClr val="1B1464"/>
                </a:solidFill>
                <a:latin typeface="Helvetica" panose="020B0403020202020204" pitchFamily="34" charset="0"/>
              </a:rPr>
              <a:t>the July 2021 – June 2025 time period.</a:t>
            </a:r>
            <a:endPar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4" name="Text Placeholder 2">
            <a:extLst>
              <a:ext uri="{FF2B5EF4-FFF2-40B4-BE49-F238E27FC236}">
                <a16:creationId xmlns:a16="http://schemas.microsoft.com/office/drawing/2014/main" id="{05B9DFE1-744A-7235-EC15-CB65C2D985B5}"/>
              </a:ext>
            </a:extLst>
          </p:cNvPr>
          <p:cNvSpPr txBox="1">
            <a:spLocks/>
          </p:cNvSpPr>
          <p:nvPr/>
        </p:nvSpPr>
        <p:spPr>
          <a:xfrm>
            <a:off x="-1" y="1815076"/>
            <a:ext cx="9190333" cy="485697"/>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Measured Website Traffic &amp; TV Spend Analysis</a:t>
            </a:r>
            <a:br>
              <a:rPr lang="en-US" sz="1600" b="1" u="sng" noProof="0">
                <a:solidFill>
                  <a:srgbClr val="1B1464"/>
                </a:solidFill>
                <a:latin typeface="Helvetica" panose="020B0403020202020204" pitchFamily="34" charset="0"/>
              </a:rPr>
            </a:br>
            <a:r>
              <a:rPr kumimoji="0" lang="en-US" sz="1200" i="0" strike="noStrike" kern="1200" cap="none" spc="0" normalizeH="0" baseline="0" noProof="0">
                <a:ln>
                  <a:noFill/>
                </a:ln>
                <a:solidFill>
                  <a:srgbClr val="1B1464"/>
                </a:solidFill>
                <a:effectLst/>
                <a:uLnTx/>
                <a:uFillTx/>
                <a:latin typeface="Helvetica" panose="020B0403020202020204" pitchFamily="34" charset="0"/>
                <a:ea typeface="+mn-ea"/>
                <a:cs typeface="+mn-cs"/>
              </a:rPr>
              <a:t>8 Pharmaceutical DTC Brand Average</a:t>
            </a:r>
          </a:p>
        </p:txBody>
      </p:sp>
      <p:sp>
        <p:nvSpPr>
          <p:cNvPr id="17" name="TextBox 16">
            <a:extLst>
              <a:ext uri="{FF2B5EF4-FFF2-40B4-BE49-F238E27FC236}">
                <a16:creationId xmlns:a16="http://schemas.microsoft.com/office/drawing/2014/main" id="{A43165B2-51AD-31EB-FD83-A6058C1C673A}"/>
              </a:ext>
            </a:extLst>
          </p:cNvPr>
          <p:cNvSpPr txBox="1"/>
          <p:nvPr/>
        </p:nvSpPr>
        <p:spPr>
          <a:xfrm>
            <a:off x="51550" y="3361411"/>
            <a:ext cx="2538452"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Unique</a:t>
            </a:r>
            <a:r>
              <a:rPr lang="en-US" sz="1600" b="1">
                <a:solidFill>
                  <a:srgbClr val="00BFF2"/>
                </a:solidFill>
                <a:latin typeface="Helvetica" panose="020B0403020202020204" pitchFamily="34" charset="0"/>
              </a:rPr>
              <a:t> Website Visitors</a:t>
            </a:r>
            <a:br>
              <a:rPr kumimoji="0" lang="en-US" sz="16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br>
            <a:r>
              <a:rPr kumimoji="0" lang="en-US" sz="1400" i="0" u="none" strike="noStrike" kern="1200" cap="none" spc="0" normalizeH="0" baseline="0" noProof="0">
                <a:ln>
                  <a:noFill/>
                </a:ln>
                <a:solidFill>
                  <a:srgbClr val="00BFF2"/>
                </a:solidFill>
                <a:effectLst/>
                <a:uLnTx/>
                <a:uFillTx/>
                <a:latin typeface="Helvetica" panose="020B0403020202020204" pitchFamily="34" charset="0"/>
                <a:ea typeface="+mn-ea"/>
                <a:cs typeface="+mn-cs"/>
              </a:rPr>
              <a:t>(monthly average)</a:t>
            </a:r>
            <a:endParaRPr kumimoji="0" lang="en-US" sz="1600"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9" name="TextBox 18">
            <a:extLst>
              <a:ext uri="{FF2B5EF4-FFF2-40B4-BE49-F238E27FC236}">
                <a16:creationId xmlns:a16="http://schemas.microsoft.com/office/drawing/2014/main" id="{F8214CBD-12BF-90D5-C1A9-8CF1F7CC88DB}"/>
              </a:ext>
            </a:extLst>
          </p:cNvPr>
          <p:cNvSpPr txBox="1"/>
          <p:nvPr/>
        </p:nvSpPr>
        <p:spPr>
          <a:xfrm>
            <a:off x="51550" y="4712667"/>
            <a:ext cx="2538452"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TV Spend</a:t>
            </a:r>
            <a:b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400" i="0"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a:solidFill>
                  <a:srgbClr val="ED3C8D"/>
                </a:solidFill>
                <a:latin typeface="Helvetica" panose="020B0403020202020204" pitchFamily="34" charset="0"/>
              </a:rPr>
              <a:t>monthly average)</a:t>
            </a:r>
            <a:endParaRPr kumimoji="0" lang="en-US" sz="160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30" name="TextBox 29">
            <a:extLst>
              <a:ext uri="{FF2B5EF4-FFF2-40B4-BE49-F238E27FC236}">
                <a16:creationId xmlns:a16="http://schemas.microsoft.com/office/drawing/2014/main" id="{5EA84C59-F647-A07B-8614-9EA56F7CD0A9}"/>
              </a:ext>
            </a:extLst>
          </p:cNvPr>
          <p:cNvSpPr txBox="1"/>
          <p:nvPr/>
        </p:nvSpPr>
        <p:spPr>
          <a:xfrm>
            <a:off x="4377190" y="2562474"/>
            <a:ext cx="1741365" cy="492443"/>
          </a:xfrm>
          <a:prstGeom prst="rect">
            <a:avLst/>
          </a:prstGeom>
          <a:noFill/>
        </p:spPr>
        <p:txBody>
          <a:bodyPr wrap="square" rtlCol="0">
            <a:spAutoFit/>
          </a:bodyPr>
          <a:lstStyle/>
          <a:p>
            <a:pPr lvl="0" algn="ctr">
              <a:defRPr/>
            </a:pPr>
            <a:r>
              <a:rPr lang="en-US" sz="1500" b="1" u="sng">
                <a:solidFill>
                  <a:srgbClr val="1B1464"/>
                </a:solidFill>
                <a:latin typeface="Helvetica" panose="020B0403020202020204" pitchFamily="34" charset="0"/>
              </a:rPr>
              <a:t>Jul ‘23 – Jun ’25</a:t>
            </a:r>
          </a:p>
          <a:p>
            <a:pPr algn="ctr">
              <a:defRPr/>
            </a:pPr>
            <a:r>
              <a:rPr lang="en-US" sz="1100">
                <a:solidFill>
                  <a:srgbClr val="1B1464"/>
                </a:solidFill>
                <a:latin typeface="Helvetica" panose="020B0403020202020204" pitchFamily="34" charset="0"/>
              </a:rPr>
              <a:t>monthly average</a:t>
            </a:r>
          </a:p>
        </p:txBody>
      </p:sp>
      <p:sp>
        <p:nvSpPr>
          <p:cNvPr id="31" name="TextBox 30">
            <a:extLst>
              <a:ext uri="{FF2B5EF4-FFF2-40B4-BE49-F238E27FC236}">
                <a16:creationId xmlns:a16="http://schemas.microsoft.com/office/drawing/2014/main" id="{195F51A0-9A19-1AC2-E274-3B9DF879676B}"/>
              </a:ext>
            </a:extLst>
          </p:cNvPr>
          <p:cNvSpPr txBox="1"/>
          <p:nvPr/>
        </p:nvSpPr>
        <p:spPr>
          <a:xfrm>
            <a:off x="6146593" y="2562474"/>
            <a:ext cx="1349458" cy="323165"/>
          </a:xfrm>
          <a:prstGeom prst="rect">
            <a:avLst/>
          </a:prstGeom>
          <a:noFill/>
        </p:spPr>
        <p:txBody>
          <a:bodyPr wrap="square" rtlCol="0">
            <a:spAutoFit/>
          </a:bodyPr>
          <a:lstStyle/>
          <a:p>
            <a:pPr lvl="0" algn="ctr">
              <a:defRPr/>
            </a:pPr>
            <a:r>
              <a:rPr lang="en-US" sz="1500" b="1" u="sng">
                <a:solidFill>
                  <a:srgbClr val="1B1464"/>
                </a:solidFill>
                <a:latin typeface="Helvetica" panose="020B0403020202020204" pitchFamily="34" charset="0"/>
              </a:rPr>
              <a:t>% Change</a:t>
            </a:r>
            <a:endParaRPr lang="en-US" sz="1500" u="sng">
              <a:solidFill>
                <a:srgbClr val="1B1464"/>
              </a:solidFill>
              <a:latin typeface="Helvetica" panose="020B0403020202020204" pitchFamily="34" charset="0"/>
            </a:endParaRPr>
          </a:p>
        </p:txBody>
      </p:sp>
      <p:sp>
        <p:nvSpPr>
          <p:cNvPr id="32" name="TextBox 31">
            <a:extLst>
              <a:ext uri="{FF2B5EF4-FFF2-40B4-BE49-F238E27FC236}">
                <a16:creationId xmlns:a16="http://schemas.microsoft.com/office/drawing/2014/main" id="{411FF08D-1190-D2BF-F571-FBE8A369DB82}"/>
              </a:ext>
            </a:extLst>
          </p:cNvPr>
          <p:cNvSpPr txBox="1"/>
          <p:nvPr/>
        </p:nvSpPr>
        <p:spPr>
          <a:xfrm>
            <a:off x="2636163" y="2562474"/>
            <a:ext cx="1756475"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Jul ‘21 – Jun ’23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rgbClr val="1B1464"/>
                </a:solidFill>
                <a:latin typeface="Helvetica" panose="020B0403020202020204" pitchFamily="34" charset="0"/>
              </a:rPr>
              <a:t>monthly average</a:t>
            </a:r>
            <a:endParaRPr kumimoji="0" lang="en-US" sz="1100" i="0"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3" name="TextBox 32">
            <a:extLst>
              <a:ext uri="{FF2B5EF4-FFF2-40B4-BE49-F238E27FC236}">
                <a16:creationId xmlns:a16="http://schemas.microsoft.com/office/drawing/2014/main" id="{2758DB72-1315-1181-6E6B-60513E5F389A}"/>
              </a:ext>
            </a:extLst>
          </p:cNvPr>
          <p:cNvSpPr txBox="1"/>
          <p:nvPr/>
        </p:nvSpPr>
        <p:spPr>
          <a:xfrm>
            <a:off x="7585329" y="2562474"/>
            <a:ext cx="1339985"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Change</a:t>
            </a:r>
            <a:endParaRPr kumimoji="0" lang="en-US" sz="15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53" name="TextBox 52">
            <a:extLst>
              <a:ext uri="{FF2B5EF4-FFF2-40B4-BE49-F238E27FC236}">
                <a16:creationId xmlns:a16="http://schemas.microsoft.com/office/drawing/2014/main" id="{5EE21BF0-6234-C1F4-15D6-0553EFB817C5}"/>
              </a:ext>
            </a:extLst>
          </p:cNvPr>
          <p:cNvSpPr txBox="1"/>
          <p:nvPr/>
        </p:nvSpPr>
        <p:spPr>
          <a:xfrm>
            <a:off x="2666987" y="3407578"/>
            <a:ext cx="1694827" cy="461665"/>
          </a:xfrm>
          <a:prstGeom prst="rect">
            <a:avLst/>
          </a:prstGeom>
          <a:noFill/>
        </p:spPr>
        <p:txBody>
          <a:bodyPr wrap="square" rtlCol="0">
            <a:spAutoFit/>
          </a:bodyPr>
          <a:lstStyle/>
          <a:p>
            <a:pPr algn="ctr"/>
            <a:r>
              <a:rPr lang="en-US" sz="2400">
                <a:solidFill>
                  <a:srgbClr val="00BFF2"/>
                </a:solidFill>
                <a:latin typeface="Helvetica" pitchFamily="2" charset="0"/>
                <a:cs typeface="Heebo" pitchFamily="2" charset="-79"/>
              </a:rPr>
              <a:t>222K</a:t>
            </a:r>
          </a:p>
        </p:txBody>
      </p:sp>
      <p:sp>
        <p:nvSpPr>
          <p:cNvPr id="54" name="TextBox 53">
            <a:extLst>
              <a:ext uri="{FF2B5EF4-FFF2-40B4-BE49-F238E27FC236}">
                <a16:creationId xmlns:a16="http://schemas.microsoft.com/office/drawing/2014/main" id="{A6CCB3D6-D50F-8ABF-FF26-9FD388EA0703}"/>
              </a:ext>
            </a:extLst>
          </p:cNvPr>
          <p:cNvSpPr txBox="1"/>
          <p:nvPr/>
        </p:nvSpPr>
        <p:spPr>
          <a:xfrm>
            <a:off x="6135543" y="3346023"/>
            <a:ext cx="1383861" cy="584775"/>
          </a:xfrm>
          <a:prstGeom prst="rect">
            <a:avLst/>
          </a:prstGeom>
          <a:noFill/>
        </p:spPr>
        <p:txBody>
          <a:bodyPr wrap="square" rtlCol="0">
            <a:spAutoFit/>
          </a:bodyPr>
          <a:lstStyle/>
          <a:p>
            <a:pPr algn="ctr"/>
            <a:r>
              <a:rPr lang="en-US" sz="3200" b="1">
                <a:solidFill>
                  <a:schemeClr val="bg1"/>
                </a:solidFill>
                <a:latin typeface="Helvetica" pitchFamily="2" charset="0"/>
                <a:cs typeface="Heebo" pitchFamily="2" charset="-79"/>
              </a:rPr>
              <a:t>+47%</a:t>
            </a:r>
          </a:p>
        </p:txBody>
      </p:sp>
      <p:sp>
        <p:nvSpPr>
          <p:cNvPr id="55" name="TextBox 54">
            <a:extLst>
              <a:ext uri="{FF2B5EF4-FFF2-40B4-BE49-F238E27FC236}">
                <a16:creationId xmlns:a16="http://schemas.microsoft.com/office/drawing/2014/main" id="{3E00689A-229D-5454-FFE1-8A7F9223C6DF}"/>
              </a:ext>
            </a:extLst>
          </p:cNvPr>
          <p:cNvSpPr txBox="1"/>
          <p:nvPr/>
        </p:nvSpPr>
        <p:spPr>
          <a:xfrm>
            <a:off x="4400459" y="3407578"/>
            <a:ext cx="1694827" cy="461665"/>
          </a:xfrm>
          <a:prstGeom prst="rect">
            <a:avLst/>
          </a:prstGeom>
          <a:noFill/>
        </p:spPr>
        <p:txBody>
          <a:bodyPr wrap="square" rtlCol="0">
            <a:spAutoFit/>
          </a:bodyPr>
          <a:lstStyle/>
          <a:p>
            <a:pPr algn="ctr"/>
            <a:r>
              <a:rPr lang="en-US" sz="2400" b="1">
                <a:solidFill>
                  <a:srgbClr val="00BFF2"/>
                </a:solidFill>
                <a:latin typeface="Helvetica" pitchFamily="2" charset="0"/>
                <a:cs typeface="Heebo" pitchFamily="2" charset="-79"/>
              </a:rPr>
              <a:t>328K</a:t>
            </a:r>
          </a:p>
        </p:txBody>
      </p:sp>
      <p:sp>
        <p:nvSpPr>
          <p:cNvPr id="56" name="TextBox 55">
            <a:extLst>
              <a:ext uri="{FF2B5EF4-FFF2-40B4-BE49-F238E27FC236}">
                <a16:creationId xmlns:a16="http://schemas.microsoft.com/office/drawing/2014/main" id="{55404956-8843-3D09-ED66-9143D1BFED50}"/>
              </a:ext>
            </a:extLst>
          </p:cNvPr>
          <p:cNvSpPr txBox="1"/>
          <p:nvPr/>
        </p:nvSpPr>
        <p:spPr>
          <a:xfrm>
            <a:off x="7583566" y="3376800"/>
            <a:ext cx="1439865" cy="523220"/>
          </a:xfrm>
          <a:prstGeom prst="rect">
            <a:avLst/>
          </a:prstGeom>
          <a:noFill/>
        </p:spPr>
        <p:txBody>
          <a:bodyPr wrap="square" rtlCol="0">
            <a:spAutoFit/>
          </a:bodyPr>
          <a:lstStyle/>
          <a:p>
            <a:pPr algn="ctr"/>
            <a:r>
              <a:rPr lang="en-US" sz="2800" b="1">
                <a:solidFill>
                  <a:srgbClr val="00BFF2"/>
                </a:solidFill>
                <a:latin typeface="Helvetica" pitchFamily="2" charset="0"/>
                <a:cs typeface="Heebo" pitchFamily="2" charset="-79"/>
              </a:rPr>
              <a:t>+106K</a:t>
            </a:r>
          </a:p>
        </p:txBody>
      </p:sp>
      <p:sp>
        <p:nvSpPr>
          <p:cNvPr id="62" name="TextBox 61">
            <a:extLst>
              <a:ext uri="{FF2B5EF4-FFF2-40B4-BE49-F238E27FC236}">
                <a16:creationId xmlns:a16="http://schemas.microsoft.com/office/drawing/2014/main" id="{E8F70276-EF38-0B4A-4E8D-2A4E7359525A}"/>
              </a:ext>
            </a:extLst>
          </p:cNvPr>
          <p:cNvSpPr txBox="1"/>
          <p:nvPr/>
        </p:nvSpPr>
        <p:spPr>
          <a:xfrm>
            <a:off x="2666987" y="4774223"/>
            <a:ext cx="1694827" cy="430887"/>
          </a:xfrm>
          <a:prstGeom prst="rect">
            <a:avLst/>
          </a:prstGeom>
          <a:noFill/>
        </p:spPr>
        <p:txBody>
          <a:bodyPr wrap="square" rtlCol="0">
            <a:spAutoFit/>
          </a:bodyPr>
          <a:lstStyle/>
          <a:p>
            <a:pPr algn="ctr"/>
            <a:r>
              <a:rPr lang="en-US" sz="2200">
                <a:solidFill>
                  <a:srgbClr val="ED3C8D"/>
                </a:solidFill>
                <a:latin typeface="Helvetica" pitchFamily="2" charset="0"/>
                <a:cs typeface="Heebo" pitchFamily="2" charset="-79"/>
              </a:rPr>
              <a:t>$13.1MM</a:t>
            </a:r>
          </a:p>
        </p:txBody>
      </p:sp>
      <p:sp>
        <p:nvSpPr>
          <p:cNvPr id="63" name="TextBox 62">
            <a:extLst>
              <a:ext uri="{FF2B5EF4-FFF2-40B4-BE49-F238E27FC236}">
                <a16:creationId xmlns:a16="http://schemas.microsoft.com/office/drawing/2014/main" id="{E37B544D-DCAC-5828-C079-73D00541685A}"/>
              </a:ext>
            </a:extLst>
          </p:cNvPr>
          <p:cNvSpPr txBox="1"/>
          <p:nvPr/>
        </p:nvSpPr>
        <p:spPr>
          <a:xfrm>
            <a:off x="6127837" y="4697279"/>
            <a:ext cx="1383861" cy="584775"/>
          </a:xfrm>
          <a:prstGeom prst="rect">
            <a:avLst/>
          </a:prstGeom>
          <a:noFill/>
        </p:spPr>
        <p:txBody>
          <a:bodyPr wrap="square" rtlCol="0">
            <a:spAutoFit/>
          </a:bodyPr>
          <a:lstStyle/>
          <a:p>
            <a:pPr algn="ctr"/>
            <a:r>
              <a:rPr lang="en-US" sz="3200" b="1">
                <a:solidFill>
                  <a:schemeClr val="bg1"/>
                </a:solidFill>
                <a:latin typeface="Helvetica" pitchFamily="2" charset="0"/>
                <a:cs typeface="Heebo" pitchFamily="2" charset="-79"/>
              </a:rPr>
              <a:t>+26%</a:t>
            </a:r>
          </a:p>
        </p:txBody>
      </p:sp>
      <p:sp>
        <p:nvSpPr>
          <p:cNvPr id="64" name="TextBox 63">
            <a:extLst>
              <a:ext uri="{FF2B5EF4-FFF2-40B4-BE49-F238E27FC236}">
                <a16:creationId xmlns:a16="http://schemas.microsoft.com/office/drawing/2014/main" id="{87E8BBD7-B90C-5FE9-1BFD-A3EE6FDA028A}"/>
              </a:ext>
            </a:extLst>
          </p:cNvPr>
          <p:cNvSpPr txBox="1"/>
          <p:nvPr/>
        </p:nvSpPr>
        <p:spPr>
          <a:xfrm>
            <a:off x="4400459" y="4774223"/>
            <a:ext cx="1694827" cy="430887"/>
          </a:xfrm>
          <a:prstGeom prst="rect">
            <a:avLst/>
          </a:prstGeom>
          <a:noFill/>
        </p:spPr>
        <p:txBody>
          <a:bodyPr wrap="square" rtlCol="0">
            <a:spAutoFit/>
          </a:bodyPr>
          <a:lstStyle/>
          <a:p>
            <a:pPr algn="ctr"/>
            <a:r>
              <a:rPr lang="en-US" sz="2200" b="1">
                <a:solidFill>
                  <a:srgbClr val="ED3C8D"/>
                </a:solidFill>
                <a:latin typeface="Helvetica" pitchFamily="2" charset="0"/>
                <a:cs typeface="Heebo" pitchFamily="2" charset="-79"/>
              </a:rPr>
              <a:t>$16.5MM</a:t>
            </a:r>
          </a:p>
        </p:txBody>
      </p:sp>
      <p:sp>
        <p:nvSpPr>
          <p:cNvPr id="65" name="TextBox 64">
            <a:extLst>
              <a:ext uri="{FF2B5EF4-FFF2-40B4-BE49-F238E27FC236}">
                <a16:creationId xmlns:a16="http://schemas.microsoft.com/office/drawing/2014/main" id="{FBF8510A-173D-68B0-E9A6-C02FCA9D6139}"/>
              </a:ext>
            </a:extLst>
          </p:cNvPr>
          <p:cNvSpPr txBox="1"/>
          <p:nvPr/>
        </p:nvSpPr>
        <p:spPr>
          <a:xfrm>
            <a:off x="7558150" y="4758834"/>
            <a:ext cx="1524626" cy="461665"/>
          </a:xfrm>
          <a:prstGeom prst="rect">
            <a:avLst/>
          </a:prstGeom>
          <a:noFill/>
        </p:spPr>
        <p:txBody>
          <a:bodyPr wrap="square" rtlCol="0">
            <a:spAutoFit/>
          </a:bodyPr>
          <a:lstStyle/>
          <a:p>
            <a:pPr algn="ctr"/>
            <a:r>
              <a:rPr lang="en-US" sz="2400" b="1">
                <a:solidFill>
                  <a:srgbClr val="ED3C8D"/>
                </a:solidFill>
                <a:latin typeface="Helvetica" pitchFamily="2" charset="0"/>
                <a:cs typeface="Heebo" pitchFamily="2" charset="-79"/>
              </a:rPr>
              <a:t>+$3.4MM</a:t>
            </a:r>
          </a:p>
        </p:txBody>
      </p:sp>
      <p:sp>
        <p:nvSpPr>
          <p:cNvPr id="25" name="Rectangle 24">
            <a:extLst>
              <a:ext uri="{FF2B5EF4-FFF2-40B4-BE49-F238E27FC236}">
                <a16:creationId xmlns:a16="http://schemas.microsoft.com/office/drawing/2014/main" id="{F84BF0ED-55F6-1B49-7CE3-0A328567EFF4}"/>
              </a:ext>
            </a:extLst>
          </p:cNvPr>
          <p:cNvSpPr/>
          <p:nvPr/>
        </p:nvSpPr>
        <p:spPr>
          <a:xfrm>
            <a:off x="144410" y="435951"/>
            <a:ext cx="12026069" cy="892552"/>
          </a:xfrm>
          <a:prstGeom prst="rect">
            <a:avLst/>
          </a:prstGeom>
        </p:spPr>
        <p:txBody>
          <a:bodyPr wrap="square">
            <a:spAutoFit/>
          </a:bodyPr>
          <a:lstStyle/>
          <a:p>
            <a:pPr lvl="0">
              <a:defRPr/>
            </a:pPr>
            <a:r>
              <a:rPr lang="en-US" sz="2600" b="1">
                <a:solidFill>
                  <a:srgbClr val="1B1464"/>
                </a:solidFill>
                <a:latin typeface="Helvetica" panose="020B0604020202020204" pitchFamily="34" charset="0"/>
              </a:rPr>
              <a:t>Greater online search led to </a:t>
            </a:r>
            <a:r>
              <a:rPr lang="en-US" sz="2600" b="1">
                <a:solidFill>
                  <a:srgbClr val="ED3C8D"/>
                </a:solidFill>
                <a:latin typeface="Helvetica" panose="020B0604020202020204" pitchFamily="34" charset="0"/>
              </a:rPr>
              <a:t>outsized double-digit lifts </a:t>
            </a:r>
            <a:r>
              <a:rPr lang="en-US" sz="2600" b="1">
                <a:solidFill>
                  <a:srgbClr val="1B1464"/>
                </a:solidFill>
                <a:latin typeface="Helvetica" panose="020B0604020202020204" pitchFamily="34" charset="0"/>
              </a:rPr>
              <a:t>in website traffic, especially as pharma brands increased their investment in TV</a:t>
            </a:r>
          </a:p>
        </p:txBody>
      </p:sp>
      <p:sp>
        <p:nvSpPr>
          <p:cNvPr id="3" name="Rectangle 2">
            <a:extLst>
              <a:ext uri="{FF2B5EF4-FFF2-40B4-BE49-F238E27FC236}">
                <a16:creationId xmlns:a16="http://schemas.microsoft.com/office/drawing/2014/main" id="{4911A514-00F4-0787-A11E-39E98D0B69D6}"/>
              </a:ext>
            </a:extLst>
          </p:cNvPr>
          <p:cNvSpPr/>
          <p:nvPr/>
        </p:nvSpPr>
        <p:spPr>
          <a:xfrm>
            <a:off x="236221" y="1308625"/>
            <a:ext cx="11955780" cy="276999"/>
          </a:xfrm>
          <a:prstGeom prst="rect">
            <a:avLst/>
          </a:prstGeom>
        </p:spPr>
        <p:txBody>
          <a:bodyPr wrap="square">
            <a:spAutoFit/>
          </a:bodyPr>
          <a:lstStyle/>
          <a:p>
            <a:pPr marL="285750" lvl="0" indent="-285750">
              <a:buBlip>
                <a:blip r:embed="rId12"/>
              </a:buBlip>
              <a:defRPr/>
            </a:pPr>
            <a:r>
              <a:rPr lang="en-US" sz="1200">
                <a:solidFill>
                  <a:srgbClr val="1B1464"/>
                </a:solidFill>
                <a:latin typeface="Helvetica" panose="020B0403020202020204" pitchFamily="34" charset="0"/>
              </a:rPr>
              <a:t>The 8 pharma brands included in this website traffic analysis reflect those brands whose websites were measured by Comscore between July 2021 – June 2025</a:t>
            </a:r>
          </a:p>
        </p:txBody>
      </p:sp>
    </p:spTree>
    <p:extLst>
      <p:ext uri="{BB962C8B-B14F-4D97-AF65-F5344CB8AC3E}">
        <p14:creationId xmlns:p14="http://schemas.microsoft.com/office/powerpoint/2010/main" val="3535353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a:extLst>
            <a:ext uri="{FF2B5EF4-FFF2-40B4-BE49-F238E27FC236}">
              <a16:creationId xmlns:a16="http://schemas.microsoft.com/office/drawing/2014/main" id="{89B32EA2-F838-0D77-1825-310DC7609CE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898F675-171B-22A5-4B61-37ABA1F7964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046288" y="0"/>
            <a:ext cx="9139362" cy="5321030"/>
          </a:xfrm>
          <a:prstGeom prst="rect">
            <a:avLst/>
          </a:prstGeom>
        </p:spPr>
      </p:pic>
      <p:cxnSp>
        <p:nvCxnSpPr>
          <p:cNvPr id="2" name="Straight Connector 1">
            <a:extLst>
              <a:ext uri="{FF2B5EF4-FFF2-40B4-BE49-F238E27FC236}">
                <a16:creationId xmlns:a16="http://schemas.microsoft.com/office/drawing/2014/main" id="{7DEAA8CB-27BF-95F0-17FE-AADBEDCEEDF2}"/>
              </a:ext>
            </a:extLst>
          </p:cNvPr>
          <p:cNvCxnSpPr/>
          <p:nvPr/>
        </p:nvCxnSpPr>
        <p:spPr>
          <a:xfrm>
            <a:off x="493843" y="2940040"/>
            <a:ext cx="521208"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532036EA-0EA5-13FC-6236-407A86EEFA17}"/>
              </a:ext>
            </a:extLst>
          </p:cNvPr>
          <p:cNvSpPr txBox="1"/>
          <p:nvPr/>
        </p:nvSpPr>
        <p:spPr>
          <a:xfrm>
            <a:off x="446575" y="2161540"/>
            <a:ext cx="52120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D3C8D"/>
                </a:solidFill>
                <a:effectLst/>
                <a:uLnTx/>
                <a:uFillTx/>
                <a:latin typeface="Helvetica" pitchFamily="2" charset="0"/>
                <a:ea typeface="+mn-ea"/>
                <a:cs typeface="+mn-cs"/>
              </a:rPr>
              <a:t>4</a:t>
            </a:r>
          </a:p>
        </p:txBody>
      </p:sp>
      <p:sp>
        <p:nvSpPr>
          <p:cNvPr id="6" name="TextBox 5">
            <a:extLst>
              <a:ext uri="{FF2B5EF4-FFF2-40B4-BE49-F238E27FC236}">
                <a16:creationId xmlns:a16="http://schemas.microsoft.com/office/drawing/2014/main" id="{86A89FAD-1A6C-DB66-B162-F229DA6A95A0}"/>
              </a:ext>
            </a:extLst>
          </p:cNvPr>
          <p:cNvSpPr txBox="1"/>
          <p:nvPr/>
        </p:nvSpPr>
        <p:spPr>
          <a:xfrm>
            <a:off x="352897" y="3434080"/>
            <a:ext cx="7774065"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itchFamily="2" charset="0"/>
                <a:ea typeface="+mn-ea"/>
                <a:cs typeface="+mn-cs"/>
              </a:rPr>
              <a:t>Sales Impact: </a:t>
            </a:r>
            <a:r>
              <a:rPr kumimoji="0" lang="en-US" sz="2800" b="1" i="0" u="none" strike="noStrike" kern="1200" cap="none" spc="0" normalizeH="0" baseline="0" noProof="0">
                <a:ln>
                  <a:noFill/>
                </a:ln>
                <a:solidFill>
                  <a:srgbClr val="00BFF2"/>
                </a:solidFill>
                <a:effectLst/>
                <a:uLnTx/>
                <a:uFillTx/>
                <a:latin typeface="Helvetica" pitchFamily="2" charset="0"/>
                <a:ea typeface="+mn-ea"/>
                <a:cs typeface="+mn-cs"/>
              </a:rPr>
              <a:t>Pharmaceutical Brands</a:t>
            </a:r>
            <a:br>
              <a:rPr kumimoji="0" lang="en-US" sz="2800" b="1" i="0" u="none" strike="noStrike" kern="1200" cap="none" spc="0" normalizeH="0" baseline="0" noProof="0">
                <a:ln>
                  <a:noFill/>
                </a:ln>
                <a:solidFill>
                  <a:srgbClr val="00BFF2"/>
                </a:solidFill>
                <a:effectLst/>
                <a:uLnTx/>
                <a:uFillTx/>
                <a:latin typeface="Helvetica" pitchFamily="2" charset="0"/>
                <a:ea typeface="+mn-ea"/>
                <a:cs typeface="+mn-cs"/>
              </a:rPr>
            </a:br>
            <a:br>
              <a:rPr kumimoji="0" lang="en-US" sz="10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2200" i="0" u="none" strike="noStrike" kern="1200" cap="none" spc="0" normalizeH="0" baseline="0" noProof="0">
                <a:ln>
                  <a:noFill/>
                </a:ln>
                <a:solidFill>
                  <a:prstClr val="white"/>
                </a:solidFill>
                <a:effectLst/>
                <a:uLnTx/>
                <a:uFillTx/>
                <a:latin typeface="Helvetica" pitchFamily="2" charset="0"/>
                <a:ea typeface="+mn-ea"/>
                <a:cs typeface="+mn-cs"/>
              </a:rPr>
              <a:t>TV delivers high-value audiences by converting greater online search and website traffic to higher adoption </a:t>
            </a:r>
            <a:br>
              <a:rPr kumimoji="0" lang="en-US" sz="2200"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2200" i="0" u="none" strike="noStrike" kern="1200" cap="none" spc="0" normalizeH="0" baseline="0" noProof="0">
                <a:ln>
                  <a:noFill/>
                </a:ln>
                <a:solidFill>
                  <a:prstClr val="white"/>
                </a:solidFill>
                <a:effectLst/>
                <a:uLnTx/>
                <a:uFillTx/>
                <a:latin typeface="Helvetica" pitchFamily="2" charset="0"/>
                <a:ea typeface="+mn-ea"/>
                <a:cs typeface="+mn-cs"/>
              </a:rPr>
              <a:t>of remedies by patients and increased sales for brands</a:t>
            </a:r>
            <a:endParaRPr kumimoji="0" lang="en-US" sz="2800"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174529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31166-598B-6EA4-93E2-42ECEF7B0059}"/>
            </a:ext>
          </a:extLst>
        </p:cNvPr>
        <p:cNvGrpSpPr/>
        <p:nvPr/>
      </p:nvGrpSpPr>
      <p:grpSpPr>
        <a:xfrm>
          <a:off x="0" y="0"/>
          <a:ext cx="0" cy="0"/>
          <a:chOff x="0" y="0"/>
          <a:chExt cx="0" cy="0"/>
        </a:xfrm>
      </p:grpSpPr>
      <p:pic>
        <p:nvPicPr>
          <p:cNvPr id="10" name="Picture 9" descr="A high angle view of people at a pharmacy&#10;&#10;AI-generated content may be incorrect.">
            <a:extLst>
              <a:ext uri="{FF2B5EF4-FFF2-40B4-BE49-F238E27FC236}">
                <a16:creationId xmlns:a16="http://schemas.microsoft.com/office/drawing/2014/main" id="{7FE55794-6865-C481-4236-E47F26CD2047}"/>
              </a:ext>
            </a:extLst>
          </p:cNvPr>
          <p:cNvPicPr>
            <a:picLocks noChangeAspect="1"/>
          </p:cNvPicPr>
          <p:nvPr/>
        </p:nvPicPr>
        <p:blipFill>
          <a:blip r:embed="rId2" cstate="hqprint">
            <a:extLst>
              <a:ext uri="{28A0092B-C50C-407E-A947-70E740481C1C}">
                <a14:useLocalDpi xmlns:a14="http://schemas.microsoft.com/office/drawing/2010/main"/>
              </a:ext>
            </a:extLst>
          </a:blip>
          <a:srcRect l="18890" r="41169"/>
          <a:stretch>
            <a:fillRect/>
          </a:stretch>
        </p:blipFill>
        <p:spPr>
          <a:xfrm>
            <a:off x="0" y="0"/>
            <a:ext cx="4793448" cy="6858000"/>
          </a:xfrm>
          <a:prstGeom prst="rect">
            <a:avLst/>
          </a:prstGeom>
        </p:spPr>
      </p:pic>
      <p:sp>
        <p:nvSpPr>
          <p:cNvPr id="5" name="TextBox 4">
            <a:extLst>
              <a:ext uri="{FF2B5EF4-FFF2-40B4-BE49-F238E27FC236}">
                <a16:creationId xmlns:a16="http://schemas.microsoft.com/office/drawing/2014/main" id="{9B3167D1-81E9-724F-952D-F5015A8A3BAD}"/>
              </a:ext>
            </a:extLst>
          </p:cNvPr>
          <p:cNvSpPr txBox="1"/>
          <p:nvPr/>
        </p:nvSpPr>
        <p:spPr>
          <a:xfrm>
            <a:off x="4900411" y="239818"/>
            <a:ext cx="721914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ED3C8D"/>
                </a:solidFill>
                <a:latin typeface="Helvetica" panose="020B0604020202020204" pitchFamily="2" charset="0"/>
              </a:rPr>
              <a:t>TV drives discovery and education which results in real sales impact for brands</a:t>
            </a:r>
            <a:endPar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mn-cs"/>
            </a:endParaRPr>
          </a:p>
        </p:txBody>
      </p:sp>
      <p:sp>
        <p:nvSpPr>
          <p:cNvPr id="9" name="TextBox 8">
            <a:extLst>
              <a:ext uri="{FF2B5EF4-FFF2-40B4-BE49-F238E27FC236}">
                <a16:creationId xmlns:a16="http://schemas.microsoft.com/office/drawing/2014/main" id="{595A9501-34CE-D275-3B4F-DCB36D6D030E}"/>
              </a:ext>
            </a:extLst>
          </p:cNvPr>
          <p:cNvSpPr txBox="1"/>
          <p:nvPr/>
        </p:nvSpPr>
        <p:spPr>
          <a:xfrm>
            <a:off x="4968549" y="1324425"/>
            <a:ext cx="6853337" cy="4955203"/>
          </a:xfrm>
          <a:prstGeom prst="rect">
            <a:avLst/>
          </a:prstGeom>
          <a:noFill/>
        </p:spPr>
        <p:txBody>
          <a:bodyPr wrap="square" rtlCol="0">
            <a:spAutoFit/>
          </a:bodyPr>
          <a:lstStyle/>
          <a:p>
            <a:pPr lvl="0">
              <a:defRPr/>
            </a:pPr>
            <a:r>
              <a:rPr lang="en-US" sz="1600">
                <a:solidFill>
                  <a:srgbClr val="1B1464"/>
                </a:solidFill>
                <a:latin typeface="Helvetica" panose="020B0604020202020204" pitchFamily="34" charset="0"/>
                <a:ea typeface="Aptos" panose="020B0004020202020204" pitchFamily="34" charset="0"/>
                <a:cs typeface="Helvetica" panose="020B0604020202020204" pitchFamily="34" charset="0"/>
              </a:rPr>
              <a:t>Welcome to our new attribution series entitled </a:t>
            </a:r>
            <a:r>
              <a:rPr lang="en-US" sz="1600" b="1">
                <a:solidFill>
                  <a:srgbClr val="1B1464"/>
                </a:solidFill>
                <a:latin typeface="Helvetica" panose="020B0604020202020204" pitchFamily="34" charset="0"/>
                <a:ea typeface="Aptos" panose="020B0004020202020204" pitchFamily="34" charset="0"/>
                <a:cs typeface="Helvetica" panose="020B0604020202020204" pitchFamily="34" charset="0"/>
              </a:rPr>
              <a:t>‘TV Means Business’ </a:t>
            </a:r>
            <a:r>
              <a:rPr lang="en-US" sz="1600">
                <a:solidFill>
                  <a:srgbClr val="1B1464"/>
                </a:solidFill>
                <a:latin typeface="Helvetica" panose="020B0604020202020204" pitchFamily="34" charset="0"/>
                <a:ea typeface="Aptos" panose="020B0004020202020204" pitchFamily="34" charset="0"/>
                <a:cs typeface="Helvetica" panose="020B0604020202020204" pitchFamily="34" charset="0"/>
              </a:rPr>
              <a:t>where we explore the impact of multiscreen TV advertising on business’s most important KPI: </a:t>
            </a:r>
            <a:r>
              <a:rPr lang="en-US" sz="1600" b="1">
                <a:solidFill>
                  <a:srgbClr val="1B1464"/>
                </a:solidFill>
                <a:latin typeface="Helvetica" panose="020B0604020202020204" pitchFamily="34" charset="0"/>
                <a:ea typeface="Aptos" panose="020B0004020202020204" pitchFamily="34" charset="0"/>
                <a:cs typeface="Helvetica" panose="020B0604020202020204" pitchFamily="34" charset="0"/>
              </a:rPr>
              <a:t>sales.</a:t>
            </a:r>
          </a:p>
          <a:p>
            <a:pPr lvl="0">
              <a:defRPr/>
            </a:pPr>
            <a:endParaRPr lang="en-US" sz="2000">
              <a:solidFill>
                <a:srgbClr val="1B1464"/>
              </a:solidFill>
              <a:latin typeface="Helvetica" panose="020B0604020202020204" pitchFamily="34" charset="0"/>
              <a:ea typeface="Aptos" panose="020B0004020202020204" pitchFamily="34" charset="0"/>
              <a:cs typeface="Helvetica" panose="020B0604020202020204" pitchFamily="34" charset="0"/>
            </a:endParaRPr>
          </a:p>
          <a:p>
            <a:pPr lvl="0">
              <a:defRPr/>
            </a:pPr>
            <a:r>
              <a:rPr lang="en-US" sz="1600">
                <a:solidFill>
                  <a:srgbClr val="1B1464"/>
                </a:solidFill>
                <a:latin typeface="Helvetica" panose="020B0604020202020204" pitchFamily="34" charset="0"/>
                <a:ea typeface="Aptos" panose="020B0004020202020204" pitchFamily="34" charset="0"/>
                <a:cs typeface="Helvetica" panose="020B0604020202020204" pitchFamily="34" charset="0"/>
              </a:rPr>
              <a:t>For our inaugural analysis, we examined the direct-to-consumer pharmaceutical category by analyzing the TV investment and full-funnel brand metrics of </a:t>
            </a:r>
            <a:r>
              <a:rPr lang="en-US" sz="1600" b="1">
                <a:solidFill>
                  <a:srgbClr val="1B1464"/>
                </a:solidFill>
                <a:latin typeface="Helvetica" panose="020B0604020202020204" pitchFamily="34" charset="0"/>
                <a:ea typeface="Aptos" panose="020B0004020202020204" pitchFamily="34" charset="0"/>
                <a:cs typeface="Helvetica" panose="020B0604020202020204" pitchFamily="34" charset="0"/>
              </a:rPr>
              <a:t>17 major TV advertisers</a:t>
            </a:r>
            <a:r>
              <a:rPr lang="en-US" sz="1600">
                <a:solidFill>
                  <a:srgbClr val="1B1464"/>
                </a:solidFill>
                <a:latin typeface="Helvetica" panose="020B0604020202020204" pitchFamily="34" charset="0"/>
                <a:ea typeface="Aptos" panose="020B0004020202020204" pitchFamily="34" charset="0"/>
                <a:cs typeface="Helvetica" panose="020B0604020202020204" pitchFamily="34" charset="0"/>
              </a:rPr>
              <a:t> over a four-year time period (2021- 2024).</a:t>
            </a:r>
          </a:p>
          <a:p>
            <a:pPr lvl="0">
              <a:defRPr/>
            </a:pPr>
            <a:endParaRPr lang="en-US" sz="2000">
              <a:solidFill>
                <a:srgbClr val="1B1464"/>
              </a:solidFill>
              <a:latin typeface="Helvetica" panose="020B0604020202020204" pitchFamily="34" charset="0"/>
              <a:ea typeface="Aptos" panose="020B0004020202020204" pitchFamily="34" charset="0"/>
              <a:cs typeface="Helvetica" panose="020B0604020202020204" pitchFamily="34" charset="0"/>
            </a:endParaRPr>
          </a:p>
          <a:p>
            <a:pPr lvl="0">
              <a:defRPr/>
            </a:pPr>
            <a:r>
              <a:rPr lang="en-US" sz="1600">
                <a:solidFill>
                  <a:srgbClr val="1B1464"/>
                </a:solidFill>
                <a:latin typeface="Helvetica" panose="020B0604020202020204" pitchFamily="34" charset="0"/>
                <a:ea typeface="Aptos" panose="020B0004020202020204" pitchFamily="34" charset="0"/>
                <a:cs typeface="Helvetica" panose="020B0604020202020204" pitchFamily="34" charset="0"/>
              </a:rPr>
              <a:t>As a companion to our </a:t>
            </a:r>
            <a:r>
              <a:rPr lang="en-US" sz="1600">
                <a:solidFill>
                  <a:srgbClr val="00BFF2"/>
                </a:solidFill>
                <a:latin typeface="Helvetica" panose="020B0604020202020204" pitchFamily="34" charset="0"/>
                <a:ea typeface="Aptos" panose="020B00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‘Dedicated to Your Good Health’</a:t>
            </a:r>
            <a:r>
              <a:rPr lang="en-US" sz="1600">
                <a:solidFill>
                  <a:srgbClr val="1B1464"/>
                </a:solidFill>
                <a:latin typeface="Helvetica" panose="020B0604020202020204" pitchFamily="34" charset="0"/>
                <a:ea typeface="Aptos" panose="020B0004020202020204" pitchFamily="34" charset="0"/>
                <a:cs typeface="Helvetica" panose="020B0604020202020204" pitchFamily="34" charset="0"/>
              </a:rPr>
              <a:t> guide released earlier this year, this report explores how TV investment by pharma brands drives ‘mid-funnel’ results like </a:t>
            </a:r>
            <a:r>
              <a:rPr lang="en-US" sz="1600" b="1">
                <a:solidFill>
                  <a:srgbClr val="1B1464"/>
                </a:solidFill>
                <a:latin typeface="Helvetica" panose="020B0604020202020204" pitchFamily="34" charset="0"/>
                <a:ea typeface="Aptos" panose="020B0004020202020204" pitchFamily="34" charset="0"/>
                <a:cs typeface="Helvetica" panose="020B0604020202020204" pitchFamily="34" charset="0"/>
              </a:rPr>
              <a:t>increased branded online search and website traffic which, in turn, has a direct and positive impact on sales </a:t>
            </a:r>
            <a:r>
              <a:rPr lang="en-US" sz="1600">
                <a:solidFill>
                  <a:srgbClr val="1B1464"/>
                </a:solidFill>
                <a:latin typeface="Helvetica" panose="020B0604020202020204" pitchFamily="34" charset="0"/>
                <a:ea typeface="Aptos" panose="020B0004020202020204" pitchFamily="34" charset="0"/>
                <a:cs typeface="Helvetica" panose="020B0604020202020204" pitchFamily="34" charset="0"/>
              </a:rPr>
              <a:t>(i.e., helping more patients get the remedies they need to treat their ailments).</a:t>
            </a:r>
          </a:p>
          <a:p>
            <a:pPr lvl="0">
              <a:defRPr/>
            </a:pPr>
            <a:endParaRPr lang="en-US" sz="2000">
              <a:solidFill>
                <a:srgbClr val="1B1464"/>
              </a:solidFill>
              <a:latin typeface="Helvetica" panose="020B0604020202020204" pitchFamily="34" charset="0"/>
              <a:ea typeface="Aptos" panose="020B0004020202020204" pitchFamily="34" charset="0"/>
              <a:cs typeface="Helvetica" panose="020B0604020202020204" pitchFamily="34" charset="0"/>
            </a:endParaRPr>
          </a:p>
          <a:p>
            <a:pPr lvl="0">
              <a:defRPr/>
            </a:pPr>
            <a:r>
              <a:rPr lang="en-US" sz="1600">
                <a:solidFill>
                  <a:srgbClr val="1B1464"/>
                </a:solidFill>
                <a:latin typeface="Helvetica" panose="020B0604020202020204" pitchFamily="34" charset="0"/>
                <a:ea typeface="Aptos" panose="020B0004020202020204" pitchFamily="34" charset="0"/>
                <a:cs typeface="Helvetica" panose="020B0604020202020204" pitchFamily="34" charset="0"/>
              </a:rPr>
              <a:t>Additionally, on the next page we’ve </a:t>
            </a:r>
            <a:r>
              <a:rPr lang="en-US" sz="1600" b="1">
                <a:solidFill>
                  <a:srgbClr val="1B1464"/>
                </a:solidFill>
                <a:latin typeface="Helvetica" panose="020B0604020202020204" pitchFamily="34" charset="0"/>
                <a:ea typeface="Aptos" panose="020B0004020202020204" pitchFamily="34" charset="0"/>
                <a:cs typeface="Helvetica" panose="020B0604020202020204" pitchFamily="34" charset="0"/>
              </a:rPr>
              <a:t>developed a framework for our analysis</a:t>
            </a:r>
            <a:r>
              <a:rPr lang="en-US" sz="1600">
                <a:solidFill>
                  <a:srgbClr val="1B1464"/>
                </a:solidFill>
                <a:latin typeface="Helvetica" panose="020B0604020202020204" pitchFamily="34" charset="0"/>
                <a:ea typeface="Aptos" panose="020B0004020202020204" pitchFamily="34" charset="0"/>
                <a:cs typeface="Helvetica" panose="020B0604020202020204" pitchFamily="34" charset="0"/>
              </a:rPr>
              <a:t> that will be similarly used in the future as we explore the impact of multiscreen TV advertising across additional categories.</a:t>
            </a:r>
            <a:endPar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Aptos" panose="020B0004020202020204" pitchFamily="34" charset="0"/>
              <a:cs typeface="Helvetica" panose="020B0604020202020204" pitchFamily="34" charset="0"/>
            </a:endParaRPr>
          </a:p>
        </p:txBody>
      </p:sp>
      <p:pic>
        <p:nvPicPr>
          <p:cNvPr id="2" name="Picture 1">
            <a:extLst>
              <a:ext uri="{FF2B5EF4-FFF2-40B4-BE49-F238E27FC236}">
                <a16:creationId xmlns:a16="http://schemas.microsoft.com/office/drawing/2014/main" id="{489AC237-6F93-2EFF-F980-F01E73E0486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90827" y="6519043"/>
            <a:ext cx="11708793" cy="350107"/>
          </a:xfrm>
          <a:prstGeom prst="rect">
            <a:avLst/>
          </a:prstGeom>
        </p:spPr>
      </p:pic>
      <p:sp>
        <p:nvSpPr>
          <p:cNvPr id="3" name="Slide Number Placeholder 5">
            <a:extLst>
              <a:ext uri="{FF2B5EF4-FFF2-40B4-BE49-F238E27FC236}">
                <a16:creationId xmlns:a16="http://schemas.microsoft.com/office/drawing/2014/main" id="{5D6141E0-E110-6E57-9ABB-65E6768651D5}"/>
              </a:ext>
            </a:extLst>
          </p:cNvPr>
          <p:cNvSpPr txBox="1">
            <a:spLocks/>
          </p:cNvSpPr>
          <p:nvPr/>
        </p:nvSpPr>
        <p:spPr>
          <a:xfrm>
            <a:off x="51133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0BD6F685-C91D-8EF3-8336-1B765B35F69C}"/>
              </a:ext>
            </a:extLst>
          </p:cNvPr>
          <p:cNvSpPr/>
          <p:nvPr/>
        </p:nvSpPr>
        <p:spPr>
          <a:xfrm>
            <a:off x="49082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8812090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9C617-3A05-B8F5-B3BD-9878F00E96DA}"/>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DBD7CC10-71F6-AE8B-A85E-24F4474CCE80}"/>
              </a:ext>
            </a:extLst>
          </p:cNvPr>
          <p:cNvSpPr>
            <a:spLocks/>
          </p:cNvSpPr>
          <p:nvPr/>
        </p:nvSpPr>
        <p:spPr>
          <a:xfrm>
            <a:off x="2063" y="1713422"/>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3D2F1053-2CDB-0247-3FA1-0AACE9754314}"/>
              </a:ext>
            </a:extLst>
          </p:cNvPr>
          <p:cNvSpPr/>
          <p:nvPr/>
        </p:nvSpPr>
        <p:spPr>
          <a:xfrm>
            <a:off x="243471" y="3929116"/>
            <a:ext cx="3091665" cy="1139930"/>
          </a:xfrm>
          <a:prstGeom prst="roundRect">
            <a:avLst>
              <a:gd name="adj" fmla="val 0"/>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F79C5D5A-1769-53AB-0D4B-CC12D8071E54}"/>
              </a:ext>
            </a:extLst>
          </p:cNvPr>
          <p:cNvSpPr/>
          <p:nvPr/>
        </p:nvSpPr>
        <p:spPr>
          <a:xfrm>
            <a:off x="3401817" y="3929116"/>
            <a:ext cx="1283261" cy="1139930"/>
          </a:xfrm>
          <a:prstGeom prst="roundRect">
            <a:avLst>
              <a:gd name="adj" fmla="val 0"/>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D83ECEEF-8107-5897-0A47-B34F9A757BCE}"/>
              </a:ext>
            </a:extLst>
          </p:cNvPr>
          <p:cNvSpPr/>
          <p:nvPr/>
        </p:nvSpPr>
        <p:spPr>
          <a:xfrm>
            <a:off x="4739578" y="3929116"/>
            <a:ext cx="1283261" cy="1139930"/>
          </a:xfrm>
          <a:prstGeom prst="roundRect">
            <a:avLst>
              <a:gd name="adj" fmla="val 0"/>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31B9E6B8-4852-2DB1-B9DA-FB7D9FC6180C}"/>
              </a:ext>
            </a:extLst>
          </p:cNvPr>
          <p:cNvSpPr/>
          <p:nvPr/>
        </p:nvSpPr>
        <p:spPr>
          <a:xfrm>
            <a:off x="6083304" y="3929116"/>
            <a:ext cx="1283261" cy="1139930"/>
          </a:xfrm>
          <a:prstGeom prst="roundRect">
            <a:avLst>
              <a:gd name="adj" fmla="val 0"/>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4386459F-1A7A-C936-9C18-865B839EDD3E}"/>
              </a:ext>
            </a:extLst>
          </p:cNvPr>
          <p:cNvSpPr/>
          <p:nvPr/>
        </p:nvSpPr>
        <p:spPr>
          <a:xfrm>
            <a:off x="7421065" y="3929116"/>
            <a:ext cx="1283261" cy="1139930"/>
          </a:xfrm>
          <a:prstGeom prst="roundRect">
            <a:avLst>
              <a:gd name="adj" fmla="val 0"/>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4F4CED58-5D1C-83D1-7440-D8C7A3D9809C}"/>
              </a:ext>
            </a:extLst>
          </p:cNvPr>
          <p:cNvSpPr/>
          <p:nvPr/>
        </p:nvSpPr>
        <p:spPr>
          <a:xfrm>
            <a:off x="243471" y="2664604"/>
            <a:ext cx="3091665" cy="1139930"/>
          </a:xfrm>
          <a:prstGeom prst="roundRect">
            <a:avLst>
              <a:gd name="adj" fmla="val 0"/>
            </a:avLst>
          </a:prstGeom>
          <a:solidFill>
            <a:schemeClr val="bg1"/>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6DF3D2D5-D210-9EB4-45C6-A87BF24DC807}"/>
              </a:ext>
            </a:extLst>
          </p:cNvPr>
          <p:cNvSpPr/>
          <p:nvPr/>
        </p:nvSpPr>
        <p:spPr>
          <a:xfrm>
            <a:off x="3401817" y="2664604"/>
            <a:ext cx="1283261" cy="1139930"/>
          </a:xfrm>
          <a:prstGeom prst="roundRect">
            <a:avLst>
              <a:gd name="adj" fmla="val 0"/>
            </a:avLst>
          </a:prstGeom>
          <a:solidFill>
            <a:schemeClr val="bg1"/>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812F2E45-53E0-55C7-495C-407767D83399}"/>
              </a:ext>
            </a:extLst>
          </p:cNvPr>
          <p:cNvSpPr/>
          <p:nvPr/>
        </p:nvSpPr>
        <p:spPr>
          <a:xfrm>
            <a:off x="4739578" y="2664604"/>
            <a:ext cx="1283261" cy="1139930"/>
          </a:xfrm>
          <a:prstGeom prst="roundRect">
            <a:avLst>
              <a:gd name="adj" fmla="val 0"/>
            </a:avLst>
          </a:prstGeom>
          <a:solidFill>
            <a:schemeClr val="bg1"/>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FA3F15CE-DC2E-177C-C610-A22B37183EFD}"/>
              </a:ext>
            </a:extLst>
          </p:cNvPr>
          <p:cNvSpPr/>
          <p:nvPr/>
        </p:nvSpPr>
        <p:spPr>
          <a:xfrm>
            <a:off x="6083304" y="2664604"/>
            <a:ext cx="1283261" cy="1139930"/>
          </a:xfrm>
          <a:prstGeom prst="roundRect">
            <a:avLst>
              <a:gd name="adj" fmla="val 0"/>
            </a:avLst>
          </a:prstGeom>
          <a:solidFill>
            <a:schemeClr val="bg1"/>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Rounded Corners 32">
            <a:extLst>
              <a:ext uri="{FF2B5EF4-FFF2-40B4-BE49-F238E27FC236}">
                <a16:creationId xmlns:a16="http://schemas.microsoft.com/office/drawing/2014/main" id="{FB85C013-E173-3C39-2996-0E6B7DC9C03F}"/>
              </a:ext>
            </a:extLst>
          </p:cNvPr>
          <p:cNvSpPr/>
          <p:nvPr/>
        </p:nvSpPr>
        <p:spPr>
          <a:xfrm>
            <a:off x="7421065" y="2664604"/>
            <a:ext cx="1283261" cy="1139930"/>
          </a:xfrm>
          <a:prstGeom prst="roundRect">
            <a:avLst>
              <a:gd name="adj" fmla="val 0"/>
            </a:avLst>
          </a:prstGeom>
          <a:solidFill>
            <a:schemeClr val="bg1"/>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15BBF22E-9996-E4FD-B053-441E56B84DAD}"/>
              </a:ext>
            </a:extLst>
          </p:cNvPr>
          <p:cNvSpPr/>
          <p:nvPr/>
        </p:nvSpPr>
        <p:spPr>
          <a:xfrm>
            <a:off x="8820217" y="2664604"/>
            <a:ext cx="1595820" cy="1139930"/>
          </a:xfrm>
          <a:prstGeom prst="roundRect">
            <a:avLst>
              <a:gd name="adj" fmla="val 0"/>
            </a:avLst>
          </a:prstGeom>
          <a:solidFill>
            <a:srgbClr val="4EBEA4"/>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3A0A61FB-60BF-85E6-8FB7-EB135C67BDF6}"/>
              </a:ext>
            </a:extLst>
          </p:cNvPr>
          <p:cNvSpPr/>
          <p:nvPr/>
        </p:nvSpPr>
        <p:spPr>
          <a:xfrm>
            <a:off x="8820217" y="3929116"/>
            <a:ext cx="1595820" cy="1139930"/>
          </a:xfrm>
          <a:prstGeom prst="roundRect">
            <a:avLst>
              <a:gd name="adj" fmla="val 0"/>
            </a:avLst>
          </a:prstGeom>
          <a:solidFill>
            <a:srgbClr val="ED3C8D"/>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9EDFD5FA-F763-12F7-9DAE-AF584A95FB7E}"/>
              </a:ext>
            </a:extLst>
          </p:cNvPr>
          <p:cNvSpPr/>
          <p:nvPr/>
        </p:nvSpPr>
        <p:spPr>
          <a:xfrm>
            <a:off x="10525200" y="2664604"/>
            <a:ext cx="1444889" cy="1139930"/>
          </a:xfrm>
          <a:prstGeom prst="roundRect">
            <a:avLst>
              <a:gd name="adj" fmla="val 0"/>
            </a:avLst>
          </a:prstGeom>
          <a:solidFill>
            <a:srgbClr val="4EBEA4"/>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781187FA-BDAE-8195-7E05-B269D44E5926}"/>
              </a:ext>
            </a:extLst>
          </p:cNvPr>
          <p:cNvSpPr/>
          <p:nvPr/>
        </p:nvSpPr>
        <p:spPr>
          <a:xfrm>
            <a:off x="10525200" y="3929116"/>
            <a:ext cx="1444889" cy="1139930"/>
          </a:xfrm>
          <a:prstGeom prst="roundRect">
            <a:avLst>
              <a:gd name="adj" fmla="val 0"/>
            </a:avLst>
          </a:prstGeom>
          <a:solidFill>
            <a:srgbClr val="ED3C8D"/>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8922820-D6DE-5B17-D93E-447BC876D3C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8ABDA67F-05B2-03A9-8BD9-721850E05DC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66A4053F-F189-8559-E23E-E7EF616EE10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7" name="Rectangle 6">
            <a:extLst>
              <a:ext uri="{FF2B5EF4-FFF2-40B4-BE49-F238E27FC236}">
                <a16:creationId xmlns:a16="http://schemas.microsoft.com/office/drawing/2014/main" id="{38DE5882-12D8-B34F-640D-D71E544D5B56}"/>
              </a:ext>
            </a:extLst>
          </p:cNvPr>
          <p:cNvSpPr/>
          <p:nvPr/>
        </p:nvSpPr>
        <p:spPr>
          <a:xfrm>
            <a:off x="0" y="0"/>
            <a:ext cx="624840" cy="230800"/>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a:latin typeface="Helvetica" pitchFamily="2" charset="0"/>
              </a:rPr>
              <a:t>Sales</a:t>
            </a:r>
          </a:p>
        </p:txBody>
      </p:sp>
      <p:sp>
        <p:nvSpPr>
          <p:cNvPr id="10" name="TextBox 9">
            <a:extLst>
              <a:ext uri="{FF2B5EF4-FFF2-40B4-BE49-F238E27FC236}">
                <a16:creationId xmlns:a16="http://schemas.microsoft.com/office/drawing/2014/main" id="{57E0B47C-DD24-3999-182A-DD1ECBC51322}"/>
              </a:ext>
            </a:extLst>
          </p:cNvPr>
          <p:cNvSpPr txBox="1"/>
          <p:nvPr/>
        </p:nvSpPr>
        <p:spPr>
          <a:xfrm>
            <a:off x="7411634" y="2224033"/>
            <a:ext cx="128584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2024</a:t>
            </a:r>
            <a:endPar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7B6F6B67-1D2F-06AB-3897-3B4E73FF435A}"/>
              </a:ext>
            </a:extLst>
          </p:cNvPr>
          <p:cNvSpPr txBox="1"/>
          <p:nvPr/>
        </p:nvSpPr>
        <p:spPr>
          <a:xfrm>
            <a:off x="8837563" y="2070145"/>
            <a:ext cx="1561129" cy="523220"/>
          </a:xfrm>
          <a:prstGeom prst="rect">
            <a:avLst/>
          </a:prstGeom>
          <a:noFill/>
        </p:spPr>
        <p:txBody>
          <a:bodyPr wrap="square" rtlCol="0">
            <a:spAutoFit/>
          </a:bodyPr>
          <a:lstStyle/>
          <a:p>
            <a:pPr lvl="0" algn="ctr">
              <a:defRPr/>
            </a:pPr>
            <a:r>
              <a:rPr lang="en-US" sz="1400" b="1" u="sng">
                <a:solidFill>
                  <a:srgbClr val="1B1464"/>
                </a:solidFill>
                <a:latin typeface="Helvetica" panose="020B0403020202020204" pitchFamily="34" charset="0"/>
              </a:rPr>
              <a:t>‘24 vs ‘21</a:t>
            </a:r>
          </a:p>
          <a:p>
            <a:pPr lvl="0" algn="ctr">
              <a:defRPr/>
            </a:pPr>
            <a:r>
              <a:rPr lang="en-US" sz="1400" b="1" u="sng">
                <a:solidFill>
                  <a:srgbClr val="1B1464"/>
                </a:solidFill>
                <a:latin typeface="Helvetica" panose="020B0403020202020204" pitchFamily="34" charset="0"/>
              </a:rPr>
              <a:t>% Change</a:t>
            </a:r>
            <a:endParaRPr lang="en-US" sz="1050" u="sng">
              <a:solidFill>
                <a:srgbClr val="1B1464"/>
              </a:solidFill>
              <a:latin typeface="Helvetica" panose="020B0403020202020204" pitchFamily="34" charset="0"/>
            </a:endParaRPr>
          </a:p>
        </p:txBody>
      </p:sp>
      <p:sp>
        <p:nvSpPr>
          <p:cNvPr id="28" name="TextBox 27">
            <a:extLst>
              <a:ext uri="{FF2B5EF4-FFF2-40B4-BE49-F238E27FC236}">
                <a16:creationId xmlns:a16="http://schemas.microsoft.com/office/drawing/2014/main" id="{949CC686-AD1A-5E0F-90EB-BF2CCD3309B1}"/>
              </a:ext>
            </a:extLst>
          </p:cNvPr>
          <p:cNvSpPr txBox="1"/>
          <p:nvPr/>
        </p:nvSpPr>
        <p:spPr>
          <a:xfrm>
            <a:off x="4737648" y="2224033"/>
            <a:ext cx="12843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2022</a:t>
            </a:r>
            <a:endPar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15A82DD2-8FD3-8C9C-987A-C8B5F7F71848}"/>
              </a:ext>
            </a:extLst>
          </p:cNvPr>
          <p:cNvSpPr txBox="1"/>
          <p:nvPr/>
        </p:nvSpPr>
        <p:spPr>
          <a:xfrm>
            <a:off x="3399230" y="2224033"/>
            <a:ext cx="128584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2021</a:t>
            </a:r>
            <a:endPar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1" name="TextBox 10">
            <a:extLst>
              <a:ext uri="{FF2B5EF4-FFF2-40B4-BE49-F238E27FC236}">
                <a16:creationId xmlns:a16="http://schemas.microsoft.com/office/drawing/2014/main" id="{F527613A-2626-FAE6-7237-1B64DA6D66F0}"/>
              </a:ext>
            </a:extLst>
          </p:cNvPr>
          <p:cNvSpPr txBox="1"/>
          <p:nvPr/>
        </p:nvSpPr>
        <p:spPr>
          <a:xfrm>
            <a:off x="1198025" y="2907161"/>
            <a:ext cx="2094807"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U.S. Revenue</a:t>
            </a:r>
            <a:br>
              <a:rPr kumimoji="0" lang="en-US"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br>
            <a:r>
              <a:rPr kumimoji="0" lang="en-US" i="0" u="none" strike="noStrike" kern="1200" cap="none" spc="0" normalizeH="0" baseline="0" noProof="0">
                <a:ln>
                  <a:noFill/>
                </a:ln>
                <a:solidFill>
                  <a:srgbClr val="4EBEA4"/>
                </a:solidFill>
                <a:effectLst/>
                <a:uLnTx/>
                <a:uFillTx/>
                <a:latin typeface="Helvetica" panose="020B0403020202020204" pitchFamily="34" charset="0"/>
                <a:ea typeface="+mn-ea"/>
                <a:cs typeface="+mn-cs"/>
              </a:rPr>
              <a:t>($ in B) </a:t>
            </a:r>
          </a:p>
        </p:txBody>
      </p:sp>
      <p:sp>
        <p:nvSpPr>
          <p:cNvPr id="15" name="TextBox 14">
            <a:extLst>
              <a:ext uri="{FF2B5EF4-FFF2-40B4-BE49-F238E27FC236}">
                <a16:creationId xmlns:a16="http://schemas.microsoft.com/office/drawing/2014/main" id="{4AF1B299-D4BE-5779-547B-5F58EDFBD640}"/>
              </a:ext>
            </a:extLst>
          </p:cNvPr>
          <p:cNvSpPr txBox="1"/>
          <p:nvPr/>
        </p:nvSpPr>
        <p:spPr>
          <a:xfrm>
            <a:off x="3587892" y="3019126"/>
            <a:ext cx="916179"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$37</a:t>
            </a:r>
            <a:r>
              <a:rPr lang="en-US" sz="2200" b="1">
                <a:solidFill>
                  <a:srgbClr val="4EBEA4"/>
                </a:solidFill>
                <a:latin typeface="Helvetica" panose="020B0403020202020204" pitchFamily="34" charset="0"/>
              </a:rPr>
              <a:t>.6</a:t>
            </a:r>
            <a:endParaRPr kumimoji="0" lang="en-US" sz="22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C1D53377-D766-7134-B5FF-733398673EBC}"/>
              </a:ext>
            </a:extLst>
          </p:cNvPr>
          <p:cNvSpPr txBox="1"/>
          <p:nvPr/>
        </p:nvSpPr>
        <p:spPr>
          <a:xfrm>
            <a:off x="7601669" y="3019126"/>
            <a:ext cx="916179" cy="430887"/>
          </a:xfrm>
          <a:prstGeom prst="rect">
            <a:avLst/>
          </a:prstGeom>
          <a:noFill/>
        </p:spPr>
        <p:txBody>
          <a:bodyPr wrap="square" rtlCol="0">
            <a:spAutoFit/>
          </a:bodyPr>
          <a:lstStyle/>
          <a:p>
            <a:pPr lvl="0" algn="r">
              <a:defRPr/>
            </a:pPr>
            <a:r>
              <a:rPr lang="en-US" sz="2200" b="1">
                <a:solidFill>
                  <a:srgbClr val="4EBEA4"/>
                </a:solidFill>
                <a:latin typeface="Helvetica" panose="020B0403020202020204" pitchFamily="34" charset="0"/>
              </a:rPr>
              <a:t>$86.8</a:t>
            </a:r>
            <a:endParaRPr lang="en-US" sz="2200">
              <a:solidFill>
                <a:srgbClr val="4EBEA4"/>
              </a:solidFill>
              <a:latin typeface="Helvetica" panose="020B0403020202020204" pitchFamily="34" charset="0"/>
            </a:endParaRPr>
          </a:p>
        </p:txBody>
      </p:sp>
      <p:sp>
        <p:nvSpPr>
          <p:cNvPr id="22" name="TextBox 21">
            <a:extLst>
              <a:ext uri="{FF2B5EF4-FFF2-40B4-BE49-F238E27FC236}">
                <a16:creationId xmlns:a16="http://schemas.microsoft.com/office/drawing/2014/main" id="{3805833D-A1E3-893F-1709-1EEC8C387942}"/>
              </a:ext>
            </a:extLst>
          </p:cNvPr>
          <p:cNvSpPr txBox="1"/>
          <p:nvPr/>
        </p:nvSpPr>
        <p:spPr>
          <a:xfrm>
            <a:off x="8676567" y="2880626"/>
            <a:ext cx="188312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w="19050">
                  <a:solidFill>
                    <a:srgbClr val="1B1464"/>
                  </a:solidFill>
                </a:ln>
                <a:solidFill>
                  <a:schemeClr val="bg1"/>
                </a:solidFill>
                <a:effectLst/>
                <a:uLnTx/>
                <a:uFillTx/>
                <a:latin typeface="Helvetica" panose="020B0403020202020204" pitchFamily="34" charset="0"/>
                <a:ea typeface="+mn-ea"/>
                <a:cs typeface="+mn-cs"/>
              </a:rPr>
              <a:t>+</a:t>
            </a:r>
            <a:r>
              <a:rPr lang="en-US" sz="3800" b="1">
                <a:ln w="19050">
                  <a:solidFill>
                    <a:srgbClr val="1B1464"/>
                  </a:solidFill>
                </a:ln>
                <a:solidFill>
                  <a:schemeClr val="bg1"/>
                </a:solidFill>
                <a:latin typeface="Helvetica" panose="020B0403020202020204" pitchFamily="34" charset="0"/>
              </a:rPr>
              <a:t>131</a:t>
            </a:r>
            <a:r>
              <a:rPr kumimoji="0" lang="en-US" sz="3800" b="1" i="0" u="none" strike="noStrike" kern="1200" cap="none" spc="0" normalizeH="0" baseline="0" noProof="0">
                <a:ln w="19050">
                  <a:solidFill>
                    <a:srgbClr val="1B1464"/>
                  </a:solidFill>
                </a:ln>
                <a:solidFill>
                  <a:schemeClr val="bg1"/>
                </a:solidFill>
                <a:effectLst/>
                <a:uLnTx/>
                <a:uFillTx/>
                <a:latin typeface="Helvetica" panose="020B0403020202020204" pitchFamily="34" charset="0"/>
                <a:ea typeface="+mn-ea"/>
                <a:cs typeface="+mn-cs"/>
              </a:rPr>
              <a:t>%</a:t>
            </a:r>
            <a:endParaRPr kumimoji="0" lang="en-US" sz="3800" b="0" i="0" u="none" strike="noStrike" kern="1200" cap="none" spc="0" normalizeH="0" baseline="0" noProof="0">
              <a:ln w="19050">
                <a:solidFill>
                  <a:srgbClr val="1B1464"/>
                </a:solidFill>
              </a:ln>
              <a:solidFill>
                <a:schemeClr val="bg1"/>
              </a:solidFill>
              <a:effectLst/>
              <a:uLnTx/>
              <a:uFillTx/>
              <a:latin typeface="Helvetica" panose="020B0403020202020204" pitchFamily="34" charset="0"/>
              <a:ea typeface="+mn-ea"/>
              <a:cs typeface="+mn-cs"/>
            </a:endParaRPr>
          </a:p>
        </p:txBody>
      </p:sp>
      <p:sp>
        <p:nvSpPr>
          <p:cNvPr id="25" name="TextBox 24">
            <a:extLst>
              <a:ext uri="{FF2B5EF4-FFF2-40B4-BE49-F238E27FC236}">
                <a16:creationId xmlns:a16="http://schemas.microsoft.com/office/drawing/2014/main" id="{3E19207F-E5C9-646A-BF26-B9F05975B05D}"/>
              </a:ext>
            </a:extLst>
          </p:cNvPr>
          <p:cNvSpPr txBox="1"/>
          <p:nvPr/>
        </p:nvSpPr>
        <p:spPr>
          <a:xfrm>
            <a:off x="6072491" y="2224033"/>
            <a:ext cx="129115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2023</a:t>
            </a:r>
            <a:endPar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6" name="TextBox 25">
            <a:extLst>
              <a:ext uri="{FF2B5EF4-FFF2-40B4-BE49-F238E27FC236}">
                <a16:creationId xmlns:a16="http://schemas.microsoft.com/office/drawing/2014/main" id="{6A0706EC-A3A8-110A-5BC3-E154D46A52C7}"/>
              </a:ext>
            </a:extLst>
          </p:cNvPr>
          <p:cNvSpPr txBox="1"/>
          <p:nvPr/>
        </p:nvSpPr>
        <p:spPr>
          <a:xfrm>
            <a:off x="6259979" y="3019126"/>
            <a:ext cx="916179" cy="430887"/>
          </a:xfrm>
          <a:prstGeom prst="rect">
            <a:avLst/>
          </a:prstGeom>
          <a:noFill/>
        </p:spPr>
        <p:txBody>
          <a:bodyPr wrap="square" rtlCol="0">
            <a:spAutoFit/>
          </a:bodyPr>
          <a:lstStyle/>
          <a:p>
            <a:pPr lvl="0" algn="r">
              <a:defRPr/>
            </a:pPr>
            <a:r>
              <a:rPr lang="en-US" sz="2200" b="1">
                <a:solidFill>
                  <a:srgbClr val="4EBEA4"/>
                </a:solidFill>
                <a:latin typeface="Helvetica" panose="020B0403020202020204" pitchFamily="34" charset="0"/>
              </a:rPr>
              <a:t>$70.2</a:t>
            </a:r>
            <a:endParaRPr lang="en-US" sz="2200">
              <a:solidFill>
                <a:srgbClr val="4EBEA4"/>
              </a:solidFill>
              <a:latin typeface="Helvetica" panose="020B0403020202020204" pitchFamily="34" charset="0"/>
            </a:endParaRPr>
          </a:p>
        </p:txBody>
      </p:sp>
      <p:sp>
        <p:nvSpPr>
          <p:cNvPr id="29" name="TextBox 28">
            <a:extLst>
              <a:ext uri="{FF2B5EF4-FFF2-40B4-BE49-F238E27FC236}">
                <a16:creationId xmlns:a16="http://schemas.microsoft.com/office/drawing/2014/main" id="{AA1D0CD2-25F4-D941-F0C2-8439721F01EC}"/>
              </a:ext>
            </a:extLst>
          </p:cNvPr>
          <p:cNvSpPr txBox="1"/>
          <p:nvPr/>
        </p:nvSpPr>
        <p:spPr>
          <a:xfrm>
            <a:off x="4918641" y="3019126"/>
            <a:ext cx="916179"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$51.5</a:t>
            </a:r>
            <a:endParaRPr kumimoji="0" lang="en-US" sz="22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sp>
        <p:nvSpPr>
          <p:cNvPr id="40" name="TextBox 39">
            <a:extLst>
              <a:ext uri="{FF2B5EF4-FFF2-40B4-BE49-F238E27FC236}">
                <a16:creationId xmlns:a16="http://schemas.microsoft.com/office/drawing/2014/main" id="{C84F8C81-D9E4-3D6C-610F-C13E963E891F}"/>
              </a:ext>
            </a:extLst>
          </p:cNvPr>
          <p:cNvSpPr txBox="1"/>
          <p:nvPr/>
        </p:nvSpPr>
        <p:spPr>
          <a:xfrm>
            <a:off x="10589078" y="2070145"/>
            <a:ext cx="1285848" cy="523220"/>
          </a:xfrm>
          <a:prstGeom prst="rect">
            <a:avLst/>
          </a:prstGeom>
          <a:noFill/>
        </p:spPr>
        <p:txBody>
          <a:bodyPr wrap="square" rtlCol="0">
            <a:spAutoFit/>
          </a:bodyPr>
          <a:lstStyle/>
          <a:p>
            <a:pPr lvl="0" algn="ctr">
              <a:defRPr/>
            </a:pPr>
            <a:r>
              <a:rPr lang="en-US" sz="1400" b="1" u="sng">
                <a:solidFill>
                  <a:srgbClr val="1B1464"/>
                </a:solidFill>
                <a:latin typeface="Helvetica" panose="020B0403020202020204" pitchFamily="34" charset="0"/>
              </a:rPr>
              <a:t>3-Year</a:t>
            </a:r>
            <a:br>
              <a:rPr lang="en-US" sz="1400" b="1" u="sng">
                <a:solidFill>
                  <a:srgbClr val="1B1464"/>
                </a:solidFill>
                <a:latin typeface="Helvetica" panose="020B0403020202020204" pitchFamily="34" charset="0"/>
              </a:rPr>
            </a:br>
            <a:r>
              <a:rPr lang="en-US" sz="1400" b="1" u="sng">
                <a:solidFill>
                  <a:srgbClr val="1B1464"/>
                </a:solidFill>
                <a:latin typeface="Helvetica" panose="020B0403020202020204" pitchFamily="34" charset="0"/>
              </a:rPr>
              <a:t>CAGR</a:t>
            </a:r>
            <a:r>
              <a:rPr lang="en-US" sz="1400">
                <a:solidFill>
                  <a:srgbClr val="1B1464"/>
                </a:solidFill>
                <a:latin typeface="Helvetica" panose="020B0403020202020204" pitchFamily="34" charset="0"/>
              </a:rPr>
              <a:t>*</a:t>
            </a:r>
            <a:endParaRPr lang="en-US" sz="1050">
              <a:solidFill>
                <a:srgbClr val="1B1464"/>
              </a:solidFill>
              <a:latin typeface="Helvetica" panose="020B0403020202020204" pitchFamily="34" charset="0"/>
            </a:endParaRPr>
          </a:p>
        </p:txBody>
      </p:sp>
      <p:sp>
        <p:nvSpPr>
          <p:cNvPr id="56" name="TextBox 55">
            <a:extLst>
              <a:ext uri="{FF2B5EF4-FFF2-40B4-BE49-F238E27FC236}">
                <a16:creationId xmlns:a16="http://schemas.microsoft.com/office/drawing/2014/main" id="{E8C088C8-DAC5-5463-CEA4-98591995CCAC}"/>
              </a:ext>
            </a:extLst>
          </p:cNvPr>
          <p:cNvSpPr txBox="1"/>
          <p:nvPr/>
        </p:nvSpPr>
        <p:spPr>
          <a:xfrm>
            <a:off x="10539652" y="2934859"/>
            <a:ext cx="1430437" cy="584775"/>
          </a:xfrm>
          <a:prstGeom prst="rect">
            <a:avLst/>
          </a:prstGeom>
          <a:noFill/>
        </p:spPr>
        <p:txBody>
          <a:bodyPr wrap="square" rtlCol="0">
            <a:spAutoFit/>
          </a:bodyPr>
          <a:lstStyle>
            <a:defPPr>
              <a:defRPr lang="en-US"/>
            </a:defPPr>
            <a:lvl1pPr marR="0" lvl="0" indent="0" algn="r" fontAlgn="auto">
              <a:lnSpc>
                <a:spcPct val="100000"/>
              </a:lnSpc>
              <a:spcBef>
                <a:spcPts val="0"/>
              </a:spcBef>
              <a:spcAft>
                <a:spcPts val="0"/>
              </a:spcAft>
              <a:buClrTx/>
              <a:buSzTx/>
              <a:buFontTx/>
              <a:buNone/>
              <a:tabLst/>
              <a:defRPr kumimoji="0" sz="2800" b="1" i="0" u="none" strike="noStrike" cap="none" spc="0" normalizeH="0" baseline="0">
                <a:ln>
                  <a:solidFill>
                    <a:srgbClr val="1B1464"/>
                  </a:solidFill>
                </a:ln>
                <a:solidFill>
                  <a:srgbClr val="4EBEA4"/>
                </a:solidFill>
                <a:effectLst/>
                <a:uLnTx/>
                <a:uFillTx/>
                <a:latin typeface="Helvetica" panose="020B0403020202020204" pitchFamily="34" charset="0"/>
              </a:defRPr>
            </a:lvl1pPr>
          </a:lstStyle>
          <a:p>
            <a:pPr algn="ctr"/>
            <a:r>
              <a:rPr lang="en-US" sz="3200">
                <a:solidFill>
                  <a:schemeClr val="bg1"/>
                </a:solidFill>
              </a:rPr>
              <a:t>+32%</a:t>
            </a:r>
          </a:p>
        </p:txBody>
      </p:sp>
      <p:sp>
        <p:nvSpPr>
          <p:cNvPr id="64" name="TextBox 63">
            <a:extLst>
              <a:ext uri="{FF2B5EF4-FFF2-40B4-BE49-F238E27FC236}">
                <a16:creationId xmlns:a16="http://schemas.microsoft.com/office/drawing/2014/main" id="{87009263-4693-83A4-9F3B-E28A3B8E7289}"/>
              </a:ext>
            </a:extLst>
          </p:cNvPr>
          <p:cNvSpPr txBox="1"/>
          <p:nvPr/>
        </p:nvSpPr>
        <p:spPr>
          <a:xfrm>
            <a:off x="1198025" y="4175916"/>
            <a:ext cx="2094807"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TV Spend</a:t>
            </a:r>
            <a:br>
              <a:rPr kumimoji="0" lang="en-US"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i="0" u="none" strike="noStrike" kern="1200" cap="none" spc="0" normalizeH="0" baseline="0" noProof="0">
                <a:ln>
                  <a:noFill/>
                </a:ln>
                <a:solidFill>
                  <a:srgbClr val="ED3C8D"/>
                </a:solidFill>
                <a:effectLst/>
                <a:uLnTx/>
                <a:uFillTx/>
                <a:latin typeface="Helvetica" panose="020B0403020202020204" pitchFamily="34" charset="0"/>
                <a:ea typeface="+mn-ea"/>
                <a:cs typeface="+mn-cs"/>
              </a:rPr>
              <a:t>($ in B) </a:t>
            </a:r>
          </a:p>
        </p:txBody>
      </p:sp>
      <p:sp>
        <p:nvSpPr>
          <p:cNvPr id="65" name="TextBox 64">
            <a:extLst>
              <a:ext uri="{FF2B5EF4-FFF2-40B4-BE49-F238E27FC236}">
                <a16:creationId xmlns:a16="http://schemas.microsoft.com/office/drawing/2014/main" id="{F2A72F3D-21A9-3553-3BBD-9779D7707AEE}"/>
              </a:ext>
            </a:extLst>
          </p:cNvPr>
          <p:cNvSpPr txBox="1"/>
          <p:nvPr/>
        </p:nvSpPr>
        <p:spPr>
          <a:xfrm>
            <a:off x="3587892" y="4283638"/>
            <a:ext cx="916179"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$1.6</a:t>
            </a:r>
            <a:endParaRPr kumimoji="0" lang="en-US" sz="2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66" name="TextBox 65">
            <a:extLst>
              <a:ext uri="{FF2B5EF4-FFF2-40B4-BE49-F238E27FC236}">
                <a16:creationId xmlns:a16="http://schemas.microsoft.com/office/drawing/2014/main" id="{7655206C-6C65-CE01-C634-789E4ED4F0C0}"/>
              </a:ext>
            </a:extLst>
          </p:cNvPr>
          <p:cNvSpPr txBox="1"/>
          <p:nvPr/>
        </p:nvSpPr>
        <p:spPr>
          <a:xfrm>
            <a:off x="7601669" y="4283638"/>
            <a:ext cx="916179" cy="430887"/>
          </a:xfrm>
          <a:prstGeom prst="rect">
            <a:avLst/>
          </a:prstGeom>
          <a:noFill/>
        </p:spPr>
        <p:txBody>
          <a:bodyPr wrap="square" rtlCol="0">
            <a:spAutoFit/>
          </a:bodyPr>
          <a:lstStyle/>
          <a:p>
            <a:pPr lvl="0" algn="r">
              <a:defRPr/>
            </a:pPr>
            <a:r>
              <a:rPr lang="en-US" sz="2200" b="1">
                <a:solidFill>
                  <a:srgbClr val="ED3C8D"/>
                </a:solidFill>
                <a:latin typeface="Helvetica" panose="020B0403020202020204" pitchFamily="34" charset="0"/>
              </a:rPr>
              <a:t>$3.3</a:t>
            </a:r>
            <a:endParaRPr lang="en-US" sz="2200">
              <a:solidFill>
                <a:srgbClr val="ED3C8D"/>
              </a:solidFill>
              <a:latin typeface="Helvetica" panose="020B0403020202020204" pitchFamily="34" charset="0"/>
            </a:endParaRPr>
          </a:p>
        </p:txBody>
      </p:sp>
      <p:sp>
        <p:nvSpPr>
          <p:cNvPr id="67" name="TextBox 66">
            <a:extLst>
              <a:ext uri="{FF2B5EF4-FFF2-40B4-BE49-F238E27FC236}">
                <a16:creationId xmlns:a16="http://schemas.microsoft.com/office/drawing/2014/main" id="{6FE10C2F-D9F9-F6AD-9440-56DF7A9DAD4B}"/>
              </a:ext>
            </a:extLst>
          </p:cNvPr>
          <p:cNvSpPr txBox="1"/>
          <p:nvPr/>
        </p:nvSpPr>
        <p:spPr>
          <a:xfrm>
            <a:off x="8718253" y="4145138"/>
            <a:ext cx="1799749" cy="677108"/>
          </a:xfrm>
          <a:prstGeom prst="rect">
            <a:avLst/>
          </a:prstGeom>
          <a:noFill/>
        </p:spPr>
        <p:txBody>
          <a:bodyPr wrap="square" rtlCol="0">
            <a:spAutoFit/>
          </a:bodyPr>
          <a:lstStyle/>
          <a:p>
            <a:pPr algn="ctr">
              <a:defRPr/>
            </a:pPr>
            <a:r>
              <a:rPr lang="en-US" sz="3800" b="1">
                <a:ln w="19050">
                  <a:solidFill>
                    <a:srgbClr val="1B1464"/>
                  </a:solidFill>
                </a:ln>
                <a:solidFill>
                  <a:schemeClr val="bg1"/>
                </a:solidFill>
                <a:latin typeface="Helvetica" panose="020B0403020202020204" pitchFamily="34" charset="0"/>
              </a:rPr>
              <a:t>+106%</a:t>
            </a:r>
          </a:p>
        </p:txBody>
      </p:sp>
      <p:sp>
        <p:nvSpPr>
          <p:cNvPr id="68" name="TextBox 67">
            <a:extLst>
              <a:ext uri="{FF2B5EF4-FFF2-40B4-BE49-F238E27FC236}">
                <a16:creationId xmlns:a16="http://schemas.microsoft.com/office/drawing/2014/main" id="{E5288B49-F66F-57FB-61E6-96E254185FFF}"/>
              </a:ext>
            </a:extLst>
          </p:cNvPr>
          <p:cNvSpPr txBox="1"/>
          <p:nvPr/>
        </p:nvSpPr>
        <p:spPr>
          <a:xfrm>
            <a:off x="6259979" y="4283638"/>
            <a:ext cx="916179" cy="430887"/>
          </a:xfrm>
          <a:prstGeom prst="rect">
            <a:avLst/>
          </a:prstGeom>
          <a:noFill/>
        </p:spPr>
        <p:txBody>
          <a:bodyPr wrap="square" rtlCol="0">
            <a:spAutoFit/>
          </a:bodyPr>
          <a:lstStyle/>
          <a:p>
            <a:pPr lvl="0" algn="r">
              <a:defRPr/>
            </a:pPr>
            <a:r>
              <a:rPr lang="en-US" sz="2200" b="1">
                <a:solidFill>
                  <a:srgbClr val="ED3C8D"/>
                </a:solidFill>
                <a:latin typeface="Helvetica" panose="020B0403020202020204" pitchFamily="34" charset="0"/>
              </a:rPr>
              <a:t>$2.4</a:t>
            </a:r>
            <a:endParaRPr lang="en-US" sz="2200">
              <a:solidFill>
                <a:srgbClr val="ED3C8D"/>
              </a:solidFill>
              <a:latin typeface="Helvetica" panose="020B0403020202020204" pitchFamily="34" charset="0"/>
            </a:endParaRPr>
          </a:p>
        </p:txBody>
      </p:sp>
      <p:sp>
        <p:nvSpPr>
          <p:cNvPr id="69" name="TextBox 68">
            <a:extLst>
              <a:ext uri="{FF2B5EF4-FFF2-40B4-BE49-F238E27FC236}">
                <a16:creationId xmlns:a16="http://schemas.microsoft.com/office/drawing/2014/main" id="{2883DBF5-2AE9-0E9E-FAF8-0272EAC0208A}"/>
              </a:ext>
            </a:extLst>
          </p:cNvPr>
          <p:cNvSpPr txBox="1"/>
          <p:nvPr/>
        </p:nvSpPr>
        <p:spPr>
          <a:xfrm>
            <a:off x="4918641" y="4283638"/>
            <a:ext cx="916179"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$1.7</a:t>
            </a:r>
            <a:endParaRPr kumimoji="0" lang="en-US" sz="2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77" name="TextBox 76">
            <a:extLst>
              <a:ext uri="{FF2B5EF4-FFF2-40B4-BE49-F238E27FC236}">
                <a16:creationId xmlns:a16="http://schemas.microsoft.com/office/drawing/2014/main" id="{BD0B2B1E-E314-9BB7-7FDF-2315EAD9220A}"/>
              </a:ext>
            </a:extLst>
          </p:cNvPr>
          <p:cNvSpPr txBox="1"/>
          <p:nvPr/>
        </p:nvSpPr>
        <p:spPr>
          <a:xfrm>
            <a:off x="10539652" y="4199371"/>
            <a:ext cx="1430437" cy="584775"/>
          </a:xfrm>
          <a:prstGeom prst="rect">
            <a:avLst/>
          </a:prstGeom>
          <a:noFill/>
        </p:spPr>
        <p:txBody>
          <a:bodyPr wrap="square" rtlCol="0">
            <a:spAutoFit/>
          </a:bodyPr>
          <a:lstStyle>
            <a:defPPr>
              <a:defRPr lang="en-US"/>
            </a:defPPr>
            <a:lvl1pPr marR="0" lvl="0" indent="0" algn="r" fontAlgn="auto">
              <a:lnSpc>
                <a:spcPct val="100000"/>
              </a:lnSpc>
              <a:spcBef>
                <a:spcPts val="0"/>
              </a:spcBef>
              <a:spcAft>
                <a:spcPts val="0"/>
              </a:spcAft>
              <a:buClrTx/>
              <a:buSzTx/>
              <a:buFontTx/>
              <a:buNone/>
              <a:tabLst/>
              <a:defRPr kumimoji="0" sz="2400" b="1" i="0" u="none" strike="noStrike" cap="none" spc="0" normalizeH="0" baseline="0">
                <a:ln>
                  <a:solidFill>
                    <a:srgbClr val="1B1464"/>
                  </a:solidFill>
                </a:ln>
                <a:solidFill>
                  <a:srgbClr val="4EBEA4"/>
                </a:solidFill>
                <a:effectLst/>
                <a:uLnTx/>
                <a:uFillTx/>
                <a:latin typeface="Helvetica" panose="020B0403020202020204" pitchFamily="34" charset="0"/>
              </a:defRPr>
            </a:lvl1pPr>
          </a:lstStyle>
          <a:p>
            <a:pPr algn="ctr"/>
            <a:r>
              <a:rPr lang="en-US" sz="3200">
                <a:solidFill>
                  <a:schemeClr val="bg1"/>
                </a:solidFill>
              </a:rPr>
              <a:t>+27%</a:t>
            </a:r>
          </a:p>
        </p:txBody>
      </p:sp>
      <p:pic>
        <p:nvPicPr>
          <p:cNvPr id="79" name="Picture 78" descr="A stack of coins with a dollar sign and arrow pointing up&#10;&#10;AI-generated content may be incorrect.">
            <a:extLst>
              <a:ext uri="{FF2B5EF4-FFF2-40B4-BE49-F238E27FC236}">
                <a16:creationId xmlns:a16="http://schemas.microsoft.com/office/drawing/2014/main" id="{D75FACE4-A1B1-5A7A-FF81-AC3922A547D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51663" y="2737139"/>
            <a:ext cx="985638" cy="985638"/>
          </a:xfrm>
          <a:prstGeom prst="rect">
            <a:avLst/>
          </a:prstGeom>
        </p:spPr>
      </p:pic>
      <p:pic>
        <p:nvPicPr>
          <p:cNvPr id="81" name="Picture 80" descr="A blue and black computer screen&#10;&#10;AI-generated content may be incorrect.">
            <a:extLst>
              <a:ext uri="{FF2B5EF4-FFF2-40B4-BE49-F238E27FC236}">
                <a16:creationId xmlns:a16="http://schemas.microsoft.com/office/drawing/2014/main" id="{EFB451CF-3712-5032-1644-B09225C1C4F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47062" y="3890671"/>
            <a:ext cx="1200066" cy="1200066"/>
          </a:xfrm>
          <a:prstGeom prst="rect">
            <a:avLst/>
          </a:prstGeom>
        </p:spPr>
      </p:pic>
      <p:pic>
        <p:nvPicPr>
          <p:cNvPr id="83" name="Picture 82" descr="A pink dollar sign with blue outline&#10;&#10;AI-generated content may be incorrect.">
            <a:extLst>
              <a:ext uri="{FF2B5EF4-FFF2-40B4-BE49-F238E27FC236}">
                <a16:creationId xmlns:a16="http://schemas.microsoft.com/office/drawing/2014/main" id="{34DD6F42-6ADF-E600-DF1B-CE741FA7DF0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58181" y="4157780"/>
            <a:ext cx="572025" cy="572025"/>
          </a:xfrm>
          <a:prstGeom prst="rect">
            <a:avLst/>
          </a:prstGeom>
        </p:spPr>
      </p:pic>
      <p:sp>
        <p:nvSpPr>
          <p:cNvPr id="2" name="Text Placeholder 3">
            <a:extLst>
              <a:ext uri="{FF2B5EF4-FFF2-40B4-BE49-F238E27FC236}">
                <a16:creationId xmlns:a16="http://schemas.microsoft.com/office/drawing/2014/main" id="{50BD7C92-EF54-750C-1C76-C292F8E8F6FE}"/>
              </a:ext>
            </a:extLst>
          </p:cNvPr>
          <p:cNvSpPr txBox="1">
            <a:spLocks/>
          </p:cNvSpPr>
          <p:nvPr/>
        </p:nvSpPr>
        <p:spPr>
          <a:xfrm>
            <a:off x="418157" y="6210687"/>
            <a:ext cx="11909054" cy="308400"/>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Sources: Revenues are based on company filings (10-K) via SEC.gov (EDGAR). TV spend based on VAB analysis of Nielsen Ad Intel data (national cable TV, national broadcast TV, Spanish language broadcast TV, Spanish language cable TV, spot TV, syndication TV), Calendar years of 2021-2024. </a:t>
            </a:r>
            <a:r>
              <a:rPr lang="en-US" sz="800">
                <a:solidFill>
                  <a:srgbClr val="1B1464"/>
                </a:solidFill>
                <a:latin typeface="Helvetica" panose="020B0403020202020204" pitchFamily="34" charset="0"/>
              </a:rPr>
              <a:t>U.S. revenues for Ozempic &amp; </a:t>
            </a:r>
            <a:r>
              <a:rPr lang="en-US" sz="800" err="1">
                <a:solidFill>
                  <a:srgbClr val="1B1464"/>
                </a:solidFill>
                <a:latin typeface="Helvetica" panose="020B0403020202020204" pitchFamily="34" charset="0"/>
              </a:rPr>
              <a:t>Wegovy</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were reported in </a:t>
            </a:r>
            <a:r>
              <a:rPr lang="en-US" sz="800">
                <a:solidFill>
                  <a:srgbClr val="1B1464"/>
                </a:solidFill>
                <a:latin typeface="Helvetica" panose="020B0403020202020204" pitchFamily="34" charset="0"/>
              </a:rPr>
              <a:t>Danish Krone, Dupixent &amp; </a:t>
            </a:r>
            <a:r>
              <a:rPr lang="en-US" sz="800" err="1">
                <a:solidFill>
                  <a:srgbClr val="1B1464"/>
                </a:solidFill>
                <a:latin typeface="Helvetica" panose="020B0403020202020204" pitchFamily="34" charset="0"/>
              </a:rPr>
              <a:t>Arexvy</a:t>
            </a:r>
            <a:r>
              <a:rPr lang="en-US" sz="800">
                <a:solidFill>
                  <a:srgbClr val="1B1464"/>
                </a:solidFill>
                <a:latin typeface="Helvetica" panose="020B0403020202020204" pitchFamily="34" charset="0"/>
              </a:rPr>
              <a:t> were reported in Euros</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kumimoji="0" lang="en-US" sz="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CAGR = compound annual growth rate (i.e., mean annual growth across the time period). </a:t>
            </a:r>
          </a:p>
        </p:txBody>
      </p:sp>
      <p:sp>
        <p:nvSpPr>
          <p:cNvPr id="19" name="Rectangle 18">
            <a:extLst>
              <a:ext uri="{FF2B5EF4-FFF2-40B4-BE49-F238E27FC236}">
                <a16:creationId xmlns:a16="http://schemas.microsoft.com/office/drawing/2014/main" id="{F430D3F3-F07F-F0E4-FCF6-C4A44BCD64D4}"/>
              </a:ext>
            </a:extLst>
          </p:cNvPr>
          <p:cNvSpPr/>
          <p:nvPr/>
        </p:nvSpPr>
        <p:spPr>
          <a:xfrm>
            <a:off x="144410" y="435951"/>
            <a:ext cx="12026069" cy="892552"/>
          </a:xfrm>
          <a:prstGeom prst="rect">
            <a:avLst/>
          </a:prstGeom>
        </p:spPr>
        <p:txBody>
          <a:bodyPr wrap="square">
            <a:spAutoFit/>
          </a:bodyPr>
          <a:lstStyle/>
          <a:p>
            <a:pPr lvl="0">
              <a:defRPr/>
            </a:pPr>
            <a:r>
              <a:rPr lang="en-US" sz="2600" b="1">
                <a:solidFill>
                  <a:srgbClr val="1B1464"/>
                </a:solidFill>
                <a:latin typeface="Helvetica" panose="020B0604020202020204" pitchFamily="34" charset="0"/>
              </a:rPr>
              <a:t>Increased mid-funnel results driven by higher TV investment has </a:t>
            </a:r>
            <a:r>
              <a:rPr lang="en-US" sz="2600" b="1">
                <a:solidFill>
                  <a:srgbClr val="ED3C8D"/>
                </a:solidFill>
                <a:latin typeface="Helvetica" panose="020B0604020202020204" pitchFamily="34" charset="0"/>
              </a:rPr>
              <a:t>more than doubled the collective sales</a:t>
            </a:r>
            <a:r>
              <a:rPr lang="en-US" sz="2600" b="1">
                <a:solidFill>
                  <a:srgbClr val="1B1464"/>
                </a:solidFill>
                <a:latin typeface="Helvetica" panose="020B0604020202020204" pitchFamily="34" charset="0"/>
              </a:rPr>
              <a:t> of the 17 brands over the last three years </a:t>
            </a:r>
          </a:p>
        </p:txBody>
      </p:sp>
      <p:sp>
        <p:nvSpPr>
          <p:cNvPr id="12" name="TextBox 11">
            <a:extLst>
              <a:ext uri="{FF2B5EF4-FFF2-40B4-BE49-F238E27FC236}">
                <a16:creationId xmlns:a16="http://schemas.microsoft.com/office/drawing/2014/main" id="{53106011-8987-40CE-CC7F-06BAF2527CAB}"/>
              </a:ext>
            </a:extLst>
          </p:cNvPr>
          <p:cNvSpPr txBox="1"/>
          <p:nvPr/>
        </p:nvSpPr>
        <p:spPr>
          <a:xfrm>
            <a:off x="0" y="1747672"/>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17 Pharmaceutical DTC Brands: Annual U.S. Sales Revenue vs. TV Spend</a:t>
            </a:r>
            <a:endParaRPr kumimoji="0" lang="en-US" sz="1400" b="0"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7" name="Rectangle 16">
            <a:extLst>
              <a:ext uri="{FF2B5EF4-FFF2-40B4-BE49-F238E27FC236}">
                <a16:creationId xmlns:a16="http://schemas.microsoft.com/office/drawing/2014/main" id="{BE350F5F-5DED-0CF4-ABD7-FD206D148BB9}"/>
              </a:ext>
            </a:extLst>
          </p:cNvPr>
          <p:cNvSpPr/>
          <p:nvPr/>
        </p:nvSpPr>
        <p:spPr>
          <a:xfrm>
            <a:off x="1880563" y="5193628"/>
            <a:ext cx="8430874" cy="1002630"/>
          </a:xfrm>
          <a:prstGeom prst="rect">
            <a:avLst/>
          </a:prstGeom>
          <a:solidFill>
            <a:srgbClr val="E2E8F1"/>
          </a:solidFill>
          <a:ln w="952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4C2DAC1-95AB-E0E7-998A-3B964AE56BDA}"/>
              </a:ext>
            </a:extLst>
          </p:cNvPr>
          <p:cNvSpPr txBox="1"/>
          <p:nvPr/>
        </p:nvSpPr>
        <p:spPr>
          <a:xfrm>
            <a:off x="1880563" y="5208868"/>
            <a:ext cx="8430874" cy="261610"/>
          </a:xfrm>
          <a:prstGeom prst="rect">
            <a:avLst/>
          </a:prstGeom>
          <a:noFill/>
        </p:spPr>
        <p:txBody>
          <a:bodyPr wrap="square" rtlCol="0">
            <a:spAutoFit/>
          </a:bodyPr>
          <a:lstStyle/>
          <a:p>
            <a:pPr algn="ctr"/>
            <a:r>
              <a:rPr lang="en-US" sz="1100" b="1">
                <a:solidFill>
                  <a:srgbClr val="1B1464"/>
                </a:solidFill>
                <a:latin typeface="Heebo" pitchFamily="2" charset="-79"/>
                <a:cs typeface="Heebo" pitchFamily="2" charset="-79"/>
              </a:rPr>
              <a:t>17 Pharmaceutical Brands Analyzed</a:t>
            </a:r>
          </a:p>
        </p:txBody>
      </p:sp>
      <p:pic>
        <p:nvPicPr>
          <p:cNvPr id="24" name="Picture 4" descr="wegovy-logo-425px - Taking Control Of Your Diabetes®">
            <a:extLst>
              <a:ext uri="{FF2B5EF4-FFF2-40B4-BE49-F238E27FC236}">
                <a16:creationId xmlns:a16="http://schemas.microsoft.com/office/drawing/2014/main" id="{78C6D47D-C098-CC9E-684A-57C979E21328}"/>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t="9177" b="11157"/>
          <a:stretch/>
        </p:blipFill>
        <p:spPr bwMode="auto">
          <a:xfrm>
            <a:off x="5010535" y="5385168"/>
            <a:ext cx="935609" cy="35076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SKYRIZI® (risankizumab-rzaa) HCP - Official Site by AbbVie Inc.">
            <a:extLst>
              <a:ext uri="{FF2B5EF4-FFF2-40B4-BE49-F238E27FC236}">
                <a16:creationId xmlns:a16="http://schemas.microsoft.com/office/drawing/2014/main" id="{CEF6519D-B072-C334-53BB-A84011BB48C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383563" y="5340727"/>
            <a:ext cx="572931" cy="34992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Dupixent Approved for EoE in Young Children | The Healthcare Technology  Report.">
            <a:extLst>
              <a:ext uri="{FF2B5EF4-FFF2-40B4-BE49-F238E27FC236}">
                <a16:creationId xmlns:a16="http://schemas.microsoft.com/office/drawing/2014/main" id="{D84C44C2-F196-33E4-D7BD-2C166E38923F}"/>
              </a:ext>
            </a:extLst>
          </p:cNvPr>
          <p:cNvPicPr>
            <a:picLocks noChangeAspect="1" noChangeArrowheads="1"/>
          </p:cNvPicPr>
          <p:nvPr/>
        </p:nvPicPr>
        <p:blipFill rotWithShape="1">
          <a:blip r:embed="rId8">
            <a:extLst>
              <a:ext uri="{28A0092B-C50C-407E-A947-70E740481C1C}">
                <a14:useLocalDpi xmlns:a14="http://schemas.microsoft.com/office/drawing/2010/main"/>
              </a:ext>
            </a:extLst>
          </a:blip>
          <a:srcRect t="16731" b="32721"/>
          <a:stretch/>
        </p:blipFill>
        <p:spPr bwMode="auto">
          <a:xfrm>
            <a:off x="3940390" y="5787699"/>
            <a:ext cx="888185" cy="3354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RINVOQ® (upadacitinib) - Official Healthcare Professional Site">
            <a:extLst>
              <a:ext uri="{FF2B5EF4-FFF2-40B4-BE49-F238E27FC236}">
                <a16:creationId xmlns:a16="http://schemas.microsoft.com/office/drawing/2014/main" id="{A5487307-9D27-3171-D812-6FBF3B0CCF38}"/>
              </a:ext>
            </a:extLst>
          </p:cNvPr>
          <p:cNvPicPr>
            <a:picLocks noChangeAspect="1" noChangeArrowheads="1"/>
          </p:cNvPicPr>
          <p:nvPr/>
        </p:nvPicPr>
        <p:blipFill rotWithShape="1">
          <a:blip r:embed="rId9">
            <a:extLst>
              <a:ext uri="{28A0092B-C50C-407E-A947-70E740481C1C}">
                <a14:useLocalDpi xmlns:a14="http://schemas.microsoft.com/office/drawing/2010/main"/>
              </a:ext>
            </a:extLst>
          </a:blip>
          <a:srcRect t="20538" b="17575"/>
          <a:stretch/>
        </p:blipFill>
        <p:spPr bwMode="auto">
          <a:xfrm>
            <a:off x="3018838" y="5396286"/>
            <a:ext cx="826177" cy="32224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0" descr="Tremfya Safe, Effective Across Broad Patient Subpopulations Through 5  Years: Analysis - - PracticalDermatology">
            <a:extLst>
              <a:ext uri="{FF2B5EF4-FFF2-40B4-BE49-F238E27FC236}">
                <a16:creationId xmlns:a16="http://schemas.microsoft.com/office/drawing/2014/main" id="{14D451F9-14C6-680D-625A-3B5355495A6C}"/>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5996379" y="5452446"/>
            <a:ext cx="711091" cy="24184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2" descr="VRAYLAR® (cariprazine) for Bipolar I or Major Depressive Disorder">
            <a:extLst>
              <a:ext uri="{FF2B5EF4-FFF2-40B4-BE49-F238E27FC236}">
                <a16:creationId xmlns:a16="http://schemas.microsoft.com/office/drawing/2014/main" id="{1AC2A8C6-97F8-5442-2FC8-41A66D1106EC}"/>
              </a:ext>
            </a:extLst>
          </p:cNvPr>
          <p:cNvPicPr>
            <a:picLocks noChangeAspect="1" noChangeArrowheads="1"/>
          </p:cNvPicPr>
          <p:nvPr/>
        </p:nvPicPr>
        <p:blipFill rotWithShape="1">
          <a:blip r:embed="rId11">
            <a:extLst>
              <a:ext uri="{28A0092B-C50C-407E-A947-70E740481C1C}">
                <a14:useLocalDpi xmlns:a14="http://schemas.microsoft.com/office/drawing/2010/main"/>
              </a:ext>
            </a:extLst>
          </a:blip>
          <a:srcRect b="18311"/>
          <a:stretch/>
        </p:blipFill>
        <p:spPr bwMode="auto">
          <a:xfrm>
            <a:off x="6968433" y="5465715"/>
            <a:ext cx="811959" cy="25223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6" descr="Patient Login">
            <a:extLst>
              <a:ext uri="{FF2B5EF4-FFF2-40B4-BE49-F238E27FC236}">
                <a16:creationId xmlns:a16="http://schemas.microsoft.com/office/drawing/2014/main" id="{672FF3C2-766D-0B3A-EAFA-A1D98C766584}"/>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3936110" y="5434944"/>
            <a:ext cx="892235" cy="27684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8" descr="2022 Performance Summary Infographic - Bristol-Myers Squibb">
            <a:extLst>
              <a:ext uri="{FF2B5EF4-FFF2-40B4-BE49-F238E27FC236}">
                <a16:creationId xmlns:a16="http://schemas.microsoft.com/office/drawing/2014/main" id="{96D05994-3816-80C2-C77B-C4511E5653D4}"/>
              </a:ext>
            </a:extLst>
          </p:cNvPr>
          <p:cNvPicPr>
            <a:picLocks noChangeAspect="1" noChangeArrowheads="1"/>
          </p:cNvPicPr>
          <p:nvPr/>
        </p:nvPicPr>
        <p:blipFill rotWithShape="1">
          <a:blip r:embed="rId13">
            <a:extLst>
              <a:ext uri="{28A0092B-C50C-407E-A947-70E740481C1C}">
                <a14:useLocalDpi xmlns:a14="http://schemas.microsoft.com/office/drawing/2010/main"/>
              </a:ext>
            </a:extLst>
          </a:blip>
          <a:srcRect t="24125" b="18434"/>
          <a:stretch/>
        </p:blipFill>
        <p:spPr bwMode="auto">
          <a:xfrm>
            <a:off x="2126683" y="5857360"/>
            <a:ext cx="754928" cy="23689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2" descr="Botox Logo / Cosmetics / Logonoid.com">
            <a:extLst>
              <a:ext uri="{FF2B5EF4-FFF2-40B4-BE49-F238E27FC236}">
                <a16:creationId xmlns:a16="http://schemas.microsoft.com/office/drawing/2014/main" id="{0E3CB1EF-7A3D-C346-CD7D-2EEF5DA9F085}"/>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9323827" y="5836354"/>
            <a:ext cx="899657" cy="20119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4" descr="EYLEA">
            <a:extLst>
              <a:ext uri="{FF2B5EF4-FFF2-40B4-BE49-F238E27FC236}">
                <a16:creationId xmlns:a16="http://schemas.microsoft.com/office/drawing/2014/main" id="{1F8CF24E-2427-970D-0B99-BE0C8B296B81}"/>
              </a:ext>
            </a:extLst>
          </p:cNvPr>
          <p:cNvPicPr>
            <a:picLocks noChangeAspect="1" noChangeArrowheads="1"/>
          </p:cNvPicPr>
          <p:nvPr/>
        </p:nvPicPr>
        <p:blipFill rotWithShape="1">
          <a:blip r:embed="rId15">
            <a:extLst>
              <a:ext uri="{28A0092B-C50C-407E-A947-70E740481C1C}">
                <a14:useLocalDpi xmlns:a14="http://schemas.microsoft.com/office/drawing/2010/main"/>
              </a:ext>
            </a:extLst>
          </a:blip>
          <a:srcRect b="22400"/>
          <a:stretch/>
        </p:blipFill>
        <p:spPr bwMode="auto">
          <a:xfrm>
            <a:off x="4901595" y="5821253"/>
            <a:ext cx="813901" cy="26737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6" descr="Caplyta / Каплайта / Каплита (луматеперон)">
            <a:extLst>
              <a:ext uri="{FF2B5EF4-FFF2-40B4-BE49-F238E27FC236}">
                <a16:creationId xmlns:a16="http://schemas.microsoft.com/office/drawing/2014/main" id="{74DF26BD-8C04-292D-DA25-409D0DF1F1BB}"/>
              </a:ext>
            </a:extLst>
          </p:cNvPr>
          <p:cNvPicPr>
            <a:picLocks noChangeAspect="1" noChangeArrowheads="1"/>
          </p:cNvPicPr>
          <p:nvPr/>
        </p:nvPicPr>
        <p:blipFill rotWithShape="1">
          <a:blip r:embed="rId16" cstate="hqprint">
            <a:extLst>
              <a:ext uri="{28A0092B-C50C-407E-A947-70E740481C1C}">
                <a14:useLocalDpi xmlns:a14="http://schemas.microsoft.com/office/drawing/2010/main"/>
              </a:ext>
            </a:extLst>
          </a:blip>
          <a:srcRect t="14075" b="25514"/>
          <a:stretch/>
        </p:blipFill>
        <p:spPr bwMode="auto">
          <a:xfrm>
            <a:off x="7647481" y="5809152"/>
            <a:ext cx="904888" cy="27582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2" descr="Otezla | Logopedia | Fandom">
            <a:extLst>
              <a:ext uri="{FF2B5EF4-FFF2-40B4-BE49-F238E27FC236}">
                <a16:creationId xmlns:a16="http://schemas.microsoft.com/office/drawing/2014/main" id="{3E139C2E-4A29-714E-691F-255BB171A19A}"/>
              </a:ext>
            </a:extLst>
          </p:cNvPr>
          <p:cNvPicPr>
            <a:picLocks noChangeAspect="1" noChangeArrowheads="1"/>
          </p:cNvPicPr>
          <p:nvPr/>
        </p:nvPicPr>
        <p:blipFill>
          <a:blip r:embed="rId17" cstate="hqprint">
            <a:extLst>
              <a:ext uri="{28A0092B-C50C-407E-A947-70E740481C1C}">
                <a14:useLocalDpi xmlns:a14="http://schemas.microsoft.com/office/drawing/2010/main"/>
              </a:ext>
            </a:extLst>
          </a:blip>
          <a:srcRect/>
          <a:stretch>
            <a:fillRect/>
          </a:stretch>
        </p:blipFill>
        <p:spPr bwMode="auto">
          <a:xfrm>
            <a:off x="8985182" y="5401636"/>
            <a:ext cx="604366" cy="31154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4" descr="Immunology - Bristol Myers Squibb">
            <a:extLst>
              <a:ext uri="{FF2B5EF4-FFF2-40B4-BE49-F238E27FC236}">
                <a16:creationId xmlns:a16="http://schemas.microsoft.com/office/drawing/2014/main" id="{F398A731-13EE-437F-8CDA-169CBEB3A01C}"/>
              </a:ext>
            </a:extLst>
          </p:cNvPr>
          <p:cNvPicPr>
            <a:picLocks noChangeAspect="1" noChangeArrowheads="1"/>
          </p:cNvPicPr>
          <p:nvPr/>
        </p:nvPicPr>
        <p:blipFill rotWithShape="1">
          <a:blip r:embed="rId18">
            <a:extLst>
              <a:ext uri="{28A0092B-C50C-407E-A947-70E740481C1C}">
                <a14:useLocalDpi xmlns:a14="http://schemas.microsoft.com/office/drawing/2010/main"/>
              </a:ext>
            </a:extLst>
          </a:blip>
          <a:srcRect l="15419" t="34557" r="17902" b="28898"/>
          <a:stretch/>
        </p:blipFill>
        <p:spPr bwMode="auto">
          <a:xfrm>
            <a:off x="6787230" y="5799751"/>
            <a:ext cx="782775" cy="28522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Another non-insulin treatment option for adults with type 2 diabetes from  Novo Nordisk">
            <a:extLst>
              <a:ext uri="{FF2B5EF4-FFF2-40B4-BE49-F238E27FC236}">
                <a16:creationId xmlns:a16="http://schemas.microsoft.com/office/drawing/2014/main" id="{9160E202-0A74-E534-68F4-BA82CF34C5F6}"/>
              </a:ext>
            </a:extLst>
          </p:cNvPr>
          <p:cNvPicPr>
            <a:picLocks noChangeAspect="1" noChangeArrowheads="1"/>
          </p:cNvPicPr>
          <p:nvPr/>
        </p:nvPicPr>
        <p:blipFill rotWithShape="1">
          <a:blip r:embed="rId19">
            <a:extLst>
              <a:ext uri="{28A0092B-C50C-407E-A947-70E740481C1C}">
                <a14:useLocalDpi xmlns:a14="http://schemas.microsoft.com/office/drawing/2010/main"/>
              </a:ext>
            </a:extLst>
          </a:blip>
          <a:srcRect t="14758" b="9312"/>
          <a:stretch/>
        </p:blipFill>
        <p:spPr bwMode="auto">
          <a:xfrm>
            <a:off x="7964085" y="5437727"/>
            <a:ext cx="858215" cy="28735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8" descr="Keytruda - MConnect India">
            <a:extLst>
              <a:ext uri="{FF2B5EF4-FFF2-40B4-BE49-F238E27FC236}">
                <a16:creationId xmlns:a16="http://schemas.microsoft.com/office/drawing/2014/main" id="{57FECDD4-8B6D-B7DA-2C41-67A8561A7074}"/>
              </a:ext>
            </a:extLst>
          </p:cNvPr>
          <p:cNvPicPr>
            <a:picLocks noChangeAspect="1" noChangeArrowheads="1"/>
          </p:cNvPicPr>
          <p:nvPr/>
        </p:nvPicPr>
        <p:blipFill rotWithShape="1">
          <a:blip r:embed="rId20">
            <a:extLst>
              <a:ext uri="{28A0092B-C50C-407E-A947-70E740481C1C}">
                <a14:useLocalDpi xmlns:a14="http://schemas.microsoft.com/office/drawing/2010/main"/>
              </a:ext>
            </a:extLst>
          </a:blip>
          <a:srcRect t="21999" b="23977"/>
          <a:stretch/>
        </p:blipFill>
        <p:spPr bwMode="auto">
          <a:xfrm>
            <a:off x="8564961" y="5829151"/>
            <a:ext cx="840443" cy="30269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0" descr="INBRACE Support Program">
            <a:extLst>
              <a:ext uri="{FF2B5EF4-FFF2-40B4-BE49-F238E27FC236}">
                <a16:creationId xmlns:a16="http://schemas.microsoft.com/office/drawing/2014/main" id="{A6A0E23E-06E8-7D28-56B3-504A42AF8440}"/>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3031878" y="5836354"/>
            <a:ext cx="786091" cy="2789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SV Vaccine | AREXVY (Respiratory Syncytial Virus Vaccine, Adjuvanted)">
            <a:extLst>
              <a:ext uri="{FF2B5EF4-FFF2-40B4-BE49-F238E27FC236}">
                <a16:creationId xmlns:a16="http://schemas.microsoft.com/office/drawing/2014/main" id="{858217E0-29DD-FE47-39F2-9C998429B83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59340" y="5823941"/>
            <a:ext cx="782775" cy="30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307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9EE448-50A2-EABB-D7EA-F7C52B03B842}"/>
              </a:ext>
            </a:extLst>
          </p:cNvPr>
          <p:cNvSpPr>
            <a:spLocks noGrp="1" noRot="1" noMove="1" noResize="1" noEditPoints="1" noAdjustHandles="1" noChangeArrowheads="1" noChangeShapeType="1"/>
          </p:cNvSpPr>
          <p:nvPr/>
        </p:nvSpPr>
        <p:spPr>
          <a:xfrm>
            <a:off x="2063" y="1713422"/>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1C8C9E0D-665E-07B4-6342-C57474C181B2}"/>
              </a:ext>
            </a:extLst>
          </p:cNvPr>
          <p:cNvSpPr/>
          <p:nvPr/>
        </p:nvSpPr>
        <p:spPr>
          <a:xfrm>
            <a:off x="743225" y="1977317"/>
            <a:ext cx="10724212" cy="4264661"/>
          </a:xfrm>
          <a:prstGeom prst="roundRect">
            <a:avLst>
              <a:gd name="adj" fmla="val 4004"/>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5" name="Straight Connector 44">
            <a:extLst>
              <a:ext uri="{FF2B5EF4-FFF2-40B4-BE49-F238E27FC236}">
                <a16:creationId xmlns:a16="http://schemas.microsoft.com/office/drawing/2014/main" id="{C6454CEC-D2CB-614C-DECD-C2E35F501F0E}"/>
              </a:ext>
            </a:extLst>
          </p:cNvPr>
          <p:cNvCxnSpPr>
            <a:cxnSpLocks/>
          </p:cNvCxnSpPr>
          <p:nvPr/>
        </p:nvCxnSpPr>
        <p:spPr>
          <a:xfrm>
            <a:off x="743225" y="4349728"/>
            <a:ext cx="10724212" cy="0"/>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746A2E4-A44C-2577-3CB0-005E48CF8A16}"/>
              </a:ext>
            </a:extLst>
          </p:cNvPr>
          <p:cNvCxnSpPr>
            <a:cxnSpLocks/>
          </p:cNvCxnSpPr>
          <p:nvPr/>
        </p:nvCxnSpPr>
        <p:spPr>
          <a:xfrm>
            <a:off x="743225" y="5302344"/>
            <a:ext cx="10724212" cy="0"/>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9236143-A121-C069-4FCF-09F55A73C32B}"/>
              </a:ext>
            </a:extLst>
          </p:cNvPr>
          <p:cNvSpPr/>
          <p:nvPr/>
        </p:nvSpPr>
        <p:spPr>
          <a:xfrm>
            <a:off x="0" y="0"/>
            <a:ext cx="624840" cy="230800"/>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a:latin typeface="Helvetica" pitchFamily="2" charset="0"/>
              </a:rPr>
              <a:t>Sales</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6C408528-9617-DBC1-B91F-D623A376D25C}"/>
              </a:ext>
            </a:extLst>
          </p:cNvPr>
          <p:cNvSpPr txBox="1"/>
          <p:nvPr/>
        </p:nvSpPr>
        <p:spPr>
          <a:xfrm>
            <a:off x="6058384" y="2162076"/>
            <a:ext cx="7389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2021</a:t>
            </a:r>
            <a:endPar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6" name="TextBox 15">
            <a:extLst>
              <a:ext uri="{FF2B5EF4-FFF2-40B4-BE49-F238E27FC236}">
                <a16:creationId xmlns:a16="http://schemas.microsoft.com/office/drawing/2014/main" id="{4D78B07C-1833-9154-D858-45268391E870}"/>
              </a:ext>
            </a:extLst>
          </p:cNvPr>
          <p:cNvSpPr txBox="1"/>
          <p:nvPr/>
        </p:nvSpPr>
        <p:spPr>
          <a:xfrm>
            <a:off x="7565538" y="2162076"/>
            <a:ext cx="7389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2024</a:t>
            </a:r>
            <a:endPar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7" name="TextBox 16">
            <a:extLst>
              <a:ext uri="{FF2B5EF4-FFF2-40B4-BE49-F238E27FC236}">
                <a16:creationId xmlns:a16="http://schemas.microsoft.com/office/drawing/2014/main" id="{708326DC-0DD3-BB06-DD41-FB58BA0F3499}"/>
              </a:ext>
            </a:extLst>
          </p:cNvPr>
          <p:cNvSpPr txBox="1"/>
          <p:nvPr/>
        </p:nvSpPr>
        <p:spPr>
          <a:xfrm>
            <a:off x="1278755" y="2162076"/>
            <a:ext cx="10750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Brand</a:t>
            </a:r>
            <a:endPar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9" name="TextBox 18">
            <a:extLst>
              <a:ext uri="{FF2B5EF4-FFF2-40B4-BE49-F238E27FC236}">
                <a16:creationId xmlns:a16="http://schemas.microsoft.com/office/drawing/2014/main" id="{936A260E-D064-E20E-E6C7-358044E912E0}"/>
              </a:ext>
            </a:extLst>
          </p:cNvPr>
          <p:cNvSpPr txBox="1"/>
          <p:nvPr/>
        </p:nvSpPr>
        <p:spPr>
          <a:xfrm>
            <a:off x="3341673" y="2607084"/>
            <a:ext cx="230405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U.S. Revenue ($ in MM) </a:t>
            </a:r>
            <a:endParaRPr kumimoji="0" lang="en-US" sz="14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sp>
        <p:nvSpPr>
          <p:cNvPr id="20" name="TextBox 19">
            <a:extLst>
              <a:ext uri="{FF2B5EF4-FFF2-40B4-BE49-F238E27FC236}">
                <a16:creationId xmlns:a16="http://schemas.microsoft.com/office/drawing/2014/main" id="{B4089B05-E893-3515-2217-E16FE7962E9B}"/>
              </a:ext>
            </a:extLst>
          </p:cNvPr>
          <p:cNvSpPr txBox="1"/>
          <p:nvPr/>
        </p:nvSpPr>
        <p:spPr>
          <a:xfrm>
            <a:off x="3343244" y="2958600"/>
            <a:ext cx="26965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TV Spend ($ in MM)</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1" name="TextBox 20">
            <a:extLst>
              <a:ext uri="{FF2B5EF4-FFF2-40B4-BE49-F238E27FC236}">
                <a16:creationId xmlns:a16="http://schemas.microsoft.com/office/drawing/2014/main" id="{E2F8A569-0A9B-EDA7-B305-A174AC2CC347}"/>
              </a:ext>
            </a:extLst>
          </p:cNvPr>
          <p:cNvSpPr txBox="1"/>
          <p:nvPr/>
        </p:nvSpPr>
        <p:spPr>
          <a:xfrm>
            <a:off x="5971325" y="2608654"/>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a:solidFill>
                  <a:srgbClr val="4EBEA4"/>
                </a:solidFill>
                <a:latin typeface="Helvetica" panose="020B0403020202020204" pitchFamily="34" charset="0"/>
              </a:rPr>
              <a:t>$9,765</a:t>
            </a:r>
            <a:endParaRPr kumimoji="0" lang="en-US" sz="14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sp>
        <p:nvSpPr>
          <p:cNvPr id="23" name="TextBox 22">
            <a:extLst>
              <a:ext uri="{FF2B5EF4-FFF2-40B4-BE49-F238E27FC236}">
                <a16:creationId xmlns:a16="http://schemas.microsoft.com/office/drawing/2014/main" id="{384D1BA2-709C-C1E4-8DEA-568EF177A55F}"/>
              </a:ext>
            </a:extLst>
          </p:cNvPr>
          <p:cNvSpPr txBox="1"/>
          <p:nvPr/>
        </p:nvSpPr>
        <p:spPr>
          <a:xfrm>
            <a:off x="5971325" y="2958600"/>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a:solidFill>
                  <a:srgbClr val="ED3C8D"/>
                </a:solidFill>
                <a:latin typeface="Helvetica" panose="020B0403020202020204" pitchFamily="34" charset="0"/>
              </a:rPr>
              <a:t>56</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4" name="TextBox 23">
            <a:extLst>
              <a:ext uri="{FF2B5EF4-FFF2-40B4-BE49-F238E27FC236}">
                <a16:creationId xmlns:a16="http://schemas.microsoft.com/office/drawing/2014/main" id="{BAFC89CB-646B-47D7-8AFA-1FBB26069167}"/>
              </a:ext>
            </a:extLst>
          </p:cNvPr>
          <p:cNvSpPr txBox="1"/>
          <p:nvPr/>
        </p:nvSpPr>
        <p:spPr>
          <a:xfrm>
            <a:off x="7427678" y="2608654"/>
            <a:ext cx="916179" cy="307777"/>
          </a:xfrm>
          <a:prstGeom prst="rect">
            <a:avLst/>
          </a:prstGeom>
          <a:noFill/>
        </p:spPr>
        <p:txBody>
          <a:bodyPr wrap="square" rtlCol="0">
            <a:spAutoFit/>
          </a:bodyPr>
          <a:lstStyle/>
          <a:p>
            <a:pPr lvl="0" algn="r">
              <a:defRPr/>
            </a:pPr>
            <a:r>
              <a:rPr lang="en-US" sz="1400" b="1">
                <a:solidFill>
                  <a:srgbClr val="4EBEA4"/>
                </a:solidFill>
                <a:latin typeface="Helvetica" panose="020B0403020202020204" pitchFamily="34" charset="0"/>
              </a:rPr>
              <a:t>$17,872</a:t>
            </a:r>
            <a:endParaRPr lang="en-US" sz="1400">
              <a:solidFill>
                <a:srgbClr val="4EBEA4"/>
              </a:solidFill>
              <a:latin typeface="Helvetica" panose="020B0403020202020204" pitchFamily="34" charset="0"/>
            </a:endParaRPr>
          </a:p>
        </p:txBody>
      </p:sp>
      <p:sp>
        <p:nvSpPr>
          <p:cNvPr id="25" name="TextBox 24">
            <a:extLst>
              <a:ext uri="{FF2B5EF4-FFF2-40B4-BE49-F238E27FC236}">
                <a16:creationId xmlns:a16="http://schemas.microsoft.com/office/drawing/2014/main" id="{1F4283EC-5509-75DC-7713-148EE786A85F}"/>
              </a:ext>
            </a:extLst>
          </p:cNvPr>
          <p:cNvSpPr txBox="1"/>
          <p:nvPr/>
        </p:nvSpPr>
        <p:spPr>
          <a:xfrm>
            <a:off x="7427678" y="2963312"/>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a:solidFill>
                  <a:srgbClr val="ED3C8D"/>
                </a:solidFill>
                <a:latin typeface="Helvetica" panose="020B0403020202020204" pitchFamily="34" charset="0"/>
              </a:rPr>
              <a:t>97</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7" name="TextBox 26">
            <a:extLst>
              <a:ext uri="{FF2B5EF4-FFF2-40B4-BE49-F238E27FC236}">
                <a16:creationId xmlns:a16="http://schemas.microsoft.com/office/drawing/2014/main" id="{DE2D468D-DB2D-5F57-8225-A80C0452C41D}"/>
              </a:ext>
            </a:extLst>
          </p:cNvPr>
          <p:cNvSpPr txBox="1"/>
          <p:nvPr/>
        </p:nvSpPr>
        <p:spPr>
          <a:xfrm>
            <a:off x="10037862" y="2008188"/>
            <a:ext cx="138660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3-Year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CAGR</a:t>
            </a:r>
            <a:r>
              <a:rPr kumimoji="0" lang="en-US" sz="1400" i="0"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28" name="TextBox 27">
            <a:extLst>
              <a:ext uri="{FF2B5EF4-FFF2-40B4-BE49-F238E27FC236}">
                <a16:creationId xmlns:a16="http://schemas.microsoft.com/office/drawing/2014/main" id="{663DE75A-D89B-6F42-FF50-409F5A71BE42}"/>
              </a:ext>
            </a:extLst>
          </p:cNvPr>
          <p:cNvSpPr txBox="1"/>
          <p:nvPr/>
        </p:nvSpPr>
        <p:spPr>
          <a:xfrm>
            <a:off x="10210099" y="2545529"/>
            <a:ext cx="916179"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+22%</a:t>
            </a:r>
            <a:endPar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9" name="TextBox 28">
            <a:extLst>
              <a:ext uri="{FF2B5EF4-FFF2-40B4-BE49-F238E27FC236}">
                <a16:creationId xmlns:a16="http://schemas.microsoft.com/office/drawing/2014/main" id="{DC30A234-C4BB-B220-19DE-2F2FB9D159DB}"/>
              </a:ext>
            </a:extLst>
          </p:cNvPr>
          <p:cNvSpPr txBox="1"/>
          <p:nvPr/>
        </p:nvSpPr>
        <p:spPr>
          <a:xfrm>
            <a:off x="10210099" y="2927037"/>
            <a:ext cx="916179"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lang="en-US" b="1">
                <a:solidFill>
                  <a:srgbClr val="1B1464"/>
                </a:solidFill>
                <a:latin typeface="Helvetica" panose="020B0403020202020204" pitchFamily="34" charset="0"/>
              </a:rPr>
              <a:t>20</a:t>
            </a:r>
            <a:r>
              <a:rPr kumimoji="0" lang="en-US"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endPar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cxnSp>
        <p:nvCxnSpPr>
          <p:cNvPr id="31" name="Straight Connector 30">
            <a:extLst>
              <a:ext uri="{FF2B5EF4-FFF2-40B4-BE49-F238E27FC236}">
                <a16:creationId xmlns:a16="http://schemas.microsoft.com/office/drawing/2014/main" id="{D4F21DA3-D7C3-152C-4F5F-A50939EDE8D0}"/>
              </a:ext>
            </a:extLst>
          </p:cNvPr>
          <p:cNvCxnSpPr>
            <a:cxnSpLocks/>
          </p:cNvCxnSpPr>
          <p:nvPr/>
        </p:nvCxnSpPr>
        <p:spPr>
          <a:xfrm>
            <a:off x="743225" y="3375021"/>
            <a:ext cx="10724212" cy="0"/>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225" name="TextBox 224">
            <a:extLst>
              <a:ext uri="{FF2B5EF4-FFF2-40B4-BE49-F238E27FC236}">
                <a16:creationId xmlns:a16="http://schemas.microsoft.com/office/drawing/2014/main" id="{8AB5EA62-B009-03E8-1191-A54475D2E224}"/>
              </a:ext>
            </a:extLst>
          </p:cNvPr>
          <p:cNvSpPr txBox="1"/>
          <p:nvPr/>
        </p:nvSpPr>
        <p:spPr>
          <a:xfrm>
            <a:off x="3343244" y="3534269"/>
            <a:ext cx="2304055" cy="307777"/>
          </a:xfrm>
          <a:prstGeom prst="rect">
            <a:avLst/>
          </a:prstGeom>
          <a:noFill/>
        </p:spPr>
        <p:txBody>
          <a:bodyPr wrap="square" rtlCol="0">
            <a:spAutoFit/>
          </a:bodyPr>
          <a:lstStyle/>
          <a:p>
            <a:pPr lvl="0">
              <a:defRPr/>
            </a:pPr>
            <a:r>
              <a:rPr lang="en-US" sz="1400" b="1">
                <a:solidFill>
                  <a:srgbClr val="4EBEA4"/>
                </a:solidFill>
                <a:latin typeface="Helvetica" panose="020B0403020202020204" pitchFamily="34" charset="0"/>
              </a:rPr>
              <a:t>U.S. Revenue ($ in MM) </a:t>
            </a:r>
            <a:endParaRPr lang="en-US" sz="1400">
              <a:solidFill>
                <a:srgbClr val="4EBEA4"/>
              </a:solidFill>
              <a:latin typeface="Helvetica" panose="020B0403020202020204" pitchFamily="34" charset="0"/>
            </a:endParaRPr>
          </a:p>
        </p:txBody>
      </p:sp>
      <p:sp>
        <p:nvSpPr>
          <p:cNvPr id="226" name="TextBox 225">
            <a:extLst>
              <a:ext uri="{FF2B5EF4-FFF2-40B4-BE49-F238E27FC236}">
                <a16:creationId xmlns:a16="http://schemas.microsoft.com/office/drawing/2014/main" id="{B3FB7AA0-DA51-83D9-FA3A-FE3E6A9875F3}"/>
              </a:ext>
            </a:extLst>
          </p:cNvPr>
          <p:cNvSpPr txBox="1"/>
          <p:nvPr/>
        </p:nvSpPr>
        <p:spPr>
          <a:xfrm>
            <a:off x="3344815" y="3905737"/>
            <a:ext cx="2696552" cy="307777"/>
          </a:xfrm>
          <a:prstGeom prst="rect">
            <a:avLst/>
          </a:prstGeom>
          <a:noFill/>
        </p:spPr>
        <p:txBody>
          <a:bodyPr wrap="square" rtlCol="0">
            <a:spAutoFit/>
          </a:bodyPr>
          <a:lstStyle/>
          <a:p>
            <a:pPr lvl="0">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TV Spend ($ </a:t>
            </a:r>
            <a:r>
              <a:rPr lang="en-US" sz="1400" b="1">
                <a:solidFill>
                  <a:srgbClr val="ED3C8D"/>
                </a:solidFill>
                <a:latin typeface="Helvetica" panose="020B0403020202020204" pitchFamily="34" charset="0"/>
              </a:rPr>
              <a:t>in MM)</a:t>
            </a:r>
            <a:endPar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27" name="TextBox 226">
            <a:extLst>
              <a:ext uri="{FF2B5EF4-FFF2-40B4-BE49-F238E27FC236}">
                <a16:creationId xmlns:a16="http://schemas.microsoft.com/office/drawing/2014/main" id="{8BF87D19-6A26-103B-E31A-1AA8C0429219}"/>
              </a:ext>
            </a:extLst>
          </p:cNvPr>
          <p:cNvSpPr txBox="1"/>
          <p:nvPr/>
        </p:nvSpPr>
        <p:spPr>
          <a:xfrm>
            <a:off x="5971325" y="3535839"/>
            <a:ext cx="916179" cy="307777"/>
          </a:xfrm>
          <a:prstGeom prst="rect">
            <a:avLst/>
          </a:prstGeom>
          <a:noFill/>
        </p:spPr>
        <p:txBody>
          <a:bodyPr wrap="square" rtlCol="0">
            <a:spAutoFit/>
          </a:bodyPr>
          <a:lstStyle/>
          <a:p>
            <a:pPr lvl="0" algn="r">
              <a:defRPr/>
            </a:pPr>
            <a:r>
              <a:rPr lang="en-US" sz="1400" b="1">
                <a:solidFill>
                  <a:srgbClr val="4EBEA4"/>
                </a:solidFill>
                <a:latin typeface="Helvetica" panose="020B0403020202020204" pitchFamily="34" charset="0"/>
              </a:rPr>
              <a:t>$2,486</a:t>
            </a:r>
            <a:endParaRPr lang="en-US" sz="1400">
              <a:solidFill>
                <a:srgbClr val="4EBEA4"/>
              </a:solidFill>
              <a:latin typeface="Helvetica" panose="020B0403020202020204" pitchFamily="34" charset="0"/>
            </a:endParaRPr>
          </a:p>
        </p:txBody>
      </p:sp>
      <p:sp>
        <p:nvSpPr>
          <p:cNvPr id="228" name="TextBox 227">
            <a:extLst>
              <a:ext uri="{FF2B5EF4-FFF2-40B4-BE49-F238E27FC236}">
                <a16:creationId xmlns:a16="http://schemas.microsoft.com/office/drawing/2014/main" id="{2187BCC2-CEF5-304A-7073-54E5A6792B77}"/>
              </a:ext>
            </a:extLst>
          </p:cNvPr>
          <p:cNvSpPr txBox="1"/>
          <p:nvPr/>
        </p:nvSpPr>
        <p:spPr>
          <a:xfrm>
            <a:off x="5971325" y="3905737"/>
            <a:ext cx="916179" cy="307777"/>
          </a:xfrm>
          <a:prstGeom prst="rect">
            <a:avLst/>
          </a:prstGeom>
          <a:noFill/>
        </p:spPr>
        <p:txBody>
          <a:bodyPr wrap="square" rtlCol="0">
            <a:spAutoFit/>
          </a:bodyPr>
          <a:lstStyle/>
          <a:p>
            <a:pPr lvl="0" algn="r">
              <a:defRPr/>
            </a:pPr>
            <a:r>
              <a:rPr lang="en-US" sz="1400" b="1">
                <a:solidFill>
                  <a:srgbClr val="ED3C8D"/>
                </a:solidFill>
                <a:latin typeface="Helvetica" panose="020B0403020202020204" pitchFamily="34" charset="0"/>
              </a:rPr>
              <a:t>$167</a:t>
            </a:r>
            <a:endParaRPr lang="en-US" sz="1400">
              <a:solidFill>
                <a:srgbClr val="ED3C8D"/>
              </a:solidFill>
              <a:latin typeface="Helvetica" panose="020B0403020202020204" pitchFamily="34" charset="0"/>
            </a:endParaRPr>
          </a:p>
        </p:txBody>
      </p:sp>
      <p:sp>
        <p:nvSpPr>
          <p:cNvPr id="229" name="TextBox 228">
            <a:extLst>
              <a:ext uri="{FF2B5EF4-FFF2-40B4-BE49-F238E27FC236}">
                <a16:creationId xmlns:a16="http://schemas.microsoft.com/office/drawing/2014/main" id="{6C2ECBCA-A752-FE37-5626-93EA2BE45230}"/>
              </a:ext>
            </a:extLst>
          </p:cNvPr>
          <p:cNvSpPr txBox="1"/>
          <p:nvPr/>
        </p:nvSpPr>
        <p:spPr>
          <a:xfrm>
            <a:off x="7427678" y="3540551"/>
            <a:ext cx="916179" cy="307777"/>
          </a:xfrm>
          <a:prstGeom prst="rect">
            <a:avLst/>
          </a:prstGeom>
          <a:noFill/>
        </p:spPr>
        <p:txBody>
          <a:bodyPr wrap="square" rtlCol="0">
            <a:spAutoFit/>
          </a:bodyPr>
          <a:lstStyle/>
          <a:p>
            <a:pPr lvl="0" algn="r">
              <a:defRPr/>
            </a:pPr>
            <a:r>
              <a:rPr lang="en-US" sz="1400" b="1">
                <a:solidFill>
                  <a:srgbClr val="4EBEA4"/>
                </a:solidFill>
                <a:latin typeface="Helvetica" panose="020B0403020202020204" pitchFamily="34" charset="0"/>
              </a:rPr>
              <a:t>$10,086</a:t>
            </a:r>
            <a:endParaRPr lang="en-US" sz="1400">
              <a:solidFill>
                <a:srgbClr val="4EBEA4"/>
              </a:solidFill>
              <a:latin typeface="Helvetica" panose="020B0403020202020204" pitchFamily="34" charset="0"/>
            </a:endParaRPr>
          </a:p>
        </p:txBody>
      </p:sp>
      <p:sp>
        <p:nvSpPr>
          <p:cNvPr id="230" name="TextBox 229">
            <a:extLst>
              <a:ext uri="{FF2B5EF4-FFF2-40B4-BE49-F238E27FC236}">
                <a16:creationId xmlns:a16="http://schemas.microsoft.com/office/drawing/2014/main" id="{6136F159-E1D6-C851-246E-078D7D0BF793}"/>
              </a:ext>
            </a:extLst>
          </p:cNvPr>
          <p:cNvSpPr txBox="1"/>
          <p:nvPr/>
        </p:nvSpPr>
        <p:spPr>
          <a:xfrm>
            <a:off x="7427678" y="3910449"/>
            <a:ext cx="916179" cy="307777"/>
          </a:xfrm>
          <a:prstGeom prst="rect">
            <a:avLst/>
          </a:prstGeom>
          <a:noFill/>
        </p:spPr>
        <p:txBody>
          <a:bodyPr wrap="square" rtlCol="0">
            <a:spAutoFit/>
          </a:bodyPr>
          <a:lstStyle/>
          <a:p>
            <a:pPr lvl="0" algn="r">
              <a:defRPr/>
            </a:pPr>
            <a:r>
              <a:rPr lang="en-US" sz="1400" b="1">
                <a:solidFill>
                  <a:srgbClr val="ED3C8D"/>
                </a:solidFill>
                <a:latin typeface="Helvetica" panose="020B0403020202020204" pitchFamily="34" charset="0"/>
              </a:rPr>
              <a:t>$501</a:t>
            </a:r>
            <a:endParaRPr lang="en-US" sz="1400">
              <a:solidFill>
                <a:srgbClr val="ED3C8D"/>
              </a:solidFill>
              <a:latin typeface="Helvetica" panose="020B0403020202020204" pitchFamily="34" charset="0"/>
            </a:endParaRPr>
          </a:p>
        </p:txBody>
      </p:sp>
      <p:sp>
        <p:nvSpPr>
          <p:cNvPr id="231" name="TextBox 230">
            <a:extLst>
              <a:ext uri="{FF2B5EF4-FFF2-40B4-BE49-F238E27FC236}">
                <a16:creationId xmlns:a16="http://schemas.microsoft.com/office/drawing/2014/main" id="{41F070A7-9B12-4203-EC97-272173983F83}"/>
              </a:ext>
            </a:extLst>
          </p:cNvPr>
          <p:cNvSpPr txBox="1"/>
          <p:nvPr/>
        </p:nvSpPr>
        <p:spPr>
          <a:xfrm>
            <a:off x="10210099" y="3513545"/>
            <a:ext cx="916179"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+59%</a:t>
            </a:r>
            <a:endPar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32" name="TextBox 231">
            <a:extLst>
              <a:ext uri="{FF2B5EF4-FFF2-40B4-BE49-F238E27FC236}">
                <a16:creationId xmlns:a16="http://schemas.microsoft.com/office/drawing/2014/main" id="{C954D561-B1E2-53E8-6D55-6F52DD6A3537}"/>
              </a:ext>
            </a:extLst>
          </p:cNvPr>
          <p:cNvSpPr txBox="1"/>
          <p:nvPr/>
        </p:nvSpPr>
        <p:spPr>
          <a:xfrm>
            <a:off x="10210099" y="3837095"/>
            <a:ext cx="916179" cy="369332"/>
          </a:xfrm>
          <a:prstGeom prst="rect">
            <a:avLst/>
          </a:prstGeom>
          <a:noFill/>
        </p:spPr>
        <p:txBody>
          <a:bodyPr wrap="square" rtlCol="0">
            <a:spAutoFit/>
          </a:bodyPr>
          <a:lstStyle/>
          <a:p>
            <a:pPr lvl="0" algn="r">
              <a:defRPr/>
            </a:pPr>
            <a:r>
              <a:rPr lang="en-US" b="1">
                <a:solidFill>
                  <a:srgbClr val="1B1464"/>
                </a:solidFill>
                <a:latin typeface="Helvetica" panose="020B0403020202020204" pitchFamily="34" charset="0"/>
              </a:rPr>
              <a:t>+44%</a:t>
            </a:r>
            <a:endParaRPr lang="en-US">
              <a:solidFill>
                <a:srgbClr val="1B1464"/>
              </a:solidFill>
              <a:latin typeface="Helvetica" panose="020B0403020202020204" pitchFamily="34" charset="0"/>
            </a:endParaRPr>
          </a:p>
        </p:txBody>
      </p:sp>
      <p:sp>
        <p:nvSpPr>
          <p:cNvPr id="246" name="TextBox 245">
            <a:extLst>
              <a:ext uri="{FF2B5EF4-FFF2-40B4-BE49-F238E27FC236}">
                <a16:creationId xmlns:a16="http://schemas.microsoft.com/office/drawing/2014/main" id="{1BE194A0-A47A-ACE8-9505-B1C535C0B646}"/>
              </a:ext>
            </a:extLst>
          </p:cNvPr>
          <p:cNvSpPr txBox="1"/>
          <p:nvPr/>
        </p:nvSpPr>
        <p:spPr>
          <a:xfrm>
            <a:off x="3326606" y="4488295"/>
            <a:ext cx="2304055" cy="307777"/>
          </a:xfrm>
          <a:prstGeom prst="rect">
            <a:avLst/>
          </a:prstGeom>
          <a:noFill/>
        </p:spPr>
        <p:txBody>
          <a:bodyPr wrap="square" rtlCol="0">
            <a:spAutoFit/>
          </a:bodyPr>
          <a:lstStyle/>
          <a:p>
            <a:pPr lvl="0">
              <a:defRPr/>
            </a:pPr>
            <a:r>
              <a:rPr lang="en-US" sz="1400" b="1">
                <a:solidFill>
                  <a:srgbClr val="4EBEA4"/>
                </a:solidFill>
                <a:latin typeface="Helvetica" panose="020B0403020202020204" pitchFamily="34" charset="0"/>
              </a:rPr>
              <a:t>U.S. Revenue ($ in MM) </a:t>
            </a:r>
            <a:endParaRPr lang="en-US" sz="1400">
              <a:solidFill>
                <a:srgbClr val="4EBEA4"/>
              </a:solidFill>
              <a:latin typeface="Helvetica" panose="020B0403020202020204" pitchFamily="34" charset="0"/>
            </a:endParaRPr>
          </a:p>
        </p:txBody>
      </p:sp>
      <p:sp>
        <p:nvSpPr>
          <p:cNvPr id="247" name="TextBox 246">
            <a:extLst>
              <a:ext uri="{FF2B5EF4-FFF2-40B4-BE49-F238E27FC236}">
                <a16:creationId xmlns:a16="http://schemas.microsoft.com/office/drawing/2014/main" id="{8A73E504-896D-8E4F-DA16-CF3132B7CEAB}"/>
              </a:ext>
            </a:extLst>
          </p:cNvPr>
          <p:cNvSpPr txBox="1"/>
          <p:nvPr/>
        </p:nvSpPr>
        <p:spPr>
          <a:xfrm>
            <a:off x="3328177" y="4859763"/>
            <a:ext cx="2696552" cy="307777"/>
          </a:xfrm>
          <a:prstGeom prst="rect">
            <a:avLst/>
          </a:prstGeom>
          <a:noFill/>
        </p:spPr>
        <p:txBody>
          <a:bodyPr wrap="square" rtlCol="0">
            <a:spAutoFit/>
          </a:bodyPr>
          <a:lstStyle/>
          <a:p>
            <a:pPr lvl="0">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TV Spend ($ </a:t>
            </a:r>
            <a:r>
              <a:rPr lang="en-US" sz="1400" b="1">
                <a:solidFill>
                  <a:srgbClr val="ED3C8D"/>
                </a:solidFill>
                <a:latin typeface="Helvetica" panose="020B0403020202020204" pitchFamily="34" charset="0"/>
              </a:rPr>
              <a:t>in MM)</a:t>
            </a:r>
            <a:endPar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48" name="TextBox 247">
            <a:extLst>
              <a:ext uri="{FF2B5EF4-FFF2-40B4-BE49-F238E27FC236}">
                <a16:creationId xmlns:a16="http://schemas.microsoft.com/office/drawing/2014/main" id="{38F8C2B7-85A4-92EC-B4B3-E8CC55B09B0C}"/>
              </a:ext>
            </a:extLst>
          </p:cNvPr>
          <p:cNvSpPr txBox="1"/>
          <p:nvPr/>
        </p:nvSpPr>
        <p:spPr>
          <a:xfrm>
            <a:off x="5827999" y="4489865"/>
            <a:ext cx="1059505" cy="307777"/>
          </a:xfrm>
          <a:prstGeom prst="rect">
            <a:avLst/>
          </a:prstGeom>
          <a:noFill/>
        </p:spPr>
        <p:txBody>
          <a:bodyPr wrap="square" rtlCol="0">
            <a:spAutoFit/>
          </a:bodyPr>
          <a:lstStyle/>
          <a:p>
            <a:pPr lvl="0" algn="r">
              <a:defRPr/>
            </a:pPr>
            <a:r>
              <a:rPr lang="en-US" sz="1400" b="1">
                <a:solidFill>
                  <a:srgbClr val="4EBEA4"/>
                </a:solidFill>
                <a:latin typeface="Helvetica" panose="020B0403020202020204" pitchFamily="34" charset="0"/>
              </a:rPr>
              <a:t>$1,271</a:t>
            </a:r>
            <a:endParaRPr lang="en-US" sz="1400">
              <a:solidFill>
                <a:srgbClr val="4EBEA4"/>
              </a:solidFill>
              <a:latin typeface="Helvetica" panose="020B0403020202020204" pitchFamily="34" charset="0"/>
            </a:endParaRPr>
          </a:p>
        </p:txBody>
      </p:sp>
      <p:sp>
        <p:nvSpPr>
          <p:cNvPr id="255" name="TextBox 254">
            <a:extLst>
              <a:ext uri="{FF2B5EF4-FFF2-40B4-BE49-F238E27FC236}">
                <a16:creationId xmlns:a16="http://schemas.microsoft.com/office/drawing/2014/main" id="{FB523077-3006-CC77-DD42-F606B41EF697}"/>
              </a:ext>
            </a:extLst>
          </p:cNvPr>
          <p:cNvSpPr txBox="1"/>
          <p:nvPr/>
        </p:nvSpPr>
        <p:spPr>
          <a:xfrm>
            <a:off x="5971325" y="4859763"/>
            <a:ext cx="916179" cy="307777"/>
          </a:xfrm>
          <a:prstGeom prst="rect">
            <a:avLst/>
          </a:prstGeom>
          <a:noFill/>
        </p:spPr>
        <p:txBody>
          <a:bodyPr wrap="square" rtlCol="0">
            <a:spAutoFit/>
          </a:bodyPr>
          <a:lstStyle/>
          <a:p>
            <a:pPr lvl="0" algn="r">
              <a:defRPr/>
            </a:pPr>
            <a:r>
              <a:rPr lang="en-US" sz="1400" b="1">
                <a:solidFill>
                  <a:srgbClr val="ED3C8D"/>
                </a:solidFill>
                <a:latin typeface="Helvetica" panose="020B0403020202020204" pitchFamily="34" charset="0"/>
              </a:rPr>
              <a:t>$214</a:t>
            </a:r>
            <a:endParaRPr lang="en-US" sz="1400">
              <a:solidFill>
                <a:srgbClr val="ED3C8D"/>
              </a:solidFill>
              <a:latin typeface="Helvetica" panose="020B0403020202020204" pitchFamily="34" charset="0"/>
            </a:endParaRPr>
          </a:p>
        </p:txBody>
      </p:sp>
      <p:sp>
        <p:nvSpPr>
          <p:cNvPr id="258" name="TextBox 257">
            <a:extLst>
              <a:ext uri="{FF2B5EF4-FFF2-40B4-BE49-F238E27FC236}">
                <a16:creationId xmlns:a16="http://schemas.microsoft.com/office/drawing/2014/main" id="{9440FE11-2B60-DF3D-C9BC-54D34D877EDC}"/>
              </a:ext>
            </a:extLst>
          </p:cNvPr>
          <p:cNvSpPr txBox="1"/>
          <p:nvPr/>
        </p:nvSpPr>
        <p:spPr>
          <a:xfrm>
            <a:off x="7284353" y="4494577"/>
            <a:ext cx="1059504" cy="307777"/>
          </a:xfrm>
          <a:prstGeom prst="rect">
            <a:avLst/>
          </a:prstGeom>
          <a:noFill/>
        </p:spPr>
        <p:txBody>
          <a:bodyPr wrap="square" rtlCol="0">
            <a:spAutoFit/>
          </a:bodyPr>
          <a:lstStyle/>
          <a:p>
            <a:pPr lvl="0" algn="r">
              <a:defRPr/>
            </a:pPr>
            <a:r>
              <a:rPr lang="en-US" sz="1400" b="1">
                <a:solidFill>
                  <a:srgbClr val="4EBEA4"/>
                </a:solidFill>
                <a:latin typeface="Helvetica" panose="020B0403020202020204" pitchFamily="34" charset="0"/>
              </a:rPr>
              <a:t>$4,259</a:t>
            </a:r>
            <a:endParaRPr lang="en-US" sz="1400">
              <a:solidFill>
                <a:srgbClr val="4EBEA4"/>
              </a:solidFill>
              <a:latin typeface="Helvetica" panose="020B0403020202020204" pitchFamily="34" charset="0"/>
            </a:endParaRPr>
          </a:p>
        </p:txBody>
      </p:sp>
      <p:sp>
        <p:nvSpPr>
          <p:cNvPr id="259" name="TextBox 258">
            <a:extLst>
              <a:ext uri="{FF2B5EF4-FFF2-40B4-BE49-F238E27FC236}">
                <a16:creationId xmlns:a16="http://schemas.microsoft.com/office/drawing/2014/main" id="{231DDE6E-35CD-6033-FBCB-37DC58DDCB32}"/>
              </a:ext>
            </a:extLst>
          </p:cNvPr>
          <p:cNvSpPr txBox="1"/>
          <p:nvPr/>
        </p:nvSpPr>
        <p:spPr>
          <a:xfrm>
            <a:off x="7427678" y="4864475"/>
            <a:ext cx="916179" cy="307777"/>
          </a:xfrm>
          <a:prstGeom prst="rect">
            <a:avLst/>
          </a:prstGeom>
          <a:noFill/>
        </p:spPr>
        <p:txBody>
          <a:bodyPr wrap="square" rtlCol="0">
            <a:spAutoFit/>
          </a:bodyPr>
          <a:lstStyle/>
          <a:p>
            <a:pPr lvl="0" algn="r">
              <a:defRPr/>
            </a:pPr>
            <a:r>
              <a:rPr lang="en-US" sz="1400" b="1">
                <a:solidFill>
                  <a:srgbClr val="ED3C8D"/>
                </a:solidFill>
                <a:latin typeface="Helvetica" panose="020B0403020202020204" pitchFamily="34" charset="0"/>
              </a:rPr>
              <a:t>$467</a:t>
            </a:r>
            <a:endParaRPr lang="en-US" sz="1400">
              <a:solidFill>
                <a:srgbClr val="ED3C8D"/>
              </a:solidFill>
              <a:latin typeface="Helvetica" panose="020B0403020202020204" pitchFamily="34" charset="0"/>
            </a:endParaRPr>
          </a:p>
        </p:txBody>
      </p:sp>
      <p:sp>
        <p:nvSpPr>
          <p:cNvPr id="262" name="TextBox 261">
            <a:extLst>
              <a:ext uri="{FF2B5EF4-FFF2-40B4-BE49-F238E27FC236}">
                <a16:creationId xmlns:a16="http://schemas.microsoft.com/office/drawing/2014/main" id="{0EC8EBC2-5B81-1641-89C4-CDF90DC7BFE5}"/>
              </a:ext>
            </a:extLst>
          </p:cNvPr>
          <p:cNvSpPr txBox="1"/>
          <p:nvPr/>
        </p:nvSpPr>
        <p:spPr>
          <a:xfrm>
            <a:off x="10210099" y="4467571"/>
            <a:ext cx="916179" cy="369332"/>
          </a:xfrm>
          <a:prstGeom prst="rect">
            <a:avLst/>
          </a:prstGeom>
          <a:noFill/>
        </p:spPr>
        <p:txBody>
          <a:bodyPr wrap="square" rtlCol="0">
            <a:spAutoFit/>
          </a:bodyPr>
          <a:lstStyle/>
          <a:p>
            <a:pPr lvl="0" algn="r">
              <a:defRPr/>
            </a:pPr>
            <a:r>
              <a:rPr lang="en-US" b="1">
                <a:solidFill>
                  <a:srgbClr val="1B1464"/>
                </a:solidFill>
                <a:latin typeface="Helvetica" panose="020B0403020202020204" pitchFamily="34" charset="0"/>
              </a:rPr>
              <a:t>+50%</a:t>
            </a:r>
            <a:endParaRPr lang="en-US">
              <a:solidFill>
                <a:srgbClr val="1B1464"/>
              </a:solidFill>
              <a:latin typeface="Helvetica" panose="020B0403020202020204" pitchFamily="34" charset="0"/>
            </a:endParaRPr>
          </a:p>
        </p:txBody>
      </p:sp>
      <p:sp>
        <p:nvSpPr>
          <p:cNvPr id="263" name="TextBox 262">
            <a:extLst>
              <a:ext uri="{FF2B5EF4-FFF2-40B4-BE49-F238E27FC236}">
                <a16:creationId xmlns:a16="http://schemas.microsoft.com/office/drawing/2014/main" id="{16A2C8AE-967B-CE6A-1A43-727F4A832741}"/>
              </a:ext>
            </a:extLst>
          </p:cNvPr>
          <p:cNvSpPr txBox="1"/>
          <p:nvPr/>
        </p:nvSpPr>
        <p:spPr>
          <a:xfrm>
            <a:off x="10210099" y="4791121"/>
            <a:ext cx="916179" cy="369332"/>
          </a:xfrm>
          <a:prstGeom prst="rect">
            <a:avLst/>
          </a:prstGeom>
          <a:noFill/>
        </p:spPr>
        <p:txBody>
          <a:bodyPr wrap="square" rtlCol="0">
            <a:spAutoFit/>
          </a:bodyPr>
          <a:lstStyle/>
          <a:p>
            <a:pPr lvl="0" algn="r">
              <a:defRPr/>
            </a:pPr>
            <a:r>
              <a:rPr lang="en-US" b="1">
                <a:solidFill>
                  <a:srgbClr val="1B1464"/>
                </a:solidFill>
                <a:latin typeface="Helvetica" panose="020B0403020202020204" pitchFamily="34" charset="0"/>
              </a:rPr>
              <a:t>+30%</a:t>
            </a:r>
            <a:endParaRPr lang="en-US">
              <a:solidFill>
                <a:srgbClr val="1B1464"/>
              </a:solidFill>
              <a:latin typeface="Helvetica" panose="020B0403020202020204" pitchFamily="34" charset="0"/>
            </a:endParaRPr>
          </a:p>
        </p:txBody>
      </p:sp>
      <p:sp>
        <p:nvSpPr>
          <p:cNvPr id="6" name="Rectangle 5">
            <a:extLst>
              <a:ext uri="{FF2B5EF4-FFF2-40B4-BE49-F238E27FC236}">
                <a16:creationId xmlns:a16="http://schemas.microsoft.com/office/drawing/2014/main" id="{798BBD82-265D-CA1E-AFE3-097CAEE57BD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26" name="Picture 6" descr="SKYRIZI® (risankizumab-rzaa) HCP - Official Site by AbbVie Inc.">
            <a:extLst>
              <a:ext uri="{FF2B5EF4-FFF2-40B4-BE49-F238E27FC236}">
                <a16:creationId xmlns:a16="http://schemas.microsoft.com/office/drawing/2014/main" id="{C378AE26-E88D-59DC-F425-B152372B616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27260" y="3488561"/>
            <a:ext cx="1220084" cy="7451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RINVOQ® (upadacitinib) - Official Healthcare Professional Site">
            <a:extLst>
              <a:ext uri="{FF2B5EF4-FFF2-40B4-BE49-F238E27FC236}">
                <a16:creationId xmlns:a16="http://schemas.microsoft.com/office/drawing/2014/main" id="{5B213DFE-0EBA-7082-69FD-F20CAEC4F85D}"/>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t="20538" b="17575"/>
          <a:stretch/>
        </p:blipFill>
        <p:spPr bwMode="auto">
          <a:xfrm>
            <a:off x="1122581" y="4485973"/>
            <a:ext cx="1730751" cy="6750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8" descr="Keytruda - MConnect India">
            <a:extLst>
              <a:ext uri="{FF2B5EF4-FFF2-40B4-BE49-F238E27FC236}">
                <a16:creationId xmlns:a16="http://schemas.microsoft.com/office/drawing/2014/main" id="{0B3D193A-79D2-2EC2-CB52-233DFEDA3477}"/>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t="21999" b="23977"/>
          <a:stretch/>
        </p:blipFill>
        <p:spPr bwMode="auto">
          <a:xfrm>
            <a:off x="1156795" y="2637279"/>
            <a:ext cx="1645390" cy="59259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155E3D65-43E5-AD27-807B-A933E61AC6E1}"/>
              </a:ext>
            </a:extLst>
          </p:cNvPr>
          <p:cNvSpPr txBox="1">
            <a:spLocks/>
          </p:cNvSpPr>
          <p:nvPr/>
        </p:nvSpPr>
        <p:spPr>
          <a:xfrm>
            <a:off x="483207" y="6241167"/>
            <a:ext cx="11708793" cy="308400"/>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Sources: Revenues are based on company filings (10-K) via SEC.gov (EDGAR). TV spend based on VAB analysis of Nielsen Ad Intel data (national cable TV, national broadcast TV, Spanish language broadcast TV, Spanish language cable TV, spot TV, syndication TV), Calendar years of 2021-2024.</a:t>
            </a:r>
            <a:r>
              <a:rPr kumimoji="0" lang="en-US" sz="800" b="0" i="0" u="none" strike="noStrike" kern="1200" cap="none" spc="0" normalizeH="0" baseline="0" noProof="0">
                <a:ln>
                  <a:noFill/>
                </a:ln>
                <a:solidFill>
                  <a:srgbClr val="FF0000"/>
                </a:solidFill>
                <a:effectLst/>
                <a:uLnTx/>
                <a:uFillTx/>
                <a:latin typeface="Helvetica" panose="020B0403020202020204" pitchFamily="34" charset="0"/>
                <a:ea typeface="+mn-ea"/>
                <a:cs typeface="+mn-cs"/>
              </a:rPr>
              <a:t> </a:t>
            </a:r>
            <a:r>
              <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kumimoji="0" lang="en-US" sz="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CAGR = compound annual growth rate (i.e., mean annual growth across the time period). </a:t>
            </a:r>
          </a:p>
        </p:txBody>
      </p:sp>
      <p:sp>
        <p:nvSpPr>
          <p:cNvPr id="22" name="TextBox 21">
            <a:extLst>
              <a:ext uri="{FF2B5EF4-FFF2-40B4-BE49-F238E27FC236}">
                <a16:creationId xmlns:a16="http://schemas.microsoft.com/office/drawing/2014/main" id="{F7D8A926-FBC2-5DDC-A6DF-248056B8E26C}"/>
              </a:ext>
            </a:extLst>
          </p:cNvPr>
          <p:cNvSpPr txBox="1"/>
          <p:nvPr/>
        </p:nvSpPr>
        <p:spPr>
          <a:xfrm>
            <a:off x="8648439" y="2008188"/>
            <a:ext cx="1386607" cy="523220"/>
          </a:xfrm>
          <a:prstGeom prst="rect">
            <a:avLst/>
          </a:prstGeom>
          <a:noFill/>
        </p:spPr>
        <p:txBody>
          <a:bodyPr wrap="square" rtlCol="0">
            <a:spAutoFit/>
          </a:bodyPr>
          <a:lstStyle/>
          <a:p>
            <a:pPr lvl="0" algn="ctr">
              <a:defRPr/>
            </a:pPr>
            <a:r>
              <a:rPr lang="en-US" sz="1400" b="1" u="sng">
                <a:solidFill>
                  <a:srgbClr val="00BFF2"/>
                </a:solidFill>
                <a:latin typeface="Helvetica" panose="020B0403020202020204" pitchFamily="34" charset="0"/>
              </a:rPr>
              <a:t>‘24 vs ‘21</a:t>
            </a:r>
          </a:p>
          <a:p>
            <a:pPr lvl="0" algn="ctr">
              <a:defRPr/>
            </a:pPr>
            <a:r>
              <a:rPr lang="en-US" sz="1400" b="1" u="sng">
                <a:solidFill>
                  <a:srgbClr val="00BFF2"/>
                </a:solidFill>
                <a:latin typeface="Helvetica" panose="020B0403020202020204" pitchFamily="34" charset="0"/>
              </a:rPr>
              <a:t>% Change</a:t>
            </a:r>
            <a:endParaRPr lang="en-US" sz="1400" u="sng">
              <a:solidFill>
                <a:srgbClr val="00BFF2"/>
              </a:solidFill>
              <a:latin typeface="Helvetica" panose="020B0403020202020204" pitchFamily="34" charset="0"/>
            </a:endParaRPr>
          </a:p>
        </p:txBody>
      </p:sp>
      <p:sp>
        <p:nvSpPr>
          <p:cNvPr id="35" name="TextBox 34">
            <a:extLst>
              <a:ext uri="{FF2B5EF4-FFF2-40B4-BE49-F238E27FC236}">
                <a16:creationId xmlns:a16="http://schemas.microsoft.com/office/drawing/2014/main" id="{18A17F48-BCFA-A628-6884-AB534137E9D9}"/>
              </a:ext>
            </a:extLst>
          </p:cNvPr>
          <p:cNvSpPr txBox="1"/>
          <p:nvPr/>
        </p:nvSpPr>
        <p:spPr>
          <a:xfrm>
            <a:off x="8829072" y="2545529"/>
            <a:ext cx="916179"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lang="en-US" sz="1600" b="1">
                <a:solidFill>
                  <a:srgbClr val="00BFF2"/>
                </a:solidFill>
                <a:latin typeface="Helvetica" panose="020B0403020202020204" pitchFamily="34" charset="0"/>
              </a:rPr>
              <a:t>83%</a:t>
            </a:r>
            <a:endParaRPr kumimoji="0" lang="en-US" sz="1600" b="0"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36" name="TextBox 35">
            <a:extLst>
              <a:ext uri="{FF2B5EF4-FFF2-40B4-BE49-F238E27FC236}">
                <a16:creationId xmlns:a16="http://schemas.microsoft.com/office/drawing/2014/main" id="{68DAB6E4-235B-71D8-07E5-1E6D10F7F38A}"/>
              </a:ext>
            </a:extLst>
          </p:cNvPr>
          <p:cNvSpPr txBox="1"/>
          <p:nvPr/>
        </p:nvSpPr>
        <p:spPr>
          <a:xfrm>
            <a:off x="8829072" y="2927037"/>
            <a:ext cx="916179" cy="338554"/>
          </a:xfrm>
          <a:prstGeom prst="rect">
            <a:avLst/>
          </a:prstGeom>
          <a:noFill/>
        </p:spPr>
        <p:txBody>
          <a:bodyPr wrap="square" rtlCol="0">
            <a:spAutoFit/>
          </a:bodyPr>
          <a:lstStyle/>
          <a:p>
            <a:pPr lvl="0" algn="r">
              <a:defRPr/>
            </a:pPr>
            <a:r>
              <a:rPr lang="en-US" sz="1600" b="1">
                <a:solidFill>
                  <a:srgbClr val="00BFF2"/>
                </a:solidFill>
                <a:latin typeface="Helvetica" panose="020B0403020202020204" pitchFamily="34" charset="0"/>
              </a:rPr>
              <a:t>+73%</a:t>
            </a:r>
            <a:endParaRPr lang="en-US" sz="1600">
              <a:solidFill>
                <a:srgbClr val="00BFF2"/>
              </a:solidFill>
              <a:latin typeface="Helvetica" panose="020B0403020202020204" pitchFamily="34" charset="0"/>
            </a:endParaRPr>
          </a:p>
        </p:txBody>
      </p:sp>
      <p:sp>
        <p:nvSpPr>
          <p:cNvPr id="37" name="TextBox 36">
            <a:extLst>
              <a:ext uri="{FF2B5EF4-FFF2-40B4-BE49-F238E27FC236}">
                <a16:creationId xmlns:a16="http://schemas.microsoft.com/office/drawing/2014/main" id="{6C57EDA5-A2BA-CBA1-53DB-62C897C5F5B8}"/>
              </a:ext>
            </a:extLst>
          </p:cNvPr>
          <p:cNvSpPr txBox="1"/>
          <p:nvPr/>
        </p:nvSpPr>
        <p:spPr>
          <a:xfrm>
            <a:off x="8829072" y="3513545"/>
            <a:ext cx="916179" cy="338554"/>
          </a:xfrm>
          <a:prstGeom prst="rect">
            <a:avLst/>
          </a:prstGeom>
          <a:noFill/>
        </p:spPr>
        <p:txBody>
          <a:bodyPr wrap="square" rtlCol="0">
            <a:spAutoFit/>
          </a:bodyPr>
          <a:lstStyle/>
          <a:p>
            <a:pPr lvl="0" algn="r">
              <a:defRPr/>
            </a:pPr>
            <a:r>
              <a:rPr lang="en-US" sz="1600" b="1">
                <a:solidFill>
                  <a:srgbClr val="00BFF2"/>
                </a:solidFill>
                <a:latin typeface="Helvetica" panose="020B0403020202020204" pitchFamily="34" charset="0"/>
              </a:rPr>
              <a:t>+306%</a:t>
            </a:r>
            <a:endParaRPr lang="en-US" sz="1600">
              <a:solidFill>
                <a:srgbClr val="00BFF2"/>
              </a:solidFill>
              <a:latin typeface="Helvetica" panose="020B0403020202020204" pitchFamily="34" charset="0"/>
            </a:endParaRPr>
          </a:p>
        </p:txBody>
      </p:sp>
      <p:sp>
        <p:nvSpPr>
          <p:cNvPr id="38" name="TextBox 37">
            <a:extLst>
              <a:ext uri="{FF2B5EF4-FFF2-40B4-BE49-F238E27FC236}">
                <a16:creationId xmlns:a16="http://schemas.microsoft.com/office/drawing/2014/main" id="{00611F4E-EE51-EF59-F2C8-4396A798D460}"/>
              </a:ext>
            </a:extLst>
          </p:cNvPr>
          <p:cNvSpPr txBox="1"/>
          <p:nvPr/>
        </p:nvSpPr>
        <p:spPr>
          <a:xfrm>
            <a:off x="8829072" y="3837095"/>
            <a:ext cx="916179" cy="338554"/>
          </a:xfrm>
          <a:prstGeom prst="rect">
            <a:avLst/>
          </a:prstGeom>
          <a:noFill/>
        </p:spPr>
        <p:txBody>
          <a:bodyPr wrap="square" rtlCol="0">
            <a:spAutoFit/>
          </a:bodyPr>
          <a:lstStyle/>
          <a:p>
            <a:pPr lvl="0" algn="r">
              <a:defRPr/>
            </a:pPr>
            <a:r>
              <a:rPr lang="en-US" sz="1600" b="1">
                <a:solidFill>
                  <a:srgbClr val="00BFF2"/>
                </a:solidFill>
                <a:latin typeface="Helvetica" panose="020B0403020202020204" pitchFamily="34" charset="0"/>
              </a:rPr>
              <a:t>+201%</a:t>
            </a:r>
            <a:endParaRPr lang="en-US" sz="1600">
              <a:solidFill>
                <a:srgbClr val="00BFF2"/>
              </a:solidFill>
              <a:latin typeface="Helvetica" panose="020B0403020202020204" pitchFamily="34" charset="0"/>
            </a:endParaRPr>
          </a:p>
        </p:txBody>
      </p:sp>
      <p:sp>
        <p:nvSpPr>
          <p:cNvPr id="41" name="TextBox 40">
            <a:extLst>
              <a:ext uri="{FF2B5EF4-FFF2-40B4-BE49-F238E27FC236}">
                <a16:creationId xmlns:a16="http://schemas.microsoft.com/office/drawing/2014/main" id="{A40FBDA3-5B1B-66EB-DDB7-BC41A06688C4}"/>
              </a:ext>
            </a:extLst>
          </p:cNvPr>
          <p:cNvSpPr txBox="1"/>
          <p:nvPr/>
        </p:nvSpPr>
        <p:spPr>
          <a:xfrm>
            <a:off x="8829072" y="4467571"/>
            <a:ext cx="916179" cy="338554"/>
          </a:xfrm>
          <a:prstGeom prst="rect">
            <a:avLst/>
          </a:prstGeom>
          <a:noFill/>
        </p:spPr>
        <p:txBody>
          <a:bodyPr wrap="square" rtlCol="0">
            <a:spAutoFit/>
          </a:bodyPr>
          <a:lstStyle/>
          <a:p>
            <a:pPr lvl="0" algn="r">
              <a:defRPr/>
            </a:pPr>
            <a:r>
              <a:rPr lang="en-US" sz="1600" b="1">
                <a:solidFill>
                  <a:srgbClr val="00BFF2"/>
                </a:solidFill>
                <a:latin typeface="Helvetica" panose="020B0403020202020204" pitchFamily="34" charset="0"/>
              </a:rPr>
              <a:t>+235%</a:t>
            </a:r>
            <a:endParaRPr lang="en-US" sz="1600">
              <a:solidFill>
                <a:srgbClr val="00BFF2"/>
              </a:solidFill>
              <a:latin typeface="Helvetica" panose="020B0403020202020204" pitchFamily="34" charset="0"/>
            </a:endParaRPr>
          </a:p>
        </p:txBody>
      </p:sp>
      <p:sp>
        <p:nvSpPr>
          <p:cNvPr id="42" name="TextBox 41">
            <a:extLst>
              <a:ext uri="{FF2B5EF4-FFF2-40B4-BE49-F238E27FC236}">
                <a16:creationId xmlns:a16="http://schemas.microsoft.com/office/drawing/2014/main" id="{BE06944D-712D-6F89-B13C-A8EDAADFB391}"/>
              </a:ext>
            </a:extLst>
          </p:cNvPr>
          <p:cNvSpPr txBox="1"/>
          <p:nvPr/>
        </p:nvSpPr>
        <p:spPr>
          <a:xfrm>
            <a:off x="8829072" y="4791121"/>
            <a:ext cx="916179" cy="338554"/>
          </a:xfrm>
          <a:prstGeom prst="rect">
            <a:avLst/>
          </a:prstGeom>
          <a:noFill/>
        </p:spPr>
        <p:txBody>
          <a:bodyPr wrap="square" rtlCol="0">
            <a:spAutoFit/>
          </a:bodyPr>
          <a:lstStyle/>
          <a:p>
            <a:pPr lvl="0" algn="r">
              <a:defRPr/>
            </a:pPr>
            <a:r>
              <a:rPr lang="en-US" sz="1600" b="1">
                <a:solidFill>
                  <a:srgbClr val="00BFF2"/>
                </a:solidFill>
                <a:latin typeface="Helvetica" panose="020B0403020202020204" pitchFamily="34" charset="0"/>
              </a:rPr>
              <a:t>+118%</a:t>
            </a:r>
            <a:endParaRPr lang="en-US" sz="1600">
              <a:solidFill>
                <a:srgbClr val="00BFF2"/>
              </a:solidFill>
              <a:latin typeface="Helvetica" panose="020B0403020202020204" pitchFamily="34" charset="0"/>
            </a:endParaRPr>
          </a:p>
        </p:txBody>
      </p:sp>
      <p:sp>
        <p:nvSpPr>
          <p:cNvPr id="56" name="TextBox 55">
            <a:extLst>
              <a:ext uri="{FF2B5EF4-FFF2-40B4-BE49-F238E27FC236}">
                <a16:creationId xmlns:a16="http://schemas.microsoft.com/office/drawing/2014/main" id="{1EC39C34-56F0-E2BF-2C2C-6FDE4D6B6869}"/>
              </a:ext>
            </a:extLst>
          </p:cNvPr>
          <p:cNvSpPr txBox="1"/>
          <p:nvPr/>
        </p:nvSpPr>
        <p:spPr>
          <a:xfrm>
            <a:off x="3341673" y="5463409"/>
            <a:ext cx="230405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U.S. Revenue ($ in MM) </a:t>
            </a:r>
            <a:endParaRPr kumimoji="0" lang="en-US" sz="14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sp>
        <p:nvSpPr>
          <p:cNvPr id="57" name="TextBox 56">
            <a:extLst>
              <a:ext uri="{FF2B5EF4-FFF2-40B4-BE49-F238E27FC236}">
                <a16:creationId xmlns:a16="http://schemas.microsoft.com/office/drawing/2014/main" id="{31592E22-82B8-D355-5DAA-5CE2631DA5C9}"/>
              </a:ext>
            </a:extLst>
          </p:cNvPr>
          <p:cNvSpPr txBox="1"/>
          <p:nvPr/>
        </p:nvSpPr>
        <p:spPr>
          <a:xfrm>
            <a:off x="3343244" y="5830165"/>
            <a:ext cx="26965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TV Spend ($ in MM)</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58" name="TextBox 57">
            <a:extLst>
              <a:ext uri="{FF2B5EF4-FFF2-40B4-BE49-F238E27FC236}">
                <a16:creationId xmlns:a16="http://schemas.microsoft.com/office/drawing/2014/main" id="{08B359DF-BE9A-B3EB-10E6-670F8D7F22F8}"/>
              </a:ext>
            </a:extLst>
          </p:cNvPr>
          <p:cNvSpPr txBox="1"/>
          <p:nvPr/>
        </p:nvSpPr>
        <p:spPr>
          <a:xfrm>
            <a:off x="5971325" y="5464979"/>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a:solidFill>
                  <a:srgbClr val="4EBEA4"/>
                </a:solidFill>
                <a:latin typeface="Helvetica" panose="020B0403020202020204" pitchFamily="34" charset="0"/>
              </a:rPr>
              <a:t>$1,728</a:t>
            </a:r>
            <a:endParaRPr kumimoji="0" lang="en-US" sz="14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sp>
        <p:nvSpPr>
          <p:cNvPr id="59" name="TextBox 58">
            <a:extLst>
              <a:ext uri="{FF2B5EF4-FFF2-40B4-BE49-F238E27FC236}">
                <a16:creationId xmlns:a16="http://schemas.microsoft.com/office/drawing/2014/main" id="{02EBC262-7AB9-87D0-6F1A-A5446CBE7E5B}"/>
              </a:ext>
            </a:extLst>
          </p:cNvPr>
          <p:cNvSpPr txBox="1"/>
          <p:nvPr/>
        </p:nvSpPr>
        <p:spPr>
          <a:xfrm>
            <a:off x="5971325" y="5830165"/>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$67</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60" name="TextBox 59">
            <a:extLst>
              <a:ext uri="{FF2B5EF4-FFF2-40B4-BE49-F238E27FC236}">
                <a16:creationId xmlns:a16="http://schemas.microsoft.com/office/drawing/2014/main" id="{836F5509-7831-CEAA-1060-AD9AB9289304}"/>
              </a:ext>
            </a:extLst>
          </p:cNvPr>
          <p:cNvSpPr txBox="1"/>
          <p:nvPr/>
        </p:nvSpPr>
        <p:spPr>
          <a:xfrm>
            <a:off x="7427678" y="5464979"/>
            <a:ext cx="916179" cy="307777"/>
          </a:xfrm>
          <a:prstGeom prst="rect">
            <a:avLst/>
          </a:prstGeom>
          <a:noFill/>
        </p:spPr>
        <p:txBody>
          <a:bodyPr wrap="square" rtlCol="0">
            <a:spAutoFit/>
          </a:bodyPr>
          <a:lstStyle/>
          <a:p>
            <a:pPr lvl="0" algn="r">
              <a:defRPr/>
            </a:pPr>
            <a:r>
              <a:rPr lang="en-US" sz="1400" b="1">
                <a:solidFill>
                  <a:srgbClr val="4EBEA4"/>
                </a:solidFill>
                <a:latin typeface="Helvetica" panose="020B0403020202020204" pitchFamily="34" charset="0"/>
              </a:rPr>
              <a:t>$3,260</a:t>
            </a:r>
            <a:endParaRPr lang="en-US" sz="1400">
              <a:solidFill>
                <a:srgbClr val="4EBEA4"/>
              </a:solidFill>
              <a:latin typeface="Helvetica" panose="020B0403020202020204" pitchFamily="34" charset="0"/>
            </a:endParaRPr>
          </a:p>
        </p:txBody>
      </p:sp>
      <p:sp>
        <p:nvSpPr>
          <p:cNvPr id="61" name="TextBox 60">
            <a:extLst>
              <a:ext uri="{FF2B5EF4-FFF2-40B4-BE49-F238E27FC236}">
                <a16:creationId xmlns:a16="http://schemas.microsoft.com/office/drawing/2014/main" id="{D3B96AF9-A11A-8A8A-339E-F40F49F44BDC}"/>
              </a:ext>
            </a:extLst>
          </p:cNvPr>
          <p:cNvSpPr txBox="1"/>
          <p:nvPr/>
        </p:nvSpPr>
        <p:spPr>
          <a:xfrm>
            <a:off x="7427678" y="5834877"/>
            <a:ext cx="916179" cy="307777"/>
          </a:xfrm>
          <a:prstGeom prst="rect">
            <a:avLst/>
          </a:prstGeom>
          <a:noFill/>
        </p:spPr>
        <p:txBody>
          <a:bodyPr wrap="square" rtlCol="0">
            <a:spAutoFit/>
          </a:bodyPr>
          <a:lstStyle/>
          <a:p>
            <a:pPr lvl="0" algn="r">
              <a:defRPr/>
            </a:pPr>
            <a:r>
              <a:rPr lang="en-US" sz="1400" b="1">
                <a:solidFill>
                  <a:srgbClr val="ED3C8D"/>
                </a:solidFill>
                <a:latin typeface="Helvetica" panose="020B0403020202020204" pitchFamily="34" charset="0"/>
              </a:rPr>
              <a:t>$156</a:t>
            </a:r>
            <a:endParaRPr lang="en-US" sz="1400">
              <a:solidFill>
                <a:srgbClr val="ED3C8D"/>
              </a:solidFill>
              <a:latin typeface="Helvetica" panose="020B0403020202020204" pitchFamily="34" charset="0"/>
            </a:endParaRPr>
          </a:p>
        </p:txBody>
      </p:sp>
      <p:sp>
        <p:nvSpPr>
          <p:cNvPr id="62" name="TextBox 61">
            <a:extLst>
              <a:ext uri="{FF2B5EF4-FFF2-40B4-BE49-F238E27FC236}">
                <a16:creationId xmlns:a16="http://schemas.microsoft.com/office/drawing/2014/main" id="{D28615CA-C1C9-E882-12A8-0CB6E2CCD614}"/>
              </a:ext>
            </a:extLst>
          </p:cNvPr>
          <p:cNvSpPr txBox="1"/>
          <p:nvPr/>
        </p:nvSpPr>
        <p:spPr>
          <a:xfrm>
            <a:off x="10210099" y="5401854"/>
            <a:ext cx="916179"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+24%</a:t>
            </a:r>
            <a:endPar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63" name="TextBox 62">
            <a:extLst>
              <a:ext uri="{FF2B5EF4-FFF2-40B4-BE49-F238E27FC236}">
                <a16:creationId xmlns:a16="http://schemas.microsoft.com/office/drawing/2014/main" id="{8EC3D1C1-8DBA-4958-D70B-94CA2BC7C255}"/>
              </a:ext>
            </a:extLst>
          </p:cNvPr>
          <p:cNvSpPr txBox="1"/>
          <p:nvPr/>
        </p:nvSpPr>
        <p:spPr>
          <a:xfrm>
            <a:off x="10210099" y="5798602"/>
            <a:ext cx="916179" cy="369332"/>
          </a:xfrm>
          <a:prstGeom prst="rect">
            <a:avLst/>
          </a:prstGeom>
          <a:noFill/>
        </p:spPr>
        <p:txBody>
          <a:bodyPr wrap="square" rtlCol="0">
            <a:spAutoFit/>
          </a:bodyPr>
          <a:lstStyle/>
          <a:p>
            <a:pPr lvl="0" algn="r">
              <a:defRPr/>
            </a:pPr>
            <a:r>
              <a:rPr lang="en-US" b="1">
                <a:solidFill>
                  <a:srgbClr val="1B1464"/>
                </a:solidFill>
                <a:latin typeface="Helvetica" panose="020B0403020202020204" pitchFamily="34" charset="0"/>
              </a:rPr>
              <a:t>+32%</a:t>
            </a:r>
            <a:endParaRPr lang="en-US">
              <a:solidFill>
                <a:srgbClr val="1B1464"/>
              </a:solidFill>
              <a:latin typeface="Helvetica" panose="020B0403020202020204" pitchFamily="34" charset="0"/>
            </a:endParaRPr>
          </a:p>
        </p:txBody>
      </p:sp>
      <p:sp>
        <p:nvSpPr>
          <p:cNvPr id="193" name="TextBox 192">
            <a:extLst>
              <a:ext uri="{FF2B5EF4-FFF2-40B4-BE49-F238E27FC236}">
                <a16:creationId xmlns:a16="http://schemas.microsoft.com/office/drawing/2014/main" id="{700DE576-857C-6446-D59E-4BC4AB9063AC}"/>
              </a:ext>
            </a:extLst>
          </p:cNvPr>
          <p:cNvSpPr txBox="1"/>
          <p:nvPr/>
        </p:nvSpPr>
        <p:spPr>
          <a:xfrm>
            <a:off x="8829072" y="5401854"/>
            <a:ext cx="916179" cy="338554"/>
          </a:xfrm>
          <a:prstGeom prst="rect">
            <a:avLst/>
          </a:prstGeom>
          <a:noFill/>
        </p:spPr>
        <p:txBody>
          <a:bodyPr wrap="square" rtlCol="0">
            <a:spAutoFit/>
          </a:bodyPr>
          <a:lstStyle/>
          <a:p>
            <a:pPr lvl="0" algn="r">
              <a:defRPr/>
            </a:pPr>
            <a:r>
              <a:rPr lang="en-US" sz="1600" b="1">
                <a:solidFill>
                  <a:srgbClr val="00BFF2"/>
                </a:solidFill>
                <a:latin typeface="Helvetica" panose="020B0403020202020204" pitchFamily="34" charset="0"/>
              </a:rPr>
              <a:t>+89%</a:t>
            </a:r>
            <a:endParaRPr lang="en-US" sz="1600">
              <a:solidFill>
                <a:srgbClr val="00BFF2"/>
              </a:solidFill>
              <a:latin typeface="Helvetica" panose="020B0403020202020204" pitchFamily="34" charset="0"/>
            </a:endParaRPr>
          </a:p>
        </p:txBody>
      </p:sp>
      <p:sp>
        <p:nvSpPr>
          <p:cNvPr id="194" name="TextBox 193">
            <a:extLst>
              <a:ext uri="{FF2B5EF4-FFF2-40B4-BE49-F238E27FC236}">
                <a16:creationId xmlns:a16="http://schemas.microsoft.com/office/drawing/2014/main" id="{7352F6D2-03DF-A987-42AD-A9A3F7FA826F}"/>
              </a:ext>
            </a:extLst>
          </p:cNvPr>
          <p:cNvSpPr txBox="1"/>
          <p:nvPr/>
        </p:nvSpPr>
        <p:spPr>
          <a:xfrm>
            <a:off x="8829072" y="5798602"/>
            <a:ext cx="916179" cy="338554"/>
          </a:xfrm>
          <a:prstGeom prst="rect">
            <a:avLst/>
          </a:prstGeom>
          <a:noFill/>
        </p:spPr>
        <p:txBody>
          <a:bodyPr wrap="square" rtlCol="0">
            <a:spAutoFit/>
          </a:bodyPr>
          <a:lstStyle/>
          <a:p>
            <a:pPr lvl="0" algn="r">
              <a:defRPr/>
            </a:pPr>
            <a:r>
              <a:rPr lang="en-US" sz="1600" b="1">
                <a:solidFill>
                  <a:srgbClr val="00BFF2"/>
                </a:solidFill>
                <a:latin typeface="Helvetica" panose="020B0403020202020204" pitchFamily="34" charset="0"/>
              </a:rPr>
              <a:t>+132%</a:t>
            </a:r>
            <a:endParaRPr lang="en-US" sz="1600">
              <a:solidFill>
                <a:srgbClr val="00BFF2"/>
              </a:solidFill>
              <a:latin typeface="Helvetica" panose="020B0403020202020204" pitchFamily="34" charset="0"/>
            </a:endParaRPr>
          </a:p>
        </p:txBody>
      </p:sp>
      <p:pic>
        <p:nvPicPr>
          <p:cNvPr id="195" name="Picture 22" descr="VRAYLAR® (cariprazine) for Bipolar I or Major Depressive Disorder">
            <a:extLst>
              <a:ext uri="{FF2B5EF4-FFF2-40B4-BE49-F238E27FC236}">
                <a16:creationId xmlns:a16="http://schemas.microsoft.com/office/drawing/2014/main" id="{346752C5-794D-65DD-179E-27CD34DFC484}"/>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b="18311"/>
          <a:stretch/>
        </p:blipFill>
        <p:spPr bwMode="auto">
          <a:xfrm>
            <a:off x="1098333" y="5496004"/>
            <a:ext cx="1838131" cy="5710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01C03A2-C75A-F806-FEBD-F15D6F275B0A}"/>
              </a:ext>
            </a:extLst>
          </p:cNvPr>
          <p:cNvSpPr/>
          <p:nvPr/>
        </p:nvSpPr>
        <p:spPr>
          <a:xfrm>
            <a:off x="144410" y="435951"/>
            <a:ext cx="12026069" cy="892552"/>
          </a:xfrm>
          <a:prstGeom prst="rect">
            <a:avLst/>
          </a:prstGeom>
        </p:spPr>
        <p:txBody>
          <a:bodyPr wrap="square">
            <a:spAutoFit/>
          </a:bodyPr>
          <a:lstStyle/>
          <a:p>
            <a:pPr lvl="0">
              <a:defRPr/>
            </a:pPr>
            <a:r>
              <a:rPr lang="en-US" sz="2600" b="1">
                <a:solidFill>
                  <a:srgbClr val="1B1464"/>
                </a:solidFill>
                <a:latin typeface="Helvetica" panose="020B0604020202020204" pitchFamily="34" charset="0"/>
              </a:rPr>
              <a:t>During our analysis period, many major pharma brands saw a </a:t>
            </a:r>
            <a:r>
              <a:rPr lang="en-US" sz="2600" b="1">
                <a:solidFill>
                  <a:srgbClr val="ED3C8D"/>
                </a:solidFill>
                <a:latin typeface="Helvetica" panose="020B0604020202020204" pitchFamily="34" charset="0"/>
              </a:rPr>
              <a:t>tight correlation</a:t>
            </a:r>
            <a:r>
              <a:rPr lang="en-US" sz="2600" b="1">
                <a:solidFill>
                  <a:srgbClr val="1B1464"/>
                </a:solidFill>
                <a:latin typeface="Helvetica" panose="020B0604020202020204" pitchFamily="34" charset="0"/>
              </a:rPr>
              <a:t> between increased TV investment and annual sales growth</a:t>
            </a:r>
          </a:p>
        </p:txBody>
      </p:sp>
      <p:sp>
        <p:nvSpPr>
          <p:cNvPr id="7" name="TextBox 6">
            <a:extLst>
              <a:ext uri="{FF2B5EF4-FFF2-40B4-BE49-F238E27FC236}">
                <a16:creationId xmlns:a16="http://schemas.microsoft.com/office/drawing/2014/main" id="{FEBBD633-CDA8-4217-733F-E44D3C0EF4C0}"/>
              </a:ext>
            </a:extLst>
          </p:cNvPr>
          <p:cNvSpPr txBox="1"/>
          <p:nvPr/>
        </p:nvSpPr>
        <p:spPr>
          <a:xfrm>
            <a:off x="0" y="1713422"/>
            <a:ext cx="12192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Sampling</a:t>
            </a:r>
            <a:r>
              <a:rPr kumimoji="0" lang="en-US" sz="1200" b="1"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Pharmaceutical DTC Brands: Annual U.S. Sales Revenue &amp; TV Spend</a:t>
            </a:r>
            <a:endParaRPr kumimoji="0" lang="en-US" sz="1100" b="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922360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E8641-C175-0683-B150-2134809F548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F9ACB22-7836-F158-8A35-0C5B618E07E2}"/>
              </a:ext>
            </a:extLst>
          </p:cNvPr>
          <p:cNvSpPr>
            <a:spLocks noGrp="1" noRot="1" noMove="1" noResize="1" noEditPoints="1" noAdjustHandles="1" noChangeArrowheads="1" noChangeShapeType="1"/>
          </p:cNvSpPr>
          <p:nvPr/>
        </p:nvSpPr>
        <p:spPr>
          <a:xfrm>
            <a:off x="2063" y="1713422"/>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C3EDFD48-7DB0-B299-DDC4-06E701E8F009}"/>
              </a:ext>
            </a:extLst>
          </p:cNvPr>
          <p:cNvSpPr/>
          <p:nvPr/>
        </p:nvSpPr>
        <p:spPr>
          <a:xfrm>
            <a:off x="743225" y="1977956"/>
            <a:ext cx="10724212" cy="4264661"/>
          </a:xfrm>
          <a:prstGeom prst="roundRect">
            <a:avLst>
              <a:gd name="adj" fmla="val 4004"/>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5" name="Straight Connector 44">
            <a:extLst>
              <a:ext uri="{FF2B5EF4-FFF2-40B4-BE49-F238E27FC236}">
                <a16:creationId xmlns:a16="http://schemas.microsoft.com/office/drawing/2014/main" id="{D6C3D9E7-DC7A-D4C9-4F7F-CE89B7D36230}"/>
              </a:ext>
            </a:extLst>
          </p:cNvPr>
          <p:cNvCxnSpPr>
            <a:cxnSpLocks/>
          </p:cNvCxnSpPr>
          <p:nvPr/>
        </p:nvCxnSpPr>
        <p:spPr>
          <a:xfrm>
            <a:off x="743225" y="4338792"/>
            <a:ext cx="10724212" cy="0"/>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FA4388A-3C5F-73DB-5E19-26A8389AC461}"/>
              </a:ext>
            </a:extLst>
          </p:cNvPr>
          <p:cNvCxnSpPr>
            <a:cxnSpLocks/>
          </p:cNvCxnSpPr>
          <p:nvPr/>
        </p:nvCxnSpPr>
        <p:spPr>
          <a:xfrm>
            <a:off x="743225" y="5302983"/>
            <a:ext cx="10724212" cy="0"/>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EE688FD-6A6B-9AF6-C11D-EF2C82B138FA}"/>
              </a:ext>
            </a:extLst>
          </p:cNvPr>
          <p:cNvSpPr/>
          <p:nvPr/>
        </p:nvSpPr>
        <p:spPr>
          <a:xfrm>
            <a:off x="0" y="0"/>
            <a:ext cx="624840" cy="230800"/>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a:latin typeface="Helvetica" pitchFamily="2" charset="0"/>
              </a:rPr>
              <a:t>Sales</a:t>
            </a:r>
          </a:p>
        </p:txBody>
      </p:sp>
      <p:pic>
        <p:nvPicPr>
          <p:cNvPr id="2" name="Picture 1">
            <a:extLst>
              <a:ext uri="{FF2B5EF4-FFF2-40B4-BE49-F238E27FC236}">
                <a16:creationId xmlns:a16="http://schemas.microsoft.com/office/drawing/2014/main" id="{5D34C1C2-2DD7-6D41-5683-605FF3B976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AAA42593-D505-0439-FC75-A8E41804D0A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F19CD669-FE54-7ECB-93D0-CE023FC9F396}"/>
              </a:ext>
            </a:extLst>
          </p:cNvPr>
          <p:cNvSpPr txBox="1"/>
          <p:nvPr/>
        </p:nvSpPr>
        <p:spPr>
          <a:xfrm>
            <a:off x="6058384" y="2162715"/>
            <a:ext cx="7389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2021</a:t>
            </a:r>
            <a:endPar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6" name="TextBox 15">
            <a:extLst>
              <a:ext uri="{FF2B5EF4-FFF2-40B4-BE49-F238E27FC236}">
                <a16:creationId xmlns:a16="http://schemas.microsoft.com/office/drawing/2014/main" id="{56477640-9558-0F00-62F0-0154E30A99FE}"/>
              </a:ext>
            </a:extLst>
          </p:cNvPr>
          <p:cNvSpPr txBox="1"/>
          <p:nvPr/>
        </p:nvSpPr>
        <p:spPr>
          <a:xfrm>
            <a:off x="7565538" y="2162715"/>
            <a:ext cx="7389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2024</a:t>
            </a:r>
            <a:endPar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7" name="TextBox 16">
            <a:extLst>
              <a:ext uri="{FF2B5EF4-FFF2-40B4-BE49-F238E27FC236}">
                <a16:creationId xmlns:a16="http://schemas.microsoft.com/office/drawing/2014/main" id="{9137DA4A-C864-9C9F-31C1-221FFB6324B3}"/>
              </a:ext>
            </a:extLst>
          </p:cNvPr>
          <p:cNvSpPr txBox="1"/>
          <p:nvPr/>
        </p:nvSpPr>
        <p:spPr>
          <a:xfrm>
            <a:off x="1278755" y="2162715"/>
            <a:ext cx="10750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Brand</a:t>
            </a:r>
            <a:endPar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7" name="TextBox 26">
            <a:extLst>
              <a:ext uri="{FF2B5EF4-FFF2-40B4-BE49-F238E27FC236}">
                <a16:creationId xmlns:a16="http://schemas.microsoft.com/office/drawing/2014/main" id="{57237999-A99E-5DE8-E6F1-583BA2B771AD}"/>
              </a:ext>
            </a:extLst>
          </p:cNvPr>
          <p:cNvSpPr txBox="1"/>
          <p:nvPr/>
        </p:nvSpPr>
        <p:spPr>
          <a:xfrm>
            <a:off x="10039870" y="2008827"/>
            <a:ext cx="138660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3-Year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CAGR</a:t>
            </a:r>
            <a:r>
              <a:rPr kumimoji="0" lang="en-US" sz="1400" i="0"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cxnSp>
        <p:nvCxnSpPr>
          <p:cNvPr id="31" name="Straight Connector 30">
            <a:extLst>
              <a:ext uri="{FF2B5EF4-FFF2-40B4-BE49-F238E27FC236}">
                <a16:creationId xmlns:a16="http://schemas.microsoft.com/office/drawing/2014/main" id="{C9974437-B253-EACB-B0E1-EBF83FFEF87A}"/>
              </a:ext>
            </a:extLst>
          </p:cNvPr>
          <p:cNvCxnSpPr>
            <a:cxnSpLocks/>
          </p:cNvCxnSpPr>
          <p:nvPr/>
        </p:nvCxnSpPr>
        <p:spPr>
          <a:xfrm>
            <a:off x="743225" y="3375660"/>
            <a:ext cx="10724212" cy="0"/>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225" name="TextBox 224">
            <a:extLst>
              <a:ext uri="{FF2B5EF4-FFF2-40B4-BE49-F238E27FC236}">
                <a16:creationId xmlns:a16="http://schemas.microsoft.com/office/drawing/2014/main" id="{2CB34D70-B1E7-5324-C45D-73C9D08798C6}"/>
              </a:ext>
            </a:extLst>
          </p:cNvPr>
          <p:cNvSpPr txBox="1"/>
          <p:nvPr/>
        </p:nvSpPr>
        <p:spPr>
          <a:xfrm>
            <a:off x="3343244" y="3534908"/>
            <a:ext cx="2304055" cy="307777"/>
          </a:xfrm>
          <a:prstGeom prst="rect">
            <a:avLst/>
          </a:prstGeom>
          <a:noFill/>
        </p:spPr>
        <p:txBody>
          <a:bodyPr wrap="square" rtlCol="0">
            <a:spAutoFit/>
          </a:bodyPr>
          <a:lstStyle/>
          <a:p>
            <a:pPr lvl="0">
              <a:defRPr/>
            </a:pPr>
            <a:r>
              <a:rPr lang="en-US" sz="1400" b="1">
                <a:solidFill>
                  <a:srgbClr val="4EBEA4"/>
                </a:solidFill>
                <a:latin typeface="Helvetica" panose="020B0403020202020204" pitchFamily="34" charset="0"/>
              </a:rPr>
              <a:t>U.S. Revenue ($ in MM) </a:t>
            </a:r>
            <a:endParaRPr lang="en-US" sz="1400">
              <a:solidFill>
                <a:srgbClr val="4EBEA4"/>
              </a:solidFill>
              <a:latin typeface="Helvetica" panose="020B0403020202020204" pitchFamily="34" charset="0"/>
            </a:endParaRPr>
          </a:p>
        </p:txBody>
      </p:sp>
      <p:sp>
        <p:nvSpPr>
          <p:cNvPr id="226" name="TextBox 225">
            <a:extLst>
              <a:ext uri="{FF2B5EF4-FFF2-40B4-BE49-F238E27FC236}">
                <a16:creationId xmlns:a16="http://schemas.microsoft.com/office/drawing/2014/main" id="{6D787025-7427-85B0-3027-3A273CC1103C}"/>
              </a:ext>
            </a:extLst>
          </p:cNvPr>
          <p:cNvSpPr txBox="1"/>
          <p:nvPr/>
        </p:nvSpPr>
        <p:spPr>
          <a:xfrm>
            <a:off x="3344815" y="3906376"/>
            <a:ext cx="2696552" cy="307777"/>
          </a:xfrm>
          <a:prstGeom prst="rect">
            <a:avLst/>
          </a:prstGeom>
          <a:noFill/>
        </p:spPr>
        <p:txBody>
          <a:bodyPr wrap="square" rtlCol="0">
            <a:spAutoFit/>
          </a:bodyPr>
          <a:lstStyle/>
          <a:p>
            <a:pPr lvl="0">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TV Spend ($ </a:t>
            </a:r>
            <a:r>
              <a:rPr lang="en-US" sz="1400" b="1">
                <a:solidFill>
                  <a:srgbClr val="ED3C8D"/>
                </a:solidFill>
                <a:latin typeface="Helvetica" panose="020B0403020202020204" pitchFamily="34" charset="0"/>
              </a:rPr>
              <a:t>in MM)</a:t>
            </a:r>
            <a:endPar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27" name="TextBox 226">
            <a:extLst>
              <a:ext uri="{FF2B5EF4-FFF2-40B4-BE49-F238E27FC236}">
                <a16:creationId xmlns:a16="http://schemas.microsoft.com/office/drawing/2014/main" id="{0B8F8092-1398-AD90-6810-5A608AFBBF98}"/>
              </a:ext>
            </a:extLst>
          </p:cNvPr>
          <p:cNvSpPr txBox="1"/>
          <p:nvPr/>
        </p:nvSpPr>
        <p:spPr>
          <a:xfrm>
            <a:off x="5971325" y="3536478"/>
            <a:ext cx="916179" cy="307777"/>
          </a:xfrm>
          <a:prstGeom prst="rect">
            <a:avLst/>
          </a:prstGeom>
          <a:noFill/>
        </p:spPr>
        <p:txBody>
          <a:bodyPr wrap="square" rtlCol="0">
            <a:spAutoFit/>
          </a:bodyPr>
          <a:lstStyle/>
          <a:p>
            <a:pPr lvl="0" algn="r">
              <a:defRPr/>
            </a:pPr>
            <a:r>
              <a:rPr lang="en-US" sz="1400" b="1">
                <a:solidFill>
                  <a:srgbClr val="4EBEA4"/>
                </a:solidFill>
                <a:latin typeface="Helvetica" panose="020B0403020202020204" pitchFamily="34" charset="0"/>
              </a:rPr>
              <a:t>$1,503</a:t>
            </a:r>
            <a:endParaRPr lang="en-US" sz="1400">
              <a:solidFill>
                <a:srgbClr val="4EBEA4"/>
              </a:solidFill>
              <a:latin typeface="Helvetica" panose="020B0403020202020204" pitchFamily="34" charset="0"/>
            </a:endParaRPr>
          </a:p>
        </p:txBody>
      </p:sp>
      <p:sp>
        <p:nvSpPr>
          <p:cNvPr id="228" name="TextBox 227">
            <a:extLst>
              <a:ext uri="{FF2B5EF4-FFF2-40B4-BE49-F238E27FC236}">
                <a16:creationId xmlns:a16="http://schemas.microsoft.com/office/drawing/2014/main" id="{6CC1DD1C-D1AC-1E37-43F2-C7071BA8B9EA}"/>
              </a:ext>
            </a:extLst>
          </p:cNvPr>
          <p:cNvSpPr txBox="1"/>
          <p:nvPr/>
        </p:nvSpPr>
        <p:spPr>
          <a:xfrm>
            <a:off x="5971325" y="3906376"/>
            <a:ext cx="916179" cy="307777"/>
          </a:xfrm>
          <a:prstGeom prst="rect">
            <a:avLst/>
          </a:prstGeom>
          <a:noFill/>
        </p:spPr>
        <p:txBody>
          <a:bodyPr wrap="square" rtlCol="0">
            <a:spAutoFit/>
          </a:bodyPr>
          <a:lstStyle/>
          <a:p>
            <a:pPr lvl="0" algn="r">
              <a:defRPr/>
            </a:pPr>
            <a:r>
              <a:rPr lang="en-US" sz="1400" b="1">
                <a:solidFill>
                  <a:srgbClr val="ED3C8D"/>
                </a:solidFill>
                <a:latin typeface="Helvetica" panose="020B0403020202020204" pitchFamily="34" charset="0"/>
              </a:rPr>
              <a:t>$141</a:t>
            </a:r>
            <a:endParaRPr lang="en-US" sz="1400">
              <a:solidFill>
                <a:srgbClr val="ED3C8D"/>
              </a:solidFill>
              <a:latin typeface="Helvetica" panose="020B0403020202020204" pitchFamily="34" charset="0"/>
            </a:endParaRPr>
          </a:p>
        </p:txBody>
      </p:sp>
      <p:sp>
        <p:nvSpPr>
          <p:cNvPr id="229" name="TextBox 228">
            <a:extLst>
              <a:ext uri="{FF2B5EF4-FFF2-40B4-BE49-F238E27FC236}">
                <a16:creationId xmlns:a16="http://schemas.microsoft.com/office/drawing/2014/main" id="{CB84A845-C48F-C3D8-1809-313AB07F8883}"/>
              </a:ext>
            </a:extLst>
          </p:cNvPr>
          <p:cNvSpPr txBox="1"/>
          <p:nvPr/>
        </p:nvSpPr>
        <p:spPr>
          <a:xfrm>
            <a:off x="7427678" y="3541190"/>
            <a:ext cx="916179" cy="307777"/>
          </a:xfrm>
          <a:prstGeom prst="rect">
            <a:avLst/>
          </a:prstGeom>
          <a:noFill/>
        </p:spPr>
        <p:txBody>
          <a:bodyPr wrap="square" rtlCol="0">
            <a:spAutoFit/>
          </a:bodyPr>
          <a:lstStyle/>
          <a:p>
            <a:pPr lvl="0" algn="r">
              <a:defRPr/>
            </a:pPr>
            <a:r>
              <a:rPr lang="en-US" sz="1400" b="1">
                <a:solidFill>
                  <a:srgbClr val="4EBEA4"/>
                </a:solidFill>
                <a:latin typeface="Helvetica" panose="020B0403020202020204" pitchFamily="34" charset="0"/>
              </a:rPr>
              <a:t>$2,443</a:t>
            </a:r>
            <a:endParaRPr lang="en-US" sz="1400">
              <a:solidFill>
                <a:srgbClr val="4EBEA4"/>
              </a:solidFill>
              <a:latin typeface="Helvetica" panose="020B0403020202020204" pitchFamily="34" charset="0"/>
            </a:endParaRPr>
          </a:p>
        </p:txBody>
      </p:sp>
      <p:sp>
        <p:nvSpPr>
          <p:cNvPr id="230" name="TextBox 229">
            <a:extLst>
              <a:ext uri="{FF2B5EF4-FFF2-40B4-BE49-F238E27FC236}">
                <a16:creationId xmlns:a16="http://schemas.microsoft.com/office/drawing/2014/main" id="{605286F1-5F27-3C7E-DB3B-308AAB461866}"/>
              </a:ext>
            </a:extLst>
          </p:cNvPr>
          <p:cNvSpPr txBox="1"/>
          <p:nvPr/>
        </p:nvSpPr>
        <p:spPr>
          <a:xfrm>
            <a:off x="7427678" y="3911088"/>
            <a:ext cx="916179" cy="307777"/>
          </a:xfrm>
          <a:prstGeom prst="rect">
            <a:avLst/>
          </a:prstGeom>
          <a:noFill/>
        </p:spPr>
        <p:txBody>
          <a:bodyPr wrap="square" rtlCol="0">
            <a:spAutoFit/>
          </a:bodyPr>
          <a:lstStyle/>
          <a:p>
            <a:pPr lvl="0" algn="r">
              <a:defRPr/>
            </a:pPr>
            <a:r>
              <a:rPr lang="en-US" sz="1400" b="1">
                <a:solidFill>
                  <a:srgbClr val="ED3C8D"/>
                </a:solidFill>
                <a:latin typeface="Helvetica" panose="020B0403020202020204" pitchFamily="34" charset="0"/>
              </a:rPr>
              <a:t>$185</a:t>
            </a:r>
            <a:endParaRPr lang="en-US" sz="1400">
              <a:solidFill>
                <a:srgbClr val="ED3C8D"/>
              </a:solidFill>
              <a:latin typeface="Helvetica" panose="020B0403020202020204" pitchFamily="34" charset="0"/>
            </a:endParaRPr>
          </a:p>
        </p:txBody>
      </p:sp>
      <p:sp>
        <p:nvSpPr>
          <p:cNvPr id="231" name="TextBox 230">
            <a:extLst>
              <a:ext uri="{FF2B5EF4-FFF2-40B4-BE49-F238E27FC236}">
                <a16:creationId xmlns:a16="http://schemas.microsoft.com/office/drawing/2014/main" id="{23E55984-320F-26AE-AC96-77A94080C144}"/>
              </a:ext>
            </a:extLst>
          </p:cNvPr>
          <p:cNvSpPr txBox="1"/>
          <p:nvPr/>
        </p:nvSpPr>
        <p:spPr>
          <a:xfrm>
            <a:off x="10212107" y="3514184"/>
            <a:ext cx="916179" cy="369332"/>
          </a:xfrm>
          <a:prstGeom prst="rect">
            <a:avLst/>
          </a:prstGeom>
          <a:noFill/>
        </p:spPr>
        <p:txBody>
          <a:bodyPr wrap="square" rtlCol="0">
            <a:spAutoFit/>
          </a:bodyPr>
          <a:lstStyle/>
          <a:p>
            <a:pPr lvl="0" algn="r">
              <a:defRPr/>
            </a:pPr>
            <a:r>
              <a:rPr lang="en-US" b="1">
                <a:solidFill>
                  <a:srgbClr val="1B1464"/>
                </a:solidFill>
                <a:latin typeface="Helvetica" panose="020B0403020202020204" pitchFamily="34" charset="0"/>
              </a:rPr>
              <a:t>+18%</a:t>
            </a:r>
            <a:endParaRPr lang="en-US">
              <a:solidFill>
                <a:srgbClr val="1B1464"/>
              </a:solidFill>
              <a:latin typeface="Helvetica" panose="020B0403020202020204" pitchFamily="34" charset="0"/>
            </a:endParaRPr>
          </a:p>
        </p:txBody>
      </p:sp>
      <p:sp>
        <p:nvSpPr>
          <p:cNvPr id="232" name="TextBox 231">
            <a:extLst>
              <a:ext uri="{FF2B5EF4-FFF2-40B4-BE49-F238E27FC236}">
                <a16:creationId xmlns:a16="http://schemas.microsoft.com/office/drawing/2014/main" id="{9A000963-D9C5-27C4-CB76-FCB610EFBB20}"/>
              </a:ext>
            </a:extLst>
          </p:cNvPr>
          <p:cNvSpPr txBox="1"/>
          <p:nvPr/>
        </p:nvSpPr>
        <p:spPr>
          <a:xfrm>
            <a:off x="10212107" y="3837734"/>
            <a:ext cx="916179" cy="369332"/>
          </a:xfrm>
          <a:prstGeom prst="rect">
            <a:avLst/>
          </a:prstGeom>
          <a:noFill/>
        </p:spPr>
        <p:txBody>
          <a:bodyPr wrap="square" rtlCol="0">
            <a:spAutoFit/>
          </a:bodyPr>
          <a:lstStyle/>
          <a:p>
            <a:pPr lvl="0" algn="r">
              <a:defRPr/>
            </a:pPr>
            <a:r>
              <a:rPr lang="en-US" b="1">
                <a:solidFill>
                  <a:srgbClr val="1B1464"/>
                </a:solidFill>
                <a:latin typeface="Helvetica" panose="020B0403020202020204" pitchFamily="34" charset="0"/>
              </a:rPr>
              <a:t>+9%</a:t>
            </a:r>
            <a:endParaRPr lang="en-US">
              <a:solidFill>
                <a:srgbClr val="1B1464"/>
              </a:solidFill>
              <a:latin typeface="Helvetica" panose="020B0403020202020204" pitchFamily="34" charset="0"/>
            </a:endParaRPr>
          </a:p>
        </p:txBody>
      </p:sp>
      <p:sp>
        <p:nvSpPr>
          <p:cNvPr id="236" name="TextBox 235">
            <a:extLst>
              <a:ext uri="{FF2B5EF4-FFF2-40B4-BE49-F238E27FC236}">
                <a16:creationId xmlns:a16="http://schemas.microsoft.com/office/drawing/2014/main" id="{5C3AA156-3CF9-6E95-3EED-36DA1C401629}"/>
              </a:ext>
            </a:extLst>
          </p:cNvPr>
          <p:cNvSpPr txBox="1"/>
          <p:nvPr/>
        </p:nvSpPr>
        <p:spPr>
          <a:xfrm>
            <a:off x="3343244" y="5460388"/>
            <a:ext cx="2304055" cy="307777"/>
          </a:xfrm>
          <a:prstGeom prst="rect">
            <a:avLst/>
          </a:prstGeom>
          <a:noFill/>
        </p:spPr>
        <p:txBody>
          <a:bodyPr wrap="square" rtlCol="0">
            <a:spAutoFit/>
          </a:bodyPr>
          <a:lstStyle/>
          <a:p>
            <a:pPr lvl="0">
              <a:defRPr/>
            </a:pPr>
            <a:r>
              <a:rPr lang="en-US" sz="1400" b="1">
                <a:solidFill>
                  <a:srgbClr val="4EBEA4"/>
                </a:solidFill>
                <a:latin typeface="Helvetica" panose="020B0403020202020204" pitchFamily="34" charset="0"/>
              </a:rPr>
              <a:t>U.S. Revenue ($ in MM) </a:t>
            </a:r>
            <a:endParaRPr lang="en-US" sz="1400">
              <a:solidFill>
                <a:srgbClr val="4EBEA4"/>
              </a:solidFill>
              <a:latin typeface="Helvetica" panose="020B0403020202020204" pitchFamily="34" charset="0"/>
            </a:endParaRPr>
          </a:p>
        </p:txBody>
      </p:sp>
      <p:sp>
        <p:nvSpPr>
          <p:cNvPr id="237" name="TextBox 236">
            <a:extLst>
              <a:ext uri="{FF2B5EF4-FFF2-40B4-BE49-F238E27FC236}">
                <a16:creationId xmlns:a16="http://schemas.microsoft.com/office/drawing/2014/main" id="{EDD10911-EE1D-49BA-B756-95E22A2CA46A}"/>
              </a:ext>
            </a:extLst>
          </p:cNvPr>
          <p:cNvSpPr txBox="1"/>
          <p:nvPr/>
        </p:nvSpPr>
        <p:spPr>
          <a:xfrm>
            <a:off x="3344815" y="5831856"/>
            <a:ext cx="2696552" cy="307777"/>
          </a:xfrm>
          <a:prstGeom prst="rect">
            <a:avLst/>
          </a:prstGeom>
          <a:noFill/>
        </p:spPr>
        <p:txBody>
          <a:bodyPr wrap="square" rtlCol="0">
            <a:spAutoFit/>
          </a:bodyPr>
          <a:lstStyle/>
          <a:p>
            <a:pPr lvl="0">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TV Spend ($ </a:t>
            </a:r>
            <a:r>
              <a:rPr lang="en-US" sz="1400" b="1">
                <a:solidFill>
                  <a:srgbClr val="ED3C8D"/>
                </a:solidFill>
                <a:latin typeface="Helvetica" panose="020B0403020202020204" pitchFamily="34" charset="0"/>
              </a:rPr>
              <a:t>in MM)</a:t>
            </a:r>
            <a:endPar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38" name="TextBox 237">
            <a:extLst>
              <a:ext uri="{FF2B5EF4-FFF2-40B4-BE49-F238E27FC236}">
                <a16:creationId xmlns:a16="http://schemas.microsoft.com/office/drawing/2014/main" id="{DC926CC7-48E9-D679-2702-CA443E898840}"/>
              </a:ext>
            </a:extLst>
          </p:cNvPr>
          <p:cNvSpPr txBox="1"/>
          <p:nvPr/>
        </p:nvSpPr>
        <p:spPr>
          <a:xfrm>
            <a:off x="5945578" y="5461958"/>
            <a:ext cx="941926" cy="307777"/>
          </a:xfrm>
          <a:prstGeom prst="rect">
            <a:avLst/>
          </a:prstGeom>
          <a:noFill/>
        </p:spPr>
        <p:txBody>
          <a:bodyPr wrap="square" rtlCol="0">
            <a:spAutoFit/>
          </a:bodyPr>
          <a:lstStyle/>
          <a:p>
            <a:pPr lvl="0" algn="r">
              <a:defRPr/>
            </a:pPr>
            <a:r>
              <a:rPr lang="en-US" sz="1400" b="1">
                <a:solidFill>
                  <a:srgbClr val="4EBEA4"/>
                </a:solidFill>
                <a:latin typeface="Helvetica" panose="020B0403020202020204" pitchFamily="34" charset="0"/>
              </a:rPr>
              <a:t>$115</a:t>
            </a:r>
            <a:endParaRPr lang="en-US" sz="1400">
              <a:solidFill>
                <a:srgbClr val="4EBEA4"/>
              </a:solidFill>
              <a:latin typeface="Helvetica" panose="020B0403020202020204" pitchFamily="34" charset="0"/>
            </a:endParaRPr>
          </a:p>
        </p:txBody>
      </p:sp>
      <p:sp>
        <p:nvSpPr>
          <p:cNvPr id="239" name="TextBox 238">
            <a:extLst>
              <a:ext uri="{FF2B5EF4-FFF2-40B4-BE49-F238E27FC236}">
                <a16:creationId xmlns:a16="http://schemas.microsoft.com/office/drawing/2014/main" id="{4937A5EC-A243-9835-A333-91C6BC29E8E3}"/>
              </a:ext>
            </a:extLst>
          </p:cNvPr>
          <p:cNvSpPr txBox="1"/>
          <p:nvPr/>
        </p:nvSpPr>
        <p:spPr>
          <a:xfrm>
            <a:off x="5971325" y="5831856"/>
            <a:ext cx="916179" cy="307777"/>
          </a:xfrm>
          <a:prstGeom prst="rect">
            <a:avLst/>
          </a:prstGeom>
          <a:noFill/>
        </p:spPr>
        <p:txBody>
          <a:bodyPr wrap="square" rtlCol="0">
            <a:spAutoFit/>
          </a:bodyPr>
          <a:lstStyle/>
          <a:p>
            <a:pPr lvl="0" algn="r">
              <a:defRPr/>
            </a:pPr>
            <a:r>
              <a:rPr lang="en-US" sz="1400" b="1">
                <a:solidFill>
                  <a:srgbClr val="ED3C8D"/>
                </a:solidFill>
                <a:latin typeface="Helvetica" panose="020B0403020202020204" pitchFamily="34" charset="0"/>
              </a:rPr>
              <a:t>$59</a:t>
            </a:r>
            <a:endParaRPr lang="en-US" sz="1400">
              <a:solidFill>
                <a:srgbClr val="ED3C8D"/>
              </a:solidFill>
              <a:latin typeface="Helvetica" panose="020B0403020202020204" pitchFamily="34" charset="0"/>
            </a:endParaRPr>
          </a:p>
        </p:txBody>
      </p:sp>
      <p:sp>
        <p:nvSpPr>
          <p:cNvPr id="240" name="TextBox 239">
            <a:extLst>
              <a:ext uri="{FF2B5EF4-FFF2-40B4-BE49-F238E27FC236}">
                <a16:creationId xmlns:a16="http://schemas.microsoft.com/office/drawing/2014/main" id="{ECECEC15-8C24-925B-A427-04E5FD2F505B}"/>
              </a:ext>
            </a:extLst>
          </p:cNvPr>
          <p:cNvSpPr txBox="1"/>
          <p:nvPr/>
        </p:nvSpPr>
        <p:spPr>
          <a:xfrm>
            <a:off x="7353884" y="5466670"/>
            <a:ext cx="989973" cy="307777"/>
          </a:xfrm>
          <a:prstGeom prst="rect">
            <a:avLst/>
          </a:prstGeom>
          <a:noFill/>
        </p:spPr>
        <p:txBody>
          <a:bodyPr wrap="square" rtlCol="0">
            <a:spAutoFit/>
          </a:bodyPr>
          <a:lstStyle/>
          <a:p>
            <a:pPr lvl="0" algn="r">
              <a:defRPr/>
            </a:pPr>
            <a:r>
              <a:rPr lang="en-US" sz="1400" b="1">
                <a:solidFill>
                  <a:srgbClr val="4EBEA4"/>
                </a:solidFill>
                <a:latin typeface="Helvetica" panose="020B0403020202020204" pitchFamily="34" charset="0"/>
              </a:rPr>
              <a:t>$516</a:t>
            </a:r>
            <a:endParaRPr lang="en-US" sz="1400">
              <a:solidFill>
                <a:srgbClr val="4EBEA4"/>
              </a:solidFill>
              <a:latin typeface="Helvetica" panose="020B0403020202020204" pitchFamily="34" charset="0"/>
            </a:endParaRPr>
          </a:p>
        </p:txBody>
      </p:sp>
      <p:sp>
        <p:nvSpPr>
          <p:cNvPr id="241" name="TextBox 240">
            <a:extLst>
              <a:ext uri="{FF2B5EF4-FFF2-40B4-BE49-F238E27FC236}">
                <a16:creationId xmlns:a16="http://schemas.microsoft.com/office/drawing/2014/main" id="{9087FB31-4DB7-4A11-6B4C-B38F74C96E04}"/>
              </a:ext>
            </a:extLst>
          </p:cNvPr>
          <p:cNvSpPr txBox="1"/>
          <p:nvPr/>
        </p:nvSpPr>
        <p:spPr>
          <a:xfrm>
            <a:off x="7427678" y="5836568"/>
            <a:ext cx="916179" cy="307777"/>
          </a:xfrm>
          <a:prstGeom prst="rect">
            <a:avLst/>
          </a:prstGeom>
          <a:noFill/>
        </p:spPr>
        <p:txBody>
          <a:bodyPr wrap="square" rtlCol="0">
            <a:spAutoFit/>
          </a:bodyPr>
          <a:lstStyle/>
          <a:p>
            <a:pPr lvl="0" algn="r">
              <a:defRPr/>
            </a:pPr>
            <a:r>
              <a:rPr lang="en-US" sz="1400" b="1">
                <a:solidFill>
                  <a:srgbClr val="ED3C8D"/>
                </a:solidFill>
                <a:latin typeface="Helvetica" panose="020B0403020202020204" pitchFamily="34" charset="0"/>
              </a:rPr>
              <a:t>$133</a:t>
            </a:r>
            <a:endParaRPr lang="en-US" sz="1400">
              <a:solidFill>
                <a:srgbClr val="ED3C8D"/>
              </a:solidFill>
              <a:latin typeface="Helvetica" panose="020B0403020202020204" pitchFamily="34" charset="0"/>
            </a:endParaRPr>
          </a:p>
        </p:txBody>
      </p:sp>
      <p:sp>
        <p:nvSpPr>
          <p:cNvPr id="242" name="TextBox 241">
            <a:extLst>
              <a:ext uri="{FF2B5EF4-FFF2-40B4-BE49-F238E27FC236}">
                <a16:creationId xmlns:a16="http://schemas.microsoft.com/office/drawing/2014/main" id="{BE8E51EE-CEEE-80AA-BDB9-3F47536DCDCB}"/>
              </a:ext>
            </a:extLst>
          </p:cNvPr>
          <p:cNvSpPr txBox="1"/>
          <p:nvPr/>
        </p:nvSpPr>
        <p:spPr>
          <a:xfrm>
            <a:off x="10212107" y="5439664"/>
            <a:ext cx="916179" cy="369332"/>
          </a:xfrm>
          <a:prstGeom prst="rect">
            <a:avLst/>
          </a:prstGeom>
          <a:noFill/>
        </p:spPr>
        <p:txBody>
          <a:bodyPr wrap="square" rtlCol="0">
            <a:spAutoFit/>
          </a:bodyPr>
          <a:lstStyle/>
          <a:p>
            <a:pPr lvl="0" algn="r">
              <a:defRPr/>
            </a:pPr>
            <a:r>
              <a:rPr lang="en-US" b="1">
                <a:solidFill>
                  <a:srgbClr val="1B1464"/>
                </a:solidFill>
                <a:latin typeface="Helvetica" panose="020B0403020202020204" pitchFamily="34" charset="0"/>
              </a:rPr>
              <a:t>+65%</a:t>
            </a:r>
            <a:endParaRPr lang="en-US">
              <a:solidFill>
                <a:srgbClr val="1B1464"/>
              </a:solidFill>
              <a:latin typeface="Helvetica" panose="020B0403020202020204" pitchFamily="34" charset="0"/>
            </a:endParaRPr>
          </a:p>
        </p:txBody>
      </p:sp>
      <p:sp>
        <p:nvSpPr>
          <p:cNvPr id="243" name="TextBox 242">
            <a:extLst>
              <a:ext uri="{FF2B5EF4-FFF2-40B4-BE49-F238E27FC236}">
                <a16:creationId xmlns:a16="http://schemas.microsoft.com/office/drawing/2014/main" id="{810A91BB-50B6-A487-92D4-C9500D9FE66F}"/>
              </a:ext>
            </a:extLst>
          </p:cNvPr>
          <p:cNvSpPr txBox="1"/>
          <p:nvPr/>
        </p:nvSpPr>
        <p:spPr>
          <a:xfrm>
            <a:off x="10212107" y="5763214"/>
            <a:ext cx="916179" cy="369332"/>
          </a:xfrm>
          <a:prstGeom prst="rect">
            <a:avLst/>
          </a:prstGeom>
          <a:noFill/>
        </p:spPr>
        <p:txBody>
          <a:bodyPr wrap="square" rtlCol="0">
            <a:spAutoFit/>
          </a:bodyPr>
          <a:lstStyle/>
          <a:p>
            <a:pPr lvl="0" algn="r">
              <a:defRPr/>
            </a:pPr>
            <a:r>
              <a:rPr lang="en-US" b="1">
                <a:solidFill>
                  <a:srgbClr val="1B1464"/>
                </a:solidFill>
                <a:latin typeface="Helvetica" panose="020B0403020202020204" pitchFamily="34" charset="0"/>
              </a:rPr>
              <a:t>+31%</a:t>
            </a:r>
            <a:endParaRPr lang="en-US">
              <a:solidFill>
                <a:srgbClr val="1B1464"/>
              </a:solidFill>
              <a:latin typeface="Helvetica" panose="020B0403020202020204" pitchFamily="34" charset="0"/>
            </a:endParaRPr>
          </a:p>
        </p:txBody>
      </p:sp>
      <p:sp>
        <p:nvSpPr>
          <p:cNvPr id="246" name="TextBox 245">
            <a:extLst>
              <a:ext uri="{FF2B5EF4-FFF2-40B4-BE49-F238E27FC236}">
                <a16:creationId xmlns:a16="http://schemas.microsoft.com/office/drawing/2014/main" id="{260A26C7-EE0C-63C4-A0B9-31431F68E80B}"/>
              </a:ext>
            </a:extLst>
          </p:cNvPr>
          <p:cNvSpPr txBox="1"/>
          <p:nvPr/>
        </p:nvSpPr>
        <p:spPr>
          <a:xfrm>
            <a:off x="3326606" y="4488934"/>
            <a:ext cx="2304055" cy="307777"/>
          </a:xfrm>
          <a:prstGeom prst="rect">
            <a:avLst/>
          </a:prstGeom>
          <a:noFill/>
        </p:spPr>
        <p:txBody>
          <a:bodyPr wrap="square" rtlCol="0">
            <a:spAutoFit/>
          </a:bodyPr>
          <a:lstStyle/>
          <a:p>
            <a:pPr lvl="0">
              <a:defRPr/>
            </a:pPr>
            <a:r>
              <a:rPr lang="en-US" sz="1400" b="1">
                <a:solidFill>
                  <a:srgbClr val="4EBEA4"/>
                </a:solidFill>
                <a:latin typeface="Helvetica" panose="020B0403020202020204" pitchFamily="34" charset="0"/>
              </a:rPr>
              <a:t>U.S. Revenue ($ in MM) </a:t>
            </a:r>
            <a:endParaRPr lang="en-US" sz="1400">
              <a:solidFill>
                <a:srgbClr val="4EBEA4"/>
              </a:solidFill>
              <a:latin typeface="Helvetica" panose="020B0403020202020204" pitchFamily="34" charset="0"/>
            </a:endParaRPr>
          </a:p>
        </p:txBody>
      </p:sp>
      <p:sp>
        <p:nvSpPr>
          <p:cNvPr id="247" name="TextBox 246">
            <a:extLst>
              <a:ext uri="{FF2B5EF4-FFF2-40B4-BE49-F238E27FC236}">
                <a16:creationId xmlns:a16="http://schemas.microsoft.com/office/drawing/2014/main" id="{36EDD15E-ADA4-20FF-0FFC-E26105F28043}"/>
              </a:ext>
            </a:extLst>
          </p:cNvPr>
          <p:cNvSpPr txBox="1"/>
          <p:nvPr/>
        </p:nvSpPr>
        <p:spPr>
          <a:xfrm>
            <a:off x="3328177" y="4860402"/>
            <a:ext cx="2696552" cy="307777"/>
          </a:xfrm>
          <a:prstGeom prst="rect">
            <a:avLst/>
          </a:prstGeom>
          <a:noFill/>
        </p:spPr>
        <p:txBody>
          <a:bodyPr wrap="square" rtlCol="0">
            <a:spAutoFit/>
          </a:bodyPr>
          <a:lstStyle/>
          <a:p>
            <a:pPr lvl="0">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TV Spend ($ </a:t>
            </a:r>
            <a:r>
              <a:rPr lang="en-US" sz="1400" b="1">
                <a:solidFill>
                  <a:srgbClr val="ED3C8D"/>
                </a:solidFill>
                <a:latin typeface="Helvetica" panose="020B0403020202020204" pitchFamily="34" charset="0"/>
              </a:rPr>
              <a:t>in MM)</a:t>
            </a:r>
            <a:endPar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48" name="TextBox 247">
            <a:extLst>
              <a:ext uri="{FF2B5EF4-FFF2-40B4-BE49-F238E27FC236}">
                <a16:creationId xmlns:a16="http://schemas.microsoft.com/office/drawing/2014/main" id="{F5A947B6-7194-3B32-D4F2-8C9DBA209B79}"/>
              </a:ext>
            </a:extLst>
          </p:cNvPr>
          <p:cNvSpPr txBox="1"/>
          <p:nvPr/>
        </p:nvSpPr>
        <p:spPr>
          <a:xfrm>
            <a:off x="5827999" y="4490504"/>
            <a:ext cx="1059505" cy="307777"/>
          </a:xfrm>
          <a:prstGeom prst="rect">
            <a:avLst/>
          </a:prstGeom>
          <a:noFill/>
        </p:spPr>
        <p:txBody>
          <a:bodyPr wrap="square" rtlCol="0">
            <a:spAutoFit/>
          </a:bodyPr>
          <a:lstStyle/>
          <a:p>
            <a:pPr lvl="0" algn="r">
              <a:defRPr/>
            </a:pPr>
            <a:r>
              <a:rPr lang="en-US" sz="1400" b="1">
                <a:solidFill>
                  <a:srgbClr val="4EBEA4"/>
                </a:solidFill>
                <a:latin typeface="Helvetica" panose="020B0403020202020204" pitchFamily="34" charset="0"/>
              </a:rPr>
              <a:t>$82</a:t>
            </a:r>
            <a:endParaRPr lang="en-US" sz="1400">
              <a:solidFill>
                <a:srgbClr val="4EBEA4"/>
              </a:solidFill>
              <a:latin typeface="Helvetica" panose="020B0403020202020204" pitchFamily="34" charset="0"/>
            </a:endParaRPr>
          </a:p>
        </p:txBody>
      </p:sp>
      <p:sp>
        <p:nvSpPr>
          <p:cNvPr id="255" name="TextBox 254">
            <a:extLst>
              <a:ext uri="{FF2B5EF4-FFF2-40B4-BE49-F238E27FC236}">
                <a16:creationId xmlns:a16="http://schemas.microsoft.com/office/drawing/2014/main" id="{79EC52A8-A584-0A6A-871E-9724380DE38D}"/>
              </a:ext>
            </a:extLst>
          </p:cNvPr>
          <p:cNvSpPr txBox="1"/>
          <p:nvPr/>
        </p:nvSpPr>
        <p:spPr>
          <a:xfrm>
            <a:off x="5971325" y="4860402"/>
            <a:ext cx="916179" cy="307777"/>
          </a:xfrm>
          <a:prstGeom prst="rect">
            <a:avLst/>
          </a:prstGeom>
          <a:noFill/>
        </p:spPr>
        <p:txBody>
          <a:bodyPr wrap="square" rtlCol="0">
            <a:spAutoFit/>
          </a:bodyPr>
          <a:lstStyle/>
          <a:p>
            <a:pPr lvl="0" algn="r">
              <a:defRPr/>
            </a:pPr>
            <a:r>
              <a:rPr lang="en-US" sz="1400" b="1">
                <a:solidFill>
                  <a:srgbClr val="ED3C8D"/>
                </a:solidFill>
                <a:latin typeface="Helvetica" panose="020B0403020202020204" pitchFamily="34" charset="0"/>
              </a:rPr>
              <a:t>$33</a:t>
            </a:r>
            <a:endParaRPr lang="en-US" sz="1400">
              <a:solidFill>
                <a:srgbClr val="ED3C8D"/>
              </a:solidFill>
              <a:latin typeface="Helvetica" panose="020B0403020202020204" pitchFamily="34" charset="0"/>
            </a:endParaRPr>
          </a:p>
        </p:txBody>
      </p:sp>
      <p:sp>
        <p:nvSpPr>
          <p:cNvPr id="258" name="TextBox 257">
            <a:extLst>
              <a:ext uri="{FF2B5EF4-FFF2-40B4-BE49-F238E27FC236}">
                <a16:creationId xmlns:a16="http://schemas.microsoft.com/office/drawing/2014/main" id="{5979C243-E1B1-FCC1-6277-7FE77D86FB45}"/>
              </a:ext>
            </a:extLst>
          </p:cNvPr>
          <p:cNvSpPr txBox="1"/>
          <p:nvPr/>
        </p:nvSpPr>
        <p:spPr>
          <a:xfrm>
            <a:off x="7284353" y="4495216"/>
            <a:ext cx="1059504" cy="307777"/>
          </a:xfrm>
          <a:prstGeom prst="rect">
            <a:avLst/>
          </a:prstGeom>
          <a:noFill/>
        </p:spPr>
        <p:txBody>
          <a:bodyPr wrap="square" rtlCol="0">
            <a:spAutoFit/>
          </a:bodyPr>
          <a:lstStyle/>
          <a:p>
            <a:pPr lvl="0" algn="r">
              <a:defRPr/>
            </a:pPr>
            <a:r>
              <a:rPr lang="en-US" sz="1400" b="1">
                <a:solidFill>
                  <a:srgbClr val="4EBEA4"/>
                </a:solidFill>
                <a:latin typeface="Helvetica" panose="020B0403020202020204" pitchFamily="34" charset="0"/>
              </a:rPr>
              <a:t>$681</a:t>
            </a:r>
            <a:endParaRPr lang="en-US" sz="1400">
              <a:solidFill>
                <a:srgbClr val="4EBEA4"/>
              </a:solidFill>
              <a:latin typeface="Helvetica" panose="020B0403020202020204" pitchFamily="34" charset="0"/>
            </a:endParaRPr>
          </a:p>
        </p:txBody>
      </p:sp>
      <p:sp>
        <p:nvSpPr>
          <p:cNvPr id="259" name="TextBox 258">
            <a:extLst>
              <a:ext uri="{FF2B5EF4-FFF2-40B4-BE49-F238E27FC236}">
                <a16:creationId xmlns:a16="http://schemas.microsoft.com/office/drawing/2014/main" id="{2914F02D-7DE5-15D9-0E10-DE1652DE82BC}"/>
              </a:ext>
            </a:extLst>
          </p:cNvPr>
          <p:cNvSpPr txBox="1"/>
          <p:nvPr/>
        </p:nvSpPr>
        <p:spPr>
          <a:xfrm>
            <a:off x="7427678" y="4865114"/>
            <a:ext cx="916179" cy="307777"/>
          </a:xfrm>
          <a:prstGeom prst="rect">
            <a:avLst/>
          </a:prstGeom>
          <a:noFill/>
        </p:spPr>
        <p:txBody>
          <a:bodyPr wrap="square" rtlCol="0">
            <a:spAutoFit/>
          </a:bodyPr>
          <a:lstStyle/>
          <a:p>
            <a:pPr lvl="0" algn="r">
              <a:defRPr/>
            </a:pPr>
            <a:r>
              <a:rPr lang="en-US" sz="1400" b="1">
                <a:solidFill>
                  <a:srgbClr val="ED3C8D"/>
                </a:solidFill>
                <a:latin typeface="Helvetica" panose="020B0403020202020204" pitchFamily="34" charset="0"/>
              </a:rPr>
              <a:t>$99</a:t>
            </a:r>
            <a:endParaRPr lang="en-US" sz="1400">
              <a:solidFill>
                <a:srgbClr val="ED3C8D"/>
              </a:solidFill>
              <a:latin typeface="Helvetica" panose="020B0403020202020204" pitchFamily="34" charset="0"/>
            </a:endParaRPr>
          </a:p>
        </p:txBody>
      </p:sp>
      <p:sp>
        <p:nvSpPr>
          <p:cNvPr id="262" name="TextBox 261">
            <a:extLst>
              <a:ext uri="{FF2B5EF4-FFF2-40B4-BE49-F238E27FC236}">
                <a16:creationId xmlns:a16="http://schemas.microsoft.com/office/drawing/2014/main" id="{382885EB-2BBC-54E0-430D-9C9A482ADC0C}"/>
              </a:ext>
            </a:extLst>
          </p:cNvPr>
          <p:cNvSpPr txBox="1"/>
          <p:nvPr/>
        </p:nvSpPr>
        <p:spPr>
          <a:xfrm>
            <a:off x="10212107" y="4468210"/>
            <a:ext cx="916179" cy="369332"/>
          </a:xfrm>
          <a:prstGeom prst="rect">
            <a:avLst/>
          </a:prstGeom>
          <a:noFill/>
        </p:spPr>
        <p:txBody>
          <a:bodyPr wrap="square" rtlCol="0">
            <a:spAutoFit/>
          </a:bodyPr>
          <a:lstStyle/>
          <a:p>
            <a:pPr lvl="0" algn="r">
              <a:defRPr/>
            </a:pPr>
            <a:r>
              <a:rPr lang="en-US" b="1">
                <a:solidFill>
                  <a:srgbClr val="1B1464"/>
                </a:solidFill>
                <a:latin typeface="Helvetica" panose="020B0403020202020204" pitchFamily="34" charset="0"/>
              </a:rPr>
              <a:t>+103%</a:t>
            </a:r>
            <a:endParaRPr lang="en-US">
              <a:solidFill>
                <a:srgbClr val="1B1464"/>
              </a:solidFill>
              <a:latin typeface="Helvetica" panose="020B0403020202020204" pitchFamily="34" charset="0"/>
            </a:endParaRPr>
          </a:p>
        </p:txBody>
      </p:sp>
      <p:sp>
        <p:nvSpPr>
          <p:cNvPr id="263" name="TextBox 262">
            <a:extLst>
              <a:ext uri="{FF2B5EF4-FFF2-40B4-BE49-F238E27FC236}">
                <a16:creationId xmlns:a16="http://schemas.microsoft.com/office/drawing/2014/main" id="{0CF1E59C-5E05-8A39-0DC2-E2AA624B49CE}"/>
              </a:ext>
            </a:extLst>
          </p:cNvPr>
          <p:cNvSpPr txBox="1"/>
          <p:nvPr/>
        </p:nvSpPr>
        <p:spPr>
          <a:xfrm>
            <a:off x="10212107" y="4791760"/>
            <a:ext cx="916179" cy="369332"/>
          </a:xfrm>
          <a:prstGeom prst="rect">
            <a:avLst/>
          </a:prstGeom>
          <a:noFill/>
        </p:spPr>
        <p:txBody>
          <a:bodyPr wrap="square" rtlCol="0">
            <a:spAutoFit/>
          </a:bodyPr>
          <a:lstStyle/>
          <a:p>
            <a:pPr lvl="0" algn="r">
              <a:defRPr/>
            </a:pPr>
            <a:r>
              <a:rPr lang="en-US" b="1">
                <a:solidFill>
                  <a:srgbClr val="1B1464"/>
                </a:solidFill>
                <a:latin typeface="Helvetica" panose="020B0403020202020204" pitchFamily="34" charset="0"/>
              </a:rPr>
              <a:t>+44%</a:t>
            </a:r>
            <a:endParaRPr lang="en-US">
              <a:solidFill>
                <a:srgbClr val="1B1464"/>
              </a:solidFill>
              <a:latin typeface="Helvetica" panose="020B0403020202020204" pitchFamily="34" charset="0"/>
            </a:endParaRPr>
          </a:p>
        </p:txBody>
      </p:sp>
      <p:sp>
        <p:nvSpPr>
          <p:cNvPr id="6" name="Rectangle 5">
            <a:extLst>
              <a:ext uri="{FF2B5EF4-FFF2-40B4-BE49-F238E27FC236}">
                <a16:creationId xmlns:a16="http://schemas.microsoft.com/office/drawing/2014/main" id="{58EE2B3E-C93B-5A95-0B51-E93E3C2FD78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2" name="TextBox 21">
            <a:extLst>
              <a:ext uri="{FF2B5EF4-FFF2-40B4-BE49-F238E27FC236}">
                <a16:creationId xmlns:a16="http://schemas.microsoft.com/office/drawing/2014/main" id="{AA7D2433-89A7-0E70-EBB1-7841B2643517}"/>
              </a:ext>
            </a:extLst>
          </p:cNvPr>
          <p:cNvSpPr txBox="1"/>
          <p:nvPr/>
        </p:nvSpPr>
        <p:spPr>
          <a:xfrm>
            <a:off x="8648946" y="2008827"/>
            <a:ext cx="1386607" cy="523220"/>
          </a:xfrm>
          <a:prstGeom prst="rect">
            <a:avLst/>
          </a:prstGeom>
          <a:noFill/>
        </p:spPr>
        <p:txBody>
          <a:bodyPr wrap="square" rtlCol="0">
            <a:spAutoFit/>
          </a:bodyPr>
          <a:lstStyle/>
          <a:p>
            <a:pPr lvl="0" algn="ctr">
              <a:defRPr/>
            </a:pPr>
            <a:r>
              <a:rPr lang="en-US" sz="1400" b="1" u="sng">
                <a:solidFill>
                  <a:srgbClr val="00BFF2"/>
                </a:solidFill>
                <a:latin typeface="Helvetica" panose="020B0403020202020204" pitchFamily="34" charset="0"/>
              </a:rPr>
              <a:t>‘24 vs ‘21</a:t>
            </a:r>
          </a:p>
          <a:p>
            <a:pPr lvl="0" algn="ctr">
              <a:defRPr/>
            </a:pPr>
            <a:r>
              <a:rPr lang="en-US" sz="1400" b="1" u="sng">
                <a:solidFill>
                  <a:srgbClr val="00BFF2"/>
                </a:solidFill>
                <a:latin typeface="Helvetica" panose="020B0403020202020204" pitchFamily="34" charset="0"/>
              </a:rPr>
              <a:t>% Change</a:t>
            </a:r>
            <a:endParaRPr lang="en-US" sz="1400" u="sng">
              <a:solidFill>
                <a:srgbClr val="00BFF2"/>
              </a:solidFill>
              <a:latin typeface="Helvetica" panose="020B0403020202020204" pitchFamily="34" charset="0"/>
            </a:endParaRPr>
          </a:p>
        </p:txBody>
      </p:sp>
      <p:sp>
        <p:nvSpPr>
          <p:cNvPr id="37" name="TextBox 36">
            <a:extLst>
              <a:ext uri="{FF2B5EF4-FFF2-40B4-BE49-F238E27FC236}">
                <a16:creationId xmlns:a16="http://schemas.microsoft.com/office/drawing/2014/main" id="{FEBA5167-B8F0-7FA4-A35A-5071523B2699}"/>
              </a:ext>
            </a:extLst>
          </p:cNvPr>
          <p:cNvSpPr txBox="1"/>
          <p:nvPr/>
        </p:nvSpPr>
        <p:spPr>
          <a:xfrm>
            <a:off x="8783859" y="3514184"/>
            <a:ext cx="961392" cy="338554"/>
          </a:xfrm>
          <a:prstGeom prst="rect">
            <a:avLst/>
          </a:prstGeom>
          <a:noFill/>
        </p:spPr>
        <p:txBody>
          <a:bodyPr wrap="square" rtlCol="0">
            <a:spAutoFit/>
          </a:bodyPr>
          <a:lstStyle/>
          <a:p>
            <a:pPr lvl="0" algn="r">
              <a:defRPr/>
            </a:pPr>
            <a:r>
              <a:rPr lang="en-US" sz="1600" b="1">
                <a:solidFill>
                  <a:srgbClr val="00BFF2"/>
                </a:solidFill>
                <a:latin typeface="Helvetica" panose="020B0403020202020204" pitchFamily="34" charset="0"/>
              </a:rPr>
              <a:t>+63%</a:t>
            </a:r>
            <a:endParaRPr lang="en-US" sz="1600">
              <a:solidFill>
                <a:srgbClr val="00BFF2"/>
              </a:solidFill>
              <a:latin typeface="Helvetica" panose="020B0403020202020204" pitchFamily="34" charset="0"/>
            </a:endParaRPr>
          </a:p>
        </p:txBody>
      </p:sp>
      <p:sp>
        <p:nvSpPr>
          <p:cNvPr id="38" name="TextBox 37">
            <a:extLst>
              <a:ext uri="{FF2B5EF4-FFF2-40B4-BE49-F238E27FC236}">
                <a16:creationId xmlns:a16="http://schemas.microsoft.com/office/drawing/2014/main" id="{661139E0-39F0-B0B4-5170-6C465CA33F61}"/>
              </a:ext>
            </a:extLst>
          </p:cNvPr>
          <p:cNvSpPr txBox="1"/>
          <p:nvPr/>
        </p:nvSpPr>
        <p:spPr>
          <a:xfrm>
            <a:off x="8783859" y="3837734"/>
            <a:ext cx="961392" cy="338554"/>
          </a:xfrm>
          <a:prstGeom prst="rect">
            <a:avLst/>
          </a:prstGeom>
          <a:noFill/>
        </p:spPr>
        <p:txBody>
          <a:bodyPr wrap="square" rtlCol="0">
            <a:spAutoFit/>
          </a:bodyPr>
          <a:lstStyle/>
          <a:p>
            <a:pPr lvl="0" algn="r">
              <a:defRPr/>
            </a:pPr>
            <a:r>
              <a:rPr lang="en-US" sz="1600" b="1">
                <a:solidFill>
                  <a:srgbClr val="00BFF2"/>
                </a:solidFill>
                <a:latin typeface="Helvetica" panose="020B0403020202020204" pitchFamily="34" charset="0"/>
              </a:rPr>
              <a:t>+30%</a:t>
            </a:r>
            <a:endParaRPr lang="en-US" sz="1600">
              <a:solidFill>
                <a:srgbClr val="00BFF2"/>
              </a:solidFill>
              <a:latin typeface="Helvetica" panose="020B0403020202020204" pitchFamily="34" charset="0"/>
            </a:endParaRPr>
          </a:p>
        </p:txBody>
      </p:sp>
      <p:sp>
        <p:nvSpPr>
          <p:cNvPr id="39" name="TextBox 38">
            <a:extLst>
              <a:ext uri="{FF2B5EF4-FFF2-40B4-BE49-F238E27FC236}">
                <a16:creationId xmlns:a16="http://schemas.microsoft.com/office/drawing/2014/main" id="{37BA96A2-4CB1-CD9B-6D75-71852DE51A33}"/>
              </a:ext>
            </a:extLst>
          </p:cNvPr>
          <p:cNvSpPr txBox="1"/>
          <p:nvPr/>
        </p:nvSpPr>
        <p:spPr>
          <a:xfrm>
            <a:off x="8783859" y="5439664"/>
            <a:ext cx="961392" cy="338554"/>
          </a:xfrm>
          <a:prstGeom prst="rect">
            <a:avLst/>
          </a:prstGeom>
          <a:noFill/>
        </p:spPr>
        <p:txBody>
          <a:bodyPr wrap="square" rtlCol="0">
            <a:spAutoFit/>
          </a:bodyPr>
          <a:lstStyle/>
          <a:p>
            <a:pPr lvl="0" algn="r">
              <a:defRPr/>
            </a:pPr>
            <a:r>
              <a:rPr lang="en-US" sz="1600" b="1">
                <a:solidFill>
                  <a:srgbClr val="00BFF2"/>
                </a:solidFill>
                <a:latin typeface="Helvetica" panose="020B0403020202020204" pitchFamily="34" charset="0"/>
              </a:rPr>
              <a:t>+349%</a:t>
            </a:r>
            <a:endParaRPr lang="en-US" sz="1600">
              <a:solidFill>
                <a:srgbClr val="00BFF2"/>
              </a:solidFill>
              <a:latin typeface="Helvetica" panose="020B0403020202020204" pitchFamily="34" charset="0"/>
            </a:endParaRPr>
          </a:p>
        </p:txBody>
      </p:sp>
      <p:sp>
        <p:nvSpPr>
          <p:cNvPr id="40" name="TextBox 39">
            <a:extLst>
              <a:ext uri="{FF2B5EF4-FFF2-40B4-BE49-F238E27FC236}">
                <a16:creationId xmlns:a16="http://schemas.microsoft.com/office/drawing/2014/main" id="{B258C3BA-923B-4FF2-6D9C-1D19C8F1DA7E}"/>
              </a:ext>
            </a:extLst>
          </p:cNvPr>
          <p:cNvSpPr txBox="1"/>
          <p:nvPr/>
        </p:nvSpPr>
        <p:spPr>
          <a:xfrm>
            <a:off x="8783859" y="5763214"/>
            <a:ext cx="961392" cy="338554"/>
          </a:xfrm>
          <a:prstGeom prst="rect">
            <a:avLst/>
          </a:prstGeom>
          <a:noFill/>
        </p:spPr>
        <p:txBody>
          <a:bodyPr wrap="square" rtlCol="0">
            <a:spAutoFit/>
          </a:bodyPr>
          <a:lstStyle/>
          <a:p>
            <a:pPr lvl="0" algn="r">
              <a:defRPr/>
            </a:pPr>
            <a:r>
              <a:rPr lang="en-US" sz="1600" b="1">
                <a:solidFill>
                  <a:srgbClr val="00BFF2"/>
                </a:solidFill>
                <a:latin typeface="Helvetica" panose="020B0403020202020204" pitchFamily="34" charset="0"/>
              </a:rPr>
              <a:t>+125%</a:t>
            </a:r>
            <a:endParaRPr lang="en-US" sz="1600">
              <a:solidFill>
                <a:srgbClr val="00BFF2"/>
              </a:solidFill>
              <a:latin typeface="Helvetica" panose="020B0403020202020204" pitchFamily="34" charset="0"/>
            </a:endParaRPr>
          </a:p>
        </p:txBody>
      </p:sp>
      <p:sp>
        <p:nvSpPr>
          <p:cNvPr id="41" name="TextBox 40">
            <a:extLst>
              <a:ext uri="{FF2B5EF4-FFF2-40B4-BE49-F238E27FC236}">
                <a16:creationId xmlns:a16="http://schemas.microsoft.com/office/drawing/2014/main" id="{6845AAAE-8CE9-A041-AD05-5C9AEBD80191}"/>
              </a:ext>
            </a:extLst>
          </p:cNvPr>
          <p:cNvSpPr txBox="1"/>
          <p:nvPr/>
        </p:nvSpPr>
        <p:spPr>
          <a:xfrm>
            <a:off x="8783859" y="4468210"/>
            <a:ext cx="961392" cy="338554"/>
          </a:xfrm>
          <a:prstGeom prst="rect">
            <a:avLst/>
          </a:prstGeom>
          <a:noFill/>
        </p:spPr>
        <p:txBody>
          <a:bodyPr wrap="square" rtlCol="0">
            <a:spAutoFit/>
          </a:bodyPr>
          <a:lstStyle/>
          <a:p>
            <a:pPr lvl="0" algn="r">
              <a:defRPr/>
            </a:pPr>
            <a:r>
              <a:rPr lang="en-US" sz="1600" b="1">
                <a:solidFill>
                  <a:srgbClr val="00BFF2"/>
                </a:solidFill>
                <a:latin typeface="Helvetica" panose="020B0403020202020204" pitchFamily="34" charset="0"/>
              </a:rPr>
              <a:t>+733%</a:t>
            </a:r>
            <a:endParaRPr lang="en-US" sz="1600">
              <a:solidFill>
                <a:srgbClr val="00BFF2"/>
              </a:solidFill>
              <a:latin typeface="Helvetica" panose="020B0403020202020204" pitchFamily="34" charset="0"/>
            </a:endParaRPr>
          </a:p>
        </p:txBody>
      </p:sp>
      <p:sp>
        <p:nvSpPr>
          <p:cNvPr id="42" name="TextBox 41">
            <a:extLst>
              <a:ext uri="{FF2B5EF4-FFF2-40B4-BE49-F238E27FC236}">
                <a16:creationId xmlns:a16="http://schemas.microsoft.com/office/drawing/2014/main" id="{3937DBA6-7506-0E41-BC47-2A63F83AE5AE}"/>
              </a:ext>
            </a:extLst>
          </p:cNvPr>
          <p:cNvSpPr txBox="1"/>
          <p:nvPr/>
        </p:nvSpPr>
        <p:spPr>
          <a:xfrm>
            <a:off x="8783859" y="4791760"/>
            <a:ext cx="961392" cy="338554"/>
          </a:xfrm>
          <a:prstGeom prst="rect">
            <a:avLst/>
          </a:prstGeom>
          <a:noFill/>
        </p:spPr>
        <p:txBody>
          <a:bodyPr wrap="square" rtlCol="0">
            <a:spAutoFit/>
          </a:bodyPr>
          <a:lstStyle/>
          <a:p>
            <a:pPr lvl="0" algn="r">
              <a:defRPr/>
            </a:pPr>
            <a:r>
              <a:rPr lang="en-US" sz="1600" b="1">
                <a:solidFill>
                  <a:srgbClr val="00BFF2"/>
                </a:solidFill>
                <a:latin typeface="Helvetica" panose="020B0403020202020204" pitchFamily="34" charset="0"/>
              </a:rPr>
              <a:t>+196%</a:t>
            </a:r>
            <a:endParaRPr lang="en-US" sz="1600">
              <a:solidFill>
                <a:srgbClr val="00BFF2"/>
              </a:solidFill>
              <a:latin typeface="Helvetica" panose="020B0403020202020204" pitchFamily="34" charset="0"/>
            </a:endParaRPr>
          </a:p>
        </p:txBody>
      </p:sp>
      <p:pic>
        <p:nvPicPr>
          <p:cNvPr id="8" name="Picture 20" descr="Tremfya Safe, Effective Across Broad Patient Subpopulations Through 5  Years: Analysis - - PracticalDermatology">
            <a:extLst>
              <a:ext uri="{FF2B5EF4-FFF2-40B4-BE49-F238E27FC236}">
                <a16:creationId xmlns:a16="http://schemas.microsoft.com/office/drawing/2014/main" id="{D0EE6389-7ACD-A282-FBC6-686AC43A92F8}"/>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1057817" y="3522406"/>
            <a:ext cx="1841877" cy="6264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6" descr="Caplyta / Каплайта / Каплита (луматеперон)">
            <a:extLst>
              <a:ext uri="{FF2B5EF4-FFF2-40B4-BE49-F238E27FC236}">
                <a16:creationId xmlns:a16="http://schemas.microsoft.com/office/drawing/2014/main" id="{1E3A1758-C1E8-D434-15AA-8313146D3052}"/>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t="14075" b="25514"/>
          <a:stretch/>
        </p:blipFill>
        <p:spPr bwMode="auto">
          <a:xfrm>
            <a:off x="879209" y="4486362"/>
            <a:ext cx="2199093" cy="6703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6" descr="Patient Login">
            <a:extLst>
              <a:ext uri="{FF2B5EF4-FFF2-40B4-BE49-F238E27FC236}">
                <a16:creationId xmlns:a16="http://schemas.microsoft.com/office/drawing/2014/main" id="{B4D5E693-35E2-B73B-7166-166F79766BEF}"/>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943405" y="5466886"/>
            <a:ext cx="2070701" cy="64251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8509501B-719E-72B1-A16F-89B6E883A276}"/>
              </a:ext>
            </a:extLst>
          </p:cNvPr>
          <p:cNvSpPr txBox="1"/>
          <p:nvPr/>
        </p:nvSpPr>
        <p:spPr>
          <a:xfrm>
            <a:off x="3343244" y="2577703"/>
            <a:ext cx="2304055" cy="307777"/>
          </a:xfrm>
          <a:prstGeom prst="rect">
            <a:avLst/>
          </a:prstGeom>
          <a:noFill/>
        </p:spPr>
        <p:txBody>
          <a:bodyPr wrap="square" rtlCol="0">
            <a:spAutoFit/>
          </a:bodyPr>
          <a:lstStyle/>
          <a:p>
            <a:pPr lvl="0">
              <a:defRPr/>
            </a:pPr>
            <a:r>
              <a:rPr lang="en-US" sz="1400" b="1">
                <a:solidFill>
                  <a:srgbClr val="4EBEA4"/>
                </a:solidFill>
                <a:latin typeface="Helvetica" panose="020B0403020202020204" pitchFamily="34" charset="0"/>
              </a:rPr>
              <a:t>U.S. Revenue ($ in MM) </a:t>
            </a:r>
            <a:endParaRPr lang="en-US" sz="1400">
              <a:solidFill>
                <a:srgbClr val="4EBEA4"/>
              </a:solidFill>
              <a:latin typeface="Helvetica" panose="020B0403020202020204" pitchFamily="34" charset="0"/>
            </a:endParaRPr>
          </a:p>
        </p:txBody>
      </p:sp>
      <p:sp>
        <p:nvSpPr>
          <p:cNvPr id="43" name="TextBox 42">
            <a:extLst>
              <a:ext uri="{FF2B5EF4-FFF2-40B4-BE49-F238E27FC236}">
                <a16:creationId xmlns:a16="http://schemas.microsoft.com/office/drawing/2014/main" id="{9E5A4DC4-A48F-AE87-1E45-5E975C486F5C}"/>
              </a:ext>
            </a:extLst>
          </p:cNvPr>
          <p:cNvSpPr txBox="1"/>
          <p:nvPr/>
        </p:nvSpPr>
        <p:spPr>
          <a:xfrm>
            <a:off x="3344815" y="2949171"/>
            <a:ext cx="2696552" cy="307777"/>
          </a:xfrm>
          <a:prstGeom prst="rect">
            <a:avLst/>
          </a:prstGeom>
          <a:noFill/>
        </p:spPr>
        <p:txBody>
          <a:bodyPr wrap="square" rtlCol="0">
            <a:spAutoFit/>
          </a:bodyPr>
          <a:lstStyle/>
          <a:p>
            <a:pPr lvl="0">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TV Spend ($ </a:t>
            </a:r>
            <a:r>
              <a:rPr lang="en-US" sz="1400" b="1">
                <a:solidFill>
                  <a:srgbClr val="ED3C8D"/>
                </a:solidFill>
                <a:latin typeface="Helvetica" panose="020B0403020202020204" pitchFamily="34" charset="0"/>
              </a:rPr>
              <a:t>in MM)</a:t>
            </a:r>
            <a:endPar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44" name="TextBox 43">
            <a:extLst>
              <a:ext uri="{FF2B5EF4-FFF2-40B4-BE49-F238E27FC236}">
                <a16:creationId xmlns:a16="http://schemas.microsoft.com/office/drawing/2014/main" id="{A1B75DEE-E3AC-EF47-030B-AB7000E05181}"/>
              </a:ext>
            </a:extLst>
          </p:cNvPr>
          <p:cNvSpPr txBox="1"/>
          <p:nvPr/>
        </p:nvSpPr>
        <p:spPr>
          <a:xfrm>
            <a:off x="5945578" y="2579273"/>
            <a:ext cx="941926" cy="307777"/>
          </a:xfrm>
          <a:prstGeom prst="rect">
            <a:avLst/>
          </a:prstGeom>
          <a:noFill/>
        </p:spPr>
        <p:txBody>
          <a:bodyPr wrap="square" rtlCol="0">
            <a:spAutoFit/>
          </a:bodyPr>
          <a:lstStyle/>
          <a:p>
            <a:pPr lvl="0" algn="r">
              <a:defRPr/>
            </a:pPr>
            <a:r>
              <a:rPr lang="en-US" sz="1400" b="1">
                <a:solidFill>
                  <a:srgbClr val="4EBEA4"/>
                </a:solidFill>
                <a:latin typeface="Helvetica" panose="020B0403020202020204" pitchFamily="34" charset="0"/>
              </a:rPr>
              <a:t>$1,082</a:t>
            </a:r>
            <a:endParaRPr lang="en-US" sz="1400">
              <a:solidFill>
                <a:srgbClr val="4EBEA4"/>
              </a:solidFill>
              <a:latin typeface="Helvetica" panose="020B0403020202020204" pitchFamily="34" charset="0"/>
            </a:endParaRPr>
          </a:p>
        </p:txBody>
      </p:sp>
      <p:sp>
        <p:nvSpPr>
          <p:cNvPr id="47" name="TextBox 46">
            <a:extLst>
              <a:ext uri="{FF2B5EF4-FFF2-40B4-BE49-F238E27FC236}">
                <a16:creationId xmlns:a16="http://schemas.microsoft.com/office/drawing/2014/main" id="{A11F2479-6C0B-E7B4-2406-8AD5AF58E5DC}"/>
              </a:ext>
            </a:extLst>
          </p:cNvPr>
          <p:cNvSpPr txBox="1"/>
          <p:nvPr/>
        </p:nvSpPr>
        <p:spPr>
          <a:xfrm>
            <a:off x="5971325" y="2949171"/>
            <a:ext cx="916179" cy="307777"/>
          </a:xfrm>
          <a:prstGeom prst="rect">
            <a:avLst/>
          </a:prstGeom>
          <a:noFill/>
        </p:spPr>
        <p:txBody>
          <a:bodyPr wrap="square" rtlCol="0">
            <a:spAutoFit/>
          </a:bodyPr>
          <a:lstStyle/>
          <a:p>
            <a:pPr lvl="0" algn="r">
              <a:defRPr/>
            </a:pPr>
            <a:r>
              <a:rPr lang="en-US" sz="1400" b="1">
                <a:solidFill>
                  <a:srgbClr val="ED3C8D"/>
                </a:solidFill>
                <a:latin typeface="Helvetica" panose="020B0403020202020204" pitchFamily="34" charset="0"/>
              </a:rPr>
              <a:t>$67</a:t>
            </a:r>
            <a:endParaRPr lang="en-US" sz="1400">
              <a:solidFill>
                <a:srgbClr val="ED3C8D"/>
              </a:solidFill>
              <a:latin typeface="Helvetica" panose="020B0403020202020204" pitchFamily="34" charset="0"/>
            </a:endParaRPr>
          </a:p>
        </p:txBody>
      </p:sp>
      <p:sp>
        <p:nvSpPr>
          <p:cNvPr id="48" name="TextBox 47">
            <a:extLst>
              <a:ext uri="{FF2B5EF4-FFF2-40B4-BE49-F238E27FC236}">
                <a16:creationId xmlns:a16="http://schemas.microsoft.com/office/drawing/2014/main" id="{DAFEB365-DBF2-F91F-7B12-1175A9D5D3D5}"/>
              </a:ext>
            </a:extLst>
          </p:cNvPr>
          <p:cNvSpPr txBox="1"/>
          <p:nvPr/>
        </p:nvSpPr>
        <p:spPr>
          <a:xfrm>
            <a:off x="7353884" y="2583985"/>
            <a:ext cx="989973" cy="307777"/>
          </a:xfrm>
          <a:prstGeom prst="rect">
            <a:avLst/>
          </a:prstGeom>
          <a:noFill/>
        </p:spPr>
        <p:txBody>
          <a:bodyPr wrap="square" rtlCol="0">
            <a:spAutoFit/>
          </a:bodyPr>
          <a:lstStyle/>
          <a:p>
            <a:pPr lvl="0" algn="r">
              <a:defRPr/>
            </a:pPr>
            <a:r>
              <a:rPr lang="en-US" sz="1400" b="1">
                <a:solidFill>
                  <a:srgbClr val="4EBEA4"/>
                </a:solidFill>
                <a:latin typeface="Helvetica" panose="020B0403020202020204" pitchFamily="34" charset="0"/>
              </a:rPr>
              <a:t>$2,314</a:t>
            </a:r>
            <a:endParaRPr lang="en-US" sz="1400">
              <a:solidFill>
                <a:srgbClr val="4EBEA4"/>
              </a:solidFill>
              <a:latin typeface="Helvetica" panose="020B0403020202020204" pitchFamily="34" charset="0"/>
            </a:endParaRPr>
          </a:p>
        </p:txBody>
      </p:sp>
      <p:sp>
        <p:nvSpPr>
          <p:cNvPr id="49" name="TextBox 48">
            <a:extLst>
              <a:ext uri="{FF2B5EF4-FFF2-40B4-BE49-F238E27FC236}">
                <a16:creationId xmlns:a16="http://schemas.microsoft.com/office/drawing/2014/main" id="{EEFBC11A-B596-C213-9106-8FC93BAA04AE}"/>
              </a:ext>
            </a:extLst>
          </p:cNvPr>
          <p:cNvSpPr txBox="1"/>
          <p:nvPr/>
        </p:nvSpPr>
        <p:spPr>
          <a:xfrm>
            <a:off x="7427678" y="2953883"/>
            <a:ext cx="916179" cy="307777"/>
          </a:xfrm>
          <a:prstGeom prst="rect">
            <a:avLst/>
          </a:prstGeom>
          <a:noFill/>
        </p:spPr>
        <p:txBody>
          <a:bodyPr wrap="square" rtlCol="0">
            <a:spAutoFit/>
          </a:bodyPr>
          <a:lstStyle/>
          <a:p>
            <a:pPr lvl="0" algn="r">
              <a:defRPr/>
            </a:pPr>
            <a:r>
              <a:rPr lang="en-US" sz="1400" b="1">
                <a:solidFill>
                  <a:srgbClr val="ED3C8D"/>
                </a:solidFill>
                <a:latin typeface="Helvetica" panose="020B0403020202020204" pitchFamily="34" charset="0"/>
              </a:rPr>
              <a:t>$97</a:t>
            </a:r>
            <a:endParaRPr lang="en-US" sz="1400">
              <a:solidFill>
                <a:srgbClr val="ED3C8D"/>
              </a:solidFill>
              <a:latin typeface="Helvetica" panose="020B0403020202020204" pitchFamily="34" charset="0"/>
            </a:endParaRPr>
          </a:p>
        </p:txBody>
      </p:sp>
      <p:sp>
        <p:nvSpPr>
          <p:cNvPr id="50" name="TextBox 49">
            <a:extLst>
              <a:ext uri="{FF2B5EF4-FFF2-40B4-BE49-F238E27FC236}">
                <a16:creationId xmlns:a16="http://schemas.microsoft.com/office/drawing/2014/main" id="{07E8793C-8416-9783-EF8D-01480EDC30E4}"/>
              </a:ext>
            </a:extLst>
          </p:cNvPr>
          <p:cNvSpPr txBox="1"/>
          <p:nvPr/>
        </p:nvSpPr>
        <p:spPr>
          <a:xfrm>
            <a:off x="10212107" y="2556979"/>
            <a:ext cx="916179" cy="369332"/>
          </a:xfrm>
          <a:prstGeom prst="rect">
            <a:avLst/>
          </a:prstGeom>
          <a:noFill/>
        </p:spPr>
        <p:txBody>
          <a:bodyPr wrap="square" rtlCol="0">
            <a:spAutoFit/>
          </a:bodyPr>
          <a:lstStyle/>
          <a:p>
            <a:pPr lvl="0" algn="r">
              <a:defRPr/>
            </a:pPr>
            <a:r>
              <a:rPr lang="en-US" b="1">
                <a:solidFill>
                  <a:srgbClr val="1B1464"/>
                </a:solidFill>
                <a:latin typeface="Helvetica" panose="020B0403020202020204" pitchFamily="34" charset="0"/>
              </a:rPr>
              <a:t>+29%</a:t>
            </a:r>
            <a:endParaRPr lang="en-US">
              <a:solidFill>
                <a:srgbClr val="1B1464"/>
              </a:solidFill>
              <a:latin typeface="Helvetica" panose="020B0403020202020204" pitchFamily="34" charset="0"/>
            </a:endParaRPr>
          </a:p>
        </p:txBody>
      </p:sp>
      <p:sp>
        <p:nvSpPr>
          <p:cNvPr id="51" name="TextBox 50">
            <a:extLst>
              <a:ext uri="{FF2B5EF4-FFF2-40B4-BE49-F238E27FC236}">
                <a16:creationId xmlns:a16="http://schemas.microsoft.com/office/drawing/2014/main" id="{B40BD057-959E-9FF9-2F28-1DC9FA497223}"/>
              </a:ext>
            </a:extLst>
          </p:cNvPr>
          <p:cNvSpPr txBox="1"/>
          <p:nvPr/>
        </p:nvSpPr>
        <p:spPr>
          <a:xfrm>
            <a:off x="10212107" y="2880529"/>
            <a:ext cx="916179" cy="369332"/>
          </a:xfrm>
          <a:prstGeom prst="rect">
            <a:avLst/>
          </a:prstGeom>
          <a:noFill/>
        </p:spPr>
        <p:txBody>
          <a:bodyPr wrap="square" rtlCol="0">
            <a:spAutoFit/>
          </a:bodyPr>
          <a:lstStyle/>
          <a:p>
            <a:pPr lvl="0" algn="r">
              <a:defRPr/>
            </a:pPr>
            <a:r>
              <a:rPr lang="en-US" b="1">
                <a:solidFill>
                  <a:srgbClr val="1B1464"/>
                </a:solidFill>
                <a:latin typeface="Helvetica" panose="020B0403020202020204" pitchFamily="34" charset="0"/>
              </a:rPr>
              <a:t>+13%</a:t>
            </a:r>
            <a:endParaRPr lang="en-US">
              <a:solidFill>
                <a:srgbClr val="1B1464"/>
              </a:solidFill>
              <a:latin typeface="Helvetica" panose="020B0403020202020204" pitchFamily="34" charset="0"/>
            </a:endParaRPr>
          </a:p>
        </p:txBody>
      </p:sp>
      <p:pic>
        <p:nvPicPr>
          <p:cNvPr id="52" name="Picture 50" descr="INBRACE Support Program">
            <a:extLst>
              <a:ext uri="{FF2B5EF4-FFF2-40B4-BE49-F238E27FC236}">
                <a16:creationId xmlns:a16="http://schemas.microsoft.com/office/drawing/2014/main" id="{9EFEA912-6760-4E89-8787-6557E7ACAFC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55367" y="2614312"/>
            <a:ext cx="1646776" cy="58445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513FCF87-60B9-1744-3DEE-C765221BA5CB}"/>
              </a:ext>
            </a:extLst>
          </p:cNvPr>
          <p:cNvSpPr txBox="1"/>
          <p:nvPr/>
        </p:nvSpPr>
        <p:spPr>
          <a:xfrm>
            <a:off x="8783859" y="2556979"/>
            <a:ext cx="961392" cy="338554"/>
          </a:xfrm>
          <a:prstGeom prst="rect">
            <a:avLst/>
          </a:prstGeom>
          <a:noFill/>
        </p:spPr>
        <p:txBody>
          <a:bodyPr wrap="square" rtlCol="0">
            <a:spAutoFit/>
          </a:bodyPr>
          <a:lstStyle/>
          <a:p>
            <a:pPr lvl="0" algn="r">
              <a:defRPr/>
            </a:pPr>
            <a:r>
              <a:rPr lang="en-US" sz="1600" b="1">
                <a:solidFill>
                  <a:srgbClr val="00BFF2"/>
                </a:solidFill>
                <a:latin typeface="Helvetica" panose="020B0403020202020204" pitchFamily="34" charset="0"/>
              </a:rPr>
              <a:t>+114%</a:t>
            </a:r>
            <a:endParaRPr lang="en-US" sz="1600">
              <a:solidFill>
                <a:srgbClr val="00BFF2"/>
              </a:solidFill>
              <a:latin typeface="Helvetica" panose="020B0403020202020204" pitchFamily="34" charset="0"/>
            </a:endParaRPr>
          </a:p>
        </p:txBody>
      </p:sp>
      <p:sp>
        <p:nvSpPr>
          <p:cNvPr id="54" name="TextBox 53">
            <a:extLst>
              <a:ext uri="{FF2B5EF4-FFF2-40B4-BE49-F238E27FC236}">
                <a16:creationId xmlns:a16="http://schemas.microsoft.com/office/drawing/2014/main" id="{5ADF94E0-B66C-BEAB-CAD8-5D917DB5E1B8}"/>
              </a:ext>
            </a:extLst>
          </p:cNvPr>
          <p:cNvSpPr txBox="1"/>
          <p:nvPr/>
        </p:nvSpPr>
        <p:spPr>
          <a:xfrm>
            <a:off x="8783859" y="2880529"/>
            <a:ext cx="961392" cy="338554"/>
          </a:xfrm>
          <a:prstGeom prst="rect">
            <a:avLst/>
          </a:prstGeom>
          <a:noFill/>
        </p:spPr>
        <p:txBody>
          <a:bodyPr wrap="square" rtlCol="0">
            <a:spAutoFit/>
          </a:bodyPr>
          <a:lstStyle/>
          <a:p>
            <a:pPr lvl="0" algn="r">
              <a:defRPr/>
            </a:pPr>
            <a:r>
              <a:rPr lang="en-US" sz="1600" b="1">
                <a:solidFill>
                  <a:srgbClr val="00BFF2"/>
                </a:solidFill>
                <a:latin typeface="Helvetica" panose="020B0403020202020204" pitchFamily="34" charset="0"/>
              </a:rPr>
              <a:t>+44%</a:t>
            </a:r>
            <a:endParaRPr lang="en-US" sz="1600">
              <a:solidFill>
                <a:srgbClr val="00BFF2"/>
              </a:solidFill>
              <a:latin typeface="Helvetica" panose="020B0403020202020204" pitchFamily="34" charset="0"/>
            </a:endParaRPr>
          </a:p>
        </p:txBody>
      </p:sp>
      <p:sp>
        <p:nvSpPr>
          <p:cNvPr id="3" name="Rectangle 2">
            <a:extLst>
              <a:ext uri="{FF2B5EF4-FFF2-40B4-BE49-F238E27FC236}">
                <a16:creationId xmlns:a16="http://schemas.microsoft.com/office/drawing/2014/main" id="{8CEDC51E-A3D4-53D0-E16B-4D68628E873F}"/>
              </a:ext>
            </a:extLst>
          </p:cNvPr>
          <p:cNvSpPr/>
          <p:nvPr/>
        </p:nvSpPr>
        <p:spPr>
          <a:xfrm>
            <a:off x="144410" y="435951"/>
            <a:ext cx="12026069" cy="892552"/>
          </a:xfrm>
          <a:prstGeom prst="rect">
            <a:avLst/>
          </a:prstGeom>
        </p:spPr>
        <p:txBody>
          <a:bodyPr wrap="square">
            <a:spAutoFit/>
          </a:bodyPr>
          <a:lstStyle/>
          <a:p>
            <a:pPr lvl="0">
              <a:defRPr/>
            </a:pPr>
            <a:r>
              <a:rPr lang="en-US" sz="2600" b="1">
                <a:solidFill>
                  <a:srgbClr val="1B1464"/>
                </a:solidFill>
                <a:latin typeface="Helvetica" panose="020B0604020202020204" pitchFamily="34" charset="0"/>
              </a:rPr>
              <a:t>TV drives a direct impact on sales with </a:t>
            </a:r>
            <a:r>
              <a:rPr lang="en-US" sz="2600" b="1">
                <a:solidFill>
                  <a:srgbClr val="ED3C8D"/>
                </a:solidFill>
                <a:latin typeface="Helvetica" panose="020B0604020202020204" pitchFamily="34" charset="0"/>
              </a:rPr>
              <a:t>double-digit compound annual growth</a:t>
            </a:r>
            <a:r>
              <a:rPr lang="en-US" sz="2600" b="1">
                <a:solidFill>
                  <a:srgbClr val="1B1464"/>
                </a:solidFill>
                <a:latin typeface="Helvetica" panose="020B0604020202020204" pitchFamily="34" charset="0"/>
              </a:rPr>
              <a:t> seen consistently across brands of all revenue sizes</a:t>
            </a:r>
          </a:p>
        </p:txBody>
      </p:sp>
      <p:sp>
        <p:nvSpPr>
          <p:cNvPr id="7" name="Text Placeholder 3">
            <a:extLst>
              <a:ext uri="{FF2B5EF4-FFF2-40B4-BE49-F238E27FC236}">
                <a16:creationId xmlns:a16="http://schemas.microsoft.com/office/drawing/2014/main" id="{E35A3968-65FE-F497-EE03-2722A62BA267}"/>
              </a:ext>
            </a:extLst>
          </p:cNvPr>
          <p:cNvSpPr txBox="1">
            <a:spLocks/>
          </p:cNvSpPr>
          <p:nvPr/>
        </p:nvSpPr>
        <p:spPr>
          <a:xfrm>
            <a:off x="483207" y="6241167"/>
            <a:ext cx="11708793" cy="308400"/>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Sources: Revenues are based on company filings (10-K) via SEC.gov (EDGAR). TV spend based on VAB analysis of Nielsen Ad Intel data (national cable TV, national broadcast TV, Spanish language broadcast TV, Spanish language cable TV, spot TV, syndication TV), Calendar years of 2021-2024.</a:t>
            </a:r>
            <a:r>
              <a:rPr kumimoji="0" lang="en-US" sz="800" b="0" i="0" u="none" strike="noStrike" kern="1200" cap="none" spc="0" normalizeH="0" baseline="0" noProof="0">
                <a:ln>
                  <a:noFill/>
                </a:ln>
                <a:solidFill>
                  <a:srgbClr val="FF0000"/>
                </a:solidFill>
                <a:effectLst/>
                <a:uLnTx/>
                <a:uFillTx/>
                <a:latin typeface="Helvetica" panose="020B0403020202020204" pitchFamily="34" charset="0"/>
                <a:ea typeface="+mn-ea"/>
                <a:cs typeface="+mn-cs"/>
              </a:rPr>
              <a:t> </a:t>
            </a:r>
            <a:r>
              <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kumimoji="0" lang="en-US" sz="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CAGR = compound annual growth rate (i.e., mean annual growth across the time period). </a:t>
            </a:r>
          </a:p>
        </p:txBody>
      </p:sp>
      <p:sp>
        <p:nvSpPr>
          <p:cNvPr id="10" name="TextBox 9">
            <a:extLst>
              <a:ext uri="{FF2B5EF4-FFF2-40B4-BE49-F238E27FC236}">
                <a16:creationId xmlns:a16="http://schemas.microsoft.com/office/drawing/2014/main" id="{C6D5FC6F-C949-C912-61DC-F7C9BFA3D034}"/>
              </a:ext>
            </a:extLst>
          </p:cNvPr>
          <p:cNvSpPr txBox="1"/>
          <p:nvPr/>
        </p:nvSpPr>
        <p:spPr>
          <a:xfrm>
            <a:off x="0" y="1713422"/>
            <a:ext cx="12192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Sampling</a:t>
            </a:r>
            <a:r>
              <a:rPr kumimoji="0" lang="en-US" sz="1200" b="1"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Pharmaceutical DTC Brands: Annual U.S. Sales Revenue &amp; TV Spend</a:t>
            </a:r>
            <a:endParaRPr kumimoji="0" lang="en-US" sz="1100" b="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215364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B90F0-335E-596E-7C30-86C2B53990F7}"/>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8629D73D-BD6D-E532-E44F-7DF6FAD18BFE}"/>
              </a:ext>
            </a:extLst>
          </p:cNvPr>
          <p:cNvSpPr>
            <a:spLocks/>
          </p:cNvSpPr>
          <p:nvPr/>
        </p:nvSpPr>
        <p:spPr>
          <a:xfrm>
            <a:off x="2063" y="1713422"/>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364F058-412D-F24A-7CE9-0AA5FAFA7A7E}"/>
              </a:ext>
            </a:extLst>
          </p:cNvPr>
          <p:cNvSpPr/>
          <p:nvPr/>
        </p:nvSpPr>
        <p:spPr>
          <a:xfrm>
            <a:off x="144410" y="435951"/>
            <a:ext cx="1202606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4EBEA4"/>
                </a:solidFill>
                <a:effectLst/>
                <a:uLnTx/>
                <a:uFillTx/>
                <a:latin typeface="Helvetica" panose="020B0604020202020204" pitchFamily="34" charset="0"/>
                <a:ea typeface="+mn-ea"/>
                <a:cs typeface="+mn-cs"/>
              </a:rPr>
              <a:t>Summary: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Sales </a:t>
            </a: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rPr>
              <a:t>grew in proportion</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 to the increase in TV </a:t>
            </a:r>
            <a:r>
              <a:rPr lang="en-US" sz="2600" b="1">
                <a:solidFill>
                  <a:srgbClr val="1B1464"/>
                </a:solidFill>
                <a:latin typeface="Helvetica" panose="020B0604020202020204" pitchFamily="34" charset="0"/>
              </a:rPr>
              <a:t>investment across the 17 major pharmaceutical DTC brands within our analysis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p:txBody>
      </p:sp>
      <p:pic>
        <p:nvPicPr>
          <p:cNvPr id="4" name="Picture 3">
            <a:extLst>
              <a:ext uri="{FF2B5EF4-FFF2-40B4-BE49-F238E27FC236}">
                <a16:creationId xmlns:a16="http://schemas.microsoft.com/office/drawing/2014/main" id="{E85248C1-902A-9788-93EE-78E39210C45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9A721C37-7A26-94A3-34DD-0194A58A599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C55E70D9-8052-0E71-3B1D-8E6194DF296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176206B8-E85C-AEF3-CFFF-4154E58B09E7}"/>
              </a:ext>
            </a:extLst>
          </p:cNvPr>
          <p:cNvSpPr txBox="1"/>
          <p:nvPr/>
        </p:nvSpPr>
        <p:spPr>
          <a:xfrm>
            <a:off x="0" y="1759406"/>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17 Pharmaceutical DTC Brands: Annual U.S. Sales Revenue &amp; TV Spend</a:t>
            </a:r>
            <a:endParaRPr kumimoji="0" lang="en-US" sz="1400" b="0"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14" name="Chart 13">
            <a:extLst>
              <a:ext uri="{FF2B5EF4-FFF2-40B4-BE49-F238E27FC236}">
                <a16:creationId xmlns:a16="http://schemas.microsoft.com/office/drawing/2014/main" id="{21342E2D-DF55-7159-DE14-AD05152FF41D}"/>
              </a:ext>
            </a:extLst>
          </p:cNvPr>
          <p:cNvGraphicFramePr/>
          <p:nvPr/>
        </p:nvGraphicFramePr>
        <p:xfrm>
          <a:off x="0" y="2137300"/>
          <a:ext cx="11687274" cy="406894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19212AB5-9B65-062F-DFAB-46053AFFEBAF}"/>
              </a:ext>
            </a:extLst>
          </p:cNvPr>
          <p:cNvSpPr/>
          <p:nvPr/>
        </p:nvSpPr>
        <p:spPr>
          <a:xfrm>
            <a:off x="0" y="0"/>
            <a:ext cx="624840" cy="230800"/>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itchFamily="2" charset="0"/>
                <a:ea typeface="+mn-ea"/>
                <a:cs typeface="+mn-cs"/>
              </a:rPr>
              <a:t>Sales</a:t>
            </a:r>
          </a:p>
        </p:txBody>
      </p:sp>
      <p:sp>
        <p:nvSpPr>
          <p:cNvPr id="8" name="Text Placeholder 3">
            <a:extLst>
              <a:ext uri="{FF2B5EF4-FFF2-40B4-BE49-F238E27FC236}">
                <a16:creationId xmlns:a16="http://schemas.microsoft.com/office/drawing/2014/main" id="{5AA936D4-E37D-4FB4-0659-CF2183BD398F}"/>
              </a:ext>
            </a:extLst>
          </p:cNvPr>
          <p:cNvSpPr txBox="1">
            <a:spLocks/>
          </p:cNvSpPr>
          <p:nvPr/>
        </p:nvSpPr>
        <p:spPr>
          <a:xfrm>
            <a:off x="483207" y="6210687"/>
            <a:ext cx="11708793" cy="308400"/>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US" sz="800">
                <a:solidFill>
                  <a:srgbClr val="1B1464"/>
                </a:solidFill>
                <a:latin typeface="Helvetica" panose="020B0403020202020204" pitchFamily="34" charset="0"/>
              </a:rPr>
              <a:t>Sources: Revenues are based on company filings (10-K) via SEC.gov (EDGAR). TV spend based on VAB analysis of Nielsen Ad Intel data (national cable TV, national broadcast TV, Spanish language broadcast TV, Spanish language cable TV, spot TV, syndication TV), Calendar years of 2021-2024. U.S. revenues for Ozempic &amp; </a:t>
            </a:r>
            <a:r>
              <a:rPr lang="en-US" sz="800" err="1">
                <a:solidFill>
                  <a:srgbClr val="1B1464"/>
                </a:solidFill>
                <a:latin typeface="Helvetica" panose="020B0403020202020204" pitchFamily="34" charset="0"/>
              </a:rPr>
              <a:t>Wegovy</a:t>
            </a:r>
            <a:r>
              <a:rPr lang="en-US" sz="800">
                <a:solidFill>
                  <a:srgbClr val="1B1464"/>
                </a:solidFill>
                <a:latin typeface="Helvetica" panose="020B0403020202020204" pitchFamily="34" charset="0"/>
              </a:rPr>
              <a:t> were reported in Danish Krone, Dupixent &amp; Arexvy were reported in Euros.</a:t>
            </a:r>
            <a:endParaRPr lang="en-US" sz="800" b="1" u="sng">
              <a:solidFill>
                <a:srgbClr val="1B1464"/>
              </a:solidFill>
              <a:latin typeface="Helvetica" panose="020B0403020202020204" pitchFamily="34" charset="0"/>
            </a:endParaRPr>
          </a:p>
        </p:txBody>
      </p:sp>
    </p:spTree>
    <p:extLst>
      <p:ext uri="{BB962C8B-B14F-4D97-AF65-F5344CB8AC3E}">
        <p14:creationId xmlns:p14="http://schemas.microsoft.com/office/powerpoint/2010/main" val="117585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17026-610E-80B6-4830-C8EF4754A40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316A409-0D26-68A5-DF32-C8D08DB48EAB}"/>
              </a:ext>
            </a:extLst>
          </p:cNvPr>
          <p:cNvSpPr/>
          <p:nvPr/>
        </p:nvSpPr>
        <p:spPr>
          <a:xfrm>
            <a:off x="0" y="1750"/>
            <a:ext cx="5672341" cy="686915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DF097F7-E789-8078-655A-60BDA1CEC675}"/>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Key Marketer Takeaways</a:t>
            </a:r>
          </a:p>
        </p:txBody>
      </p:sp>
      <p:sp>
        <p:nvSpPr>
          <p:cNvPr id="11" name="TextBox 10">
            <a:extLst>
              <a:ext uri="{FF2B5EF4-FFF2-40B4-BE49-F238E27FC236}">
                <a16:creationId xmlns:a16="http://schemas.microsoft.com/office/drawing/2014/main" id="{046737F3-4DEE-D118-23FE-94A4315D8E99}"/>
              </a:ext>
            </a:extLst>
          </p:cNvPr>
          <p:cNvSpPr txBox="1"/>
          <p:nvPr/>
        </p:nvSpPr>
        <p:spPr>
          <a:xfrm>
            <a:off x="5841016" y="1513795"/>
            <a:ext cx="6160790" cy="4893647"/>
          </a:xfrm>
          <a:prstGeom prst="rect">
            <a:avLst/>
          </a:prstGeom>
          <a:noFill/>
        </p:spPr>
        <p:txBody>
          <a:bodyPr wrap="square" rtlCol="0">
            <a:spAutoFit/>
          </a:bodyPr>
          <a:lstStyle/>
          <a:p>
            <a:pPr marL="285750" lvl="0" indent="-285750">
              <a:buBlip>
                <a:blip r:embed="rId2"/>
              </a:buBlip>
              <a:defRPr/>
            </a:pPr>
            <a:r>
              <a:rPr lang="en-US" sz="1600">
                <a:solidFill>
                  <a:srgbClr val="1B1464"/>
                </a:solidFill>
                <a:latin typeface="Helvetica" panose="020B0604020202020204" pitchFamily="34" charset="0"/>
              </a:rPr>
              <a:t>TV ads, more than any other media, drives patients of all ages to educate themselves and </a:t>
            </a:r>
            <a:r>
              <a:rPr lang="en-US" sz="1600" b="1">
                <a:solidFill>
                  <a:srgbClr val="1B1464"/>
                </a:solidFill>
                <a:latin typeface="Helvetica" panose="020B0604020202020204" pitchFamily="34" charset="0"/>
              </a:rPr>
              <a:t>take action during their ‘treatment journey’ </a:t>
            </a:r>
            <a:r>
              <a:rPr lang="en-US" sz="1600">
                <a:solidFill>
                  <a:srgbClr val="1B1464"/>
                </a:solidFill>
                <a:latin typeface="Helvetica" panose="020B0604020202020204" pitchFamily="34" charset="0"/>
              </a:rPr>
              <a:t>as they seek out remedies to improve their health</a:t>
            </a:r>
          </a:p>
          <a:p>
            <a:pPr marL="285750" lvl="0" indent="-285750">
              <a:buBlip>
                <a:blip r:embed="rId2"/>
              </a:buBlip>
              <a:defRPr/>
            </a:pPr>
            <a:endParaRPr lang="en-US" sz="2400">
              <a:solidFill>
                <a:srgbClr val="1B1464"/>
              </a:solidFill>
              <a:latin typeface="Helvetica" panose="020B0604020202020204" pitchFamily="34" charset="0"/>
            </a:endParaRPr>
          </a:p>
          <a:p>
            <a:pPr marL="285750" lvl="0" indent="-285750">
              <a:buBlip>
                <a:blip r:embed="rId2"/>
              </a:buBlip>
              <a:defRPr/>
            </a:pPr>
            <a:r>
              <a:rPr lang="en-US" sz="1600">
                <a:solidFill>
                  <a:srgbClr val="1B1464"/>
                </a:solidFill>
                <a:latin typeface="Helvetica" panose="020B0604020202020204" pitchFamily="34" charset="0"/>
              </a:rPr>
              <a:t>The impact of TV is evident as </a:t>
            </a:r>
            <a:r>
              <a:rPr lang="en-US" sz="1600" b="1">
                <a:solidFill>
                  <a:srgbClr val="1B1464"/>
                </a:solidFill>
                <a:latin typeface="Helvetica" panose="020B0604020202020204" pitchFamily="34" charset="0"/>
              </a:rPr>
              <a:t>88% of pharma brands analyzed saw their highest branded search volume </a:t>
            </a:r>
            <a:r>
              <a:rPr lang="en-US" sz="1600">
                <a:solidFill>
                  <a:srgbClr val="1B1464"/>
                </a:solidFill>
                <a:latin typeface="Helvetica" panose="020B0604020202020204" pitchFamily="34" charset="0"/>
              </a:rPr>
              <a:t>occur once their TV campaign launched</a:t>
            </a:r>
          </a:p>
          <a:p>
            <a:pPr marL="285750" lvl="0" indent="-285750">
              <a:buBlip>
                <a:blip r:embed="rId2"/>
              </a:buBlip>
              <a:defRPr/>
            </a:pPr>
            <a:endParaRPr lang="en-US" sz="2400">
              <a:solidFill>
                <a:srgbClr val="1B1464"/>
              </a:solidFill>
              <a:latin typeface="Helvetica" panose="020B0604020202020204" pitchFamily="34" charset="0"/>
            </a:endParaRPr>
          </a:p>
          <a:p>
            <a:pPr marL="285750" lvl="0" indent="-285750">
              <a:buBlip>
                <a:blip r:embed="rId2"/>
              </a:buBlip>
              <a:defRPr/>
            </a:pPr>
            <a:r>
              <a:rPr lang="en-US" sz="1600">
                <a:solidFill>
                  <a:srgbClr val="1B1464"/>
                </a:solidFill>
                <a:latin typeface="Helvetica" panose="020B0604020202020204" pitchFamily="34" charset="0"/>
              </a:rPr>
              <a:t>Greater online search led to </a:t>
            </a:r>
            <a:r>
              <a:rPr lang="en-US" sz="1600" b="1">
                <a:solidFill>
                  <a:srgbClr val="1B1464"/>
                </a:solidFill>
                <a:latin typeface="Helvetica" panose="020B0604020202020204" pitchFamily="34" charset="0"/>
              </a:rPr>
              <a:t>outsized double-digit lifts in website traffic, </a:t>
            </a:r>
            <a:r>
              <a:rPr lang="en-US" sz="1600">
                <a:solidFill>
                  <a:srgbClr val="1B1464"/>
                </a:solidFill>
                <a:latin typeface="Helvetica" panose="020B0604020202020204" pitchFamily="34" charset="0"/>
              </a:rPr>
              <a:t>especially as they increased their TV investment, for the eight brands that were measured </a:t>
            </a:r>
          </a:p>
          <a:p>
            <a:pPr marL="285750" lvl="0" indent="-285750">
              <a:buBlip>
                <a:blip r:embed="rId2"/>
              </a:buBlip>
              <a:defRPr/>
            </a:pPr>
            <a:endParaRPr lang="en-US" sz="2400">
              <a:solidFill>
                <a:srgbClr val="1B1464"/>
              </a:solidFill>
              <a:latin typeface="Helvetica" panose="020B0604020202020204" pitchFamily="34" charset="0"/>
            </a:endParaRPr>
          </a:p>
          <a:p>
            <a:pPr marL="285750" indent="-285750">
              <a:buBlip>
                <a:blip r:embed="rId2"/>
              </a:buBlip>
              <a:defRPr/>
            </a:pPr>
            <a:r>
              <a:rPr lang="en-US" sz="1600">
                <a:solidFill>
                  <a:srgbClr val="1B1464"/>
                </a:solidFill>
                <a:latin typeface="Helvetica" panose="020B0604020202020204" pitchFamily="34" charset="0"/>
              </a:rPr>
              <a:t>Increased mid-funnel results driven by greater TV investment </a:t>
            </a:r>
            <a:r>
              <a:rPr lang="en-US" sz="1600" b="1">
                <a:solidFill>
                  <a:srgbClr val="1B1464"/>
                </a:solidFill>
                <a:latin typeface="Helvetica" panose="020B0604020202020204" pitchFamily="34" charset="0"/>
              </a:rPr>
              <a:t>more than doubled the collective sales </a:t>
            </a:r>
            <a:r>
              <a:rPr lang="en-US" sz="1600">
                <a:solidFill>
                  <a:srgbClr val="1B1464"/>
                </a:solidFill>
                <a:latin typeface="Helvetica" panose="020B0604020202020204" pitchFamily="34" charset="0"/>
              </a:rPr>
              <a:t>of the 17 brands in our analysis </a:t>
            </a:r>
            <a:r>
              <a:rPr lang="en-US" sz="1600">
                <a:solidFill>
                  <a:srgbClr val="1B1464"/>
                </a:solidFill>
                <a:latin typeface="Helvetica" panose="020B0604020202020204" pitchFamily="34" charset="0"/>
                <a:ea typeface="Aptos" panose="020B0004020202020204" pitchFamily="34" charset="0"/>
                <a:cs typeface="Helvetica" panose="020B0604020202020204" pitchFamily="34" charset="0"/>
              </a:rPr>
              <a:t>(i.e., more patients getting the remedies they need to treat serious, invasive conditions).</a:t>
            </a:r>
          </a:p>
          <a:p>
            <a:pPr marL="285750" lvl="0" indent="-285750">
              <a:buBlip>
                <a:blip r:embed="rId2"/>
              </a:buBlip>
              <a:defRPr/>
            </a:pPr>
            <a:endParaRPr lang="en-US" sz="1600">
              <a:solidFill>
                <a:srgbClr val="1B1464"/>
              </a:solidFill>
              <a:latin typeface="Helvetica" panose="020B0604020202020204" pitchFamily="34" charset="0"/>
            </a:endParaRPr>
          </a:p>
        </p:txBody>
      </p:sp>
      <p:pic>
        <p:nvPicPr>
          <p:cNvPr id="3" name="Picture 2">
            <a:extLst>
              <a:ext uri="{FF2B5EF4-FFF2-40B4-BE49-F238E27FC236}">
                <a16:creationId xmlns:a16="http://schemas.microsoft.com/office/drawing/2014/main" id="{91FD379F-C08A-7C90-B21C-AC96CD6C0CB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54474FBF-A1D5-1856-EA17-73A3FB14C31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025FCCFD-553F-A837-D658-6B241F9F52F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5" name="TextBox 4">
            <a:extLst>
              <a:ext uri="{FF2B5EF4-FFF2-40B4-BE49-F238E27FC236}">
                <a16:creationId xmlns:a16="http://schemas.microsoft.com/office/drawing/2014/main" id="{D61F3542-2CCC-771C-E8B0-00EE18079D62}"/>
              </a:ext>
            </a:extLst>
          </p:cNvPr>
          <p:cNvSpPr txBox="1"/>
          <p:nvPr/>
        </p:nvSpPr>
        <p:spPr>
          <a:xfrm>
            <a:off x="5850294" y="239818"/>
            <a:ext cx="626926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ED3C8D"/>
                </a:solidFill>
                <a:latin typeface="Helvetica" panose="020B0604020202020204" pitchFamily="2" charset="0"/>
              </a:rPr>
              <a:t>TV drives discovery and education which results in real sales impact for brands</a:t>
            </a:r>
            <a:endParaRPr kumimoji="0" lang="en-US" sz="2400" b="1" i="0" u="none" strike="noStrike" kern="1200" cap="none" spc="0" normalizeH="0" baseline="0" noProof="0">
              <a:ln>
                <a:noFill/>
              </a:ln>
              <a:solidFill>
                <a:srgbClr val="ED3C8D"/>
              </a:solidFill>
              <a:effectLst/>
              <a:uLnTx/>
              <a:uFillTx/>
              <a:latin typeface="Helvetica" panose="020B0604020202020204" pitchFamily="2" charset="0"/>
              <a:ea typeface="+mn-ea"/>
              <a:cs typeface="+mn-cs"/>
            </a:endParaRPr>
          </a:p>
        </p:txBody>
      </p:sp>
    </p:spTree>
    <p:extLst>
      <p:ext uri="{BB962C8B-B14F-4D97-AF65-F5344CB8AC3E}">
        <p14:creationId xmlns:p14="http://schemas.microsoft.com/office/powerpoint/2010/main" val="1580424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F1265-6A7D-67D5-94B5-EE8CD25C8C9D}"/>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BC900A31-1311-5651-E586-F4E1B4214FF0}"/>
              </a:ext>
            </a:extLst>
          </p:cNvPr>
          <p:cNvSpPr>
            <a:spLocks/>
          </p:cNvSpPr>
          <p:nvPr/>
        </p:nvSpPr>
        <p:spPr>
          <a:xfrm>
            <a:off x="2063" y="1713422"/>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53AFA42-FAAF-3AE9-D2FF-05E5E7075208}"/>
              </a:ext>
            </a:extLst>
          </p:cNvPr>
          <p:cNvSpPr/>
          <p:nvPr/>
        </p:nvSpPr>
        <p:spPr>
          <a:xfrm>
            <a:off x="144410" y="435951"/>
            <a:ext cx="1204759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Download our two recently released insights reports below to learn more about the </a:t>
            </a: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rPr>
              <a:t>importance of TV advertising</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 within the pharmaceutical category</a:t>
            </a:r>
            <a:endParaRPr kumimoji="0" lang="en-US" sz="2600" b="1" i="0" u="none" strike="noStrike" kern="1200" cap="none" spc="0" normalizeH="0" baseline="0" noProof="0">
              <a:ln>
                <a:noFill/>
              </a:ln>
              <a:solidFill>
                <a:srgbClr val="00BFF2"/>
              </a:solidFill>
              <a:effectLst/>
              <a:uLnTx/>
              <a:uFillTx/>
              <a:latin typeface="Helvetica" panose="020B0604020202020204" pitchFamily="34" charset="0"/>
              <a:ea typeface="+mn-ea"/>
              <a:cs typeface="+mn-cs"/>
            </a:endParaRPr>
          </a:p>
        </p:txBody>
      </p:sp>
      <p:pic>
        <p:nvPicPr>
          <p:cNvPr id="4" name="Picture 3">
            <a:extLst>
              <a:ext uri="{FF2B5EF4-FFF2-40B4-BE49-F238E27FC236}">
                <a16:creationId xmlns:a16="http://schemas.microsoft.com/office/drawing/2014/main" id="{DA92A70D-E43D-35C7-0477-BD98D25DCAA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F66FEB26-6C55-AA30-2269-5C6C2FD7620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96611DF9-9584-A2BC-374B-738C28AFBC5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9" name="Picture 8">
            <a:hlinkClick r:id="rId3"/>
            <a:extLst>
              <a:ext uri="{FF2B5EF4-FFF2-40B4-BE49-F238E27FC236}">
                <a16:creationId xmlns:a16="http://schemas.microsoft.com/office/drawing/2014/main" id="{C317369F-7E5E-0DF7-F97D-B2113E38009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064300" y="3264747"/>
            <a:ext cx="4536767" cy="2553904"/>
          </a:xfrm>
          <a:prstGeom prst="rect">
            <a:avLst/>
          </a:prstGeom>
          <a:ln w="19050">
            <a:solidFill>
              <a:srgbClr val="00BFF2"/>
            </a:solidFill>
          </a:ln>
        </p:spPr>
      </p:pic>
      <p:pic>
        <p:nvPicPr>
          <p:cNvPr id="11" name="Picture 10">
            <a:hlinkClick r:id="rId5"/>
            <a:extLst>
              <a:ext uri="{FF2B5EF4-FFF2-40B4-BE49-F238E27FC236}">
                <a16:creationId xmlns:a16="http://schemas.microsoft.com/office/drawing/2014/main" id="{C695005C-800A-7311-C29C-65B8924756D0}"/>
              </a:ext>
            </a:extLst>
          </p:cNvPr>
          <p:cNvPicPr>
            <a:picLocks noChangeAspect="1"/>
          </p:cNvPicPr>
          <p:nvPr/>
        </p:nvPicPr>
        <p:blipFill>
          <a:blip r:embed="rId6"/>
          <a:stretch>
            <a:fillRect/>
          </a:stretch>
        </p:blipFill>
        <p:spPr>
          <a:xfrm>
            <a:off x="282031" y="2420468"/>
            <a:ext cx="6044813" cy="3398183"/>
          </a:xfrm>
          <a:prstGeom prst="rect">
            <a:avLst/>
          </a:prstGeom>
          <a:ln w="19050">
            <a:solidFill>
              <a:srgbClr val="ED3C8D"/>
            </a:solidFill>
          </a:ln>
        </p:spPr>
      </p:pic>
      <p:sp>
        <p:nvSpPr>
          <p:cNvPr id="2" name="Rectangle 1">
            <a:hlinkClick r:id="rId5"/>
            <a:extLst>
              <a:ext uri="{FF2B5EF4-FFF2-40B4-BE49-F238E27FC236}">
                <a16:creationId xmlns:a16="http://schemas.microsoft.com/office/drawing/2014/main" id="{266125FD-5A5F-06FA-2A34-4E7DDE19A931}"/>
              </a:ext>
            </a:extLst>
          </p:cNvPr>
          <p:cNvSpPr/>
          <p:nvPr/>
        </p:nvSpPr>
        <p:spPr>
          <a:xfrm>
            <a:off x="4700503" y="2229135"/>
            <a:ext cx="1984849" cy="3059211"/>
          </a:xfrm>
          <a:prstGeom prst="rect">
            <a:avLst/>
          </a:prstGeom>
          <a:solidFill>
            <a:srgbClr val="ED3C8D"/>
          </a:solidFill>
          <a:ln w="12700">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solidFill>
                  <a:srgbClr val="1F1A62"/>
                </a:solidFill>
                <a:latin typeface="Helvetica" panose="020B0403020202020204" pitchFamily="34" charset="0"/>
              </a:rPr>
              <a:t>How Pharma TV ad </a:t>
            </a:r>
            <a:r>
              <a:rPr lang="en-US" sz="1200" b="1">
                <a:solidFill>
                  <a:schemeClr val="bg1"/>
                </a:solidFill>
                <a:latin typeface="Helvetica" panose="020B0403020202020204" pitchFamily="34" charset="0"/>
              </a:rPr>
              <a:t>investment has evolved</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a:solidFill>
                <a:srgbClr val="1F1A62"/>
              </a:solidFill>
              <a:latin typeface="Helvetica" panose="020B0403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solidFill>
                  <a:srgbClr val="1F1A62"/>
                </a:solidFill>
                <a:latin typeface="Helvetica" panose="020B0403020202020204" pitchFamily="34" charset="0"/>
              </a:rPr>
              <a:t>How TV campaigns impact branded online search based on an analysis of</a:t>
            </a:r>
            <a:r>
              <a:rPr lang="en-US" sz="1200" b="1">
                <a:solidFill>
                  <a:schemeClr val="bg1"/>
                </a:solidFill>
                <a:latin typeface="Helvetica" panose="020B0403020202020204" pitchFamily="34" charset="0"/>
              </a:rPr>
              <a:t> 58 first-time pharma DTC TV advertisers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a:solidFill>
                <a:srgbClr val="1F1A62"/>
              </a:solidFill>
              <a:latin typeface="Helvetica" panose="020B0403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How ‘Advanced TV’ solutions </a:t>
            </a: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enable greater </a:t>
            </a:r>
            <a:r>
              <a:rPr lang="en-US" sz="1200" b="1">
                <a:solidFill>
                  <a:schemeClr val="bg1"/>
                </a:solidFill>
                <a:latin typeface="Helvetica" panose="020B0403020202020204" pitchFamily="34" charset="0"/>
              </a:rPr>
              <a:t>precision targeting </a:t>
            </a:r>
            <a:r>
              <a:rPr lang="en-US" sz="1200" b="1">
                <a:solidFill>
                  <a:srgbClr val="1F1A62"/>
                </a:solidFill>
                <a:latin typeface="Helvetica" panose="020B0403020202020204" pitchFamily="34" charset="0"/>
              </a:rPr>
              <a:t>within the pharma category</a:t>
            </a:r>
            <a:endPar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7" name="Rectangle 6">
            <a:hlinkClick r:id="rId5"/>
            <a:extLst>
              <a:ext uri="{FF2B5EF4-FFF2-40B4-BE49-F238E27FC236}">
                <a16:creationId xmlns:a16="http://schemas.microsoft.com/office/drawing/2014/main" id="{542255E4-887E-35A2-6983-EA6B894A04F6}"/>
              </a:ext>
            </a:extLst>
          </p:cNvPr>
          <p:cNvSpPr/>
          <p:nvPr/>
        </p:nvSpPr>
        <p:spPr>
          <a:xfrm>
            <a:off x="4700503" y="1879028"/>
            <a:ext cx="1984849" cy="350107"/>
          </a:xfrm>
          <a:prstGeom prst="rect">
            <a:avLst/>
          </a:prstGeom>
          <a:solidFill>
            <a:srgbClr val="ED3C8D"/>
          </a:solidFill>
          <a:ln w="12700">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Helvetica" panose="020B0403020202020204" pitchFamily="34" charset="0"/>
              </a:rPr>
              <a:t>Download to learn…</a:t>
            </a:r>
          </a:p>
        </p:txBody>
      </p:sp>
      <p:sp>
        <p:nvSpPr>
          <p:cNvPr id="8" name="Rectangle 7">
            <a:hlinkClick r:id="rId3"/>
            <a:extLst>
              <a:ext uri="{FF2B5EF4-FFF2-40B4-BE49-F238E27FC236}">
                <a16:creationId xmlns:a16="http://schemas.microsoft.com/office/drawing/2014/main" id="{8AB3BA8F-7A60-7CE7-709C-8693FDCB687E}"/>
              </a:ext>
            </a:extLst>
          </p:cNvPr>
          <p:cNvSpPr/>
          <p:nvPr/>
        </p:nvSpPr>
        <p:spPr>
          <a:xfrm>
            <a:off x="10032859" y="2759441"/>
            <a:ext cx="1984849" cy="1982320"/>
          </a:xfrm>
          <a:prstGeom prst="rect">
            <a:avLst/>
          </a:prstGeom>
          <a:solidFill>
            <a:srgbClr val="00BFF2"/>
          </a:solidFill>
          <a:ln w="12700">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solidFill>
                  <a:srgbClr val="1F1A62"/>
                </a:solidFill>
                <a:latin typeface="Helvetica" panose="020B0403020202020204" pitchFamily="34" charset="0"/>
              </a:rPr>
              <a:t>How minority groups </a:t>
            </a:r>
            <a:r>
              <a:rPr lang="en-US" sz="1200" b="1">
                <a:solidFill>
                  <a:schemeClr val="bg1"/>
                </a:solidFill>
                <a:latin typeface="Helvetica" panose="020B0403020202020204" pitchFamily="34" charset="0"/>
              </a:rPr>
              <a:t>increasingly use prescription remedies for series ailments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a:solidFill>
                <a:srgbClr val="1F1A62"/>
              </a:solidFill>
              <a:latin typeface="Helvetica" panose="020B0403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solidFill>
                  <a:srgbClr val="1F1A62"/>
                </a:solidFill>
                <a:latin typeface="Helvetica" panose="020B0403020202020204" pitchFamily="34" charset="0"/>
              </a:rPr>
              <a:t>How minority group are much </a:t>
            </a:r>
            <a:r>
              <a:rPr lang="en-US" sz="1200" b="1">
                <a:solidFill>
                  <a:schemeClr val="bg1"/>
                </a:solidFill>
                <a:latin typeface="Helvetica" panose="020B0403020202020204" pitchFamily="34" charset="0"/>
              </a:rPr>
              <a:t>more likely to act after seeing a pharma ad,</a:t>
            </a:r>
            <a:r>
              <a:rPr lang="en-US" sz="1200" b="1">
                <a:solidFill>
                  <a:srgbClr val="1F1A62"/>
                </a:solidFill>
                <a:latin typeface="Helvetica" panose="020B0403020202020204" pitchFamily="34" charset="0"/>
              </a:rPr>
              <a:t> leading to further education </a:t>
            </a:r>
            <a:endParaRPr lang="en-US" sz="1200" b="1">
              <a:solidFill>
                <a:schemeClr val="bg1"/>
              </a:solidFill>
              <a:latin typeface="Helvetica" panose="020B0403020202020204" pitchFamily="34" charset="0"/>
            </a:endParaRPr>
          </a:p>
        </p:txBody>
      </p:sp>
      <p:sp>
        <p:nvSpPr>
          <p:cNvPr id="10" name="Rectangle 9">
            <a:hlinkClick r:id="rId3"/>
            <a:extLst>
              <a:ext uri="{FF2B5EF4-FFF2-40B4-BE49-F238E27FC236}">
                <a16:creationId xmlns:a16="http://schemas.microsoft.com/office/drawing/2014/main" id="{2893F207-6D28-4D24-08A8-E36F8015DB91}"/>
              </a:ext>
            </a:extLst>
          </p:cNvPr>
          <p:cNvSpPr/>
          <p:nvPr/>
        </p:nvSpPr>
        <p:spPr>
          <a:xfrm>
            <a:off x="10032859" y="2409333"/>
            <a:ext cx="1984849" cy="350107"/>
          </a:xfrm>
          <a:prstGeom prst="rect">
            <a:avLst/>
          </a:prstGeom>
          <a:solidFill>
            <a:srgbClr val="00BFF2"/>
          </a:solidFill>
          <a:ln w="12700">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Helvetica" panose="020B0403020202020204" pitchFamily="34" charset="0"/>
              </a:rPr>
              <a:t>Download to learn…</a:t>
            </a:r>
          </a:p>
        </p:txBody>
      </p:sp>
      <p:sp>
        <p:nvSpPr>
          <p:cNvPr id="13" name="TextBox 12">
            <a:hlinkClick r:id="rId5"/>
            <a:extLst>
              <a:ext uri="{FF2B5EF4-FFF2-40B4-BE49-F238E27FC236}">
                <a16:creationId xmlns:a16="http://schemas.microsoft.com/office/drawing/2014/main" id="{60EF8853-E2A3-83A4-8ECA-708C67B4E329}"/>
              </a:ext>
            </a:extLst>
          </p:cNvPr>
          <p:cNvSpPr txBox="1"/>
          <p:nvPr/>
        </p:nvSpPr>
        <p:spPr>
          <a:xfrm>
            <a:off x="282031" y="6195864"/>
            <a:ext cx="1153985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hlinkClick r:id="rId7">
                  <a:extLst>
                    <a:ext uri="{A12FA001-AC4F-418D-AE19-62706E023703}">
                      <ahyp:hlinkClr xmlns:ahyp="http://schemas.microsoft.com/office/drawing/2018/hyperlinkcolor" val="tx"/>
                    </a:ext>
                  </a:extLst>
                </a:hlinkClick>
              </a:rPr>
              <a:t>Click report covers above to download</a:t>
            </a:r>
            <a:endPar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3493181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0300E-0202-413A-3E94-D8D6592EAC3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38D1ACC-B8F2-F733-B590-8F24C89708E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593421" y="1"/>
            <a:ext cx="1598579" cy="930850"/>
          </a:xfrm>
          <a:prstGeom prst="rect">
            <a:avLst/>
          </a:prstGeom>
        </p:spPr>
      </p:pic>
      <p:pic>
        <p:nvPicPr>
          <p:cNvPr id="12" name="Picture 11">
            <a:extLst>
              <a:ext uri="{FF2B5EF4-FFF2-40B4-BE49-F238E27FC236}">
                <a16:creationId xmlns:a16="http://schemas.microsoft.com/office/drawing/2014/main" id="{8F17BC96-9B80-EE72-2AED-7242E27224C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4" name="Slide Number Placeholder 5">
            <a:extLst>
              <a:ext uri="{FF2B5EF4-FFF2-40B4-BE49-F238E27FC236}">
                <a16:creationId xmlns:a16="http://schemas.microsoft.com/office/drawing/2014/main" id="{3C348FA7-BF98-7540-5C90-13A3006156C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0C5DCDEB-B77D-D8C8-BCA6-5D6F9189755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TextBox 2">
            <a:extLst>
              <a:ext uri="{FF2B5EF4-FFF2-40B4-BE49-F238E27FC236}">
                <a16:creationId xmlns:a16="http://schemas.microsoft.com/office/drawing/2014/main" id="{D9A4C77D-3FE4-7F1B-2F1A-04A2431E5F6A}"/>
              </a:ext>
            </a:extLst>
          </p:cNvPr>
          <p:cNvSpPr txBox="1"/>
          <p:nvPr/>
        </p:nvSpPr>
        <p:spPr>
          <a:xfrm>
            <a:off x="136265" y="425492"/>
            <a:ext cx="1130346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EBEA4"/>
                </a:solidFill>
                <a:effectLst/>
                <a:uLnTx/>
                <a:uFillTx/>
                <a:latin typeface="Helvetica" pitchFamily="2" charset="0"/>
                <a:ea typeface="+mn-ea"/>
                <a:cs typeface="+mn-cs"/>
              </a:rPr>
              <a:t>Discover more: </a:t>
            </a:r>
            <a: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t>Looking for more insights and takeaways? Check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out these reports on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premium video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and </a:t>
            </a: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brand safety &amp; transparency</a:t>
            </a:r>
          </a:p>
        </p:txBody>
      </p:sp>
      <p:pic>
        <p:nvPicPr>
          <p:cNvPr id="17" name="Picture 16">
            <a:hlinkClick r:id="rId4"/>
            <a:extLst>
              <a:ext uri="{FF2B5EF4-FFF2-40B4-BE49-F238E27FC236}">
                <a16:creationId xmlns:a16="http://schemas.microsoft.com/office/drawing/2014/main" id="{63B829C6-4AC9-1762-5D3E-F4D35FCEC0E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1683" y="2068151"/>
            <a:ext cx="2249801" cy="1265513"/>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ED3C8D"/>
            </a:solidFill>
          </a:ln>
        </p:spPr>
      </p:pic>
      <p:sp>
        <p:nvSpPr>
          <p:cNvPr id="18" name="TextBox 17">
            <a:hlinkClick r:id="rId4"/>
            <a:extLst>
              <a:ext uri="{FF2B5EF4-FFF2-40B4-BE49-F238E27FC236}">
                <a16:creationId xmlns:a16="http://schemas.microsoft.com/office/drawing/2014/main" id="{C827D22E-CBC8-D8CD-D0E8-472FFC2D1B4A}"/>
              </a:ext>
            </a:extLst>
          </p:cNvPr>
          <p:cNvSpPr txBox="1"/>
          <p:nvPr/>
        </p:nvSpPr>
        <p:spPr>
          <a:xfrm>
            <a:off x="136265" y="3316936"/>
            <a:ext cx="2180635"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Power of Premium Video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What It Means for Multiscreen TV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and Why It Matters to Marketers</a:t>
            </a:r>
          </a:p>
        </p:txBody>
      </p:sp>
      <p:pic>
        <p:nvPicPr>
          <p:cNvPr id="23" name="Picture 22">
            <a:hlinkClick r:id="rId7"/>
            <a:extLst>
              <a:ext uri="{FF2B5EF4-FFF2-40B4-BE49-F238E27FC236}">
                <a16:creationId xmlns:a16="http://schemas.microsoft.com/office/drawing/2014/main" id="{30B4DAC2-1B53-9667-7FE5-330ECB6C2DD8}"/>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532500" y="2058709"/>
            <a:ext cx="2188718" cy="1265512"/>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ED3C8D"/>
            </a:solidFill>
          </a:ln>
        </p:spPr>
      </p:pic>
      <p:sp>
        <p:nvSpPr>
          <p:cNvPr id="24" name="TextBox 23">
            <a:hlinkClick r:id="rId7"/>
            <a:extLst>
              <a:ext uri="{FF2B5EF4-FFF2-40B4-BE49-F238E27FC236}">
                <a16:creationId xmlns:a16="http://schemas.microsoft.com/office/drawing/2014/main" id="{900F1A94-66E4-E83F-6F76-20BD85A9C62C}"/>
              </a:ext>
            </a:extLst>
          </p:cNvPr>
          <p:cNvSpPr txBox="1"/>
          <p:nvPr/>
        </p:nvSpPr>
        <p:spPr>
          <a:xfrm>
            <a:off x="2513875" y="3316936"/>
            <a:ext cx="2225969"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Best in Show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Five Advantages of Multiscreen TV,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From Brand to Performance </a:t>
            </a:r>
          </a:p>
        </p:txBody>
      </p:sp>
      <p:sp>
        <p:nvSpPr>
          <p:cNvPr id="10" name="TextBox 9">
            <a:hlinkClick r:id="rId9"/>
            <a:extLst>
              <a:ext uri="{FF2B5EF4-FFF2-40B4-BE49-F238E27FC236}">
                <a16:creationId xmlns:a16="http://schemas.microsoft.com/office/drawing/2014/main" id="{D6A6C560-603A-78C6-E2EA-FC43689C4212}"/>
              </a:ext>
            </a:extLst>
          </p:cNvPr>
          <p:cNvSpPr txBox="1"/>
          <p:nvPr/>
        </p:nvSpPr>
        <p:spPr>
          <a:xfrm>
            <a:off x="4935701" y="3316936"/>
            <a:ext cx="2238485"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Breaking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1B1464"/>
                </a:solidFill>
                <a:latin typeface="Helvetica" panose="020B0403020202020204" pitchFamily="34" charset="0"/>
              </a:rPr>
              <a:t>How New Advertisers Are Using TV To Ignite Interest &amp; Turn Consumers Into Customers</a:t>
            </a:r>
          </a:p>
        </p:txBody>
      </p:sp>
      <p:pic>
        <p:nvPicPr>
          <p:cNvPr id="25" name="Picture 24">
            <a:hlinkClick r:id="rId9"/>
            <a:extLst>
              <a:ext uri="{FF2B5EF4-FFF2-40B4-BE49-F238E27FC236}">
                <a16:creationId xmlns:a16="http://schemas.microsoft.com/office/drawing/2014/main" id="{8BC3EDF1-D651-3495-98EF-574E758C0629}"/>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887242" y="2061392"/>
            <a:ext cx="2335403" cy="1259287"/>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ED3C8D"/>
            </a:solidFill>
          </a:ln>
        </p:spPr>
      </p:pic>
      <p:pic>
        <p:nvPicPr>
          <p:cNvPr id="11" name="Picture 10" descr="A blue and green cover with white text and blue triangles&#10;&#10;Description automatically generated">
            <a:hlinkClick r:id="rId11"/>
            <a:extLst>
              <a:ext uri="{FF2B5EF4-FFF2-40B4-BE49-F238E27FC236}">
                <a16:creationId xmlns:a16="http://schemas.microsoft.com/office/drawing/2014/main" id="{FF7F08E0-D281-C7F6-4AB4-0E886EDBCB6E}"/>
              </a:ext>
            </a:extLst>
          </p:cNvPr>
          <p:cNvPicPr>
            <a:picLocks noChangeAspect="1"/>
          </p:cNvPicPr>
          <p:nvPr/>
        </p:nvPicPr>
        <p:blipFill>
          <a:blip r:embed="rId12" cstate="hqprint">
            <a:extLst>
              <a:ext uri="{28A0092B-C50C-407E-A947-70E740481C1C}">
                <a14:useLocalDpi xmlns:a14="http://schemas.microsoft.com/office/drawing/2010/main"/>
              </a:ext>
            </a:extLst>
          </a:blip>
          <a:srcRect b="9732"/>
          <a:stretch/>
        </p:blipFill>
        <p:spPr>
          <a:xfrm>
            <a:off x="118686" y="4552441"/>
            <a:ext cx="2215795" cy="1265513"/>
          </a:xfrm>
          <a:prstGeom prst="rect">
            <a:avLst/>
          </a:prstGeom>
          <a:ln>
            <a:solidFill>
              <a:srgbClr val="00BFF2"/>
            </a:solidFill>
          </a:ln>
        </p:spPr>
      </p:pic>
      <p:sp>
        <p:nvSpPr>
          <p:cNvPr id="19" name="TextBox 18">
            <a:hlinkClick r:id="rId11"/>
            <a:extLst>
              <a:ext uri="{FF2B5EF4-FFF2-40B4-BE49-F238E27FC236}">
                <a16:creationId xmlns:a16="http://schemas.microsoft.com/office/drawing/2014/main" id="{367182EA-008C-A80B-2A25-414DAC79CFF2}"/>
              </a:ext>
            </a:extLst>
          </p:cNvPr>
          <p:cNvSpPr txBox="1"/>
          <p:nvPr/>
        </p:nvSpPr>
        <p:spPr>
          <a:xfrm>
            <a:off x="118686" y="5856149"/>
            <a:ext cx="2215795" cy="569387"/>
          </a:xfrm>
          <a:prstGeom prst="rect">
            <a:avLst/>
          </a:prstGeom>
          <a:noFill/>
        </p:spPr>
        <p:txBody>
          <a:bodyPr wrap="square" rtlCol="0">
            <a:spAutoFit/>
          </a:bodyPr>
          <a:lstStyle/>
          <a:p>
            <a:pPr algn="ctr">
              <a:defRPr/>
            </a:pPr>
            <a:r>
              <a:rPr kumimoji="0" lang="en-US" sz="11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What is Brand Safety?</a:t>
            </a:r>
            <a:b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A Look Into Critical Issues Impacting Marketers Today</a:t>
            </a:r>
            <a:endPar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pic>
        <p:nvPicPr>
          <p:cNvPr id="20" name="Picture 19">
            <a:hlinkClick r:id="rId13"/>
            <a:extLst>
              <a:ext uri="{FF2B5EF4-FFF2-40B4-BE49-F238E27FC236}">
                <a16:creationId xmlns:a16="http://schemas.microsoft.com/office/drawing/2014/main" id="{0F0D194F-9484-86B6-58A0-7F970F72B787}"/>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7348168" y="2058708"/>
            <a:ext cx="2301546" cy="1265511"/>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ED3C8D"/>
            </a:solidFill>
          </a:ln>
        </p:spPr>
      </p:pic>
      <p:sp>
        <p:nvSpPr>
          <p:cNvPr id="22" name="TextBox 21">
            <a:hlinkClick r:id="rId13"/>
            <a:extLst>
              <a:ext uri="{FF2B5EF4-FFF2-40B4-BE49-F238E27FC236}">
                <a16:creationId xmlns:a16="http://schemas.microsoft.com/office/drawing/2014/main" id="{A5D7033E-6728-82CE-E654-F7AB7C6C6015}"/>
              </a:ext>
            </a:extLst>
          </p:cNvPr>
          <p:cNvSpPr txBox="1"/>
          <p:nvPr/>
        </p:nvSpPr>
        <p:spPr>
          <a:xfrm>
            <a:off x="7341739" y="3316936"/>
            <a:ext cx="2314404"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 Commanding Presence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How Ad Continuity in Multiscreen TV Drives Incremental Growth for Brands</a:t>
            </a:r>
          </a:p>
        </p:txBody>
      </p:sp>
      <p:pic>
        <p:nvPicPr>
          <p:cNvPr id="4" name="Picture 3">
            <a:hlinkClick r:id="rId15"/>
            <a:extLst>
              <a:ext uri="{FF2B5EF4-FFF2-40B4-BE49-F238E27FC236}">
                <a16:creationId xmlns:a16="http://schemas.microsoft.com/office/drawing/2014/main" id="{219EBC34-266F-16C4-249A-7E1769F868C9}"/>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9782682" y="2058707"/>
            <a:ext cx="2259674" cy="1257199"/>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ED3C8D"/>
            </a:solidFill>
          </a:ln>
        </p:spPr>
      </p:pic>
      <p:sp>
        <p:nvSpPr>
          <p:cNvPr id="6" name="TextBox 5">
            <a:hlinkClick r:id="rId15"/>
            <a:extLst>
              <a:ext uri="{FF2B5EF4-FFF2-40B4-BE49-F238E27FC236}">
                <a16:creationId xmlns:a16="http://schemas.microsoft.com/office/drawing/2014/main" id="{03AE779F-D977-FA89-1427-25D7B057E831}"/>
              </a:ext>
            </a:extLst>
          </p:cNvPr>
          <p:cNvSpPr txBox="1"/>
          <p:nvPr/>
        </p:nvSpPr>
        <p:spPr>
          <a:xfrm>
            <a:off x="9782681" y="3316936"/>
            <a:ext cx="2314404"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25 Ways TV Grows Brands</a:t>
            </a:r>
            <a:b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Powering Performance Through</a:t>
            </a:r>
            <a:b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Full-Funnel Business Outcomes </a:t>
            </a:r>
          </a:p>
        </p:txBody>
      </p:sp>
      <p:pic>
        <p:nvPicPr>
          <p:cNvPr id="8" name="Picture 7">
            <a:hlinkClick r:id="rId17"/>
            <a:extLst>
              <a:ext uri="{FF2B5EF4-FFF2-40B4-BE49-F238E27FC236}">
                <a16:creationId xmlns:a16="http://schemas.microsoft.com/office/drawing/2014/main" id="{6F057443-C43E-BCC2-CC2B-5DFFB279B633}"/>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9773775" y="4552599"/>
            <a:ext cx="2275123" cy="1240784"/>
          </a:xfrm>
          <a:prstGeom prst="rect">
            <a:avLst/>
          </a:prstGeom>
          <a:ln>
            <a:solidFill>
              <a:srgbClr val="00BFF2"/>
            </a:solidFill>
          </a:ln>
        </p:spPr>
      </p:pic>
      <p:sp>
        <p:nvSpPr>
          <p:cNvPr id="9" name="TextBox 8">
            <a:hlinkClick r:id="rId17"/>
            <a:extLst>
              <a:ext uri="{FF2B5EF4-FFF2-40B4-BE49-F238E27FC236}">
                <a16:creationId xmlns:a16="http://schemas.microsoft.com/office/drawing/2014/main" id="{E8D1CE33-358B-0727-2F8E-35E05DF1F826}"/>
              </a:ext>
            </a:extLst>
          </p:cNvPr>
          <p:cNvSpPr txBox="1"/>
          <p:nvPr/>
        </p:nvSpPr>
        <p:spPr>
          <a:xfrm>
            <a:off x="9864951" y="5841932"/>
            <a:ext cx="2215795" cy="600164"/>
          </a:xfrm>
          <a:prstGeom prst="rect">
            <a:avLst/>
          </a:prstGeom>
          <a:noFill/>
        </p:spPr>
        <p:txBody>
          <a:bodyPr wrap="square" rtlCol="0">
            <a:spAutoFit/>
          </a:bodyPr>
          <a:lstStyle/>
          <a:p>
            <a:pPr algn="ctr">
              <a:defRPr/>
            </a:pPr>
            <a:r>
              <a:rPr kumimoji="0" lang="en-US" sz="11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How many fake accounts does Facebook remove</a:t>
            </a:r>
            <a:br>
              <a:rPr kumimoji="0" lang="en-US" sz="11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br>
            <a:r>
              <a:rPr kumimoji="0" lang="en-US" sz="11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each year?</a:t>
            </a:r>
          </a:p>
        </p:txBody>
      </p:sp>
      <p:pic>
        <p:nvPicPr>
          <p:cNvPr id="16" name="Picture 15">
            <a:hlinkClick r:id="rId19"/>
            <a:extLst>
              <a:ext uri="{FF2B5EF4-FFF2-40B4-BE49-F238E27FC236}">
                <a16:creationId xmlns:a16="http://schemas.microsoft.com/office/drawing/2014/main" id="{AA9E8336-2492-671F-FF9C-E1004FA2B6C8}"/>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7367737" y="4552675"/>
            <a:ext cx="2334229" cy="1246385"/>
          </a:xfrm>
          <a:prstGeom prst="rect">
            <a:avLst/>
          </a:prstGeom>
          <a:ln>
            <a:solidFill>
              <a:srgbClr val="00BFF2"/>
            </a:solidFill>
          </a:ln>
        </p:spPr>
      </p:pic>
      <p:sp>
        <p:nvSpPr>
          <p:cNvPr id="21" name="TextBox 20">
            <a:hlinkClick r:id="rId19"/>
            <a:extLst>
              <a:ext uri="{FF2B5EF4-FFF2-40B4-BE49-F238E27FC236}">
                <a16:creationId xmlns:a16="http://schemas.microsoft.com/office/drawing/2014/main" id="{4707370B-20EB-4C40-C6D1-50640D4DA790}"/>
              </a:ext>
            </a:extLst>
          </p:cNvPr>
          <p:cNvSpPr txBox="1"/>
          <p:nvPr/>
        </p:nvSpPr>
        <p:spPr>
          <a:xfrm>
            <a:off x="7222645" y="5846819"/>
            <a:ext cx="2505978" cy="569387"/>
          </a:xfrm>
          <a:prstGeom prst="rect">
            <a:avLst/>
          </a:prstGeom>
          <a:noFill/>
        </p:spPr>
        <p:txBody>
          <a:bodyPr wrap="square" rtlCol="0">
            <a:spAutoFit/>
          </a:bodyPr>
          <a:lstStyle/>
          <a:p>
            <a:pPr algn="ctr">
              <a:defRPr/>
            </a:pPr>
            <a:r>
              <a:rPr kumimoji="0" lang="en-US" sz="11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Deleted Scenes</a:t>
            </a:r>
            <a:b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Analyzing How Much ‘Unsafe’ Content YouTube Removes From Their Platform</a:t>
            </a:r>
          </a:p>
        </p:txBody>
      </p:sp>
      <p:pic>
        <p:nvPicPr>
          <p:cNvPr id="28" name="Picture 27">
            <a:hlinkClick r:id="rId21"/>
            <a:extLst>
              <a:ext uri="{FF2B5EF4-FFF2-40B4-BE49-F238E27FC236}">
                <a16:creationId xmlns:a16="http://schemas.microsoft.com/office/drawing/2014/main" id="{C2DE3F8B-663B-EB8A-8BC3-2678427B6EEF}"/>
              </a:ext>
            </a:extLst>
          </p:cNvPr>
          <p:cNvPicPr>
            <a:picLocks noChangeAspect="1"/>
          </p:cNvPicPr>
          <p:nvPr/>
        </p:nvPicPr>
        <p:blipFill>
          <a:blip r:embed="rId22" cstate="hqprint">
            <a:extLst>
              <a:ext uri="{28A0092B-C50C-407E-A947-70E740481C1C}">
                <a14:useLocalDpi xmlns:a14="http://schemas.microsoft.com/office/drawing/2010/main"/>
              </a:ext>
            </a:extLst>
          </a:blip>
          <a:stretch>
            <a:fillRect/>
          </a:stretch>
        </p:blipFill>
        <p:spPr>
          <a:xfrm>
            <a:off x="4935701" y="4552441"/>
            <a:ext cx="2275123" cy="1238773"/>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00BFF2"/>
            </a:solidFill>
          </a:ln>
        </p:spPr>
      </p:pic>
      <p:sp>
        <p:nvSpPr>
          <p:cNvPr id="33" name="TextBox 32">
            <a:hlinkClick r:id="rId21"/>
            <a:extLst>
              <a:ext uri="{FF2B5EF4-FFF2-40B4-BE49-F238E27FC236}">
                <a16:creationId xmlns:a16="http://schemas.microsoft.com/office/drawing/2014/main" id="{A7862377-ACF9-C672-E9DE-77F55DE07AD4}"/>
              </a:ext>
            </a:extLst>
          </p:cNvPr>
          <p:cNvSpPr txBox="1"/>
          <p:nvPr/>
        </p:nvSpPr>
        <p:spPr>
          <a:xfrm>
            <a:off x="5000454" y="5842779"/>
            <a:ext cx="2215795" cy="430887"/>
          </a:xfrm>
          <a:prstGeom prst="rect">
            <a:avLst/>
          </a:prstGeom>
          <a:noFill/>
        </p:spPr>
        <p:txBody>
          <a:bodyPr wrap="square" rtlCol="0">
            <a:spAutoFit/>
          </a:bodyPr>
          <a:lstStyle/>
          <a:p>
            <a:pPr algn="ctr">
              <a:defRPr/>
            </a:pPr>
            <a:r>
              <a:rPr kumimoji="0" lang="en-US" sz="11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Where do ad dollars go when they’re spent with Google?</a:t>
            </a:r>
          </a:p>
        </p:txBody>
      </p:sp>
      <p:pic>
        <p:nvPicPr>
          <p:cNvPr id="35" name="Picture 34">
            <a:hlinkClick r:id="rId23"/>
            <a:extLst>
              <a:ext uri="{FF2B5EF4-FFF2-40B4-BE49-F238E27FC236}">
                <a16:creationId xmlns:a16="http://schemas.microsoft.com/office/drawing/2014/main" id="{B6FD8544-0D91-0194-6557-3BD85ABA4201}"/>
              </a:ext>
            </a:extLst>
          </p:cNvPr>
          <p:cNvPicPr>
            <a:picLocks noChangeAspect="1"/>
          </p:cNvPicPr>
          <p:nvPr/>
        </p:nvPicPr>
        <p:blipFill>
          <a:blip r:embed="rId24" cstate="hqprint">
            <a:extLst>
              <a:ext uri="{28A0092B-C50C-407E-A947-70E740481C1C}">
                <a14:useLocalDpi xmlns:a14="http://schemas.microsoft.com/office/drawing/2010/main"/>
              </a:ext>
            </a:extLst>
          </a:blip>
          <a:stretch>
            <a:fillRect/>
          </a:stretch>
        </p:blipFill>
        <p:spPr>
          <a:xfrm>
            <a:off x="2515486" y="4562582"/>
            <a:ext cx="2275123" cy="1245231"/>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00BFF2"/>
            </a:solidFill>
          </a:ln>
        </p:spPr>
      </p:pic>
      <p:sp>
        <p:nvSpPr>
          <p:cNvPr id="36" name="TextBox 35">
            <a:hlinkClick r:id="rId23"/>
            <a:extLst>
              <a:ext uri="{FF2B5EF4-FFF2-40B4-BE49-F238E27FC236}">
                <a16:creationId xmlns:a16="http://schemas.microsoft.com/office/drawing/2014/main" id="{95587080-5E28-8414-0217-5CD728451091}"/>
              </a:ext>
            </a:extLst>
          </p:cNvPr>
          <p:cNvSpPr txBox="1"/>
          <p:nvPr/>
        </p:nvSpPr>
        <p:spPr>
          <a:xfrm>
            <a:off x="2515486" y="5856149"/>
            <a:ext cx="2215795" cy="600164"/>
          </a:xfrm>
          <a:prstGeom prst="rect">
            <a:avLst/>
          </a:prstGeom>
          <a:noFill/>
        </p:spPr>
        <p:txBody>
          <a:bodyPr wrap="square" rtlCol="0">
            <a:spAutoFit/>
          </a:bodyPr>
          <a:lstStyle/>
          <a:p>
            <a:pPr algn="ctr">
              <a:defRPr/>
            </a:pPr>
            <a:r>
              <a:rPr kumimoji="0" lang="en-US" sz="11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Why is it important to demand transparency from my media partners?</a:t>
            </a:r>
          </a:p>
        </p:txBody>
      </p:sp>
      <p:sp>
        <p:nvSpPr>
          <p:cNvPr id="37" name="Rectangle 36">
            <a:extLst>
              <a:ext uri="{FF2B5EF4-FFF2-40B4-BE49-F238E27FC236}">
                <a16:creationId xmlns:a16="http://schemas.microsoft.com/office/drawing/2014/main" id="{8EC5F0B2-FCFD-FD11-3C9B-E246B864F101}"/>
              </a:ext>
            </a:extLst>
          </p:cNvPr>
          <p:cNvSpPr/>
          <p:nvPr/>
        </p:nvSpPr>
        <p:spPr>
          <a:xfrm>
            <a:off x="101683" y="1668133"/>
            <a:ext cx="11940673" cy="3550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ED3C8D"/>
                </a:solidFill>
                <a:latin typeface="Helvetica" panose="020B0604020202020204" pitchFamily="34" charset="0"/>
                <a:cs typeface="Helvetica" panose="020B0604020202020204" pitchFamily="34" charset="0"/>
              </a:rPr>
              <a:t>Power of Premium Video To Drive Brand Outcomes</a:t>
            </a:r>
          </a:p>
        </p:txBody>
      </p:sp>
      <p:sp>
        <p:nvSpPr>
          <p:cNvPr id="2" name="Rectangle 1">
            <a:extLst>
              <a:ext uri="{FF2B5EF4-FFF2-40B4-BE49-F238E27FC236}">
                <a16:creationId xmlns:a16="http://schemas.microsoft.com/office/drawing/2014/main" id="{92803683-0389-1118-B731-BB0B5871F3E9}"/>
              </a:ext>
            </a:extLst>
          </p:cNvPr>
          <p:cNvSpPr/>
          <p:nvPr/>
        </p:nvSpPr>
        <p:spPr>
          <a:xfrm>
            <a:off x="125662" y="4171530"/>
            <a:ext cx="11940673" cy="3550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BFF2"/>
                </a:solidFill>
                <a:latin typeface="Helvetica" panose="020B0604020202020204" pitchFamily="34" charset="0"/>
                <a:cs typeface="Helvetica" panose="020B0604020202020204" pitchFamily="34" charset="0"/>
              </a:rPr>
              <a:t>Brand Safety, Trust and Transparency</a:t>
            </a:r>
          </a:p>
        </p:txBody>
      </p:sp>
    </p:spTree>
    <p:extLst>
      <p:ext uri="{BB962C8B-B14F-4D97-AF65-F5344CB8AC3E}">
        <p14:creationId xmlns:p14="http://schemas.microsoft.com/office/powerpoint/2010/main" val="3893217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3FC57-118B-1B32-049C-4DA9ADD9E57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0D36862-E3C5-8DE7-5B7A-5768B80C487A}"/>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3E7ACD44-9915-F48A-F31C-348F286871ED}"/>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4919325E-FDF2-B9CC-463F-CBA3E2610297}"/>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4A54988F-CE9B-9F21-2A20-44A2D7DC2A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7FFDD594-56C7-D7C2-A0AA-A10645652FD3}"/>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11" name="Picture 10">
            <a:extLst>
              <a:ext uri="{FF2B5EF4-FFF2-40B4-BE49-F238E27FC236}">
                <a16:creationId xmlns:a16="http://schemas.microsoft.com/office/drawing/2014/main" id="{D9D4AC2F-C6FD-0210-A129-6C18422B212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12" name="Slide Number Placeholder 5">
            <a:extLst>
              <a:ext uri="{FF2B5EF4-FFF2-40B4-BE49-F238E27FC236}">
                <a16:creationId xmlns:a16="http://schemas.microsoft.com/office/drawing/2014/main" id="{ED55BC5B-F2DB-048B-23E2-8AF811660DD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EC525238-E001-4333-362C-011C140B2988}"/>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037182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73935-1EC5-A0AD-C35C-21D6000ACD53}"/>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5D053E81-20C7-55A3-CB8B-E69597039503}"/>
              </a:ext>
            </a:extLst>
          </p:cNvPr>
          <p:cNvSpPr>
            <a:spLocks/>
          </p:cNvSpPr>
          <p:nvPr/>
        </p:nvSpPr>
        <p:spPr>
          <a:xfrm>
            <a:off x="2063" y="1713422"/>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D32425D-4EDE-18B4-667D-32A4557E314A}"/>
              </a:ext>
            </a:extLst>
          </p:cNvPr>
          <p:cNvSpPr/>
          <p:nvPr/>
        </p:nvSpPr>
        <p:spPr>
          <a:xfrm>
            <a:off x="144410" y="435951"/>
            <a:ext cx="1202606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rPr>
              <a:t>Over the last three years, the collective investment in TV by the 17 pharma DTC brands included within our analysis </a:t>
            </a:r>
            <a:r>
              <a:rPr lang="en-US" sz="2600" b="1">
                <a:solidFill>
                  <a:srgbClr val="ED3C8D"/>
                </a:solidFill>
                <a:latin typeface="Helvetica" panose="020B0604020202020204" pitchFamily="34" charset="0"/>
              </a:rPr>
              <a:t>more than doubled</a:t>
            </a:r>
            <a:endPar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endParaRPr>
          </a:p>
        </p:txBody>
      </p:sp>
      <p:pic>
        <p:nvPicPr>
          <p:cNvPr id="4" name="Picture 3">
            <a:extLst>
              <a:ext uri="{FF2B5EF4-FFF2-40B4-BE49-F238E27FC236}">
                <a16:creationId xmlns:a16="http://schemas.microsoft.com/office/drawing/2014/main" id="{502CF770-97AD-6F3B-5140-6954C88E65E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E869C6F-B5FA-AA0C-A4AE-0D44CD9A1C5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41F7F220-DC39-D609-E929-2FC4FA580F4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281A076E-E2B8-1AAA-B24F-577031D461FE}"/>
              </a:ext>
            </a:extLst>
          </p:cNvPr>
          <p:cNvSpPr txBox="1"/>
          <p:nvPr/>
        </p:nvSpPr>
        <p:spPr>
          <a:xfrm>
            <a:off x="0" y="1728926"/>
            <a:ext cx="12192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17 Pharmaceutical DTC Brands: Annual TV Investment</a:t>
            </a:r>
            <a:b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in Billions</a:t>
            </a:r>
            <a:b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endParaRPr kumimoji="0" lang="en-US" sz="1400" b="0"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14" name="Chart 13">
            <a:extLst>
              <a:ext uri="{FF2B5EF4-FFF2-40B4-BE49-F238E27FC236}">
                <a16:creationId xmlns:a16="http://schemas.microsoft.com/office/drawing/2014/main" id="{5DECFD92-20FD-3530-050F-F5239089F84C}"/>
              </a:ext>
            </a:extLst>
          </p:cNvPr>
          <p:cNvGraphicFramePr/>
          <p:nvPr>
            <p:extLst>
              <p:ext uri="{D42A27DB-BD31-4B8C-83A1-F6EECF244321}">
                <p14:modId xmlns:p14="http://schemas.microsoft.com/office/powerpoint/2010/main" val="2601719883"/>
              </p:ext>
            </p:extLst>
          </p:nvPr>
        </p:nvGraphicFramePr>
        <p:xfrm>
          <a:off x="1315616" y="2369976"/>
          <a:ext cx="9433249" cy="303152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52D1A3EC-2FF3-6B14-67DE-47B8E45DA659}"/>
              </a:ext>
            </a:extLst>
          </p:cNvPr>
          <p:cNvSpPr txBox="1">
            <a:spLocks/>
          </p:cNvSpPr>
          <p:nvPr/>
        </p:nvSpPr>
        <p:spPr>
          <a:xfrm>
            <a:off x="483207" y="6325909"/>
            <a:ext cx="11708793" cy="193178"/>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Sources: VAB analysis of Nielsen Ad Intel data (national cable TV, national broadcast TV, Spanish language broadcast TV, Spanish language cable TV, spot TV, syndication TV), Calendar years of 2021-2024. </a:t>
            </a:r>
            <a:endParaRPr kumimoji="0" lang="en-US" sz="800" b="1"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7" name="Rectangle 6">
            <a:extLst>
              <a:ext uri="{FF2B5EF4-FFF2-40B4-BE49-F238E27FC236}">
                <a16:creationId xmlns:a16="http://schemas.microsoft.com/office/drawing/2014/main" id="{8F79AE9E-03D5-63AF-3E60-191D3CB307A3}"/>
              </a:ext>
            </a:extLst>
          </p:cNvPr>
          <p:cNvSpPr/>
          <p:nvPr/>
        </p:nvSpPr>
        <p:spPr>
          <a:xfrm>
            <a:off x="1880563" y="5353648"/>
            <a:ext cx="8430874" cy="1002630"/>
          </a:xfrm>
          <a:prstGeom prst="rect">
            <a:avLst/>
          </a:prstGeom>
          <a:solidFill>
            <a:srgbClr val="E2E8F1"/>
          </a:solidFill>
          <a:ln w="952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9C9CA19-DD00-E1C2-1633-D5D968709DDA}"/>
              </a:ext>
            </a:extLst>
          </p:cNvPr>
          <p:cNvSpPr txBox="1"/>
          <p:nvPr/>
        </p:nvSpPr>
        <p:spPr>
          <a:xfrm>
            <a:off x="1880563" y="5368888"/>
            <a:ext cx="8430874" cy="261610"/>
          </a:xfrm>
          <a:prstGeom prst="rect">
            <a:avLst/>
          </a:prstGeom>
          <a:noFill/>
        </p:spPr>
        <p:txBody>
          <a:bodyPr wrap="square" rtlCol="0">
            <a:spAutoFit/>
          </a:bodyPr>
          <a:lstStyle/>
          <a:p>
            <a:pPr algn="ctr"/>
            <a:r>
              <a:rPr lang="en-US" sz="1100" b="1">
                <a:solidFill>
                  <a:srgbClr val="1B1464"/>
                </a:solidFill>
                <a:latin typeface="Heebo" pitchFamily="2" charset="-79"/>
                <a:cs typeface="Heebo" pitchFamily="2" charset="-79"/>
              </a:rPr>
              <a:t>17 Pharmaceutical Brands Analyzed</a:t>
            </a:r>
          </a:p>
        </p:txBody>
      </p:sp>
      <p:pic>
        <p:nvPicPr>
          <p:cNvPr id="10" name="Picture 4" descr="wegovy-logo-425px - Taking Control Of Your Diabetes®">
            <a:extLst>
              <a:ext uri="{FF2B5EF4-FFF2-40B4-BE49-F238E27FC236}">
                <a16:creationId xmlns:a16="http://schemas.microsoft.com/office/drawing/2014/main" id="{32D82202-6F62-F1DB-741C-94137F352E02}"/>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9177" b="11157"/>
          <a:stretch/>
        </p:blipFill>
        <p:spPr bwMode="auto">
          <a:xfrm>
            <a:off x="5010535" y="5545188"/>
            <a:ext cx="935609" cy="3507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KYRIZI® (risankizumab-rzaa) HCP - Official Site by AbbVie Inc.">
            <a:extLst>
              <a:ext uri="{FF2B5EF4-FFF2-40B4-BE49-F238E27FC236}">
                <a16:creationId xmlns:a16="http://schemas.microsoft.com/office/drawing/2014/main" id="{9E28FA38-573D-7883-C97C-4A522EE4F11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83563" y="5500747"/>
            <a:ext cx="572931" cy="3499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Dupixent Approved for EoE in Young Children | The Healthcare Technology  Report.">
            <a:extLst>
              <a:ext uri="{FF2B5EF4-FFF2-40B4-BE49-F238E27FC236}">
                <a16:creationId xmlns:a16="http://schemas.microsoft.com/office/drawing/2014/main" id="{6AA6CB79-6CFA-2932-EE70-B7CE2E84CAF3}"/>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t="16731" b="32721"/>
          <a:stretch/>
        </p:blipFill>
        <p:spPr bwMode="auto">
          <a:xfrm>
            <a:off x="3940390" y="5947719"/>
            <a:ext cx="888185" cy="3354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RINVOQ® (upadacitinib) - Official Healthcare Professional Site">
            <a:extLst>
              <a:ext uri="{FF2B5EF4-FFF2-40B4-BE49-F238E27FC236}">
                <a16:creationId xmlns:a16="http://schemas.microsoft.com/office/drawing/2014/main" id="{CCBE882B-DE34-6013-77C0-0D95B86F17B3}"/>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t="20538" b="17575"/>
          <a:stretch/>
        </p:blipFill>
        <p:spPr bwMode="auto">
          <a:xfrm>
            <a:off x="3018838" y="5556306"/>
            <a:ext cx="826177" cy="3222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0" descr="Tremfya Safe, Effective Across Broad Patient Subpopulations Through 5  Years: Analysis - - PracticalDermatology">
            <a:extLst>
              <a:ext uri="{FF2B5EF4-FFF2-40B4-BE49-F238E27FC236}">
                <a16:creationId xmlns:a16="http://schemas.microsoft.com/office/drawing/2014/main" id="{4F9E749F-CF08-5DE5-C06F-A26E7F10DBC4}"/>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5996379" y="5612466"/>
            <a:ext cx="711091" cy="2418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2" descr="VRAYLAR® (cariprazine) for Bipolar I or Major Depressive Disorder">
            <a:extLst>
              <a:ext uri="{FF2B5EF4-FFF2-40B4-BE49-F238E27FC236}">
                <a16:creationId xmlns:a16="http://schemas.microsoft.com/office/drawing/2014/main" id="{D0828246-DB63-EF42-3705-BC784C079EF8}"/>
              </a:ext>
            </a:extLst>
          </p:cNvPr>
          <p:cNvPicPr>
            <a:picLocks noChangeAspect="1" noChangeArrowheads="1"/>
          </p:cNvPicPr>
          <p:nvPr/>
        </p:nvPicPr>
        <p:blipFill rotWithShape="1">
          <a:blip r:embed="rId9">
            <a:extLst>
              <a:ext uri="{28A0092B-C50C-407E-A947-70E740481C1C}">
                <a14:useLocalDpi xmlns:a14="http://schemas.microsoft.com/office/drawing/2010/main"/>
              </a:ext>
            </a:extLst>
          </a:blip>
          <a:srcRect b="18311"/>
          <a:stretch/>
        </p:blipFill>
        <p:spPr bwMode="auto">
          <a:xfrm>
            <a:off x="6968433" y="5625735"/>
            <a:ext cx="811959" cy="2522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6" descr="Patient Login">
            <a:extLst>
              <a:ext uri="{FF2B5EF4-FFF2-40B4-BE49-F238E27FC236}">
                <a16:creationId xmlns:a16="http://schemas.microsoft.com/office/drawing/2014/main" id="{F9F62D0C-A202-EE9A-698F-CBD8F826288F}"/>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3936110" y="5594964"/>
            <a:ext cx="892235" cy="2768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8" descr="2022 Performance Summary Infographic - Bristol-Myers Squibb">
            <a:extLst>
              <a:ext uri="{FF2B5EF4-FFF2-40B4-BE49-F238E27FC236}">
                <a16:creationId xmlns:a16="http://schemas.microsoft.com/office/drawing/2014/main" id="{75F5CBE1-5C50-7954-DA08-AF30C214F33C}"/>
              </a:ext>
            </a:extLst>
          </p:cNvPr>
          <p:cNvPicPr>
            <a:picLocks noChangeAspect="1" noChangeArrowheads="1"/>
          </p:cNvPicPr>
          <p:nvPr/>
        </p:nvPicPr>
        <p:blipFill rotWithShape="1">
          <a:blip r:embed="rId11">
            <a:extLst>
              <a:ext uri="{28A0092B-C50C-407E-A947-70E740481C1C}">
                <a14:useLocalDpi xmlns:a14="http://schemas.microsoft.com/office/drawing/2010/main"/>
              </a:ext>
            </a:extLst>
          </a:blip>
          <a:srcRect t="24125" b="18434"/>
          <a:stretch/>
        </p:blipFill>
        <p:spPr bwMode="auto">
          <a:xfrm>
            <a:off x="2126683" y="6017380"/>
            <a:ext cx="754928" cy="23689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2" descr="Botox Logo / Cosmetics / Logonoid.com">
            <a:extLst>
              <a:ext uri="{FF2B5EF4-FFF2-40B4-BE49-F238E27FC236}">
                <a16:creationId xmlns:a16="http://schemas.microsoft.com/office/drawing/2014/main" id="{63C61BC6-C9C7-49E7-C7C8-CB6B23A7B2B7}"/>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9323827" y="5996374"/>
            <a:ext cx="899657" cy="2011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4" descr="EYLEA">
            <a:extLst>
              <a:ext uri="{FF2B5EF4-FFF2-40B4-BE49-F238E27FC236}">
                <a16:creationId xmlns:a16="http://schemas.microsoft.com/office/drawing/2014/main" id="{B306B47F-3986-D34C-D49D-18B4825889F2}"/>
              </a:ext>
            </a:extLst>
          </p:cNvPr>
          <p:cNvPicPr>
            <a:picLocks noChangeAspect="1" noChangeArrowheads="1"/>
          </p:cNvPicPr>
          <p:nvPr/>
        </p:nvPicPr>
        <p:blipFill rotWithShape="1">
          <a:blip r:embed="rId13">
            <a:extLst>
              <a:ext uri="{28A0092B-C50C-407E-A947-70E740481C1C}">
                <a14:useLocalDpi xmlns:a14="http://schemas.microsoft.com/office/drawing/2010/main"/>
              </a:ext>
            </a:extLst>
          </a:blip>
          <a:srcRect b="22400"/>
          <a:stretch/>
        </p:blipFill>
        <p:spPr bwMode="auto">
          <a:xfrm>
            <a:off x="4901595" y="5981273"/>
            <a:ext cx="813901" cy="2673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6" descr="Caplyta / Каплайта / Каплита (луматеперон)">
            <a:extLst>
              <a:ext uri="{FF2B5EF4-FFF2-40B4-BE49-F238E27FC236}">
                <a16:creationId xmlns:a16="http://schemas.microsoft.com/office/drawing/2014/main" id="{230F21D0-CC4C-8AC9-504A-786F66B5C573}"/>
              </a:ext>
            </a:extLst>
          </p:cNvPr>
          <p:cNvPicPr>
            <a:picLocks noChangeAspect="1" noChangeArrowheads="1"/>
          </p:cNvPicPr>
          <p:nvPr/>
        </p:nvPicPr>
        <p:blipFill rotWithShape="1">
          <a:blip r:embed="rId14" cstate="hqprint">
            <a:extLst>
              <a:ext uri="{28A0092B-C50C-407E-A947-70E740481C1C}">
                <a14:useLocalDpi xmlns:a14="http://schemas.microsoft.com/office/drawing/2010/main"/>
              </a:ext>
            </a:extLst>
          </a:blip>
          <a:srcRect t="14075" b="25514"/>
          <a:stretch/>
        </p:blipFill>
        <p:spPr bwMode="auto">
          <a:xfrm>
            <a:off x="7647481" y="5969172"/>
            <a:ext cx="904888" cy="2758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2" descr="Otezla | Logopedia | Fandom">
            <a:extLst>
              <a:ext uri="{FF2B5EF4-FFF2-40B4-BE49-F238E27FC236}">
                <a16:creationId xmlns:a16="http://schemas.microsoft.com/office/drawing/2014/main" id="{9AFE07DC-8F9E-1965-40C6-1B0033D89F86}"/>
              </a:ext>
            </a:extLst>
          </p:cNvPr>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8985182" y="5561656"/>
            <a:ext cx="604366" cy="3115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Immunology - Bristol Myers Squibb">
            <a:extLst>
              <a:ext uri="{FF2B5EF4-FFF2-40B4-BE49-F238E27FC236}">
                <a16:creationId xmlns:a16="http://schemas.microsoft.com/office/drawing/2014/main" id="{9D4E8064-AADA-C90D-2C4A-9ED344275C7A}"/>
              </a:ext>
            </a:extLst>
          </p:cNvPr>
          <p:cNvPicPr>
            <a:picLocks noChangeAspect="1" noChangeArrowheads="1"/>
          </p:cNvPicPr>
          <p:nvPr/>
        </p:nvPicPr>
        <p:blipFill rotWithShape="1">
          <a:blip r:embed="rId16">
            <a:extLst>
              <a:ext uri="{28A0092B-C50C-407E-A947-70E740481C1C}">
                <a14:useLocalDpi xmlns:a14="http://schemas.microsoft.com/office/drawing/2010/main"/>
              </a:ext>
            </a:extLst>
          </a:blip>
          <a:srcRect l="15419" t="34557" r="17902" b="28898"/>
          <a:stretch/>
        </p:blipFill>
        <p:spPr bwMode="auto">
          <a:xfrm>
            <a:off x="6787230" y="5959771"/>
            <a:ext cx="782775" cy="2852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Another non-insulin treatment option for adults with type 2 diabetes from  Novo Nordisk">
            <a:extLst>
              <a:ext uri="{FF2B5EF4-FFF2-40B4-BE49-F238E27FC236}">
                <a16:creationId xmlns:a16="http://schemas.microsoft.com/office/drawing/2014/main" id="{B1F49563-0F4C-BDA7-798F-F01D65F51867}"/>
              </a:ext>
            </a:extLst>
          </p:cNvPr>
          <p:cNvPicPr>
            <a:picLocks noChangeAspect="1" noChangeArrowheads="1"/>
          </p:cNvPicPr>
          <p:nvPr/>
        </p:nvPicPr>
        <p:blipFill rotWithShape="1">
          <a:blip r:embed="rId17">
            <a:extLst>
              <a:ext uri="{28A0092B-C50C-407E-A947-70E740481C1C}">
                <a14:useLocalDpi xmlns:a14="http://schemas.microsoft.com/office/drawing/2010/main"/>
              </a:ext>
            </a:extLst>
          </a:blip>
          <a:srcRect t="14758" b="9312"/>
          <a:stretch/>
        </p:blipFill>
        <p:spPr bwMode="auto">
          <a:xfrm>
            <a:off x="7964085" y="5597747"/>
            <a:ext cx="858215" cy="28735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8" descr="Keytruda - MConnect India">
            <a:extLst>
              <a:ext uri="{FF2B5EF4-FFF2-40B4-BE49-F238E27FC236}">
                <a16:creationId xmlns:a16="http://schemas.microsoft.com/office/drawing/2014/main" id="{E223AAC6-4C75-99E9-D743-8DA84F75E1B7}"/>
              </a:ext>
            </a:extLst>
          </p:cNvPr>
          <p:cNvPicPr>
            <a:picLocks noChangeAspect="1" noChangeArrowheads="1"/>
          </p:cNvPicPr>
          <p:nvPr/>
        </p:nvPicPr>
        <p:blipFill rotWithShape="1">
          <a:blip r:embed="rId18">
            <a:extLst>
              <a:ext uri="{28A0092B-C50C-407E-A947-70E740481C1C}">
                <a14:useLocalDpi xmlns:a14="http://schemas.microsoft.com/office/drawing/2010/main"/>
              </a:ext>
            </a:extLst>
          </a:blip>
          <a:srcRect t="21999" b="23977"/>
          <a:stretch/>
        </p:blipFill>
        <p:spPr bwMode="auto">
          <a:xfrm>
            <a:off x="8564961" y="5989171"/>
            <a:ext cx="840443" cy="30269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0" descr="INBRACE Support Program">
            <a:extLst>
              <a:ext uri="{FF2B5EF4-FFF2-40B4-BE49-F238E27FC236}">
                <a16:creationId xmlns:a16="http://schemas.microsoft.com/office/drawing/2014/main" id="{8E90C3AF-089C-D3BC-0EBF-74A0741801D8}"/>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3031878" y="5996374"/>
            <a:ext cx="786091" cy="27898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RSV Vaccine | AREXVY (Respiratory Syncytial Virus Vaccine, Adjuvanted)">
            <a:extLst>
              <a:ext uri="{FF2B5EF4-FFF2-40B4-BE49-F238E27FC236}">
                <a16:creationId xmlns:a16="http://schemas.microsoft.com/office/drawing/2014/main" id="{10506D03-9170-006B-7791-AE7B7850E20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59340" y="5983961"/>
            <a:ext cx="782775" cy="30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86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08B60-F398-A72F-2444-82F5E5FB4364}"/>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4CF58373-FB4D-6C86-9141-34EF0BC57DDF}"/>
              </a:ext>
            </a:extLst>
          </p:cNvPr>
          <p:cNvSpPr>
            <a:spLocks noGrp="1" noRot="1" noMove="1" noResize="1" noEditPoints="1" noAdjustHandles="1" noChangeArrowheads="1" noChangeShapeType="1"/>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503AB8F7-F22E-1151-C5D7-785BAC883148}"/>
              </a:ext>
            </a:extLst>
          </p:cNvPr>
          <p:cNvSpPr/>
          <p:nvPr/>
        </p:nvSpPr>
        <p:spPr>
          <a:xfrm>
            <a:off x="6190914" y="1949624"/>
            <a:ext cx="2795251" cy="4133555"/>
          </a:xfrm>
          <a:prstGeom prst="rect">
            <a:avLst/>
          </a:prstGeom>
          <a:solidFill>
            <a:srgbClr val="1B146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EAB2A5D-5145-D8FD-8445-11C730D7FADA}"/>
              </a:ext>
            </a:extLst>
          </p:cNvPr>
          <p:cNvSpPr txBox="1"/>
          <p:nvPr/>
        </p:nvSpPr>
        <p:spPr>
          <a:xfrm>
            <a:off x="6242226" y="3840574"/>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a:ln>
                  <a:noFill/>
                </a:ln>
                <a:solidFill>
                  <a:srgbClr val="ED3C8D"/>
                </a:solidFill>
                <a:effectLst/>
                <a:uLnTx/>
                <a:uFillTx/>
                <a:latin typeface="Helvetica" pitchFamily="2" charset="0"/>
                <a:ea typeface="+mn-ea"/>
                <a:cs typeface="+mn-cs"/>
              </a:rPr>
              <a:t>3</a:t>
            </a:r>
          </a:p>
        </p:txBody>
      </p:sp>
      <p:cxnSp>
        <p:nvCxnSpPr>
          <p:cNvPr id="7" name="Straight Connector 6">
            <a:extLst>
              <a:ext uri="{FF2B5EF4-FFF2-40B4-BE49-F238E27FC236}">
                <a16:creationId xmlns:a16="http://schemas.microsoft.com/office/drawing/2014/main" id="{F81C271C-AB1A-03C3-CDB3-16D6851F4A9D}"/>
              </a:ext>
            </a:extLst>
          </p:cNvPr>
          <p:cNvCxnSpPr/>
          <p:nvPr/>
        </p:nvCxnSpPr>
        <p:spPr>
          <a:xfrm>
            <a:off x="6320632" y="4507555"/>
            <a:ext cx="49171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2" name="Rectangle 11">
            <a:extLst>
              <a:ext uri="{FF2B5EF4-FFF2-40B4-BE49-F238E27FC236}">
                <a16:creationId xmlns:a16="http://schemas.microsoft.com/office/drawing/2014/main" id="{0AC70408-DB8D-F070-1BD7-DB1FAED1E318}"/>
              </a:ext>
            </a:extLst>
          </p:cNvPr>
          <p:cNvSpPr/>
          <p:nvPr/>
        </p:nvSpPr>
        <p:spPr>
          <a:xfrm>
            <a:off x="6236671" y="4598606"/>
            <a:ext cx="2716759" cy="830997"/>
          </a:xfrm>
          <a:prstGeom prst="rect">
            <a:avLst/>
          </a:prstGeom>
        </p:spPr>
        <p:txBody>
          <a:bodyPr wrap="square">
            <a:spAutoFit/>
          </a:bodyPr>
          <a:lstStyle/>
          <a:p>
            <a:pPr lvl="0" algn="ctr" defTabSz="883768">
              <a:defRPr/>
            </a:pPr>
            <a:r>
              <a:rPr lang="en-US" sz="2400" b="1">
                <a:solidFill>
                  <a:srgbClr val="ED3C8D"/>
                </a:solidFill>
                <a:latin typeface="Helvetica" pitchFamily="2" charset="0"/>
              </a:rPr>
              <a:t>Mid-Funnel Results</a:t>
            </a:r>
            <a:endParaRPr kumimoji="0" lang="en-US" sz="24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34" name="Rectangle 33">
            <a:extLst>
              <a:ext uri="{FF2B5EF4-FFF2-40B4-BE49-F238E27FC236}">
                <a16:creationId xmlns:a16="http://schemas.microsoft.com/office/drawing/2014/main" id="{26D41598-F277-FADC-6239-69B9D2FE5F94}"/>
              </a:ext>
            </a:extLst>
          </p:cNvPr>
          <p:cNvSpPr/>
          <p:nvPr/>
        </p:nvSpPr>
        <p:spPr>
          <a:xfrm>
            <a:off x="3251328" y="1949624"/>
            <a:ext cx="2795251" cy="4133555"/>
          </a:xfrm>
          <a:prstGeom prst="rect">
            <a:avLst/>
          </a:prstGeom>
          <a:solidFill>
            <a:srgbClr val="1B146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E683C635-93D8-1D61-A2D9-5DDDA4629232}"/>
              </a:ext>
            </a:extLst>
          </p:cNvPr>
          <p:cNvSpPr txBox="1"/>
          <p:nvPr/>
        </p:nvSpPr>
        <p:spPr>
          <a:xfrm>
            <a:off x="3302640" y="3840574"/>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a:ln>
                  <a:noFill/>
                </a:ln>
                <a:solidFill>
                  <a:srgbClr val="ED3C8D"/>
                </a:solidFill>
                <a:effectLst/>
                <a:uLnTx/>
                <a:uFillTx/>
                <a:latin typeface="Helvetica" pitchFamily="2" charset="0"/>
                <a:ea typeface="+mn-ea"/>
                <a:cs typeface="+mn-cs"/>
              </a:rPr>
              <a:t>2</a:t>
            </a:r>
          </a:p>
        </p:txBody>
      </p:sp>
      <p:cxnSp>
        <p:nvCxnSpPr>
          <p:cNvPr id="37" name="Straight Connector 36">
            <a:extLst>
              <a:ext uri="{FF2B5EF4-FFF2-40B4-BE49-F238E27FC236}">
                <a16:creationId xmlns:a16="http://schemas.microsoft.com/office/drawing/2014/main" id="{43C57F91-9982-A638-E363-8ECB51724544}"/>
              </a:ext>
            </a:extLst>
          </p:cNvPr>
          <p:cNvCxnSpPr/>
          <p:nvPr/>
        </p:nvCxnSpPr>
        <p:spPr>
          <a:xfrm>
            <a:off x="3381046" y="4507555"/>
            <a:ext cx="49171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39" name="Rectangle 38">
            <a:extLst>
              <a:ext uri="{FF2B5EF4-FFF2-40B4-BE49-F238E27FC236}">
                <a16:creationId xmlns:a16="http://schemas.microsoft.com/office/drawing/2014/main" id="{5BA413F5-63AE-2475-C58E-C697A8010CBF}"/>
              </a:ext>
            </a:extLst>
          </p:cNvPr>
          <p:cNvSpPr/>
          <p:nvPr/>
        </p:nvSpPr>
        <p:spPr>
          <a:xfrm>
            <a:off x="311742" y="1949624"/>
            <a:ext cx="2795251" cy="4133555"/>
          </a:xfrm>
          <a:prstGeom prst="rect">
            <a:avLst/>
          </a:prstGeom>
          <a:solidFill>
            <a:srgbClr val="1B146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F2A46F2E-D64D-A84A-9CC5-C97638D28DAB}"/>
              </a:ext>
            </a:extLst>
          </p:cNvPr>
          <p:cNvSpPr txBox="1"/>
          <p:nvPr/>
        </p:nvSpPr>
        <p:spPr>
          <a:xfrm>
            <a:off x="363054" y="3840574"/>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a:ln>
                  <a:noFill/>
                </a:ln>
                <a:solidFill>
                  <a:srgbClr val="ED3C8D"/>
                </a:solidFill>
                <a:effectLst/>
                <a:uLnTx/>
                <a:uFillTx/>
                <a:latin typeface="Helvetica" pitchFamily="2" charset="0"/>
                <a:ea typeface="+mn-ea"/>
                <a:cs typeface="+mn-cs"/>
              </a:rPr>
              <a:t>1</a:t>
            </a:r>
          </a:p>
        </p:txBody>
      </p:sp>
      <p:cxnSp>
        <p:nvCxnSpPr>
          <p:cNvPr id="41" name="Straight Connector 40">
            <a:extLst>
              <a:ext uri="{FF2B5EF4-FFF2-40B4-BE49-F238E27FC236}">
                <a16:creationId xmlns:a16="http://schemas.microsoft.com/office/drawing/2014/main" id="{3B2AD91E-5F6B-25B2-9A06-A406B4FEDFA9}"/>
              </a:ext>
            </a:extLst>
          </p:cNvPr>
          <p:cNvCxnSpPr/>
          <p:nvPr/>
        </p:nvCxnSpPr>
        <p:spPr>
          <a:xfrm>
            <a:off x="441460" y="4507555"/>
            <a:ext cx="49171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5" name="Rectangle 4">
            <a:extLst>
              <a:ext uri="{FF2B5EF4-FFF2-40B4-BE49-F238E27FC236}">
                <a16:creationId xmlns:a16="http://schemas.microsoft.com/office/drawing/2014/main" id="{8DF194DA-EB0E-21F8-ACF9-9D96F4BB2E81}"/>
              </a:ext>
            </a:extLst>
          </p:cNvPr>
          <p:cNvSpPr/>
          <p:nvPr/>
        </p:nvSpPr>
        <p:spPr>
          <a:xfrm>
            <a:off x="3302639" y="4598606"/>
            <a:ext cx="2762699" cy="1200329"/>
          </a:xfrm>
          <a:prstGeom prst="rect">
            <a:avLst/>
          </a:prstGeom>
        </p:spPr>
        <p:txBody>
          <a:bodyPr wrap="square" lIns="91440" tIns="45720" rIns="91440" bIns="45720" anchor="t">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a:ea typeface="+mn-ea"/>
                <a:cs typeface="+mn-cs"/>
              </a:rPr>
              <a:t>Attribution Analysis Methodology</a:t>
            </a:r>
            <a:endParaRPr kumimoji="0" lang="en-US" sz="2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0" name="Rectangle 19">
            <a:extLst>
              <a:ext uri="{FF2B5EF4-FFF2-40B4-BE49-F238E27FC236}">
                <a16:creationId xmlns:a16="http://schemas.microsoft.com/office/drawing/2014/main" id="{518BA37C-FE73-DACC-0C32-13ABEC39B6A0}"/>
              </a:ext>
            </a:extLst>
          </p:cNvPr>
          <p:cNvSpPr/>
          <p:nvPr/>
        </p:nvSpPr>
        <p:spPr>
          <a:xfrm>
            <a:off x="180409" y="330744"/>
            <a:ext cx="1116561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Analysis Framework: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How TV drives sales for the Direct-to-Consumer (DTC) Pharmaceutical category</a:t>
            </a:r>
          </a:p>
        </p:txBody>
      </p:sp>
      <p:sp>
        <p:nvSpPr>
          <p:cNvPr id="38" name="Rectangle 37">
            <a:extLst>
              <a:ext uri="{FF2B5EF4-FFF2-40B4-BE49-F238E27FC236}">
                <a16:creationId xmlns:a16="http://schemas.microsoft.com/office/drawing/2014/main" id="{014E7C23-D320-F897-DF9B-64619B104064}"/>
              </a:ext>
            </a:extLst>
          </p:cNvPr>
          <p:cNvSpPr/>
          <p:nvPr/>
        </p:nvSpPr>
        <p:spPr>
          <a:xfrm>
            <a:off x="375766" y="4598606"/>
            <a:ext cx="2659075" cy="830997"/>
          </a:xfrm>
          <a:prstGeom prst="rect">
            <a:avLst/>
          </a:prstGeom>
        </p:spPr>
        <p:txBody>
          <a:bodyPr wrap="square" lIns="91440" tIns="45720" rIns="91440" bIns="45720" anchor="t">
            <a:spAutoFit/>
          </a:bodyPr>
          <a:lstStyle/>
          <a:p>
            <a:pPr lvl="0" algn="ctr" defTabSz="883768">
              <a:defRPr/>
            </a:pPr>
            <a:r>
              <a:rPr lang="en-US" sz="2400" b="1">
                <a:solidFill>
                  <a:srgbClr val="ED3C8D"/>
                </a:solidFill>
                <a:latin typeface="Helvetica" pitchFamily="2" charset="0"/>
              </a:rPr>
              <a:t>Category </a:t>
            </a:r>
            <a:br>
              <a:rPr lang="en-US" sz="2400" b="1">
                <a:solidFill>
                  <a:srgbClr val="ED3C8D"/>
                </a:solidFill>
                <a:latin typeface="Helvetica" pitchFamily="2" charset="0"/>
              </a:rPr>
            </a:br>
            <a:r>
              <a:rPr lang="en-US" sz="2400" b="1">
                <a:solidFill>
                  <a:srgbClr val="ED3C8D"/>
                </a:solidFill>
                <a:latin typeface="Helvetica" pitchFamily="2" charset="0"/>
              </a:rPr>
              <a:t>Brief</a:t>
            </a:r>
            <a:endParaRPr kumimoji="0" lang="en-US" sz="2400" b="0" i="0" u="none" strike="noStrike" kern="1200" cap="none" spc="0" normalizeH="0" baseline="0" noProof="0">
              <a:ln>
                <a:noFill/>
              </a:ln>
              <a:solidFill>
                <a:srgbClr val="ED3C8D"/>
              </a:solidFill>
              <a:effectLst/>
              <a:uLnTx/>
              <a:uFillTx/>
              <a:latin typeface="Helvetica" pitchFamily="2" charset="0"/>
              <a:ea typeface="+mn-ea"/>
              <a:cs typeface="Helvetica"/>
            </a:endParaRPr>
          </a:p>
        </p:txBody>
      </p:sp>
      <p:pic>
        <p:nvPicPr>
          <p:cNvPr id="4" name="Picture 3">
            <a:extLst>
              <a:ext uri="{FF2B5EF4-FFF2-40B4-BE49-F238E27FC236}">
                <a16:creationId xmlns:a16="http://schemas.microsoft.com/office/drawing/2014/main" id="{F2AB4FAD-0C16-74BB-FE81-8E4E6373AD0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90827" y="6519043"/>
            <a:ext cx="11708793" cy="350107"/>
          </a:xfrm>
          <a:prstGeom prst="rect">
            <a:avLst/>
          </a:prstGeom>
        </p:spPr>
      </p:pic>
      <p:sp>
        <p:nvSpPr>
          <p:cNvPr id="17" name="Slide Number Placeholder 5">
            <a:extLst>
              <a:ext uri="{FF2B5EF4-FFF2-40B4-BE49-F238E27FC236}">
                <a16:creationId xmlns:a16="http://schemas.microsoft.com/office/drawing/2014/main" id="{992373BE-4FF4-4255-626E-FAD1BEA1102E}"/>
              </a:ext>
            </a:extLst>
          </p:cNvPr>
          <p:cNvSpPr txBox="1">
            <a:spLocks/>
          </p:cNvSpPr>
          <p:nvPr/>
        </p:nvSpPr>
        <p:spPr>
          <a:xfrm>
            <a:off x="51133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598F3129-8185-0B46-DB8C-AE602BB47272}"/>
              </a:ext>
            </a:extLst>
          </p:cNvPr>
          <p:cNvSpPr/>
          <p:nvPr/>
        </p:nvSpPr>
        <p:spPr>
          <a:xfrm>
            <a:off x="49082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8833FAF1-B47C-4B78-7823-29C27976C578}"/>
              </a:ext>
            </a:extLst>
          </p:cNvPr>
          <p:cNvSpPr/>
          <p:nvPr/>
        </p:nvSpPr>
        <p:spPr>
          <a:xfrm>
            <a:off x="9130500" y="1949624"/>
            <a:ext cx="2795251" cy="4133555"/>
          </a:xfrm>
          <a:prstGeom prst="rect">
            <a:avLst/>
          </a:prstGeom>
          <a:solidFill>
            <a:srgbClr val="1B146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3FF750A-95C4-FAA1-D721-E584FBBADC99}"/>
              </a:ext>
            </a:extLst>
          </p:cNvPr>
          <p:cNvSpPr txBox="1"/>
          <p:nvPr/>
        </p:nvSpPr>
        <p:spPr>
          <a:xfrm>
            <a:off x="9181812" y="3840574"/>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a:ln>
                  <a:noFill/>
                </a:ln>
                <a:solidFill>
                  <a:srgbClr val="ED3C8D"/>
                </a:solidFill>
                <a:effectLst/>
                <a:uLnTx/>
                <a:uFillTx/>
                <a:latin typeface="Helvetica" pitchFamily="2" charset="0"/>
                <a:ea typeface="+mn-ea"/>
                <a:cs typeface="+mn-cs"/>
              </a:rPr>
              <a:t>4</a:t>
            </a:r>
          </a:p>
        </p:txBody>
      </p:sp>
      <p:cxnSp>
        <p:nvCxnSpPr>
          <p:cNvPr id="13" name="Straight Connector 12">
            <a:extLst>
              <a:ext uri="{FF2B5EF4-FFF2-40B4-BE49-F238E27FC236}">
                <a16:creationId xmlns:a16="http://schemas.microsoft.com/office/drawing/2014/main" id="{E063B07F-944B-7705-755E-90812D4EE3A2}"/>
              </a:ext>
            </a:extLst>
          </p:cNvPr>
          <p:cNvCxnSpPr/>
          <p:nvPr/>
        </p:nvCxnSpPr>
        <p:spPr>
          <a:xfrm>
            <a:off x="9260218" y="4507555"/>
            <a:ext cx="491711" cy="0"/>
          </a:xfrm>
          <a:prstGeom prst="line">
            <a:avLst/>
          </a:prstGeom>
          <a:ln w="22860">
            <a:solidFill>
              <a:schemeClr val="bg1"/>
            </a:solidFill>
          </a:ln>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7A1D265E-CF45-9922-1D1A-DADC2ECC059B}"/>
              </a:ext>
            </a:extLst>
          </p:cNvPr>
          <p:cNvSpPr/>
          <p:nvPr/>
        </p:nvSpPr>
        <p:spPr>
          <a:xfrm>
            <a:off x="9176257" y="4598606"/>
            <a:ext cx="2716759" cy="830997"/>
          </a:xfrm>
          <a:prstGeom prst="rect">
            <a:avLst/>
          </a:prstGeom>
        </p:spPr>
        <p:txBody>
          <a:bodyPr wrap="square">
            <a:spAutoFit/>
          </a:bodyPr>
          <a:lstStyle/>
          <a:p>
            <a:pPr lvl="0" algn="ctr" defTabSz="883768">
              <a:defRPr/>
            </a:pPr>
            <a:r>
              <a:rPr lang="en-US" sz="2400" b="1">
                <a:solidFill>
                  <a:srgbClr val="ED3C8D"/>
                </a:solidFill>
                <a:latin typeface="Helvetica" pitchFamily="2" charset="0"/>
              </a:rPr>
              <a:t>Sales </a:t>
            </a:r>
            <a:br>
              <a:rPr lang="en-US" sz="2400" b="1">
                <a:solidFill>
                  <a:srgbClr val="ED3C8D"/>
                </a:solidFill>
                <a:latin typeface="Helvetica" pitchFamily="2" charset="0"/>
              </a:rPr>
            </a:br>
            <a:r>
              <a:rPr lang="en-US" sz="2400" b="1">
                <a:solidFill>
                  <a:srgbClr val="ED3C8D"/>
                </a:solidFill>
                <a:latin typeface="Helvetica" pitchFamily="2" charset="0"/>
              </a:rPr>
              <a:t>Impact</a:t>
            </a:r>
            <a:endParaRPr kumimoji="0" lang="en-US" sz="2400" b="1" i="0" u="none" strike="noStrike" kern="1200" cap="none" spc="0" normalizeH="0" baseline="0" noProof="0">
              <a:ln>
                <a:noFill/>
              </a:ln>
              <a:solidFill>
                <a:srgbClr val="ED3C8D"/>
              </a:solidFill>
              <a:effectLst/>
              <a:uLnTx/>
              <a:uFillTx/>
              <a:latin typeface="Helvetica" pitchFamily="2" charset="0"/>
              <a:ea typeface="+mn-ea"/>
              <a:cs typeface="+mn-cs"/>
            </a:endParaRPr>
          </a:p>
        </p:txBody>
      </p:sp>
      <p:pic>
        <p:nvPicPr>
          <p:cNvPr id="15" name="Picture 14" descr="A white line drawing of a graph and a magnifying glass&#10;&#10;AI-generated content may be incorrect.">
            <a:extLst>
              <a:ext uri="{FF2B5EF4-FFF2-40B4-BE49-F238E27FC236}">
                <a16:creationId xmlns:a16="http://schemas.microsoft.com/office/drawing/2014/main" id="{FAF84D83-73E8-B72E-569D-D74191EAE1C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825877" y="2393180"/>
            <a:ext cx="1404498" cy="1404498"/>
          </a:xfrm>
          <a:prstGeom prst="rect">
            <a:avLst/>
          </a:prstGeom>
        </p:spPr>
      </p:pic>
      <p:pic>
        <p:nvPicPr>
          <p:cNvPr id="23" name="Picture 22" descr="A white line with a gear and check mark&#10;&#10;AI-generated content may be incorrect.">
            <a:extLst>
              <a:ext uri="{FF2B5EF4-FFF2-40B4-BE49-F238E27FC236}">
                <a16:creationId xmlns:a16="http://schemas.microsoft.com/office/drawing/2014/main" id="{1FDB008E-9466-4F96-358C-EE0E13C530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560" y="2393179"/>
            <a:ext cx="1402646" cy="1402646"/>
          </a:xfrm>
          <a:prstGeom prst="rect">
            <a:avLst/>
          </a:prstGeom>
        </p:spPr>
      </p:pic>
      <p:pic>
        <p:nvPicPr>
          <p:cNvPr id="25" name="Picture 24" descr="A white line drawing of a funnel with arrows and gears&#10;&#10;AI-generated content may be incorrect.">
            <a:extLst>
              <a:ext uri="{FF2B5EF4-FFF2-40B4-BE49-F238E27FC236}">
                <a16:creationId xmlns:a16="http://schemas.microsoft.com/office/drawing/2014/main" id="{98727A83-D506-5CED-B8BB-66A045421A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5436" y="2395030"/>
            <a:ext cx="1402647" cy="1402647"/>
          </a:xfrm>
          <a:prstGeom prst="rect">
            <a:avLst/>
          </a:prstGeom>
        </p:spPr>
      </p:pic>
      <p:pic>
        <p:nvPicPr>
          <p:cNvPr id="8" name="Picture 7" descr="A white line drawing of a checklist&#10;&#10;AI-generated content may be incorrect.">
            <a:extLst>
              <a:ext uri="{FF2B5EF4-FFF2-40B4-BE49-F238E27FC236}">
                <a16:creationId xmlns:a16="http://schemas.microsoft.com/office/drawing/2014/main" id="{E37C75C6-FE67-3101-504F-1C9E3C6F8B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4952" y="2393180"/>
            <a:ext cx="1402646" cy="1402646"/>
          </a:xfrm>
          <a:prstGeom prst="rect">
            <a:avLst/>
          </a:prstGeom>
        </p:spPr>
      </p:pic>
    </p:spTree>
    <p:extLst>
      <p:ext uri="{BB962C8B-B14F-4D97-AF65-F5344CB8AC3E}">
        <p14:creationId xmlns:p14="http://schemas.microsoft.com/office/powerpoint/2010/main" val="44914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a:extLst>
            <a:ext uri="{FF2B5EF4-FFF2-40B4-BE49-F238E27FC236}">
              <a16:creationId xmlns:a16="http://schemas.microsoft.com/office/drawing/2014/main" id="{133066FD-224A-5E5D-C740-637C786E97E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B371613-C431-80BA-7BD8-07AB67AF3D1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046288" y="0"/>
            <a:ext cx="9139362" cy="5321030"/>
          </a:xfrm>
          <a:prstGeom prst="rect">
            <a:avLst/>
          </a:prstGeom>
        </p:spPr>
      </p:pic>
      <p:cxnSp>
        <p:nvCxnSpPr>
          <p:cNvPr id="2" name="Straight Connector 1">
            <a:extLst>
              <a:ext uri="{FF2B5EF4-FFF2-40B4-BE49-F238E27FC236}">
                <a16:creationId xmlns:a16="http://schemas.microsoft.com/office/drawing/2014/main" id="{2B62FB53-9DE9-821E-F0A4-DA226A810D77}"/>
              </a:ext>
            </a:extLst>
          </p:cNvPr>
          <p:cNvCxnSpPr/>
          <p:nvPr/>
        </p:nvCxnSpPr>
        <p:spPr>
          <a:xfrm>
            <a:off x="493843" y="2940040"/>
            <a:ext cx="521208"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767B43DC-7F74-51E9-48CF-543DD756DD2C}"/>
              </a:ext>
            </a:extLst>
          </p:cNvPr>
          <p:cNvSpPr txBox="1"/>
          <p:nvPr/>
        </p:nvSpPr>
        <p:spPr>
          <a:xfrm>
            <a:off x="352898" y="3434080"/>
            <a:ext cx="7419502"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itchFamily="2" charset="0"/>
                <a:ea typeface="+mn-ea"/>
                <a:cs typeface="+mn-cs"/>
              </a:rPr>
              <a:t>Category Brief: </a:t>
            </a:r>
            <a:r>
              <a:rPr kumimoji="0" lang="en-US" sz="2800" b="1" i="0" u="none" strike="noStrike" kern="1200" cap="none" spc="0" normalizeH="0" baseline="0" noProof="0">
                <a:ln>
                  <a:noFill/>
                </a:ln>
                <a:solidFill>
                  <a:srgbClr val="00BFF2"/>
                </a:solidFill>
                <a:effectLst/>
                <a:uLnTx/>
                <a:uFillTx/>
                <a:latin typeface="Helvetica" pitchFamily="2" charset="0"/>
                <a:ea typeface="+mn-ea"/>
                <a:cs typeface="+mn-cs"/>
              </a:rPr>
              <a:t>Pharmaceutical</a:t>
            </a:r>
            <a:b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br>
            <a:br>
              <a:rPr kumimoji="0" lang="en-US" sz="1000" b="0"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2200" i="0" u="none" strike="noStrike" kern="1200" cap="none" spc="0" normalizeH="0" baseline="0" noProof="0">
                <a:ln>
                  <a:noFill/>
                </a:ln>
                <a:solidFill>
                  <a:schemeClr val="bg1"/>
                </a:solidFill>
                <a:effectLst/>
                <a:uLnTx/>
                <a:uFillTx/>
                <a:latin typeface="Helvetica" pitchFamily="2" charset="0"/>
                <a:ea typeface="+mn-ea"/>
                <a:cs typeface="+mn-cs"/>
              </a:rPr>
              <a:t>People of all ages are more likely to get information on treatment remedies from TV ads and will act on them</a:t>
            </a:r>
            <a:endParaRPr kumimoji="0" lang="en-US" sz="2200"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TextBox 3">
            <a:extLst>
              <a:ext uri="{FF2B5EF4-FFF2-40B4-BE49-F238E27FC236}">
                <a16:creationId xmlns:a16="http://schemas.microsoft.com/office/drawing/2014/main" id="{64B067C5-7F27-AC21-7527-B43241A360A8}"/>
              </a:ext>
            </a:extLst>
          </p:cNvPr>
          <p:cNvSpPr txBox="1"/>
          <p:nvPr/>
        </p:nvSpPr>
        <p:spPr>
          <a:xfrm>
            <a:off x="446575" y="2161540"/>
            <a:ext cx="52120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D3C8D"/>
                </a:solidFill>
                <a:effectLst/>
                <a:uLnTx/>
                <a:uFillTx/>
                <a:latin typeface="Helvetica" pitchFamily="2" charset="0"/>
                <a:ea typeface="+mn-ea"/>
                <a:cs typeface="+mn-cs"/>
              </a:rPr>
              <a:t>1</a:t>
            </a:r>
          </a:p>
        </p:txBody>
      </p:sp>
    </p:spTree>
    <p:extLst>
      <p:ext uri="{BB962C8B-B14F-4D97-AF65-F5344CB8AC3E}">
        <p14:creationId xmlns:p14="http://schemas.microsoft.com/office/powerpoint/2010/main" val="2460368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CD9A0-4F8E-8F2B-E32D-EA932F331F9B}"/>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11AA34E6-0371-1843-912D-C490B88AC982}"/>
              </a:ext>
            </a:extLst>
          </p:cNvPr>
          <p:cNvSpPr/>
          <p:nvPr/>
        </p:nvSpPr>
        <p:spPr>
          <a:xfrm>
            <a:off x="0" y="1698992"/>
            <a:ext cx="5174028" cy="447057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859D204-C6C2-75EE-ACD0-FBEF6DD28349}"/>
              </a:ext>
            </a:extLst>
          </p:cNvPr>
          <p:cNvSpPr/>
          <p:nvPr/>
        </p:nvSpPr>
        <p:spPr>
          <a:xfrm>
            <a:off x="238538" y="435951"/>
            <a:ext cx="1193194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rPr>
              <a:t>Over 200 million U.S. adults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currently suffer, or have recently suffered, from some sort of medical ailment</a:t>
            </a:r>
          </a:p>
        </p:txBody>
      </p:sp>
      <p:sp>
        <p:nvSpPr>
          <p:cNvPr id="14" name="TextBox 13">
            <a:extLst>
              <a:ext uri="{FF2B5EF4-FFF2-40B4-BE49-F238E27FC236}">
                <a16:creationId xmlns:a16="http://schemas.microsoft.com/office/drawing/2014/main" id="{E10876B8-D308-B9D0-B07F-F3663CF689B6}"/>
              </a:ext>
            </a:extLst>
          </p:cNvPr>
          <p:cNvSpPr txBox="1"/>
          <p:nvPr/>
        </p:nvSpPr>
        <p:spPr>
          <a:xfrm>
            <a:off x="503714" y="6206605"/>
            <a:ext cx="11538916" cy="338554"/>
          </a:xfrm>
          <a:prstGeom prst="rect">
            <a:avLst/>
          </a:prstGeom>
          <a:noFill/>
        </p:spPr>
        <p:txBody>
          <a:bodyPr wrap="square" rtlCol="0">
            <a:spAutoFit/>
          </a:bodyPr>
          <a:lstStyle/>
          <a:p>
            <a:pPr>
              <a:defRPr/>
            </a:pPr>
            <a:r>
              <a:rPr kumimoji="0" lang="en-US" sz="800" b="0" i="0" u="none" strike="noStrike" kern="1200" cap="none" spc="0" normalizeH="0" baseline="0" noProof="0">
                <a:ln>
                  <a:noFill/>
                </a:ln>
                <a:solidFill>
                  <a:srgbClr val="1B1464"/>
                </a:solidFill>
                <a:effectLst/>
                <a:uLnTx/>
                <a:uFillTx/>
                <a:latin typeface="Helvetica" pitchFamily="2" charset="0"/>
                <a:cs typeface="Heebo" pitchFamily="2" charset="-79"/>
              </a:rPr>
              <a:t>Source</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Heebo" pitchFamily="2" charset="-79"/>
              </a:rPr>
              <a:t>: </a:t>
            </a:r>
            <a:r>
              <a:rPr kumimoji="0" lang="en-US" sz="800" b="0" i="0" u="none" strike="noStrike" kern="1200" cap="none" spc="0" normalizeH="0" baseline="0" noProof="0">
                <a:ln>
                  <a:noFill/>
                </a:ln>
                <a:solidFill>
                  <a:srgbClr val="1B1464"/>
                </a:solidFill>
                <a:effectLst/>
                <a:uLnTx/>
                <a:uFillTx/>
                <a:latin typeface="Helvetica" pitchFamily="2" charset="0"/>
                <a:cs typeface="Heebo" pitchFamily="2" charset="-79"/>
              </a:rPr>
              <a:t>VAB analysis of MRI-Simmons, Spring USA Doublebase Studies: 2021, 2022, 2023 &amp; 2024, Adults 18+. *See appendix (page 54)</a:t>
            </a:r>
            <a:r>
              <a:rPr kumimoji="0" lang="en-US" sz="800" b="0" i="0" u="none" strike="noStrike" kern="1200" cap="none" spc="0" normalizeH="0" baseline="0" noProof="0">
                <a:ln>
                  <a:noFill/>
                </a:ln>
                <a:solidFill>
                  <a:srgbClr val="FF0000"/>
                </a:solidFill>
                <a:effectLst/>
                <a:uLnTx/>
                <a:uFillTx/>
                <a:latin typeface="Helvetica" pitchFamily="2" charset="0"/>
                <a:cs typeface="Heebo" pitchFamily="2" charset="-79"/>
              </a:rPr>
              <a:t> </a:t>
            </a:r>
            <a:r>
              <a:rPr kumimoji="0" lang="en-US" sz="800" b="0" i="0" u="none" strike="noStrike" kern="1200" cap="none" spc="0" normalizeH="0" baseline="0" noProof="0">
                <a:ln>
                  <a:noFill/>
                </a:ln>
                <a:solidFill>
                  <a:srgbClr val="1B1464"/>
                </a:solidFill>
                <a:effectLst/>
                <a:uLnTx/>
                <a:uFillTx/>
                <a:latin typeface="Helvetica" pitchFamily="2" charset="0"/>
                <a:cs typeface="Heebo" pitchFamily="2" charset="-79"/>
              </a:rPr>
              <a:t>for a full list of ailments that are included in this universe. </a:t>
            </a:r>
            <a:r>
              <a:rPr lang="en-US" sz="800">
                <a:solidFill>
                  <a:srgbClr val="00BFF2"/>
                </a:solidFill>
                <a:latin typeface="Helvetica" pitchFamily="2" charset="0"/>
                <a:cs typeface="Heebo" pitchFamily="2" charset="-79"/>
              </a:rPr>
              <a:t>Learn more about how TV drives discovery &amp; encourages education in the pharma DTC category in </a:t>
            </a:r>
            <a:r>
              <a:rPr lang="en-US" sz="800">
                <a:solidFill>
                  <a:srgbClr val="00BFF2"/>
                </a:solidFill>
                <a:latin typeface="Helvetica" pitchFamily="2" charset="0"/>
                <a:cs typeface="Heebo" pitchFamily="2" charset="-79"/>
                <a:hlinkClick r:id="rId2">
                  <a:extLst>
                    <a:ext uri="{A12FA001-AC4F-418D-AE19-62706E023703}">
                      <ahyp:hlinkClr xmlns:ahyp="http://schemas.microsoft.com/office/drawing/2018/hyperlinkcolor" val="tx"/>
                    </a:ext>
                  </a:extLst>
                </a:hlinkClick>
              </a:rPr>
              <a:t>‘Dedicated to Your Good Health’</a:t>
            </a:r>
            <a:endParaRPr kumimoji="0" lang="en-US" sz="800" b="0" i="0" u="none" strike="noStrike" kern="1200" cap="none" spc="0" normalizeH="0" baseline="0" noProof="0">
              <a:ln>
                <a:noFill/>
              </a:ln>
              <a:solidFill>
                <a:srgbClr val="00BFF2"/>
              </a:solidFill>
              <a:effectLst/>
              <a:uLnTx/>
              <a:uFillTx/>
              <a:latin typeface="Helvetica" pitchFamily="2" charset="0"/>
              <a:cs typeface="Heebo" pitchFamily="2" charset="-79"/>
            </a:endParaRPr>
          </a:p>
        </p:txBody>
      </p:sp>
      <p:sp>
        <p:nvSpPr>
          <p:cNvPr id="20" name="Rectangle 19">
            <a:extLst>
              <a:ext uri="{FF2B5EF4-FFF2-40B4-BE49-F238E27FC236}">
                <a16:creationId xmlns:a16="http://schemas.microsoft.com/office/drawing/2014/main" id="{DCED8EE6-4805-4F64-B67D-EFEFED5AB668}"/>
              </a:ext>
            </a:extLst>
          </p:cNvPr>
          <p:cNvSpPr>
            <a:spLocks/>
          </p:cNvSpPr>
          <p:nvPr/>
        </p:nvSpPr>
        <p:spPr>
          <a:xfrm>
            <a:off x="5174030" y="1698993"/>
            <a:ext cx="7017969"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A395C9D-C7E8-2A59-C359-04344089298C}"/>
              </a:ext>
            </a:extLst>
          </p:cNvPr>
          <p:cNvSpPr txBox="1"/>
          <p:nvPr/>
        </p:nvSpPr>
        <p:spPr>
          <a:xfrm>
            <a:off x="5174032" y="1818383"/>
            <a:ext cx="701796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Have/Had an Ailment* in the last 12 months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Adults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 millions</a:t>
            </a:r>
            <a:endParaRPr kumimoji="0" lang="en-US" sz="14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35" name="Chart 34">
            <a:extLst>
              <a:ext uri="{FF2B5EF4-FFF2-40B4-BE49-F238E27FC236}">
                <a16:creationId xmlns:a16="http://schemas.microsoft.com/office/drawing/2014/main" id="{6402361B-29EC-F1D1-5FEF-29FBFC3DD0BD}"/>
              </a:ext>
            </a:extLst>
          </p:cNvPr>
          <p:cNvGraphicFramePr/>
          <p:nvPr/>
        </p:nvGraphicFramePr>
        <p:xfrm>
          <a:off x="5593404" y="2678297"/>
          <a:ext cx="6031149" cy="317110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69503A3B-6C9C-0122-249A-0C39918042FA}"/>
              </a:ext>
            </a:extLst>
          </p:cNvPr>
          <p:cNvSpPr/>
          <p:nvPr/>
        </p:nvSpPr>
        <p:spPr>
          <a:xfrm>
            <a:off x="5174029" y="5564221"/>
            <a:ext cx="798753" cy="5547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 </a:t>
            </a:r>
            <a:br>
              <a:rPr kumimoji="0" lang="en-US" sz="105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br>
            <a:r>
              <a:rPr kumimoji="0" lang="en-US" sz="105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of A18+ pop</a:t>
            </a:r>
          </a:p>
        </p:txBody>
      </p:sp>
      <p:sp>
        <p:nvSpPr>
          <p:cNvPr id="9" name="Rectangle 8">
            <a:extLst>
              <a:ext uri="{FF2B5EF4-FFF2-40B4-BE49-F238E27FC236}">
                <a16:creationId xmlns:a16="http://schemas.microsoft.com/office/drawing/2014/main" id="{BAD89070-55CE-D2F9-AB05-FE9179347B8A}"/>
              </a:ext>
            </a:extLst>
          </p:cNvPr>
          <p:cNvSpPr/>
          <p:nvPr/>
        </p:nvSpPr>
        <p:spPr>
          <a:xfrm>
            <a:off x="6204509" y="5825091"/>
            <a:ext cx="486383" cy="270225"/>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73%</a:t>
            </a:r>
          </a:p>
        </p:txBody>
      </p:sp>
      <p:sp>
        <p:nvSpPr>
          <p:cNvPr id="13" name="Rectangle 12">
            <a:extLst>
              <a:ext uri="{FF2B5EF4-FFF2-40B4-BE49-F238E27FC236}">
                <a16:creationId xmlns:a16="http://schemas.microsoft.com/office/drawing/2014/main" id="{DFDB08D5-DD36-BB3D-1920-F283358647B5}"/>
              </a:ext>
            </a:extLst>
          </p:cNvPr>
          <p:cNvSpPr/>
          <p:nvPr/>
        </p:nvSpPr>
        <p:spPr>
          <a:xfrm>
            <a:off x="7661937" y="5824856"/>
            <a:ext cx="486383" cy="270225"/>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76%</a:t>
            </a:r>
          </a:p>
        </p:txBody>
      </p:sp>
      <p:sp>
        <p:nvSpPr>
          <p:cNvPr id="15" name="Rectangle 14">
            <a:extLst>
              <a:ext uri="{FF2B5EF4-FFF2-40B4-BE49-F238E27FC236}">
                <a16:creationId xmlns:a16="http://schemas.microsoft.com/office/drawing/2014/main" id="{6F808411-92C1-ADEB-A0B6-60D4A0F11CC6}"/>
              </a:ext>
            </a:extLst>
          </p:cNvPr>
          <p:cNvSpPr/>
          <p:nvPr/>
        </p:nvSpPr>
        <p:spPr>
          <a:xfrm>
            <a:off x="9099909" y="5795077"/>
            <a:ext cx="486383" cy="270225"/>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77%</a:t>
            </a:r>
          </a:p>
        </p:txBody>
      </p:sp>
      <p:sp>
        <p:nvSpPr>
          <p:cNvPr id="16" name="Rectangle 15">
            <a:extLst>
              <a:ext uri="{FF2B5EF4-FFF2-40B4-BE49-F238E27FC236}">
                <a16:creationId xmlns:a16="http://schemas.microsoft.com/office/drawing/2014/main" id="{014F8207-566F-16EB-4B9B-47FDD75EA96C}"/>
              </a:ext>
            </a:extLst>
          </p:cNvPr>
          <p:cNvSpPr/>
          <p:nvPr/>
        </p:nvSpPr>
        <p:spPr>
          <a:xfrm>
            <a:off x="10537881" y="5795077"/>
            <a:ext cx="486383" cy="270225"/>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78%</a:t>
            </a:r>
          </a:p>
        </p:txBody>
      </p:sp>
      <p:sp>
        <p:nvSpPr>
          <p:cNvPr id="18" name="TextBox 17">
            <a:extLst>
              <a:ext uri="{FF2B5EF4-FFF2-40B4-BE49-F238E27FC236}">
                <a16:creationId xmlns:a16="http://schemas.microsoft.com/office/drawing/2014/main" id="{96EA81C5-3291-9D66-2B57-20EC13FC2207}"/>
              </a:ext>
            </a:extLst>
          </p:cNvPr>
          <p:cNvSpPr txBox="1"/>
          <p:nvPr/>
        </p:nvSpPr>
        <p:spPr>
          <a:xfrm>
            <a:off x="152408" y="4503585"/>
            <a:ext cx="48735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adults 18+ are currently suffering a medical ailment, or 200 million adults</a:t>
            </a:r>
          </a:p>
        </p:txBody>
      </p:sp>
      <p:sp>
        <p:nvSpPr>
          <p:cNvPr id="19" name="TextBox 18">
            <a:extLst>
              <a:ext uri="{FF2B5EF4-FFF2-40B4-BE49-F238E27FC236}">
                <a16:creationId xmlns:a16="http://schemas.microsoft.com/office/drawing/2014/main" id="{46012041-E911-BEED-22D8-0E61A80FABB1}"/>
              </a:ext>
            </a:extLst>
          </p:cNvPr>
          <p:cNvSpPr txBox="1"/>
          <p:nvPr/>
        </p:nvSpPr>
        <p:spPr>
          <a:xfrm>
            <a:off x="1256362" y="2717207"/>
            <a:ext cx="2945072" cy="1569660"/>
          </a:xfrm>
          <a:prstGeom prst="rect">
            <a:avLst/>
          </a:prstGeom>
          <a:noFill/>
          <a:ln>
            <a:noFill/>
          </a:ln>
        </p:spPr>
        <p:txBody>
          <a:bodyPr wrap="square" rtlCol="0">
            <a:spAutoFit/>
          </a:bodyPr>
          <a:lstStyle>
            <a:defPPr>
              <a:defRPr lang="en-US"/>
            </a:defPPr>
            <a:lvl1pPr algn="ctr">
              <a:defRPr sz="12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uLnTx/>
                <a:uFillTx/>
                <a:latin typeface="Helvetica" panose="020B0604020202020204" pitchFamily="34" charset="0"/>
                <a:ea typeface="Open Sans" panose="020B0606030504020204" pitchFamily="34" charset="0"/>
                <a:cs typeface="+mn-cs"/>
              </a:rPr>
              <a:t>78%</a:t>
            </a:r>
          </a:p>
        </p:txBody>
      </p:sp>
      <p:sp>
        <p:nvSpPr>
          <p:cNvPr id="21" name="TextBox 20">
            <a:extLst>
              <a:ext uri="{FF2B5EF4-FFF2-40B4-BE49-F238E27FC236}">
                <a16:creationId xmlns:a16="http://schemas.microsoft.com/office/drawing/2014/main" id="{5B2C4382-C700-090B-249B-B5445F5B6775}"/>
              </a:ext>
            </a:extLst>
          </p:cNvPr>
          <p:cNvSpPr txBox="1"/>
          <p:nvPr/>
        </p:nvSpPr>
        <p:spPr>
          <a:xfrm>
            <a:off x="11092776" y="2537922"/>
            <a:ext cx="1021404" cy="646331"/>
          </a:xfrm>
          <a:prstGeom prst="rect">
            <a:avLst/>
          </a:prstGeom>
          <a:solidFill>
            <a:schemeClr val="bg1"/>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B0F0"/>
                </a:solidFill>
                <a:effectLst/>
                <a:uLnTx/>
                <a:uFillTx/>
                <a:latin typeface="Helvetica" panose="020B0403020202020204" pitchFamily="34" charset="0"/>
                <a:ea typeface="+mn-ea"/>
                <a:cs typeface="+mn-cs"/>
              </a:rPr>
              <a:t>+16.4 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0F0"/>
                </a:solidFill>
                <a:effectLst/>
                <a:uLnTx/>
                <a:uFillTx/>
                <a:latin typeface="Helvetica" panose="020B0403020202020204" pitchFamily="34" charset="0"/>
                <a:ea typeface="+mn-ea"/>
                <a:cs typeface="+mn-cs"/>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B0F0"/>
                </a:solidFill>
                <a:effectLst/>
                <a:uLnTx/>
                <a:uFillTx/>
                <a:latin typeface="Helvetica" panose="020B0403020202020204" pitchFamily="34" charset="0"/>
                <a:ea typeface="+mn-ea"/>
                <a:cs typeface="+mn-cs"/>
              </a:rPr>
              <a:t>vs. 2021</a:t>
            </a:r>
          </a:p>
        </p:txBody>
      </p:sp>
      <p:pic>
        <p:nvPicPr>
          <p:cNvPr id="2" name="Picture 1">
            <a:extLst>
              <a:ext uri="{FF2B5EF4-FFF2-40B4-BE49-F238E27FC236}">
                <a16:creationId xmlns:a16="http://schemas.microsoft.com/office/drawing/2014/main" id="{6DDB1D9C-BCBD-F955-1C14-FBB17D25E9D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90827" y="6519043"/>
            <a:ext cx="11708793" cy="350107"/>
          </a:xfrm>
          <a:prstGeom prst="rect">
            <a:avLst/>
          </a:prstGeom>
        </p:spPr>
      </p:pic>
      <p:sp>
        <p:nvSpPr>
          <p:cNvPr id="8" name="Slide Number Placeholder 5">
            <a:extLst>
              <a:ext uri="{FF2B5EF4-FFF2-40B4-BE49-F238E27FC236}">
                <a16:creationId xmlns:a16="http://schemas.microsoft.com/office/drawing/2014/main" id="{B2A24D7F-4183-7FA6-6A06-6724D5A67B9E}"/>
              </a:ext>
            </a:extLst>
          </p:cNvPr>
          <p:cNvSpPr txBox="1">
            <a:spLocks/>
          </p:cNvSpPr>
          <p:nvPr/>
        </p:nvSpPr>
        <p:spPr>
          <a:xfrm>
            <a:off x="51133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C2A0A2C3-DB2C-32CD-0218-0353095EFFEA}"/>
              </a:ext>
            </a:extLst>
          </p:cNvPr>
          <p:cNvSpPr/>
          <p:nvPr/>
        </p:nvSpPr>
        <p:spPr>
          <a:xfrm>
            <a:off x="49082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925720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6110C-03C1-A2F9-8903-84A8B8C23134}"/>
            </a:ext>
          </a:extLst>
        </p:cNvPr>
        <p:cNvGrpSpPr/>
        <p:nvPr/>
      </p:nvGrpSpPr>
      <p:grpSpPr>
        <a:xfrm>
          <a:off x="0" y="0"/>
          <a:ext cx="0" cy="0"/>
          <a:chOff x="0" y="0"/>
          <a:chExt cx="0" cy="0"/>
        </a:xfrm>
      </p:grpSpPr>
      <p:sp>
        <p:nvSpPr>
          <p:cNvPr id="70" name="Rectangle 69">
            <a:extLst>
              <a:ext uri="{FF2B5EF4-FFF2-40B4-BE49-F238E27FC236}">
                <a16:creationId xmlns:a16="http://schemas.microsoft.com/office/drawing/2014/main" id="{6EEF8914-5C73-CD04-5CFE-6B1A85A54AB4}"/>
              </a:ext>
            </a:extLst>
          </p:cNvPr>
          <p:cNvSpPr>
            <a:spLocks/>
          </p:cNvSpPr>
          <p:nvPr/>
        </p:nvSpPr>
        <p:spPr>
          <a:xfrm>
            <a:off x="1" y="1696164"/>
            <a:ext cx="12199620" cy="516183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8F83FCD6-6112-4E5E-3999-763E9E92EFD4}"/>
              </a:ext>
            </a:extLst>
          </p:cNvPr>
          <p:cNvSpPr txBox="1"/>
          <p:nvPr/>
        </p:nvSpPr>
        <p:spPr>
          <a:xfrm>
            <a:off x="483207" y="6215968"/>
            <a:ext cx="10661044"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MRI-Simmons, Spring USA Doublebase Study 2024. Any agree = agree completely or somewhat agree. </a:t>
            </a:r>
            <a:r>
              <a:rPr lang="en-US" sz="800">
                <a:solidFill>
                  <a:srgbClr val="00BFF2"/>
                </a:solidFill>
                <a:latin typeface="Helvetica" pitchFamily="2" charset="0"/>
                <a:cs typeface="Heebo" pitchFamily="2" charset="-79"/>
              </a:rPr>
              <a:t>Learn more about how TV drives discovery &amp; encourages education in the pharma DTC category in </a:t>
            </a:r>
            <a:r>
              <a:rPr lang="en-US" sz="800">
                <a:solidFill>
                  <a:srgbClr val="00BFF2"/>
                </a:solidFill>
                <a:latin typeface="Helvetica" pitchFamily="2" charset="0"/>
                <a:cs typeface="Heebo" pitchFamily="2" charset="-79"/>
                <a:hlinkClick r:id="rId3">
                  <a:extLst>
                    <a:ext uri="{A12FA001-AC4F-418D-AE19-62706E023703}">
                      <ahyp:hlinkClr xmlns:ahyp="http://schemas.microsoft.com/office/drawing/2018/hyperlinkcolor" val="tx"/>
                    </a:ext>
                  </a:extLst>
                </a:hlinkClick>
              </a:rPr>
              <a:t>‘Dedicated to Your Good Health’</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5" name="Picture 4">
            <a:extLst>
              <a:ext uri="{FF2B5EF4-FFF2-40B4-BE49-F238E27FC236}">
                <a16:creationId xmlns:a16="http://schemas.microsoft.com/office/drawing/2014/main" id="{538DC063-7FF7-2296-CB84-733CB273FFA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90827" y="6519043"/>
            <a:ext cx="11708793" cy="350107"/>
          </a:xfrm>
          <a:prstGeom prst="rect">
            <a:avLst/>
          </a:prstGeom>
        </p:spPr>
      </p:pic>
      <p:sp>
        <p:nvSpPr>
          <p:cNvPr id="7" name="Slide Number Placeholder 5">
            <a:extLst>
              <a:ext uri="{FF2B5EF4-FFF2-40B4-BE49-F238E27FC236}">
                <a16:creationId xmlns:a16="http://schemas.microsoft.com/office/drawing/2014/main" id="{D7E351EA-E599-9A0C-295E-40718F6E0434}"/>
              </a:ext>
            </a:extLst>
          </p:cNvPr>
          <p:cNvSpPr txBox="1">
            <a:spLocks/>
          </p:cNvSpPr>
          <p:nvPr/>
        </p:nvSpPr>
        <p:spPr>
          <a:xfrm>
            <a:off x="51133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F9C59789-84FF-7F44-6389-DAD5E96FA4B9}"/>
              </a:ext>
            </a:extLst>
          </p:cNvPr>
          <p:cNvSpPr/>
          <p:nvPr/>
        </p:nvSpPr>
        <p:spPr>
          <a:xfrm>
            <a:off x="49082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TextBox 1">
            <a:extLst>
              <a:ext uri="{FF2B5EF4-FFF2-40B4-BE49-F238E27FC236}">
                <a16:creationId xmlns:a16="http://schemas.microsoft.com/office/drawing/2014/main" id="{6A6B6466-0BF5-5798-2EDB-3189BCB2EC78}"/>
              </a:ext>
            </a:extLst>
          </p:cNvPr>
          <p:cNvSpPr txBox="1"/>
          <p:nvPr/>
        </p:nvSpPr>
        <p:spPr>
          <a:xfrm>
            <a:off x="1082043" y="1740561"/>
            <a:ext cx="1087373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Health Attitudes</a:t>
            </a:r>
            <a:b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any agree</a:t>
            </a:r>
          </a:p>
        </p:txBody>
      </p:sp>
      <p:sp>
        <p:nvSpPr>
          <p:cNvPr id="4" name="TextBox 3">
            <a:extLst>
              <a:ext uri="{FF2B5EF4-FFF2-40B4-BE49-F238E27FC236}">
                <a16:creationId xmlns:a16="http://schemas.microsoft.com/office/drawing/2014/main" id="{12454350-AD0B-D6B3-3B4E-1FD90DB6C2E4}"/>
              </a:ext>
            </a:extLst>
          </p:cNvPr>
          <p:cNvSpPr txBox="1"/>
          <p:nvPr/>
        </p:nvSpPr>
        <p:spPr>
          <a:xfrm>
            <a:off x="-16898" y="4872938"/>
            <a:ext cx="140855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P18-49</a:t>
            </a:r>
          </a:p>
        </p:txBody>
      </p:sp>
      <p:sp>
        <p:nvSpPr>
          <p:cNvPr id="8" name="TextBox 7">
            <a:extLst>
              <a:ext uri="{FF2B5EF4-FFF2-40B4-BE49-F238E27FC236}">
                <a16:creationId xmlns:a16="http://schemas.microsoft.com/office/drawing/2014/main" id="{8DC42C36-6971-771B-E703-20A4045EF02F}"/>
              </a:ext>
            </a:extLst>
          </p:cNvPr>
          <p:cNvSpPr txBox="1"/>
          <p:nvPr/>
        </p:nvSpPr>
        <p:spPr>
          <a:xfrm>
            <a:off x="-16898" y="4100703"/>
            <a:ext cx="140855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P18+</a:t>
            </a:r>
          </a:p>
        </p:txBody>
      </p:sp>
      <p:sp>
        <p:nvSpPr>
          <p:cNvPr id="11" name="TextBox 10">
            <a:extLst>
              <a:ext uri="{FF2B5EF4-FFF2-40B4-BE49-F238E27FC236}">
                <a16:creationId xmlns:a16="http://schemas.microsoft.com/office/drawing/2014/main" id="{9EBB2561-DE56-65D4-0868-FC95EC87D346}"/>
              </a:ext>
            </a:extLst>
          </p:cNvPr>
          <p:cNvSpPr txBox="1"/>
          <p:nvPr/>
        </p:nvSpPr>
        <p:spPr>
          <a:xfrm>
            <a:off x="-16898" y="5645718"/>
            <a:ext cx="140855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P50+</a:t>
            </a:r>
          </a:p>
        </p:txBody>
      </p:sp>
      <p:sp>
        <p:nvSpPr>
          <p:cNvPr id="17" name="TextBox 16">
            <a:extLst>
              <a:ext uri="{FF2B5EF4-FFF2-40B4-BE49-F238E27FC236}">
                <a16:creationId xmlns:a16="http://schemas.microsoft.com/office/drawing/2014/main" id="{BAB60C4C-583D-E9EB-D6E5-DFE06451EEA5}"/>
              </a:ext>
            </a:extLst>
          </p:cNvPr>
          <p:cNvSpPr txBox="1"/>
          <p:nvPr/>
        </p:nvSpPr>
        <p:spPr>
          <a:xfrm>
            <a:off x="1326188" y="3388200"/>
            <a:ext cx="3619431"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research treatment options on my own before asking my doctor about them’</a:t>
            </a:r>
            <a:endParaRPr kumimoji="0" lang="en-US" sz="120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8" name="Rectangle: Rounded Corners 17">
            <a:extLst>
              <a:ext uri="{FF2B5EF4-FFF2-40B4-BE49-F238E27FC236}">
                <a16:creationId xmlns:a16="http://schemas.microsoft.com/office/drawing/2014/main" id="{6A55016C-EC99-9DA8-37AD-6C54BE1346EF}"/>
              </a:ext>
            </a:extLst>
          </p:cNvPr>
          <p:cNvSpPr/>
          <p:nvPr/>
        </p:nvSpPr>
        <p:spPr>
          <a:xfrm>
            <a:off x="2109481" y="4849246"/>
            <a:ext cx="2052845" cy="447494"/>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61%</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9" name="Rectangle: Rounded Corners 18">
            <a:extLst>
              <a:ext uri="{FF2B5EF4-FFF2-40B4-BE49-F238E27FC236}">
                <a16:creationId xmlns:a16="http://schemas.microsoft.com/office/drawing/2014/main" id="{5FB7340D-469A-3FD4-C829-62D371B70430}"/>
              </a:ext>
            </a:extLst>
          </p:cNvPr>
          <p:cNvSpPr/>
          <p:nvPr/>
        </p:nvSpPr>
        <p:spPr>
          <a:xfrm>
            <a:off x="2109481" y="4077011"/>
            <a:ext cx="2052845" cy="447494"/>
          </a:xfrm>
          <a:prstGeom prst="round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60%</a:t>
            </a:r>
            <a:endParaRPr kumimoji="0" lang="en-US" sz="1400" b="0"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20" name="Rectangle: Rounded Corners 19">
            <a:extLst>
              <a:ext uri="{FF2B5EF4-FFF2-40B4-BE49-F238E27FC236}">
                <a16:creationId xmlns:a16="http://schemas.microsoft.com/office/drawing/2014/main" id="{0BFFEC54-A11B-6CA1-53B0-00432E98228C}"/>
              </a:ext>
            </a:extLst>
          </p:cNvPr>
          <p:cNvSpPr/>
          <p:nvPr/>
        </p:nvSpPr>
        <p:spPr>
          <a:xfrm>
            <a:off x="2109481" y="5622026"/>
            <a:ext cx="2052845" cy="447494"/>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58%</a:t>
            </a:r>
            <a:endParaRPr kumimoji="0" lang="en-US" sz="14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pic>
        <p:nvPicPr>
          <p:cNvPr id="21" name="Picture 20" descr="A computer with a magnifying glass&#10;&#10;AI-generated content may be incorrect.">
            <a:extLst>
              <a:ext uri="{FF2B5EF4-FFF2-40B4-BE49-F238E27FC236}">
                <a16:creationId xmlns:a16="http://schemas.microsoft.com/office/drawing/2014/main" id="{53F6E994-8E49-45A3-634E-5D0EAC2CAA8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701011" y="2433020"/>
            <a:ext cx="869784" cy="869784"/>
          </a:xfrm>
          <a:prstGeom prst="rect">
            <a:avLst/>
          </a:prstGeom>
        </p:spPr>
      </p:pic>
      <p:cxnSp>
        <p:nvCxnSpPr>
          <p:cNvPr id="22" name="Straight Connector 21">
            <a:extLst>
              <a:ext uri="{FF2B5EF4-FFF2-40B4-BE49-F238E27FC236}">
                <a16:creationId xmlns:a16="http://schemas.microsoft.com/office/drawing/2014/main" id="{81A954BA-EAE2-1AE2-4026-2578AFF44CA3}"/>
              </a:ext>
            </a:extLst>
          </p:cNvPr>
          <p:cNvCxnSpPr>
            <a:cxnSpLocks/>
          </p:cNvCxnSpPr>
          <p:nvPr/>
        </p:nvCxnSpPr>
        <p:spPr>
          <a:xfrm>
            <a:off x="4974142" y="2597810"/>
            <a:ext cx="0" cy="3491093"/>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EB59939-B63C-F2C3-8EB2-F041627C3EF0}"/>
              </a:ext>
            </a:extLst>
          </p:cNvPr>
          <p:cNvCxnSpPr>
            <a:cxnSpLocks/>
          </p:cNvCxnSpPr>
          <p:nvPr/>
        </p:nvCxnSpPr>
        <p:spPr>
          <a:xfrm>
            <a:off x="8545505" y="2597810"/>
            <a:ext cx="0" cy="3491093"/>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5A83416-877E-A219-CE0A-30E3D7814076}"/>
              </a:ext>
            </a:extLst>
          </p:cNvPr>
          <p:cNvSpPr txBox="1"/>
          <p:nvPr/>
        </p:nvSpPr>
        <p:spPr>
          <a:xfrm>
            <a:off x="4951282" y="3388200"/>
            <a:ext cx="3619431"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‘Prescription drugs are more effective than over-the-counter remedies’</a:t>
            </a:r>
            <a:endParaRPr kumimoji="0" lang="en-US" sz="120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5" name="TextBox 24">
            <a:extLst>
              <a:ext uri="{FF2B5EF4-FFF2-40B4-BE49-F238E27FC236}">
                <a16:creationId xmlns:a16="http://schemas.microsoft.com/office/drawing/2014/main" id="{D3B45768-DA98-9454-575A-E35017794F7F}"/>
              </a:ext>
            </a:extLst>
          </p:cNvPr>
          <p:cNvSpPr txBox="1">
            <a:spLocks/>
          </p:cNvSpPr>
          <p:nvPr/>
        </p:nvSpPr>
        <p:spPr>
          <a:xfrm>
            <a:off x="8469305" y="3388200"/>
            <a:ext cx="3730807"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‘Medication has improved </a:t>
            </a:r>
            <a:b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the quality of my life’</a:t>
            </a:r>
            <a:endParaRPr kumimoji="0" lang="en-US" sz="120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6" name="Rectangle: Rounded Corners 25">
            <a:extLst>
              <a:ext uri="{FF2B5EF4-FFF2-40B4-BE49-F238E27FC236}">
                <a16:creationId xmlns:a16="http://schemas.microsoft.com/office/drawing/2014/main" id="{66561D25-B47B-1D7D-2578-A453427DF808}"/>
              </a:ext>
            </a:extLst>
          </p:cNvPr>
          <p:cNvSpPr/>
          <p:nvPr/>
        </p:nvSpPr>
        <p:spPr>
          <a:xfrm>
            <a:off x="9308285" y="4849246"/>
            <a:ext cx="2052846" cy="447494"/>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61%</a:t>
            </a:r>
            <a:endParaRPr kumimoji="0" lang="en-US" sz="16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7" name="Rectangle: Rounded Corners 26">
            <a:extLst>
              <a:ext uri="{FF2B5EF4-FFF2-40B4-BE49-F238E27FC236}">
                <a16:creationId xmlns:a16="http://schemas.microsoft.com/office/drawing/2014/main" id="{233BD7BB-A88E-94FA-5BAE-4AA64079A775}"/>
              </a:ext>
            </a:extLst>
          </p:cNvPr>
          <p:cNvSpPr/>
          <p:nvPr/>
        </p:nvSpPr>
        <p:spPr>
          <a:xfrm>
            <a:off x="5734575" y="4849246"/>
            <a:ext cx="2052845" cy="447494"/>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53%</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8" name="Rectangle: Rounded Corners 27">
            <a:extLst>
              <a:ext uri="{FF2B5EF4-FFF2-40B4-BE49-F238E27FC236}">
                <a16:creationId xmlns:a16="http://schemas.microsoft.com/office/drawing/2014/main" id="{1FB81AA9-B7F2-5BD9-8068-DAA5C2230DD4}"/>
              </a:ext>
            </a:extLst>
          </p:cNvPr>
          <p:cNvSpPr/>
          <p:nvPr/>
        </p:nvSpPr>
        <p:spPr>
          <a:xfrm>
            <a:off x="9308285" y="4077011"/>
            <a:ext cx="2052846" cy="447494"/>
          </a:xfrm>
          <a:prstGeom prst="round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67%</a:t>
            </a:r>
            <a:endParaRPr kumimoji="0" lang="en-US" sz="1600" b="0"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29" name="Rectangle: Rounded Corners 28">
            <a:extLst>
              <a:ext uri="{FF2B5EF4-FFF2-40B4-BE49-F238E27FC236}">
                <a16:creationId xmlns:a16="http://schemas.microsoft.com/office/drawing/2014/main" id="{1C4582E9-F116-BB2D-6ED1-381391608B83}"/>
              </a:ext>
            </a:extLst>
          </p:cNvPr>
          <p:cNvSpPr/>
          <p:nvPr/>
        </p:nvSpPr>
        <p:spPr>
          <a:xfrm>
            <a:off x="5734575" y="4077011"/>
            <a:ext cx="2052845" cy="447494"/>
          </a:xfrm>
          <a:prstGeom prst="round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57%</a:t>
            </a:r>
            <a:endParaRPr kumimoji="0" lang="en-US" sz="1400" b="0"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30" name="Rectangle: Rounded Corners 29">
            <a:extLst>
              <a:ext uri="{FF2B5EF4-FFF2-40B4-BE49-F238E27FC236}">
                <a16:creationId xmlns:a16="http://schemas.microsoft.com/office/drawing/2014/main" id="{AA5C4F8A-5EA3-0339-6ACC-C91C656E7D17}"/>
              </a:ext>
            </a:extLst>
          </p:cNvPr>
          <p:cNvSpPr/>
          <p:nvPr/>
        </p:nvSpPr>
        <p:spPr>
          <a:xfrm>
            <a:off x="9308285" y="5622026"/>
            <a:ext cx="2052846" cy="447494"/>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75%</a:t>
            </a:r>
            <a:endParaRPr kumimoji="0" lang="en-US" sz="16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sp>
        <p:nvSpPr>
          <p:cNvPr id="31" name="Rectangle: Rounded Corners 30">
            <a:extLst>
              <a:ext uri="{FF2B5EF4-FFF2-40B4-BE49-F238E27FC236}">
                <a16:creationId xmlns:a16="http://schemas.microsoft.com/office/drawing/2014/main" id="{9810E2FE-771B-46BF-B832-0EE4C8DB213B}"/>
              </a:ext>
            </a:extLst>
          </p:cNvPr>
          <p:cNvSpPr/>
          <p:nvPr/>
        </p:nvSpPr>
        <p:spPr>
          <a:xfrm>
            <a:off x="5734575" y="5622026"/>
            <a:ext cx="2052845" cy="447494"/>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62%</a:t>
            </a:r>
            <a:endParaRPr kumimoji="0" lang="en-US" sz="14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pic>
        <p:nvPicPr>
          <p:cNvPr id="32" name="Picture 31" descr="A clipboard and a bottle of pills&#10;&#10;AI-generated content may be incorrect.">
            <a:extLst>
              <a:ext uri="{FF2B5EF4-FFF2-40B4-BE49-F238E27FC236}">
                <a16:creationId xmlns:a16="http://schemas.microsoft.com/office/drawing/2014/main" id="{D61297CE-FB72-AA6E-1473-CAD09B41DA6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297924" y="2404839"/>
            <a:ext cx="926146" cy="926146"/>
          </a:xfrm>
          <a:prstGeom prst="rect">
            <a:avLst/>
          </a:prstGeom>
        </p:spPr>
      </p:pic>
      <p:pic>
        <p:nvPicPr>
          <p:cNvPr id="33" name="Picture 32" descr="A yellow hand with a purple circle&#10;&#10;AI-generated content may be incorrect.">
            <a:extLst>
              <a:ext uri="{FF2B5EF4-FFF2-40B4-BE49-F238E27FC236}">
                <a16:creationId xmlns:a16="http://schemas.microsoft.com/office/drawing/2014/main" id="{8819CA0F-62C7-B970-3DC8-BA48202BF403}"/>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859060" y="2392264"/>
            <a:ext cx="951297" cy="951297"/>
          </a:xfrm>
          <a:prstGeom prst="rect">
            <a:avLst/>
          </a:prstGeom>
        </p:spPr>
      </p:pic>
      <p:sp>
        <p:nvSpPr>
          <p:cNvPr id="3" name="Rectangle 2">
            <a:extLst>
              <a:ext uri="{FF2B5EF4-FFF2-40B4-BE49-F238E27FC236}">
                <a16:creationId xmlns:a16="http://schemas.microsoft.com/office/drawing/2014/main" id="{CA553D0F-624F-9E66-A5E1-B67B7B3CDE9C}"/>
              </a:ext>
            </a:extLst>
          </p:cNvPr>
          <p:cNvSpPr/>
          <p:nvPr/>
        </p:nvSpPr>
        <p:spPr>
          <a:xfrm>
            <a:off x="238538" y="435951"/>
            <a:ext cx="11931941" cy="892552"/>
          </a:xfrm>
          <a:prstGeom prst="rect">
            <a:avLst/>
          </a:prstGeom>
        </p:spPr>
        <p:txBody>
          <a:bodyPr wrap="square">
            <a:spAutoFit/>
          </a:bodyPr>
          <a:lstStyle/>
          <a:p>
            <a:pPr lvl="0" defTabSz="912205">
              <a:buSzPts val="1000"/>
              <a:tabLst>
                <a:tab pos="456103" algn="l"/>
              </a:tabLst>
              <a:defRPr/>
            </a:pPr>
            <a:r>
              <a:rPr lang="en-US" sz="2600" b="1">
                <a:solidFill>
                  <a:srgbClr val="1B1464"/>
                </a:solidFill>
                <a:latin typeface="Helvetica" panose="020B0604020202020204" pitchFamily="34" charset="0"/>
              </a:rPr>
              <a:t>Adults </a:t>
            </a:r>
            <a:r>
              <a:rPr lang="en-US" sz="2600" b="1">
                <a:solidFill>
                  <a:srgbClr val="ED3C8D"/>
                </a:solidFill>
                <a:latin typeface="Helvetica" panose="020B0604020202020204" pitchFamily="34" charset="0"/>
              </a:rPr>
              <a:t>actively research prescription remedies, </a:t>
            </a:r>
            <a:r>
              <a:rPr lang="en-US" sz="2600" b="1">
                <a:solidFill>
                  <a:srgbClr val="1B1464"/>
                </a:solidFill>
                <a:latin typeface="Helvetica" panose="020B0604020202020204" pitchFamily="34" charset="0"/>
              </a:rPr>
              <a:t>they find them to be effective and believe that medicine has improved the quality of their lives</a:t>
            </a:r>
          </a:p>
        </p:txBody>
      </p:sp>
    </p:spTree>
    <p:extLst>
      <p:ext uri="{BB962C8B-B14F-4D97-AF65-F5344CB8AC3E}">
        <p14:creationId xmlns:p14="http://schemas.microsoft.com/office/powerpoint/2010/main" val="6139316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21907-0278-A1EE-F7C1-BC22EF2FC465}"/>
            </a:ext>
          </a:extLst>
        </p:cNvPr>
        <p:cNvGrpSpPr/>
        <p:nvPr/>
      </p:nvGrpSpPr>
      <p:grpSpPr>
        <a:xfrm>
          <a:off x="0" y="0"/>
          <a:ext cx="0" cy="0"/>
          <a:chOff x="0" y="0"/>
          <a:chExt cx="0" cy="0"/>
        </a:xfrm>
      </p:grpSpPr>
      <p:sp>
        <p:nvSpPr>
          <p:cNvPr id="70" name="Rectangle 69">
            <a:extLst>
              <a:ext uri="{FF2B5EF4-FFF2-40B4-BE49-F238E27FC236}">
                <a16:creationId xmlns:a16="http://schemas.microsoft.com/office/drawing/2014/main" id="{D4BD2B89-3D43-FD2B-6E54-C6A23706F6FF}"/>
              </a:ext>
            </a:extLst>
          </p:cNvPr>
          <p:cNvSpPr>
            <a:spLocks/>
          </p:cNvSpPr>
          <p:nvPr/>
        </p:nvSpPr>
        <p:spPr>
          <a:xfrm>
            <a:off x="0" y="1696164"/>
            <a:ext cx="12207081" cy="517298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9863C3C-0D15-766F-1F23-174786FB417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3" name="Slide Number Placeholder 5">
            <a:extLst>
              <a:ext uri="{FF2B5EF4-FFF2-40B4-BE49-F238E27FC236}">
                <a16:creationId xmlns:a16="http://schemas.microsoft.com/office/drawing/2014/main" id="{719D5F73-DC34-C737-7ADC-6F69CA5061A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648CAE86-5029-626C-12E1-631EA8D97CF7}"/>
              </a:ext>
            </a:extLst>
          </p:cNvPr>
          <p:cNvSpPr/>
          <p:nvPr/>
        </p:nvSpPr>
        <p:spPr>
          <a:xfrm>
            <a:off x="273706" y="435327"/>
            <a:ext cx="11768924"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Pts val="1000"/>
              <a:buFontTx/>
              <a:buNone/>
              <a:tabLst>
                <a:tab pos="456103" algn="l"/>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mn-cs"/>
              </a:rPr>
              <a:t>Adults of all ages are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much more </a:t>
            </a: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mn-cs"/>
              </a:rPr>
              <a:t>likely to get information on treatment remedies </a:t>
            </a: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rPr>
              <a:t>from pharma TV ads than any other media</a:t>
            </a:r>
          </a:p>
        </p:txBody>
      </p:sp>
      <p:sp>
        <p:nvSpPr>
          <p:cNvPr id="13" name="TextBox 12">
            <a:extLst>
              <a:ext uri="{FF2B5EF4-FFF2-40B4-BE49-F238E27FC236}">
                <a16:creationId xmlns:a16="http://schemas.microsoft.com/office/drawing/2014/main" id="{C5B723E1-7E2F-EA6A-2E5C-CDB8A298BD98}"/>
              </a:ext>
            </a:extLst>
          </p:cNvPr>
          <p:cNvSpPr txBox="1"/>
          <p:nvPr/>
        </p:nvSpPr>
        <p:spPr>
          <a:xfrm>
            <a:off x="503714" y="6332471"/>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MRI-Simmons, Spring USA Doublebase Study 2024, P18+ Study Universe. Statement based on ‘in last 12 months.’ *excludes health information-related websites/apps.</a:t>
            </a:r>
          </a:p>
        </p:txBody>
      </p:sp>
      <p:sp>
        <p:nvSpPr>
          <p:cNvPr id="15" name="TextBox 14">
            <a:extLst>
              <a:ext uri="{FF2B5EF4-FFF2-40B4-BE49-F238E27FC236}">
                <a16:creationId xmlns:a16="http://schemas.microsoft.com/office/drawing/2014/main" id="{F3DAB852-6A9C-5C2A-DFAB-08783DE20674}"/>
              </a:ext>
            </a:extLst>
          </p:cNvPr>
          <p:cNvSpPr txBox="1"/>
          <p:nvPr/>
        </p:nvSpPr>
        <p:spPr>
          <a:xfrm>
            <a:off x="110837" y="1711375"/>
            <a:ext cx="1208116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How did you obtain information about an ailment or prescription drug?</a:t>
            </a:r>
            <a:b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Media platforms only</a:t>
            </a:r>
          </a:p>
        </p:txBody>
      </p:sp>
      <p:sp>
        <p:nvSpPr>
          <p:cNvPr id="17" name="Rectangle 16">
            <a:extLst>
              <a:ext uri="{FF2B5EF4-FFF2-40B4-BE49-F238E27FC236}">
                <a16:creationId xmlns:a16="http://schemas.microsoft.com/office/drawing/2014/main" id="{68C61690-2198-6F2A-B82D-AAA1C4CC84C5}"/>
              </a:ext>
            </a:extLst>
          </p:cNvPr>
          <p:cNvSpPr/>
          <p:nvPr/>
        </p:nvSpPr>
        <p:spPr>
          <a:xfrm>
            <a:off x="467928" y="3912576"/>
            <a:ext cx="1090326" cy="5547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Brochures / Direct Mail</a:t>
            </a:r>
          </a:p>
        </p:txBody>
      </p:sp>
      <p:sp>
        <p:nvSpPr>
          <p:cNvPr id="21" name="Rectangle 20">
            <a:extLst>
              <a:ext uri="{FF2B5EF4-FFF2-40B4-BE49-F238E27FC236}">
                <a16:creationId xmlns:a16="http://schemas.microsoft.com/office/drawing/2014/main" id="{4DF7F8BD-A662-FBB4-1B49-5EB557B12D7A}"/>
              </a:ext>
            </a:extLst>
          </p:cNvPr>
          <p:cNvSpPr/>
          <p:nvPr/>
        </p:nvSpPr>
        <p:spPr>
          <a:xfrm>
            <a:off x="625542" y="3238496"/>
            <a:ext cx="907939" cy="3712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Magazine Ads</a:t>
            </a:r>
          </a:p>
        </p:txBody>
      </p:sp>
      <p:cxnSp>
        <p:nvCxnSpPr>
          <p:cNvPr id="26" name="Straight Connector 25">
            <a:extLst>
              <a:ext uri="{FF2B5EF4-FFF2-40B4-BE49-F238E27FC236}">
                <a16:creationId xmlns:a16="http://schemas.microsoft.com/office/drawing/2014/main" id="{02F985B5-EB79-B650-4F3F-827AE697CCA4}"/>
              </a:ext>
            </a:extLst>
          </p:cNvPr>
          <p:cNvCxnSpPr>
            <a:cxnSpLocks/>
          </p:cNvCxnSpPr>
          <p:nvPr/>
        </p:nvCxnSpPr>
        <p:spPr>
          <a:xfrm>
            <a:off x="5150465" y="2850202"/>
            <a:ext cx="0" cy="3482269"/>
          </a:xfrm>
          <a:prstGeom prst="line">
            <a:avLst/>
          </a:prstGeom>
          <a:ln w="19050">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05CCFB1-FB0D-6AFD-342F-6819759816EA}"/>
              </a:ext>
            </a:extLst>
          </p:cNvPr>
          <p:cNvSpPr/>
          <p:nvPr/>
        </p:nvSpPr>
        <p:spPr>
          <a:xfrm>
            <a:off x="637210" y="4766177"/>
            <a:ext cx="1005759" cy="5272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Social Media</a:t>
            </a:r>
          </a:p>
        </p:txBody>
      </p:sp>
      <p:sp>
        <p:nvSpPr>
          <p:cNvPr id="10" name="TextBox 9">
            <a:extLst>
              <a:ext uri="{FF2B5EF4-FFF2-40B4-BE49-F238E27FC236}">
                <a16:creationId xmlns:a16="http://schemas.microsoft.com/office/drawing/2014/main" id="{8AA9EB38-36AD-77D4-C8EF-B5B3CFFF92CC}"/>
              </a:ext>
            </a:extLst>
          </p:cNvPr>
          <p:cNvSpPr txBox="1"/>
          <p:nvPr/>
        </p:nvSpPr>
        <p:spPr>
          <a:xfrm>
            <a:off x="2332001" y="2296076"/>
            <a:ext cx="8854806" cy="307777"/>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Adults were </a:t>
            </a:r>
            <a:r>
              <a:rPr kumimoji="0" lang="en-US" sz="1400" b="1" i="0" u="sng"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much more likely</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to get remedy information from </a:t>
            </a:r>
            <a:r>
              <a:rPr kumimoji="0" lang="en-US" sz="1400" b="1" i="0" u="sng"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TV ads</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than any other media</a:t>
            </a:r>
            <a:endPar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4" name="TextBox 13">
            <a:extLst>
              <a:ext uri="{FF2B5EF4-FFF2-40B4-BE49-F238E27FC236}">
                <a16:creationId xmlns:a16="http://schemas.microsoft.com/office/drawing/2014/main" id="{7A29F758-830E-B53A-3867-61EBF8DC40BE}"/>
              </a:ext>
            </a:extLst>
          </p:cNvPr>
          <p:cNvSpPr txBox="1"/>
          <p:nvPr/>
        </p:nvSpPr>
        <p:spPr>
          <a:xfrm>
            <a:off x="2413823" y="2727979"/>
            <a:ext cx="196086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Adults 18+</a:t>
            </a:r>
            <a:endParaRPr kumimoji="0" lang="en-US" sz="14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18" name="Rectangle 17">
            <a:extLst>
              <a:ext uri="{FF2B5EF4-FFF2-40B4-BE49-F238E27FC236}">
                <a16:creationId xmlns:a16="http://schemas.microsoft.com/office/drawing/2014/main" id="{1720C33F-7B17-97D8-25F2-D6BFF8B464F5}"/>
              </a:ext>
            </a:extLst>
          </p:cNvPr>
          <p:cNvSpPr/>
          <p:nvPr/>
        </p:nvSpPr>
        <p:spPr>
          <a:xfrm>
            <a:off x="2413824" y="3075636"/>
            <a:ext cx="1984442" cy="649533"/>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a:t>
            </a: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magazine ads</a:t>
            </a:r>
          </a:p>
        </p:txBody>
      </p:sp>
      <p:sp>
        <p:nvSpPr>
          <p:cNvPr id="12" name="Rectangle 11">
            <a:extLst>
              <a:ext uri="{FF2B5EF4-FFF2-40B4-BE49-F238E27FC236}">
                <a16:creationId xmlns:a16="http://schemas.microsoft.com/office/drawing/2014/main" id="{4BAF9DC9-3BCF-B331-D776-F2B7FE5D6026}"/>
              </a:ext>
            </a:extLst>
          </p:cNvPr>
          <p:cNvSpPr/>
          <p:nvPr/>
        </p:nvSpPr>
        <p:spPr>
          <a:xfrm>
            <a:off x="2413824" y="3877188"/>
            <a:ext cx="1984442" cy="649533"/>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a:t>
            </a: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direct mail</a:t>
            </a:r>
          </a:p>
        </p:txBody>
      </p:sp>
      <p:sp>
        <p:nvSpPr>
          <p:cNvPr id="19" name="Rectangle 18">
            <a:extLst>
              <a:ext uri="{FF2B5EF4-FFF2-40B4-BE49-F238E27FC236}">
                <a16:creationId xmlns:a16="http://schemas.microsoft.com/office/drawing/2014/main" id="{6E55238A-9053-8687-FBEF-90A841EA6DA0}"/>
              </a:ext>
            </a:extLst>
          </p:cNvPr>
          <p:cNvSpPr/>
          <p:nvPr/>
        </p:nvSpPr>
        <p:spPr>
          <a:xfrm>
            <a:off x="2399616" y="4676949"/>
            <a:ext cx="1984442" cy="649533"/>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a:t>
            </a: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social media</a:t>
            </a:r>
          </a:p>
        </p:txBody>
      </p:sp>
      <p:sp>
        <p:nvSpPr>
          <p:cNvPr id="27" name="TextBox 26">
            <a:extLst>
              <a:ext uri="{FF2B5EF4-FFF2-40B4-BE49-F238E27FC236}">
                <a16:creationId xmlns:a16="http://schemas.microsoft.com/office/drawing/2014/main" id="{071B23EB-EEB0-7974-6B34-3C487EABCA92}"/>
              </a:ext>
            </a:extLst>
          </p:cNvPr>
          <p:cNvSpPr txBox="1"/>
          <p:nvPr/>
        </p:nvSpPr>
        <p:spPr>
          <a:xfrm>
            <a:off x="5902664" y="2727979"/>
            <a:ext cx="19844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Adults 18-49</a:t>
            </a:r>
            <a:endParaRPr kumimoji="0" lang="en-US" sz="1400" b="0"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20" name="Rectangle 19">
            <a:extLst>
              <a:ext uri="{FF2B5EF4-FFF2-40B4-BE49-F238E27FC236}">
                <a16:creationId xmlns:a16="http://schemas.microsoft.com/office/drawing/2014/main" id="{F7D516FE-74D2-45F6-DB6A-2B2312E808A2}"/>
              </a:ext>
            </a:extLst>
          </p:cNvPr>
          <p:cNvSpPr/>
          <p:nvPr/>
        </p:nvSpPr>
        <p:spPr>
          <a:xfrm>
            <a:off x="5921320" y="3075636"/>
            <a:ext cx="1984442" cy="649533"/>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a:t>
            </a: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magazine ads</a:t>
            </a:r>
          </a:p>
        </p:txBody>
      </p:sp>
      <p:sp>
        <p:nvSpPr>
          <p:cNvPr id="23" name="Rectangle 22">
            <a:extLst>
              <a:ext uri="{FF2B5EF4-FFF2-40B4-BE49-F238E27FC236}">
                <a16:creationId xmlns:a16="http://schemas.microsoft.com/office/drawing/2014/main" id="{0B5AF261-0630-CC88-64A2-3E958069314D}"/>
              </a:ext>
            </a:extLst>
          </p:cNvPr>
          <p:cNvSpPr/>
          <p:nvPr/>
        </p:nvSpPr>
        <p:spPr>
          <a:xfrm>
            <a:off x="5921320" y="3877188"/>
            <a:ext cx="1984442" cy="649533"/>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a:t>
            </a: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direct mail</a:t>
            </a:r>
          </a:p>
        </p:txBody>
      </p:sp>
      <p:sp>
        <p:nvSpPr>
          <p:cNvPr id="24" name="Rectangle 23">
            <a:extLst>
              <a:ext uri="{FF2B5EF4-FFF2-40B4-BE49-F238E27FC236}">
                <a16:creationId xmlns:a16="http://schemas.microsoft.com/office/drawing/2014/main" id="{78D6B21C-A2D7-DAC5-0B22-FB6A2D7E641D}"/>
              </a:ext>
            </a:extLst>
          </p:cNvPr>
          <p:cNvSpPr/>
          <p:nvPr/>
        </p:nvSpPr>
        <p:spPr>
          <a:xfrm>
            <a:off x="5907112" y="4676949"/>
            <a:ext cx="1984442" cy="649533"/>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a:t>
            </a: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social media</a:t>
            </a:r>
          </a:p>
        </p:txBody>
      </p:sp>
      <p:cxnSp>
        <p:nvCxnSpPr>
          <p:cNvPr id="39" name="Straight Connector 38">
            <a:extLst>
              <a:ext uri="{FF2B5EF4-FFF2-40B4-BE49-F238E27FC236}">
                <a16:creationId xmlns:a16="http://schemas.microsoft.com/office/drawing/2014/main" id="{5CC1E27D-622E-E22E-6DAB-732D48904806}"/>
              </a:ext>
            </a:extLst>
          </p:cNvPr>
          <p:cNvCxnSpPr>
            <a:cxnSpLocks/>
          </p:cNvCxnSpPr>
          <p:nvPr/>
        </p:nvCxnSpPr>
        <p:spPr>
          <a:xfrm>
            <a:off x="8657961" y="2850202"/>
            <a:ext cx="0" cy="3482269"/>
          </a:xfrm>
          <a:prstGeom prst="line">
            <a:avLst/>
          </a:prstGeom>
          <a:ln w="19050">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DBD9AF1-1526-AC9C-4F51-00689D3E47BF}"/>
              </a:ext>
            </a:extLst>
          </p:cNvPr>
          <p:cNvSpPr txBox="1"/>
          <p:nvPr/>
        </p:nvSpPr>
        <p:spPr>
          <a:xfrm>
            <a:off x="9424368" y="2727979"/>
            <a:ext cx="198444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Adults 50+</a:t>
            </a:r>
            <a:endParaRPr kumimoji="0" lang="en-US" sz="1400" b="0" i="1"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40" name="Rectangle 39">
            <a:extLst>
              <a:ext uri="{FF2B5EF4-FFF2-40B4-BE49-F238E27FC236}">
                <a16:creationId xmlns:a16="http://schemas.microsoft.com/office/drawing/2014/main" id="{04EC9C0E-7DB5-385C-28A2-E38F351FE4DC}"/>
              </a:ext>
            </a:extLst>
          </p:cNvPr>
          <p:cNvSpPr/>
          <p:nvPr/>
        </p:nvSpPr>
        <p:spPr>
          <a:xfrm>
            <a:off x="9424368" y="3075636"/>
            <a:ext cx="1984442" cy="649533"/>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a:t>
            </a: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magazine ads</a:t>
            </a:r>
          </a:p>
        </p:txBody>
      </p:sp>
      <p:sp>
        <p:nvSpPr>
          <p:cNvPr id="41" name="Rectangle 40">
            <a:extLst>
              <a:ext uri="{FF2B5EF4-FFF2-40B4-BE49-F238E27FC236}">
                <a16:creationId xmlns:a16="http://schemas.microsoft.com/office/drawing/2014/main" id="{FEB0D7D4-D7BC-A98C-CF58-BD82BB31DAED}"/>
              </a:ext>
            </a:extLst>
          </p:cNvPr>
          <p:cNvSpPr/>
          <p:nvPr/>
        </p:nvSpPr>
        <p:spPr>
          <a:xfrm>
            <a:off x="9424368" y="3877188"/>
            <a:ext cx="1984442" cy="649533"/>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a:t>
            </a: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direct mail</a:t>
            </a:r>
          </a:p>
        </p:txBody>
      </p:sp>
      <p:sp>
        <p:nvSpPr>
          <p:cNvPr id="42" name="Rectangle 41">
            <a:extLst>
              <a:ext uri="{FF2B5EF4-FFF2-40B4-BE49-F238E27FC236}">
                <a16:creationId xmlns:a16="http://schemas.microsoft.com/office/drawing/2014/main" id="{B8B14D24-2630-EFD1-A0B6-450A60C44408}"/>
              </a:ext>
            </a:extLst>
          </p:cNvPr>
          <p:cNvSpPr/>
          <p:nvPr/>
        </p:nvSpPr>
        <p:spPr>
          <a:xfrm>
            <a:off x="9410160" y="4676949"/>
            <a:ext cx="1984442" cy="649533"/>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a:t>
            </a: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social media</a:t>
            </a:r>
          </a:p>
        </p:txBody>
      </p:sp>
      <p:sp>
        <p:nvSpPr>
          <p:cNvPr id="43" name="Rectangle 42">
            <a:extLst>
              <a:ext uri="{FF2B5EF4-FFF2-40B4-BE49-F238E27FC236}">
                <a16:creationId xmlns:a16="http://schemas.microsoft.com/office/drawing/2014/main" id="{B6ADC5B4-C509-8647-AB74-17BFB91E35BE}"/>
              </a:ext>
            </a:extLst>
          </p:cNvPr>
          <p:cNvSpPr/>
          <p:nvPr/>
        </p:nvSpPr>
        <p:spPr>
          <a:xfrm>
            <a:off x="273706" y="2605715"/>
            <a:ext cx="1577052" cy="4855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B0F0"/>
                </a:solidFill>
                <a:effectLst/>
                <a:uLnTx/>
                <a:uFillTx/>
                <a:latin typeface="Helvetica" panose="020B0403020202020204" pitchFamily="34" charset="0"/>
                <a:ea typeface="+mn-ea"/>
                <a:cs typeface="+mn-cs"/>
              </a:rPr>
              <a:t>TV Ads vs…</a:t>
            </a:r>
          </a:p>
        </p:txBody>
      </p:sp>
      <p:pic>
        <p:nvPicPr>
          <p:cNvPr id="7" name="Picture 6" descr="A cartoon of a magazine&#10;&#10;AI-generated content may be incorrect.">
            <a:extLst>
              <a:ext uri="{FF2B5EF4-FFF2-40B4-BE49-F238E27FC236}">
                <a16:creationId xmlns:a16="http://schemas.microsoft.com/office/drawing/2014/main" id="{ECF1E349-0782-CE70-79CD-4D0B0F3D1A4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45922" y="3146781"/>
            <a:ext cx="554712" cy="554712"/>
          </a:xfrm>
          <a:prstGeom prst="rect">
            <a:avLst/>
          </a:prstGeom>
        </p:spPr>
      </p:pic>
      <p:pic>
        <p:nvPicPr>
          <p:cNvPr id="9" name="Picture 8" descr="A yellow envelope with a blue and white paper inside&#10;&#10;AI-generated content may be incorrect.">
            <a:extLst>
              <a:ext uri="{FF2B5EF4-FFF2-40B4-BE49-F238E27FC236}">
                <a16:creationId xmlns:a16="http://schemas.microsoft.com/office/drawing/2014/main" id="{F8FF6EA2-B185-F0F4-4A2B-ABA7E241071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591712" y="3958366"/>
            <a:ext cx="463132" cy="463132"/>
          </a:xfrm>
          <a:prstGeom prst="rect">
            <a:avLst/>
          </a:prstGeom>
        </p:spPr>
      </p:pic>
      <p:pic>
        <p:nvPicPr>
          <p:cNvPr id="22" name="Picture 21" descr="A group of chat bubbles with a thumb up and heart&#10;&#10;AI-generated content may be incorrect.">
            <a:extLst>
              <a:ext uri="{FF2B5EF4-FFF2-40B4-BE49-F238E27FC236}">
                <a16:creationId xmlns:a16="http://schemas.microsoft.com/office/drawing/2014/main" id="{D5D30C9D-97AE-045A-F606-DA6A93E5078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559673" y="4766177"/>
            <a:ext cx="527210" cy="527210"/>
          </a:xfrm>
          <a:prstGeom prst="rect">
            <a:avLst/>
          </a:prstGeom>
        </p:spPr>
      </p:pic>
      <p:sp>
        <p:nvSpPr>
          <p:cNvPr id="8" name="Rectangle 7">
            <a:extLst>
              <a:ext uri="{FF2B5EF4-FFF2-40B4-BE49-F238E27FC236}">
                <a16:creationId xmlns:a16="http://schemas.microsoft.com/office/drawing/2014/main" id="{14922653-3E2B-CDE9-1195-3AA46E8E4008}"/>
              </a:ext>
            </a:extLst>
          </p:cNvPr>
          <p:cNvSpPr/>
          <p:nvPr/>
        </p:nvSpPr>
        <p:spPr>
          <a:xfrm>
            <a:off x="495890" y="5596025"/>
            <a:ext cx="1005758" cy="5272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Websites / Apps*</a:t>
            </a:r>
          </a:p>
        </p:txBody>
      </p:sp>
      <p:sp>
        <p:nvSpPr>
          <p:cNvPr id="11" name="Rectangle 10">
            <a:extLst>
              <a:ext uri="{FF2B5EF4-FFF2-40B4-BE49-F238E27FC236}">
                <a16:creationId xmlns:a16="http://schemas.microsoft.com/office/drawing/2014/main" id="{4E3D3646-026A-798C-4C9F-8CC964018CFB}"/>
              </a:ext>
            </a:extLst>
          </p:cNvPr>
          <p:cNvSpPr/>
          <p:nvPr/>
        </p:nvSpPr>
        <p:spPr>
          <a:xfrm>
            <a:off x="2413824" y="5509897"/>
            <a:ext cx="1984442" cy="649533"/>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+47%</a:t>
            </a:r>
            <a:endPar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websites/apps</a:t>
            </a:r>
          </a:p>
        </p:txBody>
      </p:sp>
      <p:sp>
        <p:nvSpPr>
          <p:cNvPr id="30" name="Rectangle 29">
            <a:extLst>
              <a:ext uri="{FF2B5EF4-FFF2-40B4-BE49-F238E27FC236}">
                <a16:creationId xmlns:a16="http://schemas.microsoft.com/office/drawing/2014/main" id="{B32157B9-CC5B-8EF7-9F41-A760841EF739}"/>
              </a:ext>
            </a:extLst>
          </p:cNvPr>
          <p:cNvSpPr/>
          <p:nvPr/>
        </p:nvSpPr>
        <p:spPr>
          <a:xfrm>
            <a:off x="5921320" y="5509897"/>
            <a:ext cx="1984442" cy="649533"/>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+51%</a:t>
            </a:r>
            <a:endPar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websites/apps</a:t>
            </a:r>
          </a:p>
        </p:txBody>
      </p:sp>
      <p:sp>
        <p:nvSpPr>
          <p:cNvPr id="31" name="Rectangle 30">
            <a:extLst>
              <a:ext uri="{FF2B5EF4-FFF2-40B4-BE49-F238E27FC236}">
                <a16:creationId xmlns:a16="http://schemas.microsoft.com/office/drawing/2014/main" id="{F926794E-78F5-C99D-1BDF-C42F516FC9B9}"/>
              </a:ext>
            </a:extLst>
          </p:cNvPr>
          <p:cNvSpPr/>
          <p:nvPr/>
        </p:nvSpPr>
        <p:spPr>
          <a:xfrm>
            <a:off x="9424368" y="5509897"/>
            <a:ext cx="1984442" cy="649533"/>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+43%</a:t>
            </a:r>
            <a:endPar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more likely than websites/apps</a:t>
            </a:r>
          </a:p>
        </p:txBody>
      </p:sp>
      <p:pic>
        <p:nvPicPr>
          <p:cNvPr id="28" name="Picture 27" descr="A blue and yellow globe with a yellow stripe&#10;&#10;AI-generated content may be incorrect.">
            <a:extLst>
              <a:ext uri="{FF2B5EF4-FFF2-40B4-BE49-F238E27FC236}">
                <a16:creationId xmlns:a16="http://schemas.microsoft.com/office/drawing/2014/main" id="{9661BC49-1615-1D7F-9FAF-55ABE2F691B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564690" y="5578310"/>
            <a:ext cx="517176" cy="517176"/>
          </a:xfrm>
          <a:prstGeom prst="rect">
            <a:avLst/>
          </a:prstGeom>
        </p:spPr>
      </p:pic>
      <p:sp>
        <p:nvSpPr>
          <p:cNvPr id="25" name="Rectangle 24">
            <a:extLst>
              <a:ext uri="{FF2B5EF4-FFF2-40B4-BE49-F238E27FC236}">
                <a16:creationId xmlns:a16="http://schemas.microsoft.com/office/drawing/2014/main" id="{38D98587-E237-D885-812F-6BB029277EC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913672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C651D-18DF-D602-C47F-74F0B8DCC4D1}"/>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958ECC07-3216-EC9F-2790-4FE6F295A4CC}"/>
              </a:ext>
            </a:extLst>
          </p:cNvPr>
          <p:cNvSpPr/>
          <p:nvPr/>
        </p:nvSpPr>
        <p:spPr>
          <a:xfrm>
            <a:off x="0" y="1698992"/>
            <a:ext cx="5174028" cy="4470575"/>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4147CCE-A6AF-0146-6B0D-33888780B76B}"/>
              </a:ext>
            </a:extLst>
          </p:cNvPr>
          <p:cNvSpPr txBox="1"/>
          <p:nvPr/>
        </p:nvSpPr>
        <p:spPr>
          <a:xfrm>
            <a:off x="503714" y="6208985"/>
            <a:ext cx="11538916"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MRI-Simmons, Spring USA Doublebase Study 2024, P18+ Study Universe. *Prescription remedy includes both branded and generic remedies. ‘Heavy’ TV Viewer = Top 1 (Heavy) TV Quintile, includes men who watch 47.5+ hours weekly and women who watch 49.5+ hours weekly.</a:t>
            </a:r>
            <a:r>
              <a:rPr lang="en-US" sz="800">
                <a:solidFill>
                  <a:srgbClr val="00BFF2"/>
                </a:solidFill>
                <a:latin typeface="Helvetica" pitchFamily="2" charset="0"/>
                <a:cs typeface="Heebo" pitchFamily="2" charset="-79"/>
              </a:rPr>
              <a:t> Learn more about how TV drives discovery &amp; encourages education in the pharma DTC category in </a:t>
            </a:r>
            <a:r>
              <a:rPr lang="en-US" sz="800">
                <a:solidFill>
                  <a:srgbClr val="00BFF2"/>
                </a:solidFill>
                <a:latin typeface="Helvetica" pitchFamily="2" charset="0"/>
                <a:cs typeface="Heebo" pitchFamily="2" charset="-79"/>
                <a:hlinkClick r:id="rId2">
                  <a:extLst>
                    <a:ext uri="{A12FA001-AC4F-418D-AE19-62706E023703}">
                      <ahyp:hlinkClr xmlns:ahyp="http://schemas.microsoft.com/office/drawing/2018/hyperlinkcolor" val="tx"/>
                    </a:ext>
                  </a:extLst>
                </a:hlinkClick>
              </a:rPr>
              <a:t>‘Dedicated to Your Good Health’</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4" name="Picture 3">
            <a:extLst>
              <a:ext uri="{FF2B5EF4-FFF2-40B4-BE49-F238E27FC236}">
                <a16:creationId xmlns:a16="http://schemas.microsoft.com/office/drawing/2014/main" id="{05F0FF36-65D3-D81A-E965-8096CB19D27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FAC04F0F-2455-3469-D7ED-B9C967A49A1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33BC2870-EACE-6B01-7C12-D0D254B0BFA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0" name="Rectangle 19">
            <a:extLst>
              <a:ext uri="{FF2B5EF4-FFF2-40B4-BE49-F238E27FC236}">
                <a16:creationId xmlns:a16="http://schemas.microsoft.com/office/drawing/2014/main" id="{669767CF-04C8-B370-292A-4C0C5E6B8108}"/>
              </a:ext>
            </a:extLst>
          </p:cNvPr>
          <p:cNvSpPr>
            <a:spLocks/>
          </p:cNvSpPr>
          <p:nvPr/>
        </p:nvSpPr>
        <p:spPr>
          <a:xfrm>
            <a:off x="5174030" y="1698993"/>
            <a:ext cx="7017969"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CC42CF9-F0B5-0350-218F-CEB07C5AECE9}"/>
              </a:ext>
            </a:extLst>
          </p:cNvPr>
          <p:cNvSpPr txBox="1"/>
          <p:nvPr/>
        </p:nvSpPr>
        <p:spPr>
          <a:xfrm>
            <a:off x="5174032" y="1818383"/>
            <a:ext cx="701796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‘Heavy’ TV Viewers vs. Adults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Actions taken in the last 12 months after seeing a healthcare ad</a:t>
            </a:r>
          </a:p>
        </p:txBody>
      </p:sp>
      <p:sp>
        <p:nvSpPr>
          <p:cNvPr id="18" name="TextBox 17">
            <a:extLst>
              <a:ext uri="{FF2B5EF4-FFF2-40B4-BE49-F238E27FC236}">
                <a16:creationId xmlns:a16="http://schemas.microsoft.com/office/drawing/2014/main" id="{86800D94-CFF6-0CCD-07B6-1B74917C9E10}"/>
              </a:ext>
            </a:extLst>
          </p:cNvPr>
          <p:cNvSpPr txBox="1"/>
          <p:nvPr/>
        </p:nvSpPr>
        <p:spPr>
          <a:xfrm>
            <a:off x="152408" y="4503585"/>
            <a:ext cx="487355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‘heavy’ TV viewers have taken an action after seeing a healthcare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(115 index vs. average adult 18+)</a:t>
            </a:r>
          </a:p>
        </p:txBody>
      </p:sp>
      <p:sp>
        <p:nvSpPr>
          <p:cNvPr id="19" name="TextBox 18">
            <a:extLst>
              <a:ext uri="{FF2B5EF4-FFF2-40B4-BE49-F238E27FC236}">
                <a16:creationId xmlns:a16="http://schemas.microsoft.com/office/drawing/2014/main" id="{3BD92716-9704-A0F5-377A-97B63118164D}"/>
              </a:ext>
            </a:extLst>
          </p:cNvPr>
          <p:cNvSpPr txBox="1"/>
          <p:nvPr/>
        </p:nvSpPr>
        <p:spPr>
          <a:xfrm>
            <a:off x="1256362" y="2717207"/>
            <a:ext cx="2945072" cy="1569660"/>
          </a:xfrm>
          <a:prstGeom prst="rect">
            <a:avLst/>
          </a:prstGeom>
          <a:noFill/>
          <a:ln>
            <a:noFill/>
          </a:ln>
        </p:spPr>
        <p:txBody>
          <a:bodyPr wrap="square" rtlCol="0">
            <a:spAutoFit/>
          </a:bodyPr>
          <a:lstStyle>
            <a:defPPr>
              <a:defRPr lang="en-US"/>
            </a:defPPr>
            <a:lvl1pPr algn="ctr">
              <a:defRPr sz="12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uLnTx/>
                <a:uFillTx/>
                <a:latin typeface="Helvetica" panose="020B0604020202020204" pitchFamily="34" charset="0"/>
                <a:ea typeface="Open Sans" panose="020B0606030504020204" pitchFamily="34" charset="0"/>
                <a:cs typeface="+mn-cs"/>
              </a:rPr>
              <a:t>39%</a:t>
            </a:r>
          </a:p>
        </p:txBody>
      </p:sp>
      <p:sp>
        <p:nvSpPr>
          <p:cNvPr id="8" name="TextBox 7">
            <a:extLst>
              <a:ext uri="{FF2B5EF4-FFF2-40B4-BE49-F238E27FC236}">
                <a16:creationId xmlns:a16="http://schemas.microsoft.com/office/drawing/2014/main" id="{B6C28F3C-A3AF-510A-7E4F-3C8F4DB13024}"/>
              </a:ext>
            </a:extLst>
          </p:cNvPr>
          <p:cNvSpPr txBox="1"/>
          <p:nvPr/>
        </p:nvSpPr>
        <p:spPr>
          <a:xfrm>
            <a:off x="5603276" y="2618350"/>
            <a:ext cx="2120341" cy="1015663"/>
          </a:xfrm>
          <a:prstGeom prst="rect">
            <a:avLst/>
          </a:prstGeom>
          <a:solidFill>
            <a:schemeClr val="bg1"/>
          </a:solidFill>
          <a:ln>
            <a:solidFill>
              <a:srgbClr val="4EBEA4"/>
            </a:solidFill>
          </a:ln>
        </p:spPr>
        <p:txBody>
          <a:bodyPr wrap="square" rtlCol="0">
            <a:spAutoFit/>
          </a:bodyPr>
          <a:lstStyle>
            <a:defPPr>
              <a:defRPr lang="en-US"/>
            </a:defPPr>
            <a:lvl1pPr algn="ctr">
              <a:defRPr sz="12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2060"/>
                </a:solidFill>
                <a:effectLst/>
                <a:uLnTx/>
                <a:uFillTx/>
                <a:latin typeface="Helvetica" panose="020B0604020202020204" pitchFamily="34" charset="0"/>
                <a:ea typeface="+mn-ea"/>
                <a:cs typeface="+mn-cs"/>
              </a:rPr>
              <a:t>more likely to have…</a:t>
            </a:r>
          </a:p>
        </p:txBody>
      </p:sp>
      <p:sp>
        <p:nvSpPr>
          <p:cNvPr id="10" name="TextBox 9">
            <a:extLst>
              <a:ext uri="{FF2B5EF4-FFF2-40B4-BE49-F238E27FC236}">
                <a16:creationId xmlns:a16="http://schemas.microsoft.com/office/drawing/2014/main" id="{03D19291-260E-C706-EA21-4067D6A1CD51}"/>
              </a:ext>
            </a:extLst>
          </p:cNvPr>
          <p:cNvSpPr txBox="1"/>
          <p:nvPr/>
        </p:nvSpPr>
        <p:spPr>
          <a:xfrm>
            <a:off x="5646906" y="3660341"/>
            <a:ext cx="203308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Consulted a pharmacist</a:t>
            </a:r>
          </a:p>
        </p:txBody>
      </p:sp>
      <p:sp>
        <p:nvSpPr>
          <p:cNvPr id="23" name="TextBox 22">
            <a:extLst>
              <a:ext uri="{FF2B5EF4-FFF2-40B4-BE49-F238E27FC236}">
                <a16:creationId xmlns:a16="http://schemas.microsoft.com/office/drawing/2014/main" id="{8E13AEC9-D576-C629-CBDA-0DF77BF0F6E2}"/>
              </a:ext>
            </a:extLst>
          </p:cNvPr>
          <p:cNvSpPr txBox="1"/>
          <p:nvPr/>
        </p:nvSpPr>
        <p:spPr>
          <a:xfrm>
            <a:off x="9306272" y="2618350"/>
            <a:ext cx="2120341" cy="1015663"/>
          </a:xfrm>
          <a:prstGeom prst="rect">
            <a:avLst/>
          </a:prstGeom>
          <a:solidFill>
            <a:schemeClr val="bg1"/>
          </a:solidFill>
          <a:ln>
            <a:solidFill>
              <a:srgbClr val="4EBEA4"/>
            </a:solidFill>
          </a:ln>
        </p:spPr>
        <p:txBody>
          <a:bodyPr wrap="square" rtlCol="0">
            <a:spAutoFit/>
          </a:bodyPr>
          <a:lstStyle>
            <a:defPPr>
              <a:defRPr lang="en-US"/>
            </a:defPPr>
            <a:lvl1pPr algn="ctr">
              <a:defRPr sz="12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2060"/>
                </a:solidFill>
                <a:effectLst/>
                <a:uLnTx/>
                <a:uFillTx/>
                <a:latin typeface="Helvetica" panose="020B0604020202020204" pitchFamily="34" charset="0"/>
                <a:ea typeface="+mn-ea"/>
                <a:cs typeface="+mn-cs"/>
              </a:rPr>
              <a:t>more likely to have…</a:t>
            </a:r>
          </a:p>
        </p:txBody>
      </p:sp>
      <p:sp>
        <p:nvSpPr>
          <p:cNvPr id="24" name="TextBox 23">
            <a:extLst>
              <a:ext uri="{FF2B5EF4-FFF2-40B4-BE49-F238E27FC236}">
                <a16:creationId xmlns:a16="http://schemas.microsoft.com/office/drawing/2014/main" id="{34EB3716-83C5-128B-7E89-5C0449D8C3FD}"/>
              </a:ext>
            </a:extLst>
          </p:cNvPr>
          <p:cNvSpPr txBox="1"/>
          <p:nvPr/>
        </p:nvSpPr>
        <p:spPr>
          <a:xfrm>
            <a:off x="9349902" y="3660341"/>
            <a:ext cx="203308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Visited a product or drug website</a:t>
            </a:r>
          </a:p>
        </p:txBody>
      </p:sp>
      <p:sp>
        <p:nvSpPr>
          <p:cNvPr id="29" name="TextBox 28">
            <a:extLst>
              <a:ext uri="{FF2B5EF4-FFF2-40B4-BE49-F238E27FC236}">
                <a16:creationId xmlns:a16="http://schemas.microsoft.com/office/drawing/2014/main" id="{D813C022-C073-0A65-4CF2-20FB102A8441}"/>
              </a:ext>
            </a:extLst>
          </p:cNvPr>
          <p:cNvSpPr txBox="1"/>
          <p:nvPr/>
        </p:nvSpPr>
        <p:spPr>
          <a:xfrm>
            <a:off x="5603276" y="4459502"/>
            <a:ext cx="2120341" cy="1015663"/>
          </a:xfrm>
          <a:prstGeom prst="rect">
            <a:avLst/>
          </a:prstGeom>
          <a:solidFill>
            <a:schemeClr val="bg1"/>
          </a:solidFill>
          <a:ln>
            <a:solidFill>
              <a:srgbClr val="4EBEA4"/>
            </a:solidFill>
          </a:ln>
        </p:spPr>
        <p:txBody>
          <a:bodyPr wrap="square" rtlCol="0">
            <a:spAutoFit/>
          </a:bodyPr>
          <a:lstStyle>
            <a:defPPr>
              <a:defRPr lang="en-US"/>
            </a:defPPr>
            <a:lvl1pPr algn="ctr">
              <a:defRPr sz="12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2060"/>
                </a:solidFill>
                <a:effectLst/>
                <a:uLnTx/>
                <a:uFillTx/>
                <a:latin typeface="Helvetica" panose="020B0604020202020204" pitchFamily="34" charset="0"/>
                <a:ea typeface="+mn-ea"/>
                <a:cs typeface="+mn-cs"/>
              </a:rPr>
              <a:t>more likely to have…</a:t>
            </a:r>
          </a:p>
        </p:txBody>
      </p:sp>
      <p:sp>
        <p:nvSpPr>
          <p:cNvPr id="30" name="TextBox 29">
            <a:extLst>
              <a:ext uri="{FF2B5EF4-FFF2-40B4-BE49-F238E27FC236}">
                <a16:creationId xmlns:a16="http://schemas.microsoft.com/office/drawing/2014/main" id="{E6BE707E-36E5-A49D-A0C2-A0DD98B3A4F5}"/>
              </a:ext>
            </a:extLst>
          </p:cNvPr>
          <p:cNvSpPr txBox="1"/>
          <p:nvPr/>
        </p:nvSpPr>
        <p:spPr>
          <a:xfrm>
            <a:off x="5646906" y="5501493"/>
            <a:ext cx="203308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Discussed an ad with their doctor</a:t>
            </a:r>
          </a:p>
        </p:txBody>
      </p:sp>
      <p:sp>
        <p:nvSpPr>
          <p:cNvPr id="31" name="TextBox 30">
            <a:extLst>
              <a:ext uri="{FF2B5EF4-FFF2-40B4-BE49-F238E27FC236}">
                <a16:creationId xmlns:a16="http://schemas.microsoft.com/office/drawing/2014/main" id="{79EA9087-831D-BC27-DA36-4863B212A591}"/>
              </a:ext>
            </a:extLst>
          </p:cNvPr>
          <p:cNvSpPr txBox="1"/>
          <p:nvPr/>
        </p:nvSpPr>
        <p:spPr>
          <a:xfrm>
            <a:off x="9306272" y="4459502"/>
            <a:ext cx="2120341" cy="1015663"/>
          </a:xfrm>
          <a:prstGeom prst="rect">
            <a:avLst/>
          </a:prstGeom>
          <a:solidFill>
            <a:schemeClr val="bg1"/>
          </a:solidFill>
          <a:ln>
            <a:solidFill>
              <a:srgbClr val="4EBEA4"/>
            </a:solidFill>
          </a:ln>
        </p:spPr>
        <p:txBody>
          <a:bodyPr wrap="square" rtlCol="0">
            <a:spAutoFit/>
          </a:bodyPr>
          <a:lstStyle>
            <a:defPPr>
              <a:defRPr lang="en-US"/>
            </a:defPPr>
            <a:lvl1pPr algn="ctr">
              <a:defRPr sz="12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2060"/>
                </a:solidFill>
                <a:effectLst/>
                <a:uLnTx/>
                <a:uFillTx/>
                <a:latin typeface="Helvetica" panose="020B0604020202020204" pitchFamily="34" charset="0"/>
                <a:ea typeface="+mn-ea"/>
                <a:cs typeface="+mn-cs"/>
              </a:rPr>
              <a:t>more likely to have…</a:t>
            </a:r>
          </a:p>
        </p:txBody>
      </p:sp>
      <p:sp>
        <p:nvSpPr>
          <p:cNvPr id="32" name="TextBox 31">
            <a:extLst>
              <a:ext uri="{FF2B5EF4-FFF2-40B4-BE49-F238E27FC236}">
                <a16:creationId xmlns:a16="http://schemas.microsoft.com/office/drawing/2014/main" id="{15476786-94E3-4611-A7A3-91976085138F}"/>
              </a:ext>
            </a:extLst>
          </p:cNvPr>
          <p:cNvSpPr txBox="1"/>
          <p:nvPr/>
        </p:nvSpPr>
        <p:spPr>
          <a:xfrm>
            <a:off x="9028887" y="5501493"/>
            <a:ext cx="26927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Asked their doctor to prescribe a specific drug</a:t>
            </a:r>
          </a:p>
        </p:txBody>
      </p:sp>
      <p:sp>
        <p:nvSpPr>
          <p:cNvPr id="2" name="Rectangle 1">
            <a:extLst>
              <a:ext uri="{FF2B5EF4-FFF2-40B4-BE49-F238E27FC236}">
                <a16:creationId xmlns:a16="http://schemas.microsoft.com/office/drawing/2014/main" id="{0C5E9C60-5416-2E4A-C547-6E6A85F824B3}"/>
              </a:ext>
            </a:extLst>
          </p:cNvPr>
          <p:cNvSpPr/>
          <p:nvPr/>
        </p:nvSpPr>
        <p:spPr>
          <a:xfrm>
            <a:off x="238538" y="435951"/>
            <a:ext cx="11931941" cy="892552"/>
          </a:xfrm>
          <a:prstGeom prst="rect">
            <a:avLst/>
          </a:prstGeom>
        </p:spPr>
        <p:txBody>
          <a:bodyPr wrap="square">
            <a:spAutoFit/>
          </a:bodyPr>
          <a:lstStyle/>
          <a:p>
            <a:pPr lvl="0">
              <a:defRPr/>
            </a:pPr>
            <a:r>
              <a:rPr lang="en-US" sz="2600" b="1">
                <a:solidFill>
                  <a:srgbClr val="002060"/>
                </a:solidFill>
                <a:latin typeface="Helvetica" panose="020B0604020202020204" pitchFamily="34" charset="0"/>
              </a:rPr>
              <a:t>TV ads also specifically </a:t>
            </a:r>
            <a:r>
              <a:rPr lang="en-US" sz="2600" b="1">
                <a:solidFill>
                  <a:srgbClr val="ED3C8D"/>
                </a:solidFill>
                <a:latin typeface="Helvetica" panose="020B0604020202020204" pitchFamily="34" charset="0"/>
              </a:rPr>
              <a:t>drive patients to take actions </a:t>
            </a:r>
            <a:r>
              <a:rPr lang="en-US" sz="2600" b="1">
                <a:solidFill>
                  <a:srgbClr val="002060"/>
                </a:solidFill>
                <a:latin typeface="Helvetica" panose="020B0604020202020204" pitchFamily="34" charset="0"/>
              </a:rPr>
              <a:t>during their ‘treatment journey’ as they seek out remedies to improve their health</a:t>
            </a:r>
          </a:p>
        </p:txBody>
      </p:sp>
    </p:spTree>
    <p:extLst>
      <p:ext uri="{BB962C8B-B14F-4D97-AF65-F5344CB8AC3E}">
        <p14:creationId xmlns:p14="http://schemas.microsoft.com/office/powerpoint/2010/main" val="383764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a:extLst>
            <a:ext uri="{FF2B5EF4-FFF2-40B4-BE49-F238E27FC236}">
              <a16:creationId xmlns:a16="http://schemas.microsoft.com/office/drawing/2014/main" id="{6756E6F0-7C64-714B-B4F8-3B62F71D9FE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2887782-81FB-65E1-2226-A7425B68295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046288" y="0"/>
            <a:ext cx="9139362" cy="5321030"/>
          </a:xfrm>
          <a:prstGeom prst="rect">
            <a:avLst/>
          </a:prstGeom>
        </p:spPr>
      </p:pic>
      <p:cxnSp>
        <p:nvCxnSpPr>
          <p:cNvPr id="2" name="Straight Connector 1">
            <a:extLst>
              <a:ext uri="{FF2B5EF4-FFF2-40B4-BE49-F238E27FC236}">
                <a16:creationId xmlns:a16="http://schemas.microsoft.com/office/drawing/2014/main" id="{AE9D9091-C93D-B14B-054C-C50ABBB60C9A}"/>
              </a:ext>
            </a:extLst>
          </p:cNvPr>
          <p:cNvCxnSpPr/>
          <p:nvPr/>
        </p:nvCxnSpPr>
        <p:spPr>
          <a:xfrm>
            <a:off x="493843" y="2940040"/>
            <a:ext cx="521208"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E3F8934F-D4BF-B14B-BFED-7BAD33E1965D}"/>
              </a:ext>
            </a:extLst>
          </p:cNvPr>
          <p:cNvSpPr txBox="1"/>
          <p:nvPr/>
        </p:nvSpPr>
        <p:spPr>
          <a:xfrm>
            <a:off x="446575" y="2161540"/>
            <a:ext cx="52120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D3C8D"/>
                </a:solidFill>
                <a:effectLst/>
                <a:uLnTx/>
                <a:uFillTx/>
                <a:latin typeface="Helvetica" pitchFamily="2" charset="0"/>
                <a:ea typeface="+mn-ea"/>
                <a:cs typeface="+mn-cs"/>
              </a:rPr>
              <a:t>2</a:t>
            </a:r>
          </a:p>
        </p:txBody>
      </p:sp>
      <p:sp>
        <p:nvSpPr>
          <p:cNvPr id="6" name="TextBox 5">
            <a:extLst>
              <a:ext uri="{FF2B5EF4-FFF2-40B4-BE49-F238E27FC236}">
                <a16:creationId xmlns:a16="http://schemas.microsoft.com/office/drawing/2014/main" id="{5E07CB23-0D25-3A0E-6627-219B4A2A4A6E}"/>
              </a:ext>
            </a:extLst>
          </p:cNvPr>
          <p:cNvSpPr txBox="1"/>
          <p:nvPr/>
        </p:nvSpPr>
        <p:spPr>
          <a:xfrm>
            <a:off x="352898" y="3434080"/>
            <a:ext cx="7382180"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itchFamily="2" charset="0"/>
                <a:ea typeface="+mn-ea"/>
                <a:cs typeface="+mn-cs"/>
              </a:rPr>
              <a:t>Attribution Analysis Methodology</a:t>
            </a:r>
            <a:br>
              <a:rPr kumimoji="0" lang="en-US" sz="2800" b="1" i="0" u="none" strike="noStrike" kern="1200" cap="none" spc="0" normalizeH="0" baseline="0" noProof="0">
                <a:ln>
                  <a:noFill/>
                </a:ln>
                <a:solidFill>
                  <a:srgbClr val="00BFF2"/>
                </a:solidFill>
                <a:effectLst/>
                <a:uLnTx/>
                <a:uFillTx/>
                <a:latin typeface="Helvetica" pitchFamily="2" charset="0"/>
                <a:ea typeface="+mn-ea"/>
                <a:cs typeface="+mn-cs"/>
              </a:rPr>
            </a:br>
            <a:br>
              <a:rPr kumimoji="0" lang="en-US" sz="1000" b="0" i="0" u="none" strike="noStrike" kern="1200" cap="none" spc="0" normalizeH="0" baseline="0" noProof="0">
                <a:ln>
                  <a:noFill/>
                </a:ln>
                <a:solidFill>
                  <a:prstClr val="white"/>
                </a:solidFill>
                <a:effectLst/>
                <a:uLnTx/>
                <a:uFillTx/>
                <a:latin typeface="Helvetica" pitchFamily="2" charset="0"/>
                <a:ea typeface="+mn-ea"/>
                <a:cs typeface="+mn-cs"/>
              </a:rPr>
            </a:br>
            <a:r>
              <a:rPr lang="en-US" sz="2200">
                <a:solidFill>
                  <a:schemeClr val="bg1"/>
                </a:solidFill>
                <a:latin typeface="Helvetica" pitchFamily="2" charset="0"/>
              </a:rPr>
              <a:t>We examined 17 major Pharma brands </a:t>
            </a:r>
            <a:r>
              <a:rPr kumimoji="0" lang="en-US" sz="2200" i="0" u="none" strike="noStrike" kern="1200" cap="none" spc="0" normalizeH="0" baseline="0" noProof="0">
                <a:ln>
                  <a:noFill/>
                </a:ln>
                <a:solidFill>
                  <a:schemeClr val="bg1"/>
                </a:solidFill>
                <a:effectLst/>
                <a:uLnTx/>
                <a:uFillTx/>
                <a:latin typeface="Helvetica" pitchFamily="2" charset="0"/>
                <a:ea typeface="+mn-ea"/>
                <a:cs typeface="+mn-cs"/>
              </a:rPr>
              <a:t>to quantify</a:t>
            </a:r>
            <a:br>
              <a:rPr kumimoji="0" lang="en-US" sz="2200" i="0" u="none" strike="noStrike" kern="1200" cap="none" spc="0" normalizeH="0" baseline="0" noProof="0">
                <a:ln>
                  <a:noFill/>
                </a:ln>
                <a:solidFill>
                  <a:schemeClr val="bg1"/>
                </a:solidFill>
                <a:effectLst/>
                <a:uLnTx/>
                <a:uFillTx/>
                <a:latin typeface="Helvetica" pitchFamily="2" charset="0"/>
                <a:ea typeface="+mn-ea"/>
                <a:cs typeface="+mn-cs"/>
              </a:rPr>
            </a:br>
            <a:r>
              <a:rPr kumimoji="0" lang="en-US" sz="2200" i="0" u="none" strike="noStrike" kern="1200" cap="none" spc="0" normalizeH="0" baseline="0" noProof="0">
                <a:ln>
                  <a:noFill/>
                </a:ln>
                <a:solidFill>
                  <a:schemeClr val="bg1"/>
                </a:solidFill>
                <a:effectLst/>
                <a:uLnTx/>
                <a:uFillTx/>
                <a:latin typeface="Helvetica" pitchFamily="2" charset="0"/>
                <a:ea typeface="+mn-ea"/>
                <a:cs typeface="+mn-cs"/>
              </a:rPr>
              <a:t>TV’s impact across a patient’s path to treatment</a:t>
            </a:r>
            <a:endParaRPr kumimoji="0" lang="en-US" sz="2800" b="0"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19006808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00419b3-ff22-4e92-8e74-ef4894f6b0e1" xsi:nil="true"/>
    <lcf76f155ced4ddcb4097134ff3c332f xmlns="c3801c2d-3f2f-44a1-8478-554d1c91a4f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7" ma:contentTypeDescription="Create a new document." ma:contentTypeScope="" ma:versionID="b4021794e28aa8bfa83bc8598a1898dc">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523fc954d54282530b27b46ae00e8635"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886612-C7C1-47AE-AF43-0D9540D4E4E9}">
  <ds:schemaRefs>
    <ds:schemaRef ds:uri="http://schemas.microsoft.com/sharepoint/v3/contenttype/forms"/>
  </ds:schemaRefs>
</ds:datastoreItem>
</file>

<file path=customXml/itemProps2.xml><?xml version="1.0" encoding="utf-8"?>
<ds:datastoreItem xmlns:ds="http://schemas.openxmlformats.org/officeDocument/2006/customXml" ds:itemID="{8BEDE79E-30AC-4129-AFC4-ACB8BB3F7A66}">
  <ds:schemaRefs>
    <ds:schemaRef ds:uri="9f6166fe-9f5b-43aa-b8a9-b4d7ad530bda"/>
    <ds:schemaRef ds:uri="a86b28e8-29a6-4ab8-af18-2a7f61acfad2"/>
    <ds:schemaRef ds:uri="c00419b3-ff22-4e92-8e74-ef4894f6b0e1"/>
    <ds:schemaRef ds:uri="c3801c2d-3f2f-44a1-8478-554d1c91a4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2104E15-9B33-440A-B429-3FC3A260ADDA}">
  <ds:schemaRefs>
    <ds:schemaRef ds:uri="c00419b3-ff22-4e92-8e74-ef4894f6b0e1"/>
    <ds:schemaRef ds:uri="c3801c2d-3f2f-44a1-8478-554d1c91a4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4698</Words>
  <Application>Microsoft Office PowerPoint</Application>
  <PresentationFormat>Widescreen</PresentationFormat>
  <Paragraphs>495</Paragraphs>
  <Slides>28</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Aptos</vt:lpstr>
      <vt:lpstr>Arial</vt:lpstr>
      <vt:lpstr>Calibri</vt:lpstr>
      <vt:lpstr>Calibri Light</vt:lpstr>
      <vt:lpstr>Heebo</vt:lpstr>
      <vt:lpstr>Helvetica</vt:lpstr>
      <vt:lpstr>Helvetica Light</vt:lpstr>
      <vt:lpstr>Helvetica-Light</vt:lpstr>
      <vt:lpstr>1_Office Theme</vt:lpstr>
      <vt:lpstr>4_Office Theme</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Jason Wiese</dc:creator>
  <cp:lastModifiedBy>Dylan Breger</cp:lastModifiedBy>
  <cp:revision>1</cp:revision>
  <dcterms:created xsi:type="dcterms:W3CDTF">2025-02-11T14:22:46Z</dcterms:created>
  <dcterms:modified xsi:type="dcterms:W3CDTF">2025-11-03T20:28:58Z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0x0101002ABCF5620D45EF4AA969D5E9CFDA206E</vt:lpwstr>
  </property>
  <property fmtid="{D5CDD505-2E9C-101B-9397-08002B2CF9AE}" pid="3" name="MediaServiceImageTags">
    <vt:lpwstr/>
  </property>
</Properties>
</file>