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3" r:id="rId6"/>
  </p:sldMasterIdLst>
  <p:notesMasterIdLst>
    <p:notesMasterId r:id="rId25"/>
  </p:notesMasterIdLst>
  <p:sldIdLst>
    <p:sldId id="2146846022" r:id="rId7"/>
    <p:sldId id="2146846101" r:id="rId8"/>
    <p:sldId id="2144328501" r:id="rId9"/>
    <p:sldId id="2146846090" r:id="rId10"/>
    <p:sldId id="2146846097" r:id="rId11"/>
    <p:sldId id="2146846089" r:id="rId12"/>
    <p:sldId id="2146846056" r:id="rId13"/>
    <p:sldId id="2146846057" r:id="rId14"/>
    <p:sldId id="2146846049" r:id="rId15"/>
    <p:sldId id="2146846048" r:id="rId16"/>
    <p:sldId id="2146846085" r:id="rId17"/>
    <p:sldId id="2146846059" r:id="rId18"/>
    <p:sldId id="2146846078" r:id="rId19"/>
    <p:sldId id="2146846072" r:id="rId20"/>
    <p:sldId id="2146846099" r:id="rId21"/>
    <p:sldId id="2146846067" r:id="rId22"/>
    <p:sldId id="2144328304" r:id="rId23"/>
    <p:sldId id="2144327406" r:id="rId2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85A107-2D3E-7AFE-0528-70F5B03A336C}" name="Marianne Vita" initials="MV" userId="S::mariannev@thevab.com::35b1102d-d340-4a85-a709-12ee727aa48b" providerId="AD"/>
  <p188:author id="{6644001F-98D2-AF68-925B-F4D39E797894}" name="Jason Wiese" initials="JW" userId="S::jasonw@thevab.com::4bff8d5b-7de6-4655-b397-69b0afc81113" providerId="AD"/>
  <p188:author id="{41E8424B-45FD-3ECB-0948-723F916FFB79}" name="Danielle Delauro" initials="DD" userId="S::danielled@thevab.com::79c3a64d-209a-45df-902b-7cba6cccfd68" providerId="AD"/>
  <p188:author id="{18B05F85-EBC3-986A-C4C9-9A586B89E728}" name="Marianne Vita" initials="MV" userId="1457f4d67c0e3ffe" providerId="Windows Live"/>
  <p188:author id="{A5C48789-DAFD-4389-7A87-B92CBB8A351A}" name="Reed Kiely" initials="RK" userId="S::reedk@thevab.com::768be38e-2fb5-40ce-925d-bd8e9d9e3c31" providerId="AD"/>
  <p188:author id="{21855EDF-F9CE-3B66-C6A5-06158391F461}" name="Leah Montner Dixon" initials="LMD" userId="S::leahm@thevab.com::d5b2ae9e-9213-4442-b7df-4db8cbe51e5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rolina Guillen" initials="KG" lastIdx="6" clrIdx="0">
    <p:extLst>
      <p:ext uri="{19B8F6BF-5375-455C-9EA6-DF929625EA0E}">
        <p15:presenceInfo xmlns:p15="http://schemas.microsoft.com/office/powerpoint/2012/main" userId="S::karolinaG@thevab.com::c1c08796-a0be-47c6-af52-5d31fd96ec50" providerId="AD"/>
      </p:ext>
    </p:extLst>
  </p:cmAuthor>
  <p:cmAuthor id="2" name="Jason Wiese" initials="JW" lastIdx="15" clrIdx="1">
    <p:extLst>
      <p:ext uri="{19B8F6BF-5375-455C-9EA6-DF929625EA0E}">
        <p15:presenceInfo xmlns:p15="http://schemas.microsoft.com/office/powerpoint/2012/main" userId="S::jasonw@thevab.com::4bff8d5b-7de6-4655-b397-69b0afc81113" providerId="AD"/>
      </p:ext>
    </p:extLst>
  </p:cmAuthor>
  <p:cmAuthor id="3" name="Danielle Delauro" initials="DD" lastIdx="32" clrIdx="2">
    <p:extLst>
      <p:ext uri="{19B8F6BF-5375-455C-9EA6-DF929625EA0E}">
        <p15:presenceInfo xmlns:p15="http://schemas.microsoft.com/office/powerpoint/2012/main" userId="S::danielled@thevab.com::79c3a64d-209a-45df-902b-7cba6cccfd68" providerId="AD"/>
      </p:ext>
    </p:extLst>
  </p:cmAuthor>
  <p:cmAuthor id="4" name="Reed Kiely" initials="RK" lastIdx="29" clrIdx="3">
    <p:extLst>
      <p:ext uri="{19B8F6BF-5375-455C-9EA6-DF929625EA0E}">
        <p15:presenceInfo xmlns:p15="http://schemas.microsoft.com/office/powerpoint/2012/main" userId="S::reedk@thevab.com::768be38e-2fb5-40ce-925d-bd8e9d9e3c31" providerId="AD"/>
      </p:ext>
    </p:extLst>
  </p:cmAuthor>
  <p:cmAuthor id="5" name="Marianne Vita" initials="MV" lastIdx="20" clrIdx="4">
    <p:extLst>
      <p:ext uri="{19B8F6BF-5375-455C-9EA6-DF929625EA0E}">
        <p15:presenceInfo xmlns:p15="http://schemas.microsoft.com/office/powerpoint/2012/main" userId="S::mariannev@thevab.com::35b1102d-d340-4a85-a709-12ee727aa4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B1464"/>
    <a:srgbClr val="ED3C8D"/>
    <a:srgbClr val="00BFF2"/>
    <a:srgbClr val="4EBEA4"/>
    <a:srgbClr val="FFE600"/>
    <a:srgbClr val="E2E8F0"/>
    <a:srgbClr val="F5F9FC"/>
    <a:srgbClr val="1F1A62"/>
    <a:srgbClr val="ACBDCE"/>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77CA1B-6161-49D2-B1E8-FDDBAD1ED853}" v="245" dt="2023-04-20T19:32:03.901"/>
    <p1510:client id="{6141B9BF-A560-4D0C-A8F2-4BB77D629859}" v="2" dt="2023-04-20T19:44:05.1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iese" userId="4bff8d5b-7de6-4655-b397-69b0afc81113" providerId="ADAL" clId="{6141B9BF-A560-4D0C-A8F2-4BB77D629859}"/>
    <pc:docChg chg="modSld">
      <pc:chgData name="Jason Wiese" userId="4bff8d5b-7de6-4655-b397-69b0afc81113" providerId="ADAL" clId="{6141B9BF-A560-4D0C-A8F2-4BB77D629859}" dt="2023-04-20T19:44:05.138" v="1" actId="14100"/>
      <pc:docMkLst>
        <pc:docMk/>
      </pc:docMkLst>
      <pc:sldChg chg="modSp mod">
        <pc:chgData name="Jason Wiese" userId="4bff8d5b-7de6-4655-b397-69b0afc81113" providerId="ADAL" clId="{6141B9BF-A560-4D0C-A8F2-4BB77D629859}" dt="2023-04-20T19:44:05.138" v="1" actId="14100"/>
        <pc:sldMkLst>
          <pc:docMk/>
          <pc:sldMk cId="2857486621" sldId="2146846022"/>
        </pc:sldMkLst>
        <pc:spChg chg="mod">
          <ac:chgData name="Jason Wiese" userId="4bff8d5b-7de6-4655-b397-69b0afc81113" providerId="ADAL" clId="{6141B9BF-A560-4D0C-A8F2-4BB77D629859}" dt="2023-04-20T19:44:05.138" v="1" actId="14100"/>
          <ac:spMkLst>
            <pc:docMk/>
            <pc:sldMk cId="2857486621" sldId="2146846022"/>
            <ac:spMk id="5" creationId="{21496FD2-DA86-382F-D051-F482BD4F7603}"/>
          </ac:spMkLst>
        </pc:spChg>
      </pc:sldChg>
    </pc:docChg>
  </pc:docChgLst>
  <pc:docChgLst>
    <pc:chgData name="Jason Wiese" userId="4bff8d5b-7de6-4655-b397-69b0afc81113" providerId="ADAL" clId="{C946FDF9-7BD9-4F6A-9E4A-EDD758D23182}"/>
    <pc:docChg chg="modSld modNotesMaster">
      <pc:chgData name="Jason Wiese" userId="4bff8d5b-7de6-4655-b397-69b0afc81113" providerId="ADAL" clId="{C946FDF9-7BD9-4F6A-9E4A-EDD758D23182}" dt="2023-04-19T21:07:33.151" v="1" actId="14100"/>
      <pc:docMkLst>
        <pc:docMk/>
      </pc:docMkLst>
      <pc:sldChg chg="modSp mod">
        <pc:chgData name="Jason Wiese" userId="4bff8d5b-7de6-4655-b397-69b0afc81113" providerId="ADAL" clId="{C946FDF9-7BD9-4F6A-9E4A-EDD758D23182}" dt="2023-04-19T21:07:33.151" v="1" actId="14100"/>
        <pc:sldMkLst>
          <pc:docMk/>
          <pc:sldMk cId="3545302737" sldId="2146846097"/>
        </pc:sldMkLst>
        <pc:spChg chg="mod">
          <ac:chgData name="Jason Wiese" userId="4bff8d5b-7de6-4655-b397-69b0afc81113" providerId="ADAL" clId="{C946FDF9-7BD9-4F6A-9E4A-EDD758D23182}" dt="2023-04-19T21:07:33.151" v="1" actId="14100"/>
          <ac:spMkLst>
            <pc:docMk/>
            <pc:sldMk cId="3545302737" sldId="2146846097"/>
            <ac:spMk id="2" creationId="{C09B3279-79C3-D562-DBFB-7AB4F0D63070}"/>
          </ac:spMkLst>
        </pc:spChg>
      </pc:sldChg>
    </pc:docChg>
  </pc:docChgLst>
  <pc:docChgLst>
    <pc:chgData name="Leah Montner Dixon" userId="d5b2ae9e-9213-4442-b7df-4db8cbe51e5d" providerId="ADAL" clId="{0C77CA1B-6161-49D2-B1E8-FDDBAD1ED853}"/>
    <pc:docChg chg="undo custSel modSld">
      <pc:chgData name="Leah Montner Dixon" userId="d5b2ae9e-9213-4442-b7df-4db8cbe51e5d" providerId="ADAL" clId="{0C77CA1B-6161-49D2-B1E8-FDDBAD1ED853}" dt="2023-04-21T13:16:53.839" v="273" actId="1036"/>
      <pc:docMkLst>
        <pc:docMk/>
      </pc:docMkLst>
      <pc:sldChg chg="modSp mod">
        <pc:chgData name="Leah Montner Dixon" userId="d5b2ae9e-9213-4442-b7df-4db8cbe51e5d" providerId="ADAL" clId="{0C77CA1B-6161-49D2-B1E8-FDDBAD1ED853}" dt="2023-04-20T19:42:13.812" v="255" actId="403"/>
        <pc:sldMkLst>
          <pc:docMk/>
          <pc:sldMk cId="2857486621" sldId="2146846022"/>
        </pc:sldMkLst>
        <pc:spChg chg="mod">
          <ac:chgData name="Leah Montner Dixon" userId="d5b2ae9e-9213-4442-b7df-4db8cbe51e5d" providerId="ADAL" clId="{0C77CA1B-6161-49D2-B1E8-FDDBAD1ED853}" dt="2023-04-20T19:42:13.812" v="255" actId="403"/>
          <ac:spMkLst>
            <pc:docMk/>
            <pc:sldMk cId="2857486621" sldId="2146846022"/>
            <ac:spMk id="5" creationId="{21496FD2-DA86-382F-D051-F482BD4F7603}"/>
          </ac:spMkLst>
        </pc:spChg>
      </pc:sldChg>
      <pc:sldChg chg="modSp mod">
        <pc:chgData name="Leah Montner Dixon" userId="d5b2ae9e-9213-4442-b7df-4db8cbe51e5d" providerId="ADAL" clId="{0C77CA1B-6161-49D2-B1E8-FDDBAD1ED853}" dt="2023-04-21T13:16:53.839" v="273" actId="1036"/>
        <pc:sldMkLst>
          <pc:docMk/>
          <pc:sldMk cId="1273119266" sldId="2146846059"/>
        </pc:sldMkLst>
        <pc:spChg chg="mod">
          <ac:chgData name="Leah Montner Dixon" userId="d5b2ae9e-9213-4442-b7df-4db8cbe51e5d" providerId="ADAL" clId="{0C77CA1B-6161-49D2-B1E8-FDDBAD1ED853}" dt="2023-04-21T13:16:53.839" v="273" actId="1036"/>
          <ac:spMkLst>
            <pc:docMk/>
            <pc:sldMk cId="1273119266" sldId="2146846059"/>
            <ac:spMk id="30" creationId="{50D8D702-3EC7-1033-6C43-BC7D572153DD}"/>
          </ac:spMkLst>
        </pc:spChg>
      </pc:sldChg>
      <pc:sldChg chg="addSp delSp modSp mod">
        <pc:chgData name="Leah Montner Dixon" userId="d5b2ae9e-9213-4442-b7df-4db8cbe51e5d" providerId="ADAL" clId="{0C77CA1B-6161-49D2-B1E8-FDDBAD1ED853}" dt="2023-04-20T19:32:03.900" v="245"/>
        <pc:sldMkLst>
          <pc:docMk/>
          <pc:sldMk cId="1535646014" sldId="2146846099"/>
        </pc:sldMkLst>
        <pc:spChg chg="add mod">
          <ac:chgData name="Leah Montner Dixon" userId="d5b2ae9e-9213-4442-b7df-4db8cbe51e5d" providerId="ADAL" clId="{0C77CA1B-6161-49D2-B1E8-FDDBAD1ED853}" dt="2023-04-20T19:31:35.787" v="243" actId="12788"/>
          <ac:spMkLst>
            <pc:docMk/>
            <pc:sldMk cId="1535646014" sldId="2146846099"/>
            <ac:spMk id="4" creationId="{6100400B-F188-27BC-9A6C-F6CC6B5F1758}"/>
          </ac:spMkLst>
        </pc:spChg>
        <pc:spChg chg="add del">
          <ac:chgData name="Leah Montner Dixon" userId="d5b2ae9e-9213-4442-b7df-4db8cbe51e5d" providerId="ADAL" clId="{0C77CA1B-6161-49D2-B1E8-FDDBAD1ED853}" dt="2023-04-20T13:29:35.464" v="1"/>
          <ac:spMkLst>
            <pc:docMk/>
            <pc:sldMk cId="1535646014" sldId="2146846099"/>
            <ac:spMk id="4" creationId="{E9710242-991A-A1A0-5490-0A27E29D132C}"/>
          </ac:spMkLst>
        </pc:spChg>
        <pc:spChg chg="add mod">
          <ac:chgData name="Leah Montner Dixon" userId="d5b2ae9e-9213-4442-b7df-4db8cbe51e5d" providerId="ADAL" clId="{0C77CA1B-6161-49D2-B1E8-FDDBAD1ED853}" dt="2023-04-20T14:15:38.805" v="202"/>
          <ac:spMkLst>
            <pc:docMk/>
            <pc:sldMk cId="1535646014" sldId="2146846099"/>
            <ac:spMk id="16" creationId="{AECF92D3-A5FA-5936-AA97-887C226F8A95}"/>
          </ac:spMkLst>
        </pc:spChg>
        <pc:spChg chg="add mod">
          <ac:chgData name="Leah Montner Dixon" userId="d5b2ae9e-9213-4442-b7df-4db8cbe51e5d" providerId="ADAL" clId="{0C77CA1B-6161-49D2-B1E8-FDDBAD1ED853}" dt="2023-04-20T14:15:38.805" v="202"/>
          <ac:spMkLst>
            <pc:docMk/>
            <pc:sldMk cId="1535646014" sldId="2146846099"/>
            <ac:spMk id="18" creationId="{88227C48-5D4C-9EF8-45AE-25FDE1CFBA97}"/>
          </ac:spMkLst>
        </pc:spChg>
        <pc:spChg chg="add mod">
          <ac:chgData name="Leah Montner Dixon" userId="d5b2ae9e-9213-4442-b7df-4db8cbe51e5d" providerId="ADAL" clId="{0C77CA1B-6161-49D2-B1E8-FDDBAD1ED853}" dt="2023-04-20T14:15:38.805" v="202"/>
          <ac:spMkLst>
            <pc:docMk/>
            <pc:sldMk cId="1535646014" sldId="2146846099"/>
            <ac:spMk id="20" creationId="{75120227-235B-299A-925E-967FDD164F23}"/>
          </ac:spMkLst>
        </pc:spChg>
        <pc:spChg chg="add mod">
          <ac:chgData name="Leah Montner Dixon" userId="d5b2ae9e-9213-4442-b7df-4db8cbe51e5d" providerId="ADAL" clId="{0C77CA1B-6161-49D2-B1E8-FDDBAD1ED853}" dt="2023-04-20T14:15:38.805" v="202"/>
          <ac:spMkLst>
            <pc:docMk/>
            <pc:sldMk cId="1535646014" sldId="2146846099"/>
            <ac:spMk id="21" creationId="{7F98C4A5-5A85-32C9-B428-F979F1DCCF50}"/>
          </ac:spMkLst>
        </pc:spChg>
        <pc:spChg chg="del">
          <ac:chgData name="Leah Montner Dixon" userId="d5b2ae9e-9213-4442-b7df-4db8cbe51e5d" providerId="ADAL" clId="{0C77CA1B-6161-49D2-B1E8-FDDBAD1ED853}" dt="2023-04-20T14:15:38.528" v="201" actId="478"/>
          <ac:spMkLst>
            <pc:docMk/>
            <pc:sldMk cId="1535646014" sldId="2146846099"/>
            <ac:spMk id="22" creationId="{60B3A63D-3204-C750-E571-AB7E8F6FE387}"/>
          </ac:spMkLst>
        </pc:spChg>
        <pc:spChg chg="add mod">
          <ac:chgData name="Leah Montner Dixon" userId="d5b2ae9e-9213-4442-b7df-4db8cbe51e5d" providerId="ADAL" clId="{0C77CA1B-6161-49D2-B1E8-FDDBAD1ED853}" dt="2023-04-20T19:31:35.787" v="243" actId="12788"/>
          <ac:spMkLst>
            <pc:docMk/>
            <pc:sldMk cId="1535646014" sldId="2146846099"/>
            <ac:spMk id="23" creationId="{3A981ECE-6ED2-53D1-F4AF-B40A6636231C}"/>
          </ac:spMkLst>
        </pc:spChg>
        <pc:spChg chg="del mod">
          <ac:chgData name="Leah Montner Dixon" userId="d5b2ae9e-9213-4442-b7df-4db8cbe51e5d" providerId="ADAL" clId="{0C77CA1B-6161-49D2-B1E8-FDDBAD1ED853}" dt="2023-04-20T14:15:38.528" v="201" actId="478"/>
          <ac:spMkLst>
            <pc:docMk/>
            <pc:sldMk cId="1535646014" sldId="2146846099"/>
            <ac:spMk id="24" creationId="{D68E8BCA-5FFB-387E-B65A-13F85DF0FAD9}"/>
          </ac:spMkLst>
        </pc:spChg>
        <pc:spChg chg="del">
          <ac:chgData name="Leah Montner Dixon" userId="d5b2ae9e-9213-4442-b7df-4db8cbe51e5d" providerId="ADAL" clId="{0C77CA1B-6161-49D2-B1E8-FDDBAD1ED853}" dt="2023-04-20T14:15:38.528" v="201" actId="478"/>
          <ac:spMkLst>
            <pc:docMk/>
            <pc:sldMk cId="1535646014" sldId="2146846099"/>
            <ac:spMk id="25" creationId="{1AE61F6E-F3D4-67A8-3C57-1ACBCB38A2E1}"/>
          </ac:spMkLst>
        </pc:spChg>
        <pc:spChg chg="add mod">
          <ac:chgData name="Leah Montner Dixon" userId="d5b2ae9e-9213-4442-b7df-4db8cbe51e5d" providerId="ADAL" clId="{0C77CA1B-6161-49D2-B1E8-FDDBAD1ED853}" dt="2023-04-20T14:15:38.805" v="202"/>
          <ac:spMkLst>
            <pc:docMk/>
            <pc:sldMk cId="1535646014" sldId="2146846099"/>
            <ac:spMk id="26" creationId="{CC96FA3E-F283-10BC-B493-9171156803C9}"/>
          </ac:spMkLst>
        </pc:spChg>
        <pc:spChg chg="del">
          <ac:chgData name="Leah Montner Dixon" userId="d5b2ae9e-9213-4442-b7df-4db8cbe51e5d" providerId="ADAL" clId="{0C77CA1B-6161-49D2-B1E8-FDDBAD1ED853}" dt="2023-04-20T14:15:38.528" v="201" actId="478"/>
          <ac:spMkLst>
            <pc:docMk/>
            <pc:sldMk cId="1535646014" sldId="2146846099"/>
            <ac:spMk id="27" creationId="{904B4AC6-D149-2639-4259-9B3AD305C9B6}"/>
          </ac:spMkLst>
        </pc:spChg>
        <pc:spChg chg="add mod">
          <ac:chgData name="Leah Montner Dixon" userId="d5b2ae9e-9213-4442-b7df-4db8cbe51e5d" providerId="ADAL" clId="{0C77CA1B-6161-49D2-B1E8-FDDBAD1ED853}" dt="2023-04-20T14:15:38.805" v="202"/>
          <ac:spMkLst>
            <pc:docMk/>
            <pc:sldMk cId="1535646014" sldId="2146846099"/>
            <ac:spMk id="28" creationId="{F46701CB-5C80-0154-88CD-DB0850F35471}"/>
          </ac:spMkLst>
        </pc:spChg>
        <pc:spChg chg="del mod">
          <ac:chgData name="Leah Montner Dixon" userId="d5b2ae9e-9213-4442-b7df-4db8cbe51e5d" providerId="ADAL" clId="{0C77CA1B-6161-49D2-B1E8-FDDBAD1ED853}" dt="2023-04-20T14:15:38.528" v="201" actId="478"/>
          <ac:spMkLst>
            <pc:docMk/>
            <pc:sldMk cId="1535646014" sldId="2146846099"/>
            <ac:spMk id="29" creationId="{D1233BF5-9C78-65B7-BCD0-0266D5D688FF}"/>
          </ac:spMkLst>
        </pc:spChg>
        <pc:spChg chg="add mod">
          <ac:chgData name="Leah Montner Dixon" userId="d5b2ae9e-9213-4442-b7df-4db8cbe51e5d" providerId="ADAL" clId="{0C77CA1B-6161-49D2-B1E8-FDDBAD1ED853}" dt="2023-04-20T19:31:35.787" v="243" actId="12788"/>
          <ac:spMkLst>
            <pc:docMk/>
            <pc:sldMk cId="1535646014" sldId="2146846099"/>
            <ac:spMk id="30" creationId="{E8853E1B-8D5C-B60F-7B9F-FF72427DABA1}"/>
          </ac:spMkLst>
        </pc:spChg>
        <pc:spChg chg="del">
          <ac:chgData name="Leah Montner Dixon" userId="d5b2ae9e-9213-4442-b7df-4db8cbe51e5d" providerId="ADAL" clId="{0C77CA1B-6161-49D2-B1E8-FDDBAD1ED853}" dt="2023-04-20T14:15:38.528" v="201" actId="478"/>
          <ac:spMkLst>
            <pc:docMk/>
            <pc:sldMk cId="1535646014" sldId="2146846099"/>
            <ac:spMk id="31" creationId="{5B7B32C7-CC30-D0A0-74B0-BD7ED0B2B575}"/>
          </ac:spMkLst>
        </pc:spChg>
        <pc:spChg chg="del">
          <ac:chgData name="Leah Montner Dixon" userId="d5b2ae9e-9213-4442-b7df-4db8cbe51e5d" providerId="ADAL" clId="{0C77CA1B-6161-49D2-B1E8-FDDBAD1ED853}" dt="2023-04-20T14:15:38.528" v="201" actId="478"/>
          <ac:spMkLst>
            <pc:docMk/>
            <pc:sldMk cId="1535646014" sldId="2146846099"/>
            <ac:spMk id="33" creationId="{2F6398A1-A6A0-E325-0B6C-EB656EDA6F25}"/>
          </ac:spMkLst>
        </pc:spChg>
        <pc:spChg chg="del mod">
          <ac:chgData name="Leah Montner Dixon" userId="d5b2ae9e-9213-4442-b7df-4db8cbe51e5d" providerId="ADAL" clId="{0C77CA1B-6161-49D2-B1E8-FDDBAD1ED853}" dt="2023-04-20T14:15:38.528" v="201" actId="478"/>
          <ac:spMkLst>
            <pc:docMk/>
            <pc:sldMk cId="1535646014" sldId="2146846099"/>
            <ac:spMk id="35" creationId="{87950809-CF05-9004-949F-700367FB8C39}"/>
          </ac:spMkLst>
        </pc:spChg>
        <pc:spChg chg="del">
          <ac:chgData name="Leah Montner Dixon" userId="d5b2ae9e-9213-4442-b7df-4db8cbe51e5d" providerId="ADAL" clId="{0C77CA1B-6161-49D2-B1E8-FDDBAD1ED853}" dt="2023-04-20T14:15:38.528" v="201" actId="478"/>
          <ac:spMkLst>
            <pc:docMk/>
            <pc:sldMk cId="1535646014" sldId="2146846099"/>
            <ac:spMk id="36" creationId="{2068B3BC-7B8B-43CD-D6B3-40F6E13FF665}"/>
          </ac:spMkLst>
        </pc:spChg>
        <pc:grpChg chg="add del mod">
          <ac:chgData name="Leah Montner Dixon" userId="d5b2ae9e-9213-4442-b7df-4db8cbe51e5d" providerId="ADAL" clId="{0C77CA1B-6161-49D2-B1E8-FDDBAD1ED853}" dt="2023-04-20T19:31:37.319" v="244" actId="165"/>
          <ac:grpSpMkLst>
            <pc:docMk/>
            <pc:sldMk cId="1535646014" sldId="2146846099"/>
            <ac:grpSpMk id="5" creationId="{1ABADDEC-02F3-F15A-402E-F2CB75538EA1}"/>
          </ac:grpSpMkLst>
        </pc:grpChg>
        <pc:grpChg chg="add del mod">
          <ac:chgData name="Leah Montner Dixon" userId="d5b2ae9e-9213-4442-b7df-4db8cbe51e5d" providerId="ADAL" clId="{0C77CA1B-6161-49D2-B1E8-FDDBAD1ED853}" dt="2023-04-20T19:31:37.319" v="244" actId="165"/>
          <ac:grpSpMkLst>
            <pc:docMk/>
            <pc:sldMk cId="1535646014" sldId="2146846099"/>
            <ac:grpSpMk id="7" creationId="{A339A144-ABA7-FE56-3359-F498E1EDD20D}"/>
          </ac:grpSpMkLst>
        </pc:grpChg>
        <pc:grpChg chg="add del mod">
          <ac:chgData name="Leah Montner Dixon" userId="d5b2ae9e-9213-4442-b7df-4db8cbe51e5d" providerId="ADAL" clId="{0C77CA1B-6161-49D2-B1E8-FDDBAD1ED853}" dt="2023-04-20T13:56:33.785" v="200" actId="165"/>
          <ac:grpSpMkLst>
            <pc:docMk/>
            <pc:sldMk cId="1535646014" sldId="2146846099"/>
            <ac:grpSpMk id="8" creationId="{CC33BEAC-96FF-9688-3D7C-C9DF7D941F9D}"/>
          </ac:grpSpMkLst>
        </pc:grpChg>
        <pc:grpChg chg="add del mod">
          <ac:chgData name="Leah Montner Dixon" userId="d5b2ae9e-9213-4442-b7df-4db8cbe51e5d" providerId="ADAL" clId="{0C77CA1B-6161-49D2-B1E8-FDDBAD1ED853}" dt="2023-04-20T13:56:33.785" v="200" actId="165"/>
          <ac:grpSpMkLst>
            <pc:docMk/>
            <pc:sldMk cId="1535646014" sldId="2146846099"/>
            <ac:grpSpMk id="11" creationId="{60719B90-61BB-84F2-F92E-79C60B73A211}"/>
          </ac:grpSpMkLst>
        </pc:grpChg>
        <pc:grpChg chg="add del mod">
          <ac:chgData name="Leah Montner Dixon" userId="d5b2ae9e-9213-4442-b7df-4db8cbe51e5d" providerId="ADAL" clId="{0C77CA1B-6161-49D2-B1E8-FDDBAD1ED853}" dt="2023-04-20T13:56:33.785" v="200" actId="165"/>
          <ac:grpSpMkLst>
            <pc:docMk/>
            <pc:sldMk cId="1535646014" sldId="2146846099"/>
            <ac:grpSpMk id="13" creationId="{DD728AE9-AE85-4137-4EC8-9DCAA4145C60}"/>
          </ac:grpSpMkLst>
        </pc:grpChg>
        <pc:picChg chg="add del mod topLvl">
          <ac:chgData name="Leah Montner Dixon" userId="d5b2ae9e-9213-4442-b7df-4db8cbe51e5d" providerId="ADAL" clId="{0C77CA1B-6161-49D2-B1E8-FDDBAD1ED853}" dt="2023-04-20T14:15:38.528" v="201" actId="478"/>
          <ac:picMkLst>
            <pc:docMk/>
            <pc:sldMk cId="1535646014" sldId="2146846099"/>
            <ac:picMk id="5" creationId="{FD52E800-79F7-ED93-444D-E006AB17B751}"/>
          </ac:picMkLst>
        </pc:picChg>
        <pc:picChg chg="add mod">
          <ac:chgData name="Leah Montner Dixon" userId="d5b2ae9e-9213-4442-b7df-4db8cbe51e5d" providerId="ADAL" clId="{0C77CA1B-6161-49D2-B1E8-FDDBAD1ED853}" dt="2023-04-20T13:31:45.280" v="46" actId="571"/>
          <ac:picMkLst>
            <pc:docMk/>
            <pc:sldMk cId="1535646014" sldId="2146846099"/>
            <ac:picMk id="6" creationId="{36630912-D239-CC3C-BED9-3CCE72708645}"/>
          </ac:picMkLst>
        </pc:picChg>
        <pc:picChg chg="add mod topLvl">
          <ac:chgData name="Leah Montner Dixon" userId="d5b2ae9e-9213-4442-b7df-4db8cbe51e5d" providerId="ADAL" clId="{0C77CA1B-6161-49D2-B1E8-FDDBAD1ED853}" dt="2023-04-20T19:31:37.319" v="244" actId="165"/>
          <ac:picMkLst>
            <pc:docMk/>
            <pc:sldMk cId="1535646014" sldId="2146846099"/>
            <ac:picMk id="6" creationId="{95AFCE3B-FE49-8591-5669-50A7D47F760C}"/>
          </ac:picMkLst>
        </pc:picChg>
        <pc:picChg chg="add del mod topLvl">
          <ac:chgData name="Leah Montner Dixon" userId="d5b2ae9e-9213-4442-b7df-4db8cbe51e5d" providerId="ADAL" clId="{0C77CA1B-6161-49D2-B1E8-FDDBAD1ED853}" dt="2023-04-20T14:15:38.528" v="201" actId="478"/>
          <ac:picMkLst>
            <pc:docMk/>
            <pc:sldMk cId="1535646014" sldId="2146846099"/>
            <ac:picMk id="7" creationId="{462F5F00-2EBD-09BA-1CBD-947B2192C11A}"/>
          </ac:picMkLst>
        </pc:picChg>
        <pc:picChg chg="add mod topLvl">
          <ac:chgData name="Leah Montner Dixon" userId="d5b2ae9e-9213-4442-b7df-4db8cbe51e5d" providerId="ADAL" clId="{0C77CA1B-6161-49D2-B1E8-FDDBAD1ED853}" dt="2023-04-20T19:31:37.319" v="244" actId="165"/>
          <ac:picMkLst>
            <pc:docMk/>
            <pc:sldMk cId="1535646014" sldId="2146846099"/>
            <ac:picMk id="8" creationId="{99B76EA7-F8C8-3C26-8153-97C192EB8E58}"/>
          </ac:picMkLst>
        </pc:picChg>
        <pc:picChg chg="del">
          <ac:chgData name="Leah Montner Dixon" userId="d5b2ae9e-9213-4442-b7df-4db8cbe51e5d" providerId="ADAL" clId="{0C77CA1B-6161-49D2-B1E8-FDDBAD1ED853}" dt="2023-04-20T14:15:38.528" v="201" actId="478"/>
          <ac:picMkLst>
            <pc:docMk/>
            <pc:sldMk cId="1535646014" sldId="2146846099"/>
            <ac:picMk id="10" creationId="{3C9F01B3-CBA6-4115-A29C-77708ACE70F6}"/>
          </ac:picMkLst>
        </pc:picChg>
        <pc:picChg chg="add mod topLvl">
          <ac:chgData name="Leah Montner Dixon" userId="d5b2ae9e-9213-4442-b7df-4db8cbe51e5d" providerId="ADAL" clId="{0C77CA1B-6161-49D2-B1E8-FDDBAD1ED853}" dt="2023-04-20T19:31:37.319" v="244" actId="165"/>
          <ac:picMkLst>
            <pc:docMk/>
            <pc:sldMk cId="1535646014" sldId="2146846099"/>
            <ac:picMk id="11" creationId="{5B1185B9-2B0F-7084-6AD2-E966DD7343CF}"/>
          </ac:picMkLst>
        </pc:picChg>
        <pc:picChg chg="del mod">
          <ac:chgData name="Leah Montner Dixon" userId="d5b2ae9e-9213-4442-b7df-4db8cbe51e5d" providerId="ADAL" clId="{0C77CA1B-6161-49D2-B1E8-FDDBAD1ED853}" dt="2023-04-20T14:15:38.528" v="201" actId="478"/>
          <ac:picMkLst>
            <pc:docMk/>
            <pc:sldMk cId="1535646014" sldId="2146846099"/>
            <ac:picMk id="12" creationId="{3A4823B0-6E7D-4609-E985-F0C44768AAF1}"/>
          </ac:picMkLst>
        </pc:picChg>
        <pc:picChg chg="add mod topLvl">
          <ac:chgData name="Leah Montner Dixon" userId="d5b2ae9e-9213-4442-b7df-4db8cbe51e5d" providerId="ADAL" clId="{0C77CA1B-6161-49D2-B1E8-FDDBAD1ED853}" dt="2023-04-20T19:32:03.900" v="245"/>
          <ac:picMkLst>
            <pc:docMk/>
            <pc:sldMk cId="1535646014" sldId="2146846099"/>
            <ac:picMk id="13" creationId="{D4FF412A-73AD-BE71-CF1A-DA0A101D237D}"/>
          </ac:picMkLst>
        </pc:picChg>
        <pc:picChg chg="add mod topLvl">
          <ac:chgData name="Leah Montner Dixon" userId="d5b2ae9e-9213-4442-b7df-4db8cbe51e5d" providerId="ADAL" clId="{0C77CA1B-6161-49D2-B1E8-FDDBAD1ED853}" dt="2023-04-20T19:31:37.319" v="244" actId="165"/>
          <ac:picMkLst>
            <pc:docMk/>
            <pc:sldMk cId="1535646014" sldId="2146846099"/>
            <ac:picMk id="14" creationId="{3E448802-6FCF-3219-2785-7B3E73F6F259}"/>
          </ac:picMkLst>
        </pc:picChg>
        <pc:picChg chg="add mod topLvl">
          <ac:chgData name="Leah Montner Dixon" userId="d5b2ae9e-9213-4442-b7df-4db8cbe51e5d" providerId="ADAL" clId="{0C77CA1B-6161-49D2-B1E8-FDDBAD1ED853}" dt="2023-04-20T19:31:37.319" v="244" actId="165"/>
          <ac:picMkLst>
            <pc:docMk/>
            <pc:sldMk cId="1535646014" sldId="2146846099"/>
            <ac:picMk id="15" creationId="{A77A7A91-71A4-1D2E-C75D-6862AD60288A}"/>
          </ac:picMkLst>
        </pc:picChg>
        <pc:picChg chg="add mod">
          <ac:chgData name="Leah Montner Dixon" userId="d5b2ae9e-9213-4442-b7df-4db8cbe51e5d" providerId="ADAL" clId="{0C77CA1B-6161-49D2-B1E8-FDDBAD1ED853}" dt="2023-04-20T14:15:38.805" v="202"/>
          <ac:picMkLst>
            <pc:docMk/>
            <pc:sldMk cId="1535646014" sldId="2146846099"/>
            <ac:picMk id="32" creationId="{A9DE1493-E45C-10E3-2FAC-68B861C6388C}"/>
          </ac:picMkLst>
        </pc:picChg>
        <pc:picChg chg="add mod">
          <ac:chgData name="Leah Montner Dixon" userId="d5b2ae9e-9213-4442-b7df-4db8cbe51e5d" providerId="ADAL" clId="{0C77CA1B-6161-49D2-B1E8-FDDBAD1ED853}" dt="2023-04-20T14:15:38.805" v="202"/>
          <ac:picMkLst>
            <pc:docMk/>
            <pc:sldMk cId="1535646014" sldId="2146846099"/>
            <ac:picMk id="37" creationId="{6C5B2DA1-D307-3E6F-E079-7BA8EB33A765}"/>
          </ac:picMkLst>
        </pc:picChg>
        <pc:picChg chg="add mod">
          <ac:chgData name="Leah Montner Dixon" userId="d5b2ae9e-9213-4442-b7df-4db8cbe51e5d" providerId="ADAL" clId="{0C77CA1B-6161-49D2-B1E8-FDDBAD1ED853}" dt="2023-04-20T19:31:35.787" v="243" actId="12788"/>
          <ac:picMkLst>
            <pc:docMk/>
            <pc:sldMk cId="1535646014" sldId="2146846099"/>
            <ac:picMk id="38" creationId="{E0BF1EE6-130F-400F-CC05-5C1F9D807FEC}"/>
          </ac:picMkLst>
        </pc:picChg>
        <pc:picChg chg="add mod">
          <ac:chgData name="Leah Montner Dixon" userId="d5b2ae9e-9213-4442-b7df-4db8cbe51e5d" providerId="ADAL" clId="{0C77CA1B-6161-49D2-B1E8-FDDBAD1ED853}" dt="2023-04-20T14:15:38.805" v="202"/>
          <ac:picMkLst>
            <pc:docMk/>
            <pc:sldMk cId="1535646014" sldId="2146846099"/>
            <ac:picMk id="39" creationId="{37B69B76-BFCC-4975-FAF0-EBBD4594DF10}"/>
          </ac:picMkLst>
        </pc:picChg>
        <pc:picChg chg="del">
          <ac:chgData name="Leah Montner Dixon" userId="d5b2ae9e-9213-4442-b7df-4db8cbe51e5d" providerId="ADAL" clId="{0C77CA1B-6161-49D2-B1E8-FDDBAD1ED853}" dt="2023-04-20T14:15:38.528" v="201" actId="478"/>
          <ac:picMkLst>
            <pc:docMk/>
            <pc:sldMk cId="1535646014" sldId="2146846099"/>
            <ac:picMk id="40" creationId="{DD9A5CCC-FBE3-E2DE-7770-694108207D17}"/>
          </ac:picMkLst>
        </pc:picChg>
        <pc:picChg chg="add mod">
          <ac:chgData name="Leah Montner Dixon" userId="d5b2ae9e-9213-4442-b7df-4db8cbe51e5d" providerId="ADAL" clId="{0C77CA1B-6161-49D2-B1E8-FDDBAD1ED853}" dt="2023-04-20T14:15:38.805" v="202"/>
          <ac:picMkLst>
            <pc:docMk/>
            <pc:sldMk cId="1535646014" sldId="2146846099"/>
            <ac:picMk id="41" creationId="{2E4DE8A9-54DE-F21D-D434-B7C336A27DEE}"/>
          </ac:picMkLst>
        </pc:picChg>
        <pc:picChg chg="del mod">
          <ac:chgData name="Leah Montner Dixon" userId="d5b2ae9e-9213-4442-b7df-4db8cbe51e5d" providerId="ADAL" clId="{0C77CA1B-6161-49D2-B1E8-FDDBAD1ED853}" dt="2023-04-20T14:15:38.528" v="201" actId="478"/>
          <ac:picMkLst>
            <pc:docMk/>
            <pc:sldMk cId="1535646014" sldId="2146846099"/>
            <ac:picMk id="42" creationId="{CA09D0C6-53CE-A0FD-34EC-D106D3A2517A}"/>
          </ac:picMkLst>
        </pc:picChg>
        <pc:picChg chg="add mod">
          <ac:chgData name="Leah Montner Dixon" userId="d5b2ae9e-9213-4442-b7df-4db8cbe51e5d" providerId="ADAL" clId="{0C77CA1B-6161-49D2-B1E8-FDDBAD1ED853}" dt="2023-04-20T14:15:38.805" v="202"/>
          <ac:picMkLst>
            <pc:docMk/>
            <pc:sldMk cId="1535646014" sldId="2146846099"/>
            <ac:picMk id="43" creationId="{27363DB8-C3DC-8898-9E8F-67165FA5DCDE}"/>
          </ac:picMkLst>
        </pc:picChg>
        <pc:picChg chg="del">
          <ac:chgData name="Leah Montner Dixon" userId="d5b2ae9e-9213-4442-b7df-4db8cbe51e5d" providerId="ADAL" clId="{0C77CA1B-6161-49D2-B1E8-FDDBAD1ED853}" dt="2023-04-20T14:15:38.528" v="201" actId="478"/>
          <ac:picMkLst>
            <pc:docMk/>
            <pc:sldMk cId="1535646014" sldId="2146846099"/>
            <ac:picMk id="44" creationId="{14BF1383-AF5D-43D5-FE44-72BE97444AAB}"/>
          </ac:picMkLst>
        </pc:picChg>
        <pc:picChg chg="add mod">
          <ac:chgData name="Leah Montner Dixon" userId="d5b2ae9e-9213-4442-b7df-4db8cbe51e5d" providerId="ADAL" clId="{0C77CA1B-6161-49D2-B1E8-FDDBAD1ED853}" dt="2023-04-20T14:15:38.805" v="202"/>
          <ac:picMkLst>
            <pc:docMk/>
            <pc:sldMk cId="1535646014" sldId="2146846099"/>
            <ac:picMk id="45" creationId="{AB218CA6-E37F-E74C-C4ED-030A3E3DFA33}"/>
          </ac:picMkLst>
        </pc:picChg>
        <pc:picChg chg="add mod">
          <ac:chgData name="Leah Montner Dixon" userId="d5b2ae9e-9213-4442-b7df-4db8cbe51e5d" providerId="ADAL" clId="{0C77CA1B-6161-49D2-B1E8-FDDBAD1ED853}" dt="2023-04-20T14:15:38.805" v="202"/>
          <ac:picMkLst>
            <pc:docMk/>
            <pc:sldMk cId="1535646014" sldId="2146846099"/>
            <ac:picMk id="46" creationId="{1BA5C04F-43A9-E2CA-E870-DFD5E4ED671D}"/>
          </ac:picMkLst>
        </pc:picChg>
        <pc:picChg chg="add mod">
          <ac:chgData name="Leah Montner Dixon" userId="d5b2ae9e-9213-4442-b7df-4db8cbe51e5d" providerId="ADAL" clId="{0C77CA1B-6161-49D2-B1E8-FDDBAD1ED853}" dt="2023-04-20T14:15:38.805" v="202"/>
          <ac:picMkLst>
            <pc:docMk/>
            <pc:sldMk cId="1535646014" sldId="2146846099"/>
            <ac:picMk id="50" creationId="{A3CFE58B-43F3-4E28-1964-F9B4117AAEB8}"/>
          </ac:picMkLst>
        </pc:picChg>
        <pc:picChg chg="add mod">
          <ac:chgData name="Leah Montner Dixon" userId="d5b2ae9e-9213-4442-b7df-4db8cbe51e5d" providerId="ADAL" clId="{0C77CA1B-6161-49D2-B1E8-FDDBAD1ED853}" dt="2023-04-20T14:15:38.805" v="202"/>
          <ac:picMkLst>
            <pc:docMk/>
            <pc:sldMk cId="1535646014" sldId="2146846099"/>
            <ac:picMk id="51" creationId="{91F8888A-4B2F-F963-0E7D-5A7F068ED9E0}"/>
          </ac:picMkLst>
        </pc:picChg>
        <pc:picChg chg="add mod">
          <ac:chgData name="Leah Montner Dixon" userId="d5b2ae9e-9213-4442-b7df-4db8cbe51e5d" providerId="ADAL" clId="{0C77CA1B-6161-49D2-B1E8-FDDBAD1ED853}" dt="2023-04-20T14:15:38.805" v="202"/>
          <ac:picMkLst>
            <pc:docMk/>
            <pc:sldMk cId="1535646014" sldId="2146846099"/>
            <ac:picMk id="52" creationId="{EEFE86E1-FD98-A4C8-247B-018CFCC260D8}"/>
          </ac:picMkLst>
        </pc:picChg>
        <pc:picChg chg="add mod topLvl">
          <ac:chgData name="Leah Montner Dixon" userId="d5b2ae9e-9213-4442-b7df-4db8cbe51e5d" providerId="ADAL" clId="{0C77CA1B-6161-49D2-B1E8-FDDBAD1ED853}" dt="2023-04-20T19:31:37.319" v="244" actId="165"/>
          <ac:picMkLst>
            <pc:docMk/>
            <pc:sldMk cId="1535646014" sldId="2146846099"/>
            <ac:picMk id="53" creationId="{644CD53D-EDAD-EFE5-72A0-7AA39EC70D76}"/>
          </ac:picMkLst>
        </pc:picChg>
        <pc:picChg chg="add mod topLvl">
          <ac:chgData name="Leah Montner Dixon" userId="d5b2ae9e-9213-4442-b7df-4db8cbe51e5d" providerId="ADAL" clId="{0C77CA1B-6161-49D2-B1E8-FDDBAD1ED853}" dt="2023-04-20T19:31:37.319" v="244" actId="165"/>
          <ac:picMkLst>
            <pc:docMk/>
            <pc:sldMk cId="1535646014" sldId="2146846099"/>
            <ac:picMk id="1026" creationId="{A07BC2E2-7E38-A4DC-4670-9FBE7297B812}"/>
          </ac:picMkLst>
        </pc:picChg>
        <pc:picChg chg="add del mod topLvl">
          <ac:chgData name="Leah Montner Dixon" userId="d5b2ae9e-9213-4442-b7df-4db8cbe51e5d" providerId="ADAL" clId="{0C77CA1B-6161-49D2-B1E8-FDDBAD1ED853}" dt="2023-04-20T14:15:38.528" v="201" actId="478"/>
          <ac:picMkLst>
            <pc:docMk/>
            <pc:sldMk cId="1535646014" sldId="2146846099"/>
            <ac:picMk id="1028" creationId="{06DD02AA-233C-3668-B8EF-4316E535DA17}"/>
          </ac:picMkLst>
        </pc:picChg>
        <pc:picChg chg="del">
          <ac:chgData name="Leah Montner Dixon" userId="d5b2ae9e-9213-4442-b7df-4db8cbe51e5d" providerId="ADAL" clId="{0C77CA1B-6161-49D2-B1E8-FDDBAD1ED853}" dt="2023-04-20T14:15:38.528" v="201" actId="478"/>
          <ac:picMkLst>
            <pc:docMk/>
            <pc:sldMk cId="1535646014" sldId="2146846099"/>
            <ac:picMk id="1030" creationId="{E8193044-A225-CCCD-2638-5C9BA9436239}"/>
          </ac:picMkLst>
        </pc:picChg>
        <pc:picChg chg="add del mod topLvl">
          <ac:chgData name="Leah Montner Dixon" userId="d5b2ae9e-9213-4442-b7df-4db8cbe51e5d" providerId="ADAL" clId="{0C77CA1B-6161-49D2-B1E8-FDDBAD1ED853}" dt="2023-04-20T14:15:38.528" v="201" actId="478"/>
          <ac:picMkLst>
            <pc:docMk/>
            <pc:sldMk cId="1535646014" sldId="2146846099"/>
            <ac:picMk id="1032" creationId="{8341FDF6-1094-95AB-554C-6CFC881ACE79}"/>
          </ac:picMkLst>
        </pc:picChg>
        <pc:picChg chg="del mod">
          <ac:chgData name="Leah Montner Dixon" userId="d5b2ae9e-9213-4442-b7df-4db8cbe51e5d" providerId="ADAL" clId="{0C77CA1B-6161-49D2-B1E8-FDDBAD1ED853}" dt="2023-04-20T14:15:38.528" v="201" actId="478"/>
          <ac:picMkLst>
            <pc:docMk/>
            <pc:sldMk cId="1535646014" sldId="2146846099"/>
            <ac:picMk id="1034" creationId="{D6F8078C-81AC-0CDF-99FD-DDDD5F260198}"/>
          </ac:picMkLst>
        </pc:picChg>
        <pc:picChg chg="add del mod topLvl">
          <ac:chgData name="Leah Montner Dixon" userId="d5b2ae9e-9213-4442-b7df-4db8cbe51e5d" providerId="ADAL" clId="{0C77CA1B-6161-49D2-B1E8-FDDBAD1ED853}" dt="2023-04-20T14:15:38.528" v="201" actId="478"/>
          <ac:picMkLst>
            <pc:docMk/>
            <pc:sldMk cId="1535646014" sldId="2146846099"/>
            <ac:picMk id="1036" creationId="{27D6F05B-0208-E06D-9726-90F9CD27ACEC}"/>
          </ac:picMkLst>
        </pc:picChg>
        <pc:picChg chg="del mod">
          <ac:chgData name="Leah Montner Dixon" userId="d5b2ae9e-9213-4442-b7df-4db8cbe51e5d" providerId="ADAL" clId="{0C77CA1B-6161-49D2-B1E8-FDDBAD1ED853}" dt="2023-04-20T14:15:38.528" v="201" actId="478"/>
          <ac:picMkLst>
            <pc:docMk/>
            <pc:sldMk cId="1535646014" sldId="2146846099"/>
            <ac:picMk id="1038" creationId="{A5F91F1E-15E3-6278-0893-51D6702DE409}"/>
          </ac:picMkLst>
        </pc:picChg>
        <pc:picChg chg="del mod topLvl">
          <ac:chgData name="Leah Montner Dixon" userId="d5b2ae9e-9213-4442-b7df-4db8cbe51e5d" providerId="ADAL" clId="{0C77CA1B-6161-49D2-B1E8-FDDBAD1ED853}" dt="2023-04-20T14:15:38.528" v="201" actId="478"/>
          <ac:picMkLst>
            <pc:docMk/>
            <pc:sldMk cId="1535646014" sldId="2146846099"/>
            <ac:picMk id="3076" creationId="{73598DB5-5343-CB25-BEAE-379B9FA5699C}"/>
          </ac:picMkLst>
        </pc:picChg>
        <pc:picChg chg="del mod topLvl">
          <ac:chgData name="Leah Montner Dixon" userId="d5b2ae9e-9213-4442-b7df-4db8cbe51e5d" providerId="ADAL" clId="{0C77CA1B-6161-49D2-B1E8-FDDBAD1ED853}" dt="2023-04-20T14:15:38.528" v="201" actId="478"/>
          <ac:picMkLst>
            <pc:docMk/>
            <pc:sldMk cId="1535646014" sldId="2146846099"/>
            <ac:picMk id="3078" creationId="{847C3167-BC52-176D-29E5-D8699330978B}"/>
          </ac:picMkLst>
        </pc:picChg>
        <pc:picChg chg="del mod topLvl">
          <ac:chgData name="Leah Montner Dixon" userId="d5b2ae9e-9213-4442-b7df-4db8cbe51e5d" providerId="ADAL" clId="{0C77CA1B-6161-49D2-B1E8-FDDBAD1ED853}" dt="2023-04-20T14:15:38.528" v="201" actId="478"/>
          <ac:picMkLst>
            <pc:docMk/>
            <pc:sldMk cId="1535646014" sldId="2146846099"/>
            <ac:picMk id="3080" creationId="{7406967F-ACF8-0184-8E9A-A58FDF9BCDCF}"/>
          </ac:picMkLst>
        </pc:picChg>
        <pc:picChg chg="del mod">
          <ac:chgData name="Leah Montner Dixon" userId="d5b2ae9e-9213-4442-b7df-4db8cbe51e5d" providerId="ADAL" clId="{0C77CA1B-6161-49D2-B1E8-FDDBAD1ED853}" dt="2023-04-20T14:15:38.528" v="201" actId="478"/>
          <ac:picMkLst>
            <pc:docMk/>
            <pc:sldMk cId="1535646014" sldId="2146846099"/>
            <ac:picMk id="3082" creationId="{5481FF02-F677-2590-AA2F-82C5393EBCE4}"/>
          </ac:picMkLst>
        </pc:picChg>
        <pc:picChg chg="del">
          <ac:chgData name="Leah Montner Dixon" userId="d5b2ae9e-9213-4442-b7df-4db8cbe51e5d" providerId="ADAL" clId="{0C77CA1B-6161-49D2-B1E8-FDDBAD1ED853}" dt="2023-04-20T14:15:38.528" v="201" actId="478"/>
          <ac:picMkLst>
            <pc:docMk/>
            <pc:sldMk cId="1535646014" sldId="2146846099"/>
            <ac:picMk id="3084" creationId="{D4EFCABB-317B-77B6-5F26-080735B39BAF}"/>
          </ac:picMkLst>
        </pc:picChg>
      </pc:sldChg>
      <pc:sldChg chg="modSp mod">
        <pc:chgData name="Leah Montner Dixon" userId="d5b2ae9e-9213-4442-b7df-4db8cbe51e5d" providerId="ADAL" clId="{0C77CA1B-6161-49D2-B1E8-FDDBAD1ED853}" dt="2023-04-21T13:16:12.916" v="269" actId="1037"/>
        <pc:sldMkLst>
          <pc:docMk/>
          <pc:sldMk cId="2543138254" sldId="2146846101"/>
        </pc:sldMkLst>
        <pc:spChg chg="mod">
          <ac:chgData name="Leah Montner Dixon" userId="d5b2ae9e-9213-4442-b7df-4db8cbe51e5d" providerId="ADAL" clId="{0C77CA1B-6161-49D2-B1E8-FDDBAD1ED853}" dt="2023-04-21T13:16:12.916" v="269" actId="1037"/>
          <ac:spMkLst>
            <pc:docMk/>
            <pc:sldMk cId="2543138254" sldId="2146846101"/>
            <ac:spMk id="2" creationId="{E9198E9B-7B89-5712-BB12-EA3808AB677E}"/>
          </ac:spMkLst>
        </pc:spChg>
        <pc:spChg chg="mod">
          <ac:chgData name="Leah Montner Dixon" userId="d5b2ae9e-9213-4442-b7df-4db8cbe51e5d" providerId="ADAL" clId="{0C77CA1B-6161-49D2-B1E8-FDDBAD1ED853}" dt="2023-04-21T13:16:12.916" v="269" actId="1037"/>
          <ac:spMkLst>
            <pc:docMk/>
            <pc:sldMk cId="2543138254" sldId="2146846101"/>
            <ac:spMk id="4" creationId="{8645CD95-363D-A522-69B9-3B76F75D3F1A}"/>
          </ac:spMkLst>
        </pc:spChg>
      </pc:sldChg>
    </pc:docChg>
  </pc:docChgLst>
  <pc:docChgLst>
    <pc:chgData name="Leah Montner Dixon" userId="d5b2ae9e-9213-4442-b7df-4db8cbe51e5d" providerId="ADAL" clId="{F4354F3E-84B2-4D05-BB74-BFD906F48524}"/>
    <pc:docChg chg="modSld">
      <pc:chgData name="Leah Montner Dixon" userId="d5b2ae9e-9213-4442-b7df-4db8cbe51e5d" providerId="ADAL" clId="{F4354F3E-84B2-4D05-BB74-BFD906F48524}" dt="2023-04-19T21:06:44.486" v="1" actId="20577"/>
      <pc:docMkLst>
        <pc:docMk/>
      </pc:docMkLst>
      <pc:sldChg chg="modSp mod">
        <pc:chgData name="Leah Montner Dixon" userId="d5b2ae9e-9213-4442-b7df-4db8cbe51e5d" providerId="ADAL" clId="{F4354F3E-84B2-4D05-BB74-BFD906F48524}" dt="2023-04-19T21:06:44.486" v="1" actId="20577"/>
        <pc:sldMkLst>
          <pc:docMk/>
          <pc:sldMk cId="3545302737" sldId="2146846097"/>
        </pc:sldMkLst>
        <pc:spChg chg="mod">
          <ac:chgData name="Leah Montner Dixon" userId="d5b2ae9e-9213-4442-b7df-4db8cbe51e5d" providerId="ADAL" clId="{F4354F3E-84B2-4D05-BB74-BFD906F48524}" dt="2023-04-19T21:06:44.486" v="1" actId="20577"/>
          <ac:spMkLst>
            <pc:docMk/>
            <pc:sldMk cId="3545302737" sldId="2146846097"/>
            <ac:spMk id="2" creationId="{C09B3279-79C3-D562-DBFB-7AB4F0D6307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27941254806487E-2"/>
          <c:y val="6.4594630429125097E-2"/>
          <c:w val="0.97494411749038701"/>
          <c:h val="0.83956932588593136"/>
        </c:manualLayout>
      </c:layout>
      <c:barChart>
        <c:barDir val="col"/>
        <c:grouping val="stacked"/>
        <c:varyColors val="0"/>
        <c:ser>
          <c:idx val="0"/>
          <c:order val="0"/>
          <c:tx>
            <c:strRef>
              <c:f>Sheet1!$B$1</c:f>
              <c:strCache>
                <c:ptCount val="1"/>
                <c:pt idx="0">
                  <c:v>Linear TV Ad Spend</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2018</c:v>
                </c:pt>
                <c:pt idx="2">
                  <c:v>2019</c:v>
                </c:pt>
                <c:pt idx="3">
                  <c:v>2020</c:v>
                </c:pt>
                <c:pt idx="4">
                  <c:v>2021</c:v>
                </c:pt>
                <c:pt idx="5">
                  <c:v>2022</c:v>
                </c:pt>
              </c:numCache>
            </c:numRef>
          </c:cat>
          <c:val>
            <c:numRef>
              <c:f>Sheet1!$B$2:$B$7</c:f>
              <c:numCache>
                <c:formatCode>"$"#,##0.0</c:formatCode>
                <c:ptCount val="6"/>
                <c:pt idx="0">
                  <c:v>70.2209</c:v>
                </c:pt>
                <c:pt idx="1">
                  <c:v>72.397800000000004</c:v>
                </c:pt>
                <c:pt idx="2">
                  <c:v>70.587800000000001</c:v>
                </c:pt>
                <c:pt idx="3">
                  <c:v>61.764400000000002</c:v>
                </c:pt>
                <c:pt idx="4">
                  <c:v>65.655500000000004</c:v>
                </c:pt>
                <c:pt idx="5">
                  <c:v>66.640299999999996</c:v>
                </c:pt>
              </c:numCache>
            </c:numRef>
          </c:val>
          <c:extLst>
            <c:ext xmlns:c16="http://schemas.microsoft.com/office/drawing/2014/chart" uri="{C3380CC4-5D6E-409C-BE32-E72D297353CC}">
              <c16:uniqueId val="{00000000-C5CA-4250-A57A-74255D49F895}"/>
            </c:ext>
          </c:extLst>
        </c:ser>
        <c:ser>
          <c:idx val="1"/>
          <c:order val="1"/>
          <c:tx>
            <c:strRef>
              <c:f>Sheet1!$C$1</c:f>
              <c:strCache>
                <c:ptCount val="1"/>
                <c:pt idx="0">
                  <c:v>CTV Ad Spend</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2018</c:v>
                </c:pt>
                <c:pt idx="2">
                  <c:v>2019</c:v>
                </c:pt>
                <c:pt idx="3">
                  <c:v>2020</c:v>
                </c:pt>
                <c:pt idx="4">
                  <c:v>2021</c:v>
                </c:pt>
                <c:pt idx="5">
                  <c:v>2022</c:v>
                </c:pt>
              </c:numCache>
            </c:numRef>
          </c:cat>
          <c:val>
            <c:numRef>
              <c:f>Sheet1!$C$2:$C$7</c:f>
              <c:numCache>
                <c:formatCode>"$"#,##0.0</c:formatCode>
                <c:ptCount val="6"/>
                <c:pt idx="0">
                  <c:v>2.8016000000000001</c:v>
                </c:pt>
                <c:pt idx="1">
                  <c:v>4.6184000000000003</c:v>
                </c:pt>
                <c:pt idx="2">
                  <c:v>6.9687999999999999</c:v>
                </c:pt>
                <c:pt idx="3">
                  <c:v>10.9382</c:v>
                </c:pt>
                <c:pt idx="4">
                  <c:v>17.304400000000001</c:v>
                </c:pt>
                <c:pt idx="5">
                  <c:v>20.689900000000002</c:v>
                </c:pt>
              </c:numCache>
            </c:numRef>
          </c:val>
          <c:extLst>
            <c:ext xmlns:c16="http://schemas.microsoft.com/office/drawing/2014/chart" uri="{C3380CC4-5D6E-409C-BE32-E72D297353CC}">
              <c16:uniqueId val="{00000001-C5CA-4250-A57A-74255D49F895}"/>
            </c:ext>
          </c:extLst>
        </c:ser>
        <c:dLbls>
          <c:showLegendKey val="0"/>
          <c:showVal val="0"/>
          <c:showCatName val="0"/>
          <c:showSerName val="0"/>
          <c:showPercent val="0"/>
          <c:showBubbleSize val="0"/>
        </c:dLbls>
        <c:gapWidth val="74"/>
        <c:overlap val="100"/>
        <c:axId val="1479917327"/>
        <c:axId val="956008287"/>
      </c:barChart>
      <c:catAx>
        <c:axId val="1479917327"/>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crossAx val="956008287"/>
        <c:crosses val="autoZero"/>
        <c:auto val="1"/>
        <c:lblAlgn val="ctr"/>
        <c:lblOffset val="100"/>
        <c:noMultiLvlLbl val="0"/>
      </c:catAx>
      <c:valAx>
        <c:axId val="956008287"/>
        <c:scaling>
          <c:orientation val="minMax"/>
          <c:max val="100"/>
          <c:min val="0"/>
        </c:scaling>
        <c:delete val="1"/>
        <c:axPos val="l"/>
        <c:numFmt formatCode="&quot;$&quot;#,##0.0" sourceLinked="1"/>
        <c:majorTickMark val="out"/>
        <c:minorTickMark val="none"/>
        <c:tickLblPos val="nextTo"/>
        <c:crossAx val="147991732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B1464"/>
          </a:solidFill>
          <a:latin typeface="Helvetica" panose="020B0403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337153578554"/>
          <c:y val="4.5555323304205537E-2"/>
          <c:w val="0.70741994398408592"/>
          <c:h val="0.90888935339158894"/>
        </c:manualLayout>
      </c:layout>
      <c:barChart>
        <c:barDir val="bar"/>
        <c:grouping val="clustered"/>
        <c:varyColors val="0"/>
        <c:ser>
          <c:idx val="0"/>
          <c:order val="0"/>
          <c:tx>
            <c:strRef>
              <c:f>Sheet1!$B$1</c:f>
              <c:strCache>
                <c:ptCount val="1"/>
                <c:pt idx="0">
                  <c:v>Types of Ads U.S. Adults Find Trustworthy, January 2021</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Social Media</c:v>
                </c:pt>
                <c:pt idx="1">
                  <c:v>Websites</c:v>
                </c:pt>
                <c:pt idx="2">
                  <c:v>TV</c:v>
                </c:pt>
              </c:strCache>
            </c:strRef>
          </c:cat>
          <c:val>
            <c:numRef>
              <c:f>Sheet1!$B$2:$B$4</c:f>
              <c:numCache>
                <c:formatCode>0%</c:formatCode>
                <c:ptCount val="3"/>
                <c:pt idx="0">
                  <c:v>0.19</c:v>
                </c:pt>
                <c:pt idx="1">
                  <c:v>0.3</c:v>
                </c:pt>
                <c:pt idx="2">
                  <c:v>0.46</c:v>
                </c:pt>
              </c:numCache>
            </c:numRef>
          </c:val>
          <c:extLst>
            <c:ext xmlns:c16="http://schemas.microsoft.com/office/drawing/2014/chart" uri="{C3380CC4-5D6E-409C-BE32-E72D297353CC}">
              <c16:uniqueId val="{00000000-1E6E-4066-8B21-C6FA25DBBF1B}"/>
            </c:ext>
          </c:extLst>
        </c:ser>
        <c:dLbls>
          <c:showLegendKey val="0"/>
          <c:showVal val="0"/>
          <c:showCatName val="0"/>
          <c:showSerName val="0"/>
          <c:showPercent val="0"/>
          <c:showBubbleSize val="0"/>
        </c:dLbls>
        <c:gapWidth val="182"/>
        <c:axId val="1571303759"/>
        <c:axId val="970937439"/>
      </c:barChart>
      <c:catAx>
        <c:axId val="15713037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Helvetica" panose="020B0403020202020204" pitchFamily="34" charset="0"/>
                <a:ea typeface="+mn-ea"/>
                <a:cs typeface="+mn-cs"/>
              </a:defRPr>
            </a:pPr>
            <a:endParaRPr lang="en-US"/>
          </a:p>
        </c:txPr>
        <c:crossAx val="970937439"/>
        <c:crosses val="autoZero"/>
        <c:auto val="1"/>
        <c:lblAlgn val="ctr"/>
        <c:lblOffset val="100"/>
        <c:noMultiLvlLbl val="0"/>
      </c:catAx>
      <c:valAx>
        <c:axId val="970937439"/>
        <c:scaling>
          <c:orientation val="minMax"/>
        </c:scaling>
        <c:delete val="1"/>
        <c:axPos val="b"/>
        <c:numFmt formatCode="0%" sourceLinked="1"/>
        <c:majorTickMark val="none"/>
        <c:minorTickMark val="none"/>
        <c:tickLblPos val="nextTo"/>
        <c:crossAx val="15713037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031646667337115"/>
          <c:y val="3.7328557843098749E-2"/>
          <c:w val="0.67263109142470956"/>
          <c:h val="0.92534288431380252"/>
        </c:manualLayout>
      </c:layout>
      <c:barChart>
        <c:barDir val="bar"/>
        <c:grouping val="clustered"/>
        <c:varyColors val="0"/>
        <c:ser>
          <c:idx val="0"/>
          <c:order val="0"/>
          <c:tx>
            <c:strRef>
              <c:f>Sheet1!$B$1</c:f>
              <c:strCache>
                <c:ptCount val="1"/>
                <c:pt idx="0">
                  <c:v>% respondents</c:v>
                </c:pt>
              </c:strCache>
            </c:strRef>
          </c:tx>
          <c:spPr>
            <a:solidFill>
              <a:srgbClr val="ED3C8D"/>
            </a:solidFill>
            <a:ln>
              <a:noFill/>
            </a:ln>
            <a:effectLst/>
          </c:spPr>
          <c:invertIfNegative val="0"/>
          <c:dPt>
            <c:idx val="7"/>
            <c:invertIfNegative val="0"/>
            <c:bubble3D val="0"/>
            <c:spPr>
              <a:solidFill>
                <a:srgbClr val="00BFF2"/>
              </a:solidFill>
              <a:ln>
                <a:noFill/>
              </a:ln>
              <a:effectLst/>
            </c:spPr>
            <c:extLst>
              <c:ext xmlns:c16="http://schemas.microsoft.com/office/drawing/2014/chart" uri="{C3380CC4-5D6E-409C-BE32-E72D297353CC}">
                <c16:uniqueId val="{00000001-D88A-48F3-AB47-CB423D6107E6}"/>
              </c:ext>
            </c:extLst>
          </c:dPt>
          <c:dLbls>
            <c:spPr>
              <a:noFill/>
              <a:ln>
                <a:noFill/>
              </a:ln>
              <a:effectLst/>
            </c:spPr>
            <c:txPr>
              <a:bodyPr rot="0" spcFirstLastPara="1" vertOverflow="ellipsis" vert="horz" wrap="square" anchor="ctr" anchorCtr="1"/>
              <a:lstStyle/>
              <a:p>
                <a:pPr>
                  <a:defRPr sz="1400" b="1" i="0" u="none" strike="noStrike" kern="1200" baseline="0">
                    <a:solidFill>
                      <a:srgbClr val="1F1A62"/>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Social media (in-feed)</c:v>
                </c:pt>
                <c:pt idx="1">
                  <c:v>Mobile web video</c:v>
                </c:pt>
                <c:pt idx="2">
                  <c:v>Mobile web display</c:v>
                </c:pt>
                <c:pt idx="3">
                  <c:v>Search</c:v>
                </c:pt>
                <c:pt idx="4">
                  <c:v>Mobile in-app video</c:v>
                </c:pt>
                <c:pt idx="5">
                  <c:v>Desktop display</c:v>
                </c:pt>
                <c:pt idx="6">
                  <c:v>Mobile in-app display</c:v>
                </c:pt>
                <c:pt idx="7">
                  <c:v>Connected TV</c:v>
                </c:pt>
                <c:pt idx="8">
                  <c:v>Desktop video</c:v>
                </c:pt>
              </c:strCache>
            </c:strRef>
          </c:cat>
          <c:val>
            <c:numRef>
              <c:f>Sheet1!$B$2:$B$10</c:f>
              <c:numCache>
                <c:formatCode>0%</c:formatCode>
                <c:ptCount val="9"/>
                <c:pt idx="0">
                  <c:v>0.33</c:v>
                </c:pt>
                <c:pt idx="1">
                  <c:v>0.22</c:v>
                </c:pt>
                <c:pt idx="2">
                  <c:v>0.19</c:v>
                </c:pt>
                <c:pt idx="3">
                  <c:v>0.18</c:v>
                </c:pt>
                <c:pt idx="4">
                  <c:v>0.18</c:v>
                </c:pt>
                <c:pt idx="5">
                  <c:v>0.18</c:v>
                </c:pt>
                <c:pt idx="6">
                  <c:v>0.17</c:v>
                </c:pt>
                <c:pt idx="7">
                  <c:v>0.15</c:v>
                </c:pt>
                <c:pt idx="8">
                  <c:v>0.14000000000000001</c:v>
                </c:pt>
              </c:numCache>
            </c:numRef>
          </c:val>
          <c:extLst>
            <c:ext xmlns:c16="http://schemas.microsoft.com/office/drawing/2014/chart" uri="{C3380CC4-5D6E-409C-BE32-E72D297353CC}">
              <c16:uniqueId val="{00000000-5078-4F1A-9F38-8BFB0D9A64A8}"/>
            </c:ext>
          </c:extLst>
        </c:ser>
        <c:dLbls>
          <c:showLegendKey val="0"/>
          <c:showVal val="0"/>
          <c:showCatName val="0"/>
          <c:showSerName val="0"/>
          <c:showPercent val="0"/>
          <c:showBubbleSize val="0"/>
        </c:dLbls>
        <c:gapWidth val="45"/>
        <c:axId val="68026223"/>
        <c:axId val="68035791"/>
      </c:barChart>
      <c:catAx>
        <c:axId val="68026223"/>
        <c:scaling>
          <c:orientation val="maxMin"/>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lgn="r">
              <a:defRPr sz="1200" b="0" i="0" u="none" strike="noStrike" kern="1200" baseline="0">
                <a:solidFill>
                  <a:srgbClr val="1F1A62"/>
                </a:solidFill>
                <a:latin typeface="Helvetica" panose="020B0403020202020204" pitchFamily="34" charset="0"/>
                <a:ea typeface="+mn-ea"/>
                <a:cs typeface="+mn-cs"/>
              </a:defRPr>
            </a:pPr>
            <a:endParaRPr lang="en-US"/>
          </a:p>
        </c:txPr>
        <c:crossAx val="68035791"/>
        <c:crosses val="autoZero"/>
        <c:auto val="1"/>
        <c:lblAlgn val="ctr"/>
        <c:lblOffset val="100"/>
        <c:noMultiLvlLbl val="0"/>
      </c:catAx>
      <c:valAx>
        <c:axId val="68035791"/>
        <c:scaling>
          <c:orientation val="minMax"/>
          <c:max val="0.4"/>
        </c:scaling>
        <c:delete val="1"/>
        <c:axPos val="t"/>
        <c:numFmt formatCode="0%" sourceLinked="1"/>
        <c:majorTickMark val="out"/>
        <c:minorTickMark val="none"/>
        <c:tickLblPos val="nextTo"/>
        <c:crossAx val="6802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F1A62"/>
          </a:solidFill>
          <a:latin typeface="Helvetica" panose="020B0403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ED1649BD-38A6-4A40-A3D0-AE273A39FB88}" type="datetimeFigureOut">
              <a:rPr lang="en-US" smtClean="0"/>
              <a:t>4/21/2023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375BC225-E3B7-49EE-A561-0054F1C80D4A}" type="slidenum">
              <a:rPr lang="en-US" smtClean="0"/>
              <a:t>‹#›</a:t>
            </a:fld>
            <a:endParaRPr lang="en-US"/>
          </a:p>
        </p:txBody>
      </p:sp>
    </p:spTree>
    <p:extLst>
      <p:ext uri="{BB962C8B-B14F-4D97-AF65-F5344CB8AC3E}">
        <p14:creationId xmlns:p14="http://schemas.microsoft.com/office/powerpoint/2010/main" val="332283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5772">
              <a:defRPr/>
            </a:pPr>
            <a:fld id="{2F04EFE2-3D8F-4FA9-AF11-29E6306303C0}" type="slidenum">
              <a:rPr lang="en-US">
                <a:solidFill>
                  <a:prstClr val="black"/>
                </a:solidFill>
                <a:latin typeface="Calibri" panose="020F0502020204030204"/>
              </a:rPr>
              <a:pPr defTabSz="915772">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2963281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172">
              <a:defRPr/>
            </a:pPr>
            <a:fld id="{A01B58AA-711A-48C1-BCBF-E61C33627EBE}" type="slidenum">
              <a:rPr lang="en-US">
                <a:solidFill>
                  <a:prstClr val="black"/>
                </a:solidFill>
                <a:latin typeface="Calibri" panose="020F0502020204030204"/>
              </a:rPr>
              <a:pPr defTabSz="933172">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631920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50884">
              <a:defRPr/>
            </a:pPr>
            <a:fld id="{F3615BE2-BB6E-D846-B0CB-BE207E4BB8A8}" type="slidenum">
              <a:rPr lang="en-US">
                <a:solidFill>
                  <a:prstClr val="black"/>
                </a:solidFill>
                <a:latin typeface="Calibri" panose="020F0502020204030204"/>
              </a:rPr>
              <a:pPr defTabSz="95088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400446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5772">
              <a:defRPr/>
            </a:pPr>
            <a:fld id="{375BC225-E3B7-49EE-A561-0054F1C80D4A}" type="slidenum">
              <a:rPr lang="en-US">
                <a:solidFill>
                  <a:prstClr val="black"/>
                </a:solidFill>
                <a:latin typeface="Calibri" panose="020F0502020204030204"/>
              </a:rPr>
              <a:pPr defTabSz="915772">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368452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172">
              <a:defRPr/>
            </a:pPr>
            <a:fld id="{ECAD8B63-C8C7-40AD-826D-2370E81A9CCA}" type="slidenum">
              <a:rPr lang="en-US">
                <a:solidFill>
                  <a:prstClr val="black"/>
                </a:solidFill>
                <a:latin typeface="Calibri" panose="020F0502020204030204"/>
              </a:rPr>
              <a:pPr defTabSz="933172">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353381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14088-B936-4B19-AC67-50CD2179CE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63D7CE-053B-4977-9C01-2AA381F4AD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22AC8-FEE7-468D-BF76-605DB29C5026}"/>
              </a:ext>
            </a:extLst>
          </p:cNvPr>
          <p:cNvSpPr>
            <a:spLocks noGrp="1"/>
          </p:cNvSpPr>
          <p:nvPr>
            <p:ph type="dt" sz="half" idx="10"/>
          </p:nvPr>
        </p:nvSpPr>
        <p:spPr/>
        <p:txBody>
          <a:bodyPr/>
          <a:lstStyle/>
          <a:p>
            <a:fld id="{428BEED6-9388-4CD2-9524-FA11B43C5EFB}" type="datetimeFigureOut">
              <a:rPr lang="en-US" smtClean="0"/>
              <a:t>4/21/2023</a:t>
            </a:fld>
            <a:endParaRPr lang="en-US"/>
          </a:p>
        </p:txBody>
      </p:sp>
      <p:sp>
        <p:nvSpPr>
          <p:cNvPr id="5" name="Footer Placeholder 4">
            <a:extLst>
              <a:ext uri="{FF2B5EF4-FFF2-40B4-BE49-F238E27FC236}">
                <a16:creationId xmlns:a16="http://schemas.microsoft.com/office/drawing/2014/main" id="{B50D0F86-1C35-4F8C-9CA5-340A86DEEE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693791-A36D-430F-A453-3B7A9961CC8D}"/>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2582457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99B7-EF1A-4380-8881-C8E59F18CA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9C089F-29CF-444B-AF84-784D708FE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A8E4FD-6C17-4E3E-BB3A-51BF24A0E4FF}"/>
              </a:ext>
            </a:extLst>
          </p:cNvPr>
          <p:cNvSpPr>
            <a:spLocks noGrp="1"/>
          </p:cNvSpPr>
          <p:nvPr>
            <p:ph type="dt" sz="half" idx="10"/>
          </p:nvPr>
        </p:nvSpPr>
        <p:spPr/>
        <p:txBody>
          <a:bodyPr/>
          <a:lstStyle/>
          <a:p>
            <a:fld id="{428BEED6-9388-4CD2-9524-FA11B43C5EFB}" type="datetimeFigureOut">
              <a:rPr lang="en-US" smtClean="0"/>
              <a:t>4/21/2023</a:t>
            </a:fld>
            <a:endParaRPr lang="en-US"/>
          </a:p>
        </p:txBody>
      </p:sp>
      <p:sp>
        <p:nvSpPr>
          <p:cNvPr id="5" name="Footer Placeholder 4">
            <a:extLst>
              <a:ext uri="{FF2B5EF4-FFF2-40B4-BE49-F238E27FC236}">
                <a16:creationId xmlns:a16="http://schemas.microsoft.com/office/drawing/2014/main" id="{F93713AC-72BF-4D42-8960-9E403B37B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8293D-C45D-46A3-8424-A09AD510B81F}"/>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3988062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B6031F-19E3-4222-851B-99DC4B09F1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36A05F-CCA0-424B-BA46-34C3E618CC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89ABF1-1EE3-4879-A7AB-714C0E5AB687}"/>
              </a:ext>
            </a:extLst>
          </p:cNvPr>
          <p:cNvSpPr>
            <a:spLocks noGrp="1"/>
          </p:cNvSpPr>
          <p:nvPr>
            <p:ph type="dt" sz="half" idx="10"/>
          </p:nvPr>
        </p:nvSpPr>
        <p:spPr/>
        <p:txBody>
          <a:bodyPr/>
          <a:lstStyle/>
          <a:p>
            <a:fld id="{428BEED6-9388-4CD2-9524-FA11B43C5EFB}" type="datetimeFigureOut">
              <a:rPr lang="en-US" smtClean="0"/>
              <a:t>4/21/2023</a:t>
            </a:fld>
            <a:endParaRPr lang="en-US"/>
          </a:p>
        </p:txBody>
      </p:sp>
      <p:sp>
        <p:nvSpPr>
          <p:cNvPr id="5" name="Footer Placeholder 4">
            <a:extLst>
              <a:ext uri="{FF2B5EF4-FFF2-40B4-BE49-F238E27FC236}">
                <a16:creationId xmlns:a16="http://schemas.microsoft.com/office/drawing/2014/main" id="{4320ADB1-939B-47DC-873B-ACBFE676D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E599C-CC87-48B0-88B1-B5004D9DA547}"/>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1285686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49" y="460183"/>
            <a:ext cx="11740445" cy="1283951"/>
          </a:xfrm>
          <a:prstGeom prst="rect">
            <a:avLst/>
          </a:prstGeom>
        </p:spPr>
        <p:txBody>
          <a:bodyPr lIns="90964" tIns="45482" rIns="90964" bIns="45482"/>
          <a:lstStyle>
            <a:lvl1pPr algn="ctr">
              <a:lnSpc>
                <a:spcPts val="2766"/>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73" y="1806854"/>
            <a:ext cx="11740445" cy="368686"/>
          </a:xfrm>
          <a:prstGeom prst="rect">
            <a:avLst/>
          </a:prstGeom>
        </p:spPr>
        <p:txBody>
          <a:bodyPr vert="horz" lIns="90964" tIns="45482" rIns="90964" bIns="45482"/>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98"/>
            <a:ext cx="7416800" cy="236537"/>
          </a:xfrm>
          <a:prstGeom prst="rect">
            <a:avLst/>
          </a:prstGeom>
        </p:spPr>
        <p:txBody>
          <a:bodyPr vert="horz" lIns="90964" tIns="45482" rIns="90964" bIns="45482"/>
          <a:lstStyle>
            <a:lvl1pPr marL="0" indent="0">
              <a:buNone/>
              <a:defRPr sz="900"/>
            </a:lvl1pPr>
            <a:lvl2pPr marL="454888" indent="0">
              <a:buNone/>
              <a:defRPr/>
            </a:lvl2pPr>
            <a:lvl3pPr marL="909743" indent="0">
              <a:buNone/>
              <a:defRPr/>
            </a:lvl3pPr>
            <a:lvl4pPr marL="1364621" indent="0">
              <a:buNone/>
              <a:defRPr/>
            </a:lvl4pPr>
            <a:lvl5pPr marL="1819494" indent="0">
              <a:buNone/>
              <a:defRPr/>
            </a:lvl5pPr>
          </a:lstStyle>
          <a:p>
            <a:r>
              <a:rPr lang="en-US" sz="800"/>
              <a:t>Source: Insert Source Line Text  </a:t>
            </a:r>
          </a:p>
        </p:txBody>
      </p:sp>
    </p:spTree>
    <p:extLst>
      <p:ext uri="{BB962C8B-B14F-4D97-AF65-F5344CB8AC3E}">
        <p14:creationId xmlns:p14="http://schemas.microsoft.com/office/powerpoint/2010/main" val="2529947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49" y="460183"/>
            <a:ext cx="11740445" cy="1283951"/>
          </a:xfrm>
          <a:prstGeom prst="rect">
            <a:avLst/>
          </a:prstGeom>
        </p:spPr>
        <p:txBody>
          <a:bodyPr lIns="90964" tIns="45482" rIns="90964" bIns="45482"/>
          <a:lstStyle>
            <a:lvl1pPr algn="ctr">
              <a:lnSpc>
                <a:spcPts val="2766"/>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73" y="1806854"/>
            <a:ext cx="11740445" cy="368686"/>
          </a:xfrm>
          <a:prstGeom prst="rect">
            <a:avLst/>
          </a:prstGeom>
        </p:spPr>
        <p:txBody>
          <a:bodyPr vert="horz" lIns="90964" tIns="45482" rIns="90964" bIns="45482"/>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98"/>
            <a:ext cx="7416800" cy="236537"/>
          </a:xfrm>
          <a:prstGeom prst="rect">
            <a:avLst/>
          </a:prstGeom>
        </p:spPr>
        <p:txBody>
          <a:bodyPr vert="horz" lIns="90964" tIns="45482" rIns="90964" bIns="45482"/>
          <a:lstStyle>
            <a:lvl1pPr marL="0" indent="0">
              <a:buNone/>
              <a:defRPr sz="900"/>
            </a:lvl1pPr>
            <a:lvl2pPr marL="454888" indent="0">
              <a:buNone/>
              <a:defRPr/>
            </a:lvl2pPr>
            <a:lvl3pPr marL="909743" indent="0">
              <a:buNone/>
              <a:defRPr/>
            </a:lvl3pPr>
            <a:lvl4pPr marL="1364621" indent="0">
              <a:buNone/>
              <a:defRPr/>
            </a:lvl4pPr>
            <a:lvl5pPr marL="1819494" indent="0">
              <a:buNone/>
              <a:defRPr/>
            </a:lvl5pPr>
          </a:lstStyle>
          <a:p>
            <a:r>
              <a:rPr lang="en-US" sz="800"/>
              <a:t>Source: Insert Source Line Text  </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lIns="90964" tIns="45482" rIns="90964" bIns="45482"/>
          <a:lstStyle>
            <a:lvl1pPr marL="0" indent="0" algn="ctr" defTabSz="228554" fontAlgn="base">
              <a:lnSpc>
                <a:spcPts val="2300"/>
              </a:lnSpc>
              <a:spcBef>
                <a:spcPct val="0"/>
              </a:spcBef>
              <a:spcAft>
                <a:spcPct val="0"/>
              </a:spcAft>
              <a:buFontTx/>
              <a:buNone/>
              <a:defRPr sz="1100"/>
            </a:lvl1pPr>
            <a:lvl5pPr marL="1819494"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2437374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4/21/2023</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529825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4/21/2023</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006795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4/21/2023</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520307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4/21/2023</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83975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4/21/2023</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0043984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4/21/2023</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316144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E2B77-68B6-41B4-B23C-DBFB3F0F48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297F44-78D9-47DB-A21B-1C214EF134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5A1787-FA62-43B3-8F25-0D0DD6B2B557}"/>
              </a:ext>
            </a:extLst>
          </p:cNvPr>
          <p:cNvSpPr>
            <a:spLocks noGrp="1"/>
          </p:cNvSpPr>
          <p:nvPr>
            <p:ph type="dt" sz="half" idx="10"/>
          </p:nvPr>
        </p:nvSpPr>
        <p:spPr/>
        <p:txBody>
          <a:bodyPr/>
          <a:lstStyle/>
          <a:p>
            <a:fld id="{428BEED6-9388-4CD2-9524-FA11B43C5EFB}" type="datetimeFigureOut">
              <a:rPr lang="en-US" smtClean="0"/>
              <a:t>4/21/2023</a:t>
            </a:fld>
            <a:endParaRPr lang="en-US"/>
          </a:p>
        </p:txBody>
      </p:sp>
      <p:sp>
        <p:nvSpPr>
          <p:cNvPr id="5" name="Footer Placeholder 4">
            <a:extLst>
              <a:ext uri="{FF2B5EF4-FFF2-40B4-BE49-F238E27FC236}">
                <a16:creationId xmlns:a16="http://schemas.microsoft.com/office/drawing/2014/main" id="{F4189AF0-7372-4807-84F7-2F25DD36E2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91FA8-8D79-4581-8269-F6AB8A32AB84}"/>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3660743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4/21/2023</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504376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4/21/2023</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617032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4/21/2023</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673868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4/21/2023</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460604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4/21/2023</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619722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1360763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00A96-4804-41BB-9672-75DB8400AB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072B1C-FDD4-437C-9074-282114B51C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490DB2-44F6-43C1-8F99-F253FF648EB6}"/>
              </a:ext>
            </a:extLst>
          </p:cNvPr>
          <p:cNvSpPr>
            <a:spLocks noGrp="1"/>
          </p:cNvSpPr>
          <p:nvPr>
            <p:ph type="dt" sz="half" idx="10"/>
          </p:nvPr>
        </p:nvSpPr>
        <p:spPr/>
        <p:txBody>
          <a:bodyPr/>
          <a:lstStyle/>
          <a:p>
            <a:fld id="{428BEED6-9388-4CD2-9524-FA11B43C5EFB}" type="datetimeFigureOut">
              <a:rPr lang="en-US" smtClean="0"/>
              <a:t>4/21/2023</a:t>
            </a:fld>
            <a:endParaRPr lang="en-US"/>
          </a:p>
        </p:txBody>
      </p:sp>
      <p:sp>
        <p:nvSpPr>
          <p:cNvPr id="5" name="Footer Placeholder 4">
            <a:extLst>
              <a:ext uri="{FF2B5EF4-FFF2-40B4-BE49-F238E27FC236}">
                <a16:creationId xmlns:a16="http://schemas.microsoft.com/office/drawing/2014/main" id="{514F24B4-E811-42F4-AB57-3AE219C56E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45B8DD-AC6C-49F7-B7B9-1C9D09BA2AB5}"/>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1767958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DF99-5055-4D12-8320-9B3D2EE436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4DBF30-DF0D-4B39-B35A-3E4BEE208A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41FF7B-B567-49D5-94BD-621C060364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971D5B-2A86-49E0-8896-3B24161DCECC}"/>
              </a:ext>
            </a:extLst>
          </p:cNvPr>
          <p:cNvSpPr>
            <a:spLocks noGrp="1"/>
          </p:cNvSpPr>
          <p:nvPr>
            <p:ph type="dt" sz="half" idx="10"/>
          </p:nvPr>
        </p:nvSpPr>
        <p:spPr/>
        <p:txBody>
          <a:bodyPr/>
          <a:lstStyle/>
          <a:p>
            <a:fld id="{428BEED6-9388-4CD2-9524-FA11B43C5EFB}" type="datetimeFigureOut">
              <a:rPr lang="en-US" smtClean="0"/>
              <a:t>4/21/2023</a:t>
            </a:fld>
            <a:endParaRPr lang="en-US"/>
          </a:p>
        </p:txBody>
      </p:sp>
      <p:sp>
        <p:nvSpPr>
          <p:cNvPr id="6" name="Footer Placeholder 5">
            <a:extLst>
              <a:ext uri="{FF2B5EF4-FFF2-40B4-BE49-F238E27FC236}">
                <a16:creationId xmlns:a16="http://schemas.microsoft.com/office/drawing/2014/main" id="{020C1960-A358-4171-B0A6-397891FF8A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BC8A1F-B077-46C1-A12F-090EACF733B8}"/>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41922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6CE8-AFA5-4917-B054-AAE2919D85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419A16-392E-48E3-9186-8EC9224999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7EB8D6-41AB-4DD8-B9DB-5EB9C8A864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2B3EEB-8BCD-4566-9D9B-DCEE0A430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6F53E7-5AAD-4918-B67E-154A01743F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D51F79-D3AF-4450-90FF-753AA5D09A5C}"/>
              </a:ext>
            </a:extLst>
          </p:cNvPr>
          <p:cNvSpPr>
            <a:spLocks noGrp="1"/>
          </p:cNvSpPr>
          <p:nvPr>
            <p:ph type="dt" sz="half" idx="10"/>
          </p:nvPr>
        </p:nvSpPr>
        <p:spPr/>
        <p:txBody>
          <a:bodyPr/>
          <a:lstStyle/>
          <a:p>
            <a:fld id="{428BEED6-9388-4CD2-9524-FA11B43C5EFB}" type="datetimeFigureOut">
              <a:rPr lang="en-US" smtClean="0"/>
              <a:t>4/21/2023</a:t>
            </a:fld>
            <a:endParaRPr lang="en-US"/>
          </a:p>
        </p:txBody>
      </p:sp>
      <p:sp>
        <p:nvSpPr>
          <p:cNvPr id="8" name="Footer Placeholder 7">
            <a:extLst>
              <a:ext uri="{FF2B5EF4-FFF2-40B4-BE49-F238E27FC236}">
                <a16:creationId xmlns:a16="http://schemas.microsoft.com/office/drawing/2014/main" id="{DF7F8F95-024B-4CDB-B160-25903293DD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231EB1-8C10-481E-8677-AE1285FCC8C7}"/>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230564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16DAB-3425-4C0D-B3EF-5729C7AFE9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EB1193-45B2-4A63-92BF-D5772FC41D9B}"/>
              </a:ext>
            </a:extLst>
          </p:cNvPr>
          <p:cNvSpPr>
            <a:spLocks noGrp="1"/>
          </p:cNvSpPr>
          <p:nvPr>
            <p:ph type="dt" sz="half" idx="10"/>
          </p:nvPr>
        </p:nvSpPr>
        <p:spPr/>
        <p:txBody>
          <a:bodyPr/>
          <a:lstStyle/>
          <a:p>
            <a:fld id="{428BEED6-9388-4CD2-9524-FA11B43C5EFB}" type="datetimeFigureOut">
              <a:rPr lang="en-US" smtClean="0"/>
              <a:t>4/21/2023</a:t>
            </a:fld>
            <a:endParaRPr lang="en-US"/>
          </a:p>
        </p:txBody>
      </p:sp>
      <p:sp>
        <p:nvSpPr>
          <p:cNvPr id="4" name="Footer Placeholder 3">
            <a:extLst>
              <a:ext uri="{FF2B5EF4-FFF2-40B4-BE49-F238E27FC236}">
                <a16:creationId xmlns:a16="http://schemas.microsoft.com/office/drawing/2014/main" id="{B036FFC6-4CBA-4DDC-A17F-BF6343DE32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E811C7-0721-4234-B433-45CA05552E93}"/>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1745356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89ECDC-A511-42F7-B027-65E6B165A5C7}"/>
              </a:ext>
            </a:extLst>
          </p:cNvPr>
          <p:cNvSpPr>
            <a:spLocks noGrp="1"/>
          </p:cNvSpPr>
          <p:nvPr>
            <p:ph type="dt" sz="half" idx="10"/>
          </p:nvPr>
        </p:nvSpPr>
        <p:spPr/>
        <p:txBody>
          <a:bodyPr/>
          <a:lstStyle/>
          <a:p>
            <a:fld id="{428BEED6-9388-4CD2-9524-FA11B43C5EFB}" type="datetimeFigureOut">
              <a:rPr lang="en-US" smtClean="0"/>
              <a:t>4/21/2023</a:t>
            </a:fld>
            <a:endParaRPr lang="en-US"/>
          </a:p>
        </p:txBody>
      </p:sp>
      <p:sp>
        <p:nvSpPr>
          <p:cNvPr id="3" name="Footer Placeholder 2">
            <a:extLst>
              <a:ext uri="{FF2B5EF4-FFF2-40B4-BE49-F238E27FC236}">
                <a16:creationId xmlns:a16="http://schemas.microsoft.com/office/drawing/2014/main" id="{5DBDA9A0-8973-4CED-826D-9BA2627A66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34538F-15C0-4C0F-9C37-D541903AC9E3}"/>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388255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7BFD2-7987-4681-BC70-C4D96FC7F5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E5815A-3F1E-42A9-B2F2-99C030C2DC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7D0E03-5442-4F66-8678-F602D302FF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7E30F2-E549-4C14-A594-733249590B94}"/>
              </a:ext>
            </a:extLst>
          </p:cNvPr>
          <p:cNvSpPr>
            <a:spLocks noGrp="1"/>
          </p:cNvSpPr>
          <p:nvPr>
            <p:ph type="dt" sz="half" idx="10"/>
          </p:nvPr>
        </p:nvSpPr>
        <p:spPr/>
        <p:txBody>
          <a:bodyPr/>
          <a:lstStyle/>
          <a:p>
            <a:fld id="{428BEED6-9388-4CD2-9524-FA11B43C5EFB}" type="datetimeFigureOut">
              <a:rPr lang="en-US" smtClean="0"/>
              <a:t>4/21/2023</a:t>
            </a:fld>
            <a:endParaRPr lang="en-US"/>
          </a:p>
        </p:txBody>
      </p:sp>
      <p:sp>
        <p:nvSpPr>
          <p:cNvPr id="6" name="Footer Placeholder 5">
            <a:extLst>
              <a:ext uri="{FF2B5EF4-FFF2-40B4-BE49-F238E27FC236}">
                <a16:creationId xmlns:a16="http://schemas.microsoft.com/office/drawing/2014/main" id="{76E20721-7FEB-4D8E-A688-EC8DCADC4F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EBC7A-43C8-4E55-9CAC-55F7197B9C9F}"/>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2334956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E2448-E770-4071-911C-1E77803AC2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E585D8-CC70-411F-AEBD-0389C43845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A1CAE3-AB42-4F68-951D-7A8F9D49A7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84D0FF-64C0-41FB-9202-C4B1A92D017E}"/>
              </a:ext>
            </a:extLst>
          </p:cNvPr>
          <p:cNvSpPr>
            <a:spLocks noGrp="1"/>
          </p:cNvSpPr>
          <p:nvPr>
            <p:ph type="dt" sz="half" idx="10"/>
          </p:nvPr>
        </p:nvSpPr>
        <p:spPr/>
        <p:txBody>
          <a:bodyPr/>
          <a:lstStyle/>
          <a:p>
            <a:fld id="{428BEED6-9388-4CD2-9524-FA11B43C5EFB}" type="datetimeFigureOut">
              <a:rPr lang="en-US" smtClean="0"/>
              <a:t>4/21/2023</a:t>
            </a:fld>
            <a:endParaRPr lang="en-US"/>
          </a:p>
        </p:txBody>
      </p:sp>
      <p:sp>
        <p:nvSpPr>
          <p:cNvPr id="6" name="Footer Placeholder 5">
            <a:extLst>
              <a:ext uri="{FF2B5EF4-FFF2-40B4-BE49-F238E27FC236}">
                <a16:creationId xmlns:a16="http://schemas.microsoft.com/office/drawing/2014/main" id="{6F177044-80D5-41FD-87A4-646CB45605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B579A1-6A52-47FE-962A-0A7C1844A064}"/>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2514011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932D22-C266-47D6-97F8-013BF6470E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D92A80-21E9-464E-865C-F2E6F1BE91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6CD559-A8BD-416E-9C83-AE583CB592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BEED6-9388-4CD2-9524-FA11B43C5EFB}" type="datetimeFigureOut">
              <a:rPr lang="en-US" smtClean="0"/>
              <a:t>4/21/2023</a:t>
            </a:fld>
            <a:endParaRPr lang="en-US"/>
          </a:p>
        </p:txBody>
      </p:sp>
      <p:sp>
        <p:nvSpPr>
          <p:cNvPr id="5" name="Footer Placeholder 4">
            <a:extLst>
              <a:ext uri="{FF2B5EF4-FFF2-40B4-BE49-F238E27FC236}">
                <a16:creationId xmlns:a16="http://schemas.microsoft.com/office/drawing/2014/main" id="{8B1F28E3-D0BD-4BB9-8ADF-0C0929917B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6ECF60-46F4-47E3-AC8B-6C80A87D01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0F725-F428-447D-ACA2-2CB5D2E257A6}" type="slidenum">
              <a:rPr lang="en-US" smtClean="0"/>
              <a:t>‹#›</a:t>
            </a:fld>
            <a:endParaRPr lang="en-US"/>
          </a:p>
        </p:txBody>
      </p:sp>
    </p:spTree>
    <p:extLst>
      <p:ext uri="{BB962C8B-B14F-4D97-AF65-F5344CB8AC3E}">
        <p14:creationId xmlns:p14="http://schemas.microsoft.com/office/powerpoint/2010/main" val="4169031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589294"/>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ftr="0"/>
  <p:txStyles>
    <p:titleStyle>
      <a:lvl1pPr algn="ctr" defTabSz="454888" rtl="0" eaLnBrk="1" latinLnBrk="0" hangingPunct="1">
        <a:spcBef>
          <a:spcPct val="0"/>
        </a:spcBef>
        <a:buNone/>
        <a:defRPr sz="4400" kern="1200">
          <a:solidFill>
            <a:schemeClr val="tx1"/>
          </a:solidFill>
          <a:latin typeface="+mj-lt"/>
          <a:ea typeface="+mj-ea"/>
          <a:cs typeface="+mj-cs"/>
        </a:defRPr>
      </a:lvl1pPr>
    </p:titleStyle>
    <p:bodyStyle>
      <a:lvl1pPr marL="341157" indent="-341157" algn="l" defTabSz="454888" rtl="0" eaLnBrk="1" latinLnBrk="0" hangingPunct="1">
        <a:spcBef>
          <a:spcPct val="20000"/>
        </a:spcBef>
        <a:buFont typeface="Arial"/>
        <a:buChar char="•"/>
        <a:defRPr sz="3200" kern="1200">
          <a:solidFill>
            <a:schemeClr val="tx1"/>
          </a:solidFill>
          <a:latin typeface="+mn-lt"/>
          <a:ea typeface="+mn-ea"/>
          <a:cs typeface="+mn-cs"/>
        </a:defRPr>
      </a:lvl1pPr>
      <a:lvl2pPr marL="739171" indent="-284288" algn="l" defTabSz="454888" rtl="0" eaLnBrk="1" latinLnBrk="0" hangingPunct="1">
        <a:spcBef>
          <a:spcPct val="20000"/>
        </a:spcBef>
        <a:buFont typeface="Arial"/>
        <a:buChar char="–"/>
        <a:defRPr sz="2800" kern="1200">
          <a:solidFill>
            <a:schemeClr val="tx1"/>
          </a:solidFill>
          <a:latin typeface="+mn-lt"/>
          <a:ea typeface="+mn-ea"/>
          <a:cs typeface="+mn-cs"/>
        </a:defRPr>
      </a:lvl2pPr>
      <a:lvl3pPr marL="1137183" indent="-227444" algn="l" defTabSz="454888" rtl="0" eaLnBrk="1" latinLnBrk="0" hangingPunct="1">
        <a:spcBef>
          <a:spcPct val="20000"/>
        </a:spcBef>
        <a:buFont typeface="Arial"/>
        <a:buChar char="•"/>
        <a:defRPr sz="2400" kern="1200">
          <a:solidFill>
            <a:schemeClr val="tx1"/>
          </a:solidFill>
          <a:latin typeface="+mn-lt"/>
          <a:ea typeface="+mn-ea"/>
          <a:cs typeface="+mn-cs"/>
        </a:defRPr>
      </a:lvl3pPr>
      <a:lvl4pPr marL="1592061" indent="-227444" algn="l" defTabSz="454888" rtl="0" eaLnBrk="1" latinLnBrk="0" hangingPunct="1">
        <a:spcBef>
          <a:spcPct val="20000"/>
        </a:spcBef>
        <a:buFont typeface="Arial"/>
        <a:buChar char="–"/>
        <a:defRPr sz="2000" kern="1200">
          <a:solidFill>
            <a:schemeClr val="tx1"/>
          </a:solidFill>
          <a:latin typeface="+mn-lt"/>
          <a:ea typeface="+mn-ea"/>
          <a:cs typeface="+mn-cs"/>
        </a:defRPr>
      </a:lvl4pPr>
      <a:lvl5pPr marL="2046935" indent="-227444" algn="l" defTabSz="454888" rtl="0" eaLnBrk="1" latinLnBrk="0" hangingPunct="1">
        <a:spcBef>
          <a:spcPct val="20000"/>
        </a:spcBef>
        <a:buFont typeface="Arial"/>
        <a:buChar char="»"/>
        <a:defRPr sz="2000" kern="1200">
          <a:solidFill>
            <a:schemeClr val="tx1"/>
          </a:solidFill>
          <a:latin typeface="+mn-lt"/>
          <a:ea typeface="+mn-ea"/>
          <a:cs typeface="+mn-cs"/>
        </a:defRPr>
      </a:lvl5pPr>
      <a:lvl6pPr marL="2501804" indent="-227444" algn="l" defTabSz="454888" rtl="0" eaLnBrk="1" latinLnBrk="0" hangingPunct="1">
        <a:spcBef>
          <a:spcPct val="20000"/>
        </a:spcBef>
        <a:buFont typeface="Arial"/>
        <a:buChar char="•"/>
        <a:defRPr sz="2000" kern="1200">
          <a:solidFill>
            <a:schemeClr val="tx1"/>
          </a:solidFill>
          <a:latin typeface="+mn-lt"/>
          <a:ea typeface="+mn-ea"/>
          <a:cs typeface="+mn-cs"/>
        </a:defRPr>
      </a:lvl6pPr>
      <a:lvl7pPr marL="2956678" indent="-227444" algn="l" defTabSz="454888" rtl="0" eaLnBrk="1" latinLnBrk="0" hangingPunct="1">
        <a:spcBef>
          <a:spcPct val="20000"/>
        </a:spcBef>
        <a:buFont typeface="Arial"/>
        <a:buChar char="•"/>
        <a:defRPr sz="2000" kern="1200">
          <a:solidFill>
            <a:schemeClr val="tx1"/>
          </a:solidFill>
          <a:latin typeface="+mn-lt"/>
          <a:ea typeface="+mn-ea"/>
          <a:cs typeface="+mn-cs"/>
        </a:defRPr>
      </a:lvl7pPr>
      <a:lvl8pPr marL="3411556" indent="-227444" algn="l" defTabSz="454888" rtl="0" eaLnBrk="1" latinLnBrk="0" hangingPunct="1">
        <a:spcBef>
          <a:spcPct val="20000"/>
        </a:spcBef>
        <a:buFont typeface="Arial"/>
        <a:buChar char="•"/>
        <a:defRPr sz="2000" kern="1200">
          <a:solidFill>
            <a:schemeClr val="tx1"/>
          </a:solidFill>
          <a:latin typeface="+mn-lt"/>
          <a:ea typeface="+mn-ea"/>
          <a:cs typeface="+mn-cs"/>
        </a:defRPr>
      </a:lvl8pPr>
      <a:lvl9pPr marL="3866428" indent="-227444" algn="l" defTabSz="45488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888" rtl="0" eaLnBrk="1" latinLnBrk="0" hangingPunct="1">
        <a:defRPr sz="1800" kern="1200">
          <a:solidFill>
            <a:schemeClr val="tx1"/>
          </a:solidFill>
          <a:latin typeface="+mn-lt"/>
          <a:ea typeface="+mn-ea"/>
          <a:cs typeface="+mn-c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4/21/2023</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234913561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7.png"/><Relationship Id="rId7" Type="http://schemas.openxmlformats.org/officeDocument/2006/relationships/image" Target="../media/image38.png"/><Relationship Id="rId12" Type="http://schemas.openxmlformats.org/officeDocument/2006/relationships/image" Target="../media/image10.pn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3" Type="http://schemas.openxmlformats.org/officeDocument/2006/relationships/image" Target="../media/image49.png"/><Relationship Id="rId18" Type="http://schemas.openxmlformats.org/officeDocument/2006/relationships/hyperlink" Target="https://cadent.tv/" TargetMode="External"/><Relationship Id="rId26" Type="http://schemas.openxmlformats.org/officeDocument/2006/relationships/hyperlink" Target="https://www.edo.com/" TargetMode="External"/><Relationship Id="rId39" Type="http://schemas.openxmlformats.org/officeDocument/2006/relationships/image" Target="../media/image62.png"/><Relationship Id="rId21" Type="http://schemas.openxmlformats.org/officeDocument/2006/relationships/image" Target="../media/image53.jpeg"/><Relationship Id="rId34" Type="http://schemas.openxmlformats.org/officeDocument/2006/relationships/hyperlink" Target="https://www.ispot.tv/" TargetMode="External"/><Relationship Id="rId7" Type="http://schemas.openxmlformats.org/officeDocument/2006/relationships/image" Target="../media/image46.png"/><Relationship Id="rId12" Type="http://schemas.openxmlformats.org/officeDocument/2006/relationships/hyperlink" Target="https://www.thetradedesk.com/us" TargetMode="External"/><Relationship Id="rId17" Type="http://schemas.openxmlformats.org/officeDocument/2006/relationships/image" Target="../media/image51.png"/><Relationship Id="rId25" Type="http://schemas.openxmlformats.org/officeDocument/2006/relationships/image" Target="../media/image55.png"/><Relationship Id="rId33" Type="http://schemas.openxmlformats.org/officeDocument/2006/relationships/image" Target="../media/image59.png"/><Relationship Id="rId38" Type="http://schemas.openxmlformats.org/officeDocument/2006/relationships/hyperlink" Target="https://www.disqo.com/" TargetMode="External"/><Relationship Id="rId2" Type="http://schemas.openxmlformats.org/officeDocument/2006/relationships/hyperlink" Target="https://www.linkedin.com/pulse/who-wrote-digital-ad-fraud-dr-augustine-fou/" TargetMode="External"/><Relationship Id="rId16" Type="http://schemas.openxmlformats.org/officeDocument/2006/relationships/hyperlink" Target="https://www.deepintent.com/" TargetMode="External"/><Relationship Id="rId20" Type="http://schemas.openxmlformats.org/officeDocument/2006/relationships/hyperlink" Target="https://adsmovil.com/en/" TargetMode="External"/><Relationship Id="rId29"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48.png"/><Relationship Id="rId24" Type="http://schemas.openxmlformats.org/officeDocument/2006/relationships/hyperlink" Target="https://www.oracle.com/cx/advertising/measurement/" TargetMode="External"/><Relationship Id="rId32" Type="http://schemas.openxmlformats.org/officeDocument/2006/relationships/hyperlink" Target="https://www.innovid.com/" TargetMode="External"/><Relationship Id="rId37" Type="http://schemas.openxmlformats.org/officeDocument/2006/relationships/image" Target="../media/image61.png"/><Relationship Id="rId5" Type="http://schemas.openxmlformats.org/officeDocument/2006/relationships/image" Target="../media/image44.png"/><Relationship Id="rId15" Type="http://schemas.openxmlformats.org/officeDocument/2006/relationships/image" Target="../media/image50.png"/><Relationship Id="rId23" Type="http://schemas.openxmlformats.org/officeDocument/2006/relationships/image" Target="../media/image54.png"/><Relationship Id="rId28" Type="http://schemas.openxmlformats.org/officeDocument/2006/relationships/hyperlink" Target="https://www.vizio.com/en/home" TargetMode="External"/><Relationship Id="rId36" Type="http://schemas.openxmlformats.org/officeDocument/2006/relationships/hyperlink" Target="https://www.freewheel.com/" TargetMode="External"/><Relationship Id="rId10" Type="http://schemas.openxmlformats.org/officeDocument/2006/relationships/hyperlink" Target="https://www.madhive.com/" TargetMode="External"/><Relationship Id="rId19" Type="http://schemas.openxmlformats.org/officeDocument/2006/relationships/image" Target="../media/image52.png"/><Relationship Id="rId31" Type="http://schemas.openxmlformats.org/officeDocument/2006/relationships/image" Target="../media/image58.jpeg"/><Relationship Id="rId4" Type="http://schemas.openxmlformats.org/officeDocument/2006/relationships/image" Target="../media/image17.png"/><Relationship Id="rId9" Type="http://schemas.openxmlformats.org/officeDocument/2006/relationships/image" Target="../media/image47.png"/><Relationship Id="rId14" Type="http://schemas.openxmlformats.org/officeDocument/2006/relationships/hyperlink" Target="https://pubmatic.com/" TargetMode="External"/><Relationship Id="rId22" Type="http://schemas.openxmlformats.org/officeDocument/2006/relationships/hyperlink" Target="https://liveramp.com/" TargetMode="External"/><Relationship Id="rId27" Type="http://schemas.openxmlformats.org/officeDocument/2006/relationships/image" Target="../media/image56.png"/><Relationship Id="rId30" Type="http://schemas.openxmlformats.org/officeDocument/2006/relationships/hyperlink" Target="https://www.stirista.com/" TargetMode="External"/><Relationship Id="rId35" Type="http://schemas.openxmlformats.org/officeDocument/2006/relationships/image" Target="../media/image60.png"/><Relationship Id="rId8" Type="http://schemas.openxmlformats.org/officeDocument/2006/relationships/hyperlink" Target="https://www.magnite.com/" TargetMode="Externa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3.png"/></Relationships>
</file>

<file path=ppt/slides/_rels/slide17.xml.rels><?xml version="1.0" encoding="UTF-8" standalone="yes"?>
<Relationships xmlns="http://schemas.openxmlformats.org/package/2006/relationships"><Relationship Id="rId8" Type="http://schemas.openxmlformats.org/officeDocument/2006/relationships/hyperlink" Target="https://thevab.com/vab-happenings/upfront-planning-resources" TargetMode="External"/><Relationship Id="rId13" Type="http://schemas.openxmlformats.org/officeDocument/2006/relationships/image" Target="../media/image69.png"/><Relationship Id="rId18" Type="http://schemas.openxmlformats.org/officeDocument/2006/relationships/hyperlink" Target="https://thevab.com/insight/wtdw-viewership-data-collection" TargetMode="External"/><Relationship Id="rId3" Type="http://schemas.openxmlformats.org/officeDocument/2006/relationships/image" Target="../media/image64.png"/><Relationship Id="rId7" Type="http://schemas.openxmlformats.org/officeDocument/2006/relationships/hyperlink" Target="https://thevab.com/team-board" TargetMode="External"/><Relationship Id="rId12" Type="http://schemas.openxmlformats.org/officeDocument/2006/relationships/hyperlink" Target="https://thevab.com/insight/untangling-terminology-within-web3-metaverse-blockchain-nft" TargetMode="External"/><Relationship Id="rId17" Type="http://schemas.openxmlformats.org/officeDocument/2006/relationships/image" Target="../media/image71.png"/><Relationship Id="rId2" Type="http://schemas.openxmlformats.org/officeDocument/2006/relationships/hyperlink" Target="https://thevab.com/insight/wtdw-identity" TargetMode="External"/><Relationship Id="rId16" Type="http://schemas.openxmlformats.org/officeDocument/2006/relationships/hyperlink" Target="https://thevab.com/insight/data-driven-opportunities" TargetMode="External"/><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hyperlink" Target="https://thevab.com/" TargetMode="External"/><Relationship Id="rId11" Type="http://schemas.openxmlformats.org/officeDocument/2006/relationships/image" Target="../media/image68.jpeg"/><Relationship Id="rId5" Type="http://schemas.openxmlformats.org/officeDocument/2006/relationships/image" Target="../media/image66.png"/><Relationship Id="rId15" Type="http://schemas.openxmlformats.org/officeDocument/2006/relationships/image" Target="../media/image70.png"/><Relationship Id="rId10" Type="http://schemas.openxmlformats.org/officeDocument/2006/relationships/image" Target="../media/image67.png"/><Relationship Id="rId19" Type="http://schemas.openxmlformats.org/officeDocument/2006/relationships/image" Target="../media/image72.png"/><Relationship Id="rId4" Type="http://schemas.openxmlformats.org/officeDocument/2006/relationships/image" Target="../media/image65.jpeg"/><Relationship Id="rId9" Type="http://schemas.openxmlformats.org/officeDocument/2006/relationships/hyperlink" Target="https://thevab.com/insight/simplifying-common-video-measurement-terminology" TargetMode="External"/><Relationship Id="rId14" Type="http://schemas.openxmlformats.org/officeDocument/2006/relationships/hyperlink" Target="https://thevab.com/insight/you-oughta-know"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thevab.com/vab-happenings/vab-brand-video" TargetMode="External"/><Relationship Id="rId2" Type="http://schemas.openxmlformats.org/officeDocument/2006/relationships/image" Target="../media/image73.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4.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hyperlink" Target="https://www.forbes.com/sites/johnkoetsier/2020/05/11/scammers-send-31-billion-domain-spoofing-emails-a-day-heres-how-to-protect-yourself-and-your-company/?sh=367f9e0b48cb" TargetMode="External"/><Relationship Id="rId13" Type="http://schemas.openxmlformats.org/officeDocument/2006/relationships/image" Target="../media/image15.png"/><Relationship Id="rId3" Type="http://schemas.openxmlformats.org/officeDocument/2006/relationships/image" Target="../media/image11.jpeg"/><Relationship Id="rId7" Type="http://schemas.openxmlformats.org/officeDocument/2006/relationships/hyperlink" Target="https://www.adexchanger.com/online-advertising/confiant-exposes-a-cookie-stuffing-scheme-thats-been-stealing-attribution-credit-for-years/" TargetMode="External"/><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techcrunch.com/2022/04/28/twitter-says-it-overcounted-its-users-over-the-past-3-years-by-as-much-as-1-9m/" TargetMode="External"/><Relationship Id="rId11" Type="http://schemas.openxmlformats.org/officeDocument/2006/relationships/image" Target="../media/image10.png"/><Relationship Id="rId5" Type="http://schemas.openxmlformats.org/officeDocument/2006/relationships/hyperlink" Target="https://www.bloomberg.com/news/articles/2020-09-14/facebook-not-doing-enough-to-stop-fake-clicks-on-ads-report#xj4y7vzkg" TargetMode="External"/><Relationship Id="rId10" Type="http://schemas.openxmlformats.org/officeDocument/2006/relationships/hyperlink" Target="https://www.humansecurity.com/learn/blog/how-to-succeed-in-ad-fraud-by-really-trying" TargetMode="External"/><Relationship Id="rId4" Type="http://schemas.openxmlformats.org/officeDocument/2006/relationships/image" Target="../media/image12.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0.png"/><Relationship Id="rId9" Type="http://schemas.openxmlformats.org/officeDocument/2006/relationships/hyperlink" Target="https://www.groupm.com/newsroom/advertising-industry-unites-to-create-new-standards-in-streaming-viewability-and-connected-tv-measurement-2/"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5.png"/><Relationship Id="rId4" Type="http://schemas.openxmlformats.org/officeDocument/2006/relationships/hyperlink" Target="https://doubleverify.com/protecting-advertisers-from-fraud-across-ctv-buys/" TargetMode="External"/><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www.businesswire.com/news/home/20220203005538/en/CTV-Fraud-Schemes-Like-MultiTerra-and-SneakyTerra-Could-Cost-CTV-Publishers-Over-144M-Annually#:~:text=ParrotTerra%20%2D%20Uncovered%20in%20early%202021,countless%20apps%2C%20IPs%20and%20devices." TargetMode="External"/><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www.adexchanger.com/adexplainer/adexplainer-what-is-server-side-ad-insertion-ssai/"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erson eating popcorn in front of a television&#10;&#10;Description automatically generated with medium confidence">
            <a:extLst>
              <a:ext uri="{FF2B5EF4-FFF2-40B4-BE49-F238E27FC236}">
                <a16:creationId xmlns:a16="http://schemas.microsoft.com/office/drawing/2014/main" id="{F7F451AB-A58F-5775-01FE-25DE1B75398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299790" y="0"/>
            <a:ext cx="6892210" cy="6858000"/>
          </a:xfrm>
          <a:prstGeom prst="rect">
            <a:avLst/>
          </a:prstGeom>
        </p:spPr>
      </p:pic>
      <p:sp>
        <p:nvSpPr>
          <p:cNvPr id="5" name="Title 9">
            <a:extLst>
              <a:ext uri="{FF2B5EF4-FFF2-40B4-BE49-F238E27FC236}">
                <a16:creationId xmlns:a16="http://schemas.microsoft.com/office/drawing/2014/main" id="{21496FD2-DA86-382F-D051-F482BD4F7603}"/>
              </a:ext>
            </a:extLst>
          </p:cNvPr>
          <p:cNvSpPr txBox="1">
            <a:spLocks/>
          </p:cNvSpPr>
          <p:nvPr/>
        </p:nvSpPr>
        <p:spPr>
          <a:xfrm>
            <a:off x="138300" y="3423304"/>
            <a:ext cx="5056270" cy="1264443"/>
          </a:xfrm>
          <a:prstGeom prst="rect">
            <a:avLst/>
          </a:prstGeom>
        </p:spPr>
        <p:txBody>
          <a:bodyPr vert="horz" lIns="91440" tIns="45720" rIns="91440" bIns="45720" rtlCol="0" anchor="t">
            <a:noAutofit/>
          </a:bodyPr>
          <a:lstStyle>
            <a:lvl1pPr algn="l" defTabSz="944056" rtl="0" eaLnBrk="1" latinLnBrk="0" hangingPunct="1">
              <a:lnSpc>
                <a:spcPct val="100000"/>
              </a:lnSpc>
              <a:spcBef>
                <a:spcPct val="0"/>
              </a:spcBef>
              <a:buNone/>
              <a:defRPr sz="375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ED3C8D"/>
                </a:solidFill>
                <a:effectLst/>
                <a:uLnTx/>
                <a:uFillTx/>
                <a:latin typeface="Helvetica" pitchFamily="2" charset="0"/>
                <a:ea typeface="+mj-ea"/>
                <a:cs typeface="+mj-cs"/>
              </a:rPr>
              <a:t>The Truth About CTV Ad Fraud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FF2"/>
                </a:solidFill>
                <a:effectLst/>
                <a:uLnTx/>
                <a:uFillTx/>
                <a:latin typeface="Helvetica" pitchFamily="2" charset="0"/>
                <a:ea typeface="+mn-ea"/>
                <a:cs typeface="+mn-cs"/>
              </a:rPr>
              <a:t>Clarifying confusion in the marketplace about multiscreen TV</a:t>
            </a:r>
            <a:endParaRPr kumimoji="0" lang="en-US" sz="2000" b="1" i="0" u="none" strike="noStrike" kern="1200" cap="none" spc="0" normalizeH="0" baseline="0" noProof="0" dirty="0">
              <a:ln>
                <a:noFill/>
              </a:ln>
              <a:solidFill>
                <a:srgbClr val="ED3C8D"/>
              </a:solidFill>
              <a:effectLst/>
              <a:uLnTx/>
              <a:uFillTx/>
              <a:latin typeface="Helvetica" pitchFamily="2" charset="0"/>
              <a:ea typeface="+mj-ea"/>
              <a:cs typeface="+mj-cs"/>
            </a:endParaRPr>
          </a:p>
        </p:txBody>
      </p:sp>
      <p:pic>
        <p:nvPicPr>
          <p:cNvPr id="20" name="Picture 19" descr="A picture containing text&#10;&#10;Description automatically generated">
            <a:extLst>
              <a:ext uri="{FF2B5EF4-FFF2-40B4-BE49-F238E27FC236}">
                <a16:creationId xmlns:a16="http://schemas.microsoft.com/office/drawing/2014/main" id="{ED3BBF61-42BD-8436-EC0D-92748E3CDAF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7346" y="5650724"/>
            <a:ext cx="2523582" cy="879183"/>
          </a:xfrm>
          <a:prstGeom prst="rect">
            <a:avLst/>
          </a:prstGeom>
        </p:spPr>
      </p:pic>
      <p:pic>
        <p:nvPicPr>
          <p:cNvPr id="12" name="Graphic 11">
            <a:extLst>
              <a:ext uri="{FF2B5EF4-FFF2-40B4-BE49-F238E27FC236}">
                <a16:creationId xmlns:a16="http://schemas.microsoft.com/office/drawing/2014/main" id="{4C3BDC65-8D60-4B6A-A6E4-F284D2B2831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r="39630" b="36230"/>
          <a:stretch>
            <a:fillRect/>
          </a:stretch>
        </p:blipFill>
        <p:spPr>
          <a:xfrm>
            <a:off x="5299790" y="2662414"/>
            <a:ext cx="6892210" cy="4191122"/>
          </a:xfrm>
          <a:custGeom>
            <a:avLst/>
            <a:gdLst>
              <a:gd name="connsiteX0" fmla="*/ 0 w 7084331"/>
              <a:gd name="connsiteY0" fmla="*/ 0 h 4191122"/>
              <a:gd name="connsiteX1" fmla="*/ 7084331 w 7084331"/>
              <a:gd name="connsiteY1" fmla="*/ 0 h 4191122"/>
              <a:gd name="connsiteX2" fmla="*/ 7084331 w 7084331"/>
              <a:gd name="connsiteY2" fmla="*/ 4191122 h 4191122"/>
              <a:gd name="connsiteX3" fmla="*/ 0 w 7084331"/>
              <a:gd name="connsiteY3" fmla="*/ 4191122 h 4191122"/>
            </a:gdLst>
            <a:ahLst/>
            <a:cxnLst>
              <a:cxn ang="0">
                <a:pos x="connsiteX0" y="connsiteY0"/>
              </a:cxn>
              <a:cxn ang="0">
                <a:pos x="connsiteX1" y="connsiteY1"/>
              </a:cxn>
              <a:cxn ang="0">
                <a:pos x="connsiteX2" y="connsiteY2"/>
              </a:cxn>
              <a:cxn ang="0">
                <a:pos x="connsiteX3" y="connsiteY3"/>
              </a:cxn>
            </a:cxnLst>
            <a:rect l="l" t="t" r="r" b="b"/>
            <a:pathLst>
              <a:path w="7084331" h="4191122">
                <a:moveTo>
                  <a:pt x="0" y="0"/>
                </a:moveTo>
                <a:lnTo>
                  <a:pt x="7084331" y="0"/>
                </a:lnTo>
                <a:lnTo>
                  <a:pt x="7084331" y="4191122"/>
                </a:lnTo>
                <a:lnTo>
                  <a:pt x="0" y="4191122"/>
                </a:lnTo>
                <a:close/>
              </a:path>
            </a:pathLst>
          </a:custGeom>
        </p:spPr>
      </p:pic>
      <p:grpSp>
        <p:nvGrpSpPr>
          <p:cNvPr id="7" name="Group 6">
            <a:extLst>
              <a:ext uri="{FF2B5EF4-FFF2-40B4-BE49-F238E27FC236}">
                <a16:creationId xmlns:a16="http://schemas.microsoft.com/office/drawing/2014/main" id="{BD3F90D8-EC4F-44E3-8868-8951815070FB}"/>
              </a:ext>
            </a:extLst>
          </p:cNvPr>
          <p:cNvGrpSpPr/>
          <p:nvPr/>
        </p:nvGrpSpPr>
        <p:grpSpPr>
          <a:xfrm>
            <a:off x="1836427" y="0"/>
            <a:ext cx="3500699" cy="2672574"/>
            <a:chOff x="-15240" y="-13657"/>
            <a:chExt cx="4721216" cy="2686231"/>
          </a:xfrm>
        </p:grpSpPr>
        <p:sp>
          <p:nvSpPr>
            <p:cNvPr id="8" name="Freeform: Shape 7">
              <a:extLst>
                <a:ext uri="{FF2B5EF4-FFF2-40B4-BE49-F238E27FC236}">
                  <a16:creationId xmlns:a16="http://schemas.microsoft.com/office/drawing/2014/main" id="{8BF951BE-118C-48F7-BE62-B39D2B4FC56A}"/>
                </a:ext>
              </a:extLst>
            </p:cNvPr>
            <p:cNvSpPr/>
            <p:nvPr userDrawn="1"/>
          </p:nvSpPr>
          <p:spPr>
            <a:xfrm>
              <a:off x="-15240" y="-13657"/>
              <a:ext cx="4721216" cy="2686231"/>
            </a:xfrm>
            <a:custGeom>
              <a:avLst/>
              <a:gdLst>
                <a:gd name="connsiteX0" fmla="*/ 0 w 4721216"/>
                <a:gd name="connsiteY0" fmla="*/ 0 h 2686231"/>
                <a:gd name="connsiteX1" fmla="*/ 4721216 w 4721216"/>
                <a:gd name="connsiteY1" fmla="*/ 0 h 2686231"/>
                <a:gd name="connsiteX2" fmla="*/ 4721216 w 4721216"/>
                <a:gd name="connsiteY2" fmla="*/ 2686231 h 2686231"/>
                <a:gd name="connsiteX3" fmla="*/ 1395884 w 4721216"/>
                <a:gd name="connsiteY3" fmla="*/ 1201749 h 2686231"/>
                <a:gd name="connsiteX4" fmla="*/ 78852 w 4721216"/>
                <a:gd name="connsiteY4" fmla="*/ 612473 h 2686231"/>
                <a:gd name="connsiteX5" fmla="*/ 0 w 4721216"/>
                <a:gd name="connsiteY5" fmla="*/ 576331 h 26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1216" h="2686231">
                  <a:moveTo>
                    <a:pt x="0" y="0"/>
                  </a:moveTo>
                  <a:lnTo>
                    <a:pt x="4721216" y="0"/>
                  </a:lnTo>
                  <a:lnTo>
                    <a:pt x="4721216" y="2686231"/>
                  </a:lnTo>
                  <a:lnTo>
                    <a:pt x="1395884" y="1201749"/>
                  </a:lnTo>
                  <a:cubicBezTo>
                    <a:pt x="1088473" y="1072268"/>
                    <a:pt x="486065" y="798907"/>
                    <a:pt x="78852" y="612473"/>
                  </a:cubicBezTo>
                  <a:lnTo>
                    <a:pt x="0" y="576331"/>
                  </a:lnTo>
                  <a:close/>
                </a:path>
              </a:pathLst>
            </a:custGeom>
            <a:solidFill>
              <a:srgbClr val="130F4A"/>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3" name="Freeform: Shape 12">
              <a:extLst>
                <a:ext uri="{FF2B5EF4-FFF2-40B4-BE49-F238E27FC236}">
                  <a16:creationId xmlns:a16="http://schemas.microsoft.com/office/drawing/2014/main" id="{5AE5D4B1-D529-4069-92AA-16E1B391A6BF}"/>
                </a:ext>
              </a:extLst>
            </p:cNvPr>
            <p:cNvSpPr/>
            <p:nvPr/>
          </p:nvSpPr>
          <p:spPr>
            <a:xfrm>
              <a:off x="34005" y="23167"/>
              <a:ext cx="1331681" cy="1155444"/>
            </a:xfrm>
            <a:custGeom>
              <a:avLst/>
              <a:gdLst>
                <a:gd name="connsiteX0" fmla="*/ 0 w 1421708"/>
                <a:gd name="connsiteY0" fmla="*/ 591848 h 1222125"/>
                <a:gd name="connsiteX1" fmla="*/ 1421708 w 1421708"/>
                <a:gd name="connsiteY1" fmla="*/ 1222125 h 1222125"/>
                <a:gd name="connsiteX2" fmla="*/ 1421708 w 1421708"/>
                <a:gd name="connsiteY2" fmla="*/ 0 h 1222125"/>
              </a:gdLst>
              <a:ahLst/>
              <a:cxnLst>
                <a:cxn ang="0">
                  <a:pos x="connsiteX0" y="connsiteY0"/>
                </a:cxn>
                <a:cxn ang="0">
                  <a:pos x="connsiteX1" y="connsiteY1"/>
                </a:cxn>
                <a:cxn ang="0">
                  <a:pos x="connsiteX2" y="connsiteY2"/>
                </a:cxn>
              </a:cxnLst>
              <a:rect l="l" t="t" r="r" b="b"/>
              <a:pathLst>
                <a:path w="1421708" h="1222125">
                  <a:moveTo>
                    <a:pt x="0" y="591848"/>
                  </a:moveTo>
                  <a:lnTo>
                    <a:pt x="1421708" y="1222125"/>
                  </a:lnTo>
                  <a:lnTo>
                    <a:pt x="1421708" y="0"/>
                  </a:lnTo>
                  <a:close/>
                </a:path>
              </a:pathLst>
            </a:custGeom>
            <a:solidFill>
              <a:srgbClr val="00BFF2"/>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4" name="Freeform: Shape 13">
              <a:extLst>
                <a:ext uri="{FF2B5EF4-FFF2-40B4-BE49-F238E27FC236}">
                  <a16:creationId xmlns:a16="http://schemas.microsoft.com/office/drawing/2014/main" id="{630020BB-B5A9-48CC-9939-C1F42A09A502}"/>
                </a:ext>
              </a:extLst>
            </p:cNvPr>
            <p:cNvSpPr/>
            <p:nvPr/>
          </p:nvSpPr>
          <p:spPr>
            <a:xfrm>
              <a:off x="1365686" y="616973"/>
              <a:ext cx="1331731" cy="1155444"/>
            </a:xfrm>
            <a:custGeom>
              <a:avLst/>
              <a:gdLst>
                <a:gd name="connsiteX0" fmla="*/ 0 w 1421761"/>
                <a:gd name="connsiteY0" fmla="*/ 591794 h 1222125"/>
                <a:gd name="connsiteX1" fmla="*/ 1421761 w 1421761"/>
                <a:gd name="connsiteY1" fmla="*/ 1222125 h 1222125"/>
                <a:gd name="connsiteX2" fmla="*/ 1421761 w 1421761"/>
                <a:gd name="connsiteY2" fmla="*/ 0 h 1222125"/>
              </a:gdLst>
              <a:ahLst/>
              <a:cxnLst>
                <a:cxn ang="0">
                  <a:pos x="connsiteX0" y="connsiteY0"/>
                </a:cxn>
                <a:cxn ang="0">
                  <a:pos x="connsiteX1" y="connsiteY1"/>
                </a:cxn>
                <a:cxn ang="0">
                  <a:pos x="connsiteX2" y="connsiteY2"/>
                </a:cxn>
              </a:cxnLst>
              <a:rect l="l" t="t" r="r" b="b"/>
              <a:pathLst>
                <a:path w="1421761" h="1222125">
                  <a:moveTo>
                    <a:pt x="0" y="591794"/>
                  </a:moveTo>
                  <a:lnTo>
                    <a:pt x="1421761" y="1222125"/>
                  </a:lnTo>
                  <a:lnTo>
                    <a:pt x="1421761" y="0"/>
                  </a:lnTo>
                  <a:close/>
                </a:path>
              </a:pathLst>
            </a:custGeom>
            <a:solidFill>
              <a:srgbClr val="ED3C8D"/>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5" name="Freeform: Shape 14">
              <a:extLst>
                <a:ext uri="{FF2B5EF4-FFF2-40B4-BE49-F238E27FC236}">
                  <a16:creationId xmlns:a16="http://schemas.microsoft.com/office/drawing/2014/main" id="{2BA9919E-8757-47EA-AF29-47E3FDC08853}"/>
                </a:ext>
              </a:extLst>
            </p:cNvPr>
            <p:cNvSpPr/>
            <p:nvPr/>
          </p:nvSpPr>
          <p:spPr>
            <a:xfrm>
              <a:off x="1365686" y="23167"/>
              <a:ext cx="1331731" cy="1155444"/>
            </a:xfrm>
            <a:custGeom>
              <a:avLst/>
              <a:gdLst>
                <a:gd name="connsiteX0" fmla="*/ 1421761 w 1421761"/>
                <a:gd name="connsiteY0" fmla="*/ 630278 h 1222125"/>
                <a:gd name="connsiteX1" fmla="*/ 0 w 1421761"/>
                <a:gd name="connsiteY1" fmla="*/ 0 h 1222125"/>
                <a:gd name="connsiteX2" fmla="*/ 0 w 1421761"/>
                <a:gd name="connsiteY2" fmla="*/ 1222125 h 1222125"/>
              </a:gdLst>
              <a:ahLst/>
              <a:cxnLst>
                <a:cxn ang="0">
                  <a:pos x="connsiteX0" y="connsiteY0"/>
                </a:cxn>
                <a:cxn ang="0">
                  <a:pos x="connsiteX1" y="connsiteY1"/>
                </a:cxn>
                <a:cxn ang="0">
                  <a:pos x="connsiteX2" y="connsiteY2"/>
                </a:cxn>
              </a:cxnLst>
              <a:rect l="l" t="t" r="r" b="b"/>
              <a:pathLst>
                <a:path w="1421761" h="1222125">
                  <a:moveTo>
                    <a:pt x="1421761" y="630278"/>
                  </a:moveTo>
                  <a:lnTo>
                    <a:pt x="0" y="0"/>
                  </a:lnTo>
                  <a:lnTo>
                    <a:pt x="0" y="1222125"/>
                  </a:lnTo>
                  <a:close/>
                </a:path>
              </a:pathLst>
            </a:custGeom>
            <a:solidFill>
              <a:schemeClr val="bg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6" name="Freeform: Shape 15">
              <a:extLst>
                <a:ext uri="{FF2B5EF4-FFF2-40B4-BE49-F238E27FC236}">
                  <a16:creationId xmlns:a16="http://schemas.microsoft.com/office/drawing/2014/main" id="{49362404-B0D3-4845-81C6-4BB463DC0FB9}"/>
                </a:ext>
              </a:extLst>
            </p:cNvPr>
            <p:cNvSpPr/>
            <p:nvPr/>
          </p:nvSpPr>
          <p:spPr>
            <a:xfrm>
              <a:off x="2704627" y="-13656"/>
              <a:ext cx="1495109" cy="633867"/>
            </a:xfrm>
            <a:custGeom>
              <a:avLst/>
              <a:gdLst>
                <a:gd name="connsiteX0" fmla="*/ 0 w 1495109"/>
                <a:gd name="connsiteY0" fmla="*/ 0 h 633867"/>
                <a:gd name="connsiteX1" fmla="*/ 1482463 w 1495109"/>
                <a:gd name="connsiteY1" fmla="*/ 0 h 633867"/>
                <a:gd name="connsiteX2" fmla="*/ 1495109 w 1495109"/>
                <a:gd name="connsiteY2" fmla="*/ 5659 h 633867"/>
                <a:gd name="connsiteX3" fmla="*/ 0 w 1495109"/>
                <a:gd name="connsiteY3" fmla="*/ 633867 h 633867"/>
              </a:gdLst>
              <a:ahLst/>
              <a:cxnLst>
                <a:cxn ang="0">
                  <a:pos x="connsiteX0" y="connsiteY0"/>
                </a:cxn>
                <a:cxn ang="0">
                  <a:pos x="connsiteX1" y="connsiteY1"/>
                </a:cxn>
                <a:cxn ang="0">
                  <a:pos x="connsiteX2" y="connsiteY2"/>
                </a:cxn>
                <a:cxn ang="0">
                  <a:pos x="connsiteX3" y="connsiteY3"/>
                </a:cxn>
              </a:cxnLst>
              <a:rect l="l" t="t" r="r" b="b"/>
              <a:pathLst>
                <a:path w="1495109" h="633867">
                  <a:moveTo>
                    <a:pt x="0" y="0"/>
                  </a:moveTo>
                  <a:lnTo>
                    <a:pt x="1482463" y="0"/>
                  </a:lnTo>
                  <a:lnTo>
                    <a:pt x="1495109" y="5659"/>
                  </a:lnTo>
                  <a:lnTo>
                    <a:pt x="0" y="633867"/>
                  </a:lnTo>
                  <a:close/>
                </a:path>
              </a:pathLst>
            </a:custGeom>
            <a:solidFill>
              <a:schemeClr val="bg1"/>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grpSp>
      <p:pic>
        <p:nvPicPr>
          <p:cNvPr id="2" name="Picture 1" descr="A picture containing text&#10;&#10;Description automatically generated">
            <a:extLst>
              <a:ext uri="{FF2B5EF4-FFF2-40B4-BE49-F238E27FC236}">
                <a16:creationId xmlns:a16="http://schemas.microsoft.com/office/drawing/2014/main" id="{C7C2F9A2-D661-DCAF-BBF2-5BCD00516DF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38300" y="1746558"/>
            <a:ext cx="3210535" cy="1394388"/>
          </a:xfrm>
          <a:prstGeom prst="rect">
            <a:avLst/>
          </a:prstGeom>
        </p:spPr>
      </p:pic>
      <p:pic>
        <p:nvPicPr>
          <p:cNvPr id="3" name="Picture 2">
            <a:extLst>
              <a:ext uri="{FF2B5EF4-FFF2-40B4-BE49-F238E27FC236}">
                <a16:creationId xmlns:a16="http://schemas.microsoft.com/office/drawing/2014/main" id="{83F11477-BD4A-32F0-09F5-CAF185E4ADA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039" y="36637"/>
            <a:ext cx="1712662" cy="597361"/>
          </a:xfrm>
          <a:prstGeom prst="rect">
            <a:avLst/>
          </a:prstGeom>
          <a:ln>
            <a:solidFill>
              <a:srgbClr val="00BFF2"/>
            </a:solidFill>
          </a:ln>
        </p:spPr>
      </p:pic>
    </p:spTree>
    <p:extLst>
      <p:ext uri="{BB962C8B-B14F-4D97-AF65-F5344CB8AC3E}">
        <p14:creationId xmlns:p14="http://schemas.microsoft.com/office/powerpoint/2010/main" val="2857486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22F6E1-12CA-C7B1-795F-B14E5F970431}"/>
              </a:ext>
            </a:extLst>
          </p:cNvPr>
          <p:cNvSpPr/>
          <p:nvPr/>
        </p:nvSpPr>
        <p:spPr>
          <a:xfrm>
            <a:off x="4825745" y="1686330"/>
            <a:ext cx="7366549" cy="3985213"/>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a:extLst>
              <a:ext uri="{FF2B5EF4-FFF2-40B4-BE49-F238E27FC236}">
                <a16:creationId xmlns:a16="http://schemas.microsoft.com/office/drawing/2014/main" id="{E7BCE6FD-6A1A-F12E-FAA5-9947CD02F017}"/>
              </a:ext>
            </a:extLst>
          </p:cNvPr>
          <p:cNvSpPr/>
          <p:nvPr/>
        </p:nvSpPr>
        <p:spPr>
          <a:xfrm>
            <a:off x="5354171" y="1844321"/>
            <a:ext cx="6085557" cy="1936045"/>
          </a:xfrm>
          <a:prstGeom prst="wedgeRoundRectCallout">
            <a:avLst>
              <a:gd name="adj1" fmla="val -9521"/>
              <a:gd name="adj2" fmla="val 61309"/>
              <a:gd name="adj3" fmla="val 16667"/>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53D8023-D9C5-7ADA-8F08-6489E490CB8B}"/>
              </a:ext>
            </a:extLst>
          </p:cNvPr>
          <p:cNvSpPr/>
          <p:nvPr/>
        </p:nvSpPr>
        <p:spPr>
          <a:xfrm>
            <a:off x="5281638" y="4887079"/>
            <a:ext cx="6314000" cy="643086"/>
          </a:xfrm>
          <a:prstGeom prst="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3B649BD6-5D8C-9430-B4C1-1D3B2C3849CF}"/>
              </a:ext>
            </a:extLst>
          </p:cNvPr>
          <p:cNvSpPr txBox="1"/>
          <p:nvPr/>
        </p:nvSpPr>
        <p:spPr>
          <a:xfrm>
            <a:off x="5354171" y="4947012"/>
            <a:ext cx="62414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Beyond bots, detection of other forms of digital ad fraud - such as </a:t>
            </a: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pixel stuffing, ad stacking </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and</a:t>
            </a: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 forced redirects</a:t>
            </a:r>
            <a:r>
              <a:rPr lang="en-US" sz="1400" b="1">
                <a:solidFill>
                  <a:srgbClr val="1B1464"/>
                </a:solidFill>
                <a:latin typeface="Helvetica" panose="020B0403020202020204" pitchFamily="34" charset="0"/>
              </a:rPr>
              <a:t> -</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is often </a:t>
            </a: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under-reported</a:t>
            </a:r>
          </a:p>
        </p:txBody>
      </p:sp>
      <p:sp>
        <p:nvSpPr>
          <p:cNvPr id="7" name="Rectangle 6">
            <a:extLst>
              <a:ext uri="{FF2B5EF4-FFF2-40B4-BE49-F238E27FC236}">
                <a16:creationId xmlns:a16="http://schemas.microsoft.com/office/drawing/2014/main" id="{093A7731-F268-A987-9413-ADA321641E64}"/>
              </a:ext>
            </a:extLst>
          </p:cNvPr>
          <p:cNvSpPr>
            <a:spLocks/>
          </p:cNvSpPr>
          <p:nvPr/>
        </p:nvSpPr>
        <p:spPr>
          <a:xfrm>
            <a:off x="3929" y="1686330"/>
            <a:ext cx="4826120" cy="3985213"/>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63FAB15-D007-2030-5AE2-6CCAE437A82B}"/>
              </a:ext>
            </a:extLst>
          </p:cNvPr>
          <p:cNvSpPr txBox="1"/>
          <p:nvPr/>
        </p:nvSpPr>
        <p:spPr>
          <a:xfrm>
            <a:off x="492087" y="6279727"/>
            <a:ext cx="1167839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Juniper Research, </a:t>
            </a:r>
            <a:r>
              <a:rPr kumimoji="0" lang="en-US" sz="9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Digital Advertising Fraud: 2021-2026 Market Summary</a:t>
            </a:r>
            <a:r>
              <a:rPr kumimoji="0" lang="en-US" sz="900" b="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2022</a:t>
            </a: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endPar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8" name="TextBox 7">
            <a:extLst>
              <a:ext uri="{FF2B5EF4-FFF2-40B4-BE49-F238E27FC236}">
                <a16:creationId xmlns:a16="http://schemas.microsoft.com/office/drawing/2014/main" id="{9B4C3439-9CA6-395A-5144-1BADB819D9FB}"/>
              </a:ext>
            </a:extLst>
          </p:cNvPr>
          <p:cNvSpPr txBox="1"/>
          <p:nvPr/>
        </p:nvSpPr>
        <p:spPr>
          <a:xfrm>
            <a:off x="659396" y="343586"/>
            <a:ext cx="11334895" cy="892552"/>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2600" b="1" i="0" u="none" strike="noStrike" cap="none" spc="0" normalizeH="0" baseline="0">
                <a:ln>
                  <a:noFill/>
                </a:ln>
                <a:solidFill>
                  <a:srgbClr val="1B1464"/>
                </a:solidFill>
                <a:effectLst/>
                <a:uLnTx/>
                <a:uFillTx/>
                <a:latin typeface="Helvetica" pitchFamily="2" charset="0"/>
              </a:defRPr>
            </a:lvl1pPr>
          </a:lstStyle>
          <a:p>
            <a:r>
              <a:rPr lang="en-US"/>
              <a:t>In contrast to CTV, fraudulent digital ads are costing brands at least $23 billion each year</a:t>
            </a:r>
            <a:endParaRPr lang="en-US" strike="sngStrike"/>
          </a:p>
        </p:txBody>
      </p:sp>
      <p:sp>
        <p:nvSpPr>
          <p:cNvPr id="12" name="Rectangle 11">
            <a:extLst>
              <a:ext uri="{FF2B5EF4-FFF2-40B4-BE49-F238E27FC236}">
                <a16:creationId xmlns:a16="http://schemas.microsoft.com/office/drawing/2014/main" id="{30FD8F54-1383-C4B7-4582-A2C72E1A529C}"/>
              </a:ext>
            </a:extLst>
          </p:cNvPr>
          <p:cNvSpPr/>
          <p:nvPr/>
        </p:nvSpPr>
        <p:spPr>
          <a:xfrm>
            <a:off x="4311" y="3607725"/>
            <a:ext cx="4825357" cy="1015663"/>
          </a:xfrm>
          <a:prstGeom prst="rect">
            <a:avLst/>
          </a:prstGeom>
          <a:noFill/>
          <a:effectLst/>
        </p:spPr>
        <p:txBody>
          <a:bodyPr wrap="squar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13462">
                  <a:solidFill>
                    <a:prstClr val="black"/>
                  </a:solidFill>
                  <a:prstDash val="solid"/>
                </a:ln>
                <a:solidFill>
                  <a:srgbClr val="00C0F3"/>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$23 Billion</a:t>
            </a:r>
            <a:endParaRPr kumimoji="0" lang="en-US" sz="60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54D5552D-2261-D0F8-13FA-ABA9DE816570}"/>
              </a:ext>
            </a:extLst>
          </p:cNvPr>
          <p:cNvSpPr txBox="1"/>
          <p:nvPr/>
        </p:nvSpPr>
        <p:spPr>
          <a:xfrm>
            <a:off x="119373" y="4692249"/>
            <a:ext cx="4595233"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1B1464"/>
                </a:solidFill>
                <a:latin typeface="Helvetica" panose="020B0403020202020204" pitchFamily="34" charset="0"/>
                <a:ea typeface="Open Sans" panose="020B0606030504020204" pitchFamily="34" charset="0"/>
                <a:cs typeface="Open Sans" panose="020B0606030504020204" pitchFamily="34" charset="0"/>
              </a:rPr>
              <a:t>Total Digital Advertising Spend Lost to Fraud in the U.S. in 2022</a:t>
            </a:r>
            <a:endPar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F2301A57-A321-3D5D-C351-7BC1B5473414}"/>
              </a:ext>
            </a:extLst>
          </p:cNvPr>
          <p:cNvSpPr txBox="1"/>
          <p:nvPr/>
        </p:nvSpPr>
        <p:spPr>
          <a:xfrm>
            <a:off x="5354171" y="1924610"/>
            <a:ext cx="6014376" cy="1754326"/>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2600" b="1" i="0" u="none" strike="noStrike" cap="none" spc="0" normalizeH="0" baseline="0">
                <a:ln>
                  <a:noFill/>
                </a:ln>
                <a:solidFill>
                  <a:srgbClr val="1B1464"/>
                </a:solidFill>
                <a:effectLst/>
                <a:uLnTx/>
                <a:uFillTx/>
                <a:latin typeface="Helvetica" pitchFamily="2" charset="0"/>
              </a:defRPr>
            </a:lvl1pPr>
          </a:lstStyle>
          <a:p>
            <a:pPr algn="ctr"/>
            <a:r>
              <a:rPr lang="en-US" sz="1800" b="0"/>
              <a:t>“The problem with fraud is that right now </a:t>
            </a:r>
            <a:r>
              <a:rPr lang="en-US" sz="1800">
                <a:solidFill>
                  <a:srgbClr val="ED3C8D"/>
                </a:solidFill>
              </a:rPr>
              <a:t>it isn’t (all) being recognized as fraud</a:t>
            </a:r>
            <a:r>
              <a:rPr lang="en-US" sz="1800" b="0"/>
              <a:t>. Let’s just use round numbers. If they report 1%, everyone jumps to the conclusion that the other 99% is fine. But what they’re missing is that they never said it was human traffic, </a:t>
            </a:r>
            <a:br>
              <a:rPr lang="en-US" sz="1800" b="0"/>
            </a:br>
            <a:r>
              <a:rPr lang="en-US" sz="1800" b="0"/>
              <a:t>they just </a:t>
            </a:r>
            <a:r>
              <a:rPr lang="en-US" sz="1800">
                <a:solidFill>
                  <a:srgbClr val="ED3C8D"/>
                </a:solidFill>
              </a:rPr>
              <a:t>failed to detect</a:t>
            </a:r>
            <a:r>
              <a:rPr lang="en-US" sz="1800" b="0">
                <a:solidFill>
                  <a:schemeClr val="bg1"/>
                </a:solidFill>
              </a:rPr>
              <a:t> </a:t>
            </a:r>
            <a:r>
              <a:rPr lang="en-US" sz="1800" b="0"/>
              <a:t>it was invalid traffic.”</a:t>
            </a:r>
          </a:p>
        </p:txBody>
      </p:sp>
      <p:pic>
        <p:nvPicPr>
          <p:cNvPr id="10" name="Picture 9" descr="Icon&#10;&#10;Description automatically generated">
            <a:extLst>
              <a:ext uri="{FF2B5EF4-FFF2-40B4-BE49-F238E27FC236}">
                <a16:creationId xmlns:a16="http://schemas.microsoft.com/office/drawing/2014/main" id="{C72AB4F9-E0BE-9B07-DE31-084E8DA8B2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40040" y="1984965"/>
            <a:ext cx="1553899" cy="1553899"/>
          </a:xfrm>
          <a:prstGeom prst="rect">
            <a:avLst/>
          </a:prstGeom>
        </p:spPr>
      </p:pic>
      <p:sp>
        <p:nvSpPr>
          <p:cNvPr id="2" name="TextBox 1">
            <a:extLst>
              <a:ext uri="{FF2B5EF4-FFF2-40B4-BE49-F238E27FC236}">
                <a16:creationId xmlns:a16="http://schemas.microsoft.com/office/drawing/2014/main" id="{7889B6FA-AE7A-A4D7-E5AB-842AADA688E9}"/>
              </a:ext>
            </a:extLst>
          </p:cNvPr>
          <p:cNvSpPr txBox="1"/>
          <p:nvPr/>
        </p:nvSpPr>
        <p:spPr>
          <a:xfrm>
            <a:off x="645014" y="1261025"/>
            <a:ext cx="11481581" cy="276999"/>
          </a:xfrm>
          <a:prstGeom prst="rect">
            <a:avLst/>
          </a:prstGeom>
          <a:noFill/>
        </p:spPr>
        <p:txBody>
          <a:bodyPr wrap="square" rtlCol="0" anchor="t">
            <a:spAutoFit/>
          </a:bodyPr>
          <a:lstStyle>
            <a:defPPr>
              <a:defRPr lang="en-US"/>
            </a:defPPr>
            <a:lvl1pPr marL="285750" indent="-285750">
              <a:buBlip>
                <a:blip r:embed="rId3"/>
              </a:buBlip>
              <a:defRPr sz="1400">
                <a:solidFill>
                  <a:srgbClr val="1F1A62"/>
                </a:solidFill>
                <a:latin typeface="Helvetica"/>
                <a:cs typeface="Helvetica"/>
              </a:defRPr>
            </a:lvl1p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u="none" strike="noStrike" kern="1200" cap="none" spc="0" normalizeH="0" baseline="0" noProof="0">
                <a:ln>
                  <a:noFill/>
                </a:ln>
                <a:solidFill>
                  <a:srgbClr val="1F1A62"/>
                </a:solidFill>
                <a:effectLst/>
                <a:uLnTx/>
                <a:uFillTx/>
                <a:latin typeface="Helvetica"/>
                <a:ea typeface="+mn-ea"/>
              </a:rPr>
              <a:t>As bad actors become savvier at committing fraud, the industry is struggling to properly detect fraudulent activity, especially beyond ‘bots’</a:t>
            </a:r>
          </a:p>
        </p:txBody>
      </p:sp>
      <p:pic>
        <p:nvPicPr>
          <p:cNvPr id="11" name="Picture 10">
            <a:extLst>
              <a:ext uri="{FF2B5EF4-FFF2-40B4-BE49-F238E27FC236}">
                <a16:creationId xmlns:a16="http://schemas.microsoft.com/office/drawing/2014/main" id="{522694C3-1439-8427-FDF7-AA8F9450631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2AB2711B-B5E7-F7E2-6BEA-54E1F482FADC}"/>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5" name="Rectangle 24">
            <a:extLst>
              <a:ext uri="{FF2B5EF4-FFF2-40B4-BE49-F238E27FC236}">
                <a16:creationId xmlns:a16="http://schemas.microsoft.com/office/drawing/2014/main" id="{F7D3FFDC-37E1-1127-1CDC-4374C17C104D}"/>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cxnSp>
        <p:nvCxnSpPr>
          <p:cNvPr id="3" name="Straight Connector 2">
            <a:extLst>
              <a:ext uri="{FF2B5EF4-FFF2-40B4-BE49-F238E27FC236}">
                <a16:creationId xmlns:a16="http://schemas.microsoft.com/office/drawing/2014/main" id="{D08D221F-3684-0DDC-7710-BC9C6387B9DC}"/>
              </a:ext>
            </a:extLst>
          </p:cNvPr>
          <p:cNvCxnSpPr>
            <a:cxnSpLocks/>
          </p:cNvCxnSpPr>
          <p:nvPr/>
        </p:nvCxnSpPr>
        <p:spPr>
          <a:xfrm>
            <a:off x="558925" y="306516"/>
            <a:ext cx="0" cy="1054100"/>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24855C6-FEAC-8693-FDF5-719A876A6B4D}"/>
              </a:ext>
            </a:extLst>
          </p:cNvPr>
          <p:cNvSpPr txBox="1"/>
          <p:nvPr/>
        </p:nvSpPr>
        <p:spPr>
          <a:xfrm>
            <a:off x="51023" y="479623"/>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7</a:t>
            </a:r>
          </a:p>
        </p:txBody>
      </p:sp>
      <p:sp>
        <p:nvSpPr>
          <p:cNvPr id="28" name="Rectangle 27">
            <a:extLst>
              <a:ext uri="{FF2B5EF4-FFF2-40B4-BE49-F238E27FC236}">
                <a16:creationId xmlns:a16="http://schemas.microsoft.com/office/drawing/2014/main" id="{5119E557-20D5-D63C-DC8A-8DCCE0990FE4}"/>
              </a:ext>
            </a:extLst>
          </p:cNvPr>
          <p:cNvSpPr/>
          <p:nvPr/>
        </p:nvSpPr>
        <p:spPr>
          <a:xfrm>
            <a:off x="6972687" y="3975932"/>
            <a:ext cx="3072665" cy="71558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Helvetica" panose="020B0403020202020204" pitchFamily="34" charset="0"/>
                <a:ea typeface="Open Sans" panose="020B0606030504020204" pitchFamily="34" charset="0"/>
                <a:cs typeface="Open Sans" panose="020B0606030504020204" pitchFamily="34" charset="0"/>
              </a:rPr>
              <a:t>Augustine </a:t>
            </a:r>
            <a:r>
              <a:rPr lang="en-US" sz="1600" b="1" err="1">
                <a:solidFill>
                  <a:schemeClr val="bg1"/>
                </a:solidFill>
                <a:latin typeface="Helvetica" panose="020B0403020202020204" pitchFamily="34" charset="0"/>
                <a:ea typeface="Open Sans" panose="020B0606030504020204" pitchFamily="34" charset="0"/>
                <a:cs typeface="Open Sans" panose="020B0606030504020204" pitchFamily="34" charset="0"/>
              </a:rPr>
              <a:t>Fou</a:t>
            </a:r>
            <a:endParaRPr kumimoji="0" lang="en-US" sz="1600" b="1" i="0" u="none" strike="noStrike" kern="1200" cap="none" spc="0" normalizeH="0" baseline="0" noProof="0">
              <a:ln>
                <a:noFill/>
              </a:ln>
              <a:solidFill>
                <a:schemeClr val="bg1"/>
              </a:solidFill>
              <a:effectLst/>
              <a:uLnTx/>
              <a:uFillTx/>
              <a:latin typeface="Helvetica" panose="020B0403020202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solidFill>
                <a:effectLst/>
                <a:uLnTx/>
                <a:uFillTx/>
                <a:latin typeface="Helvetica" panose="020B0403020202020204" pitchFamily="34" charset="0"/>
                <a:ea typeface="Open Sans" panose="020B0606030504020204" pitchFamily="34" charset="0"/>
                <a:cs typeface="Open Sans" panose="020B0606030504020204" pitchFamily="34" charset="0"/>
              </a:rPr>
              <a:t>Independent Ad Fraud Researcher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chemeClr val="bg1"/>
                </a:solidFill>
                <a:latin typeface="Helvetica" panose="020B0403020202020204" pitchFamily="34" charset="0"/>
                <a:ea typeface="Open Sans" panose="020B0606030504020204" pitchFamily="34" charset="0"/>
                <a:cs typeface="Open Sans" panose="020B0606030504020204" pitchFamily="34" charset="0"/>
              </a:rPr>
              <a:t>(The Big Smoke, 1/14/2022)</a:t>
            </a:r>
            <a:endParaRPr kumimoji="0" lang="en-US" sz="1200" b="0" i="0" u="none" strike="noStrike" kern="1200" cap="none" spc="0" normalizeH="0" baseline="0" noProof="0">
              <a:ln>
                <a:noFill/>
              </a:ln>
              <a:solidFill>
                <a:schemeClr val="bg1"/>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43284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0AB914-9476-7E59-FF30-4081660A7C87}"/>
              </a:ext>
            </a:extLst>
          </p:cNvPr>
          <p:cNvSpPr txBox="1"/>
          <p:nvPr/>
        </p:nvSpPr>
        <p:spPr>
          <a:xfrm>
            <a:off x="449165" y="5904162"/>
            <a:ext cx="11250637" cy="646331"/>
          </a:xfrm>
          <a:prstGeom prst="rect">
            <a:avLst/>
          </a:prstGeom>
          <a:noFill/>
        </p:spPr>
        <p:txBody>
          <a:bodyPr wrap="square" rtlCol="0">
            <a:spAutoFit/>
          </a:bodyPr>
          <a:lstStyle/>
          <a:p>
            <a:pPr lvl="0">
              <a:defRPr/>
            </a:pPr>
            <a:r>
              <a:rPr kumimoji="0" lang="en-US" sz="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Digital Ad Spend - VAB analysis of eMarketer Insider Intelligence data. eMarketer Insider Intelligence, U.S. Digital Ad Spending, March 2023. eMarketer Insider Intelligence, U.S. Digital Ad Spending, by Format, March 2023. Note: includes advertising that appears on desktop and laptop computers as well as mobile phones, tablets, and other internet-connected devices, and includes all the various formats of advertising on those platforms</a:t>
            </a:r>
            <a:r>
              <a:rPr lang="en-US" sz="600">
                <a:solidFill>
                  <a:srgbClr val="1F1A62"/>
                </a:solidFill>
                <a:latin typeface="Helvetica" panose="020B0604020202020204" pitchFamily="34" charset="0"/>
                <a:cs typeface="Helvetica" panose="020B0604020202020204" pitchFamily="34" charset="0"/>
              </a:rPr>
              <a:t>. Digital ad fraud $$$ estimates - Juniper Research, </a:t>
            </a:r>
            <a:r>
              <a:rPr lang="en-US" sz="600" i="1">
                <a:solidFill>
                  <a:srgbClr val="1F1A62"/>
                </a:solidFill>
                <a:latin typeface="Helvetica" panose="020B0604020202020204" pitchFamily="34" charset="0"/>
                <a:cs typeface="Helvetica" panose="020B0604020202020204" pitchFamily="34" charset="0"/>
              </a:rPr>
              <a:t>Digital Advertising Fraud: 2021-2026 Market Summary</a:t>
            </a:r>
            <a:r>
              <a:rPr lang="en-US" sz="600">
                <a:solidFill>
                  <a:srgbClr val="1F1A62"/>
                </a:solidFill>
                <a:latin typeface="Helvetica" panose="020B0604020202020204" pitchFamily="34" charset="0"/>
                <a:cs typeface="Helvetica" panose="020B0604020202020204" pitchFamily="34" charset="0"/>
              </a:rPr>
              <a:t>, 2022. TV / CTV Ad Spend - </a:t>
            </a:r>
            <a:r>
              <a:rPr kumimoji="0" lang="en-US" sz="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eMarketer Insider Intelligence, U.S. TV Ad Spending, March 2023. Note: includes broadcast TV (network, syndication, and spot) and cable TV; excludes digital. eMarketer Insider Intelligence, U.S. Connected TV Ad Spending, March 2023. Note: digital advertising that appears on connected TV (CTV) devices; includes display ads that appear on home screens and in-stream video ads that appear on CTVs from platforms like Hulu, Roku, and YouTube; excludes network-sold inventory from traditional linear TV and addressable TV advertising. Estimates are based on the analysis of various elements related to the ad spending market, including macro-level economic conditions, historical trends of the advertising market, historical trends of each medium in relation to other media, reported revenues from major ad publishers, estimates from other research firms, data from benchmark sources, consumer media consumption trends, consumer device usage trends, and eMarketer interviews with executives at ad agencies, brands, media publishers, and other industry leaders. CTV ad </a:t>
            </a:r>
            <a:r>
              <a:rPr lang="en-US" sz="600">
                <a:solidFill>
                  <a:srgbClr val="1F1A62"/>
                </a:solidFill>
                <a:latin typeface="Helvetica" panose="020B0604020202020204" pitchFamily="34" charset="0"/>
                <a:cs typeface="Helvetica" panose="020B0604020202020204" pitchFamily="34" charset="0"/>
              </a:rPr>
              <a:t>fraud $$$ estimates - </a:t>
            </a:r>
            <a:r>
              <a:rPr kumimoji="0" lang="en-US" sz="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DoubleVerify, </a:t>
            </a:r>
            <a:r>
              <a:rPr kumimoji="0" lang="en-US" sz="6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Global Insights Report</a:t>
            </a:r>
            <a:r>
              <a:rPr kumimoji="0" lang="en-US" sz="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2022. </a:t>
            </a:r>
            <a:r>
              <a:rPr lang="en-US" sz="600">
                <a:solidFill>
                  <a:srgbClr val="1F1A62"/>
                </a:solidFill>
                <a:latin typeface="Helvetica" panose="020B0604020202020204" pitchFamily="34" charset="0"/>
                <a:cs typeface="Helvetica" panose="020B0604020202020204" pitchFamily="34" charset="0"/>
              </a:rPr>
              <a:t>*Based on % of 2022 ad revenue. **Based on % of 2021 ad revenue to align with 2021 CTV fraud $$$ estimates.</a:t>
            </a:r>
            <a:endParaRPr kumimoji="0" lang="en-US" sz="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9" name="TextBox 8">
            <a:extLst>
              <a:ext uri="{FF2B5EF4-FFF2-40B4-BE49-F238E27FC236}">
                <a16:creationId xmlns:a16="http://schemas.microsoft.com/office/drawing/2014/main" id="{89197D1E-AA0F-7334-A331-A23C7946C908}"/>
              </a:ext>
            </a:extLst>
          </p:cNvPr>
          <p:cNvSpPr txBox="1"/>
          <p:nvPr/>
        </p:nvSpPr>
        <p:spPr>
          <a:xfrm>
            <a:off x="645015" y="387290"/>
            <a:ext cx="11054788" cy="892552"/>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2600" b="1" i="0" u="none" strike="noStrike" cap="none" spc="0" normalizeH="0" baseline="0">
                <a:ln>
                  <a:noFill/>
                </a:ln>
                <a:solidFill>
                  <a:srgbClr val="1B1464"/>
                </a:solidFill>
                <a:effectLst/>
                <a:uLnTx/>
                <a:uFillTx/>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share of estimated ad fraud in total TV is a small fraction of the ad fraud projection in non-CTV digital platforms</a:t>
            </a:r>
            <a:endPar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endParaRPr>
          </a:p>
        </p:txBody>
      </p:sp>
      <p:pic>
        <p:nvPicPr>
          <p:cNvPr id="21" name="Picture 20">
            <a:extLst>
              <a:ext uri="{FF2B5EF4-FFF2-40B4-BE49-F238E27FC236}">
                <a16:creationId xmlns:a16="http://schemas.microsoft.com/office/drawing/2014/main" id="{7BF0C463-DF9F-4957-CE48-F5A1E6C4C9A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22" name="Slide Number Placeholder 5">
            <a:extLst>
              <a:ext uri="{FF2B5EF4-FFF2-40B4-BE49-F238E27FC236}">
                <a16:creationId xmlns:a16="http://schemas.microsoft.com/office/drawing/2014/main" id="{0E023F90-2E35-2E82-3A6E-B8D3E9316733}"/>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4" name="Rectangle 23">
            <a:extLst>
              <a:ext uri="{FF2B5EF4-FFF2-40B4-BE49-F238E27FC236}">
                <a16:creationId xmlns:a16="http://schemas.microsoft.com/office/drawing/2014/main" id="{C6028D94-43BC-008E-D2BB-75DAFF352360}"/>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 name="Rectangle 1">
            <a:extLst>
              <a:ext uri="{FF2B5EF4-FFF2-40B4-BE49-F238E27FC236}">
                <a16:creationId xmlns:a16="http://schemas.microsoft.com/office/drawing/2014/main" id="{EB620004-4664-1656-5BE0-E7C52BD1382D}"/>
              </a:ext>
            </a:extLst>
          </p:cNvPr>
          <p:cNvSpPr>
            <a:spLocks/>
          </p:cNvSpPr>
          <p:nvPr/>
        </p:nvSpPr>
        <p:spPr>
          <a:xfrm>
            <a:off x="-3872" y="1669011"/>
            <a:ext cx="6099871" cy="3985213"/>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144C578-52BE-0996-7E9E-170651AF669C}"/>
              </a:ext>
            </a:extLst>
          </p:cNvPr>
          <p:cNvSpPr>
            <a:spLocks/>
          </p:cNvSpPr>
          <p:nvPr/>
        </p:nvSpPr>
        <p:spPr>
          <a:xfrm>
            <a:off x="6095999" y="1669011"/>
            <a:ext cx="6099871" cy="3985213"/>
          </a:xfrm>
          <a:prstGeom prst="rect">
            <a:avLst/>
          </a:prstGeom>
          <a:solidFill>
            <a:srgbClr val="00BFF2"/>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31527541-C8C7-443C-D321-7903D3EE94C6}"/>
              </a:ext>
            </a:extLst>
          </p:cNvPr>
          <p:cNvSpPr/>
          <p:nvPr/>
        </p:nvSpPr>
        <p:spPr>
          <a:xfrm>
            <a:off x="633384" y="3142698"/>
            <a:ext cx="4825357" cy="1569660"/>
          </a:xfrm>
          <a:prstGeom prst="rect">
            <a:avLst/>
          </a:prstGeom>
          <a:noFill/>
          <a:effectLst/>
        </p:spPr>
        <p:txBody>
          <a:bodyPr wrap="squar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9600" b="1">
                <a:ln w="13462">
                  <a:solidFill>
                    <a:prstClr val="black"/>
                  </a:solidFill>
                  <a:prstDash val="solid"/>
                </a:ln>
                <a:solidFill>
                  <a:srgbClr val="4EBEA4"/>
                </a:solidFill>
                <a:effectLst>
                  <a:outerShdw dist="38100" dir="2700000" algn="bl" rotWithShape="0">
                    <a:prstClr val="black"/>
                  </a:outerShdw>
                </a:effectLst>
                <a:latin typeface="Helvetica" panose="020B0604020202020204" pitchFamily="34" charset="0"/>
                <a:ea typeface="Open Sans" panose="020B0606030504020204" pitchFamily="34" charset="0"/>
                <a:cs typeface="Helvetica" panose="020B0604020202020204" pitchFamily="34" charset="0"/>
              </a:rPr>
              <a:t>10.3%</a:t>
            </a:r>
            <a:endParaRPr kumimoji="0" lang="en-US" sz="9600" b="1" i="0" u="none" strike="noStrike" kern="1200" cap="none" spc="0" normalizeH="0" baseline="0" noProof="0">
              <a:ln w="13462">
                <a:solidFill>
                  <a:prstClr val="black"/>
                </a:solidFill>
                <a:prstDash val="solid"/>
              </a:ln>
              <a:solidFill>
                <a:srgbClr val="4EBEA4"/>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endParaRPr>
          </a:p>
        </p:txBody>
      </p:sp>
      <p:sp>
        <p:nvSpPr>
          <p:cNvPr id="6" name="TextBox 5">
            <a:extLst>
              <a:ext uri="{FF2B5EF4-FFF2-40B4-BE49-F238E27FC236}">
                <a16:creationId xmlns:a16="http://schemas.microsoft.com/office/drawing/2014/main" id="{939F4C11-3236-0A8D-F5C7-373ACA9BEE54}"/>
              </a:ext>
            </a:extLst>
          </p:cNvPr>
          <p:cNvSpPr txBox="1"/>
          <p:nvPr/>
        </p:nvSpPr>
        <p:spPr>
          <a:xfrm>
            <a:off x="748447" y="1987758"/>
            <a:ext cx="4595233"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strike="noStrike" kern="1200" cap="none" spc="0" normalizeH="0" baseline="0" noProof="0">
                <a:ln>
                  <a:noFill/>
                </a:ln>
                <a:solidFill>
                  <a:schemeClr val="bg1"/>
                </a:solidFill>
                <a:effectLst/>
                <a:uLnTx/>
                <a:uFillTx/>
                <a:latin typeface="Helvetica" panose="020B0403020202020204" pitchFamily="34" charset="0"/>
                <a:ea typeface="Open Sans" panose="020B0606030504020204" pitchFamily="34" charset="0"/>
                <a:cs typeface="Open Sans" panose="020B0606030504020204" pitchFamily="34" charset="0"/>
              </a:rPr>
              <a:t>Estimated Digital Ad Fraud $$$ as a % of </a:t>
            </a:r>
            <a:r>
              <a:rPr kumimoji="0" lang="en-US" sz="2000" b="1" i="0" u="sng" strike="noStrike" kern="1200" cap="none" spc="0" normalizeH="0" baseline="0" noProof="0">
                <a:ln>
                  <a:noFill/>
                </a:ln>
                <a:solidFill>
                  <a:schemeClr val="bg1"/>
                </a:solidFill>
                <a:effectLst/>
                <a:uLnTx/>
                <a:uFillTx/>
                <a:latin typeface="Helvetica" panose="020B0403020202020204" pitchFamily="34" charset="0"/>
                <a:ea typeface="Open Sans" panose="020B0606030504020204" pitchFamily="34" charset="0"/>
                <a:cs typeface="Open Sans" panose="020B0606030504020204" pitchFamily="34" charset="0"/>
              </a:rPr>
              <a:t>Total Digital Ad Spend</a:t>
            </a:r>
            <a:r>
              <a:rPr kumimoji="0" lang="en-US" sz="2000" b="1" i="0" strike="noStrike" kern="1200" cap="none" spc="0" normalizeH="0" baseline="0" noProof="0">
                <a:ln>
                  <a:noFill/>
                </a:ln>
                <a:solidFill>
                  <a:schemeClr val="bg1"/>
                </a:solidFill>
                <a:effectLst/>
                <a:uLnTx/>
                <a:uFillTx/>
                <a:latin typeface="Helvetica" panose="020B0403020202020204" pitchFamily="34" charset="0"/>
                <a:ea typeface="Open Sans" panose="020B0606030504020204" pitchFamily="34" charset="0"/>
                <a:cs typeface="Open Sans" panose="020B0606030504020204" pitchFamily="34" charset="0"/>
              </a:rPr>
              <a:t>*</a:t>
            </a:r>
          </a:p>
        </p:txBody>
      </p:sp>
      <p:sp>
        <p:nvSpPr>
          <p:cNvPr id="10" name="Rectangle 9">
            <a:extLst>
              <a:ext uri="{FF2B5EF4-FFF2-40B4-BE49-F238E27FC236}">
                <a16:creationId xmlns:a16="http://schemas.microsoft.com/office/drawing/2014/main" id="{327DEC3C-4E2F-3F52-64F3-0116BAFDAF88}"/>
              </a:ext>
            </a:extLst>
          </p:cNvPr>
          <p:cNvSpPr/>
          <p:nvPr/>
        </p:nvSpPr>
        <p:spPr>
          <a:xfrm>
            <a:off x="6491988" y="2584160"/>
            <a:ext cx="5307893" cy="923330"/>
          </a:xfrm>
          <a:prstGeom prst="rect">
            <a:avLst/>
          </a:prstGeom>
          <a:noFill/>
          <a:effectLst/>
        </p:spPr>
        <p:txBody>
          <a:bodyPr wrap="squar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FFE600"/>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0.3% - 0.4%</a:t>
            </a:r>
          </a:p>
        </p:txBody>
      </p:sp>
      <p:sp>
        <p:nvSpPr>
          <p:cNvPr id="11" name="Rectangle 10">
            <a:extLst>
              <a:ext uri="{FF2B5EF4-FFF2-40B4-BE49-F238E27FC236}">
                <a16:creationId xmlns:a16="http://schemas.microsoft.com/office/drawing/2014/main" id="{322CEA9D-61E8-E053-A148-4A83D6E5EF16}"/>
              </a:ext>
            </a:extLst>
          </p:cNvPr>
          <p:cNvSpPr/>
          <p:nvPr/>
        </p:nvSpPr>
        <p:spPr>
          <a:xfrm>
            <a:off x="6418266" y="4586980"/>
            <a:ext cx="5455336" cy="769441"/>
          </a:xfrm>
          <a:prstGeom prst="rect">
            <a:avLst/>
          </a:prstGeom>
          <a:noFill/>
          <a:effectLst/>
        </p:spPr>
        <p:txBody>
          <a:bodyPr wrap="squar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13462">
                  <a:solidFill>
                    <a:prstClr val="black"/>
                  </a:solidFill>
                  <a:prstDash val="solid"/>
                </a:ln>
                <a:solidFill>
                  <a:srgbClr val="FFE600"/>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1.2% - 1.4%</a:t>
            </a:r>
          </a:p>
        </p:txBody>
      </p:sp>
      <p:sp>
        <p:nvSpPr>
          <p:cNvPr id="12" name="TextBox 11">
            <a:extLst>
              <a:ext uri="{FF2B5EF4-FFF2-40B4-BE49-F238E27FC236}">
                <a16:creationId xmlns:a16="http://schemas.microsoft.com/office/drawing/2014/main" id="{0F34C08E-4642-9B98-D069-9C33B9A95960}"/>
              </a:ext>
            </a:extLst>
          </p:cNvPr>
          <p:cNvSpPr txBox="1"/>
          <p:nvPr/>
        </p:nvSpPr>
        <p:spPr>
          <a:xfrm>
            <a:off x="6848318" y="1966813"/>
            <a:ext cx="4595233"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strike="noStrike" kern="1200" cap="none" spc="0" normalizeH="0" baseline="0" noProof="0">
                <a:ln>
                  <a:noFill/>
                </a:ln>
                <a:solidFill>
                  <a:schemeClr val="bg1"/>
                </a:solidFill>
                <a:effectLst/>
                <a:uLnTx/>
                <a:uFillTx/>
                <a:latin typeface="Helvetica" panose="020B0403020202020204" pitchFamily="34" charset="0"/>
                <a:ea typeface="Open Sans" panose="020B0606030504020204" pitchFamily="34" charset="0"/>
                <a:cs typeface="Open Sans" panose="020B0606030504020204" pitchFamily="34" charset="0"/>
              </a:rPr>
              <a:t>Estimated CTV Ad Fraud $$$ </a:t>
            </a:r>
            <a:r>
              <a:rPr lang="en-US" sz="2000" b="1">
                <a:solidFill>
                  <a:schemeClr val="bg1"/>
                </a:solidFill>
                <a:latin typeface="Helvetica" panose="020B0403020202020204" pitchFamily="34" charset="0"/>
                <a:ea typeface="Open Sans" panose="020B0606030504020204" pitchFamily="34" charset="0"/>
                <a:cs typeface="Open Sans" panose="020B0606030504020204" pitchFamily="34" charset="0"/>
              </a:rPr>
              <a:t>as a % of </a:t>
            </a:r>
            <a:r>
              <a:rPr lang="en-US" sz="2000" b="1" u="sng">
                <a:solidFill>
                  <a:schemeClr val="bg1"/>
                </a:solidFill>
                <a:latin typeface="Helvetica" panose="020B0403020202020204" pitchFamily="34" charset="0"/>
                <a:ea typeface="Open Sans" panose="020B0606030504020204" pitchFamily="34" charset="0"/>
                <a:cs typeface="Open Sans" panose="020B0606030504020204" pitchFamily="34" charset="0"/>
              </a:rPr>
              <a:t>Total TV Spend</a:t>
            </a:r>
            <a:endParaRPr kumimoji="0" lang="en-US" sz="2000" b="1" i="0" u="sng" strike="noStrike" kern="1200" cap="none" spc="0" normalizeH="0" baseline="0" noProof="0">
              <a:ln>
                <a:noFill/>
              </a:ln>
              <a:solidFill>
                <a:schemeClr val="bg1"/>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762D9A14-95C1-C677-2A64-4C2CAD679096}"/>
              </a:ext>
            </a:extLst>
          </p:cNvPr>
          <p:cNvSpPr txBox="1"/>
          <p:nvPr/>
        </p:nvSpPr>
        <p:spPr>
          <a:xfrm>
            <a:off x="6848318" y="3879094"/>
            <a:ext cx="4595233"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strike="noStrike" kern="1200" cap="none" spc="0" normalizeH="0" baseline="0" noProof="0">
                <a:ln>
                  <a:noFill/>
                </a:ln>
                <a:solidFill>
                  <a:schemeClr val="bg1"/>
                </a:solidFill>
                <a:effectLst/>
                <a:uLnTx/>
                <a:uFillTx/>
                <a:latin typeface="Helvetica" panose="020B0403020202020204" pitchFamily="34" charset="0"/>
                <a:ea typeface="Open Sans" panose="020B0606030504020204" pitchFamily="34" charset="0"/>
                <a:cs typeface="Open Sans" panose="020B0606030504020204" pitchFamily="34" charset="0"/>
              </a:rPr>
              <a:t>Estimated CTV Ad Fraud $$$ </a:t>
            </a:r>
            <a:r>
              <a:rPr lang="en-US" sz="2000" b="1">
                <a:solidFill>
                  <a:schemeClr val="bg1"/>
                </a:solidFill>
                <a:latin typeface="Helvetica" panose="020B0403020202020204" pitchFamily="34" charset="0"/>
                <a:ea typeface="Open Sans" panose="020B0606030504020204" pitchFamily="34" charset="0"/>
                <a:cs typeface="Open Sans" panose="020B0606030504020204" pitchFamily="34" charset="0"/>
              </a:rPr>
              <a:t>as a % of </a:t>
            </a:r>
            <a:r>
              <a:rPr lang="en-US" sz="2000" b="1" u="sng">
                <a:solidFill>
                  <a:schemeClr val="bg1"/>
                </a:solidFill>
                <a:latin typeface="Helvetica" panose="020B0403020202020204" pitchFamily="34" charset="0"/>
                <a:ea typeface="Open Sans" panose="020B0606030504020204" pitchFamily="34" charset="0"/>
                <a:cs typeface="Open Sans" panose="020B0606030504020204" pitchFamily="34" charset="0"/>
              </a:rPr>
              <a:t>CTV TV Spend</a:t>
            </a:r>
            <a:endParaRPr kumimoji="0" lang="en-US" sz="2000" b="1" i="0" u="sng" strike="noStrike" kern="1200" cap="none" spc="0" normalizeH="0" baseline="0" noProof="0">
              <a:ln>
                <a:noFill/>
              </a:ln>
              <a:solidFill>
                <a:schemeClr val="bg1"/>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53DB65D1-D1CF-ADD6-CF35-CF7A244A5335}"/>
              </a:ext>
            </a:extLst>
          </p:cNvPr>
          <p:cNvSpPr txBox="1"/>
          <p:nvPr/>
        </p:nvSpPr>
        <p:spPr>
          <a:xfrm>
            <a:off x="1838529" y="2945582"/>
            <a:ext cx="2227634" cy="400110"/>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2000" b="1" i="0" strike="noStrike" cap="none" spc="0" normalizeH="0" baseline="0">
                <a:ln>
                  <a:noFill/>
                </a:ln>
                <a:solidFill>
                  <a:schemeClr val="bg1"/>
                </a:solidFill>
                <a:effectLst/>
                <a:uLnTx/>
                <a:uFillTx/>
                <a:latin typeface="Helvetica" panose="020B0403020202020204" pitchFamily="34" charset="0"/>
                <a:ea typeface="Open Sans" panose="020B0606030504020204" pitchFamily="34" charset="0"/>
                <a:cs typeface="Open Sans" panose="020B0606030504020204" pitchFamily="34" charset="0"/>
              </a:defRPr>
            </a:lvl1pPr>
          </a:lstStyle>
          <a:p>
            <a:r>
              <a:rPr lang="en-US" b="0" i="1"/>
              <a:t>at least</a:t>
            </a:r>
          </a:p>
        </p:txBody>
      </p:sp>
      <p:cxnSp>
        <p:nvCxnSpPr>
          <p:cNvPr id="3" name="Straight Connector 2">
            <a:extLst>
              <a:ext uri="{FF2B5EF4-FFF2-40B4-BE49-F238E27FC236}">
                <a16:creationId xmlns:a16="http://schemas.microsoft.com/office/drawing/2014/main" id="{28E4EECA-1A09-E36A-578E-ADDB5E7BFFE2}"/>
              </a:ext>
            </a:extLst>
          </p:cNvPr>
          <p:cNvCxnSpPr>
            <a:cxnSpLocks/>
          </p:cNvCxnSpPr>
          <p:nvPr/>
        </p:nvCxnSpPr>
        <p:spPr>
          <a:xfrm>
            <a:off x="558925" y="306516"/>
            <a:ext cx="0" cy="1054100"/>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5A7B219-BA65-2E7F-ACE7-E2A51F80F54E}"/>
              </a:ext>
            </a:extLst>
          </p:cNvPr>
          <p:cNvSpPr txBox="1"/>
          <p:nvPr/>
        </p:nvSpPr>
        <p:spPr>
          <a:xfrm>
            <a:off x="51023" y="479623"/>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8</a:t>
            </a:r>
          </a:p>
        </p:txBody>
      </p:sp>
    </p:spTree>
    <p:extLst>
      <p:ext uri="{BB962C8B-B14F-4D97-AF65-F5344CB8AC3E}">
        <p14:creationId xmlns:p14="http://schemas.microsoft.com/office/powerpoint/2010/main" val="963465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orking on his computer&#10;&#10;Description automatically generated with low confidence">
            <a:extLst>
              <a:ext uri="{FF2B5EF4-FFF2-40B4-BE49-F238E27FC236}">
                <a16:creationId xmlns:a16="http://schemas.microsoft.com/office/drawing/2014/main" id="{20E2FB3E-E1CD-F734-E200-E979DF9B2F6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696117"/>
            <a:ext cx="4848342" cy="3975426"/>
          </a:xfrm>
          <a:prstGeom prst="rect">
            <a:avLst/>
          </a:prstGeom>
        </p:spPr>
      </p:pic>
      <p:sp>
        <p:nvSpPr>
          <p:cNvPr id="11" name="Rectangle 10">
            <a:extLst>
              <a:ext uri="{FF2B5EF4-FFF2-40B4-BE49-F238E27FC236}">
                <a16:creationId xmlns:a16="http://schemas.microsoft.com/office/drawing/2014/main" id="{226B1BAF-CDA2-0768-3491-35CC3D41A73B}"/>
              </a:ext>
            </a:extLst>
          </p:cNvPr>
          <p:cNvSpPr>
            <a:spLocks/>
          </p:cNvSpPr>
          <p:nvPr/>
        </p:nvSpPr>
        <p:spPr>
          <a:xfrm>
            <a:off x="4825745" y="1686330"/>
            <a:ext cx="7366549" cy="3985213"/>
          </a:xfrm>
          <a:prstGeom prst="rect">
            <a:avLst/>
          </a:prstGeom>
          <a:solidFill>
            <a:srgbClr val="E2E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9197D1E-AA0F-7334-A331-A23C7946C908}"/>
              </a:ext>
            </a:extLst>
          </p:cNvPr>
          <p:cNvSpPr txBox="1"/>
          <p:nvPr/>
        </p:nvSpPr>
        <p:spPr>
          <a:xfrm>
            <a:off x="703578" y="285170"/>
            <a:ext cx="11315701" cy="892552"/>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2600" b="1" i="0" u="none" strike="noStrike" cap="none" spc="0" normalizeH="0" baseline="0">
                <a:ln>
                  <a:noFill/>
                </a:ln>
                <a:solidFill>
                  <a:srgbClr val="1B1464"/>
                </a:solidFill>
                <a:effectLst/>
                <a:uLnTx/>
                <a:uFillTx/>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Ad fraud in CTV also does not normally impact the viewing experience unlike digital fraud which can lead to ad stuffing or computer viruses </a:t>
            </a:r>
          </a:p>
        </p:txBody>
      </p:sp>
      <p:sp>
        <p:nvSpPr>
          <p:cNvPr id="14" name="TextBox 13">
            <a:extLst>
              <a:ext uri="{FF2B5EF4-FFF2-40B4-BE49-F238E27FC236}">
                <a16:creationId xmlns:a16="http://schemas.microsoft.com/office/drawing/2014/main" id="{4BC02927-B713-D55A-A5B8-FC6BC5520ECB}"/>
              </a:ext>
            </a:extLst>
          </p:cNvPr>
          <p:cNvSpPr txBox="1"/>
          <p:nvPr/>
        </p:nvSpPr>
        <p:spPr>
          <a:xfrm>
            <a:off x="703579" y="1200753"/>
            <a:ext cx="11227717" cy="461665"/>
          </a:xfrm>
          <a:prstGeom prst="rect">
            <a:avLst/>
          </a:prstGeom>
          <a:noFill/>
        </p:spPr>
        <p:txBody>
          <a:bodyPr wrap="square" rtlCol="0" anchor="t">
            <a:spAutoFit/>
          </a:bodyPr>
          <a:lstStyle>
            <a:defPPr>
              <a:defRPr lang="en-US"/>
            </a:defPPr>
            <a:lvl1pPr marL="285750" marR="0" lvl="0" indent="-285750" fontAlgn="auto">
              <a:lnSpc>
                <a:spcPct val="100000"/>
              </a:lnSpc>
              <a:spcBef>
                <a:spcPts val="0"/>
              </a:spcBef>
              <a:spcAft>
                <a:spcPts val="0"/>
              </a:spcAft>
              <a:buClrTx/>
              <a:buSzTx/>
              <a:buFontTx/>
              <a:buBlip>
                <a:blip r:embed="rId3"/>
              </a:buBlip>
              <a:tabLst/>
              <a:defRPr kumimoji="0" sz="1200" b="0" u="none" strike="noStrike" cap="none" spc="0" normalizeH="0" baseline="0">
                <a:ln>
                  <a:noFill/>
                </a:ln>
                <a:solidFill>
                  <a:srgbClr val="1F1A62"/>
                </a:solidFill>
                <a:effectLst/>
                <a:uLnTx/>
                <a:uFillTx/>
                <a:latin typeface="Helvetica"/>
                <a:cs typeface="Helvetica"/>
              </a:defRPr>
            </a:lvl1pPr>
          </a:lstStyle>
          <a:p>
            <a:r>
              <a:rPr lang="en-US"/>
              <a:t>CTV viewers are often unaware they’ve been exposed to fraudulent activity as they are still watching within a premium environment, however digital users run the risk of malware being installed on their device, which can lead to pop-up ads, battery drain and more</a:t>
            </a:r>
          </a:p>
        </p:txBody>
      </p:sp>
      <p:sp>
        <p:nvSpPr>
          <p:cNvPr id="20" name="Rectangle: Rounded Corners 19">
            <a:extLst>
              <a:ext uri="{FF2B5EF4-FFF2-40B4-BE49-F238E27FC236}">
                <a16:creationId xmlns:a16="http://schemas.microsoft.com/office/drawing/2014/main" id="{7EDA2C54-1F1B-E578-5A4D-28033B08EE6A}"/>
              </a:ext>
            </a:extLst>
          </p:cNvPr>
          <p:cNvSpPr/>
          <p:nvPr/>
        </p:nvSpPr>
        <p:spPr>
          <a:xfrm>
            <a:off x="4927297" y="2431339"/>
            <a:ext cx="3888687" cy="1334007"/>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143182E9-E2F1-0E3D-3B76-03581B51693A}"/>
              </a:ext>
            </a:extLst>
          </p:cNvPr>
          <p:cNvPicPr>
            <a:picLocks noChangeAspect="1"/>
          </p:cNvPicPr>
          <p:nvPr/>
        </p:nvPicPr>
        <p:blipFill>
          <a:blip r:embed="rId4">
            <a:clrChange>
              <a:clrFrom>
                <a:srgbClr val="F0F1F2"/>
              </a:clrFrom>
              <a:clrTo>
                <a:srgbClr val="F0F1F2">
                  <a:alpha val="0"/>
                </a:srgbClr>
              </a:clrTo>
            </a:clrChange>
          </a:blip>
          <a:stretch>
            <a:fillRect/>
          </a:stretch>
        </p:blipFill>
        <p:spPr>
          <a:xfrm>
            <a:off x="5018708" y="2897131"/>
            <a:ext cx="3705864" cy="604314"/>
          </a:xfrm>
          <a:prstGeom prst="rect">
            <a:avLst/>
          </a:prstGeom>
        </p:spPr>
      </p:pic>
      <p:sp>
        <p:nvSpPr>
          <p:cNvPr id="21" name="TextBox 20">
            <a:extLst>
              <a:ext uri="{FF2B5EF4-FFF2-40B4-BE49-F238E27FC236}">
                <a16:creationId xmlns:a16="http://schemas.microsoft.com/office/drawing/2014/main" id="{9ADE866F-31F0-87C9-CF31-FC3418848502}"/>
              </a:ext>
            </a:extLst>
          </p:cNvPr>
          <p:cNvSpPr txBox="1"/>
          <p:nvPr/>
        </p:nvSpPr>
        <p:spPr>
          <a:xfrm>
            <a:off x="7776787" y="3501445"/>
            <a:ext cx="947785" cy="246221"/>
          </a:xfrm>
          <a:prstGeom prst="rect">
            <a:avLst/>
          </a:prstGeom>
          <a:noFill/>
        </p:spPr>
        <p:txBody>
          <a:bodyPr wrap="square" rtlCol="0">
            <a:spAutoFit/>
          </a:bodyPr>
          <a:lstStyle/>
          <a:p>
            <a:pPr algn="r"/>
            <a:r>
              <a:rPr lang="en-US" sz="1000">
                <a:solidFill>
                  <a:srgbClr val="1B1464"/>
                </a:solidFill>
                <a:latin typeface="Helvetica" panose="020B0403020202020204" pitchFamily="34" charset="0"/>
              </a:rPr>
              <a:t>10/20/2022</a:t>
            </a:r>
          </a:p>
        </p:txBody>
      </p:sp>
      <p:pic>
        <p:nvPicPr>
          <p:cNvPr id="2050" name="Picture 2" descr="ARS Technica Bias and Reliability | Ad Fontes Media">
            <a:extLst>
              <a:ext uri="{FF2B5EF4-FFF2-40B4-BE49-F238E27FC236}">
                <a16:creationId xmlns:a16="http://schemas.microsoft.com/office/drawing/2014/main" id="{C5D41CFA-2B57-505F-CD32-27C659E13B0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989376" y="2606597"/>
            <a:ext cx="720541" cy="23897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Rounded Corners 23">
            <a:extLst>
              <a:ext uri="{FF2B5EF4-FFF2-40B4-BE49-F238E27FC236}">
                <a16:creationId xmlns:a16="http://schemas.microsoft.com/office/drawing/2014/main" id="{25A4DA2F-A97C-5BB2-D460-5469FAFCDE08}"/>
              </a:ext>
            </a:extLst>
          </p:cNvPr>
          <p:cNvSpPr/>
          <p:nvPr/>
        </p:nvSpPr>
        <p:spPr>
          <a:xfrm>
            <a:off x="8980583" y="2369227"/>
            <a:ext cx="3110158" cy="146837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FD917A5-8522-8240-B723-3C733E5AD91B}"/>
              </a:ext>
            </a:extLst>
          </p:cNvPr>
          <p:cNvSpPr txBox="1"/>
          <p:nvPr/>
        </p:nvSpPr>
        <p:spPr>
          <a:xfrm>
            <a:off x="11015361" y="3540557"/>
            <a:ext cx="947785" cy="246221"/>
          </a:xfrm>
          <a:prstGeom prst="rect">
            <a:avLst/>
          </a:prstGeom>
          <a:noFill/>
        </p:spPr>
        <p:txBody>
          <a:bodyPr wrap="square" rtlCol="0">
            <a:spAutoFit/>
          </a:bodyPr>
          <a:lstStyle/>
          <a:p>
            <a:pPr algn="r"/>
            <a:r>
              <a:rPr lang="en-US" sz="1000">
                <a:solidFill>
                  <a:srgbClr val="1B1464"/>
                </a:solidFill>
                <a:latin typeface="Helvetica" panose="020B0403020202020204" pitchFamily="34" charset="0"/>
              </a:rPr>
              <a:t>6/13/2018</a:t>
            </a:r>
          </a:p>
        </p:txBody>
      </p:sp>
      <p:pic>
        <p:nvPicPr>
          <p:cNvPr id="23" name="Picture 22">
            <a:extLst>
              <a:ext uri="{FF2B5EF4-FFF2-40B4-BE49-F238E27FC236}">
                <a16:creationId xmlns:a16="http://schemas.microsoft.com/office/drawing/2014/main" id="{989F3C8B-8010-AEC6-717A-FDF57682E918}"/>
              </a:ext>
            </a:extLst>
          </p:cNvPr>
          <p:cNvPicPr>
            <a:picLocks noChangeAspect="1"/>
          </p:cNvPicPr>
          <p:nvPr/>
        </p:nvPicPr>
        <p:blipFill>
          <a:blip r:embed="rId6"/>
          <a:stretch>
            <a:fillRect/>
          </a:stretch>
        </p:blipFill>
        <p:spPr>
          <a:xfrm>
            <a:off x="9059537" y="2708864"/>
            <a:ext cx="2952250" cy="874922"/>
          </a:xfrm>
          <a:prstGeom prst="rect">
            <a:avLst/>
          </a:prstGeom>
        </p:spPr>
      </p:pic>
      <p:pic>
        <p:nvPicPr>
          <p:cNvPr id="27" name="Picture 26">
            <a:extLst>
              <a:ext uri="{FF2B5EF4-FFF2-40B4-BE49-F238E27FC236}">
                <a16:creationId xmlns:a16="http://schemas.microsoft.com/office/drawing/2014/main" id="{71BC4DE2-A8C2-13FD-6C0B-B438350A8C52}"/>
              </a:ext>
            </a:extLst>
          </p:cNvPr>
          <p:cNvPicPr>
            <a:picLocks noChangeAspect="1"/>
          </p:cNvPicPr>
          <p:nvPr/>
        </p:nvPicPr>
        <p:blipFill>
          <a:blip r:embed="rId7"/>
          <a:stretch>
            <a:fillRect/>
          </a:stretch>
        </p:blipFill>
        <p:spPr>
          <a:xfrm>
            <a:off x="9059537" y="2457304"/>
            <a:ext cx="1359692" cy="240711"/>
          </a:xfrm>
          <a:prstGeom prst="rect">
            <a:avLst/>
          </a:prstGeom>
        </p:spPr>
      </p:pic>
      <p:sp>
        <p:nvSpPr>
          <p:cNvPr id="30" name="Rectangle: Rounded Corners 29">
            <a:extLst>
              <a:ext uri="{FF2B5EF4-FFF2-40B4-BE49-F238E27FC236}">
                <a16:creationId xmlns:a16="http://schemas.microsoft.com/office/drawing/2014/main" id="{50D8D702-3EC7-1033-6C43-BC7D572153DD}"/>
              </a:ext>
            </a:extLst>
          </p:cNvPr>
          <p:cNvSpPr/>
          <p:nvPr/>
        </p:nvSpPr>
        <p:spPr>
          <a:xfrm>
            <a:off x="4927297" y="4223676"/>
            <a:ext cx="3537345" cy="1129605"/>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370F9E79-1ADE-DFBB-923C-66946C73381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025311" y="4520714"/>
            <a:ext cx="3341793" cy="664352"/>
          </a:xfrm>
          <a:prstGeom prst="rect">
            <a:avLst/>
          </a:prstGeom>
        </p:spPr>
      </p:pic>
      <p:pic>
        <p:nvPicPr>
          <p:cNvPr id="2052" name="Picture 4">
            <a:extLst>
              <a:ext uri="{FF2B5EF4-FFF2-40B4-BE49-F238E27FC236}">
                <a16:creationId xmlns:a16="http://schemas.microsoft.com/office/drawing/2014/main" id="{D547360A-C805-3811-E18E-1E8310001F7A}"/>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082155" y="4335426"/>
            <a:ext cx="1647513" cy="14029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9B7A675A-C58B-D9D3-2A6A-675AA047E248}"/>
              </a:ext>
            </a:extLst>
          </p:cNvPr>
          <p:cNvSpPr txBox="1"/>
          <p:nvPr/>
        </p:nvSpPr>
        <p:spPr>
          <a:xfrm>
            <a:off x="7419319" y="5078779"/>
            <a:ext cx="947785" cy="246221"/>
          </a:xfrm>
          <a:prstGeom prst="rect">
            <a:avLst/>
          </a:prstGeom>
          <a:noFill/>
        </p:spPr>
        <p:txBody>
          <a:bodyPr wrap="square" rtlCol="0">
            <a:spAutoFit/>
          </a:bodyPr>
          <a:lstStyle/>
          <a:p>
            <a:pPr algn="r"/>
            <a:r>
              <a:rPr lang="en-US" sz="1000">
                <a:solidFill>
                  <a:srgbClr val="1B1464"/>
                </a:solidFill>
                <a:latin typeface="Helvetica" panose="020B0403020202020204" pitchFamily="34" charset="0"/>
              </a:rPr>
              <a:t>9/16/2022</a:t>
            </a:r>
          </a:p>
        </p:txBody>
      </p:sp>
      <p:sp>
        <p:nvSpPr>
          <p:cNvPr id="40" name="Rectangle: Rounded Corners 39">
            <a:extLst>
              <a:ext uri="{FF2B5EF4-FFF2-40B4-BE49-F238E27FC236}">
                <a16:creationId xmlns:a16="http://schemas.microsoft.com/office/drawing/2014/main" id="{9AC203B9-926A-3E75-8EA2-56DB92303FCA}"/>
              </a:ext>
            </a:extLst>
          </p:cNvPr>
          <p:cNvSpPr/>
          <p:nvPr/>
        </p:nvSpPr>
        <p:spPr>
          <a:xfrm>
            <a:off x="8553158" y="4205536"/>
            <a:ext cx="3537345" cy="1129605"/>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14C5282F-88C1-F992-3C5C-5A89134A81B1}"/>
              </a:ext>
            </a:extLst>
          </p:cNvPr>
          <p:cNvPicPr>
            <a:picLocks noChangeAspect="1"/>
          </p:cNvPicPr>
          <p:nvPr/>
        </p:nvPicPr>
        <p:blipFill>
          <a:blip r:embed="rId10"/>
          <a:stretch>
            <a:fillRect/>
          </a:stretch>
        </p:blipFill>
        <p:spPr>
          <a:xfrm>
            <a:off x="8668757" y="4501802"/>
            <a:ext cx="3306147" cy="663912"/>
          </a:xfrm>
          <a:prstGeom prst="rect">
            <a:avLst/>
          </a:prstGeom>
        </p:spPr>
      </p:pic>
      <p:pic>
        <p:nvPicPr>
          <p:cNvPr id="2058" name="Picture 10" descr="npm packages used by crypto exchanges compromised - Mend">
            <a:extLst>
              <a:ext uri="{FF2B5EF4-FFF2-40B4-BE49-F238E27FC236}">
                <a16:creationId xmlns:a16="http://schemas.microsoft.com/office/drawing/2014/main" id="{EE9539A7-8F7A-8262-4D11-6FF46C8AA740}"/>
              </a:ext>
            </a:extLst>
          </p:cNvPr>
          <p:cNvPicPr>
            <a:picLocks noChangeAspect="1" noChangeArrowheads="1"/>
          </p:cNvPicPr>
          <p:nvPr/>
        </p:nvPicPr>
        <p:blipFill rotWithShape="1">
          <a:blip r:embed="rId11" cstate="print">
            <a:clrChange>
              <a:clrFrom>
                <a:srgbClr val="F6FAFB"/>
              </a:clrFrom>
              <a:clrTo>
                <a:srgbClr val="F6FAFB">
                  <a:alpha val="0"/>
                </a:srgbClr>
              </a:clrTo>
            </a:clrChange>
            <a:extLst>
              <a:ext uri="{28A0092B-C50C-407E-A947-70E740481C1C}">
                <a14:useLocalDpi xmlns:a14="http://schemas.microsoft.com/office/drawing/2010/main"/>
              </a:ext>
            </a:extLst>
          </a:blip>
          <a:srcRect/>
          <a:stretch/>
        </p:blipFill>
        <p:spPr bwMode="auto">
          <a:xfrm>
            <a:off x="8732113" y="4319653"/>
            <a:ext cx="1652972" cy="225592"/>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6492A5EB-8E00-5409-9DBF-525EC979376E}"/>
              </a:ext>
            </a:extLst>
          </p:cNvPr>
          <p:cNvSpPr txBox="1"/>
          <p:nvPr/>
        </p:nvSpPr>
        <p:spPr>
          <a:xfrm>
            <a:off x="11044942" y="5088920"/>
            <a:ext cx="947785" cy="246221"/>
          </a:xfrm>
          <a:prstGeom prst="rect">
            <a:avLst/>
          </a:prstGeom>
          <a:noFill/>
        </p:spPr>
        <p:txBody>
          <a:bodyPr wrap="square" rtlCol="0">
            <a:spAutoFit/>
          </a:bodyPr>
          <a:lstStyle/>
          <a:p>
            <a:pPr algn="r"/>
            <a:r>
              <a:rPr lang="en-US" sz="1000">
                <a:solidFill>
                  <a:srgbClr val="1B1464"/>
                </a:solidFill>
                <a:latin typeface="Helvetica" panose="020B0403020202020204" pitchFamily="34" charset="0"/>
              </a:rPr>
              <a:t>11/14/2022</a:t>
            </a:r>
          </a:p>
        </p:txBody>
      </p:sp>
      <p:sp>
        <p:nvSpPr>
          <p:cNvPr id="43" name="TextBox 42">
            <a:extLst>
              <a:ext uri="{FF2B5EF4-FFF2-40B4-BE49-F238E27FC236}">
                <a16:creationId xmlns:a16="http://schemas.microsoft.com/office/drawing/2014/main" id="{94A94C24-7B22-1844-256D-B928A3C3A33F}"/>
              </a:ext>
            </a:extLst>
          </p:cNvPr>
          <p:cNvSpPr txBox="1"/>
          <p:nvPr/>
        </p:nvSpPr>
        <p:spPr>
          <a:xfrm>
            <a:off x="5120199" y="1882800"/>
            <a:ext cx="6777640" cy="307777"/>
          </a:xfrm>
          <a:prstGeom prst="rect">
            <a:avLst/>
          </a:prstGeom>
          <a:noFill/>
        </p:spPr>
        <p:txBody>
          <a:bodyPr wrap="square" rtlCol="0">
            <a:spAutoFit/>
          </a:bodyPr>
          <a:lstStyle/>
          <a:p>
            <a:pPr algn="ctr"/>
            <a:r>
              <a:rPr lang="en-US" sz="1400" b="1" i="1">
                <a:solidFill>
                  <a:srgbClr val="1B1464"/>
                </a:solidFill>
                <a:latin typeface="Helvetica" panose="020B0403020202020204" pitchFamily="34" charset="0"/>
              </a:rPr>
              <a:t>Examples of how consumers have been impacted by digital ad fraud schemes </a:t>
            </a:r>
          </a:p>
        </p:txBody>
      </p:sp>
      <p:pic>
        <p:nvPicPr>
          <p:cNvPr id="2" name="Picture 1">
            <a:extLst>
              <a:ext uri="{FF2B5EF4-FFF2-40B4-BE49-F238E27FC236}">
                <a16:creationId xmlns:a16="http://schemas.microsoft.com/office/drawing/2014/main" id="{1D87CE70-E2B4-C221-7F7D-827C4FD1881E}"/>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3" name="Slide Number Placeholder 5">
            <a:extLst>
              <a:ext uri="{FF2B5EF4-FFF2-40B4-BE49-F238E27FC236}">
                <a16:creationId xmlns:a16="http://schemas.microsoft.com/office/drawing/2014/main" id="{666419F1-2984-17A7-82E9-C3AACE73BDFE}"/>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DED1519B-BAB1-CD34-B0D6-38DB4522B25B}"/>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cxnSp>
        <p:nvCxnSpPr>
          <p:cNvPr id="5" name="Straight Connector 4">
            <a:extLst>
              <a:ext uri="{FF2B5EF4-FFF2-40B4-BE49-F238E27FC236}">
                <a16:creationId xmlns:a16="http://schemas.microsoft.com/office/drawing/2014/main" id="{B4E6785C-B4E4-B2F4-542C-D866E2542D3A}"/>
              </a:ext>
            </a:extLst>
          </p:cNvPr>
          <p:cNvCxnSpPr>
            <a:cxnSpLocks/>
          </p:cNvCxnSpPr>
          <p:nvPr/>
        </p:nvCxnSpPr>
        <p:spPr>
          <a:xfrm>
            <a:off x="558925" y="306516"/>
            <a:ext cx="0" cy="1054100"/>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94AF7ED-3246-5F8E-3038-0AEAF62A7F67}"/>
              </a:ext>
            </a:extLst>
          </p:cNvPr>
          <p:cNvSpPr txBox="1"/>
          <p:nvPr/>
        </p:nvSpPr>
        <p:spPr>
          <a:xfrm>
            <a:off x="51023" y="479623"/>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9</a:t>
            </a:r>
          </a:p>
        </p:txBody>
      </p:sp>
    </p:spTree>
    <p:extLst>
      <p:ext uri="{BB962C8B-B14F-4D97-AF65-F5344CB8AC3E}">
        <p14:creationId xmlns:p14="http://schemas.microsoft.com/office/powerpoint/2010/main" val="1273119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0AB914-9476-7E59-FF30-4081660A7C87}"/>
              </a:ext>
            </a:extLst>
          </p:cNvPr>
          <p:cNvSpPr txBox="1"/>
          <p:nvPr/>
        </p:nvSpPr>
        <p:spPr>
          <a:xfrm>
            <a:off x="492088" y="6282459"/>
            <a:ext cx="952860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YouGov, </a:t>
            </a:r>
            <a:r>
              <a:rPr kumimoji="0" lang="en-US" sz="9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Global Study: Which Types of Ads Do People Trust?</a:t>
            </a: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commissioned by Campaign, 2/5/2021. Note: Ages 18+ who selected very/somewhat trustworthy.</a:t>
            </a:r>
            <a:endPar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9" name="TextBox 8">
            <a:extLst>
              <a:ext uri="{FF2B5EF4-FFF2-40B4-BE49-F238E27FC236}">
                <a16:creationId xmlns:a16="http://schemas.microsoft.com/office/drawing/2014/main" id="{89197D1E-AA0F-7334-A331-A23C7946C908}"/>
              </a:ext>
            </a:extLst>
          </p:cNvPr>
          <p:cNvSpPr txBox="1"/>
          <p:nvPr/>
        </p:nvSpPr>
        <p:spPr>
          <a:xfrm>
            <a:off x="955039" y="393592"/>
            <a:ext cx="10661839" cy="892552"/>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2600" b="1" i="0" u="none" strike="noStrike" cap="none" spc="0" normalizeH="0" baseline="0">
                <a:ln>
                  <a:noFill/>
                </a:ln>
                <a:solidFill>
                  <a:srgbClr val="1B1464"/>
                </a:solidFill>
                <a:effectLst/>
                <a:uLnTx/>
                <a:uFillTx/>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The quality viewing experience and premium </a:t>
            </a:r>
            <a:r>
              <a:rPr lang="en-US"/>
              <a:t>environment</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creates a distinct trust advantage for TV ads among consumers</a:t>
            </a:r>
          </a:p>
        </p:txBody>
      </p:sp>
      <p:sp>
        <p:nvSpPr>
          <p:cNvPr id="4" name="Rectangle 3">
            <a:extLst>
              <a:ext uri="{FF2B5EF4-FFF2-40B4-BE49-F238E27FC236}">
                <a16:creationId xmlns:a16="http://schemas.microsoft.com/office/drawing/2014/main" id="{2D0719D1-AB3D-5558-67FC-D7BC24CB4D59}"/>
              </a:ext>
            </a:extLst>
          </p:cNvPr>
          <p:cNvSpPr>
            <a:spLocks/>
          </p:cNvSpPr>
          <p:nvPr/>
        </p:nvSpPr>
        <p:spPr>
          <a:xfrm>
            <a:off x="6096000" y="1686330"/>
            <a:ext cx="6096294" cy="3985213"/>
          </a:xfrm>
          <a:prstGeom prst="rect">
            <a:avLst/>
          </a:prstGeom>
          <a:solidFill>
            <a:srgbClr val="E2E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CBD8615-A979-6C04-7CBB-6667DECD5ED4}"/>
              </a:ext>
            </a:extLst>
          </p:cNvPr>
          <p:cNvSpPr/>
          <p:nvPr/>
        </p:nvSpPr>
        <p:spPr>
          <a:xfrm>
            <a:off x="9229596" y="3184987"/>
            <a:ext cx="2766974" cy="1661993"/>
          </a:xfrm>
          <a:prstGeom prst="rect">
            <a:avLst/>
          </a:prstGeom>
          <a:noFill/>
          <a:effectLst/>
        </p:spPr>
        <p:txBody>
          <a:bodyPr wrap="squar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13462">
                  <a:solidFill>
                    <a:prstClr val="black"/>
                  </a:solidFill>
                  <a:prstDash val="solid"/>
                </a:ln>
                <a:solidFill>
                  <a:srgbClr val="4EBEA4"/>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1.5x</a:t>
            </a: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B1464"/>
                </a:solidFill>
                <a:effectLst/>
                <a:uLnTx/>
                <a:uFillTx/>
                <a:latin typeface="Helvetica" pitchFamily="2" charset="0"/>
                <a:ea typeface="+mn-ea"/>
                <a:cs typeface="+mn-cs"/>
              </a:rPr>
              <a:t>More Likely</a:t>
            </a: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itchFamily="2" charset="0"/>
                <a:ea typeface="+mn-ea"/>
                <a:cs typeface="+mn-cs"/>
              </a:rPr>
              <a:t>to</a:t>
            </a:r>
            <a:r>
              <a:rPr kumimoji="0" lang="en-US" sz="1800" b="0" i="0" u="none" strike="noStrike" kern="1200" cap="none" spc="0" normalizeH="0" baseline="0" noProof="0">
                <a:ln>
                  <a:noFill/>
                </a:ln>
                <a:solidFill>
                  <a:srgbClr val="1B1464"/>
                </a:solidFill>
                <a:effectLst/>
                <a:uLnTx/>
                <a:uFillTx/>
                <a:latin typeface="Helvetica" pitchFamily="2" charset="0"/>
                <a:ea typeface="+mn-ea"/>
                <a:cs typeface="+mn-cs"/>
              </a:rPr>
              <a:t> </a:t>
            </a:r>
            <a:r>
              <a:rPr kumimoji="0" lang="en-US" sz="1800" b="1" i="0" u="none" strike="noStrike" kern="1200" cap="none" spc="0" normalizeH="0" baseline="0" noProof="0">
                <a:ln>
                  <a:noFill/>
                </a:ln>
                <a:solidFill>
                  <a:srgbClr val="1B1464"/>
                </a:solidFill>
                <a:effectLst/>
                <a:uLnTx/>
                <a:uFillTx/>
                <a:latin typeface="Helvetica" pitchFamily="2" charset="0"/>
                <a:ea typeface="+mn-ea"/>
                <a:cs typeface="+mn-cs"/>
              </a:rPr>
              <a:t>trust ads on TV </a:t>
            </a:r>
            <a:br>
              <a:rPr kumimoji="0" lang="en-US" sz="1800" b="1" i="0" u="none" strike="noStrike" kern="1200" cap="none" spc="0" normalizeH="0" baseline="0" noProof="0">
                <a:ln>
                  <a:noFill/>
                </a:ln>
                <a:solidFill>
                  <a:srgbClr val="1B1464"/>
                </a:solidFill>
                <a:effectLst/>
                <a:uLnTx/>
                <a:uFillTx/>
                <a:latin typeface="Helvetica" pitchFamily="2" charset="0"/>
                <a:ea typeface="+mn-ea"/>
                <a:cs typeface="+mn-cs"/>
              </a:rPr>
            </a:br>
            <a:r>
              <a:rPr kumimoji="0" lang="en-US" sz="1800" b="0" i="0" u="none" strike="noStrike" kern="1200" cap="none" spc="0" normalizeH="0" baseline="0" noProof="0">
                <a:ln>
                  <a:noFill/>
                </a:ln>
                <a:solidFill>
                  <a:srgbClr val="1B1464"/>
                </a:solidFill>
                <a:effectLst/>
                <a:uLnTx/>
                <a:uFillTx/>
                <a:latin typeface="Helvetica" pitchFamily="2" charset="0"/>
                <a:ea typeface="+mn-ea"/>
                <a:cs typeface="+mn-cs"/>
              </a:rPr>
              <a:t>vs. ads on </a:t>
            </a:r>
            <a:r>
              <a:rPr kumimoji="0" lang="en-US" sz="1800" b="0" i="0" u="sng" strike="noStrike" kern="1200" cap="none" spc="0" normalizeH="0" baseline="0" noProof="0">
                <a:ln>
                  <a:noFill/>
                </a:ln>
                <a:solidFill>
                  <a:srgbClr val="1B1464"/>
                </a:solidFill>
                <a:effectLst/>
                <a:uLnTx/>
                <a:uFillTx/>
                <a:latin typeface="Helvetica" pitchFamily="2" charset="0"/>
                <a:ea typeface="+mn-ea"/>
                <a:cs typeface="+mn-cs"/>
              </a:rPr>
              <a:t>websites</a:t>
            </a:r>
          </a:p>
        </p:txBody>
      </p:sp>
      <p:sp>
        <p:nvSpPr>
          <p:cNvPr id="17" name="Rectangle 16">
            <a:extLst>
              <a:ext uri="{FF2B5EF4-FFF2-40B4-BE49-F238E27FC236}">
                <a16:creationId xmlns:a16="http://schemas.microsoft.com/office/drawing/2014/main" id="{4DC702DC-5F15-BAF3-1716-3E5E50E912A9}"/>
              </a:ext>
            </a:extLst>
          </p:cNvPr>
          <p:cNvSpPr/>
          <p:nvPr/>
        </p:nvSpPr>
        <p:spPr>
          <a:xfrm>
            <a:off x="6291725" y="3184987"/>
            <a:ext cx="2852450" cy="1661993"/>
          </a:xfrm>
          <a:prstGeom prst="rect">
            <a:avLst/>
          </a:prstGeom>
          <a:noFill/>
          <a:effectLst/>
        </p:spPr>
        <p:txBody>
          <a:bodyPr wrap="squar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2.5x</a:t>
            </a:r>
            <a:r>
              <a:rPr kumimoji="0" lang="en-US" sz="48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 </a:t>
            </a: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B1464"/>
                </a:solidFill>
                <a:effectLst/>
                <a:uLnTx/>
                <a:uFillTx/>
                <a:latin typeface="Helvetica" pitchFamily="2" charset="0"/>
                <a:ea typeface="+mn-ea"/>
                <a:cs typeface="+mn-cs"/>
              </a:rPr>
              <a:t>More Likely</a:t>
            </a: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itchFamily="2" charset="0"/>
                <a:ea typeface="+mn-ea"/>
                <a:cs typeface="+mn-cs"/>
              </a:rPr>
              <a:t>to</a:t>
            </a:r>
            <a:r>
              <a:rPr kumimoji="0" lang="en-US" sz="1800" b="0" i="0" u="none" strike="noStrike" kern="1200" cap="none" spc="0" normalizeH="0" baseline="0" noProof="0">
                <a:ln>
                  <a:noFill/>
                </a:ln>
                <a:solidFill>
                  <a:srgbClr val="1B1464"/>
                </a:solidFill>
                <a:effectLst/>
                <a:uLnTx/>
                <a:uFillTx/>
                <a:latin typeface="Helvetica" pitchFamily="2" charset="0"/>
                <a:ea typeface="+mn-ea"/>
                <a:cs typeface="+mn-cs"/>
              </a:rPr>
              <a:t> </a:t>
            </a:r>
            <a:r>
              <a:rPr kumimoji="0" lang="en-US" sz="1800" b="1" i="0" u="none" strike="noStrike" kern="1200" cap="none" spc="0" normalizeH="0" baseline="0" noProof="0">
                <a:ln>
                  <a:noFill/>
                </a:ln>
                <a:solidFill>
                  <a:srgbClr val="1B1464"/>
                </a:solidFill>
                <a:effectLst/>
                <a:uLnTx/>
                <a:uFillTx/>
                <a:latin typeface="Helvetica" pitchFamily="2" charset="0"/>
                <a:ea typeface="+mn-ea"/>
                <a:cs typeface="+mn-cs"/>
              </a:rPr>
              <a:t>trust ads on TV </a:t>
            </a:r>
            <a:br>
              <a:rPr kumimoji="0" lang="en-US" sz="1800" b="1" i="0" u="none" strike="noStrike" kern="1200" cap="none" spc="0" normalizeH="0" baseline="0" noProof="0">
                <a:ln>
                  <a:noFill/>
                </a:ln>
                <a:solidFill>
                  <a:srgbClr val="1B1464"/>
                </a:solidFill>
                <a:effectLst/>
                <a:uLnTx/>
                <a:uFillTx/>
                <a:latin typeface="Helvetica" pitchFamily="2" charset="0"/>
                <a:ea typeface="+mn-ea"/>
                <a:cs typeface="+mn-cs"/>
              </a:rPr>
            </a:br>
            <a:r>
              <a:rPr kumimoji="0" lang="en-US" sz="1800" b="0" i="0" u="none" strike="noStrike" kern="1200" cap="none" spc="0" normalizeH="0" baseline="0" noProof="0">
                <a:ln>
                  <a:noFill/>
                </a:ln>
                <a:solidFill>
                  <a:srgbClr val="1B1464"/>
                </a:solidFill>
                <a:effectLst/>
                <a:uLnTx/>
                <a:uFillTx/>
                <a:latin typeface="Helvetica" pitchFamily="2" charset="0"/>
                <a:ea typeface="+mn-ea"/>
                <a:cs typeface="+mn-cs"/>
              </a:rPr>
              <a:t>vs. ads on </a:t>
            </a:r>
            <a:r>
              <a:rPr kumimoji="0" lang="en-US" sz="1800" b="0" i="0" u="sng" strike="noStrike" kern="1200" cap="none" spc="0" normalizeH="0" baseline="0" noProof="0">
                <a:ln>
                  <a:noFill/>
                </a:ln>
                <a:solidFill>
                  <a:srgbClr val="1B1464"/>
                </a:solidFill>
                <a:effectLst/>
                <a:uLnTx/>
                <a:uFillTx/>
                <a:latin typeface="Helvetica" pitchFamily="2" charset="0"/>
                <a:ea typeface="+mn-ea"/>
                <a:cs typeface="+mn-cs"/>
              </a:rPr>
              <a:t>social media</a:t>
            </a:r>
          </a:p>
        </p:txBody>
      </p:sp>
      <p:sp>
        <p:nvSpPr>
          <p:cNvPr id="18" name="Rectangle 17">
            <a:extLst>
              <a:ext uri="{FF2B5EF4-FFF2-40B4-BE49-F238E27FC236}">
                <a16:creationId xmlns:a16="http://schemas.microsoft.com/office/drawing/2014/main" id="{D214BC73-95B4-25C8-0509-DD26DCB6E94B}"/>
              </a:ext>
            </a:extLst>
          </p:cNvPr>
          <p:cNvSpPr/>
          <p:nvPr/>
        </p:nvSpPr>
        <p:spPr>
          <a:xfrm>
            <a:off x="6731275" y="2200026"/>
            <a:ext cx="4825744" cy="584775"/>
          </a:xfrm>
          <a:prstGeom prst="rect">
            <a:avLst/>
          </a:prstGeom>
          <a:noFill/>
          <a:effectLst/>
        </p:spPr>
        <p:txBody>
          <a:bodyPr wrap="squar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itchFamily="2" charset="0"/>
                <a:ea typeface="+mn-ea"/>
                <a:cs typeface="+mn-cs"/>
              </a:rPr>
              <a:t>U.S. adults are </a:t>
            </a:r>
            <a:r>
              <a:rPr kumimoji="0" lang="en-US" sz="1600" b="1" i="1" u="none" strike="noStrike" kern="1200" cap="none" spc="0" normalizeH="0" baseline="0" noProof="0">
                <a:ln>
                  <a:noFill/>
                </a:ln>
                <a:solidFill>
                  <a:srgbClr val="1B1464"/>
                </a:solidFill>
                <a:effectLst/>
                <a:uLnTx/>
                <a:uFillTx/>
                <a:latin typeface="Helvetica" pitchFamily="2" charset="0"/>
                <a:ea typeface="+mn-ea"/>
                <a:cs typeface="+mn-cs"/>
              </a:rPr>
              <a:t>more likely </a:t>
            </a:r>
            <a:r>
              <a:rPr kumimoji="0" lang="en-US" sz="1600" b="1" i="0" u="none" strike="noStrike" kern="1200" cap="none" spc="0" normalizeH="0" baseline="0" noProof="0">
                <a:ln>
                  <a:noFill/>
                </a:ln>
                <a:solidFill>
                  <a:srgbClr val="1B1464"/>
                </a:solidFill>
                <a:effectLst/>
                <a:uLnTx/>
                <a:uFillTx/>
                <a:latin typeface="Helvetica" pitchFamily="2" charset="0"/>
                <a:ea typeface="+mn-ea"/>
                <a:cs typeface="+mn-cs"/>
              </a:rPr>
              <a:t>to find ads on TV trustworthy  vs. ads on digital platforms</a:t>
            </a:r>
          </a:p>
        </p:txBody>
      </p:sp>
      <p:sp>
        <p:nvSpPr>
          <p:cNvPr id="2" name="Rectangle 1">
            <a:extLst>
              <a:ext uri="{FF2B5EF4-FFF2-40B4-BE49-F238E27FC236}">
                <a16:creationId xmlns:a16="http://schemas.microsoft.com/office/drawing/2014/main" id="{5FBFF72A-86FC-DFAA-D4C8-FCF8767D7571}"/>
              </a:ext>
            </a:extLst>
          </p:cNvPr>
          <p:cNvSpPr>
            <a:spLocks/>
          </p:cNvSpPr>
          <p:nvPr/>
        </p:nvSpPr>
        <p:spPr>
          <a:xfrm>
            <a:off x="0" y="1673952"/>
            <a:ext cx="6096294" cy="3985213"/>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Chart 11">
            <a:extLst>
              <a:ext uri="{FF2B5EF4-FFF2-40B4-BE49-F238E27FC236}">
                <a16:creationId xmlns:a16="http://schemas.microsoft.com/office/drawing/2014/main" id="{7555B4F4-2C42-4177-50CA-E7536BAAFB30}"/>
              </a:ext>
            </a:extLst>
          </p:cNvPr>
          <p:cNvGraphicFramePr/>
          <p:nvPr>
            <p:extLst>
              <p:ext uri="{D42A27DB-BD31-4B8C-83A1-F6EECF244321}">
                <p14:modId xmlns:p14="http://schemas.microsoft.com/office/powerpoint/2010/main" val="2622762483"/>
              </p:ext>
            </p:extLst>
          </p:nvPr>
        </p:nvGraphicFramePr>
        <p:xfrm>
          <a:off x="448968" y="2388644"/>
          <a:ext cx="5451308" cy="3066601"/>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a:extLst>
              <a:ext uri="{FF2B5EF4-FFF2-40B4-BE49-F238E27FC236}">
                <a16:creationId xmlns:a16="http://schemas.microsoft.com/office/drawing/2014/main" id="{CD59C888-AB92-3B9D-AD08-48DAA44EDD2C}"/>
              </a:ext>
            </a:extLst>
          </p:cNvPr>
          <p:cNvSpPr/>
          <p:nvPr/>
        </p:nvSpPr>
        <p:spPr>
          <a:xfrm>
            <a:off x="358440" y="1846645"/>
            <a:ext cx="5379414" cy="523220"/>
          </a:xfrm>
          <a:prstGeom prst="rect">
            <a:avLst/>
          </a:prstGeom>
          <a:noFill/>
          <a:effectLst/>
        </p:spPr>
        <p:txBody>
          <a:bodyPr wrap="squar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Types of Advertising U.S. Adults Find Trustworthy</a:t>
            </a: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itchFamily="2" charset="0"/>
                <a:ea typeface="+mn-ea"/>
                <a:cs typeface="+mn-cs"/>
              </a:rPr>
              <a:t>% of respondents</a:t>
            </a:r>
            <a:endParaRPr kumimoji="0" lang="en-US" sz="1600" b="0"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3" name="Picture 2">
            <a:extLst>
              <a:ext uri="{FF2B5EF4-FFF2-40B4-BE49-F238E27FC236}">
                <a16:creationId xmlns:a16="http://schemas.microsoft.com/office/drawing/2014/main" id="{880D5A21-C3C3-D0C0-19F5-C7DFF3D2AC2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0" name="Slide Number Placeholder 5">
            <a:extLst>
              <a:ext uri="{FF2B5EF4-FFF2-40B4-BE49-F238E27FC236}">
                <a16:creationId xmlns:a16="http://schemas.microsoft.com/office/drawing/2014/main" id="{1B050725-DF26-1664-635E-73D8DE46BED1}"/>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C9794441-E428-3681-0EDE-C3E5068A63E7}"/>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5" name="TextBox 14">
            <a:extLst>
              <a:ext uri="{FF2B5EF4-FFF2-40B4-BE49-F238E27FC236}">
                <a16:creationId xmlns:a16="http://schemas.microsoft.com/office/drawing/2014/main" id="{68E70B1E-7DCB-A61E-6A51-F49E116EA2C2}"/>
              </a:ext>
            </a:extLst>
          </p:cNvPr>
          <p:cNvSpPr txBox="1"/>
          <p:nvPr/>
        </p:nvSpPr>
        <p:spPr>
          <a:xfrm>
            <a:off x="51022" y="479623"/>
            <a:ext cx="825277"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10</a:t>
            </a:r>
          </a:p>
        </p:txBody>
      </p:sp>
      <p:cxnSp>
        <p:nvCxnSpPr>
          <p:cNvPr id="19" name="Straight Connector 18">
            <a:extLst>
              <a:ext uri="{FF2B5EF4-FFF2-40B4-BE49-F238E27FC236}">
                <a16:creationId xmlns:a16="http://schemas.microsoft.com/office/drawing/2014/main" id="{B693527F-7C42-A1A6-F287-372CE2AD208E}"/>
              </a:ext>
            </a:extLst>
          </p:cNvPr>
          <p:cNvCxnSpPr>
            <a:cxnSpLocks/>
          </p:cNvCxnSpPr>
          <p:nvPr/>
        </p:nvCxnSpPr>
        <p:spPr>
          <a:xfrm>
            <a:off x="829326" y="306516"/>
            <a:ext cx="0" cy="1054100"/>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4114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 up of a camera lens&#10;&#10;Description automatically generated">
            <a:extLst>
              <a:ext uri="{FF2B5EF4-FFF2-40B4-BE49-F238E27FC236}">
                <a16:creationId xmlns:a16="http://schemas.microsoft.com/office/drawing/2014/main" id="{613A646D-E67E-B9C5-1BE2-97523D8F50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09462" y="1685011"/>
            <a:ext cx="4782538" cy="3985213"/>
          </a:xfrm>
          <a:prstGeom prst="rect">
            <a:avLst/>
          </a:prstGeom>
        </p:spPr>
      </p:pic>
      <p:sp>
        <p:nvSpPr>
          <p:cNvPr id="8" name="TextBox 7">
            <a:extLst>
              <a:ext uri="{FF2B5EF4-FFF2-40B4-BE49-F238E27FC236}">
                <a16:creationId xmlns:a16="http://schemas.microsoft.com/office/drawing/2014/main" id="{AD0AB914-9476-7E59-FF30-4081660A7C87}"/>
              </a:ext>
            </a:extLst>
          </p:cNvPr>
          <p:cNvSpPr txBox="1"/>
          <p:nvPr/>
        </p:nvSpPr>
        <p:spPr>
          <a:xfrm>
            <a:off x="492087" y="6152354"/>
            <a:ext cx="116783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Integral Ad Science (IAS), </a:t>
            </a:r>
            <a:r>
              <a:rPr kumimoji="0" lang="en-US" sz="9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The 2023 Industry Pulse Report,</a:t>
            </a:r>
            <a:r>
              <a:rPr kumimoji="0" lang="en-US" sz="900" b="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December 2022. Based on October 2022 IAS / YouGov survey of U.S. digital media experts who use programmatic advertising </a:t>
            </a:r>
            <a:r>
              <a:rPr lang="en-US" sz="900">
                <a:solidFill>
                  <a:srgbClr val="1F1A62"/>
                </a:solidFill>
                <a:latin typeface="Helvetica" panose="020B0604020202020204" pitchFamily="34" charset="0"/>
                <a:cs typeface="Helvetica" panose="020B0604020202020204" pitchFamily="34" charset="0"/>
              </a:rPr>
              <a:t>(n=356). Q. Which of the following media types will be most vulnerable to ad fraud in the next 12 months? (select up to three). </a:t>
            </a:r>
            <a:endPar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9" name="TextBox 8">
            <a:extLst>
              <a:ext uri="{FF2B5EF4-FFF2-40B4-BE49-F238E27FC236}">
                <a16:creationId xmlns:a16="http://schemas.microsoft.com/office/drawing/2014/main" id="{89197D1E-AA0F-7334-A331-A23C7946C908}"/>
              </a:ext>
            </a:extLst>
          </p:cNvPr>
          <p:cNvSpPr txBox="1"/>
          <p:nvPr/>
        </p:nvSpPr>
        <p:spPr>
          <a:xfrm>
            <a:off x="931758" y="387290"/>
            <a:ext cx="10811689" cy="892552"/>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2600" b="1" i="0" u="none" strike="noStrike" cap="none" spc="0" normalizeH="0" baseline="0">
                <a:ln>
                  <a:noFill/>
                </a:ln>
                <a:solidFill>
                  <a:srgbClr val="1B1464"/>
                </a:solidFill>
                <a:effectLst/>
                <a:uLnTx/>
                <a:uFillTx/>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effectLst/>
                <a:uLnTx/>
                <a:uFillTx/>
                <a:latin typeface="Helvetica" pitchFamily="2" charset="0"/>
                <a:ea typeface="+mn-ea"/>
                <a:cs typeface="+mn-cs"/>
              </a:rPr>
              <a:t>Like consumers, marketers trust the premium environment of CTV and view it as less vulnerable to fraud than other digital platforms</a:t>
            </a:r>
          </a:p>
        </p:txBody>
      </p:sp>
      <p:sp>
        <p:nvSpPr>
          <p:cNvPr id="3" name="Rectangle 2">
            <a:extLst>
              <a:ext uri="{FF2B5EF4-FFF2-40B4-BE49-F238E27FC236}">
                <a16:creationId xmlns:a16="http://schemas.microsoft.com/office/drawing/2014/main" id="{74BE144C-1B29-4CCE-79EE-008FDB25E182}"/>
              </a:ext>
            </a:extLst>
          </p:cNvPr>
          <p:cNvSpPr/>
          <p:nvPr/>
        </p:nvSpPr>
        <p:spPr>
          <a:xfrm>
            <a:off x="0" y="1685013"/>
            <a:ext cx="7409462" cy="3985213"/>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913D5A57-20D9-0DBA-3438-B0C8462FC21B}"/>
              </a:ext>
            </a:extLst>
          </p:cNvPr>
          <p:cNvSpPr txBox="1"/>
          <p:nvPr/>
        </p:nvSpPr>
        <p:spPr>
          <a:xfrm>
            <a:off x="29907" y="1796771"/>
            <a:ext cx="7349648"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1B1464"/>
                </a:solidFill>
                <a:latin typeface="Helvetica" panose="020B0403020202020204" pitchFamily="34" charset="0"/>
                <a:ea typeface="+mn-ea"/>
                <a:cs typeface="+mn-cs"/>
              </a:defRPr>
            </a:pPr>
            <a:r>
              <a:rPr lang="en-US" sz="1400" b="1" baseline="0">
                <a:solidFill>
                  <a:srgbClr val="1B1464"/>
                </a:solidFill>
              </a:rPr>
              <a:t>Which media types will be most vulnerable to ad fraud in the next 12 months?</a:t>
            </a: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1B1464"/>
                </a:solidFill>
                <a:latin typeface="Helvetica" panose="020B0403020202020204" pitchFamily="34" charset="0"/>
                <a:ea typeface="+mn-ea"/>
                <a:cs typeface="+mn-cs"/>
              </a:defRPr>
            </a:pPr>
            <a:r>
              <a:rPr lang="en-US" sz="1200" b="0" i="0" u="none" strike="noStrike" kern="1200" spc="0" baseline="0">
                <a:solidFill>
                  <a:srgbClr val="1B1464"/>
                </a:solidFill>
                <a:latin typeface="Helvetica" panose="020B0403020202020204" pitchFamily="34" charset="0"/>
                <a:ea typeface="+mn-ea"/>
                <a:cs typeface="+mn-cs"/>
              </a:rPr>
              <a:t>% of respondents</a:t>
            </a:r>
          </a:p>
        </p:txBody>
      </p:sp>
      <p:graphicFrame>
        <p:nvGraphicFramePr>
          <p:cNvPr id="18" name="Google Shape;610;p29">
            <a:extLst>
              <a:ext uri="{FF2B5EF4-FFF2-40B4-BE49-F238E27FC236}">
                <a16:creationId xmlns:a16="http://schemas.microsoft.com/office/drawing/2014/main" id="{4E8A7AB1-EC14-E7E4-2DCF-5C22BBABDB5B}"/>
              </a:ext>
            </a:extLst>
          </p:cNvPr>
          <p:cNvGraphicFramePr/>
          <p:nvPr>
            <p:extLst>
              <p:ext uri="{D42A27DB-BD31-4B8C-83A1-F6EECF244321}">
                <p14:modId xmlns:p14="http://schemas.microsoft.com/office/powerpoint/2010/main" val="1099999311"/>
              </p:ext>
            </p:extLst>
          </p:nvPr>
        </p:nvGraphicFramePr>
        <p:xfrm>
          <a:off x="328910" y="2277624"/>
          <a:ext cx="6751643" cy="3330696"/>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a:extLst>
              <a:ext uri="{FF2B5EF4-FFF2-40B4-BE49-F238E27FC236}">
                <a16:creationId xmlns:a16="http://schemas.microsoft.com/office/drawing/2014/main" id="{F941DE7D-D629-0F9F-93AA-434C0D8B4C8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4" name="Slide Number Placeholder 5">
            <a:extLst>
              <a:ext uri="{FF2B5EF4-FFF2-40B4-BE49-F238E27FC236}">
                <a16:creationId xmlns:a16="http://schemas.microsoft.com/office/drawing/2014/main" id="{1B15F9C4-8474-D482-F3C8-A761A7D6212F}"/>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6F444D25-8AF9-7490-3D0B-B02CBA93E3A1}"/>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7" name="Rectangle 6">
            <a:extLst>
              <a:ext uri="{FF2B5EF4-FFF2-40B4-BE49-F238E27FC236}">
                <a16:creationId xmlns:a16="http://schemas.microsoft.com/office/drawing/2014/main" id="{C26F2F42-A584-ACC7-8A8F-176E6CA5AE86}"/>
              </a:ext>
            </a:extLst>
          </p:cNvPr>
          <p:cNvSpPr/>
          <p:nvPr/>
        </p:nvSpPr>
        <p:spPr>
          <a:xfrm>
            <a:off x="5749047" y="4970834"/>
            <a:ext cx="223736" cy="202153"/>
          </a:xfrm>
          <a:prstGeom prst="rect">
            <a:avLst/>
          </a:prstGeom>
          <a:solidFill>
            <a:srgbClr val="ED3C8D"/>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65D63D4-9CDA-D8FC-90B2-20C65DB2E6F4}"/>
              </a:ext>
            </a:extLst>
          </p:cNvPr>
          <p:cNvSpPr/>
          <p:nvPr/>
        </p:nvSpPr>
        <p:spPr>
          <a:xfrm>
            <a:off x="5749047" y="5240902"/>
            <a:ext cx="223736" cy="202153"/>
          </a:xfrm>
          <a:prstGeom prst="rect">
            <a:avLst/>
          </a:prstGeom>
          <a:solidFill>
            <a:srgbClr val="00BFF2"/>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F1EA78-4CE1-DC69-70EF-243E2F8D2FB1}"/>
              </a:ext>
            </a:extLst>
          </p:cNvPr>
          <p:cNvSpPr txBox="1"/>
          <p:nvPr/>
        </p:nvSpPr>
        <p:spPr>
          <a:xfrm>
            <a:off x="5972783" y="4970834"/>
            <a:ext cx="1406772" cy="261610"/>
          </a:xfrm>
          <a:prstGeom prst="rect">
            <a:avLst/>
          </a:prstGeom>
          <a:noFill/>
        </p:spPr>
        <p:txBody>
          <a:bodyPr wrap="square" rtlCol="0">
            <a:spAutoFit/>
          </a:bodyPr>
          <a:lstStyle/>
          <a:p>
            <a:r>
              <a:rPr lang="en-US" sz="1100">
                <a:solidFill>
                  <a:srgbClr val="1B1464"/>
                </a:solidFill>
                <a:latin typeface="Helvetica" panose="020B0403020202020204" pitchFamily="34" charset="0"/>
              </a:rPr>
              <a:t>= ‘non-CTV’ digital</a:t>
            </a:r>
          </a:p>
        </p:txBody>
      </p:sp>
      <p:sp>
        <p:nvSpPr>
          <p:cNvPr id="14" name="TextBox 13">
            <a:extLst>
              <a:ext uri="{FF2B5EF4-FFF2-40B4-BE49-F238E27FC236}">
                <a16:creationId xmlns:a16="http://schemas.microsoft.com/office/drawing/2014/main" id="{D4AD79FD-6874-7BCE-D495-1E6256D8C2AD}"/>
              </a:ext>
            </a:extLst>
          </p:cNvPr>
          <p:cNvSpPr txBox="1"/>
          <p:nvPr/>
        </p:nvSpPr>
        <p:spPr>
          <a:xfrm>
            <a:off x="5979268" y="5211173"/>
            <a:ext cx="1406772" cy="261610"/>
          </a:xfrm>
          <a:prstGeom prst="rect">
            <a:avLst/>
          </a:prstGeom>
          <a:noFill/>
        </p:spPr>
        <p:txBody>
          <a:bodyPr wrap="square" rtlCol="0">
            <a:spAutoFit/>
          </a:bodyPr>
          <a:lstStyle/>
          <a:p>
            <a:r>
              <a:rPr lang="en-US" sz="1100">
                <a:solidFill>
                  <a:srgbClr val="1B1464"/>
                </a:solidFill>
                <a:latin typeface="Helvetica" panose="020B0403020202020204" pitchFamily="34" charset="0"/>
              </a:rPr>
              <a:t>= CTV</a:t>
            </a:r>
          </a:p>
        </p:txBody>
      </p:sp>
      <p:sp>
        <p:nvSpPr>
          <p:cNvPr id="5" name="TextBox 4">
            <a:extLst>
              <a:ext uri="{FF2B5EF4-FFF2-40B4-BE49-F238E27FC236}">
                <a16:creationId xmlns:a16="http://schemas.microsoft.com/office/drawing/2014/main" id="{916B3E5D-B8CE-6D0C-5D12-FF4B51760B05}"/>
              </a:ext>
            </a:extLst>
          </p:cNvPr>
          <p:cNvSpPr txBox="1"/>
          <p:nvPr/>
        </p:nvSpPr>
        <p:spPr>
          <a:xfrm>
            <a:off x="51022" y="479623"/>
            <a:ext cx="825277"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11</a:t>
            </a:r>
          </a:p>
        </p:txBody>
      </p:sp>
      <p:cxnSp>
        <p:nvCxnSpPr>
          <p:cNvPr id="6" name="Straight Connector 5">
            <a:extLst>
              <a:ext uri="{FF2B5EF4-FFF2-40B4-BE49-F238E27FC236}">
                <a16:creationId xmlns:a16="http://schemas.microsoft.com/office/drawing/2014/main" id="{CEF06B60-B742-C783-673C-97CD61E0AE70}"/>
              </a:ext>
            </a:extLst>
          </p:cNvPr>
          <p:cNvCxnSpPr>
            <a:cxnSpLocks/>
          </p:cNvCxnSpPr>
          <p:nvPr/>
        </p:nvCxnSpPr>
        <p:spPr>
          <a:xfrm>
            <a:off x="829326" y="306516"/>
            <a:ext cx="0" cy="1054100"/>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67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9197D1E-AA0F-7334-A331-A23C7946C908}"/>
              </a:ext>
            </a:extLst>
          </p:cNvPr>
          <p:cNvSpPr txBox="1"/>
          <p:nvPr/>
        </p:nvSpPr>
        <p:spPr>
          <a:xfrm>
            <a:off x="1001951" y="387290"/>
            <a:ext cx="11139027" cy="892552"/>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2600" b="1" i="0" u="none" strike="noStrike" cap="none" spc="0" normalizeH="0" baseline="0">
                <a:ln>
                  <a:noFill/>
                </a:ln>
                <a:solidFill>
                  <a:srgbClr val="1B1464"/>
                </a:solidFill>
                <a:effectLst/>
                <a:uLnTx/>
                <a:uFillTx/>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It is important for marketers to stay informed, prioritize working with premium platforms and seek solutions to further minimize ad fraud</a:t>
            </a:r>
          </a:p>
        </p:txBody>
      </p:sp>
      <p:sp>
        <p:nvSpPr>
          <p:cNvPr id="17" name="TextBox 16">
            <a:extLst>
              <a:ext uri="{FF2B5EF4-FFF2-40B4-BE49-F238E27FC236}">
                <a16:creationId xmlns:a16="http://schemas.microsoft.com/office/drawing/2014/main" id="{B7CDF632-88DC-E292-9B2E-84ED33BDB491}"/>
              </a:ext>
            </a:extLst>
          </p:cNvPr>
          <p:cNvSpPr txBox="1"/>
          <p:nvPr/>
        </p:nvSpPr>
        <p:spPr>
          <a:xfrm>
            <a:off x="142530" y="1699818"/>
            <a:ext cx="1190693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Tips for minimizing fraudulent advertising in CTV</a:t>
            </a:r>
          </a:p>
        </p:txBody>
      </p:sp>
      <p:sp>
        <p:nvSpPr>
          <p:cNvPr id="19" name="TextBox 18">
            <a:extLst>
              <a:ext uri="{FF2B5EF4-FFF2-40B4-BE49-F238E27FC236}">
                <a16:creationId xmlns:a16="http://schemas.microsoft.com/office/drawing/2014/main" id="{43FFD1EA-152B-57D1-E88C-618114069008}"/>
              </a:ext>
            </a:extLst>
          </p:cNvPr>
          <p:cNvSpPr txBox="1"/>
          <p:nvPr/>
        </p:nvSpPr>
        <p:spPr>
          <a:xfrm>
            <a:off x="2334199" y="5966107"/>
            <a:ext cx="752360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Click through the logos above to be brought directly to the corresponding company’s website</a:t>
            </a:r>
          </a:p>
        </p:txBody>
      </p:sp>
      <p:sp>
        <p:nvSpPr>
          <p:cNvPr id="34" name="TextBox 33">
            <a:extLst>
              <a:ext uri="{FF2B5EF4-FFF2-40B4-BE49-F238E27FC236}">
                <a16:creationId xmlns:a16="http://schemas.microsoft.com/office/drawing/2014/main" id="{2F58B0B0-A8C5-F66C-38BC-9FAC44F9477D}"/>
              </a:ext>
            </a:extLst>
          </p:cNvPr>
          <p:cNvSpPr txBox="1"/>
          <p:nvPr/>
        </p:nvSpPr>
        <p:spPr>
          <a:xfrm>
            <a:off x="492088" y="6305762"/>
            <a:ext cx="1121670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*Augustine </a:t>
            </a:r>
            <a:r>
              <a:rPr kumimoji="0" lang="en-US" sz="900" b="0" i="0" u="none" strike="noStrike" kern="1200" cap="none" spc="0" normalizeH="0" baseline="0" noProof="0" err="1">
                <a:ln>
                  <a:noFill/>
                </a:ln>
                <a:solidFill>
                  <a:srgbClr val="1F1A62"/>
                </a:solidFill>
                <a:effectLst/>
                <a:uLnTx/>
                <a:uFillTx/>
                <a:latin typeface="Helvetica" panose="020B0604020202020204" pitchFamily="34" charset="0"/>
                <a:ea typeface="+mn-ea"/>
                <a:cs typeface="Helvetica" panose="020B0604020202020204" pitchFamily="34" charset="0"/>
              </a:rPr>
              <a:t>Fou</a:t>
            </a: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via </a:t>
            </a: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hlinkClick r:id="rId2"/>
              </a:rPr>
              <a:t>LinkedIn</a:t>
            </a: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3/22/23.</a:t>
            </a:r>
            <a:endPar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pic>
        <p:nvPicPr>
          <p:cNvPr id="47" name="Picture 46">
            <a:extLst>
              <a:ext uri="{FF2B5EF4-FFF2-40B4-BE49-F238E27FC236}">
                <a16:creationId xmlns:a16="http://schemas.microsoft.com/office/drawing/2014/main" id="{DD008135-B76E-C1E6-73C9-2408B106068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48" name="Slide Number Placeholder 5">
            <a:extLst>
              <a:ext uri="{FF2B5EF4-FFF2-40B4-BE49-F238E27FC236}">
                <a16:creationId xmlns:a16="http://schemas.microsoft.com/office/drawing/2014/main" id="{A6357540-1B2F-A7D0-D68D-2253C5C795D0}"/>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9" name="Rectangle 48">
            <a:extLst>
              <a:ext uri="{FF2B5EF4-FFF2-40B4-BE49-F238E27FC236}">
                <a16:creationId xmlns:a16="http://schemas.microsoft.com/office/drawing/2014/main" id="{856A97A6-448C-EAAE-9072-947EC0DB7BC3}"/>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 name="TextBox 1">
            <a:extLst>
              <a:ext uri="{FF2B5EF4-FFF2-40B4-BE49-F238E27FC236}">
                <a16:creationId xmlns:a16="http://schemas.microsoft.com/office/drawing/2014/main" id="{0933DB00-77CA-ED51-7067-3E5042231FB4}"/>
              </a:ext>
            </a:extLst>
          </p:cNvPr>
          <p:cNvSpPr txBox="1"/>
          <p:nvPr/>
        </p:nvSpPr>
        <p:spPr>
          <a:xfrm>
            <a:off x="51022" y="479623"/>
            <a:ext cx="825277"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12</a:t>
            </a:r>
          </a:p>
        </p:txBody>
      </p:sp>
      <p:cxnSp>
        <p:nvCxnSpPr>
          <p:cNvPr id="3" name="Straight Connector 2">
            <a:extLst>
              <a:ext uri="{FF2B5EF4-FFF2-40B4-BE49-F238E27FC236}">
                <a16:creationId xmlns:a16="http://schemas.microsoft.com/office/drawing/2014/main" id="{A9B06AB4-EC48-7EF8-374A-2EBABF76FD6F}"/>
              </a:ext>
            </a:extLst>
          </p:cNvPr>
          <p:cNvCxnSpPr>
            <a:cxnSpLocks/>
          </p:cNvCxnSpPr>
          <p:nvPr/>
        </p:nvCxnSpPr>
        <p:spPr>
          <a:xfrm>
            <a:off x="829326" y="306516"/>
            <a:ext cx="0" cy="1054100"/>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100400B-F188-27BC-9A6C-F6CC6B5F1758}"/>
              </a:ext>
            </a:extLst>
          </p:cNvPr>
          <p:cNvSpPr/>
          <p:nvPr/>
        </p:nvSpPr>
        <p:spPr>
          <a:xfrm>
            <a:off x="8179005" y="2154139"/>
            <a:ext cx="3870464" cy="373534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ECF92D3-A5FA-5936-AA97-887C226F8A95}"/>
              </a:ext>
            </a:extLst>
          </p:cNvPr>
          <p:cNvSpPr/>
          <p:nvPr/>
        </p:nvSpPr>
        <p:spPr>
          <a:xfrm>
            <a:off x="142530" y="2154139"/>
            <a:ext cx="3870464" cy="373534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88227C48-5D4C-9EF8-45AE-25FDE1CFBA97}"/>
              </a:ext>
            </a:extLst>
          </p:cNvPr>
          <p:cNvSpPr/>
          <p:nvPr/>
        </p:nvSpPr>
        <p:spPr>
          <a:xfrm>
            <a:off x="4160768" y="2154139"/>
            <a:ext cx="3870464" cy="373534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75120227-235B-299A-925E-967FDD164F23}"/>
              </a:ext>
            </a:extLst>
          </p:cNvPr>
          <p:cNvSpPr txBox="1"/>
          <p:nvPr/>
        </p:nvSpPr>
        <p:spPr>
          <a:xfrm>
            <a:off x="142530" y="3307815"/>
            <a:ext cx="3870465"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Focus on education to know both the risks of ad fraud and solutions for protecting brands &amp; their campaigns</a:t>
            </a:r>
          </a:p>
        </p:txBody>
      </p:sp>
      <p:sp>
        <p:nvSpPr>
          <p:cNvPr id="21" name="TextBox 20">
            <a:extLst>
              <a:ext uri="{FF2B5EF4-FFF2-40B4-BE49-F238E27FC236}">
                <a16:creationId xmlns:a16="http://schemas.microsoft.com/office/drawing/2014/main" id="{7F98C4A5-5A85-32C9-B428-F979F1DCCF50}"/>
              </a:ext>
            </a:extLst>
          </p:cNvPr>
          <p:cNvSpPr txBox="1"/>
          <p:nvPr/>
        </p:nvSpPr>
        <p:spPr>
          <a:xfrm>
            <a:off x="4160768" y="3307815"/>
            <a:ext cx="3870464"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Utilize premium, trusted vendors to ensure purchased ad inventory is truly what it appears to be</a:t>
            </a:r>
          </a:p>
        </p:txBody>
      </p:sp>
      <p:sp>
        <p:nvSpPr>
          <p:cNvPr id="23" name="TextBox 22">
            <a:extLst>
              <a:ext uri="{FF2B5EF4-FFF2-40B4-BE49-F238E27FC236}">
                <a16:creationId xmlns:a16="http://schemas.microsoft.com/office/drawing/2014/main" id="{3A981ECE-6ED2-53D1-F4AF-B40A6636231C}"/>
              </a:ext>
            </a:extLst>
          </p:cNvPr>
          <p:cNvSpPr txBox="1"/>
          <p:nvPr/>
        </p:nvSpPr>
        <p:spPr>
          <a:xfrm>
            <a:off x="8179005" y="3307815"/>
            <a:ext cx="3870465" cy="1323439"/>
          </a:xfrm>
          <a:prstGeom prst="rect">
            <a:avLst/>
          </a:prstGeom>
          <a:noFill/>
        </p:spPr>
        <p:txBody>
          <a:bodyPr wrap="square">
            <a:spAutoFit/>
          </a:bodyPr>
          <a:lstStyle>
            <a:defPPr>
              <a:defRPr lang="en-US"/>
            </a:defPPr>
            <a:lvl1pPr algn="ctr">
              <a:defRPr sz="1600" b="1">
                <a:solidFill>
                  <a:srgbClr val="1B1464"/>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Work with vetted measurement and data companies that specialize in audience and ad verification, as well as invalid traffic detection, to ensure ads are being seen by real viewers</a:t>
            </a:r>
          </a:p>
        </p:txBody>
      </p:sp>
      <p:sp>
        <p:nvSpPr>
          <p:cNvPr id="26" name="TextBox 25">
            <a:extLst>
              <a:ext uri="{FF2B5EF4-FFF2-40B4-BE49-F238E27FC236}">
                <a16:creationId xmlns:a16="http://schemas.microsoft.com/office/drawing/2014/main" id="{CC96FA3E-F283-10BC-B493-9171156803C9}"/>
              </a:ext>
            </a:extLst>
          </p:cNvPr>
          <p:cNvSpPr txBox="1"/>
          <p:nvPr/>
        </p:nvSpPr>
        <p:spPr>
          <a:xfrm>
            <a:off x="142530" y="4336899"/>
            <a:ext cx="3870465" cy="1169551"/>
          </a:xfrm>
          <a:prstGeom prst="rect">
            <a:avLst/>
          </a:prstGeom>
          <a:noFill/>
        </p:spPr>
        <p:txBody>
          <a:bodyPr wrap="square">
            <a:spAutoFit/>
          </a:bodyPr>
          <a:lstStyle/>
          <a:p>
            <a:pPr marL="285750" marR="0" lvl="1"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400" b="0" i="0" u="none" strike="noStrike" kern="1200" cap="none" spc="0" normalizeH="0" baseline="0" noProof="0">
                <a:ln>
                  <a:noFill/>
                </a:ln>
                <a:solidFill>
                  <a:srgbClr val="1B1464"/>
                </a:solidFill>
                <a:effectLst/>
                <a:uLnTx/>
                <a:uFillTx/>
                <a:latin typeface="Helvetica"/>
                <a:ea typeface="+mn-ea"/>
                <a:cs typeface="+mn-cs"/>
              </a:rPr>
              <a:t>Learn about tools that can reduce the risk of ad fraud, such as </a:t>
            </a:r>
            <a:r>
              <a:rPr kumimoji="0" lang="en-US" sz="1400" b="1" i="0" u="none" strike="noStrike" kern="1200" cap="none" spc="0" normalizeH="0" baseline="0" noProof="0">
                <a:ln>
                  <a:noFill/>
                </a:ln>
                <a:solidFill>
                  <a:srgbClr val="1B1464"/>
                </a:solidFill>
                <a:effectLst/>
                <a:uLnTx/>
                <a:uFillTx/>
                <a:latin typeface="Helvetica"/>
                <a:ea typeface="+mn-ea"/>
                <a:cs typeface="+mn-cs"/>
              </a:rPr>
              <a:t>ad verification</a:t>
            </a:r>
            <a:r>
              <a:rPr kumimoji="0" lang="en-US" sz="1400" b="0" i="0" u="none" strike="noStrike" kern="1200" cap="none" spc="0" normalizeH="0" baseline="0" noProof="0">
                <a:ln>
                  <a:noFill/>
                </a:ln>
                <a:solidFill>
                  <a:srgbClr val="1B1464"/>
                </a:solidFill>
                <a:effectLst/>
                <a:uLnTx/>
                <a:uFillTx/>
                <a:latin typeface="Helvetica"/>
                <a:ea typeface="+mn-ea"/>
                <a:cs typeface="+mn-cs"/>
              </a:rPr>
              <a:t>, which can identify and block fraudulent traffic, &amp; </a:t>
            </a:r>
            <a:r>
              <a:rPr kumimoji="0" lang="en-US" sz="1400" b="1" i="0" u="none" strike="noStrike" kern="1200" cap="none" spc="0" normalizeH="0" baseline="0" noProof="0">
                <a:ln>
                  <a:noFill/>
                </a:ln>
                <a:solidFill>
                  <a:srgbClr val="1B1464"/>
                </a:solidFill>
                <a:effectLst/>
                <a:uLnTx/>
                <a:uFillTx/>
                <a:latin typeface="Helvetica"/>
                <a:ea typeface="+mn-ea"/>
                <a:cs typeface="+mn-cs"/>
              </a:rPr>
              <a:t>ad blocking technology </a:t>
            </a:r>
            <a:r>
              <a:rPr kumimoji="0" lang="en-US" sz="1400" b="0" i="0" u="none" strike="noStrike" kern="1200" cap="none" spc="0" normalizeH="0" baseline="0" noProof="0">
                <a:ln>
                  <a:noFill/>
                </a:ln>
                <a:solidFill>
                  <a:srgbClr val="1B1464"/>
                </a:solidFill>
                <a:effectLst/>
                <a:uLnTx/>
                <a:uFillTx/>
                <a:latin typeface="Helvetica"/>
                <a:ea typeface="+mn-ea"/>
                <a:cs typeface="+mn-cs"/>
              </a:rPr>
              <a:t>which prevents ads from being displayed to bots*</a:t>
            </a:r>
          </a:p>
        </p:txBody>
      </p:sp>
      <p:sp>
        <p:nvSpPr>
          <p:cNvPr id="28" name="TextBox 27">
            <a:extLst>
              <a:ext uri="{FF2B5EF4-FFF2-40B4-BE49-F238E27FC236}">
                <a16:creationId xmlns:a16="http://schemas.microsoft.com/office/drawing/2014/main" id="{F46701CB-5C80-0154-88CD-DB0850F35471}"/>
              </a:ext>
            </a:extLst>
          </p:cNvPr>
          <p:cNvSpPr txBox="1"/>
          <p:nvPr/>
        </p:nvSpPr>
        <p:spPr>
          <a:xfrm>
            <a:off x="4160768" y="4336899"/>
            <a:ext cx="3870465" cy="523220"/>
          </a:xfrm>
          <a:prstGeom prst="rect">
            <a:avLst/>
          </a:prstGeom>
          <a:noFill/>
        </p:spPr>
        <p:txBody>
          <a:bodyPr wrap="square">
            <a:spAutoFit/>
          </a:bodyPr>
          <a:lstStyle/>
          <a:p>
            <a:pPr marL="285750" marR="0" lvl="1"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400" b="0" i="0" u="none" strike="noStrike" kern="1200" cap="none" spc="0" normalizeH="0" baseline="0" noProof="0">
                <a:ln>
                  <a:noFill/>
                </a:ln>
                <a:solidFill>
                  <a:srgbClr val="1B1464"/>
                </a:solidFill>
                <a:effectLst/>
                <a:uLnTx/>
                <a:uFillTx/>
                <a:latin typeface="Helvetica"/>
                <a:ea typeface="+mn-ea"/>
                <a:cs typeface="+mn-cs"/>
              </a:rPr>
              <a:t>Examples of companies who can serve as trusted vendors:</a:t>
            </a:r>
          </a:p>
        </p:txBody>
      </p:sp>
      <p:sp>
        <p:nvSpPr>
          <p:cNvPr id="30" name="TextBox 29">
            <a:extLst>
              <a:ext uri="{FF2B5EF4-FFF2-40B4-BE49-F238E27FC236}">
                <a16:creationId xmlns:a16="http://schemas.microsoft.com/office/drawing/2014/main" id="{E8853E1B-8D5C-B60F-7B9F-FF72427DABA1}"/>
              </a:ext>
            </a:extLst>
          </p:cNvPr>
          <p:cNvSpPr txBox="1"/>
          <p:nvPr/>
        </p:nvSpPr>
        <p:spPr>
          <a:xfrm>
            <a:off x="8179005" y="4628999"/>
            <a:ext cx="3870464" cy="307777"/>
          </a:xfrm>
          <a:prstGeom prst="rect">
            <a:avLst/>
          </a:prstGeom>
          <a:noFill/>
        </p:spPr>
        <p:txBody>
          <a:bodyPr wrap="square">
            <a:spAutoFit/>
          </a:bodyPr>
          <a:lstStyle/>
          <a:p>
            <a:pPr marL="285750" marR="0" lvl="1"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400" b="0" i="0" u="none" strike="noStrike" kern="1200" cap="none" spc="0" normalizeH="0" baseline="0" noProof="0">
                <a:ln>
                  <a:noFill/>
                </a:ln>
                <a:solidFill>
                  <a:srgbClr val="1B1464"/>
                </a:solidFill>
                <a:effectLst/>
                <a:uLnTx/>
                <a:uFillTx/>
                <a:latin typeface="Helvetica"/>
                <a:ea typeface="+mn-ea"/>
                <a:cs typeface="+mn-cs"/>
              </a:rPr>
              <a:t>Examples of measurement companies:</a:t>
            </a:r>
          </a:p>
        </p:txBody>
      </p:sp>
      <p:pic>
        <p:nvPicPr>
          <p:cNvPr id="32" name="Picture 31" descr="Icon&#10;&#10;Description automatically generated">
            <a:extLst>
              <a:ext uri="{FF2B5EF4-FFF2-40B4-BE49-F238E27FC236}">
                <a16:creationId xmlns:a16="http://schemas.microsoft.com/office/drawing/2014/main" id="{A9DE1493-E45C-10E3-2FAC-68B861C6388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595338" y="2284950"/>
            <a:ext cx="964849" cy="964849"/>
          </a:xfrm>
          <a:prstGeom prst="rect">
            <a:avLst/>
          </a:prstGeom>
        </p:spPr>
      </p:pic>
      <p:pic>
        <p:nvPicPr>
          <p:cNvPr id="37" name="Picture 36" descr="Icon&#10;&#10;Description automatically generated">
            <a:extLst>
              <a:ext uri="{FF2B5EF4-FFF2-40B4-BE49-F238E27FC236}">
                <a16:creationId xmlns:a16="http://schemas.microsoft.com/office/drawing/2014/main" id="{6C5B2DA1-D307-3E6F-E079-7BA8EB33A76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565333" y="2236707"/>
            <a:ext cx="1061334" cy="1061334"/>
          </a:xfrm>
          <a:prstGeom prst="rect">
            <a:avLst/>
          </a:prstGeom>
        </p:spPr>
      </p:pic>
      <p:pic>
        <p:nvPicPr>
          <p:cNvPr id="38" name="Picture 37" descr="Icon&#10;&#10;Description automatically generated">
            <a:extLst>
              <a:ext uri="{FF2B5EF4-FFF2-40B4-BE49-F238E27FC236}">
                <a16:creationId xmlns:a16="http://schemas.microsoft.com/office/drawing/2014/main" id="{E0BF1EE6-130F-400F-CC05-5C1F9D807FE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631813" y="2284950"/>
            <a:ext cx="964849" cy="964849"/>
          </a:xfrm>
          <a:prstGeom prst="rect">
            <a:avLst/>
          </a:prstGeom>
        </p:spPr>
      </p:pic>
      <p:pic>
        <p:nvPicPr>
          <p:cNvPr id="39" name="Picture 4" descr="Magnite - The Largest Independent Sell-Side Ad Platform">
            <a:hlinkClick r:id="rId8"/>
            <a:extLst>
              <a:ext uri="{FF2B5EF4-FFF2-40B4-BE49-F238E27FC236}">
                <a16:creationId xmlns:a16="http://schemas.microsoft.com/office/drawing/2014/main" id="{37B69B76-BFCC-4975-FAF0-EBBD4594DF10}"/>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280474" y="4934993"/>
            <a:ext cx="744366" cy="23932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MadHive">
            <a:hlinkClick r:id="rId10"/>
            <a:extLst>
              <a:ext uri="{FF2B5EF4-FFF2-40B4-BE49-F238E27FC236}">
                <a16:creationId xmlns:a16="http://schemas.microsoft.com/office/drawing/2014/main" id="{2E4DE8A9-54DE-F21D-D434-B7C336A27DEE}"/>
              </a:ext>
            </a:extLst>
          </p:cNvPr>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72810" y="4949090"/>
            <a:ext cx="1125274" cy="21113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The Trade Desk | The Software Report">
            <a:hlinkClick r:id="rId12"/>
            <a:extLst>
              <a:ext uri="{FF2B5EF4-FFF2-40B4-BE49-F238E27FC236}">
                <a16:creationId xmlns:a16="http://schemas.microsoft.com/office/drawing/2014/main" id="{27363DB8-C3DC-8898-9E8F-67165FA5DCDE}"/>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7089" r="8419"/>
          <a:stretch/>
        </p:blipFill>
        <p:spPr bwMode="auto">
          <a:xfrm>
            <a:off x="6646053" y="4864515"/>
            <a:ext cx="1265474" cy="38028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descr="Programmatic Digital Marketing | Advertising Technology Company">
            <a:hlinkClick r:id="rId14"/>
            <a:extLst>
              <a:ext uri="{FF2B5EF4-FFF2-40B4-BE49-F238E27FC236}">
                <a16:creationId xmlns:a16="http://schemas.microsoft.com/office/drawing/2014/main" id="{AB218CA6-E37F-E74C-C4ED-030A3E3DFA33}"/>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6909176" y="5324646"/>
            <a:ext cx="1022976" cy="14918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descr="DeepIntent | Healthcare Marketing Demand Side Platform">
            <a:hlinkClick r:id="rId16"/>
            <a:extLst>
              <a:ext uri="{FF2B5EF4-FFF2-40B4-BE49-F238E27FC236}">
                <a16:creationId xmlns:a16="http://schemas.microsoft.com/office/drawing/2014/main" id="{1BA5C04F-43A9-E2CA-E870-DFD5E4ED671D}"/>
              </a:ext>
            </a:extLst>
          </p:cNvPr>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41037" y="5322099"/>
            <a:ext cx="1048896" cy="20521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a:hlinkClick r:id="rId18"/>
            <a:extLst>
              <a:ext uri="{FF2B5EF4-FFF2-40B4-BE49-F238E27FC236}">
                <a16:creationId xmlns:a16="http://schemas.microsoft.com/office/drawing/2014/main" id="{A3CFE58B-43F3-4E28-1964-F9B4117AAEB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04507" y="5653863"/>
            <a:ext cx="881351" cy="16158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 descr="Adsmovil logo">
            <a:hlinkClick r:id="rId20"/>
            <a:extLst>
              <a:ext uri="{FF2B5EF4-FFF2-40B4-BE49-F238E27FC236}">
                <a16:creationId xmlns:a16="http://schemas.microsoft.com/office/drawing/2014/main" id="{91F8888A-4B2F-F963-0E7D-5A7F068ED9E0}"/>
              </a:ext>
            </a:extLst>
          </p:cNvPr>
          <p:cNvPicPr>
            <a:picLocks noChangeAspect="1" noChangeArrowheads="1"/>
          </p:cNvPicPr>
          <p:nvPr/>
        </p:nvPicPr>
        <p:blipFill rotWithShape="1">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t="36674" b="36723"/>
          <a:stretch/>
        </p:blipFill>
        <p:spPr bwMode="auto">
          <a:xfrm>
            <a:off x="6309928" y="5604618"/>
            <a:ext cx="977566" cy="26007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LiveRamp Announces Identity Resolution Solution for AWS Clean">
            <a:hlinkClick r:id="rId22"/>
            <a:extLst>
              <a:ext uri="{FF2B5EF4-FFF2-40B4-BE49-F238E27FC236}">
                <a16:creationId xmlns:a16="http://schemas.microsoft.com/office/drawing/2014/main" id="{EEFE86E1-FD98-A4C8-247B-018CFCC260D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282896" y="5319776"/>
            <a:ext cx="959839" cy="1718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Moat by Oracle Data Cloud and Anzu.io Team Up to Bring Measurement to  Mobile and PC In-game Advertising Worldwide | Anzu | Open Mic | The Drum">
            <a:hlinkClick r:id="rId24"/>
            <a:extLst>
              <a:ext uri="{FF2B5EF4-FFF2-40B4-BE49-F238E27FC236}">
                <a16:creationId xmlns:a16="http://schemas.microsoft.com/office/drawing/2014/main" id="{D4FF412A-73AD-BE71-CF1A-DA0A101D237D}"/>
              </a:ext>
            </a:extLst>
          </p:cNvPr>
          <p:cNvPicPr>
            <a:picLocks noChangeAspect="1" noChangeArrowheads="1"/>
          </p:cNvPicPr>
          <p:nvPr/>
        </p:nvPicPr>
        <p:blipFill rotWithShape="1">
          <a:blip r:embed="rId25" cstate="print">
            <a:extLst>
              <a:ext uri="{28A0092B-C50C-407E-A947-70E740481C1C}">
                <a14:useLocalDpi xmlns:a14="http://schemas.microsoft.com/office/drawing/2010/main"/>
              </a:ext>
            </a:extLst>
          </a:blip>
          <a:srcRect/>
          <a:stretch/>
        </p:blipFill>
        <p:spPr bwMode="auto">
          <a:xfrm>
            <a:off x="8433388" y="5471285"/>
            <a:ext cx="748917" cy="21851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hlinkClick r:id="rId26"/>
            <a:extLst>
              <a:ext uri="{FF2B5EF4-FFF2-40B4-BE49-F238E27FC236}">
                <a16:creationId xmlns:a16="http://schemas.microsoft.com/office/drawing/2014/main" id="{3E448802-6FCF-3219-2785-7B3E73F6F259}"/>
              </a:ext>
            </a:extLst>
          </p:cNvPr>
          <p:cNvPicPr>
            <a:picLocks noChangeAspect="1"/>
          </p:cNvPicPr>
          <p:nvPr/>
        </p:nvPicPr>
        <p:blipFill>
          <a:blip r:embed="rId27">
            <a:clrChange>
              <a:clrFrom>
                <a:srgbClr val="FFFFFF"/>
              </a:clrFrom>
              <a:clrTo>
                <a:srgbClr val="FFFFFF">
                  <a:alpha val="0"/>
                </a:srgbClr>
              </a:clrTo>
            </a:clrChange>
          </a:blip>
          <a:stretch>
            <a:fillRect/>
          </a:stretch>
        </p:blipFill>
        <p:spPr>
          <a:xfrm>
            <a:off x="11230764" y="5458344"/>
            <a:ext cx="564323" cy="244392"/>
          </a:xfrm>
          <a:prstGeom prst="rect">
            <a:avLst/>
          </a:prstGeom>
        </p:spPr>
      </p:pic>
      <p:pic>
        <p:nvPicPr>
          <p:cNvPr id="15" name="Picture 14">
            <a:hlinkClick r:id="rId28"/>
            <a:extLst>
              <a:ext uri="{FF2B5EF4-FFF2-40B4-BE49-F238E27FC236}">
                <a16:creationId xmlns:a16="http://schemas.microsoft.com/office/drawing/2014/main" id="{A77A7A91-71A4-1D2E-C75D-6862AD60288A}"/>
              </a:ext>
            </a:extLst>
          </p:cNvPr>
          <p:cNvPicPr>
            <a:picLocks noChangeAspect="1" noChangeArrowheads="1"/>
          </p:cNvPicPr>
          <p:nvPr/>
        </p:nvPicPr>
        <p:blipFill>
          <a:blip r:embed="rId29" cstate="print">
            <a:extLst>
              <a:ext uri="{28A0092B-C50C-407E-A947-70E740481C1C}">
                <a14:useLocalDpi xmlns:a14="http://schemas.microsoft.com/office/drawing/2010/main"/>
              </a:ext>
            </a:extLst>
          </a:blip>
          <a:srcRect/>
          <a:stretch>
            <a:fillRect/>
          </a:stretch>
        </p:blipFill>
        <p:spPr bwMode="auto">
          <a:xfrm>
            <a:off x="9333716" y="5509206"/>
            <a:ext cx="635187" cy="14266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Stirista Launches Unique Omnichannel Retargeting Solution | Business Wire">
            <a:hlinkClick r:id="rId30"/>
            <a:extLst>
              <a:ext uri="{FF2B5EF4-FFF2-40B4-BE49-F238E27FC236}">
                <a16:creationId xmlns:a16="http://schemas.microsoft.com/office/drawing/2014/main" id="{644CD53D-EDAD-EFE5-72A0-7AA39EC70D76}"/>
              </a:ext>
            </a:extLst>
          </p:cNvPr>
          <p:cNvPicPr>
            <a:picLocks noChangeAspect="1" noChangeArrowheads="1"/>
          </p:cNvPicPr>
          <p:nvPr/>
        </p:nvPicPr>
        <p:blipFill rotWithShape="1">
          <a:blip r:embed="rId31">
            <a:clrChange>
              <a:clrFrom>
                <a:srgbClr val="FFFFFF"/>
              </a:clrFrom>
              <a:clrTo>
                <a:srgbClr val="FFFFFF">
                  <a:alpha val="0"/>
                </a:srgbClr>
              </a:clrTo>
            </a:clrChange>
            <a:extLst>
              <a:ext uri="{28A0092B-C50C-407E-A947-70E740481C1C}">
                <a14:useLocalDpi xmlns:a14="http://schemas.microsoft.com/office/drawing/2010/main" val="0"/>
              </a:ext>
            </a:extLst>
          </a:blip>
          <a:srcRect t="16996" b="15585"/>
          <a:stretch/>
        </p:blipFill>
        <p:spPr bwMode="auto">
          <a:xfrm>
            <a:off x="10120314" y="5411623"/>
            <a:ext cx="959039" cy="3378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Innovid Logo (Gray+Full Color) - Cynopsis Media">
            <a:hlinkClick r:id="rId32"/>
            <a:extLst>
              <a:ext uri="{FF2B5EF4-FFF2-40B4-BE49-F238E27FC236}">
                <a16:creationId xmlns:a16="http://schemas.microsoft.com/office/drawing/2014/main" id="{95AFCE3B-FE49-8591-5669-50A7D47F760C}"/>
              </a:ext>
            </a:extLst>
          </p:cNvPr>
          <p:cNvPicPr>
            <a:picLocks noChangeAspect="1" noChangeArrowheads="1"/>
          </p:cNvPicPr>
          <p:nvPr/>
        </p:nvPicPr>
        <p:blipFill>
          <a:blip r:embed="rId33" cstate="print">
            <a:extLst>
              <a:ext uri="{28A0092B-C50C-407E-A947-70E740481C1C}">
                <a14:useLocalDpi xmlns:a14="http://schemas.microsoft.com/office/drawing/2010/main"/>
              </a:ext>
            </a:extLst>
          </a:blip>
          <a:srcRect/>
          <a:stretch>
            <a:fillRect/>
          </a:stretch>
        </p:blipFill>
        <p:spPr bwMode="auto">
          <a:xfrm>
            <a:off x="8291171" y="5011077"/>
            <a:ext cx="874759" cy="2935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Spot.tv | Logopedia | Fandom">
            <a:hlinkClick r:id="rId34"/>
            <a:extLst>
              <a:ext uri="{FF2B5EF4-FFF2-40B4-BE49-F238E27FC236}">
                <a16:creationId xmlns:a16="http://schemas.microsoft.com/office/drawing/2014/main" id="{99B76EA7-F8C8-3C26-8153-97C192EB8E58}"/>
              </a:ext>
            </a:extLst>
          </p:cNvPr>
          <p:cNvPicPr>
            <a:picLocks noChangeAspect="1" noChangeArrowheads="1"/>
          </p:cNvPicPr>
          <p:nvPr/>
        </p:nvPicPr>
        <p:blipFill>
          <a:blip r:embed="rId3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228733" y="5057619"/>
            <a:ext cx="736657" cy="2004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hlinkClick r:id="rId36"/>
            <a:extLst>
              <a:ext uri="{FF2B5EF4-FFF2-40B4-BE49-F238E27FC236}">
                <a16:creationId xmlns:a16="http://schemas.microsoft.com/office/drawing/2014/main" id="{5B1185B9-2B0F-7084-6AD2-E966DD7343CF}"/>
              </a:ext>
            </a:extLst>
          </p:cNvPr>
          <p:cNvPicPr>
            <a:picLocks noChangeAspect="1"/>
          </p:cNvPicPr>
          <p:nvPr/>
        </p:nvPicPr>
        <p:blipFill>
          <a:blip r:embed="rId37">
            <a:clrChange>
              <a:clrFrom>
                <a:srgbClr val="FFFFFF"/>
              </a:clrFrom>
              <a:clrTo>
                <a:srgbClr val="FFFFFF">
                  <a:alpha val="0"/>
                </a:srgbClr>
              </a:clrTo>
            </a:clrChange>
          </a:blip>
          <a:stretch>
            <a:fillRect/>
          </a:stretch>
        </p:blipFill>
        <p:spPr>
          <a:xfrm>
            <a:off x="10837248" y="5057296"/>
            <a:ext cx="1100055" cy="201086"/>
          </a:xfrm>
          <a:prstGeom prst="rect">
            <a:avLst/>
          </a:prstGeom>
        </p:spPr>
      </p:pic>
      <p:pic>
        <p:nvPicPr>
          <p:cNvPr id="1026" name="Picture 2" descr="Disqo">
            <a:hlinkClick r:id="rId38"/>
            <a:extLst>
              <a:ext uri="{FF2B5EF4-FFF2-40B4-BE49-F238E27FC236}">
                <a16:creationId xmlns:a16="http://schemas.microsoft.com/office/drawing/2014/main" id="{A07BC2E2-7E38-A4DC-4670-9FBE7297B812}"/>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0028193" y="5065501"/>
            <a:ext cx="746251" cy="184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646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BDD49C-DAA9-A39D-0369-101FD1932EB3}"/>
              </a:ext>
            </a:extLst>
          </p:cNvPr>
          <p:cNvSpPr/>
          <p:nvPr/>
        </p:nvSpPr>
        <p:spPr>
          <a:xfrm>
            <a:off x="2898" y="-4807"/>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53B0A9E-6A44-B8FB-96A9-7C3824E585F7}"/>
              </a:ext>
            </a:extLst>
          </p:cNvPr>
          <p:cNvSpPr/>
          <p:nvPr/>
        </p:nvSpPr>
        <p:spPr>
          <a:xfrm>
            <a:off x="379965" y="2851550"/>
            <a:ext cx="53064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Helvetica" pitchFamily="2" charset="0"/>
                <a:ea typeface="+mn-ea"/>
                <a:cs typeface="+mn-cs"/>
              </a:rPr>
              <a:t>Key Marketer Takeaways</a:t>
            </a:r>
          </a:p>
        </p:txBody>
      </p:sp>
      <p:sp>
        <p:nvSpPr>
          <p:cNvPr id="4" name="Rectangle 3">
            <a:extLst>
              <a:ext uri="{FF2B5EF4-FFF2-40B4-BE49-F238E27FC236}">
                <a16:creationId xmlns:a16="http://schemas.microsoft.com/office/drawing/2014/main" id="{6779246E-2255-345D-41C3-B8C5ACADAC03}"/>
              </a:ext>
            </a:extLst>
          </p:cNvPr>
          <p:cNvSpPr>
            <a:spLocks/>
          </p:cNvSpPr>
          <p:nvPr/>
        </p:nvSpPr>
        <p:spPr>
          <a:xfrm>
            <a:off x="6337603" y="1389686"/>
            <a:ext cx="5474432" cy="4093428"/>
          </a:xfrm>
          <a:prstGeom prst="rect">
            <a:avLst/>
          </a:prstGeom>
          <a:noFill/>
        </p:spPr>
        <p:txBody>
          <a:bodyPr wrap="square" rtlCol="0" anchor="t">
            <a:spAutoFit/>
          </a:bodyPr>
          <a:lstStyle/>
          <a:p>
            <a:pPr marL="285750" indent="-285750">
              <a:buBlip>
                <a:blip r:embed="rId3"/>
              </a:buBlip>
              <a:defRPr/>
            </a:pPr>
            <a:r>
              <a:rPr lang="en-US" sz="1600">
                <a:solidFill>
                  <a:srgbClr val="1B1464"/>
                </a:solidFill>
                <a:latin typeface="Helvetica" panose="020B0604020202020204" pitchFamily="2" charset="0"/>
              </a:rPr>
              <a:t>Real ad fraud is defined by maliciously and intentionally falsifying human engagement, not normal viewing behaviors like falling asleep in front of the TV</a:t>
            </a:r>
          </a:p>
          <a:p>
            <a:pPr lvl="0">
              <a:defRPr/>
            </a:pPr>
            <a:endParaRPr lang="en-US" sz="2400">
              <a:solidFill>
                <a:srgbClr val="1B1464"/>
              </a:solidFill>
              <a:latin typeface="Helvetica" panose="020B0403020202020204" pitchFamily="34" charset="0"/>
              <a:ea typeface="Calibri" panose="020F0502020204030204" pitchFamily="34" charset="0"/>
              <a:cs typeface="Arial" panose="020B0604020202020204" pitchFamily="34" charset="0"/>
            </a:endParaRPr>
          </a:p>
          <a:p>
            <a:pPr marL="285750" lvl="0" indent="-285750">
              <a:buBlip>
                <a:blip r:embed="rId3"/>
              </a:buBlip>
              <a:defRPr/>
            </a:pPr>
            <a:r>
              <a:rPr lang="en-US" sz="1600">
                <a:solidFill>
                  <a:srgbClr val="1B1464"/>
                </a:solidFill>
                <a:latin typeface="Helvetica" panose="020B0604020202020204" pitchFamily="2" charset="0"/>
                <a:cs typeface="Helvetica" panose="020B0604020202020204" pitchFamily="34" charset="0"/>
              </a:rPr>
              <a:t>Compared to other digital platforms, fraudulent ad activity is much less likely to occur within the premium environment of CTV and it doesn’t impact the viewing experience which enables greater consumer trust of TV advertising</a:t>
            </a:r>
            <a:endParaRPr lang="en-US" sz="1600">
              <a:solidFill>
                <a:srgbClr val="1B1464"/>
              </a:solidFill>
              <a:latin typeface="Calibri" panose="020F0502020204030204" pitchFamily="34" charset="0"/>
              <a:ea typeface="Calibri" panose="020F0502020204030204" pitchFamily="34" charset="0"/>
              <a:cs typeface="Arial" panose="020B0604020202020204" pitchFamily="34" charset="0"/>
            </a:endParaRPr>
          </a:p>
          <a:p>
            <a:pPr>
              <a:defRPr/>
            </a:pPr>
            <a:endParaRPr lang="en-US" sz="2400">
              <a:solidFill>
                <a:srgbClr val="1B1464"/>
              </a:solidFill>
              <a:latin typeface="Helvetica" panose="020B0604020202020204" pitchFamily="2" charset="0"/>
            </a:endParaRPr>
          </a:p>
          <a:p>
            <a:pPr marL="285750" indent="-285750">
              <a:buBlip>
                <a:blip r:embed="rId3"/>
              </a:buBlip>
              <a:defRPr/>
            </a:pPr>
            <a:r>
              <a:rPr lang="en-US" sz="1600">
                <a:solidFill>
                  <a:srgbClr val="1B1464"/>
                </a:solidFill>
                <a:latin typeface="Helvetica" panose="020B0604020202020204" pitchFamily="2" charset="0"/>
              </a:rPr>
              <a:t>As marketers develop their advertising campaigns, </a:t>
            </a:r>
            <a:br>
              <a:rPr lang="en-US" sz="1600">
                <a:solidFill>
                  <a:srgbClr val="1B1464"/>
                </a:solidFill>
                <a:latin typeface="Helvetica" panose="020B0604020202020204" pitchFamily="2" charset="0"/>
              </a:rPr>
            </a:br>
            <a:r>
              <a:rPr lang="en-US" sz="1600">
                <a:solidFill>
                  <a:srgbClr val="1B1464"/>
                </a:solidFill>
                <a:latin typeface="Helvetica" panose="020B0604020202020204" pitchFamily="2" charset="0"/>
              </a:rPr>
              <a:t>it is important to understand what constitutes ad fraud, how it impacts different digital platforms and what solutions can be implemented to minimize exposure </a:t>
            </a:r>
            <a:br>
              <a:rPr lang="en-US" sz="1600">
                <a:solidFill>
                  <a:srgbClr val="1B1464"/>
                </a:solidFill>
                <a:latin typeface="Helvetica" panose="020B0604020202020204" pitchFamily="2" charset="0"/>
              </a:rPr>
            </a:br>
            <a:r>
              <a:rPr lang="en-US" sz="1600">
                <a:solidFill>
                  <a:srgbClr val="1B1464"/>
                </a:solidFill>
                <a:latin typeface="Helvetica" panose="020B0604020202020204" pitchFamily="2" charset="0"/>
              </a:rPr>
              <a:t>to it while optimizing outcomes among real audiences</a:t>
            </a:r>
          </a:p>
        </p:txBody>
      </p:sp>
      <p:pic>
        <p:nvPicPr>
          <p:cNvPr id="2" name="Picture 1">
            <a:extLst>
              <a:ext uri="{FF2B5EF4-FFF2-40B4-BE49-F238E27FC236}">
                <a16:creationId xmlns:a16="http://schemas.microsoft.com/office/drawing/2014/main" id="{48FA27CB-9D73-32D6-F735-7ECF21C3CD9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pic>
        <p:nvPicPr>
          <p:cNvPr id="9" name="Picture 8">
            <a:extLst>
              <a:ext uri="{FF2B5EF4-FFF2-40B4-BE49-F238E27FC236}">
                <a16:creationId xmlns:a16="http://schemas.microsoft.com/office/drawing/2014/main" id="{34C30742-045A-CA50-FA4C-6B90AA4BBD7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0" name="Slide Number Placeholder 5">
            <a:extLst>
              <a:ext uri="{FF2B5EF4-FFF2-40B4-BE49-F238E27FC236}">
                <a16:creationId xmlns:a16="http://schemas.microsoft.com/office/drawing/2014/main" id="{C1BEFD38-07B7-407B-1091-E93A2DE5FA6C}"/>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CA217930-7A50-3296-ABEF-9B484DB441A7}"/>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600429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33DB7731-C858-322A-70E8-1B6BDAD4D7F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683193" y="887125"/>
            <a:ext cx="2033194" cy="1143672"/>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3" name="Rectangle 2">
            <a:extLst>
              <a:ext uri="{FF2B5EF4-FFF2-40B4-BE49-F238E27FC236}">
                <a16:creationId xmlns:a16="http://schemas.microsoft.com/office/drawing/2014/main" id="{EC4EBCD3-B624-9474-C391-1155F83C6142}"/>
              </a:ext>
            </a:extLst>
          </p:cNvPr>
          <p:cNvSpPr/>
          <p:nvPr/>
        </p:nvSpPr>
        <p:spPr>
          <a:xfrm>
            <a:off x="-14514" y="0"/>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69E4FB1F-CFCC-42D2-9A77-4D418120F0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15758" y="523"/>
            <a:ext cx="1676241" cy="976072"/>
          </a:xfrm>
          <a:prstGeom prst="rect">
            <a:avLst/>
          </a:prstGeom>
        </p:spPr>
      </p:pic>
      <p:sp>
        <p:nvSpPr>
          <p:cNvPr id="30" name="Rectangle 29">
            <a:extLst>
              <a:ext uri="{FF2B5EF4-FFF2-40B4-BE49-F238E27FC236}">
                <a16:creationId xmlns:a16="http://schemas.microsoft.com/office/drawing/2014/main" id="{270E214D-E292-45CE-8EFE-BEC233FDFD71}"/>
              </a:ext>
            </a:extLst>
          </p:cNvPr>
          <p:cNvSpPr/>
          <p:nvPr/>
        </p:nvSpPr>
        <p:spPr>
          <a:xfrm>
            <a:off x="289383"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sp>
        <p:nvSpPr>
          <p:cNvPr id="13" name="Rectangle 12">
            <a:extLst>
              <a:ext uri="{FF2B5EF4-FFF2-40B4-BE49-F238E27FC236}">
                <a16:creationId xmlns:a16="http://schemas.microsoft.com/office/drawing/2014/main" id="{7CA38D30-4B10-C2D2-A361-4A0EB0FBF7C7}"/>
              </a:ext>
            </a:extLst>
          </p:cNvPr>
          <p:cNvSpPr/>
          <p:nvPr/>
        </p:nvSpPr>
        <p:spPr>
          <a:xfrm>
            <a:off x="236588" y="2387628"/>
            <a:ext cx="563795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B1464"/>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B1464"/>
                </a:solidFill>
                <a:effectLst/>
                <a:uLnTx/>
                <a:uFillTx/>
                <a:latin typeface="Helvetica" pitchFamily="2" charset="0"/>
                <a:ea typeface="+mn-ea"/>
                <a:cs typeface="+mn-cs"/>
              </a:rPr>
              <a:t>Looking for more data, insights and takeaways? Check out this related VAB content</a:t>
            </a:r>
          </a:p>
        </p:txBody>
      </p:sp>
      <p:sp>
        <p:nvSpPr>
          <p:cNvPr id="23" name="Rectangle 22">
            <a:extLst>
              <a:ext uri="{FF2B5EF4-FFF2-40B4-BE49-F238E27FC236}">
                <a16:creationId xmlns:a16="http://schemas.microsoft.com/office/drawing/2014/main" id="{C26394A7-3D6B-1B95-4A69-F78A74EDC1A8}"/>
              </a:ext>
            </a:extLst>
          </p:cNvPr>
          <p:cNvSpPr/>
          <p:nvPr/>
        </p:nvSpPr>
        <p:spPr>
          <a:xfrm>
            <a:off x="6327142" y="6057144"/>
            <a:ext cx="565180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6"/>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490D7A88-562D-7CF3-B7B9-2E324CE687EF}"/>
              </a:ext>
            </a:extLst>
          </p:cNvPr>
          <p:cNvGrpSpPr/>
          <p:nvPr/>
        </p:nvGrpSpPr>
        <p:grpSpPr>
          <a:xfrm>
            <a:off x="2531137" y="714984"/>
            <a:ext cx="1951734" cy="744993"/>
            <a:chOff x="198561" y="542425"/>
            <a:chExt cx="1509013" cy="744993"/>
          </a:xfrm>
        </p:grpSpPr>
        <p:sp>
          <p:nvSpPr>
            <p:cNvPr id="17" name="TextBox 16">
              <a:extLst>
                <a:ext uri="{FF2B5EF4-FFF2-40B4-BE49-F238E27FC236}">
                  <a16:creationId xmlns:a16="http://schemas.microsoft.com/office/drawing/2014/main" id="{7B62E101-EF35-BCEC-16E6-E6D98C51B89B}"/>
                </a:ext>
              </a:extLst>
            </p:cNvPr>
            <p:cNvSpPr txBox="1"/>
            <p:nvPr/>
          </p:nvSpPr>
          <p:spPr>
            <a:xfrm>
              <a:off x="198561" y="542425"/>
              <a:ext cx="150901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B1464"/>
                  </a:solidFill>
                  <a:effectLst/>
                  <a:uLnTx/>
                  <a:uFillTx/>
                  <a:latin typeface="Helvetica" pitchFamily="2" charset="0"/>
                  <a:ea typeface="+mn-ea"/>
                  <a:cs typeface="+mn-cs"/>
                  <a:hlinkClick r:id="rId7">
                    <a:extLst>
                      <a:ext uri="{A12FA001-AC4F-418D-AE19-62706E023703}">
                        <ahyp:hlinkClr xmlns:ahyp="http://schemas.microsoft.com/office/drawing/2018/hyperlinkcolor" val="tx"/>
                      </a:ext>
                    </a:extLst>
                  </a:hlinkClick>
                </a:rPr>
                <a:t>Leah Montner-Dixon</a:t>
              </a:r>
              <a:endParaRPr kumimoji="0" lang="en-US" sz="1100" b="1"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22" name="TextBox 21">
              <a:extLst>
                <a:ext uri="{FF2B5EF4-FFF2-40B4-BE49-F238E27FC236}">
                  <a16:creationId xmlns:a16="http://schemas.microsoft.com/office/drawing/2014/main" id="{C3E2533A-0A84-8373-660A-F96CC5B65F70}"/>
                </a:ext>
              </a:extLst>
            </p:cNvPr>
            <p:cNvSpPr txBox="1"/>
            <p:nvPr/>
          </p:nvSpPr>
          <p:spPr>
            <a:xfrm>
              <a:off x="198562" y="856531"/>
              <a:ext cx="145362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Associate Insights Director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1B1464"/>
                  </a:solidFill>
                  <a:latin typeface="Helvetica Light" panose="020B0403020202020204" pitchFamily="34" charset="0"/>
                </a:rPr>
                <a:t>leahm</a:t>
              </a: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@thevab.com</a:t>
              </a:r>
            </a:p>
          </p:txBody>
        </p:sp>
      </p:grpSp>
      <p:grpSp>
        <p:nvGrpSpPr>
          <p:cNvPr id="37" name="Group 36">
            <a:extLst>
              <a:ext uri="{FF2B5EF4-FFF2-40B4-BE49-F238E27FC236}">
                <a16:creationId xmlns:a16="http://schemas.microsoft.com/office/drawing/2014/main" id="{BD972369-A46E-BFF5-5CC7-330AF5DF00B0}"/>
              </a:ext>
            </a:extLst>
          </p:cNvPr>
          <p:cNvGrpSpPr/>
          <p:nvPr/>
        </p:nvGrpSpPr>
        <p:grpSpPr>
          <a:xfrm>
            <a:off x="196733" y="721481"/>
            <a:ext cx="2433585" cy="744993"/>
            <a:chOff x="2529807" y="542425"/>
            <a:chExt cx="1962494" cy="744993"/>
          </a:xfrm>
        </p:grpSpPr>
        <p:sp>
          <p:nvSpPr>
            <p:cNvPr id="39" name="TextBox 38">
              <a:hlinkClick r:id="rId7"/>
              <a:extLst>
                <a:ext uri="{FF2B5EF4-FFF2-40B4-BE49-F238E27FC236}">
                  <a16:creationId xmlns:a16="http://schemas.microsoft.com/office/drawing/2014/main" id="{22EB1D07-C3F3-327E-DA8E-39B9F3846CF3}"/>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B1464"/>
                  </a:solidFill>
                  <a:effectLst/>
                  <a:uLnTx/>
                  <a:uFillTx/>
                  <a:latin typeface="Helvetica" pitchFamily="2" charset="0"/>
                  <a:ea typeface="+mn-ea"/>
                  <a:cs typeface="+mn-cs"/>
                </a:rPr>
                <a:t>Jason Wiese</a:t>
              </a:r>
            </a:p>
          </p:txBody>
        </p:sp>
        <p:sp>
          <p:nvSpPr>
            <p:cNvPr id="40" name="TextBox 39">
              <a:extLst>
                <a:ext uri="{FF2B5EF4-FFF2-40B4-BE49-F238E27FC236}">
                  <a16:creationId xmlns:a16="http://schemas.microsoft.com/office/drawing/2014/main" id="{4504569E-EF25-4B16-0773-4299B332E775}"/>
                </a:ext>
              </a:extLst>
            </p:cNvPr>
            <p:cNvSpPr txBox="1"/>
            <p:nvPr/>
          </p:nvSpPr>
          <p:spPr>
            <a:xfrm>
              <a:off x="2529807" y="856531"/>
              <a:ext cx="19624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jasonw@thevab.com</a:t>
              </a:r>
            </a:p>
          </p:txBody>
        </p:sp>
      </p:grpSp>
      <p:sp>
        <p:nvSpPr>
          <p:cNvPr id="60" name="TextBox 59">
            <a:extLst>
              <a:ext uri="{FF2B5EF4-FFF2-40B4-BE49-F238E27FC236}">
                <a16:creationId xmlns:a16="http://schemas.microsoft.com/office/drawing/2014/main" id="{4E4EE4A2-4057-9705-26F3-2FACA3C59946}"/>
              </a:ext>
            </a:extLst>
          </p:cNvPr>
          <p:cNvSpPr txBox="1"/>
          <p:nvPr/>
        </p:nvSpPr>
        <p:spPr>
          <a:xfrm>
            <a:off x="155150" y="3838569"/>
            <a:ext cx="5608008"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itchFamily="2" charset="0"/>
                <a:ea typeface="+mn-ea"/>
                <a:cs typeface="+mn-cs"/>
              </a:rPr>
              <a:t>Through Upfront season, marketers are making important decisions about their video investment strategy. </a:t>
            </a:r>
            <a:br>
              <a:rPr kumimoji="0" lang="en-US" sz="1800" b="1" i="0" u="none" strike="noStrike" kern="1200" cap="none" spc="0" normalizeH="0" baseline="0" noProof="0">
                <a:ln>
                  <a:noFill/>
                </a:ln>
                <a:solidFill>
                  <a:srgbClr val="1B1464"/>
                </a:solidFill>
                <a:effectLst/>
                <a:uLnTx/>
                <a:uFillTx/>
                <a:latin typeface="Helvetica" pitchFamily="2" charset="0"/>
                <a:ea typeface="+mn-ea"/>
                <a:cs typeface="+mn-cs"/>
              </a:rPr>
            </a:br>
            <a:endParaRPr kumimoji="0" lang="en-US" sz="500" b="1" i="0" u="none" strike="noStrike" kern="1200" cap="none" spc="0" normalizeH="0" baseline="0" noProof="0">
              <a:ln>
                <a:noFill/>
              </a:ln>
              <a:solidFill>
                <a:srgbClr val="1B1464"/>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E600"/>
                </a:solidFill>
                <a:effectLst/>
                <a:uLnTx/>
                <a:uFillTx/>
                <a:latin typeface="Helvetica" pitchFamily="2" charset="0"/>
                <a:ea typeface="+mn-ea"/>
                <a:cs typeface="+mn-cs"/>
              </a:rPr>
              <a:t>We’re here to help.</a:t>
            </a:r>
            <a:br>
              <a:rPr kumimoji="0" lang="en-US" sz="1800" b="1" i="0" u="none" strike="noStrike" kern="1200" cap="none" spc="0" normalizeH="0" baseline="0" noProof="0">
                <a:ln>
                  <a:noFill/>
                </a:ln>
                <a:solidFill>
                  <a:srgbClr val="FFE600"/>
                </a:solidFill>
                <a:effectLst/>
                <a:uLnTx/>
                <a:uFillTx/>
                <a:latin typeface="Helvetica" pitchFamily="2" charset="0"/>
                <a:ea typeface="+mn-ea"/>
                <a:cs typeface="+mn-cs"/>
              </a:rPr>
            </a:br>
            <a:br>
              <a:rPr kumimoji="0" lang="en-US" sz="5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800" b="0" i="0" u="none" strike="noStrike" kern="1200" cap="none" spc="0" normalizeH="0" baseline="0" noProof="0">
                <a:ln>
                  <a:noFill/>
                </a:ln>
                <a:solidFill>
                  <a:prstClr val="white"/>
                </a:solidFill>
                <a:effectLst/>
                <a:uLnTx/>
                <a:uFillTx/>
                <a:latin typeface="Helvetica" pitchFamily="2" charset="0"/>
                <a:ea typeface="+mn-ea"/>
                <a:cs typeface="+mn-cs"/>
              </a:rPr>
              <a:t>Visit our </a:t>
            </a: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hlinkClick r:id="rId8">
                  <a:extLst>
                    <a:ext uri="{A12FA001-AC4F-418D-AE19-62706E023703}">
                      <ahyp:hlinkClr xmlns:ahyp="http://schemas.microsoft.com/office/drawing/2018/hyperlinkcolor" val="tx"/>
                    </a:ext>
                  </a:extLst>
                </a:hlinkClick>
              </a:rPr>
              <a:t>Upfront Planning Resource Center</a:t>
            </a:r>
            <a:br>
              <a:rPr kumimoji="0" lang="en-US" sz="1800" b="1" i="0" u="none" strike="noStrike" kern="1200" cap="none" spc="0" normalizeH="0" baseline="0" noProof="0">
                <a:ln>
                  <a:noFill/>
                </a:ln>
                <a:solidFill>
                  <a:srgbClr val="ED3C8D"/>
                </a:solidFill>
                <a:effectLst/>
                <a:uLnTx/>
                <a:uFillTx/>
                <a:latin typeface="Helvetica" pitchFamily="2" charset="0"/>
                <a:ea typeface="+mn-ea"/>
                <a:cs typeface="+mn-cs"/>
              </a:rPr>
            </a:br>
            <a:r>
              <a:rPr kumimoji="0" lang="en-US" sz="1800" b="0" i="0" u="none" strike="noStrike" kern="1200" cap="none" spc="0" normalizeH="0" baseline="0" noProof="0">
                <a:ln>
                  <a:noFill/>
                </a:ln>
                <a:solidFill>
                  <a:prstClr val="white"/>
                </a:solidFill>
                <a:effectLst/>
                <a:uLnTx/>
                <a:uFillTx/>
                <a:latin typeface="Helvetica" pitchFamily="2" charset="0"/>
                <a:ea typeface="+mn-ea"/>
                <a:cs typeface="+mn-cs"/>
              </a:rPr>
              <a:t>for a curated a list of resources filled with the data, analysis and insights needed to make informed investment decisions.</a:t>
            </a:r>
            <a:endParaRPr kumimoji="0" lang="en-US" sz="18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6" name="TextBox 45">
            <a:hlinkClick r:id="rId9"/>
            <a:extLst>
              <a:ext uri="{FF2B5EF4-FFF2-40B4-BE49-F238E27FC236}">
                <a16:creationId xmlns:a16="http://schemas.microsoft.com/office/drawing/2014/main" id="{AC0F5E6E-0609-5D5C-FA82-F56F0E20FA80}"/>
              </a:ext>
            </a:extLst>
          </p:cNvPr>
          <p:cNvSpPr txBox="1"/>
          <p:nvPr/>
        </p:nvSpPr>
        <p:spPr>
          <a:xfrm>
            <a:off x="6556675" y="5555329"/>
            <a:ext cx="216458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4EBEA4"/>
                </a:solidFill>
                <a:latin typeface="Helvetica" panose="020B0403020202020204" pitchFamily="34" charset="0"/>
              </a:rPr>
              <a:t>Untangling Terminology</a:t>
            </a:r>
            <a:br>
              <a:rPr lang="en-US" sz="1000" b="1">
                <a:solidFill>
                  <a:srgbClr val="4EBEA4"/>
                </a:solidFill>
                <a:latin typeface="Helvetica" panose="020B0403020202020204" pitchFamily="34" charset="0"/>
              </a:rPr>
            </a:br>
            <a:r>
              <a:rPr lang="en-US" sz="1000" b="1">
                <a:solidFill>
                  <a:srgbClr val="4EBEA4"/>
                </a:solidFill>
                <a:latin typeface="Helvetica" panose="020B0403020202020204" pitchFamily="34" charset="0"/>
              </a:rPr>
              <a:t>Within Video Measurement </a:t>
            </a:r>
          </a:p>
        </p:txBody>
      </p:sp>
      <p:pic>
        <p:nvPicPr>
          <p:cNvPr id="47" name="Picture 46">
            <a:hlinkClick r:id="rId9"/>
            <a:extLst>
              <a:ext uri="{FF2B5EF4-FFF2-40B4-BE49-F238E27FC236}">
                <a16:creationId xmlns:a16="http://schemas.microsoft.com/office/drawing/2014/main" id="{1AB117B3-0C3E-2E0C-0327-043645075AA0}"/>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624307" y="4336915"/>
            <a:ext cx="2075432" cy="1206356"/>
          </a:xfrm>
          <a:prstGeom prst="rect">
            <a:avLst/>
          </a:prstGeom>
          <a:blipFill dpi="0" rotWithShape="1">
            <a:blip r:embed="rId11" cstate="print">
              <a:extLst>
                <a:ext uri="{28A0092B-C50C-407E-A947-70E740481C1C}">
                  <a14:useLocalDpi xmlns:a14="http://schemas.microsoft.com/office/drawing/2010/main"/>
                </a:ext>
              </a:extLst>
            </a:blip>
            <a:srcRect/>
            <a:stretch>
              <a:fillRect/>
            </a:stretch>
          </a:blipFill>
          <a:ln w="9525" cap="flat" cmpd="sng" algn="ctr">
            <a:solidFill>
              <a:srgbClr val="1B146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pic>
        <p:nvPicPr>
          <p:cNvPr id="48" name="Picture 47">
            <a:hlinkClick r:id="rId12"/>
            <a:extLst>
              <a:ext uri="{FF2B5EF4-FFF2-40B4-BE49-F238E27FC236}">
                <a16:creationId xmlns:a16="http://schemas.microsoft.com/office/drawing/2014/main" id="{9599469B-2802-DFB6-FA4A-196C07AB1C82}"/>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727816" y="4336356"/>
            <a:ext cx="2059826" cy="1195167"/>
          </a:xfrm>
          <a:prstGeom prst="rect">
            <a:avLst/>
          </a:prstGeom>
          <a:blipFill dpi="0" rotWithShape="1">
            <a:blip r:embed="rId11" cstate="print">
              <a:extLst>
                <a:ext uri="{28A0092B-C50C-407E-A947-70E740481C1C}">
                  <a14:useLocalDpi xmlns:a14="http://schemas.microsoft.com/office/drawing/2010/main"/>
                </a:ext>
              </a:extLst>
            </a:blip>
            <a:srcRect/>
            <a:stretch>
              <a:fillRect/>
            </a:stretch>
          </a:blipFill>
          <a:ln w="9525" cap="flat" cmpd="sng" algn="ctr">
            <a:solidFill>
              <a:srgbClr val="1B146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sp>
        <p:nvSpPr>
          <p:cNvPr id="49" name="TextBox 48">
            <a:hlinkClick r:id="rId12"/>
            <a:extLst>
              <a:ext uri="{FF2B5EF4-FFF2-40B4-BE49-F238E27FC236}">
                <a16:creationId xmlns:a16="http://schemas.microsoft.com/office/drawing/2014/main" id="{C2485C83-3100-3342-FB36-CA2C2BAF2C71}"/>
              </a:ext>
            </a:extLst>
          </p:cNvPr>
          <p:cNvSpPr txBox="1"/>
          <p:nvPr/>
        </p:nvSpPr>
        <p:spPr>
          <a:xfrm>
            <a:off x="9675437" y="5542629"/>
            <a:ext cx="21645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4EBEA4"/>
                </a:solidFill>
                <a:latin typeface="Helvetica" panose="020B0403020202020204" pitchFamily="34" charset="0"/>
              </a:rPr>
              <a:t>Untangling Terminology</a:t>
            </a:r>
            <a:br>
              <a:rPr lang="en-US" sz="1000" b="1">
                <a:solidFill>
                  <a:srgbClr val="4EBEA4"/>
                </a:solidFill>
                <a:latin typeface="Helvetica" panose="020B0403020202020204" pitchFamily="34" charset="0"/>
              </a:rPr>
            </a:br>
            <a:r>
              <a:rPr lang="en-US" sz="1000" b="1">
                <a:solidFill>
                  <a:srgbClr val="4EBEA4"/>
                </a:solidFill>
                <a:latin typeface="Helvetica" panose="020B0403020202020204" pitchFamily="34" charset="0"/>
              </a:rPr>
              <a:t>Within Web3, Metaverse, Blockchain &amp; NFT</a:t>
            </a:r>
          </a:p>
        </p:txBody>
      </p:sp>
      <p:pic>
        <p:nvPicPr>
          <p:cNvPr id="50" name="Picture 49">
            <a:hlinkClick r:id="rId14"/>
            <a:extLst>
              <a:ext uri="{FF2B5EF4-FFF2-40B4-BE49-F238E27FC236}">
                <a16:creationId xmlns:a16="http://schemas.microsoft.com/office/drawing/2014/main" id="{0AE6568F-B57A-2783-ABD0-C5E5CF4A9C95}"/>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6644585" y="2553052"/>
            <a:ext cx="1988765" cy="1142880"/>
          </a:xfrm>
          <a:prstGeom prst="rect">
            <a:avLst/>
          </a:prstGeom>
          <a:ln>
            <a:solidFill>
              <a:srgbClr val="1B1464"/>
            </a:solidFill>
          </a:ln>
        </p:spPr>
      </p:pic>
      <p:pic>
        <p:nvPicPr>
          <p:cNvPr id="51" name="Picture 50">
            <a:hlinkClick r:id="rId16"/>
            <a:extLst>
              <a:ext uri="{FF2B5EF4-FFF2-40B4-BE49-F238E27FC236}">
                <a16:creationId xmlns:a16="http://schemas.microsoft.com/office/drawing/2014/main" id="{AAD159D3-F498-78C7-7B0E-B5148D4C1FB0}"/>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9743391" y="2553036"/>
            <a:ext cx="2031209" cy="1142555"/>
          </a:xfrm>
          <a:prstGeom prst="rect">
            <a:avLst/>
          </a:prstGeom>
          <a:blipFill dpi="0" rotWithShape="1">
            <a:blip r:embed="rId11" cstate="print">
              <a:extLst>
                <a:ext uri="{28A0092B-C50C-407E-A947-70E740481C1C}">
                  <a14:useLocalDpi xmlns:a14="http://schemas.microsoft.com/office/drawing/2010/main"/>
                </a:ext>
              </a:extLst>
            </a:blip>
            <a:srcRect/>
            <a:stretch>
              <a:fillRect/>
            </a:stretch>
          </a:blipFill>
          <a:ln w="9525" cap="flat" cmpd="sng" algn="ctr">
            <a:solidFill>
              <a:srgbClr val="1B146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sp>
        <p:nvSpPr>
          <p:cNvPr id="52" name="TextBox 51">
            <a:hlinkClick r:id="rId16"/>
            <a:extLst>
              <a:ext uri="{FF2B5EF4-FFF2-40B4-BE49-F238E27FC236}">
                <a16:creationId xmlns:a16="http://schemas.microsoft.com/office/drawing/2014/main" id="{B36068D6-D7E1-40C8-B18A-3CE9D33658BD}"/>
              </a:ext>
            </a:extLst>
          </p:cNvPr>
          <p:cNvSpPr txBox="1"/>
          <p:nvPr/>
        </p:nvSpPr>
        <p:spPr>
          <a:xfrm>
            <a:off x="9617498" y="3715030"/>
            <a:ext cx="216458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4EBEA4"/>
                </a:solidFill>
                <a:latin typeface="Helvetica" panose="020B0403020202020204" pitchFamily="34" charset="0"/>
              </a:rPr>
              <a:t>Data-Driven Opportunities in a Cookieless World</a:t>
            </a:r>
          </a:p>
        </p:txBody>
      </p:sp>
      <p:pic>
        <p:nvPicPr>
          <p:cNvPr id="53" name="Picture 52">
            <a:hlinkClick r:id="rId18"/>
            <a:extLst>
              <a:ext uri="{FF2B5EF4-FFF2-40B4-BE49-F238E27FC236}">
                <a16:creationId xmlns:a16="http://schemas.microsoft.com/office/drawing/2014/main" id="{B0B18047-B790-192F-4ECA-02B646D5A63E}"/>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6622212" y="887125"/>
            <a:ext cx="2033510" cy="1143849"/>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54" name="TextBox 53">
            <a:hlinkClick r:id="rId18"/>
            <a:extLst>
              <a:ext uri="{FF2B5EF4-FFF2-40B4-BE49-F238E27FC236}">
                <a16:creationId xmlns:a16="http://schemas.microsoft.com/office/drawing/2014/main" id="{60DD0CFA-4EFB-F977-17AC-309EFB3B3B21}"/>
              </a:ext>
            </a:extLst>
          </p:cNvPr>
          <p:cNvSpPr txBox="1"/>
          <p:nvPr/>
        </p:nvSpPr>
        <p:spPr>
          <a:xfrm>
            <a:off x="6556675" y="2047291"/>
            <a:ext cx="216458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4EBEA4"/>
                </a:solidFill>
                <a:latin typeface="Helvetica" panose="020B0403020202020204" pitchFamily="34" charset="0"/>
              </a:rPr>
              <a:t>What’s the Deal with Viewership Data Collection?</a:t>
            </a:r>
          </a:p>
        </p:txBody>
      </p:sp>
      <p:sp>
        <p:nvSpPr>
          <p:cNvPr id="56" name="TextBox 55">
            <a:hlinkClick r:id="rId2"/>
            <a:extLst>
              <a:ext uri="{FF2B5EF4-FFF2-40B4-BE49-F238E27FC236}">
                <a16:creationId xmlns:a16="http://schemas.microsoft.com/office/drawing/2014/main" id="{271FF12D-CF39-FD15-7A2A-2D87C0BDA572}"/>
              </a:ext>
            </a:extLst>
          </p:cNvPr>
          <p:cNvSpPr txBox="1"/>
          <p:nvPr/>
        </p:nvSpPr>
        <p:spPr>
          <a:xfrm>
            <a:off x="9675437" y="2047291"/>
            <a:ext cx="2164585"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4EBEA4"/>
                </a:solidFill>
                <a:latin typeface="Helvetica" panose="020B0403020202020204" pitchFamily="34" charset="0"/>
              </a:rPr>
              <a:t>What’s the Deal with Identity?</a:t>
            </a:r>
          </a:p>
        </p:txBody>
      </p:sp>
      <p:sp>
        <p:nvSpPr>
          <p:cNvPr id="61" name="TextBox 60">
            <a:hlinkClick r:id="rId14"/>
            <a:extLst>
              <a:ext uri="{FF2B5EF4-FFF2-40B4-BE49-F238E27FC236}">
                <a16:creationId xmlns:a16="http://schemas.microsoft.com/office/drawing/2014/main" id="{E4E0AEED-42DF-46A9-688B-D054BA4A668B}"/>
              </a:ext>
            </a:extLst>
          </p:cNvPr>
          <p:cNvSpPr txBox="1"/>
          <p:nvPr/>
        </p:nvSpPr>
        <p:spPr>
          <a:xfrm>
            <a:off x="6305636" y="3715030"/>
            <a:ext cx="2666663" cy="523220"/>
          </a:xfrm>
          <a:prstGeom prst="rect">
            <a:avLst/>
          </a:prstGeom>
          <a:noFill/>
        </p:spPr>
        <p:txBody>
          <a:bodyPr wrap="square" rtlCol="0">
            <a:spAutoFit/>
          </a:bodyPr>
          <a:lstStyle/>
          <a:p>
            <a:pPr algn="ctr">
              <a:defRPr/>
            </a:pPr>
            <a:r>
              <a:rPr lang="en-US" sz="1000" b="1">
                <a:solidFill>
                  <a:srgbClr val="4EBEA4"/>
                </a:solidFill>
                <a:latin typeface="Helvetica" panose="020B0403020202020204" pitchFamily="34" charset="0"/>
              </a:rPr>
              <a:t>You </a:t>
            </a:r>
            <a:r>
              <a:rPr lang="en-US" sz="1000" b="1" err="1">
                <a:solidFill>
                  <a:srgbClr val="4EBEA4"/>
                </a:solidFill>
                <a:latin typeface="Helvetica" panose="020B0403020202020204" pitchFamily="34" charset="0"/>
              </a:rPr>
              <a:t>Oughta</a:t>
            </a:r>
            <a:r>
              <a:rPr lang="en-US" sz="1000" b="1">
                <a:solidFill>
                  <a:srgbClr val="4EBEA4"/>
                </a:solidFill>
                <a:latin typeface="Helvetica" panose="020B0403020202020204" pitchFamily="34" charset="0"/>
              </a:rPr>
              <a:t> Know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Why all impressions aren’t created equal &amp; what it means for video measurement</a:t>
            </a:r>
          </a:p>
        </p:txBody>
      </p:sp>
      <p:pic>
        <p:nvPicPr>
          <p:cNvPr id="2" name="Picture 1">
            <a:extLst>
              <a:ext uri="{FF2B5EF4-FFF2-40B4-BE49-F238E27FC236}">
                <a16:creationId xmlns:a16="http://schemas.microsoft.com/office/drawing/2014/main" id="{A2184239-9B60-6EAF-0B34-5618E2E25D36}"/>
              </a:ext>
            </a:extLst>
          </p:cNvPr>
          <p:cNvPicPr>
            <a:picLocks noChangeAspect="1"/>
          </p:cNvPicPr>
          <p:nvPr/>
        </p:nvPicPr>
        <p:blipFill rotWithShape="1">
          <a:blip r:embed="rId20"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5" name="Slide Number Placeholder 5">
            <a:extLst>
              <a:ext uri="{FF2B5EF4-FFF2-40B4-BE49-F238E27FC236}">
                <a16:creationId xmlns:a16="http://schemas.microsoft.com/office/drawing/2014/main" id="{EB3ECDD8-92C5-FBC0-4D9E-1D5C671B6161}"/>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BB68A33A-8548-DA77-EBDA-6626E7BDD83E}"/>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3110856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699760"/>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Drawing on our marketing expertise, we </a:t>
            </a:r>
            <a:r>
              <a:rPr kumimoji="0" lang="en-US" sz="1800" b="1" i="0" u="none" strike="noStrike" kern="1200" cap="none" spc="0" normalizeH="0" baseline="0" noProof="0">
                <a:ln>
                  <a:noFill/>
                </a:ln>
                <a:solidFill>
                  <a:srgbClr val="66C5AD"/>
                </a:solidFill>
                <a:effectLst/>
                <a:uLnTx/>
                <a:uFillTx/>
                <a:latin typeface="Helvetica" panose="020B0604020202020204"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2" charset="0"/>
                <a:ea typeface="+mn-ea"/>
                <a:cs typeface="+mn-cs"/>
              </a:rPr>
              <a:t>discover </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new insights that </a:t>
            </a:r>
            <a:r>
              <a:rPr kumimoji="0" lang="en-US" sz="20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way marketers look at their media strategy.  </a:t>
            </a: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We are committed to your business growth and proud to offer VAB members, brand marketers and agencies </a:t>
            </a:r>
            <a:r>
              <a:rPr kumimoji="0" lang="en-US" sz="1800" b="1" i="1" u="none" strike="noStrike" kern="1200" cap="none" spc="0" normalizeH="0" baseline="0" noProof="0">
                <a:ln>
                  <a:noFill/>
                </a:ln>
                <a:solidFill>
                  <a:srgbClr val="1F1A62"/>
                </a:solidFill>
                <a:effectLst/>
                <a:uLnTx/>
                <a:uFillTx/>
                <a:latin typeface="Helvetica" panose="020B0604020202020204" pitchFamily="2" charset="0"/>
                <a:ea typeface="+mn-ea"/>
                <a:cs typeface="+mn-cs"/>
              </a:rPr>
              <a:t>complimentary access </a:t>
            </a: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to our continuously-growing Insights library.  </a:t>
            </a:r>
            <a:r>
              <a:rPr kumimoji="0" lang="en-US" sz="1800" b="1" i="0" u="none" strike="noStrike" kern="1200" cap="none" spc="0" normalizeH="0" baseline="0" noProof="0">
                <a:ln>
                  <a:noFill/>
                </a:ln>
                <a:solidFill>
                  <a:srgbClr val="1B1464"/>
                </a:solidFill>
                <a:effectLst/>
                <a:uLnTx/>
                <a:uFillTx/>
                <a:latin typeface="Helvetica" panose="020B0604020202020204" pitchFamily="2" charset="0"/>
                <a:ea typeface="+mn-ea"/>
                <a:cs typeface="+mn-cs"/>
              </a:rPr>
              <a:t>Get immediate access at theVAB.com.</a:t>
            </a: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sp>
        <p:nvSpPr>
          <p:cNvPr id="17" name="TextBox 15">
            <a:extLst>
              <a:ext uri="{FF2B5EF4-FFF2-40B4-BE49-F238E27FC236}">
                <a16:creationId xmlns:a16="http://schemas.microsoft.com/office/drawing/2014/main" id="{403F38AA-AAD1-410D-BCAB-2DE98701921E}"/>
              </a:ext>
            </a:extLst>
          </p:cNvPr>
          <p:cNvSpPr txBox="1"/>
          <p:nvPr/>
        </p:nvSpPr>
        <p:spPr>
          <a:xfrm>
            <a:off x="589946" y="5519837"/>
            <a:ext cx="11012107"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Curious to learn more about VAB? </a:t>
            </a:r>
            <a:r>
              <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Check out this </a:t>
            </a:r>
            <a:r>
              <a:rPr kumimoji="0" lang="en-US" sz="18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quick video</a:t>
            </a:r>
            <a:r>
              <a:rPr kumimoji="0" lang="en-US" sz="18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mn-cs"/>
              </a:rPr>
              <a:t> </a:t>
            </a:r>
            <a:r>
              <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to see what we do and how we can help you develop business-driving marketing strategies.</a:t>
            </a: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pic>
        <p:nvPicPr>
          <p:cNvPr id="16" name="Picture 15">
            <a:extLst>
              <a:ext uri="{FF2B5EF4-FFF2-40B4-BE49-F238E27FC236}">
                <a16:creationId xmlns:a16="http://schemas.microsoft.com/office/drawing/2014/main" id="{79B3113B-7CF4-4E9A-AD57-5EA33416DAB4}"/>
              </a:ext>
            </a:extLst>
          </p:cNvPr>
          <p:cNvPicPr>
            <a:picLocks noChangeAspect="1"/>
          </p:cNvPicPr>
          <p:nvPr/>
        </p:nvPicPr>
        <p:blipFill rotWithShape="1">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rcRect/>
          <a:stretch/>
        </p:blipFill>
        <p:spPr>
          <a:xfrm>
            <a:off x="7038878" y="0"/>
            <a:ext cx="5153121" cy="3021922"/>
          </a:xfrm>
          <a:prstGeom prst="rect">
            <a:avLst/>
          </a:prstGeom>
        </p:spPr>
      </p:pic>
      <p:pic>
        <p:nvPicPr>
          <p:cNvPr id="4" name="Picture 3">
            <a:extLst>
              <a:ext uri="{FF2B5EF4-FFF2-40B4-BE49-F238E27FC236}">
                <a16:creationId xmlns:a16="http://schemas.microsoft.com/office/drawing/2014/main" id="{4662E777-149F-BE45-43D6-6BDD1814DDD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5" name="Slide Number Placeholder 5">
            <a:extLst>
              <a:ext uri="{FF2B5EF4-FFF2-40B4-BE49-F238E27FC236}">
                <a16:creationId xmlns:a16="http://schemas.microsoft.com/office/drawing/2014/main" id="{DD787083-A83E-478B-9B20-2F4E3FF1D398}"/>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A248FC8B-0100-9C8E-565F-58F0666E14EC}"/>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88591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and person sitting on a couch&#10;&#10;Description automatically generated with medium confidence">
            <a:extLst>
              <a:ext uri="{FF2B5EF4-FFF2-40B4-BE49-F238E27FC236}">
                <a16:creationId xmlns:a16="http://schemas.microsoft.com/office/drawing/2014/main" id="{77390F5B-A0A3-B9A9-FEF2-0AED27A698D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0"/>
            <a:ext cx="4941322" cy="6858000"/>
          </a:xfrm>
          <a:prstGeom prst="rect">
            <a:avLst/>
          </a:prstGeom>
        </p:spPr>
      </p:pic>
      <p:pic>
        <p:nvPicPr>
          <p:cNvPr id="8" name="Picture 7">
            <a:extLst>
              <a:ext uri="{FF2B5EF4-FFF2-40B4-BE49-F238E27FC236}">
                <a16:creationId xmlns:a16="http://schemas.microsoft.com/office/drawing/2014/main" id="{69E3ED66-7D56-46D2-B2A0-139022AADE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190" y="0"/>
            <a:ext cx="1532810" cy="892552"/>
          </a:xfrm>
          <a:prstGeom prst="rect">
            <a:avLst/>
          </a:prstGeom>
        </p:spPr>
      </p:pic>
      <p:pic>
        <p:nvPicPr>
          <p:cNvPr id="14" name="Picture 13">
            <a:extLst>
              <a:ext uri="{FF2B5EF4-FFF2-40B4-BE49-F238E27FC236}">
                <a16:creationId xmlns:a16="http://schemas.microsoft.com/office/drawing/2014/main" id="{CAF2214A-6794-3707-AB1B-E9761FA1AE2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EE4DFCF4-1702-B0FB-7967-B2260639A257}"/>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E8E7E9E5-B62F-A686-207D-B9EAAC281BDF}"/>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4" name="TextBox 3">
            <a:extLst>
              <a:ext uri="{FF2B5EF4-FFF2-40B4-BE49-F238E27FC236}">
                <a16:creationId xmlns:a16="http://schemas.microsoft.com/office/drawing/2014/main" id="{8645CD95-363D-A522-69B9-3B76F75D3F1A}"/>
              </a:ext>
            </a:extLst>
          </p:cNvPr>
          <p:cNvSpPr txBox="1"/>
          <p:nvPr/>
        </p:nvSpPr>
        <p:spPr>
          <a:xfrm>
            <a:off x="5111886" y="446276"/>
            <a:ext cx="632489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D3C8D"/>
                </a:solidFill>
                <a:effectLst/>
                <a:uLnTx/>
                <a:uFillTx/>
                <a:latin typeface="Helvetica" panose="020B0604020202020204" pitchFamily="2" charset="0"/>
                <a:ea typeface="+mn-ea"/>
                <a:cs typeface="+mn-cs"/>
              </a:rPr>
              <a:t>Amidst the industry talk about “ad fraud” in CTV, it’s important to understand what fraud </a:t>
            </a:r>
            <a:r>
              <a:rPr kumimoji="0" lang="en-US" sz="2400" b="1" u="none" strike="noStrike" kern="1200" cap="none" spc="0" normalizeH="0" baseline="0" noProof="0" dirty="0">
                <a:ln>
                  <a:noFill/>
                </a:ln>
                <a:solidFill>
                  <a:srgbClr val="ED3C8D"/>
                </a:solidFill>
                <a:effectLst/>
                <a:uLnTx/>
                <a:uFillTx/>
                <a:latin typeface="Helvetica" panose="020B0604020202020204" pitchFamily="2" charset="0"/>
                <a:ea typeface="+mn-ea"/>
                <a:cs typeface="+mn-cs"/>
              </a:rPr>
              <a:t>is…</a:t>
            </a:r>
            <a:r>
              <a:rPr kumimoji="0" lang="en-US" sz="2400" b="1" i="1" u="none" strike="noStrike" kern="1200" cap="none" spc="0" normalizeH="0" baseline="0" noProof="0" dirty="0">
                <a:ln>
                  <a:noFill/>
                </a:ln>
                <a:solidFill>
                  <a:srgbClr val="ED3C8D"/>
                </a:solidFill>
                <a:effectLst/>
                <a:uLnTx/>
                <a:uFillTx/>
                <a:latin typeface="Helvetica" panose="020B0604020202020204" pitchFamily="2" charset="0"/>
                <a:ea typeface="+mn-ea"/>
                <a:cs typeface="+mn-cs"/>
              </a:rPr>
              <a:t>and what it isn’t.</a:t>
            </a:r>
          </a:p>
        </p:txBody>
      </p:sp>
      <p:sp>
        <p:nvSpPr>
          <p:cNvPr id="2" name="TextBox 1">
            <a:extLst>
              <a:ext uri="{FF2B5EF4-FFF2-40B4-BE49-F238E27FC236}">
                <a16:creationId xmlns:a16="http://schemas.microsoft.com/office/drawing/2014/main" id="{E9198E9B-7B89-5712-BB12-EA3808AB677E}"/>
              </a:ext>
            </a:extLst>
          </p:cNvPr>
          <p:cNvSpPr txBox="1"/>
          <p:nvPr/>
        </p:nvSpPr>
        <p:spPr>
          <a:xfrm>
            <a:off x="5111886" y="2092881"/>
            <a:ext cx="6625656" cy="41857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There is a sharp contrast between ad fraud vs. normal viewing behaviors that impact advertising. This requires a closer look at how they present themselves across platforms.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What you’ll learn</a:t>
            </a:r>
            <a:r>
              <a:rPr kumimoji="0" lang="en-US" sz="2000" b="0" i="0" u="none" strike="noStrike" kern="1200" cap="none" spc="0" normalizeH="0" baseline="0" noProof="0" dirty="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a:t>
            </a:r>
            <a:endParaRPr kumimoji="0" lang="en-US" sz="1800" b="0" i="0" u="none" strike="noStrike" kern="1200" cap="none" spc="0" normalizeH="0" baseline="0" noProof="0" dirty="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What constitutes real fraud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1B1464"/>
                </a:solidFill>
                <a:latin typeface="Helvetica" panose="020B0604020202020204" pitchFamily="2" charset="0"/>
                <a:ea typeface="Calibri" panose="020F0502020204030204" pitchFamily="34" charset="0"/>
                <a:cs typeface="Calibri" panose="020F0502020204030204" pitchFamily="34" charset="0"/>
              </a:rPr>
              <a:t>How ad fraud in CTV compares to other digital platforms</a:t>
            </a:r>
            <a:endParaRPr kumimoji="0" lang="en-US" sz="2000" b="0" i="0" u="none" strike="noStrike" kern="1200" cap="none" spc="0" normalizeH="0" baseline="0" noProof="0" dirty="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How the viewing environment of a </a:t>
            </a:r>
            <a:r>
              <a:rPr lang="en-US" sz="2000" dirty="0">
                <a:solidFill>
                  <a:srgbClr val="1B1464"/>
                </a:solidFill>
                <a:latin typeface="Helvetica" panose="020B0604020202020204" pitchFamily="2" charset="0"/>
                <a:ea typeface="Calibri" panose="020F0502020204030204" pitchFamily="34" charset="0"/>
                <a:cs typeface="Calibri" panose="020F0502020204030204" pitchFamily="34" charset="0"/>
              </a:rPr>
              <a:t>platform </a:t>
            </a:r>
            <a:r>
              <a:rPr kumimoji="0" lang="en-US" sz="2000" b="0" i="0" u="none" strike="noStrike" kern="1200" cap="none" spc="0" normalizeH="0" baseline="0" noProof="0" dirty="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impacts both consumer and advertiser trust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How to minimize exposure to fraudulent practices</a:t>
            </a:r>
          </a:p>
        </p:txBody>
      </p:sp>
    </p:spTree>
    <p:extLst>
      <p:ext uri="{BB962C8B-B14F-4D97-AF65-F5344CB8AC3E}">
        <p14:creationId xmlns:p14="http://schemas.microsoft.com/office/powerpoint/2010/main" val="2543138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3FDF39F-3B5F-1CA1-B13F-FFCFA3BAFFDD}"/>
              </a:ext>
            </a:extLst>
          </p:cNvPr>
          <p:cNvSpPr/>
          <p:nvPr/>
        </p:nvSpPr>
        <p:spPr>
          <a:xfrm>
            <a:off x="4318001" y="1510788"/>
            <a:ext cx="7872988" cy="457857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person with a cigarette in the mouth&#10;&#10;Description automatically generated with low confidence">
            <a:extLst>
              <a:ext uri="{FF2B5EF4-FFF2-40B4-BE49-F238E27FC236}">
                <a16:creationId xmlns:a16="http://schemas.microsoft.com/office/drawing/2014/main" id="{353262AE-669F-D236-B8F7-9031517096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10787"/>
            <a:ext cx="4318001" cy="4578577"/>
          </a:xfrm>
          <a:prstGeom prst="rect">
            <a:avLst/>
          </a:prstGeom>
        </p:spPr>
      </p:pic>
      <p:sp>
        <p:nvSpPr>
          <p:cNvPr id="10" name="Rectangle 9">
            <a:extLst>
              <a:ext uri="{FF2B5EF4-FFF2-40B4-BE49-F238E27FC236}">
                <a16:creationId xmlns:a16="http://schemas.microsoft.com/office/drawing/2014/main" id="{1F5544B4-64B7-4E00-A1B6-76422658B8ED}"/>
              </a:ext>
            </a:extLst>
          </p:cNvPr>
          <p:cNvSpPr/>
          <p:nvPr/>
        </p:nvSpPr>
        <p:spPr>
          <a:xfrm>
            <a:off x="645014" y="520752"/>
            <a:ext cx="1154698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B1464"/>
                </a:solidFill>
                <a:effectLst/>
                <a:uLnTx/>
                <a:uFillTx/>
                <a:latin typeface="Helvetica" pitchFamily="2" charset="0"/>
                <a:ea typeface="+mn-ea"/>
                <a:cs typeface="+mn-cs"/>
              </a:rPr>
              <a:t>Ad fraud is defined by malicious intent of falsifying engagement </a:t>
            </a:r>
          </a:p>
        </p:txBody>
      </p:sp>
      <p:sp>
        <p:nvSpPr>
          <p:cNvPr id="3" name="TextBox 2">
            <a:extLst>
              <a:ext uri="{FF2B5EF4-FFF2-40B4-BE49-F238E27FC236}">
                <a16:creationId xmlns:a16="http://schemas.microsoft.com/office/drawing/2014/main" id="{769579E9-CE88-68EA-9BD1-80BB3C86F5F6}"/>
              </a:ext>
            </a:extLst>
          </p:cNvPr>
          <p:cNvSpPr txBox="1"/>
          <p:nvPr/>
        </p:nvSpPr>
        <p:spPr>
          <a:xfrm>
            <a:off x="4405291" y="1730837"/>
            <a:ext cx="7588327" cy="40472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r>
              <a:rPr kumimoji="0" lang="en-US"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Advertising fraud</a:t>
            </a:r>
            <a:r>
              <a:rPr kumimoji="0" lang="en-US"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refers to an individual, group or organization </a:t>
            </a:r>
            <a:r>
              <a:rPr kumimoji="0" lang="en-US"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maliciously</a:t>
            </a:r>
            <a:r>
              <a:rPr kumimoji="0" lang="en-US"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and </a:t>
            </a:r>
            <a:r>
              <a:rPr kumimoji="0" lang="en-US"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intentionally falsifying engagement</a:t>
            </a:r>
            <a:r>
              <a:rPr kumimoji="0" lang="en-US"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with an advertisement, often by </a:t>
            </a:r>
            <a:r>
              <a:rPr kumimoji="0" lang="en-US"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impersonating human behaviors </a:t>
            </a:r>
            <a:r>
              <a:rPr kumimoji="0" lang="en-US"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or knowingly miscalculating measurement metrics.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e.g., </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hlinkClick r:id="rId5"/>
              </a:rPr>
              <a:t>fake clicks</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hlinkClick r:id="rId6"/>
              </a:rPr>
              <a:t>overcounting users</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hlinkClick r:id="rId7"/>
              </a:rPr>
              <a:t>cookie stuffing</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hlinkClick r:id="rId8"/>
              </a:rPr>
              <a:t>domain spoofing</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Advertising fraud can be split into the following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Blip>
                <a:blip r:embed="rId9"/>
              </a:buBlip>
              <a:tabLst/>
              <a:defRPr/>
            </a:pPr>
            <a:endParaRPr kumimoji="0" lang="en-US" sz="5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lvl="2">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Device-driven fraud</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 refers to the use of computers, servers, phones, and other devices by cybercriminals to counterfeit real ad impressions by impersonating real users</a:t>
            </a:r>
          </a:p>
          <a:p>
            <a:pPr marR="0" lvl="1"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lvl="2">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Content-driven fraud</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 refers to the practice of creating fake sites and apps with fraudulent inventory and selling it to advertisers who believe their ads are showing up on real premium sites</a:t>
            </a:r>
          </a:p>
        </p:txBody>
      </p:sp>
      <p:sp>
        <p:nvSpPr>
          <p:cNvPr id="5" name="TextBox 4">
            <a:extLst>
              <a:ext uri="{FF2B5EF4-FFF2-40B4-BE49-F238E27FC236}">
                <a16:creationId xmlns:a16="http://schemas.microsoft.com/office/drawing/2014/main" id="{7666816E-E132-924B-7DB2-7EBACF11296F}"/>
              </a:ext>
            </a:extLst>
          </p:cNvPr>
          <p:cNvSpPr txBox="1"/>
          <p:nvPr/>
        </p:nvSpPr>
        <p:spPr>
          <a:xfrm>
            <a:off x="492088" y="6297981"/>
            <a:ext cx="770736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*HUMAN, </a:t>
            </a: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hlinkClick r:id="rId10"/>
              </a:rPr>
              <a:t>How to Succeed in Ad Fraud by Really Trying</a:t>
            </a: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January 2, 2020.</a:t>
            </a:r>
            <a:endPar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pic>
        <p:nvPicPr>
          <p:cNvPr id="7" name="Picture 6">
            <a:extLst>
              <a:ext uri="{FF2B5EF4-FFF2-40B4-BE49-F238E27FC236}">
                <a16:creationId xmlns:a16="http://schemas.microsoft.com/office/drawing/2014/main" id="{90C8220C-991D-3F3B-3B74-7FEA74DFF3FB}"/>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8" name="Slide Number Placeholder 5">
            <a:extLst>
              <a:ext uri="{FF2B5EF4-FFF2-40B4-BE49-F238E27FC236}">
                <a16:creationId xmlns:a16="http://schemas.microsoft.com/office/drawing/2014/main" id="{6DF2B54F-3EBF-07B6-3E7F-24ACFEB60B06}"/>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FEB3D714-C5AC-04B0-F39D-EBB4ED9CAA63}"/>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cxnSp>
        <p:nvCxnSpPr>
          <p:cNvPr id="17" name="Straight Connector 16">
            <a:extLst>
              <a:ext uri="{FF2B5EF4-FFF2-40B4-BE49-F238E27FC236}">
                <a16:creationId xmlns:a16="http://schemas.microsoft.com/office/drawing/2014/main" id="{0EDB1899-78C7-B313-8483-422CFAA70BD5}"/>
              </a:ext>
            </a:extLst>
          </p:cNvPr>
          <p:cNvCxnSpPr>
            <a:cxnSpLocks/>
          </p:cNvCxnSpPr>
          <p:nvPr/>
        </p:nvCxnSpPr>
        <p:spPr>
          <a:xfrm>
            <a:off x="558925" y="306516"/>
            <a:ext cx="0" cy="1054100"/>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0228C0D-E1FD-BE77-EF08-87B0B5CB5177}"/>
              </a:ext>
            </a:extLst>
          </p:cNvPr>
          <p:cNvSpPr txBox="1"/>
          <p:nvPr/>
        </p:nvSpPr>
        <p:spPr>
          <a:xfrm>
            <a:off x="51023" y="479623"/>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1</a:t>
            </a:r>
          </a:p>
        </p:txBody>
      </p:sp>
      <p:pic>
        <p:nvPicPr>
          <p:cNvPr id="13" name="Picture 12" descr="Icon&#10;&#10;Description automatically generated">
            <a:extLst>
              <a:ext uri="{FF2B5EF4-FFF2-40B4-BE49-F238E27FC236}">
                <a16:creationId xmlns:a16="http://schemas.microsoft.com/office/drawing/2014/main" id="{DD592D5A-073E-43E2-DEEB-1AA407A3A556}"/>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4595340" y="3920992"/>
            <a:ext cx="629428" cy="629428"/>
          </a:xfrm>
          <a:prstGeom prst="rect">
            <a:avLst/>
          </a:prstGeom>
        </p:spPr>
      </p:pic>
      <p:pic>
        <p:nvPicPr>
          <p:cNvPr id="16" name="Picture 15" descr="Graphical user interface&#10;&#10;Description automatically generated">
            <a:extLst>
              <a:ext uri="{FF2B5EF4-FFF2-40B4-BE49-F238E27FC236}">
                <a16:creationId xmlns:a16="http://schemas.microsoft.com/office/drawing/2014/main" id="{6699B861-5679-F22A-C9CF-237DF84A61C6}"/>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4610507" y="5033823"/>
            <a:ext cx="599095" cy="599095"/>
          </a:xfrm>
          <a:prstGeom prst="rect">
            <a:avLst/>
          </a:prstGeom>
        </p:spPr>
      </p:pic>
    </p:spTree>
    <p:extLst>
      <p:ext uri="{BB962C8B-B14F-4D97-AF65-F5344CB8AC3E}">
        <p14:creationId xmlns:p14="http://schemas.microsoft.com/office/powerpoint/2010/main" val="3569094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and person sitting on a couch with a person in a garment&#10;&#10;Description automatically generated with low confidence">
            <a:extLst>
              <a:ext uri="{FF2B5EF4-FFF2-40B4-BE49-F238E27FC236}">
                <a16:creationId xmlns:a16="http://schemas.microsoft.com/office/drawing/2014/main" id="{531888B3-D4DA-AACE-5650-DF38C79176E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 y="1686265"/>
            <a:ext cx="5174477" cy="5171735"/>
          </a:xfrm>
          <a:prstGeom prst="rect">
            <a:avLst/>
          </a:prstGeom>
        </p:spPr>
      </p:pic>
      <p:sp>
        <p:nvSpPr>
          <p:cNvPr id="4" name="Rectangle 3">
            <a:extLst>
              <a:ext uri="{FF2B5EF4-FFF2-40B4-BE49-F238E27FC236}">
                <a16:creationId xmlns:a16="http://schemas.microsoft.com/office/drawing/2014/main" id="{D3700FAF-99E7-0464-816F-2E7C8C7316C5}"/>
              </a:ext>
            </a:extLst>
          </p:cNvPr>
          <p:cNvSpPr>
            <a:spLocks/>
          </p:cNvSpPr>
          <p:nvPr/>
        </p:nvSpPr>
        <p:spPr>
          <a:xfrm>
            <a:off x="5174478" y="1686330"/>
            <a:ext cx="7017816" cy="5171670"/>
          </a:xfrm>
          <a:prstGeom prst="rect">
            <a:avLst/>
          </a:prstGeom>
          <a:solidFill>
            <a:srgbClr val="E2E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9197D1E-AA0F-7334-A331-A23C7946C908}"/>
              </a:ext>
            </a:extLst>
          </p:cNvPr>
          <p:cNvSpPr txBox="1"/>
          <p:nvPr/>
        </p:nvSpPr>
        <p:spPr>
          <a:xfrm>
            <a:off x="645014" y="267300"/>
            <a:ext cx="11478495" cy="892552"/>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2600" b="1" i="0" u="none" strike="noStrike" cap="none" spc="0" normalizeH="0" baseline="0">
                <a:ln>
                  <a:noFill/>
                </a:ln>
                <a:solidFill>
                  <a:srgbClr val="1B1464"/>
                </a:solidFill>
                <a:effectLst/>
                <a:uLnTx/>
                <a:uFillTx/>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Normal viewer behaviors, like falling asleep while watching TV or turning the TV set off without shutting down an app, is </a:t>
            </a:r>
            <a:r>
              <a:rPr kumimoji="0" lang="en-US" sz="2600" b="1" i="0" u="sng" strike="noStrike" kern="1200" cap="none" spc="0" normalizeH="0" baseline="0" noProof="0">
                <a:ln>
                  <a:noFill/>
                </a:ln>
                <a:solidFill>
                  <a:srgbClr val="1B1464"/>
                </a:solidFill>
                <a:effectLst/>
                <a:uLnTx/>
                <a:uFillTx/>
                <a:latin typeface="Helvetica" pitchFamily="2" charset="0"/>
                <a:ea typeface="+mn-ea"/>
                <a:cs typeface="+mn-cs"/>
              </a:rPr>
              <a:t>not</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fraud </a:t>
            </a:r>
          </a:p>
        </p:txBody>
      </p:sp>
      <p:sp>
        <p:nvSpPr>
          <p:cNvPr id="18" name="TextBox 17">
            <a:extLst>
              <a:ext uri="{FF2B5EF4-FFF2-40B4-BE49-F238E27FC236}">
                <a16:creationId xmlns:a16="http://schemas.microsoft.com/office/drawing/2014/main" id="{8D730B64-F804-8474-5F99-3915B9A12169}"/>
              </a:ext>
            </a:extLst>
          </p:cNvPr>
          <p:cNvSpPr txBox="1"/>
          <p:nvPr/>
        </p:nvSpPr>
        <p:spPr>
          <a:xfrm>
            <a:off x="876298" y="1172835"/>
            <a:ext cx="10684209" cy="461665"/>
          </a:xfrm>
          <a:prstGeom prst="rect">
            <a:avLst/>
          </a:prstGeom>
          <a:noFill/>
        </p:spPr>
        <p:txBody>
          <a:bodyPr wrap="square" rtlCol="0" anchor="t">
            <a:spAutoFit/>
          </a:bodyPr>
          <a:lstStyle>
            <a:defPPr>
              <a:defRPr lang="en-US"/>
            </a:defPPr>
            <a:lvl1pPr marL="285750" indent="-285750">
              <a:buBlip>
                <a:blip r:embed="rId3"/>
              </a:buBlip>
              <a:defRPr sz="1400">
                <a:solidFill>
                  <a:srgbClr val="1F1A62"/>
                </a:solidFill>
                <a:latin typeface="Helvetica"/>
                <a:cs typeface="Helvetica"/>
              </a:defRPr>
            </a:lvl1p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rPr>
              <a:t>A study by GroupM and iSpot.TV discovered that some ads on CTV were continuing to run after the viewer watching via an HDMI-connected device had turned their TV off, coined by some as a ‘TV Off’ or ‘Dark Screen’ issue</a:t>
            </a:r>
          </a:p>
        </p:txBody>
      </p:sp>
      <p:pic>
        <p:nvPicPr>
          <p:cNvPr id="15" name="Picture 14">
            <a:extLst>
              <a:ext uri="{FF2B5EF4-FFF2-40B4-BE49-F238E27FC236}">
                <a16:creationId xmlns:a16="http://schemas.microsoft.com/office/drawing/2014/main" id="{4EEA43B6-A600-DD7A-E1AB-8B51EE8712C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6" name="Slide Number Placeholder 5">
            <a:extLst>
              <a:ext uri="{FF2B5EF4-FFF2-40B4-BE49-F238E27FC236}">
                <a16:creationId xmlns:a16="http://schemas.microsoft.com/office/drawing/2014/main" id="{4F6571D3-F403-866D-315D-986CB2CD8E7D}"/>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0" name="Rectangle 19">
            <a:extLst>
              <a:ext uri="{FF2B5EF4-FFF2-40B4-BE49-F238E27FC236}">
                <a16:creationId xmlns:a16="http://schemas.microsoft.com/office/drawing/2014/main" id="{F653A0C2-78DC-9CD1-52A7-E0712BB21378}"/>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pSp>
        <p:nvGrpSpPr>
          <p:cNvPr id="33" name="Group 32">
            <a:extLst>
              <a:ext uri="{FF2B5EF4-FFF2-40B4-BE49-F238E27FC236}">
                <a16:creationId xmlns:a16="http://schemas.microsoft.com/office/drawing/2014/main" id="{655AA2C1-86A9-BA52-8894-5385C30DCB06}"/>
              </a:ext>
            </a:extLst>
          </p:cNvPr>
          <p:cNvGrpSpPr/>
          <p:nvPr/>
        </p:nvGrpSpPr>
        <p:grpSpPr>
          <a:xfrm>
            <a:off x="6939936" y="5462732"/>
            <a:ext cx="3486900" cy="979729"/>
            <a:chOff x="6337603" y="2380331"/>
            <a:chExt cx="3638343" cy="1195023"/>
          </a:xfrm>
        </p:grpSpPr>
        <p:sp>
          <p:nvSpPr>
            <p:cNvPr id="24" name="Rectangle: Rounded Corners 23">
              <a:extLst>
                <a:ext uri="{FF2B5EF4-FFF2-40B4-BE49-F238E27FC236}">
                  <a16:creationId xmlns:a16="http://schemas.microsoft.com/office/drawing/2014/main" id="{913E90E6-CB94-6A26-08CE-6A3E757C3F71}"/>
                </a:ext>
              </a:extLst>
            </p:cNvPr>
            <p:cNvSpPr/>
            <p:nvPr/>
          </p:nvSpPr>
          <p:spPr>
            <a:xfrm>
              <a:off x="6337603" y="2380331"/>
              <a:ext cx="3638343" cy="1168697"/>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D8E0230C-485A-1988-95E8-F0AF76A89A35}"/>
                </a:ext>
              </a:extLst>
            </p:cNvPr>
            <p:cNvPicPr>
              <a:picLocks noChangeAspect="1"/>
            </p:cNvPicPr>
            <p:nvPr/>
          </p:nvPicPr>
          <p:blipFill>
            <a:blip r:embed="rId5"/>
            <a:stretch>
              <a:fillRect/>
            </a:stretch>
          </p:blipFill>
          <p:spPr>
            <a:xfrm>
              <a:off x="6508842" y="2709159"/>
              <a:ext cx="3295864" cy="768855"/>
            </a:xfrm>
            <a:prstGeom prst="rect">
              <a:avLst/>
            </a:prstGeom>
          </p:spPr>
        </p:pic>
        <p:sp>
          <p:nvSpPr>
            <p:cNvPr id="25" name="TextBox 24">
              <a:extLst>
                <a:ext uri="{FF2B5EF4-FFF2-40B4-BE49-F238E27FC236}">
                  <a16:creationId xmlns:a16="http://schemas.microsoft.com/office/drawing/2014/main" id="{A02B5BB9-36D8-97F3-8DF0-882827D74855}"/>
                </a:ext>
              </a:extLst>
            </p:cNvPr>
            <p:cNvSpPr txBox="1"/>
            <p:nvPr/>
          </p:nvSpPr>
          <p:spPr>
            <a:xfrm>
              <a:off x="8761288" y="3275027"/>
              <a:ext cx="1093193" cy="30032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6/13/2022</a:t>
              </a:r>
            </a:p>
          </p:txBody>
        </p:sp>
        <p:pic>
          <p:nvPicPr>
            <p:cNvPr id="1026" name="Picture 2">
              <a:extLst>
                <a:ext uri="{FF2B5EF4-FFF2-40B4-BE49-F238E27FC236}">
                  <a16:creationId xmlns:a16="http://schemas.microsoft.com/office/drawing/2014/main" id="{1185FDE8-2F7E-3907-D4F6-325E172BD559}"/>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t="28460" b="26853"/>
            <a:stretch/>
          </p:blipFill>
          <p:spPr bwMode="auto">
            <a:xfrm>
              <a:off x="6574777" y="2478776"/>
              <a:ext cx="791206" cy="196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a:extLst>
              <a:ext uri="{FF2B5EF4-FFF2-40B4-BE49-F238E27FC236}">
                <a16:creationId xmlns:a16="http://schemas.microsoft.com/office/drawing/2014/main" id="{7DE098C2-25E0-55EB-26D4-E3CFDE02F378}"/>
              </a:ext>
            </a:extLst>
          </p:cNvPr>
          <p:cNvGrpSpPr/>
          <p:nvPr/>
        </p:nvGrpSpPr>
        <p:grpSpPr>
          <a:xfrm>
            <a:off x="6274326" y="4198953"/>
            <a:ext cx="4818121" cy="1117998"/>
            <a:chOff x="6508842" y="3658398"/>
            <a:chExt cx="5661639" cy="1174338"/>
          </a:xfrm>
        </p:grpSpPr>
        <p:sp>
          <p:nvSpPr>
            <p:cNvPr id="26" name="Rectangle: Rounded Corners 25">
              <a:extLst>
                <a:ext uri="{FF2B5EF4-FFF2-40B4-BE49-F238E27FC236}">
                  <a16:creationId xmlns:a16="http://schemas.microsoft.com/office/drawing/2014/main" id="{E0A2C0FF-1C31-CE48-746B-5912441831AB}"/>
                </a:ext>
              </a:extLst>
            </p:cNvPr>
            <p:cNvSpPr/>
            <p:nvPr/>
          </p:nvSpPr>
          <p:spPr>
            <a:xfrm>
              <a:off x="6508842" y="3658398"/>
              <a:ext cx="5661639" cy="1168697"/>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F6C49D52-C2CA-B5DD-7367-AE1B1C7A9080}"/>
                </a:ext>
              </a:extLst>
            </p:cNvPr>
            <p:cNvPicPr>
              <a:picLocks noChangeAspect="1"/>
            </p:cNvPicPr>
            <p:nvPr/>
          </p:nvPicPr>
          <p:blipFill>
            <a:blip r:embed="rId7"/>
            <a:stretch>
              <a:fillRect/>
            </a:stretch>
          </p:blipFill>
          <p:spPr>
            <a:xfrm>
              <a:off x="6656241" y="4005799"/>
              <a:ext cx="5366840" cy="576765"/>
            </a:xfrm>
            <a:prstGeom prst="rect">
              <a:avLst/>
            </a:prstGeom>
          </p:spPr>
        </p:pic>
        <p:sp>
          <p:nvSpPr>
            <p:cNvPr id="28" name="TextBox 27">
              <a:extLst>
                <a:ext uri="{FF2B5EF4-FFF2-40B4-BE49-F238E27FC236}">
                  <a16:creationId xmlns:a16="http://schemas.microsoft.com/office/drawing/2014/main" id="{6E6484DF-7D05-2988-D5C9-CC8F48FF0333}"/>
                </a:ext>
              </a:extLst>
            </p:cNvPr>
            <p:cNvSpPr txBox="1"/>
            <p:nvPr/>
          </p:nvSpPr>
          <p:spPr>
            <a:xfrm>
              <a:off x="10792820" y="4548244"/>
              <a:ext cx="1293554" cy="28449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6/12/2022</a:t>
              </a:r>
            </a:p>
          </p:txBody>
        </p:sp>
        <p:pic>
          <p:nvPicPr>
            <p:cNvPr id="30" name="Picture 29">
              <a:extLst>
                <a:ext uri="{FF2B5EF4-FFF2-40B4-BE49-F238E27FC236}">
                  <a16:creationId xmlns:a16="http://schemas.microsoft.com/office/drawing/2014/main" id="{F5061C2D-69BC-C17B-6818-AFB31BEA886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680806" y="3795347"/>
              <a:ext cx="1714752" cy="206376"/>
            </a:xfrm>
            <a:prstGeom prst="rect">
              <a:avLst/>
            </a:prstGeom>
          </p:spPr>
        </p:pic>
      </p:grpSp>
      <p:cxnSp>
        <p:nvCxnSpPr>
          <p:cNvPr id="6" name="Straight Connector 5">
            <a:extLst>
              <a:ext uri="{FF2B5EF4-FFF2-40B4-BE49-F238E27FC236}">
                <a16:creationId xmlns:a16="http://schemas.microsoft.com/office/drawing/2014/main" id="{FF1A9D4C-7DD6-4578-5507-0C57264E1DD1}"/>
              </a:ext>
            </a:extLst>
          </p:cNvPr>
          <p:cNvCxnSpPr>
            <a:cxnSpLocks/>
          </p:cNvCxnSpPr>
          <p:nvPr/>
        </p:nvCxnSpPr>
        <p:spPr>
          <a:xfrm>
            <a:off x="558925" y="306516"/>
            <a:ext cx="0" cy="1054100"/>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521B4E6-7B36-7364-E61D-806D42425BC7}"/>
              </a:ext>
            </a:extLst>
          </p:cNvPr>
          <p:cNvSpPr txBox="1"/>
          <p:nvPr/>
        </p:nvSpPr>
        <p:spPr>
          <a:xfrm>
            <a:off x="51023" y="479623"/>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2</a:t>
            </a:r>
          </a:p>
        </p:txBody>
      </p:sp>
      <p:sp>
        <p:nvSpPr>
          <p:cNvPr id="17" name="TextBox 16">
            <a:extLst>
              <a:ext uri="{FF2B5EF4-FFF2-40B4-BE49-F238E27FC236}">
                <a16:creationId xmlns:a16="http://schemas.microsoft.com/office/drawing/2014/main" id="{19283E19-538F-44FD-AB7F-3844329F9CC4}"/>
              </a:ext>
            </a:extLst>
          </p:cNvPr>
          <p:cNvSpPr txBox="1"/>
          <p:nvPr/>
        </p:nvSpPr>
        <p:spPr>
          <a:xfrm>
            <a:off x="5816696" y="2471494"/>
            <a:ext cx="5711566" cy="1261884"/>
          </a:xfrm>
          <a:prstGeom prst="rect">
            <a:avLst/>
          </a:prstGeom>
          <a:solidFill>
            <a:schemeClr val="bg1"/>
          </a:solidFill>
          <a:ln>
            <a:solidFill>
              <a:srgbClr val="00BFF2"/>
            </a:solid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Behavioral actions</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carried out </a:t>
            </a:r>
            <a:r>
              <a:rPr kumimoji="0" lang="en-US" sz="160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unintentionally</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by the user / viewer, such as letting videos with ads being served continue to play on mute or </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hlinkClick r:id="rId9"/>
              </a:rPr>
              <a:t>turning off the TV set</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while a connected device continues to play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9" name="TextBox 18">
            <a:extLst>
              <a:ext uri="{FF2B5EF4-FFF2-40B4-BE49-F238E27FC236}">
                <a16:creationId xmlns:a16="http://schemas.microsoft.com/office/drawing/2014/main" id="{F82B2511-A40C-B32F-893A-F06E5FCBCA46}"/>
              </a:ext>
            </a:extLst>
          </p:cNvPr>
          <p:cNvSpPr txBox="1"/>
          <p:nvPr/>
        </p:nvSpPr>
        <p:spPr>
          <a:xfrm>
            <a:off x="5816696" y="1926118"/>
            <a:ext cx="571156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What is </a:t>
            </a:r>
            <a:r>
              <a:rPr kumimoji="0" lang="en-US" sz="24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not</a:t>
            </a:r>
            <a:r>
              <a:rPr kumimoji="0" lang="en-US" sz="2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‘fraud’?</a:t>
            </a:r>
          </a:p>
        </p:txBody>
      </p:sp>
      <p:cxnSp>
        <p:nvCxnSpPr>
          <p:cNvPr id="29" name="Straight Connector 28">
            <a:extLst>
              <a:ext uri="{FF2B5EF4-FFF2-40B4-BE49-F238E27FC236}">
                <a16:creationId xmlns:a16="http://schemas.microsoft.com/office/drawing/2014/main" id="{4F00435B-EF9B-0646-8E4F-5CB86246F79C}"/>
              </a:ext>
            </a:extLst>
          </p:cNvPr>
          <p:cNvCxnSpPr/>
          <p:nvPr/>
        </p:nvCxnSpPr>
        <p:spPr>
          <a:xfrm>
            <a:off x="5663679" y="3977214"/>
            <a:ext cx="6039415" cy="0"/>
          </a:xfrm>
          <a:prstGeom prst="line">
            <a:avLst/>
          </a:prstGeom>
          <a:ln w="19050">
            <a:solidFill>
              <a:srgbClr val="ED3C8D"/>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149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3"/>
            <a:ext cx="12192000" cy="7098307"/>
          </a:xfrm>
          <a:prstGeom prst="rect">
            <a:avLst/>
          </a:prstGeom>
        </p:spPr>
      </p:pic>
      <p:sp>
        <p:nvSpPr>
          <p:cNvPr id="2" name="TextBox 1">
            <a:extLst>
              <a:ext uri="{FF2B5EF4-FFF2-40B4-BE49-F238E27FC236}">
                <a16:creationId xmlns:a16="http://schemas.microsoft.com/office/drawing/2014/main" id="{C09B3279-79C3-D562-DBFB-7AB4F0D63070}"/>
              </a:ext>
            </a:extLst>
          </p:cNvPr>
          <p:cNvSpPr txBox="1"/>
          <p:nvPr/>
        </p:nvSpPr>
        <p:spPr>
          <a:xfrm>
            <a:off x="236166" y="3025517"/>
            <a:ext cx="6952574"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prstClr val="white"/>
                </a:solidFill>
                <a:latin typeface="Helvetica" pitchFamily="2" charset="0"/>
              </a:rPr>
              <a:t>To clarify confusion around ad fraud in multiscreen TV, particularly in CTV, we have investigated where there is fraud and the extent to which it is occurring</a:t>
            </a:r>
            <a:endParaRPr kumimoji="0" lang="en-US" sz="2800" b="0" i="0" u="none" strike="noStrike" kern="1200" cap="none" spc="0" normalizeH="0" baseline="0" noProof="0">
              <a:ln>
                <a:noFill/>
              </a:ln>
              <a:solidFill>
                <a:prstClr val="white"/>
              </a:solidFill>
              <a:effectLst/>
              <a:uLnTx/>
              <a:uFillTx/>
              <a:latin typeface="Helvetica" pitchFamily="2" charset="0"/>
              <a:ea typeface="+mn-ea"/>
              <a:cs typeface="+mn-cs"/>
            </a:endParaRPr>
          </a:p>
        </p:txBody>
      </p:sp>
      <p:cxnSp>
        <p:nvCxnSpPr>
          <p:cNvPr id="4" name="Straight Connector 3">
            <a:extLst>
              <a:ext uri="{FF2B5EF4-FFF2-40B4-BE49-F238E27FC236}">
                <a16:creationId xmlns:a16="http://schemas.microsoft.com/office/drawing/2014/main" id="{D88E6F48-A8DF-2DA8-BD37-2C8B56A02E75}"/>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45302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30D2D65-B608-45B3-1232-B96E115FC464}"/>
              </a:ext>
            </a:extLst>
          </p:cNvPr>
          <p:cNvSpPr>
            <a:spLocks/>
          </p:cNvSpPr>
          <p:nvPr/>
        </p:nvSpPr>
        <p:spPr>
          <a:xfrm>
            <a:off x="1" y="1686330"/>
            <a:ext cx="12192000" cy="4447770"/>
          </a:xfrm>
          <a:prstGeom prst="rect">
            <a:avLst/>
          </a:prstGeom>
          <a:solidFill>
            <a:srgbClr val="E2E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Google Shape;756;p40">
            <a:extLst>
              <a:ext uri="{FF2B5EF4-FFF2-40B4-BE49-F238E27FC236}">
                <a16:creationId xmlns:a16="http://schemas.microsoft.com/office/drawing/2014/main" id="{C98C6530-A19E-AB03-9E0C-EA05498BDF85}"/>
              </a:ext>
            </a:extLst>
          </p:cNvPr>
          <p:cNvSpPr txBox="1"/>
          <p:nvPr/>
        </p:nvSpPr>
        <p:spPr>
          <a:xfrm>
            <a:off x="2824876" y="1801367"/>
            <a:ext cx="6542249" cy="553957"/>
          </a:xfrm>
          <a:prstGeom prst="rect">
            <a:avLst/>
          </a:prstGeom>
          <a:noFill/>
          <a:ln>
            <a:noFill/>
          </a:ln>
        </p:spPr>
        <p:txBody>
          <a:bodyPr spcFirstLastPara="1" wrap="square" lIns="91425" tIns="45700" rIns="91425" bIns="45700" anchor="t" anchorCtr="0">
            <a:spAutoFit/>
          </a:bodyPr>
          <a:lstStyle>
            <a:defPPr>
              <a:defRPr lang="en-US"/>
            </a:defPPr>
            <a:lvl1pPr marR="0" lvl="0" indent="0" algn="ctr">
              <a:spcBef>
                <a:spcPts val="0"/>
              </a:spcBef>
              <a:spcAft>
                <a:spcPts val="0"/>
              </a:spcAft>
              <a:buNone/>
              <a:defRPr sz="1400" b="1">
                <a:solidFill>
                  <a:srgbClr val="1F1A62"/>
                </a:solidFill>
                <a:latin typeface="Helvetica" panose="020B0403020202020204" pitchFamily="34" charset="0"/>
                <a:ea typeface="Arial"/>
                <a:cs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cs typeface="Arial"/>
                <a:sym typeface="Arial"/>
              </a:rPr>
              <a:t>U.S. Linear TV &amp; Connected TV Ad Spending</a:t>
            </a:r>
            <a:br>
              <a:rPr kumimoji="0" lang="en-US" sz="1600" b="1" i="0" u="none" strike="noStrike" kern="1200" cap="none" spc="0" normalizeH="0" baseline="0" noProof="0">
                <a:ln>
                  <a:noFill/>
                </a:ln>
                <a:solidFill>
                  <a:srgbClr val="1F1A62"/>
                </a:solidFill>
                <a:effectLst/>
                <a:uLnTx/>
                <a:uFillTx/>
                <a:latin typeface="Helvetica" panose="020B0403020202020204" pitchFamily="34" charset="0"/>
                <a:cs typeface="Arial"/>
                <a:sym typeface="Arial"/>
              </a:rPr>
            </a:br>
            <a:r>
              <a:rPr kumimoji="0" lang="en-US" sz="1400" b="0" i="0" u="none" strike="noStrike" kern="1200" cap="none" spc="0" normalizeH="0" baseline="0" noProof="0">
                <a:ln>
                  <a:noFill/>
                </a:ln>
                <a:solidFill>
                  <a:srgbClr val="1F1A62"/>
                </a:solidFill>
                <a:effectLst/>
                <a:uLnTx/>
                <a:uFillTx/>
                <a:latin typeface="Helvetica" panose="020B0403020202020204" pitchFamily="34" charset="0"/>
                <a:cs typeface="Arial"/>
                <a:sym typeface="Arial"/>
              </a:rPr>
              <a:t>in billions</a:t>
            </a:r>
            <a:endParaRPr kumimoji="0" lang="en-US" sz="1200" b="0" i="0" u="none" strike="noStrike" kern="1200" cap="none" spc="0" normalizeH="0" baseline="0" noProof="0">
              <a:ln>
                <a:noFill/>
              </a:ln>
              <a:solidFill>
                <a:srgbClr val="1F1A62"/>
              </a:solidFill>
              <a:effectLst/>
              <a:uLnTx/>
              <a:uFillTx/>
              <a:latin typeface="Helvetica" panose="020B0403020202020204" pitchFamily="34" charset="0"/>
              <a:cs typeface="Arial"/>
            </a:endParaRPr>
          </a:p>
        </p:txBody>
      </p:sp>
      <p:pic>
        <p:nvPicPr>
          <p:cNvPr id="40" name="Picture 39">
            <a:extLst>
              <a:ext uri="{FF2B5EF4-FFF2-40B4-BE49-F238E27FC236}">
                <a16:creationId xmlns:a16="http://schemas.microsoft.com/office/drawing/2014/main" id="{7C29EA7E-E95C-C501-897C-EE16E441330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41" name="Slide Number Placeholder 5">
            <a:extLst>
              <a:ext uri="{FF2B5EF4-FFF2-40B4-BE49-F238E27FC236}">
                <a16:creationId xmlns:a16="http://schemas.microsoft.com/office/drawing/2014/main" id="{7E6BD153-2BCC-C18F-2B19-007A284CE96B}"/>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2" name="Rectangle 41">
            <a:extLst>
              <a:ext uri="{FF2B5EF4-FFF2-40B4-BE49-F238E27FC236}">
                <a16:creationId xmlns:a16="http://schemas.microsoft.com/office/drawing/2014/main" id="{7A9D3407-09D4-09D1-B358-DE3E8E2F618C}"/>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3" name="Chart 2">
            <a:extLst>
              <a:ext uri="{FF2B5EF4-FFF2-40B4-BE49-F238E27FC236}">
                <a16:creationId xmlns:a16="http://schemas.microsoft.com/office/drawing/2014/main" id="{65358000-C8E4-9E82-7976-0AA642681C41}"/>
              </a:ext>
            </a:extLst>
          </p:cNvPr>
          <p:cNvGraphicFramePr/>
          <p:nvPr>
            <p:extLst>
              <p:ext uri="{D42A27DB-BD31-4B8C-83A1-F6EECF244321}">
                <p14:modId xmlns:p14="http://schemas.microsoft.com/office/powerpoint/2010/main" val="981700002"/>
              </p:ext>
            </p:extLst>
          </p:nvPr>
        </p:nvGraphicFramePr>
        <p:xfrm>
          <a:off x="520463" y="2285999"/>
          <a:ext cx="11151074" cy="385405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11B5D345-6E8E-8D66-2343-D0DC212C55C6}"/>
              </a:ext>
            </a:extLst>
          </p:cNvPr>
          <p:cNvSpPr txBox="1"/>
          <p:nvPr/>
        </p:nvSpPr>
        <p:spPr>
          <a:xfrm>
            <a:off x="440150" y="6112637"/>
            <a:ext cx="116462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eMarketer Insider Intelligence, U.S. TV Ad Spending, March 2023. Note: includes broadcast TV (network, syndication, and spot) and cable TV; excludes digital. eMarketer Insider Intelligence, U.S. Connected TV Ad Spending, March 2023. Note: digital advertising that appears on connected TV (CTV) devices; includes display ads that appear on home screens and in-stream video ads that appear on CTVs from platforms like Hulu, Roku, and YouTube; excludes network-sold inventory from traditional linear TV and addressable TV advertising. Estimates are based on the analysis of various elements related to the ad spending market, including macro-level economic conditions, historical trends of the advertising market, historical trends of each medium in relation to other media, reported revenues from major ad publishers, estimates from other research firms, data from benchmark sources, consumer media consumption trends, consumer device usage trends, and eMarketer interviews with executives at ad agencies, brands, media publishers, and other industry leaders.</a:t>
            </a:r>
          </a:p>
        </p:txBody>
      </p:sp>
      <p:sp>
        <p:nvSpPr>
          <p:cNvPr id="6" name="TextBox 5">
            <a:extLst>
              <a:ext uri="{FF2B5EF4-FFF2-40B4-BE49-F238E27FC236}">
                <a16:creationId xmlns:a16="http://schemas.microsoft.com/office/drawing/2014/main" id="{ACB18CA2-42F7-ABB0-43CB-C749C3F21388}"/>
              </a:ext>
            </a:extLst>
          </p:cNvPr>
          <p:cNvSpPr txBox="1"/>
          <p:nvPr/>
        </p:nvSpPr>
        <p:spPr>
          <a:xfrm>
            <a:off x="645014" y="389122"/>
            <a:ext cx="11088716"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anose="020B0604020202020204" pitchFamily="34" charset="0"/>
                <a:cs typeface="Helvetica" panose="020B0604020202020204" pitchFamily="34" charset="0"/>
              </a:rPr>
              <a:t>Over $85 billion is spent by U.S. advertisers across TV platforms, with Connected TV accounting for 24% of total investment</a:t>
            </a:r>
            <a:endPar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cxnSp>
        <p:nvCxnSpPr>
          <p:cNvPr id="10" name="Straight Connector 9">
            <a:extLst>
              <a:ext uri="{FF2B5EF4-FFF2-40B4-BE49-F238E27FC236}">
                <a16:creationId xmlns:a16="http://schemas.microsoft.com/office/drawing/2014/main" id="{5A96CCCA-0C48-E514-497A-F4296282FFF5}"/>
              </a:ext>
            </a:extLst>
          </p:cNvPr>
          <p:cNvCxnSpPr>
            <a:cxnSpLocks/>
          </p:cNvCxnSpPr>
          <p:nvPr/>
        </p:nvCxnSpPr>
        <p:spPr>
          <a:xfrm>
            <a:off x="558925" y="308348"/>
            <a:ext cx="0" cy="1054100"/>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82CA867-8F1D-6DB1-40DA-3ABE0522DC64}"/>
              </a:ext>
            </a:extLst>
          </p:cNvPr>
          <p:cNvSpPr txBox="1"/>
          <p:nvPr/>
        </p:nvSpPr>
        <p:spPr>
          <a:xfrm>
            <a:off x="51023" y="481455"/>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3</a:t>
            </a:r>
          </a:p>
        </p:txBody>
      </p:sp>
      <p:sp>
        <p:nvSpPr>
          <p:cNvPr id="14" name="TextBox 13">
            <a:extLst>
              <a:ext uri="{FF2B5EF4-FFF2-40B4-BE49-F238E27FC236}">
                <a16:creationId xmlns:a16="http://schemas.microsoft.com/office/drawing/2014/main" id="{E9682C30-83BA-B95C-FE90-CE4721E3E90F}"/>
              </a:ext>
            </a:extLst>
          </p:cNvPr>
          <p:cNvSpPr txBox="1"/>
          <p:nvPr/>
        </p:nvSpPr>
        <p:spPr>
          <a:xfrm>
            <a:off x="1126247" y="3035340"/>
            <a:ext cx="891778" cy="369332"/>
          </a:xfrm>
          <a:prstGeom prst="rect">
            <a:avLst/>
          </a:prstGeom>
          <a:noFill/>
        </p:spPr>
        <p:txBody>
          <a:bodyPr wrap="square" rtlCol="0">
            <a:spAutoFit/>
          </a:bodyPr>
          <a:lstStyle/>
          <a:p>
            <a:pPr algn="ctr"/>
            <a:r>
              <a:rPr lang="en-US" b="1" u="sng">
                <a:solidFill>
                  <a:srgbClr val="1B1464"/>
                </a:solidFill>
                <a:latin typeface="Helvetica" panose="020B0403020202020204" pitchFamily="34" charset="0"/>
              </a:rPr>
              <a:t>$73.0</a:t>
            </a:r>
          </a:p>
        </p:txBody>
      </p:sp>
      <p:sp>
        <p:nvSpPr>
          <p:cNvPr id="17" name="TextBox 16">
            <a:extLst>
              <a:ext uri="{FF2B5EF4-FFF2-40B4-BE49-F238E27FC236}">
                <a16:creationId xmlns:a16="http://schemas.microsoft.com/office/drawing/2014/main" id="{202B4F9E-5D53-5A98-5A77-058D8046885F}"/>
              </a:ext>
            </a:extLst>
          </p:cNvPr>
          <p:cNvSpPr txBox="1"/>
          <p:nvPr/>
        </p:nvSpPr>
        <p:spPr>
          <a:xfrm>
            <a:off x="2936656" y="2902977"/>
            <a:ext cx="891778" cy="369332"/>
          </a:xfrm>
          <a:prstGeom prst="rect">
            <a:avLst/>
          </a:prstGeom>
          <a:noFill/>
        </p:spPr>
        <p:txBody>
          <a:bodyPr wrap="square" rtlCol="0">
            <a:spAutoFit/>
          </a:bodyPr>
          <a:lstStyle/>
          <a:p>
            <a:pPr algn="ctr"/>
            <a:r>
              <a:rPr lang="en-US" b="1" u="sng">
                <a:solidFill>
                  <a:srgbClr val="1B1464"/>
                </a:solidFill>
                <a:latin typeface="Helvetica" panose="020B0403020202020204" pitchFamily="34" charset="0"/>
              </a:rPr>
              <a:t>$77.0</a:t>
            </a:r>
          </a:p>
        </p:txBody>
      </p:sp>
      <p:sp>
        <p:nvSpPr>
          <p:cNvPr id="18" name="TextBox 17">
            <a:extLst>
              <a:ext uri="{FF2B5EF4-FFF2-40B4-BE49-F238E27FC236}">
                <a16:creationId xmlns:a16="http://schemas.microsoft.com/office/drawing/2014/main" id="{D00AE8E5-19B1-0FC1-4EE6-476713A3C277}"/>
              </a:ext>
            </a:extLst>
          </p:cNvPr>
          <p:cNvSpPr txBox="1"/>
          <p:nvPr/>
        </p:nvSpPr>
        <p:spPr>
          <a:xfrm>
            <a:off x="4745179" y="2892817"/>
            <a:ext cx="891778" cy="369332"/>
          </a:xfrm>
          <a:prstGeom prst="rect">
            <a:avLst/>
          </a:prstGeom>
          <a:noFill/>
        </p:spPr>
        <p:txBody>
          <a:bodyPr wrap="square" rtlCol="0">
            <a:spAutoFit/>
          </a:bodyPr>
          <a:lstStyle/>
          <a:p>
            <a:pPr algn="ctr"/>
            <a:r>
              <a:rPr lang="en-US" b="1" u="sng">
                <a:solidFill>
                  <a:srgbClr val="1B1464"/>
                </a:solidFill>
                <a:latin typeface="Helvetica" panose="020B0403020202020204" pitchFamily="34" charset="0"/>
              </a:rPr>
              <a:t>$77.6</a:t>
            </a:r>
          </a:p>
        </p:txBody>
      </p:sp>
      <p:sp>
        <p:nvSpPr>
          <p:cNvPr id="19" name="TextBox 18">
            <a:extLst>
              <a:ext uri="{FF2B5EF4-FFF2-40B4-BE49-F238E27FC236}">
                <a16:creationId xmlns:a16="http://schemas.microsoft.com/office/drawing/2014/main" id="{37EB88AB-3AD3-5C39-2B9F-DDE25512E989}"/>
              </a:ext>
            </a:extLst>
          </p:cNvPr>
          <p:cNvSpPr txBox="1"/>
          <p:nvPr/>
        </p:nvSpPr>
        <p:spPr>
          <a:xfrm>
            <a:off x="6553702" y="3054663"/>
            <a:ext cx="891778" cy="369332"/>
          </a:xfrm>
          <a:prstGeom prst="rect">
            <a:avLst/>
          </a:prstGeom>
          <a:noFill/>
        </p:spPr>
        <p:txBody>
          <a:bodyPr wrap="square" rtlCol="0">
            <a:spAutoFit/>
          </a:bodyPr>
          <a:lstStyle/>
          <a:p>
            <a:pPr algn="ctr"/>
            <a:r>
              <a:rPr lang="en-US" b="1" u="sng">
                <a:solidFill>
                  <a:srgbClr val="1B1464"/>
                </a:solidFill>
                <a:latin typeface="Helvetica" panose="020B0403020202020204" pitchFamily="34" charset="0"/>
              </a:rPr>
              <a:t>$72.7</a:t>
            </a:r>
          </a:p>
        </p:txBody>
      </p:sp>
      <p:sp>
        <p:nvSpPr>
          <p:cNvPr id="20" name="TextBox 19">
            <a:extLst>
              <a:ext uri="{FF2B5EF4-FFF2-40B4-BE49-F238E27FC236}">
                <a16:creationId xmlns:a16="http://schemas.microsoft.com/office/drawing/2014/main" id="{D3312DD8-33BC-6D99-2A70-3941B4377346}"/>
              </a:ext>
            </a:extLst>
          </p:cNvPr>
          <p:cNvSpPr txBox="1"/>
          <p:nvPr/>
        </p:nvSpPr>
        <p:spPr>
          <a:xfrm>
            <a:off x="8363566" y="2708151"/>
            <a:ext cx="891778" cy="369332"/>
          </a:xfrm>
          <a:prstGeom prst="rect">
            <a:avLst/>
          </a:prstGeom>
          <a:noFill/>
        </p:spPr>
        <p:txBody>
          <a:bodyPr wrap="square" rtlCol="0">
            <a:spAutoFit/>
          </a:bodyPr>
          <a:lstStyle/>
          <a:p>
            <a:pPr algn="ctr"/>
            <a:r>
              <a:rPr lang="en-US" b="1" u="sng">
                <a:solidFill>
                  <a:srgbClr val="1B1464"/>
                </a:solidFill>
                <a:latin typeface="Helvetica" panose="020B0403020202020204" pitchFamily="34" charset="0"/>
              </a:rPr>
              <a:t>$83.0</a:t>
            </a:r>
          </a:p>
        </p:txBody>
      </p:sp>
      <p:sp>
        <p:nvSpPr>
          <p:cNvPr id="21" name="TextBox 20">
            <a:extLst>
              <a:ext uri="{FF2B5EF4-FFF2-40B4-BE49-F238E27FC236}">
                <a16:creationId xmlns:a16="http://schemas.microsoft.com/office/drawing/2014/main" id="{C66111D7-120E-E914-3C9B-A733C3FC1342}"/>
              </a:ext>
            </a:extLst>
          </p:cNvPr>
          <p:cNvSpPr txBox="1"/>
          <p:nvPr/>
        </p:nvSpPr>
        <p:spPr>
          <a:xfrm>
            <a:off x="10170203" y="2580061"/>
            <a:ext cx="891778" cy="369332"/>
          </a:xfrm>
          <a:prstGeom prst="rect">
            <a:avLst/>
          </a:prstGeom>
          <a:noFill/>
        </p:spPr>
        <p:txBody>
          <a:bodyPr wrap="square" rtlCol="0">
            <a:spAutoFit/>
          </a:bodyPr>
          <a:lstStyle/>
          <a:p>
            <a:pPr algn="ctr"/>
            <a:r>
              <a:rPr lang="en-US" b="1" u="sng">
                <a:solidFill>
                  <a:srgbClr val="1B1464"/>
                </a:solidFill>
                <a:latin typeface="Helvetica" panose="020B0403020202020204" pitchFamily="34" charset="0"/>
              </a:rPr>
              <a:t>$87.3</a:t>
            </a:r>
          </a:p>
        </p:txBody>
      </p:sp>
    </p:spTree>
    <p:extLst>
      <p:ext uri="{BB962C8B-B14F-4D97-AF65-F5344CB8AC3E}">
        <p14:creationId xmlns:p14="http://schemas.microsoft.com/office/powerpoint/2010/main" val="3771222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16273CA-9902-B86D-4F12-2111779AA05B}"/>
              </a:ext>
            </a:extLst>
          </p:cNvPr>
          <p:cNvSpPr/>
          <p:nvPr/>
        </p:nvSpPr>
        <p:spPr>
          <a:xfrm>
            <a:off x="619569" y="2345976"/>
            <a:ext cx="5151587" cy="357737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8" name="Group 47">
            <a:extLst>
              <a:ext uri="{FF2B5EF4-FFF2-40B4-BE49-F238E27FC236}">
                <a16:creationId xmlns:a16="http://schemas.microsoft.com/office/drawing/2014/main" id="{3C9CDCB0-A96C-5E67-8F98-78F6CB9A4C40}"/>
              </a:ext>
            </a:extLst>
          </p:cNvPr>
          <p:cNvGrpSpPr/>
          <p:nvPr/>
        </p:nvGrpSpPr>
        <p:grpSpPr>
          <a:xfrm>
            <a:off x="2161239" y="2517036"/>
            <a:ext cx="2068240" cy="1901121"/>
            <a:chOff x="1043640" y="2517036"/>
            <a:chExt cx="2068240" cy="1901121"/>
          </a:xfrm>
        </p:grpSpPr>
        <p:pic>
          <p:nvPicPr>
            <p:cNvPr id="46" name="Picture 45" descr="Icon&#10;&#10;Description automatically generated">
              <a:extLst>
                <a:ext uri="{FF2B5EF4-FFF2-40B4-BE49-F238E27FC236}">
                  <a16:creationId xmlns:a16="http://schemas.microsoft.com/office/drawing/2014/main" id="{E79F3939-28C3-C2C0-76BF-87AD989F6B0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043640" y="2517036"/>
              <a:ext cx="2068240" cy="1901121"/>
            </a:xfrm>
            <a:prstGeom prst="rect">
              <a:avLst/>
            </a:prstGeom>
          </p:spPr>
        </p:pic>
        <p:sp>
          <p:nvSpPr>
            <p:cNvPr id="47" name="Rectangle 46">
              <a:extLst>
                <a:ext uri="{FF2B5EF4-FFF2-40B4-BE49-F238E27FC236}">
                  <a16:creationId xmlns:a16="http://schemas.microsoft.com/office/drawing/2014/main" id="{10227566-4D0D-8522-BCEE-B422EF7484E1}"/>
                </a:ext>
              </a:extLst>
            </p:cNvPr>
            <p:cNvSpPr/>
            <p:nvPr/>
          </p:nvSpPr>
          <p:spPr>
            <a:xfrm>
              <a:off x="1393560" y="2990522"/>
              <a:ext cx="1406201" cy="865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descr="Icon&#10;&#10;Description automatically generated">
            <a:extLst>
              <a:ext uri="{FF2B5EF4-FFF2-40B4-BE49-F238E27FC236}">
                <a16:creationId xmlns:a16="http://schemas.microsoft.com/office/drawing/2014/main" id="{3CBABEC1-1C08-5F89-1ADF-4A332668BBD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615102" y="2961296"/>
            <a:ext cx="1160515" cy="895113"/>
          </a:xfrm>
          <a:prstGeom prst="rect">
            <a:avLst/>
          </a:prstGeom>
        </p:spPr>
      </p:pic>
      <p:sp>
        <p:nvSpPr>
          <p:cNvPr id="9" name="TextBox 8">
            <a:extLst>
              <a:ext uri="{FF2B5EF4-FFF2-40B4-BE49-F238E27FC236}">
                <a16:creationId xmlns:a16="http://schemas.microsoft.com/office/drawing/2014/main" id="{89197D1E-AA0F-7334-A331-A23C7946C908}"/>
              </a:ext>
            </a:extLst>
          </p:cNvPr>
          <p:cNvSpPr txBox="1"/>
          <p:nvPr/>
        </p:nvSpPr>
        <p:spPr>
          <a:xfrm>
            <a:off x="716823" y="394569"/>
            <a:ext cx="11261526" cy="892552"/>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2600" b="1" i="0" u="none" strike="noStrike" cap="none" spc="0" normalizeH="0" baseline="0">
                <a:ln>
                  <a:noFill/>
                </a:ln>
                <a:solidFill>
                  <a:srgbClr val="1B1464"/>
                </a:solidFill>
                <a:effectLst/>
                <a:uLnTx/>
                <a:uFillTx/>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here are very limited opportunities overall for fraud to exist within premium, professionally-produced TV content</a:t>
            </a:r>
          </a:p>
        </p:txBody>
      </p:sp>
      <p:sp>
        <p:nvSpPr>
          <p:cNvPr id="31" name="TextBox 30">
            <a:extLst>
              <a:ext uri="{FF2B5EF4-FFF2-40B4-BE49-F238E27FC236}">
                <a16:creationId xmlns:a16="http://schemas.microsoft.com/office/drawing/2014/main" id="{6BA6A32F-EEDC-F0F6-6F12-BADE68F74BCA}"/>
              </a:ext>
            </a:extLst>
          </p:cNvPr>
          <p:cNvSpPr txBox="1"/>
          <p:nvPr/>
        </p:nvSpPr>
        <p:spPr>
          <a:xfrm>
            <a:off x="1393559" y="1767367"/>
            <a:ext cx="940488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1B1464"/>
                </a:solidFill>
                <a:latin typeface="Helvetica" panose="020B0403020202020204" pitchFamily="34" charset="0"/>
              </a:rPr>
              <a:t>Multiscreen TV ‘Ad Fraud’ Realities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rgbClr val="1B1464"/>
                </a:solidFill>
                <a:effectLst/>
                <a:uLnTx/>
                <a:uFillTx/>
                <a:latin typeface="Helvetica" panose="020B0403020202020204" pitchFamily="34" charset="0"/>
                <a:ea typeface="+mn-ea"/>
                <a:cs typeface="+mn-cs"/>
              </a:rPr>
              <a:t>(linear TV + CTV)</a:t>
            </a:r>
          </a:p>
        </p:txBody>
      </p:sp>
      <p:sp>
        <p:nvSpPr>
          <p:cNvPr id="26" name="Rectangle 25">
            <a:extLst>
              <a:ext uri="{FF2B5EF4-FFF2-40B4-BE49-F238E27FC236}">
                <a16:creationId xmlns:a16="http://schemas.microsoft.com/office/drawing/2014/main" id="{2283DCD5-A999-4CBD-2AC5-6393AFA7E9DC}"/>
              </a:ext>
            </a:extLst>
          </p:cNvPr>
          <p:cNvSpPr/>
          <p:nvPr/>
        </p:nvSpPr>
        <p:spPr>
          <a:xfrm>
            <a:off x="6420844" y="2345976"/>
            <a:ext cx="5151587" cy="357737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A44241B9-598C-DAD4-6451-C2BB189536F7}"/>
              </a:ext>
            </a:extLst>
          </p:cNvPr>
          <p:cNvSpPr txBox="1"/>
          <p:nvPr/>
        </p:nvSpPr>
        <p:spPr>
          <a:xfrm>
            <a:off x="1260128" y="4560287"/>
            <a:ext cx="3870463"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Ad fraud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does not exist</a:t>
            </a:r>
            <a:r>
              <a:rPr kumimoji="0" lang="en-US" sz="2000" i="0" u="none" strike="noStrike" kern="1200" cap="none" spc="0" normalizeH="0" baseline="0" noProof="0">
                <a:ln>
                  <a:noFill/>
                </a:ln>
                <a:solidFill>
                  <a:srgbClr val="ED3C8D"/>
                </a:solidFill>
                <a:effectLst/>
                <a:uLnTx/>
                <a:uFillTx/>
                <a:latin typeface="Helvetica" panose="020B0403020202020204" pitchFamily="34" charset="0"/>
                <a:ea typeface="+mn-ea"/>
                <a:cs typeface="+mn-cs"/>
              </a:rPr>
              <a:t> </a:t>
            </a:r>
            <a:r>
              <a:rPr kumimoji="0" lang="en-US" sz="2000" i="0" u="none" strike="noStrike" kern="1200" cap="none" spc="0" normalizeH="0" baseline="0" noProof="0">
                <a:ln>
                  <a:noFill/>
                </a:ln>
                <a:solidFill>
                  <a:srgbClr val="1B1464"/>
                </a:solidFill>
                <a:effectLst/>
                <a:uLnTx/>
                <a:uFillTx/>
                <a:latin typeface="Helvetica" panose="020B0403020202020204" pitchFamily="34" charset="0"/>
                <a:ea typeface="+mn-ea"/>
                <a:cs typeface="+mn-cs"/>
              </a:rPr>
              <a:t>on </a:t>
            </a:r>
            <a:r>
              <a:rPr kumimoji="0" lang="en-US" sz="2000" i="0" u="sng" strike="noStrike" kern="1200" cap="none" spc="0" normalizeH="0" baseline="0" noProof="0">
                <a:ln>
                  <a:noFill/>
                </a:ln>
                <a:solidFill>
                  <a:srgbClr val="1B1464"/>
                </a:solidFill>
                <a:effectLst/>
                <a:uLnTx/>
                <a:uFillTx/>
                <a:latin typeface="Helvetica" panose="020B0403020202020204" pitchFamily="34" charset="0"/>
                <a:ea typeface="+mn-ea"/>
                <a:cs typeface="+mn-cs"/>
              </a:rPr>
              <a:t>linear TV</a:t>
            </a:r>
            <a:endParaRPr kumimoji="0" lang="en-US" sz="2000" b="0" i="0" u="sng"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57" name="TextBox 56">
            <a:extLst>
              <a:ext uri="{FF2B5EF4-FFF2-40B4-BE49-F238E27FC236}">
                <a16:creationId xmlns:a16="http://schemas.microsoft.com/office/drawing/2014/main" id="{0F452AC6-F9F4-EDAA-C6B6-B5CDF864525A}"/>
              </a:ext>
            </a:extLst>
          </p:cNvPr>
          <p:cNvSpPr txBox="1"/>
          <p:nvPr/>
        </p:nvSpPr>
        <p:spPr>
          <a:xfrm>
            <a:off x="6655006" y="4560287"/>
            <a:ext cx="4683261" cy="12209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Fraud mostly happens through </a:t>
            </a:r>
            <a:r>
              <a:rPr kumimoji="0" lang="en-US"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‘low-quality’ programmatic</a:t>
            </a:r>
            <a:r>
              <a:rPr kumimoji="0" lang="en-US"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and is </a:t>
            </a:r>
            <a:r>
              <a:rPr kumimoji="0" lang="en-US" b="0" i="0" u="sng" strike="noStrike" kern="1200" cap="none" spc="0" normalizeH="0" baseline="0" noProof="0">
                <a:ln>
                  <a:noFill/>
                </a:ln>
                <a:solidFill>
                  <a:srgbClr val="00BFF2"/>
                </a:solidFill>
                <a:effectLst/>
                <a:uLnTx/>
                <a:uFillTx/>
                <a:latin typeface="Helvetica" panose="020B0403020202020204" pitchFamily="34" charset="0"/>
                <a:ea typeface="+mn-ea"/>
                <a:cs typeface="+mn-cs"/>
              </a:rPr>
              <a:t>much </a:t>
            </a:r>
            <a:r>
              <a:rPr kumimoji="0" lang="en-US" b="0" i="0" u="sng" strike="noStrike" kern="1200" cap="none" spc="0" normalizeH="0" baseline="0" noProof="0">
                <a:ln>
                  <a:noFill/>
                </a:ln>
                <a:solidFill>
                  <a:srgbClr val="00BFF2"/>
                </a:solidFill>
                <a:effectLst/>
                <a:uLnTx/>
                <a:uFillTx/>
                <a:latin typeface="Helvetica" panose="020B0403020202020204" pitchFamily="34" charset="0"/>
                <a:ea typeface="+mn-ea"/>
                <a:cs typeface="+mn-cs"/>
                <a:hlinkClick r:id="rId4">
                  <a:extLst>
                    <a:ext uri="{A12FA001-AC4F-418D-AE19-62706E023703}">
                      <ahyp:hlinkClr xmlns:ahyp="http://schemas.microsoft.com/office/drawing/2018/hyperlinkcolor" val="tx"/>
                    </a:ext>
                  </a:extLst>
                </a:hlinkClick>
              </a:rPr>
              <a:t>less </a:t>
            </a:r>
            <a:r>
              <a:rPr kumimoji="0" lang="en-US" b="0" i="0" u="none" strike="noStrike" kern="1200" cap="none" spc="0" normalizeH="0" baseline="0" noProof="0">
                <a:ln>
                  <a:noFill/>
                </a:ln>
                <a:solidFill>
                  <a:srgbClr val="00BFF2"/>
                </a:solidFill>
                <a:effectLst/>
                <a:uLnTx/>
                <a:uFillTx/>
                <a:latin typeface="Helvetica" panose="020B0403020202020204" pitchFamily="34" charset="0"/>
                <a:ea typeface="+mn-ea"/>
                <a:cs typeface="+mn-cs"/>
                <a:hlinkClick r:id="rId4">
                  <a:extLst>
                    <a:ext uri="{A12FA001-AC4F-418D-AE19-62706E023703}">
                      <ahyp:hlinkClr xmlns:ahyp="http://schemas.microsoft.com/office/drawing/2018/hyperlinkcolor" val="tx"/>
                    </a:ext>
                  </a:extLst>
                </a:hlinkClick>
              </a:rPr>
              <a:t>likely</a:t>
            </a:r>
            <a:r>
              <a:rPr kumimoji="0" lang="en-US"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to happen through ‘publisher-direct’ or ‘premium’ programmatic solutions</a:t>
            </a:r>
          </a:p>
        </p:txBody>
      </p:sp>
      <p:pic>
        <p:nvPicPr>
          <p:cNvPr id="59" name="Picture 58" descr="Icon&#10;&#10;Description automatically generated">
            <a:extLst>
              <a:ext uri="{FF2B5EF4-FFF2-40B4-BE49-F238E27FC236}">
                <a16:creationId xmlns:a16="http://schemas.microsoft.com/office/drawing/2014/main" id="{096A1DF8-E304-B3EE-3107-E6F176DC4C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10195" y="2612952"/>
            <a:ext cx="1709289" cy="1709289"/>
          </a:xfrm>
          <a:prstGeom prst="rect">
            <a:avLst/>
          </a:prstGeom>
        </p:spPr>
      </p:pic>
      <p:pic>
        <p:nvPicPr>
          <p:cNvPr id="4" name="Picture 3">
            <a:extLst>
              <a:ext uri="{FF2B5EF4-FFF2-40B4-BE49-F238E27FC236}">
                <a16:creationId xmlns:a16="http://schemas.microsoft.com/office/drawing/2014/main" id="{F2D5ADED-6A72-35B4-A5A8-49FD5B7D4DED}"/>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0" name="Slide Number Placeholder 5">
            <a:extLst>
              <a:ext uri="{FF2B5EF4-FFF2-40B4-BE49-F238E27FC236}">
                <a16:creationId xmlns:a16="http://schemas.microsoft.com/office/drawing/2014/main" id="{07D24A59-FD74-12BF-E2A6-231D3F7B8982}"/>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9" name="Rectangle 28">
            <a:extLst>
              <a:ext uri="{FF2B5EF4-FFF2-40B4-BE49-F238E27FC236}">
                <a16:creationId xmlns:a16="http://schemas.microsoft.com/office/drawing/2014/main" id="{DB5EF760-4DAE-1083-5A43-44FCE9F8D702}"/>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cxnSp>
        <p:nvCxnSpPr>
          <p:cNvPr id="3" name="Straight Connector 2">
            <a:extLst>
              <a:ext uri="{FF2B5EF4-FFF2-40B4-BE49-F238E27FC236}">
                <a16:creationId xmlns:a16="http://schemas.microsoft.com/office/drawing/2014/main" id="{356A4158-9C86-25E7-C8A2-5510B5D9E1A7}"/>
              </a:ext>
            </a:extLst>
          </p:cNvPr>
          <p:cNvCxnSpPr>
            <a:cxnSpLocks/>
          </p:cNvCxnSpPr>
          <p:nvPr/>
        </p:nvCxnSpPr>
        <p:spPr>
          <a:xfrm>
            <a:off x="558925" y="306516"/>
            <a:ext cx="0" cy="1054100"/>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9E9E1B8-8296-815B-950E-5FCB70C8266C}"/>
              </a:ext>
            </a:extLst>
          </p:cNvPr>
          <p:cNvSpPr txBox="1"/>
          <p:nvPr/>
        </p:nvSpPr>
        <p:spPr>
          <a:xfrm>
            <a:off x="51023" y="479623"/>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4</a:t>
            </a:r>
          </a:p>
        </p:txBody>
      </p:sp>
      <p:sp>
        <p:nvSpPr>
          <p:cNvPr id="8" name="TextBox 7">
            <a:extLst>
              <a:ext uri="{FF2B5EF4-FFF2-40B4-BE49-F238E27FC236}">
                <a16:creationId xmlns:a16="http://schemas.microsoft.com/office/drawing/2014/main" id="{281FDAF1-4B5C-FEE3-9219-9BCC05F25B94}"/>
              </a:ext>
            </a:extLst>
          </p:cNvPr>
          <p:cNvSpPr txBox="1"/>
          <p:nvPr/>
        </p:nvSpPr>
        <p:spPr>
          <a:xfrm>
            <a:off x="716823" y="1261868"/>
            <a:ext cx="11065212" cy="461665"/>
          </a:xfrm>
          <a:prstGeom prst="rect">
            <a:avLst/>
          </a:prstGeom>
          <a:noFill/>
        </p:spPr>
        <p:txBody>
          <a:bodyPr wrap="square" rtlCol="0" anchor="t">
            <a:spAutoFit/>
          </a:bodyPr>
          <a:lstStyle>
            <a:defPPr>
              <a:defRPr lang="en-US"/>
            </a:defPPr>
            <a:lvl1pPr marL="285750" marR="0" lvl="0" indent="-285750" fontAlgn="auto">
              <a:lnSpc>
                <a:spcPct val="100000"/>
              </a:lnSpc>
              <a:spcBef>
                <a:spcPts val="0"/>
              </a:spcBef>
              <a:spcAft>
                <a:spcPts val="0"/>
              </a:spcAft>
              <a:buClrTx/>
              <a:buSzTx/>
              <a:buFontTx/>
              <a:buBlip>
                <a:blip r:embed="rId7"/>
              </a:buBlip>
              <a:tabLst/>
              <a:defRPr kumimoji="0" sz="1200" b="0" u="none" strike="noStrike" cap="none" spc="0" normalizeH="0" baseline="0">
                <a:ln>
                  <a:noFill/>
                </a:ln>
                <a:solidFill>
                  <a:srgbClr val="1F1A62"/>
                </a:solidFill>
                <a:effectLst/>
                <a:uLnTx/>
                <a:uFillTx/>
                <a:latin typeface="Helvetica"/>
                <a:cs typeface="Helvetica"/>
              </a:defRPr>
            </a:lvl1pPr>
          </a:lstStyle>
          <a:p>
            <a:r>
              <a:rPr lang="en-US"/>
              <a:t>To note, rates of invalid CTV traffic have been trending down, with the IVT rate in the global open programmatic CTV ad marketplace dropping to 18% during Q4 2022 (vs. 26% in Q4 2021)*</a:t>
            </a:r>
          </a:p>
        </p:txBody>
      </p:sp>
      <p:sp>
        <p:nvSpPr>
          <p:cNvPr id="6" name="TextBox 5">
            <a:extLst>
              <a:ext uri="{FF2B5EF4-FFF2-40B4-BE49-F238E27FC236}">
                <a16:creationId xmlns:a16="http://schemas.microsoft.com/office/drawing/2014/main" id="{CBAE777D-40B5-735A-8B42-554A44D0E743}"/>
              </a:ext>
            </a:extLst>
          </p:cNvPr>
          <p:cNvSpPr txBox="1"/>
          <p:nvPr/>
        </p:nvSpPr>
        <p:spPr>
          <a:xfrm>
            <a:off x="472836" y="6301426"/>
            <a:ext cx="11309199" cy="215444"/>
          </a:xfrm>
          <a:prstGeom prst="rect">
            <a:avLst/>
          </a:prstGeom>
          <a:noFill/>
        </p:spPr>
        <p:txBody>
          <a:bodyPr wrap="square">
            <a:spAutoFit/>
          </a:bodyPr>
          <a:lstStyle/>
          <a:p>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a:t>
            </a:r>
            <a:r>
              <a:rPr kumimoji="0" lang="en-US" sz="800" b="0" i="0" u="none" strike="noStrike" kern="1200" cap="none" spc="0" normalizeH="0" baseline="0" noProof="0" err="1">
                <a:ln>
                  <a:noFill/>
                </a:ln>
                <a:solidFill>
                  <a:srgbClr val="1F1A62"/>
                </a:solidFill>
                <a:effectLst/>
                <a:uLnTx/>
                <a:uFillTx/>
                <a:latin typeface="Helvetica" panose="020B0604020202020204" pitchFamily="34" charset="0"/>
                <a:ea typeface="+mn-ea"/>
                <a:cs typeface="Helvetica" panose="020B0604020202020204" pitchFamily="34" charset="0"/>
              </a:rPr>
              <a:t>Pixalate</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r>
              <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Global Connected TV (CTV) Ad Supply Chain Trends</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H2 2022. Invalid traffic (“IVT” - inclusive of ad fraud) by quarter in open programmatic CTV; global; as measured by </a:t>
            </a:r>
            <a:r>
              <a:rPr kumimoji="0" lang="en-US" sz="800" b="0" i="0" u="none" strike="noStrike" kern="1200" cap="none" spc="0" normalizeH="0" baseline="0" noProof="0" err="1">
                <a:ln>
                  <a:noFill/>
                </a:ln>
                <a:solidFill>
                  <a:srgbClr val="1F1A62"/>
                </a:solidFill>
                <a:effectLst/>
                <a:uLnTx/>
                <a:uFillTx/>
                <a:latin typeface="Helvetica" panose="020B0604020202020204" pitchFamily="34" charset="0"/>
                <a:ea typeface="+mn-ea"/>
                <a:cs typeface="Helvetica" panose="020B0604020202020204" pitchFamily="34" charset="0"/>
              </a:rPr>
              <a:t>Pixalate</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endParaRPr lang="en-US"/>
          </a:p>
        </p:txBody>
      </p:sp>
      <p:sp>
        <p:nvSpPr>
          <p:cNvPr id="7" name="TextBox 6">
            <a:extLst>
              <a:ext uri="{FF2B5EF4-FFF2-40B4-BE49-F238E27FC236}">
                <a16:creationId xmlns:a16="http://schemas.microsoft.com/office/drawing/2014/main" id="{6EC1AC1A-80E7-9D6F-781F-48C0FB6522EF}"/>
              </a:ext>
            </a:extLst>
          </p:cNvPr>
          <p:cNvSpPr txBox="1"/>
          <p:nvPr/>
        </p:nvSpPr>
        <p:spPr>
          <a:xfrm>
            <a:off x="558925" y="6005288"/>
            <a:ext cx="11365960" cy="2616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‘Invalid Traffic (IVT)’ refers to advertising impressions, clicks on ads or other actions taken by malicious bots or any other forms of nonhuman traffic </a:t>
            </a:r>
            <a:endPar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pic>
        <p:nvPicPr>
          <p:cNvPr id="12" name="Picture 11" descr="A picture containing logo&#10;&#10;Description automatically generated">
            <a:extLst>
              <a:ext uri="{FF2B5EF4-FFF2-40B4-BE49-F238E27FC236}">
                <a16:creationId xmlns:a16="http://schemas.microsoft.com/office/drawing/2014/main" id="{C92970F9-690C-B633-4F42-E2605C1662A0}"/>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026293" y="3340071"/>
            <a:ext cx="338132" cy="338132"/>
          </a:xfrm>
          <a:prstGeom prst="rect">
            <a:avLst/>
          </a:prstGeom>
        </p:spPr>
      </p:pic>
      <p:pic>
        <p:nvPicPr>
          <p:cNvPr id="16" name="Picture 15" descr="Icon&#10;&#10;Description automatically generated">
            <a:extLst>
              <a:ext uri="{FF2B5EF4-FFF2-40B4-BE49-F238E27FC236}">
                <a16:creationId xmlns:a16="http://schemas.microsoft.com/office/drawing/2014/main" id="{FD83C806-B602-153C-9E53-77D20FEB987A}"/>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330862" y="2975678"/>
            <a:ext cx="279483" cy="279483"/>
          </a:xfrm>
          <a:prstGeom prst="rect">
            <a:avLst/>
          </a:prstGeom>
        </p:spPr>
      </p:pic>
      <p:pic>
        <p:nvPicPr>
          <p:cNvPr id="17" name="Picture 16" descr="Icon&#10;&#10;Description automatically generated">
            <a:extLst>
              <a:ext uri="{FF2B5EF4-FFF2-40B4-BE49-F238E27FC236}">
                <a16:creationId xmlns:a16="http://schemas.microsoft.com/office/drawing/2014/main" id="{31811BBA-39A8-57DA-DAA7-462E121D8AA0}"/>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801274" y="3584927"/>
            <a:ext cx="279483" cy="279483"/>
          </a:xfrm>
          <a:prstGeom prst="rect">
            <a:avLst/>
          </a:prstGeom>
        </p:spPr>
      </p:pic>
    </p:spTree>
    <p:extLst>
      <p:ext uri="{BB962C8B-B14F-4D97-AF65-F5344CB8AC3E}">
        <p14:creationId xmlns:p14="http://schemas.microsoft.com/office/powerpoint/2010/main" val="2412175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CB0515-697A-C39F-1AF5-12EEAF37497B}"/>
              </a:ext>
            </a:extLst>
          </p:cNvPr>
          <p:cNvSpPr/>
          <p:nvPr/>
        </p:nvSpPr>
        <p:spPr>
          <a:xfrm>
            <a:off x="8412343" y="1510787"/>
            <a:ext cx="3779657" cy="4578577"/>
          </a:xfrm>
          <a:prstGeom prst="rect">
            <a:avLst/>
          </a:prstGeom>
          <a:solidFill>
            <a:srgbClr val="ED3C8D"/>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578655A-CC5E-7F7B-A3B8-D290DEBEB616}"/>
              </a:ext>
            </a:extLst>
          </p:cNvPr>
          <p:cNvSpPr/>
          <p:nvPr/>
        </p:nvSpPr>
        <p:spPr>
          <a:xfrm>
            <a:off x="0" y="1510788"/>
            <a:ext cx="8412342" cy="457857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D0AB914-9476-7E59-FF30-4081660A7C87}"/>
              </a:ext>
            </a:extLst>
          </p:cNvPr>
          <p:cNvSpPr txBox="1"/>
          <p:nvPr/>
        </p:nvSpPr>
        <p:spPr>
          <a:xfrm>
            <a:off x="492088" y="6191752"/>
            <a:ext cx="11165918" cy="3468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HUMAN, </a:t>
            </a:r>
            <a:r>
              <a:rPr kumimoji="0" lang="en-US" sz="9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CTV Device Impersonation</a:t>
            </a: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whitepaper, November 2019. DoubleVerify via </a:t>
            </a: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hlinkClick r:id="rId3"/>
              </a:rPr>
              <a:t>Business Wire</a:t>
            </a: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2/3/2022. *SSAI (server-side ad insertion) refers to the technology that stitches together ads within a video stream before the stream loads on a user’s device (</a:t>
            </a: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hlinkClick r:id="rId4"/>
              </a:rPr>
              <a:t>AdExchanger</a:t>
            </a: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7/11/2022).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endPar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9" name="TextBox 8">
            <a:extLst>
              <a:ext uri="{FF2B5EF4-FFF2-40B4-BE49-F238E27FC236}">
                <a16:creationId xmlns:a16="http://schemas.microsoft.com/office/drawing/2014/main" id="{89197D1E-AA0F-7334-A331-A23C7946C908}"/>
              </a:ext>
            </a:extLst>
          </p:cNvPr>
          <p:cNvSpPr txBox="1"/>
          <p:nvPr/>
        </p:nvSpPr>
        <p:spPr>
          <a:xfrm>
            <a:off x="575087" y="387290"/>
            <a:ext cx="11082919" cy="892552"/>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2600" b="1" i="0" u="none" strike="noStrike" cap="none" spc="0" normalizeH="0" baseline="0">
                <a:ln>
                  <a:noFill/>
                </a:ln>
                <a:solidFill>
                  <a:srgbClr val="1B1464"/>
                </a:solidFill>
                <a:effectLst/>
                <a:uLnTx/>
                <a:uFillTx/>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Though minimal, fraudsters are leveraging tactics like using other devices to impersonate CTV engagement or selling fake ad inventory</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3" name="TextBox 2">
            <a:extLst>
              <a:ext uri="{FF2B5EF4-FFF2-40B4-BE49-F238E27FC236}">
                <a16:creationId xmlns:a16="http://schemas.microsoft.com/office/drawing/2014/main" id="{5275AD81-930F-FF50-6C24-070662B27FBC}"/>
              </a:ext>
            </a:extLst>
          </p:cNvPr>
          <p:cNvSpPr txBox="1"/>
          <p:nvPr/>
        </p:nvSpPr>
        <p:spPr>
          <a:xfrm>
            <a:off x="8946337" y="5429213"/>
            <a:ext cx="271166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prstClr val="white"/>
                </a:solidFill>
                <a:effectLst/>
                <a:uLnTx/>
                <a:uFillTx/>
                <a:latin typeface="Helvetica" panose="020B0403020202020204" pitchFamily="34" charset="0"/>
                <a:ea typeface="+mn-ea"/>
                <a:cs typeface="+mn-cs"/>
              </a:rPr>
              <a:t>Examples of CTV </a:t>
            </a:r>
            <a:br>
              <a:rPr kumimoji="0" lang="en-US" sz="1600" b="1" i="1" u="none" strike="noStrike" kern="1200" cap="none" spc="0" normalizeH="0" baseline="0" noProof="0">
                <a:ln>
                  <a:noFill/>
                </a:ln>
                <a:solidFill>
                  <a:prstClr val="white"/>
                </a:solidFill>
                <a:effectLst/>
                <a:uLnTx/>
                <a:uFillTx/>
                <a:latin typeface="Helvetica" panose="020B0403020202020204" pitchFamily="34" charset="0"/>
                <a:ea typeface="+mn-ea"/>
                <a:cs typeface="+mn-cs"/>
              </a:rPr>
            </a:br>
            <a:r>
              <a:rPr kumimoji="0" lang="en-US" sz="1600" b="1" i="1" u="none" strike="noStrike" kern="1200" cap="none" spc="0" normalizeH="0" baseline="0" noProof="0">
                <a:ln>
                  <a:noFill/>
                </a:ln>
                <a:solidFill>
                  <a:prstClr val="white"/>
                </a:solidFill>
                <a:effectLst/>
                <a:uLnTx/>
                <a:uFillTx/>
                <a:latin typeface="Helvetica" panose="020B0403020202020204" pitchFamily="34" charset="0"/>
                <a:ea typeface="+mn-ea"/>
                <a:cs typeface="+mn-cs"/>
              </a:rPr>
              <a:t>Ad Fraud Tactics</a:t>
            </a:r>
          </a:p>
        </p:txBody>
      </p:sp>
      <p:sp>
        <p:nvSpPr>
          <p:cNvPr id="11" name="TextBox 10">
            <a:extLst>
              <a:ext uri="{FF2B5EF4-FFF2-40B4-BE49-F238E27FC236}">
                <a16:creationId xmlns:a16="http://schemas.microsoft.com/office/drawing/2014/main" id="{6B862D96-EC2B-AFD1-F6CE-367B1C756683}"/>
              </a:ext>
            </a:extLst>
          </p:cNvPr>
          <p:cNvSpPr txBox="1"/>
          <p:nvPr/>
        </p:nvSpPr>
        <p:spPr>
          <a:xfrm>
            <a:off x="539223" y="1752130"/>
            <a:ext cx="73328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What are some examples of advertising fraud tactics on CTV?</a:t>
            </a:r>
          </a:p>
        </p:txBody>
      </p:sp>
      <p:sp>
        <p:nvSpPr>
          <p:cNvPr id="10" name="Rectangle: Rounded Corners 9">
            <a:extLst>
              <a:ext uri="{FF2B5EF4-FFF2-40B4-BE49-F238E27FC236}">
                <a16:creationId xmlns:a16="http://schemas.microsoft.com/office/drawing/2014/main" id="{917122A2-2451-0A33-E575-0DF155DEB9D0}"/>
              </a:ext>
            </a:extLst>
          </p:cNvPr>
          <p:cNvSpPr/>
          <p:nvPr/>
        </p:nvSpPr>
        <p:spPr>
          <a:xfrm>
            <a:off x="386991" y="2399623"/>
            <a:ext cx="7588578" cy="1396881"/>
          </a:xfrm>
          <a:prstGeom prst="round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A32C5DE1-CCB4-F787-CBB9-F25B60CD01EA}"/>
              </a:ext>
            </a:extLst>
          </p:cNvPr>
          <p:cNvSpPr txBox="1"/>
          <p:nvPr/>
        </p:nvSpPr>
        <p:spPr>
          <a:xfrm>
            <a:off x="1768019" y="2559454"/>
            <a:ext cx="6099142"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Also known as ‘device impersonation,’ a tactic in which mobile or other digital devices are used to </a:t>
            </a:r>
            <a:r>
              <a:rPr kumimoji="0" lang="en-US" sz="16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impersonate real CTV devices </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to make money off </a:t>
            </a:r>
            <a:r>
              <a:rPr kumimoji="0" lang="en-US" sz="16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false impression delivery </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when, in reality, </a:t>
            </a:r>
            <a:b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no ads were served to real viewers</a:t>
            </a:r>
            <a:endPar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1" name="TextBox 20">
            <a:extLst>
              <a:ext uri="{FF2B5EF4-FFF2-40B4-BE49-F238E27FC236}">
                <a16:creationId xmlns:a16="http://schemas.microsoft.com/office/drawing/2014/main" id="{66D40337-83A6-124C-125B-82772D923438}"/>
              </a:ext>
            </a:extLst>
          </p:cNvPr>
          <p:cNvSpPr txBox="1"/>
          <p:nvPr/>
        </p:nvSpPr>
        <p:spPr>
          <a:xfrm>
            <a:off x="483374" y="3148576"/>
            <a:ext cx="112038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Device Spoofing</a:t>
            </a:r>
          </a:p>
        </p:txBody>
      </p:sp>
      <p:cxnSp>
        <p:nvCxnSpPr>
          <p:cNvPr id="27" name="Straight Connector 26">
            <a:extLst>
              <a:ext uri="{FF2B5EF4-FFF2-40B4-BE49-F238E27FC236}">
                <a16:creationId xmlns:a16="http://schemas.microsoft.com/office/drawing/2014/main" id="{A533C784-FC92-6063-ED35-76EFCB18D453}"/>
              </a:ext>
            </a:extLst>
          </p:cNvPr>
          <p:cNvCxnSpPr>
            <a:cxnSpLocks/>
          </p:cNvCxnSpPr>
          <p:nvPr/>
        </p:nvCxnSpPr>
        <p:spPr>
          <a:xfrm>
            <a:off x="1659610" y="2568429"/>
            <a:ext cx="0" cy="1059268"/>
          </a:xfrm>
          <a:prstGeom prst="line">
            <a:avLst/>
          </a:prstGeom>
          <a:ln w="12700">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D7F4F96A-DF23-8D61-E56D-C928F437580F}"/>
              </a:ext>
            </a:extLst>
          </p:cNvPr>
          <p:cNvSpPr/>
          <p:nvPr/>
        </p:nvSpPr>
        <p:spPr>
          <a:xfrm>
            <a:off x="386991" y="4126982"/>
            <a:ext cx="7588578" cy="1396881"/>
          </a:xfrm>
          <a:prstGeom prst="round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9A6F72C-B8D1-2821-AE09-813AC817E35B}"/>
              </a:ext>
            </a:extLst>
          </p:cNvPr>
          <p:cNvSpPr txBox="1"/>
          <p:nvPr/>
        </p:nvSpPr>
        <p:spPr>
          <a:xfrm>
            <a:off x="1768019" y="4409924"/>
            <a:ext cx="609914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Occurs when fraudsters </a:t>
            </a:r>
            <a:r>
              <a:rPr kumimoji="0" lang="en-US" sz="16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set up fake SSAI (server-side ad insertion) servers</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to </a:t>
            </a:r>
            <a:r>
              <a:rPr kumimoji="0" lang="en-US" sz="16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generate fake CTV ad inventory </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across apps, IPs and devices</a:t>
            </a:r>
          </a:p>
        </p:txBody>
      </p:sp>
      <p:sp>
        <p:nvSpPr>
          <p:cNvPr id="30" name="TextBox 29">
            <a:extLst>
              <a:ext uri="{FF2B5EF4-FFF2-40B4-BE49-F238E27FC236}">
                <a16:creationId xmlns:a16="http://schemas.microsoft.com/office/drawing/2014/main" id="{74B5EF6B-BAAE-038C-2386-9ABE28C04F43}"/>
              </a:ext>
            </a:extLst>
          </p:cNvPr>
          <p:cNvSpPr txBox="1"/>
          <p:nvPr/>
        </p:nvSpPr>
        <p:spPr>
          <a:xfrm>
            <a:off x="395598" y="4863235"/>
            <a:ext cx="12959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SSAI* Spoofing</a:t>
            </a:r>
          </a:p>
        </p:txBody>
      </p:sp>
      <p:cxnSp>
        <p:nvCxnSpPr>
          <p:cNvPr id="31" name="Straight Connector 30">
            <a:extLst>
              <a:ext uri="{FF2B5EF4-FFF2-40B4-BE49-F238E27FC236}">
                <a16:creationId xmlns:a16="http://schemas.microsoft.com/office/drawing/2014/main" id="{B4EB117D-6699-A018-337D-2E5CDD75D39E}"/>
              </a:ext>
            </a:extLst>
          </p:cNvPr>
          <p:cNvCxnSpPr>
            <a:cxnSpLocks/>
          </p:cNvCxnSpPr>
          <p:nvPr/>
        </p:nvCxnSpPr>
        <p:spPr>
          <a:xfrm>
            <a:off x="1659610" y="4295788"/>
            <a:ext cx="0" cy="1059268"/>
          </a:xfrm>
          <a:prstGeom prst="line">
            <a:avLst/>
          </a:prstGeom>
          <a:ln w="12700">
            <a:solidFill>
              <a:srgbClr val="1B1464"/>
            </a:solidFill>
            <a:prstDash val="dash"/>
          </a:ln>
        </p:spPr>
        <p:style>
          <a:lnRef idx="1">
            <a:schemeClr val="accent1"/>
          </a:lnRef>
          <a:fillRef idx="0">
            <a:schemeClr val="accent1"/>
          </a:fillRef>
          <a:effectRef idx="0">
            <a:schemeClr val="accent1"/>
          </a:effectRef>
          <a:fontRef idx="minor">
            <a:schemeClr val="tx1"/>
          </a:fontRef>
        </p:style>
      </p:cxnSp>
      <p:pic>
        <p:nvPicPr>
          <p:cNvPr id="37" name="Picture 36" descr="Icon, qr code&#10;&#10;Description automatically generated">
            <a:extLst>
              <a:ext uri="{FF2B5EF4-FFF2-40B4-BE49-F238E27FC236}">
                <a16:creationId xmlns:a16="http://schemas.microsoft.com/office/drawing/2014/main" id="{D6717662-5261-8526-E068-BC705A46F6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4065" y="2510165"/>
            <a:ext cx="659005" cy="659005"/>
          </a:xfrm>
          <a:prstGeom prst="rect">
            <a:avLst/>
          </a:prstGeom>
        </p:spPr>
      </p:pic>
      <p:pic>
        <p:nvPicPr>
          <p:cNvPr id="39" name="Picture 38" descr="Icon&#10;&#10;Description automatically generated">
            <a:extLst>
              <a:ext uri="{FF2B5EF4-FFF2-40B4-BE49-F238E27FC236}">
                <a16:creationId xmlns:a16="http://schemas.microsoft.com/office/drawing/2014/main" id="{5DD42035-F8F5-8670-4C68-BBEAB92E4B6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4065" y="4226182"/>
            <a:ext cx="659005" cy="659005"/>
          </a:xfrm>
          <a:prstGeom prst="rect">
            <a:avLst/>
          </a:prstGeom>
        </p:spPr>
      </p:pic>
      <p:pic>
        <p:nvPicPr>
          <p:cNvPr id="12" name="Picture 11">
            <a:extLst>
              <a:ext uri="{FF2B5EF4-FFF2-40B4-BE49-F238E27FC236}">
                <a16:creationId xmlns:a16="http://schemas.microsoft.com/office/drawing/2014/main" id="{E7F1D0C1-D134-F8DE-C8CF-348E8AD76A8E}"/>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3" name="Slide Number Placeholder 5">
            <a:extLst>
              <a:ext uri="{FF2B5EF4-FFF2-40B4-BE49-F238E27FC236}">
                <a16:creationId xmlns:a16="http://schemas.microsoft.com/office/drawing/2014/main" id="{B2469E91-B644-782B-EED7-39FCE2DAA6E4}"/>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5A895043-AB40-835B-5397-F5430E690B90}"/>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24" name="Picture 23">
            <a:extLst>
              <a:ext uri="{FF2B5EF4-FFF2-40B4-BE49-F238E27FC236}">
                <a16:creationId xmlns:a16="http://schemas.microsoft.com/office/drawing/2014/main" id="{1CB357F1-034B-08C1-9E28-15E649005C05}"/>
              </a:ext>
            </a:extLst>
          </p:cNvPr>
          <p:cNvPicPr>
            <a:picLocks noChangeAspect="1"/>
          </p:cNvPicPr>
          <p:nvPr/>
        </p:nvPicPr>
        <p:blipFill>
          <a:blip r:embed="rId8"/>
          <a:stretch>
            <a:fillRect/>
          </a:stretch>
        </p:blipFill>
        <p:spPr>
          <a:xfrm>
            <a:off x="8601240" y="1936796"/>
            <a:ext cx="3401863" cy="3286029"/>
          </a:xfrm>
          <a:prstGeom prst="rect">
            <a:avLst/>
          </a:prstGeom>
        </p:spPr>
      </p:pic>
      <p:cxnSp>
        <p:nvCxnSpPr>
          <p:cNvPr id="7" name="Straight Connector 6">
            <a:extLst>
              <a:ext uri="{FF2B5EF4-FFF2-40B4-BE49-F238E27FC236}">
                <a16:creationId xmlns:a16="http://schemas.microsoft.com/office/drawing/2014/main" id="{E5D53007-0CA9-5A87-109E-F5A29E8ED150}"/>
              </a:ext>
            </a:extLst>
          </p:cNvPr>
          <p:cNvCxnSpPr>
            <a:cxnSpLocks/>
          </p:cNvCxnSpPr>
          <p:nvPr/>
        </p:nvCxnSpPr>
        <p:spPr>
          <a:xfrm>
            <a:off x="558925" y="306516"/>
            <a:ext cx="0" cy="1054100"/>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80D7181-E9C8-60BC-E46B-49B702C1DC24}"/>
              </a:ext>
            </a:extLst>
          </p:cNvPr>
          <p:cNvSpPr txBox="1"/>
          <p:nvPr/>
        </p:nvSpPr>
        <p:spPr>
          <a:xfrm>
            <a:off x="51023" y="479623"/>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5</a:t>
            </a:r>
          </a:p>
        </p:txBody>
      </p:sp>
    </p:spTree>
    <p:extLst>
      <p:ext uri="{BB962C8B-B14F-4D97-AF65-F5344CB8AC3E}">
        <p14:creationId xmlns:p14="http://schemas.microsoft.com/office/powerpoint/2010/main" val="3061470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0AB914-9476-7E59-FF30-4081660A7C87}"/>
              </a:ext>
            </a:extLst>
          </p:cNvPr>
          <p:cNvSpPr txBox="1"/>
          <p:nvPr/>
        </p:nvSpPr>
        <p:spPr>
          <a:xfrm>
            <a:off x="492088" y="6297981"/>
            <a:ext cx="770736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DoubleVerify, </a:t>
            </a:r>
            <a:r>
              <a:rPr kumimoji="0" lang="en-US" sz="9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Global Insights Report</a:t>
            </a: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2022. </a:t>
            </a:r>
            <a:endPar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9" name="TextBox 8">
            <a:extLst>
              <a:ext uri="{FF2B5EF4-FFF2-40B4-BE49-F238E27FC236}">
                <a16:creationId xmlns:a16="http://schemas.microsoft.com/office/drawing/2014/main" id="{89197D1E-AA0F-7334-A331-A23C7946C908}"/>
              </a:ext>
            </a:extLst>
          </p:cNvPr>
          <p:cNvSpPr txBox="1"/>
          <p:nvPr/>
        </p:nvSpPr>
        <p:spPr>
          <a:xfrm>
            <a:off x="558925" y="387290"/>
            <a:ext cx="11633074" cy="892552"/>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2600" b="1" i="0" u="none" strike="noStrike" cap="none" spc="0" normalizeH="0" baseline="0">
                <a:ln>
                  <a:noFill/>
                </a:ln>
                <a:solidFill>
                  <a:srgbClr val="1B1464"/>
                </a:solidFill>
                <a:effectLst/>
                <a:uLnTx/>
                <a:uFillTx/>
                <a:latin typeface="Helvetica" pitchFamily="2" charset="0"/>
              </a:defRPr>
            </a:lvl1pPr>
          </a:lstStyle>
          <a:p>
            <a:r>
              <a:rPr lang="en-US"/>
              <a:t>While CTV can be vulnerable to some ad fraud, estimate ranges are in the millions - much lower than the billions in non-CTV digital fraud</a:t>
            </a:r>
            <a:endParaRPr lang="en-US">
              <a:solidFill>
                <a:srgbClr val="FF0000"/>
              </a:solidFill>
            </a:endParaRPr>
          </a:p>
        </p:txBody>
      </p:sp>
      <p:sp>
        <p:nvSpPr>
          <p:cNvPr id="2" name="Rectangle 1">
            <a:extLst>
              <a:ext uri="{FF2B5EF4-FFF2-40B4-BE49-F238E27FC236}">
                <a16:creationId xmlns:a16="http://schemas.microsoft.com/office/drawing/2014/main" id="{3260E35C-2296-3BAA-0C86-DCB9FCD13BF4}"/>
              </a:ext>
            </a:extLst>
          </p:cNvPr>
          <p:cNvSpPr>
            <a:spLocks/>
          </p:cNvSpPr>
          <p:nvPr/>
        </p:nvSpPr>
        <p:spPr>
          <a:xfrm>
            <a:off x="-3872" y="2110537"/>
            <a:ext cx="6099871" cy="3985213"/>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597E5A6-35A1-A00B-356D-EB7A1BF023A2}"/>
              </a:ext>
            </a:extLst>
          </p:cNvPr>
          <p:cNvSpPr>
            <a:spLocks/>
          </p:cNvSpPr>
          <p:nvPr/>
        </p:nvSpPr>
        <p:spPr>
          <a:xfrm>
            <a:off x="6095999" y="2110537"/>
            <a:ext cx="6099871" cy="3985213"/>
          </a:xfrm>
          <a:prstGeom prst="rect">
            <a:avLst/>
          </a:prstGeom>
          <a:solidFill>
            <a:srgbClr val="ED3C8D"/>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3F8CB7E-E8C0-7B87-F720-7734C9590EB1}"/>
              </a:ext>
            </a:extLst>
          </p:cNvPr>
          <p:cNvSpPr/>
          <p:nvPr/>
        </p:nvSpPr>
        <p:spPr>
          <a:xfrm>
            <a:off x="633385" y="3934677"/>
            <a:ext cx="4825357" cy="1015663"/>
          </a:xfrm>
          <a:prstGeom prst="rect">
            <a:avLst/>
          </a:prstGeom>
          <a:noFill/>
          <a:effectLst/>
        </p:spPr>
        <p:txBody>
          <a:bodyPr wrap="squar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13462">
                  <a:solidFill>
                    <a:prstClr val="black"/>
                  </a:solidFill>
                  <a:prstDash val="solid"/>
                </a:ln>
                <a:solidFill>
                  <a:srgbClr val="4EBEA4"/>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$6M </a:t>
            </a:r>
            <a:r>
              <a:rPr lang="en-US" sz="6000">
                <a:solidFill>
                  <a:srgbClr val="4EBEA4"/>
                </a:solidFill>
                <a:latin typeface="Helvetica" panose="020B0403020202020204" pitchFamily="34" charset="0"/>
                <a:ea typeface="Open Sans" panose="020B0606030504020204" pitchFamily="34" charset="0"/>
                <a:cs typeface="Open Sans" panose="020B0606030504020204" pitchFamily="34" charset="0"/>
              </a:rPr>
              <a:t>–</a:t>
            </a:r>
            <a:r>
              <a:rPr kumimoji="0" lang="en-US" sz="6000" b="1" i="0" u="none" strike="noStrike" kern="1200" cap="none" spc="0" normalizeH="0" baseline="0" noProof="0">
                <a:ln w="13462">
                  <a:solidFill>
                    <a:prstClr val="black"/>
                  </a:solidFill>
                  <a:prstDash val="solid"/>
                </a:ln>
                <a:solidFill>
                  <a:srgbClr val="4EBEA4"/>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 $8M+</a:t>
            </a:r>
          </a:p>
        </p:txBody>
      </p:sp>
      <p:sp>
        <p:nvSpPr>
          <p:cNvPr id="15" name="TextBox 14">
            <a:extLst>
              <a:ext uri="{FF2B5EF4-FFF2-40B4-BE49-F238E27FC236}">
                <a16:creationId xmlns:a16="http://schemas.microsoft.com/office/drawing/2014/main" id="{BF73D101-F847-C787-CABC-EC4520221E13}"/>
              </a:ext>
            </a:extLst>
          </p:cNvPr>
          <p:cNvSpPr txBox="1"/>
          <p:nvPr/>
        </p:nvSpPr>
        <p:spPr>
          <a:xfrm>
            <a:off x="748447" y="5020989"/>
            <a:ext cx="459523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each month from </a:t>
            </a:r>
            <a:r>
              <a:rPr kumimoji="0" lang="en-US" sz="2400" b="1" i="0" u="sng"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advertisers</a:t>
            </a:r>
          </a:p>
        </p:txBody>
      </p:sp>
      <p:sp>
        <p:nvSpPr>
          <p:cNvPr id="17" name="Rectangle 16">
            <a:extLst>
              <a:ext uri="{FF2B5EF4-FFF2-40B4-BE49-F238E27FC236}">
                <a16:creationId xmlns:a16="http://schemas.microsoft.com/office/drawing/2014/main" id="{5D82B1CE-48FF-150D-2F73-5A4AEF39E4A6}"/>
              </a:ext>
            </a:extLst>
          </p:cNvPr>
          <p:cNvSpPr/>
          <p:nvPr/>
        </p:nvSpPr>
        <p:spPr>
          <a:xfrm>
            <a:off x="6733256" y="3934677"/>
            <a:ext cx="4825357" cy="1015663"/>
          </a:xfrm>
          <a:prstGeom prst="rect">
            <a:avLst/>
          </a:prstGeom>
          <a:noFill/>
          <a:effectLst/>
        </p:spPr>
        <p:txBody>
          <a:bodyPr wrap="squar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13462">
                  <a:solidFill>
                    <a:prstClr val="black"/>
                  </a:solidFill>
                  <a:prstDash val="solid"/>
                </a:ln>
                <a:solidFill>
                  <a:srgbClr val="FFE600"/>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$144M</a:t>
            </a:r>
          </a:p>
        </p:txBody>
      </p:sp>
      <p:sp>
        <p:nvSpPr>
          <p:cNvPr id="19" name="TextBox 18">
            <a:extLst>
              <a:ext uri="{FF2B5EF4-FFF2-40B4-BE49-F238E27FC236}">
                <a16:creationId xmlns:a16="http://schemas.microsoft.com/office/drawing/2014/main" id="{BA1B4530-A1FC-0696-23C3-E493B26F54E6}"/>
              </a:ext>
            </a:extLst>
          </p:cNvPr>
          <p:cNvSpPr txBox="1"/>
          <p:nvPr/>
        </p:nvSpPr>
        <p:spPr>
          <a:xfrm>
            <a:off x="6549144" y="5020989"/>
            <a:ext cx="519358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Helvetica" panose="020B0403020202020204" pitchFamily="34" charset="0"/>
                <a:ea typeface="Open Sans" panose="020B0606030504020204" pitchFamily="34" charset="0"/>
                <a:cs typeface="Open Sans" panose="020B0606030504020204" pitchFamily="34" charset="0"/>
              </a:rPr>
              <a:t>annually from </a:t>
            </a:r>
            <a:r>
              <a:rPr lang="en-US" sz="2400" b="1" u="sng">
                <a:solidFill>
                  <a:schemeClr val="bg1"/>
                </a:solidFill>
                <a:latin typeface="Helvetica" panose="020B0403020202020204" pitchFamily="34" charset="0"/>
                <a:ea typeface="Open Sans" panose="020B0606030504020204" pitchFamily="34" charset="0"/>
                <a:cs typeface="Open Sans" panose="020B0606030504020204" pitchFamily="34" charset="0"/>
              </a:rPr>
              <a:t>publishers</a:t>
            </a:r>
            <a:r>
              <a:rPr lang="en-US" sz="2400" b="1">
                <a:solidFill>
                  <a:schemeClr val="bg1"/>
                </a:solidFill>
                <a:latin typeface="Helvetica" panose="020B0403020202020204" pitchFamily="34" charset="0"/>
                <a:ea typeface="Open Sans" panose="020B0606030504020204" pitchFamily="34" charset="0"/>
                <a:cs typeface="Open Sans" panose="020B0606030504020204" pitchFamily="34" charset="0"/>
              </a:rPr>
              <a:t> in 2021</a:t>
            </a:r>
            <a:endParaRPr kumimoji="0" lang="en-US" sz="2400" b="1" i="0" u="none" strike="noStrike" kern="1200" cap="none" spc="0" normalizeH="0" baseline="0" noProof="0">
              <a:ln>
                <a:noFill/>
              </a:ln>
              <a:solidFill>
                <a:schemeClr val="bg1"/>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pic>
        <p:nvPicPr>
          <p:cNvPr id="23" name="Picture 22" descr="Icon&#10;&#10;Description automatically generated">
            <a:extLst>
              <a:ext uri="{FF2B5EF4-FFF2-40B4-BE49-F238E27FC236}">
                <a16:creationId xmlns:a16="http://schemas.microsoft.com/office/drawing/2014/main" id="{A052B038-0DE3-5812-1211-A9B34B603D6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39746" y="2506627"/>
            <a:ext cx="1412635" cy="1412635"/>
          </a:xfrm>
          <a:prstGeom prst="rect">
            <a:avLst/>
          </a:prstGeom>
        </p:spPr>
      </p:pic>
      <p:pic>
        <p:nvPicPr>
          <p:cNvPr id="27" name="Picture 26" descr="Icon&#10;&#10;Description automatically generated">
            <a:extLst>
              <a:ext uri="{FF2B5EF4-FFF2-40B4-BE49-F238E27FC236}">
                <a16:creationId xmlns:a16="http://schemas.microsoft.com/office/drawing/2014/main" id="{A255590E-2F2C-0BCB-6BC1-F7F8E5C6F7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69082" y="2436092"/>
            <a:ext cx="1553705" cy="1553705"/>
          </a:xfrm>
          <a:prstGeom prst="rect">
            <a:avLst/>
          </a:prstGeom>
        </p:spPr>
      </p:pic>
      <p:sp>
        <p:nvSpPr>
          <p:cNvPr id="3" name="Google Shape;756;p40">
            <a:extLst>
              <a:ext uri="{FF2B5EF4-FFF2-40B4-BE49-F238E27FC236}">
                <a16:creationId xmlns:a16="http://schemas.microsoft.com/office/drawing/2014/main" id="{87D93823-1C66-ED68-7745-BBF18C03405C}"/>
              </a:ext>
            </a:extLst>
          </p:cNvPr>
          <p:cNvSpPr txBox="1"/>
          <p:nvPr/>
        </p:nvSpPr>
        <p:spPr>
          <a:xfrm>
            <a:off x="1863266" y="1766939"/>
            <a:ext cx="8465469" cy="338514"/>
          </a:xfrm>
          <a:prstGeom prst="rect">
            <a:avLst/>
          </a:prstGeom>
          <a:noFill/>
          <a:ln>
            <a:noFill/>
          </a:ln>
        </p:spPr>
        <p:txBody>
          <a:bodyPr spcFirstLastPara="1" wrap="square" lIns="91425" tIns="45700" rIns="91425" bIns="45700" anchor="t" anchorCtr="0">
            <a:spAutoFit/>
          </a:bodyPr>
          <a:lstStyle>
            <a:defPPr>
              <a:defRPr lang="en-US"/>
            </a:defPPr>
            <a:lvl1pPr marR="0" lvl="0" indent="0" algn="ctr">
              <a:spcBef>
                <a:spcPts val="0"/>
              </a:spcBef>
              <a:spcAft>
                <a:spcPts val="0"/>
              </a:spcAft>
              <a:buNone/>
              <a:defRPr sz="1400" b="1">
                <a:solidFill>
                  <a:srgbClr val="1F1A62"/>
                </a:solidFill>
                <a:latin typeface="Helvetica" panose="020B0403020202020204" pitchFamily="34" charset="0"/>
                <a:ea typeface="Arial"/>
                <a:cs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cs typeface="Arial"/>
                <a:sym typeface="Arial"/>
              </a:rPr>
              <a:t>According to DoubleVerify, fraudulent CTV ad schemes may have siphoned away…</a:t>
            </a:r>
          </a:p>
        </p:txBody>
      </p:sp>
      <p:pic>
        <p:nvPicPr>
          <p:cNvPr id="21" name="Picture 20">
            <a:extLst>
              <a:ext uri="{FF2B5EF4-FFF2-40B4-BE49-F238E27FC236}">
                <a16:creationId xmlns:a16="http://schemas.microsoft.com/office/drawing/2014/main" id="{7BF0C463-DF9F-4957-CE48-F5A1E6C4C9A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22" name="Slide Number Placeholder 5">
            <a:extLst>
              <a:ext uri="{FF2B5EF4-FFF2-40B4-BE49-F238E27FC236}">
                <a16:creationId xmlns:a16="http://schemas.microsoft.com/office/drawing/2014/main" id="{0E023F90-2E35-2E82-3A6E-B8D3E9316733}"/>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4" name="Rectangle 23">
            <a:extLst>
              <a:ext uri="{FF2B5EF4-FFF2-40B4-BE49-F238E27FC236}">
                <a16:creationId xmlns:a16="http://schemas.microsoft.com/office/drawing/2014/main" id="{C6028D94-43BC-008E-D2BB-75DAFF352360}"/>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cxnSp>
        <p:nvCxnSpPr>
          <p:cNvPr id="4" name="Straight Connector 3">
            <a:extLst>
              <a:ext uri="{FF2B5EF4-FFF2-40B4-BE49-F238E27FC236}">
                <a16:creationId xmlns:a16="http://schemas.microsoft.com/office/drawing/2014/main" id="{AD883E47-1718-C6A6-ED7D-E7D4D658EC65}"/>
              </a:ext>
            </a:extLst>
          </p:cNvPr>
          <p:cNvCxnSpPr>
            <a:cxnSpLocks/>
          </p:cNvCxnSpPr>
          <p:nvPr/>
        </p:nvCxnSpPr>
        <p:spPr>
          <a:xfrm>
            <a:off x="558925" y="306516"/>
            <a:ext cx="0" cy="1054100"/>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713FE65-76D3-224F-DAE7-60FA341482DC}"/>
              </a:ext>
            </a:extLst>
          </p:cNvPr>
          <p:cNvSpPr txBox="1"/>
          <p:nvPr/>
        </p:nvSpPr>
        <p:spPr>
          <a:xfrm>
            <a:off x="51023" y="479623"/>
            <a:ext cx="421814" cy="707886"/>
          </a:xfrm>
          <a:prstGeom prst="rect">
            <a:avLst/>
          </a:prstGeom>
          <a:noFill/>
        </p:spPr>
        <p:txBody>
          <a:bodyPr wrap="square" rtlCol="0" anchor="ctr">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6</a:t>
            </a:r>
          </a:p>
        </p:txBody>
      </p:sp>
    </p:spTree>
    <p:extLst>
      <p:ext uri="{BB962C8B-B14F-4D97-AF65-F5344CB8AC3E}">
        <p14:creationId xmlns:p14="http://schemas.microsoft.com/office/powerpoint/2010/main" val="1443552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f6166fe-9f5b-43aa-b8a9-b4d7ad530bda">
      <UserInfo>
        <DisplayName>Jason Wiese</DisplayName>
        <AccountId>13</AccountId>
        <AccountType/>
      </UserInfo>
      <UserInfo>
        <DisplayName>Leah Montner Dixon</DisplayName>
        <AccountId>10</AccountId>
        <AccountType/>
      </UserInfo>
      <UserInfo>
        <DisplayName>Reed Kiely</DisplayName>
        <AccountId>39</AccountId>
        <AccountType/>
      </UserInfo>
      <UserInfo>
        <DisplayName>Danielle Delauro</DisplayName>
        <AccountId>38</AccountId>
        <AccountType/>
      </UserInfo>
      <UserInfo>
        <DisplayName>Marianne Vita</DisplayName>
        <AccountId>43</AccountId>
        <AccountType/>
      </UserInfo>
    </SharedWithUsers>
    <TaxCatchAll xmlns="9f6166fe-9f5b-43aa-b8a9-b4d7ad530bda" xsi:nil="true"/>
    <lcf76f155ced4ddcb4097134ff3c332f xmlns="a86b28e8-29a6-4ab8-af18-2a7f61acfad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5" ma:contentTypeDescription="Create a new document." ma:contentTypeScope="" ma:versionID="a466b9157af1ce0310746701f63ffce1">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baee444f3b59eaeedc5a740e00a18818"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696b49f-56d7-4f85-8b04-e2e66f1bdb7c}" ma:internalName="TaxCatchAll" ma:showField="CatchAllData" ma:web="9f6166fe-9f5b-43aa-b8a9-b4d7ad530b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E3AFB5-981A-422C-A8BB-A257F1BAA43F}">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460A6B6-BE23-467A-AD89-2ED18332A441}">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26A3943-5BEF-42A2-A467-054438AD2E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2839</Words>
  <Application>Microsoft Office PowerPoint</Application>
  <PresentationFormat>Widescreen</PresentationFormat>
  <Paragraphs>199</Paragraphs>
  <Slides>18</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Arial</vt:lpstr>
      <vt:lpstr>Calibri</vt:lpstr>
      <vt:lpstr>Calibri Light</vt:lpstr>
      <vt:lpstr>Helvetica</vt:lpstr>
      <vt:lpstr>Helvetica Light</vt:lpstr>
      <vt:lpstr>Helvetica-Light</vt:lpstr>
      <vt:lpstr>Trebuchet MS</vt:lpstr>
      <vt:lpstr>Office Theme</vt:lpstr>
      <vt:lpstr>Custom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Marianne Vita</dc:creator>
  <cp:lastModifiedBy>Leah Montner Dixon</cp:lastModifiedBy>
  <cp:revision>1</cp:revision>
  <cp:lastPrinted>2023-04-19T20:17:25Z</cp:lastPrinted>
  <dcterms:created xsi:type="dcterms:W3CDTF">2021-01-20T14:07:02Z</dcterms:created>
  <dcterms:modified xsi:type="dcterms:W3CDTF">2023-04-21T13:17:01Z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y fmtid="{D5CDD505-2E9C-101B-9397-08002B2CF9AE}" pid="3" name="MediaServiceImageTags">
    <vt:lpwstr/>
  </property>
</Properties>
</file>