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2144327818" r:id="rId6"/>
    <p:sldId id="2146846279" r:id="rId7"/>
    <p:sldId id="2144328358" r:id="rId8"/>
    <p:sldId id="2144328247" r:id="rId9"/>
    <p:sldId id="2146846278" r:id="rId10"/>
    <p:sldId id="2146846283" r:id="rId11"/>
    <p:sldId id="2144328379" r:id="rId12"/>
    <p:sldId id="2144328378" r:id="rId13"/>
    <p:sldId id="2146846277" r:id="rId14"/>
    <p:sldId id="2144327836" r:id="rId15"/>
    <p:sldId id="2144328380" r:id="rId16"/>
    <p:sldId id="2146846284" r:id="rId17"/>
    <p:sldId id="2146846282" r:id="rId18"/>
    <p:sldId id="2146846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F0141AB7-7F25-3C16-C77D-5FEA2DA4B116}" name="Karolina Guillen" initials="" userId="S::karolinaG@thevab.com::c1c08796-a0be-47c6-af52-5d31fd96ec5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E60"/>
    <a:srgbClr val="FFE600"/>
    <a:srgbClr val="1F1A62"/>
    <a:srgbClr val="ED3C8D"/>
    <a:srgbClr val="66C5AD"/>
    <a:srgbClr val="00BFF2"/>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B8D6D-0E87-4F3B-AA76-BBF60D7E4E00}" v="150" dt="2024-09-13T17:36:31.955"/>
    <p1510:client id="{E21EE143-AECB-4216-AE50-3BEBEACCBEBF}" v="79" dt="2024-09-13T17:16:26.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FCFDA37_93BC0F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375191536376619E-2"/>
          <c:y val="0.15633318704942584"/>
          <c:w val="0.94724961692724674"/>
          <c:h val="0.68941472476296939"/>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3-B915-4820-974F-9FF3025873E4}"/>
              </c:ext>
            </c:extLst>
          </c:dPt>
          <c:cat>
            <c:strRef>
              <c:f>Sheet1!$A$2:$A$4</c:f>
              <c:strCache>
                <c:ptCount val="3"/>
                <c:pt idx="0">
                  <c:v>Long Form</c:v>
                </c:pt>
                <c:pt idx="1">
                  <c:v>Promo :30s</c:v>
                </c:pt>
                <c:pt idx="2">
                  <c:v>Promo :30's + Long Form</c:v>
                </c:pt>
              </c:strCache>
            </c:strRef>
          </c:cat>
          <c:val>
            <c:numRef>
              <c:f>Sheet1!$B$2:$B$4</c:f>
              <c:numCache>
                <c:formatCode>General</c:formatCode>
                <c:ptCount val="3"/>
                <c:pt idx="0">
                  <c:v>6000</c:v>
                </c:pt>
                <c:pt idx="1">
                  <c:v>0</c:v>
                </c:pt>
                <c:pt idx="2">
                  <c:v>0</c:v>
                </c:pt>
              </c:numCache>
            </c:numRef>
          </c:val>
          <c:extLst>
            <c:ext xmlns:c16="http://schemas.microsoft.com/office/drawing/2014/chart" uri="{C3380CC4-5D6E-409C-BE32-E72D297353CC}">
              <c16:uniqueId val="{00000000-B915-4820-974F-9FF3025873E4}"/>
            </c:ext>
          </c:extLst>
        </c:ser>
        <c:ser>
          <c:idx val="1"/>
          <c:order val="1"/>
          <c:tx>
            <c:strRef>
              <c:f>Sheet1!$C$1</c:f>
              <c:strCache>
                <c:ptCount val="1"/>
                <c:pt idx="0">
                  <c:v>Series 2</c:v>
                </c:pt>
              </c:strCache>
            </c:strRef>
          </c:tx>
          <c:spPr>
            <a:solidFill>
              <a:srgbClr val="ED3C8D"/>
            </a:solidFill>
            <a:ln>
              <a:noFill/>
            </a:ln>
            <a:effectLst/>
          </c:spPr>
          <c:invertIfNegative val="0"/>
          <c:cat>
            <c:strRef>
              <c:f>Sheet1!$A$2:$A$4</c:f>
              <c:strCache>
                <c:ptCount val="3"/>
                <c:pt idx="0">
                  <c:v>Long Form</c:v>
                </c:pt>
                <c:pt idx="1">
                  <c:v>Promo :30s</c:v>
                </c:pt>
                <c:pt idx="2">
                  <c:v>Promo :30's + Long Form</c:v>
                </c:pt>
              </c:strCache>
            </c:strRef>
          </c:cat>
          <c:val>
            <c:numRef>
              <c:f>Sheet1!$C$2:$C$4</c:f>
              <c:numCache>
                <c:formatCode>#,##0</c:formatCode>
                <c:ptCount val="3"/>
                <c:pt idx="0" formatCode="General">
                  <c:v>0</c:v>
                </c:pt>
                <c:pt idx="1">
                  <c:v>80000</c:v>
                </c:pt>
                <c:pt idx="2">
                  <c:v>80000</c:v>
                </c:pt>
              </c:numCache>
            </c:numRef>
          </c:val>
          <c:extLst>
            <c:ext xmlns:c16="http://schemas.microsoft.com/office/drawing/2014/chart" uri="{C3380CC4-5D6E-409C-BE32-E72D297353CC}">
              <c16:uniqueId val="{00000001-B915-4820-974F-9FF3025873E4}"/>
            </c:ext>
          </c:extLst>
        </c:ser>
        <c:ser>
          <c:idx val="2"/>
          <c:order val="2"/>
          <c:tx>
            <c:strRef>
              <c:f>Sheet1!$D$1</c:f>
              <c:strCache>
                <c:ptCount val="1"/>
                <c:pt idx="0">
                  <c:v>Series 3</c:v>
                </c:pt>
              </c:strCache>
            </c:strRef>
          </c:tx>
          <c:spPr>
            <a:solidFill>
              <a:srgbClr val="00BFF2"/>
            </a:solidFill>
            <a:ln>
              <a:noFill/>
            </a:ln>
            <a:effectLst/>
          </c:spPr>
          <c:invertIfNegative val="0"/>
          <c:cat>
            <c:strRef>
              <c:f>Sheet1!$A$2:$A$4</c:f>
              <c:strCache>
                <c:ptCount val="3"/>
                <c:pt idx="0">
                  <c:v>Long Form</c:v>
                </c:pt>
                <c:pt idx="1">
                  <c:v>Promo :30s</c:v>
                </c:pt>
                <c:pt idx="2">
                  <c:v>Promo :30's + Long Form</c:v>
                </c:pt>
              </c:strCache>
            </c:strRef>
          </c:cat>
          <c:val>
            <c:numRef>
              <c:f>Sheet1!$D$2:$D$4</c:f>
              <c:numCache>
                <c:formatCode>General</c:formatCode>
                <c:ptCount val="3"/>
                <c:pt idx="0">
                  <c:v>0</c:v>
                </c:pt>
                <c:pt idx="1">
                  <c:v>0</c:v>
                </c:pt>
                <c:pt idx="2" formatCode="#,##0">
                  <c:v>24000</c:v>
                </c:pt>
              </c:numCache>
            </c:numRef>
          </c:val>
          <c:extLst>
            <c:ext xmlns:c16="http://schemas.microsoft.com/office/drawing/2014/chart" uri="{C3380CC4-5D6E-409C-BE32-E72D297353CC}">
              <c16:uniqueId val="{00000002-B915-4820-974F-9FF3025873E4}"/>
            </c:ext>
          </c:extLst>
        </c:ser>
        <c:dLbls>
          <c:showLegendKey val="0"/>
          <c:showVal val="0"/>
          <c:showCatName val="0"/>
          <c:showSerName val="0"/>
          <c:showPercent val="0"/>
          <c:showBubbleSize val="0"/>
        </c:dLbls>
        <c:gapWidth val="150"/>
        <c:overlap val="100"/>
        <c:axId val="1912448912"/>
        <c:axId val="1908202896"/>
      </c:barChart>
      <c:catAx>
        <c:axId val="191244891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08202896"/>
        <c:crosses val="autoZero"/>
        <c:auto val="1"/>
        <c:lblAlgn val="ctr"/>
        <c:lblOffset val="100"/>
        <c:noMultiLvlLbl val="0"/>
      </c:catAx>
      <c:valAx>
        <c:axId val="1908202896"/>
        <c:scaling>
          <c:orientation val="minMax"/>
        </c:scaling>
        <c:delete val="1"/>
        <c:axPos val="l"/>
        <c:numFmt formatCode="General" sourceLinked="1"/>
        <c:majorTickMark val="none"/>
        <c:minorTickMark val="none"/>
        <c:tickLblPos val="nextTo"/>
        <c:crossAx val="191244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770D0-FC3E-458B-A59C-24EF2F83F670}"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1D7D3-B268-411F-8B18-A5BD4AFB6596}" type="slidenum">
              <a:rPr lang="en-US" smtClean="0"/>
              <a:t>‹#›</a:t>
            </a:fld>
            <a:endParaRPr lang="en-US"/>
          </a:p>
        </p:txBody>
      </p:sp>
    </p:spTree>
    <p:extLst>
      <p:ext uri="{BB962C8B-B14F-4D97-AF65-F5344CB8AC3E}">
        <p14:creationId xmlns:p14="http://schemas.microsoft.com/office/powerpoint/2010/main" val="168485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05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6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29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55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19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93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88F9-F0A9-41BB-952C-D8A777EBD6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509AC9-4CED-1AA8-06CD-01A413875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846E0-E4D3-9766-7EC7-3E8688B4AD8E}"/>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BFC7D1CC-5F09-066F-60ED-E09D80D9A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91C37-27D2-218D-D9BB-D6CC722CFCA2}"/>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305844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BCD2-09AA-7331-5158-B4CCB56A6E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E82DF1-03A9-7AB4-B36F-4C26203DF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7E78F-FB76-4D76-106B-6B68E40E1202}"/>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1881E121-52E2-29CE-C9BA-44E362326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9D306-1A2F-4B2C-ACD9-7ECAC12BD435}"/>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143441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8CE82-F34D-BCA5-178F-752154724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45114-9EC7-A82B-6925-DDC2D5B72F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1C406-3CB7-2A4A-6B90-DE810BBB72E7}"/>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9B9741EB-DA5D-D310-7363-8418B3A23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DF065-EDF7-B038-E7EB-CE6B575861E8}"/>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48486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68560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275417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51693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977768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556804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4543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39859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75094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7859-57D4-A97A-A8DA-4666FBB23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A0C9F4-30BB-A75D-1F4E-B667EF592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B1834-484D-3D08-0C42-567D48B5EA9D}"/>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A39EA7F8-6C20-52A5-6829-BF2BA3459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69D04-6B9D-3D89-0B63-41222109197E}"/>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145708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260218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07955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52855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0A3F-8913-A890-3BCF-898520BDC5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B3294B-4F12-6DBF-291C-8C0BE14C59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D300FC-36F7-B39A-7F02-E4144C603D55}"/>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1E8E23D4-4146-D2F3-D561-A56060E40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BCF20-62E0-CB83-4665-6D9BEC95C0E1}"/>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376104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87D3-53D5-C5D7-C0DC-79F78E1CD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5663C-BB85-9F2E-84BA-BA6D283D37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C3065-73C8-53C2-FAA4-1A57099F67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113D5-5721-3BB8-6AEA-A9EC2248CB99}"/>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6" name="Footer Placeholder 5">
            <a:extLst>
              <a:ext uri="{FF2B5EF4-FFF2-40B4-BE49-F238E27FC236}">
                <a16:creationId xmlns:a16="http://schemas.microsoft.com/office/drawing/2014/main" id="{0217D6E7-0717-CC3A-ED93-42E8AD3DA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10B61F-9403-4947-5B99-A5AF42132FF8}"/>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423693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7786-8FD8-DB3A-A78B-5EF13C4BB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CFCD5-A3CA-33EC-A3CC-E4D39A662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7D951-87A9-E52D-CAC0-3B996A2C3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7D965-8DD7-27D9-0BEE-E63BA67D2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7E0D82-4293-C2C8-8841-D7F6FB57E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673F32-846B-5E7E-58F1-543B90BF2524}"/>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8" name="Footer Placeholder 7">
            <a:extLst>
              <a:ext uri="{FF2B5EF4-FFF2-40B4-BE49-F238E27FC236}">
                <a16:creationId xmlns:a16="http://schemas.microsoft.com/office/drawing/2014/main" id="{3AA777E1-3D63-77D4-B0E6-E342758945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6A073E-CD46-C155-C94A-A6FC28BEF78D}"/>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74944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0E9AB-94A1-1069-F51C-D2986B41B9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CBE2D-12FE-E17B-0843-5E7ED1A15986}"/>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4" name="Footer Placeholder 3">
            <a:extLst>
              <a:ext uri="{FF2B5EF4-FFF2-40B4-BE49-F238E27FC236}">
                <a16:creationId xmlns:a16="http://schemas.microsoft.com/office/drawing/2014/main" id="{EBEB979A-5D86-AE25-32F3-DBC8EC2AD2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35D650-DBCA-4B7A-2CE3-8389605CB6FC}"/>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417057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3B823-852F-6512-FD6F-097B856B284E}"/>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3" name="Footer Placeholder 2">
            <a:extLst>
              <a:ext uri="{FF2B5EF4-FFF2-40B4-BE49-F238E27FC236}">
                <a16:creationId xmlns:a16="http://schemas.microsoft.com/office/drawing/2014/main" id="{55EE2C09-1F0F-4394-E084-43E6801736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2FAC4B-B3BB-ACAA-2F15-2D8D6652075B}"/>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410898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1919-7B3D-8030-1B37-F14BEFEAD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D859F4-8AD6-E301-4182-75A8D5A7D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AE8789-B87E-EF64-7098-F193A1FD8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3E550-384C-BDFD-7C9C-901F96093742}"/>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6" name="Footer Placeholder 5">
            <a:extLst>
              <a:ext uri="{FF2B5EF4-FFF2-40B4-BE49-F238E27FC236}">
                <a16:creationId xmlns:a16="http://schemas.microsoft.com/office/drawing/2014/main" id="{32A30706-621F-16C7-855E-00FEB3E34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D20CD-4143-2B5F-15F4-C564BBE066C4}"/>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156013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CFCA-EC77-B36D-1FBC-6BED60826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91ACB-6093-D78A-B3CC-EF0EAFF75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29D8E-CFC5-CCB2-7180-A738E5C0B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68A95-2833-270A-2C95-8022AFF49D0D}"/>
              </a:ext>
            </a:extLst>
          </p:cNvPr>
          <p:cNvSpPr>
            <a:spLocks noGrp="1"/>
          </p:cNvSpPr>
          <p:nvPr>
            <p:ph type="dt" sz="half" idx="10"/>
          </p:nvPr>
        </p:nvSpPr>
        <p:spPr/>
        <p:txBody>
          <a:bodyPr/>
          <a:lstStyle/>
          <a:p>
            <a:fld id="{758A89B4-7C86-4E38-A971-5D41639BEC82}" type="datetimeFigureOut">
              <a:rPr lang="en-US" smtClean="0"/>
              <a:t>9/17/2024</a:t>
            </a:fld>
            <a:endParaRPr lang="en-US"/>
          </a:p>
        </p:txBody>
      </p:sp>
      <p:sp>
        <p:nvSpPr>
          <p:cNvPr id="6" name="Footer Placeholder 5">
            <a:extLst>
              <a:ext uri="{FF2B5EF4-FFF2-40B4-BE49-F238E27FC236}">
                <a16:creationId xmlns:a16="http://schemas.microsoft.com/office/drawing/2014/main" id="{CFF3AF04-8BB5-5785-23AC-2F8A2E5AD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5E4DA-7D76-5FD6-3EF7-712702F35F4D}"/>
              </a:ext>
            </a:extLst>
          </p:cNvPr>
          <p:cNvSpPr>
            <a:spLocks noGrp="1"/>
          </p:cNvSpPr>
          <p:nvPr>
            <p:ph type="sldNum" sz="quarter" idx="12"/>
          </p:nvPr>
        </p:nvSpPr>
        <p:spPr/>
        <p:txBody>
          <a:bodyPr/>
          <a:lstStyle/>
          <a:p>
            <a:fld id="{2C0C95B6-C78D-4834-94CE-9CAC81321989}" type="slidenum">
              <a:rPr lang="en-US" smtClean="0"/>
              <a:t>‹#›</a:t>
            </a:fld>
            <a:endParaRPr lang="en-US"/>
          </a:p>
        </p:txBody>
      </p:sp>
    </p:spTree>
    <p:extLst>
      <p:ext uri="{BB962C8B-B14F-4D97-AF65-F5344CB8AC3E}">
        <p14:creationId xmlns:p14="http://schemas.microsoft.com/office/powerpoint/2010/main" val="236071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7F94B-11DC-02AC-1E42-8D0D050EF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0D8C8-3060-7680-F5BD-FF0931077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26AA4-F688-AA7E-5CFD-D483C1767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A89B4-7C86-4E38-A971-5D41639BEC82}" type="datetimeFigureOut">
              <a:rPr lang="en-US" smtClean="0"/>
              <a:t>9/17/2024</a:t>
            </a:fld>
            <a:endParaRPr lang="en-US"/>
          </a:p>
        </p:txBody>
      </p:sp>
      <p:sp>
        <p:nvSpPr>
          <p:cNvPr id="5" name="Footer Placeholder 4">
            <a:extLst>
              <a:ext uri="{FF2B5EF4-FFF2-40B4-BE49-F238E27FC236}">
                <a16:creationId xmlns:a16="http://schemas.microsoft.com/office/drawing/2014/main" id="{988C07EE-5ED0-BFCF-2769-ACCAC1D95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93D109-D60A-7481-572C-6C218FFE3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0C95B6-C78D-4834-94CE-9CAC81321989}" type="slidenum">
              <a:rPr lang="en-US" smtClean="0"/>
              <a:t>‹#›</a:t>
            </a:fld>
            <a:endParaRPr lang="en-US"/>
          </a:p>
        </p:txBody>
      </p:sp>
    </p:spTree>
    <p:extLst>
      <p:ext uri="{BB962C8B-B14F-4D97-AF65-F5344CB8AC3E}">
        <p14:creationId xmlns:p14="http://schemas.microsoft.com/office/powerpoint/2010/main" val="1298877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9/17/2024</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2734118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thevab.com/insight/home-category-video-advertising-case-studies?utm_source=category_case_study" TargetMode="External"/><Relationship Id="rId18" Type="http://schemas.openxmlformats.org/officeDocument/2006/relationships/image" Target="../media/image45.png"/><Relationship Id="rId26" Type="http://schemas.openxmlformats.org/officeDocument/2006/relationships/image" Target="../media/image49.png"/><Relationship Id="rId3" Type="http://schemas.openxmlformats.org/officeDocument/2006/relationships/image" Target="../media/image5.png"/><Relationship Id="rId21" Type="http://schemas.openxmlformats.org/officeDocument/2006/relationships/hyperlink" Target="https://thevab.com/insight/consumer-packaged-goods-cpg-category-video-advertising-case-studies?utm_source=category_case_study" TargetMode="External"/><Relationship Id="rId7" Type="http://schemas.openxmlformats.org/officeDocument/2006/relationships/hyperlink" Target="https://thevab.com/insight/tech-telco-category-video-advertising-case-studies?utm_source=category_case_study" TargetMode="External"/><Relationship Id="rId12" Type="http://schemas.openxmlformats.org/officeDocument/2006/relationships/image" Target="../media/image42.png"/><Relationship Id="rId17" Type="http://schemas.openxmlformats.org/officeDocument/2006/relationships/hyperlink" Target="https://thevab.com/insight/restaurant-category-video-advertising-case-studies?utm_source=category_case_study" TargetMode="External"/><Relationship Id="rId25" Type="http://schemas.openxmlformats.org/officeDocument/2006/relationships/hyperlink" Target="https://thevab.com/insight/financial-services-insurance-categories-video-advertising-case-studies?utm_source=category_case_study" TargetMode="External"/><Relationship Id="rId2" Type="http://schemas.openxmlformats.org/officeDocument/2006/relationships/notesSlide" Target="../notesSlides/notesSlide8.xml"/><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hyperlink" Target="https://thevab.com/insight/travel-category-video-advertising-case-studies?utm_source=category_case_study" TargetMode="External"/><Relationship Id="rId24" Type="http://schemas.openxmlformats.org/officeDocument/2006/relationships/image" Target="../media/image48.png"/><Relationship Id="rId5" Type="http://schemas.openxmlformats.org/officeDocument/2006/relationships/hyperlink" Target="https://thevab.com/" TargetMode="External"/><Relationship Id="rId15" Type="http://schemas.openxmlformats.org/officeDocument/2006/relationships/hyperlink" Target="https://thevab.com/insight/pharmaceuticals-category-video-advertising-case-studies?utm_source=category_case_study" TargetMode="External"/><Relationship Id="rId23" Type="http://schemas.openxmlformats.org/officeDocument/2006/relationships/hyperlink" Target="https://thevab.com/insight/entertainment-tune-category-video-advertising-case-studies?utm_source=category_case_study" TargetMode="External"/><Relationship Id="rId28" Type="http://schemas.openxmlformats.org/officeDocument/2006/relationships/image" Target="../media/image50.png"/><Relationship Id="rId10" Type="http://schemas.openxmlformats.org/officeDocument/2006/relationships/image" Target="../media/image41.png"/><Relationship Id="rId19" Type="http://schemas.openxmlformats.org/officeDocument/2006/relationships/hyperlink" Target="https://thevab.com/insight/health-wellness-and-beauty-categories-video-advertising-case-studies?utm_source=category_case_study" TargetMode="External"/><Relationship Id="rId4" Type="http://schemas.openxmlformats.org/officeDocument/2006/relationships/hyperlink" Target="https://thevab.com/case-study-corner?utm_source=category_case_study" TargetMode="External"/><Relationship Id="rId9" Type="http://schemas.openxmlformats.org/officeDocument/2006/relationships/hyperlink" Target="https://thevab.com/insight/retail-category-video-advertising-case-studies?utm_source=category_case_study" TargetMode="External"/><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hyperlink" Target="https://thevab.com/insight/b2b-categories-video-advertising-case-studies?utm_source=category_case_study"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insight/todays-innovations-measurement-q2-2022?utm_source=category_case_study" TargetMode="External"/><Relationship Id="rId13" Type="http://schemas.openxmlformats.org/officeDocument/2006/relationships/image" Target="../media/image55.png"/><Relationship Id="rId18" Type="http://schemas.openxmlformats.org/officeDocument/2006/relationships/hyperlink" Target="https://thevab.com/insight/stream-on-case-studies?utm_source=category_case_study" TargetMode="External"/><Relationship Id="rId3" Type="http://schemas.openxmlformats.org/officeDocument/2006/relationships/hyperlink" Target="https://thevab.com/insight/stream-on-case-studies" TargetMode="External"/><Relationship Id="rId21" Type="http://schemas.openxmlformats.org/officeDocument/2006/relationships/hyperlink" Target="https://thevab.com/case-study-corner" TargetMode="External"/><Relationship Id="rId7" Type="http://schemas.openxmlformats.org/officeDocument/2006/relationships/image" Target="../media/image52.png"/><Relationship Id="rId12" Type="http://schemas.openxmlformats.org/officeDocument/2006/relationships/hyperlink" Target="https://thevab.com/insight/todays-innovations-measurement-q4-2022?utm_source=category_case_study" TargetMode="External"/><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hyperlink" Target="https://thevab.com/insight/proven-strategies-tactics-audience-based-tv-buying?utm_source=category_case_study" TargetMode="External"/><Relationship Id="rId20"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hyperlink" Target="https://thevab.com/insight/todays-innovations-measurement-q1-2022?utm_source=category_case_study" TargetMode="External"/><Relationship Id="rId11" Type="http://schemas.openxmlformats.org/officeDocument/2006/relationships/image" Target="../media/image54.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11.png"/><Relationship Id="rId10" Type="http://schemas.openxmlformats.org/officeDocument/2006/relationships/hyperlink" Target="https://thevab.com/insight/todays-innovations-measurement-q3-2022?utm_source=category_case_study" TargetMode="External"/><Relationship Id="rId19" Type="http://schemas.openxmlformats.org/officeDocument/2006/relationships/hyperlink" Target="https://thevab.com/insight/opportunities-vod-addressable?utm_source=category_case_study" TargetMode="External"/><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hyperlink" Target="https://thevab.com/insight/convergent-tv-case-studies?utm_source=category_case_study" TargetMode="External"/><Relationship Id="rId22" Type="http://schemas.openxmlformats.org/officeDocument/2006/relationships/hyperlink" Target="https://thevab.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thevab.com/" TargetMode="Externa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hyperlink" Target="https://hubs.li/Q023Ck8q0"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8" name="TextBox 17">
            <a:extLst>
              <a:ext uri="{FF2B5EF4-FFF2-40B4-BE49-F238E27FC236}">
                <a16:creationId xmlns:a16="http://schemas.microsoft.com/office/drawing/2014/main" id="{C20817F9-FE21-4945-A479-C22CFA77A380}"/>
              </a:ext>
            </a:extLst>
          </p:cNvPr>
          <p:cNvSpPr txBox="1"/>
          <p:nvPr/>
        </p:nvSpPr>
        <p:spPr>
          <a:xfrm>
            <a:off x="131962" y="3719504"/>
            <a:ext cx="63190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Travel Category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Brand success stories highlighted through real-world multiscreen TV case studies</a:t>
            </a:r>
            <a:endParaRPr kumimoji="0" lang="en-US" sz="2400" b="0" i="0" u="none" strike="noStrike" kern="1200" cap="none" spc="0" normalizeH="0" baseline="0" noProof="0">
              <a:ln>
                <a:noFill/>
              </a:ln>
              <a:solidFill>
                <a:srgbClr val="ED3C8D"/>
              </a:solidFill>
              <a:effectLst/>
              <a:uLnTx/>
              <a:uFillTx/>
              <a:latin typeface="Helvetica" pitchFamily="2" charset="0"/>
              <a:ea typeface="+mn-ea"/>
              <a:cs typeface="+mn-cs"/>
            </a:endParaRPr>
          </a:p>
        </p:txBody>
      </p:sp>
      <p:grpSp>
        <p:nvGrpSpPr>
          <p:cNvPr id="5" name="Group 4">
            <a:extLst>
              <a:ext uri="{FF2B5EF4-FFF2-40B4-BE49-F238E27FC236}">
                <a16:creationId xmlns:a16="http://schemas.microsoft.com/office/drawing/2014/main" id="{40F29006-8399-002D-5EFF-DCD41CE5C8EF}"/>
              </a:ext>
            </a:extLst>
          </p:cNvPr>
          <p:cNvGrpSpPr/>
          <p:nvPr/>
        </p:nvGrpSpPr>
        <p:grpSpPr>
          <a:xfrm>
            <a:off x="8357419" y="324465"/>
            <a:ext cx="3563337" cy="934064"/>
            <a:chOff x="8357419" y="324465"/>
            <a:chExt cx="3563337" cy="934064"/>
          </a:xfrm>
        </p:grpSpPr>
        <p:sp>
          <p:nvSpPr>
            <p:cNvPr id="2" name="Rectangle 1">
              <a:extLst>
                <a:ext uri="{FF2B5EF4-FFF2-40B4-BE49-F238E27FC236}">
                  <a16:creationId xmlns:a16="http://schemas.microsoft.com/office/drawing/2014/main" id="{1D05EA31-2D89-44A7-3DD5-385F73453D4F}"/>
                </a:ext>
              </a:extLst>
            </p:cNvPr>
            <p:cNvSpPr/>
            <p:nvPr/>
          </p:nvSpPr>
          <p:spPr>
            <a:xfrm>
              <a:off x="8357419" y="324465"/>
              <a:ext cx="3563337" cy="934064"/>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Case Study Corner</a:t>
              </a:r>
            </a:p>
            <a:p>
              <a:pPr marL="171450" marR="0" lvl="0" indent="-1714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xx</a:t>
              </a:r>
            </a:p>
          </p:txBody>
        </p:sp>
        <p:cxnSp>
          <p:nvCxnSpPr>
            <p:cNvPr id="4" name="Straight Connector 3">
              <a:extLst>
                <a:ext uri="{FF2B5EF4-FFF2-40B4-BE49-F238E27FC236}">
                  <a16:creationId xmlns:a16="http://schemas.microsoft.com/office/drawing/2014/main" id="{76CF4FE5-AA05-E195-5A47-3101A92A7C95}"/>
                </a:ext>
              </a:extLst>
            </p:cNvPr>
            <p:cNvCxnSpPr/>
            <p:nvPr/>
          </p:nvCxnSpPr>
          <p:spPr>
            <a:xfrm>
              <a:off x="8642554" y="1002891"/>
              <a:ext cx="3146323" cy="0"/>
            </a:xfrm>
            <a:prstGeom prst="line">
              <a:avLst/>
            </a:prstGeom>
            <a:ln w="28575">
              <a:solidFill>
                <a:srgbClr val="ED3C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14788" y="26290"/>
            <a:ext cx="8220250"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A hotel brand used an optimized TV campaign to increase their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unique reach</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conversion rates </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and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cost efficiencies</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04366"/>
            <a:ext cx="56616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Choice Hotels Gives Bookings A Boost.</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p>
        </p:txBody>
      </p:sp>
      <p:pic>
        <p:nvPicPr>
          <p:cNvPr id="15" name="Picture 14" descr="A picture containing icon&#10;&#10;Description automatically generated">
            <a:extLst>
              <a:ext uri="{FF2B5EF4-FFF2-40B4-BE49-F238E27FC236}">
                <a16:creationId xmlns:a16="http://schemas.microsoft.com/office/drawing/2014/main" id="{3EEE43D9-F5A1-47D8-BFA9-55984BBC6F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5149" y="78177"/>
            <a:ext cx="651812" cy="651812"/>
          </a:xfrm>
          <a:prstGeom prst="rect">
            <a:avLst/>
          </a:prstGeom>
          <a:noFill/>
          <a:ln>
            <a:noFill/>
          </a:ln>
        </p:spPr>
      </p:pic>
      <p:sp>
        <p:nvSpPr>
          <p:cNvPr id="27" name="Rectangle 26">
            <a:extLst>
              <a:ext uri="{FF2B5EF4-FFF2-40B4-BE49-F238E27FC236}">
                <a16:creationId xmlns:a16="http://schemas.microsoft.com/office/drawing/2014/main" id="{8B166685-E238-430C-9594-E7278B0AC01A}"/>
              </a:ext>
            </a:extLst>
          </p:cNvPr>
          <p:cNvSpPr/>
          <p:nvPr/>
        </p:nvSpPr>
        <p:spPr>
          <a:xfrm>
            <a:off x="658265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59.4%</a:t>
            </a:r>
          </a:p>
        </p:txBody>
      </p:sp>
      <p:sp>
        <p:nvSpPr>
          <p:cNvPr id="29" name="Rectangle 28">
            <a:extLst>
              <a:ext uri="{FF2B5EF4-FFF2-40B4-BE49-F238E27FC236}">
                <a16:creationId xmlns:a16="http://schemas.microsoft.com/office/drawing/2014/main" id="{E0B6BDE2-5C21-4FA1-95D7-2B6CC22A0ED2}"/>
              </a:ext>
            </a:extLst>
          </p:cNvPr>
          <p:cNvSpPr/>
          <p:nvPr/>
        </p:nvSpPr>
        <p:spPr>
          <a:xfrm>
            <a:off x="6089922" y="4632700"/>
            <a:ext cx="2278757"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Higher Conversion Rate by Exposed Viewers</a:t>
            </a:r>
          </a:p>
        </p:txBody>
      </p:sp>
      <p:pic>
        <p:nvPicPr>
          <p:cNvPr id="11" name="Picture 10" descr="Icon&#10;&#10;Description automatically generated">
            <a:extLst>
              <a:ext uri="{FF2B5EF4-FFF2-40B4-BE49-F238E27FC236}">
                <a16:creationId xmlns:a16="http://schemas.microsoft.com/office/drawing/2014/main" id="{6E931C70-7579-438B-BC5B-68741B32B7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5832" y="2372756"/>
            <a:ext cx="1566936" cy="1566936"/>
          </a:xfrm>
          <a:prstGeom prst="rect">
            <a:avLst/>
          </a:prstGeom>
        </p:spPr>
      </p:pic>
      <p:sp>
        <p:nvSpPr>
          <p:cNvPr id="31" name="Rectangle 30">
            <a:extLst>
              <a:ext uri="{FF2B5EF4-FFF2-40B4-BE49-F238E27FC236}">
                <a16:creationId xmlns:a16="http://schemas.microsoft.com/office/drawing/2014/main" id="{E44F7D3B-15A5-4FF4-999D-635E984864D8}"/>
              </a:ext>
            </a:extLst>
          </p:cNvPr>
          <p:cNvSpPr/>
          <p:nvPr/>
        </p:nvSpPr>
        <p:spPr>
          <a:xfrm>
            <a:off x="8519042"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66.7%</a:t>
            </a:r>
          </a:p>
        </p:txBody>
      </p:sp>
      <p:sp>
        <p:nvSpPr>
          <p:cNvPr id="32" name="Rectangle 31">
            <a:extLst>
              <a:ext uri="{FF2B5EF4-FFF2-40B4-BE49-F238E27FC236}">
                <a16:creationId xmlns:a16="http://schemas.microsoft.com/office/drawing/2014/main" id="{BB5E3119-945D-47AF-963B-C5C30FB4A038}"/>
              </a:ext>
            </a:extLst>
          </p:cNvPr>
          <p:cNvSpPr/>
          <p:nvPr/>
        </p:nvSpPr>
        <p:spPr>
          <a:xfrm>
            <a:off x="8475848" y="4632700"/>
            <a:ext cx="1379680"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Lower Cost per Reach</a:t>
            </a:r>
          </a:p>
        </p:txBody>
      </p:sp>
      <p:grpSp>
        <p:nvGrpSpPr>
          <p:cNvPr id="36" name="Group 35">
            <a:extLst>
              <a:ext uri="{FF2B5EF4-FFF2-40B4-BE49-F238E27FC236}">
                <a16:creationId xmlns:a16="http://schemas.microsoft.com/office/drawing/2014/main" id="{79701D23-CE7F-42BB-A288-A49B78CE7FA1}"/>
              </a:ext>
            </a:extLst>
          </p:cNvPr>
          <p:cNvGrpSpPr/>
          <p:nvPr/>
        </p:nvGrpSpPr>
        <p:grpSpPr>
          <a:xfrm>
            <a:off x="8382220" y="2421876"/>
            <a:ext cx="1566936" cy="1468697"/>
            <a:chOff x="7069257" y="2064725"/>
            <a:chExt cx="1840580" cy="1840580"/>
          </a:xfrm>
        </p:grpSpPr>
        <p:pic>
          <p:nvPicPr>
            <p:cNvPr id="19" name="Picture 18" descr="Shape, circle&#10;&#10;Description automatically generated">
              <a:extLst>
                <a:ext uri="{FF2B5EF4-FFF2-40B4-BE49-F238E27FC236}">
                  <a16:creationId xmlns:a16="http://schemas.microsoft.com/office/drawing/2014/main" id="{92811AE8-068B-4E78-BE13-D3585FCF4D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69257" y="2064725"/>
              <a:ext cx="1840580" cy="1840580"/>
            </a:xfrm>
            <a:prstGeom prst="rect">
              <a:avLst/>
            </a:prstGeom>
          </p:spPr>
        </p:pic>
        <p:pic>
          <p:nvPicPr>
            <p:cNvPr id="35" name="Picture 34" descr="Icon&#10;&#10;Description automatically generated">
              <a:extLst>
                <a:ext uri="{FF2B5EF4-FFF2-40B4-BE49-F238E27FC236}">
                  <a16:creationId xmlns:a16="http://schemas.microsoft.com/office/drawing/2014/main" id="{E0E4684E-8C13-4D7C-8486-EB95C7BA3E4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13334" y="2393763"/>
              <a:ext cx="1176224" cy="1176224"/>
            </a:xfrm>
            <a:prstGeom prst="rect">
              <a:avLst/>
            </a:prstGeom>
          </p:spPr>
        </p:pic>
      </p:grpSp>
      <p:sp>
        <p:nvSpPr>
          <p:cNvPr id="33" name="Rectangle 32">
            <a:extLst>
              <a:ext uri="{FF2B5EF4-FFF2-40B4-BE49-F238E27FC236}">
                <a16:creationId xmlns:a16="http://schemas.microsoft.com/office/drawing/2014/main" id="{8BEFE189-F93F-4A85-AC19-4EA61CA186AD}"/>
              </a:ext>
            </a:extLst>
          </p:cNvPr>
          <p:cNvSpPr/>
          <p:nvPr/>
        </p:nvSpPr>
        <p:spPr>
          <a:xfrm>
            <a:off x="1036038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37.7%</a:t>
            </a:r>
          </a:p>
        </p:txBody>
      </p:sp>
      <p:sp>
        <p:nvSpPr>
          <p:cNvPr id="34" name="Rectangle 33">
            <a:extLst>
              <a:ext uri="{FF2B5EF4-FFF2-40B4-BE49-F238E27FC236}">
                <a16:creationId xmlns:a16="http://schemas.microsoft.com/office/drawing/2014/main" id="{8C65E4DF-2C56-4D61-B488-2691FDFA025B}"/>
              </a:ext>
            </a:extLst>
          </p:cNvPr>
          <p:cNvSpPr/>
          <p:nvPr/>
        </p:nvSpPr>
        <p:spPr>
          <a:xfrm>
            <a:off x="9887282" y="4632700"/>
            <a:ext cx="2239496"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Lower Cost per Incremental Purchaser</a:t>
            </a:r>
          </a:p>
        </p:txBody>
      </p:sp>
      <p:pic>
        <p:nvPicPr>
          <p:cNvPr id="38" name="Picture 37" descr="Shape, circle&#10;&#10;Description automatically generated">
            <a:extLst>
              <a:ext uri="{FF2B5EF4-FFF2-40B4-BE49-F238E27FC236}">
                <a16:creationId xmlns:a16="http://schemas.microsoft.com/office/drawing/2014/main" id="{790FF092-0E65-4AF6-A220-A13184EB8D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223562" y="2372756"/>
            <a:ext cx="1566936" cy="1566936"/>
          </a:xfrm>
          <a:prstGeom prst="rect">
            <a:avLst/>
          </a:prstGeom>
        </p:spPr>
      </p:pic>
      <p:sp>
        <p:nvSpPr>
          <p:cNvPr id="40" name="Rectangle 39">
            <a:extLst>
              <a:ext uri="{FF2B5EF4-FFF2-40B4-BE49-F238E27FC236}">
                <a16:creationId xmlns:a16="http://schemas.microsoft.com/office/drawing/2014/main" id="{AF1899B4-3812-421E-946C-8B038C51D8A8}"/>
              </a:ext>
            </a:extLst>
          </p:cNvPr>
          <p:cNvSpPr/>
          <p:nvPr/>
        </p:nvSpPr>
        <p:spPr>
          <a:xfrm>
            <a:off x="449491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11.5%</a:t>
            </a:r>
          </a:p>
        </p:txBody>
      </p:sp>
      <p:sp>
        <p:nvSpPr>
          <p:cNvPr id="4" name="Rectangle 3">
            <a:extLst>
              <a:ext uri="{FF2B5EF4-FFF2-40B4-BE49-F238E27FC236}">
                <a16:creationId xmlns:a16="http://schemas.microsoft.com/office/drawing/2014/main" id="{47816E4B-DD75-4819-A33E-AA2148E747B9}"/>
              </a:ext>
            </a:extLst>
          </p:cNvPr>
          <p:cNvSpPr/>
          <p:nvPr/>
        </p:nvSpPr>
        <p:spPr>
          <a:xfrm>
            <a:off x="3942785" y="4505264"/>
            <a:ext cx="2397550" cy="97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Unique 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Extension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(with just 18% of the budget)</a:t>
            </a:r>
          </a:p>
        </p:txBody>
      </p:sp>
      <p:grpSp>
        <p:nvGrpSpPr>
          <p:cNvPr id="5" name="Group 4">
            <a:extLst>
              <a:ext uri="{FF2B5EF4-FFF2-40B4-BE49-F238E27FC236}">
                <a16:creationId xmlns:a16="http://schemas.microsoft.com/office/drawing/2014/main" id="{191825A0-C53A-4BA8-BBAC-9E8DC50B9A77}"/>
              </a:ext>
            </a:extLst>
          </p:cNvPr>
          <p:cNvGrpSpPr/>
          <p:nvPr/>
        </p:nvGrpSpPr>
        <p:grpSpPr>
          <a:xfrm>
            <a:off x="4358092" y="2421876"/>
            <a:ext cx="1566936" cy="1468697"/>
            <a:chOff x="4355935" y="1827638"/>
            <a:chExt cx="1566936" cy="1468697"/>
          </a:xfrm>
        </p:grpSpPr>
        <p:pic>
          <p:nvPicPr>
            <p:cNvPr id="41" name="Picture 40" descr="Shape, circle&#10;&#10;Description automatically generated">
              <a:extLst>
                <a:ext uri="{FF2B5EF4-FFF2-40B4-BE49-F238E27FC236}">
                  <a16:creationId xmlns:a16="http://schemas.microsoft.com/office/drawing/2014/main" id="{E4EF4C1F-46FD-4C69-9197-9048F8D2EE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5935" y="1827638"/>
              <a:ext cx="1566936" cy="1468697"/>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C1503441-75B7-4799-B9E5-222C1AB72B5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129701">
              <a:off x="4455484" y="1882718"/>
              <a:ext cx="1293294" cy="1293294"/>
            </a:xfrm>
            <a:prstGeom prst="rect">
              <a:avLst/>
            </a:prstGeom>
          </p:spPr>
        </p:pic>
      </p:grpSp>
      <p:sp>
        <p:nvSpPr>
          <p:cNvPr id="42" name="Rectangle 41">
            <a:extLst>
              <a:ext uri="{FF2B5EF4-FFF2-40B4-BE49-F238E27FC236}">
                <a16:creationId xmlns:a16="http://schemas.microsoft.com/office/drawing/2014/main" id="{6AA31215-7D9D-4391-874B-E901D7D6F0EB}"/>
              </a:ext>
            </a:extLst>
          </p:cNvPr>
          <p:cNvSpPr/>
          <p:nvPr/>
        </p:nvSpPr>
        <p:spPr>
          <a:xfrm>
            <a:off x="100327" y="998509"/>
            <a:ext cx="3844122"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Choice Hotels wanted to increase their bookings by targeting and reaching frequent business travelers before their next trip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Choice partnered with Simulmedia to develop an optimized data-driven linear TV campaign that maximized the target audience reach, then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Simulmedia’s</a:t>
            </a:r>
            <a:r>
              <a:rPr kumimoji="0" lang="en-US" sz="1200" b="0" i="0" u="none" strike="noStrike" kern="1200" cap="none" spc="0" normalizeH="0" baseline="0" noProof="0">
                <a:ln>
                  <a:noFill/>
                </a:ln>
                <a:solidFill>
                  <a:srgbClr val="1F1A62"/>
                </a:solidFill>
                <a:effectLst/>
                <a:uLnTx/>
                <a:uFillTx/>
                <a:latin typeface="Helvetica"/>
                <a:ea typeface="+mn-ea"/>
                <a:cs typeface="Helvetica"/>
              </a:rPr>
              <a:t> viewing panel was matched with Choice’s loyalty card data to determine the campaign’s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Frequent business travelers supplemented with Choice’s 1</a:t>
            </a:r>
            <a:r>
              <a:rPr kumimoji="0" lang="en-US" sz="1200" b="0" i="0" u="none" strike="noStrike" kern="1200" cap="none" spc="0" normalizeH="0" baseline="30000" noProof="0">
                <a:ln>
                  <a:noFill/>
                </a:ln>
                <a:solidFill>
                  <a:srgbClr val="1F1A62"/>
                </a:solidFill>
                <a:effectLst/>
                <a:uLnTx/>
                <a:uFillTx/>
                <a:latin typeface="Helvetica"/>
                <a:ea typeface="+mn-ea"/>
                <a:cs typeface="Helvetica"/>
              </a:rPr>
              <a:t>st</a:t>
            </a:r>
            <a:r>
              <a:rPr kumimoji="0" lang="en-US" sz="1200" b="0" i="0" u="none" strike="noStrike" kern="1200" cap="none" spc="0" normalizeH="0" baseline="0" noProof="0">
                <a:ln>
                  <a:noFill/>
                </a:ln>
                <a:solidFill>
                  <a:srgbClr val="1F1A62"/>
                </a:solidFill>
                <a:effectLst/>
                <a:uLnTx/>
                <a:uFillTx/>
                <a:latin typeface="Helvetica"/>
                <a:ea typeface="+mn-ea"/>
                <a:cs typeface="Helvetica"/>
              </a:rPr>
              <a:t> party CRM data</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data-driven linear TV campaign drove positive impact across the funnel – increased unique reach, higher conversions and greater cost efficiencies</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6" name="Picture 5">
            <a:extLst>
              <a:ext uri="{FF2B5EF4-FFF2-40B4-BE49-F238E27FC236}">
                <a16:creationId xmlns:a16="http://schemas.microsoft.com/office/drawing/2014/main" id="{FC5733D4-6B7F-4647-BE32-4EE0A26685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sp>
        <p:nvSpPr>
          <p:cNvPr id="2" name="Rectangle 1">
            <a:extLst>
              <a:ext uri="{FF2B5EF4-FFF2-40B4-BE49-F238E27FC236}">
                <a16:creationId xmlns:a16="http://schemas.microsoft.com/office/drawing/2014/main" id="{2148DD69-3ADB-EA99-06F1-8D328BED940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9839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14788" y="94895"/>
            <a:ext cx="8177212"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err="1">
                <a:ln>
                  <a:noFill/>
                </a:ln>
                <a:solidFill>
                  <a:srgbClr val="232470"/>
                </a:solidFill>
                <a:effectLst/>
                <a:uLnTx/>
                <a:uFillTx/>
                <a:latin typeface="Helvetica" panose="020B0403020202020204" pitchFamily="34" charset="0"/>
                <a:ea typeface="+mn-ea"/>
                <a:cs typeface="+mn-cs"/>
              </a:rPr>
              <a:t>NGLMitú</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leveraged targeted media placements across their social platforms to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drive</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amusement park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visitation</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p>
        </p:txBody>
      </p:sp>
      <p:sp>
        <p:nvSpPr>
          <p:cNvPr id="2" name="Rectangle 1">
            <a:extLst>
              <a:ext uri="{FF2B5EF4-FFF2-40B4-BE49-F238E27FC236}">
                <a16:creationId xmlns:a16="http://schemas.microsoft.com/office/drawing/2014/main" id="{1BDCAEA7-3BAF-478B-4607-61F16ACDE705}"/>
              </a:ext>
            </a:extLst>
          </p:cNvPr>
          <p:cNvSpPr/>
          <p:nvPr/>
        </p:nvSpPr>
        <p:spPr>
          <a:xfrm>
            <a:off x="116556" y="976862"/>
            <a:ext cx="3844122" cy="52014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amusement park sought to create buzz around a limited-time </a:t>
            </a:r>
            <a:r>
              <a:rPr lang="en-US" sz="1200">
                <a:solidFill>
                  <a:srgbClr val="1F1A62"/>
                </a:solidFill>
                <a:latin typeface="Helvetic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Plaza de la Familia’ celebration and help drive visitation among travel-ready Hispanic families during the seasonal activation.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campaign consisting of targeted media placements as well as emotionally engaging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and culturally-relevant custom social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Travel-ready Hispanic families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campaign successfully amplified the resort campaign messaging across the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NGLMit</a:t>
            </a:r>
            <a:r>
              <a:rPr lang="en-US" sz="1200">
                <a:solidFill>
                  <a:srgbClr val="1F1A62"/>
                </a:solidFill>
                <a:latin typeface="Helvetica"/>
                <a:cs typeface="Helvetica"/>
              </a:rPr>
              <a:t>ú </a:t>
            </a:r>
            <a:r>
              <a:rPr kumimoji="0" lang="en-US" sz="1200" b="0" i="0" u="none" strike="noStrike" kern="1200" cap="none" spc="0" normalizeH="0" baseline="0" noProof="0">
                <a:ln>
                  <a:noFill/>
                </a:ln>
                <a:solidFill>
                  <a:srgbClr val="1F1A62"/>
                </a:solidFill>
                <a:effectLst/>
                <a:uLnTx/>
                <a:uFillTx/>
                <a:latin typeface="Helvetica"/>
                <a:ea typeface="+mn-ea"/>
                <a:cs typeface="Helvetica"/>
              </a:rPr>
              <a:t>media platform, delivering 101% of goal for media placements, and across the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mit</a:t>
            </a:r>
            <a:r>
              <a:rPr lang="en-US" sz="1200">
                <a:solidFill>
                  <a:srgbClr val="1F1A62"/>
                </a:solidFill>
                <a:latin typeface="Helvetica"/>
                <a:cs typeface="Helvetica"/>
              </a:rPr>
              <a:t>ú social platforms, delivering 116% of goal for social placements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4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200">
                <a:solidFill>
                  <a:srgbClr val="1F1A62"/>
                </a:solidFill>
                <a:latin typeface="Helvetica"/>
                <a:cs typeface="Helvetica"/>
              </a:rPr>
              <a:t>N</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GLMit</a:t>
            </a:r>
            <a:r>
              <a:rPr lang="en-US" sz="1200" err="1">
                <a:solidFill>
                  <a:srgbClr val="1F1A62"/>
                </a:solidFill>
                <a:latin typeface="Helvetica"/>
                <a:cs typeface="Helvetica"/>
              </a:rPr>
              <a:t>ú’s</a:t>
            </a:r>
            <a:r>
              <a:rPr lang="en-US" sz="1200">
                <a:solidFill>
                  <a:srgbClr val="1F1A62"/>
                </a:solidFill>
                <a:latin typeface="Helvetica"/>
                <a:cs typeface="Helvetica"/>
              </a:rPr>
              <a:t> social placements overall exceeded their CTR and ER benchmarks </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12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NGLMit</a:t>
            </a:r>
            <a:r>
              <a:rPr lang="en-US" sz="1200">
                <a:solidFill>
                  <a:srgbClr val="1F1A62"/>
                </a:solidFill>
                <a:latin typeface="Helvetica"/>
                <a:cs typeface="Helvetica"/>
              </a:rPr>
              <a:t>ú </a:t>
            </a:r>
            <a:r>
              <a:rPr kumimoji="0" lang="en-US" sz="1200" b="0" i="0" u="none" strike="noStrike" kern="1200" cap="none" spc="0" normalizeH="0" baseline="0" noProof="0">
                <a:ln>
                  <a:noFill/>
                </a:ln>
                <a:solidFill>
                  <a:srgbClr val="1F1A62"/>
                </a:solidFill>
                <a:effectLst/>
                <a:uLnTx/>
                <a:uFillTx/>
                <a:latin typeface="Helvetica"/>
                <a:ea typeface="+mn-ea"/>
                <a:cs typeface="Helvetica"/>
              </a:rPr>
              <a:t>Media Platform / Social video, Online video</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5" name="Picture 4" descr="A colorful roller coaster with a ferris wheel&#10;&#10;Description automatically generated">
            <a:extLst>
              <a:ext uri="{FF2B5EF4-FFF2-40B4-BE49-F238E27FC236}">
                <a16:creationId xmlns:a16="http://schemas.microsoft.com/office/drawing/2014/main" id="{697CACEF-E4D8-FF1E-3364-975D26788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239" y="87480"/>
            <a:ext cx="708679" cy="708679"/>
          </a:xfrm>
          <a:prstGeom prst="rect">
            <a:avLst/>
          </a:prstGeom>
        </p:spPr>
      </p:pic>
      <p:pic>
        <p:nvPicPr>
          <p:cNvPr id="1028" name="Picture 4" descr="NGLmitú Launches mitúTV Streaming Platform | TV Tech">
            <a:extLst>
              <a:ext uri="{FF2B5EF4-FFF2-40B4-BE49-F238E27FC236}">
                <a16:creationId xmlns:a16="http://schemas.microsoft.com/office/drawing/2014/main" id="{5D9301EE-7594-246F-4183-2C150F66C9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61" t="35354" r="3030" b="35758"/>
          <a:stretch/>
        </p:blipFill>
        <p:spPr bwMode="auto">
          <a:xfrm>
            <a:off x="10600531" y="6052184"/>
            <a:ext cx="1355941" cy="43088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21;p51">
            <a:extLst>
              <a:ext uri="{FF2B5EF4-FFF2-40B4-BE49-F238E27FC236}">
                <a16:creationId xmlns:a16="http://schemas.microsoft.com/office/drawing/2014/main" id="{3A790868-DC7E-F195-DE2A-67C589169737}"/>
              </a:ext>
            </a:extLst>
          </p:cNvPr>
          <p:cNvSpPr/>
          <p:nvPr/>
        </p:nvSpPr>
        <p:spPr>
          <a:xfrm>
            <a:off x="6574298" y="3003954"/>
            <a:ext cx="1357875" cy="2058164"/>
          </a:xfrm>
          <a:prstGeom prst="rect">
            <a:avLst/>
          </a:prstGeom>
          <a:solidFill>
            <a:srgbClr val="ED3C8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 name="Google Shape;222;p51">
            <a:extLst>
              <a:ext uri="{FF2B5EF4-FFF2-40B4-BE49-F238E27FC236}">
                <a16:creationId xmlns:a16="http://schemas.microsoft.com/office/drawing/2014/main" id="{2ADA8384-AEFA-B123-48DF-DDCB1751DFB5}"/>
              </a:ext>
            </a:extLst>
          </p:cNvPr>
          <p:cNvSpPr/>
          <p:nvPr/>
        </p:nvSpPr>
        <p:spPr>
          <a:xfrm>
            <a:off x="8497316" y="3003954"/>
            <a:ext cx="1357875" cy="2058164"/>
          </a:xfrm>
          <a:prstGeom prst="rect">
            <a:avLst/>
          </a:prstGeom>
          <a:solidFill>
            <a:srgbClr val="ED3C8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 name="Google Shape;223;p51">
            <a:extLst>
              <a:ext uri="{FF2B5EF4-FFF2-40B4-BE49-F238E27FC236}">
                <a16:creationId xmlns:a16="http://schemas.microsoft.com/office/drawing/2014/main" id="{858EFAF5-EE37-C593-008E-E50F458E2A22}"/>
              </a:ext>
            </a:extLst>
          </p:cNvPr>
          <p:cNvSpPr/>
          <p:nvPr/>
        </p:nvSpPr>
        <p:spPr>
          <a:xfrm>
            <a:off x="10625554" y="3003954"/>
            <a:ext cx="1357875" cy="2058164"/>
          </a:xfrm>
          <a:prstGeom prst="rect">
            <a:avLst/>
          </a:prstGeom>
          <a:solidFill>
            <a:srgbClr val="ED3C8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 name="Google Shape;224;p51">
            <a:extLst>
              <a:ext uri="{FF2B5EF4-FFF2-40B4-BE49-F238E27FC236}">
                <a16:creationId xmlns:a16="http://schemas.microsoft.com/office/drawing/2014/main" id="{8C627598-999D-8B06-1BD8-D348E9C6896F}"/>
              </a:ext>
            </a:extLst>
          </p:cNvPr>
          <p:cNvSpPr/>
          <p:nvPr/>
        </p:nvSpPr>
        <p:spPr>
          <a:xfrm>
            <a:off x="4632627" y="3003954"/>
            <a:ext cx="1357875" cy="2058164"/>
          </a:xfrm>
          <a:prstGeom prst="rect">
            <a:avLst/>
          </a:prstGeom>
          <a:solidFill>
            <a:srgbClr val="ED3C8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 name="Google Shape;225;p51">
            <a:extLst>
              <a:ext uri="{FF2B5EF4-FFF2-40B4-BE49-F238E27FC236}">
                <a16:creationId xmlns:a16="http://schemas.microsoft.com/office/drawing/2014/main" id="{3198E272-1BED-BCC6-E9B8-8CCFE4B7AE53}"/>
              </a:ext>
            </a:extLst>
          </p:cNvPr>
          <p:cNvSpPr txBox="1"/>
          <p:nvPr/>
        </p:nvSpPr>
        <p:spPr>
          <a:xfrm>
            <a:off x="4472362" y="5120054"/>
            <a:ext cx="1678403" cy="830906"/>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None/>
            </a:pPr>
            <a:r>
              <a:rPr lang="en-US" sz="2800" b="1">
                <a:solidFill>
                  <a:srgbClr val="ED3C8D"/>
                </a:solidFill>
                <a:latin typeface="Helvetica" panose="020B0604020202020204" pitchFamily="34" charset="0"/>
                <a:ea typeface="Montserrat"/>
                <a:cs typeface="Helvetica" panose="020B0604020202020204" pitchFamily="34" charset="0"/>
                <a:sym typeface="Montserrat"/>
              </a:rPr>
              <a:t>7.75</a:t>
            </a:r>
            <a:r>
              <a:rPr lang="en-US" sz="2800" b="1" i="0" u="none" strike="noStrike" cap="none">
                <a:solidFill>
                  <a:srgbClr val="ED3C8D"/>
                </a:solidFill>
                <a:latin typeface="Helvetica" panose="020B0604020202020204" pitchFamily="34" charset="0"/>
                <a:ea typeface="Montserrat"/>
                <a:cs typeface="Helvetica" panose="020B0604020202020204" pitchFamily="34" charset="0"/>
                <a:sym typeface="Montserrat"/>
              </a:rPr>
              <a:t>M+</a:t>
            </a:r>
            <a:r>
              <a:rPr lang="en-US" b="0" i="0" u="none" strike="noStrike" cap="none">
                <a:solidFill>
                  <a:srgbClr val="1F1A62"/>
                </a:solidFill>
                <a:latin typeface="Helvetica" panose="020B0604020202020204" pitchFamily="34" charset="0"/>
                <a:ea typeface="Montserrat"/>
                <a:cs typeface="Helvetica" panose="020B0604020202020204" pitchFamily="34" charset="0"/>
                <a:sym typeface="Montserrat"/>
              </a:rPr>
              <a:t> </a:t>
            </a: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Impressions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12" name="Google Shape;226;p51">
            <a:extLst>
              <a:ext uri="{FF2B5EF4-FFF2-40B4-BE49-F238E27FC236}">
                <a16:creationId xmlns:a16="http://schemas.microsoft.com/office/drawing/2014/main" id="{698DED98-794B-A1C1-2424-AAA50AD1E276}"/>
              </a:ext>
            </a:extLst>
          </p:cNvPr>
          <p:cNvSpPr txBox="1"/>
          <p:nvPr/>
        </p:nvSpPr>
        <p:spPr>
          <a:xfrm>
            <a:off x="6628390" y="5120054"/>
            <a:ext cx="1388700" cy="830906"/>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None/>
            </a:pPr>
            <a:r>
              <a:rPr lang="en-US" sz="2800" b="1">
                <a:solidFill>
                  <a:srgbClr val="ED3C8D"/>
                </a:solidFill>
                <a:latin typeface="Helvetica" panose="020B0604020202020204" pitchFamily="34" charset="0"/>
                <a:ea typeface="Montserrat"/>
                <a:cs typeface="Helvetica" panose="020B0604020202020204" pitchFamily="34" charset="0"/>
                <a:sym typeface="Montserrat"/>
              </a:rPr>
              <a:t>916K</a:t>
            </a:r>
            <a:r>
              <a:rPr lang="en-US" sz="2800" b="1" i="0" u="none" strike="noStrike" cap="none">
                <a:solidFill>
                  <a:srgbClr val="ED3C8D"/>
                </a:solidFill>
                <a:latin typeface="Helvetica" panose="020B0604020202020204" pitchFamily="34" charset="0"/>
                <a:ea typeface="Montserrat"/>
                <a:cs typeface="Helvetica" panose="020B0604020202020204" pitchFamily="34" charset="0"/>
                <a:sym typeface="Montserrat"/>
              </a:rPr>
              <a:t>+</a:t>
            </a:r>
            <a:r>
              <a:rPr lang="en-US" sz="2800" b="0" i="0" u="none" strike="noStrike" cap="none">
                <a:solidFill>
                  <a:srgbClr val="ED3C8D"/>
                </a:solidFill>
                <a:latin typeface="Helvetica" panose="020B0604020202020204" pitchFamily="34" charset="0"/>
                <a:ea typeface="Montserrat"/>
                <a:cs typeface="Helvetica" panose="020B0604020202020204" pitchFamily="34" charset="0"/>
                <a:sym typeface="Montserrat"/>
              </a:rPr>
              <a:t> </a:t>
            </a: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Views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13" name="Google Shape;227;p51">
            <a:extLst>
              <a:ext uri="{FF2B5EF4-FFF2-40B4-BE49-F238E27FC236}">
                <a16:creationId xmlns:a16="http://schemas.microsoft.com/office/drawing/2014/main" id="{12A5BA8E-4A18-A7CE-BBDE-CD34568FFD7A}"/>
              </a:ext>
            </a:extLst>
          </p:cNvPr>
          <p:cNvSpPr txBox="1"/>
          <p:nvPr/>
        </p:nvSpPr>
        <p:spPr>
          <a:xfrm>
            <a:off x="8491622" y="5073457"/>
            <a:ext cx="1489566" cy="113868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None/>
            </a:pPr>
            <a:r>
              <a:rPr lang="en-US" sz="2800" b="1" i="0" u="none" strike="noStrike" cap="none">
                <a:solidFill>
                  <a:srgbClr val="ED3C8D"/>
                </a:solidFill>
                <a:latin typeface="Helvetica" panose="020B0604020202020204" pitchFamily="34" charset="0"/>
                <a:ea typeface="Montserrat"/>
                <a:cs typeface="Helvetica" panose="020B0604020202020204" pitchFamily="34" charset="0"/>
                <a:sym typeface="Montserrat"/>
              </a:rPr>
              <a:t>8</a:t>
            </a:r>
            <a:r>
              <a:rPr lang="en-US" sz="2800" b="1">
                <a:solidFill>
                  <a:srgbClr val="ED3C8D"/>
                </a:solidFill>
                <a:latin typeface="Helvetica" panose="020B0604020202020204" pitchFamily="34" charset="0"/>
                <a:ea typeface="Montserrat"/>
                <a:cs typeface="Helvetica" panose="020B0604020202020204" pitchFamily="34" charset="0"/>
                <a:sym typeface="Montserrat"/>
              </a:rPr>
              <a:t>83</a:t>
            </a:r>
            <a:r>
              <a:rPr lang="en-US" sz="2800" b="1" i="0" u="none" strike="noStrike" cap="none">
                <a:solidFill>
                  <a:srgbClr val="ED3C8D"/>
                </a:solidFill>
                <a:latin typeface="Helvetica" panose="020B0604020202020204" pitchFamily="34" charset="0"/>
                <a:ea typeface="Montserrat"/>
                <a:cs typeface="Helvetica" panose="020B0604020202020204" pitchFamily="34" charset="0"/>
                <a:sym typeface="Montserrat"/>
              </a:rPr>
              <a:t>K+</a:t>
            </a:r>
            <a:r>
              <a:rPr lang="en-US" sz="2800" b="0" i="0" u="none" strike="noStrike" cap="none">
                <a:solidFill>
                  <a:srgbClr val="ED3C8D"/>
                </a:solidFill>
                <a:latin typeface="Helvetica" panose="020B0604020202020204" pitchFamily="34" charset="0"/>
                <a:ea typeface="Montserrat"/>
                <a:cs typeface="Helvetica" panose="020B0604020202020204" pitchFamily="34" charset="0"/>
                <a:sym typeface="Montserrat"/>
              </a:rPr>
              <a:t> </a:t>
            </a: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Complete Views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14" name="Google Shape;228;p51">
            <a:extLst>
              <a:ext uri="{FF2B5EF4-FFF2-40B4-BE49-F238E27FC236}">
                <a16:creationId xmlns:a16="http://schemas.microsoft.com/office/drawing/2014/main" id="{7D4199D9-6900-0D98-15B1-89440ACDD897}"/>
              </a:ext>
            </a:extLst>
          </p:cNvPr>
          <p:cNvSpPr txBox="1"/>
          <p:nvPr/>
        </p:nvSpPr>
        <p:spPr>
          <a:xfrm>
            <a:off x="10455720" y="5073457"/>
            <a:ext cx="1357875" cy="830906"/>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None/>
            </a:pPr>
            <a:r>
              <a:rPr lang="en-US" sz="2800" b="1">
                <a:solidFill>
                  <a:srgbClr val="ED3C8D"/>
                </a:solidFill>
                <a:latin typeface="Helvetica" panose="020B0604020202020204" pitchFamily="34" charset="0"/>
                <a:ea typeface="Montserrat"/>
                <a:cs typeface="Helvetica" panose="020B0604020202020204" pitchFamily="34" charset="0"/>
                <a:sym typeface="Montserrat"/>
              </a:rPr>
              <a:t>27.1</a:t>
            </a:r>
            <a:r>
              <a:rPr lang="en-US" sz="2800" b="1" i="0" u="none" strike="noStrike" cap="none">
                <a:solidFill>
                  <a:srgbClr val="ED3C8D"/>
                </a:solidFill>
                <a:latin typeface="Helvetica" panose="020B0604020202020204" pitchFamily="34" charset="0"/>
                <a:ea typeface="Montserrat"/>
                <a:cs typeface="Helvetica" panose="020B0604020202020204" pitchFamily="34" charset="0"/>
                <a:sym typeface="Montserrat"/>
              </a:rPr>
              <a:t>K+</a:t>
            </a:r>
            <a:r>
              <a:rPr lang="en-US" sz="2800" b="0" i="0" u="none" strike="noStrike" cap="none">
                <a:solidFill>
                  <a:srgbClr val="ED3C8D"/>
                </a:solidFill>
                <a:latin typeface="Helvetica" panose="020B0604020202020204" pitchFamily="34" charset="0"/>
                <a:ea typeface="Montserrat"/>
                <a:cs typeface="Helvetica" panose="020B0604020202020204" pitchFamily="34" charset="0"/>
                <a:sym typeface="Montserrat"/>
              </a:rPr>
              <a:t> </a:t>
            </a: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Clicks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22" name="Google Shape;225;p51">
            <a:extLst>
              <a:ext uri="{FF2B5EF4-FFF2-40B4-BE49-F238E27FC236}">
                <a16:creationId xmlns:a16="http://schemas.microsoft.com/office/drawing/2014/main" id="{3CFD805F-3C5F-8FBB-CBED-E7B19F994084}"/>
              </a:ext>
            </a:extLst>
          </p:cNvPr>
          <p:cNvSpPr txBox="1"/>
          <p:nvPr/>
        </p:nvSpPr>
        <p:spPr>
          <a:xfrm>
            <a:off x="5227450" y="1344123"/>
            <a:ext cx="2552138" cy="1261793"/>
          </a:xfrm>
          <a:prstGeom prst="rect">
            <a:avLst/>
          </a:prstGeom>
          <a:solidFill>
            <a:srgbClr val="FFEE60"/>
          </a:solidFill>
          <a:ln w="19050">
            <a:solidFill>
              <a:srgbClr val="1F1A62"/>
            </a:solid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None/>
            </a:pPr>
            <a:r>
              <a:rPr lang="en-US" sz="3600" b="1" u="sng">
                <a:solidFill>
                  <a:srgbClr val="1F1A62"/>
                </a:solidFill>
                <a:latin typeface="Helvetica" panose="020B0604020202020204" pitchFamily="34" charset="0"/>
                <a:ea typeface="Montserrat"/>
                <a:cs typeface="Helvetica" panose="020B0604020202020204" pitchFamily="34" charset="0"/>
                <a:sym typeface="Montserrat"/>
              </a:rPr>
              <a:t>101%</a:t>
            </a:r>
            <a:r>
              <a:rPr lang="en-US" sz="24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 </a:t>
            </a:r>
            <a:br>
              <a:rPr lang="en-US" b="0" i="0" u="none" strike="noStrike" cap="none">
                <a:solidFill>
                  <a:srgbClr val="1F1A62"/>
                </a:solidFill>
                <a:latin typeface="Helvetica" panose="020B0604020202020204" pitchFamily="34" charset="0"/>
                <a:ea typeface="Montserrat"/>
                <a:cs typeface="Helvetica" panose="020B0604020202020204" pitchFamily="34" charset="0"/>
                <a:sym typeface="Montserrat"/>
              </a:rPr>
            </a:b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delivered of goal for media placements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26" name="Google Shape;225;p51">
            <a:extLst>
              <a:ext uri="{FF2B5EF4-FFF2-40B4-BE49-F238E27FC236}">
                <a16:creationId xmlns:a16="http://schemas.microsoft.com/office/drawing/2014/main" id="{DD706E09-6620-BDE3-6F59-6566D7901098}"/>
              </a:ext>
            </a:extLst>
          </p:cNvPr>
          <p:cNvSpPr txBox="1"/>
          <p:nvPr/>
        </p:nvSpPr>
        <p:spPr>
          <a:xfrm>
            <a:off x="8427201" y="1339520"/>
            <a:ext cx="2552138" cy="1261793"/>
          </a:xfrm>
          <a:prstGeom prst="rect">
            <a:avLst/>
          </a:prstGeom>
          <a:solidFill>
            <a:srgbClr val="FFEE60"/>
          </a:solidFill>
          <a:ln w="19050">
            <a:solidFill>
              <a:srgbClr val="1F1A62"/>
            </a:solid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None/>
            </a:pPr>
            <a:r>
              <a:rPr lang="en-US" sz="3600" b="1" u="sng">
                <a:solidFill>
                  <a:srgbClr val="1F1A62"/>
                </a:solidFill>
                <a:latin typeface="Helvetica" panose="020B0604020202020204" pitchFamily="34" charset="0"/>
                <a:ea typeface="Montserrat"/>
                <a:cs typeface="Helvetica" panose="020B0604020202020204" pitchFamily="34" charset="0"/>
                <a:sym typeface="Montserrat"/>
              </a:rPr>
              <a:t>116%</a:t>
            </a:r>
            <a:r>
              <a:rPr lang="en-US" sz="24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 </a:t>
            </a:r>
            <a:br>
              <a:rPr lang="en-US" b="0" i="0" u="none" strike="noStrike" cap="none">
                <a:solidFill>
                  <a:srgbClr val="1F1A62"/>
                </a:solidFill>
                <a:latin typeface="Helvetica" panose="020B0604020202020204" pitchFamily="34" charset="0"/>
                <a:ea typeface="Montserrat"/>
                <a:cs typeface="Helvetica" panose="020B0604020202020204" pitchFamily="34" charset="0"/>
                <a:sym typeface="Montserrat"/>
              </a:rPr>
            </a:br>
            <a:r>
              <a:rPr lang="en-US" sz="2000" b="0" i="0" u="none" strike="noStrike" cap="none">
                <a:solidFill>
                  <a:srgbClr val="1F1A62"/>
                </a:solidFill>
                <a:latin typeface="Helvetica" panose="020B0604020202020204" pitchFamily="34" charset="0"/>
                <a:ea typeface="Montserrat"/>
                <a:cs typeface="Helvetica" panose="020B0604020202020204" pitchFamily="34" charset="0"/>
                <a:sym typeface="Montserrat"/>
              </a:rPr>
              <a:t>delivered of goal for social placements</a:t>
            </a:r>
            <a:endParaRPr sz="2000" b="0" i="0" u="none" strike="noStrike" cap="none">
              <a:solidFill>
                <a:srgbClr val="1F1A62"/>
              </a:solidFill>
              <a:latin typeface="Helvetica" panose="020B0604020202020204" pitchFamily="34" charset="0"/>
              <a:ea typeface="Arial"/>
              <a:cs typeface="Helvetica" panose="020B0604020202020204" pitchFamily="34" charset="0"/>
              <a:sym typeface="Arial"/>
            </a:endParaRPr>
          </a:p>
        </p:txBody>
      </p:sp>
      <p:sp>
        <p:nvSpPr>
          <p:cNvPr id="27" name="TextBox 26">
            <a:extLst>
              <a:ext uri="{FF2B5EF4-FFF2-40B4-BE49-F238E27FC236}">
                <a16:creationId xmlns:a16="http://schemas.microsoft.com/office/drawing/2014/main" id="{88946AA2-4EAC-0922-527F-4BD486A3D411}"/>
              </a:ext>
            </a:extLst>
          </p:cNvPr>
          <p:cNvSpPr txBox="1"/>
          <p:nvPr/>
        </p:nvSpPr>
        <p:spPr>
          <a:xfrm>
            <a:off x="4014788" y="6304366"/>
            <a:ext cx="56616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NGLMitú</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Travel Case Study. August – September </a:t>
            </a:r>
            <a:r>
              <a:rPr lang="en-US" sz="800">
                <a:solidFill>
                  <a:srgbClr val="002060"/>
                </a:solidFill>
                <a:latin typeface="Helvetica" panose="020B0604020202020204" pitchFamily="34" charset="0"/>
                <a:cs typeface="Helvetica" panose="020B0604020202020204" pitchFamily="34" charset="0"/>
              </a:rPr>
              <a:t>2023.</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 name="Rectangle 2">
            <a:extLst>
              <a:ext uri="{FF2B5EF4-FFF2-40B4-BE49-F238E27FC236}">
                <a16:creationId xmlns:a16="http://schemas.microsoft.com/office/drawing/2014/main" id="{F02BE5A5-DD22-DD6C-6127-9405AB486E0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6" name="Picture 5" descr="A group of people with a star in the center&#10;&#10;Description automatically generated">
            <a:extLst>
              <a:ext uri="{FF2B5EF4-FFF2-40B4-BE49-F238E27FC236}">
                <a16:creationId xmlns:a16="http://schemas.microsoft.com/office/drawing/2014/main" id="{28C0C1D8-B463-94A9-33F8-D3A0F63DC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3672" y="3105572"/>
            <a:ext cx="1907144" cy="1907144"/>
          </a:xfrm>
          <a:prstGeom prst="rect">
            <a:avLst/>
          </a:prstGeom>
        </p:spPr>
      </p:pic>
      <p:pic>
        <p:nvPicPr>
          <p:cNvPr id="24" name="Picture 23" descr="A video player and a video player&#10;&#10;Description automatically generated">
            <a:extLst>
              <a:ext uri="{FF2B5EF4-FFF2-40B4-BE49-F238E27FC236}">
                <a16:creationId xmlns:a16="http://schemas.microsoft.com/office/drawing/2014/main" id="{805DD6D8-DE04-9596-D81D-61D8F6794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2019" y="3244657"/>
            <a:ext cx="1699361" cy="1699361"/>
          </a:xfrm>
          <a:prstGeom prst="rect">
            <a:avLst/>
          </a:prstGeom>
        </p:spPr>
      </p:pic>
      <p:pic>
        <p:nvPicPr>
          <p:cNvPr id="29" name="Picture 28" descr="A computer screen with a yellow eye and rays&#10;&#10;Description automatically generated">
            <a:extLst>
              <a:ext uri="{FF2B5EF4-FFF2-40B4-BE49-F238E27FC236}">
                <a16:creationId xmlns:a16="http://schemas.microsoft.com/office/drawing/2014/main" id="{20DB1C3E-A11B-4996-56A3-9B07B3A9E0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1344" y="3177941"/>
            <a:ext cx="1750290" cy="1750290"/>
          </a:xfrm>
          <a:prstGeom prst="rect">
            <a:avLst/>
          </a:prstGeom>
        </p:spPr>
      </p:pic>
      <p:pic>
        <p:nvPicPr>
          <p:cNvPr id="32" name="Picture 31" descr="A hand pointing at a mouse&#10;&#10;Description automatically generated">
            <a:extLst>
              <a:ext uri="{FF2B5EF4-FFF2-40B4-BE49-F238E27FC236}">
                <a16:creationId xmlns:a16="http://schemas.microsoft.com/office/drawing/2014/main" id="{B0496307-1700-FAA6-10CD-3FE12DD6BB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6677" y="3120244"/>
            <a:ext cx="1825583" cy="1825583"/>
          </a:xfrm>
          <a:prstGeom prst="rect">
            <a:avLst/>
          </a:prstGeom>
        </p:spPr>
      </p:pic>
    </p:spTree>
    <p:extLst>
      <p:ext uri="{BB962C8B-B14F-4D97-AF65-F5344CB8AC3E}">
        <p14:creationId xmlns:p14="http://schemas.microsoft.com/office/powerpoint/2010/main" val="33805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5050F5-976D-49A4-3A9D-8539F2080D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1" name="Rectangle 10">
            <a:extLst>
              <a:ext uri="{FF2B5EF4-FFF2-40B4-BE49-F238E27FC236}">
                <a16:creationId xmlns:a16="http://schemas.microsoft.com/office/drawing/2014/main" id="{ED2472AF-DF1C-49E2-7E0C-D1ADF28703F8}"/>
              </a:ext>
            </a:extLst>
          </p:cNvPr>
          <p:cNvSpPr/>
          <p:nvPr/>
        </p:nvSpPr>
        <p:spPr>
          <a:xfrm>
            <a:off x="160226" y="93700"/>
            <a:ext cx="11001827"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has a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wealth of 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across additional categories</a:t>
            </a:r>
            <a:endParaRPr kumimoji="0" lang="en-US" sz="28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E802217-F0EE-5978-5655-61C241CD11D4}"/>
              </a:ext>
            </a:extLst>
          </p:cNvPr>
          <p:cNvSpPr/>
          <p:nvPr/>
        </p:nvSpPr>
        <p:spPr>
          <a:xfrm>
            <a:off x="1605273" y="6075286"/>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39" name="Picture 38">
            <a:extLst>
              <a:ext uri="{FF2B5EF4-FFF2-40B4-BE49-F238E27FC236}">
                <a16:creationId xmlns:a16="http://schemas.microsoft.com/office/drawing/2014/main" id="{DB3FF0D7-7E4A-6A39-514D-39B5C89CA7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0" name="Slide Number Placeholder 5">
            <a:extLst>
              <a:ext uri="{FF2B5EF4-FFF2-40B4-BE49-F238E27FC236}">
                <a16:creationId xmlns:a16="http://schemas.microsoft.com/office/drawing/2014/main" id="{C156CD17-00A5-06FA-BD58-C7138B7FC3E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1C714FEC-F66D-0119-9076-8C567EC63C5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6" name="Picture 15">
            <a:hlinkClick r:id="rId7"/>
            <a:extLst>
              <a:ext uri="{FF2B5EF4-FFF2-40B4-BE49-F238E27FC236}">
                <a16:creationId xmlns:a16="http://schemas.microsoft.com/office/drawing/2014/main" id="{40EAE6D7-C314-9B12-F9C3-DC5CAE2AC22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94431" y="4464715"/>
            <a:ext cx="2203139" cy="1239265"/>
          </a:xfrm>
          <a:prstGeom prst="rect">
            <a:avLst/>
          </a:prstGeom>
          <a:ln>
            <a:solidFill>
              <a:srgbClr val="002060"/>
            </a:solidFill>
          </a:ln>
        </p:spPr>
      </p:pic>
      <p:sp>
        <p:nvSpPr>
          <p:cNvPr id="23" name="TextBox 22">
            <a:extLst>
              <a:ext uri="{FF2B5EF4-FFF2-40B4-BE49-F238E27FC236}">
                <a16:creationId xmlns:a16="http://schemas.microsoft.com/office/drawing/2014/main" id="{2DD79F29-3F10-4106-FF99-8EDBF64B393B}"/>
              </a:ext>
            </a:extLst>
          </p:cNvPr>
          <p:cNvSpPr txBox="1"/>
          <p:nvPr/>
        </p:nvSpPr>
        <p:spPr>
          <a:xfrm>
            <a:off x="4881128" y="5734308"/>
            <a:ext cx="2429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Technology</a:t>
            </a:r>
          </a:p>
        </p:txBody>
      </p:sp>
      <p:pic>
        <p:nvPicPr>
          <p:cNvPr id="2" name="Picture 1">
            <a:hlinkClick r:id="rId9"/>
            <a:extLst>
              <a:ext uri="{FF2B5EF4-FFF2-40B4-BE49-F238E27FC236}">
                <a16:creationId xmlns:a16="http://schemas.microsoft.com/office/drawing/2014/main" id="{95DE51F3-DE56-FBCE-8657-60F96A2DD3D8}"/>
              </a:ext>
            </a:extLst>
          </p:cNvPr>
          <p:cNvPicPr>
            <a:picLocks noChangeAspect="1"/>
          </p:cNvPicPr>
          <p:nvPr/>
        </p:nvPicPr>
        <p:blipFill>
          <a:blip r:embed="rId10"/>
          <a:stretch>
            <a:fillRect/>
          </a:stretch>
        </p:blipFill>
        <p:spPr>
          <a:xfrm>
            <a:off x="2097751" y="4464715"/>
            <a:ext cx="2191178" cy="1232538"/>
          </a:xfrm>
          <a:prstGeom prst="rect">
            <a:avLst/>
          </a:prstGeom>
          <a:ln>
            <a:solidFill>
              <a:srgbClr val="002060"/>
            </a:solidFill>
          </a:ln>
        </p:spPr>
      </p:pic>
      <p:sp>
        <p:nvSpPr>
          <p:cNvPr id="15" name="TextBox 14">
            <a:extLst>
              <a:ext uri="{FF2B5EF4-FFF2-40B4-BE49-F238E27FC236}">
                <a16:creationId xmlns:a16="http://schemas.microsoft.com/office/drawing/2014/main" id="{AA5ED218-9EA8-DBF0-6970-3842A44E2876}"/>
              </a:ext>
            </a:extLst>
          </p:cNvPr>
          <p:cNvSpPr txBox="1"/>
          <p:nvPr/>
        </p:nvSpPr>
        <p:spPr>
          <a:xfrm>
            <a:off x="2093511" y="5734308"/>
            <a:ext cx="21996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Retail</a:t>
            </a:r>
          </a:p>
        </p:txBody>
      </p:sp>
      <p:pic>
        <p:nvPicPr>
          <p:cNvPr id="9" name="Picture 8">
            <a:hlinkClick r:id="rId11"/>
            <a:extLst>
              <a:ext uri="{FF2B5EF4-FFF2-40B4-BE49-F238E27FC236}">
                <a16:creationId xmlns:a16="http://schemas.microsoft.com/office/drawing/2014/main" id="{E5623232-92AC-855A-C000-AB0A49258D2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776267" y="4464715"/>
            <a:ext cx="2191178" cy="1232537"/>
          </a:xfrm>
          <a:prstGeom prst="rect">
            <a:avLst/>
          </a:prstGeom>
          <a:ln>
            <a:solidFill>
              <a:srgbClr val="002060"/>
            </a:solidFill>
          </a:ln>
        </p:spPr>
      </p:pic>
      <p:sp>
        <p:nvSpPr>
          <p:cNvPr id="24" name="TextBox 23">
            <a:extLst>
              <a:ext uri="{FF2B5EF4-FFF2-40B4-BE49-F238E27FC236}">
                <a16:creationId xmlns:a16="http://schemas.microsoft.com/office/drawing/2014/main" id="{55A1D285-15F9-2737-181C-82081AEF413A}"/>
              </a:ext>
            </a:extLst>
          </p:cNvPr>
          <p:cNvSpPr txBox="1"/>
          <p:nvPr/>
        </p:nvSpPr>
        <p:spPr>
          <a:xfrm>
            <a:off x="7645223" y="5734308"/>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Travel</a:t>
            </a:r>
          </a:p>
        </p:txBody>
      </p:sp>
      <p:pic>
        <p:nvPicPr>
          <p:cNvPr id="20" name="Picture 19">
            <a:hlinkClick r:id="rId13"/>
            <a:extLst>
              <a:ext uri="{FF2B5EF4-FFF2-40B4-BE49-F238E27FC236}">
                <a16:creationId xmlns:a16="http://schemas.microsoft.com/office/drawing/2014/main" id="{238B4F69-44FB-81D8-91C5-6FF5EB378E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33160" y="2819403"/>
            <a:ext cx="2167937" cy="1219464"/>
          </a:xfrm>
          <a:prstGeom prst="rect">
            <a:avLst/>
          </a:prstGeom>
          <a:ln>
            <a:solidFill>
              <a:srgbClr val="002060"/>
            </a:solidFill>
          </a:ln>
        </p:spPr>
      </p:pic>
      <p:sp>
        <p:nvSpPr>
          <p:cNvPr id="22" name="TextBox 21">
            <a:extLst>
              <a:ext uri="{FF2B5EF4-FFF2-40B4-BE49-F238E27FC236}">
                <a16:creationId xmlns:a16="http://schemas.microsoft.com/office/drawing/2014/main" id="{75CB1389-2B84-5FA8-CAD9-DB04610CDBC4}"/>
              </a:ext>
            </a:extLst>
          </p:cNvPr>
          <p:cNvSpPr txBox="1"/>
          <p:nvPr/>
        </p:nvSpPr>
        <p:spPr>
          <a:xfrm>
            <a:off x="3502255" y="4063297"/>
            <a:ext cx="24297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Home</a:t>
            </a:r>
          </a:p>
        </p:txBody>
      </p:sp>
      <p:pic>
        <p:nvPicPr>
          <p:cNvPr id="4" name="Picture 3">
            <a:hlinkClick r:id="rId15"/>
            <a:extLst>
              <a:ext uri="{FF2B5EF4-FFF2-40B4-BE49-F238E27FC236}">
                <a16:creationId xmlns:a16="http://schemas.microsoft.com/office/drawing/2014/main" id="{42CC00A0-AFF0-0474-619D-2AF3B5EBDCF1}"/>
              </a:ext>
            </a:extLst>
          </p:cNvPr>
          <p:cNvPicPr>
            <a:picLocks noChangeAspect="1"/>
          </p:cNvPicPr>
          <p:nvPr/>
        </p:nvPicPr>
        <p:blipFill>
          <a:blip r:embed="rId16"/>
          <a:stretch>
            <a:fillRect/>
          </a:stretch>
        </p:blipFill>
        <p:spPr>
          <a:xfrm>
            <a:off x="6431096" y="2819403"/>
            <a:ext cx="2167937" cy="1230226"/>
          </a:xfrm>
          <a:prstGeom prst="rect">
            <a:avLst/>
          </a:prstGeom>
          <a:ln>
            <a:solidFill>
              <a:srgbClr val="002060"/>
            </a:solidFill>
          </a:ln>
        </p:spPr>
      </p:pic>
      <p:sp>
        <p:nvSpPr>
          <p:cNvPr id="13" name="TextBox 12">
            <a:extLst>
              <a:ext uri="{FF2B5EF4-FFF2-40B4-BE49-F238E27FC236}">
                <a16:creationId xmlns:a16="http://schemas.microsoft.com/office/drawing/2014/main" id="{D62EB906-1224-D7DF-58A8-7C150006B0E4}"/>
              </a:ext>
            </a:extLst>
          </p:cNvPr>
          <p:cNvSpPr txBox="1"/>
          <p:nvPr/>
        </p:nvSpPr>
        <p:spPr>
          <a:xfrm>
            <a:off x="6425779" y="4063297"/>
            <a:ext cx="21785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Pharmaceuticals</a:t>
            </a:r>
          </a:p>
        </p:txBody>
      </p:sp>
      <p:pic>
        <p:nvPicPr>
          <p:cNvPr id="3" name="Picture 2">
            <a:hlinkClick r:id="rId17"/>
            <a:extLst>
              <a:ext uri="{FF2B5EF4-FFF2-40B4-BE49-F238E27FC236}">
                <a16:creationId xmlns:a16="http://schemas.microsoft.com/office/drawing/2014/main" id="{65514F0E-AC67-B450-D632-C3F8E236F3AE}"/>
              </a:ext>
            </a:extLst>
          </p:cNvPr>
          <p:cNvPicPr>
            <a:picLocks noChangeAspect="1"/>
          </p:cNvPicPr>
          <p:nvPr/>
        </p:nvPicPr>
        <p:blipFill>
          <a:blip r:embed="rId18"/>
          <a:stretch>
            <a:fillRect/>
          </a:stretch>
        </p:blipFill>
        <p:spPr>
          <a:xfrm>
            <a:off x="9113224" y="2819403"/>
            <a:ext cx="2203139" cy="1239266"/>
          </a:xfrm>
          <a:prstGeom prst="rect">
            <a:avLst/>
          </a:prstGeom>
          <a:ln>
            <a:solidFill>
              <a:srgbClr val="002060"/>
            </a:solidFill>
          </a:ln>
        </p:spPr>
      </p:pic>
      <p:sp>
        <p:nvSpPr>
          <p:cNvPr id="14" name="TextBox 13">
            <a:extLst>
              <a:ext uri="{FF2B5EF4-FFF2-40B4-BE49-F238E27FC236}">
                <a16:creationId xmlns:a16="http://schemas.microsoft.com/office/drawing/2014/main" id="{15F751B0-16E8-DA12-EC7C-EBB89312E44C}"/>
              </a:ext>
            </a:extLst>
          </p:cNvPr>
          <p:cNvSpPr txBox="1"/>
          <p:nvPr/>
        </p:nvSpPr>
        <p:spPr>
          <a:xfrm>
            <a:off x="9125509" y="4063297"/>
            <a:ext cx="21785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Restaurants</a:t>
            </a:r>
          </a:p>
        </p:txBody>
      </p:sp>
      <p:pic>
        <p:nvPicPr>
          <p:cNvPr id="5" name="Picture 4">
            <a:hlinkClick r:id="rId19"/>
            <a:extLst>
              <a:ext uri="{FF2B5EF4-FFF2-40B4-BE49-F238E27FC236}">
                <a16:creationId xmlns:a16="http://schemas.microsoft.com/office/drawing/2014/main" id="{DABA7BBF-10C4-BBAA-3764-E042E4F4046E}"/>
              </a:ext>
            </a:extLst>
          </p:cNvPr>
          <p:cNvPicPr>
            <a:picLocks noChangeAspect="1"/>
          </p:cNvPicPr>
          <p:nvPr/>
        </p:nvPicPr>
        <p:blipFill>
          <a:blip r:embed="rId20"/>
          <a:stretch>
            <a:fillRect/>
          </a:stretch>
        </p:blipFill>
        <p:spPr>
          <a:xfrm>
            <a:off x="755705" y="2819403"/>
            <a:ext cx="2207659" cy="1237700"/>
          </a:xfrm>
          <a:prstGeom prst="rect">
            <a:avLst/>
          </a:prstGeom>
          <a:ln>
            <a:solidFill>
              <a:srgbClr val="002060"/>
            </a:solidFill>
          </a:ln>
        </p:spPr>
      </p:pic>
      <p:sp>
        <p:nvSpPr>
          <p:cNvPr id="21" name="TextBox 20">
            <a:extLst>
              <a:ext uri="{FF2B5EF4-FFF2-40B4-BE49-F238E27FC236}">
                <a16:creationId xmlns:a16="http://schemas.microsoft.com/office/drawing/2014/main" id="{D3B238BE-2CDB-A566-DD29-FC0CDCA521C2}"/>
              </a:ext>
            </a:extLst>
          </p:cNvPr>
          <p:cNvSpPr txBox="1"/>
          <p:nvPr/>
        </p:nvSpPr>
        <p:spPr>
          <a:xfrm>
            <a:off x="759706" y="4063297"/>
            <a:ext cx="21996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Health, Wellness &amp; Beauty</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pic>
        <p:nvPicPr>
          <p:cNvPr id="8" name="Picture 7">
            <a:hlinkClick r:id="rId21"/>
            <a:extLst>
              <a:ext uri="{FF2B5EF4-FFF2-40B4-BE49-F238E27FC236}">
                <a16:creationId xmlns:a16="http://schemas.microsoft.com/office/drawing/2014/main" id="{84BC066B-9529-7CDC-0E24-4BB7129D4914}"/>
              </a:ext>
            </a:extLst>
          </p:cNvPr>
          <p:cNvPicPr>
            <a:picLocks noChangeAspect="1"/>
          </p:cNvPicPr>
          <p:nvPr/>
        </p:nvPicPr>
        <p:blipFill>
          <a:blip r:embed="rId22"/>
          <a:stretch>
            <a:fillRect/>
          </a:stretch>
        </p:blipFill>
        <p:spPr>
          <a:xfrm>
            <a:off x="3616950" y="1169184"/>
            <a:ext cx="2200357" cy="1237701"/>
          </a:xfrm>
          <a:prstGeom prst="rect">
            <a:avLst/>
          </a:prstGeom>
          <a:ln>
            <a:solidFill>
              <a:srgbClr val="002060"/>
            </a:solidFill>
          </a:ln>
        </p:spPr>
      </p:pic>
      <p:sp>
        <p:nvSpPr>
          <p:cNvPr id="19" name="TextBox 18">
            <a:extLst>
              <a:ext uri="{FF2B5EF4-FFF2-40B4-BE49-F238E27FC236}">
                <a16:creationId xmlns:a16="http://schemas.microsoft.com/office/drawing/2014/main" id="{F540AA8F-88D7-A70D-003E-CD7BE7211650}"/>
              </a:ext>
            </a:extLst>
          </p:cNvPr>
          <p:cNvSpPr txBox="1"/>
          <p:nvPr/>
        </p:nvSpPr>
        <p:spPr>
          <a:xfrm>
            <a:off x="3341413" y="2417985"/>
            <a:ext cx="27514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Consumer Packaged Goods (CPG)</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7" name="Picture 6">
            <a:hlinkClick r:id="rId23"/>
            <a:extLst>
              <a:ext uri="{FF2B5EF4-FFF2-40B4-BE49-F238E27FC236}">
                <a16:creationId xmlns:a16="http://schemas.microsoft.com/office/drawing/2014/main" id="{E7A357AE-3B27-292A-E0F5-0BC438C11AD1}"/>
              </a:ext>
            </a:extLst>
          </p:cNvPr>
          <p:cNvPicPr>
            <a:picLocks noChangeAspect="1"/>
          </p:cNvPicPr>
          <p:nvPr/>
        </p:nvPicPr>
        <p:blipFill>
          <a:blip r:embed="rId24"/>
          <a:stretch>
            <a:fillRect/>
          </a:stretch>
        </p:blipFill>
        <p:spPr>
          <a:xfrm>
            <a:off x="6414886" y="1169184"/>
            <a:ext cx="2200357" cy="1225445"/>
          </a:xfrm>
          <a:prstGeom prst="rect">
            <a:avLst/>
          </a:prstGeom>
          <a:ln>
            <a:solidFill>
              <a:srgbClr val="002060"/>
            </a:solidFill>
          </a:ln>
        </p:spPr>
      </p:pic>
      <p:sp>
        <p:nvSpPr>
          <p:cNvPr id="17" name="TextBox 16">
            <a:extLst>
              <a:ext uri="{FF2B5EF4-FFF2-40B4-BE49-F238E27FC236}">
                <a16:creationId xmlns:a16="http://schemas.microsoft.com/office/drawing/2014/main" id="{26CF9F39-F01D-D60B-38F9-EAA63486F5F1}"/>
              </a:ext>
            </a:extLst>
          </p:cNvPr>
          <p:cNvSpPr txBox="1"/>
          <p:nvPr/>
        </p:nvSpPr>
        <p:spPr>
          <a:xfrm>
            <a:off x="6424159" y="2417985"/>
            <a:ext cx="218181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Entertainment &amp; Tune-In</a:t>
            </a:r>
          </a:p>
        </p:txBody>
      </p:sp>
      <p:pic>
        <p:nvPicPr>
          <p:cNvPr id="6" name="Picture 5">
            <a:hlinkClick r:id="rId25"/>
            <a:extLst>
              <a:ext uri="{FF2B5EF4-FFF2-40B4-BE49-F238E27FC236}">
                <a16:creationId xmlns:a16="http://schemas.microsoft.com/office/drawing/2014/main" id="{52B098BC-EA43-3C9B-C4D2-CD475647E8B2}"/>
              </a:ext>
            </a:extLst>
          </p:cNvPr>
          <p:cNvPicPr>
            <a:picLocks noChangeAspect="1"/>
          </p:cNvPicPr>
          <p:nvPr/>
        </p:nvPicPr>
        <p:blipFill>
          <a:blip r:embed="rId26"/>
          <a:stretch>
            <a:fillRect/>
          </a:stretch>
        </p:blipFill>
        <p:spPr>
          <a:xfrm>
            <a:off x="9129866" y="1169184"/>
            <a:ext cx="2169855" cy="1237700"/>
          </a:xfrm>
          <a:prstGeom prst="rect">
            <a:avLst/>
          </a:prstGeom>
          <a:ln>
            <a:solidFill>
              <a:srgbClr val="002060"/>
            </a:solidFill>
          </a:ln>
        </p:spPr>
      </p:pic>
      <p:sp>
        <p:nvSpPr>
          <p:cNvPr id="18" name="TextBox 17">
            <a:extLst>
              <a:ext uri="{FF2B5EF4-FFF2-40B4-BE49-F238E27FC236}">
                <a16:creationId xmlns:a16="http://schemas.microsoft.com/office/drawing/2014/main" id="{E8D41D15-8DA0-06CC-ABD5-4BE8A90FAD8F}"/>
              </a:ext>
            </a:extLst>
          </p:cNvPr>
          <p:cNvSpPr txBox="1"/>
          <p:nvPr/>
        </p:nvSpPr>
        <p:spPr>
          <a:xfrm>
            <a:off x="8937284" y="2417985"/>
            <a:ext cx="25550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Services &amp; Insurance</a:t>
            </a:r>
          </a:p>
        </p:txBody>
      </p:sp>
      <p:pic>
        <p:nvPicPr>
          <p:cNvPr id="25" name="Picture 24">
            <a:hlinkClick r:id="rId27"/>
            <a:extLst>
              <a:ext uri="{FF2B5EF4-FFF2-40B4-BE49-F238E27FC236}">
                <a16:creationId xmlns:a16="http://schemas.microsoft.com/office/drawing/2014/main" id="{EBAAE294-5452-4B92-F234-0BEF7DF3F9CB}"/>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759357" y="1169184"/>
            <a:ext cx="2200355" cy="1237700"/>
          </a:xfrm>
          <a:prstGeom prst="rect">
            <a:avLst/>
          </a:prstGeom>
          <a:ln>
            <a:solidFill>
              <a:srgbClr val="002060"/>
            </a:solidFill>
          </a:ln>
        </p:spPr>
      </p:pic>
      <p:sp>
        <p:nvSpPr>
          <p:cNvPr id="26" name="TextBox 25">
            <a:extLst>
              <a:ext uri="{FF2B5EF4-FFF2-40B4-BE49-F238E27FC236}">
                <a16:creationId xmlns:a16="http://schemas.microsoft.com/office/drawing/2014/main" id="{BD4DC157-41DD-C358-3654-E901E299EF01}"/>
              </a:ext>
            </a:extLst>
          </p:cNvPr>
          <p:cNvSpPr txBox="1"/>
          <p:nvPr/>
        </p:nvSpPr>
        <p:spPr>
          <a:xfrm>
            <a:off x="699698" y="2417985"/>
            <a:ext cx="2319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Business-to-Business (B2B)</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52086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949374-B070-FCE6-95AA-0BD1EAEB3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450" y="1789839"/>
            <a:ext cx="2443455" cy="1371600"/>
          </a:xfrm>
          <a:prstGeom prst="rect">
            <a:avLst/>
          </a:prstGeom>
          <a:ln>
            <a:solidFill>
              <a:srgbClr val="002060"/>
            </a:solidFill>
          </a:ln>
        </p:spPr>
      </p:pic>
      <p:pic>
        <p:nvPicPr>
          <p:cNvPr id="9" name="Picture 8">
            <a:extLst>
              <a:ext uri="{FF2B5EF4-FFF2-40B4-BE49-F238E27FC236}">
                <a16:creationId xmlns:a16="http://schemas.microsoft.com/office/drawing/2014/main" id="{D52A6EE9-0FDB-C5C3-73B3-B2C89C44D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6" name="TextBox 15">
            <a:extLst>
              <a:ext uri="{FF2B5EF4-FFF2-40B4-BE49-F238E27FC236}">
                <a16:creationId xmlns:a16="http://schemas.microsoft.com/office/drawing/2014/main" id="{16435546-8AF2-9206-C231-5F1BCD69D454}"/>
              </a:ext>
            </a:extLst>
          </p:cNvPr>
          <p:cNvSpPr txBox="1"/>
          <p:nvPr/>
        </p:nvSpPr>
        <p:spPr>
          <a:xfrm>
            <a:off x="9096795" y="5332726"/>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Q4 ‘22 Today’s Innovations in Measurement</a:t>
            </a:r>
          </a:p>
        </p:txBody>
      </p:sp>
      <p:sp>
        <p:nvSpPr>
          <p:cNvPr id="20" name="TextBox 19">
            <a:extLst>
              <a:ext uri="{FF2B5EF4-FFF2-40B4-BE49-F238E27FC236}">
                <a16:creationId xmlns:a16="http://schemas.microsoft.com/office/drawing/2014/main" id="{A152AA3F-8ECE-9450-7E26-2E42209D0B32}"/>
              </a:ext>
            </a:extLst>
          </p:cNvPr>
          <p:cNvSpPr txBox="1"/>
          <p:nvPr/>
        </p:nvSpPr>
        <p:spPr>
          <a:xfrm>
            <a:off x="641159" y="5332726"/>
            <a:ext cx="2429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Q1 ‘22 Today’s Innovations in Measurement</a:t>
            </a:r>
          </a:p>
        </p:txBody>
      </p:sp>
      <p:sp>
        <p:nvSpPr>
          <p:cNvPr id="22" name="TextBox 21">
            <a:extLst>
              <a:ext uri="{FF2B5EF4-FFF2-40B4-BE49-F238E27FC236}">
                <a16:creationId xmlns:a16="http://schemas.microsoft.com/office/drawing/2014/main" id="{6FF00DFA-B994-74FC-A6F2-714FBA7366F1}"/>
              </a:ext>
            </a:extLst>
          </p:cNvPr>
          <p:cNvSpPr txBox="1"/>
          <p:nvPr/>
        </p:nvSpPr>
        <p:spPr>
          <a:xfrm>
            <a:off x="3461344" y="5332726"/>
            <a:ext cx="242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Q2 ‘22 Today’s Innovations in Measurement</a:t>
            </a:r>
          </a:p>
        </p:txBody>
      </p:sp>
      <p:sp>
        <p:nvSpPr>
          <p:cNvPr id="23" name="TextBox 22">
            <a:extLst>
              <a:ext uri="{FF2B5EF4-FFF2-40B4-BE49-F238E27FC236}">
                <a16:creationId xmlns:a16="http://schemas.microsoft.com/office/drawing/2014/main" id="{93175EA8-E030-F88E-C58C-AE023B27A4A0}"/>
              </a:ext>
            </a:extLst>
          </p:cNvPr>
          <p:cNvSpPr txBox="1"/>
          <p:nvPr/>
        </p:nvSpPr>
        <p:spPr>
          <a:xfrm>
            <a:off x="6259692" y="5332726"/>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Q3 ‘22 Today’s Innovations in Measurement</a:t>
            </a:r>
          </a:p>
        </p:txBody>
      </p:sp>
      <p:pic>
        <p:nvPicPr>
          <p:cNvPr id="24" name="Picture 23">
            <a:hlinkClick r:id="rId6"/>
            <a:extLst>
              <a:ext uri="{FF2B5EF4-FFF2-40B4-BE49-F238E27FC236}">
                <a16:creationId xmlns:a16="http://schemas.microsoft.com/office/drawing/2014/main" id="{B2CE9B4A-F3A4-4BC5-B16D-FB7D14F9A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544" y="3908521"/>
            <a:ext cx="2433361" cy="1371600"/>
          </a:xfrm>
          <a:prstGeom prst="rect">
            <a:avLst/>
          </a:prstGeom>
          <a:ln>
            <a:solidFill>
              <a:srgbClr val="002060"/>
            </a:solidFill>
          </a:ln>
        </p:spPr>
      </p:pic>
      <p:pic>
        <p:nvPicPr>
          <p:cNvPr id="25" name="Picture 24">
            <a:hlinkClick r:id="rId8"/>
            <a:extLst>
              <a:ext uri="{FF2B5EF4-FFF2-40B4-BE49-F238E27FC236}">
                <a16:creationId xmlns:a16="http://schemas.microsoft.com/office/drawing/2014/main" id="{11E4C506-8C68-09AA-BE31-166EBA853E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5241" y="3908521"/>
            <a:ext cx="2439664" cy="1371600"/>
          </a:xfrm>
          <a:prstGeom prst="rect">
            <a:avLst/>
          </a:prstGeom>
          <a:ln>
            <a:solidFill>
              <a:srgbClr val="002060"/>
            </a:solidFill>
          </a:ln>
        </p:spPr>
      </p:pic>
      <p:pic>
        <p:nvPicPr>
          <p:cNvPr id="26" name="Picture 25">
            <a:hlinkClick r:id="rId10"/>
            <a:extLst>
              <a:ext uri="{FF2B5EF4-FFF2-40B4-BE49-F238E27FC236}">
                <a16:creationId xmlns:a16="http://schemas.microsoft.com/office/drawing/2014/main" id="{58FDC6AE-6B9E-A059-2301-95F1E8A78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73508" y="3908521"/>
            <a:ext cx="2443808" cy="1371600"/>
          </a:xfrm>
          <a:prstGeom prst="rect">
            <a:avLst/>
          </a:prstGeom>
          <a:ln>
            <a:solidFill>
              <a:srgbClr val="002060"/>
            </a:solidFill>
          </a:ln>
        </p:spPr>
      </p:pic>
      <p:pic>
        <p:nvPicPr>
          <p:cNvPr id="27" name="Picture 26">
            <a:hlinkClick r:id="rId12"/>
            <a:extLst>
              <a:ext uri="{FF2B5EF4-FFF2-40B4-BE49-F238E27FC236}">
                <a16:creationId xmlns:a16="http://schemas.microsoft.com/office/drawing/2014/main" id="{C4B12E30-9D20-39CF-98C3-E1542FA2A5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07873" y="3908521"/>
            <a:ext cx="2431110" cy="1371600"/>
          </a:xfrm>
          <a:prstGeom prst="rect">
            <a:avLst/>
          </a:prstGeom>
          <a:ln>
            <a:solidFill>
              <a:srgbClr val="002060"/>
            </a:solidFill>
          </a:ln>
        </p:spPr>
      </p:pic>
      <p:sp>
        <p:nvSpPr>
          <p:cNvPr id="28" name="TextBox 27">
            <a:extLst>
              <a:ext uri="{FF2B5EF4-FFF2-40B4-BE49-F238E27FC236}">
                <a16:creationId xmlns:a16="http://schemas.microsoft.com/office/drawing/2014/main" id="{793D1C44-7120-8C8D-4F10-5C329DA2FFFC}"/>
              </a:ext>
            </a:extLst>
          </p:cNvPr>
          <p:cNvSpPr txBox="1"/>
          <p:nvPr/>
        </p:nvSpPr>
        <p:spPr>
          <a:xfrm>
            <a:off x="3462515" y="3223441"/>
            <a:ext cx="2433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How can a convergent TV strategy drive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results for my brand?</a:t>
            </a:r>
          </a:p>
        </p:txBody>
      </p:sp>
      <p:sp>
        <p:nvSpPr>
          <p:cNvPr id="29" name="TextBox 28">
            <a:extLst>
              <a:ext uri="{FF2B5EF4-FFF2-40B4-BE49-F238E27FC236}">
                <a16:creationId xmlns:a16="http://schemas.microsoft.com/office/drawing/2014/main" id="{94E0247E-FEDF-0AB0-4BCD-2218476B31AE}"/>
              </a:ext>
            </a:extLst>
          </p:cNvPr>
          <p:cNvSpPr txBox="1"/>
          <p:nvPr/>
        </p:nvSpPr>
        <p:spPr>
          <a:xfrm>
            <a:off x="6277391" y="3223441"/>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 &amp; Tactics In Audience-Based TV Buying</a:t>
            </a:r>
          </a:p>
        </p:txBody>
      </p:sp>
      <p:sp>
        <p:nvSpPr>
          <p:cNvPr id="30" name="TextBox 29">
            <a:extLst>
              <a:ext uri="{FF2B5EF4-FFF2-40B4-BE49-F238E27FC236}">
                <a16:creationId xmlns:a16="http://schemas.microsoft.com/office/drawing/2014/main" id="{E9FFACA1-4346-7211-598D-D3BD0CA261FC}"/>
              </a:ext>
            </a:extLst>
          </p:cNvPr>
          <p:cNvSpPr txBox="1"/>
          <p:nvPr/>
        </p:nvSpPr>
        <p:spPr>
          <a:xfrm>
            <a:off x="637544" y="3223441"/>
            <a:ext cx="24434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Stream On</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4"/>
            <a:extLst>
              <a:ext uri="{FF2B5EF4-FFF2-40B4-BE49-F238E27FC236}">
                <a16:creationId xmlns:a16="http://schemas.microsoft.com/office/drawing/2014/main" id="{1503EDA1-007B-AB34-B6B3-0374773483A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2515" y="1791265"/>
            <a:ext cx="2442390" cy="1371600"/>
          </a:xfrm>
          <a:prstGeom prst="rect">
            <a:avLst/>
          </a:prstGeom>
          <a:ln>
            <a:solidFill>
              <a:srgbClr val="002060"/>
            </a:solidFill>
          </a:ln>
        </p:spPr>
      </p:pic>
      <p:pic>
        <p:nvPicPr>
          <p:cNvPr id="32" name="Picture 31">
            <a:hlinkClick r:id="rId16"/>
            <a:extLst>
              <a:ext uri="{FF2B5EF4-FFF2-40B4-BE49-F238E27FC236}">
                <a16:creationId xmlns:a16="http://schemas.microsoft.com/office/drawing/2014/main" id="{5B40F352-ED9B-3BE2-7A67-FDF6ABFE6A7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2806" y="1791265"/>
            <a:ext cx="2436090" cy="1371600"/>
          </a:xfrm>
          <a:prstGeom prst="rect">
            <a:avLst/>
          </a:prstGeom>
          <a:ln>
            <a:solidFill>
              <a:srgbClr val="002060"/>
            </a:solidFill>
          </a:ln>
        </p:spPr>
      </p:pic>
      <p:pic>
        <p:nvPicPr>
          <p:cNvPr id="33" name="Picture 32">
            <a:hlinkClick r:id="rId18"/>
            <a:extLst>
              <a:ext uri="{FF2B5EF4-FFF2-40B4-BE49-F238E27FC236}">
                <a16:creationId xmlns:a16="http://schemas.microsoft.com/office/drawing/2014/main" id="{9A4563A6-5158-C2E4-3A67-27DE25AB17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59" y="1791265"/>
            <a:ext cx="2443455" cy="1371600"/>
          </a:xfrm>
          <a:prstGeom prst="rect">
            <a:avLst/>
          </a:prstGeom>
          <a:ln>
            <a:solidFill>
              <a:srgbClr val="002060"/>
            </a:solidFill>
          </a:ln>
        </p:spPr>
      </p:pic>
      <p:pic>
        <p:nvPicPr>
          <p:cNvPr id="34" name="Picture 33">
            <a:hlinkClick r:id="rId19"/>
            <a:extLst>
              <a:ext uri="{FF2B5EF4-FFF2-40B4-BE49-F238E27FC236}">
                <a16:creationId xmlns:a16="http://schemas.microsoft.com/office/drawing/2014/main" id="{49E0BD65-4524-6185-42FA-42F624695B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096797" y="1791265"/>
            <a:ext cx="2454045" cy="1371600"/>
          </a:xfrm>
          <a:prstGeom prst="rect">
            <a:avLst/>
          </a:prstGeom>
          <a:ln>
            <a:solidFill>
              <a:srgbClr val="002060"/>
            </a:solidFill>
          </a:ln>
        </p:spPr>
      </p:pic>
      <p:sp>
        <p:nvSpPr>
          <p:cNvPr id="35" name="TextBox 34">
            <a:extLst>
              <a:ext uri="{FF2B5EF4-FFF2-40B4-BE49-F238E27FC236}">
                <a16:creationId xmlns:a16="http://schemas.microsoft.com/office/drawing/2014/main" id="{E9C41675-BE7C-B74D-3B9E-BCAA84DF3F2E}"/>
              </a:ext>
            </a:extLst>
          </p:cNvPr>
          <p:cNvSpPr txBox="1"/>
          <p:nvPr/>
        </p:nvSpPr>
        <p:spPr>
          <a:xfrm>
            <a:off x="9096796" y="3223441"/>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Opportunities in VOD Addressable</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A5695016-680B-EF56-15F2-A1A3071E83FF}"/>
              </a:ext>
            </a:extLst>
          </p:cNvPr>
          <p:cNvSpPr/>
          <p:nvPr/>
        </p:nvSpPr>
        <p:spPr>
          <a:xfrm>
            <a:off x="160226" y="427651"/>
            <a:ext cx="11389834"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a:ln>
                  <a:noFill/>
                </a:ln>
                <a:solidFill>
                  <a:srgbClr val="1B1464"/>
                </a:solidFill>
                <a:effectLst/>
                <a:uLnTx/>
                <a:uFillTx/>
                <a:latin typeface="Helvetica" pitchFamily="2" charset="0"/>
                <a:ea typeface="+mn-ea"/>
                <a:cs typeface="+mn-cs"/>
              </a:rPr>
              <a:t>VAB also has </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hlinkClick r:id="rId21">
                  <a:extLst>
                    <a:ext uri="{A12FA001-AC4F-418D-AE19-62706E023703}">
                      <ahyp:hlinkClr xmlns:ahyp="http://schemas.microsoft.com/office/drawing/2018/hyperlinkcolor" val="tx"/>
                    </a:ext>
                  </a:extLst>
                </a:hlinkClick>
              </a:rPr>
              <a:t>case studies</a:t>
            </a:r>
            <a:r>
              <a:rPr kumimoji="0" lang="en-US" sz="2800" b="1" i="0" u="none" strike="noStrike" kern="1200" cap="none" spc="0" normalizeH="0" baseline="0" noProof="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organized across multiscreen TV platforms including linear TV and streaming / CTV</a:t>
            </a:r>
          </a:p>
        </p:txBody>
      </p:sp>
      <p:sp>
        <p:nvSpPr>
          <p:cNvPr id="37" name="Rectangle 36">
            <a:extLst>
              <a:ext uri="{FF2B5EF4-FFF2-40B4-BE49-F238E27FC236}">
                <a16:creationId xmlns:a16="http://schemas.microsoft.com/office/drawing/2014/main" id="{D5EF4FD6-D9C4-4FAB-5651-CDF02C56B871}"/>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22">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42" name="Picture 41">
            <a:extLst>
              <a:ext uri="{FF2B5EF4-FFF2-40B4-BE49-F238E27FC236}">
                <a16:creationId xmlns:a16="http://schemas.microsoft.com/office/drawing/2014/main" id="{4FB11C41-213F-A4CB-BD10-BB595E6AA35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3" name="Slide Number Placeholder 5">
            <a:extLst>
              <a:ext uri="{FF2B5EF4-FFF2-40B4-BE49-F238E27FC236}">
                <a16:creationId xmlns:a16="http://schemas.microsoft.com/office/drawing/2014/main" id="{9903F7F5-31F2-72FA-9DAB-3ECFDE3DE7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4" name="Rectangle 43">
            <a:extLst>
              <a:ext uri="{FF2B5EF4-FFF2-40B4-BE49-F238E27FC236}">
                <a16:creationId xmlns:a16="http://schemas.microsoft.com/office/drawing/2014/main" id="{A1B487EC-BC4C-9F3C-C4D1-06E439E0C2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2831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D5982520-AFAA-6AB5-CA65-A73EF49BAC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D27EE61B-B88A-8CC2-D7E8-943A5486D23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18F17FE8-B8B7-D9F5-1F1F-C7B43FB4D72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55053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264319" y="208067"/>
            <a:ext cx="106737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6</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 Travel category ‘real world’ case studies showcasing how multiscreen TV drives business outcomes across the funnel</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2" name="Rectangle: Rounded Corners 21">
            <a:extLst>
              <a:ext uri="{FF2B5EF4-FFF2-40B4-BE49-F238E27FC236}">
                <a16:creationId xmlns:a16="http://schemas.microsoft.com/office/drawing/2014/main" id="{5611772A-3EEF-4332-95A3-C4E154C3F6C2}"/>
              </a:ext>
            </a:extLst>
          </p:cNvPr>
          <p:cNvSpPr/>
          <p:nvPr/>
        </p:nvSpPr>
        <p:spPr>
          <a:xfrm>
            <a:off x="264319" y="1437143"/>
            <a:ext cx="3700560" cy="4812882"/>
          </a:xfrm>
          <a:prstGeom prst="roundRect">
            <a:avLst>
              <a:gd name="adj" fmla="val 0"/>
            </a:avLst>
          </a:prstGeom>
          <a:solidFill>
            <a:srgbClr val="E2E8F0"/>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Upper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expand reach</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and drive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against a brand’s best customer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0" i="0" u="none" strike="noStrike" kern="1200" cap="none" spc="0" normalizeH="0" baseline="0" noProof="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 name="Rectangle: Rounded Corners 1">
            <a:extLst>
              <a:ext uri="{FF2B5EF4-FFF2-40B4-BE49-F238E27FC236}">
                <a16:creationId xmlns:a16="http://schemas.microsoft.com/office/drawing/2014/main" id="{3CBE9EE2-3E49-13B6-6F4C-E8ADFB914C79}"/>
              </a:ext>
            </a:extLst>
          </p:cNvPr>
          <p:cNvSpPr/>
          <p:nvPr/>
        </p:nvSpPr>
        <p:spPr>
          <a:xfrm>
            <a:off x="4205438" y="1437143"/>
            <a:ext cx="3700560" cy="4812882"/>
          </a:xfrm>
          <a:prstGeom prst="roundRect">
            <a:avLst>
              <a:gd name="adj" fmla="val 0"/>
            </a:avLst>
          </a:prstGeom>
          <a:solidFill>
            <a:srgbClr val="E2E8F0"/>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66C5AD"/>
                </a:solidFill>
                <a:effectLst/>
                <a:uLnTx/>
                <a:uFillTx/>
                <a:latin typeface="Helvetica" panose="020B0403020202020204" pitchFamily="34" charset="0"/>
                <a:ea typeface="+mn-ea"/>
                <a:cs typeface="+mn-cs"/>
              </a:rPr>
              <a:t>Mid-to-Lower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Multiscreen TV campaigns that </a:t>
            </a:r>
            <a:r>
              <a:rPr kumimoji="0" lang="en-US" sz="16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increase the likelihood</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the intended audience will be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motivated to act* </a:t>
            </a:r>
            <a:b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0" i="0" u="none" strike="noStrike" kern="1200" cap="none" spc="0" normalizeH="0" baseline="0" noProof="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Conversion Rates (website traffic,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app downloads, subscription sign-ups,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tune-in, foot traffic)</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Sales / Revenues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Optimizations / ROI</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Cost Efficiencies (Conversions)</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 name="Rectangle: Rounded Corners 2">
            <a:extLst>
              <a:ext uri="{FF2B5EF4-FFF2-40B4-BE49-F238E27FC236}">
                <a16:creationId xmlns:a16="http://schemas.microsoft.com/office/drawing/2014/main" id="{B68A7C96-7D8D-A59C-98FA-27AD3E8214CD}"/>
              </a:ext>
            </a:extLst>
          </p:cNvPr>
          <p:cNvSpPr/>
          <p:nvPr/>
        </p:nvSpPr>
        <p:spPr>
          <a:xfrm>
            <a:off x="8156289" y="1437143"/>
            <a:ext cx="3700560" cy="4812882"/>
          </a:xfrm>
          <a:prstGeom prst="roundRect">
            <a:avLst>
              <a:gd name="adj" fmla="val 0"/>
            </a:avLst>
          </a:prstGeom>
          <a:solidFill>
            <a:srgbClr val="E2E8F0"/>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Awareness +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expand reach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and drive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while also increasing the likelihood that the intended audience will be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motivated to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Sampling</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of full-funnel outcomes: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sym typeface="Wingdings" panose="05000000000000000000" pitchFamily="2" charset="2"/>
              </a:rPr>
              <a:t> Brand Recall  Conversion Rates  Sales  Optimizations  </a:t>
            </a:r>
            <a:b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sym typeface="Wingdings" panose="05000000000000000000" pitchFamily="2" charset="2"/>
              </a:rPr>
            </a:b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sym typeface="Wingdings" panose="05000000000000000000" pitchFamily="2" charset="2"/>
              </a:rPr>
              <a:t>Cost Efficiencies</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pSp>
        <p:nvGrpSpPr>
          <p:cNvPr id="26" name="Group 25">
            <a:extLst>
              <a:ext uri="{FF2B5EF4-FFF2-40B4-BE49-F238E27FC236}">
                <a16:creationId xmlns:a16="http://schemas.microsoft.com/office/drawing/2014/main" id="{53FD7662-7271-4575-978A-289D4A581EF7}"/>
              </a:ext>
            </a:extLst>
          </p:cNvPr>
          <p:cNvGrpSpPr/>
          <p:nvPr/>
        </p:nvGrpSpPr>
        <p:grpSpPr>
          <a:xfrm>
            <a:off x="1640646" y="1534435"/>
            <a:ext cx="947907" cy="811783"/>
            <a:chOff x="6096001" y="2282518"/>
            <a:chExt cx="2310121" cy="2134924"/>
          </a:xfrm>
        </p:grpSpPr>
        <p:pic>
          <p:nvPicPr>
            <p:cNvPr id="23" name="Picture 22" descr="Icon&#10;&#10;Description automatically generated">
              <a:extLst>
                <a:ext uri="{FF2B5EF4-FFF2-40B4-BE49-F238E27FC236}">
                  <a16:creationId xmlns:a16="http://schemas.microsoft.com/office/drawing/2014/main" id="{EFB7FBB8-9770-4061-8603-440DCBFB55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25" name="Picture 24" descr="Logo&#10;&#10;Description automatically generated">
              <a:extLst>
                <a:ext uri="{FF2B5EF4-FFF2-40B4-BE49-F238E27FC236}">
                  <a16:creationId xmlns:a16="http://schemas.microsoft.com/office/drawing/2014/main" id="{CF1B852E-94FA-4662-95D3-5F154E35FA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20" name="Picture 19" descr="Icon&#10;&#10;Description automatically generated">
            <a:extLst>
              <a:ext uri="{FF2B5EF4-FFF2-40B4-BE49-F238E27FC236}">
                <a16:creationId xmlns:a16="http://schemas.microsoft.com/office/drawing/2014/main" id="{CCED575B-6758-4F08-AE0A-32DCC04587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51858" y="1534435"/>
            <a:ext cx="807720" cy="807720"/>
          </a:xfrm>
          <a:prstGeom prst="rect">
            <a:avLst/>
          </a:prstGeom>
        </p:spPr>
      </p:pic>
      <p:pic>
        <p:nvPicPr>
          <p:cNvPr id="6" name="Picture 5" descr="A colorful logo with arrows and a gear&#10;&#10;Description automatically generated with medium confidence">
            <a:extLst>
              <a:ext uri="{FF2B5EF4-FFF2-40B4-BE49-F238E27FC236}">
                <a16:creationId xmlns:a16="http://schemas.microsoft.com/office/drawing/2014/main" id="{B56A92E3-DF6B-486B-E7A5-6AE4BC26F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2709" y="1534435"/>
            <a:ext cx="807720" cy="807720"/>
          </a:xfrm>
          <a:prstGeom prst="rect">
            <a:avLst/>
          </a:prstGeom>
        </p:spPr>
      </p:pic>
      <p:sp>
        <p:nvSpPr>
          <p:cNvPr id="5" name="TextBox 4">
            <a:extLst>
              <a:ext uri="{FF2B5EF4-FFF2-40B4-BE49-F238E27FC236}">
                <a16:creationId xmlns:a16="http://schemas.microsoft.com/office/drawing/2014/main" id="{F0334CFD-93B3-8372-0DD9-1FBBF12611D9}"/>
              </a:ext>
            </a:extLst>
          </p:cNvPr>
          <p:cNvSpPr txBox="1"/>
          <p:nvPr/>
        </p:nvSpPr>
        <p:spPr>
          <a:xfrm>
            <a:off x="526244" y="6260127"/>
            <a:ext cx="20473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*based on campaign KPIs</a:t>
            </a:r>
          </a:p>
        </p:txBody>
      </p:sp>
      <p:pic>
        <p:nvPicPr>
          <p:cNvPr id="7" name="Picture 6">
            <a:extLst>
              <a:ext uri="{FF2B5EF4-FFF2-40B4-BE49-F238E27FC236}">
                <a16:creationId xmlns:a16="http://schemas.microsoft.com/office/drawing/2014/main" id="{5CA353D7-8ADB-B673-A079-3712C91C60C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54DB3E78-AB52-EBA6-6621-132B59B6AEA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878B68A-36E5-9BEC-63BA-1FD7E3FABC4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855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2A410E2-5657-4FD5-945F-A4A1A13B3937}"/>
              </a:ext>
            </a:extLst>
          </p:cNvPr>
          <p:cNvGrpSpPr/>
          <p:nvPr/>
        </p:nvGrpSpPr>
        <p:grpSpPr>
          <a:xfrm>
            <a:off x="1694473" y="2663426"/>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810553"/>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986344"/>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164853" y="3737851"/>
            <a:ext cx="6521379" cy="14003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p>
        </p:txBody>
      </p:sp>
      <p:sp>
        <p:nvSpPr>
          <p:cNvPr id="2" name="Rectangle 1">
            <a:extLst>
              <a:ext uri="{FF2B5EF4-FFF2-40B4-BE49-F238E27FC236}">
                <a16:creationId xmlns:a16="http://schemas.microsoft.com/office/drawing/2014/main" id="{8875F9EC-523B-89E5-5C62-053B51F8A7B5}"/>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pic>
        <p:nvPicPr>
          <p:cNvPr id="3" name="Picture 2">
            <a:extLst>
              <a:ext uri="{FF2B5EF4-FFF2-40B4-BE49-F238E27FC236}">
                <a16:creationId xmlns:a16="http://schemas.microsoft.com/office/drawing/2014/main" id="{5D3DF06C-5827-5DFA-8C9C-A964CCC330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7BA5122D-426F-2A1C-D0AC-933152028E9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010E407F-6937-B87B-9A03-062BE020CB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6885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endParaRPr kumimoji="0" lang="en-US" sz="1600" b="0" i="0" u="none" strike="noStrike" kern="1200" cap="none" spc="0" normalizeH="0" baseline="0" noProof="0">
              <a:ln>
                <a:noFill/>
              </a:ln>
              <a:solidFill>
                <a:srgbClr val="FFE900"/>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2" y="944388"/>
            <a:ext cx="3904144" cy="50321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Increase brand awareness for the travel destination, at scale, within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Communicate all brand attributes for the travel destination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panose="020B0604020202020204" pitchFamily="34" charset="0"/>
              </a:rPr>
              <a:t>Drive conversion to travel destination’s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Produced Half-Hour Long Form Brand Engagement show to fully communicate all brand attributes.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Produce :30 tune-in promo spots that drives brand awareness and drives viewership to the</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Long Form Brand Engagement show. </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0" cap="none" spc="0" normalizeH="0" baseline="0" noProof="0">
                <a:ln>
                  <a:noFill/>
                </a:ln>
                <a:solidFill>
                  <a:srgbClr val="1F1A62"/>
                </a:solidFill>
                <a:effectLst/>
                <a:uLnTx/>
                <a:uFillTx/>
                <a:latin typeface="Helvetica" panose="020B0403020202020204" pitchFamily="34" charset="0"/>
                <a:ea typeface="Helvetica Neue"/>
                <a:cs typeface="Helvetica Neue"/>
                <a:sym typeface="Helvetica Neue"/>
              </a:rPr>
              <a:t>Tune-In 30’s + Long Form TV Show results in the greatest brand exposure and communication of all brand attributes</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b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t>4x lift </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t>by having a media mix of </a:t>
            </a:r>
            <a:r>
              <a:rPr kumimoji="0" lang="en-US" sz="1200" b="0" i="0" u="none" strike="noStrike" kern="0" cap="none" spc="0" normalizeH="0" baseline="0" noProof="0">
                <a:ln>
                  <a:noFill/>
                </a:ln>
                <a:solidFill>
                  <a:srgbClr val="1F1A62"/>
                </a:solidFill>
                <a:effectLst/>
                <a:uLnTx/>
                <a:uFillTx/>
                <a:latin typeface="Helvetica" panose="020B0403020202020204" pitchFamily="34" charset="0"/>
                <a:ea typeface="Helvetica Neue"/>
                <a:cs typeface="Helvetica Neue"/>
                <a:sym typeface="Helvetica Neue"/>
              </a:rPr>
              <a:t>Promo :30’s + Long Form TV Show over airing just the Long Form </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t>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Helvetica"/>
              </a:rPr>
              <a:t>Linear, FAST, VOD</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7" y="60035"/>
            <a:ext cx="8106173"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Tune-In promo :30’s + long-form TV show results in </a:t>
            </a:r>
            <a:r>
              <a:rPr kumimoji="0" lang="en-US" sz="2200" b="1" i="0" u="none" strike="noStrike" kern="1200" cap="none" spc="0" normalizeH="0" baseline="0" noProof="0">
                <a:ln>
                  <a:noFill/>
                </a:ln>
                <a:solidFill>
                  <a:srgbClr val="1F1A62"/>
                </a:solidFill>
                <a:effectLst/>
                <a:uLnTx/>
                <a:uFillTx/>
                <a:latin typeface="Helvetica"/>
                <a:ea typeface="+mn-ea"/>
                <a:cs typeface="Helvetica"/>
              </a:rPr>
              <a:t>greater brand exposure</a:t>
            </a:r>
            <a:r>
              <a:rPr kumimoji="0" lang="en-US" sz="2200" b="0" i="0" u="none" strike="noStrike" kern="1200" cap="none" spc="0" normalizeH="0" baseline="0" noProof="0">
                <a:ln>
                  <a:noFill/>
                </a:ln>
                <a:solidFill>
                  <a:srgbClr val="1F1A62"/>
                </a:solidFill>
                <a:effectLst/>
                <a:uLnTx/>
                <a:uFillTx/>
                <a:latin typeface="Helvetica"/>
                <a:ea typeface="+mn-ea"/>
                <a:cs typeface="Helvetica"/>
              </a:rPr>
              <a:t> and communication of brand attributes</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73856" y="6311325"/>
            <a:ext cx="62462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Leap Media Group, Travel Case Study.</a:t>
            </a:r>
          </a:p>
        </p:txBody>
      </p:sp>
      <p:sp>
        <p:nvSpPr>
          <p:cNvPr id="31" name="Rectangle 30">
            <a:extLst>
              <a:ext uri="{FF2B5EF4-FFF2-40B4-BE49-F238E27FC236}">
                <a16:creationId xmlns:a16="http://schemas.microsoft.com/office/drawing/2014/main" id="{0251E24B-4F42-4BD5-80D0-2D25CDB2A168}"/>
              </a:ext>
            </a:extLst>
          </p:cNvPr>
          <p:cNvSpPr/>
          <p:nvPr/>
        </p:nvSpPr>
        <p:spPr>
          <a:xfrm>
            <a:off x="4014788" y="1258352"/>
            <a:ext cx="8177212" cy="2462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Impressions</a:t>
            </a:r>
          </a:p>
        </p:txBody>
      </p:sp>
      <p:pic>
        <p:nvPicPr>
          <p:cNvPr id="35" name="Picture 34">
            <a:extLst>
              <a:ext uri="{FF2B5EF4-FFF2-40B4-BE49-F238E27FC236}">
                <a16:creationId xmlns:a16="http://schemas.microsoft.com/office/drawing/2014/main" id="{1DC888A7-80B5-48B4-9CD2-86F9714720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6" name="Slide Number Placeholder 5">
            <a:extLst>
              <a:ext uri="{FF2B5EF4-FFF2-40B4-BE49-F238E27FC236}">
                <a16:creationId xmlns:a16="http://schemas.microsoft.com/office/drawing/2014/main" id="{708FE5F5-739C-489B-89A4-9DB0CFFC89B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8" name="Rectangle 37">
            <a:extLst>
              <a:ext uri="{FF2B5EF4-FFF2-40B4-BE49-F238E27FC236}">
                <a16:creationId xmlns:a16="http://schemas.microsoft.com/office/drawing/2014/main" id="{AC204606-FE4B-434E-853D-B8BF563324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2" name="Picture 1" descr="A blue and grey logo&#10;&#10;Description automatically generated">
            <a:extLst>
              <a:ext uri="{FF2B5EF4-FFF2-40B4-BE49-F238E27FC236}">
                <a16:creationId xmlns:a16="http://schemas.microsoft.com/office/drawing/2014/main" id="{340522E6-A8AD-F512-4A78-E9DC46DA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7852" y="5688923"/>
            <a:ext cx="1632628" cy="771111"/>
          </a:xfrm>
          <a:prstGeom prst="rect">
            <a:avLst/>
          </a:prstGeom>
        </p:spPr>
      </p:pic>
      <p:graphicFrame>
        <p:nvGraphicFramePr>
          <p:cNvPr id="5" name="Chart 4">
            <a:extLst>
              <a:ext uri="{FF2B5EF4-FFF2-40B4-BE49-F238E27FC236}">
                <a16:creationId xmlns:a16="http://schemas.microsoft.com/office/drawing/2014/main" id="{EFDEA7E3-D927-F37C-6B12-A69E390EA7FF}"/>
              </a:ext>
            </a:extLst>
          </p:cNvPr>
          <p:cNvGraphicFramePr/>
          <p:nvPr/>
        </p:nvGraphicFramePr>
        <p:xfrm>
          <a:off x="4271554" y="1660133"/>
          <a:ext cx="7458892" cy="3769115"/>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B75CF185-FD37-42B7-C803-94C3DDD83BBC}"/>
              </a:ext>
            </a:extLst>
          </p:cNvPr>
          <p:cNvSpPr txBox="1"/>
          <p:nvPr/>
        </p:nvSpPr>
        <p:spPr>
          <a:xfrm>
            <a:off x="5173981" y="4365457"/>
            <a:ext cx="92201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6,000</a:t>
            </a:r>
          </a:p>
        </p:txBody>
      </p:sp>
      <p:sp>
        <p:nvSpPr>
          <p:cNvPr id="7" name="TextBox 6">
            <a:extLst>
              <a:ext uri="{FF2B5EF4-FFF2-40B4-BE49-F238E27FC236}">
                <a16:creationId xmlns:a16="http://schemas.microsoft.com/office/drawing/2014/main" id="{B22C3E6C-3A8A-2D91-A6B1-D24E8AEB05F6}"/>
              </a:ext>
            </a:extLst>
          </p:cNvPr>
          <p:cNvSpPr txBox="1"/>
          <p:nvPr/>
        </p:nvSpPr>
        <p:spPr>
          <a:xfrm>
            <a:off x="9882248" y="2670395"/>
            <a:ext cx="9374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24,000</a:t>
            </a:r>
          </a:p>
        </p:txBody>
      </p:sp>
      <p:sp>
        <p:nvSpPr>
          <p:cNvPr id="8" name="TextBox 7">
            <a:extLst>
              <a:ext uri="{FF2B5EF4-FFF2-40B4-BE49-F238E27FC236}">
                <a16:creationId xmlns:a16="http://schemas.microsoft.com/office/drawing/2014/main" id="{D8734F87-3A34-0F1A-AAB0-A7DA15E796B7}"/>
              </a:ext>
            </a:extLst>
          </p:cNvPr>
          <p:cNvSpPr txBox="1"/>
          <p:nvPr/>
        </p:nvSpPr>
        <p:spPr>
          <a:xfrm>
            <a:off x="9893823" y="3634515"/>
            <a:ext cx="9374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100,000</a:t>
            </a:r>
          </a:p>
        </p:txBody>
      </p:sp>
      <p:sp>
        <p:nvSpPr>
          <p:cNvPr id="9" name="TextBox 8">
            <a:extLst>
              <a:ext uri="{FF2B5EF4-FFF2-40B4-BE49-F238E27FC236}">
                <a16:creationId xmlns:a16="http://schemas.microsoft.com/office/drawing/2014/main" id="{909B0F8F-61F2-A675-012F-02B5A2D108A8}"/>
              </a:ext>
            </a:extLst>
          </p:cNvPr>
          <p:cNvSpPr txBox="1"/>
          <p:nvPr/>
        </p:nvSpPr>
        <p:spPr>
          <a:xfrm>
            <a:off x="7532255" y="2762925"/>
            <a:ext cx="9374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100,000</a:t>
            </a:r>
          </a:p>
        </p:txBody>
      </p:sp>
      <p:pic>
        <p:nvPicPr>
          <p:cNvPr id="11" name="Picture 10" descr="A plane flying over the earth&#10;&#10;Description automatically generated">
            <a:extLst>
              <a:ext uri="{FF2B5EF4-FFF2-40B4-BE49-F238E27FC236}">
                <a16:creationId xmlns:a16="http://schemas.microsoft.com/office/drawing/2014/main" id="{0632967F-4709-98A8-897F-E85FA84CD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645" y="73253"/>
            <a:ext cx="676128" cy="676128"/>
          </a:xfrm>
          <a:prstGeom prst="rect">
            <a:avLst/>
          </a:prstGeom>
        </p:spPr>
      </p:pic>
    </p:spTree>
    <p:extLst>
      <p:ext uri="{BB962C8B-B14F-4D97-AF65-F5344CB8AC3E}">
        <p14:creationId xmlns:p14="http://schemas.microsoft.com/office/powerpoint/2010/main" val="247857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730169"/>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that the intended audience will be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(e.g., make a purchase, download an app, sign-up </a:t>
            </a:r>
            <a:b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booking, etc.)</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1" y="996396"/>
            <a:ext cx="472916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6C5AD"/>
                </a:solidFill>
                <a:effectLst/>
                <a:uLnTx/>
                <a:uFillTx/>
                <a:latin typeface="Helvetica" pitchFamily="2" charset="0"/>
                <a:ea typeface="+mn-ea"/>
                <a:cs typeface="+mn-cs"/>
              </a:rPr>
              <a:t>Mid-To-Lower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285433" y="3737851"/>
            <a:ext cx="6340510" cy="18928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Conversion Rates (website traffic, app downloads, subscription sign-ups, tune-in, foot traffic)</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Sales / Revenues</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Optimizations / ROI</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(Conversions)</a:t>
            </a:r>
          </a:p>
        </p:txBody>
      </p:sp>
      <p:pic>
        <p:nvPicPr>
          <p:cNvPr id="2" name="Picture 1" descr="Icon&#10;&#10;Description automatically generated">
            <a:extLst>
              <a:ext uri="{FF2B5EF4-FFF2-40B4-BE49-F238E27FC236}">
                <a16:creationId xmlns:a16="http://schemas.microsoft.com/office/drawing/2014/main" id="{BFF1E593-1726-71BA-EAA1-80514A3F0C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6123" y="3008320"/>
            <a:ext cx="1156916" cy="1156916"/>
          </a:xfrm>
          <a:prstGeom prst="rect">
            <a:avLst/>
          </a:prstGeom>
        </p:spPr>
      </p:pic>
      <p:sp>
        <p:nvSpPr>
          <p:cNvPr id="3" name="Rectangle 2">
            <a:extLst>
              <a:ext uri="{FF2B5EF4-FFF2-40B4-BE49-F238E27FC236}">
                <a16:creationId xmlns:a16="http://schemas.microsoft.com/office/drawing/2014/main" id="{F9A18760-470B-BA75-3D44-9634E0C68C84}"/>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6C5AD"/>
                </a:solidFill>
                <a:effectLst/>
                <a:uLnTx/>
                <a:uFillTx/>
                <a:latin typeface="Helvetica" pitchFamily="2" charset="0"/>
                <a:ea typeface="+mn-ea"/>
                <a:cs typeface="+mn-cs"/>
              </a:rPr>
              <a:t>Action</a:t>
            </a:r>
          </a:p>
        </p:txBody>
      </p:sp>
      <p:pic>
        <p:nvPicPr>
          <p:cNvPr id="4" name="Picture 3">
            <a:extLst>
              <a:ext uri="{FF2B5EF4-FFF2-40B4-BE49-F238E27FC236}">
                <a16:creationId xmlns:a16="http://schemas.microsoft.com/office/drawing/2014/main" id="{AF1390FF-846C-5EBE-0021-6B728E8917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CD4D375A-E8E9-303F-690F-7BB423DCA6E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590F4B8-06D4-1C20-97BC-6195C06F380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285345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3490444-5619-8C1C-E7C0-51F885480F03}"/>
              </a:ext>
            </a:extLst>
          </p:cNvPr>
          <p:cNvSpPr/>
          <p:nvPr/>
        </p:nvSpPr>
        <p:spPr>
          <a:xfrm>
            <a:off x="8192469" y="1123620"/>
            <a:ext cx="3937597" cy="2305378"/>
          </a:xfrm>
          <a:prstGeom prst="roundRect">
            <a:avLst/>
          </a:prstGeom>
          <a:solidFill>
            <a:schemeClr val="bg1"/>
          </a:solid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A63C9235-F573-CC7E-81FD-43BCB715B5ED}"/>
              </a:ext>
            </a:extLst>
          </p:cNvPr>
          <p:cNvSpPr/>
          <p:nvPr/>
        </p:nvSpPr>
        <p:spPr>
          <a:xfrm>
            <a:off x="4139147" y="1123620"/>
            <a:ext cx="3937597" cy="2305378"/>
          </a:xfrm>
          <a:prstGeom prst="roundRect">
            <a:avLst/>
          </a:prstGeom>
          <a:solidFill>
            <a:schemeClr val="bg1"/>
          </a:solidFill>
          <a:ln w="38100">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14788" y="26290"/>
            <a:ext cx="8220250"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err="1">
                <a:ln>
                  <a:noFill/>
                </a:ln>
                <a:solidFill>
                  <a:srgbClr val="232470"/>
                </a:solidFill>
                <a:effectLst/>
                <a:uLnTx/>
                <a:uFillTx/>
                <a:latin typeface="Helvetica" panose="020B0403020202020204" pitchFamily="34" charset="0"/>
                <a:ea typeface="+mn-ea"/>
                <a:cs typeface="+mn-cs"/>
              </a:rPr>
              <a:t>NGLMitú</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enabled a targeted campaign across online video and CTV to boost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awareness</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and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consideration</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for a travel brand</a:t>
            </a:r>
            <a:endPar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p>
        </p:txBody>
      </p:sp>
      <p:sp>
        <p:nvSpPr>
          <p:cNvPr id="2" name="Rectangle 1">
            <a:extLst>
              <a:ext uri="{FF2B5EF4-FFF2-40B4-BE49-F238E27FC236}">
                <a16:creationId xmlns:a16="http://schemas.microsoft.com/office/drawing/2014/main" id="{1BDCAEA7-3BAF-478B-4607-61F16ACDE705}"/>
              </a:ext>
            </a:extLst>
          </p:cNvPr>
          <p:cNvSpPr/>
          <p:nvPr/>
        </p:nvSpPr>
        <p:spPr>
          <a:xfrm>
            <a:off x="116556" y="976862"/>
            <a:ext cx="3844122" cy="458587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vacation </a:t>
            </a:r>
            <a:r>
              <a:rPr lang="en-US" sz="1200">
                <a:solidFill>
                  <a:srgbClr val="1F1A62"/>
                </a:solidFill>
                <a:latin typeface="Helvetica"/>
                <a:cs typeface="Helvetica"/>
              </a:rPr>
              <a:t>rental </a:t>
            </a:r>
            <a:r>
              <a:rPr kumimoji="0" lang="en-US" sz="1200" b="0" i="0" u="none" strike="noStrike" kern="1200" cap="none" spc="0" normalizeH="0" baseline="0" noProof="0">
                <a:ln>
                  <a:noFill/>
                </a:ln>
                <a:solidFill>
                  <a:srgbClr val="1F1A62"/>
                </a:solidFill>
                <a:effectLst/>
                <a:uLnTx/>
                <a:uFillTx/>
                <a:latin typeface="Helvetica"/>
                <a:ea typeface="+mn-ea"/>
                <a:cs typeface="Helvetica"/>
              </a:rPr>
              <a:t>brand sought to show their target audience their travel possibilities through categories and, in doing so, increase its relevance and encourage people to book with Airbnb.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NGLMitú</a:t>
            </a:r>
            <a:r>
              <a:rPr kumimoji="0" lang="en-US" sz="1200" b="0" i="0" u="none" strike="noStrike" kern="1200" cap="none" spc="0" normalizeH="0" baseline="0" noProof="0">
                <a:ln>
                  <a:noFill/>
                </a:ln>
                <a:solidFill>
                  <a:srgbClr val="1F1A62"/>
                </a:solidFill>
                <a:effectLst/>
                <a:uLnTx/>
                <a:uFillTx/>
                <a:latin typeface="Helvetica"/>
                <a:ea typeface="+mn-ea"/>
                <a:cs typeface="Helvetica"/>
              </a:rPr>
              <a:t> leveraged media placements, such as OLV and CTV to raise brand awareness around </a:t>
            </a:r>
            <a:r>
              <a:rPr lang="en-US" sz="1200">
                <a:solidFill>
                  <a:srgbClr val="1F1A62"/>
                </a:solidFill>
                <a:latin typeface="Helvetica"/>
                <a:cs typeface="Helvetica"/>
              </a:rPr>
              <a:t>the brand</a:t>
            </a:r>
            <a:r>
              <a:rPr kumimoji="0" lang="en-US" sz="1200" b="0" i="0" u="none" strike="noStrike" kern="1200" cap="none" spc="0" normalizeH="0" baseline="0" noProof="0">
                <a:ln>
                  <a:noFill/>
                </a:ln>
                <a:solidFill>
                  <a:srgbClr val="1F1A62"/>
                </a:solidFill>
                <a:effectLst/>
                <a:uLnTx/>
                <a:uFillTx/>
                <a:latin typeface="Helvetica"/>
                <a:ea typeface="+mn-ea"/>
                <a:cs typeface="Helvetica"/>
              </a:rPr>
              <a:t>’s new ‘Categories’ offer and strengthen brand consideration during Q1 and Q2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Hispanics ages 18-54</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campaign resulted in a high VCR performance of </a:t>
            </a:r>
            <a:r>
              <a:rPr kumimoji="0" lang="en-US" sz="1200" b="1" i="0" u="none" strike="noStrike" kern="1200" cap="none" spc="0" normalizeH="0" baseline="0" noProof="0">
                <a:ln>
                  <a:noFill/>
                </a:ln>
                <a:solidFill>
                  <a:srgbClr val="1F1A62"/>
                </a:solidFill>
                <a:effectLst/>
                <a:uLnTx/>
                <a:uFillTx/>
                <a:latin typeface="Helvetica"/>
                <a:ea typeface="+mn-ea"/>
                <a:cs typeface="Helvetica"/>
              </a:rPr>
              <a:t>92%</a:t>
            </a:r>
            <a:r>
              <a:rPr kumimoji="0" lang="en-US" sz="1200" b="0" i="0" u="none" strike="noStrike" kern="1200" cap="none" spc="0" normalizeH="0" baseline="0" noProof="0">
                <a:ln>
                  <a:noFill/>
                </a:ln>
                <a:solidFill>
                  <a:srgbClr val="1F1A62"/>
                </a:solidFill>
                <a:effectLst/>
                <a:uLnTx/>
                <a:uFillTx/>
                <a:latin typeface="Helvetica"/>
                <a:ea typeface="+mn-ea"/>
                <a:cs typeface="Helvetica"/>
              </a:rPr>
              <a:t> VCR and delivered over </a:t>
            </a:r>
            <a:r>
              <a:rPr kumimoji="0" lang="en-US" sz="1200" b="1" i="0" u="none" strike="noStrike" kern="1200" cap="none" spc="0" normalizeH="0" baseline="0" noProof="0">
                <a:ln>
                  <a:noFill/>
                </a:ln>
                <a:solidFill>
                  <a:srgbClr val="1F1A62"/>
                </a:solidFill>
                <a:effectLst/>
                <a:uLnTx/>
                <a:uFillTx/>
                <a:latin typeface="Helvetica"/>
                <a:ea typeface="+mn-ea"/>
                <a:cs typeface="Helvetica"/>
              </a:rPr>
              <a:t>10M</a:t>
            </a:r>
            <a:r>
              <a:rPr kumimoji="0" lang="en-US" sz="1200" b="0" i="0" u="none" strike="noStrike" kern="1200" cap="none" spc="0" normalizeH="0" baseline="0" noProof="0">
                <a:ln>
                  <a:noFill/>
                </a:ln>
                <a:solidFill>
                  <a:srgbClr val="1F1A62"/>
                </a:solidFill>
                <a:effectLst/>
                <a:uLnTx/>
                <a:uFillTx/>
                <a:latin typeface="Helvetica"/>
                <a:ea typeface="+mn-ea"/>
                <a:cs typeface="Helvetica"/>
              </a:rPr>
              <a:t> views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NGLMit</a:t>
            </a:r>
            <a:r>
              <a:rPr kumimoji="0" lang="en-US" sz="1200" b="0" i="0" u="none" strike="noStrike" kern="1200" cap="none" spc="0" normalizeH="0" baseline="0" noProof="0">
                <a:ln>
                  <a:noFill/>
                </a:ln>
                <a:solidFill>
                  <a:srgbClr val="1F1A62"/>
                </a:solidFill>
                <a:effectLst/>
                <a:uLnTx/>
                <a:uFillTx/>
                <a:latin typeface="Helvetica"/>
                <a:ea typeface="+mn-ea"/>
                <a:cs typeface="Helvetica"/>
              </a:rPr>
              <a:t>ú  / Online video, CTV</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1028" name="Picture 4" descr="NGLmitú Launches mitúTV Streaming Platform | TV Tech">
            <a:extLst>
              <a:ext uri="{FF2B5EF4-FFF2-40B4-BE49-F238E27FC236}">
                <a16:creationId xmlns:a16="http://schemas.microsoft.com/office/drawing/2014/main" id="{5D9301EE-7594-246F-4183-2C150F66C9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1" t="35354" r="3030" b="35758"/>
          <a:stretch/>
        </p:blipFill>
        <p:spPr bwMode="auto">
          <a:xfrm>
            <a:off x="10600531" y="6058200"/>
            <a:ext cx="1355941" cy="430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632CA0-FA42-E9C2-B9EB-4934CB128CA8}"/>
              </a:ext>
            </a:extLst>
          </p:cNvPr>
          <p:cNvSpPr txBox="1"/>
          <p:nvPr/>
        </p:nvSpPr>
        <p:spPr>
          <a:xfrm>
            <a:off x="4014788" y="6304366"/>
            <a:ext cx="56616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NGLMitú</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Travel Case Study. 2/1/23 - 6/30/23.</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15" name="Picture 14" descr="A person holding a megaphone&#10;&#10;Description automatically generated">
            <a:extLst>
              <a:ext uri="{FF2B5EF4-FFF2-40B4-BE49-F238E27FC236}">
                <a16:creationId xmlns:a16="http://schemas.microsoft.com/office/drawing/2014/main" id="{CD4ED673-50B0-D0D2-C7B1-DC6B164F2C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275" y="1414418"/>
            <a:ext cx="1357520" cy="1357520"/>
          </a:xfrm>
          <a:prstGeom prst="rect">
            <a:avLst/>
          </a:prstGeom>
        </p:spPr>
      </p:pic>
      <p:sp>
        <p:nvSpPr>
          <p:cNvPr id="29" name="Rectangle 28">
            <a:extLst>
              <a:ext uri="{FF2B5EF4-FFF2-40B4-BE49-F238E27FC236}">
                <a16:creationId xmlns:a16="http://schemas.microsoft.com/office/drawing/2014/main" id="{7224C806-F31E-BC06-0029-FEED6DF6C234}"/>
              </a:ext>
            </a:extLst>
          </p:cNvPr>
          <p:cNvSpPr/>
          <p:nvPr/>
        </p:nvSpPr>
        <p:spPr>
          <a:xfrm>
            <a:off x="5438272" y="1539180"/>
            <a:ext cx="2555157"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6600" b="1" i="0" u="none" strike="noStrike" kern="1200" cap="none" spc="0" normalizeH="0" baseline="0" noProof="0">
                <a:ln>
                  <a:solidFill>
                    <a:srgbClr val="1F1A62"/>
                  </a:solidFill>
                </a:ln>
                <a:solidFill>
                  <a:srgbClr val="1F1A62"/>
                </a:solidFill>
                <a:effectLst/>
                <a:uLnTx/>
                <a:uFillTx/>
                <a:latin typeface="Helvetica"/>
                <a:ea typeface="+mn-ea"/>
                <a:cs typeface="Helvetica"/>
              </a:rPr>
              <a:t>10.4M</a:t>
            </a:r>
          </a:p>
        </p:txBody>
      </p:sp>
      <p:sp>
        <p:nvSpPr>
          <p:cNvPr id="31" name="Rectangle 30">
            <a:extLst>
              <a:ext uri="{FF2B5EF4-FFF2-40B4-BE49-F238E27FC236}">
                <a16:creationId xmlns:a16="http://schemas.microsoft.com/office/drawing/2014/main" id="{8783FDCA-8FA4-5B99-F921-C17307A75683}"/>
              </a:ext>
            </a:extLst>
          </p:cNvPr>
          <p:cNvSpPr/>
          <p:nvPr/>
        </p:nvSpPr>
        <p:spPr>
          <a:xfrm>
            <a:off x="4270589" y="2768865"/>
            <a:ext cx="3674712" cy="56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Impressions</a:t>
            </a:r>
            <a:endPar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2" name="Rectangle 31">
            <a:extLst>
              <a:ext uri="{FF2B5EF4-FFF2-40B4-BE49-F238E27FC236}">
                <a16:creationId xmlns:a16="http://schemas.microsoft.com/office/drawing/2014/main" id="{553252B1-8776-5B67-1E4E-0F6043E7B455}"/>
              </a:ext>
            </a:extLst>
          </p:cNvPr>
          <p:cNvSpPr/>
          <p:nvPr/>
        </p:nvSpPr>
        <p:spPr>
          <a:xfrm>
            <a:off x="9550449" y="1539180"/>
            <a:ext cx="2555157"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6600" b="1" i="0" u="none" strike="noStrike" kern="1200" cap="none" spc="0" normalizeH="0" baseline="0" noProof="0">
                <a:ln>
                  <a:solidFill>
                    <a:srgbClr val="1F1A62"/>
                  </a:solidFill>
                </a:ln>
                <a:solidFill>
                  <a:srgbClr val="00BFF2"/>
                </a:solidFill>
                <a:effectLst/>
                <a:uLnTx/>
                <a:uFillTx/>
                <a:latin typeface="Helvetica"/>
                <a:ea typeface="+mn-ea"/>
                <a:cs typeface="Helvetica"/>
              </a:rPr>
              <a:t>10.1M</a:t>
            </a:r>
          </a:p>
        </p:txBody>
      </p:sp>
      <p:sp>
        <p:nvSpPr>
          <p:cNvPr id="33" name="Rectangle 32">
            <a:extLst>
              <a:ext uri="{FF2B5EF4-FFF2-40B4-BE49-F238E27FC236}">
                <a16:creationId xmlns:a16="http://schemas.microsoft.com/office/drawing/2014/main" id="{ACAE8756-967C-30F1-A07E-D20A4B7081FF}"/>
              </a:ext>
            </a:extLst>
          </p:cNvPr>
          <p:cNvSpPr/>
          <p:nvPr/>
        </p:nvSpPr>
        <p:spPr>
          <a:xfrm>
            <a:off x="8329928" y="2768865"/>
            <a:ext cx="3674712" cy="56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Video Views</a:t>
            </a:r>
            <a:endPar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DCE7316B-EFAB-BDBA-386E-CA09DC0002A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Rectangle: Rounded Corners 9">
            <a:extLst>
              <a:ext uri="{FF2B5EF4-FFF2-40B4-BE49-F238E27FC236}">
                <a16:creationId xmlns:a16="http://schemas.microsoft.com/office/drawing/2014/main" id="{28C0D31D-3E2D-49C2-37EA-217012872D88}"/>
              </a:ext>
            </a:extLst>
          </p:cNvPr>
          <p:cNvSpPr/>
          <p:nvPr/>
        </p:nvSpPr>
        <p:spPr>
          <a:xfrm>
            <a:off x="8192469" y="3565866"/>
            <a:ext cx="3937597" cy="2305378"/>
          </a:xfrm>
          <a:prstGeom prst="roundRect">
            <a:avLst/>
          </a:prstGeom>
          <a:solidFill>
            <a:schemeClr val="bg1"/>
          </a:solidFill>
          <a:ln w="3810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DA52EA7-F0BD-6A29-6879-A50089029A91}"/>
              </a:ext>
            </a:extLst>
          </p:cNvPr>
          <p:cNvSpPr/>
          <p:nvPr/>
        </p:nvSpPr>
        <p:spPr>
          <a:xfrm>
            <a:off x="4139147" y="3565866"/>
            <a:ext cx="3937597" cy="2305378"/>
          </a:xfrm>
          <a:prstGeom prst="roundRect">
            <a:avLst/>
          </a:prstGeom>
          <a:solidFill>
            <a:schemeClr val="bg1"/>
          </a:solidFill>
          <a:ln w="38100">
            <a:solidFill>
              <a:srgbClr val="66C5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A38E7DC-EF42-065F-E40E-793E5EF1FC58}"/>
              </a:ext>
            </a:extLst>
          </p:cNvPr>
          <p:cNvSpPr/>
          <p:nvPr/>
        </p:nvSpPr>
        <p:spPr>
          <a:xfrm>
            <a:off x="5459162" y="3988428"/>
            <a:ext cx="2624505"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6600" b="1" i="0" u="none" strike="noStrike" kern="1200" cap="none" spc="0" normalizeH="0" baseline="0" noProof="0">
                <a:ln>
                  <a:solidFill>
                    <a:srgbClr val="1F1A62"/>
                  </a:solidFill>
                </a:ln>
                <a:solidFill>
                  <a:srgbClr val="66C5AD"/>
                </a:solidFill>
                <a:effectLst/>
                <a:uLnTx/>
                <a:uFillTx/>
                <a:latin typeface="Helvetica"/>
                <a:ea typeface="+mn-ea"/>
                <a:cs typeface="Helvetica"/>
              </a:rPr>
              <a:t>92.4%</a:t>
            </a:r>
          </a:p>
        </p:txBody>
      </p:sp>
      <p:sp>
        <p:nvSpPr>
          <p:cNvPr id="13" name="Rectangle 12">
            <a:extLst>
              <a:ext uri="{FF2B5EF4-FFF2-40B4-BE49-F238E27FC236}">
                <a16:creationId xmlns:a16="http://schemas.microsoft.com/office/drawing/2014/main" id="{E57678F4-95BB-6CB9-BABB-A4A696F3091C}"/>
              </a:ext>
            </a:extLst>
          </p:cNvPr>
          <p:cNvSpPr/>
          <p:nvPr/>
        </p:nvSpPr>
        <p:spPr>
          <a:xfrm>
            <a:off x="4270589" y="5211111"/>
            <a:ext cx="3674712" cy="56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Video Completion Rate</a:t>
            </a:r>
            <a:endPar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7" name="Rectangle 16">
            <a:extLst>
              <a:ext uri="{FF2B5EF4-FFF2-40B4-BE49-F238E27FC236}">
                <a16:creationId xmlns:a16="http://schemas.microsoft.com/office/drawing/2014/main" id="{C4EB2EE7-E25A-EBA6-5508-D8DEB5F9EEA8}"/>
              </a:ext>
            </a:extLst>
          </p:cNvPr>
          <p:cNvSpPr/>
          <p:nvPr/>
        </p:nvSpPr>
        <p:spPr>
          <a:xfrm>
            <a:off x="8329928" y="5211111"/>
            <a:ext cx="3674712" cy="566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Clicks</a:t>
            </a:r>
            <a:endPar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4" name="Rectangle 33">
            <a:extLst>
              <a:ext uri="{FF2B5EF4-FFF2-40B4-BE49-F238E27FC236}">
                <a16:creationId xmlns:a16="http://schemas.microsoft.com/office/drawing/2014/main" id="{66F7ED03-7686-976A-3C92-0A0CF28A524C}"/>
              </a:ext>
            </a:extLst>
          </p:cNvPr>
          <p:cNvSpPr/>
          <p:nvPr/>
        </p:nvSpPr>
        <p:spPr>
          <a:xfrm>
            <a:off x="9636843" y="3988428"/>
            <a:ext cx="2555157"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6600" b="1" i="0" u="none" strike="noStrike" kern="1200" cap="none" spc="0" normalizeH="0" baseline="0" noProof="0">
                <a:ln>
                  <a:solidFill>
                    <a:srgbClr val="1F1A62"/>
                  </a:solidFill>
                </a:ln>
                <a:solidFill>
                  <a:srgbClr val="ED3C8D"/>
                </a:solidFill>
                <a:effectLst/>
                <a:uLnTx/>
                <a:uFillTx/>
                <a:latin typeface="Helvetica"/>
                <a:ea typeface="+mn-ea"/>
                <a:cs typeface="Helvetica"/>
              </a:rPr>
              <a:t>5K</a:t>
            </a:r>
          </a:p>
        </p:txBody>
      </p:sp>
      <p:pic>
        <p:nvPicPr>
          <p:cNvPr id="36" name="Picture 35" descr="A person holding a phone&#10;&#10;Description automatically generated">
            <a:extLst>
              <a:ext uri="{FF2B5EF4-FFF2-40B4-BE49-F238E27FC236}">
                <a16:creationId xmlns:a16="http://schemas.microsoft.com/office/drawing/2014/main" id="{225236C0-8747-54F1-65CC-ABEA2665E1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952" y="3863666"/>
            <a:ext cx="1357520" cy="1357520"/>
          </a:xfrm>
          <a:prstGeom prst="rect">
            <a:avLst/>
          </a:prstGeom>
        </p:spPr>
      </p:pic>
      <p:pic>
        <p:nvPicPr>
          <p:cNvPr id="39" name="Picture 38" descr="A person holding a phone&#10;&#10;Description automatically generated">
            <a:extLst>
              <a:ext uri="{FF2B5EF4-FFF2-40B4-BE49-F238E27FC236}">
                <a16:creationId xmlns:a16="http://schemas.microsoft.com/office/drawing/2014/main" id="{673BB0DC-5200-2143-6666-F4A4C5450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5256" y="1452330"/>
            <a:ext cx="1281697" cy="1281697"/>
          </a:xfrm>
          <a:prstGeom prst="rect">
            <a:avLst/>
          </a:prstGeom>
        </p:spPr>
      </p:pic>
      <p:pic>
        <p:nvPicPr>
          <p:cNvPr id="41" name="Picture 40" descr="A hand pointing at a video&#10;&#10;Description automatically generated">
            <a:extLst>
              <a:ext uri="{FF2B5EF4-FFF2-40B4-BE49-F238E27FC236}">
                <a16:creationId xmlns:a16="http://schemas.microsoft.com/office/drawing/2014/main" id="{554EB2FC-E1DF-E0E0-7097-F90B500323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358" y="3894708"/>
            <a:ext cx="1295437" cy="1295437"/>
          </a:xfrm>
          <a:prstGeom prst="rect">
            <a:avLst/>
          </a:prstGeom>
        </p:spPr>
      </p:pic>
      <p:pic>
        <p:nvPicPr>
          <p:cNvPr id="14" name="Picture 13" descr="A yellow house with a pink door and a palm tree&#10;&#10;Description automatically generated">
            <a:extLst>
              <a:ext uri="{FF2B5EF4-FFF2-40B4-BE49-F238E27FC236}">
                <a16:creationId xmlns:a16="http://schemas.microsoft.com/office/drawing/2014/main" id="{98077FE0-1ABE-5B4D-B13F-AF06EC2E7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8179" y="14876"/>
            <a:ext cx="780855" cy="780855"/>
          </a:xfrm>
          <a:prstGeom prst="rect">
            <a:avLst/>
          </a:prstGeom>
        </p:spPr>
      </p:pic>
    </p:spTree>
    <p:extLst>
      <p:ext uri="{BB962C8B-B14F-4D97-AF65-F5344CB8AC3E}">
        <p14:creationId xmlns:p14="http://schemas.microsoft.com/office/powerpoint/2010/main" val="308402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CF68B635-34E3-43B1-A25B-DB9593B69C8E}"/>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43069" y="136406"/>
            <a:ext cx="8148931"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A luxury resort brand increased their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website traffic</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through addressable VOD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22478"/>
            <a:ext cx="56616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NBCU, AdSmart + Luxury Resort 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6"/>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p>
        </p:txBody>
      </p:sp>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2303" y="6191535"/>
            <a:ext cx="2192839" cy="248978"/>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0F4478F7-600B-488D-B2D5-E4F97380D2D4}"/>
              </a:ext>
            </a:extLst>
          </p:cNvPr>
          <p:cNvSpPr txBox="1">
            <a:spLocks/>
          </p:cNvSpPr>
          <p:nvPr/>
        </p:nvSpPr>
        <p:spPr>
          <a:xfrm>
            <a:off x="4846416" y="1457445"/>
            <a:ext cx="6509323" cy="1414170"/>
          </a:xfrm>
          <a:prstGeom prst="rect">
            <a:avLst/>
          </a:prstGeom>
        </p:spPr>
        <p:txBody>
          <a:bodyPr vert="horz" wrap="square" lIns="91440" tIns="45720" rIns="91440" bIns="45720" rtlCol="0">
            <a:sp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lang="en-US" sz="14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200" kern="1200" dirty="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6F53D7"/>
              </a:buClr>
              <a:buSzTx/>
              <a:buFont typeface="Arial" panose="020B0604020202020204" pitchFamily="34" charset="0"/>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AdSmart drove double-digit site visitation lift</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Arial" panose="020B0604020202020204" pitchFamily="34" charset="0"/>
              </a:rPr>
              <a:t>	+24%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in visitation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website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Arial" panose="020B0604020202020204" pitchFamily="34" charset="0"/>
              </a:rPr>
              <a:t>	+35%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in unique visitors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website</a:t>
            </a:r>
          </a:p>
        </p:txBody>
      </p:sp>
      <p:sp>
        <p:nvSpPr>
          <p:cNvPr id="42" name="Content Placeholder 2">
            <a:extLst>
              <a:ext uri="{FF2B5EF4-FFF2-40B4-BE49-F238E27FC236}">
                <a16:creationId xmlns:a16="http://schemas.microsoft.com/office/drawing/2014/main" id="{6920D4DE-4BF4-4A4D-85E8-ED1167A08B78}"/>
              </a:ext>
            </a:extLst>
          </p:cNvPr>
          <p:cNvSpPr txBox="1">
            <a:spLocks/>
          </p:cNvSpPr>
          <p:nvPr/>
        </p:nvSpPr>
        <p:spPr>
          <a:xfrm>
            <a:off x="4597560" y="3518292"/>
            <a:ext cx="7007035" cy="2629438"/>
          </a:xfrm>
          <a:prstGeom prst="rect">
            <a:avLst/>
          </a:prstGeom>
        </p:spPr>
        <p:txBody>
          <a:bodyPr vert="horz" wrap="square" lIns="91440" tIns="45720" rIns="91440" bIns="45720" rtlCol="0">
            <a:sp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lang="en-US" sz="14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200" kern="1200" dirty="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6F53D7"/>
              </a:buClr>
              <a:buSzTx/>
              <a:buFont typeface="Arial" panose="020B0604020202020204" pitchFamily="34" charset="0"/>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AdSmart drove double-digit page visitation lift </a:t>
            </a: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across the site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+50%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homepage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+56%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property search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+27%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 booking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+42%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special offers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+34%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 + flight booking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+19%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resort-only booking pages</a:t>
            </a:r>
          </a:p>
        </p:txBody>
      </p:sp>
      <p:pic>
        <p:nvPicPr>
          <p:cNvPr id="17" name="Picture 16">
            <a:extLst>
              <a:ext uri="{FF2B5EF4-FFF2-40B4-BE49-F238E27FC236}">
                <a16:creationId xmlns:a16="http://schemas.microsoft.com/office/drawing/2014/main" id="{221E428B-3D01-4619-96F0-1337FC3911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95487" y="86989"/>
            <a:ext cx="635489" cy="635489"/>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F2DDE419-F4D4-403C-8DDB-4DAAAC8DD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3320" y="2326858"/>
            <a:ext cx="599022" cy="599022"/>
          </a:xfrm>
          <a:prstGeom prst="rect">
            <a:avLst/>
          </a:prstGeom>
        </p:spPr>
      </p:pic>
      <p:pic>
        <p:nvPicPr>
          <p:cNvPr id="4" name="Picture 3" descr="Icon&#10;&#10;Description automatically generated">
            <a:extLst>
              <a:ext uri="{FF2B5EF4-FFF2-40B4-BE49-F238E27FC236}">
                <a16:creationId xmlns:a16="http://schemas.microsoft.com/office/drawing/2014/main" id="{80E6F7C7-3276-4E45-9221-B578EAC3D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05301" y="1820791"/>
            <a:ext cx="495059" cy="495059"/>
          </a:xfrm>
          <a:prstGeom prst="rect">
            <a:avLst/>
          </a:prstGeom>
        </p:spPr>
      </p:pic>
      <p:sp>
        <p:nvSpPr>
          <p:cNvPr id="9" name="Right Brace 8">
            <a:extLst>
              <a:ext uri="{FF2B5EF4-FFF2-40B4-BE49-F238E27FC236}">
                <a16:creationId xmlns:a16="http://schemas.microsoft.com/office/drawing/2014/main" id="{677C8983-DEA7-406D-8707-35FE566CF574}"/>
              </a:ext>
            </a:extLst>
          </p:cNvPr>
          <p:cNvSpPr/>
          <p:nvPr/>
        </p:nvSpPr>
        <p:spPr>
          <a:xfrm rot="16200000">
            <a:off x="7917213" y="90936"/>
            <a:ext cx="367729" cy="6150165"/>
          </a:xfrm>
          <a:prstGeom prst="rightBrace">
            <a:avLst/>
          </a:prstGeom>
          <a:ln w="19050">
            <a:solidFill>
              <a:srgbClr val="1F1A6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FDE27FE-A872-4A7E-BF9E-63AD73278669}"/>
              </a:ext>
            </a:extLst>
          </p:cNvPr>
          <p:cNvSpPr/>
          <p:nvPr/>
        </p:nvSpPr>
        <p:spPr>
          <a:xfrm>
            <a:off x="170666" y="1052616"/>
            <a:ext cx="3844122"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luxury resort group sought to increase traffic to their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Using NBCU’s AdSmart audience targeting solution, the brand ran an addressable TV campaign across the NBCU VOD portfolio to reach their custom ‘traveler’ target. Data Plus Math was utilized to measure the impact of the campaign on driving traffic to the advertiser’s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Mastercard ‘Luxury Hotel &amp; Resort Travelers’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By implementing a targeted addressable TV campaign, the brand saw a </a:t>
            </a:r>
            <a:r>
              <a:rPr kumimoji="0" lang="en-US" sz="1200" b="1" i="0" u="none" strike="noStrike" kern="1200" cap="none" spc="0" normalizeH="0" baseline="0" noProof="0">
                <a:ln>
                  <a:noFill/>
                </a:ln>
                <a:solidFill>
                  <a:srgbClr val="1F1A62"/>
                </a:solidFill>
                <a:effectLst/>
                <a:uLnTx/>
                <a:uFillTx/>
                <a:latin typeface="Helvetica"/>
                <a:ea typeface="+mn-ea"/>
                <a:cs typeface="Helvetica"/>
              </a:rPr>
              <a:t>double-digit lift </a:t>
            </a:r>
            <a:r>
              <a:rPr kumimoji="0" lang="en-US" sz="1200" b="0" i="0" u="none" strike="noStrike" kern="1200" cap="none" spc="0" normalizeH="0" baseline="0" noProof="0">
                <a:ln>
                  <a:noFill/>
                </a:ln>
                <a:solidFill>
                  <a:srgbClr val="1F1A62"/>
                </a:solidFill>
                <a:effectLst/>
                <a:uLnTx/>
                <a:uFillTx/>
                <a:latin typeface="Helvetica"/>
                <a:ea typeface="+mn-ea"/>
                <a:cs typeface="Helvetica"/>
              </a:rPr>
              <a:t>in overall website visitations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NBCU’s AdSmart solution / Addressable TV</a:t>
            </a:r>
          </a:p>
          <a:p>
            <a:pPr marL="742950" marR="0" lvl="1"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(VOD: NBCU set-top box VOD, NBCU CTV O&amp;O apps, NBCU on Hulu)</a:t>
            </a: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p:txBody>
      </p:sp>
      <p:sp>
        <p:nvSpPr>
          <p:cNvPr id="2" name="Rectangle 1">
            <a:extLst>
              <a:ext uri="{FF2B5EF4-FFF2-40B4-BE49-F238E27FC236}">
                <a16:creationId xmlns:a16="http://schemas.microsoft.com/office/drawing/2014/main" id="{B7D6F719-A3C1-4EF9-43DA-553C74AE0FE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49120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66C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14788" y="26290"/>
            <a:ext cx="8052196"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The LVCVA leveraged a cross-screen campaign strategy to drive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search</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 and </a:t>
            </a:r>
            <a:r>
              <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store visits </a:t>
            </a:r>
            <a:r>
              <a:rPr kumimoji="0" lang="en-US" sz="2200" b="0" i="0" u="none" strike="noStrike" kern="1200" cap="none" spc="0" normalizeH="0" baseline="0" noProof="0">
                <a:ln>
                  <a:noFill/>
                </a:ln>
                <a:solidFill>
                  <a:srgbClr val="232470"/>
                </a:solidFill>
                <a:effectLst/>
                <a:uLnTx/>
                <a:uFillTx/>
                <a:latin typeface="Helvetica" panose="020B0403020202020204" pitchFamily="34" charset="0"/>
                <a:ea typeface="+mn-ea"/>
                <a:cs typeface="+mn-cs"/>
              </a:rPr>
              <a:t>beyond their benchmarks</a:t>
            </a:r>
            <a:endParaRPr kumimoji="0" lang="en-US" sz="2200" b="1" i="0" u="none" strike="noStrike" kern="1200" cap="none" spc="0" normalizeH="0" baseline="0" noProof="0">
              <a:ln>
                <a:noFill/>
              </a:ln>
              <a:solidFill>
                <a:srgbClr val="232470"/>
              </a:solidFill>
              <a:effectLst/>
              <a:uLnTx/>
              <a:uFillTx/>
              <a:latin typeface="Helvetica" panose="020B0403020202020204" pitchFamily="34" charset="0"/>
              <a:ea typeface="+mn-ea"/>
              <a:cs typeface="+mn-cs"/>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a:t>
            </a:r>
          </a:p>
        </p:txBody>
      </p:sp>
      <p:pic>
        <p:nvPicPr>
          <p:cNvPr id="2" name="Google Shape;103;p1">
            <a:extLst>
              <a:ext uri="{FF2B5EF4-FFF2-40B4-BE49-F238E27FC236}">
                <a16:creationId xmlns:a16="http://schemas.microsoft.com/office/drawing/2014/main" id="{F0F5E131-1A1F-2D6F-5EF4-BDC0F9CD3F66}"/>
              </a:ext>
            </a:extLst>
          </p:cNvPr>
          <p:cNvPicPr preferRelativeResize="0"/>
          <p:nvPr/>
        </p:nvPicPr>
        <p:blipFill rotWithShape="1">
          <a:blip r:embed="rId4">
            <a:alphaModFix/>
          </a:blip>
          <a:srcRect/>
          <a:stretch/>
        </p:blipFill>
        <p:spPr>
          <a:xfrm>
            <a:off x="10968597" y="6012928"/>
            <a:ext cx="1223403" cy="314772"/>
          </a:xfrm>
          <a:prstGeom prst="rect">
            <a:avLst/>
          </a:prstGeom>
          <a:noFill/>
          <a:ln>
            <a:noFill/>
          </a:ln>
        </p:spPr>
      </p:pic>
      <p:sp>
        <p:nvSpPr>
          <p:cNvPr id="7" name="TextBox 6">
            <a:extLst>
              <a:ext uri="{FF2B5EF4-FFF2-40B4-BE49-F238E27FC236}">
                <a16:creationId xmlns:a16="http://schemas.microsoft.com/office/drawing/2014/main" id="{F900549B-B1C3-A9C5-2925-27DC17A4F1C5}"/>
              </a:ext>
            </a:extLst>
          </p:cNvPr>
          <p:cNvSpPr txBox="1"/>
          <p:nvPr/>
        </p:nvSpPr>
        <p:spPr>
          <a:xfrm>
            <a:off x="4545374" y="1326064"/>
            <a:ext cx="6936474" cy="276999"/>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LVCVA Campaign Results – Brand Lift (Attitudinal) vs. Outcomes Lift (Behavioral)</a:t>
            </a:r>
          </a:p>
        </p:txBody>
      </p:sp>
      <p:sp>
        <p:nvSpPr>
          <p:cNvPr id="8" name="TextBox 7">
            <a:extLst>
              <a:ext uri="{FF2B5EF4-FFF2-40B4-BE49-F238E27FC236}">
                <a16:creationId xmlns:a16="http://schemas.microsoft.com/office/drawing/2014/main" id="{D4732DB6-ADAB-C6FB-1603-11C446304E90}"/>
              </a:ext>
            </a:extLst>
          </p:cNvPr>
          <p:cNvSpPr txBox="1"/>
          <p:nvPr/>
        </p:nvSpPr>
        <p:spPr>
          <a:xfrm>
            <a:off x="5033590" y="2064596"/>
            <a:ext cx="1311052" cy="276999"/>
          </a:xfrm>
          <a:prstGeom prst="rect">
            <a:avLst/>
          </a:prstGeom>
          <a:noFill/>
        </p:spPr>
        <p:txBody>
          <a:bodyPr wrap="square" rtlCol="0">
            <a:spAutoFit/>
          </a:bodyPr>
          <a:lstStyle/>
          <a:p>
            <a:pPr marL="0" marR="0" lvl="0" indent="0" algn="r"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Intent to visit</a:t>
            </a:r>
          </a:p>
        </p:txBody>
      </p:sp>
      <p:sp>
        <p:nvSpPr>
          <p:cNvPr id="9" name="Rectangle 8">
            <a:extLst>
              <a:ext uri="{FF2B5EF4-FFF2-40B4-BE49-F238E27FC236}">
                <a16:creationId xmlns:a16="http://schemas.microsoft.com/office/drawing/2014/main" id="{CA0C775D-5BCE-23AE-6993-0BB52AEFC334}"/>
              </a:ext>
            </a:extLst>
          </p:cNvPr>
          <p:cNvSpPr/>
          <p:nvPr/>
        </p:nvSpPr>
        <p:spPr>
          <a:xfrm>
            <a:off x="6338145" y="2078382"/>
            <a:ext cx="665641" cy="265945"/>
          </a:xfrm>
          <a:prstGeom prst="rect">
            <a:avLst/>
          </a:prstGeom>
          <a:solidFill>
            <a:srgbClr val="1B1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+2.00%</a:t>
            </a:r>
          </a:p>
        </p:txBody>
      </p:sp>
      <p:sp>
        <p:nvSpPr>
          <p:cNvPr id="10" name="TextBox 9">
            <a:extLst>
              <a:ext uri="{FF2B5EF4-FFF2-40B4-BE49-F238E27FC236}">
                <a16:creationId xmlns:a16="http://schemas.microsoft.com/office/drawing/2014/main" id="{20748AC6-92C6-C1EB-8563-C978D130C081}"/>
              </a:ext>
            </a:extLst>
          </p:cNvPr>
          <p:cNvSpPr txBox="1"/>
          <p:nvPr/>
        </p:nvSpPr>
        <p:spPr>
          <a:xfrm>
            <a:off x="4786254" y="2366827"/>
            <a:ext cx="1558387" cy="276999"/>
          </a:xfrm>
          <a:prstGeom prst="rect">
            <a:avLst/>
          </a:prstGeom>
          <a:noFill/>
        </p:spPr>
        <p:txBody>
          <a:bodyPr wrap="square" rtlCol="0">
            <a:spAutoFit/>
          </a:bodyPr>
          <a:lstStyle/>
          <a:p>
            <a:pPr marL="0" marR="0" lvl="0" indent="0" algn="r"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Branded search</a:t>
            </a:r>
          </a:p>
        </p:txBody>
      </p:sp>
      <p:sp>
        <p:nvSpPr>
          <p:cNvPr id="12" name="Rectangle 11">
            <a:extLst>
              <a:ext uri="{FF2B5EF4-FFF2-40B4-BE49-F238E27FC236}">
                <a16:creationId xmlns:a16="http://schemas.microsoft.com/office/drawing/2014/main" id="{BC70B8A3-4B5D-AF73-7535-867323AA3FE5}"/>
              </a:ext>
            </a:extLst>
          </p:cNvPr>
          <p:cNvSpPr/>
          <p:nvPr/>
        </p:nvSpPr>
        <p:spPr>
          <a:xfrm>
            <a:off x="6344640" y="2381294"/>
            <a:ext cx="2247075" cy="245390"/>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+9.95%</a:t>
            </a:r>
          </a:p>
        </p:txBody>
      </p:sp>
      <p:sp>
        <p:nvSpPr>
          <p:cNvPr id="13" name="TextBox 12">
            <a:extLst>
              <a:ext uri="{FF2B5EF4-FFF2-40B4-BE49-F238E27FC236}">
                <a16:creationId xmlns:a16="http://schemas.microsoft.com/office/drawing/2014/main" id="{07A68021-31EA-60FD-C19E-9D188C32B1DC}"/>
              </a:ext>
            </a:extLst>
          </p:cNvPr>
          <p:cNvSpPr txBox="1"/>
          <p:nvPr/>
        </p:nvSpPr>
        <p:spPr>
          <a:xfrm>
            <a:off x="4786254" y="2627077"/>
            <a:ext cx="1558387" cy="276999"/>
          </a:xfrm>
          <a:prstGeom prst="rect">
            <a:avLst/>
          </a:prstGeom>
          <a:noFill/>
        </p:spPr>
        <p:txBody>
          <a:bodyPr wrap="square" rtlCol="0">
            <a:spAutoFit/>
          </a:bodyPr>
          <a:lstStyle/>
          <a:p>
            <a:pPr marL="0" marR="0" lvl="0" indent="0" algn="r"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Branded store visits</a:t>
            </a:r>
          </a:p>
        </p:txBody>
      </p:sp>
      <p:sp>
        <p:nvSpPr>
          <p:cNvPr id="14" name="Rectangle 13">
            <a:extLst>
              <a:ext uri="{FF2B5EF4-FFF2-40B4-BE49-F238E27FC236}">
                <a16:creationId xmlns:a16="http://schemas.microsoft.com/office/drawing/2014/main" id="{6A8B04C8-F17A-2DF8-998C-F477A1D9C4B3}"/>
              </a:ext>
            </a:extLst>
          </p:cNvPr>
          <p:cNvSpPr/>
          <p:nvPr/>
        </p:nvSpPr>
        <p:spPr>
          <a:xfrm>
            <a:off x="6344641" y="2717774"/>
            <a:ext cx="4034964" cy="245390"/>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+17.47%</a:t>
            </a:r>
          </a:p>
        </p:txBody>
      </p:sp>
      <p:cxnSp>
        <p:nvCxnSpPr>
          <p:cNvPr id="17" name="Straight Connector 16">
            <a:extLst>
              <a:ext uri="{FF2B5EF4-FFF2-40B4-BE49-F238E27FC236}">
                <a16:creationId xmlns:a16="http://schemas.microsoft.com/office/drawing/2014/main" id="{586FBBD0-DFA0-2171-17A5-D5C5BB8075F9}"/>
              </a:ext>
            </a:extLst>
          </p:cNvPr>
          <p:cNvCxnSpPr>
            <a:cxnSpLocks/>
          </p:cNvCxnSpPr>
          <p:nvPr/>
        </p:nvCxnSpPr>
        <p:spPr>
          <a:xfrm>
            <a:off x="4525891" y="3257899"/>
            <a:ext cx="7285895"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620F05A-721B-D467-0D11-18F38DEDD956}"/>
              </a:ext>
            </a:extLst>
          </p:cNvPr>
          <p:cNvSpPr/>
          <p:nvPr/>
        </p:nvSpPr>
        <p:spPr>
          <a:xfrm>
            <a:off x="6063037" y="1704596"/>
            <a:ext cx="119347" cy="106188"/>
          </a:xfrm>
          <a:prstGeom prst="rect">
            <a:avLst/>
          </a:prstGeom>
          <a:solidFill>
            <a:srgbClr val="1B1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947F2D4-B3A0-E0AA-9A0B-2BE7E0F8F4D6}"/>
              </a:ext>
            </a:extLst>
          </p:cNvPr>
          <p:cNvSpPr txBox="1"/>
          <p:nvPr/>
        </p:nvSpPr>
        <p:spPr>
          <a:xfrm>
            <a:off x="6162205" y="1619191"/>
            <a:ext cx="2016896" cy="276999"/>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Attitudinal Benchmark</a:t>
            </a:r>
          </a:p>
        </p:txBody>
      </p:sp>
      <p:sp>
        <p:nvSpPr>
          <p:cNvPr id="22" name="Rectangle 21">
            <a:extLst>
              <a:ext uri="{FF2B5EF4-FFF2-40B4-BE49-F238E27FC236}">
                <a16:creationId xmlns:a16="http://schemas.microsoft.com/office/drawing/2014/main" id="{36374340-4F26-DB67-E6DA-45E67F0C99C9}"/>
              </a:ext>
            </a:extLst>
          </p:cNvPr>
          <p:cNvSpPr/>
          <p:nvPr/>
        </p:nvSpPr>
        <p:spPr>
          <a:xfrm>
            <a:off x="8487750" y="1704596"/>
            <a:ext cx="119347" cy="106188"/>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57AF461-F9EA-DE53-3D87-A3AEC4488BC6}"/>
              </a:ext>
            </a:extLst>
          </p:cNvPr>
          <p:cNvSpPr txBox="1"/>
          <p:nvPr/>
        </p:nvSpPr>
        <p:spPr>
          <a:xfrm>
            <a:off x="8585881" y="1619191"/>
            <a:ext cx="1793724" cy="276999"/>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Behavioral Metrics</a:t>
            </a:r>
          </a:p>
        </p:txBody>
      </p:sp>
      <p:sp>
        <p:nvSpPr>
          <p:cNvPr id="39" name="TextBox 38">
            <a:extLst>
              <a:ext uri="{FF2B5EF4-FFF2-40B4-BE49-F238E27FC236}">
                <a16:creationId xmlns:a16="http://schemas.microsoft.com/office/drawing/2014/main" id="{1A2F7960-B69B-53E4-8BD9-FDAB7C6BC2A5}"/>
              </a:ext>
            </a:extLst>
          </p:cNvPr>
          <p:cNvSpPr txBox="1"/>
          <p:nvPr/>
        </p:nvSpPr>
        <p:spPr>
          <a:xfrm>
            <a:off x="4884739" y="3374641"/>
            <a:ext cx="6257744" cy="276999"/>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200" b="1" i="1"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LVCVA Campaign Lift Results vs. DISQO’s Normative Benchmarks</a:t>
            </a:r>
          </a:p>
        </p:txBody>
      </p:sp>
      <p:sp>
        <p:nvSpPr>
          <p:cNvPr id="47" name="Rectangle 46">
            <a:extLst>
              <a:ext uri="{FF2B5EF4-FFF2-40B4-BE49-F238E27FC236}">
                <a16:creationId xmlns:a16="http://schemas.microsoft.com/office/drawing/2014/main" id="{9CB7C7CE-A2D6-AC6A-D4A5-C06A536F5648}"/>
              </a:ext>
            </a:extLst>
          </p:cNvPr>
          <p:cNvSpPr/>
          <p:nvPr/>
        </p:nvSpPr>
        <p:spPr>
          <a:xfrm>
            <a:off x="6411204" y="3645717"/>
            <a:ext cx="119347" cy="106188"/>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D3F31504-F4CD-CF19-5E98-C4F3BA506B51}"/>
              </a:ext>
            </a:extLst>
          </p:cNvPr>
          <p:cNvSpPr txBox="1"/>
          <p:nvPr/>
        </p:nvSpPr>
        <p:spPr>
          <a:xfrm>
            <a:off x="6552941" y="3560312"/>
            <a:ext cx="1455220" cy="276999"/>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Travel Benchmark</a:t>
            </a:r>
          </a:p>
        </p:txBody>
      </p:sp>
      <p:sp>
        <p:nvSpPr>
          <p:cNvPr id="49" name="Rectangle 48">
            <a:extLst>
              <a:ext uri="{FF2B5EF4-FFF2-40B4-BE49-F238E27FC236}">
                <a16:creationId xmlns:a16="http://schemas.microsoft.com/office/drawing/2014/main" id="{32EDFFC9-D125-0A76-78F6-3170FED3F7C3}"/>
              </a:ext>
            </a:extLst>
          </p:cNvPr>
          <p:cNvSpPr/>
          <p:nvPr/>
        </p:nvSpPr>
        <p:spPr>
          <a:xfrm>
            <a:off x="8329493" y="3645717"/>
            <a:ext cx="119347" cy="106188"/>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57FA22AC-E72F-D9A4-7AA2-4C4A9CA97D89}"/>
              </a:ext>
            </a:extLst>
          </p:cNvPr>
          <p:cNvSpPr txBox="1"/>
          <p:nvPr/>
        </p:nvSpPr>
        <p:spPr>
          <a:xfrm>
            <a:off x="8467185" y="3560312"/>
            <a:ext cx="1455220" cy="276999"/>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LVCVA</a:t>
            </a:r>
          </a:p>
        </p:txBody>
      </p:sp>
      <p:sp>
        <p:nvSpPr>
          <p:cNvPr id="54" name="Rectangle 53">
            <a:hlinkClick r:id="rId5"/>
            <a:extLst>
              <a:ext uri="{FF2B5EF4-FFF2-40B4-BE49-F238E27FC236}">
                <a16:creationId xmlns:a16="http://schemas.microsoft.com/office/drawing/2014/main" id="{3C91CEEA-672C-4643-0638-AE5C7EE08C99}"/>
              </a:ext>
            </a:extLst>
          </p:cNvPr>
          <p:cNvSpPr/>
          <p:nvPr/>
        </p:nvSpPr>
        <p:spPr>
          <a:xfrm>
            <a:off x="10685315" y="5475211"/>
            <a:ext cx="1324434" cy="389498"/>
          </a:xfrm>
          <a:prstGeom prst="rect">
            <a:avLst/>
          </a:prstGeom>
          <a:solidFill>
            <a:srgbClr val="FFE600"/>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955"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Download</a:t>
            </a:r>
            <a:r>
              <a:rPr kumimoji="0" lang="en-US" sz="955"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the full Case Study</a:t>
            </a:r>
          </a:p>
        </p:txBody>
      </p:sp>
      <p:sp>
        <p:nvSpPr>
          <p:cNvPr id="55" name="TextBox 54">
            <a:extLst>
              <a:ext uri="{FF2B5EF4-FFF2-40B4-BE49-F238E27FC236}">
                <a16:creationId xmlns:a16="http://schemas.microsoft.com/office/drawing/2014/main" id="{E3BF3C73-0496-B5C5-39D1-CAA21C01AB0A}"/>
              </a:ext>
            </a:extLst>
          </p:cNvPr>
          <p:cNvSpPr txBox="1"/>
          <p:nvPr/>
        </p:nvSpPr>
        <p:spPr>
          <a:xfrm>
            <a:off x="6848919" y="5386717"/>
            <a:ext cx="982727" cy="512000"/>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2727"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35x</a:t>
            </a:r>
          </a:p>
        </p:txBody>
      </p:sp>
      <p:sp>
        <p:nvSpPr>
          <p:cNvPr id="56" name="Rectangle 55">
            <a:extLst>
              <a:ext uri="{FF2B5EF4-FFF2-40B4-BE49-F238E27FC236}">
                <a16:creationId xmlns:a16="http://schemas.microsoft.com/office/drawing/2014/main" id="{9498A82C-C279-B70A-005D-47D8D0754F9C}"/>
              </a:ext>
            </a:extLst>
          </p:cNvPr>
          <p:cNvSpPr/>
          <p:nvPr/>
        </p:nvSpPr>
        <p:spPr>
          <a:xfrm>
            <a:off x="6868404" y="5407986"/>
            <a:ext cx="2943316" cy="456723"/>
          </a:xfrm>
          <a:prstGeom prst="rect">
            <a:avLst/>
          </a:prstGeom>
          <a:no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1D29BD5E-88B5-C477-474A-121D9A4F435D}"/>
              </a:ext>
            </a:extLst>
          </p:cNvPr>
          <p:cNvSpPr txBox="1"/>
          <p:nvPr/>
        </p:nvSpPr>
        <p:spPr>
          <a:xfrm>
            <a:off x="7587559" y="5439143"/>
            <a:ext cx="2107521" cy="344069"/>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818"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Above the travel industry DISQO benchmark for driving branded search</a:t>
            </a:r>
          </a:p>
        </p:txBody>
      </p:sp>
      <p:cxnSp>
        <p:nvCxnSpPr>
          <p:cNvPr id="58" name="Straight Connector 57">
            <a:extLst>
              <a:ext uri="{FF2B5EF4-FFF2-40B4-BE49-F238E27FC236}">
                <a16:creationId xmlns:a16="http://schemas.microsoft.com/office/drawing/2014/main" id="{015C5AA6-958F-B892-DB41-2AAB42C5AC9B}"/>
              </a:ext>
            </a:extLst>
          </p:cNvPr>
          <p:cNvCxnSpPr>
            <a:cxnSpLocks/>
          </p:cNvCxnSpPr>
          <p:nvPr/>
        </p:nvCxnSpPr>
        <p:spPr>
          <a:xfrm>
            <a:off x="6338146" y="1954193"/>
            <a:ext cx="0" cy="1093461"/>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4CF48D9E-A3FF-CEB4-F1E7-2C293957A504}"/>
              </a:ext>
            </a:extLst>
          </p:cNvPr>
          <p:cNvPicPr>
            <a:picLocks noChangeAspect="1"/>
          </p:cNvPicPr>
          <p:nvPr/>
        </p:nvPicPr>
        <p:blipFill>
          <a:blip r:embed="rId6"/>
          <a:stretch>
            <a:fillRect/>
          </a:stretch>
        </p:blipFill>
        <p:spPr>
          <a:xfrm>
            <a:off x="4786682" y="3782373"/>
            <a:ext cx="6016436" cy="1593542"/>
          </a:xfrm>
          <a:prstGeom prst="rect">
            <a:avLst/>
          </a:prstGeom>
        </p:spPr>
      </p:pic>
      <p:sp>
        <p:nvSpPr>
          <p:cNvPr id="63" name="Rectangle 62">
            <a:extLst>
              <a:ext uri="{FF2B5EF4-FFF2-40B4-BE49-F238E27FC236}">
                <a16:creationId xmlns:a16="http://schemas.microsoft.com/office/drawing/2014/main" id="{BEED53D9-448F-A72A-56D9-34B9ACE83DC3}"/>
              </a:ext>
            </a:extLst>
          </p:cNvPr>
          <p:cNvSpPr/>
          <p:nvPr/>
        </p:nvSpPr>
        <p:spPr>
          <a:xfrm>
            <a:off x="68453" y="866100"/>
            <a:ext cx="3942691" cy="5541378"/>
          </a:xfrm>
          <a:prstGeom prst="rect">
            <a:avLst/>
          </a:prstGeom>
          <a:noFill/>
          <a:ln>
            <a:noFill/>
          </a:ln>
        </p:spPr>
        <p:txBody>
          <a:bodyPr wrap="square" lIns="62345" tIns="31173" rIns="62345" bIns="31173" rtlCol="0" anchor="t">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Las Vegas Convention and Visitors Authority and its agency, R&amp;R Partners, needed to understand how their ad campaigns were influencing people’s attitudes, opinions and, more importantly, affecting behaviors.  </a:t>
            </a: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Measurement Solution</a:t>
            </a: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To evaluate the performance of LVCVA’s digital campaigns spanning CTV/OTT, online video and display, both DISQO Brand Lift and DISQO Outcomes Lift were applied to samples of DISQO’s 100% opt-in audience to uncover insights into consumer attitudes and digital behaviors. </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Audience</a:t>
            </a: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Travel Intenders (exposed audiences were compared to mirror-matched control groups with the same attributes and shopping behaviors)</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Results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campaign drove:</a:t>
            </a:r>
          </a:p>
          <a:p>
            <a:pPr marL="506543" marR="0" lvl="1"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2.98% lift </a:t>
            </a:r>
            <a:r>
              <a:rPr kumimoji="0" lang="en-US" sz="1100" b="0" i="0" u="none" strike="noStrike" kern="1200" cap="none" spc="0" normalizeH="0" baseline="0" noProof="0">
                <a:ln>
                  <a:noFill/>
                </a:ln>
                <a:solidFill>
                  <a:srgbClr val="1F1A62"/>
                </a:solidFill>
                <a:effectLst/>
                <a:uLnTx/>
                <a:uFillTx/>
                <a:latin typeface="Helvetica"/>
                <a:ea typeface="+mn-ea"/>
                <a:cs typeface="Helvetica"/>
              </a:rPr>
              <a:t>in broad searches such as “what’s open in Vegas right now” or “fun things to do in Vegas,” outperforming the industry benchmark of 1.86;  </a:t>
            </a:r>
          </a:p>
          <a:p>
            <a:pPr marL="506543" marR="0" lvl="1"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9.75%</a:t>
            </a:r>
            <a:r>
              <a:rPr kumimoji="0" lang="en-US" sz="1100" b="0" i="0" u="none" strike="noStrike" kern="1200" cap="none" spc="0" normalizeH="0" baseline="0" noProof="0">
                <a:ln>
                  <a:noFill/>
                </a:ln>
                <a:solidFill>
                  <a:srgbClr val="1F1A62"/>
                </a:solidFill>
                <a:effectLst/>
                <a:uLnTx/>
                <a:uFillTx/>
                <a:latin typeface="Helvetica"/>
                <a:ea typeface="+mn-ea"/>
                <a:cs typeface="Helvetica"/>
              </a:rPr>
              <a:t> lift in lower-funnel “branded” searches aligned with Las Vegas-specific hotels, attractions, dining and shows</a:t>
            </a:r>
          </a:p>
          <a:p>
            <a:pPr marL="506543" marR="0" lvl="1"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1" i="0" u="none" strike="noStrike" kern="1200" cap="none" spc="0" normalizeH="0" baseline="0" noProof="0">
                <a:ln>
                  <a:noFill/>
                </a:ln>
                <a:solidFill>
                  <a:srgbClr val="1F1A62"/>
                </a:solidFill>
                <a:effectLst/>
                <a:uLnTx/>
                <a:uFillTx/>
                <a:latin typeface="Helvetica"/>
                <a:ea typeface="+mn-ea"/>
                <a:cs typeface="Helvetica"/>
              </a:rPr>
              <a:t>17</a:t>
            </a:r>
            <a:r>
              <a:rPr lang="en-US" sz="1100" b="1">
                <a:solidFill>
                  <a:srgbClr val="1F1A62"/>
                </a:solidFill>
                <a:latin typeface="Helvetica"/>
                <a:cs typeface="Helvetica"/>
              </a:rPr>
              <a:t>.</a:t>
            </a:r>
            <a:r>
              <a:rPr kumimoji="0" lang="en-US" sz="1100" b="1" i="0" u="none" strike="noStrike" kern="1200" cap="none" spc="0" normalizeH="0" baseline="0" noProof="0">
                <a:ln>
                  <a:noFill/>
                </a:ln>
                <a:solidFill>
                  <a:srgbClr val="1F1A62"/>
                </a:solidFill>
                <a:effectLst/>
                <a:uLnTx/>
                <a:uFillTx/>
                <a:latin typeface="Helvetica"/>
                <a:ea typeface="+mn-ea"/>
                <a:cs typeface="Helvetica"/>
              </a:rPr>
              <a:t>47%</a:t>
            </a:r>
            <a:r>
              <a:rPr kumimoji="0" lang="en-US" sz="1100" b="0" i="0" u="none" strike="noStrike" kern="1200" cap="none" spc="0" normalizeH="0" baseline="0" noProof="0">
                <a:ln>
                  <a:noFill/>
                </a:ln>
                <a:solidFill>
                  <a:srgbClr val="1F1A62"/>
                </a:solidFill>
                <a:effectLst/>
                <a:uLnTx/>
                <a:uFillTx/>
                <a:latin typeface="Helvetica"/>
                <a:ea typeface="+mn-ea"/>
                <a:cs typeface="Helvetica"/>
              </a:rPr>
              <a:t> lift in branded site visits.</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Viewing Source / Media Type</a:t>
            </a:r>
          </a:p>
          <a:p>
            <a:pPr marL="194824" marR="0" lvl="0" indent="-194824" algn="l" defTabSz="311719"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Digital campaigns spanning CTV/OTT, online video and display</a:t>
            </a:r>
          </a:p>
        </p:txBody>
      </p:sp>
      <p:sp>
        <p:nvSpPr>
          <p:cNvPr id="3" name="TextBox 2">
            <a:extLst>
              <a:ext uri="{FF2B5EF4-FFF2-40B4-BE49-F238E27FC236}">
                <a16:creationId xmlns:a16="http://schemas.microsoft.com/office/drawing/2014/main" id="{EE92B80A-6400-AEC0-3D98-4F32650D8C8C}"/>
              </a:ext>
            </a:extLst>
          </p:cNvPr>
          <p:cNvSpPr txBox="1"/>
          <p:nvPr/>
        </p:nvSpPr>
        <p:spPr>
          <a:xfrm>
            <a:off x="4014788" y="6304366"/>
            <a:ext cx="56616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Disqo</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Disqo</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Leveraged Audience Insights to Lift Outcomes for a Hotel Brand</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2023.</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8503CECC-B27B-1566-6FA8-324B4716700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1" name="Picture 10" descr="A card game with dice and cards&#10;&#10;Description automatically generated">
            <a:extLst>
              <a:ext uri="{FF2B5EF4-FFF2-40B4-BE49-F238E27FC236}">
                <a16:creationId xmlns:a16="http://schemas.microsoft.com/office/drawing/2014/main" id="{8BBEA0B4-1395-9846-94E4-45EDC5EE01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3105" y="36211"/>
            <a:ext cx="749175" cy="749175"/>
          </a:xfrm>
          <a:prstGeom prst="rect">
            <a:avLst/>
          </a:prstGeom>
        </p:spPr>
      </p:pic>
    </p:spTree>
    <p:extLst>
      <p:ext uri="{BB962C8B-B14F-4D97-AF65-F5344CB8AC3E}">
        <p14:creationId xmlns:p14="http://schemas.microsoft.com/office/powerpoint/2010/main" val="62989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435279" y="4912163"/>
            <a:ext cx="37983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pic>
        <p:nvPicPr>
          <p:cNvPr id="3" name="Picture 2" descr="A colorful logo with arrows and a gear&#10;&#10;Description automatically generated with medium confidence">
            <a:extLst>
              <a:ext uri="{FF2B5EF4-FFF2-40B4-BE49-F238E27FC236}">
                <a16:creationId xmlns:a16="http://schemas.microsoft.com/office/drawing/2014/main" id="{7938F263-2793-3CDB-3B41-5D229603D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238" y="3288325"/>
            <a:ext cx="1156916" cy="1156916"/>
          </a:xfrm>
          <a:prstGeom prst="rect">
            <a:avLst/>
          </a:prstGeom>
        </p:spPr>
      </p:pic>
      <p:sp>
        <p:nvSpPr>
          <p:cNvPr id="2" name="Rectangle 1">
            <a:extLst>
              <a:ext uri="{FF2B5EF4-FFF2-40B4-BE49-F238E27FC236}">
                <a16:creationId xmlns:a16="http://schemas.microsoft.com/office/drawing/2014/main" id="{E6C8D499-FE2C-E140-E2F7-A08A2C0FC35C}"/>
              </a:ext>
            </a:extLst>
          </p:cNvPr>
          <p:cNvSpPr/>
          <p:nvPr/>
        </p:nvSpPr>
        <p:spPr>
          <a:xfrm>
            <a:off x="190689" y="1249309"/>
            <a:ext cx="428749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Full-Funnel Outcomes</a:t>
            </a:r>
          </a:p>
        </p:txBody>
      </p:sp>
      <p:sp>
        <p:nvSpPr>
          <p:cNvPr id="4" name="Cross 3">
            <a:extLst>
              <a:ext uri="{FF2B5EF4-FFF2-40B4-BE49-F238E27FC236}">
                <a16:creationId xmlns:a16="http://schemas.microsoft.com/office/drawing/2014/main" id="{62A697C2-A114-0DC0-6FFD-BC61E7D05D69}"/>
              </a:ext>
            </a:extLst>
          </p:cNvPr>
          <p:cNvSpPr/>
          <p:nvPr/>
        </p:nvSpPr>
        <p:spPr>
          <a:xfrm>
            <a:off x="7280239" y="2835458"/>
            <a:ext cx="921081" cy="934164"/>
          </a:xfrm>
          <a:prstGeom prst="plus">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997E47E-4E71-196A-95B0-BE5C209200DD}"/>
              </a:ext>
            </a:extLst>
          </p:cNvPr>
          <p:cNvSpPr/>
          <p:nvPr/>
        </p:nvSpPr>
        <p:spPr>
          <a:xfrm>
            <a:off x="5008268" y="811800"/>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16D319-6F28-8AD9-2F1B-06E8E231ACC8}"/>
              </a:ext>
            </a:extLst>
          </p:cNvPr>
          <p:cNvSpPr txBox="1"/>
          <p:nvPr/>
        </p:nvSpPr>
        <p:spPr>
          <a:xfrm>
            <a:off x="5008268" y="840456"/>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8" name="TextBox 7">
            <a:extLst>
              <a:ext uri="{FF2B5EF4-FFF2-40B4-BE49-F238E27FC236}">
                <a16:creationId xmlns:a16="http://schemas.microsoft.com/office/drawing/2014/main" id="{F41B3CF7-A01E-2126-5C48-B9FCFDCD482F}"/>
              </a:ext>
            </a:extLst>
          </p:cNvPr>
          <p:cNvSpPr txBox="1"/>
          <p:nvPr/>
        </p:nvSpPr>
        <p:spPr>
          <a:xfrm>
            <a:off x="5100052" y="1278780"/>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9" name="Rectangle: Rounded Corners 8">
            <a:extLst>
              <a:ext uri="{FF2B5EF4-FFF2-40B4-BE49-F238E27FC236}">
                <a16:creationId xmlns:a16="http://schemas.microsoft.com/office/drawing/2014/main" id="{E2F0FB63-126F-F287-8BB4-8621AECD390E}"/>
              </a:ext>
            </a:extLst>
          </p:cNvPr>
          <p:cNvSpPr/>
          <p:nvPr/>
        </p:nvSpPr>
        <p:spPr>
          <a:xfrm>
            <a:off x="5008268" y="4273239"/>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275D0C5-0369-3B0C-D6FA-6225EAB43887}"/>
              </a:ext>
            </a:extLst>
          </p:cNvPr>
          <p:cNvSpPr txBox="1"/>
          <p:nvPr/>
        </p:nvSpPr>
        <p:spPr>
          <a:xfrm>
            <a:off x="5008268" y="4301895"/>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11" name="TextBox 10">
            <a:extLst>
              <a:ext uri="{FF2B5EF4-FFF2-40B4-BE49-F238E27FC236}">
                <a16:creationId xmlns:a16="http://schemas.microsoft.com/office/drawing/2014/main" id="{42ED1FEB-4706-7E74-BA0A-8D4190590753}"/>
              </a:ext>
            </a:extLst>
          </p:cNvPr>
          <p:cNvSpPr txBox="1"/>
          <p:nvPr/>
        </p:nvSpPr>
        <p:spPr>
          <a:xfrm>
            <a:off x="5100052" y="4659835"/>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that the intended audience will be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(e.g., visit a website, download an app, sign-up </a:t>
            </a:r>
            <a:b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purchase, etc.)</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4F0FA27B-EDF6-061E-FBEF-6A34853FE2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6368" y="4469608"/>
            <a:ext cx="1156916" cy="1156916"/>
          </a:xfrm>
          <a:prstGeom prst="rect">
            <a:avLst/>
          </a:prstGeom>
        </p:spPr>
      </p:pic>
      <p:grpSp>
        <p:nvGrpSpPr>
          <p:cNvPr id="13" name="Group 12">
            <a:extLst>
              <a:ext uri="{FF2B5EF4-FFF2-40B4-BE49-F238E27FC236}">
                <a16:creationId xmlns:a16="http://schemas.microsoft.com/office/drawing/2014/main" id="{FA640583-2A16-63FB-09F7-6CEFDECFC5D7}"/>
              </a:ext>
            </a:extLst>
          </p:cNvPr>
          <p:cNvGrpSpPr/>
          <p:nvPr/>
        </p:nvGrpSpPr>
        <p:grpSpPr>
          <a:xfrm>
            <a:off x="10726368" y="959604"/>
            <a:ext cx="1340216" cy="1162735"/>
            <a:chOff x="6096001" y="2282518"/>
            <a:chExt cx="2310121" cy="2134924"/>
          </a:xfrm>
        </p:grpSpPr>
        <p:pic>
          <p:nvPicPr>
            <p:cNvPr id="14" name="Picture 13" descr="Icon&#10;&#10;Description automatically generated">
              <a:extLst>
                <a:ext uri="{FF2B5EF4-FFF2-40B4-BE49-F238E27FC236}">
                  <a16:creationId xmlns:a16="http://schemas.microsoft.com/office/drawing/2014/main" id="{FA4A2FFB-1E7C-A9C9-6420-2A682AFDDA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17" name="Picture 16" descr="Logo&#10;&#10;Description automatically generated">
              <a:extLst>
                <a:ext uri="{FF2B5EF4-FFF2-40B4-BE49-F238E27FC236}">
                  <a16:creationId xmlns:a16="http://schemas.microsoft.com/office/drawing/2014/main" id="{0AF6F24C-0D11-932A-24C2-5497C2F71C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8" name="Picture 17">
            <a:extLst>
              <a:ext uri="{FF2B5EF4-FFF2-40B4-BE49-F238E27FC236}">
                <a16:creationId xmlns:a16="http://schemas.microsoft.com/office/drawing/2014/main" id="{B5C282E3-717A-4870-AF97-68A836DEE6F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9" name="Slide Number Placeholder 5">
            <a:extLst>
              <a:ext uri="{FF2B5EF4-FFF2-40B4-BE49-F238E27FC236}">
                <a16:creationId xmlns:a16="http://schemas.microsoft.com/office/drawing/2014/main" id="{8C1122B0-9446-F87E-B808-E3AE09ED53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B6C00D4E-4F6B-820C-DB6F-1247B84B4CC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510835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25B3C0-7184-40DB-B97C-C6DF110ECD8F}">
  <ds:schemaRefs>
    <ds:schemaRef ds:uri="9f6166fe-9f5b-43aa-b8a9-b4d7ad530bda"/>
    <ds:schemaRef ds:uri="a86b28e8-29a6-4ab8-af18-2a7f61acfad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E6FDC2-4665-4E9C-BBCB-F4C82FFB9ECD}">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295DCF-7925-4039-A385-4693B01950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9</Notes>
  <HiddenSlides>0</HiddenSlide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revision>2</cp:revision>
  <dcterms:created xsi:type="dcterms:W3CDTF">2024-04-24T15:18:08Z</dcterms:created>
  <dcterms:modified xsi:type="dcterms:W3CDTF">2024-09-17T14:50:31Z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