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144327932" r:id="rId5"/>
    <p:sldId id="2144327906" r:id="rId6"/>
    <p:sldId id="2144327902" r:id="rId7"/>
    <p:sldId id="268" r:id="rId8"/>
    <p:sldId id="2144327856" r:id="rId9"/>
    <p:sldId id="2144327905" r:id="rId10"/>
    <p:sldId id="2144327857" r:id="rId11"/>
    <p:sldId id="2144327908" r:id="rId12"/>
    <p:sldId id="2144327866" r:id="rId13"/>
    <p:sldId id="2144327831" r:id="rId14"/>
    <p:sldId id="2144327858" r:id="rId15"/>
    <p:sldId id="2144327884" r:id="rId16"/>
    <p:sldId id="2144327859" r:id="rId17"/>
    <p:sldId id="2144327881" r:id="rId18"/>
    <p:sldId id="2144327882" r:id="rId19"/>
    <p:sldId id="2144327860" r:id="rId20"/>
    <p:sldId id="2144327930" r:id="rId21"/>
    <p:sldId id="2144327886" r:id="rId22"/>
    <p:sldId id="2144327863" r:id="rId23"/>
    <p:sldId id="2144327931" r:id="rId24"/>
    <p:sldId id="2144327867" r:id="rId25"/>
    <p:sldId id="2144327864" r:id="rId26"/>
    <p:sldId id="2144327903" r:id="rId27"/>
    <p:sldId id="2144327865" r:id="rId28"/>
    <p:sldId id="2144327899" r:id="rId29"/>
    <p:sldId id="2144327862" r:id="rId30"/>
    <p:sldId id="2144327904" r:id="rId31"/>
    <p:sldId id="2144327898" r:id="rId32"/>
    <p:sldId id="2144327934" r:id="rId33"/>
    <p:sldId id="275" r:id="rId34"/>
    <p:sldId id="298" r:id="rId35"/>
    <p:sldId id="2144327907" r:id="rId36"/>
    <p:sldId id="2144327888" r:id="rId37"/>
    <p:sldId id="21443278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25" clrIdx="0">
    <p:extLst>
      <p:ext uri="{19B8F6BF-5375-455C-9EA6-DF929625EA0E}">
        <p15:presenceInfo xmlns:p15="http://schemas.microsoft.com/office/powerpoint/2012/main" userId="S::leahm@thevab.com::d5b2ae9e-9213-4442-b7df-4db8cbe51e5d" providerId="AD"/>
      </p:ext>
    </p:extLst>
  </p:cmAuthor>
  <p:cmAuthor id="2" name="Jason Wiese" initials="JW" lastIdx="16" clrIdx="1">
    <p:extLst>
      <p:ext uri="{19B8F6BF-5375-455C-9EA6-DF929625EA0E}">
        <p15:presenceInfo xmlns:p15="http://schemas.microsoft.com/office/powerpoint/2012/main" userId="S::jasonw@thevab.com::4bff8d5b-7de6-4655-b397-69b0afc81113" providerId="AD"/>
      </p:ext>
    </p:extLst>
  </p:cmAuthor>
  <p:cmAuthor id="3" name="Karolina Guillen" initials="KG" lastIdx="4" clrIdx="2">
    <p:extLst>
      <p:ext uri="{19B8F6BF-5375-455C-9EA6-DF929625EA0E}">
        <p15:presenceInfo xmlns:p15="http://schemas.microsoft.com/office/powerpoint/2012/main" userId="S::karolinaG@thevab.com::c1c08796-a0be-47c6-af52-5d31fd96ec50" providerId="AD"/>
      </p:ext>
    </p:extLst>
  </p:cmAuthor>
  <p:cmAuthor id="4" name="Marianne Vita" initials="MV" lastIdx="25" clrIdx="3">
    <p:extLst>
      <p:ext uri="{19B8F6BF-5375-455C-9EA6-DF929625EA0E}">
        <p15:presenceInfo xmlns:p15="http://schemas.microsoft.com/office/powerpoint/2012/main" userId="S::mariannev@thevab.com::35b1102d-d340-4a85-a709-12ee727aa48b" providerId="AD"/>
      </p:ext>
    </p:extLst>
  </p:cmAuthor>
  <p:cmAuthor id="5" name="Danielle Delauro" initials="DD" lastIdx="46" clrIdx="4">
    <p:extLst>
      <p:ext uri="{19B8F6BF-5375-455C-9EA6-DF929625EA0E}">
        <p15:presenceInfo xmlns:p15="http://schemas.microsoft.com/office/powerpoint/2012/main" userId="S::danielled@thevab.com::79c3a64d-209a-45df-902b-7cba6cccf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C8D"/>
    <a:srgbClr val="1B1464"/>
    <a:srgbClr val="00BFF2"/>
    <a:srgbClr val="4EBEA4"/>
    <a:srgbClr val="FFE600"/>
    <a:srgbClr val="00FFFF"/>
    <a:srgbClr val="E2E8F1"/>
    <a:srgbClr val="D0D8E0"/>
    <a:srgbClr val="7ED2F6"/>
    <a:srgbClr val="1F1A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1E365-E262-4B0F-B3B7-F36ACFC74795}" v="6" dt="2021-05-07T16:06:11.189"/>
    <p1510:client id="{C12DABF9-3712-4478-B283-9173F830A17B}" v="1" dt="2021-05-07T16:04:08.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2591E365-E262-4B0F-B3B7-F36ACFC74795}"/>
    <pc:docChg chg="undo custSel modSld">
      <pc:chgData name="Leah Montner Dixon" userId="d5b2ae9e-9213-4442-b7df-4db8cbe51e5d" providerId="ADAL" clId="{2591E365-E262-4B0F-B3B7-F36ACFC74795}" dt="2021-05-07T16:06:14.055" v="15" actId="1076"/>
      <pc:docMkLst>
        <pc:docMk/>
      </pc:docMkLst>
      <pc:sldChg chg="addSp delSp modSp mod setBg">
        <pc:chgData name="Leah Montner Dixon" userId="d5b2ae9e-9213-4442-b7df-4db8cbe51e5d" providerId="ADAL" clId="{2591E365-E262-4B0F-B3B7-F36ACFC74795}" dt="2021-05-07T16:06:14.055" v="15" actId="1076"/>
        <pc:sldMkLst>
          <pc:docMk/>
          <pc:sldMk cId="4121477458" sldId="2144327932"/>
        </pc:sldMkLst>
        <pc:picChg chg="mod">
          <ac:chgData name="Leah Montner Dixon" userId="d5b2ae9e-9213-4442-b7df-4db8cbe51e5d" providerId="ADAL" clId="{2591E365-E262-4B0F-B3B7-F36ACFC74795}" dt="2021-05-07T16:06:14.055" v="15" actId="1076"/>
          <ac:picMkLst>
            <pc:docMk/>
            <pc:sldMk cId="4121477458" sldId="2144327932"/>
            <ac:picMk id="3" creationId="{C3C3D991-4E11-5346-8736-765CFE7D6D61}"/>
          </ac:picMkLst>
        </pc:picChg>
        <pc:picChg chg="add del">
          <ac:chgData name="Leah Montner Dixon" userId="d5b2ae9e-9213-4442-b7df-4db8cbe51e5d" providerId="ADAL" clId="{2591E365-E262-4B0F-B3B7-F36ACFC74795}" dt="2021-05-07T16:06:11.837" v="14" actId="478"/>
          <ac:picMkLst>
            <pc:docMk/>
            <pc:sldMk cId="4121477458" sldId="2144327932"/>
            <ac:picMk id="16" creationId="{5384D96D-F4E3-4C53-8778-EB0D2B2DA20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r>
              <a:rPr lang="en-US" sz="1400" b="1" i="0">
                <a:solidFill>
                  <a:srgbClr val="1B1464"/>
                </a:solidFill>
              </a:rPr>
              <a:t>When </a:t>
            </a:r>
            <a:r>
              <a:rPr lang="en-US" sz="1400" b="1" i="0" u="sng">
                <a:solidFill>
                  <a:srgbClr val="1B1464"/>
                </a:solidFill>
              </a:rPr>
              <a:t>planning</a:t>
            </a:r>
            <a:r>
              <a:rPr lang="en-US" sz="1400" b="1" i="0" u="none" baseline="0">
                <a:solidFill>
                  <a:srgbClr val="1B1464"/>
                </a:solidFill>
              </a:rPr>
              <a:t> </a:t>
            </a:r>
            <a:r>
              <a:rPr lang="en-US" sz="1400" b="1" i="0">
                <a:solidFill>
                  <a:srgbClr val="1B1464"/>
                </a:solidFill>
              </a:rPr>
              <a:t>each of the following video advertising tactics, how often are you doing so against </a:t>
            </a:r>
          </a:p>
          <a:p>
            <a:pPr>
              <a:defRPr sz="1400" i="1">
                <a:solidFill>
                  <a:srgbClr val="1B1464"/>
                </a:solidFill>
              </a:defRPr>
            </a:pPr>
            <a:r>
              <a:rPr lang="en-US" sz="1400" b="1" i="0">
                <a:solidFill>
                  <a:srgbClr val="1B1464"/>
                </a:solidFill>
              </a:rPr>
              <a:t>specific audience targets (vs. age/gender demos)?</a:t>
            </a:r>
          </a:p>
          <a:p>
            <a:pPr>
              <a:defRPr sz="1400" i="1">
                <a:solidFill>
                  <a:srgbClr val="1B1464"/>
                </a:solidFill>
              </a:defRPr>
            </a:pPr>
            <a:r>
              <a:rPr lang="en-US" sz="1200" b="0" i="0">
                <a:solidFill>
                  <a:srgbClr val="1B1464"/>
                </a:solidFill>
              </a:rPr>
              <a:t>% of respondents</a:t>
            </a:r>
          </a:p>
        </c:rich>
      </c:tx>
      <c:overlay val="0"/>
      <c:spPr>
        <a:noFill/>
        <a:ln>
          <a:noFill/>
        </a:ln>
        <a:effectLst/>
      </c:spPr>
      <c:txPr>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4887352780897472"/>
          <c:y val="0.26338600708073323"/>
          <c:w val="0.49632380282524546"/>
          <c:h val="0.67626861315783438"/>
        </c:manualLayout>
      </c:layout>
      <c:barChart>
        <c:barDir val="bar"/>
        <c:grouping val="percentStacked"/>
        <c:varyColors val="0"/>
        <c:ser>
          <c:idx val="0"/>
          <c:order val="0"/>
          <c:tx>
            <c:strRef>
              <c:f>Sheet1!$B$1</c:f>
              <c:strCache>
                <c:ptCount val="1"/>
                <c:pt idx="0">
                  <c:v>All the Time (100%)</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Video Sites (YouTube, Vimeo, etc.)</c:v>
                </c:pt>
                <c:pt idx="1">
                  <c:v>OTT Streaming Services (Ad-Supported VOD including Hulu, The Roku Channel, Tubi, etc.)</c:v>
                </c:pt>
                <c:pt idx="2">
                  <c:v>TV Network streaming apps</c:v>
                </c:pt>
                <c:pt idx="3">
                  <c:v>vMVPDs (Live TV via IP including Sling TV, Hulu with live TV, YouTube TV, etc.)</c:v>
                </c:pt>
                <c:pt idx="4">
                  <c:v>MVPD streaming apps</c:v>
                </c:pt>
                <c:pt idx="5">
                  <c:v>National TV (cable/broadcast)</c:v>
                </c:pt>
                <c:pt idx="6">
                  <c:v>Local TV (cable via MVPDs including Charter, Comcast, Cox)</c:v>
                </c:pt>
              </c:strCache>
            </c:strRef>
          </c:cat>
          <c:val>
            <c:numRef>
              <c:f>Sheet1!$B$2:$B$8</c:f>
              <c:numCache>
                <c:formatCode>0%</c:formatCode>
                <c:ptCount val="7"/>
                <c:pt idx="0">
                  <c:v>0.27010000000000001</c:v>
                </c:pt>
                <c:pt idx="1">
                  <c:v>0.2</c:v>
                </c:pt>
                <c:pt idx="2">
                  <c:v>0.18</c:v>
                </c:pt>
                <c:pt idx="3">
                  <c:v>0.1706</c:v>
                </c:pt>
                <c:pt idx="4">
                  <c:v>0.16</c:v>
                </c:pt>
                <c:pt idx="5">
                  <c:v>0.14219999999999999</c:v>
                </c:pt>
                <c:pt idx="6">
                  <c:v>0.14219999999999999</c:v>
                </c:pt>
              </c:numCache>
            </c:numRef>
          </c:val>
          <c:extLst>
            <c:ext xmlns:c16="http://schemas.microsoft.com/office/drawing/2014/chart" uri="{C3380CC4-5D6E-409C-BE32-E72D297353CC}">
              <c16:uniqueId val="{00000000-4323-4015-B2AD-E523C2D00FBB}"/>
            </c:ext>
          </c:extLst>
        </c:ser>
        <c:ser>
          <c:idx val="1"/>
          <c:order val="1"/>
          <c:tx>
            <c:strRef>
              <c:f>Sheet1!$C$1</c:f>
              <c:strCache>
                <c:ptCount val="1"/>
                <c:pt idx="0">
                  <c:v>Most of the Time (75%)</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Video Sites (YouTube, Vimeo, etc.)</c:v>
                </c:pt>
                <c:pt idx="1">
                  <c:v>OTT Streaming Services (Ad-Supported VOD including Hulu, The Roku Channel, Tubi, etc.)</c:v>
                </c:pt>
                <c:pt idx="2">
                  <c:v>TV Network streaming apps</c:v>
                </c:pt>
                <c:pt idx="3">
                  <c:v>vMVPDs (Live TV via IP including Sling TV, Hulu with live TV, YouTube TV, etc.)</c:v>
                </c:pt>
                <c:pt idx="4">
                  <c:v>MVPD streaming apps</c:v>
                </c:pt>
                <c:pt idx="5">
                  <c:v>National TV (cable/broadcast)</c:v>
                </c:pt>
                <c:pt idx="6">
                  <c:v>Local TV (cable via MVPDs including Charter, Comcast, Cox)</c:v>
                </c:pt>
              </c:strCache>
            </c:strRef>
          </c:cat>
          <c:val>
            <c:numRef>
              <c:f>Sheet1!$C$2:$C$8</c:f>
              <c:numCache>
                <c:formatCode>0%</c:formatCode>
                <c:ptCount val="7"/>
                <c:pt idx="0">
                  <c:v>0.4123</c:v>
                </c:pt>
                <c:pt idx="1">
                  <c:v>0.35</c:v>
                </c:pt>
                <c:pt idx="2">
                  <c:v>0.26</c:v>
                </c:pt>
                <c:pt idx="3">
                  <c:v>0.32</c:v>
                </c:pt>
                <c:pt idx="4">
                  <c:v>0.26</c:v>
                </c:pt>
                <c:pt idx="5">
                  <c:v>0.24</c:v>
                </c:pt>
                <c:pt idx="6">
                  <c:v>0.24</c:v>
                </c:pt>
              </c:numCache>
            </c:numRef>
          </c:val>
          <c:extLst>
            <c:ext xmlns:c16="http://schemas.microsoft.com/office/drawing/2014/chart" uri="{C3380CC4-5D6E-409C-BE32-E72D297353CC}">
              <c16:uniqueId val="{00000001-B73A-4776-834D-29FCC9BE9989}"/>
            </c:ext>
          </c:extLst>
        </c:ser>
        <c:ser>
          <c:idx val="2"/>
          <c:order val="2"/>
          <c:tx>
            <c:strRef>
              <c:f>Sheet1!$D$1</c:f>
              <c:strCache>
                <c:ptCount val="1"/>
                <c:pt idx="0">
                  <c:v>Half of the Time (50%)</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Video Sites (YouTube, Vimeo, etc.)</c:v>
                </c:pt>
                <c:pt idx="1">
                  <c:v>OTT Streaming Services (Ad-Supported VOD including Hulu, The Roku Channel, Tubi, etc.)</c:v>
                </c:pt>
                <c:pt idx="2">
                  <c:v>TV Network streaming apps</c:v>
                </c:pt>
                <c:pt idx="3">
                  <c:v>vMVPDs (Live TV via IP including Sling TV, Hulu with live TV, YouTube TV, etc.)</c:v>
                </c:pt>
                <c:pt idx="4">
                  <c:v>MVPD streaming apps</c:v>
                </c:pt>
                <c:pt idx="5">
                  <c:v>National TV (cable/broadcast)</c:v>
                </c:pt>
                <c:pt idx="6">
                  <c:v>Local TV (cable via MVPDs including Charter, Comcast, Cox)</c:v>
                </c:pt>
              </c:strCache>
            </c:strRef>
          </c:cat>
          <c:val>
            <c:numRef>
              <c:f>Sheet1!$D$2:$D$8</c:f>
              <c:numCache>
                <c:formatCode>0%</c:formatCode>
                <c:ptCount val="7"/>
                <c:pt idx="0">
                  <c:v>0.20380000000000001</c:v>
                </c:pt>
                <c:pt idx="1">
                  <c:v>0.25</c:v>
                </c:pt>
                <c:pt idx="2">
                  <c:v>0.31</c:v>
                </c:pt>
                <c:pt idx="3">
                  <c:v>0.26</c:v>
                </c:pt>
                <c:pt idx="4">
                  <c:v>0.27</c:v>
                </c:pt>
                <c:pt idx="5">
                  <c:v>0.25</c:v>
                </c:pt>
                <c:pt idx="6">
                  <c:v>0.19</c:v>
                </c:pt>
              </c:numCache>
            </c:numRef>
          </c:val>
          <c:extLst>
            <c:ext xmlns:c16="http://schemas.microsoft.com/office/drawing/2014/chart" uri="{C3380CC4-5D6E-409C-BE32-E72D297353CC}">
              <c16:uniqueId val="{00000001-CB95-46DD-AF02-CFF552CABEA4}"/>
            </c:ext>
          </c:extLst>
        </c:ser>
        <c:ser>
          <c:idx val="3"/>
          <c:order val="3"/>
          <c:tx>
            <c:strRef>
              <c:f>Sheet1!$E$1</c:f>
              <c:strCache>
                <c:ptCount val="1"/>
                <c:pt idx="0">
                  <c:v>Less than half of the time (25%)</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Video Sites (YouTube, Vimeo, etc.)</c:v>
                </c:pt>
                <c:pt idx="1">
                  <c:v>OTT Streaming Services (Ad-Supported VOD including Hulu, The Roku Channel, Tubi, etc.)</c:v>
                </c:pt>
                <c:pt idx="2">
                  <c:v>TV Network streaming apps</c:v>
                </c:pt>
                <c:pt idx="3">
                  <c:v>vMVPDs (Live TV via IP including Sling TV, Hulu with live TV, YouTube TV, etc.)</c:v>
                </c:pt>
                <c:pt idx="4">
                  <c:v>MVPD streaming apps</c:v>
                </c:pt>
                <c:pt idx="5">
                  <c:v>National TV (cable/broadcast)</c:v>
                </c:pt>
                <c:pt idx="6">
                  <c:v>Local TV (cable via MVPDs including Charter, Comcast, Cox)</c:v>
                </c:pt>
              </c:strCache>
            </c:strRef>
          </c:cat>
          <c:val>
            <c:numRef>
              <c:f>Sheet1!$E$2:$E$8</c:f>
              <c:numCache>
                <c:formatCode>0%</c:formatCode>
                <c:ptCount val="7"/>
                <c:pt idx="0">
                  <c:v>9.9500000000000005E-2</c:v>
                </c:pt>
                <c:pt idx="1">
                  <c:v>0.16</c:v>
                </c:pt>
                <c:pt idx="2">
                  <c:v>0.16</c:v>
                </c:pt>
                <c:pt idx="3">
                  <c:v>0.19</c:v>
                </c:pt>
                <c:pt idx="4">
                  <c:v>0.19</c:v>
                </c:pt>
                <c:pt idx="5">
                  <c:v>0.18</c:v>
                </c:pt>
                <c:pt idx="6">
                  <c:v>0.26</c:v>
                </c:pt>
              </c:numCache>
            </c:numRef>
          </c:val>
          <c:extLst>
            <c:ext xmlns:c16="http://schemas.microsoft.com/office/drawing/2014/chart" uri="{C3380CC4-5D6E-409C-BE32-E72D297353CC}">
              <c16:uniqueId val="{00000002-CB95-46DD-AF02-CFF552CABEA4}"/>
            </c:ext>
          </c:extLst>
        </c:ser>
        <c:ser>
          <c:idx val="4"/>
          <c:order val="4"/>
          <c:tx>
            <c:strRef>
              <c:f>Sheet1!$F$1</c:f>
              <c:strCache>
                <c:ptCount val="1"/>
                <c:pt idx="0">
                  <c:v>Never (0%)</c:v>
                </c:pt>
              </c:strCache>
            </c:strRef>
          </c:tx>
          <c:spPr>
            <a:solidFill>
              <a:srgbClr val="4EBEA4"/>
            </a:solidFill>
            <a:ln>
              <a:noFill/>
            </a:ln>
            <a:effectLst/>
          </c:spPr>
          <c:invertIfNegative val="0"/>
          <c:dLbls>
            <c:dLbl>
              <c:idx val="0"/>
              <c:layout>
                <c:manualLayout>
                  <c:x val="4.2688340242878165E-3"/>
                  <c:y val="5.83029194088386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A9-4963-96E8-CA8EE595DBB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Video Sites (YouTube, Vimeo, etc.)</c:v>
                </c:pt>
                <c:pt idx="1">
                  <c:v>OTT Streaming Services (Ad-Supported VOD including Hulu, The Roku Channel, Tubi, etc.)</c:v>
                </c:pt>
                <c:pt idx="2">
                  <c:v>TV Network streaming apps</c:v>
                </c:pt>
                <c:pt idx="3">
                  <c:v>vMVPDs (Live TV via IP including Sling TV, Hulu with live TV, YouTube TV, etc.)</c:v>
                </c:pt>
                <c:pt idx="4">
                  <c:v>MVPD streaming apps</c:v>
                </c:pt>
                <c:pt idx="5">
                  <c:v>National TV (cable/broadcast)</c:v>
                </c:pt>
                <c:pt idx="6">
                  <c:v>Local TV (cable via MVPDs including Charter, Comcast, Cox)</c:v>
                </c:pt>
              </c:strCache>
            </c:strRef>
          </c:cat>
          <c:val>
            <c:numRef>
              <c:f>Sheet1!$F$2:$F$8</c:f>
              <c:numCache>
                <c:formatCode>0%</c:formatCode>
                <c:ptCount val="7"/>
                <c:pt idx="0">
                  <c:v>1.4200000000000001E-2</c:v>
                </c:pt>
                <c:pt idx="1">
                  <c:v>4.2700000000000002E-2</c:v>
                </c:pt>
                <c:pt idx="2">
                  <c:v>8.5300000000000001E-2</c:v>
                </c:pt>
                <c:pt idx="3">
                  <c:v>6.1600000000000002E-2</c:v>
                </c:pt>
                <c:pt idx="4">
                  <c:v>0.1232</c:v>
                </c:pt>
                <c:pt idx="5">
                  <c:v>0.18479999999999999</c:v>
                </c:pt>
                <c:pt idx="6">
                  <c:v>0.1706</c:v>
                </c:pt>
              </c:numCache>
            </c:numRef>
          </c:val>
          <c:extLst>
            <c:ext xmlns:c16="http://schemas.microsoft.com/office/drawing/2014/chart" uri="{C3380CC4-5D6E-409C-BE32-E72D297353CC}">
              <c16:uniqueId val="{00000001-3AA9-4963-96E8-CA8EE595DBBC}"/>
            </c:ext>
          </c:extLst>
        </c:ser>
        <c:dLbls>
          <c:dLblPos val="ctr"/>
          <c:showLegendKey val="0"/>
          <c:showVal val="1"/>
          <c:showCatName val="0"/>
          <c:showSerName val="0"/>
          <c:showPercent val="0"/>
          <c:showBubbleSize val="0"/>
        </c:dLbls>
        <c:gapWidth val="80"/>
        <c:overlap val="100"/>
        <c:axId val="1476490864"/>
        <c:axId val="1476492112"/>
      </c:barChart>
      <c:catAx>
        <c:axId val="1476490864"/>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lgn="just">
              <a:defRPr sz="11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t"/>
        <c:numFmt formatCode="0%" sourceLinked="1"/>
        <c:majorTickMark val="none"/>
        <c:minorTickMark val="none"/>
        <c:tickLblPos val="nextTo"/>
        <c:crossAx val="1476490864"/>
        <c:crosses val="autoZero"/>
        <c:crossBetween val="between"/>
      </c:valAx>
      <c:spPr>
        <a:noFill/>
        <a:ln>
          <a:noFill/>
        </a:ln>
        <a:effectLst/>
      </c:spPr>
    </c:plotArea>
    <c:legend>
      <c:legendPos val="b"/>
      <c:layout>
        <c:manualLayout>
          <c:xMode val="edge"/>
          <c:yMode val="edge"/>
          <c:x val="0.13549531289587027"/>
          <c:y val="0.1692212177156055"/>
          <c:w val="0.72794208167002161"/>
          <c:h val="5.3406523499880308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sng" strike="noStrike" kern="1200" spc="0" baseline="0">
                <a:solidFill>
                  <a:srgbClr val="1F1A62"/>
                </a:solidFill>
                <a:latin typeface="Helvetica" panose="020B0604020202020204" pitchFamily="34" charset="0"/>
                <a:ea typeface="+mn-ea"/>
                <a:cs typeface="Helvetica" panose="020B0604020202020204" pitchFamily="34" charset="0"/>
              </a:defRPr>
            </a:pPr>
            <a:r>
              <a:rPr lang="en-US" b="1" u="sng"/>
              <a:t>Marketer Type</a:t>
            </a:r>
          </a:p>
        </c:rich>
      </c:tx>
      <c:layout>
        <c:manualLayout>
          <c:xMode val="edge"/>
          <c:yMode val="edge"/>
          <c:x val="0.37743402809216753"/>
          <c:y val="1.8371096142069811E-2"/>
        </c:manualLayout>
      </c:layout>
      <c:overlay val="0"/>
      <c:spPr>
        <a:noFill/>
        <a:ln>
          <a:noFill/>
        </a:ln>
        <a:effectLst/>
      </c:spPr>
      <c:txPr>
        <a:bodyPr rot="0" spcFirstLastPara="1" vertOverflow="ellipsis" vert="horz" wrap="square" anchor="ctr" anchorCtr="1"/>
        <a:lstStyle/>
        <a:p>
          <a:pPr>
            <a:defRPr sz="1320" b="1" i="0" u="sng" strike="noStrike" kern="1200" spc="0" baseline="0">
              <a:solidFill>
                <a:srgbClr val="1F1A62"/>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Ad Industry Tenure</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2-BB03-4423-95CE-2AB93E248360}"/>
              </c:ext>
            </c:extLst>
          </c:dPt>
          <c:dPt>
            <c:idx val="1"/>
            <c:bubble3D val="0"/>
            <c:spPr>
              <a:solidFill>
                <a:srgbClr val="1B1464"/>
              </a:solidFill>
              <a:ln w="19050">
                <a:noFill/>
              </a:ln>
              <a:effectLst/>
            </c:spPr>
            <c:extLst>
              <c:ext xmlns:c16="http://schemas.microsoft.com/office/drawing/2014/chart" uri="{C3380CC4-5D6E-409C-BE32-E72D297353CC}">
                <c16:uniqueId val="{00000003-BB03-4423-95CE-2AB93E248360}"/>
              </c:ext>
            </c:extLst>
          </c:dPt>
          <c:dPt>
            <c:idx val="2"/>
            <c:bubble3D val="0"/>
            <c:spPr>
              <a:solidFill>
                <a:srgbClr val="4EBEA4"/>
              </a:solidFill>
              <a:ln w="19050">
                <a:noFill/>
              </a:ln>
              <a:effectLst/>
            </c:spPr>
            <c:extLst>
              <c:ext xmlns:c16="http://schemas.microsoft.com/office/drawing/2014/chart" uri="{C3380CC4-5D6E-409C-BE32-E72D297353CC}">
                <c16:uniqueId val="{00000004-BB03-4423-95CE-2AB93E248360}"/>
              </c:ext>
            </c:extLst>
          </c:dPt>
          <c:dPt>
            <c:idx val="3"/>
            <c:bubble3D val="0"/>
            <c:spPr>
              <a:solidFill>
                <a:srgbClr val="E84A99"/>
              </a:solidFill>
              <a:ln w="19050">
                <a:noFill/>
              </a:ln>
              <a:effectLst/>
            </c:spPr>
            <c:extLst>
              <c:ext xmlns:c16="http://schemas.microsoft.com/office/drawing/2014/chart" uri="{C3380CC4-5D6E-409C-BE32-E72D297353CC}">
                <c16:uniqueId val="{00000005-BB03-4423-95CE-2AB93E24836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BB03-4423-95CE-2AB93E24836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BB03-4423-95CE-2AB93E2483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Brand</c:v>
                </c:pt>
                <c:pt idx="1">
                  <c:v>Agency</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0-BB03-4423-95CE-2AB93E248360}"/>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0.35251400341723116"/>
          <c:y val="9.5468462951622785E-2"/>
          <c:w val="0.22879000964719662"/>
          <c:h val="5.9353105968918608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sng" strike="noStrike" kern="1200" spc="0" baseline="0">
                <a:solidFill>
                  <a:srgbClr val="1F1A62"/>
                </a:solidFill>
                <a:latin typeface="Helvetica" panose="020B0604020202020204" pitchFamily="34" charset="0"/>
                <a:ea typeface="+mn-ea"/>
                <a:cs typeface="Helvetica" panose="020B0604020202020204" pitchFamily="34" charset="0"/>
              </a:defRPr>
            </a:pPr>
            <a:r>
              <a:rPr lang="en-US" b="1" u="sng"/>
              <a:t>Job Title</a:t>
            </a:r>
          </a:p>
        </c:rich>
      </c:tx>
      <c:layout>
        <c:manualLayout>
          <c:xMode val="edge"/>
          <c:yMode val="edge"/>
          <c:x val="0.3965492870128931"/>
          <c:y val="1.5309246785058175E-2"/>
        </c:manualLayout>
      </c:layout>
      <c:overlay val="0"/>
      <c:spPr>
        <a:noFill/>
        <a:ln>
          <a:noFill/>
        </a:ln>
        <a:effectLst/>
      </c:spPr>
      <c:txPr>
        <a:bodyPr rot="0" spcFirstLastPara="1" vertOverflow="ellipsis" vert="horz" wrap="square" anchor="ctr" anchorCtr="1"/>
        <a:lstStyle/>
        <a:p>
          <a:pPr>
            <a:defRPr sz="1320" b="1" i="0" u="sng" strike="noStrike" kern="1200" spc="0" baseline="0">
              <a:solidFill>
                <a:srgbClr val="1F1A62"/>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Ad Industry Tenure</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1-4B44-4092-ABE8-043EFC504EF6}"/>
              </c:ext>
            </c:extLst>
          </c:dPt>
          <c:dPt>
            <c:idx val="1"/>
            <c:bubble3D val="0"/>
            <c:spPr>
              <a:solidFill>
                <a:srgbClr val="1B1464"/>
              </a:solidFill>
              <a:ln w="19050">
                <a:noFill/>
              </a:ln>
              <a:effectLst/>
            </c:spPr>
            <c:extLst>
              <c:ext xmlns:c16="http://schemas.microsoft.com/office/drawing/2014/chart" uri="{C3380CC4-5D6E-409C-BE32-E72D297353CC}">
                <c16:uniqueId val="{00000003-4B44-4092-ABE8-043EFC504EF6}"/>
              </c:ext>
            </c:extLst>
          </c:dPt>
          <c:dPt>
            <c:idx val="2"/>
            <c:bubble3D val="0"/>
            <c:spPr>
              <a:solidFill>
                <a:srgbClr val="ED3C8D"/>
              </a:solidFill>
              <a:ln w="19050">
                <a:noFill/>
              </a:ln>
              <a:effectLst/>
            </c:spPr>
            <c:extLst>
              <c:ext xmlns:c16="http://schemas.microsoft.com/office/drawing/2014/chart" uri="{C3380CC4-5D6E-409C-BE32-E72D297353CC}">
                <c16:uniqueId val="{00000005-4B44-4092-ABE8-043EFC504EF6}"/>
              </c:ext>
            </c:extLst>
          </c:dPt>
          <c:dPt>
            <c:idx val="3"/>
            <c:bubble3D val="0"/>
            <c:spPr>
              <a:solidFill>
                <a:srgbClr val="E84A99"/>
              </a:solidFill>
              <a:ln w="19050">
                <a:noFill/>
              </a:ln>
              <a:effectLst/>
            </c:spPr>
            <c:extLst>
              <c:ext xmlns:c16="http://schemas.microsoft.com/office/drawing/2014/chart" uri="{C3380CC4-5D6E-409C-BE32-E72D297353CC}">
                <c16:uniqueId val="{00000007-4B44-4092-ABE8-043EFC504EF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B44-4092-ABE8-043EFC504EF6}"/>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4B44-4092-ABE8-043EFC504EF6}"/>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4B44-4092-ABE8-043EFC504E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Junior Level</c:v>
                </c:pt>
                <c:pt idx="1">
                  <c:v>Mid Level</c:v>
                </c:pt>
                <c:pt idx="2">
                  <c:v>Senior Level</c:v>
                </c:pt>
              </c:strCache>
            </c:strRef>
          </c:cat>
          <c:val>
            <c:numRef>
              <c:f>Sheet1!$B$2:$B$4</c:f>
              <c:numCache>
                <c:formatCode>0%</c:formatCode>
                <c:ptCount val="3"/>
                <c:pt idx="0">
                  <c:v>0.13</c:v>
                </c:pt>
                <c:pt idx="1">
                  <c:v>0.48</c:v>
                </c:pt>
                <c:pt idx="2">
                  <c:v>0.38</c:v>
                </c:pt>
              </c:numCache>
            </c:numRef>
          </c:val>
          <c:extLst>
            <c:ext xmlns:c16="http://schemas.microsoft.com/office/drawing/2014/chart" uri="{C3380CC4-5D6E-409C-BE32-E72D297353CC}">
              <c16:uniqueId val="{00000008-4B44-4092-ABE8-043EFC504EF6}"/>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0.22205488544849694"/>
          <c:y val="9.2406613594611151E-2"/>
          <c:w val="0.50625374146425028"/>
          <c:h val="5.9353105968918615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sng" strike="noStrike" kern="1200" spc="0" baseline="0">
                <a:solidFill>
                  <a:srgbClr val="1F1A62"/>
                </a:solidFill>
                <a:latin typeface="Helvetica" panose="020B0604020202020204" pitchFamily="34" charset="0"/>
                <a:ea typeface="+mn-ea"/>
                <a:cs typeface="Helvetica" panose="020B0604020202020204" pitchFamily="34" charset="0"/>
              </a:defRPr>
            </a:pPr>
            <a:r>
              <a:rPr lang="en-US" b="1" u="sng"/>
              <a:t>Region</a:t>
            </a:r>
          </a:p>
        </c:rich>
      </c:tx>
      <c:layout>
        <c:manualLayout>
          <c:xMode val="edge"/>
          <c:yMode val="edge"/>
          <c:x val="0.42892162450713639"/>
          <c:y val="1.8371096142069811E-2"/>
        </c:manualLayout>
      </c:layout>
      <c:overlay val="0"/>
      <c:spPr>
        <a:noFill/>
        <a:ln>
          <a:noFill/>
        </a:ln>
        <a:effectLst/>
      </c:spPr>
      <c:txPr>
        <a:bodyPr rot="0" spcFirstLastPara="1" vertOverflow="ellipsis" vert="horz" wrap="square" anchor="ctr" anchorCtr="1"/>
        <a:lstStyle/>
        <a:p>
          <a:pPr>
            <a:defRPr sz="1320" b="1" i="0" u="sng" strike="noStrike" kern="1200" spc="0" baseline="0">
              <a:solidFill>
                <a:srgbClr val="1F1A62"/>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Region</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2-BB03-4423-95CE-2AB93E248360}"/>
              </c:ext>
            </c:extLst>
          </c:dPt>
          <c:dPt>
            <c:idx val="1"/>
            <c:bubble3D val="0"/>
            <c:spPr>
              <a:solidFill>
                <a:srgbClr val="1B1464"/>
              </a:solidFill>
              <a:ln w="19050">
                <a:noFill/>
              </a:ln>
              <a:effectLst/>
            </c:spPr>
            <c:extLst>
              <c:ext xmlns:c16="http://schemas.microsoft.com/office/drawing/2014/chart" uri="{C3380CC4-5D6E-409C-BE32-E72D297353CC}">
                <c16:uniqueId val="{00000003-BB03-4423-95CE-2AB93E248360}"/>
              </c:ext>
            </c:extLst>
          </c:dPt>
          <c:dPt>
            <c:idx val="2"/>
            <c:bubble3D val="0"/>
            <c:spPr>
              <a:solidFill>
                <a:srgbClr val="ED3C8D"/>
              </a:solidFill>
              <a:ln w="19050">
                <a:noFill/>
              </a:ln>
              <a:effectLst/>
            </c:spPr>
            <c:extLst>
              <c:ext xmlns:c16="http://schemas.microsoft.com/office/drawing/2014/chart" uri="{C3380CC4-5D6E-409C-BE32-E72D297353CC}">
                <c16:uniqueId val="{00000004-BB03-4423-95CE-2AB93E248360}"/>
              </c:ext>
            </c:extLst>
          </c:dPt>
          <c:dPt>
            <c:idx val="3"/>
            <c:bubble3D val="0"/>
            <c:spPr>
              <a:solidFill>
                <a:srgbClr val="E84A99"/>
              </a:solidFill>
              <a:ln w="19050">
                <a:noFill/>
              </a:ln>
              <a:effectLst/>
            </c:spPr>
            <c:extLst>
              <c:ext xmlns:c16="http://schemas.microsoft.com/office/drawing/2014/chart" uri="{C3380CC4-5D6E-409C-BE32-E72D297353CC}">
                <c16:uniqueId val="{00000005-BB03-4423-95CE-2AB93E24836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BB03-4423-95CE-2AB93E24836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BB03-4423-95CE-2AB93E248360}"/>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BB03-4423-95CE-2AB93E2483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East</c:v>
                </c:pt>
                <c:pt idx="1">
                  <c:v>Central</c:v>
                </c:pt>
                <c:pt idx="2">
                  <c:v>West</c:v>
                </c:pt>
              </c:strCache>
            </c:strRef>
          </c:cat>
          <c:val>
            <c:numRef>
              <c:f>Sheet1!$B$2:$B$4</c:f>
              <c:numCache>
                <c:formatCode>0%</c:formatCode>
                <c:ptCount val="3"/>
                <c:pt idx="0">
                  <c:v>0.52606635099999999</c:v>
                </c:pt>
                <c:pt idx="1">
                  <c:v>0.25592417099999998</c:v>
                </c:pt>
                <c:pt idx="2">
                  <c:v>0.21800947900000001</c:v>
                </c:pt>
              </c:numCache>
            </c:numRef>
          </c:val>
          <c:extLst>
            <c:ext xmlns:c16="http://schemas.microsoft.com/office/drawing/2014/chart" uri="{C3380CC4-5D6E-409C-BE32-E72D297353CC}">
              <c16:uniqueId val="{00000000-BB03-4423-95CE-2AB93E248360}"/>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0.32072450381425793"/>
          <c:y val="9.2406613594611151E-2"/>
          <c:w val="0.2923690088531431"/>
          <c:h val="5.9353105968918615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sng" strike="noStrike" kern="1200" spc="0" baseline="0">
                <a:solidFill>
                  <a:srgbClr val="1F1A62"/>
                </a:solidFill>
                <a:latin typeface="Helvetica" panose="020B0604020202020204" pitchFamily="34" charset="0"/>
                <a:ea typeface="+mn-ea"/>
                <a:cs typeface="Helvetica" panose="020B0604020202020204" pitchFamily="34" charset="0"/>
              </a:defRPr>
            </a:pPr>
            <a:r>
              <a:rPr lang="en-US" b="1" u="sng"/>
              <a:t>Organization Size</a:t>
            </a:r>
          </a:p>
          <a:p>
            <a:pPr>
              <a:defRPr b="1" u="sng"/>
            </a:pPr>
            <a:r>
              <a:rPr lang="en-US" sz="1200" b="0" u="none"/>
              <a:t># of employees</a:t>
            </a:r>
            <a:endParaRPr lang="en-US" b="0" u="none"/>
          </a:p>
        </c:rich>
      </c:tx>
      <c:layout>
        <c:manualLayout>
          <c:xMode val="edge"/>
          <c:yMode val="edge"/>
          <c:x val="0.35443578881954402"/>
          <c:y val="1.2247397428046539E-2"/>
        </c:manualLayout>
      </c:layout>
      <c:overlay val="0"/>
      <c:spPr>
        <a:noFill/>
        <a:ln>
          <a:noFill/>
        </a:ln>
        <a:effectLst/>
      </c:spPr>
      <c:txPr>
        <a:bodyPr rot="0" spcFirstLastPara="1" vertOverflow="ellipsis" vert="horz" wrap="square" anchor="ctr" anchorCtr="1"/>
        <a:lstStyle/>
        <a:p>
          <a:pPr>
            <a:defRPr sz="1320" b="1" i="0" u="sng" strike="noStrike" kern="1200" spc="0" baseline="0">
              <a:solidFill>
                <a:srgbClr val="1F1A62"/>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Ad Industry Tenure</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1-4B44-4092-ABE8-043EFC504EF6}"/>
              </c:ext>
            </c:extLst>
          </c:dPt>
          <c:dPt>
            <c:idx val="1"/>
            <c:bubble3D val="0"/>
            <c:spPr>
              <a:solidFill>
                <a:srgbClr val="1B1464"/>
              </a:solidFill>
              <a:ln w="19050">
                <a:noFill/>
              </a:ln>
              <a:effectLst/>
            </c:spPr>
            <c:extLst>
              <c:ext xmlns:c16="http://schemas.microsoft.com/office/drawing/2014/chart" uri="{C3380CC4-5D6E-409C-BE32-E72D297353CC}">
                <c16:uniqueId val="{00000003-4B44-4092-ABE8-043EFC504EF6}"/>
              </c:ext>
            </c:extLst>
          </c:dPt>
          <c:dPt>
            <c:idx val="2"/>
            <c:bubble3D val="0"/>
            <c:spPr>
              <a:solidFill>
                <a:srgbClr val="ED3C8D"/>
              </a:solidFill>
              <a:ln w="19050">
                <a:noFill/>
              </a:ln>
              <a:effectLst/>
            </c:spPr>
            <c:extLst>
              <c:ext xmlns:c16="http://schemas.microsoft.com/office/drawing/2014/chart" uri="{C3380CC4-5D6E-409C-BE32-E72D297353CC}">
                <c16:uniqueId val="{00000005-4B44-4092-ABE8-043EFC504EF6}"/>
              </c:ext>
            </c:extLst>
          </c:dPt>
          <c:dPt>
            <c:idx val="3"/>
            <c:bubble3D val="0"/>
            <c:spPr>
              <a:solidFill>
                <a:srgbClr val="FFE600"/>
              </a:solidFill>
              <a:ln w="19050">
                <a:noFill/>
              </a:ln>
              <a:effectLst/>
            </c:spPr>
            <c:extLst>
              <c:ext xmlns:c16="http://schemas.microsoft.com/office/drawing/2014/chart" uri="{C3380CC4-5D6E-409C-BE32-E72D297353CC}">
                <c16:uniqueId val="{00000007-4B44-4092-ABE8-043EFC504EF6}"/>
              </c:ext>
            </c:extLst>
          </c:dPt>
          <c:dPt>
            <c:idx val="4"/>
            <c:bubble3D val="0"/>
            <c:spPr>
              <a:solidFill>
                <a:srgbClr val="4EBEA4"/>
              </a:solidFill>
              <a:ln w="19050">
                <a:noFill/>
              </a:ln>
              <a:effectLst/>
            </c:spPr>
            <c:extLst>
              <c:ext xmlns:c16="http://schemas.microsoft.com/office/drawing/2014/chart" uri="{C3380CC4-5D6E-409C-BE32-E72D297353CC}">
                <c16:uniqueId val="{00000000-E3F7-4211-A126-43BF91A453D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B44-4092-ABE8-043EFC504EF6}"/>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4B44-4092-ABE8-043EFC504EF6}"/>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4B44-4092-ABE8-043EFC504EF6}"/>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4B44-4092-ABE8-043EFC504E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1-100</c:v>
                </c:pt>
                <c:pt idx="1">
                  <c:v>101-500</c:v>
                </c:pt>
                <c:pt idx="2">
                  <c:v>501-1,000</c:v>
                </c:pt>
                <c:pt idx="3">
                  <c:v>1,001-10,000</c:v>
                </c:pt>
                <c:pt idx="4">
                  <c:v>10,000+</c:v>
                </c:pt>
              </c:strCache>
            </c:strRef>
          </c:cat>
          <c:val>
            <c:numRef>
              <c:f>Sheet1!$B$2:$B$6</c:f>
              <c:numCache>
                <c:formatCode>0%</c:formatCode>
                <c:ptCount val="5"/>
                <c:pt idx="0">
                  <c:v>0.23699999999999999</c:v>
                </c:pt>
                <c:pt idx="1">
                  <c:v>0.28910000000000002</c:v>
                </c:pt>
                <c:pt idx="2">
                  <c:v>0.15640000000000001</c:v>
                </c:pt>
                <c:pt idx="3">
                  <c:v>0.18480000000000002</c:v>
                </c:pt>
                <c:pt idx="4">
                  <c:v>0.128</c:v>
                </c:pt>
              </c:numCache>
            </c:numRef>
          </c:val>
          <c:extLst>
            <c:ext xmlns:c16="http://schemas.microsoft.com/office/drawing/2014/chart" uri="{C3380CC4-5D6E-409C-BE32-E72D297353CC}">
              <c16:uniqueId val="{00000008-4B44-4092-ABE8-043EFC504EF6}"/>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0.1158556008132046"/>
          <c:y val="0.12225964482547459"/>
          <c:w val="0.70624318882514603"/>
          <c:h val="5.9353105968918615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B1464"/>
                </a:solidFill>
                <a:latin typeface="Helvetica" panose="020B0403020202020204" pitchFamily="34" charset="0"/>
                <a:ea typeface="+mn-ea"/>
                <a:cs typeface="+mn-cs"/>
              </a:defRPr>
            </a:pPr>
            <a:r>
              <a:rPr lang="en-US" sz="1400" b="1" i="0">
                <a:solidFill>
                  <a:srgbClr val="1B1464"/>
                </a:solidFill>
              </a:rPr>
              <a:t>How does your organization approach planning</a:t>
            </a:r>
            <a:r>
              <a:rPr lang="en-US" sz="1400" b="1" i="0" baseline="0">
                <a:solidFill>
                  <a:srgbClr val="1B1464"/>
                </a:solidFill>
              </a:rPr>
              <a:t> and buying video?</a:t>
            </a:r>
            <a:endParaRPr lang="en-US" sz="1400" b="1" i="0">
              <a:solidFill>
                <a:srgbClr val="1B1464"/>
              </a:solidFill>
            </a:endParaRPr>
          </a:p>
          <a:p>
            <a:pPr>
              <a:defRPr sz="1400">
                <a:solidFill>
                  <a:srgbClr val="1B1464"/>
                </a:solidFill>
              </a:defRPr>
            </a:pPr>
            <a:r>
              <a:rPr lang="en-US" sz="1200" b="0" i="0">
                <a:solidFill>
                  <a:srgbClr val="1B1464"/>
                </a:solidFill>
              </a:rPr>
              <a:t>(TV,</a:t>
            </a:r>
            <a:r>
              <a:rPr lang="en-US" sz="1200" b="0" i="0" baseline="0">
                <a:solidFill>
                  <a:srgbClr val="1B1464"/>
                </a:solidFill>
              </a:rPr>
              <a:t> OTT, digital video)</a:t>
            </a:r>
            <a:endParaRPr lang="en-US" sz="1200" b="0" i="0">
              <a:solidFill>
                <a:srgbClr val="1B1464"/>
              </a:solidFill>
            </a:endParaRPr>
          </a:p>
        </c:rich>
      </c:tx>
      <c:layout>
        <c:manualLayout>
          <c:xMode val="edge"/>
          <c:yMode val="edge"/>
          <c:x val="0.10727259956603594"/>
          <c:y val="9.859095157605787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27304632326140693"/>
          <c:y val="0.19156153537320603"/>
          <c:w val="0.43528886213779483"/>
          <c:h val="0.79616943404735507"/>
        </c:manualLayout>
      </c:layout>
      <c:pieChart>
        <c:varyColors val="1"/>
        <c:ser>
          <c:idx val="0"/>
          <c:order val="0"/>
          <c:tx>
            <c:strRef>
              <c:f>Sheet1!$B$1</c:f>
              <c:strCache>
                <c:ptCount val="1"/>
                <c:pt idx="0">
                  <c:v>Total Respondents</c:v>
                </c:pt>
              </c:strCache>
            </c:strRef>
          </c:tx>
          <c:spPr>
            <a:solidFill>
              <a:srgbClr val="00BFF2"/>
            </a:solidFill>
          </c:spPr>
          <c:explosion val="1"/>
          <c:dPt>
            <c:idx val="0"/>
            <c:bubble3D val="0"/>
            <c:spPr>
              <a:solidFill>
                <a:srgbClr val="00BFF2"/>
              </a:solidFill>
              <a:ln>
                <a:noFill/>
              </a:ln>
              <a:effectLst/>
            </c:spPr>
            <c:extLst>
              <c:ext xmlns:c16="http://schemas.microsoft.com/office/drawing/2014/chart" uri="{C3380CC4-5D6E-409C-BE32-E72D297353CC}">
                <c16:uniqueId val="{00000001-0230-4701-A5B8-BE5A526AF141}"/>
              </c:ext>
            </c:extLst>
          </c:dPt>
          <c:dPt>
            <c:idx val="1"/>
            <c:bubble3D val="0"/>
            <c:spPr>
              <a:solidFill>
                <a:srgbClr val="1F1A62"/>
              </a:solidFill>
              <a:ln>
                <a:noFill/>
              </a:ln>
              <a:effectLst/>
            </c:spPr>
            <c:extLst>
              <c:ext xmlns:c16="http://schemas.microsoft.com/office/drawing/2014/chart" uri="{C3380CC4-5D6E-409C-BE32-E72D297353CC}">
                <c16:uniqueId val="{00000003-0230-4701-A5B8-BE5A526AF141}"/>
              </c:ext>
            </c:extLst>
          </c:dPt>
          <c:dPt>
            <c:idx val="2"/>
            <c:bubble3D val="0"/>
            <c:spPr>
              <a:solidFill>
                <a:srgbClr val="ED3C8D"/>
              </a:solidFill>
              <a:ln>
                <a:noFill/>
              </a:ln>
              <a:effectLst/>
            </c:spPr>
            <c:extLst>
              <c:ext xmlns:c16="http://schemas.microsoft.com/office/drawing/2014/chart" uri="{C3380CC4-5D6E-409C-BE32-E72D297353CC}">
                <c16:uniqueId val="{00000005-0230-4701-A5B8-BE5A526AF14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pt idx="0">
                  <c:v>1</c:v>
                </c:pt>
                <c:pt idx="1">
                  <c:v>2</c:v>
                </c:pt>
                <c:pt idx="2">
                  <c:v>3</c:v>
                </c:pt>
              </c:numCache>
            </c:numRef>
          </c:cat>
          <c:val>
            <c:numRef>
              <c:f>Sheet1!$B$2:$B$4</c:f>
              <c:numCache>
                <c:formatCode>0%</c:formatCode>
                <c:ptCount val="3"/>
                <c:pt idx="0">
                  <c:v>0.53</c:v>
                </c:pt>
                <c:pt idx="1">
                  <c:v>0.31</c:v>
                </c:pt>
                <c:pt idx="2">
                  <c:v>0.16</c:v>
                </c:pt>
              </c:numCache>
            </c:numRef>
          </c:val>
          <c:extLst>
            <c:ext xmlns:c16="http://schemas.microsoft.com/office/drawing/2014/chart" uri="{C3380CC4-5D6E-409C-BE32-E72D297353CC}">
              <c16:uniqueId val="{00000008-0230-4701-A5B8-BE5A526AF1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B1464"/>
                </a:solidFill>
                <a:latin typeface="Helvetica" panose="020B0403020202020204" pitchFamily="34" charset="0"/>
                <a:ea typeface="+mn-ea"/>
                <a:cs typeface="+mn-cs"/>
              </a:defRPr>
            </a:pPr>
            <a:r>
              <a:rPr lang="en-US" sz="1400" b="1" i="0">
                <a:solidFill>
                  <a:srgbClr val="1B1464"/>
                </a:solidFill>
              </a:rPr>
              <a:t>What best describes your organization’s </a:t>
            </a:r>
          </a:p>
          <a:p>
            <a:pPr>
              <a:defRPr sz="1400">
                <a:solidFill>
                  <a:srgbClr val="1B1464"/>
                </a:solidFill>
              </a:defRPr>
            </a:pPr>
            <a:r>
              <a:rPr lang="en-US" sz="1400" b="1" i="0">
                <a:solidFill>
                  <a:srgbClr val="1B1464"/>
                </a:solidFill>
              </a:rPr>
              <a:t>video</a:t>
            </a:r>
            <a:r>
              <a:rPr lang="en-US" sz="1400" b="1" i="0" baseline="0">
                <a:solidFill>
                  <a:srgbClr val="1B1464"/>
                </a:solidFill>
              </a:rPr>
              <a:t> investment approach?</a:t>
            </a:r>
          </a:p>
          <a:p>
            <a:pPr>
              <a:defRPr sz="1400">
                <a:solidFill>
                  <a:srgbClr val="1B1464"/>
                </a:solidFill>
              </a:defRPr>
            </a:pPr>
            <a:r>
              <a:rPr lang="en-US" sz="1200" b="0" i="0" u="none" strike="noStrike" kern="1200" spc="0" baseline="0">
                <a:solidFill>
                  <a:srgbClr val="1B1464"/>
                </a:solidFill>
                <a:latin typeface="Helvetica" panose="020B0403020202020204" pitchFamily="34" charset="0"/>
                <a:ea typeface="+mn-ea"/>
                <a:cs typeface="+mn-cs"/>
              </a:rPr>
              <a:t>% of respondents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27304632326140693"/>
          <c:y val="0.19156153537320603"/>
          <c:w val="0.43528886213779483"/>
          <c:h val="0.79616943404735507"/>
        </c:manualLayout>
      </c:layout>
      <c:pieChart>
        <c:varyColors val="1"/>
        <c:ser>
          <c:idx val="0"/>
          <c:order val="0"/>
          <c:tx>
            <c:strRef>
              <c:f>Sheet1!$B$1</c:f>
              <c:strCache>
                <c:ptCount val="1"/>
                <c:pt idx="0">
                  <c:v>Total Respondents</c:v>
                </c:pt>
              </c:strCache>
            </c:strRef>
          </c:tx>
          <c:spPr>
            <a:solidFill>
              <a:srgbClr val="00BFF2"/>
            </a:solidFill>
          </c:spPr>
          <c:explosion val="1"/>
          <c:dPt>
            <c:idx val="0"/>
            <c:bubble3D val="0"/>
            <c:spPr>
              <a:solidFill>
                <a:srgbClr val="00BFF2"/>
              </a:solidFill>
              <a:ln>
                <a:noFill/>
              </a:ln>
              <a:effectLst/>
            </c:spPr>
            <c:extLst>
              <c:ext xmlns:c16="http://schemas.microsoft.com/office/drawing/2014/chart" uri="{C3380CC4-5D6E-409C-BE32-E72D297353CC}">
                <c16:uniqueId val="{00000001-0230-4701-A5B8-BE5A526AF141}"/>
              </c:ext>
            </c:extLst>
          </c:dPt>
          <c:dPt>
            <c:idx val="1"/>
            <c:bubble3D val="0"/>
            <c:spPr>
              <a:solidFill>
                <a:srgbClr val="1F1A62"/>
              </a:solidFill>
              <a:ln>
                <a:noFill/>
              </a:ln>
              <a:effectLst/>
            </c:spPr>
            <c:extLst>
              <c:ext xmlns:c16="http://schemas.microsoft.com/office/drawing/2014/chart" uri="{C3380CC4-5D6E-409C-BE32-E72D297353CC}">
                <c16:uniqueId val="{00000003-0230-4701-A5B8-BE5A526AF141}"/>
              </c:ext>
            </c:extLst>
          </c:dPt>
          <c:dPt>
            <c:idx val="2"/>
            <c:bubble3D val="0"/>
            <c:spPr>
              <a:solidFill>
                <a:srgbClr val="ED3C8D"/>
              </a:solidFill>
              <a:ln>
                <a:noFill/>
              </a:ln>
              <a:effectLst/>
            </c:spPr>
            <c:extLst>
              <c:ext xmlns:c16="http://schemas.microsoft.com/office/drawing/2014/chart" uri="{C3380CC4-5D6E-409C-BE32-E72D297353CC}">
                <c16:uniqueId val="{00000005-0230-4701-A5B8-BE5A526AF14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pt idx="0">
                  <c:v>1</c:v>
                </c:pt>
                <c:pt idx="1">
                  <c:v>2</c:v>
                </c:pt>
              </c:numCache>
            </c:numRef>
          </c:cat>
          <c:val>
            <c:numRef>
              <c:f>Sheet1!$B$2:$B$3</c:f>
              <c:numCache>
                <c:formatCode>0%</c:formatCode>
                <c:ptCount val="2"/>
                <c:pt idx="0">
                  <c:v>0.63</c:v>
                </c:pt>
                <c:pt idx="1">
                  <c:v>0.37</c:v>
                </c:pt>
              </c:numCache>
            </c:numRef>
          </c:val>
          <c:extLst>
            <c:ext xmlns:c16="http://schemas.microsoft.com/office/drawing/2014/chart" uri="{C3380CC4-5D6E-409C-BE32-E72D297353CC}">
              <c16:uniqueId val="{00000008-0230-4701-A5B8-BE5A526AF1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rgbClr val="1B1464"/>
                </a:solidFill>
                <a:latin typeface="Helvetica" panose="020B0403020202020204" pitchFamily="34" charset="0"/>
                <a:ea typeface="+mn-ea"/>
                <a:cs typeface="+mn-cs"/>
              </a:defRPr>
            </a:pPr>
            <a:r>
              <a:rPr lang="en-US" sz="1400" b="1" i="0" u="sng">
                <a:solidFill>
                  <a:srgbClr val="1B1464"/>
                </a:solidFill>
              </a:rPr>
              <a:t>Current Plans</a:t>
            </a:r>
          </a:p>
        </c:rich>
      </c:tx>
      <c:layout>
        <c:manualLayout>
          <c:xMode val="edge"/>
          <c:yMode val="edge"/>
          <c:x val="0.38388635914980945"/>
          <c:y val="0.11965892130075619"/>
        </c:manualLayout>
      </c:layout>
      <c:overlay val="0"/>
      <c:spPr>
        <a:noFill/>
        <a:ln>
          <a:noFill/>
        </a:ln>
        <a:effectLst/>
      </c:spPr>
      <c:txPr>
        <a:bodyPr rot="0" spcFirstLastPara="1" vertOverflow="ellipsis" vert="horz" wrap="square" anchor="ctr" anchorCtr="1"/>
        <a:lstStyle/>
        <a:p>
          <a:pPr>
            <a:defRPr sz="1400" b="0" i="0" u="sng"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1749538503032331"/>
          <c:y val="0.21937521303009286"/>
          <c:w val="0.68689896174810483"/>
          <c:h val="0.79934602217635076"/>
        </c:manualLayout>
      </c:layout>
      <c:pieChart>
        <c:varyColors val="1"/>
        <c:ser>
          <c:idx val="0"/>
          <c:order val="0"/>
          <c:tx>
            <c:strRef>
              <c:f>Sheet1!$B$1</c:f>
              <c:strCache>
                <c:ptCount val="1"/>
                <c:pt idx="0">
                  <c:v>Total Respondents</c:v>
                </c:pt>
              </c:strCache>
            </c:strRef>
          </c:tx>
          <c:spPr>
            <a:solidFill>
              <a:srgbClr val="00BFF2"/>
            </a:solidFill>
          </c:spPr>
          <c:explosion val="1"/>
          <c:dPt>
            <c:idx val="0"/>
            <c:bubble3D val="0"/>
            <c:spPr>
              <a:solidFill>
                <a:srgbClr val="00BFF2"/>
              </a:solidFill>
              <a:ln>
                <a:noFill/>
              </a:ln>
              <a:effectLst/>
            </c:spPr>
            <c:extLst>
              <c:ext xmlns:c16="http://schemas.microsoft.com/office/drawing/2014/chart" uri="{C3380CC4-5D6E-409C-BE32-E72D297353CC}">
                <c16:uniqueId val="{00000001-4CBF-4370-9F8F-CAEA628A65F3}"/>
              </c:ext>
            </c:extLst>
          </c:dPt>
          <c:dPt>
            <c:idx val="1"/>
            <c:bubble3D val="0"/>
            <c:spPr>
              <a:solidFill>
                <a:srgbClr val="1F1A62"/>
              </a:solidFill>
              <a:ln>
                <a:noFill/>
              </a:ln>
              <a:effectLst/>
            </c:spPr>
            <c:extLst>
              <c:ext xmlns:c16="http://schemas.microsoft.com/office/drawing/2014/chart" uri="{C3380CC4-5D6E-409C-BE32-E72D297353CC}">
                <c16:uniqueId val="{00000003-4CBF-4370-9F8F-CAEA628A65F3}"/>
              </c:ext>
            </c:extLst>
          </c:dPt>
          <c:dPt>
            <c:idx val="2"/>
            <c:bubble3D val="0"/>
            <c:spPr>
              <a:solidFill>
                <a:srgbClr val="ED3C8D"/>
              </a:solidFill>
              <a:ln>
                <a:noFill/>
              </a:ln>
              <a:effectLst/>
            </c:spPr>
            <c:extLst>
              <c:ext xmlns:c16="http://schemas.microsoft.com/office/drawing/2014/chart" uri="{C3380CC4-5D6E-409C-BE32-E72D297353CC}">
                <c16:uniqueId val="{00000005-4CBF-4370-9F8F-CAEA628A65F3}"/>
              </c:ext>
            </c:extLst>
          </c:dPt>
          <c:dPt>
            <c:idx val="3"/>
            <c:bubble3D val="0"/>
            <c:spPr>
              <a:solidFill>
                <a:srgbClr val="FFE600"/>
              </a:solidFill>
              <a:ln>
                <a:noFill/>
              </a:ln>
              <a:effectLst/>
            </c:spPr>
            <c:extLst>
              <c:ext xmlns:c16="http://schemas.microsoft.com/office/drawing/2014/chart" uri="{C3380CC4-5D6E-409C-BE32-E72D297353CC}">
                <c16:uniqueId val="{00000007-4CBF-4370-9F8F-CAEA628A65F3}"/>
              </c:ext>
            </c:extLst>
          </c:dPt>
          <c:dPt>
            <c:idx val="4"/>
            <c:bubble3D val="0"/>
            <c:spPr>
              <a:solidFill>
                <a:srgbClr val="4EBEA4"/>
              </a:solidFill>
              <a:ln>
                <a:noFill/>
              </a:ln>
              <a:effectLst/>
            </c:spPr>
            <c:extLst>
              <c:ext xmlns:c16="http://schemas.microsoft.com/office/drawing/2014/chart" uri="{C3380CC4-5D6E-409C-BE32-E72D297353CC}">
                <c16:uniqueId val="{00000009-4CBF-4370-9F8F-CAEA628A65F3}"/>
              </c:ext>
            </c:extLst>
          </c:dPt>
          <c:dLbls>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4CBF-4370-9F8F-CAEA628A65F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 - 30%</c:v>
                </c:pt>
                <c:pt idx="1">
                  <c:v>31% - 70%</c:v>
                </c:pt>
                <c:pt idx="2">
                  <c:v>71%</c:v>
                </c:pt>
              </c:strCache>
            </c:strRef>
          </c:cat>
          <c:val>
            <c:numRef>
              <c:f>Sheet1!$B$2:$B$4</c:f>
              <c:numCache>
                <c:formatCode>0%</c:formatCode>
                <c:ptCount val="3"/>
                <c:pt idx="0">
                  <c:v>0.31</c:v>
                </c:pt>
                <c:pt idx="1">
                  <c:v>0.52</c:v>
                </c:pt>
                <c:pt idx="2">
                  <c:v>0.17</c:v>
                </c:pt>
              </c:numCache>
            </c:numRef>
          </c:val>
          <c:extLst>
            <c:ext xmlns:c16="http://schemas.microsoft.com/office/drawing/2014/chart" uri="{C3380CC4-5D6E-409C-BE32-E72D297353CC}">
              <c16:uniqueId val="{0000000A-4CBF-4370-9F8F-CAEA628A65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rgbClr val="1B1464"/>
                </a:solidFill>
                <a:latin typeface="Helvetica" panose="020B0403020202020204" pitchFamily="34" charset="0"/>
                <a:ea typeface="+mn-ea"/>
                <a:cs typeface="+mn-cs"/>
              </a:defRPr>
            </a:pPr>
            <a:r>
              <a:rPr lang="en-US" sz="1400" b="1" i="0" u="sng">
                <a:solidFill>
                  <a:srgbClr val="1B1464"/>
                </a:solidFill>
              </a:rPr>
              <a:t>In 12 Months</a:t>
            </a:r>
          </a:p>
        </c:rich>
      </c:tx>
      <c:layout>
        <c:manualLayout>
          <c:xMode val="edge"/>
          <c:yMode val="edge"/>
          <c:x val="0.38388635914980945"/>
          <c:y val="0.11965892130075619"/>
        </c:manualLayout>
      </c:layout>
      <c:overlay val="0"/>
      <c:spPr>
        <a:noFill/>
        <a:ln>
          <a:noFill/>
        </a:ln>
        <a:effectLst/>
      </c:spPr>
      <c:txPr>
        <a:bodyPr rot="0" spcFirstLastPara="1" vertOverflow="ellipsis" vert="horz" wrap="square" anchor="ctr" anchorCtr="1"/>
        <a:lstStyle/>
        <a:p>
          <a:pPr>
            <a:defRPr sz="1400" b="0" i="0" u="sng"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1749538503032331"/>
          <c:y val="0.21937521303009286"/>
          <c:w val="0.68689896174810483"/>
          <c:h val="0.79934602217635076"/>
        </c:manualLayout>
      </c:layout>
      <c:pieChart>
        <c:varyColors val="1"/>
        <c:ser>
          <c:idx val="0"/>
          <c:order val="0"/>
          <c:tx>
            <c:strRef>
              <c:f>Sheet1!$B$1</c:f>
              <c:strCache>
                <c:ptCount val="1"/>
                <c:pt idx="0">
                  <c:v>Total Respondents</c:v>
                </c:pt>
              </c:strCache>
            </c:strRef>
          </c:tx>
          <c:spPr>
            <a:solidFill>
              <a:srgbClr val="00BFF2"/>
            </a:solidFill>
          </c:spPr>
          <c:explosion val="1"/>
          <c:dPt>
            <c:idx val="0"/>
            <c:bubble3D val="0"/>
            <c:spPr>
              <a:solidFill>
                <a:srgbClr val="00BFF2"/>
              </a:solidFill>
              <a:ln>
                <a:noFill/>
              </a:ln>
              <a:effectLst/>
            </c:spPr>
            <c:extLst>
              <c:ext xmlns:c16="http://schemas.microsoft.com/office/drawing/2014/chart" uri="{C3380CC4-5D6E-409C-BE32-E72D297353CC}">
                <c16:uniqueId val="{00000001-1EF3-4301-9C55-BCA28FAD1E70}"/>
              </c:ext>
            </c:extLst>
          </c:dPt>
          <c:dPt>
            <c:idx val="1"/>
            <c:bubble3D val="0"/>
            <c:spPr>
              <a:solidFill>
                <a:srgbClr val="1F1A62"/>
              </a:solidFill>
              <a:ln>
                <a:noFill/>
              </a:ln>
              <a:effectLst/>
            </c:spPr>
            <c:extLst>
              <c:ext xmlns:c16="http://schemas.microsoft.com/office/drawing/2014/chart" uri="{C3380CC4-5D6E-409C-BE32-E72D297353CC}">
                <c16:uniqueId val="{00000003-1EF3-4301-9C55-BCA28FAD1E70}"/>
              </c:ext>
            </c:extLst>
          </c:dPt>
          <c:dPt>
            <c:idx val="2"/>
            <c:bubble3D val="0"/>
            <c:spPr>
              <a:solidFill>
                <a:srgbClr val="ED3C8D"/>
              </a:solidFill>
              <a:ln>
                <a:noFill/>
              </a:ln>
              <a:effectLst/>
            </c:spPr>
            <c:extLst>
              <c:ext xmlns:c16="http://schemas.microsoft.com/office/drawing/2014/chart" uri="{C3380CC4-5D6E-409C-BE32-E72D297353CC}">
                <c16:uniqueId val="{00000005-1EF3-4301-9C55-BCA28FAD1E70}"/>
              </c:ext>
            </c:extLst>
          </c:dPt>
          <c:dPt>
            <c:idx val="3"/>
            <c:bubble3D val="0"/>
            <c:spPr>
              <a:solidFill>
                <a:srgbClr val="FFE600"/>
              </a:solidFill>
              <a:ln>
                <a:noFill/>
              </a:ln>
              <a:effectLst/>
            </c:spPr>
            <c:extLst>
              <c:ext xmlns:c16="http://schemas.microsoft.com/office/drawing/2014/chart" uri="{C3380CC4-5D6E-409C-BE32-E72D297353CC}">
                <c16:uniqueId val="{00000007-1EF3-4301-9C55-BCA28FAD1E70}"/>
              </c:ext>
            </c:extLst>
          </c:dPt>
          <c:dPt>
            <c:idx val="4"/>
            <c:bubble3D val="0"/>
            <c:spPr>
              <a:solidFill>
                <a:srgbClr val="4EBEA4"/>
              </a:solidFill>
              <a:ln>
                <a:noFill/>
              </a:ln>
              <a:effectLst/>
            </c:spPr>
            <c:extLst>
              <c:ext xmlns:c16="http://schemas.microsoft.com/office/drawing/2014/chart" uri="{C3380CC4-5D6E-409C-BE32-E72D297353CC}">
                <c16:uniqueId val="{00000009-1EF3-4301-9C55-BCA28FAD1E70}"/>
              </c:ext>
            </c:extLst>
          </c:dPt>
          <c:dLbls>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EF3-4301-9C55-BCA28FAD1E7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 - 30%</c:v>
                </c:pt>
                <c:pt idx="1">
                  <c:v>31% - 70%</c:v>
                </c:pt>
                <c:pt idx="2">
                  <c:v>71%</c:v>
                </c:pt>
              </c:strCache>
            </c:strRef>
          </c:cat>
          <c:val>
            <c:numRef>
              <c:f>Sheet1!$B$2:$B$4</c:f>
              <c:numCache>
                <c:formatCode>0%</c:formatCode>
                <c:ptCount val="3"/>
                <c:pt idx="0">
                  <c:v>0.21000000000000002</c:v>
                </c:pt>
                <c:pt idx="1">
                  <c:v>0.57000000000000006</c:v>
                </c:pt>
                <c:pt idx="2">
                  <c:v>0.22</c:v>
                </c:pt>
              </c:numCache>
            </c:numRef>
          </c:val>
          <c:extLst>
            <c:ext xmlns:c16="http://schemas.microsoft.com/office/drawing/2014/chart" uri="{C3380CC4-5D6E-409C-BE32-E72D297353CC}">
              <c16:uniqueId val="{0000000A-1EF3-4301-9C55-BCA28FAD1E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rgbClr val="1B1464"/>
                </a:solidFill>
                <a:latin typeface="Helvetica" panose="020B0403020202020204" pitchFamily="34" charset="0"/>
                <a:ea typeface="+mn-ea"/>
                <a:cs typeface="+mn-cs"/>
              </a:defRPr>
            </a:pPr>
            <a:r>
              <a:rPr lang="en-US" sz="1400" b="1" i="0" u="sng">
                <a:solidFill>
                  <a:srgbClr val="1B1464"/>
                </a:solidFill>
              </a:rPr>
              <a:t>Ideal</a:t>
            </a:r>
            <a:r>
              <a:rPr lang="en-US" sz="1400" b="1" i="0" u="sng" baseline="0">
                <a:solidFill>
                  <a:srgbClr val="1B1464"/>
                </a:solidFill>
              </a:rPr>
              <a:t> Buy Allocation</a:t>
            </a:r>
            <a:endParaRPr lang="en-US" sz="1400" b="1" i="0" u="sng">
              <a:solidFill>
                <a:srgbClr val="1B1464"/>
              </a:solidFill>
            </a:endParaRPr>
          </a:p>
        </c:rich>
      </c:tx>
      <c:layout>
        <c:manualLayout>
          <c:xMode val="edge"/>
          <c:yMode val="edge"/>
          <c:x val="0.28140971897983408"/>
          <c:y val="0.10979973795824885"/>
        </c:manualLayout>
      </c:layout>
      <c:overlay val="0"/>
      <c:spPr>
        <a:noFill/>
        <a:ln>
          <a:noFill/>
        </a:ln>
        <a:effectLst/>
      </c:spPr>
      <c:txPr>
        <a:bodyPr rot="0" spcFirstLastPara="1" vertOverflow="ellipsis" vert="horz" wrap="square" anchor="ctr" anchorCtr="1"/>
        <a:lstStyle/>
        <a:p>
          <a:pPr>
            <a:defRPr sz="1400" b="0" i="0" u="sng"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1749538503032331"/>
          <c:y val="0.21937521303009286"/>
          <c:w val="0.68689896174810483"/>
          <c:h val="0.79934602217635076"/>
        </c:manualLayout>
      </c:layout>
      <c:pieChart>
        <c:varyColors val="1"/>
        <c:ser>
          <c:idx val="0"/>
          <c:order val="0"/>
          <c:tx>
            <c:strRef>
              <c:f>Sheet1!$B$1</c:f>
              <c:strCache>
                <c:ptCount val="1"/>
                <c:pt idx="0">
                  <c:v>Total Respondents</c:v>
                </c:pt>
              </c:strCache>
            </c:strRef>
          </c:tx>
          <c:spPr>
            <a:solidFill>
              <a:srgbClr val="00BFF2"/>
            </a:solidFill>
          </c:spPr>
          <c:explosion val="1"/>
          <c:dPt>
            <c:idx val="0"/>
            <c:bubble3D val="0"/>
            <c:spPr>
              <a:solidFill>
                <a:srgbClr val="00BFF2"/>
              </a:solidFill>
              <a:ln>
                <a:noFill/>
              </a:ln>
              <a:effectLst/>
            </c:spPr>
            <c:extLst>
              <c:ext xmlns:c16="http://schemas.microsoft.com/office/drawing/2014/chart" uri="{C3380CC4-5D6E-409C-BE32-E72D297353CC}">
                <c16:uniqueId val="{00000001-9926-4120-AB46-3C0303DE94A6}"/>
              </c:ext>
            </c:extLst>
          </c:dPt>
          <c:dPt>
            <c:idx val="1"/>
            <c:bubble3D val="0"/>
            <c:spPr>
              <a:solidFill>
                <a:srgbClr val="1F1A62"/>
              </a:solidFill>
              <a:ln>
                <a:noFill/>
              </a:ln>
              <a:effectLst/>
            </c:spPr>
            <c:extLst>
              <c:ext xmlns:c16="http://schemas.microsoft.com/office/drawing/2014/chart" uri="{C3380CC4-5D6E-409C-BE32-E72D297353CC}">
                <c16:uniqueId val="{00000003-9926-4120-AB46-3C0303DE94A6}"/>
              </c:ext>
            </c:extLst>
          </c:dPt>
          <c:dPt>
            <c:idx val="2"/>
            <c:bubble3D val="0"/>
            <c:spPr>
              <a:solidFill>
                <a:srgbClr val="ED3C8D"/>
              </a:solidFill>
              <a:ln>
                <a:noFill/>
              </a:ln>
              <a:effectLst/>
            </c:spPr>
            <c:extLst>
              <c:ext xmlns:c16="http://schemas.microsoft.com/office/drawing/2014/chart" uri="{C3380CC4-5D6E-409C-BE32-E72D297353CC}">
                <c16:uniqueId val="{00000005-9926-4120-AB46-3C0303DE94A6}"/>
              </c:ext>
            </c:extLst>
          </c:dPt>
          <c:dPt>
            <c:idx val="3"/>
            <c:bubble3D val="0"/>
            <c:spPr>
              <a:solidFill>
                <a:srgbClr val="FFE600"/>
              </a:solidFill>
              <a:ln>
                <a:noFill/>
              </a:ln>
              <a:effectLst/>
            </c:spPr>
            <c:extLst>
              <c:ext xmlns:c16="http://schemas.microsoft.com/office/drawing/2014/chart" uri="{C3380CC4-5D6E-409C-BE32-E72D297353CC}">
                <c16:uniqueId val="{00000007-9926-4120-AB46-3C0303DE94A6}"/>
              </c:ext>
            </c:extLst>
          </c:dPt>
          <c:dPt>
            <c:idx val="4"/>
            <c:bubble3D val="0"/>
            <c:spPr>
              <a:solidFill>
                <a:srgbClr val="4EBEA4"/>
              </a:solidFill>
              <a:ln>
                <a:noFill/>
              </a:ln>
              <a:effectLst/>
            </c:spPr>
            <c:extLst>
              <c:ext xmlns:c16="http://schemas.microsoft.com/office/drawing/2014/chart" uri="{C3380CC4-5D6E-409C-BE32-E72D297353CC}">
                <c16:uniqueId val="{00000009-9926-4120-AB46-3C0303DE94A6}"/>
              </c:ext>
            </c:extLst>
          </c:dPt>
          <c:dLbls>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9926-4120-AB46-3C0303DE94A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 - 30%</c:v>
                </c:pt>
                <c:pt idx="1">
                  <c:v>31% - 70%</c:v>
                </c:pt>
                <c:pt idx="2">
                  <c:v>71%</c:v>
                </c:pt>
              </c:strCache>
            </c:strRef>
          </c:cat>
          <c:val>
            <c:numRef>
              <c:f>Sheet1!$B$2:$B$4</c:f>
              <c:numCache>
                <c:formatCode>0%</c:formatCode>
                <c:ptCount val="3"/>
                <c:pt idx="0">
                  <c:v>0.15</c:v>
                </c:pt>
                <c:pt idx="1">
                  <c:v>0.60000000000000009</c:v>
                </c:pt>
                <c:pt idx="2">
                  <c:v>0.26</c:v>
                </c:pt>
              </c:numCache>
            </c:numRef>
          </c:val>
          <c:extLst>
            <c:ext xmlns:c16="http://schemas.microsoft.com/office/drawing/2014/chart" uri="{C3380CC4-5D6E-409C-BE32-E72D297353CC}">
              <c16:uniqueId val="{0000000A-9926-4120-AB46-3C0303DE94A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r>
              <a:rPr lang="en-US" sz="1400" b="1" i="0">
                <a:solidFill>
                  <a:srgbClr val="1B1464"/>
                </a:solidFill>
              </a:rPr>
              <a:t>% of</a:t>
            </a:r>
            <a:r>
              <a:rPr lang="en-US" sz="1400" b="1" i="0" baseline="0">
                <a:solidFill>
                  <a:srgbClr val="1B1464"/>
                </a:solidFill>
              </a:rPr>
              <a:t> respondents </a:t>
            </a:r>
            <a:r>
              <a:rPr lang="en-US" sz="1400" b="1" i="0">
                <a:solidFill>
                  <a:srgbClr val="1B1464"/>
                </a:solidFill>
              </a:rPr>
              <a:t>who are satisfied with the following aspects of the audience-based TV buying process</a:t>
            </a:r>
          </a:p>
        </c:rich>
      </c:tx>
      <c:layout>
        <c:manualLayout>
          <c:xMode val="edge"/>
          <c:yMode val="edge"/>
          <c:x val="0.1067530652709363"/>
          <c:y val="4.1819616870504582E-2"/>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31709501629221587"/>
          <c:y val="0.21277826129686914"/>
          <c:w val="0.6492982843174121"/>
          <c:h val="0.75633170783108417"/>
        </c:manualLayout>
      </c:layout>
      <c:barChart>
        <c:barDir val="bar"/>
        <c:grouping val="clustered"/>
        <c:varyColors val="0"/>
        <c:ser>
          <c:idx val="0"/>
          <c:order val="0"/>
          <c:tx>
            <c:strRef>
              <c:f>Sheet1!$B$1</c:f>
              <c:strCache>
                <c:ptCount val="1"/>
                <c:pt idx="0">
                  <c:v>% Very Satisfied or Satisfied</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Reporting</c:v>
                </c:pt>
                <c:pt idx="1">
                  <c:v>Optimization</c:v>
                </c:pt>
                <c:pt idx="2">
                  <c:v>Media Measurement</c:v>
                </c:pt>
                <c:pt idx="3">
                  <c:v>Implementation support</c:v>
                </c:pt>
                <c:pt idx="4">
                  <c:v>Ability to Deliver Outcomes</c:v>
                </c:pt>
                <c:pt idx="5">
                  <c:v>Buying</c:v>
                </c:pt>
                <c:pt idx="6">
                  <c:v>Planning</c:v>
                </c:pt>
              </c:strCache>
            </c:strRef>
          </c:cat>
          <c:val>
            <c:numRef>
              <c:f>Sheet1!$B$2:$B$8</c:f>
              <c:numCache>
                <c:formatCode>0%</c:formatCode>
                <c:ptCount val="7"/>
                <c:pt idx="0">
                  <c:v>0.55149999999999999</c:v>
                </c:pt>
                <c:pt idx="1">
                  <c:v>0.56189999999999996</c:v>
                </c:pt>
                <c:pt idx="2">
                  <c:v>0.56699999999999995</c:v>
                </c:pt>
                <c:pt idx="3">
                  <c:v>0.58250000000000002</c:v>
                </c:pt>
                <c:pt idx="4">
                  <c:v>0.60309999999999997</c:v>
                </c:pt>
                <c:pt idx="5">
                  <c:v>0.65459999999999996</c:v>
                </c:pt>
                <c:pt idx="6">
                  <c:v>0.65459999999999996</c:v>
                </c:pt>
              </c:numCache>
            </c:numRef>
          </c:val>
          <c:extLst>
            <c:ext xmlns:c16="http://schemas.microsoft.com/office/drawing/2014/chart" uri="{C3380CC4-5D6E-409C-BE32-E72D297353CC}">
              <c16:uniqueId val="{00000000-83FB-4BD4-B8FE-26B4FC6ED5A1}"/>
            </c:ext>
          </c:extLst>
        </c:ser>
        <c:dLbls>
          <c:showLegendKey val="0"/>
          <c:showVal val="0"/>
          <c:showCatName val="0"/>
          <c:showSerName val="0"/>
          <c:showPercent val="0"/>
          <c:showBubbleSize val="0"/>
        </c:dLbls>
        <c:gapWidth val="100"/>
        <c:axId val="1476490864"/>
        <c:axId val="1476492112"/>
      </c:barChart>
      <c:catAx>
        <c:axId val="147649086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max val="0.8"/>
          <c:min val="0"/>
        </c:scaling>
        <c:delete val="1"/>
        <c:axPos val="b"/>
        <c:numFmt formatCode="0%" sourceLinked="1"/>
        <c:majorTickMark val="out"/>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r>
              <a:rPr lang="en-US" sz="1400" b="1" i="0">
                <a:solidFill>
                  <a:srgbClr val="1B1464"/>
                </a:solidFill>
              </a:rPr>
              <a:t>% of respondents</a:t>
            </a:r>
            <a:r>
              <a:rPr lang="en-US" sz="1400" b="1" i="0" baseline="0">
                <a:solidFill>
                  <a:srgbClr val="1B1464"/>
                </a:solidFill>
              </a:rPr>
              <a:t> who </a:t>
            </a:r>
            <a:r>
              <a:rPr lang="en-US" sz="1400" b="1" i="0">
                <a:solidFill>
                  <a:srgbClr val="1B1464"/>
                </a:solidFill>
              </a:rPr>
              <a:t>believe audience-based TV buying can impact each of the following KPIs</a:t>
            </a:r>
            <a:endParaRPr lang="en-US" sz="1200" b="0" i="0">
              <a:solidFill>
                <a:srgbClr val="1B1464"/>
              </a:solidFill>
            </a:endParaRPr>
          </a:p>
        </c:rich>
      </c:tx>
      <c:overlay val="0"/>
      <c:spPr>
        <a:noFill/>
        <a:ln>
          <a:noFill/>
        </a:ln>
        <a:effectLst/>
      </c:spPr>
      <c:txPr>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47789144353656682"/>
          <c:y val="0.12212036800155848"/>
          <c:w val="0.52210855646343313"/>
          <c:h val="0.814820691003452"/>
        </c:manualLayout>
      </c:layout>
      <c:barChart>
        <c:barDir val="bar"/>
        <c:grouping val="clustered"/>
        <c:varyColors val="0"/>
        <c:ser>
          <c:idx val="0"/>
          <c:order val="0"/>
          <c:tx>
            <c:strRef>
              <c:f>Sheet1!$B$1</c:f>
              <c:strCache>
                <c:ptCount val="1"/>
                <c:pt idx="0">
                  <c:v>% Extremely Impactful or Very Impactful</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Foot traffic into brick-and-mortar locations</c:v>
                </c:pt>
                <c:pt idx="1">
                  <c:v>Ad frequency management</c:v>
                </c:pt>
                <c:pt idx="2">
                  <c:v>Purchase / sales conversions</c:v>
                </c:pt>
                <c:pt idx="3">
                  <c:v>Customer acquisition</c:v>
                </c:pt>
                <c:pt idx="4">
                  <c:v>Increase effectiveness of your entire media plan</c:v>
                </c:pt>
                <c:pt idx="5">
                  <c:v>Support purchase consideration with product/service information/differentiation</c:v>
                </c:pt>
                <c:pt idx="6">
                  <c:v>Directly attributable actions* within a specific attribution window</c:v>
                </c:pt>
                <c:pt idx="7">
                  <c:v>Create awareness</c:v>
                </c:pt>
                <c:pt idx="8">
                  <c:v>Engage viewers</c:v>
                </c:pt>
                <c:pt idx="9">
                  <c:v>Extending target audience delivery and reach</c:v>
                </c:pt>
              </c:strCache>
            </c:strRef>
          </c:cat>
          <c:val>
            <c:numRef>
              <c:f>Sheet1!$B$2:$B$11</c:f>
              <c:numCache>
                <c:formatCode>0%</c:formatCode>
                <c:ptCount val="10"/>
                <c:pt idx="0">
                  <c:v>0.56399999999999995</c:v>
                </c:pt>
                <c:pt idx="1">
                  <c:v>0.60660000000000003</c:v>
                </c:pt>
                <c:pt idx="2">
                  <c:v>0.62090000000000001</c:v>
                </c:pt>
                <c:pt idx="3">
                  <c:v>0.67300000000000004</c:v>
                </c:pt>
                <c:pt idx="4">
                  <c:v>0.68720000000000003</c:v>
                </c:pt>
                <c:pt idx="5">
                  <c:v>0.69189999999999996</c:v>
                </c:pt>
                <c:pt idx="6">
                  <c:v>0.69189999999999996</c:v>
                </c:pt>
                <c:pt idx="7">
                  <c:v>0.71560000000000001</c:v>
                </c:pt>
                <c:pt idx="8">
                  <c:v>0.71560000000000001</c:v>
                </c:pt>
                <c:pt idx="9">
                  <c:v>0.74409999999999998</c:v>
                </c:pt>
              </c:numCache>
            </c:numRef>
          </c:val>
          <c:extLst>
            <c:ext xmlns:c16="http://schemas.microsoft.com/office/drawing/2014/chart" uri="{C3380CC4-5D6E-409C-BE32-E72D297353CC}">
              <c16:uniqueId val="{00000000-FBCB-4AFD-9AD1-7210DD5BC10C}"/>
            </c:ext>
          </c:extLst>
        </c:ser>
        <c:dLbls>
          <c:showLegendKey val="0"/>
          <c:showVal val="0"/>
          <c:showCatName val="0"/>
          <c:showSerName val="0"/>
          <c:showPercent val="0"/>
          <c:showBubbleSize val="0"/>
        </c:dLbls>
        <c:gapWidth val="100"/>
        <c:axId val="1476490864"/>
        <c:axId val="1476492112"/>
      </c:barChart>
      <c:catAx>
        <c:axId val="147649086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b"/>
        <c:numFmt formatCode="0%" sourceLinked="1"/>
        <c:majorTickMark val="none"/>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40890891765239"/>
          <c:y val="0.18666838576585867"/>
          <c:w val="0.54607934976543071"/>
          <c:h val="0.78087780921715944"/>
        </c:manualLayout>
      </c:layout>
      <c:barChart>
        <c:barDir val="bar"/>
        <c:grouping val="clustered"/>
        <c:varyColors val="0"/>
        <c:ser>
          <c:idx val="0"/>
          <c:order val="0"/>
          <c:tx>
            <c:strRef>
              <c:f>Sheet1!$B$1</c:f>
              <c:strCache>
                <c:ptCount val="1"/>
                <c:pt idx="0">
                  <c:v>Which of the following would encourage you to increase your investment in audience-based TV buying?</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Unexpected external factors
(e.g. current events, brand safety/privacy issues, etc.)</c:v>
                </c:pt>
                <c:pt idx="1">
                  <c:v>Company’s or client’s organizational mandate</c:v>
                </c:pt>
                <c:pt idx="2">
                  <c:v>Incentives provided by media companies</c:v>
                </c:pt>
                <c:pt idx="3">
                  <c:v>Company’s or client’s change in direction/campaign objectives</c:v>
                </c:pt>
                <c:pt idx="4">
                  <c:v>Introduction of a new advanced solution or offering in the market</c:v>
                </c:pt>
                <c:pt idx="5">
                  <c:v>Unified measurement across media platforms</c:v>
                </c:pt>
                <c:pt idx="6">
                  <c:v>Having a better understanding of benefits and how it works</c:v>
                </c:pt>
                <c:pt idx="7">
                  <c:v>Development of better performance metrics solutions</c:v>
                </c:pt>
              </c:strCache>
            </c:strRef>
          </c:cat>
          <c:val>
            <c:numRef>
              <c:f>Sheet1!$B$2:$B$9</c:f>
              <c:numCache>
                <c:formatCode>0%</c:formatCode>
                <c:ptCount val="8"/>
                <c:pt idx="0">
                  <c:v>0.23699999999999999</c:v>
                </c:pt>
                <c:pt idx="1">
                  <c:v>0.25119999999999998</c:v>
                </c:pt>
                <c:pt idx="2">
                  <c:v>0.32700000000000001</c:v>
                </c:pt>
                <c:pt idx="3">
                  <c:v>0.33179999999999998</c:v>
                </c:pt>
                <c:pt idx="4">
                  <c:v>0.35549999999999998</c:v>
                </c:pt>
                <c:pt idx="5">
                  <c:v>0.436</c:v>
                </c:pt>
                <c:pt idx="6">
                  <c:v>0.45500000000000002</c:v>
                </c:pt>
                <c:pt idx="7">
                  <c:v>0.49759999999999999</c:v>
                </c:pt>
              </c:numCache>
            </c:numRef>
          </c:val>
          <c:extLst>
            <c:ext xmlns:c16="http://schemas.microsoft.com/office/drawing/2014/chart" uri="{C3380CC4-5D6E-409C-BE32-E72D297353CC}">
              <c16:uniqueId val="{00000000-5883-4941-8372-6B72DF206116}"/>
            </c:ext>
          </c:extLst>
        </c:ser>
        <c:dLbls>
          <c:showLegendKey val="0"/>
          <c:showVal val="0"/>
          <c:showCatName val="0"/>
          <c:showSerName val="0"/>
          <c:showPercent val="0"/>
          <c:showBubbleSize val="0"/>
        </c:dLbls>
        <c:gapWidth val="100"/>
        <c:axId val="1476490864"/>
        <c:axId val="1476492112"/>
      </c:barChart>
      <c:catAx>
        <c:axId val="147649086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b"/>
        <c:numFmt formatCode="0%" sourceLinked="1"/>
        <c:majorTickMark val="none"/>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0.70677</cdr:x>
      <cdr:y>0.24348</cdr:y>
    </cdr:from>
    <cdr:to>
      <cdr:x>0.93714</cdr:x>
      <cdr:y>0.44635</cdr:y>
    </cdr:to>
    <cdr:sp macro="" textlink="">
      <cdr:nvSpPr>
        <cdr:cNvPr id="2" name="Rectangle 1">
          <a:extLst xmlns:a="http://schemas.openxmlformats.org/drawingml/2006/main">
            <a:ext uri="{FF2B5EF4-FFF2-40B4-BE49-F238E27FC236}">
              <a16:creationId xmlns:a16="http://schemas.microsoft.com/office/drawing/2014/main" id="{2E3AE691-83DF-4EF5-A158-5B2FCB1C0DC2}"/>
            </a:ext>
          </a:extLst>
        </cdr:cNvPr>
        <cdr:cNvSpPr/>
      </cdr:nvSpPr>
      <cdr:spPr>
        <a:xfrm xmlns:a="http://schemas.openxmlformats.org/drawingml/2006/main">
          <a:off x="5250740" y="965284"/>
          <a:ext cx="1711432" cy="804293"/>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b="0" dirty="0">
              <a:solidFill>
                <a:srgbClr val="1B1464"/>
              </a:solidFill>
              <a:latin typeface="Helvetica" panose="020B0403020202020204" pitchFamily="34" charset="0"/>
            </a:rPr>
            <a:t>Linear TV and digital video are </a:t>
          </a:r>
          <a:r>
            <a:rPr lang="en-US" b="1" u="sng" dirty="0">
              <a:solidFill>
                <a:srgbClr val="1B1464"/>
              </a:solidFill>
              <a:latin typeface="Helvetica" panose="020B0403020202020204" pitchFamily="34" charset="0"/>
            </a:rPr>
            <a:t>planned </a:t>
          </a:r>
        </a:p>
        <a:p xmlns:a="http://schemas.openxmlformats.org/drawingml/2006/main">
          <a:pPr algn="ctr"/>
          <a:r>
            <a:rPr lang="en-US" b="1" u="sng" dirty="0">
              <a:solidFill>
                <a:srgbClr val="1B1464"/>
              </a:solidFill>
              <a:latin typeface="Helvetica" panose="020B0403020202020204" pitchFamily="34" charset="0"/>
            </a:rPr>
            <a:t>and bought together</a:t>
          </a:r>
          <a:r>
            <a:rPr lang="en-US" b="1" dirty="0">
              <a:solidFill>
                <a:srgbClr val="1B1464"/>
              </a:solidFill>
              <a:latin typeface="Helvetica" panose="020B0403020202020204" pitchFamily="34" charset="0"/>
            </a:rPr>
            <a:t> </a:t>
          </a:r>
          <a:r>
            <a:rPr lang="en-US" b="0" dirty="0">
              <a:solidFill>
                <a:srgbClr val="1B1464"/>
              </a:solidFill>
              <a:latin typeface="Helvetica" panose="020B0403020202020204" pitchFamily="34" charset="0"/>
            </a:rPr>
            <a:t>through the same team</a:t>
          </a:r>
        </a:p>
      </cdr:txBody>
    </cdr:sp>
  </cdr:relSizeAnchor>
</c:userShapes>
</file>

<file path=ppt/drawings/drawing2.xml><?xml version="1.0" encoding="utf-8"?>
<c:userShapes xmlns:c="http://schemas.openxmlformats.org/drawingml/2006/chart">
  <cdr:relSizeAnchor xmlns:cdr="http://schemas.openxmlformats.org/drawingml/2006/chartDrawing">
    <cdr:from>
      <cdr:x>0.70677</cdr:x>
      <cdr:y>0.24348</cdr:y>
    </cdr:from>
    <cdr:to>
      <cdr:x>0.9431</cdr:x>
      <cdr:y>0.45192</cdr:y>
    </cdr:to>
    <cdr:sp macro="" textlink="">
      <cdr:nvSpPr>
        <cdr:cNvPr id="2" name="Rectangle 1">
          <a:extLst xmlns:a="http://schemas.openxmlformats.org/drawingml/2006/main">
            <a:ext uri="{FF2B5EF4-FFF2-40B4-BE49-F238E27FC236}">
              <a16:creationId xmlns:a16="http://schemas.microsoft.com/office/drawing/2014/main" id="{2E3AE691-83DF-4EF5-A158-5B2FCB1C0DC2}"/>
            </a:ext>
          </a:extLst>
        </cdr:cNvPr>
        <cdr:cNvSpPr/>
      </cdr:nvSpPr>
      <cdr:spPr>
        <a:xfrm xmlns:a="http://schemas.openxmlformats.org/drawingml/2006/main">
          <a:off x="5250740" y="965284"/>
          <a:ext cx="1755680" cy="826354"/>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b="0" dirty="0">
              <a:solidFill>
                <a:srgbClr val="1B1464"/>
              </a:solidFill>
              <a:latin typeface="Helvetica" panose="020B0403020202020204" pitchFamily="34" charset="0"/>
            </a:rPr>
            <a:t>Linear TV and digital video spending are </a:t>
          </a:r>
          <a:r>
            <a:rPr lang="en-US" dirty="0">
              <a:solidFill>
                <a:srgbClr val="1B1464"/>
              </a:solidFill>
              <a:latin typeface="Helvetica" panose="020B0403020202020204" pitchFamily="34" charset="0"/>
            </a:rPr>
            <a:t>allocated from the </a:t>
          </a:r>
        </a:p>
        <a:p xmlns:a="http://schemas.openxmlformats.org/drawingml/2006/main">
          <a:pPr algn="ctr"/>
          <a:r>
            <a:rPr lang="en-US" b="1" u="sng" dirty="0">
              <a:solidFill>
                <a:srgbClr val="1B1464"/>
              </a:solidFill>
              <a:latin typeface="Helvetica" panose="020B0403020202020204" pitchFamily="34" charset="0"/>
            </a:rPr>
            <a:t>same budget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91BBE-8C42-4B84-B86E-60F2F7C2E6EF}"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D8B63-C8C7-40AD-826D-2370E81A9CCA}" type="slidenum">
              <a:rPr lang="en-US" smtClean="0"/>
              <a:t>‹#›</a:t>
            </a:fld>
            <a:endParaRPr lang="en-US"/>
          </a:p>
        </p:txBody>
      </p:sp>
    </p:spTree>
    <p:extLst>
      <p:ext uri="{BB962C8B-B14F-4D97-AF65-F5344CB8AC3E}">
        <p14:creationId xmlns:p14="http://schemas.microsoft.com/office/powerpoint/2010/main" val="124386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p:cNvSpPr>
            <a:spLocks noGrp="1"/>
          </p:cNvSpPr>
          <p:nvPr>
            <p:ph type="sldNum" sz="quarter" idx="5"/>
          </p:nvPr>
        </p:nvSpPr>
        <p:spPr/>
        <p:txBody>
          <a:bodyPr/>
          <a:lstStyle/>
          <a:p>
            <a:pPr marL="0" marR="0" lvl="0" indent="0" algn="r" defTabSz="1172398" rtl="0" eaLnBrk="1" fontAlgn="auto" latinLnBrk="0" hangingPunct="1">
              <a:lnSpc>
                <a:spcPct val="100000"/>
              </a:lnSpc>
              <a:spcBef>
                <a:spcPts val="0"/>
              </a:spcBef>
              <a:spcAft>
                <a:spcPts val="0"/>
              </a:spcAft>
              <a:buClrTx/>
              <a:buSzTx/>
              <a:buFontTx/>
              <a:buNone/>
              <a:tabLst/>
              <a:defRPr/>
            </a:pPr>
            <a:fld id="{03E44481-CC7E-F441-937B-5481639038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7239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910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ECAD8B63-C8C7-40AD-826D-2370E81A9CCA}" type="slidenum">
              <a:rPr lang="en-US" smtClean="0"/>
              <a:t>8</a:t>
            </a:fld>
            <a:endParaRPr lang="en-US"/>
          </a:p>
        </p:txBody>
      </p:sp>
    </p:spTree>
    <p:extLst>
      <p:ext uri="{BB962C8B-B14F-4D97-AF65-F5344CB8AC3E}">
        <p14:creationId xmlns:p14="http://schemas.microsoft.com/office/powerpoint/2010/main" val="339647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4B510-CE14-4E68-B2C5-2CAFC4BFD5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66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D8B63-C8C7-40AD-826D-2370E81A9CCA}" type="slidenum">
              <a:rPr lang="en-US" smtClean="0"/>
              <a:t>28</a:t>
            </a:fld>
            <a:endParaRPr lang="en-US"/>
          </a:p>
        </p:txBody>
      </p:sp>
    </p:spTree>
    <p:extLst>
      <p:ext uri="{BB962C8B-B14F-4D97-AF65-F5344CB8AC3E}">
        <p14:creationId xmlns:p14="http://schemas.microsoft.com/office/powerpoint/2010/main" val="325118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D8B63-C8C7-40AD-826D-2370E81A9CCA}" type="slidenum">
              <a:rPr lang="en-US" smtClean="0"/>
              <a:t>29</a:t>
            </a:fld>
            <a:endParaRPr lang="en-US"/>
          </a:p>
        </p:txBody>
      </p:sp>
    </p:spTree>
    <p:extLst>
      <p:ext uri="{BB962C8B-B14F-4D97-AF65-F5344CB8AC3E}">
        <p14:creationId xmlns:p14="http://schemas.microsoft.com/office/powerpoint/2010/main" val="84602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D8B63-C8C7-40AD-826D-2370E81A9CCA}" type="slidenum">
              <a:rPr lang="en-US" smtClean="0"/>
              <a:t>30</a:t>
            </a:fld>
            <a:endParaRPr lang="en-US"/>
          </a:p>
        </p:txBody>
      </p:sp>
    </p:spTree>
    <p:extLst>
      <p:ext uri="{BB962C8B-B14F-4D97-AF65-F5344CB8AC3E}">
        <p14:creationId xmlns:p14="http://schemas.microsoft.com/office/powerpoint/2010/main" val="250277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20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4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5/7/2021</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04794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5/7/2021</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70140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5/7/2021</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11434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5/7/2021</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18999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5/7/2021</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88058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5/7/2021</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93993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5/7/2021</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66418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5/7/2021</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02580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5/7/2021</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87650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5/7/2021</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3655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5/7/2021</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93048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5/7/2021</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732222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7.png"/><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7.xml"/><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7.png"/><Relationship Id="rId7" Type="http://schemas.openxmlformats.org/officeDocument/2006/relationships/slide" Target="slide2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22.xml"/><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hyperlink" Target="https://thevab.com/insight/what-audience-based-buying" TargetMode="External"/><Relationship Id="rId13"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hyperlink" Target="https://thevab.com/insight/audience-migration-context" TargetMode="External"/><Relationship Id="rId12" Type="http://schemas.openxmlformats.org/officeDocument/2006/relationships/hyperlink" Target="https://thevab.com/insight/proven-strategies-tactics-audience-based-tv-buying" TargetMode="External"/><Relationship Id="rId17" Type="http://schemas.openxmlformats.org/officeDocument/2006/relationships/image" Target="../media/image40.jpeg"/><Relationship Id="rId2" Type="http://schemas.openxmlformats.org/officeDocument/2006/relationships/notesSlide" Target="../notesSlides/notesSlide6.xml"/><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hyperlink" Target="https://thevab.com/team-board" TargetMode="External"/><Relationship Id="rId11" Type="http://schemas.openxmlformats.org/officeDocument/2006/relationships/image" Target="../media/image36.jpeg"/><Relationship Id="rId5" Type="http://schemas.openxmlformats.org/officeDocument/2006/relationships/hyperlink" Target="https://thevab.com/" TargetMode="External"/><Relationship Id="rId15" Type="http://schemas.openxmlformats.org/officeDocument/2006/relationships/hyperlink" Target="https://thevab.com/insight/unlocking-4-trillion-opportunity-engaging-adults-50" TargetMode="External"/><Relationship Id="rId10" Type="http://schemas.openxmlformats.org/officeDocument/2006/relationships/image" Target="../media/image35.jpeg"/><Relationship Id="rId4" Type="http://schemas.openxmlformats.org/officeDocument/2006/relationships/image" Target="../media/image33.png"/><Relationship Id="rId9" Type="http://schemas.openxmlformats.org/officeDocument/2006/relationships/image" Target="../media/image34.png"/><Relationship Id="rId1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hyperlink" Target="https://thevab.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7.xml"/><Relationship Id="rId7" Type="http://schemas.openxmlformats.org/officeDocument/2006/relationships/slide" Target="slide26.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6.xml"/><Relationship Id="rId5" Type="http://schemas.openxmlformats.org/officeDocument/2006/relationships/slide" Target="slide13.xml"/><Relationship Id="rId10" Type="http://schemas.openxmlformats.org/officeDocument/2006/relationships/slide" Target="slide24.xml"/><Relationship Id="rId4" Type="http://schemas.openxmlformats.org/officeDocument/2006/relationships/slide" Target="slide11.xml"/><Relationship Id="rId9" Type="http://schemas.openxmlformats.org/officeDocument/2006/relationships/slide" Target="slide1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384D96D-F4E3-4C53-8778-EB0D2B2DA2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5050465"/>
          </a:xfrm>
          <a:prstGeom prst="rect">
            <a:avLst/>
          </a:prstGeom>
        </p:spPr>
      </p:pic>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 y="893"/>
            <a:ext cx="12188952" cy="6857107"/>
          </a:xfrm>
          <a:prstGeom prst="rect">
            <a:avLst/>
          </a:prstGeom>
        </p:spPr>
      </p:pic>
      <p:pic>
        <p:nvPicPr>
          <p:cNvPr id="7" name="Picture 6" descr="A picture containing text, tableware, dishware&#10;&#10;Description automatically generated">
            <a:extLst>
              <a:ext uri="{FF2B5EF4-FFF2-40B4-BE49-F238E27FC236}">
                <a16:creationId xmlns:a16="http://schemas.microsoft.com/office/drawing/2014/main" id="{227998C1-C56F-4EE7-A8F2-DB58E2E3C5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96743" y="6020572"/>
            <a:ext cx="2115249" cy="606371"/>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17523"/>
            <a:ext cx="738962" cy="326016"/>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2021</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4572" y="5931485"/>
            <a:ext cx="2202443" cy="728188"/>
          </a:xfrm>
          <a:prstGeom prst="rect">
            <a:avLst/>
          </a:prstGeom>
        </p:spPr>
      </p:pic>
      <p:pic>
        <p:nvPicPr>
          <p:cNvPr id="9" name="Picture 8">
            <a:extLst>
              <a:ext uri="{FF2B5EF4-FFF2-40B4-BE49-F238E27FC236}">
                <a16:creationId xmlns:a16="http://schemas.microsoft.com/office/drawing/2014/main" id="{45F15B9F-5264-AE47-BBD3-053C6C2957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 b="42690"/>
          <a:stretch/>
        </p:blipFill>
        <p:spPr>
          <a:xfrm>
            <a:off x="248128" y="4290894"/>
            <a:ext cx="5991929" cy="919824"/>
          </a:xfrm>
          <a:prstGeom prst="rect">
            <a:avLst/>
          </a:prstGeom>
        </p:spPr>
      </p:pic>
      <p:pic>
        <p:nvPicPr>
          <p:cNvPr id="10" name="Picture 9">
            <a:extLst>
              <a:ext uri="{FF2B5EF4-FFF2-40B4-BE49-F238E27FC236}">
                <a16:creationId xmlns:a16="http://schemas.microsoft.com/office/drawing/2014/main" id="{AD7F04B0-CA61-694B-BE44-2ACCEC3B3267}"/>
              </a:ext>
            </a:extLst>
          </p:cNvPr>
          <p:cNvPicPr>
            <a:picLocks noChangeAspect="1"/>
          </p:cNvPicPr>
          <p:nvPr/>
        </p:nvPicPr>
        <p:blipFill>
          <a:blip r:embed="rId8"/>
          <a:stretch>
            <a:fillRect/>
          </a:stretch>
        </p:blipFill>
        <p:spPr>
          <a:xfrm>
            <a:off x="324945" y="382614"/>
            <a:ext cx="2692400" cy="698500"/>
          </a:xfrm>
          <a:prstGeom prst="rect">
            <a:avLst/>
          </a:prstGeom>
        </p:spPr>
      </p:pic>
      <p:sp>
        <p:nvSpPr>
          <p:cNvPr id="5" name="TextBox 4">
            <a:extLst>
              <a:ext uri="{FF2B5EF4-FFF2-40B4-BE49-F238E27FC236}">
                <a16:creationId xmlns:a16="http://schemas.microsoft.com/office/drawing/2014/main" id="{DEB66977-1514-4410-9C9E-65FB31AB9E34}"/>
              </a:ext>
            </a:extLst>
          </p:cNvPr>
          <p:cNvSpPr txBox="1"/>
          <p:nvPr/>
        </p:nvSpPr>
        <p:spPr>
          <a:xfrm>
            <a:off x="2870277" y="5677390"/>
            <a:ext cx="21234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Normal" pitchFamily="2" charset="0"/>
                <a:ea typeface="+mn-ea"/>
                <a:cs typeface="+mn-cs"/>
              </a:rPr>
              <a:t>In Partnership With</a:t>
            </a:r>
          </a:p>
        </p:txBody>
      </p:sp>
      <p:sp>
        <p:nvSpPr>
          <p:cNvPr id="13" name="TextBox 12">
            <a:extLst>
              <a:ext uri="{FF2B5EF4-FFF2-40B4-BE49-F238E27FC236}">
                <a16:creationId xmlns:a16="http://schemas.microsoft.com/office/drawing/2014/main" id="{FDE98C4D-07A5-4175-B525-3A8B2F5A21BF}"/>
              </a:ext>
            </a:extLst>
          </p:cNvPr>
          <p:cNvSpPr txBox="1"/>
          <p:nvPr/>
        </p:nvSpPr>
        <p:spPr>
          <a:xfrm>
            <a:off x="229273" y="5183554"/>
            <a:ext cx="756669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Normal" pitchFamily="2" charset="0"/>
                <a:ea typeface="+mn-ea"/>
                <a:cs typeface="+mn-cs"/>
              </a:rPr>
              <a:t>A top-line view of how the industry is adopting audience-based buying</a:t>
            </a:r>
          </a:p>
        </p:txBody>
      </p:sp>
    </p:spTree>
    <p:extLst>
      <p:ext uri="{BB962C8B-B14F-4D97-AF65-F5344CB8AC3E}">
        <p14:creationId xmlns:p14="http://schemas.microsoft.com/office/powerpoint/2010/main" val="412147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02B0827-D865-48A9-A255-99632A6DA07A}"/>
              </a:ext>
            </a:extLst>
          </p:cNvPr>
          <p:cNvSpPr/>
          <p:nvPr/>
        </p:nvSpPr>
        <p:spPr>
          <a:xfrm>
            <a:off x="126153" y="2286000"/>
            <a:ext cx="2916526"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4007134-A126-4B89-ADE2-6AC20C6C071E}"/>
              </a:ext>
            </a:extLst>
          </p:cNvPr>
          <p:cNvSpPr/>
          <p:nvPr/>
        </p:nvSpPr>
        <p:spPr>
          <a:xfrm>
            <a:off x="3133876" y="2286000"/>
            <a:ext cx="2916526"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B81D7CC-305F-44A5-8501-F263D960181D}"/>
              </a:ext>
            </a:extLst>
          </p:cNvPr>
          <p:cNvSpPr/>
          <p:nvPr/>
        </p:nvSpPr>
        <p:spPr>
          <a:xfrm>
            <a:off x="6141599" y="2286000"/>
            <a:ext cx="2916526"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EE60E66-2C02-4BFD-ADBC-E8A41A75463D}"/>
              </a:ext>
            </a:extLst>
          </p:cNvPr>
          <p:cNvSpPr/>
          <p:nvPr/>
        </p:nvSpPr>
        <p:spPr>
          <a:xfrm>
            <a:off x="9149321" y="2286000"/>
            <a:ext cx="2916526"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255151"/>
            <a:ext cx="113594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fielded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Q70. Which of the following best describes your (company’s/main client’s) current approach to audience-based buying for TV advertising? Base = Total Respondents.</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542B7503-82AE-4182-8EE6-698D10A038EF}"/>
              </a:ext>
            </a:extLst>
          </p:cNvPr>
          <p:cNvSpPr txBox="1"/>
          <p:nvPr/>
        </p:nvSpPr>
        <p:spPr>
          <a:xfrm>
            <a:off x="296728" y="281384"/>
            <a:ext cx="11562193"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92% of TV advertisers are utilizing audience-based TV buying </a:t>
            </a:r>
            <a:r>
              <a:rPr lang="en-US" sz="2600" b="1">
                <a:solidFill>
                  <a:srgbClr val="1F1A62"/>
                </a:solidFill>
                <a:latin typeface="Helvetica" panose="020B0604020202020204" pitchFamily="34" charset="0"/>
                <a:cs typeface="Helvetica" panose="020B0604020202020204" pitchFamily="34" charset="0"/>
              </a:rPr>
              <a:t>at some level with one-third currently implementing the approach as a key part of their strategy</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8" name="TextBox 17">
            <a:extLst>
              <a:ext uri="{FF2B5EF4-FFF2-40B4-BE49-F238E27FC236}">
                <a16:creationId xmlns:a16="http://schemas.microsoft.com/office/drawing/2014/main" id="{335C558B-9602-4D07-A41E-01183854BE8B}"/>
              </a:ext>
            </a:extLst>
          </p:cNvPr>
          <p:cNvSpPr txBox="1"/>
          <p:nvPr/>
        </p:nvSpPr>
        <p:spPr>
          <a:xfrm>
            <a:off x="2299034" y="1753398"/>
            <a:ext cx="7589681" cy="523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Which of the following best describes your (company’s/main client’s) current approach to audience-based buying for TV advertising?</a:t>
            </a:r>
            <a:endParaRPr kumimoji="0" lang="en-US" sz="14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23" name="TextBox 22">
            <a:extLst>
              <a:ext uri="{FF2B5EF4-FFF2-40B4-BE49-F238E27FC236}">
                <a16:creationId xmlns:a16="http://schemas.microsoft.com/office/drawing/2014/main" id="{D09BA585-AE21-49AC-972B-335321EEFEB2}"/>
              </a:ext>
            </a:extLst>
          </p:cNvPr>
          <p:cNvSpPr txBox="1"/>
          <p:nvPr/>
        </p:nvSpPr>
        <p:spPr>
          <a:xfrm>
            <a:off x="101741" y="4859378"/>
            <a:ext cx="296535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“Audience-based buying is a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key part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our TV strategy”</a:t>
            </a:r>
            <a:endParaRPr kumimoji="0" lang="en-US" sz="16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FAFC1993-3E0A-44B5-813A-4B035C749033}"/>
              </a:ext>
            </a:extLst>
          </p:cNvPr>
          <p:cNvSpPr txBox="1"/>
          <p:nvPr/>
        </p:nvSpPr>
        <p:spPr>
          <a:xfrm>
            <a:off x="799586" y="3864114"/>
            <a:ext cx="1569660" cy="923330"/>
          </a:xfrm>
          <a:prstGeom prst="rect">
            <a:avLst/>
          </a:prstGeom>
          <a:noFill/>
          <a:effectLst/>
        </p:spPr>
        <p:txBody>
          <a:bodyPr wrap="non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rPr>
              <a:t>33%</a:t>
            </a:r>
          </a:p>
        </p:txBody>
      </p:sp>
      <p:sp>
        <p:nvSpPr>
          <p:cNvPr id="25" name="TextBox 24">
            <a:extLst>
              <a:ext uri="{FF2B5EF4-FFF2-40B4-BE49-F238E27FC236}">
                <a16:creationId xmlns:a16="http://schemas.microsoft.com/office/drawing/2014/main" id="{6EAA8FF3-6855-427B-B79A-7647015588E9}"/>
              </a:ext>
            </a:extLst>
          </p:cNvPr>
          <p:cNvSpPr txBox="1"/>
          <p:nvPr/>
        </p:nvSpPr>
        <p:spPr>
          <a:xfrm>
            <a:off x="3109464" y="4859378"/>
            <a:ext cx="296535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“Audience-based buying is a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small part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our TV strategy”</a:t>
            </a:r>
            <a:endParaRPr kumimoji="0" lang="en-US" sz="16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26" name="TextBox 25">
            <a:extLst>
              <a:ext uri="{FF2B5EF4-FFF2-40B4-BE49-F238E27FC236}">
                <a16:creationId xmlns:a16="http://schemas.microsoft.com/office/drawing/2014/main" id="{081A98BE-2C21-4613-AE8F-7EB8B7443281}"/>
              </a:ext>
            </a:extLst>
          </p:cNvPr>
          <p:cNvSpPr txBox="1"/>
          <p:nvPr/>
        </p:nvSpPr>
        <p:spPr>
          <a:xfrm>
            <a:off x="3807309" y="3864114"/>
            <a:ext cx="1569660" cy="923330"/>
          </a:xfrm>
          <a:prstGeom prst="rect">
            <a:avLst/>
          </a:prstGeom>
          <a:noFill/>
          <a:effectLst/>
        </p:spPr>
        <p:txBody>
          <a:bodyPr wrap="non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rPr>
              <a:t>39%</a:t>
            </a:r>
          </a:p>
        </p:txBody>
      </p:sp>
      <p:sp>
        <p:nvSpPr>
          <p:cNvPr id="28" name="TextBox 27">
            <a:extLst>
              <a:ext uri="{FF2B5EF4-FFF2-40B4-BE49-F238E27FC236}">
                <a16:creationId xmlns:a16="http://schemas.microsoft.com/office/drawing/2014/main" id="{1F2717E8-7AFD-49B6-8F77-BD5C59A05A6E}"/>
              </a:ext>
            </a:extLst>
          </p:cNvPr>
          <p:cNvSpPr txBox="1"/>
          <p:nvPr/>
        </p:nvSpPr>
        <p:spPr>
          <a:xfrm>
            <a:off x="6164036" y="4859378"/>
            <a:ext cx="2871652" cy="10937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“We’re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testing</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audience-based buying and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determining its role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our TV strategies”</a:t>
            </a:r>
            <a:endParaRPr kumimoji="0" lang="en-US" sz="16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0A860107-439B-4265-A8BA-99BD90DBB10B}"/>
              </a:ext>
            </a:extLst>
          </p:cNvPr>
          <p:cNvSpPr txBox="1"/>
          <p:nvPr/>
        </p:nvSpPr>
        <p:spPr>
          <a:xfrm>
            <a:off x="6815032" y="3864114"/>
            <a:ext cx="1569660" cy="923330"/>
          </a:xfrm>
          <a:prstGeom prst="rect">
            <a:avLst/>
          </a:prstGeom>
          <a:noFill/>
          <a:effectLst/>
        </p:spPr>
        <p:txBody>
          <a:bodyPr wrap="non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rPr>
              <a:t>20%</a:t>
            </a:r>
          </a:p>
        </p:txBody>
      </p:sp>
      <p:sp>
        <p:nvSpPr>
          <p:cNvPr id="30" name="TextBox 29">
            <a:extLst>
              <a:ext uri="{FF2B5EF4-FFF2-40B4-BE49-F238E27FC236}">
                <a16:creationId xmlns:a16="http://schemas.microsoft.com/office/drawing/2014/main" id="{4DDC63EE-84B1-4535-8E2E-3FB2829B75F9}"/>
              </a:ext>
            </a:extLst>
          </p:cNvPr>
          <p:cNvSpPr txBox="1"/>
          <p:nvPr/>
        </p:nvSpPr>
        <p:spPr>
          <a:xfrm>
            <a:off x="9321475" y="4859378"/>
            <a:ext cx="257221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“We’re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not currently using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audience-based buying for TV”</a:t>
            </a:r>
            <a:endParaRPr kumimoji="0" lang="en-US" sz="1600" b="0" i="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31" name="TextBox 30">
            <a:extLst>
              <a:ext uri="{FF2B5EF4-FFF2-40B4-BE49-F238E27FC236}">
                <a16:creationId xmlns:a16="http://schemas.microsoft.com/office/drawing/2014/main" id="{8A74AD6F-0328-4C2D-A9FB-314D1ECC2C7B}"/>
              </a:ext>
            </a:extLst>
          </p:cNvPr>
          <p:cNvSpPr txBox="1"/>
          <p:nvPr/>
        </p:nvSpPr>
        <p:spPr>
          <a:xfrm>
            <a:off x="10015114" y="3864114"/>
            <a:ext cx="1184940" cy="923330"/>
          </a:xfrm>
          <a:prstGeom prst="rect">
            <a:avLst/>
          </a:prstGeom>
          <a:noFill/>
          <a:effectLst/>
        </p:spPr>
        <p:txBody>
          <a:bodyPr wrap="non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FFE600"/>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rPr>
              <a:t>8%</a:t>
            </a:r>
          </a:p>
        </p:txBody>
      </p:sp>
      <p:pic>
        <p:nvPicPr>
          <p:cNvPr id="37" name="Picture 36" descr="Icon&#10;&#10;Description automatically generated">
            <a:extLst>
              <a:ext uri="{FF2B5EF4-FFF2-40B4-BE49-F238E27FC236}">
                <a16:creationId xmlns:a16="http://schemas.microsoft.com/office/drawing/2014/main" id="{CF893F6A-9DCD-46BD-A4FD-92B839A21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308" y="2463774"/>
            <a:ext cx="1284214" cy="1284214"/>
          </a:xfrm>
          <a:prstGeom prst="rect">
            <a:avLst/>
          </a:prstGeom>
        </p:spPr>
      </p:pic>
      <p:pic>
        <p:nvPicPr>
          <p:cNvPr id="39" name="Picture 38" descr="Icon&#10;&#10;Description automatically generated">
            <a:extLst>
              <a:ext uri="{FF2B5EF4-FFF2-40B4-BE49-F238E27FC236}">
                <a16:creationId xmlns:a16="http://schemas.microsoft.com/office/drawing/2014/main" id="{D9F2CCF1-7BA6-4704-9955-FCCE96AD5F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8405" y="2539362"/>
            <a:ext cx="1167467" cy="1167467"/>
          </a:xfrm>
          <a:prstGeom prst="rect">
            <a:avLst/>
          </a:prstGeom>
        </p:spPr>
      </p:pic>
      <p:grpSp>
        <p:nvGrpSpPr>
          <p:cNvPr id="52" name="Group 51">
            <a:extLst>
              <a:ext uri="{FF2B5EF4-FFF2-40B4-BE49-F238E27FC236}">
                <a16:creationId xmlns:a16="http://schemas.microsoft.com/office/drawing/2014/main" id="{BDDECE6C-B9F3-4FBC-BFF4-2D89C8AB2CD2}"/>
              </a:ext>
            </a:extLst>
          </p:cNvPr>
          <p:cNvGrpSpPr/>
          <p:nvPr/>
        </p:nvGrpSpPr>
        <p:grpSpPr>
          <a:xfrm>
            <a:off x="6690283" y="2512445"/>
            <a:ext cx="1938469" cy="1299156"/>
            <a:chOff x="6690283" y="2512445"/>
            <a:chExt cx="1938469" cy="1299156"/>
          </a:xfrm>
        </p:grpSpPr>
        <p:pic>
          <p:nvPicPr>
            <p:cNvPr id="43" name="Picture 42" descr="Icon&#10;&#10;Description automatically generated">
              <a:extLst>
                <a:ext uri="{FF2B5EF4-FFF2-40B4-BE49-F238E27FC236}">
                  <a16:creationId xmlns:a16="http://schemas.microsoft.com/office/drawing/2014/main" id="{6282EE14-2C52-4860-8B9C-CAFEBB9B7F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51617" y="2512445"/>
              <a:ext cx="877135" cy="877135"/>
            </a:xfrm>
            <a:prstGeom prst="rect">
              <a:avLst/>
            </a:prstGeom>
          </p:spPr>
        </p:pic>
        <p:pic>
          <p:nvPicPr>
            <p:cNvPr id="51" name="Picture 50" descr="Icon&#10;&#10;Description automatically generated">
              <a:extLst>
                <a:ext uri="{FF2B5EF4-FFF2-40B4-BE49-F238E27FC236}">
                  <a16:creationId xmlns:a16="http://schemas.microsoft.com/office/drawing/2014/main" id="{CD52A73D-937F-466E-A174-4874390149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0283" y="2750267"/>
              <a:ext cx="1061334" cy="1061334"/>
            </a:xfrm>
            <a:prstGeom prst="rect">
              <a:avLst/>
            </a:prstGeom>
          </p:spPr>
        </p:pic>
      </p:grpSp>
      <p:pic>
        <p:nvPicPr>
          <p:cNvPr id="54" name="Picture 53" descr="Icon&#10;&#10;Description automatically generated">
            <a:extLst>
              <a:ext uri="{FF2B5EF4-FFF2-40B4-BE49-F238E27FC236}">
                <a16:creationId xmlns:a16="http://schemas.microsoft.com/office/drawing/2014/main" id="{D31139B5-06B6-49C1-9265-2421213CD7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23851" y="2539361"/>
            <a:ext cx="1167467" cy="1167467"/>
          </a:xfrm>
          <a:prstGeom prst="rect">
            <a:avLst/>
          </a:prstGeom>
        </p:spPr>
      </p:pic>
    </p:spTree>
    <p:extLst>
      <p:ext uri="{BB962C8B-B14F-4D97-AF65-F5344CB8AC3E}">
        <p14:creationId xmlns:p14="http://schemas.microsoft.com/office/powerpoint/2010/main" val="92245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82082" y="3434080"/>
            <a:ext cx="70651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When buying video, how often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are marketers planning against specific audiences vs. demos?</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BB378633-A2ED-431E-81FE-FE7CAA26FE8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4</a:t>
            </a:r>
          </a:p>
        </p:txBody>
      </p:sp>
    </p:spTree>
    <p:extLst>
      <p:ext uri="{BB962C8B-B14F-4D97-AF65-F5344CB8AC3E}">
        <p14:creationId xmlns:p14="http://schemas.microsoft.com/office/powerpoint/2010/main" val="195865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CBF2E5-EF65-4585-86E2-F8C76946BC6E}"/>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120615"/>
            <a:ext cx="1173573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Q60. When planning each of the following video advertising tactics, how often are you planning against specific audience targets versus age/gender demos? Base = Total Respondents. Q65. When </a:t>
            </a:r>
            <a:r>
              <a:rPr lang="en-US" sz="700">
                <a:solidFill>
                  <a:srgbClr val="1B1464"/>
                </a:solidFill>
                <a:latin typeface="Helvetica" panose="020B0604020202020204" pitchFamily="34" charset="0"/>
                <a:cs typeface="Helvetica" panose="020B0604020202020204" pitchFamily="34" charset="0"/>
              </a:rPr>
              <a:t>buying</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each of the following video advertising tactics, how often are you buying against specific audience targets versus age/gender demos? Base = Total Respondents. </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1" name="Chart 10">
            <a:extLst>
              <a:ext uri="{FF2B5EF4-FFF2-40B4-BE49-F238E27FC236}">
                <a16:creationId xmlns:a16="http://schemas.microsoft.com/office/drawing/2014/main" id="{2F593ED2-3AF9-4388-886F-5C9BE2F42A5D}"/>
              </a:ext>
            </a:extLst>
          </p:cNvPr>
          <p:cNvGraphicFramePr/>
          <p:nvPr>
            <p:extLst>
              <p:ext uri="{D42A27DB-BD31-4B8C-83A1-F6EECF244321}">
                <p14:modId xmlns:p14="http://schemas.microsoft.com/office/powerpoint/2010/main" val="1202967548"/>
              </p:ext>
            </p:extLst>
          </p:nvPr>
        </p:nvGraphicFramePr>
        <p:xfrm>
          <a:off x="145898" y="1761216"/>
          <a:ext cx="11900205" cy="4574385"/>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8D648D10-C009-4BE1-B80D-77ED9A80A1F9}"/>
              </a:ext>
            </a:extLst>
          </p:cNvPr>
          <p:cNvSpPr/>
          <p:nvPr/>
        </p:nvSpPr>
        <p:spPr>
          <a:xfrm>
            <a:off x="315228" y="1141612"/>
            <a:ext cx="11612612" cy="523220"/>
          </a:xfrm>
          <a:prstGeom prst="rect">
            <a:avLst/>
          </a:prstGeom>
          <a:noFill/>
        </p:spPr>
        <p:txBody>
          <a:bodyPr wrap="square" rtlCol="0" anchor="t">
            <a:spAutoFit/>
          </a:bodyPr>
          <a:lstStyle/>
          <a:p>
            <a:pPr marL="285750" indent="-285750">
              <a:buBlip>
                <a:blip r:embed="rId4"/>
              </a:buBlip>
              <a:defRPr/>
            </a:pPr>
            <a:r>
              <a:rPr lang="en-US" sz="1400">
                <a:solidFill>
                  <a:srgbClr val="1F1A62"/>
                </a:solidFill>
                <a:latin typeface="Helvetica"/>
                <a:cs typeface="Helvetica"/>
              </a:rPr>
              <a:t>From a buying perspective, frequency is slightly higher for local and national TV - 41% and 40% for ‘at least most of the time,’ respectively – but there continues to be a large gap between TV and digital video / OTT platforms</a:t>
            </a:r>
            <a:endParaRPr lang="en-US" sz="1600"/>
          </a:p>
        </p:txBody>
      </p:sp>
      <p:sp>
        <p:nvSpPr>
          <p:cNvPr id="13" name="TextBox 12">
            <a:extLst>
              <a:ext uri="{FF2B5EF4-FFF2-40B4-BE49-F238E27FC236}">
                <a16:creationId xmlns:a16="http://schemas.microsoft.com/office/drawing/2014/main" id="{1C4D4BE8-8B92-42E8-8FAB-3C98CAAC6501}"/>
              </a:ext>
            </a:extLst>
          </p:cNvPr>
          <p:cNvSpPr txBox="1"/>
          <p:nvPr/>
        </p:nvSpPr>
        <p:spPr>
          <a:xfrm>
            <a:off x="227178" y="267707"/>
            <a:ext cx="117884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Planning against specific audiences is a common practice for digital video and OTT platforms while greater adoption lags for both national and local TV</a:t>
            </a:r>
            <a:endParaRPr kumimoji="0" lang="en-US" sz="24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66644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3" y="3434080"/>
            <a:ext cx="659745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As an organization, how are marketers buying and budgeting for audience-based buys?</a:t>
            </a:r>
          </a:p>
        </p:txBody>
      </p:sp>
      <p:cxnSp>
        <p:nvCxnSpPr>
          <p:cNvPr id="6" name="Straight Connector 5">
            <a:extLst>
              <a:ext uri="{FF2B5EF4-FFF2-40B4-BE49-F238E27FC236}">
                <a16:creationId xmlns:a16="http://schemas.microsoft.com/office/drawing/2014/main" id="{3F8236E2-6A59-49C5-AF2C-6615715317D6}"/>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3FE5AF21-4C1C-4F35-A952-679C3EA081A4}"/>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5</a:t>
            </a:r>
          </a:p>
        </p:txBody>
      </p:sp>
    </p:spTree>
    <p:extLst>
      <p:ext uri="{BB962C8B-B14F-4D97-AF65-F5344CB8AC3E}">
        <p14:creationId xmlns:p14="http://schemas.microsoft.com/office/powerpoint/2010/main" val="403566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61931CF6-27B9-4DCE-B5AA-A05EA9FBAD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85013"/>
            <a:ext cx="5026794" cy="3985213"/>
          </a:xfrm>
          <a:prstGeom prst="rect">
            <a:avLst/>
          </a:prstGeom>
        </p:spPr>
      </p:pic>
      <p:sp>
        <p:nvSpPr>
          <p:cNvPr id="4" name="Rectangle 3">
            <a:extLst>
              <a:ext uri="{FF2B5EF4-FFF2-40B4-BE49-F238E27FC236}">
                <a16:creationId xmlns:a16="http://schemas.microsoft.com/office/drawing/2014/main" id="{FDCBF2E5-EF65-4585-86E2-F8C76946BC6E}"/>
              </a:ext>
            </a:extLst>
          </p:cNvPr>
          <p:cNvSpPr/>
          <p:nvPr/>
        </p:nvSpPr>
        <p:spPr>
          <a:xfrm>
            <a:off x="5026794" y="1685013"/>
            <a:ext cx="7165206"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256490"/>
            <a:ext cx="113594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Q1. Which of the following best describes how your organization approaches planning and buying (TV, OTT, digital video)? Base = Total Respondents.</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2" name="Chart 11">
            <a:extLst>
              <a:ext uri="{FF2B5EF4-FFF2-40B4-BE49-F238E27FC236}">
                <a16:creationId xmlns:a16="http://schemas.microsoft.com/office/drawing/2014/main" id="{94B72C1E-990E-4EE1-ACE7-9313EFCD2A78}"/>
              </a:ext>
            </a:extLst>
          </p:cNvPr>
          <p:cNvGraphicFramePr/>
          <p:nvPr>
            <p:extLst>
              <p:ext uri="{D42A27DB-BD31-4B8C-83A1-F6EECF244321}">
                <p14:modId xmlns:p14="http://schemas.microsoft.com/office/powerpoint/2010/main" val="1335087371"/>
              </p:ext>
            </p:extLst>
          </p:nvPr>
        </p:nvGraphicFramePr>
        <p:xfrm>
          <a:off x="4721992" y="1705707"/>
          <a:ext cx="7429159" cy="3964519"/>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7E565B2A-CBDB-4E9F-B064-1BD8E7D5AE5C}"/>
              </a:ext>
            </a:extLst>
          </p:cNvPr>
          <p:cNvSpPr/>
          <p:nvPr/>
        </p:nvSpPr>
        <p:spPr>
          <a:xfrm>
            <a:off x="5067643" y="4748780"/>
            <a:ext cx="1740814" cy="848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Linear TV and digital video are </a:t>
            </a: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planned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and bought separately</a:t>
            </a: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within one organization</a:t>
            </a:r>
          </a:p>
        </p:txBody>
      </p:sp>
      <p:sp>
        <p:nvSpPr>
          <p:cNvPr id="16" name="Rectangle 15">
            <a:extLst>
              <a:ext uri="{FF2B5EF4-FFF2-40B4-BE49-F238E27FC236}">
                <a16:creationId xmlns:a16="http://schemas.microsoft.com/office/drawing/2014/main" id="{BB7D9C8B-258E-4199-A2AD-9B98AD96AF75}"/>
              </a:ext>
            </a:extLst>
          </p:cNvPr>
          <p:cNvSpPr/>
          <p:nvPr/>
        </p:nvSpPr>
        <p:spPr>
          <a:xfrm>
            <a:off x="5265606" y="2224725"/>
            <a:ext cx="1740814" cy="8484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Planning / strategy and buying are </a:t>
            </a: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done by separate organizations </a:t>
            </a: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(or agencies)</a:t>
            </a:r>
          </a:p>
        </p:txBody>
      </p:sp>
      <p:sp>
        <p:nvSpPr>
          <p:cNvPr id="19" name="TextBox 18">
            <a:extLst>
              <a:ext uri="{FF2B5EF4-FFF2-40B4-BE49-F238E27FC236}">
                <a16:creationId xmlns:a16="http://schemas.microsoft.com/office/drawing/2014/main" id="{87D54834-1270-484E-82DD-31BD9F46877B}"/>
              </a:ext>
            </a:extLst>
          </p:cNvPr>
          <p:cNvSpPr txBox="1"/>
          <p:nvPr/>
        </p:nvSpPr>
        <p:spPr>
          <a:xfrm>
            <a:off x="145897" y="354120"/>
            <a:ext cx="118921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Almost half of all marketers (47%) say that their multiscreen video is planned and bought by different teams, representing the potential for organizational silos that could</a:t>
            </a:r>
            <a:r>
              <a:rPr lang="en-US" sz="2400" b="1">
                <a:solidFill>
                  <a:srgbClr val="1F1A62"/>
                </a:solidFill>
                <a:latin typeface="Helvetica" panose="020B0604020202020204" pitchFamily="34" charset="0"/>
                <a:cs typeface="Helvetica" panose="020B0604020202020204" pitchFamily="34" charset="0"/>
              </a:rPr>
              <a:t> lead to</a:t>
            </a: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disjointed cross-platform campaigns   </a:t>
            </a:r>
          </a:p>
        </p:txBody>
      </p:sp>
    </p:spTree>
    <p:extLst>
      <p:ext uri="{BB962C8B-B14F-4D97-AF65-F5344CB8AC3E}">
        <p14:creationId xmlns:p14="http://schemas.microsoft.com/office/powerpoint/2010/main" val="98596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indoor, computer&#10;&#10;Description automatically generated">
            <a:extLst>
              <a:ext uri="{FF2B5EF4-FFF2-40B4-BE49-F238E27FC236}">
                <a16:creationId xmlns:a16="http://schemas.microsoft.com/office/drawing/2014/main" id="{DB1408FA-287C-48DE-8E64-70566D3B45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85013"/>
            <a:ext cx="4741670" cy="3985213"/>
          </a:xfrm>
          <a:prstGeom prst="rect">
            <a:avLst/>
          </a:prstGeom>
        </p:spPr>
      </p:pic>
      <p:sp>
        <p:nvSpPr>
          <p:cNvPr id="4" name="Rectangle 3">
            <a:extLst>
              <a:ext uri="{FF2B5EF4-FFF2-40B4-BE49-F238E27FC236}">
                <a16:creationId xmlns:a16="http://schemas.microsoft.com/office/drawing/2014/main" id="{FDCBF2E5-EF65-4585-86E2-F8C76946BC6E}"/>
              </a:ext>
            </a:extLst>
          </p:cNvPr>
          <p:cNvSpPr/>
          <p:nvPr/>
        </p:nvSpPr>
        <p:spPr>
          <a:xfrm>
            <a:off x="4721992" y="1685013"/>
            <a:ext cx="7470008"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256490"/>
            <a:ext cx="113594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Q5. Which of the following best describes your organization’s video investment approach? Base = Total Respondents. Q5A. You indicated that linear TV and digital video spend are allocated from separate budgets. Which of the following best describes your organization’s budget allocation?  (n=78).</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2" name="Chart 11">
            <a:extLst>
              <a:ext uri="{FF2B5EF4-FFF2-40B4-BE49-F238E27FC236}">
                <a16:creationId xmlns:a16="http://schemas.microsoft.com/office/drawing/2014/main" id="{94B72C1E-990E-4EE1-ACE7-9313EFCD2A78}"/>
              </a:ext>
            </a:extLst>
          </p:cNvPr>
          <p:cNvGraphicFramePr/>
          <p:nvPr>
            <p:extLst>
              <p:ext uri="{D42A27DB-BD31-4B8C-83A1-F6EECF244321}">
                <p14:modId xmlns:p14="http://schemas.microsoft.com/office/powerpoint/2010/main" val="3285734400"/>
              </p:ext>
            </p:extLst>
          </p:nvPr>
        </p:nvGraphicFramePr>
        <p:xfrm>
          <a:off x="4721992" y="1705707"/>
          <a:ext cx="7429159" cy="3964519"/>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B7D9C8B-258E-4199-A2AD-9B98AD96AF75}"/>
              </a:ext>
            </a:extLst>
          </p:cNvPr>
          <p:cNvSpPr/>
          <p:nvPr/>
        </p:nvSpPr>
        <p:spPr>
          <a:xfrm>
            <a:off x="5077070" y="2580587"/>
            <a:ext cx="1740814" cy="8128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Linear TV and digital video spending are </a:t>
            </a:r>
            <a:r>
              <a:rPr kumimoji="0" lang="en-US" sz="1100" i="0" strike="noStrike" kern="1200" cap="none" spc="0" normalizeH="0" baseline="0" noProof="0">
                <a:ln>
                  <a:noFill/>
                </a:ln>
                <a:solidFill>
                  <a:srgbClr val="1B1464"/>
                </a:solidFill>
                <a:effectLst/>
                <a:uLnTx/>
                <a:uFillTx/>
                <a:latin typeface="Helvetica" panose="020B0403020202020204" pitchFamily="34" charset="0"/>
                <a:ea typeface="+mn-ea"/>
                <a:cs typeface="+mn-cs"/>
              </a:rPr>
              <a:t>allocated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separate budgets</a:t>
            </a:r>
          </a:p>
        </p:txBody>
      </p:sp>
      <p:sp>
        <p:nvSpPr>
          <p:cNvPr id="20" name="TextBox 19">
            <a:extLst>
              <a:ext uri="{FF2B5EF4-FFF2-40B4-BE49-F238E27FC236}">
                <a16:creationId xmlns:a16="http://schemas.microsoft.com/office/drawing/2014/main" id="{050781B4-B528-4CE1-A491-3D9F33D5E680}"/>
              </a:ext>
            </a:extLst>
          </p:cNvPr>
          <p:cNvSpPr txBox="1"/>
          <p:nvPr/>
        </p:nvSpPr>
        <p:spPr>
          <a:xfrm>
            <a:off x="0" y="207065"/>
            <a:ext cx="12192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1F1A62"/>
                </a:solidFill>
                <a:latin typeface="Helvetica" panose="020B0604020202020204" pitchFamily="34" charset="0"/>
                <a:cs typeface="Helvetica" panose="020B0604020202020204" pitchFamily="34" charset="0"/>
              </a:rPr>
              <a:t>Beyond</a:t>
            </a: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organizational silos, there are disconnects in the budgeting process as over one-third say their linear TV and digital video is allocated from separate </a:t>
            </a:r>
            <a:r>
              <a:rPr lang="en-US" sz="2400" b="1">
                <a:solidFill>
                  <a:srgbClr val="1F1A62"/>
                </a:solidFill>
                <a:latin typeface="Helvetica" panose="020B0604020202020204" pitchFamily="34" charset="0"/>
                <a:cs typeface="Helvetica" panose="020B0604020202020204" pitchFamily="34" charset="0"/>
              </a:rPr>
              <a:t>funds</a:t>
            </a:r>
            <a:endPar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4" name="Rectangle 13">
            <a:extLst>
              <a:ext uri="{FF2B5EF4-FFF2-40B4-BE49-F238E27FC236}">
                <a16:creationId xmlns:a16="http://schemas.microsoft.com/office/drawing/2014/main" id="{B04DC15F-908F-49F4-A15A-21DD4AF3E3EA}"/>
              </a:ext>
            </a:extLst>
          </p:cNvPr>
          <p:cNvSpPr/>
          <p:nvPr/>
        </p:nvSpPr>
        <p:spPr>
          <a:xfrm>
            <a:off x="315228" y="1080652"/>
            <a:ext cx="11612612" cy="523220"/>
          </a:xfrm>
          <a:prstGeom prst="rect">
            <a:avLst/>
          </a:prstGeom>
          <a:noFill/>
        </p:spPr>
        <p:txBody>
          <a:bodyPr wrap="square" rtlCol="0" anchor="t">
            <a:spAutoFit/>
          </a:bodyPr>
          <a:lstStyle/>
          <a:p>
            <a:pPr marL="285750" indent="-285750">
              <a:buBlip>
                <a:blip r:embed="rId5"/>
              </a:buBlip>
              <a:defRPr/>
            </a:pPr>
            <a:r>
              <a:rPr lang="en-US" sz="1400">
                <a:solidFill>
                  <a:srgbClr val="1F1A62"/>
                </a:solidFill>
                <a:latin typeface="Helvetica"/>
                <a:cs typeface="Helvetica"/>
              </a:rPr>
              <a:t>Furthermore, among marketers who say their linear TV and digital video is allocated from separate budgets, 51% say that digital extensions of linear TV are allocated from their linear TV budget and 49% say they are allocated from their digital video budget</a:t>
            </a:r>
            <a:endParaRPr lang="en-US" sz="1600"/>
          </a:p>
        </p:txBody>
      </p:sp>
    </p:spTree>
    <p:extLst>
      <p:ext uri="{BB962C8B-B14F-4D97-AF65-F5344CB8AC3E}">
        <p14:creationId xmlns:p14="http://schemas.microsoft.com/office/powerpoint/2010/main" val="146417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2" y="3434080"/>
            <a:ext cx="648063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What % of marketers’ budget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is going to ABB vs. traditional demo-based TV buying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how did COVID impact this?</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6" name="Straight Connector 5">
            <a:extLst>
              <a:ext uri="{FF2B5EF4-FFF2-40B4-BE49-F238E27FC236}">
                <a16:creationId xmlns:a16="http://schemas.microsoft.com/office/drawing/2014/main" id="{9D306ABA-D822-46BA-8D99-D4B4666BB609}"/>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205C7E4A-5B7C-498F-A22E-889430200BB5}"/>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6</a:t>
            </a:r>
          </a:p>
        </p:txBody>
      </p:sp>
    </p:spTree>
    <p:extLst>
      <p:ext uri="{BB962C8B-B14F-4D97-AF65-F5344CB8AC3E}">
        <p14:creationId xmlns:p14="http://schemas.microsoft.com/office/powerpoint/2010/main" val="150672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CBF2E5-EF65-4585-86E2-F8C76946BC6E}"/>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graphicFrame>
        <p:nvGraphicFramePr>
          <p:cNvPr id="13" name="Chart 12">
            <a:extLst>
              <a:ext uri="{FF2B5EF4-FFF2-40B4-BE49-F238E27FC236}">
                <a16:creationId xmlns:a16="http://schemas.microsoft.com/office/drawing/2014/main" id="{E769EA83-CF44-414C-B292-C6D8C2AB390B}"/>
              </a:ext>
            </a:extLst>
          </p:cNvPr>
          <p:cNvGraphicFramePr/>
          <p:nvPr>
            <p:extLst>
              <p:ext uri="{D42A27DB-BD31-4B8C-83A1-F6EECF244321}">
                <p14:modId xmlns:p14="http://schemas.microsoft.com/office/powerpoint/2010/main" val="2078568288"/>
              </p:ext>
            </p:extLst>
          </p:nvPr>
        </p:nvGraphicFramePr>
        <p:xfrm>
          <a:off x="135652" y="2295437"/>
          <a:ext cx="3725128" cy="36392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ECA4E4EA-FF92-403C-8197-D07CA9239128}"/>
              </a:ext>
            </a:extLst>
          </p:cNvPr>
          <p:cNvGraphicFramePr/>
          <p:nvPr>
            <p:extLst>
              <p:ext uri="{D42A27DB-BD31-4B8C-83A1-F6EECF244321}">
                <p14:modId xmlns:p14="http://schemas.microsoft.com/office/powerpoint/2010/main" val="3688197448"/>
              </p:ext>
            </p:extLst>
          </p:nvPr>
        </p:nvGraphicFramePr>
        <p:xfrm>
          <a:off x="4231990" y="2300054"/>
          <a:ext cx="3725128" cy="36392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5AC4D32B-B3C9-4E7B-8C08-89F5C92B6AFA}"/>
              </a:ext>
            </a:extLst>
          </p:cNvPr>
          <p:cNvGraphicFramePr/>
          <p:nvPr>
            <p:extLst>
              <p:ext uri="{D42A27DB-BD31-4B8C-83A1-F6EECF244321}">
                <p14:modId xmlns:p14="http://schemas.microsoft.com/office/powerpoint/2010/main" val="2915006172"/>
              </p:ext>
            </p:extLst>
          </p:nvPr>
        </p:nvGraphicFramePr>
        <p:xfrm>
          <a:off x="8180546" y="2295436"/>
          <a:ext cx="3725128" cy="3639209"/>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CA4CB2AF-48CB-4E5A-96AE-378C35653712}"/>
              </a:ext>
            </a:extLst>
          </p:cNvPr>
          <p:cNvSpPr txBox="1"/>
          <p:nvPr/>
        </p:nvSpPr>
        <p:spPr>
          <a:xfrm>
            <a:off x="820486" y="1741461"/>
            <a:ext cx="106310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What percentage of your current TV campaign is being activated via audience-based buying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and what is your anticipation for future campaigns?</a:t>
            </a:r>
          </a:p>
        </p:txBody>
      </p:sp>
      <p:sp>
        <p:nvSpPr>
          <p:cNvPr id="17" name="TextBox 16">
            <a:extLst>
              <a:ext uri="{FF2B5EF4-FFF2-40B4-BE49-F238E27FC236}">
                <a16:creationId xmlns:a16="http://schemas.microsoft.com/office/drawing/2014/main" id="{21EB082A-58E9-48BF-ABD4-BFD3D8A0FAA8}"/>
              </a:ext>
            </a:extLst>
          </p:cNvPr>
          <p:cNvSpPr txBox="1"/>
          <p:nvPr/>
        </p:nvSpPr>
        <p:spPr>
          <a:xfrm>
            <a:off x="662161" y="5864061"/>
            <a:ext cx="30249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45%</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mean average</a:t>
            </a:r>
          </a:p>
        </p:txBody>
      </p:sp>
      <p:sp>
        <p:nvSpPr>
          <p:cNvPr id="18" name="TextBox 17">
            <a:extLst>
              <a:ext uri="{FF2B5EF4-FFF2-40B4-BE49-F238E27FC236}">
                <a16:creationId xmlns:a16="http://schemas.microsoft.com/office/drawing/2014/main" id="{E663A864-B325-429D-8D39-61E83317C619}"/>
              </a:ext>
            </a:extLst>
          </p:cNvPr>
          <p:cNvSpPr txBox="1"/>
          <p:nvPr/>
        </p:nvSpPr>
        <p:spPr>
          <a:xfrm>
            <a:off x="4804680" y="5868680"/>
            <a:ext cx="30249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52%</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mean average</a:t>
            </a:r>
          </a:p>
        </p:txBody>
      </p:sp>
      <p:sp>
        <p:nvSpPr>
          <p:cNvPr id="19" name="TextBox 18">
            <a:extLst>
              <a:ext uri="{FF2B5EF4-FFF2-40B4-BE49-F238E27FC236}">
                <a16:creationId xmlns:a16="http://schemas.microsoft.com/office/drawing/2014/main" id="{83DC38A5-35F3-4837-BA3D-BD86FB92CBBA}"/>
              </a:ext>
            </a:extLst>
          </p:cNvPr>
          <p:cNvSpPr txBox="1"/>
          <p:nvPr/>
        </p:nvSpPr>
        <p:spPr>
          <a:xfrm>
            <a:off x="8785572" y="5868678"/>
            <a:ext cx="30249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57%</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mean average</a:t>
            </a:r>
          </a:p>
        </p:txBody>
      </p:sp>
      <p:pic>
        <p:nvPicPr>
          <p:cNvPr id="22" name="Picture 21">
            <a:extLst>
              <a:ext uri="{FF2B5EF4-FFF2-40B4-BE49-F238E27FC236}">
                <a16:creationId xmlns:a16="http://schemas.microsoft.com/office/drawing/2014/main" id="{45509BA2-8179-43AB-9853-1F8269C94CE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486212" y="2294236"/>
            <a:ext cx="3388130" cy="307192"/>
          </a:xfrm>
          <a:prstGeom prst="rect">
            <a:avLst/>
          </a:prstGeom>
        </p:spPr>
      </p:pic>
      <p:sp>
        <p:nvSpPr>
          <p:cNvPr id="21" name="TextBox 20">
            <a:extLst>
              <a:ext uri="{FF2B5EF4-FFF2-40B4-BE49-F238E27FC236}">
                <a16:creationId xmlns:a16="http://schemas.microsoft.com/office/drawing/2014/main" id="{CB1A0454-C4B5-4D49-BC3F-2A51B25A6A72}"/>
              </a:ext>
            </a:extLst>
          </p:cNvPr>
          <p:cNvSpPr txBox="1"/>
          <p:nvPr/>
        </p:nvSpPr>
        <p:spPr>
          <a:xfrm>
            <a:off x="135738" y="258493"/>
            <a:ext cx="120461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share of TV campaign spend being activated by audience-based buying is increasing as marketers target a goal of over half of their buys being implemented by this approach</a:t>
            </a:r>
            <a:endParaRPr kumimoji="0" lang="en-US" sz="24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961C3194-5716-43AB-A2CF-FD19BF742A24}"/>
              </a:ext>
            </a:extLst>
          </p:cNvPr>
          <p:cNvSpPr txBox="1"/>
          <p:nvPr/>
        </p:nvSpPr>
        <p:spPr>
          <a:xfrm>
            <a:off x="456264" y="6256490"/>
            <a:ext cx="113594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Q58. Approximately what percentage of your (company’s / main client’s) current TV campaign buys is being activated via audience-based buying versus traditional demographic/content-based buying?  Base: Total Respondents.</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14449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124514"/>
            <a:ext cx="1165717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Q20. With the economic downturn and increased scrutiny on ROI (return on investment) / budgets since COVID, there has been more pressure to prove the effectiveness of our video campaign (strongly/somewhat agree). Q21. Since COVID, [my company / main client] has been more open to new ways to plan, buy and measure the efficient\cy and effectiveness of our TV campaigns (strongly/somewhat agree). Q59. To what extent did COVID-19 impact your TV campaign investment allocation between audience-based buying and traditional demographic/content-based buying?  Base: Total Respondents.</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2" name="Rectangle 11">
            <a:extLst>
              <a:ext uri="{FF2B5EF4-FFF2-40B4-BE49-F238E27FC236}">
                <a16:creationId xmlns:a16="http://schemas.microsoft.com/office/drawing/2014/main" id="{8D1DFF97-1ADB-4FE7-83A6-CF99B3F5A7CC}"/>
              </a:ext>
            </a:extLst>
          </p:cNvPr>
          <p:cNvSpPr/>
          <p:nvPr/>
        </p:nvSpPr>
        <p:spPr>
          <a:xfrm>
            <a:off x="172492" y="1805232"/>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D699238-B67A-4060-AE95-91F549423D09}"/>
              </a:ext>
            </a:extLst>
          </p:cNvPr>
          <p:cNvSpPr/>
          <p:nvPr/>
        </p:nvSpPr>
        <p:spPr>
          <a:xfrm>
            <a:off x="4198308" y="1805232"/>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A4BEC62-72EC-4018-9788-8DD9B29B7792}"/>
              </a:ext>
            </a:extLst>
          </p:cNvPr>
          <p:cNvSpPr/>
          <p:nvPr/>
        </p:nvSpPr>
        <p:spPr>
          <a:xfrm>
            <a:off x="8242980" y="1805232"/>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473C560-77AB-4582-867B-4F372DF8E7AE}"/>
              </a:ext>
            </a:extLst>
          </p:cNvPr>
          <p:cNvSpPr txBox="1"/>
          <p:nvPr/>
        </p:nvSpPr>
        <p:spPr>
          <a:xfrm>
            <a:off x="172492" y="4331477"/>
            <a:ext cx="387046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“With the economic downturn and increased scrutiny on ROI and budgets since COVID, there has </a:t>
            </a:r>
            <a:r>
              <a:rPr kumimoji="0" lang="en-US" sz="1400" b="1" u="none" strike="noStrike" kern="1200" cap="none" spc="0" normalizeH="0" baseline="0" noProof="0">
                <a:ln>
                  <a:noFill/>
                </a:ln>
                <a:solidFill>
                  <a:srgbClr val="1B1464"/>
                </a:solidFill>
                <a:effectLst/>
                <a:uLnTx/>
                <a:uFillTx/>
                <a:latin typeface="Helvetica" panose="020B0403020202020204" pitchFamily="34" charset="0"/>
                <a:ea typeface="+mn-ea"/>
                <a:cs typeface="+mn-cs"/>
              </a:rPr>
              <a:t>been more pressure to prove the effectiveness</a:t>
            </a:r>
            <a:r>
              <a:rPr kumimoji="0" lang="en-US" sz="14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our video campaigns”</a:t>
            </a:r>
            <a:endParaRPr kumimoji="0" lang="en-US" sz="1400" b="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DF8AD347-1E91-42D1-8162-2179F2FF7EA5}"/>
              </a:ext>
            </a:extLst>
          </p:cNvPr>
          <p:cNvSpPr txBox="1"/>
          <p:nvPr/>
        </p:nvSpPr>
        <p:spPr>
          <a:xfrm>
            <a:off x="172492" y="3336213"/>
            <a:ext cx="3851608"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rPr>
              <a:t>87%</a:t>
            </a:r>
          </a:p>
        </p:txBody>
      </p:sp>
      <p:sp>
        <p:nvSpPr>
          <p:cNvPr id="19" name="TextBox 18">
            <a:extLst>
              <a:ext uri="{FF2B5EF4-FFF2-40B4-BE49-F238E27FC236}">
                <a16:creationId xmlns:a16="http://schemas.microsoft.com/office/drawing/2014/main" id="{20E98DB6-F8DD-48AB-8EDC-4FF4F158EFFE}"/>
              </a:ext>
            </a:extLst>
          </p:cNvPr>
          <p:cNvSpPr txBox="1"/>
          <p:nvPr/>
        </p:nvSpPr>
        <p:spPr>
          <a:xfrm>
            <a:off x="4198308" y="4331477"/>
            <a:ext cx="387046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“Since COVID, my company / client has been more </a:t>
            </a:r>
            <a:r>
              <a:rPr kumimoji="0" lang="en-US" sz="1400" b="1" u="none" strike="noStrike" kern="1200" cap="none" spc="0" normalizeH="0" baseline="0" noProof="0">
                <a:ln>
                  <a:noFill/>
                </a:ln>
                <a:solidFill>
                  <a:srgbClr val="1B1464"/>
                </a:solidFill>
                <a:effectLst/>
                <a:uLnTx/>
                <a:uFillTx/>
                <a:latin typeface="Helvetica" panose="020B0403020202020204" pitchFamily="34" charset="0"/>
                <a:ea typeface="+mn-ea"/>
                <a:cs typeface="+mn-cs"/>
              </a:rPr>
              <a:t>open to new ways to plan, buy and measure</a:t>
            </a:r>
            <a:r>
              <a:rPr kumimoji="0" lang="en-US" sz="14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the efficiency and effectiveness of our TV campaigns”</a:t>
            </a:r>
            <a:endParaRPr kumimoji="0" lang="en-US" sz="1400" b="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4EF8B97B-1140-4B02-83F4-4DD33B1E1C56}"/>
              </a:ext>
            </a:extLst>
          </p:cNvPr>
          <p:cNvSpPr txBox="1"/>
          <p:nvPr/>
        </p:nvSpPr>
        <p:spPr>
          <a:xfrm>
            <a:off x="4198308" y="3336213"/>
            <a:ext cx="3870463"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effectLst>
                  <a:outerShdw dist="38100" dir="2700000" algn="bl" rotWithShape="0">
                    <a:prstClr val="black"/>
                  </a:outerShdw>
                </a:effectLst>
                <a:uLnTx/>
                <a:uFillTx/>
                <a:latin typeface="Helvetica" panose="020B0604020202020204" pitchFamily="34" charset="0"/>
              </a:rPr>
              <a:t>86%</a:t>
            </a:r>
          </a:p>
        </p:txBody>
      </p:sp>
      <p:sp>
        <p:nvSpPr>
          <p:cNvPr id="21" name="TextBox 20">
            <a:extLst>
              <a:ext uri="{FF2B5EF4-FFF2-40B4-BE49-F238E27FC236}">
                <a16:creationId xmlns:a16="http://schemas.microsoft.com/office/drawing/2014/main" id="{4C0C9247-3011-4662-9410-8B22E9817A49}"/>
              </a:ext>
            </a:extLst>
          </p:cNvPr>
          <p:cNvSpPr txBox="1"/>
          <p:nvPr/>
        </p:nvSpPr>
        <p:spPr>
          <a:xfrm>
            <a:off x="8242980" y="4331477"/>
            <a:ext cx="387046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1400" b="1" u="none" strike="noStrike" kern="1200" cap="none" spc="0" normalizeH="0" baseline="0" noProof="0">
                <a:ln>
                  <a:noFill/>
                </a:ln>
                <a:solidFill>
                  <a:srgbClr val="1B1464"/>
                </a:solidFill>
                <a:effectLst/>
                <a:uLnTx/>
                <a:uFillTx/>
                <a:latin typeface="Helvetica" panose="020B0403020202020204" pitchFamily="34" charset="0"/>
                <a:ea typeface="+mn-ea"/>
                <a:cs typeface="+mn-cs"/>
              </a:rPr>
              <a:t>COVID-19 has had a moderate</a:t>
            </a:r>
            <a:r>
              <a:rPr lang="en-US" sz="1400" b="1">
                <a:solidFill>
                  <a:srgbClr val="1B1464"/>
                </a:solidFill>
                <a:latin typeface="Helvetica" panose="020B0403020202020204" pitchFamily="34" charset="0"/>
              </a:rPr>
              <a:t> to major impact </a:t>
            </a:r>
            <a:r>
              <a:rPr lang="en-US" sz="1400">
                <a:solidFill>
                  <a:srgbClr val="1B1464"/>
                </a:solidFill>
                <a:latin typeface="Helvetica" panose="020B0403020202020204" pitchFamily="34" charset="0"/>
              </a:rPr>
              <a:t>on my TV campaign investment allocation between audience-based buying and traditional demographic-based buying</a:t>
            </a:r>
            <a:r>
              <a:rPr kumimoji="0" lang="en-US" sz="14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1400" b="0" u="none" strike="noStrike" kern="1200" cap="none" spc="0" normalizeH="0" baseline="0" noProof="0">
              <a:ln>
                <a:noFill/>
              </a:ln>
              <a:solidFill>
                <a:prstClr val="black"/>
              </a:solidFill>
              <a:effectLst/>
              <a:uLnTx/>
              <a:uFillTx/>
              <a:latin typeface="Helvetica" panose="020B0403020202020204" pitchFamily="34" charset="0"/>
              <a:ea typeface="+mn-ea"/>
              <a:cs typeface="+mn-cs"/>
            </a:endParaRPr>
          </a:p>
        </p:txBody>
      </p:sp>
      <p:sp>
        <p:nvSpPr>
          <p:cNvPr id="22" name="TextBox 21">
            <a:extLst>
              <a:ext uri="{FF2B5EF4-FFF2-40B4-BE49-F238E27FC236}">
                <a16:creationId xmlns:a16="http://schemas.microsoft.com/office/drawing/2014/main" id="{CEFBC4CC-E215-4345-914C-2E56CBCDA0F2}"/>
              </a:ext>
            </a:extLst>
          </p:cNvPr>
          <p:cNvSpPr txBox="1"/>
          <p:nvPr/>
        </p:nvSpPr>
        <p:spPr>
          <a:xfrm>
            <a:off x="8242978" y="3336213"/>
            <a:ext cx="3870463"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a:solidFill>
                  <a:srgbClr val="4EBEA4"/>
                </a:solidFill>
              </a:rPr>
              <a:t>56</a:t>
            </a:r>
            <a:r>
              <a:rPr kumimoji="0" lang="en-US" sz="54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rPr>
              <a:t>%</a:t>
            </a:r>
          </a:p>
        </p:txBody>
      </p:sp>
      <p:sp>
        <p:nvSpPr>
          <p:cNvPr id="32" name="TextBox 31">
            <a:extLst>
              <a:ext uri="{FF2B5EF4-FFF2-40B4-BE49-F238E27FC236}">
                <a16:creationId xmlns:a16="http://schemas.microsoft.com/office/drawing/2014/main" id="{68ED7A75-1695-47B5-B6CC-FEE5BE0CC92E}"/>
              </a:ext>
            </a:extLst>
          </p:cNvPr>
          <p:cNvSpPr txBox="1"/>
          <p:nvPr/>
        </p:nvSpPr>
        <p:spPr>
          <a:xfrm>
            <a:off x="145897" y="235612"/>
            <a:ext cx="1196754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The economic effects of COVID-19 has led to greater ROI accountability and the openness </a:t>
            </a:r>
            <a:r>
              <a:rPr lang="en-US" sz="2400" b="1">
                <a:solidFill>
                  <a:srgbClr val="1F1A62"/>
                </a:solidFill>
                <a:latin typeface="Helvetica" panose="020B0604020202020204" pitchFamily="34" charset="0"/>
                <a:cs typeface="Helvetica" panose="020B0604020202020204" pitchFamily="34" charset="0"/>
              </a:rPr>
              <a:t>to</a:t>
            </a: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new </a:t>
            </a:r>
            <a:r>
              <a:rPr lang="en-US" sz="2400" b="1">
                <a:solidFill>
                  <a:srgbClr val="1F1A62"/>
                </a:solidFill>
                <a:latin typeface="Helvetica" panose="020B0604020202020204" pitchFamily="34" charset="0"/>
                <a:cs typeface="Helvetica" panose="020B0604020202020204" pitchFamily="34" charset="0"/>
              </a:rPr>
              <a:t>solutions</a:t>
            </a: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which has spurred the </a:t>
            </a:r>
            <a:r>
              <a:rPr lang="en-US" sz="2400" b="1">
                <a:solidFill>
                  <a:srgbClr val="1F1A62"/>
                </a:solidFill>
                <a:latin typeface="Helvetica" panose="020B0604020202020204" pitchFamily="34" charset="0"/>
                <a:cs typeface="Helvetica" panose="020B0604020202020204" pitchFamily="34" charset="0"/>
              </a:rPr>
              <a:t>growth of audience-based TV buying </a:t>
            </a:r>
            <a:endPar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23" name="Picture 22" descr="Icon&#10;&#10;Description automatically generated">
            <a:extLst>
              <a:ext uri="{FF2B5EF4-FFF2-40B4-BE49-F238E27FC236}">
                <a16:creationId xmlns:a16="http://schemas.microsoft.com/office/drawing/2014/main" id="{9B3A1C4F-A9B4-4BCE-9512-084268C660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4947" y="1887914"/>
            <a:ext cx="1412635" cy="1412635"/>
          </a:xfrm>
          <a:prstGeom prst="rect">
            <a:avLst/>
          </a:prstGeom>
        </p:spPr>
      </p:pic>
      <p:pic>
        <p:nvPicPr>
          <p:cNvPr id="33" name="Picture 32" descr="Icon&#10;&#10;Description automatically generated">
            <a:extLst>
              <a:ext uri="{FF2B5EF4-FFF2-40B4-BE49-F238E27FC236}">
                <a16:creationId xmlns:a16="http://schemas.microsoft.com/office/drawing/2014/main" id="{5C984433-A7FA-464E-922D-E8B3F7CEFC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7330" y="1954755"/>
            <a:ext cx="1284214" cy="1284214"/>
          </a:xfrm>
          <a:prstGeom prst="rect">
            <a:avLst/>
          </a:prstGeom>
        </p:spPr>
      </p:pic>
      <p:pic>
        <p:nvPicPr>
          <p:cNvPr id="37" name="Picture 36" descr="Logo&#10;&#10;Description automatically generated">
            <a:extLst>
              <a:ext uri="{FF2B5EF4-FFF2-40B4-BE49-F238E27FC236}">
                <a16:creationId xmlns:a16="http://schemas.microsoft.com/office/drawing/2014/main" id="{AEF64412-7B7C-4DBB-94F0-07DD341284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36102" y="1952124"/>
            <a:ext cx="1284214" cy="1284214"/>
          </a:xfrm>
          <a:prstGeom prst="rect">
            <a:avLst/>
          </a:prstGeom>
        </p:spPr>
      </p:pic>
      <p:sp>
        <p:nvSpPr>
          <p:cNvPr id="25" name="TextBox 24">
            <a:extLst>
              <a:ext uri="{FF2B5EF4-FFF2-40B4-BE49-F238E27FC236}">
                <a16:creationId xmlns:a16="http://schemas.microsoft.com/office/drawing/2014/main" id="{56C458D1-F2FF-4DF8-8945-DA6633E7D4A1}"/>
              </a:ext>
            </a:extLst>
          </p:cNvPr>
          <p:cNvSpPr txBox="1"/>
          <p:nvPr/>
        </p:nvSpPr>
        <p:spPr>
          <a:xfrm>
            <a:off x="2562987" y="1492095"/>
            <a:ext cx="70660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that agree with the following statements </a:t>
            </a:r>
          </a:p>
        </p:txBody>
      </p:sp>
    </p:spTree>
    <p:extLst>
      <p:ext uri="{BB962C8B-B14F-4D97-AF65-F5344CB8AC3E}">
        <p14:creationId xmlns:p14="http://schemas.microsoft.com/office/powerpoint/2010/main" val="398221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2" y="3434080"/>
            <a:ext cx="70651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To what degree are marketers satisfied with their experience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of the audience-based TV process?</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5" name="Straight Connector 4">
            <a:extLst>
              <a:ext uri="{FF2B5EF4-FFF2-40B4-BE49-F238E27FC236}">
                <a16:creationId xmlns:a16="http://schemas.microsoft.com/office/drawing/2014/main" id="{DF0953D2-2B15-48BB-9565-79CE6E63348D}"/>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4AA509B5-B837-41A5-B59F-09FF13E52363}"/>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7</a:t>
            </a:r>
          </a:p>
        </p:txBody>
      </p:sp>
    </p:spTree>
    <p:extLst>
      <p:ext uri="{BB962C8B-B14F-4D97-AF65-F5344CB8AC3E}">
        <p14:creationId xmlns:p14="http://schemas.microsoft.com/office/powerpoint/2010/main" val="49113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7ED7BC-2B64-4A70-A33B-8F9986F414C2}"/>
              </a:ext>
            </a:extLst>
          </p:cNvPr>
          <p:cNvSpPr/>
          <p:nvPr/>
        </p:nvSpPr>
        <p:spPr>
          <a:xfrm>
            <a:off x="0" y="169"/>
            <a:ext cx="5486400" cy="6857831"/>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sz="1800">
              <a:solidFill>
                <a:srgbClr val="1F1A62"/>
              </a:solidFill>
              <a:highlight>
                <a:srgbClr val="ED3C8D"/>
              </a:highlight>
              <a:latin typeface="Helvetica" panose="020B0604020202020204" pitchFamily="2" charset="0"/>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extLst>
              <a:ext uri="{FF2B5EF4-FFF2-40B4-BE49-F238E27FC236}">
                <a16:creationId xmlns:a16="http://schemas.microsoft.com/office/drawing/2014/main" id="{26926955-E076-456A-B756-31BCB511CA21}"/>
              </a:ext>
            </a:extLst>
          </p:cNvPr>
          <p:cNvSpPr txBox="1"/>
          <p:nvPr/>
        </p:nvSpPr>
        <p:spPr>
          <a:xfrm>
            <a:off x="5670235" y="1859371"/>
            <a:ext cx="6402484" cy="2769989"/>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a:solidFill>
                <a:srgbClr val="1F1A62"/>
              </a:solidFill>
              <a:latin typeface="Helvetica Light"/>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a:solidFill>
                <a:srgbClr val="1F1A62"/>
              </a:solidFill>
              <a:latin typeface="Helvetica Light"/>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lang="en-US" sz="2000">
                <a:solidFill>
                  <a:srgbClr val="1F1A62"/>
                </a:solidFill>
                <a:latin typeface="Helvetica" panose="020B0604020202020204" pitchFamily="2" charset="0"/>
              </a:rPr>
              <a:t>To help marketers prepare for the future, we are sharing an “insider’s look” at how your peers in the industry are evolving their TV buying strategies, investment priorities and infrastructure. This understanding can be used to help influence your </a:t>
            </a:r>
          </a:p>
          <a:p>
            <a:pPr marL="0" marR="0" lvl="0" indent="0" algn="ctr" defTabSz="1828800" rtl="0" eaLnBrk="1" fontAlgn="auto" latinLnBrk="0" hangingPunct="1">
              <a:lnSpc>
                <a:spcPct val="100000"/>
              </a:lnSpc>
              <a:spcBef>
                <a:spcPts val="0"/>
              </a:spcBef>
              <a:spcAft>
                <a:spcPts val="0"/>
              </a:spcAft>
              <a:buClrTx/>
              <a:buSzTx/>
              <a:buFontTx/>
              <a:buNone/>
              <a:tabLst/>
              <a:defRPr/>
            </a:pPr>
            <a:r>
              <a:rPr lang="en-US" sz="2000">
                <a:solidFill>
                  <a:srgbClr val="1F1A62"/>
                </a:solidFill>
                <a:latin typeface="Helvetica" panose="020B0604020202020204" pitchFamily="2" charset="0"/>
              </a:rPr>
              <a:t>own buying strategies in 2021 and beyond.</a:t>
            </a:r>
            <a:endParaRPr kumimoji="0" lang="en-US" i="0" u="none" strike="noStrike" kern="1200" cap="none" spc="0" normalizeH="0" baseline="0" noProof="0">
              <a:ln>
                <a:noFill/>
              </a:ln>
              <a:solidFill>
                <a:srgbClr val="1F1A62"/>
              </a:solidFill>
              <a:effectLst/>
              <a:uLnTx/>
              <a:uFillTx/>
              <a:latin typeface="Helvetica" panose="020B0604020202020204" pitchFamily="2" charset="0"/>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a:ln>
                <a:noFill/>
              </a:ln>
              <a:solidFill>
                <a:srgbClr val="1B1464"/>
              </a:solidFill>
              <a:effectLst/>
              <a:uLnTx/>
              <a:uFillTx/>
              <a:latin typeface="Helvetica Light" panose="020B0403020202020204" pitchFamily="34" charset="0"/>
              <a:ea typeface="+mn-ea"/>
              <a:cs typeface="+mn-cs"/>
            </a:endParaRPr>
          </a:p>
        </p:txBody>
      </p:sp>
      <p:sp>
        <p:nvSpPr>
          <p:cNvPr id="13" name="TextBox 12">
            <a:extLst>
              <a:ext uri="{FF2B5EF4-FFF2-40B4-BE49-F238E27FC236}">
                <a16:creationId xmlns:a16="http://schemas.microsoft.com/office/drawing/2014/main" id="{5F2AF242-F1BE-47D3-ACB3-64DEF50F0A80}"/>
              </a:ext>
            </a:extLst>
          </p:cNvPr>
          <p:cNvSpPr txBox="1"/>
          <p:nvPr/>
        </p:nvSpPr>
        <p:spPr>
          <a:xfrm>
            <a:off x="119281" y="2708803"/>
            <a:ext cx="5235039" cy="1815882"/>
          </a:xfrm>
          <a:prstGeom prst="rect">
            <a:avLst/>
          </a:prstGeom>
          <a:noFill/>
        </p:spPr>
        <p:txBody>
          <a:bodyPr wrap="square">
            <a:spAutoFit/>
          </a:bodyPr>
          <a:lstStyle/>
          <a:p>
            <a:pPr algn="ctr" defTabSz="1828800">
              <a:defRPr/>
            </a:pPr>
            <a:r>
              <a:rPr lang="en-US" sz="2800">
                <a:solidFill>
                  <a:schemeClr val="bg1"/>
                </a:solidFill>
                <a:latin typeface="Helvetica" panose="020B0604020202020204" pitchFamily="2" charset="0"/>
                <a:ea typeface="Calibri" panose="020F0502020204030204" pitchFamily="34" charset="0"/>
              </a:rPr>
              <a:t>of marketers are expecting </a:t>
            </a:r>
          </a:p>
          <a:p>
            <a:pPr algn="ctr" defTabSz="1828800">
              <a:defRPr/>
            </a:pPr>
            <a:r>
              <a:rPr lang="en-US" sz="2800">
                <a:solidFill>
                  <a:schemeClr val="bg1"/>
                </a:solidFill>
                <a:latin typeface="Helvetica" panose="020B0604020202020204" pitchFamily="2" charset="0"/>
                <a:ea typeface="Calibri" panose="020F0502020204030204" pitchFamily="34" charset="0"/>
              </a:rPr>
              <a:t>a </a:t>
            </a:r>
            <a:r>
              <a:rPr lang="en-US" sz="2800" b="1">
                <a:solidFill>
                  <a:schemeClr val="bg1"/>
                </a:solidFill>
                <a:latin typeface="Helvetica" panose="020B0604020202020204" pitchFamily="2" charset="0"/>
                <a:ea typeface="Calibri" panose="020F0502020204030204" pitchFamily="34" charset="0"/>
              </a:rPr>
              <a:t>“significant shift</a:t>
            </a:r>
            <a:r>
              <a:rPr lang="en-US" sz="2800">
                <a:solidFill>
                  <a:schemeClr val="bg1"/>
                </a:solidFill>
                <a:latin typeface="Helvetica" panose="020B0604020202020204" pitchFamily="2" charset="0"/>
                <a:ea typeface="Calibri" panose="020F0502020204030204" pitchFamily="34" charset="0"/>
              </a:rPr>
              <a:t>” to an audience-based TV buying approach over the next 3 years</a:t>
            </a:r>
            <a:endParaRPr lang="en-US" sz="2800">
              <a:solidFill>
                <a:schemeClr val="bg1"/>
              </a:solidFill>
              <a:latin typeface="Helvetica" panose="020B0604020202020204" pitchFamily="2" charset="0"/>
            </a:endParaRPr>
          </a:p>
        </p:txBody>
      </p:sp>
      <p:sp>
        <p:nvSpPr>
          <p:cNvPr id="14" name="TextBox 13">
            <a:extLst>
              <a:ext uri="{FF2B5EF4-FFF2-40B4-BE49-F238E27FC236}">
                <a16:creationId xmlns:a16="http://schemas.microsoft.com/office/drawing/2014/main" id="{ABD7C610-04ED-4C00-957A-CE02DACF0454}"/>
              </a:ext>
            </a:extLst>
          </p:cNvPr>
          <p:cNvSpPr txBox="1"/>
          <p:nvPr/>
        </p:nvSpPr>
        <p:spPr>
          <a:xfrm>
            <a:off x="1620344" y="1411750"/>
            <a:ext cx="2225376" cy="1200329"/>
          </a:xfrm>
          <a:prstGeom prst="rect">
            <a:avLst/>
          </a:prstGeom>
          <a:noFill/>
        </p:spPr>
        <p:txBody>
          <a:bodyPr wrap="square">
            <a:spAutoFit/>
          </a:bodyPr>
          <a:lstStyle/>
          <a:p>
            <a:pPr algn="ctr" defTabSz="586199">
              <a:defRPr/>
            </a:pPr>
            <a:r>
              <a:rPr lang="en-US" sz="72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89%</a:t>
            </a:r>
            <a:r>
              <a:rPr lang="en-US" sz="6600">
                <a:solidFill>
                  <a:srgbClr val="00BFF2"/>
                </a:solidFill>
                <a:latin typeface="Helvetica" panose="020B0604020202020204" pitchFamily="34" charset="0"/>
                <a:ea typeface="Open Sans" panose="020B0606030504020204" pitchFamily="34" charset="0"/>
                <a:cs typeface="Helvetica" panose="020B0604020202020204" pitchFamily="34" charset="0"/>
              </a:rPr>
              <a:t> </a:t>
            </a:r>
          </a:p>
        </p:txBody>
      </p:sp>
      <p:sp>
        <p:nvSpPr>
          <p:cNvPr id="16" name="TextBox 15">
            <a:extLst>
              <a:ext uri="{FF2B5EF4-FFF2-40B4-BE49-F238E27FC236}">
                <a16:creationId xmlns:a16="http://schemas.microsoft.com/office/drawing/2014/main" id="{B9A457D5-B2A1-4C94-A809-CD1206C79A45}"/>
              </a:ext>
            </a:extLst>
          </p:cNvPr>
          <p:cNvSpPr txBox="1"/>
          <p:nvPr/>
        </p:nvSpPr>
        <p:spPr>
          <a:xfrm>
            <a:off x="121920" y="6103545"/>
            <a:ext cx="535432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Q170. How much do you agree or disagree with the following statements? (strongly/somewhat agree). Base = Total Respondents.</a:t>
            </a:r>
          </a:p>
        </p:txBody>
      </p:sp>
    </p:spTree>
    <p:extLst>
      <p:ext uri="{BB962C8B-B14F-4D97-AF65-F5344CB8AC3E}">
        <p14:creationId xmlns:p14="http://schemas.microsoft.com/office/powerpoint/2010/main" val="162254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using a computer&#10;&#10;Description automatically generated with low confidence">
            <a:extLst>
              <a:ext uri="{FF2B5EF4-FFF2-40B4-BE49-F238E27FC236}">
                <a16:creationId xmlns:a16="http://schemas.microsoft.com/office/drawing/2014/main" id="{2A4C837C-B447-4C71-A17F-926BF8728C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750618" cy="68580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2" name="TextBox 21">
            <a:extLst>
              <a:ext uri="{FF2B5EF4-FFF2-40B4-BE49-F238E27FC236}">
                <a16:creationId xmlns:a16="http://schemas.microsoft.com/office/drawing/2014/main" id="{9C2617B6-0F6D-4CBA-8087-A3463ACDE48E}"/>
              </a:ext>
            </a:extLst>
          </p:cNvPr>
          <p:cNvSpPr txBox="1"/>
          <p:nvPr/>
        </p:nvSpPr>
        <p:spPr>
          <a:xfrm>
            <a:off x="4750618" y="6097301"/>
            <a:ext cx="7441381" cy="415498"/>
          </a:xfrm>
          <a:prstGeom prst="rect">
            <a:avLst/>
          </a:prstGeom>
          <a:noFill/>
        </p:spPr>
        <p:txBody>
          <a:bodyPr wrap="square" rtlCol="0">
            <a:spAutoFit/>
          </a:bodyPr>
          <a:lstStyle/>
          <a:p>
            <a:pPr lvl="0">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fielded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Q145. Which of the following best describes your experience of the shift from buying based on traditional demographics to buying based on audiences? *Base = Respondents who say audience-based buying is a ‘key part / small part’ of their TV strategy (n=151). </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45" name="TextBox 44">
            <a:extLst>
              <a:ext uri="{FF2B5EF4-FFF2-40B4-BE49-F238E27FC236}">
                <a16:creationId xmlns:a16="http://schemas.microsoft.com/office/drawing/2014/main" id="{84807098-8964-4C3C-83FB-31893EEBC1C1}"/>
              </a:ext>
            </a:extLst>
          </p:cNvPr>
          <p:cNvSpPr txBox="1"/>
          <p:nvPr/>
        </p:nvSpPr>
        <p:spPr>
          <a:xfrm>
            <a:off x="5054158" y="2020464"/>
            <a:ext cx="6822881" cy="2308324"/>
          </a:xfrm>
          <a:prstGeom prst="rect">
            <a:avLst/>
          </a:prstGeom>
          <a:noFill/>
        </p:spPr>
        <p:txBody>
          <a:bodyPr wrap="square" rtlCol="0">
            <a:spAutoFit/>
          </a:bodyPr>
          <a:lstStyle/>
          <a:p>
            <a:pPr algn="ctr" defTabSz="586199">
              <a:defRPr/>
            </a:pPr>
            <a:r>
              <a:rPr lang="en-US" sz="72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ea typeface="Open Sans" panose="020B0606030504020204" pitchFamily="34" charset="0"/>
              </a:rPr>
              <a:t>72%</a:t>
            </a:r>
            <a:r>
              <a:rPr lang="en-US" sz="6600">
                <a:solidFill>
                  <a:srgbClr val="00BFF2"/>
                </a:solidFill>
                <a:latin typeface="Helvetica" panose="020B0604020202020204" pitchFamily="34" charset="0"/>
                <a:ea typeface="Open Sans" panose="020B0606030504020204" pitchFamily="34" charset="0"/>
                <a:cs typeface="Helvetica" panose="020B0604020202020204" pitchFamily="34" charset="0"/>
              </a:rPr>
              <a:t> </a:t>
            </a:r>
          </a:p>
          <a:p>
            <a:pPr algn="ctr" defTabSz="586199">
              <a:defRPr/>
            </a:pPr>
            <a:r>
              <a:rPr lang="en-US" sz="2400">
                <a:solidFill>
                  <a:srgbClr val="1F1A62"/>
                </a:solidFill>
                <a:latin typeface="Helvetica" panose="020B0604020202020204" pitchFamily="34" charset="0"/>
                <a:ea typeface="Open Sans" panose="020B0606030504020204" pitchFamily="34" charset="0"/>
                <a:cs typeface="Helvetica" panose="020B0604020202020204" pitchFamily="34" charset="0"/>
              </a:rPr>
              <a:t>of marketers have</a:t>
            </a:r>
            <a:r>
              <a:rPr kumimoji="0" lang="en-US" sz="240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found the shift from buying TV on traditional demos to audiences to be </a:t>
            </a: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easier than expected</a:t>
            </a:r>
            <a:r>
              <a:rPr kumimoji="0" lang="en-US" sz="240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or </a:t>
            </a: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about what they expected</a:t>
            </a:r>
          </a:p>
        </p:txBody>
      </p:sp>
    </p:spTree>
    <p:extLst>
      <p:ext uri="{BB962C8B-B14F-4D97-AF65-F5344CB8AC3E}">
        <p14:creationId xmlns:p14="http://schemas.microsoft.com/office/powerpoint/2010/main" val="2485876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erson, tennis, sport, yellow&#10;&#10;Description automatically generated">
            <a:extLst>
              <a:ext uri="{FF2B5EF4-FFF2-40B4-BE49-F238E27FC236}">
                <a16:creationId xmlns:a16="http://schemas.microsoft.com/office/drawing/2014/main" id="{0F23C506-543B-40E8-9031-6B6E75A1085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09"/>
          <a:stretch/>
        </p:blipFill>
        <p:spPr>
          <a:xfrm>
            <a:off x="0" y="1696163"/>
            <a:ext cx="4741670" cy="3973161"/>
          </a:xfrm>
          <a:prstGeom prst="rect">
            <a:avLst/>
          </a:prstGeom>
        </p:spPr>
      </p:pic>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2" name="TextBox 11">
            <a:extLst>
              <a:ext uri="{FF2B5EF4-FFF2-40B4-BE49-F238E27FC236}">
                <a16:creationId xmlns:a16="http://schemas.microsoft.com/office/drawing/2014/main" id="{9D772C74-C465-4947-9659-9CE9969E5E2A}"/>
              </a:ext>
            </a:extLst>
          </p:cNvPr>
          <p:cNvSpPr txBox="1"/>
          <p:nvPr/>
        </p:nvSpPr>
        <p:spPr>
          <a:xfrm>
            <a:off x="426410" y="6222326"/>
            <a:ext cx="116872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a:t>
            </a:r>
            <a:r>
              <a:rPr lang="en-US" sz="700">
                <a:solidFill>
                  <a:srgbClr val="1F1A62"/>
                </a:solidFill>
                <a:latin typeface="Helvetica" panose="020B0604020202020204" pitchFamily="34" charset="0"/>
                <a:cs typeface="Helvetica" panose="020B0604020202020204" pitchFamily="34" charset="0"/>
              </a:rPr>
              <a:t>fielded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Q103. How satisfied are you with the following aspects of the audience-based buying process in TV advertising?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r>
              <a:rPr lang="en-US" sz="700">
                <a:solidFill>
                  <a:srgbClr val="1F1A62"/>
                </a:solidFill>
                <a:latin typeface="Helvetica" panose="020B0604020202020204" pitchFamily="34" charset="0"/>
                <a:cs typeface="Helvetica" panose="020B0604020202020204" pitchFamily="34" charset="0"/>
              </a:rPr>
              <a:t>very satisfied / satisfied).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Base = Respondents who say audience-based buying is a ‘key part’ / ‘small part’ of their TV strategy or are currently testing audience-based buying and determining its role (n=194).</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7" name="Rectangle 16">
            <a:extLst>
              <a:ext uri="{FF2B5EF4-FFF2-40B4-BE49-F238E27FC236}">
                <a16:creationId xmlns:a16="http://schemas.microsoft.com/office/drawing/2014/main" id="{9E2DDE32-17BF-4597-BA79-336CA9DA3054}"/>
              </a:ext>
            </a:extLst>
          </p:cNvPr>
          <p:cNvSpPr/>
          <p:nvPr/>
        </p:nvSpPr>
        <p:spPr>
          <a:xfrm>
            <a:off x="4741670" y="1696163"/>
            <a:ext cx="7445182" cy="39731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hart 18">
            <a:extLst>
              <a:ext uri="{FF2B5EF4-FFF2-40B4-BE49-F238E27FC236}">
                <a16:creationId xmlns:a16="http://schemas.microsoft.com/office/drawing/2014/main" id="{4418165D-2CE9-4FB4-9BA1-C69C5F1CD7CA}"/>
              </a:ext>
            </a:extLst>
          </p:cNvPr>
          <p:cNvGraphicFramePr/>
          <p:nvPr>
            <p:extLst>
              <p:ext uri="{D42A27DB-BD31-4B8C-83A1-F6EECF244321}">
                <p14:modId xmlns:p14="http://schemas.microsoft.com/office/powerpoint/2010/main" val="322946947"/>
              </p:ext>
            </p:extLst>
          </p:nvPr>
        </p:nvGraphicFramePr>
        <p:xfrm>
          <a:off x="4741670" y="1686594"/>
          <a:ext cx="7445182" cy="3947908"/>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0C647E06-A0DF-4954-81DA-CF880BAE2105}"/>
              </a:ext>
            </a:extLst>
          </p:cNvPr>
          <p:cNvSpPr txBox="1"/>
          <p:nvPr/>
        </p:nvSpPr>
        <p:spPr>
          <a:xfrm>
            <a:off x="145897" y="331791"/>
            <a:ext cx="1198953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anose="020B0604020202020204" pitchFamily="34" charset="0"/>
                <a:cs typeface="Helvetica" panose="020B0604020202020204" pitchFamily="34" charset="0"/>
              </a:rPr>
              <a:t>Beyond the ease of use, more than half of those utilizing audience-based TV buying are satisfied with the key aspects throughout the process, from planning to measurement and reporting to delivering outcomes </a:t>
            </a:r>
            <a:endPar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7412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2" y="3434080"/>
            <a:ext cx="779095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To what degree do marketers believe audience-based TV campaigns can drive KPIs and business outcomes?</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5" name="Straight Connector 4">
            <a:extLst>
              <a:ext uri="{FF2B5EF4-FFF2-40B4-BE49-F238E27FC236}">
                <a16:creationId xmlns:a16="http://schemas.microsoft.com/office/drawing/2014/main" id="{4DEA080B-983B-4464-9218-83E2AEC35AF6}"/>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0030F905-6F3D-4330-AD16-CD4E9D7A32CC}"/>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8</a:t>
            </a:r>
          </a:p>
        </p:txBody>
      </p:sp>
    </p:spTree>
    <p:extLst>
      <p:ext uri="{BB962C8B-B14F-4D97-AF65-F5344CB8AC3E}">
        <p14:creationId xmlns:p14="http://schemas.microsoft.com/office/powerpoint/2010/main" val="40758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F62CBD-93A9-4EA1-B6F1-93833207155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61984F2B-2F77-42AF-B69C-F6E01C9633E2}"/>
              </a:ext>
            </a:extLst>
          </p:cNvPr>
          <p:cNvSpPr txBox="1"/>
          <p:nvPr/>
        </p:nvSpPr>
        <p:spPr>
          <a:xfrm>
            <a:off x="526244" y="6217921"/>
            <a:ext cx="116091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fielded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Q150. To what extent do you believe audience-based buying of TV advertising can impact each of the following KPIs? (extremely impactful / very impactful). Base: Total Respondents. *such as site visits, sign ups, login ins, downloads.</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6" name="TextBox 15">
            <a:extLst>
              <a:ext uri="{FF2B5EF4-FFF2-40B4-BE49-F238E27FC236}">
                <a16:creationId xmlns:a16="http://schemas.microsoft.com/office/drawing/2014/main" id="{EE45F90C-7FAB-4F34-88EB-6DB9F7B63DAE}"/>
              </a:ext>
            </a:extLst>
          </p:cNvPr>
          <p:cNvSpPr txBox="1"/>
          <p:nvPr/>
        </p:nvSpPr>
        <p:spPr>
          <a:xfrm>
            <a:off x="175302" y="232523"/>
            <a:ext cx="11841396"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Most marketers believe that audience-based TV buying can deliver real impact through the purchase funnel </a:t>
            </a:r>
            <a:r>
              <a:rPr lang="en-US" sz="2600" b="1">
                <a:solidFill>
                  <a:srgbClr val="1B1464"/>
                </a:solidFill>
                <a:latin typeface="Helvetica" panose="020B0604020202020204" pitchFamily="34" charset="0"/>
                <a:cs typeface="Helvetica" panose="020B0604020202020204" pitchFamily="34" charset="0"/>
              </a:rPr>
              <a:t>by extending target audience delivery and driving effectiveness, efficiencies and customer acquisition</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p:txBody>
      </p:sp>
      <p:graphicFrame>
        <p:nvGraphicFramePr>
          <p:cNvPr id="18" name="Chart 17">
            <a:extLst>
              <a:ext uri="{FF2B5EF4-FFF2-40B4-BE49-F238E27FC236}">
                <a16:creationId xmlns:a16="http://schemas.microsoft.com/office/drawing/2014/main" id="{A1881EE0-87F6-4C20-9A35-1B4263B81425}"/>
              </a:ext>
            </a:extLst>
          </p:cNvPr>
          <p:cNvGraphicFramePr/>
          <p:nvPr>
            <p:extLst>
              <p:ext uri="{D42A27DB-BD31-4B8C-83A1-F6EECF244321}">
                <p14:modId xmlns:p14="http://schemas.microsoft.com/office/powerpoint/2010/main" val="2060567220"/>
              </p:ext>
            </p:extLst>
          </p:nvPr>
        </p:nvGraphicFramePr>
        <p:xfrm>
          <a:off x="98248" y="1854959"/>
          <a:ext cx="11995504" cy="4342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358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2" y="3434080"/>
            <a:ext cx="70651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What signs are there that an audience-based buying approach is working for marketers?</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5" name="Straight Connector 4">
            <a:extLst>
              <a:ext uri="{FF2B5EF4-FFF2-40B4-BE49-F238E27FC236}">
                <a16:creationId xmlns:a16="http://schemas.microsoft.com/office/drawing/2014/main" id="{B7DC2D32-6079-4207-9DB5-0E216534389B}"/>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6F373DA9-E1FB-4690-94B5-5E6D7039A571}"/>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9</a:t>
            </a:r>
          </a:p>
        </p:txBody>
      </p:sp>
    </p:spTree>
    <p:extLst>
      <p:ext uri="{BB962C8B-B14F-4D97-AF65-F5344CB8AC3E}">
        <p14:creationId xmlns:p14="http://schemas.microsoft.com/office/powerpoint/2010/main" val="238892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2" name="Rectangle 11">
            <a:extLst>
              <a:ext uri="{FF2B5EF4-FFF2-40B4-BE49-F238E27FC236}">
                <a16:creationId xmlns:a16="http://schemas.microsoft.com/office/drawing/2014/main" id="{8D1DFF97-1ADB-4FE7-83A6-CF99B3F5A7CC}"/>
              </a:ext>
            </a:extLst>
          </p:cNvPr>
          <p:cNvSpPr/>
          <p:nvPr/>
        </p:nvSpPr>
        <p:spPr>
          <a:xfrm>
            <a:off x="172492" y="2052890"/>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D699238-B67A-4060-AE95-91F549423D09}"/>
              </a:ext>
            </a:extLst>
          </p:cNvPr>
          <p:cNvSpPr/>
          <p:nvPr/>
        </p:nvSpPr>
        <p:spPr>
          <a:xfrm>
            <a:off x="4198306" y="2052890"/>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A4BEC62-72EC-4018-9788-8DD9B29B7792}"/>
              </a:ext>
            </a:extLst>
          </p:cNvPr>
          <p:cNvSpPr/>
          <p:nvPr/>
        </p:nvSpPr>
        <p:spPr>
          <a:xfrm>
            <a:off x="8242976" y="2052890"/>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473C560-77AB-4582-867B-4F372DF8E7AE}"/>
              </a:ext>
            </a:extLst>
          </p:cNvPr>
          <p:cNvSpPr txBox="1"/>
          <p:nvPr/>
        </p:nvSpPr>
        <p:spPr>
          <a:xfrm>
            <a:off x="172492" y="4802267"/>
            <a:ext cx="3870464" cy="923330"/>
          </a:xfrm>
          <a:prstGeom prst="rect">
            <a:avLst/>
          </a:prstGeom>
          <a:noFill/>
        </p:spPr>
        <p:txBody>
          <a:bodyPr wrap="square">
            <a:spAutoFit/>
          </a:bodyPr>
          <a:lstStyle/>
          <a:p>
            <a:pPr algn="ctr">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“Implementation of audience-based buying has increased the ability to meet campaign objectives”</a:t>
            </a:r>
          </a:p>
        </p:txBody>
      </p:sp>
      <p:sp>
        <p:nvSpPr>
          <p:cNvPr id="18" name="TextBox 17">
            <a:extLst>
              <a:ext uri="{FF2B5EF4-FFF2-40B4-BE49-F238E27FC236}">
                <a16:creationId xmlns:a16="http://schemas.microsoft.com/office/drawing/2014/main" id="{DF8AD347-1E91-42D1-8162-2179F2FF7EA5}"/>
              </a:ext>
            </a:extLst>
          </p:cNvPr>
          <p:cNvSpPr txBox="1"/>
          <p:nvPr/>
        </p:nvSpPr>
        <p:spPr>
          <a:xfrm>
            <a:off x="181920" y="3935594"/>
            <a:ext cx="3851608"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cs typeface="Helvetica" panose="020B0604020202020204" pitchFamily="34" charset="0"/>
              </a:rPr>
              <a:t>89%</a:t>
            </a:r>
          </a:p>
        </p:txBody>
      </p:sp>
      <p:sp>
        <p:nvSpPr>
          <p:cNvPr id="20" name="TextBox 19">
            <a:extLst>
              <a:ext uri="{FF2B5EF4-FFF2-40B4-BE49-F238E27FC236}">
                <a16:creationId xmlns:a16="http://schemas.microsoft.com/office/drawing/2014/main" id="{4EF8B97B-1140-4B02-83F4-4DD33B1E1C56}"/>
              </a:ext>
            </a:extLst>
          </p:cNvPr>
          <p:cNvSpPr txBox="1"/>
          <p:nvPr/>
        </p:nvSpPr>
        <p:spPr>
          <a:xfrm>
            <a:off x="4198307" y="3935594"/>
            <a:ext cx="3870463"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cs typeface="Helvetica" panose="020B0604020202020204" pitchFamily="34" charset="0"/>
              </a:rPr>
              <a:t>86%</a:t>
            </a:r>
          </a:p>
        </p:txBody>
      </p:sp>
      <p:sp>
        <p:nvSpPr>
          <p:cNvPr id="22" name="TextBox 21">
            <a:extLst>
              <a:ext uri="{FF2B5EF4-FFF2-40B4-BE49-F238E27FC236}">
                <a16:creationId xmlns:a16="http://schemas.microsoft.com/office/drawing/2014/main" id="{CEFBC4CC-E215-4345-914C-2E56CBCDA0F2}"/>
              </a:ext>
            </a:extLst>
          </p:cNvPr>
          <p:cNvSpPr txBox="1"/>
          <p:nvPr/>
        </p:nvSpPr>
        <p:spPr>
          <a:xfrm>
            <a:off x="8242977" y="3935594"/>
            <a:ext cx="3870463"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cs typeface="Helvetica" panose="020B0604020202020204" pitchFamily="34" charset="0"/>
              </a:rPr>
              <a:t>79%</a:t>
            </a:r>
          </a:p>
        </p:txBody>
      </p:sp>
      <p:sp>
        <p:nvSpPr>
          <p:cNvPr id="25" name="TextBox 24">
            <a:extLst>
              <a:ext uri="{FF2B5EF4-FFF2-40B4-BE49-F238E27FC236}">
                <a16:creationId xmlns:a16="http://schemas.microsoft.com/office/drawing/2014/main" id="{AB493072-BF7A-4151-9C97-B7A31D66B938}"/>
              </a:ext>
            </a:extLst>
          </p:cNvPr>
          <p:cNvSpPr txBox="1"/>
          <p:nvPr/>
        </p:nvSpPr>
        <p:spPr>
          <a:xfrm>
            <a:off x="2562987" y="1705455"/>
            <a:ext cx="70660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that agree with the following statements </a:t>
            </a:r>
          </a:p>
        </p:txBody>
      </p:sp>
      <p:sp>
        <p:nvSpPr>
          <p:cNvPr id="26" name="TextBox 25">
            <a:extLst>
              <a:ext uri="{FF2B5EF4-FFF2-40B4-BE49-F238E27FC236}">
                <a16:creationId xmlns:a16="http://schemas.microsoft.com/office/drawing/2014/main" id="{17BB0119-EADA-4B73-8214-9A81BBA64D02}"/>
              </a:ext>
            </a:extLst>
          </p:cNvPr>
          <p:cNvSpPr txBox="1"/>
          <p:nvPr/>
        </p:nvSpPr>
        <p:spPr>
          <a:xfrm>
            <a:off x="4198307" y="4802267"/>
            <a:ext cx="387046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“Overall, I am satisfied with campaign results from our audience-based buying initiatives”</a:t>
            </a:r>
          </a:p>
        </p:txBody>
      </p:sp>
      <p:sp>
        <p:nvSpPr>
          <p:cNvPr id="27" name="TextBox 26">
            <a:extLst>
              <a:ext uri="{FF2B5EF4-FFF2-40B4-BE49-F238E27FC236}">
                <a16:creationId xmlns:a16="http://schemas.microsoft.com/office/drawing/2014/main" id="{485792CC-C429-473B-B3B8-327CA0008DA3}"/>
              </a:ext>
            </a:extLst>
          </p:cNvPr>
          <p:cNvSpPr txBox="1"/>
          <p:nvPr/>
        </p:nvSpPr>
        <p:spPr>
          <a:xfrm>
            <a:off x="8242977" y="4793377"/>
            <a:ext cx="387046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“Implementing audience-based buying has made my job easier”</a:t>
            </a:r>
          </a:p>
        </p:txBody>
      </p:sp>
      <p:sp>
        <p:nvSpPr>
          <p:cNvPr id="19" name="TextBox 18">
            <a:extLst>
              <a:ext uri="{FF2B5EF4-FFF2-40B4-BE49-F238E27FC236}">
                <a16:creationId xmlns:a16="http://schemas.microsoft.com/office/drawing/2014/main" id="{D1DCF2E9-075B-455B-9FA0-0D889BA8CCF7}"/>
              </a:ext>
            </a:extLst>
          </p:cNvPr>
          <p:cNvSpPr txBox="1"/>
          <p:nvPr/>
        </p:nvSpPr>
        <p:spPr>
          <a:xfrm>
            <a:off x="175302" y="269497"/>
            <a:ext cx="1184139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anose="020B0604020202020204" pitchFamily="34" charset="0"/>
                <a:cs typeface="Helvetica" panose="020B0604020202020204" pitchFamily="34" charset="0"/>
              </a:rPr>
              <a:t>Audience-based TV buying’s ability to drive campaign success for marketers and deliver on their objectives also makes their job easier </a:t>
            </a:r>
            <a:endPar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3" name="TextBox 22">
            <a:extLst>
              <a:ext uri="{FF2B5EF4-FFF2-40B4-BE49-F238E27FC236}">
                <a16:creationId xmlns:a16="http://schemas.microsoft.com/office/drawing/2014/main" id="{7E8637AD-EC6D-4BB5-BE69-422EC03EAA3A}"/>
              </a:ext>
            </a:extLst>
          </p:cNvPr>
          <p:cNvSpPr txBox="1"/>
          <p:nvPr/>
        </p:nvSpPr>
        <p:spPr>
          <a:xfrm>
            <a:off x="526244" y="6217921"/>
            <a:ext cx="116091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a:t>
            </a:r>
            <a:r>
              <a:rPr lang="en-US" sz="700">
                <a:solidFill>
                  <a:srgbClr val="1F1A62"/>
                </a:solidFill>
                <a:latin typeface="Helvetica" panose="020B0604020202020204" pitchFamily="34" charset="0"/>
                <a:cs typeface="Helvetica" panose="020B0604020202020204" pitchFamily="34" charset="0"/>
              </a:rPr>
              <a:t>fielded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Q135. How much do you agree or disagree with the following statements around your experiences with TV audience-based buying?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(strongly/somewhat agree)</a:t>
            </a:r>
            <a:r>
              <a:rPr lang="en-US" sz="700">
                <a:solidFill>
                  <a:srgbClr val="1F1A62"/>
                </a:solidFill>
                <a:latin typeface="Helvetica" panose="020B0604020202020204" pitchFamily="34" charset="0"/>
                <a:cs typeface="Helvetica" panose="020B0604020202020204" pitchFamily="34" charset="0"/>
              </a:rPr>
              <a:t>. Base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Respondents who say audience-based buying is a ‘key part’ / ‘small part’ of their TV strategy (n=151).</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8" name="Picture 27" descr="A picture containing text, sign&#10;&#10;Description automatically generated">
            <a:extLst>
              <a:ext uri="{FF2B5EF4-FFF2-40B4-BE49-F238E27FC236}">
                <a16:creationId xmlns:a16="http://schemas.microsoft.com/office/drawing/2014/main" id="{9A69F7AF-C95A-4C4E-850D-2BBB2A8BBE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926" y="2191269"/>
            <a:ext cx="1673597" cy="1673597"/>
          </a:xfrm>
          <a:prstGeom prst="rect">
            <a:avLst/>
          </a:prstGeom>
        </p:spPr>
      </p:pic>
      <p:pic>
        <p:nvPicPr>
          <p:cNvPr id="13" name="Picture 12" descr="A picture containing text, sign&#10;&#10;Description automatically generated">
            <a:extLst>
              <a:ext uri="{FF2B5EF4-FFF2-40B4-BE49-F238E27FC236}">
                <a16:creationId xmlns:a16="http://schemas.microsoft.com/office/drawing/2014/main" id="{12F14DF1-E3E3-4475-98B1-4CBFDA7A97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4122" y="2191269"/>
            <a:ext cx="1698833" cy="1698833"/>
          </a:xfrm>
          <a:prstGeom prst="rect">
            <a:avLst/>
          </a:prstGeom>
        </p:spPr>
      </p:pic>
      <p:pic>
        <p:nvPicPr>
          <p:cNvPr id="29" name="Picture 28" descr="Icon&#10;&#10;Description automatically generated">
            <a:extLst>
              <a:ext uri="{FF2B5EF4-FFF2-40B4-BE49-F238E27FC236}">
                <a16:creationId xmlns:a16="http://schemas.microsoft.com/office/drawing/2014/main" id="{76DC2C29-9EE8-47D5-BBF4-3C717C48BB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90002" y="2175944"/>
            <a:ext cx="1776413" cy="1776413"/>
          </a:xfrm>
          <a:prstGeom prst="rect">
            <a:avLst/>
          </a:prstGeom>
        </p:spPr>
      </p:pic>
      <p:sp>
        <p:nvSpPr>
          <p:cNvPr id="24" name="Rectangle 23">
            <a:extLst>
              <a:ext uri="{FF2B5EF4-FFF2-40B4-BE49-F238E27FC236}">
                <a16:creationId xmlns:a16="http://schemas.microsoft.com/office/drawing/2014/main" id="{65BCF930-C465-428C-BEC9-8680C2EA41F8}"/>
              </a:ext>
            </a:extLst>
          </p:cNvPr>
          <p:cNvSpPr/>
          <p:nvPr/>
        </p:nvSpPr>
        <p:spPr>
          <a:xfrm>
            <a:off x="407504" y="1151911"/>
            <a:ext cx="11609193" cy="523220"/>
          </a:xfrm>
          <a:prstGeom prst="rect">
            <a:avLst/>
          </a:prstGeom>
          <a:noFill/>
        </p:spPr>
        <p:txBody>
          <a:bodyPr wrap="square" rtlCol="0" anchor="t">
            <a:spAutoFit/>
          </a:bodyPr>
          <a:lstStyle/>
          <a:p>
            <a:pPr marL="285750" indent="-285750">
              <a:buBlip>
                <a:blip r:embed="rId6"/>
              </a:buBlip>
              <a:defRPr/>
            </a:pPr>
            <a:r>
              <a:rPr lang="en-US" sz="1400">
                <a:solidFill>
                  <a:srgbClr val="1F1A62"/>
                </a:solidFill>
                <a:latin typeface="Helvetica"/>
                <a:cs typeface="Helvetica"/>
              </a:rPr>
              <a:t>While 83% say audience-based TV buying is only being used by a few of their clients / brands, marketers that are utilizing it are seeing positive results</a:t>
            </a:r>
            <a:endParaRPr lang="en-US" sz="1600"/>
          </a:p>
        </p:txBody>
      </p:sp>
    </p:spTree>
    <p:extLst>
      <p:ext uri="{BB962C8B-B14F-4D97-AF65-F5344CB8AC3E}">
        <p14:creationId xmlns:p14="http://schemas.microsoft.com/office/powerpoint/2010/main" val="2362359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2" y="3434080"/>
            <a:ext cx="706519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What would encourage marketers to expand their investment in audience-based TV buying?</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5" name="Straight Connector 4">
            <a:extLst>
              <a:ext uri="{FF2B5EF4-FFF2-40B4-BE49-F238E27FC236}">
                <a16:creationId xmlns:a16="http://schemas.microsoft.com/office/drawing/2014/main" id="{113A9907-0510-47E1-B4BB-BF9D798A3472}"/>
              </a:ext>
            </a:extLst>
          </p:cNvPr>
          <p:cNvCxnSpPr>
            <a:cxnSpLocks/>
          </p:cNvCxnSpPr>
          <p:nvPr/>
        </p:nvCxnSpPr>
        <p:spPr>
          <a:xfrm>
            <a:off x="491944"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E94D4E75-FD9D-4302-9D64-ED99F126C546}"/>
              </a:ext>
            </a:extLst>
          </p:cNvPr>
          <p:cNvSpPr txBox="1"/>
          <p:nvPr/>
        </p:nvSpPr>
        <p:spPr>
          <a:xfrm>
            <a:off x="373566" y="2254516"/>
            <a:ext cx="757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10</a:t>
            </a:r>
          </a:p>
        </p:txBody>
      </p:sp>
    </p:spTree>
    <p:extLst>
      <p:ext uri="{BB962C8B-B14F-4D97-AF65-F5344CB8AC3E}">
        <p14:creationId xmlns:p14="http://schemas.microsoft.com/office/powerpoint/2010/main" val="2026810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CBF2E5-EF65-4585-86E2-F8C76946BC6E}"/>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235599"/>
            <a:ext cx="113594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fielded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Q130. Which of the following would encourage you to increase your investment in audience-based TV buying? Base = Total Respondents. </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0" name="Chart 9">
            <a:extLst>
              <a:ext uri="{FF2B5EF4-FFF2-40B4-BE49-F238E27FC236}">
                <a16:creationId xmlns:a16="http://schemas.microsoft.com/office/drawing/2014/main" id="{13E7F7AA-FADA-492B-95E0-7E32ED32BCA4}"/>
              </a:ext>
            </a:extLst>
          </p:cNvPr>
          <p:cNvGraphicFramePr/>
          <p:nvPr/>
        </p:nvGraphicFramePr>
        <p:xfrm>
          <a:off x="1" y="1887437"/>
          <a:ext cx="12135436" cy="43045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4DAC3E0-9E38-4682-889C-B85EF5F7C927}"/>
              </a:ext>
            </a:extLst>
          </p:cNvPr>
          <p:cNvSpPr txBox="1"/>
          <p:nvPr/>
        </p:nvSpPr>
        <p:spPr>
          <a:xfrm>
            <a:off x="145897" y="346002"/>
            <a:ext cx="1181232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Better measurement, increased education and seller incentives would aid marketers in increasing their investment in audience-based TV buying</a:t>
            </a:r>
          </a:p>
        </p:txBody>
      </p:sp>
      <p:sp>
        <p:nvSpPr>
          <p:cNvPr id="11" name="TextBox 10">
            <a:extLst>
              <a:ext uri="{FF2B5EF4-FFF2-40B4-BE49-F238E27FC236}">
                <a16:creationId xmlns:a16="http://schemas.microsoft.com/office/drawing/2014/main" id="{9802283E-633D-46A7-9C95-63DACB71B137}"/>
              </a:ext>
            </a:extLst>
          </p:cNvPr>
          <p:cNvSpPr txBox="1"/>
          <p:nvPr/>
        </p:nvSpPr>
        <p:spPr>
          <a:xfrm>
            <a:off x="0" y="1922691"/>
            <a:ext cx="1219199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403020202020204" pitchFamily="34" charset="0"/>
                <a:ea typeface="+mn-ea"/>
                <a:cs typeface="+mn-cs"/>
              </a:rPr>
              <a:t>Which of the following would encourage you to increase your investment in audience-based TV buying?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403020202020204" pitchFamily="34" charset="0"/>
              </a:rPr>
              <a:t>% of respondents</a:t>
            </a:r>
            <a:endParaRPr kumimoji="0" lang="en-US" sz="1200"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524226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C11BC9-BE1E-5F45-92D8-4391AD866E85}"/>
              </a:ext>
            </a:extLst>
          </p:cNvPr>
          <p:cNvSpPr/>
          <p:nvPr/>
        </p:nvSpPr>
        <p:spPr>
          <a:xfrm>
            <a:off x="130556"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4086" y="275283"/>
            <a:ext cx="1179802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itchFamily="2" charset="0"/>
                <a:ea typeface="+mn-ea"/>
                <a:cs typeface="+mn-cs"/>
              </a:rPr>
              <a:t>10 Key Learnings for Marketers</a:t>
            </a:r>
          </a:p>
        </p:txBody>
      </p:sp>
      <p:sp>
        <p:nvSpPr>
          <p:cNvPr id="13" name="Rectangle 12">
            <a:extLst>
              <a:ext uri="{FF2B5EF4-FFF2-40B4-BE49-F238E27FC236}">
                <a16:creationId xmlns:a16="http://schemas.microsoft.com/office/drawing/2014/main" id="{1FDC5439-10E4-374F-9775-602E388D219A}"/>
              </a:ext>
            </a:extLst>
          </p:cNvPr>
          <p:cNvSpPr/>
          <p:nvPr/>
        </p:nvSpPr>
        <p:spPr>
          <a:xfrm>
            <a:off x="128839" y="2930272"/>
            <a:ext cx="2194350"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a:solidFill>
                  <a:srgbClr val="FFE600"/>
                </a:solidFill>
                <a:latin typeface="Helvetica" panose="020B0403020202020204" pitchFamily="34" charset="0"/>
              </a:rPr>
              <a:t>A:</a:t>
            </a:r>
            <a:r>
              <a:rPr lang="en-US" sz="1400" b="0" i="0" u="none" strike="noStrike" kern="1200" baseline="0">
                <a:solidFill>
                  <a:schemeClr val="bg1"/>
                </a:solidFill>
                <a:latin typeface="Helvetica" panose="020B0403020202020204" pitchFamily="34" charset="0"/>
              </a:rPr>
              <a:t> Only one-third of marketers can correctly identify the 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bg1"/>
                </a:solidFill>
                <a:latin typeface="Helvetica" panose="020B0403020202020204" pitchFamily="34" charset="0"/>
              </a:rPr>
              <a:t>for audience-based TV buying demonstrating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bg1"/>
                </a:solidFill>
                <a:latin typeface="Helvetica" panose="020B0403020202020204" pitchFamily="34" charset="0"/>
              </a:rPr>
              <a:t>a need for further education on the practice throughout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bg1"/>
                </a:solidFill>
                <a:latin typeface="Helvetica" panose="020B0403020202020204" pitchFamily="34" charset="0"/>
              </a:rPr>
              <a:t>the industry</a:t>
            </a:r>
            <a:endParaRPr lang="en-US" sz="1400">
              <a:solidFill>
                <a:srgbClr val="FF0000"/>
              </a:solidFill>
              <a:latin typeface="Helvetica" pitchFamily="2" charset="0"/>
            </a:endParaRPr>
          </a:p>
        </p:txBody>
      </p:sp>
      <p:sp>
        <p:nvSpPr>
          <p:cNvPr id="43" name="Rectangle 42">
            <a:extLst>
              <a:ext uri="{FF2B5EF4-FFF2-40B4-BE49-F238E27FC236}">
                <a16:creationId xmlns:a16="http://schemas.microsoft.com/office/drawing/2014/main" id="{695C89FD-E9C5-8B4D-9F17-A94EB2498731}"/>
              </a:ext>
            </a:extLst>
          </p:cNvPr>
          <p:cNvSpPr/>
          <p:nvPr/>
        </p:nvSpPr>
        <p:spPr>
          <a:xfrm>
            <a:off x="2577564"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DC78B379-CE47-CB4F-BBD7-E33744714678}"/>
              </a:ext>
            </a:extLst>
          </p:cNvPr>
          <p:cNvSpPr/>
          <p:nvPr/>
        </p:nvSpPr>
        <p:spPr>
          <a:xfrm>
            <a:off x="5024572"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07483C55-7F91-4843-9745-676EC39D7D25}"/>
              </a:ext>
            </a:extLst>
          </p:cNvPr>
          <p:cNvSpPr/>
          <p:nvPr/>
        </p:nvSpPr>
        <p:spPr>
          <a:xfrm>
            <a:off x="7471580"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A556F2E-72B4-4E38-8076-11EB6E991B7C}"/>
              </a:ext>
            </a:extLst>
          </p:cNvPr>
          <p:cNvSpPr/>
          <p:nvPr/>
        </p:nvSpPr>
        <p:spPr>
          <a:xfrm>
            <a:off x="9918588" y="2834419"/>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CA59898-3392-43AD-9B91-7E9006861C0E}"/>
              </a:ext>
            </a:extLst>
          </p:cNvPr>
          <p:cNvSpPr/>
          <p:nvPr/>
        </p:nvSpPr>
        <p:spPr>
          <a:xfrm>
            <a:off x="2580180" y="2930272"/>
            <a:ext cx="2238764"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a:solidFill>
                  <a:srgbClr val="FFE600"/>
                </a:solidFill>
                <a:latin typeface="Helvetica" panose="020B0403020202020204" pitchFamily="34" charset="0"/>
              </a:rPr>
              <a:t>A:</a:t>
            </a:r>
            <a:r>
              <a:rPr lang="en-US" sz="1400" b="0" i="0" u="none" strike="noStrike" kern="1200" baseline="0">
                <a:solidFill>
                  <a:schemeClr val="bg1"/>
                </a:solidFill>
                <a:latin typeface="Helvetica" panose="020B0403020202020204" pitchFamily="34" charset="0"/>
              </a:rPr>
              <a:t> </a:t>
            </a:r>
            <a:r>
              <a:rPr lang="en-US" sz="1400">
                <a:solidFill>
                  <a:schemeClr val="bg1"/>
                </a:solidFill>
                <a:latin typeface="Helvetica" panose="020B0403020202020204" pitchFamily="34" charset="0"/>
              </a:rPr>
              <a:t>Over 80% of</a:t>
            </a:r>
            <a:r>
              <a:rPr lang="en-US" sz="1400" b="0" i="0" u="none" strike="noStrike" kern="1200" baseline="0">
                <a:solidFill>
                  <a:schemeClr val="bg1"/>
                </a:solidFill>
                <a:latin typeface="Helvetica" panose="020B0403020202020204" pitchFamily="34" charset="0"/>
              </a:rPr>
              <a:t> marketers are willing to fundamentally upend the way they buy media as they predict the industry will shift to an audience-based buying TV approach over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bg1"/>
                </a:solidFill>
                <a:latin typeface="Helvetica" panose="020B0403020202020204" pitchFamily="34" charset="0"/>
              </a:rPr>
              <a:t>next few years</a:t>
            </a:r>
            <a:endParaRPr kumimoji="0" lang="en-US" sz="1400" b="0"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35" name="Rectangle 34">
            <a:extLst>
              <a:ext uri="{FF2B5EF4-FFF2-40B4-BE49-F238E27FC236}">
                <a16:creationId xmlns:a16="http://schemas.microsoft.com/office/drawing/2014/main" id="{C77B2FF3-F614-4AF9-ADA4-3B3EE1AEB4BA}"/>
              </a:ext>
            </a:extLst>
          </p:cNvPr>
          <p:cNvSpPr/>
          <p:nvPr/>
        </p:nvSpPr>
        <p:spPr>
          <a:xfrm>
            <a:off x="7444102" y="2930271"/>
            <a:ext cx="2268858"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a:solidFill>
                  <a:srgbClr val="FFE600"/>
                </a:solidFill>
                <a:latin typeface="Helvetica" panose="020B0403020202020204" pitchFamily="34" charset="0"/>
              </a:rPr>
              <a:t>A:</a:t>
            </a:r>
            <a:r>
              <a:rPr lang="en-US" sz="1400" b="0" i="0" u="none" strike="noStrike" kern="1200" baseline="0">
                <a:solidFill>
                  <a:schemeClr val="bg1"/>
                </a:solidFill>
                <a:latin typeface="Helvetica" panose="020B0403020202020204" pitchFamily="34" charset="0"/>
              </a:rPr>
              <a:t> Planning and buying against specific audiences is a common practice for digital video and OTT platforms while greater adoption lags for both national and local TV</a:t>
            </a:r>
            <a:endParaRPr kumimoji="0" lang="en-US" sz="1400" b="0"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727BFAD1-9931-4CEA-9C5E-EAA5051D01D6}"/>
              </a:ext>
            </a:extLst>
          </p:cNvPr>
          <p:cNvSpPr/>
          <p:nvPr/>
        </p:nvSpPr>
        <p:spPr>
          <a:xfrm>
            <a:off x="9939643" y="2930271"/>
            <a:ext cx="2138610"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a:solidFill>
                  <a:srgbClr val="FFE600"/>
                </a:solidFill>
                <a:latin typeface="Helvetica" panose="020B0403020202020204" pitchFamily="34" charset="0"/>
              </a:rPr>
              <a:t>A:</a:t>
            </a:r>
            <a:r>
              <a:rPr lang="en-US" sz="1400" b="0" i="0" u="none" strike="noStrike" kern="1200" baseline="0">
                <a:solidFill>
                  <a:schemeClr val="bg1"/>
                </a:solidFill>
                <a:latin typeface="Helvetica" panose="020B0403020202020204" pitchFamily="34" charset="0"/>
              </a:rPr>
              <a:t> For nearly half of all marketers, multiscreen video is planned and bought by different teams which may create organizational silos, and disconnects within the budgeting process, that hinder the development of the most effective video campaigns</a:t>
            </a:r>
            <a:endParaRPr kumimoji="0" lang="en-US" sz="1400" b="0"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65" name="Rectangle 64">
            <a:extLst>
              <a:ext uri="{FF2B5EF4-FFF2-40B4-BE49-F238E27FC236}">
                <a16:creationId xmlns:a16="http://schemas.microsoft.com/office/drawing/2014/main" id="{5E823717-EF49-4A69-99EA-870B00B7684F}"/>
              </a:ext>
            </a:extLst>
          </p:cNvPr>
          <p:cNvSpPr/>
          <p:nvPr/>
        </p:nvSpPr>
        <p:spPr>
          <a:xfrm>
            <a:off x="5018363" y="2930271"/>
            <a:ext cx="216515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a:solidFill>
                  <a:srgbClr val="FFE600"/>
                </a:solidFill>
                <a:latin typeface="Helvetica" panose="020B0403020202020204" pitchFamily="34" charset="0"/>
              </a:rPr>
              <a:t>A:</a:t>
            </a:r>
            <a:r>
              <a:rPr lang="en-US" sz="1400" b="0" i="0" u="none" strike="noStrike" kern="1200" baseline="0">
                <a:solidFill>
                  <a:schemeClr val="bg1">
                    <a:lumMod val="95000"/>
                  </a:schemeClr>
                </a:solidFill>
                <a:latin typeface="Helvetica" panose="020B0403020202020204" pitchFamily="34" charset="0"/>
              </a:rPr>
              <a:t> While </a:t>
            </a:r>
            <a:r>
              <a:rPr lang="en-US" sz="1400">
                <a:solidFill>
                  <a:schemeClr val="bg1">
                    <a:lumMod val="95000"/>
                  </a:schemeClr>
                </a:solidFill>
                <a:latin typeface="Helvetica" panose="020B0403020202020204" pitchFamily="34" charset="0"/>
              </a:rPr>
              <a:t>most </a:t>
            </a:r>
            <a:r>
              <a:rPr lang="en-US" sz="1400" b="0" i="0" u="none" strike="noStrike" kern="1200" baseline="0">
                <a:solidFill>
                  <a:schemeClr val="bg1">
                    <a:lumMod val="95000"/>
                  </a:schemeClr>
                </a:solidFill>
                <a:latin typeface="Helvetica" panose="020B0403020202020204" pitchFamily="34" charset="0"/>
              </a:rPr>
              <a:t>TV advertisers are implementing audience-based TV buying in some aspect, only one-third are using it as a key part of their TV strategy right now however, there is an influx of advertisers currently testing this data-driven approach</a:t>
            </a:r>
            <a:endParaRPr lang="en-US" sz="1400">
              <a:solidFill>
                <a:srgbClr val="FF0000"/>
              </a:solidFill>
              <a:latin typeface="Helvetica" pitchFamily="2" charset="0"/>
            </a:endParaRPr>
          </a:p>
        </p:txBody>
      </p:sp>
      <p:sp>
        <p:nvSpPr>
          <p:cNvPr id="33" name="Rectangle 32">
            <a:extLst>
              <a:ext uri="{FF2B5EF4-FFF2-40B4-BE49-F238E27FC236}">
                <a16:creationId xmlns:a16="http://schemas.microsoft.com/office/drawing/2014/main" id="{D0F30C7F-F349-4CE1-ACAC-2E79636732B4}"/>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36" name="Picture 35">
            <a:extLst>
              <a:ext uri="{FF2B5EF4-FFF2-40B4-BE49-F238E27FC236}">
                <a16:creationId xmlns:a16="http://schemas.microsoft.com/office/drawing/2014/main" id="{20DC7C2F-DFB2-4F76-982D-05CA5E7EF7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9" name="Slide Number Placeholder 5">
            <a:extLst>
              <a:ext uri="{FF2B5EF4-FFF2-40B4-BE49-F238E27FC236}">
                <a16:creationId xmlns:a16="http://schemas.microsoft.com/office/drawing/2014/main" id="{6B9999DC-AE47-4CCE-B840-8D72C79D7AF4}"/>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4" name="Rectangle 43">
            <a:extLst>
              <a:ext uri="{FF2B5EF4-FFF2-40B4-BE49-F238E27FC236}">
                <a16:creationId xmlns:a16="http://schemas.microsoft.com/office/drawing/2014/main" id="{A027DAF2-A012-4E9E-8F36-BC4486D8F03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7" name="Rectangle 46">
            <a:extLst>
              <a:ext uri="{FF2B5EF4-FFF2-40B4-BE49-F238E27FC236}">
                <a16:creationId xmlns:a16="http://schemas.microsoft.com/office/drawing/2014/main" id="{D6531A92-7987-43CA-AFD1-CB7E3CCC9B00}"/>
              </a:ext>
            </a:extLst>
          </p:cNvPr>
          <p:cNvSpPr/>
          <p:nvPr/>
        </p:nvSpPr>
        <p:spPr>
          <a:xfrm>
            <a:off x="130556"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295A2902-C68A-436E-8823-325E5400E3E0}"/>
              </a:ext>
            </a:extLst>
          </p:cNvPr>
          <p:cNvSpPr txBox="1"/>
          <p:nvPr/>
        </p:nvSpPr>
        <p:spPr>
          <a:xfrm>
            <a:off x="125976" y="1310047"/>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1</a:t>
            </a:r>
          </a:p>
        </p:txBody>
      </p:sp>
      <p:sp>
        <p:nvSpPr>
          <p:cNvPr id="50" name="Rectangle 49">
            <a:hlinkClick r:id="rId4" action="ppaction://hlinksldjump"/>
            <a:extLst>
              <a:ext uri="{FF2B5EF4-FFF2-40B4-BE49-F238E27FC236}">
                <a16:creationId xmlns:a16="http://schemas.microsoft.com/office/drawing/2014/main" id="{0FE08902-3A95-42CB-BE24-1B61D06AB764}"/>
              </a:ext>
            </a:extLst>
          </p:cNvPr>
          <p:cNvSpPr/>
          <p:nvPr/>
        </p:nvSpPr>
        <p:spPr>
          <a:xfrm>
            <a:off x="128839" y="1883532"/>
            <a:ext cx="216687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Do marketers understand what audience-based buying is?</a:t>
            </a:r>
          </a:p>
        </p:txBody>
      </p:sp>
      <p:sp>
        <p:nvSpPr>
          <p:cNvPr id="51" name="Rectangle 50">
            <a:extLst>
              <a:ext uri="{FF2B5EF4-FFF2-40B4-BE49-F238E27FC236}">
                <a16:creationId xmlns:a16="http://schemas.microsoft.com/office/drawing/2014/main" id="{C4731EFB-4F0E-499E-A421-6C14ABFD2928}"/>
              </a:ext>
            </a:extLst>
          </p:cNvPr>
          <p:cNvSpPr/>
          <p:nvPr/>
        </p:nvSpPr>
        <p:spPr>
          <a:xfrm>
            <a:off x="2577564"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267C9314-C7DF-4DC1-9186-DBA50A38131E}"/>
              </a:ext>
            </a:extLst>
          </p:cNvPr>
          <p:cNvSpPr/>
          <p:nvPr/>
        </p:nvSpPr>
        <p:spPr>
          <a:xfrm>
            <a:off x="5024572"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17CF9EB0-1CC8-4186-BCA8-B6F8F8C5AC16}"/>
              </a:ext>
            </a:extLst>
          </p:cNvPr>
          <p:cNvSpPr/>
          <p:nvPr/>
        </p:nvSpPr>
        <p:spPr>
          <a:xfrm>
            <a:off x="7471580"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98242AF3-8E89-4728-AA43-7FD546A3D2C4}"/>
              </a:ext>
            </a:extLst>
          </p:cNvPr>
          <p:cNvSpPr/>
          <p:nvPr/>
        </p:nvSpPr>
        <p:spPr>
          <a:xfrm>
            <a:off x="9896289"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84729ADB-CE9F-4977-A106-10AC91A959D9}"/>
              </a:ext>
            </a:extLst>
          </p:cNvPr>
          <p:cNvSpPr txBox="1"/>
          <p:nvPr/>
        </p:nvSpPr>
        <p:spPr>
          <a:xfrm>
            <a:off x="2550685" y="1301908"/>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2</a:t>
            </a:r>
          </a:p>
        </p:txBody>
      </p:sp>
      <p:sp>
        <p:nvSpPr>
          <p:cNvPr id="56" name="Rectangle 55">
            <a:hlinkClick r:id="rId5" action="ppaction://hlinksldjump"/>
            <a:extLst>
              <a:ext uri="{FF2B5EF4-FFF2-40B4-BE49-F238E27FC236}">
                <a16:creationId xmlns:a16="http://schemas.microsoft.com/office/drawing/2014/main" id="{AB16F301-6577-453B-8F8C-4F998D228627}"/>
              </a:ext>
            </a:extLst>
          </p:cNvPr>
          <p:cNvSpPr/>
          <p:nvPr/>
        </p:nvSpPr>
        <p:spPr>
          <a:xfrm>
            <a:off x="2561327" y="1883532"/>
            <a:ext cx="224900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How willing are marketers to adopt audience-based buying for their TV campaigns? </a:t>
            </a:r>
          </a:p>
        </p:txBody>
      </p:sp>
      <p:sp>
        <p:nvSpPr>
          <p:cNvPr id="57" name="TextBox 56">
            <a:extLst>
              <a:ext uri="{FF2B5EF4-FFF2-40B4-BE49-F238E27FC236}">
                <a16:creationId xmlns:a16="http://schemas.microsoft.com/office/drawing/2014/main" id="{99CD7C92-0AA8-4C77-9B1E-0CCA2779B5D8}"/>
              </a:ext>
            </a:extLst>
          </p:cNvPr>
          <p:cNvSpPr txBox="1"/>
          <p:nvPr/>
        </p:nvSpPr>
        <p:spPr>
          <a:xfrm>
            <a:off x="5019992" y="1310047"/>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3</a:t>
            </a:r>
          </a:p>
        </p:txBody>
      </p:sp>
      <p:sp>
        <p:nvSpPr>
          <p:cNvPr id="58" name="Rectangle 57">
            <a:hlinkClick r:id="rId6" action="ppaction://hlinksldjump"/>
            <a:extLst>
              <a:ext uri="{FF2B5EF4-FFF2-40B4-BE49-F238E27FC236}">
                <a16:creationId xmlns:a16="http://schemas.microsoft.com/office/drawing/2014/main" id="{EFCBDBF3-97FE-4717-AF17-9D94085CCFF4}"/>
              </a:ext>
            </a:extLst>
          </p:cNvPr>
          <p:cNvSpPr/>
          <p:nvPr/>
        </p:nvSpPr>
        <p:spPr>
          <a:xfrm>
            <a:off x="7465108" y="1883532"/>
            <a:ext cx="213861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When buying video,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how often are marketers planning against specific audiences vs. demos?</a:t>
            </a:r>
          </a:p>
        </p:txBody>
      </p:sp>
      <p:sp>
        <p:nvSpPr>
          <p:cNvPr id="59" name="TextBox 58">
            <a:extLst>
              <a:ext uri="{FF2B5EF4-FFF2-40B4-BE49-F238E27FC236}">
                <a16:creationId xmlns:a16="http://schemas.microsoft.com/office/drawing/2014/main" id="{29272C51-642E-4F47-8676-48789B046450}"/>
              </a:ext>
            </a:extLst>
          </p:cNvPr>
          <p:cNvSpPr txBox="1"/>
          <p:nvPr/>
        </p:nvSpPr>
        <p:spPr>
          <a:xfrm>
            <a:off x="7467000" y="1310047"/>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4</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60" name="Rectangle 59">
            <a:hlinkClick r:id="rId7" action="ppaction://hlinksldjump"/>
            <a:extLst>
              <a:ext uri="{FF2B5EF4-FFF2-40B4-BE49-F238E27FC236}">
                <a16:creationId xmlns:a16="http://schemas.microsoft.com/office/drawing/2014/main" id="{E170873B-22E1-4890-917C-26C9B0515A3C}"/>
              </a:ext>
            </a:extLst>
          </p:cNvPr>
          <p:cNvSpPr/>
          <p:nvPr/>
        </p:nvSpPr>
        <p:spPr>
          <a:xfrm>
            <a:off x="9904030" y="1883532"/>
            <a:ext cx="213861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As an organization, how are marketers buying and budgeting for audience-based buys?</a:t>
            </a:r>
          </a:p>
        </p:txBody>
      </p:sp>
      <p:sp>
        <p:nvSpPr>
          <p:cNvPr id="61" name="TextBox 60">
            <a:extLst>
              <a:ext uri="{FF2B5EF4-FFF2-40B4-BE49-F238E27FC236}">
                <a16:creationId xmlns:a16="http://schemas.microsoft.com/office/drawing/2014/main" id="{01B5D25B-B9B2-42BB-A8E4-63150804AFB8}"/>
              </a:ext>
            </a:extLst>
          </p:cNvPr>
          <p:cNvSpPr txBox="1"/>
          <p:nvPr/>
        </p:nvSpPr>
        <p:spPr>
          <a:xfrm>
            <a:off x="9916959" y="1301908"/>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5</a:t>
            </a:r>
          </a:p>
        </p:txBody>
      </p:sp>
      <p:sp>
        <p:nvSpPr>
          <p:cNvPr id="62" name="Rectangle 61">
            <a:hlinkClick r:id="rId8" action="ppaction://hlinksldjump"/>
            <a:extLst>
              <a:ext uri="{FF2B5EF4-FFF2-40B4-BE49-F238E27FC236}">
                <a16:creationId xmlns:a16="http://schemas.microsoft.com/office/drawing/2014/main" id="{90303A20-B176-41C2-8FCC-32A3599C9D6D}"/>
              </a:ext>
            </a:extLst>
          </p:cNvPr>
          <p:cNvSpPr/>
          <p:nvPr/>
        </p:nvSpPr>
        <p:spPr>
          <a:xfrm>
            <a:off x="5045051" y="1883532"/>
            <a:ext cx="21651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To what extent are marketers adopting an audience-based TV buying approach? </a:t>
            </a:r>
          </a:p>
        </p:txBody>
      </p:sp>
    </p:spTree>
    <p:extLst>
      <p:ext uri="{BB962C8B-B14F-4D97-AF65-F5344CB8AC3E}">
        <p14:creationId xmlns:p14="http://schemas.microsoft.com/office/powerpoint/2010/main" val="963794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C11BC9-BE1E-5F45-92D8-4391AD866E85}"/>
              </a:ext>
            </a:extLst>
          </p:cNvPr>
          <p:cNvSpPr/>
          <p:nvPr/>
        </p:nvSpPr>
        <p:spPr>
          <a:xfrm>
            <a:off x="130556"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4086" y="275283"/>
            <a:ext cx="1179802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itchFamily="2" charset="0"/>
                <a:ea typeface="+mn-ea"/>
                <a:cs typeface="+mn-cs"/>
              </a:rPr>
              <a:t>10 Key Learnings for Marketers</a:t>
            </a:r>
          </a:p>
        </p:txBody>
      </p:sp>
      <p:sp>
        <p:nvSpPr>
          <p:cNvPr id="13" name="Rectangle 12">
            <a:extLst>
              <a:ext uri="{FF2B5EF4-FFF2-40B4-BE49-F238E27FC236}">
                <a16:creationId xmlns:a16="http://schemas.microsoft.com/office/drawing/2014/main" id="{1FDC5439-10E4-374F-9775-602E388D219A}"/>
              </a:ext>
            </a:extLst>
          </p:cNvPr>
          <p:cNvSpPr/>
          <p:nvPr/>
        </p:nvSpPr>
        <p:spPr>
          <a:xfrm>
            <a:off x="128839" y="2930272"/>
            <a:ext cx="2173081"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a:solidFill>
                  <a:srgbClr val="FFE600"/>
                </a:solidFill>
                <a:latin typeface="Helvetica" panose="020B0403020202020204" pitchFamily="34" charset="0"/>
              </a:rPr>
              <a:t>A:</a:t>
            </a:r>
            <a:r>
              <a:rPr lang="en-US" sz="1400" b="0" i="0" u="none" strike="noStrike" kern="1200" baseline="0">
                <a:solidFill>
                  <a:schemeClr val="bg1"/>
                </a:solidFill>
                <a:latin typeface="Helvetica" panose="020B0403020202020204" pitchFamily="34" charset="0"/>
              </a:rPr>
              <a:t> COVID has led to a willingness of trying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bg1"/>
                </a:solidFill>
                <a:latin typeface="Helvetica" panose="020B0403020202020204" pitchFamily="34" charset="0"/>
              </a:rPr>
              <a:t>new approaches to drive efficiencies and ROI which sparked greater investment in audience-based TV buying and a goal by marketers to have over half their TV campaign spend be bought </a:t>
            </a:r>
            <a:r>
              <a:rPr lang="en-US" sz="1400">
                <a:solidFill>
                  <a:schemeClr val="bg1"/>
                </a:solidFill>
                <a:latin typeface="Helvetica" panose="020B0403020202020204" pitchFamily="34" charset="0"/>
              </a:rPr>
              <a:t>by this approach</a:t>
            </a:r>
            <a:endParaRPr lang="en-US" sz="1400" b="0" i="0" u="none" strike="noStrike" kern="1200" baseline="0">
              <a:solidFill>
                <a:schemeClr val="bg1"/>
              </a:solidFill>
              <a:latin typeface="Helvetica" panose="020B0403020202020204" pitchFamily="34" charset="0"/>
            </a:endParaRPr>
          </a:p>
        </p:txBody>
      </p:sp>
      <p:sp>
        <p:nvSpPr>
          <p:cNvPr id="43" name="Rectangle 42">
            <a:extLst>
              <a:ext uri="{FF2B5EF4-FFF2-40B4-BE49-F238E27FC236}">
                <a16:creationId xmlns:a16="http://schemas.microsoft.com/office/drawing/2014/main" id="{695C89FD-E9C5-8B4D-9F17-A94EB2498731}"/>
              </a:ext>
            </a:extLst>
          </p:cNvPr>
          <p:cNvSpPr/>
          <p:nvPr/>
        </p:nvSpPr>
        <p:spPr>
          <a:xfrm>
            <a:off x="2577564"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DC78B379-CE47-CB4F-BBD7-E33744714678}"/>
              </a:ext>
            </a:extLst>
          </p:cNvPr>
          <p:cNvSpPr/>
          <p:nvPr/>
        </p:nvSpPr>
        <p:spPr>
          <a:xfrm>
            <a:off x="5024572"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07483C55-7F91-4843-9745-676EC39D7D25}"/>
              </a:ext>
            </a:extLst>
          </p:cNvPr>
          <p:cNvSpPr/>
          <p:nvPr/>
        </p:nvSpPr>
        <p:spPr>
          <a:xfrm>
            <a:off x="7471580"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A556F2E-72B4-4E38-8076-11EB6E991B7C}"/>
              </a:ext>
            </a:extLst>
          </p:cNvPr>
          <p:cNvSpPr/>
          <p:nvPr/>
        </p:nvSpPr>
        <p:spPr>
          <a:xfrm>
            <a:off x="9918588" y="2834419"/>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CA59898-3392-43AD-9B91-7E9006861C0E}"/>
              </a:ext>
            </a:extLst>
          </p:cNvPr>
          <p:cNvSpPr/>
          <p:nvPr/>
        </p:nvSpPr>
        <p:spPr>
          <a:xfrm>
            <a:off x="2580181" y="2930272"/>
            <a:ext cx="2173134"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a:solidFill>
                  <a:srgbClr val="FFE600"/>
                </a:solidFill>
                <a:latin typeface="Helvetica" panose="020B0403020202020204" pitchFamily="34" charset="0"/>
              </a:rPr>
              <a:t>A: </a:t>
            </a:r>
            <a:r>
              <a:rPr lang="en-US" sz="1400" b="0" i="0" u="none" strike="noStrike" kern="1200" baseline="0">
                <a:solidFill>
                  <a:schemeClr val="bg1"/>
                </a:solidFill>
                <a:latin typeface="Helvetica" panose="020B0403020202020204" pitchFamily="34" charset="0"/>
              </a:rPr>
              <a:t>A shift in approach shouldn’t feel too daunting, almost three-fourths of marketers that shifted to audience-based TV buying found the process relatively easy or what they expected and there is similar satisfaction across key aspects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bg1"/>
                </a:solidFill>
                <a:latin typeface="Helvetica" panose="020B0403020202020204" pitchFamily="34" charset="0"/>
              </a:rPr>
              <a:t>of implementation</a:t>
            </a:r>
          </a:p>
        </p:txBody>
      </p:sp>
      <p:sp>
        <p:nvSpPr>
          <p:cNvPr id="35" name="Rectangle 34">
            <a:extLst>
              <a:ext uri="{FF2B5EF4-FFF2-40B4-BE49-F238E27FC236}">
                <a16:creationId xmlns:a16="http://schemas.microsoft.com/office/drawing/2014/main" id="{C77B2FF3-F614-4AF9-ADA4-3B3EE1AEB4BA}"/>
              </a:ext>
            </a:extLst>
          </p:cNvPr>
          <p:cNvSpPr/>
          <p:nvPr/>
        </p:nvSpPr>
        <p:spPr>
          <a:xfrm>
            <a:off x="7505062" y="2930271"/>
            <a:ext cx="2131673"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a:solidFill>
                  <a:srgbClr val="FFE600"/>
                </a:solidFill>
                <a:latin typeface="Helvetica" panose="020B0403020202020204" pitchFamily="34" charset="0"/>
              </a:rPr>
              <a:t>A:</a:t>
            </a:r>
            <a:r>
              <a:rPr lang="en-US" sz="1400" b="0" i="0" u="none" strike="noStrike" kern="1200" baseline="0">
                <a:solidFill>
                  <a:schemeClr val="bg1"/>
                </a:solidFill>
                <a:latin typeface="Helvetica" panose="020B0403020202020204" pitchFamily="34" charset="0"/>
              </a:rPr>
              <a:t> Marketers’ belief in audience-based TV buying to drive campaign results and deliver on objectives is a sign that the approach is working for them</a:t>
            </a:r>
          </a:p>
        </p:txBody>
      </p:sp>
      <p:sp>
        <p:nvSpPr>
          <p:cNvPr id="38" name="Rectangle 37">
            <a:extLst>
              <a:ext uri="{FF2B5EF4-FFF2-40B4-BE49-F238E27FC236}">
                <a16:creationId xmlns:a16="http://schemas.microsoft.com/office/drawing/2014/main" id="{727BFAD1-9931-4CEA-9C5E-EAA5051D01D6}"/>
              </a:ext>
            </a:extLst>
          </p:cNvPr>
          <p:cNvSpPr/>
          <p:nvPr/>
        </p:nvSpPr>
        <p:spPr>
          <a:xfrm>
            <a:off x="9939643" y="2930271"/>
            <a:ext cx="213861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a:solidFill>
                  <a:srgbClr val="FFE600"/>
                </a:solidFill>
                <a:latin typeface="Helvetica" panose="020B0403020202020204" pitchFamily="34" charset="0"/>
              </a:rPr>
              <a:t>A: </a:t>
            </a:r>
            <a:r>
              <a:rPr lang="en-US" sz="1400" b="0" i="0" u="none" strike="noStrike" kern="1200" baseline="0">
                <a:solidFill>
                  <a:schemeClr val="bg1"/>
                </a:solidFill>
                <a:latin typeface="Helvetica" panose="020B0403020202020204" pitchFamily="34" charset="0"/>
              </a:rPr>
              <a:t>Greater education on audience-based buying solutions and benefits, in addition to sell-side incentives, would aid marketers in increasing their investment within this space</a:t>
            </a:r>
          </a:p>
        </p:txBody>
      </p:sp>
      <p:sp>
        <p:nvSpPr>
          <p:cNvPr id="65" name="Rectangle 64">
            <a:extLst>
              <a:ext uri="{FF2B5EF4-FFF2-40B4-BE49-F238E27FC236}">
                <a16:creationId xmlns:a16="http://schemas.microsoft.com/office/drawing/2014/main" id="{5E823717-EF49-4A69-99EA-870B00B7684F}"/>
              </a:ext>
            </a:extLst>
          </p:cNvPr>
          <p:cNvSpPr/>
          <p:nvPr/>
        </p:nvSpPr>
        <p:spPr>
          <a:xfrm>
            <a:off x="5018363" y="2930271"/>
            <a:ext cx="2165155"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a:solidFill>
                  <a:srgbClr val="FFE600"/>
                </a:solidFill>
                <a:latin typeface="Helvetica" panose="020B0403020202020204" pitchFamily="34" charset="0"/>
              </a:rPr>
              <a:t>A: </a:t>
            </a:r>
            <a:r>
              <a:rPr lang="en-US" sz="1400" b="0" i="0" u="none" strike="noStrike" kern="1200" baseline="0">
                <a:solidFill>
                  <a:schemeClr val="bg1">
                    <a:lumMod val="95000"/>
                  </a:schemeClr>
                </a:solidFill>
                <a:latin typeface="Helvetica" panose="020B0403020202020204" pitchFamily="34" charset="0"/>
              </a:rPr>
              <a:t>Marketers have a strong belief in the ability of audience-based TV buying to deliver quantifiable impact on their video campaign goals through the purchase funnel, from target reach extensions to attributable actions</a:t>
            </a:r>
          </a:p>
        </p:txBody>
      </p:sp>
      <p:sp>
        <p:nvSpPr>
          <p:cNvPr id="33" name="Rectangle 32">
            <a:extLst>
              <a:ext uri="{FF2B5EF4-FFF2-40B4-BE49-F238E27FC236}">
                <a16:creationId xmlns:a16="http://schemas.microsoft.com/office/drawing/2014/main" id="{D0F30C7F-F349-4CE1-ACAC-2E79636732B4}"/>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36" name="Picture 35">
            <a:extLst>
              <a:ext uri="{FF2B5EF4-FFF2-40B4-BE49-F238E27FC236}">
                <a16:creationId xmlns:a16="http://schemas.microsoft.com/office/drawing/2014/main" id="{20DC7C2F-DFB2-4F76-982D-05CA5E7EF7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9" name="Slide Number Placeholder 5">
            <a:extLst>
              <a:ext uri="{FF2B5EF4-FFF2-40B4-BE49-F238E27FC236}">
                <a16:creationId xmlns:a16="http://schemas.microsoft.com/office/drawing/2014/main" id="{6B9999DC-AE47-4CCE-B840-8D72C79D7AF4}"/>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4" name="Rectangle 43">
            <a:extLst>
              <a:ext uri="{FF2B5EF4-FFF2-40B4-BE49-F238E27FC236}">
                <a16:creationId xmlns:a16="http://schemas.microsoft.com/office/drawing/2014/main" id="{A027DAF2-A012-4E9E-8F36-BC4486D8F03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47" name="Rectangle 46">
            <a:extLst>
              <a:ext uri="{FF2B5EF4-FFF2-40B4-BE49-F238E27FC236}">
                <a16:creationId xmlns:a16="http://schemas.microsoft.com/office/drawing/2014/main" id="{D6531A92-7987-43CA-AFD1-CB7E3CCC9B00}"/>
              </a:ext>
            </a:extLst>
          </p:cNvPr>
          <p:cNvSpPr/>
          <p:nvPr/>
        </p:nvSpPr>
        <p:spPr>
          <a:xfrm>
            <a:off x="130556"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C4731EFB-4F0E-499E-A421-6C14ABFD2928}"/>
              </a:ext>
            </a:extLst>
          </p:cNvPr>
          <p:cNvSpPr/>
          <p:nvPr/>
        </p:nvSpPr>
        <p:spPr>
          <a:xfrm>
            <a:off x="2577564"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267C9314-C7DF-4DC1-9186-DBA50A38131E}"/>
              </a:ext>
            </a:extLst>
          </p:cNvPr>
          <p:cNvSpPr/>
          <p:nvPr/>
        </p:nvSpPr>
        <p:spPr>
          <a:xfrm>
            <a:off x="5024572"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17CF9EB0-1CC8-4186-BCA8-B6F8F8C5AC16}"/>
              </a:ext>
            </a:extLst>
          </p:cNvPr>
          <p:cNvSpPr/>
          <p:nvPr/>
        </p:nvSpPr>
        <p:spPr>
          <a:xfrm>
            <a:off x="7471580"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98242AF3-8E89-4728-AA43-7FD546A3D2C4}"/>
              </a:ext>
            </a:extLst>
          </p:cNvPr>
          <p:cNvSpPr/>
          <p:nvPr/>
        </p:nvSpPr>
        <p:spPr>
          <a:xfrm>
            <a:off x="9896289"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58A2773-E251-42FF-BF8F-0F4EB5ACAA25}"/>
              </a:ext>
            </a:extLst>
          </p:cNvPr>
          <p:cNvSpPr txBox="1"/>
          <p:nvPr/>
        </p:nvSpPr>
        <p:spPr>
          <a:xfrm>
            <a:off x="124347" y="1325744"/>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6</a:t>
            </a:r>
          </a:p>
        </p:txBody>
      </p:sp>
      <p:sp>
        <p:nvSpPr>
          <p:cNvPr id="37" name="TextBox 36">
            <a:extLst>
              <a:ext uri="{FF2B5EF4-FFF2-40B4-BE49-F238E27FC236}">
                <a16:creationId xmlns:a16="http://schemas.microsoft.com/office/drawing/2014/main" id="{872DB458-369A-4D0E-8482-2AFA48E4C3DA}"/>
              </a:ext>
            </a:extLst>
          </p:cNvPr>
          <p:cNvSpPr txBox="1"/>
          <p:nvPr/>
        </p:nvSpPr>
        <p:spPr>
          <a:xfrm>
            <a:off x="2549056" y="131760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7</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40" name="TextBox 39">
            <a:extLst>
              <a:ext uri="{FF2B5EF4-FFF2-40B4-BE49-F238E27FC236}">
                <a16:creationId xmlns:a16="http://schemas.microsoft.com/office/drawing/2014/main" id="{2343D4C2-47FA-483F-A23A-2C13D91F2313}"/>
              </a:ext>
            </a:extLst>
          </p:cNvPr>
          <p:cNvSpPr txBox="1"/>
          <p:nvPr/>
        </p:nvSpPr>
        <p:spPr>
          <a:xfrm>
            <a:off x="5018363" y="1325744"/>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8</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41" name="Rectangle 40">
            <a:hlinkClick r:id="rId4" action="ppaction://hlinksldjump"/>
            <a:extLst>
              <a:ext uri="{FF2B5EF4-FFF2-40B4-BE49-F238E27FC236}">
                <a16:creationId xmlns:a16="http://schemas.microsoft.com/office/drawing/2014/main" id="{63C9D0A9-B63B-4DE9-89F4-8DDA1989E8CA}"/>
              </a:ext>
            </a:extLst>
          </p:cNvPr>
          <p:cNvSpPr/>
          <p:nvPr/>
        </p:nvSpPr>
        <p:spPr>
          <a:xfrm>
            <a:off x="9869880" y="1887374"/>
            <a:ext cx="226555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What would encourage marketers to expand their investment in audience-based TV buying?</a:t>
            </a:r>
          </a:p>
        </p:txBody>
      </p:sp>
      <p:sp>
        <p:nvSpPr>
          <p:cNvPr id="42" name="TextBox 41">
            <a:extLst>
              <a:ext uri="{FF2B5EF4-FFF2-40B4-BE49-F238E27FC236}">
                <a16:creationId xmlns:a16="http://schemas.microsoft.com/office/drawing/2014/main" id="{476CB775-794E-4BDA-BD5B-2E35AB68A39A}"/>
              </a:ext>
            </a:extLst>
          </p:cNvPr>
          <p:cNvSpPr txBox="1"/>
          <p:nvPr/>
        </p:nvSpPr>
        <p:spPr>
          <a:xfrm>
            <a:off x="7465371" y="1325744"/>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9</a:t>
            </a:r>
          </a:p>
        </p:txBody>
      </p:sp>
      <p:sp>
        <p:nvSpPr>
          <p:cNvPr id="45" name="TextBox 44">
            <a:extLst>
              <a:ext uri="{FF2B5EF4-FFF2-40B4-BE49-F238E27FC236}">
                <a16:creationId xmlns:a16="http://schemas.microsoft.com/office/drawing/2014/main" id="{6B060C9B-07D4-4203-828F-0AD7968FC34B}"/>
              </a:ext>
            </a:extLst>
          </p:cNvPr>
          <p:cNvSpPr txBox="1"/>
          <p:nvPr/>
        </p:nvSpPr>
        <p:spPr>
          <a:xfrm>
            <a:off x="9915330" y="1317605"/>
            <a:ext cx="79114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10</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63" name="TextBox 62">
            <a:hlinkClick r:id="rId5" action="ppaction://hlinksldjump"/>
            <a:extLst>
              <a:ext uri="{FF2B5EF4-FFF2-40B4-BE49-F238E27FC236}">
                <a16:creationId xmlns:a16="http://schemas.microsoft.com/office/drawing/2014/main" id="{DD6FC35E-5F79-4D5E-BB80-CABFBCB638CF}"/>
              </a:ext>
            </a:extLst>
          </p:cNvPr>
          <p:cNvSpPr txBox="1"/>
          <p:nvPr/>
        </p:nvSpPr>
        <p:spPr>
          <a:xfrm>
            <a:off x="4974176" y="1887374"/>
            <a:ext cx="2280490" cy="83099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sz="1200" b="1">
                <a:solidFill>
                  <a:srgbClr val="ED3C8D"/>
                </a:solidFill>
              </a:rPr>
              <a:t>Q: </a:t>
            </a:r>
            <a:r>
              <a:rPr lang="en-US" sz="1200"/>
              <a:t>To what degree do marketers believe ABB TV campaigns can drive KPIs and business outcomes?</a:t>
            </a:r>
          </a:p>
        </p:txBody>
      </p:sp>
      <p:sp>
        <p:nvSpPr>
          <p:cNvPr id="64" name="TextBox 63">
            <a:hlinkClick r:id="rId6" action="ppaction://hlinksldjump"/>
            <a:extLst>
              <a:ext uri="{FF2B5EF4-FFF2-40B4-BE49-F238E27FC236}">
                <a16:creationId xmlns:a16="http://schemas.microsoft.com/office/drawing/2014/main" id="{8FF20EAD-475F-4D08-8704-5DD606EC2346}"/>
              </a:ext>
            </a:extLst>
          </p:cNvPr>
          <p:cNvSpPr txBox="1"/>
          <p:nvPr/>
        </p:nvSpPr>
        <p:spPr>
          <a:xfrm>
            <a:off x="2595516" y="1887374"/>
            <a:ext cx="2157798" cy="83099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sz="1200" b="1">
                <a:solidFill>
                  <a:srgbClr val="ED3C8D"/>
                </a:solidFill>
              </a:rPr>
              <a:t>Q:</a:t>
            </a:r>
            <a:r>
              <a:rPr lang="en-US" sz="1200"/>
              <a:t> To what degree are marketers satisfied with their experience of the audience-based TV process?</a:t>
            </a:r>
          </a:p>
        </p:txBody>
      </p:sp>
      <p:sp>
        <p:nvSpPr>
          <p:cNvPr id="66" name="TextBox 65">
            <a:hlinkClick r:id="rId7" action="ppaction://hlinksldjump"/>
            <a:extLst>
              <a:ext uri="{FF2B5EF4-FFF2-40B4-BE49-F238E27FC236}">
                <a16:creationId xmlns:a16="http://schemas.microsoft.com/office/drawing/2014/main" id="{A02D3F23-C4D0-4D38-A174-4965803EC9F2}"/>
              </a:ext>
            </a:extLst>
          </p:cNvPr>
          <p:cNvSpPr txBox="1"/>
          <p:nvPr/>
        </p:nvSpPr>
        <p:spPr>
          <a:xfrm>
            <a:off x="7489381" y="1887374"/>
            <a:ext cx="2203135" cy="83099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sz="1200" b="1">
                <a:solidFill>
                  <a:srgbClr val="ED3C8D"/>
                </a:solidFill>
              </a:rPr>
              <a:t>Q:</a:t>
            </a:r>
            <a:r>
              <a:rPr lang="en-US" sz="1200"/>
              <a:t> What signs are there that an audience-based buying approach is working for marketers?</a:t>
            </a:r>
          </a:p>
        </p:txBody>
      </p:sp>
      <p:sp>
        <p:nvSpPr>
          <p:cNvPr id="67" name="Rectangle 66">
            <a:hlinkClick r:id="rId8" action="ppaction://hlinksldjump"/>
            <a:extLst>
              <a:ext uri="{FF2B5EF4-FFF2-40B4-BE49-F238E27FC236}">
                <a16:creationId xmlns:a16="http://schemas.microsoft.com/office/drawing/2014/main" id="{5FAC40DB-A140-4A42-9F4B-A709A5C47BF9}"/>
              </a:ext>
            </a:extLst>
          </p:cNvPr>
          <p:cNvSpPr/>
          <p:nvPr/>
        </p:nvSpPr>
        <p:spPr>
          <a:xfrm>
            <a:off x="100556" y="1887374"/>
            <a:ext cx="222492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What % of marketers’ budget is going to ABB vs. traditional demo TV buys and how did COVID impact this?</a:t>
            </a:r>
          </a:p>
        </p:txBody>
      </p:sp>
    </p:spTree>
    <p:extLst>
      <p:ext uri="{BB962C8B-B14F-4D97-AF65-F5344CB8AC3E}">
        <p14:creationId xmlns:p14="http://schemas.microsoft.com/office/powerpoint/2010/main" val="152785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3B7C75-CF26-4DD4-B327-162F56CDA0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0483" y="2974239"/>
            <a:ext cx="3243849" cy="1824665"/>
          </a:xfrm>
          <a:prstGeom prst="rect">
            <a:avLst/>
          </a:prstGeom>
          <a:ln>
            <a:solidFill>
              <a:srgbClr val="1B1464"/>
            </a:solidFill>
          </a:ln>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43589" y="236249"/>
            <a:ext cx="89790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Custom research to understand buying strategies</a:t>
            </a:r>
            <a:endParaRPr kumimoji="0" lang="en-US" sz="28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extLst>
              <a:ext uri="{FF2B5EF4-FFF2-40B4-BE49-F238E27FC236}">
                <a16:creationId xmlns:a16="http://schemas.microsoft.com/office/drawing/2014/main" id="{26926955-E076-456A-B756-31BCB511CA21}"/>
              </a:ext>
            </a:extLst>
          </p:cNvPr>
          <p:cNvSpPr txBox="1"/>
          <p:nvPr/>
        </p:nvSpPr>
        <p:spPr>
          <a:xfrm>
            <a:off x="419380" y="943516"/>
            <a:ext cx="11556792" cy="1384995"/>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2" charset="0"/>
              </a:rPr>
              <a:t>In March 2021, VAB, in partnership with Spectrum Reach, conducted a custom study </a:t>
            </a:r>
            <a:r>
              <a:rPr lang="en-US" sz="1600">
                <a:solidFill>
                  <a:srgbClr val="1F1A62"/>
                </a:solidFill>
                <a:latin typeface="Helvetica" panose="020B0604020202020204" pitchFamily="2" charset="0"/>
              </a:rPr>
              <a:t>of over 200 marketers to assess how the</a:t>
            </a:r>
            <a:r>
              <a:rPr kumimoji="0" lang="en-US" sz="1600" b="0" i="0" u="none" strike="noStrike" kern="1200" cap="none" spc="0" normalizeH="0" baseline="0" noProof="0">
                <a:ln>
                  <a:noFill/>
                </a:ln>
                <a:solidFill>
                  <a:srgbClr val="1F1A62"/>
                </a:solidFill>
                <a:effectLst/>
                <a:uLnTx/>
                <a:uFillTx/>
                <a:latin typeface="Helvetica" panose="020B0604020202020204" pitchFamily="2" charset="0"/>
              </a:rPr>
              <a:t> industry is adopting audience-based TV buying – from their level of awareness and familiarity to their belief in the ability of the approach </a:t>
            </a:r>
            <a:r>
              <a:rPr lang="en-US" sz="1600">
                <a:solidFill>
                  <a:srgbClr val="1F1A62"/>
                </a:solidFill>
                <a:latin typeface="Helvetica" panose="020B0604020202020204" pitchFamily="2" charset="0"/>
              </a:rPr>
              <a:t>to drive business outcomes</a:t>
            </a:r>
            <a:r>
              <a:rPr kumimoji="0" lang="en-US" sz="1600" b="0" i="0" u="none" strike="noStrike" kern="1200" cap="none" spc="0" normalizeH="0" baseline="0" noProof="0">
                <a:ln>
                  <a:noFill/>
                </a:ln>
                <a:solidFill>
                  <a:srgbClr val="1F1A62"/>
                </a:solidFill>
                <a:effectLst/>
                <a:uLnTx/>
                <a:uFillTx/>
                <a:latin typeface="Helvetica" panose="020B0604020202020204" pitchFamily="2" charset="0"/>
              </a:rPr>
              <a:t>. </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endParaRPr>
          </a:p>
        </p:txBody>
      </p:sp>
      <p:sp>
        <p:nvSpPr>
          <p:cNvPr id="8" name="TextBox 7">
            <a:extLst>
              <a:ext uri="{FF2B5EF4-FFF2-40B4-BE49-F238E27FC236}">
                <a16:creationId xmlns:a16="http://schemas.microsoft.com/office/drawing/2014/main" id="{922880E1-D5C4-43E3-8301-83E36B743C3E}"/>
              </a:ext>
            </a:extLst>
          </p:cNvPr>
          <p:cNvSpPr txBox="1"/>
          <p:nvPr/>
        </p:nvSpPr>
        <p:spPr>
          <a:xfrm>
            <a:off x="2717831" y="6284735"/>
            <a:ext cx="76709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See appendix for greater details behind the make-up of the 211 marketer respondents. Survey fielded March 23 - 31,2021.  </a:t>
            </a: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9" name="Rectangle 8">
            <a:extLst>
              <a:ext uri="{FF2B5EF4-FFF2-40B4-BE49-F238E27FC236}">
                <a16:creationId xmlns:a16="http://schemas.microsoft.com/office/drawing/2014/main" id="{A88292B9-AD47-4136-A6FB-410A22853903}"/>
              </a:ext>
            </a:extLst>
          </p:cNvPr>
          <p:cNvSpPr/>
          <p:nvPr/>
        </p:nvSpPr>
        <p:spPr>
          <a:xfrm>
            <a:off x="4840518" y="5034009"/>
            <a:ext cx="3425596"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2060"/>
                </a:solidFill>
                <a:latin typeface="Helvetica" panose="020B0604020202020204" pitchFamily="34" charset="0"/>
                <a:cs typeface="Helvetica" panose="020B0604020202020204" pitchFamily="34" charset="0"/>
              </a:rPr>
              <a:t>An insider’s look at how </a:t>
            </a:r>
            <a:r>
              <a:rPr lang="en-US" sz="1400" b="1">
                <a:solidFill>
                  <a:srgbClr val="002060"/>
                </a:solidFill>
                <a:latin typeface="Helvetica" panose="020B0604020202020204" pitchFamily="34" charset="0"/>
                <a:cs typeface="Helvetica" panose="020B0604020202020204" pitchFamily="34" charset="0"/>
              </a:rPr>
              <a:t>small and large agencies and brand marketers </a:t>
            </a:r>
            <a:r>
              <a:rPr lang="en-US" sz="1400">
                <a:solidFill>
                  <a:srgbClr val="002060"/>
                </a:solidFill>
                <a:latin typeface="Helvetica" panose="020B0604020202020204" pitchFamily="34" charset="0"/>
                <a:cs typeface="Helvetica" panose="020B0604020202020204" pitchFamily="34" charset="0"/>
              </a:rPr>
              <a:t>are approaching their TV buying strategies.</a:t>
            </a:r>
            <a:endParaRPr kumimoji="0" lang="en-US" sz="1800" b="0" i="0" u="none" strike="noStrike" kern="1200" cap="none" spc="0" normalizeH="0" baseline="0" noProof="0">
              <a:ln>
                <a:noFill/>
              </a:ln>
              <a:solidFill>
                <a:srgbClr val="FF6699"/>
              </a:solidFill>
              <a:effectLst/>
              <a:uLnTx/>
              <a:uFillTx/>
              <a:latin typeface="Helvetica" panose="020B0604020202020204" pitchFamily="34" charset="0"/>
              <a:ea typeface="+mn-ea"/>
              <a:cs typeface="Helvetica" panose="020B0604020202020204" pitchFamily="34" charset="0"/>
            </a:endParaRPr>
          </a:p>
        </p:txBody>
      </p:sp>
      <p:sp>
        <p:nvSpPr>
          <p:cNvPr id="10" name="Rectangle 9">
            <a:extLst>
              <a:ext uri="{FF2B5EF4-FFF2-40B4-BE49-F238E27FC236}">
                <a16:creationId xmlns:a16="http://schemas.microsoft.com/office/drawing/2014/main" id="{51594FB2-E5BF-4D10-9F87-E136D56FE515}"/>
              </a:ext>
            </a:extLst>
          </p:cNvPr>
          <p:cNvSpPr/>
          <p:nvPr/>
        </p:nvSpPr>
        <p:spPr>
          <a:xfrm>
            <a:off x="4944971" y="2240738"/>
            <a:ext cx="330785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a:solidFill>
                  <a:srgbClr val="002060"/>
                </a:solidFill>
                <a:latin typeface="Helvetica" panose="020B0604020202020204" pitchFamily="34" charset="0"/>
                <a:cs typeface="Helvetica" panose="020B0604020202020204" pitchFamily="34" charset="0"/>
              </a:rPr>
              <a:t>Part II: Industry Insider Look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Coming in </a:t>
            </a:r>
            <a:r>
              <a:rPr kumimoji="0" lang="en-US" sz="1600" b="1" i="1" u="sng"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June</a:t>
            </a:r>
          </a:p>
        </p:txBody>
      </p:sp>
      <p:sp>
        <p:nvSpPr>
          <p:cNvPr id="17" name="Rectangle 16">
            <a:extLst>
              <a:ext uri="{FF2B5EF4-FFF2-40B4-BE49-F238E27FC236}">
                <a16:creationId xmlns:a16="http://schemas.microsoft.com/office/drawing/2014/main" id="{25B8BC43-DA49-41A2-84C2-DFAFEB1DD83B}"/>
              </a:ext>
            </a:extLst>
          </p:cNvPr>
          <p:cNvSpPr/>
          <p:nvPr/>
        </p:nvSpPr>
        <p:spPr>
          <a:xfrm>
            <a:off x="492786" y="4988755"/>
            <a:ext cx="3973123" cy="1169551"/>
          </a:xfrm>
          <a:prstGeom prst="rect">
            <a:avLst/>
          </a:prstGeom>
        </p:spPr>
        <p:txBody>
          <a:bodyPr wrap="square">
            <a:spAutoFit/>
          </a:bodyPr>
          <a:lstStyle/>
          <a:p>
            <a:pPr algn="ctr">
              <a:defRPr/>
            </a:pPr>
            <a:r>
              <a:rPr lang="en-US" sz="1400" b="1">
                <a:solidFill>
                  <a:srgbClr val="002060"/>
                </a:solidFill>
                <a:latin typeface="Helvetica" panose="020B0604020202020204" pitchFamily="34" charset="0"/>
                <a:cs typeface="Helvetica" panose="020B0604020202020204" pitchFamily="34" charset="0"/>
              </a:rPr>
              <a:t>This piece equips you with the </a:t>
            </a:r>
            <a:r>
              <a:rPr lang="en-US" sz="1400" b="1">
                <a:solidFill>
                  <a:srgbClr val="ED3C8D"/>
                </a:solidFill>
                <a:latin typeface="Helvetica" panose="020B0604020202020204" pitchFamily="34" charset="0"/>
                <a:cs typeface="Helvetica" panose="020B0604020202020204" pitchFamily="34" charset="0"/>
              </a:rPr>
              <a:t>10 key findings </a:t>
            </a:r>
            <a:r>
              <a:rPr lang="en-US" sz="1400" b="1">
                <a:solidFill>
                  <a:srgbClr val="002060"/>
                </a:solidFill>
                <a:latin typeface="Helvetica" panose="020B0604020202020204" pitchFamily="34" charset="0"/>
                <a:cs typeface="Helvetica" panose="020B0604020202020204" pitchFamily="34" charset="0"/>
              </a:rPr>
              <a:t>from the survey. We uncover </a:t>
            </a:r>
            <a:r>
              <a:rPr lang="en-US" sz="1400" b="1">
                <a:solidFill>
                  <a:srgbClr val="1F1A62"/>
                </a:solidFill>
                <a:latin typeface="Helvetica" panose="020B0604020202020204" pitchFamily="2" charset="0"/>
                <a:cs typeface="Helvetica" panose="020B0604020202020204" pitchFamily="34" charset="0"/>
              </a:rPr>
              <a:t>to what extent marketers are familiar with, </a:t>
            </a:r>
            <a:r>
              <a:rPr lang="en-US" sz="1400" b="1">
                <a:solidFill>
                  <a:srgbClr val="1F1A62"/>
                </a:solidFill>
                <a:latin typeface="Helvetica" panose="020B0604020202020204" pitchFamily="2" charset="0"/>
              </a:rPr>
              <a:t>executing, and investing in ABB as part </a:t>
            </a:r>
          </a:p>
          <a:p>
            <a:pPr algn="ctr">
              <a:defRPr/>
            </a:pPr>
            <a:r>
              <a:rPr lang="en-US" sz="1400" b="1">
                <a:solidFill>
                  <a:srgbClr val="1F1A62"/>
                </a:solidFill>
                <a:latin typeface="Helvetica" panose="020B0604020202020204" pitchFamily="2" charset="0"/>
              </a:rPr>
              <a:t>of their video buying strategies.</a:t>
            </a:r>
            <a:endParaRPr kumimoji="0" lang="en-US" sz="1800" b="1" i="0" u="none" strike="noStrike" kern="1200" cap="none" spc="0" normalizeH="0" baseline="0" noProof="0">
              <a:ln>
                <a:noFill/>
              </a:ln>
              <a:solidFill>
                <a:srgbClr val="FF6699"/>
              </a:solidFill>
              <a:effectLst/>
              <a:uLnTx/>
              <a:uFillTx/>
              <a:latin typeface="Helvetica" panose="020B0604020202020204" pitchFamily="34" charset="0"/>
              <a:ea typeface="+mn-ea"/>
              <a:cs typeface="Helvetica" panose="020B0604020202020204" pitchFamily="34" charset="0"/>
            </a:endParaRPr>
          </a:p>
        </p:txBody>
      </p:sp>
      <p:sp>
        <p:nvSpPr>
          <p:cNvPr id="18" name="Rectangle 17">
            <a:extLst>
              <a:ext uri="{FF2B5EF4-FFF2-40B4-BE49-F238E27FC236}">
                <a16:creationId xmlns:a16="http://schemas.microsoft.com/office/drawing/2014/main" id="{D8301CDB-302E-4A14-9748-5EF95F3E8460}"/>
              </a:ext>
            </a:extLst>
          </p:cNvPr>
          <p:cNvSpPr/>
          <p:nvPr/>
        </p:nvSpPr>
        <p:spPr>
          <a:xfrm>
            <a:off x="8497199" y="2241747"/>
            <a:ext cx="320201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a:solidFill>
                  <a:srgbClr val="002060"/>
                </a:solidFill>
                <a:latin typeface="Helvetica" panose="020B0604020202020204" pitchFamily="34" charset="0"/>
                <a:cs typeface="Helvetica" panose="020B0604020202020204" pitchFamily="34" charset="0"/>
              </a:rPr>
              <a:t>Part III: Challenges &amp; Solutions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Coming in </a:t>
            </a:r>
            <a:r>
              <a:rPr kumimoji="0" lang="en-US" sz="1600" b="1" i="1" u="sng"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July</a:t>
            </a:r>
          </a:p>
        </p:txBody>
      </p:sp>
      <p:sp>
        <p:nvSpPr>
          <p:cNvPr id="19" name="Rectangle 18">
            <a:extLst>
              <a:ext uri="{FF2B5EF4-FFF2-40B4-BE49-F238E27FC236}">
                <a16:creationId xmlns:a16="http://schemas.microsoft.com/office/drawing/2014/main" id="{D367047E-8094-44F1-B6C9-94899580FF77}"/>
              </a:ext>
            </a:extLst>
          </p:cNvPr>
          <p:cNvSpPr/>
          <p:nvPr/>
        </p:nvSpPr>
        <p:spPr>
          <a:xfrm>
            <a:off x="8397019" y="5031077"/>
            <a:ext cx="3402374"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2060"/>
                </a:solidFill>
                <a:latin typeface="Helvetica" panose="020B0604020202020204" pitchFamily="34" charset="0"/>
                <a:cs typeface="Helvetica" panose="020B0604020202020204" pitchFamily="34" charset="0"/>
              </a:rPr>
              <a:t>We identify the </a:t>
            </a:r>
            <a:r>
              <a:rPr lang="en-US" sz="1400" b="1">
                <a:solidFill>
                  <a:srgbClr val="002060"/>
                </a:solidFill>
                <a:latin typeface="Helvetica" panose="020B0604020202020204" pitchFamily="34" charset="0"/>
                <a:cs typeface="Helvetica" panose="020B0604020202020204" pitchFamily="34" charset="0"/>
              </a:rPr>
              <a:t>challenges </a:t>
            </a:r>
            <a:r>
              <a:rPr lang="en-US" sz="1400">
                <a:solidFill>
                  <a:srgbClr val="002060"/>
                </a:solidFill>
                <a:latin typeface="Helvetica" panose="020B0604020202020204" pitchFamily="34" charset="0"/>
                <a:cs typeface="Helvetica" panose="020B0604020202020204" pitchFamily="34" charset="0"/>
              </a:rPr>
              <a:t>agencies and brand marketers are facing in embracing an audience-first mindset and the solutions to help overcome those obstacles.</a:t>
            </a:r>
            <a:endParaRPr kumimoji="0" lang="en-US" sz="1800" b="0" i="0" u="none" strike="noStrike" kern="1200" cap="none" spc="0" normalizeH="0" baseline="0" noProof="0">
              <a:ln>
                <a:noFill/>
              </a:ln>
              <a:solidFill>
                <a:srgbClr val="FF6699"/>
              </a:solidFill>
              <a:effectLst/>
              <a:uLnTx/>
              <a:uFillTx/>
              <a:latin typeface="Helvetica" panose="020B0604020202020204" pitchFamily="34" charset="0"/>
              <a:ea typeface="+mn-ea"/>
              <a:cs typeface="Helvetica" panose="020B0604020202020204" pitchFamily="34" charset="0"/>
            </a:endParaRPr>
          </a:p>
        </p:txBody>
      </p:sp>
      <p:sp>
        <p:nvSpPr>
          <p:cNvPr id="20" name="Rectangle 19">
            <a:extLst>
              <a:ext uri="{FF2B5EF4-FFF2-40B4-BE49-F238E27FC236}">
                <a16:creationId xmlns:a16="http://schemas.microsoft.com/office/drawing/2014/main" id="{40D6C580-9E83-475D-9992-52E85C42FCA0}"/>
              </a:ext>
            </a:extLst>
          </p:cNvPr>
          <p:cNvSpPr/>
          <p:nvPr/>
        </p:nvSpPr>
        <p:spPr>
          <a:xfrm>
            <a:off x="798897" y="2462205"/>
            <a:ext cx="336089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1">
                <a:solidFill>
                  <a:srgbClr val="002060"/>
                </a:solidFill>
                <a:latin typeface="Helvetica" panose="020B0604020202020204" pitchFamily="34" charset="0"/>
                <a:cs typeface="Helvetica" panose="020B0604020202020204" pitchFamily="34" charset="0"/>
              </a:rPr>
              <a:t>Part I: Top 10 Findings</a:t>
            </a:r>
          </a:p>
        </p:txBody>
      </p:sp>
      <p:sp>
        <p:nvSpPr>
          <p:cNvPr id="2" name="Rectangle 1">
            <a:extLst>
              <a:ext uri="{FF2B5EF4-FFF2-40B4-BE49-F238E27FC236}">
                <a16:creationId xmlns:a16="http://schemas.microsoft.com/office/drawing/2014/main" id="{CCDE0AA2-3ADD-446D-8915-C64A8B88C852}"/>
              </a:ext>
            </a:extLst>
          </p:cNvPr>
          <p:cNvSpPr/>
          <p:nvPr/>
        </p:nvSpPr>
        <p:spPr>
          <a:xfrm>
            <a:off x="492786" y="1979244"/>
            <a:ext cx="4069464" cy="309481"/>
          </a:xfrm>
          <a:prstGeom prst="rect">
            <a:avLst/>
          </a:prstGeom>
          <a:solidFill>
            <a:srgbClr val="ED3C8D"/>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First Release!</a:t>
            </a:r>
          </a:p>
        </p:txBody>
      </p:sp>
      <p:pic>
        <p:nvPicPr>
          <p:cNvPr id="5" name="Picture 4">
            <a:extLst>
              <a:ext uri="{FF2B5EF4-FFF2-40B4-BE49-F238E27FC236}">
                <a16:creationId xmlns:a16="http://schemas.microsoft.com/office/drawing/2014/main" id="{F1B045DB-1009-4467-A666-3630E07FE5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76975" y="2993478"/>
            <a:ext cx="3243849" cy="1824666"/>
          </a:xfrm>
          <a:prstGeom prst="rect">
            <a:avLst/>
          </a:prstGeom>
          <a:ln w="6350">
            <a:solidFill>
              <a:srgbClr val="1F1A62"/>
            </a:solidFill>
          </a:ln>
        </p:spPr>
      </p:pic>
      <p:pic>
        <p:nvPicPr>
          <p:cNvPr id="6" name="Picture 5">
            <a:extLst>
              <a:ext uri="{FF2B5EF4-FFF2-40B4-BE49-F238E27FC236}">
                <a16:creationId xmlns:a16="http://schemas.microsoft.com/office/drawing/2014/main" id="{257D7622-0819-4D88-918B-2BA971F8C79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76281" y="2993478"/>
            <a:ext cx="3243850" cy="1824666"/>
          </a:xfrm>
          <a:prstGeom prst="rect">
            <a:avLst/>
          </a:prstGeom>
          <a:ln w="6350">
            <a:solidFill>
              <a:srgbClr val="1F1A62"/>
            </a:solidFill>
          </a:ln>
        </p:spPr>
      </p:pic>
      <p:sp>
        <p:nvSpPr>
          <p:cNvPr id="13" name="Rectangle 12">
            <a:extLst>
              <a:ext uri="{FF2B5EF4-FFF2-40B4-BE49-F238E27FC236}">
                <a16:creationId xmlns:a16="http://schemas.microsoft.com/office/drawing/2014/main" id="{6CFCFE1F-28AB-4F9B-AEE8-D5720C7F8407}"/>
              </a:ext>
            </a:extLst>
          </p:cNvPr>
          <p:cNvSpPr/>
          <p:nvPr/>
        </p:nvSpPr>
        <p:spPr>
          <a:xfrm>
            <a:off x="492786" y="2272815"/>
            <a:ext cx="4069465" cy="3955629"/>
          </a:xfrm>
          <a:prstGeom prst="rect">
            <a:avLst/>
          </a:prstGeom>
          <a:no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20527F3-052B-4759-B683-E76434C86FF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45299" y="275175"/>
            <a:ext cx="1403112" cy="340660"/>
          </a:xfrm>
          <a:prstGeom prst="rect">
            <a:avLst/>
          </a:prstGeom>
        </p:spPr>
      </p:pic>
      <p:pic>
        <p:nvPicPr>
          <p:cNvPr id="23" name="Picture 22" descr="A picture containing text, tableware, dishware&#10;&#10;Description automatically generated">
            <a:extLst>
              <a:ext uri="{FF2B5EF4-FFF2-40B4-BE49-F238E27FC236}">
                <a16:creationId xmlns:a16="http://schemas.microsoft.com/office/drawing/2014/main" id="{FB1DCE02-1C2D-4006-B1E0-B5F36316876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169650" y="264028"/>
            <a:ext cx="1266120" cy="362953"/>
          </a:xfrm>
          <a:prstGeom prst="rect">
            <a:avLst/>
          </a:prstGeom>
        </p:spPr>
      </p:pic>
    </p:spTree>
    <p:extLst>
      <p:ext uri="{BB962C8B-B14F-4D97-AF65-F5344CB8AC3E}">
        <p14:creationId xmlns:p14="http://schemas.microsoft.com/office/powerpoint/2010/main" val="1696331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8D3A7C3-9423-4DEA-8167-5DB6C29266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7180" y="0"/>
            <a:ext cx="2474819" cy="1441082"/>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1" y="0"/>
            <a:ext cx="6393317"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55150" y="2615084"/>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Helvetica-Normal" pitchFamily="2" charset="0"/>
                <a:ea typeface="+mn-ea"/>
                <a:cs typeface="+mn-cs"/>
              </a:rPr>
              <a:t>Looking for more data, insights and takeaways? Check out this related VAB content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Rectangle 16">
            <a:extLst>
              <a:ext uri="{FF2B5EF4-FFF2-40B4-BE49-F238E27FC236}">
                <a16:creationId xmlns:a16="http://schemas.microsoft.com/office/drawing/2014/main" id="{233B3C66-BB54-4899-9837-0457B0BFA117}"/>
              </a:ext>
            </a:extLst>
          </p:cNvPr>
          <p:cNvSpPr/>
          <p:nvPr/>
        </p:nvSpPr>
        <p:spPr>
          <a:xfrm>
            <a:off x="6413220" y="6089303"/>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5"/>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B973AC1-8E1F-406F-B2A6-A7902FA37173}"/>
              </a:ext>
            </a:extLst>
          </p:cNvPr>
          <p:cNvSpPr/>
          <p:nvPr/>
        </p:nvSpPr>
        <p:spPr>
          <a:xfrm>
            <a:off x="544398" y="6586958"/>
            <a:ext cx="11669120" cy="25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Slide Number Placeholder 5">
            <a:extLst>
              <a:ext uri="{FF2B5EF4-FFF2-40B4-BE49-F238E27FC236}">
                <a16:creationId xmlns:a16="http://schemas.microsoft.com/office/drawing/2014/main" id="{3832B338-C18C-445E-BC27-61C8789B93D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pSp>
        <p:nvGrpSpPr>
          <p:cNvPr id="7" name="Group 6">
            <a:extLst>
              <a:ext uri="{FF2B5EF4-FFF2-40B4-BE49-F238E27FC236}">
                <a16:creationId xmlns:a16="http://schemas.microsoft.com/office/drawing/2014/main" id="{EC736EE8-AB58-4D19-A9C8-A0FEE809FAA8}"/>
              </a:ext>
            </a:extLst>
          </p:cNvPr>
          <p:cNvGrpSpPr/>
          <p:nvPr/>
        </p:nvGrpSpPr>
        <p:grpSpPr>
          <a:xfrm>
            <a:off x="2587687" y="457787"/>
            <a:ext cx="1573920" cy="744993"/>
            <a:chOff x="2529808" y="542425"/>
            <a:chExt cx="1573920" cy="744993"/>
          </a:xfrm>
        </p:grpSpPr>
        <p:sp>
          <p:nvSpPr>
            <p:cNvPr id="33" name="TextBox 32">
              <a:extLst>
                <a:ext uri="{FF2B5EF4-FFF2-40B4-BE49-F238E27FC236}">
                  <a16:creationId xmlns:a16="http://schemas.microsoft.com/office/drawing/2014/main" id="{01472BB9-452F-4CF4-A8C5-463CE801978E}"/>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6">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4" name="TextBox 33">
              <a:extLst>
                <a:ext uri="{FF2B5EF4-FFF2-40B4-BE49-F238E27FC236}">
                  <a16:creationId xmlns:a16="http://schemas.microsoft.com/office/drawing/2014/main" id="{1C6BDDA2-DAD0-4175-8F77-77A09826BDCD}"/>
                </a:ext>
              </a:extLst>
            </p:cNvPr>
            <p:cNvSpPr txBox="1"/>
            <p:nvPr/>
          </p:nvSpPr>
          <p:spPr>
            <a:xfrm>
              <a:off x="2529808" y="856531"/>
              <a:ext cx="15739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grpSp>
        <p:nvGrpSpPr>
          <p:cNvPr id="8" name="Group 7">
            <a:extLst>
              <a:ext uri="{FF2B5EF4-FFF2-40B4-BE49-F238E27FC236}">
                <a16:creationId xmlns:a16="http://schemas.microsoft.com/office/drawing/2014/main" id="{E2254169-E83C-4230-8068-0511F6A21E42}"/>
              </a:ext>
            </a:extLst>
          </p:cNvPr>
          <p:cNvGrpSpPr/>
          <p:nvPr/>
        </p:nvGrpSpPr>
        <p:grpSpPr>
          <a:xfrm>
            <a:off x="4510303" y="457787"/>
            <a:ext cx="1714453" cy="744993"/>
            <a:chOff x="4357874" y="542425"/>
            <a:chExt cx="1714453" cy="744993"/>
          </a:xfrm>
        </p:grpSpPr>
        <p:sp>
          <p:nvSpPr>
            <p:cNvPr id="35" name="TextBox 34">
              <a:hlinkClick r:id="rId6"/>
              <a:extLst>
                <a:ext uri="{FF2B5EF4-FFF2-40B4-BE49-F238E27FC236}">
                  <a16:creationId xmlns:a16="http://schemas.microsoft.com/office/drawing/2014/main" id="{6EDD71D5-BD13-4184-A7FC-C00FC3DA7ACD}"/>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6">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6">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6">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6" name="TextBox 35">
              <a:extLst>
                <a:ext uri="{FF2B5EF4-FFF2-40B4-BE49-F238E27FC236}">
                  <a16:creationId xmlns:a16="http://schemas.microsoft.com/office/drawing/2014/main" id="{1623445B-7C75-4A2A-8C53-AD691BEBA31B}"/>
                </a:ext>
              </a:extLst>
            </p:cNvPr>
            <p:cNvSpPr txBox="1"/>
            <p:nvPr/>
          </p:nvSpPr>
          <p:spPr>
            <a:xfrm>
              <a:off x="4357874" y="856531"/>
              <a:ext cx="17144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karolinag@thevab.com</a:t>
              </a:r>
            </a:p>
          </p:txBody>
        </p:sp>
      </p:grpSp>
      <p:grpSp>
        <p:nvGrpSpPr>
          <p:cNvPr id="10" name="Group 9">
            <a:extLst>
              <a:ext uri="{FF2B5EF4-FFF2-40B4-BE49-F238E27FC236}">
                <a16:creationId xmlns:a16="http://schemas.microsoft.com/office/drawing/2014/main" id="{FB49ED1E-210E-43A9-B5C6-FF529195963B}"/>
              </a:ext>
            </a:extLst>
          </p:cNvPr>
          <p:cNvGrpSpPr/>
          <p:nvPr/>
        </p:nvGrpSpPr>
        <p:grpSpPr>
          <a:xfrm>
            <a:off x="153083" y="456473"/>
            <a:ext cx="2304376" cy="743751"/>
            <a:chOff x="87094" y="456473"/>
            <a:chExt cx="2304376" cy="743751"/>
          </a:xfrm>
        </p:grpSpPr>
        <p:sp>
          <p:nvSpPr>
            <p:cNvPr id="29" name="TextBox 28">
              <a:hlinkClick r:id="rId6"/>
              <a:extLst>
                <a:ext uri="{FF2B5EF4-FFF2-40B4-BE49-F238E27FC236}">
                  <a16:creationId xmlns:a16="http://schemas.microsoft.com/office/drawing/2014/main" id="{E970A9BD-6BFF-4C95-B327-4DA360D7FE78}"/>
                </a:ext>
              </a:extLst>
            </p:cNvPr>
            <p:cNvSpPr txBox="1"/>
            <p:nvPr/>
          </p:nvSpPr>
          <p:spPr>
            <a:xfrm>
              <a:off x="87094" y="456473"/>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6">
                    <a:extLst>
                      <a:ext uri="{A12FA001-AC4F-418D-AE19-62706E023703}">
                        <ahyp:hlinkClr xmlns:ahyp="http://schemas.microsoft.com/office/drawing/2018/hyperlinkcolor" val="tx"/>
                      </a:ext>
                    </a:extLst>
                  </a:hlinkClick>
                </a:rPr>
                <a:t>Jason Wiese</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1" name="TextBox 30">
              <a:extLst>
                <a:ext uri="{FF2B5EF4-FFF2-40B4-BE49-F238E27FC236}">
                  <a16:creationId xmlns:a16="http://schemas.microsoft.com/office/drawing/2014/main" id="{89E216B3-39BC-46F0-8B7A-D55B4ED11E15}"/>
                </a:ext>
              </a:extLst>
            </p:cNvPr>
            <p:cNvSpPr txBox="1"/>
            <p:nvPr/>
          </p:nvSpPr>
          <p:spPr>
            <a:xfrm>
              <a:off x="87094" y="769337"/>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grpSp>
      <p:sp>
        <p:nvSpPr>
          <p:cNvPr id="42" name="TextBox 41">
            <a:hlinkClick r:id="rId7"/>
            <a:extLst>
              <a:ext uri="{FF2B5EF4-FFF2-40B4-BE49-F238E27FC236}">
                <a16:creationId xmlns:a16="http://schemas.microsoft.com/office/drawing/2014/main" id="{EAB1AADC-B415-41B2-BDF1-A28154756816}"/>
              </a:ext>
            </a:extLst>
          </p:cNvPr>
          <p:cNvSpPr txBox="1"/>
          <p:nvPr/>
        </p:nvSpPr>
        <p:spPr>
          <a:xfrm>
            <a:off x="6707067" y="5169649"/>
            <a:ext cx="243766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Audience Migration in Context</a:t>
            </a:r>
            <a:endParaRPr kumimoji="0" lang="en-US" sz="12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Leveraging Population Shifts To Unlock $4 Trillion in Buying Power</a:t>
            </a:r>
          </a:p>
        </p:txBody>
      </p:sp>
      <p:sp>
        <p:nvSpPr>
          <p:cNvPr id="43" name="TextBox 42">
            <a:hlinkClick r:id="rId8"/>
            <a:extLst>
              <a:ext uri="{FF2B5EF4-FFF2-40B4-BE49-F238E27FC236}">
                <a16:creationId xmlns:a16="http://schemas.microsoft.com/office/drawing/2014/main" id="{463FF5D4-F530-416A-B02D-FF69DF7B6EF6}"/>
              </a:ext>
            </a:extLst>
          </p:cNvPr>
          <p:cNvSpPr txBox="1"/>
          <p:nvPr/>
        </p:nvSpPr>
        <p:spPr>
          <a:xfrm>
            <a:off x="9070962" y="2766313"/>
            <a:ext cx="2953374"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Audience-Based Buying?</a:t>
            </a:r>
            <a:endParaRPr kumimoji="0" lang="en-US" sz="12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Simplifying Marketing</a:t>
            </a:r>
            <a:r>
              <a:rPr lang="en-US" sz="1100">
                <a:solidFill>
                  <a:srgbClr val="1B1464"/>
                </a:solidFill>
                <a:latin typeface="Helvetica" panose="020B0403020202020204" pitchFamily="34" charset="0"/>
              </a:rPr>
              <a:t> Topics and Terms</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4" name="Picture 43">
            <a:hlinkClick r:id="rId8"/>
            <a:extLst>
              <a:ext uri="{FF2B5EF4-FFF2-40B4-BE49-F238E27FC236}">
                <a16:creationId xmlns:a16="http://schemas.microsoft.com/office/drawing/2014/main" id="{17320B0C-786D-49E3-B6BF-57814F3ECA8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01267" y="1749999"/>
            <a:ext cx="2417121" cy="990913"/>
          </a:xfrm>
          <a:prstGeom prst="rect">
            <a:avLst/>
          </a:prstGeom>
          <a:ln>
            <a:solidFill>
              <a:srgbClr val="1F1A62"/>
            </a:solidFill>
          </a:ln>
        </p:spPr>
      </p:pic>
      <p:pic>
        <p:nvPicPr>
          <p:cNvPr id="45" name="Picture 44" descr="A group of birds flying in the sky&#10;&#10;Description automatically generated with medium confidence">
            <a:hlinkClick r:id="rId7"/>
            <a:extLst>
              <a:ext uri="{FF2B5EF4-FFF2-40B4-BE49-F238E27FC236}">
                <a16:creationId xmlns:a16="http://schemas.microsoft.com/office/drawing/2014/main" id="{45DA40D9-0142-40A4-8447-03C5ACCE4CD2}"/>
              </a:ext>
            </a:extLst>
          </p:cNvPr>
          <p:cNvPicPr/>
          <p:nvPr/>
        </p:nvPicPr>
        <p:blipFill>
          <a:blip r:embed="rId10" cstate="screen">
            <a:extLst>
              <a:ext uri="{28A0092B-C50C-407E-A947-70E740481C1C}">
                <a14:useLocalDpi xmlns:a14="http://schemas.microsoft.com/office/drawing/2010/main"/>
              </a:ext>
            </a:extLst>
          </a:blip>
          <a:stretch>
            <a:fillRect/>
          </a:stretch>
        </p:blipFill>
        <p:spPr>
          <a:xfrm>
            <a:off x="6840513" y="3890217"/>
            <a:ext cx="2167824" cy="1233599"/>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9" name="Picture 8">
            <a:hlinkClick r:id="rId12"/>
            <a:extLst>
              <a:ext uri="{FF2B5EF4-FFF2-40B4-BE49-F238E27FC236}">
                <a16:creationId xmlns:a16="http://schemas.microsoft.com/office/drawing/2014/main" id="{C591D795-916E-4B51-AD47-61B4264AEE3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840513" y="1478669"/>
            <a:ext cx="2204499" cy="1264477"/>
          </a:xfrm>
          <a:prstGeom prst="rect">
            <a:avLst/>
          </a:prstGeom>
          <a:blipFill dpi="0" rotWithShape="1">
            <a:blip r:embed="rId14" cstate="screen">
              <a:extLst>
                <a:ext uri="{28A0092B-C50C-407E-A947-70E740481C1C}">
                  <a14:useLocalDpi xmlns:a14="http://schemas.microsoft.com/office/drawing/2010/main"/>
                </a:ext>
              </a:extLst>
            </a:blip>
            <a:srcRect/>
            <a:stretch>
              <a:fillRect/>
            </a:stretch>
          </a:blipFill>
          <a:ln>
            <a:solidFill>
              <a:srgbClr val="1B1464"/>
            </a:solidFill>
          </a:ln>
        </p:spPr>
      </p:pic>
      <p:sp>
        <p:nvSpPr>
          <p:cNvPr id="47" name="TextBox 46">
            <a:hlinkClick r:id="rId12"/>
            <a:extLst>
              <a:ext uri="{FF2B5EF4-FFF2-40B4-BE49-F238E27FC236}">
                <a16:creationId xmlns:a16="http://schemas.microsoft.com/office/drawing/2014/main" id="{1FAAA83B-314D-4C1C-A267-75A68FF9A44E}"/>
              </a:ext>
            </a:extLst>
          </p:cNvPr>
          <p:cNvSpPr txBox="1"/>
          <p:nvPr/>
        </p:nvSpPr>
        <p:spPr>
          <a:xfrm>
            <a:off x="6699210" y="2748532"/>
            <a:ext cx="2437666"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Proven Strategies</a:t>
            </a:r>
            <a:r>
              <a:rPr lang="en-US" sz="1200" b="1">
                <a:solidFill>
                  <a:srgbClr val="ED3C8D"/>
                </a:solidFill>
                <a:latin typeface="Helvetica" panose="020B0403020202020204" pitchFamily="34" charset="0"/>
              </a:rPr>
              <a:t> &amp; Tactics In Audience-Based TV Buying</a:t>
            </a:r>
            <a:endParaRPr kumimoji="0" lang="en-US" sz="12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Success Stories Highlighted Through Real-World Case Studies</a:t>
            </a:r>
          </a:p>
        </p:txBody>
      </p:sp>
      <p:pic>
        <p:nvPicPr>
          <p:cNvPr id="12" name="Picture 11">
            <a:hlinkClick r:id="rId15"/>
            <a:extLst>
              <a:ext uri="{FF2B5EF4-FFF2-40B4-BE49-F238E27FC236}">
                <a16:creationId xmlns:a16="http://schemas.microsoft.com/office/drawing/2014/main" id="{10056367-6630-49C6-84D4-0DB5EE42227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442312" y="3896371"/>
            <a:ext cx="2167824" cy="1227445"/>
          </a:xfrm>
          <a:prstGeom prst="rect">
            <a:avLst/>
          </a:prstGeom>
          <a:blipFill dpi="0" rotWithShape="1">
            <a:blip r:embed="rId17" cstate="screen">
              <a:extLst>
                <a:ext uri="{28A0092B-C50C-407E-A947-70E740481C1C}">
                  <a14:useLocalDpi xmlns:a14="http://schemas.microsoft.com/office/drawing/2010/main"/>
                </a:ext>
              </a:extLst>
            </a:blip>
            <a:srcRect/>
            <a:stretch>
              <a:fillRect/>
            </a:stretch>
          </a:blipFill>
          <a:ln>
            <a:solidFill>
              <a:srgbClr val="1B1464"/>
            </a:solidFill>
          </a:ln>
        </p:spPr>
      </p:pic>
      <p:sp>
        <p:nvSpPr>
          <p:cNvPr id="49" name="TextBox 48">
            <a:hlinkClick r:id="rId15"/>
            <a:extLst>
              <a:ext uri="{FF2B5EF4-FFF2-40B4-BE49-F238E27FC236}">
                <a16:creationId xmlns:a16="http://schemas.microsoft.com/office/drawing/2014/main" id="{36D75C79-995B-4DE1-BEE5-0730B880F918}"/>
              </a:ext>
            </a:extLst>
          </p:cNvPr>
          <p:cNvSpPr txBox="1"/>
          <p:nvPr/>
        </p:nvSpPr>
        <p:spPr>
          <a:xfrm>
            <a:off x="9272729" y="5161791"/>
            <a:ext cx="24376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Audience Migration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Marketer FAQs #1-4</a:t>
            </a:r>
          </a:p>
          <a:p>
            <a:pPr algn="ctr">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Engaging Adults 50+</a:t>
            </a:r>
            <a:endParaRPr kumimoji="0" lang="en-US" sz="12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469683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529324"/>
            <a:ext cx="3662680"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4EBEA4"/>
                </a:solidFill>
                <a:effectLst/>
                <a:uLnTx/>
                <a:uFillTx/>
                <a:latin typeface="Helvetica" panose="020B060402020202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788433"/>
            <a:ext cx="3183572" cy="14325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ED3C8D"/>
                </a:solidFill>
                <a:effectLst/>
                <a:uLnTx/>
                <a:uFillTx/>
                <a:latin typeface="Helvetica" pitchFamily="2"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C0F3"/>
                </a:solidFill>
                <a:effectLst/>
                <a:uLnTx/>
                <a:uFillTx/>
                <a:latin typeface="Helvetica" pitchFamily="2" charset="0"/>
                <a:ea typeface="+mn-ea"/>
                <a:cs typeface="+mn-cs"/>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We keep you one step ahead with the latest thinking so you can create innovative, forward-looking strategies.</a:t>
            </a: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789940"/>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0"/>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244633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B665D1-9843-4E79-9D26-1C1F3995A1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0"/>
            <a:ext cx="5081285" cy="68803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5084100" y="384724"/>
            <a:ext cx="690050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Custom Study Methodology</a:t>
            </a:r>
            <a:endParaRPr kumimoji="0" lang="en-US" sz="28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extLst>
              <a:ext uri="{FF2B5EF4-FFF2-40B4-BE49-F238E27FC236}">
                <a16:creationId xmlns:a16="http://schemas.microsoft.com/office/drawing/2014/main" id="{26926955-E076-456A-B756-31BCB511CA21}"/>
              </a:ext>
            </a:extLst>
          </p:cNvPr>
          <p:cNvSpPr txBox="1"/>
          <p:nvPr/>
        </p:nvSpPr>
        <p:spPr>
          <a:xfrm>
            <a:off x="5291494" y="1162911"/>
            <a:ext cx="6768528" cy="4739759"/>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Light"/>
                <a:ea typeface="+mn-ea"/>
                <a:cs typeface="+mn-cs"/>
              </a:rPr>
              <a:t>VAB and Spectrum Reach commissioned </a:t>
            </a:r>
            <a:r>
              <a:rPr kumimoji="0" lang="en-US" b="1" i="1" u="none" strike="noStrike" kern="1200" cap="none" spc="0" normalizeH="0" baseline="0" noProof="0">
                <a:ln>
                  <a:noFill/>
                </a:ln>
                <a:solidFill>
                  <a:srgbClr val="1F1A62"/>
                </a:solidFill>
                <a:effectLst/>
                <a:uLnTx/>
                <a:uFillTx/>
                <a:latin typeface="Helvetica Light"/>
                <a:ea typeface="+mn-ea"/>
                <a:cs typeface="+mn-cs"/>
              </a:rPr>
              <a:t>Advertiser Perceptions</a:t>
            </a:r>
            <a:r>
              <a:rPr kumimoji="0" lang="en-US" b="0" i="0" u="none" strike="noStrike" kern="1200" cap="none" spc="0" normalizeH="0" baseline="0" noProof="0">
                <a:ln>
                  <a:noFill/>
                </a:ln>
                <a:solidFill>
                  <a:srgbClr val="1F1A62"/>
                </a:solidFill>
                <a:effectLst/>
                <a:uLnTx/>
                <a:uFillTx/>
                <a:latin typeface="Helvetica Light"/>
                <a:ea typeface="+mn-ea"/>
                <a:cs typeface="+mn-cs"/>
              </a:rPr>
              <a:t> to conduct </a:t>
            </a:r>
            <a:r>
              <a:rPr lang="en-US">
                <a:solidFill>
                  <a:srgbClr val="1F1A62"/>
                </a:solidFill>
                <a:latin typeface="Helvetica Light"/>
              </a:rPr>
              <a:t>an online survey between March 23 – March 31, 2021.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a:solidFill>
                <a:srgbClr val="E84A99"/>
              </a:solidFill>
              <a:latin typeface="Helvetica Light"/>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Light"/>
                <a:ea typeface="+mn-ea"/>
                <a:cs typeface="+mn-cs"/>
              </a:rPr>
              <a:t>The results are based on </a:t>
            </a:r>
            <a:r>
              <a:rPr lang="en-US">
                <a:solidFill>
                  <a:srgbClr val="1F1A62"/>
                </a:solidFill>
                <a:latin typeface="Helvetica Light"/>
              </a:rPr>
              <a:t>211 U.S. respondents of brand marketer and agency contacts </a:t>
            </a:r>
            <a:r>
              <a:rPr kumimoji="0" lang="en-US" b="0" i="0" u="none" strike="noStrike" kern="1200" cap="none" spc="0" normalizeH="0" baseline="0" noProof="0">
                <a:ln>
                  <a:noFill/>
                </a:ln>
                <a:solidFill>
                  <a:srgbClr val="1B1464"/>
                </a:solidFill>
                <a:effectLst/>
                <a:uLnTx/>
                <a:uFillTx/>
                <a:latin typeface="Helvetica Light"/>
                <a:ea typeface="+mn-ea"/>
                <a:cs typeface="+mn-cs"/>
              </a:rPr>
              <a:t>from </a:t>
            </a:r>
            <a:r>
              <a:rPr lang="en-US">
                <a:solidFill>
                  <a:srgbClr val="1B1464"/>
                </a:solidFill>
                <a:latin typeface="Helvetica Light"/>
              </a:rPr>
              <a:t>Advertiser Perceptions’</a:t>
            </a:r>
            <a:r>
              <a:rPr kumimoji="0" lang="en-US" b="0" i="0" u="none" strike="noStrike" kern="1200" cap="none" spc="0" normalizeH="0" baseline="0" noProof="0">
                <a:ln>
                  <a:noFill/>
                </a:ln>
                <a:solidFill>
                  <a:srgbClr val="1B1464"/>
                </a:solidFill>
                <a:effectLst/>
                <a:uLnTx/>
                <a:uFillTx/>
                <a:latin typeface="Helvetica Light"/>
                <a:ea typeface="+mn-ea"/>
                <a:cs typeface="+mn-cs"/>
              </a:rPr>
              <a:t> Ad Pros Community with a wide range of annual total advertising budgets ($10K - $250 MM+) across a variety of market sectors (e.g., retail, financial, auto, food / dining, healthcare, technology, entertainment, etc)</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a:solidFill>
                <a:srgbClr val="1B1464"/>
              </a:solidFill>
              <a:latin typeface="Helvetica Light"/>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B1464"/>
                </a:solidFill>
                <a:effectLst/>
                <a:uLnTx/>
                <a:uFillTx/>
                <a:latin typeface="Helvetica Light"/>
                <a:ea typeface="+mn-ea"/>
                <a:cs typeface="+mn-cs"/>
              </a:rPr>
              <a:t>Respondent Qualifications:</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B1464"/>
              </a:solidFill>
              <a:effectLst/>
              <a:uLnTx/>
              <a:uFillTx/>
              <a:latin typeface="Helvetica Light"/>
              <a:ea typeface="+mn-ea"/>
              <a:cs typeface="+mn-cs"/>
            </a:endParaRPr>
          </a:p>
          <a:p>
            <a:pPr marL="742950" lvl="1" indent="-285750" defTabSz="1828800">
              <a:buBlip>
                <a:blip r:embed="rId4"/>
              </a:buBlip>
              <a:defRPr/>
            </a:pPr>
            <a:r>
              <a:rPr lang="en-US" sz="1600">
                <a:solidFill>
                  <a:srgbClr val="1B1464"/>
                </a:solidFill>
                <a:latin typeface="Helvetica Light"/>
              </a:rPr>
              <a:t>Advertising decision maker involved in TV and/or digital video advertising campaigns</a:t>
            </a:r>
          </a:p>
          <a:p>
            <a:pPr marL="285750" marR="0" lvl="0" indent="-2857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a:ln>
                <a:noFill/>
              </a:ln>
              <a:solidFill>
                <a:srgbClr val="1B1464"/>
              </a:solidFill>
              <a:effectLst/>
              <a:uLnTx/>
              <a:uFillTx/>
              <a:latin typeface="Helvetica Light"/>
              <a:ea typeface="+mn-ea"/>
              <a:cs typeface="+mn-cs"/>
            </a:endParaRPr>
          </a:p>
          <a:p>
            <a:pPr marL="742950" lvl="1" indent="-285750" defTabSz="1828800">
              <a:buBlip>
                <a:blip r:embed="rId4"/>
              </a:buBlip>
              <a:defRPr/>
            </a:pPr>
            <a:r>
              <a:rPr lang="en-US" sz="1600">
                <a:solidFill>
                  <a:srgbClr val="1B1464"/>
                </a:solidFill>
                <a:latin typeface="Helvetica Light"/>
              </a:rPr>
              <a:t>National / Regional sales focus</a:t>
            </a:r>
          </a:p>
          <a:p>
            <a:pPr marL="285750" indent="-285750" defTabSz="1828800">
              <a:buBlip>
                <a:blip r:embed="rId4"/>
              </a:buBlip>
              <a:defRPr/>
            </a:pPr>
            <a:endParaRPr lang="en-US" sz="600">
              <a:solidFill>
                <a:srgbClr val="1B1464"/>
              </a:solidFill>
              <a:latin typeface="Helvetica Light"/>
            </a:endParaRPr>
          </a:p>
          <a:p>
            <a:pPr marL="742950" lvl="1" indent="-285750" defTabSz="1828800">
              <a:buBlip>
                <a:blip r:embed="rId4"/>
              </a:buBlip>
              <a:defRPr/>
            </a:pPr>
            <a:r>
              <a:rPr lang="en-US" sz="1600">
                <a:solidFill>
                  <a:srgbClr val="1B1464"/>
                </a:solidFill>
                <a:latin typeface="Helvetica Light"/>
              </a:rPr>
              <a:t>Mix of job titles (junior, mid, senior level)</a:t>
            </a:r>
          </a:p>
          <a:p>
            <a:pPr marL="285750" indent="-285750" defTabSz="1828800">
              <a:buBlip>
                <a:blip r:embed="rId4"/>
              </a:buBlip>
              <a:defRPr/>
            </a:pPr>
            <a:endParaRPr lang="en-US" sz="600">
              <a:solidFill>
                <a:srgbClr val="1B1464"/>
              </a:solidFill>
              <a:latin typeface="Helvetica Light"/>
            </a:endParaRPr>
          </a:p>
          <a:p>
            <a:pPr marL="742950" lvl="1" indent="-285750" defTabSz="1828800">
              <a:buBlip>
                <a:blip r:embed="rId4"/>
              </a:buBlip>
              <a:defRPr/>
            </a:pPr>
            <a:r>
              <a:rPr lang="en-US" sz="1600">
                <a:solidFill>
                  <a:srgbClr val="1B1464"/>
                </a:solidFill>
                <a:latin typeface="Helvetica Light"/>
              </a:rPr>
              <a:t>Mix of independent ad agencies and holding companies</a:t>
            </a:r>
          </a:p>
        </p:txBody>
      </p:sp>
      <p:pic>
        <p:nvPicPr>
          <p:cNvPr id="10" name="Picture 9">
            <a:extLst>
              <a:ext uri="{FF2B5EF4-FFF2-40B4-BE49-F238E27FC236}">
                <a16:creationId xmlns:a16="http://schemas.microsoft.com/office/drawing/2014/main" id="{A0843D93-B603-4841-909B-FB4D242C17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08773" y="543967"/>
            <a:ext cx="991775" cy="240792"/>
          </a:xfrm>
          <a:prstGeom prst="rect">
            <a:avLst/>
          </a:prstGeom>
        </p:spPr>
      </p:pic>
      <p:pic>
        <p:nvPicPr>
          <p:cNvPr id="4" name="Picture 3" descr="A picture containing text, tableware, dishware&#10;&#10;Description automatically generated">
            <a:extLst>
              <a:ext uri="{FF2B5EF4-FFF2-40B4-BE49-F238E27FC236}">
                <a16:creationId xmlns:a16="http://schemas.microsoft.com/office/drawing/2014/main" id="{BFAE8EF9-26A5-482C-8ED5-5A645B90DA9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024905" y="503387"/>
            <a:ext cx="986780" cy="282876"/>
          </a:xfrm>
          <a:prstGeom prst="rect">
            <a:avLst/>
          </a:prstGeom>
        </p:spPr>
      </p:pic>
    </p:spTree>
    <p:extLst>
      <p:ext uri="{BB962C8B-B14F-4D97-AF65-F5344CB8AC3E}">
        <p14:creationId xmlns:p14="http://schemas.microsoft.com/office/powerpoint/2010/main" val="1726731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CBF2E5-EF65-4585-86E2-F8C76946BC6E}"/>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graphicFrame>
        <p:nvGraphicFramePr>
          <p:cNvPr id="13" name="Chart 12">
            <a:extLst>
              <a:ext uri="{FF2B5EF4-FFF2-40B4-BE49-F238E27FC236}">
                <a16:creationId xmlns:a16="http://schemas.microsoft.com/office/drawing/2014/main" id="{09EB9EE2-6194-4560-B214-C69EE2DA0315}"/>
              </a:ext>
            </a:extLst>
          </p:cNvPr>
          <p:cNvGraphicFramePr/>
          <p:nvPr>
            <p:extLst>
              <p:ext uri="{D42A27DB-BD31-4B8C-83A1-F6EECF244321}">
                <p14:modId xmlns:p14="http://schemas.microsoft.com/office/powerpoint/2010/main" val="3707830495"/>
              </p:ext>
            </p:extLst>
          </p:nvPr>
        </p:nvGraphicFramePr>
        <p:xfrm>
          <a:off x="263952" y="1913641"/>
          <a:ext cx="6140644" cy="414782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960B3F39-B0EF-4D61-A3D0-6D498607823C}"/>
              </a:ext>
            </a:extLst>
          </p:cNvPr>
          <p:cNvSpPr txBox="1"/>
          <p:nvPr/>
        </p:nvSpPr>
        <p:spPr>
          <a:xfrm>
            <a:off x="263952" y="294127"/>
            <a:ext cx="112690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Survey respondents are evenly split between brand and agency marketers with a skew towards mid-and-senior level job responsibilities</a:t>
            </a:r>
          </a:p>
        </p:txBody>
      </p:sp>
      <p:sp>
        <p:nvSpPr>
          <p:cNvPr id="16" name="TextBox 15">
            <a:extLst>
              <a:ext uri="{FF2B5EF4-FFF2-40B4-BE49-F238E27FC236}">
                <a16:creationId xmlns:a16="http://schemas.microsoft.com/office/drawing/2014/main" id="{64D30358-8A94-4313-AD30-B97D4A6FC259}"/>
              </a:ext>
            </a:extLst>
          </p:cNvPr>
          <p:cNvSpPr txBox="1"/>
          <p:nvPr/>
        </p:nvSpPr>
        <p:spPr>
          <a:xfrm>
            <a:off x="456264" y="6235599"/>
            <a:ext cx="113594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fielded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QS25. What type of company do you currently work for?  QS5. What is your job level/title?  QS5. What is your job title/level?</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9" name="Chart 18">
            <a:extLst>
              <a:ext uri="{FF2B5EF4-FFF2-40B4-BE49-F238E27FC236}">
                <a16:creationId xmlns:a16="http://schemas.microsoft.com/office/drawing/2014/main" id="{BC633465-5643-4A16-90F4-C750F11787DE}"/>
              </a:ext>
            </a:extLst>
          </p:cNvPr>
          <p:cNvGraphicFramePr/>
          <p:nvPr>
            <p:extLst>
              <p:ext uri="{D42A27DB-BD31-4B8C-83A1-F6EECF244321}">
                <p14:modId xmlns:p14="http://schemas.microsoft.com/office/powerpoint/2010/main" val="2384917928"/>
              </p:ext>
            </p:extLst>
          </p:nvPr>
        </p:nvGraphicFramePr>
        <p:xfrm>
          <a:off x="5827335" y="1915213"/>
          <a:ext cx="6140644" cy="414782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72544069-E200-43D3-82E9-3E2F76768BF4}"/>
              </a:ext>
            </a:extLst>
          </p:cNvPr>
          <p:cNvSpPr txBox="1"/>
          <p:nvPr/>
        </p:nvSpPr>
        <p:spPr>
          <a:xfrm>
            <a:off x="6961829" y="5570657"/>
            <a:ext cx="3343125" cy="523220"/>
          </a:xfrm>
          <a:prstGeom prst="rect">
            <a:avLst/>
          </a:prstGeom>
          <a:solidFill>
            <a:schemeClr val="bg1"/>
          </a:solidFill>
          <a:ln w="9525">
            <a:solidFill>
              <a:srgbClr val="1F1A6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Senior Level: C-Level, President, EVP, SVP, VP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Mid Level: Director, Supervisor/Department Head/Group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Junior Level: Manager, Strategist, Associate, Analyst, Buyer, Planner</a:t>
            </a:r>
          </a:p>
        </p:txBody>
      </p:sp>
    </p:spTree>
    <p:extLst>
      <p:ext uri="{BB962C8B-B14F-4D97-AF65-F5344CB8AC3E}">
        <p14:creationId xmlns:p14="http://schemas.microsoft.com/office/powerpoint/2010/main" val="3387172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CBF2E5-EF65-4585-86E2-F8C76946BC6E}"/>
              </a:ext>
            </a:extLst>
          </p:cNvPr>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graphicFrame>
        <p:nvGraphicFramePr>
          <p:cNvPr id="13" name="Chart 12">
            <a:extLst>
              <a:ext uri="{FF2B5EF4-FFF2-40B4-BE49-F238E27FC236}">
                <a16:creationId xmlns:a16="http://schemas.microsoft.com/office/drawing/2014/main" id="{09EB9EE2-6194-4560-B214-C69EE2DA0315}"/>
              </a:ext>
            </a:extLst>
          </p:cNvPr>
          <p:cNvGraphicFramePr/>
          <p:nvPr>
            <p:extLst>
              <p:ext uri="{D42A27DB-BD31-4B8C-83A1-F6EECF244321}">
                <p14:modId xmlns:p14="http://schemas.microsoft.com/office/powerpoint/2010/main" val="36605055"/>
              </p:ext>
            </p:extLst>
          </p:nvPr>
        </p:nvGraphicFramePr>
        <p:xfrm>
          <a:off x="263952" y="1913641"/>
          <a:ext cx="6140644" cy="414782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960B3F39-B0EF-4D61-A3D0-6D498607823C}"/>
              </a:ext>
            </a:extLst>
          </p:cNvPr>
          <p:cNvSpPr txBox="1"/>
          <p:nvPr/>
        </p:nvSpPr>
        <p:spPr>
          <a:xfrm>
            <a:off x="263952" y="194802"/>
            <a:ext cx="112690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Survey respondents </a:t>
            </a:r>
            <a:r>
              <a:rPr lang="en-US" sz="2400" b="1">
                <a:solidFill>
                  <a:srgbClr val="1F1A62"/>
                </a:solidFill>
                <a:latin typeface="Helvetica" panose="020B0604020202020204" pitchFamily="34" charset="0"/>
                <a:cs typeface="Helvetica" panose="020B0604020202020204" pitchFamily="34" charset="0"/>
              </a:rPr>
              <a:t>are</a:t>
            </a: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lang="en-US" sz="2400" b="1">
                <a:solidFill>
                  <a:srgbClr val="1F1A62"/>
                </a:solidFill>
                <a:latin typeface="Helvetica" panose="020B0604020202020204" pitchFamily="34" charset="0"/>
              </a:rPr>
              <a:t>primarily from the eastern U.S. with a nearly equal split between central and western U.S. and they represent a mix of small, mid-sized and large companies from a personnel perspective</a:t>
            </a:r>
          </a:p>
        </p:txBody>
      </p:sp>
      <p:sp>
        <p:nvSpPr>
          <p:cNvPr id="16" name="TextBox 15">
            <a:extLst>
              <a:ext uri="{FF2B5EF4-FFF2-40B4-BE49-F238E27FC236}">
                <a16:creationId xmlns:a16="http://schemas.microsoft.com/office/drawing/2014/main" id="{64D30358-8A94-4313-AD30-B97D4A6FC259}"/>
              </a:ext>
            </a:extLst>
          </p:cNvPr>
          <p:cNvSpPr txBox="1"/>
          <p:nvPr/>
        </p:nvSpPr>
        <p:spPr>
          <a:xfrm>
            <a:off x="456264" y="6235599"/>
            <a:ext cx="113594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fielded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QS1. In which state do you primarily work?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Q240. How many people are employed at your company (all locations)?</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9" name="Chart 18">
            <a:extLst>
              <a:ext uri="{FF2B5EF4-FFF2-40B4-BE49-F238E27FC236}">
                <a16:creationId xmlns:a16="http://schemas.microsoft.com/office/drawing/2014/main" id="{BC633465-5643-4A16-90F4-C750F11787DE}"/>
              </a:ext>
            </a:extLst>
          </p:cNvPr>
          <p:cNvGraphicFramePr/>
          <p:nvPr>
            <p:extLst>
              <p:ext uri="{D42A27DB-BD31-4B8C-83A1-F6EECF244321}">
                <p14:modId xmlns:p14="http://schemas.microsoft.com/office/powerpoint/2010/main" val="2624876435"/>
              </p:ext>
            </p:extLst>
          </p:nvPr>
        </p:nvGraphicFramePr>
        <p:xfrm>
          <a:off x="5827335" y="1915213"/>
          <a:ext cx="6140644" cy="41478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5317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C11BC9-BE1E-5F45-92D8-4391AD866E85}"/>
              </a:ext>
            </a:extLst>
          </p:cNvPr>
          <p:cNvSpPr/>
          <p:nvPr/>
        </p:nvSpPr>
        <p:spPr>
          <a:xfrm>
            <a:off x="130556" y="207808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4086" y="294137"/>
            <a:ext cx="1138629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1F1A62"/>
                </a:solidFill>
                <a:latin typeface="Helvetica" pitchFamily="2" charset="0"/>
              </a:rPr>
              <a:t>10 key questions that marketers need to know about audience-based buying</a:t>
            </a:r>
            <a:endParaRPr kumimoji="0" lang="en-US" sz="32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0D37D6EE-750C-B748-B21D-3C9E7A162282}"/>
              </a:ext>
            </a:extLst>
          </p:cNvPr>
          <p:cNvSpPr txBox="1"/>
          <p:nvPr/>
        </p:nvSpPr>
        <p:spPr>
          <a:xfrm>
            <a:off x="125976" y="209247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1</a:t>
            </a:r>
          </a:p>
        </p:txBody>
      </p:sp>
      <p:sp>
        <p:nvSpPr>
          <p:cNvPr id="13" name="Rectangle 12">
            <a:hlinkClick r:id="rId2" action="ppaction://hlinksldjump"/>
            <a:extLst>
              <a:ext uri="{FF2B5EF4-FFF2-40B4-BE49-F238E27FC236}">
                <a16:creationId xmlns:a16="http://schemas.microsoft.com/office/drawing/2014/main" id="{1FDC5439-10E4-374F-9775-602E388D219A}"/>
              </a:ext>
            </a:extLst>
          </p:cNvPr>
          <p:cNvSpPr/>
          <p:nvPr/>
        </p:nvSpPr>
        <p:spPr>
          <a:xfrm>
            <a:off x="128838" y="2703668"/>
            <a:ext cx="226456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Do marketers understand what audience-based buying is?</a:t>
            </a:r>
          </a:p>
        </p:txBody>
      </p:sp>
      <p:sp>
        <p:nvSpPr>
          <p:cNvPr id="43" name="Rectangle 42">
            <a:extLst>
              <a:ext uri="{FF2B5EF4-FFF2-40B4-BE49-F238E27FC236}">
                <a16:creationId xmlns:a16="http://schemas.microsoft.com/office/drawing/2014/main" id="{695C89FD-E9C5-8B4D-9F17-A94EB2498731}"/>
              </a:ext>
            </a:extLst>
          </p:cNvPr>
          <p:cNvSpPr/>
          <p:nvPr/>
        </p:nvSpPr>
        <p:spPr>
          <a:xfrm>
            <a:off x="2577564" y="207808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DC78B379-CE47-CB4F-BBD7-E33744714678}"/>
              </a:ext>
            </a:extLst>
          </p:cNvPr>
          <p:cNvSpPr/>
          <p:nvPr/>
        </p:nvSpPr>
        <p:spPr>
          <a:xfrm>
            <a:off x="5024572" y="207808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07483C55-7F91-4843-9745-676EC39D7D25}"/>
              </a:ext>
            </a:extLst>
          </p:cNvPr>
          <p:cNvSpPr/>
          <p:nvPr/>
        </p:nvSpPr>
        <p:spPr>
          <a:xfrm>
            <a:off x="7471580" y="207808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A556F2E-72B4-4E38-8076-11EB6E991B7C}"/>
              </a:ext>
            </a:extLst>
          </p:cNvPr>
          <p:cNvSpPr/>
          <p:nvPr/>
        </p:nvSpPr>
        <p:spPr>
          <a:xfrm>
            <a:off x="9896289" y="207808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8BFEC205-F24C-4EF4-A4A3-6AECC1FC4C54}"/>
              </a:ext>
            </a:extLst>
          </p:cNvPr>
          <p:cNvSpPr txBox="1"/>
          <p:nvPr/>
        </p:nvSpPr>
        <p:spPr>
          <a:xfrm>
            <a:off x="2550685" y="208433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2</a:t>
            </a:r>
          </a:p>
        </p:txBody>
      </p:sp>
      <p:sp>
        <p:nvSpPr>
          <p:cNvPr id="32" name="Rectangle 31">
            <a:hlinkClick r:id="rId3" action="ppaction://hlinksldjump"/>
            <a:extLst>
              <a:ext uri="{FF2B5EF4-FFF2-40B4-BE49-F238E27FC236}">
                <a16:creationId xmlns:a16="http://schemas.microsoft.com/office/drawing/2014/main" id="{3CA59898-3392-43AD-9B91-7E9006861C0E}"/>
              </a:ext>
            </a:extLst>
          </p:cNvPr>
          <p:cNvSpPr/>
          <p:nvPr/>
        </p:nvSpPr>
        <p:spPr>
          <a:xfrm>
            <a:off x="2580181" y="2703668"/>
            <a:ext cx="218745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willing are marketers to adopt audience-based buying for their TV campaigns? </a:t>
            </a:r>
          </a:p>
        </p:txBody>
      </p:sp>
      <p:sp>
        <p:nvSpPr>
          <p:cNvPr id="34" name="TextBox 33">
            <a:extLst>
              <a:ext uri="{FF2B5EF4-FFF2-40B4-BE49-F238E27FC236}">
                <a16:creationId xmlns:a16="http://schemas.microsoft.com/office/drawing/2014/main" id="{F1B784F2-DF41-4598-B2EA-FD7BB6D1C086}"/>
              </a:ext>
            </a:extLst>
          </p:cNvPr>
          <p:cNvSpPr txBox="1"/>
          <p:nvPr/>
        </p:nvSpPr>
        <p:spPr>
          <a:xfrm>
            <a:off x="5019992" y="209247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3</a:t>
            </a:r>
          </a:p>
        </p:txBody>
      </p:sp>
      <p:sp>
        <p:nvSpPr>
          <p:cNvPr id="35" name="Rectangle 34">
            <a:hlinkClick r:id="rId4" action="ppaction://hlinksldjump"/>
            <a:extLst>
              <a:ext uri="{FF2B5EF4-FFF2-40B4-BE49-F238E27FC236}">
                <a16:creationId xmlns:a16="http://schemas.microsoft.com/office/drawing/2014/main" id="{C77B2FF3-F614-4AF9-ADA4-3B3EE1AEB4BA}"/>
              </a:ext>
            </a:extLst>
          </p:cNvPr>
          <p:cNvSpPr/>
          <p:nvPr/>
        </p:nvSpPr>
        <p:spPr>
          <a:xfrm>
            <a:off x="7465108" y="2703668"/>
            <a:ext cx="218745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When buying video,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how often are marketers planning against specific audiences vs. demos?</a:t>
            </a:r>
          </a:p>
        </p:txBody>
      </p:sp>
      <p:sp>
        <p:nvSpPr>
          <p:cNvPr id="37" name="TextBox 36">
            <a:extLst>
              <a:ext uri="{FF2B5EF4-FFF2-40B4-BE49-F238E27FC236}">
                <a16:creationId xmlns:a16="http://schemas.microsoft.com/office/drawing/2014/main" id="{1017FB74-C574-4944-8233-C84BB36133E9}"/>
              </a:ext>
            </a:extLst>
          </p:cNvPr>
          <p:cNvSpPr txBox="1"/>
          <p:nvPr/>
        </p:nvSpPr>
        <p:spPr>
          <a:xfrm>
            <a:off x="7467000" y="209247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4</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38" name="Rectangle 37">
            <a:hlinkClick r:id="rId5" action="ppaction://hlinksldjump"/>
            <a:extLst>
              <a:ext uri="{FF2B5EF4-FFF2-40B4-BE49-F238E27FC236}">
                <a16:creationId xmlns:a16="http://schemas.microsoft.com/office/drawing/2014/main" id="{727BFAD1-9931-4CEA-9C5E-EAA5051D01D6}"/>
              </a:ext>
            </a:extLst>
          </p:cNvPr>
          <p:cNvSpPr/>
          <p:nvPr/>
        </p:nvSpPr>
        <p:spPr>
          <a:xfrm>
            <a:off x="9904030" y="2703668"/>
            <a:ext cx="213861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As an organization, how are marketers buying and budgeting for audience-based buys?</a:t>
            </a:r>
          </a:p>
        </p:txBody>
      </p:sp>
      <p:sp>
        <p:nvSpPr>
          <p:cNvPr id="40" name="TextBox 39">
            <a:extLst>
              <a:ext uri="{FF2B5EF4-FFF2-40B4-BE49-F238E27FC236}">
                <a16:creationId xmlns:a16="http://schemas.microsoft.com/office/drawing/2014/main" id="{D7A1FB7E-9817-4099-8EB3-711F0593A0DF}"/>
              </a:ext>
            </a:extLst>
          </p:cNvPr>
          <p:cNvSpPr txBox="1"/>
          <p:nvPr/>
        </p:nvSpPr>
        <p:spPr>
          <a:xfrm>
            <a:off x="9916959" y="208433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5</a:t>
            </a:r>
          </a:p>
        </p:txBody>
      </p:sp>
      <p:sp>
        <p:nvSpPr>
          <p:cNvPr id="42" name="Rectangle 41">
            <a:extLst>
              <a:ext uri="{FF2B5EF4-FFF2-40B4-BE49-F238E27FC236}">
                <a16:creationId xmlns:a16="http://schemas.microsoft.com/office/drawing/2014/main" id="{E65E31D3-6C42-44D4-A0CE-E27E8FAA2201}"/>
              </a:ext>
            </a:extLst>
          </p:cNvPr>
          <p:cNvSpPr/>
          <p:nvPr/>
        </p:nvSpPr>
        <p:spPr>
          <a:xfrm>
            <a:off x="128927" y="4346779"/>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0B252BEC-618C-49BF-890F-948C57C1EF12}"/>
              </a:ext>
            </a:extLst>
          </p:cNvPr>
          <p:cNvSpPr txBox="1"/>
          <p:nvPr/>
        </p:nvSpPr>
        <p:spPr>
          <a:xfrm>
            <a:off x="124347" y="4361174"/>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6</a:t>
            </a:r>
          </a:p>
        </p:txBody>
      </p:sp>
      <p:sp>
        <p:nvSpPr>
          <p:cNvPr id="65" name="Rectangle 64">
            <a:hlinkClick r:id="rId6" action="ppaction://hlinksldjump"/>
            <a:extLst>
              <a:ext uri="{FF2B5EF4-FFF2-40B4-BE49-F238E27FC236}">
                <a16:creationId xmlns:a16="http://schemas.microsoft.com/office/drawing/2014/main" id="{5E823717-EF49-4A69-99EA-870B00B7684F}"/>
              </a:ext>
            </a:extLst>
          </p:cNvPr>
          <p:cNvSpPr/>
          <p:nvPr/>
        </p:nvSpPr>
        <p:spPr>
          <a:xfrm>
            <a:off x="5111040" y="2703668"/>
            <a:ext cx="214023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To what extent are marketers adopting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an audience-based TV buying approach? </a:t>
            </a:r>
          </a:p>
        </p:txBody>
      </p:sp>
      <p:sp>
        <p:nvSpPr>
          <p:cNvPr id="66" name="Rectangle 65">
            <a:extLst>
              <a:ext uri="{FF2B5EF4-FFF2-40B4-BE49-F238E27FC236}">
                <a16:creationId xmlns:a16="http://schemas.microsoft.com/office/drawing/2014/main" id="{5C3D5073-2BAA-4C51-B384-5767D91068A6}"/>
              </a:ext>
            </a:extLst>
          </p:cNvPr>
          <p:cNvSpPr/>
          <p:nvPr/>
        </p:nvSpPr>
        <p:spPr>
          <a:xfrm>
            <a:off x="2575935" y="4346779"/>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B722D61A-442E-4BDB-B04D-9498737A8896}"/>
              </a:ext>
            </a:extLst>
          </p:cNvPr>
          <p:cNvSpPr/>
          <p:nvPr/>
        </p:nvSpPr>
        <p:spPr>
          <a:xfrm>
            <a:off x="5022943" y="4346779"/>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FE4D4597-7584-41C5-AB5A-220A6753C8D2}"/>
              </a:ext>
            </a:extLst>
          </p:cNvPr>
          <p:cNvSpPr/>
          <p:nvPr/>
        </p:nvSpPr>
        <p:spPr>
          <a:xfrm>
            <a:off x="7469951" y="4346779"/>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BCEBCECD-1125-40A1-8433-8A4D9F61F0F7}"/>
              </a:ext>
            </a:extLst>
          </p:cNvPr>
          <p:cNvSpPr/>
          <p:nvPr/>
        </p:nvSpPr>
        <p:spPr>
          <a:xfrm>
            <a:off x="9916959" y="433864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911E0813-0E9E-4BFC-BFD8-7D897AB6C80B}"/>
              </a:ext>
            </a:extLst>
          </p:cNvPr>
          <p:cNvSpPr txBox="1"/>
          <p:nvPr/>
        </p:nvSpPr>
        <p:spPr>
          <a:xfrm>
            <a:off x="2549056" y="435303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7</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72" name="TextBox 71">
            <a:extLst>
              <a:ext uri="{FF2B5EF4-FFF2-40B4-BE49-F238E27FC236}">
                <a16:creationId xmlns:a16="http://schemas.microsoft.com/office/drawing/2014/main" id="{79B5566D-95FD-40CD-9A47-DFBDB9B926FD}"/>
              </a:ext>
            </a:extLst>
          </p:cNvPr>
          <p:cNvSpPr txBox="1"/>
          <p:nvPr/>
        </p:nvSpPr>
        <p:spPr>
          <a:xfrm>
            <a:off x="5018363" y="4361174"/>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8</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73" name="Rectangle 72">
            <a:hlinkClick r:id="rId7" action="ppaction://hlinksldjump"/>
            <a:extLst>
              <a:ext uri="{FF2B5EF4-FFF2-40B4-BE49-F238E27FC236}">
                <a16:creationId xmlns:a16="http://schemas.microsoft.com/office/drawing/2014/main" id="{2CCAC541-2258-452D-8B8E-9EF0FE24EF3B}"/>
              </a:ext>
            </a:extLst>
          </p:cNvPr>
          <p:cNvSpPr/>
          <p:nvPr/>
        </p:nvSpPr>
        <p:spPr>
          <a:xfrm>
            <a:off x="9907588" y="4975699"/>
            <a:ext cx="2191016" cy="11446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What would encourage marketers to expand their investment in audience-based TV buying?</a:t>
            </a:r>
          </a:p>
        </p:txBody>
      </p:sp>
      <p:sp>
        <p:nvSpPr>
          <p:cNvPr id="74" name="TextBox 73">
            <a:extLst>
              <a:ext uri="{FF2B5EF4-FFF2-40B4-BE49-F238E27FC236}">
                <a16:creationId xmlns:a16="http://schemas.microsoft.com/office/drawing/2014/main" id="{7D80EEB0-884A-49B8-84E5-43D9B4BAEC05}"/>
              </a:ext>
            </a:extLst>
          </p:cNvPr>
          <p:cNvSpPr txBox="1"/>
          <p:nvPr/>
        </p:nvSpPr>
        <p:spPr>
          <a:xfrm>
            <a:off x="7465371" y="4361174"/>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9</a:t>
            </a:r>
          </a:p>
        </p:txBody>
      </p:sp>
      <p:sp>
        <p:nvSpPr>
          <p:cNvPr id="76" name="TextBox 75">
            <a:extLst>
              <a:ext uri="{FF2B5EF4-FFF2-40B4-BE49-F238E27FC236}">
                <a16:creationId xmlns:a16="http://schemas.microsoft.com/office/drawing/2014/main" id="{2E08C53C-84C4-4233-BEE2-AB9FDCB75A9B}"/>
              </a:ext>
            </a:extLst>
          </p:cNvPr>
          <p:cNvSpPr txBox="1"/>
          <p:nvPr/>
        </p:nvSpPr>
        <p:spPr>
          <a:xfrm>
            <a:off x="9915330" y="4353035"/>
            <a:ext cx="79114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10</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78" name="TextBox 77">
            <a:hlinkClick r:id="rId8" action="ppaction://hlinksldjump"/>
            <a:extLst>
              <a:ext uri="{FF2B5EF4-FFF2-40B4-BE49-F238E27FC236}">
                <a16:creationId xmlns:a16="http://schemas.microsoft.com/office/drawing/2014/main" id="{F8CBACF1-ECD1-40E5-BB78-0203C7EBE8E6}"/>
              </a:ext>
            </a:extLst>
          </p:cNvPr>
          <p:cNvSpPr txBox="1"/>
          <p:nvPr/>
        </p:nvSpPr>
        <p:spPr>
          <a:xfrm>
            <a:off x="4974176" y="4975699"/>
            <a:ext cx="2280490" cy="1169551"/>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t>To what degree do marketers believe audience-based TV campaigns can drive KPIs and business outcomes?</a:t>
            </a:r>
          </a:p>
        </p:txBody>
      </p:sp>
      <p:sp>
        <p:nvSpPr>
          <p:cNvPr id="79" name="TextBox 78">
            <a:hlinkClick r:id="rId9" action="ppaction://hlinksldjump"/>
            <a:extLst>
              <a:ext uri="{FF2B5EF4-FFF2-40B4-BE49-F238E27FC236}">
                <a16:creationId xmlns:a16="http://schemas.microsoft.com/office/drawing/2014/main" id="{D9270600-7CBE-4AC2-AC7B-FEC588C0A19B}"/>
              </a:ext>
            </a:extLst>
          </p:cNvPr>
          <p:cNvSpPr txBox="1"/>
          <p:nvPr/>
        </p:nvSpPr>
        <p:spPr>
          <a:xfrm>
            <a:off x="2595516" y="4975699"/>
            <a:ext cx="2157798" cy="1169551"/>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t>To what degree are marketers satisfied with their experience of the audience-based TV process?</a:t>
            </a:r>
          </a:p>
        </p:txBody>
      </p:sp>
      <p:sp>
        <p:nvSpPr>
          <p:cNvPr id="80" name="TextBox 79">
            <a:hlinkClick r:id="rId10" action="ppaction://hlinksldjump"/>
            <a:extLst>
              <a:ext uri="{FF2B5EF4-FFF2-40B4-BE49-F238E27FC236}">
                <a16:creationId xmlns:a16="http://schemas.microsoft.com/office/drawing/2014/main" id="{7939FD30-8CC9-4219-B8F9-58D6E8B3435E}"/>
              </a:ext>
            </a:extLst>
          </p:cNvPr>
          <p:cNvSpPr txBox="1"/>
          <p:nvPr/>
        </p:nvSpPr>
        <p:spPr>
          <a:xfrm>
            <a:off x="7489381" y="4975699"/>
            <a:ext cx="2165155"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a:t>What signs are there that an audience-based buying approach is working for marketers?</a:t>
            </a:r>
          </a:p>
        </p:txBody>
      </p:sp>
      <p:sp>
        <p:nvSpPr>
          <p:cNvPr id="7" name="TextBox 6">
            <a:extLst>
              <a:ext uri="{FF2B5EF4-FFF2-40B4-BE49-F238E27FC236}">
                <a16:creationId xmlns:a16="http://schemas.microsoft.com/office/drawing/2014/main" id="{85393B8C-FF84-44DA-823E-5E09E018CC9C}"/>
              </a:ext>
            </a:extLst>
          </p:cNvPr>
          <p:cNvSpPr txBox="1"/>
          <p:nvPr/>
        </p:nvSpPr>
        <p:spPr>
          <a:xfrm>
            <a:off x="2836218" y="6484673"/>
            <a:ext cx="6693763" cy="261610"/>
          </a:xfrm>
          <a:prstGeom prst="rect">
            <a:avLst/>
          </a:prstGeom>
          <a:noFill/>
        </p:spPr>
        <p:txBody>
          <a:bodyPr wrap="square" rtlCol="0">
            <a:spAutoFit/>
          </a:bodyPr>
          <a:lstStyle/>
          <a:p>
            <a:pPr algn="ctr"/>
            <a:r>
              <a:rPr lang="en-US" sz="1100" i="1">
                <a:solidFill>
                  <a:srgbClr val="1B1464"/>
                </a:solidFill>
                <a:latin typeface="Helvetica" panose="020B0403020202020204" pitchFamily="34" charset="0"/>
              </a:rPr>
              <a:t>Click through any question box to be brought directly to the appropriate section</a:t>
            </a:r>
          </a:p>
        </p:txBody>
      </p:sp>
      <p:sp>
        <p:nvSpPr>
          <p:cNvPr id="41" name="Rectangle 40">
            <a:hlinkClick r:id="rId11" action="ppaction://hlinksldjump"/>
            <a:extLst>
              <a:ext uri="{FF2B5EF4-FFF2-40B4-BE49-F238E27FC236}">
                <a16:creationId xmlns:a16="http://schemas.microsoft.com/office/drawing/2014/main" id="{AD948236-362F-4EFF-A6E6-9BBB810DB56F}"/>
              </a:ext>
            </a:extLst>
          </p:cNvPr>
          <p:cNvSpPr/>
          <p:nvPr/>
        </p:nvSpPr>
        <p:spPr>
          <a:xfrm>
            <a:off x="128838" y="4975699"/>
            <a:ext cx="2114988"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What % of marketers’ budget is going to ABB vs. traditional demo-based TV buying and how did COVID impact this?</a:t>
            </a:r>
          </a:p>
        </p:txBody>
      </p:sp>
    </p:spTree>
    <p:extLst>
      <p:ext uri="{BB962C8B-B14F-4D97-AF65-F5344CB8AC3E}">
        <p14:creationId xmlns:p14="http://schemas.microsoft.com/office/powerpoint/2010/main" val="180891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3" y="3434080"/>
            <a:ext cx="629209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D</a:t>
            </a: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o marketers understand what audience-based buying is?</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6" name="Straight Connector 5">
            <a:extLst>
              <a:ext uri="{FF2B5EF4-FFF2-40B4-BE49-F238E27FC236}">
                <a16:creationId xmlns:a16="http://schemas.microsoft.com/office/drawing/2014/main" id="{4814CA51-C859-4E64-9E55-32D9C0E719C3}"/>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1E427F73-8BE0-4AB1-B6CD-C88D61FAF212}"/>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1</a:t>
            </a:r>
          </a:p>
        </p:txBody>
      </p:sp>
    </p:spTree>
    <p:extLst>
      <p:ext uri="{BB962C8B-B14F-4D97-AF65-F5344CB8AC3E}">
        <p14:creationId xmlns:p14="http://schemas.microsoft.com/office/powerpoint/2010/main" val="293227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F0AEA1B-2FDE-48F0-8866-DD87656141AD}"/>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F4942964-B972-464F-93F1-273B84D00D38}"/>
              </a:ext>
            </a:extLst>
          </p:cNvPr>
          <p:cNvSpPr txBox="1"/>
          <p:nvPr/>
        </p:nvSpPr>
        <p:spPr>
          <a:xfrm>
            <a:off x="122548" y="202725"/>
            <a:ext cx="120128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When given six definitions, only 33% of marketers correctly identified the precise definition for audience-based TV buying demonstrating a need for further education on the practice throughout the industry</a:t>
            </a:r>
          </a:p>
        </p:txBody>
      </p:sp>
      <p:sp>
        <p:nvSpPr>
          <p:cNvPr id="16" name="TextBox 15">
            <a:extLst>
              <a:ext uri="{FF2B5EF4-FFF2-40B4-BE49-F238E27FC236}">
                <a16:creationId xmlns:a16="http://schemas.microsoft.com/office/drawing/2014/main" id="{9F0B8BC4-529D-4FF3-8002-FA60416A3C03}"/>
              </a:ext>
            </a:extLst>
          </p:cNvPr>
          <p:cNvSpPr txBox="1"/>
          <p:nvPr/>
        </p:nvSpPr>
        <p:spPr>
          <a:xfrm>
            <a:off x="526244" y="6230412"/>
            <a:ext cx="11554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fielded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Q45. Which of the following best defines TV ‘audience-based buying’? Even if you’re not familiar with TV ‘audience-based’ buying, we’d like your opinion. Base = Total Respondents. </a:t>
            </a:r>
            <a:r>
              <a:rPr kumimoji="0" lang="en-US" sz="7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Italics</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reflects the answers for each of the definitions.</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3" name="Rounded Rectangle 80">
            <a:extLst>
              <a:ext uri="{FF2B5EF4-FFF2-40B4-BE49-F238E27FC236}">
                <a16:creationId xmlns:a16="http://schemas.microsoft.com/office/drawing/2014/main" id="{847271AB-1273-4358-8950-6C49FA6F1A4F}"/>
              </a:ext>
            </a:extLst>
          </p:cNvPr>
          <p:cNvSpPr/>
          <p:nvPr/>
        </p:nvSpPr>
        <p:spPr>
          <a:xfrm>
            <a:off x="153016" y="2229988"/>
            <a:ext cx="1811971" cy="3188184"/>
          </a:xfrm>
          <a:prstGeom prst="roundRect">
            <a:avLst>
              <a:gd name="adj" fmla="val 6650"/>
            </a:avLst>
          </a:prstGeom>
          <a:solidFill>
            <a:schemeClr val="bg1"/>
          </a:solidFill>
          <a:ln w="5715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586199"/>
            <a:endParaRPr lang="en-US" sz="2000">
              <a:solidFill>
                <a:prstClr val="white"/>
              </a:solidFill>
              <a:latin typeface="Helvetica" panose="020B0403020202020204" pitchFamily="34" charset="0"/>
            </a:endParaRPr>
          </a:p>
        </p:txBody>
      </p:sp>
      <p:sp>
        <p:nvSpPr>
          <p:cNvPr id="24" name="TextBox 23">
            <a:extLst>
              <a:ext uri="{FF2B5EF4-FFF2-40B4-BE49-F238E27FC236}">
                <a16:creationId xmlns:a16="http://schemas.microsoft.com/office/drawing/2014/main" id="{9E051432-6077-4662-8FE6-69F1D876073A}"/>
              </a:ext>
            </a:extLst>
          </p:cNvPr>
          <p:cNvSpPr txBox="1"/>
          <p:nvPr/>
        </p:nvSpPr>
        <p:spPr>
          <a:xfrm>
            <a:off x="153015" y="2324358"/>
            <a:ext cx="1811971" cy="2585323"/>
          </a:xfrm>
          <a:prstGeom prst="rect">
            <a:avLst/>
          </a:prstGeom>
          <a:noFill/>
        </p:spPr>
        <p:txBody>
          <a:bodyPr wrap="square" rtlCol="0">
            <a:spAutoFit/>
          </a:bodyPr>
          <a:lstStyle/>
          <a:p>
            <a:pPr algn="ctr" defTabSz="1172398">
              <a:defRPr/>
            </a:pPr>
            <a:r>
              <a:rPr lang="en-US" sz="3600" b="1">
                <a:ln w="13462">
                  <a:solidFill>
                    <a:prstClr val="black"/>
                  </a:solidFill>
                  <a:prstDash val="solid"/>
                </a:ln>
                <a:solidFill>
                  <a:srgbClr val="00BFF2"/>
                </a:solidFill>
                <a:latin typeface="Helvetica" panose="020B0604020202020204" pitchFamily="34" charset="0"/>
                <a:cs typeface="Helvetica" panose="020B0604020202020204" pitchFamily="34" charset="0"/>
              </a:rPr>
              <a:t>33%</a:t>
            </a:r>
          </a:p>
          <a:p>
            <a:pPr algn="ctr"/>
            <a:r>
              <a:rPr lang="en-US" sz="1400" b="1">
                <a:solidFill>
                  <a:srgbClr val="1B1464"/>
                </a:solidFill>
                <a:latin typeface="Helvetica" panose="020B0604020202020204" pitchFamily="34" charset="0"/>
                <a:cs typeface="Helvetica" panose="020B0604020202020204" pitchFamily="34" charset="0"/>
              </a:rPr>
              <a:t>“Segmenting viewers beyond traditional demographics to target a group of consumers based on behavioral, attitudinal, and / or lifestyle data”</a:t>
            </a:r>
          </a:p>
        </p:txBody>
      </p:sp>
      <p:sp>
        <p:nvSpPr>
          <p:cNvPr id="25" name="Rounded Rectangle 80">
            <a:extLst>
              <a:ext uri="{FF2B5EF4-FFF2-40B4-BE49-F238E27FC236}">
                <a16:creationId xmlns:a16="http://schemas.microsoft.com/office/drawing/2014/main" id="{85AEC9F3-E6CE-42B1-A095-AA341C154AA4}"/>
              </a:ext>
            </a:extLst>
          </p:cNvPr>
          <p:cNvSpPr/>
          <p:nvPr/>
        </p:nvSpPr>
        <p:spPr>
          <a:xfrm>
            <a:off x="2187970" y="2231558"/>
            <a:ext cx="1811971" cy="3188184"/>
          </a:xfrm>
          <a:prstGeom prst="roundRect">
            <a:avLst>
              <a:gd name="adj" fmla="val 665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86199"/>
            <a:endParaRPr lang="en-US" sz="2000">
              <a:solidFill>
                <a:prstClr val="white"/>
              </a:solidFill>
              <a:latin typeface="Helvetica" panose="020B0403020202020204" pitchFamily="34" charset="0"/>
            </a:endParaRPr>
          </a:p>
        </p:txBody>
      </p:sp>
      <p:sp>
        <p:nvSpPr>
          <p:cNvPr id="26" name="Rounded Rectangle 80">
            <a:extLst>
              <a:ext uri="{FF2B5EF4-FFF2-40B4-BE49-F238E27FC236}">
                <a16:creationId xmlns:a16="http://schemas.microsoft.com/office/drawing/2014/main" id="{8A294E2C-F672-4E7C-82B9-FE113CCF0ABC}"/>
              </a:ext>
            </a:extLst>
          </p:cNvPr>
          <p:cNvSpPr/>
          <p:nvPr/>
        </p:nvSpPr>
        <p:spPr>
          <a:xfrm>
            <a:off x="4235590" y="2222132"/>
            <a:ext cx="1811971" cy="3188184"/>
          </a:xfrm>
          <a:prstGeom prst="roundRect">
            <a:avLst>
              <a:gd name="adj" fmla="val 665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86199"/>
            <a:endParaRPr lang="en-US" sz="2000">
              <a:solidFill>
                <a:prstClr val="white"/>
              </a:solidFill>
              <a:latin typeface="Helvetica" panose="020B0403020202020204" pitchFamily="34" charset="0"/>
            </a:endParaRPr>
          </a:p>
        </p:txBody>
      </p:sp>
      <p:sp>
        <p:nvSpPr>
          <p:cNvPr id="27" name="Rounded Rectangle 80">
            <a:extLst>
              <a:ext uri="{FF2B5EF4-FFF2-40B4-BE49-F238E27FC236}">
                <a16:creationId xmlns:a16="http://schemas.microsoft.com/office/drawing/2014/main" id="{DFF6E17B-2FDE-4DD4-AE27-B18D64F83FCB}"/>
              </a:ext>
            </a:extLst>
          </p:cNvPr>
          <p:cNvSpPr/>
          <p:nvPr/>
        </p:nvSpPr>
        <p:spPr>
          <a:xfrm>
            <a:off x="6279109" y="2222130"/>
            <a:ext cx="1811971" cy="3188184"/>
          </a:xfrm>
          <a:prstGeom prst="roundRect">
            <a:avLst>
              <a:gd name="adj" fmla="val 665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86199"/>
            <a:endParaRPr lang="en-US" sz="2000">
              <a:solidFill>
                <a:prstClr val="white"/>
              </a:solidFill>
              <a:latin typeface="Helvetica" panose="020B0403020202020204" pitchFamily="34" charset="0"/>
            </a:endParaRPr>
          </a:p>
        </p:txBody>
      </p:sp>
      <p:sp>
        <p:nvSpPr>
          <p:cNvPr id="28" name="Rounded Rectangle 80">
            <a:extLst>
              <a:ext uri="{FF2B5EF4-FFF2-40B4-BE49-F238E27FC236}">
                <a16:creationId xmlns:a16="http://schemas.microsoft.com/office/drawing/2014/main" id="{BC7A5A3F-CB42-4A65-BCD3-B13CCAD5913F}"/>
              </a:ext>
            </a:extLst>
          </p:cNvPr>
          <p:cNvSpPr/>
          <p:nvPr/>
        </p:nvSpPr>
        <p:spPr>
          <a:xfrm>
            <a:off x="8289987" y="2223700"/>
            <a:ext cx="1811971" cy="3188184"/>
          </a:xfrm>
          <a:prstGeom prst="roundRect">
            <a:avLst>
              <a:gd name="adj" fmla="val 665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86199"/>
            <a:endParaRPr lang="en-US" sz="2000">
              <a:solidFill>
                <a:prstClr val="white"/>
              </a:solidFill>
              <a:latin typeface="Helvetica" panose="020B0403020202020204" pitchFamily="34" charset="0"/>
            </a:endParaRPr>
          </a:p>
        </p:txBody>
      </p:sp>
      <p:sp>
        <p:nvSpPr>
          <p:cNvPr id="29" name="Rounded Rectangle 80">
            <a:extLst>
              <a:ext uri="{FF2B5EF4-FFF2-40B4-BE49-F238E27FC236}">
                <a16:creationId xmlns:a16="http://schemas.microsoft.com/office/drawing/2014/main" id="{D3FDE396-E86A-45D2-9046-0961A2C6EE03}"/>
              </a:ext>
            </a:extLst>
          </p:cNvPr>
          <p:cNvSpPr/>
          <p:nvPr/>
        </p:nvSpPr>
        <p:spPr>
          <a:xfrm>
            <a:off x="10279236" y="2214274"/>
            <a:ext cx="1811971" cy="3188184"/>
          </a:xfrm>
          <a:prstGeom prst="roundRect">
            <a:avLst>
              <a:gd name="adj" fmla="val 665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86199"/>
            <a:endParaRPr lang="en-US" sz="2000">
              <a:solidFill>
                <a:prstClr val="white"/>
              </a:solidFill>
              <a:latin typeface="Helvetica" panose="020B0403020202020204" pitchFamily="34" charset="0"/>
            </a:endParaRPr>
          </a:p>
        </p:txBody>
      </p:sp>
      <p:sp>
        <p:nvSpPr>
          <p:cNvPr id="30" name="TextBox 29">
            <a:extLst>
              <a:ext uri="{FF2B5EF4-FFF2-40B4-BE49-F238E27FC236}">
                <a16:creationId xmlns:a16="http://schemas.microsoft.com/office/drawing/2014/main" id="{27951B23-F165-4312-A8E6-C9811B688FD0}"/>
              </a:ext>
            </a:extLst>
          </p:cNvPr>
          <p:cNvSpPr txBox="1"/>
          <p:nvPr/>
        </p:nvSpPr>
        <p:spPr>
          <a:xfrm>
            <a:off x="8291845" y="2321115"/>
            <a:ext cx="1811971" cy="2585323"/>
          </a:xfrm>
          <a:prstGeom prst="rect">
            <a:avLst/>
          </a:prstGeom>
          <a:noFill/>
        </p:spPr>
        <p:txBody>
          <a:bodyPr wrap="square" rtlCol="0">
            <a:spAutoFit/>
          </a:bodyPr>
          <a:lstStyle/>
          <a:p>
            <a:pPr algn="ctr" defTabSz="1172398">
              <a:defRPr/>
            </a:pPr>
            <a:r>
              <a:rPr lang="en-US" sz="3600" b="1">
                <a:ln w="13462">
                  <a:solidFill>
                    <a:prstClr val="black"/>
                  </a:solidFill>
                  <a:prstDash val="solid"/>
                </a:ln>
                <a:solidFill>
                  <a:srgbClr val="4EBEA4"/>
                </a:solidFill>
                <a:latin typeface="Helvetica" panose="020B0604020202020204" pitchFamily="34" charset="0"/>
                <a:cs typeface="Helvetica" panose="020B0604020202020204" pitchFamily="34" charset="0"/>
              </a:rPr>
              <a:t>8%</a:t>
            </a:r>
          </a:p>
          <a:p>
            <a:pPr algn="ctr"/>
            <a:r>
              <a:rPr lang="en-US" sz="1400">
                <a:solidFill>
                  <a:srgbClr val="1B1464"/>
                </a:solidFill>
                <a:latin typeface="Helvetica" panose="020B0604020202020204" pitchFamily="34" charset="0"/>
                <a:cs typeface="Helvetica" panose="020B0604020202020204" pitchFamily="34" charset="0"/>
              </a:rPr>
              <a:t>“The ability to transact on impressions and cost-per-thousand (CPMs) instead of traditional gross rating points (GRPs) and cost-per-points (CPPs)”</a:t>
            </a:r>
          </a:p>
        </p:txBody>
      </p:sp>
      <p:sp>
        <p:nvSpPr>
          <p:cNvPr id="32" name="TextBox 31">
            <a:extLst>
              <a:ext uri="{FF2B5EF4-FFF2-40B4-BE49-F238E27FC236}">
                <a16:creationId xmlns:a16="http://schemas.microsoft.com/office/drawing/2014/main" id="{20C6D3D8-5333-4882-A35C-EBB01D79BB0D}"/>
              </a:ext>
            </a:extLst>
          </p:cNvPr>
          <p:cNvSpPr txBox="1"/>
          <p:nvPr/>
        </p:nvSpPr>
        <p:spPr>
          <a:xfrm>
            <a:off x="4241881" y="2317872"/>
            <a:ext cx="1811971" cy="2800767"/>
          </a:xfrm>
          <a:prstGeom prst="rect">
            <a:avLst/>
          </a:prstGeom>
          <a:noFill/>
        </p:spPr>
        <p:txBody>
          <a:bodyPr wrap="square" rtlCol="0">
            <a:spAutoFit/>
          </a:bodyPr>
          <a:lstStyle/>
          <a:p>
            <a:pPr algn="ctr" defTabSz="1172398">
              <a:defRPr/>
            </a:pPr>
            <a:r>
              <a:rPr lang="en-US" sz="3600" b="1">
                <a:ln w="13462">
                  <a:solidFill>
                    <a:prstClr val="black"/>
                  </a:solidFill>
                  <a:prstDash val="solid"/>
                </a:ln>
                <a:solidFill>
                  <a:srgbClr val="ED3C8D"/>
                </a:solidFill>
                <a:latin typeface="Helvetica" panose="020B0604020202020204" pitchFamily="34" charset="0"/>
                <a:cs typeface="Helvetica" panose="020B0604020202020204" pitchFamily="34" charset="0"/>
              </a:rPr>
              <a:t>14%</a:t>
            </a:r>
          </a:p>
          <a:p>
            <a:pPr algn="ctr"/>
            <a:r>
              <a:rPr lang="en-US" sz="1400">
                <a:solidFill>
                  <a:srgbClr val="1B1464"/>
                </a:solidFill>
                <a:latin typeface="Helvetica" panose="020B0604020202020204" pitchFamily="34" charset="0"/>
                <a:cs typeface="Helvetica" panose="020B0604020202020204" pitchFamily="34" charset="0"/>
              </a:rPr>
              <a:t>“A process based on inserting targeted ads into a content stream, allowing for different ads to be served to relevant  households / audiences within the same ad break”</a:t>
            </a:r>
          </a:p>
        </p:txBody>
      </p:sp>
      <p:sp>
        <p:nvSpPr>
          <p:cNvPr id="34" name="TextBox 33">
            <a:extLst>
              <a:ext uri="{FF2B5EF4-FFF2-40B4-BE49-F238E27FC236}">
                <a16:creationId xmlns:a16="http://schemas.microsoft.com/office/drawing/2014/main" id="{0F9DAC9E-A43B-4906-95AD-8391B70D814E}"/>
              </a:ext>
            </a:extLst>
          </p:cNvPr>
          <p:cNvSpPr txBox="1"/>
          <p:nvPr/>
        </p:nvSpPr>
        <p:spPr>
          <a:xfrm>
            <a:off x="6271722" y="2314629"/>
            <a:ext cx="1811971" cy="1723549"/>
          </a:xfrm>
          <a:prstGeom prst="rect">
            <a:avLst/>
          </a:prstGeom>
          <a:noFill/>
        </p:spPr>
        <p:txBody>
          <a:bodyPr wrap="square" rtlCol="0">
            <a:spAutoFit/>
          </a:bodyPr>
          <a:lstStyle/>
          <a:p>
            <a:pPr algn="ctr" defTabSz="1172398">
              <a:defRPr/>
            </a:pPr>
            <a:r>
              <a:rPr lang="en-US" sz="3600" b="1">
                <a:ln w="13462">
                  <a:solidFill>
                    <a:prstClr val="black"/>
                  </a:solidFill>
                  <a:prstDash val="solid"/>
                </a:ln>
                <a:solidFill>
                  <a:srgbClr val="FFE600"/>
                </a:solidFill>
                <a:latin typeface="Helvetica" panose="020B0604020202020204" pitchFamily="34" charset="0"/>
                <a:cs typeface="Helvetica" panose="020B0604020202020204" pitchFamily="34" charset="0"/>
              </a:rPr>
              <a:t>12%</a:t>
            </a:r>
          </a:p>
          <a:p>
            <a:pPr algn="ctr"/>
            <a:r>
              <a:rPr lang="en-US" sz="1400">
                <a:solidFill>
                  <a:srgbClr val="1B1464"/>
                </a:solidFill>
                <a:latin typeface="Helvetica" panose="020B0604020202020204" pitchFamily="34" charset="0"/>
                <a:cs typeface="Helvetica" panose="020B0604020202020204" pitchFamily="34" charset="0"/>
              </a:rPr>
              <a:t>“A form of buying based on both psychographics and traditional demographic data”</a:t>
            </a:r>
          </a:p>
        </p:txBody>
      </p:sp>
      <p:sp>
        <p:nvSpPr>
          <p:cNvPr id="35" name="TextBox 34">
            <a:extLst>
              <a:ext uri="{FF2B5EF4-FFF2-40B4-BE49-F238E27FC236}">
                <a16:creationId xmlns:a16="http://schemas.microsoft.com/office/drawing/2014/main" id="{18DD6EF4-EB78-4B69-934D-473FAABBD4EF}"/>
              </a:ext>
            </a:extLst>
          </p:cNvPr>
          <p:cNvSpPr txBox="1"/>
          <p:nvPr/>
        </p:nvSpPr>
        <p:spPr>
          <a:xfrm>
            <a:off x="2192575" y="2311385"/>
            <a:ext cx="1811971" cy="3016210"/>
          </a:xfrm>
          <a:prstGeom prst="rect">
            <a:avLst/>
          </a:prstGeom>
          <a:noFill/>
        </p:spPr>
        <p:txBody>
          <a:bodyPr wrap="square" rtlCol="0">
            <a:spAutoFit/>
          </a:bodyPr>
          <a:lstStyle/>
          <a:p>
            <a:pPr algn="ctr" defTabSz="1172398">
              <a:defRPr/>
            </a:pPr>
            <a:r>
              <a:rPr lang="en-US" sz="3600" b="1">
                <a:ln w="13462">
                  <a:solidFill>
                    <a:prstClr val="black"/>
                  </a:solidFill>
                  <a:prstDash val="solid"/>
                </a:ln>
                <a:solidFill>
                  <a:srgbClr val="1B1464"/>
                </a:solidFill>
                <a:latin typeface="Helvetica" panose="020B0604020202020204" pitchFamily="34" charset="0"/>
                <a:cs typeface="Helvetica" panose="020B0604020202020204" pitchFamily="34" charset="0"/>
              </a:rPr>
              <a:t>14%</a:t>
            </a:r>
          </a:p>
          <a:p>
            <a:pPr algn="ctr"/>
            <a:r>
              <a:rPr lang="en-US" sz="1400">
                <a:solidFill>
                  <a:srgbClr val="1B1464"/>
                </a:solidFill>
                <a:latin typeface="Helvetica" panose="020B0604020202020204" pitchFamily="34" charset="0"/>
                <a:cs typeface="Helvetica" panose="020B0604020202020204" pitchFamily="34" charset="0"/>
              </a:rPr>
              <a:t>“A buying process based on data that is only purchased or obtained from a variety of sources by entities that do not have a direct relationship with the original consumer / source that the data is based on”</a:t>
            </a:r>
          </a:p>
        </p:txBody>
      </p:sp>
      <p:sp>
        <p:nvSpPr>
          <p:cNvPr id="36" name="TextBox 35">
            <a:extLst>
              <a:ext uri="{FF2B5EF4-FFF2-40B4-BE49-F238E27FC236}">
                <a16:creationId xmlns:a16="http://schemas.microsoft.com/office/drawing/2014/main" id="{39DF1ABA-8112-4CD5-BB16-8D441D434DB5}"/>
              </a:ext>
            </a:extLst>
          </p:cNvPr>
          <p:cNvSpPr txBox="1"/>
          <p:nvPr/>
        </p:nvSpPr>
        <p:spPr>
          <a:xfrm>
            <a:off x="10273041" y="2308142"/>
            <a:ext cx="1811971" cy="2369880"/>
          </a:xfrm>
          <a:prstGeom prst="rect">
            <a:avLst/>
          </a:prstGeom>
          <a:noFill/>
        </p:spPr>
        <p:txBody>
          <a:bodyPr wrap="square" rtlCol="0">
            <a:spAutoFit/>
          </a:bodyPr>
          <a:lstStyle/>
          <a:p>
            <a:pPr algn="ctr" defTabSz="1172398">
              <a:defRPr/>
            </a:pPr>
            <a:r>
              <a:rPr lang="en-US" sz="3600" b="1">
                <a:ln w="13462">
                  <a:solidFill>
                    <a:prstClr val="black"/>
                  </a:solidFill>
                  <a:prstDash val="solid"/>
                </a:ln>
                <a:solidFill>
                  <a:srgbClr val="7ED2F6"/>
                </a:solidFill>
                <a:latin typeface="Helvetica" panose="020B0604020202020204" pitchFamily="34" charset="0"/>
                <a:cs typeface="Helvetica" panose="020B0604020202020204" pitchFamily="34" charset="0"/>
              </a:rPr>
              <a:t>6%</a:t>
            </a:r>
          </a:p>
          <a:p>
            <a:pPr algn="ctr"/>
            <a:r>
              <a:rPr lang="en-US" sz="1400">
                <a:solidFill>
                  <a:srgbClr val="1B1464"/>
                </a:solidFill>
                <a:latin typeface="Helvetica" panose="020B0604020202020204" pitchFamily="34" charset="0"/>
                <a:cs typeface="Helvetica" panose="020B0604020202020204" pitchFamily="34" charset="0"/>
              </a:rPr>
              <a:t>“A tactic that encourages the audience to directly engage with an ad on screen through technology like augmented reality and QR codes”</a:t>
            </a:r>
          </a:p>
        </p:txBody>
      </p:sp>
      <p:sp>
        <p:nvSpPr>
          <p:cNvPr id="37" name="TextBox 36">
            <a:extLst>
              <a:ext uri="{FF2B5EF4-FFF2-40B4-BE49-F238E27FC236}">
                <a16:creationId xmlns:a16="http://schemas.microsoft.com/office/drawing/2014/main" id="{893AB0BA-A561-441E-B88B-FC70201AFDE4}"/>
              </a:ext>
            </a:extLst>
          </p:cNvPr>
          <p:cNvSpPr txBox="1"/>
          <p:nvPr/>
        </p:nvSpPr>
        <p:spPr>
          <a:xfrm>
            <a:off x="4185349" y="5872320"/>
            <a:ext cx="3898344" cy="276999"/>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12% </a:t>
            </a: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“All of the above” /  </a:t>
            </a:r>
            <a:r>
              <a:rPr kumimoji="0" lang="en-US" sz="12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 </a:t>
            </a: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“None of the above”</a:t>
            </a:r>
          </a:p>
        </p:txBody>
      </p:sp>
      <p:sp>
        <p:nvSpPr>
          <p:cNvPr id="39" name="TextBox 38">
            <a:extLst>
              <a:ext uri="{FF2B5EF4-FFF2-40B4-BE49-F238E27FC236}">
                <a16:creationId xmlns:a16="http://schemas.microsoft.com/office/drawing/2014/main" id="{0F1744D3-F9B6-46A8-90F7-47C3AE096C5B}"/>
              </a:ext>
            </a:extLst>
          </p:cNvPr>
          <p:cNvSpPr txBox="1"/>
          <p:nvPr/>
        </p:nvSpPr>
        <p:spPr>
          <a:xfrm>
            <a:off x="153014" y="1689027"/>
            <a:ext cx="12038986" cy="492443"/>
          </a:xfrm>
          <a:prstGeom prst="rect">
            <a:avLst/>
          </a:prstGeom>
          <a:noFill/>
        </p:spPr>
        <p:txBody>
          <a:bodyPr wrap="square">
            <a:spAutoFit/>
          </a:bodyPr>
          <a:lstStyle/>
          <a:p>
            <a:pPr algn="ctr"/>
            <a:r>
              <a:rPr lang="en-US" sz="1400" b="1">
                <a:solidFill>
                  <a:srgbClr val="1F1A62"/>
                </a:solidFill>
                <a:latin typeface="Helvetica" panose="020B0604020202020204" pitchFamily="34" charset="0"/>
                <a:cs typeface="Helvetica" panose="020B0604020202020204" pitchFamily="34" charset="0"/>
              </a:rPr>
              <a:t>Which of the following best defines audience-based TV buying?</a:t>
            </a:r>
          </a:p>
          <a:p>
            <a:pPr algn="ctr"/>
            <a:r>
              <a:rPr lang="en-US" sz="1200">
                <a:solidFill>
                  <a:srgbClr val="1F1A62"/>
                </a:solidFill>
                <a:latin typeface="Helvetica" panose="020B0604020202020204" pitchFamily="34" charset="0"/>
                <a:cs typeface="Helvetica" panose="020B0604020202020204" pitchFamily="34" charset="0"/>
              </a:rPr>
              <a:t>% of respondents</a:t>
            </a:r>
          </a:p>
        </p:txBody>
      </p:sp>
      <p:sp>
        <p:nvSpPr>
          <p:cNvPr id="40" name="TextBox 39">
            <a:extLst>
              <a:ext uri="{FF2B5EF4-FFF2-40B4-BE49-F238E27FC236}">
                <a16:creationId xmlns:a16="http://schemas.microsoft.com/office/drawing/2014/main" id="{F75AB752-6A2B-48A9-8824-666A9B782B68}"/>
              </a:ext>
            </a:extLst>
          </p:cNvPr>
          <p:cNvSpPr txBox="1"/>
          <p:nvPr/>
        </p:nvSpPr>
        <p:spPr>
          <a:xfrm>
            <a:off x="2187970" y="5434066"/>
            <a:ext cx="181197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i="1">
                <a:solidFill>
                  <a:srgbClr val="1F1A62"/>
                </a:solidFill>
                <a:latin typeface="Helvetica" panose="020B0604020202020204" pitchFamily="34" charset="0"/>
                <a:cs typeface="Helvetica" panose="020B0604020202020204" pitchFamily="34" charset="0"/>
              </a:rPr>
              <a:t>Third</a:t>
            </a: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-party data</a:t>
            </a:r>
          </a:p>
        </p:txBody>
      </p:sp>
      <p:sp>
        <p:nvSpPr>
          <p:cNvPr id="41" name="TextBox 40">
            <a:extLst>
              <a:ext uri="{FF2B5EF4-FFF2-40B4-BE49-F238E27FC236}">
                <a16:creationId xmlns:a16="http://schemas.microsoft.com/office/drawing/2014/main" id="{10B33A0A-14E6-4713-8AE3-E38E5364A38E}"/>
              </a:ext>
            </a:extLst>
          </p:cNvPr>
          <p:cNvSpPr txBox="1"/>
          <p:nvPr/>
        </p:nvSpPr>
        <p:spPr>
          <a:xfrm>
            <a:off x="4225730" y="5435636"/>
            <a:ext cx="181197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Dynamic </a:t>
            </a:r>
            <a:r>
              <a:rPr lang="en-US" sz="1100" i="1">
                <a:solidFill>
                  <a:srgbClr val="1F1A62"/>
                </a:solidFill>
                <a:latin typeface="Helvetica" panose="020B0604020202020204" pitchFamily="34" charset="0"/>
                <a:cs typeface="Helvetica" panose="020B0604020202020204" pitchFamily="34" charset="0"/>
              </a:rPr>
              <a:t>a</a:t>
            </a: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 insertion</a:t>
            </a:r>
          </a:p>
        </p:txBody>
      </p:sp>
      <p:sp>
        <p:nvSpPr>
          <p:cNvPr id="42" name="TextBox 41">
            <a:extLst>
              <a:ext uri="{FF2B5EF4-FFF2-40B4-BE49-F238E27FC236}">
                <a16:creationId xmlns:a16="http://schemas.microsoft.com/office/drawing/2014/main" id="{28165F16-11CF-4FD1-AEA5-96A3AD7B2237}"/>
              </a:ext>
            </a:extLst>
          </p:cNvPr>
          <p:cNvSpPr txBox="1"/>
          <p:nvPr/>
        </p:nvSpPr>
        <p:spPr>
          <a:xfrm>
            <a:off x="6007394" y="5426209"/>
            <a:ext cx="21373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Approach</a:t>
            </a:r>
            <a:r>
              <a:rPr lang="en-US" sz="1100" i="1">
                <a:solidFill>
                  <a:srgbClr val="1F1A62"/>
                </a:solidFill>
                <a:latin typeface="Helvetica" panose="020B0604020202020204" pitchFamily="34" charset="0"/>
                <a:cs typeface="Helvetica" panose="020B0604020202020204" pitchFamily="34" charset="0"/>
              </a:rPr>
              <a:t> that includes traditional demo-based buying</a:t>
            </a:r>
            <a:endPar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43" name="TextBox 42">
            <a:extLst>
              <a:ext uri="{FF2B5EF4-FFF2-40B4-BE49-F238E27FC236}">
                <a16:creationId xmlns:a16="http://schemas.microsoft.com/office/drawing/2014/main" id="{FD832C30-F64C-46EE-9CCD-E2202DB258FD}"/>
              </a:ext>
            </a:extLst>
          </p:cNvPr>
          <p:cNvSpPr txBox="1"/>
          <p:nvPr/>
        </p:nvSpPr>
        <p:spPr>
          <a:xfrm>
            <a:off x="8205407" y="5427779"/>
            <a:ext cx="191930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Impressions-based buying</a:t>
            </a:r>
          </a:p>
        </p:txBody>
      </p:sp>
      <p:sp>
        <p:nvSpPr>
          <p:cNvPr id="44" name="TextBox 43">
            <a:extLst>
              <a:ext uri="{FF2B5EF4-FFF2-40B4-BE49-F238E27FC236}">
                <a16:creationId xmlns:a16="http://schemas.microsoft.com/office/drawing/2014/main" id="{1A3A28FF-CB5B-451E-9C08-099937ABDC08}"/>
              </a:ext>
            </a:extLst>
          </p:cNvPr>
          <p:cNvSpPr txBox="1"/>
          <p:nvPr/>
        </p:nvSpPr>
        <p:spPr>
          <a:xfrm>
            <a:off x="10271451" y="5429349"/>
            <a:ext cx="181197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Interactive advertising</a:t>
            </a:r>
          </a:p>
        </p:txBody>
      </p:sp>
    </p:spTree>
    <p:extLst>
      <p:ext uri="{BB962C8B-B14F-4D97-AF65-F5344CB8AC3E}">
        <p14:creationId xmlns:p14="http://schemas.microsoft.com/office/powerpoint/2010/main" val="270806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3" y="3434080"/>
            <a:ext cx="64052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Helvetica" pitchFamily="2" charset="0"/>
              </a:rPr>
              <a:t>How willing are marketers to adopt audience-based buying for their TV campaigns? </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7" name="Straight Connector 6">
            <a:extLst>
              <a:ext uri="{FF2B5EF4-FFF2-40B4-BE49-F238E27FC236}">
                <a16:creationId xmlns:a16="http://schemas.microsoft.com/office/drawing/2014/main" id="{107E64EA-A525-463B-99DD-96E85DE01511}"/>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FEE4B0DB-5141-4C50-B295-5353662F5B05}"/>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2</a:t>
            </a:r>
          </a:p>
        </p:txBody>
      </p:sp>
    </p:spTree>
    <p:extLst>
      <p:ext uri="{BB962C8B-B14F-4D97-AF65-F5344CB8AC3E}">
        <p14:creationId xmlns:p14="http://schemas.microsoft.com/office/powerpoint/2010/main" val="312535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person, indoor&#10;&#10;Description automatically generated">
            <a:extLst>
              <a:ext uri="{FF2B5EF4-FFF2-40B4-BE49-F238E27FC236}">
                <a16:creationId xmlns:a16="http://schemas.microsoft.com/office/drawing/2014/main" id="{28D2DCD8-4B6A-41BB-94FE-ED442C610E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718469"/>
            <a:ext cx="12192000" cy="4373322"/>
          </a:xfrm>
          <a:prstGeom prst="rect">
            <a:avLst/>
          </a:prstGeom>
        </p:spPr>
      </p:pic>
      <p:sp>
        <p:nvSpPr>
          <p:cNvPr id="19" name="Rectangle 18">
            <a:extLst>
              <a:ext uri="{FF2B5EF4-FFF2-40B4-BE49-F238E27FC236}">
                <a16:creationId xmlns:a16="http://schemas.microsoft.com/office/drawing/2014/main" id="{2F54F80C-4DBA-4627-A231-11C964ED89AB}"/>
              </a:ext>
            </a:extLst>
          </p:cNvPr>
          <p:cNvSpPr/>
          <p:nvPr/>
        </p:nvSpPr>
        <p:spPr>
          <a:xfrm>
            <a:off x="0" y="1718469"/>
            <a:ext cx="12192000" cy="4373322"/>
          </a:xfrm>
          <a:prstGeom prst="rect">
            <a:avLst/>
          </a:prstGeom>
          <a:solidFill>
            <a:srgbClr val="1B14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E1C6AD79-900B-4EB4-9BD6-105E3764C49F}"/>
              </a:ext>
            </a:extLst>
          </p:cNvPr>
          <p:cNvSpPr txBox="1"/>
          <p:nvPr/>
        </p:nvSpPr>
        <p:spPr>
          <a:xfrm>
            <a:off x="456264" y="6256490"/>
            <a:ext cx="113594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Survey base: Advertising decision-makers who are involved in buying or planning digital video, cable / broadcast TV, or advanced TV (n=211). Q170. How much do you agree or disagree with the following statements? (strongly/somewhat agree) Base = Total Respondents.</a:t>
            </a:r>
          </a:p>
        </p:txBody>
      </p:sp>
      <p:sp>
        <p:nvSpPr>
          <p:cNvPr id="14" name="TextBox 13">
            <a:extLst>
              <a:ext uri="{FF2B5EF4-FFF2-40B4-BE49-F238E27FC236}">
                <a16:creationId xmlns:a16="http://schemas.microsoft.com/office/drawing/2014/main" id="{286926F7-7986-4D57-A7E7-9D65FAA31B93}"/>
              </a:ext>
            </a:extLst>
          </p:cNvPr>
          <p:cNvSpPr txBox="1"/>
          <p:nvPr/>
        </p:nvSpPr>
        <p:spPr>
          <a:xfrm>
            <a:off x="191386" y="187482"/>
            <a:ext cx="11557989"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Over 80% of marketers are willing to upend the way they buy media, welcoming the industry-wide shift towards audience-based TV buying which they expect will occur within the next three years</a:t>
            </a:r>
          </a:p>
        </p:txBody>
      </p:sp>
      <p:sp>
        <p:nvSpPr>
          <p:cNvPr id="17" name="TextBox 16">
            <a:extLst>
              <a:ext uri="{FF2B5EF4-FFF2-40B4-BE49-F238E27FC236}">
                <a16:creationId xmlns:a16="http://schemas.microsoft.com/office/drawing/2014/main" id="{CCACFE40-AB3D-4236-ABAA-E802F1E9CA6A}"/>
              </a:ext>
            </a:extLst>
          </p:cNvPr>
          <p:cNvSpPr txBox="1"/>
          <p:nvPr/>
        </p:nvSpPr>
        <p:spPr>
          <a:xfrm>
            <a:off x="-125620" y="2426614"/>
            <a:ext cx="12191999" cy="369332"/>
          </a:xfrm>
          <a:prstGeom prst="rect">
            <a:avLst/>
          </a:prstGeom>
          <a:noFill/>
        </p:spPr>
        <p:txBody>
          <a:bodyPr wrap="square">
            <a:spAutoFit/>
          </a:bodyPr>
          <a:lstStyle/>
          <a:p>
            <a:pPr algn="ctr"/>
            <a:r>
              <a:rPr lang="en-US" b="1">
                <a:solidFill>
                  <a:schemeClr val="bg1"/>
                </a:solidFill>
                <a:latin typeface="Helvetica" panose="020B0604020202020204" pitchFamily="34" charset="0"/>
                <a:cs typeface="Helvetica" panose="020B0604020202020204" pitchFamily="34" charset="0"/>
              </a:rPr>
              <a:t>% of respondents that agree with the following statements</a:t>
            </a:r>
          </a:p>
        </p:txBody>
      </p:sp>
      <p:sp>
        <p:nvSpPr>
          <p:cNvPr id="24" name="Speech Bubble: Rectangle 23">
            <a:extLst>
              <a:ext uri="{FF2B5EF4-FFF2-40B4-BE49-F238E27FC236}">
                <a16:creationId xmlns:a16="http://schemas.microsoft.com/office/drawing/2014/main" id="{4B4C5CA1-AC7F-4519-91EF-B60F4C8A2EAE}"/>
              </a:ext>
            </a:extLst>
          </p:cNvPr>
          <p:cNvSpPr/>
          <p:nvPr/>
        </p:nvSpPr>
        <p:spPr>
          <a:xfrm>
            <a:off x="6581444" y="3085202"/>
            <a:ext cx="4881283" cy="1625179"/>
          </a:xfrm>
          <a:prstGeom prst="wedgeRectCallout">
            <a:avLst>
              <a:gd name="adj1" fmla="val -20417"/>
              <a:gd name="adj2" fmla="val 68752"/>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TextBox 29">
            <a:extLst>
              <a:ext uri="{FF2B5EF4-FFF2-40B4-BE49-F238E27FC236}">
                <a16:creationId xmlns:a16="http://schemas.microsoft.com/office/drawing/2014/main" id="{D770A961-CD0D-4747-9E39-74921F078B7C}"/>
              </a:ext>
            </a:extLst>
          </p:cNvPr>
          <p:cNvSpPr txBox="1"/>
          <p:nvPr/>
        </p:nvSpPr>
        <p:spPr>
          <a:xfrm>
            <a:off x="6887143" y="3251460"/>
            <a:ext cx="4269885" cy="1292662"/>
          </a:xfrm>
          <a:prstGeom prst="rect">
            <a:avLst/>
          </a:prstGeom>
          <a:noFill/>
        </p:spPr>
        <p:txBody>
          <a:bodyPr wrap="square" rtlCol="0">
            <a:spAutoFit/>
          </a:bodyPr>
          <a:lstStyle/>
          <a:p>
            <a:pPr algn="ctr" defTabSz="1172398">
              <a:defRPr/>
            </a:pPr>
            <a:r>
              <a:rPr lang="en-US" sz="3600" b="1">
                <a:ln w="13462">
                  <a:solidFill>
                    <a:prstClr val="black"/>
                  </a:solidFill>
                  <a:prstDash val="solid"/>
                </a:ln>
                <a:solidFill>
                  <a:srgbClr val="ED3C8D"/>
                </a:solidFill>
                <a:effectLst>
                  <a:outerShdw dist="38100" dir="2700000" algn="bl" rotWithShape="0">
                    <a:prstClr val="black"/>
                  </a:outerShdw>
                </a:effectLst>
                <a:latin typeface="Helvetica" panose="020B0604020202020204" pitchFamily="34" charset="0"/>
                <a:cs typeface="Helvetica" panose="020B0604020202020204" pitchFamily="34" charset="0"/>
              </a:rPr>
              <a:t>82%</a:t>
            </a:r>
          </a:p>
          <a:p>
            <a:pPr algn="ctr"/>
            <a:r>
              <a:rPr lang="en-US" sz="1400" b="1">
                <a:solidFill>
                  <a:srgbClr val="1B1464"/>
                </a:solidFill>
                <a:latin typeface="Helvetica" panose="020B0604020202020204" pitchFamily="34" charset="0"/>
                <a:cs typeface="Helvetica" panose="020B0604020202020204" pitchFamily="34" charset="0"/>
              </a:rPr>
              <a:t>“I am comfortable </a:t>
            </a:r>
            <a:r>
              <a:rPr lang="en-US" sz="1400">
                <a:solidFill>
                  <a:srgbClr val="1B1464"/>
                </a:solidFill>
                <a:latin typeface="Helvetica" panose="020B0604020202020204" pitchFamily="34" charset="0"/>
                <a:cs typeface="Helvetica" panose="020B0604020202020204" pitchFamily="34" charset="0"/>
              </a:rPr>
              <a:t>with moving from traditional, GRP-driven TV buying to an audience-based TV buying approach”</a:t>
            </a:r>
          </a:p>
        </p:txBody>
      </p:sp>
      <p:sp>
        <p:nvSpPr>
          <p:cNvPr id="18" name="Speech Bubble: Rectangle 17">
            <a:extLst>
              <a:ext uri="{FF2B5EF4-FFF2-40B4-BE49-F238E27FC236}">
                <a16:creationId xmlns:a16="http://schemas.microsoft.com/office/drawing/2014/main" id="{71E38CD4-CE33-479D-8681-CF8241AEA157}"/>
              </a:ext>
            </a:extLst>
          </p:cNvPr>
          <p:cNvSpPr/>
          <p:nvPr/>
        </p:nvSpPr>
        <p:spPr>
          <a:xfrm>
            <a:off x="729274" y="3085202"/>
            <a:ext cx="4881283" cy="1625179"/>
          </a:xfrm>
          <a:prstGeom prst="wedgeRectCallout">
            <a:avLst>
              <a:gd name="adj1" fmla="val 20796"/>
              <a:gd name="adj2" fmla="val 67501"/>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TextBox 30">
            <a:extLst>
              <a:ext uri="{FF2B5EF4-FFF2-40B4-BE49-F238E27FC236}">
                <a16:creationId xmlns:a16="http://schemas.microsoft.com/office/drawing/2014/main" id="{4374F11A-CB7E-4EB6-A990-9BA0DFEDDD7A}"/>
              </a:ext>
            </a:extLst>
          </p:cNvPr>
          <p:cNvSpPr txBox="1"/>
          <p:nvPr/>
        </p:nvSpPr>
        <p:spPr>
          <a:xfrm>
            <a:off x="924400" y="3251460"/>
            <a:ext cx="4491030" cy="1292662"/>
          </a:xfrm>
          <a:prstGeom prst="rect">
            <a:avLst/>
          </a:prstGeom>
          <a:noFill/>
        </p:spPr>
        <p:txBody>
          <a:bodyPr wrap="square" rtlCol="0">
            <a:spAutoFit/>
          </a:bodyPr>
          <a:lstStyle/>
          <a:p>
            <a:pPr algn="ctr" defTabSz="1172398">
              <a:defRPr/>
            </a:pPr>
            <a:r>
              <a:rPr lang="en-US" sz="3600" b="1">
                <a:ln w="13462">
                  <a:solidFill>
                    <a:prstClr val="black"/>
                  </a:solidFill>
                  <a:prstDash val="solid"/>
                </a:ln>
                <a:solidFill>
                  <a:srgbClr val="00BFF2"/>
                </a:solidFill>
                <a:effectLst>
                  <a:outerShdw dist="38100" dir="2700000" algn="bl" rotWithShape="0">
                    <a:prstClr val="black"/>
                  </a:outerShdw>
                </a:effectLst>
                <a:latin typeface="Helvetica" panose="020B0604020202020204" pitchFamily="34" charset="0"/>
                <a:cs typeface="Helvetica" panose="020B0604020202020204" pitchFamily="34" charset="0"/>
              </a:rPr>
              <a:t>89%</a:t>
            </a:r>
          </a:p>
          <a:p>
            <a:pPr algn="ctr"/>
            <a:r>
              <a:rPr lang="en-US" sz="1400">
                <a:solidFill>
                  <a:srgbClr val="1B1464"/>
                </a:solidFill>
                <a:latin typeface="Helvetica" panose="020B0604020202020204" pitchFamily="34" charset="0"/>
                <a:cs typeface="Helvetica" panose="020B0604020202020204" pitchFamily="34" charset="0"/>
              </a:rPr>
              <a:t>“Over the next three years, I believe the industry will </a:t>
            </a:r>
            <a:r>
              <a:rPr lang="en-US" sz="1400" b="1">
                <a:solidFill>
                  <a:srgbClr val="1B1464"/>
                </a:solidFill>
                <a:latin typeface="Helvetica" panose="020B0604020202020204" pitchFamily="34" charset="0"/>
                <a:cs typeface="Helvetica" panose="020B0604020202020204" pitchFamily="34" charset="0"/>
              </a:rPr>
              <a:t>significantly shift </a:t>
            </a:r>
            <a:r>
              <a:rPr lang="en-US" sz="1400">
                <a:solidFill>
                  <a:srgbClr val="1B1464"/>
                </a:solidFill>
                <a:latin typeface="Helvetica" panose="020B0604020202020204" pitchFamily="34" charset="0"/>
                <a:cs typeface="Helvetica" panose="020B0604020202020204" pitchFamily="34" charset="0"/>
              </a:rPr>
              <a:t>from traditional TV buying (GRPs) to an audience-based TV buying approach”</a:t>
            </a:r>
          </a:p>
        </p:txBody>
      </p:sp>
    </p:spTree>
    <p:extLst>
      <p:ext uri="{BB962C8B-B14F-4D97-AF65-F5344CB8AC3E}">
        <p14:creationId xmlns:p14="http://schemas.microsoft.com/office/powerpoint/2010/main" val="79480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82083" y="3434080"/>
            <a:ext cx="6235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To what extent are marketers adopting an audience-based TV buying approach? </a:t>
            </a:r>
            <a:endParaRPr kumimoji="0" lang="en-US" sz="2800" b="0" i="0" u="none" strike="noStrike" kern="1200" cap="none" spc="0" normalizeH="0" baseline="0" noProof="0">
              <a:ln>
                <a:noFill/>
              </a:ln>
              <a:solidFill>
                <a:prstClr val="white"/>
              </a:solidFill>
              <a:effectLst/>
              <a:uLnTx/>
              <a:uFillTx/>
              <a:latin typeface="Helvetica" pitchFamily="2" charset="0"/>
              <a:ea typeface="+mn-ea"/>
              <a:cs typeface="+mn-cs"/>
            </a:endParaRPr>
          </a:p>
        </p:txBody>
      </p:sp>
      <p:cxnSp>
        <p:nvCxnSpPr>
          <p:cNvPr id="8" name="Straight Connector 7">
            <a:extLst>
              <a:ext uri="{FF2B5EF4-FFF2-40B4-BE49-F238E27FC236}">
                <a16:creationId xmlns:a16="http://schemas.microsoft.com/office/drawing/2014/main" id="{0419575D-8DC2-487F-9973-E03E5A98C324}"/>
              </a:ext>
            </a:extLst>
          </p:cNvPr>
          <p:cNvCxnSpPr>
            <a:cxnSpLocks/>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B3F7D66-B15A-4D08-A17F-029A6E1E0C1C}"/>
              </a:ext>
            </a:extLst>
          </p:cNvPr>
          <p:cNvSpPr txBox="1"/>
          <p:nvPr/>
        </p:nvSpPr>
        <p:spPr>
          <a:xfrm>
            <a:off x="536238" y="2254516"/>
            <a:ext cx="436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E600"/>
                </a:solidFill>
                <a:effectLst/>
                <a:uLnTx/>
                <a:uFillTx/>
                <a:latin typeface="Helvetica" pitchFamily="2" charset="0"/>
                <a:ea typeface="+mn-ea"/>
                <a:cs typeface="+mn-cs"/>
              </a:rPr>
              <a:t>3</a:t>
            </a:r>
          </a:p>
        </p:txBody>
      </p:sp>
    </p:spTree>
    <p:extLst>
      <p:ext uri="{BB962C8B-B14F-4D97-AF65-F5344CB8AC3E}">
        <p14:creationId xmlns:p14="http://schemas.microsoft.com/office/powerpoint/2010/main" val="1079020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SharedWithUsers>
  </documentManagement>
</p:properties>
</file>

<file path=customXml/itemProps1.xml><?xml version="1.0" encoding="utf-8"?>
<ds:datastoreItem xmlns:ds="http://schemas.openxmlformats.org/officeDocument/2006/customXml" ds:itemID="{FEB41E67-A7D2-446F-A5C9-A6AD47D0B666}">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61ED9D-766D-4657-B89C-19FFA4F1511C}">
  <ds:schemaRefs>
    <ds:schemaRef ds:uri="http://schemas.microsoft.com/sharepoint/v3/contenttype/forms"/>
  </ds:schemaRefs>
</ds:datastoreItem>
</file>

<file path=customXml/itemProps3.xml><?xml version="1.0" encoding="utf-8"?>
<ds:datastoreItem xmlns:ds="http://schemas.openxmlformats.org/officeDocument/2006/customXml" ds:itemID="{1A706731-382E-4DED-A896-EDCE738349CA}">
  <ds:schemaRefs>
    <ds:schemaRef ds:uri="9f6166fe-9f5b-43aa-b8a9-b4d7ad530bd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4992</Words>
  <Application>Microsoft Office PowerPoint</Application>
  <PresentationFormat>Widescreen</PresentationFormat>
  <Paragraphs>346</Paragraphs>
  <Slides>34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Helvetica</vt:lpstr>
      <vt:lpstr>Helvetica Light</vt:lpstr>
      <vt:lpstr>Helvetica-Normal</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cp:revision>
  <dcterms:created xsi:type="dcterms:W3CDTF">2021-04-16T17:49:10Z</dcterms:created>
  <dcterms:modified xsi:type="dcterms:W3CDTF">2021-05-07T16:06:15Z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