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5.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31.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drawings/drawing1.xml" ContentType="application/vnd.openxmlformats-officedocument.drawingml.chartshapes+xml"/>
  <Override PartName="/ppt/notesSlides/notesSlide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82" r:id="rId6"/>
  </p:sldMasterIdLst>
  <p:notesMasterIdLst>
    <p:notesMasterId r:id="rId43"/>
  </p:notesMasterIdLst>
  <p:sldIdLst>
    <p:sldId id="2144328310" r:id="rId7"/>
    <p:sldId id="2144328288" r:id="rId8"/>
    <p:sldId id="2144328280" r:id="rId9"/>
    <p:sldId id="2144328277" r:id="rId10"/>
    <p:sldId id="2144328282" r:id="rId11"/>
    <p:sldId id="2144328281" r:id="rId12"/>
    <p:sldId id="2144328329" r:id="rId13"/>
    <p:sldId id="2144328313" r:id="rId14"/>
    <p:sldId id="2144328311" r:id="rId15"/>
    <p:sldId id="2144328307" r:id="rId16"/>
    <p:sldId id="2144328323" r:id="rId17"/>
    <p:sldId id="2144328330" r:id="rId18"/>
    <p:sldId id="2144328316" r:id="rId19"/>
    <p:sldId id="2144328301" r:id="rId20"/>
    <p:sldId id="2144328320" r:id="rId21"/>
    <p:sldId id="2144328324" r:id="rId22"/>
    <p:sldId id="2144328331" r:id="rId23"/>
    <p:sldId id="2144328334" r:id="rId24"/>
    <p:sldId id="257" r:id="rId25"/>
    <p:sldId id="2144328293" r:id="rId26"/>
    <p:sldId id="2144328325" r:id="rId27"/>
    <p:sldId id="2144328332" r:id="rId28"/>
    <p:sldId id="2144328322" r:id="rId29"/>
    <p:sldId id="2144328303" r:id="rId30"/>
    <p:sldId id="2144328308" r:id="rId31"/>
    <p:sldId id="2144328296" r:id="rId32"/>
    <p:sldId id="2144328245" r:id="rId33"/>
    <p:sldId id="2144328326" r:id="rId34"/>
    <p:sldId id="2144328333" r:id="rId35"/>
    <p:sldId id="2144328249" r:id="rId36"/>
    <p:sldId id="2144328275" r:id="rId37"/>
    <p:sldId id="2144328292" r:id="rId38"/>
    <p:sldId id="2144328155" r:id="rId39"/>
    <p:sldId id="2144328327" r:id="rId40"/>
    <p:sldId id="275" r:id="rId41"/>
    <p:sldId id="214432740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85A107-2D3E-7AFE-0528-70F5B03A336C}" name="Marianne Vita" initials="MV" userId="S::mariannev@thevab.com::35b1102d-d340-4a85-a709-12ee727aa48b" providerId="AD"/>
  <p188:author id="{6644001F-98D2-AF68-925B-F4D39E797894}" name="Jason Wiese" initials="JW" userId="S::jasonw@thevab.com::4bff8d5b-7de6-4655-b397-69b0afc81113" providerId="AD"/>
  <p188:author id="{41E8424B-45FD-3ECB-0948-723F916FFB79}" name="Danielle Delauro" initials="DD" userId="S::danielled@thevab.com::79c3a64d-209a-45df-902b-7cba6cccfd68" providerId="AD"/>
  <p188:author id="{FCE3F7EB-DC72-F237-D662-44918D558BC7}" name="Benjamin Vandegrift" initials="BV" userId="S::benjaminv@thevab.com::2e5c2a8a-c606-4888-a2a6-2a14dfaa97a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7320" autoAdjust="0"/>
  </p:normalViewPr>
  <p:slideViewPr>
    <p:cSldViewPr snapToGrid="0">
      <p:cViewPr>
        <p:scale>
          <a:sx n="125" d="100"/>
          <a:sy n="125" d="100"/>
        </p:scale>
        <p:origin x="804" y="7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Control</c:v>
                </c:pt>
              </c:strCache>
            </c:strRef>
          </c:tx>
          <c:spPr>
            <a:solidFill>
              <a:srgbClr val="ACBDCE"/>
            </a:solidFill>
            <a:ln>
              <a:noFill/>
            </a:ln>
            <a:effectLst/>
          </c:spPr>
          <c:invertIfNegative val="0"/>
          <c:dLbls>
            <c:dLbl>
              <c:idx val="0"/>
              <c:layout>
                <c:manualLayout>
                  <c:x val="0.22167332229885631"/>
                  <c:y val="-1.215816528499170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1CC-4761-8F53-0EE8322CF9D9}"/>
                </c:ext>
              </c:extLst>
            </c:dLbl>
            <c:dLbl>
              <c:idx val="1"/>
              <c:layout>
                <c:manualLayout>
                  <c:x val="0.23497823285287822"/>
                  <c:y val="-1.1144856098247052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1CC-4761-8F53-0EE8322CF9D9}"/>
                </c:ext>
              </c:extLst>
            </c:dLbl>
            <c:dLbl>
              <c:idx val="2"/>
              <c:layout>
                <c:manualLayout>
                  <c:x val="0.19639780454150266"/>
                  <c:y val="6.079082642495851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1CC-4761-8F53-0EE8322CF9D9}"/>
                </c:ext>
              </c:extLst>
            </c:dLbl>
            <c:dLbl>
              <c:idx val="3"/>
              <c:layout>
                <c:manualLayout>
                  <c:x val="0.14039787136200374"/>
                  <c:y val="-6.079082642495851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1CC-4761-8F53-0EE8322CF9D9}"/>
                </c:ext>
              </c:extLst>
            </c:dLbl>
            <c:dLbl>
              <c:idx val="4"/>
              <c:layout>
                <c:manualLayout>
                  <c:x val="0.23848448554663548"/>
                  <c:y val="6.079082642495851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1CC-4761-8F53-0EE8322CF9D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F1A62"/>
                    </a:solidFill>
                    <a:latin typeface="Helvetica" panose="020B04030202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Action Intent</c:v>
                </c:pt>
                <c:pt idx="1">
                  <c:v>Message Agreement</c:v>
                </c:pt>
                <c:pt idx="2">
                  <c:v>Brand Favorability</c:v>
                </c:pt>
                <c:pt idx="3">
                  <c:v>Ad Recall</c:v>
                </c:pt>
                <c:pt idx="4">
                  <c:v>Brand Awareness</c:v>
                </c:pt>
              </c:strCache>
            </c:strRef>
          </c:cat>
          <c:val>
            <c:numRef>
              <c:f>Sheet1!$B$2:$B$6</c:f>
              <c:numCache>
                <c:formatCode>0.0%</c:formatCode>
                <c:ptCount val="5"/>
                <c:pt idx="0">
                  <c:v>0.35599999999999998</c:v>
                </c:pt>
                <c:pt idx="1">
                  <c:v>0.42699999999999999</c:v>
                </c:pt>
                <c:pt idx="2">
                  <c:v>0.28000000000000003</c:v>
                </c:pt>
                <c:pt idx="3">
                  <c:v>0.17599999999999999</c:v>
                </c:pt>
                <c:pt idx="4">
                  <c:v>0.35599999999999998</c:v>
                </c:pt>
              </c:numCache>
            </c:numRef>
          </c:val>
          <c:extLst>
            <c:ext xmlns:c16="http://schemas.microsoft.com/office/drawing/2014/chart" uri="{C3380CC4-5D6E-409C-BE32-E72D297353CC}">
              <c16:uniqueId val="{00000000-91CC-4761-8F53-0EE8322CF9D9}"/>
            </c:ext>
          </c:extLst>
        </c:ser>
        <c:dLbls>
          <c:showLegendKey val="0"/>
          <c:showVal val="0"/>
          <c:showCatName val="0"/>
          <c:showSerName val="0"/>
          <c:showPercent val="0"/>
          <c:showBubbleSize val="0"/>
        </c:dLbls>
        <c:gapWidth val="150"/>
        <c:overlap val="100"/>
        <c:axId val="1143757328"/>
        <c:axId val="1143758992"/>
      </c:barChart>
      <c:catAx>
        <c:axId val="1143757328"/>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50" b="0" i="0" u="none" strike="noStrike" kern="1200" baseline="0">
                <a:solidFill>
                  <a:srgbClr val="1F1A62"/>
                </a:solidFill>
                <a:latin typeface="Helvetica" panose="020B0403020202020204" pitchFamily="34" charset="0"/>
                <a:ea typeface="+mn-ea"/>
                <a:cs typeface="+mn-cs"/>
              </a:defRPr>
            </a:pPr>
            <a:endParaRPr lang="en-US"/>
          </a:p>
        </c:txPr>
        <c:crossAx val="1143758992"/>
        <c:crosses val="autoZero"/>
        <c:auto val="1"/>
        <c:lblAlgn val="ctr"/>
        <c:lblOffset val="100"/>
        <c:noMultiLvlLbl val="0"/>
      </c:catAx>
      <c:valAx>
        <c:axId val="1143758992"/>
        <c:scaling>
          <c:orientation val="minMax"/>
          <c:max val="0.70000000000000007"/>
          <c:min val="0"/>
        </c:scaling>
        <c:delete val="1"/>
        <c:axPos val="b"/>
        <c:numFmt formatCode="0.0%" sourceLinked="1"/>
        <c:majorTickMark val="out"/>
        <c:minorTickMark val="none"/>
        <c:tickLblPos val="nextTo"/>
        <c:crossAx val="11437573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Helvetica" panose="020B0403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8.6819746038124604E-2"/>
          <c:w val="1"/>
          <c:h val="0.70076107717119218"/>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1F1A62"/>
              </a:solidFill>
              <a:ln>
                <a:noFill/>
              </a:ln>
              <a:effectLst/>
            </c:spPr>
            <c:extLst>
              <c:ext xmlns:c16="http://schemas.microsoft.com/office/drawing/2014/chart" uri="{C3380CC4-5D6E-409C-BE32-E72D297353CC}">
                <c16:uniqueId val="{00000004-F283-43B0-B1BC-230A47A96E02}"/>
              </c:ext>
            </c:extLst>
          </c:dPt>
          <c:dPt>
            <c:idx val="1"/>
            <c:invertIfNegative val="0"/>
            <c:bubble3D val="0"/>
            <c:spPr>
              <a:solidFill>
                <a:srgbClr val="1F1A62"/>
              </a:solidFill>
              <a:ln>
                <a:noFill/>
              </a:ln>
              <a:effectLst/>
            </c:spPr>
            <c:extLst>
              <c:ext xmlns:c16="http://schemas.microsoft.com/office/drawing/2014/chart" uri="{C3380CC4-5D6E-409C-BE32-E72D297353CC}">
                <c16:uniqueId val="{00000005-F283-43B0-B1BC-230A47A96E02}"/>
              </c:ext>
            </c:extLst>
          </c:dPt>
          <c:dPt>
            <c:idx val="2"/>
            <c:invertIfNegative val="0"/>
            <c:bubble3D val="0"/>
            <c:spPr>
              <a:solidFill>
                <a:srgbClr val="ED3C8D"/>
              </a:solidFill>
              <a:ln>
                <a:noFill/>
              </a:ln>
              <a:effectLst/>
            </c:spPr>
            <c:extLst>
              <c:ext xmlns:c16="http://schemas.microsoft.com/office/drawing/2014/chart" uri="{C3380CC4-5D6E-409C-BE32-E72D297353CC}">
                <c16:uniqueId val="{00000006-F283-43B0-B1BC-230A47A96E02}"/>
              </c:ext>
            </c:extLst>
          </c:dPt>
          <c:dPt>
            <c:idx val="3"/>
            <c:invertIfNegative val="0"/>
            <c:bubble3D val="0"/>
            <c:spPr>
              <a:solidFill>
                <a:schemeClr val="bg1">
                  <a:lumMod val="75000"/>
                </a:schemeClr>
              </a:solidFill>
              <a:ln>
                <a:noFill/>
              </a:ln>
              <a:effectLst/>
            </c:spPr>
            <c:extLst>
              <c:ext xmlns:c16="http://schemas.microsoft.com/office/drawing/2014/chart" uri="{C3380CC4-5D6E-409C-BE32-E72D297353CC}">
                <c16:uniqueId val="{00000007-F283-43B0-B1BC-230A47A96E02}"/>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Exposed Linear TV</c:v>
                </c:pt>
                <c:pt idx="1">
                  <c:v>Exposed VIZIOAds</c:v>
                </c:pt>
                <c:pt idx="2">
                  <c:v>Exposed Both</c:v>
                </c:pt>
                <c:pt idx="3">
                  <c:v>Unexposed</c:v>
                </c:pt>
              </c:strCache>
            </c:strRef>
          </c:cat>
          <c:val>
            <c:numRef>
              <c:f>Sheet1!$B$2:$B$5</c:f>
              <c:numCache>
                <c:formatCode>0.0%</c:formatCode>
                <c:ptCount val="4"/>
                <c:pt idx="0">
                  <c:v>1.7999999999999999E-2</c:v>
                </c:pt>
                <c:pt idx="1">
                  <c:v>9.5000000000000001E-2</c:v>
                </c:pt>
                <c:pt idx="2">
                  <c:v>0.12</c:v>
                </c:pt>
                <c:pt idx="3">
                  <c:v>1.7000000000000001E-2</c:v>
                </c:pt>
              </c:numCache>
            </c:numRef>
          </c:val>
          <c:extLst>
            <c:ext xmlns:c16="http://schemas.microsoft.com/office/drawing/2014/chart" uri="{C3380CC4-5D6E-409C-BE32-E72D297353CC}">
              <c16:uniqueId val="{00000000-F283-43B0-B1BC-230A47A96E02}"/>
            </c:ext>
          </c:extLst>
        </c:ser>
        <c:dLbls>
          <c:showLegendKey val="0"/>
          <c:showVal val="0"/>
          <c:showCatName val="0"/>
          <c:showSerName val="0"/>
          <c:showPercent val="0"/>
          <c:showBubbleSize val="0"/>
        </c:dLbls>
        <c:gapWidth val="56"/>
        <c:overlap val="-100"/>
        <c:axId val="611242736"/>
        <c:axId val="611238472"/>
      </c:barChart>
      <c:catAx>
        <c:axId val="611242736"/>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300" b="0" i="0" u="none" strike="noStrike" kern="1200" baseline="0">
                <a:solidFill>
                  <a:srgbClr val="1F1A62"/>
                </a:solidFill>
                <a:latin typeface="Helvetica" panose="020B0403020202020204" pitchFamily="34" charset="0"/>
                <a:ea typeface="+mn-ea"/>
                <a:cs typeface="+mn-cs"/>
              </a:defRPr>
            </a:pPr>
            <a:endParaRPr lang="en-US"/>
          </a:p>
        </c:txPr>
        <c:crossAx val="611238472"/>
        <c:crosses val="autoZero"/>
        <c:auto val="1"/>
        <c:lblAlgn val="ctr"/>
        <c:lblOffset val="100"/>
        <c:noMultiLvlLbl val="0"/>
      </c:catAx>
      <c:valAx>
        <c:axId val="611238472"/>
        <c:scaling>
          <c:orientation val="minMax"/>
        </c:scaling>
        <c:delete val="1"/>
        <c:axPos val="l"/>
        <c:numFmt formatCode="0.0%" sourceLinked="1"/>
        <c:majorTickMark val="none"/>
        <c:minorTickMark val="none"/>
        <c:tickLblPos val="nextTo"/>
        <c:crossAx val="611242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378138451720592"/>
          <c:y val="3.5188117123394827E-3"/>
          <c:w val="0.44447577906596708"/>
          <c:h val="0.99429731366555174"/>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00BFF2"/>
              </a:solidFill>
              <a:ln>
                <a:noFill/>
              </a:ln>
              <a:effectLst/>
            </c:spPr>
            <c:extLst>
              <c:ext xmlns:c16="http://schemas.microsoft.com/office/drawing/2014/chart" uri="{C3380CC4-5D6E-409C-BE32-E72D297353CC}">
                <c16:uniqueId val="{00000004-F283-43B0-B1BC-230A47A96E02}"/>
              </c:ext>
            </c:extLst>
          </c:dPt>
          <c:dPt>
            <c:idx val="1"/>
            <c:invertIfNegative val="0"/>
            <c:bubble3D val="0"/>
            <c:spPr>
              <a:solidFill>
                <a:srgbClr val="00BFF2"/>
              </a:solidFill>
              <a:ln>
                <a:noFill/>
              </a:ln>
              <a:effectLst/>
            </c:spPr>
            <c:extLst>
              <c:ext xmlns:c16="http://schemas.microsoft.com/office/drawing/2014/chart" uri="{C3380CC4-5D6E-409C-BE32-E72D297353CC}">
                <c16:uniqueId val="{00000005-F283-43B0-B1BC-230A47A96E02}"/>
              </c:ext>
            </c:extLst>
          </c:dPt>
          <c:dPt>
            <c:idx val="2"/>
            <c:invertIfNegative val="0"/>
            <c:bubble3D val="0"/>
            <c:spPr>
              <a:solidFill>
                <a:srgbClr val="4EBEA4"/>
              </a:solidFill>
              <a:ln>
                <a:noFill/>
              </a:ln>
              <a:effectLst/>
            </c:spPr>
            <c:extLst>
              <c:ext xmlns:c16="http://schemas.microsoft.com/office/drawing/2014/chart" uri="{C3380CC4-5D6E-409C-BE32-E72D297353CC}">
                <c16:uniqueId val="{00000006-F283-43B0-B1BC-230A47A96E02}"/>
              </c:ext>
            </c:extLst>
          </c:dPt>
          <c:dPt>
            <c:idx val="3"/>
            <c:invertIfNegative val="0"/>
            <c:bubble3D val="0"/>
            <c:spPr>
              <a:solidFill>
                <a:srgbClr val="4EBEA4"/>
              </a:solidFill>
              <a:ln>
                <a:noFill/>
              </a:ln>
              <a:effectLst/>
            </c:spPr>
            <c:extLst>
              <c:ext xmlns:c16="http://schemas.microsoft.com/office/drawing/2014/chart" uri="{C3380CC4-5D6E-409C-BE32-E72D297353CC}">
                <c16:uniqueId val="{00000007-F283-43B0-B1BC-230A47A96E02}"/>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Video: HH Connect</c:v>
                </c:pt>
                <c:pt idx="1">
                  <c:v>Video: CTV</c:v>
                </c:pt>
                <c:pt idx="2">
                  <c:v>Homescreen: Rotational</c:v>
                </c:pt>
                <c:pt idx="3">
                  <c:v>Homescreen: Takeover</c:v>
                </c:pt>
              </c:strCache>
            </c:strRef>
          </c:cat>
          <c:val>
            <c:numRef>
              <c:f>Sheet1!$B$2:$B$5</c:f>
              <c:numCache>
                <c:formatCode>0%</c:formatCode>
                <c:ptCount val="4"/>
                <c:pt idx="0">
                  <c:v>0.94</c:v>
                </c:pt>
                <c:pt idx="1">
                  <c:v>0.61</c:v>
                </c:pt>
                <c:pt idx="2">
                  <c:v>0.91</c:v>
                </c:pt>
                <c:pt idx="3">
                  <c:v>0.57999999999999996</c:v>
                </c:pt>
              </c:numCache>
            </c:numRef>
          </c:val>
          <c:extLst>
            <c:ext xmlns:c16="http://schemas.microsoft.com/office/drawing/2014/chart" uri="{C3380CC4-5D6E-409C-BE32-E72D297353CC}">
              <c16:uniqueId val="{00000000-F283-43B0-B1BC-230A47A96E02}"/>
            </c:ext>
          </c:extLst>
        </c:ser>
        <c:dLbls>
          <c:showLegendKey val="0"/>
          <c:showVal val="0"/>
          <c:showCatName val="0"/>
          <c:showSerName val="0"/>
          <c:showPercent val="0"/>
          <c:showBubbleSize val="0"/>
        </c:dLbls>
        <c:gapWidth val="56"/>
        <c:axId val="611242736"/>
        <c:axId val="611238472"/>
      </c:barChart>
      <c:catAx>
        <c:axId val="611242736"/>
        <c:scaling>
          <c:orientation val="maxMin"/>
        </c:scaling>
        <c:delete val="0"/>
        <c:axPos val="l"/>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300" b="0" i="0" u="none" strike="noStrike" kern="1200" baseline="0">
                <a:solidFill>
                  <a:srgbClr val="1F1A62"/>
                </a:solidFill>
                <a:latin typeface="Helvetica" panose="020B0403020202020204" pitchFamily="34" charset="0"/>
                <a:ea typeface="+mn-ea"/>
                <a:cs typeface="+mn-cs"/>
              </a:defRPr>
            </a:pPr>
            <a:endParaRPr lang="en-US"/>
          </a:p>
        </c:txPr>
        <c:crossAx val="611238472"/>
        <c:crosses val="autoZero"/>
        <c:auto val="1"/>
        <c:lblAlgn val="ctr"/>
        <c:lblOffset val="100"/>
        <c:noMultiLvlLbl val="0"/>
      </c:catAx>
      <c:valAx>
        <c:axId val="611238472"/>
        <c:scaling>
          <c:orientation val="minMax"/>
        </c:scaling>
        <c:delete val="1"/>
        <c:axPos val="t"/>
        <c:numFmt formatCode="0%" sourceLinked="1"/>
        <c:majorTickMark val="none"/>
        <c:minorTickMark val="none"/>
        <c:tickLblPos val="nextTo"/>
        <c:crossAx val="611242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8.6819746038124604E-2"/>
          <c:w val="1"/>
          <c:h val="0.70076107717119218"/>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1F1A62"/>
              </a:solidFill>
              <a:ln>
                <a:noFill/>
              </a:ln>
              <a:effectLst/>
            </c:spPr>
            <c:extLst>
              <c:ext xmlns:c16="http://schemas.microsoft.com/office/drawing/2014/chart" uri="{C3380CC4-5D6E-409C-BE32-E72D297353CC}">
                <c16:uniqueId val="{00000001-0443-4AE9-A5AE-16548868EF4C}"/>
              </c:ext>
            </c:extLst>
          </c:dPt>
          <c:dPt>
            <c:idx val="1"/>
            <c:invertIfNegative val="0"/>
            <c:bubble3D val="0"/>
            <c:spPr>
              <a:solidFill>
                <a:srgbClr val="ED3C8D"/>
              </a:solidFill>
              <a:ln>
                <a:noFill/>
              </a:ln>
              <a:effectLst/>
            </c:spPr>
            <c:extLst>
              <c:ext xmlns:c16="http://schemas.microsoft.com/office/drawing/2014/chart" uri="{C3380CC4-5D6E-409C-BE32-E72D297353CC}">
                <c16:uniqueId val="{00000003-0443-4AE9-A5AE-16548868EF4C}"/>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Control</c:v>
                </c:pt>
                <c:pt idx="1">
                  <c:v>Exposed</c:v>
                </c:pt>
              </c:strCache>
            </c:strRef>
          </c:cat>
          <c:val>
            <c:numRef>
              <c:f>Sheet1!$B$2:$B$3</c:f>
              <c:numCache>
                <c:formatCode>0.0%</c:formatCode>
                <c:ptCount val="2"/>
                <c:pt idx="0">
                  <c:v>7.0000000000000001E-3</c:v>
                </c:pt>
                <c:pt idx="1">
                  <c:v>1.2E-2</c:v>
                </c:pt>
              </c:numCache>
            </c:numRef>
          </c:val>
          <c:extLst>
            <c:ext xmlns:c16="http://schemas.microsoft.com/office/drawing/2014/chart" uri="{C3380CC4-5D6E-409C-BE32-E72D297353CC}">
              <c16:uniqueId val="{00000008-0443-4AE9-A5AE-16548868EF4C}"/>
            </c:ext>
          </c:extLst>
        </c:ser>
        <c:dLbls>
          <c:showLegendKey val="0"/>
          <c:showVal val="0"/>
          <c:showCatName val="0"/>
          <c:showSerName val="0"/>
          <c:showPercent val="0"/>
          <c:showBubbleSize val="0"/>
        </c:dLbls>
        <c:gapWidth val="119"/>
        <c:overlap val="-100"/>
        <c:axId val="611242736"/>
        <c:axId val="611238472"/>
      </c:barChart>
      <c:catAx>
        <c:axId val="611242736"/>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0" i="0" u="none" strike="noStrike" kern="1200" baseline="0">
                <a:solidFill>
                  <a:srgbClr val="1F1A62"/>
                </a:solidFill>
                <a:latin typeface="Helvetica" panose="020B0403020202020204" pitchFamily="34" charset="0"/>
                <a:ea typeface="+mn-ea"/>
                <a:cs typeface="+mn-cs"/>
              </a:defRPr>
            </a:pPr>
            <a:endParaRPr lang="en-US"/>
          </a:p>
        </c:txPr>
        <c:crossAx val="611238472"/>
        <c:crosses val="autoZero"/>
        <c:auto val="1"/>
        <c:lblAlgn val="ctr"/>
        <c:lblOffset val="100"/>
        <c:noMultiLvlLbl val="0"/>
      </c:catAx>
      <c:valAx>
        <c:axId val="611238472"/>
        <c:scaling>
          <c:orientation val="minMax"/>
        </c:scaling>
        <c:delete val="1"/>
        <c:axPos val="l"/>
        <c:numFmt formatCode="0.0%" sourceLinked="1"/>
        <c:majorTickMark val="none"/>
        <c:minorTickMark val="none"/>
        <c:tickLblPos val="nextTo"/>
        <c:crossAx val="611242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949617809696738E-2"/>
          <c:y val="0.28853906618574104"/>
          <c:w val="0.89515634041353465"/>
          <c:h val="0.49490258191586234"/>
        </c:manualLayout>
      </c:layout>
      <c:lineChart>
        <c:grouping val="standard"/>
        <c:varyColors val="0"/>
        <c:ser>
          <c:idx val="0"/>
          <c:order val="0"/>
          <c:tx>
            <c:strRef>
              <c:f>Sheet1!$B$1</c:f>
              <c:strCache>
                <c:ptCount val="1"/>
                <c:pt idx="0">
                  <c:v>Overall Exposed</c:v>
                </c:pt>
              </c:strCache>
            </c:strRef>
          </c:tx>
          <c:spPr>
            <a:ln w="28575" cap="rnd">
              <a:solidFill>
                <a:srgbClr val="1F1A62"/>
              </a:solidFill>
              <a:round/>
            </a:ln>
            <a:effectLst/>
          </c:spPr>
          <c:marker>
            <c:symbol val="circle"/>
            <c:size val="5"/>
            <c:spPr>
              <a:solidFill>
                <a:srgbClr val="1F1A62"/>
              </a:solidFill>
              <a:ln w="9525">
                <a:solidFill>
                  <a:srgbClr val="1F1A62"/>
                </a:solidFill>
              </a:ln>
              <a:effectLst/>
            </c:spPr>
          </c:marker>
          <c:dLbls>
            <c:dLbl>
              <c:idx val="0"/>
              <c:layout>
                <c:manualLayout>
                  <c:x val="-6.184230861233031E-2"/>
                  <c:y val="4.84123028869449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7A7-4EFF-891C-5AF7E9E71025}"/>
                </c:ext>
              </c:extLst>
            </c:dLbl>
            <c:dLbl>
              <c:idx val="1"/>
              <c:layout>
                <c:manualLayout>
                  <c:x val="-2.452602030196923E-2"/>
                  <c:y val="5.71845871655954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7A7-4EFF-891C-5AF7E9E71025}"/>
                </c:ext>
              </c:extLst>
            </c:dLbl>
            <c:dLbl>
              <c:idx val="2"/>
              <c:layout>
                <c:manualLayout>
                  <c:x val="-6.8387446744630306E-2"/>
                  <c:y val="8.35014400015472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7A7-4EFF-891C-5AF7E9E71025}"/>
                </c:ext>
              </c:extLst>
            </c:dLbl>
            <c:dLbl>
              <c:idx val="3"/>
              <c:layout>
                <c:manualLayout>
                  <c:x val="-2.6340800896443022E-2"/>
                  <c:y val="-6.56273927355125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7A7-4EFF-891C-5AF7E9E71025}"/>
                </c:ext>
              </c:extLst>
            </c:dLbl>
            <c:dLbl>
              <c:idx val="4"/>
              <c:layout>
                <c:manualLayout>
                  <c:x val="-0.10347658789875908"/>
                  <c:y val="7.03430135835713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7A7-4EFF-891C-5AF7E9E71025}"/>
                </c:ext>
              </c:extLst>
            </c:dLbl>
            <c:dLbl>
              <c:idx val="5"/>
              <c:layout>
                <c:manualLayout>
                  <c:x val="-5.9615161456098048E-2"/>
                  <c:y val="-9.63303877107895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7A7-4EFF-891C-5AF7E9E71025}"/>
                </c:ext>
              </c:extLst>
            </c:dLbl>
            <c:dLbl>
              <c:idx val="6"/>
              <c:layout>
                <c:manualLayout>
                  <c:x val="-3.2073409062024077E-2"/>
                  <c:y val="6.15707293049206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7A7-4EFF-891C-5AF7E9E71025}"/>
                </c:ext>
              </c:extLst>
            </c:dLbl>
            <c:spPr>
              <a:noFill/>
              <a:ln>
                <a:noFill/>
              </a:ln>
              <a:effectLst/>
            </c:spPr>
            <c:txPr>
              <a:bodyPr rot="0" spcFirstLastPara="1" vertOverflow="ellipsis" horzOverflow="clip" vert="horz" wrap="square" lIns="38100" tIns="19050" rIns="38100" bIns="19050" anchor="ctr" anchorCtr="1">
                <a:spAutoFit/>
              </a:bodyPr>
              <a:lstStyle/>
              <a:p>
                <a:pPr>
                  <a:defRPr sz="1050" b="1" i="0" u="none" strike="noStrike" kern="1200" baseline="0">
                    <a:solidFill>
                      <a:srgbClr val="1F1A62"/>
                    </a:solidFill>
                    <a:latin typeface="Helvetica" panose="020B04030202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c:v>
                </c:pt>
                <c:pt idx="1">
                  <c:v>2</c:v>
                </c:pt>
                <c:pt idx="2">
                  <c:v>3-5</c:v>
                </c:pt>
                <c:pt idx="3">
                  <c:v>6-9</c:v>
                </c:pt>
                <c:pt idx="4">
                  <c:v>10-14</c:v>
                </c:pt>
                <c:pt idx="5">
                  <c:v>15-19</c:v>
                </c:pt>
                <c:pt idx="6">
                  <c:v>20+</c:v>
                </c:pt>
              </c:strCache>
            </c:strRef>
          </c:cat>
          <c:val>
            <c:numRef>
              <c:f>Sheet1!$B$2:$B$8</c:f>
              <c:numCache>
                <c:formatCode>0.00%</c:formatCode>
                <c:ptCount val="7"/>
                <c:pt idx="0">
                  <c:v>1E-3</c:v>
                </c:pt>
                <c:pt idx="1">
                  <c:v>2.3E-3</c:v>
                </c:pt>
                <c:pt idx="2">
                  <c:v>4.8999999999999998E-3</c:v>
                </c:pt>
                <c:pt idx="3">
                  <c:v>2.5999999999999999E-3</c:v>
                </c:pt>
                <c:pt idx="4">
                  <c:v>2.7000000000000001E-3</c:v>
                </c:pt>
                <c:pt idx="5">
                  <c:v>2.0000000000000001E-4</c:v>
                </c:pt>
                <c:pt idx="6">
                  <c:v>1.1999999999999999E-3</c:v>
                </c:pt>
              </c:numCache>
            </c:numRef>
          </c:val>
          <c:smooth val="1"/>
          <c:extLst>
            <c:ext xmlns:c16="http://schemas.microsoft.com/office/drawing/2014/chart" uri="{C3380CC4-5D6E-409C-BE32-E72D297353CC}">
              <c16:uniqueId val="{00000000-B7A7-4EFF-891C-5AF7E9E71025}"/>
            </c:ext>
          </c:extLst>
        </c:ser>
        <c:ser>
          <c:idx val="1"/>
          <c:order val="1"/>
          <c:tx>
            <c:strRef>
              <c:f>Sheet1!$C$1</c:f>
              <c:strCache>
                <c:ptCount val="1"/>
                <c:pt idx="0">
                  <c:v>TV Exposed</c:v>
                </c:pt>
              </c:strCache>
            </c:strRef>
          </c:tx>
          <c:spPr>
            <a:ln w="28575" cap="rnd">
              <a:solidFill>
                <a:srgbClr val="00BFF2"/>
              </a:solidFill>
              <a:round/>
            </a:ln>
            <a:effectLst/>
          </c:spPr>
          <c:marker>
            <c:symbol val="circle"/>
            <c:size val="5"/>
            <c:spPr>
              <a:solidFill>
                <a:srgbClr val="00BFF2"/>
              </a:solidFill>
              <a:ln w="9525">
                <a:solidFill>
                  <a:srgbClr val="00BFF2"/>
                </a:solidFill>
              </a:ln>
              <a:effectLst/>
            </c:spPr>
          </c:marker>
          <c:cat>
            <c:strRef>
              <c:f>Sheet1!$A$2:$A$8</c:f>
              <c:strCache>
                <c:ptCount val="7"/>
                <c:pt idx="0">
                  <c:v>1</c:v>
                </c:pt>
                <c:pt idx="1">
                  <c:v>2</c:v>
                </c:pt>
                <c:pt idx="2">
                  <c:v>3-5</c:v>
                </c:pt>
                <c:pt idx="3">
                  <c:v>6-9</c:v>
                </c:pt>
                <c:pt idx="4">
                  <c:v>10-14</c:v>
                </c:pt>
                <c:pt idx="5">
                  <c:v>15-19</c:v>
                </c:pt>
                <c:pt idx="6">
                  <c:v>20+</c:v>
                </c:pt>
              </c:strCache>
            </c:strRef>
          </c:cat>
          <c:val>
            <c:numRef>
              <c:f>Sheet1!$C$2:$C$8</c:f>
              <c:numCache>
                <c:formatCode>0.00%</c:formatCode>
                <c:ptCount val="7"/>
                <c:pt idx="0">
                  <c:v>1E-3</c:v>
                </c:pt>
                <c:pt idx="1">
                  <c:v>2.5999999999999999E-3</c:v>
                </c:pt>
                <c:pt idx="2">
                  <c:v>5.4999999999999997E-3</c:v>
                </c:pt>
                <c:pt idx="3">
                  <c:v>2.7000000000000001E-3</c:v>
                </c:pt>
                <c:pt idx="4">
                  <c:v>3.2000000000000002E-3</c:v>
                </c:pt>
                <c:pt idx="5">
                  <c:v>2.0000000000000001E-4</c:v>
                </c:pt>
                <c:pt idx="6">
                  <c:v>1.8E-3</c:v>
                </c:pt>
              </c:numCache>
            </c:numRef>
          </c:val>
          <c:smooth val="1"/>
          <c:extLst>
            <c:ext xmlns:c16="http://schemas.microsoft.com/office/drawing/2014/chart" uri="{C3380CC4-5D6E-409C-BE32-E72D297353CC}">
              <c16:uniqueId val="{00000001-B7A7-4EFF-891C-5AF7E9E71025}"/>
            </c:ext>
          </c:extLst>
        </c:ser>
        <c:ser>
          <c:idx val="2"/>
          <c:order val="2"/>
          <c:tx>
            <c:strRef>
              <c:f>Sheet1!$D$1</c:f>
              <c:strCache>
                <c:ptCount val="1"/>
                <c:pt idx="0">
                  <c:v>Samba Digital Exposed</c:v>
                </c:pt>
              </c:strCache>
            </c:strRef>
          </c:tx>
          <c:spPr>
            <a:ln w="28575" cap="rnd">
              <a:solidFill>
                <a:srgbClr val="ED3C8D"/>
              </a:solidFill>
              <a:round/>
            </a:ln>
            <a:effectLst/>
          </c:spPr>
          <c:marker>
            <c:symbol val="circle"/>
            <c:size val="5"/>
            <c:spPr>
              <a:solidFill>
                <a:srgbClr val="ED3C8D"/>
              </a:solidFill>
              <a:ln w="9525">
                <a:solidFill>
                  <a:srgbClr val="ED3C8D"/>
                </a:solidFill>
              </a:ln>
              <a:effectLst/>
            </c:spPr>
          </c:marker>
          <c:cat>
            <c:strRef>
              <c:f>Sheet1!$A$2:$A$8</c:f>
              <c:strCache>
                <c:ptCount val="7"/>
                <c:pt idx="0">
                  <c:v>1</c:v>
                </c:pt>
                <c:pt idx="1">
                  <c:v>2</c:v>
                </c:pt>
                <c:pt idx="2">
                  <c:v>3-5</c:v>
                </c:pt>
                <c:pt idx="3">
                  <c:v>6-9</c:v>
                </c:pt>
                <c:pt idx="4">
                  <c:v>10-14</c:v>
                </c:pt>
                <c:pt idx="5">
                  <c:v>15-19</c:v>
                </c:pt>
                <c:pt idx="6">
                  <c:v>20+</c:v>
                </c:pt>
              </c:strCache>
            </c:strRef>
          </c:cat>
          <c:val>
            <c:numRef>
              <c:f>Sheet1!$D$2:$D$8</c:f>
              <c:numCache>
                <c:formatCode>0.00%</c:formatCode>
                <c:ptCount val="7"/>
                <c:pt idx="0">
                  <c:v>2.0000000000000001E-4</c:v>
                </c:pt>
                <c:pt idx="1">
                  <c:v>5.9999999999999995E-4</c:v>
                </c:pt>
                <c:pt idx="2">
                  <c:v>2.0000000000000001E-4</c:v>
                </c:pt>
                <c:pt idx="3">
                  <c:v>1.9E-3</c:v>
                </c:pt>
                <c:pt idx="4">
                  <c:v>2.0000000000000001E-4</c:v>
                </c:pt>
              </c:numCache>
            </c:numRef>
          </c:val>
          <c:smooth val="1"/>
          <c:extLst>
            <c:ext xmlns:c16="http://schemas.microsoft.com/office/drawing/2014/chart" uri="{C3380CC4-5D6E-409C-BE32-E72D297353CC}">
              <c16:uniqueId val="{00000002-B7A7-4EFF-891C-5AF7E9E71025}"/>
            </c:ext>
          </c:extLst>
        </c:ser>
        <c:dLbls>
          <c:showLegendKey val="0"/>
          <c:showVal val="0"/>
          <c:showCatName val="0"/>
          <c:showSerName val="0"/>
          <c:showPercent val="0"/>
          <c:showBubbleSize val="0"/>
        </c:dLbls>
        <c:marker val="1"/>
        <c:smooth val="0"/>
        <c:axId val="1214654272"/>
        <c:axId val="1214652192"/>
      </c:lineChart>
      <c:catAx>
        <c:axId val="1214654272"/>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solidFill>
                      <a:schemeClr val="tx1"/>
                    </a:solidFill>
                    <a:latin typeface="Helvetica" panose="020B0403020202020204" pitchFamily="34" charset="0"/>
                  </a:rPr>
                  <a:t># of Exposures</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crossAx val="1214652192"/>
        <c:crosses val="autoZero"/>
        <c:auto val="1"/>
        <c:lblAlgn val="ctr"/>
        <c:lblOffset val="100"/>
        <c:noMultiLvlLbl val="0"/>
      </c:catAx>
      <c:valAx>
        <c:axId val="1214652192"/>
        <c:scaling>
          <c:orientation val="minMax"/>
        </c:scaling>
        <c:delete val="1"/>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solidFill>
                      <a:schemeClr val="tx1"/>
                    </a:solidFill>
                    <a:latin typeface="Helvetica" panose="020B0403020202020204" pitchFamily="34" charset="0"/>
                  </a:rPr>
                  <a:t>Tune-In</a:t>
                </a:r>
                <a:r>
                  <a:rPr lang="en-US" sz="1200" baseline="0">
                    <a:solidFill>
                      <a:schemeClr val="tx1"/>
                    </a:solidFill>
                    <a:latin typeface="Helvetica" panose="020B0403020202020204" pitchFamily="34" charset="0"/>
                  </a:rPr>
                  <a:t> Rate</a:t>
                </a:r>
                <a:endParaRPr lang="en-US" sz="1200">
                  <a:solidFill>
                    <a:schemeClr val="tx1"/>
                  </a:solidFill>
                  <a:latin typeface="Helvetica" panose="020B0403020202020204" pitchFamily="34" charset="0"/>
                </a:endParaRP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crossAx val="1214654272"/>
        <c:crosses val="autoZero"/>
        <c:crossBetween val="between"/>
      </c:valAx>
      <c:spPr>
        <a:noFill/>
        <a:ln>
          <a:noFill/>
        </a:ln>
        <a:effectLst/>
      </c:spPr>
    </c:plotArea>
    <c:legend>
      <c:legendPos val="t"/>
      <c:layout>
        <c:manualLayout>
          <c:xMode val="edge"/>
          <c:yMode val="edge"/>
          <c:x val="2.510301103512045E-2"/>
          <c:y val="1.3158426417975861E-2"/>
          <c:w val="0.93688375271457325"/>
          <c:h val="0.1738473339335786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1" i="0" u="none" strike="noStrike" kern="1200" spc="0" baseline="0">
              <a:solidFill>
                <a:srgbClr val="1F1A62"/>
              </a:solidFill>
              <a:latin typeface="Helvetica" panose="020B0403020202020204" pitchFamily="34" charset="0"/>
              <a:ea typeface="+mn-ea"/>
              <a:cs typeface="+mn-cs"/>
            </a:defRPr>
          </a:pPr>
          <a:endParaRPr lang="en-US"/>
        </a:p>
      </c:txPr>
    </c:title>
    <c:autoTitleDeleted val="0"/>
    <c:plotArea>
      <c:layout/>
      <c:barChart>
        <c:barDir val="bar"/>
        <c:grouping val="clustered"/>
        <c:varyColors val="0"/>
        <c:ser>
          <c:idx val="0"/>
          <c:order val="0"/>
          <c:tx>
            <c:strRef>
              <c:f>Sheet1!$B$1</c:f>
              <c:strCache>
                <c:ptCount val="1"/>
                <c:pt idx="0">
                  <c:v>Tune-In Rate by Samba digital targeting tactic</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Bravo &amp; E! Reality Viewers</c:v>
                </c:pt>
                <c:pt idx="1">
                  <c:v>CBS Reality Viewers</c:v>
                </c:pt>
                <c:pt idx="2">
                  <c:v>Heavy TV Viewers</c:v>
                </c:pt>
                <c:pt idx="3">
                  <c:v>MTV Reality Viewers</c:v>
                </c:pt>
                <c:pt idx="4">
                  <c:v>Streaming Reality Viewers</c:v>
                </c:pt>
              </c:strCache>
            </c:strRef>
          </c:cat>
          <c:val>
            <c:numRef>
              <c:f>Sheet1!$B$2:$B$6</c:f>
              <c:numCache>
                <c:formatCode>0.00%</c:formatCode>
                <c:ptCount val="5"/>
                <c:pt idx="0">
                  <c:v>1E-4</c:v>
                </c:pt>
                <c:pt idx="1">
                  <c:v>2.0000000000000001E-4</c:v>
                </c:pt>
                <c:pt idx="2">
                  <c:v>4.0000000000000002E-4</c:v>
                </c:pt>
                <c:pt idx="3">
                  <c:v>8.0000000000000004E-4</c:v>
                </c:pt>
                <c:pt idx="4">
                  <c:v>8.0000000000000004E-4</c:v>
                </c:pt>
              </c:numCache>
            </c:numRef>
          </c:val>
          <c:extLst>
            <c:ext xmlns:c16="http://schemas.microsoft.com/office/drawing/2014/chart" uri="{C3380CC4-5D6E-409C-BE32-E72D297353CC}">
              <c16:uniqueId val="{00000000-6257-4112-A30C-9B1F6E7964B9}"/>
            </c:ext>
          </c:extLst>
        </c:ser>
        <c:dLbls>
          <c:showLegendKey val="0"/>
          <c:showVal val="0"/>
          <c:showCatName val="0"/>
          <c:showSerName val="0"/>
          <c:showPercent val="0"/>
          <c:showBubbleSize val="0"/>
        </c:dLbls>
        <c:gapWidth val="182"/>
        <c:axId val="1135956752"/>
        <c:axId val="1135954256"/>
      </c:barChart>
      <c:catAx>
        <c:axId val="11359567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crossAx val="1135954256"/>
        <c:crosses val="autoZero"/>
        <c:auto val="1"/>
        <c:lblAlgn val="ctr"/>
        <c:lblOffset val="100"/>
        <c:noMultiLvlLbl val="0"/>
      </c:catAx>
      <c:valAx>
        <c:axId val="1135954256"/>
        <c:scaling>
          <c:orientation val="minMax"/>
        </c:scaling>
        <c:delete val="1"/>
        <c:axPos val="b"/>
        <c:numFmt formatCode="0.00%" sourceLinked="1"/>
        <c:majorTickMark val="none"/>
        <c:minorTickMark val="none"/>
        <c:tickLblPos val="nextTo"/>
        <c:crossAx val="1135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Digital Lift</c:v>
                </c:pt>
              </c:strCache>
            </c:strRef>
          </c:tx>
          <c:spPr>
            <a:solidFill>
              <a:schemeClr val="accent1"/>
            </a:solidFill>
            <a:ln>
              <a:noFill/>
            </a:ln>
            <a:effectLst/>
          </c:spPr>
          <c:invertIfNegative val="0"/>
          <c:dPt>
            <c:idx val="0"/>
            <c:invertIfNegative val="0"/>
            <c:bubble3D val="0"/>
            <c:spPr>
              <a:solidFill>
                <a:srgbClr val="ACBDCE"/>
              </a:solidFill>
              <a:ln>
                <a:noFill/>
              </a:ln>
              <a:effectLst/>
            </c:spPr>
            <c:extLst>
              <c:ext xmlns:c16="http://schemas.microsoft.com/office/drawing/2014/chart" uri="{C3380CC4-5D6E-409C-BE32-E72D297353CC}">
                <c16:uniqueId val="{00000004-690A-4410-BA01-B485AD07BADB}"/>
              </c:ext>
            </c:extLst>
          </c:dPt>
          <c:dPt>
            <c:idx val="1"/>
            <c:invertIfNegative val="0"/>
            <c:bubble3D val="0"/>
            <c:spPr>
              <a:solidFill>
                <a:srgbClr val="00BFF2"/>
              </a:solidFill>
              <a:ln>
                <a:noFill/>
              </a:ln>
              <a:effectLst/>
            </c:spPr>
            <c:extLst>
              <c:ext xmlns:c16="http://schemas.microsoft.com/office/drawing/2014/chart" uri="{C3380CC4-5D6E-409C-BE32-E72D297353CC}">
                <c16:uniqueId val="{00000002-BA23-436B-9CF0-C143D1CE3228}"/>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Digital Unexposed</c:v>
                </c:pt>
                <c:pt idx="1">
                  <c:v>Exposed to Digital Only</c:v>
                </c:pt>
              </c:strCache>
            </c:strRef>
          </c:cat>
          <c:val>
            <c:numRef>
              <c:f>Sheet1!$B$2:$B$3</c:f>
              <c:numCache>
                <c:formatCode>0.00%</c:formatCode>
                <c:ptCount val="2"/>
                <c:pt idx="0">
                  <c:v>2.9999999999999997E-4</c:v>
                </c:pt>
                <c:pt idx="1">
                  <c:v>4.0000000000000002E-4</c:v>
                </c:pt>
              </c:numCache>
            </c:numRef>
          </c:val>
          <c:extLst>
            <c:ext xmlns:c16="http://schemas.microsoft.com/office/drawing/2014/chart" uri="{C3380CC4-5D6E-409C-BE32-E72D297353CC}">
              <c16:uniqueId val="{00000000-690A-4410-BA01-B485AD07BADB}"/>
            </c:ext>
          </c:extLst>
        </c:ser>
        <c:dLbls>
          <c:showLegendKey val="0"/>
          <c:showVal val="0"/>
          <c:showCatName val="0"/>
          <c:showSerName val="0"/>
          <c:showPercent val="0"/>
          <c:showBubbleSize val="0"/>
        </c:dLbls>
        <c:gapWidth val="219"/>
        <c:overlap val="-27"/>
        <c:axId val="1070923983"/>
        <c:axId val="1070938543"/>
      </c:barChart>
      <c:catAx>
        <c:axId val="1070923983"/>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crossAx val="1070938543"/>
        <c:crosses val="autoZero"/>
        <c:auto val="1"/>
        <c:lblAlgn val="ctr"/>
        <c:lblOffset val="100"/>
        <c:noMultiLvlLbl val="0"/>
      </c:catAx>
      <c:valAx>
        <c:axId val="1070938543"/>
        <c:scaling>
          <c:orientation val="minMax"/>
          <c:max val="1.0000000000000002E-3"/>
        </c:scaling>
        <c:delete val="1"/>
        <c:axPos val="l"/>
        <c:numFmt formatCode="0.00%" sourceLinked="1"/>
        <c:majorTickMark val="out"/>
        <c:minorTickMark val="none"/>
        <c:tickLblPos val="nextTo"/>
        <c:crossAx val="10709239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panose="020B0403020202020204" pitchFamily="34"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8410041532033042"/>
          <c:y val="4.5673053581684461E-3"/>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rgbClr val="1F1A62"/>
              </a:solidFill>
              <a:latin typeface="Helvetica" panose="020B0403020202020204" pitchFamily="34" charset="0"/>
              <a:ea typeface="+mn-ea"/>
              <a:cs typeface="+mn-cs"/>
            </a:defRPr>
          </a:pPr>
          <a:endParaRPr lang="en-US"/>
        </a:p>
      </c:txPr>
    </c:title>
    <c:autoTitleDeleted val="0"/>
    <c:plotArea>
      <c:layout/>
      <c:pieChart>
        <c:varyColors val="1"/>
        <c:ser>
          <c:idx val="0"/>
          <c:order val="0"/>
          <c:tx>
            <c:strRef>
              <c:f>Sheet1!$B$1</c:f>
              <c:strCache>
                <c:ptCount val="1"/>
                <c:pt idx="0">
                  <c:v>Reach by Platform</c:v>
                </c:pt>
              </c:strCache>
            </c:strRef>
          </c:tx>
          <c:dPt>
            <c:idx val="0"/>
            <c:bubble3D val="0"/>
            <c:spPr>
              <a:solidFill>
                <a:srgbClr val="00BFF2"/>
              </a:solidFill>
              <a:ln w="19050">
                <a:solidFill>
                  <a:schemeClr val="lt1"/>
                </a:solidFill>
              </a:ln>
              <a:effectLst/>
            </c:spPr>
            <c:extLst>
              <c:ext xmlns:c16="http://schemas.microsoft.com/office/drawing/2014/chart" uri="{C3380CC4-5D6E-409C-BE32-E72D297353CC}">
                <c16:uniqueId val="{00000001-68B3-44F5-B674-CEB3497D2271}"/>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68B3-44F5-B674-CEB3497D2271}"/>
              </c:ext>
            </c:extLst>
          </c:dPt>
          <c:dPt>
            <c:idx val="2"/>
            <c:bubble3D val="0"/>
            <c:spPr>
              <a:solidFill>
                <a:srgbClr val="66C5AD"/>
              </a:solidFill>
              <a:ln w="19050">
                <a:solidFill>
                  <a:schemeClr val="lt1"/>
                </a:solidFill>
              </a:ln>
              <a:effectLst/>
            </c:spPr>
            <c:extLst>
              <c:ext xmlns:c16="http://schemas.microsoft.com/office/drawing/2014/chart" uri="{C3380CC4-5D6E-409C-BE32-E72D297353CC}">
                <c16:uniqueId val="{00000005-68B3-44F5-B674-CEB3497D2271}"/>
              </c:ext>
            </c:extLst>
          </c:dPt>
          <c:dPt>
            <c:idx val="3"/>
            <c:bubble3D val="0"/>
            <c:spPr>
              <a:solidFill>
                <a:srgbClr val="E2E8F1"/>
              </a:solidFill>
              <a:ln w="19050">
                <a:solidFill>
                  <a:schemeClr val="lt1"/>
                </a:solidFill>
              </a:ln>
              <a:effectLst/>
            </c:spPr>
            <c:extLst>
              <c:ext xmlns:c16="http://schemas.microsoft.com/office/drawing/2014/chart" uri="{C3380CC4-5D6E-409C-BE32-E72D297353CC}">
                <c16:uniqueId val="{00000007-68B3-44F5-B674-CEB3497D2271}"/>
              </c:ext>
            </c:extLst>
          </c:dPt>
          <c:dLbls>
            <c:dLbl>
              <c:idx val="0"/>
              <c:layout>
                <c:manualLayout>
                  <c:x val="-0.33828515565610673"/>
                  <c:y val="8.7230590807732142E-2"/>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4366566279171473"/>
                      <c:h val="0.23580548703081392"/>
                    </c:manualLayout>
                  </c15:layout>
                </c:ext>
                <c:ext xmlns:c16="http://schemas.microsoft.com/office/drawing/2014/chart" uri="{C3380CC4-5D6E-409C-BE32-E72D297353CC}">
                  <c16:uniqueId val="{00000001-68B3-44F5-B674-CEB3497D2271}"/>
                </c:ext>
              </c:extLst>
            </c:dLbl>
            <c:dLbl>
              <c:idx val="1"/>
              <c:layout>
                <c:manualLayout>
                  <c:x val="0.14253797432968016"/>
                  <c:y val="0.11722654517874168"/>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6041254590202151"/>
                      <c:h val="0.22151430987116963"/>
                    </c:manualLayout>
                  </c15:layout>
                </c:ext>
                <c:ext xmlns:c16="http://schemas.microsoft.com/office/drawing/2014/chart" uri="{C3380CC4-5D6E-409C-BE32-E72D297353CC}">
                  <c16:uniqueId val="{00000003-68B3-44F5-B674-CEB3497D2271}"/>
                </c:ext>
              </c:extLst>
            </c:dLbl>
            <c:dLbl>
              <c:idx val="2"/>
              <c:layout>
                <c:manualLayout>
                  <c:x val="-0.18759065682219284"/>
                  <c:y val="-0.11204103526067626"/>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68B3-44F5-B674-CEB3497D2271}"/>
                </c:ext>
              </c:extLst>
            </c:dLbl>
            <c:dLbl>
              <c:idx val="3"/>
              <c:layout>
                <c:manualLayout>
                  <c:x val="0.24569895923569879"/>
                  <c:y val="0.15246018743012368"/>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532359192794631"/>
                      <c:h val="0.18497574354788077"/>
                    </c:manualLayout>
                  </c15:layout>
                </c:ext>
                <c:ext xmlns:c16="http://schemas.microsoft.com/office/drawing/2014/chart" uri="{C3380CC4-5D6E-409C-BE32-E72D297353CC}">
                  <c16:uniqueId val="{00000007-68B3-44F5-B674-CEB3497D2271}"/>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Digital Only</c:v>
                </c:pt>
                <c:pt idx="1">
                  <c:v>TV and Digital</c:v>
                </c:pt>
                <c:pt idx="2">
                  <c:v>TV Only</c:v>
                </c:pt>
                <c:pt idx="3">
                  <c:v>Unexposed</c:v>
                </c:pt>
              </c:strCache>
            </c:strRef>
          </c:cat>
          <c:val>
            <c:numRef>
              <c:f>Sheet1!$B$2:$B$5</c:f>
              <c:numCache>
                <c:formatCode>0.0%</c:formatCode>
                <c:ptCount val="4"/>
                <c:pt idx="0">
                  <c:v>2.5000000000000001E-2</c:v>
                </c:pt>
                <c:pt idx="1">
                  <c:v>0.03</c:v>
                </c:pt>
                <c:pt idx="2">
                  <c:v>0.57299999999999995</c:v>
                </c:pt>
                <c:pt idx="3">
                  <c:v>0.372</c:v>
                </c:pt>
              </c:numCache>
            </c:numRef>
          </c:val>
          <c:extLst>
            <c:ext xmlns:c16="http://schemas.microsoft.com/office/drawing/2014/chart" uri="{C3380CC4-5D6E-409C-BE32-E72D297353CC}">
              <c16:uniqueId val="{00000008-68B3-44F5-B674-CEB3497D227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b="1">
                <a:solidFill>
                  <a:srgbClr val="1F1A62"/>
                </a:solidFill>
                <a:latin typeface="Helvetica" panose="020B0403020202020204" pitchFamily="34" charset="0"/>
              </a:rPr>
              <a:t>Share of Incremental vs. Overlap Digital Reach</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Share of Incremental vs. Overlap Digital Reach</c:v>
                </c:pt>
              </c:strCache>
            </c:strRef>
          </c:tx>
          <c:spPr>
            <a:solidFill>
              <a:srgbClr val="00BFF2"/>
            </a:solidFill>
          </c:spPr>
          <c:dPt>
            <c:idx val="0"/>
            <c:bubble3D val="0"/>
            <c:spPr>
              <a:solidFill>
                <a:srgbClr val="00BFF2"/>
              </a:solidFill>
              <a:ln w="19050">
                <a:solidFill>
                  <a:schemeClr val="lt1"/>
                </a:solidFill>
              </a:ln>
              <a:effectLst/>
            </c:spPr>
            <c:extLst>
              <c:ext xmlns:c16="http://schemas.microsoft.com/office/drawing/2014/chart" uri="{C3380CC4-5D6E-409C-BE32-E72D297353CC}">
                <c16:uniqueId val="{00000003-6D0D-48EC-803C-973099176E0D}"/>
              </c:ext>
            </c:extLst>
          </c:dPt>
          <c:dPt>
            <c:idx val="1"/>
            <c:bubble3D val="0"/>
            <c:spPr>
              <a:solidFill>
                <a:srgbClr val="E2E8F1"/>
              </a:solidFill>
              <a:ln w="19050">
                <a:solidFill>
                  <a:schemeClr val="lt1"/>
                </a:solidFill>
              </a:ln>
              <a:effectLst/>
            </c:spPr>
            <c:extLst>
              <c:ext xmlns:c16="http://schemas.microsoft.com/office/drawing/2014/chart" uri="{C3380CC4-5D6E-409C-BE32-E72D297353CC}">
                <c16:uniqueId val="{00000002-6D0D-48EC-803C-973099176E0D}"/>
              </c:ext>
            </c:extLst>
          </c:dPt>
          <c:dLbls>
            <c:dLbl>
              <c:idx val="0"/>
              <c:layout>
                <c:manualLayout>
                  <c:x val="0.15407048579674248"/>
                  <c:y val="-0.17400895392530635"/>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7660663051645262"/>
                      <c:h val="0.19275841871075808"/>
                    </c:manualLayout>
                  </c15:layout>
                </c:ext>
                <c:ext xmlns:c16="http://schemas.microsoft.com/office/drawing/2014/chart" uri="{C3380CC4-5D6E-409C-BE32-E72D297353CC}">
                  <c16:uniqueId val="{00000003-6D0D-48EC-803C-973099176E0D}"/>
                </c:ext>
              </c:extLst>
            </c:dLbl>
            <c:dLbl>
              <c:idx val="1"/>
              <c:layout>
                <c:manualLayout>
                  <c:x val="-6.8661715066653542E-2"/>
                  <c:y val="-0.33061701245808206"/>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33465127509018872"/>
                      <c:h val="0.19275841871075808"/>
                    </c:manualLayout>
                  </c15:layout>
                </c:ext>
                <c:ext xmlns:c16="http://schemas.microsoft.com/office/drawing/2014/chart" uri="{C3380CC4-5D6E-409C-BE32-E72D297353CC}">
                  <c16:uniqueId val="{00000002-6D0D-48EC-803C-973099176E0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Digital Only</c:v>
                </c:pt>
                <c:pt idx="1">
                  <c:v>TV and Digital</c:v>
                </c:pt>
              </c:strCache>
            </c:strRef>
          </c:cat>
          <c:val>
            <c:numRef>
              <c:f>Sheet1!$B$2:$B$3</c:f>
              <c:numCache>
                <c:formatCode>0%</c:formatCode>
                <c:ptCount val="2"/>
                <c:pt idx="0">
                  <c:v>0.45</c:v>
                </c:pt>
                <c:pt idx="1">
                  <c:v>0.55000000000000004</c:v>
                </c:pt>
              </c:numCache>
            </c:numRef>
          </c:val>
          <c:extLst>
            <c:ext xmlns:c16="http://schemas.microsoft.com/office/drawing/2014/chart" uri="{C3380CC4-5D6E-409C-BE32-E72D297353CC}">
              <c16:uniqueId val="{00000000-6D0D-48EC-803C-973099176E0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Control</c:v>
                </c:pt>
              </c:strCache>
            </c:strRef>
          </c:tx>
          <c:spPr>
            <a:solidFill>
              <a:srgbClr val="ACBDC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Linear (All Networks)</c:v>
                </c:pt>
                <c:pt idx="1">
                  <c:v>Addressable</c:v>
                </c:pt>
              </c:strCache>
            </c:strRef>
          </c:cat>
          <c:val>
            <c:numRef>
              <c:f>Sheet1!$B$2:$B$3</c:f>
              <c:numCache>
                <c:formatCode>0.00%</c:formatCode>
                <c:ptCount val="2"/>
                <c:pt idx="0">
                  <c:v>4.5999999999999999E-3</c:v>
                </c:pt>
                <c:pt idx="1">
                  <c:v>7.4000000000000003E-3</c:v>
                </c:pt>
              </c:numCache>
            </c:numRef>
          </c:val>
          <c:extLst>
            <c:ext xmlns:c16="http://schemas.microsoft.com/office/drawing/2014/chart" uri="{C3380CC4-5D6E-409C-BE32-E72D297353CC}">
              <c16:uniqueId val="{00000000-B26D-44D8-A95E-DBA0FCB05BAD}"/>
            </c:ext>
          </c:extLst>
        </c:ser>
        <c:ser>
          <c:idx val="1"/>
          <c:order val="1"/>
          <c:tx>
            <c:strRef>
              <c:f>Sheet1!$C$1</c:f>
              <c:strCache>
                <c:ptCount val="1"/>
                <c:pt idx="0">
                  <c:v>Treatment</c:v>
                </c:pt>
              </c:strCache>
            </c:strRef>
          </c:tx>
          <c:spPr>
            <a:solidFill>
              <a:srgbClr val="A343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Linear (All Networks)</c:v>
                </c:pt>
                <c:pt idx="1">
                  <c:v>Addressable</c:v>
                </c:pt>
              </c:strCache>
            </c:strRef>
          </c:cat>
          <c:val>
            <c:numRef>
              <c:f>Sheet1!$C$2:$C$3</c:f>
              <c:numCache>
                <c:formatCode>0.00%</c:formatCode>
                <c:ptCount val="2"/>
                <c:pt idx="0">
                  <c:v>5.1000000000000004E-3</c:v>
                </c:pt>
                <c:pt idx="1">
                  <c:v>8.3000000000000001E-3</c:v>
                </c:pt>
              </c:numCache>
            </c:numRef>
          </c:val>
          <c:extLst>
            <c:ext xmlns:c16="http://schemas.microsoft.com/office/drawing/2014/chart" uri="{C3380CC4-5D6E-409C-BE32-E72D297353CC}">
              <c16:uniqueId val="{00000001-B26D-44D8-A95E-DBA0FCB05BAD}"/>
            </c:ext>
          </c:extLst>
        </c:ser>
        <c:dLbls>
          <c:showLegendKey val="0"/>
          <c:showVal val="0"/>
          <c:showCatName val="0"/>
          <c:showSerName val="0"/>
          <c:showPercent val="0"/>
          <c:showBubbleSize val="0"/>
        </c:dLbls>
        <c:gapWidth val="219"/>
        <c:overlap val="-27"/>
        <c:axId val="942758335"/>
        <c:axId val="942747935"/>
      </c:barChart>
      <c:catAx>
        <c:axId val="942758335"/>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crossAx val="942747935"/>
        <c:crosses val="autoZero"/>
        <c:auto val="1"/>
        <c:lblAlgn val="ctr"/>
        <c:lblOffset val="100"/>
        <c:noMultiLvlLbl val="0"/>
      </c:catAx>
      <c:valAx>
        <c:axId val="942747935"/>
        <c:scaling>
          <c:orientation val="minMax"/>
        </c:scaling>
        <c:delete val="1"/>
        <c:axPos val="l"/>
        <c:numFmt formatCode="0.00%" sourceLinked="1"/>
        <c:majorTickMark val="none"/>
        <c:minorTickMark val="none"/>
        <c:tickLblPos val="nextTo"/>
        <c:crossAx val="9427583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panose="020B0403020202020204" pitchFamily="34" charset="0"/>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620851689847937"/>
          <c:y val="6.593024891146658E-2"/>
          <c:w val="0.68092175504479158"/>
          <c:h val="0.86813950217706681"/>
        </c:manualLayout>
      </c:layout>
      <c:barChart>
        <c:barDir val="bar"/>
        <c:grouping val="clustered"/>
        <c:varyColors val="0"/>
        <c:ser>
          <c:idx val="0"/>
          <c:order val="0"/>
          <c:tx>
            <c:strRef>
              <c:f>Sheet1!$B$1</c:f>
              <c:strCache>
                <c:ptCount val="1"/>
                <c:pt idx="0">
                  <c:v>Effect Size (pp difference)</c:v>
                </c:pt>
              </c:strCache>
            </c:strRef>
          </c:tx>
          <c:spPr>
            <a:solidFill>
              <a:srgbClr val="2C82FF"/>
            </a:solidFill>
            <a:ln>
              <a:noFill/>
            </a:ln>
            <a:effectLst/>
          </c:spPr>
          <c:invertIfNegative val="0"/>
          <c:dLbls>
            <c:dLbl>
              <c:idx val="0"/>
              <c:layout>
                <c:manualLayout>
                  <c:x val="-0.1309977230120192"/>
                  <c:y val="-5.993658991951506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3E9-41E4-867E-3852A9B10C0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Reservation Complete</c:v>
                </c:pt>
                <c:pt idx="1">
                  <c:v>Reservation Start</c:v>
                </c:pt>
                <c:pt idx="2">
                  <c:v>Build and Reserve</c:v>
                </c:pt>
                <c:pt idx="3">
                  <c:v>Pre-Order</c:v>
                </c:pt>
                <c:pt idx="4">
                  <c:v>Model Page</c:v>
                </c:pt>
                <c:pt idx="5">
                  <c:v>Any Visit</c:v>
                </c:pt>
              </c:strCache>
            </c:strRef>
          </c:cat>
          <c:val>
            <c:numRef>
              <c:f>Sheet1!$B$2:$B$7</c:f>
              <c:numCache>
                <c:formatCode>General</c:formatCode>
                <c:ptCount val="6"/>
                <c:pt idx="0">
                  <c:v>-1E-3</c:v>
                </c:pt>
                <c:pt idx="1">
                  <c:v>5.0000000000000001E-3</c:v>
                </c:pt>
                <c:pt idx="2">
                  <c:v>1.2E-2</c:v>
                </c:pt>
                <c:pt idx="3">
                  <c:v>4.1000000000000002E-2</c:v>
                </c:pt>
                <c:pt idx="4">
                  <c:v>7.4999999999999997E-2</c:v>
                </c:pt>
                <c:pt idx="5">
                  <c:v>8.4000000000000005E-2</c:v>
                </c:pt>
              </c:numCache>
            </c:numRef>
          </c:val>
          <c:extLst>
            <c:ext xmlns:c16="http://schemas.microsoft.com/office/drawing/2014/chart" uri="{C3380CC4-5D6E-409C-BE32-E72D297353CC}">
              <c16:uniqueId val="{00000000-B3E9-41E4-867E-3852A9B10C0C}"/>
            </c:ext>
          </c:extLst>
        </c:ser>
        <c:dLbls>
          <c:showLegendKey val="0"/>
          <c:showVal val="0"/>
          <c:showCatName val="0"/>
          <c:showSerName val="0"/>
          <c:showPercent val="0"/>
          <c:showBubbleSize val="0"/>
        </c:dLbls>
        <c:gapWidth val="182"/>
        <c:axId val="1138828079"/>
        <c:axId val="1138820175"/>
      </c:barChart>
      <c:catAx>
        <c:axId val="1138828079"/>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crossAx val="1138820175"/>
        <c:crosses val="autoZero"/>
        <c:auto val="1"/>
        <c:lblAlgn val="ctr"/>
        <c:lblOffset val="100"/>
        <c:noMultiLvlLbl val="0"/>
      </c:catAx>
      <c:valAx>
        <c:axId val="1138820175"/>
        <c:scaling>
          <c:orientation val="minMax"/>
        </c:scaling>
        <c:delete val="1"/>
        <c:axPos val="b"/>
        <c:numFmt formatCode="General" sourceLinked="1"/>
        <c:majorTickMark val="none"/>
        <c:minorTickMark val="none"/>
        <c:tickLblPos val="nextTo"/>
        <c:crossAx val="11388280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panose="020B0403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958233008249047E-2"/>
          <c:y val="6.6869909067454367E-2"/>
          <c:w val="0.70808507914486185"/>
          <c:h val="0.86626018186509124"/>
        </c:manualLayout>
      </c:layout>
      <c:barChart>
        <c:barDir val="bar"/>
        <c:grouping val="stacked"/>
        <c:varyColors val="0"/>
        <c:ser>
          <c:idx val="0"/>
          <c:order val="0"/>
          <c:tx>
            <c:strRef>
              <c:f>Sheet1!$B$1</c:f>
              <c:strCache>
                <c:ptCount val="1"/>
                <c:pt idx="0">
                  <c:v>Exposed</c:v>
                </c:pt>
              </c:strCache>
            </c:strRef>
          </c:tx>
          <c:spPr>
            <a:solidFill>
              <a:srgbClr val="ED3C8D"/>
            </a:solidFill>
            <a:ln>
              <a:noFill/>
            </a:ln>
            <a:effectLst/>
          </c:spPr>
          <c:invertIfNegative val="0"/>
          <c:dLbls>
            <c:dLbl>
              <c:idx val="0"/>
              <c:layout>
                <c:manualLayout>
                  <c:x val="0.41118708733362164"/>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62A-44EC-A03C-963803B5CA07}"/>
                </c:ext>
              </c:extLst>
            </c:dLbl>
            <c:dLbl>
              <c:idx val="1"/>
              <c:layout>
                <c:manualLayout>
                  <c:x val="0.34029276193127306"/>
                  <c:y val="-1.1144856098247052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62A-44EC-A03C-963803B5CA07}"/>
                </c:ext>
              </c:extLst>
            </c:dLbl>
            <c:dLbl>
              <c:idx val="2"/>
              <c:layout>
                <c:manualLayout>
                  <c:x val="0.28357730160939421"/>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62A-44EC-A03C-963803B5CA07}"/>
                </c:ext>
              </c:extLst>
            </c:dLbl>
            <c:dLbl>
              <c:idx val="3"/>
              <c:layout>
                <c:manualLayout>
                  <c:x val="0.25521957144845481"/>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62A-44EC-A03C-963803B5CA07}"/>
                </c:ext>
              </c:extLst>
            </c:dLbl>
            <c:dLbl>
              <c:idx val="4"/>
              <c:layout>
                <c:manualLayout>
                  <c:x val="0.44427110585471763"/>
                  <c:y val="-1.21581652849917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62A-44EC-A03C-963803B5CA0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numCache>
            </c:numRef>
          </c:cat>
          <c:val>
            <c:numRef>
              <c:f>Sheet1!$B$2:$B$6</c:f>
              <c:numCache>
                <c:formatCode>0.0%</c:formatCode>
                <c:ptCount val="5"/>
                <c:pt idx="0">
                  <c:v>0.629</c:v>
                </c:pt>
                <c:pt idx="1">
                  <c:v>0.48699999999999999</c:v>
                </c:pt>
                <c:pt idx="2">
                  <c:v>0.372</c:v>
                </c:pt>
                <c:pt idx="3">
                  <c:v>0.30299999999999999</c:v>
                </c:pt>
                <c:pt idx="4">
                  <c:v>0.68700000000000006</c:v>
                </c:pt>
              </c:numCache>
            </c:numRef>
          </c:val>
          <c:extLst>
            <c:ext xmlns:c16="http://schemas.microsoft.com/office/drawing/2014/chart" uri="{C3380CC4-5D6E-409C-BE32-E72D297353CC}">
              <c16:uniqueId val="{00000000-C62A-44EC-A03C-963803B5CA07}"/>
            </c:ext>
          </c:extLst>
        </c:ser>
        <c:dLbls>
          <c:showLegendKey val="0"/>
          <c:showVal val="0"/>
          <c:showCatName val="0"/>
          <c:showSerName val="0"/>
          <c:showPercent val="0"/>
          <c:showBubbleSize val="0"/>
        </c:dLbls>
        <c:gapWidth val="150"/>
        <c:overlap val="100"/>
        <c:axId val="1143757328"/>
        <c:axId val="1143758992"/>
      </c:barChart>
      <c:catAx>
        <c:axId val="1143757328"/>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solidFill>
                <a:latin typeface="Helvetica" panose="020B0403020202020204" pitchFamily="34" charset="0"/>
                <a:ea typeface="+mn-ea"/>
                <a:cs typeface="+mn-cs"/>
              </a:defRPr>
            </a:pPr>
            <a:endParaRPr lang="en-US"/>
          </a:p>
        </c:txPr>
        <c:crossAx val="1143758992"/>
        <c:crosses val="autoZero"/>
        <c:auto val="1"/>
        <c:lblAlgn val="ctr"/>
        <c:lblOffset val="100"/>
        <c:noMultiLvlLbl val="0"/>
      </c:catAx>
      <c:valAx>
        <c:axId val="1143758992"/>
        <c:scaling>
          <c:orientation val="minMax"/>
          <c:max val="0.70000000000000007"/>
          <c:min val="0"/>
        </c:scaling>
        <c:delete val="1"/>
        <c:axPos val="b"/>
        <c:numFmt formatCode="0.0%" sourceLinked="1"/>
        <c:majorTickMark val="out"/>
        <c:minorTickMark val="none"/>
        <c:tickLblPos val="nextTo"/>
        <c:crossAx val="11437573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Helvetica" panose="020B0403020202020204" pitchFamily="34"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rgbClr val="1F1A62"/>
                </a:solidFill>
                <a:latin typeface="Helvetica" panose="020B0403020202020204" pitchFamily="34" charset="0"/>
                <a:ea typeface="+mn-ea"/>
                <a:cs typeface="+mn-cs"/>
              </a:defRPr>
            </a:pPr>
            <a:r>
              <a:rPr lang="en-US" sz="1200" b="1">
                <a:solidFill>
                  <a:srgbClr val="1F1A62"/>
                </a:solidFill>
                <a:latin typeface="Helvetica" panose="020B0403020202020204" pitchFamily="34" charset="0"/>
              </a:rPr>
              <a:t>Media Response</a:t>
            </a:r>
            <a:r>
              <a:rPr lang="en-US" sz="1200" b="1" baseline="0">
                <a:solidFill>
                  <a:srgbClr val="1F1A62"/>
                </a:solidFill>
                <a:latin typeface="Helvetica" panose="020B0403020202020204" pitchFamily="34" charset="0"/>
              </a:rPr>
              <a:t> Curve</a:t>
            </a:r>
            <a:endParaRPr lang="en-US" sz="1200" b="1">
              <a:solidFill>
                <a:srgbClr val="1F1A62"/>
              </a:solidFill>
              <a:latin typeface="Helvetica" panose="020B0403020202020204" pitchFamily="34" charset="0"/>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rgbClr val="1F1A62"/>
              </a:solidFill>
              <a:latin typeface="Helvetica" panose="020B0403020202020204" pitchFamily="34" charset="0"/>
              <a:ea typeface="+mn-ea"/>
              <a:cs typeface="+mn-cs"/>
            </a:defRPr>
          </a:pPr>
          <a:endParaRPr lang="en-US"/>
        </a:p>
      </c:txPr>
    </c:title>
    <c:autoTitleDeleted val="0"/>
    <c:plotArea>
      <c:layout/>
      <c:lineChart>
        <c:grouping val="standard"/>
        <c:varyColors val="0"/>
        <c:ser>
          <c:idx val="0"/>
          <c:order val="0"/>
          <c:tx>
            <c:strRef>
              <c:f>Sheet1!$B$1</c:f>
              <c:strCache>
                <c:ptCount val="1"/>
                <c:pt idx="0">
                  <c:v>Frequency</c:v>
                </c:pt>
              </c:strCache>
            </c:strRef>
          </c:tx>
          <c:spPr>
            <a:ln w="28575" cap="rnd">
              <a:solidFill>
                <a:srgbClr val="1F1A62"/>
              </a:solidFill>
              <a:round/>
            </a:ln>
            <a:effectLst/>
          </c:spPr>
          <c:marker>
            <c:symbol val="none"/>
          </c:marker>
          <c:cat>
            <c:numRef>
              <c:f>Sheet1!$A$2:$A$12</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cat>
          <c:val>
            <c:numRef>
              <c:f>Sheet1!$B$2:$B$12</c:f>
              <c:numCache>
                <c:formatCode>General</c:formatCode>
                <c:ptCount val="11"/>
                <c:pt idx="0">
                  <c:v>100</c:v>
                </c:pt>
                <c:pt idx="1">
                  <c:v>160</c:v>
                </c:pt>
                <c:pt idx="2">
                  <c:v>186</c:v>
                </c:pt>
                <c:pt idx="3">
                  <c:v>205</c:v>
                </c:pt>
                <c:pt idx="4">
                  <c:v>220</c:v>
                </c:pt>
                <c:pt idx="5">
                  <c:v>233</c:v>
                </c:pt>
                <c:pt idx="6">
                  <c:v>245</c:v>
                </c:pt>
                <c:pt idx="7">
                  <c:v>254</c:v>
                </c:pt>
                <c:pt idx="8">
                  <c:v>263</c:v>
                </c:pt>
                <c:pt idx="9">
                  <c:v>272</c:v>
                </c:pt>
                <c:pt idx="10">
                  <c:v>280</c:v>
                </c:pt>
              </c:numCache>
            </c:numRef>
          </c:val>
          <c:smooth val="0"/>
          <c:extLst>
            <c:ext xmlns:c16="http://schemas.microsoft.com/office/drawing/2014/chart" uri="{C3380CC4-5D6E-409C-BE32-E72D297353CC}">
              <c16:uniqueId val="{00000000-8137-4C21-A803-AE470B5A8535}"/>
            </c:ext>
          </c:extLst>
        </c:ser>
        <c:dLbls>
          <c:showLegendKey val="0"/>
          <c:showVal val="0"/>
          <c:showCatName val="0"/>
          <c:showSerName val="0"/>
          <c:showPercent val="0"/>
          <c:showBubbleSize val="0"/>
        </c:dLbls>
        <c:smooth val="0"/>
        <c:axId val="1952420400"/>
        <c:axId val="1952415824"/>
      </c:lineChart>
      <c:catAx>
        <c:axId val="1952420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rgbClr val="1F1A62"/>
                </a:solidFill>
                <a:latin typeface="Helvetica" panose="020B0403020202020204" pitchFamily="34" charset="0"/>
                <a:ea typeface="+mn-ea"/>
                <a:cs typeface="+mn-cs"/>
              </a:defRPr>
            </a:pPr>
            <a:endParaRPr lang="en-US"/>
          </a:p>
        </c:txPr>
        <c:crossAx val="1952415824"/>
        <c:crosses val="autoZero"/>
        <c:auto val="1"/>
        <c:lblAlgn val="ctr"/>
        <c:lblOffset val="100"/>
        <c:noMultiLvlLbl val="0"/>
      </c:catAx>
      <c:valAx>
        <c:axId val="1952415824"/>
        <c:scaling>
          <c:orientation val="minMax"/>
          <c:max val="3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rgbClr val="1F1A62"/>
                </a:solidFill>
                <a:latin typeface="Helvetica" panose="020B0403020202020204" pitchFamily="34" charset="0"/>
                <a:ea typeface="+mn-ea"/>
                <a:cs typeface="+mn-cs"/>
              </a:defRPr>
            </a:pPr>
            <a:endParaRPr lang="en-US"/>
          </a:p>
        </c:txPr>
        <c:crossAx val="1952420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1F1A6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Lift</c:v>
                </c:pt>
              </c:strCache>
            </c:strRef>
          </c:tx>
          <c:spPr>
            <a:solidFill>
              <a:srgbClr val="00BFF2"/>
            </a:solidFill>
            <a:ln>
              <a:noFill/>
            </a:ln>
            <a:effectLst/>
          </c:spPr>
          <c:invertIfNegative val="0"/>
          <c:dLbls>
            <c:dLbl>
              <c:idx val="0"/>
              <c:layout>
                <c:manualLayout>
                  <c:x val="0.28056506372824119"/>
                  <c:y val="2.3933396219153769E-7"/>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3899248159271105"/>
                      <c:h val="0.10595841045870268"/>
                    </c:manualLayout>
                  </c15:layout>
                </c:ext>
                <c:ext xmlns:c16="http://schemas.microsoft.com/office/drawing/2014/chart" uri="{C3380CC4-5D6E-409C-BE32-E72D297353CC}">
                  <c16:uniqueId val="{00000006-1142-47BD-8647-C47D7DFC0BC7}"/>
                </c:ext>
              </c:extLst>
            </c:dLbl>
            <c:dLbl>
              <c:idx val="1"/>
              <c:layout>
                <c:manualLayout>
                  <c:x val="0.11870051401486008"/>
                  <c:y val="-6.079082642495851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142-47BD-8647-C47D7DFC0BC7}"/>
                </c:ext>
              </c:extLst>
            </c:dLbl>
            <c:dLbl>
              <c:idx val="2"/>
              <c:layout>
                <c:manualLayout>
                  <c:x val="0.1672598152027574"/>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142-47BD-8647-C47D7DFC0BC7}"/>
                </c:ext>
              </c:extLst>
            </c:dLbl>
            <c:dLbl>
              <c:idx val="3"/>
              <c:layout>
                <c:manualLayout>
                  <c:x val="0.19423720475158923"/>
                  <c:y val="-3.0395413212478978E-3"/>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2280604786341199"/>
                      <c:h val="0.1545910715986695"/>
                    </c:manualLayout>
                  </c15:layout>
                </c:ext>
                <c:ext xmlns:c16="http://schemas.microsoft.com/office/drawing/2014/chart" uri="{C3380CC4-5D6E-409C-BE32-E72D297353CC}">
                  <c16:uniqueId val="{00000003-1142-47BD-8647-C47D7DFC0BC7}"/>
                </c:ext>
              </c:extLst>
            </c:dLbl>
            <c:dLbl>
              <c:idx val="4"/>
              <c:layout>
                <c:manualLayout>
                  <c:x val="0.30754224085668291"/>
                  <c:y val="-1.2158165284991702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2280604786341199"/>
                      <c:h val="0.14851198895617365"/>
                    </c:manualLayout>
                  </c15:layout>
                </c:ext>
                <c:ext xmlns:c16="http://schemas.microsoft.com/office/drawing/2014/chart" uri="{C3380CC4-5D6E-409C-BE32-E72D297353CC}">
                  <c16:uniqueId val="{00000002-1142-47BD-8647-C47D7DFC0BC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numCache>
            </c:numRef>
          </c:cat>
          <c:val>
            <c:numRef>
              <c:f>Sheet1!$B$2:$B$6</c:f>
              <c:numCache>
                <c:formatCode>0.0%</c:formatCode>
                <c:ptCount val="5"/>
                <c:pt idx="0">
                  <c:v>0.27300000000000002</c:v>
                </c:pt>
                <c:pt idx="1">
                  <c:v>0.06</c:v>
                </c:pt>
                <c:pt idx="2">
                  <c:v>9.1999999999999998E-2</c:v>
                </c:pt>
                <c:pt idx="3">
                  <c:v>0.127</c:v>
                </c:pt>
                <c:pt idx="4">
                  <c:v>0.33100000000000002</c:v>
                </c:pt>
              </c:numCache>
            </c:numRef>
          </c:val>
          <c:extLst>
            <c:ext xmlns:c16="http://schemas.microsoft.com/office/drawing/2014/chart" uri="{C3380CC4-5D6E-409C-BE32-E72D297353CC}">
              <c16:uniqueId val="{00000000-1142-47BD-8647-C47D7DFC0BC7}"/>
            </c:ext>
          </c:extLst>
        </c:ser>
        <c:dLbls>
          <c:showLegendKey val="0"/>
          <c:showVal val="0"/>
          <c:showCatName val="0"/>
          <c:showSerName val="0"/>
          <c:showPercent val="0"/>
          <c:showBubbleSize val="0"/>
        </c:dLbls>
        <c:gapWidth val="150"/>
        <c:overlap val="100"/>
        <c:axId val="1143757328"/>
        <c:axId val="1143758992"/>
      </c:barChart>
      <c:catAx>
        <c:axId val="1143757328"/>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solidFill>
                <a:latin typeface="Helvetica" panose="020B0403020202020204" pitchFamily="34" charset="0"/>
                <a:ea typeface="+mn-ea"/>
                <a:cs typeface="+mn-cs"/>
              </a:defRPr>
            </a:pPr>
            <a:endParaRPr lang="en-US"/>
          </a:p>
        </c:txPr>
        <c:crossAx val="1143758992"/>
        <c:crosses val="autoZero"/>
        <c:auto val="1"/>
        <c:lblAlgn val="ctr"/>
        <c:lblOffset val="100"/>
        <c:noMultiLvlLbl val="0"/>
      </c:catAx>
      <c:valAx>
        <c:axId val="1143758992"/>
        <c:scaling>
          <c:orientation val="minMax"/>
          <c:max val="0.70000000000000007"/>
          <c:min val="0"/>
        </c:scaling>
        <c:delete val="1"/>
        <c:axPos val="b"/>
        <c:numFmt formatCode="0.0%" sourceLinked="1"/>
        <c:majorTickMark val="out"/>
        <c:minorTickMark val="none"/>
        <c:tickLblPos val="nextTo"/>
        <c:crossAx val="11437573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Helvetica" panose="020B0403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Brand Awareness Lift</c:v>
                </c:pt>
              </c:strCache>
            </c:strRef>
          </c:tx>
          <c:spPr>
            <a:solidFill>
              <a:schemeClr val="accent1"/>
            </a:solidFill>
            <a:ln>
              <a:noFill/>
            </a:ln>
            <a:effectLst/>
          </c:spPr>
          <c:invertIfNegative val="0"/>
          <c:dPt>
            <c:idx val="0"/>
            <c:invertIfNegative val="0"/>
            <c:bubble3D val="0"/>
            <c:spPr>
              <a:solidFill>
                <a:srgbClr val="ACBDCE"/>
              </a:solidFill>
              <a:ln>
                <a:noFill/>
              </a:ln>
              <a:effectLst/>
            </c:spPr>
            <c:extLst>
              <c:ext xmlns:c16="http://schemas.microsoft.com/office/drawing/2014/chart" uri="{C3380CC4-5D6E-409C-BE32-E72D297353CC}">
                <c16:uniqueId val="{00000001-96FD-4055-9F36-0415ACA9A675}"/>
              </c:ext>
            </c:extLst>
          </c:dPt>
          <c:dPt>
            <c:idx val="1"/>
            <c:invertIfNegative val="0"/>
            <c:bubble3D val="0"/>
            <c:spPr>
              <a:solidFill>
                <a:srgbClr val="ED3C8D"/>
              </a:solidFill>
              <a:ln>
                <a:noFill/>
              </a:ln>
              <a:effectLst/>
            </c:spPr>
            <c:extLst>
              <c:ext xmlns:c16="http://schemas.microsoft.com/office/drawing/2014/chart" uri="{C3380CC4-5D6E-409C-BE32-E72D297353CC}">
                <c16:uniqueId val="{00000003-96FD-4055-9F36-0415ACA9A675}"/>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Sheet1!$B$2:$B$3</c:f>
              <c:numCache>
                <c:formatCode>0.0%</c:formatCode>
                <c:ptCount val="2"/>
                <c:pt idx="0">
                  <c:v>2.9000000000000001E-2</c:v>
                </c:pt>
                <c:pt idx="1">
                  <c:v>0.33100000000000002</c:v>
                </c:pt>
              </c:numCache>
            </c:numRef>
          </c:val>
          <c:extLst>
            <c:ext xmlns:c16="http://schemas.microsoft.com/office/drawing/2014/chart" uri="{C3380CC4-5D6E-409C-BE32-E72D297353CC}">
              <c16:uniqueId val="{00000004-96FD-4055-9F36-0415ACA9A675}"/>
            </c:ext>
          </c:extLst>
        </c:ser>
        <c:dLbls>
          <c:showLegendKey val="0"/>
          <c:showVal val="0"/>
          <c:showCatName val="0"/>
          <c:showSerName val="0"/>
          <c:showPercent val="0"/>
          <c:showBubbleSize val="0"/>
        </c:dLbls>
        <c:gapWidth val="180"/>
        <c:overlap val="-27"/>
        <c:axId val="1070923983"/>
        <c:axId val="1070938543"/>
      </c:barChart>
      <c:catAx>
        <c:axId val="1070923983"/>
        <c:scaling>
          <c:orientation val="minMax"/>
        </c:scaling>
        <c:delete val="0"/>
        <c:axPos val="b"/>
        <c:title>
          <c:tx>
            <c:rich>
              <a:bodyPr rot="0" spcFirstLastPara="1" vertOverflow="ellipsis" vert="horz" wrap="square" anchor="ctr" anchorCtr="1"/>
              <a:lstStyle/>
              <a:p>
                <a:pPr>
                  <a:defRPr sz="1330" b="1" i="0" u="none" strike="noStrike" kern="1200" baseline="0">
                    <a:solidFill>
                      <a:srgbClr val="1F1A62"/>
                    </a:solidFill>
                    <a:latin typeface="Helvetica" panose="020B0403020202020204" pitchFamily="34" charset="0"/>
                    <a:ea typeface="+mn-ea"/>
                    <a:cs typeface="+mn-cs"/>
                  </a:defRPr>
                </a:pPr>
                <a:r>
                  <a:rPr lang="en-US" b="1">
                    <a:solidFill>
                      <a:srgbClr val="1F1A62"/>
                    </a:solidFill>
                  </a:rPr>
                  <a:t>Brand Awareness</a:t>
                </a:r>
              </a:p>
            </c:rich>
          </c:tx>
          <c:overlay val="0"/>
          <c:spPr>
            <a:noFill/>
            <a:ln>
              <a:noFill/>
            </a:ln>
            <a:effectLst/>
          </c:spPr>
          <c:txPr>
            <a:bodyPr rot="0" spcFirstLastPara="1" vertOverflow="ellipsis" vert="horz" wrap="square" anchor="ctr" anchorCtr="1"/>
            <a:lstStyle/>
            <a:p>
              <a:pPr>
                <a:defRPr sz="1330" b="1" i="0" u="none" strike="noStrike" kern="1200" baseline="0">
                  <a:solidFill>
                    <a:srgbClr val="1F1A62"/>
                  </a:solidFill>
                  <a:latin typeface="Helvetica" panose="020B0403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crossAx val="1070938543"/>
        <c:crosses val="autoZero"/>
        <c:auto val="1"/>
        <c:lblAlgn val="ctr"/>
        <c:lblOffset val="100"/>
        <c:noMultiLvlLbl val="0"/>
      </c:catAx>
      <c:valAx>
        <c:axId val="1070938543"/>
        <c:scaling>
          <c:orientation val="minMax"/>
          <c:max val="0.35000000000000003"/>
        </c:scaling>
        <c:delete val="1"/>
        <c:axPos val="l"/>
        <c:numFmt formatCode="0.0%" sourceLinked="1"/>
        <c:majorTickMark val="out"/>
        <c:minorTickMark val="none"/>
        <c:tickLblPos val="nextTo"/>
        <c:crossAx val="10709239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panose="020B0403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Ad Recall Lift</c:v>
                </c:pt>
              </c:strCache>
            </c:strRef>
          </c:tx>
          <c:spPr>
            <a:solidFill>
              <a:schemeClr val="accent1"/>
            </a:solidFill>
            <a:ln>
              <a:noFill/>
            </a:ln>
            <a:effectLst/>
          </c:spPr>
          <c:invertIfNegative val="0"/>
          <c:dPt>
            <c:idx val="0"/>
            <c:invertIfNegative val="0"/>
            <c:bubble3D val="0"/>
            <c:spPr>
              <a:solidFill>
                <a:srgbClr val="ACBDCE"/>
              </a:solidFill>
              <a:ln>
                <a:noFill/>
              </a:ln>
              <a:effectLst/>
            </c:spPr>
            <c:extLst>
              <c:ext xmlns:c16="http://schemas.microsoft.com/office/drawing/2014/chart" uri="{C3380CC4-5D6E-409C-BE32-E72D297353CC}">
                <c16:uniqueId val="{00000001-EEBA-43E6-83F8-671DFE04EE59}"/>
              </c:ext>
            </c:extLst>
          </c:dPt>
          <c:dPt>
            <c:idx val="1"/>
            <c:invertIfNegative val="0"/>
            <c:bubble3D val="0"/>
            <c:spPr>
              <a:solidFill>
                <a:srgbClr val="ED3C8D"/>
              </a:solidFill>
              <a:ln>
                <a:noFill/>
              </a:ln>
              <a:effectLst/>
            </c:spPr>
            <c:extLst>
              <c:ext xmlns:c16="http://schemas.microsoft.com/office/drawing/2014/chart" uri="{C3380CC4-5D6E-409C-BE32-E72D297353CC}">
                <c16:uniqueId val="{00000003-EEBA-43E6-83F8-671DFE04EE59}"/>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Sheet1!$B$2:$B$3</c:f>
              <c:numCache>
                <c:formatCode>0.0%</c:formatCode>
                <c:ptCount val="2"/>
                <c:pt idx="0">
                  <c:v>6.0000000000000001E-3</c:v>
                </c:pt>
                <c:pt idx="1">
                  <c:v>0.127</c:v>
                </c:pt>
              </c:numCache>
            </c:numRef>
          </c:val>
          <c:extLst>
            <c:ext xmlns:c16="http://schemas.microsoft.com/office/drawing/2014/chart" uri="{C3380CC4-5D6E-409C-BE32-E72D297353CC}">
              <c16:uniqueId val="{00000004-EEBA-43E6-83F8-671DFE04EE59}"/>
            </c:ext>
          </c:extLst>
        </c:ser>
        <c:dLbls>
          <c:showLegendKey val="0"/>
          <c:showVal val="0"/>
          <c:showCatName val="0"/>
          <c:showSerName val="0"/>
          <c:showPercent val="0"/>
          <c:showBubbleSize val="0"/>
        </c:dLbls>
        <c:gapWidth val="180"/>
        <c:overlap val="-27"/>
        <c:axId val="1070923983"/>
        <c:axId val="1070938543"/>
      </c:barChart>
      <c:catAx>
        <c:axId val="1070923983"/>
        <c:scaling>
          <c:orientation val="minMax"/>
        </c:scaling>
        <c:delete val="0"/>
        <c:axPos val="b"/>
        <c:title>
          <c:tx>
            <c:rich>
              <a:bodyPr rot="0" spcFirstLastPara="1" vertOverflow="ellipsis" vert="horz" wrap="square" anchor="ctr" anchorCtr="1"/>
              <a:lstStyle/>
              <a:p>
                <a:pPr>
                  <a:defRPr sz="1330" b="1" i="0" u="none" strike="noStrike" kern="1200" baseline="0">
                    <a:solidFill>
                      <a:srgbClr val="1F1A62"/>
                    </a:solidFill>
                    <a:latin typeface="Helvetica" panose="020B0403020202020204" pitchFamily="34" charset="0"/>
                    <a:ea typeface="+mn-ea"/>
                    <a:cs typeface="+mn-cs"/>
                  </a:defRPr>
                </a:pPr>
                <a:r>
                  <a:rPr lang="en-US" b="1">
                    <a:solidFill>
                      <a:srgbClr val="1F1A62"/>
                    </a:solidFill>
                  </a:rPr>
                  <a:t>Ad Recall</a:t>
                </a:r>
              </a:p>
            </c:rich>
          </c:tx>
          <c:overlay val="0"/>
          <c:spPr>
            <a:noFill/>
            <a:ln>
              <a:noFill/>
            </a:ln>
            <a:effectLst/>
          </c:spPr>
          <c:txPr>
            <a:bodyPr rot="0" spcFirstLastPara="1" vertOverflow="ellipsis" vert="horz" wrap="square" anchor="ctr" anchorCtr="1"/>
            <a:lstStyle/>
            <a:p>
              <a:pPr>
                <a:defRPr sz="1330" b="1" i="0" u="none" strike="noStrike" kern="1200" baseline="0">
                  <a:solidFill>
                    <a:srgbClr val="1F1A62"/>
                  </a:solidFill>
                  <a:latin typeface="Helvetica" panose="020B0403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crossAx val="1070938543"/>
        <c:crosses val="autoZero"/>
        <c:auto val="1"/>
        <c:lblAlgn val="ctr"/>
        <c:lblOffset val="100"/>
        <c:noMultiLvlLbl val="0"/>
      </c:catAx>
      <c:valAx>
        <c:axId val="1070938543"/>
        <c:scaling>
          <c:orientation val="minMax"/>
          <c:max val="0.35000000000000003"/>
        </c:scaling>
        <c:delete val="1"/>
        <c:axPos val="l"/>
        <c:numFmt formatCode="0.0%" sourceLinked="1"/>
        <c:majorTickMark val="out"/>
        <c:minorTickMark val="none"/>
        <c:tickLblPos val="nextTo"/>
        <c:crossAx val="10709239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panose="020B0403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1" i="0" u="sng" strike="noStrike" kern="1200" spc="0" baseline="0">
              <a:solidFill>
                <a:srgbClr val="1F1A62"/>
              </a:solidFill>
              <a:latin typeface="Helvetica" panose="020B0403020202020204" pitchFamily="34" charset="0"/>
              <a:ea typeface="+mn-ea"/>
              <a:cs typeface="+mn-cs"/>
            </a:defRPr>
          </a:pPr>
          <a:endParaRPr lang="en-US"/>
        </a:p>
      </c:txPr>
    </c:title>
    <c:autoTitleDeleted val="0"/>
    <c:plotArea>
      <c:layout/>
      <c:barChart>
        <c:barDir val="col"/>
        <c:grouping val="clustered"/>
        <c:varyColors val="0"/>
        <c:ser>
          <c:idx val="0"/>
          <c:order val="0"/>
          <c:tx>
            <c:strRef>
              <c:f>Sheet1!$B$1</c:f>
              <c:strCache>
                <c:ptCount val="1"/>
                <c:pt idx="0">
                  <c:v>Lift in Awareness</c:v>
                </c:pt>
              </c:strCache>
            </c:strRef>
          </c:tx>
          <c:spPr>
            <a:solidFill>
              <a:schemeClr val="accent1"/>
            </a:solidFill>
            <a:ln>
              <a:noFill/>
            </a:ln>
            <a:effectLst/>
          </c:spPr>
          <c:invertIfNegative val="0"/>
          <c:dPt>
            <c:idx val="0"/>
            <c:invertIfNegative val="0"/>
            <c:bubble3D val="0"/>
            <c:spPr>
              <a:solidFill>
                <a:srgbClr val="1F1A62"/>
              </a:solidFill>
              <a:ln>
                <a:noFill/>
              </a:ln>
              <a:effectLst/>
            </c:spPr>
            <c:extLst>
              <c:ext xmlns:c16="http://schemas.microsoft.com/office/drawing/2014/chart" uri="{C3380CC4-5D6E-409C-BE32-E72D297353CC}">
                <c16:uniqueId val="{00000004-6A03-4F6D-BB30-6DE9DACDFBCD}"/>
              </c:ext>
            </c:extLst>
          </c:dPt>
          <c:dPt>
            <c:idx val="1"/>
            <c:invertIfNegative val="0"/>
            <c:bubble3D val="0"/>
            <c:spPr>
              <a:solidFill>
                <a:srgbClr val="00BFF2"/>
              </a:solidFill>
              <a:ln>
                <a:noFill/>
              </a:ln>
              <a:effectLst/>
            </c:spPr>
            <c:extLst>
              <c:ext xmlns:c16="http://schemas.microsoft.com/office/drawing/2014/chart" uri="{C3380CC4-5D6E-409C-BE32-E72D297353CC}">
                <c16:uniqueId val="{00000005-6A03-4F6D-BB30-6DE9DACDFBCD}"/>
              </c:ext>
            </c:extLst>
          </c:dPt>
          <c:dPt>
            <c:idx val="2"/>
            <c:invertIfNegative val="0"/>
            <c:bubble3D val="0"/>
            <c:spPr>
              <a:solidFill>
                <a:srgbClr val="ED3C8D"/>
              </a:solidFill>
              <a:ln>
                <a:noFill/>
              </a:ln>
              <a:effectLst/>
            </c:spPr>
            <c:extLst>
              <c:ext xmlns:c16="http://schemas.microsoft.com/office/drawing/2014/chart" uri="{C3380CC4-5D6E-409C-BE32-E72D297353CC}">
                <c16:uniqueId val="{00000006-6A03-4F6D-BB30-6DE9DACDFBCD}"/>
              </c:ext>
            </c:extLst>
          </c:dPt>
          <c:dPt>
            <c:idx val="3"/>
            <c:invertIfNegative val="0"/>
            <c:bubble3D val="0"/>
            <c:spPr>
              <a:solidFill>
                <a:srgbClr val="66C5AD"/>
              </a:solidFill>
              <a:ln>
                <a:noFill/>
              </a:ln>
              <a:effectLst/>
            </c:spPr>
            <c:extLst>
              <c:ext xmlns:c16="http://schemas.microsoft.com/office/drawing/2014/chart" uri="{C3380CC4-5D6E-409C-BE32-E72D297353CC}">
                <c16:uniqueId val="{00000007-6A03-4F6D-BB30-6DE9DACDFBCD}"/>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Lift in Awareness
on Digital</c:v>
                </c:pt>
                <c:pt idx="1">
                  <c:v>Lift in Awareness 
on Linear TV</c:v>
                </c:pt>
                <c:pt idx="2">
                  <c:v>Lift in Awareness 
Cross-Channel 
(Digital &amp; Linear)</c:v>
                </c:pt>
                <c:pt idx="3">
                  <c:v>Lift in Awareness among Affluent Audience (HHI $100K+)</c:v>
                </c:pt>
              </c:strCache>
            </c:strRef>
          </c:cat>
          <c:val>
            <c:numRef>
              <c:f>Sheet1!$B$2:$B$5</c:f>
              <c:numCache>
                <c:formatCode>0.0%</c:formatCode>
                <c:ptCount val="4"/>
                <c:pt idx="0">
                  <c:v>1.9E-2</c:v>
                </c:pt>
                <c:pt idx="1">
                  <c:v>9.5000000000000001E-2</c:v>
                </c:pt>
                <c:pt idx="2">
                  <c:v>0.13400000000000001</c:v>
                </c:pt>
                <c:pt idx="3">
                  <c:v>0.19900000000000001</c:v>
                </c:pt>
              </c:numCache>
            </c:numRef>
          </c:val>
          <c:extLst>
            <c:ext xmlns:c16="http://schemas.microsoft.com/office/drawing/2014/chart" uri="{C3380CC4-5D6E-409C-BE32-E72D297353CC}">
              <c16:uniqueId val="{00000000-6A03-4F6D-BB30-6DE9DACDFBCD}"/>
            </c:ext>
          </c:extLst>
        </c:ser>
        <c:dLbls>
          <c:showLegendKey val="0"/>
          <c:showVal val="0"/>
          <c:showCatName val="0"/>
          <c:showSerName val="0"/>
          <c:showPercent val="0"/>
          <c:showBubbleSize val="0"/>
        </c:dLbls>
        <c:gapWidth val="219"/>
        <c:overlap val="-27"/>
        <c:axId val="1433216863"/>
        <c:axId val="1433218527"/>
      </c:barChart>
      <c:catAx>
        <c:axId val="1433216863"/>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rgbClr val="1F1A62"/>
                </a:solidFill>
                <a:latin typeface="Helvetica" panose="020B0403020202020204" pitchFamily="34" charset="0"/>
                <a:ea typeface="+mn-ea"/>
                <a:cs typeface="+mn-cs"/>
              </a:defRPr>
            </a:pPr>
            <a:endParaRPr lang="en-US"/>
          </a:p>
        </c:txPr>
        <c:crossAx val="1433218527"/>
        <c:crosses val="autoZero"/>
        <c:auto val="1"/>
        <c:lblAlgn val="ctr"/>
        <c:lblOffset val="100"/>
        <c:noMultiLvlLbl val="0"/>
      </c:catAx>
      <c:valAx>
        <c:axId val="1433218527"/>
        <c:scaling>
          <c:orientation val="minMax"/>
        </c:scaling>
        <c:delete val="1"/>
        <c:axPos val="l"/>
        <c:numFmt formatCode="0.0%" sourceLinked="1"/>
        <c:majorTickMark val="none"/>
        <c:minorTickMark val="none"/>
        <c:tickLblPos val="nextTo"/>
        <c:crossAx val="14332168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panose="020B0403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600" b="1" u="sng" dirty="0">
                <a:solidFill>
                  <a:schemeClr val="tx1"/>
                </a:solidFill>
                <a:latin typeface="+mj-lt"/>
              </a:rPr>
              <a:t>Incremental Lift Across Key Audience Segments</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4264446837922631E-2"/>
          <c:y val="0.212874677919864"/>
          <c:w val="0.96032537734556322"/>
          <c:h val="0.58039554394039494"/>
        </c:manualLayout>
      </c:layout>
      <c:barChart>
        <c:barDir val="col"/>
        <c:grouping val="clustered"/>
        <c:varyColors val="0"/>
        <c:ser>
          <c:idx val="0"/>
          <c:order val="0"/>
          <c:tx>
            <c:strRef>
              <c:f>Sheet1!$B$1</c:f>
              <c:strCache>
                <c:ptCount val="1"/>
                <c:pt idx="0">
                  <c:v>Increase in Leads</c:v>
                </c:pt>
              </c:strCache>
            </c:strRef>
          </c:tx>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01-729D-D24A-8007-900B9465C862}"/>
              </c:ext>
            </c:extLst>
          </c:dPt>
          <c:dPt>
            <c:idx val="1"/>
            <c:invertIfNegative val="0"/>
            <c:bubble3D val="0"/>
            <c:extLst>
              <c:ext xmlns:c16="http://schemas.microsoft.com/office/drawing/2014/chart" uri="{C3380CC4-5D6E-409C-BE32-E72D297353CC}">
                <c16:uniqueId val="{00000003-729D-D24A-8007-900B9465C862}"/>
              </c:ext>
            </c:extLst>
          </c:dPt>
          <c:dPt>
            <c:idx val="2"/>
            <c:invertIfNegative val="0"/>
            <c:bubble3D val="0"/>
            <c:extLst>
              <c:ext xmlns:c16="http://schemas.microsoft.com/office/drawing/2014/chart" uri="{C3380CC4-5D6E-409C-BE32-E72D297353CC}">
                <c16:uniqueId val="{00000005-729D-D24A-8007-900B9465C86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A25-64</c:v>
                </c:pt>
                <c:pt idx="1">
                  <c:v>HHI$100k+</c:v>
                </c:pt>
                <c:pt idx="2">
                  <c:v>Auto</c:v>
                </c:pt>
              </c:strCache>
            </c:strRef>
          </c:cat>
          <c:val>
            <c:numRef>
              <c:f>Sheet1!$B$2:$B$4</c:f>
              <c:numCache>
                <c:formatCode>0.0%</c:formatCode>
                <c:ptCount val="3"/>
                <c:pt idx="0">
                  <c:v>0.37</c:v>
                </c:pt>
                <c:pt idx="1">
                  <c:v>0.4</c:v>
                </c:pt>
                <c:pt idx="2">
                  <c:v>0.999</c:v>
                </c:pt>
              </c:numCache>
            </c:numRef>
          </c:val>
          <c:extLst>
            <c:ext xmlns:c16="http://schemas.microsoft.com/office/drawing/2014/chart" uri="{C3380CC4-5D6E-409C-BE32-E72D297353CC}">
              <c16:uniqueId val="{00000006-729D-D24A-8007-900B9465C862}"/>
            </c:ext>
          </c:extLst>
        </c:ser>
        <c:ser>
          <c:idx val="1"/>
          <c:order val="1"/>
          <c:tx>
            <c:strRef>
              <c:f>Sheet1!$C$1</c:f>
              <c:strCache>
                <c:ptCount val="1"/>
                <c:pt idx="0">
                  <c:v>Increase in Policies Written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A25-64</c:v>
                </c:pt>
                <c:pt idx="1">
                  <c:v>HHI$100k+</c:v>
                </c:pt>
                <c:pt idx="2">
                  <c:v>Auto</c:v>
                </c:pt>
              </c:strCache>
            </c:strRef>
          </c:cat>
          <c:val>
            <c:numRef>
              <c:f>Sheet1!$C$2:$C$4</c:f>
              <c:numCache>
                <c:formatCode>0.0%</c:formatCode>
                <c:ptCount val="3"/>
                <c:pt idx="0">
                  <c:v>0.26</c:v>
                </c:pt>
                <c:pt idx="1">
                  <c:v>0.69</c:v>
                </c:pt>
                <c:pt idx="2">
                  <c:v>0.495</c:v>
                </c:pt>
              </c:numCache>
            </c:numRef>
          </c:val>
          <c:extLst>
            <c:ext xmlns:c16="http://schemas.microsoft.com/office/drawing/2014/chart" uri="{C3380CC4-5D6E-409C-BE32-E72D297353CC}">
              <c16:uniqueId val="{00000007-729D-D24A-8007-900B9465C862}"/>
            </c:ext>
          </c:extLst>
        </c:ser>
        <c:dLbls>
          <c:showLegendKey val="0"/>
          <c:showVal val="1"/>
          <c:showCatName val="0"/>
          <c:showSerName val="0"/>
          <c:showPercent val="0"/>
          <c:showBubbleSize val="0"/>
        </c:dLbls>
        <c:gapWidth val="150"/>
        <c:overlap val="-25"/>
        <c:axId val="557429120"/>
        <c:axId val="557431200"/>
      </c:barChart>
      <c:catAx>
        <c:axId val="557429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557431200"/>
        <c:crossesAt val="0"/>
        <c:auto val="1"/>
        <c:lblAlgn val="ctr"/>
        <c:lblOffset val="100"/>
        <c:noMultiLvlLbl val="0"/>
      </c:catAx>
      <c:valAx>
        <c:axId val="557431200"/>
        <c:scaling>
          <c:orientation val="minMax"/>
          <c:max val="1.5"/>
          <c:min val="0"/>
        </c:scaling>
        <c:delete val="1"/>
        <c:axPos val="l"/>
        <c:numFmt formatCode="0.0%" sourceLinked="1"/>
        <c:majorTickMark val="none"/>
        <c:minorTickMark val="none"/>
        <c:tickLblPos val="nextTo"/>
        <c:crossAx val="55742912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1F1A62"/>
                </a:solidFill>
                <a:latin typeface="+mn-lt"/>
                <a:ea typeface="+mn-ea"/>
                <a:cs typeface="+mn-cs"/>
              </a:defRPr>
            </a:pPr>
            <a:r>
              <a:rPr lang="en-US" sz="1400" b="1">
                <a:solidFill>
                  <a:srgbClr val="1F1A62"/>
                </a:solidFill>
                <a:latin typeface="Helvetica" panose="020B0403020202020204" pitchFamily="34" charset="0"/>
              </a:rPr>
              <a:t>Top Publishers</a:t>
            </a:r>
          </a:p>
          <a:p>
            <a:pPr>
              <a:defRPr>
                <a:solidFill>
                  <a:srgbClr val="1F1A62"/>
                </a:solidFill>
              </a:defRPr>
            </a:pPr>
            <a:r>
              <a:rPr lang="en-US" sz="1200" b="0">
                <a:solidFill>
                  <a:srgbClr val="1F1A62"/>
                </a:solidFill>
                <a:latin typeface="Helvetica" panose="020B0403020202020204" pitchFamily="34" charset="0"/>
              </a:rPr>
              <a:t>Reach</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1F1A62"/>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OTT Overlap with Linear</c:v>
                </c:pt>
              </c:strCache>
            </c:strRef>
          </c:tx>
          <c:spPr>
            <a:solidFill>
              <a:srgbClr val="4EBEA4"/>
            </a:solidFill>
            <a:ln>
              <a:noFill/>
            </a:ln>
            <a:effectLst/>
          </c:spPr>
          <c:invertIfNegative val="0"/>
          <c:cat>
            <c:strRef>
              <c:f>Sheet1!$A$2:$A$5</c:f>
              <c:strCache>
                <c:ptCount val="4"/>
                <c:pt idx="0">
                  <c:v>Publisher 1</c:v>
                </c:pt>
                <c:pt idx="1">
                  <c:v>Publisher 2</c:v>
                </c:pt>
                <c:pt idx="2">
                  <c:v>Publisher 3</c:v>
                </c:pt>
                <c:pt idx="3">
                  <c:v>Publisher 4</c:v>
                </c:pt>
              </c:strCache>
            </c:strRef>
          </c:cat>
          <c:val>
            <c:numRef>
              <c:f>Sheet1!$B$2:$B$5</c:f>
              <c:numCache>
                <c:formatCode>0%</c:formatCode>
                <c:ptCount val="4"/>
                <c:pt idx="0">
                  <c:v>0.55000000000000004</c:v>
                </c:pt>
                <c:pt idx="1">
                  <c:v>0.49</c:v>
                </c:pt>
                <c:pt idx="2">
                  <c:v>0.47</c:v>
                </c:pt>
                <c:pt idx="3">
                  <c:v>0.1</c:v>
                </c:pt>
              </c:numCache>
            </c:numRef>
          </c:val>
          <c:extLst>
            <c:ext xmlns:c16="http://schemas.microsoft.com/office/drawing/2014/chart" uri="{C3380CC4-5D6E-409C-BE32-E72D297353CC}">
              <c16:uniqueId val="{00000000-1661-421C-9C5F-A35B6E75DEB3}"/>
            </c:ext>
          </c:extLst>
        </c:ser>
        <c:ser>
          <c:idx val="1"/>
          <c:order val="1"/>
          <c:tx>
            <c:strRef>
              <c:f>Sheet1!$C$1</c:f>
              <c:strCache>
                <c:ptCount val="1"/>
                <c:pt idx="0">
                  <c:v>OTT Incremental</c:v>
                </c:pt>
              </c:strCache>
            </c:strRef>
          </c:tx>
          <c:spPr>
            <a:solidFill>
              <a:srgbClr val="ACBDCE"/>
            </a:solidFill>
            <a:ln>
              <a:noFill/>
            </a:ln>
            <a:effectLst/>
          </c:spPr>
          <c:invertIfNegative val="0"/>
          <c:cat>
            <c:strRef>
              <c:f>Sheet1!$A$2:$A$5</c:f>
              <c:strCache>
                <c:ptCount val="4"/>
                <c:pt idx="0">
                  <c:v>Publisher 1</c:v>
                </c:pt>
                <c:pt idx="1">
                  <c:v>Publisher 2</c:v>
                </c:pt>
                <c:pt idx="2">
                  <c:v>Publisher 3</c:v>
                </c:pt>
                <c:pt idx="3">
                  <c:v>Publisher 4</c:v>
                </c:pt>
              </c:strCache>
            </c:strRef>
          </c:cat>
          <c:val>
            <c:numRef>
              <c:f>Sheet1!$C$2:$C$5</c:f>
              <c:numCache>
                <c:formatCode>0%</c:formatCode>
                <c:ptCount val="4"/>
                <c:pt idx="0">
                  <c:v>0.45</c:v>
                </c:pt>
                <c:pt idx="1">
                  <c:v>0.51</c:v>
                </c:pt>
                <c:pt idx="2">
                  <c:v>0.02</c:v>
                </c:pt>
                <c:pt idx="3">
                  <c:v>0.3</c:v>
                </c:pt>
              </c:numCache>
            </c:numRef>
          </c:val>
          <c:extLst>
            <c:ext xmlns:c16="http://schemas.microsoft.com/office/drawing/2014/chart" uri="{C3380CC4-5D6E-409C-BE32-E72D297353CC}">
              <c16:uniqueId val="{00000001-1661-421C-9C5F-A35B6E75DEB3}"/>
            </c:ext>
          </c:extLst>
        </c:ser>
        <c:dLbls>
          <c:showLegendKey val="0"/>
          <c:showVal val="0"/>
          <c:showCatName val="0"/>
          <c:showSerName val="0"/>
          <c:showPercent val="0"/>
          <c:showBubbleSize val="0"/>
        </c:dLbls>
        <c:gapWidth val="150"/>
        <c:overlap val="100"/>
        <c:axId val="877199"/>
        <c:axId val="867215"/>
      </c:barChart>
      <c:catAx>
        <c:axId val="877199"/>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crossAx val="867215"/>
        <c:crosses val="autoZero"/>
        <c:auto val="1"/>
        <c:lblAlgn val="ctr"/>
        <c:lblOffset val="100"/>
        <c:noMultiLvlLbl val="0"/>
      </c:catAx>
      <c:valAx>
        <c:axId val="867215"/>
        <c:scaling>
          <c:orientation val="minMax"/>
          <c:max val="1"/>
        </c:scaling>
        <c:delete val="1"/>
        <c:axPos val="l"/>
        <c:numFmt formatCode="0%" sourceLinked="1"/>
        <c:majorTickMark val="out"/>
        <c:minorTickMark val="none"/>
        <c:tickLblPos val="nextTo"/>
        <c:crossAx val="877199"/>
        <c:crosses val="autoZero"/>
        <c:crossBetween val="between"/>
      </c:valAx>
      <c:spPr>
        <a:noFill/>
        <a:ln>
          <a:noFill/>
        </a:ln>
        <a:effectLst/>
      </c:spPr>
    </c:plotArea>
    <c:legend>
      <c:legendPos val="t"/>
      <c:layout>
        <c:manualLayout>
          <c:xMode val="edge"/>
          <c:yMode val="edge"/>
          <c:x val="0"/>
          <c:y val="0.14752061645551759"/>
          <c:w val="0.97877498199083413"/>
          <c:h val="6.6176092435899683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1F1A62"/>
                </a:solidFill>
                <a:latin typeface="+mn-lt"/>
                <a:ea typeface="+mn-ea"/>
                <a:cs typeface="+mn-cs"/>
              </a:defRPr>
            </a:pPr>
            <a:r>
              <a:rPr lang="en-US" sz="1400" b="1">
                <a:solidFill>
                  <a:srgbClr val="1F1A62"/>
                </a:solidFill>
                <a:latin typeface="Helvetica" panose="020B0403020202020204" pitchFamily="34" charset="0"/>
              </a:rPr>
              <a:t>OTT vs. Linear</a:t>
            </a:r>
          </a:p>
          <a:p>
            <a:pPr>
              <a:defRPr>
                <a:solidFill>
                  <a:srgbClr val="1F1A62"/>
                </a:solidFill>
              </a:defRPr>
            </a:pPr>
            <a:r>
              <a:rPr lang="en-US" sz="1200" b="0">
                <a:solidFill>
                  <a:srgbClr val="1F1A62"/>
                </a:solidFill>
                <a:latin typeface="Helvetica" panose="020B0403020202020204" pitchFamily="34" charset="0"/>
              </a:rPr>
              <a:t>Reach</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1F1A62"/>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Linear Only</c:v>
                </c:pt>
              </c:strCache>
            </c:strRef>
          </c:tx>
          <c:spPr>
            <a:solidFill>
              <a:srgbClr val="00BFF2"/>
            </a:solidFill>
            <a:ln>
              <a:noFill/>
            </a:ln>
            <a:effectLst/>
          </c:spPr>
          <c:invertIfNegative val="0"/>
          <c:cat>
            <c:numRef>
              <c:f>Sheet1!$A$2</c:f>
              <c:numCache>
                <c:formatCode>General</c:formatCode>
                <c:ptCount val="1"/>
              </c:numCache>
            </c:numRef>
          </c:cat>
          <c:val>
            <c:numRef>
              <c:f>Sheet1!$B$2</c:f>
              <c:numCache>
                <c:formatCode>0%</c:formatCode>
                <c:ptCount val="1"/>
                <c:pt idx="0">
                  <c:v>0.88</c:v>
                </c:pt>
              </c:numCache>
            </c:numRef>
          </c:val>
          <c:extLst>
            <c:ext xmlns:c16="http://schemas.microsoft.com/office/drawing/2014/chart" uri="{C3380CC4-5D6E-409C-BE32-E72D297353CC}">
              <c16:uniqueId val="{00000000-7B8E-483D-A3B6-93D28CE4B628}"/>
            </c:ext>
          </c:extLst>
        </c:ser>
        <c:ser>
          <c:idx val="1"/>
          <c:order val="1"/>
          <c:tx>
            <c:strRef>
              <c:f>Sheet1!$C$1</c:f>
              <c:strCache>
                <c:ptCount val="1"/>
                <c:pt idx="0">
                  <c:v>Overlap</c:v>
                </c:pt>
              </c:strCache>
            </c:strRef>
          </c:tx>
          <c:spPr>
            <a:solidFill>
              <a:srgbClr val="4EBEA4"/>
            </a:solidFill>
            <a:ln>
              <a:noFill/>
            </a:ln>
            <a:effectLst/>
          </c:spPr>
          <c:invertIfNegative val="0"/>
          <c:cat>
            <c:numRef>
              <c:f>Sheet1!$A$2</c:f>
              <c:numCache>
                <c:formatCode>General</c:formatCode>
                <c:ptCount val="1"/>
              </c:numCache>
            </c:numRef>
          </c:cat>
          <c:val>
            <c:numRef>
              <c:f>Sheet1!$C$2</c:f>
              <c:numCache>
                <c:formatCode>0%</c:formatCode>
                <c:ptCount val="1"/>
                <c:pt idx="0">
                  <c:v>0.1</c:v>
                </c:pt>
              </c:numCache>
            </c:numRef>
          </c:val>
          <c:extLst>
            <c:ext xmlns:c16="http://schemas.microsoft.com/office/drawing/2014/chart" uri="{C3380CC4-5D6E-409C-BE32-E72D297353CC}">
              <c16:uniqueId val="{00000001-7B8E-483D-A3B6-93D28CE4B628}"/>
            </c:ext>
          </c:extLst>
        </c:ser>
        <c:ser>
          <c:idx val="2"/>
          <c:order val="2"/>
          <c:tx>
            <c:strRef>
              <c:f>Sheet1!$D$1</c:f>
              <c:strCache>
                <c:ptCount val="1"/>
                <c:pt idx="0">
                  <c:v>OTT Incremental</c:v>
                </c:pt>
              </c:strCache>
            </c:strRef>
          </c:tx>
          <c:spPr>
            <a:solidFill>
              <a:srgbClr val="ACBDCE"/>
            </a:solidFill>
            <a:ln>
              <a:noFill/>
            </a:ln>
            <a:effectLst/>
          </c:spPr>
          <c:invertIfNegative val="0"/>
          <c:cat>
            <c:numRef>
              <c:f>Sheet1!$A$2</c:f>
              <c:numCache>
                <c:formatCode>General</c:formatCode>
                <c:ptCount val="1"/>
              </c:numCache>
            </c:numRef>
          </c:cat>
          <c:val>
            <c:numRef>
              <c:f>Sheet1!$D$2</c:f>
              <c:numCache>
                <c:formatCode>0%</c:formatCode>
                <c:ptCount val="1"/>
                <c:pt idx="0">
                  <c:v>0.02</c:v>
                </c:pt>
              </c:numCache>
            </c:numRef>
          </c:val>
          <c:extLst>
            <c:ext xmlns:c16="http://schemas.microsoft.com/office/drawing/2014/chart" uri="{C3380CC4-5D6E-409C-BE32-E72D297353CC}">
              <c16:uniqueId val="{00000003-7B8E-483D-A3B6-93D28CE4B628}"/>
            </c:ext>
          </c:extLst>
        </c:ser>
        <c:dLbls>
          <c:showLegendKey val="0"/>
          <c:showVal val="0"/>
          <c:showCatName val="0"/>
          <c:showSerName val="0"/>
          <c:showPercent val="0"/>
          <c:showBubbleSize val="0"/>
        </c:dLbls>
        <c:gapWidth val="150"/>
        <c:overlap val="100"/>
        <c:axId val="877199"/>
        <c:axId val="867215"/>
      </c:barChart>
      <c:catAx>
        <c:axId val="877199"/>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crossAx val="867215"/>
        <c:crosses val="autoZero"/>
        <c:auto val="1"/>
        <c:lblAlgn val="ctr"/>
        <c:lblOffset val="100"/>
        <c:noMultiLvlLbl val="0"/>
      </c:catAx>
      <c:valAx>
        <c:axId val="867215"/>
        <c:scaling>
          <c:orientation val="minMax"/>
          <c:max val="1"/>
          <c:min val="0"/>
        </c:scaling>
        <c:delete val="1"/>
        <c:axPos val="l"/>
        <c:numFmt formatCode="0%" sourceLinked="1"/>
        <c:majorTickMark val="out"/>
        <c:minorTickMark val="none"/>
        <c:tickLblPos val="nextTo"/>
        <c:crossAx val="87719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988EB4-5A6C-4C5D-B182-89212BBB3538}"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F5533E64-82A5-4716-B56B-D11A827E9E7F}">
      <dgm:prSet phldrT="[Text]" phldr="0" custT="1"/>
      <dgm:spPr>
        <a:solidFill>
          <a:srgbClr val="ED3C8D">
            <a:alpha val="50000"/>
          </a:srgbClr>
        </a:solidFill>
      </dgm:spPr>
      <dgm:t>
        <a:bodyPr/>
        <a:lstStyle/>
        <a:p>
          <a:r>
            <a:rPr lang="en-US" sz="1400">
              <a:solidFill>
                <a:srgbClr val="1F1A62"/>
              </a:solidFill>
              <a:latin typeface="Helvetica" panose="020B0403020202020204" pitchFamily="34" charset="0"/>
            </a:rPr>
            <a:t>Pursuit</a:t>
          </a:r>
        </a:p>
      </dgm:t>
    </dgm:pt>
    <dgm:pt modelId="{B5BD08F4-A55C-4485-A7FB-5C1C813E1AC9}" type="parTrans" cxnId="{4A2BE420-FCA0-4515-A71C-61A24D071E8E}">
      <dgm:prSet/>
      <dgm:spPr/>
      <dgm:t>
        <a:bodyPr/>
        <a:lstStyle/>
        <a:p>
          <a:endParaRPr lang="en-US"/>
        </a:p>
      </dgm:t>
    </dgm:pt>
    <dgm:pt modelId="{946721CA-2353-4B41-8791-A5CA64692EB9}" type="sibTrans" cxnId="{4A2BE420-FCA0-4515-A71C-61A24D071E8E}">
      <dgm:prSet/>
      <dgm:spPr/>
      <dgm:t>
        <a:bodyPr/>
        <a:lstStyle/>
        <a:p>
          <a:endParaRPr lang="en-US"/>
        </a:p>
      </dgm:t>
    </dgm:pt>
    <dgm:pt modelId="{6D28DE04-525F-4B88-9871-EE94358C5BD8}">
      <dgm:prSet phldrT="[Text]" phldr="0" custT="1"/>
      <dgm:spPr>
        <a:solidFill>
          <a:srgbClr val="66C5AD">
            <a:alpha val="50000"/>
          </a:srgbClr>
        </a:solidFill>
        <a:ln>
          <a:noFill/>
        </a:ln>
      </dgm:spPr>
      <dgm:t>
        <a:bodyPr/>
        <a:lstStyle/>
        <a:p>
          <a:pPr rtl="0"/>
          <a:r>
            <a:rPr lang="en-US" sz="1400">
              <a:solidFill>
                <a:srgbClr val="1F1A62"/>
              </a:solidFill>
              <a:latin typeface="Helvetica" panose="020B0403020202020204" pitchFamily="34" charset="0"/>
            </a:rPr>
            <a:t>Network B*</a:t>
          </a:r>
        </a:p>
      </dgm:t>
    </dgm:pt>
    <dgm:pt modelId="{FECAE910-86CC-4A3E-BDC7-20D78E7D006C}" type="parTrans" cxnId="{7A892EF4-A8F1-4662-A6C1-C89D63F3B557}">
      <dgm:prSet/>
      <dgm:spPr/>
      <dgm:t>
        <a:bodyPr/>
        <a:lstStyle/>
        <a:p>
          <a:endParaRPr lang="en-US"/>
        </a:p>
      </dgm:t>
    </dgm:pt>
    <dgm:pt modelId="{FDFF44E3-CD54-48ED-833F-4D89A7AD2E49}" type="sibTrans" cxnId="{7A892EF4-A8F1-4662-A6C1-C89D63F3B557}">
      <dgm:prSet/>
      <dgm:spPr/>
      <dgm:t>
        <a:bodyPr/>
        <a:lstStyle/>
        <a:p>
          <a:endParaRPr lang="en-US"/>
        </a:p>
      </dgm:t>
    </dgm:pt>
    <dgm:pt modelId="{86982C9C-F5FF-4713-A042-E4AE922E2BFF}" type="pres">
      <dgm:prSet presAssocID="{F7988EB4-5A6C-4C5D-B182-89212BBB3538}" presName="Name0" presStyleCnt="0">
        <dgm:presLayoutVars>
          <dgm:dir/>
          <dgm:resizeHandles val="exact"/>
        </dgm:presLayoutVars>
      </dgm:prSet>
      <dgm:spPr/>
    </dgm:pt>
    <dgm:pt modelId="{67E08542-719B-405B-9D17-BD9FDBAEBC75}" type="pres">
      <dgm:prSet presAssocID="{F5533E64-82A5-4716-B56B-D11A827E9E7F}" presName="Name5" presStyleLbl="vennNode1" presStyleIdx="0" presStyleCnt="2">
        <dgm:presLayoutVars>
          <dgm:bulletEnabled val="1"/>
        </dgm:presLayoutVars>
      </dgm:prSet>
      <dgm:spPr/>
    </dgm:pt>
    <dgm:pt modelId="{EBEDAED9-A3F4-4F24-987F-03789603AAB9}" type="pres">
      <dgm:prSet presAssocID="{946721CA-2353-4B41-8791-A5CA64692EB9}" presName="space" presStyleCnt="0"/>
      <dgm:spPr/>
    </dgm:pt>
    <dgm:pt modelId="{D9CAFF80-7338-4336-A751-11E9498DBB20}" type="pres">
      <dgm:prSet presAssocID="{6D28DE04-525F-4B88-9871-EE94358C5BD8}" presName="Name5" presStyleLbl="vennNode1" presStyleIdx="1" presStyleCnt="2">
        <dgm:presLayoutVars>
          <dgm:bulletEnabled val="1"/>
        </dgm:presLayoutVars>
      </dgm:prSet>
      <dgm:spPr/>
    </dgm:pt>
  </dgm:ptLst>
  <dgm:cxnLst>
    <dgm:cxn modelId="{4A2BE420-FCA0-4515-A71C-61A24D071E8E}" srcId="{F7988EB4-5A6C-4C5D-B182-89212BBB3538}" destId="{F5533E64-82A5-4716-B56B-D11A827E9E7F}" srcOrd="0" destOrd="0" parTransId="{B5BD08F4-A55C-4485-A7FB-5C1C813E1AC9}" sibTransId="{946721CA-2353-4B41-8791-A5CA64692EB9}"/>
    <dgm:cxn modelId="{E2935259-7CE5-4093-BF51-08ED8C162F35}" type="presOf" srcId="{F5533E64-82A5-4716-B56B-D11A827E9E7F}" destId="{67E08542-719B-405B-9D17-BD9FDBAEBC75}" srcOrd="0" destOrd="0" presId="urn:microsoft.com/office/officeart/2005/8/layout/venn3"/>
    <dgm:cxn modelId="{270273D1-CC31-46E7-9EB6-7E7BF71C2F85}" type="presOf" srcId="{6D28DE04-525F-4B88-9871-EE94358C5BD8}" destId="{D9CAFF80-7338-4336-A751-11E9498DBB20}" srcOrd="0" destOrd="0" presId="urn:microsoft.com/office/officeart/2005/8/layout/venn3"/>
    <dgm:cxn modelId="{48FA4DDF-138E-4626-9670-A6911AE0CC31}" type="presOf" srcId="{F7988EB4-5A6C-4C5D-B182-89212BBB3538}" destId="{86982C9C-F5FF-4713-A042-E4AE922E2BFF}" srcOrd="0" destOrd="0" presId="urn:microsoft.com/office/officeart/2005/8/layout/venn3"/>
    <dgm:cxn modelId="{7A892EF4-A8F1-4662-A6C1-C89D63F3B557}" srcId="{F7988EB4-5A6C-4C5D-B182-89212BBB3538}" destId="{6D28DE04-525F-4B88-9871-EE94358C5BD8}" srcOrd="1" destOrd="0" parTransId="{FECAE910-86CC-4A3E-BDC7-20D78E7D006C}" sibTransId="{FDFF44E3-CD54-48ED-833F-4D89A7AD2E49}"/>
    <dgm:cxn modelId="{2269FDE7-FA2E-4D11-88CA-B7C74020BFF8}" type="presParOf" srcId="{86982C9C-F5FF-4713-A042-E4AE922E2BFF}" destId="{67E08542-719B-405B-9D17-BD9FDBAEBC75}" srcOrd="0" destOrd="0" presId="urn:microsoft.com/office/officeart/2005/8/layout/venn3"/>
    <dgm:cxn modelId="{A2FBC345-936D-4ACC-AF6F-22C6730A4263}" type="presParOf" srcId="{86982C9C-F5FF-4713-A042-E4AE922E2BFF}" destId="{EBEDAED9-A3F4-4F24-987F-03789603AAB9}" srcOrd="1" destOrd="0" presId="urn:microsoft.com/office/officeart/2005/8/layout/venn3"/>
    <dgm:cxn modelId="{15C9117E-7A2B-45D5-95E2-ACC44C0F76B6}" type="presParOf" srcId="{86982C9C-F5FF-4713-A042-E4AE922E2BFF}" destId="{D9CAFF80-7338-4336-A751-11E9498DBB20}" srcOrd="2"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E08542-719B-405B-9D17-BD9FDBAEBC75}">
      <dsp:nvSpPr>
        <dsp:cNvPr id="0" name=""/>
        <dsp:cNvSpPr/>
      </dsp:nvSpPr>
      <dsp:spPr>
        <a:xfrm>
          <a:off x="1767" y="299372"/>
          <a:ext cx="1255169" cy="1255169"/>
        </a:xfrm>
        <a:prstGeom prst="ellipse">
          <a:avLst/>
        </a:prstGeom>
        <a:solidFill>
          <a:srgbClr val="ED3C8D">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9076" tIns="17780" rIns="69076" bIns="17780" numCol="1" spcCol="1270" anchor="ctr" anchorCtr="0">
          <a:noAutofit/>
        </a:bodyPr>
        <a:lstStyle/>
        <a:p>
          <a:pPr marL="0" lvl="0" indent="0" algn="ctr" defTabSz="622300">
            <a:lnSpc>
              <a:spcPct val="90000"/>
            </a:lnSpc>
            <a:spcBef>
              <a:spcPct val="0"/>
            </a:spcBef>
            <a:spcAft>
              <a:spcPct val="35000"/>
            </a:spcAft>
            <a:buNone/>
          </a:pPr>
          <a:r>
            <a:rPr lang="en-US" sz="1400" kern="1200">
              <a:solidFill>
                <a:srgbClr val="1F1A62"/>
              </a:solidFill>
              <a:latin typeface="Helvetica" panose="020B0403020202020204" pitchFamily="34" charset="0"/>
            </a:rPr>
            <a:t>Pursuit</a:t>
          </a:r>
        </a:p>
      </dsp:txBody>
      <dsp:txXfrm>
        <a:off x="185582" y="483187"/>
        <a:ext cx="887539" cy="887539"/>
      </dsp:txXfrm>
    </dsp:sp>
    <dsp:sp modelId="{D9CAFF80-7338-4336-A751-11E9498DBB20}">
      <dsp:nvSpPr>
        <dsp:cNvPr id="0" name=""/>
        <dsp:cNvSpPr/>
      </dsp:nvSpPr>
      <dsp:spPr>
        <a:xfrm>
          <a:off x="1005903" y="299372"/>
          <a:ext cx="1255169" cy="1255169"/>
        </a:xfrm>
        <a:prstGeom prst="ellipse">
          <a:avLst/>
        </a:prstGeom>
        <a:solidFill>
          <a:srgbClr val="66C5AD">
            <a:alpha val="5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9076" tIns="17780" rIns="69076" bIns="17780" numCol="1" spcCol="1270" anchor="ctr" anchorCtr="0">
          <a:noAutofit/>
        </a:bodyPr>
        <a:lstStyle/>
        <a:p>
          <a:pPr marL="0" lvl="0" indent="0" algn="ctr" defTabSz="622300" rtl="0">
            <a:lnSpc>
              <a:spcPct val="90000"/>
            </a:lnSpc>
            <a:spcBef>
              <a:spcPct val="0"/>
            </a:spcBef>
            <a:spcAft>
              <a:spcPct val="35000"/>
            </a:spcAft>
            <a:buNone/>
          </a:pPr>
          <a:r>
            <a:rPr lang="en-US" sz="1400" kern="1200">
              <a:solidFill>
                <a:srgbClr val="1F1A62"/>
              </a:solidFill>
              <a:latin typeface="Helvetica" panose="020B0403020202020204" pitchFamily="34" charset="0"/>
            </a:rPr>
            <a:t>Network B*</a:t>
          </a:r>
        </a:p>
      </dsp:txBody>
      <dsp:txXfrm>
        <a:off x="1189718" y="483187"/>
        <a:ext cx="887539" cy="887539"/>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0.10219</cdr:x>
      <cdr:y>0.44211</cdr:y>
    </cdr:from>
    <cdr:to>
      <cdr:x>0.96483</cdr:x>
      <cdr:y>0.44211</cdr:y>
    </cdr:to>
    <cdr:cxnSp macro="">
      <cdr:nvCxnSpPr>
        <cdr:cNvPr id="3" name="Straight Connector 2">
          <a:extLst xmlns:a="http://schemas.openxmlformats.org/drawingml/2006/main">
            <a:ext uri="{FF2B5EF4-FFF2-40B4-BE49-F238E27FC236}">
              <a16:creationId xmlns:a16="http://schemas.microsoft.com/office/drawing/2014/main" id="{52DBA411-D1E5-4BB4-860C-BBD99E581109}"/>
            </a:ext>
          </a:extLst>
        </cdr:cNvPr>
        <cdr:cNvCxnSpPr/>
      </cdr:nvCxnSpPr>
      <cdr:spPr>
        <a:xfrm xmlns:a="http://schemas.openxmlformats.org/drawingml/2006/main">
          <a:off x="423005" y="1324645"/>
          <a:ext cx="3570753" cy="0"/>
        </a:xfrm>
        <a:prstGeom xmlns:a="http://schemas.openxmlformats.org/drawingml/2006/main" prst="line">
          <a:avLst/>
        </a:prstGeom>
        <a:ln xmlns:a="http://schemas.openxmlformats.org/drawingml/2006/main" w="19050">
          <a:solidFill>
            <a:srgbClr val="1F1A62"/>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EE0209-4929-FC4A-AEA5-CCF1B948491B}" type="datetimeFigureOut">
              <a:rPr lang="en-US" smtClean="0"/>
              <a:t>9/23/2022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8A5517-3481-C24D-8ECE-CD546FE3B727}" type="slidenum">
              <a:rPr lang="en-US" smtClean="0"/>
              <a:t>‹#›</a:t>
            </a:fld>
            <a:endParaRPr lang="en-US"/>
          </a:p>
        </p:txBody>
      </p:sp>
    </p:spTree>
    <p:extLst>
      <p:ext uri="{BB962C8B-B14F-4D97-AF65-F5344CB8AC3E}">
        <p14:creationId xmlns:p14="http://schemas.microsoft.com/office/powerpoint/2010/main" val="3206196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050" b="0" i="0">
              <a:solidFill>
                <a:srgbClr val="242424"/>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165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862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31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3141"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4198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631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3141"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7972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4353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42209"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09"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342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4419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631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3141"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76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631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3141"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4192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2797fb3d39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2797fb3d39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2797fb3d39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2797fb3d39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F089C-E73D-4644-8294-97E7AFEB0D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719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862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631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3141"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105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631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3141"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330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862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8627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42209"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09"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6111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4157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59667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31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3141"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2551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631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3141"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232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80950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1030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11618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5640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0008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31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3141"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4193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8A5517-3481-C24D-8ECE-CD546FE3B727}" type="slidenum">
              <a:rPr lang="en-US" smtClean="0"/>
              <a:t>4</a:t>
            </a:fld>
            <a:endParaRPr lang="en-US"/>
          </a:p>
        </p:txBody>
      </p:sp>
    </p:spTree>
    <p:extLst>
      <p:ext uri="{BB962C8B-B14F-4D97-AF65-F5344CB8AC3E}">
        <p14:creationId xmlns:p14="http://schemas.microsoft.com/office/powerpoint/2010/main" val="3633661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631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3141"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329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631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3141"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845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631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3141"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751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42209"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09"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799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42209"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09"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9650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212AA-1AB6-A504-DBEA-DD669E655D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2FBF41-4483-6FA6-13F8-FB1C8037CA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D61B6A-F5C1-6525-4341-83AEA0E71EFA}"/>
              </a:ext>
            </a:extLst>
          </p:cNvPr>
          <p:cNvSpPr>
            <a:spLocks noGrp="1"/>
          </p:cNvSpPr>
          <p:nvPr>
            <p:ph type="dt" sz="half" idx="10"/>
          </p:nvPr>
        </p:nvSpPr>
        <p:spPr/>
        <p:txBody>
          <a:bodyPr/>
          <a:lstStyle/>
          <a:p>
            <a:fld id="{48C0D4A8-5250-224C-9B7E-CD4EE7B1551F}" type="datetimeFigureOut">
              <a:rPr lang="en-US" smtClean="0"/>
              <a:t>9/23/2022</a:t>
            </a:fld>
            <a:endParaRPr lang="en-US"/>
          </a:p>
        </p:txBody>
      </p:sp>
      <p:sp>
        <p:nvSpPr>
          <p:cNvPr id="5" name="Footer Placeholder 4">
            <a:extLst>
              <a:ext uri="{FF2B5EF4-FFF2-40B4-BE49-F238E27FC236}">
                <a16:creationId xmlns:a16="http://schemas.microsoft.com/office/drawing/2014/main" id="{BC09FA8D-5768-6D63-130B-A2B2B924CB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306DAE-9E72-10C9-AF96-D5931DF6640B}"/>
              </a:ext>
            </a:extLst>
          </p:cNvPr>
          <p:cNvSpPr>
            <a:spLocks noGrp="1"/>
          </p:cNvSpPr>
          <p:nvPr>
            <p:ph type="sldNum" sz="quarter" idx="12"/>
          </p:nvPr>
        </p:nvSpPr>
        <p:spPr/>
        <p:txBody>
          <a:bodyPr/>
          <a:lstStyle/>
          <a:p>
            <a:fld id="{A69750B2-523D-2749-87AB-A70887B88309}" type="slidenum">
              <a:rPr lang="en-US" smtClean="0"/>
              <a:t>‹#›</a:t>
            </a:fld>
            <a:endParaRPr lang="en-US"/>
          </a:p>
        </p:txBody>
      </p:sp>
    </p:spTree>
    <p:extLst>
      <p:ext uri="{BB962C8B-B14F-4D97-AF65-F5344CB8AC3E}">
        <p14:creationId xmlns:p14="http://schemas.microsoft.com/office/powerpoint/2010/main" val="4144084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09380-ECDF-8009-C2AA-59A9D5B061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E67D75-A772-E249-B3F4-F4E4AFA1C3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725C22-3BB1-D48B-BF13-840A0930CD6B}"/>
              </a:ext>
            </a:extLst>
          </p:cNvPr>
          <p:cNvSpPr>
            <a:spLocks noGrp="1"/>
          </p:cNvSpPr>
          <p:nvPr>
            <p:ph type="dt" sz="half" idx="10"/>
          </p:nvPr>
        </p:nvSpPr>
        <p:spPr/>
        <p:txBody>
          <a:bodyPr/>
          <a:lstStyle/>
          <a:p>
            <a:fld id="{48C0D4A8-5250-224C-9B7E-CD4EE7B1551F}" type="datetimeFigureOut">
              <a:rPr lang="en-US" smtClean="0"/>
              <a:t>9/23/2022</a:t>
            </a:fld>
            <a:endParaRPr lang="en-US"/>
          </a:p>
        </p:txBody>
      </p:sp>
      <p:sp>
        <p:nvSpPr>
          <p:cNvPr id="5" name="Footer Placeholder 4">
            <a:extLst>
              <a:ext uri="{FF2B5EF4-FFF2-40B4-BE49-F238E27FC236}">
                <a16:creationId xmlns:a16="http://schemas.microsoft.com/office/drawing/2014/main" id="{815E4957-1CB1-43AD-C0A5-7E5F0E6C1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E206F9-DE1F-0EBF-FD20-5F8EA9C656D1}"/>
              </a:ext>
            </a:extLst>
          </p:cNvPr>
          <p:cNvSpPr>
            <a:spLocks noGrp="1"/>
          </p:cNvSpPr>
          <p:nvPr>
            <p:ph type="sldNum" sz="quarter" idx="12"/>
          </p:nvPr>
        </p:nvSpPr>
        <p:spPr/>
        <p:txBody>
          <a:bodyPr/>
          <a:lstStyle/>
          <a:p>
            <a:fld id="{A69750B2-523D-2749-87AB-A70887B88309}" type="slidenum">
              <a:rPr lang="en-US" smtClean="0"/>
              <a:t>‹#›</a:t>
            </a:fld>
            <a:endParaRPr lang="en-US"/>
          </a:p>
        </p:txBody>
      </p:sp>
    </p:spTree>
    <p:extLst>
      <p:ext uri="{BB962C8B-B14F-4D97-AF65-F5344CB8AC3E}">
        <p14:creationId xmlns:p14="http://schemas.microsoft.com/office/powerpoint/2010/main" val="1269990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B83C61-C104-3733-956E-0DA4ACF0A2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BE9FF8-53E6-7FCB-6E4D-5179B3D827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5AF752-47A0-2301-382D-8638DEEEAD82}"/>
              </a:ext>
            </a:extLst>
          </p:cNvPr>
          <p:cNvSpPr>
            <a:spLocks noGrp="1"/>
          </p:cNvSpPr>
          <p:nvPr>
            <p:ph type="dt" sz="half" idx="10"/>
          </p:nvPr>
        </p:nvSpPr>
        <p:spPr/>
        <p:txBody>
          <a:bodyPr/>
          <a:lstStyle/>
          <a:p>
            <a:fld id="{48C0D4A8-5250-224C-9B7E-CD4EE7B1551F}" type="datetimeFigureOut">
              <a:rPr lang="en-US" smtClean="0"/>
              <a:t>9/23/2022</a:t>
            </a:fld>
            <a:endParaRPr lang="en-US"/>
          </a:p>
        </p:txBody>
      </p:sp>
      <p:sp>
        <p:nvSpPr>
          <p:cNvPr id="5" name="Footer Placeholder 4">
            <a:extLst>
              <a:ext uri="{FF2B5EF4-FFF2-40B4-BE49-F238E27FC236}">
                <a16:creationId xmlns:a16="http://schemas.microsoft.com/office/drawing/2014/main" id="{E215FD3B-FA29-F0D9-5D66-966364A50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6F8FC4-CF39-CF80-C3B5-A8B46A695D9E}"/>
              </a:ext>
            </a:extLst>
          </p:cNvPr>
          <p:cNvSpPr>
            <a:spLocks noGrp="1"/>
          </p:cNvSpPr>
          <p:nvPr>
            <p:ph type="sldNum" sz="quarter" idx="12"/>
          </p:nvPr>
        </p:nvSpPr>
        <p:spPr/>
        <p:txBody>
          <a:bodyPr/>
          <a:lstStyle/>
          <a:p>
            <a:fld id="{A69750B2-523D-2749-87AB-A70887B88309}" type="slidenum">
              <a:rPr lang="en-US" smtClean="0"/>
              <a:t>‹#›</a:t>
            </a:fld>
            <a:endParaRPr lang="en-US"/>
          </a:p>
        </p:txBody>
      </p:sp>
    </p:spTree>
    <p:extLst>
      <p:ext uri="{BB962C8B-B14F-4D97-AF65-F5344CB8AC3E}">
        <p14:creationId xmlns:p14="http://schemas.microsoft.com/office/powerpoint/2010/main" val="1134347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6176723" y="0"/>
            <a:ext cx="6015277"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9" name="Picture 18" descr="Logo&#10;&#10;Description automatically generated with medium confidence">
            <a:extLst>
              <a:ext uri="{FF2B5EF4-FFF2-40B4-BE49-F238E27FC236}">
                <a16:creationId xmlns:a16="http://schemas.microsoft.com/office/drawing/2014/main" id="{73675C42-201E-4C63-A839-40455D5457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2692624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4" name="Picture 13" descr="Logo&#10;&#10;Description automatically generated with medium confidence">
            <a:extLst>
              <a:ext uri="{FF2B5EF4-FFF2-40B4-BE49-F238E27FC236}">
                <a16:creationId xmlns:a16="http://schemas.microsoft.com/office/drawing/2014/main" id="{75BB585C-EC61-43F1-BD9D-EF637B312CF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1914503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35" name="Freeform: Shape 34">
            <a:extLst>
              <a:ext uri="{FF2B5EF4-FFF2-40B4-BE49-F238E27FC236}">
                <a16:creationId xmlns:a16="http://schemas.microsoft.com/office/drawing/2014/main" id="{779B80E8-461F-4DCB-ACB0-9B2E25BDBF5F}"/>
              </a:ext>
            </a:extLst>
          </p:cNvPr>
          <p:cNvSpPr/>
          <p:nvPr/>
        </p:nvSpPr>
        <p:spPr>
          <a:xfrm>
            <a:off x="2783605" y="-13657"/>
            <a:ext cx="2085301" cy="1536683"/>
          </a:xfrm>
          <a:custGeom>
            <a:avLst/>
            <a:gdLst>
              <a:gd name="connsiteX0" fmla="*/ 1510748 w 2015520"/>
              <a:gd name="connsiteY0" fmla="*/ 0 h 1536683"/>
              <a:gd name="connsiteX1" fmla="*/ 2015520 w 2015520"/>
              <a:gd name="connsiteY1" fmla="*/ 0 h 1536683"/>
              <a:gd name="connsiteX2" fmla="*/ 2015520 w 2015520"/>
              <a:gd name="connsiteY2" fmla="*/ 1536683 h 1536683"/>
              <a:gd name="connsiteX3" fmla="*/ 0 w 2015520"/>
              <a:gd name="connsiteY3" fmla="*/ 634770 h 1536683"/>
            </a:gdLst>
            <a:ahLst/>
            <a:cxnLst>
              <a:cxn ang="0">
                <a:pos x="connsiteX0" y="connsiteY0"/>
              </a:cxn>
              <a:cxn ang="0">
                <a:pos x="connsiteX1" y="connsiteY1"/>
              </a:cxn>
              <a:cxn ang="0">
                <a:pos x="connsiteX2" y="connsiteY2"/>
              </a:cxn>
              <a:cxn ang="0">
                <a:pos x="connsiteX3" y="connsiteY3"/>
              </a:cxn>
            </a:cxnLst>
            <a:rect l="l" t="t" r="r" b="b"/>
            <a:pathLst>
              <a:path w="2015520" h="1536683">
                <a:moveTo>
                  <a:pt x="1510748" y="0"/>
                </a:moveTo>
                <a:lnTo>
                  <a:pt x="2015520" y="0"/>
                </a:lnTo>
                <a:lnTo>
                  <a:pt x="2015520" y="1536683"/>
                </a:lnTo>
                <a:lnTo>
                  <a:pt x="0" y="634770"/>
                </a:lnTo>
                <a:close/>
              </a:path>
            </a:pathLst>
          </a:custGeom>
          <a:solidFill>
            <a:schemeClr val="tx1">
              <a:alpha val="50000"/>
            </a:schemeClr>
          </a:solidFill>
          <a:ln w="5302" cap="flat">
            <a:noFill/>
            <a:prstDash val="solid"/>
            <a:miter/>
          </a:ln>
        </p:spPr>
        <p:txBody>
          <a:bodyPr wrap="square" rtlCol="0" anchor="ctr">
            <a:noAutofit/>
          </a:bodyPr>
          <a:lstStyle/>
          <a:p>
            <a:endParaRPr lang="en-US" sz="1800"/>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6" y="5689601"/>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3895510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V2">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C165B6C-ACCE-49BB-85E1-400AE3835243}"/>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bg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9134500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V2">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CDF608D-2C25-4B83-8657-A6618BA34C90}"/>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tx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spTree>
    <p:extLst>
      <p:ext uri="{BB962C8B-B14F-4D97-AF65-F5344CB8AC3E}">
        <p14:creationId xmlns:p14="http://schemas.microsoft.com/office/powerpoint/2010/main" val="1919998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00"/>
        </a:solidFill>
        <a:effectLst/>
      </p:bgPr>
    </p:bg>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FF43C99B-7FF5-4062-A7C8-38F7CA47F335}"/>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388050" y="3802059"/>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388050" y="3362008"/>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4278124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C9B518C0-D923-49F9-BE87-803A528FC704}"/>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2595357" y="2751004"/>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2595357" y="2310953"/>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20284049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V3">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8B4351C-CC4F-43F6-8D34-4F84EE862D45}"/>
              </a:ext>
            </a:extLst>
          </p:cNvPr>
          <p:cNvSpPr>
            <a:spLocks noGrp="1"/>
          </p:cNvSpPr>
          <p:nvPr>
            <p:ph type="pic" sz="quarter" idx="10"/>
          </p:nvPr>
        </p:nvSpPr>
        <p:spPr>
          <a:xfrm>
            <a:off x="7108578" y="0"/>
            <a:ext cx="5088349" cy="6858000"/>
          </a:xfrm>
          <a:custGeom>
            <a:avLst/>
            <a:gdLst>
              <a:gd name="connsiteX0" fmla="*/ 0 w 4918075"/>
              <a:gd name="connsiteY0" fmla="*/ 0 h 6858000"/>
              <a:gd name="connsiteX1" fmla="*/ 4918075 w 4918075"/>
              <a:gd name="connsiteY1" fmla="*/ 0 h 6858000"/>
              <a:gd name="connsiteX2" fmla="*/ 4918075 w 4918075"/>
              <a:gd name="connsiteY2" fmla="*/ 6858000 h 6858000"/>
              <a:gd name="connsiteX3" fmla="*/ 4847716 w 4918075"/>
              <a:gd name="connsiteY3" fmla="*/ 6858000 h 6858000"/>
              <a:gd name="connsiteX4" fmla="*/ 634 w 4918075"/>
              <a:gd name="connsiteY4" fmla="*/ 4607723 h 6858000"/>
              <a:gd name="connsiteX5" fmla="*/ 1416 w 4918075"/>
              <a:gd name="connsiteY5" fmla="*/ 6855166 h 6858000"/>
              <a:gd name="connsiteX6" fmla="*/ 956400 w 4918075"/>
              <a:gd name="connsiteY6" fmla="*/ 6858000 h 6858000"/>
              <a:gd name="connsiteX7" fmla="*/ 0 w 49180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8075" h="6858000">
                <a:moveTo>
                  <a:pt x="0" y="0"/>
                </a:moveTo>
                <a:lnTo>
                  <a:pt x="4918075" y="0"/>
                </a:lnTo>
                <a:lnTo>
                  <a:pt x="4918075" y="6858000"/>
                </a:lnTo>
                <a:lnTo>
                  <a:pt x="4847716" y="6858000"/>
                </a:lnTo>
                <a:lnTo>
                  <a:pt x="634" y="4607723"/>
                </a:lnTo>
                <a:cubicBezTo>
                  <a:pt x="683" y="5360892"/>
                  <a:pt x="1367" y="6101998"/>
                  <a:pt x="1416" y="6855166"/>
                </a:cubicBezTo>
                <a:lnTo>
                  <a:pt x="956400" y="6858000"/>
                </a:lnTo>
                <a:lnTo>
                  <a:pt x="0" y="6858000"/>
                </a:lnTo>
                <a:close/>
              </a:path>
            </a:pathLst>
          </a:custGeom>
        </p:spPr>
        <p:txBody>
          <a:bodyPr wrap="square" anchor="ctr">
            <a:noAutofit/>
          </a:bodyPr>
          <a:lstStyle>
            <a:lvl1pPr marL="0" indent="0" algn="ctr">
              <a:buFont typeface="Arial" panose="020B0604020202020204" pitchFamily="34" charset="0"/>
              <a:buNone/>
              <a:defRPr>
                <a:highlight>
                  <a:srgbClr val="FFFF00"/>
                </a:highlight>
              </a:defRPr>
            </a:lvl1pPr>
          </a:lstStyle>
          <a:p>
            <a:r>
              <a:rPr lang="en-US"/>
              <a:t>Click icon to add picture</a:t>
            </a:r>
          </a:p>
        </p:txBody>
      </p:sp>
      <p:sp>
        <p:nvSpPr>
          <p:cNvPr id="21" name="Title 6">
            <a:extLst>
              <a:ext uri="{FF2B5EF4-FFF2-40B4-BE49-F238E27FC236}">
                <a16:creationId xmlns:a16="http://schemas.microsoft.com/office/drawing/2014/main" id="{C14B39AA-3975-4DE3-B79A-CD9AA20DFC71}"/>
              </a:ext>
            </a:extLst>
          </p:cNvPr>
          <p:cNvSpPr>
            <a:spLocks noGrp="1"/>
          </p:cNvSpPr>
          <p:nvPr>
            <p:ph type="title" hasCustomPrompt="1"/>
          </p:nvPr>
        </p:nvSpPr>
        <p:spPr>
          <a:xfrm>
            <a:off x="388050" y="3390808"/>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22" name="Text Placeholder 41">
            <a:extLst>
              <a:ext uri="{FF2B5EF4-FFF2-40B4-BE49-F238E27FC236}">
                <a16:creationId xmlns:a16="http://schemas.microsoft.com/office/drawing/2014/main" id="{BE126341-BFB4-40A6-8CA7-96E1F96F8B69}"/>
              </a:ext>
            </a:extLst>
          </p:cNvPr>
          <p:cNvSpPr>
            <a:spLocks noGrp="1"/>
          </p:cNvSpPr>
          <p:nvPr>
            <p:ph type="body" sz="quarter" idx="14" hasCustomPrompt="1"/>
          </p:nvPr>
        </p:nvSpPr>
        <p:spPr>
          <a:xfrm>
            <a:off x="388050" y="2931395"/>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8" name="Picture 17" descr="Logo&#10;&#10;Description automatically generated with medium confidence">
            <a:extLst>
              <a:ext uri="{FF2B5EF4-FFF2-40B4-BE49-F238E27FC236}">
                <a16:creationId xmlns:a16="http://schemas.microsoft.com/office/drawing/2014/main" id="{5DA54748-06E3-4CA2-B780-EC166E8E14B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1461246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9F440-37F2-615E-9749-782A5D7FD2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D954C7-FEE5-528B-D4DE-ACDB809796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B8C15F-5B55-FF9D-B712-BDD5F72C4934}"/>
              </a:ext>
            </a:extLst>
          </p:cNvPr>
          <p:cNvSpPr>
            <a:spLocks noGrp="1"/>
          </p:cNvSpPr>
          <p:nvPr>
            <p:ph type="dt" sz="half" idx="10"/>
          </p:nvPr>
        </p:nvSpPr>
        <p:spPr/>
        <p:txBody>
          <a:bodyPr/>
          <a:lstStyle/>
          <a:p>
            <a:fld id="{48C0D4A8-5250-224C-9B7E-CD4EE7B1551F}" type="datetimeFigureOut">
              <a:rPr lang="en-US" smtClean="0"/>
              <a:t>9/23/2022</a:t>
            </a:fld>
            <a:endParaRPr lang="en-US"/>
          </a:p>
        </p:txBody>
      </p:sp>
      <p:sp>
        <p:nvSpPr>
          <p:cNvPr id="5" name="Footer Placeholder 4">
            <a:extLst>
              <a:ext uri="{FF2B5EF4-FFF2-40B4-BE49-F238E27FC236}">
                <a16:creationId xmlns:a16="http://schemas.microsoft.com/office/drawing/2014/main" id="{0BE45BA6-BEE1-C8E8-6481-8B058C606F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68345A-8B60-553D-567B-3BBFD83DECEE}"/>
              </a:ext>
            </a:extLst>
          </p:cNvPr>
          <p:cNvSpPr>
            <a:spLocks noGrp="1"/>
          </p:cNvSpPr>
          <p:nvPr>
            <p:ph type="sldNum" sz="quarter" idx="12"/>
          </p:nvPr>
        </p:nvSpPr>
        <p:spPr/>
        <p:txBody>
          <a:bodyPr/>
          <a:lstStyle/>
          <a:p>
            <a:fld id="{A69750B2-523D-2749-87AB-A70887B88309}" type="slidenum">
              <a:rPr lang="en-US" smtClean="0"/>
              <a:t>‹#›</a:t>
            </a:fld>
            <a:endParaRPr lang="en-US"/>
          </a:p>
        </p:txBody>
      </p:sp>
    </p:spTree>
    <p:extLst>
      <p:ext uri="{BB962C8B-B14F-4D97-AF65-F5344CB8AC3E}">
        <p14:creationId xmlns:p14="http://schemas.microsoft.com/office/powerpoint/2010/main" val="40742448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column text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97D07EA-290D-41A0-977A-69A4329FF396}"/>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tx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Tree>
    <p:extLst>
      <p:ext uri="{BB962C8B-B14F-4D97-AF65-F5344CB8AC3E}">
        <p14:creationId xmlns:p14="http://schemas.microsoft.com/office/powerpoint/2010/main" val="3177459493"/>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 column text Ice Blu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5162551"/>
            <a:ext cx="4250693" cy="962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2"/>
            <a:ext cx="4422047" cy="2772990"/>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5021430"/>
            <a:ext cx="264108" cy="141120"/>
          </a:xfrm>
          <a:prstGeom prst="triangle">
            <a:avLst>
              <a:gd name="adj" fmla="val 5096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333222"/>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bg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15" name="Rectangle 14">
            <a:extLst>
              <a:ext uri="{FF2B5EF4-FFF2-40B4-BE49-F238E27FC236}">
                <a16:creationId xmlns:a16="http://schemas.microsoft.com/office/drawing/2014/main" id="{53B62A3E-E214-4BCF-AD36-9D0C58A7EBEA}"/>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42301480"/>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column text Ice Blue v2">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accent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5" name="Rectangle 14">
            <a:extLst>
              <a:ext uri="{FF2B5EF4-FFF2-40B4-BE49-F238E27FC236}">
                <a16:creationId xmlns:a16="http://schemas.microsoft.com/office/drawing/2014/main" id="{98F0979B-92F6-4472-A93A-A4673C35CF75}"/>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150080542"/>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6" y="3330480"/>
            <a:ext cx="409673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3934602"/>
            <a:ext cx="3716874"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20471" y="4469478"/>
            <a:ext cx="4089075"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6" name="Text Placeholder 41">
            <a:extLst>
              <a:ext uri="{FF2B5EF4-FFF2-40B4-BE49-F238E27FC236}">
                <a16:creationId xmlns:a16="http://schemas.microsoft.com/office/drawing/2014/main" id="{26A58F6F-5C31-4CC5-9D83-5A25916CFC74}"/>
              </a:ext>
            </a:extLst>
          </p:cNvPr>
          <p:cNvSpPr>
            <a:spLocks noGrp="1"/>
          </p:cNvSpPr>
          <p:nvPr>
            <p:ph type="body" sz="quarter" idx="16"/>
          </p:nvPr>
        </p:nvSpPr>
        <p:spPr>
          <a:xfrm>
            <a:off x="5032506" y="4469478"/>
            <a:ext cx="4089076"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Rectangle 12">
            <a:extLst>
              <a:ext uri="{FF2B5EF4-FFF2-40B4-BE49-F238E27FC236}">
                <a16:creationId xmlns:a16="http://schemas.microsoft.com/office/drawing/2014/main" id="{2E10F787-7274-462B-8B90-A25D467874DB}"/>
              </a:ext>
            </a:extLst>
          </p:cNvPr>
          <p:cNvSpPr/>
          <p:nvPr userDrawn="1"/>
        </p:nvSpPr>
        <p:spPr>
          <a:xfrm>
            <a:off x="5191" y="0"/>
            <a:ext cx="12186809"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50524644"/>
      </p:ext>
    </p:extLst>
  </p:cSld>
  <p:clrMapOvr>
    <a:masterClrMapping/>
  </p:clrMapOvr>
  <p:extLst>
    <p:ext uri="{DCECCB84-F9BA-43D5-87BE-67443E8EF086}">
      <p15:sldGuideLst xmlns:p15="http://schemas.microsoft.com/office/powerpoint/2012/main">
        <p15:guide id="1" orient="horz" pos="2842">
          <p15:clr>
            <a:srgbClr val="FBAE40"/>
          </p15:clr>
        </p15:guide>
        <p15:guide id="2" pos="2944">
          <p15:clr>
            <a:srgbClr val="FBAE40"/>
          </p15:clr>
        </p15:guide>
        <p15:guide id="3" pos="3112">
          <p15:clr>
            <a:srgbClr val="FBAE40"/>
          </p15:clr>
        </p15:guide>
        <p15:guide id="4" pos="572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text up">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1715A-46B0-4F0A-A964-84B00D5ECCD9}"/>
              </a:ext>
            </a:extLst>
          </p:cNvPr>
          <p:cNvSpPr/>
          <p:nvPr userDrawn="1"/>
        </p:nvSpPr>
        <p:spPr>
          <a:xfrm>
            <a:off x="-1" y="2789239"/>
            <a:ext cx="12192000" cy="4068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426696856"/>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text up v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bg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2" name="Rectangle 11">
            <a:extLst>
              <a:ext uri="{FF2B5EF4-FFF2-40B4-BE49-F238E27FC236}">
                <a16:creationId xmlns:a16="http://schemas.microsoft.com/office/drawing/2014/main" id="{153CB6C2-878B-44E4-9375-E95DEDA9BE29}"/>
              </a:ext>
            </a:extLst>
          </p:cNvPr>
          <p:cNvSpPr/>
          <p:nvPr userDrawn="1"/>
        </p:nvSpPr>
        <p:spPr>
          <a:xfrm>
            <a:off x="-1" y="2706527"/>
            <a:ext cx="12192000" cy="4151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60347730"/>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6"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hasCustomPrompt="1"/>
          </p:nvPr>
        </p:nvSpPr>
        <p:spPr>
          <a:xfrm>
            <a:off x="5032504" y="212790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2</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5"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19" name="Text Placeholder 41">
            <a:extLst>
              <a:ext uri="{FF2B5EF4-FFF2-40B4-BE49-F238E27FC236}">
                <a16:creationId xmlns:a16="http://schemas.microsoft.com/office/drawing/2014/main" id="{88629875-6B48-47C0-95E2-FCC671B7CB25}"/>
              </a:ext>
            </a:extLst>
          </p:cNvPr>
          <p:cNvSpPr>
            <a:spLocks noGrp="1"/>
          </p:cNvSpPr>
          <p:nvPr>
            <p:ph type="body" sz="quarter" idx="23" hasCustomPrompt="1"/>
          </p:nvPr>
        </p:nvSpPr>
        <p:spPr>
          <a:xfrm>
            <a:off x="5032503"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0" name="Text Placeholder 41">
            <a:extLst>
              <a:ext uri="{FF2B5EF4-FFF2-40B4-BE49-F238E27FC236}">
                <a16:creationId xmlns:a16="http://schemas.microsoft.com/office/drawing/2014/main" id="{3852BDF8-9FCD-4338-9AB5-50F325D2E411}"/>
              </a:ext>
            </a:extLst>
          </p:cNvPr>
          <p:cNvSpPr>
            <a:spLocks noGrp="1"/>
          </p:cNvSpPr>
          <p:nvPr>
            <p:ph type="body" sz="quarter" idx="24"/>
          </p:nvPr>
        </p:nvSpPr>
        <p:spPr>
          <a:xfrm>
            <a:off x="5032503"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1907618117"/>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5"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6"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8" name="Text Placeholder 41">
            <a:extLst>
              <a:ext uri="{FF2B5EF4-FFF2-40B4-BE49-F238E27FC236}">
                <a16:creationId xmlns:a16="http://schemas.microsoft.com/office/drawing/2014/main" id="{802D27AC-5BF8-4C33-A7A8-C234E04F2584}"/>
              </a:ext>
            </a:extLst>
          </p:cNvPr>
          <p:cNvSpPr>
            <a:spLocks noGrp="1"/>
          </p:cNvSpPr>
          <p:nvPr>
            <p:ph type="body" sz="quarter" idx="23"/>
          </p:nvPr>
        </p:nvSpPr>
        <p:spPr>
          <a:xfrm>
            <a:off x="4293909"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0" name="Text Placeholder 41">
            <a:extLst>
              <a:ext uri="{FF2B5EF4-FFF2-40B4-BE49-F238E27FC236}">
                <a16:creationId xmlns:a16="http://schemas.microsoft.com/office/drawing/2014/main" id="{ECD25102-B5CF-4D8F-A188-0B90FFE36B37}"/>
              </a:ext>
            </a:extLst>
          </p:cNvPr>
          <p:cNvSpPr>
            <a:spLocks noGrp="1"/>
          </p:cNvSpPr>
          <p:nvPr>
            <p:ph type="body" sz="quarter" idx="24" hasCustomPrompt="1"/>
          </p:nvPr>
        </p:nvSpPr>
        <p:spPr>
          <a:xfrm>
            <a:off x="4293910"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1" name="Text Placeholder 41">
            <a:extLst>
              <a:ext uri="{FF2B5EF4-FFF2-40B4-BE49-F238E27FC236}">
                <a16:creationId xmlns:a16="http://schemas.microsoft.com/office/drawing/2014/main" id="{9CCFC390-048E-4EBB-9396-1FD4F438ED5B}"/>
              </a:ext>
            </a:extLst>
          </p:cNvPr>
          <p:cNvSpPr>
            <a:spLocks noGrp="1"/>
          </p:cNvSpPr>
          <p:nvPr>
            <p:ph type="body" sz="quarter" idx="25" hasCustomPrompt="1"/>
          </p:nvPr>
        </p:nvSpPr>
        <p:spPr>
          <a:xfrm>
            <a:off x="4293910"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33" name="Text Placeholder 41">
            <a:extLst>
              <a:ext uri="{FF2B5EF4-FFF2-40B4-BE49-F238E27FC236}">
                <a16:creationId xmlns:a16="http://schemas.microsoft.com/office/drawing/2014/main" id="{C6038199-F004-41CF-A621-792EF2E2334E}"/>
              </a:ext>
            </a:extLst>
          </p:cNvPr>
          <p:cNvSpPr>
            <a:spLocks noGrp="1"/>
          </p:cNvSpPr>
          <p:nvPr>
            <p:ph type="body" sz="quarter" idx="26"/>
          </p:nvPr>
        </p:nvSpPr>
        <p:spPr>
          <a:xfrm>
            <a:off x="7891087"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4" name="Text Placeholder 41">
            <a:extLst>
              <a:ext uri="{FF2B5EF4-FFF2-40B4-BE49-F238E27FC236}">
                <a16:creationId xmlns:a16="http://schemas.microsoft.com/office/drawing/2014/main" id="{F4C0732F-6C0A-4BC8-A772-0B31EA2F4095}"/>
              </a:ext>
            </a:extLst>
          </p:cNvPr>
          <p:cNvSpPr>
            <a:spLocks noGrp="1"/>
          </p:cNvSpPr>
          <p:nvPr>
            <p:ph type="body" sz="quarter" idx="27" hasCustomPrompt="1"/>
          </p:nvPr>
        </p:nvSpPr>
        <p:spPr>
          <a:xfrm>
            <a:off x="7891088"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5" name="Text Placeholder 41">
            <a:extLst>
              <a:ext uri="{FF2B5EF4-FFF2-40B4-BE49-F238E27FC236}">
                <a16:creationId xmlns:a16="http://schemas.microsoft.com/office/drawing/2014/main" id="{0927B884-632A-48DD-93F1-D73F9AB1B6A0}"/>
              </a:ext>
            </a:extLst>
          </p:cNvPr>
          <p:cNvSpPr>
            <a:spLocks noGrp="1"/>
          </p:cNvSpPr>
          <p:nvPr>
            <p:ph type="body" sz="quarter" idx="28" hasCustomPrompt="1"/>
          </p:nvPr>
        </p:nvSpPr>
        <p:spPr>
          <a:xfrm>
            <a:off x="7891088"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1256462628"/>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and titl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36" name="Text Placeholder 41">
            <a:extLst>
              <a:ext uri="{FF2B5EF4-FFF2-40B4-BE49-F238E27FC236}">
                <a16:creationId xmlns:a16="http://schemas.microsoft.com/office/drawing/2014/main" id="{209BC04F-D5E4-4393-95C5-0F6591B855CF}"/>
              </a:ext>
            </a:extLst>
          </p:cNvPr>
          <p:cNvSpPr>
            <a:spLocks noGrp="1"/>
          </p:cNvSpPr>
          <p:nvPr>
            <p:ph type="body" sz="quarter" idx="15" hasCustomPrompt="1"/>
          </p:nvPr>
        </p:nvSpPr>
        <p:spPr>
          <a:xfrm>
            <a:off x="5293904" y="1392786"/>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37" name="Text Placeholder 41">
            <a:extLst>
              <a:ext uri="{FF2B5EF4-FFF2-40B4-BE49-F238E27FC236}">
                <a16:creationId xmlns:a16="http://schemas.microsoft.com/office/drawing/2014/main" id="{7EBAC2CF-6AD1-476C-87B2-C06C9115D2FD}"/>
              </a:ext>
            </a:extLst>
          </p:cNvPr>
          <p:cNvSpPr>
            <a:spLocks noGrp="1"/>
          </p:cNvSpPr>
          <p:nvPr>
            <p:ph type="body" sz="quarter" idx="22" hasCustomPrompt="1"/>
          </p:nvPr>
        </p:nvSpPr>
        <p:spPr>
          <a:xfrm>
            <a:off x="5293905" y="834162"/>
            <a:ext cx="3213677" cy="332562"/>
          </a:xfrm>
          <a:noFill/>
        </p:spPr>
        <p:txBody>
          <a:bodyPr tIns="182880" bIns="91440" anchor="ctr">
            <a:noAutofit/>
          </a:bodyPr>
          <a:lstStyle>
            <a:lvl1pPr marL="0" indent="0">
              <a:lnSpc>
                <a:spcPts val="1500"/>
              </a:lnSpc>
              <a:spcBef>
                <a:spcPts val="0"/>
              </a:spcBef>
              <a:spcAft>
                <a:spcPts val="0"/>
              </a:spcAft>
              <a:buNone/>
              <a:defRPr sz="2000">
                <a:solidFill>
                  <a:schemeClr val="tx1"/>
                </a:solidFill>
                <a:latin typeface="+mj-lt"/>
              </a:defRPr>
            </a:lvl1pPr>
          </a:lstStyle>
          <a:p>
            <a:pPr lvl="0"/>
            <a:r>
              <a:rPr lang="en-GB"/>
              <a:t>Title goes here</a:t>
            </a:r>
          </a:p>
        </p:txBody>
      </p:sp>
      <p:sp>
        <p:nvSpPr>
          <p:cNvPr id="39" name="Text Placeholder 41">
            <a:extLst>
              <a:ext uri="{FF2B5EF4-FFF2-40B4-BE49-F238E27FC236}">
                <a16:creationId xmlns:a16="http://schemas.microsoft.com/office/drawing/2014/main" id="{D0AEA13F-698D-439D-9EAB-368901F325E2}"/>
              </a:ext>
            </a:extLst>
          </p:cNvPr>
          <p:cNvSpPr>
            <a:spLocks noGrp="1"/>
          </p:cNvSpPr>
          <p:nvPr>
            <p:ph type="body" sz="quarter" idx="23" hasCustomPrompt="1"/>
          </p:nvPr>
        </p:nvSpPr>
        <p:spPr>
          <a:xfrm>
            <a:off x="4922666" y="3737381"/>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40" name="Text Placeholder 41">
            <a:extLst>
              <a:ext uri="{FF2B5EF4-FFF2-40B4-BE49-F238E27FC236}">
                <a16:creationId xmlns:a16="http://schemas.microsoft.com/office/drawing/2014/main" id="{68FF66F6-B1C9-4BCD-8487-95074D9814E4}"/>
              </a:ext>
            </a:extLst>
          </p:cNvPr>
          <p:cNvSpPr>
            <a:spLocks noGrp="1"/>
          </p:cNvSpPr>
          <p:nvPr>
            <p:ph type="body" sz="quarter" idx="24" hasCustomPrompt="1"/>
          </p:nvPr>
        </p:nvSpPr>
        <p:spPr>
          <a:xfrm>
            <a:off x="4922667" y="3188917"/>
            <a:ext cx="3213677" cy="332562"/>
          </a:xfrm>
          <a:noFill/>
        </p:spPr>
        <p:txBody>
          <a:bodyPr tIns="182880" bIns="91440" anchor="ctr">
            <a:noAutofit/>
          </a:bodyPr>
          <a:lstStyle>
            <a:lvl1pPr marL="0" indent="0">
              <a:lnSpc>
                <a:spcPts val="1500"/>
              </a:lnSpc>
              <a:spcBef>
                <a:spcPts val="0"/>
              </a:spcBef>
              <a:spcAft>
                <a:spcPts val="0"/>
              </a:spcAft>
              <a:buNone/>
              <a:defRPr sz="24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3824627998"/>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 column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bg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12361088"/>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FC07B-9E7F-531A-374C-5A388E36BE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2F6EB5-C530-8790-3D1E-7204D3079B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3B833A-C80E-6BA9-38E2-6877E1C44AFD}"/>
              </a:ext>
            </a:extLst>
          </p:cNvPr>
          <p:cNvSpPr>
            <a:spLocks noGrp="1"/>
          </p:cNvSpPr>
          <p:nvPr>
            <p:ph type="dt" sz="half" idx="10"/>
          </p:nvPr>
        </p:nvSpPr>
        <p:spPr/>
        <p:txBody>
          <a:bodyPr/>
          <a:lstStyle/>
          <a:p>
            <a:fld id="{48C0D4A8-5250-224C-9B7E-CD4EE7B1551F}" type="datetimeFigureOut">
              <a:rPr lang="en-US" smtClean="0"/>
              <a:t>9/23/2022</a:t>
            </a:fld>
            <a:endParaRPr lang="en-US"/>
          </a:p>
        </p:txBody>
      </p:sp>
      <p:sp>
        <p:nvSpPr>
          <p:cNvPr id="5" name="Footer Placeholder 4">
            <a:extLst>
              <a:ext uri="{FF2B5EF4-FFF2-40B4-BE49-F238E27FC236}">
                <a16:creationId xmlns:a16="http://schemas.microsoft.com/office/drawing/2014/main" id="{E341C908-DEFB-8976-CA3A-36317D64FB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21F1F9-AAC7-3881-6404-E5C72096213A}"/>
              </a:ext>
            </a:extLst>
          </p:cNvPr>
          <p:cNvSpPr>
            <a:spLocks noGrp="1"/>
          </p:cNvSpPr>
          <p:nvPr>
            <p:ph type="sldNum" sz="quarter" idx="12"/>
          </p:nvPr>
        </p:nvSpPr>
        <p:spPr/>
        <p:txBody>
          <a:bodyPr/>
          <a:lstStyle/>
          <a:p>
            <a:fld id="{A69750B2-523D-2749-87AB-A70887B88309}" type="slidenum">
              <a:rPr lang="en-US" smtClean="0"/>
              <a:t>‹#›</a:t>
            </a:fld>
            <a:endParaRPr lang="en-US"/>
          </a:p>
        </p:txBody>
      </p:sp>
    </p:spTree>
    <p:extLst>
      <p:ext uri="{BB962C8B-B14F-4D97-AF65-F5344CB8AC3E}">
        <p14:creationId xmlns:p14="http://schemas.microsoft.com/office/powerpoint/2010/main" val="36358310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ne column Ice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tx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850456795"/>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Tree>
    <p:extLst>
      <p:ext uri="{BB962C8B-B14F-4D97-AF65-F5344CB8AC3E}">
        <p14:creationId xmlns:p14="http://schemas.microsoft.com/office/powerpoint/2010/main" val="3732053870"/>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73AECC-6F66-463A-B3AC-AA48EC4D996F}"/>
              </a:ext>
            </a:extLst>
          </p:cNvPr>
          <p:cNvSpPr>
            <a:spLocks noGrp="1"/>
          </p:cNvSpPr>
          <p:nvPr>
            <p:ph type="dt" sz="half" idx="10"/>
          </p:nvPr>
        </p:nvSpPr>
        <p:spPr/>
        <p:txBody>
          <a:bodyPr/>
          <a:lstStyle/>
          <a:p>
            <a:fld id="{940F4AFE-A5D3-4F54-B5F3-4457A701A7A2}" type="datetimeFigureOut">
              <a:rPr lang="en-US" smtClean="0"/>
              <a:t>9/23/2022</a:t>
            </a:fld>
            <a:endParaRPr lang="en-US"/>
          </a:p>
        </p:txBody>
      </p:sp>
      <p:sp>
        <p:nvSpPr>
          <p:cNvPr id="3" name="Footer Placeholder 2">
            <a:extLst>
              <a:ext uri="{FF2B5EF4-FFF2-40B4-BE49-F238E27FC236}">
                <a16:creationId xmlns:a16="http://schemas.microsoft.com/office/drawing/2014/main" id="{EB3B98F0-9AF7-4D2D-BAC5-7F186E622A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F8577F-D449-44D2-B622-055110F1181C}"/>
              </a:ext>
            </a:extLst>
          </p:cNvPr>
          <p:cNvSpPr>
            <a:spLocks noGrp="1"/>
          </p:cNvSpPr>
          <p:nvPr>
            <p:ph type="sldNum" sz="quarter" idx="12"/>
          </p:nvPr>
        </p:nvSpPr>
        <p:spPr/>
        <p:txBody>
          <a:bodyPr/>
          <a:lstStyle/>
          <a:p>
            <a:fld id="{0B78A2C9-DCC8-4A5D-AD81-AAC8B6B1869F}" type="slidenum">
              <a:rPr lang="en-US" smtClean="0"/>
              <a:t>‹#›</a:t>
            </a:fld>
            <a:endParaRPr lang="en-US"/>
          </a:p>
        </p:txBody>
      </p:sp>
    </p:spTree>
    <p:extLst>
      <p:ext uri="{BB962C8B-B14F-4D97-AF65-F5344CB8AC3E}">
        <p14:creationId xmlns:p14="http://schemas.microsoft.com/office/powerpoint/2010/main" val="17544874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6176723" y="0"/>
            <a:ext cx="6015277"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9" name="Picture 18" descr="Logo&#10;&#10;Description automatically generated with medium confidence">
            <a:extLst>
              <a:ext uri="{FF2B5EF4-FFF2-40B4-BE49-F238E27FC236}">
                <a16:creationId xmlns:a16="http://schemas.microsoft.com/office/drawing/2014/main" id="{73675C42-201E-4C63-A839-40455D5457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13204818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4" name="Picture 13" descr="Logo&#10;&#10;Description automatically generated with medium confidence">
            <a:extLst>
              <a:ext uri="{FF2B5EF4-FFF2-40B4-BE49-F238E27FC236}">
                <a16:creationId xmlns:a16="http://schemas.microsoft.com/office/drawing/2014/main" id="{75BB585C-EC61-43F1-BD9D-EF637B312CF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37431485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35" name="Freeform: Shape 34">
            <a:extLst>
              <a:ext uri="{FF2B5EF4-FFF2-40B4-BE49-F238E27FC236}">
                <a16:creationId xmlns:a16="http://schemas.microsoft.com/office/drawing/2014/main" id="{779B80E8-461F-4DCB-ACB0-9B2E25BDBF5F}"/>
              </a:ext>
            </a:extLst>
          </p:cNvPr>
          <p:cNvSpPr/>
          <p:nvPr/>
        </p:nvSpPr>
        <p:spPr>
          <a:xfrm>
            <a:off x="2783605" y="-13657"/>
            <a:ext cx="2085301" cy="1536683"/>
          </a:xfrm>
          <a:custGeom>
            <a:avLst/>
            <a:gdLst>
              <a:gd name="connsiteX0" fmla="*/ 1510748 w 2015520"/>
              <a:gd name="connsiteY0" fmla="*/ 0 h 1536683"/>
              <a:gd name="connsiteX1" fmla="*/ 2015520 w 2015520"/>
              <a:gd name="connsiteY1" fmla="*/ 0 h 1536683"/>
              <a:gd name="connsiteX2" fmla="*/ 2015520 w 2015520"/>
              <a:gd name="connsiteY2" fmla="*/ 1536683 h 1536683"/>
              <a:gd name="connsiteX3" fmla="*/ 0 w 2015520"/>
              <a:gd name="connsiteY3" fmla="*/ 634770 h 1536683"/>
            </a:gdLst>
            <a:ahLst/>
            <a:cxnLst>
              <a:cxn ang="0">
                <a:pos x="connsiteX0" y="connsiteY0"/>
              </a:cxn>
              <a:cxn ang="0">
                <a:pos x="connsiteX1" y="connsiteY1"/>
              </a:cxn>
              <a:cxn ang="0">
                <a:pos x="connsiteX2" y="connsiteY2"/>
              </a:cxn>
              <a:cxn ang="0">
                <a:pos x="connsiteX3" y="connsiteY3"/>
              </a:cxn>
            </a:cxnLst>
            <a:rect l="l" t="t" r="r" b="b"/>
            <a:pathLst>
              <a:path w="2015520" h="1536683">
                <a:moveTo>
                  <a:pt x="1510748" y="0"/>
                </a:moveTo>
                <a:lnTo>
                  <a:pt x="2015520" y="0"/>
                </a:lnTo>
                <a:lnTo>
                  <a:pt x="2015520" y="1536683"/>
                </a:lnTo>
                <a:lnTo>
                  <a:pt x="0" y="634770"/>
                </a:lnTo>
                <a:close/>
              </a:path>
            </a:pathLst>
          </a:custGeom>
          <a:solidFill>
            <a:schemeClr val="tx1">
              <a:alpha val="50000"/>
            </a:schemeClr>
          </a:solidFill>
          <a:ln w="5302" cap="flat">
            <a:noFill/>
            <a:prstDash val="solid"/>
            <a:miter/>
          </a:ln>
        </p:spPr>
        <p:txBody>
          <a:bodyPr wrap="square" rtlCol="0" anchor="ctr">
            <a:noAutofit/>
          </a:bodyPr>
          <a:lstStyle/>
          <a:p>
            <a:endParaRPr lang="en-US" sz="1800"/>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6" y="5689601"/>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6466521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Slide V2">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C165B6C-ACCE-49BB-85E1-400AE3835243}"/>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bg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9133710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Slide V2">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CDF608D-2C25-4B83-8657-A6618BA34C90}"/>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tx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spTree>
    <p:extLst>
      <p:ext uri="{BB962C8B-B14F-4D97-AF65-F5344CB8AC3E}">
        <p14:creationId xmlns:p14="http://schemas.microsoft.com/office/powerpoint/2010/main" val="11317801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00"/>
        </a:solidFill>
        <a:effectLst/>
      </p:bgPr>
    </p:bg>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FF43C99B-7FF5-4062-A7C8-38F7CA47F335}"/>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388050" y="3802059"/>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388050" y="3362008"/>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643503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C9B518C0-D923-49F9-BE87-803A528FC704}"/>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2595357" y="2751004"/>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2595357" y="2310953"/>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1246074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701B0-9E89-93A6-970D-C4D46D8041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3D9D8F-75AA-FAAB-D085-4FBC1762F2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1EE2E9-2C4A-3D39-470C-A5187A6950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4731B9-569E-B338-3DB8-CE12C4A51A33}"/>
              </a:ext>
            </a:extLst>
          </p:cNvPr>
          <p:cNvSpPr>
            <a:spLocks noGrp="1"/>
          </p:cNvSpPr>
          <p:nvPr>
            <p:ph type="dt" sz="half" idx="10"/>
          </p:nvPr>
        </p:nvSpPr>
        <p:spPr/>
        <p:txBody>
          <a:bodyPr/>
          <a:lstStyle/>
          <a:p>
            <a:fld id="{48C0D4A8-5250-224C-9B7E-CD4EE7B1551F}" type="datetimeFigureOut">
              <a:rPr lang="en-US" smtClean="0"/>
              <a:t>9/23/2022</a:t>
            </a:fld>
            <a:endParaRPr lang="en-US"/>
          </a:p>
        </p:txBody>
      </p:sp>
      <p:sp>
        <p:nvSpPr>
          <p:cNvPr id="6" name="Footer Placeholder 5">
            <a:extLst>
              <a:ext uri="{FF2B5EF4-FFF2-40B4-BE49-F238E27FC236}">
                <a16:creationId xmlns:a16="http://schemas.microsoft.com/office/drawing/2014/main" id="{37045249-196B-E0F4-9A9D-F5FD817FDE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6B6F9-2928-8C45-DF5E-03B48F6A22CA}"/>
              </a:ext>
            </a:extLst>
          </p:cNvPr>
          <p:cNvSpPr>
            <a:spLocks noGrp="1"/>
          </p:cNvSpPr>
          <p:nvPr>
            <p:ph type="sldNum" sz="quarter" idx="12"/>
          </p:nvPr>
        </p:nvSpPr>
        <p:spPr/>
        <p:txBody>
          <a:bodyPr/>
          <a:lstStyle/>
          <a:p>
            <a:fld id="{A69750B2-523D-2749-87AB-A70887B88309}" type="slidenum">
              <a:rPr lang="en-US" smtClean="0"/>
              <a:t>‹#›</a:t>
            </a:fld>
            <a:endParaRPr lang="en-US"/>
          </a:p>
        </p:txBody>
      </p:sp>
    </p:spTree>
    <p:extLst>
      <p:ext uri="{BB962C8B-B14F-4D97-AF65-F5344CB8AC3E}">
        <p14:creationId xmlns:p14="http://schemas.microsoft.com/office/powerpoint/2010/main" val="18016061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V3">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8B4351C-CC4F-43F6-8D34-4F84EE862D45}"/>
              </a:ext>
            </a:extLst>
          </p:cNvPr>
          <p:cNvSpPr>
            <a:spLocks noGrp="1"/>
          </p:cNvSpPr>
          <p:nvPr>
            <p:ph type="pic" sz="quarter" idx="10"/>
          </p:nvPr>
        </p:nvSpPr>
        <p:spPr>
          <a:xfrm>
            <a:off x="7108578" y="0"/>
            <a:ext cx="5088349" cy="6858000"/>
          </a:xfrm>
          <a:custGeom>
            <a:avLst/>
            <a:gdLst>
              <a:gd name="connsiteX0" fmla="*/ 0 w 4918075"/>
              <a:gd name="connsiteY0" fmla="*/ 0 h 6858000"/>
              <a:gd name="connsiteX1" fmla="*/ 4918075 w 4918075"/>
              <a:gd name="connsiteY1" fmla="*/ 0 h 6858000"/>
              <a:gd name="connsiteX2" fmla="*/ 4918075 w 4918075"/>
              <a:gd name="connsiteY2" fmla="*/ 6858000 h 6858000"/>
              <a:gd name="connsiteX3" fmla="*/ 4847716 w 4918075"/>
              <a:gd name="connsiteY3" fmla="*/ 6858000 h 6858000"/>
              <a:gd name="connsiteX4" fmla="*/ 634 w 4918075"/>
              <a:gd name="connsiteY4" fmla="*/ 4607723 h 6858000"/>
              <a:gd name="connsiteX5" fmla="*/ 1416 w 4918075"/>
              <a:gd name="connsiteY5" fmla="*/ 6855166 h 6858000"/>
              <a:gd name="connsiteX6" fmla="*/ 956400 w 4918075"/>
              <a:gd name="connsiteY6" fmla="*/ 6858000 h 6858000"/>
              <a:gd name="connsiteX7" fmla="*/ 0 w 49180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8075" h="6858000">
                <a:moveTo>
                  <a:pt x="0" y="0"/>
                </a:moveTo>
                <a:lnTo>
                  <a:pt x="4918075" y="0"/>
                </a:lnTo>
                <a:lnTo>
                  <a:pt x="4918075" y="6858000"/>
                </a:lnTo>
                <a:lnTo>
                  <a:pt x="4847716" y="6858000"/>
                </a:lnTo>
                <a:lnTo>
                  <a:pt x="634" y="4607723"/>
                </a:lnTo>
                <a:cubicBezTo>
                  <a:pt x="683" y="5360892"/>
                  <a:pt x="1367" y="6101998"/>
                  <a:pt x="1416" y="6855166"/>
                </a:cubicBezTo>
                <a:lnTo>
                  <a:pt x="956400" y="6858000"/>
                </a:lnTo>
                <a:lnTo>
                  <a:pt x="0" y="6858000"/>
                </a:lnTo>
                <a:close/>
              </a:path>
            </a:pathLst>
          </a:custGeom>
        </p:spPr>
        <p:txBody>
          <a:bodyPr wrap="square" anchor="ctr">
            <a:noAutofit/>
          </a:bodyPr>
          <a:lstStyle>
            <a:lvl1pPr marL="0" indent="0" algn="ctr">
              <a:buFont typeface="Arial" panose="020B0604020202020204" pitchFamily="34" charset="0"/>
              <a:buNone/>
              <a:defRPr>
                <a:highlight>
                  <a:srgbClr val="FFFF00"/>
                </a:highlight>
              </a:defRPr>
            </a:lvl1pPr>
          </a:lstStyle>
          <a:p>
            <a:r>
              <a:rPr lang="en-US"/>
              <a:t>Click icon to add picture</a:t>
            </a:r>
          </a:p>
        </p:txBody>
      </p:sp>
      <p:sp>
        <p:nvSpPr>
          <p:cNvPr id="21" name="Title 6">
            <a:extLst>
              <a:ext uri="{FF2B5EF4-FFF2-40B4-BE49-F238E27FC236}">
                <a16:creationId xmlns:a16="http://schemas.microsoft.com/office/drawing/2014/main" id="{C14B39AA-3975-4DE3-B79A-CD9AA20DFC71}"/>
              </a:ext>
            </a:extLst>
          </p:cNvPr>
          <p:cNvSpPr>
            <a:spLocks noGrp="1"/>
          </p:cNvSpPr>
          <p:nvPr>
            <p:ph type="title" hasCustomPrompt="1"/>
          </p:nvPr>
        </p:nvSpPr>
        <p:spPr>
          <a:xfrm>
            <a:off x="388050" y="3390808"/>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22" name="Text Placeholder 41">
            <a:extLst>
              <a:ext uri="{FF2B5EF4-FFF2-40B4-BE49-F238E27FC236}">
                <a16:creationId xmlns:a16="http://schemas.microsoft.com/office/drawing/2014/main" id="{BE126341-BFB4-40A6-8CA7-96E1F96F8B69}"/>
              </a:ext>
            </a:extLst>
          </p:cNvPr>
          <p:cNvSpPr>
            <a:spLocks noGrp="1"/>
          </p:cNvSpPr>
          <p:nvPr>
            <p:ph type="body" sz="quarter" idx="14" hasCustomPrompt="1"/>
          </p:nvPr>
        </p:nvSpPr>
        <p:spPr>
          <a:xfrm>
            <a:off x="388050" y="2931395"/>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8" name="Picture 17" descr="Logo&#10;&#10;Description automatically generated with medium confidence">
            <a:extLst>
              <a:ext uri="{FF2B5EF4-FFF2-40B4-BE49-F238E27FC236}">
                <a16:creationId xmlns:a16="http://schemas.microsoft.com/office/drawing/2014/main" id="{5DA54748-06E3-4CA2-B780-EC166E8E14B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16292015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ne column text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97D07EA-290D-41A0-977A-69A4329FF396}"/>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tx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Tree>
    <p:extLst>
      <p:ext uri="{BB962C8B-B14F-4D97-AF65-F5344CB8AC3E}">
        <p14:creationId xmlns:p14="http://schemas.microsoft.com/office/powerpoint/2010/main" val="1396139050"/>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ne column text Ice Blu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5162551"/>
            <a:ext cx="4250693" cy="962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2"/>
            <a:ext cx="4422047" cy="2772990"/>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5021430"/>
            <a:ext cx="264108" cy="141120"/>
          </a:xfrm>
          <a:prstGeom prst="triangle">
            <a:avLst>
              <a:gd name="adj" fmla="val 5096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333222"/>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bg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15" name="Rectangle 14">
            <a:extLst>
              <a:ext uri="{FF2B5EF4-FFF2-40B4-BE49-F238E27FC236}">
                <a16:creationId xmlns:a16="http://schemas.microsoft.com/office/drawing/2014/main" id="{53B62A3E-E214-4BCF-AD36-9D0C58A7EBEA}"/>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40397488"/>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ne column text Ice Blue v2">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accent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5" name="Rectangle 14">
            <a:extLst>
              <a:ext uri="{FF2B5EF4-FFF2-40B4-BE49-F238E27FC236}">
                <a16:creationId xmlns:a16="http://schemas.microsoft.com/office/drawing/2014/main" id="{98F0979B-92F6-4472-A93A-A4673C35CF75}"/>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384470391"/>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6" y="3330480"/>
            <a:ext cx="409673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3934602"/>
            <a:ext cx="3716874"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20471" y="4469478"/>
            <a:ext cx="4089075"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6" name="Text Placeholder 41">
            <a:extLst>
              <a:ext uri="{FF2B5EF4-FFF2-40B4-BE49-F238E27FC236}">
                <a16:creationId xmlns:a16="http://schemas.microsoft.com/office/drawing/2014/main" id="{26A58F6F-5C31-4CC5-9D83-5A25916CFC74}"/>
              </a:ext>
            </a:extLst>
          </p:cNvPr>
          <p:cNvSpPr>
            <a:spLocks noGrp="1"/>
          </p:cNvSpPr>
          <p:nvPr>
            <p:ph type="body" sz="quarter" idx="16"/>
          </p:nvPr>
        </p:nvSpPr>
        <p:spPr>
          <a:xfrm>
            <a:off x="5032506" y="4469478"/>
            <a:ext cx="4089076"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Rectangle 12">
            <a:extLst>
              <a:ext uri="{FF2B5EF4-FFF2-40B4-BE49-F238E27FC236}">
                <a16:creationId xmlns:a16="http://schemas.microsoft.com/office/drawing/2014/main" id="{2E10F787-7274-462B-8B90-A25D467874DB}"/>
              </a:ext>
            </a:extLst>
          </p:cNvPr>
          <p:cNvSpPr/>
          <p:nvPr userDrawn="1"/>
        </p:nvSpPr>
        <p:spPr>
          <a:xfrm>
            <a:off x="5191" y="0"/>
            <a:ext cx="12186809"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17088325"/>
      </p:ext>
    </p:extLst>
  </p:cSld>
  <p:clrMapOvr>
    <a:masterClrMapping/>
  </p:clrMapOvr>
  <p:extLst>
    <p:ext uri="{DCECCB84-F9BA-43D5-87BE-67443E8EF086}">
      <p15:sldGuideLst xmlns:p15="http://schemas.microsoft.com/office/powerpoint/2012/main">
        <p15:guide id="1" orient="horz" pos="2842">
          <p15:clr>
            <a:srgbClr val="FBAE40"/>
          </p15:clr>
        </p15:guide>
        <p15:guide id="2" pos="2944">
          <p15:clr>
            <a:srgbClr val="FBAE40"/>
          </p15:clr>
        </p15:guide>
        <p15:guide id="3" pos="3112">
          <p15:clr>
            <a:srgbClr val="FBAE40"/>
          </p15:clr>
        </p15:guide>
        <p15:guide id="4" pos="572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text up">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1715A-46B0-4F0A-A964-84B00D5ECCD9}"/>
              </a:ext>
            </a:extLst>
          </p:cNvPr>
          <p:cNvSpPr/>
          <p:nvPr userDrawn="1"/>
        </p:nvSpPr>
        <p:spPr>
          <a:xfrm>
            <a:off x="-1" y="2789239"/>
            <a:ext cx="12192000" cy="4068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32865796"/>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umn text up v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bg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2" name="Rectangle 11">
            <a:extLst>
              <a:ext uri="{FF2B5EF4-FFF2-40B4-BE49-F238E27FC236}">
                <a16:creationId xmlns:a16="http://schemas.microsoft.com/office/drawing/2014/main" id="{153CB6C2-878B-44E4-9375-E95DEDA9BE29}"/>
              </a:ext>
            </a:extLst>
          </p:cNvPr>
          <p:cNvSpPr/>
          <p:nvPr userDrawn="1"/>
        </p:nvSpPr>
        <p:spPr>
          <a:xfrm>
            <a:off x="-1" y="2706527"/>
            <a:ext cx="12192000" cy="4151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28361963"/>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6"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hasCustomPrompt="1"/>
          </p:nvPr>
        </p:nvSpPr>
        <p:spPr>
          <a:xfrm>
            <a:off x="5032504" y="212790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2</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5"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19" name="Text Placeholder 41">
            <a:extLst>
              <a:ext uri="{FF2B5EF4-FFF2-40B4-BE49-F238E27FC236}">
                <a16:creationId xmlns:a16="http://schemas.microsoft.com/office/drawing/2014/main" id="{88629875-6B48-47C0-95E2-FCC671B7CB25}"/>
              </a:ext>
            </a:extLst>
          </p:cNvPr>
          <p:cNvSpPr>
            <a:spLocks noGrp="1"/>
          </p:cNvSpPr>
          <p:nvPr>
            <p:ph type="body" sz="quarter" idx="23" hasCustomPrompt="1"/>
          </p:nvPr>
        </p:nvSpPr>
        <p:spPr>
          <a:xfrm>
            <a:off x="5032503"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0" name="Text Placeholder 41">
            <a:extLst>
              <a:ext uri="{FF2B5EF4-FFF2-40B4-BE49-F238E27FC236}">
                <a16:creationId xmlns:a16="http://schemas.microsoft.com/office/drawing/2014/main" id="{3852BDF8-9FCD-4338-9AB5-50F325D2E411}"/>
              </a:ext>
            </a:extLst>
          </p:cNvPr>
          <p:cNvSpPr>
            <a:spLocks noGrp="1"/>
          </p:cNvSpPr>
          <p:nvPr>
            <p:ph type="body" sz="quarter" idx="24"/>
          </p:nvPr>
        </p:nvSpPr>
        <p:spPr>
          <a:xfrm>
            <a:off x="5032503"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587528432"/>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5"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6"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8" name="Text Placeholder 41">
            <a:extLst>
              <a:ext uri="{FF2B5EF4-FFF2-40B4-BE49-F238E27FC236}">
                <a16:creationId xmlns:a16="http://schemas.microsoft.com/office/drawing/2014/main" id="{802D27AC-5BF8-4C33-A7A8-C234E04F2584}"/>
              </a:ext>
            </a:extLst>
          </p:cNvPr>
          <p:cNvSpPr>
            <a:spLocks noGrp="1"/>
          </p:cNvSpPr>
          <p:nvPr>
            <p:ph type="body" sz="quarter" idx="23"/>
          </p:nvPr>
        </p:nvSpPr>
        <p:spPr>
          <a:xfrm>
            <a:off x="4293909"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0" name="Text Placeholder 41">
            <a:extLst>
              <a:ext uri="{FF2B5EF4-FFF2-40B4-BE49-F238E27FC236}">
                <a16:creationId xmlns:a16="http://schemas.microsoft.com/office/drawing/2014/main" id="{ECD25102-B5CF-4D8F-A188-0B90FFE36B37}"/>
              </a:ext>
            </a:extLst>
          </p:cNvPr>
          <p:cNvSpPr>
            <a:spLocks noGrp="1"/>
          </p:cNvSpPr>
          <p:nvPr>
            <p:ph type="body" sz="quarter" idx="24" hasCustomPrompt="1"/>
          </p:nvPr>
        </p:nvSpPr>
        <p:spPr>
          <a:xfrm>
            <a:off x="4293910"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1" name="Text Placeholder 41">
            <a:extLst>
              <a:ext uri="{FF2B5EF4-FFF2-40B4-BE49-F238E27FC236}">
                <a16:creationId xmlns:a16="http://schemas.microsoft.com/office/drawing/2014/main" id="{9CCFC390-048E-4EBB-9396-1FD4F438ED5B}"/>
              </a:ext>
            </a:extLst>
          </p:cNvPr>
          <p:cNvSpPr>
            <a:spLocks noGrp="1"/>
          </p:cNvSpPr>
          <p:nvPr>
            <p:ph type="body" sz="quarter" idx="25" hasCustomPrompt="1"/>
          </p:nvPr>
        </p:nvSpPr>
        <p:spPr>
          <a:xfrm>
            <a:off x="4293910"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33" name="Text Placeholder 41">
            <a:extLst>
              <a:ext uri="{FF2B5EF4-FFF2-40B4-BE49-F238E27FC236}">
                <a16:creationId xmlns:a16="http://schemas.microsoft.com/office/drawing/2014/main" id="{C6038199-F004-41CF-A621-792EF2E2334E}"/>
              </a:ext>
            </a:extLst>
          </p:cNvPr>
          <p:cNvSpPr>
            <a:spLocks noGrp="1"/>
          </p:cNvSpPr>
          <p:nvPr>
            <p:ph type="body" sz="quarter" idx="26"/>
          </p:nvPr>
        </p:nvSpPr>
        <p:spPr>
          <a:xfrm>
            <a:off x="7891087"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4" name="Text Placeholder 41">
            <a:extLst>
              <a:ext uri="{FF2B5EF4-FFF2-40B4-BE49-F238E27FC236}">
                <a16:creationId xmlns:a16="http://schemas.microsoft.com/office/drawing/2014/main" id="{F4C0732F-6C0A-4BC8-A772-0B31EA2F4095}"/>
              </a:ext>
            </a:extLst>
          </p:cNvPr>
          <p:cNvSpPr>
            <a:spLocks noGrp="1"/>
          </p:cNvSpPr>
          <p:nvPr>
            <p:ph type="body" sz="quarter" idx="27" hasCustomPrompt="1"/>
          </p:nvPr>
        </p:nvSpPr>
        <p:spPr>
          <a:xfrm>
            <a:off x="7891088"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5" name="Text Placeholder 41">
            <a:extLst>
              <a:ext uri="{FF2B5EF4-FFF2-40B4-BE49-F238E27FC236}">
                <a16:creationId xmlns:a16="http://schemas.microsoft.com/office/drawing/2014/main" id="{0927B884-632A-48DD-93F1-D73F9AB1B6A0}"/>
              </a:ext>
            </a:extLst>
          </p:cNvPr>
          <p:cNvSpPr>
            <a:spLocks noGrp="1"/>
          </p:cNvSpPr>
          <p:nvPr>
            <p:ph type="body" sz="quarter" idx="28" hasCustomPrompt="1"/>
          </p:nvPr>
        </p:nvSpPr>
        <p:spPr>
          <a:xfrm>
            <a:off x="7891088"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3354706749"/>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and titl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36" name="Text Placeholder 41">
            <a:extLst>
              <a:ext uri="{FF2B5EF4-FFF2-40B4-BE49-F238E27FC236}">
                <a16:creationId xmlns:a16="http://schemas.microsoft.com/office/drawing/2014/main" id="{209BC04F-D5E4-4393-95C5-0F6591B855CF}"/>
              </a:ext>
            </a:extLst>
          </p:cNvPr>
          <p:cNvSpPr>
            <a:spLocks noGrp="1"/>
          </p:cNvSpPr>
          <p:nvPr>
            <p:ph type="body" sz="quarter" idx="15" hasCustomPrompt="1"/>
          </p:nvPr>
        </p:nvSpPr>
        <p:spPr>
          <a:xfrm>
            <a:off x="5293904" y="1392786"/>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37" name="Text Placeholder 41">
            <a:extLst>
              <a:ext uri="{FF2B5EF4-FFF2-40B4-BE49-F238E27FC236}">
                <a16:creationId xmlns:a16="http://schemas.microsoft.com/office/drawing/2014/main" id="{7EBAC2CF-6AD1-476C-87B2-C06C9115D2FD}"/>
              </a:ext>
            </a:extLst>
          </p:cNvPr>
          <p:cNvSpPr>
            <a:spLocks noGrp="1"/>
          </p:cNvSpPr>
          <p:nvPr>
            <p:ph type="body" sz="quarter" idx="22" hasCustomPrompt="1"/>
          </p:nvPr>
        </p:nvSpPr>
        <p:spPr>
          <a:xfrm>
            <a:off x="5293905" y="834162"/>
            <a:ext cx="3213677" cy="332562"/>
          </a:xfrm>
          <a:noFill/>
        </p:spPr>
        <p:txBody>
          <a:bodyPr tIns="182880" bIns="91440" anchor="ctr">
            <a:noAutofit/>
          </a:bodyPr>
          <a:lstStyle>
            <a:lvl1pPr marL="0" indent="0">
              <a:lnSpc>
                <a:spcPts val="1500"/>
              </a:lnSpc>
              <a:spcBef>
                <a:spcPts val="0"/>
              </a:spcBef>
              <a:spcAft>
                <a:spcPts val="0"/>
              </a:spcAft>
              <a:buNone/>
              <a:defRPr sz="2000">
                <a:solidFill>
                  <a:schemeClr val="tx1"/>
                </a:solidFill>
                <a:latin typeface="+mj-lt"/>
              </a:defRPr>
            </a:lvl1pPr>
          </a:lstStyle>
          <a:p>
            <a:pPr lvl="0"/>
            <a:r>
              <a:rPr lang="en-GB"/>
              <a:t>Title goes here</a:t>
            </a:r>
          </a:p>
        </p:txBody>
      </p:sp>
      <p:sp>
        <p:nvSpPr>
          <p:cNvPr id="39" name="Text Placeholder 41">
            <a:extLst>
              <a:ext uri="{FF2B5EF4-FFF2-40B4-BE49-F238E27FC236}">
                <a16:creationId xmlns:a16="http://schemas.microsoft.com/office/drawing/2014/main" id="{D0AEA13F-698D-439D-9EAB-368901F325E2}"/>
              </a:ext>
            </a:extLst>
          </p:cNvPr>
          <p:cNvSpPr>
            <a:spLocks noGrp="1"/>
          </p:cNvSpPr>
          <p:nvPr>
            <p:ph type="body" sz="quarter" idx="23" hasCustomPrompt="1"/>
          </p:nvPr>
        </p:nvSpPr>
        <p:spPr>
          <a:xfrm>
            <a:off x="4922666" y="3737381"/>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40" name="Text Placeholder 41">
            <a:extLst>
              <a:ext uri="{FF2B5EF4-FFF2-40B4-BE49-F238E27FC236}">
                <a16:creationId xmlns:a16="http://schemas.microsoft.com/office/drawing/2014/main" id="{68FF66F6-B1C9-4BCD-8487-95074D9814E4}"/>
              </a:ext>
            </a:extLst>
          </p:cNvPr>
          <p:cNvSpPr>
            <a:spLocks noGrp="1"/>
          </p:cNvSpPr>
          <p:nvPr>
            <p:ph type="body" sz="quarter" idx="24" hasCustomPrompt="1"/>
          </p:nvPr>
        </p:nvSpPr>
        <p:spPr>
          <a:xfrm>
            <a:off x="4922667" y="3188917"/>
            <a:ext cx="3213677" cy="332562"/>
          </a:xfrm>
          <a:noFill/>
        </p:spPr>
        <p:txBody>
          <a:bodyPr tIns="182880" bIns="91440" anchor="ctr">
            <a:noAutofit/>
          </a:bodyPr>
          <a:lstStyle>
            <a:lvl1pPr marL="0" indent="0">
              <a:lnSpc>
                <a:spcPts val="1500"/>
              </a:lnSpc>
              <a:spcBef>
                <a:spcPts val="0"/>
              </a:spcBef>
              <a:spcAft>
                <a:spcPts val="0"/>
              </a:spcAft>
              <a:buNone/>
              <a:defRPr sz="24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4239906180"/>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8F873-83E6-6EA3-25B3-FEE54A6CFA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CEDDC3-69BE-48A5-2D1F-5DF2ABF40A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795AFA-E341-6A76-416D-D2E25122D2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3A1441-798E-33B4-9D50-E3818E932F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8AEA62-91DC-8808-A801-83180CAE8D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3B2D95-F2FE-B236-7C21-6B9B65DF246B}"/>
              </a:ext>
            </a:extLst>
          </p:cNvPr>
          <p:cNvSpPr>
            <a:spLocks noGrp="1"/>
          </p:cNvSpPr>
          <p:nvPr>
            <p:ph type="dt" sz="half" idx="10"/>
          </p:nvPr>
        </p:nvSpPr>
        <p:spPr/>
        <p:txBody>
          <a:bodyPr/>
          <a:lstStyle/>
          <a:p>
            <a:fld id="{48C0D4A8-5250-224C-9B7E-CD4EE7B1551F}" type="datetimeFigureOut">
              <a:rPr lang="en-US" smtClean="0"/>
              <a:t>9/23/2022</a:t>
            </a:fld>
            <a:endParaRPr lang="en-US"/>
          </a:p>
        </p:txBody>
      </p:sp>
      <p:sp>
        <p:nvSpPr>
          <p:cNvPr id="8" name="Footer Placeholder 7">
            <a:extLst>
              <a:ext uri="{FF2B5EF4-FFF2-40B4-BE49-F238E27FC236}">
                <a16:creationId xmlns:a16="http://schemas.microsoft.com/office/drawing/2014/main" id="{9C608E41-C1D3-2F25-E6DC-32F1B7B434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278263-D329-17F8-FCC3-E8AED00506BA}"/>
              </a:ext>
            </a:extLst>
          </p:cNvPr>
          <p:cNvSpPr>
            <a:spLocks noGrp="1"/>
          </p:cNvSpPr>
          <p:nvPr>
            <p:ph type="sldNum" sz="quarter" idx="12"/>
          </p:nvPr>
        </p:nvSpPr>
        <p:spPr/>
        <p:txBody>
          <a:bodyPr/>
          <a:lstStyle/>
          <a:p>
            <a:fld id="{A69750B2-523D-2749-87AB-A70887B88309}" type="slidenum">
              <a:rPr lang="en-US" smtClean="0"/>
              <a:t>‹#›</a:t>
            </a:fld>
            <a:endParaRPr lang="en-US"/>
          </a:p>
        </p:txBody>
      </p:sp>
    </p:spTree>
    <p:extLst>
      <p:ext uri="{BB962C8B-B14F-4D97-AF65-F5344CB8AC3E}">
        <p14:creationId xmlns:p14="http://schemas.microsoft.com/office/powerpoint/2010/main" val="27701803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ne column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bg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736884950"/>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ne column Ice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tx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498074797"/>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Tree>
    <p:extLst>
      <p:ext uri="{BB962C8B-B14F-4D97-AF65-F5344CB8AC3E}">
        <p14:creationId xmlns:p14="http://schemas.microsoft.com/office/powerpoint/2010/main" val="3832315549"/>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23144-74BF-4E6C-8E0A-935AC202FC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122592-27D5-4357-9B39-FC5FD8CE58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2E738E-B32B-4C8F-979B-2AD9E879D640}"/>
              </a:ext>
            </a:extLst>
          </p:cNvPr>
          <p:cNvSpPr>
            <a:spLocks noGrp="1"/>
          </p:cNvSpPr>
          <p:nvPr>
            <p:ph type="dt" sz="half" idx="10"/>
          </p:nvPr>
        </p:nvSpPr>
        <p:spPr/>
        <p:txBody>
          <a:bodyPr/>
          <a:lstStyle/>
          <a:p>
            <a:fld id="{940F4AFE-A5D3-4F54-B5F3-4457A701A7A2}" type="datetimeFigureOut">
              <a:rPr lang="en-US" smtClean="0"/>
              <a:t>9/23/2022</a:t>
            </a:fld>
            <a:endParaRPr lang="en-US"/>
          </a:p>
        </p:txBody>
      </p:sp>
      <p:sp>
        <p:nvSpPr>
          <p:cNvPr id="5" name="Footer Placeholder 4">
            <a:extLst>
              <a:ext uri="{FF2B5EF4-FFF2-40B4-BE49-F238E27FC236}">
                <a16:creationId xmlns:a16="http://schemas.microsoft.com/office/drawing/2014/main" id="{F56555CA-6277-4775-B665-393AD14F85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1D35DF-8E57-4F0A-B6C7-BF428C677C0E}"/>
              </a:ext>
            </a:extLst>
          </p:cNvPr>
          <p:cNvSpPr>
            <a:spLocks noGrp="1"/>
          </p:cNvSpPr>
          <p:nvPr>
            <p:ph type="sldNum" sz="quarter" idx="12"/>
          </p:nvPr>
        </p:nvSpPr>
        <p:spPr/>
        <p:txBody>
          <a:bodyPr/>
          <a:lstStyle/>
          <a:p>
            <a:fld id="{0B78A2C9-DCC8-4A5D-AD81-AAC8B6B1869F}" type="slidenum">
              <a:rPr lang="en-US" smtClean="0"/>
              <a:t>‹#›</a:t>
            </a:fld>
            <a:endParaRPr lang="en-US"/>
          </a:p>
        </p:txBody>
      </p:sp>
    </p:spTree>
    <p:extLst>
      <p:ext uri="{BB962C8B-B14F-4D97-AF65-F5344CB8AC3E}">
        <p14:creationId xmlns:p14="http://schemas.microsoft.com/office/powerpoint/2010/main" val="1431745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66998-34ED-4C2C-2E9A-6CC9046BC3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949C4F-FE18-F0AA-F021-407BB34E74EE}"/>
              </a:ext>
            </a:extLst>
          </p:cNvPr>
          <p:cNvSpPr>
            <a:spLocks noGrp="1"/>
          </p:cNvSpPr>
          <p:nvPr>
            <p:ph type="dt" sz="half" idx="10"/>
          </p:nvPr>
        </p:nvSpPr>
        <p:spPr/>
        <p:txBody>
          <a:bodyPr/>
          <a:lstStyle/>
          <a:p>
            <a:fld id="{48C0D4A8-5250-224C-9B7E-CD4EE7B1551F}" type="datetimeFigureOut">
              <a:rPr lang="en-US" smtClean="0"/>
              <a:t>9/23/2022</a:t>
            </a:fld>
            <a:endParaRPr lang="en-US"/>
          </a:p>
        </p:txBody>
      </p:sp>
      <p:sp>
        <p:nvSpPr>
          <p:cNvPr id="4" name="Footer Placeholder 3">
            <a:extLst>
              <a:ext uri="{FF2B5EF4-FFF2-40B4-BE49-F238E27FC236}">
                <a16:creationId xmlns:a16="http://schemas.microsoft.com/office/drawing/2014/main" id="{02DFD7F6-6E23-4B1D-CC9A-2D41264274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95A995-6E8E-8421-588B-9625F5291765}"/>
              </a:ext>
            </a:extLst>
          </p:cNvPr>
          <p:cNvSpPr>
            <a:spLocks noGrp="1"/>
          </p:cNvSpPr>
          <p:nvPr>
            <p:ph type="sldNum" sz="quarter" idx="12"/>
          </p:nvPr>
        </p:nvSpPr>
        <p:spPr/>
        <p:txBody>
          <a:bodyPr/>
          <a:lstStyle/>
          <a:p>
            <a:fld id="{A69750B2-523D-2749-87AB-A70887B88309}" type="slidenum">
              <a:rPr lang="en-US" smtClean="0"/>
              <a:t>‹#›</a:t>
            </a:fld>
            <a:endParaRPr lang="en-US"/>
          </a:p>
        </p:txBody>
      </p:sp>
    </p:spTree>
    <p:extLst>
      <p:ext uri="{BB962C8B-B14F-4D97-AF65-F5344CB8AC3E}">
        <p14:creationId xmlns:p14="http://schemas.microsoft.com/office/powerpoint/2010/main" val="3050821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F7ED73-4A6F-4C82-53D2-B252B17CA241}"/>
              </a:ext>
            </a:extLst>
          </p:cNvPr>
          <p:cNvSpPr>
            <a:spLocks noGrp="1"/>
          </p:cNvSpPr>
          <p:nvPr>
            <p:ph type="dt" sz="half" idx="10"/>
          </p:nvPr>
        </p:nvSpPr>
        <p:spPr/>
        <p:txBody>
          <a:bodyPr/>
          <a:lstStyle/>
          <a:p>
            <a:fld id="{48C0D4A8-5250-224C-9B7E-CD4EE7B1551F}" type="datetimeFigureOut">
              <a:rPr lang="en-US" smtClean="0"/>
              <a:t>9/23/2022</a:t>
            </a:fld>
            <a:endParaRPr lang="en-US"/>
          </a:p>
        </p:txBody>
      </p:sp>
      <p:sp>
        <p:nvSpPr>
          <p:cNvPr id="3" name="Footer Placeholder 2">
            <a:extLst>
              <a:ext uri="{FF2B5EF4-FFF2-40B4-BE49-F238E27FC236}">
                <a16:creationId xmlns:a16="http://schemas.microsoft.com/office/drawing/2014/main" id="{84503C7A-EB56-E170-0CC0-B0B3DF6C6D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2C2E50-8B31-E24A-C5C6-D9CB694E08CD}"/>
              </a:ext>
            </a:extLst>
          </p:cNvPr>
          <p:cNvSpPr>
            <a:spLocks noGrp="1"/>
          </p:cNvSpPr>
          <p:nvPr>
            <p:ph type="sldNum" sz="quarter" idx="12"/>
          </p:nvPr>
        </p:nvSpPr>
        <p:spPr/>
        <p:txBody>
          <a:bodyPr/>
          <a:lstStyle/>
          <a:p>
            <a:fld id="{A69750B2-523D-2749-87AB-A70887B88309}" type="slidenum">
              <a:rPr lang="en-US" smtClean="0"/>
              <a:t>‹#›</a:t>
            </a:fld>
            <a:endParaRPr lang="en-US"/>
          </a:p>
        </p:txBody>
      </p:sp>
    </p:spTree>
    <p:extLst>
      <p:ext uri="{BB962C8B-B14F-4D97-AF65-F5344CB8AC3E}">
        <p14:creationId xmlns:p14="http://schemas.microsoft.com/office/powerpoint/2010/main" val="3538355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59B11-6899-AE28-3B89-F09BBCD88C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663A4E-0A5E-DB0F-83B1-E3DC4B6E9B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019229-EA63-B9CA-C8D4-A57135C4E4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EF68DC-35B9-28F3-A254-324700D1399B}"/>
              </a:ext>
            </a:extLst>
          </p:cNvPr>
          <p:cNvSpPr>
            <a:spLocks noGrp="1"/>
          </p:cNvSpPr>
          <p:nvPr>
            <p:ph type="dt" sz="half" idx="10"/>
          </p:nvPr>
        </p:nvSpPr>
        <p:spPr/>
        <p:txBody>
          <a:bodyPr/>
          <a:lstStyle/>
          <a:p>
            <a:fld id="{48C0D4A8-5250-224C-9B7E-CD4EE7B1551F}" type="datetimeFigureOut">
              <a:rPr lang="en-US" smtClean="0"/>
              <a:t>9/23/2022</a:t>
            </a:fld>
            <a:endParaRPr lang="en-US"/>
          </a:p>
        </p:txBody>
      </p:sp>
      <p:sp>
        <p:nvSpPr>
          <p:cNvPr id="6" name="Footer Placeholder 5">
            <a:extLst>
              <a:ext uri="{FF2B5EF4-FFF2-40B4-BE49-F238E27FC236}">
                <a16:creationId xmlns:a16="http://schemas.microsoft.com/office/drawing/2014/main" id="{63045BE9-EB06-A48C-6F14-3DEF1ABE7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BC23DF-2083-8C54-B8BB-22B248FF17BF}"/>
              </a:ext>
            </a:extLst>
          </p:cNvPr>
          <p:cNvSpPr>
            <a:spLocks noGrp="1"/>
          </p:cNvSpPr>
          <p:nvPr>
            <p:ph type="sldNum" sz="quarter" idx="12"/>
          </p:nvPr>
        </p:nvSpPr>
        <p:spPr/>
        <p:txBody>
          <a:bodyPr/>
          <a:lstStyle/>
          <a:p>
            <a:fld id="{A69750B2-523D-2749-87AB-A70887B88309}" type="slidenum">
              <a:rPr lang="en-US" smtClean="0"/>
              <a:t>‹#›</a:t>
            </a:fld>
            <a:endParaRPr lang="en-US"/>
          </a:p>
        </p:txBody>
      </p:sp>
    </p:spTree>
    <p:extLst>
      <p:ext uri="{BB962C8B-B14F-4D97-AF65-F5344CB8AC3E}">
        <p14:creationId xmlns:p14="http://schemas.microsoft.com/office/powerpoint/2010/main" val="4242181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21255-B326-F420-DF57-3AA0FFD277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4B5590-E6B4-4291-9D78-DFCC762A71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1DD25C-A34F-E764-68E4-0683547D5A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405A9B-8BDF-4DD1-1981-F18F3BEF17C4}"/>
              </a:ext>
            </a:extLst>
          </p:cNvPr>
          <p:cNvSpPr>
            <a:spLocks noGrp="1"/>
          </p:cNvSpPr>
          <p:nvPr>
            <p:ph type="dt" sz="half" idx="10"/>
          </p:nvPr>
        </p:nvSpPr>
        <p:spPr/>
        <p:txBody>
          <a:bodyPr/>
          <a:lstStyle/>
          <a:p>
            <a:fld id="{48C0D4A8-5250-224C-9B7E-CD4EE7B1551F}" type="datetimeFigureOut">
              <a:rPr lang="en-US" smtClean="0"/>
              <a:t>9/23/2022</a:t>
            </a:fld>
            <a:endParaRPr lang="en-US"/>
          </a:p>
        </p:txBody>
      </p:sp>
      <p:sp>
        <p:nvSpPr>
          <p:cNvPr id="6" name="Footer Placeholder 5">
            <a:extLst>
              <a:ext uri="{FF2B5EF4-FFF2-40B4-BE49-F238E27FC236}">
                <a16:creationId xmlns:a16="http://schemas.microsoft.com/office/drawing/2014/main" id="{3CFD1DB7-BA8C-408B-57B5-5B1F059592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5BF3EE-A395-CFA1-37F4-28D4A141EA1D}"/>
              </a:ext>
            </a:extLst>
          </p:cNvPr>
          <p:cNvSpPr>
            <a:spLocks noGrp="1"/>
          </p:cNvSpPr>
          <p:nvPr>
            <p:ph type="sldNum" sz="quarter" idx="12"/>
          </p:nvPr>
        </p:nvSpPr>
        <p:spPr/>
        <p:txBody>
          <a:bodyPr/>
          <a:lstStyle/>
          <a:p>
            <a:fld id="{A69750B2-523D-2749-87AB-A70887B88309}" type="slidenum">
              <a:rPr lang="en-US" smtClean="0"/>
              <a:t>‹#›</a:t>
            </a:fld>
            <a:endParaRPr lang="en-US"/>
          </a:p>
        </p:txBody>
      </p:sp>
    </p:spTree>
    <p:extLst>
      <p:ext uri="{BB962C8B-B14F-4D97-AF65-F5344CB8AC3E}">
        <p14:creationId xmlns:p14="http://schemas.microsoft.com/office/powerpoint/2010/main" val="2835175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80B55A-F4C9-E9C3-1101-DDC797A755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783BCB-CB33-6292-4E5B-D140046ED6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0590C0-37D0-1AEC-2540-A01D8C7ABA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0D4A8-5250-224C-9B7E-CD4EE7B1551F}" type="datetimeFigureOut">
              <a:rPr lang="en-US" smtClean="0"/>
              <a:t>9/23/2022</a:t>
            </a:fld>
            <a:endParaRPr lang="en-US"/>
          </a:p>
        </p:txBody>
      </p:sp>
      <p:sp>
        <p:nvSpPr>
          <p:cNvPr id="5" name="Footer Placeholder 4">
            <a:extLst>
              <a:ext uri="{FF2B5EF4-FFF2-40B4-BE49-F238E27FC236}">
                <a16:creationId xmlns:a16="http://schemas.microsoft.com/office/drawing/2014/main" id="{CE9680B6-A4B9-4D26-761C-12AA9D8A1E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C2009E7-4A01-4337-5029-BCA66A2672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9750B2-523D-2749-87AB-A70887B88309}" type="slidenum">
              <a:rPr lang="en-US" smtClean="0"/>
              <a:t>‹#›</a:t>
            </a:fld>
            <a:endParaRPr lang="en-US"/>
          </a:p>
        </p:txBody>
      </p:sp>
    </p:spTree>
    <p:extLst>
      <p:ext uri="{BB962C8B-B14F-4D97-AF65-F5344CB8AC3E}">
        <p14:creationId xmlns:p14="http://schemas.microsoft.com/office/powerpoint/2010/main" val="3942821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44DC67-6DB7-4F5D-A26D-2E4937C558F2}"/>
              </a:ext>
            </a:extLst>
          </p:cNvPr>
          <p:cNvSpPr>
            <a:spLocks noGrp="1"/>
          </p:cNvSpPr>
          <p:nvPr>
            <p:ph type="title"/>
          </p:nvPr>
        </p:nvSpPr>
        <p:spPr>
          <a:xfrm>
            <a:off x="419585" y="457201"/>
            <a:ext cx="10972802" cy="58991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9BAAD199-1DC0-4D3D-9CDE-E6FF5F89D203}"/>
              </a:ext>
            </a:extLst>
          </p:cNvPr>
          <p:cNvSpPr>
            <a:spLocks noGrp="1"/>
          </p:cNvSpPr>
          <p:nvPr>
            <p:ph type="body" idx="1"/>
          </p:nvPr>
        </p:nvSpPr>
        <p:spPr>
          <a:xfrm>
            <a:off x="419585" y="1270621"/>
            <a:ext cx="10972802" cy="4967923"/>
          </a:xfrm>
          <a:prstGeom prst="rect">
            <a:avLst/>
          </a:prstGeom>
        </p:spPr>
        <p:txBody>
          <a:bodyPr vert="horz" lIns="91440" tIns="45720" rIns="91440" bIns="4572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972A25F-7DCA-489E-AE91-407134B725C0}"/>
              </a:ext>
            </a:extLst>
          </p:cNvPr>
          <p:cNvSpPr>
            <a:spLocks noGrp="1"/>
          </p:cNvSpPr>
          <p:nvPr>
            <p:ph type="ftr" sz="quarter" idx="3"/>
          </p:nvPr>
        </p:nvSpPr>
        <p:spPr>
          <a:xfrm>
            <a:off x="609603" y="6356369"/>
            <a:ext cx="4114799" cy="365125"/>
          </a:xfrm>
          <a:prstGeom prst="rect">
            <a:avLst/>
          </a:prstGeom>
        </p:spPr>
        <p:txBody>
          <a:bodyPr vert="horz" lIns="91440" tIns="45720" rIns="91440" bIns="45720" rtlCol="0" anchor="ctr">
            <a:noAutofit/>
          </a:bodyPr>
          <a:lstStyle>
            <a:lvl1pPr algn="l">
              <a:defRPr sz="123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6EF800-22AA-44EE-B007-4A56DC793928}"/>
              </a:ext>
            </a:extLst>
          </p:cNvPr>
          <p:cNvSpPr>
            <a:spLocks noGrp="1"/>
          </p:cNvSpPr>
          <p:nvPr>
            <p:ph type="sldNum" sz="quarter" idx="4"/>
          </p:nvPr>
        </p:nvSpPr>
        <p:spPr>
          <a:xfrm>
            <a:off x="8839202" y="6356369"/>
            <a:ext cx="2743200" cy="365125"/>
          </a:xfrm>
          <a:prstGeom prst="rect">
            <a:avLst/>
          </a:prstGeom>
        </p:spPr>
        <p:txBody>
          <a:bodyPr vert="horz" lIns="91440" tIns="45720" rIns="91440" bIns="45720" rtlCol="0" anchor="ctr">
            <a:noAutofit/>
          </a:bodyPr>
          <a:lstStyle>
            <a:lvl1pPr algn="r">
              <a:defRPr sz="1239">
                <a:solidFill>
                  <a:schemeClr val="tx1">
                    <a:tint val="75000"/>
                  </a:schemeClr>
                </a:solidFill>
              </a:defRPr>
            </a:lvl1pPr>
          </a:lstStyle>
          <a:p>
            <a:fld id="{222034A4-E40F-4E23-A773-AC1BBA02DF2C}" type="slidenum">
              <a:rPr lang="en-US" smtClean="0"/>
              <a:t>‹#›</a:t>
            </a:fld>
            <a:endParaRPr lang="en-US"/>
          </a:p>
        </p:txBody>
      </p:sp>
    </p:spTree>
    <p:extLst>
      <p:ext uri="{BB962C8B-B14F-4D97-AF65-F5344CB8AC3E}">
        <p14:creationId xmlns:p14="http://schemas.microsoft.com/office/powerpoint/2010/main" val="15780727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hdr="0" ftr="0" dt="0"/>
  <p:txStyles>
    <p:titleStyle>
      <a:lvl1pPr algn="l" defTabSz="944056" rtl="0" eaLnBrk="1" latinLnBrk="0" hangingPunct="1">
        <a:lnSpc>
          <a:spcPct val="100000"/>
        </a:lnSpc>
        <a:spcBef>
          <a:spcPct val="0"/>
        </a:spcBef>
        <a:buNone/>
        <a:defRPr sz="3750" kern="1200">
          <a:solidFill>
            <a:schemeClr val="tx1"/>
          </a:solidFill>
          <a:latin typeface="+mj-lt"/>
          <a:ea typeface="+mj-ea"/>
          <a:cs typeface="+mj-cs"/>
        </a:defRPr>
      </a:lvl1pPr>
    </p:titleStyle>
    <p:bodyStyle>
      <a:lvl1pPr marL="236014" indent="-236014" algn="l" defTabSz="944056" rtl="0" eaLnBrk="1" latinLnBrk="0" hangingPunct="1">
        <a:lnSpc>
          <a:spcPts val="1500"/>
        </a:lnSpc>
        <a:spcBef>
          <a:spcPts val="1033"/>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1pPr>
      <a:lvl2pPr marL="708042"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2pPr>
      <a:lvl3pPr marL="118007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3pPr>
      <a:lvl4pPr marL="165210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4pPr>
      <a:lvl5pPr marL="2124127"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5pPr>
      <a:lvl6pPr marL="2596155"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6pPr>
      <a:lvl7pPr marL="3068183"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7pPr>
      <a:lvl8pPr marL="3540211"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8pPr>
      <a:lvl9pPr marL="4012240"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9pPr>
    </p:bodyStyle>
    <p:otherStyle>
      <a:defPPr>
        <a:defRPr lang="en-US"/>
      </a:defPPr>
      <a:lvl1pPr marL="0" algn="l" defTabSz="944056" rtl="0" eaLnBrk="1" latinLnBrk="0" hangingPunct="1">
        <a:defRPr sz="1858" kern="1200">
          <a:solidFill>
            <a:schemeClr val="tx1"/>
          </a:solidFill>
          <a:latin typeface="+mn-lt"/>
          <a:ea typeface="+mn-ea"/>
          <a:cs typeface="+mn-cs"/>
        </a:defRPr>
      </a:lvl1pPr>
      <a:lvl2pPr marL="472028" algn="l" defTabSz="944056" rtl="0" eaLnBrk="1" latinLnBrk="0" hangingPunct="1">
        <a:defRPr sz="1858" kern="1200">
          <a:solidFill>
            <a:schemeClr val="tx1"/>
          </a:solidFill>
          <a:latin typeface="+mn-lt"/>
          <a:ea typeface="+mn-ea"/>
          <a:cs typeface="+mn-cs"/>
        </a:defRPr>
      </a:lvl2pPr>
      <a:lvl3pPr marL="944056" algn="l" defTabSz="944056" rtl="0" eaLnBrk="1" latinLnBrk="0" hangingPunct="1">
        <a:defRPr sz="1858" kern="1200">
          <a:solidFill>
            <a:schemeClr val="tx1"/>
          </a:solidFill>
          <a:latin typeface="+mn-lt"/>
          <a:ea typeface="+mn-ea"/>
          <a:cs typeface="+mn-cs"/>
        </a:defRPr>
      </a:lvl3pPr>
      <a:lvl4pPr marL="1416084" algn="l" defTabSz="944056" rtl="0" eaLnBrk="1" latinLnBrk="0" hangingPunct="1">
        <a:defRPr sz="1858" kern="1200">
          <a:solidFill>
            <a:schemeClr val="tx1"/>
          </a:solidFill>
          <a:latin typeface="+mn-lt"/>
          <a:ea typeface="+mn-ea"/>
          <a:cs typeface="+mn-cs"/>
        </a:defRPr>
      </a:lvl4pPr>
      <a:lvl5pPr marL="1888113" algn="l" defTabSz="944056" rtl="0" eaLnBrk="1" latinLnBrk="0" hangingPunct="1">
        <a:defRPr sz="1858" kern="1200">
          <a:solidFill>
            <a:schemeClr val="tx1"/>
          </a:solidFill>
          <a:latin typeface="+mn-lt"/>
          <a:ea typeface="+mn-ea"/>
          <a:cs typeface="+mn-cs"/>
        </a:defRPr>
      </a:lvl5pPr>
      <a:lvl6pPr marL="2360141" algn="l" defTabSz="944056" rtl="0" eaLnBrk="1" latinLnBrk="0" hangingPunct="1">
        <a:defRPr sz="1858" kern="1200">
          <a:solidFill>
            <a:schemeClr val="tx1"/>
          </a:solidFill>
          <a:latin typeface="+mn-lt"/>
          <a:ea typeface="+mn-ea"/>
          <a:cs typeface="+mn-cs"/>
        </a:defRPr>
      </a:lvl6pPr>
      <a:lvl7pPr marL="2832170" algn="l" defTabSz="944056" rtl="0" eaLnBrk="1" latinLnBrk="0" hangingPunct="1">
        <a:defRPr sz="1858" kern="1200">
          <a:solidFill>
            <a:schemeClr val="tx1"/>
          </a:solidFill>
          <a:latin typeface="+mn-lt"/>
          <a:ea typeface="+mn-ea"/>
          <a:cs typeface="+mn-cs"/>
        </a:defRPr>
      </a:lvl7pPr>
      <a:lvl8pPr marL="3304197" algn="l" defTabSz="944056" rtl="0" eaLnBrk="1" latinLnBrk="0" hangingPunct="1">
        <a:defRPr sz="1858" kern="1200">
          <a:solidFill>
            <a:schemeClr val="tx1"/>
          </a:solidFill>
          <a:latin typeface="+mn-lt"/>
          <a:ea typeface="+mn-ea"/>
          <a:cs typeface="+mn-cs"/>
        </a:defRPr>
      </a:lvl8pPr>
      <a:lvl9pPr marL="3776226" algn="l" defTabSz="944056" rtl="0" eaLnBrk="1" latinLnBrk="0" hangingPunct="1">
        <a:defRPr sz="185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56">
          <p15:clr>
            <a:srgbClr val="F26B43"/>
          </p15:clr>
        </p15:guide>
        <p15:guide id="3" pos="7192">
          <p15:clr>
            <a:srgbClr val="F26B43"/>
          </p15:clr>
        </p15:guide>
        <p15:guide id="4" orient="horz" pos="4032">
          <p15:clr>
            <a:srgbClr val="F26B43"/>
          </p15:clr>
        </p15:guide>
        <p15:guide id="5" pos="30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44DC67-6DB7-4F5D-A26D-2E4937C558F2}"/>
              </a:ext>
            </a:extLst>
          </p:cNvPr>
          <p:cNvSpPr>
            <a:spLocks noGrp="1"/>
          </p:cNvSpPr>
          <p:nvPr>
            <p:ph type="title"/>
          </p:nvPr>
        </p:nvSpPr>
        <p:spPr>
          <a:xfrm>
            <a:off x="419585" y="457201"/>
            <a:ext cx="10972802" cy="58991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9BAAD199-1DC0-4D3D-9CDE-E6FF5F89D203}"/>
              </a:ext>
            </a:extLst>
          </p:cNvPr>
          <p:cNvSpPr>
            <a:spLocks noGrp="1"/>
          </p:cNvSpPr>
          <p:nvPr>
            <p:ph type="body" idx="1"/>
          </p:nvPr>
        </p:nvSpPr>
        <p:spPr>
          <a:xfrm>
            <a:off x="419585" y="1270621"/>
            <a:ext cx="10972802" cy="4967923"/>
          </a:xfrm>
          <a:prstGeom prst="rect">
            <a:avLst/>
          </a:prstGeom>
        </p:spPr>
        <p:txBody>
          <a:bodyPr vert="horz" lIns="91440" tIns="45720" rIns="91440" bIns="4572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972A25F-7DCA-489E-AE91-407134B725C0}"/>
              </a:ext>
            </a:extLst>
          </p:cNvPr>
          <p:cNvSpPr>
            <a:spLocks noGrp="1"/>
          </p:cNvSpPr>
          <p:nvPr>
            <p:ph type="ftr" sz="quarter" idx="3"/>
          </p:nvPr>
        </p:nvSpPr>
        <p:spPr>
          <a:xfrm>
            <a:off x="609603" y="6356369"/>
            <a:ext cx="4114799" cy="365125"/>
          </a:xfrm>
          <a:prstGeom prst="rect">
            <a:avLst/>
          </a:prstGeom>
        </p:spPr>
        <p:txBody>
          <a:bodyPr vert="horz" lIns="91440" tIns="45720" rIns="91440" bIns="45720" rtlCol="0" anchor="ctr">
            <a:noAutofit/>
          </a:bodyPr>
          <a:lstStyle>
            <a:lvl1pPr algn="l">
              <a:defRPr sz="123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6EF800-22AA-44EE-B007-4A56DC793928}"/>
              </a:ext>
            </a:extLst>
          </p:cNvPr>
          <p:cNvSpPr>
            <a:spLocks noGrp="1"/>
          </p:cNvSpPr>
          <p:nvPr>
            <p:ph type="sldNum" sz="quarter" idx="4"/>
          </p:nvPr>
        </p:nvSpPr>
        <p:spPr>
          <a:xfrm>
            <a:off x="8839202" y="6356369"/>
            <a:ext cx="2743200" cy="365125"/>
          </a:xfrm>
          <a:prstGeom prst="rect">
            <a:avLst/>
          </a:prstGeom>
        </p:spPr>
        <p:txBody>
          <a:bodyPr vert="horz" lIns="91440" tIns="45720" rIns="91440" bIns="45720" rtlCol="0" anchor="ctr">
            <a:noAutofit/>
          </a:bodyPr>
          <a:lstStyle>
            <a:lvl1pPr algn="r">
              <a:defRPr sz="1239">
                <a:solidFill>
                  <a:schemeClr val="tx1">
                    <a:tint val="75000"/>
                  </a:schemeClr>
                </a:solidFill>
              </a:defRPr>
            </a:lvl1pPr>
          </a:lstStyle>
          <a:p>
            <a:fld id="{222034A4-E40F-4E23-A773-AC1BBA02DF2C}" type="slidenum">
              <a:rPr lang="en-US" smtClean="0"/>
              <a:t>‹#›</a:t>
            </a:fld>
            <a:endParaRPr lang="en-US"/>
          </a:p>
        </p:txBody>
      </p:sp>
    </p:spTree>
    <p:extLst>
      <p:ext uri="{BB962C8B-B14F-4D97-AF65-F5344CB8AC3E}">
        <p14:creationId xmlns:p14="http://schemas.microsoft.com/office/powerpoint/2010/main" val="357433278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Lst>
  <p:hf hdr="0" ftr="0" dt="0"/>
  <p:txStyles>
    <p:titleStyle>
      <a:lvl1pPr algn="l" defTabSz="944056" rtl="0" eaLnBrk="1" latinLnBrk="0" hangingPunct="1">
        <a:lnSpc>
          <a:spcPct val="100000"/>
        </a:lnSpc>
        <a:spcBef>
          <a:spcPct val="0"/>
        </a:spcBef>
        <a:buNone/>
        <a:defRPr sz="3750" kern="1200">
          <a:solidFill>
            <a:schemeClr val="tx1"/>
          </a:solidFill>
          <a:latin typeface="+mj-lt"/>
          <a:ea typeface="+mj-ea"/>
          <a:cs typeface="+mj-cs"/>
        </a:defRPr>
      </a:lvl1pPr>
    </p:titleStyle>
    <p:bodyStyle>
      <a:lvl1pPr marL="236014" indent="-236014" algn="l" defTabSz="944056" rtl="0" eaLnBrk="1" latinLnBrk="0" hangingPunct="1">
        <a:lnSpc>
          <a:spcPts val="1500"/>
        </a:lnSpc>
        <a:spcBef>
          <a:spcPts val="1033"/>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1pPr>
      <a:lvl2pPr marL="708042"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2pPr>
      <a:lvl3pPr marL="118007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3pPr>
      <a:lvl4pPr marL="165210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4pPr>
      <a:lvl5pPr marL="2124127"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5pPr>
      <a:lvl6pPr marL="2596155"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6pPr>
      <a:lvl7pPr marL="3068183"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7pPr>
      <a:lvl8pPr marL="3540211"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8pPr>
      <a:lvl9pPr marL="4012240"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9pPr>
    </p:bodyStyle>
    <p:otherStyle>
      <a:defPPr>
        <a:defRPr lang="en-US"/>
      </a:defPPr>
      <a:lvl1pPr marL="0" algn="l" defTabSz="944056" rtl="0" eaLnBrk="1" latinLnBrk="0" hangingPunct="1">
        <a:defRPr sz="1858" kern="1200">
          <a:solidFill>
            <a:schemeClr val="tx1"/>
          </a:solidFill>
          <a:latin typeface="+mn-lt"/>
          <a:ea typeface="+mn-ea"/>
          <a:cs typeface="+mn-cs"/>
        </a:defRPr>
      </a:lvl1pPr>
      <a:lvl2pPr marL="472028" algn="l" defTabSz="944056" rtl="0" eaLnBrk="1" latinLnBrk="0" hangingPunct="1">
        <a:defRPr sz="1858" kern="1200">
          <a:solidFill>
            <a:schemeClr val="tx1"/>
          </a:solidFill>
          <a:latin typeface="+mn-lt"/>
          <a:ea typeface="+mn-ea"/>
          <a:cs typeface="+mn-cs"/>
        </a:defRPr>
      </a:lvl2pPr>
      <a:lvl3pPr marL="944056" algn="l" defTabSz="944056" rtl="0" eaLnBrk="1" latinLnBrk="0" hangingPunct="1">
        <a:defRPr sz="1858" kern="1200">
          <a:solidFill>
            <a:schemeClr val="tx1"/>
          </a:solidFill>
          <a:latin typeface="+mn-lt"/>
          <a:ea typeface="+mn-ea"/>
          <a:cs typeface="+mn-cs"/>
        </a:defRPr>
      </a:lvl3pPr>
      <a:lvl4pPr marL="1416084" algn="l" defTabSz="944056" rtl="0" eaLnBrk="1" latinLnBrk="0" hangingPunct="1">
        <a:defRPr sz="1858" kern="1200">
          <a:solidFill>
            <a:schemeClr val="tx1"/>
          </a:solidFill>
          <a:latin typeface="+mn-lt"/>
          <a:ea typeface="+mn-ea"/>
          <a:cs typeface="+mn-cs"/>
        </a:defRPr>
      </a:lvl4pPr>
      <a:lvl5pPr marL="1888113" algn="l" defTabSz="944056" rtl="0" eaLnBrk="1" latinLnBrk="0" hangingPunct="1">
        <a:defRPr sz="1858" kern="1200">
          <a:solidFill>
            <a:schemeClr val="tx1"/>
          </a:solidFill>
          <a:latin typeface="+mn-lt"/>
          <a:ea typeface="+mn-ea"/>
          <a:cs typeface="+mn-cs"/>
        </a:defRPr>
      </a:lvl5pPr>
      <a:lvl6pPr marL="2360141" algn="l" defTabSz="944056" rtl="0" eaLnBrk="1" latinLnBrk="0" hangingPunct="1">
        <a:defRPr sz="1858" kern="1200">
          <a:solidFill>
            <a:schemeClr val="tx1"/>
          </a:solidFill>
          <a:latin typeface="+mn-lt"/>
          <a:ea typeface="+mn-ea"/>
          <a:cs typeface="+mn-cs"/>
        </a:defRPr>
      </a:lvl6pPr>
      <a:lvl7pPr marL="2832170" algn="l" defTabSz="944056" rtl="0" eaLnBrk="1" latinLnBrk="0" hangingPunct="1">
        <a:defRPr sz="1858" kern="1200">
          <a:solidFill>
            <a:schemeClr val="tx1"/>
          </a:solidFill>
          <a:latin typeface="+mn-lt"/>
          <a:ea typeface="+mn-ea"/>
          <a:cs typeface="+mn-cs"/>
        </a:defRPr>
      </a:lvl7pPr>
      <a:lvl8pPr marL="3304197" algn="l" defTabSz="944056" rtl="0" eaLnBrk="1" latinLnBrk="0" hangingPunct="1">
        <a:defRPr sz="1858" kern="1200">
          <a:solidFill>
            <a:schemeClr val="tx1"/>
          </a:solidFill>
          <a:latin typeface="+mn-lt"/>
          <a:ea typeface="+mn-ea"/>
          <a:cs typeface="+mn-cs"/>
        </a:defRPr>
      </a:lvl8pPr>
      <a:lvl9pPr marL="3776226" algn="l" defTabSz="944056" rtl="0" eaLnBrk="1" latinLnBrk="0" hangingPunct="1">
        <a:defRPr sz="185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56">
          <p15:clr>
            <a:srgbClr val="F26B43"/>
          </p15:clr>
        </p15:guide>
        <p15:guide id="3" pos="7192">
          <p15:clr>
            <a:srgbClr val="F26B43"/>
          </p15:clr>
        </p15:guide>
        <p15:guide id="4" orient="horz" pos="4032">
          <p15:clr>
            <a:srgbClr val="F26B43"/>
          </p15:clr>
        </p15:guide>
        <p15:guide id="5" pos="30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13.png"/><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12.pn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13.png"/><Relationship Id="rId7"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chart" Target="../charts/chart2.xml"/><Relationship Id="rId11" Type="http://schemas.openxmlformats.org/officeDocument/2006/relationships/image" Target="../media/image12.png"/><Relationship Id="rId5" Type="http://schemas.openxmlformats.org/officeDocument/2006/relationships/chart" Target="../charts/chart1.xml"/><Relationship Id="rId10"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chart" Target="../charts/char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chart" Target="../charts/chart6.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34.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2.png"/><Relationship Id="rId7" Type="http://schemas.openxmlformats.org/officeDocument/2006/relationships/chart" Target="../charts/chart7.xml"/><Relationship Id="rId2" Type="http://schemas.openxmlformats.org/officeDocument/2006/relationships/notesSlide" Target="../notesSlides/notesSlide18.xml"/><Relationship Id="rId1" Type="http://schemas.openxmlformats.org/officeDocument/2006/relationships/slideLayout" Target="../slideLayouts/slideLayout53.xml"/><Relationship Id="rId6" Type="http://schemas.openxmlformats.org/officeDocument/2006/relationships/image" Target="../media/image52.png"/><Relationship Id="rId11" Type="http://schemas.openxmlformats.org/officeDocument/2006/relationships/image" Target="../media/image56.sv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image" Target="../media/image13.png"/><Relationship Id="rId9" Type="http://schemas.openxmlformats.org/officeDocument/2006/relationships/image" Target="../media/image54.sv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3.png"/><Relationship Id="rId7"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chart" Target="../charts/chart8.xml"/><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3.png"/><Relationship Id="rId7"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chart" Target="../charts/char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60.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3.png"/><Relationship Id="rId7" Type="http://schemas.openxmlformats.org/officeDocument/2006/relationships/chart" Target="../charts/chart12.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chart" Target="../charts/chart11.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8" Type="http://schemas.openxmlformats.org/officeDocument/2006/relationships/chart" Target="../charts/chart15.xml"/><Relationship Id="rId3" Type="http://schemas.openxmlformats.org/officeDocument/2006/relationships/image" Target="../media/image49.png"/><Relationship Id="rId7" Type="http://schemas.openxmlformats.org/officeDocument/2006/relationships/chart" Target="../charts/chart14.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chart" Target="../charts/chart13.xml"/><Relationship Id="rId5" Type="http://schemas.openxmlformats.org/officeDocument/2006/relationships/image" Target="../media/image13.png"/><Relationship Id="rId4" Type="http://schemas.openxmlformats.org/officeDocument/2006/relationships/image" Target="../media/image62.png"/><Relationship Id="rId9" Type="http://schemas.openxmlformats.org/officeDocument/2006/relationships/image" Target="../media/image12.png"/></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13.png"/><Relationship Id="rId10" Type="http://schemas.openxmlformats.org/officeDocument/2006/relationships/image" Target="../media/image12.png"/><Relationship Id="rId4" Type="http://schemas.openxmlformats.org/officeDocument/2006/relationships/image" Target="../media/image64.png"/><Relationship Id="rId9" Type="http://schemas.openxmlformats.org/officeDocument/2006/relationships/image" Target="../media/image67.png"/></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3.png"/><Relationship Id="rId7" Type="http://schemas.openxmlformats.org/officeDocument/2006/relationships/diagramQuickStyle" Target="../diagrams/quickStyle1.xm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image" Target="../media/image12.png"/><Relationship Id="rId5" Type="http://schemas.openxmlformats.org/officeDocument/2006/relationships/diagramData" Target="../diagrams/data1.xml"/><Relationship Id="rId10" Type="http://schemas.openxmlformats.org/officeDocument/2006/relationships/image" Target="../media/image31.png"/><Relationship Id="rId4" Type="http://schemas.openxmlformats.org/officeDocument/2006/relationships/image" Target="../media/image68.png"/><Relationship Id="rId9" Type="http://schemas.microsoft.com/office/2007/relationships/diagramDrawing" Target="../diagrams/drawing1.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3.png"/><Relationship Id="rId7"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image" Target="../media/image35.png"/><Relationship Id="rId9" Type="http://schemas.openxmlformats.org/officeDocument/2006/relationships/image" Target="../media/image12.png"/></Relationships>
</file>

<file path=ppt/slides/_rels/slide31.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image" Target="../media/image13.png"/><Relationship Id="rId7" Type="http://schemas.openxmlformats.org/officeDocument/2006/relationships/chart" Target="../charts/chart18.xm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43.png"/><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0.png"/><Relationship Id="rId7"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35.png"/><Relationship Id="rId4" Type="http://schemas.openxmlformats.org/officeDocument/2006/relationships/image" Target="../media/image13.png"/><Relationship Id="rId9"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chart" Target="../charts/chart20.xml"/><Relationship Id="rId5" Type="http://schemas.openxmlformats.org/officeDocument/2006/relationships/image" Target="../media/image74.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8" Type="http://schemas.openxmlformats.org/officeDocument/2006/relationships/hyperlink" Target="https://thevab.com/insight/secret-of-my-success" TargetMode="External"/><Relationship Id="rId13" Type="http://schemas.openxmlformats.org/officeDocument/2006/relationships/image" Target="../media/image78.png"/><Relationship Id="rId3" Type="http://schemas.openxmlformats.org/officeDocument/2006/relationships/hyperlink" Target="https://thevab.com/" TargetMode="External"/><Relationship Id="rId7" Type="http://schemas.openxmlformats.org/officeDocument/2006/relationships/image" Target="../media/image76.png"/><Relationship Id="rId12" Type="http://schemas.openxmlformats.org/officeDocument/2006/relationships/hyperlink" Target="https://thevab.com/insight/stream-on-case-studies" TargetMode="External"/><Relationship Id="rId2" Type="http://schemas.openxmlformats.org/officeDocument/2006/relationships/image" Target="../media/image75.png"/><Relationship Id="rId16"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hyperlink" Target="https://thevab.com/insight/welcome-tv-FY-2020" TargetMode="External"/><Relationship Id="rId11" Type="http://schemas.openxmlformats.org/officeDocument/2006/relationships/image" Target="../media/image77.png"/><Relationship Id="rId5" Type="http://schemas.openxmlformats.org/officeDocument/2006/relationships/hyperlink" Target="https://thevab.com/insight/welcome-tv-1H-2021" TargetMode="External"/><Relationship Id="rId15" Type="http://schemas.openxmlformats.org/officeDocument/2006/relationships/hyperlink" Target="https://thevab.com/insight/incremental-streaming-audiences" TargetMode="External"/><Relationship Id="rId10" Type="http://schemas.openxmlformats.org/officeDocument/2006/relationships/hyperlink" Target="https://thevab.com/insight/todays-innovations-measurement-q2-2022" TargetMode="External"/><Relationship Id="rId4" Type="http://schemas.openxmlformats.org/officeDocument/2006/relationships/hyperlink" Target="https://thevab.com/insight/todays-innovations-measurement-q1-2022" TargetMode="External"/><Relationship Id="rId9" Type="http://schemas.openxmlformats.org/officeDocument/2006/relationships/image" Target="../media/image12.png"/><Relationship Id="rId14" Type="http://schemas.openxmlformats.org/officeDocument/2006/relationships/image" Target="../media/image79.jpeg"/></Relationships>
</file>

<file path=ppt/slides/_rels/slide36.xml.rels><?xml version="1.0" encoding="UTF-8" standalone="yes"?>
<Relationships xmlns="http://schemas.openxmlformats.org/package/2006/relationships"><Relationship Id="rId3" Type="http://schemas.openxmlformats.org/officeDocument/2006/relationships/hyperlink" Target="https://thevab.com/vab-happenings/vab-brand-video" TargetMode="External"/><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2.png"/><Relationship Id="rId18" Type="http://schemas.openxmlformats.org/officeDocument/2006/relationships/image" Target="../media/image26.png"/><Relationship Id="rId3" Type="http://schemas.openxmlformats.org/officeDocument/2006/relationships/hyperlink" Target="https://www.comscore.com/" TargetMode="External"/><Relationship Id="rId21" Type="http://schemas.openxmlformats.org/officeDocument/2006/relationships/hyperlink" Target="https://www.conviva.com/" TargetMode="External"/><Relationship Id="rId7" Type="http://schemas.openxmlformats.org/officeDocument/2006/relationships/hyperlink" Target="https://www.upwave.com/" TargetMode="External"/><Relationship Id="rId12" Type="http://schemas.openxmlformats.org/officeDocument/2006/relationships/image" Target="../media/image23.png"/><Relationship Id="rId17" Type="http://schemas.openxmlformats.org/officeDocument/2006/relationships/hyperlink" Target="https://www.vizio.com/en/home" TargetMode="External"/><Relationship Id="rId2" Type="http://schemas.openxmlformats.org/officeDocument/2006/relationships/notesSlide" Target="../notesSlides/notesSlide4.xml"/><Relationship Id="rId16" Type="http://schemas.openxmlformats.org/officeDocument/2006/relationships/image" Target="../media/image25.jpe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hyperlink" Target="https://www.ispot.tv/" TargetMode="External"/><Relationship Id="rId24" Type="http://schemas.openxmlformats.org/officeDocument/2006/relationships/image" Target="../media/image30.jpeg"/><Relationship Id="rId5" Type="http://schemas.openxmlformats.org/officeDocument/2006/relationships/hyperlink" Target="https://www.samba.tv/" TargetMode="External"/><Relationship Id="rId15" Type="http://schemas.openxmlformats.org/officeDocument/2006/relationships/hyperlink" Target="https://www.tatari.tv/" TargetMode="External"/><Relationship Id="rId23" Type="http://schemas.openxmlformats.org/officeDocument/2006/relationships/image" Target="../media/image29.png"/><Relationship Id="rId10" Type="http://schemas.openxmlformats.org/officeDocument/2006/relationships/image" Target="../media/image22.png"/><Relationship Id="rId19" Type="http://schemas.openxmlformats.org/officeDocument/2006/relationships/hyperlink" Target="https://liveramp.com/" TargetMode="External"/><Relationship Id="rId4" Type="http://schemas.openxmlformats.org/officeDocument/2006/relationships/image" Target="../media/image19.png"/><Relationship Id="rId9" Type="http://schemas.openxmlformats.org/officeDocument/2006/relationships/hyperlink" Target="https://www.605.tv/" TargetMode="External"/><Relationship Id="rId14" Type="http://schemas.openxmlformats.org/officeDocument/2006/relationships/image" Target="../media/image24.png"/><Relationship Id="rId22" Type="http://schemas.openxmlformats.org/officeDocument/2006/relationships/image" Target="../media/image28.jpeg"/></Relationships>
</file>

<file path=ppt/slides/_rels/slide5.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35.png"/><Relationship Id="rId3" Type="http://schemas.openxmlformats.org/officeDocument/2006/relationships/slide" Target="slide22.xml"/><Relationship Id="rId7" Type="http://schemas.openxmlformats.org/officeDocument/2006/relationships/image" Target="../media/image12.png"/><Relationship Id="rId12" Type="http://schemas.openxmlformats.org/officeDocument/2006/relationships/slide" Target="slide29.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4.png"/><Relationship Id="rId5" Type="http://schemas.openxmlformats.org/officeDocument/2006/relationships/slide" Target="slide7.xml"/><Relationship Id="rId10" Type="http://schemas.openxmlformats.org/officeDocument/2006/relationships/slide" Target="slide12.xml"/><Relationship Id="rId4" Type="http://schemas.openxmlformats.org/officeDocument/2006/relationships/image" Target="../media/image31.pn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11.xml"/><Relationship Id="rId7" Type="http://schemas.openxmlformats.org/officeDocument/2006/relationships/slide" Target="slide24.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slide" Target="slide18.xml"/><Relationship Id="rId5" Type="http://schemas.openxmlformats.org/officeDocument/2006/relationships/slide" Target="slide21.xml"/><Relationship Id="rId10" Type="http://schemas.openxmlformats.org/officeDocument/2006/relationships/image" Target="../media/image12.png"/><Relationship Id="rId4" Type="http://schemas.openxmlformats.org/officeDocument/2006/relationships/slide" Target="slide13.xml"/><Relationship Id="rId9" Type="http://schemas.openxmlformats.org/officeDocument/2006/relationships/slide" Target="slide1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3.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3.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847F93-E486-9851-7676-0EA31F3367B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 y="0"/>
            <a:ext cx="12192001" cy="6859027"/>
          </a:xfrm>
          <a:prstGeom prst="rect">
            <a:avLst/>
          </a:prstGeom>
        </p:spPr>
      </p:pic>
      <p:pic>
        <p:nvPicPr>
          <p:cNvPr id="22" name="Picture 21" descr="A picture containing computer&#10;&#10;Description automatically generated">
            <a:extLst>
              <a:ext uri="{FF2B5EF4-FFF2-40B4-BE49-F238E27FC236}">
                <a16:creationId xmlns:a16="http://schemas.microsoft.com/office/drawing/2014/main" id="{B86FE0CB-C142-429F-8EBE-F9A70D91A81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61" y="0"/>
            <a:ext cx="12190539" cy="6858000"/>
          </a:xfrm>
          <a:prstGeom prst="rect">
            <a:avLst/>
          </a:prstGeom>
        </p:spPr>
      </p:pic>
      <p:grpSp>
        <p:nvGrpSpPr>
          <p:cNvPr id="7" name="Group 6">
            <a:extLst>
              <a:ext uri="{FF2B5EF4-FFF2-40B4-BE49-F238E27FC236}">
                <a16:creationId xmlns:a16="http://schemas.microsoft.com/office/drawing/2014/main" id="{23698F84-AC9F-4996-9059-68760160E258}"/>
              </a:ext>
            </a:extLst>
          </p:cNvPr>
          <p:cNvGrpSpPr/>
          <p:nvPr/>
        </p:nvGrpSpPr>
        <p:grpSpPr>
          <a:xfrm>
            <a:off x="314259" y="5689601"/>
            <a:ext cx="2107496" cy="904633"/>
            <a:chOff x="2777007" y="5689600"/>
            <a:chExt cx="2107496" cy="904633"/>
          </a:xfrm>
        </p:grpSpPr>
        <p:pic>
          <p:nvPicPr>
            <p:cNvPr id="8" name="Picture 7" descr="Logo&#10;&#10;Description automatically generated with medium confidence">
              <a:extLst>
                <a:ext uri="{FF2B5EF4-FFF2-40B4-BE49-F238E27FC236}">
                  <a16:creationId xmlns:a16="http://schemas.microsoft.com/office/drawing/2014/main" id="{D8B18117-653F-4785-BDFF-8B4D28489413}"/>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9" name="Group 8">
              <a:extLst>
                <a:ext uri="{FF2B5EF4-FFF2-40B4-BE49-F238E27FC236}">
                  <a16:creationId xmlns:a16="http://schemas.microsoft.com/office/drawing/2014/main" id="{E8B55B6F-F5EC-4849-9A22-4ED34DCB7A2E}"/>
                </a:ext>
              </a:extLst>
            </p:cNvPr>
            <p:cNvGrpSpPr/>
            <p:nvPr userDrawn="1"/>
          </p:nvGrpSpPr>
          <p:grpSpPr>
            <a:xfrm>
              <a:off x="2777007" y="5866153"/>
              <a:ext cx="1179028" cy="522582"/>
              <a:chOff x="2378209" y="5233339"/>
              <a:chExt cx="1179028" cy="522582"/>
            </a:xfrm>
            <a:solidFill>
              <a:schemeClr val="bg2"/>
            </a:solidFill>
          </p:grpSpPr>
          <p:sp>
            <p:nvSpPr>
              <p:cNvPr id="10" name="Freeform: Shape 9">
                <a:extLst>
                  <a:ext uri="{FF2B5EF4-FFF2-40B4-BE49-F238E27FC236}">
                    <a16:creationId xmlns:a16="http://schemas.microsoft.com/office/drawing/2014/main" id="{8861F72C-FAD3-4BEF-90C9-54F849770967}"/>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1" name="Freeform: Shape 10">
                <a:extLst>
                  <a:ext uri="{FF2B5EF4-FFF2-40B4-BE49-F238E27FC236}">
                    <a16:creationId xmlns:a16="http://schemas.microsoft.com/office/drawing/2014/main" id="{132EC1ED-F08C-4E34-A5E3-58A4E0D81304}"/>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2" name="Freeform: Shape 11">
                <a:extLst>
                  <a:ext uri="{FF2B5EF4-FFF2-40B4-BE49-F238E27FC236}">
                    <a16:creationId xmlns:a16="http://schemas.microsoft.com/office/drawing/2014/main" id="{27D0A23C-1A37-42B1-A85C-A8911B464AA8}"/>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3" name="Freeform: Shape 12">
                <a:extLst>
                  <a:ext uri="{FF2B5EF4-FFF2-40B4-BE49-F238E27FC236}">
                    <a16:creationId xmlns:a16="http://schemas.microsoft.com/office/drawing/2014/main" id="{F82C2444-E695-4ADC-970D-E0E9C42DF06C}"/>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grpSp>
      </p:grpSp>
      <p:sp>
        <p:nvSpPr>
          <p:cNvPr id="17" name="Title 16">
            <a:extLst>
              <a:ext uri="{FF2B5EF4-FFF2-40B4-BE49-F238E27FC236}">
                <a16:creationId xmlns:a16="http://schemas.microsoft.com/office/drawing/2014/main" id="{6781F72F-743F-40A3-B80E-ADB9594EADF1}"/>
              </a:ext>
            </a:extLst>
          </p:cNvPr>
          <p:cNvSpPr>
            <a:spLocks noGrp="1"/>
          </p:cNvSpPr>
          <p:nvPr>
            <p:ph type="title"/>
          </p:nvPr>
        </p:nvSpPr>
        <p:spPr>
          <a:xfrm>
            <a:off x="176388" y="3792872"/>
            <a:ext cx="7633186" cy="16802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400" b="1">
                <a:solidFill>
                  <a:srgbClr val="FFE600"/>
                </a:solidFill>
                <a:latin typeface="Helvetica" panose="020B0604020202020204" pitchFamily="34" charset="0"/>
                <a:cs typeface="Helvetica" panose="020B0604020202020204" pitchFamily="34" charset="0"/>
              </a:rPr>
              <a:t>Today’s Innovations in Measurement</a:t>
            </a:r>
            <a:br>
              <a:rPr lang="en-US">
                <a:latin typeface="Helvetica" panose="020B0604020202020204" pitchFamily="34" charset="0"/>
                <a:cs typeface="Helvetica" panose="020B0604020202020204" pitchFamily="34" charset="0"/>
              </a:rPr>
            </a:br>
            <a:r>
              <a:rPr lang="en-US" sz="2400" b="1">
                <a:solidFill>
                  <a:schemeClr val="bg1"/>
                </a:solidFill>
                <a:latin typeface="Helvetica" pitchFamily="2" charset="0"/>
              </a:rPr>
              <a:t>Real-world </a:t>
            </a:r>
            <a:r>
              <a:rPr lang="en-US" sz="2400" b="1">
                <a:latin typeface="Helvetica" pitchFamily="2" charset="0"/>
              </a:rPr>
              <a:t>c</a:t>
            </a:r>
            <a:r>
              <a:rPr lang="en-US" sz="2400" b="1">
                <a:solidFill>
                  <a:schemeClr val="bg1"/>
                </a:solidFill>
                <a:latin typeface="Helvetica" pitchFamily="2" charset="0"/>
              </a:rPr>
              <a:t>ase studie</a:t>
            </a:r>
            <a:r>
              <a:rPr lang="en-US" sz="2400" b="1">
                <a:latin typeface="Helvetica" pitchFamily="2" charset="0"/>
              </a:rPr>
              <a:t>s from industry innovators</a:t>
            </a:r>
            <a:endParaRPr lang="en-US" sz="2400" b="1">
              <a:latin typeface="Helvetica" panose="020B0604020202020204" pitchFamily="34" charset="0"/>
              <a:cs typeface="Helvetica" panose="020B0604020202020204" pitchFamily="34" charset="0"/>
            </a:endParaRPr>
          </a:p>
        </p:txBody>
      </p:sp>
      <p:sp>
        <p:nvSpPr>
          <p:cNvPr id="18" name="Text Placeholder 17">
            <a:extLst>
              <a:ext uri="{FF2B5EF4-FFF2-40B4-BE49-F238E27FC236}">
                <a16:creationId xmlns:a16="http://schemas.microsoft.com/office/drawing/2014/main" id="{E292DAC7-18EB-4E2A-9395-147A47BA2E98}"/>
              </a:ext>
            </a:extLst>
          </p:cNvPr>
          <p:cNvSpPr>
            <a:spLocks noGrp="1"/>
          </p:cNvSpPr>
          <p:nvPr>
            <p:ph type="body" sz="quarter" idx="14"/>
          </p:nvPr>
        </p:nvSpPr>
        <p:spPr>
          <a:xfrm>
            <a:off x="176387" y="3362007"/>
            <a:ext cx="2390210" cy="289369"/>
          </a:xfrm>
        </p:spPr>
        <p:txBody>
          <a:bodyPr/>
          <a:lstStyle/>
          <a:p>
            <a:r>
              <a:rPr lang="en-US" sz="1400" b="1" dirty="0">
                <a:solidFill>
                  <a:srgbClr val="FFE600"/>
                </a:solidFill>
                <a:latin typeface="Helvetica"/>
                <a:cs typeface="Helvetica"/>
              </a:rPr>
              <a:t>3Q 2022 – Third Edition</a:t>
            </a:r>
            <a:endParaRPr lang="en-US" dirty="0"/>
          </a:p>
        </p:txBody>
      </p:sp>
      <p:cxnSp>
        <p:nvCxnSpPr>
          <p:cNvPr id="4" name="Straight Connector 3">
            <a:extLst>
              <a:ext uri="{FF2B5EF4-FFF2-40B4-BE49-F238E27FC236}">
                <a16:creationId xmlns:a16="http://schemas.microsoft.com/office/drawing/2014/main" id="{1B9CA715-B70F-4FFA-8866-3DEF0935A2A6}"/>
              </a:ext>
            </a:extLst>
          </p:cNvPr>
          <p:cNvCxnSpPr>
            <a:cxnSpLocks/>
          </p:cNvCxnSpPr>
          <p:nvPr/>
        </p:nvCxnSpPr>
        <p:spPr>
          <a:xfrm>
            <a:off x="290907" y="3258376"/>
            <a:ext cx="483870" cy="0"/>
          </a:xfrm>
          <a:prstGeom prst="line">
            <a:avLst/>
          </a:prstGeom>
          <a:ln w="22225">
            <a:solidFill>
              <a:srgbClr val="FFE600"/>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A66472B9-BAFA-4D8D-BD81-587070EEE66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809574" y="153210"/>
            <a:ext cx="4167187" cy="1016978"/>
          </a:xfrm>
          <a:prstGeom prst="rect">
            <a:avLst/>
          </a:prstGeom>
        </p:spPr>
      </p:pic>
      <p:pic>
        <p:nvPicPr>
          <p:cNvPr id="20" name="Picture 19">
            <a:extLst>
              <a:ext uri="{FF2B5EF4-FFF2-40B4-BE49-F238E27FC236}">
                <a16:creationId xmlns:a16="http://schemas.microsoft.com/office/drawing/2014/main" id="{17A4FCF0-E8D6-4AA4-B3A0-54B7D4D06D8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31962" y="153210"/>
            <a:ext cx="2034324" cy="650009"/>
          </a:xfrm>
          <a:prstGeom prst="rect">
            <a:avLst/>
          </a:prstGeom>
          <a:ln w="28575">
            <a:solidFill>
              <a:srgbClr val="ED3C8D"/>
            </a:solidFill>
          </a:ln>
        </p:spPr>
      </p:pic>
      <p:pic>
        <p:nvPicPr>
          <p:cNvPr id="14" name="Picture 13" descr="A picture containing logo&#10;&#10;Description automatically generated">
            <a:extLst>
              <a:ext uri="{FF2B5EF4-FFF2-40B4-BE49-F238E27FC236}">
                <a16:creationId xmlns:a16="http://schemas.microsoft.com/office/drawing/2014/main" id="{20F5DF8F-0E70-4664-8C68-FE5EEF1E825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213608" y="5612055"/>
            <a:ext cx="2981391" cy="1030779"/>
          </a:xfrm>
          <a:prstGeom prst="rect">
            <a:avLst/>
          </a:prstGeom>
        </p:spPr>
      </p:pic>
    </p:spTree>
    <p:extLst>
      <p:ext uri="{BB962C8B-B14F-4D97-AF65-F5344CB8AC3E}">
        <p14:creationId xmlns:p14="http://schemas.microsoft.com/office/powerpoint/2010/main" val="757975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4" name="Rectangle 33">
            <a:extLst>
              <a:ext uri="{FF2B5EF4-FFF2-40B4-BE49-F238E27FC236}">
                <a16:creationId xmlns:a16="http://schemas.microsoft.com/office/drawing/2014/main" id="{C3DAEEDD-29BF-462E-9051-3C9F5DBCB6E0}"/>
              </a:ext>
            </a:extLst>
          </p:cNvPr>
          <p:cNvSpPr/>
          <p:nvPr/>
        </p:nvSpPr>
        <p:spPr>
          <a:xfrm>
            <a:off x="-64271" y="4806"/>
            <a:ext cx="4014788" cy="828219"/>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D6F3E4AB-B239-4014-8CC3-C8706E0369B4}"/>
              </a:ext>
            </a:extLst>
          </p:cNvPr>
          <p:cNvSpPr/>
          <p:nvPr/>
        </p:nvSpPr>
        <p:spPr>
          <a:xfrm>
            <a:off x="66183" y="824964"/>
            <a:ext cx="3950517" cy="558614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lang="en-US" sz="1050" dirty="0">
                <a:solidFill>
                  <a:srgbClr val="1F1A62"/>
                </a:solidFill>
                <a:latin typeface="Helvetica"/>
                <a:cs typeface="Helvetica"/>
              </a:rPr>
              <a:t>A beverage brand sought to understand the impact of </a:t>
            </a:r>
            <a:br>
              <a:rPr lang="en-US" sz="1050" dirty="0">
                <a:latin typeface="Helvetica"/>
                <a:cs typeface="Helvetica"/>
              </a:rPr>
            </a:br>
            <a:r>
              <a:rPr lang="en-US" sz="1050" dirty="0">
                <a:solidFill>
                  <a:srgbClr val="1F1A62"/>
                </a:solidFill>
                <a:latin typeface="Helvetica"/>
                <a:cs typeface="Helvetica"/>
              </a:rPr>
              <a:t>two campaigns – an ad campaign for their carbonated beverage, and a product integration on a sub-brand</a:t>
            </a:r>
          </a:p>
          <a:p>
            <a:pPr marR="0" lvl="0" algn="l" defTabSz="914400" rtl="0" eaLnBrk="1" fontAlgn="auto" latinLnBrk="0" hangingPunct="1">
              <a:lnSpc>
                <a:spcPct val="100000"/>
              </a:lnSpc>
              <a:spcBef>
                <a:spcPts val="0"/>
              </a:spcBef>
              <a:spcAft>
                <a:spcPts val="0"/>
              </a:spcAft>
              <a:buClrTx/>
              <a:buSzTx/>
              <a:tabLst/>
              <a:defRPr/>
            </a:pPr>
            <a:endParaRPr lang="en-US" sz="400" dirty="0">
              <a:solidFill>
                <a:srgbClr val="FF0000"/>
              </a:solidFill>
              <a:latin typeface="Helvetic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lang="en-US" sz="1050" dirty="0">
                <a:solidFill>
                  <a:srgbClr val="1F1A62"/>
                </a:solidFill>
                <a:latin typeface="Helvetica"/>
                <a:cs typeface="Helvetica"/>
              </a:rPr>
              <a:t>Specifically, they wanted to know the impact on 3 KPIs: Purchase Frequency, Conversions, Total Sales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a:ea typeface="+mn-ea"/>
                <a:cs typeface="Helvetica"/>
              </a:rPr>
              <a:t>Measurement Innovation</a:t>
            </a:r>
            <a:endParaRPr lang="en-US" sz="1200" b="1" i="0" u="none" strike="noStrike" kern="1200" cap="none" spc="0" normalizeH="0" baseline="0" noProof="0" dirty="0">
              <a:ln>
                <a:noFill/>
              </a:ln>
              <a:solidFill>
                <a:srgbClr val="1F1A62"/>
              </a:solidFill>
              <a:effectLst/>
              <a:uLnTx/>
              <a:uFillTx/>
              <a:latin typeface="Helvetica"/>
              <a:cs typeface="Helvetica"/>
            </a:endParaRPr>
          </a:p>
          <a:p>
            <a:pPr marL="285750" indent="-285750">
              <a:buBlip>
                <a:blip r:embed="rId3"/>
              </a:buBlip>
              <a:defRPr/>
            </a:pPr>
            <a:r>
              <a:rPr lang="en-US" sz="1050" dirty="0">
                <a:solidFill>
                  <a:srgbClr val="1F1A62"/>
                </a:solidFill>
                <a:latin typeface="Helvetica"/>
                <a:cs typeface="Helvetica"/>
              </a:rPr>
              <a:t>605’s attribution solutions leveraged 605 viewership/tune-in data, third party sales data and the client’s first-party digital data to measure the effectiveness of the brand’s cross-platform campaign compared to a “Matched Control”* </a:t>
            </a:r>
          </a:p>
          <a:p>
            <a:pPr marR="0" lvl="0" algn="l" defTabSz="914400" rtl="0" eaLnBrk="1" fontAlgn="auto" latinLnBrk="0" hangingPunct="1">
              <a:lnSpc>
                <a:spcPct val="100000"/>
              </a:lnSpc>
              <a:spcBef>
                <a:spcPts val="0"/>
              </a:spcBef>
              <a:spcAft>
                <a:spcPts val="0"/>
              </a:spcAft>
              <a:buClrTx/>
              <a:buSzTx/>
              <a:tabLst/>
              <a:defRPr/>
            </a:pPr>
            <a:endParaRPr kumimoji="0" lang="en-US" sz="8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a:ea typeface="+mn-ea"/>
                <a:cs typeface="Helvetica"/>
              </a:rPr>
              <a:t>Target Segment</a:t>
            </a:r>
            <a:endParaRPr lang="en-US" sz="1200" b="1" i="0" u="none" strike="noStrike" kern="1200" cap="none" spc="0" normalizeH="0" baseline="0" noProof="0" dirty="0">
              <a:ln>
                <a:noFill/>
              </a:ln>
              <a:solidFill>
                <a:srgbClr val="1F1A62"/>
              </a:solidFill>
              <a:effectLst/>
              <a:uLnTx/>
              <a:uFillTx/>
              <a:latin typeface="Helvetic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050" b="0" i="0" u="none" strike="noStrike" kern="1200" cap="none" spc="0" normalizeH="0" baseline="0" noProof="0" dirty="0">
                <a:ln>
                  <a:noFill/>
                </a:ln>
                <a:solidFill>
                  <a:srgbClr val="1F1A62"/>
                </a:solidFill>
                <a:effectLst/>
                <a:uLnTx/>
                <a:uFillTx/>
                <a:latin typeface="Helvetica"/>
                <a:ea typeface="+mn-ea"/>
                <a:cs typeface="Helvetica"/>
              </a:rPr>
              <a:t>Customers who have previously made a purchase from the beverage brand (carbonated beverage brand target)</a:t>
            </a:r>
            <a:endParaRPr lang="en-US" sz="1050" b="0" i="0" u="none" strike="noStrike" kern="1200" cap="none" spc="0" normalizeH="0" baseline="0" noProof="0" dirty="0">
              <a:ln>
                <a:noFill/>
              </a:ln>
              <a:solidFill>
                <a:srgbClr val="1F1A62"/>
              </a:solidFill>
              <a:effectLst/>
              <a:uLnTx/>
              <a:uFillTx/>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endParaRPr kumimoji="0" lang="en-US" sz="400" b="0" i="0" u="none" strike="noStrike" kern="1200" cap="none" spc="0" normalizeH="0" baseline="0" noProof="0" dirty="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050" b="0" i="0" u="none" strike="noStrike" kern="1200" cap="none" spc="0" normalizeH="0" baseline="0" noProof="0" dirty="0">
                <a:ln>
                  <a:noFill/>
                </a:ln>
                <a:solidFill>
                  <a:srgbClr val="1F1A62"/>
                </a:solidFill>
                <a:effectLst/>
                <a:uLnTx/>
                <a:uFillTx/>
                <a:latin typeface="Helvetica"/>
                <a:ea typeface="+mn-ea"/>
                <a:cs typeface="Helvetica"/>
              </a:rPr>
              <a:t>Customers who have previously made a purchase </a:t>
            </a:r>
            <a:r>
              <a:rPr lang="en-US" sz="1050" dirty="0">
                <a:solidFill>
                  <a:srgbClr val="1F1A62"/>
                </a:solidFill>
                <a:latin typeface="Helvetica"/>
                <a:cs typeface="Helvetica"/>
              </a:rPr>
              <a:t>of </a:t>
            </a:r>
            <a:r>
              <a:rPr kumimoji="0" lang="en-US" sz="1050" b="0" i="0" u="none" strike="noStrike" kern="1200" cap="none" spc="0" normalizeH="0" baseline="0" noProof="0" dirty="0">
                <a:ln>
                  <a:noFill/>
                </a:ln>
                <a:solidFill>
                  <a:srgbClr val="1F1A62"/>
                </a:solidFill>
                <a:effectLst/>
                <a:uLnTx/>
                <a:uFillTx/>
                <a:latin typeface="Helvetica"/>
                <a:ea typeface="+mn-ea"/>
                <a:cs typeface="Helvetica"/>
              </a:rPr>
              <a:t>one specific beverage flavor from the beverage brand (sub-brand target)</a:t>
            </a:r>
            <a:endParaRPr lang="en-US" sz="1050" b="0" i="0" u="none" strike="noStrike" kern="1200" cap="none" spc="0" normalizeH="0" baseline="0" noProof="0" dirty="0">
              <a:ln>
                <a:noFill/>
              </a:ln>
              <a:solidFill>
                <a:srgbClr val="1F1A62"/>
              </a:solidFill>
              <a:effectLst/>
              <a:uLnTx/>
              <a:uFillTx/>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endParaRPr kumimoji="0" lang="en-US" sz="8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a:ea typeface="+mn-ea"/>
                <a:cs typeface="Helvetica"/>
              </a:rPr>
              <a:t>Learnings</a:t>
            </a:r>
            <a:endParaRPr lang="en-US" sz="1200" b="1" i="0" u="none" strike="noStrike" kern="1200" cap="none" spc="0" normalizeH="0" baseline="0" noProof="0" dirty="0">
              <a:ln>
                <a:noFill/>
              </a:ln>
              <a:solidFill>
                <a:srgbClr val="1F1A62"/>
              </a:solidFill>
              <a:effectLst/>
              <a:uLnTx/>
              <a:uFillTx/>
              <a:latin typeface="Helvetica"/>
              <a:cs typeface="Helvetica"/>
            </a:endParaRPr>
          </a:p>
          <a:p>
            <a:pPr marL="285750" lvl="0" indent="-285750">
              <a:buBlip>
                <a:blip r:embed="rId3"/>
              </a:buBlip>
              <a:defRPr/>
            </a:pPr>
            <a:r>
              <a:rPr lang="en-US" sz="1050" dirty="0">
                <a:solidFill>
                  <a:srgbClr val="1B1464"/>
                </a:solidFill>
                <a:latin typeface="Helvetica"/>
                <a:cs typeface="Helvetica"/>
              </a:rPr>
              <a:t>The brand was able to see lifts vs. the ‘matched control’ for each platform individually, allowing them to more effectively allocate spend</a:t>
            </a:r>
          </a:p>
          <a:p>
            <a:pPr lvl="0">
              <a:defRPr/>
            </a:pPr>
            <a:endParaRPr lang="en-US" sz="400" dirty="0">
              <a:solidFill>
                <a:srgbClr val="FF0000"/>
              </a:solidFill>
              <a:latin typeface="Helvetica"/>
              <a:cs typeface="Helvetica"/>
            </a:endParaRPr>
          </a:p>
          <a:p>
            <a:pPr marL="285750" indent="-285750">
              <a:buBlip>
                <a:blip r:embed="rId3"/>
              </a:buBlip>
              <a:defRPr/>
            </a:pPr>
            <a:r>
              <a:rPr lang="en-US" sz="1050" dirty="0">
                <a:solidFill>
                  <a:srgbClr val="1B1464"/>
                </a:solidFill>
                <a:latin typeface="Helvetica"/>
                <a:cs typeface="Helvetica"/>
              </a:rPr>
              <a:t>The brand was able to see the relative impact on their core KPIs for the ad campaign vs. the product integration allowing for more informed strategy decisions in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a:ea typeface="+mn-ea"/>
                <a:cs typeface="Helvetica"/>
              </a:rPr>
              <a:t>Company / Viewing Source / Media Type</a:t>
            </a:r>
            <a:endParaRPr lang="en-US" sz="1200" b="1" i="0" u="none" strike="noStrike" kern="1200" cap="none" spc="0" normalizeH="0" baseline="0" noProof="0" dirty="0">
              <a:ln>
                <a:noFill/>
              </a:ln>
              <a:solidFill>
                <a:srgbClr val="1F1A62"/>
              </a:solidFill>
              <a:effectLst/>
              <a:uLnTx/>
              <a:uFillTx/>
              <a:latin typeface="Helvetica"/>
              <a:cs typeface="Helvetica"/>
            </a:endParaRPr>
          </a:p>
          <a:p>
            <a:pPr marL="285750" indent="-285750">
              <a:buBlip>
                <a:blip r:embed="rId3"/>
              </a:buBlip>
              <a:defRPr/>
            </a:pPr>
            <a:r>
              <a:rPr kumimoji="0" lang="en-US" sz="1050" b="0" i="0" u="none" strike="noStrike" kern="1200" cap="none" spc="0" normalizeH="0" baseline="0" noProof="0" dirty="0">
                <a:ln>
                  <a:noFill/>
                </a:ln>
                <a:solidFill>
                  <a:srgbClr val="1F1A62"/>
                </a:solidFill>
                <a:effectLst/>
                <a:uLnTx/>
                <a:uFillTx/>
                <a:latin typeface="Helvetica"/>
                <a:ea typeface="+mn-ea"/>
                <a:cs typeface="Helvetica"/>
              </a:rPr>
              <a:t>605</a:t>
            </a:r>
            <a:r>
              <a:rPr lang="en-US" sz="1050" dirty="0">
                <a:solidFill>
                  <a:srgbClr val="1F1A62"/>
                </a:solidFill>
                <a:latin typeface="Helvetica"/>
                <a:cs typeface="Helvetica"/>
              </a:rPr>
              <a:t> / Automated Content Recognition (ACR), Set-Top Box  / Linear TV (Large Entertainment Network), Digital (Large Entertainment Network’s digital platform)</a:t>
            </a:r>
            <a:endParaRPr lang="en-US" sz="1050" b="0" i="0" u="none" strike="noStrike" kern="1200" cap="none" spc="0" normalizeH="0" baseline="0" noProof="0" dirty="0">
              <a:ln>
                <a:noFill/>
              </a:ln>
              <a:solidFill>
                <a:srgbClr val="1F1A62"/>
              </a:solidFill>
              <a:effectLst/>
              <a:uLnTx/>
              <a:uFillTx/>
              <a:latin typeface="Helvetica"/>
              <a:cs typeface="Helvetica"/>
            </a:endParaRPr>
          </a:p>
        </p:txBody>
      </p:sp>
      <p:sp>
        <p:nvSpPr>
          <p:cNvPr id="65" name="Rectangle 64">
            <a:extLst>
              <a:ext uri="{FF2B5EF4-FFF2-40B4-BE49-F238E27FC236}">
                <a16:creationId xmlns:a16="http://schemas.microsoft.com/office/drawing/2014/main" id="{E667BB7F-BCBE-4F78-BFD6-E3D506F0CD3F}"/>
              </a:ext>
            </a:extLst>
          </p:cNvPr>
          <p:cNvSpPr/>
          <p:nvPr/>
        </p:nvSpPr>
        <p:spPr>
          <a:xfrm>
            <a:off x="9710050" y="0"/>
            <a:ext cx="2481950" cy="414187"/>
          </a:xfrm>
          <a:prstGeom prst="rect">
            <a:avLst/>
          </a:prstGeom>
          <a:solidFill>
            <a:srgbClr val="E2E8F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Online &amp; Offline Sales</a:t>
            </a:r>
          </a:p>
        </p:txBody>
      </p:sp>
      <p:pic>
        <p:nvPicPr>
          <p:cNvPr id="40" name="Picture 39">
            <a:extLst>
              <a:ext uri="{FF2B5EF4-FFF2-40B4-BE49-F238E27FC236}">
                <a16:creationId xmlns:a16="http://schemas.microsoft.com/office/drawing/2014/main" id="{CBAB4797-3CA7-40CC-B590-277AB77954C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8" name="Rectangle 47">
            <a:extLst>
              <a:ext uri="{FF2B5EF4-FFF2-40B4-BE49-F238E27FC236}">
                <a16:creationId xmlns:a16="http://schemas.microsoft.com/office/drawing/2014/main" id="{248EA27B-97B8-45EE-BD2B-B3FB734A9330}"/>
              </a:ext>
            </a:extLst>
          </p:cNvPr>
          <p:cNvSpPr/>
          <p:nvPr/>
        </p:nvSpPr>
        <p:spPr>
          <a:xfrm>
            <a:off x="440169"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7" name="TextBox 16">
            <a:extLst>
              <a:ext uri="{FF2B5EF4-FFF2-40B4-BE49-F238E27FC236}">
                <a16:creationId xmlns:a16="http://schemas.microsoft.com/office/drawing/2014/main" id="{76F2FD3A-D413-E7CB-B503-6217C5ACF67E}"/>
              </a:ext>
            </a:extLst>
          </p:cNvPr>
          <p:cNvSpPr txBox="1"/>
          <p:nvPr/>
        </p:nvSpPr>
        <p:spPr>
          <a:xfrm>
            <a:off x="4025924" y="6080062"/>
            <a:ext cx="6384116" cy="461665"/>
          </a:xfrm>
          <a:prstGeom prst="rect">
            <a:avLst/>
          </a:prstGeom>
          <a:noFill/>
        </p:spPr>
        <p:txBody>
          <a:bodyPr wrap="square" rtlCol="0">
            <a:spAutoFit/>
          </a:bodyPr>
          <a:lstStyle/>
          <a:p>
            <a:r>
              <a:rPr lang="en-US" sz="800">
                <a:solidFill>
                  <a:srgbClr val="1F1A62"/>
                </a:solidFill>
                <a:latin typeface="Helvetica"/>
              </a:rPr>
              <a:t>Source: 605, Case study: </a:t>
            </a:r>
            <a:r>
              <a:rPr lang="en-US" sz="800" i="1">
                <a:solidFill>
                  <a:srgbClr val="1F1A62"/>
                </a:solidFill>
                <a:latin typeface="Helvetica"/>
              </a:rPr>
              <a:t>Campaign for Carbonated Beverage Brand, Sales.  </a:t>
            </a:r>
            <a:r>
              <a:rPr lang="en-US" sz="800">
                <a:solidFill>
                  <a:srgbClr val="1F1A62"/>
                </a:solidFill>
                <a:latin typeface="Helvetica"/>
              </a:rPr>
              <a:t>Campaign</a:t>
            </a:r>
            <a:r>
              <a:rPr lang="en-US" sz="800" i="1">
                <a:solidFill>
                  <a:srgbClr val="1F1A62"/>
                </a:solidFill>
                <a:latin typeface="Helvetica"/>
              </a:rPr>
              <a:t> </a:t>
            </a:r>
            <a:r>
              <a:rPr lang="en-US" sz="800">
                <a:solidFill>
                  <a:srgbClr val="1F1A62"/>
                </a:solidFill>
                <a:latin typeface="Helvetica"/>
              </a:rPr>
              <a:t>dates:</a:t>
            </a:r>
            <a:r>
              <a:rPr lang="en-US" sz="800" i="1">
                <a:solidFill>
                  <a:srgbClr val="1F1A62"/>
                </a:solidFill>
                <a:latin typeface="Helvetica"/>
              </a:rPr>
              <a:t> </a:t>
            </a:r>
            <a:r>
              <a:rPr lang="en-US" sz="800">
                <a:solidFill>
                  <a:srgbClr val="1F1A62"/>
                </a:solidFill>
                <a:latin typeface="Helvetica"/>
              </a:rPr>
              <a:t>2/7/2021 – 4/11/2021. *”Matched Control” = match each “exposed” HH to similar unexposed HH. **”Any (Linear + Digital)" is any exposure to the ad on Linear or Digital. A viewer could have seen both, but they were exposed on at least one platform during the campaign period. </a:t>
            </a:r>
          </a:p>
        </p:txBody>
      </p:sp>
      <p:pic>
        <p:nvPicPr>
          <p:cNvPr id="19" name="Picture 2" descr="Pivotal Targeting">
            <a:extLst>
              <a:ext uri="{FF2B5EF4-FFF2-40B4-BE49-F238E27FC236}">
                <a16:creationId xmlns:a16="http://schemas.microsoft.com/office/drawing/2014/main" id="{1563C9D0-9AAF-6A40-2EBF-C7198719658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578210" y="6323967"/>
            <a:ext cx="1497739" cy="17395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43D49BB3-FDE2-02E1-848F-275C6546290A}"/>
              </a:ext>
            </a:extLst>
          </p:cNvPr>
          <p:cNvSpPr/>
          <p:nvPr/>
        </p:nvSpPr>
        <p:spPr>
          <a:xfrm>
            <a:off x="4025924" y="5984"/>
            <a:ext cx="5943024" cy="923330"/>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lang="en-US">
                <a:solidFill>
                  <a:srgbClr val="1F1A62"/>
                </a:solidFill>
                <a:latin typeface="Helvetica"/>
                <a:cs typeface="Helvetica"/>
              </a:rPr>
              <a:t>A carbonated beverage advertiser utilized </a:t>
            </a:r>
            <a:r>
              <a:rPr kumimoji="0" lang="en-US" b="1" i="0" u="none" strike="noStrike" kern="1200" cap="none" spc="0" normalizeH="0" baseline="0" noProof="0">
                <a:ln>
                  <a:noFill/>
                </a:ln>
                <a:solidFill>
                  <a:srgbClr val="1F1A62"/>
                </a:solidFill>
                <a:effectLst/>
                <a:uLnTx/>
                <a:uFillTx/>
                <a:latin typeface="Helvetica"/>
                <a:ea typeface="+mn-ea"/>
                <a:cs typeface="Helvetica"/>
              </a:rPr>
              <a:t>605</a:t>
            </a:r>
            <a:r>
              <a:rPr kumimoji="0" lang="en-US" i="0" u="none" strike="noStrike" kern="1200" cap="none" spc="0" normalizeH="0" baseline="0" noProof="0">
                <a:ln>
                  <a:noFill/>
                </a:ln>
                <a:solidFill>
                  <a:srgbClr val="1F1A62"/>
                </a:solidFill>
                <a:effectLst/>
                <a:uLnTx/>
                <a:uFillTx/>
                <a:latin typeface="Helvetica"/>
                <a:ea typeface="+mn-ea"/>
                <a:cs typeface="Helvetica"/>
              </a:rPr>
              <a:t>’</a:t>
            </a:r>
            <a:r>
              <a:rPr kumimoji="0" lang="en-US" b="0" i="0" u="none" strike="noStrike" kern="1200" cap="none" spc="0" normalizeH="0" baseline="0" noProof="0">
                <a:ln>
                  <a:noFill/>
                </a:ln>
                <a:solidFill>
                  <a:srgbClr val="1F1A62"/>
                </a:solidFill>
                <a:effectLst/>
                <a:uLnTx/>
                <a:uFillTx/>
                <a:latin typeface="Helvetica"/>
                <a:ea typeface="+mn-ea"/>
                <a:cs typeface="Helvetica"/>
              </a:rPr>
              <a:t>s attribution solution to </a:t>
            </a:r>
            <a:r>
              <a:rPr lang="en-US">
                <a:solidFill>
                  <a:srgbClr val="1F1A62"/>
                </a:solidFill>
                <a:latin typeface="Helvetica"/>
              </a:rPr>
              <a:t>connect sales with viewership </a:t>
            </a:r>
            <a:br>
              <a:rPr lang="en-US">
                <a:solidFill>
                  <a:srgbClr val="ED3C8D"/>
                </a:solidFill>
                <a:latin typeface="Helvetica"/>
                <a:cs typeface="Helvetica"/>
              </a:rPr>
            </a:br>
            <a:r>
              <a:rPr lang="en-US">
                <a:solidFill>
                  <a:srgbClr val="1F1A62"/>
                </a:solidFill>
                <a:latin typeface="Helvetica"/>
                <a:cs typeface="Helvetica"/>
              </a:rPr>
              <a:t>of co-branded integrated programming</a:t>
            </a:r>
            <a:endParaRPr kumimoji="0" lang="en-US" b="0" i="0" u="none" strike="sngStrike" kern="1200" cap="none" spc="0" normalizeH="0" noProof="0">
              <a:ln>
                <a:noFill/>
              </a:ln>
              <a:solidFill>
                <a:srgbClr val="1F1A62"/>
              </a:solidFill>
              <a:effectLst/>
              <a:uLnTx/>
              <a:uFillTx/>
              <a:latin typeface="Helvetica"/>
              <a:ea typeface="+mn-ea"/>
              <a:cs typeface="Helvetica"/>
            </a:endParaRPr>
          </a:p>
        </p:txBody>
      </p:sp>
      <p:sp>
        <p:nvSpPr>
          <p:cNvPr id="21" name="Rectangle 20">
            <a:extLst>
              <a:ext uri="{FF2B5EF4-FFF2-40B4-BE49-F238E27FC236}">
                <a16:creationId xmlns:a16="http://schemas.microsoft.com/office/drawing/2014/main" id="{DBAC0255-28B7-60A9-784B-FC4137B2E306}"/>
              </a:ext>
            </a:extLst>
          </p:cNvPr>
          <p:cNvSpPr/>
          <p:nvPr/>
        </p:nvSpPr>
        <p:spPr>
          <a:xfrm>
            <a:off x="125016" y="51046"/>
            <a:ext cx="3764757" cy="707373"/>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400" b="1" dirty="0">
                <a:solidFill>
                  <a:srgbClr val="FFE900"/>
                </a:solidFill>
                <a:latin typeface="Helvetica" pitchFamily="2" charset="0"/>
              </a:rPr>
              <a:t>Consumer Packaged Goods (CPG)</a:t>
            </a:r>
          </a:p>
        </p:txBody>
      </p:sp>
      <p:pic>
        <p:nvPicPr>
          <p:cNvPr id="23" name="Picture 22" descr="Icon&#10;&#10;Description automatically generated">
            <a:extLst>
              <a:ext uri="{FF2B5EF4-FFF2-40B4-BE49-F238E27FC236}">
                <a16:creationId xmlns:a16="http://schemas.microsoft.com/office/drawing/2014/main" id="{A3D33E53-B9B2-4251-17C9-B65F9AB5B66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50580" y="75381"/>
            <a:ext cx="574036" cy="574036"/>
          </a:xfrm>
          <a:prstGeom prst="rect">
            <a:avLst/>
          </a:prstGeom>
        </p:spPr>
      </p:pic>
      <p:graphicFrame>
        <p:nvGraphicFramePr>
          <p:cNvPr id="15" name="Google Shape;255;p32">
            <a:extLst>
              <a:ext uri="{FF2B5EF4-FFF2-40B4-BE49-F238E27FC236}">
                <a16:creationId xmlns:a16="http://schemas.microsoft.com/office/drawing/2014/main" id="{1753A3E9-CD02-3538-1D30-A76BA05A769E}"/>
              </a:ext>
            </a:extLst>
          </p:cNvPr>
          <p:cNvGraphicFramePr/>
          <p:nvPr/>
        </p:nvGraphicFramePr>
        <p:xfrm>
          <a:off x="4718816" y="1172245"/>
          <a:ext cx="6759806" cy="2219510"/>
        </p:xfrm>
        <a:graphic>
          <a:graphicData uri="http://schemas.openxmlformats.org/drawingml/2006/table">
            <a:tbl>
              <a:tblPr>
                <a:noFill/>
              </a:tblPr>
              <a:tblGrid>
                <a:gridCol w="1602741">
                  <a:extLst>
                    <a:ext uri="{9D8B030D-6E8A-4147-A177-3AD203B41FA5}">
                      <a16:colId xmlns:a16="http://schemas.microsoft.com/office/drawing/2014/main" val="20001"/>
                    </a:ext>
                  </a:extLst>
                </a:gridCol>
                <a:gridCol w="771330">
                  <a:extLst>
                    <a:ext uri="{9D8B030D-6E8A-4147-A177-3AD203B41FA5}">
                      <a16:colId xmlns:a16="http://schemas.microsoft.com/office/drawing/2014/main" val="20002"/>
                    </a:ext>
                  </a:extLst>
                </a:gridCol>
                <a:gridCol w="771330">
                  <a:extLst>
                    <a:ext uri="{9D8B030D-6E8A-4147-A177-3AD203B41FA5}">
                      <a16:colId xmlns:a16="http://schemas.microsoft.com/office/drawing/2014/main" val="1765646422"/>
                    </a:ext>
                  </a:extLst>
                </a:gridCol>
                <a:gridCol w="792690">
                  <a:extLst>
                    <a:ext uri="{9D8B030D-6E8A-4147-A177-3AD203B41FA5}">
                      <a16:colId xmlns:a16="http://schemas.microsoft.com/office/drawing/2014/main" val="20003"/>
                    </a:ext>
                  </a:extLst>
                </a:gridCol>
                <a:gridCol w="792690">
                  <a:extLst>
                    <a:ext uri="{9D8B030D-6E8A-4147-A177-3AD203B41FA5}">
                      <a16:colId xmlns:a16="http://schemas.microsoft.com/office/drawing/2014/main" val="1845712046"/>
                    </a:ext>
                  </a:extLst>
                </a:gridCol>
                <a:gridCol w="2029025">
                  <a:extLst>
                    <a:ext uri="{9D8B030D-6E8A-4147-A177-3AD203B41FA5}">
                      <a16:colId xmlns:a16="http://schemas.microsoft.com/office/drawing/2014/main" val="3937618219"/>
                    </a:ext>
                  </a:extLst>
                </a:gridCol>
              </a:tblGrid>
              <a:tr h="563811">
                <a:tc gridSpan="6">
                  <a:txBody>
                    <a:bodyPr/>
                    <a:lstStyle/>
                    <a:p>
                      <a:pPr marL="0" lvl="0" indent="0" algn="ctr" rtl="0">
                        <a:lnSpc>
                          <a:spcPct val="115000"/>
                        </a:lnSpc>
                        <a:spcBef>
                          <a:spcPts val="0"/>
                        </a:spcBef>
                        <a:spcAft>
                          <a:spcPts val="0"/>
                        </a:spcAft>
                        <a:buNone/>
                      </a:pPr>
                      <a:r>
                        <a:rPr lang="en-US" sz="1500" b="1">
                          <a:solidFill>
                            <a:srgbClr val="FFFFFF"/>
                          </a:solidFill>
                          <a:latin typeface="Helvetica" panose="020B0403020202020204" pitchFamily="34" charset="0"/>
                        </a:rPr>
                        <a:t>CARBONATED BEVERAGE BRAND (ADS)</a:t>
                      </a:r>
                      <a:endParaRPr sz="1500" b="1">
                        <a:solidFill>
                          <a:srgbClr val="FFFFFF"/>
                        </a:solidFill>
                        <a:latin typeface="Helvetica" panose="020B0403020202020204" pitchFamily="34" charset="0"/>
                      </a:endParaRPr>
                    </a:p>
                  </a:txBody>
                  <a:tcPr marL="31433" marR="31433" marT="20955" marB="20955" anchor="ctr">
                    <a:solidFill>
                      <a:srgbClr val="ED3C8D"/>
                    </a:solidFill>
                  </a:tcPr>
                </a:tc>
                <a:tc hMerge="1">
                  <a:txBody>
                    <a:bodyPr/>
                    <a:lstStyle/>
                    <a:p>
                      <a:pPr marL="0" lvl="0" indent="0" algn="ctr" rtl="0">
                        <a:lnSpc>
                          <a:spcPct val="115000"/>
                        </a:lnSpc>
                        <a:spcBef>
                          <a:spcPts val="0"/>
                        </a:spcBef>
                        <a:spcAft>
                          <a:spcPts val="0"/>
                        </a:spcAft>
                        <a:buNone/>
                      </a:pPr>
                      <a:r>
                        <a:rPr lang="en-US" sz="1500" b="1">
                          <a:solidFill>
                            <a:srgbClr val="FFFFFF"/>
                          </a:solidFill>
                          <a:latin typeface="Helvetica" panose="020B0403020202020204" pitchFamily="34" charset="0"/>
                        </a:rPr>
                        <a:t>Index - Transactions</a:t>
                      </a:r>
                      <a:endParaRPr sz="1500" b="1">
                        <a:solidFill>
                          <a:srgbClr val="FFFFFF"/>
                        </a:solidFill>
                        <a:latin typeface="Helvetica" panose="020B0403020202020204" pitchFamily="34" charset="0"/>
                      </a:endParaRPr>
                    </a:p>
                  </a:txBody>
                  <a:tcPr marL="34576" marR="34576" marT="20955" marB="20955" anchor="ctr">
                    <a:solidFill>
                      <a:srgbClr val="ACBDCE"/>
                    </a:solidFill>
                  </a:tcPr>
                </a:tc>
                <a:tc hMerge="1">
                  <a:txBody>
                    <a:bodyPr/>
                    <a:lstStyle/>
                    <a:p>
                      <a:endParaRPr lang="en-US"/>
                    </a:p>
                  </a:txBody>
                  <a:tcPr/>
                </a:tc>
                <a:tc hMerge="1">
                  <a:txBody>
                    <a:bodyPr/>
                    <a:lstStyle/>
                    <a:p>
                      <a:pPr marL="0" lvl="0" indent="0" algn="ctr" rtl="0">
                        <a:lnSpc>
                          <a:spcPct val="115000"/>
                        </a:lnSpc>
                        <a:spcBef>
                          <a:spcPts val="0"/>
                        </a:spcBef>
                        <a:spcAft>
                          <a:spcPts val="0"/>
                        </a:spcAft>
                        <a:buNone/>
                      </a:pPr>
                      <a:r>
                        <a:rPr lang="en-US" sz="1500" b="1">
                          <a:solidFill>
                            <a:srgbClr val="FFFFFF"/>
                          </a:solidFill>
                          <a:latin typeface="Helvetica" panose="020B0403020202020204" pitchFamily="34" charset="0"/>
                        </a:rPr>
                        <a:t>Incremental</a:t>
                      </a:r>
                      <a:endParaRPr sz="1500" b="1">
                        <a:solidFill>
                          <a:srgbClr val="FFFFFF"/>
                        </a:solidFill>
                        <a:latin typeface="Helvetica" panose="020B0403020202020204" pitchFamily="34" charset="0"/>
                      </a:endParaRPr>
                    </a:p>
                    <a:p>
                      <a:pPr marL="0" lvl="0" indent="0" algn="ctr" rtl="0">
                        <a:lnSpc>
                          <a:spcPct val="115000"/>
                        </a:lnSpc>
                        <a:spcBef>
                          <a:spcPts val="0"/>
                        </a:spcBef>
                        <a:spcAft>
                          <a:spcPts val="0"/>
                        </a:spcAft>
                        <a:buNone/>
                      </a:pPr>
                      <a:r>
                        <a:rPr lang="en-US" sz="1500" b="1">
                          <a:solidFill>
                            <a:srgbClr val="FFFFFF"/>
                          </a:solidFill>
                          <a:latin typeface="Helvetica" panose="020B0403020202020204" pitchFamily="34" charset="0"/>
                        </a:rPr>
                        <a:t>Sales</a:t>
                      </a:r>
                      <a:endParaRPr sz="1500" b="1">
                        <a:solidFill>
                          <a:srgbClr val="FFFFFF"/>
                        </a:solidFill>
                        <a:latin typeface="Helvetica" panose="020B0403020202020204" pitchFamily="34" charset="0"/>
                      </a:endParaRPr>
                    </a:p>
                  </a:txBody>
                  <a:tcPr marL="34576" marR="34576" marT="20955" marB="20955" anchor="ctr">
                    <a:solidFill>
                      <a:srgbClr val="ACBDCE"/>
                    </a:solidFill>
                  </a:tcPr>
                </a:tc>
                <a:tc hMerge="1">
                  <a:txBody>
                    <a:bodyPr/>
                    <a:lstStyle/>
                    <a:p>
                      <a:endParaRPr lang="en-US"/>
                    </a:p>
                  </a:txBody>
                  <a:tcPr/>
                </a:tc>
                <a:tc hMerge="1">
                  <a:txBody>
                    <a:bodyPr/>
                    <a:lstStyle/>
                    <a:p>
                      <a:pPr marL="0" lvl="0" indent="0" algn="ctr" rtl="0">
                        <a:lnSpc>
                          <a:spcPct val="115000"/>
                        </a:lnSpc>
                        <a:spcBef>
                          <a:spcPts val="0"/>
                        </a:spcBef>
                        <a:spcAft>
                          <a:spcPts val="0"/>
                        </a:spcAft>
                        <a:buNone/>
                      </a:pPr>
                      <a:endParaRPr sz="1500" b="1">
                        <a:solidFill>
                          <a:srgbClr val="FFFFFF"/>
                        </a:solidFill>
                        <a:latin typeface="Helvetica" panose="020B0403020202020204" pitchFamily="34" charset="0"/>
                      </a:endParaRPr>
                    </a:p>
                  </a:txBody>
                  <a:tcPr marL="34576" marR="34576" marT="20955" marB="20955" anchor="ctr">
                    <a:solidFill>
                      <a:srgbClr val="ACBDCE"/>
                    </a:solidFill>
                  </a:tcPr>
                </a:tc>
                <a:extLst>
                  <a:ext uri="{0D108BD9-81ED-4DB2-BD59-A6C34878D82A}">
                    <a16:rowId xmlns:a16="http://schemas.microsoft.com/office/drawing/2014/main" val="10000"/>
                  </a:ext>
                </a:extLst>
              </a:tr>
              <a:tr h="356848">
                <a:tc>
                  <a:txBody>
                    <a:bodyPr/>
                    <a:lstStyle/>
                    <a:p>
                      <a:pPr marL="0" lvl="0" indent="0" algn="ctr" rtl="0">
                        <a:lnSpc>
                          <a:spcPct val="115000"/>
                        </a:lnSpc>
                        <a:spcBef>
                          <a:spcPts val="0"/>
                        </a:spcBef>
                        <a:spcAft>
                          <a:spcPts val="0"/>
                        </a:spcAft>
                        <a:buNone/>
                      </a:pPr>
                      <a:r>
                        <a:rPr lang="en-US" sz="1200" b="1">
                          <a:solidFill>
                            <a:srgbClr val="1F1A62"/>
                          </a:solidFill>
                          <a:latin typeface="Helvetica" panose="020B0403020202020204" pitchFamily="34" charset="0"/>
                        </a:rPr>
                        <a:t>PLATFORM:</a:t>
                      </a:r>
                      <a:endParaRPr sz="1200" b="1">
                        <a:solidFill>
                          <a:srgbClr val="1F1A62"/>
                        </a:solidFill>
                        <a:latin typeface="Helvetica" panose="020B0403020202020204" pitchFamily="34" charset="0"/>
                      </a:endParaRPr>
                    </a:p>
                  </a:txBody>
                  <a:tcPr marL="31433" marR="31433" marT="20955" marB="20955" anchor="ctr">
                    <a:solidFill>
                      <a:schemeClr val="accent3">
                        <a:lumMod val="40000"/>
                        <a:lumOff val="60000"/>
                      </a:schemeClr>
                    </a:solidFill>
                  </a:tcPr>
                </a:tc>
                <a:tc gridSpan="2">
                  <a:txBody>
                    <a:bodyPr/>
                    <a:lstStyle/>
                    <a:p>
                      <a:pPr marL="0" lvl="0" indent="0" algn="ctr" rtl="0">
                        <a:lnSpc>
                          <a:spcPct val="115000"/>
                        </a:lnSpc>
                        <a:spcBef>
                          <a:spcPts val="0"/>
                        </a:spcBef>
                        <a:spcAft>
                          <a:spcPts val="0"/>
                        </a:spcAft>
                        <a:buNone/>
                      </a:pPr>
                      <a:r>
                        <a:rPr lang="en-US" sz="1200" b="1">
                          <a:solidFill>
                            <a:srgbClr val="1F1A62"/>
                          </a:solidFill>
                          <a:latin typeface="Helvetica" panose="020B0403020202020204" pitchFamily="34" charset="0"/>
                        </a:rPr>
                        <a:t>LINEAR</a:t>
                      </a:r>
                      <a:endParaRPr sz="1200" b="1">
                        <a:solidFill>
                          <a:srgbClr val="1F1A62"/>
                        </a:solidFill>
                        <a:latin typeface="Helvetica" panose="020B0403020202020204" pitchFamily="34" charset="0"/>
                      </a:endParaRPr>
                    </a:p>
                  </a:txBody>
                  <a:tcPr marL="31433" marR="31433" marT="20955" marB="20955" anchor="ctr">
                    <a:solidFill>
                      <a:schemeClr val="accent3">
                        <a:lumMod val="40000"/>
                        <a:lumOff val="60000"/>
                      </a:schemeClr>
                    </a:solidFill>
                  </a:tcPr>
                </a:tc>
                <a:tc hMerge="1">
                  <a:txBody>
                    <a:bodyPr/>
                    <a:lstStyle/>
                    <a:p>
                      <a:endParaRPr lang="en-US"/>
                    </a:p>
                  </a:txBody>
                  <a:tcPr/>
                </a:tc>
                <a:tc gridSpan="2">
                  <a:txBody>
                    <a:bodyPr/>
                    <a:lstStyle/>
                    <a:p>
                      <a:pPr marL="0" lvl="0" indent="0" algn="ctr" rtl="0">
                        <a:lnSpc>
                          <a:spcPct val="115000"/>
                        </a:lnSpc>
                        <a:spcBef>
                          <a:spcPts val="0"/>
                        </a:spcBef>
                        <a:spcAft>
                          <a:spcPts val="0"/>
                        </a:spcAft>
                        <a:buNone/>
                      </a:pPr>
                      <a:r>
                        <a:rPr lang="en-US" sz="1200" b="1">
                          <a:solidFill>
                            <a:srgbClr val="1F1A62"/>
                          </a:solidFill>
                          <a:latin typeface="Helvetica" panose="020B0403020202020204" pitchFamily="34" charset="0"/>
                        </a:rPr>
                        <a:t>DIGITAL</a:t>
                      </a:r>
                      <a:endParaRPr sz="1200" b="1">
                        <a:solidFill>
                          <a:srgbClr val="1F1A62"/>
                        </a:solidFill>
                        <a:latin typeface="Helvetica" panose="020B0403020202020204" pitchFamily="34" charset="0"/>
                      </a:endParaRPr>
                    </a:p>
                  </a:txBody>
                  <a:tcPr marL="31433" marR="31433" marT="20955" marB="20955" anchor="ctr">
                    <a:solidFill>
                      <a:schemeClr val="accent3">
                        <a:lumMod val="40000"/>
                        <a:lumOff val="60000"/>
                      </a:schemeClr>
                    </a:solidFill>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US" sz="1200" b="1">
                          <a:solidFill>
                            <a:srgbClr val="1F1A62"/>
                          </a:solidFill>
                          <a:latin typeface="Helvetica" panose="020B0403020202020204" pitchFamily="34" charset="0"/>
                        </a:rPr>
                        <a:t>ANY (LINEAR + DIGITAL)**</a:t>
                      </a:r>
                      <a:endParaRPr sz="1200" b="1">
                        <a:solidFill>
                          <a:srgbClr val="1F1A62"/>
                        </a:solidFill>
                        <a:latin typeface="Helvetica" panose="020B0403020202020204" pitchFamily="34" charset="0"/>
                      </a:endParaRPr>
                    </a:p>
                  </a:txBody>
                  <a:tcPr marL="31433" marR="31433" marT="20955" marB="20955" anchor="ctr">
                    <a:solidFill>
                      <a:schemeClr val="accent3">
                        <a:lumMod val="40000"/>
                        <a:lumOff val="60000"/>
                      </a:schemeClr>
                    </a:solidFill>
                  </a:tcPr>
                </a:tc>
                <a:extLst>
                  <a:ext uri="{0D108BD9-81ED-4DB2-BD59-A6C34878D82A}">
                    <a16:rowId xmlns:a16="http://schemas.microsoft.com/office/drawing/2014/main" val="10001"/>
                  </a:ext>
                </a:extLst>
              </a:tr>
              <a:tr h="294732">
                <a:tc>
                  <a:txBody>
                    <a:bodyPr/>
                    <a:lstStyle/>
                    <a:p>
                      <a:pPr marL="0" lvl="0" indent="0" algn="ctr" defTabSz="914400" rtl="0" eaLnBrk="1" latinLnBrk="0" hangingPunct="1">
                        <a:lnSpc>
                          <a:spcPct val="115000"/>
                        </a:lnSpc>
                        <a:spcBef>
                          <a:spcPts val="0"/>
                        </a:spcBef>
                        <a:spcAft>
                          <a:spcPts val="0"/>
                        </a:spcAft>
                        <a:buNone/>
                      </a:pPr>
                      <a:r>
                        <a:rPr lang="en-US" sz="1200" b="1" kern="1200">
                          <a:solidFill>
                            <a:srgbClr val="1F1A62"/>
                          </a:solidFill>
                          <a:latin typeface="Helvetica" panose="020B0403020202020204" pitchFamily="34" charset="0"/>
                          <a:ea typeface="+mn-ea"/>
                          <a:cs typeface="+mn-cs"/>
                        </a:rPr>
                        <a:t>RESULTS:</a:t>
                      </a:r>
                      <a:endParaRPr sz="1200" b="1" kern="1200">
                        <a:solidFill>
                          <a:srgbClr val="1F1A62"/>
                        </a:solidFill>
                        <a:latin typeface="Helvetica" panose="020B0403020202020204" pitchFamily="34" charset="0"/>
                        <a:ea typeface="+mn-ea"/>
                        <a:cs typeface="+mn-cs"/>
                      </a:endParaRPr>
                    </a:p>
                  </a:txBody>
                  <a:tcPr marL="31433" marR="31433" marT="20955" marB="20955" anchor="ctr">
                    <a:solidFill>
                      <a:schemeClr val="accent3">
                        <a:lumMod val="40000"/>
                        <a:lumOff val="60000"/>
                      </a:schemeClr>
                    </a:solidFill>
                  </a:tcPr>
                </a:tc>
                <a:tc>
                  <a:txBody>
                    <a:bodyPr/>
                    <a:lstStyle/>
                    <a:p>
                      <a:pPr marL="0" lvl="0" indent="0" algn="ctr" defTabSz="914400" rtl="0" eaLnBrk="1" latinLnBrk="0" hangingPunct="1">
                        <a:lnSpc>
                          <a:spcPct val="115000"/>
                        </a:lnSpc>
                        <a:spcBef>
                          <a:spcPts val="0"/>
                        </a:spcBef>
                        <a:spcAft>
                          <a:spcPts val="0"/>
                        </a:spcAft>
                        <a:buNone/>
                      </a:pPr>
                      <a:r>
                        <a:rPr lang="en-US" sz="1200" b="1" kern="1200">
                          <a:solidFill>
                            <a:srgbClr val="1F1A62"/>
                          </a:solidFill>
                          <a:latin typeface="Helvetica" panose="020B0403020202020204" pitchFamily="34" charset="0"/>
                          <a:ea typeface="+mn-ea"/>
                          <a:cs typeface="+mn-cs"/>
                        </a:rPr>
                        <a:t>LIFT </a:t>
                      </a:r>
                    </a:p>
                    <a:p>
                      <a:pPr marL="0" lvl="0" indent="0" algn="ctr" defTabSz="914400" rtl="0" eaLnBrk="1" latinLnBrk="0" hangingPunct="1">
                        <a:lnSpc>
                          <a:spcPct val="115000"/>
                        </a:lnSpc>
                        <a:spcBef>
                          <a:spcPts val="0"/>
                        </a:spcBef>
                        <a:spcAft>
                          <a:spcPts val="0"/>
                        </a:spcAft>
                        <a:buNone/>
                      </a:pPr>
                      <a:r>
                        <a:rPr lang="en-US" sz="1000" b="0" kern="1200">
                          <a:solidFill>
                            <a:srgbClr val="1F1A62"/>
                          </a:solidFill>
                          <a:latin typeface="Helvetica" panose="020B0403020202020204" pitchFamily="34" charset="0"/>
                          <a:ea typeface="+mn-ea"/>
                          <a:cs typeface="+mn-cs"/>
                        </a:rPr>
                        <a:t>vs. control</a:t>
                      </a:r>
                      <a:endParaRPr sz="1200" b="0" kern="1200">
                        <a:solidFill>
                          <a:srgbClr val="1F1A62"/>
                        </a:solidFill>
                        <a:latin typeface="Helvetica" panose="020B0403020202020204" pitchFamily="34" charset="0"/>
                        <a:ea typeface="+mn-ea"/>
                        <a:cs typeface="+mn-cs"/>
                      </a:endParaRPr>
                    </a:p>
                  </a:txBody>
                  <a:tcPr marL="31433" marR="31433" marT="20955" marB="20955" anchor="ctr">
                    <a:solidFill>
                      <a:schemeClr val="accent3">
                        <a:lumMod val="40000"/>
                        <a:lumOff val="60000"/>
                      </a:schemeClr>
                    </a:solidFill>
                  </a:tcPr>
                </a:tc>
                <a:tc>
                  <a:txBody>
                    <a:bodyPr/>
                    <a:lstStyle/>
                    <a:p>
                      <a:pPr algn="ctr"/>
                      <a:r>
                        <a:rPr lang="en-US" sz="1200" b="1" kern="1200">
                          <a:solidFill>
                            <a:srgbClr val="1F1A62"/>
                          </a:solidFill>
                          <a:latin typeface="Helvetica" panose="020B0403020202020204" pitchFamily="34" charset="0"/>
                          <a:ea typeface="+mn-ea"/>
                          <a:cs typeface="+mn-cs"/>
                        </a:rPr>
                        <a:t>INDEX</a:t>
                      </a:r>
                      <a:endParaRPr lang="en-US"/>
                    </a:p>
                  </a:txBody>
                  <a:tcPr marL="31433" marR="31433" marT="20955" marB="20955" anchor="ctr">
                    <a:solidFill>
                      <a:schemeClr val="accent3">
                        <a:lumMod val="40000"/>
                        <a:lumOff val="60000"/>
                      </a:schemeClr>
                    </a:solidFill>
                  </a:tcPr>
                </a:tc>
                <a:tc>
                  <a:txBody>
                    <a:bodyPr/>
                    <a:lstStyle/>
                    <a:p>
                      <a:pPr marL="0" lvl="0" indent="0" algn="ctr" defTabSz="914400" rtl="0" eaLnBrk="1" latinLnBrk="0" hangingPunct="1">
                        <a:lnSpc>
                          <a:spcPct val="115000"/>
                        </a:lnSpc>
                        <a:spcBef>
                          <a:spcPts val="0"/>
                        </a:spcBef>
                        <a:spcAft>
                          <a:spcPts val="0"/>
                        </a:spcAft>
                        <a:buNone/>
                      </a:pPr>
                      <a:r>
                        <a:rPr lang="en-US" sz="1200" b="1" kern="1200">
                          <a:solidFill>
                            <a:srgbClr val="1F1A62"/>
                          </a:solidFill>
                          <a:latin typeface="Helvetica" panose="020B0403020202020204" pitchFamily="34" charset="0"/>
                          <a:ea typeface="+mn-ea"/>
                          <a:cs typeface="+mn-cs"/>
                        </a:rPr>
                        <a:t>LIFT</a:t>
                      </a:r>
                    </a:p>
                    <a:p>
                      <a:pPr marL="0" marR="0" lvl="0" indent="0" algn="ctr" defTabSz="914400" rtl="0" eaLnBrk="1" fontAlgn="auto" latinLnBrk="0" hangingPunct="1">
                        <a:lnSpc>
                          <a:spcPct val="115000"/>
                        </a:lnSpc>
                        <a:spcBef>
                          <a:spcPts val="0"/>
                        </a:spcBef>
                        <a:spcAft>
                          <a:spcPts val="0"/>
                        </a:spcAft>
                        <a:buClrTx/>
                        <a:buSzTx/>
                        <a:buFontTx/>
                        <a:buNone/>
                        <a:tabLst/>
                        <a:defRPr/>
                      </a:pPr>
                      <a:r>
                        <a:rPr lang="en-US" sz="1000" b="0" kern="1200">
                          <a:solidFill>
                            <a:srgbClr val="1F1A62"/>
                          </a:solidFill>
                          <a:latin typeface="Helvetica" panose="020B0403020202020204" pitchFamily="34" charset="0"/>
                          <a:ea typeface="+mn-ea"/>
                          <a:cs typeface="+mn-cs"/>
                        </a:rPr>
                        <a:t>vs. control</a:t>
                      </a:r>
                    </a:p>
                  </a:txBody>
                  <a:tcPr marL="31433" marR="31433" marT="20955" marB="20955" anchor="ctr">
                    <a:solidFill>
                      <a:schemeClr val="accent3">
                        <a:lumMod val="40000"/>
                        <a:lumOff val="60000"/>
                      </a:schemeClr>
                    </a:solidFill>
                  </a:tcPr>
                </a:tc>
                <a:tc>
                  <a:txBody>
                    <a:bodyPr/>
                    <a:lstStyle/>
                    <a:p>
                      <a:pPr algn="ctr"/>
                      <a:r>
                        <a:rPr lang="en-US" sz="1200" b="1" kern="1200">
                          <a:solidFill>
                            <a:srgbClr val="1F1A62"/>
                          </a:solidFill>
                          <a:latin typeface="Helvetica" panose="020B0403020202020204" pitchFamily="34" charset="0"/>
                          <a:ea typeface="+mn-ea"/>
                          <a:cs typeface="+mn-cs"/>
                        </a:rPr>
                        <a:t>INDEX</a:t>
                      </a:r>
                      <a:endParaRPr lang="en-US"/>
                    </a:p>
                  </a:txBody>
                  <a:tcPr marL="31433" marR="31433" marT="20955" marB="20955" anchor="ctr">
                    <a:solidFill>
                      <a:schemeClr val="accent3">
                        <a:lumMod val="40000"/>
                        <a:lumOff val="60000"/>
                      </a:schemeClr>
                    </a:solidFill>
                  </a:tcPr>
                </a:tc>
                <a:tc>
                  <a:txBody>
                    <a:bodyPr/>
                    <a:lstStyle/>
                    <a:p>
                      <a:pPr marL="0" lvl="0" indent="0" algn="ctr" defTabSz="914400" rtl="0" eaLnBrk="1" latinLnBrk="0" hangingPunct="1">
                        <a:lnSpc>
                          <a:spcPct val="115000"/>
                        </a:lnSpc>
                        <a:spcBef>
                          <a:spcPts val="0"/>
                        </a:spcBef>
                        <a:spcAft>
                          <a:spcPts val="0"/>
                        </a:spcAft>
                        <a:buNone/>
                      </a:pPr>
                      <a:r>
                        <a:rPr lang="en-US" sz="1200" b="1" kern="1200">
                          <a:solidFill>
                            <a:srgbClr val="1F1A62"/>
                          </a:solidFill>
                          <a:latin typeface="Helvetica" panose="020B0403020202020204" pitchFamily="34" charset="0"/>
                          <a:ea typeface="+mn-ea"/>
                          <a:cs typeface="+mn-cs"/>
                        </a:rPr>
                        <a:t>LIFT</a:t>
                      </a:r>
                      <a:endParaRPr sz="1200" b="1" kern="1200">
                        <a:solidFill>
                          <a:srgbClr val="1F1A62"/>
                        </a:solidFill>
                        <a:latin typeface="Helvetica" panose="020B0403020202020204" pitchFamily="34" charset="0"/>
                        <a:ea typeface="+mn-ea"/>
                        <a:cs typeface="+mn-cs"/>
                      </a:endParaRPr>
                    </a:p>
                  </a:txBody>
                  <a:tcPr marL="31433" marR="31433" marT="20955" marB="20955" anchor="ctr">
                    <a:solidFill>
                      <a:schemeClr val="accent3">
                        <a:lumMod val="40000"/>
                        <a:lumOff val="60000"/>
                      </a:schemeClr>
                    </a:solidFill>
                  </a:tcPr>
                </a:tc>
                <a:extLst>
                  <a:ext uri="{0D108BD9-81ED-4DB2-BD59-A6C34878D82A}">
                    <a16:rowId xmlns:a16="http://schemas.microsoft.com/office/drawing/2014/main" val="10002"/>
                  </a:ext>
                </a:extLst>
              </a:tr>
              <a:tr h="294732">
                <a:tc>
                  <a:txBody>
                    <a:bodyPr/>
                    <a:lstStyle/>
                    <a:p>
                      <a:pPr marL="0" lvl="0" indent="0" algn="ctr" rtl="0">
                        <a:lnSpc>
                          <a:spcPct val="115000"/>
                        </a:lnSpc>
                        <a:spcBef>
                          <a:spcPts val="0"/>
                        </a:spcBef>
                        <a:spcAft>
                          <a:spcPts val="0"/>
                        </a:spcAft>
                        <a:buNone/>
                      </a:pPr>
                      <a:r>
                        <a:rPr lang="en-US" sz="1200" b="1" kern="1200">
                          <a:solidFill>
                            <a:srgbClr val="1F1A62"/>
                          </a:solidFill>
                          <a:latin typeface="Helvetica" panose="020B0403020202020204" pitchFamily="34" charset="0"/>
                          <a:ea typeface="+mn-ea"/>
                          <a:cs typeface="+mn-cs"/>
                        </a:rPr>
                        <a:t>Purchase Frequency</a:t>
                      </a:r>
                      <a:endParaRPr sz="1200" b="1" kern="1200">
                        <a:solidFill>
                          <a:srgbClr val="1F1A62"/>
                        </a:solidFill>
                        <a:latin typeface="Helvetica" panose="020B0403020202020204" pitchFamily="34" charset="0"/>
                        <a:ea typeface="+mn-ea"/>
                        <a:cs typeface="+mn-cs"/>
                      </a:endParaRPr>
                    </a:p>
                  </a:txBody>
                  <a:tcPr marL="31433" marR="31433" marT="20955" marB="20955" anchor="ctr">
                    <a:solidFill>
                      <a:schemeClr val="bg1"/>
                    </a:solidFill>
                  </a:tcPr>
                </a:tc>
                <a:tc>
                  <a:txBody>
                    <a:bodyPr/>
                    <a:lstStyle/>
                    <a:p>
                      <a:pPr marL="0" lvl="0" indent="0" algn="ctr" rtl="0">
                        <a:lnSpc>
                          <a:spcPct val="115000"/>
                        </a:lnSpc>
                        <a:spcBef>
                          <a:spcPts val="0"/>
                        </a:spcBef>
                        <a:spcAft>
                          <a:spcPts val="0"/>
                        </a:spcAft>
                        <a:buNone/>
                      </a:pPr>
                      <a:r>
                        <a:rPr lang="en-US" sz="1200" b="1" kern="1200">
                          <a:solidFill>
                            <a:srgbClr val="1F1A62"/>
                          </a:solidFill>
                          <a:latin typeface="Helvetica" panose="020B0403020202020204" pitchFamily="34" charset="0"/>
                          <a:ea typeface="+mn-ea"/>
                          <a:cs typeface="+mn-cs"/>
                        </a:rPr>
                        <a:t>22%</a:t>
                      </a:r>
                      <a:endParaRPr sz="1200" b="1" kern="1200">
                        <a:solidFill>
                          <a:srgbClr val="1F1A62"/>
                        </a:solidFill>
                        <a:latin typeface="Helvetica" panose="020B0403020202020204" pitchFamily="34" charset="0"/>
                        <a:ea typeface="+mn-ea"/>
                        <a:cs typeface="+mn-cs"/>
                      </a:endParaRPr>
                    </a:p>
                  </a:txBody>
                  <a:tcPr marL="31433" marR="31433" marT="20955" marB="20955" anchor="ctr">
                    <a:solidFill>
                      <a:schemeClr val="bg1"/>
                    </a:solidFill>
                  </a:tcPr>
                </a:tc>
                <a:tc>
                  <a:txBody>
                    <a:bodyPr/>
                    <a:lstStyle/>
                    <a:p>
                      <a:pPr marL="0" lvl="0" indent="0" algn="ctr" rtl="0">
                        <a:lnSpc>
                          <a:spcPct val="115000"/>
                        </a:lnSpc>
                        <a:spcBef>
                          <a:spcPts val="0"/>
                        </a:spcBef>
                        <a:spcAft>
                          <a:spcPts val="0"/>
                        </a:spcAft>
                        <a:buNone/>
                      </a:pPr>
                      <a:r>
                        <a:rPr lang="en-US" sz="1200" b="1" kern="1200">
                          <a:solidFill>
                            <a:srgbClr val="1F1A62"/>
                          </a:solidFill>
                          <a:latin typeface="Helvetica" panose="020B0403020202020204" pitchFamily="34" charset="0"/>
                          <a:ea typeface="+mn-ea"/>
                          <a:cs typeface="+mn-cs"/>
                        </a:rPr>
                        <a:t>122</a:t>
                      </a:r>
                      <a:endParaRPr sz="1200" b="1" kern="1200">
                        <a:solidFill>
                          <a:srgbClr val="1F1A62"/>
                        </a:solidFill>
                        <a:latin typeface="Helvetica" panose="020B0403020202020204" pitchFamily="34" charset="0"/>
                        <a:ea typeface="+mn-ea"/>
                        <a:cs typeface="+mn-cs"/>
                      </a:endParaRPr>
                    </a:p>
                  </a:txBody>
                  <a:tcPr marL="31433" marR="31433" marT="20955" marB="20955" anchor="ctr">
                    <a:solidFill>
                      <a:schemeClr val="bg1"/>
                    </a:solidFill>
                  </a:tcPr>
                </a:tc>
                <a:tc>
                  <a:txBody>
                    <a:bodyPr/>
                    <a:lstStyle/>
                    <a:p>
                      <a:pPr marL="0" lvl="0" indent="0" algn="ctr" rtl="0">
                        <a:lnSpc>
                          <a:spcPct val="115000"/>
                        </a:lnSpc>
                        <a:spcBef>
                          <a:spcPts val="0"/>
                        </a:spcBef>
                        <a:spcAft>
                          <a:spcPts val="0"/>
                        </a:spcAft>
                        <a:buNone/>
                      </a:pPr>
                      <a:r>
                        <a:rPr lang="en-US" sz="1200" b="1" kern="1200">
                          <a:solidFill>
                            <a:srgbClr val="1F1A62"/>
                          </a:solidFill>
                          <a:latin typeface="Helvetica" panose="020B0403020202020204" pitchFamily="34" charset="0"/>
                          <a:ea typeface="+mn-ea"/>
                          <a:cs typeface="+mn-cs"/>
                        </a:rPr>
                        <a:t>58%</a:t>
                      </a:r>
                      <a:endParaRPr sz="1200" b="1" kern="1200">
                        <a:solidFill>
                          <a:srgbClr val="1F1A62"/>
                        </a:solidFill>
                        <a:latin typeface="Helvetica" panose="020B0403020202020204" pitchFamily="34" charset="0"/>
                        <a:ea typeface="+mn-ea"/>
                        <a:cs typeface="+mn-cs"/>
                      </a:endParaRPr>
                    </a:p>
                  </a:txBody>
                  <a:tcPr marL="31433" marR="31433" marT="20955" marB="20955" anchor="ctr">
                    <a:solidFill>
                      <a:schemeClr val="bg1"/>
                    </a:solidFill>
                  </a:tcPr>
                </a:tc>
                <a:tc>
                  <a:txBody>
                    <a:bodyPr/>
                    <a:lstStyle/>
                    <a:p>
                      <a:pPr marL="0" lvl="0" indent="0" algn="ctr" rtl="0">
                        <a:lnSpc>
                          <a:spcPct val="115000"/>
                        </a:lnSpc>
                        <a:spcBef>
                          <a:spcPts val="0"/>
                        </a:spcBef>
                        <a:spcAft>
                          <a:spcPts val="0"/>
                        </a:spcAft>
                        <a:buNone/>
                      </a:pPr>
                      <a:r>
                        <a:rPr lang="en-US" sz="1200" b="1" kern="1200">
                          <a:solidFill>
                            <a:srgbClr val="1F1A62"/>
                          </a:solidFill>
                          <a:latin typeface="Helvetica" panose="020B0403020202020204" pitchFamily="34" charset="0"/>
                          <a:ea typeface="+mn-ea"/>
                          <a:cs typeface="+mn-cs"/>
                        </a:rPr>
                        <a:t>122</a:t>
                      </a:r>
                      <a:endParaRPr sz="1200" b="1" kern="1200">
                        <a:solidFill>
                          <a:srgbClr val="1F1A62"/>
                        </a:solidFill>
                        <a:latin typeface="Helvetica" panose="020B0403020202020204" pitchFamily="34" charset="0"/>
                        <a:ea typeface="+mn-ea"/>
                        <a:cs typeface="+mn-cs"/>
                      </a:endParaRPr>
                    </a:p>
                  </a:txBody>
                  <a:tcPr marL="31433" marR="31433" marT="20955" marB="20955" anchor="ctr">
                    <a:solidFill>
                      <a:schemeClr val="bg1"/>
                    </a:solidFill>
                  </a:tcPr>
                </a:tc>
                <a:tc>
                  <a:txBody>
                    <a:bodyPr/>
                    <a:lstStyle/>
                    <a:p>
                      <a:pPr marL="0" lvl="0" indent="0" algn="ctr" rtl="0">
                        <a:lnSpc>
                          <a:spcPct val="115000"/>
                        </a:lnSpc>
                        <a:spcBef>
                          <a:spcPts val="0"/>
                        </a:spcBef>
                        <a:spcAft>
                          <a:spcPts val="0"/>
                        </a:spcAft>
                        <a:buNone/>
                      </a:pPr>
                      <a:r>
                        <a:rPr lang="en-US" sz="1200" b="1" kern="1200">
                          <a:solidFill>
                            <a:srgbClr val="1F1A62"/>
                          </a:solidFill>
                          <a:latin typeface="Helvetica" panose="020B0403020202020204" pitchFamily="34" charset="0"/>
                          <a:ea typeface="+mn-ea"/>
                          <a:cs typeface="+mn-cs"/>
                        </a:rPr>
                        <a:t>20.9%</a:t>
                      </a:r>
                      <a:endParaRPr sz="1200" b="1" kern="1200">
                        <a:solidFill>
                          <a:srgbClr val="1F1A62"/>
                        </a:solidFill>
                        <a:latin typeface="Helvetica" panose="020B0403020202020204" pitchFamily="34" charset="0"/>
                        <a:ea typeface="+mn-ea"/>
                        <a:cs typeface="+mn-cs"/>
                      </a:endParaRPr>
                    </a:p>
                  </a:txBody>
                  <a:tcPr marL="31433" marR="31433" marT="20955" marB="20955" anchor="ctr">
                    <a:solidFill>
                      <a:schemeClr val="bg1"/>
                    </a:solidFill>
                  </a:tcPr>
                </a:tc>
                <a:extLst>
                  <a:ext uri="{0D108BD9-81ED-4DB2-BD59-A6C34878D82A}">
                    <a16:rowId xmlns:a16="http://schemas.microsoft.com/office/drawing/2014/main" val="10003"/>
                  </a:ext>
                </a:extLst>
              </a:tr>
              <a:tr h="294732">
                <a:tc>
                  <a:txBody>
                    <a:bodyPr/>
                    <a:lstStyle/>
                    <a:p>
                      <a:pPr marL="0" lvl="0" indent="0" algn="ctr" rtl="0">
                        <a:lnSpc>
                          <a:spcPct val="115000"/>
                        </a:lnSpc>
                        <a:spcBef>
                          <a:spcPts val="0"/>
                        </a:spcBef>
                        <a:spcAft>
                          <a:spcPts val="0"/>
                        </a:spcAft>
                        <a:buNone/>
                      </a:pPr>
                      <a:r>
                        <a:rPr lang="en-US" sz="1200" b="1" kern="1200">
                          <a:solidFill>
                            <a:srgbClr val="1F1A62"/>
                          </a:solidFill>
                          <a:latin typeface="Helvetica" panose="020B0403020202020204" pitchFamily="34" charset="0"/>
                          <a:ea typeface="+mn-ea"/>
                          <a:cs typeface="+mn-cs"/>
                        </a:rPr>
                        <a:t>Conversions</a:t>
                      </a:r>
                      <a:endParaRPr sz="1200" b="1" kern="1200">
                        <a:solidFill>
                          <a:srgbClr val="1F1A62"/>
                        </a:solidFill>
                        <a:latin typeface="Helvetica" panose="020B0403020202020204" pitchFamily="34" charset="0"/>
                        <a:ea typeface="+mn-ea"/>
                        <a:cs typeface="+mn-cs"/>
                      </a:endParaRPr>
                    </a:p>
                  </a:txBody>
                  <a:tcPr marL="31433" marR="31433" marT="20955" marB="20955" anchor="ctr">
                    <a:solidFill>
                      <a:schemeClr val="bg1"/>
                    </a:solidFill>
                  </a:tcPr>
                </a:tc>
                <a:tc>
                  <a:txBody>
                    <a:bodyPr/>
                    <a:lstStyle/>
                    <a:p>
                      <a:pPr marL="0" lvl="0" indent="0" algn="ctr" rtl="0">
                        <a:lnSpc>
                          <a:spcPct val="115000"/>
                        </a:lnSpc>
                        <a:spcBef>
                          <a:spcPts val="0"/>
                        </a:spcBef>
                        <a:spcAft>
                          <a:spcPts val="0"/>
                        </a:spcAft>
                        <a:buNone/>
                      </a:pPr>
                      <a:r>
                        <a:rPr lang="en-US" sz="1200" b="1" kern="1200">
                          <a:solidFill>
                            <a:srgbClr val="1F1A62"/>
                          </a:solidFill>
                          <a:latin typeface="Helvetica" panose="020B0403020202020204" pitchFamily="34" charset="0"/>
                          <a:ea typeface="+mn-ea"/>
                          <a:cs typeface="+mn-cs"/>
                        </a:rPr>
                        <a:t>22%</a:t>
                      </a:r>
                      <a:endParaRPr sz="1200" b="1" kern="1200">
                        <a:solidFill>
                          <a:srgbClr val="1F1A62"/>
                        </a:solidFill>
                        <a:latin typeface="Helvetica" panose="020B0403020202020204" pitchFamily="34" charset="0"/>
                        <a:ea typeface="+mn-ea"/>
                        <a:cs typeface="+mn-cs"/>
                      </a:endParaRPr>
                    </a:p>
                  </a:txBody>
                  <a:tcPr marL="31433" marR="31433" marT="20955" marB="20955" anchor="ctr">
                    <a:solidFill>
                      <a:schemeClr val="bg1"/>
                    </a:solidFill>
                  </a:tcPr>
                </a:tc>
                <a:tc>
                  <a:txBody>
                    <a:bodyPr/>
                    <a:lstStyle/>
                    <a:p>
                      <a:pPr marL="0" lvl="0" indent="0" algn="ctr" rtl="0">
                        <a:lnSpc>
                          <a:spcPct val="115000"/>
                        </a:lnSpc>
                        <a:spcBef>
                          <a:spcPts val="0"/>
                        </a:spcBef>
                        <a:spcAft>
                          <a:spcPts val="0"/>
                        </a:spcAft>
                        <a:buNone/>
                      </a:pPr>
                      <a:r>
                        <a:rPr lang="en-US" sz="1200" b="1" kern="1200">
                          <a:solidFill>
                            <a:srgbClr val="1F1A62"/>
                          </a:solidFill>
                          <a:latin typeface="Helvetica" panose="020B0403020202020204" pitchFamily="34" charset="0"/>
                          <a:ea typeface="+mn-ea"/>
                          <a:cs typeface="+mn-cs"/>
                        </a:rPr>
                        <a:t>112</a:t>
                      </a:r>
                      <a:endParaRPr sz="1200" b="1" kern="1200">
                        <a:solidFill>
                          <a:srgbClr val="1F1A62"/>
                        </a:solidFill>
                        <a:latin typeface="Helvetica" panose="020B0403020202020204" pitchFamily="34" charset="0"/>
                        <a:ea typeface="+mn-ea"/>
                        <a:cs typeface="+mn-cs"/>
                      </a:endParaRPr>
                    </a:p>
                  </a:txBody>
                  <a:tcPr marL="31433" marR="31433" marT="20955" marB="20955" anchor="ctr">
                    <a:solidFill>
                      <a:schemeClr val="bg1"/>
                    </a:solidFill>
                  </a:tcPr>
                </a:tc>
                <a:tc>
                  <a:txBody>
                    <a:bodyPr/>
                    <a:lstStyle/>
                    <a:p>
                      <a:pPr marL="0" lvl="0" indent="0" algn="ctr" rtl="0">
                        <a:lnSpc>
                          <a:spcPct val="115000"/>
                        </a:lnSpc>
                        <a:spcBef>
                          <a:spcPts val="0"/>
                        </a:spcBef>
                        <a:spcAft>
                          <a:spcPts val="0"/>
                        </a:spcAft>
                        <a:buNone/>
                      </a:pPr>
                      <a:r>
                        <a:rPr lang="en-US" sz="1200" b="1" kern="1200">
                          <a:solidFill>
                            <a:srgbClr val="1F1A62"/>
                          </a:solidFill>
                          <a:latin typeface="Helvetica" panose="020B0403020202020204" pitchFamily="34" charset="0"/>
                          <a:ea typeface="+mn-ea"/>
                          <a:cs typeface="+mn-cs"/>
                        </a:rPr>
                        <a:t>6%</a:t>
                      </a:r>
                      <a:endParaRPr sz="1200" b="1" kern="1200">
                        <a:solidFill>
                          <a:srgbClr val="1F1A62"/>
                        </a:solidFill>
                        <a:latin typeface="Helvetica" panose="020B0403020202020204" pitchFamily="34" charset="0"/>
                        <a:ea typeface="+mn-ea"/>
                        <a:cs typeface="+mn-cs"/>
                      </a:endParaRPr>
                    </a:p>
                  </a:txBody>
                  <a:tcPr marL="31433" marR="31433" marT="20955" marB="20955" anchor="ctr">
                    <a:solidFill>
                      <a:schemeClr val="bg1"/>
                    </a:solidFill>
                  </a:tcPr>
                </a:tc>
                <a:tc>
                  <a:txBody>
                    <a:bodyPr/>
                    <a:lstStyle/>
                    <a:p>
                      <a:pPr marL="0" lvl="0" indent="0" algn="ctr" rtl="0">
                        <a:lnSpc>
                          <a:spcPct val="115000"/>
                        </a:lnSpc>
                        <a:spcBef>
                          <a:spcPts val="0"/>
                        </a:spcBef>
                        <a:spcAft>
                          <a:spcPts val="0"/>
                        </a:spcAft>
                        <a:buNone/>
                      </a:pPr>
                      <a:r>
                        <a:rPr lang="en-US" sz="1200" b="1" kern="1200">
                          <a:solidFill>
                            <a:srgbClr val="1F1A62"/>
                          </a:solidFill>
                          <a:latin typeface="Helvetica" panose="020B0403020202020204" pitchFamily="34" charset="0"/>
                          <a:ea typeface="+mn-ea"/>
                          <a:cs typeface="+mn-cs"/>
                        </a:rPr>
                        <a:t>73</a:t>
                      </a:r>
                      <a:endParaRPr sz="1200" b="1" kern="1200">
                        <a:solidFill>
                          <a:srgbClr val="1F1A62"/>
                        </a:solidFill>
                        <a:latin typeface="Helvetica" panose="020B0403020202020204" pitchFamily="34" charset="0"/>
                        <a:ea typeface="+mn-ea"/>
                        <a:cs typeface="+mn-cs"/>
                      </a:endParaRPr>
                    </a:p>
                  </a:txBody>
                  <a:tcPr marL="31433" marR="31433" marT="20955" marB="20955" anchor="ctr">
                    <a:solidFill>
                      <a:schemeClr val="bg1"/>
                    </a:solidFill>
                  </a:tcPr>
                </a:tc>
                <a:tc>
                  <a:txBody>
                    <a:bodyPr/>
                    <a:lstStyle/>
                    <a:p>
                      <a:pPr marL="0" lvl="0" indent="0" algn="ctr" rtl="0">
                        <a:lnSpc>
                          <a:spcPct val="115000"/>
                        </a:lnSpc>
                        <a:spcBef>
                          <a:spcPts val="0"/>
                        </a:spcBef>
                        <a:spcAft>
                          <a:spcPts val="0"/>
                        </a:spcAft>
                        <a:buNone/>
                      </a:pPr>
                      <a:r>
                        <a:rPr lang="en-US" sz="1200" b="1" kern="1200">
                          <a:solidFill>
                            <a:srgbClr val="1F1A62"/>
                          </a:solidFill>
                          <a:latin typeface="Helvetica" panose="020B0403020202020204" pitchFamily="34" charset="0"/>
                          <a:ea typeface="+mn-ea"/>
                          <a:cs typeface="+mn-cs"/>
                        </a:rPr>
                        <a:t>22.0%</a:t>
                      </a:r>
                      <a:endParaRPr sz="1200" b="1" kern="1200">
                        <a:solidFill>
                          <a:srgbClr val="1F1A62"/>
                        </a:solidFill>
                        <a:latin typeface="Helvetica" panose="020B0403020202020204" pitchFamily="34" charset="0"/>
                        <a:ea typeface="+mn-ea"/>
                        <a:cs typeface="+mn-cs"/>
                      </a:endParaRPr>
                    </a:p>
                  </a:txBody>
                  <a:tcPr marL="31433" marR="31433" marT="20955" marB="20955" anchor="ctr">
                    <a:solidFill>
                      <a:schemeClr val="bg1"/>
                    </a:solidFill>
                  </a:tcPr>
                </a:tc>
                <a:extLst>
                  <a:ext uri="{0D108BD9-81ED-4DB2-BD59-A6C34878D82A}">
                    <a16:rowId xmlns:a16="http://schemas.microsoft.com/office/drawing/2014/main" val="10004"/>
                  </a:ext>
                </a:extLst>
              </a:tr>
              <a:tr h="294732">
                <a:tc>
                  <a:txBody>
                    <a:bodyPr/>
                    <a:lstStyle/>
                    <a:p>
                      <a:pPr marL="0" lvl="0" indent="0" algn="ctr" rtl="0">
                        <a:lnSpc>
                          <a:spcPct val="115000"/>
                        </a:lnSpc>
                        <a:spcBef>
                          <a:spcPts val="0"/>
                        </a:spcBef>
                        <a:spcAft>
                          <a:spcPts val="0"/>
                        </a:spcAft>
                        <a:buNone/>
                      </a:pPr>
                      <a:r>
                        <a:rPr lang="en-US" sz="1200" b="1" kern="1200">
                          <a:solidFill>
                            <a:srgbClr val="1F1A62"/>
                          </a:solidFill>
                          <a:latin typeface="Helvetica" panose="020B0403020202020204" pitchFamily="34" charset="0"/>
                          <a:ea typeface="+mn-ea"/>
                          <a:cs typeface="+mn-cs"/>
                        </a:rPr>
                        <a:t>Total Sales</a:t>
                      </a:r>
                      <a:endParaRPr sz="1200" b="1" kern="1200">
                        <a:solidFill>
                          <a:srgbClr val="1F1A62"/>
                        </a:solidFill>
                        <a:latin typeface="Helvetica" panose="020B0403020202020204" pitchFamily="34" charset="0"/>
                        <a:ea typeface="+mn-ea"/>
                        <a:cs typeface="+mn-cs"/>
                      </a:endParaRPr>
                    </a:p>
                  </a:txBody>
                  <a:tcPr marL="31433" marR="31433" marT="20955" marB="20955" anchor="ctr">
                    <a:solidFill>
                      <a:schemeClr val="bg1"/>
                    </a:solidFill>
                  </a:tcPr>
                </a:tc>
                <a:tc>
                  <a:txBody>
                    <a:bodyPr/>
                    <a:lstStyle/>
                    <a:p>
                      <a:pPr marL="0" lvl="0" indent="0" algn="ctr" rtl="0">
                        <a:lnSpc>
                          <a:spcPct val="115000"/>
                        </a:lnSpc>
                        <a:spcBef>
                          <a:spcPts val="0"/>
                        </a:spcBef>
                        <a:spcAft>
                          <a:spcPts val="0"/>
                        </a:spcAft>
                        <a:buNone/>
                      </a:pPr>
                      <a:r>
                        <a:rPr lang="en-US" sz="1200" b="1" kern="1200">
                          <a:solidFill>
                            <a:srgbClr val="1F1A62"/>
                          </a:solidFill>
                          <a:latin typeface="Helvetica" panose="020B0403020202020204" pitchFamily="34" charset="0"/>
                          <a:ea typeface="+mn-ea"/>
                          <a:cs typeface="+mn-cs"/>
                        </a:rPr>
                        <a:t>11%</a:t>
                      </a:r>
                      <a:endParaRPr sz="1200" b="1" kern="1200">
                        <a:solidFill>
                          <a:srgbClr val="1F1A62"/>
                        </a:solidFill>
                        <a:latin typeface="Helvetica" panose="020B0403020202020204" pitchFamily="34" charset="0"/>
                        <a:ea typeface="+mn-ea"/>
                        <a:cs typeface="+mn-cs"/>
                      </a:endParaRPr>
                    </a:p>
                  </a:txBody>
                  <a:tcPr marL="31433" marR="31433" marT="20955" marB="20955" anchor="ctr">
                    <a:solidFill>
                      <a:schemeClr val="bg1"/>
                    </a:solidFill>
                  </a:tcPr>
                </a:tc>
                <a:tc>
                  <a:txBody>
                    <a:bodyPr/>
                    <a:lstStyle/>
                    <a:p>
                      <a:pPr marL="0" lvl="0" indent="0" algn="ctr" rtl="0">
                        <a:lnSpc>
                          <a:spcPct val="115000"/>
                        </a:lnSpc>
                        <a:spcBef>
                          <a:spcPts val="0"/>
                        </a:spcBef>
                        <a:spcAft>
                          <a:spcPts val="0"/>
                        </a:spcAft>
                        <a:buNone/>
                      </a:pPr>
                      <a:r>
                        <a:rPr lang="en-US" sz="1200" b="1" kern="1200">
                          <a:solidFill>
                            <a:srgbClr val="1F1A62"/>
                          </a:solidFill>
                          <a:latin typeface="Helvetica" panose="020B0403020202020204" pitchFamily="34" charset="0"/>
                          <a:ea typeface="+mn-ea"/>
                          <a:cs typeface="+mn-cs"/>
                        </a:rPr>
                        <a:t>140</a:t>
                      </a:r>
                      <a:endParaRPr sz="1200" b="1" kern="1200">
                        <a:solidFill>
                          <a:srgbClr val="1F1A62"/>
                        </a:solidFill>
                        <a:latin typeface="Helvetica" panose="020B0403020202020204" pitchFamily="34" charset="0"/>
                        <a:ea typeface="+mn-ea"/>
                        <a:cs typeface="+mn-cs"/>
                      </a:endParaRPr>
                    </a:p>
                  </a:txBody>
                  <a:tcPr marL="31433" marR="31433" marT="20955" marB="20955" anchor="ctr">
                    <a:solidFill>
                      <a:schemeClr val="bg1"/>
                    </a:solidFill>
                  </a:tcPr>
                </a:tc>
                <a:tc>
                  <a:txBody>
                    <a:bodyPr/>
                    <a:lstStyle/>
                    <a:p>
                      <a:pPr marL="0" lvl="0" indent="0" algn="ctr" rtl="0">
                        <a:lnSpc>
                          <a:spcPct val="115000"/>
                        </a:lnSpc>
                        <a:spcBef>
                          <a:spcPts val="0"/>
                        </a:spcBef>
                        <a:spcAft>
                          <a:spcPts val="0"/>
                        </a:spcAft>
                        <a:buNone/>
                      </a:pPr>
                      <a:r>
                        <a:rPr lang="en-US" sz="1200" b="1" kern="1200">
                          <a:solidFill>
                            <a:srgbClr val="1F1A62"/>
                          </a:solidFill>
                          <a:latin typeface="Helvetica" panose="020B0403020202020204" pitchFamily="34" charset="0"/>
                          <a:ea typeface="+mn-ea"/>
                          <a:cs typeface="+mn-cs"/>
                        </a:rPr>
                        <a:t>3%</a:t>
                      </a:r>
                      <a:endParaRPr sz="1200" b="1" kern="1200">
                        <a:solidFill>
                          <a:srgbClr val="1F1A62"/>
                        </a:solidFill>
                        <a:latin typeface="Helvetica" panose="020B0403020202020204" pitchFamily="34" charset="0"/>
                        <a:ea typeface="+mn-ea"/>
                        <a:cs typeface="+mn-cs"/>
                      </a:endParaRPr>
                    </a:p>
                  </a:txBody>
                  <a:tcPr marL="31433" marR="31433" marT="20955" marB="20955" anchor="ctr">
                    <a:solidFill>
                      <a:schemeClr val="bg1"/>
                    </a:solidFill>
                  </a:tcPr>
                </a:tc>
                <a:tc>
                  <a:txBody>
                    <a:bodyPr/>
                    <a:lstStyle/>
                    <a:p>
                      <a:pPr marL="0" lvl="0" indent="0" algn="ctr" rtl="0">
                        <a:lnSpc>
                          <a:spcPct val="115000"/>
                        </a:lnSpc>
                        <a:spcBef>
                          <a:spcPts val="0"/>
                        </a:spcBef>
                        <a:spcAft>
                          <a:spcPts val="0"/>
                        </a:spcAft>
                        <a:buNone/>
                      </a:pPr>
                      <a:r>
                        <a:rPr lang="en-US" sz="1200" b="1" kern="1200">
                          <a:solidFill>
                            <a:srgbClr val="1F1A62"/>
                          </a:solidFill>
                          <a:latin typeface="Helvetica" panose="020B0403020202020204" pitchFamily="34" charset="0"/>
                          <a:ea typeface="+mn-ea"/>
                          <a:cs typeface="+mn-cs"/>
                        </a:rPr>
                        <a:t>101</a:t>
                      </a:r>
                      <a:endParaRPr sz="1200" b="1" kern="1200">
                        <a:solidFill>
                          <a:srgbClr val="1F1A62"/>
                        </a:solidFill>
                        <a:latin typeface="Helvetica" panose="020B0403020202020204" pitchFamily="34" charset="0"/>
                        <a:ea typeface="+mn-ea"/>
                        <a:cs typeface="+mn-cs"/>
                      </a:endParaRPr>
                    </a:p>
                  </a:txBody>
                  <a:tcPr marL="31433" marR="31433" marT="20955" marB="20955" anchor="ctr">
                    <a:solidFill>
                      <a:schemeClr val="bg1"/>
                    </a:solidFill>
                  </a:tcPr>
                </a:tc>
                <a:tc>
                  <a:txBody>
                    <a:bodyPr/>
                    <a:lstStyle/>
                    <a:p>
                      <a:pPr marL="0" lvl="0" indent="0" algn="ctr" rtl="0">
                        <a:lnSpc>
                          <a:spcPct val="115000"/>
                        </a:lnSpc>
                        <a:spcBef>
                          <a:spcPts val="0"/>
                        </a:spcBef>
                        <a:spcAft>
                          <a:spcPts val="0"/>
                        </a:spcAft>
                        <a:buNone/>
                      </a:pPr>
                      <a:r>
                        <a:rPr lang="en-US" sz="1200" b="1" kern="1200">
                          <a:solidFill>
                            <a:srgbClr val="1F1A62"/>
                          </a:solidFill>
                          <a:latin typeface="Helvetica" panose="020B0403020202020204" pitchFamily="34" charset="0"/>
                          <a:ea typeface="+mn-ea"/>
                          <a:cs typeface="+mn-cs"/>
                        </a:rPr>
                        <a:t>11.1%</a:t>
                      </a:r>
                      <a:endParaRPr sz="1200" b="1" kern="1200">
                        <a:solidFill>
                          <a:srgbClr val="1F1A62"/>
                        </a:solidFill>
                        <a:latin typeface="Helvetica" panose="020B0403020202020204" pitchFamily="34" charset="0"/>
                        <a:ea typeface="+mn-ea"/>
                        <a:cs typeface="+mn-cs"/>
                      </a:endParaRPr>
                    </a:p>
                  </a:txBody>
                  <a:tcPr marL="31433" marR="31433" marT="20955" marB="20955" anchor="ctr">
                    <a:solidFill>
                      <a:schemeClr val="bg1"/>
                    </a:solidFill>
                  </a:tcPr>
                </a:tc>
                <a:extLst>
                  <a:ext uri="{0D108BD9-81ED-4DB2-BD59-A6C34878D82A}">
                    <a16:rowId xmlns:a16="http://schemas.microsoft.com/office/drawing/2014/main" val="10005"/>
                  </a:ext>
                </a:extLst>
              </a:tr>
            </a:tbl>
          </a:graphicData>
        </a:graphic>
      </p:graphicFrame>
      <p:graphicFrame>
        <p:nvGraphicFramePr>
          <p:cNvPr id="16" name="Google Shape;255;p32">
            <a:extLst>
              <a:ext uri="{FF2B5EF4-FFF2-40B4-BE49-F238E27FC236}">
                <a16:creationId xmlns:a16="http://schemas.microsoft.com/office/drawing/2014/main" id="{3FE81907-50FC-FD18-C652-6DC8D2A3886F}"/>
              </a:ext>
            </a:extLst>
          </p:cNvPr>
          <p:cNvGraphicFramePr/>
          <p:nvPr/>
        </p:nvGraphicFramePr>
        <p:xfrm>
          <a:off x="4683397" y="3659327"/>
          <a:ext cx="6830645" cy="2219510"/>
        </p:xfrm>
        <a:graphic>
          <a:graphicData uri="http://schemas.openxmlformats.org/drawingml/2006/table">
            <a:tbl>
              <a:tblPr>
                <a:noFill/>
              </a:tblPr>
              <a:tblGrid>
                <a:gridCol w="2781154">
                  <a:extLst>
                    <a:ext uri="{9D8B030D-6E8A-4147-A177-3AD203B41FA5}">
                      <a16:colId xmlns:a16="http://schemas.microsoft.com/office/drawing/2014/main" val="20001"/>
                    </a:ext>
                  </a:extLst>
                </a:gridCol>
                <a:gridCol w="868547">
                  <a:extLst>
                    <a:ext uri="{9D8B030D-6E8A-4147-A177-3AD203B41FA5}">
                      <a16:colId xmlns:a16="http://schemas.microsoft.com/office/drawing/2014/main" val="20002"/>
                    </a:ext>
                  </a:extLst>
                </a:gridCol>
                <a:gridCol w="1817009">
                  <a:extLst>
                    <a:ext uri="{9D8B030D-6E8A-4147-A177-3AD203B41FA5}">
                      <a16:colId xmlns:a16="http://schemas.microsoft.com/office/drawing/2014/main" val="136072317"/>
                    </a:ext>
                  </a:extLst>
                </a:gridCol>
                <a:gridCol w="1363935">
                  <a:extLst>
                    <a:ext uri="{9D8B030D-6E8A-4147-A177-3AD203B41FA5}">
                      <a16:colId xmlns:a16="http://schemas.microsoft.com/office/drawing/2014/main" val="1881787631"/>
                    </a:ext>
                  </a:extLst>
                </a:gridCol>
              </a:tblGrid>
              <a:tr h="563811">
                <a:tc gridSpan="4">
                  <a:txBody>
                    <a:bodyPr/>
                    <a:lstStyle/>
                    <a:p>
                      <a:pPr marL="0" lvl="0" indent="0" algn="ctr" rtl="0">
                        <a:lnSpc>
                          <a:spcPct val="115000"/>
                        </a:lnSpc>
                        <a:spcBef>
                          <a:spcPts val="0"/>
                        </a:spcBef>
                        <a:spcAft>
                          <a:spcPts val="0"/>
                        </a:spcAft>
                        <a:buNone/>
                      </a:pPr>
                      <a:r>
                        <a:rPr lang="en-US" sz="1500" b="1">
                          <a:solidFill>
                            <a:srgbClr val="FFFFFF"/>
                          </a:solidFill>
                          <a:latin typeface="Helvetica" panose="020B0403020202020204" pitchFamily="34" charset="0"/>
                        </a:rPr>
                        <a:t>SUB-BRAND (PRODUCT PROGRAM INTEGRATION)</a:t>
                      </a:r>
                      <a:endParaRPr sz="1500" b="1">
                        <a:solidFill>
                          <a:srgbClr val="FFFFFF"/>
                        </a:solidFill>
                        <a:latin typeface="Helvetica" panose="020B0403020202020204" pitchFamily="34" charset="0"/>
                      </a:endParaRPr>
                    </a:p>
                  </a:txBody>
                  <a:tcPr marL="83127" marR="83127" marT="20955" marB="20955" anchor="ctr">
                    <a:solidFill>
                      <a:srgbClr val="00BFF2"/>
                    </a:solidFill>
                  </a:tcPr>
                </a:tc>
                <a:tc hMerge="1">
                  <a:txBody>
                    <a:bodyPr/>
                    <a:lstStyle/>
                    <a:p>
                      <a:pPr marL="0" lvl="0" indent="0" algn="ctr" rtl="0">
                        <a:lnSpc>
                          <a:spcPct val="115000"/>
                        </a:lnSpc>
                        <a:spcBef>
                          <a:spcPts val="0"/>
                        </a:spcBef>
                        <a:spcAft>
                          <a:spcPts val="0"/>
                        </a:spcAft>
                        <a:buNone/>
                      </a:pPr>
                      <a:r>
                        <a:rPr lang="en-US" sz="1500" b="1">
                          <a:solidFill>
                            <a:srgbClr val="FFFFFF"/>
                          </a:solidFill>
                          <a:latin typeface="Helvetica" panose="020B0403020202020204" pitchFamily="34" charset="0"/>
                        </a:rPr>
                        <a:t>Index - Transactions</a:t>
                      </a:r>
                      <a:endParaRPr sz="1500" b="1">
                        <a:solidFill>
                          <a:srgbClr val="FFFFFF"/>
                        </a:solidFill>
                        <a:latin typeface="Helvetica" panose="020B0403020202020204" pitchFamily="34" charset="0"/>
                      </a:endParaRPr>
                    </a:p>
                  </a:txBody>
                  <a:tcPr marL="34576" marR="34576" marT="20955" marB="20955" anchor="ctr">
                    <a:solidFill>
                      <a:srgbClr val="ACBDCE"/>
                    </a:solidFill>
                  </a:tcPr>
                </a:tc>
                <a:tc hMerge="1">
                  <a:txBody>
                    <a:bodyPr/>
                    <a:lstStyle/>
                    <a:p>
                      <a:endParaRPr lang="en-US"/>
                    </a:p>
                  </a:txBody>
                  <a:tcPr/>
                </a:tc>
                <a:tc hMerge="1">
                  <a:txBody>
                    <a:bodyPr/>
                    <a:lstStyle/>
                    <a:p>
                      <a:pPr marL="0" lvl="0" indent="0" algn="ctr" rtl="0">
                        <a:lnSpc>
                          <a:spcPct val="115000"/>
                        </a:lnSpc>
                        <a:spcBef>
                          <a:spcPts val="0"/>
                        </a:spcBef>
                        <a:spcAft>
                          <a:spcPts val="0"/>
                        </a:spcAft>
                        <a:buNone/>
                      </a:pPr>
                      <a:endParaRPr sz="1500" b="1">
                        <a:solidFill>
                          <a:srgbClr val="FFFFFF"/>
                        </a:solidFill>
                        <a:latin typeface="Helvetica" panose="020B0403020202020204" pitchFamily="34" charset="0"/>
                      </a:endParaRPr>
                    </a:p>
                  </a:txBody>
                  <a:tcPr marL="83127" marR="83127" marT="20955" marB="20955" anchor="ctr">
                    <a:solidFill>
                      <a:srgbClr val="00BFF2"/>
                    </a:solidFill>
                  </a:tcPr>
                </a:tc>
                <a:extLst>
                  <a:ext uri="{0D108BD9-81ED-4DB2-BD59-A6C34878D82A}">
                    <a16:rowId xmlns:a16="http://schemas.microsoft.com/office/drawing/2014/main" val="10000"/>
                  </a:ext>
                </a:extLst>
              </a:tr>
              <a:tr h="356848">
                <a:tc>
                  <a:txBody>
                    <a:bodyPr/>
                    <a:lstStyle/>
                    <a:p>
                      <a:pPr marL="0" lvl="0" indent="0" algn="ctr" rtl="0">
                        <a:lnSpc>
                          <a:spcPct val="115000"/>
                        </a:lnSpc>
                        <a:spcBef>
                          <a:spcPts val="0"/>
                        </a:spcBef>
                        <a:spcAft>
                          <a:spcPts val="0"/>
                        </a:spcAft>
                        <a:buNone/>
                      </a:pPr>
                      <a:r>
                        <a:rPr lang="en-US" sz="1200" b="1">
                          <a:solidFill>
                            <a:srgbClr val="1F1A62"/>
                          </a:solidFill>
                          <a:latin typeface="Helvetica" panose="020B0403020202020204" pitchFamily="34" charset="0"/>
                        </a:rPr>
                        <a:t>PLATFORM:</a:t>
                      </a:r>
                      <a:endParaRPr sz="1200" b="1">
                        <a:solidFill>
                          <a:srgbClr val="1F1A62"/>
                        </a:solidFill>
                        <a:latin typeface="Helvetica" panose="020B0403020202020204" pitchFamily="34" charset="0"/>
                      </a:endParaRPr>
                    </a:p>
                  </a:txBody>
                  <a:tcPr marL="25977" marR="25977" marT="20955" marB="20955" anchor="ctr">
                    <a:solidFill>
                      <a:schemeClr val="accent3">
                        <a:lumMod val="40000"/>
                        <a:lumOff val="60000"/>
                      </a:schemeClr>
                    </a:solidFill>
                  </a:tcPr>
                </a:tc>
                <a:tc gridSpan="3">
                  <a:txBody>
                    <a:bodyPr/>
                    <a:lstStyle/>
                    <a:p>
                      <a:pPr marL="0" lvl="0" indent="0" algn="ctr" rtl="0">
                        <a:lnSpc>
                          <a:spcPct val="115000"/>
                        </a:lnSpc>
                        <a:spcBef>
                          <a:spcPts val="0"/>
                        </a:spcBef>
                        <a:spcAft>
                          <a:spcPts val="0"/>
                        </a:spcAft>
                        <a:buNone/>
                      </a:pPr>
                      <a:r>
                        <a:rPr lang="en-US" sz="1200" b="1">
                          <a:solidFill>
                            <a:srgbClr val="1F1A62"/>
                          </a:solidFill>
                          <a:latin typeface="Helvetica" panose="020B0403020202020204" pitchFamily="34" charset="0"/>
                        </a:rPr>
                        <a:t>ANY (LINEAR + DIGITAL)**</a:t>
                      </a:r>
                      <a:endParaRPr sz="1200" b="1">
                        <a:solidFill>
                          <a:srgbClr val="1F1A62"/>
                        </a:solidFill>
                        <a:latin typeface="Helvetica" panose="020B0403020202020204" pitchFamily="34" charset="0"/>
                      </a:endParaRPr>
                    </a:p>
                  </a:txBody>
                  <a:tcPr marL="83127" marR="83127" marT="20955" marB="20955" anchor="ctr">
                    <a:solidFill>
                      <a:schemeClr val="accent3">
                        <a:lumMod val="40000"/>
                        <a:lumOff val="60000"/>
                      </a:schemeClr>
                    </a:solidFill>
                  </a:tcPr>
                </a:tc>
                <a:tc hMerge="1">
                  <a:txBody>
                    <a:bodyPr/>
                    <a:lstStyle/>
                    <a:p>
                      <a:endParaRPr lang="en-US"/>
                    </a:p>
                  </a:txBody>
                  <a:tcPr/>
                </a:tc>
                <a:tc hMerge="1">
                  <a:txBody>
                    <a:bodyPr/>
                    <a:lstStyle/>
                    <a:p>
                      <a:pPr marL="0" lvl="0" indent="0" algn="ctr" rtl="0">
                        <a:lnSpc>
                          <a:spcPct val="115000"/>
                        </a:lnSpc>
                        <a:spcBef>
                          <a:spcPts val="0"/>
                        </a:spcBef>
                        <a:spcAft>
                          <a:spcPts val="0"/>
                        </a:spcAft>
                        <a:buNone/>
                      </a:pPr>
                      <a:endParaRPr sz="1200" b="1">
                        <a:solidFill>
                          <a:srgbClr val="1F1A62"/>
                        </a:solidFill>
                        <a:latin typeface="Helvetica" panose="020B0403020202020204" pitchFamily="34" charset="0"/>
                      </a:endParaRPr>
                    </a:p>
                  </a:txBody>
                  <a:tcPr marL="83127" marR="83127" marT="20955" marB="20955" anchor="ctr">
                    <a:solidFill>
                      <a:schemeClr val="accent3">
                        <a:lumMod val="40000"/>
                        <a:lumOff val="60000"/>
                      </a:schemeClr>
                    </a:solidFill>
                  </a:tcPr>
                </a:tc>
                <a:extLst>
                  <a:ext uri="{0D108BD9-81ED-4DB2-BD59-A6C34878D82A}">
                    <a16:rowId xmlns:a16="http://schemas.microsoft.com/office/drawing/2014/main" val="10001"/>
                  </a:ext>
                </a:extLst>
              </a:tr>
              <a:tr h="294732">
                <a:tc>
                  <a:txBody>
                    <a:bodyPr/>
                    <a:lstStyle/>
                    <a:p>
                      <a:pPr marL="0" lvl="0" indent="0" algn="ctr" defTabSz="914400" rtl="0" eaLnBrk="1" latinLnBrk="0" hangingPunct="1">
                        <a:lnSpc>
                          <a:spcPct val="115000"/>
                        </a:lnSpc>
                        <a:spcBef>
                          <a:spcPts val="0"/>
                        </a:spcBef>
                        <a:spcAft>
                          <a:spcPts val="0"/>
                        </a:spcAft>
                        <a:buNone/>
                      </a:pPr>
                      <a:r>
                        <a:rPr lang="en-US" sz="1200" b="1" kern="1200">
                          <a:solidFill>
                            <a:srgbClr val="1F1A62"/>
                          </a:solidFill>
                          <a:latin typeface="Helvetica" panose="020B0403020202020204" pitchFamily="34" charset="0"/>
                          <a:ea typeface="+mn-ea"/>
                          <a:cs typeface="+mn-cs"/>
                        </a:rPr>
                        <a:t>LIFT PER EXPOSURE:</a:t>
                      </a:r>
                    </a:p>
                    <a:p>
                      <a:pPr marL="0" lvl="0" indent="0" algn="ctr" defTabSz="914400" rtl="0" eaLnBrk="1" latinLnBrk="0" hangingPunct="1">
                        <a:lnSpc>
                          <a:spcPct val="115000"/>
                        </a:lnSpc>
                        <a:spcBef>
                          <a:spcPts val="0"/>
                        </a:spcBef>
                        <a:spcAft>
                          <a:spcPts val="0"/>
                        </a:spcAft>
                        <a:buNone/>
                      </a:pPr>
                      <a:r>
                        <a:rPr lang="en-US" sz="1000" b="0" kern="1200">
                          <a:solidFill>
                            <a:srgbClr val="1F1A62"/>
                          </a:solidFill>
                          <a:latin typeface="Helvetica" panose="020B0403020202020204" pitchFamily="34" charset="0"/>
                          <a:ea typeface="+mn-ea"/>
                          <a:cs typeface="+mn-cs"/>
                        </a:rPr>
                        <a:t>vs. control</a:t>
                      </a:r>
                      <a:endParaRPr sz="1000" b="0" kern="1200">
                        <a:solidFill>
                          <a:srgbClr val="1F1A62"/>
                        </a:solidFill>
                        <a:latin typeface="Helvetica" panose="020B0403020202020204" pitchFamily="34" charset="0"/>
                        <a:ea typeface="+mn-ea"/>
                        <a:cs typeface="+mn-cs"/>
                      </a:endParaRPr>
                    </a:p>
                  </a:txBody>
                  <a:tcPr marL="25977" marR="25977" marT="20955" marB="20955" anchor="ctr">
                    <a:solidFill>
                      <a:schemeClr val="accent3">
                        <a:lumMod val="40000"/>
                        <a:lumOff val="60000"/>
                      </a:schemeClr>
                    </a:solidFill>
                  </a:tcPr>
                </a:tc>
                <a:tc>
                  <a:txBody>
                    <a:bodyPr/>
                    <a:lstStyle/>
                    <a:p>
                      <a:pPr marL="0" lvl="0" indent="0" algn="ctr" defTabSz="914400" rtl="0" eaLnBrk="1" latinLnBrk="0" hangingPunct="1">
                        <a:lnSpc>
                          <a:spcPct val="115000"/>
                        </a:lnSpc>
                        <a:spcBef>
                          <a:spcPts val="0"/>
                        </a:spcBef>
                        <a:spcAft>
                          <a:spcPts val="0"/>
                        </a:spcAft>
                        <a:buNone/>
                      </a:pPr>
                      <a:r>
                        <a:rPr lang="en-US" sz="1200" b="1" kern="1200">
                          <a:solidFill>
                            <a:srgbClr val="1F1A62"/>
                          </a:solidFill>
                          <a:latin typeface="Helvetica" panose="020B0403020202020204" pitchFamily="34" charset="0"/>
                          <a:ea typeface="+mn-ea"/>
                          <a:cs typeface="+mn-cs"/>
                        </a:rPr>
                        <a:t>ANY</a:t>
                      </a:r>
                      <a:endParaRPr sz="1200" b="1" kern="1200">
                        <a:solidFill>
                          <a:srgbClr val="1F1A62"/>
                        </a:solidFill>
                        <a:latin typeface="Helvetica" panose="020B0403020202020204" pitchFamily="34" charset="0"/>
                        <a:ea typeface="+mn-ea"/>
                        <a:cs typeface="+mn-cs"/>
                      </a:endParaRPr>
                    </a:p>
                  </a:txBody>
                  <a:tcPr marL="25977" marR="25977" marT="20955" marB="20955" anchor="ctr">
                    <a:solidFill>
                      <a:schemeClr val="accent3">
                        <a:lumMod val="40000"/>
                        <a:lumOff val="60000"/>
                      </a:schemeClr>
                    </a:solidFill>
                  </a:tcPr>
                </a:tc>
                <a:tc>
                  <a:txBody>
                    <a:bodyPr/>
                    <a:lstStyle/>
                    <a:p>
                      <a:pPr marL="0" lvl="0" indent="0" algn="ctr" defTabSz="914400" rtl="0" eaLnBrk="1" latinLnBrk="0" hangingPunct="1">
                        <a:lnSpc>
                          <a:spcPct val="115000"/>
                        </a:lnSpc>
                        <a:spcBef>
                          <a:spcPts val="0"/>
                        </a:spcBef>
                        <a:spcAft>
                          <a:spcPts val="0"/>
                        </a:spcAft>
                        <a:buNone/>
                      </a:pPr>
                      <a:r>
                        <a:rPr lang="en-US" sz="1200" b="1" kern="1200">
                          <a:solidFill>
                            <a:srgbClr val="1F1A62"/>
                          </a:solidFill>
                          <a:latin typeface="Helvetica" panose="020B0403020202020204" pitchFamily="34" charset="0"/>
                          <a:ea typeface="+mn-ea"/>
                          <a:cs typeface="+mn-cs"/>
                        </a:rPr>
                        <a:t>PREMIER EPISODE</a:t>
                      </a:r>
                      <a:endParaRPr sz="1200" b="1" kern="1200">
                        <a:solidFill>
                          <a:srgbClr val="1F1A62"/>
                        </a:solidFill>
                        <a:latin typeface="Helvetica" panose="020B0403020202020204" pitchFamily="34" charset="0"/>
                        <a:ea typeface="+mn-ea"/>
                        <a:cs typeface="+mn-cs"/>
                      </a:endParaRPr>
                    </a:p>
                  </a:txBody>
                  <a:tcPr marL="25977" marR="25977" marT="20955" marB="20955" anchor="ctr">
                    <a:solidFill>
                      <a:schemeClr val="accent3">
                        <a:lumMod val="40000"/>
                        <a:lumOff val="60000"/>
                      </a:schemeClr>
                    </a:solidFill>
                  </a:tcPr>
                </a:tc>
                <a:tc>
                  <a:txBody>
                    <a:bodyPr/>
                    <a:lstStyle/>
                    <a:p>
                      <a:pPr marL="0" lvl="0" indent="0" algn="ctr" defTabSz="914400" rtl="0" eaLnBrk="1" latinLnBrk="0" hangingPunct="1">
                        <a:lnSpc>
                          <a:spcPct val="115000"/>
                        </a:lnSpc>
                        <a:spcBef>
                          <a:spcPts val="0"/>
                        </a:spcBef>
                        <a:spcAft>
                          <a:spcPts val="0"/>
                        </a:spcAft>
                        <a:buNone/>
                      </a:pPr>
                      <a:r>
                        <a:rPr lang="en-US" sz="1200" b="1" kern="1200">
                          <a:solidFill>
                            <a:srgbClr val="1F1A62"/>
                          </a:solidFill>
                          <a:latin typeface="Helvetica" panose="020B0403020202020204" pitchFamily="34" charset="0"/>
                          <a:ea typeface="+mn-ea"/>
                          <a:cs typeface="+mn-cs"/>
                        </a:rPr>
                        <a:t>5+</a:t>
                      </a:r>
                      <a:endParaRPr sz="1200" b="1" kern="1200">
                        <a:solidFill>
                          <a:srgbClr val="1F1A62"/>
                        </a:solidFill>
                        <a:latin typeface="Helvetica" panose="020B0403020202020204" pitchFamily="34" charset="0"/>
                        <a:ea typeface="+mn-ea"/>
                        <a:cs typeface="+mn-cs"/>
                      </a:endParaRPr>
                    </a:p>
                  </a:txBody>
                  <a:tcPr marL="25977" marR="25977" marT="20955" marB="20955" anchor="ctr">
                    <a:solidFill>
                      <a:schemeClr val="accent3">
                        <a:lumMod val="40000"/>
                        <a:lumOff val="60000"/>
                      </a:schemeClr>
                    </a:solidFill>
                  </a:tcPr>
                </a:tc>
                <a:extLst>
                  <a:ext uri="{0D108BD9-81ED-4DB2-BD59-A6C34878D82A}">
                    <a16:rowId xmlns:a16="http://schemas.microsoft.com/office/drawing/2014/main" val="10002"/>
                  </a:ext>
                </a:extLst>
              </a:tr>
              <a:tr h="294732">
                <a:tc>
                  <a:txBody>
                    <a:bodyPr/>
                    <a:lstStyle/>
                    <a:p>
                      <a:pPr marL="0" lvl="0" indent="0" algn="ctr" rtl="0">
                        <a:lnSpc>
                          <a:spcPct val="115000"/>
                        </a:lnSpc>
                        <a:spcBef>
                          <a:spcPts val="0"/>
                        </a:spcBef>
                        <a:spcAft>
                          <a:spcPts val="0"/>
                        </a:spcAft>
                        <a:buNone/>
                      </a:pPr>
                      <a:r>
                        <a:rPr lang="en-US" sz="1200" b="1" kern="1200">
                          <a:solidFill>
                            <a:srgbClr val="1F1A62"/>
                          </a:solidFill>
                          <a:latin typeface="Helvetica" panose="020B0403020202020204" pitchFamily="34" charset="0"/>
                          <a:ea typeface="+mn-ea"/>
                          <a:cs typeface="+mn-cs"/>
                        </a:rPr>
                        <a:t>Purchase Frequency</a:t>
                      </a:r>
                      <a:endParaRPr sz="1200" b="1" kern="1200">
                        <a:solidFill>
                          <a:srgbClr val="1F1A62"/>
                        </a:solidFill>
                        <a:latin typeface="Helvetica" panose="020B0403020202020204" pitchFamily="34" charset="0"/>
                        <a:ea typeface="+mn-ea"/>
                        <a:cs typeface="+mn-cs"/>
                      </a:endParaRPr>
                    </a:p>
                  </a:txBody>
                  <a:tcPr marL="25977" marR="25977" marT="20955" marB="20955" anchor="ctr">
                    <a:solidFill>
                      <a:schemeClr val="bg1"/>
                    </a:solidFill>
                  </a:tcPr>
                </a:tc>
                <a:tc>
                  <a:txBody>
                    <a:bodyPr/>
                    <a:lstStyle/>
                    <a:p>
                      <a:pPr marL="0" lvl="0" indent="0" algn="ctr" rtl="0">
                        <a:lnSpc>
                          <a:spcPct val="115000"/>
                        </a:lnSpc>
                        <a:spcBef>
                          <a:spcPts val="0"/>
                        </a:spcBef>
                        <a:spcAft>
                          <a:spcPts val="0"/>
                        </a:spcAft>
                        <a:buNone/>
                      </a:pPr>
                      <a:r>
                        <a:rPr lang="en-US" sz="1200" b="1" kern="1200">
                          <a:solidFill>
                            <a:srgbClr val="1F1A62"/>
                          </a:solidFill>
                          <a:latin typeface="Helvetica" panose="020B0403020202020204" pitchFamily="34" charset="0"/>
                          <a:ea typeface="+mn-ea"/>
                          <a:cs typeface="+mn-cs"/>
                        </a:rPr>
                        <a:t>34%</a:t>
                      </a:r>
                      <a:endParaRPr sz="1200" b="1" kern="1200">
                        <a:solidFill>
                          <a:srgbClr val="1F1A62"/>
                        </a:solidFill>
                        <a:latin typeface="Helvetica" panose="020B0403020202020204" pitchFamily="34" charset="0"/>
                        <a:ea typeface="+mn-ea"/>
                        <a:cs typeface="+mn-cs"/>
                      </a:endParaRPr>
                    </a:p>
                  </a:txBody>
                  <a:tcPr marL="25977" marR="25977" marT="20955" marB="20955" anchor="ctr">
                    <a:solidFill>
                      <a:schemeClr val="bg1"/>
                    </a:solidFill>
                  </a:tcPr>
                </a:tc>
                <a:tc>
                  <a:txBody>
                    <a:bodyPr/>
                    <a:lstStyle/>
                    <a:p>
                      <a:pPr algn="ctr"/>
                      <a:r>
                        <a:rPr lang="en-US" sz="1200" b="1" kern="1200">
                          <a:solidFill>
                            <a:srgbClr val="1F1A62"/>
                          </a:solidFill>
                          <a:latin typeface="Helvetica" panose="020B0403020202020204" pitchFamily="34" charset="0"/>
                          <a:ea typeface="+mn-ea"/>
                          <a:cs typeface="+mn-cs"/>
                        </a:rPr>
                        <a:t>41%</a:t>
                      </a:r>
                      <a:endParaRPr lang="en-US"/>
                    </a:p>
                  </a:txBody>
                  <a:tcPr marL="25977" marR="25977" marT="20955" marB="20955" anchor="ctr">
                    <a:solidFill>
                      <a:schemeClr val="bg1"/>
                    </a:solidFill>
                  </a:tcPr>
                </a:tc>
                <a:tc>
                  <a:txBody>
                    <a:bodyPr/>
                    <a:lstStyle/>
                    <a:p>
                      <a:pPr marL="0" algn="ctr" defTabSz="914400" rtl="0" eaLnBrk="1" latinLnBrk="0" hangingPunct="1"/>
                      <a:r>
                        <a:rPr lang="en-US" sz="1200" b="1" kern="1200">
                          <a:solidFill>
                            <a:srgbClr val="1F1A62"/>
                          </a:solidFill>
                          <a:latin typeface="Helvetica" panose="020B0403020202020204" pitchFamily="34" charset="0"/>
                          <a:ea typeface="+mn-ea"/>
                          <a:cs typeface="+mn-cs"/>
                        </a:rPr>
                        <a:t>51%</a:t>
                      </a:r>
                    </a:p>
                  </a:txBody>
                  <a:tcPr marL="25977" marR="25977" marT="20955" marB="20955" anchor="ctr">
                    <a:solidFill>
                      <a:schemeClr val="bg1"/>
                    </a:solidFill>
                  </a:tcPr>
                </a:tc>
                <a:extLst>
                  <a:ext uri="{0D108BD9-81ED-4DB2-BD59-A6C34878D82A}">
                    <a16:rowId xmlns:a16="http://schemas.microsoft.com/office/drawing/2014/main" val="10003"/>
                  </a:ext>
                </a:extLst>
              </a:tr>
              <a:tr h="294732">
                <a:tc>
                  <a:txBody>
                    <a:bodyPr/>
                    <a:lstStyle/>
                    <a:p>
                      <a:pPr marL="0" lvl="0" indent="0" algn="ctr" rtl="0">
                        <a:lnSpc>
                          <a:spcPct val="115000"/>
                        </a:lnSpc>
                        <a:spcBef>
                          <a:spcPts val="0"/>
                        </a:spcBef>
                        <a:spcAft>
                          <a:spcPts val="0"/>
                        </a:spcAft>
                        <a:buNone/>
                      </a:pPr>
                      <a:r>
                        <a:rPr lang="en-US" sz="1200" b="1" kern="1200">
                          <a:solidFill>
                            <a:srgbClr val="1F1A62"/>
                          </a:solidFill>
                          <a:latin typeface="Helvetica" panose="020B0403020202020204" pitchFamily="34" charset="0"/>
                          <a:ea typeface="+mn-ea"/>
                          <a:cs typeface="+mn-cs"/>
                        </a:rPr>
                        <a:t>Conversions</a:t>
                      </a:r>
                      <a:endParaRPr sz="1200" b="1" kern="1200">
                        <a:solidFill>
                          <a:srgbClr val="1F1A62"/>
                        </a:solidFill>
                        <a:latin typeface="Helvetica" panose="020B0403020202020204" pitchFamily="34" charset="0"/>
                        <a:ea typeface="+mn-ea"/>
                        <a:cs typeface="+mn-cs"/>
                      </a:endParaRPr>
                    </a:p>
                  </a:txBody>
                  <a:tcPr marL="25977" marR="25977" marT="20955" marB="20955" anchor="ctr">
                    <a:solidFill>
                      <a:schemeClr val="bg1"/>
                    </a:solidFill>
                  </a:tcPr>
                </a:tc>
                <a:tc>
                  <a:txBody>
                    <a:bodyPr/>
                    <a:lstStyle/>
                    <a:p>
                      <a:pPr marL="0" lvl="0" indent="0" algn="ctr" rtl="0">
                        <a:lnSpc>
                          <a:spcPct val="115000"/>
                        </a:lnSpc>
                        <a:spcBef>
                          <a:spcPts val="0"/>
                        </a:spcBef>
                        <a:spcAft>
                          <a:spcPts val="0"/>
                        </a:spcAft>
                        <a:buNone/>
                      </a:pPr>
                      <a:r>
                        <a:rPr lang="en-US" sz="1200" b="1" kern="1200">
                          <a:solidFill>
                            <a:srgbClr val="1F1A62"/>
                          </a:solidFill>
                          <a:latin typeface="Helvetica" panose="020B0403020202020204" pitchFamily="34" charset="0"/>
                          <a:ea typeface="+mn-ea"/>
                          <a:cs typeface="+mn-cs"/>
                        </a:rPr>
                        <a:t>38%</a:t>
                      </a:r>
                      <a:endParaRPr sz="1200" b="1" kern="1200">
                        <a:solidFill>
                          <a:srgbClr val="1F1A62"/>
                        </a:solidFill>
                        <a:latin typeface="Helvetica" panose="020B0403020202020204" pitchFamily="34" charset="0"/>
                        <a:ea typeface="+mn-ea"/>
                        <a:cs typeface="+mn-cs"/>
                      </a:endParaRPr>
                    </a:p>
                  </a:txBody>
                  <a:tcPr marL="25977" marR="25977" marT="20955" marB="20955" anchor="ctr">
                    <a:solidFill>
                      <a:schemeClr val="bg1"/>
                    </a:solidFill>
                  </a:tcPr>
                </a:tc>
                <a:tc>
                  <a:txBody>
                    <a:bodyPr/>
                    <a:lstStyle/>
                    <a:p>
                      <a:pPr algn="ctr"/>
                      <a:r>
                        <a:rPr lang="en-US" sz="1200" b="1" kern="1200">
                          <a:solidFill>
                            <a:srgbClr val="1F1A62"/>
                          </a:solidFill>
                          <a:latin typeface="Helvetica" panose="020B0403020202020204" pitchFamily="34" charset="0"/>
                          <a:ea typeface="+mn-ea"/>
                          <a:cs typeface="+mn-cs"/>
                        </a:rPr>
                        <a:t>37%</a:t>
                      </a:r>
                      <a:endParaRPr lang="en-US"/>
                    </a:p>
                  </a:txBody>
                  <a:tcPr marL="25977" marR="25977" marT="20955" marB="20955" anchor="ctr">
                    <a:solidFill>
                      <a:schemeClr val="bg1"/>
                    </a:solidFill>
                  </a:tcPr>
                </a:tc>
                <a:tc>
                  <a:txBody>
                    <a:bodyPr/>
                    <a:lstStyle/>
                    <a:p>
                      <a:pPr marL="0" algn="ctr" defTabSz="914400" rtl="0" eaLnBrk="1" latinLnBrk="0" hangingPunct="1"/>
                      <a:r>
                        <a:rPr lang="en-US" sz="1200" b="1" kern="1200">
                          <a:solidFill>
                            <a:srgbClr val="1F1A62"/>
                          </a:solidFill>
                          <a:latin typeface="Helvetica" panose="020B0403020202020204" pitchFamily="34" charset="0"/>
                          <a:ea typeface="+mn-ea"/>
                          <a:cs typeface="+mn-cs"/>
                        </a:rPr>
                        <a:t>42%</a:t>
                      </a:r>
                    </a:p>
                  </a:txBody>
                  <a:tcPr marL="25977" marR="25977" marT="20955" marB="20955" anchor="ctr">
                    <a:solidFill>
                      <a:schemeClr val="bg1"/>
                    </a:solidFill>
                  </a:tcPr>
                </a:tc>
                <a:extLst>
                  <a:ext uri="{0D108BD9-81ED-4DB2-BD59-A6C34878D82A}">
                    <a16:rowId xmlns:a16="http://schemas.microsoft.com/office/drawing/2014/main" val="10004"/>
                  </a:ext>
                </a:extLst>
              </a:tr>
              <a:tr h="294732">
                <a:tc>
                  <a:txBody>
                    <a:bodyPr/>
                    <a:lstStyle/>
                    <a:p>
                      <a:pPr marL="0" lvl="0" indent="0" algn="ctr" rtl="0">
                        <a:lnSpc>
                          <a:spcPct val="115000"/>
                        </a:lnSpc>
                        <a:spcBef>
                          <a:spcPts val="0"/>
                        </a:spcBef>
                        <a:spcAft>
                          <a:spcPts val="0"/>
                        </a:spcAft>
                        <a:buNone/>
                      </a:pPr>
                      <a:r>
                        <a:rPr lang="en-US" sz="1200" b="1" kern="1200">
                          <a:solidFill>
                            <a:srgbClr val="1F1A62"/>
                          </a:solidFill>
                          <a:latin typeface="Helvetica" panose="020B0403020202020204" pitchFamily="34" charset="0"/>
                          <a:ea typeface="+mn-ea"/>
                          <a:cs typeface="+mn-cs"/>
                        </a:rPr>
                        <a:t>Total Sales</a:t>
                      </a:r>
                      <a:endParaRPr sz="1200" b="1" kern="1200">
                        <a:solidFill>
                          <a:srgbClr val="1F1A62"/>
                        </a:solidFill>
                        <a:latin typeface="Helvetica" panose="020B0403020202020204" pitchFamily="34" charset="0"/>
                        <a:ea typeface="+mn-ea"/>
                        <a:cs typeface="+mn-cs"/>
                      </a:endParaRPr>
                    </a:p>
                  </a:txBody>
                  <a:tcPr marL="25977" marR="25977" marT="20955" marB="20955" anchor="ctr">
                    <a:solidFill>
                      <a:schemeClr val="bg1"/>
                    </a:solidFill>
                  </a:tcPr>
                </a:tc>
                <a:tc>
                  <a:txBody>
                    <a:bodyPr/>
                    <a:lstStyle/>
                    <a:p>
                      <a:pPr marL="0" lvl="0" indent="0" algn="ctr" rtl="0">
                        <a:lnSpc>
                          <a:spcPct val="115000"/>
                        </a:lnSpc>
                        <a:spcBef>
                          <a:spcPts val="0"/>
                        </a:spcBef>
                        <a:spcAft>
                          <a:spcPts val="0"/>
                        </a:spcAft>
                        <a:buNone/>
                      </a:pPr>
                      <a:r>
                        <a:rPr lang="en-US" sz="1200" b="1" kern="1200">
                          <a:solidFill>
                            <a:srgbClr val="1F1A62"/>
                          </a:solidFill>
                          <a:latin typeface="Helvetica" panose="020B0403020202020204" pitchFamily="34" charset="0"/>
                          <a:ea typeface="+mn-ea"/>
                          <a:cs typeface="+mn-cs"/>
                        </a:rPr>
                        <a:t>15%</a:t>
                      </a:r>
                      <a:endParaRPr sz="1200" b="1" kern="1200">
                        <a:solidFill>
                          <a:srgbClr val="1F1A62"/>
                        </a:solidFill>
                        <a:latin typeface="Helvetica" panose="020B0403020202020204" pitchFamily="34" charset="0"/>
                        <a:ea typeface="+mn-ea"/>
                        <a:cs typeface="+mn-cs"/>
                      </a:endParaRPr>
                    </a:p>
                  </a:txBody>
                  <a:tcPr marL="25977" marR="25977" marT="20955" marB="20955" anchor="ctr">
                    <a:solidFill>
                      <a:schemeClr val="bg1"/>
                    </a:solidFill>
                  </a:tcPr>
                </a:tc>
                <a:tc>
                  <a:txBody>
                    <a:bodyPr/>
                    <a:lstStyle/>
                    <a:p>
                      <a:pPr algn="ctr"/>
                      <a:r>
                        <a:rPr lang="en-US" sz="1200" b="1" kern="1200">
                          <a:solidFill>
                            <a:srgbClr val="1F1A62"/>
                          </a:solidFill>
                          <a:latin typeface="Helvetica" panose="020B0403020202020204" pitchFamily="34" charset="0"/>
                          <a:ea typeface="+mn-ea"/>
                          <a:cs typeface="+mn-cs"/>
                        </a:rPr>
                        <a:t>30%</a:t>
                      </a:r>
                      <a:endParaRPr lang="en-US"/>
                    </a:p>
                  </a:txBody>
                  <a:tcPr marL="25977" marR="25977" marT="20955" marB="20955" anchor="ctr">
                    <a:solidFill>
                      <a:schemeClr val="bg1"/>
                    </a:solidFill>
                  </a:tcPr>
                </a:tc>
                <a:tc>
                  <a:txBody>
                    <a:bodyPr/>
                    <a:lstStyle/>
                    <a:p>
                      <a:pPr marL="0" algn="ctr" defTabSz="914400" rtl="0" eaLnBrk="1" latinLnBrk="0" hangingPunct="1"/>
                      <a:r>
                        <a:rPr lang="en-US" sz="1200" b="1" kern="1200">
                          <a:solidFill>
                            <a:srgbClr val="1F1A62"/>
                          </a:solidFill>
                          <a:latin typeface="Helvetica" panose="020B0403020202020204" pitchFamily="34" charset="0"/>
                          <a:ea typeface="+mn-ea"/>
                          <a:cs typeface="+mn-cs"/>
                        </a:rPr>
                        <a:t>89%</a:t>
                      </a:r>
                    </a:p>
                  </a:txBody>
                  <a:tcPr marL="25977" marR="25977" marT="20955" marB="20955" anchor="ctr">
                    <a:solidFill>
                      <a:schemeClr val="bg1"/>
                    </a:solidFill>
                  </a:tcPr>
                </a:tc>
                <a:extLst>
                  <a:ext uri="{0D108BD9-81ED-4DB2-BD59-A6C34878D82A}">
                    <a16:rowId xmlns:a16="http://schemas.microsoft.com/office/drawing/2014/main" val="10005"/>
                  </a:ext>
                </a:extLst>
              </a:tr>
            </a:tbl>
          </a:graphicData>
        </a:graphic>
      </p:graphicFrame>
      <p:sp>
        <p:nvSpPr>
          <p:cNvPr id="18" name="Slide Number Placeholder 5">
            <a:extLst>
              <a:ext uri="{FF2B5EF4-FFF2-40B4-BE49-F238E27FC236}">
                <a16:creationId xmlns:a16="http://schemas.microsoft.com/office/drawing/2014/main" id="{52AE1C32-0983-0477-0AC6-FEA1461F314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4088859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BC06434-0B7B-4180-8DCB-338137C5E630}"/>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1AE09952-486B-4F4F-A441-118D940A2C0C}"/>
              </a:ext>
            </a:extLst>
          </p:cNvPr>
          <p:cNvSpPr/>
          <p:nvPr/>
        </p:nvSpPr>
        <p:spPr>
          <a:xfrm>
            <a:off x="218275" y="533746"/>
            <a:ext cx="11388313"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Best Practices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a:ln>
                  <a:noFill/>
                </a:ln>
                <a:solidFill>
                  <a:srgbClr val="1F1A62"/>
                </a:solidFill>
                <a:effectLst/>
                <a:uLnTx/>
                <a:uFillTx/>
                <a:latin typeface="Helvetica" pitchFamily="2" charset="0"/>
                <a:ea typeface="+mn-ea"/>
                <a:cs typeface="+mn-cs"/>
              </a:rPr>
              <a:t>Consumer Packaged Goods</a:t>
            </a:r>
          </a:p>
        </p:txBody>
      </p:sp>
      <p:pic>
        <p:nvPicPr>
          <p:cNvPr id="31" name="Picture 30">
            <a:extLst>
              <a:ext uri="{FF2B5EF4-FFF2-40B4-BE49-F238E27FC236}">
                <a16:creationId xmlns:a16="http://schemas.microsoft.com/office/drawing/2014/main" id="{2EE6D369-790A-4B7C-9240-D2E51941DE4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2" name="Slide Number Placeholder 5">
            <a:extLst>
              <a:ext uri="{FF2B5EF4-FFF2-40B4-BE49-F238E27FC236}">
                <a16:creationId xmlns:a16="http://schemas.microsoft.com/office/drawing/2014/main" id="{9A0E526B-59B2-4C9F-92FB-A2F8EE77670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3" name="Rectangle 32">
            <a:extLst>
              <a:ext uri="{FF2B5EF4-FFF2-40B4-BE49-F238E27FC236}">
                <a16:creationId xmlns:a16="http://schemas.microsoft.com/office/drawing/2014/main" id="{3A8C9B62-C207-42B9-AAC1-5847D1FE16D0}"/>
              </a:ext>
            </a:extLst>
          </p:cNvPr>
          <p:cNvSpPr/>
          <p:nvPr/>
        </p:nvSpPr>
        <p:spPr>
          <a:xfrm>
            <a:off x="440169"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Rectangle 1">
            <a:extLst>
              <a:ext uri="{FF2B5EF4-FFF2-40B4-BE49-F238E27FC236}">
                <a16:creationId xmlns:a16="http://schemas.microsoft.com/office/drawing/2014/main" id="{71B700A4-4A35-6B81-5210-0AB900F1A5FB}"/>
              </a:ext>
            </a:extLst>
          </p:cNvPr>
          <p:cNvSpPr/>
          <p:nvPr/>
        </p:nvSpPr>
        <p:spPr>
          <a:xfrm>
            <a:off x="10364365" y="184412"/>
            <a:ext cx="1633189" cy="1328109"/>
          </a:xfrm>
          <a:prstGeom prst="rect">
            <a:avLst/>
          </a:prstGeom>
          <a:solidFill>
            <a:schemeClr val="bg1"/>
          </a:solidFill>
          <a:ln w="3810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CPG</a:t>
            </a:r>
          </a:p>
        </p:txBody>
      </p:sp>
      <p:pic>
        <p:nvPicPr>
          <p:cNvPr id="3" name="Picture 2" descr="Icon&#10;&#10;Description automatically generated">
            <a:extLst>
              <a:ext uri="{FF2B5EF4-FFF2-40B4-BE49-F238E27FC236}">
                <a16:creationId xmlns:a16="http://schemas.microsoft.com/office/drawing/2014/main" id="{B409A587-C5C5-A76C-8E65-CB05DEBAEE8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90814" y="302806"/>
            <a:ext cx="815774" cy="815774"/>
          </a:xfrm>
          <a:prstGeom prst="rect">
            <a:avLst/>
          </a:prstGeom>
          <a:ln>
            <a:noFill/>
          </a:ln>
        </p:spPr>
      </p:pic>
      <p:sp>
        <p:nvSpPr>
          <p:cNvPr id="4" name="Rectangle 3">
            <a:extLst>
              <a:ext uri="{FF2B5EF4-FFF2-40B4-BE49-F238E27FC236}">
                <a16:creationId xmlns:a16="http://schemas.microsoft.com/office/drawing/2014/main" id="{C733433F-B952-2BC0-5A8F-65E3E7701633}"/>
              </a:ext>
            </a:extLst>
          </p:cNvPr>
          <p:cNvSpPr/>
          <p:nvPr/>
        </p:nvSpPr>
        <p:spPr>
          <a:xfrm>
            <a:off x="218275" y="1861855"/>
            <a:ext cx="11730311" cy="5601533"/>
          </a:xfrm>
          <a:prstGeom prst="rect">
            <a:avLst/>
          </a:prstGeom>
        </p:spPr>
        <p:txBody>
          <a:bodyPr wrap="square">
            <a:spAutoFit/>
          </a:bodyPr>
          <a:lstStyle/>
          <a:p>
            <a:pPr marL="457200" lvl="0" indent="-457200">
              <a:buFont typeface="Arial" panose="020B0604020202020204" pitchFamily="34" charset="0"/>
              <a:buChar char="•"/>
              <a:defRPr/>
            </a:pPr>
            <a:r>
              <a:rPr lang="en-US" sz="2000" b="1" dirty="0">
                <a:solidFill>
                  <a:srgbClr val="FF6699"/>
                </a:solidFill>
                <a:latin typeface="Helvetica" pitchFamily="2" charset="0"/>
              </a:rPr>
              <a:t>Consider non-traditional metrics of success. </a:t>
            </a:r>
            <a:r>
              <a:rPr lang="en-US" sz="2000" dirty="0">
                <a:solidFill>
                  <a:srgbClr val="1F1A62"/>
                </a:solidFill>
                <a:latin typeface="Helvetica" pitchFamily="2" charset="0"/>
              </a:rPr>
              <a:t>Share of Search (SoS) and Share of Voice (</a:t>
            </a:r>
            <a:r>
              <a:rPr lang="en-US" sz="2000" dirty="0" err="1">
                <a:solidFill>
                  <a:srgbClr val="1F1A62"/>
                </a:solidFill>
                <a:latin typeface="Helvetica" pitchFamily="2" charset="0"/>
              </a:rPr>
              <a:t>SoV</a:t>
            </a:r>
            <a:r>
              <a:rPr lang="en-US" sz="2000" dirty="0">
                <a:solidFill>
                  <a:srgbClr val="1F1A62"/>
                </a:solidFill>
                <a:latin typeface="Helvetica" pitchFamily="2" charset="0"/>
              </a:rPr>
              <a:t>) are valuable measures of success in the highly competitive CPG category, but might not be the first considered by marketers when measuring their campaigns.  They can be used to understand the value of long-term investment in branding, as well as indicate how resistant a brand could be to economic and supply chain changes that may raise the cost of goods.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srgbClr val="1F1A62"/>
              </a:solidFill>
              <a:latin typeface="Helvetica" pitchFamily="2"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solidFill>
                  <a:srgbClr val="FF6699"/>
                </a:solidFill>
                <a:latin typeface="Helvetica" pitchFamily="2" charset="0"/>
              </a:rPr>
              <a:t>Manage frequency by suppressing audiences that have been overexposed</a:t>
            </a:r>
            <a:r>
              <a:rPr lang="en-US" sz="2000" dirty="0">
                <a:solidFill>
                  <a:srgbClr val="1F1A62"/>
                </a:solidFill>
                <a:latin typeface="Helvetica" pitchFamily="2" charset="0"/>
              </a:rPr>
              <a:t>.  This allows a brand to build incremental reach and increase efficiency. This balanced approach of retaining current customers and reaching new ones ensures the sales funnel is never empty.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srgbClr val="1F1A62"/>
              </a:solidFill>
              <a:latin typeface="Helvetica" pitchFamily="2"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solidFill>
                  <a:srgbClr val="FF6699"/>
                </a:solidFill>
                <a:latin typeface="Helvetica" pitchFamily="2" charset="0"/>
              </a:rPr>
              <a:t>Leverage 1st and 3rd party data sources to develop more intelligent plans and measure effectiveness.  </a:t>
            </a:r>
            <a:r>
              <a:rPr lang="en-US" sz="2000" dirty="0">
                <a:solidFill>
                  <a:srgbClr val="1F1A62"/>
                </a:solidFill>
                <a:latin typeface="Helvetica" pitchFamily="2" charset="0"/>
              </a:rPr>
              <a:t>Infusing 1st party customer data with media plans and post - campaign measurement results in more intelligent plans, stronger effectiveness and sharper insights for future product development.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i="0" u="none" strike="noStrike" kern="1200" cap="none" spc="0" normalizeH="0" baseline="0" noProof="0" dirty="0">
              <a:ln>
                <a:noFill/>
              </a:ln>
              <a:solidFill>
                <a:srgbClr val="1F1A62"/>
              </a:solidFill>
              <a:effectLst/>
              <a:uLnTx/>
              <a:uFillTx/>
              <a:latin typeface="Helvetica" pitchFamily="2"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a:ln>
                  <a:noFill/>
                </a:ln>
                <a:solidFill>
                  <a:srgbClr val="1F1A62"/>
                </a:solidFill>
                <a:effectLst/>
                <a:uLnTx/>
                <a:uFillTx/>
                <a:latin typeface="Helvetica" pitchFamily="2" charset="0"/>
                <a:ea typeface="+mn-ea"/>
                <a:cs typeface="+mn-cs"/>
              </a:rPr>
              <a:t>  </a:t>
            </a:r>
          </a:p>
        </p:txBody>
      </p:sp>
    </p:spTree>
    <p:extLst>
      <p:ext uri="{BB962C8B-B14F-4D97-AF65-F5344CB8AC3E}">
        <p14:creationId xmlns:p14="http://schemas.microsoft.com/office/powerpoint/2010/main" val="2933503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1AE09952-486B-4F4F-A441-118D940A2C0C}"/>
              </a:ext>
            </a:extLst>
          </p:cNvPr>
          <p:cNvSpPr/>
          <p:nvPr/>
        </p:nvSpPr>
        <p:spPr>
          <a:xfrm>
            <a:off x="611166" y="1536116"/>
            <a:ext cx="11388313"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Pharma / Healthcare</a:t>
            </a:r>
          </a:p>
        </p:txBody>
      </p:sp>
      <p:pic>
        <p:nvPicPr>
          <p:cNvPr id="31" name="Picture 30">
            <a:extLst>
              <a:ext uri="{FF2B5EF4-FFF2-40B4-BE49-F238E27FC236}">
                <a16:creationId xmlns:a16="http://schemas.microsoft.com/office/drawing/2014/main" id="{2EE6D369-790A-4B7C-9240-D2E51941DE4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2" name="Slide Number Placeholder 5">
            <a:extLst>
              <a:ext uri="{FF2B5EF4-FFF2-40B4-BE49-F238E27FC236}">
                <a16:creationId xmlns:a16="http://schemas.microsoft.com/office/drawing/2014/main" id="{9A0E526B-59B2-4C9F-92FB-A2F8EE77670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3" name="Rectangle 32">
            <a:extLst>
              <a:ext uri="{FF2B5EF4-FFF2-40B4-BE49-F238E27FC236}">
                <a16:creationId xmlns:a16="http://schemas.microsoft.com/office/drawing/2014/main" id="{3A8C9B62-C207-42B9-AAC1-5847D1FE16D0}"/>
              </a:ext>
            </a:extLst>
          </p:cNvPr>
          <p:cNvSpPr/>
          <p:nvPr/>
        </p:nvSpPr>
        <p:spPr>
          <a:xfrm>
            <a:off x="440169"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2" name="Picture 1" descr="Icon&#10;&#10;Description automatically generated">
            <a:extLst>
              <a:ext uri="{FF2B5EF4-FFF2-40B4-BE49-F238E27FC236}">
                <a16:creationId xmlns:a16="http://schemas.microsoft.com/office/drawing/2014/main" id="{C7067EEB-2476-4716-7F77-A7F2B8D52C1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10606" y="2343606"/>
            <a:ext cx="2170788" cy="2170788"/>
          </a:xfrm>
          <a:prstGeom prst="rect">
            <a:avLst/>
          </a:prstGeom>
        </p:spPr>
      </p:pic>
      <p:sp>
        <p:nvSpPr>
          <p:cNvPr id="4" name="TextBox 3">
            <a:extLst>
              <a:ext uri="{FF2B5EF4-FFF2-40B4-BE49-F238E27FC236}">
                <a16:creationId xmlns:a16="http://schemas.microsoft.com/office/drawing/2014/main" id="{A1BD6EB7-7143-D3DA-E168-4173088DB959}"/>
              </a:ext>
            </a:extLst>
          </p:cNvPr>
          <p:cNvSpPr txBox="1"/>
          <p:nvPr/>
        </p:nvSpPr>
        <p:spPr>
          <a:xfrm>
            <a:off x="0" y="6052284"/>
            <a:ext cx="1219200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srgbClr val="1F1A62"/>
                </a:solidFill>
                <a:latin typeface="Helvetica" panose="020B0403020202020204" pitchFamily="34" charset="0"/>
                <a:cs typeface="Calibri" panose="020F0502020204030204" pitchFamily="34" charset="0"/>
              </a:rPr>
              <a:t>Please continue to review CPG case studies and best practices</a:t>
            </a:r>
            <a:endParaRPr kumimoji="0" lang="en-US" sz="1400" b="0" i="1" u="none" strike="noStrike" kern="1200" cap="none" spc="0" normalizeH="0" baseline="0" noProof="0" dirty="0">
              <a:ln>
                <a:noFill/>
              </a:ln>
              <a:solidFill>
                <a:srgbClr val="1F1A6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1192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4" name="Rectangle 33">
            <a:extLst>
              <a:ext uri="{FF2B5EF4-FFF2-40B4-BE49-F238E27FC236}">
                <a16:creationId xmlns:a16="http://schemas.microsoft.com/office/drawing/2014/main" id="{C3DAEEDD-29BF-462E-9051-3C9F5DBCB6E0}"/>
              </a:ext>
            </a:extLst>
          </p:cNvPr>
          <p:cNvSpPr/>
          <p:nvPr/>
        </p:nvSpPr>
        <p:spPr>
          <a:xfrm>
            <a:off x="0" y="-2792"/>
            <a:ext cx="4014788" cy="828219"/>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A0DB71FD-7161-4F2E-B19E-26E1FA1F6311}"/>
              </a:ext>
            </a:extLst>
          </p:cNvPr>
          <p:cNvSpPr/>
          <p:nvPr/>
        </p:nvSpPr>
        <p:spPr>
          <a:xfrm>
            <a:off x="125016" y="30207"/>
            <a:ext cx="3764757" cy="749051"/>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E900"/>
                </a:solidFill>
                <a:effectLst/>
                <a:uLnTx/>
                <a:uFillTx/>
                <a:latin typeface="Helvetica" pitchFamily="2" charset="0"/>
                <a:ea typeface="+mn-ea"/>
                <a:cs typeface="+mn-cs"/>
              </a:rPr>
              <a:t>Healthcare</a:t>
            </a:r>
          </a:p>
        </p:txBody>
      </p:sp>
      <p:sp>
        <p:nvSpPr>
          <p:cNvPr id="25" name="Rectangle 24">
            <a:extLst>
              <a:ext uri="{FF2B5EF4-FFF2-40B4-BE49-F238E27FC236}">
                <a16:creationId xmlns:a16="http://schemas.microsoft.com/office/drawing/2014/main" id="{D6F3E4AB-B239-4014-8CC3-C8706E0369B4}"/>
              </a:ext>
            </a:extLst>
          </p:cNvPr>
          <p:cNvSpPr/>
          <p:nvPr/>
        </p:nvSpPr>
        <p:spPr>
          <a:xfrm>
            <a:off x="66183" y="851359"/>
            <a:ext cx="3950517" cy="563231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a:ea typeface="+mn-ea"/>
                <a:cs typeface="Helvetica"/>
              </a:rPr>
              <a:t>Challenge</a:t>
            </a:r>
          </a:p>
          <a:p>
            <a:pPr marL="285750" indent="-285750">
              <a:buBlip>
                <a:blip r:embed="rId3"/>
              </a:buBlip>
              <a:defRPr/>
            </a:pPr>
            <a:r>
              <a:rPr lang="en-US" sz="1200">
                <a:solidFill>
                  <a:srgbClr val="1F1A62"/>
                </a:solidFill>
                <a:latin typeface="Helvetica"/>
                <a:cs typeface="Helvetica"/>
              </a:rPr>
              <a:t>A Health Tech brand running local streaming campaigns had ad frequency concerns (over-serving ads to the same viewers). It sought to uncover the optimum frequency in order to expand its reach and increase lower-funnel metrics</a:t>
            </a:r>
          </a:p>
          <a:p>
            <a:pPr>
              <a:defRPr/>
            </a:pPr>
            <a:endParaRPr lang="en-US" sz="1000" b="1">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kumimoji="0" lang="en-US" sz="1200" b="1" i="0" u="none" strike="noStrike" kern="1200" cap="none" spc="0" normalizeH="0" baseline="0" noProof="0">
                <a:ln>
                  <a:noFill/>
                </a:ln>
                <a:solidFill>
                  <a:srgbClr val="1F1A62"/>
                </a:solidFill>
                <a:effectLst/>
                <a:uLnTx/>
                <a:uFillTx/>
                <a:latin typeface="Helvetica"/>
                <a:ea typeface="+mn-ea"/>
                <a:cs typeface="Helvetica"/>
              </a:rPr>
              <a:t>Measurement Innovation</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lang="en-US" sz="1200">
                <a:solidFill>
                  <a:srgbClr val="1F1A62"/>
                </a:solidFill>
                <a:latin typeface="Helvetica"/>
                <a:cs typeface="Helvetica"/>
              </a:rPr>
              <a:t>Tatari analyzed the impact different ad frequencies have on response and conversion rates</a:t>
            </a:r>
          </a:p>
          <a:p>
            <a:pPr marR="0" lvl="0" algn="l" defTabSz="914400" rtl="0" eaLnBrk="1" fontAlgn="auto" latinLnBrk="0" hangingPunct="1">
              <a:lnSpc>
                <a:spcPct val="100000"/>
              </a:lnSpc>
              <a:spcBef>
                <a:spcPts val="0"/>
              </a:spcBef>
              <a:spcAft>
                <a:spcPts val="0"/>
              </a:spcAft>
              <a:buClrTx/>
              <a:buSzTx/>
              <a:tabLst/>
              <a:defRPr/>
            </a:pPr>
            <a:endParaRPr lang="en-US" sz="400">
              <a:solidFill>
                <a:srgbClr val="FF0000"/>
              </a:solidFill>
              <a:latin typeface="Helvetic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lang="en-US" sz="1200" i="1">
                <a:solidFill>
                  <a:srgbClr val="1F1A62"/>
                </a:solidFill>
                <a:latin typeface="Helvetica"/>
                <a:cs typeface="Helvetica"/>
              </a:rPr>
              <a:t>Net Funnel </a:t>
            </a:r>
            <a:r>
              <a:rPr lang="en-US" sz="1200" i="1">
                <a:solidFill>
                  <a:srgbClr val="1B1464"/>
                </a:solidFill>
                <a:latin typeface="Helvetica"/>
                <a:cs typeface="Helvetica"/>
              </a:rPr>
              <a:t>Efficiency (</a:t>
            </a:r>
            <a:r>
              <a:rPr lang="en-US" sz="1200">
                <a:solidFill>
                  <a:srgbClr val="1F1A62"/>
                </a:solidFill>
                <a:latin typeface="Helvetica"/>
                <a:cs typeface="Helvetica"/>
              </a:rPr>
              <a:t>response rate x conversion rate), was used to identify the optimal weekly and daily frequency caps that should be put in place to drive lower-funnel impact</a:t>
            </a:r>
            <a:br>
              <a:rPr lang="en-US" sz="1000">
                <a:latin typeface="Helvetica"/>
                <a:cs typeface="Helvetica"/>
              </a:rPr>
            </a:br>
            <a:endParaRPr lang="en-US" sz="1000">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r>
              <a:rPr kumimoji="0" lang="en-US" sz="1200" b="1" i="0" u="none" strike="noStrike" kern="1200" cap="none" spc="0" normalizeH="0" baseline="0" noProof="0">
                <a:ln>
                  <a:noFill/>
                </a:ln>
                <a:solidFill>
                  <a:srgbClr val="1F1A62"/>
                </a:solidFill>
                <a:effectLst/>
                <a:uLnTx/>
                <a:uFillTx/>
                <a:latin typeface="Helvetica"/>
                <a:ea typeface="+mn-ea"/>
                <a:cs typeface="Helvetica"/>
              </a:rPr>
              <a:t>Target Segment</a:t>
            </a:r>
            <a:endParaRPr lang="en-US" sz="1200" b="1" i="0" u="none" strike="noStrike" kern="1200" cap="none" spc="0" normalizeH="0" baseline="0" noProof="0">
              <a:ln>
                <a:noFill/>
              </a:ln>
              <a:solidFill>
                <a:srgbClr val="1F1A62"/>
              </a:solidFill>
              <a:effectLst/>
              <a:uLnTx/>
              <a:uFillTx/>
              <a:latin typeface="Helvetic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Streaming audiences that are incremental to linear TV DMA targets</a:t>
            </a:r>
            <a:endParaRPr lang="en-US" sz="1200" b="0" i="0" u="none" strike="noStrike" kern="1200" cap="none" spc="0" normalizeH="0" baseline="0" noProof="0">
              <a:ln>
                <a:noFill/>
              </a:ln>
              <a:solidFill>
                <a:srgbClr val="1F1A62"/>
              </a:solidFill>
              <a:effectLst/>
              <a:uLnTx/>
              <a:uFillTx/>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a:ea typeface="+mn-ea"/>
                <a:cs typeface="Helvetica"/>
              </a:rPr>
              <a:t>Learnings</a:t>
            </a:r>
          </a:p>
          <a:p>
            <a:pPr marL="285750" indent="-285750">
              <a:buBlip>
                <a:blip r:embed="rId3"/>
              </a:buBlip>
              <a:defRPr/>
            </a:pPr>
            <a:r>
              <a:rPr lang="en-US" sz="1200">
                <a:solidFill>
                  <a:srgbClr val="1F1A62"/>
                </a:solidFill>
                <a:latin typeface="Helvetica"/>
                <a:cs typeface="Helvetica"/>
              </a:rPr>
              <a:t>As a result of frequency implementation, the brand was able to increase the reach of it’s campaign by 95%, more effectively distributing impressions with the same budget</a:t>
            </a:r>
          </a:p>
          <a:p>
            <a:pPr>
              <a:defRPr/>
            </a:pPr>
            <a:endParaRPr lang="en-US" sz="400">
              <a:solidFill>
                <a:srgbClr val="1F1A62"/>
              </a:solidFill>
              <a:latin typeface="Helvetica"/>
              <a:cs typeface="Helvetica"/>
            </a:endParaRPr>
          </a:p>
          <a:p>
            <a:pPr marL="285750" lvl="0" indent="-285750">
              <a:buBlip>
                <a:blip r:embed="rId3"/>
              </a:buBlip>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From a cost perspective, the brand saw a 65% reduction in Cost Per Website Sign-Up after implementing the above-mentioned caps</a:t>
            </a:r>
            <a:endParaRPr lang="en-US" sz="1200" b="0" i="0" u="none" strike="noStrike" kern="1200" cap="none" spc="0" normalizeH="0" baseline="0" noProof="0">
              <a:ln>
                <a:noFill/>
              </a:ln>
              <a:solidFill>
                <a:srgbClr val="1F1A62"/>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a:ea typeface="+mn-ea"/>
                <a:cs typeface="Helvetica"/>
              </a:rPr>
              <a:t>Company / Viewing Source / Media Type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lang="en-US" sz="1200">
                <a:solidFill>
                  <a:srgbClr val="1F1A62"/>
                </a:solidFill>
                <a:latin typeface="Helvetica"/>
                <a:cs typeface="Helvetica"/>
              </a:rPr>
              <a:t>Tatari / Streaming Platform / CTV</a:t>
            </a: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p:txBody>
      </p:sp>
      <p:sp>
        <p:nvSpPr>
          <p:cNvPr id="30" name="Rectangle 29">
            <a:extLst>
              <a:ext uri="{FF2B5EF4-FFF2-40B4-BE49-F238E27FC236}">
                <a16:creationId xmlns:a16="http://schemas.microsoft.com/office/drawing/2014/main" id="{75F81532-3D49-4828-8247-ECFA9B63B40D}"/>
              </a:ext>
            </a:extLst>
          </p:cNvPr>
          <p:cNvSpPr/>
          <p:nvPr/>
        </p:nvSpPr>
        <p:spPr>
          <a:xfrm>
            <a:off x="4014788" y="71743"/>
            <a:ext cx="6128672" cy="646331"/>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i="0" u="none" strike="noStrike" kern="1200" cap="none" spc="0" normalizeH="0" baseline="0" noProof="0">
                <a:ln>
                  <a:noFill/>
                </a:ln>
                <a:solidFill>
                  <a:srgbClr val="1F1A62"/>
                </a:solidFill>
                <a:effectLst/>
                <a:uLnTx/>
                <a:uFillTx/>
                <a:latin typeface="Helvetica"/>
                <a:ea typeface="+mn-ea"/>
                <a:cs typeface="Helvetica"/>
              </a:rPr>
              <a:t>A </a:t>
            </a:r>
            <a:r>
              <a:rPr lang="en-US">
                <a:solidFill>
                  <a:srgbClr val="1F1A62"/>
                </a:solidFill>
                <a:latin typeface="Helvetica"/>
                <a:cs typeface="Helvetica"/>
              </a:rPr>
              <a:t>DTC Health Tech brand</a:t>
            </a:r>
            <a:r>
              <a:rPr kumimoji="0" lang="en-US" i="0" u="none" strike="noStrike" kern="1200" cap="none" spc="0" normalizeH="0" baseline="0" noProof="0">
                <a:ln>
                  <a:noFill/>
                </a:ln>
                <a:solidFill>
                  <a:srgbClr val="1F1A62"/>
                </a:solidFill>
                <a:effectLst/>
                <a:uLnTx/>
                <a:uFillTx/>
                <a:latin typeface="Helvetica"/>
                <a:ea typeface="+mn-ea"/>
                <a:cs typeface="Helvetica"/>
              </a:rPr>
              <a:t> partnered with </a:t>
            </a:r>
            <a:r>
              <a:rPr kumimoji="0" lang="en-US" b="1" i="0" u="none" strike="noStrike" kern="1200" cap="none" spc="0" normalizeH="0" baseline="0" noProof="0" err="1">
                <a:ln>
                  <a:noFill/>
                </a:ln>
                <a:solidFill>
                  <a:srgbClr val="1F1A62"/>
                </a:solidFill>
                <a:effectLst/>
                <a:uLnTx/>
                <a:uFillTx/>
                <a:latin typeface="Helvetica"/>
                <a:ea typeface="+mn-ea"/>
                <a:cs typeface="Helvetica"/>
              </a:rPr>
              <a:t>Tatari</a:t>
            </a:r>
            <a:r>
              <a:rPr kumimoji="0" lang="en-US" i="0" u="none" strike="noStrike" kern="1200" cap="none" spc="0" normalizeH="0" baseline="0" noProof="0">
                <a:ln>
                  <a:noFill/>
                </a:ln>
                <a:solidFill>
                  <a:srgbClr val="1F1A62"/>
                </a:solidFill>
                <a:effectLst/>
                <a:uLnTx/>
                <a:uFillTx/>
                <a:latin typeface="Helvetica"/>
                <a:ea typeface="+mn-ea"/>
                <a:cs typeface="Helvetica"/>
              </a:rPr>
              <a:t> </a:t>
            </a:r>
            <a:br>
              <a:rPr kumimoji="0" lang="en-US" i="0" u="none" strike="noStrike" kern="1200" cap="none" spc="0" normalizeH="0" baseline="0" noProof="0">
                <a:ln>
                  <a:noFill/>
                </a:ln>
                <a:solidFill>
                  <a:srgbClr val="1F1A62"/>
                </a:solidFill>
                <a:effectLst/>
                <a:uLnTx/>
                <a:uFillTx/>
                <a:latin typeface="Helvetica"/>
                <a:ea typeface="+mn-ea"/>
                <a:cs typeface="Helvetica"/>
              </a:rPr>
            </a:br>
            <a:r>
              <a:rPr kumimoji="0" lang="en-US" i="0" u="none" strike="noStrike" kern="1200" cap="none" spc="0" normalizeH="0" baseline="0" noProof="0">
                <a:ln>
                  <a:noFill/>
                </a:ln>
                <a:solidFill>
                  <a:srgbClr val="1F1A62"/>
                </a:solidFill>
                <a:effectLst/>
                <a:uLnTx/>
                <a:uFillTx/>
                <a:latin typeface="Helvetica"/>
                <a:ea typeface="+mn-ea"/>
                <a:cs typeface="Helvetica"/>
              </a:rPr>
              <a:t>to </a:t>
            </a:r>
            <a:r>
              <a:rPr kumimoji="0" lang="en-US" i="0" u="none" kern="1200" cap="none" spc="0" normalizeH="0" baseline="0" noProof="0">
                <a:ln>
                  <a:noFill/>
                </a:ln>
                <a:solidFill>
                  <a:srgbClr val="1F1A62"/>
                </a:solidFill>
                <a:effectLst/>
                <a:uLnTx/>
                <a:uFillTx/>
                <a:latin typeface="Helvetica"/>
                <a:ea typeface="+mn-ea"/>
                <a:cs typeface="Helvetica"/>
              </a:rPr>
              <a:t>identify optimal </a:t>
            </a:r>
            <a:r>
              <a:rPr kumimoji="0" lang="en-US" i="0" u="none" strike="noStrike" kern="1200" cap="none" spc="0" normalizeH="0" baseline="0" noProof="0">
                <a:ln>
                  <a:noFill/>
                </a:ln>
                <a:solidFill>
                  <a:srgbClr val="1F1A62"/>
                </a:solidFill>
                <a:effectLst/>
                <a:uLnTx/>
                <a:uFillTx/>
                <a:latin typeface="Helvetica"/>
                <a:ea typeface="+mn-ea"/>
                <a:cs typeface="Helvetica"/>
              </a:rPr>
              <a:t>ad frequency for streaming campaigns</a:t>
            </a:r>
          </a:p>
        </p:txBody>
      </p:sp>
      <p:sp>
        <p:nvSpPr>
          <p:cNvPr id="47" name="Google Shape;229;p30">
            <a:extLst>
              <a:ext uri="{FF2B5EF4-FFF2-40B4-BE49-F238E27FC236}">
                <a16:creationId xmlns:a16="http://schemas.microsoft.com/office/drawing/2014/main" id="{D206381D-39CE-44C7-A876-5543AB8C9E3A}"/>
              </a:ext>
            </a:extLst>
          </p:cNvPr>
          <p:cNvSpPr txBox="1"/>
          <p:nvPr/>
        </p:nvSpPr>
        <p:spPr>
          <a:xfrm>
            <a:off x="4014789" y="1543157"/>
            <a:ext cx="8177210" cy="430857"/>
          </a:xfrm>
          <a:prstGeom prst="rect">
            <a:avLst/>
          </a:prstGeom>
          <a:noFill/>
          <a:ln>
            <a:noFill/>
          </a:ln>
        </p:spPr>
        <p:txBody>
          <a:bodyPr spcFirstLastPara="1" wrap="square" lIns="91425" tIns="91425" rIns="91425" bIns="91425"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Arial Black"/>
                <a:cs typeface="Arial Black"/>
                <a:sym typeface="Arial Black"/>
              </a:rPr>
              <a:t>Overview Of Results for the Campaign</a:t>
            </a:r>
            <a:endPar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65" name="Rectangle 64">
            <a:extLst>
              <a:ext uri="{FF2B5EF4-FFF2-40B4-BE49-F238E27FC236}">
                <a16:creationId xmlns:a16="http://schemas.microsoft.com/office/drawing/2014/main" id="{E667BB7F-BCBE-4F78-BFD6-E3D506F0CD3F}"/>
              </a:ext>
            </a:extLst>
          </p:cNvPr>
          <p:cNvSpPr/>
          <p:nvPr/>
        </p:nvSpPr>
        <p:spPr>
          <a:xfrm>
            <a:off x="9984919" y="0"/>
            <a:ext cx="2207080" cy="414187"/>
          </a:xfrm>
          <a:prstGeom prst="rect">
            <a:avLst/>
          </a:prstGeom>
          <a:solidFill>
            <a:srgbClr val="E2E8F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a:cs typeface="Helvetica"/>
              </a:rPr>
              <a:t>Frequency </a:t>
            </a:r>
            <a:r>
              <a:rPr lang="en-US" sz="1200" b="1">
                <a:solidFill>
                  <a:srgbClr val="1F1A62"/>
                </a:solidFill>
                <a:latin typeface="Helvetica"/>
                <a:cs typeface="Helvetica"/>
              </a:rPr>
              <a:t>Management</a:t>
            </a:r>
          </a:p>
        </p:txBody>
      </p:sp>
      <p:pic>
        <p:nvPicPr>
          <p:cNvPr id="40" name="Picture 39">
            <a:extLst>
              <a:ext uri="{FF2B5EF4-FFF2-40B4-BE49-F238E27FC236}">
                <a16:creationId xmlns:a16="http://schemas.microsoft.com/office/drawing/2014/main" id="{CBAB4797-3CA7-40CC-B590-277AB77954C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8" name="Rectangle 47">
            <a:extLst>
              <a:ext uri="{FF2B5EF4-FFF2-40B4-BE49-F238E27FC236}">
                <a16:creationId xmlns:a16="http://schemas.microsoft.com/office/drawing/2014/main" id="{248EA27B-97B8-45EE-BD2B-B3FB734A9330}"/>
              </a:ext>
            </a:extLst>
          </p:cNvPr>
          <p:cNvSpPr/>
          <p:nvPr/>
        </p:nvSpPr>
        <p:spPr>
          <a:xfrm>
            <a:off x="440169"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53" name="TextBox 52">
            <a:extLst>
              <a:ext uri="{FF2B5EF4-FFF2-40B4-BE49-F238E27FC236}">
                <a16:creationId xmlns:a16="http://schemas.microsoft.com/office/drawing/2014/main" id="{87BCEE45-5F21-F3C9-0DB0-8946B6AE041F}"/>
              </a:ext>
            </a:extLst>
          </p:cNvPr>
          <p:cNvSpPr txBox="1"/>
          <p:nvPr/>
        </p:nvSpPr>
        <p:spPr>
          <a:xfrm>
            <a:off x="4014788" y="6302926"/>
            <a:ext cx="6869914" cy="215444"/>
          </a:xfrm>
          <a:prstGeom prst="rect">
            <a:avLst/>
          </a:prstGeom>
          <a:noFill/>
        </p:spPr>
        <p:txBody>
          <a:bodyPr wrap="square" rtlCol="0">
            <a:spAutoFit/>
          </a:bodyPr>
          <a:lstStyle/>
          <a:p>
            <a:r>
              <a:rPr lang="en-US" sz="800">
                <a:solidFill>
                  <a:srgbClr val="1F1A62"/>
                </a:solidFill>
                <a:latin typeface="Helvetica"/>
              </a:rPr>
              <a:t>Source: Tatari, Case study: </a:t>
            </a:r>
            <a:r>
              <a:rPr lang="en-US" sz="800" i="1">
                <a:solidFill>
                  <a:srgbClr val="1F1A62"/>
                </a:solidFill>
                <a:latin typeface="Helvetica"/>
              </a:rPr>
              <a:t>DTC Health Tech Case Study. </a:t>
            </a:r>
            <a:r>
              <a:rPr lang="en-US" sz="800">
                <a:solidFill>
                  <a:srgbClr val="1F1A62"/>
                </a:solidFill>
                <a:latin typeface="Helvetica"/>
              </a:rPr>
              <a:t>Campaign dates: Q2 2020- Q2 2021.</a:t>
            </a:r>
          </a:p>
        </p:txBody>
      </p:sp>
      <p:sp>
        <p:nvSpPr>
          <p:cNvPr id="32" name="Google Shape;229;p30">
            <a:extLst>
              <a:ext uri="{FF2B5EF4-FFF2-40B4-BE49-F238E27FC236}">
                <a16:creationId xmlns:a16="http://schemas.microsoft.com/office/drawing/2014/main" id="{A3C5C6B5-91E6-DB2E-01A3-E632323EF842}"/>
              </a:ext>
            </a:extLst>
          </p:cNvPr>
          <p:cNvSpPr txBox="1"/>
          <p:nvPr/>
        </p:nvSpPr>
        <p:spPr>
          <a:xfrm>
            <a:off x="6939365" y="2376440"/>
            <a:ext cx="1611899" cy="800189"/>
          </a:xfrm>
          <a:prstGeom prst="rect">
            <a:avLst/>
          </a:prstGeom>
          <a:noFill/>
          <a:ln>
            <a:noFill/>
          </a:ln>
        </p:spPr>
        <p:txBody>
          <a:bodyPr spcFirstLastPara="1" wrap="square" lIns="91425" tIns="91425" rIns="91425" bIns="91425"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strike="noStrike" kern="1200" cap="none" spc="0" normalizeH="0" baseline="0" noProof="0">
                <a:ln>
                  <a:noFill/>
                </a:ln>
                <a:solidFill>
                  <a:srgbClr val="ED3C8D"/>
                </a:solidFill>
                <a:effectLst/>
                <a:uLnTx/>
                <a:uFillTx/>
                <a:latin typeface="Helvetica" panose="020B0403020202020204" pitchFamily="34" charset="0"/>
                <a:ea typeface="Arial Black"/>
                <a:cs typeface="Arial Black"/>
                <a:sym typeface="Arial Black"/>
              </a:rPr>
              <a:t>+65%</a:t>
            </a:r>
            <a:endParaRPr kumimoji="0" lang="en-US" sz="4000" b="1" i="0"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33" name="Google Shape;229;p30">
            <a:extLst>
              <a:ext uri="{FF2B5EF4-FFF2-40B4-BE49-F238E27FC236}">
                <a16:creationId xmlns:a16="http://schemas.microsoft.com/office/drawing/2014/main" id="{A52F6170-B5AC-52F9-7460-60B7EB9A02F5}"/>
              </a:ext>
            </a:extLst>
          </p:cNvPr>
          <p:cNvSpPr txBox="1"/>
          <p:nvPr/>
        </p:nvSpPr>
        <p:spPr>
          <a:xfrm>
            <a:off x="6941276" y="3027738"/>
            <a:ext cx="4084919" cy="677078"/>
          </a:xfrm>
          <a:prstGeom prst="rect">
            <a:avLst/>
          </a:prstGeom>
          <a:noFill/>
          <a:ln>
            <a:noFill/>
          </a:ln>
        </p:spPr>
        <p:txBody>
          <a:bodyPr spcFirstLastPara="1" wrap="square" lIns="91425" tIns="91425" rIns="91425" bIns="91425" anchor="ctr"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noProof="0">
                <a:ln>
                  <a:noFill/>
                </a:ln>
                <a:solidFill>
                  <a:srgbClr val="ED3C8D"/>
                </a:solidFill>
                <a:effectLst/>
                <a:uLnTx/>
                <a:uFillTx/>
                <a:latin typeface="Helvetica" panose="020B0403020202020204" pitchFamily="34" charset="0"/>
                <a:ea typeface="Arial Black"/>
                <a:cs typeface="Arial Black"/>
                <a:sym typeface="Arial Black"/>
              </a:rPr>
              <a:t>Reduction in Cost Per Website Sign-Up </a:t>
            </a:r>
            <a:r>
              <a:rPr kumimoji="0" lang="en-US" sz="1600" b="1" i="0" strike="noStrike" kern="1200" cap="none" spc="0" normalizeH="0" baseline="0" noProof="0">
                <a:ln>
                  <a:noFill/>
                </a:ln>
                <a:solidFill>
                  <a:srgbClr val="1F1A62"/>
                </a:solidFill>
                <a:effectLst/>
                <a:uLnTx/>
                <a:uFillTx/>
                <a:latin typeface="Helvetica" panose="020B0403020202020204" pitchFamily="34" charset="0"/>
                <a:ea typeface="Arial Black"/>
                <a:cs typeface="Arial Black"/>
                <a:sym typeface="Arial Black"/>
              </a:rPr>
              <a:t>after implementing frequency caps</a:t>
            </a:r>
            <a:endParaRPr kumimoji="0" lang="en-US" sz="1600" b="1" i="0"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35" name="Google Shape;229;p30">
            <a:extLst>
              <a:ext uri="{FF2B5EF4-FFF2-40B4-BE49-F238E27FC236}">
                <a16:creationId xmlns:a16="http://schemas.microsoft.com/office/drawing/2014/main" id="{52778EBF-4494-E6A0-5162-133F0DAC0987}"/>
              </a:ext>
            </a:extLst>
          </p:cNvPr>
          <p:cNvSpPr txBox="1"/>
          <p:nvPr/>
        </p:nvSpPr>
        <p:spPr>
          <a:xfrm>
            <a:off x="6939365" y="4340634"/>
            <a:ext cx="1611899" cy="800189"/>
          </a:xfrm>
          <a:prstGeom prst="rect">
            <a:avLst/>
          </a:prstGeom>
          <a:noFill/>
          <a:ln>
            <a:noFill/>
          </a:ln>
        </p:spPr>
        <p:txBody>
          <a:bodyPr spcFirstLastPara="1" wrap="square" lIns="91425" tIns="91425" rIns="91425" bIns="91425"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strike="noStrike" kern="1200" cap="none" spc="0" normalizeH="0" baseline="0" noProof="0">
                <a:ln>
                  <a:noFill/>
                </a:ln>
                <a:solidFill>
                  <a:srgbClr val="ED3C8D"/>
                </a:solidFill>
                <a:effectLst/>
                <a:uLnTx/>
                <a:uFillTx/>
                <a:latin typeface="Helvetica" panose="020B0403020202020204" pitchFamily="34" charset="0"/>
                <a:ea typeface="Arial Black"/>
                <a:cs typeface="Arial Black"/>
                <a:sym typeface="Arial Black"/>
              </a:rPr>
              <a:t>+95%</a:t>
            </a:r>
            <a:endParaRPr kumimoji="0" lang="en-US" sz="4000" b="1" i="0"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36" name="Google Shape;229;p30">
            <a:extLst>
              <a:ext uri="{FF2B5EF4-FFF2-40B4-BE49-F238E27FC236}">
                <a16:creationId xmlns:a16="http://schemas.microsoft.com/office/drawing/2014/main" id="{CF9893E7-8250-45CC-E85B-097835262C38}"/>
              </a:ext>
            </a:extLst>
          </p:cNvPr>
          <p:cNvSpPr txBox="1"/>
          <p:nvPr/>
        </p:nvSpPr>
        <p:spPr>
          <a:xfrm>
            <a:off x="6941277" y="4991931"/>
            <a:ext cx="3712868" cy="677078"/>
          </a:xfrm>
          <a:prstGeom prst="rect">
            <a:avLst/>
          </a:prstGeom>
          <a:noFill/>
          <a:ln>
            <a:noFill/>
          </a:ln>
        </p:spPr>
        <p:txBody>
          <a:bodyPr spcFirstLastPara="1" wrap="square" lIns="91425" tIns="91425" rIns="91425" bIns="91425" anchor="ctr"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noProof="0">
                <a:ln>
                  <a:noFill/>
                </a:ln>
                <a:solidFill>
                  <a:srgbClr val="ED3C8D"/>
                </a:solidFill>
                <a:effectLst/>
                <a:uLnTx/>
                <a:uFillTx/>
                <a:latin typeface="Helvetica" panose="020B0403020202020204" pitchFamily="34" charset="0"/>
                <a:ea typeface="Arial Black"/>
                <a:cs typeface="Arial Black"/>
                <a:sym typeface="Arial Black"/>
              </a:rPr>
              <a:t>Increase in reach </a:t>
            </a:r>
            <a:r>
              <a:rPr kumimoji="0" lang="en-US" sz="1600" b="1" i="0" strike="noStrike" kern="1200" cap="none" spc="0" normalizeH="0" baseline="0" noProof="0">
                <a:ln>
                  <a:noFill/>
                </a:ln>
                <a:solidFill>
                  <a:srgbClr val="1F1A62"/>
                </a:solidFill>
                <a:effectLst/>
                <a:uLnTx/>
                <a:uFillTx/>
                <a:latin typeface="Helvetica" panose="020B0403020202020204" pitchFamily="34" charset="0"/>
                <a:ea typeface="Arial Black"/>
                <a:cs typeface="Arial Black"/>
                <a:sym typeface="Arial Black"/>
              </a:rPr>
              <a:t>with impressions spread further with frequency caps</a:t>
            </a:r>
            <a:endParaRPr kumimoji="0" lang="en-US" sz="1600" b="1" i="0"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pic>
        <p:nvPicPr>
          <p:cNvPr id="38" name="Picture 37" descr="Icon&#10;&#10;Description automatically generated">
            <a:extLst>
              <a:ext uri="{FF2B5EF4-FFF2-40B4-BE49-F238E27FC236}">
                <a16:creationId xmlns:a16="http://schemas.microsoft.com/office/drawing/2014/main" id="{EEC1CA24-A55B-E6E3-CF93-85067E31D7C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55919" y="2201477"/>
            <a:ext cx="1566936" cy="1566936"/>
          </a:xfrm>
          <a:prstGeom prst="rect">
            <a:avLst/>
          </a:prstGeom>
        </p:spPr>
      </p:pic>
      <p:grpSp>
        <p:nvGrpSpPr>
          <p:cNvPr id="39" name="Group 38">
            <a:extLst>
              <a:ext uri="{FF2B5EF4-FFF2-40B4-BE49-F238E27FC236}">
                <a16:creationId xmlns:a16="http://schemas.microsoft.com/office/drawing/2014/main" id="{AC7585B3-6D40-8D8C-C591-D8C7E6DEC058}"/>
              </a:ext>
            </a:extLst>
          </p:cNvPr>
          <p:cNvGrpSpPr/>
          <p:nvPr/>
        </p:nvGrpSpPr>
        <p:grpSpPr>
          <a:xfrm>
            <a:off x="5155919" y="4212829"/>
            <a:ext cx="1566936" cy="1468697"/>
            <a:chOff x="4355935" y="1827638"/>
            <a:chExt cx="1566936" cy="1468697"/>
          </a:xfrm>
        </p:grpSpPr>
        <p:pic>
          <p:nvPicPr>
            <p:cNvPr id="41" name="Picture 40" descr="Shape, circle&#10;&#10;Description automatically generated">
              <a:extLst>
                <a:ext uri="{FF2B5EF4-FFF2-40B4-BE49-F238E27FC236}">
                  <a16:creationId xmlns:a16="http://schemas.microsoft.com/office/drawing/2014/main" id="{E5E6D6F6-41EA-54D2-D53D-3691759C46D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55935" y="1827638"/>
              <a:ext cx="1566936" cy="1468697"/>
            </a:xfrm>
            <a:prstGeom prst="rect">
              <a:avLst/>
            </a:prstGeom>
          </p:spPr>
        </p:pic>
        <p:pic>
          <p:nvPicPr>
            <p:cNvPr id="42" name="Picture 41" descr="A picture containing text, vector graphics&#10;&#10;Description automatically generated">
              <a:extLst>
                <a:ext uri="{FF2B5EF4-FFF2-40B4-BE49-F238E27FC236}">
                  <a16:creationId xmlns:a16="http://schemas.microsoft.com/office/drawing/2014/main" id="{F6D0ED9E-AF3D-587A-000E-EE5E60BCCB4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129701">
              <a:off x="4455484" y="1882718"/>
              <a:ext cx="1293294" cy="1293294"/>
            </a:xfrm>
            <a:prstGeom prst="rect">
              <a:avLst/>
            </a:prstGeom>
          </p:spPr>
        </p:pic>
      </p:grpSp>
      <p:pic>
        <p:nvPicPr>
          <p:cNvPr id="23" name="Picture 2" descr="Job Application for Client Services Manager at Tatari">
            <a:extLst>
              <a:ext uri="{FF2B5EF4-FFF2-40B4-BE49-F238E27FC236}">
                <a16:creationId xmlns:a16="http://schemas.microsoft.com/office/drawing/2014/main" id="{C580AC5D-04ED-629A-DA9C-D0799C50234C}"/>
              </a:ext>
            </a:extLst>
          </p:cNvPr>
          <p:cNvPicPr>
            <a:picLocks noChangeAspect="1" noChangeArrowheads="1"/>
          </p:cNvPicPr>
          <p:nvPr/>
        </p:nvPicPr>
        <p:blipFill rotWithShape="1">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rcRect l="4838" t="32077" r="4865" b="34490"/>
          <a:stretch/>
        </p:blipFill>
        <p:spPr bwMode="auto">
          <a:xfrm>
            <a:off x="10654145" y="6160655"/>
            <a:ext cx="1349903" cy="26156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Icon&#10;&#10;Description automatically generated">
            <a:extLst>
              <a:ext uri="{FF2B5EF4-FFF2-40B4-BE49-F238E27FC236}">
                <a16:creationId xmlns:a16="http://schemas.microsoft.com/office/drawing/2014/main" id="{37B7A979-A605-9195-2B86-8D388526F35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225866" y="81814"/>
            <a:ext cx="659005" cy="659005"/>
          </a:xfrm>
          <a:prstGeom prst="rect">
            <a:avLst/>
          </a:prstGeom>
        </p:spPr>
      </p:pic>
      <p:sp>
        <p:nvSpPr>
          <p:cNvPr id="26" name="Slide Number Placeholder 5">
            <a:extLst>
              <a:ext uri="{FF2B5EF4-FFF2-40B4-BE49-F238E27FC236}">
                <a16:creationId xmlns:a16="http://schemas.microsoft.com/office/drawing/2014/main" id="{498302A3-3D00-0362-F57F-7ACE18BD17E2}"/>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37175440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42" name="Rectangle 41">
            <a:extLst>
              <a:ext uri="{FF2B5EF4-FFF2-40B4-BE49-F238E27FC236}">
                <a16:creationId xmlns:a16="http://schemas.microsoft.com/office/drawing/2014/main" id="{186461EA-AEE0-EBE8-A2D9-35D8188E7CD1}"/>
              </a:ext>
            </a:extLst>
          </p:cNvPr>
          <p:cNvSpPr/>
          <p:nvPr/>
        </p:nvSpPr>
        <p:spPr>
          <a:xfrm>
            <a:off x="0" y="-2792"/>
            <a:ext cx="4014788" cy="828219"/>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A0DB71FD-7161-4F2E-B19E-26E1FA1F6311}"/>
              </a:ext>
            </a:extLst>
          </p:cNvPr>
          <p:cNvSpPr/>
          <p:nvPr/>
        </p:nvSpPr>
        <p:spPr>
          <a:xfrm>
            <a:off x="125016" y="33798"/>
            <a:ext cx="3764757" cy="741870"/>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Healthcare</a:t>
            </a:r>
          </a:p>
        </p:txBody>
      </p:sp>
      <p:sp>
        <p:nvSpPr>
          <p:cNvPr id="30" name="Rectangle 29">
            <a:extLst>
              <a:ext uri="{FF2B5EF4-FFF2-40B4-BE49-F238E27FC236}">
                <a16:creationId xmlns:a16="http://schemas.microsoft.com/office/drawing/2014/main" id="{75F81532-3D49-4828-8247-ECFA9B63B40D}"/>
              </a:ext>
            </a:extLst>
          </p:cNvPr>
          <p:cNvSpPr/>
          <p:nvPr/>
        </p:nvSpPr>
        <p:spPr>
          <a:xfrm>
            <a:off x="4009592" y="2419"/>
            <a:ext cx="5975327" cy="646331"/>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b="0" i="0" u="none" strike="noStrike" kern="1200" cap="none" spc="0" normalizeH="0" baseline="0" noProof="0">
                <a:ln>
                  <a:noFill/>
                </a:ln>
                <a:solidFill>
                  <a:srgbClr val="1F1A62"/>
                </a:solidFill>
                <a:effectLst/>
                <a:uLnTx/>
                <a:uFillTx/>
                <a:latin typeface="Helvetica"/>
                <a:ea typeface="+mn-ea"/>
                <a:cs typeface="Helvetica"/>
              </a:rPr>
              <a:t>A healthcare brand worked with </a:t>
            </a:r>
            <a:r>
              <a:rPr kumimoji="0" lang="en-US" b="1" i="0" u="none" strike="noStrike" kern="1200" cap="none" spc="0" normalizeH="0" baseline="0" noProof="0">
                <a:ln>
                  <a:noFill/>
                </a:ln>
                <a:solidFill>
                  <a:srgbClr val="1F1A62"/>
                </a:solidFill>
                <a:effectLst/>
                <a:uLnTx/>
                <a:uFillTx/>
                <a:latin typeface="Helvetica"/>
                <a:ea typeface="+mn-ea"/>
                <a:cs typeface="Helvetica"/>
              </a:rPr>
              <a:t>Samba TV </a:t>
            </a:r>
            <a:r>
              <a:rPr kumimoji="0" lang="en-US" b="0" i="0" u="none" strike="noStrike" kern="1200" cap="none" spc="0" normalizeH="0" baseline="0" noProof="0">
                <a:ln>
                  <a:noFill/>
                </a:ln>
                <a:solidFill>
                  <a:srgbClr val="1F1A62"/>
                </a:solidFill>
                <a:effectLst/>
                <a:uLnTx/>
                <a:uFillTx/>
                <a:latin typeface="Helvetica"/>
                <a:ea typeface="+mn-ea"/>
                <a:cs typeface="Helvetica"/>
              </a:rPr>
              <a:t>to </a:t>
            </a:r>
            <a:r>
              <a:rPr lang="en-US">
                <a:solidFill>
                  <a:srgbClr val="1F1A62"/>
                </a:solidFill>
                <a:latin typeface="Helvetica"/>
              </a:rPr>
              <a:t>quantify the impact of their CTV campaign on 5 KPIs</a:t>
            </a:r>
          </a:p>
        </p:txBody>
      </p:sp>
      <p:sp>
        <p:nvSpPr>
          <p:cNvPr id="36" name="TextBox 35">
            <a:extLst>
              <a:ext uri="{FF2B5EF4-FFF2-40B4-BE49-F238E27FC236}">
                <a16:creationId xmlns:a16="http://schemas.microsoft.com/office/drawing/2014/main" id="{FB7F4BAC-44BF-8367-76C9-DB7B1396BB2F}"/>
              </a:ext>
            </a:extLst>
          </p:cNvPr>
          <p:cNvSpPr txBox="1"/>
          <p:nvPr/>
        </p:nvSpPr>
        <p:spPr>
          <a:xfrm>
            <a:off x="4020360" y="6214430"/>
            <a:ext cx="608829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Samba TV, Healthcare Case Study. Campaign time period: October 2021 – December 2021. *Benchmarks are provided at a category level from Brand Lift partner Lucid.</a:t>
            </a:r>
          </a:p>
        </p:txBody>
      </p:sp>
      <p:sp>
        <p:nvSpPr>
          <p:cNvPr id="43" name="Rectangle 42">
            <a:extLst>
              <a:ext uri="{FF2B5EF4-FFF2-40B4-BE49-F238E27FC236}">
                <a16:creationId xmlns:a16="http://schemas.microsoft.com/office/drawing/2014/main" id="{F296879F-DA1F-5F07-59FA-F3DC5B89B5E2}"/>
              </a:ext>
            </a:extLst>
          </p:cNvPr>
          <p:cNvSpPr/>
          <p:nvPr/>
        </p:nvSpPr>
        <p:spPr>
          <a:xfrm>
            <a:off x="57525" y="860918"/>
            <a:ext cx="3950517" cy="572464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lang="en-US" sz="1100">
                <a:solidFill>
                  <a:srgbClr val="1F1A62"/>
                </a:solidFill>
                <a:latin typeface="Helvetica"/>
                <a:cs typeface="Helvetica"/>
              </a:rPr>
              <a:t>A major healthcare company sought to understand how their CTV campaign drove brand perception</a:t>
            </a:r>
            <a:r>
              <a:rPr lang="en-US" sz="1100">
                <a:solidFill>
                  <a:srgbClr val="FF0000"/>
                </a:solidFill>
                <a:latin typeface="Helvetica"/>
                <a:cs typeface="Helvetica"/>
              </a:rPr>
              <a:t> </a:t>
            </a:r>
            <a:r>
              <a:rPr lang="en-US" sz="1100">
                <a:solidFill>
                  <a:srgbClr val="1F1A62"/>
                </a:solidFill>
                <a:latin typeface="Helvetica"/>
                <a:cs typeface="Helvetica"/>
              </a:rPr>
              <a:t>metrics across key audiences, with a focus on brand awareness and action intent</a:t>
            </a:r>
            <a:endParaRPr lang="en-US" sz="1100" b="0" i="0" u="none" strike="noStrike" kern="1200" cap="none" spc="0" normalizeH="0" baseline="0" noProof="0">
              <a:ln>
                <a:noFill/>
              </a:ln>
              <a:solidFill>
                <a:srgbClr val="1F1A62"/>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a:ea typeface="+mn-ea"/>
                <a:cs typeface="Helvetica"/>
              </a:rPr>
              <a:t>Measurement Innovation</a:t>
            </a:r>
            <a:endParaRPr lang="en-US" sz="300">
              <a:solidFill>
                <a:srgbClr val="1F1A62"/>
              </a:solidFill>
              <a:latin typeface="Helvetic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Pairing Samba TV’s </a:t>
            </a:r>
            <a:r>
              <a:rPr kumimoji="0" lang="en-US" sz="1100" b="0" u="none" strike="noStrike" kern="1200" cap="none" spc="0" normalizeH="0" baseline="0" noProof="0">
                <a:ln>
                  <a:noFill/>
                </a:ln>
                <a:solidFill>
                  <a:srgbClr val="1F1A62"/>
                </a:solidFill>
                <a:effectLst/>
                <a:uLnTx/>
                <a:uFillTx/>
                <a:latin typeface="Helvetica"/>
                <a:ea typeface="+mn-ea"/>
                <a:cs typeface="Helvetica"/>
              </a:rPr>
              <a:t>ACR</a:t>
            </a:r>
            <a:r>
              <a:rPr kumimoji="0" lang="en-US" sz="1100" b="0" i="1" u="none" strike="noStrike" kern="1200" cap="none" spc="0" normalizeH="0" baseline="0" noProof="0">
                <a:ln>
                  <a:noFill/>
                </a:ln>
                <a:solidFill>
                  <a:srgbClr val="1F1A62"/>
                </a:solidFill>
                <a:effectLst/>
                <a:uLnTx/>
                <a:uFillTx/>
                <a:latin typeface="Helvetica"/>
                <a:ea typeface="+mn-ea"/>
                <a:cs typeface="Helvetica"/>
              </a:rPr>
              <a:t> </a:t>
            </a:r>
            <a:r>
              <a:rPr kumimoji="0" lang="en-US" sz="1100" b="0" u="none" strike="noStrike" kern="1200" cap="none" spc="0" normalizeH="0" baseline="0" noProof="0">
                <a:ln>
                  <a:noFill/>
                </a:ln>
                <a:solidFill>
                  <a:srgbClr val="1F1A62"/>
                </a:solidFill>
                <a:effectLst/>
                <a:uLnTx/>
                <a:uFillTx/>
                <a:latin typeface="Helvetica"/>
                <a:ea typeface="+mn-ea"/>
                <a:cs typeface="Helvetica"/>
              </a:rPr>
              <a:t>viewership measurement with </a:t>
            </a:r>
            <a:r>
              <a:rPr kumimoji="0" lang="en-US" sz="1100" b="0" u="none" strike="noStrike" kern="1200" cap="none" spc="0" normalizeH="0" baseline="0" noProof="0" err="1">
                <a:ln>
                  <a:noFill/>
                </a:ln>
                <a:solidFill>
                  <a:srgbClr val="1F1A62"/>
                </a:solidFill>
                <a:effectLst/>
                <a:uLnTx/>
                <a:uFillTx/>
                <a:latin typeface="Helvetica"/>
                <a:ea typeface="+mn-ea"/>
                <a:cs typeface="Helvetica"/>
              </a:rPr>
              <a:t>Lucid’s</a:t>
            </a:r>
            <a:r>
              <a:rPr kumimoji="0" lang="en-US" sz="1100" b="0" u="none" strike="noStrike" kern="1200" cap="none" spc="0" normalizeH="0" baseline="0" noProof="0">
                <a:ln>
                  <a:noFill/>
                </a:ln>
                <a:solidFill>
                  <a:srgbClr val="1F1A62"/>
                </a:solidFill>
                <a:effectLst/>
                <a:uLnTx/>
                <a:uFillTx/>
                <a:latin typeface="Helvetica"/>
                <a:ea typeface="+mn-ea"/>
                <a:cs typeface="Helvetica"/>
              </a:rPr>
              <a:t> </a:t>
            </a:r>
            <a:r>
              <a:rPr kumimoji="0" lang="en-US" sz="1100" b="0" i="1" u="none" strike="noStrike" kern="1200" cap="none" spc="0" normalizeH="0" baseline="0" noProof="0">
                <a:ln>
                  <a:noFill/>
                </a:ln>
                <a:solidFill>
                  <a:srgbClr val="1F1A62"/>
                </a:solidFill>
                <a:effectLst/>
                <a:uLnTx/>
                <a:uFillTx/>
                <a:latin typeface="Helvetica"/>
                <a:ea typeface="+mn-ea"/>
                <a:cs typeface="Helvetica"/>
              </a:rPr>
              <a:t>Brand Lift </a:t>
            </a:r>
            <a:r>
              <a:rPr kumimoji="0" lang="en-US" sz="1100" b="0" u="none" strike="noStrike" kern="1200" cap="none" spc="0" normalizeH="0" baseline="0" noProof="0">
                <a:ln>
                  <a:noFill/>
                </a:ln>
                <a:solidFill>
                  <a:srgbClr val="1F1A62"/>
                </a:solidFill>
                <a:effectLst/>
                <a:uLnTx/>
                <a:uFillTx/>
                <a:latin typeface="Helvetica"/>
                <a:ea typeface="+mn-ea"/>
                <a:cs typeface="Helvetica"/>
              </a:rPr>
              <a:t>tool allows for deeper insights into campaign impact on awareness and consideration</a:t>
            </a:r>
          </a:p>
          <a:p>
            <a:pPr marR="0" lvl="0" algn="l" defTabSz="914400" rtl="0" eaLnBrk="1" fontAlgn="auto" latinLnBrk="0" hangingPunct="1">
              <a:lnSpc>
                <a:spcPct val="100000"/>
              </a:lnSpc>
              <a:spcBef>
                <a:spcPts val="0"/>
              </a:spcBef>
              <a:spcAft>
                <a:spcPts val="0"/>
              </a:spcAft>
              <a:buClrTx/>
              <a:buSzTx/>
              <a:tabLst/>
              <a:defRPr/>
            </a:pPr>
            <a:endParaRPr lang="en-US" sz="400" b="0" u="none" strike="noStrike" kern="1200" cap="none" spc="0" normalizeH="0" baseline="0" noProof="0">
              <a:ln>
                <a:noFill/>
              </a:ln>
              <a:solidFill>
                <a:srgbClr val="1F1A62"/>
              </a:solidFill>
              <a:effectLst/>
              <a:uLnTx/>
              <a:uFillTx/>
              <a:latin typeface="Helvetic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lang="en-US" sz="1100">
                <a:solidFill>
                  <a:srgbClr val="1F1A62"/>
                </a:solidFill>
                <a:latin typeface="Helvetica"/>
                <a:cs typeface="Helvetica"/>
              </a:rPr>
              <a:t>Using </a:t>
            </a:r>
            <a:r>
              <a:rPr lang="en-US" sz="1100" err="1">
                <a:solidFill>
                  <a:srgbClr val="1F1A62"/>
                </a:solidFill>
                <a:latin typeface="Helvetica"/>
                <a:cs typeface="Helvetica"/>
              </a:rPr>
              <a:t>Lucid’s</a:t>
            </a:r>
            <a:r>
              <a:rPr lang="en-US" sz="1100">
                <a:solidFill>
                  <a:srgbClr val="1F1A62"/>
                </a:solidFill>
                <a:latin typeface="Helvetica"/>
                <a:cs typeface="Helvetica"/>
              </a:rPr>
              <a:t> </a:t>
            </a:r>
            <a:r>
              <a:rPr lang="en-US" sz="1100" i="1">
                <a:solidFill>
                  <a:srgbClr val="1F1A62"/>
                </a:solidFill>
                <a:latin typeface="Helvetica"/>
                <a:cs typeface="Helvetica"/>
              </a:rPr>
              <a:t>Propensity Matched Control Methodology</a:t>
            </a:r>
            <a:r>
              <a:rPr lang="en-US" sz="1100">
                <a:solidFill>
                  <a:srgbClr val="1F1A62"/>
                </a:solidFill>
                <a:latin typeface="Helvetica"/>
                <a:cs typeface="Helvetica"/>
              </a:rPr>
              <a:t>, Samba TV created an unexposed control group to measure campaign lift among those who were exposed to the advertising</a:t>
            </a:r>
            <a:endParaRPr lang="en-US" sz="1100" b="0" u="none" strike="noStrike" kern="1200" cap="none" spc="0" normalizeH="0" baseline="0" noProof="0">
              <a:ln>
                <a:noFill/>
              </a:ln>
              <a:solidFill>
                <a:srgbClr val="1F1A62"/>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a:ea typeface="+mn-ea"/>
                <a:cs typeface="Helvetica"/>
              </a:rPr>
              <a:t>Target Segment</a:t>
            </a:r>
            <a:endParaRPr lang="en-US" sz="1200" b="1" i="0" u="none" strike="noStrike" kern="1200" cap="none" spc="0" normalizeH="0" baseline="0" noProof="0">
              <a:ln>
                <a:noFill/>
              </a:ln>
              <a:solidFill>
                <a:srgbClr val="1F1A62"/>
              </a:solidFill>
              <a:effectLst/>
              <a:uLnTx/>
              <a:uFillTx/>
              <a:latin typeface="Helvetica"/>
              <a:cs typeface="Helvetica"/>
            </a:endParaRPr>
          </a:p>
          <a:p>
            <a:pPr marL="285750" indent="-285750">
              <a:buBlip>
                <a:blip r:embed="rId3"/>
              </a:buBlip>
              <a:defRPr/>
            </a:pPr>
            <a:r>
              <a:rPr lang="en-US" sz="1100">
                <a:solidFill>
                  <a:srgbClr val="1F1A62"/>
                </a:solidFill>
                <a:latin typeface="Helvetica"/>
                <a:cs typeface="Helvetica"/>
              </a:rPr>
              <a:t>A</a:t>
            </a:r>
            <a:r>
              <a:rPr kumimoji="0" lang="en-US" sz="1100" b="0" i="0" u="none" strike="noStrike" kern="1200" cap="none" spc="0" normalizeH="0" baseline="0" noProof="0">
                <a:ln>
                  <a:noFill/>
                </a:ln>
                <a:solidFill>
                  <a:srgbClr val="1F1A62"/>
                </a:solidFill>
                <a:effectLst/>
                <a:uLnTx/>
                <a:uFillTx/>
                <a:latin typeface="Helvetica"/>
                <a:ea typeface="+mn-ea"/>
                <a:cs typeface="Helvetica"/>
              </a:rPr>
              <a:t>25+ including light TV-viewing cohorts, parents, African Americans &amp; Hispanics</a:t>
            </a:r>
            <a:r>
              <a:rPr lang="en-US" sz="1100">
                <a:solidFill>
                  <a:srgbClr val="1F1A62"/>
                </a:solidFill>
                <a:latin typeface="Helvetica"/>
                <a:cs typeface="Helvetica"/>
              </a:rPr>
              <a:t> </a:t>
            </a:r>
            <a:endParaRPr lang="en-US" sz="1100" b="0" i="0" u="none" strike="noStrike" kern="1200" cap="none" spc="0" normalizeH="0" baseline="0" noProof="0">
              <a:ln>
                <a:noFill/>
              </a:ln>
              <a:solidFill>
                <a:srgbClr val="1F1A62"/>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a:ea typeface="+mn-ea"/>
                <a:cs typeface="Helvetica"/>
              </a:rPr>
              <a:t>Learnings</a:t>
            </a:r>
            <a:endParaRPr lang="en-US" sz="1200" b="1" i="0" u="none" strike="noStrike" kern="1200" cap="none" spc="0" normalizeH="0" baseline="0" noProof="0">
              <a:ln>
                <a:noFill/>
              </a:ln>
              <a:solidFill>
                <a:srgbClr val="1F1A62"/>
              </a:solidFill>
              <a:effectLst/>
              <a:uLnTx/>
              <a:uFillTx/>
              <a:latin typeface="Helvetica"/>
              <a:cs typeface="Helvetica"/>
            </a:endParaRPr>
          </a:p>
          <a:p>
            <a:pPr marL="285750" lvl="0" indent="-285750">
              <a:buBlip>
                <a:blip r:embed="rId3"/>
              </a:buBlip>
              <a:defRPr/>
            </a:pPr>
            <a:r>
              <a:rPr lang="en-US" sz="1100">
                <a:solidFill>
                  <a:srgbClr val="1F1A62"/>
                </a:solidFill>
                <a:latin typeface="Helvetica"/>
                <a:cs typeface="Helvetica"/>
              </a:rPr>
              <a:t>The brand was able to determine campaign impact across 5 key brand perception metrics and compare to benchmarks. They saw lift in 4 out of 5 metrics, including brand awareness, ad recall, and action intent</a:t>
            </a:r>
          </a:p>
          <a:p>
            <a:pPr lvl="0">
              <a:defRPr/>
            </a:pPr>
            <a:endParaRPr lang="en-US" sz="400">
              <a:solidFill>
                <a:srgbClr val="1F1A62"/>
              </a:solidFill>
              <a:latin typeface="Helvetica"/>
              <a:cs typeface="Helvetica"/>
            </a:endParaRPr>
          </a:p>
          <a:p>
            <a:pPr lvl="0">
              <a:defRPr/>
            </a:pPr>
            <a:endParaRPr kumimoji="0" lang="en-US" sz="400" b="0" i="0" u="none" strike="noStrike" kern="1200" cap="none" spc="0" normalizeH="0" baseline="0" noProof="0">
              <a:ln>
                <a:noFill/>
              </a:ln>
              <a:solidFill>
                <a:srgbClr val="1F1A62"/>
              </a:solidFill>
              <a:effectLst/>
              <a:uLnTx/>
              <a:uFillTx/>
              <a:latin typeface="Helvetica"/>
              <a:ea typeface="+mn-ea"/>
              <a:cs typeface="Helvetica"/>
            </a:endParaRPr>
          </a:p>
          <a:p>
            <a:pPr marL="285750" lvl="0" indent="-285750">
              <a:buBlip>
                <a:blip r:embed="rId3"/>
              </a:buBlip>
              <a:defRPr/>
            </a:pPr>
            <a:r>
              <a:rPr lang="en-US" sz="1100">
                <a:solidFill>
                  <a:srgbClr val="1F1A62"/>
                </a:solidFill>
                <a:latin typeface="Helvetica"/>
                <a:cs typeface="Helvetica"/>
              </a:rPr>
              <a:t>The analysis revealed which target groups were most responsive, allowing for future target refinement. Key demographic groups (male, 25-54) responded best to the CTV Messaging</a:t>
            </a:r>
            <a:endParaRPr kumimoji="0" lang="en-US" sz="11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a:ea typeface="+mn-ea"/>
                <a:cs typeface="Helvetica"/>
              </a:rPr>
              <a:t>Company / Viewing Source / Media Type</a:t>
            </a:r>
            <a:endParaRPr lang="en-US" sz="1200" b="1" i="0" u="none" strike="noStrike" kern="1200" cap="none" spc="0" normalizeH="0" baseline="0" noProof="0">
              <a:ln>
                <a:noFill/>
              </a:ln>
              <a:solidFill>
                <a:srgbClr val="1F1A62"/>
              </a:solidFill>
              <a:effectLst/>
              <a:uLnTx/>
              <a:uFillTx/>
              <a:latin typeface="Helvetic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Samba TV</a:t>
            </a:r>
            <a:r>
              <a:rPr lang="en-US" sz="1200">
                <a:solidFill>
                  <a:srgbClr val="1F1A62"/>
                </a:solidFill>
                <a:latin typeface="Helvetica"/>
                <a:cs typeface="Helvetica"/>
              </a:rPr>
              <a:t> &amp; Lucid / Pixel Tags / CTV</a:t>
            </a:r>
            <a:endParaRPr lang="en-US" sz="1200" b="0" i="0" u="none" strike="noStrike" kern="1200" cap="none" spc="0" normalizeH="0" baseline="0" noProof="0">
              <a:ln>
                <a:noFill/>
              </a:ln>
              <a:solidFill>
                <a:srgbClr val="1F1A62"/>
              </a:solidFill>
              <a:effectLst/>
              <a:uLnTx/>
              <a:uFillTx/>
              <a:latin typeface="Helvetica"/>
              <a:cs typeface="Helvetica"/>
            </a:endParaRPr>
          </a:p>
        </p:txBody>
      </p:sp>
      <p:sp>
        <p:nvSpPr>
          <p:cNvPr id="44" name="Rectangle 43">
            <a:extLst>
              <a:ext uri="{FF2B5EF4-FFF2-40B4-BE49-F238E27FC236}">
                <a16:creationId xmlns:a16="http://schemas.microsoft.com/office/drawing/2014/main" id="{FBCB178F-5308-B5E9-2670-4FDC2C393FC9}"/>
              </a:ext>
            </a:extLst>
          </p:cNvPr>
          <p:cNvSpPr/>
          <p:nvPr/>
        </p:nvSpPr>
        <p:spPr>
          <a:xfrm>
            <a:off x="9984919" y="0"/>
            <a:ext cx="2207080" cy="587668"/>
          </a:xfrm>
          <a:prstGeom prst="rect">
            <a:avLst/>
          </a:prstGeom>
          <a:solidFill>
            <a:srgbClr val="E2E8F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sz="1200" b="1">
                <a:solidFill>
                  <a:srgbClr val="002060"/>
                </a:solidFill>
                <a:latin typeface="Helvetica"/>
                <a:cs typeface="Helvetica"/>
              </a:rPr>
              <a:t>Brand Perception / Targeting Optimization</a:t>
            </a:r>
            <a:endParaRPr kumimoji="0" lang="en-US" sz="1200" b="1" i="0" u="none" strike="noStrike" kern="1200" cap="none" spc="0" normalizeH="0" baseline="0" noProof="0">
              <a:ln>
                <a:noFill/>
              </a:ln>
              <a:solidFill>
                <a:srgbClr val="002060"/>
              </a:solidFill>
              <a:effectLst/>
              <a:uLnTx/>
              <a:uFillTx/>
              <a:latin typeface="Helvetica"/>
              <a:cs typeface="Helvetica"/>
            </a:endParaRPr>
          </a:p>
        </p:txBody>
      </p:sp>
      <p:pic>
        <p:nvPicPr>
          <p:cNvPr id="24" name="Picture 23" descr="Icon&#10;&#10;Description automatically generated">
            <a:extLst>
              <a:ext uri="{FF2B5EF4-FFF2-40B4-BE49-F238E27FC236}">
                <a16:creationId xmlns:a16="http://schemas.microsoft.com/office/drawing/2014/main" id="{3D612168-7D93-3E0F-8415-019D4A00398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25866" y="81814"/>
            <a:ext cx="659005" cy="659005"/>
          </a:xfrm>
          <a:prstGeom prst="rect">
            <a:avLst/>
          </a:prstGeom>
        </p:spPr>
      </p:pic>
      <p:graphicFrame>
        <p:nvGraphicFramePr>
          <p:cNvPr id="7" name="Chart 6">
            <a:extLst>
              <a:ext uri="{FF2B5EF4-FFF2-40B4-BE49-F238E27FC236}">
                <a16:creationId xmlns:a16="http://schemas.microsoft.com/office/drawing/2014/main" id="{7F248E19-4DE6-C8C5-97F5-63098CA96331}"/>
              </a:ext>
            </a:extLst>
          </p:cNvPr>
          <p:cNvGraphicFramePr/>
          <p:nvPr/>
        </p:nvGraphicFramePr>
        <p:xfrm>
          <a:off x="3964307" y="1505595"/>
          <a:ext cx="3777252" cy="208913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Chart 33">
            <a:extLst>
              <a:ext uri="{FF2B5EF4-FFF2-40B4-BE49-F238E27FC236}">
                <a16:creationId xmlns:a16="http://schemas.microsoft.com/office/drawing/2014/main" id="{13AE5098-C3A4-160D-0695-C49F47856EB9}"/>
              </a:ext>
            </a:extLst>
          </p:cNvPr>
          <p:cNvGraphicFramePr/>
          <p:nvPr/>
        </p:nvGraphicFramePr>
        <p:xfrm>
          <a:off x="7020733" y="1505595"/>
          <a:ext cx="2687098" cy="208913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8" name="Chart 37">
            <a:extLst>
              <a:ext uri="{FF2B5EF4-FFF2-40B4-BE49-F238E27FC236}">
                <a16:creationId xmlns:a16="http://schemas.microsoft.com/office/drawing/2014/main" id="{09583275-DEF7-F47F-6FDB-DC594D911F75}"/>
              </a:ext>
            </a:extLst>
          </p:cNvPr>
          <p:cNvGraphicFramePr/>
          <p:nvPr/>
        </p:nvGraphicFramePr>
        <p:xfrm>
          <a:off x="9475762" y="1505595"/>
          <a:ext cx="2353823" cy="2089131"/>
        </p:xfrm>
        <a:graphic>
          <a:graphicData uri="http://schemas.openxmlformats.org/drawingml/2006/chart">
            <c:chart xmlns:c="http://schemas.openxmlformats.org/drawingml/2006/chart" xmlns:r="http://schemas.openxmlformats.org/officeDocument/2006/relationships" r:id="rId7"/>
          </a:graphicData>
        </a:graphic>
      </p:graphicFrame>
      <p:sp>
        <p:nvSpPr>
          <p:cNvPr id="10" name="TextBox 9">
            <a:extLst>
              <a:ext uri="{FF2B5EF4-FFF2-40B4-BE49-F238E27FC236}">
                <a16:creationId xmlns:a16="http://schemas.microsoft.com/office/drawing/2014/main" id="{6191B6CA-1CBA-2B61-1D03-0F7CC6F8FD38}"/>
              </a:ext>
            </a:extLst>
          </p:cNvPr>
          <p:cNvSpPr txBox="1"/>
          <p:nvPr/>
        </p:nvSpPr>
        <p:spPr>
          <a:xfrm>
            <a:off x="7586752" y="1299508"/>
            <a:ext cx="880582" cy="276999"/>
          </a:xfrm>
          <a:prstGeom prst="rect">
            <a:avLst/>
          </a:prstGeom>
          <a:noFill/>
        </p:spPr>
        <p:txBody>
          <a:bodyPr wrap="square" rtlCol="0">
            <a:spAutoFit/>
          </a:bodyPr>
          <a:lstStyle/>
          <a:p>
            <a:pPr algn="ctr"/>
            <a:r>
              <a:rPr lang="en-US" sz="1200" b="1">
                <a:solidFill>
                  <a:srgbClr val="1F1A62"/>
                </a:solidFill>
                <a:latin typeface="Helvetica" panose="020B0403020202020204" pitchFamily="34" charset="0"/>
              </a:rPr>
              <a:t>Exposed</a:t>
            </a:r>
          </a:p>
        </p:txBody>
      </p:sp>
      <p:sp>
        <p:nvSpPr>
          <p:cNvPr id="40" name="TextBox 39">
            <a:extLst>
              <a:ext uri="{FF2B5EF4-FFF2-40B4-BE49-F238E27FC236}">
                <a16:creationId xmlns:a16="http://schemas.microsoft.com/office/drawing/2014/main" id="{B587A52C-E7C8-5050-B0F3-D6B1481783B6}"/>
              </a:ext>
            </a:extLst>
          </p:cNvPr>
          <p:cNvSpPr txBox="1"/>
          <p:nvPr/>
        </p:nvSpPr>
        <p:spPr>
          <a:xfrm>
            <a:off x="6070204" y="1299508"/>
            <a:ext cx="762664" cy="276999"/>
          </a:xfrm>
          <a:prstGeom prst="rect">
            <a:avLst/>
          </a:prstGeom>
          <a:noFill/>
        </p:spPr>
        <p:txBody>
          <a:bodyPr wrap="square" rtlCol="0">
            <a:spAutoFit/>
          </a:bodyPr>
          <a:lstStyle/>
          <a:p>
            <a:pPr algn="ctr"/>
            <a:r>
              <a:rPr lang="en-US" sz="1200" b="1">
                <a:solidFill>
                  <a:srgbClr val="1F1A62"/>
                </a:solidFill>
                <a:latin typeface="Helvetica" panose="020B0403020202020204" pitchFamily="34" charset="0"/>
              </a:rPr>
              <a:t>Control</a:t>
            </a:r>
          </a:p>
        </p:txBody>
      </p:sp>
      <p:sp>
        <p:nvSpPr>
          <p:cNvPr id="45" name="TextBox 44">
            <a:extLst>
              <a:ext uri="{FF2B5EF4-FFF2-40B4-BE49-F238E27FC236}">
                <a16:creationId xmlns:a16="http://schemas.microsoft.com/office/drawing/2014/main" id="{466A1064-47A4-9B91-7A2E-4106201F00E3}"/>
              </a:ext>
            </a:extLst>
          </p:cNvPr>
          <p:cNvSpPr txBox="1"/>
          <p:nvPr/>
        </p:nvSpPr>
        <p:spPr>
          <a:xfrm>
            <a:off x="9854384" y="1299508"/>
            <a:ext cx="762664" cy="276999"/>
          </a:xfrm>
          <a:prstGeom prst="rect">
            <a:avLst/>
          </a:prstGeom>
          <a:noFill/>
        </p:spPr>
        <p:txBody>
          <a:bodyPr wrap="square" rtlCol="0">
            <a:spAutoFit/>
          </a:bodyPr>
          <a:lstStyle/>
          <a:p>
            <a:pPr algn="ctr"/>
            <a:r>
              <a:rPr lang="en-US" sz="1200" b="1">
                <a:solidFill>
                  <a:srgbClr val="1F1A62"/>
                </a:solidFill>
                <a:latin typeface="Helvetica" panose="020B0403020202020204" pitchFamily="34" charset="0"/>
              </a:rPr>
              <a:t>Lift</a:t>
            </a:r>
          </a:p>
        </p:txBody>
      </p:sp>
      <p:sp>
        <p:nvSpPr>
          <p:cNvPr id="11" name="Rectangle 10">
            <a:extLst>
              <a:ext uri="{FF2B5EF4-FFF2-40B4-BE49-F238E27FC236}">
                <a16:creationId xmlns:a16="http://schemas.microsoft.com/office/drawing/2014/main" id="{65811BFA-36CD-A77C-7FF7-84F05D054597}"/>
              </a:ext>
            </a:extLst>
          </p:cNvPr>
          <p:cNvSpPr/>
          <p:nvPr/>
        </p:nvSpPr>
        <p:spPr>
          <a:xfrm>
            <a:off x="4081319" y="1695806"/>
            <a:ext cx="7094682" cy="251817"/>
          </a:xfrm>
          <a:prstGeom prst="rect">
            <a:avLst/>
          </a:prstGeom>
          <a:noFill/>
          <a:ln w="28575">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706C8473-4F8C-3809-C55B-BC6E24E40F8A}"/>
              </a:ext>
            </a:extLst>
          </p:cNvPr>
          <p:cNvSpPr/>
          <p:nvPr/>
        </p:nvSpPr>
        <p:spPr>
          <a:xfrm>
            <a:off x="4081319" y="2057029"/>
            <a:ext cx="7094682" cy="251817"/>
          </a:xfrm>
          <a:prstGeom prst="rect">
            <a:avLst/>
          </a:prstGeom>
          <a:noFill/>
          <a:ln w="28575">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D1432569-3CBA-A1C4-7D00-61BEF7EE6188}"/>
              </a:ext>
            </a:extLst>
          </p:cNvPr>
          <p:cNvSpPr/>
          <p:nvPr/>
        </p:nvSpPr>
        <p:spPr>
          <a:xfrm>
            <a:off x="4081319" y="3150243"/>
            <a:ext cx="7094682" cy="251817"/>
          </a:xfrm>
          <a:prstGeom prst="rect">
            <a:avLst/>
          </a:prstGeom>
          <a:noFill/>
          <a:ln w="28575">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9E1C67BD-8595-5E24-DFF9-0DE55BC2FAB9}"/>
              </a:ext>
            </a:extLst>
          </p:cNvPr>
          <p:cNvSpPr txBox="1"/>
          <p:nvPr/>
        </p:nvSpPr>
        <p:spPr>
          <a:xfrm>
            <a:off x="11078088" y="1299508"/>
            <a:ext cx="1094198" cy="276999"/>
          </a:xfrm>
          <a:prstGeom prst="rect">
            <a:avLst/>
          </a:prstGeom>
          <a:noFill/>
        </p:spPr>
        <p:txBody>
          <a:bodyPr wrap="square" rtlCol="0">
            <a:spAutoFit/>
          </a:bodyPr>
          <a:lstStyle/>
          <a:p>
            <a:pPr algn="ctr"/>
            <a:r>
              <a:rPr lang="en-US" sz="1200" b="1">
                <a:solidFill>
                  <a:srgbClr val="1F1A62"/>
                </a:solidFill>
                <a:latin typeface="Helvetica" panose="020B0403020202020204" pitchFamily="34" charset="0"/>
              </a:rPr>
              <a:t>Significance</a:t>
            </a:r>
          </a:p>
        </p:txBody>
      </p:sp>
      <p:sp>
        <p:nvSpPr>
          <p:cNvPr id="13" name="Arrow: Up 12">
            <a:extLst>
              <a:ext uri="{FF2B5EF4-FFF2-40B4-BE49-F238E27FC236}">
                <a16:creationId xmlns:a16="http://schemas.microsoft.com/office/drawing/2014/main" id="{73184919-FB1F-BC49-359A-BE5AA58AF38D}"/>
              </a:ext>
            </a:extLst>
          </p:cNvPr>
          <p:cNvSpPr/>
          <p:nvPr/>
        </p:nvSpPr>
        <p:spPr>
          <a:xfrm>
            <a:off x="11480090" y="1613160"/>
            <a:ext cx="290195" cy="271393"/>
          </a:xfrm>
          <a:prstGeom prst="upArrow">
            <a:avLst/>
          </a:prstGeom>
          <a:solidFill>
            <a:srgbClr val="4EBEA4"/>
          </a:solidFill>
          <a:ln>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row: Up 48">
            <a:extLst>
              <a:ext uri="{FF2B5EF4-FFF2-40B4-BE49-F238E27FC236}">
                <a16:creationId xmlns:a16="http://schemas.microsoft.com/office/drawing/2014/main" id="{1E3F17D8-02AA-54DA-DCF4-D306987406B6}"/>
              </a:ext>
            </a:extLst>
          </p:cNvPr>
          <p:cNvSpPr/>
          <p:nvPr/>
        </p:nvSpPr>
        <p:spPr>
          <a:xfrm>
            <a:off x="11480090" y="2047240"/>
            <a:ext cx="290195" cy="271393"/>
          </a:xfrm>
          <a:prstGeom prst="upArrow">
            <a:avLst/>
          </a:prstGeom>
          <a:solidFill>
            <a:srgbClr val="4EBEA4"/>
          </a:solidFill>
          <a:ln>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rrow: Up 49">
            <a:extLst>
              <a:ext uri="{FF2B5EF4-FFF2-40B4-BE49-F238E27FC236}">
                <a16:creationId xmlns:a16="http://schemas.microsoft.com/office/drawing/2014/main" id="{3CBE6C97-6903-70BD-3C46-4147C19E696A}"/>
              </a:ext>
            </a:extLst>
          </p:cNvPr>
          <p:cNvSpPr/>
          <p:nvPr/>
        </p:nvSpPr>
        <p:spPr>
          <a:xfrm>
            <a:off x="11480090" y="3105032"/>
            <a:ext cx="290195" cy="271393"/>
          </a:xfrm>
          <a:prstGeom prst="upArrow">
            <a:avLst/>
          </a:prstGeom>
          <a:solidFill>
            <a:srgbClr val="4EBEA4"/>
          </a:solidFill>
          <a:ln>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Up 50">
            <a:extLst>
              <a:ext uri="{FF2B5EF4-FFF2-40B4-BE49-F238E27FC236}">
                <a16:creationId xmlns:a16="http://schemas.microsoft.com/office/drawing/2014/main" id="{A4F8970F-49AD-9A02-33A9-6A7A97CBB7FB}"/>
              </a:ext>
            </a:extLst>
          </p:cNvPr>
          <p:cNvSpPr/>
          <p:nvPr/>
        </p:nvSpPr>
        <p:spPr>
          <a:xfrm>
            <a:off x="11480090" y="2384642"/>
            <a:ext cx="290195" cy="271393"/>
          </a:xfrm>
          <a:prstGeom prst="upArrow">
            <a:avLst/>
          </a:prstGeom>
          <a:solidFill>
            <a:srgbClr val="FFE600"/>
          </a:solidFill>
          <a:ln>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2" name="Chart 51">
            <a:extLst>
              <a:ext uri="{FF2B5EF4-FFF2-40B4-BE49-F238E27FC236}">
                <a16:creationId xmlns:a16="http://schemas.microsoft.com/office/drawing/2014/main" id="{FA81CD47-45B8-587A-0C66-35BA502676AB}"/>
              </a:ext>
            </a:extLst>
          </p:cNvPr>
          <p:cNvGraphicFramePr/>
          <p:nvPr/>
        </p:nvGraphicFramePr>
        <p:xfrm>
          <a:off x="4663988" y="4156229"/>
          <a:ext cx="3201816" cy="2089131"/>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3" name="Chart 52">
            <a:extLst>
              <a:ext uri="{FF2B5EF4-FFF2-40B4-BE49-F238E27FC236}">
                <a16:creationId xmlns:a16="http://schemas.microsoft.com/office/drawing/2014/main" id="{22A2DD84-E8A4-8F7A-5090-E400194A59CE}"/>
              </a:ext>
            </a:extLst>
          </p:cNvPr>
          <p:cNvGraphicFramePr/>
          <p:nvPr/>
        </p:nvGraphicFramePr>
        <p:xfrm>
          <a:off x="8270788" y="4156229"/>
          <a:ext cx="3201816" cy="2089131"/>
        </p:xfrm>
        <a:graphic>
          <a:graphicData uri="http://schemas.openxmlformats.org/drawingml/2006/chart">
            <c:chart xmlns:c="http://schemas.openxmlformats.org/drawingml/2006/chart" xmlns:r="http://schemas.openxmlformats.org/officeDocument/2006/relationships" r:id="rId9"/>
          </a:graphicData>
        </a:graphic>
      </p:graphicFrame>
      <p:sp>
        <p:nvSpPr>
          <p:cNvPr id="54" name="TextBox 53">
            <a:extLst>
              <a:ext uri="{FF2B5EF4-FFF2-40B4-BE49-F238E27FC236}">
                <a16:creationId xmlns:a16="http://schemas.microsoft.com/office/drawing/2014/main" id="{8F4DA123-A3CD-F155-595A-E7C1360CDC76}"/>
              </a:ext>
            </a:extLst>
          </p:cNvPr>
          <p:cNvSpPr txBox="1"/>
          <p:nvPr/>
        </p:nvSpPr>
        <p:spPr>
          <a:xfrm>
            <a:off x="4951433" y="3878416"/>
            <a:ext cx="2289133" cy="276999"/>
          </a:xfrm>
          <a:prstGeom prst="rect">
            <a:avLst/>
          </a:prstGeom>
          <a:noFill/>
        </p:spPr>
        <p:txBody>
          <a:bodyPr wrap="square" rtlCol="0">
            <a:spAutoFit/>
          </a:bodyPr>
          <a:lstStyle/>
          <a:p>
            <a:pPr algn="ctr"/>
            <a:r>
              <a:rPr lang="en-US" sz="1200" b="1">
                <a:solidFill>
                  <a:srgbClr val="1F1A62"/>
                </a:solidFill>
                <a:latin typeface="Helvetica" panose="020B0403020202020204" pitchFamily="34" charset="0"/>
              </a:rPr>
              <a:t>Benchmark lift*: </a:t>
            </a:r>
            <a:r>
              <a:rPr lang="en-US" sz="1200" b="1">
                <a:solidFill>
                  <a:srgbClr val="ED3C8D"/>
                </a:solidFill>
                <a:latin typeface="Helvetica" panose="020B0403020202020204" pitchFamily="34" charset="0"/>
              </a:rPr>
              <a:t>30.2%</a:t>
            </a:r>
          </a:p>
        </p:txBody>
      </p:sp>
      <p:sp>
        <p:nvSpPr>
          <p:cNvPr id="55" name="TextBox 54">
            <a:extLst>
              <a:ext uri="{FF2B5EF4-FFF2-40B4-BE49-F238E27FC236}">
                <a16:creationId xmlns:a16="http://schemas.microsoft.com/office/drawing/2014/main" id="{39DA30B3-94E7-6139-CC9F-10FBD6D89138}"/>
              </a:ext>
            </a:extLst>
          </p:cNvPr>
          <p:cNvSpPr txBox="1"/>
          <p:nvPr/>
        </p:nvSpPr>
        <p:spPr>
          <a:xfrm>
            <a:off x="8709817" y="3878416"/>
            <a:ext cx="2289133" cy="276999"/>
          </a:xfrm>
          <a:prstGeom prst="rect">
            <a:avLst/>
          </a:prstGeom>
          <a:noFill/>
        </p:spPr>
        <p:txBody>
          <a:bodyPr wrap="square" rtlCol="0">
            <a:spAutoFit/>
          </a:bodyPr>
          <a:lstStyle/>
          <a:p>
            <a:pPr algn="ctr"/>
            <a:r>
              <a:rPr lang="en-US" sz="1200" b="1">
                <a:solidFill>
                  <a:srgbClr val="1F1A62"/>
                </a:solidFill>
                <a:latin typeface="Helvetica" panose="020B0403020202020204" pitchFamily="34" charset="0"/>
              </a:rPr>
              <a:t>Benchmark lift*: </a:t>
            </a:r>
            <a:r>
              <a:rPr lang="en-US" sz="1200" b="1">
                <a:solidFill>
                  <a:srgbClr val="ED3C8D"/>
                </a:solidFill>
                <a:latin typeface="Helvetica" panose="020B0403020202020204" pitchFamily="34" charset="0"/>
              </a:rPr>
              <a:t>12.1%</a:t>
            </a:r>
          </a:p>
        </p:txBody>
      </p:sp>
      <p:pic>
        <p:nvPicPr>
          <p:cNvPr id="33" name="Picture 20" descr="Samba TV Home Page">
            <a:extLst>
              <a:ext uri="{FF2B5EF4-FFF2-40B4-BE49-F238E27FC236}">
                <a16:creationId xmlns:a16="http://schemas.microsoft.com/office/drawing/2014/main" id="{D32768F6-B4EC-DE7B-79E4-F95E16177085}"/>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0190037" y="6018954"/>
            <a:ext cx="1993490" cy="587668"/>
          </a:xfrm>
          <a:prstGeom prst="rect">
            <a:avLst/>
          </a:prstGeom>
          <a:noFill/>
          <a:extLst>
            <a:ext uri="{909E8E84-426E-40DD-AFC4-6F175D3DCCD1}">
              <a14:hiddenFill xmlns:a14="http://schemas.microsoft.com/office/drawing/2010/main">
                <a:solidFill>
                  <a:srgbClr val="FFFFFF"/>
                </a:solidFill>
              </a14:hiddenFill>
            </a:ext>
          </a:extLst>
        </p:spPr>
      </p:pic>
      <p:pic>
        <p:nvPicPr>
          <p:cNvPr id="32" name="Google Shape;61;p13">
            <a:extLst>
              <a:ext uri="{FF2B5EF4-FFF2-40B4-BE49-F238E27FC236}">
                <a16:creationId xmlns:a16="http://schemas.microsoft.com/office/drawing/2014/main" id="{CD795B83-DF6B-888F-7D06-10608849436F}"/>
              </a:ext>
            </a:extLst>
          </p:cNvPr>
          <p:cNvPicPr preferRelativeResize="0"/>
          <p:nvPr/>
        </p:nvPicPr>
        <p:blipFill rotWithShape="1">
          <a:blip r:embed="rId11">
            <a:alphaModFix/>
          </a:blip>
          <a:srcRect/>
          <a:stretch/>
        </p:blipFill>
        <p:spPr>
          <a:xfrm>
            <a:off x="483207" y="6519043"/>
            <a:ext cx="11708799" cy="350107"/>
          </a:xfrm>
          <a:prstGeom prst="rect">
            <a:avLst/>
          </a:prstGeom>
          <a:noFill/>
          <a:ln>
            <a:noFill/>
          </a:ln>
        </p:spPr>
      </p:pic>
      <p:sp>
        <p:nvSpPr>
          <p:cNvPr id="35" name="Google Shape;62;p13">
            <a:extLst>
              <a:ext uri="{FF2B5EF4-FFF2-40B4-BE49-F238E27FC236}">
                <a16:creationId xmlns:a16="http://schemas.microsoft.com/office/drawing/2014/main" id="{2F3717C9-B7D9-24F8-B74D-8B4622E499D4}"/>
              </a:ext>
            </a:extLst>
          </p:cNvPr>
          <p:cNvSpPr txBox="1"/>
          <p:nvPr/>
        </p:nvSpPr>
        <p:spPr>
          <a:xfrm>
            <a:off x="503713" y="6589970"/>
            <a:ext cx="724400" cy="235858"/>
          </a:xfrm>
          <a:prstGeom prst="rect">
            <a:avLst/>
          </a:prstGeom>
          <a:noFill/>
          <a:ln>
            <a:noFill/>
          </a:ln>
        </p:spPr>
        <p:txBody>
          <a:bodyPr spcFirstLastPara="1" wrap="square" lIns="91433" tIns="45700" rIns="91433" bIns="45700" anchor="t" anchorCtr="0">
            <a:spAutoFit/>
          </a:bodyPr>
          <a:lstStyle/>
          <a:p>
            <a:pPr defTabSz="1219170">
              <a:buClr>
                <a:srgbClr val="FFFFFF"/>
              </a:buClr>
              <a:buSzPts val="700"/>
            </a:pPr>
            <a:r>
              <a:rPr lang="en" sz="900" b="1" kern="0" dirty="0">
                <a:solidFill>
                  <a:srgbClr val="FFFFFF"/>
                </a:solidFill>
                <a:latin typeface="Helvetica" panose="020B0403020202020204" pitchFamily="34" charset="0"/>
                <a:ea typeface="Helvetica Neue"/>
                <a:cs typeface="Helvetica Neue"/>
                <a:sym typeface="Helvetica Neue"/>
              </a:rPr>
              <a:t>PAGE </a:t>
            </a:r>
            <a:fld id="{00000000-1234-1234-1234-123412341234}" type="slidenum">
              <a:rPr lang="en" sz="900" b="1" kern="0">
                <a:solidFill>
                  <a:srgbClr val="FFFFFF"/>
                </a:solidFill>
                <a:latin typeface="Helvetica" panose="020B0403020202020204" pitchFamily="34" charset="0"/>
                <a:ea typeface="Helvetica Neue"/>
                <a:cs typeface="Helvetica Neue"/>
                <a:sym typeface="Helvetica Neue"/>
              </a:rPr>
              <a:pPr defTabSz="1219170">
                <a:buClr>
                  <a:srgbClr val="FFFFFF"/>
                </a:buClr>
                <a:buSzPts val="700"/>
              </a:pPr>
              <a:t>14</a:t>
            </a:fld>
            <a:endParaRPr sz="900" b="1" kern="0" dirty="0">
              <a:solidFill>
                <a:srgbClr val="FFFFFF"/>
              </a:solidFill>
              <a:latin typeface="Helvetica" panose="020B0403020202020204" pitchFamily="34" charset="0"/>
              <a:ea typeface="Helvetica Neue"/>
              <a:cs typeface="Helvetica Neue"/>
              <a:sym typeface="Helvetica Neue"/>
            </a:endParaRPr>
          </a:p>
        </p:txBody>
      </p:sp>
      <p:sp>
        <p:nvSpPr>
          <p:cNvPr id="37" name="Rectangle 36">
            <a:extLst>
              <a:ext uri="{FF2B5EF4-FFF2-40B4-BE49-F238E27FC236}">
                <a16:creationId xmlns:a16="http://schemas.microsoft.com/office/drawing/2014/main" id="{2588DEA0-7ADD-128A-05C1-A93383DE86C6}"/>
              </a:ext>
            </a:extLst>
          </p:cNvPr>
          <p:cNvSpPr/>
          <p:nvPr/>
        </p:nvSpPr>
        <p:spPr>
          <a:xfrm>
            <a:off x="440169"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332831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4" name="Rectangle 33">
            <a:extLst>
              <a:ext uri="{FF2B5EF4-FFF2-40B4-BE49-F238E27FC236}">
                <a16:creationId xmlns:a16="http://schemas.microsoft.com/office/drawing/2014/main" id="{C3DAEEDD-29BF-462E-9051-3C9F5DBCB6E0}"/>
              </a:ext>
            </a:extLst>
          </p:cNvPr>
          <p:cNvSpPr/>
          <p:nvPr/>
        </p:nvSpPr>
        <p:spPr>
          <a:xfrm>
            <a:off x="0" y="-2792"/>
            <a:ext cx="4014788" cy="828219"/>
          </a:xfrm>
          <a:prstGeom prst="rect">
            <a:avLst/>
          </a:prstGeom>
          <a:solidFill>
            <a:srgbClr val="7ED2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D6F3E4AB-B239-4014-8CC3-C8706E0369B4}"/>
              </a:ext>
            </a:extLst>
          </p:cNvPr>
          <p:cNvSpPr/>
          <p:nvPr/>
        </p:nvSpPr>
        <p:spPr>
          <a:xfrm>
            <a:off x="76122" y="865679"/>
            <a:ext cx="3904144" cy="561692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 leading pharmaceutical and health care company wanted to measure reach among both broad and niche audiences utilizing targeting criteria beyond age and gender</a:t>
            </a:r>
            <a:endParaRPr kumimoji="0" lang="en-US" sz="11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Audience Measurement Innovation</a:t>
            </a:r>
            <a:endParaRPr kumimoji="0" lang="en-US" sz="8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The brand utilized </a:t>
            </a:r>
            <a:r>
              <a:rPr kumimoji="0" lang="en-US" sz="1200" b="0" i="0" u="none" strike="noStrike" kern="1200" cap="none" spc="0" normalizeH="0" baseline="0" noProof="0" err="1">
                <a:ln>
                  <a:noFill/>
                </a:ln>
                <a:solidFill>
                  <a:srgbClr val="1F1A62"/>
                </a:solidFill>
                <a:effectLst/>
                <a:uLnTx/>
                <a:uFillTx/>
                <a:latin typeface="Helvetica"/>
                <a:ea typeface="+mn-ea"/>
                <a:cs typeface="Helvetica"/>
              </a:rPr>
              <a:t>Upwave’s</a:t>
            </a:r>
            <a:r>
              <a:rPr kumimoji="0" lang="en-US" sz="1200" b="0" i="0" u="none" strike="noStrike" kern="1200" cap="none" spc="0" normalizeH="0" baseline="0" noProof="0">
                <a:ln>
                  <a:noFill/>
                </a:ln>
                <a:solidFill>
                  <a:srgbClr val="1F1A62"/>
                </a:solidFill>
                <a:effectLst/>
                <a:uLnTx/>
                <a:uFillTx/>
                <a:latin typeface="Helvetica"/>
                <a:ea typeface="+mn-ea"/>
                <a:cs typeface="Helvetica"/>
              </a:rPr>
              <a:t> </a:t>
            </a:r>
            <a:r>
              <a:rPr kumimoji="0" lang="en-US" sz="1200" b="1" i="0" u="none" strike="noStrike" kern="1200" cap="none" spc="0" normalizeH="0" baseline="0" noProof="0">
                <a:ln>
                  <a:noFill/>
                </a:ln>
                <a:solidFill>
                  <a:srgbClr val="1F1A62"/>
                </a:solidFill>
                <a:effectLst/>
                <a:uLnTx/>
                <a:uFillTx/>
                <a:latin typeface="Helvetica"/>
                <a:ea typeface="+mn-ea"/>
                <a:cs typeface="Helvetica"/>
              </a:rPr>
              <a:t>Analytics Platform for Brand Advertising</a:t>
            </a:r>
            <a:r>
              <a:rPr kumimoji="0" lang="en-US" sz="1200" b="0" i="0" u="none" strike="noStrike" kern="1200" cap="none" spc="0" normalizeH="0" baseline="0" noProof="0">
                <a:ln>
                  <a:noFill/>
                </a:ln>
                <a:solidFill>
                  <a:srgbClr val="1F1A62"/>
                </a:solidFill>
                <a:effectLst/>
                <a:uLnTx/>
                <a:uFillTx/>
                <a:latin typeface="Helvetica"/>
                <a:ea typeface="+mn-ea"/>
                <a:cs typeface="Helvetica"/>
              </a:rPr>
              <a:t>, which enabled them to optimize and reallocate across channels and monitor reach, frequency and penetration rate within their specific target audience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HHI $100K+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High-Level Job Title / Industry in Healthcare, Finance, Government</a:t>
            </a:r>
            <a:endParaRPr kumimoji="0" lang="en-US" sz="12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Learnings</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err="1">
                <a:ln>
                  <a:noFill/>
                </a:ln>
                <a:solidFill>
                  <a:srgbClr val="1F1A62"/>
                </a:solidFill>
                <a:effectLst/>
                <a:uLnTx/>
                <a:uFillTx/>
                <a:latin typeface="Helvetica"/>
                <a:ea typeface="+mn-ea"/>
                <a:cs typeface="Helvetica"/>
              </a:rPr>
              <a:t>Upwave’s</a:t>
            </a:r>
            <a:r>
              <a:rPr kumimoji="0" lang="en-US" sz="1200" b="0" i="0" u="none" strike="noStrike" kern="1200" cap="none" spc="0" normalizeH="0" baseline="0" noProof="0">
                <a:ln>
                  <a:noFill/>
                </a:ln>
                <a:solidFill>
                  <a:srgbClr val="1F1A62"/>
                </a:solidFill>
                <a:effectLst/>
                <a:uLnTx/>
                <a:uFillTx/>
                <a:latin typeface="Helvetica"/>
                <a:ea typeface="+mn-ea"/>
                <a:cs typeface="Helvetica"/>
              </a:rPr>
              <a:t> Brand Optimization capability revealed that Digital alone was not as effective, running both TV and Digital together helped drive lift</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4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Campaign lifted awareness among </a:t>
            </a:r>
            <a:r>
              <a:rPr kumimoji="0" lang="en-US" sz="1200" b="1" i="0" u="none" strike="noStrike" kern="1200" cap="none" spc="0" normalizeH="0" baseline="0" noProof="0">
                <a:ln>
                  <a:noFill/>
                </a:ln>
                <a:solidFill>
                  <a:srgbClr val="1F1A62"/>
                </a:solidFill>
                <a:effectLst/>
                <a:uLnTx/>
                <a:uFillTx/>
                <a:latin typeface="Helvetica"/>
                <a:ea typeface="+mn-ea"/>
                <a:cs typeface="Helvetica"/>
              </a:rPr>
              <a:t>11.9MM</a:t>
            </a:r>
            <a:r>
              <a:rPr kumimoji="0" lang="en-US" sz="1200" b="0" i="0" u="none" strike="noStrike" kern="1200" cap="none" spc="0" normalizeH="0" baseline="0" noProof="0">
                <a:ln>
                  <a:noFill/>
                </a:ln>
                <a:solidFill>
                  <a:srgbClr val="1F1A62"/>
                </a:solidFill>
                <a:effectLst/>
                <a:uLnTx/>
                <a:uFillTx/>
                <a:latin typeface="Helvetica"/>
                <a:ea typeface="+mn-ea"/>
                <a:cs typeface="Helvetica"/>
              </a:rPr>
              <a:t> people, with the highest lift seem among affluent audiences</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10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 Viewing Source / Media Type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err="1">
                <a:ln>
                  <a:noFill/>
                </a:ln>
                <a:solidFill>
                  <a:srgbClr val="1F1A62"/>
                </a:solidFill>
                <a:effectLst/>
                <a:uLnTx/>
                <a:uFillTx/>
                <a:latin typeface="Helvetica"/>
                <a:ea typeface="+mn-ea"/>
                <a:cs typeface="Helvetica"/>
              </a:rPr>
              <a:t>Upwave</a:t>
            </a:r>
            <a:r>
              <a:rPr kumimoji="0" lang="en-US" sz="1200" b="0" i="0" u="none" strike="noStrike" kern="1200" cap="none" spc="0" normalizeH="0" baseline="0" noProof="0">
                <a:ln>
                  <a:noFill/>
                </a:ln>
                <a:solidFill>
                  <a:srgbClr val="1F1A62"/>
                </a:solidFill>
                <a:effectLst/>
                <a:uLnTx/>
                <a:uFillTx/>
                <a:latin typeface="Helvetica"/>
                <a:ea typeface="+mn-ea"/>
                <a:cs typeface="Helvetica"/>
              </a:rPr>
              <a:t> </a:t>
            </a:r>
            <a:r>
              <a:rPr kumimoji="0" lang="en-US" sz="1200" b="1" i="0" u="none" strike="noStrike" kern="1200" cap="none" spc="0" normalizeH="0" baseline="0" noProof="0">
                <a:ln>
                  <a:noFill/>
                </a:ln>
                <a:solidFill>
                  <a:srgbClr val="1F1A62"/>
                </a:solidFill>
                <a:effectLst/>
                <a:uLnTx/>
                <a:uFillTx/>
                <a:latin typeface="Helvetica"/>
                <a:ea typeface="+mn-ea"/>
                <a:cs typeface="Helvetica"/>
              </a:rPr>
              <a:t>/ </a:t>
            </a:r>
            <a:r>
              <a:rPr kumimoji="0" lang="en-US" sz="1200" b="0" i="0" u="none" strike="noStrike" kern="1200" cap="none" spc="0" normalizeH="0" baseline="0" noProof="0">
                <a:ln>
                  <a:noFill/>
                </a:ln>
                <a:solidFill>
                  <a:srgbClr val="1F1A62"/>
                </a:solidFill>
                <a:effectLst/>
                <a:uLnTx/>
                <a:uFillTx/>
                <a:latin typeface="Helvetica"/>
                <a:ea typeface="+mn-ea"/>
                <a:cs typeface="Helvetica"/>
              </a:rPr>
              <a:t>ACR, Event Tags </a:t>
            </a:r>
            <a:r>
              <a:rPr kumimoji="0" lang="en-US" sz="1200" b="1" i="0" u="none" strike="noStrike" kern="1200" cap="none" spc="0" normalizeH="0" baseline="0" noProof="0">
                <a:ln>
                  <a:noFill/>
                </a:ln>
                <a:solidFill>
                  <a:srgbClr val="1F1A62"/>
                </a:solidFill>
                <a:effectLst/>
                <a:uLnTx/>
                <a:uFillTx/>
                <a:latin typeface="Helvetica"/>
                <a:ea typeface="+mn-ea"/>
                <a:cs typeface="Helvetica"/>
              </a:rPr>
              <a:t>/ </a:t>
            </a:r>
            <a:r>
              <a:rPr kumimoji="0" lang="en-US" sz="1200" b="0" i="0" u="none" strike="noStrike" kern="1200" cap="none" spc="0" normalizeH="0" baseline="0" noProof="0">
                <a:ln>
                  <a:noFill/>
                </a:ln>
                <a:solidFill>
                  <a:srgbClr val="1F1A62"/>
                </a:solidFill>
                <a:effectLst/>
                <a:uLnTx/>
                <a:uFillTx/>
                <a:latin typeface="Helvetica"/>
                <a:ea typeface="+mn-ea"/>
                <a:cs typeface="Helvetica"/>
              </a:rPr>
              <a:t>Linear TV, Digital (Display, Mobile, Desktop)</a:t>
            </a:r>
          </a:p>
        </p:txBody>
      </p:sp>
      <p:sp>
        <p:nvSpPr>
          <p:cNvPr id="30" name="Rectangle 29">
            <a:extLst>
              <a:ext uri="{FF2B5EF4-FFF2-40B4-BE49-F238E27FC236}">
                <a16:creationId xmlns:a16="http://schemas.microsoft.com/office/drawing/2014/main" id="{75F81532-3D49-4828-8247-ECFA9B63B40D}"/>
              </a:ext>
            </a:extLst>
          </p:cNvPr>
          <p:cNvSpPr/>
          <p:nvPr/>
        </p:nvSpPr>
        <p:spPr>
          <a:xfrm>
            <a:off x="3996212" y="40715"/>
            <a:ext cx="8174268" cy="1107996"/>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a:ln>
                  <a:noFill/>
                </a:ln>
                <a:solidFill>
                  <a:srgbClr val="1F1A62"/>
                </a:solidFill>
                <a:effectLst/>
                <a:uLnTx/>
                <a:uFillTx/>
                <a:latin typeface="Helvetica"/>
                <a:ea typeface="+mn-ea"/>
                <a:cs typeface="Helvetica"/>
              </a:rPr>
              <a:t>A pharma &amp; health care company leveraged </a:t>
            </a:r>
            <a:br>
              <a:rPr kumimoji="0" lang="en-US" sz="2200" b="0" i="0" u="none" strike="noStrike" kern="1200" cap="none" spc="0" normalizeH="0" baseline="0" noProof="0">
                <a:ln>
                  <a:noFill/>
                </a:ln>
                <a:solidFill>
                  <a:srgbClr val="1F1A62"/>
                </a:solidFill>
                <a:effectLst/>
                <a:uLnTx/>
                <a:uFillTx/>
                <a:latin typeface="Helvetica"/>
                <a:ea typeface="+mn-ea"/>
                <a:cs typeface="Helvetica"/>
              </a:rPr>
            </a:br>
            <a:r>
              <a:rPr kumimoji="0" lang="en-US" sz="2200" b="0" i="0" u="none" strike="noStrike" kern="1200" cap="none" spc="0" normalizeH="0" baseline="0" noProof="0" err="1">
                <a:ln>
                  <a:noFill/>
                </a:ln>
                <a:solidFill>
                  <a:srgbClr val="ED3C8D"/>
                </a:solidFill>
                <a:effectLst/>
                <a:uLnTx/>
                <a:uFillTx/>
                <a:latin typeface="Helvetica"/>
                <a:ea typeface="+mn-ea"/>
                <a:cs typeface="Helvetica"/>
              </a:rPr>
              <a:t>Upwave’s</a:t>
            </a:r>
            <a:r>
              <a:rPr kumimoji="0" lang="en-US" sz="2200" b="0" i="0" u="none" strike="noStrike" kern="1200" cap="none" spc="0" normalizeH="0" baseline="0" noProof="0">
                <a:ln>
                  <a:noFill/>
                </a:ln>
                <a:solidFill>
                  <a:srgbClr val="1F1A62"/>
                </a:solidFill>
                <a:effectLst/>
                <a:uLnTx/>
                <a:uFillTx/>
                <a:latin typeface="Helvetica"/>
                <a:ea typeface="+mn-ea"/>
                <a:cs typeface="Helvetica"/>
              </a:rPr>
              <a:t> Brand Optimization capability to </a:t>
            </a:r>
            <a:br>
              <a:rPr kumimoji="0" lang="en-US" sz="2200" b="0" i="0" u="none" strike="noStrike" kern="1200" cap="none" spc="0" normalizeH="0" baseline="0" noProof="0">
                <a:ln>
                  <a:noFill/>
                </a:ln>
                <a:solidFill>
                  <a:srgbClr val="1F1A62"/>
                </a:solidFill>
                <a:effectLst/>
                <a:uLnTx/>
                <a:uFillTx/>
                <a:latin typeface="Helvetica"/>
                <a:ea typeface="+mn-ea"/>
                <a:cs typeface="Helvetica"/>
              </a:rPr>
            </a:br>
            <a:r>
              <a:rPr kumimoji="0" lang="en-US" sz="2200" b="0" i="0" u="none" strike="noStrike" kern="1200" cap="none" spc="0" normalizeH="0" baseline="0" noProof="0">
                <a:ln>
                  <a:noFill/>
                </a:ln>
                <a:solidFill>
                  <a:srgbClr val="ED3C8D"/>
                </a:solidFill>
                <a:effectLst/>
                <a:uLnTx/>
                <a:uFillTx/>
                <a:latin typeface="Helvetica"/>
                <a:ea typeface="+mn-ea"/>
                <a:cs typeface="Helvetica"/>
              </a:rPr>
              <a:t>drive lift across both TV and digital</a:t>
            </a:r>
          </a:p>
        </p:txBody>
      </p:sp>
      <p:sp>
        <p:nvSpPr>
          <p:cNvPr id="37" name="TextBox 36">
            <a:extLst>
              <a:ext uri="{FF2B5EF4-FFF2-40B4-BE49-F238E27FC236}">
                <a16:creationId xmlns:a16="http://schemas.microsoft.com/office/drawing/2014/main" id="{14F36C49-443D-4E60-B1B7-6C4AA013C3F0}"/>
              </a:ext>
            </a:extLst>
          </p:cNvPr>
          <p:cNvSpPr txBox="1"/>
          <p:nvPr/>
        </p:nvSpPr>
        <p:spPr>
          <a:xfrm>
            <a:off x="4018365" y="6310453"/>
            <a:ext cx="651471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a:t>
            </a:r>
            <a:r>
              <a:rPr kumimoji="0" lang="en-US" sz="800" b="0" i="0" u="none" strike="noStrike" kern="1200" cap="none" spc="0" normalizeH="0" baseline="0" noProof="0" err="1">
                <a:ln>
                  <a:noFill/>
                </a:ln>
                <a:solidFill>
                  <a:srgbClr val="002060"/>
                </a:solidFill>
                <a:effectLst/>
                <a:uLnTx/>
                <a:uFillTx/>
                <a:latin typeface="Helvetica" panose="020B0604020202020204" pitchFamily="34" charset="0"/>
                <a:ea typeface="+mn-ea"/>
                <a:cs typeface="Helvetica" panose="020B0604020202020204" pitchFamily="34" charset="0"/>
              </a:rPr>
              <a:t>Upwave</a:t>
            </a:r>
            <a:r>
              <a:rPr kumimoji="0" lang="en-US" sz="800" b="0" i="1"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 </a:t>
            </a: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Campaign time period: May – December 2021. Comparisons based against a representative control group.</a:t>
            </a:r>
            <a:endParaRPr kumimoji="0" lang="en-US" sz="800" b="0" i="1"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endParaRPr>
          </a:p>
        </p:txBody>
      </p:sp>
      <p:pic>
        <p:nvPicPr>
          <p:cNvPr id="36" name="Picture 35">
            <a:extLst>
              <a:ext uri="{FF2B5EF4-FFF2-40B4-BE49-F238E27FC236}">
                <a16:creationId xmlns:a16="http://schemas.microsoft.com/office/drawing/2014/main" id="{97BE7D66-16D4-4075-951E-BB378B4E1C7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8" name="Slide Number Placeholder 5">
            <a:extLst>
              <a:ext uri="{FF2B5EF4-FFF2-40B4-BE49-F238E27FC236}">
                <a16:creationId xmlns:a16="http://schemas.microsoft.com/office/drawing/2014/main" id="{2EED0D9E-D512-4239-A864-D47AC97194D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40" name="Rectangle 39">
            <a:extLst>
              <a:ext uri="{FF2B5EF4-FFF2-40B4-BE49-F238E27FC236}">
                <a16:creationId xmlns:a16="http://schemas.microsoft.com/office/drawing/2014/main" id="{7EDC06DD-C164-451B-BB8A-0A40BDC8E518}"/>
              </a:ext>
            </a:extLst>
          </p:cNvPr>
          <p:cNvSpPr/>
          <p:nvPr/>
        </p:nvSpPr>
        <p:spPr>
          <a:xfrm>
            <a:off x="440169"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53" name="Picture 52" descr="Icon&#10;&#10;Description automatically generated">
            <a:extLst>
              <a:ext uri="{FF2B5EF4-FFF2-40B4-BE49-F238E27FC236}">
                <a16:creationId xmlns:a16="http://schemas.microsoft.com/office/drawing/2014/main" id="{12E7F595-105C-4FA9-9B31-82543DF3A34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49579" y="81814"/>
            <a:ext cx="659005" cy="659005"/>
          </a:xfrm>
          <a:prstGeom prst="rect">
            <a:avLst/>
          </a:prstGeom>
        </p:spPr>
      </p:pic>
      <p:sp>
        <p:nvSpPr>
          <p:cNvPr id="54" name="Rectangle 53">
            <a:extLst>
              <a:ext uri="{FF2B5EF4-FFF2-40B4-BE49-F238E27FC236}">
                <a16:creationId xmlns:a16="http://schemas.microsoft.com/office/drawing/2014/main" id="{24E0CDBF-FAD4-468F-A81E-B2968CFD5309}"/>
              </a:ext>
            </a:extLst>
          </p:cNvPr>
          <p:cNvSpPr/>
          <p:nvPr/>
        </p:nvSpPr>
        <p:spPr>
          <a:xfrm>
            <a:off x="125016" y="33798"/>
            <a:ext cx="3764757" cy="741870"/>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rPr>
              <a:t>Pharmaceuticals / Healthcare</a:t>
            </a:r>
          </a:p>
        </p:txBody>
      </p:sp>
      <p:pic>
        <p:nvPicPr>
          <p:cNvPr id="7170" name="Picture 2" descr="Access A Trusted Market Research Sample | TapResearch">
            <a:extLst>
              <a:ext uri="{FF2B5EF4-FFF2-40B4-BE49-F238E27FC236}">
                <a16:creationId xmlns:a16="http://schemas.microsoft.com/office/drawing/2014/main" id="{B3F3ED2D-A66B-422A-9A89-24E0520096B6}"/>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10567601" y="5958004"/>
            <a:ext cx="1577016" cy="511663"/>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Connector 26">
            <a:extLst>
              <a:ext uri="{FF2B5EF4-FFF2-40B4-BE49-F238E27FC236}">
                <a16:creationId xmlns:a16="http://schemas.microsoft.com/office/drawing/2014/main" id="{F0588783-311E-4027-BFC6-36D43530A4FF}"/>
              </a:ext>
            </a:extLst>
          </p:cNvPr>
          <p:cNvCxnSpPr>
            <a:cxnSpLocks/>
          </p:cNvCxnSpPr>
          <p:nvPr/>
        </p:nvCxnSpPr>
        <p:spPr>
          <a:xfrm>
            <a:off x="4739718" y="3501293"/>
            <a:ext cx="6766208" cy="0"/>
          </a:xfrm>
          <a:prstGeom prst="line">
            <a:avLst/>
          </a:prstGeom>
          <a:ln w="6350" cap="flat" algn="ctr">
            <a:solidFill>
              <a:srgbClr val="1F1A62"/>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B4EAEEA8-074E-4739-9EFC-5DDF7A360732}"/>
              </a:ext>
            </a:extLst>
          </p:cNvPr>
          <p:cNvSpPr/>
          <p:nvPr/>
        </p:nvSpPr>
        <p:spPr>
          <a:xfrm>
            <a:off x="4183506" y="2280222"/>
            <a:ext cx="2122753" cy="1107996"/>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2400" b="1" i="0" u="none" strike="noStrike" kern="1200" cap="none" spc="0" normalizeH="0" baseline="0" noProof="0">
                <a:ln w="13462">
                  <a:solidFill>
                    <a:prstClr val="black"/>
                  </a:solidFill>
                  <a:prstDash val="solid"/>
                </a:ln>
                <a:solidFill>
                  <a:srgbClr val="00BFF2"/>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mn-cs"/>
              </a:rPr>
              <a:t>2.5X</a:t>
            </a:r>
            <a:br>
              <a:rPr kumimoji="0" lang="en-US" sz="1600" b="0" i="0" u="none" strike="noStrike" kern="1200" cap="none" spc="0" normalizeH="0" baseline="0" noProof="0">
                <a:ln>
                  <a:noFill/>
                </a:ln>
                <a:solidFill>
                  <a:srgbClr val="1F1A62"/>
                </a:solidFill>
                <a:effectLst/>
                <a:uLnTx/>
                <a:uFillTx/>
                <a:latin typeface="Helvetica"/>
                <a:ea typeface="+mn-ea"/>
                <a:cs typeface="Helvetica"/>
              </a:rPr>
            </a:br>
            <a:r>
              <a:rPr kumimoji="0" lang="en-US" sz="1400" b="0" i="0" u="none" strike="noStrike" kern="1200" cap="none" spc="0" normalizeH="0" baseline="0" noProof="0">
                <a:ln>
                  <a:noFill/>
                </a:ln>
                <a:solidFill>
                  <a:srgbClr val="1F1A62"/>
                </a:solidFill>
                <a:effectLst/>
                <a:uLnTx/>
                <a:uFillTx/>
                <a:latin typeface="Helvetica"/>
                <a:ea typeface="+mn-ea"/>
                <a:cs typeface="Helvetica"/>
              </a:rPr>
              <a:t>More likely to reach those in the </a:t>
            </a:r>
            <a:r>
              <a:rPr kumimoji="0" lang="en-US" sz="1400" b="0" i="0" u="sng" strike="noStrike" kern="1200" cap="none" spc="0" normalizeH="0" baseline="0" noProof="0">
                <a:ln>
                  <a:noFill/>
                </a:ln>
                <a:solidFill>
                  <a:srgbClr val="1F1A62"/>
                </a:solidFill>
                <a:effectLst/>
                <a:uLnTx/>
                <a:uFillTx/>
                <a:latin typeface="Helvetica"/>
                <a:ea typeface="+mn-ea"/>
                <a:cs typeface="Helvetica"/>
              </a:rPr>
              <a:t>Hospital Leadership</a:t>
            </a:r>
            <a:r>
              <a:rPr kumimoji="0" lang="en-US" sz="1400" b="0" i="0" u="none" strike="noStrike" kern="1200" cap="none" spc="0" normalizeH="0" baseline="0" noProof="0">
                <a:ln>
                  <a:noFill/>
                </a:ln>
                <a:solidFill>
                  <a:srgbClr val="1F1A62"/>
                </a:solidFill>
                <a:effectLst/>
                <a:uLnTx/>
                <a:uFillTx/>
                <a:latin typeface="Helvetica"/>
                <a:ea typeface="+mn-ea"/>
                <a:cs typeface="Helvetica"/>
              </a:rPr>
              <a:t> sector</a:t>
            </a:r>
            <a:endParaRPr kumimoji="0" lang="en-US" sz="1600" b="0" i="0" u="none" strike="noStrike" kern="1200" cap="none" spc="0" normalizeH="0" baseline="0" noProof="0">
              <a:ln>
                <a:noFill/>
              </a:ln>
              <a:solidFill>
                <a:srgbClr val="1F1A62"/>
              </a:solidFill>
              <a:effectLst/>
              <a:uLnTx/>
              <a:uFillTx/>
              <a:latin typeface="Helvetica"/>
              <a:ea typeface="+mn-ea"/>
              <a:cs typeface="Helvetica"/>
            </a:endParaRPr>
          </a:p>
        </p:txBody>
      </p:sp>
      <p:sp>
        <p:nvSpPr>
          <p:cNvPr id="18" name="Rectangle 17">
            <a:extLst>
              <a:ext uri="{FF2B5EF4-FFF2-40B4-BE49-F238E27FC236}">
                <a16:creationId xmlns:a16="http://schemas.microsoft.com/office/drawing/2014/main" id="{0BE9E1FF-55D1-4B75-AF34-F4E9A76DD1FA}"/>
              </a:ext>
            </a:extLst>
          </p:cNvPr>
          <p:cNvSpPr/>
          <p:nvPr/>
        </p:nvSpPr>
        <p:spPr>
          <a:xfrm>
            <a:off x="6367727" y="2263863"/>
            <a:ext cx="1754341" cy="1107996"/>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2400" b="1" i="0" u="none" strike="noStrike" kern="1200" cap="none" spc="0" normalizeH="0" baseline="0" noProof="0">
                <a:ln w="13462">
                  <a:solidFill>
                    <a:prstClr val="black"/>
                  </a:solidFill>
                  <a:prstDash val="solid"/>
                </a:ln>
                <a:solidFill>
                  <a:srgbClr val="ED3C8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mn-cs"/>
              </a:rPr>
              <a:t>3X</a:t>
            </a:r>
            <a:br>
              <a:rPr kumimoji="0" lang="en-US" sz="1600" b="0" i="0" u="none" strike="noStrike" kern="1200" cap="none" spc="0" normalizeH="0" baseline="0" noProof="0">
                <a:ln>
                  <a:noFill/>
                </a:ln>
                <a:solidFill>
                  <a:srgbClr val="1F1A62"/>
                </a:solidFill>
                <a:effectLst/>
                <a:uLnTx/>
                <a:uFillTx/>
                <a:latin typeface="Helvetica"/>
                <a:ea typeface="+mn-ea"/>
                <a:cs typeface="Helvetica"/>
              </a:rPr>
            </a:br>
            <a:r>
              <a:rPr kumimoji="0" lang="en-US" sz="1400" b="0" i="0" u="none" strike="noStrike" kern="1200" cap="none" spc="0" normalizeH="0" baseline="0" noProof="0">
                <a:ln>
                  <a:noFill/>
                </a:ln>
                <a:solidFill>
                  <a:srgbClr val="1F1A62"/>
                </a:solidFill>
                <a:effectLst/>
                <a:uLnTx/>
                <a:uFillTx/>
                <a:latin typeface="Helvetica"/>
                <a:ea typeface="+mn-ea"/>
                <a:cs typeface="Helvetica"/>
              </a:rPr>
              <a:t>More likely to </a:t>
            </a:r>
            <a:br>
              <a:rPr kumimoji="0" lang="en-US" sz="1400" b="0" i="0" u="none" strike="noStrike" kern="1200" cap="none" spc="0" normalizeH="0" baseline="0" noProof="0">
                <a:ln>
                  <a:noFill/>
                </a:ln>
                <a:solidFill>
                  <a:srgbClr val="1F1A62"/>
                </a:solidFill>
                <a:effectLst/>
                <a:uLnTx/>
                <a:uFillTx/>
                <a:latin typeface="Helvetica"/>
                <a:ea typeface="+mn-ea"/>
                <a:cs typeface="Helvetica"/>
              </a:rPr>
            </a:br>
            <a:r>
              <a:rPr kumimoji="0" lang="en-US" sz="1400" b="0" i="0" u="none" strike="noStrike" kern="1200" cap="none" spc="0" normalizeH="0" baseline="0" noProof="0">
                <a:ln>
                  <a:noFill/>
                </a:ln>
                <a:solidFill>
                  <a:srgbClr val="1F1A62"/>
                </a:solidFill>
                <a:effectLst/>
                <a:uLnTx/>
                <a:uFillTx/>
                <a:latin typeface="Helvetica"/>
                <a:ea typeface="+mn-ea"/>
                <a:cs typeface="Helvetica"/>
              </a:rPr>
              <a:t>reach those in the </a:t>
            </a:r>
            <a:r>
              <a:rPr kumimoji="0" lang="en-US" sz="1400" b="0" i="0" u="sng" strike="noStrike" kern="1200" cap="none" spc="0" normalizeH="0" baseline="0" noProof="0">
                <a:ln>
                  <a:noFill/>
                </a:ln>
                <a:solidFill>
                  <a:srgbClr val="1F1A62"/>
                </a:solidFill>
                <a:effectLst/>
                <a:uLnTx/>
                <a:uFillTx/>
                <a:latin typeface="Helvetica"/>
                <a:ea typeface="+mn-ea"/>
                <a:cs typeface="Helvetica"/>
              </a:rPr>
              <a:t>Government</a:t>
            </a:r>
            <a:r>
              <a:rPr kumimoji="0" lang="en-US" sz="1400" b="0" i="0" u="none" strike="noStrike" kern="1200" cap="none" spc="0" normalizeH="0" baseline="0" noProof="0">
                <a:ln>
                  <a:noFill/>
                </a:ln>
                <a:solidFill>
                  <a:srgbClr val="1F1A62"/>
                </a:solidFill>
                <a:effectLst/>
                <a:uLnTx/>
                <a:uFillTx/>
                <a:latin typeface="Helvetica"/>
                <a:ea typeface="+mn-ea"/>
                <a:cs typeface="Helvetica"/>
              </a:rPr>
              <a:t> sector</a:t>
            </a:r>
            <a:endParaRPr kumimoji="0" lang="en-US" sz="1600" b="0" i="0" u="none" strike="noStrike" kern="1200" cap="none" spc="0" normalizeH="0" baseline="0" noProof="0">
              <a:ln>
                <a:noFill/>
              </a:ln>
              <a:solidFill>
                <a:srgbClr val="1F1A62"/>
              </a:solidFill>
              <a:effectLst/>
              <a:uLnTx/>
              <a:uFillTx/>
              <a:latin typeface="Helvetica"/>
              <a:ea typeface="+mn-ea"/>
              <a:cs typeface="Helvetica"/>
            </a:endParaRPr>
          </a:p>
        </p:txBody>
      </p:sp>
      <p:sp>
        <p:nvSpPr>
          <p:cNvPr id="19" name="Rectangle 18">
            <a:extLst>
              <a:ext uri="{FF2B5EF4-FFF2-40B4-BE49-F238E27FC236}">
                <a16:creationId xmlns:a16="http://schemas.microsoft.com/office/drawing/2014/main" id="{561F4B1E-4F5C-4B0A-BE3F-D4BB84793DA9}"/>
              </a:ext>
            </a:extLst>
          </p:cNvPr>
          <p:cNvSpPr/>
          <p:nvPr/>
        </p:nvSpPr>
        <p:spPr>
          <a:xfrm>
            <a:off x="8183536" y="2263863"/>
            <a:ext cx="1754341" cy="1107996"/>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2400" b="1" i="0" u="none" strike="noStrike" kern="1200" cap="none" spc="0" normalizeH="0" baseline="0" noProof="0">
                <a:ln w="13462">
                  <a:solidFill>
                    <a:prstClr val="black"/>
                  </a:solidFill>
                  <a:prstDash val="solid"/>
                </a:ln>
                <a:solidFill>
                  <a:srgbClr val="66C5A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mn-cs"/>
              </a:rPr>
              <a:t>5X</a:t>
            </a:r>
            <a:br>
              <a:rPr kumimoji="0" lang="en-US" sz="1600" b="0" i="0" u="none" strike="noStrike" kern="1200" cap="none" spc="0" normalizeH="0" baseline="0" noProof="0">
                <a:ln>
                  <a:noFill/>
                </a:ln>
                <a:solidFill>
                  <a:srgbClr val="1F1A62"/>
                </a:solidFill>
                <a:effectLst/>
                <a:uLnTx/>
                <a:uFillTx/>
                <a:latin typeface="Helvetica"/>
                <a:ea typeface="+mn-ea"/>
                <a:cs typeface="Helvetica"/>
              </a:rPr>
            </a:br>
            <a:r>
              <a:rPr kumimoji="0" lang="en-US" sz="1400" b="0" i="0" u="none" strike="noStrike" kern="1200" cap="none" spc="0" normalizeH="0" baseline="0" noProof="0">
                <a:ln>
                  <a:noFill/>
                </a:ln>
                <a:solidFill>
                  <a:srgbClr val="1F1A62"/>
                </a:solidFill>
                <a:effectLst/>
                <a:uLnTx/>
                <a:uFillTx/>
                <a:latin typeface="Helvetica"/>
                <a:ea typeface="+mn-ea"/>
                <a:cs typeface="Helvetica"/>
              </a:rPr>
              <a:t>More likely to </a:t>
            </a:r>
            <a:br>
              <a:rPr kumimoji="0" lang="en-US" sz="1400" b="0" i="0" u="none" strike="noStrike" kern="1200" cap="none" spc="0" normalizeH="0" baseline="0" noProof="0">
                <a:ln>
                  <a:noFill/>
                </a:ln>
                <a:solidFill>
                  <a:srgbClr val="1F1A62"/>
                </a:solidFill>
                <a:effectLst/>
                <a:uLnTx/>
                <a:uFillTx/>
                <a:latin typeface="Helvetica"/>
                <a:ea typeface="+mn-ea"/>
                <a:cs typeface="Helvetica"/>
              </a:rPr>
            </a:br>
            <a:r>
              <a:rPr kumimoji="0" lang="en-US" sz="1400" b="0" i="0" u="none" strike="noStrike" kern="1200" cap="none" spc="0" normalizeH="0" baseline="0" noProof="0">
                <a:ln>
                  <a:noFill/>
                </a:ln>
                <a:solidFill>
                  <a:srgbClr val="1F1A62"/>
                </a:solidFill>
                <a:effectLst/>
                <a:uLnTx/>
                <a:uFillTx/>
                <a:latin typeface="Helvetica"/>
                <a:ea typeface="+mn-ea"/>
                <a:cs typeface="Helvetica"/>
              </a:rPr>
              <a:t>reach those in the </a:t>
            </a:r>
            <a:r>
              <a:rPr kumimoji="0" lang="en-US" sz="1400" b="0" i="0" u="sng" strike="noStrike" kern="1200" cap="none" spc="0" normalizeH="0" baseline="0" noProof="0">
                <a:ln>
                  <a:noFill/>
                </a:ln>
                <a:solidFill>
                  <a:srgbClr val="1F1A62"/>
                </a:solidFill>
                <a:effectLst/>
                <a:uLnTx/>
                <a:uFillTx/>
                <a:latin typeface="Helvetica"/>
                <a:ea typeface="+mn-ea"/>
                <a:cs typeface="Helvetica"/>
              </a:rPr>
              <a:t>Finance</a:t>
            </a:r>
            <a:r>
              <a:rPr kumimoji="0" lang="en-US" sz="1400" b="0" i="0" u="none" strike="noStrike" kern="1200" cap="none" spc="0" normalizeH="0" baseline="0" noProof="0">
                <a:ln>
                  <a:noFill/>
                </a:ln>
                <a:solidFill>
                  <a:srgbClr val="1F1A62"/>
                </a:solidFill>
                <a:effectLst/>
                <a:uLnTx/>
                <a:uFillTx/>
                <a:latin typeface="Helvetica"/>
                <a:ea typeface="+mn-ea"/>
                <a:cs typeface="Helvetica"/>
              </a:rPr>
              <a:t> sector</a:t>
            </a:r>
            <a:endParaRPr kumimoji="0" lang="en-US" sz="1600" b="0" i="0" u="none" strike="noStrike" kern="1200" cap="none" spc="0" normalizeH="0" baseline="0" noProof="0">
              <a:ln>
                <a:noFill/>
              </a:ln>
              <a:solidFill>
                <a:srgbClr val="1F1A62"/>
              </a:solidFill>
              <a:effectLst/>
              <a:uLnTx/>
              <a:uFillTx/>
              <a:latin typeface="Helvetica"/>
              <a:ea typeface="+mn-ea"/>
              <a:cs typeface="Helvetica"/>
            </a:endParaRPr>
          </a:p>
        </p:txBody>
      </p:sp>
      <p:sp>
        <p:nvSpPr>
          <p:cNvPr id="21" name="Rectangle 20">
            <a:extLst>
              <a:ext uri="{FF2B5EF4-FFF2-40B4-BE49-F238E27FC236}">
                <a16:creationId xmlns:a16="http://schemas.microsoft.com/office/drawing/2014/main" id="{F8E76089-EAC0-4E52-A661-A455AC7C61E3}"/>
              </a:ext>
            </a:extLst>
          </p:cNvPr>
          <p:cNvSpPr/>
          <p:nvPr/>
        </p:nvSpPr>
        <p:spPr>
          <a:xfrm>
            <a:off x="9999347" y="2263863"/>
            <a:ext cx="2062792" cy="1107996"/>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2400" b="1" i="0" u="none" strike="noStrike" kern="1200" cap="none" spc="0" normalizeH="0" baseline="0" noProof="0">
                <a:ln w="13462">
                  <a:solidFill>
                    <a:prstClr val="black"/>
                  </a:solidFill>
                  <a:prstDash val="solid"/>
                </a:ln>
                <a:solidFill>
                  <a:srgbClr val="FFE900"/>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mn-cs"/>
              </a:rPr>
              <a:t>1.5X</a:t>
            </a:r>
            <a:br>
              <a:rPr kumimoji="0" lang="en-US" sz="1600" b="0" i="0" u="none" strike="noStrike" kern="1200" cap="none" spc="0" normalizeH="0" baseline="0" noProof="0">
                <a:ln>
                  <a:noFill/>
                </a:ln>
                <a:solidFill>
                  <a:srgbClr val="1F1A62"/>
                </a:solidFill>
                <a:effectLst/>
                <a:uLnTx/>
                <a:uFillTx/>
                <a:latin typeface="Helvetica"/>
                <a:ea typeface="+mn-ea"/>
                <a:cs typeface="Helvetica"/>
              </a:rPr>
            </a:br>
            <a:r>
              <a:rPr kumimoji="0" lang="en-US" sz="1400" b="0" i="0" u="none" strike="noStrike" kern="1200" cap="none" spc="0" normalizeH="0" baseline="0" noProof="0">
                <a:ln>
                  <a:noFill/>
                </a:ln>
                <a:solidFill>
                  <a:srgbClr val="1F1A62"/>
                </a:solidFill>
                <a:effectLst/>
                <a:uLnTx/>
                <a:uFillTx/>
                <a:latin typeface="Helvetica"/>
                <a:ea typeface="+mn-ea"/>
                <a:cs typeface="Helvetica"/>
              </a:rPr>
              <a:t>More likely to </a:t>
            </a:r>
            <a:br>
              <a:rPr kumimoji="0" lang="en-US" sz="1400" b="0" i="0" u="none" strike="noStrike" kern="1200" cap="none" spc="0" normalizeH="0" baseline="0" noProof="0">
                <a:ln>
                  <a:noFill/>
                </a:ln>
                <a:solidFill>
                  <a:srgbClr val="1F1A62"/>
                </a:solidFill>
                <a:effectLst/>
                <a:uLnTx/>
                <a:uFillTx/>
                <a:latin typeface="Helvetica"/>
                <a:ea typeface="+mn-ea"/>
                <a:cs typeface="Helvetica"/>
              </a:rPr>
            </a:br>
            <a:r>
              <a:rPr kumimoji="0" lang="en-US" sz="1400" b="0" i="0" u="none" strike="noStrike" kern="1200" cap="none" spc="0" normalizeH="0" baseline="0" noProof="0">
                <a:ln>
                  <a:noFill/>
                </a:ln>
                <a:solidFill>
                  <a:srgbClr val="1F1A62"/>
                </a:solidFill>
                <a:effectLst/>
                <a:uLnTx/>
                <a:uFillTx/>
                <a:latin typeface="Helvetica"/>
                <a:ea typeface="+mn-ea"/>
                <a:cs typeface="Helvetica"/>
              </a:rPr>
              <a:t>reach </a:t>
            </a:r>
            <a:r>
              <a:rPr kumimoji="0" lang="en-US" sz="1400" b="0" i="0" u="sng" strike="noStrike" kern="1200" cap="none" spc="0" normalizeH="0" baseline="0" noProof="0">
                <a:ln>
                  <a:noFill/>
                </a:ln>
                <a:solidFill>
                  <a:srgbClr val="1F1A62"/>
                </a:solidFill>
                <a:effectLst/>
                <a:uLnTx/>
                <a:uFillTx/>
                <a:latin typeface="Helvetica"/>
                <a:ea typeface="+mn-ea"/>
                <a:cs typeface="Helvetica"/>
              </a:rPr>
              <a:t>VP-level audience</a:t>
            </a:r>
            <a:r>
              <a:rPr kumimoji="0" lang="en-US" sz="1400" b="0" i="0" u="none" strike="noStrike" kern="1200" cap="none" spc="0" normalizeH="0" baseline="0" noProof="0">
                <a:ln>
                  <a:noFill/>
                </a:ln>
                <a:solidFill>
                  <a:srgbClr val="1F1A62"/>
                </a:solidFill>
                <a:effectLst/>
                <a:uLnTx/>
                <a:uFillTx/>
                <a:latin typeface="Helvetica"/>
                <a:ea typeface="+mn-ea"/>
                <a:cs typeface="Helvetica"/>
              </a:rPr>
              <a:t> via Linear TV</a:t>
            </a:r>
            <a:endParaRPr kumimoji="0" lang="en-US" sz="1600" b="0" i="0" u="none" strike="noStrike" kern="1200" cap="none" spc="0" normalizeH="0" baseline="0" noProof="0">
              <a:ln>
                <a:noFill/>
              </a:ln>
              <a:solidFill>
                <a:srgbClr val="1F1A62"/>
              </a:solidFill>
              <a:effectLst/>
              <a:uLnTx/>
              <a:uFillTx/>
              <a:latin typeface="Helvetica"/>
              <a:ea typeface="+mn-ea"/>
              <a:cs typeface="Helvetica"/>
            </a:endParaRPr>
          </a:p>
        </p:txBody>
      </p:sp>
      <p:cxnSp>
        <p:nvCxnSpPr>
          <p:cNvPr id="23" name="Straight Connector 22">
            <a:extLst>
              <a:ext uri="{FF2B5EF4-FFF2-40B4-BE49-F238E27FC236}">
                <a16:creationId xmlns:a16="http://schemas.microsoft.com/office/drawing/2014/main" id="{D8F8741E-8235-4D5E-8B29-4714D0480CF6}"/>
              </a:ext>
            </a:extLst>
          </p:cNvPr>
          <p:cNvCxnSpPr>
            <a:cxnSpLocks/>
          </p:cNvCxnSpPr>
          <p:nvPr/>
        </p:nvCxnSpPr>
        <p:spPr>
          <a:xfrm>
            <a:off x="6336993" y="2299244"/>
            <a:ext cx="0" cy="1037235"/>
          </a:xfrm>
          <a:prstGeom prst="line">
            <a:avLst/>
          </a:prstGeom>
          <a:ln w="6350" cap="flat" algn="ctr">
            <a:solidFill>
              <a:srgbClr val="1F1A62"/>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6C751FD-8400-4093-BCC3-89CEA1B387A9}"/>
              </a:ext>
            </a:extLst>
          </p:cNvPr>
          <p:cNvCxnSpPr>
            <a:cxnSpLocks/>
          </p:cNvCxnSpPr>
          <p:nvPr/>
        </p:nvCxnSpPr>
        <p:spPr>
          <a:xfrm>
            <a:off x="8152802" y="2299244"/>
            <a:ext cx="0" cy="1037235"/>
          </a:xfrm>
          <a:prstGeom prst="line">
            <a:avLst/>
          </a:prstGeom>
          <a:ln w="6350" cap="flat" algn="ctr">
            <a:solidFill>
              <a:srgbClr val="1F1A62"/>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6F9659E-D3D6-4F71-A61E-FEDB12626C83}"/>
              </a:ext>
            </a:extLst>
          </p:cNvPr>
          <p:cNvCxnSpPr>
            <a:cxnSpLocks/>
          </p:cNvCxnSpPr>
          <p:nvPr/>
        </p:nvCxnSpPr>
        <p:spPr>
          <a:xfrm>
            <a:off x="9968611" y="2299244"/>
            <a:ext cx="0" cy="1037235"/>
          </a:xfrm>
          <a:prstGeom prst="line">
            <a:avLst/>
          </a:prstGeom>
          <a:ln w="6350" cap="flat" algn="ctr">
            <a:solidFill>
              <a:srgbClr val="1F1A62"/>
            </a:solidFill>
            <a:prstDash val="dash"/>
            <a:tailEnd type="none"/>
          </a:ln>
        </p:spPr>
        <p:style>
          <a:lnRef idx="1">
            <a:schemeClr val="accent1"/>
          </a:lnRef>
          <a:fillRef idx="0">
            <a:schemeClr val="accent1"/>
          </a:fillRef>
          <a:effectRef idx="0">
            <a:schemeClr val="accent1"/>
          </a:effectRef>
          <a:fontRef idx="minor">
            <a:schemeClr val="tx1"/>
          </a:fontRef>
        </p:style>
      </p:cxnSp>
      <p:graphicFrame>
        <p:nvGraphicFramePr>
          <p:cNvPr id="6" name="Chart 5">
            <a:extLst>
              <a:ext uri="{FF2B5EF4-FFF2-40B4-BE49-F238E27FC236}">
                <a16:creationId xmlns:a16="http://schemas.microsoft.com/office/drawing/2014/main" id="{A4691363-E8CE-4DFA-9A70-E6D887F2552C}"/>
              </a:ext>
            </a:extLst>
          </p:cNvPr>
          <p:cNvGraphicFramePr/>
          <p:nvPr/>
        </p:nvGraphicFramePr>
        <p:xfrm>
          <a:off x="4764145" y="3496281"/>
          <a:ext cx="6717355" cy="2571535"/>
        </p:xfrm>
        <a:graphic>
          <a:graphicData uri="http://schemas.openxmlformats.org/drawingml/2006/chart">
            <c:chart xmlns:c="http://schemas.openxmlformats.org/drawingml/2006/chart" xmlns:r="http://schemas.openxmlformats.org/officeDocument/2006/relationships" r:id="rId7"/>
          </a:graphicData>
        </a:graphic>
      </p:graphicFrame>
      <p:cxnSp>
        <p:nvCxnSpPr>
          <p:cNvPr id="29" name="Straight Connector 28">
            <a:extLst>
              <a:ext uri="{FF2B5EF4-FFF2-40B4-BE49-F238E27FC236}">
                <a16:creationId xmlns:a16="http://schemas.microsoft.com/office/drawing/2014/main" id="{759ACA4B-88CA-435C-BA29-176FAA44C89F}"/>
              </a:ext>
            </a:extLst>
          </p:cNvPr>
          <p:cNvCxnSpPr>
            <a:cxnSpLocks/>
          </p:cNvCxnSpPr>
          <p:nvPr/>
        </p:nvCxnSpPr>
        <p:spPr>
          <a:xfrm>
            <a:off x="9694538" y="3963507"/>
            <a:ext cx="0" cy="1380561"/>
          </a:xfrm>
          <a:prstGeom prst="line">
            <a:avLst/>
          </a:prstGeom>
          <a:ln w="6350" cap="flat" algn="ctr">
            <a:solidFill>
              <a:srgbClr val="1F1A62"/>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9E2128E-3703-4C7F-A20A-4D17E3FEAB1B}"/>
              </a:ext>
            </a:extLst>
          </p:cNvPr>
          <p:cNvCxnSpPr>
            <a:cxnSpLocks/>
          </p:cNvCxnSpPr>
          <p:nvPr/>
        </p:nvCxnSpPr>
        <p:spPr>
          <a:xfrm>
            <a:off x="4739718" y="2141552"/>
            <a:ext cx="6766208" cy="0"/>
          </a:xfrm>
          <a:prstGeom prst="line">
            <a:avLst/>
          </a:prstGeom>
          <a:ln w="6350" cap="flat" algn="ctr">
            <a:solidFill>
              <a:srgbClr val="1F1A62"/>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E127145D-D84E-4703-81BD-98809597604E}"/>
              </a:ext>
            </a:extLst>
          </p:cNvPr>
          <p:cNvSpPr/>
          <p:nvPr/>
        </p:nvSpPr>
        <p:spPr>
          <a:xfrm>
            <a:off x="4577261" y="1233757"/>
            <a:ext cx="2221988" cy="901231"/>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a:ea typeface="+mn-ea"/>
                <a:cs typeface="Helvetica"/>
              </a:rPr>
              <a:t>11.9MM</a:t>
            </a:r>
            <a:br>
              <a:rPr kumimoji="0" lang="en-US" sz="1600" b="0" i="0" u="none" strike="noStrike" kern="1200" cap="none" spc="0" normalizeH="0" baseline="0" noProof="0">
                <a:ln>
                  <a:noFill/>
                </a:ln>
                <a:solidFill>
                  <a:srgbClr val="1F1A62"/>
                </a:solidFill>
                <a:effectLst/>
                <a:uLnTx/>
                <a:uFillTx/>
                <a:latin typeface="Helvetica"/>
                <a:ea typeface="+mn-ea"/>
                <a:cs typeface="Helvetica"/>
              </a:rPr>
            </a:br>
            <a:r>
              <a:rPr kumimoji="0" lang="en-US" sz="1400" b="0" i="0" u="none" strike="noStrike" kern="1200" cap="none" spc="0" normalizeH="0" baseline="0" noProof="0">
                <a:ln>
                  <a:noFill/>
                </a:ln>
                <a:solidFill>
                  <a:srgbClr val="1F1A62"/>
                </a:solidFill>
                <a:effectLst/>
                <a:uLnTx/>
                <a:uFillTx/>
                <a:latin typeface="Helvetica"/>
                <a:ea typeface="+mn-ea"/>
                <a:cs typeface="Helvetica"/>
              </a:rPr>
              <a:t>People with Lift </a:t>
            </a:r>
            <a:br>
              <a:rPr kumimoji="0" lang="en-US" sz="1400" b="0" i="0" u="none" strike="noStrike" kern="1200" cap="none" spc="0" normalizeH="0" baseline="0" noProof="0">
                <a:ln>
                  <a:noFill/>
                </a:ln>
                <a:solidFill>
                  <a:srgbClr val="1F1A62"/>
                </a:solidFill>
                <a:effectLst/>
                <a:uLnTx/>
                <a:uFillTx/>
                <a:latin typeface="Helvetica"/>
                <a:ea typeface="+mn-ea"/>
                <a:cs typeface="Helvetica"/>
              </a:rPr>
            </a:br>
            <a:r>
              <a:rPr kumimoji="0" lang="en-US" sz="1400" b="0" i="0" u="none" strike="noStrike" kern="1200" cap="none" spc="0" normalizeH="0" baseline="0" noProof="0">
                <a:ln>
                  <a:noFill/>
                </a:ln>
                <a:solidFill>
                  <a:srgbClr val="1F1A62"/>
                </a:solidFill>
                <a:effectLst/>
                <a:uLnTx/>
                <a:uFillTx/>
                <a:latin typeface="Helvetica"/>
                <a:ea typeface="+mn-ea"/>
                <a:cs typeface="Helvetica"/>
              </a:rPr>
              <a:t>in Awareness</a:t>
            </a:r>
            <a:endParaRPr kumimoji="0" lang="en-US" sz="1600" b="0" i="0" u="none" strike="noStrike" kern="1200" cap="none" spc="0" normalizeH="0" baseline="0" noProof="0">
              <a:ln>
                <a:noFill/>
              </a:ln>
              <a:solidFill>
                <a:srgbClr val="1F1A62"/>
              </a:solidFill>
              <a:effectLst/>
              <a:uLnTx/>
              <a:uFillTx/>
              <a:latin typeface="Helvetica"/>
              <a:ea typeface="+mn-ea"/>
              <a:cs typeface="Helvetica"/>
            </a:endParaRPr>
          </a:p>
        </p:txBody>
      </p:sp>
      <p:sp>
        <p:nvSpPr>
          <p:cNvPr id="33" name="Rectangle 32">
            <a:extLst>
              <a:ext uri="{FF2B5EF4-FFF2-40B4-BE49-F238E27FC236}">
                <a16:creationId xmlns:a16="http://schemas.microsoft.com/office/drawing/2014/main" id="{B81CFB82-65B0-4D3E-88C9-F39EBDC5B715}"/>
              </a:ext>
            </a:extLst>
          </p:cNvPr>
          <p:cNvSpPr/>
          <p:nvPr/>
        </p:nvSpPr>
        <p:spPr>
          <a:xfrm>
            <a:off x="7716168" y="1233757"/>
            <a:ext cx="1517648" cy="901231"/>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a:ea typeface="+mn-ea"/>
                <a:cs typeface="Helvetica"/>
              </a:rPr>
              <a:t>521MM</a:t>
            </a:r>
            <a:br>
              <a:rPr kumimoji="0" lang="en-US" sz="1600" b="0" i="0" u="none" strike="noStrike" kern="1200" cap="none" spc="0" normalizeH="0" baseline="0" noProof="0">
                <a:ln>
                  <a:noFill/>
                </a:ln>
                <a:solidFill>
                  <a:srgbClr val="1F1A62"/>
                </a:solidFill>
                <a:effectLst/>
                <a:uLnTx/>
                <a:uFillTx/>
                <a:latin typeface="Helvetica"/>
                <a:ea typeface="+mn-ea"/>
                <a:cs typeface="Helvetica"/>
              </a:rPr>
            </a:br>
            <a:r>
              <a:rPr kumimoji="0" lang="en-US" sz="1400" b="0" i="0" u="none" strike="noStrike" kern="1200" cap="none" spc="0" normalizeH="0" baseline="0" noProof="0">
                <a:ln>
                  <a:noFill/>
                </a:ln>
                <a:solidFill>
                  <a:srgbClr val="1F1A62"/>
                </a:solidFill>
                <a:effectLst/>
                <a:uLnTx/>
                <a:uFillTx/>
                <a:latin typeface="Helvetica"/>
                <a:ea typeface="+mn-ea"/>
                <a:cs typeface="Helvetica"/>
              </a:rPr>
              <a:t>Total Digital Impressions</a:t>
            </a:r>
            <a:endParaRPr kumimoji="0" lang="en-US" sz="1600" b="0" i="0" u="none" strike="noStrike" kern="1200" cap="none" spc="0" normalizeH="0" baseline="0" noProof="0">
              <a:ln>
                <a:noFill/>
              </a:ln>
              <a:solidFill>
                <a:srgbClr val="1F1A62"/>
              </a:solidFill>
              <a:effectLst/>
              <a:uLnTx/>
              <a:uFillTx/>
              <a:latin typeface="Helvetica"/>
              <a:ea typeface="+mn-ea"/>
              <a:cs typeface="Helvetica"/>
            </a:endParaRPr>
          </a:p>
        </p:txBody>
      </p:sp>
      <p:sp>
        <p:nvSpPr>
          <p:cNvPr id="35" name="Rectangle 34">
            <a:extLst>
              <a:ext uri="{FF2B5EF4-FFF2-40B4-BE49-F238E27FC236}">
                <a16:creationId xmlns:a16="http://schemas.microsoft.com/office/drawing/2014/main" id="{B61E0E85-E432-43A5-8F74-96FCAB3AE18E}"/>
              </a:ext>
            </a:extLst>
          </p:cNvPr>
          <p:cNvSpPr/>
          <p:nvPr/>
        </p:nvSpPr>
        <p:spPr>
          <a:xfrm>
            <a:off x="10150735" y="1233757"/>
            <a:ext cx="1517648" cy="901231"/>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a:ea typeface="+mn-ea"/>
                <a:cs typeface="Helvetica"/>
              </a:rPr>
              <a:t>4.2B</a:t>
            </a:r>
            <a:br>
              <a:rPr kumimoji="0" lang="en-US" sz="1600" b="0" i="0" u="none" strike="noStrike" kern="1200" cap="none" spc="0" normalizeH="0" baseline="0" noProof="0">
                <a:ln>
                  <a:noFill/>
                </a:ln>
                <a:solidFill>
                  <a:srgbClr val="1F1A62"/>
                </a:solidFill>
                <a:effectLst/>
                <a:uLnTx/>
                <a:uFillTx/>
                <a:latin typeface="Helvetica"/>
                <a:ea typeface="+mn-ea"/>
                <a:cs typeface="Helvetica"/>
              </a:rPr>
            </a:br>
            <a:r>
              <a:rPr kumimoji="0" lang="en-US" sz="1400" b="0" i="0" u="none" strike="noStrike" kern="1200" cap="none" spc="0" normalizeH="0" baseline="0" noProof="0">
                <a:ln>
                  <a:noFill/>
                </a:ln>
                <a:solidFill>
                  <a:srgbClr val="1F1A62"/>
                </a:solidFill>
                <a:effectLst/>
                <a:uLnTx/>
                <a:uFillTx/>
                <a:latin typeface="Helvetica"/>
                <a:ea typeface="+mn-ea"/>
                <a:cs typeface="Helvetica"/>
              </a:rPr>
              <a:t>Total TV Impressions</a:t>
            </a:r>
            <a:endParaRPr kumimoji="0" lang="en-US" sz="1600" b="0" i="0" u="none" strike="noStrike" kern="1200" cap="none" spc="0" normalizeH="0" baseline="0" noProof="0">
              <a:ln>
                <a:noFill/>
              </a:ln>
              <a:solidFill>
                <a:srgbClr val="1F1A62"/>
              </a:solidFill>
              <a:effectLst/>
              <a:uLnTx/>
              <a:uFillTx/>
              <a:latin typeface="Helvetica"/>
              <a:ea typeface="+mn-ea"/>
              <a:cs typeface="Helvetica"/>
            </a:endParaRPr>
          </a:p>
        </p:txBody>
      </p:sp>
      <p:sp>
        <p:nvSpPr>
          <p:cNvPr id="42" name="Rectangle 41">
            <a:extLst>
              <a:ext uri="{FF2B5EF4-FFF2-40B4-BE49-F238E27FC236}">
                <a16:creationId xmlns:a16="http://schemas.microsoft.com/office/drawing/2014/main" id="{C6A9015F-54FF-448B-BE32-548FF6F71386}"/>
              </a:ext>
            </a:extLst>
          </p:cNvPr>
          <p:cNvSpPr/>
          <p:nvPr/>
        </p:nvSpPr>
        <p:spPr>
          <a:xfrm>
            <a:off x="9988071" y="-2137"/>
            <a:ext cx="2207080" cy="576017"/>
          </a:xfrm>
          <a:prstGeom prst="rect">
            <a:avLst/>
          </a:prstGeom>
          <a:solidFill>
            <a:srgbClr val="E2E8F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Incremental Reach /</a:t>
            </a:r>
            <a:br>
              <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br>
            <a:r>
              <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Frequency Management</a:t>
            </a:r>
          </a:p>
        </p:txBody>
      </p:sp>
    </p:spTree>
    <p:extLst>
      <p:ext uri="{BB962C8B-B14F-4D97-AF65-F5344CB8AC3E}">
        <p14:creationId xmlns:p14="http://schemas.microsoft.com/office/powerpoint/2010/main" val="16767974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BC06434-0B7B-4180-8DCB-338137C5E630}"/>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1AE09952-486B-4F4F-A441-118D940A2C0C}"/>
              </a:ext>
            </a:extLst>
          </p:cNvPr>
          <p:cNvSpPr/>
          <p:nvPr/>
        </p:nvSpPr>
        <p:spPr>
          <a:xfrm>
            <a:off x="218275" y="533746"/>
            <a:ext cx="11388313"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Best Practices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solidFill>
                  <a:srgbClr val="1F1A62"/>
                </a:solidFill>
                <a:latin typeface="Helvetica" pitchFamily="2" charset="0"/>
              </a:rPr>
              <a:t>Pharma / Healthcare</a:t>
            </a:r>
            <a:endParaRPr kumimoji="0" lang="en-US" sz="2600" i="0" u="none" strike="noStrike" kern="1200" cap="none" spc="0" normalizeH="0" baseline="0" noProof="0" dirty="0">
              <a:ln>
                <a:noFill/>
              </a:ln>
              <a:solidFill>
                <a:srgbClr val="1F1A62"/>
              </a:solidFill>
              <a:effectLst/>
              <a:uLnTx/>
              <a:uFillTx/>
              <a:latin typeface="Helvetica" pitchFamily="2" charset="0"/>
              <a:ea typeface="+mn-ea"/>
              <a:cs typeface="+mn-cs"/>
            </a:endParaRPr>
          </a:p>
        </p:txBody>
      </p:sp>
      <p:pic>
        <p:nvPicPr>
          <p:cNvPr id="31" name="Picture 30">
            <a:extLst>
              <a:ext uri="{FF2B5EF4-FFF2-40B4-BE49-F238E27FC236}">
                <a16:creationId xmlns:a16="http://schemas.microsoft.com/office/drawing/2014/main" id="{2EE6D369-790A-4B7C-9240-D2E51941DE4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2" name="Slide Number Placeholder 5">
            <a:extLst>
              <a:ext uri="{FF2B5EF4-FFF2-40B4-BE49-F238E27FC236}">
                <a16:creationId xmlns:a16="http://schemas.microsoft.com/office/drawing/2014/main" id="{9A0E526B-59B2-4C9F-92FB-A2F8EE77670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3" name="Rectangle 32">
            <a:extLst>
              <a:ext uri="{FF2B5EF4-FFF2-40B4-BE49-F238E27FC236}">
                <a16:creationId xmlns:a16="http://schemas.microsoft.com/office/drawing/2014/main" id="{3A8C9B62-C207-42B9-AAC1-5847D1FE16D0}"/>
              </a:ext>
            </a:extLst>
          </p:cNvPr>
          <p:cNvSpPr/>
          <p:nvPr/>
        </p:nvSpPr>
        <p:spPr>
          <a:xfrm>
            <a:off x="440169"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 name="Rectangle 3">
            <a:extLst>
              <a:ext uri="{FF2B5EF4-FFF2-40B4-BE49-F238E27FC236}">
                <a16:creationId xmlns:a16="http://schemas.microsoft.com/office/drawing/2014/main" id="{C733433F-B952-2BC0-5A8F-65E3E7701633}"/>
              </a:ext>
            </a:extLst>
          </p:cNvPr>
          <p:cNvSpPr/>
          <p:nvPr/>
        </p:nvSpPr>
        <p:spPr>
          <a:xfrm>
            <a:off x="218275" y="2142807"/>
            <a:ext cx="11388313" cy="1292662"/>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i="0" u="none" strike="noStrike" kern="1200" cap="none" spc="0" normalizeH="0" baseline="0" noProof="0" dirty="0">
              <a:ln>
                <a:noFill/>
              </a:ln>
              <a:solidFill>
                <a:srgbClr val="1F1A62"/>
              </a:solidFill>
              <a:effectLst/>
              <a:uLnTx/>
              <a:uFillTx/>
              <a:latin typeface="Helvetica" pitchFamily="2"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a:ln>
                  <a:noFill/>
                </a:ln>
                <a:solidFill>
                  <a:srgbClr val="1F1A62"/>
                </a:solidFill>
                <a:effectLst/>
                <a:uLnTx/>
                <a:uFillTx/>
                <a:latin typeface="Helvetica" pitchFamily="2" charset="0"/>
                <a:ea typeface="+mn-ea"/>
                <a:cs typeface="+mn-cs"/>
              </a:rPr>
              <a:t>  </a:t>
            </a:r>
          </a:p>
        </p:txBody>
      </p:sp>
      <p:sp>
        <p:nvSpPr>
          <p:cNvPr id="5" name="Rectangle 4">
            <a:extLst>
              <a:ext uri="{FF2B5EF4-FFF2-40B4-BE49-F238E27FC236}">
                <a16:creationId xmlns:a16="http://schemas.microsoft.com/office/drawing/2014/main" id="{765645C9-D3CB-6FFC-158D-F7514D294936}"/>
              </a:ext>
            </a:extLst>
          </p:cNvPr>
          <p:cNvSpPr/>
          <p:nvPr/>
        </p:nvSpPr>
        <p:spPr>
          <a:xfrm>
            <a:off x="10314269" y="201877"/>
            <a:ext cx="1659456" cy="1343306"/>
          </a:xfrm>
          <a:prstGeom prst="rect">
            <a:avLst/>
          </a:prstGeom>
          <a:solidFill>
            <a:schemeClr val="bg1"/>
          </a:solidFill>
          <a:ln w="3810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Pharma / Healthcare</a:t>
            </a:r>
          </a:p>
        </p:txBody>
      </p:sp>
      <p:pic>
        <p:nvPicPr>
          <p:cNvPr id="6" name="Picture 5" descr="Icon&#10;&#10;Description automatically generated">
            <a:extLst>
              <a:ext uri="{FF2B5EF4-FFF2-40B4-BE49-F238E27FC236}">
                <a16:creationId xmlns:a16="http://schemas.microsoft.com/office/drawing/2014/main" id="{8715884C-250A-7345-2160-D5E44FC2FE5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66037" y="256629"/>
            <a:ext cx="755919" cy="755919"/>
          </a:xfrm>
          <a:prstGeom prst="rect">
            <a:avLst/>
          </a:prstGeom>
        </p:spPr>
      </p:pic>
      <p:sp>
        <p:nvSpPr>
          <p:cNvPr id="7" name="Rectangle 6">
            <a:extLst>
              <a:ext uri="{FF2B5EF4-FFF2-40B4-BE49-F238E27FC236}">
                <a16:creationId xmlns:a16="http://schemas.microsoft.com/office/drawing/2014/main" id="{CB794936-C9F5-FCE7-2835-0247DFB0E225}"/>
              </a:ext>
            </a:extLst>
          </p:cNvPr>
          <p:cNvSpPr/>
          <p:nvPr/>
        </p:nvSpPr>
        <p:spPr>
          <a:xfrm>
            <a:off x="218275" y="2142807"/>
            <a:ext cx="11388313" cy="3447098"/>
          </a:xfrm>
          <a:prstGeom prst="rect">
            <a:avLst/>
          </a:prstGeom>
        </p:spPr>
        <p:txBody>
          <a:bodyPr wrap="square">
            <a:spAutoFit/>
          </a:bodyPr>
          <a:lstStyle/>
          <a:p>
            <a:pPr marL="457200" lvl="0" indent="-457200">
              <a:buFont typeface="Arial" panose="020B0604020202020204" pitchFamily="34" charset="0"/>
              <a:buChar char="•"/>
              <a:defRPr/>
            </a:pPr>
            <a:r>
              <a:rPr lang="en-US" sz="2000" b="1" dirty="0">
                <a:solidFill>
                  <a:srgbClr val="FF6699"/>
                </a:solidFill>
                <a:latin typeface="Helvetica" pitchFamily="2" charset="0"/>
              </a:rPr>
              <a:t>Measure locally to better quantify the impact of your campaign in the ’regulation heavy’ pharma category.  </a:t>
            </a:r>
            <a:r>
              <a:rPr lang="en-US" sz="2000" dirty="0">
                <a:solidFill>
                  <a:srgbClr val="1F1A62"/>
                </a:solidFill>
                <a:latin typeface="Helvetica" pitchFamily="2" charset="0"/>
              </a:rPr>
              <a:t>With regulations on targeting for healthcare campaigns, local campaigns will allow you to focus on a precise trade area that is not linked to specific patients or households.  Ensuring you meet privacy regulations and guidelines.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i="0" u="none" strike="noStrike" kern="1200" cap="none" spc="0" normalizeH="0" baseline="0" noProof="0" dirty="0">
              <a:ln>
                <a:noFill/>
              </a:ln>
              <a:solidFill>
                <a:srgbClr val="C00000"/>
              </a:solidFill>
              <a:effectLst/>
              <a:uLnTx/>
              <a:uFillTx/>
              <a:latin typeface="Helvetica" pitchFamily="2" charset="0"/>
              <a:ea typeface="+mn-ea"/>
              <a:cs typeface="+mn-cs"/>
            </a:endParaRPr>
          </a:p>
          <a:p>
            <a:pPr marL="457200" indent="-457200">
              <a:buFont typeface="Arial" panose="020B0604020202020204" pitchFamily="34" charset="0"/>
              <a:buChar char="•"/>
              <a:defRPr/>
            </a:pPr>
            <a:r>
              <a:rPr lang="en-US" sz="2000" b="1" dirty="0">
                <a:solidFill>
                  <a:srgbClr val="FF6699"/>
                </a:solidFill>
                <a:latin typeface="Helvetica" pitchFamily="2" charset="0"/>
              </a:rPr>
              <a:t>Partner with measurement providers who</a:t>
            </a:r>
            <a:r>
              <a:rPr lang="en-US" dirty="0"/>
              <a:t> </a:t>
            </a:r>
            <a:r>
              <a:rPr lang="en-US" sz="2000" b="1" dirty="0">
                <a:solidFill>
                  <a:srgbClr val="FF6699"/>
                </a:solidFill>
                <a:latin typeface="Helvetica" pitchFamily="2" charset="0"/>
              </a:rPr>
              <a:t>understand the restrictions involved in healthcare advertising and can help you build and analyze the impact of customized, privacy compliant targets. </a:t>
            </a:r>
            <a:r>
              <a:rPr lang="en-US" sz="2000" dirty="0">
                <a:solidFill>
                  <a:srgbClr val="1F1A62"/>
                </a:solidFill>
                <a:latin typeface="Helvetica" pitchFamily="2" charset="0"/>
              </a:rPr>
              <a:t>This will allow you to understand how different audiences are responding to your campaign and enable you to refine targeting for future campaigns while also meeting privacy guidelines and reaching the audiences that matter most to you.</a:t>
            </a:r>
          </a:p>
          <a:p>
            <a:pPr marR="0" lvl="0" algn="l" defTabSz="914400" rtl="0" eaLnBrk="1" fontAlgn="auto" latinLnBrk="0" hangingPunct="1">
              <a:lnSpc>
                <a:spcPct val="100000"/>
              </a:lnSpc>
              <a:spcBef>
                <a:spcPts val="0"/>
              </a:spcBef>
              <a:spcAft>
                <a:spcPts val="0"/>
              </a:spcAft>
              <a:buClrTx/>
              <a:buSzTx/>
              <a:tabLst/>
              <a:defRPr/>
            </a:pPr>
            <a:endParaRPr lang="en-US" sz="2000" dirty="0">
              <a:solidFill>
                <a:srgbClr val="1F1A62"/>
              </a:solidFill>
              <a:latin typeface="Helvetica" pitchFamily="2" charset="0"/>
            </a:endParaRPr>
          </a:p>
        </p:txBody>
      </p:sp>
    </p:spTree>
    <p:extLst>
      <p:ext uri="{BB962C8B-B14F-4D97-AF65-F5344CB8AC3E}">
        <p14:creationId xmlns:p14="http://schemas.microsoft.com/office/powerpoint/2010/main" val="1582921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1AE09952-486B-4F4F-A441-118D940A2C0C}"/>
              </a:ext>
            </a:extLst>
          </p:cNvPr>
          <p:cNvSpPr/>
          <p:nvPr/>
        </p:nvSpPr>
        <p:spPr>
          <a:xfrm>
            <a:off x="611166" y="1536116"/>
            <a:ext cx="11388313"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Insurance</a:t>
            </a:r>
          </a:p>
        </p:txBody>
      </p:sp>
      <p:pic>
        <p:nvPicPr>
          <p:cNvPr id="31" name="Picture 30">
            <a:extLst>
              <a:ext uri="{FF2B5EF4-FFF2-40B4-BE49-F238E27FC236}">
                <a16:creationId xmlns:a16="http://schemas.microsoft.com/office/drawing/2014/main" id="{2EE6D369-790A-4B7C-9240-D2E51941DE4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2" name="Slide Number Placeholder 5">
            <a:extLst>
              <a:ext uri="{FF2B5EF4-FFF2-40B4-BE49-F238E27FC236}">
                <a16:creationId xmlns:a16="http://schemas.microsoft.com/office/drawing/2014/main" id="{9A0E526B-59B2-4C9F-92FB-A2F8EE77670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33" name="Rectangle 32">
            <a:extLst>
              <a:ext uri="{FF2B5EF4-FFF2-40B4-BE49-F238E27FC236}">
                <a16:creationId xmlns:a16="http://schemas.microsoft.com/office/drawing/2014/main" id="{3A8C9B62-C207-42B9-AAC1-5847D1FE16D0}"/>
              </a:ext>
            </a:extLst>
          </p:cNvPr>
          <p:cNvSpPr/>
          <p:nvPr/>
        </p:nvSpPr>
        <p:spPr>
          <a:xfrm>
            <a:off x="440169"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2" name="Picture 1" descr="Icon&#10;&#10;Description automatically generated">
            <a:extLst>
              <a:ext uri="{FF2B5EF4-FFF2-40B4-BE49-F238E27FC236}">
                <a16:creationId xmlns:a16="http://schemas.microsoft.com/office/drawing/2014/main" id="{27B23925-AB6A-C9D0-B06B-DC679120952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941193" y="2460615"/>
            <a:ext cx="2728257" cy="2728257"/>
          </a:xfrm>
          <a:prstGeom prst="rect">
            <a:avLst/>
          </a:prstGeom>
        </p:spPr>
      </p:pic>
      <p:sp>
        <p:nvSpPr>
          <p:cNvPr id="3" name="TextBox 2">
            <a:extLst>
              <a:ext uri="{FF2B5EF4-FFF2-40B4-BE49-F238E27FC236}">
                <a16:creationId xmlns:a16="http://schemas.microsoft.com/office/drawing/2014/main" id="{288142BF-DCA2-C2B1-F33A-3E82B4959E18}"/>
              </a:ext>
            </a:extLst>
          </p:cNvPr>
          <p:cNvSpPr txBox="1"/>
          <p:nvPr/>
        </p:nvSpPr>
        <p:spPr>
          <a:xfrm>
            <a:off x="0" y="6052284"/>
            <a:ext cx="1219200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srgbClr val="1F1A62"/>
                </a:solidFill>
                <a:latin typeface="Helvetica" panose="020B0403020202020204" pitchFamily="34" charset="0"/>
                <a:cs typeface="Calibri" panose="020F0502020204030204" pitchFamily="34" charset="0"/>
              </a:rPr>
              <a:t>Please continue to review CPG case studies and best practices</a:t>
            </a:r>
            <a:endParaRPr kumimoji="0" lang="en-US" sz="1400" b="0" i="1" u="none" strike="noStrike" kern="1200" cap="none" spc="0" normalizeH="0" baseline="0" noProof="0" dirty="0">
              <a:ln>
                <a:noFill/>
              </a:ln>
              <a:solidFill>
                <a:srgbClr val="1F1A6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655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0" y="0"/>
            <a:ext cx="4014800" cy="6858000"/>
          </a:xfrm>
          <a:prstGeom prst="rect">
            <a:avLst/>
          </a:prstGeom>
          <a:solidFill>
            <a:srgbClr val="E2E8F1"/>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FFFFFF"/>
              </a:buClr>
              <a:buSzPts val="500"/>
              <a:buFontTx/>
              <a:buNone/>
              <a:tabLst/>
              <a:defRPr/>
            </a:pPr>
            <a:endParaRPr kumimoji="0" sz="667" b="0" i="0" u="none" strike="noStrike" kern="0" cap="none" spc="0" normalizeH="0" baseline="0" noProof="0">
              <a:ln>
                <a:noFill/>
              </a:ln>
              <a:solidFill>
                <a:srgbClr val="FFFFFF"/>
              </a:solidFill>
              <a:effectLst/>
              <a:uLnTx/>
              <a:uFillTx/>
              <a:latin typeface="Helvetica" panose="020B0403020202020204" pitchFamily="34" charset="0"/>
              <a:ea typeface="Helvetica Neue"/>
              <a:cs typeface="Helvetica Neue"/>
              <a:sym typeface="Helvetica Neue"/>
            </a:endParaRPr>
          </a:p>
        </p:txBody>
      </p:sp>
      <p:sp>
        <p:nvSpPr>
          <p:cNvPr id="15" name="Rectangle 14">
            <a:extLst>
              <a:ext uri="{FF2B5EF4-FFF2-40B4-BE49-F238E27FC236}">
                <a16:creationId xmlns:a16="http://schemas.microsoft.com/office/drawing/2014/main" id="{A8BCD1BD-07E2-0793-E0E4-0BCE0F98C967}"/>
              </a:ext>
            </a:extLst>
          </p:cNvPr>
          <p:cNvSpPr/>
          <p:nvPr/>
        </p:nvSpPr>
        <p:spPr>
          <a:xfrm>
            <a:off x="0" y="-2792"/>
            <a:ext cx="4014788" cy="828219"/>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Google Shape;56;p13"/>
          <p:cNvSpPr/>
          <p:nvPr/>
        </p:nvSpPr>
        <p:spPr>
          <a:xfrm>
            <a:off x="125016" y="35144"/>
            <a:ext cx="3764800" cy="739200"/>
          </a:xfrm>
          <a:prstGeom prst="rect">
            <a:avLst/>
          </a:prstGeom>
          <a:noFill/>
          <a:ln>
            <a:noFill/>
          </a:ln>
        </p:spPr>
        <p:txBody>
          <a:bodyPr spcFirstLastPara="1" wrap="square" lIns="91433" tIns="0" rIns="91433" bIns="91433" anchor="ctr" anchorCtr="0">
            <a:noAutofit/>
          </a:bodyPr>
          <a:lstStyle/>
          <a:p>
            <a:pPr marL="0" marR="0" lvl="0" indent="0" algn="l" defTabSz="1219170" rtl="0" eaLnBrk="1" fontAlgn="auto" latinLnBrk="0" hangingPunct="1">
              <a:lnSpc>
                <a:spcPct val="150000"/>
              </a:lnSpc>
              <a:spcBef>
                <a:spcPts val="0"/>
              </a:spcBef>
              <a:spcAft>
                <a:spcPts val="0"/>
              </a:spcAft>
              <a:buClr>
                <a:srgbClr val="FFFFFF"/>
              </a:buClr>
              <a:buSzPts val="1100"/>
              <a:buFontTx/>
              <a:buNone/>
              <a:tabLst/>
              <a:defRPr/>
            </a:pPr>
            <a:r>
              <a:rPr kumimoji="0" lang="en" sz="1467" b="1" i="0" u="none" strike="noStrike" kern="0" cap="none" spc="0" normalizeH="0" baseline="0" noProof="0">
                <a:ln>
                  <a:noFill/>
                </a:ln>
                <a:solidFill>
                  <a:srgbClr val="FFFFFF"/>
                </a:solidFill>
                <a:effectLst/>
                <a:uLnTx/>
                <a:uFillTx/>
                <a:latin typeface="Helvetica" panose="020B0403020202020204" pitchFamily="34" charset="0"/>
                <a:ea typeface="Helvetica Neue"/>
                <a:cs typeface="Helvetica Neue"/>
                <a:sym typeface="Helvetica Neue"/>
              </a:rPr>
              <a:t>Category:</a:t>
            </a:r>
            <a:endParaRPr kumimoji="0" sz="1467" b="0" i="0" u="none" strike="noStrike" kern="0" cap="none" spc="0" normalizeH="0" baseline="0" noProof="0">
              <a:ln>
                <a:noFill/>
              </a:ln>
              <a:solidFill>
                <a:srgbClr val="000000"/>
              </a:solidFill>
              <a:effectLst/>
              <a:uLnTx/>
              <a:uFillTx/>
              <a:latin typeface="Helvetica" panose="020B0403020202020204" pitchFamily="34" charset="0"/>
              <a:ea typeface="+mn-ea"/>
              <a:cs typeface="Arial"/>
              <a:sym typeface="Arial"/>
            </a:endParaRPr>
          </a:p>
          <a:p>
            <a:pPr marL="0" marR="0" lvl="0" indent="0" algn="l" defTabSz="1219170" rtl="0" eaLnBrk="1" fontAlgn="auto" latinLnBrk="0" hangingPunct="1">
              <a:lnSpc>
                <a:spcPct val="150000"/>
              </a:lnSpc>
              <a:spcBef>
                <a:spcPts val="0"/>
              </a:spcBef>
              <a:spcAft>
                <a:spcPts val="0"/>
              </a:spcAft>
              <a:buClr>
                <a:srgbClr val="FFE600"/>
              </a:buClr>
              <a:buSzPts val="1200"/>
              <a:buFontTx/>
              <a:buNone/>
              <a:tabLst/>
              <a:defRPr/>
            </a:pPr>
            <a:r>
              <a:rPr kumimoji="0" lang="en" sz="1600" b="1" i="0" u="none" strike="noStrike" kern="0" cap="none" spc="0" normalizeH="0" baseline="0" noProof="0">
                <a:ln>
                  <a:noFill/>
                </a:ln>
                <a:solidFill>
                  <a:srgbClr val="FFE600"/>
                </a:solidFill>
                <a:effectLst/>
                <a:uLnTx/>
                <a:uFillTx/>
                <a:latin typeface="Helvetica" panose="020B0403020202020204" pitchFamily="34" charset="0"/>
                <a:ea typeface="Helvetica Neue"/>
                <a:cs typeface="Helvetica Neue"/>
                <a:sym typeface="Helvetica Neue"/>
              </a:rPr>
              <a:t>Insurance</a:t>
            </a:r>
            <a:endParaRPr kumimoji="0" sz="1467" b="0" i="0" u="none" strike="noStrike" kern="0" cap="none" spc="0" normalizeH="0" baseline="0" noProof="0">
              <a:ln>
                <a:noFill/>
              </a:ln>
              <a:solidFill>
                <a:srgbClr val="000000"/>
              </a:solidFill>
              <a:effectLst/>
              <a:uLnTx/>
              <a:uFillTx/>
              <a:latin typeface="Helvetica" panose="020B0403020202020204" pitchFamily="34" charset="0"/>
              <a:ea typeface="+mn-ea"/>
              <a:cs typeface="Arial"/>
              <a:sym typeface="Arial"/>
            </a:endParaRPr>
          </a:p>
        </p:txBody>
      </p:sp>
      <p:sp>
        <p:nvSpPr>
          <p:cNvPr id="58" name="Google Shape;58;p13"/>
          <p:cNvSpPr/>
          <p:nvPr/>
        </p:nvSpPr>
        <p:spPr>
          <a:xfrm>
            <a:off x="4031045" y="54725"/>
            <a:ext cx="5820656" cy="924925"/>
          </a:xfrm>
          <a:prstGeom prst="rect">
            <a:avLst/>
          </a:prstGeom>
          <a:noFill/>
          <a:ln>
            <a:noFill/>
          </a:ln>
        </p:spPr>
        <p:txBody>
          <a:bodyPr spcFirstLastPara="1" wrap="square" lIns="91433" tIns="45700" rIns="91433" bIns="45700" anchor="t" anchorCtr="0">
            <a:noAutofit/>
          </a:bodyPr>
          <a:lstStyle/>
          <a:p>
            <a:pPr marL="0" marR="0" lvl="0" indent="0" algn="l" defTabSz="1219170" rtl="0" eaLnBrk="1" fontAlgn="auto" latinLnBrk="0" hangingPunct="1">
              <a:lnSpc>
                <a:spcPct val="100000"/>
              </a:lnSpc>
              <a:spcBef>
                <a:spcPts val="0"/>
              </a:spcBef>
              <a:spcAft>
                <a:spcPts val="0"/>
              </a:spcAft>
              <a:buClr>
                <a:srgbClr val="ED3C8D"/>
              </a:buClr>
              <a:buSzPts val="1700"/>
              <a:buFontTx/>
              <a:buNone/>
              <a:tabLst/>
              <a:defRPr/>
            </a:pPr>
            <a:r>
              <a:rPr kumimoji="0" lang="en-US" sz="1800" b="0" i="0" u="none" strike="noStrike" kern="0" cap="none" spc="0" normalizeH="0" baseline="0" noProof="0" dirty="0">
                <a:ln>
                  <a:noFill/>
                </a:ln>
                <a:solidFill>
                  <a:srgbClr val="1F1A62"/>
                </a:solidFill>
                <a:effectLst/>
                <a:uLnTx/>
                <a:uFillTx/>
                <a:latin typeface="Helvetica" panose="020B0403020202020204" pitchFamily="34" charset="0"/>
                <a:ea typeface="+mn-ea"/>
                <a:cs typeface="+mn-cs"/>
                <a:sym typeface="Helvetica Neue"/>
              </a:rPr>
              <a:t>An insurance brand partnered with </a:t>
            </a:r>
            <a:r>
              <a:rPr kumimoji="0" lang="en-US" sz="1800" b="1" i="0" u="none" strike="noStrike" kern="0" cap="none" spc="0" normalizeH="0" baseline="0" noProof="0" dirty="0">
                <a:ln>
                  <a:noFill/>
                </a:ln>
                <a:solidFill>
                  <a:srgbClr val="1F1A62"/>
                </a:solidFill>
                <a:effectLst/>
                <a:uLnTx/>
                <a:uFillTx/>
                <a:latin typeface="Helvetica" panose="020B0403020202020204" pitchFamily="34" charset="0"/>
                <a:ea typeface="+mn-ea"/>
                <a:cs typeface="+mn-cs"/>
                <a:sym typeface="Helvetica Neue"/>
              </a:rPr>
              <a:t>AudienceXpress </a:t>
            </a:r>
            <a:r>
              <a:rPr lang="en-US" kern="0" dirty="0">
                <a:solidFill>
                  <a:srgbClr val="1F1A62"/>
                </a:solidFill>
                <a:latin typeface="Helvetica" panose="020B0403020202020204" pitchFamily="34" charset="0"/>
                <a:sym typeface="Helvetica Neue"/>
              </a:rPr>
              <a:t>to reach customers in market for auto insurance </a:t>
            </a:r>
            <a:r>
              <a:rPr kumimoji="0" lang="en-US" sz="1800" b="0" i="0" u="none" kern="0" cap="none" spc="0" normalizeH="0" baseline="0" noProof="0" dirty="0">
                <a:ln>
                  <a:noFill/>
                </a:ln>
                <a:solidFill>
                  <a:srgbClr val="1F1A62"/>
                </a:solidFill>
                <a:effectLst/>
                <a:uLnTx/>
                <a:uFillTx/>
                <a:latin typeface="Helvetica" panose="020B0403020202020204" pitchFamily="34" charset="0"/>
                <a:ea typeface="+mn-ea"/>
                <a:cs typeface="+mn-cs"/>
                <a:sym typeface="Helvetica Neue"/>
              </a:rPr>
              <a:t>and drive </a:t>
            </a:r>
            <a:r>
              <a:rPr lang="en-US" kern="0" dirty="0">
                <a:solidFill>
                  <a:srgbClr val="1F1A62"/>
                </a:solidFill>
                <a:latin typeface="Helvetica" panose="020B0403020202020204" pitchFamily="34" charset="0"/>
                <a:sym typeface="Helvetica Neue"/>
              </a:rPr>
              <a:t>them</a:t>
            </a:r>
            <a:r>
              <a:rPr kumimoji="0" lang="en-US" sz="1800" b="0" i="0" u="none" kern="0" cap="none" spc="0" normalizeH="0" baseline="0" noProof="0" dirty="0">
                <a:ln>
                  <a:noFill/>
                </a:ln>
                <a:solidFill>
                  <a:srgbClr val="FF0000"/>
                </a:solidFill>
                <a:effectLst/>
                <a:uLnTx/>
                <a:uFillTx/>
                <a:latin typeface="Helvetica" panose="020B0403020202020204" pitchFamily="34" charset="0"/>
                <a:ea typeface="+mn-ea"/>
                <a:cs typeface="+mn-cs"/>
                <a:sym typeface="Helvetica Neue"/>
              </a:rPr>
              <a:t> </a:t>
            </a:r>
            <a:r>
              <a:rPr kumimoji="0" lang="en-US" sz="1800" b="0" i="0" u="none" kern="0" cap="none" spc="0" normalizeH="0" baseline="0" noProof="0" dirty="0">
                <a:ln>
                  <a:noFill/>
                </a:ln>
                <a:solidFill>
                  <a:srgbClr val="1F1A62"/>
                </a:solidFill>
                <a:effectLst/>
                <a:uLnTx/>
                <a:uFillTx/>
                <a:latin typeface="Helvetica" panose="020B0403020202020204" pitchFamily="34" charset="0"/>
                <a:ea typeface="+mn-ea"/>
                <a:cs typeface="+mn-cs"/>
                <a:sym typeface="Helvetica Neue"/>
              </a:rPr>
              <a:t>through the sales funnel.</a:t>
            </a:r>
            <a:endParaRPr kumimoji="0" lang="en-US" sz="1800" b="0" i="0" u="none" strike="sngStrike" kern="0" cap="none" spc="0" normalizeH="0" baseline="0" noProof="0" dirty="0">
              <a:ln>
                <a:noFill/>
              </a:ln>
              <a:solidFill>
                <a:srgbClr val="FF0000"/>
              </a:solidFill>
              <a:effectLst/>
              <a:uLnTx/>
              <a:uFillTx/>
              <a:latin typeface="Helvetica" panose="020B0403020202020204" pitchFamily="34" charset="0"/>
              <a:ea typeface="+mn-ea"/>
              <a:cs typeface="+mn-cs"/>
              <a:sym typeface="Helvetica Neue"/>
            </a:endParaRPr>
          </a:p>
        </p:txBody>
      </p:sp>
      <p:sp>
        <p:nvSpPr>
          <p:cNvPr id="59" name="Google Shape;59;p13"/>
          <p:cNvSpPr txBox="1"/>
          <p:nvPr/>
        </p:nvSpPr>
        <p:spPr>
          <a:xfrm>
            <a:off x="4080983" y="6322142"/>
            <a:ext cx="6333200" cy="215403"/>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002060"/>
              </a:buClr>
              <a:buSzPts val="600"/>
              <a:buFontTx/>
              <a:buNone/>
              <a:tabLst/>
              <a:defRPr/>
            </a:pPr>
            <a:r>
              <a:rPr kumimoji="0" lang="en" sz="800" b="0" i="0" u="none" strike="noStrike" kern="0" cap="none" spc="0" normalizeH="0" baseline="0" noProof="0" dirty="0">
                <a:ln>
                  <a:noFill/>
                </a:ln>
                <a:solidFill>
                  <a:srgbClr val="002060"/>
                </a:solidFill>
                <a:effectLst/>
                <a:uLnTx/>
                <a:uFillTx/>
                <a:latin typeface="Helvetica" panose="020B0403020202020204" pitchFamily="34" charset="0"/>
                <a:ea typeface="Helvetica Neue"/>
                <a:cs typeface="Helvetica Neue"/>
                <a:sym typeface="Helvetica Neue"/>
              </a:rPr>
              <a:t>Source: AudienceXpress, Insurance Case study.  Campaign time period: </a:t>
            </a:r>
            <a:r>
              <a:rPr kumimoji="0" lang="en" sz="800" b="0" i="0" u="none" strike="noStrike" kern="0" cap="none" spc="0" normalizeH="0" baseline="0" noProof="0" dirty="0">
                <a:ln>
                  <a:noFill/>
                </a:ln>
                <a:solidFill>
                  <a:srgbClr val="1F1A62"/>
                </a:solidFill>
                <a:effectLst/>
                <a:uLnTx/>
                <a:uFillTx/>
                <a:latin typeface="Helvetica" panose="020B0403020202020204" pitchFamily="34" charset="0"/>
                <a:ea typeface="Helvetica Neue"/>
                <a:cs typeface="Helvetica Neue"/>
                <a:sym typeface="Helvetica Neue"/>
              </a:rPr>
              <a:t>July 8 – October 24, 2021.</a:t>
            </a:r>
            <a:endParaRPr kumimoji="0" sz="1467" b="0" i="0" u="none" strike="noStrike" kern="0" cap="none" spc="0" normalizeH="0" baseline="0" noProof="0" dirty="0">
              <a:ln>
                <a:noFill/>
              </a:ln>
              <a:solidFill>
                <a:srgbClr val="000000"/>
              </a:solidFill>
              <a:effectLst/>
              <a:uLnTx/>
              <a:uFillTx/>
              <a:latin typeface="Helvetica" panose="020B0403020202020204" pitchFamily="34" charset="0"/>
              <a:ea typeface="+mn-ea"/>
              <a:cs typeface="Arial"/>
              <a:sym typeface="Arial"/>
            </a:endParaRPr>
          </a:p>
        </p:txBody>
      </p:sp>
      <p:pic>
        <p:nvPicPr>
          <p:cNvPr id="61" name="Google Shape;61;p13"/>
          <p:cNvPicPr preferRelativeResize="0"/>
          <p:nvPr/>
        </p:nvPicPr>
        <p:blipFill rotWithShape="1">
          <a:blip r:embed="rId3">
            <a:alphaModFix/>
          </a:blip>
          <a:srcRect/>
          <a:stretch/>
        </p:blipFill>
        <p:spPr>
          <a:xfrm>
            <a:off x="483207" y="6519043"/>
            <a:ext cx="11708799" cy="350107"/>
          </a:xfrm>
          <a:prstGeom prst="rect">
            <a:avLst/>
          </a:prstGeom>
          <a:noFill/>
          <a:ln>
            <a:noFill/>
          </a:ln>
        </p:spPr>
      </p:pic>
      <p:sp>
        <p:nvSpPr>
          <p:cNvPr id="62" name="Google Shape;62;p13"/>
          <p:cNvSpPr txBox="1"/>
          <p:nvPr/>
        </p:nvSpPr>
        <p:spPr>
          <a:xfrm>
            <a:off x="503713" y="6589970"/>
            <a:ext cx="724400" cy="235858"/>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r>
              <a:rPr kumimoji="0" lang="en" sz="900" b="1" i="0" u="none" strike="noStrike" kern="0" cap="none" spc="0" normalizeH="0" baseline="0" noProof="0" dirty="0">
                <a:ln>
                  <a:noFill/>
                </a:ln>
                <a:solidFill>
                  <a:srgbClr val="FFFFFF"/>
                </a:solidFill>
                <a:effectLst/>
                <a:uLnTx/>
                <a:uFillTx/>
                <a:latin typeface="Helvetica" panose="020B0403020202020204" pitchFamily="34" charset="0"/>
                <a:ea typeface="Helvetica Neue"/>
                <a:cs typeface="Helvetica Neue"/>
                <a:sym typeface="Helvetica Neue"/>
              </a:rPr>
              <a:t>PAGE </a:t>
            </a:r>
            <a:fld id="{00000000-1234-1234-1234-123412341234}" type="slidenum">
              <a:rPr kumimoji="0" lang="en" sz="900" b="1" i="0" u="none" strike="noStrike" kern="0" cap="none" spc="0" normalizeH="0" baseline="0" noProof="0">
                <a:ln>
                  <a:noFill/>
                </a:ln>
                <a:solidFill>
                  <a:srgbClr val="FFFFFF"/>
                </a:solidFill>
                <a:effectLst/>
                <a:uLnTx/>
                <a:uFillTx/>
                <a:latin typeface="Helvetica" panose="020B0403020202020204" pitchFamily="34" charset="0"/>
                <a:ea typeface="Helvetica Neue"/>
                <a:cs typeface="Helvetica Neue"/>
                <a:sym typeface="Helvetica Neue"/>
              </a:rPr>
              <a:pPr marL="0" marR="0" lvl="0" indent="0" algn="l" defTabSz="1219170" rtl="0" eaLnBrk="1" fontAlgn="auto" latinLnBrk="0" hangingPunct="1">
                <a:lnSpc>
                  <a:spcPct val="100000"/>
                </a:lnSpc>
                <a:spcBef>
                  <a:spcPts val="0"/>
                </a:spcBef>
                <a:spcAft>
                  <a:spcPts val="0"/>
                </a:spcAft>
                <a:buClr>
                  <a:srgbClr val="FFFFFF"/>
                </a:buClr>
                <a:buSzPts val="700"/>
                <a:buFontTx/>
                <a:buNone/>
                <a:tabLst/>
                <a:defRPr/>
              </a:pPr>
              <a:t>18</a:t>
            </a:fld>
            <a:endParaRPr kumimoji="0" sz="900" b="1" i="0" u="none" strike="noStrike" kern="0" cap="none" spc="0" normalizeH="0" baseline="0" noProof="0" dirty="0">
              <a:ln>
                <a:noFill/>
              </a:ln>
              <a:solidFill>
                <a:srgbClr val="FFFFFF"/>
              </a:solidFill>
              <a:effectLst/>
              <a:uLnTx/>
              <a:uFillTx/>
              <a:latin typeface="Helvetica" panose="020B0403020202020204" pitchFamily="34" charset="0"/>
              <a:ea typeface="Helvetica Neue"/>
              <a:cs typeface="Helvetica Neue"/>
              <a:sym typeface="Helvetica Neue"/>
            </a:endParaRPr>
          </a:p>
        </p:txBody>
      </p:sp>
      <p:sp>
        <p:nvSpPr>
          <p:cNvPr id="17" name="Rectangle 16">
            <a:extLst>
              <a:ext uri="{FF2B5EF4-FFF2-40B4-BE49-F238E27FC236}">
                <a16:creationId xmlns:a16="http://schemas.microsoft.com/office/drawing/2014/main" id="{F4BEA769-D455-6717-44F1-BD3C193E59F5}"/>
              </a:ext>
            </a:extLst>
          </p:cNvPr>
          <p:cNvSpPr/>
          <p:nvPr/>
        </p:nvSpPr>
        <p:spPr>
          <a:xfrm>
            <a:off x="66183" y="807941"/>
            <a:ext cx="3950517" cy="547842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100" b="0" i="0" u="none" strike="noStrike" kern="1200" cap="none" spc="0" normalizeH="0" baseline="0" noProof="0" dirty="0">
                <a:ln>
                  <a:noFill/>
                </a:ln>
                <a:solidFill>
                  <a:srgbClr val="1F1A62"/>
                </a:solidFill>
                <a:effectLst/>
                <a:uLnTx/>
                <a:uFillTx/>
                <a:latin typeface="Helvetica"/>
                <a:ea typeface="+mn-ea"/>
                <a:cs typeface="Helvetica"/>
              </a:rPr>
              <a:t>An insurance company sought to increase sales leads and drive incremental lift in policies written by using audience-based targeting across CTV.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Measurement Innovation</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lang="en-US" sz="1100" dirty="0">
                <a:solidFill>
                  <a:srgbClr val="1F1A62"/>
                </a:solidFill>
                <a:latin typeface="Helvetica"/>
              </a:rPr>
              <a:t>Working with </a:t>
            </a:r>
            <a:r>
              <a:rPr kumimoji="0" lang="en-US" sz="1100" b="0" i="0" u="none" strike="noStrike" kern="1200" cap="none" spc="0" normalizeH="0" baseline="0" noProof="0" dirty="0">
                <a:ln>
                  <a:noFill/>
                </a:ln>
                <a:solidFill>
                  <a:srgbClr val="1F1A62"/>
                </a:solidFill>
                <a:effectLst/>
                <a:uLnTx/>
                <a:uFillTx/>
                <a:latin typeface="Helvetica"/>
                <a:ea typeface="+mn-ea"/>
                <a:cs typeface="Helvetica"/>
              </a:rPr>
              <a:t>AudienceXpress, the insurance company was able to measure the success of its campaign against multiple KPIs across key audience segments.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1F1A62"/>
                </a:solidFill>
                <a:latin typeface="Helvetica"/>
              </a:rPr>
              <a:t>Target Segments</a:t>
            </a:r>
          </a:p>
          <a:p>
            <a:pPr marL="285750" indent="-285750">
              <a:buBlip>
                <a:blip r:embed="rId4"/>
              </a:buBlip>
              <a:defRPr/>
            </a:pPr>
            <a:r>
              <a:rPr lang="en-US" sz="1100" dirty="0">
                <a:solidFill>
                  <a:srgbClr val="1F1A62"/>
                </a:solidFill>
                <a:latin typeface="Helvetica"/>
              </a:rPr>
              <a:t>A25-64 </a:t>
            </a:r>
          </a:p>
          <a:p>
            <a:pPr marL="285750" indent="-285750">
              <a:buBlip>
                <a:blip r:embed="rId4"/>
              </a:buBlip>
              <a:defRPr/>
            </a:pPr>
            <a:r>
              <a:rPr lang="en-US" sz="1100" dirty="0">
                <a:solidFill>
                  <a:srgbClr val="1F1A62"/>
                </a:solidFill>
                <a:latin typeface="Helvetica"/>
              </a:rPr>
              <a:t>HHI $100k+</a:t>
            </a:r>
          </a:p>
          <a:p>
            <a:pPr marL="285750" indent="-285750">
              <a:buBlip>
                <a:blip r:embed="rId4"/>
              </a:buBlip>
              <a:defRPr/>
            </a:pPr>
            <a:r>
              <a:rPr lang="en-US" sz="1100" dirty="0">
                <a:solidFill>
                  <a:srgbClr val="1F1A62"/>
                </a:solidFill>
                <a:latin typeface="Helvetica"/>
              </a:rPr>
              <a:t>In market for auto insurance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Learnings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100" b="0" i="0" u="none" strike="noStrike" kern="1200" cap="none" spc="0" normalizeH="0" baseline="0" noProof="0" dirty="0">
                <a:ln>
                  <a:noFill/>
                </a:ln>
                <a:solidFill>
                  <a:srgbClr val="1F1A62"/>
                </a:solidFill>
                <a:effectLst/>
                <a:uLnTx/>
                <a:uFillTx/>
                <a:latin typeface="Helvetica"/>
                <a:ea typeface="+mn-ea"/>
                <a:cs typeface="Helvetica"/>
              </a:rPr>
              <a:t>Through the analysis, the brand was able to determine how each audience segment progressed through the sales funnel, </a:t>
            </a:r>
            <a:r>
              <a:rPr lang="en-US" sz="1100" dirty="0">
                <a:solidFill>
                  <a:srgbClr val="1F1A62"/>
                </a:solidFill>
                <a:latin typeface="Helvetica"/>
              </a:rPr>
              <a:t>with auto insurance leads doubling over the control group and </a:t>
            </a:r>
            <a:r>
              <a:rPr kumimoji="0" lang="en-US" sz="1100" b="0" i="0" u="none" strike="noStrike" kern="1200" cap="none" spc="0" normalizeH="0" baseline="0" noProof="0" dirty="0">
                <a:ln>
                  <a:noFill/>
                </a:ln>
                <a:solidFill>
                  <a:srgbClr val="1F1A62"/>
                </a:solidFill>
                <a:effectLst/>
                <a:uLnTx/>
                <a:uFillTx/>
                <a:latin typeface="Helvetica"/>
                <a:ea typeface="+mn-ea"/>
                <a:cs typeface="Helvetica"/>
              </a:rPr>
              <a:t>HHI$100k+ having the highest likelihood to convert leads to policies written.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100" b="0" i="0" u="none" strike="noStrike" kern="1200" cap="none" spc="0" normalizeH="0" baseline="0" noProof="0" dirty="0">
                <a:ln>
                  <a:noFill/>
                </a:ln>
                <a:solidFill>
                  <a:srgbClr val="1F1A62"/>
                </a:solidFill>
                <a:effectLst/>
                <a:uLnTx/>
                <a:uFillTx/>
                <a:latin typeface="Helvetica"/>
                <a:ea typeface="+mn-ea"/>
                <a:cs typeface="Helvetica"/>
              </a:rPr>
              <a:t>In addition to driving new customers, the campaign provided the brand with a directional roadmap that informed current and future media investments across various media channels.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Company / Viewing Source / Media Type</a:t>
            </a:r>
          </a:p>
          <a:p>
            <a:pPr marL="285750" lvl="0" indent="-285750">
              <a:buBlip>
                <a:blip r:embed="rId4"/>
              </a:buBlip>
              <a:defRPr/>
            </a:pPr>
            <a:r>
              <a:rPr kumimoji="0" lang="en-US" sz="1100" b="0" i="0" u="none" strike="noStrike" kern="1200" cap="none" spc="0" normalizeH="0" baseline="0" noProof="0" dirty="0">
                <a:ln>
                  <a:noFill/>
                </a:ln>
                <a:solidFill>
                  <a:srgbClr val="1F1A62"/>
                </a:solidFill>
                <a:effectLst/>
                <a:uLnTx/>
                <a:uFillTx/>
                <a:latin typeface="Helvetica"/>
                <a:ea typeface="+mn-ea"/>
                <a:cs typeface="Helvetica"/>
              </a:rPr>
              <a:t>AudienceXpress </a:t>
            </a:r>
            <a:r>
              <a:rPr lang="en-US" sz="1100" dirty="0">
                <a:solidFill>
                  <a:srgbClr val="1F1A62"/>
                </a:solidFill>
                <a:latin typeface="Helvetica"/>
              </a:rPr>
              <a:t>/ Comcast Data and Long-Form Video Providers </a:t>
            </a:r>
            <a:r>
              <a:rPr kumimoji="0" lang="en-US" sz="1100" b="0" i="0" u="none" strike="noStrike" kern="1200" cap="none" spc="0" normalizeH="0" baseline="0" noProof="0" dirty="0">
                <a:ln>
                  <a:noFill/>
                </a:ln>
                <a:solidFill>
                  <a:srgbClr val="1F1A62"/>
                </a:solidFill>
                <a:effectLst/>
                <a:uLnTx/>
                <a:uFillTx/>
                <a:latin typeface="Helvetica"/>
                <a:ea typeface="+mn-ea"/>
                <a:cs typeface="Helvetica"/>
              </a:rPr>
              <a:t>/ CTV</a:t>
            </a:r>
          </a:p>
        </p:txBody>
      </p:sp>
      <p:sp>
        <p:nvSpPr>
          <p:cNvPr id="18" name="Rectangle 17">
            <a:extLst>
              <a:ext uri="{FF2B5EF4-FFF2-40B4-BE49-F238E27FC236}">
                <a16:creationId xmlns:a16="http://schemas.microsoft.com/office/drawing/2014/main" id="{69E7AF2C-1E6D-5BEC-2B7F-06FF09E04FF2}"/>
              </a:ext>
            </a:extLst>
          </p:cNvPr>
          <p:cNvSpPr/>
          <p:nvPr/>
        </p:nvSpPr>
        <p:spPr>
          <a:xfrm>
            <a:off x="9984919" y="0"/>
            <a:ext cx="2207080" cy="414187"/>
          </a:xfrm>
          <a:prstGeom prst="rect">
            <a:avLst/>
          </a:prstGeom>
          <a:solidFill>
            <a:srgbClr val="E2E8F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a:ea typeface="+mn-ea"/>
                <a:cs typeface="Helvetica"/>
              </a:rPr>
              <a:t>Incremental Lift / Website Traffic</a:t>
            </a:r>
            <a:endPar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a:endParaRPr>
          </a:p>
        </p:txBody>
      </p:sp>
      <p:pic>
        <p:nvPicPr>
          <p:cNvPr id="19" name="Picture 18" descr="Icon&#10;&#10;Description automatically generated">
            <a:extLst>
              <a:ext uri="{FF2B5EF4-FFF2-40B4-BE49-F238E27FC236}">
                <a16:creationId xmlns:a16="http://schemas.microsoft.com/office/drawing/2014/main" id="{7CD02BB0-7ABD-0771-1982-AD52AB6324C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232660" y="54725"/>
            <a:ext cx="719619" cy="719619"/>
          </a:xfrm>
          <a:prstGeom prst="rect">
            <a:avLst/>
          </a:prstGeom>
        </p:spPr>
      </p:pic>
      <p:sp>
        <p:nvSpPr>
          <p:cNvPr id="20" name="Rectangle 19">
            <a:extLst>
              <a:ext uri="{FF2B5EF4-FFF2-40B4-BE49-F238E27FC236}">
                <a16:creationId xmlns:a16="http://schemas.microsoft.com/office/drawing/2014/main" id="{1E260CDA-01AF-832E-F558-F9331C7B43DD}"/>
              </a:ext>
            </a:extLst>
          </p:cNvPr>
          <p:cNvSpPr/>
          <p:nvPr/>
        </p:nvSpPr>
        <p:spPr>
          <a:xfrm>
            <a:off x="440169"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2" name="Picture 1">
            <a:extLst>
              <a:ext uri="{FF2B5EF4-FFF2-40B4-BE49-F238E27FC236}">
                <a16:creationId xmlns:a16="http://schemas.microsoft.com/office/drawing/2014/main" id="{9D960BD8-F199-E058-756E-E9AFA11FE2E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296237" y="6078904"/>
            <a:ext cx="1874243" cy="452942"/>
          </a:xfrm>
          <a:prstGeom prst="rect">
            <a:avLst/>
          </a:prstGeom>
        </p:spPr>
      </p:pic>
      <p:sp>
        <p:nvSpPr>
          <p:cNvPr id="3" name="Google Shape;229;p30">
            <a:extLst>
              <a:ext uri="{FF2B5EF4-FFF2-40B4-BE49-F238E27FC236}">
                <a16:creationId xmlns:a16="http://schemas.microsoft.com/office/drawing/2014/main" id="{E6B676C0-4F49-4B33-B07B-F057AA5CAECB}"/>
              </a:ext>
            </a:extLst>
          </p:cNvPr>
          <p:cNvSpPr txBox="1"/>
          <p:nvPr/>
        </p:nvSpPr>
        <p:spPr>
          <a:xfrm>
            <a:off x="5793916" y="1868511"/>
            <a:ext cx="1611899" cy="800189"/>
          </a:xfrm>
          <a:prstGeom prst="rect">
            <a:avLst/>
          </a:prstGeom>
          <a:noFill/>
          <a:ln>
            <a:noFill/>
          </a:ln>
        </p:spPr>
        <p:txBody>
          <a:bodyPr spcFirstLastPara="1" wrap="square" lIns="91425" tIns="91425" rIns="91425" bIns="91425"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3C8D"/>
                </a:solidFill>
                <a:effectLst/>
                <a:uLnTx/>
                <a:uFillTx/>
                <a:latin typeface="Helvetica" panose="020B0403020202020204" pitchFamily="34" charset="0"/>
                <a:ea typeface="Arial Black"/>
                <a:cs typeface="Arial Black"/>
                <a:sym typeface="Arial Black"/>
              </a:rPr>
              <a:t>+73%</a:t>
            </a:r>
            <a:endParaRPr kumimoji="0" lang="en-US" sz="40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endParaRPr>
          </a:p>
        </p:txBody>
      </p:sp>
      <p:sp>
        <p:nvSpPr>
          <p:cNvPr id="4" name="Google Shape;229;p30">
            <a:extLst>
              <a:ext uri="{FF2B5EF4-FFF2-40B4-BE49-F238E27FC236}">
                <a16:creationId xmlns:a16="http://schemas.microsoft.com/office/drawing/2014/main" id="{1DE1C5E0-C944-0D65-C504-FE8FB76CE003}"/>
              </a:ext>
            </a:extLst>
          </p:cNvPr>
          <p:cNvSpPr txBox="1"/>
          <p:nvPr/>
        </p:nvSpPr>
        <p:spPr>
          <a:xfrm>
            <a:off x="4879298" y="2656219"/>
            <a:ext cx="4084919" cy="430857"/>
          </a:xfrm>
          <a:prstGeom prst="rect">
            <a:avLst/>
          </a:prstGeom>
          <a:noFill/>
          <a:ln>
            <a:noFill/>
          </a:ln>
        </p:spPr>
        <p:txBody>
          <a:bodyPr spcFirstLastPara="1" wrap="square" lIns="91425" tIns="91425" rIns="91425" bIns="91425"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3C8D"/>
                </a:solidFill>
                <a:effectLst/>
                <a:uLnTx/>
                <a:uFillTx/>
                <a:latin typeface="Helvetica" panose="020B0403020202020204" pitchFamily="34" charset="0"/>
                <a:ea typeface="Arial Black"/>
                <a:cs typeface="Arial Black"/>
                <a:sym typeface="Arial Black"/>
              </a:rPr>
              <a:t>Total incremental lift in leads</a:t>
            </a:r>
            <a:endPar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5" name="Google Shape;229;p30">
            <a:extLst>
              <a:ext uri="{FF2B5EF4-FFF2-40B4-BE49-F238E27FC236}">
                <a16:creationId xmlns:a16="http://schemas.microsoft.com/office/drawing/2014/main" id="{D9176026-1E99-02A8-9F5F-982E238B2F28}"/>
              </a:ext>
            </a:extLst>
          </p:cNvPr>
          <p:cNvSpPr txBox="1"/>
          <p:nvPr/>
        </p:nvSpPr>
        <p:spPr>
          <a:xfrm>
            <a:off x="9155621" y="1847224"/>
            <a:ext cx="1611899" cy="800189"/>
          </a:xfrm>
          <a:prstGeom prst="rect">
            <a:avLst/>
          </a:prstGeom>
          <a:noFill/>
          <a:ln>
            <a:noFill/>
          </a:ln>
        </p:spPr>
        <p:txBody>
          <a:bodyPr spcFirstLastPara="1" wrap="square" lIns="91425" tIns="91425" rIns="91425" bIns="91425"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3C8D"/>
                </a:solidFill>
                <a:effectLst/>
                <a:uLnTx/>
                <a:uFillTx/>
                <a:latin typeface="Helvetica" panose="020B0403020202020204" pitchFamily="34" charset="0"/>
                <a:ea typeface="Arial Black"/>
                <a:cs typeface="Arial Black"/>
                <a:sym typeface="Arial Black"/>
              </a:rPr>
              <a:t>+11%</a:t>
            </a:r>
            <a:endParaRPr kumimoji="0" lang="en-US" sz="40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endParaRPr>
          </a:p>
        </p:txBody>
      </p:sp>
      <p:sp>
        <p:nvSpPr>
          <p:cNvPr id="6" name="Google Shape;229;p30">
            <a:extLst>
              <a:ext uri="{FF2B5EF4-FFF2-40B4-BE49-F238E27FC236}">
                <a16:creationId xmlns:a16="http://schemas.microsoft.com/office/drawing/2014/main" id="{A51605C6-7D4A-CF02-8A74-C0498A79835D}"/>
              </a:ext>
            </a:extLst>
          </p:cNvPr>
          <p:cNvSpPr txBox="1"/>
          <p:nvPr/>
        </p:nvSpPr>
        <p:spPr>
          <a:xfrm>
            <a:off x="8105137" y="2662218"/>
            <a:ext cx="3712868" cy="430857"/>
          </a:xfrm>
          <a:prstGeom prst="rect">
            <a:avLst/>
          </a:prstGeom>
          <a:noFill/>
          <a:ln>
            <a:noFill/>
          </a:ln>
        </p:spPr>
        <p:txBody>
          <a:bodyPr spcFirstLastPara="1" wrap="square" lIns="91425" tIns="91425" rIns="91425" bIns="91425"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3C8D"/>
                </a:solidFill>
                <a:effectLst/>
                <a:uLnTx/>
                <a:uFillTx/>
                <a:latin typeface="Helvetica" panose="020B0403020202020204" pitchFamily="34" charset="0"/>
                <a:ea typeface="Arial Black"/>
                <a:cs typeface="Arial Black"/>
                <a:sym typeface="Arial Black"/>
              </a:rPr>
              <a:t>Total Increase in policies written</a:t>
            </a:r>
            <a:endPar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13" name="TextBox 12">
            <a:extLst>
              <a:ext uri="{FF2B5EF4-FFF2-40B4-BE49-F238E27FC236}">
                <a16:creationId xmlns:a16="http://schemas.microsoft.com/office/drawing/2014/main" id="{7C8B5800-904C-5522-09A1-F0C119CBCA56}"/>
              </a:ext>
            </a:extLst>
          </p:cNvPr>
          <p:cNvSpPr txBox="1"/>
          <p:nvPr/>
        </p:nvSpPr>
        <p:spPr>
          <a:xfrm>
            <a:off x="6200545" y="1271360"/>
            <a:ext cx="38091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Campaign Results</a:t>
            </a:r>
          </a:p>
        </p:txBody>
      </p:sp>
      <p:graphicFrame>
        <p:nvGraphicFramePr>
          <p:cNvPr id="14" name="Chart 13">
            <a:extLst>
              <a:ext uri="{FF2B5EF4-FFF2-40B4-BE49-F238E27FC236}">
                <a16:creationId xmlns:a16="http://schemas.microsoft.com/office/drawing/2014/main" id="{2922D89B-F822-A6C2-DD40-A3EC47030424}"/>
              </a:ext>
            </a:extLst>
          </p:cNvPr>
          <p:cNvGraphicFramePr/>
          <p:nvPr/>
        </p:nvGraphicFramePr>
        <p:xfrm>
          <a:off x="4570547" y="3467363"/>
          <a:ext cx="7042285" cy="2556429"/>
        </p:xfrm>
        <a:graphic>
          <a:graphicData uri="http://schemas.openxmlformats.org/drawingml/2006/chart">
            <c:chart xmlns:c="http://schemas.openxmlformats.org/drawingml/2006/chart" xmlns:r="http://schemas.openxmlformats.org/officeDocument/2006/relationships" r:id="rId7"/>
          </a:graphicData>
        </a:graphic>
      </p:graphicFrame>
      <p:pic>
        <p:nvPicPr>
          <p:cNvPr id="21" name="Graphic 20" descr="Bar graph with upward trend with solid fill">
            <a:extLst>
              <a:ext uri="{FF2B5EF4-FFF2-40B4-BE49-F238E27FC236}">
                <a16:creationId xmlns:a16="http://schemas.microsoft.com/office/drawing/2014/main" id="{68D95868-ABA2-9392-26D8-1299CBF9878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47692" y="1868511"/>
            <a:ext cx="914400" cy="914400"/>
          </a:xfrm>
          <a:prstGeom prst="rect">
            <a:avLst/>
          </a:prstGeom>
        </p:spPr>
      </p:pic>
      <p:pic>
        <p:nvPicPr>
          <p:cNvPr id="24" name="Graphic 23" descr="Clipboard with solid fill">
            <a:extLst>
              <a:ext uri="{FF2B5EF4-FFF2-40B4-BE49-F238E27FC236}">
                <a16:creationId xmlns:a16="http://schemas.microsoft.com/office/drawing/2014/main" id="{3F8399F2-90CD-4138-8BB2-3687CBB7B47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58680" y="1768146"/>
            <a:ext cx="914400" cy="9144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0" y="0"/>
            <a:ext cx="4014800" cy="6858000"/>
          </a:xfrm>
          <a:prstGeom prst="rect">
            <a:avLst/>
          </a:prstGeom>
          <a:solidFill>
            <a:srgbClr val="E2E8F1"/>
          </a:solidFill>
          <a:ln>
            <a:noFill/>
          </a:ln>
        </p:spPr>
        <p:txBody>
          <a:bodyPr spcFirstLastPara="1" wrap="square" lIns="91433" tIns="45700" rIns="91433" bIns="45700" anchor="ctr" anchorCtr="0">
            <a:noAutofit/>
          </a:bodyPr>
          <a:lstStyle/>
          <a:p>
            <a:pPr algn="ctr" defTabSz="1219170">
              <a:buClr>
                <a:srgbClr val="FFFFFF"/>
              </a:buClr>
              <a:buSzPts val="500"/>
            </a:pPr>
            <a:endParaRPr sz="667" kern="0">
              <a:solidFill>
                <a:srgbClr val="FFFFFF"/>
              </a:solidFill>
              <a:latin typeface="Helvetica" panose="020B0403020202020204" pitchFamily="34" charset="0"/>
              <a:ea typeface="Helvetica Neue"/>
              <a:cs typeface="Helvetica Neue"/>
              <a:sym typeface="Helvetica Neue"/>
            </a:endParaRPr>
          </a:p>
        </p:txBody>
      </p:sp>
      <p:sp>
        <p:nvSpPr>
          <p:cNvPr id="15" name="Rectangle 14">
            <a:extLst>
              <a:ext uri="{FF2B5EF4-FFF2-40B4-BE49-F238E27FC236}">
                <a16:creationId xmlns:a16="http://schemas.microsoft.com/office/drawing/2014/main" id="{A8BCD1BD-07E2-0793-E0E4-0BCE0F98C967}"/>
              </a:ext>
            </a:extLst>
          </p:cNvPr>
          <p:cNvSpPr/>
          <p:nvPr/>
        </p:nvSpPr>
        <p:spPr>
          <a:xfrm>
            <a:off x="0" y="-2792"/>
            <a:ext cx="4014788" cy="828219"/>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Google Shape;56;p13"/>
          <p:cNvSpPr/>
          <p:nvPr/>
        </p:nvSpPr>
        <p:spPr>
          <a:xfrm>
            <a:off x="125016" y="35144"/>
            <a:ext cx="3764800" cy="739200"/>
          </a:xfrm>
          <a:prstGeom prst="rect">
            <a:avLst/>
          </a:prstGeom>
          <a:noFill/>
          <a:ln>
            <a:noFill/>
          </a:ln>
        </p:spPr>
        <p:txBody>
          <a:bodyPr spcFirstLastPara="1" wrap="square" lIns="91433" tIns="0" rIns="91433" bIns="91433" anchor="ctr" anchorCtr="0">
            <a:noAutofit/>
          </a:bodyPr>
          <a:lstStyle/>
          <a:p>
            <a:pPr defTabSz="1219170">
              <a:lnSpc>
                <a:spcPct val="150000"/>
              </a:lnSpc>
              <a:buClr>
                <a:srgbClr val="FFFFFF"/>
              </a:buClr>
              <a:buSzPts val="1100"/>
            </a:pPr>
            <a:r>
              <a:rPr lang="en" sz="1467" b="1" kern="0">
                <a:solidFill>
                  <a:srgbClr val="FFFFFF"/>
                </a:solidFill>
                <a:latin typeface="Helvetica" panose="020B0403020202020204" pitchFamily="34" charset="0"/>
                <a:ea typeface="Helvetica Neue"/>
                <a:cs typeface="Helvetica Neue"/>
                <a:sym typeface="Helvetica Neue"/>
              </a:rPr>
              <a:t>Category:</a:t>
            </a:r>
            <a:endParaRPr sz="1467" kern="0">
              <a:solidFill>
                <a:srgbClr val="000000"/>
              </a:solidFill>
              <a:latin typeface="Helvetica" panose="020B0403020202020204" pitchFamily="34" charset="0"/>
              <a:cs typeface="Arial"/>
              <a:sym typeface="Arial"/>
            </a:endParaRPr>
          </a:p>
          <a:p>
            <a:pPr defTabSz="1219170">
              <a:lnSpc>
                <a:spcPct val="150000"/>
              </a:lnSpc>
              <a:buClr>
                <a:srgbClr val="FFE600"/>
              </a:buClr>
              <a:buSzPts val="1200"/>
            </a:pPr>
            <a:r>
              <a:rPr lang="en" sz="1600" b="1" kern="0">
                <a:solidFill>
                  <a:srgbClr val="FFE600"/>
                </a:solidFill>
                <a:latin typeface="Helvetica" panose="020B0403020202020204" pitchFamily="34" charset="0"/>
                <a:ea typeface="Helvetica Neue"/>
                <a:cs typeface="Helvetica Neue"/>
                <a:sym typeface="Helvetica Neue"/>
              </a:rPr>
              <a:t>Insurance</a:t>
            </a:r>
            <a:endParaRPr sz="1467" kern="0">
              <a:solidFill>
                <a:srgbClr val="000000"/>
              </a:solidFill>
              <a:latin typeface="Helvetica" panose="020B0403020202020204" pitchFamily="34" charset="0"/>
              <a:cs typeface="Arial"/>
              <a:sym typeface="Arial"/>
            </a:endParaRPr>
          </a:p>
        </p:txBody>
      </p:sp>
      <p:sp>
        <p:nvSpPr>
          <p:cNvPr id="58" name="Google Shape;58;p13"/>
          <p:cNvSpPr/>
          <p:nvPr/>
        </p:nvSpPr>
        <p:spPr>
          <a:xfrm>
            <a:off x="4031045" y="54725"/>
            <a:ext cx="5820656" cy="924925"/>
          </a:xfrm>
          <a:prstGeom prst="rect">
            <a:avLst/>
          </a:prstGeom>
          <a:noFill/>
          <a:ln>
            <a:noFill/>
          </a:ln>
        </p:spPr>
        <p:txBody>
          <a:bodyPr spcFirstLastPara="1" wrap="square" lIns="91433" tIns="45700" rIns="91433" bIns="45700" anchor="t" anchorCtr="0">
            <a:noAutofit/>
          </a:bodyPr>
          <a:lstStyle/>
          <a:p>
            <a:pPr defTabSz="1219170">
              <a:buClr>
                <a:srgbClr val="ED3C8D"/>
              </a:buClr>
              <a:buSzPts val="1700"/>
            </a:pPr>
            <a:r>
              <a:rPr lang="en-US" kern="0">
                <a:solidFill>
                  <a:srgbClr val="1F1A62"/>
                </a:solidFill>
                <a:latin typeface="Helvetica" panose="020B0403020202020204" pitchFamily="34" charset="0"/>
                <a:sym typeface="Helvetica Neue"/>
              </a:rPr>
              <a:t>Insurance brand </a:t>
            </a:r>
            <a:r>
              <a:rPr lang="en-US" kern="0" err="1">
                <a:solidFill>
                  <a:srgbClr val="1F1A62"/>
                </a:solidFill>
                <a:latin typeface="Helvetica" panose="020B0403020202020204" pitchFamily="34" charset="0"/>
                <a:sym typeface="Helvetica Neue"/>
              </a:rPr>
              <a:t>Amica</a:t>
            </a:r>
            <a:r>
              <a:rPr lang="en-US" kern="0">
                <a:solidFill>
                  <a:srgbClr val="1F1A62"/>
                </a:solidFill>
                <a:latin typeface="Helvetica" panose="020B0403020202020204" pitchFamily="34" charset="0"/>
                <a:sym typeface="Helvetica Neue"/>
              </a:rPr>
              <a:t> used </a:t>
            </a:r>
            <a:r>
              <a:rPr lang="en-US" b="1" kern="0" err="1">
                <a:solidFill>
                  <a:srgbClr val="1F1A62"/>
                </a:solidFill>
                <a:latin typeface="Helvetica" panose="020B0403020202020204" pitchFamily="34" charset="0"/>
                <a:sym typeface="Helvetica Neue"/>
              </a:rPr>
              <a:t>iSpot.tv’s</a:t>
            </a:r>
            <a:r>
              <a:rPr lang="en-US" b="1" kern="0">
                <a:solidFill>
                  <a:srgbClr val="1F1A62"/>
                </a:solidFill>
                <a:latin typeface="Helvetica" panose="020B0403020202020204" pitchFamily="34" charset="0"/>
                <a:sym typeface="Helvetica Neue"/>
              </a:rPr>
              <a:t> </a:t>
            </a:r>
            <a:r>
              <a:rPr lang="en-US" i="1" kern="0">
                <a:solidFill>
                  <a:srgbClr val="1F1A62"/>
                </a:solidFill>
                <a:latin typeface="Helvetica" panose="020B0403020202020204" pitchFamily="34" charset="0"/>
                <a:sym typeface="Helvetica Neue"/>
              </a:rPr>
              <a:t>Unified Measurement </a:t>
            </a:r>
            <a:r>
              <a:rPr lang="en-US" kern="0">
                <a:solidFill>
                  <a:srgbClr val="1F1A62"/>
                </a:solidFill>
                <a:latin typeface="Helvetica" panose="020B0403020202020204" pitchFamily="34" charset="0"/>
                <a:sym typeface="Helvetica Neue"/>
              </a:rPr>
              <a:t>tool to optimize and justify linear and streaming TV advertising</a:t>
            </a:r>
          </a:p>
        </p:txBody>
      </p:sp>
      <p:sp>
        <p:nvSpPr>
          <p:cNvPr id="59" name="Google Shape;59;p13"/>
          <p:cNvSpPr txBox="1"/>
          <p:nvPr/>
        </p:nvSpPr>
        <p:spPr>
          <a:xfrm>
            <a:off x="4012767" y="6312675"/>
            <a:ext cx="6333200" cy="215403"/>
          </a:xfrm>
          <a:prstGeom prst="rect">
            <a:avLst/>
          </a:prstGeom>
          <a:noFill/>
          <a:ln>
            <a:noFill/>
          </a:ln>
        </p:spPr>
        <p:txBody>
          <a:bodyPr spcFirstLastPara="1" wrap="square" lIns="91433" tIns="45700" rIns="91433" bIns="45700" anchor="t" anchorCtr="0">
            <a:spAutoFit/>
          </a:bodyPr>
          <a:lstStyle/>
          <a:p>
            <a:pPr defTabSz="1219170">
              <a:buClr>
                <a:srgbClr val="002060"/>
              </a:buClr>
              <a:buSzPts val="600"/>
            </a:pPr>
            <a:r>
              <a:rPr lang="en" sz="800" kern="0">
                <a:solidFill>
                  <a:srgbClr val="002060"/>
                </a:solidFill>
                <a:latin typeface="Helvetica" panose="020B0403020202020204" pitchFamily="34" charset="0"/>
                <a:ea typeface="Helvetica Neue"/>
                <a:cs typeface="Helvetica Neue"/>
                <a:sym typeface="Helvetica Neue"/>
              </a:rPr>
              <a:t>Source: iSpot.tv, Case study: </a:t>
            </a:r>
            <a:r>
              <a:rPr lang="en" sz="800" i="1" kern="0">
                <a:solidFill>
                  <a:srgbClr val="002060"/>
                </a:solidFill>
                <a:latin typeface="Helvetica" panose="020B0403020202020204" pitchFamily="34" charset="0"/>
                <a:ea typeface="Helvetica Neue"/>
                <a:cs typeface="Helvetica Neue"/>
                <a:sym typeface="Helvetica Neue"/>
              </a:rPr>
              <a:t>Amica  x iSpot.TV. </a:t>
            </a:r>
            <a:r>
              <a:rPr lang="en" sz="800" kern="0">
                <a:solidFill>
                  <a:srgbClr val="002060"/>
                </a:solidFill>
                <a:latin typeface="Helvetica" panose="020B0403020202020204" pitchFamily="34" charset="0"/>
                <a:ea typeface="Helvetica Neue"/>
                <a:cs typeface="Helvetica Neue"/>
                <a:sym typeface="Helvetica Neue"/>
              </a:rPr>
              <a:t>Campaign time period: </a:t>
            </a:r>
            <a:r>
              <a:rPr lang="en" sz="800" kern="0">
                <a:solidFill>
                  <a:srgbClr val="1F1A62"/>
                </a:solidFill>
                <a:latin typeface="Helvetica" panose="020B0403020202020204" pitchFamily="34" charset="0"/>
                <a:ea typeface="Helvetica Neue"/>
                <a:cs typeface="Helvetica Neue"/>
                <a:sym typeface="Helvetica Neue"/>
              </a:rPr>
              <a:t>Q4 2020.</a:t>
            </a:r>
            <a:endParaRPr sz="1467" kern="0">
              <a:solidFill>
                <a:srgbClr val="000000"/>
              </a:solidFill>
              <a:latin typeface="Helvetica" panose="020B0403020202020204" pitchFamily="34" charset="0"/>
              <a:cs typeface="Arial"/>
              <a:sym typeface="Arial"/>
            </a:endParaRPr>
          </a:p>
        </p:txBody>
      </p:sp>
      <p:pic>
        <p:nvPicPr>
          <p:cNvPr id="60" name="Google Shape;60;p13" descr="logo-ispot – iSpot.tv"/>
          <p:cNvPicPr preferRelativeResize="0"/>
          <p:nvPr/>
        </p:nvPicPr>
        <p:blipFill rotWithShape="1">
          <a:blip r:embed="rId3">
            <a:alphaModFix/>
          </a:blip>
          <a:srcRect/>
          <a:stretch/>
        </p:blipFill>
        <p:spPr>
          <a:xfrm>
            <a:off x="10718196" y="6106964"/>
            <a:ext cx="1237801" cy="336849"/>
          </a:xfrm>
          <a:prstGeom prst="rect">
            <a:avLst/>
          </a:prstGeom>
          <a:noFill/>
          <a:ln>
            <a:noFill/>
          </a:ln>
        </p:spPr>
      </p:pic>
      <p:pic>
        <p:nvPicPr>
          <p:cNvPr id="61" name="Google Shape;61;p13"/>
          <p:cNvPicPr preferRelativeResize="0"/>
          <p:nvPr/>
        </p:nvPicPr>
        <p:blipFill rotWithShape="1">
          <a:blip r:embed="rId4">
            <a:alphaModFix/>
          </a:blip>
          <a:srcRect/>
          <a:stretch/>
        </p:blipFill>
        <p:spPr>
          <a:xfrm>
            <a:off x="483207" y="6519043"/>
            <a:ext cx="11708799" cy="350107"/>
          </a:xfrm>
          <a:prstGeom prst="rect">
            <a:avLst/>
          </a:prstGeom>
          <a:noFill/>
          <a:ln>
            <a:noFill/>
          </a:ln>
        </p:spPr>
      </p:pic>
      <p:sp>
        <p:nvSpPr>
          <p:cNvPr id="62" name="Google Shape;62;p13"/>
          <p:cNvSpPr txBox="1"/>
          <p:nvPr/>
        </p:nvSpPr>
        <p:spPr>
          <a:xfrm>
            <a:off x="503713" y="6589970"/>
            <a:ext cx="724400" cy="235858"/>
          </a:xfrm>
          <a:prstGeom prst="rect">
            <a:avLst/>
          </a:prstGeom>
          <a:noFill/>
          <a:ln>
            <a:noFill/>
          </a:ln>
        </p:spPr>
        <p:txBody>
          <a:bodyPr spcFirstLastPara="1" wrap="square" lIns="91433" tIns="45700" rIns="91433" bIns="45700" anchor="t" anchorCtr="0">
            <a:spAutoFit/>
          </a:bodyPr>
          <a:lstStyle/>
          <a:p>
            <a:pPr defTabSz="1219170">
              <a:buClr>
                <a:srgbClr val="FFFFFF"/>
              </a:buClr>
              <a:buSzPts val="700"/>
            </a:pPr>
            <a:r>
              <a:rPr lang="en" sz="900" b="1" kern="0" dirty="0">
                <a:solidFill>
                  <a:srgbClr val="FFFFFF"/>
                </a:solidFill>
                <a:latin typeface="Helvetica" panose="020B0403020202020204" pitchFamily="34" charset="0"/>
                <a:ea typeface="Helvetica Neue"/>
                <a:cs typeface="Helvetica Neue"/>
                <a:sym typeface="Helvetica Neue"/>
              </a:rPr>
              <a:t>PAGE </a:t>
            </a:r>
            <a:fld id="{00000000-1234-1234-1234-123412341234}" type="slidenum">
              <a:rPr lang="en" sz="900" b="1" kern="0">
                <a:solidFill>
                  <a:srgbClr val="FFFFFF"/>
                </a:solidFill>
                <a:latin typeface="Helvetica" panose="020B0403020202020204" pitchFamily="34" charset="0"/>
                <a:ea typeface="Helvetica Neue"/>
                <a:cs typeface="Helvetica Neue"/>
                <a:sym typeface="Helvetica Neue"/>
              </a:rPr>
              <a:pPr defTabSz="1219170">
                <a:buClr>
                  <a:srgbClr val="FFFFFF"/>
                </a:buClr>
                <a:buSzPts val="700"/>
              </a:pPr>
              <a:t>19</a:t>
            </a:fld>
            <a:endParaRPr sz="900" b="1" kern="0" dirty="0">
              <a:solidFill>
                <a:srgbClr val="FFFFFF"/>
              </a:solidFill>
              <a:latin typeface="Helvetica" panose="020B0403020202020204" pitchFamily="34" charset="0"/>
              <a:ea typeface="Helvetica Neue"/>
              <a:cs typeface="Helvetica Neue"/>
              <a:sym typeface="Helvetica Neue"/>
            </a:endParaRPr>
          </a:p>
        </p:txBody>
      </p:sp>
      <p:sp>
        <p:nvSpPr>
          <p:cNvPr id="65" name="Google Shape;65;p13"/>
          <p:cNvSpPr txBox="1"/>
          <p:nvPr/>
        </p:nvSpPr>
        <p:spPr>
          <a:xfrm>
            <a:off x="4410239" y="1612637"/>
            <a:ext cx="7376000" cy="318060"/>
          </a:xfrm>
          <a:prstGeom prst="rect">
            <a:avLst/>
          </a:prstGeom>
          <a:noFill/>
          <a:ln>
            <a:noFill/>
          </a:ln>
        </p:spPr>
        <p:txBody>
          <a:bodyPr spcFirstLastPara="1" wrap="square" lIns="91433" tIns="45700" rIns="91433" bIns="45700" anchor="t" anchorCtr="0">
            <a:spAutoFit/>
          </a:bodyPr>
          <a:lstStyle/>
          <a:p>
            <a:pPr algn="ctr" defTabSz="1219170">
              <a:buClr>
                <a:srgbClr val="1F1A62"/>
              </a:buClr>
              <a:buSzPts val="1100"/>
            </a:pPr>
            <a:r>
              <a:rPr lang="en" sz="1467" b="1" i="1" kern="0">
                <a:solidFill>
                  <a:srgbClr val="1F1A62"/>
                </a:solidFill>
                <a:latin typeface="Helvetica" panose="020B0403020202020204" pitchFamily="34" charset="0"/>
                <a:ea typeface="Helvetica Neue"/>
                <a:cs typeface="Helvetica Neue"/>
                <a:sym typeface="Helvetica Neue"/>
              </a:rPr>
              <a:t>Unified Measurement </a:t>
            </a:r>
            <a:r>
              <a:rPr lang="en" sz="1467" b="1" kern="0">
                <a:solidFill>
                  <a:srgbClr val="1F1A62"/>
                </a:solidFill>
                <a:latin typeface="Helvetica" panose="020B0403020202020204" pitchFamily="34" charset="0"/>
                <a:ea typeface="Helvetica Neue"/>
                <a:cs typeface="Helvetica Neue"/>
                <a:sym typeface="Helvetica Neue"/>
              </a:rPr>
              <a:t>Publisher and Incremental Reach Example</a:t>
            </a:r>
            <a:endParaRPr sz="1200" i="1" kern="0">
              <a:solidFill>
                <a:srgbClr val="1F1A62"/>
              </a:solidFill>
              <a:latin typeface="Helvetica" panose="020B0403020202020204" pitchFamily="34" charset="0"/>
              <a:ea typeface="Helvetica Neue"/>
              <a:cs typeface="Helvetica Neue"/>
              <a:sym typeface="Helvetica Neue"/>
            </a:endParaRPr>
          </a:p>
        </p:txBody>
      </p:sp>
      <p:sp>
        <p:nvSpPr>
          <p:cNvPr id="17" name="Rectangle 16">
            <a:extLst>
              <a:ext uri="{FF2B5EF4-FFF2-40B4-BE49-F238E27FC236}">
                <a16:creationId xmlns:a16="http://schemas.microsoft.com/office/drawing/2014/main" id="{F4BEA769-D455-6717-44F1-BD3C193E59F5}"/>
              </a:ext>
            </a:extLst>
          </p:cNvPr>
          <p:cNvSpPr/>
          <p:nvPr/>
        </p:nvSpPr>
        <p:spPr>
          <a:xfrm>
            <a:off x="66183" y="922241"/>
            <a:ext cx="3950517" cy="563231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lang="en-US" sz="1100">
                <a:solidFill>
                  <a:srgbClr val="1F1A62"/>
                </a:solidFill>
                <a:latin typeface="Helvetica"/>
                <a:cs typeface="Helvetica"/>
              </a:rPr>
              <a:t>To justify their linear and streaming TV advertising, Amica needed deeper insight into conversion rates, creative performance and reach of their campaign</a:t>
            </a:r>
            <a:br>
              <a:rPr lang="en-US" sz="1200">
                <a:latin typeface="Helvetica"/>
                <a:cs typeface="Helvetica"/>
              </a:rPr>
            </a:b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Measurement Innovation</a:t>
            </a:r>
            <a:endParaRPr lang="en-US" sz="1400" b="1" i="0" u="none" strike="noStrike" kern="1200" cap="none" spc="0" normalizeH="0" baseline="0" noProof="0">
              <a:ln>
                <a:noFill/>
              </a:ln>
              <a:solidFill>
                <a:srgbClr val="1F1A62"/>
              </a:solidFill>
              <a:effectLst/>
              <a:uLnTx/>
              <a:uFillTx/>
              <a:latin typeface="Helvetica"/>
              <a:cs typeface="Helvetica"/>
            </a:endParaRPr>
          </a:p>
          <a:p>
            <a:pPr marL="285750" indent="-285750">
              <a:buBlip>
                <a:blip r:embed="rId5"/>
              </a:buBlip>
              <a:defRPr/>
            </a:pPr>
            <a:r>
              <a:rPr lang="en-US" sz="1100">
                <a:solidFill>
                  <a:srgbClr val="1F1A62"/>
                </a:solidFill>
                <a:latin typeface="Helvetica"/>
                <a:cs typeface="Helvetica"/>
              </a:rPr>
              <a:t>Using iSpot.tv </a:t>
            </a:r>
            <a:r>
              <a:rPr lang="en-US" sz="1100" i="1">
                <a:solidFill>
                  <a:srgbClr val="1F1A62"/>
                </a:solidFill>
                <a:latin typeface="Helvetica"/>
                <a:cs typeface="Helvetica"/>
              </a:rPr>
              <a:t>Unified Measurement</a:t>
            </a:r>
            <a:r>
              <a:rPr lang="en-US" sz="1100">
                <a:solidFill>
                  <a:srgbClr val="1F1A62"/>
                </a:solidFill>
                <a:latin typeface="Helvetica"/>
                <a:cs typeface="Helvetica"/>
              </a:rPr>
              <a:t>, Amica was able to measure</a:t>
            </a:r>
            <a:endParaRPr lang="en-US" sz="1100" strike="sngStrike">
              <a:solidFill>
                <a:srgbClr val="1F1A62"/>
              </a:solidFill>
              <a:latin typeface="Helvetica"/>
              <a:cs typeface="Helvetica"/>
            </a:endParaRPr>
          </a:p>
          <a:p>
            <a:pPr marL="742950" lvl="1" indent="-285750">
              <a:buBlip>
                <a:blip r:embed="rId5"/>
              </a:buBlip>
              <a:defRPr/>
            </a:pPr>
            <a:r>
              <a:rPr lang="en-US" sz="1050">
                <a:solidFill>
                  <a:srgbClr val="1F1A62"/>
                </a:solidFill>
                <a:latin typeface="Helvetica"/>
                <a:cs typeface="Helvetica"/>
              </a:rPr>
              <a:t>Deduplicated reach and conversion rates of linear compared to streaming ads</a:t>
            </a:r>
          </a:p>
          <a:p>
            <a:pPr lvl="1">
              <a:defRPr/>
            </a:pPr>
            <a:endParaRPr lang="en-US" sz="400">
              <a:solidFill>
                <a:srgbClr val="1F1A62"/>
              </a:solidFill>
              <a:latin typeface="Helvetica"/>
              <a:cs typeface="Helvetica"/>
            </a:endParaRPr>
          </a:p>
          <a:p>
            <a:pPr marL="742950" lvl="1" indent="-285750">
              <a:buBlip>
                <a:blip r:embed="rId5"/>
              </a:buBlip>
              <a:defRPr/>
            </a:pPr>
            <a:r>
              <a:rPr lang="en-US" sz="1050">
                <a:solidFill>
                  <a:srgbClr val="1F1A62"/>
                </a:solidFill>
                <a:latin typeface="Helvetica"/>
                <a:cs typeface="Helvetica"/>
              </a:rPr>
              <a:t>Granular performance measurement of various ad lengths and creatives</a:t>
            </a:r>
          </a:p>
          <a:p>
            <a:pPr marL="742950" lvl="1" indent="-285750">
              <a:buBlip>
                <a:blip r:embed="rId5"/>
              </a:buBlip>
              <a:defRPr/>
            </a:pPr>
            <a:endParaRPr lang="en-US" sz="400">
              <a:solidFill>
                <a:srgbClr val="1F1A62"/>
              </a:solidFill>
              <a:latin typeface="Helvetica"/>
              <a:cs typeface="Helvetica"/>
            </a:endParaRPr>
          </a:p>
          <a:p>
            <a:pPr marL="742950" lvl="1" indent="-285750">
              <a:buBlip>
                <a:blip r:embed="rId5"/>
              </a:buBlip>
              <a:defRPr/>
            </a:pPr>
            <a:r>
              <a:rPr lang="en-US" sz="1050">
                <a:solidFill>
                  <a:srgbClr val="1F1A62"/>
                </a:solidFill>
                <a:latin typeface="Helvetica"/>
                <a:cs typeface="Helvetica"/>
              </a:rPr>
              <a:t>Reach and conversion rates across individual OTT publishers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Target Segment</a:t>
            </a:r>
            <a:endParaRPr lang="en-US" sz="1400" b="1" i="0" u="none" strike="noStrike" kern="1200" cap="none" spc="0" normalizeH="0" baseline="0" noProof="0">
              <a:ln>
                <a:noFill/>
              </a:ln>
              <a:solidFill>
                <a:srgbClr val="1F1A62"/>
              </a:solidFill>
              <a:effectLst/>
              <a:uLnTx/>
              <a:uFillTx/>
              <a:latin typeface="Helvetica"/>
              <a:cs typeface="Helvetica"/>
            </a:endParaRPr>
          </a:p>
          <a:p>
            <a:pPr marL="285750" indent="-285750">
              <a:buBlip>
                <a:blip r:embed="rId5"/>
              </a:buBlip>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Any potential Amica customer</a:t>
            </a:r>
            <a:r>
              <a:rPr lang="en-US" sz="1200">
                <a:solidFill>
                  <a:srgbClr val="1F1A62"/>
                </a:solidFill>
                <a:latin typeface="Helvetica"/>
                <a:cs typeface="Helvetica"/>
              </a:rPr>
              <a:t> </a:t>
            </a:r>
            <a:endParaRPr lang="en-US" sz="1200" b="0" i="0" u="none" strike="noStrike" kern="1200" cap="none" spc="0" normalizeH="0" baseline="0" noProof="0">
              <a:ln>
                <a:noFill/>
              </a:ln>
              <a:solidFill>
                <a:srgbClr val="1F1A62"/>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Learnings</a:t>
            </a:r>
            <a:endParaRPr lang="en-US" sz="1400" b="1" i="0" u="none" strike="noStrike" kern="1200" cap="none" spc="0" normalizeH="0" baseline="0" noProof="0">
              <a:ln>
                <a:noFill/>
              </a:ln>
              <a:solidFill>
                <a:srgbClr val="1F1A62"/>
              </a:solidFill>
              <a:effectLst/>
              <a:uLnTx/>
              <a:uFillTx/>
              <a:latin typeface="Helvetica"/>
              <a:cs typeface="Helvetica"/>
            </a:endParaRPr>
          </a:p>
          <a:p>
            <a:pPr lvl="0">
              <a:defRPr/>
            </a:pPr>
            <a:endParaRPr lang="en-US" sz="400">
              <a:solidFill>
                <a:srgbClr val="1F1A62"/>
              </a:solidFill>
              <a:latin typeface="Helvetica"/>
              <a:cs typeface="Helvetica"/>
            </a:endParaRPr>
          </a:p>
          <a:p>
            <a:pPr marL="285750" lvl="0" indent="-285750">
              <a:buBlip>
                <a:blip r:embed="rId5"/>
              </a:buBlip>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The analysis </a:t>
            </a:r>
            <a:r>
              <a:rPr lang="en-US" sz="1200">
                <a:solidFill>
                  <a:srgbClr val="1F1A62"/>
                </a:solidFill>
                <a:latin typeface="Helvetica"/>
                <a:cs typeface="Helvetica"/>
              </a:rPr>
              <a:t>allowed for creative optimization, demonstrating that the :</a:t>
            </a:r>
            <a:r>
              <a:rPr kumimoji="0" lang="en-US" sz="1200" b="0" i="0" u="none" strike="noStrike" kern="1200" cap="none" spc="0" normalizeH="0" baseline="0" noProof="0">
                <a:ln>
                  <a:noFill/>
                </a:ln>
                <a:solidFill>
                  <a:srgbClr val="1F1A62"/>
                </a:solidFill>
                <a:effectLst/>
                <a:uLnTx/>
                <a:uFillTx/>
                <a:latin typeface="Helvetica"/>
                <a:ea typeface="+mn-ea"/>
                <a:cs typeface="Helvetica"/>
              </a:rPr>
              <a:t>15 streaming ads </a:t>
            </a:r>
            <a:r>
              <a:rPr lang="en-US" sz="1200">
                <a:solidFill>
                  <a:srgbClr val="1F1A62"/>
                </a:solidFill>
                <a:latin typeface="Helvetica"/>
                <a:cs typeface="Helvetica"/>
              </a:rPr>
              <a:t>were</a:t>
            </a:r>
            <a:r>
              <a:rPr kumimoji="0" lang="en-US" sz="1200" b="0" i="0" u="none" strike="noStrike" kern="1200" cap="none" spc="0" normalizeH="0" baseline="0" noProof="0">
                <a:ln>
                  <a:noFill/>
                </a:ln>
                <a:solidFill>
                  <a:srgbClr val="1F1A62"/>
                </a:solidFill>
                <a:effectLst/>
                <a:uLnTx/>
                <a:uFillTx/>
                <a:latin typeface="Helvetica"/>
                <a:ea typeface="+mn-ea"/>
                <a:cs typeface="Helvetica"/>
              </a:rPr>
              <a:t> more effective at driving conversions</a:t>
            </a:r>
            <a:endParaRPr kumimoji="0" lang="en-US" sz="400" b="0" i="0" u="none" strike="noStrike" kern="1200" cap="none" spc="0" normalizeH="0" baseline="0" noProof="0">
              <a:ln>
                <a:noFill/>
              </a:ln>
              <a:solidFill>
                <a:srgbClr val="1F1A62"/>
              </a:solidFill>
              <a:effectLst/>
              <a:uLnTx/>
              <a:uFillTx/>
              <a:latin typeface="Helvetica"/>
              <a:ea typeface="+mn-ea"/>
              <a:cs typeface="Helvetica"/>
            </a:endParaRPr>
          </a:p>
          <a:p>
            <a:pPr marL="285750" indent="-285750">
              <a:buBlip>
                <a:blip r:embed="rId5"/>
              </a:buBlip>
              <a:defRPr/>
            </a:pPr>
            <a:r>
              <a:rPr lang="en-US" sz="1200">
                <a:solidFill>
                  <a:srgbClr val="1F1A62"/>
                </a:solidFill>
                <a:latin typeface="Helvetica"/>
                <a:cs typeface="Helvetica"/>
              </a:rPr>
              <a:t>Amica was able to use the analysis to more efficiently allocate between publishers</a:t>
            </a:r>
          </a:p>
          <a:p>
            <a:pPr marL="285750" indent="-285750">
              <a:buBlip>
                <a:blip r:embed="rId5"/>
              </a:buBlip>
              <a:defRPr/>
            </a:pPr>
            <a:r>
              <a:rPr lang="en-US" sz="1200">
                <a:solidFill>
                  <a:srgbClr val="1F1A62"/>
                </a:solidFill>
                <a:latin typeface="Helvetica"/>
                <a:cs typeface="Helvetica"/>
              </a:rPr>
              <a:t>Amica was able to evaluate performance of its streaming ad linear components, with streaming ads converting at a 6x</a:t>
            </a:r>
            <a:r>
              <a:rPr lang="en-US" sz="1200" b="1">
                <a:solidFill>
                  <a:srgbClr val="1F1A62"/>
                </a:solidFill>
                <a:latin typeface="Helvetica"/>
                <a:cs typeface="Helvetica"/>
              </a:rPr>
              <a:t> </a:t>
            </a:r>
            <a:r>
              <a:rPr lang="en-US" sz="1200">
                <a:solidFill>
                  <a:srgbClr val="1F1A62"/>
                </a:solidFill>
                <a:latin typeface="Helvetica"/>
                <a:cs typeface="Helvetica"/>
              </a:rPr>
              <a:t>higher rate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 Viewing Source / Media Type</a:t>
            </a:r>
            <a:endParaRPr lang="en-US" sz="1400" b="1" i="0" u="none" strike="noStrike" kern="1200" cap="none" spc="0" normalizeH="0" baseline="0" noProof="0">
              <a:ln>
                <a:noFill/>
              </a:ln>
              <a:solidFill>
                <a:srgbClr val="1F1A62"/>
              </a:solidFill>
              <a:effectLst/>
              <a:uLnTx/>
              <a:uFillTx/>
              <a:latin typeface="Helvetic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iSpot.tv / Smart TV / Linear TV / Streaming TV</a:t>
            </a:r>
            <a:endParaRPr lang="en-US" sz="1200" b="0" i="0" u="none" strike="noStrike" kern="1200" cap="none" spc="0" normalizeH="0" baseline="0" noProof="0">
              <a:ln>
                <a:noFill/>
              </a:ln>
              <a:solidFill>
                <a:srgbClr val="1F1A62"/>
              </a:solidFill>
              <a:effectLst/>
              <a:uLnTx/>
              <a:uFillTx/>
              <a:latin typeface="Helvetica"/>
              <a:cs typeface="Helvetica"/>
            </a:endParaRPr>
          </a:p>
        </p:txBody>
      </p:sp>
      <p:graphicFrame>
        <p:nvGraphicFramePr>
          <p:cNvPr id="7" name="Chart 6">
            <a:extLst>
              <a:ext uri="{FF2B5EF4-FFF2-40B4-BE49-F238E27FC236}">
                <a16:creationId xmlns:a16="http://schemas.microsoft.com/office/drawing/2014/main" id="{AE382C32-2238-7CFE-CEC9-37116C921A08}"/>
              </a:ext>
            </a:extLst>
          </p:cNvPr>
          <p:cNvGraphicFramePr/>
          <p:nvPr/>
        </p:nvGraphicFramePr>
        <p:xfrm>
          <a:off x="4283542" y="2154697"/>
          <a:ext cx="3546805" cy="394721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2" name="Chart 21">
            <a:extLst>
              <a:ext uri="{FF2B5EF4-FFF2-40B4-BE49-F238E27FC236}">
                <a16:creationId xmlns:a16="http://schemas.microsoft.com/office/drawing/2014/main" id="{B89446C6-7955-CBCB-038A-23FD3212BA5C}"/>
              </a:ext>
            </a:extLst>
          </p:cNvPr>
          <p:cNvGraphicFramePr/>
          <p:nvPr/>
        </p:nvGraphicFramePr>
        <p:xfrm>
          <a:off x="8366131" y="2153742"/>
          <a:ext cx="3546805" cy="3763921"/>
        </p:xfrm>
        <a:graphic>
          <a:graphicData uri="http://schemas.openxmlformats.org/drawingml/2006/chart">
            <c:chart xmlns:c="http://schemas.openxmlformats.org/drawingml/2006/chart" xmlns:r="http://schemas.openxmlformats.org/officeDocument/2006/relationships" r:id="rId7"/>
          </a:graphicData>
        </a:graphic>
      </p:graphicFrame>
      <p:cxnSp>
        <p:nvCxnSpPr>
          <p:cNvPr id="12" name="Straight Connector 11">
            <a:extLst>
              <a:ext uri="{FF2B5EF4-FFF2-40B4-BE49-F238E27FC236}">
                <a16:creationId xmlns:a16="http://schemas.microsoft.com/office/drawing/2014/main" id="{869DEF75-524F-3BEE-2156-2053DB47E0FD}"/>
              </a:ext>
            </a:extLst>
          </p:cNvPr>
          <p:cNvCxnSpPr/>
          <p:nvPr/>
        </p:nvCxnSpPr>
        <p:spPr>
          <a:xfrm>
            <a:off x="8098239" y="2177822"/>
            <a:ext cx="0" cy="390096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9E7AF2C-1E6D-5BEC-2B7F-06FF09E04FF2}"/>
              </a:ext>
            </a:extLst>
          </p:cNvPr>
          <p:cNvSpPr/>
          <p:nvPr/>
        </p:nvSpPr>
        <p:spPr>
          <a:xfrm>
            <a:off x="9984919" y="0"/>
            <a:ext cx="2207080" cy="414187"/>
          </a:xfrm>
          <a:prstGeom prst="rect">
            <a:avLst/>
          </a:prstGeom>
          <a:solidFill>
            <a:srgbClr val="E2E8F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sz="1200" b="1">
                <a:solidFill>
                  <a:srgbClr val="1F1A62"/>
                </a:solidFill>
                <a:latin typeface="Helvetica"/>
                <a:cs typeface="Helvetica"/>
              </a:rPr>
              <a:t>Incremental Reach / Website Traffic</a:t>
            </a:r>
            <a:endParaRPr lang="en-US" sz="1200" b="1" i="0" u="none" strike="noStrike" kern="1200" cap="none" spc="0" normalizeH="0" baseline="0" noProof="0">
              <a:ln>
                <a:noFill/>
              </a:ln>
              <a:solidFill>
                <a:srgbClr val="1F1A62"/>
              </a:solidFill>
              <a:effectLst/>
              <a:uLnTx/>
              <a:uFillTx/>
              <a:latin typeface="Helvetica" panose="020B0403020202020204" pitchFamily="34" charset="0"/>
              <a:cs typeface="Helvetica"/>
            </a:endParaRPr>
          </a:p>
        </p:txBody>
      </p:sp>
      <p:pic>
        <p:nvPicPr>
          <p:cNvPr id="19" name="Picture 18" descr="Icon&#10;&#10;Description automatically generated">
            <a:extLst>
              <a:ext uri="{FF2B5EF4-FFF2-40B4-BE49-F238E27FC236}">
                <a16:creationId xmlns:a16="http://schemas.microsoft.com/office/drawing/2014/main" id="{7CD02BB0-7ABD-0771-1982-AD52AB6324C9}"/>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232660" y="54725"/>
            <a:ext cx="719619" cy="719619"/>
          </a:xfrm>
          <a:prstGeom prst="rect">
            <a:avLst/>
          </a:prstGeom>
        </p:spPr>
      </p:pic>
      <p:sp>
        <p:nvSpPr>
          <p:cNvPr id="20" name="Rectangle 19">
            <a:extLst>
              <a:ext uri="{FF2B5EF4-FFF2-40B4-BE49-F238E27FC236}">
                <a16:creationId xmlns:a16="http://schemas.microsoft.com/office/drawing/2014/main" id="{1E260CDA-01AF-832E-F558-F9331C7B43DD}"/>
              </a:ext>
            </a:extLst>
          </p:cNvPr>
          <p:cNvSpPr/>
          <p:nvPr/>
        </p:nvSpPr>
        <p:spPr>
          <a:xfrm>
            <a:off x="440169"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table, desk&#10;&#10;Description automatically generated">
            <a:extLst>
              <a:ext uri="{FF2B5EF4-FFF2-40B4-BE49-F238E27FC236}">
                <a16:creationId xmlns:a16="http://schemas.microsoft.com/office/drawing/2014/main" id="{1A2036DF-33EE-4EF3-B0AA-CB0E37497F5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4358640" cy="6869150"/>
          </a:xfrm>
          <a:prstGeom prst="rect">
            <a:avLst/>
          </a:prstGeom>
        </p:spPr>
      </p:pic>
      <p:pic>
        <p:nvPicPr>
          <p:cNvPr id="12" name="Picture 11">
            <a:extLst>
              <a:ext uri="{FF2B5EF4-FFF2-40B4-BE49-F238E27FC236}">
                <a16:creationId xmlns:a16="http://schemas.microsoft.com/office/drawing/2014/main" id="{CE76AE42-6054-4893-B425-AA72E8D2B28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3" name="Slide Number Placeholder 5">
            <a:extLst>
              <a:ext uri="{FF2B5EF4-FFF2-40B4-BE49-F238E27FC236}">
                <a16:creationId xmlns:a16="http://schemas.microsoft.com/office/drawing/2014/main" id="{7A35D28E-1CAE-47B7-86CE-C3A71971377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37D4AE55-E23C-4A6C-8E06-B682A4B45618}"/>
              </a:ext>
            </a:extLst>
          </p:cNvPr>
          <p:cNvSpPr/>
          <p:nvPr/>
        </p:nvSpPr>
        <p:spPr>
          <a:xfrm>
            <a:off x="440169"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9" name="TextBox 18">
            <a:extLst>
              <a:ext uri="{FF2B5EF4-FFF2-40B4-BE49-F238E27FC236}">
                <a16:creationId xmlns:a16="http://schemas.microsoft.com/office/drawing/2014/main" id="{D66462A3-F666-443C-AC51-5B0415163139}"/>
              </a:ext>
            </a:extLst>
          </p:cNvPr>
          <p:cNvSpPr txBox="1"/>
          <p:nvPr/>
        </p:nvSpPr>
        <p:spPr>
          <a:xfrm>
            <a:off x="4488796" y="417955"/>
            <a:ext cx="7678237" cy="470898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F1A62"/>
                </a:solidFill>
                <a:effectLst/>
                <a:uLnTx/>
                <a:uFillTx/>
                <a:latin typeface="Helvetica"/>
                <a:ea typeface="+mn-ea"/>
                <a:cs typeface="Helvetica"/>
              </a:rPr>
              <a:t>TV Measurement is critically important for marketers, </a:t>
            </a:r>
            <a:br>
              <a:rPr kumimoji="0" lang="en-US" sz="2200" b="1" i="0" u="none" strike="noStrike" kern="1200" cap="none" spc="0" normalizeH="0" baseline="0" noProof="0" dirty="0">
                <a:ln>
                  <a:noFill/>
                </a:ln>
                <a:solidFill>
                  <a:prstClr val="black"/>
                </a:solidFill>
                <a:effectLst/>
                <a:uLnTx/>
                <a:uFillTx/>
                <a:latin typeface="Helvetica" panose="020B0403020202020204" pitchFamily="34" charset="0"/>
                <a:ea typeface="+mn-ea"/>
                <a:cs typeface="+mn-cs"/>
              </a:rPr>
            </a:br>
            <a:r>
              <a:rPr kumimoji="0" lang="en-US" sz="2200" b="1" i="0" u="none" strike="noStrike" kern="1200" cap="none" spc="0" normalizeH="0" baseline="0" noProof="0" dirty="0">
                <a:ln>
                  <a:noFill/>
                </a:ln>
                <a:solidFill>
                  <a:srgbClr val="1F1A62"/>
                </a:solidFill>
                <a:effectLst/>
                <a:uLnTx/>
                <a:uFillTx/>
                <a:latin typeface="Helvetica"/>
                <a:ea typeface="+mn-ea"/>
                <a:cs typeface="Helvetica"/>
              </a:rPr>
              <a:t>and often holds the key to business growth. </a:t>
            </a:r>
            <a:endParaRPr kumimoji="0" lang="en-US" sz="2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F1A62"/>
                </a:solidFill>
                <a:latin typeface="Helvetica"/>
                <a:cs typeface="Helvetica"/>
              </a:rPr>
              <a:t>K</a:t>
            </a:r>
            <a:r>
              <a:rPr kumimoji="0" lang="en-US" sz="2000" b="0" i="0" u="none" strike="noStrike" kern="1200" cap="none" spc="0" normalizeH="0" baseline="0" noProof="0" dirty="0" err="1">
                <a:ln>
                  <a:noFill/>
                </a:ln>
                <a:solidFill>
                  <a:srgbClr val="1F1A62"/>
                </a:solidFill>
                <a:effectLst/>
                <a:uLnTx/>
                <a:uFillTx/>
                <a:latin typeface="Helvetica"/>
                <a:ea typeface="+mn-ea"/>
                <a:cs typeface="Helvetica"/>
              </a:rPr>
              <a:t>eeping</a:t>
            </a:r>
            <a:r>
              <a:rPr lang="en-US" sz="2000" dirty="0">
                <a:solidFill>
                  <a:srgbClr val="1F1A62"/>
                </a:solidFill>
                <a:latin typeface="Helvetica"/>
                <a:cs typeface="Helvetica"/>
              </a:rPr>
              <a:t> </a:t>
            </a:r>
            <a:r>
              <a:rPr kumimoji="0" lang="en-US" sz="2000" b="0" i="0" u="none" strike="noStrike" kern="1200" cap="none" spc="0" normalizeH="0" baseline="0" noProof="0" dirty="0">
                <a:ln>
                  <a:noFill/>
                </a:ln>
                <a:solidFill>
                  <a:srgbClr val="1F1A62"/>
                </a:solidFill>
                <a:effectLst/>
                <a:uLnTx/>
                <a:uFillTx/>
                <a:latin typeface="Helvetica"/>
                <a:ea typeface="+mn-ea"/>
                <a:cs typeface="Helvetica"/>
              </a:rPr>
              <a:t>up with the ever-evolving complex ecosystem of innovative platforms, tools, devices and services can be challenging. To help navigate, the VAB, in collaboration with </a:t>
            </a:r>
            <a:br>
              <a:rPr kumimoji="0" lang="en-US" sz="20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rPr>
            </a:br>
            <a:r>
              <a:rPr kumimoji="0" lang="en-US" sz="2000" b="0" i="0" u="none" strike="noStrike" kern="1200" cap="none" spc="0" normalizeH="0" baseline="0" noProof="0" dirty="0">
                <a:ln>
                  <a:noFill/>
                </a:ln>
                <a:solidFill>
                  <a:srgbClr val="1F1A62"/>
                </a:solidFill>
                <a:effectLst/>
                <a:uLnTx/>
                <a:uFillTx/>
                <a:latin typeface="Helvetica"/>
                <a:ea typeface="+mn-ea"/>
                <a:cs typeface="Helvetica"/>
              </a:rPr>
              <a:t>our Measurement Innovation Task Force, has produced </a:t>
            </a:r>
            <a:r>
              <a:rPr kumimoji="0" lang="en-US" sz="2000" b="1" i="1" u="none" strike="noStrike" kern="1200" cap="none" spc="0" normalizeH="0" baseline="0" noProof="0" dirty="0">
                <a:ln>
                  <a:noFill/>
                </a:ln>
                <a:solidFill>
                  <a:srgbClr val="1F1A62"/>
                </a:solidFill>
                <a:effectLst/>
                <a:uLnTx/>
                <a:uFillTx/>
                <a:latin typeface="Helvetica"/>
                <a:ea typeface="+mn-ea"/>
                <a:cs typeface="Helvetica"/>
              </a:rPr>
              <a:t>Today’s Innovations in Measurement</a:t>
            </a:r>
            <a:r>
              <a:rPr kumimoji="0" lang="en-US" sz="2000" b="0" i="1" u="none" strike="noStrike" kern="1200" cap="none" spc="0" normalizeH="0" baseline="0" noProof="0" dirty="0">
                <a:ln>
                  <a:noFill/>
                </a:ln>
                <a:solidFill>
                  <a:srgbClr val="1F1A62"/>
                </a:solidFill>
                <a:effectLst/>
                <a:uLnTx/>
                <a:uFillTx/>
                <a:latin typeface="Helvetica"/>
                <a:ea typeface="+mn-ea"/>
                <a:cs typeface="Helvetica"/>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1A62"/>
                </a:solidFill>
                <a:effectLst/>
                <a:uLnTx/>
                <a:uFillTx/>
                <a:latin typeface="Helvetica"/>
                <a:ea typeface="+mn-ea"/>
                <a:cs typeface="Helvetica"/>
              </a:rPr>
              <a:t>The focus of this </a:t>
            </a:r>
            <a:r>
              <a:rPr kumimoji="0" lang="en-US" sz="2000" b="1" i="0" u="none" strike="noStrike" kern="1200" cap="none" spc="0" normalizeH="0" baseline="0" noProof="0" dirty="0">
                <a:ln>
                  <a:noFill/>
                </a:ln>
                <a:solidFill>
                  <a:srgbClr val="1F1A62"/>
                </a:solidFill>
                <a:effectLst/>
                <a:uLnTx/>
                <a:uFillTx/>
                <a:latin typeface="Helvetica"/>
                <a:ea typeface="+mn-ea"/>
                <a:cs typeface="Helvetica"/>
              </a:rPr>
              <a:t>quarterly series </a:t>
            </a:r>
            <a:r>
              <a:rPr kumimoji="0" lang="en-US" sz="2000" b="0" i="0" u="none" strike="noStrike" kern="1200" cap="none" spc="0" normalizeH="0" baseline="0" noProof="0" dirty="0">
                <a:ln>
                  <a:noFill/>
                </a:ln>
                <a:solidFill>
                  <a:srgbClr val="1F1A62"/>
                </a:solidFill>
                <a:effectLst/>
                <a:uLnTx/>
                <a:uFillTx/>
                <a:latin typeface="Helvetica"/>
                <a:ea typeface="+mn-ea"/>
                <a:cs typeface="Helvetica"/>
              </a:rPr>
              <a:t>is on </a:t>
            </a:r>
            <a:r>
              <a:rPr kumimoji="0" lang="en-US" sz="2000" b="1" i="0" u="none" strike="noStrike" kern="1200" cap="none" spc="0" normalizeH="0" baseline="0" noProof="0" dirty="0">
                <a:ln>
                  <a:noFill/>
                </a:ln>
                <a:solidFill>
                  <a:srgbClr val="1F1A62"/>
                </a:solidFill>
                <a:effectLst/>
                <a:uLnTx/>
                <a:uFillTx/>
                <a:latin typeface="Helvetica"/>
                <a:ea typeface="+mn-ea"/>
                <a:cs typeface="Helvetica"/>
              </a:rPr>
              <a:t>case studies </a:t>
            </a:r>
            <a:r>
              <a:rPr kumimoji="0" lang="en-US" sz="2000" b="0" i="0" u="none" strike="noStrike" kern="1200" cap="none" spc="0" normalizeH="0" baseline="0" noProof="0" dirty="0">
                <a:ln>
                  <a:noFill/>
                </a:ln>
                <a:solidFill>
                  <a:srgbClr val="1F1A62"/>
                </a:solidFill>
                <a:effectLst/>
                <a:uLnTx/>
                <a:uFillTx/>
                <a:latin typeface="Helvetica"/>
                <a:ea typeface="+mn-ea"/>
                <a:cs typeface="Helvetica"/>
              </a:rPr>
              <a:t>- giving you real-world examples of how brands are successfully adding new ways of measuring their video campaigns to optimize and more effectively gauge success.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F1A62"/>
              </a:solidFill>
              <a:effectLst/>
              <a:uLnTx/>
              <a:uFillTx/>
              <a:latin typeface="Helvetica"/>
              <a:ea typeface="+mn-ea"/>
              <a:cs typeface="Helvetica"/>
            </a:endParaRPr>
          </a:p>
        </p:txBody>
      </p:sp>
    </p:spTree>
    <p:extLst>
      <p:ext uri="{BB962C8B-B14F-4D97-AF65-F5344CB8AC3E}">
        <p14:creationId xmlns:p14="http://schemas.microsoft.com/office/powerpoint/2010/main" val="3735017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15115" y="560963"/>
            <a:ext cx="4014788" cy="629703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4" name="Rectangle 33">
            <a:extLst>
              <a:ext uri="{FF2B5EF4-FFF2-40B4-BE49-F238E27FC236}">
                <a16:creationId xmlns:a16="http://schemas.microsoft.com/office/drawing/2014/main" id="{C3DAEEDD-29BF-462E-9051-3C9F5DBCB6E0}"/>
              </a:ext>
            </a:extLst>
          </p:cNvPr>
          <p:cNvSpPr/>
          <p:nvPr/>
        </p:nvSpPr>
        <p:spPr>
          <a:xfrm>
            <a:off x="0" y="-2792"/>
            <a:ext cx="4014788" cy="828219"/>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A0DB71FD-7161-4F2E-B19E-26E1FA1F6311}"/>
              </a:ext>
            </a:extLst>
          </p:cNvPr>
          <p:cNvSpPr/>
          <p:nvPr/>
        </p:nvSpPr>
        <p:spPr>
          <a:xfrm>
            <a:off x="125016" y="30207"/>
            <a:ext cx="3764757" cy="749051"/>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Insurance</a:t>
            </a:r>
          </a:p>
        </p:txBody>
      </p:sp>
      <p:sp>
        <p:nvSpPr>
          <p:cNvPr id="25" name="Rectangle 24">
            <a:extLst>
              <a:ext uri="{FF2B5EF4-FFF2-40B4-BE49-F238E27FC236}">
                <a16:creationId xmlns:a16="http://schemas.microsoft.com/office/drawing/2014/main" id="{D6F3E4AB-B239-4014-8CC3-C8706E0369B4}"/>
              </a:ext>
            </a:extLst>
          </p:cNvPr>
          <p:cNvSpPr/>
          <p:nvPr/>
        </p:nvSpPr>
        <p:spPr>
          <a:xfrm>
            <a:off x="66183" y="922241"/>
            <a:ext cx="3950517" cy="560153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An insurance brand wanted to drive traffic to its website for quote requests</a:t>
            </a:r>
            <a:endParaRPr lang="en-US" sz="1200" b="0" i="0" u="none" strike="noStrike" kern="1200" cap="none" spc="0" normalizeH="0" baseline="0" noProof="0">
              <a:ln>
                <a:noFill/>
              </a:ln>
              <a:solidFill>
                <a:srgbClr val="1F1A62"/>
              </a:solidFill>
              <a:effectLst/>
              <a:uLnTx/>
              <a:uFillTx/>
              <a:latin typeface="Helvetic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12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Measurement Innovation</a:t>
            </a:r>
            <a:endParaRPr lang="en-US" sz="1400" b="1" i="0" u="none" strike="noStrike" kern="1200" cap="none" spc="0" normalizeH="0" baseline="0" noProof="0">
              <a:ln>
                <a:noFill/>
              </a:ln>
              <a:solidFill>
                <a:srgbClr val="1F1A62"/>
              </a:solidFill>
              <a:effectLst/>
              <a:uLnTx/>
              <a:uFillTx/>
              <a:latin typeface="Helvetica"/>
              <a:cs typeface="Helvetica"/>
            </a:endParaRPr>
          </a:p>
          <a:p>
            <a:pPr marL="285750" indent="-285750">
              <a:buBlip>
                <a:blip r:embed="rId3"/>
              </a:buBlip>
              <a:defRPr/>
            </a:pPr>
            <a:r>
              <a:rPr lang="en-US" sz="1200">
                <a:solidFill>
                  <a:srgbClr val="1F1A62"/>
                </a:solidFill>
                <a:latin typeface="Helvetica"/>
              </a:rPr>
              <a:t>Ads were run through VIZIO’s FAST service </a:t>
            </a:r>
            <a:r>
              <a:rPr lang="en-US" sz="1200" err="1">
                <a:solidFill>
                  <a:srgbClr val="1F1A62"/>
                </a:solidFill>
                <a:latin typeface="Helvetica"/>
              </a:rPr>
              <a:t>WatchFree</a:t>
            </a:r>
            <a:r>
              <a:rPr lang="en-US" sz="1200">
                <a:solidFill>
                  <a:srgbClr val="1F1A62"/>
                </a:solidFill>
                <a:latin typeface="Helvetica"/>
              </a:rPr>
              <a:t>+, as well as the AVOD ad inventory VIZIO Ads has with programming partners</a:t>
            </a:r>
            <a:endParaRPr lang="en-US" sz="1200">
              <a:solidFill>
                <a:srgbClr val="1F1A62"/>
              </a:solidFill>
              <a:latin typeface="Helvetica"/>
              <a:cs typeface="Helvetica"/>
            </a:endParaRPr>
          </a:p>
          <a:p>
            <a:pPr marL="285750" indent="-285750">
              <a:buBlip>
                <a:blip r:embed="rId3"/>
              </a:buBlip>
              <a:defRPr/>
            </a:pPr>
            <a:endParaRPr lang="en-US" sz="800">
              <a:solidFill>
                <a:srgbClr val="1F1A62"/>
              </a:solidFill>
              <a:latin typeface="Helvetica"/>
            </a:endParaRPr>
          </a:p>
          <a:p>
            <a:pPr marL="285750" indent="-285750">
              <a:buBlip>
                <a:blip r:embed="rId3"/>
              </a:buBlip>
              <a:defRPr/>
            </a:pPr>
            <a:r>
              <a:rPr lang="en-US" sz="1200">
                <a:solidFill>
                  <a:srgbClr val="1F1A62"/>
                </a:solidFill>
                <a:latin typeface="Helvetica"/>
              </a:rPr>
              <a:t>Inscape data was used to determine the brand’s reach within linear environments as well as the incremental audience VIZIO Ads reached through digital media</a:t>
            </a:r>
            <a:endParaRPr lang="en-US" sz="1200">
              <a:solidFill>
                <a:srgbClr val="1F1A62"/>
              </a:solidFill>
              <a:latin typeface="Helvetica"/>
              <a:cs typeface="Helvetica"/>
            </a:endParaRPr>
          </a:p>
          <a:p>
            <a:pPr marL="285750" indent="-285750">
              <a:buBlip>
                <a:blip r:embed="rId3"/>
              </a:buBlip>
              <a:defRPr/>
            </a:pPr>
            <a:endParaRPr lang="en-US" sz="800">
              <a:solidFill>
                <a:srgbClr val="1F1A62"/>
              </a:solidFill>
              <a:latin typeface="Helvetica"/>
            </a:endParaRPr>
          </a:p>
          <a:p>
            <a:pPr marL="285750" indent="-285750">
              <a:buBlip>
                <a:blip r:embed="rId3"/>
              </a:buBlip>
              <a:defRPr/>
            </a:pPr>
            <a:r>
              <a:rPr lang="en-US" sz="1200">
                <a:solidFill>
                  <a:srgbClr val="1F1A62"/>
                </a:solidFill>
                <a:latin typeface="Helvetica"/>
              </a:rPr>
              <a:t>Web pixel was placed to tie on-site actions back to media exposure across both linear and digital environments</a:t>
            </a:r>
            <a:endParaRPr lang="en-US" sz="1200">
              <a:solidFill>
                <a:srgbClr val="1F1A62"/>
              </a:solidFill>
              <a:latin typeface="Helvetica"/>
              <a:cs typeface="Helvetica"/>
            </a:endParaRPr>
          </a:p>
          <a:p>
            <a:pPr>
              <a:defRPr/>
            </a:pPr>
            <a:endParaRPr kumimoji="0" lang="en-US" sz="12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Target Segment</a:t>
            </a:r>
            <a:endParaRPr lang="en-US" sz="1400" b="1" i="0" u="none" strike="noStrike" kern="1200" cap="none" spc="0" normalizeH="0" baseline="0" noProof="0">
              <a:ln>
                <a:noFill/>
              </a:ln>
              <a:solidFill>
                <a:srgbClr val="1F1A62"/>
              </a:solidFill>
              <a:effectLst/>
              <a:uLnTx/>
              <a:uFillTx/>
              <a:latin typeface="Helvetic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P18+</a:t>
            </a:r>
            <a:endParaRPr lang="en-US" sz="1200" b="0" i="0" u="none" strike="noStrike" kern="1200" cap="none" spc="0" normalizeH="0" baseline="0" noProof="0">
              <a:ln>
                <a:noFill/>
              </a:ln>
              <a:solidFill>
                <a:srgbClr val="1F1A62"/>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Learnings</a:t>
            </a:r>
            <a:endParaRPr lang="en-US" sz="1400" b="1" i="0" u="none" strike="noStrike" kern="1200" cap="none" spc="0" normalizeH="0" baseline="0" noProof="0">
              <a:ln>
                <a:noFill/>
              </a:ln>
              <a:solidFill>
                <a:srgbClr val="1F1A62"/>
              </a:solidFill>
              <a:effectLst/>
              <a:uLnTx/>
              <a:uFillTx/>
              <a:latin typeface="Helvetica"/>
              <a:cs typeface="Helvetica"/>
            </a:endParaRPr>
          </a:p>
          <a:p>
            <a:pPr marL="285750" indent="-285750">
              <a:buBlip>
                <a:blip r:embed="rId3"/>
              </a:buBlip>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The combination of Linear TV and CTV via VIZIO Ads drove the greatest conversion rate</a:t>
            </a:r>
            <a:endParaRPr kumimoji="0" lang="en-US" sz="400" b="0" i="0" u="none" strike="noStrike" kern="1200" cap="none" spc="0" normalizeH="0" baseline="0" noProof="0">
              <a:ln>
                <a:noFill/>
              </a:ln>
              <a:solidFill>
                <a:srgbClr val="1F1A62"/>
              </a:solidFill>
              <a:effectLst/>
              <a:uLnTx/>
              <a:uFillTx/>
              <a:latin typeface="Helvetica"/>
              <a:ea typeface="+mn-ea"/>
              <a:cs typeface="Helvetica"/>
            </a:endParaRPr>
          </a:p>
          <a:p>
            <a:pPr marR="0" lvl="0" algn="l" defTabSz="914400" rtl="0" eaLnBrk="1" fontAlgn="auto" latinLnBrk="0" hangingPunct="1">
              <a:lnSpc>
                <a:spcPct val="100000"/>
              </a:lnSpc>
              <a:spcBef>
                <a:spcPts val="0"/>
              </a:spcBef>
              <a:spcAft>
                <a:spcPts val="0"/>
              </a:spcAft>
              <a:buClrTx/>
              <a:buSzTx/>
              <a:tabLst/>
              <a:defRPr/>
            </a:pPr>
            <a:endParaRPr kumimoji="0" lang="en-US" sz="4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By adding CTV on top of linear TV, the brand was able to add incremental reach to their campaign</a:t>
            </a:r>
            <a:endParaRPr lang="en-US" sz="1200" b="0" i="0" u="none" strike="noStrike" kern="1200" cap="none" spc="0" normalizeH="0" baseline="0" noProof="0">
              <a:ln>
                <a:noFill/>
              </a:ln>
              <a:solidFill>
                <a:srgbClr val="1F1A62"/>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 Viewing Source / Media Type</a:t>
            </a:r>
            <a:endParaRPr lang="en-US" sz="1400" b="1" i="0" u="none" strike="noStrike" kern="1200" cap="none" spc="0" normalizeH="0" baseline="0" noProof="0">
              <a:ln>
                <a:noFill/>
              </a:ln>
              <a:solidFill>
                <a:srgbClr val="1F1A62"/>
              </a:solidFill>
              <a:effectLst/>
              <a:uLnTx/>
              <a:uFillTx/>
              <a:latin typeface="Helvetic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Vizio / </a:t>
            </a:r>
            <a:r>
              <a:rPr kumimoji="0" lang="en-US" sz="1200" b="0" i="1" u="none" strike="noStrike" kern="1200" cap="none" spc="0" normalizeH="0" baseline="0" noProof="0">
                <a:ln>
                  <a:noFill/>
                </a:ln>
                <a:solidFill>
                  <a:srgbClr val="1F1A62"/>
                </a:solidFill>
                <a:effectLst/>
                <a:uLnTx/>
                <a:uFillTx/>
                <a:latin typeface="Helvetica"/>
                <a:ea typeface="+mn-ea"/>
                <a:cs typeface="Helvetica"/>
              </a:rPr>
              <a:t>VIZIO Ads</a:t>
            </a:r>
            <a:r>
              <a:rPr kumimoji="0" lang="en-US" sz="1200" b="0" i="0" u="none" strike="noStrike" kern="1200" cap="none" spc="0" normalizeH="0" baseline="0" noProof="0">
                <a:ln>
                  <a:noFill/>
                </a:ln>
                <a:solidFill>
                  <a:srgbClr val="1F1A62"/>
                </a:solidFill>
                <a:effectLst/>
                <a:uLnTx/>
                <a:uFillTx/>
                <a:latin typeface="Helvetica"/>
                <a:ea typeface="+mn-ea"/>
                <a:cs typeface="Helvetica"/>
              </a:rPr>
              <a:t> / Linear and CTV</a:t>
            </a:r>
            <a:endParaRPr lang="en-US" sz="1200" b="0" i="0" u="none" strike="noStrike" kern="1200" cap="none" spc="0" normalizeH="0" baseline="0" noProof="0">
              <a:ln>
                <a:noFill/>
              </a:ln>
              <a:solidFill>
                <a:srgbClr val="1F1A62"/>
              </a:solidFill>
              <a:effectLst/>
              <a:uLnTx/>
              <a:uFillTx/>
              <a:latin typeface="Helvetica"/>
              <a:cs typeface="Helvetica"/>
            </a:endParaRPr>
          </a:p>
        </p:txBody>
      </p:sp>
      <p:sp>
        <p:nvSpPr>
          <p:cNvPr id="30" name="Rectangle 29">
            <a:extLst>
              <a:ext uri="{FF2B5EF4-FFF2-40B4-BE49-F238E27FC236}">
                <a16:creationId xmlns:a16="http://schemas.microsoft.com/office/drawing/2014/main" id="{75F81532-3D49-4828-8247-ECFA9B63B40D}"/>
              </a:ext>
            </a:extLst>
          </p:cNvPr>
          <p:cNvSpPr/>
          <p:nvPr/>
        </p:nvSpPr>
        <p:spPr>
          <a:xfrm>
            <a:off x="4014788" y="71743"/>
            <a:ext cx="5907623" cy="1200329"/>
          </a:xfrm>
          <a:prstGeom prst="rect">
            <a:avLst/>
          </a:prstGeom>
          <a:noFill/>
        </p:spPr>
        <p:txBody>
          <a:bodyPr wrap="square">
            <a:spAutoFit/>
          </a:bodyPr>
          <a:lstStyle/>
          <a:p>
            <a:r>
              <a:rPr lang="en-US">
                <a:solidFill>
                  <a:srgbClr val="1F1A62"/>
                </a:solidFill>
                <a:latin typeface="Helvetica"/>
              </a:rPr>
              <a:t>A major insurance advertiser used </a:t>
            </a:r>
            <a:r>
              <a:rPr lang="en-US" b="1">
                <a:solidFill>
                  <a:srgbClr val="1F1A62"/>
                </a:solidFill>
                <a:latin typeface="Helvetica"/>
              </a:rPr>
              <a:t>VIZIO </a:t>
            </a:r>
            <a:r>
              <a:rPr lang="en-US">
                <a:solidFill>
                  <a:srgbClr val="1F1A62"/>
                </a:solidFill>
                <a:latin typeface="Helvetica"/>
              </a:rPr>
              <a:t>and </a:t>
            </a:r>
            <a:r>
              <a:rPr lang="en-US" b="1">
                <a:solidFill>
                  <a:srgbClr val="1F1A62"/>
                </a:solidFill>
                <a:latin typeface="Helvetica"/>
              </a:rPr>
              <a:t>Inscape </a:t>
            </a:r>
            <a:r>
              <a:rPr lang="en-US">
                <a:solidFill>
                  <a:srgbClr val="1F1A62"/>
                </a:solidFill>
                <a:latin typeface="Helvetica"/>
              </a:rPr>
              <a:t>data to determine the incremental audience reached via VIZIO Ads and the effectiveness of digital ads in driving new users to its site</a:t>
            </a:r>
          </a:p>
        </p:txBody>
      </p:sp>
      <p:sp>
        <p:nvSpPr>
          <p:cNvPr id="47" name="Google Shape;229;p30">
            <a:extLst>
              <a:ext uri="{FF2B5EF4-FFF2-40B4-BE49-F238E27FC236}">
                <a16:creationId xmlns:a16="http://schemas.microsoft.com/office/drawing/2014/main" id="{D206381D-39CE-44C7-A876-5543AB8C9E3A}"/>
              </a:ext>
            </a:extLst>
          </p:cNvPr>
          <p:cNvSpPr txBox="1"/>
          <p:nvPr/>
        </p:nvSpPr>
        <p:spPr>
          <a:xfrm>
            <a:off x="4014789" y="1451494"/>
            <a:ext cx="8177210" cy="430857"/>
          </a:xfrm>
          <a:prstGeom prst="rect">
            <a:avLst/>
          </a:prstGeom>
          <a:noFill/>
          <a:ln>
            <a:noFill/>
          </a:ln>
        </p:spPr>
        <p:txBody>
          <a:bodyPr spcFirstLastPara="1" wrap="square" lIns="91425" tIns="91425" rIns="91425" bIns="91425"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Arial Black"/>
                <a:cs typeface="Arial Black"/>
                <a:sym typeface="Arial Black"/>
              </a:rPr>
              <a:t>Campaign Results Overview</a:t>
            </a:r>
            <a:endPar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65" name="Rectangle 64">
            <a:extLst>
              <a:ext uri="{FF2B5EF4-FFF2-40B4-BE49-F238E27FC236}">
                <a16:creationId xmlns:a16="http://schemas.microsoft.com/office/drawing/2014/main" id="{E667BB7F-BCBE-4F78-BFD6-E3D506F0CD3F}"/>
              </a:ext>
            </a:extLst>
          </p:cNvPr>
          <p:cNvSpPr/>
          <p:nvPr/>
        </p:nvSpPr>
        <p:spPr>
          <a:xfrm>
            <a:off x="9984919" y="0"/>
            <a:ext cx="2207080" cy="414187"/>
          </a:xfrm>
          <a:prstGeom prst="rect">
            <a:avLst/>
          </a:prstGeom>
          <a:solidFill>
            <a:srgbClr val="E2E8F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kumimoji="0" lang="en-US" sz="1200" b="1" i="0" u="none" strike="noStrike" kern="1200" cap="none" spc="0" normalizeH="0" baseline="0" noProof="0">
                <a:ln>
                  <a:noFill/>
                </a:ln>
                <a:solidFill>
                  <a:srgbClr val="1F1A62"/>
                </a:solidFill>
                <a:effectLst/>
                <a:uLnTx/>
                <a:uFillTx/>
                <a:latin typeface="Helvetica"/>
                <a:cs typeface="Helvetica"/>
              </a:rPr>
              <a:t>Website Traffic</a:t>
            </a:r>
            <a:endParaRPr lang="en-US" sz="1200" b="1" i="0" u="none" strike="noStrike" kern="1200" cap="none" spc="0" normalizeH="0" baseline="0" noProof="0">
              <a:ln>
                <a:noFill/>
              </a:ln>
              <a:solidFill>
                <a:srgbClr val="1F1A62"/>
              </a:solidFill>
              <a:effectLst/>
              <a:uLnTx/>
              <a:uFillTx/>
              <a:latin typeface="Helvetica"/>
              <a:cs typeface="Helvetica"/>
            </a:endParaRPr>
          </a:p>
        </p:txBody>
      </p:sp>
      <p:graphicFrame>
        <p:nvGraphicFramePr>
          <p:cNvPr id="9" name="Chart 8">
            <a:extLst>
              <a:ext uri="{FF2B5EF4-FFF2-40B4-BE49-F238E27FC236}">
                <a16:creationId xmlns:a16="http://schemas.microsoft.com/office/drawing/2014/main" id="{D51E38DE-DDFD-61C6-04C7-AC5BB7527E94}"/>
              </a:ext>
            </a:extLst>
          </p:cNvPr>
          <p:cNvGraphicFramePr/>
          <p:nvPr/>
        </p:nvGraphicFramePr>
        <p:xfrm>
          <a:off x="4720622" y="3151400"/>
          <a:ext cx="6541738" cy="3201649"/>
        </p:xfrm>
        <a:graphic>
          <a:graphicData uri="http://schemas.openxmlformats.org/drawingml/2006/chart">
            <c:chart xmlns:c="http://schemas.openxmlformats.org/drawingml/2006/chart" xmlns:r="http://schemas.openxmlformats.org/officeDocument/2006/relationships" r:id="rId4"/>
          </a:graphicData>
        </a:graphic>
      </p:graphicFrame>
      <p:cxnSp>
        <p:nvCxnSpPr>
          <p:cNvPr id="11" name="Straight Connector 10">
            <a:extLst>
              <a:ext uri="{FF2B5EF4-FFF2-40B4-BE49-F238E27FC236}">
                <a16:creationId xmlns:a16="http://schemas.microsoft.com/office/drawing/2014/main" id="{8C826760-7EC6-7F0A-DFD8-ADDD9792379E}"/>
              </a:ext>
            </a:extLst>
          </p:cNvPr>
          <p:cNvCxnSpPr>
            <a:cxnSpLocks/>
          </p:cNvCxnSpPr>
          <p:nvPr/>
        </p:nvCxnSpPr>
        <p:spPr>
          <a:xfrm flipH="1">
            <a:off x="4137660" y="2743240"/>
            <a:ext cx="7910070" cy="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43" name="Google Shape;229;p30">
            <a:extLst>
              <a:ext uri="{FF2B5EF4-FFF2-40B4-BE49-F238E27FC236}">
                <a16:creationId xmlns:a16="http://schemas.microsoft.com/office/drawing/2014/main" id="{3F638BE9-F91E-4A31-2524-2D55B8DA5F3F}"/>
              </a:ext>
            </a:extLst>
          </p:cNvPr>
          <p:cNvSpPr txBox="1"/>
          <p:nvPr/>
        </p:nvSpPr>
        <p:spPr>
          <a:xfrm>
            <a:off x="6002467" y="1906809"/>
            <a:ext cx="1690942" cy="738633"/>
          </a:xfrm>
          <a:prstGeom prst="rect">
            <a:avLst/>
          </a:prstGeom>
          <a:noFill/>
          <a:ln>
            <a:noFill/>
          </a:ln>
        </p:spPr>
        <p:txBody>
          <a:bodyPr spcFirstLastPara="1" wrap="square" lIns="91425" tIns="91425" rIns="91425" bIns="91425"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D3C8D"/>
                </a:solidFill>
                <a:effectLst/>
                <a:uLnTx/>
                <a:uFillTx/>
                <a:latin typeface="Helvetica" panose="020B0403020202020204" pitchFamily="34" charset="0"/>
                <a:ea typeface="Arial Black"/>
                <a:cs typeface="Arial Black"/>
                <a:sym typeface="Arial Black"/>
              </a:rPr>
              <a:t>+12%</a:t>
            </a:r>
            <a:endParaRPr kumimoji="0" lang="en-US" sz="3600" b="1"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44" name="Google Shape;229;p30">
            <a:extLst>
              <a:ext uri="{FF2B5EF4-FFF2-40B4-BE49-F238E27FC236}">
                <a16:creationId xmlns:a16="http://schemas.microsoft.com/office/drawing/2014/main" id="{529C6802-7F40-045C-CAC2-FD0DC21BC1F8}"/>
              </a:ext>
            </a:extLst>
          </p:cNvPr>
          <p:cNvSpPr txBox="1"/>
          <p:nvPr/>
        </p:nvSpPr>
        <p:spPr>
          <a:xfrm>
            <a:off x="7634711" y="1952975"/>
            <a:ext cx="4413019" cy="646300"/>
          </a:xfrm>
          <a:prstGeom prst="rect">
            <a:avLst/>
          </a:prstGeom>
          <a:noFill/>
          <a:ln>
            <a:noFill/>
          </a:ln>
        </p:spPr>
        <p:txBody>
          <a:bodyPr spcFirstLastPara="1" wrap="square" lIns="91425" tIns="91425" rIns="91425" bIns="91425" anchor="ctr"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ED3C8D"/>
                </a:solidFill>
                <a:effectLst/>
                <a:uLnTx/>
                <a:uFillTx/>
                <a:latin typeface="Helvetica" panose="020B0403020202020204" pitchFamily="34" charset="0"/>
                <a:ea typeface="Arial Black"/>
                <a:cs typeface="Arial Black"/>
                <a:sym typeface="Arial Black"/>
              </a:rPr>
              <a:t>Incremental reach </a:t>
            </a:r>
            <a:r>
              <a:rPr kumimoji="0" lang="en-US" sz="1500" b="1" i="0" u="none" strike="noStrike" kern="1200" cap="none" spc="0" normalizeH="0" baseline="0" noProof="0">
                <a:ln>
                  <a:noFill/>
                </a:ln>
                <a:solidFill>
                  <a:srgbClr val="1F1A62"/>
                </a:solidFill>
                <a:effectLst/>
                <a:uLnTx/>
                <a:uFillTx/>
                <a:latin typeface="Helvetica" panose="020B0403020202020204" pitchFamily="34" charset="0"/>
                <a:ea typeface="Arial Black"/>
                <a:cs typeface="Arial Black"/>
                <a:sym typeface="Arial Black"/>
              </a:rPr>
              <a:t>from </a:t>
            </a:r>
            <a:r>
              <a:rPr kumimoji="0" lang="en-US" sz="1500" b="1" i="1" u="none" strike="noStrike" kern="1200" cap="none" spc="0" normalizeH="0" baseline="0" noProof="0">
                <a:ln>
                  <a:noFill/>
                </a:ln>
                <a:solidFill>
                  <a:srgbClr val="1F1A62"/>
                </a:solidFill>
                <a:effectLst/>
                <a:uLnTx/>
                <a:uFillTx/>
                <a:latin typeface="Helvetica" panose="020B0403020202020204" pitchFamily="34" charset="0"/>
                <a:ea typeface="Arial Black"/>
                <a:cs typeface="Arial Black"/>
                <a:sym typeface="Arial Black"/>
              </a:rPr>
              <a:t>VIZIO Ads</a:t>
            </a:r>
            <a:r>
              <a:rPr kumimoji="0" lang="en-US" sz="1500" b="1" i="0" u="none" strike="noStrike" kern="1200" cap="none" spc="0" normalizeH="0" baseline="0" noProof="0">
                <a:ln>
                  <a:noFill/>
                </a:ln>
                <a:solidFill>
                  <a:srgbClr val="1F1A62"/>
                </a:solidFill>
                <a:effectLst/>
                <a:uLnTx/>
                <a:uFillTx/>
                <a:latin typeface="Helvetica" panose="020B0403020202020204" pitchFamily="34" charset="0"/>
                <a:ea typeface="Arial Black"/>
                <a:cs typeface="Arial Black"/>
                <a:sym typeface="Arial Black"/>
              </a:rPr>
              <a:t> </a:t>
            </a:r>
            <a:br>
              <a:rPr kumimoji="0" lang="en-US" sz="1500" b="1" i="0" u="none" strike="noStrike" kern="1200" cap="none" spc="0" normalizeH="0" baseline="0" noProof="0">
                <a:ln>
                  <a:noFill/>
                </a:ln>
                <a:solidFill>
                  <a:srgbClr val="1F1A62"/>
                </a:solidFill>
                <a:effectLst/>
                <a:uLnTx/>
                <a:uFillTx/>
                <a:latin typeface="Helvetica" panose="020B0403020202020204" pitchFamily="34" charset="0"/>
                <a:ea typeface="Arial Black"/>
                <a:cs typeface="Arial Black"/>
                <a:sym typeface="Arial Black"/>
              </a:rPr>
            </a:br>
            <a:r>
              <a:rPr kumimoji="0" lang="en-US" sz="1500" b="1" i="0" u="none" strike="noStrike" kern="1200" cap="none" spc="0" normalizeH="0" baseline="0" noProof="0">
                <a:ln>
                  <a:noFill/>
                </a:ln>
                <a:solidFill>
                  <a:srgbClr val="1F1A62"/>
                </a:solidFill>
                <a:effectLst/>
                <a:uLnTx/>
                <a:uFillTx/>
                <a:latin typeface="Helvetica" panose="020B0403020202020204" pitchFamily="34" charset="0"/>
                <a:ea typeface="Arial Black"/>
                <a:cs typeface="Arial Black"/>
                <a:sym typeface="Arial Black"/>
              </a:rPr>
              <a:t>when combined with linear TV</a:t>
            </a:r>
          </a:p>
        </p:txBody>
      </p:sp>
      <p:sp>
        <p:nvSpPr>
          <p:cNvPr id="49" name="Google Shape;229;p30">
            <a:extLst>
              <a:ext uri="{FF2B5EF4-FFF2-40B4-BE49-F238E27FC236}">
                <a16:creationId xmlns:a16="http://schemas.microsoft.com/office/drawing/2014/main" id="{22ED0A08-C775-5BEC-2568-7D14D92D21AC}"/>
              </a:ext>
            </a:extLst>
          </p:cNvPr>
          <p:cNvSpPr txBox="1"/>
          <p:nvPr/>
        </p:nvSpPr>
        <p:spPr>
          <a:xfrm>
            <a:off x="4080971" y="2810868"/>
            <a:ext cx="8111029" cy="400079"/>
          </a:xfrm>
          <a:prstGeom prst="rect">
            <a:avLst/>
          </a:prstGeom>
          <a:noFill/>
          <a:ln>
            <a:noFill/>
          </a:ln>
        </p:spPr>
        <p:txBody>
          <a:bodyPr spcFirstLastPara="1" wrap="square" lIns="91425" tIns="91425" rIns="91425" bIns="91425"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F1A62"/>
                </a:solidFill>
                <a:effectLst/>
                <a:uLnTx/>
                <a:uFillTx/>
                <a:latin typeface="Helvetica" panose="020B0403020202020204" pitchFamily="34" charset="0"/>
                <a:ea typeface="Arial Black"/>
                <a:cs typeface="Arial Black"/>
                <a:sym typeface="Arial Black"/>
              </a:rPr>
              <a:t>Conversion Rate by Platform</a:t>
            </a:r>
            <a:endParaRPr kumimoji="0" lang="en-US" sz="1400" b="1" i="0" u="sng"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53" name="TextBox 52">
            <a:extLst>
              <a:ext uri="{FF2B5EF4-FFF2-40B4-BE49-F238E27FC236}">
                <a16:creationId xmlns:a16="http://schemas.microsoft.com/office/drawing/2014/main" id="{87BCEE45-5F21-F3C9-0DB0-8946B6AE041F}"/>
              </a:ext>
            </a:extLst>
          </p:cNvPr>
          <p:cNvSpPr txBox="1"/>
          <p:nvPr/>
        </p:nvSpPr>
        <p:spPr>
          <a:xfrm>
            <a:off x="4014788" y="6311222"/>
            <a:ext cx="686991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a:ea typeface="+mn-ea"/>
                <a:cs typeface="+mn-cs"/>
              </a:rPr>
              <a:t>Source: Vizio, Case study: </a:t>
            </a:r>
            <a:r>
              <a:rPr kumimoji="0" lang="en-US" sz="800" b="0" i="1" u="none" strike="noStrike" kern="1200" cap="none" spc="0" normalizeH="0" baseline="0" noProof="0">
                <a:ln>
                  <a:noFill/>
                </a:ln>
                <a:solidFill>
                  <a:srgbClr val="1F1A62"/>
                </a:solidFill>
                <a:effectLst/>
                <a:uLnTx/>
                <a:uFillTx/>
                <a:latin typeface="Helvetica"/>
                <a:ea typeface="+mn-ea"/>
                <a:cs typeface="+mn-cs"/>
              </a:rPr>
              <a:t>Blinded Insurance Site Conversion. </a:t>
            </a:r>
            <a:r>
              <a:rPr kumimoji="0" lang="en-US" sz="800" b="0" u="none" strike="noStrike" kern="1200" cap="none" spc="0" normalizeH="0" baseline="0" noProof="0">
                <a:ln>
                  <a:noFill/>
                </a:ln>
                <a:solidFill>
                  <a:srgbClr val="1F1A62"/>
                </a:solidFill>
                <a:effectLst/>
                <a:uLnTx/>
                <a:uFillTx/>
                <a:latin typeface="Helvetica"/>
                <a:ea typeface="+mn-ea"/>
                <a:cs typeface="+mn-cs"/>
              </a:rPr>
              <a:t>Campaign dates: Q2 2021.</a:t>
            </a:r>
          </a:p>
        </p:txBody>
      </p:sp>
      <p:pic>
        <p:nvPicPr>
          <p:cNvPr id="4" name="Picture 3" descr="Icon&#10;&#10;Description automatically generated">
            <a:extLst>
              <a:ext uri="{FF2B5EF4-FFF2-40B4-BE49-F238E27FC236}">
                <a16:creationId xmlns:a16="http://schemas.microsoft.com/office/drawing/2014/main" id="{BE959BE8-C7AE-CFD1-DFB4-CBDAC492838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170910" y="1853445"/>
            <a:ext cx="845361" cy="845361"/>
          </a:xfrm>
          <a:prstGeom prst="rect">
            <a:avLst/>
          </a:prstGeom>
        </p:spPr>
      </p:pic>
      <p:pic>
        <p:nvPicPr>
          <p:cNvPr id="26" name="Picture 4">
            <a:extLst>
              <a:ext uri="{FF2B5EF4-FFF2-40B4-BE49-F238E27FC236}">
                <a16:creationId xmlns:a16="http://schemas.microsoft.com/office/drawing/2014/main" id="{30AF00F1-378C-D89A-A214-AE8C5BE3D392}"/>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0884702" y="6202072"/>
            <a:ext cx="1211449" cy="27210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B914347-DE56-4717-80B2-2192082BDFA5}"/>
              </a:ext>
            </a:extLst>
          </p:cNvPr>
          <p:cNvSpPr txBox="1"/>
          <p:nvPr/>
        </p:nvSpPr>
        <p:spPr>
          <a:xfrm>
            <a:off x="9593580" y="3151400"/>
            <a:ext cx="2502571" cy="276999"/>
          </a:xfrm>
          <a:prstGeom prst="rect">
            <a:avLst/>
          </a:prstGeom>
          <a:noFill/>
        </p:spPr>
        <p:txBody>
          <a:bodyPr wrap="square" lIns="91440" tIns="45720" rIns="91440" bIns="45720" rtlCol="0" anchor="t">
            <a:spAutoFit/>
          </a:bodyPr>
          <a:lstStyle/>
          <a:p>
            <a:pPr algn="ctr"/>
            <a:r>
              <a:rPr lang="en-US" sz="1200" u="sng">
                <a:solidFill>
                  <a:srgbClr val="1F1A62"/>
                </a:solidFill>
                <a:latin typeface="Helvetica"/>
                <a:cs typeface="Helvetica"/>
              </a:rPr>
              <a:t>Cross-Platform Performance</a:t>
            </a:r>
          </a:p>
        </p:txBody>
      </p:sp>
      <p:sp>
        <p:nvSpPr>
          <p:cNvPr id="12" name="Rectangle: Rounded Corners 11">
            <a:extLst>
              <a:ext uri="{FF2B5EF4-FFF2-40B4-BE49-F238E27FC236}">
                <a16:creationId xmlns:a16="http://schemas.microsoft.com/office/drawing/2014/main" id="{4D286B99-F679-AFB5-F5A0-39D5703D9DA6}"/>
              </a:ext>
            </a:extLst>
          </p:cNvPr>
          <p:cNvSpPr/>
          <p:nvPr/>
        </p:nvSpPr>
        <p:spPr>
          <a:xfrm>
            <a:off x="9730740" y="3436490"/>
            <a:ext cx="2316990" cy="455165"/>
          </a:xfrm>
          <a:prstGeom prst="round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00">
              <a:latin typeface="Helvetica" panose="020B0403020202020204" pitchFamily="34" charset="0"/>
            </a:endParaRPr>
          </a:p>
        </p:txBody>
      </p:sp>
      <p:sp>
        <p:nvSpPr>
          <p:cNvPr id="31" name="TextBox 30">
            <a:extLst>
              <a:ext uri="{FF2B5EF4-FFF2-40B4-BE49-F238E27FC236}">
                <a16:creationId xmlns:a16="http://schemas.microsoft.com/office/drawing/2014/main" id="{D621BED8-48FF-642C-0051-E1B9947A1C18}"/>
              </a:ext>
            </a:extLst>
          </p:cNvPr>
          <p:cNvSpPr txBox="1"/>
          <p:nvPr/>
        </p:nvSpPr>
        <p:spPr>
          <a:xfrm>
            <a:off x="10378315" y="3479406"/>
            <a:ext cx="1816001" cy="369332"/>
          </a:xfrm>
          <a:prstGeom prst="rect">
            <a:avLst/>
          </a:prstGeom>
          <a:noFill/>
        </p:spPr>
        <p:txBody>
          <a:bodyPr wrap="square">
            <a:spAutoFit/>
          </a:bodyPr>
          <a:lstStyle/>
          <a:p>
            <a:r>
              <a:rPr lang="en-US" sz="900" b="1">
                <a:solidFill>
                  <a:schemeClr val="bg1"/>
                </a:solidFill>
                <a:latin typeface="Helvetica" panose="020B0403020202020204" pitchFamily="34" charset="0"/>
              </a:rPr>
              <a:t>conversion rate </a:t>
            </a:r>
            <a:r>
              <a:rPr lang="en-US" sz="900">
                <a:solidFill>
                  <a:schemeClr val="bg1"/>
                </a:solidFill>
                <a:latin typeface="Helvetica" panose="020B0403020202020204" pitchFamily="34" charset="0"/>
              </a:rPr>
              <a:t>of “exposed both” over linear alone</a:t>
            </a:r>
          </a:p>
        </p:txBody>
      </p:sp>
      <p:sp>
        <p:nvSpPr>
          <p:cNvPr id="14" name="TextBox 13">
            <a:extLst>
              <a:ext uri="{FF2B5EF4-FFF2-40B4-BE49-F238E27FC236}">
                <a16:creationId xmlns:a16="http://schemas.microsoft.com/office/drawing/2014/main" id="{D63A6FA8-F688-9978-1609-DF111265561F}"/>
              </a:ext>
            </a:extLst>
          </p:cNvPr>
          <p:cNvSpPr txBox="1"/>
          <p:nvPr/>
        </p:nvSpPr>
        <p:spPr>
          <a:xfrm>
            <a:off x="9833600" y="3428399"/>
            <a:ext cx="529600" cy="461665"/>
          </a:xfrm>
          <a:prstGeom prst="rect">
            <a:avLst/>
          </a:prstGeom>
          <a:noFill/>
        </p:spPr>
        <p:txBody>
          <a:bodyPr wrap="square" rtlCol="0">
            <a:spAutoFit/>
          </a:bodyPr>
          <a:lstStyle/>
          <a:p>
            <a:r>
              <a:rPr lang="en-US" sz="2400" b="1">
                <a:solidFill>
                  <a:schemeClr val="bg1"/>
                </a:solidFill>
                <a:latin typeface="Helvetica" panose="020B0403020202020204" pitchFamily="34" charset="0"/>
              </a:rPr>
              <a:t>7x</a:t>
            </a:r>
          </a:p>
        </p:txBody>
      </p:sp>
      <p:sp>
        <p:nvSpPr>
          <p:cNvPr id="33" name="Rectangle: Rounded Corners 32">
            <a:extLst>
              <a:ext uri="{FF2B5EF4-FFF2-40B4-BE49-F238E27FC236}">
                <a16:creationId xmlns:a16="http://schemas.microsoft.com/office/drawing/2014/main" id="{6E3395D1-CA10-50A9-BA41-32D3C1A5BAE4}"/>
              </a:ext>
            </a:extLst>
          </p:cNvPr>
          <p:cNvSpPr/>
          <p:nvPr/>
        </p:nvSpPr>
        <p:spPr>
          <a:xfrm>
            <a:off x="9730740" y="3947047"/>
            <a:ext cx="2316990" cy="455165"/>
          </a:xfrm>
          <a:prstGeom prst="round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00">
              <a:latin typeface="Helvetica" panose="020B0403020202020204" pitchFamily="34" charset="0"/>
            </a:endParaRPr>
          </a:p>
        </p:txBody>
      </p:sp>
      <p:sp>
        <p:nvSpPr>
          <p:cNvPr id="35" name="TextBox 34">
            <a:extLst>
              <a:ext uri="{FF2B5EF4-FFF2-40B4-BE49-F238E27FC236}">
                <a16:creationId xmlns:a16="http://schemas.microsoft.com/office/drawing/2014/main" id="{B36B36A0-CE80-02D9-192E-1C4843535BEC}"/>
              </a:ext>
            </a:extLst>
          </p:cNvPr>
          <p:cNvSpPr txBox="1"/>
          <p:nvPr/>
        </p:nvSpPr>
        <p:spPr>
          <a:xfrm>
            <a:off x="10378315" y="3989963"/>
            <a:ext cx="1816001" cy="369332"/>
          </a:xfrm>
          <a:prstGeom prst="rect">
            <a:avLst/>
          </a:prstGeom>
          <a:noFill/>
        </p:spPr>
        <p:txBody>
          <a:bodyPr wrap="square">
            <a:spAutoFit/>
          </a:bodyPr>
          <a:lstStyle/>
          <a:p>
            <a:r>
              <a:rPr lang="en-US" sz="900" b="1">
                <a:solidFill>
                  <a:schemeClr val="bg1"/>
                </a:solidFill>
                <a:latin typeface="Helvetica" panose="020B0403020202020204" pitchFamily="34" charset="0"/>
              </a:rPr>
              <a:t>conversion rate </a:t>
            </a:r>
            <a:r>
              <a:rPr lang="en-US" sz="900">
                <a:solidFill>
                  <a:schemeClr val="bg1"/>
                </a:solidFill>
                <a:latin typeface="Helvetica" panose="020B0403020202020204" pitchFamily="34" charset="0"/>
              </a:rPr>
              <a:t>of “exposed both” over </a:t>
            </a:r>
            <a:r>
              <a:rPr lang="en-US" sz="900" err="1">
                <a:solidFill>
                  <a:schemeClr val="bg1"/>
                </a:solidFill>
                <a:latin typeface="Helvetica" panose="020B0403020202020204" pitchFamily="34" charset="0"/>
              </a:rPr>
              <a:t>VIZIOads</a:t>
            </a:r>
            <a:r>
              <a:rPr lang="en-US" sz="900">
                <a:solidFill>
                  <a:schemeClr val="bg1"/>
                </a:solidFill>
                <a:latin typeface="Helvetica" panose="020B0403020202020204" pitchFamily="34" charset="0"/>
              </a:rPr>
              <a:t> alone</a:t>
            </a:r>
          </a:p>
        </p:txBody>
      </p:sp>
      <p:sp>
        <p:nvSpPr>
          <p:cNvPr id="36" name="TextBox 35">
            <a:extLst>
              <a:ext uri="{FF2B5EF4-FFF2-40B4-BE49-F238E27FC236}">
                <a16:creationId xmlns:a16="http://schemas.microsoft.com/office/drawing/2014/main" id="{BD6D7583-2346-350D-E8AB-525CF1D139EE}"/>
              </a:ext>
            </a:extLst>
          </p:cNvPr>
          <p:cNvSpPr txBox="1"/>
          <p:nvPr/>
        </p:nvSpPr>
        <p:spPr>
          <a:xfrm>
            <a:off x="9685020" y="3974574"/>
            <a:ext cx="875129" cy="400110"/>
          </a:xfrm>
          <a:prstGeom prst="rect">
            <a:avLst/>
          </a:prstGeom>
          <a:noFill/>
        </p:spPr>
        <p:txBody>
          <a:bodyPr wrap="square" rtlCol="0">
            <a:spAutoFit/>
          </a:bodyPr>
          <a:lstStyle/>
          <a:p>
            <a:r>
              <a:rPr lang="en-US" sz="2000" b="1">
                <a:solidFill>
                  <a:schemeClr val="bg1"/>
                </a:solidFill>
                <a:latin typeface="Helvetica" panose="020B0403020202020204" pitchFamily="34" charset="0"/>
              </a:rPr>
              <a:t>+26%</a:t>
            </a:r>
          </a:p>
        </p:txBody>
      </p:sp>
      <p:pic>
        <p:nvPicPr>
          <p:cNvPr id="38" name="Picture 37" descr="Icon&#10;&#10;Description automatically generated">
            <a:extLst>
              <a:ext uri="{FF2B5EF4-FFF2-40B4-BE49-F238E27FC236}">
                <a16:creationId xmlns:a16="http://schemas.microsoft.com/office/drawing/2014/main" id="{1F0BDD47-14C3-D4A0-B707-E424AFF64C4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232660" y="54725"/>
            <a:ext cx="719619" cy="719619"/>
          </a:xfrm>
          <a:prstGeom prst="rect">
            <a:avLst/>
          </a:prstGeom>
        </p:spPr>
      </p:pic>
      <p:pic>
        <p:nvPicPr>
          <p:cNvPr id="39" name="Google Shape;61;p13">
            <a:extLst>
              <a:ext uri="{FF2B5EF4-FFF2-40B4-BE49-F238E27FC236}">
                <a16:creationId xmlns:a16="http://schemas.microsoft.com/office/drawing/2014/main" id="{0CC5834D-999B-A706-65A4-262D88A636CA}"/>
              </a:ext>
            </a:extLst>
          </p:cNvPr>
          <p:cNvPicPr preferRelativeResize="0"/>
          <p:nvPr/>
        </p:nvPicPr>
        <p:blipFill rotWithShape="1">
          <a:blip r:embed="rId8">
            <a:alphaModFix/>
          </a:blip>
          <a:srcRect/>
          <a:stretch/>
        </p:blipFill>
        <p:spPr>
          <a:xfrm>
            <a:off x="483207" y="6519043"/>
            <a:ext cx="11708799" cy="350107"/>
          </a:xfrm>
          <a:prstGeom prst="rect">
            <a:avLst/>
          </a:prstGeom>
          <a:noFill/>
          <a:ln>
            <a:noFill/>
          </a:ln>
        </p:spPr>
      </p:pic>
      <p:sp>
        <p:nvSpPr>
          <p:cNvPr id="40" name="Google Shape;62;p13">
            <a:extLst>
              <a:ext uri="{FF2B5EF4-FFF2-40B4-BE49-F238E27FC236}">
                <a16:creationId xmlns:a16="http://schemas.microsoft.com/office/drawing/2014/main" id="{A3037AEA-8314-6FBB-DC94-49391F1F4252}"/>
              </a:ext>
            </a:extLst>
          </p:cNvPr>
          <p:cNvSpPr txBox="1"/>
          <p:nvPr/>
        </p:nvSpPr>
        <p:spPr>
          <a:xfrm>
            <a:off x="503713" y="6589970"/>
            <a:ext cx="724400" cy="235858"/>
          </a:xfrm>
          <a:prstGeom prst="rect">
            <a:avLst/>
          </a:prstGeom>
          <a:noFill/>
          <a:ln>
            <a:noFill/>
          </a:ln>
        </p:spPr>
        <p:txBody>
          <a:bodyPr spcFirstLastPara="1" wrap="square" lIns="91433" tIns="45700" rIns="91433" bIns="45700" anchor="t" anchorCtr="0">
            <a:spAutoFit/>
          </a:bodyPr>
          <a:lstStyle/>
          <a:p>
            <a:pPr defTabSz="1219170">
              <a:buClr>
                <a:srgbClr val="FFFFFF"/>
              </a:buClr>
              <a:buSzPts val="700"/>
            </a:pPr>
            <a:r>
              <a:rPr lang="en" sz="933" b="1" kern="0">
                <a:solidFill>
                  <a:srgbClr val="FFFFFF"/>
                </a:solidFill>
                <a:latin typeface="Helvetica" panose="020B0403020202020204" pitchFamily="34" charset="0"/>
                <a:ea typeface="Helvetica Neue"/>
                <a:cs typeface="Helvetica Neue"/>
                <a:sym typeface="Helvetica Neue"/>
              </a:rPr>
              <a:t>PAGE </a:t>
            </a:r>
            <a:fld id="{00000000-1234-1234-1234-123412341234}" type="slidenum">
              <a:rPr lang="en" sz="933" b="1" kern="0">
                <a:solidFill>
                  <a:srgbClr val="FFFFFF"/>
                </a:solidFill>
                <a:latin typeface="Helvetica" panose="020B0403020202020204" pitchFamily="34" charset="0"/>
                <a:ea typeface="Helvetica Neue"/>
                <a:cs typeface="Helvetica Neue"/>
                <a:sym typeface="Helvetica Neue"/>
              </a:rPr>
              <a:pPr defTabSz="1219170">
                <a:buClr>
                  <a:srgbClr val="FFFFFF"/>
                </a:buClr>
                <a:buSzPts val="700"/>
              </a:pPr>
              <a:t>20</a:t>
            </a:fld>
            <a:endParaRPr sz="933" b="1" kern="0">
              <a:solidFill>
                <a:srgbClr val="FFFFFF"/>
              </a:solidFill>
              <a:latin typeface="Helvetica" panose="020B0403020202020204" pitchFamily="34" charset="0"/>
              <a:ea typeface="Helvetica Neue"/>
              <a:cs typeface="Helvetica Neue"/>
              <a:sym typeface="Helvetica Neue"/>
            </a:endParaRPr>
          </a:p>
        </p:txBody>
      </p:sp>
      <p:sp>
        <p:nvSpPr>
          <p:cNvPr id="41" name="Rectangle 40">
            <a:extLst>
              <a:ext uri="{FF2B5EF4-FFF2-40B4-BE49-F238E27FC236}">
                <a16:creationId xmlns:a16="http://schemas.microsoft.com/office/drawing/2014/main" id="{407AB4BC-AC41-0CBA-1C59-5FAF59EF3940}"/>
              </a:ext>
            </a:extLst>
          </p:cNvPr>
          <p:cNvSpPr/>
          <p:nvPr/>
        </p:nvSpPr>
        <p:spPr>
          <a:xfrm>
            <a:off x="440169"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806109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BC06434-0B7B-4180-8DCB-338137C5E630}"/>
              </a:ext>
            </a:extLst>
          </p:cNvPr>
          <p:cNvSpPr/>
          <p:nvPr/>
        </p:nvSpPr>
        <p:spPr>
          <a:xfrm>
            <a:off x="21520" y="169616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1AE09952-486B-4F4F-A441-118D940A2C0C}"/>
              </a:ext>
            </a:extLst>
          </p:cNvPr>
          <p:cNvSpPr/>
          <p:nvPr/>
        </p:nvSpPr>
        <p:spPr>
          <a:xfrm>
            <a:off x="218275" y="533746"/>
            <a:ext cx="11388313"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Best Practices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solidFill>
                  <a:srgbClr val="1F1A62"/>
                </a:solidFill>
                <a:latin typeface="Helvetica" pitchFamily="2" charset="0"/>
              </a:rPr>
              <a:t>Insurance</a:t>
            </a:r>
            <a:endParaRPr kumimoji="0" lang="en-US" sz="2600" i="0" u="none" strike="noStrike" kern="1200" cap="none" spc="0" normalizeH="0" baseline="0" noProof="0" dirty="0">
              <a:ln>
                <a:noFill/>
              </a:ln>
              <a:solidFill>
                <a:srgbClr val="1F1A62"/>
              </a:solidFill>
              <a:effectLst/>
              <a:uLnTx/>
              <a:uFillTx/>
              <a:latin typeface="Helvetica" pitchFamily="2" charset="0"/>
              <a:ea typeface="+mn-ea"/>
              <a:cs typeface="+mn-cs"/>
            </a:endParaRPr>
          </a:p>
        </p:txBody>
      </p:sp>
      <p:pic>
        <p:nvPicPr>
          <p:cNvPr id="31" name="Picture 30">
            <a:extLst>
              <a:ext uri="{FF2B5EF4-FFF2-40B4-BE49-F238E27FC236}">
                <a16:creationId xmlns:a16="http://schemas.microsoft.com/office/drawing/2014/main" id="{2EE6D369-790A-4B7C-9240-D2E51941DE4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2" name="Slide Number Placeholder 5">
            <a:extLst>
              <a:ext uri="{FF2B5EF4-FFF2-40B4-BE49-F238E27FC236}">
                <a16:creationId xmlns:a16="http://schemas.microsoft.com/office/drawing/2014/main" id="{9A0E526B-59B2-4C9F-92FB-A2F8EE77670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3" name="Rectangle 32">
            <a:extLst>
              <a:ext uri="{FF2B5EF4-FFF2-40B4-BE49-F238E27FC236}">
                <a16:creationId xmlns:a16="http://schemas.microsoft.com/office/drawing/2014/main" id="{3A8C9B62-C207-42B9-AAC1-5847D1FE16D0}"/>
              </a:ext>
            </a:extLst>
          </p:cNvPr>
          <p:cNvSpPr/>
          <p:nvPr/>
        </p:nvSpPr>
        <p:spPr>
          <a:xfrm>
            <a:off x="440169"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 name="Rectangle 3">
            <a:extLst>
              <a:ext uri="{FF2B5EF4-FFF2-40B4-BE49-F238E27FC236}">
                <a16:creationId xmlns:a16="http://schemas.microsoft.com/office/drawing/2014/main" id="{C733433F-B952-2BC0-5A8F-65E3E7701633}"/>
              </a:ext>
            </a:extLst>
          </p:cNvPr>
          <p:cNvSpPr/>
          <p:nvPr/>
        </p:nvSpPr>
        <p:spPr>
          <a:xfrm>
            <a:off x="218275" y="2142807"/>
            <a:ext cx="11388313" cy="1292662"/>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i="0" u="none" strike="noStrike" kern="1200" cap="none" spc="0" normalizeH="0" baseline="0" noProof="0" dirty="0">
              <a:ln>
                <a:noFill/>
              </a:ln>
              <a:solidFill>
                <a:srgbClr val="1F1A62"/>
              </a:solidFill>
              <a:effectLst/>
              <a:uLnTx/>
              <a:uFillTx/>
              <a:latin typeface="Helvetica" pitchFamily="2"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a:ln>
                  <a:noFill/>
                </a:ln>
                <a:solidFill>
                  <a:srgbClr val="1F1A62"/>
                </a:solidFill>
                <a:effectLst/>
                <a:uLnTx/>
                <a:uFillTx/>
                <a:latin typeface="Helvetica" pitchFamily="2" charset="0"/>
                <a:ea typeface="+mn-ea"/>
                <a:cs typeface="+mn-cs"/>
              </a:rPr>
              <a:t>  </a:t>
            </a:r>
          </a:p>
        </p:txBody>
      </p:sp>
      <p:sp>
        <p:nvSpPr>
          <p:cNvPr id="2" name="Rectangle 1">
            <a:extLst>
              <a:ext uri="{FF2B5EF4-FFF2-40B4-BE49-F238E27FC236}">
                <a16:creationId xmlns:a16="http://schemas.microsoft.com/office/drawing/2014/main" id="{A7823826-50C3-2F14-2339-9CF74F67A64A}"/>
              </a:ext>
            </a:extLst>
          </p:cNvPr>
          <p:cNvSpPr/>
          <p:nvPr/>
        </p:nvSpPr>
        <p:spPr>
          <a:xfrm>
            <a:off x="10324901" y="75952"/>
            <a:ext cx="1648824" cy="1479704"/>
          </a:xfrm>
          <a:prstGeom prst="rect">
            <a:avLst/>
          </a:prstGeom>
          <a:solidFill>
            <a:schemeClr val="bg1"/>
          </a:solidFill>
          <a:ln w="3810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Insurance</a:t>
            </a:r>
          </a:p>
        </p:txBody>
      </p:sp>
      <p:pic>
        <p:nvPicPr>
          <p:cNvPr id="3" name="Picture 2" descr="Icon&#10;&#10;Description automatically generated">
            <a:extLst>
              <a:ext uri="{FF2B5EF4-FFF2-40B4-BE49-F238E27FC236}">
                <a16:creationId xmlns:a16="http://schemas.microsoft.com/office/drawing/2014/main" id="{ACB4EC54-00A1-A8E3-5897-74D9546ECD1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783256" y="333704"/>
            <a:ext cx="732113" cy="732113"/>
          </a:xfrm>
          <a:prstGeom prst="rect">
            <a:avLst/>
          </a:prstGeom>
        </p:spPr>
      </p:pic>
      <p:sp>
        <p:nvSpPr>
          <p:cNvPr id="7" name="Rectangle 6">
            <a:extLst>
              <a:ext uri="{FF2B5EF4-FFF2-40B4-BE49-F238E27FC236}">
                <a16:creationId xmlns:a16="http://schemas.microsoft.com/office/drawing/2014/main" id="{12635366-7FB9-FEAF-3CAB-A377956BA595}"/>
              </a:ext>
            </a:extLst>
          </p:cNvPr>
          <p:cNvSpPr/>
          <p:nvPr/>
        </p:nvSpPr>
        <p:spPr>
          <a:xfrm>
            <a:off x="218275" y="1825521"/>
            <a:ext cx="11388313" cy="4216539"/>
          </a:xfrm>
          <a:prstGeom prst="rect">
            <a:avLst/>
          </a:prstGeom>
        </p:spPr>
        <p:txBody>
          <a:bodyPr wrap="square">
            <a:spAutoFit/>
          </a:bodyPr>
          <a:lstStyle/>
          <a:p>
            <a:pPr>
              <a:defRPr/>
            </a:pPr>
            <a:endParaRPr lang="en-US" sz="2000" dirty="0">
              <a:solidFill>
                <a:srgbClr val="1F1A62"/>
              </a:solidFill>
              <a:latin typeface="Helvetica" pitchFamily="2" charset="0"/>
            </a:endParaRPr>
          </a:p>
          <a:p>
            <a:pPr marL="457200" indent="-457200">
              <a:buFont typeface="Arial" panose="020B0604020202020204" pitchFamily="34" charset="0"/>
              <a:buChar char="•"/>
              <a:defRPr/>
            </a:pPr>
            <a:r>
              <a:rPr lang="en-US" sz="2000" b="1" dirty="0">
                <a:solidFill>
                  <a:srgbClr val="FF6699"/>
                </a:solidFill>
                <a:latin typeface="Helvetica" pitchFamily="2" charset="0"/>
              </a:rPr>
              <a:t>Cross-platform measurement strategies increase your ability to connect with the broad insurance customer target. </a:t>
            </a:r>
            <a:r>
              <a:rPr lang="en-US" sz="2000" dirty="0">
                <a:solidFill>
                  <a:srgbClr val="1F1A62"/>
                </a:solidFill>
                <a:latin typeface="Helvetica" pitchFamily="2" charset="0"/>
              </a:rPr>
              <a:t>Both linear and CTV are capable of being measured and optimized on their impact of driving conversions such as leads and policies written. </a:t>
            </a:r>
          </a:p>
          <a:p>
            <a:pPr marL="457200" indent="-457200">
              <a:buFont typeface="Arial" panose="020B0604020202020204" pitchFamily="34" charset="0"/>
              <a:buChar char="•"/>
              <a:defRPr/>
            </a:pPr>
            <a:endParaRPr lang="en-US" sz="2000" dirty="0">
              <a:solidFill>
                <a:srgbClr val="1F1A62"/>
              </a:solidFill>
              <a:latin typeface="Helvetica" pitchFamily="2" charset="0"/>
            </a:endParaRPr>
          </a:p>
          <a:p>
            <a:pPr marL="457200" indent="-457200">
              <a:buFont typeface="Arial" panose="020B0604020202020204" pitchFamily="34" charset="0"/>
              <a:buChar char="•"/>
              <a:defRPr/>
            </a:pPr>
            <a:r>
              <a:rPr lang="en-US" sz="2000" b="1" dirty="0">
                <a:solidFill>
                  <a:srgbClr val="FF6699"/>
                </a:solidFill>
                <a:latin typeface="Helvetica" pitchFamily="2" charset="0"/>
              </a:rPr>
              <a:t>Partner with measurement providers that enable you to measure the effectiveness of multiple campaign component’s ability to drive leads</a:t>
            </a:r>
            <a:r>
              <a:rPr lang="en-US" sz="2000" dirty="0">
                <a:solidFill>
                  <a:srgbClr val="1F1A62"/>
                </a:solidFill>
                <a:latin typeface="Helvetica" pitchFamily="2" charset="0"/>
              </a:rPr>
              <a:t>. Look for optimization opportunities across as many campaign elements as possible i.e. creative, spot length, and OTT publisher etc..  This will allow you to increase campaign efficiencies by better understanding what drives your customers to convert, ensuring you leave no potential customers on the table.</a:t>
            </a:r>
          </a:p>
          <a:p>
            <a:pPr marL="457200" indent="-457200">
              <a:buFont typeface="Arial" panose="020B0604020202020204" pitchFamily="34" charset="0"/>
              <a:buChar char="•"/>
              <a:defRPr/>
            </a:pPr>
            <a:endParaRPr lang="en-US" sz="2000" dirty="0">
              <a:solidFill>
                <a:srgbClr val="1F1A62"/>
              </a:solidFill>
              <a:latin typeface="Helvetica" pitchFamily="2" charset="0"/>
            </a:endParaRPr>
          </a:p>
          <a:p>
            <a:pPr>
              <a:defRPr/>
            </a:pPr>
            <a:endParaRPr lang="en-US" sz="2000" dirty="0">
              <a:solidFill>
                <a:srgbClr val="1F1A62"/>
              </a:solidFill>
              <a:latin typeface="Helvetica" pitchFamily="2"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Tree>
    <p:extLst>
      <p:ext uri="{BB962C8B-B14F-4D97-AF65-F5344CB8AC3E}">
        <p14:creationId xmlns:p14="http://schemas.microsoft.com/office/powerpoint/2010/main" val="12198562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1AE09952-486B-4F4F-A441-118D940A2C0C}"/>
              </a:ext>
            </a:extLst>
          </p:cNvPr>
          <p:cNvSpPr/>
          <p:nvPr/>
        </p:nvSpPr>
        <p:spPr>
          <a:xfrm>
            <a:off x="611166" y="1536116"/>
            <a:ext cx="11388313"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Entertainment / Tune-in</a:t>
            </a:r>
          </a:p>
        </p:txBody>
      </p:sp>
      <p:pic>
        <p:nvPicPr>
          <p:cNvPr id="31" name="Picture 30">
            <a:extLst>
              <a:ext uri="{FF2B5EF4-FFF2-40B4-BE49-F238E27FC236}">
                <a16:creationId xmlns:a16="http://schemas.microsoft.com/office/drawing/2014/main" id="{2EE6D369-790A-4B7C-9240-D2E51941DE4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2" name="Slide Number Placeholder 5">
            <a:extLst>
              <a:ext uri="{FF2B5EF4-FFF2-40B4-BE49-F238E27FC236}">
                <a16:creationId xmlns:a16="http://schemas.microsoft.com/office/drawing/2014/main" id="{9A0E526B-59B2-4C9F-92FB-A2F8EE77670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3" name="Rectangle 32">
            <a:extLst>
              <a:ext uri="{FF2B5EF4-FFF2-40B4-BE49-F238E27FC236}">
                <a16:creationId xmlns:a16="http://schemas.microsoft.com/office/drawing/2014/main" id="{3A8C9B62-C207-42B9-AAC1-5847D1FE16D0}"/>
              </a:ext>
            </a:extLst>
          </p:cNvPr>
          <p:cNvSpPr/>
          <p:nvPr/>
        </p:nvSpPr>
        <p:spPr>
          <a:xfrm>
            <a:off x="440169"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2" name="Picture 1" descr="Icon&#10;&#10;Description automatically generated">
            <a:extLst>
              <a:ext uri="{FF2B5EF4-FFF2-40B4-BE49-F238E27FC236}">
                <a16:creationId xmlns:a16="http://schemas.microsoft.com/office/drawing/2014/main" id="{3923A4FF-1D3B-AE3E-131A-F4027D37D66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61612" y="2294612"/>
            <a:ext cx="2268776" cy="2268776"/>
          </a:xfrm>
          <a:prstGeom prst="rect">
            <a:avLst/>
          </a:prstGeom>
        </p:spPr>
      </p:pic>
      <p:sp>
        <p:nvSpPr>
          <p:cNvPr id="3" name="TextBox 2">
            <a:extLst>
              <a:ext uri="{FF2B5EF4-FFF2-40B4-BE49-F238E27FC236}">
                <a16:creationId xmlns:a16="http://schemas.microsoft.com/office/drawing/2014/main" id="{7A8E1A5B-0E16-4F77-4769-6E40EC4ECDB1}"/>
              </a:ext>
            </a:extLst>
          </p:cNvPr>
          <p:cNvSpPr txBox="1"/>
          <p:nvPr/>
        </p:nvSpPr>
        <p:spPr>
          <a:xfrm>
            <a:off x="0" y="6052284"/>
            <a:ext cx="1219200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srgbClr val="1F1A62"/>
                </a:solidFill>
                <a:latin typeface="Helvetica" panose="020B0403020202020204" pitchFamily="34" charset="0"/>
                <a:cs typeface="Calibri" panose="020F0502020204030204" pitchFamily="34" charset="0"/>
              </a:rPr>
              <a:t>Please continue to review CPG case studies and best practices</a:t>
            </a:r>
            <a:endParaRPr kumimoji="0" lang="en-US" sz="1400" b="0" i="1" u="none" strike="noStrike" kern="1200" cap="none" spc="0" normalizeH="0" baseline="0" noProof="0" dirty="0">
              <a:ln>
                <a:noFill/>
              </a:ln>
              <a:solidFill>
                <a:srgbClr val="1F1A6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899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0" y="1115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4" name="Rectangle 33">
            <a:extLst>
              <a:ext uri="{FF2B5EF4-FFF2-40B4-BE49-F238E27FC236}">
                <a16:creationId xmlns:a16="http://schemas.microsoft.com/office/drawing/2014/main" id="{C3DAEEDD-29BF-462E-9051-3C9F5DBCB6E0}"/>
              </a:ext>
            </a:extLst>
          </p:cNvPr>
          <p:cNvSpPr/>
          <p:nvPr/>
        </p:nvSpPr>
        <p:spPr>
          <a:xfrm>
            <a:off x="0" y="-2792"/>
            <a:ext cx="4014788" cy="828219"/>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A0DB71FD-7161-4F2E-B19E-26E1FA1F6311}"/>
              </a:ext>
            </a:extLst>
          </p:cNvPr>
          <p:cNvSpPr/>
          <p:nvPr/>
        </p:nvSpPr>
        <p:spPr>
          <a:xfrm>
            <a:off x="125016" y="30207"/>
            <a:ext cx="3764757" cy="749051"/>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600" b="1" dirty="0">
                <a:solidFill>
                  <a:srgbClr val="FFE900"/>
                </a:solidFill>
                <a:latin typeface="Helvetica" pitchFamily="2" charset="0"/>
              </a:rPr>
              <a:t>Entertainment / </a:t>
            </a:r>
            <a:r>
              <a:rPr kumimoji="0" lang="en-US" sz="1600" b="1" i="0" u="none" strike="noStrike" kern="1200" cap="none" spc="0" normalizeH="0" baseline="0" noProof="0" dirty="0">
                <a:ln>
                  <a:noFill/>
                </a:ln>
                <a:solidFill>
                  <a:srgbClr val="FFE900"/>
                </a:solidFill>
                <a:effectLst/>
                <a:uLnTx/>
                <a:uFillTx/>
                <a:latin typeface="Helvetica" pitchFamily="2" charset="0"/>
                <a:ea typeface="+mn-ea"/>
                <a:cs typeface="+mn-cs"/>
              </a:rPr>
              <a:t>Tune-In</a:t>
            </a:r>
          </a:p>
        </p:txBody>
      </p:sp>
      <p:sp>
        <p:nvSpPr>
          <p:cNvPr id="25" name="Rectangle 24">
            <a:extLst>
              <a:ext uri="{FF2B5EF4-FFF2-40B4-BE49-F238E27FC236}">
                <a16:creationId xmlns:a16="http://schemas.microsoft.com/office/drawing/2014/main" id="{D6F3E4AB-B239-4014-8CC3-C8706E0369B4}"/>
              </a:ext>
            </a:extLst>
          </p:cNvPr>
          <p:cNvSpPr/>
          <p:nvPr/>
        </p:nvSpPr>
        <p:spPr>
          <a:xfrm>
            <a:off x="66183" y="884141"/>
            <a:ext cx="3950517" cy="518603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100" b="0" i="0" u="none" strike="noStrike" kern="1200" cap="none" spc="0" normalizeH="0" baseline="0" noProof="0" dirty="0">
                <a:ln>
                  <a:noFill/>
                </a:ln>
                <a:solidFill>
                  <a:srgbClr val="1F1A62"/>
                </a:solidFill>
                <a:effectLst/>
                <a:uLnTx/>
                <a:uFillTx/>
                <a:latin typeface="Helvetica"/>
                <a:ea typeface="+mn-ea"/>
                <a:cs typeface="Helvetica"/>
              </a:rPr>
              <a:t>BET wanted to </a:t>
            </a:r>
            <a:r>
              <a:rPr lang="en-US" sz="1100" dirty="0">
                <a:solidFill>
                  <a:srgbClr val="1F1A62"/>
                </a:solidFill>
                <a:latin typeface="Helvetica"/>
                <a:cs typeface="Helvetica"/>
              </a:rPr>
              <a:t>highlight the value of the BET Awards audience by identifying and measuring advanced audience segments</a:t>
            </a:r>
            <a:br>
              <a:rPr kumimoji="0" lang="en-US" sz="1200" b="0" i="0" u="none" strike="noStrike" kern="1200" cap="none" spc="0" normalizeH="0" baseline="0" noProof="0" dirty="0">
                <a:ln>
                  <a:noFill/>
                </a:ln>
                <a:solidFill>
                  <a:srgbClr val="FF0000"/>
                </a:solidFill>
                <a:effectLst/>
                <a:uLnTx/>
                <a:uFillTx/>
                <a:latin typeface="Helvetica"/>
                <a:ea typeface="+mn-ea"/>
                <a:cs typeface="Helvetica"/>
              </a:rPr>
            </a:br>
            <a:endParaRPr kumimoji="0" lang="en-US" sz="600" b="1" i="0" u="none" strike="noStrike" kern="1200" cap="none" spc="0" normalizeH="0" baseline="0" noProof="0" dirty="0">
              <a:ln>
                <a:noFill/>
              </a:ln>
              <a:solidFill>
                <a:srgbClr val="FF0000"/>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Measurement Innovation</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100" b="0" i="0" u="none" strike="noStrike" kern="1200" cap="none" spc="0" normalizeH="0" baseline="0" noProof="0" dirty="0" err="1">
                <a:ln>
                  <a:noFill/>
                </a:ln>
                <a:solidFill>
                  <a:srgbClr val="1F1A62"/>
                </a:solidFill>
                <a:effectLst/>
                <a:uLnTx/>
                <a:uFillTx/>
                <a:latin typeface="Helvetica"/>
                <a:ea typeface="+mn-ea"/>
                <a:cs typeface="Helvetica"/>
              </a:rPr>
              <a:t>VideoAmp’s</a:t>
            </a:r>
            <a:r>
              <a:rPr kumimoji="0" lang="en-US" sz="1100" b="0" i="0" u="none" strike="noStrike" kern="1200" cap="none" spc="0" normalizeH="0" baseline="0" noProof="0" dirty="0">
                <a:ln>
                  <a:noFill/>
                </a:ln>
                <a:solidFill>
                  <a:srgbClr val="1F1A62"/>
                </a:solidFill>
                <a:effectLst/>
                <a:uLnTx/>
                <a:uFillTx/>
                <a:latin typeface="Helvetica"/>
                <a:ea typeface="+mn-ea"/>
                <a:cs typeface="Helvetica"/>
              </a:rPr>
              <a:t> second by second viewership data allowed BET to go beyond providing standard audience metrics to their advertisers.  </a:t>
            </a:r>
            <a:r>
              <a:rPr lang="en-US" sz="1100" dirty="0">
                <a:solidFill>
                  <a:srgbClr val="1F1A62"/>
                </a:solidFill>
                <a:latin typeface="Helvetica"/>
                <a:cs typeface="Helvetica"/>
              </a:rPr>
              <a:t>This enabled</a:t>
            </a:r>
            <a:r>
              <a:rPr kumimoji="0" lang="en-US" sz="1100" b="0" i="0" u="none" strike="noStrike" kern="1200" cap="none" spc="0" normalizeH="0" baseline="0" noProof="0" dirty="0">
                <a:ln>
                  <a:noFill/>
                </a:ln>
                <a:solidFill>
                  <a:srgbClr val="1F1A62"/>
                </a:solidFill>
                <a:effectLst/>
                <a:uLnTx/>
                <a:uFillTx/>
                <a:latin typeface="Helvetica"/>
                <a:ea typeface="+mn-ea"/>
                <a:cs typeface="Helvetica"/>
              </a:rPr>
              <a:t> BET to identify and measure advanced audience segments.  Proving the effectiveness of the BET Awards to reach and engage with high value audiences</a:t>
            </a:r>
            <a:br>
              <a:rPr kumimoji="0" lang="en-US" sz="1200" b="0" i="0" u="none" strike="noStrike" kern="1200" cap="none" spc="0" normalizeH="0" baseline="0" noProof="0" dirty="0">
                <a:ln>
                  <a:noFill/>
                </a:ln>
                <a:solidFill>
                  <a:srgbClr val="FF0000"/>
                </a:solidFill>
                <a:effectLst/>
                <a:uLnTx/>
                <a:uFillTx/>
                <a:latin typeface="Helvetica"/>
                <a:ea typeface="+mn-ea"/>
                <a:cs typeface="Helvetica"/>
              </a:rPr>
            </a:br>
            <a:endParaRPr kumimoji="0" lang="en-US" sz="400" b="0"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Target Segment</a:t>
            </a:r>
          </a:p>
          <a:p>
            <a:pPr marL="285750" indent="-285750">
              <a:buBlip>
                <a:blip r:embed="rId3"/>
              </a:buBlip>
              <a:defRPr/>
            </a:pPr>
            <a:r>
              <a:rPr lang="en-US" sz="1100" dirty="0">
                <a:solidFill>
                  <a:srgbClr val="1F1A62"/>
                </a:solidFill>
                <a:latin typeface="Helvetica"/>
              </a:rPr>
              <a:t>Targeting included P18-49, and advanced audience segments: BET Change Makers and BET Cultural Innovators</a:t>
            </a:r>
          </a:p>
          <a:p>
            <a:pPr marR="0" lvl="0" algn="l" defTabSz="914400" rtl="0" eaLnBrk="1" fontAlgn="auto" latinLnBrk="0" hangingPunct="1">
              <a:lnSpc>
                <a:spcPct val="100000"/>
              </a:lnSpc>
              <a:spcBef>
                <a:spcPts val="0"/>
              </a:spcBef>
              <a:spcAft>
                <a:spcPts val="0"/>
              </a:spcAft>
              <a:buClrTx/>
              <a:buSzTx/>
              <a:tabLst/>
              <a:defRPr/>
            </a:pPr>
            <a:endParaRPr kumimoji="0" lang="en-US" sz="6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Learnings</a:t>
            </a:r>
          </a:p>
          <a:p>
            <a:pPr marL="285750" indent="-285750">
              <a:buBlip>
                <a:blip r:embed="rId3"/>
              </a:buBlip>
              <a:defRPr/>
            </a:pPr>
            <a:r>
              <a:rPr lang="en-US" sz="1100" dirty="0">
                <a:solidFill>
                  <a:srgbClr val="1F1A62"/>
                </a:solidFill>
                <a:latin typeface="Helvetica"/>
                <a:cs typeface="Helvetica"/>
              </a:rPr>
              <a:t>Advanced Audience AA viewing for the BET Awards was more than 2.5x higher than the network’s prime audience</a:t>
            </a:r>
            <a:br>
              <a:rPr lang="en-US" sz="1100" dirty="0">
                <a:solidFill>
                  <a:srgbClr val="FF0000"/>
                </a:solidFill>
                <a:latin typeface="Helvetica"/>
              </a:rPr>
            </a:br>
            <a:endParaRPr kumimoji="0" lang="en-US" sz="400" b="0" i="0" u="none" strike="sngStrike" kern="1200" cap="none" spc="0" normalizeH="0" baseline="0" noProof="0" dirty="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lang="en-US" sz="1100" dirty="0">
                <a:solidFill>
                  <a:srgbClr val="1F1A62"/>
                </a:solidFill>
                <a:latin typeface="Helvetica"/>
                <a:cs typeface="Helvetica"/>
              </a:rPr>
              <a:t>BET has strong engagement with its advanced audiences, as well as viewers with high propensity to be trendsetters and ad-receptive</a:t>
            </a:r>
            <a:endParaRPr kumimoji="0" lang="en-US" sz="400" b="0" i="0" u="none" strike="noStrike" kern="1200" cap="none" spc="0" normalizeH="0" baseline="0" noProof="0" dirty="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400" b="0" i="0" u="none" strike="noStrike" kern="1200" cap="none" spc="0" normalizeH="0" baseline="0" noProof="0" dirty="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lang="en-US" sz="1100" dirty="0">
                <a:solidFill>
                  <a:srgbClr val="1F1A62"/>
                </a:solidFill>
                <a:latin typeface="Helvetica"/>
                <a:cs typeface="Helvetica"/>
              </a:rPr>
              <a:t>BET Awards had the highest engagement of the night across all linear programming during its airtime</a:t>
            </a:r>
          </a:p>
          <a:p>
            <a:pPr marR="0" lvl="0" algn="l" defTabSz="914400" rtl="0" eaLnBrk="1" fontAlgn="auto" latinLnBrk="0" hangingPunct="1">
              <a:lnSpc>
                <a:spcPct val="100000"/>
              </a:lnSpc>
              <a:spcBef>
                <a:spcPts val="0"/>
              </a:spcBef>
              <a:spcAft>
                <a:spcPts val="0"/>
              </a:spcAft>
              <a:buClrTx/>
              <a:buSzTx/>
              <a:tabLst/>
              <a:defRPr/>
            </a:pPr>
            <a:endParaRPr kumimoji="0" lang="en-US" sz="600" b="0"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Company / Viewing Source / Media Type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100" b="0" i="0" u="none" strike="noStrike" kern="1200" cap="none" spc="0" normalizeH="0" baseline="0" noProof="0" dirty="0" err="1">
                <a:ln>
                  <a:noFill/>
                </a:ln>
                <a:solidFill>
                  <a:srgbClr val="1F1A62"/>
                </a:solidFill>
                <a:effectLst/>
                <a:uLnTx/>
                <a:uFillTx/>
                <a:latin typeface="Helvetica"/>
                <a:ea typeface="+mn-ea"/>
                <a:cs typeface="Helvetica"/>
              </a:rPr>
              <a:t>VideoAmp</a:t>
            </a:r>
            <a:r>
              <a:rPr kumimoji="0" lang="en-US" sz="1100" b="0" i="0" u="none" strike="noStrike" kern="1200" cap="none" spc="0" normalizeH="0" baseline="0" noProof="0" dirty="0">
                <a:ln>
                  <a:noFill/>
                </a:ln>
                <a:solidFill>
                  <a:srgbClr val="1F1A62"/>
                </a:solidFill>
                <a:effectLst/>
                <a:uLnTx/>
                <a:uFillTx/>
                <a:latin typeface="Helvetica"/>
                <a:ea typeface="+mn-ea"/>
                <a:cs typeface="Helvetica"/>
              </a:rPr>
              <a:t> / </a:t>
            </a:r>
            <a:r>
              <a:rPr kumimoji="0" lang="en-US" sz="1100" b="0" i="1" u="none" strike="noStrike" kern="1200" cap="none" spc="0" normalizeH="0" baseline="0" noProof="0" dirty="0" err="1">
                <a:ln>
                  <a:noFill/>
                </a:ln>
                <a:solidFill>
                  <a:srgbClr val="1F1A62"/>
                </a:solidFill>
                <a:effectLst/>
                <a:uLnTx/>
                <a:uFillTx/>
                <a:latin typeface="Helvetica"/>
                <a:ea typeface="+mn-ea"/>
                <a:cs typeface="Helvetica"/>
              </a:rPr>
              <a:t>VideoAmp</a:t>
            </a:r>
            <a:r>
              <a:rPr kumimoji="0" lang="en-US" sz="1100" b="0" i="1" u="none" strike="noStrike" kern="1200" cap="none" spc="0" normalizeH="0" baseline="0" noProof="0" dirty="0">
                <a:ln>
                  <a:noFill/>
                </a:ln>
                <a:solidFill>
                  <a:srgbClr val="1F1A62"/>
                </a:solidFill>
                <a:effectLst/>
                <a:uLnTx/>
                <a:uFillTx/>
                <a:latin typeface="Helvetica"/>
                <a:ea typeface="+mn-ea"/>
                <a:cs typeface="Helvetica"/>
              </a:rPr>
              <a:t> Platform </a:t>
            </a:r>
            <a:r>
              <a:rPr kumimoji="0" lang="en-US" sz="1100" b="0" i="0" u="none" strike="noStrike" kern="1200" cap="none" spc="0" normalizeH="0" baseline="0" noProof="0" dirty="0">
                <a:ln>
                  <a:noFill/>
                </a:ln>
                <a:solidFill>
                  <a:srgbClr val="1F1A62"/>
                </a:solidFill>
                <a:effectLst/>
                <a:uLnTx/>
                <a:uFillTx/>
                <a:latin typeface="Helvetica"/>
                <a:ea typeface="+mn-ea"/>
                <a:cs typeface="Helvetica"/>
              </a:rPr>
              <a:t>/ Linear</a:t>
            </a:r>
          </a:p>
        </p:txBody>
      </p:sp>
      <p:sp>
        <p:nvSpPr>
          <p:cNvPr id="30" name="Rectangle 29">
            <a:extLst>
              <a:ext uri="{FF2B5EF4-FFF2-40B4-BE49-F238E27FC236}">
                <a16:creationId xmlns:a16="http://schemas.microsoft.com/office/drawing/2014/main" id="{75F81532-3D49-4828-8247-ECFA9B63B40D}"/>
              </a:ext>
            </a:extLst>
          </p:cNvPr>
          <p:cNvSpPr/>
          <p:nvPr/>
        </p:nvSpPr>
        <p:spPr>
          <a:xfrm>
            <a:off x="4085303" y="71743"/>
            <a:ext cx="5502042" cy="923330"/>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1800" i="0" u="none" strike="noStrike" kern="1200" cap="none" spc="0" normalizeH="0" baseline="0" noProof="0" dirty="0">
                <a:ln>
                  <a:noFill/>
                </a:ln>
                <a:solidFill>
                  <a:srgbClr val="1F1A62"/>
                </a:solidFill>
                <a:effectLst/>
                <a:uLnTx/>
                <a:uFillTx/>
                <a:latin typeface="Helvetica"/>
                <a:ea typeface="+mn-ea"/>
                <a:cs typeface="Helvetica"/>
              </a:rPr>
              <a:t>BET leveraged </a:t>
            </a:r>
            <a:r>
              <a:rPr kumimoji="0" lang="en-US" sz="1800" b="1" i="0" u="none" strike="noStrike" kern="1200" cap="none" spc="0" normalizeH="0" baseline="0" noProof="0" dirty="0" err="1">
                <a:ln>
                  <a:noFill/>
                </a:ln>
                <a:solidFill>
                  <a:srgbClr val="1F1A62"/>
                </a:solidFill>
                <a:effectLst/>
                <a:uLnTx/>
                <a:uFillTx/>
                <a:latin typeface="Helvetica"/>
                <a:ea typeface="+mn-ea"/>
                <a:cs typeface="Helvetica"/>
              </a:rPr>
              <a:t>VideoAmp’s</a:t>
            </a:r>
            <a:r>
              <a:rPr kumimoji="0" lang="en-US" sz="1800" b="1" i="0" u="none" strike="noStrike" kern="1200" cap="none" spc="0" normalizeH="0" baseline="0" noProof="0" dirty="0">
                <a:ln>
                  <a:noFill/>
                </a:ln>
                <a:solidFill>
                  <a:srgbClr val="1F1A62"/>
                </a:solidFill>
                <a:effectLst/>
                <a:uLnTx/>
                <a:uFillTx/>
                <a:latin typeface="Helvetica"/>
                <a:ea typeface="+mn-ea"/>
                <a:cs typeface="Helvetica"/>
              </a:rPr>
              <a:t> </a:t>
            </a:r>
            <a:r>
              <a:rPr kumimoji="0" lang="en-US" sz="1800" i="0" u="none" strike="noStrike" kern="1200" cap="none" spc="0" normalizeH="0" baseline="0" noProof="0" dirty="0">
                <a:ln>
                  <a:noFill/>
                </a:ln>
                <a:solidFill>
                  <a:srgbClr val="1F1A62"/>
                </a:solidFill>
                <a:effectLst/>
                <a:uLnTx/>
                <a:uFillTx/>
                <a:latin typeface="Helvetica"/>
                <a:ea typeface="+mn-ea"/>
                <a:cs typeface="Helvetica"/>
              </a:rPr>
              <a:t>viewing behavior data to highlight the value of the BET Award’s Audience for advertisers</a:t>
            </a:r>
          </a:p>
        </p:txBody>
      </p:sp>
      <p:sp>
        <p:nvSpPr>
          <p:cNvPr id="47" name="Google Shape;229;p30">
            <a:extLst>
              <a:ext uri="{FF2B5EF4-FFF2-40B4-BE49-F238E27FC236}">
                <a16:creationId xmlns:a16="http://schemas.microsoft.com/office/drawing/2014/main" id="{D206381D-39CE-44C7-A876-5543AB8C9E3A}"/>
              </a:ext>
            </a:extLst>
          </p:cNvPr>
          <p:cNvSpPr txBox="1"/>
          <p:nvPr/>
        </p:nvSpPr>
        <p:spPr>
          <a:xfrm>
            <a:off x="4014790" y="1078365"/>
            <a:ext cx="8177210" cy="430857"/>
          </a:xfrm>
          <a:prstGeom prst="rect">
            <a:avLst/>
          </a:prstGeom>
          <a:noFill/>
          <a:ln>
            <a:noFill/>
          </a:ln>
        </p:spPr>
        <p:txBody>
          <a:bodyPr spcFirstLastPara="1" wrap="square" lIns="91425" tIns="91425" rIns="91425" bIns="91425"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Arial Black"/>
                <a:cs typeface="Arial Black"/>
                <a:sym typeface="Arial Black"/>
              </a:rPr>
              <a:t>Campaign Results Overview</a:t>
            </a:r>
            <a:endPar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65" name="Rectangle 64">
            <a:extLst>
              <a:ext uri="{FF2B5EF4-FFF2-40B4-BE49-F238E27FC236}">
                <a16:creationId xmlns:a16="http://schemas.microsoft.com/office/drawing/2014/main" id="{E667BB7F-BCBE-4F78-BFD6-E3D506F0CD3F}"/>
              </a:ext>
            </a:extLst>
          </p:cNvPr>
          <p:cNvSpPr/>
          <p:nvPr/>
        </p:nvSpPr>
        <p:spPr>
          <a:xfrm>
            <a:off x="9984919" y="0"/>
            <a:ext cx="2207080" cy="414187"/>
          </a:xfrm>
          <a:prstGeom prst="rect">
            <a:avLst/>
          </a:prstGeom>
          <a:solidFill>
            <a:srgbClr val="E2E8F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1F1A62"/>
                </a:solidFill>
                <a:latin typeface="Helvetica"/>
                <a:cs typeface="Helvetica"/>
              </a:rPr>
              <a:t>Tune - in</a:t>
            </a:r>
            <a:endPar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pic>
        <p:nvPicPr>
          <p:cNvPr id="40" name="Picture 39">
            <a:extLst>
              <a:ext uri="{FF2B5EF4-FFF2-40B4-BE49-F238E27FC236}">
                <a16:creationId xmlns:a16="http://schemas.microsoft.com/office/drawing/2014/main" id="{CBAB4797-3CA7-40CC-B590-277AB77954C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6" y="6523518"/>
            <a:ext cx="11708793" cy="350107"/>
          </a:xfrm>
          <a:prstGeom prst="rect">
            <a:avLst/>
          </a:prstGeom>
        </p:spPr>
      </p:pic>
      <p:sp>
        <p:nvSpPr>
          <p:cNvPr id="48" name="Rectangle 47">
            <a:extLst>
              <a:ext uri="{FF2B5EF4-FFF2-40B4-BE49-F238E27FC236}">
                <a16:creationId xmlns:a16="http://schemas.microsoft.com/office/drawing/2014/main" id="{248EA27B-97B8-45EE-BD2B-B3FB734A9330}"/>
              </a:ext>
            </a:extLst>
          </p:cNvPr>
          <p:cNvSpPr/>
          <p:nvPr/>
        </p:nvSpPr>
        <p:spPr>
          <a:xfrm>
            <a:off x="440169"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53" name="TextBox 52">
            <a:extLst>
              <a:ext uri="{FF2B5EF4-FFF2-40B4-BE49-F238E27FC236}">
                <a16:creationId xmlns:a16="http://schemas.microsoft.com/office/drawing/2014/main" id="{87BCEE45-5F21-F3C9-0DB0-8946B6AE041F}"/>
              </a:ext>
            </a:extLst>
          </p:cNvPr>
          <p:cNvSpPr txBox="1"/>
          <p:nvPr/>
        </p:nvSpPr>
        <p:spPr>
          <a:xfrm>
            <a:off x="4014788" y="5969620"/>
            <a:ext cx="762040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800" b="0" i="0" u="none" strike="noStrike" kern="1200" cap="none" spc="0" normalizeH="0" baseline="0" noProof="0" dirty="0" err="1">
                <a:ln>
                  <a:noFill/>
                </a:ln>
                <a:solidFill>
                  <a:srgbClr val="1F1A62"/>
                </a:solidFill>
                <a:effectLst/>
                <a:uLnTx/>
                <a:uFillTx/>
                <a:latin typeface="Helvetica" panose="020B0604020202020204" pitchFamily="34" charset="0"/>
                <a:ea typeface="+mn-ea"/>
                <a:cs typeface="Helvetica" panose="020B0604020202020204" pitchFamily="34" charset="0"/>
              </a:rPr>
              <a:t>VideoAmp</a:t>
            </a: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Case study: </a:t>
            </a:r>
            <a:r>
              <a:rPr kumimoji="0" lang="en-US" sz="800" b="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BET Awards 2022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rgbClr val="1F1A62"/>
                </a:solidFill>
                <a:latin typeface="Helvetica" panose="020B0604020202020204" pitchFamily="34" charset="0"/>
                <a:cs typeface="Helvetica" panose="020B0604020202020204" pitchFamily="34" charset="0"/>
              </a:rPr>
              <a:t>Advanced Audience Definitions: </a:t>
            </a:r>
          </a:p>
          <a:p>
            <a:pPr lvl="0">
              <a:defRPr/>
            </a:pPr>
            <a:r>
              <a:rPr lang="en-US" sz="800" dirty="0">
                <a:solidFill>
                  <a:srgbClr val="1F1A62"/>
                </a:solidFill>
                <a:latin typeface="Helvetica" panose="020B0604020202020204" pitchFamily="34" charset="0"/>
                <a:cs typeface="Helvetica" panose="020B0604020202020204" pitchFamily="34" charset="0"/>
              </a:rPr>
              <a:t>BET Change Makers Age 18+ • Male / Female • African American Viewers who are influencers around Social Responsibilities </a:t>
            </a:r>
          </a:p>
          <a:p>
            <a:pPr lvl="0">
              <a:defRPr/>
            </a:pPr>
            <a:r>
              <a:rPr lang="en-US" sz="800" dirty="0">
                <a:solidFill>
                  <a:srgbClr val="1F1A62"/>
                </a:solidFill>
                <a:latin typeface="Helvetica" panose="020B0604020202020204" pitchFamily="34" charset="0"/>
                <a:cs typeface="Helvetica" panose="020B0604020202020204" pitchFamily="34" charset="0"/>
              </a:rPr>
              <a:t>BET Cultural Innovators Age 18+ • Male / Female • African American Viewers who consider themselves to be trendsetters for all cultures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26" name="Picture 25" descr="Icon&#10;&#10;Description automatically generated">
            <a:extLst>
              <a:ext uri="{FF2B5EF4-FFF2-40B4-BE49-F238E27FC236}">
                <a16:creationId xmlns:a16="http://schemas.microsoft.com/office/drawing/2014/main" id="{F8315FAF-9FF5-66D8-3EA8-373A389FB35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822086" y="87604"/>
            <a:ext cx="928383" cy="670533"/>
          </a:xfrm>
          <a:prstGeom prst="rect">
            <a:avLst/>
          </a:prstGeom>
          <a:noFill/>
          <a:ln>
            <a:noFill/>
          </a:ln>
        </p:spPr>
      </p:pic>
      <p:sp>
        <p:nvSpPr>
          <p:cNvPr id="23" name="Slide Number Placeholder 5">
            <a:extLst>
              <a:ext uri="{FF2B5EF4-FFF2-40B4-BE49-F238E27FC236}">
                <a16:creationId xmlns:a16="http://schemas.microsoft.com/office/drawing/2014/main" id="{9ABA2518-D1C7-CA9D-BCFD-E968BB816B5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 name="Google Shape;229;p30">
            <a:extLst>
              <a:ext uri="{FF2B5EF4-FFF2-40B4-BE49-F238E27FC236}">
                <a16:creationId xmlns:a16="http://schemas.microsoft.com/office/drawing/2014/main" id="{67AA5818-8D85-6F52-3565-55A7010A97A7}"/>
              </a:ext>
            </a:extLst>
          </p:cNvPr>
          <p:cNvSpPr txBox="1"/>
          <p:nvPr/>
        </p:nvSpPr>
        <p:spPr>
          <a:xfrm>
            <a:off x="4224241" y="2731508"/>
            <a:ext cx="2561000" cy="1415742"/>
          </a:xfrm>
          <a:prstGeom prst="rect">
            <a:avLst/>
          </a:prstGeom>
          <a:noFill/>
          <a:ln>
            <a:noFill/>
          </a:ln>
        </p:spPr>
        <p:txBody>
          <a:bodyPr spcFirstLastPara="1" wrap="square" lIns="91425" tIns="91425" rIns="91425" bIns="91425"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a:solidFill>
                  <a:srgbClr val="ED3C8D"/>
                </a:solidFill>
                <a:latin typeface="Helvetica"/>
                <a:cs typeface="Arial Black"/>
                <a:sym typeface="Arial Black"/>
              </a:rPr>
              <a:t>500</a:t>
            </a:r>
            <a:r>
              <a:rPr lang="en-US" sz="6000" b="1" dirty="0">
                <a:solidFill>
                  <a:srgbClr val="ED3C8D"/>
                </a:solidFill>
                <a:latin typeface="Helvetica"/>
                <a:cs typeface="Arial Black"/>
                <a:sym typeface="Arial Black"/>
              </a:rPr>
              <a:t>K</a:t>
            </a:r>
            <a:endParaRPr kumimoji="0" lang="en-US" sz="6000" b="1" i="0" strike="noStrike" kern="1200" cap="none" spc="0" normalizeH="0" baseline="0" noProof="0" dirty="0">
              <a:ln>
                <a:noFill/>
              </a:ln>
              <a:solidFill>
                <a:srgbClr val="ED3C8D"/>
              </a:solidFill>
              <a:effectLst/>
              <a:uLnTx/>
              <a:uFillTx/>
              <a:latin typeface="Helvetica"/>
              <a:ea typeface="+mn-ea"/>
              <a:cs typeface="+mn-cs"/>
            </a:endParaRPr>
          </a:p>
        </p:txBody>
      </p:sp>
      <p:sp>
        <p:nvSpPr>
          <p:cNvPr id="4" name="Google Shape;229;p30">
            <a:extLst>
              <a:ext uri="{FF2B5EF4-FFF2-40B4-BE49-F238E27FC236}">
                <a16:creationId xmlns:a16="http://schemas.microsoft.com/office/drawing/2014/main" id="{A991C752-683D-B787-2E37-CC281195EF57}"/>
              </a:ext>
            </a:extLst>
          </p:cNvPr>
          <p:cNvSpPr txBox="1"/>
          <p:nvPr/>
        </p:nvSpPr>
        <p:spPr>
          <a:xfrm>
            <a:off x="6915649" y="3031550"/>
            <a:ext cx="4973499" cy="800189"/>
          </a:xfrm>
          <a:prstGeom prst="rect">
            <a:avLst/>
          </a:prstGeom>
          <a:noFill/>
          <a:ln>
            <a:noFill/>
          </a:ln>
        </p:spPr>
        <p:txBody>
          <a:bodyPr spcFirstLastPara="1" wrap="square" lIns="91425" tIns="91425" rIns="91425" bIns="91425" anchor="ctr" anchorCtr="0">
            <a:spAutoFit/>
          </a:bodyPr>
          <a:lstStyle/>
          <a:p>
            <a:pPr>
              <a:defRPr/>
            </a:pPr>
            <a:r>
              <a:rPr kumimoji="0" lang="en-US" sz="2000" i="0" strike="noStrike" kern="1200" cap="none" spc="0" normalizeH="0" baseline="0" noProof="0" dirty="0">
                <a:ln>
                  <a:noFill/>
                </a:ln>
                <a:solidFill>
                  <a:srgbClr val="1F1A62"/>
                </a:solidFill>
                <a:effectLst/>
                <a:uLnTx/>
                <a:uFillTx/>
                <a:latin typeface="Helvetica"/>
                <a:ea typeface="Arial Black"/>
                <a:cs typeface="Arial Black"/>
                <a:sym typeface="Arial Black"/>
              </a:rPr>
              <a:t>BET Change Makers and BET Cultural Innovators reached by the BET Awards</a:t>
            </a:r>
            <a:endParaRPr kumimoji="0" lang="en-US" sz="2000" i="0" strike="noStrike" kern="1200" cap="none" spc="0" normalizeH="0" baseline="0" noProof="0" dirty="0">
              <a:ln>
                <a:noFill/>
              </a:ln>
              <a:solidFill>
                <a:srgbClr val="1F1A62"/>
              </a:solidFill>
              <a:effectLst/>
              <a:uLnTx/>
              <a:uFillTx/>
              <a:latin typeface="Helvetica"/>
              <a:ea typeface="+mn-ea"/>
              <a:cs typeface="+mn-cs"/>
            </a:endParaRPr>
          </a:p>
        </p:txBody>
      </p:sp>
      <p:sp>
        <p:nvSpPr>
          <p:cNvPr id="6" name="Google Shape;229;p30">
            <a:extLst>
              <a:ext uri="{FF2B5EF4-FFF2-40B4-BE49-F238E27FC236}">
                <a16:creationId xmlns:a16="http://schemas.microsoft.com/office/drawing/2014/main" id="{F28E5DC4-9AA9-D6CE-C962-AE02C068F6A7}"/>
              </a:ext>
            </a:extLst>
          </p:cNvPr>
          <p:cNvSpPr txBox="1"/>
          <p:nvPr/>
        </p:nvSpPr>
        <p:spPr>
          <a:xfrm>
            <a:off x="7049268" y="1726949"/>
            <a:ext cx="4810214" cy="800189"/>
          </a:xfrm>
          <a:prstGeom prst="rect">
            <a:avLst/>
          </a:prstGeom>
          <a:noFill/>
          <a:ln>
            <a:noFill/>
          </a:ln>
        </p:spPr>
        <p:txBody>
          <a:bodyPr spcFirstLastPara="1" wrap="square" lIns="91425" tIns="91425" rIns="91425" bIns="91425" anchor="ctr"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i="0" strike="noStrike" kern="1200" cap="none" spc="0" normalizeH="0" baseline="0" noProof="0" dirty="0">
                <a:ln>
                  <a:noFill/>
                </a:ln>
                <a:solidFill>
                  <a:srgbClr val="1F1A62"/>
                </a:solidFill>
                <a:effectLst/>
                <a:uLnTx/>
                <a:uFillTx/>
                <a:latin typeface="Helvetica" panose="020B0403020202020204" pitchFamily="34" charset="0"/>
                <a:ea typeface="Arial Black"/>
                <a:cs typeface="Arial Black"/>
                <a:sym typeface="Arial Black"/>
              </a:rPr>
              <a:t>YOY growth in households with P18-49 impressions by the BET Awards</a:t>
            </a:r>
            <a:endParaRPr kumimoji="0" lang="en-US" sz="2000" i="0"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grpSp>
        <p:nvGrpSpPr>
          <p:cNvPr id="10" name="Group 9">
            <a:extLst>
              <a:ext uri="{FF2B5EF4-FFF2-40B4-BE49-F238E27FC236}">
                <a16:creationId xmlns:a16="http://schemas.microsoft.com/office/drawing/2014/main" id="{ED746F39-6EBD-F2F1-F6F3-2C81028D91DD}"/>
              </a:ext>
            </a:extLst>
          </p:cNvPr>
          <p:cNvGrpSpPr/>
          <p:nvPr/>
        </p:nvGrpSpPr>
        <p:grpSpPr>
          <a:xfrm>
            <a:off x="4667183" y="1500334"/>
            <a:ext cx="2118058" cy="1415742"/>
            <a:chOff x="4299563" y="3561797"/>
            <a:chExt cx="2118058" cy="1415742"/>
          </a:xfrm>
        </p:grpSpPr>
        <p:sp>
          <p:nvSpPr>
            <p:cNvPr id="5" name="Google Shape;229;p30">
              <a:extLst>
                <a:ext uri="{FF2B5EF4-FFF2-40B4-BE49-F238E27FC236}">
                  <a16:creationId xmlns:a16="http://schemas.microsoft.com/office/drawing/2014/main" id="{C869B2F9-EEB3-E478-F7F1-ED988C213C90}"/>
                </a:ext>
              </a:extLst>
            </p:cNvPr>
            <p:cNvSpPr txBox="1"/>
            <p:nvPr/>
          </p:nvSpPr>
          <p:spPr>
            <a:xfrm>
              <a:off x="4301475" y="3561797"/>
              <a:ext cx="2036127" cy="1415742"/>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strike="noStrike" kern="1200" cap="none" spc="0" normalizeH="0" baseline="0" noProof="0" dirty="0">
                  <a:ln>
                    <a:noFill/>
                  </a:ln>
                  <a:solidFill>
                    <a:srgbClr val="ED3C8D"/>
                  </a:solidFill>
                  <a:effectLst/>
                  <a:uLnTx/>
                  <a:uFillTx/>
                  <a:latin typeface="Helvetica" panose="020B0403020202020204" pitchFamily="34" charset="0"/>
                  <a:ea typeface="+mn-ea"/>
                  <a:cs typeface="Arial Black"/>
                  <a:sym typeface="Arial Black"/>
                </a:rPr>
                <a:t>39</a:t>
              </a:r>
              <a:endParaRPr kumimoji="0" lang="en-US" sz="8000" b="1" i="0" strike="noStrike" kern="1200" cap="none" spc="0" normalizeH="0" baseline="0" noProof="0" dirty="0">
                <a:ln>
                  <a:noFill/>
                </a:ln>
                <a:solidFill>
                  <a:srgbClr val="ED3C8D"/>
                </a:solidFill>
                <a:effectLst/>
                <a:uLnTx/>
                <a:uFillTx/>
                <a:latin typeface="Helvetica" panose="020B0403020202020204" pitchFamily="34" charset="0"/>
                <a:ea typeface="+mn-ea"/>
                <a:cs typeface="+mn-cs"/>
              </a:endParaRPr>
            </a:p>
          </p:txBody>
        </p:sp>
        <p:sp>
          <p:nvSpPr>
            <p:cNvPr id="7" name="Rectangle 6">
              <a:extLst>
                <a:ext uri="{FF2B5EF4-FFF2-40B4-BE49-F238E27FC236}">
                  <a16:creationId xmlns:a16="http://schemas.microsoft.com/office/drawing/2014/main" id="{2817F15B-C7AE-8403-14B0-FBF0509CB6CA}"/>
                </a:ext>
              </a:extLst>
            </p:cNvPr>
            <p:cNvSpPr/>
            <p:nvPr/>
          </p:nvSpPr>
          <p:spPr>
            <a:xfrm>
              <a:off x="5822586" y="3664743"/>
              <a:ext cx="595035" cy="646331"/>
            </a:xfrm>
            <a:prstGeom prst="rect">
              <a:avLst/>
            </a:prstGeom>
          </p:spPr>
          <p:txBody>
            <a:bodyPr wrap="none">
              <a:spAutoFit/>
            </a:bodyPr>
            <a:lstStyle/>
            <a:p>
              <a:r>
                <a:rPr lang="en-US" sz="3600" b="1" dirty="0">
                  <a:solidFill>
                    <a:srgbClr val="ED3C8D"/>
                  </a:solidFill>
                  <a:latin typeface="Helvetica" panose="020B0403020202020204" pitchFamily="34" charset="0"/>
                  <a:ea typeface="Arial Black"/>
                  <a:cs typeface="Arial Black"/>
                  <a:sym typeface="Arial Black"/>
                </a:rPr>
                <a:t>%</a:t>
              </a:r>
              <a:endParaRPr lang="en-US" sz="3600" dirty="0"/>
            </a:p>
          </p:txBody>
        </p:sp>
        <p:sp>
          <p:nvSpPr>
            <p:cNvPr id="8" name="Rectangle 7">
              <a:extLst>
                <a:ext uri="{FF2B5EF4-FFF2-40B4-BE49-F238E27FC236}">
                  <a16:creationId xmlns:a16="http://schemas.microsoft.com/office/drawing/2014/main" id="{939DBD68-5A2A-A13B-915F-98F12B0FB2DB}"/>
                </a:ext>
              </a:extLst>
            </p:cNvPr>
            <p:cNvSpPr/>
            <p:nvPr/>
          </p:nvSpPr>
          <p:spPr>
            <a:xfrm>
              <a:off x="4299563" y="3892993"/>
              <a:ext cx="453970" cy="646331"/>
            </a:xfrm>
            <a:prstGeom prst="rect">
              <a:avLst/>
            </a:prstGeom>
          </p:spPr>
          <p:txBody>
            <a:bodyPr wrap="none">
              <a:spAutoFit/>
            </a:bodyPr>
            <a:lstStyle/>
            <a:p>
              <a:r>
                <a:rPr lang="en-US" sz="3600" b="1" dirty="0">
                  <a:solidFill>
                    <a:srgbClr val="ED3C8D"/>
                  </a:solidFill>
                  <a:latin typeface="Helvetica" panose="020B0403020202020204" pitchFamily="34" charset="0"/>
                  <a:cs typeface="Arial Black"/>
                  <a:sym typeface="Arial Black"/>
                </a:rPr>
                <a:t>+</a:t>
              </a:r>
              <a:endParaRPr lang="en-US" sz="3600" dirty="0"/>
            </a:p>
          </p:txBody>
        </p:sp>
      </p:grpSp>
      <p:grpSp>
        <p:nvGrpSpPr>
          <p:cNvPr id="12" name="Group 11">
            <a:extLst>
              <a:ext uri="{FF2B5EF4-FFF2-40B4-BE49-F238E27FC236}">
                <a16:creationId xmlns:a16="http://schemas.microsoft.com/office/drawing/2014/main" id="{3D568C4B-668C-002B-0C39-9300977FFFC1}"/>
              </a:ext>
            </a:extLst>
          </p:cNvPr>
          <p:cNvGrpSpPr/>
          <p:nvPr/>
        </p:nvGrpSpPr>
        <p:grpSpPr>
          <a:xfrm>
            <a:off x="4587480" y="4162235"/>
            <a:ext cx="2036127" cy="1415742"/>
            <a:chOff x="4301475" y="3561797"/>
            <a:chExt cx="2036127" cy="1415742"/>
          </a:xfrm>
        </p:grpSpPr>
        <p:sp>
          <p:nvSpPr>
            <p:cNvPr id="13" name="Google Shape;229;p30">
              <a:extLst>
                <a:ext uri="{FF2B5EF4-FFF2-40B4-BE49-F238E27FC236}">
                  <a16:creationId xmlns:a16="http://schemas.microsoft.com/office/drawing/2014/main" id="{8541D3F4-4585-7437-9EB5-68A95BDE5B62}"/>
                </a:ext>
              </a:extLst>
            </p:cNvPr>
            <p:cNvSpPr txBox="1"/>
            <p:nvPr/>
          </p:nvSpPr>
          <p:spPr>
            <a:xfrm>
              <a:off x="4301475" y="3561797"/>
              <a:ext cx="2036127" cy="1415742"/>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strike="noStrike" kern="1200" cap="none" spc="0" normalizeH="0" baseline="0" noProof="0" dirty="0">
                  <a:ln>
                    <a:noFill/>
                  </a:ln>
                  <a:solidFill>
                    <a:srgbClr val="ED3C8D"/>
                  </a:solidFill>
                  <a:effectLst/>
                  <a:uLnTx/>
                  <a:uFillTx/>
                  <a:latin typeface="Helvetica" panose="020B0403020202020204" pitchFamily="34" charset="0"/>
                  <a:ea typeface="+mn-ea"/>
                  <a:cs typeface="+mn-cs"/>
                </a:rPr>
                <a:t>10</a:t>
              </a:r>
            </a:p>
          </p:txBody>
        </p:sp>
        <p:sp>
          <p:nvSpPr>
            <p:cNvPr id="14" name="Rectangle 13">
              <a:extLst>
                <a:ext uri="{FF2B5EF4-FFF2-40B4-BE49-F238E27FC236}">
                  <a16:creationId xmlns:a16="http://schemas.microsoft.com/office/drawing/2014/main" id="{B293B8AF-C58C-1537-4ECD-3F97035F41D6}"/>
                </a:ext>
              </a:extLst>
            </p:cNvPr>
            <p:cNvSpPr/>
            <p:nvPr/>
          </p:nvSpPr>
          <p:spPr>
            <a:xfrm>
              <a:off x="5852951" y="3946502"/>
              <a:ext cx="441146" cy="646331"/>
            </a:xfrm>
            <a:prstGeom prst="rect">
              <a:avLst/>
            </a:prstGeom>
          </p:spPr>
          <p:txBody>
            <a:bodyPr wrap="none">
              <a:spAutoFit/>
            </a:bodyPr>
            <a:lstStyle/>
            <a:p>
              <a:r>
                <a:rPr lang="en-US" sz="3600" b="1" dirty="0">
                  <a:solidFill>
                    <a:srgbClr val="ED3C8D"/>
                  </a:solidFill>
                  <a:latin typeface="Helvetica" panose="020B0403020202020204" pitchFamily="34" charset="0"/>
                  <a:ea typeface="Arial Black"/>
                  <a:cs typeface="Arial Black"/>
                  <a:sym typeface="Arial Black"/>
                </a:rPr>
                <a:t>x</a:t>
              </a:r>
              <a:endParaRPr lang="en-US" sz="3600" dirty="0"/>
            </a:p>
          </p:txBody>
        </p:sp>
      </p:grpSp>
      <p:sp>
        <p:nvSpPr>
          <p:cNvPr id="16" name="Google Shape;229;p30">
            <a:extLst>
              <a:ext uri="{FF2B5EF4-FFF2-40B4-BE49-F238E27FC236}">
                <a16:creationId xmlns:a16="http://schemas.microsoft.com/office/drawing/2014/main" id="{4516710B-194C-F83C-4E52-E429DA70F585}"/>
              </a:ext>
            </a:extLst>
          </p:cNvPr>
          <p:cNvSpPr txBox="1"/>
          <p:nvPr/>
        </p:nvSpPr>
        <p:spPr>
          <a:xfrm>
            <a:off x="6861023" y="4442222"/>
            <a:ext cx="5186703" cy="800189"/>
          </a:xfrm>
          <a:prstGeom prst="rect">
            <a:avLst/>
          </a:prstGeom>
          <a:noFill/>
          <a:ln>
            <a:noFill/>
          </a:ln>
        </p:spPr>
        <p:txBody>
          <a:bodyPr spcFirstLastPara="1" wrap="square" lIns="91425" tIns="91425" rIns="91425" bIns="91425" anchor="ctr" anchorCtr="0">
            <a:spAutoFit/>
          </a:bodyPr>
          <a:lstStyle/>
          <a:p>
            <a:pPr>
              <a:defRPr/>
            </a:pPr>
            <a:r>
              <a:rPr kumimoji="0" lang="en-US" sz="2000" i="0" strike="noStrike" kern="1200" cap="none" spc="0" normalizeH="0" baseline="0" noProof="0" dirty="0">
                <a:ln>
                  <a:noFill/>
                </a:ln>
                <a:solidFill>
                  <a:srgbClr val="1F1A62"/>
                </a:solidFill>
                <a:effectLst/>
                <a:uLnTx/>
                <a:uFillTx/>
                <a:latin typeface="Helvetica"/>
                <a:ea typeface="Arial Black"/>
                <a:cs typeface="Arial Black"/>
                <a:sym typeface="Arial Black"/>
              </a:rPr>
              <a:t>Higher total minutes viewed on average than the average of all programs across TV </a:t>
            </a:r>
            <a:endParaRPr kumimoji="0" lang="en-US" sz="2000" i="0" strike="noStrike" kern="1200" cap="none" spc="0" normalizeH="0" baseline="0" noProof="0" dirty="0">
              <a:ln>
                <a:noFill/>
              </a:ln>
              <a:solidFill>
                <a:srgbClr val="1F1A62"/>
              </a:solidFill>
              <a:effectLst/>
              <a:uLnTx/>
              <a:uFillTx/>
              <a:latin typeface="Helvetica"/>
              <a:ea typeface="+mn-ea"/>
              <a:cs typeface="+mn-cs"/>
            </a:endParaRPr>
          </a:p>
        </p:txBody>
      </p:sp>
      <p:pic>
        <p:nvPicPr>
          <p:cNvPr id="1026" name="Picture 2" descr="VideoAmp">
            <a:extLst>
              <a:ext uri="{FF2B5EF4-FFF2-40B4-BE49-F238E27FC236}">
                <a16:creationId xmlns:a16="http://schemas.microsoft.com/office/drawing/2014/main" id="{496934F1-151F-08B3-8F98-C96B0FF87C8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423298" y="5151037"/>
            <a:ext cx="1909695" cy="10874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ET Logo and symbol, meaning, history, PNG">
            <a:extLst>
              <a:ext uri="{FF2B5EF4-FFF2-40B4-BE49-F238E27FC236}">
                <a16:creationId xmlns:a16="http://schemas.microsoft.com/office/drawing/2014/main" id="{D598523D-7888-14E1-596C-916C1BEE3150}"/>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1378146" y="6027591"/>
            <a:ext cx="813854" cy="457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79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0" y="1115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4" name="Rectangle 33">
            <a:extLst>
              <a:ext uri="{FF2B5EF4-FFF2-40B4-BE49-F238E27FC236}">
                <a16:creationId xmlns:a16="http://schemas.microsoft.com/office/drawing/2014/main" id="{C3DAEEDD-29BF-462E-9051-3C9F5DBCB6E0}"/>
              </a:ext>
            </a:extLst>
          </p:cNvPr>
          <p:cNvSpPr/>
          <p:nvPr/>
        </p:nvSpPr>
        <p:spPr>
          <a:xfrm>
            <a:off x="0" y="-2792"/>
            <a:ext cx="4014788" cy="828219"/>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A0DB71FD-7161-4F2E-B19E-26E1FA1F6311}"/>
              </a:ext>
            </a:extLst>
          </p:cNvPr>
          <p:cNvSpPr/>
          <p:nvPr/>
        </p:nvSpPr>
        <p:spPr>
          <a:xfrm>
            <a:off x="125016" y="30207"/>
            <a:ext cx="3764757" cy="749051"/>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E900"/>
                </a:solidFill>
                <a:effectLst/>
                <a:uLnTx/>
                <a:uFillTx/>
                <a:latin typeface="Helvetica" pitchFamily="2" charset="0"/>
                <a:ea typeface="+mn-ea"/>
                <a:cs typeface="+mn-cs"/>
              </a:rPr>
              <a:t>Entertainment / Tune-In</a:t>
            </a:r>
          </a:p>
        </p:txBody>
      </p:sp>
      <p:sp>
        <p:nvSpPr>
          <p:cNvPr id="25" name="Rectangle 24">
            <a:extLst>
              <a:ext uri="{FF2B5EF4-FFF2-40B4-BE49-F238E27FC236}">
                <a16:creationId xmlns:a16="http://schemas.microsoft.com/office/drawing/2014/main" id="{D6F3E4AB-B239-4014-8CC3-C8706E0369B4}"/>
              </a:ext>
            </a:extLst>
          </p:cNvPr>
          <p:cNvSpPr/>
          <p:nvPr/>
        </p:nvSpPr>
        <p:spPr>
          <a:xfrm>
            <a:off x="66183" y="884141"/>
            <a:ext cx="3950517" cy="569386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A network wanted to drive tune-in to the season </a:t>
            </a:r>
            <a:r>
              <a:rPr kumimoji="0" lang="en-US" sz="1100" b="0" i="0" u="none" strike="noStrike" kern="1200" cap="none" spc="0" normalizeH="0" baseline="0" noProof="0">
                <a:ln>
                  <a:noFill/>
                </a:ln>
                <a:solidFill>
                  <a:srgbClr val="1B1464"/>
                </a:solidFill>
                <a:effectLst/>
                <a:uLnTx/>
                <a:uFillTx/>
                <a:latin typeface="Helvetica"/>
                <a:ea typeface="+mn-ea"/>
                <a:cs typeface="Helvetica"/>
              </a:rPr>
              <a:t>premiere of a flagship TV show and understand which tactics of its promotion were making the most impact on </a:t>
            </a:r>
            <a:r>
              <a:rPr lang="en-US" sz="1100">
                <a:solidFill>
                  <a:srgbClr val="1B1464"/>
                </a:solidFill>
                <a:latin typeface="Helvetica"/>
                <a:cs typeface="Helvetica"/>
              </a:rPr>
              <a:t>tune-in</a:t>
            </a:r>
            <a:br>
              <a:rPr lang="en-US" sz="1200" b="0" i="0" u="none" strike="noStrike" kern="1200" cap="none" spc="0" normalizeH="0" baseline="0" noProof="0">
                <a:ln>
                  <a:noFill/>
                </a:ln>
                <a:effectLst/>
                <a:uLnTx/>
                <a:uFillTx/>
                <a:latin typeface="Helvetica"/>
                <a:cs typeface="Helvetica"/>
              </a:rPr>
            </a:br>
            <a:endParaRPr kumimoji="0" lang="en-US" sz="600" b="1" i="0" u="none" strike="noStrike" kern="1200" cap="none" spc="0" normalizeH="0" baseline="0" noProof="0">
              <a:ln>
                <a:noFill/>
              </a:ln>
              <a:solidFill>
                <a:srgbClr val="FF0000"/>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Measurement Innovation</a:t>
            </a:r>
            <a:endParaRPr lang="en-US" sz="1400" b="1" i="0" u="none" strike="noStrike" kern="1200" cap="none" spc="0" normalizeH="0" baseline="0" noProof="0">
              <a:ln>
                <a:noFill/>
              </a:ln>
              <a:solidFill>
                <a:srgbClr val="1F1A62"/>
              </a:solidFill>
              <a:effectLst/>
              <a:uLnTx/>
              <a:uFillTx/>
              <a:latin typeface="Helvetic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Vizio’s </a:t>
            </a:r>
            <a:r>
              <a:rPr kumimoji="0" lang="en-US" sz="1100" b="0" i="1" u="none" strike="noStrike" kern="1200" cap="none" spc="0" normalizeH="0" baseline="0" noProof="0">
                <a:ln>
                  <a:noFill/>
                </a:ln>
                <a:solidFill>
                  <a:srgbClr val="1F1A62"/>
                </a:solidFill>
                <a:effectLst/>
                <a:uLnTx/>
                <a:uFillTx/>
                <a:latin typeface="Helvetica"/>
                <a:ea typeface="+mn-ea"/>
                <a:cs typeface="Helvetica"/>
              </a:rPr>
              <a:t>Inscape</a:t>
            </a:r>
            <a:r>
              <a:rPr kumimoji="0" lang="en-US" sz="1100" b="0" i="0" u="none" strike="noStrike" kern="1200" cap="none" spc="0" normalizeH="0" baseline="0" noProof="0">
                <a:ln>
                  <a:noFill/>
                </a:ln>
                <a:solidFill>
                  <a:srgbClr val="1F1A62"/>
                </a:solidFill>
                <a:effectLst/>
                <a:uLnTx/>
                <a:uFillTx/>
                <a:latin typeface="Helvetica"/>
                <a:ea typeface="+mn-ea"/>
                <a:cs typeface="Helvetica"/>
              </a:rPr>
              <a:t> viewing behavior data determined how viewers engaged with the promotion across the devices targeted and which viewers ultimately tuned into the show</a:t>
            </a:r>
            <a:endParaRPr lang="en-US" sz="1100" b="0" i="0" u="none" strike="noStrike" kern="1200" cap="none" spc="0" normalizeH="0" baseline="0" noProof="0">
              <a:ln>
                <a:noFill/>
              </a:ln>
              <a:solidFill>
                <a:srgbClr val="1F1A62"/>
              </a:solidFill>
              <a:effectLst/>
              <a:uLnTx/>
              <a:uFillTx/>
              <a:latin typeface="Helvetic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Vizio built a control group of Organic Viewers - those who were not exposed to the campaign to compare and contrast against</a:t>
            </a:r>
            <a:br>
              <a:rPr lang="en-US" sz="1200" b="0" i="0" u="none" strike="noStrike" kern="1200" cap="none" spc="0" normalizeH="0" baseline="0" noProof="0">
                <a:ln>
                  <a:noFill/>
                </a:ln>
                <a:effectLst/>
                <a:uLnTx/>
                <a:uFillTx/>
                <a:latin typeface="Helvetica"/>
                <a:cs typeface="Helvetica"/>
              </a:rPr>
            </a:br>
            <a:endParaRPr kumimoji="0" lang="en-US" sz="4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Target Segment</a:t>
            </a:r>
            <a:endParaRPr lang="en-US" sz="1400" b="1" i="0" u="none" strike="noStrike" kern="1200" cap="none" spc="0" normalizeH="0" baseline="0" noProof="0">
              <a:ln>
                <a:noFill/>
              </a:ln>
              <a:solidFill>
                <a:srgbClr val="1F1A62"/>
              </a:solidFill>
              <a:effectLst/>
              <a:uLnTx/>
              <a:uFillTx/>
              <a:latin typeface="Helvetica"/>
              <a:cs typeface="Helvetica"/>
            </a:endParaRPr>
          </a:p>
          <a:p>
            <a:pPr marL="285750" indent="-285750">
              <a:buBlip>
                <a:blip r:embed="rId3"/>
              </a:buBlip>
              <a:defRPr/>
            </a:pPr>
            <a:r>
              <a:rPr lang="en-US" sz="1100">
                <a:solidFill>
                  <a:srgbClr val="1F1A62"/>
                </a:solidFill>
                <a:latin typeface="Helvetica"/>
              </a:rPr>
              <a:t>Targeting included existing network viewers, a competitive proxy show list, and retargeting of linear promos</a:t>
            </a:r>
            <a:endParaRPr lang="en-US" sz="1100">
              <a:solidFill>
                <a:srgbClr val="1F1A62"/>
              </a:solidFill>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endParaRPr kumimoji="0" lang="en-US" sz="6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Learnings</a:t>
            </a:r>
            <a:endParaRPr lang="en-US" sz="1400" b="1" i="0" u="none" strike="noStrike" kern="1200" cap="none" spc="0" normalizeH="0" baseline="0" noProof="0">
              <a:ln>
                <a:noFill/>
              </a:ln>
              <a:solidFill>
                <a:srgbClr val="1F1A62"/>
              </a:solidFill>
              <a:effectLst/>
              <a:uLnTx/>
              <a:uFillTx/>
              <a:latin typeface="Helvetic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lang="en-US" sz="1100">
                <a:solidFill>
                  <a:srgbClr val="1B1464"/>
                </a:solidFill>
                <a:latin typeface="Helvetica"/>
              </a:rPr>
              <a:t>The analysis allowed the network to prove that those who were exposed to the promotion of the show were 64% likely to have tuned in for it vs. those who weren’t exposed to it</a:t>
            </a:r>
            <a:br>
              <a:rPr lang="en-US" sz="1100">
                <a:latin typeface="Helvetica"/>
              </a:rPr>
            </a:br>
            <a:endParaRPr kumimoji="0" lang="en-US" sz="400" b="0" i="0" u="none" strike="sng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lang="en-US" sz="1100">
                <a:solidFill>
                  <a:srgbClr val="1F1A62"/>
                </a:solidFill>
                <a:latin typeface="Helvetica"/>
                <a:cs typeface="Helvetica"/>
              </a:rPr>
              <a:t>The network was able to determine which tactics had the greatest impact on tune-in, increasing efficiency </a:t>
            </a:r>
            <a:br>
              <a:rPr lang="en-US" sz="1100">
                <a:latin typeface="Helvetica"/>
                <a:cs typeface="Helvetica"/>
              </a:rPr>
            </a:br>
            <a:r>
              <a:rPr lang="en-US" sz="1100">
                <a:solidFill>
                  <a:srgbClr val="1F1A62"/>
                </a:solidFill>
                <a:latin typeface="Helvetica"/>
                <a:cs typeface="Helvetica"/>
              </a:rPr>
              <a:t>of future campaigns</a:t>
            </a:r>
            <a:endParaRPr kumimoji="0" lang="en-US" sz="4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4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100" b="0" i="1" u="none" strike="noStrike" kern="1200" cap="none" spc="0" normalizeH="0" baseline="0" noProof="0">
                <a:ln>
                  <a:noFill/>
                </a:ln>
                <a:solidFill>
                  <a:srgbClr val="1F1A62"/>
                </a:solidFill>
                <a:effectLst/>
                <a:uLnTx/>
                <a:uFillTx/>
                <a:latin typeface="Helvetica"/>
                <a:ea typeface="+mn-ea"/>
                <a:cs typeface="Helvetica"/>
              </a:rPr>
              <a:t>*Household Connect </a:t>
            </a:r>
            <a:r>
              <a:rPr kumimoji="0" lang="en-US" sz="1100" b="0" i="0" u="none" strike="noStrike" kern="1200" cap="none" spc="0" normalizeH="0" baseline="0" noProof="0">
                <a:ln>
                  <a:noFill/>
                </a:ln>
                <a:solidFill>
                  <a:srgbClr val="1F1A62"/>
                </a:solidFill>
                <a:effectLst/>
                <a:uLnTx/>
                <a:uFillTx/>
                <a:latin typeface="Helvetica"/>
                <a:ea typeface="+mn-ea"/>
                <a:cs typeface="Helvetica"/>
              </a:rPr>
              <a:t>generated the most positive results</a:t>
            </a:r>
            <a:endParaRPr lang="en-US" sz="1100" b="0" i="0" u="none" strike="noStrike" kern="1200" cap="none" spc="0" normalizeH="0" baseline="0" noProof="0">
              <a:ln>
                <a:noFill/>
              </a:ln>
              <a:solidFill>
                <a:srgbClr val="1F1A62"/>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 Viewing Source / Media Type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Vizio / </a:t>
            </a:r>
            <a:r>
              <a:rPr kumimoji="0" lang="en-US" sz="1100" b="0" i="1" u="none" strike="noStrike" kern="1200" cap="none" spc="0" normalizeH="0" baseline="0" noProof="0">
                <a:ln>
                  <a:noFill/>
                </a:ln>
                <a:solidFill>
                  <a:srgbClr val="1F1A62"/>
                </a:solidFill>
                <a:effectLst/>
                <a:uLnTx/>
                <a:uFillTx/>
                <a:latin typeface="Helvetica"/>
                <a:ea typeface="+mn-ea"/>
                <a:cs typeface="Helvetica"/>
              </a:rPr>
              <a:t>VIZIO Ads</a:t>
            </a:r>
            <a:r>
              <a:rPr kumimoji="0" lang="en-US" sz="1100" b="0" i="0" u="none" strike="noStrike" kern="1200" cap="none" spc="0" normalizeH="0" baseline="0" noProof="0">
                <a:ln>
                  <a:noFill/>
                </a:ln>
                <a:solidFill>
                  <a:srgbClr val="1F1A62"/>
                </a:solidFill>
                <a:effectLst/>
                <a:uLnTx/>
                <a:uFillTx/>
                <a:latin typeface="Helvetica"/>
                <a:ea typeface="+mn-ea"/>
                <a:cs typeface="Helvetica"/>
              </a:rPr>
              <a:t> / CTV and </a:t>
            </a:r>
            <a:r>
              <a:rPr kumimoji="0" lang="en-US" sz="1100" b="0" i="0" u="none" strike="noStrike" kern="1200" cap="none" spc="0" normalizeH="0" baseline="0" noProof="0" err="1">
                <a:ln>
                  <a:noFill/>
                </a:ln>
                <a:solidFill>
                  <a:srgbClr val="1F1A62"/>
                </a:solidFill>
                <a:effectLst/>
                <a:uLnTx/>
                <a:uFillTx/>
                <a:latin typeface="Helvetica"/>
                <a:ea typeface="+mn-ea"/>
                <a:cs typeface="Helvetica"/>
              </a:rPr>
              <a:t>SmartCast</a:t>
            </a:r>
            <a:endParaRPr kumimoji="0" lang="en-US" sz="1100" b="0" i="0" u="none" strike="noStrike" kern="1200" cap="none" spc="0" normalizeH="0" baseline="0" noProof="0">
              <a:ln>
                <a:noFill/>
              </a:ln>
              <a:solidFill>
                <a:srgbClr val="1F1A62"/>
              </a:solidFill>
              <a:effectLst/>
              <a:uLnTx/>
              <a:uFillTx/>
              <a:latin typeface="Helvetica"/>
              <a:ea typeface="+mn-ea"/>
              <a:cs typeface="Helvetica"/>
            </a:endParaRPr>
          </a:p>
        </p:txBody>
      </p:sp>
      <p:sp>
        <p:nvSpPr>
          <p:cNvPr id="30" name="Rectangle 29">
            <a:extLst>
              <a:ext uri="{FF2B5EF4-FFF2-40B4-BE49-F238E27FC236}">
                <a16:creationId xmlns:a16="http://schemas.microsoft.com/office/drawing/2014/main" id="{75F81532-3D49-4828-8247-ECFA9B63B40D}"/>
              </a:ext>
            </a:extLst>
          </p:cNvPr>
          <p:cNvSpPr/>
          <p:nvPr/>
        </p:nvSpPr>
        <p:spPr>
          <a:xfrm>
            <a:off x="4085303" y="71743"/>
            <a:ext cx="5502042" cy="923330"/>
          </a:xfrm>
          <a:prstGeom prst="rect">
            <a:avLst/>
          </a:prstGeom>
          <a:noFill/>
        </p:spPr>
        <p:txBody>
          <a:bodyPr wrap="square" lIns="91440" tIns="45720" rIns="91440" bIns="45720" anchor="t">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1800" i="0" u="none" strike="noStrike" kern="1200" cap="none" spc="0" normalizeH="0" baseline="0" noProof="0">
                <a:ln>
                  <a:noFill/>
                </a:ln>
                <a:solidFill>
                  <a:srgbClr val="1F1A62"/>
                </a:solidFill>
                <a:effectLst/>
                <a:uLnTx/>
                <a:uFillTx/>
                <a:latin typeface="Helvetica"/>
                <a:ea typeface="+mn-ea"/>
                <a:cs typeface="Helvetica"/>
              </a:rPr>
              <a:t>A major cable network utilized </a:t>
            </a:r>
            <a:r>
              <a:rPr kumimoji="0" lang="en-US" sz="1800" b="1" i="0" u="none" strike="noStrike" kern="1200" cap="none" spc="0" normalizeH="0" baseline="0" noProof="0">
                <a:ln>
                  <a:noFill/>
                </a:ln>
                <a:solidFill>
                  <a:srgbClr val="1F1A62"/>
                </a:solidFill>
                <a:effectLst/>
                <a:uLnTx/>
                <a:uFillTx/>
                <a:latin typeface="Helvetica"/>
                <a:ea typeface="+mn-ea"/>
                <a:cs typeface="Helvetica"/>
              </a:rPr>
              <a:t>Vizio’s Inscape </a:t>
            </a:r>
            <a:r>
              <a:rPr kumimoji="0" lang="en-US" sz="1800" i="0" u="none" strike="noStrike" kern="1200" cap="none" spc="0" normalizeH="0" baseline="0" noProof="0">
                <a:ln>
                  <a:noFill/>
                </a:ln>
                <a:solidFill>
                  <a:srgbClr val="1F1A62"/>
                </a:solidFill>
                <a:effectLst/>
                <a:uLnTx/>
                <a:uFillTx/>
                <a:latin typeface="Helvetica"/>
                <a:ea typeface="+mn-ea"/>
                <a:cs typeface="Helvetica"/>
              </a:rPr>
              <a:t>viewing behavior data to drive </a:t>
            </a:r>
            <a:r>
              <a:rPr lang="en-US">
                <a:solidFill>
                  <a:srgbClr val="1F1A62"/>
                </a:solidFill>
                <a:latin typeface="Helvetica"/>
                <a:cs typeface="Helvetica"/>
              </a:rPr>
              <a:t>tune-in</a:t>
            </a:r>
            <a:r>
              <a:rPr kumimoji="0" lang="en-US" sz="1800" i="0" u="none" strike="noStrike" kern="1200" cap="none" spc="0" normalizeH="0" baseline="0" noProof="0">
                <a:ln>
                  <a:noFill/>
                </a:ln>
                <a:solidFill>
                  <a:srgbClr val="1F1A62"/>
                </a:solidFill>
                <a:effectLst/>
                <a:uLnTx/>
                <a:uFillTx/>
                <a:latin typeface="Helvetica"/>
                <a:ea typeface="+mn-ea"/>
                <a:cs typeface="Helvetica"/>
              </a:rPr>
              <a:t> to the premiere of a flagship TV show</a:t>
            </a:r>
          </a:p>
        </p:txBody>
      </p:sp>
      <p:sp>
        <p:nvSpPr>
          <p:cNvPr id="47" name="Google Shape;229;p30">
            <a:extLst>
              <a:ext uri="{FF2B5EF4-FFF2-40B4-BE49-F238E27FC236}">
                <a16:creationId xmlns:a16="http://schemas.microsoft.com/office/drawing/2014/main" id="{D206381D-39CE-44C7-A876-5543AB8C9E3A}"/>
              </a:ext>
            </a:extLst>
          </p:cNvPr>
          <p:cNvSpPr txBox="1"/>
          <p:nvPr/>
        </p:nvSpPr>
        <p:spPr>
          <a:xfrm>
            <a:off x="4014789" y="1543157"/>
            <a:ext cx="8177210" cy="430857"/>
          </a:xfrm>
          <a:prstGeom prst="rect">
            <a:avLst/>
          </a:prstGeom>
          <a:noFill/>
          <a:ln>
            <a:noFill/>
          </a:ln>
        </p:spPr>
        <p:txBody>
          <a:bodyPr spcFirstLastPara="1" wrap="square" lIns="91425" tIns="91425" rIns="91425" bIns="91425"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Arial Black"/>
                <a:cs typeface="Arial Black"/>
                <a:sym typeface="Arial Black"/>
              </a:rPr>
              <a:t>Campaign Results Overview</a:t>
            </a:r>
            <a:endPar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65" name="Rectangle 64">
            <a:extLst>
              <a:ext uri="{FF2B5EF4-FFF2-40B4-BE49-F238E27FC236}">
                <a16:creationId xmlns:a16="http://schemas.microsoft.com/office/drawing/2014/main" id="{E667BB7F-BCBE-4F78-BFD6-E3D506F0CD3F}"/>
              </a:ext>
            </a:extLst>
          </p:cNvPr>
          <p:cNvSpPr/>
          <p:nvPr/>
        </p:nvSpPr>
        <p:spPr>
          <a:xfrm>
            <a:off x="9984919" y="0"/>
            <a:ext cx="2207080" cy="414187"/>
          </a:xfrm>
          <a:prstGeom prst="rect">
            <a:avLst/>
          </a:prstGeom>
          <a:solidFill>
            <a:srgbClr val="E2E8F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1F1A62"/>
                </a:solidFill>
                <a:latin typeface="Helvetica"/>
                <a:cs typeface="Helvetica"/>
              </a:rPr>
              <a:t>Tune - in</a:t>
            </a:r>
            <a:endPar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pic>
        <p:nvPicPr>
          <p:cNvPr id="40" name="Picture 39">
            <a:extLst>
              <a:ext uri="{FF2B5EF4-FFF2-40B4-BE49-F238E27FC236}">
                <a16:creationId xmlns:a16="http://schemas.microsoft.com/office/drawing/2014/main" id="{CBAB4797-3CA7-40CC-B590-277AB77954C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6" y="6523518"/>
            <a:ext cx="11708793" cy="350107"/>
          </a:xfrm>
          <a:prstGeom prst="rect">
            <a:avLst/>
          </a:prstGeom>
        </p:spPr>
      </p:pic>
      <p:sp>
        <p:nvSpPr>
          <p:cNvPr id="48" name="Rectangle 47">
            <a:extLst>
              <a:ext uri="{FF2B5EF4-FFF2-40B4-BE49-F238E27FC236}">
                <a16:creationId xmlns:a16="http://schemas.microsoft.com/office/drawing/2014/main" id="{248EA27B-97B8-45EE-BD2B-B3FB734A9330}"/>
              </a:ext>
            </a:extLst>
          </p:cNvPr>
          <p:cNvSpPr/>
          <p:nvPr/>
        </p:nvSpPr>
        <p:spPr>
          <a:xfrm>
            <a:off x="440169"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9" name="Chart 8">
            <a:extLst>
              <a:ext uri="{FF2B5EF4-FFF2-40B4-BE49-F238E27FC236}">
                <a16:creationId xmlns:a16="http://schemas.microsoft.com/office/drawing/2014/main" id="{D51E38DE-DDFD-61C6-04C7-AC5BB7527E94}"/>
              </a:ext>
            </a:extLst>
          </p:cNvPr>
          <p:cNvGraphicFramePr/>
          <p:nvPr/>
        </p:nvGraphicFramePr>
        <p:xfrm>
          <a:off x="7377221" y="2649249"/>
          <a:ext cx="4701815" cy="2945369"/>
        </p:xfrm>
        <a:graphic>
          <a:graphicData uri="http://schemas.openxmlformats.org/drawingml/2006/chart">
            <c:chart xmlns:c="http://schemas.openxmlformats.org/drawingml/2006/chart" xmlns:r="http://schemas.openxmlformats.org/officeDocument/2006/relationships" r:id="rId5"/>
          </a:graphicData>
        </a:graphic>
      </p:graphicFrame>
      <p:cxnSp>
        <p:nvCxnSpPr>
          <p:cNvPr id="11" name="Straight Connector 10">
            <a:extLst>
              <a:ext uri="{FF2B5EF4-FFF2-40B4-BE49-F238E27FC236}">
                <a16:creationId xmlns:a16="http://schemas.microsoft.com/office/drawing/2014/main" id="{8C826760-7EC6-7F0A-DFD8-ADDD9792379E}"/>
              </a:ext>
            </a:extLst>
          </p:cNvPr>
          <p:cNvCxnSpPr>
            <a:cxnSpLocks/>
          </p:cNvCxnSpPr>
          <p:nvPr/>
        </p:nvCxnSpPr>
        <p:spPr>
          <a:xfrm>
            <a:off x="7559431" y="2152358"/>
            <a:ext cx="0" cy="3639153"/>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49" name="Google Shape;229;p30">
            <a:extLst>
              <a:ext uri="{FF2B5EF4-FFF2-40B4-BE49-F238E27FC236}">
                <a16:creationId xmlns:a16="http://schemas.microsoft.com/office/drawing/2014/main" id="{22ED0A08-C775-5BEC-2568-7D14D92D21AC}"/>
              </a:ext>
            </a:extLst>
          </p:cNvPr>
          <p:cNvSpPr txBox="1"/>
          <p:nvPr/>
        </p:nvSpPr>
        <p:spPr>
          <a:xfrm>
            <a:off x="7607047" y="2230121"/>
            <a:ext cx="4584954" cy="400079"/>
          </a:xfrm>
          <a:prstGeom prst="rect">
            <a:avLst/>
          </a:prstGeom>
          <a:noFill/>
          <a:ln>
            <a:noFill/>
          </a:ln>
        </p:spPr>
        <p:txBody>
          <a:bodyPr spcFirstLastPara="1" wrap="square" lIns="91425" tIns="91425" rIns="91425" bIns="91425"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F1A62"/>
                </a:solidFill>
                <a:effectLst/>
                <a:uLnTx/>
                <a:uFillTx/>
                <a:latin typeface="Helvetica" panose="020B0403020202020204" pitchFamily="34" charset="0"/>
                <a:ea typeface="Arial Black"/>
                <a:cs typeface="Arial Black"/>
                <a:sym typeface="Arial Black"/>
              </a:rPr>
              <a:t>Lift vs. Control Group by Tactic</a:t>
            </a:r>
            <a:endParaRPr kumimoji="0" lang="en-US" sz="1400" b="1" i="0" u="sng"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53" name="TextBox 52">
            <a:extLst>
              <a:ext uri="{FF2B5EF4-FFF2-40B4-BE49-F238E27FC236}">
                <a16:creationId xmlns:a16="http://schemas.microsoft.com/office/drawing/2014/main" id="{87BCEE45-5F21-F3C9-0DB0-8946B6AE041F}"/>
              </a:ext>
            </a:extLst>
          </p:cNvPr>
          <p:cNvSpPr txBox="1"/>
          <p:nvPr/>
        </p:nvSpPr>
        <p:spPr>
          <a:xfrm>
            <a:off x="3976334" y="6031356"/>
            <a:ext cx="6908368" cy="461665"/>
          </a:xfrm>
          <a:prstGeom prst="rect">
            <a:avLst/>
          </a:prstGeom>
          <a:noFill/>
        </p:spPr>
        <p:txBody>
          <a:bodyPr wrap="square" lIns="91440" tIns="45720" rIns="91440" bIns="45720" rtlCol="0" anchor="t">
            <a:spAutoFit/>
          </a:bodyPr>
          <a:lstStyle/>
          <a:p>
            <a:pPr>
              <a:defRPr/>
            </a:pPr>
            <a:r>
              <a:rPr kumimoji="0" lang="en-US" sz="800" b="0" i="0" u="none" strike="noStrike" kern="1200" cap="none" spc="0" normalizeH="0" baseline="0" noProof="0">
                <a:ln>
                  <a:noFill/>
                </a:ln>
                <a:solidFill>
                  <a:srgbClr val="1F1A62"/>
                </a:solidFill>
                <a:effectLst/>
                <a:uLnTx/>
                <a:uFillTx/>
                <a:latin typeface="Helvetica"/>
                <a:cs typeface="Helvetica"/>
              </a:rPr>
              <a:t>Source: Vizio, Case study: </a:t>
            </a:r>
            <a:r>
              <a:rPr kumimoji="0" lang="en-US" sz="800" b="0" i="1" u="none" strike="noStrike" kern="1200" cap="none" spc="0" normalizeH="0" baseline="0" noProof="0">
                <a:ln>
                  <a:noFill/>
                </a:ln>
                <a:solidFill>
                  <a:srgbClr val="1F1A62"/>
                </a:solidFill>
                <a:effectLst/>
                <a:uLnTx/>
                <a:uFillTx/>
                <a:latin typeface="Helvetica"/>
                <a:cs typeface="Helvetica"/>
              </a:rPr>
              <a:t>Season Premier Omnichannel. </a:t>
            </a:r>
            <a:r>
              <a:rPr kumimoji="0" lang="en-US" sz="800" b="0" u="none" strike="noStrike" kern="1200" cap="none" spc="0" normalizeH="0" baseline="0" noProof="0">
                <a:ln>
                  <a:noFill/>
                </a:ln>
                <a:solidFill>
                  <a:srgbClr val="1F1A62"/>
                </a:solidFill>
                <a:effectLst/>
                <a:uLnTx/>
                <a:uFillTx/>
                <a:latin typeface="Helvetica"/>
                <a:cs typeface="Helvetica"/>
              </a:rPr>
              <a:t>Campaign dates: Q2 2021. *</a:t>
            </a:r>
            <a:r>
              <a:rPr kumimoji="0" lang="en-US" sz="800" b="0" i="0" u="none" strike="noStrike" kern="1200" cap="none" spc="0" normalizeH="0" baseline="0" noProof="0">
                <a:ln>
                  <a:noFill/>
                </a:ln>
                <a:solidFill>
                  <a:srgbClr val="1F1A62"/>
                </a:solidFill>
                <a:effectLst/>
                <a:uLnTx/>
                <a:uFillTx/>
                <a:latin typeface="Helvetica"/>
                <a:cs typeface="Helvetica"/>
              </a:rPr>
              <a:t>Household connect allows advertisers to extend their campaigns beyond the TV to millions of additional touchpoints and devices, so viewers will see a complementary ad or call-to-action on their computer, tablet, or mobile device shortly after being presented with an ad on TV</a:t>
            </a:r>
            <a:r>
              <a:rPr lang="en-US" sz="800">
                <a:solidFill>
                  <a:srgbClr val="1F1A62"/>
                </a:solidFill>
                <a:latin typeface="Helvetica"/>
                <a:cs typeface="Helvetica"/>
              </a:rPr>
              <a:t> </a:t>
            </a:r>
            <a:endPar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26" name="Picture 25" descr="Icon&#10;&#10;Description automatically generated">
            <a:extLst>
              <a:ext uri="{FF2B5EF4-FFF2-40B4-BE49-F238E27FC236}">
                <a16:creationId xmlns:a16="http://schemas.microsoft.com/office/drawing/2014/main" id="{F8315FAF-9FF5-66D8-3EA8-373A389FB35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822086" y="87604"/>
            <a:ext cx="928383" cy="670533"/>
          </a:xfrm>
          <a:prstGeom prst="rect">
            <a:avLst/>
          </a:prstGeom>
          <a:noFill/>
          <a:ln>
            <a:noFill/>
          </a:ln>
        </p:spPr>
      </p:pic>
      <p:graphicFrame>
        <p:nvGraphicFramePr>
          <p:cNvPr id="24" name="Chart 23">
            <a:extLst>
              <a:ext uri="{FF2B5EF4-FFF2-40B4-BE49-F238E27FC236}">
                <a16:creationId xmlns:a16="http://schemas.microsoft.com/office/drawing/2014/main" id="{C86408DE-8C70-05F3-476A-1500F2803A62}"/>
              </a:ext>
            </a:extLst>
          </p:cNvPr>
          <p:cNvGraphicFramePr/>
          <p:nvPr/>
        </p:nvGraphicFramePr>
        <p:xfrm>
          <a:off x="4167283" y="2642158"/>
          <a:ext cx="2723928" cy="3201649"/>
        </p:xfrm>
        <a:graphic>
          <a:graphicData uri="http://schemas.openxmlformats.org/drawingml/2006/chart">
            <c:chart xmlns:c="http://schemas.openxmlformats.org/drawingml/2006/chart" xmlns:r="http://schemas.openxmlformats.org/officeDocument/2006/relationships" r:id="rId7"/>
          </a:graphicData>
        </a:graphic>
      </p:graphicFrame>
      <p:sp>
        <p:nvSpPr>
          <p:cNvPr id="27" name="Google Shape;229;p30">
            <a:extLst>
              <a:ext uri="{FF2B5EF4-FFF2-40B4-BE49-F238E27FC236}">
                <a16:creationId xmlns:a16="http://schemas.microsoft.com/office/drawing/2014/main" id="{63FD9152-73B0-49D2-8346-A55A8F414B1C}"/>
              </a:ext>
            </a:extLst>
          </p:cNvPr>
          <p:cNvSpPr txBox="1"/>
          <p:nvPr/>
        </p:nvSpPr>
        <p:spPr>
          <a:xfrm>
            <a:off x="4085303" y="2217700"/>
            <a:ext cx="3312108" cy="400079"/>
          </a:xfrm>
          <a:prstGeom prst="rect">
            <a:avLst/>
          </a:prstGeom>
          <a:noFill/>
          <a:ln>
            <a:noFill/>
          </a:ln>
        </p:spPr>
        <p:txBody>
          <a:bodyPr spcFirstLastPara="1" wrap="square" lIns="91425" tIns="91425" rIns="91425" bIns="91425"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F1A62"/>
                </a:solidFill>
                <a:effectLst/>
                <a:uLnTx/>
                <a:uFillTx/>
                <a:latin typeface="Helvetica" panose="020B0403020202020204" pitchFamily="34" charset="0"/>
                <a:ea typeface="+mn-ea"/>
                <a:cs typeface="+mn-cs"/>
                <a:sym typeface="Arial Black"/>
              </a:rPr>
              <a:t>Watched TV Show</a:t>
            </a:r>
            <a:endParaRPr kumimoji="0" lang="en-US" sz="1400" b="1" i="0" u="sng"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 name="Rectangle: Rounded Corners 1">
            <a:extLst>
              <a:ext uri="{FF2B5EF4-FFF2-40B4-BE49-F238E27FC236}">
                <a16:creationId xmlns:a16="http://schemas.microsoft.com/office/drawing/2014/main" id="{DBEE40EE-A8F8-2815-F31C-F0F44789BCA8}"/>
              </a:ext>
            </a:extLst>
          </p:cNvPr>
          <p:cNvSpPr/>
          <p:nvPr/>
        </p:nvSpPr>
        <p:spPr>
          <a:xfrm>
            <a:off x="6534150" y="2610842"/>
            <a:ext cx="949716" cy="560835"/>
          </a:xfrm>
          <a:prstGeom prst="roundRect">
            <a:avLst/>
          </a:prstGeom>
          <a:solidFill>
            <a:srgbClr val="ED3C8D"/>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Helvetica"/>
                <a:cs typeface="Helvetica"/>
              </a:rPr>
              <a:t>+64%</a:t>
            </a:r>
          </a:p>
          <a:p>
            <a:pPr algn="ctr">
              <a:defRPr/>
            </a:pPr>
            <a:r>
              <a:rPr lang="en-US" sz="800">
                <a:latin typeface="Helvetica"/>
                <a:cs typeface="Helvetica"/>
              </a:rPr>
              <a:t>Higher than</a:t>
            </a:r>
            <a:r>
              <a:rPr kumimoji="0" lang="en-US" sz="800" b="0" i="0" u="none" strike="noStrike" kern="1200" cap="none" spc="0" normalizeH="0" baseline="0" noProof="0">
                <a:ln>
                  <a:noFill/>
                </a:ln>
                <a:effectLst/>
                <a:uLnTx/>
                <a:uFillTx/>
                <a:latin typeface="Helvetica"/>
                <a:cs typeface="Helvetica"/>
              </a:rPr>
              <a:t> control</a:t>
            </a:r>
            <a:endParaRPr lang="en-US" sz="800" b="0" i="0" u="none" strike="noStrike" kern="1200" cap="none" spc="0" normalizeH="0" baseline="0" noProof="0">
              <a:ln>
                <a:noFill/>
              </a:ln>
              <a:effectLst/>
              <a:uLnTx/>
              <a:uFillTx/>
              <a:latin typeface="Helvetica"/>
              <a:cs typeface="Helvetica"/>
            </a:endParaRPr>
          </a:p>
        </p:txBody>
      </p:sp>
      <p:pic>
        <p:nvPicPr>
          <p:cNvPr id="20" name="Picture 4">
            <a:extLst>
              <a:ext uri="{FF2B5EF4-FFF2-40B4-BE49-F238E27FC236}">
                <a16:creationId xmlns:a16="http://schemas.microsoft.com/office/drawing/2014/main" id="{40055C3D-93ED-A38F-ABAC-3280F5E8F389}"/>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10884702" y="6202072"/>
            <a:ext cx="1211449" cy="272103"/>
          </a:xfrm>
          <a:prstGeom prst="rect">
            <a:avLst/>
          </a:prstGeom>
          <a:noFill/>
          <a:extLst>
            <a:ext uri="{909E8E84-426E-40DD-AFC4-6F175D3DCCD1}">
              <a14:hiddenFill xmlns:a14="http://schemas.microsoft.com/office/drawing/2010/main">
                <a:solidFill>
                  <a:srgbClr val="FFFFFF"/>
                </a:solidFill>
              </a14:hiddenFill>
            </a:ext>
          </a:extLst>
        </p:spPr>
      </p:pic>
      <p:sp>
        <p:nvSpPr>
          <p:cNvPr id="23" name="Slide Number Placeholder 5">
            <a:extLst>
              <a:ext uri="{FF2B5EF4-FFF2-40B4-BE49-F238E27FC236}">
                <a16:creationId xmlns:a16="http://schemas.microsoft.com/office/drawing/2014/main" id="{9ABA2518-D1C7-CA9D-BCFD-E968BB816B5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3987929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42" name="Rectangle 41">
            <a:extLst>
              <a:ext uri="{FF2B5EF4-FFF2-40B4-BE49-F238E27FC236}">
                <a16:creationId xmlns:a16="http://schemas.microsoft.com/office/drawing/2014/main" id="{186461EA-AEE0-EBE8-A2D9-35D8188E7CD1}"/>
              </a:ext>
            </a:extLst>
          </p:cNvPr>
          <p:cNvSpPr/>
          <p:nvPr/>
        </p:nvSpPr>
        <p:spPr>
          <a:xfrm>
            <a:off x="0" y="-2792"/>
            <a:ext cx="4014788" cy="828219"/>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A0DB71FD-7161-4F2E-B19E-26E1FA1F6311}"/>
              </a:ext>
            </a:extLst>
          </p:cNvPr>
          <p:cNvSpPr/>
          <p:nvPr/>
        </p:nvSpPr>
        <p:spPr>
          <a:xfrm>
            <a:off x="125016" y="33798"/>
            <a:ext cx="3764757" cy="741870"/>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E900"/>
                </a:solidFill>
                <a:effectLst/>
                <a:uLnTx/>
                <a:uFillTx/>
                <a:latin typeface="Helvetica" pitchFamily="2" charset="0"/>
                <a:ea typeface="+mn-ea"/>
                <a:cs typeface="+mn-cs"/>
              </a:rPr>
              <a:t>Entertainment / Tune - in</a:t>
            </a:r>
          </a:p>
        </p:txBody>
      </p:sp>
      <p:sp>
        <p:nvSpPr>
          <p:cNvPr id="30" name="Rectangle 29">
            <a:extLst>
              <a:ext uri="{FF2B5EF4-FFF2-40B4-BE49-F238E27FC236}">
                <a16:creationId xmlns:a16="http://schemas.microsoft.com/office/drawing/2014/main" id="{75F81532-3D49-4828-8247-ECFA9B63B40D}"/>
              </a:ext>
            </a:extLst>
          </p:cNvPr>
          <p:cNvSpPr/>
          <p:nvPr/>
        </p:nvSpPr>
        <p:spPr>
          <a:xfrm>
            <a:off x="4009592" y="2419"/>
            <a:ext cx="5809657" cy="923330"/>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b="0" i="0" u="none" strike="noStrike" kern="1200" cap="none" spc="0" normalizeH="0" baseline="0" noProof="0">
                <a:ln>
                  <a:noFill/>
                </a:ln>
                <a:solidFill>
                  <a:srgbClr val="1F1A62"/>
                </a:solidFill>
                <a:effectLst/>
                <a:uLnTx/>
                <a:uFillTx/>
                <a:latin typeface="Helvetica"/>
                <a:ea typeface="+mn-ea"/>
                <a:cs typeface="Helvetica"/>
              </a:rPr>
              <a:t>A streaming service partnered with </a:t>
            </a:r>
            <a:r>
              <a:rPr kumimoji="0" lang="en-US" b="1" u="none" strike="noStrike" kern="1200" cap="none" spc="0" normalizeH="0" baseline="0" noProof="0">
                <a:ln>
                  <a:noFill/>
                </a:ln>
                <a:solidFill>
                  <a:srgbClr val="1F1A62"/>
                </a:solidFill>
                <a:effectLst/>
                <a:uLnTx/>
                <a:uFillTx/>
                <a:latin typeface="Helvetica"/>
                <a:ea typeface="+mn-ea"/>
                <a:cs typeface="Helvetica"/>
              </a:rPr>
              <a:t>Samba TV </a:t>
            </a:r>
            <a:br>
              <a:rPr kumimoji="0" lang="en-US" b="1" u="none" strike="noStrike" kern="1200" cap="none" spc="0" normalizeH="0" baseline="0" noProof="0">
                <a:ln>
                  <a:noFill/>
                </a:ln>
                <a:solidFill>
                  <a:srgbClr val="1F1A62"/>
                </a:solidFill>
                <a:effectLst/>
                <a:uLnTx/>
                <a:uFillTx/>
                <a:latin typeface="Helvetica"/>
                <a:ea typeface="+mn-ea"/>
                <a:cs typeface="Helvetica"/>
              </a:rPr>
            </a:br>
            <a:r>
              <a:rPr kumimoji="0" lang="en-US" b="0" i="0" u="none" strike="noStrike" kern="1200" cap="none" spc="0" normalizeH="0" baseline="0" noProof="0">
                <a:ln>
                  <a:noFill/>
                </a:ln>
                <a:solidFill>
                  <a:srgbClr val="1F1A62"/>
                </a:solidFill>
                <a:effectLst/>
                <a:uLnTx/>
                <a:uFillTx/>
                <a:latin typeface="Helvetica"/>
                <a:ea typeface="+mn-ea"/>
                <a:cs typeface="Helvetica"/>
              </a:rPr>
              <a:t>to uncover actionable insights from media tactics </a:t>
            </a:r>
            <a:br>
              <a:rPr kumimoji="0" lang="en-US" b="0" i="0" u="none" strike="noStrike" kern="1200" cap="none" spc="0" normalizeH="0" baseline="0" noProof="0">
                <a:ln>
                  <a:noFill/>
                </a:ln>
                <a:solidFill>
                  <a:srgbClr val="1F1A62"/>
                </a:solidFill>
                <a:effectLst/>
                <a:uLnTx/>
                <a:uFillTx/>
                <a:latin typeface="Helvetica"/>
                <a:ea typeface="+mn-ea"/>
                <a:cs typeface="Helvetica"/>
              </a:rPr>
            </a:br>
            <a:r>
              <a:rPr kumimoji="0" lang="en-US" b="0" i="0" u="none" strike="noStrike" kern="1200" cap="none" spc="0" normalizeH="0" baseline="0" noProof="0">
                <a:ln>
                  <a:noFill/>
                </a:ln>
                <a:solidFill>
                  <a:srgbClr val="1F1A62"/>
                </a:solidFill>
                <a:effectLst/>
                <a:uLnTx/>
                <a:uFillTx/>
                <a:latin typeface="Helvetica"/>
                <a:ea typeface="+mn-ea"/>
                <a:cs typeface="Helvetica"/>
              </a:rPr>
              <a:t>to </a:t>
            </a:r>
            <a:r>
              <a:rPr lang="en-US">
                <a:solidFill>
                  <a:srgbClr val="1F1A62"/>
                </a:solidFill>
                <a:latin typeface="Helvetica"/>
              </a:rPr>
              <a:t>drive tune-in </a:t>
            </a:r>
            <a:r>
              <a:rPr kumimoji="0" lang="en-US" b="0" i="0" u="none" strike="noStrike" kern="1200" cap="none" spc="0" normalizeH="0" baseline="0" noProof="0">
                <a:ln>
                  <a:noFill/>
                </a:ln>
                <a:solidFill>
                  <a:srgbClr val="1F1A62"/>
                </a:solidFill>
                <a:effectLst/>
                <a:uLnTx/>
                <a:uFillTx/>
                <a:latin typeface="Helvetica"/>
                <a:ea typeface="+mn-ea"/>
                <a:cs typeface="Helvetica"/>
              </a:rPr>
              <a:t>for a new reality program</a:t>
            </a:r>
            <a:endParaRPr kumimoji="0" lang="en-US" b="0" i="0" u="none" strike="sngStrike" kern="1200" cap="none" spc="0" normalizeH="0" baseline="0" noProof="0">
              <a:ln>
                <a:noFill/>
              </a:ln>
              <a:solidFill>
                <a:srgbClr val="1F1A62"/>
              </a:solidFill>
              <a:effectLst/>
              <a:uLnTx/>
              <a:uFillTx/>
              <a:latin typeface="Helvetica"/>
              <a:ea typeface="+mn-ea"/>
              <a:cs typeface="Helvetica"/>
            </a:endParaRPr>
          </a:p>
        </p:txBody>
      </p:sp>
      <p:pic>
        <p:nvPicPr>
          <p:cNvPr id="39" name="Picture 20" descr="Samba TV Home Page">
            <a:extLst>
              <a:ext uri="{FF2B5EF4-FFF2-40B4-BE49-F238E27FC236}">
                <a16:creationId xmlns:a16="http://schemas.microsoft.com/office/drawing/2014/main" id="{1982000A-08C5-10F4-21AA-622EAD2E43B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190037" y="6018954"/>
            <a:ext cx="1993490" cy="58766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descr="Logo&#10;&#10;Description automatically generated">
            <a:extLst>
              <a:ext uri="{FF2B5EF4-FFF2-40B4-BE49-F238E27FC236}">
                <a16:creationId xmlns:a16="http://schemas.microsoft.com/office/drawing/2014/main" id="{D14FE6E7-14D1-51DE-4108-286117AD662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89920" y="89620"/>
            <a:ext cx="599853" cy="599853"/>
          </a:xfrm>
          <a:prstGeom prst="rect">
            <a:avLst/>
          </a:prstGeom>
        </p:spPr>
      </p:pic>
      <p:sp>
        <p:nvSpPr>
          <p:cNvPr id="43" name="Rectangle 42">
            <a:extLst>
              <a:ext uri="{FF2B5EF4-FFF2-40B4-BE49-F238E27FC236}">
                <a16:creationId xmlns:a16="http://schemas.microsoft.com/office/drawing/2014/main" id="{F296879F-DA1F-5F07-59FA-F3DC5B89B5E2}"/>
              </a:ext>
            </a:extLst>
          </p:cNvPr>
          <p:cNvSpPr/>
          <p:nvPr/>
        </p:nvSpPr>
        <p:spPr>
          <a:xfrm>
            <a:off x="66183" y="783095"/>
            <a:ext cx="3950517" cy="565539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lang="en-US" sz="1050">
                <a:solidFill>
                  <a:srgbClr val="1F1A62"/>
                </a:solidFill>
                <a:latin typeface="Helvetica"/>
                <a:cs typeface="Helvetica"/>
              </a:rPr>
              <a:t>A streaming service sought to understand the impact of </a:t>
            </a:r>
            <a:r>
              <a:rPr lang="en-US" sz="1050">
                <a:solidFill>
                  <a:srgbClr val="1B1464"/>
                </a:solidFill>
                <a:latin typeface="Helvetica"/>
                <a:cs typeface="Helvetica"/>
              </a:rPr>
              <a:t>their linear + digital video campaign </a:t>
            </a:r>
            <a:r>
              <a:rPr lang="en-US" sz="1050">
                <a:solidFill>
                  <a:srgbClr val="1F1A62"/>
                </a:solidFill>
                <a:latin typeface="Helvetica"/>
                <a:cs typeface="Helvetica"/>
              </a:rPr>
              <a:t>on tune-in rates for the premiere of one of their reality shows</a:t>
            </a:r>
            <a:endParaRPr lang="en-US" sz="1050" b="0" i="0" u="none" strike="noStrike" kern="1200" cap="none" spc="0" normalizeH="0" baseline="0" noProof="0">
              <a:ln>
                <a:noFill/>
              </a:ln>
              <a:solidFill>
                <a:srgbClr val="1F1A62"/>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a:ea typeface="+mn-ea"/>
                <a:cs typeface="Helvetica"/>
              </a:rPr>
              <a:t>Measurement Innovation</a:t>
            </a:r>
            <a:endParaRPr lang="en-US" sz="1200" b="1" i="0" u="none" strike="noStrike" kern="1200" cap="none" spc="0" normalizeH="0" baseline="0" noProof="0">
              <a:ln>
                <a:noFill/>
              </a:ln>
              <a:solidFill>
                <a:srgbClr val="1F1A62"/>
              </a:solidFill>
              <a:effectLst/>
              <a:uLnTx/>
              <a:uFillTx/>
              <a:latin typeface="Helvetica"/>
              <a:cs typeface="Helvetica"/>
            </a:endParaRPr>
          </a:p>
          <a:p>
            <a:pPr marL="285750" indent="-285750">
              <a:buBlip>
                <a:blip r:embed="rId5"/>
              </a:buBlip>
              <a:defRPr/>
            </a:pPr>
            <a:r>
              <a:rPr lang="en-US" sz="1050">
                <a:solidFill>
                  <a:srgbClr val="1F1A62"/>
                </a:solidFill>
                <a:latin typeface="Helvetica"/>
                <a:cs typeface="Helvetica"/>
              </a:rPr>
              <a:t>To show the impact of the campaign on tune-in rate, Samba TV uses their </a:t>
            </a:r>
            <a:r>
              <a:rPr lang="en-US" sz="1050" i="1">
                <a:solidFill>
                  <a:srgbClr val="1F1A62"/>
                </a:solidFill>
                <a:latin typeface="Helvetica"/>
                <a:cs typeface="Helvetica"/>
              </a:rPr>
              <a:t>Verified Tune-In Rate</a:t>
            </a:r>
            <a:r>
              <a:rPr lang="en-US" sz="1050">
                <a:solidFill>
                  <a:srgbClr val="1F1A62"/>
                </a:solidFill>
                <a:latin typeface="Helvetica"/>
                <a:cs typeface="Helvetica"/>
              </a:rPr>
              <a:t> </a:t>
            </a:r>
            <a:r>
              <a:rPr lang="en-US" sz="1050" i="1">
                <a:solidFill>
                  <a:srgbClr val="1F1A62"/>
                </a:solidFill>
                <a:latin typeface="Helvetica"/>
                <a:cs typeface="Helvetica"/>
              </a:rPr>
              <a:t>Measurement</a:t>
            </a:r>
            <a:r>
              <a:rPr lang="en-US" sz="1050">
                <a:solidFill>
                  <a:srgbClr val="1F1A62"/>
                </a:solidFill>
                <a:latin typeface="Helvetica"/>
                <a:cs typeface="Helvetica"/>
              </a:rPr>
              <a:t>  to analyze lift compared to their </a:t>
            </a:r>
            <a:r>
              <a:rPr lang="en-US" sz="1050" i="1">
                <a:solidFill>
                  <a:srgbClr val="1F1A62"/>
                </a:solidFill>
                <a:latin typeface="Helvetica"/>
                <a:cs typeface="Helvetica"/>
              </a:rPr>
              <a:t>Synthetic Control Group Methodologies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a:ea typeface="+mn-ea"/>
                <a:cs typeface="Helvetica"/>
              </a:rPr>
              <a:t>Target Segment</a:t>
            </a:r>
            <a:endParaRPr lang="en-US" sz="1200" b="1" i="0" u="none" strike="noStrike" kern="1200" cap="none" spc="0" normalizeH="0" baseline="0" noProof="0">
              <a:ln>
                <a:noFill/>
              </a:ln>
              <a:solidFill>
                <a:srgbClr val="1F1A62"/>
              </a:solidFill>
              <a:effectLst/>
              <a:uLnTx/>
              <a:uFillTx/>
              <a:latin typeface="Helvetica"/>
              <a:cs typeface="Helvetica"/>
            </a:endParaRPr>
          </a:p>
          <a:p>
            <a:pPr marL="285750" indent="-285750">
              <a:buBlip>
                <a:blip r:embed="rId5"/>
              </a:buBlip>
              <a:defRPr/>
            </a:pPr>
            <a:r>
              <a:rPr lang="en-US" sz="1050">
                <a:solidFill>
                  <a:srgbClr val="1F1A62"/>
                </a:solidFill>
                <a:latin typeface="Helvetica"/>
                <a:cs typeface="Helvetica"/>
              </a:rPr>
              <a:t>Reality TV viewers, as well as heavy TV viewers, were selected from Samba TV’s viewership data and were targeted as likely viewers of the streaming services reality show</a:t>
            </a:r>
            <a:endParaRPr lang="en-US" sz="1050" b="0" i="0" u="none" strike="noStrike" kern="1200" cap="none" spc="0" normalizeH="0" baseline="0" noProof="0">
              <a:ln>
                <a:noFill/>
              </a:ln>
              <a:solidFill>
                <a:srgbClr val="1F1A62"/>
              </a:solidFill>
              <a:effectLst/>
              <a:uLnTx/>
              <a:uFillTx/>
              <a:latin typeface="Helvetica"/>
              <a:cs typeface="Helvetica"/>
            </a:endParaRPr>
          </a:p>
          <a:p>
            <a:pPr marL="742950" lvl="1" indent="-285750">
              <a:buBlip>
                <a:blip r:embed="rId5"/>
              </a:buBlip>
              <a:defRPr/>
            </a:pPr>
            <a:r>
              <a:rPr kumimoji="0" lang="en-US" sz="1050" b="0" i="0" u="none" strike="noStrike" kern="1200" cap="none" spc="0" normalizeH="0" baseline="0" noProof="0">
                <a:ln>
                  <a:noFill/>
                </a:ln>
                <a:solidFill>
                  <a:srgbClr val="1F1A62"/>
                </a:solidFill>
                <a:effectLst/>
                <a:uLnTx/>
                <a:uFillTx/>
                <a:latin typeface="Helvetica"/>
                <a:ea typeface="+mn-ea"/>
                <a:cs typeface="Helvetica"/>
              </a:rPr>
              <a:t>Streaming </a:t>
            </a:r>
            <a:r>
              <a:rPr lang="en-US" sz="1050">
                <a:solidFill>
                  <a:srgbClr val="1F1A62"/>
                </a:solidFill>
                <a:latin typeface="Helvetica"/>
                <a:cs typeface="Helvetica"/>
              </a:rPr>
              <a:t>Reality Viewers</a:t>
            </a:r>
          </a:p>
          <a:p>
            <a:pPr marL="742950" lvl="1" indent="-285750">
              <a:buBlip>
                <a:blip r:embed="rId5"/>
              </a:buBlip>
              <a:defRPr/>
            </a:pPr>
            <a:r>
              <a:rPr lang="en-US" sz="1050">
                <a:solidFill>
                  <a:srgbClr val="1F1A62"/>
                </a:solidFill>
                <a:latin typeface="Helvetica"/>
                <a:cs typeface="Helvetica"/>
              </a:rPr>
              <a:t>Heavy TV Viewers</a:t>
            </a:r>
          </a:p>
          <a:p>
            <a:pPr marL="742950" lvl="1" indent="-285750">
              <a:buBlip>
                <a:blip r:embed="rId5"/>
              </a:buBlip>
              <a:defRPr/>
            </a:pPr>
            <a:r>
              <a:rPr kumimoji="0" lang="en-US" sz="1050" b="0" i="0" u="none" strike="noStrike" kern="1200" cap="none" spc="0" normalizeH="0" baseline="0" noProof="0">
                <a:ln>
                  <a:noFill/>
                </a:ln>
                <a:solidFill>
                  <a:srgbClr val="1F1A62"/>
                </a:solidFill>
                <a:effectLst/>
                <a:uLnTx/>
                <a:uFillTx/>
                <a:latin typeface="Helvetica"/>
                <a:ea typeface="+mn-ea"/>
                <a:cs typeface="Helvetica"/>
              </a:rPr>
              <a:t>MTV, CBS, Bravo &amp; E! Reality Viewers</a:t>
            </a:r>
            <a:endParaRPr lang="en-US" sz="1050" b="0" i="0" u="none" strike="noStrike" kern="1200" cap="none" spc="0" normalizeH="0" baseline="0" noProof="0">
              <a:ln>
                <a:noFill/>
              </a:ln>
              <a:solidFill>
                <a:srgbClr val="1F1A62"/>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a:ea typeface="+mn-ea"/>
                <a:cs typeface="Helvetica"/>
              </a:rPr>
              <a:t>Learnings</a:t>
            </a:r>
            <a:endParaRPr lang="en-US" sz="1200" b="1" i="0" u="none" strike="noStrike" kern="1200" cap="none" spc="0" normalizeH="0" baseline="0" noProof="0">
              <a:ln>
                <a:noFill/>
              </a:ln>
              <a:solidFill>
                <a:srgbClr val="1F1A62"/>
              </a:solidFill>
              <a:effectLst/>
              <a:uLnTx/>
              <a:uFillTx/>
              <a:latin typeface="Helvetica"/>
              <a:cs typeface="Helvetica"/>
            </a:endParaRPr>
          </a:p>
          <a:p>
            <a:pPr marL="285750" lvl="0" indent="-285750">
              <a:buBlip>
                <a:blip r:embed="rId5"/>
              </a:buBlip>
              <a:defRPr/>
            </a:pPr>
            <a:r>
              <a:rPr lang="en-US" sz="1050">
                <a:solidFill>
                  <a:srgbClr val="1F1A62"/>
                </a:solidFill>
                <a:latin typeface="Helvetica"/>
                <a:cs typeface="Helvetica"/>
              </a:rPr>
              <a:t>Through this analysis, the streaming platform learned the impact of its digital ad component, a </a:t>
            </a:r>
            <a:r>
              <a:rPr lang="en-US" sz="1050" b="1">
                <a:solidFill>
                  <a:srgbClr val="1F1A62"/>
                </a:solidFill>
                <a:latin typeface="Helvetica"/>
                <a:cs typeface="Helvetica"/>
              </a:rPr>
              <a:t>63%</a:t>
            </a:r>
            <a:r>
              <a:rPr lang="en-US" sz="1050">
                <a:solidFill>
                  <a:srgbClr val="1F1A62"/>
                </a:solidFill>
                <a:latin typeface="Helvetica"/>
                <a:cs typeface="Helvetica"/>
              </a:rPr>
              <a:t> lift vs. the control</a:t>
            </a:r>
            <a:endParaRPr lang="en-US" sz="1050" b="0" i="0" u="none" strike="noStrike" kern="1200" cap="none" spc="0" normalizeH="0" baseline="0" noProof="0">
              <a:ln>
                <a:noFill/>
              </a:ln>
              <a:solidFill>
                <a:srgbClr val="1F1A62"/>
              </a:solidFill>
              <a:effectLst/>
              <a:uLnTx/>
              <a:uFillTx/>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endParaRPr lang="en-US" sz="400">
              <a:solidFill>
                <a:srgbClr val="1F1A62"/>
              </a:solidFill>
              <a:latin typeface="Helvetica"/>
              <a:cs typeface="Helvetica"/>
            </a:endParaRPr>
          </a:p>
          <a:p>
            <a:pPr marL="285750" indent="-285750">
              <a:buBlip>
                <a:blip r:embed="rId5"/>
              </a:buBlip>
              <a:defRPr/>
            </a:pPr>
            <a:r>
              <a:rPr lang="en-US" sz="1050">
                <a:solidFill>
                  <a:srgbClr val="1F1A62"/>
                </a:solidFill>
                <a:latin typeface="Helvetica"/>
                <a:cs typeface="Helvetica"/>
              </a:rPr>
              <a:t>The service was able to determine optimal frequency levels, with peak impact occurring at </a:t>
            </a:r>
            <a:r>
              <a:rPr lang="en-US" sz="1050" b="1">
                <a:solidFill>
                  <a:srgbClr val="1F1A62"/>
                </a:solidFill>
                <a:latin typeface="Helvetica"/>
                <a:cs typeface="Helvetica"/>
              </a:rPr>
              <a:t>5 exposures</a:t>
            </a:r>
            <a:r>
              <a:rPr lang="en-US" sz="1050">
                <a:solidFill>
                  <a:srgbClr val="1F1A62"/>
                </a:solidFill>
                <a:latin typeface="Helvetica"/>
                <a:cs typeface="Helvetica"/>
              </a:rPr>
              <a:t> in TV and </a:t>
            </a:r>
            <a:r>
              <a:rPr lang="en-US" sz="1050" b="1">
                <a:solidFill>
                  <a:srgbClr val="1F1A62"/>
                </a:solidFill>
                <a:latin typeface="Helvetica"/>
                <a:cs typeface="Helvetica"/>
              </a:rPr>
              <a:t>&gt;9 exposures</a:t>
            </a:r>
            <a:r>
              <a:rPr lang="en-US" sz="1050">
                <a:solidFill>
                  <a:srgbClr val="1F1A62"/>
                </a:solidFill>
                <a:latin typeface="Helvetica"/>
                <a:cs typeface="Helvetica"/>
              </a:rPr>
              <a:t> in digital</a:t>
            </a:r>
          </a:p>
          <a:p>
            <a:pPr marR="0" lvl="0" algn="l" defTabSz="914400" rtl="0" eaLnBrk="1" fontAlgn="auto" latinLnBrk="0" hangingPunct="1">
              <a:lnSpc>
                <a:spcPct val="100000"/>
              </a:lnSpc>
              <a:spcBef>
                <a:spcPts val="0"/>
              </a:spcBef>
              <a:spcAft>
                <a:spcPts val="0"/>
              </a:spcAft>
              <a:buClrTx/>
              <a:buSzTx/>
              <a:tabLst/>
              <a:defRPr/>
            </a:pPr>
            <a:endParaRPr lang="en-US" sz="400">
              <a:solidFill>
                <a:srgbClr val="1F1A62"/>
              </a:solidFill>
              <a:latin typeface="Helvetic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lang="en-US" sz="1050">
                <a:solidFill>
                  <a:srgbClr val="1F1A62"/>
                </a:solidFill>
                <a:latin typeface="Helvetica"/>
                <a:cs typeface="Helvetica"/>
              </a:rPr>
              <a:t>The advertiser was able to glean insights into programming effectiveness, with the greatest impact seen among Streaming Reality viewers – a learning they can apply to future tune-in campaigns</a:t>
            </a:r>
          </a:p>
          <a:p>
            <a:pPr marR="0" lvl="0" algn="l" defTabSz="914400" rtl="0" eaLnBrk="1" fontAlgn="auto" latinLnBrk="0" hangingPunct="1">
              <a:lnSpc>
                <a:spcPct val="100000"/>
              </a:lnSpc>
              <a:spcBef>
                <a:spcPts val="0"/>
              </a:spcBef>
              <a:spcAft>
                <a:spcPts val="0"/>
              </a:spcAft>
              <a:buClrTx/>
              <a:buSzTx/>
              <a:tabLst/>
              <a:defRPr/>
            </a:pPr>
            <a:endParaRPr kumimoji="0" lang="en-US" sz="8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a:ea typeface="+mn-ea"/>
                <a:cs typeface="Helvetica"/>
              </a:rPr>
              <a:t>Company / Viewing Source / Media Type</a:t>
            </a:r>
            <a:endParaRPr lang="en-US" sz="1200" b="1" i="0" u="none" strike="noStrike" kern="1200" cap="none" spc="0" normalizeH="0" baseline="0" noProof="0">
              <a:ln>
                <a:noFill/>
              </a:ln>
              <a:solidFill>
                <a:srgbClr val="1F1A62"/>
              </a:solidFill>
              <a:effectLst/>
              <a:uLnTx/>
              <a:uFillTx/>
              <a:latin typeface="Helvetic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050" b="0" i="0" u="none" strike="noStrike" kern="1200" cap="none" spc="0" normalizeH="0" baseline="0" noProof="0">
                <a:ln>
                  <a:noFill/>
                </a:ln>
                <a:solidFill>
                  <a:srgbClr val="1F1A62"/>
                </a:solidFill>
                <a:effectLst/>
                <a:uLnTx/>
                <a:uFillTx/>
                <a:latin typeface="Helvetica"/>
                <a:ea typeface="+mn-ea"/>
                <a:cs typeface="Helvetica"/>
              </a:rPr>
              <a:t>Samba TV</a:t>
            </a:r>
            <a:r>
              <a:rPr lang="en-US" sz="1050">
                <a:solidFill>
                  <a:srgbClr val="1F1A62"/>
                </a:solidFill>
                <a:latin typeface="Helvetica"/>
                <a:cs typeface="Helvetica"/>
              </a:rPr>
              <a:t> / Automated Content Recognition (ACR) &amp; Pixel Tags / Linear TV, CTV, Online Video</a:t>
            </a:r>
            <a:endParaRPr lang="en-US" sz="1050" b="0" i="0" u="none" strike="noStrike" kern="1200" cap="none" spc="0" normalizeH="0" baseline="0" noProof="0">
              <a:ln>
                <a:noFill/>
              </a:ln>
              <a:solidFill>
                <a:srgbClr val="1F1A62"/>
              </a:solidFill>
              <a:effectLst/>
              <a:uLnTx/>
              <a:uFillTx/>
              <a:latin typeface="Helvetica"/>
              <a:cs typeface="Helvetica"/>
            </a:endParaRPr>
          </a:p>
        </p:txBody>
      </p:sp>
      <p:graphicFrame>
        <p:nvGraphicFramePr>
          <p:cNvPr id="8" name="Chart 7">
            <a:extLst>
              <a:ext uri="{FF2B5EF4-FFF2-40B4-BE49-F238E27FC236}">
                <a16:creationId xmlns:a16="http://schemas.microsoft.com/office/drawing/2014/main" id="{730DC6D2-0532-7C5A-4958-70354CAB90FC}"/>
              </a:ext>
            </a:extLst>
          </p:cNvPr>
          <p:cNvGraphicFramePr/>
          <p:nvPr/>
        </p:nvGraphicFramePr>
        <p:xfrm>
          <a:off x="4486413" y="3374677"/>
          <a:ext cx="7332562" cy="306714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 name="Chart 11">
            <a:extLst>
              <a:ext uri="{FF2B5EF4-FFF2-40B4-BE49-F238E27FC236}">
                <a16:creationId xmlns:a16="http://schemas.microsoft.com/office/drawing/2014/main" id="{660DE910-FD37-1D6D-36A0-B47847F761D2}"/>
              </a:ext>
            </a:extLst>
          </p:cNvPr>
          <p:cNvGraphicFramePr/>
          <p:nvPr/>
        </p:nvGraphicFramePr>
        <p:xfrm>
          <a:off x="7425968" y="1176593"/>
          <a:ext cx="4474996" cy="2037655"/>
        </p:xfrm>
        <a:graphic>
          <a:graphicData uri="http://schemas.openxmlformats.org/drawingml/2006/chart">
            <c:chart xmlns:c="http://schemas.openxmlformats.org/drawingml/2006/chart" xmlns:r="http://schemas.openxmlformats.org/officeDocument/2006/relationships" r:id="rId7"/>
          </a:graphicData>
        </a:graphic>
      </p:graphicFrame>
      <p:grpSp>
        <p:nvGrpSpPr>
          <p:cNvPr id="9" name="Group 8">
            <a:extLst>
              <a:ext uri="{FF2B5EF4-FFF2-40B4-BE49-F238E27FC236}">
                <a16:creationId xmlns:a16="http://schemas.microsoft.com/office/drawing/2014/main" id="{723DFAD2-BC30-755A-E6AF-B98DB5FDB97B}"/>
              </a:ext>
            </a:extLst>
          </p:cNvPr>
          <p:cNvGrpSpPr/>
          <p:nvPr/>
        </p:nvGrpSpPr>
        <p:grpSpPr>
          <a:xfrm>
            <a:off x="4404424" y="1182082"/>
            <a:ext cx="2646129" cy="2026676"/>
            <a:chOff x="4455327" y="1384247"/>
            <a:chExt cx="2646129" cy="2229344"/>
          </a:xfrm>
        </p:grpSpPr>
        <p:graphicFrame>
          <p:nvGraphicFramePr>
            <p:cNvPr id="4" name="Chart 3">
              <a:extLst>
                <a:ext uri="{FF2B5EF4-FFF2-40B4-BE49-F238E27FC236}">
                  <a16:creationId xmlns:a16="http://schemas.microsoft.com/office/drawing/2014/main" id="{DC5901D9-7E5F-3EDF-05B0-5E305B002303}"/>
                </a:ext>
              </a:extLst>
            </p:cNvPr>
            <p:cNvGraphicFramePr/>
            <p:nvPr/>
          </p:nvGraphicFramePr>
          <p:xfrm>
            <a:off x="4455327" y="1714381"/>
            <a:ext cx="2646129" cy="1899210"/>
          </p:xfrm>
          <a:graphic>
            <a:graphicData uri="http://schemas.openxmlformats.org/drawingml/2006/chart">
              <c:chart xmlns:c="http://schemas.openxmlformats.org/drawingml/2006/chart" xmlns:r="http://schemas.openxmlformats.org/officeDocument/2006/relationships" r:id="rId8"/>
            </a:graphicData>
          </a:graphic>
        </p:graphicFrame>
        <p:sp>
          <p:nvSpPr>
            <p:cNvPr id="2" name="TextBox 1">
              <a:extLst>
                <a:ext uri="{FF2B5EF4-FFF2-40B4-BE49-F238E27FC236}">
                  <a16:creationId xmlns:a16="http://schemas.microsoft.com/office/drawing/2014/main" id="{ABB53221-1E64-6ECC-E54D-E312967772AB}"/>
                </a:ext>
              </a:extLst>
            </p:cNvPr>
            <p:cNvSpPr txBox="1"/>
            <p:nvPr/>
          </p:nvSpPr>
          <p:spPr>
            <a:xfrm>
              <a:off x="4536998" y="1384247"/>
              <a:ext cx="1261713" cy="615553"/>
            </a:xfrm>
            <a:prstGeom prst="rect">
              <a:avLst/>
            </a:prstGeom>
            <a:noFill/>
          </p:spPr>
          <p:txBody>
            <a:bodyPr wrap="square" rtlCol="0">
              <a:spAutoFit/>
            </a:bodyPr>
            <a:lstStyle/>
            <a:p>
              <a:pPr algn="ctr"/>
              <a:r>
                <a:rPr lang="en-US" sz="1400" b="1">
                  <a:solidFill>
                    <a:srgbClr val="1F1A62"/>
                  </a:solidFill>
                  <a:latin typeface="Helvetica" panose="020B0403020202020204" pitchFamily="34" charset="0"/>
                </a:rPr>
                <a:t>Digital Lift</a:t>
              </a:r>
            </a:p>
            <a:p>
              <a:pPr algn="ctr"/>
              <a:r>
                <a:rPr lang="en-US" sz="2000" b="1">
                  <a:solidFill>
                    <a:srgbClr val="00BFF2"/>
                  </a:solidFill>
                  <a:latin typeface="Helvetica" panose="020B0403020202020204" pitchFamily="34" charset="0"/>
                </a:rPr>
                <a:t>+63%</a:t>
              </a:r>
            </a:p>
          </p:txBody>
        </p:sp>
        <p:cxnSp>
          <p:nvCxnSpPr>
            <p:cNvPr id="5" name="Straight Arrow Connector 4">
              <a:extLst>
                <a:ext uri="{FF2B5EF4-FFF2-40B4-BE49-F238E27FC236}">
                  <a16:creationId xmlns:a16="http://schemas.microsoft.com/office/drawing/2014/main" id="{1E4AF3D0-469A-A20D-F61D-C03C29F93FA3}"/>
                </a:ext>
              </a:extLst>
            </p:cNvPr>
            <p:cNvCxnSpPr>
              <a:cxnSpLocks/>
            </p:cNvCxnSpPr>
            <p:nvPr/>
          </p:nvCxnSpPr>
          <p:spPr>
            <a:xfrm flipV="1">
              <a:off x="5167854" y="1969146"/>
              <a:ext cx="0" cy="263005"/>
            </a:xfrm>
            <a:prstGeom prst="straightConnector1">
              <a:avLst/>
            </a:prstGeom>
            <a:ln w="38100">
              <a:solidFill>
                <a:srgbClr val="00BFF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ADC35D75-B2FA-D29D-93E8-CF4D8D57F0DC}"/>
              </a:ext>
            </a:extLst>
          </p:cNvPr>
          <p:cNvGrpSpPr/>
          <p:nvPr/>
        </p:nvGrpSpPr>
        <p:grpSpPr>
          <a:xfrm>
            <a:off x="5460611" y="3867438"/>
            <a:ext cx="5382710" cy="276999"/>
            <a:chOff x="7475975" y="1252762"/>
            <a:chExt cx="4448521" cy="276999"/>
          </a:xfrm>
        </p:grpSpPr>
        <p:sp>
          <p:nvSpPr>
            <p:cNvPr id="3" name="Rectangle 2">
              <a:extLst>
                <a:ext uri="{FF2B5EF4-FFF2-40B4-BE49-F238E27FC236}">
                  <a16:creationId xmlns:a16="http://schemas.microsoft.com/office/drawing/2014/main" id="{539E78BD-1B51-D2F5-0ACF-B7C3FA967022}"/>
                </a:ext>
              </a:extLst>
            </p:cNvPr>
            <p:cNvSpPr/>
            <p:nvPr/>
          </p:nvSpPr>
          <p:spPr>
            <a:xfrm>
              <a:off x="7475975" y="1282988"/>
              <a:ext cx="4448521" cy="2011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BAF9E4D-09A3-4224-AD9B-08A708B9E4DE}"/>
                </a:ext>
              </a:extLst>
            </p:cNvPr>
            <p:cNvSpPr txBox="1"/>
            <p:nvPr/>
          </p:nvSpPr>
          <p:spPr>
            <a:xfrm>
              <a:off x="7475976" y="1252762"/>
              <a:ext cx="1436914" cy="261610"/>
            </a:xfrm>
            <a:prstGeom prst="rect">
              <a:avLst/>
            </a:prstGeom>
            <a:noFill/>
          </p:spPr>
          <p:txBody>
            <a:bodyPr wrap="square" rtlCol="0">
              <a:spAutoFit/>
            </a:bodyPr>
            <a:lstStyle/>
            <a:p>
              <a:r>
                <a:rPr lang="en-US" sz="1050" b="1">
                  <a:latin typeface="Helvetica" panose="020B0403020202020204" pitchFamily="34" charset="0"/>
                </a:rPr>
                <a:t>Average Frequency</a:t>
              </a:r>
            </a:p>
          </p:txBody>
        </p:sp>
        <p:sp>
          <p:nvSpPr>
            <p:cNvPr id="26" name="TextBox 25">
              <a:extLst>
                <a:ext uri="{FF2B5EF4-FFF2-40B4-BE49-F238E27FC236}">
                  <a16:creationId xmlns:a16="http://schemas.microsoft.com/office/drawing/2014/main" id="{05DE0A64-3AB9-3DEB-80DE-E19CF5FA5C40}"/>
                </a:ext>
              </a:extLst>
            </p:cNvPr>
            <p:cNvSpPr txBox="1"/>
            <p:nvPr/>
          </p:nvSpPr>
          <p:spPr>
            <a:xfrm>
              <a:off x="9304536" y="1252762"/>
              <a:ext cx="416224" cy="276999"/>
            </a:xfrm>
            <a:prstGeom prst="rect">
              <a:avLst/>
            </a:prstGeom>
            <a:noFill/>
          </p:spPr>
          <p:txBody>
            <a:bodyPr wrap="square" rtlCol="0">
              <a:spAutoFit/>
            </a:bodyPr>
            <a:lstStyle/>
            <a:p>
              <a:pPr algn="ctr"/>
              <a:r>
                <a:rPr lang="en-US" sz="1200" b="1">
                  <a:solidFill>
                    <a:srgbClr val="00BFF2"/>
                  </a:solidFill>
                  <a:latin typeface="Helvetica" panose="020B0403020202020204" pitchFamily="34" charset="0"/>
                </a:rPr>
                <a:t>2.7</a:t>
              </a:r>
            </a:p>
          </p:txBody>
        </p:sp>
        <p:sp>
          <p:nvSpPr>
            <p:cNvPr id="27" name="TextBox 26">
              <a:extLst>
                <a:ext uri="{FF2B5EF4-FFF2-40B4-BE49-F238E27FC236}">
                  <a16:creationId xmlns:a16="http://schemas.microsoft.com/office/drawing/2014/main" id="{B639813B-8419-49D7-3A55-63E487ADE320}"/>
                </a:ext>
              </a:extLst>
            </p:cNvPr>
            <p:cNvSpPr txBox="1"/>
            <p:nvPr/>
          </p:nvSpPr>
          <p:spPr>
            <a:xfrm>
              <a:off x="10873754" y="1252762"/>
              <a:ext cx="416224" cy="276999"/>
            </a:xfrm>
            <a:prstGeom prst="rect">
              <a:avLst/>
            </a:prstGeom>
            <a:noFill/>
          </p:spPr>
          <p:txBody>
            <a:bodyPr wrap="square" rtlCol="0">
              <a:spAutoFit/>
            </a:bodyPr>
            <a:lstStyle/>
            <a:p>
              <a:pPr algn="ctr"/>
              <a:r>
                <a:rPr lang="en-US" sz="1200" b="1">
                  <a:solidFill>
                    <a:srgbClr val="ED3C8D"/>
                  </a:solidFill>
                  <a:latin typeface="Helvetica" panose="020B0403020202020204" pitchFamily="34" charset="0"/>
                </a:rPr>
                <a:t>2.5</a:t>
              </a:r>
            </a:p>
          </p:txBody>
        </p:sp>
      </p:grpSp>
      <p:sp>
        <p:nvSpPr>
          <p:cNvPr id="36" name="TextBox 35">
            <a:extLst>
              <a:ext uri="{FF2B5EF4-FFF2-40B4-BE49-F238E27FC236}">
                <a16:creationId xmlns:a16="http://schemas.microsoft.com/office/drawing/2014/main" id="{FB7F4BAC-44BF-8367-76C9-DB7B1396BB2F}"/>
              </a:ext>
            </a:extLst>
          </p:cNvPr>
          <p:cNvSpPr txBox="1"/>
          <p:nvPr/>
        </p:nvSpPr>
        <p:spPr>
          <a:xfrm>
            <a:off x="4020360" y="6314910"/>
            <a:ext cx="608829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Samba TV, Entertainment Case Study. Campaign time period: March 2021.</a:t>
            </a:r>
          </a:p>
        </p:txBody>
      </p:sp>
      <p:sp>
        <p:nvSpPr>
          <p:cNvPr id="25" name="Rectangle 24">
            <a:extLst>
              <a:ext uri="{FF2B5EF4-FFF2-40B4-BE49-F238E27FC236}">
                <a16:creationId xmlns:a16="http://schemas.microsoft.com/office/drawing/2014/main" id="{61578B43-DBCA-C342-2115-42A44496A428}"/>
              </a:ext>
            </a:extLst>
          </p:cNvPr>
          <p:cNvSpPr/>
          <p:nvPr/>
        </p:nvSpPr>
        <p:spPr>
          <a:xfrm>
            <a:off x="9984919" y="0"/>
            <a:ext cx="2207080" cy="414187"/>
          </a:xfrm>
          <a:prstGeom prst="rect">
            <a:avLst/>
          </a:prstGeom>
          <a:solidFill>
            <a:srgbClr val="E2E8F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1F1A62"/>
                </a:solidFill>
                <a:latin typeface="Helvetica"/>
                <a:cs typeface="Helvetica"/>
              </a:rPr>
              <a:t>Tune - in</a:t>
            </a:r>
            <a:endPar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pic>
        <p:nvPicPr>
          <p:cNvPr id="29" name="Google Shape;61;p13">
            <a:extLst>
              <a:ext uri="{FF2B5EF4-FFF2-40B4-BE49-F238E27FC236}">
                <a16:creationId xmlns:a16="http://schemas.microsoft.com/office/drawing/2014/main" id="{D454F272-B0E8-80A2-95BE-C2C846BC9010}"/>
              </a:ext>
            </a:extLst>
          </p:cNvPr>
          <p:cNvPicPr preferRelativeResize="0"/>
          <p:nvPr/>
        </p:nvPicPr>
        <p:blipFill rotWithShape="1">
          <a:blip r:embed="rId9">
            <a:alphaModFix/>
          </a:blip>
          <a:srcRect/>
          <a:stretch/>
        </p:blipFill>
        <p:spPr>
          <a:xfrm>
            <a:off x="483207" y="6519043"/>
            <a:ext cx="11708799" cy="350107"/>
          </a:xfrm>
          <a:prstGeom prst="rect">
            <a:avLst/>
          </a:prstGeom>
          <a:noFill/>
          <a:ln>
            <a:noFill/>
          </a:ln>
        </p:spPr>
      </p:pic>
      <p:sp>
        <p:nvSpPr>
          <p:cNvPr id="33" name="Google Shape;62;p13">
            <a:extLst>
              <a:ext uri="{FF2B5EF4-FFF2-40B4-BE49-F238E27FC236}">
                <a16:creationId xmlns:a16="http://schemas.microsoft.com/office/drawing/2014/main" id="{E40E3602-007A-8018-74F5-237DB9FF3CEF}"/>
              </a:ext>
            </a:extLst>
          </p:cNvPr>
          <p:cNvSpPr txBox="1"/>
          <p:nvPr/>
        </p:nvSpPr>
        <p:spPr>
          <a:xfrm>
            <a:off x="503713" y="6589970"/>
            <a:ext cx="724400" cy="235858"/>
          </a:xfrm>
          <a:prstGeom prst="rect">
            <a:avLst/>
          </a:prstGeom>
          <a:noFill/>
          <a:ln>
            <a:noFill/>
          </a:ln>
        </p:spPr>
        <p:txBody>
          <a:bodyPr spcFirstLastPara="1" wrap="square" lIns="91433" tIns="45700" rIns="91433" bIns="45700" anchor="t" anchorCtr="0">
            <a:spAutoFit/>
          </a:bodyPr>
          <a:lstStyle/>
          <a:p>
            <a:pPr defTabSz="1219170">
              <a:buClr>
                <a:srgbClr val="FFFFFF"/>
              </a:buClr>
              <a:buSzPts val="700"/>
            </a:pPr>
            <a:r>
              <a:rPr lang="en" sz="933" b="1" kern="0">
                <a:solidFill>
                  <a:srgbClr val="FFFFFF"/>
                </a:solidFill>
                <a:latin typeface="Helvetica" panose="020B0403020202020204" pitchFamily="34" charset="0"/>
                <a:ea typeface="Helvetica Neue"/>
                <a:cs typeface="Helvetica Neue"/>
                <a:sym typeface="Helvetica Neue"/>
              </a:rPr>
              <a:t>PAGE </a:t>
            </a:r>
            <a:fld id="{00000000-1234-1234-1234-123412341234}" type="slidenum">
              <a:rPr lang="en" sz="933" b="1" kern="0">
                <a:solidFill>
                  <a:srgbClr val="FFFFFF"/>
                </a:solidFill>
                <a:latin typeface="Helvetica" panose="020B0403020202020204" pitchFamily="34" charset="0"/>
                <a:ea typeface="Helvetica Neue"/>
                <a:cs typeface="Helvetica Neue"/>
                <a:sym typeface="Helvetica Neue"/>
              </a:rPr>
              <a:pPr defTabSz="1219170">
                <a:buClr>
                  <a:srgbClr val="FFFFFF"/>
                </a:buClr>
                <a:buSzPts val="700"/>
              </a:pPr>
              <a:t>25</a:t>
            </a:fld>
            <a:endParaRPr sz="933" b="1" kern="0">
              <a:solidFill>
                <a:srgbClr val="FFFFFF"/>
              </a:solidFill>
              <a:latin typeface="Helvetica" panose="020B0403020202020204" pitchFamily="34" charset="0"/>
              <a:ea typeface="Helvetica Neue"/>
              <a:cs typeface="Helvetica Neue"/>
              <a:sym typeface="Helvetica Neue"/>
            </a:endParaRPr>
          </a:p>
        </p:txBody>
      </p:sp>
      <p:sp>
        <p:nvSpPr>
          <p:cNvPr id="34" name="Rectangle 33">
            <a:extLst>
              <a:ext uri="{FF2B5EF4-FFF2-40B4-BE49-F238E27FC236}">
                <a16:creationId xmlns:a16="http://schemas.microsoft.com/office/drawing/2014/main" id="{1F018E42-4D3A-D20E-FF74-9BD1135D475F}"/>
              </a:ext>
            </a:extLst>
          </p:cNvPr>
          <p:cNvSpPr/>
          <p:nvPr/>
        </p:nvSpPr>
        <p:spPr>
          <a:xfrm>
            <a:off x="440169"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822355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7FAC2E03-08F6-4198-8F23-998EDE684FF6}"/>
              </a:ext>
            </a:extLst>
          </p:cNvPr>
          <p:cNvSpPr/>
          <p:nvPr/>
        </p:nvSpPr>
        <p:spPr>
          <a:xfrm>
            <a:off x="8384177" y="4709145"/>
            <a:ext cx="2957467" cy="1015663"/>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a:ea typeface="+mn-ea"/>
                <a:cs typeface="Helvetica"/>
              </a:rPr>
              <a:t>70.1%</a:t>
            </a:r>
            <a:br>
              <a:rPr kumimoji="0" lang="en-US" sz="2800" b="1" i="0" u="none" strike="noStrike" kern="1200" cap="none" spc="0" normalizeH="0" baseline="0" noProof="0">
                <a:ln>
                  <a:noFill/>
                </a:ln>
                <a:solidFill>
                  <a:srgbClr val="1F1A62"/>
                </a:solidFill>
                <a:effectLst/>
                <a:uLnTx/>
                <a:uFillTx/>
                <a:latin typeface="Helvetica"/>
                <a:ea typeface="+mn-ea"/>
                <a:cs typeface="Helvetica"/>
              </a:rPr>
            </a:br>
            <a:r>
              <a:rPr kumimoji="0" lang="en-US" sz="1200" b="0" i="0" u="none" strike="noStrike" kern="1200" cap="none" spc="0" normalizeH="0" baseline="0" noProof="0">
                <a:ln>
                  <a:noFill/>
                </a:ln>
                <a:solidFill>
                  <a:srgbClr val="1F1A62"/>
                </a:solidFill>
                <a:effectLst/>
                <a:uLnTx/>
                <a:uFillTx/>
                <a:latin typeface="Helvetica"/>
                <a:ea typeface="+mn-ea"/>
                <a:cs typeface="Helvetica"/>
              </a:rPr>
              <a:t>of those streaming the Super Bowl came from ‘cord cutters’ or HHs without bundled pay TV service</a:t>
            </a: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p:txBody>
      </p:sp>
      <p:sp>
        <p:nvSpPr>
          <p:cNvPr id="57" name="Rectangle 56">
            <a:extLst>
              <a:ext uri="{FF2B5EF4-FFF2-40B4-BE49-F238E27FC236}">
                <a16:creationId xmlns:a16="http://schemas.microsoft.com/office/drawing/2014/main" id="{5419D07D-D1A3-42A2-A7AD-D1B993053AA0}"/>
              </a:ext>
            </a:extLst>
          </p:cNvPr>
          <p:cNvSpPr/>
          <p:nvPr/>
        </p:nvSpPr>
        <p:spPr>
          <a:xfrm>
            <a:off x="4842262" y="4709145"/>
            <a:ext cx="3578535" cy="1200329"/>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a:ea typeface="+mn-ea"/>
                <a:cs typeface="Helvetica"/>
              </a:rPr>
              <a:t>78.4%</a:t>
            </a:r>
            <a:br>
              <a:rPr kumimoji="0" lang="en-US" sz="2800" b="1" i="0" u="none" strike="noStrike" kern="1200" cap="none" spc="0" normalizeH="0" baseline="0" noProof="0">
                <a:ln>
                  <a:noFill/>
                </a:ln>
                <a:solidFill>
                  <a:srgbClr val="1F1A62"/>
                </a:solidFill>
                <a:effectLst/>
                <a:uLnTx/>
                <a:uFillTx/>
                <a:latin typeface="Helvetica"/>
                <a:ea typeface="+mn-ea"/>
                <a:cs typeface="Helvetica"/>
              </a:rPr>
            </a:br>
            <a:r>
              <a:rPr kumimoji="0" lang="en-US" sz="1200" b="0" i="0" u="none" strike="noStrike" kern="1200" cap="none" spc="0" normalizeH="0" baseline="0" noProof="0">
                <a:ln>
                  <a:noFill/>
                </a:ln>
                <a:solidFill>
                  <a:srgbClr val="1F1A62"/>
                </a:solidFill>
                <a:effectLst/>
                <a:uLnTx/>
                <a:uFillTx/>
                <a:latin typeface="Helvetica"/>
                <a:ea typeface="+mn-ea"/>
                <a:cs typeface="Helvetica"/>
              </a:rPr>
              <a:t>of Peacock viewing for the Super Bowl occurred on televisions with Roku, Samsung TV and Amazon Fire TV accounting for 68.5% of big screen viewing share</a:t>
            </a: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p:txBody>
      </p:sp>
      <p:pic>
        <p:nvPicPr>
          <p:cNvPr id="6" name="Picture 5" descr="Icon&#10;&#10;Description automatically generated">
            <a:extLst>
              <a:ext uri="{FF2B5EF4-FFF2-40B4-BE49-F238E27FC236}">
                <a16:creationId xmlns:a16="http://schemas.microsoft.com/office/drawing/2014/main" id="{C623A2E4-4377-4EF8-BCBD-F0A05818452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32832" y="4004220"/>
            <a:ext cx="797395" cy="797395"/>
          </a:xfrm>
          <a:prstGeom prst="rect">
            <a:avLst/>
          </a:prstGeom>
        </p:spPr>
      </p:pic>
      <p:pic>
        <p:nvPicPr>
          <p:cNvPr id="8" name="Picture 7" descr="Icon&#10;&#10;Description automatically generated">
            <a:extLst>
              <a:ext uri="{FF2B5EF4-FFF2-40B4-BE49-F238E27FC236}">
                <a16:creationId xmlns:a16="http://schemas.microsoft.com/office/drawing/2014/main" id="{76C11CD9-BDD5-4C4C-9F88-A4F1E1503A2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33408" y="4073414"/>
            <a:ext cx="659005" cy="659005"/>
          </a:xfrm>
          <a:prstGeom prst="rect">
            <a:avLst/>
          </a:prstGeom>
        </p:spPr>
      </p:pic>
      <p:sp>
        <p:nvSpPr>
          <p:cNvPr id="22" name="Rectangle 21">
            <a:extLst>
              <a:ext uri="{FF2B5EF4-FFF2-40B4-BE49-F238E27FC236}">
                <a16:creationId xmlns:a16="http://schemas.microsoft.com/office/drawing/2014/main" id="{639CEE8B-9C85-4DB5-B575-CACCA7610A76}"/>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4" name="Rectangle 33">
            <a:extLst>
              <a:ext uri="{FF2B5EF4-FFF2-40B4-BE49-F238E27FC236}">
                <a16:creationId xmlns:a16="http://schemas.microsoft.com/office/drawing/2014/main" id="{C3DAEEDD-29BF-462E-9051-3C9F5DBCB6E0}"/>
              </a:ext>
            </a:extLst>
          </p:cNvPr>
          <p:cNvSpPr/>
          <p:nvPr/>
        </p:nvSpPr>
        <p:spPr>
          <a:xfrm>
            <a:off x="0" y="-2792"/>
            <a:ext cx="4014788" cy="828219"/>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D6F3E4AB-B239-4014-8CC3-C8706E0369B4}"/>
              </a:ext>
            </a:extLst>
          </p:cNvPr>
          <p:cNvSpPr/>
          <p:nvPr/>
        </p:nvSpPr>
        <p:spPr>
          <a:xfrm>
            <a:off x="-625" y="915041"/>
            <a:ext cx="4133809" cy="545534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NBC was looking for new measurement solutions to accurately capture their total audience for the Super Bowl and Winter Olympics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Audience Measurement Innovation</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000" b="0" i="0" u="none" strike="noStrike" kern="1200" cap="none" spc="0" normalizeH="0" baseline="0" noProof="0">
                <a:ln>
                  <a:noFill/>
                </a:ln>
                <a:solidFill>
                  <a:srgbClr val="1F1A62"/>
                </a:solidFill>
                <a:effectLst/>
                <a:uLnTx/>
                <a:uFillTx/>
                <a:latin typeface="Helvetica"/>
                <a:ea typeface="+mn-ea"/>
                <a:cs typeface="Helvetica"/>
              </a:rPr>
              <a:t>NBC leveraged Conviva’s measurement and their </a:t>
            </a:r>
            <a:r>
              <a:rPr kumimoji="0" lang="en-US" sz="1000" b="1" i="0" u="none" strike="noStrike" kern="1200" cap="none" spc="0" normalizeH="0" baseline="0" noProof="0">
                <a:ln>
                  <a:noFill/>
                </a:ln>
                <a:solidFill>
                  <a:srgbClr val="1F1A62"/>
                </a:solidFill>
                <a:effectLst/>
                <a:uLnTx/>
                <a:uFillTx/>
                <a:latin typeface="Helvetica"/>
                <a:ea typeface="+mn-ea"/>
                <a:cs typeface="Helvetica"/>
              </a:rPr>
              <a:t>HH identifier </a:t>
            </a:r>
            <a:r>
              <a:rPr kumimoji="0" lang="en-US" sz="1000" b="0" i="0" u="none" strike="noStrike" kern="1200" cap="none" spc="0" normalizeH="0" baseline="0" noProof="0">
                <a:ln>
                  <a:noFill/>
                </a:ln>
                <a:solidFill>
                  <a:srgbClr val="1F1A62"/>
                </a:solidFill>
                <a:effectLst/>
                <a:uLnTx/>
                <a:uFillTx/>
                <a:latin typeface="Helvetica"/>
                <a:ea typeface="+mn-ea"/>
                <a:cs typeface="Helvetica"/>
              </a:rPr>
              <a:t>that allows them to understand de-duplicated reach on streaming by accounting for scenarios like a single </a:t>
            </a:r>
            <a:br>
              <a:rPr kumimoji="0" lang="en-US" sz="1000" b="0" i="0" u="none" strike="noStrike" kern="1200" cap="none" spc="0" normalizeH="0" baseline="0" noProof="0">
                <a:ln>
                  <a:noFill/>
                </a:ln>
                <a:solidFill>
                  <a:srgbClr val="1F1A62"/>
                </a:solidFill>
                <a:effectLst/>
                <a:uLnTx/>
                <a:uFillTx/>
                <a:latin typeface="Helvetica"/>
                <a:ea typeface="+mn-ea"/>
                <a:cs typeface="Helvetica"/>
              </a:rPr>
            </a:br>
            <a:r>
              <a:rPr kumimoji="0" lang="en-US" sz="1000" b="0" i="0" u="none" strike="noStrike" kern="1200" cap="none" spc="0" normalizeH="0" baseline="0" noProof="0">
                <a:ln>
                  <a:noFill/>
                </a:ln>
                <a:solidFill>
                  <a:srgbClr val="1F1A62"/>
                </a:solidFill>
                <a:effectLst/>
                <a:uLnTx/>
                <a:uFillTx/>
                <a:latin typeface="Helvetica"/>
                <a:ea typeface="+mn-ea"/>
                <a:cs typeface="Helvetica"/>
              </a:rPr>
              <a:t>household viewing events across multiple apps</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endParaRPr kumimoji="0" lang="en-US" sz="4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000" b="0" i="0" u="none" strike="noStrike" kern="1200" cap="none" spc="0" normalizeH="0" baseline="0" noProof="0">
                <a:ln>
                  <a:noFill/>
                </a:ln>
                <a:solidFill>
                  <a:srgbClr val="1F1A62"/>
                </a:solidFill>
                <a:effectLst/>
                <a:uLnTx/>
                <a:uFillTx/>
                <a:latin typeface="Helvetica"/>
                <a:ea typeface="+mn-ea"/>
                <a:cs typeface="Helvetica"/>
              </a:rPr>
              <a:t>Conviva data is collected directly from the video player and </a:t>
            </a:r>
            <a:br>
              <a:rPr kumimoji="0" lang="en-US" sz="1000" b="0" i="0" u="none" strike="noStrike" kern="1200" cap="none" spc="0" normalizeH="0" baseline="0" noProof="0">
                <a:ln>
                  <a:noFill/>
                </a:ln>
                <a:solidFill>
                  <a:srgbClr val="1F1A62"/>
                </a:solidFill>
                <a:effectLst/>
                <a:uLnTx/>
                <a:uFillTx/>
                <a:latin typeface="Helvetica"/>
                <a:ea typeface="+mn-ea"/>
                <a:cs typeface="Helvetica"/>
              </a:rPr>
            </a:br>
            <a:r>
              <a:rPr kumimoji="0" lang="en-US" sz="1000" b="0" i="0" u="none" strike="noStrike" kern="1200" cap="none" spc="0" normalizeH="0" baseline="0" noProof="0">
                <a:ln>
                  <a:noFill/>
                </a:ln>
                <a:solidFill>
                  <a:srgbClr val="1F1A62"/>
                </a:solidFill>
                <a:effectLst/>
                <a:uLnTx/>
                <a:uFillTx/>
                <a:latin typeface="Helvetica"/>
                <a:ea typeface="+mn-ea"/>
                <a:cs typeface="Helvetica"/>
              </a:rPr>
              <a:t>acts as a publisher’s proprietary first-party data, capturing everything that happens during a video session, including </a:t>
            </a:r>
            <a:br>
              <a:rPr kumimoji="0" lang="en-US" sz="1000" b="0" i="0" u="none" strike="noStrike" kern="1200" cap="none" spc="0" normalizeH="0" baseline="0" noProof="0">
                <a:ln>
                  <a:noFill/>
                </a:ln>
                <a:solidFill>
                  <a:srgbClr val="1F1A62"/>
                </a:solidFill>
                <a:effectLst/>
                <a:uLnTx/>
                <a:uFillTx/>
                <a:latin typeface="Helvetica"/>
                <a:ea typeface="+mn-ea"/>
                <a:cs typeface="Helvetica"/>
              </a:rPr>
            </a:br>
            <a:r>
              <a:rPr kumimoji="0" lang="en-US" sz="1000" b="0" i="0" u="none" strike="noStrike" kern="1200" cap="none" spc="0" normalizeH="0" baseline="0" noProof="0">
                <a:ln>
                  <a:noFill/>
                </a:ln>
                <a:solidFill>
                  <a:srgbClr val="1F1A62"/>
                </a:solidFill>
                <a:effectLst/>
                <a:uLnTx/>
                <a:uFillTx/>
                <a:latin typeface="Helvetica"/>
                <a:ea typeface="+mn-ea"/>
                <a:cs typeface="Helvetica"/>
              </a:rPr>
              <a:t>both content and ad breaks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Viewing Segment</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000" b="0" i="0" u="none" strike="noStrike" kern="1200" cap="none" spc="0" normalizeH="0" baseline="0" noProof="0">
                <a:ln>
                  <a:noFill/>
                </a:ln>
                <a:solidFill>
                  <a:srgbClr val="1F1A62"/>
                </a:solidFill>
                <a:effectLst/>
                <a:uLnTx/>
                <a:uFillTx/>
                <a:latin typeface="Helvetica"/>
                <a:ea typeface="+mn-ea"/>
                <a:cs typeface="Helvetica"/>
              </a:rPr>
              <a:t>Super Bowl and Winter Olympics Viewers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Learnings</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050" b="0" i="0" u="none" strike="noStrike" kern="1200" cap="none" spc="0" normalizeH="0" baseline="0" noProof="0">
                <a:ln>
                  <a:noFill/>
                </a:ln>
                <a:solidFill>
                  <a:srgbClr val="1F1A62"/>
                </a:solidFill>
                <a:effectLst/>
                <a:uLnTx/>
                <a:uFillTx/>
                <a:latin typeface="Helvetica"/>
                <a:ea typeface="+mn-ea"/>
                <a:cs typeface="Helvetica"/>
              </a:rPr>
              <a:t>NBC was able to:</a:t>
            </a:r>
          </a:p>
          <a:p>
            <a:pPr marL="742950" marR="0" lvl="1"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000" b="0" i="0" u="none" strike="noStrike" kern="1200" cap="none" spc="0" normalizeH="0" baseline="0" noProof="0">
                <a:ln>
                  <a:noFill/>
                </a:ln>
                <a:solidFill>
                  <a:srgbClr val="1F1A62"/>
                </a:solidFill>
                <a:effectLst/>
                <a:uLnTx/>
                <a:uFillTx/>
                <a:latin typeface="Helvetica"/>
                <a:ea typeface="+mn-ea"/>
                <a:cs typeface="Helvetica"/>
              </a:rPr>
              <a:t>Better understand behaviors of HHs tuning into the events, including how many devices per HH were streaming &amp; what content they were watching</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solidFill>
                <a:srgbClr val="1F1A62"/>
              </a:solidFill>
              <a:effectLst/>
              <a:uLnTx/>
              <a:uFillTx/>
              <a:latin typeface="Helvetica"/>
              <a:ea typeface="+mn-ea"/>
              <a:cs typeface="Helvetica"/>
            </a:endParaRPr>
          </a:p>
          <a:p>
            <a:pPr marL="742950" marR="0" lvl="1"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000" b="0" i="0" u="none" strike="noStrike" kern="1200" cap="none" spc="0" normalizeH="0" baseline="0" noProof="0">
                <a:ln>
                  <a:noFill/>
                </a:ln>
                <a:solidFill>
                  <a:srgbClr val="1F1A62"/>
                </a:solidFill>
                <a:effectLst/>
                <a:uLnTx/>
                <a:uFillTx/>
                <a:latin typeface="Helvetica"/>
                <a:ea typeface="+mn-ea"/>
                <a:cs typeface="Helvetica"/>
              </a:rPr>
              <a:t>Get a deduplicated, cross-platform measurement of their audience across streaming &amp; linear*</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solidFill>
                <a:srgbClr val="1F1A62"/>
              </a:solidFill>
              <a:effectLst/>
              <a:uLnTx/>
              <a:uFillTx/>
              <a:latin typeface="Helvetica"/>
              <a:ea typeface="+mn-ea"/>
              <a:cs typeface="Helvetica"/>
            </a:endParaRPr>
          </a:p>
          <a:p>
            <a:pPr marL="742950" marR="0" lvl="1"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000" b="0" i="0" u="none" strike="noStrike" kern="1200" cap="none" spc="0" normalizeH="0" baseline="0" noProof="0">
                <a:ln>
                  <a:noFill/>
                </a:ln>
                <a:solidFill>
                  <a:srgbClr val="1F1A62"/>
                </a:solidFill>
                <a:effectLst/>
                <a:uLnTx/>
                <a:uFillTx/>
                <a:latin typeface="Helvetica"/>
                <a:ea typeface="+mn-ea"/>
                <a:cs typeface="Helvetica"/>
              </a:rPr>
              <a:t>Provide advertisers with next-day ad delivery reports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 Viewing Source / Media Type</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000" b="0" i="0" u="none" strike="noStrike" kern="1200" cap="none" spc="0" normalizeH="0" baseline="0" noProof="0">
                <a:ln>
                  <a:noFill/>
                </a:ln>
                <a:solidFill>
                  <a:srgbClr val="1F1A62"/>
                </a:solidFill>
                <a:effectLst/>
                <a:uLnTx/>
                <a:uFillTx/>
                <a:latin typeface="Helvetica"/>
                <a:ea typeface="+mn-ea"/>
                <a:cs typeface="Helvetica"/>
              </a:rPr>
              <a:t>Conviva, </a:t>
            </a:r>
            <a:r>
              <a:rPr kumimoji="0" lang="en-US" sz="1000" b="0" i="0" u="none" strike="noStrike" kern="1200" cap="none" spc="0" normalizeH="0" baseline="0" noProof="0" err="1">
                <a:ln>
                  <a:noFill/>
                </a:ln>
                <a:solidFill>
                  <a:srgbClr val="1F1A62"/>
                </a:solidFill>
                <a:effectLst/>
                <a:uLnTx/>
                <a:uFillTx/>
                <a:latin typeface="Helvetica"/>
                <a:ea typeface="+mn-ea"/>
                <a:cs typeface="Helvetica"/>
              </a:rPr>
              <a:t>iSpot</a:t>
            </a:r>
            <a:r>
              <a:rPr kumimoji="0" lang="en-US" sz="1000" b="0" i="0" u="none" strike="noStrike" kern="1200" cap="none" spc="0" normalizeH="0" baseline="0" noProof="0">
                <a:ln>
                  <a:noFill/>
                </a:ln>
                <a:solidFill>
                  <a:srgbClr val="1F1A62"/>
                </a:solidFill>
                <a:effectLst/>
                <a:uLnTx/>
                <a:uFillTx/>
                <a:latin typeface="Helvetica"/>
                <a:ea typeface="+mn-ea"/>
                <a:cs typeface="Helvetica"/>
              </a:rPr>
              <a:t>, NBCUniversal</a:t>
            </a:r>
            <a:r>
              <a:rPr kumimoji="0" lang="en-US" sz="1000" b="1" i="0" u="none" strike="noStrike" kern="1200" cap="none" spc="0" normalizeH="0" baseline="0" noProof="0">
                <a:ln>
                  <a:noFill/>
                </a:ln>
                <a:solidFill>
                  <a:srgbClr val="1F1A62"/>
                </a:solidFill>
                <a:effectLst/>
                <a:uLnTx/>
                <a:uFillTx/>
                <a:latin typeface="Helvetica"/>
                <a:ea typeface="+mn-ea"/>
                <a:cs typeface="Helvetica"/>
              </a:rPr>
              <a:t> / </a:t>
            </a:r>
            <a:r>
              <a:rPr kumimoji="0" lang="en-US" sz="1000" b="0" i="0" u="none" strike="noStrike" kern="1200" cap="none" spc="0" normalizeH="0" baseline="0" noProof="0">
                <a:ln>
                  <a:noFill/>
                </a:ln>
                <a:solidFill>
                  <a:srgbClr val="1F1A62"/>
                </a:solidFill>
                <a:effectLst/>
                <a:uLnTx/>
                <a:uFillTx/>
                <a:latin typeface="Helvetica"/>
                <a:ea typeface="+mn-ea"/>
                <a:cs typeface="Helvetica"/>
              </a:rPr>
              <a:t>SDK built into Video Player (Stream Sensor)</a:t>
            </a:r>
            <a:r>
              <a:rPr kumimoji="0" lang="en-US" sz="1000" b="1" i="0" u="none" strike="noStrike" kern="1200" cap="none" spc="0" normalizeH="0" baseline="0" noProof="0">
                <a:ln>
                  <a:noFill/>
                </a:ln>
                <a:solidFill>
                  <a:srgbClr val="1F1A62"/>
                </a:solidFill>
                <a:effectLst/>
                <a:uLnTx/>
                <a:uFillTx/>
                <a:latin typeface="Helvetica"/>
                <a:ea typeface="+mn-ea"/>
                <a:cs typeface="Helvetica"/>
              </a:rPr>
              <a:t> / </a:t>
            </a:r>
            <a:r>
              <a:rPr kumimoji="0" lang="en-US" sz="1000" b="0" i="0" u="none" strike="noStrike" kern="1200" cap="none" spc="0" normalizeH="0" baseline="0" noProof="0">
                <a:ln>
                  <a:noFill/>
                </a:ln>
                <a:solidFill>
                  <a:srgbClr val="1F1A62"/>
                </a:solidFill>
                <a:effectLst/>
                <a:uLnTx/>
                <a:uFillTx/>
                <a:latin typeface="Helvetica"/>
                <a:ea typeface="+mn-ea"/>
                <a:cs typeface="Helvetica"/>
              </a:rPr>
              <a:t>OTT, CTV, Mobile, Tablet, Desktop, Connected Devices </a:t>
            </a:r>
          </a:p>
        </p:txBody>
      </p:sp>
      <p:sp>
        <p:nvSpPr>
          <p:cNvPr id="30" name="Rectangle 29">
            <a:extLst>
              <a:ext uri="{FF2B5EF4-FFF2-40B4-BE49-F238E27FC236}">
                <a16:creationId xmlns:a16="http://schemas.microsoft.com/office/drawing/2014/main" id="{75F81532-3D49-4828-8247-ECFA9B63B40D}"/>
              </a:ext>
            </a:extLst>
          </p:cNvPr>
          <p:cNvSpPr/>
          <p:nvPr/>
        </p:nvSpPr>
        <p:spPr>
          <a:xfrm>
            <a:off x="4064307" y="51973"/>
            <a:ext cx="8106174" cy="1107996"/>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a:ln>
                  <a:noFill/>
                </a:ln>
                <a:solidFill>
                  <a:srgbClr val="1F1A62"/>
                </a:solidFill>
                <a:effectLst/>
                <a:uLnTx/>
                <a:uFillTx/>
                <a:latin typeface="Helvetica"/>
                <a:ea typeface="+mn-ea"/>
                <a:cs typeface="Helvetica"/>
              </a:rPr>
              <a:t>NBC leveraged </a:t>
            </a:r>
            <a:r>
              <a:rPr kumimoji="0" lang="en-US" sz="2200" b="0" i="0" u="none" strike="noStrike" kern="1200" cap="none" spc="0" normalizeH="0" baseline="0" noProof="0">
                <a:ln>
                  <a:noFill/>
                </a:ln>
                <a:solidFill>
                  <a:srgbClr val="ED3C8D"/>
                </a:solidFill>
                <a:effectLst/>
                <a:uLnTx/>
                <a:uFillTx/>
                <a:latin typeface="Helvetica"/>
                <a:ea typeface="+mn-ea"/>
                <a:cs typeface="Helvetica"/>
              </a:rPr>
              <a:t>Conviva’s continuous, census </a:t>
            </a:r>
            <a:br>
              <a:rPr kumimoji="0" lang="en-US" sz="2200" b="0" i="0" u="none" strike="noStrike" kern="1200" cap="none" spc="0" normalizeH="0" baseline="0" noProof="0">
                <a:ln>
                  <a:noFill/>
                </a:ln>
                <a:solidFill>
                  <a:srgbClr val="ED3C8D"/>
                </a:solidFill>
                <a:effectLst/>
                <a:uLnTx/>
                <a:uFillTx/>
                <a:latin typeface="Helvetica"/>
                <a:ea typeface="+mn-ea"/>
                <a:cs typeface="Helvetica"/>
              </a:rPr>
            </a:br>
            <a:r>
              <a:rPr kumimoji="0" lang="en-US" sz="2200" b="0" i="0" u="none" strike="noStrike" kern="1200" cap="none" spc="0" normalizeH="0" baseline="0" noProof="0">
                <a:ln>
                  <a:noFill/>
                </a:ln>
                <a:solidFill>
                  <a:srgbClr val="ED3C8D"/>
                </a:solidFill>
                <a:effectLst/>
                <a:uLnTx/>
                <a:uFillTx/>
                <a:latin typeface="Helvetica"/>
                <a:ea typeface="+mn-ea"/>
                <a:cs typeface="Helvetica"/>
              </a:rPr>
              <a:t>level measurement </a:t>
            </a:r>
            <a:r>
              <a:rPr kumimoji="0" lang="en-US" sz="2200" b="0" i="0" u="none" strike="noStrike" kern="1200" cap="none" spc="0" normalizeH="0" baseline="0" noProof="0">
                <a:ln>
                  <a:noFill/>
                </a:ln>
                <a:solidFill>
                  <a:srgbClr val="1F1A62"/>
                </a:solidFill>
                <a:effectLst/>
                <a:uLnTx/>
                <a:uFillTx/>
                <a:latin typeface="Helvetica"/>
                <a:ea typeface="+mn-ea"/>
                <a:cs typeface="Helvetica"/>
              </a:rPr>
              <a:t>to understand de-duplicated </a:t>
            </a:r>
            <a:br>
              <a:rPr kumimoji="0" lang="en-US" sz="2200" b="0" i="0" u="none" strike="noStrike" kern="1200" cap="none" spc="0" normalizeH="0" baseline="0" noProof="0">
                <a:ln>
                  <a:noFill/>
                </a:ln>
                <a:solidFill>
                  <a:srgbClr val="1F1A62"/>
                </a:solidFill>
                <a:effectLst/>
                <a:uLnTx/>
                <a:uFillTx/>
                <a:latin typeface="Helvetica"/>
                <a:ea typeface="+mn-ea"/>
                <a:cs typeface="Helvetica"/>
              </a:rPr>
            </a:br>
            <a:r>
              <a:rPr kumimoji="0" lang="en-US" sz="2200" b="0" i="0" u="none" strike="noStrike" kern="1200" cap="none" spc="0" normalizeH="0" baseline="0" noProof="0">
                <a:ln>
                  <a:noFill/>
                </a:ln>
                <a:solidFill>
                  <a:srgbClr val="1F1A62"/>
                </a:solidFill>
                <a:effectLst/>
                <a:uLnTx/>
                <a:uFillTx/>
                <a:latin typeface="Helvetica"/>
                <a:ea typeface="+mn-ea"/>
                <a:cs typeface="Helvetica"/>
              </a:rPr>
              <a:t>reach for key tentpole events</a:t>
            </a:r>
          </a:p>
        </p:txBody>
      </p:sp>
      <p:sp>
        <p:nvSpPr>
          <p:cNvPr id="37" name="TextBox 36">
            <a:extLst>
              <a:ext uri="{FF2B5EF4-FFF2-40B4-BE49-F238E27FC236}">
                <a16:creationId xmlns:a16="http://schemas.microsoft.com/office/drawing/2014/main" id="{14F36C49-443D-4E60-B1B7-6C4AA013C3F0}"/>
              </a:ext>
            </a:extLst>
          </p:cNvPr>
          <p:cNvSpPr txBox="1"/>
          <p:nvPr/>
        </p:nvSpPr>
        <p:spPr>
          <a:xfrm>
            <a:off x="4020359" y="6071074"/>
            <a:ext cx="60882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Conviva, Case study: </a:t>
            </a:r>
            <a:r>
              <a:rPr kumimoji="0" lang="en-US" sz="800" b="0" i="1"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Conviva Partners with iSpot to provide NBC deduplicated measurement for the Olympics and Super Bowl</a:t>
            </a: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 Campaign time period: February 2022. *</a:t>
            </a:r>
            <a:r>
              <a:rPr kumimoji="0" lang="en-US" sz="800" b="0" i="0" u="none" strike="noStrike" kern="1200" cap="none" spc="0" normalizeH="0" baseline="0" noProof="0">
                <a:ln>
                  <a:noFill/>
                </a:ln>
                <a:solidFill>
                  <a:srgbClr val="1F1A62"/>
                </a:solidFill>
                <a:effectLst/>
                <a:uLnTx/>
                <a:uFillTx/>
                <a:latin typeface="Helvetica"/>
                <a:ea typeface="+mn-ea"/>
                <a:cs typeface="Helvetica"/>
              </a:rPr>
              <a:t>Using iSpot.TV for linear TV data, NBC matched Conviva’s Stream ID with iSpot’s identity to get a deduplicated view of consumption across all platforms</a:t>
            </a: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a:rPr>
              <a:t>.</a:t>
            </a:r>
            <a:endParaRPr kumimoji="0" lang="en-US" sz="800" b="0" i="0" u="none" strike="noStrike" kern="1200" cap="none" spc="0" normalizeH="0" baseline="0" noProof="0">
              <a:ln>
                <a:noFill/>
              </a:ln>
              <a:solidFill>
                <a:srgbClr val="1F1A62"/>
              </a:solidFill>
              <a:effectLst/>
              <a:uLnTx/>
              <a:uFillTx/>
              <a:latin typeface="Helvetica"/>
              <a:ea typeface="+mn-ea"/>
              <a:cs typeface="Helvetica"/>
            </a:endParaRPr>
          </a:p>
        </p:txBody>
      </p:sp>
      <p:sp>
        <p:nvSpPr>
          <p:cNvPr id="39" name="Rectangle 38">
            <a:extLst>
              <a:ext uri="{FF2B5EF4-FFF2-40B4-BE49-F238E27FC236}">
                <a16:creationId xmlns:a16="http://schemas.microsoft.com/office/drawing/2014/main" id="{9E736540-606E-4F66-AEDD-59BE566E9C74}"/>
              </a:ext>
            </a:extLst>
          </p:cNvPr>
          <p:cNvSpPr/>
          <p:nvPr/>
        </p:nvSpPr>
        <p:spPr>
          <a:xfrm>
            <a:off x="9984919" y="0"/>
            <a:ext cx="2207080" cy="414187"/>
          </a:xfrm>
          <a:prstGeom prst="rect">
            <a:avLst/>
          </a:prstGeom>
          <a:solidFill>
            <a:srgbClr val="E2E8F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Accurate Audience Count / Audience Duplication</a:t>
            </a:r>
          </a:p>
        </p:txBody>
      </p:sp>
      <p:pic>
        <p:nvPicPr>
          <p:cNvPr id="2050" name="Picture 2" descr="Conviva Launches TikTok Analytics Becoming the First to Enable Brands to  Measure Collective Social Media Success">
            <a:extLst>
              <a:ext uri="{FF2B5EF4-FFF2-40B4-BE49-F238E27FC236}">
                <a16:creationId xmlns:a16="http://schemas.microsoft.com/office/drawing/2014/main" id="{2702A45D-E4AC-4B7E-8850-E5B7CA188B61}"/>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0280782" y="6085557"/>
            <a:ext cx="1698996" cy="413923"/>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C4D21724-C585-4649-842A-4692BC18E0A3}"/>
              </a:ext>
            </a:extLst>
          </p:cNvPr>
          <p:cNvSpPr/>
          <p:nvPr/>
        </p:nvSpPr>
        <p:spPr>
          <a:xfrm>
            <a:off x="125016" y="30207"/>
            <a:ext cx="3764757" cy="749051"/>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E900"/>
                </a:solidFill>
                <a:effectLst/>
                <a:uLnTx/>
                <a:uFillTx/>
                <a:latin typeface="Helvetica" pitchFamily="2" charset="0"/>
                <a:ea typeface="+mn-ea"/>
                <a:cs typeface="+mn-cs"/>
              </a:rPr>
              <a:t>Entertainment / Tune - in</a:t>
            </a:r>
          </a:p>
        </p:txBody>
      </p:sp>
      <p:sp>
        <p:nvSpPr>
          <p:cNvPr id="35" name="TextBox 34">
            <a:extLst>
              <a:ext uri="{FF2B5EF4-FFF2-40B4-BE49-F238E27FC236}">
                <a16:creationId xmlns:a16="http://schemas.microsoft.com/office/drawing/2014/main" id="{949207F8-2AEC-426D-955B-B3B54459B03F}"/>
              </a:ext>
            </a:extLst>
          </p:cNvPr>
          <p:cNvSpPr txBox="1"/>
          <p:nvPr/>
        </p:nvSpPr>
        <p:spPr>
          <a:xfrm>
            <a:off x="4257166" y="1197743"/>
            <a:ext cx="766957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Leveraging continuous, census-level measurement, NBC measured:</a:t>
            </a:r>
          </a:p>
        </p:txBody>
      </p:sp>
      <p:cxnSp>
        <p:nvCxnSpPr>
          <p:cNvPr id="29" name="Straight Connector 28">
            <a:extLst>
              <a:ext uri="{FF2B5EF4-FFF2-40B4-BE49-F238E27FC236}">
                <a16:creationId xmlns:a16="http://schemas.microsoft.com/office/drawing/2014/main" id="{9C97EA7E-F065-4B74-8CC1-771DF39800E1}"/>
              </a:ext>
            </a:extLst>
          </p:cNvPr>
          <p:cNvCxnSpPr>
            <a:cxnSpLocks/>
          </p:cNvCxnSpPr>
          <p:nvPr/>
        </p:nvCxnSpPr>
        <p:spPr>
          <a:xfrm>
            <a:off x="4708849" y="5946273"/>
            <a:ext cx="6766208" cy="0"/>
          </a:xfrm>
          <a:prstGeom prst="line">
            <a:avLst/>
          </a:prstGeom>
          <a:ln w="6350" cap="flat" algn="ctr">
            <a:solidFill>
              <a:srgbClr val="1F1A62"/>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D2ED32B7-04A6-4C5C-956B-EDE5C8646D7F}"/>
              </a:ext>
            </a:extLst>
          </p:cNvPr>
          <p:cNvSpPr/>
          <p:nvPr/>
        </p:nvSpPr>
        <p:spPr>
          <a:xfrm>
            <a:off x="4402946" y="2650422"/>
            <a:ext cx="2688606" cy="860266"/>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a:ea typeface="+mn-ea"/>
                <a:cs typeface="Helvetica"/>
              </a:rPr>
              <a:t>10.5MM</a:t>
            </a:r>
            <a:br>
              <a:rPr kumimoji="0" lang="en-US" sz="1200" b="1" i="0" u="none" strike="noStrike" kern="1200" cap="none" spc="0" normalizeH="0" baseline="0" noProof="0">
                <a:ln>
                  <a:noFill/>
                </a:ln>
                <a:solidFill>
                  <a:srgbClr val="1F1A62"/>
                </a:solidFill>
                <a:effectLst/>
                <a:uLnTx/>
                <a:uFillTx/>
                <a:latin typeface="Helvetica"/>
                <a:ea typeface="+mn-ea"/>
                <a:cs typeface="Helvetica"/>
              </a:rPr>
            </a:br>
            <a:r>
              <a:rPr kumimoji="0" lang="en-US" sz="1200" b="0" i="0" u="none" strike="noStrike" kern="1200" cap="none" spc="0" normalizeH="0" baseline="0" noProof="0">
                <a:ln>
                  <a:noFill/>
                </a:ln>
                <a:solidFill>
                  <a:srgbClr val="1F1A62"/>
                </a:solidFill>
                <a:effectLst/>
                <a:uLnTx/>
                <a:uFillTx/>
                <a:latin typeface="Helvetica"/>
                <a:ea typeface="+mn-ea"/>
                <a:cs typeface="Helvetica"/>
              </a:rPr>
              <a:t>Super Bowl Average Streaming Minute Audience </a:t>
            </a: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p:txBody>
      </p:sp>
      <p:sp>
        <p:nvSpPr>
          <p:cNvPr id="28" name="Rectangle 27">
            <a:extLst>
              <a:ext uri="{FF2B5EF4-FFF2-40B4-BE49-F238E27FC236}">
                <a16:creationId xmlns:a16="http://schemas.microsoft.com/office/drawing/2014/main" id="{5C125841-39BA-4B67-B0E2-C3DFE82C5260}"/>
              </a:ext>
            </a:extLst>
          </p:cNvPr>
          <p:cNvSpPr/>
          <p:nvPr/>
        </p:nvSpPr>
        <p:spPr>
          <a:xfrm>
            <a:off x="6896906" y="2665057"/>
            <a:ext cx="2019989" cy="830997"/>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a:ea typeface="+mn-ea"/>
                <a:cs typeface="Helvetica"/>
              </a:rPr>
              <a:t>8:25PM</a:t>
            </a:r>
            <a:br>
              <a:rPr kumimoji="0" lang="en-US" sz="1200" b="1" i="0" u="none" strike="noStrike" kern="1200" cap="none" spc="0" normalizeH="0" baseline="0" noProof="0">
                <a:ln>
                  <a:noFill/>
                </a:ln>
                <a:solidFill>
                  <a:srgbClr val="1F1A62"/>
                </a:solidFill>
                <a:effectLst/>
                <a:uLnTx/>
                <a:uFillTx/>
                <a:latin typeface="Helvetica"/>
                <a:ea typeface="+mn-ea"/>
                <a:cs typeface="Helvetica"/>
              </a:rPr>
            </a:br>
            <a:r>
              <a:rPr kumimoji="0" lang="en-US" sz="1200" b="0" i="0" u="none" strike="noStrike" kern="1200" cap="none" spc="0" normalizeH="0" baseline="0" noProof="0">
                <a:ln>
                  <a:noFill/>
                </a:ln>
                <a:solidFill>
                  <a:srgbClr val="1F1A62"/>
                </a:solidFill>
                <a:effectLst/>
                <a:uLnTx/>
                <a:uFillTx/>
                <a:latin typeface="Helvetica"/>
                <a:ea typeface="+mn-ea"/>
                <a:cs typeface="Helvetica"/>
              </a:rPr>
              <a:t>Time of peak viewership during Super Bowl</a:t>
            </a: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p:txBody>
      </p:sp>
      <p:pic>
        <p:nvPicPr>
          <p:cNvPr id="3" name="Picture 2" descr="Icon&#10;&#10;Description automatically generated">
            <a:extLst>
              <a:ext uri="{FF2B5EF4-FFF2-40B4-BE49-F238E27FC236}">
                <a16:creationId xmlns:a16="http://schemas.microsoft.com/office/drawing/2014/main" id="{D322035A-4112-4228-83EB-52FEA61D91C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657381" y="1741864"/>
            <a:ext cx="797395" cy="797395"/>
          </a:xfrm>
          <a:prstGeom prst="rect">
            <a:avLst/>
          </a:prstGeom>
        </p:spPr>
      </p:pic>
      <p:cxnSp>
        <p:nvCxnSpPr>
          <p:cNvPr id="23" name="Straight Connector 22">
            <a:extLst>
              <a:ext uri="{FF2B5EF4-FFF2-40B4-BE49-F238E27FC236}">
                <a16:creationId xmlns:a16="http://schemas.microsoft.com/office/drawing/2014/main" id="{4593FB2E-B138-437F-9531-67693EE7B5FF}"/>
              </a:ext>
            </a:extLst>
          </p:cNvPr>
          <p:cNvCxnSpPr>
            <a:cxnSpLocks/>
          </p:cNvCxnSpPr>
          <p:nvPr/>
        </p:nvCxnSpPr>
        <p:spPr>
          <a:xfrm>
            <a:off x="4708849" y="3852328"/>
            <a:ext cx="6766208" cy="0"/>
          </a:xfrm>
          <a:prstGeom prst="line">
            <a:avLst/>
          </a:prstGeom>
          <a:ln w="6350" cap="flat" algn="ctr">
            <a:solidFill>
              <a:srgbClr val="1F1A62"/>
            </a:solidFill>
            <a:prstDash val="solid"/>
            <a:tailEnd type="none"/>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A3D04FCF-50FA-467B-BF0C-44BE6D77E12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989938" y="64289"/>
            <a:ext cx="724905" cy="724905"/>
          </a:xfrm>
          <a:prstGeom prst="rect">
            <a:avLst/>
          </a:prstGeom>
        </p:spPr>
      </p:pic>
      <p:sp>
        <p:nvSpPr>
          <p:cNvPr id="36" name="Rectangle 35">
            <a:extLst>
              <a:ext uri="{FF2B5EF4-FFF2-40B4-BE49-F238E27FC236}">
                <a16:creationId xmlns:a16="http://schemas.microsoft.com/office/drawing/2014/main" id="{DB74B6CA-5E25-4C47-A23A-37D76284FC18}"/>
              </a:ext>
            </a:extLst>
          </p:cNvPr>
          <p:cNvSpPr/>
          <p:nvPr/>
        </p:nvSpPr>
        <p:spPr>
          <a:xfrm>
            <a:off x="9230140" y="2630512"/>
            <a:ext cx="2688606" cy="1000274"/>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a:ea typeface="+mn-ea"/>
                <a:cs typeface="Helvetica"/>
              </a:rPr>
              <a:t>+279%</a:t>
            </a:r>
            <a:br>
              <a:rPr kumimoji="0" lang="en-US" sz="2800" b="1" i="0" u="none" strike="noStrike" kern="1200" cap="none" spc="0" normalizeH="0" baseline="0" noProof="0">
                <a:ln>
                  <a:noFill/>
                </a:ln>
                <a:solidFill>
                  <a:srgbClr val="1F1A62"/>
                </a:solidFill>
                <a:effectLst/>
                <a:uLnTx/>
                <a:uFillTx/>
                <a:latin typeface="Helvetica"/>
                <a:ea typeface="+mn-ea"/>
                <a:cs typeface="Helvetica"/>
              </a:rPr>
            </a:br>
            <a:r>
              <a:rPr kumimoji="0" lang="en-US" sz="1200" b="0" i="0" u="none" strike="noStrike" kern="1200" cap="none" spc="0" normalizeH="0" baseline="0" noProof="0">
                <a:ln>
                  <a:noFill/>
                </a:ln>
                <a:solidFill>
                  <a:srgbClr val="1F1A62"/>
                </a:solidFill>
                <a:effectLst/>
                <a:uLnTx/>
                <a:uFillTx/>
                <a:latin typeface="Helvetica"/>
                <a:ea typeface="+mn-ea"/>
                <a:cs typeface="Helvetica"/>
              </a:rPr>
              <a:t>Increase in streaming activity during the Olympics opening ceremony</a:t>
            </a:r>
            <a:br>
              <a:rPr kumimoji="0" lang="en-US" sz="1200" b="0" i="0" u="none" strike="noStrike" kern="1200" cap="none" spc="0" normalizeH="0" baseline="0" noProof="0">
                <a:ln>
                  <a:noFill/>
                </a:ln>
                <a:solidFill>
                  <a:srgbClr val="1F1A62"/>
                </a:solidFill>
                <a:effectLst/>
                <a:uLnTx/>
                <a:uFillTx/>
                <a:latin typeface="Helvetica"/>
                <a:ea typeface="+mn-ea"/>
                <a:cs typeface="Helvetica"/>
              </a:rPr>
            </a:br>
            <a:r>
              <a:rPr kumimoji="0" lang="en-US" sz="1100" b="0" i="1" u="none" strike="noStrike" kern="1200" cap="none" spc="0" normalizeH="0" baseline="0" noProof="0">
                <a:ln>
                  <a:noFill/>
                </a:ln>
                <a:solidFill>
                  <a:srgbClr val="1F1A62"/>
                </a:solidFill>
                <a:effectLst/>
                <a:uLnTx/>
                <a:uFillTx/>
                <a:latin typeface="Helvetica"/>
                <a:ea typeface="+mn-ea"/>
                <a:cs typeface="Helvetica"/>
              </a:rPr>
              <a:t>vs. 2018 opening ceremony</a:t>
            </a:r>
            <a:endParaRPr kumimoji="0" lang="en-US" sz="1400" b="0" i="1" u="none" strike="noStrike" kern="1200" cap="none" spc="0" normalizeH="0" baseline="0" noProof="0">
              <a:ln>
                <a:noFill/>
              </a:ln>
              <a:solidFill>
                <a:srgbClr val="1F1A62"/>
              </a:solidFill>
              <a:effectLst/>
              <a:uLnTx/>
              <a:uFillTx/>
              <a:latin typeface="Helvetica"/>
              <a:ea typeface="+mn-ea"/>
              <a:cs typeface="Helvetica"/>
            </a:endParaRPr>
          </a:p>
        </p:txBody>
      </p:sp>
      <p:pic>
        <p:nvPicPr>
          <p:cNvPr id="38" name="Picture 37" descr="Icon&#10;&#10;Description automatically generated">
            <a:extLst>
              <a:ext uri="{FF2B5EF4-FFF2-40B4-BE49-F238E27FC236}">
                <a16:creationId xmlns:a16="http://schemas.microsoft.com/office/drawing/2014/main" id="{B3EC00C2-AAEC-425D-8249-6915FBAD98E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218817" y="1770461"/>
            <a:ext cx="724906" cy="724906"/>
          </a:xfrm>
          <a:prstGeom prst="rect">
            <a:avLst/>
          </a:prstGeom>
        </p:spPr>
      </p:pic>
      <p:cxnSp>
        <p:nvCxnSpPr>
          <p:cNvPr id="4" name="Straight Connector 3">
            <a:extLst>
              <a:ext uri="{FF2B5EF4-FFF2-40B4-BE49-F238E27FC236}">
                <a16:creationId xmlns:a16="http://schemas.microsoft.com/office/drawing/2014/main" id="{863F4B0F-2167-486A-8186-0006C149F0FD}"/>
              </a:ext>
            </a:extLst>
          </p:cNvPr>
          <p:cNvCxnSpPr>
            <a:cxnSpLocks/>
          </p:cNvCxnSpPr>
          <p:nvPr/>
        </p:nvCxnSpPr>
        <p:spPr>
          <a:xfrm>
            <a:off x="8875643" y="1746923"/>
            <a:ext cx="0" cy="2020007"/>
          </a:xfrm>
          <a:prstGeom prst="line">
            <a:avLst/>
          </a:prstGeom>
          <a:ln w="12700">
            <a:solidFill>
              <a:srgbClr val="1F1A62"/>
            </a:solidFill>
            <a:prstDash val="lg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425C227-A56E-4CFF-9442-102970BCCA42}"/>
              </a:ext>
            </a:extLst>
          </p:cNvPr>
          <p:cNvSpPr txBox="1"/>
          <p:nvPr/>
        </p:nvSpPr>
        <p:spPr>
          <a:xfrm>
            <a:off x="4174436" y="1613433"/>
            <a:ext cx="1623820" cy="307777"/>
          </a:xfrm>
          <a:prstGeom prst="rect">
            <a:avLst/>
          </a:prstGeom>
          <a:solidFill>
            <a:srgbClr val="7ED2F6"/>
          </a:solidFill>
          <a:ln w="952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solidFill>
                  <a:srgbClr val="1F1A62"/>
                </a:solidFill>
                <a:effectLst/>
                <a:uLnTx/>
                <a:uFillTx/>
                <a:latin typeface="Helvetica" panose="020B0403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Streaming Audience</a:t>
            </a:r>
          </a:p>
        </p:txBody>
      </p:sp>
      <p:sp>
        <p:nvSpPr>
          <p:cNvPr id="42" name="TextBox 41">
            <a:extLst>
              <a:ext uri="{FF2B5EF4-FFF2-40B4-BE49-F238E27FC236}">
                <a16:creationId xmlns:a16="http://schemas.microsoft.com/office/drawing/2014/main" id="{9FE6F709-7097-47E0-8187-F6A3148D1194}"/>
              </a:ext>
            </a:extLst>
          </p:cNvPr>
          <p:cNvSpPr txBox="1"/>
          <p:nvPr/>
        </p:nvSpPr>
        <p:spPr>
          <a:xfrm>
            <a:off x="4177751" y="3992197"/>
            <a:ext cx="1623820" cy="307777"/>
          </a:xfrm>
          <a:prstGeom prst="rect">
            <a:avLst/>
          </a:prstGeom>
          <a:solidFill>
            <a:srgbClr val="7ED2F6"/>
          </a:solidFill>
          <a:ln w="952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solidFill>
                  <a:srgbClr val="1F1A62"/>
                </a:solidFill>
                <a:effectLst/>
                <a:uLnTx/>
                <a:uFillTx/>
                <a:latin typeface="Helvetica" panose="020B0403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Streaming Audience by Device &amp; Composition</a:t>
            </a:r>
          </a:p>
        </p:txBody>
      </p:sp>
      <p:pic>
        <p:nvPicPr>
          <p:cNvPr id="33" name="Picture 32">
            <a:extLst>
              <a:ext uri="{FF2B5EF4-FFF2-40B4-BE49-F238E27FC236}">
                <a16:creationId xmlns:a16="http://schemas.microsoft.com/office/drawing/2014/main" id="{FB91410F-E901-40DD-B2CB-6676B2368A9E}"/>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0" name="Slide Number Placeholder 5">
            <a:extLst>
              <a:ext uri="{FF2B5EF4-FFF2-40B4-BE49-F238E27FC236}">
                <a16:creationId xmlns:a16="http://schemas.microsoft.com/office/drawing/2014/main" id="{281F7630-15FD-4E74-B8FF-B4D904D1B45D}"/>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1" name="Rectangle 40">
            <a:extLst>
              <a:ext uri="{FF2B5EF4-FFF2-40B4-BE49-F238E27FC236}">
                <a16:creationId xmlns:a16="http://schemas.microsoft.com/office/drawing/2014/main" id="{FF731812-FC8B-4F31-BE09-048B6723B4EF}"/>
              </a:ext>
            </a:extLst>
          </p:cNvPr>
          <p:cNvSpPr/>
          <p:nvPr/>
        </p:nvSpPr>
        <p:spPr>
          <a:xfrm>
            <a:off x="440169"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722941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4" name="Rectangle 33">
            <a:extLst>
              <a:ext uri="{FF2B5EF4-FFF2-40B4-BE49-F238E27FC236}">
                <a16:creationId xmlns:a16="http://schemas.microsoft.com/office/drawing/2014/main" id="{C3DAEEDD-29BF-462E-9051-3C9F5DBCB6E0}"/>
              </a:ext>
            </a:extLst>
          </p:cNvPr>
          <p:cNvSpPr/>
          <p:nvPr/>
        </p:nvSpPr>
        <p:spPr>
          <a:xfrm>
            <a:off x="0" y="-2792"/>
            <a:ext cx="4014788" cy="828219"/>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A0DB71FD-7161-4F2E-B19E-26E1FA1F6311}"/>
              </a:ext>
            </a:extLst>
          </p:cNvPr>
          <p:cNvSpPr/>
          <p:nvPr/>
        </p:nvSpPr>
        <p:spPr>
          <a:xfrm>
            <a:off x="125016" y="30207"/>
            <a:ext cx="3764757" cy="749051"/>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E900"/>
                </a:solidFill>
                <a:effectLst/>
                <a:uLnTx/>
                <a:uFillTx/>
                <a:latin typeface="Helvetica" pitchFamily="2" charset="0"/>
                <a:ea typeface="+mn-ea"/>
                <a:cs typeface="+mn-cs"/>
              </a:rPr>
              <a:t>Entertainment / Tune - in</a:t>
            </a:r>
          </a:p>
        </p:txBody>
      </p:sp>
      <p:sp>
        <p:nvSpPr>
          <p:cNvPr id="25" name="Rectangle 24">
            <a:extLst>
              <a:ext uri="{FF2B5EF4-FFF2-40B4-BE49-F238E27FC236}">
                <a16:creationId xmlns:a16="http://schemas.microsoft.com/office/drawing/2014/main" id="{D6F3E4AB-B239-4014-8CC3-C8706E0369B4}"/>
              </a:ext>
            </a:extLst>
          </p:cNvPr>
          <p:cNvSpPr/>
          <p:nvPr/>
        </p:nvSpPr>
        <p:spPr>
          <a:xfrm>
            <a:off x="0" y="896763"/>
            <a:ext cx="4014788" cy="569386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Pursuit Channel needed to win business away from their closest TV network competitor by proving their audience garnered superior reach, engagement, and incremental viewing metrics against niche automotive segments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Audience Measurement Innovation</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Pursuit leveraged Comscore TV’s national reporting and automotive </a:t>
            </a:r>
            <a:r>
              <a:rPr kumimoji="0" lang="en-US" sz="1100" b="1" i="0" u="none" strike="noStrike" kern="1200" cap="none" spc="0" normalizeH="0" baseline="0" noProof="0">
                <a:ln>
                  <a:noFill/>
                </a:ln>
                <a:solidFill>
                  <a:srgbClr val="1F1A62"/>
                </a:solidFill>
                <a:effectLst/>
                <a:uLnTx/>
                <a:uFillTx/>
                <a:latin typeface="Helvetica"/>
                <a:ea typeface="+mn-ea"/>
                <a:cs typeface="Helvetica"/>
              </a:rPr>
              <a:t>Advanced Audiences (AA) data</a:t>
            </a:r>
            <a:r>
              <a:rPr kumimoji="0" lang="en-US" sz="1100" b="0" i="0" u="none" strike="noStrike" kern="1200" cap="none" spc="0" normalizeH="0" baseline="0" noProof="0">
                <a:ln>
                  <a:noFill/>
                </a:ln>
                <a:solidFill>
                  <a:srgbClr val="1F1A62"/>
                </a:solidFill>
                <a:effectLst/>
                <a:uLnTx/>
                <a:uFillTx/>
                <a:latin typeface="Helvetica"/>
                <a:ea typeface="+mn-ea"/>
                <a:cs typeface="Helvetica"/>
              </a:rPr>
              <a:t> to prove their network delivers an incremental audience of outdoor enthusiast viewers who have a higher index </a:t>
            </a:r>
            <a:br>
              <a:rPr kumimoji="0" lang="en-US" sz="1100" b="0" i="0" u="none" strike="noStrike" kern="1200" cap="none" spc="0" normalizeH="0" baseline="0" noProof="0">
                <a:ln>
                  <a:noFill/>
                </a:ln>
                <a:solidFill>
                  <a:srgbClr val="1F1A62"/>
                </a:solidFill>
                <a:effectLst/>
                <a:uLnTx/>
                <a:uFillTx/>
                <a:latin typeface="Helvetica"/>
                <a:ea typeface="+mn-ea"/>
                <a:cs typeface="Helvetica"/>
              </a:rPr>
            </a:br>
            <a:r>
              <a:rPr kumimoji="0" lang="en-US" sz="1100" b="0" i="0" u="none" strike="noStrike" kern="1200" cap="none" spc="0" normalizeH="0" baseline="0" noProof="0">
                <a:ln>
                  <a:noFill/>
                </a:ln>
                <a:solidFill>
                  <a:srgbClr val="1F1A62"/>
                </a:solidFill>
                <a:effectLst/>
                <a:uLnTx/>
                <a:uFillTx/>
                <a:latin typeface="Helvetica"/>
                <a:ea typeface="+mn-ea"/>
                <a:cs typeface="Helvetica"/>
              </a:rPr>
              <a:t>of intent to buy both new and used pickups/SUVs compared to their competitor’s viewers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Total Network Audience (Pursuit vs. Network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Audience by Top 3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Mid-sized truck buying intenders**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Learnings</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Pursuit Channel won the automotive account away from their competitor because they were able to show their network reaches a continuously engaged audience of more likely auto purchase intenders</a:t>
            </a:r>
            <a:endParaRPr kumimoji="0" lang="en-US" sz="1200" b="0" i="0" u="none" strike="noStrike" kern="1200" cap="none" spc="0" normalizeH="0" baseline="0" noProof="0">
              <a:ln>
                <a:noFill/>
              </a:ln>
              <a:solidFill>
                <a:srgbClr val="ED3C8D"/>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 Viewing Source / Media Type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Comscore</a:t>
            </a:r>
            <a:r>
              <a:rPr kumimoji="0" lang="en-US" sz="1200" b="1" i="0" u="none" strike="noStrike" kern="1200" cap="none" spc="0" normalizeH="0" baseline="0" noProof="0">
                <a:ln>
                  <a:noFill/>
                </a:ln>
                <a:solidFill>
                  <a:srgbClr val="1F1A62"/>
                </a:solidFill>
                <a:effectLst/>
                <a:uLnTx/>
                <a:uFillTx/>
                <a:latin typeface="Helvetica"/>
                <a:ea typeface="+mn-ea"/>
                <a:cs typeface="Helvetica"/>
              </a:rPr>
              <a:t> / </a:t>
            </a:r>
            <a:r>
              <a:rPr kumimoji="0" lang="en-US" sz="1200" b="0" i="0" u="none" strike="noStrike" kern="1200" cap="none" spc="0" normalizeH="0" baseline="0" noProof="0">
                <a:ln>
                  <a:noFill/>
                </a:ln>
                <a:solidFill>
                  <a:srgbClr val="1F1A62"/>
                </a:solidFill>
                <a:effectLst/>
                <a:uLnTx/>
                <a:uFillTx/>
                <a:latin typeface="Helvetica"/>
                <a:ea typeface="+mn-ea"/>
                <a:cs typeface="Helvetica"/>
              </a:rPr>
              <a:t>Set-Top Box</a:t>
            </a:r>
            <a:r>
              <a:rPr kumimoji="0" lang="en-US" sz="1200" b="1" i="0" u="none" strike="noStrike" kern="1200" cap="none" spc="0" normalizeH="0" baseline="0" noProof="0">
                <a:ln>
                  <a:noFill/>
                </a:ln>
                <a:solidFill>
                  <a:srgbClr val="1F1A62"/>
                </a:solidFill>
                <a:effectLst/>
                <a:uLnTx/>
                <a:uFillTx/>
                <a:latin typeface="Helvetica"/>
                <a:ea typeface="+mn-ea"/>
                <a:cs typeface="Helvetica"/>
              </a:rPr>
              <a:t> / </a:t>
            </a:r>
            <a:r>
              <a:rPr kumimoji="0" lang="en-US" sz="1200" b="0" i="0" u="none" strike="noStrike" kern="1200" cap="none" spc="0" normalizeH="0" baseline="0" noProof="0">
                <a:ln>
                  <a:noFill/>
                </a:ln>
                <a:solidFill>
                  <a:srgbClr val="1F1A62"/>
                </a:solidFill>
                <a:effectLst/>
                <a:uLnTx/>
                <a:uFillTx/>
                <a:latin typeface="Helvetica"/>
                <a:ea typeface="+mn-ea"/>
                <a:cs typeface="Helvetica"/>
              </a:rPr>
              <a:t>National Linear TV (Pursuit outdoor enthusiast network vs. competitive national network)</a:t>
            </a:r>
          </a:p>
        </p:txBody>
      </p:sp>
      <p:sp>
        <p:nvSpPr>
          <p:cNvPr id="30" name="Rectangle 29">
            <a:extLst>
              <a:ext uri="{FF2B5EF4-FFF2-40B4-BE49-F238E27FC236}">
                <a16:creationId xmlns:a16="http://schemas.microsoft.com/office/drawing/2014/main" id="{75F81532-3D49-4828-8247-ECFA9B63B40D}"/>
              </a:ext>
            </a:extLst>
          </p:cNvPr>
          <p:cNvSpPr/>
          <p:nvPr/>
        </p:nvSpPr>
        <p:spPr>
          <a:xfrm>
            <a:off x="4041158" y="63548"/>
            <a:ext cx="5827982" cy="1107996"/>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a:ln>
                  <a:noFill/>
                </a:ln>
                <a:solidFill>
                  <a:srgbClr val="ED3C8D"/>
                </a:solidFill>
                <a:effectLst/>
                <a:uLnTx/>
                <a:uFillTx/>
                <a:latin typeface="Helvetica"/>
                <a:ea typeface="+mn-ea"/>
                <a:cs typeface="Helvetica"/>
              </a:rPr>
              <a:t>Comscore</a:t>
            </a:r>
            <a:r>
              <a:rPr kumimoji="0" lang="en-US" sz="2200" b="0" i="0" u="none" strike="noStrike" kern="1200" cap="none" spc="0" normalizeH="0" baseline="0" noProof="0">
                <a:ln>
                  <a:noFill/>
                </a:ln>
                <a:solidFill>
                  <a:srgbClr val="1F1A62"/>
                </a:solidFill>
                <a:effectLst/>
                <a:uLnTx/>
                <a:uFillTx/>
                <a:latin typeface="Helvetica"/>
                <a:ea typeface="+mn-ea"/>
                <a:cs typeface="Helvetica"/>
              </a:rPr>
              <a:t> helped prove a network garnered </a:t>
            </a:r>
            <a:r>
              <a:rPr lang="en-US" sz="2200">
                <a:solidFill>
                  <a:srgbClr val="ED3C8D"/>
                </a:solidFill>
                <a:latin typeface="Helvetica"/>
              </a:rPr>
              <a:t>higher reach</a:t>
            </a:r>
            <a:r>
              <a:rPr kumimoji="0" lang="en-US" sz="2200" b="0" i="0" u="none" strike="noStrike" kern="1200" cap="none" spc="0" normalizeH="0" baseline="0" noProof="0">
                <a:ln>
                  <a:noFill/>
                </a:ln>
                <a:solidFill>
                  <a:srgbClr val="ED3C8D"/>
                </a:solidFill>
                <a:effectLst/>
                <a:uLnTx/>
                <a:uFillTx/>
                <a:latin typeface="Helvetica"/>
                <a:ea typeface="+mn-ea"/>
                <a:cs typeface="Helvetica"/>
              </a:rPr>
              <a:t>,</a:t>
            </a:r>
            <a:r>
              <a:rPr kumimoji="0" lang="en-US" sz="2200" b="0" i="0" u="none" strike="noStrike" kern="1200" cap="none" spc="0" normalizeH="0" baseline="0" noProof="0">
                <a:ln>
                  <a:noFill/>
                </a:ln>
                <a:solidFill>
                  <a:srgbClr val="1F1A62"/>
                </a:solidFill>
                <a:effectLst/>
                <a:uLnTx/>
                <a:uFillTx/>
                <a:latin typeface="Helvetica"/>
                <a:ea typeface="+mn-ea"/>
                <a:cs typeface="Helvetica"/>
              </a:rPr>
              <a:t> </a:t>
            </a:r>
            <a:r>
              <a:rPr lang="en-US" sz="2200">
                <a:solidFill>
                  <a:srgbClr val="ED3C8D"/>
                </a:solidFill>
                <a:latin typeface="Helvetica"/>
              </a:rPr>
              <a:t>engagement</a:t>
            </a:r>
            <a:r>
              <a:rPr kumimoji="0" lang="en-US" sz="2200" b="0" i="0" u="none" strike="noStrike" kern="1200" cap="none" spc="0" normalizeH="0" baseline="0" noProof="0">
                <a:ln>
                  <a:noFill/>
                </a:ln>
                <a:solidFill>
                  <a:srgbClr val="1F1A62"/>
                </a:solidFill>
                <a:effectLst/>
                <a:uLnTx/>
                <a:uFillTx/>
                <a:latin typeface="Helvetica"/>
                <a:ea typeface="+mn-ea"/>
                <a:cs typeface="Helvetica"/>
              </a:rPr>
              <a:t> and </a:t>
            </a:r>
            <a:r>
              <a:rPr lang="en-US" sz="2200">
                <a:solidFill>
                  <a:srgbClr val="ED3C8D"/>
                </a:solidFill>
                <a:latin typeface="Helvetica"/>
              </a:rPr>
              <a:t>incremental viewing</a:t>
            </a:r>
            <a:r>
              <a:rPr kumimoji="0" lang="en-US" sz="2200" b="0" i="0" u="none" strike="noStrike" kern="1200" cap="none" spc="0" normalizeH="0" baseline="0" noProof="0">
                <a:ln>
                  <a:noFill/>
                </a:ln>
                <a:solidFill>
                  <a:srgbClr val="1F1A62"/>
                </a:solidFill>
                <a:effectLst/>
                <a:uLnTx/>
                <a:uFillTx/>
                <a:latin typeface="Helvetica"/>
                <a:ea typeface="+mn-ea"/>
                <a:cs typeface="Helvetica"/>
              </a:rPr>
              <a:t> in a niche automotive segment</a:t>
            </a:r>
            <a:endParaRPr kumimoji="0" lang="en-US" sz="2200" b="0" i="0" u="none" strike="noStrike" kern="1200" cap="none" spc="0" normalizeH="0" baseline="0" noProof="0">
              <a:ln>
                <a:noFill/>
              </a:ln>
              <a:solidFill>
                <a:srgbClr val="ED3C8D"/>
              </a:solidFill>
              <a:effectLst/>
              <a:uLnTx/>
              <a:uFillTx/>
              <a:latin typeface="Helvetica"/>
              <a:ea typeface="+mn-ea"/>
              <a:cs typeface="Helvetica"/>
            </a:endParaRPr>
          </a:p>
        </p:txBody>
      </p:sp>
      <p:sp>
        <p:nvSpPr>
          <p:cNvPr id="37" name="TextBox 36">
            <a:extLst>
              <a:ext uri="{FF2B5EF4-FFF2-40B4-BE49-F238E27FC236}">
                <a16:creationId xmlns:a16="http://schemas.microsoft.com/office/drawing/2014/main" id="{14F36C49-443D-4E60-B1B7-6C4AA013C3F0}"/>
              </a:ext>
            </a:extLst>
          </p:cNvPr>
          <p:cNvSpPr txBox="1"/>
          <p:nvPr/>
        </p:nvSpPr>
        <p:spPr>
          <a:xfrm>
            <a:off x="3980265" y="6068729"/>
            <a:ext cx="61974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Comscore, </a:t>
            </a:r>
            <a:r>
              <a:rPr kumimoji="0" lang="en-US" sz="800" b="0" i="1"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Pursuit Channel: Automotive Case Study - Network vs. Network, In A High-stakes Battle To Win The Business</a:t>
            </a: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 Campaign time period: 5/31/21 – 8/8/21. *Competitive national network to Pursuit Channel. **Includes ‘intent to buy new non-luxury truck and SUV’ segments and ‘intent to buy used non-luxury truck and SUV’ segments. Indices based on national TV HH average.</a:t>
            </a:r>
          </a:p>
        </p:txBody>
      </p:sp>
      <p:pic>
        <p:nvPicPr>
          <p:cNvPr id="1026" name="Picture 2" descr="Comscore is a trusted currency for planning, transacting, and evaluating  media across platforms.">
            <a:extLst>
              <a:ext uri="{FF2B5EF4-FFF2-40B4-BE49-F238E27FC236}">
                <a16:creationId xmlns:a16="http://schemas.microsoft.com/office/drawing/2014/main" id="{EF66EDD5-6BC6-4694-A1EA-F474712032E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984919" y="5993804"/>
            <a:ext cx="2130959" cy="49128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Diagram 2">
            <a:extLst>
              <a:ext uri="{FF2B5EF4-FFF2-40B4-BE49-F238E27FC236}">
                <a16:creationId xmlns:a16="http://schemas.microsoft.com/office/drawing/2014/main" id="{029BD4A4-D131-4EE0-B040-572CE46FAFC2}"/>
              </a:ext>
            </a:extLst>
          </p:cNvPr>
          <p:cNvGraphicFramePr/>
          <p:nvPr/>
        </p:nvGraphicFramePr>
        <p:xfrm>
          <a:off x="9605545" y="3699251"/>
          <a:ext cx="2262841" cy="18539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6" name="TextBox 15">
            <a:extLst>
              <a:ext uri="{FF2B5EF4-FFF2-40B4-BE49-F238E27FC236}">
                <a16:creationId xmlns:a16="http://schemas.microsoft.com/office/drawing/2014/main" id="{ABD26B41-3771-47FC-9AF3-DBD88456F109}"/>
              </a:ext>
            </a:extLst>
          </p:cNvPr>
          <p:cNvSpPr txBox="1"/>
          <p:nvPr/>
        </p:nvSpPr>
        <p:spPr>
          <a:xfrm>
            <a:off x="9669853" y="3001385"/>
            <a:ext cx="2134224"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14%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overlap duplication with Channel B viewers</a:t>
            </a:r>
          </a:p>
        </p:txBody>
      </p:sp>
      <p:cxnSp>
        <p:nvCxnSpPr>
          <p:cNvPr id="17" name="Straight Connector 16">
            <a:extLst>
              <a:ext uri="{FF2B5EF4-FFF2-40B4-BE49-F238E27FC236}">
                <a16:creationId xmlns:a16="http://schemas.microsoft.com/office/drawing/2014/main" id="{57EE1C7B-768A-4C99-A3DE-0925B654488D}"/>
              </a:ext>
            </a:extLst>
          </p:cNvPr>
          <p:cNvCxnSpPr>
            <a:cxnSpLocks/>
          </p:cNvCxnSpPr>
          <p:nvPr/>
        </p:nvCxnSpPr>
        <p:spPr>
          <a:xfrm>
            <a:off x="10736965" y="3762934"/>
            <a:ext cx="0" cy="716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E521A43-E608-4FCF-B584-42394FFBFC43}"/>
              </a:ext>
            </a:extLst>
          </p:cNvPr>
          <p:cNvSpPr txBox="1"/>
          <p:nvPr/>
        </p:nvSpPr>
        <p:spPr>
          <a:xfrm>
            <a:off x="4269421" y="1488868"/>
            <a:ext cx="7669575"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Pursuit won an auto account away from competitive Network B by proving:</a:t>
            </a:r>
          </a:p>
        </p:txBody>
      </p:sp>
      <p:grpSp>
        <p:nvGrpSpPr>
          <p:cNvPr id="4" name="Group 3">
            <a:extLst>
              <a:ext uri="{FF2B5EF4-FFF2-40B4-BE49-F238E27FC236}">
                <a16:creationId xmlns:a16="http://schemas.microsoft.com/office/drawing/2014/main" id="{FE0BB487-E3C8-4320-B126-8F856A8C3C39}"/>
              </a:ext>
            </a:extLst>
          </p:cNvPr>
          <p:cNvGrpSpPr/>
          <p:nvPr/>
        </p:nvGrpSpPr>
        <p:grpSpPr>
          <a:xfrm>
            <a:off x="4177923" y="3154587"/>
            <a:ext cx="2221988" cy="1900033"/>
            <a:chOff x="3288023" y="2725779"/>
            <a:chExt cx="2221988" cy="1900033"/>
          </a:xfrm>
        </p:grpSpPr>
        <p:sp>
          <p:nvSpPr>
            <p:cNvPr id="44" name="Rectangle 43">
              <a:extLst>
                <a:ext uri="{FF2B5EF4-FFF2-40B4-BE49-F238E27FC236}">
                  <a16:creationId xmlns:a16="http://schemas.microsoft.com/office/drawing/2014/main" id="{931E1110-8489-45F5-A849-CCB0489A5209}"/>
                </a:ext>
              </a:extLst>
            </p:cNvPr>
            <p:cNvSpPr/>
            <p:nvPr/>
          </p:nvSpPr>
          <p:spPr>
            <a:xfrm>
              <a:off x="3288023" y="3015802"/>
              <a:ext cx="2221988" cy="523221"/>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a:ea typeface="+mn-ea"/>
                  <a:cs typeface="Helvetica"/>
                </a:rPr>
                <a:t>For intent to buy a </a:t>
              </a:r>
              <a:r>
                <a:rPr kumimoji="0" lang="en-US" sz="1400" b="1" i="0" u="sng" strike="noStrike" kern="1200" cap="none" spc="0" normalizeH="0" baseline="0" noProof="0">
                  <a:ln>
                    <a:noFill/>
                  </a:ln>
                  <a:solidFill>
                    <a:srgbClr val="1F1A62"/>
                  </a:solidFill>
                  <a:effectLst/>
                  <a:uLnTx/>
                  <a:uFillTx/>
                  <a:latin typeface="Helvetica"/>
                  <a:ea typeface="+mn-ea"/>
                  <a:cs typeface="Helvetica"/>
                </a:rPr>
                <a:t>new</a:t>
              </a:r>
              <a:r>
                <a:rPr kumimoji="0" lang="en-US" sz="1400" b="0" i="0" u="none" strike="noStrike" kern="1200" cap="none" spc="0" normalizeH="0" baseline="0" noProof="0">
                  <a:ln>
                    <a:noFill/>
                  </a:ln>
                  <a:solidFill>
                    <a:srgbClr val="1F1A62"/>
                  </a:solidFill>
                  <a:effectLst/>
                  <a:uLnTx/>
                  <a:uFillTx/>
                  <a:latin typeface="Helvetica"/>
                  <a:ea typeface="+mn-ea"/>
                  <a:cs typeface="Helvetica"/>
                </a:rPr>
                <a:t> full-size pickup truck</a:t>
              </a:r>
            </a:p>
          </p:txBody>
        </p:sp>
        <p:sp>
          <p:nvSpPr>
            <p:cNvPr id="45" name="Rectangle 44">
              <a:extLst>
                <a:ext uri="{FF2B5EF4-FFF2-40B4-BE49-F238E27FC236}">
                  <a16:creationId xmlns:a16="http://schemas.microsoft.com/office/drawing/2014/main" id="{051BB940-E3C6-49AC-A9F2-3D7766326096}"/>
                </a:ext>
              </a:extLst>
            </p:cNvPr>
            <p:cNvSpPr/>
            <p:nvPr/>
          </p:nvSpPr>
          <p:spPr>
            <a:xfrm>
              <a:off x="3752371" y="2725779"/>
              <a:ext cx="1293293" cy="369332"/>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ED3C8D"/>
                  </a:solidFill>
                  <a:effectLst/>
                  <a:uLnTx/>
                  <a:uFillTx/>
                  <a:latin typeface="Helvetica"/>
                  <a:ea typeface="+mn-ea"/>
                  <a:cs typeface="Helvetica"/>
                </a:rPr>
                <a:t>283 Index</a:t>
              </a:r>
            </a:p>
          </p:txBody>
        </p:sp>
        <p:sp>
          <p:nvSpPr>
            <p:cNvPr id="46" name="Rectangle 45">
              <a:extLst>
                <a:ext uri="{FF2B5EF4-FFF2-40B4-BE49-F238E27FC236}">
                  <a16:creationId xmlns:a16="http://schemas.microsoft.com/office/drawing/2014/main" id="{2C7438E6-54D1-4C5C-89FB-B6B81AD4DDA8}"/>
                </a:ext>
              </a:extLst>
            </p:cNvPr>
            <p:cNvSpPr/>
            <p:nvPr/>
          </p:nvSpPr>
          <p:spPr>
            <a:xfrm>
              <a:off x="3288023" y="4102591"/>
              <a:ext cx="2221988" cy="523221"/>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a:ea typeface="+mn-ea"/>
                  <a:cs typeface="Helvetica"/>
                </a:rPr>
                <a:t>For intent to buy a </a:t>
              </a:r>
              <a:r>
                <a:rPr kumimoji="0" lang="en-US" sz="1400" b="1" i="0" u="sng" strike="noStrike" kern="1200" cap="none" spc="0" normalizeH="0" baseline="0" noProof="0">
                  <a:ln>
                    <a:noFill/>
                  </a:ln>
                  <a:solidFill>
                    <a:srgbClr val="1F1A62"/>
                  </a:solidFill>
                  <a:effectLst/>
                  <a:uLnTx/>
                  <a:uFillTx/>
                  <a:latin typeface="Helvetica"/>
                  <a:ea typeface="+mn-ea"/>
                  <a:cs typeface="Helvetica"/>
                </a:rPr>
                <a:t>used</a:t>
              </a:r>
              <a:r>
                <a:rPr kumimoji="0" lang="en-US" sz="1400" b="0" i="0" u="none" strike="noStrike" kern="1200" cap="none" spc="0" normalizeH="0" baseline="0" noProof="0">
                  <a:ln>
                    <a:noFill/>
                  </a:ln>
                  <a:solidFill>
                    <a:srgbClr val="1F1A62"/>
                  </a:solidFill>
                  <a:effectLst/>
                  <a:uLnTx/>
                  <a:uFillTx/>
                  <a:latin typeface="Helvetica"/>
                  <a:ea typeface="+mn-ea"/>
                  <a:cs typeface="Helvetica"/>
                </a:rPr>
                <a:t> full-size pickup truck</a:t>
              </a:r>
            </a:p>
          </p:txBody>
        </p:sp>
        <p:sp>
          <p:nvSpPr>
            <p:cNvPr id="47" name="Rectangle 46">
              <a:extLst>
                <a:ext uri="{FF2B5EF4-FFF2-40B4-BE49-F238E27FC236}">
                  <a16:creationId xmlns:a16="http://schemas.microsoft.com/office/drawing/2014/main" id="{D2302F75-A5E5-4721-9866-1FFE8D488C42}"/>
                </a:ext>
              </a:extLst>
            </p:cNvPr>
            <p:cNvSpPr/>
            <p:nvPr/>
          </p:nvSpPr>
          <p:spPr>
            <a:xfrm>
              <a:off x="3752371" y="3812568"/>
              <a:ext cx="1293293" cy="369332"/>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ED3C8D"/>
                  </a:solidFill>
                  <a:effectLst/>
                  <a:uLnTx/>
                  <a:uFillTx/>
                  <a:latin typeface="Helvetica"/>
                  <a:ea typeface="+mn-ea"/>
                  <a:cs typeface="Helvetica"/>
                </a:rPr>
                <a:t>261 Index</a:t>
              </a:r>
            </a:p>
          </p:txBody>
        </p:sp>
      </p:grpSp>
      <p:sp>
        <p:nvSpPr>
          <p:cNvPr id="3" name="TextBox 2">
            <a:extLst>
              <a:ext uri="{FF2B5EF4-FFF2-40B4-BE49-F238E27FC236}">
                <a16:creationId xmlns:a16="http://schemas.microsoft.com/office/drawing/2014/main" id="{F0C34615-B990-49E3-97A4-A8B23C01C7D4}"/>
              </a:ext>
            </a:extLst>
          </p:cNvPr>
          <p:cNvSpPr txBox="1"/>
          <p:nvPr/>
        </p:nvSpPr>
        <p:spPr>
          <a:xfrm>
            <a:off x="3947395" y="2105523"/>
            <a:ext cx="2636745"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1F1A62"/>
                </a:solidFill>
                <a:effectLst/>
                <a:uLnTx/>
                <a:uFillTx/>
                <a:latin typeface="Helvetica" panose="020B0403020202020204" pitchFamily="34" charset="0"/>
                <a:ea typeface="+mn-ea"/>
                <a:cs typeface="+mn-cs"/>
              </a:rPr>
              <a:t>Audience is more likely to be in-market for new or used pickups and SUVs</a:t>
            </a:r>
          </a:p>
        </p:txBody>
      </p:sp>
      <p:sp>
        <p:nvSpPr>
          <p:cNvPr id="49" name="TextBox 48">
            <a:extLst>
              <a:ext uri="{FF2B5EF4-FFF2-40B4-BE49-F238E27FC236}">
                <a16:creationId xmlns:a16="http://schemas.microsoft.com/office/drawing/2014/main" id="{C49CC6DE-3B56-41B6-B539-ED72EBAAF42C}"/>
              </a:ext>
            </a:extLst>
          </p:cNvPr>
          <p:cNvSpPr txBox="1"/>
          <p:nvPr/>
        </p:nvSpPr>
        <p:spPr>
          <a:xfrm>
            <a:off x="9136150" y="2105523"/>
            <a:ext cx="3062729" cy="7660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1F1A62"/>
                </a:solidFill>
                <a:effectLst/>
                <a:uLnTx/>
                <a:uFillTx/>
                <a:latin typeface="Helvetica" panose="020B0403020202020204" pitchFamily="34" charset="0"/>
                <a:ea typeface="+mn-ea"/>
                <a:cs typeface="+mn-cs"/>
              </a:rPr>
              <a:t>Low audience overlap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1F1A62"/>
                </a:solidFill>
                <a:effectLst/>
                <a:uLnTx/>
                <a:uFillTx/>
                <a:latin typeface="Helvetica" panose="020B0403020202020204" pitchFamily="34" charset="0"/>
                <a:ea typeface="+mn-ea"/>
                <a:cs typeface="+mn-cs"/>
              </a:rPr>
              <a:t> strong opportunities to reach incremental viewers</a:t>
            </a:r>
          </a:p>
        </p:txBody>
      </p:sp>
      <p:sp>
        <p:nvSpPr>
          <p:cNvPr id="50" name="TextBox 49">
            <a:extLst>
              <a:ext uri="{FF2B5EF4-FFF2-40B4-BE49-F238E27FC236}">
                <a16:creationId xmlns:a16="http://schemas.microsoft.com/office/drawing/2014/main" id="{B0A96F9A-C828-4BD9-B143-C23775AA8937}"/>
              </a:ext>
            </a:extLst>
          </p:cNvPr>
          <p:cNvSpPr txBox="1"/>
          <p:nvPr/>
        </p:nvSpPr>
        <p:spPr>
          <a:xfrm>
            <a:off x="6582284" y="2105523"/>
            <a:ext cx="26367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1F1A62"/>
                </a:solidFill>
                <a:effectLst/>
                <a:uLnTx/>
                <a:uFillTx/>
                <a:latin typeface="Helvetica" panose="020B0403020202020204" pitchFamily="34" charset="0"/>
                <a:ea typeface="+mn-ea"/>
                <a:cs typeface="+mn-cs"/>
              </a:rPr>
              <a:t>Continuous Second-by-Second Engagement Levels</a:t>
            </a:r>
          </a:p>
        </p:txBody>
      </p:sp>
      <p:sp>
        <p:nvSpPr>
          <p:cNvPr id="52" name="TextBox 51">
            <a:extLst>
              <a:ext uri="{FF2B5EF4-FFF2-40B4-BE49-F238E27FC236}">
                <a16:creationId xmlns:a16="http://schemas.microsoft.com/office/drawing/2014/main" id="{51177A47-D45A-45FC-8B0F-5ADCAFEE1A3B}"/>
              </a:ext>
            </a:extLst>
          </p:cNvPr>
          <p:cNvSpPr txBox="1"/>
          <p:nvPr/>
        </p:nvSpPr>
        <p:spPr>
          <a:xfrm>
            <a:off x="6483898" y="2805109"/>
            <a:ext cx="3062729" cy="246221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Top three programs revealed live AA metrics </a:t>
            </a: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remained consistent</a:t>
            </a: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 throughout entire broadcast of the program, suggesting that viewers stayed engaged during ad spots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For example, the average Live AA </a:t>
            </a:r>
            <a:b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b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of </a:t>
            </a:r>
            <a:r>
              <a:rPr kumimoji="0" lang="en-US" sz="1200" b="0" i="0" u="none" strike="noStrike" kern="1200" cap="none" spc="0" normalizeH="0" baseline="0" noProof="0" err="1">
                <a:ln>
                  <a:noFill/>
                </a:ln>
                <a:solidFill>
                  <a:srgbClr val="1F1A62"/>
                </a:solidFill>
                <a:effectLst/>
                <a:uLnTx/>
                <a:uFillTx/>
                <a:latin typeface="Helvetica" panose="020B0403020202020204" pitchFamily="34" charset="0"/>
                <a:ea typeface="+mn-ea"/>
                <a:cs typeface="+mn-cs"/>
              </a:rPr>
              <a:t>DeerTech</a:t>
            </a: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 TV show, which airs between </a:t>
            </a:r>
            <a:b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b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10 - 10:30 am was </a:t>
            </a: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14,903</a:t>
            </a: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 viewers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Lowest AA:</a:t>
            </a: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 10:00 a.m. (</a:t>
            </a: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12,864</a:t>
            </a: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Peak AA:</a:t>
            </a: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 10:25 a.m. (</a:t>
            </a: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16,003</a:t>
            </a: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a:t>
            </a:r>
          </a:p>
        </p:txBody>
      </p:sp>
      <p:cxnSp>
        <p:nvCxnSpPr>
          <p:cNvPr id="53" name="Straight Connector 52">
            <a:extLst>
              <a:ext uri="{FF2B5EF4-FFF2-40B4-BE49-F238E27FC236}">
                <a16:creationId xmlns:a16="http://schemas.microsoft.com/office/drawing/2014/main" id="{14BA73CA-1198-40D6-AD5C-80466B339372}"/>
              </a:ext>
            </a:extLst>
          </p:cNvPr>
          <p:cNvCxnSpPr>
            <a:cxnSpLocks/>
          </p:cNvCxnSpPr>
          <p:nvPr/>
        </p:nvCxnSpPr>
        <p:spPr>
          <a:xfrm>
            <a:off x="6531126" y="2105523"/>
            <a:ext cx="0" cy="3580817"/>
          </a:xfrm>
          <a:prstGeom prst="line">
            <a:avLst/>
          </a:prstGeom>
          <a:ln w="6350" cap="flat" algn="ctr">
            <a:solidFill>
              <a:srgbClr val="1F1A62"/>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FE44CEF-79C6-480A-AEF4-6F48CB68B424}"/>
              </a:ext>
            </a:extLst>
          </p:cNvPr>
          <p:cNvCxnSpPr>
            <a:cxnSpLocks/>
          </p:cNvCxnSpPr>
          <p:nvPr/>
        </p:nvCxnSpPr>
        <p:spPr>
          <a:xfrm>
            <a:off x="9478532" y="2105523"/>
            <a:ext cx="0" cy="3580817"/>
          </a:xfrm>
          <a:prstGeom prst="line">
            <a:avLst/>
          </a:prstGeom>
          <a:ln w="6350" cap="flat" algn="ctr">
            <a:solidFill>
              <a:srgbClr val="1F1A62"/>
            </a:solidFill>
            <a:prstDash val="solid"/>
            <a:tailEnd type="none"/>
          </a:ln>
        </p:spPr>
        <p:style>
          <a:lnRef idx="1">
            <a:schemeClr val="accent1"/>
          </a:lnRef>
          <a:fillRef idx="0">
            <a:schemeClr val="accent1"/>
          </a:fillRef>
          <a:effectRef idx="0">
            <a:schemeClr val="accent1"/>
          </a:effectRef>
          <a:fontRef idx="minor">
            <a:schemeClr val="tx1"/>
          </a:fontRef>
        </p:style>
      </p:cxnSp>
      <p:pic>
        <p:nvPicPr>
          <p:cNvPr id="5" name="Picture 4" descr="Icon&#10;&#10;Description automatically generated">
            <a:extLst>
              <a:ext uri="{FF2B5EF4-FFF2-40B4-BE49-F238E27FC236}">
                <a16:creationId xmlns:a16="http://schemas.microsoft.com/office/drawing/2014/main" id="{0C1E563A-B1A6-49C0-BF85-1DD9DE43C43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989938" y="64289"/>
            <a:ext cx="724905" cy="724905"/>
          </a:xfrm>
          <a:prstGeom prst="rect">
            <a:avLst/>
          </a:prstGeom>
        </p:spPr>
      </p:pic>
      <p:sp>
        <p:nvSpPr>
          <p:cNvPr id="36" name="Rectangle 35">
            <a:extLst>
              <a:ext uri="{FF2B5EF4-FFF2-40B4-BE49-F238E27FC236}">
                <a16:creationId xmlns:a16="http://schemas.microsoft.com/office/drawing/2014/main" id="{A49650AA-E1EF-41B6-8938-9E8AB0B61844}"/>
              </a:ext>
            </a:extLst>
          </p:cNvPr>
          <p:cNvSpPr/>
          <p:nvPr/>
        </p:nvSpPr>
        <p:spPr>
          <a:xfrm>
            <a:off x="9994154" y="-1209"/>
            <a:ext cx="2197845" cy="414187"/>
          </a:xfrm>
          <a:prstGeom prst="rect">
            <a:avLst/>
          </a:prstGeom>
          <a:solidFill>
            <a:srgbClr val="E2E8F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Advanced Audiences / </a:t>
            </a:r>
            <a:b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b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Audience Duplication</a:t>
            </a:r>
          </a:p>
        </p:txBody>
      </p:sp>
      <p:pic>
        <p:nvPicPr>
          <p:cNvPr id="32" name="Picture 31">
            <a:extLst>
              <a:ext uri="{FF2B5EF4-FFF2-40B4-BE49-F238E27FC236}">
                <a16:creationId xmlns:a16="http://schemas.microsoft.com/office/drawing/2014/main" id="{D34525E0-4FE2-4D16-AE40-465A2A511801}"/>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8" name="Slide Number Placeholder 5">
            <a:extLst>
              <a:ext uri="{FF2B5EF4-FFF2-40B4-BE49-F238E27FC236}">
                <a16:creationId xmlns:a16="http://schemas.microsoft.com/office/drawing/2014/main" id="{8A5042FB-DD16-4E34-A5E7-D56CEE82B34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9" name="Rectangle 38">
            <a:extLst>
              <a:ext uri="{FF2B5EF4-FFF2-40B4-BE49-F238E27FC236}">
                <a16:creationId xmlns:a16="http://schemas.microsoft.com/office/drawing/2014/main" id="{4AA06BAB-34EB-45C5-9F8D-47EB0BC3029C}"/>
              </a:ext>
            </a:extLst>
          </p:cNvPr>
          <p:cNvSpPr/>
          <p:nvPr/>
        </p:nvSpPr>
        <p:spPr>
          <a:xfrm>
            <a:off x="440169"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387534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BC06434-0B7B-4180-8DCB-338137C5E630}"/>
              </a:ext>
            </a:extLst>
          </p:cNvPr>
          <p:cNvSpPr/>
          <p:nvPr/>
        </p:nvSpPr>
        <p:spPr>
          <a:xfrm>
            <a:off x="21520" y="1581728"/>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1AE09952-486B-4F4F-A441-118D940A2C0C}"/>
              </a:ext>
            </a:extLst>
          </p:cNvPr>
          <p:cNvSpPr/>
          <p:nvPr/>
        </p:nvSpPr>
        <p:spPr>
          <a:xfrm>
            <a:off x="218275" y="533746"/>
            <a:ext cx="11388313"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Best Practices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solidFill>
                  <a:srgbClr val="1F1A62"/>
                </a:solidFill>
                <a:latin typeface="Helvetica" pitchFamily="2" charset="0"/>
              </a:rPr>
              <a:t>Entertainment / Tune - in</a:t>
            </a:r>
            <a:endParaRPr kumimoji="0" lang="en-US" sz="2600" i="0" u="none" strike="noStrike" kern="1200" cap="none" spc="0" normalizeH="0" baseline="0" noProof="0" dirty="0">
              <a:ln>
                <a:noFill/>
              </a:ln>
              <a:solidFill>
                <a:srgbClr val="1F1A62"/>
              </a:solidFill>
              <a:effectLst/>
              <a:uLnTx/>
              <a:uFillTx/>
              <a:latin typeface="Helvetica" pitchFamily="2" charset="0"/>
              <a:ea typeface="+mn-ea"/>
              <a:cs typeface="+mn-cs"/>
            </a:endParaRPr>
          </a:p>
        </p:txBody>
      </p:sp>
      <p:pic>
        <p:nvPicPr>
          <p:cNvPr id="31" name="Picture 30">
            <a:extLst>
              <a:ext uri="{FF2B5EF4-FFF2-40B4-BE49-F238E27FC236}">
                <a16:creationId xmlns:a16="http://schemas.microsoft.com/office/drawing/2014/main" id="{2EE6D369-790A-4B7C-9240-D2E51941DE4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2" name="Slide Number Placeholder 5">
            <a:extLst>
              <a:ext uri="{FF2B5EF4-FFF2-40B4-BE49-F238E27FC236}">
                <a16:creationId xmlns:a16="http://schemas.microsoft.com/office/drawing/2014/main" id="{9A0E526B-59B2-4C9F-92FB-A2F8EE77670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3" name="Rectangle 32">
            <a:extLst>
              <a:ext uri="{FF2B5EF4-FFF2-40B4-BE49-F238E27FC236}">
                <a16:creationId xmlns:a16="http://schemas.microsoft.com/office/drawing/2014/main" id="{3A8C9B62-C207-42B9-AAC1-5847D1FE16D0}"/>
              </a:ext>
            </a:extLst>
          </p:cNvPr>
          <p:cNvSpPr/>
          <p:nvPr/>
        </p:nvSpPr>
        <p:spPr>
          <a:xfrm>
            <a:off x="440169"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 name="Rectangle 3">
            <a:extLst>
              <a:ext uri="{FF2B5EF4-FFF2-40B4-BE49-F238E27FC236}">
                <a16:creationId xmlns:a16="http://schemas.microsoft.com/office/drawing/2014/main" id="{C733433F-B952-2BC0-5A8F-65E3E7701633}"/>
              </a:ext>
            </a:extLst>
          </p:cNvPr>
          <p:cNvSpPr/>
          <p:nvPr/>
        </p:nvSpPr>
        <p:spPr>
          <a:xfrm>
            <a:off x="218275" y="2142807"/>
            <a:ext cx="11388313" cy="1292662"/>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i="0" u="none" strike="noStrike" kern="1200" cap="none" spc="0" normalizeH="0" baseline="0" noProof="0" dirty="0">
              <a:ln>
                <a:noFill/>
              </a:ln>
              <a:solidFill>
                <a:srgbClr val="1F1A62"/>
              </a:solidFill>
              <a:effectLst/>
              <a:uLnTx/>
              <a:uFillTx/>
              <a:latin typeface="Helvetica" pitchFamily="2"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a:ln>
                  <a:noFill/>
                </a:ln>
                <a:solidFill>
                  <a:srgbClr val="1F1A62"/>
                </a:solidFill>
                <a:effectLst/>
                <a:uLnTx/>
                <a:uFillTx/>
                <a:latin typeface="Helvetica" pitchFamily="2" charset="0"/>
                <a:ea typeface="+mn-ea"/>
                <a:cs typeface="+mn-cs"/>
              </a:rPr>
              <a:t>  </a:t>
            </a:r>
          </a:p>
        </p:txBody>
      </p:sp>
      <p:sp>
        <p:nvSpPr>
          <p:cNvPr id="5" name="Rectangle 4">
            <a:extLst>
              <a:ext uri="{FF2B5EF4-FFF2-40B4-BE49-F238E27FC236}">
                <a16:creationId xmlns:a16="http://schemas.microsoft.com/office/drawing/2014/main" id="{C307C9DC-ACE8-A1F2-DFA7-51020F97495E}"/>
              </a:ext>
            </a:extLst>
          </p:cNvPr>
          <p:cNvSpPr/>
          <p:nvPr/>
        </p:nvSpPr>
        <p:spPr>
          <a:xfrm>
            <a:off x="10397864" y="163453"/>
            <a:ext cx="1670089" cy="1292663"/>
          </a:xfrm>
          <a:prstGeom prst="rect">
            <a:avLst/>
          </a:prstGeom>
          <a:solidFill>
            <a:schemeClr val="bg1"/>
          </a:solidFill>
          <a:ln w="3810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Entertainment / Tune -</a:t>
            </a:r>
            <a:r>
              <a:rPr lang="en-US" sz="1600" b="1" dirty="0">
                <a:solidFill>
                  <a:srgbClr val="1F1A62"/>
                </a:solidFill>
                <a:latin typeface="Helvetica" panose="020B0403020202020204" pitchFamily="34" charset="0"/>
              </a:rPr>
              <a:t> in</a:t>
            </a:r>
            <a:endPar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pic>
        <p:nvPicPr>
          <p:cNvPr id="6" name="Picture 5" descr="Icon&#10;&#10;Description automatically generated">
            <a:extLst>
              <a:ext uri="{FF2B5EF4-FFF2-40B4-BE49-F238E27FC236}">
                <a16:creationId xmlns:a16="http://schemas.microsoft.com/office/drawing/2014/main" id="{D2B7A8F4-1B3E-0634-BC40-6474CB7930E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951938" y="213354"/>
            <a:ext cx="751785" cy="751785"/>
          </a:xfrm>
          <a:prstGeom prst="rect">
            <a:avLst/>
          </a:prstGeom>
        </p:spPr>
      </p:pic>
      <p:sp>
        <p:nvSpPr>
          <p:cNvPr id="3" name="Rectangle 2">
            <a:extLst>
              <a:ext uri="{FF2B5EF4-FFF2-40B4-BE49-F238E27FC236}">
                <a16:creationId xmlns:a16="http://schemas.microsoft.com/office/drawing/2014/main" id="{A49FC0A0-BAC8-23B7-7BDB-BB7FE4D2AB10}"/>
              </a:ext>
            </a:extLst>
          </p:cNvPr>
          <p:cNvSpPr/>
          <p:nvPr/>
        </p:nvSpPr>
        <p:spPr>
          <a:xfrm>
            <a:off x="196755" y="1998913"/>
            <a:ext cx="11871198" cy="4093428"/>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6699"/>
                </a:solidFill>
                <a:effectLst/>
                <a:uLnTx/>
                <a:uFillTx/>
                <a:latin typeface="Helvetica" pitchFamily="2" charset="0"/>
                <a:ea typeface="+mn-ea"/>
                <a:cs typeface="+mn-cs"/>
              </a:rPr>
              <a:t>Leverage viewership </a:t>
            </a:r>
            <a:r>
              <a:rPr lang="en-US" sz="2000" b="1" dirty="0">
                <a:solidFill>
                  <a:srgbClr val="FF6699"/>
                </a:solidFill>
                <a:latin typeface="Helvetica" pitchFamily="2" charset="0"/>
              </a:rPr>
              <a:t>data to establish test and control / exposed vs. unexposed groups.  </a:t>
            </a:r>
            <a:r>
              <a:rPr lang="en-US" sz="2000" dirty="0">
                <a:solidFill>
                  <a:srgbClr val="1F1A62"/>
                </a:solidFill>
                <a:latin typeface="Helvetica" pitchFamily="2" charset="0"/>
              </a:rPr>
              <a:t>Those learnings can then be used to accurately evaluate which campaign tactics had the greatest impact on tune-in and refine for future campaigns.</a:t>
            </a:r>
          </a:p>
          <a:p>
            <a:pPr marR="0" lvl="0" algn="l" defTabSz="914400" rtl="0" eaLnBrk="1" fontAlgn="auto" latinLnBrk="0" hangingPunct="1">
              <a:lnSpc>
                <a:spcPct val="100000"/>
              </a:lnSpc>
              <a:spcBef>
                <a:spcPts val="0"/>
              </a:spcBef>
              <a:spcAft>
                <a:spcPts val="0"/>
              </a:spcAft>
              <a:buClrTx/>
              <a:buSzTx/>
              <a:tabLst/>
              <a:defRPr/>
            </a:pPr>
            <a:endParaRPr lang="en-US" sz="2000" dirty="0">
              <a:solidFill>
                <a:srgbClr val="1F1A62"/>
              </a:solidFill>
              <a:latin typeface="Helvetica" pitchFamily="2"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solidFill>
                  <a:srgbClr val="FF6699"/>
                </a:solidFill>
                <a:latin typeface="Helvetica" pitchFamily="2" charset="0"/>
              </a:rPr>
              <a:t>Utilize advanced audience targeting capabilities to reach current fans and prospective viewers.  </a:t>
            </a:r>
            <a:r>
              <a:rPr lang="en-US" sz="2000" dirty="0">
                <a:solidFill>
                  <a:srgbClr val="1F1A62"/>
                </a:solidFill>
                <a:latin typeface="Helvetica" pitchFamily="2" charset="0"/>
              </a:rPr>
              <a:t>Audiences that are not current fans, but look like they could be based on their viewership habits of similar programs or networks, are a great source for driving new viewers to tune-in.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srgbClr val="1F1A62"/>
              </a:solidFill>
              <a:latin typeface="Helvetica" pitchFamily="2"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solidFill>
                  <a:srgbClr val="FF6699"/>
                </a:solidFill>
                <a:latin typeface="Helvetica" pitchFamily="2" charset="0"/>
              </a:rPr>
              <a:t>Second by second viewership data can be used to measure network and program engagement of content and advertisements.  </a:t>
            </a:r>
            <a:r>
              <a:rPr lang="en-US" sz="2000" dirty="0">
                <a:solidFill>
                  <a:srgbClr val="1F1A62"/>
                </a:solidFill>
                <a:latin typeface="Helvetica" pitchFamily="2" charset="0"/>
              </a:rPr>
              <a:t>Leverage viewership data to illustrate to advertisers that your network/program has strong engagement across platforms and key audiences to capture share and drive revenue.</a:t>
            </a:r>
            <a:endParaRPr kumimoji="0" lang="en-US" sz="2000"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Tree>
    <p:extLst>
      <p:ext uri="{BB962C8B-B14F-4D97-AF65-F5344CB8AC3E}">
        <p14:creationId xmlns:p14="http://schemas.microsoft.com/office/powerpoint/2010/main" val="34186518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1AE09952-486B-4F4F-A441-118D940A2C0C}"/>
              </a:ext>
            </a:extLst>
          </p:cNvPr>
          <p:cNvSpPr/>
          <p:nvPr/>
        </p:nvSpPr>
        <p:spPr>
          <a:xfrm>
            <a:off x="611166" y="1536116"/>
            <a:ext cx="11388313"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Automotive</a:t>
            </a:r>
          </a:p>
        </p:txBody>
      </p:sp>
      <p:pic>
        <p:nvPicPr>
          <p:cNvPr id="31" name="Picture 30">
            <a:extLst>
              <a:ext uri="{FF2B5EF4-FFF2-40B4-BE49-F238E27FC236}">
                <a16:creationId xmlns:a16="http://schemas.microsoft.com/office/drawing/2014/main" id="{2EE6D369-790A-4B7C-9240-D2E51941DE4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2" name="Slide Number Placeholder 5">
            <a:extLst>
              <a:ext uri="{FF2B5EF4-FFF2-40B4-BE49-F238E27FC236}">
                <a16:creationId xmlns:a16="http://schemas.microsoft.com/office/drawing/2014/main" id="{9A0E526B-59B2-4C9F-92FB-A2F8EE77670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3" name="Rectangle 32">
            <a:extLst>
              <a:ext uri="{FF2B5EF4-FFF2-40B4-BE49-F238E27FC236}">
                <a16:creationId xmlns:a16="http://schemas.microsoft.com/office/drawing/2014/main" id="{3A8C9B62-C207-42B9-AAC1-5847D1FE16D0}"/>
              </a:ext>
            </a:extLst>
          </p:cNvPr>
          <p:cNvSpPr/>
          <p:nvPr/>
        </p:nvSpPr>
        <p:spPr>
          <a:xfrm>
            <a:off x="440169"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2" name="Picture 1" descr="Logo, icon&#10;&#10;Description automatically generated">
            <a:extLst>
              <a:ext uri="{FF2B5EF4-FFF2-40B4-BE49-F238E27FC236}">
                <a16:creationId xmlns:a16="http://schemas.microsoft.com/office/drawing/2014/main" id="{0F13F012-858C-DD30-9CBA-27F3DD89E78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52837" y="2028559"/>
            <a:ext cx="2904969" cy="2904969"/>
          </a:xfrm>
          <a:prstGeom prst="rect">
            <a:avLst/>
          </a:prstGeom>
          <a:noFill/>
          <a:ln>
            <a:noFill/>
          </a:ln>
        </p:spPr>
      </p:pic>
      <p:sp>
        <p:nvSpPr>
          <p:cNvPr id="3" name="TextBox 2">
            <a:extLst>
              <a:ext uri="{FF2B5EF4-FFF2-40B4-BE49-F238E27FC236}">
                <a16:creationId xmlns:a16="http://schemas.microsoft.com/office/drawing/2014/main" id="{911CCF1D-AB6B-6B45-056D-1B1926AC7DD9}"/>
              </a:ext>
            </a:extLst>
          </p:cNvPr>
          <p:cNvSpPr txBox="1"/>
          <p:nvPr/>
        </p:nvSpPr>
        <p:spPr>
          <a:xfrm>
            <a:off x="0" y="6052284"/>
            <a:ext cx="1219200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srgbClr val="1F1A62"/>
                </a:solidFill>
                <a:latin typeface="Helvetica" panose="020B0403020202020204" pitchFamily="34" charset="0"/>
                <a:cs typeface="Calibri" panose="020F0502020204030204" pitchFamily="34" charset="0"/>
              </a:rPr>
              <a:t>Please continue to review CPG case studies and best practices</a:t>
            </a:r>
            <a:endParaRPr kumimoji="0" lang="en-US" sz="1400" b="0" i="1" u="none" strike="noStrike" kern="1200" cap="none" spc="0" normalizeH="0" baseline="0" noProof="0" dirty="0">
              <a:ln>
                <a:noFill/>
              </a:ln>
              <a:solidFill>
                <a:srgbClr val="1F1A6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820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6FF070A-0D36-4E41-9532-2FB6CB1B98AB}"/>
              </a:ext>
            </a:extLst>
          </p:cNvPr>
          <p:cNvSpPr/>
          <p:nvPr/>
        </p:nvSpPr>
        <p:spPr>
          <a:xfrm>
            <a:off x="0" y="1252642"/>
            <a:ext cx="12192000" cy="564474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80409" y="391901"/>
            <a:ext cx="11846937"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1F1A62"/>
                </a:solidFill>
                <a:effectLst/>
                <a:uLnTx/>
                <a:uFillTx/>
                <a:latin typeface="Helvetica" pitchFamily="2" charset="0"/>
                <a:ea typeface="+mn-ea"/>
                <a:cs typeface="+mn-cs"/>
              </a:rPr>
              <a:t>What You’ll Learn</a:t>
            </a:r>
            <a:r>
              <a:rPr lang="en-US" sz="3000" b="1" dirty="0">
                <a:solidFill>
                  <a:srgbClr val="1F1A62"/>
                </a:solidFill>
                <a:latin typeface="Helvetica" pitchFamily="2" charset="0"/>
              </a:rPr>
              <a:t>…</a:t>
            </a:r>
            <a:endParaRPr kumimoji="0" lang="en-US" sz="30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sp>
        <p:nvSpPr>
          <p:cNvPr id="22" name="Rectangle 21">
            <a:extLst>
              <a:ext uri="{FF2B5EF4-FFF2-40B4-BE49-F238E27FC236}">
                <a16:creationId xmlns:a16="http://schemas.microsoft.com/office/drawing/2014/main" id="{93C379B6-D548-4B77-99C9-C65FB48203C1}"/>
              </a:ext>
            </a:extLst>
          </p:cNvPr>
          <p:cNvSpPr/>
          <p:nvPr/>
        </p:nvSpPr>
        <p:spPr>
          <a:xfrm>
            <a:off x="821055" y="2244060"/>
            <a:ext cx="11055194" cy="3170099"/>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2400" b="0" i="0" u="none" strike="noStrike" kern="1200" cap="none" spc="0" normalizeH="0" baseline="0" noProof="0" dirty="0">
                <a:ln>
                  <a:noFill/>
                </a:ln>
                <a:solidFill>
                  <a:srgbClr val="1F1A62"/>
                </a:solidFill>
                <a:effectLst/>
                <a:uLnTx/>
                <a:uFillTx/>
                <a:latin typeface="Helvetica"/>
                <a:ea typeface="+mn-ea"/>
                <a:cs typeface="+mn-cs"/>
              </a:rPr>
              <a:t>How brands are utilizing innovative, modern measurement approaches to </a:t>
            </a:r>
            <a:r>
              <a:rPr kumimoji="0" lang="en-US" sz="2400" b="1" i="0" u="none" strike="noStrike" kern="1200" cap="none" spc="0" normalizeH="0" baseline="0" noProof="0" dirty="0">
                <a:ln>
                  <a:noFill/>
                </a:ln>
                <a:solidFill>
                  <a:srgbClr val="1F1A62"/>
                </a:solidFill>
                <a:effectLst/>
                <a:uLnTx/>
                <a:uFillTx/>
                <a:latin typeface="Helvetica"/>
                <a:ea typeface="+mn-ea"/>
                <a:cs typeface="+mn-cs"/>
              </a:rPr>
              <a:t>maximize the effectiveness</a:t>
            </a:r>
            <a:r>
              <a:rPr kumimoji="0" lang="en-US" sz="2400" b="0" i="0" u="none" strike="noStrike" kern="1200" cap="none" spc="0" normalizeH="0" baseline="0" noProof="0" dirty="0">
                <a:ln>
                  <a:noFill/>
                </a:ln>
                <a:solidFill>
                  <a:srgbClr val="1F1A62"/>
                </a:solidFill>
                <a:effectLst/>
                <a:uLnTx/>
                <a:uFillTx/>
                <a:latin typeface="Helvetica"/>
                <a:ea typeface="+mn-ea"/>
                <a:cs typeface="+mn-cs"/>
              </a:rPr>
              <a:t> of their campaigns and achieve better outcomes</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1600" b="0" i="0" u="none" strike="noStrike" kern="1200" cap="none" spc="0" normalizeH="0" baseline="0" noProof="0" dirty="0">
              <a:ln>
                <a:noFill/>
              </a:ln>
              <a:solidFill>
                <a:srgbClr val="1F1A62"/>
              </a:solidFill>
              <a:effectLst/>
              <a:uLnTx/>
              <a:uFillTx/>
              <a:latin typeface="Helvetica"/>
              <a:ea typeface="Times New Roman" panose="02020603050405020304" pitchFamily="18" charset="0"/>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2400" b="0" i="0" u="none" strike="noStrike" kern="1200" cap="none" spc="0" normalizeH="0" baseline="0" noProof="0" dirty="0">
                <a:ln>
                  <a:noFill/>
                </a:ln>
                <a:solidFill>
                  <a:srgbClr val="1F1A62"/>
                </a:solidFill>
                <a:effectLst/>
                <a:uLnTx/>
                <a:uFillTx/>
                <a:latin typeface="Helvetica"/>
                <a:ea typeface="Times New Roman" panose="02020603050405020304" pitchFamily="18" charset="0"/>
                <a:cs typeface="Helvetica"/>
              </a:rPr>
              <a:t>Insightful </a:t>
            </a:r>
            <a:r>
              <a:rPr kumimoji="0" lang="en-US" sz="2400" b="1" i="0" u="none" strike="noStrike" kern="1200" cap="none" spc="0" normalizeH="0" baseline="0" noProof="0" dirty="0">
                <a:ln>
                  <a:noFill/>
                </a:ln>
                <a:solidFill>
                  <a:srgbClr val="1F1A62"/>
                </a:solidFill>
                <a:effectLst/>
                <a:uLnTx/>
                <a:uFillTx/>
                <a:latin typeface="Helvetica"/>
                <a:ea typeface="Times New Roman" panose="02020603050405020304" pitchFamily="18" charset="0"/>
                <a:cs typeface="Helvetica"/>
              </a:rPr>
              <a:t>category-specific best practices </a:t>
            </a:r>
            <a:r>
              <a:rPr kumimoji="0" lang="en-US" sz="2400" b="0" i="0" u="none" strike="noStrike" kern="1200" cap="none" spc="0" normalizeH="0" baseline="0" noProof="0" dirty="0">
                <a:ln>
                  <a:noFill/>
                </a:ln>
                <a:solidFill>
                  <a:srgbClr val="1F1A62"/>
                </a:solidFill>
                <a:effectLst/>
                <a:uLnTx/>
                <a:uFillTx/>
                <a:latin typeface="Helvetica"/>
                <a:ea typeface="Times New Roman" panose="02020603050405020304" pitchFamily="18" charset="0"/>
                <a:cs typeface="Helvetica"/>
              </a:rPr>
              <a:t>drawn from</a:t>
            </a:r>
            <a:r>
              <a:rPr kumimoji="0" lang="en-US" sz="2400" b="0" i="1" u="none" strike="noStrike" kern="1200" cap="none" spc="0" normalizeH="0" baseline="0" noProof="0" dirty="0">
                <a:ln>
                  <a:noFill/>
                </a:ln>
                <a:solidFill>
                  <a:srgbClr val="1F1A62"/>
                </a:solidFill>
                <a:effectLst/>
                <a:uLnTx/>
                <a:uFillTx/>
                <a:latin typeface="Helvetica"/>
                <a:ea typeface="Times New Roman" panose="02020603050405020304" pitchFamily="18" charset="0"/>
                <a:cs typeface="Helvetica"/>
              </a:rPr>
              <a:t>18 real-world examples </a:t>
            </a:r>
            <a:r>
              <a:rPr kumimoji="0" lang="en-US" sz="2400" b="0" i="0" u="none" strike="noStrike" kern="1200" cap="none" spc="0" normalizeH="0" baseline="0" noProof="0" dirty="0">
                <a:ln>
                  <a:noFill/>
                </a:ln>
                <a:solidFill>
                  <a:srgbClr val="1F1A62"/>
                </a:solidFill>
                <a:effectLst/>
                <a:uLnTx/>
                <a:uFillTx/>
                <a:latin typeface="Helvetica"/>
                <a:ea typeface="Times New Roman" panose="02020603050405020304" pitchFamily="18" charset="0"/>
                <a:cs typeface="Helvetica"/>
              </a:rPr>
              <a:t>across five major product categories: H</a:t>
            </a:r>
            <a:r>
              <a:rPr kumimoji="0" lang="en-US" sz="2400" b="0" i="0" u="none" strike="noStrike" kern="1200" cap="none" spc="0" normalizeH="0" baseline="0" noProof="0" dirty="0">
                <a:ln>
                  <a:noFill/>
                </a:ln>
                <a:solidFill>
                  <a:srgbClr val="1F1A62"/>
                </a:solidFill>
                <a:effectLst/>
                <a:uLnTx/>
                <a:uFillTx/>
                <a:latin typeface="Helvetica"/>
                <a:ea typeface="+mn-ea"/>
                <a:cs typeface="+mn-cs"/>
              </a:rPr>
              <a:t>ealthcare, Automotive, and CPG, Insurance, and Entertainment / Tune-in</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1600" b="0" i="0" u="none" strike="noStrike" kern="1200" cap="none" spc="0" normalizeH="0" baseline="0" noProof="0" dirty="0">
              <a:ln>
                <a:noFill/>
              </a:ln>
              <a:solidFill>
                <a:srgbClr val="1F1A62"/>
              </a:solidFill>
              <a:effectLst/>
              <a:uLnTx/>
              <a:uFillTx/>
              <a:latin typeface="Helvetica"/>
              <a:ea typeface="Times New Roman" panose="02020603050405020304" pitchFamily="18" charset="0"/>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2400" b="1" i="0" u="none" strike="noStrike" kern="1200" cap="none" spc="0" normalizeH="0" baseline="0" noProof="0" dirty="0">
                <a:ln>
                  <a:noFill/>
                </a:ln>
                <a:solidFill>
                  <a:srgbClr val="1F1A62"/>
                </a:solidFill>
                <a:effectLst/>
                <a:uLnTx/>
                <a:uFillTx/>
                <a:latin typeface="Helvetica"/>
                <a:ea typeface="Times New Roman" panose="02020603050405020304" pitchFamily="18" charset="0"/>
                <a:cs typeface="Helvetica"/>
              </a:rPr>
              <a:t>Considerations</a:t>
            </a:r>
            <a:r>
              <a:rPr kumimoji="0" lang="en-US" sz="2400" b="0" i="0" u="none" strike="noStrike" kern="1200" cap="none" spc="0" normalizeH="0" baseline="0" noProof="0" dirty="0">
                <a:ln>
                  <a:noFill/>
                </a:ln>
                <a:solidFill>
                  <a:srgbClr val="1F1A62"/>
                </a:solidFill>
                <a:effectLst/>
                <a:uLnTx/>
                <a:uFillTx/>
                <a:latin typeface="Helvetica"/>
                <a:ea typeface="Times New Roman" panose="02020603050405020304" pitchFamily="18" charset="0"/>
                <a:cs typeface="Helvetica"/>
              </a:rPr>
              <a:t> as you evaluate and add new solutions to your measurement plans</a:t>
            </a:r>
          </a:p>
        </p:txBody>
      </p:sp>
      <p:pic>
        <p:nvPicPr>
          <p:cNvPr id="10" name="Graphic 9">
            <a:extLst>
              <a:ext uri="{FF2B5EF4-FFF2-40B4-BE49-F238E27FC236}">
                <a16:creationId xmlns:a16="http://schemas.microsoft.com/office/drawing/2014/main" id="{9F4C4AEC-1AE9-4CDC-8C1D-14EE45E41E07}"/>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91975"/>
          <a:stretch/>
        </p:blipFill>
        <p:spPr>
          <a:xfrm>
            <a:off x="7208003" y="1373301"/>
            <a:ext cx="241306" cy="518703"/>
          </a:xfrm>
          <a:prstGeom prst="rect">
            <a:avLst/>
          </a:prstGeom>
        </p:spPr>
      </p:pic>
      <p:pic>
        <p:nvPicPr>
          <p:cNvPr id="13" name="Picture 12" descr="A close up of a sign&#10;&#10;Description automatically generated">
            <a:extLst>
              <a:ext uri="{FF2B5EF4-FFF2-40B4-BE49-F238E27FC236}">
                <a16:creationId xmlns:a16="http://schemas.microsoft.com/office/drawing/2014/main" id="{0A40D91A-9618-4B64-884C-6081DEB0B0D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12153" t="25123" r="41896" b="22769"/>
          <a:stretch/>
        </p:blipFill>
        <p:spPr>
          <a:xfrm>
            <a:off x="4677369" y="1426907"/>
            <a:ext cx="714904" cy="381714"/>
          </a:xfrm>
          <a:prstGeom prst="rect">
            <a:avLst/>
          </a:prstGeom>
        </p:spPr>
      </p:pic>
      <p:sp>
        <p:nvSpPr>
          <p:cNvPr id="14" name="TextBox 13">
            <a:extLst>
              <a:ext uri="{FF2B5EF4-FFF2-40B4-BE49-F238E27FC236}">
                <a16:creationId xmlns:a16="http://schemas.microsoft.com/office/drawing/2014/main" id="{5463F6E9-F426-428D-9C4E-EC60345DFC0C}"/>
              </a:ext>
            </a:extLst>
          </p:cNvPr>
          <p:cNvSpPr txBox="1"/>
          <p:nvPr/>
        </p:nvSpPr>
        <p:spPr>
          <a:xfrm>
            <a:off x="5392273" y="1348565"/>
            <a:ext cx="22518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01A62"/>
                </a:solidFill>
                <a:effectLst/>
                <a:uLnTx/>
                <a:uFillTx/>
                <a:latin typeface="Poppins" panose="00000500000000000000" pitchFamily="50" charset="0"/>
                <a:ea typeface="+mn-ea"/>
                <a:cs typeface="Poppins" panose="00000500000000000000" pitchFamily="50" charset="0"/>
              </a:rPr>
              <a:t>Measurement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01A62"/>
                </a:solidFill>
                <a:effectLst/>
                <a:uLnTx/>
                <a:uFillTx/>
                <a:latin typeface="Poppins" panose="00000500000000000000" pitchFamily="50" charset="0"/>
                <a:ea typeface="+mn-ea"/>
                <a:cs typeface="Poppins" panose="00000500000000000000" pitchFamily="50" charset="0"/>
              </a:rPr>
              <a:t>Innovations Series</a:t>
            </a:r>
            <a:endParaRPr kumimoji="0" lang="en-US" sz="800" b="0" i="0" u="none" strike="noStrike" kern="1200" cap="none" spc="0" normalizeH="0" baseline="0" noProof="0" dirty="0">
              <a:ln>
                <a:noFill/>
              </a:ln>
              <a:solidFill>
                <a:srgbClr val="201A62"/>
              </a:solidFill>
              <a:effectLst/>
              <a:uLnTx/>
              <a:uFillTx/>
              <a:latin typeface="Helvetica" panose="020B0604020202020204" pitchFamily="34" charset="0"/>
              <a:ea typeface="+mn-ea"/>
              <a:cs typeface="Helvetica" panose="020B0604020202020204" pitchFamily="34" charset="0"/>
            </a:endParaRPr>
          </a:p>
        </p:txBody>
      </p:sp>
      <p:pic>
        <p:nvPicPr>
          <p:cNvPr id="5" name="Graphic 4" descr="Programmer female outline">
            <a:extLst>
              <a:ext uri="{FF2B5EF4-FFF2-40B4-BE49-F238E27FC236}">
                <a16:creationId xmlns:a16="http://schemas.microsoft.com/office/drawing/2014/main" id="{775470A5-00E5-471B-8525-DAA7E536E406}"/>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398103" y="172017"/>
            <a:ext cx="705927" cy="705927"/>
          </a:xfrm>
          <a:prstGeom prst="rect">
            <a:avLst/>
          </a:prstGeom>
        </p:spPr>
      </p:pic>
      <p:sp>
        <p:nvSpPr>
          <p:cNvPr id="6" name="Rectangle 5">
            <a:extLst>
              <a:ext uri="{FF2B5EF4-FFF2-40B4-BE49-F238E27FC236}">
                <a16:creationId xmlns:a16="http://schemas.microsoft.com/office/drawing/2014/main" id="{A5680F6A-4754-49C5-84CE-FBE6FCBA3CF0}"/>
              </a:ext>
            </a:extLst>
          </p:cNvPr>
          <p:cNvSpPr/>
          <p:nvPr/>
        </p:nvSpPr>
        <p:spPr>
          <a:xfrm>
            <a:off x="11639710" y="674575"/>
            <a:ext cx="236539" cy="133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1C5EA873-DFFD-46C8-A3B6-749A8A2D9728}"/>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8" name="Slide Number Placeholder 5">
            <a:extLst>
              <a:ext uri="{FF2B5EF4-FFF2-40B4-BE49-F238E27FC236}">
                <a16:creationId xmlns:a16="http://schemas.microsoft.com/office/drawing/2014/main" id="{98E983DB-E10B-4078-ADCA-9097E9ACEDD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0" name="Rectangle 19">
            <a:extLst>
              <a:ext uri="{FF2B5EF4-FFF2-40B4-BE49-F238E27FC236}">
                <a16:creationId xmlns:a16="http://schemas.microsoft.com/office/drawing/2014/main" id="{45DA24D1-CE3D-4E86-9A03-7C8DD0D33AF6}"/>
              </a:ext>
            </a:extLst>
          </p:cNvPr>
          <p:cNvSpPr/>
          <p:nvPr/>
        </p:nvSpPr>
        <p:spPr>
          <a:xfrm>
            <a:off x="440169"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632181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4" name="Rectangle 33">
            <a:extLst>
              <a:ext uri="{FF2B5EF4-FFF2-40B4-BE49-F238E27FC236}">
                <a16:creationId xmlns:a16="http://schemas.microsoft.com/office/drawing/2014/main" id="{C3DAEEDD-29BF-462E-9051-3C9F5DBCB6E0}"/>
              </a:ext>
            </a:extLst>
          </p:cNvPr>
          <p:cNvSpPr/>
          <p:nvPr/>
        </p:nvSpPr>
        <p:spPr>
          <a:xfrm>
            <a:off x="0" y="-2792"/>
            <a:ext cx="4014788" cy="828219"/>
          </a:xfrm>
          <a:prstGeom prst="rect">
            <a:avLst/>
          </a:prstGeom>
          <a:solidFill>
            <a:srgbClr val="55A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D6F3E4AB-B239-4014-8CC3-C8706E0369B4}"/>
              </a:ext>
            </a:extLst>
          </p:cNvPr>
          <p:cNvSpPr/>
          <p:nvPr/>
        </p:nvSpPr>
        <p:spPr>
          <a:xfrm>
            <a:off x="-625" y="934919"/>
            <a:ext cx="4064931" cy="529375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 major automotive brand wanted to understand the interplay between their Linear TV and Digital media, seeking insights to increase efficiency &amp; impact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Audience Measurement Innovation</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Samba TV’s </a:t>
            </a:r>
            <a:r>
              <a:rPr kumimoji="0" lang="en-US" sz="1200" b="1" i="0" u="none" strike="noStrike" kern="1200" cap="none" spc="0" normalizeH="0" baseline="0" noProof="0">
                <a:ln>
                  <a:noFill/>
                </a:ln>
                <a:solidFill>
                  <a:srgbClr val="1F1A62"/>
                </a:solidFill>
                <a:effectLst/>
                <a:uLnTx/>
                <a:uFillTx/>
                <a:latin typeface="Helvetica"/>
                <a:ea typeface="+mn-ea"/>
                <a:cs typeface="Helvetica"/>
              </a:rPr>
              <a:t>True Reach and Frequency (TRF) measurement </a:t>
            </a:r>
            <a:r>
              <a:rPr kumimoji="0" lang="en-US" sz="1200" b="0" i="0" u="none" strike="noStrike" kern="1200" cap="none" spc="0" normalizeH="0" baseline="0" noProof="0">
                <a:ln>
                  <a:noFill/>
                </a:ln>
                <a:solidFill>
                  <a:srgbClr val="1F1A62"/>
                </a:solidFill>
                <a:effectLst/>
                <a:uLnTx/>
                <a:uFillTx/>
                <a:latin typeface="Helvetica"/>
                <a:ea typeface="+mn-ea"/>
                <a:cs typeface="Helvetica"/>
              </a:rPr>
              <a:t>provided insights into how the campaign performed across TV and Digital tactics, ultimately supporting the need for more balanced digital vs. Linear TV media mix going forward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U.S. HHs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Learnings</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1" i="0" u="none" strike="noStrike" kern="1200" cap="none" spc="0" normalizeH="0" baseline="0" noProof="0">
                <a:ln>
                  <a:noFill/>
                </a:ln>
                <a:solidFill>
                  <a:srgbClr val="1F1A62"/>
                </a:solidFill>
                <a:effectLst/>
                <a:uLnTx/>
                <a:uFillTx/>
                <a:latin typeface="Helvetica"/>
                <a:ea typeface="+mn-ea"/>
                <a:cs typeface="Helvetica"/>
              </a:rPr>
              <a:t>45%</a:t>
            </a:r>
            <a:r>
              <a:rPr kumimoji="0" lang="en-US" sz="1200" b="0" i="0" u="none" strike="noStrike" kern="1200" cap="none" spc="0" normalizeH="0" baseline="0" noProof="0">
                <a:ln>
                  <a:noFill/>
                </a:ln>
                <a:solidFill>
                  <a:srgbClr val="1F1A62"/>
                </a:solidFill>
                <a:effectLst/>
                <a:uLnTx/>
                <a:uFillTx/>
                <a:latin typeface="Helvetica"/>
                <a:ea typeface="+mn-ea"/>
                <a:cs typeface="Helvetica"/>
              </a:rPr>
              <a:t> of Digital-delivered HH’s were incremental to the campaign (high unique reach factor)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Digital delivered a CPIR* </a:t>
            </a:r>
            <a:r>
              <a:rPr kumimoji="0" lang="en-US" sz="1200" b="1" i="0" u="none" strike="noStrike" kern="1200" cap="none" spc="0" normalizeH="0" baseline="0" noProof="0">
                <a:ln>
                  <a:noFill/>
                </a:ln>
                <a:solidFill>
                  <a:srgbClr val="1F1A62"/>
                </a:solidFill>
                <a:effectLst/>
                <a:uLnTx/>
                <a:uFillTx/>
                <a:latin typeface="Helvetica"/>
                <a:ea typeface="+mn-ea"/>
                <a:cs typeface="Helvetica"/>
              </a:rPr>
              <a:t>1/10th the cost </a:t>
            </a:r>
            <a:r>
              <a:rPr kumimoji="0" lang="en-US" sz="1200" b="0" i="0" u="none" strike="noStrike" kern="1200" cap="none" spc="0" normalizeH="0" baseline="0" noProof="0">
                <a:ln>
                  <a:noFill/>
                </a:ln>
                <a:solidFill>
                  <a:srgbClr val="1F1A62"/>
                </a:solidFill>
                <a:effectLst/>
                <a:uLnTx/>
                <a:uFillTx/>
                <a:latin typeface="Helvetica"/>
                <a:ea typeface="+mn-ea"/>
                <a:cs typeface="Helvetica"/>
              </a:rPr>
              <a:t>of Linear TV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Within TV, Hispanic Networks delivered a far greater share of unique vs. duplicated audiences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Linear TV vs. Digital frequency required balancing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 Viewing Source / Media Type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Samba TV </a:t>
            </a:r>
            <a:r>
              <a:rPr kumimoji="0" lang="en-US" sz="1200" b="1" i="0" u="none" strike="noStrike" kern="1200" cap="none" spc="0" normalizeH="0" baseline="0" noProof="0">
                <a:ln>
                  <a:noFill/>
                </a:ln>
                <a:solidFill>
                  <a:srgbClr val="1F1A62"/>
                </a:solidFill>
                <a:effectLst/>
                <a:uLnTx/>
                <a:uFillTx/>
                <a:latin typeface="Helvetica"/>
                <a:ea typeface="+mn-ea"/>
                <a:cs typeface="Helvetica"/>
              </a:rPr>
              <a:t>/ </a:t>
            </a:r>
            <a:r>
              <a:rPr kumimoji="0" lang="en-US" sz="1200" b="0" i="0" u="none" strike="noStrike" kern="1200" cap="none" spc="0" normalizeH="0" baseline="0" noProof="0">
                <a:ln>
                  <a:noFill/>
                </a:ln>
                <a:solidFill>
                  <a:srgbClr val="1F1A62"/>
                </a:solidFill>
                <a:effectLst/>
                <a:uLnTx/>
                <a:uFillTx/>
                <a:latin typeface="Helvetica"/>
                <a:ea typeface="+mn-ea"/>
                <a:cs typeface="Helvetica"/>
              </a:rPr>
              <a:t>Automated Content Recognition (ACR)</a:t>
            </a:r>
            <a:r>
              <a:rPr kumimoji="0" lang="en-US" sz="1200" b="1" i="0" u="none" strike="noStrike" kern="1200" cap="none" spc="0" normalizeH="0" baseline="0" noProof="0">
                <a:ln>
                  <a:noFill/>
                </a:ln>
                <a:solidFill>
                  <a:srgbClr val="FF0000"/>
                </a:solidFill>
                <a:effectLst/>
                <a:uLnTx/>
                <a:uFillTx/>
                <a:latin typeface="Helvetica"/>
                <a:ea typeface="+mn-ea"/>
                <a:cs typeface="Helvetica"/>
              </a:rPr>
              <a:t> </a:t>
            </a:r>
            <a:r>
              <a:rPr kumimoji="0" lang="en-US" sz="1200" b="1" i="0" u="none" strike="noStrike" kern="1200" cap="none" spc="0" normalizeH="0" baseline="0" noProof="0">
                <a:ln>
                  <a:noFill/>
                </a:ln>
                <a:solidFill>
                  <a:srgbClr val="1F1A62"/>
                </a:solidFill>
                <a:effectLst/>
                <a:uLnTx/>
                <a:uFillTx/>
                <a:latin typeface="Helvetica"/>
                <a:ea typeface="+mn-ea"/>
                <a:cs typeface="Helvetica"/>
              </a:rPr>
              <a:t>/ </a:t>
            </a:r>
            <a:r>
              <a:rPr kumimoji="0" lang="en-US" sz="1200" b="0" i="0" u="none" strike="noStrike" kern="1200" cap="none" spc="0" normalizeH="0" baseline="0" noProof="0">
                <a:ln>
                  <a:noFill/>
                </a:ln>
                <a:solidFill>
                  <a:srgbClr val="1F1A62"/>
                </a:solidFill>
                <a:effectLst/>
                <a:uLnTx/>
                <a:uFillTx/>
                <a:latin typeface="Helvetica"/>
                <a:ea typeface="+mn-ea"/>
                <a:cs typeface="Helvetica"/>
              </a:rPr>
              <a:t>Linear, CTV, Online Video</a:t>
            </a:r>
          </a:p>
        </p:txBody>
      </p:sp>
      <p:sp>
        <p:nvSpPr>
          <p:cNvPr id="30" name="Rectangle 29">
            <a:extLst>
              <a:ext uri="{FF2B5EF4-FFF2-40B4-BE49-F238E27FC236}">
                <a16:creationId xmlns:a16="http://schemas.microsoft.com/office/drawing/2014/main" id="{75F81532-3D49-4828-8247-ECFA9B63B40D}"/>
              </a:ext>
            </a:extLst>
          </p:cNvPr>
          <p:cNvSpPr/>
          <p:nvPr/>
        </p:nvSpPr>
        <p:spPr>
          <a:xfrm>
            <a:off x="4064308" y="51973"/>
            <a:ext cx="5920612" cy="1107996"/>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a:ln>
                  <a:noFill/>
                </a:ln>
                <a:solidFill>
                  <a:srgbClr val="1F1A62"/>
                </a:solidFill>
                <a:effectLst/>
                <a:uLnTx/>
                <a:uFillTx/>
                <a:latin typeface="Helvetica"/>
                <a:ea typeface="+mn-ea"/>
                <a:cs typeface="Helvetica"/>
              </a:rPr>
              <a:t>Actionable insights from </a:t>
            </a:r>
            <a:r>
              <a:rPr kumimoji="0" lang="en-US" sz="2200" b="0" i="0" u="none" strike="noStrike" kern="1200" cap="none" spc="0" normalizeH="0" baseline="0" noProof="0">
                <a:ln>
                  <a:noFill/>
                </a:ln>
                <a:solidFill>
                  <a:srgbClr val="ED3C8D"/>
                </a:solidFill>
                <a:effectLst/>
                <a:uLnTx/>
                <a:uFillTx/>
                <a:latin typeface="Helvetica"/>
                <a:ea typeface="+mn-ea"/>
                <a:cs typeface="Helvetica"/>
              </a:rPr>
              <a:t>Samba TV</a:t>
            </a:r>
            <a:r>
              <a:rPr kumimoji="0" lang="en-US" sz="2200" b="0" i="0" u="none" strike="noStrike" kern="1200" cap="none" spc="0" normalizeH="0" baseline="0" noProof="0">
                <a:ln>
                  <a:noFill/>
                </a:ln>
                <a:solidFill>
                  <a:srgbClr val="1F1A62"/>
                </a:solidFill>
                <a:effectLst/>
                <a:uLnTx/>
                <a:uFillTx/>
                <a:latin typeface="Helvetica"/>
                <a:ea typeface="+mn-ea"/>
                <a:cs typeface="Helvetica"/>
              </a:rPr>
              <a:t> enabled </a:t>
            </a:r>
            <a:br>
              <a:rPr kumimoji="0" lang="en-US" sz="2200" b="0" i="0" u="none" strike="noStrike" kern="1200" cap="none" spc="0" normalizeH="0" baseline="0" noProof="0">
                <a:ln>
                  <a:noFill/>
                </a:ln>
                <a:solidFill>
                  <a:srgbClr val="1F1A62"/>
                </a:solidFill>
                <a:effectLst/>
                <a:uLnTx/>
                <a:uFillTx/>
                <a:latin typeface="Helvetica"/>
                <a:ea typeface="+mn-ea"/>
                <a:cs typeface="Helvetica"/>
              </a:rPr>
            </a:br>
            <a:r>
              <a:rPr kumimoji="0" lang="en-US" sz="2200" b="0" i="0" u="none" strike="noStrike" kern="1200" cap="none" spc="0" normalizeH="0" baseline="0" noProof="0">
                <a:ln>
                  <a:noFill/>
                </a:ln>
                <a:solidFill>
                  <a:srgbClr val="1F1A62"/>
                </a:solidFill>
                <a:effectLst/>
                <a:uLnTx/>
                <a:uFillTx/>
                <a:latin typeface="Helvetica"/>
                <a:ea typeface="+mn-ea"/>
                <a:cs typeface="Helvetica"/>
              </a:rPr>
              <a:t>a major auto marketer to more effectively </a:t>
            </a:r>
            <a:r>
              <a:rPr kumimoji="0" lang="en-US" sz="2200" b="0" i="0" u="none" strike="noStrike" kern="1200" cap="none" spc="0" normalizeH="0" baseline="0" noProof="0">
                <a:ln>
                  <a:noFill/>
                </a:ln>
                <a:solidFill>
                  <a:srgbClr val="ED3C8D"/>
                </a:solidFill>
                <a:effectLst/>
                <a:uLnTx/>
                <a:uFillTx/>
                <a:latin typeface="Helvetica"/>
                <a:ea typeface="+mn-ea"/>
                <a:cs typeface="Helvetica"/>
              </a:rPr>
              <a:t>balance </a:t>
            </a:r>
            <a:r>
              <a:rPr lang="en-US" sz="2200">
                <a:solidFill>
                  <a:srgbClr val="ED3C8D"/>
                </a:solidFill>
                <a:latin typeface="Helvetica"/>
                <a:cs typeface="Helvetica"/>
              </a:rPr>
              <a:t>their </a:t>
            </a:r>
            <a:r>
              <a:rPr kumimoji="0" lang="en-US" sz="2200" b="0" i="0" u="none" strike="noStrike" kern="1200" cap="none" spc="0" normalizeH="0" baseline="0" noProof="0">
                <a:ln>
                  <a:noFill/>
                </a:ln>
                <a:solidFill>
                  <a:srgbClr val="ED3C8D"/>
                </a:solidFill>
                <a:effectLst/>
                <a:uLnTx/>
                <a:uFillTx/>
                <a:latin typeface="Helvetica"/>
                <a:ea typeface="+mn-ea"/>
                <a:cs typeface="Helvetica"/>
              </a:rPr>
              <a:t>digital vs. TV strategy</a:t>
            </a:r>
          </a:p>
        </p:txBody>
      </p:sp>
      <p:sp>
        <p:nvSpPr>
          <p:cNvPr id="37" name="TextBox 36">
            <a:extLst>
              <a:ext uri="{FF2B5EF4-FFF2-40B4-BE49-F238E27FC236}">
                <a16:creationId xmlns:a16="http://schemas.microsoft.com/office/drawing/2014/main" id="{14F36C49-443D-4E60-B1B7-6C4AA013C3F0}"/>
              </a:ext>
            </a:extLst>
          </p:cNvPr>
          <p:cNvSpPr txBox="1"/>
          <p:nvPr/>
        </p:nvSpPr>
        <p:spPr>
          <a:xfrm>
            <a:off x="4020360" y="6314910"/>
            <a:ext cx="608829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Samba TV, Automotive Case Study. Campaign time period: February – June 2021. *Cost per incremental reach.</a:t>
            </a:r>
          </a:p>
        </p:txBody>
      </p:sp>
      <p:sp>
        <p:nvSpPr>
          <p:cNvPr id="36" name="Google Shape;226;p2">
            <a:extLst>
              <a:ext uri="{FF2B5EF4-FFF2-40B4-BE49-F238E27FC236}">
                <a16:creationId xmlns:a16="http://schemas.microsoft.com/office/drawing/2014/main" id="{E10DC1DE-3370-44CF-9168-ECFC583FEC8A}"/>
              </a:ext>
            </a:extLst>
          </p:cNvPr>
          <p:cNvSpPr txBox="1"/>
          <p:nvPr/>
        </p:nvSpPr>
        <p:spPr>
          <a:xfrm>
            <a:off x="4143819" y="1189546"/>
            <a:ext cx="7866035" cy="400079"/>
          </a:xfrm>
          <a:prstGeom prst="rect">
            <a:avLst/>
          </a:prstGeom>
          <a:noFill/>
          <a:ln>
            <a:noFill/>
          </a:ln>
        </p:spPr>
        <p:txBody>
          <a:bodyPr spcFirstLastPara="1" wrap="square" lIns="91425" tIns="91425" rIns="91425" bIns="91425" anchor="t" anchorCtr="0">
            <a:spAutoFit/>
          </a:bodyPr>
          <a:lstStyle/>
          <a:p>
            <a:pPr marL="45720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400" b="0" i="1" u="none" strike="noStrike" kern="1200" cap="none" spc="0" normalizeH="0" baseline="0" noProof="0">
                <a:ln>
                  <a:noFill/>
                </a:ln>
                <a:solidFill>
                  <a:srgbClr val="1F1A62"/>
                </a:solidFill>
                <a:effectLst/>
                <a:uLnTx/>
                <a:uFillTx/>
                <a:latin typeface="Helvetica" panose="020B0403020202020204" pitchFamily="34" charset="0"/>
                <a:ea typeface="Arial"/>
                <a:cs typeface="Arial"/>
                <a:sym typeface="Arial"/>
              </a:rPr>
              <a:t>Enabled by Samba TV’s True Reach &amp; Frequency Measurement &amp; Dashboards</a:t>
            </a:r>
            <a:endParaRPr kumimoji="0" sz="1400" b="0" i="1" u="none" strike="noStrike" kern="1200" cap="none" spc="0" normalizeH="0" baseline="0" noProof="0">
              <a:ln>
                <a:noFill/>
              </a:ln>
              <a:solidFill>
                <a:srgbClr val="1F1A62"/>
              </a:solidFill>
              <a:effectLst/>
              <a:uLnTx/>
              <a:uFillTx/>
              <a:latin typeface="Helvetica" panose="020B0403020202020204" pitchFamily="34" charset="0"/>
              <a:ea typeface="Arial"/>
              <a:cs typeface="Arial"/>
              <a:sym typeface="Arial"/>
            </a:endParaRPr>
          </a:p>
        </p:txBody>
      </p:sp>
      <p:sp>
        <p:nvSpPr>
          <p:cNvPr id="32" name="Rectangle 31">
            <a:extLst>
              <a:ext uri="{FF2B5EF4-FFF2-40B4-BE49-F238E27FC236}">
                <a16:creationId xmlns:a16="http://schemas.microsoft.com/office/drawing/2014/main" id="{4332176B-6927-4CCD-A231-C73C18416059}"/>
              </a:ext>
            </a:extLst>
          </p:cNvPr>
          <p:cNvSpPr/>
          <p:nvPr/>
        </p:nvSpPr>
        <p:spPr>
          <a:xfrm>
            <a:off x="125016" y="35144"/>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Automotive</a:t>
            </a:r>
          </a:p>
        </p:txBody>
      </p:sp>
      <p:pic>
        <p:nvPicPr>
          <p:cNvPr id="33" name="Picture 32" descr="Logo, icon&#10;&#10;Description automatically generated">
            <a:extLst>
              <a:ext uri="{FF2B5EF4-FFF2-40B4-BE49-F238E27FC236}">
                <a16:creationId xmlns:a16="http://schemas.microsoft.com/office/drawing/2014/main" id="{D29BD63A-3BB3-4E4A-B8C1-7A0152DD4BB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44556" y="-35377"/>
            <a:ext cx="886904" cy="886904"/>
          </a:xfrm>
          <a:prstGeom prst="rect">
            <a:avLst/>
          </a:prstGeom>
          <a:noFill/>
          <a:ln>
            <a:noFill/>
          </a:ln>
        </p:spPr>
      </p:pic>
      <p:graphicFrame>
        <p:nvGraphicFramePr>
          <p:cNvPr id="28" name="Chart 27">
            <a:extLst>
              <a:ext uri="{FF2B5EF4-FFF2-40B4-BE49-F238E27FC236}">
                <a16:creationId xmlns:a16="http://schemas.microsoft.com/office/drawing/2014/main" id="{C3D9B7B0-D78D-4BDC-97A2-CFE4ABCC3FEF}"/>
              </a:ext>
            </a:extLst>
          </p:cNvPr>
          <p:cNvGraphicFramePr/>
          <p:nvPr/>
        </p:nvGraphicFramePr>
        <p:xfrm>
          <a:off x="4147256" y="1660058"/>
          <a:ext cx="3692691" cy="2679081"/>
        </p:xfrm>
        <a:graphic>
          <a:graphicData uri="http://schemas.openxmlformats.org/drawingml/2006/chart">
            <c:chart xmlns:c="http://schemas.openxmlformats.org/drawingml/2006/chart" xmlns:r="http://schemas.openxmlformats.org/officeDocument/2006/relationships" r:id="rId5"/>
          </a:graphicData>
        </a:graphic>
      </p:graphicFrame>
      <p:sp>
        <p:nvSpPr>
          <p:cNvPr id="8" name="Rectangle 7">
            <a:extLst>
              <a:ext uri="{FF2B5EF4-FFF2-40B4-BE49-F238E27FC236}">
                <a16:creationId xmlns:a16="http://schemas.microsoft.com/office/drawing/2014/main" id="{583236F2-8AA2-421E-AABD-07280A797521}"/>
              </a:ext>
            </a:extLst>
          </p:cNvPr>
          <p:cNvSpPr/>
          <p:nvPr/>
        </p:nvSpPr>
        <p:spPr>
          <a:xfrm>
            <a:off x="4513517" y="4333089"/>
            <a:ext cx="2861090" cy="1584605"/>
          </a:xfrm>
          <a:prstGeom prst="rect">
            <a:avLst/>
          </a:prstGeom>
          <a:noFill/>
          <a:ln>
            <a:solidFill>
              <a:srgbClr val="1F1A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DF5FAFE2-D43A-4BCA-8738-293B59223B32}"/>
              </a:ext>
            </a:extLst>
          </p:cNvPr>
          <p:cNvGrpSpPr/>
          <p:nvPr/>
        </p:nvGrpSpPr>
        <p:grpSpPr>
          <a:xfrm>
            <a:off x="4844659" y="4404961"/>
            <a:ext cx="2198806" cy="1440860"/>
            <a:chOff x="3878630" y="4590464"/>
            <a:chExt cx="2198806" cy="1440860"/>
          </a:xfrm>
        </p:grpSpPr>
        <p:sp>
          <p:nvSpPr>
            <p:cNvPr id="29" name="Rectangle 28">
              <a:extLst>
                <a:ext uri="{FF2B5EF4-FFF2-40B4-BE49-F238E27FC236}">
                  <a16:creationId xmlns:a16="http://schemas.microsoft.com/office/drawing/2014/main" id="{09FD39BB-15C0-4AC5-AD44-B078D9F669B7}"/>
                </a:ext>
              </a:extLst>
            </p:cNvPr>
            <p:cNvSpPr/>
            <p:nvPr/>
          </p:nvSpPr>
          <p:spPr>
            <a:xfrm>
              <a:off x="4100863" y="4590464"/>
              <a:ext cx="1754341" cy="677108"/>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2400" b="1" i="0" u="none" strike="noStrike" kern="1200" cap="none" spc="0" normalizeH="0" baseline="0" noProof="0">
                  <a:ln w="13462">
                    <a:solidFill>
                      <a:prstClr val="black"/>
                    </a:solidFill>
                    <a:prstDash val="solid"/>
                  </a:ln>
                  <a:solidFill>
                    <a:srgbClr val="00BFF2"/>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mn-cs"/>
                </a:rPr>
                <a:t>17.4</a:t>
              </a:r>
              <a:br>
                <a:rPr kumimoji="0" lang="en-US" sz="1600" b="0" i="0" u="none" strike="noStrike" kern="1200" cap="none" spc="0" normalizeH="0" baseline="0" noProof="0">
                  <a:ln>
                    <a:noFill/>
                  </a:ln>
                  <a:solidFill>
                    <a:srgbClr val="1F1A62"/>
                  </a:solidFill>
                  <a:effectLst/>
                  <a:uLnTx/>
                  <a:uFillTx/>
                  <a:latin typeface="Helvetica"/>
                  <a:ea typeface="+mn-ea"/>
                  <a:cs typeface="Helvetica"/>
                </a:rPr>
              </a:br>
              <a:r>
                <a:rPr kumimoji="0" lang="en-US" sz="1400" b="0" i="0" u="none" strike="noStrike" kern="1200" cap="none" spc="0" normalizeH="0" baseline="0" noProof="0">
                  <a:ln>
                    <a:noFill/>
                  </a:ln>
                  <a:solidFill>
                    <a:srgbClr val="1F1A62"/>
                  </a:solidFill>
                  <a:effectLst/>
                  <a:uLnTx/>
                  <a:uFillTx/>
                  <a:latin typeface="Helvetica"/>
                  <a:ea typeface="+mn-ea"/>
                  <a:cs typeface="Helvetica"/>
                </a:rPr>
                <a:t>Average Frequency</a:t>
              </a:r>
              <a:endParaRPr kumimoji="0" lang="en-US" sz="1600" b="0" i="0" u="none" strike="noStrike" kern="1200" cap="none" spc="0" normalizeH="0" baseline="0" noProof="0">
                <a:ln>
                  <a:noFill/>
                </a:ln>
                <a:solidFill>
                  <a:srgbClr val="1F1A62"/>
                </a:solidFill>
                <a:effectLst/>
                <a:uLnTx/>
                <a:uFillTx/>
                <a:latin typeface="Helvetica"/>
                <a:ea typeface="+mn-ea"/>
                <a:cs typeface="Helvetica"/>
              </a:endParaRPr>
            </a:p>
          </p:txBody>
        </p:sp>
        <p:grpSp>
          <p:nvGrpSpPr>
            <p:cNvPr id="2" name="Group 1">
              <a:extLst>
                <a:ext uri="{FF2B5EF4-FFF2-40B4-BE49-F238E27FC236}">
                  <a16:creationId xmlns:a16="http://schemas.microsoft.com/office/drawing/2014/main" id="{F8CD71AF-61F4-4A87-A68A-940878C15E0D}"/>
                </a:ext>
              </a:extLst>
            </p:cNvPr>
            <p:cNvGrpSpPr/>
            <p:nvPr/>
          </p:nvGrpSpPr>
          <p:grpSpPr>
            <a:xfrm>
              <a:off x="3878630" y="5322879"/>
              <a:ext cx="2198806" cy="708445"/>
              <a:chOff x="3878630" y="5322879"/>
              <a:chExt cx="2198806" cy="708445"/>
            </a:xfrm>
          </p:grpSpPr>
          <p:sp>
            <p:nvSpPr>
              <p:cNvPr id="49" name="Rectangle 48">
                <a:extLst>
                  <a:ext uri="{FF2B5EF4-FFF2-40B4-BE49-F238E27FC236}">
                    <a16:creationId xmlns:a16="http://schemas.microsoft.com/office/drawing/2014/main" id="{C5DD5D4C-1EF2-43E9-98F9-91B8AAEF87CE}"/>
                  </a:ext>
                </a:extLst>
              </p:cNvPr>
              <p:cNvSpPr/>
              <p:nvPr/>
            </p:nvSpPr>
            <p:spPr>
              <a:xfrm>
                <a:off x="3878630" y="5338547"/>
                <a:ext cx="1000494" cy="677108"/>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2400" b="1" i="0" u="none" strike="noStrike" kern="1200" cap="none" spc="0" normalizeH="0" baseline="0" noProof="0">
                    <a:ln w="13462">
                      <a:solidFill>
                        <a:prstClr val="black"/>
                      </a:solidFill>
                      <a:prstDash val="solid"/>
                    </a:ln>
                    <a:solidFill>
                      <a:srgbClr val="ED3C8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mn-cs"/>
                  </a:rPr>
                  <a:t>17.7</a:t>
                </a:r>
                <a:br>
                  <a:rPr kumimoji="0" lang="en-US" sz="1600" b="0" i="0" u="none" strike="noStrike" kern="1200" cap="none" spc="0" normalizeH="0" baseline="0" noProof="0">
                    <a:ln>
                      <a:noFill/>
                    </a:ln>
                    <a:solidFill>
                      <a:srgbClr val="1F1A62"/>
                    </a:solidFill>
                    <a:effectLst/>
                    <a:uLnTx/>
                    <a:uFillTx/>
                    <a:latin typeface="Helvetica"/>
                    <a:ea typeface="+mn-ea"/>
                    <a:cs typeface="Helvetica"/>
                  </a:rPr>
                </a:br>
                <a:r>
                  <a:rPr kumimoji="0" lang="en-US" sz="1400" b="1" i="0" u="none" strike="noStrike" kern="1200" cap="none" spc="0" normalizeH="0" baseline="0" noProof="0">
                    <a:ln>
                      <a:noFill/>
                    </a:ln>
                    <a:solidFill>
                      <a:srgbClr val="1F1A62"/>
                    </a:solidFill>
                    <a:effectLst/>
                    <a:uLnTx/>
                    <a:uFillTx/>
                    <a:latin typeface="Helvetica"/>
                    <a:ea typeface="+mn-ea"/>
                    <a:cs typeface="Helvetica"/>
                  </a:rPr>
                  <a:t>TV</a:t>
                </a:r>
                <a:endParaRPr kumimoji="0" lang="en-US" sz="1600" b="1" i="0" u="none" strike="noStrike" kern="1200" cap="none" spc="0" normalizeH="0" baseline="0" noProof="0">
                  <a:ln>
                    <a:noFill/>
                  </a:ln>
                  <a:solidFill>
                    <a:srgbClr val="1F1A62"/>
                  </a:solidFill>
                  <a:effectLst/>
                  <a:uLnTx/>
                  <a:uFillTx/>
                  <a:latin typeface="Helvetica"/>
                  <a:ea typeface="+mn-ea"/>
                  <a:cs typeface="Helvetica"/>
                </a:endParaRPr>
              </a:p>
            </p:txBody>
          </p:sp>
          <p:sp>
            <p:nvSpPr>
              <p:cNvPr id="50" name="Rectangle 49">
                <a:extLst>
                  <a:ext uri="{FF2B5EF4-FFF2-40B4-BE49-F238E27FC236}">
                    <a16:creationId xmlns:a16="http://schemas.microsoft.com/office/drawing/2014/main" id="{527CDDCA-1DE6-49B4-8335-2109D0948C3C}"/>
                  </a:ext>
                </a:extLst>
              </p:cNvPr>
              <p:cNvSpPr/>
              <p:nvPr/>
            </p:nvSpPr>
            <p:spPr>
              <a:xfrm>
                <a:off x="4937204" y="5338547"/>
                <a:ext cx="1140232" cy="677108"/>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2400" b="1" i="0" u="none" strike="noStrike" kern="1200" cap="none" spc="0" normalizeH="0" baseline="0" noProof="0">
                    <a:ln w="13462">
                      <a:solidFill>
                        <a:prstClr val="black"/>
                      </a:solidFill>
                      <a:prstDash val="solid"/>
                    </a:ln>
                    <a:solidFill>
                      <a:srgbClr val="66C5A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mn-cs"/>
                  </a:rPr>
                  <a:t>4.42</a:t>
                </a:r>
                <a:br>
                  <a:rPr kumimoji="0" lang="en-US" sz="1600" b="0" i="0" u="none" strike="noStrike" kern="1200" cap="none" spc="0" normalizeH="0" baseline="0" noProof="0">
                    <a:ln>
                      <a:noFill/>
                    </a:ln>
                    <a:solidFill>
                      <a:srgbClr val="1F1A62"/>
                    </a:solidFill>
                    <a:effectLst/>
                    <a:uLnTx/>
                    <a:uFillTx/>
                    <a:latin typeface="Helvetica"/>
                    <a:ea typeface="+mn-ea"/>
                    <a:cs typeface="Helvetica"/>
                  </a:rPr>
                </a:br>
                <a:r>
                  <a:rPr kumimoji="0" lang="en-US" sz="1400" b="1" i="0" u="none" strike="noStrike" kern="1200" cap="none" spc="0" normalizeH="0" baseline="0" noProof="0">
                    <a:ln>
                      <a:noFill/>
                    </a:ln>
                    <a:solidFill>
                      <a:srgbClr val="1F1A62"/>
                    </a:solidFill>
                    <a:effectLst/>
                    <a:uLnTx/>
                    <a:uFillTx/>
                    <a:latin typeface="Helvetica"/>
                    <a:ea typeface="+mn-ea"/>
                    <a:cs typeface="Helvetica"/>
                  </a:rPr>
                  <a:t>Digital</a:t>
                </a:r>
                <a:endParaRPr kumimoji="0" lang="en-US" sz="1600" b="1" i="0" u="none" strike="noStrike" kern="1200" cap="none" spc="0" normalizeH="0" baseline="0" noProof="0">
                  <a:ln>
                    <a:noFill/>
                  </a:ln>
                  <a:solidFill>
                    <a:srgbClr val="1F1A62"/>
                  </a:solidFill>
                  <a:effectLst/>
                  <a:uLnTx/>
                  <a:uFillTx/>
                  <a:latin typeface="Helvetica"/>
                  <a:ea typeface="+mn-ea"/>
                  <a:cs typeface="Helvetica"/>
                </a:endParaRPr>
              </a:p>
            </p:txBody>
          </p:sp>
          <p:cxnSp>
            <p:nvCxnSpPr>
              <p:cNvPr id="51" name="Straight Connector 50">
                <a:extLst>
                  <a:ext uri="{FF2B5EF4-FFF2-40B4-BE49-F238E27FC236}">
                    <a16:creationId xmlns:a16="http://schemas.microsoft.com/office/drawing/2014/main" id="{65327105-96AF-4238-9527-F9561356ABFD}"/>
                  </a:ext>
                </a:extLst>
              </p:cNvPr>
              <p:cNvCxnSpPr>
                <a:cxnSpLocks/>
              </p:cNvCxnSpPr>
              <p:nvPr/>
            </p:nvCxnSpPr>
            <p:spPr>
              <a:xfrm>
                <a:off x="4908164" y="5322879"/>
                <a:ext cx="0" cy="708445"/>
              </a:xfrm>
              <a:prstGeom prst="line">
                <a:avLst/>
              </a:prstGeom>
              <a:ln w="6350" cap="flat" algn="ctr">
                <a:solidFill>
                  <a:srgbClr val="1F1A62"/>
                </a:solidFill>
                <a:prstDash val="solid"/>
                <a:tailEnd type="none"/>
              </a:ln>
            </p:spPr>
            <p:style>
              <a:lnRef idx="1">
                <a:schemeClr val="accent1"/>
              </a:lnRef>
              <a:fillRef idx="0">
                <a:schemeClr val="accent1"/>
              </a:fillRef>
              <a:effectRef idx="0">
                <a:schemeClr val="accent1"/>
              </a:effectRef>
              <a:fontRef idx="minor">
                <a:schemeClr val="tx1"/>
              </a:fontRef>
            </p:style>
          </p:cxnSp>
        </p:grpSp>
      </p:grpSp>
      <p:cxnSp>
        <p:nvCxnSpPr>
          <p:cNvPr id="52" name="Straight Connector 51">
            <a:extLst>
              <a:ext uri="{FF2B5EF4-FFF2-40B4-BE49-F238E27FC236}">
                <a16:creationId xmlns:a16="http://schemas.microsoft.com/office/drawing/2014/main" id="{60C21E22-B86B-45C0-B2A4-D0FFC758B12C}"/>
              </a:ext>
            </a:extLst>
          </p:cNvPr>
          <p:cNvCxnSpPr>
            <a:cxnSpLocks/>
          </p:cNvCxnSpPr>
          <p:nvPr/>
        </p:nvCxnSpPr>
        <p:spPr>
          <a:xfrm>
            <a:off x="8044744" y="1725948"/>
            <a:ext cx="0" cy="2445749"/>
          </a:xfrm>
          <a:prstGeom prst="line">
            <a:avLst/>
          </a:prstGeom>
          <a:ln w="6350" cap="flat" algn="ctr">
            <a:solidFill>
              <a:srgbClr val="1F1A62"/>
            </a:solidFill>
            <a:prstDash val="solid"/>
            <a:tailEnd type="non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18A4ABE2-BB56-4AE9-9D50-C37C42A16187}"/>
              </a:ext>
            </a:extLst>
          </p:cNvPr>
          <p:cNvGrpSpPr/>
          <p:nvPr/>
        </p:nvGrpSpPr>
        <p:grpSpPr>
          <a:xfrm>
            <a:off x="8289159" y="1570607"/>
            <a:ext cx="3752151" cy="2748459"/>
            <a:chOff x="7890723" y="1557951"/>
            <a:chExt cx="3791771" cy="2919390"/>
          </a:xfrm>
        </p:grpSpPr>
        <p:graphicFrame>
          <p:nvGraphicFramePr>
            <p:cNvPr id="6" name="Chart 5">
              <a:extLst>
                <a:ext uri="{FF2B5EF4-FFF2-40B4-BE49-F238E27FC236}">
                  <a16:creationId xmlns:a16="http://schemas.microsoft.com/office/drawing/2014/main" id="{3B1F4D69-83E5-4A60-89B3-319FA83E7EC8}"/>
                </a:ext>
              </a:extLst>
            </p:cNvPr>
            <p:cNvGraphicFramePr/>
            <p:nvPr/>
          </p:nvGraphicFramePr>
          <p:xfrm>
            <a:off x="7890723" y="1557951"/>
            <a:ext cx="3791771" cy="2919390"/>
          </p:xfrm>
          <a:graphic>
            <a:graphicData uri="http://schemas.openxmlformats.org/drawingml/2006/chart">
              <c:chart xmlns:c="http://schemas.openxmlformats.org/drawingml/2006/chart" xmlns:r="http://schemas.openxmlformats.org/officeDocument/2006/relationships" r:id="rId6"/>
            </a:graphicData>
          </a:graphic>
        </p:graphicFrame>
        <p:sp>
          <p:nvSpPr>
            <p:cNvPr id="53" name="Rectangle 52">
              <a:extLst>
                <a:ext uri="{FF2B5EF4-FFF2-40B4-BE49-F238E27FC236}">
                  <a16:creationId xmlns:a16="http://schemas.microsoft.com/office/drawing/2014/main" id="{2788480B-B125-42CB-B251-7E79ACAE2228}"/>
                </a:ext>
              </a:extLst>
            </p:cNvPr>
            <p:cNvSpPr/>
            <p:nvPr/>
          </p:nvSpPr>
          <p:spPr>
            <a:xfrm>
              <a:off x="9061674" y="2900787"/>
              <a:ext cx="1449868" cy="769441"/>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2000" b="1" i="0" u="none" strike="noStrike" kern="1200" cap="none" spc="0" normalizeH="0" baseline="0" noProof="0">
                  <a:ln w="13462">
                    <a:solidFill>
                      <a:prstClr val="black"/>
                    </a:solidFill>
                    <a:prstDash val="solid"/>
                  </a:ln>
                  <a:solidFill>
                    <a:srgbClr val="00BFF2"/>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mn-cs"/>
                </a:rPr>
                <a:t>2.6MM</a:t>
              </a:r>
              <a:br>
                <a:rPr kumimoji="0" lang="en-US" sz="1400" b="0" i="0" u="none" strike="noStrike" kern="1200" cap="none" spc="0" normalizeH="0" baseline="0" noProof="0">
                  <a:ln>
                    <a:noFill/>
                  </a:ln>
                  <a:solidFill>
                    <a:srgbClr val="1F1A62"/>
                  </a:solidFill>
                  <a:effectLst/>
                  <a:uLnTx/>
                  <a:uFillTx/>
                  <a:latin typeface="Helvetica"/>
                  <a:ea typeface="+mn-ea"/>
                  <a:cs typeface="Helvetica"/>
                </a:rPr>
              </a:br>
              <a:r>
                <a:rPr kumimoji="0" lang="en-US" sz="1200" b="0" i="0" u="none" strike="noStrike" kern="1200" cap="none" spc="0" normalizeH="0" baseline="0" noProof="0">
                  <a:ln>
                    <a:noFill/>
                  </a:ln>
                  <a:solidFill>
                    <a:srgbClr val="1F1A62"/>
                  </a:solidFill>
                  <a:effectLst/>
                  <a:uLnTx/>
                  <a:uFillTx/>
                  <a:latin typeface="Helvetica"/>
                  <a:ea typeface="+mn-ea"/>
                  <a:cs typeface="Helvetica"/>
                </a:rPr>
                <a:t>Digital Only Exposed HHs</a:t>
              </a: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p:txBody>
        </p:sp>
      </p:grpSp>
      <p:sp>
        <p:nvSpPr>
          <p:cNvPr id="35" name="Rectangle 34">
            <a:extLst>
              <a:ext uri="{FF2B5EF4-FFF2-40B4-BE49-F238E27FC236}">
                <a16:creationId xmlns:a16="http://schemas.microsoft.com/office/drawing/2014/main" id="{F18891FE-5944-4B7C-B364-1939E2E062B5}"/>
              </a:ext>
            </a:extLst>
          </p:cNvPr>
          <p:cNvSpPr/>
          <p:nvPr/>
        </p:nvSpPr>
        <p:spPr>
          <a:xfrm>
            <a:off x="9984919" y="0"/>
            <a:ext cx="2207080" cy="414187"/>
          </a:xfrm>
          <a:prstGeom prst="rect">
            <a:avLst/>
          </a:prstGeom>
          <a:solidFill>
            <a:srgbClr val="E2E8F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Audience Duplication / Frequency Management </a:t>
            </a:r>
          </a:p>
        </p:txBody>
      </p:sp>
      <p:pic>
        <p:nvPicPr>
          <p:cNvPr id="38" name="Picture 20" descr="Samba TV Home Page">
            <a:extLst>
              <a:ext uri="{FF2B5EF4-FFF2-40B4-BE49-F238E27FC236}">
                <a16:creationId xmlns:a16="http://schemas.microsoft.com/office/drawing/2014/main" id="{66FE26BA-2FF6-4872-AEE4-6372CCDE2769}"/>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190037" y="6018954"/>
            <a:ext cx="1993490" cy="5876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431861D-6F39-40C3-8F4A-E0530ADD7519}"/>
              </a:ext>
            </a:extLst>
          </p:cNvPr>
          <p:cNvPicPr>
            <a:picLocks noChangeAspect="1"/>
          </p:cNvPicPr>
          <p:nvPr/>
        </p:nvPicPr>
        <p:blipFill>
          <a:blip r:embed="rId8"/>
          <a:stretch>
            <a:fillRect/>
          </a:stretch>
        </p:blipFill>
        <p:spPr>
          <a:xfrm>
            <a:off x="9220502" y="4103736"/>
            <a:ext cx="2093546" cy="1966236"/>
          </a:xfrm>
          <a:prstGeom prst="rect">
            <a:avLst/>
          </a:prstGeom>
        </p:spPr>
      </p:pic>
      <p:pic>
        <p:nvPicPr>
          <p:cNvPr id="31" name="Picture 30">
            <a:extLst>
              <a:ext uri="{FF2B5EF4-FFF2-40B4-BE49-F238E27FC236}">
                <a16:creationId xmlns:a16="http://schemas.microsoft.com/office/drawing/2014/main" id="{D25CFB4D-8FB7-44CB-BF30-A8DCD806F79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9" name="Slide Number Placeholder 5">
            <a:extLst>
              <a:ext uri="{FF2B5EF4-FFF2-40B4-BE49-F238E27FC236}">
                <a16:creationId xmlns:a16="http://schemas.microsoft.com/office/drawing/2014/main" id="{0067158F-FB4B-421D-8DD3-53B16A4A3092}"/>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0" name="Rectangle 39">
            <a:extLst>
              <a:ext uri="{FF2B5EF4-FFF2-40B4-BE49-F238E27FC236}">
                <a16:creationId xmlns:a16="http://schemas.microsoft.com/office/drawing/2014/main" id="{969B9E01-536E-493B-952A-E9A8CA8156E0}"/>
              </a:ext>
            </a:extLst>
          </p:cNvPr>
          <p:cNvSpPr/>
          <p:nvPr/>
        </p:nvSpPr>
        <p:spPr>
          <a:xfrm>
            <a:off x="440169"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273634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25" name="Rectangle 24">
            <a:extLst>
              <a:ext uri="{FF2B5EF4-FFF2-40B4-BE49-F238E27FC236}">
                <a16:creationId xmlns:a16="http://schemas.microsoft.com/office/drawing/2014/main" id="{D6F3E4AB-B239-4014-8CC3-C8706E0369B4}"/>
              </a:ext>
            </a:extLst>
          </p:cNvPr>
          <p:cNvSpPr/>
          <p:nvPr/>
        </p:nvSpPr>
        <p:spPr>
          <a:xfrm>
            <a:off x="76121" y="922241"/>
            <a:ext cx="4014788" cy="539378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050" b="0" i="0" u="none" strike="noStrike" kern="1200" cap="none" spc="0" normalizeH="0" baseline="0" noProof="0">
                <a:ln>
                  <a:noFill/>
                </a:ln>
                <a:solidFill>
                  <a:srgbClr val="1F1A62"/>
                </a:solidFill>
                <a:effectLst/>
                <a:uLnTx/>
                <a:uFillTx/>
                <a:latin typeface="Helvetica"/>
                <a:ea typeface="+mn-ea"/>
                <a:cs typeface="Helvetica"/>
              </a:rPr>
              <a:t>An auto brand wanted to understand which tactics from their cross-platform campaign have an impact on driving consumers to website pages specific to a new car model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Audience Measurement Innovation</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050" b="0" i="0" u="none" strike="noStrike" kern="1200" cap="none" spc="0" normalizeH="0" baseline="0" noProof="0">
                <a:ln>
                  <a:noFill/>
                </a:ln>
                <a:solidFill>
                  <a:srgbClr val="1F1A62"/>
                </a:solidFill>
                <a:effectLst/>
                <a:uLnTx/>
                <a:uFillTx/>
                <a:latin typeface="Helvetica"/>
                <a:ea typeface="+mn-ea"/>
                <a:cs typeface="Helvetica"/>
              </a:rPr>
              <a:t>To determine causal impact, 605 utilized </a:t>
            </a:r>
            <a:r>
              <a:rPr kumimoji="0" lang="en-US" sz="1050" i="0" u="none" strike="noStrike" kern="1200" cap="none" spc="0" normalizeH="0" baseline="0" noProof="0">
                <a:ln>
                  <a:noFill/>
                </a:ln>
                <a:solidFill>
                  <a:srgbClr val="1F1A62"/>
                </a:solidFill>
                <a:effectLst/>
                <a:uLnTx/>
                <a:uFillTx/>
                <a:latin typeface="Helvetica"/>
                <a:ea typeface="+mn-ea"/>
                <a:cs typeface="Helvetica"/>
              </a:rPr>
              <a:t>a</a:t>
            </a:r>
            <a:r>
              <a:rPr kumimoji="0" lang="en-US" sz="1050" b="1" i="0" u="none" strike="noStrike" kern="1200" cap="none" spc="0" normalizeH="0" baseline="0" noProof="0">
                <a:ln>
                  <a:noFill/>
                </a:ln>
                <a:solidFill>
                  <a:srgbClr val="1F1A62"/>
                </a:solidFill>
                <a:effectLst/>
                <a:uLnTx/>
                <a:uFillTx/>
                <a:latin typeface="Helvetica"/>
                <a:ea typeface="+mn-ea"/>
                <a:cs typeface="Helvetica"/>
              </a:rPr>
              <a:t> “Matched Control”</a:t>
            </a:r>
            <a:r>
              <a:rPr kumimoji="0" lang="en-US" sz="1050" b="0" i="0" u="none" strike="noStrike" kern="1200" cap="none" spc="0" normalizeH="0" baseline="0" noProof="0">
                <a:ln>
                  <a:noFill/>
                </a:ln>
                <a:solidFill>
                  <a:srgbClr val="1F1A62"/>
                </a:solidFill>
                <a:effectLst/>
                <a:uLnTx/>
                <a:uFillTx/>
                <a:latin typeface="Helvetica"/>
                <a:ea typeface="+mn-ea"/>
                <a:cs typeface="Helvetica"/>
              </a:rPr>
              <a:t> to remove outside influences and biases. This is done by applying machine learning methods to match each “treated” household to unexposed households that compose a “Matched Control”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050" b="0" i="0" u="none" strike="noStrike" kern="1200" cap="none" spc="0" normalizeH="0" baseline="0" noProof="0">
                <a:ln>
                  <a:noFill/>
                </a:ln>
                <a:solidFill>
                  <a:srgbClr val="1F1A62"/>
                </a:solidFill>
                <a:effectLst/>
                <a:uLnTx/>
                <a:uFillTx/>
                <a:latin typeface="Helvetica"/>
                <a:ea typeface="+mn-ea"/>
                <a:cs typeface="Helvetica"/>
              </a:rPr>
              <a:t>Conversion was measured both for any page on the Auto website, and at the page level for five distinct model-related pages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Learnings</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000" b="0" i="0" u="none" strike="noStrike" kern="1200" cap="none" spc="0" normalizeH="0" baseline="0" noProof="0">
                <a:ln>
                  <a:noFill/>
                </a:ln>
                <a:solidFill>
                  <a:srgbClr val="1F1A62"/>
                </a:solidFill>
                <a:effectLst/>
                <a:uLnTx/>
                <a:uFillTx/>
                <a:latin typeface="Helvetica"/>
                <a:ea typeface="+mn-ea"/>
                <a:cs typeface="Helvetica"/>
              </a:rPr>
              <a:t>The national linear campaign drove a </a:t>
            </a:r>
            <a:r>
              <a:rPr kumimoji="0" lang="en-US" sz="1000" b="1" i="0" u="none" strike="noStrike" kern="1200" cap="none" spc="0" normalizeH="0" baseline="0" noProof="0">
                <a:ln>
                  <a:noFill/>
                </a:ln>
                <a:solidFill>
                  <a:srgbClr val="1F1A62"/>
                </a:solidFill>
                <a:effectLst/>
                <a:uLnTx/>
                <a:uFillTx/>
                <a:latin typeface="Helvetica"/>
                <a:ea typeface="+mn-ea"/>
                <a:cs typeface="Helvetica"/>
              </a:rPr>
              <a:t>+12% </a:t>
            </a:r>
            <a:r>
              <a:rPr kumimoji="0" lang="en-US" sz="1000" b="0" i="0" u="none" strike="noStrike" kern="1200" cap="none" spc="0" normalizeH="0" baseline="0" noProof="0">
                <a:ln>
                  <a:noFill/>
                </a:ln>
                <a:solidFill>
                  <a:srgbClr val="1F1A62"/>
                </a:solidFill>
                <a:effectLst/>
                <a:uLnTx/>
                <a:uFillTx/>
                <a:latin typeface="Helvetica"/>
                <a:ea typeface="+mn-ea"/>
                <a:cs typeface="Helvetica"/>
              </a:rPr>
              <a:t>increase in website visitors. On top of this, cross platform targeted ads produced an additional </a:t>
            </a:r>
            <a:r>
              <a:rPr kumimoji="0" lang="en-US" sz="1000" b="1" i="0" u="none" strike="noStrike" kern="1200" cap="none" spc="0" normalizeH="0" baseline="0" noProof="0">
                <a:ln>
                  <a:noFill/>
                </a:ln>
                <a:solidFill>
                  <a:srgbClr val="1F1A62"/>
                </a:solidFill>
                <a:effectLst/>
                <a:uLnTx/>
                <a:uFillTx/>
                <a:latin typeface="Helvetica"/>
                <a:ea typeface="+mn-ea"/>
                <a:cs typeface="Helvetica"/>
              </a:rPr>
              <a:t>+11% </a:t>
            </a:r>
            <a:r>
              <a:rPr kumimoji="0" lang="en-US" sz="1000" b="0" i="0" u="none" strike="noStrike" kern="1200" cap="none" spc="0" normalizeH="0" baseline="0" noProof="0">
                <a:ln>
                  <a:noFill/>
                </a:ln>
                <a:solidFill>
                  <a:srgbClr val="1F1A62"/>
                </a:solidFill>
                <a:effectLst/>
                <a:uLnTx/>
                <a:uFillTx/>
                <a:latin typeface="Helvetica"/>
                <a:ea typeface="+mn-ea"/>
                <a:cs typeface="Helvetica"/>
              </a:rPr>
              <a:t>increase, indicating that the campaign is driving even further conversions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000" b="0" i="0" u="none" strike="noStrike" kern="1200" cap="none" spc="0" normalizeH="0" baseline="0" noProof="0">
                <a:ln>
                  <a:noFill/>
                </a:ln>
                <a:solidFill>
                  <a:srgbClr val="1F1A62"/>
                </a:solidFill>
                <a:effectLst/>
                <a:uLnTx/>
                <a:uFillTx/>
                <a:latin typeface="Helvetica"/>
                <a:ea typeface="+mn-ea"/>
                <a:cs typeface="Helvetica"/>
              </a:rPr>
              <a:t>Out of all three platforms, OLV drove the highest engagement with </a:t>
            </a:r>
            <a:r>
              <a:rPr kumimoji="0" lang="en-US" sz="1000" b="1" i="0" u="none" strike="noStrike" kern="1200" cap="none" spc="0" normalizeH="0" baseline="0" noProof="0">
                <a:ln>
                  <a:noFill/>
                </a:ln>
                <a:solidFill>
                  <a:srgbClr val="1F1A62"/>
                </a:solidFill>
                <a:effectLst/>
                <a:uLnTx/>
                <a:uFillTx/>
                <a:latin typeface="Helvetica"/>
                <a:ea typeface="+mn-ea"/>
                <a:cs typeface="Helvetica"/>
              </a:rPr>
              <a:t>+&gt;100% </a:t>
            </a:r>
            <a:r>
              <a:rPr kumimoji="0" lang="en-US" sz="1000" b="0" i="0" u="none" strike="noStrike" kern="1200" cap="none" spc="0" normalizeH="0" baseline="0" noProof="0">
                <a:ln>
                  <a:noFill/>
                </a:ln>
                <a:solidFill>
                  <a:srgbClr val="1F1A62"/>
                </a:solidFill>
                <a:effectLst/>
                <a:uLnTx/>
                <a:uFillTx/>
                <a:latin typeface="Helvetica"/>
                <a:ea typeface="+mn-ea"/>
                <a:cs typeface="Helvetica"/>
              </a:rPr>
              <a:t>lifts across most pages. Digital delivery increased digital engagement with the brand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000" b="0" i="0" u="none" strike="noStrike" kern="1200" cap="none" spc="0" normalizeH="0" baseline="0" noProof="0">
                <a:ln>
                  <a:noFill/>
                </a:ln>
                <a:solidFill>
                  <a:srgbClr val="1F1A62"/>
                </a:solidFill>
                <a:effectLst/>
                <a:uLnTx/>
                <a:uFillTx/>
                <a:latin typeface="Helvetica"/>
                <a:ea typeface="+mn-ea"/>
                <a:cs typeface="Helvetica"/>
              </a:rPr>
              <a:t>Exposed households that converted tended to be younger, highly educated, and earn higher incomes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 Viewing Source / Media Type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050" b="0" i="0" u="none" strike="noStrike" kern="1200" cap="none" spc="0" normalizeH="0" baseline="0" noProof="0">
                <a:ln>
                  <a:noFill/>
                </a:ln>
                <a:solidFill>
                  <a:srgbClr val="1F1A62"/>
                </a:solidFill>
                <a:effectLst/>
                <a:uLnTx/>
                <a:uFillTx/>
                <a:latin typeface="Helvetica"/>
                <a:ea typeface="+mn-ea"/>
                <a:cs typeface="Helvetica"/>
              </a:rPr>
              <a:t>605</a:t>
            </a:r>
            <a:r>
              <a:rPr kumimoji="0" lang="en-US" sz="1050" b="1" i="0" u="none" strike="noStrike" kern="1200" cap="none" spc="0" normalizeH="0" baseline="0" noProof="0">
                <a:ln>
                  <a:noFill/>
                </a:ln>
                <a:solidFill>
                  <a:srgbClr val="1F1A62"/>
                </a:solidFill>
                <a:effectLst/>
                <a:uLnTx/>
                <a:uFillTx/>
                <a:latin typeface="Helvetica"/>
                <a:ea typeface="+mn-ea"/>
                <a:cs typeface="Helvetica"/>
              </a:rPr>
              <a:t> / </a:t>
            </a:r>
            <a:r>
              <a:rPr kumimoji="0" lang="en-US" sz="1050" b="0" i="0" u="none" strike="noStrike" kern="1200" cap="none" spc="0" normalizeH="0" baseline="0" noProof="0">
                <a:ln>
                  <a:noFill/>
                </a:ln>
                <a:solidFill>
                  <a:srgbClr val="1F1A62"/>
                </a:solidFill>
                <a:effectLst/>
                <a:uLnTx/>
                <a:uFillTx/>
                <a:latin typeface="Helvetica"/>
                <a:ea typeface="+mn-ea"/>
                <a:cs typeface="Helvetica"/>
              </a:rPr>
              <a:t>Automated Content Recognition (ACR), Set-Top Box </a:t>
            </a:r>
            <a:r>
              <a:rPr kumimoji="0" lang="en-US" sz="1050" b="1" i="0" u="none" strike="noStrike" kern="1200" cap="none" spc="0" normalizeH="0" baseline="0" noProof="0">
                <a:ln>
                  <a:noFill/>
                </a:ln>
                <a:solidFill>
                  <a:srgbClr val="1F1A62"/>
                </a:solidFill>
                <a:effectLst/>
                <a:uLnTx/>
                <a:uFillTx/>
                <a:latin typeface="Helvetica"/>
                <a:ea typeface="+mn-ea"/>
                <a:cs typeface="Helvetica"/>
              </a:rPr>
              <a:t>/ </a:t>
            </a:r>
            <a:r>
              <a:rPr kumimoji="0" lang="en-US" sz="1050" b="0" i="0" u="none" strike="noStrike" kern="1200" cap="none" spc="0" normalizeH="0" baseline="0" noProof="0">
                <a:ln>
                  <a:noFill/>
                </a:ln>
                <a:solidFill>
                  <a:srgbClr val="1F1A62"/>
                </a:solidFill>
                <a:effectLst/>
                <a:uLnTx/>
                <a:uFillTx/>
                <a:latin typeface="Helvetica"/>
                <a:ea typeface="+mn-ea"/>
                <a:cs typeface="Helvetica"/>
              </a:rPr>
              <a:t>Linear TV, Addressable, Addressable VOD, Digital</a:t>
            </a:r>
          </a:p>
        </p:txBody>
      </p:sp>
      <p:sp>
        <p:nvSpPr>
          <p:cNvPr id="30" name="Rectangle 29">
            <a:extLst>
              <a:ext uri="{FF2B5EF4-FFF2-40B4-BE49-F238E27FC236}">
                <a16:creationId xmlns:a16="http://schemas.microsoft.com/office/drawing/2014/main" id="{75F81532-3D49-4828-8247-ECFA9B63B40D}"/>
              </a:ext>
            </a:extLst>
          </p:cNvPr>
          <p:cNvSpPr/>
          <p:nvPr/>
        </p:nvSpPr>
        <p:spPr>
          <a:xfrm>
            <a:off x="4104947" y="5984"/>
            <a:ext cx="5242497" cy="1107996"/>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a:ln>
                  <a:noFill/>
                </a:ln>
                <a:solidFill>
                  <a:srgbClr val="1F1A62"/>
                </a:solidFill>
                <a:effectLst/>
                <a:uLnTx/>
                <a:uFillTx/>
                <a:latin typeface="Helvetica"/>
                <a:ea typeface="+mn-ea"/>
                <a:cs typeface="Helvetica"/>
              </a:rPr>
              <a:t>An automotive brand utilized </a:t>
            </a:r>
            <a:r>
              <a:rPr kumimoji="0" lang="en-US" sz="2200" b="0" i="0" u="none" strike="noStrike" kern="1200" cap="none" spc="0" normalizeH="0" baseline="0" noProof="0">
                <a:ln>
                  <a:noFill/>
                </a:ln>
                <a:solidFill>
                  <a:srgbClr val="ED3C8D"/>
                </a:solidFill>
                <a:effectLst/>
                <a:uLnTx/>
                <a:uFillTx/>
                <a:latin typeface="Helvetica"/>
                <a:ea typeface="+mn-ea"/>
                <a:cs typeface="Helvetica"/>
              </a:rPr>
              <a:t>605</a:t>
            </a:r>
            <a:r>
              <a:rPr kumimoji="0" lang="en-US" sz="2200" b="0" i="0" u="none" strike="noStrike" kern="1200" cap="none" spc="0" normalizeH="0" baseline="0" noProof="0">
                <a:ln>
                  <a:noFill/>
                </a:ln>
                <a:solidFill>
                  <a:srgbClr val="1F1A62"/>
                </a:solidFill>
                <a:effectLst/>
                <a:uLnTx/>
                <a:uFillTx/>
                <a:latin typeface="Helvetica"/>
                <a:ea typeface="+mn-ea"/>
                <a:cs typeface="Helvetica"/>
              </a:rPr>
              <a:t> to </a:t>
            </a:r>
            <a:br>
              <a:rPr kumimoji="0" lang="en-US" sz="2200" b="0" i="0" u="none" strike="noStrike" kern="1200" cap="none" spc="0" normalizeH="0" baseline="0" noProof="0">
                <a:ln>
                  <a:noFill/>
                </a:ln>
                <a:solidFill>
                  <a:srgbClr val="1F1A62"/>
                </a:solidFill>
                <a:effectLst/>
                <a:uLnTx/>
                <a:uFillTx/>
                <a:latin typeface="Helvetica"/>
                <a:ea typeface="+mn-ea"/>
                <a:cs typeface="Helvetica"/>
              </a:rPr>
            </a:br>
            <a:r>
              <a:rPr kumimoji="0" lang="en-US" sz="2200" b="0" i="0" u="none" strike="noStrike" kern="1200" cap="none" spc="0" normalizeH="0" baseline="0" noProof="0">
                <a:ln>
                  <a:noFill/>
                </a:ln>
                <a:solidFill>
                  <a:srgbClr val="1F1A62"/>
                </a:solidFill>
                <a:effectLst/>
                <a:uLnTx/>
                <a:uFillTx/>
                <a:latin typeface="Helvetica"/>
                <a:ea typeface="+mn-ea"/>
                <a:cs typeface="Helvetica"/>
              </a:rPr>
              <a:t>understand which platforms drove the </a:t>
            </a:r>
            <a:r>
              <a:rPr kumimoji="0" lang="en-US" sz="2200" b="0" i="0" u="none" strike="noStrike" kern="1200" cap="none" spc="0" normalizeH="0" baseline="0" noProof="0">
                <a:ln>
                  <a:noFill/>
                </a:ln>
                <a:solidFill>
                  <a:srgbClr val="ED3C8D"/>
                </a:solidFill>
                <a:effectLst/>
                <a:uLnTx/>
                <a:uFillTx/>
                <a:latin typeface="Helvetica"/>
                <a:ea typeface="+mn-ea"/>
                <a:cs typeface="Helvetica"/>
              </a:rPr>
              <a:t>highest engagement via website visits</a:t>
            </a:r>
          </a:p>
        </p:txBody>
      </p:sp>
      <p:pic>
        <p:nvPicPr>
          <p:cNvPr id="13" name="Picture 12">
            <a:extLst>
              <a:ext uri="{FF2B5EF4-FFF2-40B4-BE49-F238E27FC236}">
                <a16:creationId xmlns:a16="http://schemas.microsoft.com/office/drawing/2014/main" id="{DC850453-A23D-4B7C-B781-9B3E2D47290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4" name="Slide Number Placeholder 5">
            <a:extLst>
              <a:ext uri="{FF2B5EF4-FFF2-40B4-BE49-F238E27FC236}">
                <a16:creationId xmlns:a16="http://schemas.microsoft.com/office/drawing/2014/main" id="{BCFE97C5-850A-43C2-AC22-CC3B60ADAF2F}"/>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1CEF2F1E-053D-4B18-842D-81529EC193E9}"/>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7" name="TextBox 16">
            <a:extLst>
              <a:ext uri="{FF2B5EF4-FFF2-40B4-BE49-F238E27FC236}">
                <a16:creationId xmlns:a16="http://schemas.microsoft.com/office/drawing/2014/main" id="{5561D278-87F4-4C02-8D7F-CA899CE1510E}"/>
              </a:ext>
            </a:extLst>
          </p:cNvPr>
          <p:cNvSpPr txBox="1"/>
          <p:nvPr/>
        </p:nvSpPr>
        <p:spPr>
          <a:xfrm>
            <a:off x="4008244" y="6249812"/>
            <a:ext cx="62704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605, Case study: </a:t>
            </a:r>
            <a:r>
              <a:rPr kumimoji="0" lang="en-US"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Campaign for Automotive Brand.  </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Campaign time period: 4/5/2021 – 6/13/2021. OLV = online video. Percentage point differences are compared to the matched control group.</a:t>
            </a:r>
          </a:p>
        </p:txBody>
      </p:sp>
      <p:pic>
        <p:nvPicPr>
          <p:cNvPr id="44" name="Picture 2" descr="Pivotal Targeting">
            <a:extLst>
              <a:ext uri="{FF2B5EF4-FFF2-40B4-BE49-F238E27FC236}">
                <a16:creationId xmlns:a16="http://schemas.microsoft.com/office/drawing/2014/main" id="{B368C7E8-7FCE-49DA-BF77-D33C4A2F5C3C}"/>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578210" y="6323967"/>
            <a:ext cx="1497739" cy="173955"/>
          </a:xfrm>
          <a:prstGeom prst="rect">
            <a:avLst/>
          </a:prstGeom>
          <a:noFill/>
          <a:extLst>
            <a:ext uri="{909E8E84-426E-40DD-AFC4-6F175D3DCCD1}">
              <a14:hiddenFill xmlns:a14="http://schemas.microsoft.com/office/drawing/2010/main">
                <a:solidFill>
                  <a:srgbClr val="FFFFFF"/>
                </a:solidFill>
              </a14:hiddenFill>
            </a:ext>
          </a:extLst>
        </p:spPr>
      </p:pic>
      <p:sp>
        <p:nvSpPr>
          <p:cNvPr id="64" name="Rectangle 63">
            <a:extLst>
              <a:ext uri="{FF2B5EF4-FFF2-40B4-BE49-F238E27FC236}">
                <a16:creationId xmlns:a16="http://schemas.microsoft.com/office/drawing/2014/main" id="{AFBB0FFD-C2BA-407A-B1D6-C7F9AC19556C}"/>
              </a:ext>
            </a:extLst>
          </p:cNvPr>
          <p:cNvSpPr/>
          <p:nvPr/>
        </p:nvSpPr>
        <p:spPr>
          <a:xfrm>
            <a:off x="0" y="-2792"/>
            <a:ext cx="4014788" cy="828219"/>
          </a:xfrm>
          <a:prstGeom prst="rect">
            <a:avLst/>
          </a:prstGeom>
          <a:solidFill>
            <a:srgbClr val="55A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F8FC6316-11D0-4415-A81F-F301A33FA315}"/>
              </a:ext>
            </a:extLst>
          </p:cNvPr>
          <p:cNvSpPr/>
          <p:nvPr/>
        </p:nvSpPr>
        <p:spPr>
          <a:xfrm>
            <a:off x="125016" y="35144"/>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Automotive</a:t>
            </a:r>
          </a:p>
        </p:txBody>
      </p:sp>
      <p:pic>
        <p:nvPicPr>
          <p:cNvPr id="66" name="Picture 65" descr="Logo, icon&#10;&#10;Description automatically generated">
            <a:extLst>
              <a:ext uri="{FF2B5EF4-FFF2-40B4-BE49-F238E27FC236}">
                <a16:creationId xmlns:a16="http://schemas.microsoft.com/office/drawing/2014/main" id="{71E26554-D65F-493E-84CA-7B3A548EA73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44556" y="-35377"/>
            <a:ext cx="886904" cy="886904"/>
          </a:xfrm>
          <a:prstGeom prst="rect">
            <a:avLst/>
          </a:prstGeom>
          <a:noFill/>
          <a:ln>
            <a:noFill/>
          </a:ln>
        </p:spPr>
      </p:pic>
      <p:graphicFrame>
        <p:nvGraphicFramePr>
          <p:cNvPr id="67" name="Google Shape;243;p31">
            <a:extLst>
              <a:ext uri="{FF2B5EF4-FFF2-40B4-BE49-F238E27FC236}">
                <a16:creationId xmlns:a16="http://schemas.microsoft.com/office/drawing/2014/main" id="{BABCE3C2-B9DE-4583-97D3-5757A2CAC4E0}"/>
              </a:ext>
            </a:extLst>
          </p:cNvPr>
          <p:cNvGraphicFramePr/>
          <p:nvPr/>
        </p:nvGraphicFramePr>
        <p:xfrm>
          <a:off x="4156017" y="1192597"/>
          <a:ext cx="7894754" cy="2358098"/>
        </p:xfrm>
        <a:graphic>
          <a:graphicData uri="http://schemas.openxmlformats.org/drawingml/2006/table">
            <a:tbl>
              <a:tblPr>
                <a:noFill/>
              </a:tblPr>
              <a:tblGrid>
                <a:gridCol w="940598">
                  <a:extLst>
                    <a:ext uri="{9D8B030D-6E8A-4147-A177-3AD203B41FA5}">
                      <a16:colId xmlns:a16="http://schemas.microsoft.com/office/drawing/2014/main" val="20000"/>
                    </a:ext>
                  </a:extLst>
                </a:gridCol>
                <a:gridCol w="1015793">
                  <a:extLst>
                    <a:ext uri="{9D8B030D-6E8A-4147-A177-3AD203B41FA5}">
                      <a16:colId xmlns:a16="http://schemas.microsoft.com/office/drawing/2014/main" val="20001"/>
                    </a:ext>
                  </a:extLst>
                </a:gridCol>
                <a:gridCol w="675223">
                  <a:extLst>
                    <a:ext uri="{9D8B030D-6E8A-4147-A177-3AD203B41FA5}">
                      <a16:colId xmlns:a16="http://schemas.microsoft.com/office/drawing/2014/main" val="20002"/>
                    </a:ext>
                  </a:extLst>
                </a:gridCol>
                <a:gridCol w="877190">
                  <a:extLst>
                    <a:ext uri="{9D8B030D-6E8A-4147-A177-3AD203B41FA5}">
                      <a16:colId xmlns:a16="http://schemas.microsoft.com/office/drawing/2014/main" val="20003"/>
                    </a:ext>
                  </a:extLst>
                </a:gridCol>
                <a:gridCol w="877190">
                  <a:extLst>
                    <a:ext uri="{9D8B030D-6E8A-4147-A177-3AD203B41FA5}">
                      <a16:colId xmlns:a16="http://schemas.microsoft.com/office/drawing/2014/main" val="20004"/>
                    </a:ext>
                  </a:extLst>
                </a:gridCol>
                <a:gridCol w="877190">
                  <a:extLst>
                    <a:ext uri="{9D8B030D-6E8A-4147-A177-3AD203B41FA5}">
                      <a16:colId xmlns:a16="http://schemas.microsoft.com/office/drawing/2014/main" val="20005"/>
                    </a:ext>
                  </a:extLst>
                </a:gridCol>
                <a:gridCol w="877190">
                  <a:extLst>
                    <a:ext uri="{9D8B030D-6E8A-4147-A177-3AD203B41FA5}">
                      <a16:colId xmlns:a16="http://schemas.microsoft.com/office/drawing/2014/main" val="20006"/>
                    </a:ext>
                  </a:extLst>
                </a:gridCol>
                <a:gridCol w="877190">
                  <a:extLst>
                    <a:ext uri="{9D8B030D-6E8A-4147-A177-3AD203B41FA5}">
                      <a16:colId xmlns:a16="http://schemas.microsoft.com/office/drawing/2014/main" val="20007"/>
                    </a:ext>
                  </a:extLst>
                </a:gridCol>
                <a:gridCol w="877190">
                  <a:extLst>
                    <a:ext uri="{9D8B030D-6E8A-4147-A177-3AD203B41FA5}">
                      <a16:colId xmlns:a16="http://schemas.microsoft.com/office/drawing/2014/main" val="20008"/>
                    </a:ext>
                  </a:extLst>
                </a:gridCol>
              </a:tblGrid>
              <a:tr h="302850">
                <a:tc>
                  <a:txBody>
                    <a:bodyPr/>
                    <a:lstStyle/>
                    <a:p>
                      <a:pPr marL="0" lvl="0" indent="0" algn="l" rtl="0">
                        <a:lnSpc>
                          <a:spcPct val="115000"/>
                        </a:lnSpc>
                        <a:spcBef>
                          <a:spcPts val="0"/>
                        </a:spcBef>
                        <a:spcAft>
                          <a:spcPts val="0"/>
                        </a:spcAft>
                        <a:buNone/>
                      </a:pPr>
                      <a:endParaRPr sz="1050" b="1">
                        <a:solidFill>
                          <a:srgbClr val="1F1A62"/>
                        </a:solidFill>
                        <a:latin typeface="Helvetica" panose="020B0403020202020204" pitchFamily="34" charset="0"/>
                      </a:endParaRPr>
                    </a:p>
                  </a:txBody>
                  <a:tcPr marL="75558" marR="75558"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chemeClr val="dk1"/>
                      </a:solidFill>
                      <a:prstDash val="solid"/>
                      <a:round/>
                      <a:headEnd type="none" w="sm" len="sm"/>
                      <a:tailEnd type="none" w="sm" len="sm"/>
                    </a:lnB>
                  </a:tcPr>
                </a:tc>
                <a:tc gridSpan="5">
                  <a:txBody>
                    <a:bodyPr/>
                    <a:lstStyle/>
                    <a:p>
                      <a:pPr marL="0" lvl="0" indent="0" algn="ctr" rtl="0">
                        <a:lnSpc>
                          <a:spcPct val="115000"/>
                        </a:lnSpc>
                        <a:spcBef>
                          <a:spcPts val="0"/>
                        </a:spcBef>
                        <a:spcAft>
                          <a:spcPts val="0"/>
                        </a:spcAft>
                        <a:buNone/>
                      </a:pPr>
                      <a:r>
                        <a:rPr lang="en-US" sz="1050" b="1">
                          <a:solidFill>
                            <a:srgbClr val="1F1A62"/>
                          </a:solidFill>
                          <a:latin typeface="Helvetica" panose="020B0403020202020204" pitchFamily="34" charset="0"/>
                        </a:rPr>
                        <a:t>All Reached Households</a:t>
                      </a:r>
                      <a:endParaRPr sz="1050" b="1">
                        <a:solidFill>
                          <a:srgbClr val="1F1A62"/>
                        </a:solidFill>
                        <a:latin typeface="Helvetica" panose="020B0403020202020204" pitchFamily="34" charset="0"/>
                      </a:endParaRPr>
                    </a:p>
                  </a:txBody>
                  <a:tcPr marL="83127" marR="83127"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lvl="0" indent="0" algn="ctr" rtl="0">
                        <a:lnSpc>
                          <a:spcPct val="115000"/>
                        </a:lnSpc>
                        <a:spcBef>
                          <a:spcPts val="0"/>
                        </a:spcBef>
                        <a:spcAft>
                          <a:spcPts val="0"/>
                        </a:spcAft>
                        <a:buNone/>
                      </a:pPr>
                      <a:r>
                        <a:rPr lang="en-US" sz="1050" b="1">
                          <a:solidFill>
                            <a:srgbClr val="1F1A62"/>
                          </a:solidFill>
                          <a:latin typeface="Helvetica" panose="020B0403020202020204" pitchFamily="34" charset="0"/>
                        </a:rPr>
                        <a:t>Uniquely Reached Households</a:t>
                      </a:r>
                      <a:endParaRPr sz="1050" b="1">
                        <a:solidFill>
                          <a:srgbClr val="1F1A62"/>
                        </a:solidFill>
                        <a:latin typeface="Helvetica" panose="020B0403020202020204" pitchFamily="34" charset="0"/>
                      </a:endParaRPr>
                    </a:p>
                  </a:txBody>
                  <a:tcPr marL="83127" marR="83127" marT="0" marB="0" anchor="ctr">
                    <a:lnL w="9525" cap="flat" cmpd="sng">
                      <a:solidFill>
                        <a:srgbClr val="FFFFFF"/>
                      </a:solidFill>
                      <a:prstDash val="solid"/>
                      <a:round/>
                      <a:headEnd type="none" w="sm" len="sm"/>
                      <a:tailEnd type="none" w="sm" len="sm"/>
                    </a:lnL>
                    <a:lnR w="9525" cap="flat" cmpd="sng">
                      <a:solidFill>
                        <a:srgbClr val="434343">
                          <a:alpha val="0"/>
                        </a:srgbClr>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22375">
                <a:tc>
                  <a:txBody>
                    <a:bodyPr/>
                    <a:lstStyle/>
                    <a:p>
                      <a:pPr marL="0" lvl="0" indent="0" algn="ctr" rtl="0">
                        <a:lnSpc>
                          <a:spcPct val="115000"/>
                        </a:lnSpc>
                        <a:spcBef>
                          <a:spcPts val="0"/>
                        </a:spcBef>
                        <a:spcAft>
                          <a:spcPts val="0"/>
                        </a:spcAft>
                        <a:buNone/>
                      </a:pPr>
                      <a:r>
                        <a:rPr lang="en-US" sz="1050" b="1">
                          <a:solidFill>
                            <a:schemeClr val="bg1"/>
                          </a:solidFill>
                          <a:latin typeface="Helvetica" panose="020B0403020202020204" pitchFamily="34" charset="0"/>
                        </a:rPr>
                        <a:t> Platform</a:t>
                      </a:r>
                      <a:endParaRPr sz="1050" b="1">
                        <a:solidFill>
                          <a:schemeClr val="bg1"/>
                        </a:solidFill>
                        <a:latin typeface="Helvetica" panose="020B0403020202020204" pitchFamily="34" charset="0"/>
                      </a:endParaRPr>
                    </a:p>
                  </a:txBody>
                  <a:tcPr marL="75558" marR="75558"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CBDCE"/>
                    </a:solidFill>
                  </a:tcPr>
                </a:tc>
                <a:tc>
                  <a:txBody>
                    <a:bodyPr/>
                    <a:lstStyle/>
                    <a:p>
                      <a:pPr marL="0" lvl="0" indent="0" algn="ctr" rtl="0">
                        <a:lnSpc>
                          <a:spcPct val="115000"/>
                        </a:lnSpc>
                        <a:spcBef>
                          <a:spcPts val="0"/>
                        </a:spcBef>
                        <a:spcAft>
                          <a:spcPts val="0"/>
                        </a:spcAft>
                        <a:buNone/>
                      </a:pPr>
                      <a:r>
                        <a:rPr lang="en-US" sz="1050" b="1">
                          <a:solidFill>
                            <a:schemeClr val="bg1"/>
                          </a:solidFill>
                          <a:latin typeface="Helvetica" panose="020B0403020202020204" pitchFamily="34" charset="0"/>
                        </a:rPr>
                        <a:t>Impressions</a:t>
                      </a:r>
                      <a:endParaRPr sz="1050" b="1">
                        <a:solidFill>
                          <a:schemeClr val="bg1"/>
                        </a:solidFill>
                        <a:latin typeface="Helvetica" panose="020B0403020202020204" pitchFamily="34" charset="0"/>
                      </a:endParaRPr>
                    </a:p>
                  </a:txBody>
                  <a:tcPr marL="75558" marR="75558"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CBDCE"/>
                    </a:solidFill>
                  </a:tcPr>
                </a:tc>
                <a:tc>
                  <a:txBody>
                    <a:bodyPr/>
                    <a:lstStyle/>
                    <a:p>
                      <a:pPr marL="0" lvl="0" indent="0" algn="ctr" rtl="0">
                        <a:lnSpc>
                          <a:spcPct val="115000"/>
                        </a:lnSpc>
                        <a:spcBef>
                          <a:spcPts val="0"/>
                        </a:spcBef>
                        <a:spcAft>
                          <a:spcPts val="0"/>
                        </a:spcAft>
                        <a:buNone/>
                      </a:pPr>
                      <a:r>
                        <a:rPr lang="en-US" sz="1050" b="1">
                          <a:solidFill>
                            <a:schemeClr val="bg1"/>
                          </a:solidFill>
                          <a:latin typeface="Helvetica" panose="020B0403020202020204" pitchFamily="34" charset="0"/>
                        </a:rPr>
                        <a:t>Reach</a:t>
                      </a:r>
                      <a:endParaRPr sz="1050" b="1">
                        <a:solidFill>
                          <a:schemeClr val="bg1"/>
                        </a:solidFill>
                        <a:latin typeface="Helvetica" panose="020B0403020202020204" pitchFamily="34" charset="0"/>
                      </a:endParaRPr>
                    </a:p>
                  </a:txBody>
                  <a:tcPr marL="75558" marR="75558"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CBDCE"/>
                    </a:solidFill>
                  </a:tcPr>
                </a:tc>
                <a:tc>
                  <a:txBody>
                    <a:bodyPr/>
                    <a:lstStyle/>
                    <a:p>
                      <a:pPr marL="0" lvl="0" indent="0" algn="ctr" rtl="0">
                        <a:lnSpc>
                          <a:spcPct val="115000"/>
                        </a:lnSpc>
                        <a:spcBef>
                          <a:spcPts val="0"/>
                        </a:spcBef>
                        <a:spcAft>
                          <a:spcPts val="0"/>
                        </a:spcAft>
                        <a:buNone/>
                      </a:pPr>
                      <a:r>
                        <a:rPr lang="en-US" sz="1050" b="1">
                          <a:solidFill>
                            <a:schemeClr val="bg1"/>
                          </a:solidFill>
                          <a:latin typeface="Helvetica" panose="020B0403020202020204" pitchFamily="34" charset="0"/>
                        </a:rPr>
                        <a:t>% Reach Overall</a:t>
                      </a:r>
                      <a:endParaRPr sz="1050" b="1">
                        <a:solidFill>
                          <a:schemeClr val="bg1"/>
                        </a:solidFill>
                        <a:latin typeface="Helvetica" panose="020B0403020202020204" pitchFamily="34" charset="0"/>
                      </a:endParaRPr>
                    </a:p>
                  </a:txBody>
                  <a:tcPr marL="75558" marR="75558"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CBDCE"/>
                    </a:solidFill>
                  </a:tcPr>
                </a:tc>
                <a:tc>
                  <a:txBody>
                    <a:bodyPr/>
                    <a:lstStyle/>
                    <a:p>
                      <a:pPr marL="0" lvl="0" indent="0" algn="ctr" rtl="0">
                        <a:lnSpc>
                          <a:spcPct val="115000"/>
                        </a:lnSpc>
                        <a:spcBef>
                          <a:spcPts val="0"/>
                        </a:spcBef>
                        <a:spcAft>
                          <a:spcPts val="0"/>
                        </a:spcAft>
                        <a:buNone/>
                      </a:pPr>
                      <a:r>
                        <a:rPr lang="en-US" sz="1050" b="1">
                          <a:solidFill>
                            <a:schemeClr val="bg1"/>
                          </a:solidFill>
                          <a:latin typeface="Helvetica" panose="020B0403020202020204" pitchFamily="34" charset="0"/>
                        </a:rPr>
                        <a:t>% Reach per Platform</a:t>
                      </a:r>
                      <a:endParaRPr sz="1050" b="1">
                        <a:solidFill>
                          <a:schemeClr val="bg1"/>
                        </a:solidFill>
                        <a:latin typeface="Helvetica" panose="020B0403020202020204" pitchFamily="34" charset="0"/>
                      </a:endParaRPr>
                    </a:p>
                  </a:txBody>
                  <a:tcPr marL="75558" marR="75558"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CBDCE"/>
                    </a:solidFill>
                  </a:tcPr>
                </a:tc>
                <a:tc>
                  <a:txBody>
                    <a:bodyPr/>
                    <a:lstStyle/>
                    <a:p>
                      <a:pPr marL="0" lvl="0" indent="0" algn="ctr" rtl="0">
                        <a:lnSpc>
                          <a:spcPct val="115000"/>
                        </a:lnSpc>
                        <a:spcBef>
                          <a:spcPts val="0"/>
                        </a:spcBef>
                        <a:spcAft>
                          <a:spcPts val="0"/>
                        </a:spcAft>
                        <a:buNone/>
                      </a:pPr>
                      <a:r>
                        <a:rPr lang="en-US" sz="1050" b="1">
                          <a:solidFill>
                            <a:schemeClr val="bg1"/>
                          </a:solidFill>
                          <a:latin typeface="Helvetica" panose="020B0403020202020204" pitchFamily="34" charset="0"/>
                        </a:rPr>
                        <a:t>Average Frequency</a:t>
                      </a:r>
                      <a:endParaRPr sz="1050" b="1">
                        <a:solidFill>
                          <a:schemeClr val="bg1"/>
                        </a:solidFill>
                        <a:latin typeface="Helvetica" panose="020B0403020202020204" pitchFamily="34" charset="0"/>
                      </a:endParaRPr>
                    </a:p>
                  </a:txBody>
                  <a:tcPr marL="75558" marR="75558"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CBDCE"/>
                    </a:solidFill>
                  </a:tcPr>
                </a:tc>
                <a:tc>
                  <a:txBody>
                    <a:bodyPr/>
                    <a:lstStyle/>
                    <a:p>
                      <a:pPr marL="0" lvl="0" indent="0" algn="ctr" rtl="0">
                        <a:lnSpc>
                          <a:spcPct val="115000"/>
                        </a:lnSpc>
                        <a:spcBef>
                          <a:spcPts val="0"/>
                        </a:spcBef>
                        <a:spcAft>
                          <a:spcPts val="0"/>
                        </a:spcAft>
                        <a:buNone/>
                      </a:pPr>
                      <a:r>
                        <a:rPr lang="en-US" sz="1050" b="1">
                          <a:solidFill>
                            <a:schemeClr val="bg1"/>
                          </a:solidFill>
                          <a:latin typeface="Helvetica" panose="020B0403020202020204" pitchFamily="34" charset="0"/>
                        </a:rPr>
                        <a:t>Unique Reach</a:t>
                      </a:r>
                      <a:endParaRPr sz="1050" b="1">
                        <a:solidFill>
                          <a:schemeClr val="bg1"/>
                        </a:solidFill>
                        <a:latin typeface="Helvetica" panose="020B0403020202020204" pitchFamily="34" charset="0"/>
                      </a:endParaRPr>
                    </a:p>
                  </a:txBody>
                  <a:tcPr marL="75558" marR="75558"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CBDCE"/>
                    </a:solidFill>
                  </a:tcPr>
                </a:tc>
                <a:tc>
                  <a:txBody>
                    <a:bodyPr/>
                    <a:lstStyle/>
                    <a:p>
                      <a:pPr marL="0" lvl="0" indent="0" algn="ctr" rtl="0">
                        <a:lnSpc>
                          <a:spcPct val="115000"/>
                        </a:lnSpc>
                        <a:spcBef>
                          <a:spcPts val="0"/>
                        </a:spcBef>
                        <a:spcAft>
                          <a:spcPts val="0"/>
                        </a:spcAft>
                        <a:buNone/>
                      </a:pPr>
                      <a:r>
                        <a:rPr lang="en-US" sz="1050" b="1">
                          <a:solidFill>
                            <a:schemeClr val="bg1"/>
                          </a:solidFill>
                          <a:latin typeface="Helvetica" panose="020B0403020202020204" pitchFamily="34" charset="0"/>
                        </a:rPr>
                        <a:t>% Unique </a:t>
                      </a:r>
                      <a:endParaRPr sz="1050" b="1">
                        <a:solidFill>
                          <a:schemeClr val="bg1"/>
                        </a:solidFill>
                        <a:latin typeface="Helvetica" panose="020B0403020202020204" pitchFamily="34" charset="0"/>
                      </a:endParaRPr>
                    </a:p>
                    <a:p>
                      <a:pPr marL="0" lvl="0" indent="0" algn="ctr" rtl="0">
                        <a:lnSpc>
                          <a:spcPct val="115000"/>
                        </a:lnSpc>
                        <a:spcBef>
                          <a:spcPts val="0"/>
                        </a:spcBef>
                        <a:spcAft>
                          <a:spcPts val="0"/>
                        </a:spcAft>
                        <a:buNone/>
                      </a:pPr>
                      <a:r>
                        <a:rPr lang="en-US" sz="1050" b="1">
                          <a:solidFill>
                            <a:schemeClr val="bg1"/>
                          </a:solidFill>
                          <a:latin typeface="Helvetica" panose="020B0403020202020204" pitchFamily="34" charset="0"/>
                        </a:rPr>
                        <a:t>Reach</a:t>
                      </a:r>
                      <a:endParaRPr sz="1050" b="1">
                        <a:solidFill>
                          <a:schemeClr val="bg1"/>
                        </a:solidFill>
                        <a:latin typeface="Helvetica" panose="020B0403020202020204" pitchFamily="34" charset="0"/>
                      </a:endParaRPr>
                    </a:p>
                  </a:txBody>
                  <a:tcPr marL="75558" marR="75558"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CBDCE"/>
                    </a:solidFill>
                  </a:tcPr>
                </a:tc>
                <a:tc>
                  <a:txBody>
                    <a:bodyPr/>
                    <a:lstStyle/>
                    <a:p>
                      <a:pPr marL="0" lvl="0" indent="0" algn="ctr" rtl="0">
                        <a:lnSpc>
                          <a:spcPct val="115000"/>
                        </a:lnSpc>
                        <a:spcBef>
                          <a:spcPts val="0"/>
                        </a:spcBef>
                        <a:spcAft>
                          <a:spcPts val="0"/>
                        </a:spcAft>
                        <a:buNone/>
                      </a:pPr>
                      <a:r>
                        <a:rPr lang="en-US" sz="1050" b="1">
                          <a:solidFill>
                            <a:schemeClr val="bg1"/>
                          </a:solidFill>
                          <a:latin typeface="Helvetica" panose="020B0403020202020204" pitchFamily="34" charset="0"/>
                        </a:rPr>
                        <a:t>Average Frequency</a:t>
                      </a:r>
                      <a:endParaRPr sz="1050" b="1">
                        <a:solidFill>
                          <a:schemeClr val="bg1"/>
                        </a:solidFill>
                        <a:latin typeface="Helvetica" panose="020B0403020202020204" pitchFamily="34" charset="0"/>
                      </a:endParaRPr>
                    </a:p>
                  </a:txBody>
                  <a:tcPr marL="75558" marR="75558" marT="0" marB="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ACBDCE"/>
                    </a:solidFill>
                  </a:tcPr>
                </a:tc>
                <a:extLst>
                  <a:ext uri="{0D108BD9-81ED-4DB2-BD59-A6C34878D82A}">
                    <a16:rowId xmlns:a16="http://schemas.microsoft.com/office/drawing/2014/main" val="10001"/>
                  </a:ext>
                </a:extLst>
              </a:tr>
              <a:tr h="379700">
                <a:tc>
                  <a:txBody>
                    <a:bodyPr/>
                    <a:lstStyle/>
                    <a:p>
                      <a:pPr marL="0" lvl="0" indent="0" algn="ctr" rtl="0">
                        <a:lnSpc>
                          <a:spcPct val="115000"/>
                        </a:lnSpc>
                        <a:spcBef>
                          <a:spcPts val="0"/>
                        </a:spcBef>
                        <a:spcAft>
                          <a:spcPts val="0"/>
                        </a:spcAft>
                        <a:buNone/>
                      </a:pPr>
                      <a:r>
                        <a:rPr lang="en-US" sz="900" b="1">
                          <a:solidFill>
                            <a:srgbClr val="1F1A62"/>
                          </a:solidFill>
                          <a:latin typeface="Helvetica" panose="020B0403020202020204" pitchFamily="34" charset="0"/>
                        </a:rPr>
                        <a:t>Full Campaign</a:t>
                      </a:r>
                      <a:endParaRPr sz="900" b="1">
                        <a:solidFill>
                          <a:srgbClr val="1F1A62"/>
                        </a:solidFill>
                        <a:latin typeface="Helvetica" panose="020B0403020202020204" pitchFamily="34" charset="0"/>
                      </a:endParaRPr>
                    </a:p>
                  </a:txBody>
                  <a:tcPr marL="75558" marR="75558"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FFFFFF"/>
                      </a:solidFill>
                      <a:prstDash val="solid"/>
                      <a:round/>
                      <a:headEnd type="none" w="sm" len="sm"/>
                      <a:tailEnd type="none" w="sm" len="sm"/>
                    </a:lnB>
                    <a:solidFill>
                      <a:srgbClr val="E2E8F0"/>
                    </a:solidFill>
                  </a:tcPr>
                </a:tc>
                <a:tc>
                  <a:txBody>
                    <a:bodyPr/>
                    <a:lstStyle/>
                    <a:p>
                      <a:pPr marL="0" lvl="0" indent="0" algn="ctr" rtl="0">
                        <a:spcBef>
                          <a:spcPts val="0"/>
                        </a:spcBef>
                        <a:spcAft>
                          <a:spcPts val="0"/>
                        </a:spcAft>
                        <a:buNone/>
                      </a:pPr>
                      <a:r>
                        <a:rPr lang="en-US" sz="1050">
                          <a:solidFill>
                            <a:srgbClr val="1F1A62"/>
                          </a:solidFill>
                          <a:latin typeface="Helvetica" panose="020B0403020202020204" pitchFamily="34" charset="0"/>
                        </a:rPr>
                        <a:t>2,832,587</a:t>
                      </a:r>
                      <a:endParaRPr sz="1050">
                        <a:solidFill>
                          <a:srgbClr val="1F1A62"/>
                        </a:solidFill>
                        <a:latin typeface="Helvetica" panose="020B0403020202020204" pitchFamily="34" charset="0"/>
                      </a:endParaRPr>
                    </a:p>
                  </a:txBody>
                  <a:tcPr marL="75558" marR="75558" marT="25400" marB="0" anchor="ctr">
                    <a:lnL w="9525" cap="flat" cmpd="sng">
                      <a:solidFill>
                        <a:srgbClr val="FFFFFF"/>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FFFFFF"/>
                      </a:solidFill>
                      <a:prstDash val="solid"/>
                      <a:round/>
                      <a:headEnd type="none" w="sm" len="sm"/>
                      <a:tailEnd type="none" w="sm" len="sm"/>
                    </a:lnB>
                    <a:solidFill>
                      <a:srgbClr val="E2E8F0"/>
                    </a:solidFill>
                  </a:tcPr>
                </a:tc>
                <a:tc>
                  <a:txBody>
                    <a:bodyPr/>
                    <a:lstStyle/>
                    <a:p>
                      <a:pPr marL="0" lvl="0" indent="0" algn="ctr" rtl="0">
                        <a:spcBef>
                          <a:spcPts val="0"/>
                        </a:spcBef>
                        <a:spcAft>
                          <a:spcPts val="0"/>
                        </a:spcAft>
                        <a:buNone/>
                      </a:pPr>
                      <a:r>
                        <a:rPr lang="en-US" sz="1050">
                          <a:solidFill>
                            <a:srgbClr val="1F1A62"/>
                          </a:solidFill>
                          <a:latin typeface="Helvetica" panose="020B0403020202020204" pitchFamily="34" charset="0"/>
                        </a:rPr>
                        <a:t>660,435</a:t>
                      </a:r>
                      <a:endParaRPr sz="1050">
                        <a:solidFill>
                          <a:srgbClr val="1F1A62"/>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FFFFFF"/>
                      </a:solidFill>
                      <a:prstDash val="solid"/>
                      <a:round/>
                      <a:headEnd type="none" w="sm" len="sm"/>
                      <a:tailEnd type="none" w="sm" len="sm"/>
                    </a:lnB>
                    <a:solidFill>
                      <a:srgbClr val="E2E8F0"/>
                    </a:solidFill>
                  </a:tcPr>
                </a:tc>
                <a:tc>
                  <a:txBody>
                    <a:bodyPr/>
                    <a:lstStyle/>
                    <a:p>
                      <a:pPr marL="0" lvl="0" indent="0" algn="ctr" rtl="0">
                        <a:spcBef>
                          <a:spcPts val="0"/>
                        </a:spcBef>
                        <a:spcAft>
                          <a:spcPts val="0"/>
                        </a:spcAft>
                        <a:buNone/>
                      </a:pPr>
                      <a:r>
                        <a:rPr lang="en-US" sz="1050">
                          <a:solidFill>
                            <a:srgbClr val="1F1A62"/>
                          </a:solidFill>
                          <a:latin typeface="Helvetica" panose="020B0403020202020204" pitchFamily="34" charset="0"/>
                        </a:rPr>
                        <a:t>16.5%</a:t>
                      </a:r>
                      <a:endParaRPr sz="1050">
                        <a:solidFill>
                          <a:srgbClr val="1F1A62"/>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FFFFFF"/>
                      </a:solidFill>
                      <a:prstDash val="solid"/>
                      <a:round/>
                      <a:headEnd type="none" w="sm" len="sm"/>
                      <a:tailEnd type="none" w="sm" len="sm"/>
                    </a:lnB>
                    <a:solidFill>
                      <a:srgbClr val="E2E8F0"/>
                    </a:solidFill>
                  </a:tcPr>
                </a:tc>
                <a:tc>
                  <a:txBody>
                    <a:bodyPr/>
                    <a:lstStyle/>
                    <a:p>
                      <a:pPr marL="0" lvl="0" indent="0" algn="ctr" rtl="0">
                        <a:lnSpc>
                          <a:spcPct val="115000"/>
                        </a:lnSpc>
                        <a:spcBef>
                          <a:spcPts val="0"/>
                        </a:spcBef>
                        <a:spcAft>
                          <a:spcPts val="0"/>
                        </a:spcAft>
                        <a:buClr>
                          <a:srgbClr val="000000"/>
                        </a:buClr>
                        <a:buSzPts val="1100"/>
                        <a:buFont typeface="Arial"/>
                        <a:buNone/>
                      </a:pPr>
                      <a:r>
                        <a:rPr lang="en-US" sz="1050" b="1">
                          <a:solidFill>
                            <a:srgbClr val="1F1A62"/>
                          </a:solidFill>
                          <a:latin typeface="Helvetica" panose="020B0403020202020204" pitchFamily="34" charset="0"/>
                        </a:rPr>
                        <a:t>—</a:t>
                      </a:r>
                      <a:endParaRPr sz="1050">
                        <a:solidFill>
                          <a:srgbClr val="1F1A62"/>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FFFFFF"/>
                      </a:solidFill>
                      <a:prstDash val="solid"/>
                      <a:round/>
                      <a:headEnd type="none" w="sm" len="sm"/>
                      <a:tailEnd type="none" w="sm" len="sm"/>
                    </a:lnB>
                    <a:solidFill>
                      <a:srgbClr val="E2E8F0"/>
                    </a:solidFill>
                  </a:tcPr>
                </a:tc>
                <a:tc>
                  <a:txBody>
                    <a:bodyPr/>
                    <a:lstStyle/>
                    <a:p>
                      <a:pPr marL="0" lvl="0" indent="0" algn="ctr" rtl="0">
                        <a:spcBef>
                          <a:spcPts val="0"/>
                        </a:spcBef>
                        <a:spcAft>
                          <a:spcPts val="0"/>
                        </a:spcAft>
                        <a:buNone/>
                      </a:pPr>
                      <a:r>
                        <a:rPr lang="en-US" sz="1050">
                          <a:solidFill>
                            <a:srgbClr val="1F1A62"/>
                          </a:solidFill>
                          <a:latin typeface="Helvetica" panose="020B0403020202020204" pitchFamily="34" charset="0"/>
                        </a:rPr>
                        <a:t>4.3</a:t>
                      </a:r>
                      <a:endParaRPr sz="1050">
                        <a:solidFill>
                          <a:srgbClr val="1F1A62"/>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FFFFFF"/>
                      </a:solidFill>
                      <a:prstDash val="solid"/>
                      <a:round/>
                      <a:headEnd type="none" w="sm" len="sm"/>
                      <a:tailEnd type="none" w="sm" len="sm"/>
                    </a:lnB>
                    <a:solidFill>
                      <a:srgbClr val="E2E8F0"/>
                    </a:solidFill>
                  </a:tcPr>
                </a:tc>
                <a:tc>
                  <a:txBody>
                    <a:bodyPr/>
                    <a:lstStyle/>
                    <a:p>
                      <a:pPr marL="0" lvl="0" indent="0" algn="ctr" rtl="0">
                        <a:lnSpc>
                          <a:spcPct val="115000"/>
                        </a:lnSpc>
                        <a:spcBef>
                          <a:spcPts val="0"/>
                        </a:spcBef>
                        <a:spcAft>
                          <a:spcPts val="0"/>
                        </a:spcAft>
                        <a:buNone/>
                      </a:pPr>
                      <a:r>
                        <a:rPr lang="en-US" sz="1050" b="1">
                          <a:solidFill>
                            <a:srgbClr val="1F1A62"/>
                          </a:solidFill>
                          <a:latin typeface="Helvetica" panose="020B0403020202020204" pitchFamily="34" charset="0"/>
                        </a:rPr>
                        <a:t>—</a:t>
                      </a:r>
                      <a:endParaRPr sz="1050" b="1">
                        <a:solidFill>
                          <a:srgbClr val="1F1A62"/>
                        </a:solidFill>
                        <a:latin typeface="Helvetica" panose="020B0403020202020204" pitchFamily="34" charset="0"/>
                      </a:endParaRPr>
                    </a:p>
                  </a:txBody>
                  <a:tcPr marL="75558" marR="75558" marT="25400" marB="0" anchor="ctr">
                    <a:lnL w="9525" cap="flat" cmpd="sng">
                      <a:solidFill>
                        <a:srgbClr val="FFFFFF"/>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FFFFFF"/>
                      </a:solidFill>
                      <a:prstDash val="solid"/>
                      <a:round/>
                      <a:headEnd type="none" w="sm" len="sm"/>
                      <a:tailEnd type="none" w="sm" len="sm"/>
                    </a:lnB>
                    <a:solidFill>
                      <a:srgbClr val="E2E8F0"/>
                    </a:solidFill>
                  </a:tcPr>
                </a:tc>
                <a:tc>
                  <a:txBody>
                    <a:bodyPr/>
                    <a:lstStyle/>
                    <a:p>
                      <a:pPr marL="0" lvl="0" indent="0" algn="ctr" rtl="0">
                        <a:lnSpc>
                          <a:spcPct val="115000"/>
                        </a:lnSpc>
                        <a:spcBef>
                          <a:spcPts val="0"/>
                        </a:spcBef>
                        <a:spcAft>
                          <a:spcPts val="0"/>
                        </a:spcAft>
                        <a:buNone/>
                      </a:pPr>
                      <a:r>
                        <a:rPr lang="en-US" sz="1050" b="1">
                          <a:solidFill>
                            <a:srgbClr val="1F1A62"/>
                          </a:solidFill>
                          <a:latin typeface="Helvetica" panose="020B0403020202020204" pitchFamily="34" charset="0"/>
                        </a:rPr>
                        <a:t>—</a:t>
                      </a:r>
                      <a:endParaRPr sz="1050" b="1">
                        <a:solidFill>
                          <a:srgbClr val="1F1A62"/>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FFFFFF"/>
                      </a:solidFill>
                      <a:prstDash val="solid"/>
                      <a:round/>
                      <a:headEnd type="none" w="sm" len="sm"/>
                      <a:tailEnd type="none" w="sm" len="sm"/>
                    </a:lnB>
                    <a:solidFill>
                      <a:srgbClr val="E2E8F0"/>
                    </a:solidFill>
                  </a:tcPr>
                </a:tc>
                <a:tc>
                  <a:txBody>
                    <a:bodyPr/>
                    <a:lstStyle/>
                    <a:p>
                      <a:pPr marL="0" lvl="0" indent="0" algn="ctr" rtl="0">
                        <a:lnSpc>
                          <a:spcPct val="115000"/>
                        </a:lnSpc>
                        <a:spcBef>
                          <a:spcPts val="0"/>
                        </a:spcBef>
                        <a:spcAft>
                          <a:spcPts val="0"/>
                        </a:spcAft>
                        <a:buNone/>
                      </a:pPr>
                      <a:r>
                        <a:rPr lang="en-US" sz="1050" b="1">
                          <a:solidFill>
                            <a:srgbClr val="1F1A62"/>
                          </a:solidFill>
                          <a:latin typeface="Helvetica" panose="020B0403020202020204" pitchFamily="34" charset="0"/>
                        </a:rPr>
                        <a:t>—</a:t>
                      </a:r>
                      <a:endParaRPr sz="1050" b="1">
                        <a:solidFill>
                          <a:srgbClr val="1F1A62"/>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FFFFFF"/>
                      </a:solidFill>
                      <a:prstDash val="solid"/>
                      <a:round/>
                      <a:headEnd type="none" w="sm" len="sm"/>
                      <a:tailEnd type="none" w="sm" len="sm"/>
                    </a:lnB>
                    <a:solidFill>
                      <a:srgbClr val="E2E8F0"/>
                    </a:solidFill>
                  </a:tcPr>
                </a:tc>
                <a:extLst>
                  <a:ext uri="{0D108BD9-81ED-4DB2-BD59-A6C34878D82A}">
                    <a16:rowId xmlns:a16="http://schemas.microsoft.com/office/drawing/2014/main" val="10002"/>
                  </a:ext>
                </a:extLst>
              </a:tr>
              <a:tr h="379700">
                <a:tc>
                  <a:txBody>
                    <a:bodyPr/>
                    <a:lstStyle/>
                    <a:p>
                      <a:pPr marL="0" lvl="0" indent="0" algn="ctr" rtl="0">
                        <a:lnSpc>
                          <a:spcPct val="115000"/>
                        </a:lnSpc>
                        <a:spcBef>
                          <a:spcPts val="0"/>
                        </a:spcBef>
                        <a:spcAft>
                          <a:spcPts val="0"/>
                        </a:spcAft>
                        <a:buNone/>
                      </a:pPr>
                      <a:r>
                        <a:rPr lang="en-US" sz="900" b="1">
                          <a:solidFill>
                            <a:schemeClr val="bg1"/>
                          </a:solidFill>
                          <a:latin typeface="Helvetica" panose="020B0403020202020204" pitchFamily="34" charset="0"/>
                        </a:rPr>
                        <a:t>Addressable Linear</a:t>
                      </a:r>
                      <a:endParaRPr sz="900" b="1">
                        <a:solidFill>
                          <a:schemeClr val="bg1"/>
                        </a:solidFill>
                        <a:latin typeface="Helvetica" panose="020B0403020202020204" pitchFamily="34" charset="0"/>
                      </a:endParaRPr>
                    </a:p>
                  </a:txBody>
                  <a:tcPr marL="75558" marR="75558"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BFF2"/>
                    </a:solidFill>
                  </a:tcPr>
                </a:tc>
                <a:tc>
                  <a:txBody>
                    <a:bodyPr/>
                    <a:lstStyle/>
                    <a:p>
                      <a:pPr marL="0" lvl="0" indent="0" algn="ctr" rtl="0">
                        <a:spcBef>
                          <a:spcPts val="0"/>
                        </a:spcBef>
                        <a:spcAft>
                          <a:spcPts val="0"/>
                        </a:spcAft>
                        <a:buNone/>
                      </a:pPr>
                      <a:r>
                        <a:rPr lang="en-US" sz="1050">
                          <a:solidFill>
                            <a:schemeClr val="bg1"/>
                          </a:solidFill>
                          <a:latin typeface="Helvetica" panose="020B0403020202020204" pitchFamily="34" charset="0"/>
                        </a:rPr>
                        <a:t>1,247,772</a:t>
                      </a:r>
                      <a:endParaRPr sz="1050">
                        <a:solidFill>
                          <a:schemeClr val="bg1"/>
                        </a:solidFill>
                        <a:latin typeface="Helvetica" panose="020B0403020202020204" pitchFamily="34" charset="0"/>
                      </a:endParaRPr>
                    </a:p>
                  </a:txBody>
                  <a:tcPr marL="75558" marR="75558" marT="25400" marB="0" anchor="ctr">
                    <a:lnL w="9525" cap="flat" cmpd="sng">
                      <a:solidFill>
                        <a:srgbClr val="FFFFFF"/>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BFF2"/>
                    </a:solidFill>
                  </a:tcPr>
                </a:tc>
                <a:tc>
                  <a:txBody>
                    <a:bodyPr/>
                    <a:lstStyle/>
                    <a:p>
                      <a:pPr marL="0" lvl="0" indent="0" algn="ctr" rtl="0">
                        <a:spcBef>
                          <a:spcPts val="0"/>
                        </a:spcBef>
                        <a:spcAft>
                          <a:spcPts val="0"/>
                        </a:spcAft>
                        <a:buNone/>
                      </a:pPr>
                      <a:r>
                        <a:rPr lang="en-US" sz="1050">
                          <a:solidFill>
                            <a:schemeClr val="bg1"/>
                          </a:solidFill>
                          <a:latin typeface="Helvetica" panose="020B0403020202020204" pitchFamily="34" charset="0"/>
                        </a:rPr>
                        <a:t>422,678</a:t>
                      </a:r>
                      <a:endParaRPr sz="1050">
                        <a:solidFill>
                          <a:schemeClr val="bg1"/>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BFF2"/>
                    </a:solidFill>
                  </a:tcPr>
                </a:tc>
                <a:tc>
                  <a:txBody>
                    <a:bodyPr/>
                    <a:lstStyle/>
                    <a:p>
                      <a:pPr marL="0" lvl="0" indent="0" algn="ctr" rtl="0">
                        <a:spcBef>
                          <a:spcPts val="0"/>
                        </a:spcBef>
                        <a:spcAft>
                          <a:spcPts val="0"/>
                        </a:spcAft>
                        <a:buNone/>
                      </a:pPr>
                      <a:r>
                        <a:rPr lang="en-US" sz="1050">
                          <a:solidFill>
                            <a:schemeClr val="bg1"/>
                          </a:solidFill>
                          <a:latin typeface="Helvetica" panose="020B0403020202020204" pitchFamily="34" charset="0"/>
                        </a:rPr>
                        <a:t>10.5%</a:t>
                      </a:r>
                      <a:endParaRPr sz="1050">
                        <a:solidFill>
                          <a:schemeClr val="bg1"/>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BFF2"/>
                    </a:solidFill>
                  </a:tcPr>
                </a:tc>
                <a:tc>
                  <a:txBody>
                    <a:bodyPr/>
                    <a:lstStyle/>
                    <a:p>
                      <a:pPr marL="0" lvl="0" indent="0" algn="ctr" rtl="0">
                        <a:spcBef>
                          <a:spcPts val="0"/>
                        </a:spcBef>
                        <a:spcAft>
                          <a:spcPts val="0"/>
                        </a:spcAft>
                        <a:buClr>
                          <a:srgbClr val="000000"/>
                        </a:buClr>
                        <a:buSzPts val="1100"/>
                        <a:buFont typeface="Arial"/>
                        <a:buNone/>
                      </a:pPr>
                      <a:r>
                        <a:rPr lang="en-US" sz="1050">
                          <a:solidFill>
                            <a:schemeClr val="bg1"/>
                          </a:solidFill>
                          <a:latin typeface="Helvetica" panose="020B0403020202020204" pitchFamily="34" charset="0"/>
                        </a:rPr>
                        <a:t>22.5%</a:t>
                      </a:r>
                      <a:endParaRPr sz="1050">
                        <a:solidFill>
                          <a:schemeClr val="bg1"/>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BFF2"/>
                    </a:solidFill>
                  </a:tcPr>
                </a:tc>
                <a:tc>
                  <a:txBody>
                    <a:bodyPr/>
                    <a:lstStyle/>
                    <a:p>
                      <a:pPr marL="0" lvl="0" indent="0" algn="ctr" rtl="0">
                        <a:spcBef>
                          <a:spcPts val="0"/>
                        </a:spcBef>
                        <a:spcAft>
                          <a:spcPts val="0"/>
                        </a:spcAft>
                        <a:buNone/>
                      </a:pPr>
                      <a:r>
                        <a:rPr lang="en-US" sz="1050">
                          <a:solidFill>
                            <a:schemeClr val="bg1"/>
                          </a:solidFill>
                          <a:latin typeface="Helvetica" panose="020B0403020202020204" pitchFamily="34" charset="0"/>
                        </a:rPr>
                        <a:t>3.0</a:t>
                      </a:r>
                      <a:endParaRPr sz="1050">
                        <a:solidFill>
                          <a:schemeClr val="bg1"/>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BFF2"/>
                    </a:solidFill>
                  </a:tcPr>
                </a:tc>
                <a:tc>
                  <a:txBody>
                    <a:bodyPr/>
                    <a:lstStyle/>
                    <a:p>
                      <a:pPr marL="0" lvl="0" indent="0" algn="ctr" rtl="0">
                        <a:spcBef>
                          <a:spcPts val="0"/>
                        </a:spcBef>
                        <a:spcAft>
                          <a:spcPts val="0"/>
                        </a:spcAft>
                        <a:buNone/>
                      </a:pPr>
                      <a:r>
                        <a:rPr lang="en-US" sz="1050">
                          <a:solidFill>
                            <a:schemeClr val="bg1"/>
                          </a:solidFill>
                          <a:latin typeface="Helvetica" panose="020B0403020202020204" pitchFamily="34" charset="0"/>
                        </a:rPr>
                        <a:t>360,348</a:t>
                      </a:r>
                      <a:endParaRPr sz="1050">
                        <a:solidFill>
                          <a:schemeClr val="bg1"/>
                        </a:solidFill>
                        <a:latin typeface="Helvetica" panose="020B0403020202020204" pitchFamily="34" charset="0"/>
                      </a:endParaRPr>
                    </a:p>
                  </a:txBody>
                  <a:tcPr marL="75558" marR="75558" marT="25400" marB="0" anchor="ctr">
                    <a:lnL w="9525" cap="flat" cmpd="sng">
                      <a:solidFill>
                        <a:srgbClr val="FFFFFF"/>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BFF2"/>
                    </a:solidFill>
                  </a:tcPr>
                </a:tc>
                <a:tc>
                  <a:txBody>
                    <a:bodyPr/>
                    <a:lstStyle/>
                    <a:p>
                      <a:pPr marL="0" lvl="0" indent="0" algn="ctr" rtl="0">
                        <a:spcBef>
                          <a:spcPts val="0"/>
                        </a:spcBef>
                        <a:spcAft>
                          <a:spcPts val="0"/>
                        </a:spcAft>
                        <a:buNone/>
                      </a:pPr>
                      <a:r>
                        <a:rPr lang="en-US" sz="1050">
                          <a:solidFill>
                            <a:schemeClr val="bg1"/>
                          </a:solidFill>
                          <a:latin typeface="Helvetica" panose="020B0403020202020204" pitchFamily="34" charset="0"/>
                        </a:rPr>
                        <a:t>85.3%</a:t>
                      </a:r>
                      <a:endParaRPr sz="1050">
                        <a:solidFill>
                          <a:schemeClr val="bg1"/>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BFF2"/>
                    </a:solidFill>
                  </a:tcPr>
                </a:tc>
                <a:tc>
                  <a:txBody>
                    <a:bodyPr/>
                    <a:lstStyle/>
                    <a:p>
                      <a:pPr marL="0" lvl="0" indent="0" algn="ctr" rtl="0">
                        <a:spcBef>
                          <a:spcPts val="0"/>
                        </a:spcBef>
                        <a:spcAft>
                          <a:spcPts val="0"/>
                        </a:spcAft>
                        <a:buNone/>
                      </a:pPr>
                      <a:r>
                        <a:rPr lang="en-US" sz="1050">
                          <a:solidFill>
                            <a:schemeClr val="bg1"/>
                          </a:solidFill>
                          <a:latin typeface="Helvetica" panose="020B0403020202020204" pitchFamily="34" charset="0"/>
                        </a:rPr>
                        <a:t>2.9</a:t>
                      </a:r>
                      <a:endParaRPr sz="1050">
                        <a:solidFill>
                          <a:schemeClr val="bg1"/>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BFF2"/>
                    </a:solidFill>
                  </a:tcPr>
                </a:tc>
                <a:extLst>
                  <a:ext uri="{0D108BD9-81ED-4DB2-BD59-A6C34878D82A}">
                    <a16:rowId xmlns:a16="http://schemas.microsoft.com/office/drawing/2014/main" val="10003"/>
                  </a:ext>
                </a:extLst>
              </a:tr>
              <a:tr h="379700">
                <a:tc>
                  <a:txBody>
                    <a:bodyPr/>
                    <a:lstStyle/>
                    <a:p>
                      <a:pPr marL="0" lvl="0" indent="0" algn="ctr" rtl="0">
                        <a:lnSpc>
                          <a:spcPct val="115000"/>
                        </a:lnSpc>
                        <a:spcBef>
                          <a:spcPts val="0"/>
                        </a:spcBef>
                        <a:spcAft>
                          <a:spcPts val="0"/>
                        </a:spcAft>
                        <a:buNone/>
                      </a:pPr>
                      <a:r>
                        <a:rPr lang="en-US" sz="900" b="1">
                          <a:solidFill>
                            <a:schemeClr val="bg1"/>
                          </a:solidFill>
                          <a:latin typeface="Helvetica" panose="020B0403020202020204" pitchFamily="34" charset="0"/>
                        </a:rPr>
                        <a:t>Addressable VOD</a:t>
                      </a:r>
                      <a:endParaRPr sz="900" b="1">
                        <a:solidFill>
                          <a:schemeClr val="bg1"/>
                        </a:solidFill>
                        <a:latin typeface="Helvetica" panose="020B0403020202020204" pitchFamily="34" charset="0"/>
                      </a:endParaRPr>
                    </a:p>
                  </a:txBody>
                  <a:tcPr marL="75558" marR="75558"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ED3C8D"/>
                    </a:solidFill>
                  </a:tcPr>
                </a:tc>
                <a:tc>
                  <a:txBody>
                    <a:bodyPr/>
                    <a:lstStyle/>
                    <a:p>
                      <a:pPr marL="0" lvl="0" indent="0" algn="ctr" rtl="0">
                        <a:spcBef>
                          <a:spcPts val="0"/>
                        </a:spcBef>
                        <a:spcAft>
                          <a:spcPts val="0"/>
                        </a:spcAft>
                        <a:buNone/>
                      </a:pPr>
                      <a:r>
                        <a:rPr lang="en-US" sz="1050">
                          <a:solidFill>
                            <a:schemeClr val="bg1"/>
                          </a:solidFill>
                          <a:latin typeface="Helvetica" panose="020B0403020202020204" pitchFamily="34" charset="0"/>
                        </a:rPr>
                        <a:t>1,226,973</a:t>
                      </a:r>
                      <a:endParaRPr sz="1050">
                        <a:solidFill>
                          <a:schemeClr val="bg1"/>
                        </a:solidFill>
                        <a:latin typeface="Helvetica" panose="020B0403020202020204" pitchFamily="34" charset="0"/>
                      </a:endParaRPr>
                    </a:p>
                  </a:txBody>
                  <a:tcPr marL="75558" marR="75558" marT="25400" marB="0" anchor="ctr">
                    <a:lnL w="9525" cap="flat" cmpd="sng">
                      <a:solidFill>
                        <a:srgbClr val="FFFFFF"/>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ED3C8D"/>
                    </a:solidFill>
                  </a:tcPr>
                </a:tc>
                <a:tc>
                  <a:txBody>
                    <a:bodyPr/>
                    <a:lstStyle/>
                    <a:p>
                      <a:pPr marL="0" lvl="0" indent="0" algn="ctr" rtl="0">
                        <a:spcBef>
                          <a:spcPts val="0"/>
                        </a:spcBef>
                        <a:spcAft>
                          <a:spcPts val="0"/>
                        </a:spcAft>
                        <a:buNone/>
                      </a:pPr>
                      <a:r>
                        <a:rPr lang="en-US" sz="1050">
                          <a:solidFill>
                            <a:schemeClr val="bg1"/>
                          </a:solidFill>
                          <a:latin typeface="Helvetica" panose="020B0403020202020204" pitchFamily="34" charset="0"/>
                        </a:rPr>
                        <a:t>250,710</a:t>
                      </a:r>
                      <a:endParaRPr sz="1050">
                        <a:solidFill>
                          <a:schemeClr val="bg1"/>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ED3C8D"/>
                    </a:solidFill>
                  </a:tcPr>
                </a:tc>
                <a:tc>
                  <a:txBody>
                    <a:bodyPr/>
                    <a:lstStyle/>
                    <a:p>
                      <a:pPr marL="0" lvl="0" indent="0" algn="ctr" rtl="0">
                        <a:spcBef>
                          <a:spcPts val="0"/>
                        </a:spcBef>
                        <a:spcAft>
                          <a:spcPts val="0"/>
                        </a:spcAft>
                        <a:buClr>
                          <a:srgbClr val="000000"/>
                        </a:buClr>
                        <a:buSzPts val="1100"/>
                        <a:buFont typeface="Arial"/>
                        <a:buNone/>
                      </a:pPr>
                      <a:r>
                        <a:rPr lang="en-US" sz="1050">
                          <a:solidFill>
                            <a:schemeClr val="bg1"/>
                          </a:solidFill>
                          <a:latin typeface="Helvetica" panose="020B0403020202020204" pitchFamily="34" charset="0"/>
                        </a:rPr>
                        <a:t>6.2%</a:t>
                      </a:r>
                      <a:endParaRPr sz="1050">
                        <a:solidFill>
                          <a:schemeClr val="bg1"/>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ED3C8D"/>
                    </a:solidFill>
                  </a:tcPr>
                </a:tc>
                <a:tc>
                  <a:txBody>
                    <a:bodyPr/>
                    <a:lstStyle/>
                    <a:p>
                      <a:pPr marL="0" lvl="0" indent="0" algn="ctr" rtl="0">
                        <a:spcBef>
                          <a:spcPts val="0"/>
                        </a:spcBef>
                        <a:spcAft>
                          <a:spcPts val="0"/>
                        </a:spcAft>
                        <a:buNone/>
                      </a:pPr>
                      <a:r>
                        <a:rPr lang="en-US" sz="1050">
                          <a:solidFill>
                            <a:schemeClr val="bg1"/>
                          </a:solidFill>
                          <a:latin typeface="Helvetica" panose="020B0403020202020204" pitchFamily="34" charset="0"/>
                        </a:rPr>
                        <a:t>6.9%</a:t>
                      </a:r>
                      <a:endParaRPr sz="1050">
                        <a:solidFill>
                          <a:schemeClr val="bg1"/>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ED3C8D"/>
                    </a:solidFill>
                  </a:tcPr>
                </a:tc>
                <a:tc>
                  <a:txBody>
                    <a:bodyPr/>
                    <a:lstStyle/>
                    <a:p>
                      <a:pPr marL="0" lvl="0" indent="0" algn="ctr" rtl="0">
                        <a:spcBef>
                          <a:spcPts val="0"/>
                        </a:spcBef>
                        <a:spcAft>
                          <a:spcPts val="0"/>
                        </a:spcAft>
                        <a:buNone/>
                      </a:pPr>
                      <a:r>
                        <a:rPr lang="en-US" sz="1050">
                          <a:solidFill>
                            <a:schemeClr val="bg1"/>
                          </a:solidFill>
                          <a:latin typeface="Helvetica" panose="020B0403020202020204" pitchFamily="34" charset="0"/>
                        </a:rPr>
                        <a:t>4.9</a:t>
                      </a:r>
                      <a:endParaRPr sz="1050">
                        <a:solidFill>
                          <a:schemeClr val="bg1"/>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ED3C8D"/>
                    </a:solidFill>
                  </a:tcPr>
                </a:tc>
                <a:tc>
                  <a:txBody>
                    <a:bodyPr/>
                    <a:lstStyle/>
                    <a:p>
                      <a:pPr marL="0" lvl="0" indent="0" algn="ctr" rtl="0">
                        <a:spcBef>
                          <a:spcPts val="0"/>
                        </a:spcBef>
                        <a:spcAft>
                          <a:spcPts val="0"/>
                        </a:spcAft>
                        <a:buNone/>
                      </a:pPr>
                      <a:r>
                        <a:rPr lang="en-US" sz="1050">
                          <a:solidFill>
                            <a:schemeClr val="bg1"/>
                          </a:solidFill>
                          <a:latin typeface="Helvetica" panose="020B0403020202020204" pitchFamily="34" charset="0"/>
                        </a:rPr>
                        <a:t>188,544</a:t>
                      </a:r>
                      <a:endParaRPr sz="1050">
                        <a:solidFill>
                          <a:schemeClr val="bg1"/>
                        </a:solidFill>
                        <a:latin typeface="Helvetica" panose="020B0403020202020204" pitchFamily="34" charset="0"/>
                      </a:endParaRPr>
                    </a:p>
                  </a:txBody>
                  <a:tcPr marL="75558" marR="75558" marT="25400" marB="0" anchor="ctr">
                    <a:lnL w="9525" cap="flat" cmpd="sng">
                      <a:solidFill>
                        <a:srgbClr val="FFFFFF"/>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ED3C8D"/>
                    </a:solidFill>
                  </a:tcPr>
                </a:tc>
                <a:tc>
                  <a:txBody>
                    <a:bodyPr/>
                    <a:lstStyle/>
                    <a:p>
                      <a:pPr marL="0" lvl="0" indent="0" algn="ctr" rtl="0">
                        <a:spcBef>
                          <a:spcPts val="0"/>
                        </a:spcBef>
                        <a:spcAft>
                          <a:spcPts val="0"/>
                        </a:spcAft>
                        <a:buNone/>
                      </a:pPr>
                      <a:r>
                        <a:rPr lang="en-US" sz="1050">
                          <a:solidFill>
                            <a:schemeClr val="bg1"/>
                          </a:solidFill>
                          <a:latin typeface="Helvetica" panose="020B0403020202020204" pitchFamily="34" charset="0"/>
                        </a:rPr>
                        <a:t>75.2%</a:t>
                      </a:r>
                      <a:endParaRPr sz="1050">
                        <a:solidFill>
                          <a:schemeClr val="bg1"/>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ED3C8D"/>
                    </a:solidFill>
                  </a:tcPr>
                </a:tc>
                <a:tc>
                  <a:txBody>
                    <a:bodyPr/>
                    <a:lstStyle/>
                    <a:p>
                      <a:pPr marL="0" lvl="0" indent="0" algn="ctr" rtl="0">
                        <a:spcBef>
                          <a:spcPts val="0"/>
                        </a:spcBef>
                        <a:spcAft>
                          <a:spcPts val="0"/>
                        </a:spcAft>
                        <a:buNone/>
                      </a:pPr>
                      <a:r>
                        <a:rPr lang="en-US" sz="1050">
                          <a:solidFill>
                            <a:schemeClr val="bg1"/>
                          </a:solidFill>
                          <a:latin typeface="Helvetica" panose="020B0403020202020204" pitchFamily="34" charset="0"/>
                        </a:rPr>
                        <a:t>4.9</a:t>
                      </a:r>
                      <a:endParaRPr sz="1050">
                        <a:solidFill>
                          <a:schemeClr val="bg1"/>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solidFill>
                      <a:srgbClr val="ED3C8D"/>
                    </a:solidFill>
                  </a:tcPr>
                </a:tc>
                <a:extLst>
                  <a:ext uri="{0D108BD9-81ED-4DB2-BD59-A6C34878D82A}">
                    <a16:rowId xmlns:a16="http://schemas.microsoft.com/office/drawing/2014/main" val="10004"/>
                  </a:ext>
                </a:extLst>
              </a:tr>
              <a:tr h="379700">
                <a:tc>
                  <a:txBody>
                    <a:bodyPr/>
                    <a:lstStyle/>
                    <a:p>
                      <a:pPr marL="0" lvl="0" indent="0" algn="ctr" rtl="0">
                        <a:lnSpc>
                          <a:spcPct val="115000"/>
                        </a:lnSpc>
                        <a:spcBef>
                          <a:spcPts val="0"/>
                        </a:spcBef>
                        <a:spcAft>
                          <a:spcPts val="0"/>
                        </a:spcAft>
                        <a:buNone/>
                      </a:pPr>
                      <a:r>
                        <a:rPr lang="en-US" sz="900" b="1">
                          <a:solidFill>
                            <a:schemeClr val="bg1"/>
                          </a:solidFill>
                          <a:latin typeface="Helvetica" panose="020B0403020202020204" pitchFamily="34" charset="0"/>
                        </a:rPr>
                        <a:t>OLV</a:t>
                      </a:r>
                      <a:endParaRPr sz="900" b="1">
                        <a:solidFill>
                          <a:schemeClr val="bg1"/>
                        </a:solidFill>
                        <a:latin typeface="Helvetica" panose="020B0403020202020204" pitchFamily="34" charset="0"/>
                      </a:endParaRPr>
                    </a:p>
                  </a:txBody>
                  <a:tcPr marL="75558" marR="75558"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434343">
                          <a:alpha val="0"/>
                        </a:srgbClr>
                      </a:solidFill>
                      <a:prstDash val="solid"/>
                      <a:round/>
                      <a:headEnd type="none" w="sm" len="sm"/>
                      <a:tailEnd type="none" w="sm" len="sm"/>
                    </a:lnB>
                    <a:solidFill>
                      <a:srgbClr val="4EBEA4"/>
                    </a:solidFill>
                  </a:tcPr>
                </a:tc>
                <a:tc>
                  <a:txBody>
                    <a:bodyPr/>
                    <a:lstStyle/>
                    <a:p>
                      <a:pPr marL="0" lvl="0" indent="0" algn="ctr" rtl="0">
                        <a:spcBef>
                          <a:spcPts val="0"/>
                        </a:spcBef>
                        <a:spcAft>
                          <a:spcPts val="0"/>
                        </a:spcAft>
                        <a:buNone/>
                      </a:pPr>
                      <a:r>
                        <a:rPr lang="en-US" sz="1050">
                          <a:solidFill>
                            <a:schemeClr val="bg1"/>
                          </a:solidFill>
                          <a:latin typeface="Helvetica" panose="020B0403020202020204" pitchFamily="34" charset="0"/>
                        </a:rPr>
                        <a:t>357,842</a:t>
                      </a:r>
                      <a:endParaRPr sz="1050">
                        <a:solidFill>
                          <a:schemeClr val="bg1"/>
                        </a:solidFill>
                        <a:latin typeface="Helvetica" panose="020B0403020202020204" pitchFamily="34" charset="0"/>
                      </a:endParaRPr>
                    </a:p>
                  </a:txBody>
                  <a:tcPr marL="75558" marR="75558" marT="25400" marB="0" anchor="ctr">
                    <a:lnL w="9525" cap="flat" cmpd="sng">
                      <a:solidFill>
                        <a:srgbClr val="FFFFFF"/>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solidFill>
                      <a:srgbClr val="4EBEA4"/>
                    </a:solidFill>
                  </a:tcPr>
                </a:tc>
                <a:tc>
                  <a:txBody>
                    <a:bodyPr/>
                    <a:lstStyle/>
                    <a:p>
                      <a:pPr marL="0" lvl="0" indent="0" algn="ctr" rtl="0">
                        <a:spcBef>
                          <a:spcPts val="0"/>
                        </a:spcBef>
                        <a:spcAft>
                          <a:spcPts val="0"/>
                        </a:spcAft>
                        <a:buNone/>
                      </a:pPr>
                      <a:r>
                        <a:rPr lang="en-US" sz="1050">
                          <a:solidFill>
                            <a:schemeClr val="bg1"/>
                          </a:solidFill>
                          <a:latin typeface="Helvetica" panose="020B0403020202020204" pitchFamily="34" charset="0"/>
                        </a:rPr>
                        <a:t>49,577</a:t>
                      </a:r>
                      <a:endParaRPr sz="1050">
                        <a:solidFill>
                          <a:schemeClr val="bg1"/>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solidFill>
                      <a:srgbClr val="4EBEA4"/>
                    </a:solidFill>
                  </a:tcPr>
                </a:tc>
                <a:tc>
                  <a:txBody>
                    <a:bodyPr/>
                    <a:lstStyle/>
                    <a:p>
                      <a:pPr marL="0" lvl="0" indent="0" algn="ctr" rtl="0">
                        <a:spcBef>
                          <a:spcPts val="0"/>
                        </a:spcBef>
                        <a:spcAft>
                          <a:spcPts val="0"/>
                        </a:spcAft>
                        <a:buNone/>
                      </a:pPr>
                      <a:r>
                        <a:rPr lang="en-US" sz="1050">
                          <a:solidFill>
                            <a:schemeClr val="bg1"/>
                          </a:solidFill>
                          <a:latin typeface="Helvetica" panose="020B0403020202020204" pitchFamily="34" charset="0"/>
                        </a:rPr>
                        <a:t>1.2%</a:t>
                      </a:r>
                      <a:endParaRPr sz="1050">
                        <a:solidFill>
                          <a:schemeClr val="bg1"/>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solidFill>
                      <a:srgbClr val="4EBEA4"/>
                    </a:solidFill>
                  </a:tcPr>
                </a:tc>
                <a:tc>
                  <a:txBody>
                    <a:bodyPr/>
                    <a:lstStyle/>
                    <a:p>
                      <a:pPr marL="0" lvl="0" indent="0" algn="ctr" rtl="0">
                        <a:spcBef>
                          <a:spcPts val="0"/>
                        </a:spcBef>
                        <a:spcAft>
                          <a:spcPts val="0"/>
                        </a:spcAft>
                        <a:buClr>
                          <a:srgbClr val="000000"/>
                        </a:buClr>
                        <a:buSzPts val="1100"/>
                        <a:buFont typeface="Arial"/>
                        <a:buNone/>
                      </a:pPr>
                      <a:r>
                        <a:rPr lang="en-US" sz="1050">
                          <a:solidFill>
                            <a:schemeClr val="bg1"/>
                          </a:solidFill>
                          <a:latin typeface="Helvetica" panose="020B0403020202020204" pitchFamily="34" charset="0"/>
                        </a:rPr>
                        <a:t>14.0%</a:t>
                      </a:r>
                      <a:endParaRPr sz="1050">
                        <a:solidFill>
                          <a:schemeClr val="bg1"/>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solidFill>
                      <a:srgbClr val="4EBEA4"/>
                    </a:solidFill>
                  </a:tcPr>
                </a:tc>
                <a:tc>
                  <a:txBody>
                    <a:bodyPr/>
                    <a:lstStyle/>
                    <a:p>
                      <a:pPr marL="0" lvl="0" indent="0" algn="ctr" rtl="0">
                        <a:spcBef>
                          <a:spcPts val="0"/>
                        </a:spcBef>
                        <a:spcAft>
                          <a:spcPts val="0"/>
                        </a:spcAft>
                        <a:buNone/>
                      </a:pPr>
                      <a:r>
                        <a:rPr lang="en-US" sz="1050">
                          <a:solidFill>
                            <a:schemeClr val="bg1"/>
                          </a:solidFill>
                          <a:latin typeface="Helvetica" panose="020B0403020202020204" pitchFamily="34" charset="0"/>
                        </a:rPr>
                        <a:t>7.2</a:t>
                      </a:r>
                      <a:endParaRPr sz="1050">
                        <a:solidFill>
                          <a:schemeClr val="bg1"/>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solidFill>
                      <a:srgbClr val="4EBEA4"/>
                    </a:solidFill>
                  </a:tcPr>
                </a:tc>
                <a:tc>
                  <a:txBody>
                    <a:bodyPr/>
                    <a:lstStyle/>
                    <a:p>
                      <a:pPr marL="0" lvl="0" indent="0" algn="ctr" rtl="0">
                        <a:lnSpc>
                          <a:spcPct val="115000"/>
                        </a:lnSpc>
                        <a:spcBef>
                          <a:spcPts val="0"/>
                        </a:spcBef>
                        <a:spcAft>
                          <a:spcPts val="0"/>
                        </a:spcAft>
                        <a:buNone/>
                      </a:pPr>
                      <a:r>
                        <a:rPr lang="en-US" sz="1050">
                          <a:solidFill>
                            <a:schemeClr val="bg1"/>
                          </a:solidFill>
                          <a:latin typeface="Helvetica" panose="020B0403020202020204" pitchFamily="34" charset="0"/>
                        </a:rPr>
                        <a:t>49,074</a:t>
                      </a:r>
                      <a:endParaRPr sz="1050">
                        <a:solidFill>
                          <a:schemeClr val="bg1"/>
                        </a:solidFill>
                        <a:latin typeface="Helvetica" panose="020B0403020202020204" pitchFamily="34" charset="0"/>
                      </a:endParaRPr>
                    </a:p>
                  </a:txBody>
                  <a:tcPr marL="75558" marR="75558" marT="25400" marB="0" anchor="ctr">
                    <a:lnL w="9525" cap="flat" cmpd="sng">
                      <a:solidFill>
                        <a:srgbClr val="FFFFFF"/>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solidFill>
                      <a:srgbClr val="4EBEA4"/>
                    </a:solidFill>
                  </a:tcPr>
                </a:tc>
                <a:tc>
                  <a:txBody>
                    <a:bodyPr/>
                    <a:lstStyle/>
                    <a:p>
                      <a:pPr marL="0" lvl="0" indent="0" algn="ctr" rtl="0">
                        <a:lnSpc>
                          <a:spcPct val="115000"/>
                        </a:lnSpc>
                        <a:spcBef>
                          <a:spcPts val="0"/>
                        </a:spcBef>
                        <a:spcAft>
                          <a:spcPts val="0"/>
                        </a:spcAft>
                        <a:buNone/>
                      </a:pPr>
                      <a:r>
                        <a:rPr lang="en-US" sz="1050">
                          <a:solidFill>
                            <a:schemeClr val="bg1"/>
                          </a:solidFill>
                          <a:latin typeface="Helvetica" panose="020B0403020202020204" pitchFamily="34" charset="0"/>
                        </a:rPr>
                        <a:t>99.0%</a:t>
                      </a:r>
                      <a:endParaRPr sz="1050">
                        <a:solidFill>
                          <a:schemeClr val="bg1"/>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solidFill>
                      <a:srgbClr val="4EBEA4"/>
                    </a:solidFill>
                  </a:tcPr>
                </a:tc>
                <a:tc>
                  <a:txBody>
                    <a:bodyPr/>
                    <a:lstStyle/>
                    <a:p>
                      <a:pPr marL="0" lvl="0" indent="0" algn="ctr" rtl="0">
                        <a:lnSpc>
                          <a:spcPct val="115000"/>
                        </a:lnSpc>
                        <a:spcBef>
                          <a:spcPts val="0"/>
                        </a:spcBef>
                        <a:spcAft>
                          <a:spcPts val="0"/>
                        </a:spcAft>
                        <a:buNone/>
                      </a:pPr>
                      <a:r>
                        <a:rPr lang="en-US" sz="1050">
                          <a:solidFill>
                            <a:schemeClr val="bg1"/>
                          </a:solidFill>
                          <a:latin typeface="Helvetica" panose="020B0403020202020204" pitchFamily="34" charset="0"/>
                        </a:rPr>
                        <a:t>7.2</a:t>
                      </a:r>
                      <a:endParaRPr sz="1050">
                        <a:solidFill>
                          <a:schemeClr val="bg1"/>
                        </a:solidFill>
                        <a:latin typeface="Helvetica" panose="020B0403020202020204" pitchFamily="34" charset="0"/>
                      </a:endParaRPr>
                    </a:p>
                  </a:txBody>
                  <a:tcPr marL="75558" marR="75558" marT="25400" marB="0" anchor="ctr">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solidFill>
                      <a:srgbClr val="4EBEA4"/>
                    </a:solidFill>
                  </a:tcPr>
                </a:tc>
                <a:extLst>
                  <a:ext uri="{0D108BD9-81ED-4DB2-BD59-A6C34878D82A}">
                    <a16:rowId xmlns:a16="http://schemas.microsoft.com/office/drawing/2014/main" val="10005"/>
                  </a:ext>
                </a:extLst>
              </a:tr>
            </a:tbl>
          </a:graphicData>
        </a:graphic>
      </p:graphicFrame>
      <p:sp>
        <p:nvSpPr>
          <p:cNvPr id="3" name="TextBox 2">
            <a:extLst>
              <a:ext uri="{FF2B5EF4-FFF2-40B4-BE49-F238E27FC236}">
                <a16:creationId xmlns:a16="http://schemas.microsoft.com/office/drawing/2014/main" id="{7D6115F1-169A-4407-AD78-F72A775FE305}"/>
              </a:ext>
            </a:extLst>
          </p:cNvPr>
          <p:cNvSpPr txBox="1"/>
          <p:nvPr/>
        </p:nvSpPr>
        <p:spPr>
          <a:xfrm>
            <a:off x="4448697" y="3814835"/>
            <a:ext cx="292395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 Visiting Auto Website</a:t>
            </a:r>
          </a:p>
        </p:txBody>
      </p:sp>
      <p:graphicFrame>
        <p:nvGraphicFramePr>
          <p:cNvPr id="6" name="Chart 5">
            <a:extLst>
              <a:ext uri="{FF2B5EF4-FFF2-40B4-BE49-F238E27FC236}">
                <a16:creationId xmlns:a16="http://schemas.microsoft.com/office/drawing/2014/main" id="{D60B711D-53B7-422D-8473-F7622905DC91}"/>
              </a:ext>
            </a:extLst>
          </p:cNvPr>
          <p:cNvGraphicFramePr/>
          <p:nvPr/>
        </p:nvGraphicFramePr>
        <p:xfrm>
          <a:off x="4014788" y="3962400"/>
          <a:ext cx="3791772" cy="229645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9" name="Chart 8">
            <a:extLst>
              <a:ext uri="{FF2B5EF4-FFF2-40B4-BE49-F238E27FC236}">
                <a16:creationId xmlns:a16="http://schemas.microsoft.com/office/drawing/2014/main" id="{B1A16809-7517-4B3A-B160-997CEA5E250D}"/>
              </a:ext>
            </a:extLst>
          </p:cNvPr>
          <p:cNvGraphicFramePr/>
          <p:nvPr/>
        </p:nvGraphicFramePr>
        <p:xfrm>
          <a:off x="8201166" y="4051175"/>
          <a:ext cx="3914713" cy="2118906"/>
        </p:xfrm>
        <a:graphic>
          <a:graphicData uri="http://schemas.openxmlformats.org/drawingml/2006/chart">
            <c:chart xmlns:c="http://schemas.openxmlformats.org/drawingml/2006/chart" xmlns:r="http://schemas.openxmlformats.org/officeDocument/2006/relationships" r:id="rId8"/>
          </a:graphicData>
        </a:graphic>
      </p:graphicFrame>
      <p:sp>
        <p:nvSpPr>
          <p:cNvPr id="68" name="TextBox 67">
            <a:extLst>
              <a:ext uri="{FF2B5EF4-FFF2-40B4-BE49-F238E27FC236}">
                <a16:creationId xmlns:a16="http://schemas.microsoft.com/office/drawing/2014/main" id="{F4C5B1A8-73CA-4B3E-8797-D0A3217AB688}"/>
              </a:ext>
            </a:extLst>
          </p:cNvPr>
          <p:cNvSpPr txBox="1"/>
          <p:nvPr/>
        </p:nvSpPr>
        <p:spPr>
          <a:xfrm>
            <a:off x="8696545" y="3659986"/>
            <a:ext cx="29239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Effect Size </a:t>
            </a:r>
            <a:b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b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(percentage point difference)</a:t>
            </a:r>
          </a:p>
        </p:txBody>
      </p:sp>
      <p:cxnSp>
        <p:nvCxnSpPr>
          <p:cNvPr id="69" name="Straight Connector 68">
            <a:extLst>
              <a:ext uri="{FF2B5EF4-FFF2-40B4-BE49-F238E27FC236}">
                <a16:creationId xmlns:a16="http://schemas.microsoft.com/office/drawing/2014/main" id="{0844C128-4E8E-4731-B2EA-FCF3C4320835}"/>
              </a:ext>
            </a:extLst>
          </p:cNvPr>
          <p:cNvCxnSpPr>
            <a:cxnSpLocks/>
          </p:cNvCxnSpPr>
          <p:nvPr/>
        </p:nvCxnSpPr>
        <p:spPr>
          <a:xfrm>
            <a:off x="8003863" y="3946676"/>
            <a:ext cx="0" cy="2223405"/>
          </a:xfrm>
          <a:prstGeom prst="line">
            <a:avLst/>
          </a:prstGeom>
          <a:ln w="6350" cap="flat" algn="ctr">
            <a:solidFill>
              <a:srgbClr val="1F1A62"/>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72AFD29-E074-4D2D-862A-66A160D6D115}"/>
              </a:ext>
            </a:extLst>
          </p:cNvPr>
          <p:cNvSpPr/>
          <p:nvPr/>
        </p:nvSpPr>
        <p:spPr>
          <a:xfrm>
            <a:off x="5089236" y="1192597"/>
            <a:ext cx="4331856" cy="317364"/>
          </a:xfrm>
          <a:prstGeom prst="rect">
            <a:avLst/>
          </a:prstGeom>
          <a:no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E1BC8A5-E24F-4319-91FB-4F74B1A84C3E}"/>
              </a:ext>
            </a:extLst>
          </p:cNvPr>
          <p:cNvSpPr/>
          <p:nvPr/>
        </p:nvSpPr>
        <p:spPr>
          <a:xfrm>
            <a:off x="9421092" y="1187980"/>
            <a:ext cx="2609276" cy="317364"/>
          </a:xfrm>
          <a:prstGeom prst="rect">
            <a:avLst/>
          </a:prstGeom>
          <a:no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09A8F09-66DB-4D6E-975E-FE235F4222BB}"/>
              </a:ext>
            </a:extLst>
          </p:cNvPr>
          <p:cNvSpPr/>
          <p:nvPr/>
        </p:nvSpPr>
        <p:spPr>
          <a:xfrm>
            <a:off x="10003393" y="-1409"/>
            <a:ext cx="2188607" cy="601884"/>
          </a:xfrm>
          <a:prstGeom prst="rect">
            <a:avLst/>
          </a:prstGeom>
          <a:solidFill>
            <a:srgbClr val="E2E8F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Incremental Reach / Accurate Audience Count /  Audience Duplication</a:t>
            </a:r>
          </a:p>
        </p:txBody>
      </p:sp>
    </p:spTree>
    <p:extLst>
      <p:ext uri="{BB962C8B-B14F-4D97-AF65-F5344CB8AC3E}">
        <p14:creationId xmlns:p14="http://schemas.microsoft.com/office/powerpoint/2010/main" val="38981086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4" name="Rectangle 33">
            <a:extLst>
              <a:ext uri="{FF2B5EF4-FFF2-40B4-BE49-F238E27FC236}">
                <a16:creationId xmlns:a16="http://schemas.microsoft.com/office/drawing/2014/main" id="{C3DAEEDD-29BF-462E-9051-3C9F5DBCB6E0}"/>
              </a:ext>
            </a:extLst>
          </p:cNvPr>
          <p:cNvSpPr/>
          <p:nvPr/>
        </p:nvSpPr>
        <p:spPr>
          <a:xfrm>
            <a:off x="0" y="-2792"/>
            <a:ext cx="4014788" cy="828219"/>
          </a:xfrm>
          <a:prstGeom prst="rect">
            <a:avLst/>
          </a:prstGeom>
          <a:solidFill>
            <a:srgbClr val="55A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16C2F740-C34E-4972-8DF4-0F0D86B0DD7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3" name="Slide Number Placeholder 5">
            <a:extLst>
              <a:ext uri="{FF2B5EF4-FFF2-40B4-BE49-F238E27FC236}">
                <a16:creationId xmlns:a16="http://schemas.microsoft.com/office/drawing/2014/main" id="{95215B19-BF92-4CA6-89C6-7EF09E467E2A}"/>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4" name="Rectangle 23">
            <a:extLst>
              <a:ext uri="{FF2B5EF4-FFF2-40B4-BE49-F238E27FC236}">
                <a16:creationId xmlns:a16="http://schemas.microsoft.com/office/drawing/2014/main" id="{EB4C68D8-D883-4059-8F97-51211E0A2530}"/>
              </a:ext>
            </a:extLst>
          </p:cNvPr>
          <p:cNvSpPr/>
          <p:nvPr/>
        </p:nvSpPr>
        <p:spPr>
          <a:xfrm>
            <a:off x="440169"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5" name="Rectangle 24">
            <a:extLst>
              <a:ext uri="{FF2B5EF4-FFF2-40B4-BE49-F238E27FC236}">
                <a16:creationId xmlns:a16="http://schemas.microsoft.com/office/drawing/2014/main" id="{D6F3E4AB-B239-4014-8CC3-C8706E0369B4}"/>
              </a:ext>
            </a:extLst>
          </p:cNvPr>
          <p:cNvSpPr/>
          <p:nvPr/>
        </p:nvSpPr>
        <p:spPr>
          <a:xfrm>
            <a:off x="-624" y="944858"/>
            <a:ext cx="4056458" cy="563231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 major auto manufacturer sought to offset Linear TV over-frequency and maximize incremental reach to avoid oversaturating targeted viewers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Audience Measurement Innovation</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Samba ACR data was used to create reach-enhancing audiences for addressable CTV targeting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As the client’s linear TV and CTV campaign rolled out, Samba’s </a:t>
            </a:r>
            <a:r>
              <a:rPr kumimoji="0" lang="en-US" sz="1200" b="1" i="0" u="none" strike="noStrike" kern="1200" cap="none" spc="0" normalizeH="0" baseline="0" noProof="0">
                <a:ln>
                  <a:noFill/>
                </a:ln>
                <a:solidFill>
                  <a:srgbClr val="1F1A62"/>
                </a:solidFill>
                <a:effectLst/>
                <a:uLnTx/>
                <a:uFillTx/>
                <a:latin typeface="Helvetica"/>
                <a:ea typeface="+mn-ea"/>
                <a:cs typeface="Helvetica"/>
              </a:rPr>
              <a:t>Incremental Reach Measurement Dashboard</a:t>
            </a:r>
            <a:r>
              <a:rPr kumimoji="0" lang="en-US" sz="1200" b="0" i="0" u="none" strike="noStrike" kern="1200" cap="none" spc="0" normalizeH="0" baseline="0" noProof="0">
                <a:ln>
                  <a:noFill/>
                </a:ln>
                <a:solidFill>
                  <a:srgbClr val="1F1A62"/>
                </a:solidFill>
                <a:effectLst/>
                <a:uLnTx/>
                <a:uFillTx/>
                <a:latin typeface="Helvetica"/>
                <a:ea typeface="+mn-ea"/>
                <a:cs typeface="Helvetica"/>
              </a:rPr>
              <a:t> enabled a real-time view of the incremental delivery of various target audiences </a:t>
            </a:r>
            <a:br>
              <a:rPr kumimoji="0" lang="en-US" sz="1200" b="0" i="0" u="none" strike="noStrike" kern="1200" cap="none" spc="0" normalizeH="0" baseline="0" noProof="0">
                <a:ln>
                  <a:noFill/>
                </a:ln>
                <a:solidFill>
                  <a:srgbClr val="1F1A62"/>
                </a:solidFill>
                <a:effectLst/>
                <a:uLnTx/>
                <a:uFillTx/>
                <a:latin typeface="Helvetica"/>
                <a:ea typeface="+mn-ea"/>
                <a:cs typeface="Helvetica"/>
              </a:rPr>
            </a:br>
            <a:r>
              <a:rPr kumimoji="0" lang="en-US" sz="1200" b="0" i="0" u="none" strike="noStrike" kern="1200" cap="none" spc="0" normalizeH="0" baseline="0" noProof="0">
                <a:ln>
                  <a:noFill/>
                </a:ln>
                <a:solidFill>
                  <a:srgbClr val="1F1A62"/>
                </a:solidFill>
                <a:effectLst/>
                <a:uLnTx/>
                <a:uFillTx/>
                <a:latin typeface="Helvetica"/>
                <a:ea typeface="+mn-ea"/>
                <a:cs typeface="Helvetica"/>
              </a:rPr>
              <a:t>and tactics, enabling dynamic in-campaign target and tactic optimization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Multiple custom unexposed and light-viewing </a:t>
            </a:r>
            <a:br>
              <a:rPr kumimoji="0" lang="en-US" sz="1200" b="0" i="0" u="none" strike="noStrike" kern="1200" cap="none" spc="0" normalizeH="0" baseline="0" noProof="0">
                <a:ln>
                  <a:noFill/>
                </a:ln>
                <a:solidFill>
                  <a:srgbClr val="1F1A62"/>
                </a:solidFill>
                <a:effectLst/>
                <a:uLnTx/>
                <a:uFillTx/>
                <a:latin typeface="Helvetica"/>
                <a:ea typeface="+mn-ea"/>
                <a:cs typeface="Helvetica"/>
              </a:rPr>
            </a:br>
            <a:r>
              <a:rPr kumimoji="0" lang="en-US" sz="1200" b="0" i="0" u="none" strike="noStrike" kern="1200" cap="none" spc="0" normalizeH="0" baseline="0" noProof="0">
                <a:ln>
                  <a:noFill/>
                </a:ln>
                <a:solidFill>
                  <a:srgbClr val="1F1A62"/>
                </a:solidFill>
                <a:effectLst/>
                <a:uLnTx/>
                <a:uFillTx/>
                <a:latin typeface="Helvetica"/>
                <a:ea typeface="+mn-ea"/>
                <a:cs typeface="Helvetica"/>
              </a:rPr>
              <a:t>target cohorts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Learnings</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Achieved live and dynamic understanding of unreached (and over-reached) audiences, enabling optimization of media spend/allocation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Campaign delivered </a:t>
            </a:r>
            <a:r>
              <a:rPr kumimoji="0" lang="en-US" sz="1200" b="1" i="0" u="none" strike="noStrike" kern="1200" cap="none" spc="0" normalizeH="0" baseline="0" noProof="0">
                <a:ln>
                  <a:noFill/>
                </a:ln>
                <a:solidFill>
                  <a:srgbClr val="1F1A62"/>
                </a:solidFill>
                <a:effectLst/>
                <a:uLnTx/>
                <a:uFillTx/>
                <a:latin typeface="Helvetica"/>
                <a:ea typeface="+mn-ea"/>
                <a:cs typeface="Helvetica"/>
              </a:rPr>
              <a:t>95%</a:t>
            </a:r>
            <a:r>
              <a:rPr kumimoji="0" lang="en-US" sz="1200" b="0" i="0" u="none" strike="noStrike" kern="1200" cap="none" spc="0" normalizeH="0" baseline="0" noProof="0">
                <a:ln>
                  <a:noFill/>
                </a:ln>
                <a:solidFill>
                  <a:srgbClr val="1F1A62"/>
                </a:solidFill>
                <a:effectLst/>
                <a:uLnTx/>
                <a:uFillTx/>
                <a:latin typeface="Helvetica"/>
                <a:ea typeface="+mn-ea"/>
                <a:cs typeface="Helvetica"/>
              </a:rPr>
              <a:t> incremental impressions </a:t>
            </a:r>
            <a:br>
              <a:rPr kumimoji="0" lang="en-US" sz="1200" b="0" i="0" u="none" strike="noStrike" kern="1200" cap="none" spc="0" normalizeH="0" baseline="0" noProof="0">
                <a:ln>
                  <a:noFill/>
                </a:ln>
                <a:solidFill>
                  <a:srgbClr val="1F1A62"/>
                </a:solidFill>
                <a:effectLst/>
                <a:uLnTx/>
                <a:uFillTx/>
                <a:latin typeface="Helvetica"/>
                <a:ea typeface="+mn-ea"/>
                <a:cs typeface="Helvetica"/>
              </a:rPr>
            </a:br>
            <a:r>
              <a:rPr kumimoji="0" lang="en-US" sz="1200" b="0" i="0" u="none" strike="noStrike" kern="1200" cap="none" spc="0" normalizeH="0" baseline="0" noProof="0">
                <a:ln>
                  <a:noFill/>
                </a:ln>
                <a:solidFill>
                  <a:srgbClr val="1F1A62"/>
                </a:solidFill>
                <a:effectLst/>
                <a:uLnTx/>
                <a:uFillTx/>
                <a:latin typeface="Helvetica"/>
                <a:ea typeface="+mn-ea"/>
                <a:cs typeface="Helvetica"/>
              </a:rPr>
              <a:t>and </a:t>
            </a:r>
            <a:r>
              <a:rPr kumimoji="0" lang="en-US" sz="1200" b="1" i="0" u="none" strike="noStrike" kern="1200" cap="none" spc="0" normalizeH="0" baseline="0" noProof="0">
                <a:ln>
                  <a:noFill/>
                </a:ln>
                <a:solidFill>
                  <a:srgbClr val="1F1A62"/>
                </a:solidFill>
                <a:effectLst/>
                <a:uLnTx/>
                <a:uFillTx/>
                <a:latin typeface="Helvetica"/>
                <a:ea typeface="+mn-ea"/>
                <a:cs typeface="Helvetica"/>
              </a:rPr>
              <a:t>+6.9% </a:t>
            </a:r>
            <a:r>
              <a:rPr kumimoji="0" lang="en-US" sz="1200" b="0" i="0" u="none" strike="noStrike" kern="1200" cap="none" spc="0" normalizeH="0" baseline="0" noProof="0">
                <a:ln>
                  <a:noFill/>
                </a:ln>
                <a:solidFill>
                  <a:srgbClr val="1F1A62"/>
                </a:solidFill>
                <a:effectLst/>
                <a:uLnTx/>
                <a:uFillTx/>
                <a:latin typeface="Helvetica"/>
                <a:ea typeface="+mn-ea"/>
                <a:cs typeface="Helvetica"/>
              </a:rPr>
              <a:t>incremental omni-screen reach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 Viewing Source / Media Type</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Samba TV </a:t>
            </a:r>
            <a:r>
              <a:rPr kumimoji="0" lang="en-US" sz="1200" b="1" i="0" u="none" strike="noStrike" kern="1200" cap="none" spc="0" normalizeH="0" baseline="0" noProof="0">
                <a:ln>
                  <a:noFill/>
                </a:ln>
                <a:solidFill>
                  <a:srgbClr val="1F1A62"/>
                </a:solidFill>
                <a:effectLst/>
                <a:uLnTx/>
                <a:uFillTx/>
                <a:latin typeface="Helvetica"/>
                <a:ea typeface="+mn-ea"/>
                <a:cs typeface="Helvetica"/>
              </a:rPr>
              <a:t>/ </a:t>
            </a:r>
            <a:r>
              <a:rPr kumimoji="0" lang="en-US" sz="1200" b="0" i="0" u="none" strike="noStrike" kern="1200" cap="none" spc="0" normalizeH="0" baseline="0" noProof="0">
                <a:ln>
                  <a:noFill/>
                </a:ln>
                <a:solidFill>
                  <a:srgbClr val="1F1A62"/>
                </a:solidFill>
                <a:effectLst/>
                <a:uLnTx/>
                <a:uFillTx/>
                <a:latin typeface="Helvetica"/>
                <a:ea typeface="+mn-ea"/>
                <a:cs typeface="Helvetica"/>
              </a:rPr>
              <a:t>Automated Content Recognition (ACR)</a:t>
            </a:r>
            <a:r>
              <a:rPr kumimoji="0" lang="en-US" sz="1200" b="1" i="0" u="none" strike="noStrike" kern="1200" cap="none" spc="0" normalizeH="0" baseline="0" noProof="0">
                <a:ln>
                  <a:noFill/>
                </a:ln>
                <a:solidFill>
                  <a:srgbClr val="1F1A62"/>
                </a:solidFill>
                <a:effectLst/>
                <a:uLnTx/>
                <a:uFillTx/>
                <a:latin typeface="Helvetica"/>
                <a:ea typeface="+mn-ea"/>
                <a:cs typeface="Helvetica"/>
              </a:rPr>
              <a:t> / </a:t>
            </a:r>
            <a:r>
              <a:rPr kumimoji="0" lang="en-US" sz="1200" b="0" i="0" u="none" strike="noStrike" kern="1200" cap="none" spc="0" normalizeH="0" baseline="0" noProof="0">
                <a:ln>
                  <a:noFill/>
                </a:ln>
                <a:solidFill>
                  <a:srgbClr val="1F1A62"/>
                </a:solidFill>
                <a:effectLst/>
                <a:uLnTx/>
                <a:uFillTx/>
                <a:latin typeface="Helvetica"/>
                <a:ea typeface="+mn-ea"/>
                <a:cs typeface="Helvetica"/>
              </a:rPr>
              <a:t>Linear, CTV, Online Video</a:t>
            </a:r>
          </a:p>
        </p:txBody>
      </p:sp>
      <p:sp>
        <p:nvSpPr>
          <p:cNvPr id="30" name="Rectangle 29">
            <a:extLst>
              <a:ext uri="{FF2B5EF4-FFF2-40B4-BE49-F238E27FC236}">
                <a16:creationId xmlns:a16="http://schemas.microsoft.com/office/drawing/2014/main" id="{75F81532-3D49-4828-8247-ECFA9B63B40D}"/>
              </a:ext>
            </a:extLst>
          </p:cNvPr>
          <p:cNvSpPr/>
          <p:nvPr/>
        </p:nvSpPr>
        <p:spPr>
          <a:xfrm>
            <a:off x="4064307" y="51973"/>
            <a:ext cx="6044347" cy="1107996"/>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a:ln>
                  <a:noFill/>
                </a:ln>
                <a:solidFill>
                  <a:srgbClr val="ED3C8D"/>
                </a:solidFill>
                <a:effectLst/>
                <a:uLnTx/>
                <a:uFillTx/>
                <a:latin typeface="Helvetica"/>
                <a:ea typeface="+mn-ea"/>
                <a:cs typeface="Helvetica"/>
              </a:rPr>
              <a:t>Samba TV </a:t>
            </a:r>
            <a:r>
              <a:rPr kumimoji="0" lang="en-US" sz="2200" b="0" i="0" u="none" strike="noStrike" kern="1200" cap="none" spc="0" normalizeH="0" baseline="0" noProof="0">
                <a:ln>
                  <a:noFill/>
                </a:ln>
                <a:solidFill>
                  <a:srgbClr val="1F1A62"/>
                </a:solidFill>
                <a:effectLst/>
                <a:uLnTx/>
                <a:uFillTx/>
                <a:latin typeface="Helvetica"/>
                <a:ea typeface="+mn-ea"/>
                <a:cs typeface="Helvetica"/>
              </a:rPr>
              <a:t>provided real-</a:t>
            </a:r>
            <a:r>
              <a:rPr lang="en-US" sz="2200">
                <a:solidFill>
                  <a:srgbClr val="1F1A62"/>
                </a:solidFill>
                <a:latin typeface="Helvetica"/>
                <a:cs typeface="Helvetica"/>
              </a:rPr>
              <a:t>time measurement </a:t>
            </a:r>
            <a:br>
              <a:rPr lang="en-US" sz="2200">
                <a:solidFill>
                  <a:srgbClr val="1F1A62"/>
                </a:solidFill>
                <a:latin typeface="Helvetica"/>
                <a:cs typeface="Helvetica"/>
              </a:rPr>
            </a:br>
            <a:r>
              <a:rPr lang="en-US" sz="2200">
                <a:solidFill>
                  <a:srgbClr val="1F1A62"/>
                </a:solidFill>
                <a:latin typeface="Helvetica"/>
                <a:cs typeface="Helvetica"/>
              </a:rPr>
              <a:t>to an </a:t>
            </a:r>
            <a:r>
              <a:rPr kumimoji="0" lang="en-US" sz="2200" b="0" i="0" u="none" strike="noStrike" kern="1200" cap="none" spc="0" normalizeH="0" baseline="0" noProof="0">
                <a:ln>
                  <a:noFill/>
                </a:ln>
                <a:solidFill>
                  <a:srgbClr val="1F1A62"/>
                </a:solidFill>
                <a:effectLst/>
                <a:uLnTx/>
                <a:uFillTx/>
                <a:latin typeface="Helvetica"/>
                <a:ea typeface="+mn-ea"/>
                <a:cs typeface="Helvetica"/>
              </a:rPr>
              <a:t>auto manufacturer </a:t>
            </a:r>
            <a:r>
              <a:rPr lang="en-US" sz="2200">
                <a:solidFill>
                  <a:srgbClr val="1F1A62"/>
                </a:solidFill>
                <a:latin typeface="Helvetica"/>
                <a:cs typeface="Helvetica"/>
              </a:rPr>
              <a:t>so they could </a:t>
            </a:r>
            <a:r>
              <a:rPr kumimoji="0" lang="en-US" sz="2200" b="0" i="0" u="none" strike="noStrike" kern="1200" cap="none" spc="0" normalizeH="0" baseline="0" noProof="0">
                <a:ln>
                  <a:noFill/>
                </a:ln>
                <a:solidFill>
                  <a:srgbClr val="ED3C8D"/>
                </a:solidFill>
                <a:effectLst/>
                <a:uLnTx/>
                <a:uFillTx/>
                <a:latin typeface="Helvetica"/>
                <a:ea typeface="+mn-ea"/>
                <a:cs typeface="Helvetica"/>
              </a:rPr>
              <a:t>optimize incremental reach</a:t>
            </a:r>
            <a:r>
              <a:rPr kumimoji="0" lang="en-US" sz="2200" b="0" i="0" u="none" strike="noStrike" kern="1200" cap="none" spc="0" normalizeH="0" baseline="0" noProof="0">
                <a:ln>
                  <a:noFill/>
                </a:ln>
                <a:solidFill>
                  <a:srgbClr val="1F1A62"/>
                </a:solidFill>
                <a:effectLst/>
                <a:uLnTx/>
                <a:uFillTx/>
                <a:latin typeface="Helvetica"/>
                <a:ea typeface="+mn-ea"/>
                <a:cs typeface="Helvetica"/>
              </a:rPr>
              <a:t> vs. Linear TV</a:t>
            </a:r>
          </a:p>
        </p:txBody>
      </p:sp>
      <p:sp>
        <p:nvSpPr>
          <p:cNvPr id="37" name="TextBox 36">
            <a:extLst>
              <a:ext uri="{FF2B5EF4-FFF2-40B4-BE49-F238E27FC236}">
                <a16:creationId xmlns:a16="http://schemas.microsoft.com/office/drawing/2014/main" id="{14F36C49-443D-4E60-B1B7-6C4AA013C3F0}"/>
              </a:ext>
            </a:extLst>
          </p:cNvPr>
          <p:cNvSpPr txBox="1"/>
          <p:nvPr/>
        </p:nvSpPr>
        <p:spPr>
          <a:xfrm>
            <a:off x="4020360" y="6314910"/>
            <a:ext cx="608829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Samba TV, Automotive Case Study. Campaign time period: November 2021.</a:t>
            </a:r>
          </a:p>
        </p:txBody>
      </p:sp>
      <p:sp>
        <p:nvSpPr>
          <p:cNvPr id="32" name="Rectangle 31">
            <a:extLst>
              <a:ext uri="{FF2B5EF4-FFF2-40B4-BE49-F238E27FC236}">
                <a16:creationId xmlns:a16="http://schemas.microsoft.com/office/drawing/2014/main" id="{4332176B-6927-4CCD-A231-C73C18416059}"/>
              </a:ext>
            </a:extLst>
          </p:cNvPr>
          <p:cNvSpPr/>
          <p:nvPr/>
        </p:nvSpPr>
        <p:spPr>
          <a:xfrm>
            <a:off x="125016" y="35144"/>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Automotive</a:t>
            </a:r>
          </a:p>
        </p:txBody>
      </p:sp>
      <p:pic>
        <p:nvPicPr>
          <p:cNvPr id="33" name="Picture 32" descr="Logo, icon&#10;&#10;Description automatically generated">
            <a:extLst>
              <a:ext uri="{FF2B5EF4-FFF2-40B4-BE49-F238E27FC236}">
                <a16:creationId xmlns:a16="http://schemas.microsoft.com/office/drawing/2014/main" id="{D29BD63A-3BB3-4E4A-B8C1-7A0152DD4BB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44556" y="-35377"/>
            <a:ext cx="886904" cy="886904"/>
          </a:xfrm>
          <a:prstGeom prst="rect">
            <a:avLst/>
          </a:prstGeom>
          <a:noFill/>
          <a:ln>
            <a:noFill/>
          </a:ln>
        </p:spPr>
      </p:pic>
      <p:sp>
        <p:nvSpPr>
          <p:cNvPr id="60" name="Google Shape;296;p4">
            <a:extLst>
              <a:ext uri="{FF2B5EF4-FFF2-40B4-BE49-F238E27FC236}">
                <a16:creationId xmlns:a16="http://schemas.microsoft.com/office/drawing/2014/main" id="{AE49CC2C-0C33-49F1-9F66-EAA561C0A127}"/>
              </a:ext>
            </a:extLst>
          </p:cNvPr>
          <p:cNvSpPr txBox="1"/>
          <p:nvPr/>
        </p:nvSpPr>
        <p:spPr>
          <a:xfrm>
            <a:off x="4789645" y="1178074"/>
            <a:ext cx="6627502" cy="400079"/>
          </a:xfrm>
          <a:prstGeom prst="rect">
            <a:avLst/>
          </a:prstGeom>
          <a:noFill/>
          <a:ln>
            <a:noFill/>
          </a:ln>
        </p:spPr>
        <p:txBody>
          <a:bodyPr spcFirstLastPara="1" wrap="square" lIns="91425" tIns="91425" rIns="91425" bIns="91425" anchor="t" anchorCtr="0">
            <a:spAutoFit/>
          </a:bodyPr>
          <a:lstStyle>
            <a:defPPr>
              <a:defRPr lang="en-US"/>
            </a:defPPr>
            <a:lvl1pPr marL="457200" marR="0" lvl="0" indent="0" algn="ctr">
              <a:lnSpc>
                <a:spcPct val="100000"/>
              </a:lnSpc>
              <a:spcBef>
                <a:spcPts val="0"/>
              </a:spcBef>
              <a:spcAft>
                <a:spcPts val="0"/>
              </a:spcAft>
              <a:buClr>
                <a:srgbClr val="000000"/>
              </a:buClr>
              <a:buSzPts val="800"/>
              <a:buFont typeface="Arial"/>
              <a:buNone/>
              <a:defRPr sz="1400" b="1" i="0" u="none" strike="noStrike" cap="none">
                <a:solidFill>
                  <a:srgbClr val="1F1A62"/>
                </a:solidFill>
                <a:latin typeface="Helvetica" panose="020B0403020202020204" pitchFamily="34" charset="0"/>
                <a:ea typeface="Arial"/>
                <a:cs typeface="Arial"/>
              </a:defRPr>
            </a:lvl1pPr>
          </a:lstStyle>
          <a:p>
            <a:pPr marL="45720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lang="en-US" b="0" i="1">
                <a:sym typeface="Arial"/>
              </a:rPr>
              <a:t>over</a:t>
            </a:r>
            <a:r>
              <a:rPr kumimoji="0" lang="en-US" sz="1400" b="0" i="1" u="none" strike="noStrike" kern="1200" cap="none" spc="0" normalizeH="0" baseline="0" noProof="0">
                <a:ln>
                  <a:noFill/>
                </a:ln>
                <a:solidFill>
                  <a:srgbClr val="1F1A62"/>
                </a:solidFill>
                <a:effectLst/>
                <a:uLnTx/>
                <a:uFillTx/>
                <a:latin typeface="Helvetica" panose="020B0403020202020204" pitchFamily="34" charset="0"/>
                <a:cs typeface="Arial"/>
                <a:sym typeface="Arial"/>
              </a:rPr>
              <a:t> 90% of CTV measured as incremental to client’s Linear TV campaign</a:t>
            </a:r>
            <a:endParaRPr kumimoji="0" sz="1400" b="0" i="1" u="none" strike="noStrike" kern="1200" cap="none" spc="0" normalizeH="0" baseline="0" noProof="0">
              <a:ln>
                <a:noFill/>
              </a:ln>
              <a:solidFill>
                <a:srgbClr val="1F1A62"/>
              </a:solidFill>
              <a:effectLst/>
              <a:uLnTx/>
              <a:uFillTx/>
              <a:latin typeface="Helvetica" panose="020B0403020202020204" pitchFamily="34" charset="0"/>
              <a:cs typeface="Arial"/>
            </a:endParaRPr>
          </a:p>
        </p:txBody>
      </p:sp>
      <p:pic>
        <p:nvPicPr>
          <p:cNvPr id="19" name="Picture 20" descr="Samba TV Home Page">
            <a:extLst>
              <a:ext uri="{FF2B5EF4-FFF2-40B4-BE49-F238E27FC236}">
                <a16:creationId xmlns:a16="http://schemas.microsoft.com/office/drawing/2014/main" id="{3E3D6C7C-5C7A-44A0-B5BA-BCC308DD0E9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190037" y="6018954"/>
            <a:ext cx="1993490" cy="587668"/>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8FC6D562-E947-4C83-82F3-3A19DBDB5398}"/>
              </a:ext>
            </a:extLst>
          </p:cNvPr>
          <p:cNvSpPr/>
          <p:nvPr/>
        </p:nvSpPr>
        <p:spPr>
          <a:xfrm>
            <a:off x="9984919" y="0"/>
            <a:ext cx="2207080" cy="576017"/>
          </a:xfrm>
          <a:prstGeom prst="rect">
            <a:avLst/>
          </a:prstGeom>
          <a:solidFill>
            <a:srgbClr val="E2E8F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Incremental Reach /</a:t>
            </a:r>
            <a:br>
              <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br>
            <a:r>
              <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Frequency Management</a:t>
            </a:r>
          </a:p>
        </p:txBody>
      </p:sp>
      <p:pic>
        <p:nvPicPr>
          <p:cNvPr id="17" name="Picture 16">
            <a:extLst>
              <a:ext uri="{FF2B5EF4-FFF2-40B4-BE49-F238E27FC236}">
                <a16:creationId xmlns:a16="http://schemas.microsoft.com/office/drawing/2014/main" id="{D3CD9BB8-4571-491B-BC5D-91BF963C7C6E}"/>
              </a:ext>
            </a:extLst>
          </p:cNvPr>
          <p:cNvPicPr>
            <a:picLocks noChangeAspect="1"/>
          </p:cNvPicPr>
          <p:nvPr/>
        </p:nvPicPr>
        <p:blipFill>
          <a:blip r:embed="rId7"/>
          <a:stretch>
            <a:fillRect/>
          </a:stretch>
        </p:blipFill>
        <p:spPr>
          <a:xfrm>
            <a:off x="4789645" y="1550564"/>
            <a:ext cx="6688070" cy="2798260"/>
          </a:xfrm>
          <a:prstGeom prst="rect">
            <a:avLst/>
          </a:prstGeom>
        </p:spPr>
      </p:pic>
      <p:grpSp>
        <p:nvGrpSpPr>
          <p:cNvPr id="3" name="Group 2">
            <a:extLst>
              <a:ext uri="{FF2B5EF4-FFF2-40B4-BE49-F238E27FC236}">
                <a16:creationId xmlns:a16="http://schemas.microsoft.com/office/drawing/2014/main" id="{37CD5E39-5E47-407E-9ED5-709EF6200D8F}"/>
              </a:ext>
            </a:extLst>
          </p:cNvPr>
          <p:cNvGrpSpPr/>
          <p:nvPr/>
        </p:nvGrpSpPr>
        <p:grpSpPr>
          <a:xfrm>
            <a:off x="6798365" y="4456495"/>
            <a:ext cx="3051313" cy="1858415"/>
            <a:chOff x="6798365" y="4456495"/>
            <a:chExt cx="3051313" cy="1858415"/>
          </a:xfrm>
        </p:grpSpPr>
        <p:grpSp>
          <p:nvGrpSpPr>
            <p:cNvPr id="45" name="Google Shape;279;p4">
              <a:extLst>
                <a:ext uri="{FF2B5EF4-FFF2-40B4-BE49-F238E27FC236}">
                  <a16:creationId xmlns:a16="http://schemas.microsoft.com/office/drawing/2014/main" id="{63AEA353-21D9-4294-9534-1A9F96D61D65}"/>
                </a:ext>
              </a:extLst>
            </p:cNvPr>
            <p:cNvGrpSpPr/>
            <p:nvPr/>
          </p:nvGrpSpPr>
          <p:grpSpPr>
            <a:xfrm>
              <a:off x="6808304" y="4516593"/>
              <a:ext cx="2961861" cy="1751502"/>
              <a:chOff x="3169019" y="1137605"/>
              <a:chExt cx="3031779" cy="1901159"/>
            </a:xfrm>
          </p:grpSpPr>
          <p:grpSp>
            <p:nvGrpSpPr>
              <p:cNvPr id="46" name="Google Shape;280;p4">
                <a:extLst>
                  <a:ext uri="{FF2B5EF4-FFF2-40B4-BE49-F238E27FC236}">
                    <a16:creationId xmlns:a16="http://schemas.microsoft.com/office/drawing/2014/main" id="{97C83AE0-1034-44F4-B1E4-61FEF6DC1306}"/>
                  </a:ext>
                </a:extLst>
              </p:cNvPr>
              <p:cNvGrpSpPr/>
              <p:nvPr/>
            </p:nvGrpSpPr>
            <p:grpSpPr>
              <a:xfrm>
                <a:off x="3169019" y="1137605"/>
                <a:ext cx="3031779" cy="1863644"/>
                <a:chOff x="3051399" y="1169609"/>
                <a:chExt cx="3386150" cy="2040786"/>
              </a:xfrm>
            </p:grpSpPr>
            <p:pic>
              <p:nvPicPr>
                <p:cNvPr id="48" name="Google Shape;281;p4">
                  <a:extLst>
                    <a:ext uri="{FF2B5EF4-FFF2-40B4-BE49-F238E27FC236}">
                      <a16:creationId xmlns:a16="http://schemas.microsoft.com/office/drawing/2014/main" id="{D30DAACB-55BD-4708-84E3-EDFF7CC39AED}"/>
                    </a:ext>
                  </a:extLst>
                </p:cNvPr>
                <p:cNvPicPr preferRelativeResize="0"/>
                <p:nvPr/>
              </p:nvPicPr>
              <p:blipFill rotWithShape="1">
                <a:blip r:embed="rId8" cstate="hqprint">
                  <a:alphaModFix/>
                  <a:extLst>
                    <a:ext uri="{28A0092B-C50C-407E-A947-70E740481C1C}">
                      <a14:useLocalDpi xmlns:a14="http://schemas.microsoft.com/office/drawing/2010/main"/>
                    </a:ext>
                  </a:extLst>
                </a:blip>
                <a:srcRect l="17700" t="10958" r="5725" b="5387"/>
                <a:stretch/>
              </p:blipFill>
              <p:spPr>
                <a:xfrm>
                  <a:off x="3051399" y="1169609"/>
                  <a:ext cx="3386150" cy="2040786"/>
                </a:xfrm>
                <a:prstGeom prst="rect">
                  <a:avLst/>
                </a:prstGeom>
                <a:noFill/>
                <a:ln>
                  <a:noFill/>
                </a:ln>
              </p:spPr>
            </p:pic>
            <p:sp>
              <p:nvSpPr>
                <p:cNvPr id="49" name="Google Shape;282;p4">
                  <a:extLst>
                    <a:ext uri="{FF2B5EF4-FFF2-40B4-BE49-F238E27FC236}">
                      <a16:creationId xmlns:a16="http://schemas.microsoft.com/office/drawing/2014/main" id="{7FAA5583-E568-4230-A387-CFE8E86E9113}"/>
                    </a:ext>
                  </a:extLst>
                </p:cNvPr>
                <p:cNvSpPr/>
                <p:nvPr/>
              </p:nvSpPr>
              <p:spPr>
                <a:xfrm>
                  <a:off x="3506482" y="1227492"/>
                  <a:ext cx="1191322" cy="99722"/>
                </a:xfrm>
                <a:prstGeom prst="rect">
                  <a:avLst/>
                </a:prstGeom>
                <a:solidFill>
                  <a:srgbClr val="F0F4FA"/>
                </a:solidFill>
                <a:ln w="25400" cap="flat" cmpd="sng">
                  <a:solidFill>
                    <a:srgbClr val="F0F4F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50" name="Google Shape;283;p4">
                  <a:extLst>
                    <a:ext uri="{FF2B5EF4-FFF2-40B4-BE49-F238E27FC236}">
                      <a16:creationId xmlns:a16="http://schemas.microsoft.com/office/drawing/2014/main" id="{0F2276C4-2AC7-40D0-830D-0415415E0E7D}"/>
                    </a:ext>
                  </a:extLst>
                </p:cNvPr>
                <p:cNvSpPr/>
                <p:nvPr/>
              </p:nvSpPr>
              <p:spPr>
                <a:xfrm>
                  <a:off x="5486838" y="1397077"/>
                  <a:ext cx="403100" cy="93884"/>
                </a:xfrm>
                <a:prstGeom prst="rect">
                  <a:avLst/>
                </a:prstGeom>
                <a:solidFill>
                  <a:srgbClr val="F0F4FA"/>
                </a:solidFill>
                <a:ln w="25400" cap="flat" cmpd="sng">
                  <a:solidFill>
                    <a:srgbClr val="F0F4F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51" name="Google Shape;284;p4">
                  <a:extLst>
                    <a:ext uri="{FF2B5EF4-FFF2-40B4-BE49-F238E27FC236}">
                      <a16:creationId xmlns:a16="http://schemas.microsoft.com/office/drawing/2014/main" id="{A9F47384-95BF-4A0B-8A1C-490E7B8DF77D}"/>
                    </a:ext>
                  </a:extLst>
                </p:cNvPr>
                <p:cNvSpPr/>
                <p:nvPr/>
              </p:nvSpPr>
              <p:spPr>
                <a:xfrm>
                  <a:off x="6267352" y="1421718"/>
                  <a:ext cx="159594" cy="44602"/>
                </a:xfrm>
                <a:prstGeom prst="rect">
                  <a:avLst/>
                </a:prstGeom>
                <a:solidFill>
                  <a:srgbClr val="F0F4FA"/>
                </a:solidFill>
                <a:ln w="25400" cap="flat" cmpd="sng">
                  <a:solidFill>
                    <a:srgbClr val="F0F4F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52" name="Google Shape;285;p4">
                  <a:extLst>
                    <a:ext uri="{FF2B5EF4-FFF2-40B4-BE49-F238E27FC236}">
                      <a16:creationId xmlns:a16="http://schemas.microsoft.com/office/drawing/2014/main" id="{14F492DE-97DF-4F8B-892A-F2F720AC53E6}"/>
                    </a:ext>
                  </a:extLst>
                </p:cNvPr>
                <p:cNvSpPr/>
                <p:nvPr/>
              </p:nvSpPr>
              <p:spPr>
                <a:xfrm>
                  <a:off x="3439810" y="2198724"/>
                  <a:ext cx="213656" cy="134231"/>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53" name="Google Shape;286;p4">
                  <a:extLst>
                    <a:ext uri="{FF2B5EF4-FFF2-40B4-BE49-F238E27FC236}">
                      <a16:creationId xmlns:a16="http://schemas.microsoft.com/office/drawing/2014/main" id="{35CD6324-D455-453A-AC2F-6F002B66D808}"/>
                    </a:ext>
                  </a:extLst>
                </p:cNvPr>
                <p:cNvSpPr/>
                <p:nvPr/>
              </p:nvSpPr>
              <p:spPr>
                <a:xfrm>
                  <a:off x="4328680" y="2578004"/>
                  <a:ext cx="140006" cy="119538"/>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54" name="Google Shape;287;p4">
                  <a:extLst>
                    <a:ext uri="{FF2B5EF4-FFF2-40B4-BE49-F238E27FC236}">
                      <a16:creationId xmlns:a16="http://schemas.microsoft.com/office/drawing/2014/main" id="{762F8933-F623-4C2F-8E6C-A99115DCD23F}"/>
                    </a:ext>
                  </a:extLst>
                </p:cNvPr>
                <p:cNvSpPr/>
                <p:nvPr/>
              </p:nvSpPr>
              <p:spPr>
                <a:xfrm>
                  <a:off x="4396971" y="2662509"/>
                  <a:ext cx="140006" cy="119538"/>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55" name="Google Shape;288;p4">
                  <a:extLst>
                    <a:ext uri="{FF2B5EF4-FFF2-40B4-BE49-F238E27FC236}">
                      <a16:creationId xmlns:a16="http://schemas.microsoft.com/office/drawing/2014/main" id="{C0A6D137-4441-40DB-8B6E-D2132542CEBA}"/>
                    </a:ext>
                  </a:extLst>
                </p:cNvPr>
                <p:cNvSpPr/>
                <p:nvPr/>
              </p:nvSpPr>
              <p:spPr>
                <a:xfrm>
                  <a:off x="4497784" y="2813033"/>
                  <a:ext cx="140006" cy="119538"/>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56" name="Google Shape;289;p4">
                  <a:extLst>
                    <a:ext uri="{FF2B5EF4-FFF2-40B4-BE49-F238E27FC236}">
                      <a16:creationId xmlns:a16="http://schemas.microsoft.com/office/drawing/2014/main" id="{3B4C126E-0865-448C-82D5-26ECC1715951}"/>
                    </a:ext>
                  </a:extLst>
                </p:cNvPr>
                <p:cNvSpPr/>
                <p:nvPr/>
              </p:nvSpPr>
              <p:spPr>
                <a:xfrm>
                  <a:off x="5830468" y="2747758"/>
                  <a:ext cx="140006" cy="119538"/>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57" name="Google Shape;290;p4">
                  <a:extLst>
                    <a:ext uri="{FF2B5EF4-FFF2-40B4-BE49-F238E27FC236}">
                      <a16:creationId xmlns:a16="http://schemas.microsoft.com/office/drawing/2014/main" id="{2C77A61F-0471-409A-ADDB-1F519D966073}"/>
                    </a:ext>
                  </a:extLst>
                </p:cNvPr>
                <p:cNvSpPr/>
                <p:nvPr/>
              </p:nvSpPr>
              <p:spPr>
                <a:xfrm>
                  <a:off x="3057815" y="1312684"/>
                  <a:ext cx="667889" cy="202590"/>
                </a:xfrm>
                <a:prstGeom prst="rect">
                  <a:avLst/>
                </a:prstGeom>
                <a:solidFill>
                  <a:srgbClr val="F0F4FA"/>
                </a:solidFill>
                <a:ln w="25400" cap="flat" cmpd="sng">
                  <a:solidFill>
                    <a:srgbClr val="F0F4F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pic>
              <p:nvPicPr>
                <p:cNvPr id="58" name="Google Shape;291;p4" descr="A picture containing text, clipart&#10;&#10;Description automatically generated">
                  <a:extLst>
                    <a:ext uri="{FF2B5EF4-FFF2-40B4-BE49-F238E27FC236}">
                      <a16:creationId xmlns:a16="http://schemas.microsoft.com/office/drawing/2014/main" id="{8B510D72-5E1B-468B-9EF4-4805B68810FC}"/>
                    </a:ext>
                  </a:extLst>
                </p:cNvPr>
                <p:cNvPicPr preferRelativeResize="0"/>
                <p:nvPr/>
              </p:nvPicPr>
              <p:blipFill rotWithShape="1">
                <a:blip r:embed="rId9" cstate="hqprint">
                  <a:alphaModFix/>
                  <a:extLst>
                    <a:ext uri="{28A0092B-C50C-407E-A947-70E740481C1C}">
                      <a14:useLocalDpi xmlns:a14="http://schemas.microsoft.com/office/drawing/2010/main"/>
                    </a:ext>
                  </a:extLst>
                </a:blip>
                <a:srcRect/>
                <a:stretch/>
              </p:blipFill>
              <p:spPr>
                <a:xfrm>
                  <a:off x="4441538" y="1197952"/>
                  <a:ext cx="538302" cy="158799"/>
                </a:xfrm>
                <a:prstGeom prst="rect">
                  <a:avLst/>
                </a:prstGeom>
                <a:noFill/>
                <a:ln>
                  <a:noFill/>
                </a:ln>
              </p:spPr>
            </p:pic>
          </p:grpSp>
          <p:sp>
            <p:nvSpPr>
              <p:cNvPr id="47" name="Google Shape;292;p4">
                <a:extLst>
                  <a:ext uri="{FF2B5EF4-FFF2-40B4-BE49-F238E27FC236}">
                    <a16:creationId xmlns:a16="http://schemas.microsoft.com/office/drawing/2014/main" id="{156AB47A-4D83-4CB5-8958-6F63B27DB256}"/>
                  </a:ext>
                </a:extLst>
              </p:cNvPr>
              <p:cNvSpPr/>
              <p:nvPr/>
            </p:nvSpPr>
            <p:spPr>
              <a:xfrm>
                <a:off x="3177539" y="2993045"/>
                <a:ext cx="3016348" cy="45719"/>
              </a:xfrm>
              <a:prstGeom prst="rect">
                <a:avLst/>
              </a:prstGeom>
              <a:solidFill>
                <a:srgbClr val="EBF0F9"/>
              </a:solidFill>
              <a:ln w="25400" cap="flat" cmpd="sng">
                <a:solidFill>
                  <a:srgbClr val="F0F4F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grpSp>
        <p:sp>
          <p:nvSpPr>
            <p:cNvPr id="2" name="Rectangle 1">
              <a:extLst>
                <a:ext uri="{FF2B5EF4-FFF2-40B4-BE49-F238E27FC236}">
                  <a16:creationId xmlns:a16="http://schemas.microsoft.com/office/drawing/2014/main" id="{970899C5-EE2E-4EA8-A27B-80506D92775C}"/>
                </a:ext>
              </a:extLst>
            </p:cNvPr>
            <p:cNvSpPr/>
            <p:nvPr/>
          </p:nvSpPr>
          <p:spPr>
            <a:xfrm>
              <a:off x="6798365" y="4456495"/>
              <a:ext cx="3051313" cy="1858415"/>
            </a:xfrm>
            <a:prstGeom prst="rect">
              <a:avLst/>
            </a:prstGeom>
            <a:no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57245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4" name="Rectangle 33">
            <a:extLst>
              <a:ext uri="{FF2B5EF4-FFF2-40B4-BE49-F238E27FC236}">
                <a16:creationId xmlns:a16="http://schemas.microsoft.com/office/drawing/2014/main" id="{C3DAEEDD-29BF-462E-9051-3C9F5DBCB6E0}"/>
              </a:ext>
            </a:extLst>
          </p:cNvPr>
          <p:cNvSpPr/>
          <p:nvPr/>
        </p:nvSpPr>
        <p:spPr>
          <a:xfrm>
            <a:off x="0" y="-2792"/>
            <a:ext cx="4014788" cy="828219"/>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A0DB71FD-7161-4F2E-B19E-26E1FA1F6311}"/>
              </a:ext>
            </a:extLst>
          </p:cNvPr>
          <p:cNvSpPr/>
          <p:nvPr/>
        </p:nvSpPr>
        <p:spPr>
          <a:xfrm>
            <a:off x="125016" y="35144"/>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600"/>
                </a:solidFill>
                <a:effectLst/>
                <a:uLnTx/>
                <a:uFillTx/>
                <a:latin typeface="Helvetica" pitchFamily="2" charset="0"/>
                <a:ea typeface="+mn-ea"/>
                <a:cs typeface="+mn-cs"/>
              </a:rPr>
              <a:t>Automotive E-commerce</a:t>
            </a:r>
          </a:p>
        </p:txBody>
      </p:sp>
      <p:sp>
        <p:nvSpPr>
          <p:cNvPr id="25" name="Rectangle 24">
            <a:extLst>
              <a:ext uri="{FF2B5EF4-FFF2-40B4-BE49-F238E27FC236}">
                <a16:creationId xmlns:a16="http://schemas.microsoft.com/office/drawing/2014/main" id="{D6F3E4AB-B239-4014-8CC3-C8706E0369B4}"/>
              </a:ext>
            </a:extLst>
          </p:cNvPr>
          <p:cNvSpPr/>
          <p:nvPr/>
        </p:nvSpPr>
        <p:spPr>
          <a:xfrm>
            <a:off x="-1703" y="854145"/>
            <a:ext cx="4099909" cy="584775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750" lvl="0" indent="-285750">
              <a:buBlip>
                <a:blip r:embed="rId3"/>
              </a:buBlip>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In order to maximize ROAS, one of the largest used vehicle retailers in the US, DriveTime needed deeper insight into incremental results at the network level, as well as optimal frequency before diminishing returns</a:t>
            </a:r>
          </a:p>
          <a:p>
            <a:pPr lvl="0">
              <a:defRPr/>
            </a:pPr>
            <a:endParaRPr kumimoji="0" lang="en-US" sz="900" b="1" i="0" u="none" strike="noStrike" kern="1200" cap="none" spc="0" normalizeH="0" baseline="0" noProof="0">
              <a:ln>
                <a:noFill/>
              </a:ln>
              <a:solidFill>
                <a:srgbClr val="1F1A62"/>
              </a:solidFill>
              <a:effectLst/>
              <a:uLnTx/>
              <a:uFillTx/>
              <a:latin typeface="Helvetica"/>
              <a:ea typeface="+mn-ea"/>
              <a:cs typeface="Helvetica"/>
            </a:endParaRPr>
          </a:p>
          <a:p>
            <a:pPr>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Audience Measurement Innovation</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Using </a:t>
            </a:r>
            <a:r>
              <a:rPr kumimoji="0" lang="en-US" sz="1100" b="0" i="0" u="none" strike="noStrike" kern="1200" cap="none" spc="0" normalizeH="0" baseline="0" noProof="0" err="1">
                <a:ln>
                  <a:noFill/>
                </a:ln>
                <a:solidFill>
                  <a:srgbClr val="1F1A62"/>
                </a:solidFill>
                <a:effectLst/>
                <a:uLnTx/>
                <a:uFillTx/>
                <a:latin typeface="Helvetica"/>
                <a:ea typeface="+mn-ea"/>
                <a:cs typeface="Helvetica"/>
              </a:rPr>
              <a:t>iSpot.tv’s</a:t>
            </a:r>
            <a:r>
              <a:rPr kumimoji="0" lang="en-US" sz="1100" b="0" i="0" u="none" strike="noStrike" kern="1200" cap="none" spc="0" normalizeH="0" baseline="0" noProof="0">
                <a:ln>
                  <a:noFill/>
                </a:ln>
                <a:solidFill>
                  <a:srgbClr val="1F1A62"/>
                </a:solidFill>
                <a:effectLst/>
                <a:uLnTx/>
                <a:uFillTx/>
                <a:latin typeface="Helvetica"/>
                <a:ea typeface="+mn-ea"/>
                <a:cs typeface="Helvetica"/>
              </a:rPr>
              <a:t> </a:t>
            </a:r>
            <a:r>
              <a:rPr kumimoji="0" lang="en-US" sz="1100" b="1" i="0" u="none" strike="noStrike" kern="1200" cap="none" spc="0" normalizeH="0" baseline="0" noProof="0">
                <a:ln>
                  <a:noFill/>
                </a:ln>
                <a:solidFill>
                  <a:srgbClr val="1F1A62"/>
                </a:solidFill>
                <a:effectLst/>
                <a:uLnTx/>
                <a:uFillTx/>
                <a:latin typeface="Helvetica"/>
                <a:ea typeface="+mn-ea"/>
                <a:cs typeface="Helvetica"/>
              </a:rPr>
              <a:t>Integrated User Level Data (IULD)</a:t>
            </a:r>
            <a:r>
              <a:rPr kumimoji="0" lang="en-US" sz="1100" i="0" u="none" strike="noStrike" kern="1200" cap="none" spc="0" normalizeH="0" baseline="0" noProof="0">
                <a:ln>
                  <a:noFill/>
                </a:ln>
                <a:solidFill>
                  <a:srgbClr val="1F1A62"/>
                </a:solidFill>
                <a:effectLst/>
                <a:uLnTx/>
                <a:uFillTx/>
                <a:latin typeface="Helvetica"/>
                <a:ea typeface="+mn-ea"/>
                <a:cs typeface="Helvetica"/>
              </a:rPr>
              <a:t>,</a:t>
            </a:r>
            <a:r>
              <a:rPr kumimoji="0" lang="en-US" sz="1100" b="1" i="0" u="none" strike="noStrike" kern="1200" cap="none" spc="0" normalizeH="0" baseline="0" noProof="0">
                <a:ln>
                  <a:noFill/>
                </a:ln>
                <a:solidFill>
                  <a:srgbClr val="1F1A62"/>
                </a:solidFill>
                <a:effectLst/>
                <a:uLnTx/>
                <a:uFillTx/>
                <a:latin typeface="Helvetica"/>
                <a:ea typeface="+mn-ea"/>
                <a:cs typeface="Helvetica"/>
              </a:rPr>
              <a:t> </a:t>
            </a:r>
            <a:r>
              <a:rPr kumimoji="0" lang="en-US" sz="1100" b="0" i="0" u="none" strike="noStrike" kern="1200" cap="none" spc="0" normalizeH="0" baseline="0" noProof="0">
                <a:ln>
                  <a:noFill/>
                </a:ln>
                <a:solidFill>
                  <a:srgbClr val="1F1A62"/>
                </a:solidFill>
                <a:effectLst/>
                <a:uLnTx/>
                <a:uFillTx/>
                <a:latin typeface="Helvetica"/>
                <a:ea typeface="+mn-ea"/>
                <a:cs typeface="Helvetica"/>
              </a:rPr>
              <a:t>DriveTime </a:t>
            </a:r>
            <a:r>
              <a:rPr lang="en-US" sz="1100">
                <a:solidFill>
                  <a:srgbClr val="1F1A62"/>
                </a:solidFill>
                <a:latin typeface="Helvetica"/>
                <a:cs typeface="Helvetica"/>
              </a:rPr>
              <a:t>tied</a:t>
            </a:r>
            <a:r>
              <a:rPr kumimoji="0" lang="en-US" sz="1100" b="0" i="0" u="none" strike="noStrike" kern="1200" cap="none" spc="0" normalizeH="0" baseline="0" noProof="0">
                <a:ln>
                  <a:noFill/>
                </a:ln>
                <a:solidFill>
                  <a:srgbClr val="1F1A62"/>
                </a:solidFill>
                <a:effectLst/>
                <a:uLnTx/>
                <a:uFillTx/>
                <a:latin typeface="Helvetica"/>
                <a:ea typeface="+mn-ea"/>
                <a:cs typeface="Helvetica"/>
              </a:rPr>
              <a:t> linear TV ad exposures to conversion events at the individual device level and tallied </a:t>
            </a:r>
            <a:br>
              <a:rPr kumimoji="0" lang="en-US" sz="1100" b="0" i="0" u="none" strike="noStrike" kern="1200" cap="none" spc="0" normalizeH="0" baseline="0" noProof="0">
                <a:ln>
                  <a:noFill/>
                </a:ln>
                <a:solidFill>
                  <a:srgbClr val="1F1A62"/>
                </a:solidFill>
                <a:effectLst/>
                <a:uLnTx/>
                <a:uFillTx/>
                <a:latin typeface="Helvetica"/>
                <a:ea typeface="+mn-ea"/>
                <a:cs typeface="Helvetica"/>
              </a:rPr>
            </a:br>
            <a:r>
              <a:rPr kumimoji="0" lang="en-US" sz="1100" b="0" i="0" u="none" strike="noStrike" kern="1200" cap="none" spc="0" normalizeH="0" baseline="0" noProof="0">
                <a:ln>
                  <a:noFill/>
                </a:ln>
                <a:solidFill>
                  <a:srgbClr val="1F1A62"/>
                </a:solidFill>
                <a:effectLst/>
                <a:uLnTx/>
                <a:uFillTx/>
                <a:latin typeface="Helvetica"/>
                <a:ea typeface="+mn-ea"/>
                <a:cs typeface="Helvetica"/>
              </a:rPr>
              <a:t>the number of impressions per device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lang="en-US" sz="500">
              <a:solidFill>
                <a:srgbClr val="1F1A62"/>
              </a:solidFill>
              <a:latin typeface="Helvetic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lang="en-US" sz="1100">
                <a:solidFill>
                  <a:srgbClr val="1F1A62"/>
                </a:solidFill>
                <a:latin typeface="Helvetica"/>
                <a:cs typeface="Helvetica"/>
              </a:rPr>
              <a:t>Through</a:t>
            </a:r>
            <a:r>
              <a:rPr kumimoji="0" lang="en-US" sz="1100" b="0" i="0" u="none" strike="noStrike" kern="1200" cap="none" spc="0" normalizeH="0" baseline="0" noProof="0">
                <a:ln>
                  <a:noFill/>
                </a:ln>
                <a:solidFill>
                  <a:srgbClr val="1F1A62"/>
                </a:solidFill>
                <a:effectLst/>
                <a:uLnTx/>
                <a:uFillTx/>
                <a:latin typeface="Helvetica"/>
                <a:ea typeface="+mn-ea"/>
                <a:cs typeface="Helvetica"/>
              </a:rPr>
              <a:t> a lift analysis using an unexposed control group, iSpot.tv calculated incremental conversion events aligned to frequency of impressions</a:t>
            </a:r>
          </a:p>
          <a:p>
            <a:pPr marR="0" lvl="0" algn="l" defTabSz="914400" rtl="0" eaLnBrk="1" fontAlgn="auto" latinLnBrk="0" hangingPunct="1">
              <a:lnSpc>
                <a:spcPct val="100000"/>
              </a:lnSpc>
              <a:spcBef>
                <a:spcPts val="0"/>
              </a:spcBef>
              <a:spcAft>
                <a:spcPts val="0"/>
              </a:spcAft>
              <a:buClrTx/>
              <a:buSzTx/>
              <a:tabLst/>
              <a:defRPr/>
            </a:pPr>
            <a:endParaRPr kumimoji="0" lang="en-US" sz="5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Spend and conversion rates at the individual network level was also looked at to calculate the Cost Per Incremental Visit (CPIV), </a:t>
            </a:r>
            <a:r>
              <a:rPr lang="en-US" sz="1100">
                <a:solidFill>
                  <a:srgbClr val="1F1A62"/>
                </a:solidFill>
                <a:latin typeface="Helvetica"/>
                <a:cs typeface="Helvetica"/>
              </a:rPr>
              <a:t>also </a:t>
            </a:r>
            <a:r>
              <a:rPr kumimoji="0" lang="en-US" sz="1100" b="0" i="0" u="none" strike="noStrike" kern="1200" cap="none" spc="0" normalizeH="0" baseline="0" noProof="0">
                <a:ln>
                  <a:noFill/>
                </a:ln>
                <a:solidFill>
                  <a:srgbClr val="1F1A62"/>
                </a:solidFill>
                <a:effectLst/>
                <a:uLnTx/>
                <a:uFillTx/>
                <a:latin typeface="Helvetica"/>
                <a:ea typeface="+mn-ea"/>
                <a:cs typeface="Helvetica"/>
              </a:rPr>
              <a:t>mapped to frequency</a:t>
            </a:r>
          </a:p>
          <a:p>
            <a:pPr marR="0" lvl="0" algn="l" defTabSz="914400" rtl="0" eaLnBrk="1" fontAlgn="auto" latinLnBrk="0" hangingPunct="1">
              <a:lnSpc>
                <a:spcPct val="100000"/>
              </a:lnSpc>
              <a:spcBef>
                <a:spcPts val="0"/>
              </a:spcBef>
              <a:spcAft>
                <a:spcPts val="0"/>
              </a:spcAft>
              <a:buClrTx/>
              <a:buSzTx/>
              <a:tabLst/>
              <a:defRPr/>
            </a:pPr>
            <a:endParaRPr kumimoji="0" lang="en-US" sz="9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Any potential DriveTime customer segment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Learnings</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The first linear TV ad impression had the highest incremental response rate at </a:t>
            </a:r>
            <a:r>
              <a:rPr kumimoji="0" lang="en-US" sz="1100" b="1" i="0" u="none" strike="noStrike" kern="1200" cap="none" spc="0" normalizeH="0" baseline="0" noProof="0">
                <a:ln>
                  <a:noFill/>
                </a:ln>
                <a:solidFill>
                  <a:srgbClr val="1F1A62"/>
                </a:solidFill>
                <a:effectLst/>
                <a:uLnTx/>
                <a:uFillTx/>
                <a:latin typeface="Helvetica"/>
                <a:ea typeface="+mn-ea"/>
                <a:cs typeface="Helvetica"/>
              </a:rPr>
              <a:t>60%</a:t>
            </a:r>
            <a:r>
              <a:rPr kumimoji="0" lang="en-US" sz="1100" b="0" i="0" u="none" strike="noStrike" kern="1200" cap="none" spc="0" normalizeH="0" baseline="0" noProof="0">
                <a:ln>
                  <a:noFill/>
                </a:ln>
                <a:solidFill>
                  <a:srgbClr val="1F1A62"/>
                </a:solidFill>
                <a:effectLst/>
                <a:uLnTx/>
                <a:uFillTx/>
                <a:latin typeface="Helvetica"/>
                <a:ea typeface="+mn-ea"/>
                <a:cs typeface="Helvetica"/>
              </a:rPr>
              <a:t> with the incremental response rate diminishing as frequency increases</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lang="en-US" sz="500">
              <a:solidFill>
                <a:srgbClr val="1F1A62"/>
              </a:solidFill>
              <a:latin typeface="Helvetic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lang="en-US" sz="1100">
                <a:solidFill>
                  <a:srgbClr val="1F1A62"/>
                </a:solidFill>
                <a:latin typeface="Helvetica"/>
                <a:cs typeface="Helvetica"/>
              </a:rPr>
              <a:t>The rate at which TV ad response decreases as frequency increases was calculated to determine </a:t>
            </a:r>
            <a:br>
              <a:rPr lang="en-US" sz="1100">
                <a:solidFill>
                  <a:srgbClr val="1F1A62"/>
                </a:solidFill>
                <a:latin typeface="Helvetica"/>
                <a:cs typeface="Helvetica"/>
              </a:rPr>
            </a:br>
            <a:r>
              <a:rPr lang="en-US" sz="1100">
                <a:solidFill>
                  <a:srgbClr val="1F1A62"/>
                </a:solidFill>
                <a:latin typeface="Helvetica"/>
                <a:cs typeface="Helvetica"/>
              </a:rPr>
              <a:t>optimal frequency for each TV network</a:t>
            </a:r>
            <a:endParaRPr kumimoji="0" lang="en-US" sz="11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 Viewing Source / Media Type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iSpot.tv</a:t>
            </a:r>
            <a:r>
              <a:rPr kumimoji="0" lang="en-US" sz="1100" b="1" i="0" u="none" strike="noStrike" kern="1200" cap="none" spc="0" normalizeH="0" baseline="0" noProof="0">
                <a:ln>
                  <a:noFill/>
                </a:ln>
                <a:solidFill>
                  <a:srgbClr val="1F1A62"/>
                </a:solidFill>
                <a:effectLst/>
                <a:uLnTx/>
                <a:uFillTx/>
                <a:latin typeface="Helvetica"/>
                <a:ea typeface="+mn-ea"/>
                <a:cs typeface="Helvetica"/>
              </a:rPr>
              <a:t> / </a:t>
            </a:r>
            <a:r>
              <a:rPr lang="en-US" sz="1100">
                <a:solidFill>
                  <a:srgbClr val="1F1A62"/>
                </a:solidFill>
                <a:latin typeface="Helvetica"/>
                <a:cs typeface="Helvetica"/>
              </a:rPr>
              <a:t>Smart TV </a:t>
            </a:r>
            <a:r>
              <a:rPr kumimoji="0" lang="en-US" sz="1100" b="1" i="0" u="none" strike="noStrike" kern="1200" cap="none" spc="0" normalizeH="0" baseline="0" noProof="0">
                <a:ln>
                  <a:noFill/>
                </a:ln>
                <a:solidFill>
                  <a:srgbClr val="1F1A62"/>
                </a:solidFill>
                <a:effectLst/>
                <a:uLnTx/>
                <a:uFillTx/>
                <a:latin typeface="Helvetica"/>
                <a:ea typeface="+mn-ea"/>
                <a:cs typeface="Helvetica"/>
              </a:rPr>
              <a:t>/ </a:t>
            </a:r>
            <a:r>
              <a:rPr kumimoji="0" lang="en-US" sz="1100" b="0" i="0" u="none" strike="noStrike" kern="1200" cap="none" spc="0" normalizeH="0" baseline="0" noProof="0">
                <a:ln>
                  <a:noFill/>
                </a:ln>
                <a:solidFill>
                  <a:srgbClr val="1F1A62"/>
                </a:solidFill>
                <a:effectLst/>
                <a:uLnTx/>
                <a:uFillTx/>
                <a:latin typeface="Helvetica"/>
                <a:ea typeface="+mn-ea"/>
                <a:cs typeface="Helvetica"/>
              </a:rPr>
              <a:t>Linear TV</a:t>
            </a:r>
          </a:p>
        </p:txBody>
      </p:sp>
      <p:sp>
        <p:nvSpPr>
          <p:cNvPr id="30" name="Rectangle 29">
            <a:extLst>
              <a:ext uri="{FF2B5EF4-FFF2-40B4-BE49-F238E27FC236}">
                <a16:creationId xmlns:a16="http://schemas.microsoft.com/office/drawing/2014/main" id="{75F81532-3D49-4828-8247-ECFA9B63B40D}"/>
              </a:ext>
            </a:extLst>
          </p:cNvPr>
          <p:cNvSpPr/>
          <p:nvPr/>
        </p:nvSpPr>
        <p:spPr>
          <a:xfrm>
            <a:off x="4104947" y="47852"/>
            <a:ext cx="5879972" cy="1107996"/>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lang="en-US" sz="2200" err="1">
                <a:solidFill>
                  <a:srgbClr val="ED3C8D"/>
                </a:solidFill>
                <a:latin typeface="Helvetica"/>
                <a:cs typeface="Helvetica"/>
              </a:rPr>
              <a:t>iSpot.tv’s</a:t>
            </a:r>
            <a:r>
              <a:rPr lang="en-US" sz="2200">
                <a:solidFill>
                  <a:srgbClr val="ED3C8D"/>
                </a:solidFill>
                <a:latin typeface="Helvetica"/>
                <a:cs typeface="Helvetica"/>
              </a:rPr>
              <a:t> </a:t>
            </a:r>
            <a:r>
              <a:rPr lang="en-US" sz="2200">
                <a:solidFill>
                  <a:srgbClr val="1F1A62"/>
                </a:solidFill>
                <a:latin typeface="Helvetica"/>
                <a:cs typeface="Helvetica"/>
              </a:rPr>
              <a:t>user level data enabled DriveTime, an auto e-retailer, to </a:t>
            </a:r>
            <a:r>
              <a:rPr lang="en-US" sz="2200">
                <a:solidFill>
                  <a:srgbClr val="ED3C8D"/>
                </a:solidFill>
                <a:latin typeface="Helvetica"/>
                <a:cs typeface="Helvetica"/>
              </a:rPr>
              <a:t>optimize frequency</a:t>
            </a:r>
            <a:r>
              <a:rPr lang="en-US" sz="2200">
                <a:solidFill>
                  <a:srgbClr val="1F1A62"/>
                </a:solidFill>
                <a:latin typeface="Helvetica"/>
                <a:cs typeface="Helvetica"/>
              </a:rPr>
              <a:t> and boost their Return on Ad Spend (ROAS) </a:t>
            </a:r>
            <a:endParaRPr kumimoji="0" lang="en-US" sz="2200" b="0" i="0" u="none" strike="noStrike" kern="1200" cap="none" spc="0" normalizeH="0" baseline="0" noProof="0">
              <a:ln>
                <a:noFill/>
              </a:ln>
              <a:solidFill>
                <a:srgbClr val="ED3C8D"/>
              </a:solidFill>
              <a:effectLst/>
              <a:uLnTx/>
              <a:uFillTx/>
              <a:latin typeface="Helvetica"/>
              <a:ea typeface="+mn-ea"/>
              <a:cs typeface="Helvetica"/>
            </a:endParaRPr>
          </a:p>
        </p:txBody>
      </p:sp>
      <p:sp>
        <p:nvSpPr>
          <p:cNvPr id="37" name="TextBox 36">
            <a:extLst>
              <a:ext uri="{FF2B5EF4-FFF2-40B4-BE49-F238E27FC236}">
                <a16:creationId xmlns:a16="http://schemas.microsoft.com/office/drawing/2014/main" id="{14F36C49-443D-4E60-B1B7-6C4AA013C3F0}"/>
              </a:ext>
            </a:extLst>
          </p:cNvPr>
          <p:cNvSpPr txBox="1"/>
          <p:nvPr/>
        </p:nvSpPr>
        <p:spPr>
          <a:xfrm>
            <a:off x="4012767" y="6312675"/>
            <a:ext cx="633311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iSpot.tv, case study: </a:t>
            </a:r>
            <a:r>
              <a:rPr kumimoji="0" lang="en-US" sz="800" b="0" i="1"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DriveTime x iSpot.TV. </a:t>
            </a: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Campaign time period: </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Q1 2022. Conversion events are driven by website traffic. </a:t>
            </a:r>
          </a:p>
        </p:txBody>
      </p:sp>
      <p:pic>
        <p:nvPicPr>
          <p:cNvPr id="2050" name="Picture 2" descr="logo-ispot – iSpot.tv">
            <a:extLst>
              <a:ext uri="{FF2B5EF4-FFF2-40B4-BE49-F238E27FC236}">
                <a16:creationId xmlns:a16="http://schemas.microsoft.com/office/drawing/2014/main" id="{1DA2835A-453A-4C7D-BF22-41A097B79C6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18195" y="6106963"/>
            <a:ext cx="1237801" cy="33684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59D48868-C484-479A-B6CF-95CEF852CBE0}"/>
              </a:ext>
            </a:extLst>
          </p:cNvPr>
          <p:cNvSpPr/>
          <p:nvPr/>
        </p:nvSpPr>
        <p:spPr>
          <a:xfrm>
            <a:off x="9984919" y="0"/>
            <a:ext cx="2207080" cy="576017"/>
          </a:xfrm>
          <a:prstGeom prst="rect">
            <a:avLst/>
          </a:prstGeom>
          <a:solidFill>
            <a:srgbClr val="E2E8F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Incremental Reach /</a:t>
            </a:r>
            <a:br>
              <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br>
            <a:r>
              <a:rPr kumimoji="0" lang="en-US" sz="12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Frequency Management</a:t>
            </a:r>
          </a:p>
        </p:txBody>
      </p:sp>
      <p:pic>
        <p:nvPicPr>
          <p:cNvPr id="5" name="Picture 4" descr="Icon&#10;&#10;Description automatically generated">
            <a:extLst>
              <a:ext uri="{FF2B5EF4-FFF2-40B4-BE49-F238E27FC236}">
                <a16:creationId xmlns:a16="http://schemas.microsoft.com/office/drawing/2014/main" id="{A9A7A850-0037-4B5A-9B2C-7BE529C33BA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64868" y="42279"/>
            <a:ext cx="724905" cy="724905"/>
          </a:xfrm>
          <a:prstGeom prst="rect">
            <a:avLst/>
          </a:prstGeom>
        </p:spPr>
      </p:pic>
      <p:grpSp>
        <p:nvGrpSpPr>
          <p:cNvPr id="132" name="Google Shape;159;p28">
            <a:extLst>
              <a:ext uri="{FF2B5EF4-FFF2-40B4-BE49-F238E27FC236}">
                <a16:creationId xmlns:a16="http://schemas.microsoft.com/office/drawing/2014/main" id="{96CA6053-A417-4FFB-B624-4D047BC093F3}"/>
              </a:ext>
            </a:extLst>
          </p:cNvPr>
          <p:cNvGrpSpPr/>
          <p:nvPr/>
        </p:nvGrpSpPr>
        <p:grpSpPr>
          <a:xfrm>
            <a:off x="4217875" y="2591347"/>
            <a:ext cx="3250406" cy="2301478"/>
            <a:chOff x="4100" y="787"/>
            <a:chExt cx="2730" cy="1933"/>
          </a:xfrm>
        </p:grpSpPr>
        <p:sp>
          <p:nvSpPr>
            <p:cNvPr id="133" name="Google Shape;160;p28">
              <a:extLst>
                <a:ext uri="{FF2B5EF4-FFF2-40B4-BE49-F238E27FC236}">
                  <a16:creationId xmlns:a16="http://schemas.microsoft.com/office/drawing/2014/main" id="{F2AAA996-A43B-4FD8-B944-308CFC17CB83}"/>
                </a:ext>
              </a:extLst>
            </p:cNvPr>
            <p:cNvSpPr/>
            <p:nvPr/>
          </p:nvSpPr>
          <p:spPr>
            <a:xfrm>
              <a:off x="4100" y="787"/>
              <a:ext cx="2718" cy="190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1F1A62"/>
                </a:solidFill>
                <a:latin typeface="Calibri"/>
                <a:ea typeface="Calibri"/>
                <a:cs typeface="Calibri"/>
                <a:sym typeface="Calibri"/>
              </a:endParaRPr>
            </a:p>
          </p:txBody>
        </p:sp>
        <p:sp>
          <p:nvSpPr>
            <p:cNvPr id="134" name="Google Shape;161;p28">
              <a:extLst>
                <a:ext uri="{FF2B5EF4-FFF2-40B4-BE49-F238E27FC236}">
                  <a16:creationId xmlns:a16="http://schemas.microsoft.com/office/drawing/2014/main" id="{40BF87A4-3295-41AB-AA7D-DC09CC1D6DD5}"/>
                </a:ext>
              </a:extLst>
            </p:cNvPr>
            <p:cNvSpPr/>
            <p:nvPr/>
          </p:nvSpPr>
          <p:spPr>
            <a:xfrm>
              <a:off x="4118" y="1052"/>
              <a:ext cx="247"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1" i="1" u="none" strike="noStrike" cap="none">
                  <a:solidFill>
                    <a:srgbClr val="1F1A62"/>
                  </a:solidFill>
                  <a:latin typeface="Calibri"/>
                  <a:ea typeface="Calibri"/>
                  <a:cs typeface="Calibri"/>
                  <a:sym typeface="Calibri"/>
                </a:rPr>
                <a:t>Base</a:t>
              </a:r>
              <a:endParaRPr sz="1400" b="0" i="0" u="none" strike="noStrike" cap="none">
                <a:solidFill>
                  <a:srgbClr val="1F1A62"/>
                </a:solidFill>
                <a:latin typeface="Arial"/>
                <a:ea typeface="Arial"/>
                <a:cs typeface="Arial"/>
                <a:sym typeface="Arial"/>
              </a:endParaRPr>
            </a:p>
          </p:txBody>
        </p:sp>
        <p:sp>
          <p:nvSpPr>
            <p:cNvPr id="135" name="Google Shape;162;p28">
              <a:extLst>
                <a:ext uri="{FF2B5EF4-FFF2-40B4-BE49-F238E27FC236}">
                  <a16:creationId xmlns:a16="http://schemas.microsoft.com/office/drawing/2014/main" id="{C1F0A69E-2A26-4D4E-80B0-FA1CE97216E1}"/>
                </a:ext>
              </a:extLst>
            </p:cNvPr>
            <p:cNvSpPr/>
            <p:nvPr/>
          </p:nvSpPr>
          <p:spPr>
            <a:xfrm>
              <a:off x="4383" y="1052"/>
              <a:ext cx="535"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1" i="1" u="none" strike="noStrike" cap="none">
                  <a:solidFill>
                    <a:srgbClr val="1F1A62"/>
                  </a:solidFill>
                  <a:latin typeface="Calibri"/>
                  <a:ea typeface="Calibri"/>
                  <a:cs typeface="Calibri"/>
                  <a:sym typeface="Calibri"/>
                </a:rPr>
                <a:t>Incremental</a:t>
              </a:r>
              <a:endParaRPr sz="1400" b="0" i="0" u="none" strike="noStrike" cap="none">
                <a:solidFill>
                  <a:srgbClr val="1F1A62"/>
                </a:solidFill>
                <a:latin typeface="Arial"/>
                <a:ea typeface="Arial"/>
                <a:cs typeface="Arial"/>
                <a:sym typeface="Arial"/>
              </a:endParaRPr>
            </a:p>
          </p:txBody>
        </p:sp>
        <p:sp>
          <p:nvSpPr>
            <p:cNvPr id="136" name="Google Shape;163;p28">
              <a:extLst>
                <a:ext uri="{FF2B5EF4-FFF2-40B4-BE49-F238E27FC236}">
                  <a16:creationId xmlns:a16="http://schemas.microsoft.com/office/drawing/2014/main" id="{A3EE2F10-39AF-4CF2-897F-3FA5674DA299}"/>
                </a:ext>
              </a:extLst>
            </p:cNvPr>
            <p:cNvSpPr/>
            <p:nvPr/>
          </p:nvSpPr>
          <p:spPr>
            <a:xfrm>
              <a:off x="4942" y="1052"/>
              <a:ext cx="259"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1" i="1" u="none" strike="noStrike" cap="none">
                  <a:solidFill>
                    <a:srgbClr val="1F1A62"/>
                  </a:solidFill>
                  <a:latin typeface="Calibri"/>
                  <a:ea typeface="Calibri"/>
                  <a:cs typeface="Calibri"/>
                  <a:sym typeface="Calibri"/>
                </a:rPr>
                <a:t>Total</a:t>
              </a:r>
              <a:endParaRPr sz="1400" b="0" i="0" u="none" strike="noStrike" cap="none">
                <a:solidFill>
                  <a:srgbClr val="1F1A62"/>
                </a:solidFill>
                <a:latin typeface="Arial"/>
                <a:ea typeface="Arial"/>
                <a:cs typeface="Arial"/>
                <a:sym typeface="Arial"/>
              </a:endParaRPr>
            </a:p>
          </p:txBody>
        </p:sp>
        <p:sp>
          <p:nvSpPr>
            <p:cNvPr id="137" name="Google Shape;164;p28">
              <a:extLst>
                <a:ext uri="{FF2B5EF4-FFF2-40B4-BE49-F238E27FC236}">
                  <a16:creationId xmlns:a16="http://schemas.microsoft.com/office/drawing/2014/main" id="{0723A28F-FC6B-471E-8A39-240ECFD774E4}"/>
                </a:ext>
              </a:extLst>
            </p:cNvPr>
            <p:cNvSpPr/>
            <p:nvPr/>
          </p:nvSpPr>
          <p:spPr>
            <a:xfrm>
              <a:off x="5200" y="925"/>
              <a:ext cx="451"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1" i="1" u="none" strike="noStrike" cap="none">
                  <a:solidFill>
                    <a:srgbClr val="1F1A62"/>
                  </a:solidFill>
                  <a:latin typeface="Calibri"/>
                  <a:ea typeface="Calibri"/>
                  <a:cs typeface="Calibri"/>
                  <a:sym typeface="Calibri"/>
                </a:rPr>
                <a:t>Response </a:t>
              </a:r>
              <a:endParaRPr sz="1400" b="0" i="0" u="none" strike="noStrike" cap="none">
                <a:solidFill>
                  <a:srgbClr val="1F1A62"/>
                </a:solidFill>
                <a:latin typeface="Arial"/>
                <a:ea typeface="Arial"/>
                <a:cs typeface="Arial"/>
                <a:sym typeface="Arial"/>
              </a:endParaRPr>
            </a:p>
          </p:txBody>
        </p:sp>
        <p:sp>
          <p:nvSpPr>
            <p:cNvPr id="138" name="Google Shape;165;p28">
              <a:extLst>
                <a:ext uri="{FF2B5EF4-FFF2-40B4-BE49-F238E27FC236}">
                  <a16:creationId xmlns:a16="http://schemas.microsoft.com/office/drawing/2014/main" id="{FB1A79EF-0E8B-4B1E-BC08-00F31167E836}"/>
                </a:ext>
              </a:extLst>
            </p:cNvPr>
            <p:cNvSpPr/>
            <p:nvPr/>
          </p:nvSpPr>
          <p:spPr>
            <a:xfrm>
              <a:off x="5279" y="1052"/>
              <a:ext cx="271"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1" i="1" u="none" strike="noStrike" cap="none">
                  <a:solidFill>
                    <a:srgbClr val="1F1A62"/>
                  </a:solidFill>
                  <a:latin typeface="Calibri"/>
                  <a:ea typeface="Calibri"/>
                  <a:cs typeface="Calibri"/>
                  <a:sym typeface="Calibri"/>
                </a:rPr>
                <a:t>Index</a:t>
              </a:r>
              <a:endParaRPr sz="1400" b="0" i="0" u="none" strike="noStrike" cap="none">
                <a:solidFill>
                  <a:srgbClr val="1F1A62"/>
                </a:solidFill>
                <a:latin typeface="Arial"/>
                <a:ea typeface="Arial"/>
                <a:cs typeface="Arial"/>
                <a:sym typeface="Arial"/>
              </a:endParaRPr>
            </a:p>
          </p:txBody>
        </p:sp>
        <p:sp>
          <p:nvSpPr>
            <p:cNvPr id="139" name="Google Shape;166;p28">
              <a:extLst>
                <a:ext uri="{FF2B5EF4-FFF2-40B4-BE49-F238E27FC236}">
                  <a16:creationId xmlns:a16="http://schemas.microsoft.com/office/drawing/2014/main" id="{8FE6A2C5-7249-4FB6-81B0-784516D5543A}"/>
                </a:ext>
              </a:extLst>
            </p:cNvPr>
            <p:cNvSpPr/>
            <p:nvPr/>
          </p:nvSpPr>
          <p:spPr>
            <a:xfrm>
              <a:off x="5627" y="925"/>
              <a:ext cx="415"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1" i="1" u="none" strike="noStrike" cap="none">
                  <a:solidFill>
                    <a:srgbClr val="1F1A62"/>
                  </a:solidFill>
                  <a:latin typeface="Calibri"/>
                  <a:ea typeface="Calibri"/>
                  <a:cs typeface="Calibri"/>
                  <a:sym typeface="Calibri"/>
                </a:rPr>
                <a:t>Baseline </a:t>
              </a:r>
              <a:endParaRPr sz="1400" b="0" i="0" u="none" strike="noStrike" cap="none">
                <a:solidFill>
                  <a:srgbClr val="1F1A62"/>
                </a:solidFill>
                <a:latin typeface="Arial"/>
                <a:ea typeface="Arial"/>
                <a:cs typeface="Arial"/>
                <a:sym typeface="Arial"/>
              </a:endParaRPr>
            </a:p>
          </p:txBody>
        </p:sp>
        <p:sp>
          <p:nvSpPr>
            <p:cNvPr id="140" name="Google Shape;167;p28">
              <a:extLst>
                <a:ext uri="{FF2B5EF4-FFF2-40B4-BE49-F238E27FC236}">
                  <a16:creationId xmlns:a16="http://schemas.microsoft.com/office/drawing/2014/main" id="{8F59587B-A54A-4D41-AAC6-DD770E20879F}"/>
                </a:ext>
              </a:extLst>
            </p:cNvPr>
            <p:cNvSpPr/>
            <p:nvPr/>
          </p:nvSpPr>
          <p:spPr>
            <a:xfrm>
              <a:off x="5688" y="1052"/>
              <a:ext cx="271"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1" i="1" u="none" strike="noStrike" cap="none">
                  <a:solidFill>
                    <a:srgbClr val="1F1A62"/>
                  </a:solidFill>
                  <a:latin typeface="Calibri"/>
                  <a:ea typeface="Calibri"/>
                  <a:cs typeface="Calibri"/>
                  <a:sym typeface="Calibri"/>
                </a:rPr>
                <a:t>Index</a:t>
              </a:r>
              <a:endParaRPr sz="1400" b="0" i="0" u="none" strike="noStrike" cap="none">
                <a:solidFill>
                  <a:srgbClr val="1F1A62"/>
                </a:solidFill>
                <a:latin typeface="Arial"/>
                <a:ea typeface="Arial"/>
                <a:cs typeface="Arial"/>
                <a:sym typeface="Arial"/>
              </a:endParaRPr>
            </a:p>
          </p:txBody>
        </p:sp>
        <p:sp>
          <p:nvSpPr>
            <p:cNvPr id="141" name="Google Shape;168;p28">
              <a:extLst>
                <a:ext uri="{FF2B5EF4-FFF2-40B4-BE49-F238E27FC236}">
                  <a16:creationId xmlns:a16="http://schemas.microsoft.com/office/drawing/2014/main" id="{7924E6B6-18CA-49E1-AE3B-EE0CADF29869}"/>
                </a:ext>
              </a:extLst>
            </p:cNvPr>
            <p:cNvSpPr/>
            <p:nvPr/>
          </p:nvSpPr>
          <p:spPr>
            <a:xfrm>
              <a:off x="6127" y="1052"/>
              <a:ext cx="180"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1" i="1" u="none" strike="noStrike" cap="none">
                  <a:solidFill>
                    <a:srgbClr val="1F1A62"/>
                  </a:solidFill>
                  <a:latin typeface="Calibri"/>
                  <a:ea typeface="Calibri"/>
                  <a:cs typeface="Calibri"/>
                  <a:sym typeface="Calibri"/>
                </a:rPr>
                <a:t>Lift</a:t>
              </a:r>
              <a:endParaRPr sz="1400" b="0" i="0" u="none" strike="noStrike" cap="none">
                <a:solidFill>
                  <a:srgbClr val="1F1A62"/>
                </a:solidFill>
                <a:latin typeface="Arial"/>
                <a:ea typeface="Arial"/>
                <a:cs typeface="Arial"/>
                <a:sym typeface="Arial"/>
              </a:endParaRPr>
            </a:p>
          </p:txBody>
        </p:sp>
        <p:sp>
          <p:nvSpPr>
            <p:cNvPr id="142" name="Google Shape;169;p28">
              <a:extLst>
                <a:ext uri="{FF2B5EF4-FFF2-40B4-BE49-F238E27FC236}">
                  <a16:creationId xmlns:a16="http://schemas.microsoft.com/office/drawing/2014/main" id="{CEEC49DE-0AF5-4960-AB93-3F21992589C7}"/>
                </a:ext>
              </a:extLst>
            </p:cNvPr>
            <p:cNvSpPr/>
            <p:nvPr/>
          </p:nvSpPr>
          <p:spPr>
            <a:xfrm>
              <a:off x="4214" y="1178"/>
              <a:ext cx="96"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0</a:t>
              </a:r>
              <a:endParaRPr sz="1400" b="0" i="0" u="none" strike="noStrike" cap="none">
                <a:solidFill>
                  <a:srgbClr val="1F1A62"/>
                </a:solidFill>
                <a:latin typeface="Arial"/>
                <a:ea typeface="Arial"/>
                <a:cs typeface="Arial"/>
                <a:sym typeface="Arial"/>
              </a:endParaRPr>
            </a:p>
          </p:txBody>
        </p:sp>
        <p:sp>
          <p:nvSpPr>
            <p:cNvPr id="143" name="Google Shape;170;p28">
              <a:extLst>
                <a:ext uri="{FF2B5EF4-FFF2-40B4-BE49-F238E27FC236}">
                  <a16:creationId xmlns:a16="http://schemas.microsoft.com/office/drawing/2014/main" id="{DEFC75A8-D760-40B7-9E79-B038926B931D}"/>
                </a:ext>
              </a:extLst>
            </p:cNvPr>
            <p:cNvSpPr/>
            <p:nvPr/>
          </p:nvSpPr>
          <p:spPr>
            <a:xfrm>
              <a:off x="4623" y="1178"/>
              <a:ext cx="96"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1</a:t>
              </a:r>
              <a:endParaRPr sz="1400" b="0" i="0" u="none" strike="noStrike" cap="none">
                <a:solidFill>
                  <a:srgbClr val="1F1A62"/>
                </a:solidFill>
                <a:latin typeface="Arial"/>
                <a:ea typeface="Arial"/>
                <a:cs typeface="Arial"/>
                <a:sym typeface="Arial"/>
              </a:endParaRPr>
            </a:p>
          </p:txBody>
        </p:sp>
        <p:sp>
          <p:nvSpPr>
            <p:cNvPr id="144" name="Google Shape;171;p28">
              <a:extLst>
                <a:ext uri="{FF2B5EF4-FFF2-40B4-BE49-F238E27FC236}">
                  <a16:creationId xmlns:a16="http://schemas.microsoft.com/office/drawing/2014/main" id="{A7A8C7A6-C373-4492-BF9C-9762CF974DBD}"/>
                </a:ext>
              </a:extLst>
            </p:cNvPr>
            <p:cNvSpPr/>
            <p:nvPr/>
          </p:nvSpPr>
          <p:spPr>
            <a:xfrm>
              <a:off x="5032" y="1178"/>
              <a:ext cx="96"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1</a:t>
              </a:r>
              <a:endParaRPr sz="1400" b="0" i="0" u="none" strike="noStrike" cap="none">
                <a:solidFill>
                  <a:srgbClr val="1F1A62"/>
                </a:solidFill>
                <a:latin typeface="Arial"/>
                <a:ea typeface="Arial"/>
                <a:cs typeface="Arial"/>
                <a:sym typeface="Arial"/>
              </a:endParaRPr>
            </a:p>
          </p:txBody>
        </p:sp>
        <p:sp>
          <p:nvSpPr>
            <p:cNvPr id="145" name="Google Shape;172;p28">
              <a:extLst>
                <a:ext uri="{FF2B5EF4-FFF2-40B4-BE49-F238E27FC236}">
                  <a16:creationId xmlns:a16="http://schemas.microsoft.com/office/drawing/2014/main" id="{F3B442F9-2EBD-4814-B549-EAE64E6523E3}"/>
                </a:ext>
              </a:extLst>
            </p:cNvPr>
            <p:cNvSpPr/>
            <p:nvPr/>
          </p:nvSpPr>
          <p:spPr>
            <a:xfrm>
              <a:off x="5321" y="1178"/>
              <a:ext cx="192"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i="0" u="none" strike="noStrike" cap="none">
                  <a:solidFill>
                    <a:srgbClr val="1F1A62"/>
                  </a:solidFill>
                  <a:latin typeface="Calibri"/>
                  <a:ea typeface="Calibri"/>
                  <a:cs typeface="Calibri"/>
                  <a:sym typeface="Calibri"/>
                </a:rPr>
                <a:t>160</a:t>
              </a:r>
              <a:endParaRPr sz="1400" i="0" u="none" strike="noStrike" cap="none">
                <a:solidFill>
                  <a:srgbClr val="1F1A62"/>
                </a:solidFill>
                <a:latin typeface="Arial"/>
                <a:ea typeface="Arial"/>
                <a:cs typeface="Arial"/>
                <a:sym typeface="Arial"/>
              </a:endParaRPr>
            </a:p>
          </p:txBody>
        </p:sp>
        <p:sp>
          <p:nvSpPr>
            <p:cNvPr id="146" name="Google Shape;173;p28">
              <a:extLst>
                <a:ext uri="{FF2B5EF4-FFF2-40B4-BE49-F238E27FC236}">
                  <a16:creationId xmlns:a16="http://schemas.microsoft.com/office/drawing/2014/main" id="{49B3D373-B3BE-4AB6-B1A2-AAF259E184E2}"/>
                </a:ext>
              </a:extLst>
            </p:cNvPr>
            <p:cNvSpPr/>
            <p:nvPr/>
          </p:nvSpPr>
          <p:spPr>
            <a:xfrm>
              <a:off x="5736" y="1178"/>
              <a:ext cx="192"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100</a:t>
              </a:r>
              <a:endParaRPr sz="1400" b="0" i="0" u="none" strike="noStrike" cap="none">
                <a:solidFill>
                  <a:srgbClr val="1F1A62"/>
                </a:solidFill>
                <a:latin typeface="Arial"/>
                <a:ea typeface="Arial"/>
                <a:cs typeface="Arial"/>
                <a:sym typeface="Arial"/>
              </a:endParaRPr>
            </a:p>
          </p:txBody>
        </p:sp>
        <p:sp>
          <p:nvSpPr>
            <p:cNvPr id="147" name="Google Shape;174;p28">
              <a:extLst>
                <a:ext uri="{FF2B5EF4-FFF2-40B4-BE49-F238E27FC236}">
                  <a16:creationId xmlns:a16="http://schemas.microsoft.com/office/drawing/2014/main" id="{F250DD06-CDB2-4AD3-97CD-D2A5E46D82E0}"/>
                </a:ext>
              </a:extLst>
            </p:cNvPr>
            <p:cNvSpPr/>
            <p:nvPr/>
          </p:nvSpPr>
          <p:spPr>
            <a:xfrm>
              <a:off x="6157" y="1178"/>
              <a:ext cx="144"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60</a:t>
              </a:r>
              <a:endParaRPr sz="1400" b="0" i="0" u="none" strike="noStrike" cap="none">
                <a:solidFill>
                  <a:srgbClr val="1F1A62"/>
                </a:solidFill>
                <a:latin typeface="Arial"/>
                <a:ea typeface="Arial"/>
                <a:cs typeface="Arial"/>
                <a:sym typeface="Arial"/>
              </a:endParaRPr>
            </a:p>
          </p:txBody>
        </p:sp>
        <p:sp>
          <p:nvSpPr>
            <p:cNvPr id="148" name="Google Shape;175;p28">
              <a:extLst>
                <a:ext uri="{FF2B5EF4-FFF2-40B4-BE49-F238E27FC236}">
                  <a16:creationId xmlns:a16="http://schemas.microsoft.com/office/drawing/2014/main" id="{1E2ED99D-0E9D-4632-B67F-CDEA01D1A489}"/>
                </a:ext>
              </a:extLst>
            </p:cNvPr>
            <p:cNvSpPr/>
            <p:nvPr/>
          </p:nvSpPr>
          <p:spPr>
            <a:xfrm>
              <a:off x="6499" y="1178"/>
              <a:ext cx="271"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7,543</a:t>
              </a:r>
              <a:endParaRPr sz="1400" b="0" i="0" u="none" strike="noStrike" cap="none">
                <a:solidFill>
                  <a:srgbClr val="1F1A62"/>
                </a:solidFill>
                <a:latin typeface="Arial"/>
                <a:ea typeface="Arial"/>
                <a:cs typeface="Arial"/>
                <a:sym typeface="Arial"/>
              </a:endParaRPr>
            </a:p>
          </p:txBody>
        </p:sp>
        <p:sp>
          <p:nvSpPr>
            <p:cNvPr id="149" name="Google Shape;176;p28">
              <a:extLst>
                <a:ext uri="{FF2B5EF4-FFF2-40B4-BE49-F238E27FC236}">
                  <a16:creationId xmlns:a16="http://schemas.microsoft.com/office/drawing/2014/main" id="{CBBEA387-4195-4835-A4D6-CB73ABD23048}"/>
                </a:ext>
              </a:extLst>
            </p:cNvPr>
            <p:cNvSpPr/>
            <p:nvPr/>
          </p:nvSpPr>
          <p:spPr>
            <a:xfrm>
              <a:off x="4214" y="1305"/>
              <a:ext cx="96"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0</a:t>
              </a:r>
              <a:endParaRPr sz="1400" b="0" i="0" u="none" strike="noStrike" cap="none">
                <a:solidFill>
                  <a:srgbClr val="1F1A62"/>
                </a:solidFill>
                <a:latin typeface="Arial"/>
                <a:ea typeface="Arial"/>
                <a:cs typeface="Arial"/>
                <a:sym typeface="Arial"/>
              </a:endParaRPr>
            </a:p>
          </p:txBody>
        </p:sp>
        <p:sp>
          <p:nvSpPr>
            <p:cNvPr id="150" name="Google Shape;177;p28">
              <a:extLst>
                <a:ext uri="{FF2B5EF4-FFF2-40B4-BE49-F238E27FC236}">
                  <a16:creationId xmlns:a16="http://schemas.microsoft.com/office/drawing/2014/main" id="{F7DD4782-8B0C-40A3-812F-FF7DAE8E2DF9}"/>
                </a:ext>
              </a:extLst>
            </p:cNvPr>
            <p:cNvSpPr/>
            <p:nvPr/>
          </p:nvSpPr>
          <p:spPr>
            <a:xfrm>
              <a:off x="4623" y="1305"/>
              <a:ext cx="96"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2</a:t>
              </a:r>
              <a:endParaRPr sz="1400" b="0" i="0" u="none" strike="noStrike" cap="none">
                <a:solidFill>
                  <a:srgbClr val="1F1A62"/>
                </a:solidFill>
                <a:latin typeface="Arial"/>
                <a:ea typeface="Arial"/>
                <a:cs typeface="Arial"/>
                <a:sym typeface="Arial"/>
              </a:endParaRPr>
            </a:p>
          </p:txBody>
        </p:sp>
        <p:sp>
          <p:nvSpPr>
            <p:cNvPr id="151" name="Google Shape;178;p28">
              <a:extLst>
                <a:ext uri="{FF2B5EF4-FFF2-40B4-BE49-F238E27FC236}">
                  <a16:creationId xmlns:a16="http://schemas.microsoft.com/office/drawing/2014/main" id="{5784A5C4-3DA7-4C46-A8E6-E0194A542C80}"/>
                </a:ext>
              </a:extLst>
            </p:cNvPr>
            <p:cNvSpPr/>
            <p:nvPr/>
          </p:nvSpPr>
          <p:spPr>
            <a:xfrm>
              <a:off x="5032" y="1305"/>
              <a:ext cx="96"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2</a:t>
              </a:r>
              <a:endParaRPr sz="1400" b="0" i="0" u="none" strike="noStrike" cap="none">
                <a:solidFill>
                  <a:srgbClr val="1F1A62"/>
                </a:solidFill>
                <a:latin typeface="Arial"/>
                <a:ea typeface="Arial"/>
                <a:cs typeface="Arial"/>
                <a:sym typeface="Arial"/>
              </a:endParaRPr>
            </a:p>
          </p:txBody>
        </p:sp>
        <p:sp>
          <p:nvSpPr>
            <p:cNvPr id="152" name="Google Shape;179;p28">
              <a:extLst>
                <a:ext uri="{FF2B5EF4-FFF2-40B4-BE49-F238E27FC236}">
                  <a16:creationId xmlns:a16="http://schemas.microsoft.com/office/drawing/2014/main" id="{E7DB3708-0889-4F47-A7E5-DD1FCC00629D}"/>
                </a:ext>
              </a:extLst>
            </p:cNvPr>
            <p:cNvSpPr/>
            <p:nvPr/>
          </p:nvSpPr>
          <p:spPr>
            <a:xfrm>
              <a:off x="5321" y="1305"/>
              <a:ext cx="192"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186</a:t>
              </a:r>
              <a:endParaRPr sz="1400" b="0" i="0" u="none" strike="noStrike" cap="none">
                <a:solidFill>
                  <a:srgbClr val="1F1A62"/>
                </a:solidFill>
                <a:latin typeface="Arial"/>
                <a:ea typeface="Arial"/>
                <a:cs typeface="Arial"/>
                <a:sym typeface="Arial"/>
              </a:endParaRPr>
            </a:p>
          </p:txBody>
        </p:sp>
        <p:sp>
          <p:nvSpPr>
            <p:cNvPr id="153" name="Google Shape;180;p28">
              <a:extLst>
                <a:ext uri="{FF2B5EF4-FFF2-40B4-BE49-F238E27FC236}">
                  <a16:creationId xmlns:a16="http://schemas.microsoft.com/office/drawing/2014/main" id="{B37C41F6-B21F-43AC-B4E9-554E074A8943}"/>
                </a:ext>
              </a:extLst>
            </p:cNvPr>
            <p:cNvSpPr/>
            <p:nvPr/>
          </p:nvSpPr>
          <p:spPr>
            <a:xfrm>
              <a:off x="5736" y="1305"/>
              <a:ext cx="192"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100</a:t>
              </a:r>
              <a:endParaRPr sz="1400" b="0" i="0" u="none" strike="noStrike" cap="none">
                <a:solidFill>
                  <a:srgbClr val="1F1A62"/>
                </a:solidFill>
                <a:latin typeface="Arial"/>
                <a:ea typeface="Arial"/>
                <a:cs typeface="Arial"/>
                <a:sym typeface="Arial"/>
              </a:endParaRPr>
            </a:p>
          </p:txBody>
        </p:sp>
        <p:sp>
          <p:nvSpPr>
            <p:cNvPr id="154" name="Google Shape;181;p28">
              <a:extLst>
                <a:ext uri="{FF2B5EF4-FFF2-40B4-BE49-F238E27FC236}">
                  <a16:creationId xmlns:a16="http://schemas.microsoft.com/office/drawing/2014/main" id="{DA6487DC-BD97-46DC-AC55-7BB32BB90156}"/>
                </a:ext>
              </a:extLst>
            </p:cNvPr>
            <p:cNvSpPr/>
            <p:nvPr/>
          </p:nvSpPr>
          <p:spPr>
            <a:xfrm>
              <a:off x="6157" y="1305"/>
              <a:ext cx="144"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86</a:t>
              </a:r>
              <a:endParaRPr sz="1400" b="0" i="0" u="none" strike="noStrike" cap="none">
                <a:solidFill>
                  <a:srgbClr val="1F1A62"/>
                </a:solidFill>
                <a:latin typeface="Arial"/>
                <a:ea typeface="Arial"/>
                <a:cs typeface="Arial"/>
                <a:sym typeface="Arial"/>
              </a:endParaRPr>
            </a:p>
          </p:txBody>
        </p:sp>
        <p:sp>
          <p:nvSpPr>
            <p:cNvPr id="155" name="Google Shape;182;p28">
              <a:extLst>
                <a:ext uri="{FF2B5EF4-FFF2-40B4-BE49-F238E27FC236}">
                  <a16:creationId xmlns:a16="http://schemas.microsoft.com/office/drawing/2014/main" id="{D00524EA-4F2D-4E10-B190-3C90FDE389E3}"/>
                </a:ext>
              </a:extLst>
            </p:cNvPr>
            <p:cNvSpPr/>
            <p:nvPr/>
          </p:nvSpPr>
          <p:spPr>
            <a:xfrm>
              <a:off x="6499" y="1305"/>
              <a:ext cx="271"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2,976</a:t>
              </a:r>
              <a:endParaRPr sz="1400" b="0" i="0" u="none" strike="noStrike" cap="none">
                <a:solidFill>
                  <a:srgbClr val="1F1A62"/>
                </a:solidFill>
                <a:latin typeface="Arial"/>
                <a:ea typeface="Arial"/>
                <a:cs typeface="Arial"/>
                <a:sym typeface="Arial"/>
              </a:endParaRPr>
            </a:p>
          </p:txBody>
        </p:sp>
        <p:sp>
          <p:nvSpPr>
            <p:cNvPr id="156" name="Google Shape;183;p28">
              <a:extLst>
                <a:ext uri="{FF2B5EF4-FFF2-40B4-BE49-F238E27FC236}">
                  <a16:creationId xmlns:a16="http://schemas.microsoft.com/office/drawing/2014/main" id="{2E1161DF-5516-47B2-A100-D76CF9BC6650}"/>
                </a:ext>
              </a:extLst>
            </p:cNvPr>
            <p:cNvSpPr/>
            <p:nvPr/>
          </p:nvSpPr>
          <p:spPr>
            <a:xfrm>
              <a:off x="4214" y="1431"/>
              <a:ext cx="96"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0</a:t>
              </a:r>
              <a:endParaRPr sz="1400" b="0" i="0" u="none" strike="noStrike" cap="none">
                <a:solidFill>
                  <a:srgbClr val="1F1A62"/>
                </a:solidFill>
                <a:latin typeface="Arial"/>
                <a:ea typeface="Arial"/>
                <a:cs typeface="Arial"/>
                <a:sym typeface="Arial"/>
              </a:endParaRPr>
            </a:p>
          </p:txBody>
        </p:sp>
        <p:sp>
          <p:nvSpPr>
            <p:cNvPr id="157" name="Google Shape;184;p28">
              <a:extLst>
                <a:ext uri="{FF2B5EF4-FFF2-40B4-BE49-F238E27FC236}">
                  <a16:creationId xmlns:a16="http://schemas.microsoft.com/office/drawing/2014/main" id="{F2AA83BE-A958-413D-A47F-641B7EAC230B}"/>
                </a:ext>
              </a:extLst>
            </p:cNvPr>
            <p:cNvSpPr/>
            <p:nvPr/>
          </p:nvSpPr>
          <p:spPr>
            <a:xfrm>
              <a:off x="4623" y="1431"/>
              <a:ext cx="96"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3</a:t>
              </a:r>
              <a:endParaRPr sz="1400" b="0" i="0" u="none" strike="noStrike" cap="none">
                <a:solidFill>
                  <a:srgbClr val="1F1A62"/>
                </a:solidFill>
                <a:latin typeface="Arial"/>
                <a:ea typeface="Arial"/>
                <a:cs typeface="Arial"/>
                <a:sym typeface="Arial"/>
              </a:endParaRPr>
            </a:p>
          </p:txBody>
        </p:sp>
        <p:sp>
          <p:nvSpPr>
            <p:cNvPr id="158" name="Google Shape;185;p28">
              <a:extLst>
                <a:ext uri="{FF2B5EF4-FFF2-40B4-BE49-F238E27FC236}">
                  <a16:creationId xmlns:a16="http://schemas.microsoft.com/office/drawing/2014/main" id="{BE68DC5E-B46F-4552-BD2A-6984EE420BE1}"/>
                </a:ext>
              </a:extLst>
            </p:cNvPr>
            <p:cNvSpPr/>
            <p:nvPr/>
          </p:nvSpPr>
          <p:spPr>
            <a:xfrm>
              <a:off x="5032" y="1431"/>
              <a:ext cx="96"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3</a:t>
              </a:r>
              <a:endParaRPr sz="1400" b="0" i="0" u="none" strike="noStrike" cap="none">
                <a:solidFill>
                  <a:srgbClr val="1F1A62"/>
                </a:solidFill>
                <a:latin typeface="Arial"/>
                <a:ea typeface="Arial"/>
                <a:cs typeface="Arial"/>
                <a:sym typeface="Arial"/>
              </a:endParaRPr>
            </a:p>
          </p:txBody>
        </p:sp>
        <p:sp>
          <p:nvSpPr>
            <p:cNvPr id="159" name="Google Shape;186;p28">
              <a:extLst>
                <a:ext uri="{FF2B5EF4-FFF2-40B4-BE49-F238E27FC236}">
                  <a16:creationId xmlns:a16="http://schemas.microsoft.com/office/drawing/2014/main" id="{0C7D4636-D911-45AF-A020-9A6633A84CE2}"/>
                </a:ext>
              </a:extLst>
            </p:cNvPr>
            <p:cNvSpPr/>
            <p:nvPr/>
          </p:nvSpPr>
          <p:spPr>
            <a:xfrm>
              <a:off x="5321" y="1431"/>
              <a:ext cx="192"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205</a:t>
              </a:r>
              <a:endParaRPr sz="1400" b="0" i="0" u="none" strike="noStrike" cap="none">
                <a:solidFill>
                  <a:srgbClr val="1F1A62"/>
                </a:solidFill>
                <a:latin typeface="Arial"/>
                <a:ea typeface="Arial"/>
                <a:cs typeface="Arial"/>
                <a:sym typeface="Arial"/>
              </a:endParaRPr>
            </a:p>
          </p:txBody>
        </p:sp>
        <p:sp>
          <p:nvSpPr>
            <p:cNvPr id="160" name="Google Shape;187;p28">
              <a:extLst>
                <a:ext uri="{FF2B5EF4-FFF2-40B4-BE49-F238E27FC236}">
                  <a16:creationId xmlns:a16="http://schemas.microsoft.com/office/drawing/2014/main" id="{B10138CB-BD60-4F21-A0A7-4FA87B5951D2}"/>
                </a:ext>
              </a:extLst>
            </p:cNvPr>
            <p:cNvSpPr/>
            <p:nvPr/>
          </p:nvSpPr>
          <p:spPr>
            <a:xfrm>
              <a:off x="5736" y="1431"/>
              <a:ext cx="192"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100</a:t>
              </a:r>
              <a:endParaRPr sz="1400" b="0" i="0" u="none" strike="noStrike" cap="none">
                <a:solidFill>
                  <a:srgbClr val="1F1A62"/>
                </a:solidFill>
                <a:latin typeface="Arial"/>
                <a:ea typeface="Arial"/>
                <a:cs typeface="Arial"/>
                <a:sym typeface="Arial"/>
              </a:endParaRPr>
            </a:p>
          </p:txBody>
        </p:sp>
        <p:sp>
          <p:nvSpPr>
            <p:cNvPr id="161" name="Google Shape;188;p28">
              <a:extLst>
                <a:ext uri="{FF2B5EF4-FFF2-40B4-BE49-F238E27FC236}">
                  <a16:creationId xmlns:a16="http://schemas.microsoft.com/office/drawing/2014/main" id="{1833F172-3B51-4C7C-BA18-F0C188B9FA51}"/>
                </a:ext>
              </a:extLst>
            </p:cNvPr>
            <p:cNvSpPr/>
            <p:nvPr/>
          </p:nvSpPr>
          <p:spPr>
            <a:xfrm>
              <a:off x="6133" y="1431"/>
              <a:ext cx="192"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105</a:t>
              </a:r>
              <a:endParaRPr sz="1400" b="0" i="0" u="none" strike="noStrike" cap="none">
                <a:solidFill>
                  <a:srgbClr val="1F1A62"/>
                </a:solidFill>
                <a:latin typeface="Arial"/>
                <a:ea typeface="Arial"/>
                <a:cs typeface="Arial"/>
                <a:sym typeface="Arial"/>
              </a:endParaRPr>
            </a:p>
          </p:txBody>
        </p:sp>
        <p:sp>
          <p:nvSpPr>
            <p:cNvPr id="162" name="Google Shape;189;p28">
              <a:extLst>
                <a:ext uri="{FF2B5EF4-FFF2-40B4-BE49-F238E27FC236}">
                  <a16:creationId xmlns:a16="http://schemas.microsoft.com/office/drawing/2014/main" id="{91960E49-2A87-4F48-8360-C2DD0C326057}"/>
                </a:ext>
              </a:extLst>
            </p:cNvPr>
            <p:cNvSpPr/>
            <p:nvPr/>
          </p:nvSpPr>
          <p:spPr>
            <a:xfrm>
              <a:off x="6499" y="1431"/>
              <a:ext cx="271"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1,869</a:t>
              </a:r>
              <a:endParaRPr sz="1400" b="0" i="0" u="none" strike="noStrike" cap="none">
                <a:solidFill>
                  <a:srgbClr val="1F1A62"/>
                </a:solidFill>
                <a:latin typeface="Arial"/>
                <a:ea typeface="Arial"/>
                <a:cs typeface="Arial"/>
                <a:sym typeface="Arial"/>
              </a:endParaRPr>
            </a:p>
          </p:txBody>
        </p:sp>
        <p:sp>
          <p:nvSpPr>
            <p:cNvPr id="163" name="Google Shape;190;p28">
              <a:extLst>
                <a:ext uri="{FF2B5EF4-FFF2-40B4-BE49-F238E27FC236}">
                  <a16:creationId xmlns:a16="http://schemas.microsoft.com/office/drawing/2014/main" id="{CA997B47-B198-4240-A6B9-744536338D7C}"/>
                </a:ext>
              </a:extLst>
            </p:cNvPr>
            <p:cNvSpPr/>
            <p:nvPr/>
          </p:nvSpPr>
          <p:spPr>
            <a:xfrm>
              <a:off x="4214" y="1557"/>
              <a:ext cx="96"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1</a:t>
              </a:r>
              <a:endParaRPr sz="1400" b="0" i="0" u="none" strike="noStrike" cap="none">
                <a:solidFill>
                  <a:srgbClr val="1F1A62"/>
                </a:solidFill>
                <a:latin typeface="Arial"/>
                <a:ea typeface="Arial"/>
                <a:cs typeface="Arial"/>
                <a:sym typeface="Arial"/>
              </a:endParaRPr>
            </a:p>
          </p:txBody>
        </p:sp>
        <p:sp>
          <p:nvSpPr>
            <p:cNvPr id="164" name="Google Shape;191;p28">
              <a:extLst>
                <a:ext uri="{FF2B5EF4-FFF2-40B4-BE49-F238E27FC236}">
                  <a16:creationId xmlns:a16="http://schemas.microsoft.com/office/drawing/2014/main" id="{D7FBA3FB-9203-4D54-A090-E13D36B9A8BF}"/>
                </a:ext>
              </a:extLst>
            </p:cNvPr>
            <p:cNvSpPr/>
            <p:nvPr/>
          </p:nvSpPr>
          <p:spPr>
            <a:xfrm>
              <a:off x="4623" y="1557"/>
              <a:ext cx="96"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1</a:t>
              </a:r>
              <a:endParaRPr sz="1400" b="0" i="0" u="none" strike="noStrike" cap="none">
                <a:solidFill>
                  <a:srgbClr val="1F1A62"/>
                </a:solidFill>
                <a:latin typeface="Arial"/>
                <a:ea typeface="Arial"/>
                <a:cs typeface="Arial"/>
                <a:sym typeface="Arial"/>
              </a:endParaRPr>
            </a:p>
          </p:txBody>
        </p:sp>
        <p:sp>
          <p:nvSpPr>
            <p:cNvPr id="165" name="Google Shape;192;p28">
              <a:extLst>
                <a:ext uri="{FF2B5EF4-FFF2-40B4-BE49-F238E27FC236}">
                  <a16:creationId xmlns:a16="http://schemas.microsoft.com/office/drawing/2014/main" id="{21799C4B-F886-4ECB-ACE6-B34D2B4A1C30}"/>
                </a:ext>
              </a:extLst>
            </p:cNvPr>
            <p:cNvSpPr/>
            <p:nvPr/>
          </p:nvSpPr>
          <p:spPr>
            <a:xfrm>
              <a:off x="5032" y="1557"/>
              <a:ext cx="96"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2</a:t>
              </a:r>
              <a:endParaRPr sz="1400" b="0" i="0" u="none" strike="noStrike" cap="none">
                <a:solidFill>
                  <a:srgbClr val="1F1A62"/>
                </a:solidFill>
                <a:latin typeface="Arial"/>
                <a:ea typeface="Arial"/>
                <a:cs typeface="Arial"/>
                <a:sym typeface="Arial"/>
              </a:endParaRPr>
            </a:p>
          </p:txBody>
        </p:sp>
        <p:sp>
          <p:nvSpPr>
            <p:cNvPr id="166" name="Google Shape;193;p28">
              <a:extLst>
                <a:ext uri="{FF2B5EF4-FFF2-40B4-BE49-F238E27FC236}">
                  <a16:creationId xmlns:a16="http://schemas.microsoft.com/office/drawing/2014/main" id="{A72577D3-2911-4CB9-AD93-7F8EE183CB88}"/>
                </a:ext>
              </a:extLst>
            </p:cNvPr>
            <p:cNvSpPr/>
            <p:nvPr/>
          </p:nvSpPr>
          <p:spPr>
            <a:xfrm>
              <a:off x="5321" y="1557"/>
              <a:ext cx="192"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186</a:t>
              </a:r>
              <a:endParaRPr sz="1400" b="0" i="0" u="none" strike="noStrike" cap="none">
                <a:solidFill>
                  <a:srgbClr val="1F1A62"/>
                </a:solidFill>
                <a:latin typeface="Arial"/>
                <a:ea typeface="Arial"/>
                <a:cs typeface="Arial"/>
                <a:sym typeface="Arial"/>
              </a:endParaRPr>
            </a:p>
          </p:txBody>
        </p:sp>
        <p:sp>
          <p:nvSpPr>
            <p:cNvPr id="167" name="Google Shape;194;p28">
              <a:extLst>
                <a:ext uri="{FF2B5EF4-FFF2-40B4-BE49-F238E27FC236}">
                  <a16:creationId xmlns:a16="http://schemas.microsoft.com/office/drawing/2014/main" id="{117DB248-8980-4B85-996A-39703F8ECC48}"/>
                </a:ext>
              </a:extLst>
            </p:cNvPr>
            <p:cNvSpPr/>
            <p:nvPr/>
          </p:nvSpPr>
          <p:spPr>
            <a:xfrm>
              <a:off x="5736" y="1557"/>
              <a:ext cx="192"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160</a:t>
              </a:r>
              <a:endParaRPr sz="1400" b="0" i="0" u="none" strike="noStrike" cap="none">
                <a:solidFill>
                  <a:srgbClr val="1F1A62"/>
                </a:solidFill>
                <a:latin typeface="Arial"/>
                <a:ea typeface="Arial"/>
                <a:cs typeface="Arial"/>
                <a:sym typeface="Arial"/>
              </a:endParaRPr>
            </a:p>
          </p:txBody>
        </p:sp>
        <p:sp>
          <p:nvSpPr>
            <p:cNvPr id="168" name="Google Shape;195;p28">
              <a:extLst>
                <a:ext uri="{FF2B5EF4-FFF2-40B4-BE49-F238E27FC236}">
                  <a16:creationId xmlns:a16="http://schemas.microsoft.com/office/drawing/2014/main" id="{424A8716-4D9B-4E94-9318-756AF6EF3508}"/>
                </a:ext>
              </a:extLst>
            </p:cNvPr>
            <p:cNvSpPr/>
            <p:nvPr/>
          </p:nvSpPr>
          <p:spPr>
            <a:xfrm>
              <a:off x="6157" y="1557"/>
              <a:ext cx="144"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26</a:t>
              </a:r>
              <a:endParaRPr sz="1400" b="0" i="0" u="none" strike="noStrike" cap="none">
                <a:solidFill>
                  <a:srgbClr val="1F1A62"/>
                </a:solidFill>
                <a:latin typeface="Arial"/>
                <a:ea typeface="Arial"/>
                <a:cs typeface="Arial"/>
                <a:sym typeface="Arial"/>
              </a:endParaRPr>
            </a:p>
          </p:txBody>
        </p:sp>
        <p:sp>
          <p:nvSpPr>
            <p:cNvPr id="169" name="Google Shape;196;p28">
              <a:extLst>
                <a:ext uri="{FF2B5EF4-FFF2-40B4-BE49-F238E27FC236}">
                  <a16:creationId xmlns:a16="http://schemas.microsoft.com/office/drawing/2014/main" id="{8B8175F4-C6CF-436C-82C2-06E40BA8C912}"/>
                </a:ext>
              </a:extLst>
            </p:cNvPr>
            <p:cNvSpPr/>
            <p:nvPr/>
          </p:nvSpPr>
          <p:spPr>
            <a:xfrm>
              <a:off x="6499" y="1557"/>
              <a:ext cx="271"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2,523</a:t>
              </a:r>
              <a:endParaRPr sz="1400" b="0" i="0" u="none" strike="noStrike" cap="none">
                <a:solidFill>
                  <a:srgbClr val="1F1A62"/>
                </a:solidFill>
                <a:latin typeface="Arial"/>
                <a:ea typeface="Arial"/>
                <a:cs typeface="Arial"/>
                <a:sym typeface="Arial"/>
              </a:endParaRPr>
            </a:p>
          </p:txBody>
        </p:sp>
        <p:sp>
          <p:nvSpPr>
            <p:cNvPr id="170" name="Google Shape;197;p28">
              <a:extLst>
                <a:ext uri="{FF2B5EF4-FFF2-40B4-BE49-F238E27FC236}">
                  <a16:creationId xmlns:a16="http://schemas.microsoft.com/office/drawing/2014/main" id="{8AA61380-8CD6-4F90-B8DB-7644C36B085D}"/>
                </a:ext>
              </a:extLst>
            </p:cNvPr>
            <p:cNvSpPr/>
            <p:nvPr/>
          </p:nvSpPr>
          <p:spPr>
            <a:xfrm>
              <a:off x="4214" y="1684"/>
              <a:ext cx="96"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1</a:t>
              </a:r>
              <a:endParaRPr sz="1400" b="0" i="0" u="none" strike="noStrike" cap="none">
                <a:solidFill>
                  <a:srgbClr val="1F1A62"/>
                </a:solidFill>
                <a:latin typeface="Arial"/>
                <a:ea typeface="Arial"/>
                <a:cs typeface="Arial"/>
                <a:sym typeface="Arial"/>
              </a:endParaRPr>
            </a:p>
          </p:txBody>
        </p:sp>
        <p:sp>
          <p:nvSpPr>
            <p:cNvPr id="171" name="Google Shape;198;p28">
              <a:extLst>
                <a:ext uri="{FF2B5EF4-FFF2-40B4-BE49-F238E27FC236}">
                  <a16:creationId xmlns:a16="http://schemas.microsoft.com/office/drawing/2014/main" id="{313C5E69-60ED-4E0D-9EC7-131D6822B13A}"/>
                </a:ext>
              </a:extLst>
            </p:cNvPr>
            <p:cNvSpPr/>
            <p:nvPr/>
          </p:nvSpPr>
          <p:spPr>
            <a:xfrm>
              <a:off x="4623" y="1684"/>
              <a:ext cx="96"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2</a:t>
              </a:r>
              <a:endParaRPr sz="1400" b="0" i="0" u="none" strike="noStrike" cap="none">
                <a:solidFill>
                  <a:srgbClr val="1F1A62"/>
                </a:solidFill>
                <a:latin typeface="Arial"/>
                <a:ea typeface="Arial"/>
                <a:cs typeface="Arial"/>
                <a:sym typeface="Arial"/>
              </a:endParaRPr>
            </a:p>
          </p:txBody>
        </p:sp>
        <p:sp>
          <p:nvSpPr>
            <p:cNvPr id="172" name="Google Shape;199;p28">
              <a:extLst>
                <a:ext uri="{FF2B5EF4-FFF2-40B4-BE49-F238E27FC236}">
                  <a16:creationId xmlns:a16="http://schemas.microsoft.com/office/drawing/2014/main" id="{86587867-B81A-43F0-9281-34D62FAA7E50}"/>
                </a:ext>
              </a:extLst>
            </p:cNvPr>
            <p:cNvSpPr/>
            <p:nvPr/>
          </p:nvSpPr>
          <p:spPr>
            <a:xfrm>
              <a:off x="5032" y="1684"/>
              <a:ext cx="96"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3</a:t>
              </a:r>
              <a:endParaRPr sz="1400" b="0" i="0" u="none" strike="noStrike" cap="none">
                <a:solidFill>
                  <a:srgbClr val="1F1A62"/>
                </a:solidFill>
                <a:latin typeface="Arial"/>
                <a:ea typeface="Arial"/>
                <a:cs typeface="Arial"/>
                <a:sym typeface="Arial"/>
              </a:endParaRPr>
            </a:p>
          </p:txBody>
        </p:sp>
        <p:sp>
          <p:nvSpPr>
            <p:cNvPr id="173" name="Google Shape;200;p28">
              <a:extLst>
                <a:ext uri="{FF2B5EF4-FFF2-40B4-BE49-F238E27FC236}">
                  <a16:creationId xmlns:a16="http://schemas.microsoft.com/office/drawing/2014/main" id="{22EB56DE-6A0F-4CB4-BBF3-233D8C870E05}"/>
                </a:ext>
              </a:extLst>
            </p:cNvPr>
            <p:cNvSpPr/>
            <p:nvPr/>
          </p:nvSpPr>
          <p:spPr>
            <a:xfrm>
              <a:off x="5321" y="1684"/>
              <a:ext cx="192"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205</a:t>
              </a:r>
              <a:endParaRPr sz="1400" b="0" i="0" u="none" strike="noStrike" cap="none">
                <a:solidFill>
                  <a:srgbClr val="1F1A62"/>
                </a:solidFill>
                <a:latin typeface="Arial"/>
                <a:ea typeface="Arial"/>
                <a:cs typeface="Arial"/>
                <a:sym typeface="Arial"/>
              </a:endParaRPr>
            </a:p>
          </p:txBody>
        </p:sp>
        <p:sp>
          <p:nvSpPr>
            <p:cNvPr id="174" name="Google Shape;201;p28">
              <a:extLst>
                <a:ext uri="{FF2B5EF4-FFF2-40B4-BE49-F238E27FC236}">
                  <a16:creationId xmlns:a16="http://schemas.microsoft.com/office/drawing/2014/main" id="{C867354E-85FA-4ADD-AF5E-6CA22F2813E7}"/>
                </a:ext>
              </a:extLst>
            </p:cNvPr>
            <p:cNvSpPr/>
            <p:nvPr/>
          </p:nvSpPr>
          <p:spPr>
            <a:xfrm>
              <a:off x="5736" y="1684"/>
              <a:ext cx="192"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160</a:t>
              </a:r>
              <a:endParaRPr sz="1400" b="0" i="0" u="none" strike="noStrike" cap="none">
                <a:solidFill>
                  <a:srgbClr val="1F1A62"/>
                </a:solidFill>
                <a:latin typeface="Arial"/>
                <a:ea typeface="Arial"/>
                <a:cs typeface="Arial"/>
                <a:sym typeface="Arial"/>
              </a:endParaRPr>
            </a:p>
          </p:txBody>
        </p:sp>
        <p:sp>
          <p:nvSpPr>
            <p:cNvPr id="175" name="Google Shape;202;p28">
              <a:extLst>
                <a:ext uri="{FF2B5EF4-FFF2-40B4-BE49-F238E27FC236}">
                  <a16:creationId xmlns:a16="http://schemas.microsoft.com/office/drawing/2014/main" id="{55362D9F-0765-4C98-9E98-E5F66C00CB8B}"/>
                </a:ext>
              </a:extLst>
            </p:cNvPr>
            <p:cNvSpPr/>
            <p:nvPr/>
          </p:nvSpPr>
          <p:spPr>
            <a:xfrm>
              <a:off x="6157" y="1684"/>
              <a:ext cx="144"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45</a:t>
              </a:r>
              <a:endParaRPr sz="1400" b="0" i="0" u="none" strike="noStrike" cap="none">
                <a:solidFill>
                  <a:srgbClr val="1F1A62"/>
                </a:solidFill>
                <a:latin typeface="Arial"/>
                <a:ea typeface="Arial"/>
                <a:cs typeface="Arial"/>
                <a:sym typeface="Arial"/>
              </a:endParaRPr>
            </a:p>
          </p:txBody>
        </p:sp>
        <p:sp>
          <p:nvSpPr>
            <p:cNvPr id="176" name="Google Shape;203;p28">
              <a:extLst>
                <a:ext uri="{FF2B5EF4-FFF2-40B4-BE49-F238E27FC236}">
                  <a16:creationId xmlns:a16="http://schemas.microsoft.com/office/drawing/2014/main" id="{B2EC0BD3-6013-490D-A42E-92B7D94AAE45}"/>
                </a:ext>
              </a:extLst>
            </p:cNvPr>
            <p:cNvSpPr/>
            <p:nvPr/>
          </p:nvSpPr>
          <p:spPr>
            <a:xfrm>
              <a:off x="6499" y="1684"/>
              <a:ext cx="271"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1,128</a:t>
              </a:r>
              <a:endParaRPr sz="1400" b="0" i="0" u="none" strike="noStrike" cap="none">
                <a:solidFill>
                  <a:srgbClr val="1F1A62"/>
                </a:solidFill>
                <a:latin typeface="Arial"/>
                <a:ea typeface="Arial"/>
                <a:cs typeface="Arial"/>
                <a:sym typeface="Arial"/>
              </a:endParaRPr>
            </a:p>
          </p:txBody>
        </p:sp>
        <p:sp>
          <p:nvSpPr>
            <p:cNvPr id="177" name="Google Shape;204;p28">
              <a:extLst>
                <a:ext uri="{FF2B5EF4-FFF2-40B4-BE49-F238E27FC236}">
                  <a16:creationId xmlns:a16="http://schemas.microsoft.com/office/drawing/2014/main" id="{0E85BB63-5C60-4F10-8D0F-03F4D9ADE17F}"/>
                </a:ext>
              </a:extLst>
            </p:cNvPr>
            <p:cNvSpPr/>
            <p:nvPr/>
          </p:nvSpPr>
          <p:spPr>
            <a:xfrm>
              <a:off x="4214" y="1810"/>
              <a:ext cx="96"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1</a:t>
              </a:r>
              <a:endParaRPr sz="1400" b="0" i="0" u="none" strike="noStrike" cap="none">
                <a:solidFill>
                  <a:srgbClr val="1F1A62"/>
                </a:solidFill>
                <a:latin typeface="Arial"/>
                <a:ea typeface="Arial"/>
                <a:cs typeface="Arial"/>
                <a:sym typeface="Arial"/>
              </a:endParaRPr>
            </a:p>
          </p:txBody>
        </p:sp>
        <p:sp>
          <p:nvSpPr>
            <p:cNvPr id="178" name="Google Shape;205;p28">
              <a:extLst>
                <a:ext uri="{FF2B5EF4-FFF2-40B4-BE49-F238E27FC236}">
                  <a16:creationId xmlns:a16="http://schemas.microsoft.com/office/drawing/2014/main" id="{5E32D6B2-3FBC-483C-A56D-92D69B107F97}"/>
                </a:ext>
              </a:extLst>
            </p:cNvPr>
            <p:cNvSpPr/>
            <p:nvPr/>
          </p:nvSpPr>
          <p:spPr>
            <a:xfrm>
              <a:off x="4623" y="1810"/>
              <a:ext cx="96"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3</a:t>
              </a:r>
              <a:endParaRPr sz="1400" b="0" i="0" u="none" strike="noStrike" cap="none">
                <a:solidFill>
                  <a:srgbClr val="1F1A62"/>
                </a:solidFill>
                <a:latin typeface="Arial"/>
                <a:ea typeface="Arial"/>
                <a:cs typeface="Arial"/>
                <a:sym typeface="Arial"/>
              </a:endParaRPr>
            </a:p>
          </p:txBody>
        </p:sp>
        <p:sp>
          <p:nvSpPr>
            <p:cNvPr id="179" name="Google Shape;206;p28">
              <a:extLst>
                <a:ext uri="{FF2B5EF4-FFF2-40B4-BE49-F238E27FC236}">
                  <a16:creationId xmlns:a16="http://schemas.microsoft.com/office/drawing/2014/main" id="{34A68666-7580-49FA-B907-812EC90DAEEF}"/>
                </a:ext>
              </a:extLst>
            </p:cNvPr>
            <p:cNvSpPr/>
            <p:nvPr/>
          </p:nvSpPr>
          <p:spPr>
            <a:xfrm>
              <a:off x="5032" y="1810"/>
              <a:ext cx="96"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4</a:t>
              </a:r>
              <a:endParaRPr sz="1400" b="0" i="0" u="none" strike="noStrike" cap="none">
                <a:solidFill>
                  <a:srgbClr val="1F1A62"/>
                </a:solidFill>
                <a:latin typeface="Arial"/>
                <a:ea typeface="Arial"/>
                <a:cs typeface="Arial"/>
                <a:sym typeface="Arial"/>
              </a:endParaRPr>
            </a:p>
          </p:txBody>
        </p:sp>
        <p:sp>
          <p:nvSpPr>
            <p:cNvPr id="180" name="Google Shape;207;p28">
              <a:extLst>
                <a:ext uri="{FF2B5EF4-FFF2-40B4-BE49-F238E27FC236}">
                  <a16:creationId xmlns:a16="http://schemas.microsoft.com/office/drawing/2014/main" id="{ACB1844B-4DE9-4478-95D9-8FFE92193F38}"/>
                </a:ext>
              </a:extLst>
            </p:cNvPr>
            <p:cNvSpPr/>
            <p:nvPr/>
          </p:nvSpPr>
          <p:spPr>
            <a:xfrm>
              <a:off x="5321" y="1810"/>
              <a:ext cx="192"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220</a:t>
              </a:r>
              <a:endParaRPr sz="1400" b="0" i="0" u="none" strike="noStrike" cap="none">
                <a:solidFill>
                  <a:srgbClr val="1F1A62"/>
                </a:solidFill>
                <a:latin typeface="Arial"/>
                <a:ea typeface="Arial"/>
                <a:cs typeface="Arial"/>
                <a:sym typeface="Arial"/>
              </a:endParaRPr>
            </a:p>
          </p:txBody>
        </p:sp>
        <p:sp>
          <p:nvSpPr>
            <p:cNvPr id="181" name="Google Shape;208;p28">
              <a:extLst>
                <a:ext uri="{FF2B5EF4-FFF2-40B4-BE49-F238E27FC236}">
                  <a16:creationId xmlns:a16="http://schemas.microsoft.com/office/drawing/2014/main" id="{2CCF68E3-BD9A-4ED3-A30C-4B3174CC2702}"/>
                </a:ext>
              </a:extLst>
            </p:cNvPr>
            <p:cNvSpPr/>
            <p:nvPr/>
          </p:nvSpPr>
          <p:spPr>
            <a:xfrm>
              <a:off x="5736" y="1810"/>
              <a:ext cx="192"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160</a:t>
              </a:r>
              <a:endParaRPr sz="1400" b="0" i="0" u="none" strike="noStrike" cap="none">
                <a:solidFill>
                  <a:srgbClr val="1F1A62"/>
                </a:solidFill>
                <a:latin typeface="Arial"/>
                <a:ea typeface="Arial"/>
                <a:cs typeface="Arial"/>
                <a:sym typeface="Arial"/>
              </a:endParaRPr>
            </a:p>
          </p:txBody>
        </p:sp>
        <p:sp>
          <p:nvSpPr>
            <p:cNvPr id="182" name="Google Shape;209;p28">
              <a:extLst>
                <a:ext uri="{FF2B5EF4-FFF2-40B4-BE49-F238E27FC236}">
                  <a16:creationId xmlns:a16="http://schemas.microsoft.com/office/drawing/2014/main" id="{06F80285-0D5B-4C0A-A2E8-7EC2C93FE19E}"/>
                </a:ext>
              </a:extLst>
            </p:cNvPr>
            <p:cNvSpPr/>
            <p:nvPr/>
          </p:nvSpPr>
          <p:spPr>
            <a:xfrm>
              <a:off x="6157" y="1810"/>
              <a:ext cx="144"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60</a:t>
              </a:r>
              <a:endParaRPr sz="1400" b="0" i="0" u="none" strike="noStrike" cap="none">
                <a:solidFill>
                  <a:srgbClr val="1F1A62"/>
                </a:solidFill>
                <a:latin typeface="Arial"/>
                <a:ea typeface="Arial"/>
                <a:cs typeface="Arial"/>
                <a:sym typeface="Arial"/>
              </a:endParaRPr>
            </a:p>
          </p:txBody>
        </p:sp>
        <p:sp>
          <p:nvSpPr>
            <p:cNvPr id="183" name="Google Shape;210;p28">
              <a:extLst>
                <a:ext uri="{FF2B5EF4-FFF2-40B4-BE49-F238E27FC236}">
                  <a16:creationId xmlns:a16="http://schemas.microsoft.com/office/drawing/2014/main" id="{E2D29CBD-7512-4763-BE10-161F00F94169}"/>
                </a:ext>
              </a:extLst>
            </p:cNvPr>
            <p:cNvSpPr/>
            <p:nvPr/>
          </p:nvSpPr>
          <p:spPr>
            <a:xfrm>
              <a:off x="6535" y="1810"/>
              <a:ext cx="192"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662</a:t>
              </a:r>
              <a:endParaRPr sz="1400" b="0" i="0" u="none" strike="noStrike" cap="none">
                <a:solidFill>
                  <a:srgbClr val="1F1A62"/>
                </a:solidFill>
                <a:latin typeface="Arial"/>
                <a:ea typeface="Arial"/>
                <a:cs typeface="Arial"/>
                <a:sym typeface="Arial"/>
              </a:endParaRPr>
            </a:p>
          </p:txBody>
        </p:sp>
        <p:sp>
          <p:nvSpPr>
            <p:cNvPr id="184" name="Google Shape;211;p28">
              <a:extLst>
                <a:ext uri="{FF2B5EF4-FFF2-40B4-BE49-F238E27FC236}">
                  <a16:creationId xmlns:a16="http://schemas.microsoft.com/office/drawing/2014/main" id="{BEF9253E-2081-405E-8A5D-A0D68373DDEC}"/>
                </a:ext>
              </a:extLst>
            </p:cNvPr>
            <p:cNvSpPr/>
            <p:nvPr/>
          </p:nvSpPr>
          <p:spPr>
            <a:xfrm>
              <a:off x="4214" y="1937"/>
              <a:ext cx="96"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2</a:t>
              </a:r>
              <a:endParaRPr sz="1400" b="0" i="0" u="none" strike="noStrike" cap="none">
                <a:solidFill>
                  <a:srgbClr val="1F1A62"/>
                </a:solidFill>
                <a:latin typeface="Arial"/>
                <a:ea typeface="Arial"/>
                <a:cs typeface="Arial"/>
                <a:sym typeface="Arial"/>
              </a:endParaRPr>
            </a:p>
          </p:txBody>
        </p:sp>
        <p:sp>
          <p:nvSpPr>
            <p:cNvPr id="185" name="Google Shape;212;p28">
              <a:extLst>
                <a:ext uri="{FF2B5EF4-FFF2-40B4-BE49-F238E27FC236}">
                  <a16:creationId xmlns:a16="http://schemas.microsoft.com/office/drawing/2014/main" id="{71D5DB54-F095-4E1C-83B3-00B29F4F55F3}"/>
                </a:ext>
              </a:extLst>
            </p:cNvPr>
            <p:cNvSpPr/>
            <p:nvPr/>
          </p:nvSpPr>
          <p:spPr>
            <a:xfrm>
              <a:off x="4623" y="1937"/>
              <a:ext cx="96"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1</a:t>
              </a:r>
              <a:endParaRPr sz="1400" b="0" i="0" u="none" strike="noStrike" cap="none">
                <a:solidFill>
                  <a:srgbClr val="1F1A62"/>
                </a:solidFill>
                <a:latin typeface="Arial"/>
                <a:ea typeface="Arial"/>
                <a:cs typeface="Arial"/>
                <a:sym typeface="Arial"/>
              </a:endParaRPr>
            </a:p>
          </p:txBody>
        </p:sp>
        <p:sp>
          <p:nvSpPr>
            <p:cNvPr id="186" name="Google Shape;213;p28">
              <a:extLst>
                <a:ext uri="{FF2B5EF4-FFF2-40B4-BE49-F238E27FC236}">
                  <a16:creationId xmlns:a16="http://schemas.microsoft.com/office/drawing/2014/main" id="{E84D25C0-86FD-4659-93CC-DA4F8019935A}"/>
                </a:ext>
              </a:extLst>
            </p:cNvPr>
            <p:cNvSpPr/>
            <p:nvPr/>
          </p:nvSpPr>
          <p:spPr>
            <a:xfrm>
              <a:off x="5032" y="1937"/>
              <a:ext cx="96"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3</a:t>
              </a:r>
              <a:endParaRPr sz="1400" b="0" i="0" u="none" strike="noStrike" cap="none">
                <a:solidFill>
                  <a:srgbClr val="1F1A62"/>
                </a:solidFill>
                <a:latin typeface="Arial"/>
                <a:ea typeface="Arial"/>
                <a:cs typeface="Arial"/>
                <a:sym typeface="Arial"/>
              </a:endParaRPr>
            </a:p>
          </p:txBody>
        </p:sp>
        <p:sp>
          <p:nvSpPr>
            <p:cNvPr id="187" name="Google Shape;214;p28">
              <a:extLst>
                <a:ext uri="{FF2B5EF4-FFF2-40B4-BE49-F238E27FC236}">
                  <a16:creationId xmlns:a16="http://schemas.microsoft.com/office/drawing/2014/main" id="{C53BB134-B6EB-4F50-841E-ED910C04360E}"/>
                </a:ext>
              </a:extLst>
            </p:cNvPr>
            <p:cNvSpPr/>
            <p:nvPr/>
          </p:nvSpPr>
          <p:spPr>
            <a:xfrm>
              <a:off x="5321" y="1937"/>
              <a:ext cx="192"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205</a:t>
              </a:r>
              <a:endParaRPr sz="1400" b="0" i="0" u="none" strike="noStrike" cap="none">
                <a:solidFill>
                  <a:srgbClr val="1F1A62"/>
                </a:solidFill>
                <a:latin typeface="Arial"/>
                <a:ea typeface="Arial"/>
                <a:cs typeface="Arial"/>
                <a:sym typeface="Arial"/>
              </a:endParaRPr>
            </a:p>
          </p:txBody>
        </p:sp>
        <p:sp>
          <p:nvSpPr>
            <p:cNvPr id="188" name="Google Shape;215;p28">
              <a:extLst>
                <a:ext uri="{FF2B5EF4-FFF2-40B4-BE49-F238E27FC236}">
                  <a16:creationId xmlns:a16="http://schemas.microsoft.com/office/drawing/2014/main" id="{B8192801-9E8E-4906-905A-E305D38FBC64}"/>
                </a:ext>
              </a:extLst>
            </p:cNvPr>
            <p:cNvSpPr/>
            <p:nvPr/>
          </p:nvSpPr>
          <p:spPr>
            <a:xfrm>
              <a:off x="5736" y="1937"/>
              <a:ext cx="192"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186</a:t>
              </a:r>
              <a:endParaRPr sz="1400" b="0" i="0" u="none" strike="noStrike" cap="none">
                <a:solidFill>
                  <a:srgbClr val="1F1A62"/>
                </a:solidFill>
                <a:latin typeface="Arial"/>
                <a:ea typeface="Arial"/>
                <a:cs typeface="Arial"/>
                <a:sym typeface="Arial"/>
              </a:endParaRPr>
            </a:p>
          </p:txBody>
        </p:sp>
        <p:sp>
          <p:nvSpPr>
            <p:cNvPr id="189" name="Google Shape;216;p28">
              <a:extLst>
                <a:ext uri="{FF2B5EF4-FFF2-40B4-BE49-F238E27FC236}">
                  <a16:creationId xmlns:a16="http://schemas.microsoft.com/office/drawing/2014/main" id="{0E228C77-C151-499B-B850-D0014506C0E3}"/>
                </a:ext>
              </a:extLst>
            </p:cNvPr>
            <p:cNvSpPr/>
            <p:nvPr/>
          </p:nvSpPr>
          <p:spPr>
            <a:xfrm>
              <a:off x="6157" y="1937"/>
              <a:ext cx="144"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19</a:t>
              </a:r>
              <a:endParaRPr sz="1400" b="0" i="0" u="none" strike="noStrike" cap="none">
                <a:solidFill>
                  <a:srgbClr val="1F1A62"/>
                </a:solidFill>
                <a:latin typeface="Arial"/>
                <a:ea typeface="Arial"/>
                <a:cs typeface="Arial"/>
                <a:sym typeface="Arial"/>
              </a:endParaRPr>
            </a:p>
          </p:txBody>
        </p:sp>
        <p:sp>
          <p:nvSpPr>
            <p:cNvPr id="190" name="Google Shape;217;p28">
              <a:extLst>
                <a:ext uri="{FF2B5EF4-FFF2-40B4-BE49-F238E27FC236}">
                  <a16:creationId xmlns:a16="http://schemas.microsoft.com/office/drawing/2014/main" id="{B4D21B0E-FB2C-4269-850F-B73865CF1413}"/>
                </a:ext>
              </a:extLst>
            </p:cNvPr>
            <p:cNvSpPr/>
            <p:nvPr/>
          </p:nvSpPr>
          <p:spPr>
            <a:xfrm>
              <a:off x="6499" y="1937"/>
              <a:ext cx="271"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1,572</a:t>
              </a:r>
              <a:endParaRPr sz="1400" b="0" i="0" u="none" strike="noStrike" cap="none">
                <a:solidFill>
                  <a:srgbClr val="1F1A62"/>
                </a:solidFill>
                <a:latin typeface="Arial"/>
                <a:ea typeface="Arial"/>
                <a:cs typeface="Arial"/>
                <a:sym typeface="Arial"/>
              </a:endParaRPr>
            </a:p>
          </p:txBody>
        </p:sp>
        <p:sp>
          <p:nvSpPr>
            <p:cNvPr id="191" name="Google Shape;218;p28">
              <a:extLst>
                <a:ext uri="{FF2B5EF4-FFF2-40B4-BE49-F238E27FC236}">
                  <a16:creationId xmlns:a16="http://schemas.microsoft.com/office/drawing/2014/main" id="{469B7985-F019-4067-88ED-4C9B66D2518B}"/>
                </a:ext>
              </a:extLst>
            </p:cNvPr>
            <p:cNvSpPr/>
            <p:nvPr/>
          </p:nvSpPr>
          <p:spPr>
            <a:xfrm>
              <a:off x="4214" y="2063"/>
              <a:ext cx="96"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2</a:t>
              </a:r>
              <a:endParaRPr sz="1400" b="0" i="0" u="none" strike="noStrike" cap="none">
                <a:solidFill>
                  <a:srgbClr val="1F1A62"/>
                </a:solidFill>
                <a:latin typeface="Arial"/>
                <a:ea typeface="Arial"/>
                <a:cs typeface="Arial"/>
                <a:sym typeface="Arial"/>
              </a:endParaRPr>
            </a:p>
          </p:txBody>
        </p:sp>
        <p:sp>
          <p:nvSpPr>
            <p:cNvPr id="192" name="Google Shape;219;p28">
              <a:extLst>
                <a:ext uri="{FF2B5EF4-FFF2-40B4-BE49-F238E27FC236}">
                  <a16:creationId xmlns:a16="http://schemas.microsoft.com/office/drawing/2014/main" id="{9F913C66-B76F-421C-B859-CC17509C1867}"/>
                </a:ext>
              </a:extLst>
            </p:cNvPr>
            <p:cNvSpPr/>
            <p:nvPr/>
          </p:nvSpPr>
          <p:spPr>
            <a:xfrm>
              <a:off x="4623" y="2063"/>
              <a:ext cx="96"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2</a:t>
              </a:r>
              <a:endParaRPr sz="1400" b="0" i="0" u="none" strike="noStrike" cap="none">
                <a:solidFill>
                  <a:srgbClr val="1F1A62"/>
                </a:solidFill>
                <a:latin typeface="Arial"/>
                <a:ea typeface="Arial"/>
                <a:cs typeface="Arial"/>
                <a:sym typeface="Arial"/>
              </a:endParaRPr>
            </a:p>
          </p:txBody>
        </p:sp>
        <p:sp>
          <p:nvSpPr>
            <p:cNvPr id="193" name="Google Shape;220;p28">
              <a:extLst>
                <a:ext uri="{FF2B5EF4-FFF2-40B4-BE49-F238E27FC236}">
                  <a16:creationId xmlns:a16="http://schemas.microsoft.com/office/drawing/2014/main" id="{1B5B45E5-F4A8-4B9D-BB71-ADDD5E50207C}"/>
                </a:ext>
              </a:extLst>
            </p:cNvPr>
            <p:cNvSpPr/>
            <p:nvPr/>
          </p:nvSpPr>
          <p:spPr>
            <a:xfrm>
              <a:off x="5032" y="2063"/>
              <a:ext cx="96"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4</a:t>
              </a:r>
              <a:endParaRPr sz="1400" b="0" i="0" u="none" strike="noStrike" cap="none">
                <a:solidFill>
                  <a:srgbClr val="1F1A62"/>
                </a:solidFill>
                <a:latin typeface="Arial"/>
                <a:ea typeface="Arial"/>
                <a:cs typeface="Arial"/>
                <a:sym typeface="Arial"/>
              </a:endParaRPr>
            </a:p>
          </p:txBody>
        </p:sp>
        <p:sp>
          <p:nvSpPr>
            <p:cNvPr id="194" name="Google Shape;221;p28">
              <a:extLst>
                <a:ext uri="{FF2B5EF4-FFF2-40B4-BE49-F238E27FC236}">
                  <a16:creationId xmlns:a16="http://schemas.microsoft.com/office/drawing/2014/main" id="{09B8AC1D-0FE3-44C7-BB84-36D237FED473}"/>
                </a:ext>
              </a:extLst>
            </p:cNvPr>
            <p:cNvSpPr/>
            <p:nvPr/>
          </p:nvSpPr>
          <p:spPr>
            <a:xfrm>
              <a:off x="5321" y="2063"/>
              <a:ext cx="192"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220</a:t>
              </a:r>
              <a:endParaRPr sz="1400" b="0" i="0" u="none" strike="noStrike" cap="none">
                <a:solidFill>
                  <a:srgbClr val="1F1A62"/>
                </a:solidFill>
                <a:latin typeface="Arial"/>
                <a:ea typeface="Arial"/>
                <a:cs typeface="Arial"/>
                <a:sym typeface="Arial"/>
              </a:endParaRPr>
            </a:p>
          </p:txBody>
        </p:sp>
        <p:sp>
          <p:nvSpPr>
            <p:cNvPr id="195" name="Google Shape;222;p28">
              <a:extLst>
                <a:ext uri="{FF2B5EF4-FFF2-40B4-BE49-F238E27FC236}">
                  <a16:creationId xmlns:a16="http://schemas.microsoft.com/office/drawing/2014/main" id="{25FCCBBA-C2F9-46E4-BCA5-E57BF2AAF14B}"/>
                </a:ext>
              </a:extLst>
            </p:cNvPr>
            <p:cNvSpPr/>
            <p:nvPr/>
          </p:nvSpPr>
          <p:spPr>
            <a:xfrm>
              <a:off x="5736" y="2063"/>
              <a:ext cx="192"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186</a:t>
              </a:r>
              <a:endParaRPr sz="1400" b="0" i="0" u="none" strike="noStrike" cap="none">
                <a:solidFill>
                  <a:srgbClr val="1F1A62"/>
                </a:solidFill>
                <a:latin typeface="Arial"/>
                <a:ea typeface="Arial"/>
                <a:cs typeface="Arial"/>
                <a:sym typeface="Arial"/>
              </a:endParaRPr>
            </a:p>
          </p:txBody>
        </p:sp>
        <p:sp>
          <p:nvSpPr>
            <p:cNvPr id="196" name="Google Shape;223;p28">
              <a:extLst>
                <a:ext uri="{FF2B5EF4-FFF2-40B4-BE49-F238E27FC236}">
                  <a16:creationId xmlns:a16="http://schemas.microsoft.com/office/drawing/2014/main" id="{7D1871A4-44DD-45FA-8C8B-DF9B7B6C57DE}"/>
                </a:ext>
              </a:extLst>
            </p:cNvPr>
            <p:cNvSpPr/>
            <p:nvPr/>
          </p:nvSpPr>
          <p:spPr>
            <a:xfrm>
              <a:off x="6157" y="2063"/>
              <a:ext cx="144"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34</a:t>
              </a:r>
              <a:endParaRPr sz="1400" b="0" i="0" u="none" strike="noStrike" cap="none">
                <a:solidFill>
                  <a:srgbClr val="1F1A62"/>
                </a:solidFill>
                <a:latin typeface="Arial"/>
                <a:ea typeface="Arial"/>
                <a:cs typeface="Arial"/>
                <a:sym typeface="Arial"/>
              </a:endParaRPr>
            </a:p>
          </p:txBody>
        </p:sp>
        <p:sp>
          <p:nvSpPr>
            <p:cNvPr id="197" name="Google Shape;224;p28">
              <a:extLst>
                <a:ext uri="{FF2B5EF4-FFF2-40B4-BE49-F238E27FC236}">
                  <a16:creationId xmlns:a16="http://schemas.microsoft.com/office/drawing/2014/main" id="{0A1566B4-D25C-4D9B-8058-8454CF9BB6E3}"/>
                </a:ext>
              </a:extLst>
            </p:cNvPr>
            <p:cNvSpPr/>
            <p:nvPr/>
          </p:nvSpPr>
          <p:spPr>
            <a:xfrm>
              <a:off x="6535" y="2063"/>
              <a:ext cx="192"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666</a:t>
              </a:r>
              <a:endParaRPr sz="1400" b="0" i="0" u="none" strike="noStrike" cap="none">
                <a:solidFill>
                  <a:srgbClr val="1F1A62"/>
                </a:solidFill>
                <a:latin typeface="Arial"/>
                <a:ea typeface="Arial"/>
                <a:cs typeface="Arial"/>
                <a:sym typeface="Arial"/>
              </a:endParaRPr>
            </a:p>
          </p:txBody>
        </p:sp>
        <p:sp>
          <p:nvSpPr>
            <p:cNvPr id="198" name="Google Shape;225;p28">
              <a:extLst>
                <a:ext uri="{FF2B5EF4-FFF2-40B4-BE49-F238E27FC236}">
                  <a16:creationId xmlns:a16="http://schemas.microsoft.com/office/drawing/2014/main" id="{FA5D69BD-A9AB-42D6-B61C-F48CC838D948}"/>
                </a:ext>
              </a:extLst>
            </p:cNvPr>
            <p:cNvSpPr/>
            <p:nvPr/>
          </p:nvSpPr>
          <p:spPr>
            <a:xfrm>
              <a:off x="4214" y="2189"/>
              <a:ext cx="96"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2</a:t>
              </a:r>
              <a:endParaRPr sz="1400" b="0" i="0" u="none" strike="noStrike" cap="none">
                <a:solidFill>
                  <a:srgbClr val="1F1A62"/>
                </a:solidFill>
                <a:latin typeface="Arial"/>
                <a:ea typeface="Arial"/>
                <a:cs typeface="Arial"/>
                <a:sym typeface="Arial"/>
              </a:endParaRPr>
            </a:p>
          </p:txBody>
        </p:sp>
        <p:sp>
          <p:nvSpPr>
            <p:cNvPr id="199" name="Google Shape;226;p28">
              <a:extLst>
                <a:ext uri="{FF2B5EF4-FFF2-40B4-BE49-F238E27FC236}">
                  <a16:creationId xmlns:a16="http://schemas.microsoft.com/office/drawing/2014/main" id="{9ABB9CA1-6EC3-4AF9-9D4F-171738F509EB}"/>
                </a:ext>
              </a:extLst>
            </p:cNvPr>
            <p:cNvSpPr/>
            <p:nvPr/>
          </p:nvSpPr>
          <p:spPr>
            <a:xfrm>
              <a:off x="4623" y="2189"/>
              <a:ext cx="96"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3</a:t>
              </a:r>
              <a:endParaRPr sz="1400" b="0" i="0" u="none" strike="noStrike" cap="none">
                <a:solidFill>
                  <a:srgbClr val="1F1A62"/>
                </a:solidFill>
                <a:latin typeface="Arial"/>
                <a:ea typeface="Arial"/>
                <a:cs typeface="Arial"/>
                <a:sym typeface="Arial"/>
              </a:endParaRPr>
            </a:p>
          </p:txBody>
        </p:sp>
        <p:sp>
          <p:nvSpPr>
            <p:cNvPr id="200" name="Google Shape;227;p28">
              <a:extLst>
                <a:ext uri="{FF2B5EF4-FFF2-40B4-BE49-F238E27FC236}">
                  <a16:creationId xmlns:a16="http://schemas.microsoft.com/office/drawing/2014/main" id="{AC782296-310B-46B5-9A91-D48D5A43794E}"/>
                </a:ext>
              </a:extLst>
            </p:cNvPr>
            <p:cNvSpPr/>
            <p:nvPr/>
          </p:nvSpPr>
          <p:spPr>
            <a:xfrm>
              <a:off x="5032" y="2189"/>
              <a:ext cx="96"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5</a:t>
              </a:r>
              <a:endParaRPr sz="1400" b="0" i="0" u="none" strike="noStrike" cap="none">
                <a:solidFill>
                  <a:srgbClr val="1F1A62"/>
                </a:solidFill>
                <a:latin typeface="Arial"/>
                <a:ea typeface="Arial"/>
                <a:cs typeface="Arial"/>
                <a:sym typeface="Arial"/>
              </a:endParaRPr>
            </a:p>
          </p:txBody>
        </p:sp>
        <p:sp>
          <p:nvSpPr>
            <p:cNvPr id="201" name="Google Shape;228;p28">
              <a:extLst>
                <a:ext uri="{FF2B5EF4-FFF2-40B4-BE49-F238E27FC236}">
                  <a16:creationId xmlns:a16="http://schemas.microsoft.com/office/drawing/2014/main" id="{9C4AE592-5A79-4BDE-B322-A90B4C7075F4}"/>
                </a:ext>
              </a:extLst>
            </p:cNvPr>
            <p:cNvSpPr/>
            <p:nvPr/>
          </p:nvSpPr>
          <p:spPr>
            <a:xfrm>
              <a:off x="5321" y="2189"/>
              <a:ext cx="192"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233</a:t>
              </a:r>
              <a:endParaRPr sz="1400" b="0" i="0" u="none" strike="noStrike" cap="none">
                <a:solidFill>
                  <a:srgbClr val="1F1A62"/>
                </a:solidFill>
                <a:latin typeface="Arial"/>
                <a:ea typeface="Arial"/>
                <a:cs typeface="Arial"/>
                <a:sym typeface="Arial"/>
              </a:endParaRPr>
            </a:p>
          </p:txBody>
        </p:sp>
        <p:sp>
          <p:nvSpPr>
            <p:cNvPr id="202" name="Google Shape;229;p28">
              <a:extLst>
                <a:ext uri="{FF2B5EF4-FFF2-40B4-BE49-F238E27FC236}">
                  <a16:creationId xmlns:a16="http://schemas.microsoft.com/office/drawing/2014/main" id="{90D7CFCB-8E6A-4D95-B7B4-B4FD119DE889}"/>
                </a:ext>
              </a:extLst>
            </p:cNvPr>
            <p:cNvSpPr/>
            <p:nvPr/>
          </p:nvSpPr>
          <p:spPr>
            <a:xfrm>
              <a:off x="5736" y="2189"/>
              <a:ext cx="192"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186</a:t>
              </a:r>
              <a:endParaRPr sz="1400" b="0" i="0" u="none" strike="noStrike" cap="none">
                <a:solidFill>
                  <a:srgbClr val="1F1A62"/>
                </a:solidFill>
                <a:latin typeface="Arial"/>
                <a:ea typeface="Arial"/>
                <a:cs typeface="Arial"/>
                <a:sym typeface="Arial"/>
              </a:endParaRPr>
            </a:p>
          </p:txBody>
        </p:sp>
        <p:sp>
          <p:nvSpPr>
            <p:cNvPr id="203" name="Google Shape;230;p28">
              <a:extLst>
                <a:ext uri="{FF2B5EF4-FFF2-40B4-BE49-F238E27FC236}">
                  <a16:creationId xmlns:a16="http://schemas.microsoft.com/office/drawing/2014/main" id="{A25CEEAB-C5F3-4F62-AA12-E474408E3682}"/>
                </a:ext>
              </a:extLst>
            </p:cNvPr>
            <p:cNvSpPr/>
            <p:nvPr/>
          </p:nvSpPr>
          <p:spPr>
            <a:xfrm>
              <a:off x="6157" y="2189"/>
              <a:ext cx="144"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48</a:t>
              </a:r>
              <a:endParaRPr sz="1400" b="0" i="0" u="none" strike="noStrike" cap="none">
                <a:solidFill>
                  <a:srgbClr val="1F1A62"/>
                </a:solidFill>
                <a:latin typeface="Arial"/>
                <a:ea typeface="Arial"/>
                <a:cs typeface="Arial"/>
                <a:sym typeface="Arial"/>
              </a:endParaRPr>
            </a:p>
          </p:txBody>
        </p:sp>
        <p:sp>
          <p:nvSpPr>
            <p:cNvPr id="204" name="Google Shape;231;p28">
              <a:extLst>
                <a:ext uri="{FF2B5EF4-FFF2-40B4-BE49-F238E27FC236}">
                  <a16:creationId xmlns:a16="http://schemas.microsoft.com/office/drawing/2014/main" id="{CE565A24-5DE1-4878-A0AF-66332A1D2DF5}"/>
                </a:ext>
              </a:extLst>
            </p:cNvPr>
            <p:cNvSpPr/>
            <p:nvPr/>
          </p:nvSpPr>
          <p:spPr>
            <a:xfrm>
              <a:off x="6535" y="2189"/>
              <a:ext cx="192"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436</a:t>
              </a:r>
              <a:endParaRPr sz="1400" b="0" i="0" u="none" strike="noStrike" cap="none">
                <a:solidFill>
                  <a:srgbClr val="1F1A62"/>
                </a:solidFill>
                <a:latin typeface="Arial"/>
                <a:ea typeface="Arial"/>
                <a:cs typeface="Arial"/>
                <a:sym typeface="Arial"/>
              </a:endParaRPr>
            </a:p>
          </p:txBody>
        </p:sp>
        <p:sp>
          <p:nvSpPr>
            <p:cNvPr id="205" name="Google Shape;232;p28">
              <a:extLst>
                <a:ext uri="{FF2B5EF4-FFF2-40B4-BE49-F238E27FC236}">
                  <a16:creationId xmlns:a16="http://schemas.microsoft.com/office/drawing/2014/main" id="{068A61C0-CC04-46B6-9FC9-6396A07469DD}"/>
                </a:ext>
              </a:extLst>
            </p:cNvPr>
            <p:cNvSpPr/>
            <p:nvPr/>
          </p:nvSpPr>
          <p:spPr>
            <a:xfrm>
              <a:off x="4214" y="2316"/>
              <a:ext cx="96"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3</a:t>
              </a:r>
              <a:endParaRPr sz="1400" b="0" i="0" u="none" strike="noStrike" cap="none">
                <a:solidFill>
                  <a:srgbClr val="1F1A62"/>
                </a:solidFill>
                <a:latin typeface="Arial"/>
                <a:ea typeface="Arial"/>
                <a:cs typeface="Arial"/>
                <a:sym typeface="Arial"/>
              </a:endParaRPr>
            </a:p>
          </p:txBody>
        </p:sp>
        <p:sp>
          <p:nvSpPr>
            <p:cNvPr id="206" name="Google Shape;233;p28">
              <a:extLst>
                <a:ext uri="{FF2B5EF4-FFF2-40B4-BE49-F238E27FC236}">
                  <a16:creationId xmlns:a16="http://schemas.microsoft.com/office/drawing/2014/main" id="{F35C0748-C725-407E-A769-2473C399800E}"/>
                </a:ext>
              </a:extLst>
            </p:cNvPr>
            <p:cNvSpPr/>
            <p:nvPr/>
          </p:nvSpPr>
          <p:spPr>
            <a:xfrm>
              <a:off x="4623" y="2316"/>
              <a:ext cx="96"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1</a:t>
              </a:r>
              <a:endParaRPr sz="1400" b="0" i="0" u="none" strike="noStrike" cap="none">
                <a:solidFill>
                  <a:srgbClr val="1F1A62"/>
                </a:solidFill>
                <a:latin typeface="Arial"/>
                <a:ea typeface="Arial"/>
                <a:cs typeface="Arial"/>
                <a:sym typeface="Arial"/>
              </a:endParaRPr>
            </a:p>
          </p:txBody>
        </p:sp>
        <p:sp>
          <p:nvSpPr>
            <p:cNvPr id="207" name="Google Shape;234;p28">
              <a:extLst>
                <a:ext uri="{FF2B5EF4-FFF2-40B4-BE49-F238E27FC236}">
                  <a16:creationId xmlns:a16="http://schemas.microsoft.com/office/drawing/2014/main" id="{8130DBC7-062E-4C8B-ACA7-B826D67B1DFF}"/>
                </a:ext>
              </a:extLst>
            </p:cNvPr>
            <p:cNvSpPr/>
            <p:nvPr/>
          </p:nvSpPr>
          <p:spPr>
            <a:xfrm>
              <a:off x="5032" y="2316"/>
              <a:ext cx="96"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4</a:t>
              </a:r>
              <a:endParaRPr sz="1400" b="0" i="0" u="none" strike="noStrike" cap="none">
                <a:solidFill>
                  <a:srgbClr val="1F1A62"/>
                </a:solidFill>
                <a:latin typeface="Arial"/>
                <a:ea typeface="Arial"/>
                <a:cs typeface="Arial"/>
                <a:sym typeface="Arial"/>
              </a:endParaRPr>
            </a:p>
          </p:txBody>
        </p:sp>
        <p:sp>
          <p:nvSpPr>
            <p:cNvPr id="208" name="Google Shape;235;p28">
              <a:extLst>
                <a:ext uri="{FF2B5EF4-FFF2-40B4-BE49-F238E27FC236}">
                  <a16:creationId xmlns:a16="http://schemas.microsoft.com/office/drawing/2014/main" id="{2AB10732-4F6E-4208-833D-057A4488FB0A}"/>
                </a:ext>
              </a:extLst>
            </p:cNvPr>
            <p:cNvSpPr/>
            <p:nvPr/>
          </p:nvSpPr>
          <p:spPr>
            <a:xfrm>
              <a:off x="5321" y="2316"/>
              <a:ext cx="192"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220</a:t>
              </a:r>
              <a:endParaRPr sz="1400" b="0" i="0" u="none" strike="noStrike" cap="none">
                <a:solidFill>
                  <a:srgbClr val="1F1A62"/>
                </a:solidFill>
                <a:latin typeface="Arial"/>
                <a:ea typeface="Arial"/>
                <a:cs typeface="Arial"/>
                <a:sym typeface="Arial"/>
              </a:endParaRPr>
            </a:p>
          </p:txBody>
        </p:sp>
        <p:sp>
          <p:nvSpPr>
            <p:cNvPr id="209" name="Google Shape;236;p28">
              <a:extLst>
                <a:ext uri="{FF2B5EF4-FFF2-40B4-BE49-F238E27FC236}">
                  <a16:creationId xmlns:a16="http://schemas.microsoft.com/office/drawing/2014/main" id="{1DE53262-CC8E-4BE1-ABFE-DC5A4C05E73F}"/>
                </a:ext>
              </a:extLst>
            </p:cNvPr>
            <p:cNvSpPr/>
            <p:nvPr/>
          </p:nvSpPr>
          <p:spPr>
            <a:xfrm>
              <a:off x="5736" y="2316"/>
              <a:ext cx="192"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205</a:t>
              </a:r>
              <a:endParaRPr sz="1400" b="0" i="0" u="none" strike="noStrike" cap="none">
                <a:solidFill>
                  <a:srgbClr val="1F1A62"/>
                </a:solidFill>
                <a:latin typeface="Arial"/>
                <a:ea typeface="Arial"/>
                <a:cs typeface="Arial"/>
                <a:sym typeface="Arial"/>
              </a:endParaRPr>
            </a:p>
          </p:txBody>
        </p:sp>
        <p:sp>
          <p:nvSpPr>
            <p:cNvPr id="210" name="Google Shape;237;p28">
              <a:extLst>
                <a:ext uri="{FF2B5EF4-FFF2-40B4-BE49-F238E27FC236}">
                  <a16:creationId xmlns:a16="http://schemas.microsoft.com/office/drawing/2014/main" id="{5631C9E7-96EA-441D-B765-F1855722676B}"/>
                </a:ext>
              </a:extLst>
            </p:cNvPr>
            <p:cNvSpPr/>
            <p:nvPr/>
          </p:nvSpPr>
          <p:spPr>
            <a:xfrm>
              <a:off x="6157" y="2316"/>
              <a:ext cx="144"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15</a:t>
              </a:r>
              <a:endParaRPr sz="1400" b="0" i="0" u="none" strike="noStrike" cap="none">
                <a:solidFill>
                  <a:srgbClr val="1F1A62"/>
                </a:solidFill>
                <a:latin typeface="Arial"/>
                <a:ea typeface="Arial"/>
                <a:cs typeface="Arial"/>
                <a:sym typeface="Arial"/>
              </a:endParaRPr>
            </a:p>
          </p:txBody>
        </p:sp>
        <p:sp>
          <p:nvSpPr>
            <p:cNvPr id="211" name="Google Shape;238;p28">
              <a:extLst>
                <a:ext uri="{FF2B5EF4-FFF2-40B4-BE49-F238E27FC236}">
                  <a16:creationId xmlns:a16="http://schemas.microsoft.com/office/drawing/2014/main" id="{516917D6-7A1F-4849-B253-3DA37FA1B77D}"/>
                </a:ext>
              </a:extLst>
            </p:cNvPr>
            <p:cNvSpPr/>
            <p:nvPr/>
          </p:nvSpPr>
          <p:spPr>
            <a:xfrm>
              <a:off x="6499" y="2316"/>
              <a:ext cx="271"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1,060</a:t>
              </a:r>
              <a:endParaRPr sz="1400" b="0" i="0" u="none" strike="noStrike" cap="none">
                <a:solidFill>
                  <a:srgbClr val="1F1A62"/>
                </a:solidFill>
                <a:latin typeface="Arial"/>
                <a:ea typeface="Arial"/>
                <a:cs typeface="Arial"/>
                <a:sym typeface="Arial"/>
              </a:endParaRPr>
            </a:p>
          </p:txBody>
        </p:sp>
        <p:sp>
          <p:nvSpPr>
            <p:cNvPr id="212" name="Google Shape;239;p28">
              <a:extLst>
                <a:ext uri="{FF2B5EF4-FFF2-40B4-BE49-F238E27FC236}">
                  <a16:creationId xmlns:a16="http://schemas.microsoft.com/office/drawing/2014/main" id="{19A6E927-5BD9-44CD-8D65-227E5D53034E}"/>
                </a:ext>
              </a:extLst>
            </p:cNvPr>
            <p:cNvSpPr/>
            <p:nvPr/>
          </p:nvSpPr>
          <p:spPr>
            <a:xfrm>
              <a:off x="4214" y="2442"/>
              <a:ext cx="96"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3</a:t>
              </a:r>
              <a:endParaRPr sz="1400" b="0" i="0" u="none" strike="noStrike" cap="none">
                <a:solidFill>
                  <a:srgbClr val="1F1A62"/>
                </a:solidFill>
                <a:latin typeface="Arial"/>
                <a:ea typeface="Arial"/>
                <a:cs typeface="Arial"/>
                <a:sym typeface="Arial"/>
              </a:endParaRPr>
            </a:p>
          </p:txBody>
        </p:sp>
        <p:sp>
          <p:nvSpPr>
            <p:cNvPr id="213" name="Google Shape;240;p28">
              <a:extLst>
                <a:ext uri="{FF2B5EF4-FFF2-40B4-BE49-F238E27FC236}">
                  <a16:creationId xmlns:a16="http://schemas.microsoft.com/office/drawing/2014/main" id="{EA5D12AF-3F48-4FD2-B57C-6803632CD650}"/>
                </a:ext>
              </a:extLst>
            </p:cNvPr>
            <p:cNvSpPr/>
            <p:nvPr/>
          </p:nvSpPr>
          <p:spPr>
            <a:xfrm>
              <a:off x="4623" y="2442"/>
              <a:ext cx="96"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2</a:t>
              </a:r>
              <a:endParaRPr sz="1400" b="0" i="0" u="none" strike="noStrike" cap="none">
                <a:solidFill>
                  <a:srgbClr val="1F1A62"/>
                </a:solidFill>
                <a:latin typeface="Arial"/>
                <a:ea typeface="Arial"/>
                <a:cs typeface="Arial"/>
                <a:sym typeface="Arial"/>
              </a:endParaRPr>
            </a:p>
          </p:txBody>
        </p:sp>
        <p:sp>
          <p:nvSpPr>
            <p:cNvPr id="214" name="Google Shape;241;p28">
              <a:extLst>
                <a:ext uri="{FF2B5EF4-FFF2-40B4-BE49-F238E27FC236}">
                  <a16:creationId xmlns:a16="http://schemas.microsoft.com/office/drawing/2014/main" id="{DC68545E-3179-4588-AEE6-ED4240A50368}"/>
                </a:ext>
              </a:extLst>
            </p:cNvPr>
            <p:cNvSpPr/>
            <p:nvPr/>
          </p:nvSpPr>
          <p:spPr>
            <a:xfrm>
              <a:off x="5032" y="2442"/>
              <a:ext cx="96"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5</a:t>
              </a:r>
              <a:endParaRPr sz="1400" b="0" i="0" u="none" strike="noStrike" cap="none">
                <a:solidFill>
                  <a:srgbClr val="1F1A62"/>
                </a:solidFill>
                <a:latin typeface="Arial"/>
                <a:ea typeface="Arial"/>
                <a:cs typeface="Arial"/>
                <a:sym typeface="Arial"/>
              </a:endParaRPr>
            </a:p>
          </p:txBody>
        </p:sp>
        <p:sp>
          <p:nvSpPr>
            <p:cNvPr id="215" name="Google Shape;242;p28">
              <a:extLst>
                <a:ext uri="{FF2B5EF4-FFF2-40B4-BE49-F238E27FC236}">
                  <a16:creationId xmlns:a16="http://schemas.microsoft.com/office/drawing/2014/main" id="{B1657954-1B09-4EB8-8F5E-14DAA7E6BEC5}"/>
                </a:ext>
              </a:extLst>
            </p:cNvPr>
            <p:cNvSpPr/>
            <p:nvPr/>
          </p:nvSpPr>
          <p:spPr>
            <a:xfrm>
              <a:off x="5321" y="2442"/>
              <a:ext cx="192"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233</a:t>
              </a:r>
              <a:endParaRPr sz="1400" b="0" i="0" u="none" strike="noStrike" cap="none">
                <a:solidFill>
                  <a:srgbClr val="1F1A62"/>
                </a:solidFill>
                <a:latin typeface="Arial"/>
                <a:ea typeface="Arial"/>
                <a:cs typeface="Arial"/>
                <a:sym typeface="Arial"/>
              </a:endParaRPr>
            </a:p>
          </p:txBody>
        </p:sp>
        <p:sp>
          <p:nvSpPr>
            <p:cNvPr id="216" name="Google Shape;243;p28">
              <a:extLst>
                <a:ext uri="{FF2B5EF4-FFF2-40B4-BE49-F238E27FC236}">
                  <a16:creationId xmlns:a16="http://schemas.microsoft.com/office/drawing/2014/main" id="{B2D8D3D0-628F-4D48-8E54-D2F74FC9D247}"/>
                </a:ext>
              </a:extLst>
            </p:cNvPr>
            <p:cNvSpPr/>
            <p:nvPr/>
          </p:nvSpPr>
          <p:spPr>
            <a:xfrm>
              <a:off x="5736" y="2442"/>
              <a:ext cx="192"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205</a:t>
              </a:r>
              <a:endParaRPr sz="1400" b="0" i="0" u="none" strike="noStrike" cap="none">
                <a:solidFill>
                  <a:srgbClr val="1F1A62"/>
                </a:solidFill>
                <a:latin typeface="Arial"/>
                <a:ea typeface="Arial"/>
                <a:cs typeface="Arial"/>
                <a:sym typeface="Arial"/>
              </a:endParaRPr>
            </a:p>
          </p:txBody>
        </p:sp>
        <p:sp>
          <p:nvSpPr>
            <p:cNvPr id="217" name="Google Shape;244;p28">
              <a:extLst>
                <a:ext uri="{FF2B5EF4-FFF2-40B4-BE49-F238E27FC236}">
                  <a16:creationId xmlns:a16="http://schemas.microsoft.com/office/drawing/2014/main" id="{EB07D8B3-10DD-4FAE-9203-7B0B19920138}"/>
                </a:ext>
              </a:extLst>
            </p:cNvPr>
            <p:cNvSpPr/>
            <p:nvPr/>
          </p:nvSpPr>
          <p:spPr>
            <a:xfrm>
              <a:off x="6157" y="2442"/>
              <a:ext cx="144"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29</a:t>
              </a:r>
              <a:endParaRPr sz="1400" b="0" i="0" u="none" strike="noStrike" cap="none">
                <a:solidFill>
                  <a:srgbClr val="1F1A62"/>
                </a:solidFill>
                <a:latin typeface="Arial"/>
                <a:ea typeface="Arial"/>
                <a:cs typeface="Arial"/>
                <a:sym typeface="Arial"/>
              </a:endParaRPr>
            </a:p>
          </p:txBody>
        </p:sp>
        <p:sp>
          <p:nvSpPr>
            <p:cNvPr id="218" name="Google Shape;245;p28">
              <a:extLst>
                <a:ext uri="{FF2B5EF4-FFF2-40B4-BE49-F238E27FC236}">
                  <a16:creationId xmlns:a16="http://schemas.microsoft.com/office/drawing/2014/main" id="{A539AC84-C4D3-487C-BFEC-76D6000AD91D}"/>
                </a:ext>
              </a:extLst>
            </p:cNvPr>
            <p:cNvSpPr/>
            <p:nvPr/>
          </p:nvSpPr>
          <p:spPr>
            <a:xfrm>
              <a:off x="6535" y="2442"/>
              <a:ext cx="192"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398</a:t>
              </a:r>
              <a:endParaRPr sz="1400" b="0" i="0" u="none" strike="noStrike" cap="none">
                <a:solidFill>
                  <a:srgbClr val="1F1A62"/>
                </a:solidFill>
                <a:latin typeface="Arial"/>
                <a:ea typeface="Arial"/>
                <a:cs typeface="Arial"/>
                <a:sym typeface="Arial"/>
              </a:endParaRPr>
            </a:p>
          </p:txBody>
        </p:sp>
        <p:sp>
          <p:nvSpPr>
            <p:cNvPr id="219" name="Google Shape;246;p28">
              <a:extLst>
                <a:ext uri="{FF2B5EF4-FFF2-40B4-BE49-F238E27FC236}">
                  <a16:creationId xmlns:a16="http://schemas.microsoft.com/office/drawing/2014/main" id="{DB404316-8654-47C2-A223-5EA534CA7369}"/>
                </a:ext>
              </a:extLst>
            </p:cNvPr>
            <p:cNvSpPr/>
            <p:nvPr/>
          </p:nvSpPr>
          <p:spPr>
            <a:xfrm>
              <a:off x="4214" y="2569"/>
              <a:ext cx="96"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3</a:t>
              </a:r>
              <a:endParaRPr sz="1400" b="0" i="0" u="none" strike="noStrike" cap="none">
                <a:solidFill>
                  <a:srgbClr val="1F1A62"/>
                </a:solidFill>
                <a:latin typeface="Arial"/>
                <a:ea typeface="Arial"/>
                <a:cs typeface="Arial"/>
                <a:sym typeface="Arial"/>
              </a:endParaRPr>
            </a:p>
          </p:txBody>
        </p:sp>
        <p:sp>
          <p:nvSpPr>
            <p:cNvPr id="220" name="Google Shape;247;p28">
              <a:extLst>
                <a:ext uri="{FF2B5EF4-FFF2-40B4-BE49-F238E27FC236}">
                  <a16:creationId xmlns:a16="http://schemas.microsoft.com/office/drawing/2014/main" id="{434F5FA5-51B7-4B9E-83EF-90814C78F264}"/>
                </a:ext>
              </a:extLst>
            </p:cNvPr>
            <p:cNvSpPr/>
            <p:nvPr/>
          </p:nvSpPr>
          <p:spPr>
            <a:xfrm>
              <a:off x="4623" y="2569"/>
              <a:ext cx="96"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3</a:t>
              </a:r>
              <a:endParaRPr sz="1400" b="0" i="0" u="none" strike="noStrike" cap="none">
                <a:solidFill>
                  <a:srgbClr val="1F1A62"/>
                </a:solidFill>
                <a:latin typeface="Arial"/>
                <a:ea typeface="Arial"/>
                <a:cs typeface="Arial"/>
                <a:sym typeface="Arial"/>
              </a:endParaRPr>
            </a:p>
          </p:txBody>
        </p:sp>
        <p:sp>
          <p:nvSpPr>
            <p:cNvPr id="221" name="Google Shape;248;p28">
              <a:extLst>
                <a:ext uri="{FF2B5EF4-FFF2-40B4-BE49-F238E27FC236}">
                  <a16:creationId xmlns:a16="http://schemas.microsoft.com/office/drawing/2014/main" id="{AF3B49FB-5D95-4746-A076-2CEAA1826406}"/>
                </a:ext>
              </a:extLst>
            </p:cNvPr>
            <p:cNvSpPr/>
            <p:nvPr/>
          </p:nvSpPr>
          <p:spPr>
            <a:xfrm>
              <a:off x="5032" y="2569"/>
              <a:ext cx="96"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6</a:t>
              </a:r>
              <a:endParaRPr sz="1400" b="0" i="0" u="none" strike="noStrike" cap="none">
                <a:solidFill>
                  <a:srgbClr val="1F1A62"/>
                </a:solidFill>
                <a:latin typeface="Arial"/>
                <a:ea typeface="Arial"/>
                <a:cs typeface="Arial"/>
                <a:sym typeface="Arial"/>
              </a:endParaRPr>
            </a:p>
          </p:txBody>
        </p:sp>
        <p:sp>
          <p:nvSpPr>
            <p:cNvPr id="222" name="Google Shape;249;p28">
              <a:extLst>
                <a:ext uri="{FF2B5EF4-FFF2-40B4-BE49-F238E27FC236}">
                  <a16:creationId xmlns:a16="http://schemas.microsoft.com/office/drawing/2014/main" id="{430F94B6-AD95-49E0-B5BD-771B27E58770}"/>
                </a:ext>
              </a:extLst>
            </p:cNvPr>
            <p:cNvSpPr/>
            <p:nvPr/>
          </p:nvSpPr>
          <p:spPr>
            <a:xfrm>
              <a:off x="5321" y="2569"/>
              <a:ext cx="192"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244</a:t>
              </a:r>
              <a:endParaRPr sz="1400" b="0" i="0" u="none" strike="noStrike" cap="none">
                <a:solidFill>
                  <a:srgbClr val="1F1A62"/>
                </a:solidFill>
                <a:latin typeface="Arial"/>
                <a:ea typeface="Arial"/>
                <a:cs typeface="Arial"/>
                <a:sym typeface="Arial"/>
              </a:endParaRPr>
            </a:p>
          </p:txBody>
        </p:sp>
        <p:sp>
          <p:nvSpPr>
            <p:cNvPr id="223" name="Google Shape;250;p28">
              <a:extLst>
                <a:ext uri="{FF2B5EF4-FFF2-40B4-BE49-F238E27FC236}">
                  <a16:creationId xmlns:a16="http://schemas.microsoft.com/office/drawing/2014/main" id="{912F7C1D-6F84-44AA-A903-02157FA7D42E}"/>
                </a:ext>
              </a:extLst>
            </p:cNvPr>
            <p:cNvSpPr/>
            <p:nvPr/>
          </p:nvSpPr>
          <p:spPr>
            <a:xfrm>
              <a:off x="5736" y="2569"/>
              <a:ext cx="192"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205</a:t>
              </a:r>
              <a:endParaRPr sz="1400" b="0" i="0" u="none" strike="noStrike" cap="none">
                <a:solidFill>
                  <a:srgbClr val="1F1A62"/>
                </a:solidFill>
                <a:latin typeface="Arial"/>
                <a:ea typeface="Arial"/>
                <a:cs typeface="Arial"/>
                <a:sym typeface="Arial"/>
              </a:endParaRPr>
            </a:p>
          </p:txBody>
        </p:sp>
        <p:sp>
          <p:nvSpPr>
            <p:cNvPr id="224" name="Google Shape;251;p28">
              <a:extLst>
                <a:ext uri="{FF2B5EF4-FFF2-40B4-BE49-F238E27FC236}">
                  <a16:creationId xmlns:a16="http://schemas.microsoft.com/office/drawing/2014/main" id="{491E1B3E-1720-4EDC-A8A3-01634AC7DF04}"/>
                </a:ext>
              </a:extLst>
            </p:cNvPr>
            <p:cNvSpPr/>
            <p:nvPr/>
          </p:nvSpPr>
          <p:spPr>
            <a:xfrm>
              <a:off x="6157" y="2569"/>
              <a:ext cx="144"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39</a:t>
              </a:r>
              <a:endParaRPr sz="1400" b="0" i="0" u="none" strike="noStrike" cap="none">
                <a:solidFill>
                  <a:srgbClr val="1F1A62"/>
                </a:solidFill>
                <a:latin typeface="Arial"/>
                <a:ea typeface="Arial"/>
                <a:cs typeface="Arial"/>
                <a:sym typeface="Arial"/>
              </a:endParaRPr>
            </a:p>
          </p:txBody>
        </p:sp>
        <p:sp>
          <p:nvSpPr>
            <p:cNvPr id="225" name="Google Shape;252;p28">
              <a:extLst>
                <a:ext uri="{FF2B5EF4-FFF2-40B4-BE49-F238E27FC236}">
                  <a16:creationId xmlns:a16="http://schemas.microsoft.com/office/drawing/2014/main" id="{D1980D54-F628-43C1-8FA4-809472DC1385}"/>
                </a:ext>
              </a:extLst>
            </p:cNvPr>
            <p:cNvSpPr/>
            <p:nvPr/>
          </p:nvSpPr>
          <p:spPr>
            <a:xfrm>
              <a:off x="6535" y="2569"/>
              <a:ext cx="192"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0" i="0" u="none" strike="noStrike" cap="none">
                  <a:solidFill>
                    <a:srgbClr val="1F1A62"/>
                  </a:solidFill>
                  <a:latin typeface="Calibri"/>
                  <a:ea typeface="Calibri"/>
                  <a:cs typeface="Calibri"/>
                  <a:sym typeface="Calibri"/>
                </a:rPr>
                <a:t>271</a:t>
              </a:r>
              <a:endParaRPr sz="1400" b="0" i="0" u="none" strike="noStrike" cap="none">
                <a:solidFill>
                  <a:srgbClr val="1F1A62"/>
                </a:solidFill>
                <a:latin typeface="Arial"/>
                <a:ea typeface="Arial"/>
                <a:cs typeface="Arial"/>
                <a:sym typeface="Arial"/>
              </a:endParaRPr>
            </a:p>
          </p:txBody>
        </p:sp>
        <p:sp>
          <p:nvSpPr>
            <p:cNvPr id="226" name="Google Shape;253;p28">
              <a:extLst>
                <a:ext uri="{FF2B5EF4-FFF2-40B4-BE49-F238E27FC236}">
                  <a16:creationId xmlns:a16="http://schemas.microsoft.com/office/drawing/2014/main" id="{6712EC62-57CA-41DA-B6C3-D546B5E5C393}"/>
                </a:ext>
              </a:extLst>
            </p:cNvPr>
            <p:cNvSpPr/>
            <p:nvPr/>
          </p:nvSpPr>
          <p:spPr>
            <a:xfrm>
              <a:off x="4431" y="799"/>
              <a:ext cx="463"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1" i="1" u="none" strike="noStrike" cap="none">
                  <a:solidFill>
                    <a:srgbClr val="1F1A62"/>
                  </a:solidFill>
                  <a:latin typeface="Calibri"/>
                  <a:ea typeface="Calibri"/>
                  <a:cs typeface="Calibri"/>
                  <a:sym typeface="Calibri"/>
                </a:rPr>
                <a:t>Frequency</a:t>
              </a:r>
              <a:endParaRPr sz="1400" b="0" i="0" u="none" strike="noStrike" cap="none">
                <a:solidFill>
                  <a:srgbClr val="1F1A62"/>
                </a:solidFill>
                <a:latin typeface="Arial"/>
                <a:ea typeface="Arial"/>
                <a:cs typeface="Arial"/>
                <a:sym typeface="Arial"/>
              </a:endParaRPr>
            </a:p>
          </p:txBody>
        </p:sp>
        <p:sp>
          <p:nvSpPr>
            <p:cNvPr id="227" name="Google Shape;254;p28">
              <a:extLst>
                <a:ext uri="{FF2B5EF4-FFF2-40B4-BE49-F238E27FC236}">
                  <a16:creationId xmlns:a16="http://schemas.microsoft.com/office/drawing/2014/main" id="{C9F1CFE2-FB61-44D7-B333-B55F7757ABF5}"/>
                </a:ext>
              </a:extLst>
            </p:cNvPr>
            <p:cNvSpPr/>
            <p:nvPr/>
          </p:nvSpPr>
          <p:spPr>
            <a:xfrm>
              <a:off x="6415" y="1052"/>
              <a:ext cx="415" cy="1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Calibri"/>
                <a:buNone/>
              </a:pPr>
              <a:r>
                <a:rPr lang="en" sz="900" b="1" i="1" u="none" strike="noStrike" cap="none">
                  <a:solidFill>
                    <a:srgbClr val="1F1A62"/>
                  </a:solidFill>
                  <a:latin typeface="Calibri"/>
                  <a:ea typeface="Calibri"/>
                  <a:cs typeface="Calibri"/>
                  <a:sym typeface="Calibri"/>
                </a:rPr>
                <a:t>TV Count</a:t>
              </a:r>
              <a:endParaRPr sz="1400" b="0" i="0" u="none" strike="noStrike" cap="none">
                <a:solidFill>
                  <a:srgbClr val="1F1A62"/>
                </a:solidFill>
                <a:latin typeface="Arial"/>
                <a:ea typeface="Arial"/>
                <a:cs typeface="Arial"/>
                <a:sym typeface="Arial"/>
              </a:endParaRPr>
            </a:p>
          </p:txBody>
        </p:sp>
        <p:cxnSp>
          <p:nvCxnSpPr>
            <p:cNvPr id="228" name="Google Shape;255;p28">
              <a:extLst>
                <a:ext uri="{FF2B5EF4-FFF2-40B4-BE49-F238E27FC236}">
                  <a16:creationId xmlns:a16="http://schemas.microsoft.com/office/drawing/2014/main" id="{1301AA33-E673-406C-91E7-6751AF3BC538}"/>
                </a:ext>
              </a:extLst>
            </p:cNvPr>
            <p:cNvCxnSpPr/>
            <p:nvPr/>
          </p:nvCxnSpPr>
          <p:spPr>
            <a:xfrm>
              <a:off x="4100" y="913"/>
              <a:ext cx="1088" cy="0"/>
            </a:xfrm>
            <a:prstGeom prst="straightConnector1">
              <a:avLst/>
            </a:prstGeom>
            <a:noFill/>
            <a:ln w="9525" cap="flat" cmpd="sng">
              <a:solidFill>
                <a:srgbClr val="000000"/>
              </a:solidFill>
              <a:prstDash val="solid"/>
              <a:round/>
              <a:headEnd type="none" w="med" len="med"/>
              <a:tailEnd type="none" w="med" len="med"/>
            </a:ln>
          </p:spPr>
        </p:cxnSp>
        <p:sp>
          <p:nvSpPr>
            <p:cNvPr id="229" name="Google Shape;256;p28">
              <a:extLst>
                <a:ext uri="{FF2B5EF4-FFF2-40B4-BE49-F238E27FC236}">
                  <a16:creationId xmlns:a16="http://schemas.microsoft.com/office/drawing/2014/main" id="{81D82D72-0808-42EC-BAAC-84D0EA7BF46C}"/>
                </a:ext>
              </a:extLst>
            </p:cNvPr>
            <p:cNvSpPr/>
            <p:nvPr/>
          </p:nvSpPr>
          <p:spPr>
            <a:xfrm>
              <a:off x="4100" y="913"/>
              <a:ext cx="1088" cy="6"/>
            </a:xfrm>
            <a:prstGeom prst="rect">
              <a:avLst/>
            </a:prstGeom>
            <a:solidFill>
              <a:srgbClr val="00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1F1A62"/>
                </a:solidFill>
                <a:latin typeface="Calibri"/>
                <a:ea typeface="Calibri"/>
                <a:cs typeface="Calibri"/>
                <a:sym typeface="Calibri"/>
              </a:endParaRPr>
            </a:p>
          </p:txBody>
        </p:sp>
        <p:cxnSp>
          <p:nvCxnSpPr>
            <p:cNvPr id="230" name="Google Shape;257;p28">
              <a:extLst>
                <a:ext uri="{FF2B5EF4-FFF2-40B4-BE49-F238E27FC236}">
                  <a16:creationId xmlns:a16="http://schemas.microsoft.com/office/drawing/2014/main" id="{A2AA1E94-68D9-4476-BFB1-ADE46B71D696}"/>
                </a:ext>
              </a:extLst>
            </p:cNvPr>
            <p:cNvCxnSpPr/>
            <p:nvPr/>
          </p:nvCxnSpPr>
          <p:spPr>
            <a:xfrm>
              <a:off x="4100" y="1166"/>
              <a:ext cx="2718" cy="0"/>
            </a:xfrm>
            <a:prstGeom prst="straightConnector1">
              <a:avLst/>
            </a:prstGeom>
            <a:noFill/>
            <a:ln w="9525" cap="flat" cmpd="sng">
              <a:solidFill>
                <a:srgbClr val="000000"/>
              </a:solidFill>
              <a:prstDash val="solid"/>
              <a:round/>
              <a:headEnd type="none" w="med" len="med"/>
              <a:tailEnd type="none" w="med" len="med"/>
            </a:ln>
          </p:spPr>
        </p:cxnSp>
        <p:sp>
          <p:nvSpPr>
            <p:cNvPr id="231" name="Google Shape;258;p28">
              <a:extLst>
                <a:ext uri="{FF2B5EF4-FFF2-40B4-BE49-F238E27FC236}">
                  <a16:creationId xmlns:a16="http://schemas.microsoft.com/office/drawing/2014/main" id="{15E9FD0C-B69D-4D70-BCDA-EB714478B789}"/>
                </a:ext>
              </a:extLst>
            </p:cNvPr>
            <p:cNvSpPr/>
            <p:nvPr/>
          </p:nvSpPr>
          <p:spPr>
            <a:xfrm>
              <a:off x="4100" y="1166"/>
              <a:ext cx="2718" cy="6"/>
            </a:xfrm>
            <a:prstGeom prst="rect">
              <a:avLst/>
            </a:prstGeom>
            <a:solidFill>
              <a:srgbClr val="00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1F1A62"/>
                </a:solidFill>
                <a:latin typeface="Calibri"/>
                <a:ea typeface="Calibri"/>
                <a:cs typeface="Calibri"/>
                <a:sym typeface="Calibri"/>
              </a:endParaRPr>
            </a:p>
          </p:txBody>
        </p:sp>
        <p:cxnSp>
          <p:nvCxnSpPr>
            <p:cNvPr id="232" name="Google Shape;259;p28">
              <a:extLst>
                <a:ext uri="{FF2B5EF4-FFF2-40B4-BE49-F238E27FC236}">
                  <a16:creationId xmlns:a16="http://schemas.microsoft.com/office/drawing/2014/main" id="{A26D43A8-1FDF-46CD-8EB9-1CADEB499439}"/>
                </a:ext>
              </a:extLst>
            </p:cNvPr>
            <p:cNvCxnSpPr/>
            <p:nvPr/>
          </p:nvCxnSpPr>
          <p:spPr>
            <a:xfrm>
              <a:off x="4100" y="1545"/>
              <a:ext cx="2718" cy="0"/>
            </a:xfrm>
            <a:prstGeom prst="straightConnector1">
              <a:avLst/>
            </a:prstGeom>
            <a:noFill/>
            <a:ln w="9525" cap="flat" cmpd="sng">
              <a:solidFill>
                <a:srgbClr val="000000"/>
              </a:solidFill>
              <a:prstDash val="solid"/>
              <a:round/>
              <a:headEnd type="none" w="med" len="med"/>
              <a:tailEnd type="none" w="med" len="med"/>
            </a:ln>
          </p:spPr>
        </p:cxnSp>
        <p:sp>
          <p:nvSpPr>
            <p:cNvPr id="233" name="Google Shape;260;p28">
              <a:extLst>
                <a:ext uri="{FF2B5EF4-FFF2-40B4-BE49-F238E27FC236}">
                  <a16:creationId xmlns:a16="http://schemas.microsoft.com/office/drawing/2014/main" id="{0D2D3E49-0FE9-40F3-98D7-541A8E9CB610}"/>
                </a:ext>
              </a:extLst>
            </p:cNvPr>
            <p:cNvSpPr/>
            <p:nvPr/>
          </p:nvSpPr>
          <p:spPr>
            <a:xfrm>
              <a:off x="4100" y="1545"/>
              <a:ext cx="2718" cy="6"/>
            </a:xfrm>
            <a:prstGeom prst="rect">
              <a:avLst/>
            </a:prstGeom>
            <a:solidFill>
              <a:srgbClr val="00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1F1A62"/>
                </a:solidFill>
                <a:latin typeface="Calibri"/>
                <a:ea typeface="Calibri"/>
                <a:cs typeface="Calibri"/>
                <a:sym typeface="Calibri"/>
              </a:endParaRPr>
            </a:p>
          </p:txBody>
        </p:sp>
        <p:cxnSp>
          <p:nvCxnSpPr>
            <p:cNvPr id="234" name="Google Shape;261;p28">
              <a:extLst>
                <a:ext uri="{FF2B5EF4-FFF2-40B4-BE49-F238E27FC236}">
                  <a16:creationId xmlns:a16="http://schemas.microsoft.com/office/drawing/2014/main" id="{E83BD76C-83C5-42EB-84C3-9C7DCB744E4D}"/>
                </a:ext>
              </a:extLst>
            </p:cNvPr>
            <p:cNvCxnSpPr/>
            <p:nvPr/>
          </p:nvCxnSpPr>
          <p:spPr>
            <a:xfrm>
              <a:off x="4100" y="1925"/>
              <a:ext cx="2718" cy="0"/>
            </a:xfrm>
            <a:prstGeom prst="straightConnector1">
              <a:avLst/>
            </a:prstGeom>
            <a:noFill/>
            <a:ln w="9525" cap="flat" cmpd="sng">
              <a:solidFill>
                <a:srgbClr val="000000"/>
              </a:solidFill>
              <a:prstDash val="solid"/>
              <a:round/>
              <a:headEnd type="none" w="med" len="med"/>
              <a:tailEnd type="none" w="med" len="med"/>
            </a:ln>
          </p:spPr>
        </p:cxnSp>
        <p:sp>
          <p:nvSpPr>
            <p:cNvPr id="235" name="Google Shape;262;p28">
              <a:extLst>
                <a:ext uri="{FF2B5EF4-FFF2-40B4-BE49-F238E27FC236}">
                  <a16:creationId xmlns:a16="http://schemas.microsoft.com/office/drawing/2014/main" id="{5D42C861-3C8B-42A6-A251-5BC47EE02DC0}"/>
                </a:ext>
              </a:extLst>
            </p:cNvPr>
            <p:cNvSpPr/>
            <p:nvPr/>
          </p:nvSpPr>
          <p:spPr>
            <a:xfrm>
              <a:off x="4100" y="1925"/>
              <a:ext cx="2718" cy="6"/>
            </a:xfrm>
            <a:prstGeom prst="rect">
              <a:avLst/>
            </a:prstGeom>
            <a:solidFill>
              <a:srgbClr val="00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1F1A62"/>
                </a:solidFill>
                <a:latin typeface="Calibri"/>
                <a:ea typeface="Calibri"/>
                <a:cs typeface="Calibri"/>
                <a:sym typeface="Calibri"/>
              </a:endParaRPr>
            </a:p>
          </p:txBody>
        </p:sp>
        <p:cxnSp>
          <p:nvCxnSpPr>
            <p:cNvPr id="236" name="Google Shape;263;p28">
              <a:extLst>
                <a:ext uri="{FF2B5EF4-FFF2-40B4-BE49-F238E27FC236}">
                  <a16:creationId xmlns:a16="http://schemas.microsoft.com/office/drawing/2014/main" id="{846DED81-3657-4C1E-9502-E4D0C079C47A}"/>
                </a:ext>
              </a:extLst>
            </p:cNvPr>
            <p:cNvCxnSpPr/>
            <p:nvPr/>
          </p:nvCxnSpPr>
          <p:spPr>
            <a:xfrm>
              <a:off x="4100" y="2304"/>
              <a:ext cx="2718" cy="0"/>
            </a:xfrm>
            <a:prstGeom prst="straightConnector1">
              <a:avLst/>
            </a:prstGeom>
            <a:noFill/>
            <a:ln w="9525" cap="flat" cmpd="sng">
              <a:solidFill>
                <a:srgbClr val="000000"/>
              </a:solidFill>
              <a:prstDash val="solid"/>
              <a:round/>
              <a:headEnd type="none" w="med" len="med"/>
              <a:tailEnd type="none" w="med" len="med"/>
            </a:ln>
          </p:spPr>
        </p:cxnSp>
        <p:sp>
          <p:nvSpPr>
            <p:cNvPr id="237" name="Google Shape;264;p28">
              <a:extLst>
                <a:ext uri="{FF2B5EF4-FFF2-40B4-BE49-F238E27FC236}">
                  <a16:creationId xmlns:a16="http://schemas.microsoft.com/office/drawing/2014/main" id="{F6EE0418-A39E-4253-A99E-341EC81D8EAC}"/>
                </a:ext>
              </a:extLst>
            </p:cNvPr>
            <p:cNvSpPr/>
            <p:nvPr/>
          </p:nvSpPr>
          <p:spPr>
            <a:xfrm>
              <a:off x="4100" y="2304"/>
              <a:ext cx="2718" cy="6"/>
            </a:xfrm>
            <a:prstGeom prst="rect">
              <a:avLst/>
            </a:prstGeom>
            <a:solidFill>
              <a:srgbClr val="00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1F1A62"/>
                </a:solidFill>
                <a:latin typeface="Calibri"/>
                <a:ea typeface="Calibri"/>
                <a:cs typeface="Calibri"/>
                <a:sym typeface="Calibri"/>
              </a:endParaRPr>
            </a:p>
          </p:txBody>
        </p:sp>
        <p:cxnSp>
          <p:nvCxnSpPr>
            <p:cNvPr id="238" name="Google Shape;265;p28">
              <a:extLst>
                <a:ext uri="{FF2B5EF4-FFF2-40B4-BE49-F238E27FC236}">
                  <a16:creationId xmlns:a16="http://schemas.microsoft.com/office/drawing/2014/main" id="{3031E097-3CA1-461A-9E3E-038BCDB2F2E8}"/>
                </a:ext>
              </a:extLst>
            </p:cNvPr>
            <p:cNvCxnSpPr/>
            <p:nvPr/>
          </p:nvCxnSpPr>
          <p:spPr>
            <a:xfrm>
              <a:off x="4100" y="2683"/>
              <a:ext cx="2718" cy="0"/>
            </a:xfrm>
            <a:prstGeom prst="straightConnector1">
              <a:avLst/>
            </a:prstGeom>
            <a:noFill/>
            <a:ln w="9525" cap="flat" cmpd="sng">
              <a:solidFill>
                <a:srgbClr val="000000"/>
              </a:solidFill>
              <a:prstDash val="solid"/>
              <a:round/>
              <a:headEnd type="none" w="med" len="med"/>
              <a:tailEnd type="none" w="med" len="med"/>
            </a:ln>
          </p:spPr>
        </p:cxnSp>
        <p:sp>
          <p:nvSpPr>
            <p:cNvPr id="239" name="Google Shape;266;p28">
              <a:extLst>
                <a:ext uri="{FF2B5EF4-FFF2-40B4-BE49-F238E27FC236}">
                  <a16:creationId xmlns:a16="http://schemas.microsoft.com/office/drawing/2014/main" id="{222DC5F2-A132-4090-9A27-F0A9E3F56690}"/>
                </a:ext>
              </a:extLst>
            </p:cNvPr>
            <p:cNvSpPr/>
            <p:nvPr/>
          </p:nvSpPr>
          <p:spPr>
            <a:xfrm>
              <a:off x="4100" y="2683"/>
              <a:ext cx="2718" cy="6"/>
            </a:xfrm>
            <a:prstGeom prst="rect">
              <a:avLst/>
            </a:prstGeom>
            <a:solidFill>
              <a:srgbClr val="0000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1F1A62"/>
                </a:solidFill>
                <a:latin typeface="Calibri"/>
                <a:ea typeface="Calibri"/>
                <a:cs typeface="Calibri"/>
                <a:sym typeface="Calibri"/>
              </a:endParaRPr>
            </a:p>
          </p:txBody>
        </p:sp>
      </p:grpSp>
      <p:sp>
        <p:nvSpPr>
          <p:cNvPr id="2" name="Rectangle 1">
            <a:extLst>
              <a:ext uri="{FF2B5EF4-FFF2-40B4-BE49-F238E27FC236}">
                <a16:creationId xmlns:a16="http://schemas.microsoft.com/office/drawing/2014/main" id="{0F1AB81A-B742-4996-8F62-E9049E71C79D}"/>
              </a:ext>
            </a:extLst>
          </p:cNvPr>
          <p:cNvSpPr/>
          <p:nvPr/>
        </p:nvSpPr>
        <p:spPr>
          <a:xfrm>
            <a:off x="4143980" y="2485131"/>
            <a:ext cx="3453319" cy="2485706"/>
          </a:xfrm>
          <a:prstGeom prst="rect">
            <a:avLst/>
          </a:prstGeom>
          <a:no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41" name="Chart 240">
            <a:extLst>
              <a:ext uri="{FF2B5EF4-FFF2-40B4-BE49-F238E27FC236}">
                <a16:creationId xmlns:a16="http://schemas.microsoft.com/office/drawing/2014/main" id="{C90821EC-5C4D-4148-99C5-C449A2075E41}"/>
              </a:ext>
            </a:extLst>
          </p:cNvPr>
          <p:cNvGraphicFramePr/>
          <p:nvPr/>
        </p:nvGraphicFramePr>
        <p:xfrm>
          <a:off x="7962238" y="2169196"/>
          <a:ext cx="4139343" cy="2996194"/>
        </p:xfrm>
        <a:graphic>
          <a:graphicData uri="http://schemas.openxmlformats.org/drawingml/2006/chart">
            <c:chart xmlns:c="http://schemas.openxmlformats.org/drawingml/2006/chart" xmlns:r="http://schemas.openxmlformats.org/officeDocument/2006/relationships" r:id="rId6"/>
          </a:graphicData>
        </a:graphic>
      </p:graphicFrame>
      <p:cxnSp>
        <p:nvCxnSpPr>
          <p:cNvPr id="242" name="Straight Connector 241">
            <a:extLst>
              <a:ext uri="{FF2B5EF4-FFF2-40B4-BE49-F238E27FC236}">
                <a16:creationId xmlns:a16="http://schemas.microsoft.com/office/drawing/2014/main" id="{1CB1CA45-5101-44F4-B225-E9D563256679}"/>
              </a:ext>
            </a:extLst>
          </p:cNvPr>
          <p:cNvCxnSpPr/>
          <p:nvPr/>
        </p:nvCxnSpPr>
        <p:spPr>
          <a:xfrm>
            <a:off x="8367265" y="3187493"/>
            <a:ext cx="3570753" cy="0"/>
          </a:xfrm>
          <a:prstGeom prst="line">
            <a:avLst/>
          </a:prstGeom>
          <a:ln w="19050">
            <a:solidFill>
              <a:srgbClr val="1F1A62"/>
            </a:solidFill>
            <a:prstDash val="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6F48F4B1-ED94-4B6A-BC8A-BB4942A53683}"/>
              </a:ext>
            </a:extLst>
          </p:cNvPr>
          <p:cNvSpPr/>
          <p:nvPr/>
        </p:nvSpPr>
        <p:spPr>
          <a:xfrm>
            <a:off x="9649837" y="3397605"/>
            <a:ext cx="1621955" cy="179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a:solidFill>
                  <a:srgbClr val="1F1A62"/>
                </a:solidFill>
                <a:latin typeface="Helvetica" panose="020B0403020202020204" pitchFamily="34" charset="0"/>
              </a:rPr>
              <a:t>Baseline for Base Freq 1</a:t>
            </a:r>
          </a:p>
        </p:txBody>
      </p:sp>
      <p:sp>
        <p:nvSpPr>
          <p:cNvPr id="243" name="Rectangle 242">
            <a:extLst>
              <a:ext uri="{FF2B5EF4-FFF2-40B4-BE49-F238E27FC236}">
                <a16:creationId xmlns:a16="http://schemas.microsoft.com/office/drawing/2014/main" id="{D44F52E0-4071-45E9-B1B4-5C0E58B5B1F1}"/>
              </a:ext>
            </a:extLst>
          </p:cNvPr>
          <p:cNvSpPr/>
          <p:nvPr/>
        </p:nvSpPr>
        <p:spPr>
          <a:xfrm>
            <a:off x="10181618" y="3092806"/>
            <a:ext cx="1621955" cy="179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a:solidFill>
                  <a:srgbClr val="1F1A62"/>
                </a:solidFill>
                <a:latin typeface="Helvetica" panose="020B0403020202020204" pitchFamily="34" charset="0"/>
              </a:rPr>
              <a:t>Baseline for Base Freq 3</a:t>
            </a:r>
          </a:p>
        </p:txBody>
      </p:sp>
      <p:sp>
        <p:nvSpPr>
          <p:cNvPr id="8" name="TextBox 7">
            <a:extLst>
              <a:ext uri="{FF2B5EF4-FFF2-40B4-BE49-F238E27FC236}">
                <a16:creationId xmlns:a16="http://schemas.microsoft.com/office/drawing/2014/main" id="{2130CD0F-76B6-4526-B7EA-133EAAFF32CE}"/>
              </a:ext>
            </a:extLst>
          </p:cNvPr>
          <p:cNvSpPr txBox="1"/>
          <p:nvPr/>
        </p:nvSpPr>
        <p:spPr>
          <a:xfrm rot="16200000">
            <a:off x="6891294" y="3474046"/>
            <a:ext cx="2004269" cy="230832"/>
          </a:xfrm>
          <a:prstGeom prst="rect">
            <a:avLst/>
          </a:prstGeom>
          <a:noFill/>
        </p:spPr>
        <p:txBody>
          <a:bodyPr wrap="square" rtlCol="0">
            <a:spAutoFit/>
          </a:bodyPr>
          <a:lstStyle/>
          <a:p>
            <a:pPr algn="ctr"/>
            <a:r>
              <a:rPr lang="en-US" sz="900" b="1">
                <a:solidFill>
                  <a:srgbClr val="1F1A62"/>
                </a:solidFill>
                <a:latin typeface="Helvetica" panose="020B0403020202020204" pitchFamily="34" charset="0"/>
              </a:rPr>
              <a:t>Response Rate (Indexed)</a:t>
            </a:r>
          </a:p>
        </p:txBody>
      </p:sp>
      <p:sp>
        <p:nvSpPr>
          <p:cNvPr id="244" name="Google Shape;267;p28">
            <a:extLst>
              <a:ext uri="{FF2B5EF4-FFF2-40B4-BE49-F238E27FC236}">
                <a16:creationId xmlns:a16="http://schemas.microsoft.com/office/drawing/2014/main" id="{A8EDFA1C-1E4B-41CE-A035-42E1782E87CB}"/>
              </a:ext>
            </a:extLst>
          </p:cNvPr>
          <p:cNvSpPr/>
          <p:nvPr/>
        </p:nvSpPr>
        <p:spPr>
          <a:xfrm>
            <a:off x="4014788" y="5028606"/>
            <a:ext cx="4190476" cy="495338"/>
          </a:xfrm>
          <a:prstGeom prst="flowChartProcess">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800" b="1" u="sng">
                <a:solidFill>
                  <a:srgbClr val="1F1A62"/>
                </a:solidFill>
                <a:latin typeface="Helvetica" panose="020B0403020202020204" pitchFamily="34" charset="0"/>
                <a:ea typeface="Calibri"/>
                <a:cs typeface="Calibri"/>
                <a:sym typeface="Calibri"/>
              </a:rPr>
              <a:t>Base Frequency</a:t>
            </a:r>
            <a:r>
              <a:rPr lang="en" sz="800" b="0" u="none">
                <a:solidFill>
                  <a:srgbClr val="1F1A62"/>
                </a:solidFill>
                <a:latin typeface="Helvetica" panose="020B0403020202020204" pitchFamily="34" charset="0"/>
                <a:ea typeface="Calibri"/>
                <a:cs typeface="Calibri"/>
                <a:sym typeface="Calibri"/>
              </a:rPr>
              <a:t>: Impressions delivered through other networks (not Bounce)</a:t>
            </a:r>
          </a:p>
          <a:p>
            <a:pPr marL="0" marR="0" lvl="0" indent="0" algn="l" rtl="0">
              <a:spcBef>
                <a:spcPts val="0"/>
              </a:spcBef>
              <a:spcAft>
                <a:spcPts val="0"/>
              </a:spcAft>
              <a:buNone/>
            </a:pPr>
            <a:endParaRPr lang="en" sz="100" b="0" u="none">
              <a:solidFill>
                <a:srgbClr val="1F1A62"/>
              </a:solidFill>
              <a:latin typeface="Helvetica" panose="020B0403020202020204" pitchFamily="34" charset="0"/>
              <a:ea typeface="Calibri"/>
              <a:cs typeface="Calibri"/>
              <a:sym typeface="Calibri"/>
            </a:endParaRPr>
          </a:p>
          <a:p>
            <a:pPr marL="0" marR="0" lvl="0" indent="0" algn="l" rtl="0">
              <a:spcBef>
                <a:spcPts val="0"/>
              </a:spcBef>
              <a:spcAft>
                <a:spcPts val="0"/>
              </a:spcAft>
              <a:buNone/>
            </a:pPr>
            <a:r>
              <a:rPr lang="en" sz="800" b="1" u="sng">
                <a:solidFill>
                  <a:srgbClr val="1F1A62"/>
                </a:solidFill>
                <a:latin typeface="Helvetica" panose="020B0403020202020204" pitchFamily="34" charset="0"/>
                <a:ea typeface="Calibri"/>
                <a:cs typeface="Calibri"/>
                <a:sym typeface="Calibri"/>
              </a:rPr>
              <a:t>Incremental Frequency</a:t>
            </a:r>
            <a:r>
              <a:rPr lang="en" sz="800" b="0" u="none">
                <a:solidFill>
                  <a:srgbClr val="1F1A62"/>
                </a:solidFill>
                <a:latin typeface="Helvetica" panose="020B0403020202020204" pitchFamily="34" charset="0"/>
                <a:ea typeface="Calibri"/>
                <a:cs typeface="Calibri"/>
                <a:sym typeface="Calibri"/>
              </a:rPr>
              <a:t>: Impressions delivered through Bounce</a:t>
            </a:r>
          </a:p>
          <a:p>
            <a:pPr marL="0" marR="0" lvl="0" indent="0" algn="l" rtl="0">
              <a:spcBef>
                <a:spcPts val="0"/>
              </a:spcBef>
              <a:spcAft>
                <a:spcPts val="0"/>
              </a:spcAft>
              <a:buNone/>
            </a:pPr>
            <a:endParaRPr lang="en" sz="200" b="0" u="none">
              <a:solidFill>
                <a:srgbClr val="1F1A62"/>
              </a:solidFill>
              <a:latin typeface="Helvetica" panose="020B0403020202020204" pitchFamily="34" charset="0"/>
              <a:ea typeface="Calibri"/>
              <a:cs typeface="Calibri"/>
              <a:sym typeface="Calibri"/>
            </a:endParaRPr>
          </a:p>
          <a:p>
            <a:pPr marL="0" marR="0" lvl="0" indent="0" algn="l" rtl="0">
              <a:spcBef>
                <a:spcPts val="0"/>
              </a:spcBef>
              <a:spcAft>
                <a:spcPts val="0"/>
              </a:spcAft>
              <a:buNone/>
            </a:pPr>
            <a:r>
              <a:rPr lang="en" sz="800" b="1" u="sng">
                <a:solidFill>
                  <a:srgbClr val="1F1A62"/>
                </a:solidFill>
                <a:latin typeface="Helvetica" panose="020B0403020202020204" pitchFamily="34" charset="0"/>
                <a:ea typeface="Calibri"/>
                <a:cs typeface="Calibri"/>
                <a:sym typeface="Calibri"/>
              </a:rPr>
              <a:t>Total Frequency</a:t>
            </a:r>
            <a:r>
              <a:rPr lang="en" sz="800" b="0" u="none">
                <a:solidFill>
                  <a:srgbClr val="1F1A62"/>
                </a:solidFill>
                <a:latin typeface="Helvetica" panose="020B0403020202020204" pitchFamily="34" charset="0"/>
                <a:ea typeface="Calibri"/>
                <a:cs typeface="Calibri"/>
                <a:sym typeface="Calibri"/>
              </a:rPr>
              <a:t>: Sum of the previous two</a:t>
            </a:r>
            <a:endParaRPr sz="1100">
              <a:solidFill>
                <a:srgbClr val="1F1A62"/>
              </a:solidFill>
              <a:latin typeface="Helvetica" panose="020B0403020202020204" pitchFamily="34" charset="0"/>
            </a:endParaRPr>
          </a:p>
        </p:txBody>
      </p:sp>
      <p:sp>
        <p:nvSpPr>
          <p:cNvPr id="9" name="Rectangle 8">
            <a:extLst>
              <a:ext uri="{FF2B5EF4-FFF2-40B4-BE49-F238E27FC236}">
                <a16:creationId xmlns:a16="http://schemas.microsoft.com/office/drawing/2014/main" id="{399E9394-6796-4BE1-B8DF-28769218AA81}"/>
              </a:ext>
            </a:extLst>
          </p:cNvPr>
          <p:cNvSpPr/>
          <p:nvPr/>
        </p:nvSpPr>
        <p:spPr>
          <a:xfrm>
            <a:off x="5493819" y="2741367"/>
            <a:ext cx="507206" cy="2114550"/>
          </a:xfrm>
          <a:prstGeom prst="rect">
            <a:avLst/>
          </a:prstGeom>
          <a:no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TextBox 244">
            <a:extLst>
              <a:ext uri="{FF2B5EF4-FFF2-40B4-BE49-F238E27FC236}">
                <a16:creationId xmlns:a16="http://schemas.microsoft.com/office/drawing/2014/main" id="{B601CB41-7E62-4944-B441-43E7FC3E238C}"/>
              </a:ext>
            </a:extLst>
          </p:cNvPr>
          <p:cNvSpPr txBox="1"/>
          <p:nvPr/>
        </p:nvSpPr>
        <p:spPr>
          <a:xfrm>
            <a:off x="4239306" y="1480574"/>
            <a:ext cx="7376160" cy="584775"/>
          </a:xfrm>
          <a:prstGeom prst="rect">
            <a:avLst/>
          </a:prstGeom>
          <a:noFill/>
        </p:spPr>
        <p:txBody>
          <a:bodyPr wrap="square">
            <a:spAutoFit/>
          </a:bodyPr>
          <a:lstStyle/>
          <a:p>
            <a:pPr marL="0" marR="0" lvl="0" indent="0" algn="ctr" defTabSz="38959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Calibri"/>
                <a:cs typeface="Calibri"/>
                <a:sym typeface="Calibri"/>
              </a:rPr>
              <a:t>Incremental Response Calculations – Bounce TV Network (w/o 2/14/22) example</a:t>
            </a:r>
          </a:p>
          <a:p>
            <a:pPr marL="0" marR="0" lvl="0" indent="0" algn="ctr" defTabSz="389591"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a:ln>
                <a:noFill/>
              </a:ln>
              <a:solidFill>
                <a:srgbClr val="1F1A62"/>
              </a:solidFill>
              <a:effectLst/>
              <a:uLnTx/>
              <a:uFillTx/>
              <a:latin typeface="Helvetica" panose="020B0403020202020204" pitchFamily="34" charset="0"/>
              <a:ea typeface="Calibri"/>
              <a:cs typeface="Calibri"/>
              <a:sym typeface="Calibri"/>
            </a:endParaRPr>
          </a:p>
          <a:p>
            <a:pPr marL="0" marR="0" lvl="0" indent="0" algn="ctr" defTabSz="389591" rtl="0" eaLnBrk="1" fontAlgn="auto" latinLnBrk="0" hangingPunct="1">
              <a:lnSpc>
                <a:spcPct val="100000"/>
              </a:lnSpc>
              <a:spcBef>
                <a:spcPts val="0"/>
              </a:spcBef>
              <a:spcAft>
                <a:spcPts val="0"/>
              </a:spcAft>
              <a:buClrTx/>
              <a:buSzTx/>
              <a:buFontTx/>
              <a:buNone/>
              <a:tabLst/>
              <a:defRPr/>
            </a:pPr>
            <a:r>
              <a:rPr lang="en-US" sz="1200" i="1">
                <a:solidFill>
                  <a:srgbClr val="1F1A62"/>
                </a:solidFill>
                <a:latin typeface="Helvetica" panose="020B0403020202020204" pitchFamily="34" charset="0"/>
                <a:ea typeface="Calibri"/>
                <a:cs typeface="Calibri"/>
                <a:sym typeface="Calibri"/>
              </a:rPr>
              <a:t>The first linear TV ad imp has the highest incremental response rate at 60% (160 index)</a:t>
            </a:r>
            <a:endParaRPr kumimoji="0" lang="en-US" sz="1200" i="1" u="none" strike="noStrike" kern="1200" cap="none" spc="0" normalizeH="0" baseline="0" noProof="0">
              <a:ln>
                <a:noFill/>
              </a:ln>
              <a:solidFill>
                <a:srgbClr val="1F1A62"/>
              </a:solidFill>
              <a:effectLst/>
              <a:uLnTx/>
              <a:uFillTx/>
              <a:latin typeface="Helvetica" panose="020B0403020202020204" pitchFamily="34" charset="0"/>
              <a:ea typeface="Calibri"/>
              <a:cs typeface="Calibri"/>
              <a:sym typeface="Calibri"/>
            </a:endParaRPr>
          </a:p>
        </p:txBody>
      </p:sp>
      <p:sp>
        <p:nvSpPr>
          <p:cNvPr id="246" name="Google Shape;269;p28">
            <a:extLst>
              <a:ext uri="{FF2B5EF4-FFF2-40B4-BE49-F238E27FC236}">
                <a16:creationId xmlns:a16="http://schemas.microsoft.com/office/drawing/2014/main" id="{190BCA5C-768F-460C-BAD5-24A9DD0BD515}"/>
              </a:ext>
            </a:extLst>
          </p:cNvPr>
          <p:cNvSpPr/>
          <p:nvPr/>
        </p:nvSpPr>
        <p:spPr>
          <a:xfrm>
            <a:off x="4128790" y="5600926"/>
            <a:ext cx="2199085" cy="468434"/>
          </a:xfrm>
          <a:prstGeom prst="flowChartProcess">
            <a:avLst/>
          </a:prstGeom>
          <a:noFill/>
          <a:ln w="12700" cap="flat" cmpd="sng">
            <a:solidFill>
              <a:srgbClr val="1F1A62"/>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900" b="0" u="none">
                <a:solidFill>
                  <a:srgbClr val="1F1A62"/>
                </a:solidFill>
                <a:latin typeface="Calibri"/>
                <a:ea typeface="Calibri"/>
                <a:cs typeface="Calibri"/>
                <a:sym typeface="Calibri"/>
              </a:rPr>
              <a:t>iSpot IULD Impressions: 135k</a:t>
            </a:r>
            <a:endParaRPr sz="1100">
              <a:solidFill>
                <a:srgbClr val="1F1A62"/>
              </a:solidFill>
            </a:endParaRPr>
          </a:p>
          <a:p>
            <a:pPr marL="0" marR="0" lvl="0" indent="0" algn="l" rtl="0">
              <a:spcBef>
                <a:spcPts val="0"/>
              </a:spcBef>
              <a:spcAft>
                <a:spcPts val="0"/>
              </a:spcAft>
              <a:buNone/>
            </a:pPr>
            <a:r>
              <a:rPr lang="en" sz="900" b="0" u="none">
                <a:solidFill>
                  <a:srgbClr val="1F1A62"/>
                </a:solidFill>
                <a:latin typeface="Calibri"/>
                <a:ea typeface="Calibri"/>
                <a:cs typeface="Calibri"/>
                <a:sym typeface="Calibri"/>
              </a:rPr>
              <a:t>Distinct Devices: 40k  – 3.5 Avg Frequency</a:t>
            </a:r>
            <a:endParaRPr sz="1100">
              <a:solidFill>
                <a:srgbClr val="1F1A62"/>
              </a:solidFill>
            </a:endParaRPr>
          </a:p>
          <a:p>
            <a:pPr marL="0" marR="0" lvl="0" indent="0" algn="l" rtl="0">
              <a:spcBef>
                <a:spcPts val="0"/>
              </a:spcBef>
              <a:spcAft>
                <a:spcPts val="0"/>
              </a:spcAft>
              <a:buNone/>
            </a:pPr>
            <a:r>
              <a:rPr lang="en" sz="900" b="0" u="none">
                <a:solidFill>
                  <a:srgbClr val="1F1A62"/>
                </a:solidFill>
                <a:latin typeface="Calibri"/>
                <a:ea typeface="Calibri"/>
                <a:cs typeface="Calibri"/>
                <a:sym typeface="Calibri"/>
              </a:rPr>
              <a:t>Audience Size: 160k – 25% Reach</a:t>
            </a:r>
            <a:endParaRPr sz="1100">
              <a:solidFill>
                <a:srgbClr val="1F1A62"/>
              </a:solidFill>
            </a:endParaRPr>
          </a:p>
        </p:txBody>
      </p:sp>
      <p:pic>
        <p:nvPicPr>
          <p:cNvPr id="240" name="Picture 239">
            <a:extLst>
              <a:ext uri="{FF2B5EF4-FFF2-40B4-BE49-F238E27FC236}">
                <a16:creationId xmlns:a16="http://schemas.microsoft.com/office/drawing/2014/main" id="{8DF9664D-648A-4AD2-A640-C4D552C2DE8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47" name="Slide Number Placeholder 5">
            <a:extLst>
              <a:ext uri="{FF2B5EF4-FFF2-40B4-BE49-F238E27FC236}">
                <a16:creationId xmlns:a16="http://schemas.microsoft.com/office/drawing/2014/main" id="{EEF501FC-B7FF-414C-B522-A5D8AA53BD6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48" name="Rectangle 247">
            <a:extLst>
              <a:ext uri="{FF2B5EF4-FFF2-40B4-BE49-F238E27FC236}">
                <a16:creationId xmlns:a16="http://schemas.microsoft.com/office/drawing/2014/main" id="{59DFA4F9-9255-49D3-9479-9D1ECE8D8238}"/>
              </a:ext>
            </a:extLst>
          </p:cNvPr>
          <p:cNvSpPr/>
          <p:nvPr/>
        </p:nvSpPr>
        <p:spPr>
          <a:xfrm>
            <a:off x="440169"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499473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BC06434-0B7B-4180-8DCB-338137C5E630}"/>
              </a:ext>
            </a:extLst>
          </p:cNvPr>
          <p:cNvSpPr/>
          <p:nvPr/>
        </p:nvSpPr>
        <p:spPr>
          <a:xfrm>
            <a:off x="21520" y="1676520"/>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1AE09952-486B-4F4F-A441-118D940A2C0C}"/>
              </a:ext>
            </a:extLst>
          </p:cNvPr>
          <p:cNvSpPr/>
          <p:nvPr/>
        </p:nvSpPr>
        <p:spPr>
          <a:xfrm>
            <a:off x="218275" y="533746"/>
            <a:ext cx="11388313"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Best Practices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solidFill>
                  <a:srgbClr val="1F1A62"/>
                </a:solidFill>
                <a:latin typeface="Helvetica" pitchFamily="2" charset="0"/>
              </a:rPr>
              <a:t>Automotive</a:t>
            </a:r>
            <a:endParaRPr kumimoji="0" lang="en-US" sz="2600" i="0" u="none" strike="noStrike" kern="1200" cap="none" spc="0" normalizeH="0" baseline="0" noProof="0" dirty="0">
              <a:ln>
                <a:noFill/>
              </a:ln>
              <a:solidFill>
                <a:srgbClr val="1F1A62"/>
              </a:solidFill>
              <a:effectLst/>
              <a:uLnTx/>
              <a:uFillTx/>
              <a:latin typeface="Helvetica" pitchFamily="2" charset="0"/>
              <a:ea typeface="+mn-ea"/>
              <a:cs typeface="+mn-cs"/>
            </a:endParaRPr>
          </a:p>
        </p:txBody>
      </p:sp>
      <p:pic>
        <p:nvPicPr>
          <p:cNvPr id="31" name="Picture 30">
            <a:extLst>
              <a:ext uri="{FF2B5EF4-FFF2-40B4-BE49-F238E27FC236}">
                <a16:creationId xmlns:a16="http://schemas.microsoft.com/office/drawing/2014/main" id="{2EE6D369-790A-4B7C-9240-D2E51941DE4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2" name="Slide Number Placeholder 5">
            <a:extLst>
              <a:ext uri="{FF2B5EF4-FFF2-40B4-BE49-F238E27FC236}">
                <a16:creationId xmlns:a16="http://schemas.microsoft.com/office/drawing/2014/main" id="{9A0E526B-59B2-4C9F-92FB-A2F8EE77670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3" name="Rectangle 32">
            <a:extLst>
              <a:ext uri="{FF2B5EF4-FFF2-40B4-BE49-F238E27FC236}">
                <a16:creationId xmlns:a16="http://schemas.microsoft.com/office/drawing/2014/main" id="{3A8C9B62-C207-42B9-AAC1-5847D1FE16D0}"/>
              </a:ext>
            </a:extLst>
          </p:cNvPr>
          <p:cNvSpPr/>
          <p:nvPr/>
        </p:nvSpPr>
        <p:spPr>
          <a:xfrm>
            <a:off x="440169"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 name="Rectangle 3">
            <a:extLst>
              <a:ext uri="{FF2B5EF4-FFF2-40B4-BE49-F238E27FC236}">
                <a16:creationId xmlns:a16="http://schemas.microsoft.com/office/drawing/2014/main" id="{C733433F-B952-2BC0-5A8F-65E3E7701633}"/>
              </a:ext>
            </a:extLst>
          </p:cNvPr>
          <p:cNvSpPr/>
          <p:nvPr/>
        </p:nvSpPr>
        <p:spPr>
          <a:xfrm>
            <a:off x="218275" y="2142807"/>
            <a:ext cx="11388313" cy="1292662"/>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i="0" u="none" strike="noStrike" kern="1200" cap="none" spc="0" normalizeH="0" baseline="0" noProof="0" dirty="0">
              <a:ln>
                <a:noFill/>
              </a:ln>
              <a:solidFill>
                <a:srgbClr val="1F1A62"/>
              </a:solidFill>
              <a:effectLst/>
              <a:uLnTx/>
              <a:uFillTx/>
              <a:latin typeface="Helvetica" pitchFamily="2"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baseline="0" noProof="0" dirty="0">
                <a:ln>
                  <a:noFill/>
                </a:ln>
                <a:solidFill>
                  <a:srgbClr val="1F1A62"/>
                </a:solidFill>
                <a:effectLst/>
                <a:uLnTx/>
                <a:uFillTx/>
                <a:latin typeface="Helvetica" pitchFamily="2" charset="0"/>
                <a:ea typeface="+mn-ea"/>
                <a:cs typeface="+mn-cs"/>
              </a:rPr>
              <a:t>  </a:t>
            </a:r>
          </a:p>
        </p:txBody>
      </p:sp>
      <p:sp>
        <p:nvSpPr>
          <p:cNvPr id="2" name="Rectangle 1">
            <a:extLst>
              <a:ext uri="{FF2B5EF4-FFF2-40B4-BE49-F238E27FC236}">
                <a16:creationId xmlns:a16="http://schemas.microsoft.com/office/drawing/2014/main" id="{7EF05C95-558A-AC57-B667-7E8A6368E40F}"/>
              </a:ext>
            </a:extLst>
          </p:cNvPr>
          <p:cNvSpPr/>
          <p:nvPr/>
        </p:nvSpPr>
        <p:spPr>
          <a:xfrm>
            <a:off x="10429843" y="104438"/>
            <a:ext cx="1543882" cy="1341397"/>
          </a:xfrm>
          <a:prstGeom prst="rect">
            <a:avLst/>
          </a:prstGeom>
          <a:solidFill>
            <a:schemeClr val="bg1"/>
          </a:solidFill>
          <a:ln w="3810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Automotive</a:t>
            </a:r>
          </a:p>
        </p:txBody>
      </p:sp>
      <p:pic>
        <p:nvPicPr>
          <p:cNvPr id="3" name="Picture 2" descr="Logo, icon&#10;&#10;Description automatically generated">
            <a:extLst>
              <a:ext uri="{FF2B5EF4-FFF2-40B4-BE49-F238E27FC236}">
                <a16:creationId xmlns:a16="http://schemas.microsoft.com/office/drawing/2014/main" id="{43923186-1568-1DB3-6F3D-75E26A07124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71567" y="212402"/>
            <a:ext cx="860434" cy="860434"/>
          </a:xfrm>
          <a:prstGeom prst="rect">
            <a:avLst/>
          </a:prstGeom>
          <a:noFill/>
          <a:ln>
            <a:noFill/>
          </a:ln>
        </p:spPr>
      </p:pic>
      <p:sp>
        <p:nvSpPr>
          <p:cNvPr id="5" name="Rectangle 4">
            <a:extLst>
              <a:ext uri="{FF2B5EF4-FFF2-40B4-BE49-F238E27FC236}">
                <a16:creationId xmlns:a16="http://schemas.microsoft.com/office/drawing/2014/main" id="{D04FD336-2422-1875-8CD0-E339FAD7D76F}"/>
              </a:ext>
            </a:extLst>
          </p:cNvPr>
          <p:cNvSpPr/>
          <p:nvPr/>
        </p:nvSpPr>
        <p:spPr>
          <a:xfrm>
            <a:off x="218275" y="1955807"/>
            <a:ext cx="11388313" cy="4708981"/>
          </a:xfrm>
          <a:prstGeom prst="rect">
            <a:avLst/>
          </a:prstGeom>
        </p:spPr>
        <p:txBody>
          <a:bodyPr wrap="square">
            <a:spAutoFit/>
          </a:bodyPr>
          <a:lstStyle/>
          <a:p>
            <a:pPr marL="457200" indent="-457200">
              <a:buFont typeface="Arial" panose="020B0604020202020204" pitchFamily="34" charset="0"/>
              <a:buChar char="•"/>
              <a:defRPr/>
            </a:pPr>
            <a:r>
              <a:rPr lang="en-US" sz="2000" b="1" dirty="0">
                <a:solidFill>
                  <a:srgbClr val="FF6699"/>
                </a:solidFill>
                <a:latin typeface="Helvetica" pitchFamily="2" charset="0"/>
              </a:rPr>
              <a:t>Manage frequency and optimize cross platform spend in real-time.  </a:t>
            </a:r>
            <a:r>
              <a:rPr lang="en-US" sz="2000" dirty="0">
                <a:solidFill>
                  <a:srgbClr val="1F1A62"/>
                </a:solidFill>
                <a:latin typeface="Helvetica" pitchFamily="2" charset="0"/>
              </a:rPr>
              <a:t>When layered with advanced targeting capabilities of in market automotive purchasers, a brand can reach the right audience, in the right place, at the right time, the right number of times throughout the campaign.</a:t>
            </a:r>
          </a:p>
          <a:p>
            <a:pPr marR="0" lvl="0" algn="l" defTabSz="914400" rtl="0" eaLnBrk="1" fontAlgn="auto" latinLnBrk="0" hangingPunct="1">
              <a:lnSpc>
                <a:spcPct val="100000"/>
              </a:lnSpc>
              <a:spcBef>
                <a:spcPts val="0"/>
              </a:spcBef>
              <a:spcAft>
                <a:spcPts val="0"/>
              </a:spcAft>
              <a:buClrTx/>
              <a:buSzTx/>
              <a:tabLst/>
              <a:defRPr/>
            </a:pPr>
            <a:endParaRPr lang="en-US" sz="2000" dirty="0">
              <a:solidFill>
                <a:srgbClr val="1F1A62"/>
              </a:solidFill>
              <a:latin typeface="Helvetica" pitchFamily="2"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solidFill>
                  <a:srgbClr val="FF6699"/>
                </a:solidFill>
                <a:latin typeface="Helvetica" pitchFamily="2" charset="0"/>
              </a:rPr>
              <a:t>Reduce duplicated reach across your campaign by including a diverse set of linear networks.  </a:t>
            </a:r>
            <a:r>
              <a:rPr lang="en-US" sz="2000" dirty="0">
                <a:solidFill>
                  <a:srgbClr val="1F1A62"/>
                </a:solidFill>
                <a:latin typeface="Helvetica" pitchFamily="2" charset="0"/>
              </a:rPr>
              <a:t>This provides the ability to access unique car buying audiences not found elsewhere.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srgbClr val="1F1A62"/>
              </a:solidFill>
              <a:latin typeface="Helvetica" pitchFamily="2"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solidFill>
                  <a:srgbClr val="FF6699"/>
                </a:solidFill>
                <a:latin typeface="Helvetica" pitchFamily="2" charset="0"/>
              </a:rPr>
              <a:t>Leverage website conversion data to better understand your customer’s path to purchase.</a:t>
            </a:r>
            <a:r>
              <a:rPr lang="en-US" sz="2000" dirty="0">
                <a:solidFill>
                  <a:srgbClr val="1F1A62"/>
                </a:solidFill>
                <a:latin typeface="Helvetica" pitchFamily="2" charset="0"/>
              </a:rPr>
              <a:t>  This will enable a brand to better engage with car buyers from the time they begin researching specific models, to when  they’re booking a test a drive, to when they purchase a vehicle.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i="0" u="none" strike="noStrike" kern="1200" cap="none" spc="0" normalizeH="0" baseline="0" noProof="0" dirty="0">
              <a:ln>
                <a:noFill/>
              </a:ln>
              <a:solidFill>
                <a:srgbClr val="1F1A62"/>
              </a:solidFill>
              <a:effectLst/>
              <a:uLnTx/>
              <a:uFillTx/>
              <a:latin typeface="Helvetica" pitchFamily="2"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Tree>
    <p:extLst>
      <p:ext uri="{BB962C8B-B14F-4D97-AF65-F5344CB8AC3E}">
        <p14:creationId xmlns:p14="http://schemas.microsoft.com/office/powerpoint/2010/main" val="41674193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8D3A7C3-9423-4DEA-8167-5DB6C292661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12790" y="0"/>
            <a:ext cx="2679209" cy="1560098"/>
          </a:xfrm>
          <a:prstGeom prst="rect">
            <a:avLst/>
          </a:prstGeom>
        </p:spPr>
      </p:pic>
      <p:sp>
        <p:nvSpPr>
          <p:cNvPr id="2" name="Rectangle 1">
            <a:extLst>
              <a:ext uri="{FF2B5EF4-FFF2-40B4-BE49-F238E27FC236}">
                <a16:creationId xmlns:a16="http://schemas.microsoft.com/office/drawing/2014/main" id="{892812D1-C2E7-6145-8C2A-95A25EFCD80C}"/>
              </a:ext>
            </a:extLst>
          </p:cNvPr>
          <p:cNvSpPr/>
          <p:nvPr/>
        </p:nvSpPr>
        <p:spPr>
          <a:xfrm>
            <a:off x="-22938" y="-28271"/>
            <a:ext cx="6096000" cy="6869150"/>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155150" y="2188364"/>
            <a:ext cx="57857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Helvetica" pitchFamily="2" charset="0"/>
                <a:ea typeface="+mn-ea"/>
                <a:cs typeface="+mn-cs"/>
              </a:rPr>
              <a:t>Discover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elvetica" pitchFamily="2" charset="0"/>
                <a:ea typeface="+mn-ea"/>
                <a:cs typeface="+mn-cs"/>
              </a:rPr>
              <a:t>Looking for more data, insights and takeaways? Check out this related VAB content</a:t>
            </a:r>
          </a:p>
        </p:txBody>
      </p:sp>
      <p:sp>
        <p:nvSpPr>
          <p:cNvPr id="17" name="Rectangle 16">
            <a:extLst>
              <a:ext uri="{FF2B5EF4-FFF2-40B4-BE49-F238E27FC236}">
                <a16:creationId xmlns:a16="http://schemas.microsoft.com/office/drawing/2014/main" id="{233B3C66-BB54-4899-9837-0457B0BFA117}"/>
              </a:ext>
            </a:extLst>
          </p:cNvPr>
          <p:cNvSpPr/>
          <p:nvPr/>
        </p:nvSpPr>
        <p:spPr>
          <a:xfrm>
            <a:off x="305054" y="6007647"/>
            <a:ext cx="565180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Helvetica" pitchFamily="2" charset="0"/>
                <a:ea typeface="+mn-ea"/>
                <a:cs typeface="+mn-cs"/>
              </a:rPr>
              <a:t>VAB Members, brand marketers and agencies get free and immediate access to VAB’s content library.  Get access at</a:t>
            </a:r>
            <a:r>
              <a:rPr kumimoji="0" lang="en-US" sz="1200" b="0" i="0" u="none" strike="noStrike" kern="1200" cap="none" spc="0" normalizeH="0" baseline="0" noProof="0">
                <a:ln>
                  <a:noFill/>
                </a:ln>
                <a:solidFill>
                  <a:schemeClr val="bg1"/>
                </a:solidFill>
                <a:effectLst/>
                <a:uLnTx/>
                <a:uFillTx/>
                <a:latin typeface="Helvetica" pitchFamily="2" charset="0"/>
                <a:ea typeface="+mn-ea"/>
                <a:cs typeface="+mn-cs"/>
              </a:rPr>
              <a:t> </a:t>
            </a:r>
            <a:r>
              <a:rPr kumimoji="0" lang="en-US" sz="1200" b="1" i="0" u="none" strike="noStrike" kern="1200" cap="none" spc="0" normalizeH="0" baseline="0" noProof="0">
                <a:ln>
                  <a:noFill/>
                </a:ln>
                <a:solidFill>
                  <a:schemeClr val="bg1"/>
                </a:solidFill>
                <a:effectLst/>
                <a:uLnTx/>
                <a:uFillTx/>
                <a:latin typeface="Helvetica" pitchFamily="2" charset="0"/>
                <a:ea typeface="+mn-ea"/>
                <a:cs typeface="+mn-cs"/>
                <a:hlinkClick r:id="rId3">
                  <a:extLst>
                    <a:ext uri="{A12FA001-AC4F-418D-AE19-62706E023703}">
                      <ahyp:hlinkClr xmlns:ahyp="http://schemas.microsoft.com/office/drawing/2018/hyperlinkcolor" val="tx"/>
                    </a:ext>
                  </a:extLst>
                </a:hlinkClick>
              </a:rPr>
              <a:t>theVAB.com</a:t>
            </a:r>
            <a:endParaRPr kumimoji="0" lang="en-US" sz="1200" b="0" i="0" u="none" strike="noStrike" kern="1200" cap="none" spc="0" normalizeH="0" baseline="0" noProof="0">
              <a:ln>
                <a:noFill/>
              </a:ln>
              <a:solidFill>
                <a:schemeClr val="bg1"/>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CFD45E7E-C500-43A2-8120-8ED21E2A2C7B}"/>
              </a:ext>
            </a:extLst>
          </p:cNvPr>
          <p:cNvGrpSpPr/>
          <p:nvPr/>
        </p:nvGrpSpPr>
        <p:grpSpPr>
          <a:xfrm>
            <a:off x="145294" y="542425"/>
            <a:ext cx="2417075" cy="744993"/>
            <a:chOff x="198561" y="542425"/>
            <a:chExt cx="2417075" cy="744993"/>
          </a:xfrm>
        </p:grpSpPr>
        <p:sp>
          <p:nvSpPr>
            <p:cNvPr id="21" name="TextBox 20">
              <a:extLst>
                <a:ext uri="{FF2B5EF4-FFF2-40B4-BE49-F238E27FC236}">
                  <a16:creationId xmlns:a16="http://schemas.microsoft.com/office/drawing/2014/main" id="{DE4170BE-0D5F-4F59-B2ED-D07DFD84BE95}"/>
                </a:ext>
              </a:extLst>
            </p:cNvPr>
            <p:cNvSpPr txBox="1"/>
            <p:nvPr/>
          </p:nvSpPr>
          <p:spPr>
            <a:xfrm>
              <a:off x="198561" y="542425"/>
              <a:ext cx="11825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Helvetica" pitchFamily="2" charset="0"/>
                  <a:ea typeface="+mn-ea"/>
                  <a:cs typeface="+mn-cs"/>
                </a:rPr>
                <a:t>Benjamin Vandegrift</a:t>
              </a:r>
            </a:p>
          </p:txBody>
        </p:sp>
        <p:sp>
          <p:nvSpPr>
            <p:cNvPr id="22" name="TextBox 21">
              <a:extLst>
                <a:ext uri="{FF2B5EF4-FFF2-40B4-BE49-F238E27FC236}">
                  <a16:creationId xmlns:a16="http://schemas.microsoft.com/office/drawing/2014/main" id="{97F9895F-B2CF-4F6E-A124-87D6BB078209}"/>
                </a:ext>
              </a:extLst>
            </p:cNvPr>
            <p:cNvSpPr txBox="1"/>
            <p:nvPr/>
          </p:nvSpPr>
          <p:spPr>
            <a:xfrm>
              <a:off x="198561" y="856531"/>
              <a:ext cx="241707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rPr>
                <a:t>VP, Measurement Solutions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err="1">
                  <a:solidFill>
                    <a:prstClr val="white"/>
                  </a:solidFill>
                  <a:latin typeface="Helvetica Light" panose="020B0403020202020204" pitchFamily="34" charset="0"/>
                </a:rPr>
                <a:t>BenjaminV</a:t>
              </a:r>
              <a:r>
                <a:rPr kumimoji="0" lang="en-US" sz="1100"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rPr>
                <a:t>@</a:t>
              </a:r>
              <a:r>
                <a:rPr kumimoji="0" lang="en-US" sz="1100" b="0" i="0" u="none" strike="noStrike" kern="1200" cap="none" spc="0" normalizeH="0" baseline="0" noProof="0" dirty="0" err="1">
                  <a:ln>
                    <a:noFill/>
                  </a:ln>
                  <a:solidFill>
                    <a:prstClr val="white"/>
                  </a:solidFill>
                  <a:effectLst/>
                  <a:uLnTx/>
                  <a:uFillTx/>
                  <a:latin typeface="Helvetica Light" panose="020B0403020202020204" pitchFamily="34" charset="0"/>
                  <a:ea typeface="+mn-ea"/>
                  <a:cs typeface="+mn-cs"/>
                </a:rPr>
                <a:t>thevab.com</a:t>
              </a:r>
              <a:endParaRPr kumimoji="0" lang="en-US" sz="1100"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endParaRPr>
            </a:p>
          </p:txBody>
        </p:sp>
      </p:grpSp>
      <p:sp>
        <p:nvSpPr>
          <p:cNvPr id="39" name="TextBox 38">
            <a:hlinkClick r:id="rId4"/>
            <a:extLst>
              <a:ext uri="{FF2B5EF4-FFF2-40B4-BE49-F238E27FC236}">
                <a16:creationId xmlns:a16="http://schemas.microsoft.com/office/drawing/2014/main" id="{6103E57D-518A-4E1D-9143-658131064F98}"/>
              </a:ext>
            </a:extLst>
          </p:cNvPr>
          <p:cNvSpPr txBox="1"/>
          <p:nvPr/>
        </p:nvSpPr>
        <p:spPr>
          <a:xfrm>
            <a:off x="6190089" y="3099343"/>
            <a:ext cx="2904612"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Today’s Innovations in Measurement 1Q 2022</a:t>
            </a:r>
            <a:endParaRPr kumimoji="0" lang="en-US" sz="1200" b="1" i="1" u="none" strike="noStrike" kern="1200" cap="none" spc="0" normalizeH="0" baseline="0" noProof="0" dirty="0">
              <a:ln>
                <a:noFill/>
              </a:ln>
              <a:solidFill>
                <a:srgbClr val="4EBEA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Real-world case studies from industry innovators</a:t>
            </a:r>
          </a:p>
        </p:txBody>
      </p:sp>
      <p:sp>
        <p:nvSpPr>
          <p:cNvPr id="46" name="TextBox 45">
            <a:hlinkClick r:id="rId5"/>
            <a:extLst>
              <a:ext uri="{FF2B5EF4-FFF2-40B4-BE49-F238E27FC236}">
                <a16:creationId xmlns:a16="http://schemas.microsoft.com/office/drawing/2014/main" id="{FAF74B95-EB6A-4959-9FAA-A0D5A7BD02D3}"/>
              </a:ext>
            </a:extLst>
          </p:cNvPr>
          <p:cNvSpPr txBox="1"/>
          <p:nvPr/>
        </p:nvSpPr>
        <p:spPr>
          <a:xfrm>
            <a:off x="6409749" y="5471797"/>
            <a:ext cx="2505207"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Stream On</a:t>
            </a:r>
            <a:endParaRPr kumimoji="0" lang="en-US" sz="1200" b="1" i="1" u="none" strike="noStrike" kern="1200" cap="none" spc="0" normalizeH="0" baseline="0" noProof="0" dirty="0">
              <a:ln>
                <a:noFill/>
              </a:ln>
              <a:solidFill>
                <a:srgbClr val="4EBEA4"/>
              </a:solidFill>
              <a:effectLst/>
              <a:uLnTx/>
              <a:uFillTx/>
              <a:latin typeface="Helvetica" panose="020B0403020202020204" pitchFamily="34" charset="0"/>
              <a:ea typeface="+mn-ea"/>
              <a:cs typeface="+mn-cs"/>
            </a:endParaRPr>
          </a:p>
          <a:p>
            <a:pPr lvl="0" algn="ctr">
              <a:defRPr/>
            </a:pPr>
            <a:r>
              <a:rPr lang="en-US" sz="1100" dirty="0">
                <a:solidFill>
                  <a:srgbClr val="1B1464"/>
                </a:solidFill>
                <a:latin typeface="Helvetica" panose="020B0403020202020204" pitchFamily="34" charset="0"/>
              </a:rPr>
              <a:t>23 Real-World Case Studies Highlighting How Video Streaming Drives Brand Success</a:t>
            </a:r>
          </a:p>
        </p:txBody>
      </p:sp>
      <p:sp>
        <p:nvSpPr>
          <p:cNvPr id="48" name="TextBox 47">
            <a:hlinkClick r:id="rId6"/>
            <a:extLst>
              <a:ext uri="{FF2B5EF4-FFF2-40B4-BE49-F238E27FC236}">
                <a16:creationId xmlns:a16="http://schemas.microsoft.com/office/drawing/2014/main" id="{BF737277-8625-4A43-8907-545E95C5E49B}"/>
              </a:ext>
            </a:extLst>
          </p:cNvPr>
          <p:cNvSpPr txBox="1"/>
          <p:nvPr/>
        </p:nvSpPr>
        <p:spPr>
          <a:xfrm>
            <a:off x="9265818" y="5471797"/>
            <a:ext cx="2679208"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4EBEA4"/>
                </a:solidFill>
                <a:latin typeface="Helvetica" panose="020B0403020202020204" pitchFamily="34" charset="0"/>
              </a:rPr>
              <a:t>Convergent TV Marketer FAQ</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How streaming can deliver incremental audiences in convergent TV</a:t>
            </a:r>
            <a:endParaRPr kumimoji="0" lang="en-US" sz="12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pic>
        <p:nvPicPr>
          <p:cNvPr id="30" name="Picture 29">
            <a:hlinkClick r:id="rId4"/>
            <a:extLst>
              <a:ext uri="{FF2B5EF4-FFF2-40B4-BE49-F238E27FC236}">
                <a16:creationId xmlns:a16="http://schemas.microsoft.com/office/drawing/2014/main" id="{0535805B-16F7-4975-BECA-FA650D00B7AA}"/>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6409748" y="1670702"/>
            <a:ext cx="2465295" cy="1378910"/>
          </a:xfrm>
          <a:prstGeom prst="rect">
            <a:avLst/>
          </a:prstGeom>
          <a:ln>
            <a:solidFill>
              <a:srgbClr val="1F1A62"/>
            </a:solidFill>
          </a:ln>
        </p:spPr>
      </p:pic>
      <p:sp>
        <p:nvSpPr>
          <p:cNvPr id="37" name="TextBox 36">
            <a:hlinkClick r:id="rId8"/>
            <a:extLst>
              <a:ext uri="{FF2B5EF4-FFF2-40B4-BE49-F238E27FC236}">
                <a16:creationId xmlns:a16="http://schemas.microsoft.com/office/drawing/2014/main" id="{94512491-5776-4CBB-BEC5-212D8B4DA8C4}"/>
              </a:ext>
            </a:extLst>
          </p:cNvPr>
          <p:cNvSpPr txBox="1"/>
          <p:nvPr/>
        </p:nvSpPr>
        <p:spPr>
          <a:xfrm>
            <a:off x="9147423" y="3056391"/>
            <a:ext cx="2904612"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Today’s Innovations in Measurement 2Q 2022</a:t>
            </a:r>
            <a:endParaRPr kumimoji="0" lang="en-US" sz="1200" b="1" i="1" u="none" strike="noStrike" kern="1200" cap="none" spc="0" normalizeH="0" baseline="0" noProof="0" dirty="0">
              <a:ln>
                <a:noFill/>
              </a:ln>
              <a:solidFill>
                <a:srgbClr val="4EBEA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rgbClr val="1B1464"/>
                </a:solidFill>
                <a:latin typeface="Helvetica" panose="020B0403020202020204" pitchFamily="34" charset="0"/>
              </a:rPr>
              <a:t>Real world case studies from industry innovators</a:t>
            </a:r>
            <a:endParaRPr kumimoji="0" lang="en-US" sz="11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pic>
        <p:nvPicPr>
          <p:cNvPr id="31" name="Picture 30">
            <a:extLst>
              <a:ext uri="{FF2B5EF4-FFF2-40B4-BE49-F238E27FC236}">
                <a16:creationId xmlns:a16="http://schemas.microsoft.com/office/drawing/2014/main" id="{61C54901-560B-4369-BF2E-379896F0C5A0}"/>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0" name="Slide Number Placeholder 5">
            <a:extLst>
              <a:ext uri="{FF2B5EF4-FFF2-40B4-BE49-F238E27FC236}">
                <a16:creationId xmlns:a16="http://schemas.microsoft.com/office/drawing/2014/main" id="{15C2F307-91E3-411B-9F9E-4E78F1FDE2C9}"/>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1" name="Rectangle 40">
            <a:extLst>
              <a:ext uri="{FF2B5EF4-FFF2-40B4-BE49-F238E27FC236}">
                <a16:creationId xmlns:a16="http://schemas.microsoft.com/office/drawing/2014/main" id="{A288E7DD-60DA-4CE7-BDBE-D4A75BB8AE31}"/>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5" name="Picture 4">
            <a:hlinkClick r:id="rId10"/>
            <a:extLst>
              <a:ext uri="{FF2B5EF4-FFF2-40B4-BE49-F238E27FC236}">
                <a16:creationId xmlns:a16="http://schemas.microsoft.com/office/drawing/2014/main" id="{BE44C096-79FE-C70D-0BDC-4C2F7D5EA418}"/>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9265818" y="1670702"/>
            <a:ext cx="2559609" cy="1390057"/>
          </a:xfrm>
          <a:prstGeom prst="rect">
            <a:avLst/>
          </a:prstGeom>
        </p:spPr>
      </p:pic>
      <p:pic>
        <p:nvPicPr>
          <p:cNvPr id="9" name="Picture 8">
            <a:hlinkClick r:id="rId12"/>
            <a:extLst>
              <a:ext uri="{FF2B5EF4-FFF2-40B4-BE49-F238E27FC236}">
                <a16:creationId xmlns:a16="http://schemas.microsoft.com/office/drawing/2014/main" id="{84B2AEC2-086D-FEA7-4359-0A69E267F716}"/>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443742" y="4032791"/>
            <a:ext cx="2451396" cy="1378910"/>
          </a:xfrm>
          <a:prstGeom prst="rect">
            <a:avLst/>
          </a:prstGeom>
          <a:blipFill dpi="0" rotWithShape="1">
            <a:blip r:embed="rId14" cstate="screen">
              <a:extLst>
                <a:ext uri="{28A0092B-C50C-407E-A947-70E740481C1C}">
                  <a14:useLocalDpi xmlns:a14="http://schemas.microsoft.com/office/drawing/2010/main"/>
                </a:ext>
              </a:extLst>
            </a:blip>
            <a:srcRect/>
            <a:stretch>
              <a:fillRect/>
            </a:stretch>
          </a:blipFill>
          <a:ln>
            <a:solidFill>
              <a:srgbClr val="1B1464"/>
            </a:solidFill>
          </a:ln>
        </p:spPr>
      </p:pic>
      <p:pic>
        <p:nvPicPr>
          <p:cNvPr id="11" name="Picture 10">
            <a:hlinkClick r:id="rId15"/>
            <a:extLst>
              <a:ext uri="{FF2B5EF4-FFF2-40B4-BE49-F238E27FC236}">
                <a16:creationId xmlns:a16="http://schemas.microsoft.com/office/drawing/2014/main" id="{2A0D7308-74E2-D100-ED92-12562B7E1A46}"/>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9260125" y="4019488"/>
            <a:ext cx="2565302" cy="1392214"/>
          </a:xfrm>
          <a:prstGeom prst="rect">
            <a:avLst/>
          </a:prstGeom>
        </p:spPr>
      </p:pic>
    </p:spTree>
    <p:extLst>
      <p:ext uri="{BB962C8B-B14F-4D97-AF65-F5344CB8AC3E}">
        <p14:creationId xmlns:p14="http://schemas.microsoft.com/office/powerpoint/2010/main" val="24696837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599757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is an insights-driven organization that inspires marketers to reimagine their media strategies resulting in fully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2699760"/>
            <a:ext cx="88036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Drawing on our marketing expertise, we </a:t>
            </a:r>
            <a:r>
              <a:rPr kumimoji="0" lang="en-US" sz="1800" b="1" i="0" u="none" strike="noStrike" kern="1200" cap="none" spc="0" normalizeH="0" baseline="0" noProof="0">
                <a:ln>
                  <a:noFill/>
                </a:ln>
                <a:solidFill>
                  <a:srgbClr val="66C5AD"/>
                </a:solidFill>
                <a:effectLst/>
                <a:uLnTx/>
                <a:uFillTx/>
                <a:latin typeface="Helvetica" panose="020B0604020202020204" pitchFamily="2" charset="0"/>
                <a:ea typeface="+mn-ea"/>
                <a:cs typeface="+mn-cs"/>
              </a:rPr>
              <a:t>simplify</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604020202020204" pitchFamily="2" charset="0"/>
                <a:ea typeface="+mn-ea"/>
                <a:cs typeface="+mn-cs"/>
              </a:rPr>
              <a:t>discover </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new insights that </a:t>
            </a:r>
            <a:r>
              <a:rPr kumimoji="0" lang="en-US" sz="20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transform</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 the way marketers look at their media strategy.  </a:t>
            </a:r>
          </a:p>
        </p:txBody>
      </p:sp>
      <p:sp>
        <p:nvSpPr>
          <p:cNvPr id="15" name="TextBox 14">
            <a:extLst>
              <a:ext uri="{FF2B5EF4-FFF2-40B4-BE49-F238E27FC236}">
                <a16:creationId xmlns:a16="http://schemas.microsoft.com/office/drawing/2014/main" id="{875C49CF-247D-4943-AF3F-A3CBCDB56DAC}"/>
              </a:ext>
            </a:extLst>
          </p:cNvPr>
          <p:cNvSpPr txBox="1"/>
          <p:nvPr/>
        </p:nvSpPr>
        <p:spPr>
          <a:xfrm>
            <a:off x="2136968" y="4285640"/>
            <a:ext cx="950773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We are committed to your business growth and proud to offer VAB members, brand marketers and agencies </a:t>
            </a:r>
            <a:r>
              <a:rPr kumimoji="0" lang="en-US" sz="1800" b="1" i="1" u="none" strike="noStrike" kern="1200" cap="none" spc="0" normalizeH="0" baseline="0" noProof="0">
                <a:ln>
                  <a:noFill/>
                </a:ln>
                <a:solidFill>
                  <a:srgbClr val="1F1A62"/>
                </a:solidFill>
                <a:effectLst/>
                <a:uLnTx/>
                <a:uFillTx/>
                <a:latin typeface="Helvetica" panose="020B0604020202020204" pitchFamily="2" charset="0"/>
                <a:ea typeface="+mn-ea"/>
                <a:cs typeface="+mn-cs"/>
              </a:rPr>
              <a:t>complimentary access </a:t>
            </a:r>
            <a:r>
              <a:rPr kumimoji="0" lang="en-US" sz="18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to our continuously-growing Insights library.  </a:t>
            </a:r>
            <a:r>
              <a:rPr kumimoji="0" lang="en-US" sz="1800" b="1" i="0" u="none" strike="noStrike" kern="1200" cap="none" spc="0" normalizeH="0" baseline="0" noProof="0">
                <a:ln>
                  <a:noFill/>
                </a:ln>
                <a:solidFill>
                  <a:srgbClr val="1B1464"/>
                </a:solidFill>
                <a:effectLst/>
                <a:uLnTx/>
                <a:uFillTx/>
                <a:latin typeface="Helvetica" panose="020B0604020202020204" pitchFamily="2" charset="0"/>
                <a:ea typeface="+mn-ea"/>
                <a:cs typeface="+mn-cs"/>
              </a:rPr>
              <a:t>Get immediate access at theVAB.com.</a:t>
            </a:r>
          </a:p>
        </p:txBody>
      </p:sp>
      <p:pic>
        <p:nvPicPr>
          <p:cNvPr id="3" name="Picture 2">
            <a:extLst>
              <a:ext uri="{FF2B5EF4-FFF2-40B4-BE49-F238E27FC236}">
                <a16:creationId xmlns:a16="http://schemas.microsoft.com/office/drawing/2014/main" id="{B00359E5-558D-4CFF-9331-8C374E19D5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3689" y="4177157"/>
            <a:ext cx="934320" cy="934320"/>
          </a:xfrm>
          <a:prstGeom prst="rect">
            <a:avLst/>
          </a:prstGeom>
        </p:spPr>
      </p:pic>
      <p:sp>
        <p:nvSpPr>
          <p:cNvPr id="17" name="TextBox 15">
            <a:extLst>
              <a:ext uri="{FF2B5EF4-FFF2-40B4-BE49-F238E27FC236}">
                <a16:creationId xmlns:a16="http://schemas.microsoft.com/office/drawing/2014/main" id="{403F38AA-AAD1-410D-BCAB-2DE98701921E}"/>
              </a:ext>
            </a:extLst>
          </p:cNvPr>
          <p:cNvSpPr txBox="1"/>
          <p:nvPr/>
        </p:nvSpPr>
        <p:spPr>
          <a:xfrm>
            <a:off x="589946" y="5519837"/>
            <a:ext cx="11012107"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Curious to learn more about VAB? </a:t>
            </a:r>
            <a:r>
              <a:rPr kumimoji="0" lang="en-US" sz="1800" b="0" i="0"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Check out this </a:t>
            </a:r>
            <a:r>
              <a:rPr kumimoji="0" lang="en-US" sz="1800" b="1" i="0" u="none" strike="noStrike" kern="1200" cap="none" spc="0" normalizeH="0" baseline="0" noProof="0">
                <a:ln>
                  <a:noFill/>
                </a:ln>
                <a:solidFill>
                  <a:srgbClr val="00BFF2"/>
                </a:solidFill>
                <a:effectLst/>
                <a:uLnTx/>
                <a:uFillTx/>
                <a:latin typeface="Helvetica" panose="020B0604020202020204" pitchFamily="34" charset="0"/>
                <a:ea typeface="Calibri" panose="020F0502020204030204" pitchFamily="34" charset="0"/>
                <a:cs typeface="+mn-cs"/>
                <a:hlinkClick r:id="rId3">
                  <a:extLst>
                    <a:ext uri="{A12FA001-AC4F-418D-AE19-62706E023703}">
                      <ahyp:hlinkClr xmlns:ahyp="http://schemas.microsoft.com/office/drawing/2018/hyperlinkcolor" val="tx"/>
                    </a:ext>
                  </a:extLst>
                </a:hlinkClick>
              </a:rPr>
              <a:t>quick video</a:t>
            </a:r>
            <a:r>
              <a:rPr kumimoji="0" lang="en-US" sz="1800" b="1" i="0" u="none" strike="noStrike" kern="1200" cap="none" spc="0" normalizeH="0" baseline="0" noProof="0">
                <a:ln>
                  <a:noFill/>
                </a:ln>
                <a:solidFill>
                  <a:srgbClr val="00BFF2"/>
                </a:solidFill>
                <a:effectLst/>
                <a:uLnTx/>
                <a:uFillTx/>
                <a:latin typeface="Helvetica" panose="020B0604020202020204" pitchFamily="34" charset="0"/>
                <a:ea typeface="Calibri" panose="020F0502020204030204" pitchFamily="34" charset="0"/>
                <a:cs typeface="+mn-cs"/>
              </a:rPr>
              <a:t> </a:t>
            </a:r>
            <a:r>
              <a:rPr kumimoji="0" lang="en-US" sz="1800" b="0" i="0"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to see what we do and how we can help you develop business-driving marketing strategies.</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p:txBody>
      </p:sp>
      <p:pic>
        <p:nvPicPr>
          <p:cNvPr id="16" name="Picture 15">
            <a:extLst>
              <a:ext uri="{FF2B5EF4-FFF2-40B4-BE49-F238E27FC236}">
                <a16:creationId xmlns:a16="http://schemas.microsoft.com/office/drawing/2014/main" id="{79B3113B-7CF4-4E9A-AD57-5EA33416DAB4}"/>
              </a:ext>
            </a:extLst>
          </p:cNvPr>
          <p:cNvPicPr>
            <a:picLocks noChangeAspect="1"/>
          </p:cNvPicPr>
          <p:nvPr/>
        </p:nvPicPr>
        <p:blipFill rotWithShape="1">
          <a:blip r:embed="rId4" cstate="screen">
            <a:clrChange>
              <a:clrFrom>
                <a:srgbClr val="00BFF2"/>
              </a:clrFrom>
              <a:clrTo>
                <a:srgbClr val="00BFF2">
                  <a:alpha val="0"/>
                </a:srgbClr>
              </a:clrTo>
            </a:clrChange>
            <a:extLst>
              <a:ext uri="{28A0092B-C50C-407E-A947-70E740481C1C}">
                <a14:useLocalDpi xmlns:a14="http://schemas.microsoft.com/office/drawing/2010/main"/>
              </a:ext>
            </a:extLst>
          </a:blip>
          <a:srcRect/>
          <a:stretch/>
        </p:blipFill>
        <p:spPr>
          <a:xfrm>
            <a:off x="7038878" y="0"/>
            <a:ext cx="5153121" cy="3021922"/>
          </a:xfrm>
          <a:prstGeom prst="rect">
            <a:avLst/>
          </a:prstGeom>
        </p:spPr>
      </p:pic>
      <p:pic>
        <p:nvPicPr>
          <p:cNvPr id="13" name="Picture 12">
            <a:extLst>
              <a:ext uri="{FF2B5EF4-FFF2-40B4-BE49-F238E27FC236}">
                <a16:creationId xmlns:a16="http://schemas.microsoft.com/office/drawing/2014/main" id="{2DF631D5-C4C4-4A95-9FAE-0FCB8B8673A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20" name="Slide Number Placeholder 5">
            <a:extLst>
              <a:ext uri="{FF2B5EF4-FFF2-40B4-BE49-F238E27FC236}">
                <a16:creationId xmlns:a16="http://schemas.microsoft.com/office/drawing/2014/main" id="{1AC0FF7A-3D3F-455D-99F8-6844740999D5}"/>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1" name="Rectangle 20">
            <a:extLst>
              <a:ext uri="{FF2B5EF4-FFF2-40B4-BE49-F238E27FC236}">
                <a16:creationId xmlns:a16="http://schemas.microsoft.com/office/drawing/2014/main" id="{A20AB118-D5EC-4D78-A5C7-CE72C724036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885916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0114B43-5ED0-40D3-8270-C66AD9B7205B}"/>
              </a:ext>
            </a:extLst>
          </p:cNvPr>
          <p:cNvSpPr/>
          <p:nvPr/>
        </p:nvSpPr>
        <p:spPr>
          <a:xfrm>
            <a:off x="208113" y="357549"/>
            <a:ext cx="1164186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In this third edition of our series, we showcase real-world case studies from twelve </a:t>
            </a:r>
            <a:r>
              <a:rPr lang="en-US" sz="2600" b="1" dirty="0">
                <a:solidFill>
                  <a:srgbClr val="1F1A62"/>
                </a:solidFill>
                <a:latin typeface="Helvetica" pitchFamily="2" charset="0"/>
              </a:rPr>
              <a:t>innovative measurement companies</a:t>
            </a:r>
          </a:p>
        </p:txBody>
      </p:sp>
      <p:pic>
        <p:nvPicPr>
          <p:cNvPr id="36" name="Picture 35" descr="Logo&#10;&#10;Description automatically generated">
            <a:hlinkClick r:id="rId3"/>
            <a:extLst>
              <a:ext uri="{FF2B5EF4-FFF2-40B4-BE49-F238E27FC236}">
                <a16:creationId xmlns:a16="http://schemas.microsoft.com/office/drawing/2014/main" id="{A5822A39-EE60-4A43-B400-4AA298F9C97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43664" y="1924902"/>
            <a:ext cx="3410802" cy="787107"/>
          </a:xfrm>
          <a:prstGeom prst="rect">
            <a:avLst/>
          </a:prstGeom>
        </p:spPr>
      </p:pic>
      <p:pic>
        <p:nvPicPr>
          <p:cNvPr id="38" name="Picture 20" descr="Samba TV Home Page">
            <a:hlinkClick r:id="rId5"/>
            <a:extLst>
              <a:ext uri="{FF2B5EF4-FFF2-40B4-BE49-F238E27FC236}">
                <a16:creationId xmlns:a16="http://schemas.microsoft.com/office/drawing/2014/main" id="{2D4B97C0-DC5B-4BA8-9F0E-01052C3F048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111440" y="3261737"/>
            <a:ext cx="3297099" cy="97196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Access A Trusted Market Research Sample | TapResearch">
            <a:hlinkClick r:id="rId7"/>
            <a:extLst>
              <a:ext uri="{FF2B5EF4-FFF2-40B4-BE49-F238E27FC236}">
                <a16:creationId xmlns:a16="http://schemas.microsoft.com/office/drawing/2014/main" id="{7082231E-542C-4AC7-8C60-13EB41854268}"/>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2503435" y="4600031"/>
            <a:ext cx="3086497" cy="100141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605 Launches Attribution Application for TV Ads | Broadcasting+Cable">
            <a:hlinkClick r:id="rId9"/>
            <a:extLst>
              <a:ext uri="{FF2B5EF4-FFF2-40B4-BE49-F238E27FC236}">
                <a16:creationId xmlns:a16="http://schemas.microsoft.com/office/drawing/2014/main" id="{998E4ABF-F07A-400F-861D-CF697E235541}"/>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91563" y="1744856"/>
            <a:ext cx="1192333" cy="109918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logo-ispot – iSpot.tv">
            <a:hlinkClick r:id="rId11"/>
            <a:extLst>
              <a:ext uri="{FF2B5EF4-FFF2-40B4-BE49-F238E27FC236}">
                <a16:creationId xmlns:a16="http://schemas.microsoft.com/office/drawing/2014/main" id="{CD68C82E-CEEB-4793-B8BF-FE30D0882C53}"/>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865763" y="3579047"/>
            <a:ext cx="1819637" cy="495186"/>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6178B79E-D81F-473C-BF94-2A269B873207}"/>
              </a:ext>
            </a:extLst>
          </p:cNvPr>
          <p:cNvSpPr txBox="1"/>
          <p:nvPr/>
        </p:nvSpPr>
        <p:spPr>
          <a:xfrm>
            <a:off x="483207" y="6287387"/>
            <a:ext cx="1154314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Click the logos to go to each company’s website homepage to learn more about their measurement solutions.</a:t>
            </a:r>
          </a:p>
        </p:txBody>
      </p:sp>
      <p:pic>
        <p:nvPicPr>
          <p:cNvPr id="16" name="Picture 15">
            <a:extLst>
              <a:ext uri="{FF2B5EF4-FFF2-40B4-BE49-F238E27FC236}">
                <a16:creationId xmlns:a16="http://schemas.microsoft.com/office/drawing/2014/main" id="{E82369CA-74EC-4516-8F3E-CCC4DA16EA84}"/>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7" name="Slide Number Placeholder 5">
            <a:extLst>
              <a:ext uri="{FF2B5EF4-FFF2-40B4-BE49-F238E27FC236}">
                <a16:creationId xmlns:a16="http://schemas.microsoft.com/office/drawing/2014/main" id="{F5ED2A60-3672-4474-88C8-85A163D9689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8" name="Rectangle 17">
            <a:extLst>
              <a:ext uri="{FF2B5EF4-FFF2-40B4-BE49-F238E27FC236}">
                <a16:creationId xmlns:a16="http://schemas.microsoft.com/office/drawing/2014/main" id="{70766517-E746-4EA1-B705-23D1C8AD3E64}"/>
              </a:ext>
            </a:extLst>
          </p:cNvPr>
          <p:cNvSpPr/>
          <p:nvPr/>
        </p:nvSpPr>
        <p:spPr>
          <a:xfrm>
            <a:off x="440169"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21" name="Google Shape;151;p26">
            <a:extLst>
              <a:ext uri="{FF2B5EF4-FFF2-40B4-BE49-F238E27FC236}">
                <a16:creationId xmlns:a16="http://schemas.microsoft.com/office/drawing/2014/main" id="{8C460152-31D2-B561-DF51-7293103B399F}"/>
              </a:ext>
            </a:extLst>
          </p:cNvPr>
          <p:cNvPicPr preferRelativeResize="0"/>
          <p:nvPr/>
        </p:nvPicPr>
        <p:blipFill>
          <a:blip r:embed="rId14" cstate="hqprint">
            <a:alphaModFix/>
            <a:extLst>
              <a:ext uri="{28A0092B-C50C-407E-A947-70E740481C1C}">
                <a14:useLocalDpi xmlns:a14="http://schemas.microsoft.com/office/drawing/2010/main"/>
              </a:ext>
            </a:extLst>
          </a:blip>
          <a:stretch>
            <a:fillRect/>
          </a:stretch>
        </p:blipFill>
        <p:spPr>
          <a:xfrm>
            <a:off x="335873" y="4821687"/>
            <a:ext cx="1548023" cy="600001"/>
          </a:xfrm>
          <a:prstGeom prst="rect">
            <a:avLst/>
          </a:prstGeom>
          <a:noFill/>
          <a:ln>
            <a:noFill/>
          </a:ln>
        </p:spPr>
      </p:pic>
      <p:pic>
        <p:nvPicPr>
          <p:cNvPr id="1026" name="Picture 2" descr="Job Application for Client Services Manager at Tatari">
            <a:hlinkClick r:id="rId15"/>
            <a:extLst>
              <a:ext uri="{FF2B5EF4-FFF2-40B4-BE49-F238E27FC236}">
                <a16:creationId xmlns:a16="http://schemas.microsoft.com/office/drawing/2014/main" id="{6E5C7D7C-6228-DA39-4DD9-1AA2BB8735DB}"/>
              </a:ext>
            </a:extLst>
          </p:cNvPr>
          <p:cNvPicPr>
            <a:picLocks noChangeAspect="1" noChangeArrowheads="1"/>
          </p:cNvPicPr>
          <p:nvPr/>
        </p:nvPicPr>
        <p:blipFill rotWithShape="1">
          <a:blip r:embed="rId16" cstate="hqprint">
            <a:clrChange>
              <a:clrFrom>
                <a:srgbClr val="FFFFFF"/>
              </a:clrFrom>
              <a:clrTo>
                <a:srgbClr val="FFFFFF">
                  <a:alpha val="0"/>
                </a:srgbClr>
              </a:clrTo>
            </a:clrChange>
            <a:extLst>
              <a:ext uri="{28A0092B-C50C-407E-A947-70E740481C1C}">
                <a14:useLocalDpi xmlns:a14="http://schemas.microsoft.com/office/drawing/2010/main"/>
              </a:ext>
            </a:extLst>
          </a:blip>
          <a:srcRect l="4838" t="32077" r="4865" b="34490"/>
          <a:stretch/>
        </p:blipFill>
        <p:spPr bwMode="auto">
          <a:xfrm>
            <a:off x="6380795" y="2101103"/>
            <a:ext cx="2454699" cy="4756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hlinkClick r:id="rId17"/>
            <a:extLst>
              <a:ext uri="{FF2B5EF4-FFF2-40B4-BE49-F238E27FC236}">
                <a16:creationId xmlns:a16="http://schemas.microsoft.com/office/drawing/2014/main" id="{91DE3011-329C-184C-E141-B0EC22B088CA}"/>
              </a:ext>
            </a:extLst>
          </p:cNvPr>
          <p:cNvPicPr>
            <a:picLocks noChangeAspect="1" noChangeArrowheads="1"/>
          </p:cNvPicPr>
          <p:nvPr/>
        </p:nvPicPr>
        <p:blipFill>
          <a:blip r:embed="rId18" cstate="hqprint">
            <a:extLst>
              <a:ext uri="{28A0092B-C50C-407E-A947-70E740481C1C}">
                <a14:useLocalDpi xmlns:a14="http://schemas.microsoft.com/office/drawing/2010/main"/>
              </a:ext>
            </a:extLst>
          </a:blip>
          <a:srcRect/>
          <a:stretch>
            <a:fillRect/>
          </a:stretch>
        </p:blipFill>
        <p:spPr bwMode="auto">
          <a:xfrm>
            <a:off x="8916830" y="3463255"/>
            <a:ext cx="2015385" cy="45267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LiveRamp Competitors | Comparably">
            <a:hlinkClick r:id="rId19"/>
            <a:extLst>
              <a:ext uri="{FF2B5EF4-FFF2-40B4-BE49-F238E27FC236}">
                <a16:creationId xmlns:a16="http://schemas.microsoft.com/office/drawing/2014/main" id="{668B9A77-7DB2-EBB7-703E-AC0A8D936833}"/>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3601736" y="3209281"/>
            <a:ext cx="1001413" cy="1001413"/>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6" descr="conviva">
            <a:extLst>
              <a:ext uri="{FF2B5EF4-FFF2-40B4-BE49-F238E27FC236}">
                <a16:creationId xmlns:a16="http://schemas.microsoft.com/office/drawing/2014/main" id="{D187BC76-D8E9-D664-9027-6D3F144C15C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2" descr="Conviva Launches TikTok Analytics Becoming the First to Enable Brands to  Measure Collective Social Media Success">
            <a:hlinkClick r:id="rId21"/>
            <a:extLst>
              <a:ext uri="{FF2B5EF4-FFF2-40B4-BE49-F238E27FC236}">
                <a16:creationId xmlns:a16="http://schemas.microsoft.com/office/drawing/2014/main" id="{5BD35D7B-F0EB-D2EC-2869-71142C54A5BE}"/>
              </a:ext>
            </a:extLst>
          </p:cNvPr>
          <p:cNvPicPr>
            <a:picLocks noChangeAspect="1" noChangeArrowheads="1"/>
          </p:cNvPicPr>
          <p:nvPr/>
        </p:nvPicPr>
        <p:blipFill rotWithShape="1">
          <a:blip r:embed="rId2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378847" y="2043658"/>
            <a:ext cx="2632674" cy="6413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VideoAmp">
            <a:extLst>
              <a:ext uri="{FF2B5EF4-FFF2-40B4-BE49-F238E27FC236}">
                <a16:creationId xmlns:a16="http://schemas.microsoft.com/office/drawing/2014/main" id="{F812DBF6-DB0C-35A6-F76E-36E02B777DFD}"/>
              </a:ext>
            </a:extLst>
          </p:cNvPr>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9041544" y="3827057"/>
            <a:ext cx="3413926" cy="19440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
            <a:extLst>
              <a:ext uri="{FF2B5EF4-FFF2-40B4-BE49-F238E27FC236}">
                <a16:creationId xmlns:a16="http://schemas.microsoft.com/office/drawing/2014/main" id="{2C6BF748-DB64-81DB-6DBA-7771D2621AEF}"/>
              </a:ext>
            </a:extLst>
          </p:cNvPr>
          <p:cNvPicPr>
            <a:picLocks noChangeAspect="1" noChangeArrowheads="1"/>
          </p:cNvPicPr>
          <p:nvPr/>
        </p:nvPicPr>
        <p:blipFill>
          <a:blip r:embed="rId24">
            <a:extLst>
              <a:ext uri="{28A0092B-C50C-407E-A947-70E740481C1C}">
                <a14:useLocalDpi xmlns:a14="http://schemas.microsoft.com/office/drawing/2010/main"/>
              </a:ext>
            </a:extLst>
          </a:blip>
          <a:srcRect/>
          <a:stretch>
            <a:fillRect/>
          </a:stretch>
        </p:blipFill>
        <p:spPr bwMode="auto">
          <a:xfrm>
            <a:off x="6254777" y="4837337"/>
            <a:ext cx="2786767" cy="526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684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BC06434-0B7B-4180-8DCB-338137C5E630}"/>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1AE09952-486B-4F4F-A441-118D940A2C0C}"/>
              </a:ext>
            </a:extLst>
          </p:cNvPr>
          <p:cNvSpPr/>
          <p:nvPr/>
        </p:nvSpPr>
        <p:spPr>
          <a:xfrm>
            <a:off x="218275" y="533746"/>
            <a:ext cx="11388313"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The case studies focus on five major product categories</a:t>
            </a:r>
          </a:p>
        </p:txBody>
      </p:sp>
      <p:grpSp>
        <p:nvGrpSpPr>
          <p:cNvPr id="10" name="Group 9">
            <a:extLst>
              <a:ext uri="{FF2B5EF4-FFF2-40B4-BE49-F238E27FC236}">
                <a16:creationId xmlns:a16="http://schemas.microsoft.com/office/drawing/2014/main" id="{56C36A42-A08B-1D0A-3376-558C8988D38C}"/>
              </a:ext>
            </a:extLst>
          </p:cNvPr>
          <p:cNvGrpSpPr/>
          <p:nvPr/>
        </p:nvGrpSpPr>
        <p:grpSpPr>
          <a:xfrm>
            <a:off x="7462276" y="2886268"/>
            <a:ext cx="2118121" cy="1890598"/>
            <a:chOff x="7499691" y="2901533"/>
            <a:chExt cx="2118121" cy="1890598"/>
          </a:xfrm>
        </p:grpSpPr>
        <p:sp>
          <p:nvSpPr>
            <p:cNvPr id="15" name="Rectangle 14">
              <a:hlinkClick r:id="rId3" action="ppaction://hlinksldjump"/>
              <a:extLst>
                <a:ext uri="{FF2B5EF4-FFF2-40B4-BE49-F238E27FC236}">
                  <a16:creationId xmlns:a16="http://schemas.microsoft.com/office/drawing/2014/main" id="{647B9BB8-0C36-4F41-BBEF-E2832716733A}"/>
                </a:ext>
              </a:extLst>
            </p:cNvPr>
            <p:cNvSpPr/>
            <p:nvPr/>
          </p:nvSpPr>
          <p:spPr>
            <a:xfrm>
              <a:off x="7499691" y="2901533"/>
              <a:ext cx="2118121" cy="1890598"/>
            </a:xfrm>
            <a:prstGeom prst="rect">
              <a:avLst/>
            </a:prstGeom>
            <a:solidFill>
              <a:schemeClr val="bg1"/>
            </a:solidFill>
            <a:ln w="3810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Entertainment / Tune -</a:t>
              </a:r>
              <a:r>
                <a:rPr lang="en-US" sz="1600" b="1" dirty="0">
                  <a:solidFill>
                    <a:srgbClr val="1F1A62"/>
                  </a:solidFill>
                  <a:latin typeface="Helvetica" panose="020B0403020202020204" pitchFamily="34" charset="0"/>
                </a:rPr>
                <a:t> in</a:t>
              </a:r>
              <a:endPar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pic>
          <p:nvPicPr>
            <p:cNvPr id="21" name="Picture 20" descr="Icon&#10;&#10;Description automatically generated">
              <a:hlinkClick r:id="rId3" action="ppaction://hlinksldjump"/>
              <a:extLst>
                <a:ext uri="{FF2B5EF4-FFF2-40B4-BE49-F238E27FC236}">
                  <a16:creationId xmlns:a16="http://schemas.microsoft.com/office/drawing/2014/main" id="{03E1716D-4EE4-4057-9DD2-1139536280D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64398" y="3323277"/>
              <a:ext cx="953465" cy="953465"/>
            </a:xfrm>
            <a:prstGeom prst="rect">
              <a:avLst/>
            </a:prstGeom>
          </p:spPr>
        </p:pic>
      </p:grpSp>
      <p:grpSp>
        <p:nvGrpSpPr>
          <p:cNvPr id="3" name="Group 2">
            <a:extLst>
              <a:ext uri="{FF2B5EF4-FFF2-40B4-BE49-F238E27FC236}">
                <a16:creationId xmlns:a16="http://schemas.microsoft.com/office/drawing/2014/main" id="{F961592F-BD78-239E-71CA-7889EEA0BDC5}"/>
              </a:ext>
            </a:extLst>
          </p:cNvPr>
          <p:cNvGrpSpPr/>
          <p:nvPr/>
        </p:nvGrpSpPr>
        <p:grpSpPr>
          <a:xfrm>
            <a:off x="194446" y="2879639"/>
            <a:ext cx="2118121" cy="1890598"/>
            <a:chOff x="194446" y="2879639"/>
            <a:chExt cx="2118121" cy="1890598"/>
          </a:xfrm>
        </p:grpSpPr>
        <p:sp>
          <p:nvSpPr>
            <p:cNvPr id="60" name="Rectangle 59">
              <a:hlinkClick r:id="rId5" action="ppaction://hlinksldjump"/>
              <a:extLst>
                <a:ext uri="{FF2B5EF4-FFF2-40B4-BE49-F238E27FC236}">
                  <a16:creationId xmlns:a16="http://schemas.microsoft.com/office/drawing/2014/main" id="{824E9BEF-3450-490F-97F5-285C61A5552E}"/>
                </a:ext>
              </a:extLst>
            </p:cNvPr>
            <p:cNvSpPr/>
            <p:nvPr/>
          </p:nvSpPr>
          <p:spPr>
            <a:xfrm>
              <a:off x="194446" y="2879639"/>
              <a:ext cx="2118121" cy="1890598"/>
            </a:xfrm>
            <a:prstGeom prst="rect">
              <a:avLst/>
            </a:prstGeom>
            <a:solidFill>
              <a:schemeClr val="bg1"/>
            </a:solidFill>
            <a:ln w="3810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CPG</a:t>
              </a:r>
            </a:p>
          </p:txBody>
        </p:sp>
        <p:pic>
          <p:nvPicPr>
            <p:cNvPr id="27" name="Picture 26" descr="Icon&#10;&#10;Description automatically generated">
              <a:hlinkClick r:id="rId5" action="ppaction://hlinksldjump"/>
              <a:extLst>
                <a:ext uri="{FF2B5EF4-FFF2-40B4-BE49-F238E27FC236}">
                  <a16:creationId xmlns:a16="http://schemas.microsoft.com/office/drawing/2014/main" id="{9B4973C4-7707-4483-9E55-BFC00AC2BCD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24508" y="3194140"/>
              <a:ext cx="1057997" cy="1057997"/>
            </a:xfrm>
            <a:prstGeom prst="rect">
              <a:avLst/>
            </a:prstGeom>
            <a:ln>
              <a:noFill/>
            </a:ln>
          </p:spPr>
        </p:pic>
      </p:grpSp>
      <p:pic>
        <p:nvPicPr>
          <p:cNvPr id="31" name="Picture 30">
            <a:extLst>
              <a:ext uri="{FF2B5EF4-FFF2-40B4-BE49-F238E27FC236}">
                <a16:creationId xmlns:a16="http://schemas.microsoft.com/office/drawing/2014/main" id="{2EE6D369-790A-4B7C-9240-D2E51941DE4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2" name="Slide Number Placeholder 5">
            <a:extLst>
              <a:ext uri="{FF2B5EF4-FFF2-40B4-BE49-F238E27FC236}">
                <a16:creationId xmlns:a16="http://schemas.microsoft.com/office/drawing/2014/main" id="{9A0E526B-59B2-4C9F-92FB-A2F8EE77670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3" name="Rectangle 32">
            <a:extLst>
              <a:ext uri="{FF2B5EF4-FFF2-40B4-BE49-F238E27FC236}">
                <a16:creationId xmlns:a16="http://schemas.microsoft.com/office/drawing/2014/main" id="{3A8C9B62-C207-42B9-AAC1-5847D1FE16D0}"/>
              </a:ext>
            </a:extLst>
          </p:cNvPr>
          <p:cNvSpPr/>
          <p:nvPr/>
        </p:nvSpPr>
        <p:spPr>
          <a:xfrm>
            <a:off x="440169"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pSp>
        <p:nvGrpSpPr>
          <p:cNvPr id="4" name="Group 3">
            <a:extLst>
              <a:ext uri="{FF2B5EF4-FFF2-40B4-BE49-F238E27FC236}">
                <a16:creationId xmlns:a16="http://schemas.microsoft.com/office/drawing/2014/main" id="{3A73529D-49E4-6470-5CA8-09C04FB929C3}"/>
              </a:ext>
            </a:extLst>
          </p:cNvPr>
          <p:cNvGrpSpPr/>
          <p:nvPr/>
        </p:nvGrpSpPr>
        <p:grpSpPr>
          <a:xfrm>
            <a:off x="5060533" y="2879639"/>
            <a:ext cx="2118121" cy="1890598"/>
            <a:chOff x="2631683" y="2886268"/>
            <a:chExt cx="2118121" cy="1890598"/>
          </a:xfrm>
        </p:grpSpPr>
        <p:sp>
          <p:nvSpPr>
            <p:cNvPr id="58" name="Rectangle 57">
              <a:hlinkClick r:id="rId8" action="ppaction://hlinksldjump"/>
              <a:extLst>
                <a:ext uri="{FF2B5EF4-FFF2-40B4-BE49-F238E27FC236}">
                  <a16:creationId xmlns:a16="http://schemas.microsoft.com/office/drawing/2014/main" id="{6453B8E8-4D84-489E-8E4F-811374F95B88}"/>
                </a:ext>
              </a:extLst>
            </p:cNvPr>
            <p:cNvSpPr/>
            <p:nvPr/>
          </p:nvSpPr>
          <p:spPr>
            <a:xfrm>
              <a:off x="2631683" y="2886268"/>
              <a:ext cx="2118121" cy="1890598"/>
            </a:xfrm>
            <a:prstGeom prst="rect">
              <a:avLst/>
            </a:prstGeom>
            <a:solidFill>
              <a:schemeClr val="bg1"/>
            </a:solidFill>
            <a:ln w="3810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Insurance</a:t>
              </a:r>
            </a:p>
          </p:txBody>
        </p:sp>
        <p:pic>
          <p:nvPicPr>
            <p:cNvPr id="5" name="Picture 4" descr="Icon&#10;&#10;Description automatically generated">
              <a:hlinkClick r:id="rId8" action="ppaction://hlinksldjump"/>
              <a:extLst>
                <a:ext uri="{FF2B5EF4-FFF2-40B4-BE49-F238E27FC236}">
                  <a16:creationId xmlns:a16="http://schemas.microsoft.com/office/drawing/2014/main" id="{C4728C77-98E7-80A7-D3B2-B06A5CC1B859}"/>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223037" y="3238270"/>
              <a:ext cx="935411" cy="935411"/>
            </a:xfrm>
            <a:prstGeom prst="rect">
              <a:avLst/>
            </a:prstGeom>
          </p:spPr>
        </p:pic>
      </p:grpSp>
      <p:grpSp>
        <p:nvGrpSpPr>
          <p:cNvPr id="8" name="Group 7">
            <a:extLst>
              <a:ext uri="{FF2B5EF4-FFF2-40B4-BE49-F238E27FC236}">
                <a16:creationId xmlns:a16="http://schemas.microsoft.com/office/drawing/2014/main" id="{6DCBBD72-5376-F27D-A17B-F8174028F4AD}"/>
              </a:ext>
            </a:extLst>
          </p:cNvPr>
          <p:cNvGrpSpPr/>
          <p:nvPr/>
        </p:nvGrpSpPr>
        <p:grpSpPr>
          <a:xfrm>
            <a:off x="2621375" y="2886268"/>
            <a:ext cx="2118121" cy="1890598"/>
            <a:chOff x="2621375" y="2886268"/>
            <a:chExt cx="2118121" cy="1890598"/>
          </a:xfrm>
        </p:grpSpPr>
        <p:sp>
          <p:nvSpPr>
            <p:cNvPr id="57" name="Rectangle 56">
              <a:hlinkClick r:id="rId10" action="ppaction://hlinksldjump"/>
              <a:extLst>
                <a:ext uri="{FF2B5EF4-FFF2-40B4-BE49-F238E27FC236}">
                  <a16:creationId xmlns:a16="http://schemas.microsoft.com/office/drawing/2014/main" id="{4C8555EB-836D-4F7D-932B-F0677005CB5D}"/>
                </a:ext>
              </a:extLst>
            </p:cNvPr>
            <p:cNvSpPr/>
            <p:nvPr/>
          </p:nvSpPr>
          <p:spPr>
            <a:xfrm>
              <a:off x="2621375" y="2886268"/>
              <a:ext cx="2118121" cy="1890598"/>
            </a:xfrm>
            <a:prstGeom prst="rect">
              <a:avLst/>
            </a:prstGeom>
            <a:solidFill>
              <a:schemeClr val="bg1"/>
            </a:solidFill>
            <a:ln w="3810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Pharma / Healthcare</a:t>
              </a:r>
            </a:p>
          </p:txBody>
        </p:sp>
        <p:pic>
          <p:nvPicPr>
            <p:cNvPr id="6" name="Picture 5" descr="Icon&#10;&#10;Description automatically generated">
              <a:hlinkClick r:id="rId10" action="ppaction://hlinksldjump"/>
              <a:extLst>
                <a:ext uri="{FF2B5EF4-FFF2-40B4-BE49-F238E27FC236}">
                  <a16:creationId xmlns:a16="http://schemas.microsoft.com/office/drawing/2014/main" id="{ED2ACFA4-F552-E1DC-13C0-AAE88D8F5EC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148486" y="3200769"/>
              <a:ext cx="964851" cy="964851"/>
            </a:xfrm>
            <a:prstGeom prst="rect">
              <a:avLst/>
            </a:prstGeom>
          </p:spPr>
        </p:pic>
      </p:grpSp>
      <p:grpSp>
        <p:nvGrpSpPr>
          <p:cNvPr id="9" name="Group 8">
            <a:extLst>
              <a:ext uri="{FF2B5EF4-FFF2-40B4-BE49-F238E27FC236}">
                <a16:creationId xmlns:a16="http://schemas.microsoft.com/office/drawing/2014/main" id="{289A4A12-6918-30A3-7EF7-F69AF1ADE601}"/>
              </a:ext>
            </a:extLst>
          </p:cNvPr>
          <p:cNvGrpSpPr/>
          <p:nvPr/>
        </p:nvGrpSpPr>
        <p:grpSpPr>
          <a:xfrm>
            <a:off x="9893574" y="2879639"/>
            <a:ext cx="2118121" cy="1890598"/>
            <a:chOff x="5048304" y="2886268"/>
            <a:chExt cx="2118121" cy="1890598"/>
          </a:xfrm>
        </p:grpSpPr>
        <p:sp>
          <p:nvSpPr>
            <p:cNvPr id="59" name="Rectangle 58">
              <a:hlinkClick r:id="rId12" action="ppaction://hlinksldjump"/>
              <a:extLst>
                <a:ext uri="{FF2B5EF4-FFF2-40B4-BE49-F238E27FC236}">
                  <a16:creationId xmlns:a16="http://schemas.microsoft.com/office/drawing/2014/main" id="{24AE7DCA-5B9F-4E33-86F5-6E36CA1ECD7B}"/>
                </a:ext>
              </a:extLst>
            </p:cNvPr>
            <p:cNvSpPr/>
            <p:nvPr/>
          </p:nvSpPr>
          <p:spPr>
            <a:xfrm>
              <a:off x="5048304" y="2886268"/>
              <a:ext cx="2118121" cy="1890598"/>
            </a:xfrm>
            <a:prstGeom prst="rect">
              <a:avLst/>
            </a:prstGeom>
            <a:solidFill>
              <a:schemeClr val="bg1"/>
            </a:solidFill>
            <a:ln w="3810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Automotive</a:t>
              </a:r>
            </a:p>
          </p:txBody>
        </p:sp>
        <p:pic>
          <p:nvPicPr>
            <p:cNvPr id="7" name="Picture 6" descr="Logo, icon&#10;&#10;Description automatically generated">
              <a:hlinkClick r:id="rId12" action="ppaction://hlinksldjump"/>
              <a:extLst>
                <a:ext uri="{FF2B5EF4-FFF2-40B4-BE49-F238E27FC236}">
                  <a16:creationId xmlns:a16="http://schemas.microsoft.com/office/drawing/2014/main" id="{D9FC7B5D-9858-2499-040C-670CE457A416}"/>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450513" y="3200769"/>
              <a:ext cx="1180468" cy="1180468"/>
            </a:xfrm>
            <a:prstGeom prst="rect">
              <a:avLst/>
            </a:prstGeom>
            <a:noFill/>
            <a:ln>
              <a:noFill/>
            </a:ln>
          </p:spPr>
        </p:pic>
      </p:grpSp>
      <p:sp>
        <p:nvSpPr>
          <p:cNvPr id="2" name="TextBox 1">
            <a:extLst>
              <a:ext uri="{FF2B5EF4-FFF2-40B4-BE49-F238E27FC236}">
                <a16:creationId xmlns:a16="http://schemas.microsoft.com/office/drawing/2014/main" id="{1275C308-5DEE-B956-B1FF-3DC703671818}"/>
              </a:ext>
            </a:extLst>
          </p:cNvPr>
          <p:cNvSpPr txBox="1"/>
          <p:nvPr/>
        </p:nvSpPr>
        <p:spPr>
          <a:xfrm>
            <a:off x="0" y="6052284"/>
            <a:ext cx="1219200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1F1A62"/>
                </a:solidFill>
                <a:effectLst/>
                <a:uLnTx/>
                <a:uFillTx/>
                <a:latin typeface="Helvetica" panose="020B0403020202020204" pitchFamily="34" charset="0"/>
                <a:ea typeface="Calibri" panose="020F0502020204030204" pitchFamily="34" charset="0"/>
                <a:cs typeface="Calibri" panose="020F0502020204030204" pitchFamily="34" charset="0"/>
              </a:rPr>
              <a:t>click on the category above to be taken to the relevant case studies</a:t>
            </a:r>
            <a:endParaRPr kumimoji="0" lang="en-US" sz="1400" b="0" i="1" u="none" strike="noStrike" kern="1200" cap="none" spc="0" normalizeH="0" baseline="0" noProof="0" dirty="0">
              <a:ln>
                <a:noFill/>
              </a:ln>
              <a:solidFill>
                <a:srgbClr val="1F1A6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939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1AE09952-486B-4F4F-A441-118D940A2C0C}"/>
              </a:ext>
            </a:extLst>
          </p:cNvPr>
          <p:cNvSpPr/>
          <p:nvPr/>
        </p:nvSpPr>
        <p:spPr>
          <a:xfrm>
            <a:off x="213097" y="395123"/>
            <a:ext cx="11957382" cy="8002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6699"/>
                </a:solidFill>
                <a:effectLst/>
                <a:uLnTx/>
                <a:uFillTx/>
                <a:latin typeface="Helvetica" pitchFamily="2" charset="0"/>
                <a:ea typeface="+mn-ea"/>
                <a:cs typeface="+mn-cs"/>
              </a:rPr>
              <a:t>8 Performance Objectives for Marketers: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1A62"/>
                </a:solidFill>
                <a:effectLst/>
                <a:uLnTx/>
                <a:uFillTx/>
                <a:latin typeface="Helvetica" pitchFamily="2" charset="0"/>
                <a:ea typeface="+mn-ea"/>
                <a:cs typeface="+mn-cs"/>
              </a:rPr>
              <a:t>Most marketers are seeking accurate measurement for one (or more) of the following:</a:t>
            </a:r>
          </a:p>
        </p:txBody>
      </p:sp>
      <p:sp>
        <p:nvSpPr>
          <p:cNvPr id="57" name="Rectangle 56">
            <a:hlinkClick r:id="rId3" action="ppaction://hlinksldjump"/>
            <a:extLst>
              <a:ext uri="{FF2B5EF4-FFF2-40B4-BE49-F238E27FC236}">
                <a16:creationId xmlns:a16="http://schemas.microsoft.com/office/drawing/2014/main" id="{4C8555EB-836D-4F7D-932B-F0677005CB5D}"/>
              </a:ext>
            </a:extLst>
          </p:cNvPr>
          <p:cNvSpPr/>
          <p:nvPr/>
        </p:nvSpPr>
        <p:spPr>
          <a:xfrm>
            <a:off x="213097" y="1581162"/>
            <a:ext cx="2707657" cy="1984084"/>
          </a:xfrm>
          <a:prstGeom prst="rect">
            <a:avLst/>
          </a:prstGeom>
          <a:solidFill>
            <a:srgbClr val="E2E8F1"/>
          </a:solidFill>
          <a:ln w="571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a:ea typeface="+mn-ea"/>
                <a:cs typeface="Helvetica"/>
              </a:rPr>
              <a:t>Brand Perception</a:t>
            </a:r>
          </a:p>
        </p:txBody>
      </p:sp>
      <p:sp>
        <p:nvSpPr>
          <p:cNvPr id="58" name="Rectangle 57">
            <a:hlinkClick r:id="rId4" action="ppaction://hlinksldjump"/>
            <a:extLst>
              <a:ext uri="{FF2B5EF4-FFF2-40B4-BE49-F238E27FC236}">
                <a16:creationId xmlns:a16="http://schemas.microsoft.com/office/drawing/2014/main" id="{6453B8E8-4D84-489E-8E4F-811374F95B88}"/>
              </a:ext>
            </a:extLst>
          </p:cNvPr>
          <p:cNvSpPr/>
          <p:nvPr/>
        </p:nvSpPr>
        <p:spPr>
          <a:xfrm>
            <a:off x="6153612" y="1581162"/>
            <a:ext cx="2707657" cy="1984084"/>
          </a:xfrm>
          <a:prstGeom prst="rect">
            <a:avLst/>
          </a:prstGeom>
          <a:solidFill>
            <a:srgbClr val="E2E8F1"/>
          </a:solidFill>
          <a:ln w="571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a:ea typeface="+mn-ea"/>
                <a:cs typeface="Helvetica"/>
              </a:rPr>
              <a:t>Frequency Management</a:t>
            </a:r>
            <a:endParaRPr kumimoji="0" lang="en-US" sz="1800" b="1" i="0" u="none" strike="noStrike" kern="1200" cap="none" spc="0" normalizeH="0" baseline="0" noProof="0">
              <a:ln>
                <a:noFill/>
              </a:ln>
              <a:solidFill>
                <a:srgbClr val="1F1A62"/>
              </a:solidFill>
              <a:effectLst/>
              <a:uLnTx/>
              <a:uFillTx/>
              <a:latin typeface="Helvetica" panose="020B0403020202020204" pitchFamily="34" charset="0"/>
              <a:ea typeface="+mn-ea"/>
              <a:cs typeface="Helvetica"/>
            </a:endParaRPr>
          </a:p>
        </p:txBody>
      </p:sp>
      <p:sp>
        <p:nvSpPr>
          <p:cNvPr id="59" name="Rectangle 58">
            <a:hlinkClick r:id="rId4" action="ppaction://hlinksldjump"/>
            <a:extLst>
              <a:ext uri="{FF2B5EF4-FFF2-40B4-BE49-F238E27FC236}">
                <a16:creationId xmlns:a16="http://schemas.microsoft.com/office/drawing/2014/main" id="{24AE7DCA-5B9F-4E33-86F5-6E36CA1ECD7B}"/>
              </a:ext>
            </a:extLst>
          </p:cNvPr>
          <p:cNvSpPr/>
          <p:nvPr/>
        </p:nvSpPr>
        <p:spPr>
          <a:xfrm>
            <a:off x="9159133" y="1581162"/>
            <a:ext cx="2707657" cy="1984084"/>
          </a:xfrm>
          <a:prstGeom prst="rect">
            <a:avLst/>
          </a:prstGeom>
          <a:solidFill>
            <a:srgbClr val="E2E8F1"/>
          </a:solidFill>
          <a:ln w="571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a:ea typeface="+mn-ea"/>
                <a:cs typeface="Helvetica"/>
              </a:rPr>
              <a:t>Incremental Reach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hlinkClick r:id="rId5" action="ppaction://hlinksldjump"/>
            <a:extLst>
              <a:ext uri="{FF2B5EF4-FFF2-40B4-BE49-F238E27FC236}">
                <a16:creationId xmlns:a16="http://schemas.microsoft.com/office/drawing/2014/main" id="{824E9BEF-3450-490F-97F5-285C61A5552E}"/>
              </a:ext>
            </a:extLst>
          </p:cNvPr>
          <p:cNvSpPr/>
          <p:nvPr/>
        </p:nvSpPr>
        <p:spPr>
          <a:xfrm>
            <a:off x="213096" y="3889757"/>
            <a:ext cx="2707657" cy="1984084"/>
          </a:xfrm>
          <a:prstGeom prst="rect">
            <a:avLst/>
          </a:prstGeom>
          <a:solidFill>
            <a:srgbClr val="E2E8F1"/>
          </a:solidFill>
          <a:ln w="571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a:ea typeface="+mn-ea"/>
                <a:cs typeface="Helvetica"/>
              </a:rPr>
              <a:t>Maximize Full-Funnel Outcomes</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hlinkClick r:id="rId6" action="ppaction://hlinksldjump"/>
            <a:extLst>
              <a:ext uri="{FF2B5EF4-FFF2-40B4-BE49-F238E27FC236}">
                <a16:creationId xmlns:a16="http://schemas.microsoft.com/office/drawing/2014/main" id="{72F5385A-91D6-437C-9E4B-AB08809D9FCA}"/>
              </a:ext>
            </a:extLst>
          </p:cNvPr>
          <p:cNvSpPr/>
          <p:nvPr/>
        </p:nvSpPr>
        <p:spPr>
          <a:xfrm>
            <a:off x="3148093" y="3889757"/>
            <a:ext cx="2707657" cy="1984084"/>
          </a:xfrm>
          <a:prstGeom prst="rect">
            <a:avLst/>
          </a:prstGeom>
          <a:solidFill>
            <a:srgbClr val="E2E8F1"/>
          </a:solidFill>
          <a:ln w="571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a:ea typeface="+mn-ea"/>
                <a:cs typeface="Helvetica"/>
              </a:rPr>
              <a:t>Website Traffic</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a:hlinkClick r:id="rId7" action="ppaction://hlinksldjump"/>
            <a:extLst>
              <a:ext uri="{FF2B5EF4-FFF2-40B4-BE49-F238E27FC236}">
                <a16:creationId xmlns:a16="http://schemas.microsoft.com/office/drawing/2014/main" id="{81AD7133-9EFB-481F-9C7F-B064189EA3CF}"/>
              </a:ext>
            </a:extLst>
          </p:cNvPr>
          <p:cNvSpPr/>
          <p:nvPr/>
        </p:nvSpPr>
        <p:spPr>
          <a:xfrm>
            <a:off x="6153612" y="3889757"/>
            <a:ext cx="2707657" cy="1984084"/>
          </a:xfrm>
          <a:prstGeom prst="rect">
            <a:avLst/>
          </a:prstGeom>
          <a:solidFill>
            <a:srgbClr val="E2E8F1"/>
          </a:solidFill>
          <a:ln w="571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a:ea typeface="+mn-ea"/>
                <a:cs typeface="Helvetica"/>
              </a:rPr>
              <a:t>Accurate Audience Count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62">
            <a:hlinkClick r:id="rId8" action="ppaction://hlinksldjump"/>
            <a:extLst>
              <a:ext uri="{FF2B5EF4-FFF2-40B4-BE49-F238E27FC236}">
                <a16:creationId xmlns:a16="http://schemas.microsoft.com/office/drawing/2014/main" id="{9498FB2E-F485-4E2D-A1AB-425E24562953}"/>
              </a:ext>
            </a:extLst>
          </p:cNvPr>
          <p:cNvSpPr/>
          <p:nvPr/>
        </p:nvSpPr>
        <p:spPr>
          <a:xfrm>
            <a:off x="9159133" y="3889757"/>
            <a:ext cx="2707657" cy="1984084"/>
          </a:xfrm>
          <a:prstGeom prst="rect">
            <a:avLst/>
          </a:prstGeom>
          <a:solidFill>
            <a:srgbClr val="E2E8F1"/>
          </a:solidFill>
          <a:ln w="571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a:ea typeface="+mn-ea"/>
                <a:cs typeface="Helvetica"/>
              </a:rPr>
              <a:t>Online and Offline Sales</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hlinkClick r:id="rId9" action="ppaction://hlinksldjump"/>
            <a:extLst>
              <a:ext uri="{FF2B5EF4-FFF2-40B4-BE49-F238E27FC236}">
                <a16:creationId xmlns:a16="http://schemas.microsoft.com/office/drawing/2014/main" id="{4A08C53B-C2E5-433A-AD2E-2F7E1BC5F931}"/>
              </a:ext>
            </a:extLst>
          </p:cNvPr>
          <p:cNvSpPr>
            <a:spLocks/>
          </p:cNvSpPr>
          <p:nvPr/>
        </p:nvSpPr>
        <p:spPr>
          <a:xfrm>
            <a:off x="3183355" y="1581162"/>
            <a:ext cx="2707657" cy="1984084"/>
          </a:xfrm>
          <a:prstGeom prst="rect">
            <a:avLst/>
          </a:prstGeom>
          <a:solidFill>
            <a:srgbClr val="E2E8F1"/>
          </a:solidFill>
          <a:ln w="571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a:ea typeface="+mn-ea"/>
                <a:cs typeface="Helvetica"/>
              </a:rPr>
              <a:t>Targeting Optimization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E1849330-6BED-4356-9FD3-997B20152E58}"/>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5" name="Slide Number Placeholder 5">
            <a:extLst>
              <a:ext uri="{FF2B5EF4-FFF2-40B4-BE49-F238E27FC236}">
                <a16:creationId xmlns:a16="http://schemas.microsoft.com/office/drawing/2014/main" id="{7F822A8F-F806-483C-BCA8-17C88E66B330}"/>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6" name="Rectangle 15">
            <a:extLst>
              <a:ext uri="{FF2B5EF4-FFF2-40B4-BE49-F238E27FC236}">
                <a16:creationId xmlns:a16="http://schemas.microsoft.com/office/drawing/2014/main" id="{721BFA0E-DE2C-45B5-9DF8-CE8D05DF0CD3}"/>
              </a:ext>
            </a:extLst>
          </p:cNvPr>
          <p:cNvSpPr/>
          <p:nvPr/>
        </p:nvSpPr>
        <p:spPr>
          <a:xfrm>
            <a:off x="440169"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750201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1AE09952-486B-4F4F-A441-118D940A2C0C}"/>
              </a:ext>
            </a:extLst>
          </p:cNvPr>
          <p:cNvSpPr/>
          <p:nvPr/>
        </p:nvSpPr>
        <p:spPr>
          <a:xfrm>
            <a:off x="611166" y="1536116"/>
            <a:ext cx="11388313"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Consumer Packaged Goods</a:t>
            </a:r>
          </a:p>
        </p:txBody>
      </p:sp>
      <p:pic>
        <p:nvPicPr>
          <p:cNvPr id="31" name="Picture 30">
            <a:extLst>
              <a:ext uri="{FF2B5EF4-FFF2-40B4-BE49-F238E27FC236}">
                <a16:creationId xmlns:a16="http://schemas.microsoft.com/office/drawing/2014/main" id="{2EE6D369-790A-4B7C-9240-D2E51941DE4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2" name="Slide Number Placeholder 5">
            <a:extLst>
              <a:ext uri="{FF2B5EF4-FFF2-40B4-BE49-F238E27FC236}">
                <a16:creationId xmlns:a16="http://schemas.microsoft.com/office/drawing/2014/main" id="{9A0E526B-59B2-4C9F-92FB-A2F8EE77670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3" name="Rectangle 32">
            <a:extLst>
              <a:ext uri="{FF2B5EF4-FFF2-40B4-BE49-F238E27FC236}">
                <a16:creationId xmlns:a16="http://schemas.microsoft.com/office/drawing/2014/main" id="{3A8C9B62-C207-42B9-AAC1-5847D1FE16D0}"/>
              </a:ext>
            </a:extLst>
          </p:cNvPr>
          <p:cNvSpPr/>
          <p:nvPr/>
        </p:nvSpPr>
        <p:spPr>
          <a:xfrm>
            <a:off x="440169"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3" name="Picture 2" descr="Icon&#10;&#10;Description automatically generated">
            <a:extLst>
              <a:ext uri="{FF2B5EF4-FFF2-40B4-BE49-F238E27FC236}">
                <a16:creationId xmlns:a16="http://schemas.microsoft.com/office/drawing/2014/main" id="{B409A587-C5C5-A76C-8E65-CB05DEBAEE8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55310" y="2276286"/>
            <a:ext cx="2500027" cy="2500027"/>
          </a:xfrm>
          <a:prstGeom prst="rect">
            <a:avLst/>
          </a:prstGeom>
          <a:ln>
            <a:noFill/>
          </a:ln>
        </p:spPr>
      </p:pic>
      <p:sp>
        <p:nvSpPr>
          <p:cNvPr id="6" name="TextBox 5">
            <a:extLst>
              <a:ext uri="{FF2B5EF4-FFF2-40B4-BE49-F238E27FC236}">
                <a16:creationId xmlns:a16="http://schemas.microsoft.com/office/drawing/2014/main" id="{878FFDB4-7D15-57F5-9963-30A1DF8862EB}"/>
              </a:ext>
            </a:extLst>
          </p:cNvPr>
          <p:cNvSpPr txBox="1"/>
          <p:nvPr/>
        </p:nvSpPr>
        <p:spPr>
          <a:xfrm>
            <a:off x="0" y="6052284"/>
            <a:ext cx="1219200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srgbClr val="1F1A62"/>
                </a:solidFill>
                <a:latin typeface="Helvetica" panose="020B0403020202020204" pitchFamily="34" charset="0"/>
                <a:cs typeface="Calibri" panose="020F0502020204030204" pitchFamily="34" charset="0"/>
              </a:rPr>
              <a:t>Please continue to review CPG case studies and best practices</a:t>
            </a:r>
            <a:endParaRPr kumimoji="0" lang="en-US" sz="1400" b="0" i="1" u="none" strike="noStrike" kern="1200" cap="none" spc="0" normalizeH="0" baseline="0" noProof="0" dirty="0">
              <a:ln>
                <a:noFill/>
              </a:ln>
              <a:solidFill>
                <a:srgbClr val="1F1A6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61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1"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defRPr/>
            </a:pPr>
            <a:endParaRPr lang="en-US" sz="600" kern="1200">
              <a:solidFill>
                <a:prstClr val="white"/>
              </a:solidFill>
              <a:latin typeface="Helvetica" panose="020B0604020202020204" pitchFamily="34" charset="0"/>
              <a:cs typeface="Helvetica" panose="020B0604020202020204" pitchFamily="34" charset="0"/>
            </a:endParaRPr>
          </a:p>
        </p:txBody>
      </p:sp>
      <p:sp>
        <p:nvSpPr>
          <p:cNvPr id="42" name="Rectangle 41">
            <a:extLst>
              <a:ext uri="{FF2B5EF4-FFF2-40B4-BE49-F238E27FC236}">
                <a16:creationId xmlns:a16="http://schemas.microsoft.com/office/drawing/2014/main" id="{186461EA-AEE0-EBE8-A2D9-35D8188E7CD1}"/>
              </a:ext>
            </a:extLst>
          </p:cNvPr>
          <p:cNvSpPr/>
          <p:nvPr/>
        </p:nvSpPr>
        <p:spPr>
          <a:xfrm>
            <a:off x="1" y="-2792"/>
            <a:ext cx="4014788" cy="828219"/>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Tx/>
              <a:defRPr/>
            </a:pPr>
            <a:endParaRPr lang="en-US" sz="1800" kern="1200">
              <a:solidFill>
                <a:prstClr val="white"/>
              </a:solidFill>
              <a:latin typeface="Calibri" panose="020F0502020204030204"/>
            </a:endParaRPr>
          </a:p>
        </p:txBody>
      </p:sp>
      <p:sp>
        <p:nvSpPr>
          <p:cNvPr id="28" name="Rectangle 27">
            <a:extLst>
              <a:ext uri="{FF2B5EF4-FFF2-40B4-BE49-F238E27FC236}">
                <a16:creationId xmlns:a16="http://schemas.microsoft.com/office/drawing/2014/main" id="{A0DB71FD-7161-4F2E-B19E-26E1FA1F6311}"/>
              </a:ext>
            </a:extLst>
          </p:cNvPr>
          <p:cNvSpPr/>
          <p:nvPr/>
        </p:nvSpPr>
        <p:spPr>
          <a:xfrm>
            <a:off x="125016" y="74099"/>
            <a:ext cx="3764757" cy="661271"/>
          </a:xfrm>
          <a:prstGeom prst="rect">
            <a:avLst/>
          </a:prstGeom>
          <a:noFill/>
          <a:ln w="19050">
            <a:noFill/>
          </a:ln>
        </p:spPr>
        <p:txBody>
          <a:bodyPr wrap="square" tIns="0" bIns="91440" anchor="ctr">
            <a:spAutoFit/>
          </a:bodyPr>
          <a:lstStyle/>
          <a:p>
            <a:pPr defTabSz="914377">
              <a:lnSpc>
                <a:spcPct val="150000"/>
              </a:lnSpc>
              <a:buClrTx/>
              <a:defRPr/>
            </a:pPr>
            <a:r>
              <a:rPr lang="en-US" sz="1200" b="1" kern="1200">
                <a:solidFill>
                  <a:prstClr val="white"/>
                </a:solidFill>
                <a:latin typeface="Helvetica" pitchFamily="2" charset="0"/>
                <a:ea typeface="+mn-ea"/>
                <a:cs typeface="+mn-cs"/>
              </a:rPr>
              <a:t>Category:</a:t>
            </a:r>
          </a:p>
          <a:p>
            <a:pPr defTabSz="914377">
              <a:lnSpc>
                <a:spcPct val="150000"/>
              </a:lnSpc>
              <a:buClrTx/>
              <a:defRPr/>
            </a:pPr>
            <a:r>
              <a:rPr lang="en-US" sz="1400" b="1" kern="1200">
                <a:solidFill>
                  <a:srgbClr val="FFE900"/>
                </a:solidFill>
                <a:latin typeface="Helvetica" pitchFamily="2" charset="0"/>
                <a:ea typeface="+mn-ea"/>
                <a:cs typeface="+mn-cs"/>
              </a:rPr>
              <a:t>Consumer Packaged Goods (CPG)</a:t>
            </a:r>
          </a:p>
        </p:txBody>
      </p:sp>
      <p:sp>
        <p:nvSpPr>
          <p:cNvPr id="30" name="Rectangle 29">
            <a:extLst>
              <a:ext uri="{FF2B5EF4-FFF2-40B4-BE49-F238E27FC236}">
                <a16:creationId xmlns:a16="http://schemas.microsoft.com/office/drawing/2014/main" id="{75F81532-3D49-4828-8247-ECFA9B63B40D}"/>
              </a:ext>
            </a:extLst>
          </p:cNvPr>
          <p:cNvSpPr/>
          <p:nvPr/>
        </p:nvSpPr>
        <p:spPr>
          <a:xfrm>
            <a:off x="4012911" y="-5689"/>
            <a:ext cx="5972007" cy="1113125"/>
          </a:xfrm>
          <a:prstGeom prst="rect">
            <a:avLst/>
          </a:prstGeom>
          <a:noFill/>
        </p:spPr>
        <p:txBody>
          <a:bodyPr wrap="square" lIns="91440" tIns="45720" rIns="91440" bIns="45720" anchor="t">
            <a:spAutoFit/>
          </a:bodyPr>
          <a:lstStyle/>
          <a:p>
            <a:pPr defTabSz="914194">
              <a:spcAft>
                <a:spcPts val="1000"/>
              </a:spcAft>
              <a:defRPr/>
            </a:pPr>
            <a:r>
              <a:rPr lang="en" sz="1600" dirty="0">
                <a:solidFill>
                  <a:srgbClr val="1B1464"/>
                </a:solidFill>
                <a:latin typeface="Helvetica" panose="020B0403020202020204" pitchFamily="34" charset="0"/>
              </a:rPr>
              <a:t>A</a:t>
            </a:r>
            <a:r>
              <a:rPr lang="en" sz="1600" b="1" dirty="0">
                <a:solidFill>
                  <a:srgbClr val="1B1464"/>
                </a:solidFill>
                <a:latin typeface="Helvetica" panose="020B0403020202020204" pitchFamily="34" charset="0"/>
                <a:cs typeface="Helvetica"/>
              </a:rPr>
              <a:t> </a:t>
            </a:r>
            <a:r>
              <a:rPr lang="en" sz="1600" dirty="0">
                <a:solidFill>
                  <a:srgbClr val="1B1464"/>
                </a:solidFill>
                <a:latin typeface="Helvetica" panose="020B0403020202020204" pitchFamily="34" charset="0"/>
                <a:cs typeface="Helvetica"/>
              </a:rPr>
              <a:t>CPG</a:t>
            </a:r>
            <a:r>
              <a:rPr lang="en" sz="1600" b="1" dirty="0">
                <a:solidFill>
                  <a:srgbClr val="1B1464"/>
                </a:solidFill>
                <a:latin typeface="Helvetica" panose="020B0403020202020204" pitchFamily="34" charset="0"/>
                <a:cs typeface="Helvetica"/>
              </a:rPr>
              <a:t> </a:t>
            </a:r>
            <a:r>
              <a:rPr lang="en" sz="1600" dirty="0">
                <a:solidFill>
                  <a:srgbClr val="1B1464"/>
                </a:solidFill>
                <a:latin typeface="Helvetica" panose="020B0403020202020204" pitchFamily="34" charset="0"/>
              </a:rPr>
              <a:t>company utilized </a:t>
            </a:r>
            <a:r>
              <a:rPr lang="en" sz="1600" b="1" dirty="0">
                <a:solidFill>
                  <a:srgbClr val="1B1464"/>
                </a:solidFill>
                <a:latin typeface="Helvetica" panose="020B0403020202020204" pitchFamily="34" charset="0"/>
              </a:rPr>
              <a:t>EDO</a:t>
            </a:r>
            <a:r>
              <a:rPr lang="en" sz="1600" dirty="0">
                <a:solidFill>
                  <a:srgbClr val="1B1464"/>
                </a:solidFill>
                <a:latin typeface="Helvetica" panose="020B0403020202020204" pitchFamily="34" charset="0"/>
              </a:rPr>
              <a:t>’s </a:t>
            </a:r>
            <a:r>
              <a:rPr lang="en" sz="1600" i="1" dirty="0">
                <a:solidFill>
                  <a:srgbClr val="1E1A62"/>
                </a:solidFill>
                <a:latin typeface="Helvetica" panose="020B0403020202020204" pitchFamily="34" charset="0"/>
              </a:rPr>
              <a:t>Behavioral</a:t>
            </a:r>
            <a:r>
              <a:rPr lang="en" sz="1600" i="1" dirty="0">
                <a:solidFill>
                  <a:srgbClr val="1B1464"/>
                </a:solidFill>
                <a:latin typeface="Helvetica" panose="020B0403020202020204" pitchFamily="34" charset="0"/>
              </a:rPr>
              <a:t> Brand Power </a:t>
            </a:r>
            <a:r>
              <a:rPr lang="en" sz="1600" dirty="0">
                <a:solidFill>
                  <a:srgbClr val="1B1464"/>
                </a:solidFill>
                <a:latin typeface="Helvetica" panose="020B0403020202020204" pitchFamily="34" charset="0"/>
              </a:rPr>
              <a:t>(BBP) metric </a:t>
            </a:r>
            <a:r>
              <a:rPr lang="en-US" sz="1600" dirty="0">
                <a:solidFill>
                  <a:srgbClr val="1B1464"/>
                </a:solidFill>
                <a:latin typeface="Helvetica" panose="020B0403020202020204" pitchFamily="34" charset="0"/>
              </a:rPr>
              <a:t>to better evaluate how its own brand health had an impact on its competitors</a:t>
            </a:r>
            <a:endParaRPr lang="en-US" sz="1600" dirty="0">
              <a:solidFill>
                <a:srgbClr val="1B1464"/>
              </a:solidFill>
              <a:latin typeface="Helvetica" panose="020B0403020202020204" pitchFamily="34" charset="0"/>
              <a:sym typeface="Helvetica Neue"/>
            </a:endParaRPr>
          </a:p>
          <a:p>
            <a:pPr defTabSz="914194">
              <a:spcAft>
                <a:spcPts val="1000"/>
              </a:spcAft>
              <a:defRPr/>
            </a:pPr>
            <a:endParaRPr lang="en-US" sz="1050" dirty="0">
              <a:solidFill>
                <a:srgbClr val="1B1464"/>
              </a:solidFill>
              <a:latin typeface="Helvetica" panose="020B0403020202020204" pitchFamily="34" charset="0"/>
            </a:endParaRPr>
          </a:p>
        </p:txBody>
      </p:sp>
      <p:sp>
        <p:nvSpPr>
          <p:cNvPr id="43" name="Rectangle 42">
            <a:extLst>
              <a:ext uri="{FF2B5EF4-FFF2-40B4-BE49-F238E27FC236}">
                <a16:creationId xmlns:a16="http://schemas.microsoft.com/office/drawing/2014/main" id="{F296879F-DA1F-5F07-59FA-F3DC5B89B5E2}"/>
              </a:ext>
            </a:extLst>
          </p:cNvPr>
          <p:cNvSpPr/>
          <p:nvPr/>
        </p:nvSpPr>
        <p:spPr>
          <a:xfrm>
            <a:off x="21389" y="813770"/>
            <a:ext cx="3950517" cy="5339923"/>
          </a:xfrm>
          <a:prstGeom prst="rect">
            <a:avLst/>
          </a:prstGeom>
          <a:noFill/>
        </p:spPr>
        <p:txBody>
          <a:bodyPr wrap="square" lIns="91440" tIns="45720" rIns="91440" bIns="45720" rtlCol="0" anchor="t">
            <a:spAutoFit/>
          </a:bodyPr>
          <a:lstStyle/>
          <a:p>
            <a:pPr defTabSz="914377">
              <a:buClrTx/>
              <a:defRPr/>
            </a:pPr>
            <a:r>
              <a:rPr lang="en-US" sz="1400" b="1" kern="1200">
                <a:solidFill>
                  <a:srgbClr val="1F1A62"/>
                </a:solidFill>
                <a:latin typeface="Helvetica"/>
                <a:ea typeface="+mn-ea"/>
                <a:cs typeface="Helvetica"/>
              </a:rPr>
              <a:t>Challenge</a:t>
            </a:r>
          </a:p>
          <a:p>
            <a:pPr marL="285115" indent="-285115" defTabSz="914377">
              <a:buClrTx/>
              <a:buBlip>
                <a:blip r:embed="rId3"/>
              </a:buBlip>
              <a:defRPr/>
            </a:pPr>
            <a:r>
              <a:rPr lang="en-US" sz="1200">
                <a:solidFill>
                  <a:srgbClr val="1F1A62"/>
                </a:solidFill>
                <a:latin typeface="Helvetica"/>
                <a:cs typeface="Helvetica"/>
              </a:rPr>
              <a:t>A CPG brand </a:t>
            </a:r>
            <a:r>
              <a:rPr lang="en-US" sz="1200">
                <a:solidFill>
                  <a:srgbClr val="1F1A62"/>
                </a:solidFill>
                <a:latin typeface="Helvetica"/>
                <a:sym typeface="Helvetica Neue"/>
              </a:rPr>
              <a:t>wanted to know how its brand health impacts its own and competitors’ advertising results</a:t>
            </a:r>
            <a:endParaRPr lang="en-US" sz="1200" kern="1200">
              <a:solidFill>
                <a:srgbClr val="1F1A62"/>
              </a:solidFill>
              <a:latin typeface="Helvetica"/>
              <a:cs typeface="Helvetica"/>
            </a:endParaRPr>
          </a:p>
          <a:p>
            <a:pPr defTabSz="914377">
              <a:buClrTx/>
              <a:defRPr/>
            </a:pPr>
            <a:endParaRPr lang="en-US" sz="1000" b="1" kern="1200">
              <a:solidFill>
                <a:srgbClr val="1F1A62"/>
              </a:solidFill>
              <a:latin typeface="Helvetica"/>
              <a:ea typeface="+mn-ea"/>
              <a:cs typeface="Helvetica"/>
            </a:endParaRPr>
          </a:p>
          <a:p>
            <a:pPr defTabSz="914377">
              <a:buClrTx/>
              <a:defRPr/>
            </a:pPr>
            <a:r>
              <a:rPr lang="en-US" sz="1400" b="1" kern="1200">
                <a:solidFill>
                  <a:srgbClr val="1F1A62"/>
                </a:solidFill>
                <a:latin typeface="Helvetica"/>
                <a:ea typeface="+mn-ea"/>
                <a:cs typeface="Helvetica"/>
              </a:rPr>
              <a:t>Measurement Innovation</a:t>
            </a:r>
            <a:endParaRPr lang="en-US" sz="1400" b="1" kern="1200">
              <a:solidFill>
                <a:srgbClr val="1F1A62"/>
              </a:solidFill>
              <a:latin typeface="Helvetica"/>
              <a:cs typeface="Helvetica"/>
            </a:endParaRPr>
          </a:p>
          <a:p>
            <a:pPr marL="285115" indent="-285115" defTabSz="914377">
              <a:buClrTx/>
              <a:buBlip>
                <a:blip r:embed="rId3"/>
              </a:buBlip>
              <a:defRPr/>
            </a:pPr>
            <a:r>
              <a:rPr lang="en-US" sz="1200">
                <a:solidFill>
                  <a:srgbClr val="1F1A62"/>
                </a:solidFill>
                <a:latin typeface="Helvetica"/>
                <a:cs typeface="Helvetica"/>
              </a:rPr>
              <a:t>EDO’s </a:t>
            </a:r>
            <a:r>
              <a:rPr lang="en-US" sz="1200" i="1">
                <a:solidFill>
                  <a:srgbClr val="1E1A62"/>
                </a:solidFill>
                <a:latin typeface="Helvetica"/>
                <a:sym typeface="Helvetica Neue"/>
              </a:rPr>
              <a:t>Behavioral Brand Power </a:t>
            </a:r>
            <a:r>
              <a:rPr lang="en-US" sz="1200">
                <a:solidFill>
                  <a:srgbClr val="1E1A62"/>
                </a:solidFill>
                <a:latin typeface="Helvetica"/>
                <a:sym typeface="Helvetica Neue"/>
              </a:rPr>
              <a:t>(BBP) is a real-time brand health metric built on proprietary </a:t>
            </a:r>
            <a:r>
              <a:rPr lang="en-US" sz="1200">
                <a:solidFill>
                  <a:srgbClr val="1E1A62"/>
                </a:solidFill>
                <a:latin typeface="Helvetica"/>
              </a:rPr>
              <a:t>Share of Search (SoS) and Share of Voice (</a:t>
            </a:r>
            <a:r>
              <a:rPr lang="en-US" sz="1200" err="1">
                <a:solidFill>
                  <a:srgbClr val="1E1A62"/>
                </a:solidFill>
                <a:latin typeface="Helvetica"/>
              </a:rPr>
              <a:t>SoV</a:t>
            </a:r>
            <a:r>
              <a:rPr lang="en-US" sz="1200">
                <a:solidFill>
                  <a:srgbClr val="1E1A62"/>
                </a:solidFill>
                <a:latin typeface="Helvetica"/>
              </a:rPr>
              <a:t>) data</a:t>
            </a:r>
            <a:endParaRPr lang="en-US" sz="1200">
              <a:solidFill>
                <a:srgbClr val="1E1A62"/>
              </a:solidFill>
              <a:latin typeface="Helvetica"/>
              <a:cs typeface="Helvetica"/>
            </a:endParaRPr>
          </a:p>
          <a:p>
            <a:pPr marL="285115" indent="-285115" defTabSz="914377">
              <a:buClrTx/>
              <a:buBlip>
                <a:blip r:embed="rId3"/>
              </a:buBlip>
              <a:defRPr/>
            </a:pPr>
            <a:endParaRPr lang="en-US" sz="800">
              <a:solidFill>
                <a:srgbClr val="1E1A62"/>
              </a:solidFill>
              <a:latin typeface="Helvetica"/>
              <a:cs typeface="Helvetica"/>
            </a:endParaRPr>
          </a:p>
          <a:p>
            <a:pPr marL="285115" indent="-285115" defTabSz="914377">
              <a:buBlip>
                <a:blip r:embed="rId3"/>
              </a:buBlip>
              <a:defRPr/>
            </a:pPr>
            <a:r>
              <a:rPr lang="en-US" sz="1200" i="1">
                <a:solidFill>
                  <a:srgbClr val="1E1A62"/>
                </a:solidFill>
                <a:latin typeface="Helvetica"/>
                <a:ea typeface="+mn-lt"/>
                <a:cs typeface="Helvetica"/>
              </a:rPr>
              <a:t>BBP</a:t>
            </a:r>
            <a:r>
              <a:rPr lang="en-US" sz="1200">
                <a:solidFill>
                  <a:srgbClr val="1E1A62"/>
                </a:solidFill>
                <a:latin typeface="Helvetica"/>
                <a:ea typeface="+mn-lt"/>
                <a:cs typeface="Helvetica"/>
              </a:rPr>
              <a:t> allows a brand to quantify its consumer interest (SoS) relative to its ad visibility in the marketplace (</a:t>
            </a:r>
            <a:r>
              <a:rPr lang="en-US" sz="1200" err="1">
                <a:solidFill>
                  <a:srgbClr val="1E1A62"/>
                </a:solidFill>
                <a:latin typeface="Helvetica"/>
                <a:ea typeface="+mn-lt"/>
                <a:cs typeface="Helvetica"/>
              </a:rPr>
              <a:t>SoV</a:t>
            </a:r>
            <a:r>
              <a:rPr lang="en-US" sz="1200">
                <a:solidFill>
                  <a:srgbClr val="1E1A62"/>
                </a:solidFill>
                <a:latin typeface="Helvetica"/>
                <a:ea typeface="+mn-lt"/>
                <a:cs typeface="Helvetica"/>
              </a:rPr>
              <a:t>)</a:t>
            </a:r>
            <a:endParaRPr lang="en-US" sz="1200">
              <a:solidFill>
                <a:srgbClr val="1E1A62"/>
              </a:solidFill>
              <a:latin typeface="Helvetica"/>
              <a:cs typeface="Helvetica"/>
            </a:endParaRPr>
          </a:p>
          <a:p>
            <a:pPr defTabSz="914377">
              <a:buClrTx/>
              <a:defRPr/>
            </a:pPr>
            <a:endParaRPr lang="en-US" sz="1000" b="1" kern="1200">
              <a:solidFill>
                <a:srgbClr val="1F1A62"/>
              </a:solidFill>
              <a:latin typeface="Helvetica"/>
              <a:ea typeface="+mn-ea"/>
              <a:cs typeface="Helvetica"/>
            </a:endParaRPr>
          </a:p>
          <a:p>
            <a:pPr defTabSz="914377">
              <a:buClrTx/>
              <a:defRPr/>
            </a:pPr>
            <a:r>
              <a:rPr lang="en-US" sz="1400" b="1" kern="1200">
                <a:solidFill>
                  <a:srgbClr val="1F1A62"/>
                </a:solidFill>
                <a:latin typeface="Helvetica"/>
                <a:ea typeface="+mn-ea"/>
                <a:cs typeface="Helvetica"/>
              </a:rPr>
              <a:t>Target Segment</a:t>
            </a:r>
            <a:endParaRPr lang="en-US" sz="1400" b="1" kern="1200">
              <a:solidFill>
                <a:srgbClr val="1F1A62"/>
              </a:solidFill>
              <a:latin typeface="Helvetica"/>
              <a:cs typeface="Helvetica"/>
            </a:endParaRPr>
          </a:p>
          <a:p>
            <a:pPr marL="285115" indent="-285115" defTabSz="914377">
              <a:buClrTx/>
              <a:buBlip>
                <a:blip r:embed="rId3"/>
              </a:buBlip>
              <a:defRPr/>
            </a:pPr>
            <a:r>
              <a:rPr lang="en-US" sz="1100">
                <a:solidFill>
                  <a:srgbClr val="1F1A62"/>
                </a:solidFill>
                <a:latin typeface="Helvetica"/>
                <a:cs typeface="Helvetica"/>
              </a:rPr>
              <a:t>P2+</a:t>
            </a:r>
          </a:p>
          <a:p>
            <a:pPr defTabSz="914377">
              <a:buClrTx/>
              <a:defRPr/>
            </a:pPr>
            <a:endParaRPr lang="en-US" sz="1000" b="1" kern="1200">
              <a:solidFill>
                <a:srgbClr val="1F1A62"/>
              </a:solidFill>
              <a:latin typeface="Helvetica"/>
              <a:ea typeface="+mn-ea"/>
              <a:cs typeface="Helvetica"/>
            </a:endParaRPr>
          </a:p>
          <a:p>
            <a:pPr defTabSz="914377">
              <a:buClrTx/>
              <a:defRPr/>
            </a:pPr>
            <a:r>
              <a:rPr lang="en-US" sz="1400" b="1" kern="1200">
                <a:solidFill>
                  <a:srgbClr val="1F1A62"/>
                </a:solidFill>
                <a:latin typeface="Helvetica"/>
                <a:ea typeface="+mn-ea"/>
                <a:cs typeface="Helvetica"/>
              </a:rPr>
              <a:t>Learnings</a:t>
            </a:r>
            <a:endParaRPr lang="en-US" sz="1400" b="1" kern="1200">
              <a:solidFill>
                <a:srgbClr val="1F1A62"/>
              </a:solidFill>
              <a:latin typeface="Helvetica"/>
              <a:cs typeface="Helvetica"/>
            </a:endParaRPr>
          </a:p>
          <a:p>
            <a:pPr marL="285115" indent="-285115">
              <a:buBlip>
                <a:blip r:embed="rId3"/>
              </a:buBlip>
              <a:defRPr/>
            </a:pPr>
            <a:r>
              <a:rPr lang="en-US" sz="1200">
                <a:solidFill>
                  <a:srgbClr val="1E1A62"/>
                </a:solidFill>
                <a:latin typeface="Helvetica"/>
              </a:rPr>
              <a:t>A five-year campaign with 237 billion imps illustrated that </a:t>
            </a:r>
            <a:r>
              <a:rPr lang="en-US" sz="1200" i="1">
                <a:solidFill>
                  <a:srgbClr val="1E1A62"/>
                </a:solidFill>
                <a:latin typeface="Helvetica"/>
              </a:rPr>
              <a:t>BBP</a:t>
            </a:r>
            <a:r>
              <a:rPr lang="en-US" sz="1200">
                <a:solidFill>
                  <a:srgbClr val="1E1A62"/>
                </a:solidFill>
                <a:latin typeface="Helvetica"/>
              </a:rPr>
              <a:t> is a strong measure and tracker of brand health</a:t>
            </a:r>
            <a:endParaRPr lang="en-US" sz="1200">
              <a:solidFill>
                <a:srgbClr val="1E1A62"/>
              </a:solidFill>
              <a:latin typeface="Helvetica"/>
              <a:cs typeface="Helvetica"/>
            </a:endParaRPr>
          </a:p>
          <a:p>
            <a:pPr>
              <a:defRPr/>
            </a:pPr>
            <a:endParaRPr lang="en-US" sz="800">
              <a:solidFill>
                <a:srgbClr val="1E1A62"/>
              </a:solidFill>
              <a:latin typeface="Helvetica"/>
            </a:endParaRPr>
          </a:p>
          <a:p>
            <a:pPr marL="285115" indent="-285115">
              <a:buBlip>
                <a:blip r:embed="rId3"/>
              </a:buBlip>
              <a:defRPr/>
            </a:pPr>
            <a:r>
              <a:rPr lang="en-US" sz="1200">
                <a:solidFill>
                  <a:srgbClr val="1E1A62"/>
                </a:solidFill>
                <a:latin typeface="Helvetica"/>
              </a:rPr>
              <a:t>Higher </a:t>
            </a:r>
            <a:r>
              <a:rPr lang="en-US" sz="1200" i="1">
                <a:solidFill>
                  <a:srgbClr val="1E1A62"/>
                </a:solidFill>
                <a:latin typeface="Helvetica"/>
              </a:rPr>
              <a:t>BBP</a:t>
            </a:r>
            <a:r>
              <a:rPr lang="en-US" sz="1200">
                <a:solidFill>
                  <a:srgbClr val="1E1A62"/>
                </a:solidFill>
                <a:latin typeface="Helvetica"/>
              </a:rPr>
              <a:t> insulates marketers to price competition and amplifies sensitivity to changes in media weight. Marketers who invest in their advertising generate positive ripple effects for the brand</a:t>
            </a:r>
            <a:endParaRPr lang="en-US" sz="1200">
              <a:solidFill>
                <a:srgbClr val="1E1A62"/>
              </a:solidFill>
              <a:latin typeface="Helvetica"/>
              <a:cs typeface="Helvetica"/>
            </a:endParaRPr>
          </a:p>
          <a:p>
            <a:pPr>
              <a:defRPr/>
            </a:pPr>
            <a:endParaRPr lang="en-US" sz="1000">
              <a:solidFill>
                <a:srgbClr val="1F1A62"/>
              </a:solidFill>
              <a:latin typeface="Helvetica"/>
            </a:endParaRPr>
          </a:p>
          <a:p>
            <a:pPr defTabSz="914377">
              <a:buClrTx/>
              <a:defRPr/>
            </a:pPr>
            <a:r>
              <a:rPr lang="en-US" sz="1400" b="1" kern="1200">
                <a:solidFill>
                  <a:srgbClr val="1F1A62"/>
                </a:solidFill>
                <a:latin typeface="Helvetica"/>
                <a:ea typeface="+mn-ea"/>
                <a:cs typeface="Helvetica"/>
              </a:rPr>
              <a:t>Company / Viewing Source / Media Type</a:t>
            </a:r>
            <a:endParaRPr lang="en-US" sz="1400" b="1" kern="1200">
              <a:solidFill>
                <a:srgbClr val="1F1A62"/>
              </a:solidFill>
              <a:latin typeface="Helvetica"/>
              <a:cs typeface="Helvetica"/>
            </a:endParaRPr>
          </a:p>
          <a:p>
            <a:pPr marL="285115" indent="-285115" defTabSz="914377">
              <a:buFont typeface="Arial"/>
              <a:buBlip>
                <a:blip r:embed="rId3"/>
              </a:buBlip>
              <a:defRPr/>
            </a:pPr>
            <a:r>
              <a:rPr lang="en" sz="1200">
                <a:solidFill>
                  <a:srgbClr val="1F1A62"/>
                </a:solidFill>
                <a:latin typeface="Helvetica"/>
                <a:cs typeface="Helvetica"/>
              </a:rPr>
              <a:t>EDO, Inc. / ACR, Google API / National Linear TV</a:t>
            </a:r>
          </a:p>
        </p:txBody>
      </p:sp>
      <p:pic>
        <p:nvPicPr>
          <p:cNvPr id="14" name="Google Shape;150;p26">
            <a:extLst>
              <a:ext uri="{FF2B5EF4-FFF2-40B4-BE49-F238E27FC236}">
                <a16:creationId xmlns:a16="http://schemas.microsoft.com/office/drawing/2014/main" id="{EFE88FDF-7483-4C0B-E0B1-DDB1D7F5E25D}"/>
              </a:ext>
            </a:extLst>
          </p:cNvPr>
          <p:cNvPicPr preferRelativeResize="0"/>
          <p:nvPr/>
        </p:nvPicPr>
        <p:blipFill>
          <a:blip r:embed="rId4">
            <a:alphaModFix/>
          </a:blip>
          <a:stretch>
            <a:fillRect/>
          </a:stretch>
        </p:blipFill>
        <p:spPr>
          <a:xfrm>
            <a:off x="3373481" y="98485"/>
            <a:ext cx="577861" cy="582712"/>
          </a:xfrm>
          <a:prstGeom prst="rect">
            <a:avLst/>
          </a:prstGeom>
          <a:noFill/>
          <a:ln>
            <a:noFill/>
          </a:ln>
        </p:spPr>
      </p:pic>
      <p:pic>
        <p:nvPicPr>
          <p:cNvPr id="15" name="Google Shape;151;p26">
            <a:extLst>
              <a:ext uri="{FF2B5EF4-FFF2-40B4-BE49-F238E27FC236}">
                <a16:creationId xmlns:a16="http://schemas.microsoft.com/office/drawing/2014/main" id="{09211055-F313-3B4D-358E-0353E3ABF13B}"/>
              </a:ext>
            </a:extLst>
          </p:cNvPr>
          <p:cNvPicPr preferRelativeResize="0"/>
          <p:nvPr/>
        </p:nvPicPr>
        <p:blipFill>
          <a:blip r:embed="rId5" cstate="hqprint">
            <a:alphaModFix/>
            <a:extLst>
              <a:ext uri="{28A0092B-C50C-407E-A947-70E740481C1C}">
                <a14:useLocalDpi xmlns:a14="http://schemas.microsoft.com/office/drawing/2010/main"/>
              </a:ext>
            </a:extLst>
          </a:blip>
          <a:stretch>
            <a:fillRect/>
          </a:stretch>
        </p:blipFill>
        <p:spPr>
          <a:xfrm>
            <a:off x="10923992" y="6079660"/>
            <a:ext cx="1085872" cy="350108"/>
          </a:xfrm>
          <a:prstGeom prst="rect">
            <a:avLst/>
          </a:prstGeom>
          <a:noFill/>
          <a:ln>
            <a:noFill/>
          </a:ln>
        </p:spPr>
      </p:pic>
      <p:sp>
        <p:nvSpPr>
          <p:cNvPr id="27" name="Google Shape;145;p26">
            <a:extLst>
              <a:ext uri="{FF2B5EF4-FFF2-40B4-BE49-F238E27FC236}">
                <a16:creationId xmlns:a16="http://schemas.microsoft.com/office/drawing/2014/main" id="{698666A2-B612-CF5D-BA6D-93E6C8331811}"/>
              </a:ext>
            </a:extLst>
          </p:cNvPr>
          <p:cNvSpPr txBox="1"/>
          <p:nvPr/>
        </p:nvSpPr>
        <p:spPr>
          <a:xfrm>
            <a:off x="4019406" y="5828467"/>
            <a:ext cx="5248889" cy="461624"/>
          </a:xfrm>
          <a:prstGeom prst="rect">
            <a:avLst/>
          </a:prstGeom>
          <a:noFill/>
          <a:ln>
            <a:noFill/>
          </a:ln>
        </p:spPr>
        <p:txBody>
          <a:bodyPr spcFirstLastPara="1" wrap="square" lIns="91433" tIns="45700" rIns="91433" bIns="45700" anchor="t" anchorCtr="0">
            <a:spAutoFit/>
          </a:bodyPr>
          <a:lstStyle/>
          <a:p>
            <a:r>
              <a:rPr lang="en" sz="800">
                <a:solidFill>
                  <a:srgbClr val="1F1A62"/>
                </a:solidFill>
                <a:latin typeface="Helvetica"/>
                <a:ea typeface="Helvetica Neue"/>
                <a:cs typeface="Helvetica Neue"/>
                <a:sym typeface="Helvetica Neue"/>
              </a:rPr>
              <a:t>Source: EDO, Inc.. Campaign time period: March 2017 to March 2022.</a:t>
            </a:r>
            <a:endParaRPr sz="800">
              <a:solidFill>
                <a:srgbClr val="1F1A62"/>
              </a:solidFill>
              <a:latin typeface="Helvetica"/>
              <a:ea typeface="Helvetica Neue"/>
              <a:cs typeface="Helvetica Neue"/>
              <a:sym typeface="Helvetica Neue"/>
            </a:endParaRPr>
          </a:p>
          <a:p>
            <a:pPr>
              <a:buClr>
                <a:schemeClr val="dk1"/>
              </a:buClr>
              <a:buSzPts val="1100"/>
            </a:pPr>
            <a:r>
              <a:rPr lang="en" sz="800" i="1">
                <a:solidFill>
                  <a:srgbClr val="1F1A62"/>
                </a:solidFill>
                <a:latin typeface="Helvetica"/>
                <a:ea typeface="Helvetica Neue"/>
                <a:cs typeface="Helvetica Neue"/>
                <a:sym typeface="Helvetica Neue"/>
              </a:rPr>
              <a:t>* Price Elasticity is a measure of Share of Revenue’s sensitivity to a change in Price Per Unit</a:t>
            </a:r>
            <a:endParaRPr sz="800" i="1">
              <a:solidFill>
                <a:srgbClr val="1F1A62"/>
              </a:solidFill>
              <a:latin typeface="Helvetica"/>
              <a:ea typeface="Helvetica Neue"/>
              <a:cs typeface="Helvetica Neue"/>
              <a:sym typeface="Helvetica Neue"/>
            </a:endParaRPr>
          </a:p>
          <a:p>
            <a:pPr>
              <a:buSzPts val="1100"/>
            </a:pPr>
            <a:r>
              <a:rPr lang="en" sz="800" i="1">
                <a:solidFill>
                  <a:srgbClr val="1F1A62"/>
                </a:solidFill>
                <a:latin typeface="Helvetica"/>
                <a:ea typeface="Helvetica Neue"/>
                <a:cs typeface="Helvetica Neue"/>
                <a:sym typeface="Helvetica Neue"/>
              </a:rPr>
              <a:t>* </a:t>
            </a:r>
            <a:r>
              <a:rPr lang="en" sz="800" i="1" err="1">
                <a:solidFill>
                  <a:srgbClr val="1F1A62"/>
                </a:solidFill>
                <a:latin typeface="Helvetica"/>
                <a:ea typeface="Helvetica Neue"/>
                <a:cs typeface="Helvetica Neue"/>
                <a:sym typeface="Helvetica Neue"/>
              </a:rPr>
              <a:t>SoV</a:t>
            </a:r>
            <a:r>
              <a:rPr lang="en" sz="800" i="1">
                <a:solidFill>
                  <a:srgbClr val="1F1A62"/>
                </a:solidFill>
                <a:latin typeface="Helvetica"/>
                <a:ea typeface="Helvetica Neue"/>
                <a:cs typeface="Helvetica Neue"/>
                <a:sym typeface="Helvetica Neue"/>
              </a:rPr>
              <a:t> Elasticity is a measure of Share of Revenue’s sensitivity to a change in Share of Voice </a:t>
            </a:r>
            <a:endParaRPr lang="en" sz="800" i="1">
              <a:solidFill>
                <a:srgbClr val="1F1A62"/>
              </a:solidFill>
              <a:latin typeface="Helvetica" panose="020B0403020202020204" pitchFamily="34" charset="0"/>
              <a:ea typeface="Helvetica Neue"/>
              <a:cs typeface="Helvetica Neue"/>
            </a:endParaRPr>
          </a:p>
        </p:txBody>
      </p:sp>
      <p:grpSp>
        <p:nvGrpSpPr>
          <p:cNvPr id="33" name="Google Shape;161;p26">
            <a:extLst>
              <a:ext uri="{FF2B5EF4-FFF2-40B4-BE49-F238E27FC236}">
                <a16:creationId xmlns:a16="http://schemas.microsoft.com/office/drawing/2014/main" id="{08E27211-687F-B4E8-19F3-05106E3312E8}"/>
              </a:ext>
            </a:extLst>
          </p:cNvPr>
          <p:cNvGrpSpPr>
            <a:grpSpLocks noChangeAspect="1"/>
          </p:cNvGrpSpPr>
          <p:nvPr/>
        </p:nvGrpSpPr>
        <p:grpSpPr>
          <a:xfrm>
            <a:off x="4400354" y="3481641"/>
            <a:ext cx="3787146" cy="2270705"/>
            <a:chOff x="3050228" y="2971722"/>
            <a:chExt cx="1778072" cy="1354228"/>
          </a:xfrm>
        </p:grpSpPr>
        <p:pic>
          <p:nvPicPr>
            <p:cNvPr id="34" name="Google Shape;162;p26">
              <a:extLst>
                <a:ext uri="{FF2B5EF4-FFF2-40B4-BE49-F238E27FC236}">
                  <a16:creationId xmlns:a16="http://schemas.microsoft.com/office/drawing/2014/main" id="{782737ED-78DE-0859-81AD-8BE508072B24}"/>
                </a:ext>
              </a:extLst>
            </p:cNvPr>
            <p:cNvPicPr preferRelativeResize="0"/>
            <p:nvPr/>
          </p:nvPicPr>
          <p:blipFill>
            <a:blip r:embed="rId6">
              <a:alphaModFix/>
            </a:blip>
            <a:stretch>
              <a:fillRect/>
            </a:stretch>
          </p:blipFill>
          <p:spPr>
            <a:xfrm>
              <a:off x="3148274" y="3143100"/>
              <a:ext cx="1680026" cy="1062450"/>
            </a:xfrm>
            <a:prstGeom prst="rect">
              <a:avLst/>
            </a:prstGeom>
            <a:noFill/>
            <a:ln>
              <a:noFill/>
            </a:ln>
          </p:spPr>
        </p:pic>
        <p:cxnSp>
          <p:nvCxnSpPr>
            <p:cNvPr id="37" name="Google Shape;163;p26">
              <a:extLst>
                <a:ext uri="{FF2B5EF4-FFF2-40B4-BE49-F238E27FC236}">
                  <a16:creationId xmlns:a16="http://schemas.microsoft.com/office/drawing/2014/main" id="{E728AA6E-C3FC-6366-C1BC-4C0D93000322}"/>
                </a:ext>
              </a:extLst>
            </p:cNvPr>
            <p:cNvCxnSpPr/>
            <p:nvPr/>
          </p:nvCxnSpPr>
          <p:spPr>
            <a:xfrm>
              <a:off x="3581350" y="3285125"/>
              <a:ext cx="1145400" cy="788700"/>
            </a:xfrm>
            <a:prstGeom prst="straightConnector1">
              <a:avLst/>
            </a:prstGeom>
            <a:noFill/>
            <a:ln w="19050" cap="flat" cmpd="sng">
              <a:solidFill>
                <a:srgbClr val="666666"/>
              </a:solidFill>
              <a:prstDash val="solid"/>
              <a:round/>
              <a:headEnd type="none" w="med" len="med"/>
              <a:tailEnd type="triangle" w="med" len="med"/>
            </a:ln>
          </p:spPr>
        </p:cxnSp>
        <p:sp>
          <p:nvSpPr>
            <p:cNvPr id="38" name="Google Shape;164;p26">
              <a:extLst>
                <a:ext uri="{FF2B5EF4-FFF2-40B4-BE49-F238E27FC236}">
                  <a16:creationId xmlns:a16="http://schemas.microsoft.com/office/drawing/2014/main" id="{7D827CA0-7846-6C01-23E7-A6837353C5E9}"/>
                </a:ext>
              </a:extLst>
            </p:cNvPr>
            <p:cNvSpPr txBox="1"/>
            <p:nvPr/>
          </p:nvSpPr>
          <p:spPr>
            <a:xfrm>
              <a:off x="3491325" y="4190438"/>
              <a:ext cx="993900" cy="135512"/>
            </a:xfrm>
            <a:prstGeom prst="rect">
              <a:avLst/>
            </a:prstGeom>
            <a:solidFill>
              <a:schemeClr val="lt1"/>
            </a:solidFill>
            <a:ln>
              <a:noFill/>
            </a:ln>
          </p:spPr>
          <p:txBody>
            <a:bodyPr spcFirstLastPara="1" wrap="square" lIns="12167" tIns="12167" rIns="12167" bIns="12167" anchor="t" anchorCtr="0">
              <a:spAutoFit/>
            </a:bodyPr>
            <a:lstStyle/>
            <a:p>
              <a:pPr algn="ctr"/>
              <a:r>
                <a:rPr lang="en" sz="733">
                  <a:latin typeface="Calibri"/>
                  <a:ea typeface="Calibri"/>
                  <a:cs typeface="Calibri"/>
                  <a:sym typeface="Calibri"/>
                </a:rPr>
                <a:t>BBP Metric</a:t>
              </a:r>
              <a:endParaRPr sz="733">
                <a:latin typeface="Calibri"/>
                <a:ea typeface="Calibri"/>
                <a:cs typeface="Calibri"/>
                <a:sym typeface="Calibri"/>
              </a:endParaRPr>
            </a:p>
          </p:txBody>
        </p:sp>
        <p:sp>
          <p:nvSpPr>
            <p:cNvPr id="40" name="Google Shape;165;p26">
              <a:extLst>
                <a:ext uri="{FF2B5EF4-FFF2-40B4-BE49-F238E27FC236}">
                  <a16:creationId xmlns:a16="http://schemas.microsoft.com/office/drawing/2014/main" id="{AC7DA395-455E-E166-5512-8B5C1E2B06CE}"/>
                </a:ext>
              </a:extLst>
            </p:cNvPr>
            <p:cNvSpPr txBox="1"/>
            <p:nvPr/>
          </p:nvSpPr>
          <p:spPr>
            <a:xfrm rot="16200000">
              <a:off x="2607501" y="3561864"/>
              <a:ext cx="993899" cy="108446"/>
            </a:xfrm>
            <a:prstGeom prst="rect">
              <a:avLst/>
            </a:prstGeom>
            <a:solidFill>
              <a:schemeClr val="lt1"/>
            </a:solidFill>
            <a:ln>
              <a:noFill/>
            </a:ln>
          </p:spPr>
          <p:txBody>
            <a:bodyPr spcFirstLastPara="1" wrap="square" lIns="12167" tIns="12167" rIns="12167" bIns="12167" anchor="t" anchorCtr="0">
              <a:spAutoFit/>
            </a:bodyPr>
            <a:lstStyle/>
            <a:p>
              <a:pPr algn="ctr"/>
              <a:r>
                <a:rPr lang="en" sz="733">
                  <a:latin typeface="Calibri"/>
                  <a:ea typeface="Calibri"/>
                  <a:cs typeface="Calibri"/>
                  <a:sym typeface="Calibri"/>
                </a:rPr>
                <a:t>Price Elasticity *</a:t>
              </a:r>
              <a:endParaRPr sz="733">
                <a:latin typeface="Calibri"/>
                <a:ea typeface="Calibri"/>
                <a:cs typeface="Calibri"/>
                <a:sym typeface="Calibri"/>
              </a:endParaRPr>
            </a:p>
          </p:txBody>
        </p:sp>
        <p:sp>
          <p:nvSpPr>
            <p:cNvPr id="45" name="Google Shape;166;p26">
              <a:extLst>
                <a:ext uri="{FF2B5EF4-FFF2-40B4-BE49-F238E27FC236}">
                  <a16:creationId xmlns:a16="http://schemas.microsoft.com/office/drawing/2014/main" id="{544CA5B3-4CAC-DEEC-86E1-4CCE6685AB23}"/>
                </a:ext>
              </a:extLst>
            </p:cNvPr>
            <p:cNvSpPr txBox="1"/>
            <p:nvPr/>
          </p:nvSpPr>
          <p:spPr>
            <a:xfrm>
              <a:off x="3253597" y="2971722"/>
              <a:ext cx="1397400" cy="121437"/>
            </a:xfrm>
            <a:prstGeom prst="rect">
              <a:avLst/>
            </a:prstGeom>
            <a:solidFill>
              <a:schemeClr val="lt1"/>
            </a:solidFill>
            <a:ln>
              <a:noFill/>
            </a:ln>
          </p:spPr>
          <p:txBody>
            <a:bodyPr spcFirstLastPara="1" wrap="square" lIns="12167" tIns="12167" rIns="12167" bIns="12167" anchor="t" anchorCtr="0">
              <a:spAutoFit/>
            </a:bodyPr>
            <a:lstStyle/>
            <a:p>
              <a:pPr algn="ctr"/>
              <a:r>
                <a:rPr lang="en" sz="1100" b="1">
                  <a:latin typeface="Calibri"/>
                  <a:ea typeface="Calibri"/>
                  <a:cs typeface="Calibri"/>
                  <a:sym typeface="Calibri"/>
                </a:rPr>
                <a:t>Price Elasticity vs. BBP</a:t>
              </a:r>
              <a:endParaRPr sz="1100" b="1">
                <a:latin typeface="Calibri"/>
                <a:ea typeface="Calibri"/>
                <a:cs typeface="Calibri"/>
                <a:sym typeface="Calibri"/>
              </a:endParaRPr>
            </a:p>
          </p:txBody>
        </p:sp>
      </p:grpSp>
      <p:grpSp>
        <p:nvGrpSpPr>
          <p:cNvPr id="46" name="Google Shape;167;p26">
            <a:extLst>
              <a:ext uri="{FF2B5EF4-FFF2-40B4-BE49-F238E27FC236}">
                <a16:creationId xmlns:a16="http://schemas.microsoft.com/office/drawing/2014/main" id="{F9C7113D-B7B6-6D7D-D6CE-230707D95E53}"/>
              </a:ext>
            </a:extLst>
          </p:cNvPr>
          <p:cNvGrpSpPr>
            <a:grpSpLocks noChangeAspect="1"/>
          </p:cNvGrpSpPr>
          <p:nvPr/>
        </p:nvGrpSpPr>
        <p:grpSpPr>
          <a:xfrm>
            <a:off x="4263017" y="984955"/>
            <a:ext cx="3770226" cy="2218684"/>
            <a:chOff x="6042253" y="2968604"/>
            <a:chExt cx="1788365" cy="1325765"/>
          </a:xfrm>
        </p:grpSpPr>
        <p:pic>
          <p:nvPicPr>
            <p:cNvPr id="47" name="Google Shape;168;p26">
              <a:extLst>
                <a:ext uri="{FF2B5EF4-FFF2-40B4-BE49-F238E27FC236}">
                  <a16:creationId xmlns:a16="http://schemas.microsoft.com/office/drawing/2014/main" id="{E0D730AF-B2E1-847F-1B00-5DD0B5753A63}"/>
                </a:ext>
              </a:extLst>
            </p:cNvPr>
            <p:cNvPicPr preferRelativeResize="0"/>
            <p:nvPr/>
          </p:nvPicPr>
          <p:blipFill>
            <a:blip r:embed="rId7">
              <a:alphaModFix/>
            </a:blip>
            <a:stretch>
              <a:fillRect/>
            </a:stretch>
          </p:blipFill>
          <p:spPr>
            <a:xfrm>
              <a:off x="6150596" y="3118263"/>
              <a:ext cx="1680022" cy="1073099"/>
            </a:xfrm>
            <a:prstGeom prst="rect">
              <a:avLst/>
            </a:prstGeom>
            <a:noFill/>
            <a:ln>
              <a:noFill/>
            </a:ln>
          </p:spPr>
        </p:pic>
        <p:cxnSp>
          <p:nvCxnSpPr>
            <p:cNvPr id="48" name="Google Shape;169;p26">
              <a:extLst>
                <a:ext uri="{FF2B5EF4-FFF2-40B4-BE49-F238E27FC236}">
                  <a16:creationId xmlns:a16="http://schemas.microsoft.com/office/drawing/2014/main" id="{EEDF6C61-6181-753A-B9C1-BC2DD5AA4475}"/>
                </a:ext>
              </a:extLst>
            </p:cNvPr>
            <p:cNvCxnSpPr/>
            <p:nvPr/>
          </p:nvCxnSpPr>
          <p:spPr>
            <a:xfrm rot="10800000" flipH="1">
              <a:off x="6779675" y="3244338"/>
              <a:ext cx="834300" cy="738000"/>
            </a:xfrm>
            <a:prstGeom prst="straightConnector1">
              <a:avLst/>
            </a:prstGeom>
            <a:noFill/>
            <a:ln w="19050" cap="flat" cmpd="sng">
              <a:solidFill>
                <a:srgbClr val="666666"/>
              </a:solidFill>
              <a:prstDash val="solid"/>
              <a:round/>
              <a:headEnd type="none" w="med" len="med"/>
              <a:tailEnd type="triangle" w="med" len="med"/>
            </a:ln>
          </p:spPr>
        </p:cxnSp>
        <p:sp>
          <p:nvSpPr>
            <p:cNvPr id="49" name="Google Shape;170;p26">
              <a:extLst>
                <a:ext uri="{FF2B5EF4-FFF2-40B4-BE49-F238E27FC236}">
                  <a16:creationId xmlns:a16="http://schemas.microsoft.com/office/drawing/2014/main" id="{9BD1F20D-E32A-3D4F-D625-BBDF636192C4}"/>
                </a:ext>
              </a:extLst>
            </p:cNvPr>
            <p:cNvSpPr txBox="1"/>
            <p:nvPr/>
          </p:nvSpPr>
          <p:spPr>
            <a:xfrm>
              <a:off x="6564438" y="4191350"/>
              <a:ext cx="993900" cy="103019"/>
            </a:xfrm>
            <a:prstGeom prst="rect">
              <a:avLst/>
            </a:prstGeom>
            <a:solidFill>
              <a:schemeClr val="lt1"/>
            </a:solidFill>
            <a:ln>
              <a:noFill/>
            </a:ln>
          </p:spPr>
          <p:txBody>
            <a:bodyPr spcFirstLastPara="1" wrap="square" lIns="12167" tIns="12167" rIns="12167" bIns="12167" anchor="t" anchorCtr="0">
              <a:spAutoFit/>
            </a:bodyPr>
            <a:lstStyle/>
            <a:p>
              <a:pPr algn="ctr"/>
              <a:r>
                <a:rPr lang="en" sz="733">
                  <a:latin typeface="Calibri"/>
                  <a:ea typeface="Calibri"/>
                  <a:cs typeface="Calibri"/>
                  <a:sym typeface="Calibri"/>
                </a:rPr>
                <a:t>BBP Metric</a:t>
              </a:r>
              <a:endParaRPr sz="733">
                <a:latin typeface="Calibri"/>
                <a:ea typeface="Calibri"/>
                <a:cs typeface="Calibri"/>
                <a:sym typeface="Calibri"/>
              </a:endParaRPr>
            </a:p>
          </p:txBody>
        </p:sp>
        <p:sp>
          <p:nvSpPr>
            <p:cNvPr id="50" name="Google Shape;171;p26">
              <a:extLst>
                <a:ext uri="{FF2B5EF4-FFF2-40B4-BE49-F238E27FC236}">
                  <a16:creationId xmlns:a16="http://schemas.microsoft.com/office/drawing/2014/main" id="{F3D32724-D25D-2095-1F06-45BBC4FB1C1D}"/>
                </a:ext>
              </a:extLst>
            </p:cNvPr>
            <p:cNvSpPr txBox="1"/>
            <p:nvPr/>
          </p:nvSpPr>
          <p:spPr>
            <a:xfrm rot="16200000">
              <a:off x="5596813" y="3564579"/>
              <a:ext cx="993900" cy="103019"/>
            </a:xfrm>
            <a:prstGeom prst="rect">
              <a:avLst/>
            </a:prstGeom>
            <a:solidFill>
              <a:schemeClr val="lt1"/>
            </a:solidFill>
            <a:ln>
              <a:noFill/>
            </a:ln>
          </p:spPr>
          <p:txBody>
            <a:bodyPr spcFirstLastPara="1" wrap="square" lIns="12167" tIns="12167" rIns="12167" bIns="12167" anchor="t" anchorCtr="0">
              <a:spAutoFit/>
            </a:bodyPr>
            <a:lstStyle/>
            <a:p>
              <a:pPr algn="ctr"/>
              <a:r>
                <a:rPr lang="en" sz="733">
                  <a:latin typeface="Calibri"/>
                  <a:ea typeface="Calibri"/>
                  <a:cs typeface="Calibri"/>
                  <a:sym typeface="Calibri"/>
                </a:rPr>
                <a:t>Share of Voice (SoV) Elasticity *</a:t>
              </a:r>
              <a:endParaRPr sz="733">
                <a:latin typeface="Calibri"/>
                <a:ea typeface="Calibri"/>
                <a:cs typeface="Calibri"/>
                <a:sym typeface="Calibri"/>
              </a:endParaRPr>
            </a:p>
          </p:txBody>
        </p:sp>
        <p:sp>
          <p:nvSpPr>
            <p:cNvPr id="51" name="Google Shape;172;p26">
              <a:extLst>
                <a:ext uri="{FF2B5EF4-FFF2-40B4-BE49-F238E27FC236}">
                  <a16:creationId xmlns:a16="http://schemas.microsoft.com/office/drawing/2014/main" id="{C9C768A6-0601-C134-8AAE-100D43FF668E}"/>
                </a:ext>
              </a:extLst>
            </p:cNvPr>
            <p:cNvSpPr txBox="1"/>
            <p:nvPr/>
          </p:nvSpPr>
          <p:spPr>
            <a:xfrm>
              <a:off x="6246255" y="2968604"/>
              <a:ext cx="1397400" cy="123223"/>
            </a:xfrm>
            <a:prstGeom prst="rect">
              <a:avLst/>
            </a:prstGeom>
            <a:solidFill>
              <a:schemeClr val="lt1"/>
            </a:solidFill>
            <a:ln>
              <a:noFill/>
            </a:ln>
          </p:spPr>
          <p:txBody>
            <a:bodyPr spcFirstLastPara="1" wrap="square" lIns="12167" tIns="12167" rIns="12167" bIns="12167" anchor="t" anchorCtr="0">
              <a:spAutoFit/>
            </a:bodyPr>
            <a:lstStyle/>
            <a:p>
              <a:pPr algn="ctr"/>
              <a:r>
                <a:rPr lang="en" sz="1100" b="1">
                  <a:latin typeface="Calibri"/>
                  <a:ea typeface="Calibri"/>
                  <a:cs typeface="Calibri"/>
                  <a:sym typeface="Calibri"/>
                </a:rPr>
                <a:t>SoV Elasticity vs. BBP</a:t>
              </a:r>
              <a:endParaRPr sz="1100" b="1">
                <a:latin typeface="Calibri"/>
                <a:ea typeface="Calibri"/>
                <a:cs typeface="Calibri"/>
                <a:sym typeface="Calibri"/>
              </a:endParaRPr>
            </a:p>
          </p:txBody>
        </p:sp>
      </p:grpSp>
      <p:sp>
        <p:nvSpPr>
          <p:cNvPr id="52" name="Google Shape;173;p26">
            <a:extLst>
              <a:ext uri="{FF2B5EF4-FFF2-40B4-BE49-F238E27FC236}">
                <a16:creationId xmlns:a16="http://schemas.microsoft.com/office/drawing/2014/main" id="{D50984F1-6AD3-22FF-4CE5-32562D95B2E7}"/>
              </a:ext>
            </a:extLst>
          </p:cNvPr>
          <p:cNvSpPr txBox="1"/>
          <p:nvPr/>
        </p:nvSpPr>
        <p:spPr>
          <a:xfrm>
            <a:off x="8301294" y="3984075"/>
            <a:ext cx="3798210" cy="1034095"/>
          </a:xfrm>
          <a:prstGeom prst="rect">
            <a:avLst/>
          </a:prstGeom>
          <a:solidFill>
            <a:schemeClr val="lt1"/>
          </a:solidFill>
          <a:ln>
            <a:noFill/>
          </a:ln>
        </p:spPr>
        <p:txBody>
          <a:bodyPr spcFirstLastPara="1" wrap="square" lIns="48767" tIns="24367" rIns="24367" bIns="24367" anchor="t" anchorCtr="0">
            <a:spAutoFit/>
          </a:bodyPr>
          <a:lstStyle/>
          <a:p>
            <a:r>
              <a:rPr lang="en" sz="1600">
                <a:solidFill>
                  <a:srgbClr val="1F1A62"/>
                </a:solidFill>
                <a:latin typeface="Helvetica Neue"/>
                <a:ea typeface="Helvetica Neue"/>
                <a:cs typeface="Helvetica Neue"/>
                <a:sym typeface="Helvetica Neue"/>
              </a:rPr>
              <a:t>As </a:t>
            </a:r>
            <a:r>
              <a:rPr lang="en" sz="1600" i="1">
                <a:solidFill>
                  <a:srgbClr val="1F1A62"/>
                </a:solidFill>
                <a:latin typeface="Helvetica Neue"/>
                <a:ea typeface="Helvetica Neue"/>
                <a:cs typeface="Helvetica Neue"/>
                <a:sym typeface="Helvetica Neue"/>
              </a:rPr>
              <a:t>BBP</a:t>
            </a:r>
            <a:r>
              <a:rPr lang="en" sz="1600">
                <a:solidFill>
                  <a:srgbClr val="1F1A62"/>
                </a:solidFill>
                <a:latin typeface="Helvetica Neue"/>
                <a:ea typeface="Helvetica Neue"/>
                <a:cs typeface="Helvetica Neue"/>
                <a:sym typeface="Helvetica Neue"/>
              </a:rPr>
              <a:t> increases, a brand’s sensitivity to price changes decreases – which makes </a:t>
            </a:r>
            <a:r>
              <a:rPr lang="en" sz="1600">
                <a:solidFill>
                  <a:srgbClr val="1E1A62"/>
                </a:solidFill>
                <a:latin typeface="Helvetica Neue"/>
                <a:ea typeface="Helvetica Neue"/>
                <a:cs typeface="Helvetica Neue"/>
                <a:sym typeface="Helvetica Neue"/>
              </a:rPr>
              <a:t>the advertiser</a:t>
            </a:r>
            <a:r>
              <a:rPr lang="en" sz="1600">
                <a:solidFill>
                  <a:srgbClr val="1F1A62"/>
                </a:solidFill>
                <a:latin typeface="Helvetica Neue"/>
                <a:ea typeface="Helvetica Neue"/>
                <a:cs typeface="Helvetica Neue"/>
                <a:sym typeface="Helvetica Neue"/>
              </a:rPr>
              <a:t> more immune to price fluctuations</a:t>
            </a:r>
            <a:endParaRPr sz="1600">
              <a:solidFill>
                <a:srgbClr val="1F1A62"/>
              </a:solidFill>
              <a:latin typeface="Helvetica Neue"/>
              <a:ea typeface="Helvetica Neue"/>
              <a:cs typeface="Helvetica Neue"/>
              <a:sym typeface="Helvetica Neue"/>
            </a:endParaRPr>
          </a:p>
        </p:txBody>
      </p:sp>
      <p:sp>
        <p:nvSpPr>
          <p:cNvPr id="53" name="Google Shape;174;p26">
            <a:extLst>
              <a:ext uri="{FF2B5EF4-FFF2-40B4-BE49-F238E27FC236}">
                <a16:creationId xmlns:a16="http://schemas.microsoft.com/office/drawing/2014/main" id="{5EB85B6C-E4A1-9A8C-8ED6-ED402D577859}"/>
              </a:ext>
            </a:extLst>
          </p:cNvPr>
          <p:cNvSpPr txBox="1"/>
          <p:nvPr/>
        </p:nvSpPr>
        <p:spPr>
          <a:xfrm>
            <a:off x="8245094" y="1334904"/>
            <a:ext cx="3798210" cy="1034095"/>
          </a:xfrm>
          <a:prstGeom prst="rect">
            <a:avLst/>
          </a:prstGeom>
          <a:solidFill>
            <a:schemeClr val="lt1"/>
          </a:solidFill>
          <a:ln>
            <a:noFill/>
          </a:ln>
        </p:spPr>
        <p:txBody>
          <a:bodyPr spcFirstLastPara="1" wrap="square" lIns="48767" tIns="24367" rIns="24367" bIns="24367" anchor="t" anchorCtr="0">
            <a:spAutoFit/>
          </a:bodyPr>
          <a:lstStyle/>
          <a:p>
            <a:r>
              <a:rPr lang="en" sz="1600">
                <a:solidFill>
                  <a:srgbClr val="1F1A62"/>
                </a:solidFill>
                <a:latin typeface="Helvetica Neue"/>
                <a:ea typeface="Helvetica Neue"/>
                <a:cs typeface="Helvetica Neue"/>
                <a:sym typeface="Helvetica Neue"/>
              </a:rPr>
              <a:t>As </a:t>
            </a:r>
            <a:r>
              <a:rPr lang="en" sz="1600" i="1">
                <a:solidFill>
                  <a:srgbClr val="1F1A62"/>
                </a:solidFill>
                <a:latin typeface="Helvetica Neue"/>
                <a:ea typeface="Helvetica Neue"/>
                <a:cs typeface="Helvetica Neue"/>
                <a:sym typeface="Helvetica Neue"/>
              </a:rPr>
              <a:t>BBP</a:t>
            </a:r>
            <a:r>
              <a:rPr lang="en" sz="1600">
                <a:solidFill>
                  <a:srgbClr val="1F1A62"/>
                </a:solidFill>
                <a:latin typeface="Helvetica Neue"/>
                <a:ea typeface="Helvetica Neue"/>
                <a:cs typeface="Helvetica Neue"/>
                <a:sym typeface="Helvetica Neue"/>
              </a:rPr>
              <a:t> increases, a brand’s sensitivity to Share of Voice increases – enabling greater </a:t>
            </a:r>
            <a:r>
              <a:rPr lang="en" sz="1600">
                <a:solidFill>
                  <a:srgbClr val="1E1A62"/>
                </a:solidFill>
                <a:latin typeface="Helvetica Neue"/>
                <a:ea typeface="Helvetica Neue"/>
                <a:cs typeface="Helvetica Neue"/>
                <a:sym typeface="Helvetica Neue"/>
              </a:rPr>
              <a:t>consumer engagement</a:t>
            </a:r>
            <a:r>
              <a:rPr lang="en" sz="1600">
                <a:solidFill>
                  <a:srgbClr val="1F1A62"/>
                </a:solidFill>
                <a:latin typeface="Helvetica Neue"/>
                <a:ea typeface="Helvetica Neue"/>
                <a:cs typeface="Helvetica Neue"/>
                <a:sym typeface="Helvetica Neue"/>
              </a:rPr>
              <a:t> impact from its media investment</a:t>
            </a:r>
            <a:endParaRPr sz="1600">
              <a:solidFill>
                <a:srgbClr val="1F1A62"/>
              </a:solidFill>
              <a:latin typeface="Helvetica Neue"/>
              <a:ea typeface="Helvetica Neue"/>
              <a:cs typeface="Helvetica Neue"/>
              <a:sym typeface="Helvetica Neue"/>
            </a:endParaRPr>
          </a:p>
        </p:txBody>
      </p:sp>
      <p:grpSp>
        <p:nvGrpSpPr>
          <p:cNvPr id="54" name="Google Shape;175;p26">
            <a:extLst>
              <a:ext uri="{FF2B5EF4-FFF2-40B4-BE49-F238E27FC236}">
                <a16:creationId xmlns:a16="http://schemas.microsoft.com/office/drawing/2014/main" id="{F6E5F4AD-FF45-24E9-212C-6FD60238759C}"/>
              </a:ext>
            </a:extLst>
          </p:cNvPr>
          <p:cNvGrpSpPr/>
          <p:nvPr/>
        </p:nvGrpSpPr>
        <p:grpSpPr>
          <a:xfrm>
            <a:off x="8245094" y="2750670"/>
            <a:ext cx="757067" cy="347736"/>
            <a:chOff x="6879050" y="2332375"/>
            <a:chExt cx="567800" cy="260802"/>
          </a:xfrm>
        </p:grpSpPr>
        <p:sp>
          <p:nvSpPr>
            <p:cNvPr id="55" name="Google Shape;176;p26">
              <a:extLst>
                <a:ext uri="{FF2B5EF4-FFF2-40B4-BE49-F238E27FC236}">
                  <a16:creationId xmlns:a16="http://schemas.microsoft.com/office/drawing/2014/main" id="{58EAE042-22DF-3408-A37A-F87B8B4B2108}"/>
                </a:ext>
              </a:extLst>
            </p:cNvPr>
            <p:cNvSpPr txBox="1"/>
            <p:nvPr/>
          </p:nvSpPr>
          <p:spPr>
            <a:xfrm>
              <a:off x="6975250" y="2332375"/>
              <a:ext cx="471600" cy="260802"/>
            </a:xfrm>
            <a:prstGeom prst="rect">
              <a:avLst/>
            </a:prstGeom>
            <a:solidFill>
              <a:schemeClr val="lt1"/>
            </a:solidFill>
            <a:ln>
              <a:noFill/>
            </a:ln>
          </p:spPr>
          <p:txBody>
            <a:bodyPr spcFirstLastPara="1" wrap="square" lIns="12167" tIns="12167" rIns="12167" bIns="12167" anchor="t" anchorCtr="0">
              <a:spAutoFit/>
            </a:bodyPr>
            <a:lstStyle/>
            <a:p>
              <a:r>
                <a:rPr lang="en" sz="700">
                  <a:latin typeface="Calibri"/>
                  <a:ea typeface="Calibri"/>
                  <a:cs typeface="Calibri"/>
                  <a:sym typeface="Calibri"/>
                </a:rPr>
                <a:t>CPG Brand A</a:t>
              </a:r>
              <a:endParaRPr sz="700">
                <a:latin typeface="Calibri"/>
                <a:ea typeface="Calibri"/>
                <a:cs typeface="Calibri"/>
                <a:sym typeface="Calibri"/>
              </a:endParaRPr>
            </a:p>
            <a:p>
              <a:r>
                <a:rPr lang="en" sz="700">
                  <a:latin typeface="Calibri"/>
                  <a:ea typeface="Calibri"/>
                  <a:cs typeface="Calibri"/>
                  <a:sym typeface="Calibri"/>
                </a:rPr>
                <a:t>CPG Brand B</a:t>
              </a:r>
              <a:endParaRPr sz="700">
                <a:latin typeface="Calibri"/>
                <a:ea typeface="Calibri"/>
                <a:cs typeface="Calibri"/>
                <a:sym typeface="Calibri"/>
              </a:endParaRPr>
            </a:p>
            <a:p>
              <a:r>
                <a:rPr lang="en" sz="700">
                  <a:latin typeface="Calibri"/>
                  <a:ea typeface="Calibri"/>
                  <a:cs typeface="Calibri"/>
                  <a:sym typeface="Calibri"/>
                </a:rPr>
                <a:t>CPG Brand C</a:t>
              </a:r>
              <a:endParaRPr sz="700">
                <a:latin typeface="Calibri"/>
                <a:ea typeface="Calibri"/>
                <a:cs typeface="Calibri"/>
                <a:sym typeface="Calibri"/>
              </a:endParaRPr>
            </a:p>
          </p:txBody>
        </p:sp>
        <p:sp>
          <p:nvSpPr>
            <p:cNvPr id="56" name="Google Shape;177;p26">
              <a:extLst>
                <a:ext uri="{FF2B5EF4-FFF2-40B4-BE49-F238E27FC236}">
                  <a16:creationId xmlns:a16="http://schemas.microsoft.com/office/drawing/2014/main" id="{1F70ACDB-510A-5A7A-8EFF-28DE5315C905}"/>
                </a:ext>
              </a:extLst>
            </p:cNvPr>
            <p:cNvSpPr/>
            <p:nvPr/>
          </p:nvSpPr>
          <p:spPr>
            <a:xfrm>
              <a:off x="6879050" y="2366625"/>
              <a:ext cx="84300" cy="23700"/>
            </a:xfrm>
            <a:prstGeom prst="rect">
              <a:avLst/>
            </a:prstGeom>
            <a:solidFill>
              <a:srgbClr val="CC0000"/>
            </a:solidFill>
            <a:ln>
              <a:noFill/>
            </a:ln>
          </p:spPr>
          <p:txBody>
            <a:bodyPr spcFirstLastPara="1" wrap="square" lIns="121900" tIns="121900" rIns="121900" bIns="121900" anchor="ctr" anchorCtr="0">
              <a:noAutofit/>
            </a:bodyPr>
            <a:lstStyle/>
            <a:p>
              <a:endParaRPr sz="2533"/>
            </a:p>
          </p:txBody>
        </p:sp>
        <p:sp>
          <p:nvSpPr>
            <p:cNvPr id="57" name="Google Shape;178;p26">
              <a:extLst>
                <a:ext uri="{FF2B5EF4-FFF2-40B4-BE49-F238E27FC236}">
                  <a16:creationId xmlns:a16="http://schemas.microsoft.com/office/drawing/2014/main" id="{F74F1D04-0D87-80E8-D630-1A63B2CF87A4}"/>
                </a:ext>
              </a:extLst>
            </p:cNvPr>
            <p:cNvSpPr/>
            <p:nvPr/>
          </p:nvSpPr>
          <p:spPr>
            <a:xfrm>
              <a:off x="6879050" y="2422075"/>
              <a:ext cx="84300" cy="23700"/>
            </a:xfrm>
            <a:prstGeom prst="rect">
              <a:avLst/>
            </a:prstGeom>
            <a:solidFill>
              <a:schemeClr val="accent6"/>
            </a:solidFill>
            <a:ln>
              <a:noFill/>
            </a:ln>
          </p:spPr>
          <p:txBody>
            <a:bodyPr spcFirstLastPara="1" wrap="square" lIns="121900" tIns="121900" rIns="121900" bIns="121900" anchor="ctr" anchorCtr="0">
              <a:noAutofit/>
            </a:bodyPr>
            <a:lstStyle/>
            <a:p>
              <a:endParaRPr sz="2533"/>
            </a:p>
          </p:txBody>
        </p:sp>
        <p:sp>
          <p:nvSpPr>
            <p:cNvPr id="58" name="Google Shape;179;p26">
              <a:extLst>
                <a:ext uri="{FF2B5EF4-FFF2-40B4-BE49-F238E27FC236}">
                  <a16:creationId xmlns:a16="http://schemas.microsoft.com/office/drawing/2014/main" id="{20919B2A-8EA5-DFBA-55F4-03E4570F42F5}"/>
                </a:ext>
              </a:extLst>
            </p:cNvPr>
            <p:cNvSpPr/>
            <p:nvPr/>
          </p:nvSpPr>
          <p:spPr>
            <a:xfrm>
              <a:off x="6879050" y="2478775"/>
              <a:ext cx="84300" cy="23700"/>
            </a:xfrm>
            <a:prstGeom prst="rect">
              <a:avLst/>
            </a:prstGeom>
            <a:solidFill>
              <a:schemeClr val="accent1"/>
            </a:solidFill>
            <a:ln>
              <a:noFill/>
            </a:ln>
          </p:spPr>
          <p:txBody>
            <a:bodyPr spcFirstLastPara="1" wrap="square" lIns="121900" tIns="121900" rIns="121900" bIns="121900" anchor="ctr" anchorCtr="0">
              <a:noAutofit/>
            </a:bodyPr>
            <a:lstStyle/>
            <a:p>
              <a:endParaRPr sz="2533"/>
            </a:p>
          </p:txBody>
        </p:sp>
      </p:grpSp>
      <p:grpSp>
        <p:nvGrpSpPr>
          <p:cNvPr id="36" name="Google Shape;175;p26">
            <a:extLst>
              <a:ext uri="{FF2B5EF4-FFF2-40B4-BE49-F238E27FC236}">
                <a16:creationId xmlns:a16="http://schemas.microsoft.com/office/drawing/2014/main" id="{B79906E4-73BD-974B-AFA7-495E34B20DCD}"/>
              </a:ext>
            </a:extLst>
          </p:cNvPr>
          <p:cNvGrpSpPr/>
          <p:nvPr/>
        </p:nvGrpSpPr>
        <p:grpSpPr>
          <a:xfrm>
            <a:off x="8301294" y="5349228"/>
            <a:ext cx="757067" cy="347736"/>
            <a:chOff x="6879050" y="2332375"/>
            <a:chExt cx="567800" cy="260802"/>
          </a:xfrm>
        </p:grpSpPr>
        <p:sp>
          <p:nvSpPr>
            <p:cNvPr id="39" name="Google Shape;176;p26">
              <a:extLst>
                <a:ext uri="{FF2B5EF4-FFF2-40B4-BE49-F238E27FC236}">
                  <a16:creationId xmlns:a16="http://schemas.microsoft.com/office/drawing/2014/main" id="{D0376340-6AAC-1D97-7E1D-AD5B52430FAD}"/>
                </a:ext>
              </a:extLst>
            </p:cNvPr>
            <p:cNvSpPr txBox="1"/>
            <p:nvPr/>
          </p:nvSpPr>
          <p:spPr>
            <a:xfrm>
              <a:off x="6975250" y="2332375"/>
              <a:ext cx="471600" cy="260802"/>
            </a:xfrm>
            <a:prstGeom prst="rect">
              <a:avLst/>
            </a:prstGeom>
            <a:solidFill>
              <a:schemeClr val="lt1"/>
            </a:solidFill>
            <a:ln>
              <a:noFill/>
            </a:ln>
          </p:spPr>
          <p:txBody>
            <a:bodyPr spcFirstLastPara="1" wrap="square" lIns="12167" tIns="12167" rIns="12167" bIns="12167" anchor="t" anchorCtr="0">
              <a:spAutoFit/>
            </a:bodyPr>
            <a:lstStyle/>
            <a:p>
              <a:r>
                <a:rPr lang="en" sz="700">
                  <a:latin typeface="Calibri"/>
                  <a:ea typeface="Calibri"/>
                  <a:cs typeface="Calibri"/>
                  <a:sym typeface="Calibri"/>
                </a:rPr>
                <a:t>CPG Brand A</a:t>
              </a:r>
              <a:endParaRPr sz="700">
                <a:latin typeface="Calibri"/>
                <a:ea typeface="Calibri"/>
                <a:cs typeface="Calibri"/>
                <a:sym typeface="Calibri"/>
              </a:endParaRPr>
            </a:p>
            <a:p>
              <a:r>
                <a:rPr lang="en" sz="700">
                  <a:latin typeface="Calibri"/>
                  <a:ea typeface="Calibri"/>
                  <a:cs typeface="Calibri"/>
                  <a:sym typeface="Calibri"/>
                </a:rPr>
                <a:t>CPG Brand B</a:t>
              </a:r>
              <a:endParaRPr sz="700">
                <a:latin typeface="Calibri"/>
                <a:ea typeface="Calibri"/>
                <a:cs typeface="Calibri"/>
                <a:sym typeface="Calibri"/>
              </a:endParaRPr>
            </a:p>
            <a:p>
              <a:r>
                <a:rPr lang="en" sz="700">
                  <a:latin typeface="Calibri"/>
                  <a:ea typeface="Calibri"/>
                  <a:cs typeface="Calibri"/>
                  <a:sym typeface="Calibri"/>
                </a:rPr>
                <a:t>CPG Brand C</a:t>
              </a:r>
              <a:endParaRPr sz="700">
                <a:latin typeface="Calibri"/>
                <a:ea typeface="Calibri"/>
                <a:cs typeface="Calibri"/>
                <a:sym typeface="Calibri"/>
              </a:endParaRPr>
            </a:p>
          </p:txBody>
        </p:sp>
        <p:sp>
          <p:nvSpPr>
            <p:cNvPr id="41" name="Google Shape;177;p26">
              <a:extLst>
                <a:ext uri="{FF2B5EF4-FFF2-40B4-BE49-F238E27FC236}">
                  <a16:creationId xmlns:a16="http://schemas.microsoft.com/office/drawing/2014/main" id="{B41AFBE1-E91C-3998-6790-416D272CF580}"/>
                </a:ext>
              </a:extLst>
            </p:cNvPr>
            <p:cNvSpPr/>
            <p:nvPr/>
          </p:nvSpPr>
          <p:spPr>
            <a:xfrm>
              <a:off x="6879050" y="2366625"/>
              <a:ext cx="84300" cy="23700"/>
            </a:xfrm>
            <a:prstGeom prst="rect">
              <a:avLst/>
            </a:prstGeom>
            <a:solidFill>
              <a:srgbClr val="CC0000"/>
            </a:solidFill>
            <a:ln>
              <a:noFill/>
            </a:ln>
          </p:spPr>
          <p:txBody>
            <a:bodyPr spcFirstLastPara="1" wrap="square" lIns="121900" tIns="121900" rIns="121900" bIns="121900" anchor="ctr" anchorCtr="0">
              <a:noAutofit/>
            </a:bodyPr>
            <a:lstStyle/>
            <a:p>
              <a:endParaRPr sz="3200"/>
            </a:p>
          </p:txBody>
        </p:sp>
        <p:sp>
          <p:nvSpPr>
            <p:cNvPr id="59" name="Google Shape;178;p26">
              <a:extLst>
                <a:ext uri="{FF2B5EF4-FFF2-40B4-BE49-F238E27FC236}">
                  <a16:creationId xmlns:a16="http://schemas.microsoft.com/office/drawing/2014/main" id="{9926E9AA-F328-A4DD-0187-296055661CFE}"/>
                </a:ext>
              </a:extLst>
            </p:cNvPr>
            <p:cNvSpPr/>
            <p:nvPr/>
          </p:nvSpPr>
          <p:spPr>
            <a:xfrm>
              <a:off x="6879050" y="2422075"/>
              <a:ext cx="84300" cy="23700"/>
            </a:xfrm>
            <a:prstGeom prst="rect">
              <a:avLst/>
            </a:prstGeom>
            <a:solidFill>
              <a:schemeClr val="accent6"/>
            </a:solidFill>
            <a:ln>
              <a:noFill/>
            </a:ln>
          </p:spPr>
          <p:txBody>
            <a:bodyPr spcFirstLastPara="1" wrap="square" lIns="121900" tIns="121900" rIns="121900" bIns="121900" anchor="ctr" anchorCtr="0">
              <a:noAutofit/>
            </a:bodyPr>
            <a:lstStyle/>
            <a:p>
              <a:endParaRPr sz="3200"/>
            </a:p>
          </p:txBody>
        </p:sp>
        <p:sp>
          <p:nvSpPr>
            <p:cNvPr id="60" name="Google Shape;179;p26">
              <a:extLst>
                <a:ext uri="{FF2B5EF4-FFF2-40B4-BE49-F238E27FC236}">
                  <a16:creationId xmlns:a16="http://schemas.microsoft.com/office/drawing/2014/main" id="{CA8A0D6E-A7BF-88E2-0847-BB670EABC42F}"/>
                </a:ext>
              </a:extLst>
            </p:cNvPr>
            <p:cNvSpPr/>
            <p:nvPr/>
          </p:nvSpPr>
          <p:spPr>
            <a:xfrm>
              <a:off x="6879050" y="2478775"/>
              <a:ext cx="84300" cy="23700"/>
            </a:xfrm>
            <a:prstGeom prst="rect">
              <a:avLst/>
            </a:prstGeom>
            <a:solidFill>
              <a:schemeClr val="accent1"/>
            </a:solidFill>
            <a:ln>
              <a:noFill/>
            </a:ln>
          </p:spPr>
          <p:txBody>
            <a:bodyPr spcFirstLastPara="1" wrap="square" lIns="121900" tIns="121900" rIns="121900" bIns="121900" anchor="ctr" anchorCtr="0">
              <a:noAutofit/>
            </a:bodyPr>
            <a:lstStyle/>
            <a:p>
              <a:endParaRPr sz="3200"/>
            </a:p>
          </p:txBody>
        </p:sp>
      </p:grpSp>
      <p:sp>
        <p:nvSpPr>
          <p:cNvPr id="61" name="Rectangle 60">
            <a:extLst>
              <a:ext uri="{FF2B5EF4-FFF2-40B4-BE49-F238E27FC236}">
                <a16:creationId xmlns:a16="http://schemas.microsoft.com/office/drawing/2014/main" id="{4705EDF1-AD49-1890-CB58-4271A765E5C5}"/>
              </a:ext>
            </a:extLst>
          </p:cNvPr>
          <p:cNvSpPr/>
          <p:nvPr/>
        </p:nvSpPr>
        <p:spPr>
          <a:xfrm>
            <a:off x="9984919" y="0"/>
            <a:ext cx="2207080" cy="414187"/>
          </a:xfrm>
          <a:prstGeom prst="rect">
            <a:avLst/>
          </a:prstGeom>
          <a:solidFill>
            <a:srgbClr val="E2E8F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1F1A62"/>
                </a:solidFill>
                <a:latin typeface="Helvetica"/>
              </a:rPr>
              <a:t>Brand Perception</a:t>
            </a:r>
          </a:p>
        </p:txBody>
      </p:sp>
      <p:pic>
        <p:nvPicPr>
          <p:cNvPr id="44" name="Google Shape;61;p13">
            <a:extLst>
              <a:ext uri="{FF2B5EF4-FFF2-40B4-BE49-F238E27FC236}">
                <a16:creationId xmlns:a16="http://schemas.microsoft.com/office/drawing/2014/main" id="{C474285D-8764-DA3C-7D02-B1DDE415CA14}"/>
              </a:ext>
            </a:extLst>
          </p:cNvPr>
          <p:cNvPicPr preferRelativeResize="0"/>
          <p:nvPr/>
        </p:nvPicPr>
        <p:blipFill rotWithShape="1">
          <a:blip r:embed="rId8">
            <a:alphaModFix/>
          </a:blip>
          <a:srcRect/>
          <a:stretch/>
        </p:blipFill>
        <p:spPr>
          <a:xfrm>
            <a:off x="483207" y="6519043"/>
            <a:ext cx="11708799" cy="350107"/>
          </a:xfrm>
          <a:prstGeom prst="rect">
            <a:avLst/>
          </a:prstGeom>
          <a:noFill/>
          <a:ln>
            <a:noFill/>
          </a:ln>
        </p:spPr>
      </p:pic>
      <p:sp>
        <p:nvSpPr>
          <p:cNvPr id="62" name="Google Shape;62;p13">
            <a:extLst>
              <a:ext uri="{FF2B5EF4-FFF2-40B4-BE49-F238E27FC236}">
                <a16:creationId xmlns:a16="http://schemas.microsoft.com/office/drawing/2014/main" id="{FB201961-836E-357B-3CE9-5AD0CBCF40E4}"/>
              </a:ext>
            </a:extLst>
          </p:cNvPr>
          <p:cNvSpPr txBox="1"/>
          <p:nvPr/>
        </p:nvSpPr>
        <p:spPr>
          <a:xfrm>
            <a:off x="503713" y="6589970"/>
            <a:ext cx="724400" cy="235858"/>
          </a:xfrm>
          <a:prstGeom prst="rect">
            <a:avLst/>
          </a:prstGeom>
          <a:noFill/>
          <a:ln>
            <a:noFill/>
          </a:ln>
        </p:spPr>
        <p:txBody>
          <a:bodyPr spcFirstLastPara="1" wrap="square" lIns="91433" tIns="45700" rIns="91433" bIns="45700" anchor="t" anchorCtr="0">
            <a:spAutoFit/>
          </a:bodyPr>
          <a:lstStyle/>
          <a:p>
            <a:pPr defTabSz="1219170">
              <a:buClr>
                <a:srgbClr val="FFFFFF"/>
              </a:buClr>
              <a:buSzPts val="700"/>
            </a:pPr>
            <a:r>
              <a:rPr lang="en" sz="933" b="1" kern="0">
                <a:solidFill>
                  <a:srgbClr val="FFFFFF"/>
                </a:solidFill>
                <a:latin typeface="Helvetica" panose="020B0403020202020204" pitchFamily="34" charset="0"/>
                <a:ea typeface="Helvetica Neue"/>
                <a:cs typeface="Helvetica Neue"/>
                <a:sym typeface="Helvetica Neue"/>
              </a:rPr>
              <a:t>PAGE </a:t>
            </a:r>
            <a:fld id="{00000000-1234-1234-1234-123412341234}" type="slidenum">
              <a:rPr lang="en" sz="933" b="1" kern="0">
                <a:solidFill>
                  <a:srgbClr val="FFFFFF"/>
                </a:solidFill>
                <a:latin typeface="Helvetica" panose="020B0403020202020204" pitchFamily="34" charset="0"/>
                <a:ea typeface="Helvetica Neue"/>
                <a:cs typeface="Helvetica Neue"/>
                <a:sym typeface="Helvetica Neue"/>
              </a:rPr>
              <a:pPr defTabSz="1219170">
                <a:buClr>
                  <a:srgbClr val="FFFFFF"/>
                </a:buClr>
                <a:buSzPts val="700"/>
              </a:pPr>
              <a:t>8</a:t>
            </a:fld>
            <a:endParaRPr sz="933" b="1" kern="0">
              <a:solidFill>
                <a:srgbClr val="FFFFFF"/>
              </a:solidFill>
              <a:latin typeface="Helvetica" panose="020B0403020202020204" pitchFamily="34" charset="0"/>
              <a:ea typeface="Helvetica Neue"/>
              <a:cs typeface="Helvetica Neue"/>
              <a:sym typeface="Helvetica Neue"/>
            </a:endParaRPr>
          </a:p>
        </p:txBody>
      </p:sp>
      <p:sp>
        <p:nvSpPr>
          <p:cNvPr id="63" name="Rectangle 62">
            <a:extLst>
              <a:ext uri="{FF2B5EF4-FFF2-40B4-BE49-F238E27FC236}">
                <a16:creationId xmlns:a16="http://schemas.microsoft.com/office/drawing/2014/main" id="{553E5CC2-0FF3-1787-FF76-4F8E4FCD537D}"/>
              </a:ext>
            </a:extLst>
          </p:cNvPr>
          <p:cNvSpPr/>
          <p:nvPr/>
        </p:nvSpPr>
        <p:spPr>
          <a:xfrm>
            <a:off x="440169"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78186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4" name="Rectangle 33">
            <a:extLst>
              <a:ext uri="{FF2B5EF4-FFF2-40B4-BE49-F238E27FC236}">
                <a16:creationId xmlns:a16="http://schemas.microsoft.com/office/drawing/2014/main" id="{C3DAEEDD-29BF-462E-9051-3C9F5DBCB6E0}"/>
              </a:ext>
            </a:extLst>
          </p:cNvPr>
          <p:cNvSpPr/>
          <p:nvPr/>
        </p:nvSpPr>
        <p:spPr>
          <a:xfrm>
            <a:off x="0" y="-2792"/>
            <a:ext cx="4014788" cy="828219"/>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A0DB71FD-7161-4F2E-B19E-26E1FA1F6311}"/>
              </a:ext>
            </a:extLst>
          </p:cNvPr>
          <p:cNvSpPr/>
          <p:nvPr/>
        </p:nvSpPr>
        <p:spPr>
          <a:xfrm>
            <a:off x="125016" y="55342"/>
            <a:ext cx="3764757" cy="698781"/>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400" b="1" kern="1200" dirty="0">
                <a:solidFill>
                  <a:srgbClr val="FFE900"/>
                </a:solidFill>
                <a:latin typeface="Helvetica" pitchFamily="2" charset="0"/>
                <a:ea typeface="+mn-ea"/>
                <a:cs typeface="+mn-cs"/>
              </a:rPr>
              <a:t>Consumer Packaged Goods (CPG)</a:t>
            </a:r>
            <a:endParaRPr kumimoji="0" lang="en-US" sz="1400" b="1" i="0" u="none" strike="noStrike" kern="1200" cap="none" spc="0" normalizeH="0" baseline="0" noProof="0" dirty="0">
              <a:ln>
                <a:noFill/>
              </a:ln>
              <a:solidFill>
                <a:srgbClr val="FFE900"/>
              </a:solidFill>
              <a:effectLst/>
              <a:uLnTx/>
              <a:uFillTx/>
              <a:latin typeface="Helvetica" pitchFamily="2" charset="0"/>
              <a:ea typeface="+mn-ea"/>
              <a:cs typeface="+mn-cs"/>
            </a:endParaRPr>
          </a:p>
        </p:txBody>
      </p:sp>
      <p:sp>
        <p:nvSpPr>
          <p:cNvPr id="30" name="Rectangle 29">
            <a:extLst>
              <a:ext uri="{FF2B5EF4-FFF2-40B4-BE49-F238E27FC236}">
                <a16:creationId xmlns:a16="http://schemas.microsoft.com/office/drawing/2014/main" id="{75F81532-3D49-4828-8247-ECFA9B63B40D}"/>
              </a:ext>
            </a:extLst>
          </p:cNvPr>
          <p:cNvSpPr/>
          <p:nvPr/>
        </p:nvSpPr>
        <p:spPr>
          <a:xfrm>
            <a:off x="3999545" y="8409"/>
            <a:ext cx="6083304" cy="646331"/>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b="0" i="0" u="none" strike="noStrike" kern="1200" cap="none" spc="0" normalizeH="0" baseline="0" noProof="0" dirty="0">
                <a:ln>
                  <a:noFill/>
                </a:ln>
                <a:solidFill>
                  <a:srgbClr val="1F1A62"/>
                </a:solidFill>
                <a:effectLst/>
                <a:uLnTx/>
                <a:uFillTx/>
                <a:latin typeface="Helvetica"/>
                <a:ea typeface="+mn-ea"/>
                <a:cs typeface="Helvetica"/>
              </a:rPr>
              <a:t>A CPG brand worked with </a:t>
            </a:r>
            <a:r>
              <a:rPr kumimoji="0" lang="en-US" b="1" i="0" u="none" strike="noStrike" kern="1200" cap="none" spc="0" normalizeH="0" baseline="0" noProof="0" dirty="0" err="1">
                <a:ln>
                  <a:noFill/>
                </a:ln>
                <a:solidFill>
                  <a:srgbClr val="1F1A62"/>
                </a:solidFill>
                <a:effectLst/>
                <a:uLnTx/>
                <a:uFillTx/>
                <a:latin typeface="Helvetica"/>
                <a:ea typeface="+mn-ea"/>
                <a:cs typeface="Helvetica"/>
              </a:rPr>
              <a:t>LiveRamp</a:t>
            </a:r>
            <a:r>
              <a:rPr kumimoji="0" lang="en-US" b="0" i="0" u="none" strike="noStrike" kern="1200" cap="none" spc="0" normalizeH="0" baseline="0" noProof="0" dirty="0">
                <a:ln>
                  <a:noFill/>
                </a:ln>
                <a:solidFill>
                  <a:srgbClr val="1F1A62"/>
                </a:solidFill>
                <a:effectLst/>
                <a:uLnTx/>
                <a:uFillTx/>
                <a:latin typeface="Helvetica"/>
                <a:ea typeface="+mn-ea"/>
                <a:cs typeface="Helvetica"/>
              </a:rPr>
              <a:t> to identify </a:t>
            </a:r>
            <a:br>
              <a:rPr kumimoji="0" lang="en-US" b="0" i="0" u="none" strike="noStrike" kern="1200" cap="none" spc="0" normalizeH="0" baseline="0" noProof="0" dirty="0">
                <a:ln>
                  <a:noFill/>
                </a:ln>
                <a:solidFill>
                  <a:srgbClr val="1F1A62"/>
                </a:solidFill>
                <a:effectLst/>
                <a:uLnTx/>
                <a:uFillTx/>
                <a:latin typeface="Helvetica"/>
                <a:ea typeface="+mn-ea"/>
                <a:cs typeface="Helvetica"/>
              </a:rPr>
            </a:br>
            <a:r>
              <a:rPr kumimoji="0" lang="en-US" b="0" i="0" u="none" strike="noStrike" kern="1200" cap="none" spc="0" normalizeH="0" baseline="0" noProof="0" dirty="0">
                <a:ln>
                  <a:noFill/>
                </a:ln>
                <a:solidFill>
                  <a:srgbClr val="1F1A62"/>
                </a:solidFill>
                <a:effectLst/>
                <a:uLnTx/>
                <a:uFillTx/>
                <a:latin typeface="Helvetica"/>
                <a:ea typeface="+mn-ea"/>
                <a:cs typeface="Helvetica"/>
              </a:rPr>
              <a:t>new audiences and increase campaign reach</a:t>
            </a:r>
            <a:endParaRPr kumimoji="0" lang="en-US" b="0" i="0" u="none" strike="sngStrike" kern="1200" cap="none" spc="0" normalizeH="0" baseline="0" noProof="0" dirty="0">
              <a:ln>
                <a:noFill/>
              </a:ln>
              <a:solidFill>
                <a:srgbClr val="1B1464"/>
              </a:solidFill>
              <a:effectLst/>
              <a:uLnTx/>
              <a:uFillTx/>
              <a:latin typeface="Helvetica"/>
              <a:ea typeface="+mn-ea"/>
              <a:cs typeface="Helvetica"/>
            </a:endParaRPr>
          </a:p>
        </p:txBody>
      </p:sp>
      <p:sp>
        <p:nvSpPr>
          <p:cNvPr id="23" name="TextBox 22">
            <a:extLst>
              <a:ext uri="{FF2B5EF4-FFF2-40B4-BE49-F238E27FC236}">
                <a16:creationId xmlns:a16="http://schemas.microsoft.com/office/drawing/2014/main" id="{561E0AF6-319D-A5BD-F6DF-13C6C58F567B}"/>
              </a:ext>
            </a:extLst>
          </p:cNvPr>
          <p:cNvSpPr txBox="1"/>
          <p:nvPr/>
        </p:nvSpPr>
        <p:spPr>
          <a:xfrm>
            <a:off x="6200545" y="1271360"/>
            <a:ext cx="38091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Campaign Results</a:t>
            </a:r>
          </a:p>
        </p:txBody>
      </p:sp>
      <p:sp>
        <p:nvSpPr>
          <p:cNvPr id="39" name="Rectangle 38">
            <a:extLst>
              <a:ext uri="{FF2B5EF4-FFF2-40B4-BE49-F238E27FC236}">
                <a16:creationId xmlns:a16="http://schemas.microsoft.com/office/drawing/2014/main" id="{389FBFE7-90DD-3A2A-D3B0-0AEF6A18FAE9}"/>
              </a:ext>
            </a:extLst>
          </p:cNvPr>
          <p:cNvSpPr/>
          <p:nvPr/>
        </p:nvSpPr>
        <p:spPr>
          <a:xfrm>
            <a:off x="41397" y="795421"/>
            <a:ext cx="3904144" cy="578619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A major CPG brand was experiencing diminishing offline sales</a:t>
            </a:r>
            <a:r>
              <a:rPr kumimoji="0" lang="en-US" sz="1200" b="0" i="0" u="none" kern="1200" cap="none" spc="0" normalizeH="0" baseline="0" noProof="0" dirty="0">
                <a:ln>
                  <a:noFill/>
                </a:ln>
                <a:solidFill>
                  <a:srgbClr val="1F1A62"/>
                </a:solidFill>
                <a:effectLst/>
                <a:uLnTx/>
                <a:uFillTx/>
                <a:latin typeface="Helvetica"/>
                <a:ea typeface="+mn-ea"/>
                <a:cs typeface="Helvetica"/>
              </a:rPr>
              <a:t> f</a:t>
            </a:r>
            <a:r>
              <a:rPr kumimoji="0" lang="en-US" sz="1200" b="0" i="0" u="none" strike="noStrike" kern="1200" cap="none" spc="0" normalizeH="0" baseline="0" noProof="0" dirty="0">
                <a:ln>
                  <a:noFill/>
                </a:ln>
                <a:solidFill>
                  <a:srgbClr val="1F1A62"/>
                </a:solidFill>
                <a:effectLst/>
                <a:uLnTx/>
                <a:uFillTx/>
                <a:latin typeface="Helvetica"/>
                <a:ea typeface="+mn-ea"/>
                <a:cs typeface="Helvetica"/>
              </a:rPr>
              <a:t>or HH’s exposed to ads 10+ times. </a:t>
            </a:r>
            <a:r>
              <a:rPr lang="en-US" sz="1200" dirty="0">
                <a:solidFill>
                  <a:srgbClr val="1F1A62"/>
                </a:solidFill>
                <a:latin typeface="Helvetica"/>
                <a:cs typeface="Helvetica"/>
              </a:rPr>
              <a:t>This highlighted</a:t>
            </a:r>
            <a:r>
              <a:rPr kumimoji="0" lang="en-US" sz="1200" b="0" i="0" u="none" strike="noStrike" kern="1200" cap="none" spc="0" normalizeH="0" baseline="0" noProof="0" dirty="0">
                <a:ln>
                  <a:noFill/>
                </a:ln>
                <a:solidFill>
                  <a:srgbClr val="1F1A62"/>
                </a:solidFill>
                <a:effectLst/>
                <a:uLnTx/>
                <a:uFillTx/>
                <a:latin typeface="Helvetica"/>
                <a:ea typeface="+mn-ea"/>
                <a:cs typeface="Helvetica"/>
              </a:rPr>
              <a:t> a need to </a:t>
            </a:r>
            <a:r>
              <a:rPr kumimoji="0" lang="en-US" sz="1200" b="0" i="0" u="none" strike="noStrike" kern="1200" cap="none" spc="0" normalizeH="0" baseline="0" noProof="0" dirty="0">
                <a:ln>
                  <a:noFill/>
                </a:ln>
                <a:solidFill>
                  <a:srgbClr val="1B1464"/>
                </a:solidFill>
                <a:effectLst/>
                <a:uLnTx/>
                <a:uFillTx/>
                <a:latin typeface="Helvetica"/>
                <a:ea typeface="+mn-ea"/>
                <a:cs typeface="Helvetica"/>
              </a:rPr>
              <a:t>reach new HHs </a:t>
            </a:r>
            <a:r>
              <a:rPr kumimoji="0" lang="en-US" sz="1200" b="0" i="0" u="none" strike="noStrike" kern="1200" cap="none" spc="0" normalizeH="0" baseline="0" noProof="0" dirty="0">
                <a:ln>
                  <a:noFill/>
                </a:ln>
                <a:solidFill>
                  <a:srgbClr val="1F1A62"/>
                </a:solidFill>
                <a:effectLst/>
                <a:uLnTx/>
                <a:uFillTx/>
                <a:latin typeface="Helvetica"/>
                <a:ea typeface="+mn-ea"/>
                <a:cs typeface="Helvetica"/>
              </a:rPr>
              <a:t>and minimize waste</a:t>
            </a:r>
            <a:endParaRPr lang="en-US" sz="1200" b="0" i="0" u="none" strike="noStrike" kern="1200" cap="none" spc="0" normalizeH="0" baseline="0" noProof="0" dirty="0">
              <a:ln>
                <a:noFill/>
              </a:ln>
              <a:solidFill>
                <a:srgbClr val="1F1A62"/>
              </a:solidFill>
              <a:effectLst/>
              <a:uLnTx/>
              <a:uFillTx/>
              <a:latin typeface="Helvetic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10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Measurement Innovation</a:t>
            </a:r>
            <a:endParaRPr kumimoji="0" lang="en-US" sz="800" b="0" i="0" u="none" strike="noStrike" kern="1200" cap="none" spc="0" normalizeH="0" baseline="0" noProof="0" dirty="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err="1">
                <a:ln>
                  <a:noFill/>
                </a:ln>
                <a:solidFill>
                  <a:srgbClr val="1F1A62"/>
                </a:solidFill>
                <a:effectLst/>
                <a:uLnTx/>
                <a:uFillTx/>
                <a:latin typeface="Helvetica"/>
                <a:ea typeface="+mn-ea"/>
                <a:cs typeface="Helvetica"/>
              </a:rPr>
              <a:t>LiveRamp</a:t>
            </a:r>
            <a:r>
              <a:rPr kumimoji="0" lang="en-US" sz="1200" b="0" i="0" u="none" strike="noStrike" kern="1200" cap="none" spc="0" normalizeH="0" baseline="0" noProof="0" dirty="0">
                <a:ln>
                  <a:noFill/>
                </a:ln>
                <a:solidFill>
                  <a:srgbClr val="1F1A62"/>
                </a:solidFill>
                <a:effectLst/>
                <a:uLnTx/>
                <a:uFillTx/>
                <a:latin typeface="Helvetica"/>
                <a:ea typeface="+mn-ea"/>
                <a:cs typeface="Helvetica"/>
              </a:rPr>
              <a:t> helped the brand identify opportunities to adjust spend </a:t>
            </a:r>
            <a:r>
              <a:rPr kumimoji="0" lang="en-US" sz="1200" b="0" i="0" u="none" strike="noStrike" kern="1200" cap="none" spc="0" normalizeH="0" baseline="0" noProof="0" dirty="0">
                <a:ln>
                  <a:noFill/>
                </a:ln>
                <a:solidFill>
                  <a:srgbClr val="1B1464"/>
                </a:solidFill>
                <a:effectLst/>
                <a:uLnTx/>
                <a:uFillTx/>
                <a:latin typeface="Helvetica"/>
                <a:ea typeface="+mn-ea"/>
                <a:cs typeface="Helvetica"/>
              </a:rPr>
              <a:t>and </a:t>
            </a:r>
            <a:r>
              <a:rPr lang="en-US" sz="1200" dirty="0">
                <a:solidFill>
                  <a:srgbClr val="1B1464"/>
                </a:solidFill>
                <a:latin typeface="Helvetica"/>
                <a:cs typeface="Helvetica"/>
              </a:rPr>
              <a:t>increase </a:t>
            </a:r>
            <a:r>
              <a:rPr kumimoji="0" lang="en-US" sz="1200" b="0" i="0" u="none" strike="noStrike" kern="1200" cap="none" spc="0" normalizeH="0" baseline="0" noProof="0" dirty="0">
                <a:ln>
                  <a:noFill/>
                </a:ln>
                <a:solidFill>
                  <a:srgbClr val="1B1464"/>
                </a:solidFill>
                <a:effectLst/>
                <a:uLnTx/>
                <a:uFillTx/>
                <a:latin typeface="Helvetica"/>
                <a:ea typeface="+mn-ea"/>
                <a:cs typeface="Helvetica"/>
              </a:rPr>
              <a:t>campaign reach</a:t>
            </a:r>
            <a:endParaRPr lang="en-US" sz="1200" b="0" i="0" u="none" strike="noStrike" kern="1200" cap="none" spc="0" normalizeH="0" baseline="0" noProof="0" dirty="0">
              <a:ln>
                <a:noFill/>
              </a:ln>
              <a:solidFill>
                <a:srgbClr val="1B1464"/>
              </a:solidFill>
              <a:effectLst/>
              <a:uLnTx/>
              <a:uFillTx/>
              <a:latin typeface="Helvetica"/>
              <a:cs typeface="Helvetica"/>
            </a:endParaRPr>
          </a:p>
          <a:p>
            <a:pPr marR="0" lvl="0" algn="l" defTabSz="914400" rtl="0" eaLnBrk="1" fontAlgn="auto" latinLnBrk="0" hangingPunct="1">
              <a:lnSpc>
                <a:spcPct val="100000"/>
              </a:lnSpc>
              <a:spcBef>
                <a:spcPts val="0"/>
              </a:spcBef>
              <a:spcAft>
                <a:spcPts val="0"/>
              </a:spcAft>
              <a:buClrTx/>
              <a:buSzTx/>
              <a:tabLst/>
              <a:defRPr/>
            </a:pPr>
            <a:endParaRPr kumimoji="0" lang="en-US" sz="1000" b="0" i="0" u="none" strike="noStrike" kern="1200" cap="none" spc="0" normalizeH="0" baseline="0" noProof="0" dirty="0">
              <a:ln>
                <a:noFill/>
              </a:ln>
              <a:solidFill>
                <a:srgbClr val="1B1464"/>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kern="1200" cap="none" spc="0" normalizeH="0" baseline="0" noProof="0" dirty="0">
                <a:ln>
                  <a:noFill/>
                </a:ln>
                <a:solidFill>
                  <a:srgbClr val="1B1464"/>
                </a:solidFill>
                <a:effectLst/>
                <a:uLnTx/>
                <a:uFillTx/>
                <a:latin typeface="Helvetica"/>
                <a:ea typeface="+mn-ea"/>
                <a:cs typeface="Helvetica"/>
              </a:rPr>
              <a:t>This was done by </a:t>
            </a:r>
            <a:r>
              <a:rPr kumimoji="0" lang="en-US" sz="1200" b="0" i="0" u="none" kern="1200" cap="none" spc="0" normalizeH="0" baseline="0" noProof="0" dirty="0">
                <a:ln>
                  <a:noFill/>
                </a:ln>
                <a:solidFill>
                  <a:srgbClr val="1F1A62"/>
                </a:solidFill>
                <a:effectLst/>
                <a:uLnTx/>
                <a:uFillTx/>
                <a:latin typeface="Helvetica"/>
                <a:ea typeface="+mn-ea"/>
                <a:cs typeface="Helvetica"/>
              </a:rPr>
              <a:t>suppressing heavily exposed homes </a:t>
            </a:r>
            <a:r>
              <a:rPr kumimoji="0" lang="en-US" sz="1200" b="0" i="0" u="none" strike="noStrike" kern="1200" cap="none" spc="0" normalizeH="0" baseline="0" noProof="0" dirty="0">
                <a:ln>
                  <a:noFill/>
                </a:ln>
                <a:solidFill>
                  <a:srgbClr val="1F1A62"/>
                </a:solidFill>
                <a:effectLst/>
                <a:uLnTx/>
                <a:uFillTx/>
                <a:latin typeface="Helvetica"/>
                <a:ea typeface="+mn-ea"/>
                <a:cs typeface="Helvetica"/>
              </a:rPr>
              <a:t>across CTV and OTT. Those impressions were redirected to CTV households with little to no linear </a:t>
            </a:r>
            <a:r>
              <a:rPr kumimoji="0" lang="en-US" sz="1200" b="0" i="0" u="none" strike="noStrike" kern="1200" cap="none" spc="0" normalizeH="0" baseline="0" noProof="0" dirty="0">
                <a:ln>
                  <a:noFill/>
                </a:ln>
                <a:solidFill>
                  <a:srgbClr val="1B1464"/>
                </a:solidFill>
                <a:effectLst/>
                <a:uLnTx/>
                <a:uFillTx/>
                <a:latin typeface="Helvetica"/>
                <a:ea typeface="+mn-ea"/>
                <a:cs typeface="Helvetica"/>
              </a:rPr>
              <a:t>exposure to drive incremental reach</a:t>
            </a:r>
            <a:endParaRPr lang="en-US" sz="1200" b="0" i="0" u="none" strike="noStrike" kern="1200" cap="none" spc="0" normalizeH="0" baseline="0" noProof="0" dirty="0">
              <a:ln>
                <a:noFill/>
              </a:ln>
              <a:solidFill>
                <a:srgbClr val="1B1464"/>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Target Segment</a:t>
            </a:r>
            <a:endParaRPr lang="en-US" sz="1400" b="1" i="0" u="none" strike="noStrike" kern="1200" cap="none" spc="0" normalizeH="0" baseline="0" noProof="0" dirty="0">
              <a:ln>
                <a:noFill/>
              </a:ln>
              <a:solidFill>
                <a:srgbClr val="1F1A62"/>
              </a:solidFill>
              <a:effectLst/>
              <a:uLnTx/>
              <a:uFillTx/>
              <a:latin typeface="Helvetic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B1464"/>
                </a:solidFill>
                <a:effectLst/>
                <a:uLnTx/>
                <a:uFillTx/>
                <a:latin typeface="Helvetica"/>
                <a:ea typeface="+mn-ea"/>
                <a:cs typeface="Helvetica"/>
              </a:rPr>
              <a:t>All households</a:t>
            </a:r>
            <a:endParaRPr lang="en-US" sz="1200" b="0" i="0" u="none" strike="noStrike" kern="1200" cap="none" spc="0" normalizeH="0" baseline="0" noProof="0" dirty="0">
              <a:ln>
                <a:noFill/>
              </a:ln>
              <a:solidFill>
                <a:srgbClr val="1B1464"/>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Learnings</a:t>
            </a:r>
            <a:endParaRPr lang="en-US" sz="1400" b="1" i="0" u="none" strike="noStrike" kern="1200" cap="none" spc="0" normalizeH="0" baseline="0" noProof="0" dirty="0">
              <a:ln>
                <a:noFill/>
              </a:ln>
              <a:solidFill>
                <a:srgbClr val="1F1A62"/>
              </a:solidFill>
              <a:effectLst/>
              <a:uLnTx/>
              <a:uFillTx/>
              <a:latin typeface="Helvetic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The CPG brand was able to drive incremental reach with unique HH reach increasing by 176% for the OTT/CTV </a:t>
            </a:r>
            <a:r>
              <a:rPr lang="en-US" sz="1200" dirty="0">
                <a:solidFill>
                  <a:srgbClr val="1F1A62"/>
                </a:solidFill>
                <a:latin typeface="Helvetica"/>
                <a:cs typeface="Helvetica"/>
              </a:rPr>
              <a:t>campaign</a:t>
            </a:r>
            <a:endParaRPr lang="en-US" sz="1200" b="0" i="0" u="none" strike="noStrike" kern="1200" cap="none" spc="0" normalizeH="0" baseline="0" noProof="0" dirty="0">
              <a:ln>
                <a:noFill/>
              </a:ln>
              <a:solidFill>
                <a:srgbClr val="1F1A62"/>
              </a:solidFill>
              <a:effectLst/>
              <a:uLnTx/>
              <a:uFillTx/>
              <a:latin typeface="Helvetic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1000" b="0" i="0" u="none" strike="noStrike" kern="1200" cap="none" spc="0" normalizeH="0" baseline="0" noProof="0" dirty="0">
              <a:ln>
                <a:noFill/>
              </a:ln>
              <a:solidFill>
                <a:srgbClr val="1F1A62"/>
              </a:solidFill>
              <a:effectLst/>
              <a:uLnTx/>
              <a:uFillTx/>
              <a:latin typeface="Helvetica"/>
              <a:ea typeface="+mn-ea"/>
              <a:cs typeface="Helvetica"/>
            </a:endParaRPr>
          </a:p>
          <a:p>
            <a:pPr marL="285750" indent="-285750">
              <a:buBlip>
                <a:blip r:embed="rId3"/>
              </a:buBlip>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Through this analysis, they were able to determine their ROAS and what was driving it –</a:t>
            </a:r>
            <a:r>
              <a:rPr lang="en-US" sz="1200" dirty="0">
                <a:solidFill>
                  <a:srgbClr val="1F1A62"/>
                </a:solidFill>
                <a:latin typeface="Helvetica"/>
                <a:cs typeface="Helvetica"/>
              </a:rPr>
              <a:t> </a:t>
            </a:r>
            <a:r>
              <a:rPr kumimoji="0" lang="en-US" sz="1200" b="0" i="0" u="none" strike="noStrike" kern="1200" cap="none" spc="0" normalizeH="0" baseline="0" noProof="0" dirty="0">
                <a:ln>
                  <a:noFill/>
                </a:ln>
                <a:solidFill>
                  <a:srgbClr val="1F1A62"/>
                </a:solidFill>
                <a:effectLst/>
                <a:uLnTx/>
                <a:uFillTx/>
                <a:latin typeface="Helvetica"/>
                <a:ea typeface="+mn-ea"/>
                <a:cs typeface="Helvetica"/>
              </a:rPr>
              <a:t>ROAS was 86%, mostly driven by light/med TV HHs that were previously challenging to reach</a:t>
            </a:r>
            <a:endParaRPr lang="en-US" sz="1200" b="0" i="0" u="none" strike="noStrike" kern="1200" cap="none" spc="0" normalizeH="0" baseline="0" noProof="0" dirty="0">
              <a:ln>
                <a:noFill/>
              </a:ln>
              <a:solidFill>
                <a:srgbClr val="1F1A62"/>
              </a:solidFill>
              <a:effectLst/>
              <a:uLnTx/>
              <a:uFillTx/>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Company / Platform</a:t>
            </a:r>
            <a:endParaRPr lang="en-US" sz="1400" b="1" i="0" u="none" strike="noStrike" kern="1200" cap="none" spc="0" normalizeH="0" baseline="0" noProof="0" dirty="0">
              <a:ln>
                <a:noFill/>
              </a:ln>
              <a:solidFill>
                <a:srgbClr val="1F1A62"/>
              </a:solidFill>
              <a:effectLst/>
              <a:uLnTx/>
              <a:uFillTx/>
              <a:latin typeface="Helvetica"/>
              <a:cs typeface="Helvetica"/>
            </a:endParaRPr>
          </a:p>
          <a:p>
            <a:pPr marL="285750" indent="-285750">
              <a:buBlip>
                <a:blip r:embed="rId3"/>
              </a:buBlip>
              <a:defRPr/>
            </a:pPr>
            <a:r>
              <a:rPr kumimoji="0" lang="en-US" sz="1200" b="0" i="0" u="none" strike="noStrike" kern="1200" cap="none" spc="0" normalizeH="0" baseline="0" noProof="0" dirty="0" err="1">
                <a:ln>
                  <a:noFill/>
                </a:ln>
                <a:solidFill>
                  <a:srgbClr val="1F1A62"/>
                </a:solidFill>
                <a:effectLst/>
                <a:uLnTx/>
                <a:uFillTx/>
                <a:latin typeface="Helvetica"/>
                <a:ea typeface="+mn-ea"/>
                <a:cs typeface="Helvetica"/>
              </a:rPr>
              <a:t>LiveRamp</a:t>
            </a:r>
            <a:r>
              <a:rPr kumimoji="0" lang="en-US" sz="1200" b="0" i="0" u="none" strike="noStrike" kern="1200" cap="none" spc="0" normalizeH="0" baseline="0" noProof="0" dirty="0">
                <a:ln>
                  <a:noFill/>
                </a:ln>
                <a:solidFill>
                  <a:srgbClr val="1F1A62"/>
                </a:solidFill>
                <a:effectLst/>
                <a:uLnTx/>
                <a:uFillTx/>
                <a:latin typeface="Helvetica"/>
                <a:ea typeface="+mn-ea"/>
                <a:cs typeface="Helvetica"/>
              </a:rPr>
              <a:t>, Data Plus Math (D+M)</a:t>
            </a:r>
            <a:r>
              <a:rPr lang="en-US" sz="1200" dirty="0">
                <a:solidFill>
                  <a:srgbClr val="1F1A62"/>
                </a:solidFill>
                <a:latin typeface="Helvetica"/>
                <a:cs typeface="Helvetica"/>
              </a:rPr>
              <a:t> </a:t>
            </a:r>
            <a:r>
              <a:rPr kumimoji="0" lang="en-US" sz="1200" b="0" i="0" u="none" strike="noStrike" kern="1200" cap="none" spc="0" normalizeH="0" baseline="0" noProof="0" dirty="0">
                <a:ln>
                  <a:noFill/>
                </a:ln>
                <a:solidFill>
                  <a:srgbClr val="1F1A62"/>
                </a:solidFill>
                <a:effectLst/>
                <a:uLnTx/>
                <a:uFillTx/>
                <a:latin typeface="Helvetica"/>
                <a:ea typeface="+mn-ea"/>
                <a:cs typeface="Helvetica"/>
              </a:rPr>
              <a:t> </a:t>
            </a:r>
            <a:r>
              <a:rPr kumimoji="0" lang="en-US" sz="1200" b="1" i="0" u="none" strike="noStrike" kern="1200" cap="none" spc="0" normalizeH="0" baseline="0" noProof="0" dirty="0">
                <a:ln>
                  <a:noFill/>
                </a:ln>
                <a:solidFill>
                  <a:srgbClr val="1F1A62"/>
                </a:solidFill>
                <a:effectLst/>
                <a:uLnTx/>
                <a:uFillTx/>
                <a:latin typeface="Helvetica"/>
                <a:ea typeface="+mn-ea"/>
                <a:cs typeface="Helvetica"/>
              </a:rPr>
              <a:t>/ </a:t>
            </a:r>
            <a:r>
              <a:rPr kumimoji="0" lang="en-US" sz="1200" b="0" i="0" u="none" strike="noStrike" kern="1200" cap="none" spc="0" normalizeH="0" baseline="0" noProof="0" dirty="0">
                <a:ln>
                  <a:noFill/>
                </a:ln>
                <a:solidFill>
                  <a:srgbClr val="1F1A62"/>
                </a:solidFill>
                <a:effectLst/>
                <a:uLnTx/>
                <a:uFillTx/>
                <a:latin typeface="Helvetica"/>
                <a:ea typeface="+mn-ea"/>
                <a:cs typeface="Helvetica"/>
              </a:rPr>
              <a:t>Linear TV, OTT, Connected TV (CTV)</a:t>
            </a:r>
            <a:endParaRPr lang="en-US" sz="1200" b="0" i="0" u="none" strike="noStrike" kern="1200" cap="none" spc="0" normalizeH="0" baseline="0" noProof="0" dirty="0">
              <a:ln>
                <a:noFill/>
              </a:ln>
              <a:solidFill>
                <a:srgbClr val="1F1A62"/>
              </a:solidFill>
              <a:effectLst/>
              <a:uLnTx/>
              <a:uFillTx/>
              <a:latin typeface="Helvetica"/>
              <a:cs typeface="Helvetica"/>
            </a:endParaRPr>
          </a:p>
        </p:txBody>
      </p:sp>
      <p:sp>
        <p:nvSpPr>
          <p:cNvPr id="40" name="TextBox 39">
            <a:extLst>
              <a:ext uri="{FF2B5EF4-FFF2-40B4-BE49-F238E27FC236}">
                <a16:creationId xmlns:a16="http://schemas.microsoft.com/office/drawing/2014/main" id="{31BA3285-3EEF-23A8-020F-9FD1B9E39E2D}"/>
              </a:ext>
            </a:extLst>
          </p:cNvPr>
          <p:cNvSpPr txBox="1"/>
          <p:nvPr/>
        </p:nvSpPr>
        <p:spPr>
          <a:xfrm>
            <a:off x="3996213" y="6321489"/>
            <a:ext cx="580923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800" b="0" i="0" u="none" strike="noStrike" kern="1200" cap="none" spc="0" normalizeH="0" baseline="0" noProof="0" dirty="0" err="1">
                <a:ln>
                  <a:noFill/>
                </a:ln>
                <a:solidFill>
                  <a:srgbClr val="1F1A62"/>
                </a:solidFill>
                <a:effectLst/>
                <a:uLnTx/>
                <a:uFillTx/>
                <a:latin typeface="Helvetica" panose="020B0604020202020204" pitchFamily="34" charset="0"/>
                <a:ea typeface="+mn-ea"/>
                <a:cs typeface="Helvetica" panose="020B0604020202020204" pitchFamily="34" charset="0"/>
              </a:rPr>
              <a:t>LiveRamp</a:t>
            </a: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CPG brand case study</a:t>
            </a:r>
            <a:r>
              <a:rPr kumimoji="0" lang="en-US" sz="800" b="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a:t>
            </a: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Campaign time period: Q1 – Q2 ‘21.</a:t>
            </a:r>
            <a:endParaRPr kumimoji="0" lang="en-US" sz="800" b="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24" name="TextBox 23">
            <a:extLst>
              <a:ext uri="{FF2B5EF4-FFF2-40B4-BE49-F238E27FC236}">
                <a16:creationId xmlns:a16="http://schemas.microsoft.com/office/drawing/2014/main" id="{595CE837-5B09-1D9E-67B9-2D1A3B9A70F1}"/>
              </a:ext>
            </a:extLst>
          </p:cNvPr>
          <p:cNvSpPr txBox="1"/>
          <p:nvPr/>
        </p:nvSpPr>
        <p:spPr>
          <a:xfrm>
            <a:off x="4426525" y="3877006"/>
            <a:ext cx="3150298" cy="1446550"/>
          </a:xfrm>
          <a:prstGeom prst="rect">
            <a:avLst/>
          </a:prstGeom>
          <a:noFill/>
        </p:spPr>
        <p:txBody>
          <a:bodyPr wrap="square" lIns="91440" tIns="91440" rIns="91440" b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1F1A62"/>
                </a:solidFill>
                <a:effectLst/>
                <a:uLnTx/>
                <a:uFillTx/>
                <a:latin typeface="Helvetica" panose="020B0403020202020204" pitchFamily="34" charset="0"/>
                <a:ea typeface="+mn-ea"/>
                <a:cs typeface="+mn-cs"/>
              </a:rPr>
              <a:t>More Reach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ln w="13462">
                  <a:solidFill>
                    <a:prstClr val="black"/>
                  </a:solidFill>
                  <a:prstDash val="solid"/>
                </a:ln>
                <a:solidFill>
                  <a:srgbClr val="00B0F0"/>
                </a:solidFill>
                <a:effectLst>
                  <a:outerShdw dist="38100" dir="2700000" algn="bl" rotWithShape="0">
                    <a:prstClr val="black"/>
                  </a:outerShdw>
                </a:effectLst>
                <a:latin typeface="Helvetica" panose="020B0604020202020204" pitchFamily="34" charset="0"/>
                <a:ea typeface="Open Sans" panose="020B0606030504020204" pitchFamily="34" charset="0"/>
              </a:rPr>
              <a:t>+176%</a:t>
            </a:r>
            <a:endParaRPr kumimoji="0" lang="en-US" sz="4400" b="1" i="0" u="none" strike="noStrike" kern="1200" cap="none" spc="0" normalizeH="0" baseline="0" noProof="0">
              <a:ln w="13462">
                <a:solidFill>
                  <a:prstClr val="black"/>
                </a:solidFill>
                <a:prstDash val="solid"/>
              </a:ln>
              <a:solidFill>
                <a:srgbClr val="00B0F0"/>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increase in unique HH reach</a:t>
            </a:r>
          </a:p>
        </p:txBody>
      </p:sp>
      <p:sp>
        <p:nvSpPr>
          <p:cNvPr id="25" name="TextBox 24">
            <a:extLst>
              <a:ext uri="{FF2B5EF4-FFF2-40B4-BE49-F238E27FC236}">
                <a16:creationId xmlns:a16="http://schemas.microsoft.com/office/drawing/2014/main" id="{805EA633-04B2-A457-2606-FA3DB0562EF3}"/>
              </a:ext>
            </a:extLst>
          </p:cNvPr>
          <p:cNvSpPr txBox="1"/>
          <p:nvPr/>
        </p:nvSpPr>
        <p:spPr>
          <a:xfrm>
            <a:off x="8529197" y="3862612"/>
            <a:ext cx="2938860" cy="1446550"/>
          </a:xfrm>
          <a:prstGeom prst="rect">
            <a:avLst/>
          </a:prstGeom>
          <a:noFill/>
        </p:spPr>
        <p:txBody>
          <a:bodyPr wrap="square" lIns="91440" tIns="91440" rIns="91440" bIns="91440" rtlCol="0" anchor="t">
            <a:spAutoFit/>
          </a:bodyPr>
          <a:lstStyle/>
          <a:p>
            <a:pPr algn="ctr">
              <a:defRPr/>
            </a:pPr>
            <a:r>
              <a:rPr lang="en-US" sz="2000" i="1">
                <a:solidFill>
                  <a:srgbClr val="1F1A62"/>
                </a:solidFill>
                <a:latin typeface="Helvetica"/>
                <a:cs typeface="Helvetica"/>
              </a:rPr>
              <a:t>More Efficient</a:t>
            </a:r>
            <a:endParaRPr kumimoji="0" lang="en-US" sz="2000" b="0" i="1" u="none" strike="noStrike" kern="1200" cap="none" spc="0" normalizeH="0" baseline="0" noProof="0">
              <a:ln>
                <a:noFill/>
              </a:ln>
              <a:solidFill>
                <a:srgbClr val="1F1A62"/>
              </a:solidFill>
              <a:effectLst/>
              <a:uLnTx/>
              <a:uFillTx/>
              <a:latin typeface="Helvetica"/>
              <a:cs typeface="Helvetic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ln w="13462">
                  <a:solidFill>
                    <a:prstClr val="black"/>
                  </a:solidFill>
                  <a:prstDash val="solid"/>
                </a:ln>
                <a:solidFill>
                  <a:srgbClr val="ED3C8D"/>
                </a:solidFill>
                <a:effectLst>
                  <a:outerShdw dist="38100" dir="2700000" algn="bl" rotWithShape="0">
                    <a:prstClr val="black"/>
                  </a:outerShdw>
                </a:effectLst>
                <a:latin typeface="Helvetica"/>
                <a:ea typeface="Open Sans"/>
                <a:cs typeface="Helvetica"/>
              </a:rPr>
              <a:t>86%</a:t>
            </a:r>
            <a:endParaRPr lang="en-US" sz="4400" b="1" i="0" u="none" strike="noStrike" kern="1200" cap="none" spc="0" normalizeH="0" baseline="0" noProof="0">
              <a:ln w="13462">
                <a:solidFill>
                  <a:prstClr val="black"/>
                </a:solidFill>
                <a:prstDash val="solid"/>
              </a:ln>
              <a:solidFill>
                <a:srgbClr val="ED3C8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a:endParaRPr>
          </a:p>
          <a:p>
            <a:pPr algn="ctr">
              <a:defRPr/>
            </a:pPr>
            <a:r>
              <a:rPr lang="en-US">
                <a:solidFill>
                  <a:srgbClr val="1F1A62"/>
                </a:solidFill>
                <a:latin typeface="Helvetica"/>
                <a:cs typeface="Helvetica"/>
              </a:rPr>
              <a:t>ROAS</a:t>
            </a:r>
            <a:endParaRPr lang="en-US" sz="1800" b="0" i="0" u="none" strike="noStrike" kern="1200" cap="none" spc="0" normalizeH="0" baseline="0" noProof="0">
              <a:ln>
                <a:noFill/>
              </a:ln>
              <a:solidFill>
                <a:srgbClr val="1F1A62"/>
              </a:solidFill>
              <a:effectLst/>
              <a:uLnTx/>
              <a:uFillTx/>
              <a:latin typeface="Helvetica" panose="020B0403020202020204" pitchFamily="34" charset="0"/>
              <a:cs typeface="Helvetica"/>
            </a:endParaRPr>
          </a:p>
        </p:txBody>
      </p:sp>
      <p:pic>
        <p:nvPicPr>
          <p:cNvPr id="3" name="Picture 2" descr="Icon&#10;&#10;Description automatically generated">
            <a:extLst>
              <a:ext uri="{FF2B5EF4-FFF2-40B4-BE49-F238E27FC236}">
                <a16:creationId xmlns:a16="http://schemas.microsoft.com/office/drawing/2014/main" id="{C0B3997A-4775-A313-4571-7A4973217F5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02330" y="1691836"/>
            <a:ext cx="2179238" cy="2179238"/>
          </a:xfrm>
          <a:prstGeom prst="rect">
            <a:avLst/>
          </a:prstGeom>
        </p:spPr>
      </p:pic>
      <p:pic>
        <p:nvPicPr>
          <p:cNvPr id="7" name="Picture 6" descr="Icon&#10;&#10;Description automatically generated">
            <a:extLst>
              <a:ext uri="{FF2B5EF4-FFF2-40B4-BE49-F238E27FC236}">
                <a16:creationId xmlns:a16="http://schemas.microsoft.com/office/drawing/2014/main" id="{B294DC1E-3519-E56A-A1B8-1ADFF3BAE94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940934" y="1691836"/>
            <a:ext cx="2137591" cy="2137591"/>
          </a:xfrm>
          <a:prstGeom prst="rect">
            <a:avLst/>
          </a:prstGeom>
        </p:spPr>
      </p:pic>
      <p:sp>
        <p:nvSpPr>
          <p:cNvPr id="19" name="Rectangle 18">
            <a:extLst>
              <a:ext uri="{FF2B5EF4-FFF2-40B4-BE49-F238E27FC236}">
                <a16:creationId xmlns:a16="http://schemas.microsoft.com/office/drawing/2014/main" id="{27FCC315-760A-ABE5-F84A-B9E2E536E108}"/>
              </a:ext>
            </a:extLst>
          </p:cNvPr>
          <p:cNvSpPr/>
          <p:nvPr/>
        </p:nvSpPr>
        <p:spPr>
          <a:xfrm>
            <a:off x="9984919" y="0"/>
            <a:ext cx="2207080" cy="414187"/>
          </a:xfrm>
          <a:prstGeom prst="rect">
            <a:avLst/>
          </a:prstGeom>
          <a:solidFill>
            <a:srgbClr val="E2E8F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a:cs typeface="Helvetica"/>
              </a:rPr>
              <a:t>Incremental </a:t>
            </a:r>
            <a:r>
              <a:rPr lang="en-US" sz="1200" b="1">
                <a:solidFill>
                  <a:srgbClr val="1F1A62"/>
                </a:solidFill>
                <a:latin typeface="Helvetica"/>
                <a:cs typeface="Helvetica"/>
              </a:rPr>
              <a:t>Reach</a:t>
            </a:r>
            <a:endPar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pic>
        <p:nvPicPr>
          <p:cNvPr id="20" name="Google Shape;150;p26">
            <a:extLst>
              <a:ext uri="{FF2B5EF4-FFF2-40B4-BE49-F238E27FC236}">
                <a16:creationId xmlns:a16="http://schemas.microsoft.com/office/drawing/2014/main" id="{D86558AB-B265-8F29-C93B-55D6A9378CA0}"/>
              </a:ext>
            </a:extLst>
          </p:cNvPr>
          <p:cNvPicPr preferRelativeResize="0"/>
          <p:nvPr/>
        </p:nvPicPr>
        <p:blipFill>
          <a:blip r:embed="rId6">
            <a:alphaModFix/>
          </a:blip>
          <a:stretch>
            <a:fillRect/>
          </a:stretch>
        </p:blipFill>
        <p:spPr>
          <a:xfrm>
            <a:off x="3373481" y="98485"/>
            <a:ext cx="577861" cy="582712"/>
          </a:xfrm>
          <a:prstGeom prst="rect">
            <a:avLst/>
          </a:prstGeom>
          <a:noFill/>
          <a:ln>
            <a:noFill/>
          </a:ln>
        </p:spPr>
      </p:pic>
      <p:pic>
        <p:nvPicPr>
          <p:cNvPr id="27" name="Google Shape;61;p13">
            <a:extLst>
              <a:ext uri="{FF2B5EF4-FFF2-40B4-BE49-F238E27FC236}">
                <a16:creationId xmlns:a16="http://schemas.microsoft.com/office/drawing/2014/main" id="{978B812D-7B8E-38E1-072B-1BA65F196FFB}"/>
              </a:ext>
            </a:extLst>
          </p:cNvPr>
          <p:cNvPicPr preferRelativeResize="0"/>
          <p:nvPr/>
        </p:nvPicPr>
        <p:blipFill rotWithShape="1">
          <a:blip r:embed="rId7">
            <a:alphaModFix/>
          </a:blip>
          <a:srcRect/>
          <a:stretch/>
        </p:blipFill>
        <p:spPr>
          <a:xfrm>
            <a:off x="483207" y="6519043"/>
            <a:ext cx="11708799" cy="350107"/>
          </a:xfrm>
          <a:prstGeom prst="rect">
            <a:avLst/>
          </a:prstGeom>
          <a:noFill/>
          <a:ln>
            <a:noFill/>
          </a:ln>
        </p:spPr>
      </p:pic>
      <p:sp>
        <p:nvSpPr>
          <p:cNvPr id="29" name="Google Shape;62;p13">
            <a:extLst>
              <a:ext uri="{FF2B5EF4-FFF2-40B4-BE49-F238E27FC236}">
                <a16:creationId xmlns:a16="http://schemas.microsoft.com/office/drawing/2014/main" id="{80110FEA-273A-6319-C65B-CD3A23481597}"/>
              </a:ext>
            </a:extLst>
          </p:cNvPr>
          <p:cNvSpPr txBox="1"/>
          <p:nvPr/>
        </p:nvSpPr>
        <p:spPr>
          <a:xfrm>
            <a:off x="503713" y="6589970"/>
            <a:ext cx="724400" cy="235858"/>
          </a:xfrm>
          <a:prstGeom prst="rect">
            <a:avLst/>
          </a:prstGeom>
          <a:noFill/>
          <a:ln>
            <a:noFill/>
          </a:ln>
        </p:spPr>
        <p:txBody>
          <a:bodyPr spcFirstLastPara="1" wrap="square" lIns="91433" tIns="45700" rIns="91433" bIns="45700" anchor="t" anchorCtr="0">
            <a:spAutoFit/>
          </a:bodyPr>
          <a:lstStyle/>
          <a:p>
            <a:pPr defTabSz="1219170">
              <a:buClr>
                <a:srgbClr val="FFFFFF"/>
              </a:buClr>
              <a:buSzPts val="700"/>
            </a:pPr>
            <a:r>
              <a:rPr lang="en" sz="933" b="1" kern="0">
                <a:solidFill>
                  <a:srgbClr val="FFFFFF"/>
                </a:solidFill>
                <a:latin typeface="Helvetica" panose="020B0403020202020204" pitchFamily="34" charset="0"/>
                <a:ea typeface="Helvetica Neue"/>
                <a:cs typeface="Helvetica Neue"/>
                <a:sym typeface="Helvetica Neue"/>
              </a:rPr>
              <a:t>PAGE </a:t>
            </a:r>
            <a:fld id="{00000000-1234-1234-1234-123412341234}" type="slidenum">
              <a:rPr lang="en" sz="933" b="1" kern="0">
                <a:solidFill>
                  <a:srgbClr val="FFFFFF"/>
                </a:solidFill>
                <a:latin typeface="Helvetica" panose="020B0403020202020204" pitchFamily="34" charset="0"/>
                <a:ea typeface="Helvetica Neue"/>
                <a:cs typeface="Helvetica Neue"/>
                <a:sym typeface="Helvetica Neue"/>
              </a:rPr>
              <a:pPr defTabSz="1219170">
                <a:buClr>
                  <a:srgbClr val="FFFFFF"/>
                </a:buClr>
                <a:buSzPts val="700"/>
              </a:pPr>
              <a:t>9</a:t>
            </a:fld>
            <a:endParaRPr sz="933" b="1" kern="0">
              <a:solidFill>
                <a:srgbClr val="FFFFFF"/>
              </a:solidFill>
              <a:latin typeface="Helvetica" panose="020B0403020202020204" pitchFamily="34" charset="0"/>
              <a:ea typeface="Helvetica Neue"/>
              <a:cs typeface="Helvetica Neue"/>
              <a:sym typeface="Helvetica Neue"/>
            </a:endParaRPr>
          </a:p>
        </p:txBody>
      </p:sp>
      <p:sp>
        <p:nvSpPr>
          <p:cNvPr id="33" name="Rectangle 32">
            <a:extLst>
              <a:ext uri="{FF2B5EF4-FFF2-40B4-BE49-F238E27FC236}">
                <a16:creationId xmlns:a16="http://schemas.microsoft.com/office/drawing/2014/main" id="{88D49008-A089-1C43-A148-7DD395DDCEE3}"/>
              </a:ext>
            </a:extLst>
          </p:cNvPr>
          <p:cNvSpPr/>
          <p:nvPr/>
        </p:nvSpPr>
        <p:spPr>
          <a:xfrm>
            <a:off x="440169"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pSp>
        <p:nvGrpSpPr>
          <p:cNvPr id="36" name="Google Shape;450;p40">
            <a:extLst>
              <a:ext uri="{FF2B5EF4-FFF2-40B4-BE49-F238E27FC236}">
                <a16:creationId xmlns:a16="http://schemas.microsoft.com/office/drawing/2014/main" id="{2C26B9D5-1799-7CBA-FD5A-0841A728D54E}"/>
              </a:ext>
            </a:extLst>
          </p:cNvPr>
          <p:cNvGrpSpPr/>
          <p:nvPr/>
        </p:nvGrpSpPr>
        <p:grpSpPr>
          <a:xfrm>
            <a:off x="11468057" y="5817870"/>
            <a:ext cx="419143" cy="312292"/>
            <a:chOff x="383222" y="6477000"/>
            <a:chExt cx="276923" cy="187515"/>
          </a:xfrm>
        </p:grpSpPr>
        <p:sp>
          <p:nvSpPr>
            <p:cNvPr id="37" name="Google Shape;451;p40">
              <a:extLst>
                <a:ext uri="{FF2B5EF4-FFF2-40B4-BE49-F238E27FC236}">
                  <a16:creationId xmlns:a16="http://schemas.microsoft.com/office/drawing/2014/main" id="{8BAE39FC-C6C8-DCEA-AB75-01E60AAF9F6E}"/>
                </a:ext>
              </a:extLst>
            </p:cNvPr>
            <p:cNvSpPr/>
            <p:nvPr/>
          </p:nvSpPr>
          <p:spPr>
            <a:xfrm>
              <a:off x="383222" y="6477000"/>
              <a:ext cx="130746" cy="187515"/>
            </a:xfrm>
            <a:custGeom>
              <a:avLst/>
              <a:gdLst/>
              <a:ahLst/>
              <a:cxnLst/>
              <a:rect l="l" t="t" r="r" b="b"/>
              <a:pathLst>
                <a:path w="130746" h="187515" extrusionOk="0">
                  <a:moveTo>
                    <a:pt x="0" y="187516"/>
                  </a:moveTo>
                  <a:lnTo>
                    <a:pt x="94425" y="0"/>
                  </a:lnTo>
                  <a:lnTo>
                    <a:pt x="130747" y="0"/>
                  </a:lnTo>
                  <a:lnTo>
                    <a:pt x="36004" y="187516"/>
                  </a:lnTo>
                  <a:lnTo>
                    <a:pt x="0" y="187516"/>
                  </a:lnTo>
                  <a:close/>
                </a:path>
              </a:pathLst>
            </a:custGeom>
            <a:solidFill>
              <a:srgbClr val="000000"/>
            </a:solidFill>
            <a:ln>
              <a:noFill/>
            </a:ln>
          </p:spPr>
          <p:txBody>
            <a:bodyPr spcFirstLastPara="1" wrap="square" lIns="137175" tIns="68575" rIns="137175" bIns="68575" anchor="ctr" anchorCtr="0">
              <a:noAutofit/>
            </a:bodyPr>
            <a:lstStyle/>
            <a:p>
              <a:pPr marL="0" marR="0" lvl="0" indent="0" algn="l" rtl="0">
                <a:lnSpc>
                  <a:spcPct val="100000"/>
                </a:lnSpc>
                <a:spcBef>
                  <a:spcPts val="0"/>
                </a:spcBef>
                <a:spcAft>
                  <a:spcPts val="0"/>
                </a:spcAft>
                <a:buNone/>
              </a:pPr>
              <a:endParaRPr sz="2800" i="0" u="none" strike="noStrike" cap="none">
                <a:solidFill>
                  <a:srgbClr val="000000"/>
                </a:solidFill>
                <a:latin typeface="Mulish"/>
                <a:ea typeface="Mulish"/>
                <a:cs typeface="Mulish"/>
                <a:sym typeface="Mulish"/>
              </a:endParaRPr>
            </a:p>
          </p:txBody>
        </p:sp>
        <p:sp>
          <p:nvSpPr>
            <p:cNvPr id="38" name="Google Shape;452;p40">
              <a:extLst>
                <a:ext uri="{FF2B5EF4-FFF2-40B4-BE49-F238E27FC236}">
                  <a16:creationId xmlns:a16="http://schemas.microsoft.com/office/drawing/2014/main" id="{D9D11FB3-1453-2992-A8D5-75705A0FE691}"/>
                </a:ext>
              </a:extLst>
            </p:cNvPr>
            <p:cNvSpPr/>
            <p:nvPr/>
          </p:nvSpPr>
          <p:spPr>
            <a:xfrm>
              <a:off x="532193" y="6477000"/>
              <a:ext cx="127952" cy="187515"/>
            </a:xfrm>
            <a:custGeom>
              <a:avLst/>
              <a:gdLst/>
              <a:ahLst/>
              <a:cxnLst/>
              <a:rect l="l" t="t" r="r" b="b"/>
              <a:pathLst>
                <a:path w="127952" h="187515" extrusionOk="0">
                  <a:moveTo>
                    <a:pt x="49276" y="154940"/>
                  </a:moveTo>
                  <a:lnTo>
                    <a:pt x="127953" y="154940"/>
                  </a:lnTo>
                  <a:lnTo>
                    <a:pt x="127953" y="187516"/>
                  </a:lnTo>
                  <a:lnTo>
                    <a:pt x="0" y="187516"/>
                  </a:lnTo>
                  <a:lnTo>
                    <a:pt x="0" y="0"/>
                  </a:lnTo>
                  <a:lnTo>
                    <a:pt x="49276" y="0"/>
                  </a:lnTo>
                  <a:lnTo>
                    <a:pt x="49276" y="154940"/>
                  </a:lnTo>
                  <a:close/>
                </a:path>
              </a:pathLst>
            </a:custGeom>
            <a:solidFill>
              <a:srgbClr val="000000"/>
            </a:solidFill>
            <a:ln>
              <a:noFill/>
            </a:ln>
          </p:spPr>
          <p:txBody>
            <a:bodyPr spcFirstLastPara="1" wrap="square" lIns="137175" tIns="68575" rIns="137175" bIns="68575" anchor="ctr" anchorCtr="0">
              <a:noAutofit/>
            </a:bodyPr>
            <a:lstStyle/>
            <a:p>
              <a:pPr marL="0" marR="0" lvl="0" indent="0" algn="l" rtl="0">
                <a:lnSpc>
                  <a:spcPct val="100000"/>
                </a:lnSpc>
                <a:spcBef>
                  <a:spcPts val="0"/>
                </a:spcBef>
                <a:spcAft>
                  <a:spcPts val="0"/>
                </a:spcAft>
                <a:buNone/>
              </a:pPr>
              <a:endParaRPr sz="2800" i="0" u="none" strike="noStrike" cap="none">
                <a:solidFill>
                  <a:srgbClr val="000000"/>
                </a:solidFill>
                <a:latin typeface="Mulish"/>
                <a:ea typeface="Mulish"/>
                <a:cs typeface="Mulish"/>
                <a:sym typeface="Mulish"/>
              </a:endParaRPr>
            </a:p>
          </p:txBody>
        </p:sp>
      </p:grpSp>
      <p:pic>
        <p:nvPicPr>
          <p:cNvPr id="1026" name="Picture 2" descr="Data Plus Math Company Profile: Acquisition &amp; Investors | PitchBook">
            <a:extLst>
              <a:ext uri="{FF2B5EF4-FFF2-40B4-BE49-F238E27FC236}">
                <a16:creationId xmlns:a16="http://schemas.microsoft.com/office/drawing/2014/main" id="{35A6D4D7-BDAA-C246-4C30-850AF53AC012}"/>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0833057" y="5686489"/>
            <a:ext cx="1270000" cy="127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0716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91">
      <a:dk1>
        <a:srgbClr val="1B1464"/>
      </a:dk1>
      <a:lt1>
        <a:srgbClr val="FFFFFF"/>
      </a:lt1>
      <a:dk2>
        <a:srgbClr val="4EBEA4"/>
      </a:dk2>
      <a:lt2>
        <a:srgbClr val="E2E8F0"/>
      </a:lt2>
      <a:accent1>
        <a:srgbClr val="ED3C8D"/>
      </a:accent1>
      <a:accent2>
        <a:srgbClr val="00BFF2"/>
      </a:accent2>
      <a:accent3>
        <a:srgbClr val="A343FF"/>
      </a:accent3>
      <a:accent4>
        <a:srgbClr val="2C82FF"/>
      </a:accent4>
      <a:accent5>
        <a:srgbClr val="55AD00"/>
      </a:accent5>
      <a:accent6>
        <a:srgbClr val="FF6E30"/>
      </a:accent6>
      <a:hlink>
        <a:srgbClr val="201A62"/>
      </a:hlink>
      <a:folHlink>
        <a:srgbClr val="6D6DE2"/>
      </a:folHlink>
    </a:clrScheme>
    <a:fontScheme name="Custom 76">
      <a:majorFont>
        <a:latin typeface="Helvetica Bold"/>
        <a:ea typeface=""/>
        <a:cs typeface=""/>
      </a:majorFont>
      <a:minorFont>
        <a:latin typeface="Helvetic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B Template.potx" id="{3DD536BC-B625-41C1-AB76-B98A44A9663C}" vid="{56A22213-A2D8-43BF-9B02-486376CC65A3}"/>
    </a:ext>
  </a:extLst>
</a:theme>
</file>

<file path=ppt/theme/theme3.xml><?xml version="1.0" encoding="utf-8"?>
<a:theme xmlns:a="http://schemas.openxmlformats.org/drawingml/2006/main" name="2_Office Theme">
  <a:themeElements>
    <a:clrScheme name="Custom 91">
      <a:dk1>
        <a:srgbClr val="1B1464"/>
      </a:dk1>
      <a:lt1>
        <a:srgbClr val="FFFFFF"/>
      </a:lt1>
      <a:dk2>
        <a:srgbClr val="4EBEA4"/>
      </a:dk2>
      <a:lt2>
        <a:srgbClr val="E2E8F0"/>
      </a:lt2>
      <a:accent1>
        <a:srgbClr val="ED3C8D"/>
      </a:accent1>
      <a:accent2>
        <a:srgbClr val="00BFF2"/>
      </a:accent2>
      <a:accent3>
        <a:srgbClr val="A343FF"/>
      </a:accent3>
      <a:accent4>
        <a:srgbClr val="2C82FF"/>
      </a:accent4>
      <a:accent5>
        <a:srgbClr val="55AD00"/>
      </a:accent5>
      <a:accent6>
        <a:srgbClr val="FF6E30"/>
      </a:accent6>
      <a:hlink>
        <a:srgbClr val="201A62"/>
      </a:hlink>
      <a:folHlink>
        <a:srgbClr val="6D6DE2"/>
      </a:folHlink>
    </a:clrScheme>
    <a:fontScheme name="Custom 76">
      <a:majorFont>
        <a:latin typeface="Helvetica Bold"/>
        <a:ea typeface=""/>
        <a:cs typeface=""/>
      </a:majorFont>
      <a:minorFont>
        <a:latin typeface="Helvetic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B Template.potx" id="{3DD536BC-B625-41C1-AB76-B98A44A9663C}" vid="{56A22213-A2D8-43BF-9B02-486376CC65A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E5016FD36A304A8E8E4C7B42953390" ma:contentTypeVersion="12" ma:contentTypeDescription="Create a new document." ma:contentTypeScope="" ma:versionID="da01dd2a713c191c5f13b4a18ba3c5f7">
  <xsd:schema xmlns:xsd="http://www.w3.org/2001/XMLSchema" xmlns:xs="http://www.w3.org/2001/XMLSchema" xmlns:p="http://schemas.microsoft.com/office/2006/metadata/properties" xmlns:ns2="14fac7c4-4a67-4d88-ac7b-7f88e5afcdb5" xmlns:ns3="3b04729f-cc65-4867-a21b-4ab7d760d35d" targetNamespace="http://schemas.microsoft.com/office/2006/metadata/properties" ma:root="true" ma:fieldsID="2037711cc6349aa90a464bf35f4dea02" ns2:_="" ns3:_="">
    <xsd:import namespace="14fac7c4-4a67-4d88-ac7b-7f88e5afcdb5"/>
    <xsd:import namespace="3b04729f-cc65-4867-a21b-4ab7d760d35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fac7c4-4a67-4d88-ac7b-7f88e5afcd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b04729f-cc65-4867-a21b-4ab7d760d35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ec49484f-b4cd-4383-aa0b-74366e115ea9}" ma:internalName="TaxCatchAll" ma:showField="CatchAllData" ma:web="3b04729f-cc65-4867-a21b-4ab7d760d3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b04729f-cc65-4867-a21b-4ab7d760d35d" xsi:nil="true"/>
    <lcf76f155ced4ddcb4097134ff3c332f xmlns="14fac7c4-4a67-4d88-ac7b-7f88e5afcdb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5F3F2E3-D6C6-48A8-BED3-B5BFA4B566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fac7c4-4a67-4d88-ac7b-7f88e5afcdb5"/>
    <ds:schemaRef ds:uri="3b04729f-cc65-4867-a21b-4ab7d760d3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2B13E2B-5EF8-40FE-9021-5D965E347FD0}">
  <ds:schemaRefs>
    <ds:schemaRef ds:uri="http://purl.org/dc/elements/1.1/"/>
    <ds:schemaRef ds:uri="http://schemas.openxmlformats.org/package/2006/metadata/core-properties"/>
    <ds:schemaRef ds:uri="http://schemas.microsoft.com/office/infopath/2007/PartnerControls"/>
    <ds:schemaRef ds:uri="http://purl.org/dc/terms/"/>
    <ds:schemaRef ds:uri="http://schemas.microsoft.com/office/2006/documentManagement/types"/>
    <ds:schemaRef ds:uri="14fac7c4-4a67-4d88-ac7b-7f88e5afcdb5"/>
    <ds:schemaRef ds:uri="3b04729f-cc65-4867-a21b-4ab7d760d35d"/>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7A617B84-02F0-42CB-B2E3-426B2A457C1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13492</TotalTime>
  <Words>7323</Words>
  <Application>Microsoft Office PowerPoint</Application>
  <PresentationFormat>Widescreen</PresentationFormat>
  <Paragraphs>1009</Paragraphs>
  <Slides>36</Slides>
  <Notes>34</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36</vt:i4>
      </vt:variant>
    </vt:vector>
  </HeadingPairs>
  <TitlesOfParts>
    <vt:vector size="51" baseType="lpstr">
      <vt:lpstr>Arial</vt:lpstr>
      <vt:lpstr>Calibri</vt:lpstr>
      <vt:lpstr>Calibri Light</vt:lpstr>
      <vt:lpstr>Helvetica</vt:lpstr>
      <vt:lpstr>Helvetica Bold</vt:lpstr>
      <vt:lpstr>Helvetica Light</vt:lpstr>
      <vt:lpstr>Helvetica Neue</vt:lpstr>
      <vt:lpstr>Helvetica-Light</vt:lpstr>
      <vt:lpstr>Helvetica-Lightoblique</vt:lpstr>
      <vt:lpstr>Mulish</vt:lpstr>
      <vt:lpstr>Poppins</vt:lpstr>
      <vt:lpstr>Segoe UI</vt:lpstr>
      <vt:lpstr>Office Theme</vt:lpstr>
      <vt:lpstr>1_Office Theme</vt:lpstr>
      <vt:lpstr>2_Office Theme</vt:lpstr>
      <vt:lpstr>Today’s Innovations in Measurement Real-world case studies from industry innovators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Today’s Innovations in Measurement Real-world case studies from industry innovators</dc:title>
  <dc:creator>Benjamin Vandegrift</dc:creator>
  <cp:lastModifiedBy>Reed Kiely</cp:lastModifiedBy>
  <cp:revision>23</cp:revision>
  <dcterms:created xsi:type="dcterms:W3CDTF">2022-08-25T19:43:49Z</dcterms:created>
  <dcterms:modified xsi:type="dcterms:W3CDTF">2022-09-23T14:30:18Z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0x0101006CE5016FD36A304A8E8E4C7B42953390</vt:lpwstr>
  </property>
</Properties>
</file>