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  <p:sldMasterId id="2147483660" r:id="rId5"/>
    <p:sldMasterId id="2147483648" r:id="rId6"/>
  </p:sldMasterIdLst>
  <p:notesMasterIdLst>
    <p:notesMasterId r:id="rId32"/>
  </p:notesMasterIdLst>
  <p:sldIdLst>
    <p:sldId id="2144328310" r:id="rId7"/>
    <p:sldId id="2144328288" r:id="rId8"/>
    <p:sldId id="2144328280" r:id="rId9"/>
    <p:sldId id="2144328319" r:id="rId10"/>
    <p:sldId id="2144328282" r:id="rId11"/>
    <p:sldId id="2144328281" r:id="rId12"/>
    <p:sldId id="2144328315" r:id="rId13"/>
    <p:sldId id="2144328305" r:id="rId14"/>
    <p:sldId id="2144328313" r:id="rId15"/>
    <p:sldId id="2144328301" r:id="rId16"/>
    <p:sldId id="2144328316" r:id="rId17"/>
    <p:sldId id="2144328317" r:id="rId18"/>
    <p:sldId id="257" r:id="rId19"/>
    <p:sldId id="2144328311" r:id="rId20"/>
    <p:sldId id="2144328318" r:id="rId21"/>
    <p:sldId id="2144328312" r:id="rId22"/>
    <p:sldId id="2144328293" r:id="rId23"/>
    <p:sldId id="2144328309" r:id="rId24"/>
    <p:sldId id="2144328303" r:id="rId25"/>
    <p:sldId id="2144328308" r:id="rId26"/>
    <p:sldId id="2144328307" r:id="rId27"/>
    <p:sldId id="2144328287" r:id="rId28"/>
    <p:sldId id="2144328285" r:id="rId29"/>
    <p:sldId id="286" r:id="rId30"/>
    <p:sldId id="214432740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W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  <p188:author id="{FCE3F7EB-DC72-F237-D662-44918D558BC7}" name="Benjamin Vandegrift" initials="BV" userId="S::benjaminv@thevab.com::2e5c2a8a-c606-4888-a2a6-2a14dfaa97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2"/>
    <a:srgbClr val="ED3C8D"/>
    <a:srgbClr val="1F1A62"/>
    <a:srgbClr val="1B1464"/>
    <a:srgbClr val="7ED2F6"/>
    <a:srgbClr val="FF6E30"/>
    <a:srgbClr val="A343FF"/>
    <a:srgbClr val="FFE600"/>
    <a:srgbClr val="55AD00"/>
    <a:srgbClr val="2C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6D5E1-1C14-4FAC-A21B-F9C4D47676E9}" v="1" dt="2022-06-17T20:28:42.428"/>
    <p1510:client id="{7150AD0A-A838-4A4D-AD99-E45C79DE8AC3}" v="32" vWet="34" dt="2022-06-17T15:52:20.530"/>
    <p1510:client id="{8E50DDB1-C536-180F-A4C2-263F2466DD48}" v="19" dt="2022-06-17T22:54:42.344"/>
    <p1510:client id="{ACA85CA7-B6E4-A9D5-0836-B638D3F21D20}" v="525" dt="2022-06-17T17:09:25.6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microsoft.com/office/2018/10/relationships/authors" Target="authors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olina Guillen" userId="c1c08796-a0be-47c6-af52-5d31fd96ec50" providerId="ADAL" clId="{F285FA08-D27C-4E90-BFC0-1995DBD89621}"/>
    <pc:docChg chg="custSel modSld">
      <pc:chgData name="Karolina Guillen" userId="c1c08796-a0be-47c6-af52-5d31fd96ec50" providerId="ADAL" clId="{F285FA08-D27C-4E90-BFC0-1995DBD89621}" dt="2022-06-16T14:37:08.917" v="49" actId="554"/>
      <pc:docMkLst>
        <pc:docMk/>
      </pc:docMkLst>
      <pc:sldChg chg="modSp mod">
        <pc:chgData name="Karolina Guillen" userId="c1c08796-a0be-47c6-af52-5d31fd96ec50" providerId="ADAL" clId="{F285FA08-D27C-4E90-BFC0-1995DBD89621}" dt="2022-06-16T14:37:08.917" v="49" actId="554"/>
        <pc:sldMkLst>
          <pc:docMk/>
          <pc:sldMk cId="524826896" sldId="2144328302"/>
        </pc:sldMkLst>
        <pc:spChg chg="mod">
          <ac:chgData name="Karolina Guillen" userId="c1c08796-a0be-47c6-af52-5d31fd96ec50" providerId="ADAL" clId="{F285FA08-D27C-4E90-BFC0-1995DBD89621}" dt="2022-06-16T14:36:53.311" v="47" actId="14100"/>
          <ac:spMkLst>
            <pc:docMk/>
            <pc:sldMk cId="524826896" sldId="2144328302"/>
            <ac:spMk id="24" creationId="{595CE837-5B09-1D9E-67B9-2D1A3B9A70F1}"/>
          </ac:spMkLst>
        </pc:spChg>
        <pc:picChg chg="mod">
          <ac:chgData name="Karolina Guillen" userId="c1c08796-a0be-47c6-af52-5d31fd96ec50" providerId="ADAL" clId="{F285FA08-D27C-4E90-BFC0-1995DBD89621}" dt="2022-06-16T14:37:08.917" v="49" actId="554"/>
          <ac:picMkLst>
            <pc:docMk/>
            <pc:sldMk cId="524826896" sldId="2144328302"/>
            <ac:picMk id="3" creationId="{C0B3997A-4775-A313-4571-7A4973217F55}"/>
          </ac:picMkLst>
        </pc:picChg>
        <pc:picChg chg="mod">
          <ac:chgData name="Karolina Guillen" userId="c1c08796-a0be-47c6-af52-5d31fd96ec50" providerId="ADAL" clId="{F285FA08-D27C-4E90-BFC0-1995DBD89621}" dt="2022-06-16T14:37:08.917" v="49" actId="554"/>
          <ac:picMkLst>
            <pc:docMk/>
            <pc:sldMk cId="524826896" sldId="2144328302"/>
            <ac:picMk id="7" creationId="{B294DC1E-3519-E56A-A1B8-1ADFF3BAE940}"/>
          </ac:picMkLst>
        </pc:picChg>
      </pc:sldChg>
    </pc:docChg>
  </pc:docChgLst>
  <pc:docChgLst>
    <pc:chgData name="Benjamin Vandegrift" userId="S::benjaminv@thevab.com::2e5c2a8a-c606-4888-a2a6-2a14dfaa97ab" providerId="AD" clId="Web-{7B5150C6-E58C-711D-7FEC-4F7D7383EFC4}"/>
    <pc:docChg chg="modSld">
      <pc:chgData name="Benjamin Vandegrift" userId="S::benjaminv@thevab.com::2e5c2a8a-c606-4888-a2a6-2a14dfaa97ab" providerId="AD" clId="Web-{7B5150C6-E58C-711D-7FEC-4F7D7383EFC4}" dt="2022-06-13T20:02:48.805" v="30" actId="1076"/>
      <pc:docMkLst>
        <pc:docMk/>
      </pc:docMkLst>
      <pc:sldChg chg="modCm">
        <pc:chgData name="Benjamin Vandegrift" userId="S::benjaminv@thevab.com::2e5c2a8a-c606-4888-a2a6-2a14dfaa97ab" providerId="AD" clId="Web-{7B5150C6-E58C-711D-7FEC-4F7D7383EFC4}" dt="2022-06-13T19:49:07.452" v="5"/>
        <pc:sldMkLst>
          <pc:docMk/>
          <pc:sldMk cId="3704390295" sldId="262"/>
        </pc:sldMkLst>
      </pc:sldChg>
      <pc:sldChg chg="modCm">
        <pc:chgData name="Benjamin Vandegrift" userId="S::benjaminv@thevab.com::2e5c2a8a-c606-4888-a2a6-2a14dfaa97ab" providerId="AD" clId="Web-{7B5150C6-E58C-711D-7FEC-4F7D7383EFC4}" dt="2022-06-13T19:47:41.934" v="1"/>
        <pc:sldMkLst>
          <pc:docMk/>
          <pc:sldMk cId="2656684110" sldId="2144328277"/>
        </pc:sldMkLst>
      </pc:sldChg>
      <pc:sldChg chg="modCm">
        <pc:chgData name="Benjamin Vandegrift" userId="S::benjaminv@thevab.com::2e5c2a8a-c606-4888-a2a6-2a14dfaa97ab" providerId="AD" clId="Web-{7B5150C6-E58C-711D-7FEC-4F7D7383EFC4}" dt="2022-06-13T20:01:26.161" v="25"/>
        <pc:sldMkLst>
          <pc:docMk/>
          <pc:sldMk cId="902191119" sldId="2144328287"/>
        </pc:sldMkLst>
      </pc:sldChg>
      <pc:sldChg chg="modCm">
        <pc:chgData name="Benjamin Vandegrift" userId="S::benjaminv@thevab.com::2e5c2a8a-c606-4888-a2a6-2a14dfaa97ab" providerId="AD" clId="Web-{7B5150C6-E58C-711D-7FEC-4F7D7383EFC4}" dt="2022-06-13T19:47:34.606" v="0"/>
        <pc:sldMkLst>
          <pc:docMk/>
          <pc:sldMk cId="3735017701" sldId="2144328288"/>
        </pc:sldMkLst>
      </pc:sldChg>
      <pc:sldChg chg="modSp modCm">
        <pc:chgData name="Benjamin Vandegrift" userId="S::benjaminv@thevab.com::2e5c2a8a-c606-4888-a2a6-2a14dfaa97ab" providerId="AD" clId="Web-{7B5150C6-E58C-711D-7FEC-4F7D7383EFC4}" dt="2022-06-13T19:53:32.007" v="16" actId="20577"/>
        <pc:sldMkLst>
          <pc:docMk/>
          <pc:sldMk cId="3806109304" sldId="2144328293"/>
        </pc:sldMkLst>
        <pc:spChg chg="mod">
          <ac:chgData name="Benjamin Vandegrift" userId="S::benjaminv@thevab.com::2e5c2a8a-c606-4888-a2a6-2a14dfaa97ab" providerId="AD" clId="Web-{7B5150C6-E58C-711D-7FEC-4F7D7383EFC4}" dt="2022-06-13T19:53:32.007" v="16" actId="20577"/>
          <ac:spMkLst>
            <pc:docMk/>
            <pc:sldMk cId="3806109304" sldId="2144328293"/>
            <ac:spMk id="25" creationId="{D6F3E4AB-B239-4014-8CC3-C8706E0369B4}"/>
          </ac:spMkLst>
        </pc:spChg>
      </pc:sldChg>
      <pc:sldChg chg="modCm">
        <pc:chgData name="Benjamin Vandegrift" userId="S::benjaminv@thevab.com::2e5c2a8a-c606-4888-a2a6-2a14dfaa97ab" providerId="AD" clId="Web-{7B5150C6-E58C-711D-7FEC-4F7D7383EFC4}" dt="2022-06-13T19:49:19.718" v="6"/>
        <pc:sldMkLst>
          <pc:docMk/>
          <pc:sldMk cId="2186180222" sldId="2144328296"/>
        </pc:sldMkLst>
      </pc:sldChg>
      <pc:sldChg chg="modCm">
        <pc:chgData name="Benjamin Vandegrift" userId="S::benjaminv@thevab.com::2e5c2a8a-c606-4888-a2a6-2a14dfaa97ab" providerId="AD" clId="Web-{7B5150C6-E58C-711D-7FEC-4F7D7383EFC4}" dt="2022-06-13T19:49:29.750" v="7"/>
        <pc:sldMkLst>
          <pc:docMk/>
          <pc:sldMk cId="1758940423" sldId="2144328300"/>
        </pc:sldMkLst>
      </pc:sldChg>
      <pc:sldChg chg="modSp modCm">
        <pc:chgData name="Benjamin Vandegrift" userId="S::benjaminv@thevab.com::2e5c2a8a-c606-4888-a2a6-2a14dfaa97ab" providerId="AD" clId="Web-{7B5150C6-E58C-711D-7FEC-4F7D7383EFC4}" dt="2022-06-13T19:54:26.008" v="24" actId="14100"/>
        <pc:sldMkLst>
          <pc:docMk/>
          <pc:sldMk cId="398792944" sldId="2144328303"/>
        </pc:sldMkLst>
        <pc:spChg chg="mod">
          <ac:chgData name="Benjamin Vandegrift" userId="S::benjaminv@thevab.com::2e5c2a8a-c606-4888-a2a6-2a14dfaa97ab" providerId="AD" clId="Web-{7B5150C6-E58C-711D-7FEC-4F7D7383EFC4}" dt="2022-06-13T19:54:26.008" v="24" actId="14100"/>
          <ac:spMkLst>
            <pc:docMk/>
            <pc:sldMk cId="398792944" sldId="2144328303"/>
            <ac:spMk id="2" creationId="{DBEE40EE-A8F8-2815-F31C-F0F44789BCA8}"/>
          </ac:spMkLst>
        </pc:spChg>
      </pc:sldChg>
      <pc:sldChg chg="modSp modCm">
        <pc:chgData name="Benjamin Vandegrift" userId="S::benjaminv@thevab.com::2e5c2a8a-c606-4888-a2a6-2a14dfaa97ab" providerId="AD" clId="Web-{7B5150C6-E58C-711D-7FEC-4F7D7383EFC4}" dt="2022-06-13T20:02:48.805" v="30" actId="1076"/>
        <pc:sldMkLst>
          <pc:docMk/>
          <pc:sldMk cId="2142364932" sldId="2144328305"/>
        </pc:sldMkLst>
        <pc:spChg chg="mod">
          <ac:chgData name="Benjamin Vandegrift" userId="S::benjaminv@thevab.com::2e5c2a8a-c606-4888-a2a6-2a14dfaa97ab" providerId="AD" clId="Web-{7B5150C6-E58C-711D-7FEC-4F7D7383EFC4}" dt="2022-06-13T20:02:48.805" v="30" actId="1076"/>
          <ac:spMkLst>
            <pc:docMk/>
            <pc:sldMk cId="2142364932" sldId="2144328305"/>
            <ac:spMk id="27" creationId="{45AD4FA3-B21C-FB12-4CC8-49A1EB05D6BD}"/>
          </ac:spMkLst>
        </pc:spChg>
        <pc:spChg chg="mod">
          <ac:chgData name="Benjamin Vandegrift" userId="S::benjaminv@thevab.com::2e5c2a8a-c606-4888-a2a6-2a14dfaa97ab" providerId="AD" clId="Web-{7B5150C6-E58C-711D-7FEC-4F7D7383EFC4}" dt="2022-06-13T20:02:26.054" v="28" actId="1076"/>
          <ac:spMkLst>
            <pc:docMk/>
            <pc:sldMk cId="2142364932" sldId="2144328305"/>
            <ac:spMk id="31" creationId="{54A8BD22-037D-3374-85B3-EFD4305CBCB7}"/>
          </ac:spMkLst>
        </pc:spChg>
        <pc:spChg chg="mod">
          <ac:chgData name="Benjamin Vandegrift" userId="S::benjaminv@thevab.com::2e5c2a8a-c606-4888-a2a6-2a14dfaa97ab" providerId="AD" clId="Web-{7B5150C6-E58C-711D-7FEC-4F7D7383EFC4}" dt="2022-06-13T20:02:19.897" v="26" actId="1076"/>
          <ac:spMkLst>
            <pc:docMk/>
            <pc:sldMk cId="2142364932" sldId="2144328305"/>
            <ac:spMk id="32" creationId="{3C3691D4-A8AD-4841-47FC-0622E6E0D255}"/>
          </ac:spMkLst>
        </pc:spChg>
        <pc:spChg chg="mod">
          <ac:chgData name="Benjamin Vandegrift" userId="S::benjaminv@thevab.com::2e5c2a8a-c606-4888-a2a6-2a14dfaa97ab" providerId="AD" clId="Web-{7B5150C6-E58C-711D-7FEC-4F7D7383EFC4}" dt="2022-06-13T20:02:45.492" v="29" actId="1076"/>
          <ac:spMkLst>
            <pc:docMk/>
            <pc:sldMk cId="2142364932" sldId="2144328305"/>
            <ac:spMk id="33" creationId="{BA6EF91B-8CCF-9083-E262-7674A31F7233}"/>
          </ac:spMkLst>
        </pc:spChg>
      </pc:sldChg>
      <pc:sldChg chg="modCm">
        <pc:chgData name="Benjamin Vandegrift" userId="S::benjaminv@thevab.com::2e5c2a8a-c606-4888-a2a6-2a14dfaa97ab" providerId="AD" clId="Web-{7B5150C6-E58C-711D-7FEC-4F7D7383EFC4}" dt="2022-06-13T19:53:36.023" v="17"/>
        <pc:sldMkLst>
          <pc:docMk/>
          <pc:sldMk cId="3006057843" sldId="2144328309"/>
        </pc:sldMkLst>
      </pc:sldChg>
    </pc:docChg>
  </pc:docChgLst>
  <pc:docChgLst>
    <pc:chgData name="Benjamin Vandegrift" userId="S::benjaminv@thevab.com::2e5c2a8a-c606-4888-a2a6-2a14dfaa97ab" providerId="AD" clId="Web-{ACA85CA7-B6E4-A9D5-0836-B638D3F21D20}"/>
    <pc:docChg chg="addSld delSld modSld addMainMaster modMainMaster">
      <pc:chgData name="Benjamin Vandegrift" userId="S::benjaminv@thevab.com::2e5c2a8a-c606-4888-a2a6-2a14dfaa97ab" providerId="AD" clId="Web-{ACA85CA7-B6E4-A9D5-0836-B638D3F21D20}" dt="2022-06-17T17:09:25.681" v="253" actId="20577"/>
      <pc:docMkLst>
        <pc:docMk/>
      </pc:docMkLst>
      <pc:sldChg chg="modSp">
        <pc:chgData name="Benjamin Vandegrift" userId="S::benjaminv@thevab.com::2e5c2a8a-c606-4888-a2a6-2a14dfaa97ab" providerId="AD" clId="Web-{ACA85CA7-B6E4-A9D5-0836-B638D3F21D20}" dt="2022-06-17T17:09:25.681" v="253" actId="20577"/>
        <pc:sldMkLst>
          <pc:docMk/>
          <pc:sldMk cId="0" sldId="257"/>
        </pc:sldMkLst>
        <pc:spChg chg="mod">
          <ac:chgData name="Benjamin Vandegrift" userId="S::benjaminv@thevab.com::2e5c2a8a-c606-4888-a2a6-2a14dfaa97ab" providerId="AD" clId="Web-{ACA85CA7-B6E4-A9D5-0836-B638D3F21D20}" dt="2022-06-17T17:09:25.681" v="253" actId="20577"/>
          <ac:spMkLst>
            <pc:docMk/>
            <pc:sldMk cId="0" sldId="257"/>
            <ac:spMk id="17" creationId="{F4BEA769-D455-6717-44F1-BD3C193E59F5}"/>
          </ac:spMkLst>
        </pc:spChg>
      </pc:sldChg>
      <pc:sldChg chg="del">
        <pc:chgData name="Benjamin Vandegrift" userId="S::benjaminv@thevab.com::2e5c2a8a-c606-4888-a2a6-2a14dfaa97ab" providerId="AD" clId="Web-{ACA85CA7-B6E4-A9D5-0836-B638D3F21D20}" dt="2022-06-16T20:52:57.395" v="101"/>
        <pc:sldMkLst>
          <pc:docMk/>
          <pc:sldMk cId="3704390295" sldId="262"/>
        </pc:sldMkLst>
      </pc:sldChg>
      <pc:sldChg chg="modSp">
        <pc:chgData name="Benjamin Vandegrift" userId="S::benjaminv@thevab.com::2e5c2a8a-c606-4888-a2a6-2a14dfaa97ab" providerId="AD" clId="Web-{ACA85CA7-B6E4-A9D5-0836-B638D3F21D20}" dt="2022-06-17T15:52:54.176" v="207" actId="20577"/>
        <pc:sldMkLst>
          <pc:docMk/>
          <pc:sldMk cId="552149435" sldId="286"/>
        </pc:sldMkLst>
        <pc:spChg chg="mod">
          <ac:chgData name="Benjamin Vandegrift" userId="S::benjaminv@thevab.com::2e5c2a8a-c606-4888-a2a6-2a14dfaa97ab" providerId="AD" clId="Web-{ACA85CA7-B6E4-A9D5-0836-B638D3F21D20}" dt="2022-06-17T15:52:54.176" v="207" actId="20577"/>
          <ac:spMkLst>
            <pc:docMk/>
            <pc:sldMk cId="552149435" sldId="286"/>
            <ac:spMk id="25" creationId="{C70BE574-D0AF-479C-95B5-4F13471E19E7}"/>
          </ac:spMkLst>
        </pc:spChg>
      </pc:sldChg>
      <pc:sldChg chg="modSp">
        <pc:chgData name="Benjamin Vandegrift" userId="S::benjaminv@thevab.com::2e5c2a8a-c606-4888-a2a6-2a14dfaa97ab" providerId="AD" clId="Web-{ACA85CA7-B6E4-A9D5-0836-B638D3F21D20}" dt="2022-06-17T15:43:21.807" v="204" actId="1076"/>
        <pc:sldMkLst>
          <pc:docMk/>
          <pc:sldMk cId="236939409" sldId="2144328282"/>
        </pc:sldMkLst>
        <pc:picChg chg="mod">
          <ac:chgData name="Benjamin Vandegrift" userId="S::benjaminv@thevab.com::2e5c2a8a-c606-4888-a2a6-2a14dfaa97ab" providerId="AD" clId="Web-{ACA85CA7-B6E4-A9D5-0836-B638D3F21D20}" dt="2022-06-17T15:42:57.541" v="201" actId="1076"/>
          <ac:picMkLst>
            <pc:docMk/>
            <pc:sldMk cId="236939409" sldId="2144328282"/>
            <ac:picMk id="34" creationId="{B62C009C-0818-7EE0-CADF-B62AD56F0E30}"/>
          </ac:picMkLst>
        </pc:picChg>
        <pc:picChg chg="mod">
          <ac:chgData name="Benjamin Vandegrift" userId="S::benjaminv@thevab.com::2e5c2a8a-c606-4888-a2a6-2a14dfaa97ab" providerId="AD" clId="Web-{ACA85CA7-B6E4-A9D5-0836-B638D3F21D20}" dt="2022-06-17T15:43:21.807" v="204" actId="1076"/>
          <ac:picMkLst>
            <pc:docMk/>
            <pc:sldMk cId="236939409" sldId="2144328282"/>
            <ac:picMk id="35" creationId="{A61FE08B-1C6D-0BB1-4019-D36C2013B0D8}"/>
          </ac:picMkLst>
        </pc:picChg>
        <pc:picChg chg="mod">
          <ac:chgData name="Benjamin Vandegrift" userId="S::benjaminv@thevab.com::2e5c2a8a-c606-4888-a2a6-2a14dfaa97ab" providerId="AD" clId="Web-{ACA85CA7-B6E4-A9D5-0836-B638D3F21D20}" dt="2022-06-17T15:43:06.635" v="202" actId="1076"/>
          <ac:picMkLst>
            <pc:docMk/>
            <pc:sldMk cId="236939409" sldId="2144328282"/>
            <ac:picMk id="39" creationId="{ED239C06-0981-7D80-9961-07E85E7A74F6}"/>
          </ac:picMkLst>
        </pc:picChg>
      </pc:sldChg>
      <pc:sldChg chg="modSp modCm">
        <pc:chgData name="Benjamin Vandegrift" userId="S::benjaminv@thevab.com::2e5c2a8a-c606-4888-a2a6-2a14dfaa97ab" providerId="AD" clId="Web-{ACA85CA7-B6E4-A9D5-0836-B638D3F21D20}" dt="2022-06-17T15:33:29.469" v="195" actId="20577"/>
        <pc:sldMkLst>
          <pc:docMk/>
          <pc:sldMk cId="3806109304" sldId="2144328293"/>
        </pc:sldMkLst>
        <pc:spChg chg="mod">
          <ac:chgData name="Benjamin Vandegrift" userId="S::benjaminv@thevab.com::2e5c2a8a-c606-4888-a2a6-2a14dfaa97ab" providerId="AD" clId="Web-{ACA85CA7-B6E4-A9D5-0836-B638D3F21D20}" dt="2022-06-17T15:33:29.469" v="195" actId="20577"/>
          <ac:spMkLst>
            <pc:docMk/>
            <pc:sldMk cId="3806109304" sldId="2144328293"/>
            <ac:spMk id="10" creationId="{8B914347-DE56-4717-80B2-2192082BDFA5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24:55.055" v="184" actId="20577"/>
          <ac:spMkLst>
            <pc:docMk/>
            <pc:sldMk cId="3806109304" sldId="2144328293"/>
            <ac:spMk id="25" creationId="{D6F3E4AB-B239-4014-8CC3-C8706E0369B4}"/>
          </ac:spMkLst>
        </pc:spChg>
      </pc:sldChg>
      <pc:sldChg chg="modSp del">
        <pc:chgData name="Benjamin Vandegrift" userId="S::benjaminv@thevab.com::2e5c2a8a-c606-4888-a2a6-2a14dfaa97ab" providerId="AD" clId="Web-{ACA85CA7-B6E4-A9D5-0836-B638D3F21D20}" dt="2022-06-17T15:13:58.294" v="159"/>
        <pc:sldMkLst>
          <pc:docMk/>
          <pc:sldMk cId="2529524016" sldId="2144328294"/>
        </pc:sldMkLst>
        <pc:spChg chg="mod">
          <ac:chgData name="Benjamin Vandegrift" userId="S::benjaminv@thevab.com::2e5c2a8a-c606-4888-a2a6-2a14dfaa97ab" providerId="AD" clId="Web-{ACA85CA7-B6E4-A9D5-0836-B638D3F21D20}" dt="2022-06-17T15:13:45.388" v="157" actId="20577"/>
          <ac:spMkLst>
            <pc:docMk/>
            <pc:sldMk cId="2529524016" sldId="2144328294"/>
            <ac:spMk id="25" creationId="{D6F3E4AB-B239-4014-8CC3-C8706E0369B4}"/>
          </ac:spMkLst>
        </pc:spChg>
      </pc:sldChg>
      <pc:sldChg chg="del">
        <pc:chgData name="Benjamin Vandegrift" userId="S::benjaminv@thevab.com::2e5c2a8a-c606-4888-a2a6-2a14dfaa97ab" providerId="AD" clId="Web-{ACA85CA7-B6E4-A9D5-0836-B638D3F21D20}" dt="2022-06-17T15:19:08.924" v="171"/>
        <pc:sldMkLst>
          <pc:docMk/>
          <pc:sldMk cId="2186180222" sldId="2144328296"/>
        </pc:sldMkLst>
      </pc:sldChg>
      <pc:sldChg chg="del">
        <pc:chgData name="Benjamin Vandegrift" userId="S::benjaminv@thevab.com::2e5c2a8a-c606-4888-a2a6-2a14dfaa97ab" providerId="AD" clId="Web-{ACA85CA7-B6E4-A9D5-0836-B638D3F21D20}" dt="2022-06-16T20:38:24.893" v="99"/>
        <pc:sldMkLst>
          <pc:docMk/>
          <pc:sldMk cId="1758940423" sldId="2144328300"/>
        </pc:sldMkLst>
      </pc:sldChg>
      <pc:sldChg chg="modSp del">
        <pc:chgData name="Benjamin Vandegrift" userId="S::benjaminv@thevab.com::2e5c2a8a-c606-4888-a2a6-2a14dfaa97ab" providerId="AD" clId="Web-{ACA85CA7-B6E4-A9D5-0836-B638D3F21D20}" dt="2022-06-16T20:38:09.830" v="97"/>
        <pc:sldMkLst>
          <pc:docMk/>
          <pc:sldMk cId="524826896" sldId="2144328302"/>
        </pc:sldMkLst>
        <pc:spChg chg="mod">
          <ac:chgData name="Benjamin Vandegrift" userId="S::benjaminv@thevab.com::2e5c2a8a-c606-4888-a2a6-2a14dfaa97ab" providerId="AD" clId="Web-{ACA85CA7-B6E4-A9D5-0836-B638D3F21D20}" dt="2022-06-16T15:54:29.601" v="95" actId="20577"/>
          <ac:spMkLst>
            <pc:docMk/>
            <pc:sldMk cId="524826896" sldId="2144328302"/>
            <ac:spMk id="25" creationId="{805EA633-04B2-A457-2606-FA3DB0562EF3}"/>
          </ac:spMkLst>
        </pc:spChg>
      </pc:sldChg>
      <pc:sldChg chg="modSp modCm">
        <pc:chgData name="Benjamin Vandegrift" userId="S::benjaminv@thevab.com::2e5c2a8a-c606-4888-a2a6-2a14dfaa97ab" providerId="AD" clId="Web-{ACA85CA7-B6E4-A9D5-0836-B638D3F21D20}" dt="2022-06-17T15:37:25.317" v="200" actId="20577"/>
        <pc:sldMkLst>
          <pc:docMk/>
          <pc:sldMk cId="398792944" sldId="2144328303"/>
        </pc:sldMkLst>
        <pc:spChg chg="mod">
          <ac:chgData name="Benjamin Vandegrift" userId="S::benjaminv@thevab.com::2e5c2a8a-c606-4888-a2a6-2a14dfaa97ab" providerId="AD" clId="Web-{ACA85CA7-B6E4-A9D5-0836-B638D3F21D20}" dt="2022-06-17T15:37:25.317" v="200" actId="20577"/>
          <ac:spMkLst>
            <pc:docMk/>
            <pc:sldMk cId="398792944" sldId="2144328303"/>
            <ac:spMk id="25" creationId="{D6F3E4AB-B239-4014-8CC3-C8706E0369B4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36:18.316" v="198" actId="20577"/>
          <ac:spMkLst>
            <pc:docMk/>
            <pc:sldMk cId="398792944" sldId="2144328303"/>
            <ac:spMk id="30" creationId="{75F81532-3D49-4828-8247-ECFA9B63B40D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36:37.910" v="199" actId="20577"/>
          <ac:spMkLst>
            <pc:docMk/>
            <pc:sldMk cId="398792944" sldId="2144328303"/>
            <ac:spMk id="53" creationId="{87BCEE45-5F21-F3C9-0DB0-8946B6AE041F}"/>
          </ac:spMkLst>
        </pc:spChg>
      </pc:sldChg>
      <pc:sldChg chg="modSp del">
        <pc:chgData name="Benjamin Vandegrift" userId="S::benjaminv@thevab.com::2e5c2a8a-c606-4888-a2a6-2a14dfaa97ab" providerId="AD" clId="Web-{ACA85CA7-B6E4-A9D5-0836-B638D3F21D20}" dt="2022-06-17T15:11:01.557" v="155"/>
        <pc:sldMkLst>
          <pc:docMk/>
          <pc:sldMk cId="3065899577" sldId="2144328304"/>
        </pc:sldMkLst>
        <pc:spChg chg="mod">
          <ac:chgData name="Benjamin Vandegrift" userId="S::benjaminv@thevab.com::2e5c2a8a-c606-4888-a2a6-2a14dfaa97ab" providerId="AD" clId="Web-{ACA85CA7-B6E4-A9D5-0836-B638D3F21D20}" dt="2022-06-17T14:15:02.300" v="123" actId="20577"/>
          <ac:spMkLst>
            <pc:docMk/>
            <pc:sldMk cId="3065899577" sldId="2144328304"/>
            <ac:spMk id="25" creationId="{D6F3E4AB-B239-4014-8CC3-C8706E0369B4}"/>
          </ac:spMkLst>
        </pc:spChg>
      </pc:sldChg>
      <pc:sldChg chg="modSp">
        <pc:chgData name="Benjamin Vandegrift" userId="S::benjaminv@thevab.com::2e5c2a8a-c606-4888-a2a6-2a14dfaa97ab" providerId="AD" clId="Web-{ACA85CA7-B6E4-A9D5-0836-B638D3F21D20}" dt="2022-06-17T15:04:49.191" v="143" actId="20577"/>
        <pc:sldMkLst>
          <pc:docMk/>
          <pc:sldMk cId="2142364932" sldId="2144328305"/>
        </pc:sldMkLst>
        <pc:spChg chg="mod">
          <ac:chgData name="Benjamin Vandegrift" userId="S::benjaminv@thevab.com::2e5c2a8a-c606-4888-a2a6-2a14dfaa97ab" providerId="AD" clId="Web-{ACA85CA7-B6E4-A9D5-0836-B638D3F21D20}" dt="2022-06-17T15:04:49.191" v="143" actId="20577"/>
          <ac:spMkLst>
            <pc:docMk/>
            <pc:sldMk cId="2142364932" sldId="2144328305"/>
            <ac:spMk id="23" creationId="{0D328CC6-7E70-6302-4D5E-C7A9B4E2DBAD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04:45.754" v="142" actId="20577"/>
          <ac:spMkLst>
            <pc:docMk/>
            <pc:sldMk cId="2142364932" sldId="2144328305"/>
            <ac:spMk id="25" creationId="{D6F3E4AB-B239-4014-8CC3-C8706E0369B4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4:29:18.989" v="136" actId="20577"/>
          <ac:spMkLst>
            <pc:docMk/>
            <pc:sldMk cId="2142364932" sldId="2144328305"/>
            <ac:spMk id="44" creationId="{529C6802-7F40-045C-CAC2-FD0DC21BC1F8}"/>
          </ac:spMkLst>
        </pc:spChg>
      </pc:sldChg>
      <pc:sldChg chg="del">
        <pc:chgData name="Benjamin Vandegrift" userId="S::benjaminv@thevab.com::2e5c2a8a-c606-4888-a2a6-2a14dfaa97ab" providerId="AD" clId="Web-{ACA85CA7-B6E4-A9D5-0836-B638D3F21D20}" dt="2022-06-17T13:44:55.944" v="103"/>
        <pc:sldMkLst>
          <pc:docMk/>
          <pc:sldMk cId="24212826" sldId="2144328306"/>
        </pc:sldMkLst>
      </pc:sldChg>
      <pc:sldChg chg="modSp">
        <pc:chgData name="Benjamin Vandegrift" userId="S::benjaminv@thevab.com::2e5c2a8a-c606-4888-a2a6-2a14dfaa97ab" providerId="AD" clId="Web-{ACA85CA7-B6E4-A9D5-0836-B638D3F21D20}" dt="2022-06-17T17:07:58.148" v="235" actId="20577"/>
        <pc:sldMkLst>
          <pc:docMk/>
          <pc:sldMk cId="4088859704" sldId="2144328307"/>
        </pc:sldMkLst>
        <pc:spChg chg="mod">
          <ac:chgData name="Benjamin Vandegrift" userId="S::benjaminv@thevab.com::2e5c2a8a-c606-4888-a2a6-2a14dfaa97ab" providerId="AD" clId="Web-{ACA85CA7-B6E4-A9D5-0836-B638D3F21D20}" dt="2022-06-17T17:07:58.148" v="235" actId="20577"/>
          <ac:spMkLst>
            <pc:docMk/>
            <pc:sldMk cId="4088859704" sldId="2144328307"/>
            <ac:spMk id="25" creationId="{D6F3E4AB-B239-4014-8CC3-C8706E0369B4}"/>
          </ac:spMkLst>
        </pc:spChg>
      </pc:sldChg>
      <pc:sldChg chg="modSp">
        <pc:chgData name="Benjamin Vandegrift" userId="S::benjaminv@thevab.com::2e5c2a8a-c606-4888-a2a6-2a14dfaa97ab" providerId="AD" clId="Web-{ACA85CA7-B6E4-A9D5-0836-B638D3F21D20}" dt="2022-06-17T17:08:33.352" v="241" actId="20577"/>
        <pc:sldMkLst>
          <pc:docMk/>
          <pc:sldMk cId="3822355467" sldId="2144328308"/>
        </pc:sldMkLst>
        <pc:spChg chg="mod">
          <ac:chgData name="Benjamin Vandegrift" userId="S::benjaminv@thevab.com::2e5c2a8a-c606-4888-a2a6-2a14dfaa97ab" providerId="AD" clId="Web-{ACA85CA7-B6E4-A9D5-0836-B638D3F21D20}" dt="2022-06-17T17:08:33.352" v="241" actId="20577"/>
          <ac:spMkLst>
            <pc:docMk/>
            <pc:sldMk cId="3822355467" sldId="2144328308"/>
            <ac:spMk id="43" creationId="{F296879F-DA1F-5F07-59FA-F3DC5B89B5E2}"/>
          </ac:spMkLst>
        </pc:spChg>
      </pc:sldChg>
      <pc:sldChg chg="modSp">
        <pc:chgData name="Benjamin Vandegrift" userId="S::benjaminv@thevab.com::2e5c2a8a-c606-4888-a2a6-2a14dfaa97ab" providerId="AD" clId="Web-{ACA85CA7-B6E4-A9D5-0836-B638D3F21D20}" dt="2022-06-17T15:26:19.103" v="187" actId="20577"/>
        <pc:sldMkLst>
          <pc:docMk/>
          <pc:sldMk cId="3006057843" sldId="2144328309"/>
        </pc:sldMkLst>
        <pc:spChg chg="mod">
          <ac:chgData name="Benjamin Vandegrift" userId="S::benjaminv@thevab.com::2e5c2a8a-c606-4888-a2a6-2a14dfaa97ab" providerId="AD" clId="Web-{ACA85CA7-B6E4-A9D5-0836-B638D3F21D20}" dt="2022-06-17T15:26:19.103" v="187" actId="20577"/>
          <ac:spMkLst>
            <pc:docMk/>
            <pc:sldMk cId="3006057843" sldId="2144328309"/>
            <ac:spMk id="36" creationId="{FB7F4BAC-44BF-8367-76C9-DB7B1396BB2F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25:05.398" v="186" actId="20577"/>
          <ac:spMkLst>
            <pc:docMk/>
            <pc:sldMk cId="3006057843" sldId="2144328309"/>
            <ac:spMk id="43" creationId="{F296879F-DA1F-5F07-59FA-F3DC5B89B5E2}"/>
          </ac:spMkLst>
        </pc:spChg>
      </pc:sldChg>
      <pc:sldChg chg="modSp add">
        <pc:chgData name="Benjamin Vandegrift" userId="S::benjaminv@thevab.com::2e5c2a8a-c606-4888-a2a6-2a14dfaa97ab" providerId="AD" clId="Web-{ACA85CA7-B6E4-A9D5-0836-B638D3F21D20}" dt="2022-06-17T17:09:06.571" v="247" actId="20577"/>
        <pc:sldMkLst>
          <pc:docMk/>
          <pc:sldMk cId="3196071683" sldId="2144328311"/>
        </pc:sldMkLst>
        <pc:spChg chg="mod">
          <ac:chgData name="Benjamin Vandegrift" userId="S::benjaminv@thevab.com::2e5c2a8a-c606-4888-a2a6-2a14dfaa97ab" providerId="AD" clId="Web-{ACA85CA7-B6E4-A9D5-0836-B638D3F21D20}" dt="2022-06-17T17:09:06.571" v="247" actId="20577"/>
          <ac:spMkLst>
            <pc:docMk/>
            <pc:sldMk cId="3196071683" sldId="2144328311"/>
            <ac:spMk id="39" creationId="{389FBFE7-90DD-3A2A-D3B0-0AEF6A18FAE9}"/>
          </ac:spMkLst>
        </pc:spChg>
      </pc:sldChg>
      <pc:sldChg chg="modSp add">
        <pc:chgData name="Benjamin Vandegrift" userId="S::benjaminv@thevab.com::2e5c2a8a-c606-4888-a2a6-2a14dfaa97ab" providerId="AD" clId="Web-{ACA85CA7-B6E4-A9D5-0836-B638D3F21D20}" dt="2022-06-17T15:21:21.801" v="178" actId="20577"/>
        <pc:sldMkLst>
          <pc:docMk/>
          <pc:sldMk cId="390656343" sldId="2144328312"/>
        </pc:sldMkLst>
        <pc:spChg chg="mod">
          <ac:chgData name="Benjamin Vandegrift" userId="S::benjaminv@thevab.com::2e5c2a8a-c606-4888-a2a6-2a14dfaa97ab" providerId="AD" clId="Web-{ACA85CA7-B6E4-A9D5-0836-B638D3F21D20}" dt="2022-06-17T15:21:21.801" v="178" actId="20577"/>
          <ac:spMkLst>
            <pc:docMk/>
            <pc:sldMk cId="390656343" sldId="2144328312"/>
            <ac:spMk id="39" creationId="{389FBFE7-90DD-3A2A-D3B0-0AEF6A18FAE9}"/>
          </ac:spMkLst>
        </pc:spChg>
      </pc:sldChg>
      <pc:sldChg chg="modSp add">
        <pc:chgData name="Benjamin Vandegrift" userId="S::benjaminv@thevab.com::2e5c2a8a-c606-4888-a2a6-2a14dfaa97ab" providerId="AD" clId="Web-{ACA85CA7-B6E4-A9D5-0836-B638D3F21D20}" dt="2022-06-17T17:02:55.440" v="215" actId="20577"/>
        <pc:sldMkLst>
          <pc:docMk/>
          <pc:sldMk cId="278186662" sldId="2144328313"/>
        </pc:sldMkLst>
        <pc:spChg chg="mod">
          <ac:chgData name="Benjamin Vandegrift" userId="S::benjaminv@thevab.com::2e5c2a8a-c606-4888-a2a6-2a14dfaa97ab" providerId="AD" clId="Web-{ACA85CA7-B6E4-A9D5-0836-B638D3F21D20}" dt="2022-06-17T15:52:19.253" v="205" actId="20577"/>
          <ac:spMkLst>
            <pc:docMk/>
            <pc:sldMk cId="278186662" sldId="2144328313"/>
            <ac:spMk id="27" creationId="{698666A2-B612-CF5D-BA6D-93E6C8331811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7:02:55.440" v="215" actId="20577"/>
          <ac:spMkLst>
            <pc:docMk/>
            <pc:sldMk cId="278186662" sldId="2144328313"/>
            <ac:spMk id="43" creationId="{F296879F-DA1F-5F07-59FA-F3DC5B89B5E2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4:34:34.855" v="138" actId="20577"/>
          <ac:spMkLst>
            <pc:docMk/>
            <pc:sldMk cId="278186662" sldId="2144328313"/>
            <ac:spMk id="52" creationId="{D50984F1-6AD3-22FF-4CE5-32562D95B2E7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4:34:34.387" v="137" actId="20577"/>
          <ac:spMkLst>
            <pc:docMk/>
            <pc:sldMk cId="278186662" sldId="2144328313"/>
            <ac:spMk id="53" creationId="{5EB85B6C-E4A1-9A8C-8ED6-ED402D577859}"/>
          </ac:spMkLst>
        </pc:spChg>
      </pc:sldChg>
      <pc:sldChg chg="modSp add del">
        <pc:chgData name="Benjamin Vandegrift" userId="S::benjaminv@thevab.com::2e5c2a8a-c606-4888-a2a6-2a14dfaa97ab" providerId="AD" clId="Web-{ACA85CA7-B6E4-A9D5-0836-B638D3F21D20}" dt="2022-06-17T15:03:23.346" v="140"/>
        <pc:sldMkLst>
          <pc:docMk/>
          <pc:sldMk cId="3562857353" sldId="2144328314"/>
        </pc:sldMkLst>
        <pc:spChg chg="mod">
          <ac:chgData name="Benjamin Vandegrift" userId="S::benjaminv@thevab.com::2e5c2a8a-c606-4888-a2a6-2a14dfaa97ab" providerId="AD" clId="Web-{ACA85CA7-B6E4-A9D5-0836-B638D3F21D20}" dt="2022-06-17T14:21:18.186" v="124" actId="20577"/>
          <ac:spMkLst>
            <pc:docMk/>
            <pc:sldMk cId="3562857353" sldId="2144328314"/>
            <ac:spMk id="25" creationId="{D6F3E4AB-B239-4014-8CC3-C8706E0369B4}"/>
          </ac:spMkLst>
        </pc:spChg>
      </pc:sldChg>
      <pc:sldChg chg="add">
        <pc:chgData name="Benjamin Vandegrift" userId="S::benjaminv@thevab.com::2e5c2a8a-c606-4888-a2a6-2a14dfaa97ab" providerId="AD" clId="Web-{ACA85CA7-B6E4-A9D5-0836-B638D3F21D20}" dt="2022-06-17T15:03:12.112" v="139"/>
        <pc:sldMkLst>
          <pc:docMk/>
          <pc:sldMk cId="165051069" sldId="2144328315"/>
        </pc:sldMkLst>
      </pc:sldChg>
      <pc:sldChg chg="modSp add">
        <pc:chgData name="Benjamin Vandegrift" userId="S::benjaminv@thevab.com::2e5c2a8a-c606-4888-a2a6-2a14dfaa97ab" providerId="AD" clId="Web-{ACA85CA7-B6E4-A9D5-0836-B638D3F21D20}" dt="2022-06-17T15:10:49.088" v="154" actId="20577"/>
        <pc:sldMkLst>
          <pc:docMk/>
          <pc:sldMk cId="3717544037" sldId="2144328316"/>
        </pc:sldMkLst>
        <pc:spChg chg="mod">
          <ac:chgData name="Benjamin Vandegrift" userId="S::benjaminv@thevab.com::2e5c2a8a-c606-4888-a2a6-2a14dfaa97ab" providerId="AD" clId="Web-{ACA85CA7-B6E4-A9D5-0836-B638D3F21D20}" dt="2022-06-17T15:10:49.088" v="154" actId="20577"/>
          <ac:spMkLst>
            <pc:docMk/>
            <pc:sldMk cId="3717544037" sldId="2144328316"/>
            <ac:spMk id="25" creationId="{D6F3E4AB-B239-4014-8CC3-C8706E0369B4}"/>
          </ac:spMkLst>
        </pc:spChg>
      </pc:sldChg>
      <pc:sldChg chg="add">
        <pc:chgData name="Benjamin Vandegrift" userId="S::benjaminv@thevab.com::2e5c2a8a-c606-4888-a2a6-2a14dfaa97ab" providerId="AD" clId="Web-{ACA85CA7-B6E4-A9D5-0836-B638D3F21D20}" dt="2022-06-17T15:13:46.278" v="158"/>
        <pc:sldMkLst>
          <pc:docMk/>
          <pc:sldMk cId="2063183932" sldId="2144328317"/>
        </pc:sldMkLst>
      </pc:sldChg>
      <pc:sldChg chg="modSp add">
        <pc:chgData name="Benjamin Vandegrift" userId="S::benjaminv@thevab.com::2e5c2a8a-c606-4888-a2a6-2a14dfaa97ab" providerId="AD" clId="Web-{ACA85CA7-B6E4-A9D5-0836-B638D3F21D20}" dt="2022-06-17T17:06:43.897" v="223" actId="20577"/>
        <pc:sldMkLst>
          <pc:docMk/>
          <pc:sldMk cId="1365261423" sldId="2144328318"/>
        </pc:sldMkLst>
        <pc:spChg chg="mod">
          <ac:chgData name="Benjamin Vandegrift" userId="S::benjaminv@thevab.com::2e5c2a8a-c606-4888-a2a6-2a14dfaa97ab" providerId="AD" clId="Web-{ACA85CA7-B6E4-A9D5-0836-B638D3F21D20}" dt="2022-06-17T15:19:37.393" v="175" actId="20577"/>
          <ac:spMkLst>
            <pc:docMk/>
            <pc:sldMk cId="1365261423" sldId="2144328318"/>
            <ac:spMk id="23" creationId="{DABE5676-68BC-1DB5-0EEC-F9A31E29E27B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7:06:43.897" v="223" actId="20577"/>
          <ac:spMkLst>
            <pc:docMk/>
            <pc:sldMk cId="1365261423" sldId="2144328318"/>
            <ac:spMk id="25" creationId="{D6F3E4AB-B239-4014-8CC3-C8706E0369B4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19:32.143" v="172" actId="20577"/>
          <ac:spMkLst>
            <pc:docMk/>
            <pc:sldMk cId="1365261423" sldId="2144328318"/>
            <ac:spMk id="53" creationId="{2C5FF0A4-67CB-9AA8-E2B7-3DE91481483A}"/>
          </ac:spMkLst>
        </pc:spChg>
        <pc:spChg chg="mod">
          <ac:chgData name="Benjamin Vandegrift" userId="S::benjaminv@thevab.com::2e5c2a8a-c606-4888-a2a6-2a14dfaa97ab" providerId="AD" clId="Web-{ACA85CA7-B6E4-A9D5-0836-B638D3F21D20}" dt="2022-06-17T15:19:33.971" v="173" actId="20577"/>
          <ac:spMkLst>
            <pc:docMk/>
            <pc:sldMk cId="1365261423" sldId="2144328318"/>
            <ac:spMk id="67" creationId="{4F3580F9-192B-E714-6C63-4334ECEA6B9F}"/>
          </ac:spMkLst>
        </pc:spChg>
      </pc:sldChg>
      <pc:sldMasterChg chg="add addSldLayout">
        <pc:chgData name="Benjamin Vandegrift" userId="S::benjaminv@thevab.com::2e5c2a8a-c606-4888-a2a6-2a14dfaa97ab" providerId="AD" clId="Web-{ACA85CA7-B6E4-A9D5-0836-B638D3F21D20}" dt="2022-06-16T20:52:44.473" v="100"/>
        <pc:sldMasterMkLst>
          <pc:docMk/>
          <pc:sldMasterMk cId="1832552892" sldId="2147483648"/>
        </pc:sldMasterMkLst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2895962876" sldId="2147483649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997499779" sldId="2147483650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2143934621" sldId="2147483651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1083735657" sldId="2147483652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1586418860" sldId="2147483653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101659215" sldId="2147483654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1023970572" sldId="2147483655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455967919" sldId="2147483656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3562033078" sldId="2147483657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3903438241" sldId="2147483658"/>
          </pc:sldLayoutMkLst>
        </pc:sldLayoutChg>
        <pc:sldLayoutChg chg="ad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1832552892" sldId="2147483648"/>
            <pc:sldLayoutMk cId="1202247509" sldId="2147483659"/>
          </pc:sldLayoutMkLst>
        </pc:sldLayoutChg>
      </pc:sldMasterChg>
      <pc:sldMasterChg chg="addSldLayout">
        <pc:chgData name="Benjamin Vandegrift" userId="S::benjaminv@thevab.com::2e5c2a8a-c606-4888-a2a6-2a14dfaa97ab" providerId="AD" clId="Web-{ACA85CA7-B6E4-A9D5-0836-B638D3F21D20}" dt="2022-06-16T20:38:01.392" v="96"/>
        <pc:sldMasterMkLst>
          <pc:docMk/>
          <pc:sldMasterMk cId="2255430321" sldId="2147483660"/>
        </pc:sldMasterMkLst>
        <pc:sldLayoutChg chg="add">
          <pc:chgData name="Benjamin Vandegrift" userId="S::benjaminv@thevab.com::2e5c2a8a-c606-4888-a2a6-2a14dfaa97ab" providerId="AD" clId="Web-{ACA85CA7-B6E4-A9D5-0836-B638D3F21D20}" dt="2022-06-16T20:38:01.392" v="96"/>
          <pc:sldLayoutMkLst>
            <pc:docMk/>
            <pc:sldMasterMk cId="2255430321" sldId="2147483660"/>
            <pc:sldLayoutMk cId="2364938898" sldId="2147483681"/>
          </pc:sldLayoutMkLst>
        </pc:sldLayoutChg>
      </pc:sldMasterChg>
      <pc:sldMasterChg chg="replId modSldLayout">
        <pc:chgData name="Benjamin Vandegrift" userId="S::benjaminv@thevab.com::2e5c2a8a-c606-4888-a2a6-2a14dfaa97ab" providerId="AD" clId="Web-{ACA85CA7-B6E4-A9D5-0836-B638D3F21D20}" dt="2022-06-16T20:52:44.473" v="100"/>
        <pc:sldMasterMkLst>
          <pc:docMk/>
          <pc:sldMasterMk cId="3554648064" sldId="2147483682"/>
        </pc:sldMasterMkLst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168076651" sldId="2147483683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3630052796" sldId="2147483684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2420263256" sldId="2147483685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1674051599" sldId="2147483686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836396569" sldId="2147483687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1121139305" sldId="2147483688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1830484231" sldId="2147483689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671357785" sldId="2147483690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3941200031" sldId="2147483691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1689871977" sldId="2147483692"/>
          </pc:sldLayoutMkLst>
        </pc:sldLayoutChg>
        <pc:sldLayoutChg chg="replId">
          <pc:chgData name="Benjamin Vandegrift" userId="S::benjaminv@thevab.com::2e5c2a8a-c606-4888-a2a6-2a14dfaa97ab" providerId="AD" clId="Web-{ACA85CA7-B6E4-A9D5-0836-B638D3F21D20}" dt="2022-06-16T20:52:44.473" v="100"/>
          <pc:sldLayoutMkLst>
            <pc:docMk/>
            <pc:sldMasterMk cId="3554648064" sldId="2147483682"/>
            <pc:sldLayoutMk cId="394421613" sldId="2147483693"/>
          </pc:sldLayoutMkLst>
        </pc:sldLayoutChg>
      </pc:sldMasterChg>
    </pc:docChg>
  </pc:docChgLst>
  <pc:docChgLst>
    <pc:chgData name="Benjamin Vandegrift" userId="2e5c2a8a-c606-4888-a2a6-2a14dfaa97ab" providerId="ADAL" clId="{7150AD0A-A838-4A4D-AD99-E45C79DE8AC3}"/>
    <pc:docChg chg="undo custSel modSld">
      <pc:chgData name="Benjamin Vandegrift" userId="2e5c2a8a-c606-4888-a2a6-2a14dfaa97ab" providerId="ADAL" clId="{7150AD0A-A838-4A4D-AD99-E45C79DE8AC3}" dt="2022-06-17T15:51:11.780" v="31" actId="1036"/>
      <pc:docMkLst>
        <pc:docMk/>
      </pc:docMkLst>
      <pc:sldChg chg="delCm">
        <pc:chgData name="Benjamin Vandegrift" userId="2e5c2a8a-c606-4888-a2a6-2a14dfaa97ab" providerId="ADAL" clId="{7150AD0A-A838-4A4D-AD99-E45C79DE8AC3}" dt="2022-06-17T15:48:47.972" v="5"/>
        <pc:sldMkLst>
          <pc:docMk/>
          <pc:sldMk cId="2656684110" sldId="2144328277"/>
        </pc:sldMkLst>
      </pc:sldChg>
      <pc:sldChg chg="modSp mod">
        <pc:chgData name="Benjamin Vandegrift" userId="2e5c2a8a-c606-4888-a2a6-2a14dfaa97ab" providerId="ADAL" clId="{7150AD0A-A838-4A4D-AD99-E45C79DE8AC3}" dt="2022-06-17T15:51:11.780" v="31" actId="1036"/>
        <pc:sldMkLst>
          <pc:docMk/>
          <pc:sldMk cId="1632181274" sldId="2144328280"/>
        </pc:sldMkLst>
        <pc:spChg chg="mod">
          <ac:chgData name="Benjamin Vandegrift" userId="2e5c2a8a-c606-4888-a2a6-2a14dfaa97ab" providerId="ADAL" clId="{7150AD0A-A838-4A4D-AD99-E45C79DE8AC3}" dt="2022-06-17T15:50:53.935" v="25" actId="1076"/>
          <ac:spMkLst>
            <pc:docMk/>
            <pc:sldMk cId="1632181274" sldId="2144328280"/>
            <ac:spMk id="19" creationId="{66FF070A-0D36-4E41-9532-2FB6CB1B98AB}"/>
          </ac:spMkLst>
        </pc:spChg>
        <pc:spChg chg="mod">
          <ac:chgData name="Benjamin Vandegrift" userId="2e5c2a8a-c606-4888-a2a6-2a14dfaa97ab" providerId="ADAL" clId="{7150AD0A-A838-4A4D-AD99-E45C79DE8AC3}" dt="2022-06-17T15:51:11.780" v="31" actId="1036"/>
          <ac:spMkLst>
            <pc:docMk/>
            <pc:sldMk cId="1632181274" sldId="2144328280"/>
            <ac:spMk id="21" creationId="{9470E5FF-D5E4-151C-FCE0-A52050CBF56D}"/>
          </ac:spMkLst>
        </pc:spChg>
      </pc:sldChg>
      <pc:sldChg chg="modSp mod">
        <pc:chgData name="Benjamin Vandegrift" userId="2e5c2a8a-c606-4888-a2a6-2a14dfaa97ab" providerId="ADAL" clId="{7150AD0A-A838-4A4D-AD99-E45C79DE8AC3}" dt="2022-06-17T15:47:43.298" v="3" actId="20577"/>
        <pc:sldMkLst>
          <pc:docMk/>
          <pc:sldMk cId="1750201258" sldId="2144328281"/>
        </pc:sldMkLst>
        <pc:spChg chg="mod">
          <ac:chgData name="Benjamin Vandegrift" userId="2e5c2a8a-c606-4888-a2a6-2a14dfaa97ab" providerId="ADAL" clId="{7150AD0A-A838-4A4D-AD99-E45C79DE8AC3}" dt="2022-06-17T15:46:46.522" v="0"/>
          <ac:spMkLst>
            <pc:docMk/>
            <pc:sldMk cId="1750201258" sldId="2144328281"/>
            <ac:spMk id="60" creationId="{824E9BEF-3450-490F-97F5-285C61A5552E}"/>
          </ac:spMkLst>
        </pc:spChg>
        <pc:spChg chg="mod">
          <ac:chgData name="Benjamin Vandegrift" userId="2e5c2a8a-c606-4888-a2a6-2a14dfaa97ab" providerId="ADAL" clId="{7150AD0A-A838-4A4D-AD99-E45C79DE8AC3}" dt="2022-06-17T15:47:43.298" v="3" actId="20577"/>
          <ac:spMkLst>
            <pc:docMk/>
            <pc:sldMk cId="1750201258" sldId="2144328281"/>
            <ac:spMk id="62" creationId="{81AD7133-9EFB-481F-9C7F-B064189EA3CF}"/>
          </ac:spMkLst>
        </pc:spChg>
      </pc:sldChg>
      <pc:sldChg chg="delCm">
        <pc:chgData name="Benjamin Vandegrift" userId="2e5c2a8a-c606-4888-a2a6-2a14dfaa97ab" providerId="ADAL" clId="{7150AD0A-A838-4A4D-AD99-E45C79DE8AC3}" dt="2022-06-17T15:49:47.172" v="11"/>
        <pc:sldMkLst>
          <pc:docMk/>
          <pc:sldMk cId="902191119" sldId="2144328287"/>
        </pc:sldMkLst>
      </pc:sldChg>
      <pc:sldChg chg="delCm">
        <pc:chgData name="Benjamin Vandegrift" userId="2e5c2a8a-c606-4888-a2a6-2a14dfaa97ab" providerId="ADAL" clId="{7150AD0A-A838-4A4D-AD99-E45C79DE8AC3}" dt="2022-06-17T15:48:40.743" v="4"/>
        <pc:sldMkLst>
          <pc:docMk/>
          <pc:sldMk cId="3735017701" sldId="2144328288"/>
        </pc:sldMkLst>
      </pc:sldChg>
      <pc:sldChg chg="delCm">
        <pc:chgData name="Benjamin Vandegrift" userId="2e5c2a8a-c606-4888-a2a6-2a14dfaa97ab" providerId="ADAL" clId="{7150AD0A-A838-4A4D-AD99-E45C79DE8AC3}" dt="2022-06-17T15:49:10.090" v="9"/>
        <pc:sldMkLst>
          <pc:docMk/>
          <pc:sldMk cId="3806109304" sldId="2144328293"/>
        </pc:sldMkLst>
      </pc:sldChg>
      <pc:sldChg chg="delCm">
        <pc:chgData name="Benjamin Vandegrift" userId="2e5c2a8a-c606-4888-a2a6-2a14dfaa97ab" providerId="ADAL" clId="{7150AD0A-A838-4A4D-AD99-E45C79DE8AC3}" dt="2022-06-17T15:47:10.296" v="1"/>
        <pc:sldMkLst>
          <pc:docMk/>
          <pc:sldMk cId="398792944" sldId="2144328303"/>
        </pc:sldMkLst>
      </pc:sldChg>
      <pc:sldChg chg="delCm">
        <pc:chgData name="Benjamin Vandegrift" userId="2e5c2a8a-c606-4888-a2a6-2a14dfaa97ab" providerId="ADAL" clId="{7150AD0A-A838-4A4D-AD99-E45C79DE8AC3}" dt="2022-06-17T15:48:58.251" v="8"/>
        <pc:sldMkLst>
          <pc:docMk/>
          <pc:sldMk cId="2142364932" sldId="2144328305"/>
        </pc:sldMkLst>
      </pc:sldChg>
      <pc:sldChg chg="delCm">
        <pc:chgData name="Benjamin Vandegrift" userId="2e5c2a8a-c606-4888-a2a6-2a14dfaa97ab" providerId="ADAL" clId="{7150AD0A-A838-4A4D-AD99-E45C79DE8AC3}" dt="2022-06-17T15:49:39.671" v="10"/>
        <pc:sldMkLst>
          <pc:docMk/>
          <pc:sldMk cId="3006057843" sldId="2144328309"/>
        </pc:sldMkLst>
      </pc:sldChg>
    </pc:docChg>
  </pc:docChgLst>
  <pc:docChgLst>
    <pc:chgData name="Benjamin Vandegrift" userId="S::benjaminv@thevab.com::2e5c2a8a-c606-4888-a2a6-2a14dfaa97ab" providerId="AD" clId="Web-{04A40775-5917-E7A4-7CFA-60072442BE4B}"/>
    <pc:docChg chg="modSld">
      <pc:chgData name="Benjamin Vandegrift" userId="S::benjaminv@thevab.com::2e5c2a8a-c606-4888-a2a6-2a14dfaa97ab" providerId="AD" clId="Web-{04A40775-5917-E7A4-7CFA-60072442BE4B}" dt="2022-06-15T21:51:18.785" v="2" actId="20577"/>
      <pc:docMkLst>
        <pc:docMk/>
      </pc:docMkLst>
      <pc:sldChg chg="modSp">
        <pc:chgData name="Benjamin Vandegrift" userId="S::benjaminv@thevab.com::2e5c2a8a-c606-4888-a2a6-2a14dfaa97ab" providerId="AD" clId="Web-{04A40775-5917-E7A4-7CFA-60072442BE4B}" dt="2022-06-15T21:51:18.785" v="2" actId="20577"/>
        <pc:sldMkLst>
          <pc:docMk/>
          <pc:sldMk cId="524826896" sldId="2144328302"/>
        </pc:sldMkLst>
        <pc:spChg chg="mod">
          <ac:chgData name="Benjamin Vandegrift" userId="S::benjaminv@thevab.com::2e5c2a8a-c606-4888-a2a6-2a14dfaa97ab" providerId="AD" clId="Web-{04A40775-5917-E7A4-7CFA-60072442BE4B}" dt="2022-06-15T21:51:18.785" v="2" actId="20577"/>
          <ac:spMkLst>
            <pc:docMk/>
            <pc:sldMk cId="524826896" sldId="2144328302"/>
            <ac:spMk id="25" creationId="{805EA633-04B2-A457-2606-FA3DB0562EF3}"/>
          </ac:spMkLst>
        </pc:spChg>
      </pc:sldChg>
    </pc:docChg>
  </pc:docChgLst>
  <pc:docChgLst>
    <pc:chgData name="Benjamin Vandegrift" userId="S::benjaminv@thevab.com::2e5c2a8a-c606-4888-a2a6-2a14dfaa97ab" providerId="AD" clId="Web-{8E50DDB1-C536-180F-A4C2-263F2466DD48}"/>
    <pc:docChg chg="addSld delSld modSld">
      <pc:chgData name="Benjamin Vandegrift" userId="S::benjaminv@thevab.com::2e5c2a8a-c606-4888-a2a6-2a14dfaa97ab" providerId="AD" clId="Web-{8E50DDB1-C536-180F-A4C2-263F2466DD48}" dt="2022-06-17T22:54:42.344" v="14" actId="14100"/>
      <pc:docMkLst>
        <pc:docMk/>
      </pc:docMkLst>
      <pc:sldChg chg="modSp del">
        <pc:chgData name="Benjamin Vandegrift" userId="S::benjaminv@thevab.com::2e5c2a8a-c606-4888-a2a6-2a14dfaa97ab" providerId="AD" clId="Web-{8E50DDB1-C536-180F-A4C2-263F2466DD48}" dt="2022-06-17T22:54:36.141" v="13"/>
        <pc:sldMkLst>
          <pc:docMk/>
          <pc:sldMk cId="2656684110" sldId="2144328277"/>
        </pc:sldMkLst>
        <pc:spChg chg="mod">
          <ac:chgData name="Benjamin Vandegrift" userId="S::benjaminv@thevab.com::2e5c2a8a-c606-4888-a2a6-2a14dfaa97ab" providerId="AD" clId="Web-{8E50DDB1-C536-180F-A4C2-263F2466DD48}" dt="2022-06-17T22:44:24.011" v="11" actId="20577"/>
          <ac:spMkLst>
            <pc:docMk/>
            <pc:sldMk cId="2656684110" sldId="2144328277"/>
            <ac:spMk id="12" creationId="{90114B43-5ED0-40D3-8270-C66AD9B7205B}"/>
          </ac:spMkLst>
        </pc:spChg>
      </pc:sldChg>
      <pc:sldChg chg="modSp">
        <pc:chgData name="Benjamin Vandegrift" userId="S::benjaminv@thevab.com::2e5c2a8a-c606-4888-a2a6-2a14dfaa97ab" providerId="AD" clId="Web-{8E50DDB1-C536-180F-A4C2-263F2466DD48}" dt="2022-06-17T18:38:44.137" v="9" actId="1076"/>
        <pc:sldMkLst>
          <pc:docMk/>
          <pc:sldMk cId="278186662" sldId="2144328313"/>
        </pc:sldMkLst>
        <pc:spChg chg="mod">
          <ac:chgData name="Benjamin Vandegrift" userId="S::benjaminv@thevab.com::2e5c2a8a-c606-4888-a2a6-2a14dfaa97ab" providerId="AD" clId="Web-{8E50DDB1-C536-180F-A4C2-263F2466DD48}" dt="2022-06-17T18:37:27.071" v="0" actId="1076"/>
          <ac:spMkLst>
            <pc:docMk/>
            <pc:sldMk cId="278186662" sldId="2144328313"/>
            <ac:spMk id="27" creationId="{698666A2-B612-CF5D-BA6D-93E6C8331811}"/>
          </ac:spMkLst>
        </pc:spChg>
        <pc:spChg chg="mod">
          <ac:chgData name="Benjamin Vandegrift" userId="S::benjaminv@thevab.com::2e5c2a8a-c606-4888-a2a6-2a14dfaa97ab" providerId="AD" clId="Web-{8E50DDB1-C536-180F-A4C2-263F2466DD48}" dt="2022-06-17T18:38:44.106" v="8" actId="1076"/>
          <ac:spMkLst>
            <pc:docMk/>
            <pc:sldMk cId="278186662" sldId="2144328313"/>
            <ac:spMk id="52" creationId="{D50984F1-6AD3-22FF-4CE5-32562D95B2E7}"/>
          </ac:spMkLst>
        </pc:spChg>
        <pc:spChg chg="mod">
          <ac:chgData name="Benjamin Vandegrift" userId="S::benjaminv@thevab.com::2e5c2a8a-c606-4888-a2a6-2a14dfaa97ab" providerId="AD" clId="Web-{8E50DDB1-C536-180F-A4C2-263F2466DD48}" dt="2022-06-17T18:38:21.902" v="5" actId="1076"/>
          <ac:spMkLst>
            <pc:docMk/>
            <pc:sldMk cId="278186662" sldId="2144328313"/>
            <ac:spMk id="53" creationId="{5EB85B6C-E4A1-9A8C-8ED6-ED402D577859}"/>
          </ac:spMkLst>
        </pc:spChg>
        <pc:grpChg chg="mod">
          <ac:chgData name="Benjamin Vandegrift" userId="S::benjaminv@thevab.com::2e5c2a8a-c606-4888-a2a6-2a14dfaa97ab" providerId="AD" clId="Web-{8E50DDB1-C536-180F-A4C2-263F2466DD48}" dt="2022-06-17T18:38:44.075" v="7" actId="1076"/>
          <ac:grpSpMkLst>
            <pc:docMk/>
            <pc:sldMk cId="278186662" sldId="2144328313"/>
            <ac:grpSpMk id="33" creationId="{08E27211-687F-B4E8-19F3-05106E3312E8}"/>
          </ac:grpSpMkLst>
        </pc:grpChg>
        <pc:grpChg chg="mod">
          <ac:chgData name="Benjamin Vandegrift" userId="S::benjaminv@thevab.com::2e5c2a8a-c606-4888-a2a6-2a14dfaa97ab" providerId="AD" clId="Web-{8E50DDB1-C536-180F-A4C2-263F2466DD48}" dt="2022-06-17T18:38:44.137" v="9" actId="1076"/>
          <ac:grpSpMkLst>
            <pc:docMk/>
            <pc:sldMk cId="278186662" sldId="2144328313"/>
            <ac:grpSpMk id="36" creationId="{B79906E4-73BD-974B-AFA7-495E34B20DCD}"/>
          </ac:grpSpMkLst>
        </pc:grpChg>
        <pc:grpChg chg="mod">
          <ac:chgData name="Benjamin Vandegrift" userId="S::benjaminv@thevab.com::2e5c2a8a-c606-4888-a2a6-2a14dfaa97ab" providerId="AD" clId="Web-{8E50DDB1-C536-180F-A4C2-263F2466DD48}" dt="2022-06-17T18:38:21.871" v="4" actId="1076"/>
          <ac:grpSpMkLst>
            <pc:docMk/>
            <pc:sldMk cId="278186662" sldId="2144328313"/>
            <ac:grpSpMk id="46" creationId="{F9C7113D-B7B6-6D7D-D6CE-230707D95E53}"/>
          </ac:grpSpMkLst>
        </pc:grpChg>
        <pc:grpChg chg="mod">
          <ac:chgData name="Benjamin Vandegrift" userId="S::benjaminv@thevab.com::2e5c2a8a-c606-4888-a2a6-2a14dfaa97ab" providerId="AD" clId="Web-{8E50DDB1-C536-180F-A4C2-263F2466DD48}" dt="2022-06-17T18:38:21.933" v="6" actId="1076"/>
          <ac:grpSpMkLst>
            <pc:docMk/>
            <pc:sldMk cId="278186662" sldId="2144328313"/>
            <ac:grpSpMk id="54" creationId="{F6E5F4AD-FF45-24E9-212C-6FD60238759C}"/>
          </ac:grpSpMkLst>
        </pc:grpChg>
      </pc:sldChg>
      <pc:sldChg chg="modSp add">
        <pc:chgData name="Benjamin Vandegrift" userId="S::benjaminv@thevab.com::2e5c2a8a-c606-4888-a2a6-2a14dfaa97ab" providerId="AD" clId="Web-{8E50DDB1-C536-180F-A4C2-263F2466DD48}" dt="2022-06-17T22:54:42.344" v="14" actId="14100"/>
        <pc:sldMkLst>
          <pc:docMk/>
          <pc:sldMk cId="4201337098" sldId="2144328319"/>
        </pc:sldMkLst>
        <pc:picChg chg="mod">
          <ac:chgData name="Benjamin Vandegrift" userId="S::benjaminv@thevab.com::2e5c2a8a-c606-4888-a2a6-2a14dfaa97ab" providerId="AD" clId="Web-{8E50DDB1-C536-180F-A4C2-263F2466DD48}" dt="2022-06-17T22:54:42.344" v="14" actId="14100"/>
          <ac:picMkLst>
            <pc:docMk/>
            <pc:sldMk cId="4201337098" sldId="2144328319"/>
            <ac:picMk id="2" creationId="{668B9A77-7DB2-EBB7-703E-AC0A8D93683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B_9D67AB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E_51603C6F1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5_E2DC9E7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5_B32CCD7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5_B32CCD73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5_B32CCD73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F_17C518F0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F_17C518F09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4_E3D4840B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4_E3D4840B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4_E3D4840B2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D_C6A6F76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D_C6A6F761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D_C6A6F761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D_C6A6F761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6D_C6A6F761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1_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01_0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CFDA7E_51603C6F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262251133828075"/>
          <c:y val="9.248766004867634E-2"/>
          <c:w val="0.63299546811557683"/>
          <c:h val="0.907512301971199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Unexposed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Unaided Brand Awareness: First Mention</c:v>
                </c:pt>
                <c:pt idx="1">
                  <c:v>Unaided Brand Awareness: Any Mention</c:v>
                </c:pt>
                <c:pt idx="2">
                  <c:v>Likely to Purchase (Top Box)</c:v>
                </c:pt>
                <c:pt idx="3">
                  <c:v>Are Technologically Advanced</c:v>
                </c:pt>
                <c:pt idx="4">
                  <c:v>Appeal to Me More Than Other Brands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0.23</c:v>
                </c:pt>
                <c:pt idx="1">
                  <c:v>0.53</c:v>
                </c:pt>
                <c:pt idx="2">
                  <c:v>0.54</c:v>
                </c:pt>
                <c:pt idx="3">
                  <c:v>0.59</c:v>
                </c:pt>
                <c:pt idx="4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14-4457-877E-6E626B0837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Any Exposed</c:v>
                </c:pt>
              </c:strCache>
            </c:strRef>
          </c:tx>
          <c:spPr>
            <a:solidFill>
              <a:srgbClr val="1F1A6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Unaided Brand Awareness: First Mention</c:v>
                </c:pt>
                <c:pt idx="1">
                  <c:v>Unaided Brand Awareness: Any Mention</c:v>
                </c:pt>
                <c:pt idx="2">
                  <c:v>Likely to Purchase (Top Box)</c:v>
                </c:pt>
                <c:pt idx="3">
                  <c:v>Are Technologically Advanced</c:v>
                </c:pt>
                <c:pt idx="4">
                  <c:v>Appeal to Me More Than Other Brands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0.24</c:v>
                </c:pt>
                <c:pt idx="1">
                  <c:v>0.56999999999999995</c:v>
                </c:pt>
                <c:pt idx="2">
                  <c:v>0.65</c:v>
                </c:pt>
                <c:pt idx="3">
                  <c:v>0.67</c:v>
                </c:pt>
                <c:pt idx="4">
                  <c:v>0.73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14-4457-877E-6E626B0837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Online Only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Unaided Brand Awareness: First Mention</c:v>
                </c:pt>
                <c:pt idx="1">
                  <c:v>Unaided Brand Awareness: Any Mention</c:v>
                </c:pt>
                <c:pt idx="2">
                  <c:v>Likely to Purchase (Top Box)</c:v>
                </c:pt>
                <c:pt idx="3">
                  <c:v>Are Technologically Advanced</c:v>
                </c:pt>
                <c:pt idx="4">
                  <c:v>Appeal to Me More Than Other Brands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0.61</c:v>
                </c:pt>
                <c:pt idx="2">
                  <c:v>0.56000000000000005</c:v>
                </c:pt>
                <c:pt idx="3">
                  <c:v>0.61</c:v>
                </c:pt>
                <c:pt idx="4">
                  <c:v>0.67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14-4457-877E-6E626B0837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TV Only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Unaided Brand Awareness: First Mention</c:v>
                </c:pt>
                <c:pt idx="1">
                  <c:v>Unaided Brand Awareness: Any Mention</c:v>
                </c:pt>
                <c:pt idx="2">
                  <c:v>Likely to Purchase (Top Box)</c:v>
                </c:pt>
                <c:pt idx="3">
                  <c:v>Are Technologically Advanced</c:v>
                </c:pt>
                <c:pt idx="4">
                  <c:v>Appeal to Me More Than Other Brands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0.21</c:v>
                </c:pt>
                <c:pt idx="1">
                  <c:v>0.54</c:v>
                </c:pt>
                <c:pt idx="2">
                  <c:v>0.68</c:v>
                </c:pt>
                <c:pt idx="3">
                  <c:v>0.69</c:v>
                </c:pt>
                <c:pt idx="4">
                  <c:v>0.76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114-4457-877E-6E626B0837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Online + TV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Unaided Brand Awareness: First Mention</c:v>
                </c:pt>
                <c:pt idx="1">
                  <c:v>Unaided Brand Awareness: Any Mention</c:v>
                </c:pt>
                <c:pt idx="2">
                  <c:v>Likely to Purchase (Top Box)</c:v>
                </c:pt>
                <c:pt idx="3">
                  <c:v>Are Technologically Advanced</c:v>
                </c:pt>
                <c:pt idx="4">
                  <c:v>Appeal to Me More Than Other Brands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0.26</c:v>
                </c:pt>
                <c:pt idx="1">
                  <c:v>0.6</c:v>
                </c:pt>
                <c:pt idx="2">
                  <c:v>0.65</c:v>
                </c:pt>
                <c:pt idx="3">
                  <c:v>0.66</c:v>
                </c:pt>
                <c:pt idx="4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114-4457-877E-6E626B0837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99254768"/>
        <c:axId val="899253520"/>
      </c:barChart>
      <c:catAx>
        <c:axId val="89925476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99253520"/>
        <c:crosses val="autoZero"/>
        <c:auto val="1"/>
        <c:lblAlgn val="ctr"/>
        <c:lblOffset val="100"/>
        <c:noMultiLvlLbl val="0"/>
      </c:catAx>
      <c:valAx>
        <c:axId val="89925352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899254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917122266857941"/>
          <c:y val="1.6743642941292988E-2"/>
          <c:w val="0.62884811686478514"/>
          <c:h val="7.12960163474670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sng" strike="noStrike" kern="1200" spc="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r>
              <a:rPr lang="en-US"/>
              <a:t>Increase in KPIs Among</a:t>
            </a:r>
            <a:r>
              <a:rPr lang="en-US" baseline="0"/>
              <a:t> $100k+ HHI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sng" strike="noStrike" kern="1200" spc="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214496808921622E-2"/>
          <c:y val="0.16278597180163135"/>
          <c:w val="0.9135709400382156"/>
          <c:h val="0.7195834504825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in KPIs Using Behavioral Targeting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47-4087-ADDA-0459E26A84CF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47-4087-ADDA-0459E26A84CF}"/>
              </c:ext>
            </c:extLst>
          </c:dPt>
          <c:dPt>
            <c:idx val="2"/>
            <c:invertIfNegative val="0"/>
            <c:bubble3D val="0"/>
            <c:spPr>
              <a:solidFill>
                <a:srgbClr val="66C5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E47-4087-ADDA-0459E26A84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Awareness</c:v>
                </c:pt>
                <c:pt idx="1">
                  <c:v>Consideration</c:v>
                </c:pt>
                <c:pt idx="2">
                  <c:v>Purchase Intent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0.14299999999999999</c:v>
                </c:pt>
                <c:pt idx="1">
                  <c:v>0.16200000000000001</c:v>
                </c:pt>
                <c:pt idx="2">
                  <c:v>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E47-4087-ADDA-0459E26A84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7"/>
        <c:axId val="557429120"/>
        <c:axId val="557431200"/>
      </c:barChart>
      <c:catAx>
        <c:axId val="5574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57431200"/>
        <c:crosses val="autoZero"/>
        <c:auto val="1"/>
        <c:lblAlgn val="ctr"/>
        <c:lblOffset val="100"/>
        <c:noMultiLvlLbl val="0"/>
      </c:catAx>
      <c:valAx>
        <c:axId val="557431200"/>
        <c:scaling>
          <c:orientation val="minMax"/>
          <c:max val="0.30000000000000004"/>
        </c:scaling>
        <c:delete val="1"/>
        <c:axPos val="l"/>
        <c:numFmt formatCode="0.0%" sourceLinked="1"/>
        <c:majorTickMark val="out"/>
        <c:minorTickMark val="none"/>
        <c:tickLblPos val="nextTo"/>
        <c:crossAx val="5574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6819746038124604E-2"/>
          <c:w val="1"/>
          <c:h val="0.70076107717119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83-43B0-B1BC-230A47A96E02}"/>
              </c:ext>
            </c:extLst>
          </c:dPt>
          <c:dPt>
            <c:idx val="1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3-43B0-B1BC-230A47A96E02}"/>
              </c:ext>
            </c:extLst>
          </c:dPt>
          <c:dPt>
            <c:idx val="2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83-43B0-B1BC-230A47A96E0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3-43B0-B1BC-230A47A96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Exposed Linear TV</c:v>
                </c:pt>
                <c:pt idx="1">
                  <c:v>Exposed VIZIOAds</c:v>
                </c:pt>
                <c:pt idx="2">
                  <c:v>Exposed Both</c:v>
                </c:pt>
                <c:pt idx="3">
                  <c:v>Unexposed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1.7999999999999999E-2</c:v>
                </c:pt>
                <c:pt idx="1">
                  <c:v>9.5000000000000001E-2</c:v>
                </c:pt>
                <c:pt idx="2">
                  <c:v>0.12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3-43B0-B1BC-230A47A9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overlap val="-100"/>
        <c:axId val="611242736"/>
        <c:axId val="611238472"/>
      </c:barChart>
      <c:catAx>
        <c:axId val="61124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11238472"/>
        <c:crosses val="autoZero"/>
        <c:auto val="1"/>
        <c:lblAlgn val="ctr"/>
        <c:lblOffset val="100"/>
        <c:noMultiLvlLbl val="0"/>
      </c:catAx>
      <c:valAx>
        <c:axId val="611238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1124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Awareness Lift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BD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450-4436-905C-1583211D798B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450-4436-905C-1583211D798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Digital Control</c:v>
                </c:pt>
                <c:pt idx="1">
                  <c:v>Digital Only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4.5199999999999997E-2</c:v>
                </c:pt>
                <c:pt idx="1">
                  <c:v>6.5199999999999994E-2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0-4436-905C-1583211D79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59392142473423"/>
          <c:y val="0.22550872861457083"/>
          <c:w val="0.75499821675818257"/>
          <c:h val="0.746161029097166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Conversion by Device Exposed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CTV</c:v>
                </c:pt>
                <c:pt idx="1">
                  <c:v>Desktop</c:v>
                </c:pt>
                <c:pt idx="2">
                  <c:v>Tablet</c:v>
                </c:pt>
                <c:pt idx="3">
                  <c:v>Mobile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3.1899999999999998E-2</c:v>
                </c:pt>
                <c:pt idx="1">
                  <c:v>5.8999999999999997E-2</c:v>
                </c:pt>
                <c:pt idx="2">
                  <c:v>6.9099999999999995E-2</c:v>
                </c:pt>
                <c:pt idx="3">
                  <c:v>8.2600000000000007E-2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64-46FC-9181-F9E205AFAF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3"/>
        <c:axId val="1135956752"/>
        <c:axId val="1135954256"/>
      </c:barChart>
      <c:catAx>
        <c:axId val="113595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35954256"/>
        <c:crosses val="autoZero"/>
        <c:auto val="1"/>
        <c:lblAlgn val="ctr"/>
        <c:lblOffset val="100"/>
        <c:noMultiLvlLbl val="0"/>
      </c:catAx>
      <c:valAx>
        <c:axId val="11359542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359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7178960277133973"/>
          <c:y val="0.1337398181349087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Conversion by TV Creative Ad Name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A5-44F2-802C-D203AF83D2D7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5A5-44F2-802C-D203AF83D2D7}"/>
              </c:ext>
            </c:extLst>
          </c:dPt>
          <c:dPt>
            <c:idx val="2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5A5-44F2-802C-D203AF83D2D7}"/>
              </c:ext>
            </c:extLst>
          </c:dPt>
          <c:dPt>
            <c:idx val="3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55A5-44F2-802C-D203AF83D2D7}"/>
              </c:ext>
            </c:extLst>
          </c:dPt>
          <c:dPt>
            <c:idx val="4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5A5-44F2-802C-D203AF83D2D7}"/>
              </c:ext>
            </c:extLst>
          </c:dPt>
          <c:dPt>
            <c:idx val="5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5A5-44F2-802C-D203AF83D2D7}"/>
              </c:ext>
            </c:extLst>
          </c:dPt>
          <c:dPt>
            <c:idx val="6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55A5-44F2-802C-D203AF83D2D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Creative A</c:v>
                </c:pt>
                <c:pt idx="1">
                  <c:v>Creative B</c:v>
                </c:pt>
                <c:pt idx="2">
                  <c:v>Creative C</c:v>
                </c:pt>
                <c:pt idx="3">
                  <c:v>Creative D</c:v>
                </c:pt>
                <c:pt idx="4">
                  <c:v>Creative E</c:v>
                </c:pt>
                <c:pt idx="5">
                  <c:v>Creative F</c:v>
                </c:pt>
                <c:pt idx="6">
                  <c:v>Creative G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2.2800000000000001E-2</c:v>
                </c:pt>
                <c:pt idx="1">
                  <c:v>2.1100000000000001E-2</c:v>
                </c:pt>
                <c:pt idx="2">
                  <c:v>2.07E-2</c:v>
                </c:pt>
                <c:pt idx="3">
                  <c:v>2.0199999999999999E-2</c:v>
                </c:pt>
                <c:pt idx="4">
                  <c:v>1.9599999999999999E-2</c:v>
                </c:pt>
                <c:pt idx="5">
                  <c:v>1.84E-2</c:v>
                </c:pt>
                <c:pt idx="6">
                  <c:v>1.7299999999999999E-2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A5-44F2-802C-D203AF83D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5.000000000000001E-2"/>
          <c:min val="0"/>
        </c:scaling>
        <c:delete val="1"/>
        <c:axPos val="l"/>
        <c:numFmt formatCode="0.0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78138451720592"/>
          <c:y val="3.5188117123394827E-3"/>
          <c:w val="0.44447577906596708"/>
          <c:h val="0.994297313665551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283-43B0-B1BC-230A47A96E02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83-43B0-B1BC-230A47A96E02}"/>
              </c:ext>
            </c:extLst>
          </c:dPt>
          <c:dPt>
            <c:idx val="2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283-43B0-B1BC-230A47A96E02}"/>
              </c:ext>
            </c:extLst>
          </c:dPt>
          <c:dPt>
            <c:idx val="3"/>
            <c:invertIfNegative val="0"/>
            <c:bubble3D val="0"/>
            <c:spPr>
              <a:solidFill>
                <a:srgbClr val="4EBEA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83-43B0-B1BC-230A47A96E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Video: HH Connect</c:v>
                </c:pt>
                <c:pt idx="1">
                  <c:v>Video: CTV</c:v>
                </c:pt>
                <c:pt idx="2">
                  <c:v>Homescreen: Rotational</c:v>
                </c:pt>
                <c:pt idx="3">
                  <c:v>Homescreen: Takeover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0.94</c:v>
                </c:pt>
                <c:pt idx="1">
                  <c:v>0.61</c:v>
                </c:pt>
                <c:pt idx="2">
                  <c:v>0.91</c:v>
                </c:pt>
                <c:pt idx="3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83-43B0-B1BC-230A47A96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6"/>
        <c:axId val="611242736"/>
        <c:axId val="611238472"/>
      </c:barChart>
      <c:catAx>
        <c:axId val="6112427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11238472"/>
        <c:crosses val="autoZero"/>
        <c:auto val="1"/>
        <c:lblAlgn val="ctr"/>
        <c:lblOffset val="100"/>
        <c:noMultiLvlLbl val="0"/>
      </c:catAx>
      <c:valAx>
        <c:axId val="611238472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61124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8.6819746038124604E-2"/>
          <c:w val="1"/>
          <c:h val="0.700761077171192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F1A6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443-4AE9-A5AE-16548868EF4C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443-4AE9-A5AE-16548868EF4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Control</c:v>
                </c:pt>
                <c:pt idx="1">
                  <c:v>Exposed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7.0000000000000001E-3</c:v>
                </c:pt>
                <c:pt idx="1">
                  <c:v>1.2E-2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443-4AE9-A5AE-16548868EF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100"/>
        <c:axId val="611242736"/>
        <c:axId val="611238472"/>
      </c:barChart>
      <c:catAx>
        <c:axId val="61124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F1A6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611238472"/>
        <c:crosses val="autoZero"/>
        <c:auto val="1"/>
        <c:lblAlgn val="ctr"/>
        <c:lblOffset val="100"/>
        <c:noMultiLvlLbl val="0"/>
      </c:catAx>
      <c:valAx>
        <c:axId val="61123847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11242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49617809696738E-2"/>
          <c:y val="0.28853906618574104"/>
          <c:w val="0.89515634041353465"/>
          <c:h val="0.494902581915862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Overall Exposed</c:v>
                </c:pt>
              </c:strCache>
            </c:strRef>
          </c:tx>
          <c:spPr>
            <a:ln w="28575" cap="rnd">
              <a:solidFill>
                <a:srgbClr val="1F1A6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F1A62"/>
              </a:solidFill>
              <a:ln w="9525">
                <a:solidFill>
                  <a:srgbClr val="1F1A6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184230861233031E-2"/>
                  <c:y val="4.84123028869449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A7-4EFF-891C-5AF7E9E71025}"/>
                </c:ext>
              </c:extLst>
            </c:dLbl>
            <c:dLbl>
              <c:idx val="1"/>
              <c:layout>
                <c:manualLayout>
                  <c:x val="-2.452602030196923E-2"/>
                  <c:y val="5.71845871655954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A7-4EFF-891C-5AF7E9E71025}"/>
                </c:ext>
              </c:extLst>
            </c:dLbl>
            <c:dLbl>
              <c:idx val="2"/>
              <c:layout>
                <c:manualLayout>
                  <c:x val="-6.8387446744630306E-2"/>
                  <c:y val="8.35014400015472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A7-4EFF-891C-5AF7E9E71025}"/>
                </c:ext>
              </c:extLst>
            </c:dLbl>
            <c:dLbl>
              <c:idx val="3"/>
              <c:layout>
                <c:manualLayout>
                  <c:x val="-2.6340800896443022E-2"/>
                  <c:y val="-6.5627392735512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A7-4EFF-891C-5AF7E9E71025}"/>
                </c:ext>
              </c:extLst>
            </c:dLbl>
            <c:dLbl>
              <c:idx val="4"/>
              <c:layout>
                <c:manualLayout>
                  <c:x val="-0.10347658789875908"/>
                  <c:y val="7.0343013583571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A7-4EFF-891C-5AF7E9E71025}"/>
                </c:ext>
              </c:extLst>
            </c:dLbl>
            <c:dLbl>
              <c:idx val="5"/>
              <c:layout>
                <c:manualLayout>
                  <c:x val="-5.9615161456098048E-2"/>
                  <c:y val="-9.63303877107895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A7-4EFF-891C-5AF7E9E71025}"/>
                </c:ext>
              </c:extLst>
            </c:dLbl>
            <c:dLbl>
              <c:idx val="6"/>
              <c:layout>
                <c:manualLayout>
                  <c:x val="-3.2073409062024077E-2"/>
                  <c:y val="6.1570729304920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A7-4EFF-891C-5AF7E9E71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3-5</c:v>
                </c:pt>
                <c:pt idx="3">
                  <c:v>6-9</c:v>
                </c:pt>
                <c:pt idx="4">
                  <c:v>10-14</c:v>
                </c:pt>
                <c:pt idx="5">
                  <c:v>15-19</c:v>
                </c:pt>
                <c:pt idx="6">
                  <c:v>20+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7"/>
                <c:pt idx="0">
                  <c:v>1E-3</c:v>
                </c:pt>
                <c:pt idx="1">
                  <c:v>2.3E-3</c:v>
                </c:pt>
                <c:pt idx="2">
                  <c:v>4.8999999999999998E-3</c:v>
                </c:pt>
                <c:pt idx="3">
                  <c:v>2.5999999999999999E-3</c:v>
                </c:pt>
                <c:pt idx="4">
                  <c:v>2.7000000000000001E-3</c:v>
                </c:pt>
                <c:pt idx="5">
                  <c:v>2.0000000000000001E-4</c:v>
                </c:pt>
                <c:pt idx="6">
                  <c:v>1.1999999999999999E-3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7A7-4EFF-891C-5AF7E9E71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Exposed</c:v>
                </c:pt>
              </c:strCache>
            </c:strRef>
          </c:tx>
          <c:spPr>
            <a:ln w="28575" cap="rnd">
              <a:solidFill>
                <a:srgbClr val="00BFF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FF2"/>
              </a:solidFill>
              <a:ln w="9525">
                <a:solidFill>
                  <a:srgbClr val="00BFF2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3-5</c:v>
                </c:pt>
                <c:pt idx="3">
                  <c:v>6-9</c:v>
                </c:pt>
                <c:pt idx="4">
                  <c:v>10-14</c:v>
                </c:pt>
                <c:pt idx="5">
                  <c:v>15-19</c:v>
                </c:pt>
                <c:pt idx="6">
                  <c:v>20+</c:v>
                </c:pt>
              </c:strCache>
            </c:strRef>
          </c:cat>
          <c:val>
            <c:numRef>
              <c:f>Sheet1!$C$2:$C$8</c:f>
              <c:numCache>
                <c:formatCode>0.00%</c:formatCode>
                <c:ptCount val="7"/>
                <c:pt idx="0">
                  <c:v>1E-3</c:v>
                </c:pt>
                <c:pt idx="1">
                  <c:v>2.5999999999999999E-3</c:v>
                </c:pt>
                <c:pt idx="2">
                  <c:v>5.4999999999999997E-3</c:v>
                </c:pt>
                <c:pt idx="3">
                  <c:v>2.7000000000000001E-3</c:v>
                </c:pt>
                <c:pt idx="4">
                  <c:v>3.2000000000000002E-3</c:v>
                </c:pt>
                <c:pt idx="5">
                  <c:v>2.0000000000000001E-4</c:v>
                </c:pt>
                <c:pt idx="6">
                  <c:v>1.8E-3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B7A7-4EFF-891C-5AF7E9E71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Samba Digital Exposed</c:v>
                </c:pt>
              </c:strCache>
            </c:strRef>
          </c:tx>
          <c:spPr>
            <a:ln w="28575" cap="rnd">
              <a:solidFill>
                <a:srgbClr val="ED3C8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ED3C8D"/>
              </a:solidFill>
              <a:ln w="9525">
                <a:solidFill>
                  <a:srgbClr val="ED3C8D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1</c:v>
                </c:pt>
                <c:pt idx="1">
                  <c:v>2</c:v>
                </c:pt>
                <c:pt idx="2">
                  <c:v>3-5</c:v>
                </c:pt>
                <c:pt idx="3">
                  <c:v>6-9</c:v>
                </c:pt>
                <c:pt idx="4">
                  <c:v>10-14</c:v>
                </c:pt>
                <c:pt idx="5">
                  <c:v>15-19</c:v>
                </c:pt>
                <c:pt idx="6">
                  <c:v>20+</c:v>
                </c:pt>
              </c:strCache>
            </c:strRef>
          </c:cat>
          <c:val>
            <c:numRef>
              <c:f>Sheet1!$D$2:$D$8</c:f>
              <c:numCache>
                <c:formatCode>0.00%</c:formatCode>
                <c:ptCount val="7"/>
                <c:pt idx="0">
                  <c:v>2.0000000000000001E-4</c:v>
                </c:pt>
                <c:pt idx="1">
                  <c:v>5.9999999999999995E-4</c:v>
                </c:pt>
                <c:pt idx="2">
                  <c:v>2.0000000000000001E-4</c:v>
                </c:pt>
                <c:pt idx="3">
                  <c:v>1.9E-3</c:v>
                </c:pt>
                <c:pt idx="4">
                  <c:v>2.0000000000000001E-4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7A7-4EFF-891C-5AF7E9E71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4654272"/>
        <c:axId val="1214652192"/>
      </c:lineChart>
      <c:catAx>
        <c:axId val="12146542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Helvetica" panose="020B0403020202020204" pitchFamily="34" charset="0"/>
                  </a:rPr>
                  <a:t># of Exposures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214652192"/>
        <c:crosses val="autoZero"/>
        <c:auto val="1"/>
        <c:lblAlgn val="ctr"/>
        <c:lblOffset val="100"/>
        <c:noMultiLvlLbl val="0"/>
      </c:catAx>
      <c:valAx>
        <c:axId val="121465219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chemeClr val="tx1"/>
                    </a:solidFill>
                    <a:latin typeface="Helvetica" panose="020B0403020202020204" pitchFamily="34" charset="0"/>
                  </a:rPr>
                  <a:t>Tune-In</a:t>
                </a:r>
                <a:r>
                  <a:rPr lang="en-US" sz="1200" baseline="0">
                    <a:solidFill>
                      <a:schemeClr val="tx1"/>
                    </a:solidFill>
                    <a:latin typeface="Helvetica" panose="020B0403020202020204" pitchFamily="34" charset="0"/>
                  </a:rPr>
                  <a:t> Rate</a:t>
                </a:r>
                <a:endParaRPr lang="en-US" sz="1200">
                  <a:solidFill>
                    <a:schemeClr val="tx1"/>
                  </a:solidFill>
                  <a:latin typeface="Helvetica" panose="020B0403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%" sourceLinked="1"/>
        <c:majorTickMark val="none"/>
        <c:minorTickMark val="none"/>
        <c:tickLblPos val="nextTo"/>
        <c:crossAx val="121465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510301103512045E-2"/>
          <c:y val="1.3158426417975861E-2"/>
          <c:w val="0.93688375271457325"/>
          <c:h val="0.173847333933578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Tune-In Rate by Samba digital targeting tactic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Bravo &amp; E! Reality Viewers</c:v>
                </c:pt>
                <c:pt idx="1">
                  <c:v>CBS Reality Viewers</c:v>
                </c:pt>
                <c:pt idx="2">
                  <c:v>Heavy TV Viewers</c:v>
                </c:pt>
                <c:pt idx="3">
                  <c:v>MTV Reality Viewers</c:v>
                </c:pt>
                <c:pt idx="4">
                  <c:v>Streaming Reality Viewers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1E-4</c:v>
                </c:pt>
                <c:pt idx="1">
                  <c:v>2.0000000000000001E-4</c:v>
                </c:pt>
                <c:pt idx="2">
                  <c:v>4.0000000000000002E-4</c:v>
                </c:pt>
                <c:pt idx="3">
                  <c:v>8.0000000000000004E-4</c:v>
                </c:pt>
                <c:pt idx="4">
                  <c:v>8.0000000000000004E-4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57-4112-A30C-9B1F6E7964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5956752"/>
        <c:axId val="1135954256"/>
      </c:barChart>
      <c:catAx>
        <c:axId val="113595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35954256"/>
        <c:crosses val="autoZero"/>
        <c:auto val="1"/>
        <c:lblAlgn val="ctr"/>
        <c:lblOffset val="100"/>
        <c:noMultiLvlLbl val="0"/>
      </c:catAx>
      <c:valAx>
        <c:axId val="11359542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1359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Digital Lift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BD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90A-4410-BA01-B485AD07BADB}"/>
              </c:ext>
            </c:extLst>
          </c:dPt>
          <c:dPt>
            <c:idx val="1"/>
            <c:invertIfNegative val="0"/>
            <c:bubble3D val="0"/>
            <c:spPr>
              <a:solidFill>
                <a:srgbClr val="00BFF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BA23-436B-9CF0-C143D1CE32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Digital Unexposed</c:v>
                </c:pt>
                <c:pt idx="1">
                  <c:v>Exposed to Digital Only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2.9999999999999997E-4</c:v>
                </c:pt>
                <c:pt idx="1">
                  <c:v>4.0000000000000002E-4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A-4410-BA01-B485AD07BA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1.0000000000000002E-3"/>
        </c:scaling>
        <c:delete val="1"/>
        <c:axPos val="l"/>
        <c:numFmt formatCode="0.0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2167332229885631"/>
                  <c:y val="-1.21581652849917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CC-4761-8F53-0EE8322CF9D9}"/>
                </c:ext>
              </c:extLst>
            </c:dLbl>
            <c:dLbl>
              <c:idx val="1"/>
              <c:layout>
                <c:manualLayout>
                  <c:x val="0.23497823285287822"/>
                  <c:y val="-1.114485609824705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CC-4761-8F53-0EE8322CF9D9}"/>
                </c:ext>
              </c:extLst>
            </c:dLbl>
            <c:dLbl>
              <c:idx val="2"/>
              <c:layout>
                <c:manualLayout>
                  <c:x val="0.19639780454150266"/>
                  <c:y val="6.07908264249585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CC-4761-8F53-0EE8322CF9D9}"/>
                </c:ext>
              </c:extLst>
            </c:dLbl>
            <c:dLbl>
              <c:idx val="3"/>
              <c:layout>
                <c:manualLayout>
                  <c:x val="0.14039787136200374"/>
                  <c:y val="-6.07908264249585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CC-4761-8F53-0EE8322CF9D9}"/>
                </c:ext>
              </c:extLst>
            </c:dLbl>
            <c:dLbl>
              <c:idx val="4"/>
              <c:layout>
                <c:manualLayout>
                  <c:x val="0.23848448554663548"/>
                  <c:y val="6.079082642495851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1CC-4761-8F53-0EE8322CF9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Action Intent</c:v>
                </c:pt>
                <c:pt idx="1">
                  <c:v>Message Agreement</c:v>
                </c:pt>
                <c:pt idx="2">
                  <c:v>Brand Favorability</c:v>
                </c:pt>
                <c:pt idx="3">
                  <c:v>Ad Recall</c:v>
                </c:pt>
                <c:pt idx="4">
                  <c:v>Brand Awareness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0.35599999999999998</c:v>
                </c:pt>
                <c:pt idx="1">
                  <c:v>0.42699999999999999</c:v>
                </c:pt>
                <c:pt idx="2">
                  <c:v>0.28000000000000003</c:v>
                </c:pt>
                <c:pt idx="3">
                  <c:v>0.17599999999999999</c:v>
                </c:pt>
                <c:pt idx="4">
                  <c:v>0.35599999999999998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CC-4761-8F53-0EE8322CF9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757328"/>
        <c:axId val="1143758992"/>
      </c:barChart>
      <c:catAx>
        <c:axId val="114375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43758992"/>
        <c:crosses val="autoZero"/>
        <c:auto val="1"/>
        <c:lblAlgn val="ctr"/>
        <c:lblOffset val="100"/>
        <c:noMultiLvlLbl val="0"/>
      </c:catAx>
      <c:valAx>
        <c:axId val="1143758992"/>
        <c:scaling>
          <c:orientation val="minMax"/>
          <c:max val="0.70000000000000007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114375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58233008249047E-2"/>
          <c:y val="6.6869909067454367E-2"/>
          <c:w val="0.70808507914486185"/>
          <c:h val="0.8662601818650912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Exposed</c:v>
                </c:pt>
              </c:strCache>
            </c:strRef>
          </c:tx>
          <c:spPr>
            <a:solidFill>
              <a:srgbClr val="ED3C8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411187087333621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62A-44EC-A03C-963803B5CA07}"/>
                </c:ext>
              </c:extLst>
            </c:dLbl>
            <c:dLbl>
              <c:idx val="1"/>
              <c:layout>
                <c:manualLayout>
                  <c:x val="0.34029276193127306"/>
                  <c:y val="-1.114485609824705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2A-44EC-A03C-963803B5CA07}"/>
                </c:ext>
              </c:extLst>
            </c:dLbl>
            <c:dLbl>
              <c:idx val="2"/>
              <c:layout>
                <c:manualLayout>
                  <c:x val="0.2835773016093942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2A-44EC-A03C-963803B5CA07}"/>
                </c:ext>
              </c:extLst>
            </c:dLbl>
            <c:dLbl>
              <c:idx val="3"/>
              <c:layout>
                <c:manualLayout>
                  <c:x val="0.2552195714484548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2A-44EC-A03C-963803B5CA07}"/>
                </c:ext>
              </c:extLst>
            </c:dLbl>
            <c:dLbl>
              <c:idx val="4"/>
              <c:layout>
                <c:manualLayout>
                  <c:x val="0.44427110585471763"/>
                  <c:y val="-1.2158165284991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2A-44EC-A03C-963803B5C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0.629</c:v>
                </c:pt>
                <c:pt idx="1">
                  <c:v>0.48699999999999999</c:v>
                </c:pt>
                <c:pt idx="2">
                  <c:v>0.372</c:v>
                </c:pt>
                <c:pt idx="3">
                  <c:v>0.30299999999999999</c:v>
                </c:pt>
                <c:pt idx="4">
                  <c:v>0.68700000000000006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2A-44EC-A03C-963803B5C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757328"/>
        <c:axId val="1143758992"/>
      </c:barChart>
      <c:catAx>
        <c:axId val="114375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43758992"/>
        <c:crosses val="autoZero"/>
        <c:auto val="1"/>
        <c:lblAlgn val="ctr"/>
        <c:lblOffset val="100"/>
        <c:noMultiLvlLbl val="0"/>
      </c:catAx>
      <c:valAx>
        <c:axId val="1143758992"/>
        <c:scaling>
          <c:orientation val="minMax"/>
          <c:max val="0.70000000000000007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114375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Lift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28056506372824119"/>
                  <c:y val="2.3933396219153769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899248159271105"/>
                      <c:h val="0.105958410458702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1142-47BD-8647-C47D7DFC0BC7}"/>
                </c:ext>
              </c:extLst>
            </c:dLbl>
            <c:dLbl>
              <c:idx val="1"/>
              <c:layout>
                <c:manualLayout>
                  <c:x val="0.11870051401486008"/>
                  <c:y val="-6.0790826424958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142-47BD-8647-C47D7DFC0BC7}"/>
                </c:ext>
              </c:extLst>
            </c:dLbl>
            <c:dLbl>
              <c:idx val="2"/>
              <c:layout>
                <c:manualLayout>
                  <c:x val="0.167259815202757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142-47BD-8647-C47D7DFC0BC7}"/>
                </c:ext>
              </c:extLst>
            </c:dLbl>
            <c:dLbl>
              <c:idx val="3"/>
              <c:layout>
                <c:manualLayout>
                  <c:x val="0.19423720475158923"/>
                  <c:y val="-3.039541321247897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80604786341199"/>
                      <c:h val="0.1545910715986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142-47BD-8647-C47D7DFC0BC7}"/>
                </c:ext>
              </c:extLst>
            </c:dLbl>
            <c:dLbl>
              <c:idx val="4"/>
              <c:layout>
                <c:manualLayout>
                  <c:x val="0.30754224085668291"/>
                  <c:y val="-1.21581652849917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1F1A62"/>
                      </a:solidFill>
                      <a:latin typeface="Helvetica" panose="020B0403020202020204" pitchFamily="34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280604786341199"/>
                      <c:h val="0.1485119889561736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142-47BD-8647-C47D7DFC0B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0.0%</c:formatCode>
                <c:ptCount val="5"/>
                <c:pt idx="0">
                  <c:v>0.27300000000000002</c:v>
                </c:pt>
                <c:pt idx="1">
                  <c:v>0.06</c:v>
                </c:pt>
                <c:pt idx="2">
                  <c:v>9.1999999999999998E-2</c:v>
                </c:pt>
                <c:pt idx="3">
                  <c:v>0.127</c:v>
                </c:pt>
                <c:pt idx="4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42-47BD-8647-C47D7DFC0B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3757328"/>
        <c:axId val="1143758992"/>
      </c:barChart>
      <c:catAx>
        <c:axId val="114375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143758992"/>
        <c:crosses val="autoZero"/>
        <c:auto val="1"/>
        <c:lblAlgn val="ctr"/>
        <c:lblOffset val="100"/>
        <c:noMultiLvlLbl val="0"/>
      </c:catAx>
      <c:valAx>
        <c:axId val="1143758992"/>
        <c:scaling>
          <c:orientation val="minMax"/>
          <c:max val="0.70000000000000007"/>
          <c:min val="0"/>
        </c:scaling>
        <c:delete val="1"/>
        <c:axPos val="b"/>
        <c:numFmt formatCode="0.0%" sourceLinked="1"/>
        <c:majorTickMark val="out"/>
        <c:minorTickMark val="none"/>
        <c:tickLblPos val="nextTo"/>
        <c:crossAx val="114375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Brand Awareness Lift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BD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FD-4055-9F36-0415ACA9A675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FD-4055-9F36-0415ACA9A67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2.9000000000000001E-2</c:v>
                </c:pt>
                <c:pt idx="1">
                  <c:v>0.33100000000000002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FD-4055-9F36-0415ACA9A6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1F1A62"/>
                    </a:solidFill>
                  </a:rPr>
                  <a:t>Brand Awareness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1F1A62"/>
                  </a:solidFill>
                  <a:latin typeface="Helvetica" panose="020B04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0.35000000000000003"/>
        </c:scaling>
        <c:delete val="1"/>
        <c:axPos val="l"/>
        <c:numFmt formatCode="0.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Ad Recall Lift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CBD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BA-43E6-83F8-671DFE04EE59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BA-43E6-83F8-671DFE04EE5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</c:numCache>
            </c:numRef>
          </c:cat>
          <c:val>
            <c:numRef>
              <c:f>Sheet1!$B$2:$B$3</c:f>
              <c:numCache>
                <c:formatCode>0.0%</c:formatCode>
                <c:ptCount val="2"/>
                <c:pt idx="0">
                  <c:v>6.0000000000000001E-3</c:v>
                </c:pt>
                <c:pt idx="1">
                  <c:v>0.127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BA-43E6-83F8-671DFE04EE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27"/>
        <c:axId val="1070923983"/>
        <c:axId val="1070938543"/>
      </c:barChart>
      <c:catAx>
        <c:axId val="107092398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r>
                  <a:rPr lang="en-US" b="1">
                    <a:solidFill>
                      <a:srgbClr val="1F1A62"/>
                    </a:solidFill>
                  </a:rPr>
                  <a:t>Ad Recall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1F1A62"/>
                  </a:solidFill>
                  <a:latin typeface="Helvetica" panose="020B040302020202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1070938543"/>
        <c:crosses val="autoZero"/>
        <c:auto val="1"/>
        <c:lblAlgn val="ctr"/>
        <c:lblOffset val="100"/>
        <c:noMultiLvlLbl val="0"/>
      </c:catAx>
      <c:valAx>
        <c:axId val="1070938543"/>
        <c:scaling>
          <c:orientation val="minMax"/>
          <c:max val="0.35000000000000003"/>
        </c:scaling>
        <c:delete val="1"/>
        <c:axPos val="l"/>
        <c:numFmt formatCode="0.0%" sourceLinked="1"/>
        <c:majorTickMark val="out"/>
        <c:minorTickMark val="none"/>
        <c:tickLblPos val="nextTo"/>
        <c:crossAx val="10709239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1A62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Top Publishers</a:t>
            </a:r>
          </a:p>
          <a:p>
            <a:pPr>
              <a:defRPr>
                <a:solidFill>
                  <a:srgbClr val="1F1A62"/>
                </a:solidFill>
              </a:defRPr>
            </a:pPr>
            <a:r>
              <a:rPr lang="en-US" sz="1200" b="0">
                <a:solidFill>
                  <a:srgbClr val="1F1A62"/>
                </a:solidFill>
                <a:latin typeface="Helvetica" panose="020B0403020202020204" pitchFamily="34" charset="0"/>
              </a:rPr>
              <a:t>Reach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1A6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OTT Overlap with Linear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Publisher 1</c:v>
                </c:pt>
                <c:pt idx="1">
                  <c:v>Publisher 2</c:v>
                </c:pt>
                <c:pt idx="2">
                  <c:v>Publisher 3</c:v>
                </c:pt>
                <c:pt idx="3">
                  <c:v>Publisher 4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0.55000000000000004</c:v>
                </c:pt>
                <c:pt idx="1">
                  <c:v>0.49</c:v>
                </c:pt>
                <c:pt idx="2">
                  <c:v>0.47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61-421C-9C5F-A35B6E75DEB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OTT Incremental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Publisher 1</c:v>
                </c:pt>
                <c:pt idx="1">
                  <c:v>Publisher 2</c:v>
                </c:pt>
                <c:pt idx="2">
                  <c:v>Publisher 3</c:v>
                </c:pt>
                <c:pt idx="3">
                  <c:v>Publisher 4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0.45</c:v>
                </c:pt>
                <c:pt idx="1">
                  <c:v>0.51</c:v>
                </c:pt>
                <c:pt idx="2">
                  <c:v>0.02</c:v>
                </c:pt>
                <c:pt idx="3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61-421C-9C5F-A35B6E75DE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7199"/>
        <c:axId val="867215"/>
      </c:barChart>
      <c:catAx>
        <c:axId val="87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67215"/>
        <c:crosses val="autoZero"/>
        <c:auto val="1"/>
        <c:lblAlgn val="ctr"/>
        <c:lblOffset val="100"/>
        <c:noMultiLvlLbl val="0"/>
      </c:catAx>
      <c:valAx>
        <c:axId val="867215"/>
        <c:scaling>
          <c:orientation val="minMax"/>
          <c:max val="1"/>
        </c:scaling>
        <c:delete val="1"/>
        <c:axPos val="l"/>
        <c:numFmt formatCode="0%" sourceLinked="1"/>
        <c:majorTickMark val="out"/>
        <c:minorTickMark val="none"/>
        <c:tickLblPos val="nextTo"/>
        <c:crossAx val="87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14752061645551759"/>
          <c:w val="0.97877498199083413"/>
          <c:h val="6.6176092435899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rgbClr val="1F1A62"/>
                </a:solidFill>
                <a:latin typeface="+mn-lt"/>
                <a:ea typeface="+mn-ea"/>
                <a:cs typeface="+mn-cs"/>
              </a:defRPr>
            </a:pPr>
            <a:r>
              <a:rPr lang="en-US" sz="1400" b="1">
                <a:solidFill>
                  <a:srgbClr val="1F1A62"/>
                </a:solidFill>
                <a:latin typeface="Helvetica" panose="020B0403020202020204" pitchFamily="34" charset="0"/>
              </a:rPr>
              <a:t>OTT vs. Linear</a:t>
            </a:r>
          </a:p>
          <a:p>
            <a:pPr>
              <a:defRPr>
                <a:solidFill>
                  <a:srgbClr val="1F1A62"/>
                </a:solidFill>
              </a:defRPr>
            </a:pPr>
            <a:r>
              <a:rPr lang="en-US" sz="1200" b="0">
                <a:solidFill>
                  <a:srgbClr val="1F1A62"/>
                </a:solidFill>
                <a:latin typeface="Helvetica" panose="020B0403020202020204" pitchFamily="34" charset="0"/>
              </a:rPr>
              <a:t>Reach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rgbClr val="1F1A6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Linear Only</c:v>
                </c:pt>
              </c:strCache>
            </c:strRef>
          </c:tx>
          <c:spPr>
            <a:solidFill>
              <a:srgbClr val="00BFF2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8E-483D-A3B6-93D28CE4B62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Overlap</c:v>
                </c:pt>
              </c:strCache>
            </c:strRef>
          </c:tx>
          <c:spPr>
            <a:solidFill>
              <a:srgbClr val="4EBEA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8E-483D-A3B6-93D28CE4B62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OTT Incremental</c:v>
                </c:pt>
              </c:strCache>
            </c:strRef>
          </c:tx>
          <c:spPr>
            <a:solidFill>
              <a:srgbClr val="ACBDCE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8E-483D-A3B6-93D28CE4B6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7199"/>
        <c:axId val="867215"/>
      </c:barChart>
      <c:catAx>
        <c:axId val="8771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1F1A62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867215"/>
        <c:crosses val="autoZero"/>
        <c:auto val="1"/>
        <c:lblAlgn val="ctr"/>
        <c:lblOffset val="100"/>
        <c:noMultiLvlLbl val="0"/>
      </c:catAx>
      <c:valAx>
        <c:axId val="867215"/>
        <c:scaling>
          <c:orientation val="minMax"/>
          <c:max val="1"/>
          <c:min val="0"/>
        </c:scaling>
        <c:delete val="1"/>
        <c:axPos val="l"/>
        <c:numFmt formatCode="0%" sourceLinked="1"/>
        <c:majorTickMark val="out"/>
        <c:minorTickMark val="none"/>
        <c:tickLblPos val="nextTo"/>
        <c:crossAx val="87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sng" strike="noStrike" kern="1200" spc="0" baseline="0">
              <a:solidFill>
                <a:srgbClr val="1B1464"/>
              </a:solidFill>
              <a:latin typeface="Helvetica" panose="020B0604020202020204" pitchFamily="34" charset="0"/>
              <a:ea typeface="+mn-ea"/>
              <a:cs typeface="Helvetica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3214496808921622E-2"/>
          <c:y val="0.16278597180163135"/>
          <c:w val="0.9135709400382156"/>
          <c:h val="0.7195834504825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Increase in KPIs Using Behavioral Targeting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5FF-4E84-9DA4-8BF33277C7D3}"/>
              </c:ext>
            </c:extLst>
          </c:dPt>
          <c:dPt>
            <c:idx val="1"/>
            <c:invertIfNegative val="0"/>
            <c:bubble3D val="0"/>
            <c:spPr>
              <a:solidFill>
                <a:srgbClr val="ED3C8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5FF-4E84-9DA4-8BF33277C7D3}"/>
              </c:ext>
            </c:extLst>
          </c:dPt>
          <c:dPt>
            <c:idx val="2"/>
            <c:invertIfNegative val="0"/>
            <c:bubble3D val="0"/>
            <c:spPr>
              <a:solidFill>
                <a:srgbClr val="66C5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5FF-4E84-9DA4-8BF33277C7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1B1464"/>
                    </a:solidFill>
                    <a:latin typeface="Helvetica" panose="020B0604020202020204" pitchFamily="34" charset="0"/>
                    <a:ea typeface="+mn-ea"/>
                    <a:cs typeface="Helvetica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Awareness</c:v>
                </c:pt>
                <c:pt idx="1">
                  <c:v>Consideration</c:v>
                </c:pt>
                <c:pt idx="2">
                  <c:v>Purchase Intent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0.17399999999999999</c:v>
                </c:pt>
                <c:pt idx="1">
                  <c:v>0.19400000000000001</c:v>
                </c:pt>
                <c:pt idx="2">
                  <c:v>0.17599999999999999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FF-4E84-9DA4-8BF33277C7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-27"/>
        <c:axId val="557429120"/>
        <c:axId val="557431200"/>
      </c:barChart>
      <c:catAx>
        <c:axId val="55742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1B1464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pPr>
            <a:endParaRPr lang="en-US"/>
          </a:p>
        </c:txPr>
        <c:crossAx val="557431200"/>
        <c:crosses val="autoZero"/>
        <c:auto val="1"/>
        <c:lblAlgn val="ctr"/>
        <c:lblOffset val="100"/>
        <c:noMultiLvlLbl val="0"/>
      </c:catAx>
      <c:valAx>
        <c:axId val="557431200"/>
        <c:scaling>
          <c:orientation val="minMax"/>
          <c:max val="0.30000000000000004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55742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Helvetica" panose="020B0604020202020204" pitchFamily="34" charset="0"/>
          <a:cs typeface="Helvetica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2A806-66BA-4E38-A11A-DAEBEAA69DC9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F089C-E73D-4644-8294-97E7AFEB0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3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b="0" i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165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353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62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797fb3d39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797fb3d39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650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239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1118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6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392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62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11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F089C-E73D-4644-8294-97E7AFEB0D1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1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62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1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4159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1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918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BF089C-E73D-4644-8294-97E7AFEB0D1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09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1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329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31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615BE2-BB6E-D846-B0CB-BE207E4BB8A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31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84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763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46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2464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8627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799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42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D361C7-2C28-438A-B554-42B3EE91A13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42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0342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23144-74BF-4E6C-8E0A-935AC202F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22592-27D5-4357-9B39-FC5FD8CE5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E738E-B32B-4C8F-979B-2AD9E879D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555CA-6277-4775-B665-393AD14F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35DF-8E57-4F0A-B6C7-BF428C677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EDB5-E8E2-496E-BEBC-BE46378AE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5AD3B-A667-4EFD-ACDF-22D0CC3515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4995B-9961-476A-BF8E-024958217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236F5-1BF6-49C5-8EE6-C667843F1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0853-C347-4AE8-8A13-E090055DE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7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D70448-211A-4875-856F-8CD6439D9B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ECE60B-7E9E-484E-9415-72310847F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14B7D1-150D-4372-AAA4-CCF3818F4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1FBCD-301F-472D-B333-E7B1E70C6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2182-253D-4400-99D4-48DBECD1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0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0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3251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179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368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830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25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21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C6C53-EDB5-4717-B052-801140FA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C5C71-0A8F-435A-9BA7-6CBD428E5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D2AAE-DEAB-4CC3-A4DC-464AAB10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8B68F-4D35-45FF-ACBD-6B13DD9A6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E9AC6-E847-4FD9-8F13-7D518BD8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527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628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052042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7523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08750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7588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665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079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100790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014003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64004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77802-EC6F-4D96-A201-BF003D924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016B0-87C5-4B2B-9002-065BD6C59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5FF1F-00C0-4A66-AEC0-1806DB8C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974CD-2252-414E-9BD7-72AE95FE0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DD5A1-CFA7-461F-988C-F6426093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63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489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31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3AECC-6F66-463A-B3AC-AA48EC4D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B98F0-9AF7-4D2D-BAC5-7F186E62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577F-D449-44D2-B622-055110F1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38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ECE55-D602-78C3-37D4-C5C227C41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33AB9D-8724-182E-7252-C9796DC57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12BCF-0976-C368-7E3F-0ED28A0FD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37BE4-8BB4-B30A-992B-90D550557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FDB4A7-F374-D927-638A-7AC72E18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628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CB3B2-DDA0-3D93-8611-1058B5B7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ADE0E-061B-C326-9A20-ADB6D9D12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137C7-E265-C3E4-CFDF-B9F7B071E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BEE4A-D9CD-75F9-5592-18C341651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C7611-9B18-5924-D7E6-9BA9E98C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99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5D5F3-79F0-93DA-C8DD-4554DA2FF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5DA33-08FD-8572-69C4-565F07889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9DBB95-A4D7-8F75-AFA3-4E11E18EF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8AACA9-0247-9024-5DDF-81AF25D00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AFB77-C854-EBD5-C7AA-FED42EA1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34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4A06D-FD6C-9841-4FD4-AA22F4635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DC57F-819E-CF28-6DB1-A2E08B5B1E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21103E-AE73-1B57-ABD9-366C39BE9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E6D19-0670-E448-423D-2CA12696A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21C140-E4A5-4505-029A-187573500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B2A3E-5244-5CA3-F37B-0DB7BB23D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7356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500A7-4AE6-F8CE-E86A-1FCEE5AC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C2332E-502C-F9B9-F61F-3700AE8535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F43A5-A5EE-30D0-1AD2-B7CBB782E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3F6A86-B9A9-ED49-0E95-7B8B7C2384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51A404-787B-8F75-D020-9D9B792A9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8FE9D8-8CB9-4570-DECF-7E7AE10E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F7F59-916F-7CD3-FB37-03C95E26A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CFBDFD-B1EB-27A9-30B0-22357773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188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A5B7-F611-7834-C394-322226F27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76060-67CE-CFA2-BAC6-8D8553D18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80FF73-FC6B-5101-2429-D7281538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0A7C04-4713-849D-457F-C5E10D25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92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14E847-5952-82AD-F782-B1F8B2DD2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4B9769-8D5A-E3FC-4BC4-FAAE0E48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41BDF1-F49F-5C41-217A-DCF9C6E3D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945CD-97DD-4E6D-A3F0-E8FB0D82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63E10-C591-4B5B-BF7B-D1D6C1A9B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65D06-2B27-4634-AFF3-5ACBFB376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E29F5-4D05-4A2B-83F9-B124D59F0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871088-66B0-4AA7-82CB-9F5202A4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CA55D-12D8-48EC-957A-F1C15455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51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E8F9-3B42-1B53-06BE-1FA7460C1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1B42AF-4A17-ADE2-69FF-90FD67F9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4ADFB-7B19-8620-6E6F-90D83D0B1D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045A1-76B7-EFA9-1D6A-A541FADEF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AFBA21-1169-E740-E35A-2A5E5DA01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86543-B977-8E8C-AE9D-4944E730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679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AE8F-0D46-0FC1-2A70-87AB11889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43320-FEB4-3929-3716-182E295F01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94C14-6CCD-CA9F-1402-EC3899F5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3BC595-F661-1F1A-60F9-BDA1F72F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AB1B7-6386-7331-D486-E15F61F6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2B28AB-FCEA-D060-B562-0E0D1A9A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330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9F919-CA86-7319-C835-A0B4ACD58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C6E24F-B403-BBA8-9584-E68354190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E7F4B-5B9D-B91B-55BC-9A52933D3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5D4C0-BA12-5F61-4139-4AE9EE35F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273E1-D730-4CFD-6DEA-BFBD7151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382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6ED42-289D-1C61-A694-7ED6E1C54B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C7922-A131-4EED-FB0B-F58A1783E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260A4-D7CC-BD5A-F59D-9EC568345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3D5A-59CF-7DB4-EF0C-23EC711FC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F6C70-3B68-9AEF-3A48-590C99846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4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8103-D11B-4DF1-A688-3A7E7CD4A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77B44-4D40-4D56-A564-052B4844A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9E121-B36A-42F5-A641-43ABA877DF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0B2A5D-7E2C-42AC-B2BD-2D7FE43A2C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61B39D-F495-49B3-B1A1-FDFF69261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2EE2D7-45DF-4F27-92E7-9BE327E8C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C746A6-BB1A-4948-A82B-99D531C27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ACAE8-D79F-47CF-A0A7-F26DA0167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96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AB9C1-2A93-4579-BA08-D020EE34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96B40-43AB-4D46-AEAF-68D90CCC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90091-708D-4B23-90A3-6C39F40CD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EDBB13-0C61-4E67-B367-7340F9AA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9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73AECC-6F66-463A-B3AC-AA48EC4D9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3B98F0-9AF7-4D2D-BAC5-7F186E62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8577F-D449-44D2-B622-055110F11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4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8B54B-B6F2-40E1-89AB-411CCFB38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5565C-EC46-4914-A338-ECCC1C182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C67CE0-75D5-469E-A4A2-DEC251F880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A19978-4FB0-4900-9074-1D51CEF8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1233C-246A-47E3-8445-A68BE160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56B94D-C010-42C4-AF2C-E993253B5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5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C8E1-6D19-4766-AC8D-F9773F96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859C97-2CEB-489C-817A-9002EA502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6FFB9A-6435-4AA7-A2A2-8154F53CE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26D755-AA15-4469-ABCD-278819D3A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2081D6-6D7F-4587-919E-16644B25D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2B5D8-9239-4759-BCEE-0AB3A6702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0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6EB476-D68A-49F7-867B-3EB22BB5C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C930EE-C85C-414B-B02A-9824F9664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CEB24-4F43-456A-A2E1-79C5801669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4AFE-A5D3-4F54-B5F3-4457A701A7A2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3F4C6-ADC4-4449-B8C1-AAAA18D7D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27199-6DE1-431E-89B2-DB5B60BB5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8A2C9-DCC8-4A5D-AD81-AAC8B6B18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30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33A358-51EB-DE73-393E-1DBFEC655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FB53CC-1ABC-D465-293F-4129AA80E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4903EF-61CC-29E3-1822-CD56F7A553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1D651-9E51-D840-B4E5-21C8A9A1E74A}" type="datetimeFigureOut">
              <a:rPr lang="en-US" smtClean="0"/>
              <a:t>6/17/2022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4D8C3-A318-29DE-BC47-9A1CE4105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93B22-385B-D56A-FCBA-DF14892412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FF990-15EE-5E4C-923E-46FED66DB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55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3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11" Type="http://schemas.openxmlformats.org/officeDocument/2006/relationships/image" Target="../media/image12.png"/><Relationship Id="rId5" Type="http://schemas.openxmlformats.org/officeDocument/2006/relationships/chart" Target="../charts/chart2.xml"/><Relationship Id="rId10" Type="http://schemas.openxmlformats.org/officeDocument/2006/relationships/image" Target="../media/image46.png"/><Relationship Id="rId4" Type="http://schemas.openxmlformats.org/officeDocument/2006/relationships/image" Target="../media/image31.png"/><Relationship Id="rId9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3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12.png"/><Relationship Id="rId9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3.png"/><Relationship Id="rId7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42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3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12.png"/><Relationship Id="rId5" Type="http://schemas.openxmlformats.org/officeDocument/2006/relationships/chart" Target="../charts/chart9.xml"/><Relationship Id="rId10" Type="http://schemas.openxmlformats.org/officeDocument/2006/relationships/image" Target="../media/image61.png"/><Relationship Id="rId4" Type="http://schemas.openxmlformats.org/officeDocument/2006/relationships/image" Target="../media/image57.png"/><Relationship Id="rId9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13.png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chart" Target="../charts/chart15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46.png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7.xml"/><Relationship Id="rId5" Type="http://schemas.openxmlformats.org/officeDocument/2006/relationships/image" Target="../media/image13.png"/><Relationship Id="rId4" Type="http://schemas.openxmlformats.org/officeDocument/2006/relationships/image" Target="../media/image68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69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2.jpeg"/><Relationship Id="rId21" Type="http://schemas.openxmlformats.org/officeDocument/2006/relationships/image" Target="../media/image87.png"/><Relationship Id="rId42" Type="http://schemas.openxmlformats.org/officeDocument/2006/relationships/image" Target="../media/image108.png"/><Relationship Id="rId47" Type="http://schemas.openxmlformats.org/officeDocument/2006/relationships/image" Target="../media/image113.jpeg"/><Relationship Id="rId63" Type="http://schemas.openxmlformats.org/officeDocument/2006/relationships/image" Target="../media/image129.png"/><Relationship Id="rId68" Type="http://schemas.openxmlformats.org/officeDocument/2006/relationships/image" Target="../media/image134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82.png"/><Relationship Id="rId29" Type="http://schemas.openxmlformats.org/officeDocument/2006/relationships/image" Target="../media/image95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37" Type="http://schemas.openxmlformats.org/officeDocument/2006/relationships/image" Target="../media/image103.jpeg"/><Relationship Id="rId40" Type="http://schemas.openxmlformats.org/officeDocument/2006/relationships/image" Target="../media/image106.png"/><Relationship Id="rId45" Type="http://schemas.openxmlformats.org/officeDocument/2006/relationships/image" Target="../media/image111.png"/><Relationship Id="rId53" Type="http://schemas.openxmlformats.org/officeDocument/2006/relationships/image" Target="../media/image119.png"/><Relationship Id="rId58" Type="http://schemas.openxmlformats.org/officeDocument/2006/relationships/image" Target="../media/image124.png"/><Relationship Id="rId66" Type="http://schemas.openxmlformats.org/officeDocument/2006/relationships/image" Target="../media/image132.png"/><Relationship Id="rId5" Type="http://schemas.openxmlformats.org/officeDocument/2006/relationships/image" Target="../media/image71.png"/><Relationship Id="rId61" Type="http://schemas.openxmlformats.org/officeDocument/2006/relationships/image" Target="../media/image127.png"/><Relationship Id="rId19" Type="http://schemas.openxmlformats.org/officeDocument/2006/relationships/image" Target="../media/image85.png"/><Relationship Id="rId14" Type="http://schemas.openxmlformats.org/officeDocument/2006/relationships/image" Target="../media/image80.jpe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35" Type="http://schemas.openxmlformats.org/officeDocument/2006/relationships/image" Target="../media/image101.png"/><Relationship Id="rId43" Type="http://schemas.openxmlformats.org/officeDocument/2006/relationships/image" Target="../media/image109.png"/><Relationship Id="rId48" Type="http://schemas.openxmlformats.org/officeDocument/2006/relationships/image" Target="../media/image114.png"/><Relationship Id="rId56" Type="http://schemas.openxmlformats.org/officeDocument/2006/relationships/image" Target="../media/image122.png"/><Relationship Id="rId64" Type="http://schemas.openxmlformats.org/officeDocument/2006/relationships/image" Target="../media/image130.png"/><Relationship Id="rId69" Type="http://schemas.openxmlformats.org/officeDocument/2006/relationships/image" Target="../media/image135.png"/><Relationship Id="rId8" Type="http://schemas.openxmlformats.org/officeDocument/2006/relationships/image" Target="../media/image74.png"/><Relationship Id="rId51" Type="http://schemas.openxmlformats.org/officeDocument/2006/relationships/image" Target="../media/image117.png"/><Relationship Id="rId72" Type="http://schemas.openxmlformats.org/officeDocument/2006/relationships/image" Target="../media/image138.png"/><Relationship Id="rId3" Type="http://schemas.openxmlformats.org/officeDocument/2006/relationships/image" Target="../media/image12.png"/><Relationship Id="rId12" Type="http://schemas.openxmlformats.org/officeDocument/2006/relationships/image" Target="../media/image78.png"/><Relationship Id="rId17" Type="http://schemas.openxmlformats.org/officeDocument/2006/relationships/image" Target="../media/image83.jpe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38" Type="http://schemas.openxmlformats.org/officeDocument/2006/relationships/image" Target="../media/image104.png"/><Relationship Id="rId46" Type="http://schemas.openxmlformats.org/officeDocument/2006/relationships/image" Target="../media/image112.png"/><Relationship Id="rId59" Type="http://schemas.openxmlformats.org/officeDocument/2006/relationships/image" Target="../media/image125.png"/><Relationship Id="rId67" Type="http://schemas.openxmlformats.org/officeDocument/2006/relationships/image" Target="../media/image133.png"/><Relationship Id="rId20" Type="http://schemas.openxmlformats.org/officeDocument/2006/relationships/image" Target="../media/image86.png"/><Relationship Id="rId41" Type="http://schemas.openxmlformats.org/officeDocument/2006/relationships/image" Target="../media/image107.png"/><Relationship Id="rId54" Type="http://schemas.openxmlformats.org/officeDocument/2006/relationships/image" Target="../media/image120.png"/><Relationship Id="rId62" Type="http://schemas.openxmlformats.org/officeDocument/2006/relationships/image" Target="../media/image128.png"/><Relationship Id="rId70" Type="http://schemas.openxmlformats.org/officeDocument/2006/relationships/image" Target="../media/image1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jpeg"/><Relationship Id="rId36" Type="http://schemas.openxmlformats.org/officeDocument/2006/relationships/image" Target="../media/image102.png"/><Relationship Id="rId49" Type="http://schemas.openxmlformats.org/officeDocument/2006/relationships/image" Target="../media/image115.png"/><Relationship Id="rId57" Type="http://schemas.openxmlformats.org/officeDocument/2006/relationships/image" Target="../media/image123.jpeg"/><Relationship Id="rId10" Type="http://schemas.openxmlformats.org/officeDocument/2006/relationships/image" Target="../media/image76.jpeg"/><Relationship Id="rId31" Type="http://schemas.openxmlformats.org/officeDocument/2006/relationships/image" Target="../media/image97.png"/><Relationship Id="rId44" Type="http://schemas.openxmlformats.org/officeDocument/2006/relationships/image" Target="../media/image110.png"/><Relationship Id="rId52" Type="http://schemas.openxmlformats.org/officeDocument/2006/relationships/image" Target="../media/image118.png"/><Relationship Id="rId60" Type="http://schemas.openxmlformats.org/officeDocument/2006/relationships/image" Target="../media/image126.jpeg"/><Relationship Id="rId65" Type="http://schemas.openxmlformats.org/officeDocument/2006/relationships/image" Target="../media/image131.jpeg"/><Relationship Id="rId73" Type="http://schemas.openxmlformats.org/officeDocument/2006/relationships/image" Target="../media/image139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9" Type="http://schemas.openxmlformats.org/officeDocument/2006/relationships/image" Target="../media/image105.png"/><Relationship Id="rId34" Type="http://schemas.openxmlformats.org/officeDocument/2006/relationships/image" Target="../media/image100.jpeg"/><Relationship Id="rId50" Type="http://schemas.openxmlformats.org/officeDocument/2006/relationships/image" Target="../media/image116.png"/><Relationship Id="rId55" Type="http://schemas.openxmlformats.org/officeDocument/2006/relationships/image" Target="../media/image121.png"/><Relationship Id="rId7" Type="http://schemas.openxmlformats.org/officeDocument/2006/relationships/image" Target="../media/image73.png"/><Relationship Id="rId71" Type="http://schemas.openxmlformats.org/officeDocument/2006/relationships/image" Target="../media/image1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vab.com/" TargetMode="External"/><Relationship Id="rId13" Type="http://schemas.openxmlformats.org/officeDocument/2006/relationships/image" Target="../media/image145.jpeg"/><Relationship Id="rId18" Type="http://schemas.openxmlformats.org/officeDocument/2006/relationships/hyperlink" Target="https://thevab.com/insight/stream-on-case-studies" TargetMode="External"/><Relationship Id="rId3" Type="http://schemas.openxmlformats.org/officeDocument/2006/relationships/image" Target="../media/image140.png"/><Relationship Id="rId21" Type="http://schemas.openxmlformats.org/officeDocument/2006/relationships/image" Target="../media/image149.png"/><Relationship Id="rId7" Type="http://schemas.openxmlformats.org/officeDocument/2006/relationships/image" Target="../media/image142.png"/><Relationship Id="rId12" Type="http://schemas.openxmlformats.org/officeDocument/2006/relationships/image" Target="../media/image144.png"/><Relationship Id="rId17" Type="http://schemas.openxmlformats.org/officeDocument/2006/relationships/image" Target="../media/image147.jpe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46.png"/><Relationship Id="rId20" Type="http://schemas.openxmlformats.org/officeDocument/2006/relationships/hyperlink" Target="https://thevab.com/insight/todays-innovations-measurement-q1-202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VABintel" TargetMode="External"/><Relationship Id="rId11" Type="http://schemas.openxmlformats.org/officeDocument/2006/relationships/hyperlink" Target="https://thevab.com/insight/proven-strategies-tactics-audience-based-tv-buying" TargetMode="External"/><Relationship Id="rId5" Type="http://schemas.openxmlformats.org/officeDocument/2006/relationships/image" Target="../media/image141.png"/><Relationship Id="rId15" Type="http://schemas.openxmlformats.org/officeDocument/2006/relationships/hyperlink" Target="https://thevab.com/insight/simplifying-common-video-measurement-terminology" TargetMode="External"/><Relationship Id="rId10" Type="http://schemas.openxmlformats.org/officeDocument/2006/relationships/hyperlink" Target="https://thevab.com/team-board" TargetMode="External"/><Relationship Id="rId19" Type="http://schemas.openxmlformats.org/officeDocument/2006/relationships/image" Target="../media/image148.png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143.png"/><Relationship Id="rId1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11" Type="http://schemas.openxmlformats.org/officeDocument/2006/relationships/hyperlink" Target="https://thevab.com/insight/todays-innovations-measurement-q1-2022" TargetMode="External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hyperlink" Target="https://thevab.com/vab-happenings/vab-measurement-innovations-series-q2" TargetMode="External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605.tv/" TargetMode="External"/><Relationship Id="rId13" Type="http://schemas.openxmlformats.org/officeDocument/2006/relationships/image" Target="../media/image24.png"/><Relationship Id="rId18" Type="http://schemas.openxmlformats.org/officeDocument/2006/relationships/hyperlink" Target="https://www.vizio.com/en/home" TargetMode="External"/><Relationship Id="rId3" Type="http://schemas.openxmlformats.org/officeDocument/2006/relationships/image" Target="../media/image19.png"/><Relationship Id="rId21" Type="http://schemas.openxmlformats.org/officeDocument/2006/relationships/image" Target="../media/image29.png"/><Relationship Id="rId7" Type="http://schemas.openxmlformats.org/officeDocument/2006/relationships/image" Target="../media/image21.png"/><Relationship Id="rId12" Type="http://schemas.openxmlformats.org/officeDocument/2006/relationships/image" Target="../media/image12.png"/><Relationship Id="rId17" Type="http://schemas.openxmlformats.org/officeDocument/2006/relationships/image" Target="../media/image27.jpeg"/><Relationship Id="rId2" Type="http://schemas.openxmlformats.org/officeDocument/2006/relationships/hyperlink" Target="https://www.comscore.com/" TargetMode="External"/><Relationship Id="rId16" Type="http://schemas.openxmlformats.org/officeDocument/2006/relationships/hyperlink" Target="https://www.tatari.tv/" TargetMode="External"/><Relationship Id="rId20" Type="http://schemas.openxmlformats.org/officeDocument/2006/relationships/hyperlink" Target="https://liveramp.com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pwave.com/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hyperlink" Target="https://www.ispot.tv/" TargetMode="External"/><Relationship Id="rId19" Type="http://schemas.openxmlformats.org/officeDocument/2006/relationships/image" Target="../media/image28.png"/><Relationship Id="rId4" Type="http://schemas.openxmlformats.org/officeDocument/2006/relationships/hyperlink" Target="https://www.samba.tv/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7.xml"/><Relationship Id="rId7" Type="http://schemas.openxmlformats.org/officeDocument/2006/relationships/slide" Target="slide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image" Target="../media/image12.png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11.xml"/><Relationship Id="rId9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26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0.emf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09AF09D5-C145-D658-7B5F-2A592C2CF8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6" b="2177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2" name="Picture 21" descr="A picture containing computer&#10;&#10;Description automatically generated">
            <a:extLst>
              <a:ext uri="{FF2B5EF4-FFF2-40B4-BE49-F238E27FC236}">
                <a16:creationId xmlns:a16="http://schemas.microsoft.com/office/drawing/2014/main" id="{B86FE0CB-C142-429F-8EBE-F9A70D91A8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539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3698F84-AC9F-4996-9059-68760160E258}"/>
              </a:ext>
            </a:extLst>
          </p:cNvPr>
          <p:cNvGrpSpPr/>
          <p:nvPr/>
        </p:nvGrpSpPr>
        <p:grpSpPr>
          <a:xfrm>
            <a:off x="314259" y="5689601"/>
            <a:ext cx="2107496" cy="904633"/>
            <a:chOff x="2777007" y="5689600"/>
            <a:chExt cx="2107496" cy="904633"/>
          </a:xfrm>
        </p:grpSpPr>
        <p:pic>
          <p:nvPicPr>
            <p:cNvPr id="8" name="Picture 7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8B18117-653F-4785-BDFF-8B4D284894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8B55B6F-F5EC-4849-9A22-4ED34DCB7A2E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8861F72C-FAD3-4BEF-90C9-54F849770967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endParaRP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32EC1ED-F08C-4E34-A5E3-58A4E0D81304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endParaRP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7D0A23C-1A37-42B1-A85C-A8911B464AA8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endParaRPr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F82C2444-E695-4ADC-970D-E0E9C42DF06C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-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" name="Title 16">
            <a:extLst>
              <a:ext uri="{FF2B5EF4-FFF2-40B4-BE49-F238E27FC236}">
                <a16:creationId xmlns:a16="http://schemas.microsoft.com/office/drawing/2014/main" id="{6781F72F-743F-40A3-B80E-ADB9594EA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88" y="3792872"/>
            <a:ext cx="7633186" cy="168027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srgbClr val="FFE6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Today’s Innovations in Measurement</a:t>
            </a:r>
            <a:br>
              <a:rPr lang="en-US"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Real-world </a:t>
            </a:r>
            <a:r>
              <a:rPr lang="en-US" sz="2400" b="1">
                <a:latin typeface="Helvetica" pitchFamily="2" charset="0"/>
              </a:rPr>
              <a:t>c</a:t>
            </a:r>
            <a:r>
              <a:rPr lang="en-US" sz="2400" b="1">
                <a:solidFill>
                  <a:schemeClr val="bg1"/>
                </a:solidFill>
                <a:latin typeface="Helvetica" pitchFamily="2" charset="0"/>
              </a:rPr>
              <a:t>ase studie</a:t>
            </a:r>
            <a:r>
              <a:rPr lang="en-US" sz="2400" b="1">
                <a:latin typeface="Helvetica" pitchFamily="2" charset="0"/>
              </a:rPr>
              <a:t>s from industry innovators</a:t>
            </a:r>
            <a:endParaRPr lang="en-US" sz="2400" b="1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292DAC7-18EB-4E2A-9395-147A47BA2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6387" y="3362007"/>
            <a:ext cx="2390210" cy="289369"/>
          </a:xfrm>
        </p:spPr>
        <p:txBody>
          <a:bodyPr/>
          <a:lstStyle/>
          <a:p>
            <a:r>
              <a:rPr lang="en-US" sz="1400" b="1">
                <a:solidFill>
                  <a:srgbClr val="FFE600"/>
                </a:solidFill>
                <a:latin typeface="Helvetica"/>
                <a:cs typeface="Helvetica"/>
              </a:rPr>
              <a:t>2Q 2022 – Second Edition</a:t>
            </a:r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9CA715-B70F-4FFA-8866-3DEF0935A2A6}"/>
              </a:ext>
            </a:extLst>
          </p:cNvPr>
          <p:cNvCxnSpPr>
            <a:cxnSpLocks/>
          </p:cNvCxnSpPr>
          <p:nvPr/>
        </p:nvCxnSpPr>
        <p:spPr>
          <a:xfrm>
            <a:off x="290907" y="3258376"/>
            <a:ext cx="483870" cy="0"/>
          </a:xfrm>
          <a:prstGeom prst="line">
            <a:avLst/>
          </a:prstGeom>
          <a:ln w="22225">
            <a:solidFill>
              <a:srgbClr val="F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A66472B9-BAFA-4D8D-BD81-587070EEE6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9574" y="153210"/>
            <a:ext cx="4167187" cy="10169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A4FCF0-E8D6-4AA4-B3A0-54B7D4D06D8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2" y="153210"/>
            <a:ext cx="2034324" cy="650009"/>
          </a:xfrm>
          <a:prstGeom prst="rect">
            <a:avLst/>
          </a:prstGeom>
          <a:ln w="28575">
            <a:solidFill>
              <a:srgbClr val="ED3C8D"/>
            </a:solidFill>
          </a:ln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20F5DF8F-0E70-4664-8C68-FE5EEF1E82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3608" y="5612055"/>
            <a:ext cx="2981391" cy="10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7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6461EA-AEE0-EBE8-A2D9-35D8188E7CD1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Healthcare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09592" y="2419"/>
            <a:ext cx="59753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healthcare brand worked with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Samba TV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</a:t>
            </a:r>
            <a:r>
              <a:rPr lang="en-US">
                <a:solidFill>
                  <a:srgbClr val="1F1A62"/>
                </a:solidFill>
                <a:latin typeface="Helvetica"/>
              </a:rPr>
              <a:t>quantify the impact of their CTV campaign on 5 KPIs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7F4BAC-44BF-8367-76C9-DB7B1396BB2F}"/>
              </a:ext>
            </a:extLst>
          </p:cNvPr>
          <p:cNvSpPr txBox="1"/>
          <p:nvPr/>
        </p:nvSpPr>
        <p:spPr>
          <a:xfrm>
            <a:off x="4020360" y="6214430"/>
            <a:ext cx="6088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Samba TV, Healthcare Case Study. Campaign time period: October 2021 – December 2021. *Benchmarks are provided at a category level from Brand Lift partner Lucid.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96879F-DA1F-5F07-59FA-F3DC5B89B5E2}"/>
              </a:ext>
            </a:extLst>
          </p:cNvPr>
          <p:cNvSpPr/>
          <p:nvPr/>
        </p:nvSpPr>
        <p:spPr>
          <a:xfrm>
            <a:off x="57525" y="860918"/>
            <a:ext cx="3950517" cy="57246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A major healthcare company sought to understand how their CTV campaign drove brand perception</a:t>
            </a:r>
            <a:r>
              <a:rPr lang="en-US" sz="110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metrics across key audiences, with a focus on brand awareness and action intent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3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Pairing Samba TV’s </a:t>
            </a:r>
            <a:r>
              <a:rPr kumimoji="0" lang="en-US" sz="11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ACR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1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viewership measurement with </a:t>
            </a:r>
            <a:r>
              <a:rPr kumimoji="0" lang="en-US" sz="1100" b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Lucid’s</a:t>
            </a:r>
            <a:r>
              <a:rPr kumimoji="0" lang="en-US" sz="11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Brand Lift </a:t>
            </a:r>
            <a:r>
              <a:rPr kumimoji="0" lang="en-US" sz="11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tool allows for deeper insights into campaign impact on awareness and consideration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 b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Using </a:t>
            </a:r>
            <a:r>
              <a:rPr lang="en-US" sz="1100" err="1">
                <a:solidFill>
                  <a:srgbClr val="1F1A62"/>
                </a:solidFill>
                <a:latin typeface="Helvetica"/>
                <a:cs typeface="Helvetica"/>
              </a:rPr>
              <a:t>Lucid’s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 </a:t>
            </a:r>
            <a:r>
              <a:rPr lang="en-US" sz="1100" i="1">
                <a:solidFill>
                  <a:srgbClr val="1F1A62"/>
                </a:solidFill>
                <a:latin typeface="Helvetica"/>
                <a:cs typeface="Helvetica"/>
              </a:rPr>
              <a:t>Propensity Matched Control Methodology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, Samba TV created an unexposed control group to measure campaign lift among those who were exposed to the advertising</a:t>
            </a:r>
            <a:endParaRPr lang="en-US" sz="1100" b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25+ including light TV-viewing cohorts, parents, African Americans &amp; Hispanics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 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The brand was able to determine campaign impact across 5 key brand perception metrics and compare to benchmarks. They saw lift in 4 out of 5 metrics, including brand awareness, ad recall, and action intent</a:t>
            </a:r>
          </a:p>
          <a:p>
            <a:pPr lvl="0"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lvl="0"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The analysis revealed which target groups were most responsive, allowing for future target refinement. Key demographic groups (male, 25-54) responded best to the CTV Messaging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Samba TV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 &amp; Lucid / Pixel Tags / CTV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BCB178F-5308-B5E9-2670-4FDC2C393FC9}"/>
              </a:ext>
            </a:extLst>
          </p:cNvPr>
          <p:cNvSpPr/>
          <p:nvPr/>
        </p:nvSpPr>
        <p:spPr>
          <a:xfrm>
            <a:off x="9984919" y="0"/>
            <a:ext cx="2207080" cy="587668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>
                <a:solidFill>
                  <a:srgbClr val="002060"/>
                </a:solidFill>
                <a:latin typeface="Helvetica"/>
                <a:cs typeface="Helvetica"/>
              </a:rPr>
              <a:t>Brand Perception / Targeting Optimization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3D612168-7D93-3E0F-8415-019D4A003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66" y="81814"/>
            <a:ext cx="659005" cy="65900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F248E19-4DE6-C8C5-97F5-63098CA96331}"/>
              </a:ext>
            </a:extLst>
          </p:cNvPr>
          <p:cNvGraphicFramePr/>
          <p:nvPr/>
        </p:nvGraphicFramePr>
        <p:xfrm>
          <a:off x="3964307" y="1505595"/>
          <a:ext cx="3777252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4" name="Chart 33">
            <a:extLst>
              <a:ext uri="{FF2B5EF4-FFF2-40B4-BE49-F238E27FC236}">
                <a16:creationId xmlns:a16="http://schemas.microsoft.com/office/drawing/2014/main" id="{13AE5098-C3A4-160D-0695-C49F47856EB9}"/>
              </a:ext>
            </a:extLst>
          </p:cNvPr>
          <p:cNvGraphicFramePr/>
          <p:nvPr/>
        </p:nvGraphicFramePr>
        <p:xfrm>
          <a:off x="7020733" y="1505595"/>
          <a:ext cx="2687098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09583275-DEF7-F47F-6FDB-DC594D911F75}"/>
              </a:ext>
            </a:extLst>
          </p:cNvPr>
          <p:cNvGraphicFramePr/>
          <p:nvPr/>
        </p:nvGraphicFramePr>
        <p:xfrm>
          <a:off x="9475762" y="1505595"/>
          <a:ext cx="2353823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191B6CA-1CBA-2B61-1D03-0F7CC6F8FD38}"/>
              </a:ext>
            </a:extLst>
          </p:cNvPr>
          <p:cNvSpPr txBox="1"/>
          <p:nvPr/>
        </p:nvSpPr>
        <p:spPr>
          <a:xfrm>
            <a:off x="7586752" y="1299508"/>
            <a:ext cx="880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Exposed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587A52C-E7C8-5050-B0F3-D6B1481783B6}"/>
              </a:ext>
            </a:extLst>
          </p:cNvPr>
          <p:cNvSpPr txBox="1"/>
          <p:nvPr/>
        </p:nvSpPr>
        <p:spPr>
          <a:xfrm>
            <a:off x="6070204" y="1299508"/>
            <a:ext cx="76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Control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66A1064-47A4-9B91-7A2E-4106201F00E3}"/>
              </a:ext>
            </a:extLst>
          </p:cNvPr>
          <p:cNvSpPr txBox="1"/>
          <p:nvPr/>
        </p:nvSpPr>
        <p:spPr>
          <a:xfrm>
            <a:off x="9854384" y="1299508"/>
            <a:ext cx="762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Lift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811BFA-36CD-A77C-7FF7-84F05D054597}"/>
              </a:ext>
            </a:extLst>
          </p:cNvPr>
          <p:cNvSpPr/>
          <p:nvPr/>
        </p:nvSpPr>
        <p:spPr>
          <a:xfrm>
            <a:off x="4081319" y="1695806"/>
            <a:ext cx="7094682" cy="251817"/>
          </a:xfrm>
          <a:prstGeom prst="rect">
            <a:avLst/>
          </a:prstGeom>
          <a:noFill/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06C8473-4F8C-3809-C55B-BC6E24E40F8A}"/>
              </a:ext>
            </a:extLst>
          </p:cNvPr>
          <p:cNvSpPr/>
          <p:nvPr/>
        </p:nvSpPr>
        <p:spPr>
          <a:xfrm>
            <a:off x="4081319" y="2057029"/>
            <a:ext cx="7094682" cy="251817"/>
          </a:xfrm>
          <a:prstGeom prst="rect">
            <a:avLst/>
          </a:prstGeom>
          <a:noFill/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1432569-3CBA-A1C4-7D00-61BEF7EE6188}"/>
              </a:ext>
            </a:extLst>
          </p:cNvPr>
          <p:cNvSpPr/>
          <p:nvPr/>
        </p:nvSpPr>
        <p:spPr>
          <a:xfrm>
            <a:off x="4081319" y="3150243"/>
            <a:ext cx="7094682" cy="251817"/>
          </a:xfrm>
          <a:prstGeom prst="rect">
            <a:avLst/>
          </a:prstGeom>
          <a:noFill/>
          <a:ln w="28575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E1C67BD-8595-5E24-DFF9-0DE55BC2FAB9}"/>
              </a:ext>
            </a:extLst>
          </p:cNvPr>
          <p:cNvSpPr txBox="1"/>
          <p:nvPr/>
        </p:nvSpPr>
        <p:spPr>
          <a:xfrm>
            <a:off x="11078088" y="1299508"/>
            <a:ext cx="1094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Significance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73184919-FB1F-BC49-359A-BE5AA58AF38D}"/>
              </a:ext>
            </a:extLst>
          </p:cNvPr>
          <p:cNvSpPr/>
          <p:nvPr/>
        </p:nvSpPr>
        <p:spPr>
          <a:xfrm>
            <a:off x="11480090" y="1613160"/>
            <a:ext cx="290195" cy="271393"/>
          </a:xfrm>
          <a:prstGeom prst="upArrow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Up 48">
            <a:extLst>
              <a:ext uri="{FF2B5EF4-FFF2-40B4-BE49-F238E27FC236}">
                <a16:creationId xmlns:a16="http://schemas.microsoft.com/office/drawing/2014/main" id="{1E3F17D8-02AA-54DA-DCF4-D306987406B6}"/>
              </a:ext>
            </a:extLst>
          </p:cNvPr>
          <p:cNvSpPr/>
          <p:nvPr/>
        </p:nvSpPr>
        <p:spPr>
          <a:xfrm>
            <a:off x="11480090" y="2047240"/>
            <a:ext cx="290195" cy="271393"/>
          </a:xfrm>
          <a:prstGeom prst="upArrow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Up 49">
            <a:extLst>
              <a:ext uri="{FF2B5EF4-FFF2-40B4-BE49-F238E27FC236}">
                <a16:creationId xmlns:a16="http://schemas.microsoft.com/office/drawing/2014/main" id="{3CBE6C97-6903-70BD-3C46-4147C19E696A}"/>
              </a:ext>
            </a:extLst>
          </p:cNvPr>
          <p:cNvSpPr/>
          <p:nvPr/>
        </p:nvSpPr>
        <p:spPr>
          <a:xfrm>
            <a:off x="11480090" y="3105032"/>
            <a:ext cx="290195" cy="271393"/>
          </a:xfrm>
          <a:prstGeom prst="upArrow">
            <a:avLst/>
          </a:prstGeom>
          <a:solidFill>
            <a:srgbClr val="4EBEA4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Up 50">
            <a:extLst>
              <a:ext uri="{FF2B5EF4-FFF2-40B4-BE49-F238E27FC236}">
                <a16:creationId xmlns:a16="http://schemas.microsoft.com/office/drawing/2014/main" id="{A4F8970F-49AD-9A02-33A9-6A7A97CBB7FB}"/>
              </a:ext>
            </a:extLst>
          </p:cNvPr>
          <p:cNvSpPr/>
          <p:nvPr/>
        </p:nvSpPr>
        <p:spPr>
          <a:xfrm>
            <a:off x="11480090" y="2384642"/>
            <a:ext cx="290195" cy="271393"/>
          </a:xfrm>
          <a:prstGeom prst="upArrow">
            <a:avLst/>
          </a:prstGeom>
          <a:solidFill>
            <a:srgbClr val="FFE600"/>
          </a:solidFill>
          <a:ln>
            <a:solidFill>
              <a:srgbClr val="FF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2" name="Chart 51">
            <a:extLst>
              <a:ext uri="{FF2B5EF4-FFF2-40B4-BE49-F238E27FC236}">
                <a16:creationId xmlns:a16="http://schemas.microsoft.com/office/drawing/2014/main" id="{FA81CD47-45B8-587A-0C66-35BA502676AB}"/>
              </a:ext>
            </a:extLst>
          </p:cNvPr>
          <p:cNvGraphicFramePr/>
          <p:nvPr/>
        </p:nvGraphicFramePr>
        <p:xfrm>
          <a:off x="4663988" y="4156229"/>
          <a:ext cx="3201816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53" name="Chart 52">
            <a:extLst>
              <a:ext uri="{FF2B5EF4-FFF2-40B4-BE49-F238E27FC236}">
                <a16:creationId xmlns:a16="http://schemas.microsoft.com/office/drawing/2014/main" id="{22A2DD84-E8A4-8F7A-5090-E400194A59CE}"/>
              </a:ext>
            </a:extLst>
          </p:cNvPr>
          <p:cNvGraphicFramePr/>
          <p:nvPr/>
        </p:nvGraphicFramePr>
        <p:xfrm>
          <a:off x="8270788" y="4156229"/>
          <a:ext cx="3201816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4" name="TextBox 53">
            <a:extLst>
              <a:ext uri="{FF2B5EF4-FFF2-40B4-BE49-F238E27FC236}">
                <a16:creationId xmlns:a16="http://schemas.microsoft.com/office/drawing/2014/main" id="{8F4DA123-A3CD-F155-595A-E7C1360CDC76}"/>
              </a:ext>
            </a:extLst>
          </p:cNvPr>
          <p:cNvSpPr txBox="1"/>
          <p:nvPr/>
        </p:nvSpPr>
        <p:spPr>
          <a:xfrm>
            <a:off x="4951433" y="3878416"/>
            <a:ext cx="228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Benchmark lift*: </a:t>
            </a: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30.2%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9DA30B3-94E7-6139-CC9F-10FBD6D89138}"/>
              </a:ext>
            </a:extLst>
          </p:cNvPr>
          <p:cNvSpPr txBox="1"/>
          <p:nvPr/>
        </p:nvSpPr>
        <p:spPr>
          <a:xfrm>
            <a:off x="8709817" y="3878416"/>
            <a:ext cx="2289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Benchmark lift*: </a:t>
            </a: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12.1%</a:t>
            </a:r>
          </a:p>
        </p:txBody>
      </p:sp>
      <p:pic>
        <p:nvPicPr>
          <p:cNvPr id="33" name="Picture 20" descr="Samba TV Home Page">
            <a:extLst>
              <a:ext uri="{FF2B5EF4-FFF2-40B4-BE49-F238E27FC236}">
                <a16:creationId xmlns:a16="http://schemas.microsoft.com/office/drawing/2014/main" id="{D32768F6-B4EC-DE7B-79E4-F95E16177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037" y="6018954"/>
            <a:ext cx="1993490" cy="5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Google Shape;61;p13">
            <a:extLst>
              <a:ext uri="{FF2B5EF4-FFF2-40B4-BE49-F238E27FC236}">
                <a16:creationId xmlns:a16="http://schemas.microsoft.com/office/drawing/2014/main" id="{CD795B83-DF6B-888F-7D06-10608849436F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62;p13">
            <a:extLst>
              <a:ext uri="{FF2B5EF4-FFF2-40B4-BE49-F238E27FC236}">
                <a16:creationId xmlns:a16="http://schemas.microsoft.com/office/drawing/2014/main" id="{2F3717C9-B7D9-24F8-B74D-8B4622E499D4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10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88DEA0-7ADD-128A-05C1-A93383DE86C6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332831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0207"/>
            <a:ext cx="3764757" cy="7490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Health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851359"/>
            <a:ext cx="395051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 Health Tech brand running local streaming campaigns had ad frequency concerns (over-serving ads to the same viewers). It sought to uncover the optimum frequency in order to expand its reach and increase lower-funnel metrics</a:t>
            </a:r>
          </a:p>
          <a:p>
            <a:pPr>
              <a:defRPr/>
            </a:pPr>
            <a:endParaRPr lang="en-US" sz="1000" b="1">
              <a:solidFill>
                <a:srgbClr val="1F1A62"/>
              </a:solidFill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Tatari analyzed the impact different ad frequencies have on response and conversion rates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 i="1">
                <a:solidFill>
                  <a:srgbClr val="1F1A62"/>
                </a:solidFill>
                <a:latin typeface="Helvetica"/>
                <a:cs typeface="Helvetica"/>
              </a:rPr>
              <a:t>Net Funnel </a:t>
            </a:r>
            <a:r>
              <a:rPr lang="en-US" sz="1200" i="1">
                <a:solidFill>
                  <a:srgbClr val="1B1464"/>
                </a:solidFill>
                <a:latin typeface="Helvetica"/>
                <a:cs typeface="Helvetica"/>
              </a:rPr>
              <a:t>Efficiency (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response rate x conversion rate), was used to identify the optimal weekly and daily frequency caps that should be put in place to drive lower-funnel impact</a:t>
            </a:r>
            <a:br>
              <a:rPr lang="en-US" sz="1000">
                <a:latin typeface="Helvetica"/>
                <a:cs typeface="Helvetica"/>
              </a:rPr>
            </a:br>
            <a:endParaRPr lang="en-US" sz="1000">
              <a:solidFill>
                <a:srgbClr val="1F1A62"/>
              </a:solidFill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audiences that are incremental to linear TV DMA targets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As a result of frequency implementation, the brand was able to increase the reach of it’s campaign by 95%, more effectively distributing impressions with the same budget</a:t>
            </a:r>
          </a:p>
          <a:p>
            <a:pPr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From a cost perspective, the brand saw a 65% reduction in Cost Per Website Sign-Up after implementing the above-mentioned caps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Tatari / Streaming Platform / CTV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4788" y="71743"/>
            <a:ext cx="61286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DTC Health Tech brand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partnered with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Tatari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b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</a:t>
            </a:r>
            <a:r>
              <a:rPr kumimoji="0" lang="en-US" i="0" u="non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identify optimal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ad frequency for streaming campaigns</a:t>
            </a:r>
          </a:p>
        </p:txBody>
      </p:sp>
      <p:sp>
        <p:nvSpPr>
          <p:cNvPr id="47" name="Google Shape;229;p30">
            <a:extLst>
              <a:ext uri="{FF2B5EF4-FFF2-40B4-BE49-F238E27FC236}">
                <a16:creationId xmlns:a16="http://schemas.microsoft.com/office/drawing/2014/main" id="{D206381D-39CE-44C7-A876-5543AB8C9E3A}"/>
              </a:ext>
            </a:extLst>
          </p:cNvPr>
          <p:cNvSpPr txBox="1"/>
          <p:nvPr/>
        </p:nvSpPr>
        <p:spPr>
          <a:xfrm>
            <a:off x="4014789" y="1543157"/>
            <a:ext cx="817721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Overview Of Results for the Campaign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67BB7F-BCBE-4F78-BFD6-E3D506F0CD3F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Frequency </a:t>
            </a: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Management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BAB4797-3CA7-40CC-B590-277AB779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48EA27B-97B8-45EE-BD2B-B3FB734A93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BCEE45-5F21-F3C9-0DB0-8946B6AE041F}"/>
              </a:ext>
            </a:extLst>
          </p:cNvPr>
          <p:cNvSpPr txBox="1"/>
          <p:nvPr/>
        </p:nvSpPr>
        <p:spPr>
          <a:xfrm>
            <a:off x="4014788" y="6302926"/>
            <a:ext cx="6869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F1A62"/>
                </a:solidFill>
                <a:latin typeface="Helvetica"/>
              </a:rPr>
              <a:t>Source: Tatari, Case study: 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DTC Health Tech Case Study. 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Campaign dates: Q2 2020- Q2 2021.</a:t>
            </a:r>
          </a:p>
        </p:txBody>
      </p:sp>
      <p:sp>
        <p:nvSpPr>
          <p:cNvPr id="32" name="Google Shape;229;p30">
            <a:extLst>
              <a:ext uri="{FF2B5EF4-FFF2-40B4-BE49-F238E27FC236}">
                <a16:creationId xmlns:a16="http://schemas.microsoft.com/office/drawing/2014/main" id="{A3C5C6B5-91E6-DB2E-01A3-E632323EF842}"/>
              </a:ext>
            </a:extLst>
          </p:cNvPr>
          <p:cNvSpPr txBox="1"/>
          <p:nvPr/>
        </p:nvSpPr>
        <p:spPr>
          <a:xfrm>
            <a:off x="6939365" y="2376440"/>
            <a:ext cx="161189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+65%</a:t>
            </a:r>
            <a:endParaRPr kumimoji="0" lang="en-US" sz="4000" b="1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229;p30">
            <a:extLst>
              <a:ext uri="{FF2B5EF4-FFF2-40B4-BE49-F238E27FC236}">
                <a16:creationId xmlns:a16="http://schemas.microsoft.com/office/drawing/2014/main" id="{A52F6170-B5AC-52F9-7460-60B7EB9A02F5}"/>
              </a:ext>
            </a:extLst>
          </p:cNvPr>
          <p:cNvSpPr txBox="1"/>
          <p:nvPr/>
        </p:nvSpPr>
        <p:spPr>
          <a:xfrm>
            <a:off x="6941276" y="3027738"/>
            <a:ext cx="4084919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Reduction in Cost Per Website Sign-Up </a:t>
            </a: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after implementing frequency caps</a:t>
            </a:r>
            <a:endParaRPr kumimoji="0" lang="en-US" sz="1600" b="1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5" name="Google Shape;229;p30">
            <a:extLst>
              <a:ext uri="{FF2B5EF4-FFF2-40B4-BE49-F238E27FC236}">
                <a16:creationId xmlns:a16="http://schemas.microsoft.com/office/drawing/2014/main" id="{52778EBF-4494-E6A0-5162-133F0DAC0987}"/>
              </a:ext>
            </a:extLst>
          </p:cNvPr>
          <p:cNvSpPr txBox="1"/>
          <p:nvPr/>
        </p:nvSpPr>
        <p:spPr>
          <a:xfrm>
            <a:off x="6939365" y="4340634"/>
            <a:ext cx="161189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+95%</a:t>
            </a:r>
            <a:endParaRPr kumimoji="0" lang="en-US" sz="4000" b="1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6" name="Google Shape;229;p30">
            <a:extLst>
              <a:ext uri="{FF2B5EF4-FFF2-40B4-BE49-F238E27FC236}">
                <a16:creationId xmlns:a16="http://schemas.microsoft.com/office/drawing/2014/main" id="{CF9893E7-8250-45CC-E85B-097835262C38}"/>
              </a:ext>
            </a:extLst>
          </p:cNvPr>
          <p:cNvSpPr txBox="1"/>
          <p:nvPr/>
        </p:nvSpPr>
        <p:spPr>
          <a:xfrm>
            <a:off x="6941277" y="4991931"/>
            <a:ext cx="371286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Increase in reach </a:t>
            </a:r>
            <a:r>
              <a:rPr kumimoji="0" lang="en-US" sz="16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with impressions spread further with frequency caps</a:t>
            </a:r>
            <a:endParaRPr kumimoji="0" lang="en-US" sz="1600" b="1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EEC1CA24-A55B-E6E3-CF93-85067E31D7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5919" y="2201477"/>
            <a:ext cx="1566936" cy="1566936"/>
          </a:xfrm>
          <a:prstGeom prst="rect">
            <a:avLst/>
          </a:prstGeom>
        </p:spPr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AC7585B3-6D40-8D8C-C591-D8C7E6DEC058}"/>
              </a:ext>
            </a:extLst>
          </p:cNvPr>
          <p:cNvGrpSpPr/>
          <p:nvPr/>
        </p:nvGrpSpPr>
        <p:grpSpPr>
          <a:xfrm>
            <a:off x="5155919" y="4212829"/>
            <a:ext cx="1566936" cy="1468697"/>
            <a:chOff x="4355935" y="1827638"/>
            <a:chExt cx="1566936" cy="1468697"/>
          </a:xfrm>
        </p:grpSpPr>
        <p:pic>
          <p:nvPicPr>
            <p:cNvPr id="41" name="Picture 40" descr="Shape, circle&#10;&#10;Description automatically generated">
              <a:extLst>
                <a:ext uri="{FF2B5EF4-FFF2-40B4-BE49-F238E27FC236}">
                  <a16:creationId xmlns:a16="http://schemas.microsoft.com/office/drawing/2014/main" id="{E5E6D6F6-41EA-54D2-D53D-3691759C4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55935" y="1827638"/>
              <a:ext cx="1566936" cy="1468697"/>
            </a:xfrm>
            <a:prstGeom prst="rect">
              <a:avLst/>
            </a:prstGeom>
          </p:spPr>
        </p:pic>
        <p:pic>
          <p:nvPicPr>
            <p:cNvPr id="42" name="Picture 41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F6D0ED9E-AF3D-587A-000E-EE5E60BCC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129701">
              <a:off x="4455484" y="1882718"/>
              <a:ext cx="1293294" cy="1293294"/>
            </a:xfrm>
            <a:prstGeom prst="rect">
              <a:avLst/>
            </a:prstGeom>
          </p:spPr>
        </p:pic>
      </p:grpSp>
      <p:pic>
        <p:nvPicPr>
          <p:cNvPr id="23" name="Picture 2" descr="Job Application for Client Services Manager at Tatari">
            <a:extLst>
              <a:ext uri="{FF2B5EF4-FFF2-40B4-BE49-F238E27FC236}">
                <a16:creationId xmlns:a16="http://schemas.microsoft.com/office/drawing/2014/main" id="{C580AC5D-04ED-629A-DA9C-D0799C5023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8" t="32077" r="4865" b="34490"/>
          <a:stretch/>
        </p:blipFill>
        <p:spPr bwMode="auto">
          <a:xfrm>
            <a:off x="10654145" y="6160655"/>
            <a:ext cx="1349903" cy="26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37B7A979-A605-9195-2B86-8D388526F3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866" y="81814"/>
            <a:ext cx="659005" cy="659005"/>
          </a:xfrm>
          <a:prstGeom prst="rect">
            <a:avLst/>
          </a:prstGeom>
        </p:spPr>
      </p:pic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498302A3-3D00-0362-F57F-7ACE18BD17E2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44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0207"/>
            <a:ext cx="3764757" cy="7490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Financial Services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922241"/>
            <a:ext cx="3950517" cy="5478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 DTC financial services company sought to increase its reach of younger consumers in order to drive more website conversions of its online tax services platform</a:t>
            </a:r>
            <a:endParaRPr lang="en-US" sz="1200" b="0" i="0" u="non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 err="1">
                <a:solidFill>
                  <a:srgbClr val="1F1A62"/>
                </a:solidFill>
                <a:latin typeface="Helvetica"/>
                <a:cs typeface="Helvetica"/>
              </a:rPr>
              <a:t>MarketCast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 partnered with a CTV seller to reach a younger audience</a:t>
            </a:r>
            <a:endParaRPr lang="en-US" sz="120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</a:rPr>
              <a:t>To ensure results were not inflated by current customers or repeat visitors, </a:t>
            </a:r>
            <a:r>
              <a:rPr lang="en-US" sz="1200" err="1">
                <a:solidFill>
                  <a:srgbClr val="1F1A62"/>
                </a:solidFill>
                <a:latin typeface="Helvetica"/>
              </a:rPr>
              <a:t>MarketCast</a:t>
            </a:r>
            <a:r>
              <a:rPr lang="en-US" sz="1200">
                <a:solidFill>
                  <a:srgbClr val="1F1A62"/>
                </a:solidFill>
                <a:latin typeface="Helvetica"/>
              </a:rPr>
              <a:t> implemented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its own certified web pixel that only fired for new conversions, not repeat visitors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To evaluate the impact of their campaign, using a third-party data segment, </a:t>
            </a:r>
            <a:r>
              <a:rPr lang="en-US" sz="1200" err="1">
                <a:solidFill>
                  <a:srgbClr val="1F1A62"/>
                </a:solidFill>
                <a:latin typeface="Helvetica"/>
                <a:cs typeface="Helvetica"/>
              </a:rPr>
              <a:t>MarketCast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 built a custom synthetic control group of likely buyers who were unexposed to the campaign</a:t>
            </a:r>
          </a:p>
          <a:p>
            <a:pPr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All Household Product Intenders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</a:rPr>
              <a:t>The brand was able to accurately quantify </a:t>
            </a:r>
            <a:br>
              <a:rPr lang="en-US" sz="1200">
                <a:solidFill>
                  <a:srgbClr val="1F1A62"/>
                </a:solidFill>
                <a:latin typeface="Helvetica"/>
              </a:rPr>
            </a:br>
            <a:r>
              <a:rPr lang="en-US" sz="1200">
                <a:solidFill>
                  <a:srgbClr val="1F1A62"/>
                </a:solidFill>
                <a:latin typeface="Helvetica"/>
              </a:rPr>
              <a:t>the impact the CTV campaign had on new conversions, seeing a 3x lift vs. those unexposed to the advertising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MarketCast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 / Smart TV ACR / Linear and OTT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80971" y="62476"/>
            <a:ext cx="5825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914217">
              <a:spcAft>
                <a:spcPts val="1000"/>
              </a:spcAft>
              <a:defRPr/>
            </a:pPr>
            <a:r>
              <a:rPr lang="en-US">
                <a:solidFill>
                  <a:srgbClr val="1F1A62"/>
                </a:solidFill>
                <a:latin typeface="Helvetica"/>
              </a:rPr>
              <a:t>A financial services brand partnered with </a:t>
            </a:r>
            <a:r>
              <a:rPr lang="en-US" b="1" err="1">
                <a:solidFill>
                  <a:srgbClr val="1F1A62"/>
                </a:solidFill>
                <a:latin typeface="Helvetica"/>
                <a:cs typeface="Helvetica"/>
              </a:rPr>
              <a:t>MarketCast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 to drive incremental reach and website conversions</a:t>
            </a:r>
            <a:endParaRPr lang="en-US">
              <a:solidFill>
                <a:srgbClr val="ED3C8D"/>
              </a:solidFill>
              <a:latin typeface="Helvetica"/>
              <a:cs typeface="Helvetica"/>
            </a:endParaRPr>
          </a:p>
        </p:txBody>
      </p:sp>
      <p:sp>
        <p:nvSpPr>
          <p:cNvPr id="47" name="Google Shape;229;p30">
            <a:extLst>
              <a:ext uri="{FF2B5EF4-FFF2-40B4-BE49-F238E27FC236}">
                <a16:creationId xmlns:a16="http://schemas.microsoft.com/office/drawing/2014/main" id="{D206381D-39CE-44C7-A876-5543AB8C9E3A}"/>
              </a:ext>
            </a:extLst>
          </p:cNvPr>
          <p:cNvSpPr txBox="1"/>
          <p:nvPr/>
        </p:nvSpPr>
        <p:spPr>
          <a:xfrm>
            <a:off x="4907002" y="1350591"/>
            <a:ext cx="618145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Overview Of Results for the Campaign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67BB7F-BCBE-4F78-BFD6-E3D506F0CD3F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Incremental Reach / Website Traffic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cs typeface="Helvetica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BAB4797-3CA7-40CC-B590-277AB779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6" y="6508009"/>
            <a:ext cx="11708793" cy="350107"/>
          </a:xfrm>
          <a:prstGeom prst="rect">
            <a:avLst/>
          </a:prstGeom>
        </p:spPr>
      </p:pic>
      <p:sp>
        <p:nvSpPr>
          <p:cNvPr id="54" name="Google Shape;229;p30">
            <a:extLst>
              <a:ext uri="{FF2B5EF4-FFF2-40B4-BE49-F238E27FC236}">
                <a16:creationId xmlns:a16="http://schemas.microsoft.com/office/drawing/2014/main" id="{8722823E-40D2-8C50-9DAE-559626CE3B3C}"/>
              </a:ext>
            </a:extLst>
          </p:cNvPr>
          <p:cNvSpPr txBox="1"/>
          <p:nvPr/>
        </p:nvSpPr>
        <p:spPr>
          <a:xfrm>
            <a:off x="4859637" y="1934905"/>
            <a:ext cx="1397661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ED3C8D"/>
                </a:solidFill>
                <a:latin typeface="Helvetica"/>
                <a:cs typeface="Arial Black"/>
                <a:sym typeface="Arial Black"/>
              </a:rPr>
              <a:t>3</a:t>
            </a:r>
            <a:r>
              <a:rPr kumimoji="0" lang="en-US" sz="60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/>
                <a:ea typeface="Arial Black"/>
                <a:cs typeface="Arial Black"/>
                <a:sym typeface="Arial Black"/>
              </a:rPr>
              <a:t>x</a:t>
            </a:r>
            <a:endParaRPr kumimoji="0" lang="en-US" sz="6000" b="1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57" name="Google Shape;229;p30">
            <a:extLst>
              <a:ext uri="{FF2B5EF4-FFF2-40B4-BE49-F238E27FC236}">
                <a16:creationId xmlns:a16="http://schemas.microsoft.com/office/drawing/2014/main" id="{99AC8B43-73A5-D968-F0A6-562C7EC12F1F}"/>
              </a:ext>
            </a:extLst>
          </p:cNvPr>
          <p:cNvSpPr txBox="1"/>
          <p:nvPr/>
        </p:nvSpPr>
        <p:spPr>
          <a:xfrm>
            <a:off x="6369414" y="2309018"/>
            <a:ext cx="4973499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>
              <a:defRPr/>
            </a:pPr>
            <a:r>
              <a:rPr kumimoji="0" lang="en-US" sz="2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Arial Black"/>
                <a:cs typeface="Arial Black"/>
                <a:sym typeface="Arial Black"/>
              </a:rPr>
              <a:t>Lift </a:t>
            </a:r>
            <a:r>
              <a:rPr lang="en-US" sz="2000">
                <a:solidFill>
                  <a:srgbClr val="1F1A62"/>
                </a:solidFill>
                <a:latin typeface="Helvetica"/>
                <a:ea typeface="Arial Black"/>
                <a:cs typeface="Arial Black"/>
                <a:sym typeface="Arial Black"/>
              </a:rPr>
              <a:t>in</a:t>
            </a:r>
            <a:r>
              <a:rPr kumimoji="0" lang="en-US" sz="2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Arial Black"/>
                <a:cs typeface="Arial Black"/>
                <a:sym typeface="Arial Black"/>
              </a:rPr>
              <a:t> conversions amongst targeted</a:t>
            </a:r>
            <a:r>
              <a:rPr lang="en-US" sz="2000">
                <a:solidFill>
                  <a:srgbClr val="1F1A62"/>
                </a:solidFill>
                <a:latin typeface="Helvetica"/>
                <a:ea typeface="Arial Black"/>
                <a:cs typeface="Arial Black"/>
                <a:sym typeface="Arial Black"/>
              </a:rPr>
              <a:t> </a:t>
            </a:r>
            <a:endParaRPr kumimoji="0" lang="en-US" sz="20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Arial Black"/>
              <a:cs typeface="Arial Black"/>
              <a:sym typeface="Arial Black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1F1A62"/>
                </a:solidFill>
                <a:latin typeface="Helvetica"/>
                <a:ea typeface="Arial Black"/>
                <a:cs typeface="Arial Black"/>
                <a:sym typeface="Arial Black"/>
              </a:rPr>
              <a:t>A18-29</a:t>
            </a:r>
            <a:r>
              <a:rPr kumimoji="0" lang="en-US" sz="2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Arial Black"/>
                <a:cs typeface="Arial Black"/>
                <a:sym typeface="Arial Black"/>
              </a:rPr>
              <a:t> product intenders vs. </a:t>
            </a:r>
            <a:r>
              <a:rPr lang="en-US" sz="2000">
                <a:solidFill>
                  <a:srgbClr val="1F1A62"/>
                </a:solidFill>
                <a:latin typeface="Helvetica"/>
                <a:ea typeface="Arial Black"/>
                <a:cs typeface="Arial Black"/>
                <a:sym typeface="Arial Black"/>
              </a:rPr>
              <a:t>unexposed</a:t>
            </a:r>
            <a:endParaRPr kumimoji="0" lang="en-US" sz="20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61" name="Google Shape;229;p30">
            <a:extLst>
              <a:ext uri="{FF2B5EF4-FFF2-40B4-BE49-F238E27FC236}">
                <a16:creationId xmlns:a16="http://schemas.microsoft.com/office/drawing/2014/main" id="{51E50E12-14D1-60FC-3807-22681F720CFF}"/>
              </a:ext>
            </a:extLst>
          </p:cNvPr>
          <p:cNvSpPr txBox="1"/>
          <p:nvPr/>
        </p:nvSpPr>
        <p:spPr>
          <a:xfrm>
            <a:off x="4675245" y="3561653"/>
            <a:ext cx="1441853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>
                <a:solidFill>
                  <a:srgbClr val="ED3C8D"/>
                </a:solidFill>
                <a:latin typeface="Helvetica" panose="020B0403020202020204" pitchFamily="34" charset="0"/>
                <a:cs typeface="Arial Black"/>
                <a:sym typeface="Arial Black"/>
              </a:rPr>
              <a:t>21</a:t>
            </a:r>
            <a:endParaRPr kumimoji="0" lang="en-US" sz="8000" b="1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6" name="Google Shape;229;p30">
            <a:extLst>
              <a:ext uri="{FF2B5EF4-FFF2-40B4-BE49-F238E27FC236}">
                <a16:creationId xmlns:a16="http://schemas.microsoft.com/office/drawing/2014/main" id="{38F188B6-E2BA-E952-9416-B6A2AB4A8064}"/>
              </a:ext>
            </a:extLst>
          </p:cNvPr>
          <p:cNvSpPr txBox="1"/>
          <p:nvPr/>
        </p:nvSpPr>
        <p:spPr>
          <a:xfrm>
            <a:off x="6369415" y="3816065"/>
            <a:ext cx="4810214" cy="800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Incremental reach of product intenders  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through</a:t>
            </a:r>
            <a:r>
              <a:rPr kumimoji="0" lang="en-US" sz="2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 CTV </a:t>
            </a:r>
            <a:r>
              <a:rPr lang="en-US" sz="2000">
                <a:solidFill>
                  <a:srgbClr val="1F1A62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vs. </a:t>
            </a:r>
            <a:r>
              <a:rPr kumimoji="0" lang="en-US" sz="2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linear TV</a:t>
            </a:r>
            <a:endParaRPr kumimoji="0" lang="en-US" sz="20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2FD3A-D413-E7CB-B503-6217C5ACF67E}"/>
              </a:ext>
            </a:extLst>
          </p:cNvPr>
          <p:cNvSpPr txBox="1"/>
          <p:nvPr/>
        </p:nvSpPr>
        <p:spPr>
          <a:xfrm>
            <a:off x="4011526" y="6317700"/>
            <a:ext cx="6869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F1A62"/>
                </a:solidFill>
                <a:latin typeface="Helvetica"/>
              </a:rPr>
              <a:t>Source: </a:t>
            </a:r>
            <a:r>
              <a:rPr lang="en-US" sz="800" err="1">
                <a:solidFill>
                  <a:srgbClr val="1F1A62"/>
                </a:solidFill>
                <a:latin typeface="Helvetica"/>
              </a:rPr>
              <a:t>MarketCast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, Case study: 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How a D2C brand used CTV to reach a non-linear intender audience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. Campaign dates:  04/04/20 – 06/05/20.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B95EAD70-58C0-D8E2-6142-C6342ADE94C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174" y="5939593"/>
            <a:ext cx="1698324" cy="747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AC6CFD-6CB4-4785-B01F-6EB27501DA25}"/>
              </a:ext>
            </a:extLst>
          </p:cNvPr>
          <p:cNvSpPr/>
          <p:nvPr/>
        </p:nvSpPr>
        <p:spPr>
          <a:xfrm>
            <a:off x="5787933" y="3781754"/>
            <a:ext cx="5950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ED3C8D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%</a:t>
            </a:r>
            <a:endParaRPr lang="en-US" sz="360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274D236A-3500-DFE6-5E5D-7C84C20C23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123" y="98362"/>
            <a:ext cx="631650" cy="631650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2C404214-1380-99A3-C49C-6BAD5FAD1C6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C09C89-A660-4E65-110D-98BF688AF523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063183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4014800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 defTabSz="1219170">
              <a:buClr>
                <a:srgbClr val="FFFFFF"/>
              </a:buClr>
              <a:buSzPts val="500"/>
            </a:pPr>
            <a:endParaRPr sz="667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BCD1BD-07E2-0793-E0E4-0BCE0F98C967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25016" y="35144"/>
            <a:ext cx="3764800" cy="7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0" rIns="91433" bIns="91433" anchor="ctr" anchorCtr="0">
            <a:noAutofit/>
          </a:bodyPr>
          <a:lstStyle/>
          <a:p>
            <a:pPr defTabSz="1219170">
              <a:lnSpc>
                <a:spcPct val="150000"/>
              </a:lnSpc>
              <a:buClr>
                <a:srgbClr val="FFFFFF"/>
              </a:buClr>
              <a:buSzPts val="1100"/>
            </a:pPr>
            <a:r>
              <a:rPr lang="en" sz="1467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Category:</a:t>
            </a:r>
            <a:endParaRPr sz="1467" kern="0">
              <a:solidFill>
                <a:srgbClr val="000000"/>
              </a:solidFill>
              <a:latin typeface="Helvetica" panose="020B0403020202020204" pitchFamily="34" charset="0"/>
              <a:cs typeface="Arial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FFE600"/>
              </a:buClr>
              <a:buSzPts val="1200"/>
            </a:pPr>
            <a:r>
              <a:rPr lang="en" sz="1600" b="1" kern="0">
                <a:solidFill>
                  <a:srgbClr val="FFE600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Insurance</a:t>
            </a:r>
            <a:endParaRPr sz="1467" kern="0">
              <a:solidFill>
                <a:srgbClr val="000000"/>
              </a:solidFill>
              <a:latin typeface="Helvetica" panose="020B0403020202020204" pitchFamily="34" charset="0"/>
              <a:cs typeface="Arial"/>
              <a:sym typeface="Arial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031045" y="54725"/>
            <a:ext cx="5820656" cy="92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defTabSz="1219170">
              <a:buClr>
                <a:srgbClr val="ED3C8D"/>
              </a:buClr>
              <a:buSzPts val="1700"/>
            </a:pPr>
            <a:r>
              <a:rPr lang="en-US" kern="0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Insurance brand </a:t>
            </a:r>
            <a:r>
              <a:rPr lang="en-US" kern="0" err="1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Amica</a:t>
            </a:r>
            <a:r>
              <a:rPr lang="en-US" kern="0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 used </a:t>
            </a:r>
            <a:r>
              <a:rPr lang="en-US" b="1" kern="0" err="1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iSpot.tv’s</a:t>
            </a:r>
            <a:r>
              <a:rPr lang="en-US" b="1" kern="0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 </a:t>
            </a:r>
            <a:r>
              <a:rPr lang="en-US" i="1" kern="0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Unified Measurement </a:t>
            </a:r>
            <a:r>
              <a:rPr lang="en-US" kern="0">
                <a:solidFill>
                  <a:srgbClr val="1F1A62"/>
                </a:solidFill>
                <a:latin typeface="Helvetica" panose="020B0403020202020204" pitchFamily="34" charset="0"/>
                <a:sym typeface="Helvetica Neue"/>
              </a:rPr>
              <a:t>tool to optimize and justify linear and streaming TV advertising</a:t>
            </a:r>
          </a:p>
        </p:txBody>
      </p:sp>
      <p:sp>
        <p:nvSpPr>
          <p:cNvPr id="59" name="Google Shape;59;p13"/>
          <p:cNvSpPr txBox="1"/>
          <p:nvPr/>
        </p:nvSpPr>
        <p:spPr>
          <a:xfrm>
            <a:off x="4012767" y="6312675"/>
            <a:ext cx="6333200" cy="215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002060"/>
              </a:buClr>
              <a:buSzPts val="600"/>
            </a:pPr>
            <a:r>
              <a:rPr lang="en" sz="800" kern="0">
                <a:solidFill>
                  <a:srgbClr val="002060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Source: iSpot.tv, Case study: </a:t>
            </a:r>
            <a:r>
              <a:rPr lang="en" sz="800" i="1" kern="0">
                <a:solidFill>
                  <a:srgbClr val="002060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Amica  x iSpot.TV. </a:t>
            </a:r>
            <a:r>
              <a:rPr lang="en" sz="800" kern="0">
                <a:solidFill>
                  <a:srgbClr val="002060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Campaign time period: </a:t>
            </a:r>
            <a:r>
              <a:rPr lang="en" sz="800" kern="0">
                <a:solidFill>
                  <a:srgbClr val="1F1A62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Q4 2020.</a:t>
            </a:r>
            <a:endParaRPr sz="1467" kern="0">
              <a:solidFill>
                <a:srgbClr val="000000"/>
              </a:solidFill>
              <a:latin typeface="Helvetica" panose="020B0403020202020204" pitchFamily="34" charset="0"/>
              <a:cs typeface="Arial"/>
              <a:sym typeface="Arial"/>
            </a:endParaRPr>
          </a:p>
        </p:txBody>
      </p:sp>
      <p:pic>
        <p:nvPicPr>
          <p:cNvPr id="60" name="Google Shape;60;p13" descr="logo-ispot – iSpot.t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18196" y="6106964"/>
            <a:ext cx="1237801" cy="336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13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4410239" y="1612637"/>
            <a:ext cx="7376000" cy="318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ctr" defTabSz="1219170">
              <a:buClr>
                <a:srgbClr val="1F1A62"/>
              </a:buClr>
              <a:buSzPts val="1100"/>
            </a:pPr>
            <a:r>
              <a:rPr lang="en" sz="1467" b="1" i="1" kern="0">
                <a:solidFill>
                  <a:srgbClr val="1F1A62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Unified Measurement </a:t>
            </a:r>
            <a:r>
              <a:rPr lang="en" sz="1467" b="1" kern="0">
                <a:solidFill>
                  <a:srgbClr val="1F1A62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Publisher and Incremental Reach Example</a:t>
            </a:r>
            <a:endParaRPr sz="1200" i="1" kern="0">
              <a:solidFill>
                <a:srgbClr val="1F1A62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BEA769-D455-6717-44F1-BD3C193E59F5}"/>
              </a:ext>
            </a:extLst>
          </p:cNvPr>
          <p:cNvSpPr/>
          <p:nvPr/>
        </p:nvSpPr>
        <p:spPr>
          <a:xfrm>
            <a:off x="66183" y="922241"/>
            <a:ext cx="3950517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To justify their linear and streaming TV advertising, Amica needed deeper insight into conversion rates, creative performance and reach of their campaign</a:t>
            </a:r>
            <a:br>
              <a:rPr lang="en-US" sz="1200">
                <a:latin typeface="Helvetica"/>
                <a:cs typeface="Helvetica"/>
              </a:rPr>
            </a:b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Using iSpot.tv </a:t>
            </a:r>
            <a:r>
              <a:rPr lang="en-US" sz="1100" i="1">
                <a:solidFill>
                  <a:srgbClr val="1F1A62"/>
                </a:solidFill>
                <a:latin typeface="Helvetica"/>
                <a:cs typeface="Helvetica"/>
              </a:rPr>
              <a:t>Unified Measurement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, Amica was able to measure</a:t>
            </a:r>
            <a:endParaRPr lang="en-US" sz="1100" strike="sngStrike">
              <a:solidFill>
                <a:srgbClr val="1F1A62"/>
              </a:solidFill>
              <a:latin typeface="Helvetica"/>
              <a:cs typeface="Helvetica"/>
            </a:endParaRPr>
          </a:p>
          <a:p>
            <a:pPr marL="742950" lvl="1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Deduplicated reach and conversion rates of linear compared to streaming ads</a:t>
            </a:r>
          </a:p>
          <a:p>
            <a:pPr lvl="1"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742950" lvl="1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Granular performance measurement of various ad lengths and creatives</a:t>
            </a:r>
          </a:p>
          <a:p>
            <a:pPr marL="742950" lvl="1" indent="-285750">
              <a:buBlip>
                <a:blip r:embed="rId5"/>
              </a:buBlip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742950" lvl="1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Reach and conversion rates across individual OTT publishers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Any potential Amica customer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 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lvl="0"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lvl="0" indent="-285750">
              <a:buBlip>
                <a:blip r:embed="rId5"/>
              </a:buBlip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analysis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allowed for creative optimization, demonstrating that the :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15 streaming ads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were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more effective at driving conversions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Amica was able to use the analysis to more efficiently allocate between publishers</a:t>
            </a:r>
          </a:p>
          <a:p>
            <a:pPr marL="285750" indent="-285750">
              <a:buBlip>
                <a:blip r:embed="rId5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Amica was able to evaluate performance of its streaming ad linear components, with streaming ads converting at a 6x</a:t>
            </a: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higher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iSpot.tv / Smart TV / Linear TV / Streaming TV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E382C32-2238-7CFE-CEC9-37116C921A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1787344"/>
              </p:ext>
            </p:extLst>
          </p:nvPr>
        </p:nvGraphicFramePr>
        <p:xfrm>
          <a:off x="4283542" y="2154697"/>
          <a:ext cx="3546805" cy="3947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89446C6-7955-CBCB-038A-23FD3212BA5C}"/>
              </a:ext>
            </a:extLst>
          </p:cNvPr>
          <p:cNvGraphicFramePr/>
          <p:nvPr/>
        </p:nvGraphicFramePr>
        <p:xfrm>
          <a:off x="8366131" y="2153742"/>
          <a:ext cx="3546805" cy="3763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69DEF75-524F-3BEE-2156-2053DB47E0FD}"/>
              </a:ext>
            </a:extLst>
          </p:cNvPr>
          <p:cNvCxnSpPr/>
          <p:nvPr/>
        </p:nvCxnSpPr>
        <p:spPr>
          <a:xfrm>
            <a:off x="8098239" y="2177822"/>
            <a:ext cx="0" cy="390096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9E7AF2C-1E6D-5BEC-2B7F-06FF09E04FF2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Incremental Reach / Website Traffic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cs typeface="Helvetica"/>
            </a:endParaRP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7CD02BB0-7ABD-0771-1982-AD52AB6324C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660" y="54725"/>
            <a:ext cx="719619" cy="71961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E260CDA-01AF-832E-F558-F9331C7B43DD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55342"/>
            <a:ext cx="3764757" cy="69878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1200">
                <a:solidFill>
                  <a:srgbClr val="FFE900"/>
                </a:solidFill>
                <a:latin typeface="Helvetica" pitchFamily="2" charset="0"/>
                <a:ea typeface="+mn-ea"/>
                <a:cs typeface="+mn-cs"/>
              </a:rPr>
              <a:t>Consumer Packaged Goods (CPG)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3999545" y="8409"/>
            <a:ext cx="6083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CPG brand worked with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to identify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new audiences and increase campaign reach</a:t>
            </a:r>
            <a:endParaRPr kumimoji="0" lang="en-US" b="0" i="0" u="none" strike="sng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E0AF6-319D-A5BD-F6DF-13C6C58F567B}"/>
              </a:ext>
            </a:extLst>
          </p:cNvPr>
          <p:cNvSpPr txBox="1"/>
          <p:nvPr/>
        </p:nvSpPr>
        <p:spPr>
          <a:xfrm>
            <a:off x="6200545" y="1271360"/>
            <a:ext cx="380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Results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9FBFE7-90DD-3A2A-D3B0-0AEF6A18FAE9}"/>
              </a:ext>
            </a:extLst>
          </p:cNvPr>
          <p:cNvSpPr/>
          <p:nvPr/>
        </p:nvSpPr>
        <p:spPr>
          <a:xfrm>
            <a:off x="41397" y="795421"/>
            <a:ext cx="3904144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major CPG brand was experiencing diminishing offline sales</a:t>
            </a:r>
            <a:r>
              <a:rPr kumimoji="0" lang="en-US" sz="1200" b="0" i="0" u="non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f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or HH’s exposed to ads 10+ times.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This highlighted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 need to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reach new HHs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minimize waste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helped the brand identify opportunities to adjust spend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and </a:t>
            </a:r>
            <a:r>
              <a:rPr lang="en-US" sz="1200">
                <a:solidFill>
                  <a:srgbClr val="1B1464"/>
                </a:solidFill>
                <a:latin typeface="Helvetica"/>
                <a:cs typeface="Helvetica"/>
              </a:rPr>
              <a:t>increase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campaign reach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This was done by </a:t>
            </a:r>
            <a:r>
              <a:rPr kumimoji="0" lang="en-US" sz="1200" b="0" i="0" u="non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suppressing heavily exposed homes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across CTV and OTT. Those impressions were redirected to CTV households with little to no linear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exposure to drive incremental reach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All households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CPG brand was able to drive incremental reach with unique HH reach increasing by 176% for the OTT/CTV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campaign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Through this analysis, they were able to determine their ROAS and what was driving it –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ROAS was 86%, mostly driven by light/med TV HHs that were previously challenging to reach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Data Plus Math (D+M)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Linear TV, OTT, Connected TV (CTV)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BA3285-3EEF-23A8-020F-9FD1B9E39E2D}"/>
              </a:ext>
            </a:extLst>
          </p:cNvPr>
          <p:cNvSpPr txBox="1"/>
          <p:nvPr/>
        </p:nvSpPr>
        <p:spPr>
          <a:xfrm>
            <a:off x="3996213" y="6321489"/>
            <a:ext cx="5809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LiveRamp, CPG brand case study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time period: Q1 – Q2 ‘21.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5CE837-5B09-1D9E-67B9-2D1A3B9A70F1}"/>
              </a:ext>
            </a:extLst>
          </p:cNvPr>
          <p:cNvSpPr txBox="1"/>
          <p:nvPr/>
        </p:nvSpPr>
        <p:spPr>
          <a:xfrm>
            <a:off x="4426525" y="3877006"/>
            <a:ext cx="3150298" cy="1446550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More Reach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 panose="020B0604020202020204" pitchFamily="34" charset="0"/>
                <a:ea typeface="Open Sans" panose="020B0606030504020204" pitchFamily="34" charset="0"/>
              </a:rPr>
              <a:t>+176%</a:t>
            </a:r>
            <a:endParaRPr kumimoji="0" lang="en-US" sz="44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increase in unique HH reach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05EA633-04B2-A457-2606-FA3DB0562EF3}"/>
              </a:ext>
            </a:extLst>
          </p:cNvPr>
          <p:cNvSpPr txBox="1"/>
          <p:nvPr/>
        </p:nvSpPr>
        <p:spPr>
          <a:xfrm>
            <a:off x="8529197" y="3862612"/>
            <a:ext cx="2938860" cy="1446550"/>
          </a:xfrm>
          <a:prstGeom prst="rect">
            <a:avLst/>
          </a:prstGeom>
          <a:noFill/>
        </p:spPr>
        <p:txBody>
          <a:bodyPr wrap="square" lIns="91440" tIns="91440" rIns="91440" bIns="91440" rtlCol="0" anchor="t"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1F1A62"/>
                </a:solidFill>
                <a:latin typeface="Helvetica"/>
                <a:cs typeface="Helvetica"/>
              </a:rPr>
              <a:t>More Efficient</a:t>
            </a:r>
            <a:endParaRPr kumimoji="0" lang="en-US" sz="20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latin typeface="Helvetica"/>
                <a:ea typeface="Open Sans"/>
                <a:cs typeface="Helvetica"/>
              </a:rPr>
              <a:t>86%</a:t>
            </a:r>
            <a:endParaRPr lang="en-US" sz="4400" b="1" i="0" u="none" strike="noStrike" kern="1200" cap="none" spc="0" normalizeH="0" baseline="0" noProof="0">
              <a:ln w="13462">
                <a:solidFill>
                  <a:prstClr val="black"/>
                </a:solidFill>
                <a:prstDash val="solid"/>
              </a:ln>
              <a:solidFill>
                <a:srgbClr val="ED3C8D"/>
              </a:solidFill>
              <a:effectLst>
                <a:outerShdw dist="38100" dir="2700000" algn="bl" rotWithShape="0">
                  <a:prstClr val="black"/>
                </a:outerShdw>
              </a:effectLst>
              <a:uLnTx/>
              <a:uFillTx/>
              <a:latin typeface="Helvetica" panose="020B0604020202020204" pitchFamily="34" charset="0"/>
              <a:ea typeface="Open Sans" panose="020B0606030504020204" pitchFamily="34" charset="0"/>
              <a:cs typeface="Helvetica"/>
            </a:endParaRPr>
          </a:p>
          <a:p>
            <a:pPr algn="ctr">
              <a:defRPr/>
            </a:pP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ROAS</a:t>
            </a:r>
            <a:endParaRPr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cs typeface="Helvetica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0B3997A-4775-A313-4571-7A4973217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2330" y="1691836"/>
            <a:ext cx="2179238" cy="2179238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B294DC1E-3519-E56A-A1B8-1ADFF3BAE9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0934" y="1691836"/>
            <a:ext cx="2137591" cy="213759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7FCC315-760A-ABE5-F84A-B9E2E536E108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Incremental </a:t>
            </a: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Reach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0" name="Google Shape;150;p26">
            <a:extLst>
              <a:ext uri="{FF2B5EF4-FFF2-40B4-BE49-F238E27FC236}">
                <a16:creationId xmlns:a16="http://schemas.microsoft.com/office/drawing/2014/main" id="{D86558AB-B265-8F29-C93B-55D6A9378CA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73481" y="98485"/>
            <a:ext cx="577861" cy="58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61;p13">
            <a:extLst>
              <a:ext uri="{FF2B5EF4-FFF2-40B4-BE49-F238E27FC236}">
                <a16:creationId xmlns:a16="http://schemas.microsoft.com/office/drawing/2014/main" id="{978B812D-7B8E-38E1-072B-1BA65F196FFB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80110FEA-273A-6319-C65B-CD3A23481597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14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8D49008-A089-1C43-A148-7DD395DDCEE3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36" name="Google Shape;450;p40">
            <a:extLst>
              <a:ext uri="{FF2B5EF4-FFF2-40B4-BE49-F238E27FC236}">
                <a16:creationId xmlns:a16="http://schemas.microsoft.com/office/drawing/2014/main" id="{2C26B9D5-1799-7CBA-FD5A-0841A728D54E}"/>
              </a:ext>
            </a:extLst>
          </p:cNvPr>
          <p:cNvGrpSpPr/>
          <p:nvPr/>
        </p:nvGrpSpPr>
        <p:grpSpPr>
          <a:xfrm>
            <a:off x="11468057" y="5817870"/>
            <a:ext cx="419143" cy="312292"/>
            <a:chOff x="383222" y="6477000"/>
            <a:chExt cx="276923" cy="187515"/>
          </a:xfrm>
        </p:grpSpPr>
        <p:sp>
          <p:nvSpPr>
            <p:cNvPr id="37" name="Google Shape;451;p40">
              <a:extLst>
                <a:ext uri="{FF2B5EF4-FFF2-40B4-BE49-F238E27FC236}">
                  <a16:creationId xmlns:a16="http://schemas.microsoft.com/office/drawing/2014/main" id="{8BAE39FC-C6C8-DCEA-AB75-01E60AAF9F6E}"/>
                </a:ext>
              </a:extLst>
            </p:cNvPr>
            <p:cNvSpPr/>
            <p:nvPr/>
          </p:nvSpPr>
          <p:spPr>
            <a:xfrm>
              <a:off x="383222" y="6477000"/>
              <a:ext cx="130746" cy="187515"/>
            </a:xfrm>
            <a:custGeom>
              <a:avLst/>
              <a:gdLst/>
              <a:ahLst/>
              <a:cxnLst/>
              <a:rect l="l" t="t" r="r" b="b"/>
              <a:pathLst>
                <a:path w="130746" h="187515" extrusionOk="0">
                  <a:moveTo>
                    <a:pt x="0" y="187516"/>
                  </a:moveTo>
                  <a:lnTo>
                    <a:pt x="94425" y="0"/>
                  </a:lnTo>
                  <a:lnTo>
                    <a:pt x="130747" y="0"/>
                  </a:lnTo>
                  <a:lnTo>
                    <a:pt x="36004" y="187516"/>
                  </a:lnTo>
                  <a:lnTo>
                    <a:pt x="0" y="187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75" tIns="68575" rIns="1371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i="0" u="none" strike="noStrike" cap="non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38" name="Google Shape;452;p40">
              <a:extLst>
                <a:ext uri="{FF2B5EF4-FFF2-40B4-BE49-F238E27FC236}">
                  <a16:creationId xmlns:a16="http://schemas.microsoft.com/office/drawing/2014/main" id="{D9D11FB3-1453-2992-A8D5-75705A0FE691}"/>
                </a:ext>
              </a:extLst>
            </p:cNvPr>
            <p:cNvSpPr/>
            <p:nvPr/>
          </p:nvSpPr>
          <p:spPr>
            <a:xfrm>
              <a:off x="532193" y="6477000"/>
              <a:ext cx="127952" cy="187515"/>
            </a:xfrm>
            <a:custGeom>
              <a:avLst/>
              <a:gdLst/>
              <a:ahLst/>
              <a:cxnLst/>
              <a:rect l="l" t="t" r="r" b="b"/>
              <a:pathLst>
                <a:path w="127952" h="187515" extrusionOk="0">
                  <a:moveTo>
                    <a:pt x="49276" y="154940"/>
                  </a:moveTo>
                  <a:lnTo>
                    <a:pt x="127953" y="154940"/>
                  </a:lnTo>
                  <a:lnTo>
                    <a:pt x="127953" y="187516"/>
                  </a:lnTo>
                  <a:lnTo>
                    <a:pt x="0" y="187516"/>
                  </a:lnTo>
                  <a:lnTo>
                    <a:pt x="0" y="0"/>
                  </a:lnTo>
                  <a:lnTo>
                    <a:pt x="49276" y="0"/>
                  </a:lnTo>
                  <a:lnTo>
                    <a:pt x="49276" y="1549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75" tIns="68575" rIns="1371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i="0" u="none" strike="noStrike" cap="non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pic>
        <p:nvPicPr>
          <p:cNvPr id="1026" name="Picture 2" descr="Data Plus Math Company Profile: Acquisition &amp; Investors | PitchBook">
            <a:extLst>
              <a:ext uri="{FF2B5EF4-FFF2-40B4-BE49-F238E27FC236}">
                <a16:creationId xmlns:a16="http://schemas.microsoft.com/office/drawing/2014/main" id="{35A6D4D7-BDAA-C246-4C30-850AF53AC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57" y="5686489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71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Eyewear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21519" y="791092"/>
            <a:ext cx="3982842" cy="584775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major retail eyewear brand sought to…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742950" lvl="1" indent="-285750">
              <a:buBlip>
                <a:blip r:embed="rId3"/>
              </a:buBlip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Increase awareness to further develop their customer base and capture market share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lvl="1"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lvl="1" indent="-285750">
              <a:buBlip>
                <a:blip r:embed="rId3"/>
              </a:buBlip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Understand what tactics, publishers, creative, target segment, etc. overperform or underperform in driving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 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lift among key brand KPIs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742950" lvl="1" indent="-285750">
              <a:buBlip>
                <a:blip r:embed="rId3"/>
              </a:buBlip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742950" lvl="1" indent="-285750">
              <a:buBlip>
                <a:blip r:embed="rId3"/>
              </a:buBlip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Understand the impact of their brand investment in moving potential customers down the brand funnel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Upwave’s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Brand Outcomes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capability measured brand lift and tied top of funnel to bottom of funnel outcomes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The campaign measurement included a leading sports platform, multiple programmatic partners, and a variety of sports, news, entertainment and lifestyle cable networks, among others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B1464"/>
                </a:solidFill>
                <a:latin typeface="Helvetica"/>
                <a:cs typeface="Helvetica"/>
              </a:rPr>
              <a:t>HHs, HHI $100k+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and product-intenders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was able to measure performance across full-funnel KPIs, seeing double-digit increases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7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was able to make campaign refinements with learnings on programming genres and creative executions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Upwave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/ Digital Display, Connected TV, Linear TV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F36C49-443D-4E60-B1B7-6C4AA013C3F0}"/>
              </a:ext>
            </a:extLst>
          </p:cNvPr>
          <p:cNvSpPr txBox="1"/>
          <p:nvPr/>
        </p:nvSpPr>
        <p:spPr>
          <a:xfrm>
            <a:off x="3996213" y="6321489"/>
            <a:ext cx="5809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</a:t>
            </a:r>
            <a:r>
              <a:rPr kumimoji="0" lang="en-US" sz="8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Upwave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Retail eyewear brand case study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time period: Q3 – Q4 ’21.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30081" y="8409"/>
            <a:ext cx="5447483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217">
              <a:spcAft>
                <a:spcPts val="1000"/>
              </a:spcAft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leading retail eyewear brand partnered with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Upwave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to 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measure full-funnel performance</a:t>
            </a:r>
            <a:endParaRPr lang="en-US" b="0" i="0" u="non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1026" name="Picture 2" descr="Jobs at Upwave - Otta - The only job search that does you justice">
            <a:extLst>
              <a:ext uri="{FF2B5EF4-FFF2-40B4-BE49-F238E27FC236}">
                <a16:creationId xmlns:a16="http://schemas.microsoft.com/office/drawing/2014/main" id="{D77AABB9-2AFD-2260-7BFB-0E5A25B0E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6386" y="5980289"/>
            <a:ext cx="1604673" cy="42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E1D57FBD-FAAA-2A04-E1DE-56CF16041807}"/>
              </a:ext>
            </a:extLst>
          </p:cNvPr>
          <p:cNvGrpSpPr/>
          <p:nvPr/>
        </p:nvGrpSpPr>
        <p:grpSpPr>
          <a:xfrm>
            <a:off x="4170305" y="3141754"/>
            <a:ext cx="3846190" cy="553998"/>
            <a:chOff x="4170305" y="3153011"/>
            <a:chExt cx="3846190" cy="553998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74DF720-2ECF-54BE-FF63-CA055D3C1CEF}"/>
                </a:ext>
              </a:extLst>
            </p:cNvPr>
            <p:cNvSpPr/>
            <p:nvPr/>
          </p:nvSpPr>
          <p:spPr>
            <a:xfrm>
              <a:off x="4170305" y="3169789"/>
              <a:ext cx="3846190" cy="51940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BE5676-68BC-1DB5-0EEC-F9A31E29E27B}"/>
                </a:ext>
              </a:extLst>
            </p:cNvPr>
            <p:cNvSpPr txBox="1"/>
            <p:nvPr/>
          </p:nvSpPr>
          <p:spPr>
            <a:xfrm>
              <a:off x="4170305" y="3153011"/>
              <a:ext cx="3846190" cy="55399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Behavioral targeting </a:t>
              </a:r>
              <a:r>
                <a:rPr lang="en-US" sz="1000">
                  <a:solidFill>
                    <a:srgbClr val="1F1A62"/>
                  </a:solidFill>
                  <a:latin typeface="Helvetica"/>
                  <a:cs typeface="Helvetica"/>
                </a:rPr>
                <a:t>(past purchasers)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saw increased KPI lifts in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Awareness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,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Consideration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and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Purchase Intent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, over Affinity</a:t>
              </a:r>
              <a:r>
                <a:rPr lang="en-US" sz="1000">
                  <a:solidFill>
                    <a:srgbClr val="1F1A62"/>
                  </a:solidFill>
                  <a:latin typeface="Helvetica"/>
                  <a:cs typeface="Helvetica"/>
                </a:rPr>
                <a:t> </a:t>
              </a:r>
              <a:endPara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endParaRPr>
            </a:p>
            <a:p>
              <a:pPr algn="ctr"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and In-Market</a:t>
              </a:r>
              <a:r>
                <a:rPr lang="en-US" sz="1000">
                  <a:solidFill>
                    <a:srgbClr val="1F1A62"/>
                  </a:solidFill>
                  <a:latin typeface="Helvetica"/>
                  <a:cs typeface="Helvetica"/>
                </a:rPr>
                <a:t> (likely purchasers) targeting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 tactics</a:t>
              </a:r>
            </a:p>
          </p:txBody>
        </p:sp>
      </p:grp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15A1F07-2A0D-9AF8-82E3-3099E83AF5DB}"/>
              </a:ext>
            </a:extLst>
          </p:cNvPr>
          <p:cNvGraphicFramePr/>
          <p:nvPr/>
        </p:nvGraphicFramePr>
        <p:xfrm>
          <a:off x="3982834" y="1201492"/>
          <a:ext cx="4014787" cy="18414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02A81A-F85A-A446-206A-B86D3F780D26}"/>
              </a:ext>
            </a:extLst>
          </p:cNvPr>
          <p:cNvCxnSpPr/>
          <p:nvPr/>
        </p:nvCxnSpPr>
        <p:spPr>
          <a:xfrm>
            <a:off x="4430195" y="3804292"/>
            <a:ext cx="7271191" cy="0"/>
          </a:xfrm>
          <a:prstGeom prst="line">
            <a:avLst/>
          </a:prstGeom>
          <a:ln w="9525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Google Shape;212;p18">
            <a:extLst>
              <a:ext uri="{FF2B5EF4-FFF2-40B4-BE49-F238E27FC236}">
                <a16:creationId xmlns:a16="http://schemas.microsoft.com/office/drawing/2014/main" id="{1C339005-D356-2F5D-7437-2A3CDFAAFBF8}"/>
              </a:ext>
            </a:extLst>
          </p:cNvPr>
          <p:cNvSpPr txBox="1"/>
          <p:nvPr/>
        </p:nvSpPr>
        <p:spPr>
          <a:xfrm>
            <a:off x="6675717" y="5047906"/>
            <a:ext cx="1276442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604020202020204" pitchFamily="34" charset="0"/>
                <a:ea typeface="Lato Light"/>
                <a:cs typeface="Helvetica" panose="020B0604020202020204" pitchFamily="34" charset="0"/>
                <a:sym typeface="Lato Light"/>
              </a:rPr>
              <a:t>+12.4% (Creative B)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Helvetica" panose="020B0604020202020204" pitchFamily="34" charset="0"/>
              <a:ea typeface="Lato Light"/>
              <a:cs typeface="Helvetica" panose="020B0604020202020204" pitchFamily="34" charset="0"/>
              <a:sym typeface="Lato Ligh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C5FF0A4-67CB-9AA8-E2B7-3DE91481483A}"/>
              </a:ext>
            </a:extLst>
          </p:cNvPr>
          <p:cNvSpPr txBox="1"/>
          <p:nvPr/>
        </p:nvSpPr>
        <p:spPr>
          <a:xfrm>
            <a:off x="4099276" y="3941465"/>
            <a:ext cx="3684862" cy="5539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defRPr>
            </a:lvl1pPr>
          </a:lstStyle>
          <a:p>
            <a:pPr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sym typeface="Lato Light"/>
              </a:rPr>
              <a:t>Creative Concepts A-E lifted the Awareness KPI, but only Concept B and D moved customers down the brand funnel, seeing increases in Consideration and Purchase Intent</a:t>
            </a:r>
            <a:r>
              <a:rPr lang="en-US" sz="1000">
                <a:sym typeface="Lato Light"/>
              </a:rPr>
              <a:t>  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sym typeface="Lato"/>
            </a:endParaRPr>
          </a:p>
        </p:txBody>
      </p:sp>
      <p:sp>
        <p:nvSpPr>
          <p:cNvPr id="52" name="Google Shape;213;p18">
            <a:extLst>
              <a:ext uri="{FF2B5EF4-FFF2-40B4-BE49-F238E27FC236}">
                <a16:creationId xmlns:a16="http://schemas.microsoft.com/office/drawing/2014/main" id="{D18CA6FB-A7BA-DEB0-6FF8-5373C488D47F}"/>
              </a:ext>
            </a:extLst>
          </p:cNvPr>
          <p:cNvSpPr txBox="1"/>
          <p:nvPr/>
        </p:nvSpPr>
        <p:spPr>
          <a:xfrm>
            <a:off x="6550204" y="5397035"/>
            <a:ext cx="1276442" cy="32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9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Lato Light"/>
                <a:cs typeface="Helvetica" panose="020B0604020202020204" pitchFamily="34" charset="0"/>
                <a:sym typeface="Lato Light"/>
              </a:rPr>
              <a:t>+14.7% (Creative D)</a:t>
            </a:r>
            <a:endParaRPr kumimoji="0" sz="9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Lato Light"/>
              <a:cs typeface="Helvetica" panose="020B0604020202020204" pitchFamily="34" charset="0"/>
              <a:sym typeface="Lato Light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86B1CE7-1DF5-1C93-1418-B05E5E58987B}"/>
              </a:ext>
            </a:extLst>
          </p:cNvPr>
          <p:cNvCxnSpPr>
            <a:cxnSpLocks/>
          </p:cNvCxnSpPr>
          <p:nvPr/>
        </p:nvCxnSpPr>
        <p:spPr>
          <a:xfrm flipV="1">
            <a:off x="8103765" y="1434518"/>
            <a:ext cx="83890" cy="4656638"/>
          </a:xfrm>
          <a:prstGeom prst="line">
            <a:avLst/>
          </a:prstGeom>
          <a:ln w="9525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BC22015D-CE51-B6D4-47E3-D7FC28C98BED}"/>
              </a:ext>
            </a:extLst>
          </p:cNvPr>
          <p:cNvGrpSpPr/>
          <p:nvPr/>
        </p:nvGrpSpPr>
        <p:grpSpPr>
          <a:xfrm>
            <a:off x="4792579" y="4684252"/>
            <a:ext cx="2091910" cy="1339020"/>
            <a:chOff x="5099376" y="3809219"/>
            <a:chExt cx="2091910" cy="1339020"/>
          </a:xfrm>
        </p:grpSpPr>
        <p:sp>
          <p:nvSpPr>
            <p:cNvPr id="46" name="Google Shape;207;p18">
              <a:extLst>
                <a:ext uri="{FF2B5EF4-FFF2-40B4-BE49-F238E27FC236}">
                  <a16:creationId xmlns:a16="http://schemas.microsoft.com/office/drawing/2014/main" id="{D7DF9610-1058-8315-A1CA-64E89E588430}"/>
                </a:ext>
              </a:extLst>
            </p:cNvPr>
            <p:cNvSpPr/>
            <p:nvPr/>
          </p:nvSpPr>
          <p:spPr>
            <a:xfrm rot="10800000">
              <a:off x="5558630" y="4793121"/>
              <a:ext cx="1193079" cy="348627"/>
            </a:xfrm>
            <a:prstGeom prst="trapezoid">
              <a:avLst>
                <a:gd name="adj" fmla="val 25000"/>
              </a:avLst>
            </a:prstGeom>
            <a:solidFill>
              <a:srgbClr val="66C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45" name="Google Shape;206;p18">
              <a:extLst>
                <a:ext uri="{FF2B5EF4-FFF2-40B4-BE49-F238E27FC236}">
                  <a16:creationId xmlns:a16="http://schemas.microsoft.com/office/drawing/2014/main" id="{44C74F4A-DA92-705C-84FA-EC044ED6189E}"/>
                </a:ext>
              </a:extLst>
            </p:cNvPr>
            <p:cNvSpPr/>
            <p:nvPr/>
          </p:nvSpPr>
          <p:spPr>
            <a:xfrm rot="10800000">
              <a:off x="5426793" y="4490020"/>
              <a:ext cx="1456753" cy="348627"/>
            </a:xfrm>
            <a:prstGeom prst="trapezoid">
              <a:avLst>
                <a:gd name="adj" fmla="val 25000"/>
              </a:avLst>
            </a:prstGeom>
            <a:solidFill>
              <a:srgbClr val="ED3C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44" name="Google Shape;205;p18">
              <a:extLst>
                <a:ext uri="{FF2B5EF4-FFF2-40B4-BE49-F238E27FC236}">
                  <a16:creationId xmlns:a16="http://schemas.microsoft.com/office/drawing/2014/main" id="{8B4E8435-FF86-B09C-7495-5186BBD0FBA6}"/>
                </a:ext>
              </a:extLst>
            </p:cNvPr>
            <p:cNvSpPr/>
            <p:nvPr/>
          </p:nvSpPr>
          <p:spPr>
            <a:xfrm rot="10800000">
              <a:off x="5294956" y="4163134"/>
              <a:ext cx="1720428" cy="348627"/>
            </a:xfrm>
            <a:prstGeom prst="trapezoid">
              <a:avLst>
                <a:gd name="adj" fmla="val 25000"/>
              </a:avLst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43" name="Google Shape;204;p18">
              <a:extLst>
                <a:ext uri="{FF2B5EF4-FFF2-40B4-BE49-F238E27FC236}">
                  <a16:creationId xmlns:a16="http://schemas.microsoft.com/office/drawing/2014/main" id="{C1F4222C-F183-94B2-FCDC-C6B07DDE70AA}"/>
                </a:ext>
              </a:extLst>
            </p:cNvPr>
            <p:cNvSpPr/>
            <p:nvPr/>
          </p:nvSpPr>
          <p:spPr>
            <a:xfrm rot="10800000">
              <a:off x="5162835" y="3815709"/>
              <a:ext cx="1984670" cy="348627"/>
            </a:xfrm>
            <a:prstGeom prst="trapezoid">
              <a:avLst>
                <a:gd name="adj" fmla="val 25000"/>
              </a:avLst>
            </a:prstGeom>
            <a:solidFill>
              <a:srgbClr val="011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47" name="Google Shape;208;p18">
              <a:extLst>
                <a:ext uri="{FF2B5EF4-FFF2-40B4-BE49-F238E27FC236}">
                  <a16:creationId xmlns:a16="http://schemas.microsoft.com/office/drawing/2014/main" id="{55352488-E23E-5136-C359-A7CE1D0B5E4B}"/>
                </a:ext>
              </a:extLst>
            </p:cNvPr>
            <p:cNvSpPr txBox="1"/>
            <p:nvPr/>
          </p:nvSpPr>
          <p:spPr>
            <a:xfrm>
              <a:off x="5099376" y="3809219"/>
              <a:ext cx="2091910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cs typeface="Helvetica" panose="020B0604020202020204" pitchFamily="34" charset="0"/>
                  <a:sym typeface="Lato"/>
                </a:rPr>
                <a:t>Awareness</a:t>
              </a: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cs typeface="Helvetica" panose="020B0604020202020204" pitchFamily="34" charset="0"/>
                <a:sym typeface="Lato"/>
              </a:endParaRPr>
            </a:p>
          </p:txBody>
        </p:sp>
        <p:sp>
          <p:nvSpPr>
            <p:cNvPr id="48" name="Google Shape;209;p18">
              <a:extLst>
                <a:ext uri="{FF2B5EF4-FFF2-40B4-BE49-F238E27FC236}">
                  <a16:creationId xmlns:a16="http://schemas.microsoft.com/office/drawing/2014/main" id="{5961D284-C95A-CD91-57CD-9EE6EEBCD7C5}"/>
                </a:ext>
              </a:extLst>
            </p:cNvPr>
            <p:cNvSpPr txBox="1"/>
            <p:nvPr/>
          </p:nvSpPr>
          <p:spPr>
            <a:xfrm>
              <a:off x="5119587" y="4156645"/>
              <a:ext cx="2071165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cs typeface="Helvetica" panose="020B0604020202020204" pitchFamily="34" charset="0"/>
                  <a:sym typeface="Lato"/>
                </a:rPr>
                <a:t>Consideration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cs typeface="Helvetica" panose="020B0604020202020204" pitchFamily="34" charset="0"/>
                <a:sym typeface="Lato"/>
              </a:endParaRPr>
            </a:p>
          </p:txBody>
        </p:sp>
        <p:sp>
          <p:nvSpPr>
            <p:cNvPr id="49" name="Google Shape;210;p18">
              <a:extLst>
                <a:ext uri="{FF2B5EF4-FFF2-40B4-BE49-F238E27FC236}">
                  <a16:creationId xmlns:a16="http://schemas.microsoft.com/office/drawing/2014/main" id="{362FAF18-0400-C856-A0F2-50F13357AA2D}"/>
                </a:ext>
              </a:extLst>
            </p:cNvPr>
            <p:cNvSpPr txBox="1"/>
            <p:nvPr/>
          </p:nvSpPr>
          <p:spPr>
            <a:xfrm>
              <a:off x="5387598" y="4483531"/>
              <a:ext cx="1535143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cs typeface="Helvetica" panose="020B0604020202020204" pitchFamily="34" charset="0"/>
                  <a:sym typeface="Lato"/>
                </a:rPr>
                <a:t>Purchase Intent</a:t>
              </a:r>
              <a:endParaRPr kumimoji="0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cs typeface="Helvetica" panose="020B0604020202020204" pitchFamily="34" charset="0"/>
                <a:sym typeface="Lato"/>
              </a:endParaRPr>
            </a:p>
          </p:txBody>
        </p:sp>
        <p:sp>
          <p:nvSpPr>
            <p:cNvPr id="50" name="Google Shape;211;p18">
              <a:extLst>
                <a:ext uri="{FF2B5EF4-FFF2-40B4-BE49-F238E27FC236}">
                  <a16:creationId xmlns:a16="http://schemas.microsoft.com/office/drawing/2014/main" id="{72C7EDD7-529B-B195-CB20-F59642472851}"/>
                </a:ext>
              </a:extLst>
            </p:cNvPr>
            <p:cNvSpPr txBox="1"/>
            <p:nvPr/>
          </p:nvSpPr>
          <p:spPr>
            <a:xfrm>
              <a:off x="5533926" y="4786632"/>
              <a:ext cx="1242486" cy="361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0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cs typeface="Helvetica" panose="020B0604020202020204" pitchFamily="34" charset="0"/>
                  <a:sym typeface="Lato"/>
                </a:rPr>
                <a:t>Lift</a:t>
              </a:r>
              <a:endParaRPr kumimoji="0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cs typeface="Helvetica" panose="020B0604020202020204" pitchFamily="34" charset="0"/>
                <a:sym typeface="Lato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BDF45D8A-B3C9-D3F5-CBCF-799292646AEC}"/>
              </a:ext>
            </a:extLst>
          </p:cNvPr>
          <p:cNvSpPr txBox="1"/>
          <p:nvPr/>
        </p:nvSpPr>
        <p:spPr>
          <a:xfrm>
            <a:off x="8321537" y="3929532"/>
            <a:ext cx="36848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sym typeface="Lato Light"/>
              </a:rPr>
              <a:t>After looking into different program categories, the platform surfaced underperforming and overperforming genres, giving the brand the opportunity to reallocate dollars towards better performing genres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sym typeface="Lato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BECE974-67F2-C1D4-2866-37AC31CA8D44}"/>
              </a:ext>
            </a:extLst>
          </p:cNvPr>
          <p:cNvGrpSpPr/>
          <p:nvPr/>
        </p:nvGrpSpPr>
        <p:grpSpPr>
          <a:xfrm>
            <a:off x="8397986" y="4786245"/>
            <a:ext cx="927974" cy="813432"/>
            <a:chOff x="4456678" y="4823284"/>
            <a:chExt cx="927974" cy="813432"/>
          </a:xfrm>
        </p:grpSpPr>
        <p:sp>
          <p:nvSpPr>
            <p:cNvPr id="42" name="Google Shape;220;p18">
              <a:extLst>
                <a:ext uri="{FF2B5EF4-FFF2-40B4-BE49-F238E27FC236}">
                  <a16:creationId xmlns:a16="http://schemas.microsoft.com/office/drawing/2014/main" id="{AAAFCC1B-190B-3241-D897-66D071350437}"/>
                </a:ext>
              </a:extLst>
            </p:cNvPr>
            <p:cNvSpPr txBox="1"/>
            <p:nvPr/>
          </p:nvSpPr>
          <p:spPr>
            <a:xfrm>
              <a:off x="4456678" y="4960600"/>
              <a:ext cx="51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Lato Light"/>
                  <a:cs typeface="Helvetica" panose="020B0604020202020204" pitchFamily="34" charset="0"/>
                  <a:sym typeface="Lato Light"/>
                </a:rPr>
                <a:t>↓</a:t>
              </a:r>
              <a:endParaRPr kumimoji="0" sz="23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Lato Light"/>
                <a:cs typeface="Helvetica" panose="020B0604020202020204" pitchFamily="34" charset="0"/>
                <a:sym typeface="Lato Light"/>
              </a:endParaRPr>
            </a:p>
          </p:txBody>
        </p:sp>
        <p:sp>
          <p:nvSpPr>
            <p:cNvPr id="60" name="Google Shape;223;p18">
              <a:extLst>
                <a:ext uri="{FF2B5EF4-FFF2-40B4-BE49-F238E27FC236}">
                  <a16:creationId xmlns:a16="http://schemas.microsoft.com/office/drawing/2014/main" id="{F0A68346-9BA1-7B8E-64AB-9D62E4F75896}"/>
                </a:ext>
              </a:extLst>
            </p:cNvPr>
            <p:cNvSpPr txBox="1"/>
            <p:nvPr/>
          </p:nvSpPr>
          <p:spPr>
            <a:xfrm>
              <a:off x="4679652" y="5313581"/>
              <a:ext cx="705000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9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cs typeface="Helvetica" panose="020B0604020202020204" pitchFamily="34" charset="0"/>
                  <a:sym typeface="Lato"/>
                </a:rPr>
                <a:t>Sitcom</a:t>
              </a:r>
              <a:endParaRPr kumimoji="0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cs typeface="Helvetica" panose="020B0604020202020204" pitchFamily="34" charset="0"/>
                <a:sym typeface="Lato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2091635E-AF44-3C08-5350-523355847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4615" y="4823284"/>
              <a:ext cx="525122" cy="52512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6D3686-2209-2B04-D4EB-BB9A2FF0959F}"/>
              </a:ext>
            </a:extLst>
          </p:cNvPr>
          <p:cNvGrpSpPr/>
          <p:nvPr/>
        </p:nvGrpSpPr>
        <p:grpSpPr>
          <a:xfrm>
            <a:off x="9477565" y="4854589"/>
            <a:ext cx="1114064" cy="745088"/>
            <a:chOff x="5439895" y="4891628"/>
            <a:chExt cx="1114064" cy="745088"/>
          </a:xfrm>
        </p:grpSpPr>
        <p:sp>
          <p:nvSpPr>
            <p:cNvPr id="58" name="Google Shape;221;p18">
              <a:extLst>
                <a:ext uri="{FF2B5EF4-FFF2-40B4-BE49-F238E27FC236}">
                  <a16:creationId xmlns:a16="http://schemas.microsoft.com/office/drawing/2014/main" id="{3249D386-591F-6266-CB71-EA33884A2636}"/>
                </a:ext>
              </a:extLst>
            </p:cNvPr>
            <p:cNvSpPr txBox="1"/>
            <p:nvPr/>
          </p:nvSpPr>
          <p:spPr>
            <a:xfrm rot="10800000">
              <a:off x="5439895" y="5035665"/>
              <a:ext cx="51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Lato Light"/>
                  <a:cs typeface="Helvetica" panose="020B0604020202020204" pitchFamily="34" charset="0"/>
                  <a:sym typeface="Lato Light"/>
                </a:rPr>
                <a:t>↓</a:t>
              </a:r>
              <a:endParaRPr kumimoji="0" sz="23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Lato Light"/>
                <a:cs typeface="Helvetica" panose="020B0604020202020204" pitchFamily="34" charset="0"/>
                <a:sym typeface="Lato Light"/>
              </a:endParaRPr>
            </a:p>
          </p:txBody>
        </p:sp>
        <p:sp>
          <p:nvSpPr>
            <p:cNvPr id="61" name="Google Shape;224;p18">
              <a:extLst>
                <a:ext uri="{FF2B5EF4-FFF2-40B4-BE49-F238E27FC236}">
                  <a16:creationId xmlns:a16="http://schemas.microsoft.com/office/drawing/2014/main" id="{7FBEF042-B051-22DA-BC97-84DA3B175CD3}"/>
                </a:ext>
              </a:extLst>
            </p:cNvPr>
            <p:cNvSpPr txBox="1"/>
            <p:nvPr/>
          </p:nvSpPr>
          <p:spPr>
            <a:xfrm>
              <a:off x="5764803" y="5313581"/>
              <a:ext cx="789156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n-US"/>
              </a:defPPr>
              <a:lvl1pPr lvl="0" indent="0" algn="ctr">
                <a:spcBef>
                  <a:spcPts val="0"/>
                </a:spcBef>
                <a:spcAft>
                  <a:spcPts val="0"/>
                </a:spcAft>
                <a:buNone/>
                <a:defRPr sz="900" b="1">
                  <a:solidFill>
                    <a:srgbClr val="1B1464"/>
                  </a:solidFill>
                  <a:latin typeface="Helvetica" panose="020B0604020202020204" pitchFamily="34" charset="0"/>
                  <a:ea typeface="Lato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9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sym typeface="Lato"/>
                </a:rPr>
                <a:t>Talk News</a:t>
              </a:r>
              <a:endParaRPr kumimoji="0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sym typeface="Lato"/>
              </a:endParaRPr>
            </a:p>
          </p:txBody>
        </p:sp>
        <p:pic>
          <p:nvPicPr>
            <p:cNvPr id="12" name="Picture 11" descr="Icon&#10;&#10;Description automatically generated">
              <a:extLst>
                <a:ext uri="{FF2B5EF4-FFF2-40B4-BE49-F238E27FC236}">
                  <a16:creationId xmlns:a16="http://schemas.microsoft.com/office/drawing/2014/main" id="{2F351B89-BB7B-8BC6-1AB4-2DD90175A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13237" y="4891628"/>
              <a:ext cx="426122" cy="42612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3B1D2D-25D0-13A7-908C-6A902844F0F5}"/>
              </a:ext>
            </a:extLst>
          </p:cNvPr>
          <p:cNvGrpSpPr/>
          <p:nvPr/>
        </p:nvGrpSpPr>
        <p:grpSpPr>
          <a:xfrm>
            <a:off x="10743235" y="4854589"/>
            <a:ext cx="1028736" cy="745088"/>
            <a:chOff x="6692870" y="4891628"/>
            <a:chExt cx="1028736" cy="745088"/>
          </a:xfrm>
        </p:grpSpPr>
        <p:sp>
          <p:nvSpPr>
            <p:cNvPr id="59" name="Google Shape;222;p18">
              <a:extLst>
                <a:ext uri="{FF2B5EF4-FFF2-40B4-BE49-F238E27FC236}">
                  <a16:creationId xmlns:a16="http://schemas.microsoft.com/office/drawing/2014/main" id="{23EF884B-2227-340C-42F5-A7D9FD30AB65}"/>
                </a:ext>
              </a:extLst>
            </p:cNvPr>
            <p:cNvSpPr txBox="1"/>
            <p:nvPr/>
          </p:nvSpPr>
          <p:spPr>
            <a:xfrm rot="10800000">
              <a:off x="6692870" y="5035665"/>
              <a:ext cx="519000" cy="53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300" b="0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Lato Light"/>
                  <a:cs typeface="Helvetica" panose="020B0604020202020204" pitchFamily="34" charset="0"/>
                  <a:sym typeface="Lato Light"/>
                </a:rPr>
                <a:t>↓</a:t>
              </a:r>
              <a:endParaRPr kumimoji="0" sz="23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Lato Light"/>
                <a:cs typeface="Helvetica" panose="020B0604020202020204" pitchFamily="34" charset="0"/>
                <a:sym typeface="Lato Light"/>
              </a:endParaRPr>
            </a:p>
          </p:txBody>
        </p:sp>
        <p:sp>
          <p:nvSpPr>
            <p:cNvPr id="62" name="Google Shape;225;p18">
              <a:extLst>
                <a:ext uri="{FF2B5EF4-FFF2-40B4-BE49-F238E27FC236}">
                  <a16:creationId xmlns:a16="http://schemas.microsoft.com/office/drawing/2014/main" id="{25B710C9-770B-C3AB-2646-E89525014E1A}"/>
                </a:ext>
              </a:extLst>
            </p:cNvPr>
            <p:cNvSpPr txBox="1"/>
            <p:nvPr/>
          </p:nvSpPr>
          <p:spPr>
            <a:xfrm>
              <a:off x="7016606" y="5313581"/>
              <a:ext cx="705000" cy="3231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n-US"/>
              </a:defPPr>
              <a:lvl1pPr lvl="0" indent="0" algn="ctr">
                <a:spcBef>
                  <a:spcPts val="0"/>
                </a:spcBef>
                <a:spcAft>
                  <a:spcPts val="0"/>
                </a:spcAft>
                <a:buNone/>
                <a:defRPr sz="900" b="1">
                  <a:solidFill>
                    <a:srgbClr val="1B1464"/>
                  </a:solidFill>
                  <a:latin typeface="Helvetica" panose="020B0604020202020204" pitchFamily="34" charset="0"/>
                  <a:ea typeface="Lato"/>
                  <a:cs typeface="Helvetica" panose="020B0604020202020204" pitchFamily="34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900" b="1" i="0" u="none" strike="noStrike" kern="1200" cap="none" spc="0" normalizeH="0" baseline="0" noProof="0">
                  <a:ln>
                    <a:noFill/>
                  </a:ln>
                  <a:solidFill>
                    <a:srgbClr val="1B1464"/>
                  </a:solidFill>
                  <a:effectLst/>
                  <a:uLnTx/>
                  <a:uFillTx/>
                  <a:latin typeface="Helvetica" panose="020B0604020202020204" pitchFamily="34" charset="0"/>
                  <a:ea typeface="Lato"/>
                  <a:sym typeface="Lato"/>
                </a:rPr>
                <a:t>Reality</a:t>
              </a:r>
              <a:endParaRPr kumimoji="0" sz="9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Lato"/>
                <a:sym typeface="Lato"/>
              </a:endParaRPr>
            </a:p>
          </p:txBody>
        </p:sp>
        <p:pic>
          <p:nvPicPr>
            <p:cNvPr id="14" name="Picture 13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8C945E79-EBFE-32ED-C449-93F701884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71568" y="4891628"/>
              <a:ext cx="426122" cy="426122"/>
            </a:xfrm>
            <a:prstGeom prst="rect">
              <a:avLst/>
            </a:prstGeom>
          </p:spPr>
        </p:pic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910B4362-2EFD-F11F-275C-E52ECEFA052F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Maximize Full-Funnel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 Outcomes</a:t>
            </a:r>
          </a:p>
        </p:txBody>
      </p:sp>
      <p:graphicFrame>
        <p:nvGraphicFramePr>
          <p:cNvPr id="64" name="Chart 63">
            <a:extLst>
              <a:ext uri="{FF2B5EF4-FFF2-40B4-BE49-F238E27FC236}">
                <a16:creationId xmlns:a16="http://schemas.microsoft.com/office/drawing/2014/main" id="{357CA499-C437-3A8B-3E27-B6FA50A6D992}"/>
              </a:ext>
            </a:extLst>
          </p:cNvPr>
          <p:cNvGraphicFramePr/>
          <p:nvPr/>
        </p:nvGraphicFramePr>
        <p:xfrm>
          <a:off x="8016495" y="1236986"/>
          <a:ext cx="4014787" cy="1805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pSp>
        <p:nvGrpSpPr>
          <p:cNvPr id="65" name="Group 64">
            <a:extLst>
              <a:ext uri="{FF2B5EF4-FFF2-40B4-BE49-F238E27FC236}">
                <a16:creationId xmlns:a16="http://schemas.microsoft.com/office/drawing/2014/main" id="{82894936-770E-E6BF-915D-155D6A993559}"/>
              </a:ext>
            </a:extLst>
          </p:cNvPr>
          <p:cNvGrpSpPr/>
          <p:nvPr/>
        </p:nvGrpSpPr>
        <p:grpSpPr>
          <a:xfrm>
            <a:off x="8240873" y="3179934"/>
            <a:ext cx="3853182" cy="519409"/>
            <a:chOff x="4163313" y="3169789"/>
            <a:chExt cx="3853182" cy="519409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96455892-9B68-FAB3-F9FC-4834A9A57E0E}"/>
                </a:ext>
              </a:extLst>
            </p:cNvPr>
            <p:cNvSpPr/>
            <p:nvPr/>
          </p:nvSpPr>
          <p:spPr>
            <a:xfrm>
              <a:off x="4170305" y="3169789"/>
              <a:ext cx="3846190" cy="519409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F3580F9-192B-E714-6C63-4334ECEA6B9F}"/>
                </a:ext>
              </a:extLst>
            </p:cNvPr>
            <p:cNvSpPr txBox="1"/>
            <p:nvPr/>
          </p:nvSpPr>
          <p:spPr>
            <a:xfrm>
              <a:off x="4163313" y="3210814"/>
              <a:ext cx="3846190" cy="40011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The </a:t>
              </a: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ED3C8D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highest lift across all KPIs was among an HHI $100k </a:t>
              </a:r>
              <a:r>
                <a:rPr kumimoji="0" lang="en-US" sz="1000" b="0" i="0" u="none" strike="noStrike" kern="1200" cap="none" spc="0" normalizeH="0" baseline="0" noProof="0">
                  <a:ln>
                    <a:noFill/>
                  </a:ln>
                  <a:solidFill>
                    <a:srgbClr val="1F1A62"/>
                  </a:solidFill>
                  <a:effectLst/>
                  <a:uLnTx/>
                  <a:uFillTx/>
                  <a:latin typeface="Helvetica"/>
                  <a:ea typeface="+mn-ea"/>
                  <a:cs typeface="Helvetica"/>
                </a:rPr>
                <a:t>–giving the brand insight into audience appeal</a:t>
              </a:r>
            </a:p>
          </p:txBody>
        </p:sp>
      </p:grpSp>
      <p:pic>
        <p:nvPicPr>
          <p:cNvPr id="54" name="Picture 53" descr="A picture containing spectacles, goggles, sunglasses&#10;&#10;Description automatically generated">
            <a:extLst>
              <a:ext uri="{FF2B5EF4-FFF2-40B4-BE49-F238E27FC236}">
                <a16:creationId xmlns:a16="http://schemas.microsoft.com/office/drawing/2014/main" id="{E76BDF89-B029-1917-886F-5BE1F6774BF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1800" y="-32301"/>
            <a:ext cx="960217" cy="960217"/>
          </a:xfrm>
          <a:prstGeom prst="rect">
            <a:avLst/>
          </a:prstGeom>
        </p:spPr>
      </p:pic>
      <p:pic>
        <p:nvPicPr>
          <p:cNvPr id="55" name="Google Shape;61;p13">
            <a:extLst>
              <a:ext uri="{FF2B5EF4-FFF2-40B4-BE49-F238E27FC236}">
                <a16:creationId xmlns:a16="http://schemas.microsoft.com/office/drawing/2014/main" id="{EB331BDA-5C57-BA15-3F19-A43720357E8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62;p13">
            <a:extLst>
              <a:ext uri="{FF2B5EF4-FFF2-40B4-BE49-F238E27FC236}">
                <a16:creationId xmlns:a16="http://schemas.microsoft.com/office/drawing/2014/main" id="{CB7D165E-4502-8EDA-EF4F-5CAACA2B9849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15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2FE7E9B-35B7-CA04-A888-D64FB34C891B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365261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Financial Services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3999545" y="8409"/>
            <a:ext cx="6113446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217">
              <a:spcAft>
                <a:spcPts val="1000"/>
              </a:spcAft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financial services brand 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utilized </a:t>
            </a: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LiveRamp’s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 creative analysis to understand the impact of its high-profile </a:t>
            </a:r>
            <a:br>
              <a:rPr lang="en-US">
                <a:solidFill>
                  <a:srgbClr val="1F1A62"/>
                </a:solidFill>
                <a:latin typeface="Helvetica"/>
                <a:cs typeface="Helvetica"/>
              </a:rPr>
            </a:b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sports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sponsorships</a:t>
            </a:r>
            <a:endParaRPr kumimoji="0" lang="en-US" b="0" i="0" u="none" strike="sng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61E0AF6-319D-A5BD-F6DF-13C6C58F567B}"/>
              </a:ext>
            </a:extLst>
          </p:cNvPr>
          <p:cNvSpPr txBox="1"/>
          <p:nvPr/>
        </p:nvSpPr>
        <p:spPr>
          <a:xfrm>
            <a:off x="6200545" y="1271360"/>
            <a:ext cx="3809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Linear TV Sponsorship Drove…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89FBFE7-90DD-3A2A-D3B0-0AEF6A18FAE9}"/>
              </a:ext>
            </a:extLst>
          </p:cNvPr>
          <p:cNvSpPr/>
          <p:nvPr/>
        </p:nvSpPr>
        <p:spPr>
          <a:xfrm>
            <a:off x="41397" y="967533"/>
            <a:ext cx="3904144" cy="51398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financial services brand wanted to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quantify the impact of their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high-impact linear TV sponsorships of a major sports league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 website traffic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leveraged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to conduct a linear creative analysis across ongoing campaigns. This included billboards, tagged tune-ins and signage around the intermission aired through use of post-log reporting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Non-customers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was able to identify which sponsorship elements were driving the most website traffic. Intermission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signage and voiceovers proved most successful, resulting in 60% of total site visits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brand attributed a 6% increase (vs. previous quarter) in new customer site visits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this sponsorship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Platform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LiveRamp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, Data Plus Math (D+M)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 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/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Linear TV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1BA3285-3EEF-23A8-020F-9FD1B9E39E2D}"/>
              </a:ext>
            </a:extLst>
          </p:cNvPr>
          <p:cNvSpPr txBox="1"/>
          <p:nvPr/>
        </p:nvSpPr>
        <p:spPr>
          <a:xfrm>
            <a:off x="3996213" y="6321489"/>
            <a:ext cx="580923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LiveRamp, Financial Services brand case study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Campaign time period: August – September 2020.</a:t>
            </a:r>
            <a:endParaRPr kumimoji="0" lang="en-US" sz="800" b="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48223BB-653C-6C67-B32B-105B8457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449" y="1832398"/>
            <a:ext cx="1880105" cy="1880105"/>
          </a:xfrm>
          <a:prstGeom prst="rect">
            <a:avLst/>
          </a:prstGeo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B413C6B8-63DC-C2AF-E746-52A6C21300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643" y="1803574"/>
            <a:ext cx="1931606" cy="1931606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DBF2268-CD1D-6158-43BD-ECD3715F0A65}"/>
              </a:ext>
            </a:extLst>
          </p:cNvPr>
          <p:cNvSpPr txBox="1"/>
          <p:nvPr/>
        </p:nvSpPr>
        <p:spPr>
          <a:xfrm>
            <a:off x="4637963" y="3676521"/>
            <a:ext cx="2938860" cy="1292662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60%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total site visits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43E33C6-ED1C-2EF7-DB34-680A65B770ED}"/>
              </a:ext>
            </a:extLst>
          </p:cNvPr>
          <p:cNvSpPr txBox="1"/>
          <p:nvPr/>
        </p:nvSpPr>
        <p:spPr>
          <a:xfrm>
            <a:off x="7939281" y="3641104"/>
            <a:ext cx="3732330" cy="1846659"/>
          </a:xfrm>
          <a:prstGeom prst="rect">
            <a:avLst/>
          </a:prstGeom>
          <a:noFill/>
        </p:spPr>
        <p:txBody>
          <a:bodyPr wrap="square" lIns="91440" tIns="91440" rIns="91440" bIns="9144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13462">
                  <a:solidFill>
                    <a:prstClr val="black"/>
                  </a:solidFill>
                  <a:prstDash val="solid"/>
                </a:ln>
                <a:solidFill>
                  <a:srgbClr val="ED3C8D"/>
                </a:solidFill>
                <a:effectLst>
                  <a:outerShdw dist="38100" dir="2700000" algn="bl" rotWithShape="0">
                    <a:prstClr val="black"/>
                  </a:outerShdw>
                </a:effectLst>
                <a:uLnTx/>
                <a:uFillTx/>
                <a:latin typeface="Helvetica" panose="020B0604020202020204" pitchFamily="34" charset="0"/>
                <a:ea typeface="Open Sans" panose="020B0606030504020204" pitchFamily="34" charset="0"/>
                <a:cs typeface="+mn-cs"/>
              </a:rPr>
              <a:t>+6%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Overall increase in new customer site visits compared to the previous quarter</a:t>
            </a: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DD21670E-3B8B-8450-7142-D224D9C229E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1706" y="47281"/>
            <a:ext cx="714319" cy="71431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1BE48D2-6E09-822E-D76B-48EA909F8543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Website Traffic</a:t>
            </a:r>
          </a:p>
        </p:txBody>
      </p:sp>
      <p:pic>
        <p:nvPicPr>
          <p:cNvPr id="27" name="Google Shape;61;p13">
            <a:extLst>
              <a:ext uri="{FF2B5EF4-FFF2-40B4-BE49-F238E27FC236}">
                <a16:creationId xmlns:a16="http://schemas.microsoft.com/office/drawing/2014/main" id="{D9EA038D-D6B6-BA90-F6CE-11E9F33096FA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62;p13">
            <a:extLst>
              <a:ext uri="{FF2B5EF4-FFF2-40B4-BE49-F238E27FC236}">
                <a16:creationId xmlns:a16="http://schemas.microsoft.com/office/drawing/2014/main" id="{AC2AB08D-E2C5-D74E-DD2D-18D5929FDE69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16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78C3874-AF31-23E0-6438-428665B9E569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20" name="Google Shape;450;p40">
            <a:extLst>
              <a:ext uri="{FF2B5EF4-FFF2-40B4-BE49-F238E27FC236}">
                <a16:creationId xmlns:a16="http://schemas.microsoft.com/office/drawing/2014/main" id="{B76A9969-215B-670D-FBF8-84032A666239}"/>
              </a:ext>
            </a:extLst>
          </p:cNvPr>
          <p:cNvGrpSpPr/>
          <p:nvPr/>
        </p:nvGrpSpPr>
        <p:grpSpPr>
          <a:xfrm>
            <a:off x="11468057" y="5817870"/>
            <a:ext cx="419143" cy="312292"/>
            <a:chOff x="383222" y="6477000"/>
            <a:chExt cx="276923" cy="187515"/>
          </a:xfrm>
        </p:grpSpPr>
        <p:sp>
          <p:nvSpPr>
            <p:cNvPr id="25" name="Google Shape;451;p40">
              <a:extLst>
                <a:ext uri="{FF2B5EF4-FFF2-40B4-BE49-F238E27FC236}">
                  <a16:creationId xmlns:a16="http://schemas.microsoft.com/office/drawing/2014/main" id="{26B479FF-B513-E242-998A-985AC44DAC59}"/>
                </a:ext>
              </a:extLst>
            </p:cNvPr>
            <p:cNvSpPr/>
            <p:nvPr/>
          </p:nvSpPr>
          <p:spPr>
            <a:xfrm>
              <a:off x="383222" y="6477000"/>
              <a:ext cx="130746" cy="187515"/>
            </a:xfrm>
            <a:custGeom>
              <a:avLst/>
              <a:gdLst/>
              <a:ahLst/>
              <a:cxnLst/>
              <a:rect l="l" t="t" r="r" b="b"/>
              <a:pathLst>
                <a:path w="130746" h="187515" extrusionOk="0">
                  <a:moveTo>
                    <a:pt x="0" y="187516"/>
                  </a:moveTo>
                  <a:lnTo>
                    <a:pt x="94425" y="0"/>
                  </a:lnTo>
                  <a:lnTo>
                    <a:pt x="130747" y="0"/>
                  </a:lnTo>
                  <a:lnTo>
                    <a:pt x="36004" y="187516"/>
                  </a:lnTo>
                  <a:lnTo>
                    <a:pt x="0" y="1875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75" tIns="68575" rIns="1371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i="0" u="none" strike="noStrike" cap="non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  <p:sp>
          <p:nvSpPr>
            <p:cNvPr id="26" name="Google Shape;452;p40">
              <a:extLst>
                <a:ext uri="{FF2B5EF4-FFF2-40B4-BE49-F238E27FC236}">
                  <a16:creationId xmlns:a16="http://schemas.microsoft.com/office/drawing/2014/main" id="{20CC2E86-310F-9001-E0CC-4962DFB3026D}"/>
                </a:ext>
              </a:extLst>
            </p:cNvPr>
            <p:cNvSpPr/>
            <p:nvPr/>
          </p:nvSpPr>
          <p:spPr>
            <a:xfrm>
              <a:off x="532193" y="6477000"/>
              <a:ext cx="127952" cy="187515"/>
            </a:xfrm>
            <a:custGeom>
              <a:avLst/>
              <a:gdLst/>
              <a:ahLst/>
              <a:cxnLst/>
              <a:rect l="l" t="t" r="r" b="b"/>
              <a:pathLst>
                <a:path w="127952" h="187515" extrusionOk="0">
                  <a:moveTo>
                    <a:pt x="49276" y="154940"/>
                  </a:moveTo>
                  <a:lnTo>
                    <a:pt x="127953" y="154940"/>
                  </a:lnTo>
                  <a:lnTo>
                    <a:pt x="127953" y="187516"/>
                  </a:lnTo>
                  <a:lnTo>
                    <a:pt x="0" y="187516"/>
                  </a:lnTo>
                  <a:lnTo>
                    <a:pt x="0" y="0"/>
                  </a:lnTo>
                  <a:lnTo>
                    <a:pt x="49276" y="0"/>
                  </a:lnTo>
                  <a:lnTo>
                    <a:pt x="49276" y="1549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37175" tIns="68575" rIns="1371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800" i="0" u="none" strike="noStrike" cap="none">
                <a:solidFill>
                  <a:srgbClr val="000000"/>
                </a:solidFill>
                <a:latin typeface="Mulish"/>
                <a:ea typeface="Mulish"/>
                <a:cs typeface="Mulish"/>
                <a:sym typeface="Mulish"/>
              </a:endParaRPr>
            </a:p>
          </p:txBody>
        </p:sp>
      </p:grpSp>
      <p:pic>
        <p:nvPicPr>
          <p:cNvPr id="31" name="Picture 2" descr="Data Plus Math Company Profile: Acquisition &amp; Investors | PitchBook">
            <a:extLst>
              <a:ext uri="{FF2B5EF4-FFF2-40B4-BE49-F238E27FC236}">
                <a16:creationId xmlns:a16="http://schemas.microsoft.com/office/drawing/2014/main" id="{F121F306-021D-7A4C-E8B7-B38D155EA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3057" y="5686489"/>
            <a:ext cx="1270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56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-15115" y="560963"/>
            <a:ext cx="4014788" cy="6297037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0207"/>
            <a:ext cx="3764757" cy="7490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Insurance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922241"/>
            <a:ext cx="3950517" cy="56015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 insurance brand wanted to drive traffic to its website for quote requests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</a:rPr>
              <a:t>Ads were run through VIZIO’s FAST service </a:t>
            </a:r>
            <a:r>
              <a:rPr lang="en-US" sz="1200" err="1">
                <a:solidFill>
                  <a:srgbClr val="1F1A62"/>
                </a:solidFill>
                <a:latin typeface="Helvetica"/>
              </a:rPr>
              <a:t>WatchFree</a:t>
            </a:r>
            <a:r>
              <a:rPr lang="en-US" sz="1200">
                <a:solidFill>
                  <a:srgbClr val="1F1A62"/>
                </a:solidFill>
                <a:latin typeface="Helvetica"/>
              </a:rPr>
              <a:t>+, as well as the AVOD ad inventory VIZIO Ads has with programming partners</a:t>
            </a:r>
            <a:endParaRPr lang="en-US" sz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n-US" sz="800">
              <a:solidFill>
                <a:srgbClr val="1F1A62"/>
              </a:solidFill>
              <a:latin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</a:rPr>
              <a:t>Inscape data was used to determine the brand’s reach within linear environments as well as the incremental audience VIZIO Ads reached through digital media</a:t>
            </a:r>
            <a:endParaRPr lang="en-US" sz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endParaRPr lang="en-US" sz="800">
              <a:solidFill>
                <a:srgbClr val="1F1A62"/>
              </a:solidFill>
              <a:latin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</a:rPr>
              <a:t>Web pixel was placed to tie on-site actions back to media exposure across both linear and digital environments</a:t>
            </a:r>
            <a:endParaRPr lang="en-US" sz="1200">
              <a:solidFill>
                <a:srgbClr val="1F1A62"/>
              </a:solidFill>
              <a:latin typeface="Helvetica"/>
              <a:cs typeface="Helvetica"/>
            </a:endParaRPr>
          </a:p>
          <a:p>
            <a:pPr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P18+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combination of Linear TV and CTV via VIZIO Ads drove the greatest conversion rate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By adding CTV on top of linear TV, the brand was able to add incremental reach to their campaign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 / </a:t>
            </a: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 Ads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/ Linear and CTV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4788" y="71743"/>
            <a:ext cx="59076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1F1A62"/>
                </a:solidFill>
                <a:latin typeface="Helvetica"/>
              </a:rPr>
              <a:t>A major insurance advertiser used </a:t>
            </a:r>
            <a:r>
              <a:rPr lang="en-US" b="1">
                <a:solidFill>
                  <a:srgbClr val="1F1A62"/>
                </a:solidFill>
                <a:latin typeface="Helvetica"/>
              </a:rPr>
              <a:t>VIZIO </a:t>
            </a:r>
            <a:r>
              <a:rPr lang="en-US">
                <a:solidFill>
                  <a:srgbClr val="1F1A62"/>
                </a:solidFill>
                <a:latin typeface="Helvetica"/>
              </a:rPr>
              <a:t>and </a:t>
            </a:r>
            <a:r>
              <a:rPr lang="en-US" b="1">
                <a:solidFill>
                  <a:srgbClr val="1F1A62"/>
                </a:solidFill>
                <a:latin typeface="Helvetica"/>
              </a:rPr>
              <a:t>Inscape </a:t>
            </a:r>
            <a:r>
              <a:rPr lang="en-US">
                <a:solidFill>
                  <a:srgbClr val="1F1A62"/>
                </a:solidFill>
                <a:latin typeface="Helvetica"/>
              </a:rPr>
              <a:t>data to determine the incremental audience reached via VIZIO Ads and the effectiveness of digital ads in driving new users to its site</a:t>
            </a:r>
          </a:p>
        </p:txBody>
      </p:sp>
      <p:sp>
        <p:nvSpPr>
          <p:cNvPr id="47" name="Google Shape;229;p30">
            <a:extLst>
              <a:ext uri="{FF2B5EF4-FFF2-40B4-BE49-F238E27FC236}">
                <a16:creationId xmlns:a16="http://schemas.microsoft.com/office/drawing/2014/main" id="{D206381D-39CE-44C7-A876-5543AB8C9E3A}"/>
              </a:ext>
            </a:extLst>
          </p:cNvPr>
          <p:cNvSpPr txBox="1"/>
          <p:nvPr/>
        </p:nvSpPr>
        <p:spPr>
          <a:xfrm>
            <a:off x="4014789" y="1451494"/>
            <a:ext cx="817721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Campaign Results Overview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67BB7F-BCBE-4F78-BFD6-E3D506F0CD3F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Website Traffic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1E38DE-DDFD-61C6-04C7-AC5BB7527E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292248"/>
              </p:ext>
            </p:extLst>
          </p:nvPr>
        </p:nvGraphicFramePr>
        <p:xfrm>
          <a:off x="4720622" y="3151400"/>
          <a:ext cx="6541738" cy="32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826760-7EC6-7F0A-DFD8-ADDD9792379E}"/>
              </a:ext>
            </a:extLst>
          </p:cNvPr>
          <p:cNvCxnSpPr>
            <a:cxnSpLocks/>
          </p:cNvCxnSpPr>
          <p:nvPr/>
        </p:nvCxnSpPr>
        <p:spPr>
          <a:xfrm flipH="1">
            <a:off x="4137660" y="2743240"/>
            <a:ext cx="7910070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Google Shape;229;p30">
            <a:extLst>
              <a:ext uri="{FF2B5EF4-FFF2-40B4-BE49-F238E27FC236}">
                <a16:creationId xmlns:a16="http://schemas.microsoft.com/office/drawing/2014/main" id="{3F638BE9-F91E-4A31-2524-2D55B8DA5F3F}"/>
              </a:ext>
            </a:extLst>
          </p:cNvPr>
          <p:cNvSpPr txBox="1"/>
          <p:nvPr/>
        </p:nvSpPr>
        <p:spPr>
          <a:xfrm>
            <a:off x="6002467" y="1906809"/>
            <a:ext cx="1690942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+12%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44" name="Google Shape;229;p30">
            <a:extLst>
              <a:ext uri="{FF2B5EF4-FFF2-40B4-BE49-F238E27FC236}">
                <a16:creationId xmlns:a16="http://schemas.microsoft.com/office/drawing/2014/main" id="{529C6802-7F40-045C-CAC2-FD0DC21BC1F8}"/>
              </a:ext>
            </a:extLst>
          </p:cNvPr>
          <p:cNvSpPr txBox="1"/>
          <p:nvPr/>
        </p:nvSpPr>
        <p:spPr>
          <a:xfrm>
            <a:off x="7634711" y="1952975"/>
            <a:ext cx="4413019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Incremental reach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from </a:t>
            </a:r>
            <a:r>
              <a:rPr kumimoji="0" lang="en-US" sz="15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VIZIO Ads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 </a:t>
            </a:r>
            <a:b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</a:b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when combined with linear TV</a:t>
            </a:r>
          </a:p>
        </p:txBody>
      </p:sp>
      <p:sp>
        <p:nvSpPr>
          <p:cNvPr id="49" name="Google Shape;229;p30">
            <a:extLst>
              <a:ext uri="{FF2B5EF4-FFF2-40B4-BE49-F238E27FC236}">
                <a16:creationId xmlns:a16="http://schemas.microsoft.com/office/drawing/2014/main" id="{22ED0A08-C775-5BEC-2568-7D14D92D21AC}"/>
              </a:ext>
            </a:extLst>
          </p:cNvPr>
          <p:cNvSpPr txBox="1"/>
          <p:nvPr/>
        </p:nvSpPr>
        <p:spPr>
          <a:xfrm>
            <a:off x="4080971" y="2810868"/>
            <a:ext cx="811102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Conversion Rate by Platform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BCEE45-5F21-F3C9-0DB0-8946B6AE041F}"/>
              </a:ext>
            </a:extLst>
          </p:cNvPr>
          <p:cNvSpPr txBox="1"/>
          <p:nvPr/>
        </p:nvSpPr>
        <p:spPr>
          <a:xfrm>
            <a:off x="4014788" y="6311222"/>
            <a:ext cx="6869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Source: Vizio,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Blinded Insurance Site Conversion.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Campaign dates: Q2 2021.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E959BE8-C7AE-CFD1-DFB4-CBDAC49283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0910" y="1853445"/>
            <a:ext cx="845361" cy="845361"/>
          </a:xfrm>
          <a:prstGeom prst="rect">
            <a:avLst/>
          </a:prstGeom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30AF00F1-378C-D89A-A214-AE8C5BE3D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702" y="6202072"/>
            <a:ext cx="1211449" cy="2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B914347-DE56-4717-80B2-2192082BDFA5}"/>
              </a:ext>
            </a:extLst>
          </p:cNvPr>
          <p:cNvSpPr txBox="1"/>
          <p:nvPr/>
        </p:nvSpPr>
        <p:spPr>
          <a:xfrm>
            <a:off x="9593580" y="3151400"/>
            <a:ext cx="2502571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200" u="sng">
                <a:solidFill>
                  <a:srgbClr val="1F1A62"/>
                </a:solidFill>
                <a:latin typeface="Helvetica"/>
                <a:cs typeface="Helvetica"/>
              </a:rPr>
              <a:t>Cross-Platform Performance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286B99-F679-AFB5-F5A0-39D5703D9DA6}"/>
              </a:ext>
            </a:extLst>
          </p:cNvPr>
          <p:cNvSpPr/>
          <p:nvPr/>
        </p:nvSpPr>
        <p:spPr>
          <a:xfrm>
            <a:off x="9730740" y="3436490"/>
            <a:ext cx="2316990" cy="455165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latin typeface="Helvetica" panose="020B0403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621BED8-48FF-642C-0051-E1B9947A1C18}"/>
              </a:ext>
            </a:extLst>
          </p:cNvPr>
          <p:cNvSpPr txBox="1"/>
          <p:nvPr/>
        </p:nvSpPr>
        <p:spPr>
          <a:xfrm>
            <a:off x="10378315" y="3479406"/>
            <a:ext cx="181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Helvetica" panose="020B0403020202020204" pitchFamily="34" charset="0"/>
              </a:rPr>
              <a:t>conversion rate </a:t>
            </a:r>
            <a:r>
              <a:rPr lang="en-US" sz="900">
                <a:solidFill>
                  <a:schemeClr val="bg1"/>
                </a:solidFill>
                <a:latin typeface="Helvetica" panose="020B0403020202020204" pitchFamily="34" charset="0"/>
              </a:rPr>
              <a:t>of “exposed both” over linear alone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3A6FA8-F688-9978-1609-DF111265561F}"/>
              </a:ext>
            </a:extLst>
          </p:cNvPr>
          <p:cNvSpPr txBox="1"/>
          <p:nvPr/>
        </p:nvSpPr>
        <p:spPr>
          <a:xfrm>
            <a:off x="9833600" y="3428399"/>
            <a:ext cx="5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Helvetica" panose="020B0403020202020204" pitchFamily="34" charset="0"/>
              </a:rPr>
              <a:t>7x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E3395D1-CA10-50A9-BA41-32D3C1A5BAE4}"/>
              </a:ext>
            </a:extLst>
          </p:cNvPr>
          <p:cNvSpPr/>
          <p:nvPr/>
        </p:nvSpPr>
        <p:spPr>
          <a:xfrm>
            <a:off x="9730740" y="3947047"/>
            <a:ext cx="2316990" cy="455165"/>
          </a:xfrm>
          <a:prstGeom prst="roundRect">
            <a:avLst/>
          </a:prstGeom>
          <a:solidFill>
            <a:srgbClr val="ED3C8D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000">
              <a:latin typeface="Helvetica" panose="020B0403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B36A0-CE80-02D9-192E-1C4843535BEC}"/>
              </a:ext>
            </a:extLst>
          </p:cNvPr>
          <p:cNvSpPr txBox="1"/>
          <p:nvPr/>
        </p:nvSpPr>
        <p:spPr>
          <a:xfrm>
            <a:off x="10378315" y="3989963"/>
            <a:ext cx="1816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1">
                <a:solidFill>
                  <a:schemeClr val="bg1"/>
                </a:solidFill>
                <a:latin typeface="Helvetica" panose="020B0403020202020204" pitchFamily="34" charset="0"/>
              </a:rPr>
              <a:t>conversion rate </a:t>
            </a:r>
            <a:r>
              <a:rPr lang="en-US" sz="900">
                <a:solidFill>
                  <a:schemeClr val="bg1"/>
                </a:solidFill>
                <a:latin typeface="Helvetica" panose="020B0403020202020204" pitchFamily="34" charset="0"/>
              </a:rPr>
              <a:t>of “exposed both” over </a:t>
            </a:r>
            <a:r>
              <a:rPr lang="en-US" sz="900" err="1">
                <a:solidFill>
                  <a:schemeClr val="bg1"/>
                </a:solidFill>
                <a:latin typeface="Helvetica" panose="020B0403020202020204" pitchFamily="34" charset="0"/>
              </a:rPr>
              <a:t>VIZIOads</a:t>
            </a:r>
            <a:r>
              <a:rPr lang="en-US" sz="900">
                <a:solidFill>
                  <a:schemeClr val="bg1"/>
                </a:solidFill>
                <a:latin typeface="Helvetica" panose="020B0403020202020204" pitchFamily="34" charset="0"/>
              </a:rPr>
              <a:t> alone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6D7583-2346-350D-E8AB-525CF1D139EE}"/>
              </a:ext>
            </a:extLst>
          </p:cNvPr>
          <p:cNvSpPr txBox="1"/>
          <p:nvPr/>
        </p:nvSpPr>
        <p:spPr>
          <a:xfrm>
            <a:off x="9685020" y="3974574"/>
            <a:ext cx="875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Helvetica" panose="020B0403020202020204" pitchFamily="34" charset="0"/>
              </a:rPr>
              <a:t>+26%</a:t>
            </a:r>
          </a:p>
        </p:txBody>
      </p:sp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1F0BDD47-14C3-D4A0-B707-E424AFF64C4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660" y="54725"/>
            <a:ext cx="719619" cy="719619"/>
          </a:xfrm>
          <a:prstGeom prst="rect">
            <a:avLst/>
          </a:prstGeom>
        </p:spPr>
      </p:pic>
      <p:pic>
        <p:nvPicPr>
          <p:cNvPr id="39" name="Google Shape;61;p13">
            <a:extLst>
              <a:ext uri="{FF2B5EF4-FFF2-40B4-BE49-F238E27FC236}">
                <a16:creationId xmlns:a16="http://schemas.microsoft.com/office/drawing/2014/main" id="{0CC5834D-999B-A706-65A4-262D88A636C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62;p13">
            <a:extLst>
              <a:ext uri="{FF2B5EF4-FFF2-40B4-BE49-F238E27FC236}">
                <a16:creationId xmlns:a16="http://schemas.microsoft.com/office/drawing/2014/main" id="{A3037AEA-8314-6FBB-DC94-49391F1F4252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17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07AB4BC-AC41-0CBA-1C59-5FAF59EF394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80610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6461EA-AEE0-EBE8-A2D9-35D8188E7CD1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Internet Technology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9641" y="-7629"/>
            <a:ext cx="63056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An internet technology company partnered with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Samba TV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find efficient ways to </a:t>
            </a:r>
            <a:r>
              <a:rPr lang="en-US">
                <a:solidFill>
                  <a:srgbClr val="1F1A62"/>
                </a:solidFill>
                <a:latin typeface="Helvetica"/>
              </a:rPr>
              <a:t>drive site traffic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7F4BAC-44BF-8367-76C9-DB7B1396BB2F}"/>
              </a:ext>
            </a:extLst>
          </p:cNvPr>
          <p:cNvSpPr txBox="1"/>
          <p:nvPr/>
        </p:nvSpPr>
        <p:spPr>
          <a:xfrm>
            <a:off x="4030520" y="6213201"/>
            <a:ext cx="568244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cs typeface="Helvetica"/>
              </a:rPr>
              <a:t>Source: Samba TV, Internet Technology Case Study. Campaign time period: November 2020 – December 2020. </a:t>
            </a:r>
            <a:r>
              <a:rPr lang="en-US" sz="800">
                <a:solidFill>
                  <a:srgbClr val="002060"/>
                </a:solidFill>
                <a:latin typeface="Helvetica"/>
                <a:cs typeface="Helvetica"/>
              </a:rPr>
              <a:t>*Website traffic / visits.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96879F-DA1F-5F07-59FA-F3DC5B89B5E2}"/>
              </a:ext>
            </a:extLst>
          </p:cNvPr>
          <p:cNvSpPr/>
          <p:nvPr/>
        </p:nvSpPr>
        <p:spPr>
          <a:xfrm>
            <a:off x="64271" y="843583"/>
            <a:ext cx="3950517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 major internet technology company sought to understand how their </a:t>
            </a:r>
            <a:r>
              <a:rPr lang="en-US" sz="1200">
                <a:solidFill>
                  <a:srgbClr val="1B1464"/>
                </a:solidFill>
                <a:latin typeface="Helvetica"/>
                <a:cs typeface="Helvetica"/>
              </a:rPr>
              <a:t>TV and digital campaigns drove their site traffic, as well as which screens and which creative units had the most impact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To show the impact of the campaign on driving site traffic, Samba TV uses their </a:t>
            </a:r>
            <a:r>
              <a:rPr lang="en-US" sz="1200" i="1">
                <a:solidFill>
                  <a:srgbClr val="1F1A62"/>
                </a:solidFill>
                <a:latin typeface="Helvetica"/>
                <a:cs typeface="Helvetica"/>
              </a:rPr>
              <a:t>Online Conversion Measurement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to analyze lift compared to their </a:t>
            </a:r>
            <a:r>
              <a:rPr lang="en-US" sz="1200" i="1">
                <a:solidFill>
                  <a:srgbClr val="1F1A62"/>
                </a:solidFill>
                <a:latin typeface="Helvetica"/>
                <a:cs typeface="Helvetica"/>
              </a:rPr>
              <a:t>Synthetic Control Group Methodologies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A35-64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The analysis provided conversions* by screen so that the brand could optimize by device for future campaigns. Mobile ads showed the strongest conversion rate, driving the most audience to visit the website</a:t>
            </a:r>
          </a:p>
          <a:p>
            <a:pPr lvl="0">
              <a:defRPr/>
            </a:pPr>
            <a:endParaRPr lang="en-US" sz="6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The analysis allowed the brand to optimize by creative unit, revealing that the :15 second units outperformed the longer TV creatives. This has the potential to reduce the brand’s production costs and increase efficiency in future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Samba TV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 / Automated Content Recognition (ACR) &amp; Pixel Tags / Linear TV, CTV, Online Video</a:t>
            </a: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91FFED4-27DC-4DE6-B9DC-5C398E475EA1}"/>
              </a:ext>
            </a:extLst>
          </p:cNvPr>
          <p:cNvGraphicFramePr/>
          <p:nvPr/>
        </p:nvGraphicFramePr>
        <p:xfrm>
          <a:off x="4131428" y="1470404"/>
          <a:ext cx="3201816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8905FFAF-8ADB-681C-A175-B8C169FA8107}"/>
              </a:ext>
            </a:extLst>
          </p:cNvPr>
          <p:cNvSpPr txBox="1"/>
          <p:nvPr/>
        </p:nvSpPr>
        <p:spPr>
          <a:xfrm>
            <a:off x="4821844" y="1187756"/>
            <a:ext cx="1067896" cy="446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LIFT FROM CONTROL</a:t>
            </a:r>
            <a:endParaRPr lang="en-US" sz="1200" b="1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9E74CF-D902-67F7-EE55-4B7AF1827702}"/>
              </a:ext>
            </a:extLst>
          </p:cNvPr>
          <p:cNvGrpSpPr/>
          <p:nvPr/>
        </p:nvGrpSpPr>
        <p:grpSpPr>
          <a:xfrm>
            <a:off x="6054202" y="1241535"/>
            <a:ext cx="759101" cy="338554"/>
            <a:chOff x="6154682" y="1261807"/>
            <a:chExt cx="759101" cy="338554"/>
          </a:xfrm>
        </p:grpSpPr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B9457D18-8CE0-7DE7-4BAA-F6BB563604F5}"/>
                </a:ext>
              </a:extLst>
            </p:cNvPr>
            <p:cNvSpPr/>
            <p:nvPr/>
          </p:nvSpPr>
          <p:spPr>
            <a:xfrm>
              <a:off x="6154682" y="1365770"/>
              <a:ext cx="142642" cy="130628"/>
            </a:xfrm>
            <a:prstGeom prst="triangle">
              <a:avLst/>
            </a:prstGeom>
            <a:solidFill>
              <a:srgbClr val="4EBEA4"/>
            </a:solidFill>
            <a:ln>
              <a:solidFill>
                <a:srgbClr val="4EBE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FF5364F-74BF-208E-A908-E3BF317A15CF}"/>
                </a:ext>
              </a:extLst>
            </p:cNvPr>
            <p:cNvSpPr txBox="1"/>
            <p:nvPr/>
          </p:nvSpPr>
          <p:spPr>
            <a:xfrm>
              <a:off x="6310984" y="1261807"/>
              <a:ext cx="602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>
                  <a:solidFill>
                    <a:srgbClr val="1F1A62"/>
                  </a:solidFill>
                  <a:latin typeface="Helvetica" panose="020B0403020202020204" pitchFamily="34" charset="0"/>
                </a:rPr>
                <a:t>44%</a:t>
              </a:r>
              <a:endParaRPr lang="en-US" sz="1600" b="1">
                <a:solidFill>
                  <a:srgbClr val="ED3C8D"/>
                </a:solidFill>
                <a:latin typeface="Helvetica" panose="020B0403020202020204" pitchFamily="34" charset="0"/>
              </a:endParaRPr>
            </a:p>
          </p:txBody>
        </p:sp>
      </p:grp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685936D-66AB-4D3F-712E-CF4AA03BE29B}"/>
              </a:ext>
            </a:extLst>
          </p:cNvPr>
          <p:cNvCxnSpPr>
            <a:cxnSpLocks/>
          </p:cNvCxnSpPr>
          <p:nvPr/>
        </p:nvCxnSpPr>
        <p:spPr>
          <a:xfrm flipV="1">
            <a:off x="6433752" y="1536414"/>
            <a:ext cx="0" cy="318237"/>
          </a:xfrm>
          <a:prstGeom prst="straightConnector1">
            <a:avLst/>
          </a:prstGeom>
          <a:ln w="12700">
            <a:solidFill>
              <a:srgbClr val="1F1A62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Chart 57">
            <a:extLst>
              <a:ext uri="{FF2B5EF4-FFF2-40B4-BE49-F238E27FC236}">
                <a16:creationId xmlns:a16="http://schemas.microsoft.com/office/drawing/2014/main" id="{9E46F508-4F85-8B76-CCD3-681F0BD33D96}"/>
              </a:ext>
            </a:extLst>
          </p:cNvPr>
          <p:cNvGraphicFramePr/>
          <p:nvPr/>
        </p:nvGraphicFramePr>
        <p:xfrm>
          <a:off x="7591004" y="1252935"/>
          <a:ext cx="4474996" cy="2241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9" name="TextBox 1">
            <a:extLst>
              <a:ext uri="{FF2B5EF4-FFF2-40B4-BE49-F238E27FC236}">
                <a16:creationId xmlns:a16="http://schemas.microsoft.com/office/drawing/2014/main" id="{F412207A-00D0-738A-6ED4-6D9091DA3E55}"/>
              </a:ext>
            </a:extLst>
          </p:cNvPr>
          <p:cNvSpPr txBox="1"/>
          <p:nvPr/>
        </p:nvSpPr>
        <p:spPr>
          <a:xfrm>
            <a:off x="8535394" y="1843562"/>
            <a:ext cx="1229360" cy="223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Helvetica" panose="020B0403020202020204" pitchFamily="34" charset="0"/>
              </a:rPr>
              <a:t>Avg. Freq: 2.1</a:t>
            </a:r>
          </a:p>
        </p:txBody>
      </p:sp>
      <p:sp>
        <p:nvSpPr>
          <p:cNvPr id="60" name="TextBox 1">
            <a:extLst>
              <a:ext uri="{FF2B5EF4-FFF2-40B4-BE49-F238E27FC236}">
                <a16:creationId xmlns:a16="http://schemas.microsoft.com/office/drawing/2014/main" id="{4FC4094A-9BF1-BA4F-5321-511880AA4C56}"/>
              </a:ext>
            </a:extLst>
          </p:cNvPr>
          <p:cNvSpPr txBox="1"/>
          <p:nvPr/>
        </p:nvSpPr>
        <p:spPr>
          <a:xfrm>
            <a:off x="8535394" y="2266102"/>
            <a:ext cx="1229360" cy="223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Helvetica" panose="020B0403020202020204" pitchFamily="34" charset="0"/>
              </a:rPr>
              <a:t>Avg. Freq: 2.5</a:t>
            </a:r>
          </a:p>
        </p:txBody>
      </p:sp>
      <p:sp>
        <p:nvSpPr>
          <p:cNvPr id="61" name="TextBox 1">
            <a:extLst>
              <a:ext uri="{FF2B5EF4-FFF2-40B4-BE49-F238E27FC236}">
                <a16:creationId xmlns:a16="http://schemas.microsoft.com/office/drawing/2014/main" id="{58B2E849-FAF4-1236-2129-04CC8CCEDEDE}"/>
              </a:ext>
            </a:extLst>
          </p:cNvPr>
          <p:cNvSpPr txBox="1"/>
          <p:nvPr/>
        </p:nvSpPr>
        <p:spPr>
          <a:xfrm>
            <a:off x="8535394" y="2679145"/>
            <a:ext cx="1229360" cy="223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Helvetica" panose="020B0403020202020204" pitchFamily="34" charset="0"/>
              </a:rPr>
              <a:t>Avg. Freq: 2.3</a:t>
            </a:r>
          </a:p>
        </p:txBody>
      </p:sp>
      <p:sp>
        <p:nvSpPr>
          <p:cNvPr id="62" name="TextBox 1">
            <a:extLst>
              <a:ext uri="{FF2B5EF4-FFF2-40B4-BE49-F238E27FC236}">
                <a16:creationId xmlns:a16="http://schemas.microsoft.com/office/drawing/2014/main" id="{3A4F4A7A-91B7-8EB3-7675-63D874E36E68}"/>
              </a:ext>
            </a:extLst>
          </p:cNvPr>
          <p:cNvSpPr txBox="1"/>
          <p:nvPr/>
        </p:nvSpPr>
        <p:spPr>
          <a:xfrm>
            <a:off x="8535394" y="3092513"/>
            <a:ext cx="1229360" cy="22352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>
                <a:solidFill>
                  <a:schemeClr val="bg1"/>
                </a:solidFill>
                <a:latin typeface="Helvetica" panose="020B0403020202020204" pitchFamily="34" charset="0"/>
              </a:rPr>
              <a:t>Avg. Freq: </a:t>
            </a:r>
            <a:r>
              <a:rPr lang="en-US" b="1">
                <a:solidFill>
                  <a:schemeClr val="bg1"/>
                </a:solidFill>
                <a:latin typeface="Helvetica" panose="020B0403020202020204" pitchFamily="34" charset="0"/>
              </a:rPr>
              <a:t>4.7</a:t>
            </a:r>
            <a:endParaRPr lang="en-US" sz="1100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3A2C60EB-BD67-4634-9A0F-FA3A2D3AFFB9}"/>
              </a:ext>
            </a:extLst>
          </p:cNvPr>
          <p:cNvGraphicFramePr/>
          <p:nvPr/>
        </p:nvGraphicFramePr>
        <p:xfrm>
          <a:off x="4867930" y="3680242"/>
          <a:ext cx="6461568" cy="208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8A6E2FCD-FF56-FA8D-D77A-488D94B1A38A}"/>
              </a:ext>
            </a:extLst>
          </p:cNvPr>
          <p:cNvSpPr/>
          <p:nvPr/>
        </p:nvSpPr>
        <p:spPr>
          <a:xfrm>
            <a:off x="7234762" y="5867403"/>
            <a:ext cx="796127" cy="241028"/>
          </a:xfrm>
          <a:prstGeom prst="rect">
            <a:avLst/>
          </a:prstGeom>
          <a:solidFill>
            <a:srgbClr val="00BF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Helvetica" panose="020B0403020202020204" pitchFamily="34" charset="0"/>
              </a:rPr>
              <a:t>15s ads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DC2DE37-3383-ABE7-129F-106B66779D29}"/>
              </a:ext>
            </a:extLst>
          </p:cNvPr>
          <p:cNvSpPr/>
          <p:nvPr/>
        </p:nvSpPr>
        <p:spPr>
          <a:xfrm>
            <a:off x="8166539" y="5867403"/>
            <a:ext cx="796127" cy="241028"/>
          </a:xfrm>
          <a:prstGeom prst="rect">
            <a:avLst/>
          </a:prstGeom>
          <a:solidFill>
            <a:srgbClr val="1F1A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Helvetica" panose="020B0403020202020204" pitchFamily="34" charset="0"/>
              </a:rPr>
              <a:t>30s ads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5830E289-A417-E9C9-6BF0-F4A0D2D582F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4466" y="111769"/>
            <a:ext cx="599095" cy="599095"/>
          </a:xfrm>
          <a:prstGeom prst="rect">
            <a:avLst/>
          </a:prstGeom>
        </p:spPr>
      </p:pic>
      <p:pic>
        <p:nvPicPr>
          <p:cNvPr id="38" name="Picture 20" descr="Samba TV Home Page">
            <a:extLst>
              <a:ext uri="{FF2B5EF4-FFF2-40B4-BE49-F238E27FC236}">
                <a16:creationId xmlns:a16="http://schemas.microsoft.com/office/drawing/2014/main" id="{4F14270A-4DCF-1D8C-2AEC-323959A63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037" y="6018954"/>
            <a:ext cx="1993490" cy="5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CF5823F6-900B-5E01-6FA4-C807056CF009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Website Traffic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9" name="Google Shape;61;p13">
            <a:extLst>
              <a:ext uri="{FF2B5EF4-FFF2-40B4-BE49-F238E27FC236}">
                <a16:creationId xmlns:a16="http://schemas.microsoft.com/office/drawing/2014/main" id="{A16C1542-8C3F-ACAB-1E20-C9BA4B1F7CE3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62;p13">
            <a:extLst>
              <a:ext uri="{FF2B5EF4-FFF2-40B4-BE49-F238E27FC236}">
                <a16:creationId xmlns:a16="http://schemas.microsoft.com/office/drawing/2014/main" id="{58DFF360-4A95-4667-2F83-C8DC0C9DA2F3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18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CC3813F-3755-3CBF-5366-05BECFA8E833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006057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1115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0207"/>
            <a:ext cx="3764757" cy="7490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Tune-In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884141"/>
            <a:ext cx="3950517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network wanted to drive tune-in to the season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premiere of a flagship TV show and understand which tactics of its promotion were making the most impact on </a:t>
            </a:r>
            <a:r>
              <a:rPr lang="en-US" sz="1100">
                <a:solidFill>
                  <a:srgbClr val="1B1464"/>
                </a:solidFill>
                <a:latin typeface="Helvetica"/>
                <a:cs typeface="Helvetica"/>
              </a:rPr>
              <a:t>tune-in</a:t>
            </a:r>
            <a:br>
              <a:rPr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</a:b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Vizio’s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Inscape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viewing behavior data determined how viewers engaged with the promotion across the devices targeted and which viewers ultimately tuned into the show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 built a control group of Organic Viewers - those who were not exposed to the campaign to compare and contrast against</a:t>
            </a:r>
            <a:br>
              <a:rPr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</a:b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Targeting included existing network viewers, a competitive proxy show list, and retargeting of linear promos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100">
                <a:solidFill>
                  <a:srgbClr val="1B1464"/>
                </a:solidFill>
                <a:latin typeface="Helvetica"/>
              </a:rPr>
              <a:t>The analysis allowed the network to prove that those who were exposed to the promotion of the show were 64% likely to have tuned in for it vs. those who weren’t exposed to it</a:t>
            </a:r>
            <a:br>
              <a:rPr lang="en-US" sz="1100">
                <a:latin typeface="Helvetica"/>
              </a:rPr>
            </a:br>
            <a:endParaRPr kumimoji="0" lang="en-US" sz="400" b="0" i="0" u="none" strike="sng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The network was able to determine which tactics had the greatest impact on tune-in, increasing efficiency </a:t>
            </a:r>
            <a:br>
              <a:rPr lang="en-US" sz="1100">
                <a:latin typeface="Helvetica"/>
                <a:cs typeface="Helvetica"/>
              </a:rPr>
            </a:b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of future campaigns</a:t>
            </a: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*Household Connect 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generated the most positive results</a:t>
            </a:r>
            <a:endParaRPr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 / 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 Ads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/ CTV and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SmartCast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85303" y="71743"/>
            <a:ext cx="550204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major cable network utilized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Vizio’s Inscape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viewing behavior data to drive 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tune-in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to the premiere of a flagship TV show</a:t>
            </a:r>
          </a:p>
        </p:txBody>
      </p:sp>
      <p:sp>
        <p:nvSpPr>
          <p:cNvPr id="47" name="Google Shape;229;p30">
            <a:extLst>
              <a:ext uri="{FF2B5EF4-FFF2-40B4-BE49-F238E27FC236}">
                <a16:creationId xmlns:a16="http://schemas.microsoft.com/office/drawing/2014/main" id="{D206381D-39CE-44C7-A876-5543AB8C9E3A}"/>
              </a:ext>
            </a:extLst>
          </p:cNvPr>
          <p:cNvSpPr txBox="1"/>
          <p:nvPr/>
        </p:nvSpPr>
        <p:spPr>
          <a:xfrm>
            <a:off x="4014789" y="1543157"/>
            <a:ext cx="8177210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Campaign Results Overview</a:t>
            </a:r>
            <a:endParaRPr kumimoji="0" lang="en-US" sz="16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67BB7F-BCBE-4F78-BFD6-E3D506F0CD3F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Tune-In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BAB4797-3CA7-40CC-B590-277AB779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6" y="6523518"/>
            <a:ext cx="11708793" cy="3501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48EA27B-97B8-45EE-BD2B-B3FB734A93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51E38DE-DDFD-61C6-04C7-AC5BB7527E94}"/>
              </a:ext>
            </a:extLst>
          </p:cNvPr>
          <p:cNvGraphicFramePr/>
          <p:nvPr/>
        </p:nvGraphicFramePr>
        <p:xfrm>
          <a:off x="7377221" y="2649249"/>
          <a:ext cx="4701815" cy="2945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826760-7EC6-7F0A-DFD8-ADDD9792379E}"/>
              </a:ext>
            </a:extLst>
          </p:cNvPr>
          <p:cNvCxnSpPr>
            <a:cxnSpLocks/>
          </p:cNvCxnSpPr>
          <p:nvPr/>
        </p:nvCxnSpPr>
        <p:spPr>
          <a:xfrm>
            <a:off x="7559431" y="2152358"/>
            <a:ext cx="0" cy="3639153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Google Shape;229;p30">
            <a:extLst>
              <a:ext uri="{FF2B5EF4-FFF2-40B4-BE49-F238E27FC236}">
                <a16:creationId xmlns:a16="http://schemas.microsoft.com/office/drawing/2014/main" id="{22ED0A08-C775-5BEC-2568-7D14D92D21AC}"/>
              </a:ext>
            </a:extLst>
          </p:cNvPr>
          <p:cNvSpPr txBox="1"/>
          <p:nvPr/>
        </p:nvSpPr>
        <p:spPr>
          <a:xfrm>
            <a:off x="7607047" y="2230121"/>
            <a:ext cx="4584954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Lift vs. Control Group by Tactic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BCEE45-5F21-F3C9-0DB0-8946B6AE041F}"/>
              </a:ext>
            </a:extLst>
          </p:cNvPr>
          <p:cNvSpPr txBox="1"/>
          <p:nvPr/>
        </p:nvSpPr>
        <p:spPr>
          <a:xfrm>
            <a:off x="3976334" y="6031356"/>
            <a:ext cx="6908368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Source: Vizio, Case study: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Season Premier Omnichannel. </a:t>
            </a:r>
            <a:r>
              <a:rPr kumimoji="0" lang="en-US" sz="800" b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Campaign dates: Q2 2021. *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Household connect allows advertisers to extend their campaigns beyond the TV to millions of additional touchpoints and devices, so viewers will see a complementary ad or call-to-action on their computer, tablet, or mobile device shortly after being presented with an ad on TV</a:t>
            </a:r>
            <a:r>
              <a:rPr lang="en-US" sz="800">
                <a:solidFill>
                  <a:srgbClr val="1F1A62"/>
                </a:solidFill>
                <a:latin typeface="Helvetica"/>
                <a:cs typeface="Helvetica"/>
              </a:rPr>
              <a:t> 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F8315FAF-9FF5-66D8-3EA8-373A389FB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2086" y="87604"/>
            <a:ext cx="928383" cy="6705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C86408DE-8C70-05F3-476A-1500F2803A62}"/>
              </a:ext>
            </a:extLst>
          </p:cNvPr>
          <p:cNvGraphicFramePr/>
          <p:nvPr/>
        </p:nvGraphicFramePr>
        <p:xfrm>
          <a:off x="4167283" y="2642158"/>
          <a:ext cx="2723928" cy="320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7" name="Google Shape;229;p30">
            <a:extLst>
              <a:ext uri="{FF2B5EF4-FFF2-40B4-BE49-F238E27FC236}">
                <a16:creationId xmlns:a16="http://schemas.microsoft.com/office/drawing/2014/main" id="{63FD9152-73B0-49D2-8346-A55A8F414B1C}"/>
              </a:ext>
            </a:extLst>
          </p:cNvPr>
          <p:cNvSpPr txBox="1"/>
          <p:nvPr/>
        </p:nvSpPr>
        <p:spPr>
          <a:xfrm>
            <a:off x="4085303" y="2217700"/>
            <a:ext cx="3312108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sym typeface="Arial Black"/>
              </a:rPr>
              <a:t>Watched TV Show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EE40EE-A8F8-2815-F31C-F0F44789BCA8}"/>
              </a:ext>
            </a:extLst>
          </p:cNvPr>
          <p:cNvSpPr/>
          <p:nvPr/>
        </p:nvSpPr>
        <p:spPr>
          <a:xfrm>
            <a:off x="6534150" y="2610842"/>
            <a:ext cx="949716" cy="560835"/>
          </a:xfrm>
          <a:prstGeom prst="roundRect">
            <a:avLst/>
          </a:prstGeom>
          <a:solidFill>
            <a:srgbClr val="ED3C8D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+64%</a:t>
            </a:r>
          </a:p>
          <a:p>
            <a:pPr algn="ctr">
              <a:defRPr/>
            </a:pPr>
            <a:r>
              <a:rPr lang="en-US" sz="800">
                <a:latin typeface="Helvetica"/>
                <a:cs typeface="Helvetica"/>
              </a:rPr>
              <a:t>Higher than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 control</a:t>
            </a:r>
            <a:endParaRPr lang="en-US" sz="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0" name="Picture 4">
            <a:extLst>
              <a:ext uri="{FF2B5EF4-FFF2-40B4-BE49-F238E27FC236}">
                <a16:creationId xmlns:a16="http://schemas.microsoft.com/office/drawing/2014/main" id="{40055C3D-93ED-A38F-ABAC-3280F5E8F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4702" y="6202072"/>
            <a:ext cx="1211449" cy="27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ABA2518-D1C7-CA9D-BCFD-E968BB816B5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92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indoor, table, desk&#10;&#10;Description automatically generated">
            <a:extLst>
              <a:ext uri="{FF2B5EF4-FFF2-40B4-BE49-F238E27FC236}">
                <a16:creationId xmlns:a16="http://schemas.microsoft.com/office/drawing/2014/main" id="{1A2036DF-33EE-4EF3-B0AA-CB0E37497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58640" cy="68691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76AE42-6054-4893-B425-AA72E8D2B28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A35D28E-1CAE-47B7-86CE-C3A71971377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D4AE55-E23C-4A6C-8E06-B682A4B45618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6462A3-F666-443C-AC51-5B0415163139}"/>
              </a:ext>
            </a:extLst>
          </p:cNvPr>
          <p:cNvSpPr txBox="1"/>
          <p:nvPr/>
        </p:nvSpPr>
        <p:spPr>
          <a:xfrm>
            <a:off x="4488796" y="417955"/>
            <a:ext cx="7678237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2200" b="1">
                <a:solidFill>
                  <a:srgbClr val="1F1A62"/>
                </a:solidFill>
                <a:latin typeface="Helvetica"/>
                <a:cs typeface="Helvetica"/>
              </a:rPr>
              <a:t>TV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Measurement </a:t>
            </a:r>
            <a:r>
              <a:rPr kumimoji="0" lang="en-US" sz="2200" b="1" i="0" u="none" kern="1200" cap="none" spc="0" normalizeH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is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critically important for marketers, </a:t>
            </a:r>
            <a:br>
              <a:rPr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</a:rPr>
            </a:br>
            <a:r>
              <a:rPr lang="en-US" sz="2200" b="1">
                <a:solidFill>
                  <a:srgbClr val="1F1A62"/>
                </a:solidFill>
                <a:latin typeface="Helvetica"/>
                <a:cs typeface="Helvetica"/>
              </a:rPr>
              <a:t>and often holds the key to business growth. </a:t>
            </a:r>
            <a:endParaRPr lang="en-US" sz="2200" b="1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>
                <a:solidFill>
                  <a:srgbClr val="1F1A62"/>
                </a:solidFill>
                <a:latin typeface="Helvetica"/>
                <a:cs typeface="Helvetica"/>
              </a:rPr>
              <a:t>However,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keeping up with the ever-evolving complex ecosystem of innovative platforms, tools, devices and services can be challenging. </a:t>
            </a:r>
            <a:r>
              <a:rPr lang="en-US" sz="2000">
                <a:solidFill>
                  <a:srgbClr val="1F1A62"/>
                </a:solidFill>
                <a:latin typeface="Helvetica"/>
                <a:cs typeface="Helvetica"/>
              </a:rPr>
              <a:t>To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help navigate, the VAB, in collaboration with </a:t>
            </a:r>
            <a:br>
              <a:rPr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our Measurement Innovation Task Force, </a:t>
            </a:r>
            <a:r>
              <a:rPr lang="en-US" sz="2000">
                <a:solidFill>
                  <a:srgbClr val="1F1A62"/>
                </a:solidFill>
                <a:latin typeface="Helvetica"/>
                <a:cs typeface="Helvetica"/>
              </a:rPr>
              <a:t>has produced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Today’s Innovations in Measurement</a:t>
            </a:r>
            <a:r>
              <a:rPr kumimoji="0" lang="en-US" sz="200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lang="en-US" sz="2000" i="1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>
              <a:solidFill>
                <a:srgbClr val="1F1A62"/>
              </a:solidFill>
              <a:latin typeface="Helvetica" panose="020B0403020202020204" pitchFamily="34" charset="0"/>
            </a:endParaRPr>
          </a:p>
          <a:p>
            <a:pPr>
              <a:defRPr/>
            </a:pPr>
            <a:r>
              <a:rPr lang="en-US" sz="2000">
                <a:solidFill>
                  <a:srgbClr val="1F1A62"/>
                </a:solidFill>
                <a:latin typeface="Helvetica"/>
                <a:cs typeface="Helvetica"/>
              </a:rPr>
              <a:t>The focus of this </a:t>
            </a:r>
            <a:r>
              <a:rPr lang="en-US" sz="2000" b="1">
                <a:solidFill>
                  <a:srgbClr val="1F1A62"/>
                </a:solidFill>
                <a:latin typeface="Helvetica"/>
                <a:cs typeface="Helvetica"/>
              </a:rPr>
              <a:t>quarterly series </a:t>
            </a:r>
            <a:r>
              <a:rPr lang="en-US" sz="2000">
                <a:solidFill>
                  <a:srgbClr val="1F1A62"/>
                </a:solidFill>
                <a:latin typeface="Helvetica"/>
                <a:cs typeface="Helvetica"/>
              </a:rPr>
              <a:t>is on </a:t>
            </a:r>
            <a:r>
              <a:rPr lang="en-US" sz="2000" b="1">
                <a:solidFill>
                  <a:srgbClr val="1F1A62"/>
                </a:solidFill>
                <a:latin typeface="Helvetica"/>
                <a:cs typeface="Helvetica"/>
              </a:rPr>
              <a:t>case studies </a:t>
            </a:r>
            <a:r>
              <a:rPr lang="en-US" sz="2000">
                <a:solidFill>
                  <a:srgbClr val="1F1A62"/>
                </a:solidFill>
                <a:latin typeface="Helvetica"/>
                <a:cs typeface="Helvetica"/>
              </a:rPr>
              <a:t>- giving you real-world examples of how brands are successfully adding new ways of measuring their video campaigns to optimize and more effectively gauge success. </a:t>
            </a:r>
          </a:p>
          <a:p>
            <a:pPr>
              <a:defRPr/>
            </a:pPr>
            <a:endParaRPr lang="en-US" sz="2000">
              <a:solidFill>
                <a:srgbClr val="1F1A6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35017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6461EA-AEE0-EBE8-A2D9-35D8188E7CD1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3798"/>
            <a:ext cx="3764757" cy="741870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Entertainment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09592" y="2419"/>
            <a:ext cx="5809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streaming service partnered with </a:t>
            </a:r>
            <a: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Samba TV </a:t>
            </a:r>
            <a:br>
              <a:rPr kumimoji="0" lang="en-US" b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uncover actionable insights from media tactics </a:t>
            </a:r>
            <a:b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</a:t>
            </a:r>
            <a:r>
              <a:rPr lang="en-US">
                <a:solidFill>
                  <a:srgbClr val="1F1A62"/>
                </a:solidFill>
                <a:latin typeface="Helvetica"/>
              </a:rPr>
              <a:t>drive tune-in 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for a new reality program</a:t>
            </a:r>
            <a:endParaRPr kumimoji="0" lang="en-US" b="0" i="0" u="none" strike="sng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39" name="Picture 20" descr="Samba TV Home Page">
            <a:extLst>
              <a:ext uri="{FF2B5EF4-FFF2-40B4-BE49-F238E27FC236}">
                <a16:creationId xmlns:a16="http://schemas.microsoft.com/office/drawing/2014/main" id="{1982000A-08C5-10F4-21AA-622EAD2E4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0037" y="6018954"/>
            <a:ext cx="1993490" cy="58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Logo&#10;&#10;Description automatically generated">
            <a:extLst>
              <a:ext uri="{FF2B5EF4-FFF2-40B4-BE49-F238E27FC236}">
                <a16:creationId xmlns:a16="http://schemas.microsoft.com/office/drawing/2014/main" id="{D14FE6E7-14D1-51DE-4108-286117AD6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920" y="89620"/>
            <a:ext cx="599853" cy="599853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296879F-DA1F-5F07-59FA-F3DC5B89B5E2}"/>
              </a:ext>
            </a:extLst>
          </p:cNvPr>
          <p:cNvSpPr/>
          <p:nvPr/>
        </p:nvSpPr>
        <p:spPr>
          <a:xfrm>
            <a:off x="66183" y="783095"/>
            <a:ext cx="3950517" cy="56553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A streaming service sought to understand the impact of </a:t>
            </a:r>
            <a:r>
              <a:rPr lang="en-US" sz="1050">
                <a:solidFill>
                  <a:srgbClr val="1B1464"/>
                </a:solidFill>
                <a:latin typeface="Helvetica"/>
                <a:cs typeface="Helvetica"/>
              </a:rPr>
              <a:t>their linear + digital video campaign 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on tune-in rates for the premiere of one of their reality shows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To show the impact of the campaign on tune-in rate, Samba TV uses their </a:t>
            </a:r>
            <a:r>
              <a:rPr lang="en-US" sz="1050" i="1">
                <a:solidFill>
                  <a:srgbClr val="1F1A62"/>
                </a:solidFill>
                <a:latin typeface="Helvetica"/>
                <a:cs typeface="Helvetica"/>
              </a:rPr>
              <a:t>Verified Tune-In Rate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 </a:t>
            </a:r>
            <a:r>
              <a:rPr lang="en-US" sz="1050" i="1">
                <a:solidFill>
                  <a:srgbClr val="1F1A62"/>
                </a:solidFill>
                <a:latin typeface="Helvetica"/>
                <a:cs typeface="Helvetica"/>
              </a:rPr>
              <a:t>Measurement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  to analyze lift compared to their </a:t>
            </a:r>
            <a:r>
              <a:rPr lang="en-US" sz="1050" i="1">
                <a:solidFill>
                  <a:srgbClr val="1F1A62"/>
                </a:solidFill>
                <a:latin typeface="Helvetica"/>
                <a:cs typeface="Helvetica"/>
              </a:rPr>
              <a:t>Synthetic Control Group Methodologies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Reality TV viewers, as well as heavy TV viewers, were selected from Samba TV’s viewership data and were targeted as likely viewers of the streaming services reality show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742950" lvl="1" indent="-285750">
              <a:buBlip>
                <a:blip r:embed="rId5"/>
              </a:buBlip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Streaming 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Reality Viewers</a:t>
            </a:r>
          </a:p>
          <a:p>
            <a:pPr marL="742950" lvl="1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Heavy TV Viewers</a:t>
            </a:r>
          </a:p>
          <a:p>
            <a:pPr marL="742950" lvl="1" indent="-285750">
              <a:buBlip>
                <a:blip r:embed="rId5"/>
              </a:buBlip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MTV, CBS, Bravo &amp; E! Reality Viewers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lvl="0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Through this analysis, the streaming platform learned the impact of its digital ad component, a </a:t>
            </a:r>
            <a:r>
              <a:rPr lang="en-US" sz="1050" b="1">
                <a:solidFill>
                  <a:srgbClr val="1F1A62"/>
                </a:solidFill>
                <a:latin typeface="Helvetica"/>
                <a:cs typeface="Helvetica"/>
              </a:rPr>
              <a:t>63%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 lift vs. the control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5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The service was able to determine optimal frequency levels, with peak impact occurring at </a:t>
            </a:r>
            <a:r>
              <a:rPr lang="en-US" sz="1050" b="1">
                <a:solidFill>
                  <a:srgbClr val="1F1A62"/>
                </a:solidFill>
                <a:latin typeface="Helvetica"/>
                <a:cs typeface="Helvetica"/>
              </a:rPr>
              <a:t>5 exposures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 in TV and </a:t>
            </a:r>
            <a:r>
              <a:rPr lang="en-US" sz="1050" b="1">
                <a:solidFill>
                  <a:srgbClr val="1F1A62"/>
                </a:solidFill>
                <a:latin typeface="Helvetica"/>
                <a:cs typeface="Helvetica"/>
              </a:rPr>
              <a:t>&gt;9 exposures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 in digital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The advertiser was able to glean insights into programming effectiveness, with the greatest impact seen among Streaming Reality viewers – a learning they can apply to future tune-in campaigns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Samba TV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 / Automated Content Recognition (ACR) &amp; Pixel Tags / Linear TV, CTV, Online Video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0DC6D2-0532-7C5A-4958-70354CAB90FC}"/>
              </a:ext>
            </a:extLst>
          </p:cNvPr>
          <p:cNvGraphicFramePr/>
          <p:nvPr/>
        </p:nvGraphicFramePr>
        <p:xfrm>
          <a:off x="4486413" y="3374677"/>
          <a:ext cx="7332562" cy="3067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60DE910-FD37-1D6D-36A0-B47847F761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854785"/>
              </p:ext>
            </p:extLst>
          </p:nvPr>
        </p:nvGraphicFramePr>
        <p:xfrm>
          <a:off x="7425968" y="1176593"/>
          <a:ext cx="4474996" cy="2037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723DFAD2-BC30-755A-E6AF-B98DB5FDB97B}"/>
              </a:ext>
            </a:extLst>
          </p:cNvPr>
          <p:cNvGrpSpPr/>
          <p:nvPr/>
        </p:nvGrpSpPr>
        <p:grpSpPr>
          <a:xfrm>
            <a:off x="4404424" y="1182082"/>
            <a:ext cx="2646129" cy="2026676"/>
            <a:chOff x="4455327" y="1384247"/>
            <a:chExt cx="2646129" cy="2229344"/>
          </a:xfrm>
        </p:grpSpPr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DC5901D9-7E5F-3EDF-05B0-5E305B002303}"/>
                </a:ext>
              </a:extLst>
            </p:cNvPr>
            <p:cNvGraphicFramePr/>
            <p:nvPr/>
          </p:nvGraphicFramePr>
          <p:xfrm>
            <a:off x="4455327" y="1714381"/>
            <a:ext cx="2646129" cy="18992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BB53221-1E64-6ECC-E54D-E312967772AB}"/>
                </a:ext>
              </a:extLst>
            </p:cNvPr>
            <p:cNvSpPr txBox="1"/>
            <p:nvPr/>
          </p:nvSpPr>
          <p:spPr>
            <a:xfrm>
              <a:off x="4536998" y="1384247"/>
              <a:ext cx="12617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rgbClr val="1F1A62"/>
                  </a:solidFill>
                  <a:latin typeface="Helvetica" panose="020B0403020202020204" pitchFamily="34" charset="0"/>
                </a:rPr>
                <a:t>Digital Lift</a:t>
              </a:r>
            </a:p>
            <a:p>
              <a:pPr algn="ctr"/>
              <a:r>
                <a:rPr lang="en-US" sz="2000" b="1">
                  <a:solidFill>
                    <a:srgbClr val="00BFF2"/>
                  </a:solidFill>
                  <a:latin typeface="Helvetica" panose="020B0403020202020204" pitchFamily="34" charset="0"/>
                </a:rPr>
                <a:t>+63%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E4AF3D0-469A-A20D-F61D-C03C29F93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67854" y="1969146"/>
              <a:ext cx="0" cy="263005"/>
            </a:xfrm>
            <a:prstGeom prst="straightConnector1">
              <a:avLst/>
            </a:prstGeom>
            <a:ln w="38100">
              <a:solidFill>
                <a:srgbClr val="00BFF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DC35D75-B2FA-D29D-93E8-CF4D8D57F0DC}"/>
              </a:ext>
            </a:extLst>
          </p:cNvPr>
          <p:cNvGrpSpPr/>
          <p:nvPr/>
        </p:nvGrpSpPr>
        <p:grpSpPr>
          <a:xfrm>
            <a:off x="5460611" y="3867438"/>
            <a:ext cx="5382710" cy="276999"/>
            <a:chOff x="7475975" y="1252762"/>
            <a:chExt cx="4448521" cy="27699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39E78BD-1B51-D2F5-0ACF-B7C3FA967022}"/>
                </a:ext>
              </a:extLst>
            </p:cNvPr>
            <p:cNvSpPr/>
            <p:nvPr/>
          </p:nvSpPr>
          <p:spPr>
            <a:xfrm>
              <a:off x="7475975" y="1282988"/>
              <a:ext cx="4448521" cy="2011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BAF9E4D-09A3-4224-AD9B-08A708B9E4DE}"/>
                </a:ext>
              </a:extLst>
            </p:cNvPr>
            <p:cNvSpPr txBox="1"/>
            <p:nvPr/>
          </p:nvSpPr>
          <p:spPr>
            <a:xfrm>
              <a:off x="7475976" y="1252762"/>
              <a:ext cx="14369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b="1">
                  <a:latin typeface="Helvetica" panose="020B0403020202020204" pitchFamily="34" charset="0"/>
                </a:rPr>
                <a:t>Average Frequency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DE0A64-3AB9-3DEB-80DE-E19CF5FA5C40}"/>
                </a:ext>
              </a:extLst>
            </p:cNvPr>
            <p:cNvSpPr txBox="1"/>
            <p:nvPr/>
          </p:nvSpPr>
          <p:spPr>
            <a:xfrm>
              <a:off x="9304536" y="1252762"/>
              <a:ext cx="4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00BFF2"/>
                  </a:solidFill>
                  <a:latin typeface="Helvetica" panose="020B0403020202020204" pitchFamily="34" charset="0"/>
                </a:rPr>
                <a:t>2.7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39813B-8419-49D7-3A55-63E487ADE320}"/>
                </a:ext>
              </a:extLst>
            </p:cNvPr>
            <p:cNvSpPr txBox="1"/>
            <p:nvPr/>
          </p:nvSpPr>
          <p:spPr>
            <a:xfrm>
              <a:off x="10873754" y="1252762"/>
              <a:ext cx="4162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ED3C8D"/>
                  </a:solidFill>
                  <a:latin typeface="Helvetica" panose="020B0403020202020204" pitchFamily="34" charset="0"/>
                </a:rPr>
                <a:t>2.5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7F4BAC-44BF-8367-76C9-DB7B1396BB2F}"/>
              </a:ext>
            </a:extLst>
          </p:cNvPr>
          <p:cNvSpPr txBox="1"/>
          <p:nvPr/>
        </p:nvSpPr>
        <p:spPr>
          <a:xfrm>
            <a:off x="4020360" y="6314910"/>
            <a:ext cx="6088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Samba TV, Entertainment Case Study. Campaign time period: March 2021.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1578B43-DBCA-C342-2115-42A44496A428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  <a:cs typeface="Helvetica"/>
              </a:rPr>
              <a:t>Tune-In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9" name="Google Shape;61;p13">
            <a:extLst>
              <a:ext uri="{FF2B5EF4-FFF2-40B4-BE49-F238E27FC236}">
                <a16:creationId xmlns:a16="http://schemas.microsoft.com/office/drawing/2014/main" id="{D454F272-B0E8-80A2-95BE-C2C846BC9010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62;p13">
            <a:extLst>
              <a:ext uri="{FF2B5EF4-FFF2-40B4-BE49-F238E27FC236}">
                <a16:creationId xmlns:a16="http://schemas.microsoft.com/office/drawing/2014/main" id="{E40E3602-007A-8018-74F5-237DB9FF3CEF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20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018E42-4D3A-D20E-FF74-9BD1135D475F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3822355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-64271" y="4806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824964"/>
            <a:ext cx="3950517" cy="5586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A beverage brand sought to understand the impact of </a:t>
            </a:r>
            <a:br>
              <a:rPr lang="en-US" sz="1050">
                <a:latin typeface="Helvetica"/>
                <a:cs typeface="Helvetica"/>
              </a:rPr>
            </a:b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two campaigns – an ad campaign for their carbonated beverage, and a product integration on a sub-brand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40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Specifically, they wanted to know the impact on 3 KPIs: Purchase Frequency, Conversions, Total Sales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605’s attribution solutions leveraged 605 viewership/tune-in data, third party sales data and the client’s first-party digital data to measure the effectiveness of the brand’s cross-platform campaign compared to a “Matched Control”* 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who have previously made a purchase from the beverage brand (carbonated beverage brand target)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Customers who have previously made a purchase 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of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one specific beverage flavor from the beverage brand (sub-brand target)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050">
                <a:solidFill>
                  <a:srgbClr val="1B1464"/>
                </a:solidFill>
                <a:latin typeface="Helvetica"/>
                <a:cs typeface="Helvetica"/>
              </a:rPr>
              <a:t>The brand was able to see lifts vs. the ‘matched control’ for each vehicle individually, allowing them to more effectively allocate spend</a:t>
            </a:r>
          </a:p>
          <a:p>
            <a:pPr lvl="0">
              <a:defRPr/>
            </a:pPr>
            <a:endParaRPr lang="en-US" sz="400">
              <a:solidFill>
                <a:srgbClr val="FF0000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050">
                <a:solidFill>
                  <a:srgbClr val="1B1464"/>
                </a:solidFill>
                <a:latin typeface="Helvetica"/>
                <a:cs typeface="Helvetica"/>
              </a:rPr>
              <a:t>The brand was able to see the relative impact on their core KPIs for the ad campaign vs. the product integration allowing for more informed strategy decisions in future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605</a:t>
            </a:r>
            <a:r>
              <a:rPr lang="en-US" sz="1050">
                <a:solidFill>
                  <a:srgbClr val="1F1A62"/>
                </a:solidFill>
                <a:latin typeface="Helvetica"/>
                <a:cs typeface="Helvetica"/>
              </a:rPr>
              <a:t> / Automated Content Recognition (ACR), Set-Top Box  / Linear TV (Large Entertainment Network), Digital (Large Entertainment Network’s digital platform)</a:t>
            </a:r>
            <a:endParaRPr lang="en-US" sz="105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67BB7F-BCBE-4F78-BFD6-E3D506F0CD3F}"/>
              </a:ext>
            </a:extLst>
          </p:cNvPr>
          <p:cNvSpPr/>
          <p:nvPr/>
        </p:nvSpPr>
        <p:spPr>
          <a:xfrm>
            <a:off x="9710050" y="0"/>
            <a:ext cx="248195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Online &amp; Offline Sales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BAB4797-3CA7-40CC-B590-277AB779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48EA27B-97B8-45EE-BD2B-B3FB734A93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F2FD3A-D413-E7CB-B503-6217C5ACF67E}"/>
              </a:ext>
            </a:extLst>
          </p:cNvPr>
          <p:cNvSpPr txBox="1"/>
          <p:nvPr/>
        </p:nvSpPr>
        <p:spPr>
          <a:xfrm>
            <a:off x="4025924" y="6080062"/>
            <a:ext cx="6384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F1A62"/>
                </a:solidFill>
                <a:latin typeface="Helvetica"/>
              </a:rPr>
              <a:t>Source: 605, Case study: 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Campaign for Carbonated Beverage Brand, Sales.  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Campaign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 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dates: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 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2/7/2021 – 4/11/2021. *”Matched Control” = match each “exposed” HH to similar unexposed HH. **”Any (Linear + Digital)" is any exposure to the ad on Linear or Digital. A viewer could have seen both, but they were exposed on at least one platform during the campaign period. </a:t>
            </a:r>
          </a:p>
        </p:txBody>
      </p:sp>
      <p:pic>
        <p:nvPicPr>
          <p:cNvPr id="19" name="Picture 2" descr="Pivotal Targeting">
            <a:extLst>
              <a:ext uri="{FF2B5EF4-FFF2-40B4-BE49-F238E27FC236}">
                <a16:creationId xmlns:a16="http://schemas.microsoft.com/office/drawing/2014/main" id="{1563C9D0-9AAF-6A40-2EBF-C71987196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8210" y="6323967"/>
            <a:ext cx="1497739" cy="17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D49BB3-FDE2-02E1-848F-275C6546290A}"/>
              </a:ext>
            </a:extLst>
          </p:cNvPr>
          <p:cNvSpPr/>
          <p:nvPr/>
        </p:nvSpPr>
        <p:spPr>
          <a:xfrm>
            <a:off x="4025924" y="5984"/>
            <a:ext cx="594302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A carbonated beverage advertiser utilized 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605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’</a:t>
            </a: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 attribution solution to </a:t>
            </a:r>
            <a:r>
              <a:rPr lang="en-US">
                <a:solidFill>
                  <a:srgbClr val="1F1A62"/>
                </a:solidFill>
                <a:latin typeface="Helvetica"/>
              </a:rPr>
              <a:t>connect sales with viewership </a:t>
            </a:r>
            <a:br>
              <a:rPr lang="en-US">
                <a:solidFill>
                  <a:srgbClr val="ED3C8D"/>
                </a:solidFill>
                <a:latin typeface="Helvetica"/>
                <a:cs typeface="Helvetica"/>
              </a:rPr>
            </a:b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of co-branded integrated programming</a:t>
            </a:r>
            <a:endParaRPr kumimoji="0" lang="en-US" b="0" i="0" u="none" strike="sngStrike" kern="1200" cap="none" spc="0" normalizeH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BAC0255-28B7-60A9-784B-FC4137B2E306}"/>
              </a:ext>
            </a:extLst>
          </p:cNvPr>
          <p:cNvSpPr/>
          <p:nvPr/>
        </p:nvSpPr>
        <p:spPr>
          <a:xfrm>
            <a:off x="125016" y="35144"/>
            <a:ext cx="3764757" cy="739177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900"/>
                </a:solidFill>
                <a:latin typeface="Helvetica" pitchFamily="2" charset="0"/>
              </a:rPr>
              <a:t>Carbonated 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FE9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Beverage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A3D33E53-B9B2-4251-17C9-B65F9AB5B6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580" y="75381"/>
            <a:ext cx="574036" cy="574036"/>
          </a:xfrm>
          <a:prstGeom prst="rect">
            <a:avLst/>
          </a:prstGeom>
        </p:spPr>
      </p:pic>
      <p:graphicFrame>
        <p:nvGraphicFramePr>
          <p:cNvPr id="15" name="Google Shape;255;p32">
            <a:extLst>
              <a:ext uri="{FF2B5EF4-FFF2-40B4-BE49-F238E27FC236}">
                <a16:creationId xmlns:a16="http://schemas.microsoft.com/office/drawing/2014/main" id="{1753A3E9-CD02-3538-1D30-A76BA05A76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983453"/>
              </p:ext>
            </p:extLst>
          </p:nvPr>
        </p:nvGraphicFramePr>
        <p:xfrm>
          <a:off x="4718816" y="1172245"/>
          <a:ext cx="6759806" cy="22174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602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1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330">
                  <a:extLst>
                    <a:ext uri="{9D8B030D-6E8A-4147-A177-3AD203B41FA5}">
                      <a16:colId xmlns:a16="http://schemas.microsoft.com/office/drawing/2014/main" val="1765646422"/>
                    </a:ext>
                  </a:extLst>
                </a:gridCol>
                <a:gridCol w="792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690">
                  <a:extLst>
                    <a:ext uri="{9D8B030D-6E8A-4147-A177-3AD203B41FA5}">
                      <a16:colId xmlns:a16="http://schemas.microsoft.com/office/drawing/2014/main" val="1845712046"/>
                    </a:ext>
                  </a:extLst>
                </a:gridCol>
                <a:gridCol w="2029025">
                  <a:extLst>
                    <a:ext uri="{9D8B030D-6E8A-4147-A177-3AD203B41FA5}">
                      <a16:colId xmlns:a16="http://schemas.microsoft.com/office/drawing/2014/main" val="3937618219"/>
                    </a:ext>
                  </a:extLst>
                </a:gridCol>
              </a:tblGrid>
              <a:tr h="563811">
                <a:tc gridSpan="6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CARBONATED BEVERAGE BRAND (ADS)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rgbClr val="ED3C8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Index - Transactions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Incremental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Sales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PLATFORM: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LINEAR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DIGITAL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ANY (LINEAR + DIGITAL)**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RESULTS: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 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vs. control</a:t>
                      </a:r>
                      <a:endParaRPr sz="1200" b="0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INDEX</a:t>
                      </a:r>
                      <a:endParaRPr lang="en-US"/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vs. control</a:t>
                      </a: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INDEX</a:t>
                      </a:r>
                      <a:endParaRPr lang="en-US"/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Purchase Frequency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22%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122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58%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122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20.9%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Conversions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22%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112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6%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73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22.0%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Total Sales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140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101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11.1%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31433" marR="31433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6" name="Google Shape;255;p32">
            <a:extLst>
              <a:ext uri="{FF2B5EF4-FFF2-40B4-BE49-F238E27FC236}">
                <a16:creationId xmlns:a16="http://schemas.microsoft.com/office/drawing/2014/main" id="{3FE81907-50FC-FD18-C652-6DC8D2A388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646949"/>
              </p:ext>
            </p:extLst>
          </p:nvPr>
        </p:nvGraphicFramePr>
        <p:xfrm>
          <a:off x="4683397" y="3659327"/>
          <a:ext cx="6830645" cy="221741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811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5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7009">
                  <a:extLst>
                    <a:ext uri="{9D8B030D-6E8A-4147-A177-3AD203B41FA5}">
                      <a16:colId xmlns:a16="http://schemas.microsoft.com/office/drawing/2014/main" val="136072317"/>
                    </a:ext>
                  </a:extLst>
                </a:gridCol>
                <a:gridCol w="1363935">
                  <a:extLst>
                    <a:ext uri="{9D8B030D-6E8A-4147-A177-3AD203B41FA5}">
                      <a16:colId xmlns:a16="http://schemas.microsoft.com/office/drawing/2014/main" val="1881787631"/>
                    </a:ext>
                  </a:extLst>
                </a:gridCol>
              </a:tblGrid>
              <a:tr h="563811">
                <a:tc gridSpan="4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SUB-BRAND (PRODUCT PROGRAM INTEGRATION)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rgbClr val="00BF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rgbClr val="FFFFFF"/>
                          </a:solidFill>
                          <a:latin typeface="Helvetica" panose="020B0403020202020204" pitchFamily="34" charset="0"/>
                        </a:rPr>
                        <a:t>Index - Transactions</a:t>
                      </a: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34576" marR="34576" marT="20955" marB="20955" anchor="ctr">
                    <a:solidFill>
                      <a:srgbClr val="ACBD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FFFFFF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848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PLATFORM: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ANY (LINEAR + DIGITAL)**</a:t>
                      </a: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1">
                        <a:solidFill>
                          <a:srgbClr val="1F1A62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83127" marR="8312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LIFT PER EXPOSURE:</a:t>
                      </a:r>
                    </a:p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vs. control</a:t>
                      </a:r>
                      <a:endParaRPr sz="1000" b="0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ANY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PREMIER EPISODE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5+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Purchase Frequency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34%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41%</a:t>
                      </a:r>
                      <a:endParaRPr lang="en-US"/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51%</a:t>
                      </a: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Conversions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38%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37%</a:t>
                      </a:r>
                      <a:endParaRPr lang="en-US"/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42%</a:t>
                      </a: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4732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Total Sales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15%</a:t>
                      </a:r>
                      <a:endParaRPr sz="1200" b="1" kern="1200">
                        <a:solidFill>
                          <a:srgbClr val="1F1A62"/>
                        </a:solidFill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30%</a:t>
                      </a:r>
                      <a:endParaRPr lang="en-US"/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89%</a:t>
                      </a:r>
                    </a:p>
                  </a:txBody>
                  <a:tcPr marL="25977" marR="25977" marT="20955" marB="2095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2AE1C32-0983-0477-0AC6-FEA1461F314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85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C06434-0B7B-4180-8DCB-338137C5E63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AE09952-486B-4F4F-A441-118D940A2C0C}"/>
              </a:ext>
            </a:extLst>
          </p:cNvPr>
          <p:cNvSpPr/>
          <p:nvPr/>
        </p:nvSpPr>
        <p:spPr>
          <a:xfrm>
            <a:off x="414644" y="395123"/>
            <a:ext cx="1127377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Considerations as you evaluate and add new solutions to your measurement plans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8555EB-836D-4F7D-932B-F0677005CB5D}"/>
              </a:ext>
            </a:extLst>
          </p:cNvPr>
          <p:cNvSpPr/>
          <p:nvPr/>
        </p:nvSpPr>
        <p:spPr>
          <a:xfrm>
            <a:off x="213097" y="2203053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Research multiple measurement providers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53B8E8-4D84-489E-8E4F-811374F95B88}"/>
              </a:ext>
            </a:extLst>
          </p:cNvPr>
          <p:cNvSpPr/>
          <p:nvPr/>
        </p:nvSpPr>
        <p:spPr>
          <a:xfrm>
            <a:off x="3138968" y="2203053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Partner with the appropriate provider(s) whose data capabilities align with you</a:t>
            </a: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r objectives / KPIs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4AE7DCA-5B9F-4E33-86F5-6E36CA1ECD7B}"/>
              </a:ext>
            </a:extLst>
          </p:cNvPr>
          <p:cNvSpPr/>
          <p:nvPr/>
        </p:nvSpPr>
        <p:spPr>
          <a:xfrm>
            <a:off x="6153614" y="2203053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Understand the data sets being used, how they are sourced and what the reporting and outputs are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4E9BEF-3450-490F-97F5-285C61A5552E}"/>
              </a:ext>
            </a:extLst>
          </p:cNvPr>
          <p:cNvSpPr/>
          <p:nvPr/>
        </p:nvSpPr>
        <p:spPr>
          <a:xfrm>
            <a:off x="9159133" y="2203053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Ensure the accuracy, validity and transparency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of the datasets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2F5385A-91D6-437C-9E4B-AB08809D9FCA}"/>
              </a:ext>
            </a:extLst>
          </p:cNvPr>
          <p:cNvSpPr/>
          <p:nvPr/>
        </p:nvSpPr>
        <p:spPr>
          <a:xfrm>
            <a:off x="223452" y="4218800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Understand the cross-platform capabilities </a:t>
            </a:r>
            <a:b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</a:b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of the measurement providers under review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AD7133-9EFB-481F-9C7F-B064189EA3CF}"/>
              </a:ext>
            </a:extLst>
          </p:cNvPr>
          <p:cNvSpPr/>
          <p:nvPr/>
        </p:nvSpPr>
        <p:spPr>
          <a:xfrm>
            <a:off x="3149323" y="4218800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Learn if you can optimize your campaigns based on the data outputs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98FB2E-F485-4E2D-A1AB-425E24562953}"/>
              </a:ext>
            </a:extLst>
          </p:cNvPr>
          <p:cNvSpPr/>
          <p:nvPr/>
        </p:nvSpPr>
        <p:spPr>
          <a:xfrm>
            <a:off x="6153614" y="4218800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Know if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your precise target audience can be properly measured by the data provider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08C53B-C2E5-433A-AD2E-2F7E1BC5F931}"/>
              </a:ext>
            </a:extLst>
          </p:cNvPr>
          <p:cNvSpPr/>
          <p:nvPr/>
        </p:nvSpPr>
        <p:spPr>
          <a:xfrm>
            <a:off x="9169488" y="4218800"/>
            <a:ext cx="2707657" cy="1639739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Ask how timely the campaign metrics / results </a:t>
            </a:r>
            <a:r>
              <a:rPr lang="en-US" b="1">
                <a:solidFill>
                  <a:prstClr val="white"/>
                </a:solidFill>
                <a:latin typeface="Helvetica" panose="020B0403020202020204" pitchFamily="34" charset="0"/>
              </a:rPr>
              <a:t>will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 reported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293DDA-8E03-41D8-B948-6DE2091EF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F16186D-F5B1-4B81-8F6F-9AD8CC77FC3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C23290-A453-4AA5-B49C-1133370882CD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902191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C06434-0B7B-4180-8DCB-338137C5E63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AE09952-486B-4F4F-A441-118D940A2C0C}"/>
              </a:ext>
            </a:extLst>
          </p:cNvPr>
          <p:cNvSpPr/>
          <p:nvPr/>
        </p:nvSpPr>
        <p:spPr>
          <a:xfrm>
            <a:off x="120714" y="68280"/>
            <a:ext cx="117087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companies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included in this guide are just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some of the data providers within the growing measurement ecosystem and we’re excited to bring you more case studies in this series each quarter throughout the year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293DDA-8E03-41D8-B948-6DE2091EFC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F16186D-F5B1-4B81-8F6F-9AD8CC77FC3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C23290-A453-4AA5-B49C-1133370882CD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9AD5D11-CF0A-4C0C-AED8-10E37D640FCB}"/>
              </a:ext>
            </a:extLst>
          </p:cNvPr>
          <p:cNvCxnSpPr>
            <a:cxnSpLocks/>
          </p:cNvCxnSpPr>
          <p:nvPr/>
        </p:nvCxnSpPr>
        <p:spPr>
          <a:xfrm>
            <a:off x="10466755" y="1758683"/>
            <a:ext cx="1" cy="4614530"/>
          </a:xfrm>
          <a:prstGeom prst="straightConnector1">
            <a:avLst/>
          </a:prstGeom>
          <a:ln w="19050">
            <a:solidFill>
              <a:srgbClr val="1B1464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8B02D1A5-238F-44FC-82C8-F8A28B33E90D}"/>
              </a:ext>
            </a:extLst>
          </p:cNvPr>
          <p:cNvSpPr txBox="1"/>
          <p:nvPr/>
        </p:nvSpPr>
        <p:spPr>
          <a:xfrm rot="5400000">
            <a:off x="7907775" y="3896673"/>
            <a:ext cx="4614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rgbClr val="00BFF2"/>
                </a:solidFill>
                <a:latin typeface="Helvetica" panose="020B0403020202020204" pitchFamily="34" charset="0"/>
              </a:rPr>
              <a:t>(Multi-Touch Attribution)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D7B733-3C2B-4E3A-8AF8-3D006C3387DB}"/>
              </a:ext>
            </a:extLst>
          </p:cNvPr>
          <p:cNvSpPr/>
          <p:nvPr/>
        </p:nvSpPr>
        <p:spPr>
          <a:xfrm>
            <a:off x="10647729" y="2612411"/>
            <a:ext cx="1329939" cy="2990486"/>
          </a:xfrm>
          <a:prstGeom prst="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Top Corners Snipped 21">
            <a:extLst>
              <a:ext uri="{FF2B5EF4-FFF2-40B4-BE49-F238E27FC236}">
                <a16:creationId xmlns:a16="http://schemas.microsoft.com/office/drawing/2014/main" id="{14655D90-6B1D-449E-B5E2-73065A6A2EE7}"/>
              </a:ext>
            </a:extLst>
          </p:cNvPr>
          <p:cNvSpPr/>
          <p:nvPr/>
        </p:nvSpPr>
        <p:spPr>
          <a:xfrm rot="10800000">
            <a:off x="1213123" y="1736947"/>
            <a:ext cx="8781670" cy="112721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Top Corners Snipped 22">
            <a:extLst>
              <a:ext uri="{FF2B5EF4-FFF2-40B4-BE49-F238E27FC236}">
                <a16:creationId xmlns:a16="http://schemas.microsoft.com/office/drawing/2014/main" id="{ED779A90-DF15-4482-A492-5FDD89D82C08}"/>
              </a:ext>
            </a:extLst>
          </p:cNvPr>
          <p:cNvSpPr/>
          <p:nvPr/>
        </p:nvSpPr>
        <p:spPr>
          <a:xfrm rot="10800000">
            <a:off x="1788593" y="2901866"/>
            <a:ext cx="7643659" cy="112721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Top Corners Snipped 23">
            <a:extLst>
              <a:ext uri="{FF2B5EF4-FFF2-40B4-BE49-F238E27FC236}">
                <a16:creationId xmlns:a16="http://schemas.microsoft.com/office/drawing/2014/main" id="{D3BB9643-91B8-439C-B721-BF38537FBEFA}"/>
              </a:ext>
            </a:extLst>
          </p:cNvPr>
          <p:cNvSpPr/>
          <p:nvPr/>
        </p:nvSpPr>
        <p:spPr>
          <a:xfrm rot="10800000">
            <a:off x="2360094" y="4074403"/>
            <a:ext cx="6513634" cy="112721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Top Corners Snipped 24">
            <a:extLst>
              <a:ext uri="{FF2B5EF4-FFF2-40B4-BE49-F238E27FC236}">
                <a16:creationId xmlns:a16="http://schemas.microsoft.com/office/drawing/2014/main" id="{3C3CD5B1-F614-4499-A190-CB5CD904EB75}"/>
              </a:ext>
            </a:extLst>
          </p:cNvPr>
          <p:cNvSpPr/>
          <p:nvPr/>
        </p:nvSpPr>
        <p:spPr>
          <a:xfrm rot="10800000">
            <a:off x="2946337" y="5246406"/>
            <a:ext cx="5366358" cy="1127216"/>
          </a:xfrm>
          <a:prstGeom prst="snip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84A0-CF22-4558-A928-B2453B080CF3}"/>
              </a:ext>
            </a:extLst>
          </p:cNvPr>
          <p:cNvSpPr txBox="1"/>
          <p:nvPr/>
        </p:nvSpPr>
        <p:spPr>
          <a:xfrm>
            <a:off x="1586008" y="1948788"/>
            <a:ext cx="2522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(Audience Measurement)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0FBD2C-ED0A-4865-B317-D61425D744A5}"/>
              </a:ext>
            </a:extLst>
          </p:cNvPr>
          <p:cNvSpPr txBox="1"/>
          <p:nvPr/>
        </p:nvSpPr>
        <p:spPr>
          <a:xfrm>
            <a:off x="4110133" y="1948788"/>
            <a:ext cx="30089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(Audience Verification)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47F09D2-EEC1-4991-943E-F2B9EF85F91E}"/>
              </a:ext>
            </a:extLst>
          </p:cNvPr>
          <p:cNvSpPr txBox="1"/>
          <p:nvPr/>
        </p:nvSpPr>
        <p:spPr>
          <a:xfrm>
            <a:off x="7093840" y="1948788"/>
            <a:ext cx="2522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(Identity Graph)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95E7291-F64F-4E81-87BF-BA316ACB326A}"/>
              </a:ext>
            </a:extLst>
          </p:cNvPr>
          <p:cNvCxnSpPr>
            <a:cxnSpLocks/>
          </p:cNvCxnSpPr>
          <p:nvPr/>
        </p:nvCxnSpPr>
        <p:spPr>
          <a:xfrm flipV="1">
            <a:off x="4096527" y="2161054"/>
            <a:ext cx="0" cy="627322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C128B17-06EB-493D-BA1F-E4F7E902ADF5}"/>
              </a:ext>
            </a:extLst>
          </p:cNvPr>
          <p:cNvCxnSpPr>
            <a:cxnSpLocks/>
          </p:cNvCxnSpPr>
          <p:nvPr/>
        </p:nvCxnSpPr>
        <p:spPr>
          <a:xfrm flipV="1">
            <a:off x="7093839" y="2164596"/>
            <a:ext cx="0" cy="627322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F4F7ED5-75E1-4E5B-BB6B-8BF5A4C4698D}"/>
              </a:ext>
            </a:extLst>
          </p:cNvPr>
          <p:cNvSpPr txBox="1"/>
          <p:nvPr/>
        </p:nvSpPr>
        <p:spPr>
          <a:xfrm>
            <a:off x="1223763" y="1708229"/>
            <a:ext cx="8781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>
                <a:solidFill>
                  <a:srgbClr val="00BFF2"/>
                </a:solidFill>
                <a:latin typeface="Helvetica" panose="020B0403020202020204" pitchFamily="34" charset="0"/>
              </a:rPr>
              <a:t>Awareness</a:t>
            </a:r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D46BA43-AF40-42C5-BAF8-E24847629777}"/>
              </a:ext>
            </a:extLst>
          </p:cNvPr>
          <p:cNvSpPr txBox="1"/>
          <p:nvPr/>
        </p:nvSpPr>
        <p:spPr>
          <a:xfrm>
            <a:off x="2600621" y="3093264"/>
            <a:ext cx="229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(Brand Health Metrics)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7F3A89F-8761-4ABF-B2A2-07AE6C660FDD}"/>
              </a:ext>
            </a:extLst>
          </p:cNvPr>
          <p:cNvCxnSpPr>
            <a:cxnSpLocks/>
          </p:cNvCxnSpPr>
          <p:nvPr/>
        </p:nvCxnSpPr>
        <p:spPr>
          <a:xfrm flipV="1">
            <a:off x="5614598" y="3300107"/>
            <a:ext cx="0" cy="627322"/>
          </a:xfrm>
          <a:prstGeom prst="line">
            <a:avLst/>
          </a:prstGeom>
          <a:ln w="19050">
            <a:solidFill>
              <a:srgbClr val="1B14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CD56C03-A13C-4256-BC67-9DAA18632E55}"/>
              </a:ext>
            </a:extLst>
          </p:cNvPr>
          <p:cNvSpPr txBox="1"/>
          <p:nvPr/>
        </p:nvSpPr>
        <p:spPr>
          <a:xfrm>
            <a:off x="6293828" y="3093264"/>
            <a:ext cx="229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(Creative &amp; Content)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A056E-945F-4085-8124-3685BC8614E9}"/>
              </a:ext>
            </a:extLst>
          </p:cNvPr>
          <p:cNvSpPr txBox="1"/>
          <p:nvPr/>
        </p:nvSpPr>
        <p:spPr>
          <a:xfrm>
            <a:off x="1792768" y="2875193"/>
            <a:ext cx="76436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>
                <a:solidFill>
                  <a:srgbClr val="00BFF2"/>
                </a:solidFill>
                <a:latin typeface="Helvetica" panose="020B0403020202020204" pitchFamily="34" charset="0"/>
              </a:rPr>
              <a:t>Consideration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95F3781-A3D0-40FC-841F-DA0C1192F34F}"/>
              </a:ext>
            </a:extLst>
          </p:cNvPr>
          <p:cNvSpPr txBox="1"/>
          <p:nvPr/>
        </p:nvSpPr>
        <p:spPr>
          <a:xfrm>
            <a:off x="2360094" y="4027126"/>
            <a:ext cx="65136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>
                <a:solidFill>
                  <a:srgbClr val="00BFF2"/>
                </a:solidFill>
                <a:latin typeface="Helvetica" panose="020B0403020202020204" pitchFamily="34" charset="0"/>
              </a:rPr>
              <a:t>Intent</a:t>
            </a:r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4895B0F-074D-4622-8123-29589ADC9555}"/>
              </a:ext>
            </a:extLst>
          </p:cNvPr>
          <p:cNvSpPr txBox="1"/>
          <p:nvPr/>
        </p:nvSpPr>
        <p:spPr>
          <a:xfrm>
            <a:off x="2931419" y="5219294"/>
            <a:ext cx="5366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1800" b="1">
                <a:solidFill>
                  <a:srgbClr val="00BFF2"/>
                </a:solidFill>
                <a:latin typeface="Helvetica" panose="020B0403020202020204" pitchFamily="34" charset="0"/>
              </a:rPr>
              <a:t>Sales</a:t>
            </a:r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6C299-D647-4369-B199-A7AA0463EF02}"/>
              </a:ext>
            </a:extLst>
          </p:cNvPr>
          <p:cNvSpPr txBox="1"/>
          <p:nvPr/>
        </p:nvSpPr>
        <p:spPr>
          <a:xfrm>
            <a:off x="4726780" y="5433262"/>
            <a:ext cx="17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(Category Specific)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4D313F2-4A0A-474B-8F97-BB98E147529A}"/>
              </a:ext>
            </a:extLst>
          </p:cNvPr>
          <p:cNvSpPr txBox="1"/>
          <p:nvPr/>
        </p:nvSpPr>
        <p:spPr>
          <a:xfrm>
            <a:off x="4259541" y="4264175"/>
            <a:ext cx="2710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00BFF2"/>
                </a:solidFill>
                <a:latin typeface="Helvetica" panose="020B0403020202020204" pitchFamily="34" charset="0"/>
              </a:rPr>
              <a:t>(Online / Offline Conversions)</a:t>
            </a:r>
          </a:p>
        </p:txBody>
      </p:sp>
      <p:pic>
        <p:nvPicPr>
          <p:cNvPr id="40" name="Picture 2" descr="Join Our Team | Numerator">
            <a:extLst>
              <a:ext uri="{FF2B5EF4-FFF2-40B4-BE49-F238E27FC236}">
                <a16:creationId xmlns:a16="http://schemas.microsoft.com/office/drawing/2014/main" id="{C9DCFDCF-397F-410B-A9C5-80A8E4072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7867" y="6076172"/>
            <a:ext cx="1436245" cy="20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Featured Sponsor - NYC Health Business Leaders">
            <a:extLst>
              <a:ext uri="{FF2B5EF4-FFF2-40B4-BE49-F238E27FC236}">
                <a16:creationId xmlns:a16="http://schemas.microsoft.com/office/drawing/2014/main" id="{C473898A-F9B9-45D1-BAF4-F72F2271F5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621" b="37274"/>
          <a:stretch/>
        </p:blipFill>
        <p:spPr bwMode="auto">
          <a:xfrm>
            <a:off x="5032445" y="6055493"/>
            <a:ext cx="875705" cy="22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84.51° Jobs and Company Culture">
            <a:extLst>
              <a:ext uri="{FF2B5EF4-FFF2-40B4-BE49-F238E27FC236}">
                <a16:creationId xmlns:a16="http://schemas.microsoft.com/office/drawing/2014/main" id="{1B020DCB-7498-4CF8-A966-63946BE3E0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79" t="21877" r="30429" b="22915"/>
          <a:stretch/>
        </p:blipFill>
        <p:spPr bwMode="auto">
          <a:xfrm>
            <a:off x="6988668" y="6003300"/>
            <a:ext cx="485734" cy="35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Data for Good — Affinity Solutions">
            <a:extLst>
              <a:ext uri="{FF2B5EF4-FFF2-40B4-BE49-F238E27FC236}">
                <a16:creationId xmlns:a16="http://schemas.microsoft.com/office/drawing/2014/main" id="{C80ABDC0-4B77-4A3A-824A-87CDDA87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392" y="5790511"/>
            <a:ext cx="1130437" cy="14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 descr="IRI | Delivering Growth for CPG, Retail, and Healthcare">
            <a:extLst>
              <a:ext uri="{FF2B5EF4-FFF2-40B4-BE49-F238E27FC236}">
                <a16:creationId xmlns:a16="http://schemas.microsoft.com/office/drawing/2014/main" id="{108FE015-EE6F-4050-AF24-4E4618EA0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0375" y="6054067"/>
            <a:ext cx="582948" cy="25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2" descr="NCSolutions - Crunchbase Company Profile &amp;amp; Funding">
            <a:extLst>
              <a:ext uri="{FF2B5EF4-FFF2-40B4-BE49-F238E27FC236}">
                <a16:creationId xmlns:a16="http://schemas.microsoft.com/office/drawing/2014/main" id="{13F80055-9468-4301-9B1A-0C36A3564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4040" y="5775482"/>
            <a:ext cx="1108065" cy="19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Research by SpinCar and Polk Automotive Solutions by IHS Markit Reveals  Impact of Digital Merchandising on Vehicle Purchases - Spincar">
            <a:extLst>
              <a:ext uri="{FF2B5EF4-FFF2-40B4-BE49-F238E27FC236}">
                <a16:creationId xmlns:a16="http://schemas.microsoft.com/office/drawing/2014/main" id="{20A234B7-9D1F-4FF5-9D50-0E8252F71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7695" y="5698401"/>
            <a:ext cx="768190" cy="31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6" descr="Commerce Signals - The Robin Report">
            <a:extLst>
              <a:ext uri="{FF2B5EF4-FFF2-40B4-BE49-F238E27FC236}">
                <a16:creationId xmlns:a16="http://schemas.microsoft.com/office/drawing/2014/main" id="{13DF5D74-A10C-443D-8A43-DE5BEEDB8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0191" b="40047"/>
          <a:stretch/>
        </p:blipFill>
        <p:spPr bwMode="auto">
          <a:xfrm>
            <a:off x="6756470" y="5751024"/>
            <a:ext cx="1210847" cy="2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8" descr="Tatari - Crunchbase Company Profile &amp;amp; Funding">
            <a:extLst>
              <a:ext uri="{FF2B5EF4-FFF2-40B4-BE49-F238E27FC236}">
                <a16:creationId xmlns:a16="http://schemas.microsoft.com/office/drawing/2014/main" id="{D7F88AE5-DC16-4D9D-B5D4-AB6150F4A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482" b="39585"/>
          <a:stretch/>
        </p:blipFill>
        <p:spPr bwMode="auto">
          <a:xfrm>
            <a:off x="3760791" y="4613252"/>
            <a:ext cx="1063816" cy="20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6">
            <a:extLst>
              <a:ext uri="{FF2B5EF4-FFF2-40B4-BE49-F238E27FC236}">
                <a16:creationId xmlns:a16="http://schemas.microsoft.com/office/drawing/2014/main" id="{7D251330-EAF8-40FA-99CA-3F03F64E6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0085" y="4864978"/>
            <a:ext cx="811868" cy="26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2" descr="Foursquare Announces Oren Teich as New SVP of Product | Business Wire">
            <a:extLst>
              <a:ext uri="{FF2B5EF4-FFF2-40B4-BE49-F238E27FC236}">
                <a16:creationId xmlns:a16="http://schemas.microsoft.com/office/drawing/2014/main" id="{04BBA0E1-D0A2-47D5-AB68-7D018249E2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5" t="39576" r="6657" b="40174"/>
          <a:stretch/>
        </p:blipFill>
        <p:spPr bwMode="auto">
          <a:xfrm>
            <a:off x="7334249" y="4582899"/>
            <a:ext cx="1345056" cy="165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4" descr="PlaceIQ - Crunchbase Company Profile &amp;amp; Funding">
            <a:extLst>
              <a:ext uri="{FF2B5EF4-FFF2-40B4-BE49-F238E27FC236}">
                <a16:creationId xmlns:a16="http://schemas.microsoft.com/office/drawing/2014/main" id="{CAFC19FF-3A4E-4568-B6C7-C30C3F0D2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3839" y="4897713"/>
            <a:ext cx="877179" cy="2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6" descr="ENGINE Agency, Insights, Media Exchange, and Media Solutions">
            <a:extLst>
              <a:ext uri="{FF2B5EF4-FFF2-40B4-BE49-F238E27FC236}">
                <a16:creationId xmlns:a16="http://schemas.microsoft.com/office/drawing/2014/main" id="{6F8E9F7A-A184-440E-BEC5-EC45AE1B1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2895" y="4841203"/>
            <a:ext cx="691731" cy="34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8" descr="AppScience® (TSXV: SBIO) | LinkedIn">
            <a:extLst>
              <a:ext uri="{FF2B5EF4-FFF2-40B4-BE49-F238E27FC236}">
                <a16:creationId xmlns:a16="http://schemas.microsoft.com/office/drawing/2014/main" id="{9AE8B7CA-07F1-43B8-8EFF-F11AC32B90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42" t="25180" r="6541" b="30703"/>
          <a:stretch/>
        </p:blipFill>
        <p:spPr bwMode="auto">
          <a:xfrm>
            <a:off x="5175488" y="4874080"/>
            <a:ext cx="561014" cy="29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0" descr="InMarket Portal">
            <a:extLst>
              <a:ext uri="{FF2B5EF4-FFF2-40B4-BE49-F238E27FC236}">
                <a16:creationId xmlns:a16="http://schemas.microsoft.com/office/drawing/2014/main" id="{A4F4EC01-FBFC-4408-A193-69AA27A9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3214" y="4580947"/>
            <a:ext cx="1162683" cy="2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2" descr="Phoenix Marketing International, United States of America, New York,  Rhinebeck | American Marketing Association Marketing Services Search">
            <a:extLst>
              <a:ext uri="{FF2B5EF4-FFF2-40B4-BE49-F238E27FC236}">
                <a16:creationId xmlns:a16="http://schemas.microsoft.com/office/drawing/2014/main" id="{C1B57AA6-D127-42EF-8698-FAF9EC00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1927" y="3432871"/>
            <a:ext cx="597358" cy="1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34" descr="Kantar - Headquarter Locations, Competitors, Financials, Employees">
            <a:extLst>
              <a:ext uri="{FF2B5EF4-FFF2-40B4-BE49-F238E27FC236}">
                <a16:creationId xmlns:a16="http://schemas.microsoft.com/office/drawing/2014/main" id="{DEC6DF4B-C5E3-4972-B668-8D8B541DE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80" t="24896" r="12628" b="22324"/>
          <a:stretch/>
        </p:blipFill>
        <p:spPr bwMode="auto">
          <a:xfrm>
            <a:off x="3611371" y="3480611"/>
            <a:ext cx="560785" cy="11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36" descr="Dynata Logo Vector (.PDF) Free Download">
            <a:extLst>
              <a:ext uri="{FF2B5EF4-FFF2-40B4-BE49-F238E27FC236}">
                <a16:creationId xmlns:a16="http://schemas.microsoft.com/office/drawing/2014/main" id="{3FB1DB04-DD64-4E1F-B5A8-BA6D69506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496" y="3627271"/>
            <a:ext cx="352012" cy="32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40" descr="World&amp;#39;s most efficient mobile Automatic Content Recognition">
            <a:extLst>
              <a:ext uri="{FF2B5EF4-FFF2-40B4-BE49-F238E27FC236}">
                <a16:creationId xmlns:a16="http://schemas.microsoft.com/office/drawing/2014/main" id="{FB583E07-F346-4BC1-A475-F5CDF4E895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5523" b="31812"/>
          <a:stretch/>
        </p:blipFill>
        <p:spPr bwMode="auto">
          <a:xfrm>
            <a:off x="4305720" y="3788725"/>
            <a:ext cx="900829" cy="17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93A423E0-44D3-41DF-B2C1-E22523B2A048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151" y="3462718"/>
            <a:ext cx="592204" cy="154825"/>
          </a:xfrm>
          <a:prstGeom prst="rect">
            <a:avLst/>
          </a:prstGeom>
        </p:spPr>
      </p:pic>
      <p:pic>
        <p:nvPicPr>
          <p:cNvPr id="70" name="Picture 44">
            <a:extLst>
              <a:ext uri="{FF2B5EF4-FFF2-40B4-BE49-F238E27FC236}">
                <a16:creationId xmlns:a16="http://schemas.microsoft.com/office/drawing/2014/main" id="{6297B550-4A50-4AE5-B105-95A9B9ADA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9032" y="3445175"/>
            <a:ext cx="626242" cy="18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46" descr="Consumer | Audience Insights Platform">
            <a:extLst>
              <a:ext uri="{FF2B5EF4-FFF2-40B4-BE49-F238E27FC236}">
                <a16:creationId xmlns:a16="http://schemas.microsoft.com/office/drawing/2014/main" id="{0B72D613-F2D8-4506-A870-D77DA46C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5853" y="3796188"/>
            <a:ext cx="616864" cy="15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8" descr="Global Telehealth Survey: Technically, the Experience is Incomplete |  Business Wire">
            <a:extLst>
              <a:ext uri="{FF2B5EF4-FFF2-40B4-BE49-F238E27FC236}">
                <a16:creationId xmlns:a16="http://schemas.microsoft.com/office/drawing/2014/main" id="{CC312930-DFAC-4971-826C-04DEAC38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1989" y="3723078"/>
            <a:ext cx="596114" cy="26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0" descr="It&amp;#39;s an OTT World – Beet.TV">
            <a:extLst>
              <a:ext uri="{FF2B5EF4-FFF2-40B4-BE49-F238E27FC236}">
                <a16:creationId xmlns:a16="http://schemas.microsoft.com/office/drawing/2014/main" id="{1C3741CB-BA58-494C-A5D5-9BE78576B5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31" t="14878" r="3561" b="16576"/>
          <a:stretch/>
        </p:blipFill>
        <p:spPr bwMode="auto">
          <a:xfrm>
            <a:off x="5672654" y="3473182"/>
            <a:ext cx="618087" cy="122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2" descr="New Study from Effectv and MediaScience Reveals Campaigns that Include Both  TV and Digital Drive Consistently Stronger Results Than Digital Alone |  Business Wire">
            <a:extLst>
              <a:ext uri="{FF2B5EF4-FFF2-40B4-BE49-F238E27FC236}">
                <a16:creationId xmlns:a16="http://schemas.microsoft.com/office/drawing/2014/main" id="{2BFC37D0-BA13-4F11-9377-E3A7F265A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3883" y="3442086"/>
            <a:ext cx="959828" cy="16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4" descr="Realeyes Logo">
            <a:extLst>
              <a:ext uri="{FF2B5EF4-FFF2-40B4-BE49-F238E27FC236}">
                <a16:creationId xmlns:a16="http://schemas.microsoft.com/office/drawing/2014/main" id="{40402B9D-8372-4505-9EB3-B9FA53B841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22" t="28554" r="17581" b="28299"/>
          <a:stretch/>
        </p:blipFill>
        <p:spPr bwMode="auto">
          <a:xfrm>
            <a:off x="7898375" y="3429984"/>
            <a:ext cx="600820" cy="20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6" descr="Sprinklr Logo Vector (.EPS) Free Download">
            <a:extLst>
              <a:ext uri="{FF2B5EF4-FFF2-40B4-BE49-F238E27FC236}">
                <a16:creationId xmlns:a16="http://schemas.microsoft.com/office/drawing/2014/main" id="{960EF191-B7F9-4F52-80C3-76ABFE567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520" y="3706106"/>
            <a:ext cx="471106" cy="21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8" descr="Talkwalker + Trustpilot">
            <a:extLst>
              <a:ext uri="{FF2B5EF4-FFF2-40B4-BE49-F238E27FC236}">
                <a16:creationId xmlns:a16="http://schemas.microsoft.com/office/drawing/2014/main" id="{AC29E3A0-6B8B-4EFA-A5CF-2FE3211616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82" t="36385" r="16810" b="37639"/>
          <a:stretch/>
        </p:blipFill>
        <p:spPr bwMode="auto">
          <a:xfrm>
            <a:off x="7285182" y="3706114"/>
            <a:ext cx="805256" cy="21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0" descr="Dumbstruck Company Profile: Valuation &amp;amp; Investors | PitchBook">
            <a:extLst>
              <a:ext uri="{FF2B5EF4-FFF2-40B4-BE49-F238E27FC236}">
                <a16:creationId xmlns:a16="http://schemas.microsoft.com/office/drawing/2014/main" id="{466A1DC1-C766-4533-9BA7-602B29EFF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100" b="37990"/>
          <a:stretch/>
        </p:blipFill>
        <p:spPr bwMode="auto">
          <a:xfrm>
            <a:off x="8543861" y="3448097"/>
            <a:ext cx="732051" cy="15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2" descr="Jump TV Solutions Company Profile: Valuation &amp;amp; Investors | PitchBook">
            <a:extLst>
              <a:ext uri="{FF2B5EF4-FFF2-40B4-BE49-F238E27FC236}">
                <a16:creationId xmlns:a16="http://schemas.microsoft.com/office/drawing/2014/main" id="{404945A0-11E6-44F3-A6BA-94179E75B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360" b="32980"/>
          <a:stretch/>
        </p:blipFill>
        <p:spPr bwMode="auto">
          <a:xfrm>
            <a:off x="8147083" y="3689318"/>
            <a:ext cx="726645" cy="2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66" descr="NBCUniversal Signs On with ListenFirst for Social Analytics and Measurement  Across Its Global Portfolio">
            <a:extLst>
              <a:ext uri="{FF2B5EF4-FFF2-40B4-BE49-F238E27FC236}">
                <a16:creationId xmlns:a16="http://schemas.microsoft.com/office/drawing/2014/main" id="{9C74500B-DFBF-4995-86D7-EB4E93B49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702" y="3719520"/>
            <a:ext cx="818895" cy="19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4" descr="Tech Stack Integration &amp; Identity Resolution | LiveRamp">
            <a:extLst>
              <a:ext uri="{FF2B5EF4-FFF2-40B4-BE49-F238E27FC236}">
                <a16:creationId xmlns:a16="http://schemas.microsoft.com/office/drawing/2014/main" id="{8AC2D0BC-CA10-4ACC-8CCF-E961F208F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4289" y="2239993"/>
            <a:ext cx="885701" cy="1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90" descr="Data, Identity Solution &amp;amp; People-Based Marketing Solutions | Acxiom">
            <a:extLst>
              <a:ext uri="{FF2B5EF4-FFF2-40B4-BE49-F238E27FC236}">
                <a16:creationId xmlns:a16="http://schemas.microsoft.com/office/drawing/2014/main" id="{B3E568D3-EE24-4470-B52C-D3E023920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0439" y="2255016"/>
            <a:ext cx="519661" cy="13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92" descr="Conviva Launches TikTok Analytics Becoming the First to Enable Brands to  Measure Collective Social Media Success">
            <a:extLst>
              <a:ext uri="{FF2B5EF4-FFF2-40B4-BE49-F238E27FC236}">
                <a16:creationId xmlns:a16="http://schemas.microsoft.com/office/drawing/2014/main" id="{BF9D586D-4064-4649-8D71-6F7FEA517D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76" b="31038"/>
          <a:stretch/>
        </p:blipFill>
        <p:spPr bwMode="auto">
          <a:xfrm>
            <a:off x="8833458" y="2248638"/>
            <a:ext cx="718867" cy="144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94" descr="Truthset - Crunchbase Company Profile &amp;amp; Funding">
            <a:extLst>
              <a:ext uri="{FF2B5EF4-FFF2-40B4-BE49-F238E27FC236}">
                <a16:creationId xmlns:a16="http://schemas.microsoft.com/office/drawing/2014/main" id="{F86549D6-F7B9-4861-82F7-0FF4B4603B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14" t="17752" r="9090" b="23685"/>
          <a:stretch/>
        </p:blipFill>
        <p:spPr bwMode="auto">
          <a:xfrm>
            <a:off x="8056946" y="2450974"/>
            <a:ext cx="726645" cy="154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96" descr="logo-epsilon - Cricket Media, Inc.">
            <a:extLst>
              <a:ext uri="{FF2B5EF4-FFF2-40B4-BE49-F238E27FC236}">
                <a16:creationId xmlns:a16="http://schemas.microsoft.com/office/drawing/2014/main" id="{BE9D696B-F976-425B-8412-221689C867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37" t="21029" r="5291" b="18461"/>
          <a:stretch/>
        </p:blipFill>
        <p:spPr bwMode="auto">
          <a:xfrm>
            <a:off x="8953528" y="2444102"/>
            <a:ext cx="478725" cy="1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98" descr="TruOptik logo : BDEX">
            <a:extLst>
              <a:ext uri="{FF2B5EF4-FFF2-40B4-BE49-F238E27FC236}">
                <a16:creationId xmlns:a16="http://schemas.microsoft.com/office/drawing/2014/main" id="{D98750A6-DFCA-4DD5-A535-BCFCB4AE8C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99" t="28067" r="3833" b="26641"/>
          <a:stretch/>
        </p:blipFill>
        <p:spPr bwMode="auto">
          <a:xfrm>
            <a:off x="7529792" y="2669546"/>
            <a:ext cx="697503" cy="13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100" descr="Health - Adstra Data">
            <a:extLst>
              <a:ext uri="{FF2B5EF4-FFF2-40B4-BE49-F238E27FC236}">
                <a16:creationId xmlns:a16="http://schemas.microsoft.com/office/drawing/2014/main" id="{00E2AA38-45F5-490C-8BD9-CB2DD8EE7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704"/>
          <a:stretch/>
        </p:blipFill>
        <p:spPr bwMode="auto">
          <a:xfrm>
            <a:off x="7449882" y="2434978"/>
            <a:ext cx="402132" cy="1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02">
            <a:extLst>
              <a:ext uri="{FF2B5EF4-FFF2-40B4-BE49-F238E27FC236}">
                <a16:creationId xmlns:a16="http://schemas.microsoft.com/office/drawing/2014/main" id="{133C4E63-5E73-4460-921D-686419895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0914" y="2645179"/>
            <a:ext cx="650473" cy="17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48" descr="VIZIO | TVs and Sound Bars, SmartCast OS">
            <a:extLst>
              <a:ext uri="{FF2B5EF4-FFF2-40B4-BE49-F238E27FC236}">
                <a16:creationId xmlns:a16="http://schemas.microsoft.com/office/drawing/2014/main" id="{CE2406C2-E584-450D-80FF-B0EE3B2DA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4464" y="2283171"/>
            <a:ext cx="571575" cy="12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>
            <a:extLst>
              <a:ext uri="{FF2B5EF4-FFF2-40B4-BE49-F238E27FC236}">
                <a16:creationId xmlns:a16="http://schemas.microsoft.com/office/drawing/2014/main" id="{1E5341B3-0125-4C99-8F9A-4534E1978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621" b="34156"/>
          <a:stretch/>
        </p:blipFill>
        <p:spPr bwMode="auto">
          <a:xfrm>
            <a:off x="6331057" y="2560499"/>
            <a:ext cx="759746" cy="2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78" descr="Extreme Reach | The Global Leader in Creative Logistics.">
            <a:extLst>
              <a:ext uri="{FF2B5EF4-FFF2-40B4-BE49-F238E27FC236}">
                <a16:creationId xmlns:a16="http://schemas.microsoft.com/office/drawing/2014/main" id="{688F7A04-D0ED-4333-9E76-9C213C49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692" y="2274136"/>
            <a:ext cx="648439" cy="204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82" descr="Beyond Ad Verification | Moat by Oracle Data Cloud">
            <a:extLst>
              <a:ext uri="{FF2B5EF4-FFF2-40B4-BE49-F238E27FC236}">
                <a16:creationId xmlns:a16="http://schemas.microsoft.com/office/drawing/2014/main" id="{0C6D696B-E724-4E24-AE9F-351D9790D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5990" y="2274146"/>
            <a:ext cx="546917" cy="20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84" descr="Kinetiq Announces First-Of-Its-Kind Video Monitoring Solution For Digital  Platforms">
            <a:extLst>
              <a:ext uri="{FF2B5EF4-FFF2-40B4-BE49-F238E27FC236}">
                <a16:creationId xmlns:a16="http://schemas.microsoft.com/office/drawing/2014/main" id="{48DBB11C-BF22-4A73-AE4F-909C4C853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729" b="19249"/>
          <a:stretch/>
        </p:blipFill>
        <p:spPr bwMode="auto">
          <a:xfrm>
            <a:off x="4833353" y="2589962"/>
            <a:ext cx="682757" cy="22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6" descr="DoubleVerify Launches Semantic Science Division - ExchangeWire.com">
            <a:extLst>
              <a:ext uri="{FF2B5EF4-FFF2-40B4-BE49-F238E27FC236}">
                <a16:creationId xmlns:a16="http://schemas.microsoft.com/office/drawing/2014/main" id="{AA0E1447-B329-4067-8892-4FFF54D14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4370" y="2240729"/>
            <a:ext cx="321145" cy="271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88" descr="Integral Ad Science Acquires ADmantX; Digital Publishing Revenue Declines -  ExchangeWire.com">
            <a:extLst>
              <a:ext uri="{FF2B5EF4-FFF2-40B4-BE49-F238E27FC236}">
                <a16:creationId xmlns:a16="http://schemas.microsoft.com/office/drawing/2014/main" id="{EA070744-C563-4373-8635-EFF320ACC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3" t="45220" b="31161"/>
          <a:stretch/>
        </p:blipFill>
        <p:spPr bwMode="auto">
          <a:xfrm>
            <a:off x="4162329" y="2607035"/>
            <a:ext cx="690393" cy="18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12" descr="res-2.cloudinary.com/crunchbase-production/imag...">
            <a:extLst>
              <a:ext uri="{FF2B5EF4-FFF2-40B4-BE49-F238E27FC236}">
                <a16:creationId xmlns:a16="http://schemas.microsoft.com/office/drawing/2014/main" id="{C6E599A0-C410-4C6D-ADF3-8FEC0BF956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78" t="18298" r="2591" b="29567"/>
          <a:stretch/>
        </p:blipFill>
        <p:spPr bwMode="auto">
          <a:xfrm>
            <a:off x="10975073" y="3261096"/>
            <a:ext cx="675887" cy="3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0" descr="Kochava: Mobile App Analytics &amp; Mobile Attribution Platform">
            <a:extLst>
              <a:ext uri="{FF2B5EF4-FFF2-40B4-BE49-F238E27FC236}">
                <a16:creationId xmlns:a16="http://schemas.microsoft.com/office/drawing/2014/main" id="{E6C144C0-7BB6-4E9A-B658-6B374FCA2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391" b="35368"/>
          <a:stretch/>
        </p:blipFill>
        <p:spPr bwMode="auto">
          <a:xfrm>
            <a:off x="10828681" y="5181138"/>
            <a:ext cx="968671" cy="170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104" descr="Adobe logo and symbol, meaning, history, PNG">
            <a:extLst>
              <a:ext uri="{FF2B5EF4-FFF2-40B4-BE49-F238E27FC236}">
                <a16:creationId xmlns:a16="http://schemas.microsoft.com/office/drawing/2014/main" id="{5AFFBEFF-B8FF-40C9-BF62-780D77F467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95" t="29777" r="7431" b="29786"/>
          <a:stretch/>
        </p:blipFill>
        <p:spPr bwMode="auto">
          <a:xfrm>
            <a:off x="10864069" y="2650848"/>
            <a:ext cx="897895" cy="23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106" descr="EDO, Inc. - Our Company">
            <a:extLst>
              <a:ext uri="{FF2B5EF4-FFF2-40B4-BE49-F238E27FC236}">
                <a16:creationId xmlns:a16="http://schemas.microsoft.com/office/drawing/2014/main" id="{7C22DD2A-C624-430A-AD78-397B49F1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5348" y="4917077"/>
            <a:ext cx="574542" cy="1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108" descr="VideoAmp">
            <a:extLst>
              <a:ext uri="{FF2B5EF4-FFF2-40B4-BE49-F238E27FC236}">
                <a16:creationId xmlns:a16="http://schemas.microsoft.com/office/drawing/2014/main" id="{06DAF1E4-EBC8-4B5D-A8B0-983A032A2E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966" t="20985" r="15387" b="25346"/>
          <a:stretch/>
        </p:blipFill>
        <p:spPr bwMode="auto">
          <a:xfrm>
            <a:off x="2019626" y="2390041"/>
            <a:ext cx="531440" cy="23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110" descr="Neustar – Logos Download">
            <a:extLst>
              <a:ext uri="{FF2B5EF4-FFF2-40B4-BE49-F238E27FC236}">
                <a16:creationId xmlns:a16="http://schemas.microsoft.com/office/drawing/2014/main" id="{CA089200-345E-4A56-8BAB-8DD5D6F4C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66792" y="3687002"/>
            <a:ext cx="892448" cy="17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12" descr="Catalina Logo / Marketing / Logonoid.com">
            <a:extLst>
              <a:ext uri="{FF2B5EF4-FFF2-40B4-BE49-F238E27FC236}">
                <a16:creationId xmlns:a16="http://schemas.microsoft.com/office/drawing/2014/main" id="{D79D5E9F-F19B-4C0E-966A-02C620A02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75512" y="4424465"/>
            <a:ext cx="875009" cy="1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16" descr="civis-logo-color - ELGL">
            <a:extLst>
              <a:ext uri="{FF2B5EF4-FFF2-40B4-BE49-F238E27FC236}">
                <a16:creationId xmlns:a16="http://schemas.microsoft.com/office/drawing/2014/main" id="{268C93EE-153C-4367-B5BE-9F42CF7E3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94" t="22263" r="8196" b="22627"/>
          <a:stretch/>
        </p:blipFill>
        <p:spPr bwMode="auto">
          <a:xfrm>
            <a:off x="10886833" y="4876555"/>
            <a:ext cx="852366" cy="2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118" descr="Rockerbox - Headquarter Locations, Competitors, Financials, Employees">
            <a:extLst>
              <a:ext uri="{FF2B5EF4-FFF2-40B4-BE49-F238E27FC236}">
                <a16:creationId xmlns:a16="http://schemas.microsoft.com/office/drawing/2014/main" id="{6C81EA32-542C-4F2C-BBDE-75F8059E2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89166" y="5400585"/>
            <a:ext cx="847700" cy="12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14" descr="IQVIA - Crunchbase Company Profile &amp;amp; Funding">
            <a:extLst>
              <a:ext uri="{FF2B5EF4-FFF2-40B4-BE49-F238E27FC236}">
                <a16:creationId xmlns:a16="http://schemas.microsoft.com/office/drawing/2014/main" id="{3C208C77-D1A4-456C-98D9-78333FDE14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22" t="31460" r="10548" b="31277"/>
          <a:stretch/>
        </p:blipFill>
        <p:spPr bwMode="auto">
          <a:xfrm>
            <a:off x="10828681" y="4633870"/>
            <a:ext cx="968670" cy="19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6" descr="605 | AngelList Talent">
            <a:extLst>
              <a:ext uri="{FF2B5EF4-FFF2-40B4-BE49-F238E27FC236}">
                <a16:creationId xmlns:a16="http://schemas.microsoft.com/office/drawing/2014/main" id="{885F79A6-6652-410D-9EB3-B6B9BC2E5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946" y="2417237"/>
            <a:ext cx="362910" cy="3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8" descr="Comscore is a trusted currency for planning, transacting, and evaluating  media across platforms.">
            <a:extLst>
              <a:ext uri="{FF2B5EF4-FFF2-40B4-BE49-F238E27FC236}">
                <a16:creationId xmlns:a16="http://schemas.microsoft.com/office/drawing/2014/main" id="{6311FF2D-80CE-4364-9BDF-CB658CBA6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3828" y="2217153"/>
            <a:ext cx="868333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70" descr="Samba TV Home Page">
            <a:extLst>
              <a:ext uri="{FF2B5EF4-FFF2-40B4-BE49-F238E27FC236}">
                <a16:creationId xmlns:a16="http://schemas.microsoft.com/office/drawing/2014/main" id="{0ED9896D-15EE-4822-AC13-CC4540A5F3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91" b="19677"/>
          <a:stretch/>
        </p:blipFill>
        <p:spPr bwMode="auto">
          <a:xfrm>
            <a:off x="2687937" y="2249122"/>
            <a:ext cx="721624" cy="1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" descr="logo-ispot – iSpot.tv">
            <a:extLst>
              <a:ext uri="{FF2B5EF4-FFF2-40B4-BE49-F238E27FC236}">
                <a16:creationId xmlns:a16="http://schemas.microsoft.com/office/drawing/2014/main" id="{64BC94C6-93D8-4770-8C50-A1305D641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050" y="2247387"/>
            <a:ext cx="513814" cy="1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" descr="Amobee Brand Intelligence">
            <a:extLst>
              <a:ext uri="{FF2B5EF4-FFF2-40B4-BE49-F238E27FC236}">
                <a16:creationId xmlns:a16="http://schemas.microsoft.com/office/drawing/2014/main" id="{525D2462-58C5-4BB4-ADCC-C45443C6A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5136" y="2713466"/>
            <a:ext cx="608710" cy="9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4" descr="Nielsen Unveils New Brand Identity Reflecting Company&amp;#39;s Transformation and  Focus on the Global Future of Media">
            <a:extLst>
              <a:ext uri="{FF2B5EF4-FFF2-40B4-BE49-F238E27FC236}">
                <a16:creationId xmlns:a16="http://schemas.microsoft.com/office/drawing/2014/main" id="{A90AE96C-CD61-40F1-8580-285200E49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7023" y="2500737"/>
            <a:ext cx="684536" cy="10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929C14D1-3A5B-4FA2-8901-03D832B68605}"/>
              </a:ext>
            </a:extLst>
          </p:cNvPr>
          <p:cNvPicPr>
            <a:picLocks noChangeAspect="1"/>
          </p:cNvPicPr>
          <p:nvPr/>
        </p:nvPicPr>
        <p:blipFill rotWithShape="1">
          <a:blip r:embed="rId6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519" b="43407"/>
          <a:stretch/>
        </p:blipFill>
        <p:spPr>
          <a:xfrm>
            <a:off x="2834628" y="2702189"/>
            <a:ext cx="1003394" cy="131187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0694783-19D8-43DE-91DA-5315585D1B88}"/>
              </a:ext>
            </a:extLst>
          </p:cNvPr>
          <p:cNvSpPr txBox="1"/>
          <p:nvPr/>
        </p:nvSpPr>
        <p:spPr>
          <a:xfrm>
            <a:off x="396267" y="6349828"/>
            <a:ext cx="11508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Note: logos reflect a </a:t>
            </a:r>
            <a:r>
              <a:rPr kumimoji="0" lang="en-US" sz="800" b="0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sampling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of companies that provide measurement solutions within each funnel</a:t>
            </a:r>
            <a:r>
              <a:rPr lang="en-US" sz="8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stage and is not meant to be an exhaustive list of all companies with related solutions; companies’ solutions can also cross funnel stages as well.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14" name="Picture 2" descr="Access A Trusted Market Research Sample | TapResearch">
            <a:extLst>
              <a:ext uri="{FF2B5EF4-FFF2-40B4-BE49-F238E27FC236}">
                <a16:creationId xmlns:a16="http://schemas.microsoft.com/office/drawing/2014/main" id="{94542AE4-803D-4483-9C9F-2A70C33A6C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48899" y="2554452"/>
            <a:ext cx="809259" cy="26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Access A Trusted Market Research Sample | TapResearch">
            <a:extLst>
              <a:ext uri="{FF2B5EF4-FFF2-40B4-BE49-F238E27FC236}">
                <a16:creationId xmlns:a16="http://schemas.microsoft.com/office/drawing/2014/main" id="{1A6996A1-FF1E-43F5-A5DD-B57BE5D6DB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25092" y="3750336"/>
            <a:ext cx="668809" cy="21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8" descr="Comscore is a trusted currency for planning, transacting, and evaluating  media across platforms.">
            <a:extLst>
              <a:ext uri="{FF2B5EF4-FFF2-40B4-BE49-F238E27FC236}">
                <a16:creationId xmlns:a16="http://schemas.microsoft.com/office/drawing/2014/main" id="{A7377201-9B23-4546-A511-A8818F6C4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6161" y="3440961"/>
            <a:ext cx="868333" cy="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8" descr="Comscore is a trusted currency for planning, transacting, and evaluating  media across platforms.">
            <a:extLst>
              <a:ext uri="{FF2B5EF4-FFF2-40B4-BE49-F238E27FC236}">
                <a16:creationId xmlns:a16="http://schemas.microsoft.com/office/drawing/2014/main" id="{49A95D56-5596-4873-B4BF-375DA0BAD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87675" y="3915528"/>
            <a:ext cx="1050683" cy="2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92" descr="Conviva Launches TikTok Analytics Becoming the First to Enable Brands to  Measure Collective Social Media Success">
            <a:extLst>
              <a:ext uri="{FF2B5EF4-FFF2-40B4-BE49-F238E27FC236}">
                <a16:creationId xmlns:a16="http://schemas.microsoft.com/office/drawing/2014/main" id="{E6CB7808-E411-41C6-BA9D-E5269AAE0F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476" b="31038"/>
          <a:stretch/>
        </p:blipFill>
        <p:spPr bwMode="auto">
          <a:xfrm>
            <a:off x="3408864" y="2259998"/>
            <a:ext cx="653515" cy="13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0" descr="logo-ispot – iSpot.tv">
            <a:extLst>
              <a:ext uri="{FF2B5EF4-FFF2-40B4-BE49-F238E27FC236}">
                <a16:creationId xmlns:a16="http://schemas.microsoft.com/office/drawing/2014/main" id="{81F365E8-333E-4235-B2F7-BCED1FC2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5405" y="3470940"/>
            <a:ext cx="513814" cy="13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0" descr="logo-ispot – iSpot.tv">
            <a:extLst>
              <a:ext uri="{FF2B5EF4-FFF2-40B4-BE49-F238E27FC236}">
                <a16:creationId xmlns:a16="http://schemas.microsoft.com/office/drawing/2014/main" id="{5D555913-BD7C-4951-8DBF-EFC355D73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02159" y="4206516"/>
            <a:ext cx="621715" cy="16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70" descr="Samba TV Home Page">
            <a:extLst>
              <a:ext uri="{FF2B5EF4-FFF2-40B4-BE49-F238E27FC236}">
                <a16:creationId xmlns:a16="http://schemas.microsoft.com/office/drawing/2014/main" id="{FDFF2227-2BFB-467E-8A05-5FB8BB8FB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691" b="19677"/>
          <a:stretch/>
        </p:blipFill>
        <p:spPr bwMode="auto">
          <a:xfrm>
            <a:off x="4853772" y="4584105"/>
            <a:ext cx="1162183" cy="20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121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EB14FF65-9AB1-494A-BE45-91860115744B}"/>
              </a:ext>
            </a:extLst>
          </p:cNvPr>
          <p:cNvPicPr>
            <a:picLocks noChangeAspect="1"/>
          </p:cNvPicPr>
          <p:nvPr/>
        </p:nvPicPr>
        <p:blipFill rotWithShape="1">
          <a:blip r:embed="rId7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0736" y="2429787"/>
            <a:ext cx="829168" cy="226042"/>
          </a:xfrm>
          <a:prstGeom prst="rect">
            <a:avLst/>
          </a:prstGeom>
        </p:spPr>
      </p:pic>
      <p:pic>
        <p:nvPicPr>
          <p:cNvPr id="123" name="Picture 122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FB1AED18-D9DB-49B9-9446-6770F72991EA}"/>
              </a:ext>
            </a:extLst>
          </p:cNvPr>
          <p:cNvPicPr>
            <a:picLocks noChangeAspect="1"/>
          </p:cNvPicPr>
          <p:nvPr/>
        </p:nvPicPr>
        <p:blipFill rotWithShape="1"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641" y="4482101"/>
            <a:ext cx="1213985" cy="330948"/>
          </a:xfrm>
          <a:prstGeom prst="rect">
            <a:avLst/>
          </a:prstGeom>
        </p:spPr>
      </p:pic>
      <p:pic>
        <p:nvPicPr>
          <p:cNvPr id="124" name="Picture 123" descr="Logo, company name&#10;&#10;Description automatically generated with medium confidence">
            <a:extLst>
              <a:ext uri="{FF2B5EF4-FFF2-40B4-BE49-F238E27FC236}">
                <a16:creationId xmlns:a16="http://schemas.microsoft.com/office/drawing/2014/main" id="{3B74757B-DD4B-4B80-A22A-054673118168}"/>
              </a:ext>
            </a:extLst>
          </p:cNvPr>
          <p:cNvPicPr>
            <a:picLocks noChangeAspect="1"/>
          </p:cNvPicPr>
          <p:nvPr/>
        </p:nvPicPr>
        <p:blipFill rotWithShape="1">
          <a:blip r:embed="rId7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1369" y="2938826"/>
            <a:ext cx="1003294" cy="2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005EA47-9B4E-4A9C-A8C0-6AAD69B14D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995" y="0"/>
            <a:ext cx="5256005" cy="3060562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6A35C40F-687E-B34B-B975-ED0CDEFEC8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15399" y="5804284"/>
            <a:ext cx="875592" cy="636172"/>
          </a:xfrm>
          <a:prstGeom prst="rect">
            <a:avLst/>
          </a:prstGeom>
        </p:spPr>
      </p:pic>
      <p:pic>
        <p:nvPicPr>
          <p:cNvPr id="8" name="Picture 7">
            <a:hlinkClick r:id="rId6"/>
            <a:extLst>
              <a:ext uri="{FF2B5EF4-FFF2-40B4-BE49-F238E27FC236}">
                <a16:creationId xmlns:a16="http://schemas.microsoft.com/office/drawing/2014/main" id="{EEC9436E-41D9-FA4F-B24F-9D11D47EFC9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0991" y="5715536"/>
            <a:ext cx="734723" cy="737087"/>
          </a:xfrm>
          <a:prstGeom prst="rect">
            <a:avLst/>
          </a:prstGeom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707BE5F1-DCEB-144F-86FF-E99AA7959D9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84271" y="5784399"/>
            <a:ext cx="403491" cy="66822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FA00B74-C38A-4216-9892-991288697046}"/>
              </a:ext>
            </a:extLst>
          </p:cNvPr>
          <p:cNvSpPr txBox="1"/>
          <p:nvPr/>
        </p:nvSpPr>
        <p:spPr>
          <a:xfrm>
            <a:off x="317684" y="3172741"/>
            <a:ext cx="75880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Interested in learning more? Check out this related content: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DC72E4-B88E-4C17-8A77-ED3048D2EFD2}"/>
              </a:ext>
            </a:extLst>
          </p:cNvPr>
          <p:cNvSpPr/>
          <p:nvPr/>
        </p:nvSpPr>
        <p:spPr>
          <a:xfrm>
            <a:off x="273895" y="235287"/>
            <a:ext cx="495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7F684B-07B9-4DB1-AFAD-01737416D7B6}"/>
              </a:ext>
            </a:extLst>
          </p:cNvPr>
          <p:cNvSpPr/>
          <p:nvPr/>
        </p:nvSpPr>
        <p:spPr>
          <a:xfrm>
            <a:off x="350141" y="3532924"/>
            <a:ext cx="9755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 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hlinkClick r:id="rId10"/>
            <a:extLst>
              <a:ext uri="{FF2B5EF4-FFF2-40B4-BE49-F238E27FC236}">
                <a16:creationId xmlns:a16="http://schemas.microsoft.com/office/drawing/2014/main" id="{8462174E-DB38-4E5C-B234-CAD3AF023107}"/>
              </a:ext>
            </a:extLst>
          </p:cNvPr>
          <p:cNvSpPr txBox="1"/>
          <p:nvPr/>
        </p:nvSpPr>
        <p:spPr>
          <a:xfrm>
            <a:off x="317684" y="981930"/>
            <a:ext cx="20314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Benjamin Vandegrift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BD9DA4-80D7-4534-AB12-6E0B15BD438F}"/>
              </a:ext>
            </a:extLst>
          </p:cNvPr>
          <p:cNvSpPr txBox="1"/>
          <p:nvPr/>
        </p:nvSpPr>
        <p:spPr>
          <a:xfrm>
            <a:off x="317684" y="1294794"/>
            <a:ext cx="32390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VP, </a:t>
            </a:r>
            <a:r>
              <a:rPr lang="en-US" sz="1500">
                <a:solidFill>
                  <a:srgbClr val="1F1A62"/>
                </a:solidFill>
                <a:latin typeface="Helvetica Light" panose="020B0403020202020204" pitchFamily="34" charset="0"/>
              </a:rPr>
              <a:t>Measurement Solutions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1F1A62"/>
                </a:solidFill>
                <a:latin typeface="Helvetica Light" panose="020B0403020202020204" pitchFamily="34" charset="0"/>
              </a:rPr>
              <a:t>benjaminv@thevab.com</a:t>
            </a: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 panose="020B0403020202020204" pitchFamily="34" charset="0"/>
              <a:ea typeface="+mn-ea"/>
              <a:cs typeface="+mn-cs"/>
            </a:endParaRPr>
          </a:p>
        </p:txBody>
      </p:sp>
      <p:sp>
        <p:nvSpPr>
          <p:cNvPr id="29" name="TextBox 28">
            <a:hlinkClick r:id="rId10"/>
            <a:extLst>
              <a:ext uri="{FF2B5EF4-FFF2-40B4-BE49-F238E27FC236}">
                <a16:creationId xmlns:a16="http://schemas.microsoft.com/office/drawing/2014/main" id="{C2C3DC37-7245-4E2C-B38C-7C1EB74A206D}"/>
              </a:ext>
            </a:extLst>
          </p:cNvPr>
          <p:cNvSpPr txBox="1"/>
          <p:nvPr/>
        </p:nvSpPr>
        <p:spPr>
          <a:xfrm>
            <a:off x="3469357" y="981930"/>
            <a:ext cx="230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Leah Montner-Dixon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CF8A3EA-D302-4ED8-BDCE-1B978D6C3058}"/>
              </a:ext>
            </a:extLst>
          </p:cNvPr>
          <p:cNvSpPr txBox="1"/>
          <p:nvPr/>
        </p:nvSpPr>
        <p:spPr>
          <a:xfrm>
            <a:off x="3469357" y="1294794"/>
            <a:ext cx="2586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leahm@thevab.com</a:t>
            </a:r>
          </a:p>
        </p:txBody>
      </p:sp>
      <p:pic>
        <p:nvPicPr>
          <p:cNvPr id="33" name="Picture 32">
            <a:hlinkClick r:id="rId11"/>
            <a:extLst>
              <a:ext uri="{FF2B5EF4-FFF2-40B4-BE49-F238E27FC236}">
                <a16:creationId xmlns:a16="http://schemas.microsoft.com/office/drawing/2014/main" id="{9A81ED60-3EA3-4823-96AE-F4390D78239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8270" y="3926148"/>
            <a:ext cx="2177864" cy="1225048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B1464"/>
            </a:solidFill>
          </a:ln>
        </p:spPr>
      </p:pic>
      <p:sp>
        <p:nvSpPr>
          <p:cNvPr id="34" name="TextBox 33">
            <a:hlinkClick r:id="rId11"/>
            <a:extLst>
              <a:ext uri="{FF2B5EF4-FFF2-40B4-BE49-F238E27FC236}">
                <a16:creationId xmlns:a16="http://schemas.microsoft.com/office/drawing/2014/main" id="{F29CB4A5-B1E4-479B-9FBF-E393826D966A}"/>
              </a:ext>
            </a:extLst>
          </p:cNvPr>
          <p:cNvSpPr txBox="1"/>
          <p:nvPr/>
        </p:nvSpPr>
        <p:spPr>
          <a:xfrm>
            <a:off x="5174008" y="5190845"/>
            <a:ext cx="2307204" cy="754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Proven Strategies &amp; Tactics In Audience-Based TV Buying</a:t>
            </a:r>
            <a:endParaRPr kumimoji="0" lang="en-US" sz="1100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Success Stories Highlighted Through Real-World Case Studies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1EB35D4-F7C7-4737-9D5A-01B387A9FC2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2D8BEF7A-2E5A-4346-87FD-C4977C9E513F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0F92469-600F-440F-A304-45FB1B58C8D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0" name="TextBox 39">
            <a:hlinkClick r:id="rId15"/>
            <a:extLst>
              <a:ext uri="{FF2B5EF4-FFF2-40B4-BE49-F238E27FC236}">
                <a16:creationId xmlns:a16="http://schemas.microsoft.com/office/drawing/2014/main" id="{53D3176C-03DC-4326-B899-86FE0B3E38A2}"/>
              </a:ext>
            </a:extLst>
          </p:cNvPr>
          <p:cNvSpPr txBox="1"/>
          <p:nvPr/>
        </p:nvSpPr>
        <p:spPr>
          <a:xfrm>
            <a:off x="7527694" y="5190845"/>
            <a:ext cx="2505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Untangling Terminology Within Video Measurement </a:t>
            </a:r>
            <a:endParaRPr kumimoji="0" lang="en-US" sz="1200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42" name="Picture 41">
            <a:hlinkClick r:id="rId15"/>
            <a:extLst>
              <a:ext uri="{FF2B5EF4-FFF2-40B4-BE49-F238E27FC236}">
                <a16:creationId xmlns:a16="http://schemas.microsoft.com/office/drawing/2014/main" id="{9AEDC4BC-1C17-4D07-B5C4-085D477C69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01" y="3926148"/>
            <a:ext cx="2134794" cy="1240861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solidFill>
              <a:srgbClr val="1B1464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</p:spPr>
      </p:pic>
      <p:pic>
        <p:nvPicPr>
          <p:cNvPr id="13" name="Picture 12">
            <a:hlinkClick r:id="rId18"/>
            <a:extLst>
              <a:ext uri="{FF2B5EF4-FFF2-40B4-BE49-F238E27FC236}">
                <a16:creationId xmlns:a16="http://schemas.microsoft.com/office/drawing/2014/main" id="{CF1CC2A9-1056-4A72-8F9D-D6AAFC802C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047" y="3926148"/>
            <a:ext cx="2211794" cy="1244134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B1464"/>
            </a:solidFill>
          </a:ln>
        </p:spPr>
      </p:pic>
      <p:sp>
        <p:nvSpPr>
          <p:cNvPr id="45" name="TextBox 44">
            <a:hlinkClick r:id="rId18"/>
            <a:extLst>
              <a:ext uri="{FF2B5EF4-FFF2-40B4-BE49-F238E27FC236}">
                <a16:creationId xmlns:a16="http://schemas.microsoft.com/office/drawing/2014/main" id="{364B64BA-4C24-45D7-97E0-E4EF4FDBF107}"/>
              </a:ext>
            </a:extLst>
          </p:cNvPr>
          <p:cNvSpPr txBox="1"/>
          <p:nvPr/>
        </p:nvSpPr>
        <p:spPr>
          <a:xfrm>
            <a:off x="2775934" y="5190845"/>
            <a:ext cx="2307204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 On</a:t>
            </a:r>
            <a:endParaRPr kumimoji="0" lang="en-US" sz="1100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23 Real-World Case Studies Highlighting How Video Streaming Drives Brand Success</a:t>
            </a:r>
          </a:p>
        </p:txBody>
      </p:sp>
      <p:sp>
        <p:nvSpPr>
          <p:cNvPr id="24" name="TextBox 23">
            <a:hlinkClick r:id="rId10"/>
            <a:extLst>
              <a:ext uri="{FF2B5EF4-FFF2-40B4-BE49-F238E27FC236}">
                <a16:creationId xmlns:a16="http://schemas.microsoft.com/office/drawing/2014/main" id="{F6F08585-4246-2A29-244A-7C8F7A8A0BE5}"/>
              </a:ext>
            </a:extLst>
          </p:cNvPr>
          <p:cNvSpPr txBox="1"/>
          <p:nvPr/>
        </p:nvSpPr>
        <p:spPr>
          <a:xfrm>
            <a:off x="317684" y="2095297"/>
            <a:ext cx="230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Reed Kiely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70BE574-D0AF-479C-95B5-4F13471E19E7}"/>
              </a:ext>
            </a:extLst>
          </p:cNvPr>
          <p:cNvSpPr txBox="1"/>
          <p:nvPr/>
        </p:nvSpPr>
        <p:spPr>
          <a:xfrm>
            <a:off x="3469357" y="2464909"/>
            <a:ext cx="2586524" cy="5539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/>
              </a:rPr>
              <a:t>Insights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1F1A62"/>
                </a:solidFill>
                <a:latin typeface="Helvetica Light"/>
              </a:rPr>
              <a:t>karolinag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/>
              </a:rPr>
              <a:t>@thevab.com</a:t>
            </a:r>
            <a:endParaRPr lang="en-US" sz="15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 Light"/>
            </a:endParaRPr>
          </a:p>
        </p:txBody>
      </p:sp>
      <p:sp>
        <p:nvSpPr>
          <p:cNvPr id="26" name="TextBox 25">
            <a:hlinkClick r:id="rId10"/>
            <a:extLst>
              <a:ext uri="{FF2B5EF4-FFF2-40B4-BE49-F238E27FC236}">
                <a16:creationId xmlns:a16="http://schemas.microsoft.com/office/drawing/2014/main" id="{8666688E-E030-CC2F-545B-F4752E6D86CE}"/>
              </a:ext>
            </a:extLst>
          </p:cNvPr>
          <p:cNvSpPr txBox="1"/>
          <p:nvPr/>
        </p:nvSpPr>
        <p:spPr>
          <a:xfrm>
            <a:off x="3469357" y="2137799"/>
            <a:ext cx="23043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Karolina Guillen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3688A3-0BD0-AAC0-9BF6-564DAC663E61}"/>
              </a:ext>
            </a:extLst>
          </p:cNvPr>
          <p:cNvSpPr txBox="1"/>
          <p:nvPr/>
        </p:nvSpPr>
        <p:spPr>
          <a:xfrm>
            <a:off x="317684" y="2464909"/>
            <a:ext cx="25865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Associate Insights Director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>
                <a:solidFill>
                  <a:srgbClr val="1F1A62"/>
                </a:solidFill>
                <a:latin typeface="Helvetica Light" panose="020B0403020202020204" pitchFamily="34" charset="0"/>
              </a:rPr>
              <a:t>r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 Light" panose="020B0403020202020204" pitchFamily="34" charset="0"/>
                <a:ea typeface="+mn-ea"/>
                <a:cs typeface="+mn-cs"/>
              </a:rPr>
              <a:t>eedk@thevab.com</a:t>
            </a:r>
          </a:p>
        </p:txBody>
      </p:sp>
      <p:sp>
        <p:nvSpPr>
          <p:cNvPr id="3" name="TextBox 2">
            <a:hlinkClick r:id="rId20"/>
            <a:extLst>
              <a:ext uri="{FF2B5EF4-FFF2-40B4-BE49-F238E27FC236}">
                <a16:creationId xmlns:a16="http://schemas.microsoft.com/office/drawing/2014/main" id="{894F2F1D-0A95-52D0-F221-FF8E0DBC5619}"/>
              </a:ext>
            </a:extLst>
          </p:cNvPr>
          <p:cNvSpPr txBox="1"/>
          <p:nvPr/>
        </p:nvSpPr>
        <p:spPr>
          <a:xfrm>
            <a:off x="402458" y="5168651"/>
            <a:ext cx="2097458" cy="7540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1100" b="1">
                <a:solidFill>
                  <a:srgbClr val="ED3C8D"/>
                </a:solidFill>
                <a:latin typeface="Helvetica"/>
                <a:cs typeface="Helvetica"/>
              </a:rPr>
              <a:t>Today's Innovations </a:t>
            </a:r>
            <a:endParaRPr kumimoji="0" lang="en-US" sz="1100" b="1" i="1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100" b="1">
                <a:solidFill>
                  <a:srgbClr val="ED3C8D"/>
                </a:solidFill>
                <a:latin typeface="Helvetica"/>
                <a:cs typeface="Helvetica"/>
              </a:rPr>
              <a:t>In Measurement – Q1 2022</a:t>
            </a:r>
          </a:p>
          <a:p>
            <a:pPr algn="ctr">
              <a:defRPr/>
            </a:pPr>
            <a:r>
              <a:rPr lang="en-US" sz="1050">
                <a:solidFill>
                  <a:srgbClr val="1B1464"/>
                </a:solidFill>
                <a:latin typeface="Helvetica"/>
                <a:cs typeface="Helvetica"/>
              </a:rPr>
              <a:t>13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 </a:t>
            </a:r>
            <a:r>
              <a:rPr lang="en-US" sz="1050">
                <a:solidFill>
                  <a:srgbClr val="1B1464"/>
                </a:solidFill>
                <a:latin typeface="Helvetica"/>
                <a:cs typeface="Helvetica"/>
              </a:rPr>
              <a:t>Case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/>
                <a:cs typeface="Helvetica"/>
              </a:rPr>
              <a:t> Studies</a:t>
            </a:r>
            <a:r>
              <a:rPr lang="en-US" sz="1050">
                <a:solidFill>
                  <a:srgbClr val="1B1464"/>
                </a:solidFill>
                <a:latin typeface="Helvetica"/>
                <a:cs typeface="Helvetica"/>
              </a:rPr>
              <a:t> From Industry Innovators</a:t>
            </a:r>
          </a:p>
        </p:txBody>
      </p:sp>
      <p:pic>
        <p:nvPicPr>
          <p:cNvPr id="5" name="Picture 4">
            <a:hlinkClick r:id="rId20"/>
            <a:extLst>
              <a:ext uri="{FF2B5EF4-FFF2-40B4-BE49-F238E27FC236}">
                <a16:creationId xmlns:a16="http://schemas.microsoft.com/office/drawing/2014/main" id="{21E10340-F371-E3AB-35AA-6BBEAA2E4E76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282"/>
          <a:stretch/>
        </p:blipFill>
        <p:spPr>
          <a:xfrm>
            <a:off x="346642" y="3921553"/>
            <a:ext cx="2209091" cy="1245456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1B1464"/>
            </a:solidFill>
          </a:ln>
        </p:spPr>
      </p:pic>
    </p:spTree>
    <p:extLst>
      <p:ext uri="{BB962C8B-B14F-4D97-AF65-F5344CB8AC3E}">
        <p14:creationId xmlns:p14="http://schemas.microsoft.com/office/powerpoint/2010/main" val="5521494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B3113B-7CF4-4E9A-AD57-5EA33416DA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878" y="0"/>
            <a:ext cx="5153121" cy="3021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016552-F577-4F76-AB44-9F1434023A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B1F63A25-60AE-44E0-A6D8-49553A1F6AE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F014EA-A881-4992-B08B-115CEDFB11B2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1885916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6FF070A-0D36-4E41-9532-2FB6CB1B98AB}"/>
              </a:ext>
            </a:extLst>
          </p:cNvPr>
          <p:cNvSpPr/>
          <p:nvPr/>
        </p:nvSpPr>
        <p:spPr>
          <a:xfrm>
            <a:off x="0" y="1202461"/>
            <a:ext cx="12192000" cy="564474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BDB492-9443-3D4A-8E9D-B3CECB95DCD7}"/>
              </a:ext>
            </a:extLst>
          </p:cNvPr>
          <p:cNvSpPr/>
          <p:nvPr/>
        </p:nvSpPr>
        <p:spPr>
          <a:xfrm>
            <a:off x="180409" y="391901"/>
            <a:ext cx="118469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You’ll Learn…</a:t>
            </a: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C379B6-D548-4B77-99C9-C65FB48203C1}"/>
              </a:ext>
            </a:extLst>
          </p:cNvPr>
          <p:cNvSpPr/>
          <p:nvPr/>
        </p:nvSpPr>
        <p:spPr>
          <a:xfrm>
            <a:off x="777727" y="1408864"/>
            <a:ext cx="11055194" cy="206210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How brands are utilizing innovative, modern measurement approaches to maximize the effectiveness of their campaigns and achieve better outcomes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Times New Roman" panose="02020603050405020304" pitchFamily="18" charset="0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Times New Roman" panose="02020603050405020304" pitchFamily="18" charset="0"/>
                <a:cs typeface="Helvetica"/>
              </a:rPr>
              <a:t>Be inspired by the insightful analysis and learnings revealed in these </a:t>
            </a:r>
            <a:r>
              <a:rPr kumimoji="0" lang="en-US" sz="20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Times New Roman" panose="02020603050405020304" pitchFamily="18" charset="0"/>
                <a:cs typeface="Helvetica"/>
              </a:rPr>
              <a:t>15 real-world examples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Times New Roman" panose="02020603050405020304" pitchFamily="18" charset="0"/>
                <a:cs typeface="Helvetica"/>
              </a:rPr>
              <a:t>from across major product categories like H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ealthcare, Finance, and CPG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Times New Roman" panose="02020603050405020304" pitchFamily="18" charset="0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Times New Roman" panose="02020603050405020304" pitchFamily="18" charset="0"/>
                <a:cs typeface="Helvetica"/>
              </a:rPr>
              <a:t>Considerations as you evaluate and add new solutions to your measurement plans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4A3EF-57A5-47DA-9F1D-4A0BFE12AC88}"/>
              </a:ext>
            </a:extLst>
          </p:cNvPr>
          <p:cNvSpPr txBox="1"/>
          <p:nvPr/>
        </p:nvSpPr>
        <p:spPr>
          <a:xfrm>
            <a:off x="1101820" y="3762181"/>
            <a:ext cx="10004112" cy="175432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See these case studies brought to life in </a:t>
            </a:r>
            <a:r>
              <a:rPr kumimoji="0" lang="en-US" sz="20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30-minute webinars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. </a:t>
            </a:r>
          </a:p>
          <a:p>
            <a:pPr algn="ctr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+mn-cs"/>
              </a:rPr>
              <a:t>Listen to industry leaders as they review their capabilities and case studies, as well as highlight key learnings. You’ll find inspiration and get a "behind the scenes look" at how marketers are igniting brand growth through measurement.</a:t>
            </a:r>
            <a:r>
              <a:rPr lang="en-US" sz="2000">
                <a:solidFill>
                  <a:srgbClr val="1F1A62"/>
                </a:solidFill>
                <a:latin typeface="Helvetica"/>
              </a:rPr>
              <a:t> 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+mn-cs"/>
            </a:endParaRPr>
          </a:p>
        </p:txBody>
      </p:sp>
      <p:sp>
        <p:nvSpPr>
          <p:cNvPr id="2" name="Rectangle: Rounded Corners 1">
            <a:hlinkClick r:id="rId4"/>
            <a:extLst>
              <a:ext uri="{FF2B5EF4-FFF2-40B4-BE49-F238E27FC236}">
                <a16:creationId xmlns:a16="http://schemas.microsoft.com/office/drawing/2014/main" id="{3C6BB4D5-7ECF-470B-9C96-D35EA63975A2}"/>
              </a:ext>
            </a:extLst>
          </p:cNvPr>
          <p:cNvSpPr/>
          <p:nvPr/>
        </p:nvSpPr>
        <p:spPr>
          <a:xfrm>
            <a:off x="4482315" y="5175209"/>
            <a:ext cx="3071673" cy="518703"/>
          </a:xfrm>
          <a:prstGeom prst="roundRect">
            <a:avLst/>
          </a:prstGeom>
          <a:solidFill>
            <a:srgbClr val="ED3C8D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u="sng">
                <a:solidFill>
                  <a:schemeClr val="bg1"/>
                </a:solidFill>
                <a:latin typeface="Helvetica"/>
                <a:cs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/>
                <a:cs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800" b="1" u="sng">
                <a:solidFill>
                  <a:schemeClr val="bg1"/>
                </a:solidFill>
                <a:latin typeface="Helvetic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800" b="1" u="sng">
              <a:solidFill>
                <a:schemeClr val="bg1"/>
              </a:solidFill>
              <a:latin typeface="Helvetica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4C4AEC-1AE9-4CDC-8C1D-14EE45E41E0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1975"/>
          <a:stretch/>
        </p:blipFill>
        <p:spPr>
          <a:xfrm>
            <a:off x="11223949" y="5148613"/>
            <a:ext cx="241306" cy="518703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0A40D91A-9618-4B64-884C-6081DEB0B0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53" t="25123" r="41896" b="22769"/>
          <a:stretch/>
        </p:blipFill>
        <p:spPr>
          <a:xfrm>
            <a:off x="8693315" y="5202219"/>
            <a:ext cx="714904" cy="381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463F6E9-F426-428D-9C4E-EC60345DFC0C}"/>
              </a:ext>
            </a:extLst>
          </p:cNvPr>
          <p:cNvSpPr txBox="1"/>
          <p:nvPr/>
        </p:nvSpPr>
        <p:spPr>
          <a:xfrm>
            <a:off x="9408219" y="5123878"/>
            <a:ext cx="18811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Measurement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201A62"/>
                </a:solidFill>
                <a:effectLst/>
                <a:uLnTx/>
                <a:uFillTx/>
                <a:latin typeface="Poppins" panose="00000500000000000000" pitchFamily="50" charset="0"/>
                <a:ea typeface="+mn-ea"/>
                <a:cs typeface="Poppins" panose="00000500000000000000" pitchFamily="50" charset="0"/>
              </a:rPr>
              <a:t>Innovations Series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201A62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2B04A5-BF71-4883-84DC-DD3939603D9A}"/>
              </a:ext>
            </a:extLst>
          </p:cNvPr>
          <p:cNvSpPr/>
          <p:nvPr/>
        </p:nvSpPr>
        <p:spPr>
          <a:xfrm>
            <a:off x="863150" y="3685317"/>
            <a:ext cx="10894829" cy="2129192"/>
          </a:xfrm>
          <a:prstGeom prst="rect">
            <a:avLst/>
          </a:prstGeom>
          <a:noFill/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phic 4" descr="Programmer female outline">
            <a:extLst>
              <a:ext uri="{FF2B5EF4-FFF2-40B4-BE49-F238E27FC236}">
                <a16:creationId xmlns:a16="http://schemas.microsoft.com/office/drawing/2014/main" id="{775470A5-00E5-471B-8525-DAA7E536E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398103" y="172017"/>
            <a:ext cx="705927" cy="7059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680F6A-4754-49C5-84CE-FBE6FCBA3CF0}"/>
              </a:ext>
            </a:extLst>
          </p:cNvPr>
          <p:cNvSpPr/>
          <p:nvPr/>
        </p:nvSpPr>
        <p:spPr>
          <a:xfrm>
            <a:off x="11639710" y="674575"/>
            <a:ext cx="236539" cy="1336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5EA873-DFFD-46C8-A3B6-749A8A2D972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8E983DB-E10B-4078-ADCA-9097E9ACEDD3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5DA24D1-CE3D-4E86-9A03-7C8DD0D33AF6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70E5FF-D5E4-151C-FCE0-A52050CBF56D}"/>
              </a:ext>
            </a:extLst>
          </p:cNvPr>
          <p:cNvSpPr txBox="1"/>
          <p:nvPr/>
        </p:nvSpPr>
        <p:spPr>
          <a:xfrm>
            <a:off x="411262" y="5927614"/>
            <a:ext cx="117087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If you missed the Q1 edition, you can find it</a:t>
            </a:r>
            <a:r>
              <a:rPr lang="en-US" sz="1400">
                <a:solidFill>
                  <a:srgbClr val="FF0000"/>
                </a:solidFill>
                <a:latin typeface="Helvetica"/>
                <a:cs typeface="Helvetica"/>
              </a:rPr>
              <a:t> </a:t>
            </a:r>
            <a:r>
              <a:rPr lang="en-US" sz="1400" u="sng">
                <a:solidFill>
                  <a:srgbClr val="ED3C8D"/>
                </a:solidFill>
                <a:latin typeface="Helvetica"/>
                <a:cs typeface="Helvetica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400">
                <a:solidFill>
                  <a:srgbClr val="1F1A62"/>
                </a:solidFill>
                <a:latin typeface="Helvetica"/>
                <a:cs typeface="Helvetica"/>
              </a:rPr>
              <a:t>.</a:t>
            </a:r>
            <a:r>
              <a:rPr lang="en-US" sz="1400">
                <a:solidFill>
                  <a:srgbClr val="1F1A62"/>
                </a:solidFill>
                <a:latin typeface="Helvetica"/>
                <a:ea typeface="+mn-lt"/>
                <a:cs typeface="Helvetica"/>
              </a:rPr>
              <a:t> </a:t>
            </a:r>
          </a:p>
          <a:p>
            <a:pPr algn="ctr">
              <a:defRPr/>
            </a:pPr>
            <a:r>
              <a:rPr lang="en-US" sz="1400">
                <a:solidFill>
                  <a:srgbClr val="1F1A62"/>
                </a:solidFill>
                <a:latin typeface="Helvetica"/>
                <a:ea typeface="+mn-lt"/>
                <a:cs typeface="Helvetica"/>
              </a:rPr>
              <a:t>You'll find </a:t>
            </a:r>
            <a:r>
              <a:rPr lang="en-US" sz="1400">
                <a:solidFill>
                  <a:srgbClr val="1F1A62"/>
                </a:solidFill>
                <a:latin typeface="Helvetica"/>
                <a:ea typeface="+mn-lt"/>
                <a:cs typeface="+mn-lt"/>
              </a:rPr>
              <a:t>13 case studies across product categories like Automotive, CPG, Healthcare and more.</a:t>
            </a:r>
            <a:endParaRPr lang="en-US" sz="1400">
              <a:latin typeface="Helvetic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3218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F1DA5585-82F6-4ACA-A1A7-515D52FDDA7C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114B43-5ED0-40D3-8270-C66AD9B7205B}"/>
              </a:ext>
            </a:extLst>
          </p:cNvPr>
          <p:cNvSpPr/>
          <p:nvPr/>
        </p:nvSpPr>
        <p:spPr>
          <a:xfrm>
            <a:off x="208113" y="357549"/>
            <a:ext cx="1164186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solidFill>
                  <a:srgbClr val="1F1A62"/>
                </a:solidFill>
                <a:latin typeface="Helvetica" pitchFamily="2" charset="0"/>
              </a:rPr>
              <a:t>In this second edition of our series, we showcase real-world case studies from eleven innovative measurement companies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6" name="Picture 35" descr="Logo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A5822A39-EE60-4A43-B400-4AA298F9C9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4058" y="2217818"/>
            <a:ext cx="3410802" cy="787107"/>
          </a:xfrm>
          <a:prstGeom prst="rect">
            <a:avLst/>
          </a:prstGeom>
        </p:spPr>
      </p:pic>
      <p:pic>
        <p:nvPicPr>
          <p:cNvPr id="38" name="Picture 20" descr="Samba TV Home Page">
            <a:hlinkClick r:id="rId4"/>
            <a:extLst>
              <a:ext uri="{FF2B5EF4-FFF2-40B4-BE49-F238E27FC236}">
                <a16:creationId xmlns:a16="http://schemas.microsoft.com/office/drawing/2014/main" id="{2D4B97C0-DC5B-4BA8-9F0E-01052C3F0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1398" y="3661012"/>
            <a:ext cx="3297099" cy="97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Access A Trusted Market Research Sample | TapResearch">
            <a:hlinkClick r:id="rId6"/>
            <a:extLst>
              <a:ext uri="{FF2B5EF4-FFF2-40B4-BE49-F238E27FC236}">
                <a16:creationId xmlns:a16="http://schemas.microsoft.com/office/drawing/2014/main" id="{7082231E-542C-4AC7-8C60-13EB41854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85797" y="4916004"/>
            <a:ext cx="3086497" cy="10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605 Launches Attribution Application for TV Ads | Broadcasting+Cable">
            <a:hlinkClick r:id="rId8"/>
            <a:extLst>
              <a:ext uri="{FF2B5EF4-FFF2-40B4-BE49-F238E27FC236}">
                <a16:creationId xmlns:a16="http://schemas.microsoft.com/office/drawing/2014/main" id="{998E4ABF-F07A-400F-861D-CF697E235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052" y="2061778"/>
            <a:ext cx="1192333" cy="109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logo-ispot – iSpot.tv">
            <a:hlinkClick r:id="rId10"/>
            <a:extLst>
              <a:ext uri="{FF2B5EF4-FFF2-40B4-BE49-F238E27FC236}">
                <a16:creationId xmlns:a16="http://schemas.microsoft.com/office/drawing/2014/main" id="{CD68C82E-CEEB-4793-B8BF-FE30D088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566" y="3903377"/>
            <a:ext cx="1819637" cy="49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178B79E-D81F-473C-BF94-2A269B873207}"/>
              </a:ext>
            </a:extLst>
          </p:cNvPr>
          <p:cNvSpPr txBox="1"/>
          <p:nvPr/>
        </p:nvSpPr>
        <p:spPr>
          <a:xfrm>
            <a:off x="483207" y="6287387"/>
            <a:ext cx="11543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Click the logos to go to each company’s website homepage to learn more about their measurement solutions.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2369CA-74EC-4516-8F3E-CCC4DA16EA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5ED2A60-3672-4474-88C8-85A163D9689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766517-E746-4EA1-B705-23D1C8AD3E64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1" name="Google Shape;151;p26">
            <a:extLst>
              <a:ext uri="{FF2B5EF4-FFF2-40B4-BE49-F238E27FC236}">
                <a16:creationId xmlns:a16="http://schemas.microsoft.com/office/drawing/2014/main" id="{8C460152-31D2-B561-DF51-7293103B399F}"/>
              </a:ext>
            </a:extLst>
          </p:cNvPr>
          <p:cNvPicPr preferRelativeResize="0"/>
          <p:nvPr/>
        </p:nvPicPr>
        <p:blipFill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0046" y="5211035"/>
            <a:ext cx="1548023" cy="600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Logo, company name&#10;&#10;Description automatically generated">
            <a:extLst>
              <a:ext uri="{FF2B5EF4-FFF2-40B4-BE49-F238E27FC236}">
                <a16:creationId xmlns:a16="http://schemas.microsoft.com/office/drawing/2014/main" id="{6A6DA4F6-AE42-DF06-7DF7-DAE196CD4FA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3158" y="4850431"/>
            <a:ext cx="3161804" cy="1391193"/>
          </a:xfrm>
          <a:prstGeom prst="rect">
            <a:avLst/>
          </a:prstGeom>
        </p:spPr>
      </p:pic>
      <p:pic>
        <p:nvPicPr>
          <p:cNvPr id="23" name="Picture 2" descr="Disqo">
            <a:extLst>
              <a:ext uri="{FF2B5EF4-FFF2-40B4-BE49-F238E27FC236}">
                <a16:creationId xmlns:a16="http://schemas.microsoft.com/office/drawing/2014/main" id="{59D05D33-8288-E030-F208-1AAF0B6B6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38337" y="2395941"/>
            <a:ext cx="1741018" cy="4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Job Application for Client Services Manager at Tatari">
            <a:hlinkClick r:id="rId16"/>
            <a:extLst>
              <a:ext uri="{FF2B5EF4-FFF2-40B4-BE49-F238E27FC236}">
                <a16:creationId xmlns:a16="http://schemas.microsoft.com/office/drawing/2014/main" id="{6E5C7D7C-6228-DA39-4DD9-1AA2BB8735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8" t="32077" r="4865" b="34490"/>
          <a:stretch/>
        </p:blipFill>
        <p:spPr bwMode="auto">
          <a:xfrm>
            <a:off x="6464368" y="2351164"/>
            <a:ext cx="2454699" cy="475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18"/>
            <a:extLst>
              <a:ext uri="{FF2B5EF4-FFF2-40B4-BE49-F238E27FC236}">
                <a16:creationId xmlns:a16="http://schemas.microsoft.com/office/drawing/2014/main" id="{91DE3011-329C-184C-E141-B0EC22B08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3970" y="3875691"/>
            <a:ext cx="2015385" cy="45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LiveRamp Competitors | Comparably">
            <a:hlinkClick r:id="rId20"/>
            <a:extLst>
              <a:ext uri="{FF2B5EF4-FFF2-40B4-BE49-F238E27FC236}">
                <a16:creationId xmlns:a16="http://schemas.microsoft.com/office/drawing/2014/main" id="{668B9A77-7DB2-EBB7-703E-AC0A8D936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42" y="3725514"/>
            <a:ext cx="843263" cy="84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337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BC06434-0B7B-4180-8DCB-338137C5E63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1AE09952-486B-4F4F-A441-118D940A2C0C}"/>
              </a:ext>
            </a:extLst>
          </p:cNvPr>
          <p:cNvSpPr/>
          <p:nvPr/>
        </p:nvSpPr>
        <p:spPr>
          <a:xfrm>
            <a:off x="300103" y="333822"/>
            <a:ext cx="1138831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case studies span over 10 major product categories, from Finance and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CPG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Tune-in and Healthcare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4C8555EB-836D-4F7D-932B-F0677005CB5D}"/>
              </a:ext>
            </a:extLst>
          </p:cNvPr>
          <p:cNvSpPr/>
          <p:nvPr/>
        </p:nvSpPr>
        <p:spPr>
          <a:xfrm>
            <a:off x="218275" y="2003762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Finance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6453B8E8-4D84-489E-8E4F-811374F95B88}"/>
              </a:ext>
            </a:extLst>
          </p:cNvPr>
          <p:cNvSpPr/>
          <p:nvPr/>
        </p:nvSpPr>
        <p:spPr>
          <a:xfrm>
            <a:off x="2631683" y="2003762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Eyewear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4AE7DCA-5B9F-4E33-86F5-6E36CA1ECD7B}"/>
              </a:ext>
            </a:extLst>
          </p:cNvPr>
          <p:cNvSpPr/>
          <p:nvPr/>
        </p:nvSpPr>
        <p:spPr>
          <a:xfrm>
            <a:off x="5048304" y="2003762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Tune-in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24E9BEF-3450-490F-97F5-285C61A5552E}"/>
              </a:ext>
            </a:extLst>
          </p:cNvPr>
          <p:cNvSpPr/>
          <p:nvPr/>
        </p:nvSpPr>
        <p:spPr>
          <a:xfrm>
            <a:off x="7486246" y="2003762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CPG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2F5385A-91D6-437C-9E4B-AB08809D9FCA}"/>
              </a:ext>
            </a:extLst>
          </p:cNvPr>
          <p:cNvSpPr/>
          <p:nvPr/>
        </p:nvSpPr>
        <p:spPr>
          <a:xfrm>
            <a:off x="218275" y="4210427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1F1A62"/>
                </a:solidFill>
                <a:latin typeface="Helvetica" panose="020B0403020202020204" pitchFamily="34" charset="0"/>
              </a:rPr>
              <a:t>Carbonated Beverage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1AD7133-9EFB-481F-9C7F-B064189EA3CF}"/>
              </a:ext>
            </a:extLst>
          </p:cNvPr>
          <p:cNvSpPr/>
          <p:nvPr/>
        </p:nvSpPr>
        <p:spPr>
          <a:xfrm>
            <a:off x="2631683" y="4210427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Technology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98FB2E-F485-4E2D-A1AB-425E24562953}"/>
              </a:ext>
            </a:extLst>
          </p:cNvPr>
          <p:cNvSpPr/>
          <p:nvPr/>
        </p:nvSpPr>
        <p:spPr>
          <a:xfrm>
            <a:off x="5048304" y="4210427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Insurance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A08C53B-C2E5-433A-AD2E-2F7E1BC5F931}"/>
              </a:ext>
            </a:extLst>
          </p:cNvPr>
          <p:cNvSpPr/>
          <p:nvPr/>
        </p:nvSpPr>
        <p:spPr>
          <a:xfrm>
            <a:off x="7486246" y="4210427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Pharma / </a:t>
            </a:r>
            <a:b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Healthcare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7B9BB8-0C36-4F41-BBEF-E2832716733A}"/>
              </a:ext>
            </a:extLst>
          </p:cNvPr>
          <p:cNvSpPr/>
          <p:nvPr/>
        </p:nvSpPr>
        <p:spPr>
          <a:xfrm>
            <a:off x="9879433" y="2003762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Entertainment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326E17-87A4-43E1-A9F1-C820B55996BB}"/>
              </a:ext>
            </a:extLst>
          </p:cNvPr>
          <p:cNvSpPr/>
          <p:nvPr/>
        </p:nvSpPr>
        <p:spPr>
          <a:xfrm>
            <a:off x="9879433" y="4210427"/>
            <a:ext cx="2118121" cy="1890598"/>
          </a:xfrm>
          <a:prstGeom prst="rect">
            <a:avLst/>
          </a:prstGeom>
          <a:solidFill>
            <a:schemeClr val="bg1"/>
          </a:solidFill>
          <a:ln w="3810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Beauty</a:t>
            </a: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03E1716D-4EE4-4057-9DD2-1139536280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4759" y="2263527"/>
            <a:ext cx="1167469" cy="116746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3B922887-C26F-4F58-B4E0-4F215F5809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881" y="4503498"/>
            <a:ext cx="964851" cy="964851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B4973C4-7707-4483-9E55-BFC00AC2BC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6308" y="2318263"/>
            <a:ext cx="1057997" cy="1057997"/>
          </a:xfrm>
          <a:prstGeom prst="rect">
            <a:avLst/>
          </a:prstGeom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EE6D369-790A-4B7C-9240-D2E51941DE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A0E526B-59B2-4C9F-92FB-A2F8EE77670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A8C9B62-C207-42B9-AAC1-5847D1FE16D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B62C009C-0818-7EE0-CADF-B62AD56F0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2444" y="2511995"/>
            <a:ext cx="928383" cy="6705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A61FE08B-1C6D-0BB1-4019-D36C2013B0D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278" y="2403347"/>
            <a:ext cx="887828" cy="887828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0AB39DD3-6A80-A500-52D2-6F730D3938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283" y="4601202"/>
            <a:ext cx="769443" cy="769443"/>
          </a:xfrm>
          <a:prstGeom prst="rect">
            <a:avLst/>
          </a:prstGeom>
        </p:spPr>
      </p:pic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E1D9921A-96AE-F613-F359-D9768E4C80E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8294" y="4518218"/>
            <a:ext cx="935411" cy="935411"/>
          </a:xfrm>
          <a:prstGeom prst="rect">
            <a:avLst/>
          </a:prstGeom>
        </p:spPr>
      </p:pic>
      <p:pic>
        <p:nvPicPr>
          <p:cNvPr id="38" name="Picture 37" descr="A picture containing qr code&#10;&#10;Description automatically generated">
            <a:extLst>
              <a:ext uri="{FF2B5EF4-FFF2-40B4-BE49-F238E27FC236}">
                <a16:creationId xmlns:a16="http://schemas.microsoft.com/office/drawing/2014/main" id="{6AFD7560-F1EE-7E4D-FFCD-04FC13EF44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0016" y="4544423"/>
            <a:ext cx="883000" cy="88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ED239C06-0981-7D80-9961-07E85E7A74F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8159" y="4563684"/>
            <a:ext cx="920049" cy="920049"/>
          </a:xfrm>
          <a:prstGeom prst="rect">
            <a:avLst/>
          </a:prstGeom>
        </p:spPr>
      </p:pic>
      <p:pic>
        <p:nvPicPr>
          <p:cNvPr id="3" name="Picture 2" descr="A picture containing spectacles, goggles, sunglasses&#10;&#10;Description automatically generated">
            <a:extLst>
              <a:ext uri="{FF2B5EF4-FFF2-40B4-BE49-F238E27FC236}">
                <a16:creationId xmlns:a16="http://schemas.microsoft.com/office/drawing/2014/main" id="{EC4E88C6-FC46-153B-DA50-333D45CF247D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586" y="2318047"/>
            <a:ext cx="1058429" cy="105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39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1AE09952-486B-4F4F-A441-118D940A2C0C}"/>
              </a:ext>
            </a:extLst>
          </p:cNvPr>
          <p:cNvSpPr/>
          <p:nvPr/>
        </p:nvSpPr>
        <p:spPr>
          <a:xfrm>
            <a:off x="213097" y="395123"/>
            <a:ext cx="1195738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8 Performance Objectives for Marketers: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>
                <a:solidFill>
                  <a:srgbClr val="1F1A62"/>
                </a:solidFill>
                <a:latin typeface="Helvetica" pitchFamily="2" charset="0"/>
              </a:rPr>
              <a:t>Most marketers are seeking accurate measurement for one (or more) of the following:</a:t>
            </a:r>
          </a:p>
        </p:txBody>
      </p:sp>
      <p:sp>
        <p:nvSpPr>
          <p:cNvPr id="57" name="Rectangle 56">
            <a:hlinkClick r:id="rId3" action="ppaction://hlinksldjump"/>
            <a:extLst>
              <a:ext uri="{FF2B5EF4-FFF2-40B4-BE49-F238E27FC236}">
                <a16:creationId xmlns:a16="http://schemas.microsoft.com/office/drawing/2014/main" id="{4C8555EB-836D-4F7D-932B-F0677005CB5D}"/>
              </a:ext>
            </a:extLst>
          </p:cNvPr>
          <p:cNvSpPr/>
          <p:nvPr/>
        </p:nvSpPr>
        <p:spPr>
          <a:xfrm>
            <a:off x="213097" y="1581162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Brand Perception</a:t>
            </a:r>
          </a:p>
        </p:txBody>
      </p:sp>
      <p:sp>
        <p:nvSpPr>
          <p:cNvPr id="58" name="Rectangle 57">
            <a:hlinkClick r:id="rId4" action="ppaction://hlinksldjump"/>
            <a:extLst>
              <a:ext uri="{FF2B5EF4-FFF2-40B4-BE49-F238E27FC236}">
                <a16:creationId xmlns:a16="http://schemas.microsoft.com/office/drawing/2014/main" id="{6453B8E8-4D84-489E-8E4F-811374F95B88}"/>
              </a:ext>
            </a:extLst>
          </p:cNvPr>
          <p:cNvSpPr/>
          <p:nvPr/>
        </p:nvSpPr>
        <p:spPr>
          <a:xfrm>
            <a:off x="6153612" y="1581162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Frequency Management</a:t>
            </a: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cs typeface="Helvetica"/>
            </a:endParaRPr>
          </a:p>
        </p:txBody>
      </p:sp>
      <p:sp>
        <p:nvSpPr>
          <p:cNvPr id="59" name="Rectangle 58">
            <a:hlinkClick r:id="rId5" action="ppaction://hlinksldjump"/>
            <a:extLst>
              <a:ext uri="{FF2B5EF4-FFF2-40B4-BE49-F238E27FC236}">
                <a16:creationId xmlns:a16="http://schemas.microsoft.com/office/drawing/2014/main" id="{24AE7DCA-5B9F-4E33-86F5-6E36CA1ECD7B}"/>
              </a:ext>
            </a:extLst>
          </p:cNvPr>
          <p:cNvSpPr/>
          <p:nvPr/>
        </p:nvSpPr>
        <p:spPr>
          <a:xfrm>
            <a:off x="9159133" y="1581162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Incremental Reach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60" name="Rectangle 59">
            <a:hlinkClick r:id="rId6" action="ppaction://hlinksldjump"/>
            <a:extLst>
              <a:ext uri="{FF2B5EF4-FFF2-40B4-BE49-F238E27FC236}">
                <a16:creationId xmlns:a16="http://schemas.microsoft.com/office/drawing/2014/main" id="{824E9BEF-3450-490F-97F5-285C61A5552E}"/>
              </a:ext>
            </a:extLst>
          </p:cNvPr>
          <p:cNvSpPr/>
          <p:nvPr/>
        </p:nvSpPr>
        <p:spPr>
          <a:xfrm>
            <a:off x="213096" y="3889757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Maximize Full-Funnel Outcomes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61" name="Rectangle 60">
            <a:hlinkClick r:id="rId7" action="ppaction://hlinksldjump"/>
            <a:extLst>
              <a:ext uri="{FF2B5EF4-FFF2-40B4-BE49-F238E27FC236}">
                <a16:creationId xmlns:a16="http://schemas.microsoft.com/office/drawing/2014/main" id="{72F5385A-91D6-437C-9E4B-AB08809D9FCA}"/>
              </a:ext>
            </a:extLst>
          </p:cNvPr>
          <p:cNvSpPr/>
          <p:nvPr/>
        </p:nvSpPr>
        <p:spPr>
          <a:xfrm>
            <a:off x="3148093" y="3889757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Website Traffic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62" name="Rectangle 61">
            <a:hlinkClick r:id="rId8" action="ppaction://hlinksldjump"/>
            <a:extLst>
              <a:ext uri="{FF2B5EF4-FFF2-40B4-BE49-F238E27FC236}">
                <a16:creationId xmlns:a16="http://schemas.microsoft.com/office/drawing/2014/main" id="{81AD7133-9EFB-481F-9C7F-B064189EA3CF}"/>
              </a:ext>
            </a:extLst>
          </p:cNvPr>
          <p:cNvSpPr/>
          <p:nvPr/>
        </p:nvSpPr>
        <p:spPr>
          <a:xfrm>
            <a:off x="6153612" y="3889757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Tune-In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63" name="Rectangle 62">
            <a:hlinkClick r:id="rId9" action="ppaction://hlinksldjump"/>
            <a:extLst>
              <a:ext uri="{FF2B5EF4-FFF2-40B4-BE49-F238E27FC236}">
                <a16:creationId xmlns:a16="http://schemas.microsoft.com/office/drawing/2014/main" id="{9498FB2E-F485-4E2D-A1AB-425E24562953}"/>
              </a:ext>
            </a:extLst>
          </p:cNvPr>
          <p:cNvSpPr/>
          <p:nvPr/>
        </p:nvSpPr>
        <p:spPr>
          <a:xfrm>
            <a:off x="9159133" y="3889757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Online and Offline Sales</a:t>
            </a:r>
            <a:endParaRPr lang="en-US">
              <a:ea typeface="+mn-ea"/>
              <a:cs typeface="+mn-cs"/>
            </a:endParaRPr>
          </a:p>
        </p:txBody>
      </p:sp>
      <p:sp>
        <p:nvSpPr>
          <p:cNvPr id="64" name="Rectangle 63">
            <a:hlinkClick r:id="rId10" action="ppaction://hlinksldjump"/>
            <a:extLst>
              <a:ext uri="{FF2B5EF4-FFF2-40B4-BE49-F238E27FC236}">
                <a16:creationId xmlns:a16="http://schemas.microsoft.com/office/drawing/2014/main" id="{4A08C53B-C2E5-433A-AD2E-2F7E1BC5F931}"/>
              </a:ext>
            </a:extLst>
          </p:cNvPr>
          <p:cNvSpPr>
            <a:spLocks/>
          </p:cNvSpPr>
          <p:nvPr/>
        </p:nvSpPr>
        <p:spPr>
          <a:xfrm>
            <a:off x="3183355" y="1581162"/>
            <a:ext cx="2707657" cy="1984084"/>
          </a:xfrm>
          <a:prstGeom prst="rect">
            <a:avLst/>
          </a:prstGeom>
          <a:solidFill>
            <a:srgbClr val="E2E8F1"/>
          </a:solidFill>
          <a:ln w="57150">
            <a:solidFill>
              <a:srgbClr val="1F1A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defRPr/>
            </a:pP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Targeting Optimization</a:t>
            </a:r>
            <a:endParaRPr lang="en-US"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1849330-6BED-4356-9FD3-997B20152E5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F822A8F-F806-483C-BCA8-17C88E66B330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1BFA0E-DE2C-45B5-9DF8-CE8D05DF0CD3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D3AE4C-C6F5-FFAC-3D3C-FA02EE9DD080}"/>
              </a:ext>
            </a:extLst>
          </p:cNvPr>
          <p:cNvSpPr txBox="1"/>
          <p:nvPr/>
        </p:nvSpPr>
        <p:spPr>
          <a:xfrm>
            <a:off x="0" y="6052284"/>
            <a:ext cx="1219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>
                <a:solidFill>
                  <a:srgbClr val="1F1A62"/>
                </a:solidFill>
                <a:effectLst/>
                <a:latin typeface="Helvetica" panose="020B04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click on the objectives above to be taken to the relevant case studies</a:t>
            </a:r>
            <a:endParaRPr lang="en-US" sz="1400" i="1">
              <a:solidFill>
                <a:srgbClr val="1F1A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201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0207"/>
            <a:ext cx="3764757" cy="7490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900"/>
                </a:solidFill>
                <a:latin typeface="Helvetica" pitchFamily="2" charset="0"/>
              </a:rPr>
              <a:t>Technology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66183" y="922241"/>
            <a:ext cx="3950517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 technology brand needed to prove the ability of their cross-platform campaign to impact brand perception metrics</a:t>
            </a:r>
            <a:br>
              <a:rPr lang="en-US" sz="1200" strike="sngStrike">
                <a:latin typeface="Helvetica"/>
                <a:cs typeface="Helvetica"/>
              </a:rPr>
            </a:br>
            <a:endParaRPr kumimoji="0" lang="en-US" sz="1000" b="1" i="0" u="none" strike="sng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The brand leveraged DISQO’s</a:t>
            </a:r>
            <a:r>
              <a:rPr lang="en-US" sz="1200" i="1">
                <a:solidFill>
                  <a:srgbClr val="1F1A62"/>
                </a:solidFill>
                <a:latin typeface="Helvetica"/>
                <a:cs typeface="Helvetica"/>
              </a:rPr>
              <a:t> Brand and Outcomes Lift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solution</a:t>
            </a:r>
            <a:r>
              <a:rPr lang="en-US" sz="1200" i="1">
                <a:solidFill>
                  <a:srgbClr val="1F1A62"/>
                </a:solidFill>
                <a:latin typeface="Helvetica"/>
                <a:cs typeface="Helvetica"/>
              </a:rPr>
              <a:t> </a:t>
            </a: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to prove their campaign’s impact across a variety of attitudinal and behavioral metrics</a:t>
            </a:r>
            <a:br>
              <a:rPr lang="en-US" sz="1200">
                <a:latin typeface="Helvetica"/>
                <a:cs typeface="Helvetica"/>
              </a:rPr>
            </a:br>
            <a:endParaRPr lang="en-US" sz="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B1464"/>
                </a:solidFill>
                <a:latin typeface="Helvetica"/>
                <a:cs typeface="Helvetica"/>
              </a:rPr>
              <a:t>They were able to do this by comparing “exposed” and “un-exposed” groups developed by DISQO</a:t>
            </a:r>
            <a:br>
              <a:rPr lang="en-US" sz="1200">
                <a:latin typeface="Helvetica"/>
                <a:cs typeface="Helvetica"/>
              </a:rPr>
            </a:br>
            <a:endParaRPr lang="en-US" sz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P18+</a:t>
            </a:r>
            <a:br>
              <a:rPr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</a:b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kumimoji="0" lang="en-US" sz="1200" b="0" i="0" u="non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analysis showed</a:t>
            </a:r>
            <a:r>
              <a:rPr kumimoji="0" lang="en-US" sz="1200" b="0" i="0" u="non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how each ad media platform played a role in generating significant lifts across a variety of brand perception KPIs</a:t>
            </a:r>
            <a:br>
              <a:rPr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</a:b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4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DISQO / Linear TV, Online Display and Video (including Mobile and Desktop Social)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4788" y="71743"/>
            <a:ext cx="60227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technology brand worked with</a:t>
            </a:r>
            <a:r>
              <a:rPr kumimoji="0" lang="en-US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DISQO 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to prove </a:t>
            </a:r>
            <a:b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</a:b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 value and impact of its cross-platform campaign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BAB4797-3CA7-40CC-B590-277AB77954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248EA27B-97B8-45EE-BD2B-B3FB734A9330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BCEE45-5F21-F3C9-0DB0-8946B6AE041F}"/>
              </a:ext>
            </a:extLst>
          </p:cNvPr>
          <p:cNvSpPr txBox="1"/>
          <p:nvPr/>
        </p:nvSpPr>
        <p:spPr>
          <a:xfrm>
            <a:off x="4014788" y="6326883"/>
            <a:ext cx="6869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F1A62"/>
                </a:solidFill>
                <a:latin typeface="Helvetica"/>
              </a:rPr>
              <a:t>Source: DISQO, Case study: 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Technology Case Study. 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Campaign dates: Q4 2019.</a:t>
            </a:r>
          </a:p>
        </p:txBody>
      </p:sp>
      <p:sp>
        <p:nvSpPr>
          <p:cNvPr id="32" name="Google Shape;229;p30">
            <a:extLst>
              <a:ext uri="{FF2B5EF4-FFF2-40B4-BE49-F238E27FC236}">
                <a16:creationId xmlns:a16="http://schemas.microsoft.com/office/drawing/2014/main" id="{A3C5C6B5-91E6-DB2E-01A3-E632323EF842}"/>
              </a:ext>
            </a:extLst>
          </p:cNvPr>
          <p:cNvSpPr txBox="1"/>
          <p:nvPr/>
        </p:nvSpPr>
        <p:spPr>
          <a:xfrm>
            <a:off x="6098234" y="1129885"/>
            <a:ext cx="897144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>
                <a:solidFill>
                  <a:srgbClr val="ED3C8D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2.3x</a:t>
            </a:r>
            <a:endParaRPr kumimoji="0" lang="en-US" sz="2800" b="1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3" name="Google Shape;229;p30">
            <a:extLst>
              <a:ext uri="{FF2B5EF4-FFF2-40B4-BE49-F238E27FC236}">
                <a16:creationId xmlns:a16="http://schemas.microsoft.com/office/drawing/2014/main" id="{A52F6170-B5AC-52F9-7460-60B7EB9A02F5}"/>
              </a:ext>
            </a:extLst>
          </p:cNvPr>
          <p:cNvSpPr txBox="1"/>
          <p:nvPr/>
        </p:nvSpPr>
        <p:spPr>
          <a:xfrm>
            <a:off x="4854208" y="1568715"/>
            <a:ext cx="3400631" cy="523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>
                <a:solidFill>
                  <a:srgbClr val="ED3C8D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More likely to search </a:t>
            </a: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for the </a:t>
            </a:r>
            <a:b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</a:b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technology after campaign exposure</a:t>
            </a:r>
            <a:endParaRPr kumimoji="0" lang="en-US" sz="1100" b="1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Disqo">
            <a:extLst>
              <a:ext uri="{FF2B5EF4-FFF2-40B4-BE49-F238E27FC236}">
                <a16:creationId xmlns:a16="http://schemas.microsoft.com/office/drawing/2014/main" id="{EEC08894-669A-7300-8B19-A12239691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4799" y="6101323"/>
            <a:ext cx="1741018" cy="43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A picture containing qr code&#10;&#10;Description automatically generated">
            <a:extLst>
              <a:ext uri="{FF2B5EF4-FFF2-40B4-BE49-F238E27FC236}">
                <a16:creationId xmlns:a16="http://schemas.microsoft.com/office/drawing/2014/main" id="{19C57FBF-32FB-1FC5-05C4-5F232E1F86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110" y="42609"/>
            <a:ext cx="704663" cy="70466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29;p30">
            <a:extLst>
              <a:ext uri="{FF2B5EF4-FFF2-40B4-BE49-F238E27FC236}">
                <a16:creationId xmlns:a16="http://schemas.microsoft.com/office/drawing/2014/main" id="{CBF41D1E-61F0-6E31-9844-C1C37AE4DB08}"/>
              </a:ext>
            </a:extLst>
          </p:cNvPr>
          <p:cNvSpPr txBox="1"/>
          <p:nvPr/>
        </p:nvSpPr>
        <p:spPr>
          <a:xfrm>
            <a:off x="5636168" y="2297376"/>
            <a:ext cx="4748631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>
                <a:solidFill>
                  <a:srgbClr val="1F1A62"/>
                </a:solidFill>
                <a:latin typeface="Helvetica" panose="020B0403020202020204" pitchFamily="34" charset="0"/>
                <a:sym typeface="Arial Black"/>
              </a:rPr>
              <a:t>KPI Impact Over Un-Exposed by Top Platform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sym typeface="Arial Black"/>
              </a:rPr>
              <a:t>Across all attitudinal, perception &amp; persuasion metrics.</a:t>
            </a:r>
            <a:endParaRPr kumimoji="0" lang="en-US" sz="10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1" name="Google Shape;229;p30">
            <a:extLst>
              <a:ext uri="{FF2B5EF4-FFF2-40B4-BE49-F238E27FC236}">
                <a16:creationId xmlns:a16="http://schemas.microsoft.com/office/drawing/2014/main" id="{BBFE3321-8782-DBAB-A20D-C14931CBC34B}"/>
              </a:ext>
            </a:extLst>
          </p:cNvPr>
          <p:cNvSpPr txBox="1"/>
          <p:nvPr/>
        </p:nvSpPr>
        <p:spPr>
          <a:xfrm>
            <a:off x="4884151" y="1252995"/>
            <a:ext cx="161189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Audiences were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2B4CB496-359A-E808-B873-19A9A25D4438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</a:rPr>
              <a:t>Brand Perception</a:t>
            </a:r>
          </a:p>
        </p:txBody>
      </p:sp>
      <p:sp>
        <p:nvSpPr>
          <p:cNvPr id="60" name="Slide Number Placeholder 5">
            <a:extLst>
              <a:ext uri="{FF2B5EF4-FFF2-40B4-BE49-F238E27FC236}">
                <a16:creationId xmlns:a16="http://schemas.microsoft.com/office/drawing/2014/main" id="{DBAFF815-D426-3D54-FC69-B6CA1CF81EE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68" name="Google Shape;229;p30">
            <a:extLst>
              <a:ext uri="{FF2B5EF4-FFF2-40B4-BE49-F238E27FC236}">
                <a16:creationId xmlns:a16="http://schemas.microsoft.com/office/drawing/2014/main" id="{76161E3B-4863-BFF6-A4DA-010E4C9360CF}"/>
              </a:ext>
            </a:extLst>
          </p:cNvPr>
          <p:cNvSpPr txBox="1"/>
          <p:nvPr/>
        </p:nvSpPr>
        <p:spPr>
          <a:xfrm>
            <a:off x="9936323" y="1129885"/>
            <a:ext cx="113078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+36%</a:t>
            </a:r>
            <a:endParaRPr kumimoji="0" lang="en-US" sz="2800" b="1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9" name="Google Shape;229;p30">
            <a:extLst>
              <a:ext uri="{FF2B5EF4-FFF2-40B4-BE49-F238E27FC236}">
                <a16:creationId xmlns:a16="http://schemas.microsoft.com/office/drawing/2014/main" id="{DFDBDC13-6111-26A6-608E-BC80C3B005B9}"/>
              </a:ext>
            </a:extLst>
          </p:cNvPr>
          <p:cNvSpPr txBox="1"/>
          <p:nvPr/>
        </p:nvSpPr>
        <p:spPr>
          <a:xfrm>
            <a:off x="8255251" y="1653353"/>
            <a:ext cx="3400631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More </a:t>
            </a: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likely to purchase </a:t>
            </a:r>
            <a:r>
              <a:rPr kumimoji="0" lang="en-US" sz="1100" b="1" i="0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the client’s products</a:t>
            </a:r>
            <a:endParaRPr kumimoji="0" lang="en-US" sz="1100" b="1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70" name="Google Shape;229;p30">
            <a:extLst>
              <a:ext uri="{FF2B5EF4-FFF2-40B4-BE49-F238E27FC236}">
                <a16:creationId xmlns:a16="http://schemas.microsoft.com/office/drawing/2014/main" id="{82F751FD-B412-F164-1211-6E081D141AED}"/>
              </a:ext>
            </a:extLst>
          </p:cNvPr>
          <p:cNvSpPr txBox="1"/>
          <p:nvPr/>
        </p:nvSpPr>
        <p:spPr>
          <a:xfrm>
            <a:off x="8255251" y="1252995"/>
            <a:ext cx="1868472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F1A62"/>
                </a:solidFill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Social Audiences were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DCD79B5-7E4D-5713-E364-9B583184B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5157670"/>
              </p:ext>
            </p:extLst>
          </p:nvPr>
        </p:nvGraphicFramePr>
        <p:xfrm>
          <a:off x="4080972" y="2750489"/>
          <a:ext cx="8168346" cy="333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1E3767-7A67-55E6-7AD5-BFC4E18DE4FD}"/>
              </a:ext>
            </a:extLst>
          </p:cNvPr>
          <p:cNvSpPr/>
          <p:nvPr/>
        </p:nvSpPr>
        <p:spPr>
          <a:xfrm>
            <a:off x="8165145" y="3167879"/>
            <a:ext cx="952500" cy="364604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>
                <a:solidFill>
                  <a:srgbClr val="00BFF2"/>
                </a:solidFill>
                <a:latin typeface="Helvetica" panose="020B0403020202020204" pitchFamily="34" charset="0"/>
              </a:rPr>
              <a:t>Online Only</a:t>
            </a:r>
          </a:p>
          <a:p>
            <a:pPr algn="ctr"/>
            <a:r>
              <a:rPr lang="en-US" sz="1400" b="1">
                <a:solidFill>
                  <a:srgbClr val="00BFF2"/>
                </a:solidFill>
                <a:latin typeface="Helvetica" panose="020B0403020202020204" pitchFamily="34" charset="0"/>
              </a:rPr>
              <a:t>+15%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BCCBEBB9-311B-A0F6-8C55-E2F8AB901C83}"/>
              </a:ext>
            </a:extLst>
          </p:cNvPr>
          <p:cNvSpPr/>
          <p:nvPr/>
        </p:nvSpPr>
        <p:spPr>
          <a:xfrm>
            <a:off x="10302808" y="3776288"/>
            <a:ext cx="952500" cy="364604"/>
          </a:xfrm>
          <a:prstGeom prst="roundRect">
            <a:avLst/>
          </a:prstGeom>
          <a:solidFill>
            <a:schemeClr val="bg1"/>
          </a:solidFill>
          <a:ln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>
                <a:solidFill>
                  <a:srgbClr val="00BFF2"/>
                </a:solidFill>
                <a:latin typeface="Helvetica" panose="020B0403020202020204" pitchFamily="34" charset="0"/>
              </a:rPr>
              <a:t>Online Only</a:t>
            </a:r>
          </a:p>
          <a:p>
            <a:pPr algn="ctr"/>
            <a:r>
              <a:rPr lang="en-US" sz="1400" b="1">
                <a:solidFill>
                  <a:srgbClr val="00BFF2"/>
                </a:solidFill>
                <a:latin typeface="Helvetica" panose="020B0403020202020204" pitchFamily="34" charset="0"/>
              </a:rPr>
              <a:t>+15%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05DE9DDB-5C9D-9F72-687F-581663F9E478}"/>
              </a:ext>
            </a:extLst>
          </p:cNvPr>
          <p:cNvSpPr/>
          <p:nvPr/>
        </p:nvSpPr>
        <p:spPr>
          <a:xfrm>
            <a:off x="10779058" y="4373196"/>
            <a:ext cx="876824" cy="364604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>
                <a:solidFill>
                  <a:srgbClr val="4EBEA4"/>
                </a:solidFill>
                <a:latin typeface="Helvetica" panose="020B0403020202020204" pitchFamily="34" charset="0"/>
              </a:rPr>
              <a:t>TV Only</a:t>
            </a:r>
          </a:p>
          <a:p>
            <a:pPr algn="ctr"/>
            <a:r>
              <a:rPr lang="en-US" sz="1400" b="1">
                <a:solidFill>
                  <a:srgbClr val="4EBEA4"/>
                </a:solidFill>
                <a:latin typeface="Helvetica" panose="020B0403020202020204" pitchFamily="34" charset="0"/>
              </a:rPr>
              <a:t>+25%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E88401BA-1C0D-8E77-B424-744EF560CFB3}"/>
              </a:ext>
            </a:extLst>
          </p:cNvPr>
          <p:cNvSpPr/>
          <p:nvPr/>
        </p:nvSpPr>
        <p:spPr>
          <a:xfrm>
            <a:off x="10817158" y="4986371"/>
            <a:ext cx="876824" cy="364604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>
                <a:solidFill>
                  <a:srgbClr val="4EBEA4"/>
                </a:solidFill>
                <a:latin typeface="Helvetica" panose="020B0403020202020204" pitchFamily="34" charset="0"/>
              </a:rPr>
              <a:t>TV Only</a:t>
            </a:r>
          </a:p>
          <a:p>
            <a:pPr algn="ctr"/>
            <a:r>
              <a:rPr lang="en-US" sz="1400" b="1">
                <a:solidFill>
                  <a:srgbClr val="4EBEA4"/>
                </a:solidFill>
                <a:latin typeface="Helvetica" panose="020B0403020202020204" pitchFamily="34" charset="0"/>
              </a:rPr>
              <a:t>+17%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84B53217-0B93-E9F6-7C32-92570B905DD5}"/>
              </a:ext>
            </a:extLst>
          </p:cNvPr>
          <p:cNvSpPr/>
          <p:nvPr/>
        </p:nvSpPr>
        <p:spPr>
          <a:xfrm>
            <a:off x="11255308" y="5589060"/>
            <a:ext cx="876824" cy="364604"/>
          </a:xfrm>
          <a:prstGeom prst="roundRect">
            <a:avLst/>
          </a:prstGeom>
          <a:solidFill>
            <a:schemeClr val="bg1"/>
          </a:solidFill>
          <a:ln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u="sng">
                <a:solidFill>
                  <a:srgbClr val="4EBEA4"/>
                </a:solidFill>
                <a:latin typeface="Helvetica" panose="020B0403020202020204" pitchFamily="34" charset="0"/>
              </a:rPr>
              <a:t>TV Only</a:t>
            </a:r>
          </a:p>
          <a:p>
            <a:pPr algn="ctr"/>
            <a:r>
              <a:rPr lang="en-US" sz="1400" b="1">
                <a:solidFill>
                  <a:srgbClr val="4EBEA4"/>
                </a:solidFill>
                <a:latin typeface="Helvetica" panose="020B0403020202020204" pitchFamily="34" charset="0"/>
              </a:rPr>
              <a:t>+15%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E27A2CB-EB8C-81F3-06D3-D138FF8D2370}"/>
              </a:ext>
            </a:extLst>
          </p:cNvPr>
          <p:cNvCxnSpPr/>
          <p:nvPr/>
        </p:nvCxnSpPr>
        <p:spPr>
          <a:xfrm>
            <a:off x="4203700" y="2196874"/>
            <a:ext cx="7858617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Google Shape;229;p30">
            <a:extLst>
              <a:ext uri="{FF2B5EF4-FFF2-40B4-BE49-F238E27FC236}">
                <a16:creationId xmlns:a16="http://schemas.microsoft.com/office/drawing/2014/main" id="{CBBB8E66-6A0B-5EBB-65D4-2A8DB94D11FC}"/>
              </a:ext>
            </a:extLst>
          </p:cNvPr>
          <p:cNvSpPr txBox="1"/>
          <p:nvPr/>
        </p:nvSpPr>
        <p:spPr>
          <a:xfrm>
            <a:off x="4014789" y="861040"/>
            <a:ext cx="8177210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Arial Black"/>
                <a:cs typeface="Arial Black"/>
                <a:sym typeface="Arial Black"/>
              </a:rPr>
              <a:t>Campaign Results Overview</a:t>
            </a:r>
            <a:endParaRPr kumimoji="0" lang="en-US" sz="1400" b="1" i="0" u="sng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5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0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3DAEEDD-29BF-462E-9051-3C9F5DBCB6E0}"/>
              </a:ext>
            </a:extLst>
          </p:cNvPr>
          <p:cNvSpPr/>
          <p:nvPr/>
        </p:nvSpPr>
        <p:spPr>
          <a:xfrm>
            <a:off x="0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30207"/>
            <a:ext cx="3764757" cy="74905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rgbClr val="FFE900"/>
                </a:solidFill>
                <a:latin typeface="Helvetica" pitchFamily="2" charset="0"/>
              </a:rPr>
              <a:t>Beauty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FFE900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F3E4AB-B239-4014-8CC3-C8706E0369B4}"/>
              </a:ext>
            </a:extLst>
          </p:cNvPr>
          <p:cNvSpPr/>
          <p:nvPr/>
        </p:nvSpPr>
        <p:spPr>
          <a:xfrm>
            <a:off x="21521" y="848260"/>
            <a:ext cx="4003827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Challenge</a:t>
            </a: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A beauty brand sought to improve its brand perception among core 25-to 54-year-old Hispanic/Latinx females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Measurement Innovation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The brand ran a targeted branded content video campaign on Univision online platforms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To quantify the lift in positive brand association, Univision employed </a:t>
            </a:r>
            <a:r>
              <a:rPr lang="en-US" sz="1100" err="1">
                <a:solidFill>
                  <a:srgbClr val="1F1A62"/>
                </a:solidFill>
                <a:latin typeface="Helvetica"/>
              </a:rPr>
              <a:t>Comscore’s</a:t>
            </a:r>
            <a:r>
              <a:rPr lang="en-US" sz="1100">
                <a:solidFill>
                  <a:srgbClr val="1F1A62"/>
                </a:solidFill>
                <a:latin typeface="Helvetica"/>
              </a:rPr>
              <a:t> </a:t>
            </a:r>
            <a:r>
              <a:rPr lang="en-US" sz="1100" i="1">
                <a:solidFill>
                  <a:srgbClr val="1F1A62"/>
                </a:solidFill>
                <a:latin typeface="Helvetica"/>
              </a:rPr>
              <a:t>Social Media </a:t>
            </a:r>
            <a:r>
              <a:rPr lang="en-US" sz="1100" i="1" err="1">
                <a:solidFill>
                  <a:srgbClr val="1F1A62"/>
                </a:solidFill>
                <a:latin typeface="Helvetica"/>
              </a:rPr>
              <a:t>BrandLift</a:t>
            </a:r>
            <a:r>
              <a:rPr lang="en-US" sz="1100" i="1">
                <a:solidFill>
                  <a:srgbClr val="1F1A62"/>
                </a:solidFill>
                <a:latin typeface="Helvetica"/>
              </a:rPr>
              <a:t>™</a:t>
            </a:r>
            <a:r>
              <a:rPr lang="en-US" sz="1100">
                <a:solidFill>
                  <a:srgbClr val="1F1A62"/>
                </a:solidFill>
                <a:latin typeface="Helvetica"/>
              </a:rPr>
              <a:t> 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This survey-based solution delivers verified information on how the activated audience thinks and feels about the brand partner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lvl="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It also enables advertisers, publishers or influencer partners to measure industry-accepted, as well as bespoke KPIs across branded content campaigns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Target Segment</a:t>
            </a:r>
            <a:r>
              <a:rPr lang="en-US" sz="1100">
                <a:solidFill>
                  <a:srgbClr val="1F1A62"/>
                </a:solidFill>
                <a:latin typeface="Helvetica"/>
              </a:rPr>
              <a:t>	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Hispanic/Latinx Females A25-54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Ethnicity included: 65% Mexican, 5% Puerto Rican, 4% Cuban, 25% Other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Learnings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The brand was able to understand how the campaign: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742950" lvl="1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Impacted positive brand sentiment across 5 areas, with double-digit increases across all metrics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marL="742950" lvl="1" indent="-285750"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</a:rPr>
              <a:t>Positively impacted key brand association metrics and recall among its key Latinx target</a:t>
            </a:r>
            <a:endParaRPr lang="en-US" sz="1100">
              <a:solidFill>
                <a:srgbClr val="1F1A62"/>
              </a:solidFill>
              <a:latin typeface="Helvetica"/>
              <a:cs typeface="Helvetica"/>
            </a:endParaRPr>
          </a:p>
          <a:p>
            <a:pPr lvl="1"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2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sz="1100" err="1">
                <a:solidFill>
                  <a:srgbClr val="1F1A62"/>
                </a:solidFill>
                <a:latin typeface="Helvetica"/>
                <a:cs typeface="Helvetica"/>
              </a:rPr>
              <a:t>Comscore</a:t>
            </a: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 / Univision / Digital Video, Social Media</a:t>
            </a:r>
            <a:endParaRPr lang="en-US" sz="1100" b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168547" y="31207"/>
            <a:ext cx="5554692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217">
              <a:spcAft>
                <a:spcPts val="1000"/>
              </a:spcAft>
              <a:defRPr/>
            </a:pP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A beauty brand partnered with </a:t>
            </a:r>
            <a:r>
              <a:rPr kumimoji="0" lang="en-US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Comscore</a:t>
            </a:r>
            <a:r>
              <a:rPr kumimoji="0" lang="en-US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 and </a:t>
            </a:r>
            <a:r>
              <a:rPr lang="en-US" b="1">
                <a:solidFill>
                  <a:srgbClr val="1F1A62"/>
                </a:solidFill>
                <a:latin typeface="Helvetica"/>
                <a:cs typeface="Helvetica"/>
              </a:rPr>
              <a:t>Univision</a:t>
            </a:r>
            <a:r>
              <a:rPr lang="en-US">
                <a:solidFill>
                  <a:srgbClr val="1F1A62"/>
                </a:solidFill>
                <a:latin typeface="Helvetica"/>
                <a:cs typeface="Helvetica"/>
              </a:rPr>
              <a:t> to quantify and drive brand perception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667BB7F-BCBE-4F78-BFD6-E3D506F0CD3F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</a:rPr>
              <a:t>Brand Perception</a:t>
            </a:r>
          </a:p>
        </p:txBody>
      </p:sp>
      <p:sp>
        <p:nvSpPr>
          <p:cNvPr id="44" name="Google Shape;229;p30">
            <a:extLst>
              <a:ext uri="{FF2B5EF4-FFF2-40B4-BE49-F238E27FC236}">
                <a16:creationId xmlns:a16="http://schemas.microsoft.com/office/drawing/2014/main" id="{529C6802-7F40-045C-CAC2-FD0DC21BC1F8}"/>
              </a:ext>
            </a:extLst>
          </p:cNvPr>
          <p:cNvSpPr txBox="1"/>
          <p:nvPr/>
        </p:nvSpPr>
        <p:spPr>
          <a:xfrm>
            <a:off x="4168547" y="819908"/>
            <a:ext cx="7964632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175895" indent="-175895"/>
            <a:r>
              <a:rPr lang="en-US" b="1">
                <a:solidFill>
                  <a:srgbClr val="ED3C8D"/>
                </a:solidFill>
                <a:latin typeface="Helvetica"/>
                <a:cs typeface="Helvetica"/>
              </a:rPr>
              <a:t>68%</a:t>
            </a:r>
            <a:r>
              <a:rPr lang="en-US" b="1">
                <a:solidFill>
                  <a:srgbClr val="ED3C8D"/>
                </a:solidFill>
                <a:latin typeface="Helvetica"/>
                <a:cs typeface="Arial Black"/>
              </a:rPr>
              <a:t> </a:t>
            </a:r>
            <a:r>
              <a:rPr lang="en-US" sz="1400">
                <a:solidFill>
                  <a:srgbClr val="1F1A62"/>
                </a:solidFill>
                <a:latin typeface="Helvetica"/>
              </a:rPr>
              <a:t>of the Latino female segment aged 25-34 associate the beauty brand with hydrating skin </a:t>
            </a:r>
            <a:endParaRPr lang="en-US"/>
          </a:p>
          <a:p>
            <a:pPr marL="175895" indent="-175895"/>
            <a:r>
              <a:rPr lang="en-US" b="1">
                <a:solidFill>
                  <a:srgbClr val="ED3C8D"/>
                </a:solidFill>
                <a:latin typeface="Helvetica"/>
                <a:cs typeface="Arial Black"/>
              </a:rPr>
              <a:t>60% </a:t>
            </a:r>
            <a:r>
              <a:rPr lang="en-US" sz="1400">
                <a:solidFill>
                  <a:srgbClr val="1F1A62"/>
                </a:solidFill>
                <a:latin typeface="Helvetica"/>
              </a:rPr>
              <a:t>of Latino social engagers recalled Univision’s premium branded content</a:t>
            </a:r>
            <a:endParaRPr lang="en-US" sz="1400">
              <a:solidFill>
                <a:srgbClr val="1F1A62"/>
              </a:solidFill>
              <a:latin typeface="Helvetica"/>
              <a:cs typeface="Helvetica"/>
            </a:endParaRPr>
          </a:p>
          <a:p>
            <a:pPr marL="175895" indent="-175895"/>
            <a:r>
              <a:rPr lang="en-US" b="1">
                <a:solidFill>
                  <a:srgbClr val="ED3C8D"/>
                </a:solidFill>
                <a:latin typeface="Helvetica"/>
                <a:cs typeface="Arial Black"/>
              </a:rPr>
              <a:t>96% </a:t>
            </a:r>
            <a:r>
              <a:rPr lang="en-US" sz="1400">
                <a:solidFill>
                  <a:srgbClr val="1F1A62"/>
                </a:solidFill>
                <a:latin typeface="Helvetica"/>
              </a:rPr>
              <a:t>of the Latino female segment aged 25-34, exposed to Univision’s campaign expressed ’more interest’ in beauty product brand</a:t>
            </a:r>
          </a:p>
          <a:p>
            <a:pPr marL="175895" indent="-175895"/>
            <a:r>
              <a:rPr lang="en-US" b="1">
                <a:solidFill>
                  <a:srgbClr val="ED3C8D"/>
                </a:solidFill>
                <a:latin typeface="Helvetica"/>
                <a:cs typeface="Arial Black"/>
              </a:rPr>
              <a:t>86% </a:t>
            </a:r>
            <a:r>
              <a:rPr lang="en-US" sz="1400">
                <a:solidFill>
                  <a:srgbClr val="1F1A62"/>
                </a:solidFill>
                <a:latin typeface="Helvetica"/>
              </a:rPr>
              <a:t>of surveyed Hispanic audiences reported being more interested in the beauty product brand after seeing the Univision campaign</a:t>
            </a:r>
            <a:endParaRPr lang="en-US" sz="1400">
              <a:solidFill>
                <a:srgbClr val="1F1A62"/>
              </a:solidFill>
              <a:latin typeface="Helvetica"/>
              <a:cs typeface="Helvetica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7BCEE45-5F21-F3C9-0DB0-8946B6AE041F}"/>
              </a:ext>
            </a:extLst>
          </p:cNvPr>
          <p:cNvSpPr txBox="1"/>
          <p:nvPr/>
        </p:nvSpPr>
        <p:spPr>
          <a:xfrm>
            <a:off x="4014788" y="6303733"/>
            <a:ext cx="68699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solidFill>
                  <a:srgbClr val="1F1A62"/>
                </a:solidFill>
                <a:latin typeface="Helvetica"/>
              </a:rPr>
              <a:t>Source: Comscore, Case study: </a:t>
            </a:r>
            <a:r>
              <a:rPr lang="en-US" sz="800" i="1">
                <a:solidFill>
                  <a:srgbClr val="1F1A62"/>
                </a:solidFill>
                <a:latin typeface="Helvetica"/>
              </a:rPr>
              <a:t>Blinded Beauty Brand. </a:t>
            </a:r>
            <a:r>
              <a:rPr lang="en-US" sz="800">
                <a:solidFill>
                  <a:srgbClr val="1F1A62"/>
                </a:solidFill>
                <a:latin typeface="Helvetica"/>
              </a:rPr>
              <a:t>Campaign dates: 10/15/21- 11/19/21.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E959BE8-C7AE-CFD1-DFB4-CBDAC492838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061" y="-11150"/>
            <a:ext cx="828219" cy="828219"/>
          </a:xfrm>
          <a:prstGeom prst="rect">
            <a:avLst/>
          </a:prstGeom>
        </p:spPr>
      </p:pic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0D328CC6-7E70-6302-4D5E-C7A9B4E2DBAD}"/>
              </a:ext>
            </a:extLst>
          </p:cNvPr>
          <p:cNvSpPr txBox="1">
            <a:spLocks/>
          </p:cNvSpPr>
          <p:nvPr/>
        </p:nvSpPr>
        <p:spPr>
          <a:xfrm>
            <a:off x="4501414" y="5769647"/>
            <a:ext cx="6888864" cy="422275"/>
          </a:xfrm>
        </p:spPr>
        <p:txBody>
          <a:bodyPr vert="horz" lIns="0" tIns="45720" rIns="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b="1">
                <a:solidFill>
                  <a:srgbClr val="00B0F0"/>
                </a:solidFill>
                <a:latin typeface="Helvetica"/>
                <a:cs typeface="Helvetica"/>
              </a:rPr>
              <a:t>*</a:t>
            </a:r>
            <a:r>
              <a:rPr lang="en-US" sz="800" b="1" err="1">
                <a:solidFill>
                  <a:srgbClr val="00B0F0"/>
                </a:solidFill>
                <a:latin typeface="Helvetica"/>
                <a:cs typeface="Helvetica"/>
              </a:rPr>
              <a:t>Shareablee’s</a:t>
            </a:r>
            <a:r>
              <a:rPr lang="en-US" sz="800" b="1">
                <a:solidFill>
                  <a:srgbClr val="00B0F0"/>
                </a:solidFill>
                <a:latin typeface="Helvetica"/>
                <a:cs typeface="Helvetica"/>
              </a:rPr>
              <a:t> Overall Survey benchmarks </a:t>
            </a:r>
            <a:r>
              <a:rPr lang="en-US" sz="800">
                <a:solidFill>
                  <a:srgbClr val="000000"/>
                </a:solidFill>
                <a:latin typeface="Helvetica"/>
                <a:cs typeface="Helvetica"/>
              </a:rPr>
              <a:t>calculate the average percentage point change lifts from Non-Engaged to Engaged survey respondents across key survey questions (such as Recall or Purchase Consideration) for campaign assessment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1540AE0-8A2E-F070-DEF9-BB8D54815D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4689" y="6203631"/>
            <a:ext cx="1463040" cy="237785"/>
          </a:xfrm>
          <a:prstGeom prst="rect">
            <a:avLst/>
          </a:prstGeom>
        </p:spPr>
      </p:pic>
      <p:pic>
        <p:nvPicPr>
          <p:cNvPr id="19" name="Google Shape;61;p13">
            <a:extLst>
              <a:ext uri="{FF2B5EF4-FFF2-40B4-BE49-F238E27FC236}">
                <a16:creationId xmlns:a16="http://schemas.microsoft.com/office/drawing/2014/main" id="{D304E16B-B52A-D5C3-61AE-688E1BDC5B9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62;p13">
            <a:extLst>
              <a:ext uri="{FF2B5EF4-FFF2-40B4-BE49-F238E27FC236}">
                <a16:creationId xmlns:a16="http://schemas.microsoft.com/office/drawing/2014/main" id="{105FD871-C9A6-B3BD-8CAF-46313E3E8832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8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0D4BF9-7BD7-276C-8EE3-B5BD7085421F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1BBCA7-5928-844E-E9CB-2F5BEEB6DB33}"/>
              </a:ext>
            </a:extLst>
          </p:cNvPr>
          <p:cNvGrpSpPr/>
          <p:nvPr/>
        </p:nvGrpSpPr>
        <p:grpSpPr>
          <a:xfrm>
            <a:off x="4502150" y="2639949"/>
            <a:ext cx="6886575" cy="3133851"/>
            <a:chOff x="4867275" y="2624074"/>
            <a:chExt cx="5870575" cy="3133851"/>
          </a:xfrm>
        </p:grpSpPr>
        <p:pic>
          <p:nvPicPr>
            <p:cNvPr id="8" name="Picture 8" descr="Chart, bar chart&#10;&#10;Description automatically generated">
              <a:extLst>
                <a:ext uri="{FF2B5EF4-FFF2-40B4-BE49-F238E27FC236}">
                  <a16:creationId xmlns:a16="http://schemas.microsoft.com/office/drawing/2014/main" id="{26DA140D-98E2-28FD-33E8-6FB6A8031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867275" y="2624074"/>
              <a:ext cx="5870575" cy="313385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8A1FB77-FCF1-25BB-9FF3-276D6260F6AD}"/>
                </a:ext>
              </a:extLst>
            </p:cNvPr>
            <p:cNvSpPr txBox="1"/>
            <p:nvPr/>
          </p:nvSpPr>
          <p:spPr>
            <a:xfrm>
              <a:off x="5534025" y="2740025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ED3C8D"/>
                  </a:solidFill>
                  <a:latin typeface="Helvetica Light"/>
                </a:rPr>
                <a:t>pts</a:t>
              </a:r>
              <a:endParaRPr lang="en-US" sz="1050">
                <a:latin typeface="Helvetica Ligh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AD4FA3-B21C-FB12-4CC8-49A1EB05D6BD}"/>
                </a:ext>
              </a:extLst>
            </p:cNvPr>
            <p:cNvSpPr txBox="1"/>
            <p:nvPr/>
          </p:nvSpPr>
          <p:spPr>
            <a:xfrm>
              <a:off x="6629399" y="3379682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ED3C8D"/>
                  </a:solidFill>
                  <a:latin typeface="Helvetica Light"/>
                </a:rPr>
                <a:t>pts</a:t>
              </a:r>
              <a:endParaRPr lang="en-US" sz="1050">
                <a:latin typeface="Helvetica Ligh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89411C3-191A-A438-E6E0-D7D36D914A41}"/>
                </a:ext>
              </a:extLst>
            </p:cNvPr>
            <p:cNvSpPr txBox="1"/>
            <p:nvPr/>
          </p:nvSpPr>
          <p:spPr>
            <a:xfrm>
              <a:off x="7724774" y="3430587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ED3C8D"/>
                  </a:solidFill>
                  <a:latin typeface="Helvetica Light"/>
                </a:rPr>
                <a:t>pts</a:t>
              </a:r>
              <a:endParaRPr lang="en-US" sz="1050">
                <a:latin typeface="Helvetica Ligh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4A8BD22-037D-3374-85B3-EFD4305CBCB7}"/>
                </a:ext>
              </a:extLst>
            </p:cNvPr>
            <p:cNvSpPr txBox="1"/>
            <p:nvPr/>
          </p:nvSpPr>
          <p:spPr>
            <a:xfrm>
              <a:off x="8830886" y="4070245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ED3C8D"/>
                  </a:solidFill>
                  <a:latin typeface="Helvetica Light"/>
                </a:rPr>
                <a:t>pts</a:t>
              </a:r>
              <a:endParaRPr lang="en-US" sz="1050">
                <a:latin typeface="Helvetica Light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C3691D4-A8AD-4841-47FC-0622E6E0D255}"/>
                </a:ext>
              </a:extLst>
            </p:cNvPr>
            <p:cNvSpPr txBox="1"/>
            <p:nvPr/>
          </p:nvSpPr>
          <p:spPr>
            <a:xfrm>
              <a:off x="9926261" y="3379682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ED3C8D"/>
                  </a:solidFill>
                  <a:latin typeface="Helvetica Light"/>
                </a:rPr>
                <a:t>pts</a:t>
              </a:r>
              <a:endParaRPr lang="en-US" sz="1050">
                <a:latin typeface="Helvetica Ligh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A6EF91B-8CCF-9083-E262-7674A31F7233}"/>
                </a:ext>
              </a:extLst>
            </p:cNvPr>
            <p:cNvSpPr txBox="1"/>
            <p:nvPr/>
          </p:nvSpPr>
          <p:spPr>
            <a:xfrm>
              <a:off x="5798761" y="4649682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00BFF2"/>
                  </a:solidFill>
                  <a:latin typeface="Helvetica Light"/>
                </a:rPr>
                <a:t>pts</a:t>
              </a:r>
              <a:endParaRPr lang="en-US" sz="1050">
                <a:solidFill>
                  <a:srgbClr val="00BFF2"/>
                </a:solidFill>
                <a:latin typeface="Helvetica Ligh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ABFAEE5-24D7-8442-FDD9-AFF918A84546}"/>
                </a:ext>
              </a:extLst>
            </p:cNvPr>
            <p:cNvSpPr txBox="1"/>
            <p:nvPr/>
          </p:nvSpPr>
          <p:spPr>
            <a:xfrm>
              <a:off x="6915149" y="4327525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00BFF2"/>
                  </a:solidFill>
                  <a:latin typeface="Helvetica Light"/>
                </a:rPr>
                <a:t>pts</a:t>
              </a:r>
              <a:endParaRPr lang="en-US" sz="1050">
                <a:solidFill>
                  <a:srgbClr val="00BFF2"/>
                </a:solidFill>
                <a:latin typeface="Helvetica Light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DD52FD3-4063-2AD4-5774-F84B0055956D}"/>
                </a:ext>
              </a:extLst>
            </p:cNvPr>
            <p:cNvSpPr txBox="1"/>
            <p:nvPr/>
          </p:nvSpPr>
          <p:spPr>
            <a:xfrm>
              <a:off x="8042274" y="4200525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00BFF2"/>
                  </a:solidFill>
                  <a:latin typeface="Helvetica Light"/>
                </a:rPr>
                <a:t>pts</a:t>
              </a:r>
              <a:endParaRPr lang="en-US" sz="1050">
                <a:solidFill>
                  <a:srgbClr val="00BFF2"/>
                </a:solidFill>
                <a:latin typeface="Helvetica Light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1C17861-24B9-FEB7-7CB1-A7ABE0BE2E13}"/>
                </a:ext>
              </a:extLst>
            </p:cNvPr>
            <p:cNvSpPr txBox="1"/>
            <p:nvPr/>
          </p:nvSpPr>
          <p:spPr>
            <a:xfrm>
              <a:off x="9143244" y="4271962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00BFF2"/>
                  </a:solidFill>
                  <a:latin typeface="Helvetica Light"/>
                </a:rPr>
                <a:t>pts</a:t>
              </a:r>
              <a:endParaRPr lang="en-US" sz="1050">
                <a:solidFill>
                  <a:srgbClr val="00BFF2"/>
                </a:solidFill>
                <a:latin typeface="Helvetica Light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5506E5-2FC3-F103-A534-11164981F831}"/>
                </a:ext>
              </a:extLst>
            </p:cNvPr>
            <p:cNvSpPr txBox="1"/>
            <p:nvPr/>
          </p:nvSpPr>
          <p:spPr>
            <a:xfrm>
              <a:off x="10248899" y="4089400"/>
              <a:ext cx="393700" cy="2539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 sz="1050" b="1">
                  <a:solidFill>
                    <a:srgbClr val="00BFF2"/>
                  </a:solidFill>
                  <a:latin typeface="Helvetica Light"/>
                </a:rPr>
                <a:t>pts</a:t>
              </a:r>
              <a:endParaRPr lang="en-US" sz="1050">
                <a:solidFill>
                  <a:srgbClr val="00BFF2"/>
                </a:solidFill>
                <a:latin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2364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639CEE8B-9C85-4DB5-B575-CACCA7610A76}"/>
              </a:ext>
            </a:extLst>
          </p:cNvPr>
          <p:cNvSpPr/>
          <p:nvPr/>
        </p:nvSpPr>
        <p:spPr>
          <a:xfrm>
            <a:off x="1" y="0"/>
            <a:ext cx="4014788" cy="685800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600" kern="1200">
              <a:solidFill>
                <a:prstClr val="white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86461EA-AEE0-EBE8-A2D9-35D8188E7CD1}"/>
              </a:ext>
            </a:extLst>
          </p:cNvPr>
          <p:cNvSpPr/>
          <p:nvPr/>
        </p:nvSpPr>
        <p:spPr>
          <a:xfrm>
            <a:off x="1" y="-2792"/>
            <a:ext cx="4014788" cy="828219"/>
          </a:xfrm>
          <a:prstGeom prst="rect">
            <a:avLst/>
          </a:prstGeom>
          <a:solidFill>
            <a:srgbClr val="1F1A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buClrTx/>
              <a:defRPr/>
            </a:pPr>
            <a:endParaRPr lang="en-US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DB71FD-7161-4F2E-B19E-26E1FA1F6311}"/>
              </a:ext>
            </a:extLst>
          </p:cNvPr>
          <p:cNvSpPr/>
          <p:nvPr/>
        </p:nvSpPr>
        <p:spPr>
          <a:xfrm>
            <a:off x="125016" y="74099"/>
            <a:ext cx="3764757" cy="661271"/>
          </a:xfrm>
          <a:prstGeom prst="rect">
            <a:avLst/>
          </a:prstGeom>
          <a:noFill/>
          <a:ln w="19050">
            <a:noFill/>
          </a:ln>
        </p:spPr>
        <p:txBody>
          <a:bodyPr wrap="square" tIns="0" bIns="91440" anchor="ctr">
            <a:spAutoFit/>
          </a:bodyPr>
          <a:lstStyle/>
          <a:p>
            <a:pPr defTabSz="914377">
              <a:lnSpc>
                <a:spcPct val="150000"/>
              </a:lnSpc>
              <a:buClrTx/>
              <a:defRPr/>
            </a:pPr>
            <a:r>
              <a:rPr lang="en-US" sz="1200" b="1" kern="1200">
                <a:solidFill>
                  <a:prstClr val="white"/>
                </a:solidFill>
                <a:latin typeface="Helvetica" pitchFamily="2" charset="0"/>
                <a:ea typeface="+mn-ea"/>
                <a:cs typeface="+mn-cs"/>
              </a:rPr>
              <a:t>Category:</a:t>
            </a:r>
          </a:p>
          <a:p>
            <a:pPr defTabSz="914377">
              <a:lnSpc>
                <a:spcPct val="150000"/>
              </a:lnSpc>
              <a:buClrTx/>
              <a:defRPr/>
            </a:pPr>
            <a:r>
              <a:rPr lang="en-US" sz="1400" b="1" kern="1200">
                <a:solidFill>
                  <a:srgbClr val="FFE900"/>
                </a:solidFill>
                <a:latin typeface="Helvetica" pitchFamily="2" charset="0"/>
                <a:ea typeface="+mn-ea"/>
                <a:cs typeface="+mn-cs"/>
              </a:rPr>
              <a:t>Consumer Packaged Goods (CPG)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F81532-3D49-4828-8247-ECFA9B63B40D}"/>
              </a:ext>
            </a:extLst>
          </p:cNvPr>
          <p:cNvSpPr/>
          <p:nvPr/>
        </p:nvSpPr>
        <p:spPr>
          <a:xfrm>
            <a:off x="4012911" y="-5689"/>
            <a:ext cx="5972007" cy="111312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194">
              <a:spcAft>
                <a:spcPts val="1000"/>
              </a:spcAft>
              <a:defRPr/>
            </a:pPr>
            <a:r>
              <a:rPr lang="en" sz="1600">
                <a:solidFill>
                  <a:srgbClr val="1B1464"/>
                </a:solidFill>
                <a:latin typeface="Helvetica" panose="020B0403020202020204" pitchFamily="34" charset="0"/>
              </a:rPr>
              <a:t>A</a:t>
            </a:r>
            <a:r>
              <a:rPr lang="en" sz="1600" b="1">
                <a:solidFill>
                  <a:srgbClr val="1B1464"/>
                </a:solidFill>
                <a:latin typeface="Helvetica" panose="020B0403020202020204" pitchFamily="34" charset="0"/>
                <a:cs typeface="Helvetica"/>
              </a:rPr>
              <a:t> </a:t>
            </a:r>
            <a:r>
              <a:rPr lang="en" sz="1600">
                <a:solidFill>
                  <a:srgbClr val="1B1464"/>
                </a:solidFill>
                <a:latin typeface="Helvetica" panose="020B0403020202020204" pitchFamily="34" charset="0"/>
                <a:cs typeface="Helvetica"/>
              </a:rPr>
              <a:t>CPG</a:t>
            </a:r>
            <a:r>
              <a:rPr lang="en" sz="1600" b="1">
                <a:solidFill>
                  <a:srgbClr val="1B1464"/>
                </a:solidFill>
                <a:latin typeface="Helvetica" panose="020B0403020202020204" pitchFamily="34" charset="0"/>
                <a:cs typeface="Helvetica"/>
              </a:rPr>
              <a:t> </a:t>
            </a:r>
            <a:r>
              <a:rPr lang="en" sz="1600">
                <a:solidFill>
                  <a:srgbClr val="1B1464"/>
                </a:solidFill>
                <a:latin typeface="Helvetica" panose="020B0403020202020204" pitchFamily="34" charset="0"/>
              </a:rPr>
              <a:t>company utilized </a:t>
            </a:r>
            <a:r>
              <a:rPr lang="en" sz="1600" b="1">
                <a:solidFill>
                  <a:srgbClr val="1B1464"/>
                </a:solidFill>
                <a:latin typeface="Helvetica" panose="020B0403020202020204" pitchFamily="34" charset="0"/>
              </a:rPr>
              <a:t>EDO</a:t>
            </a:r>
            <a:r>
              <a:rPr lang="en" sz="1600">
                <a:solidFill>
                  <a:srgbClr val="1B1464"/>
                </a:solidFill>
                <a:latin typeface="Helvetica" panose="020B0403020202020204" pitchFamily="34" charset="0"/>
              </a:rPr>
              <a:t>’s </a:t>
            </a:r>
            <a:r>
              <a:rPr lang="en" sz="1600" i="1">
                <a:solidFill>
                  <a:srgbClr val="1E1A62"/>
                </a:solidFill>
                <a:latin typeface="Helvetica" panose="020B0403020202020204" pitchFamily="34" charset="0"/>
              </a:rPr>
              <a:t>Behavioral</a:t>
            </a:r>
            <a:r>
              <a:rPr lang="en" sz="1600" i="1">
                <a:solidFill>
                  <a:srgbClr val="1B1464"/>
                </a:solidFill>
                <a:latin typeface="Helvetica" panose="020B0403020202020204" pitchFamily="34" charset="0"/>
              </a:rPr>
              <a:t> Brand Power </a:t>
            </a:r>
            <a:r>
              <a:rPr lang="en" sz="1600">
                <a:solidFill>
                  <a:srgbClr val="1B1464"/>
                </a:solidFill>
                <a:latin typeface="Helvetica" panose="020B0403020202020204" pitchFamily="34" charset="0"/>
              </a:rPr>
              <a:t>(BBP) metric </a:t>
            </a:r>
            <a:r>
              <a:rPr lang="en-US" sz="1600">
                <a:solidFill>
                  <a:srgbClr val="1B1464"/>
                </a:solidFill>
                <a:latin typeface="Helvetica" panose="020B0403020202020204" pitchFamily="34" charset="0"/>
              </a:rPr>
              <a:t>to better evaluate how its own brand health had an impact on its competitors</a:t>
            </a:r>
            <a:endParaRPr lang="en-US" sz="1600">
              <a:solidFill>
                <a:srgbClr val="1B1464"/>
              </a:solidFill>
              <a:latin typeface="Helvetica" panose="020B0403020202020204" pitchFamily="34" charset="0"/>
              <a:sym typeface="Helvetica Neue"/>
            </a:endParaRPr>
          </a:p>
          <a:p>
            <a:pPr defTabSz="914194">
              <a:spcAft>
                <a:spcPts val="1000"/>
              </a:spcAft>
              <a:defRPr/>
            </a:pPr>
            <a:endParaRPr lang="en-US" sz="105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296879F-DA1F-5F07-59FA-F3DC5B89B5E2}"/>
              </a:ext>
            </a:extLst>
          </p:cNvPr>
          <p:cNvSpPr/>
          <p:nvPr/>
        </p:nvSpPr>
        <p:spPr>
          <a:xfrm>
            <a:off x="21389" y="813770"/>
            <a:ext cx="3950517" cy="53399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914377">
              <a:buClrTx/>
              <a:defRPr/>
            </a:pPr>
            <a:r>
              <a:rPr lang="en-US" sz="1400" b="1" kern="1200">
                <a:solidFill>
                  <a:srgbClr val="1F1A62"/>
                </a:solidFill>
                <a:latin typeface="Helvetica"/>
                <a:ea typeface="+mn-ea"/>
                <a:cs typeface="Helvetica"/>
              </a:rPr>
              <a:t>Challenge</a:t>
            </a:r>
          </a:p>
          <a:p>
            <a:pPr marL="285115" indent="-285115" defTabSz="914377">
              <a:buClrTx/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A CPG brand </a:t>
            </a:r>
            <a:r>
              <a:rPr lang="en-US" sz="1200">
                <a:solidFill>
                  <a:srgbClr val="1F1A62"/>
                </a:solidFill>
                <a:latin typeface="Helvetica"/>
                <a:sym typeface="Helvetica Neue"/>
              </a:rPr>
              <a:t>wanted to know how its brand health impacts its own and competitors’ advertising results</a:t>
            </a:r>
            <a:endParaRPr lang="en-US" sz="1200" kern="1200">
              <a:solidFill>
                <a:srgbClr val="1F1A62"/>
              </a:solidFill>
              <a:latin typeface="Helvetica"/>
              <a:cs typeface="Helvetica"/>
            </a:endParaRPr>
          </a:p>
          <a:p>
            <a:pPr defTabSz="914377">
              <a:buClrTx/>
              <a:defRPr/>
            </a:pPr>
            <a:endParaRPr lang="en-US" sz="1000" b="1" kern="1200">
              <a:solidFill>
                <a:srgbClr val="1F1A62"/>
              </a:solidFill>
              <a:latin typeface="Helvetica"/>
              <a:ea typeface="+mn-ea"/>
              <a:cs typeface="Helvetica"/>
            </a:endParaRPr>
          </a:p>
          <a:p>
            <a:pPr defTabSz="914377">
              <a:buClrTx/>
              <a:defRPr/>
            </a:pPr>
            <a:r>
              <a:rPr lang="en-US" sz="1400" b="1" kern="1200">
                <a:solidFill>
                  <a:srgbClr val="1F1A62"/>
                </a:solidFill>
                <a:latin typeface="Helvetica"/>
                <a:ea typeface="+mn-ea"/>
                <a:cs typeface="Helvetica"/>
              </a:rPr>
              <a:t>Measurement Innovation</a:t>
            </a:r>
            <a:endParaRPr lang="en-US" sz="1400" b="1" kern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115" indent="-285115" defTabSz="914377">
              <a:buClrTx/>
              <a:buBlip>
                <a:blip r:embed="rId3"/>
              </a:buBlip>
              <a:defRPr/>
            </a:pPr>
            <a:r>
              <a:rPr lang="en-US" sz="1200">
                <a:solidFill>
                  <a:srgbClr val="1F1A62"/>
                </a:solidFill>
                <a:latin typeface="Helvetica"/>
                <a:cs typeface="Helvetica"/>
              </a:rPr>
              <a:t>EDO’s </a:t>
            </a:r>
            <a:r>
              <a:rPr lang="en-US" sz="1200" i="1">
                <a:solidFill>
                  <a:srgbClr val="1E1A62"/>
                </a:solidFill>
                <a:latin typeface="Helvetica"/>
                <a:sym typeface="Helvetica Neue"/>
              </a:rPr>
              <a:t>Behavioral Brand Power </a:t>
            </a:r>
            <a:r>
              <a:rPr lang="en-US" sz="1200">
                <a:solidFill>
                  <a:srgbClr val="1E1A62"/>
                </a:solidFill>
                <a:latin typeface="Helvetica"/>
                <a:sym typeface="Helvetica Neue"/>
              </a:rPr>
              <a:t>(BBP) is a real-time brand health metric built on proprietary </a:t>
            </a:r>
            <a:r>
              <a:rPr lang="en-US" sz="1200">
                <a:solidFill>
                  <a:srgbClr val="1E1A62"/>
                </a:solidFill>
                <a:latin typeface="Helvetica"/>
              </a:rPr>
              <a:t>Share of Search (SoS) and Share of Voice (</a:t>
            </a:r>
            <a:r>
              <a:rPr lang="en-US" sz="1200" err="1">
                <a:solidFill>
                  <a:srgbClr val="1E1A62"/>
                </a:solidFill>
                <a:latin typeface="Helvetica"/>
              </a:rPr>
              <a:t>SoV</a:t>
            </a:r>
            <a:r>
              <a:rPr lang="en-US" sz="1200">
                <a:solidFill>
                  <a:srgbClr val="1E1A62"/>
                </a:solidFill>
                <a:latin typeface="Helvetica"/>
              </a:rPr>
              <a:t>) data</a:t>
            </a:r>
            <a:endParaRPr lang="en-US" sz="1200">
              <a:solidFill>
                <a:srgbClr val="1E1A62"/>
              </a:solidFill>
              <a:latin typeface="Helvetica"/>
              <a:cs typeface="Helvetica"/>
            </a:endParaRPr>
          </a:p>
          <a:p>
            <a:pPr marL="285115" indent="-285115" defTabSz="914377">
              <a:buClrTx/>
              <a:buBlip>
                <a:blip r:embed="rId3"/>
              </a:buBlip>
              <a:defRPr/>
            </a:pPr>
            <a:endParaRPr lang="en-US" sz="800">
              <a:solidFill>
                <a:srgbClr val="1E1A62"/>
              </a:solidFill>
              <a:latin typeface="Helvetica"/>
              <a:cs typeface="Helvetica"/>
            </a:endParaRPr>
          </a:p>
          <a:p>
            <a:pPr marL="285115" indent="-285115" defTabSz="914377">
              <a:buBlip>
                <a:blip r:embed="rId3"/>
              </a:buBlip>
              <a:defRPr/>
            </a:pPr>
            <a:r>
              <a:rPr lang="en-US" sz="1200" i="1">
                <a:solidFill>
                  <a:srgbClr val="1E1A62"/>
                </a:solidFill>
                <a:latin typeface="Helvetica"/>
                <a:ea typeface="+mn-lt"/>
                <a:cs typeface="Helvetica"/>
              </a:rPr>
              <a:t>BBP</a:t>
            </a:r>
            <a:r>
              <a:rPr lang="en-US" sz="1200">
                <a:solidFill>
                  <a:srgbClr val="1E1A62"/>
                </a:solidFill>
                <a:latin typeface="Helvetica"/>
                <a:ea typeface="+mn-lt"/>
                <a:cs typeface="Helvetica"/>
              </a:rPr>
              <a:t> allows a brand to quantify its consumer interest (SoS) relative to its ad visibility in the marketplace (</a:t>
            </a:r>
            <a:r>
              <a:rPr lang="en-US" sz="1200" err="1">
                <a:solidFill>
                  <a:srgbClr val="1E1A62"/>
                </a:solidFill>
                <a:latin typeface="Helvetica"/>
                <a:ea typeface="+mn-lt"/>
                <a:cs typeface="Helvetica"/>
              </a:rPr>
              <a:t>SoV</a:t>
            </a:r>
            <a:r>
              <a:rPr lang="en-US" sz="1200">
                <a:solidFill>
                  <a:srgbClr val="1E1A62"/>
                </a:solidFill>
                <a:latin typeface="Helvetica"/>
                <a:ea typeface="+mn-lt"/>
                <a:cs typeface="Helvetica"/>
              </a:rPr>
              <a:t>)</a:t>
            </a:r>
            <a:endParaRPr lang="en-US" sz="1200">
              <a:solidFill>
                <a:srgbClr val="1E1A62"/>
              </a:solidFill>
              <a:latin typeface="Helvetica"/>
              <a:cs typeface="Helvetica"/>
            </a:endParaRPr>
          </a:p>
          <a:p>
            <a:pPr defTabSz="914377">
              <a:buClrTx/>
              <a:defRPr/>
            </a:pPr>
            <a:endParaRPr lang="en-US" sz="1000" b="1" kern="1200">
              <a:solidFill>
                <a:srgbClr val="1F1A62"/>
              </a:solidFill>
              <a:latin typeface="Helvetica"/>
              <a:ea typeface="+mn-ea"/>
              <a:cs typeface="Helvetica"/>
            </a:endParaRPr>
          </a:p>
          <a:p>
            <a:pPr defTabSz="914377">
              <a:buClrTx/>
              <a:defRPr/>
            </a:pPr>
            <a:r>
              <a:rPr lang="en-US" sz="1400" b="1" kern="1200">
                <a:solidFill>
                  <a:srgbClr val="1F1A62"/>
                </a:solidFill>
                <a:latin typeface="Helvetica"/>
                <a:ea typeface="+mn-ea"/>
                <a:cs typeface="Helvetica"/>
              </a:rPr>
              <a:t>Target Segment</a:t>
            </a:r>
            <a:endParaRPr lang="en-US" sz="1400" b="1" kern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115" indent="-285115" defTabSz="914377">
              <a:buClrTx/>
              <a:buBlip>
                <a:blip r:embed="rId3"/>
              </a:buBlip>
              <a:defRPr/>
            </a:pPr>
            <a:r>
              <a:rPr lang="en-US" sz="1100">
                <a:solidFill>
                  <a:srgbClr val="1F1A62"/>
                </a:solidFill>
                <a:latin typeface="Helvetica"/>
                <a:cs typeface="Helvetica"/>
              </a:rPr>
              <a:t>P2+</a:t>
            </a:r>
          </a:p>
          <a:p>
            <a:pPr defTabSz="914377">
              <a:buClrTx/>
              <a:defRPr/>
            </a:pPr>
            <a:endParaRPr lang="en-US" sz="1000" b="1" kern="1200">
              <a:solidFill>
                <a:srgbClr val="1F1A62"/>
              </a:solidFill>
              <a:latin typeface="Helvetica"/>
              <a:ea typeface="+mn-ea"/>
              <a:cs typeface="Helvetica"/>
            </a:endParaRPr>
          </a:p>
          <a:p>
            <a:pPr defTabSz="914377">
              <a:buClrTx/>
              <a:defRPr/>
            </a:pPr>
            <a:r>
              <a:rPr lang="en-US" sz="1400" b="1" kern="1200">
                <a:solidFill>
                  <a:srgbClr val="1F1A62"/>
                </a:solidFill>
                <a:latin typeface="Helvetica"/>
                <a:ea typeface="+mn-ea"/>
                <a:cs typeface="Helvetica"/>
              </a:rPr>
              <a:t>Learnings</a:t>
            </a:r>
            <a:endParaRPr lang="en-US" sz="1400" b="1" kern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115" indent="-285115">
              <a:buBlip>
                <a:blip r:embed="rId3"/>
              </a:buBlip>
              <a:defRPr/>
            </a:pPr>
            <a:r>
              <a:rPr lang="en-US" sz="1200">
                <a:solidFill>
                  <a:srgbClr val="1E1A62"/>
                </a:solidFill>
                <a:latin typeface="Helvetica"/>
              </a:rPr>
              <a:t>A five-year campaign with 237 billion imps illustrated that </a:t>
            </a:r>
            <a:r>
              <a:rPr lang="en-US" sz="1200" i="1">
                <a:solidFill>
                  <a:srgbClr val="1E1A62"/>
                </a:solidFill>
                <a:latin typeface="Helvetica"/>
              </a:rPr>
              <a:t>BBP</a:t>
            </a:r>
            <a:r>
              <a:rPr lang="en-US" sz="1200">
                <a:solidFill>
                  <a:srgbClr val="1E1A62"/>
                </a:solidFill>
                <a:latin typeface="Helvetica"/>
              </a:rPr>
              <a:t> is a strong measure and tracker of brand health</a:t>
            </a:r>
            <a:endParaRPr lang="en-US" sz="1200">
              <a:solidFill>
                <a:srgbClr val="1E1A62"/>
              </a:solidFill>
              <a:latin typeface="Helvetica"/>
              <a:cs typeface="Helvetica"/>
            </a:endParaRPr>
          </a:p>
          <a:p>
            <a:pPr>
              <a:defRPr/>
            </a:pPr>
            <a:endParaRPr lang="en-US" sz="800">
              <a:solidFill>
                <a:srgbClr val="1E1A62"/>
              </a:solidFill>
              <a:latin typeface="Helvetica"/>
            </a:endParaRPr>
          </a:p>
          <a:p>
            <a:pPr marL="285115" indent="-285115">
              <a:buBlip>
                <a:blip r:embed="rId3"/>
              </a:buBlip>
              <a:defRPr/>
            </a:pPr>
            <a:r>
              <a:rPr lang="en-US" sz="1200">
                <a:solidFill>
                  <a:srgbClr val="1E1A62"/>
                </a:solidFill>
                <a:latin typeface="Helvetica"/>
              </a:rPr>
              <a:t>Higher </a:t>
            </a:r>
            <a:r>
              <a:rPr lang="en-US" sz="1200" i="1">
                <a:solidFill>
                  <a:srgbClr val="1E1A62"/>
                </a:solidFill>
                <a:latin typeface="Helvetica"/>
              </a:rPr>
              <a:t>BBP</a:t>
            </a:r>
            <a:r>
              <a:rPr lang="en-US" sz="1200">
                <a:solidFill>
                  <a:srgbClr val="1E1A62"/>
                </a:solidFill>
                <a:latin typeface="Helvetica"/>
              </a:rPr>
              <a:t> insulates marketers to price competition and amplifies sensitivity to changes in media weight. Marketers who invest in their advertising generate positive ripple effects for the brand</a:t>
            </a:r>
            <a:endParaRPr lang="en-US" sz="1200">
              <a:solidFill>
                <a:srgbClr val="1E1A62"/>
              </a:solidFill>
              <a:latin typeface="Helvetica"/>
              <a:cs typeface="Helvetica"/>
            </a:endParaRPr>
          </a:p>
          <a:p>
            <a:pPr>
              <a:defRPr/>
            </a:pPr>
            <a:endParaRPr lang="en-US" sz="1000">
              <a:solidFill>
                <a:srgbClr val="1F1A62"/>
              </a:solidFill>
              <a:latin typeface="Helvetica"/>
            </a:endParaRPr>
          </a:p>
          <a:p>
            <a:pPr defTabSz="914377">
              <a:buClrTx/>
              <a:defRPr/>
            </a:pPr>
            <a:r>
              <a:rPr lang="en-US" sz="1400" b="1" kern="1200">
                <a:solidFill>
                  <a:srgbClr val="1F1A62"/>
                </a:solidFill>
                <a:latin typeface="Helvetica"/>
                <a:ea typeface="+mn-ea"/>
                <a:cs typeface="Helvetica"/>
              </a:rPr>
              <a:t>Company / Viewing Source / Media Type</a:t>
            </a:r>
            <a:endParaRPr lang="en-US" sz="1400" b="1" kern="1200">
              <a:solidFill>
                <a:srgbClr val="1F1A62"/>
              </a:solidFill>
              <a:latin typeface="Helvetica"/>
              <a:cs typeface="Helvetica"/>
            </a:endParaRPr>
          </a:p>
          <a:p>
            <a:pPr marL="285115" indent="-285115" defTabSz="914377">
              <a:buFont typeface="Arial"/>
              <a:buBlip>
                <a:blip r:embed="rId3"/>
              </a:buBlip>
              <a:defRPr/>
            </a:pPr>
            <a:r>
              <a:rPr lang="en" sz="1200">
                <a:solidFill>
                  <a:srgbClr val="1F1A62"/>
                </a:solidFill>
                <a:latin typeface="Helvetica"/>
                <a:cs typeface="Helvetica"/>
              </a:rPr>
              <a:t>EDO, Inc. / ACR, Google API / National Linear TV</a:t>
            </a:r>
          </a:p>
        </p:txBody>
      </p:sp>
      <p:pic>
        <p:nvPicPr>
          <p:cNvPr id="14" name="Google Shape;150;p26">
            <a:extLst>
              <a:ext uri="{FF2B5EF4-FFF2-40B4-BE49-F238E27FC236}">
                <a16:creationId xmlns:a16="http://schemas.microsoft.com/office/drawing/2014/main" id="{EFE88FDF-7483-4C0B-E0B1-DDB1D7F5E25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3481" y="98485"/>
            <a:ext cx="577861" cy="582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1;p26">
            <a:extLst>
              <a:ext uri="{FF2B5EF4-FFF2-40B4-BE49-F238E27FC236}">
                <a16:creationId xmlns:a16="http://schemas.microsoft.com/office/drawing/2014/main" id="{09211055-F313-3B4D-358E-0353E3ABF13B}"/>
              </a:ext>
            </a:extLst>
          </p:cNvPr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3992" y="6079660"/>
            <a:ext cx="1085872" cy="35010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45;p26">
            <a:extLst>
              <a:ext uri="{FF2B5EF4-FFF2-40B4-BE49-F238E27FC236}">
                <a16:creationId xmlns:a16="http://schemas.microsoft.com/office/drawing/2014/main" id="{698666A2-B612-CF5D-BA6D-93E6C8331811}"/>
              </a:ext>
            </a:extLst>
          </p:cNvPr>
          <p:cNvSpPr txBox="1"/>
          <p:nvPr/>
        </p:nvSpPr>
        <p:spPr>
          <a:xfrm>
            <a:off x="4019406" y="6029988"/>
            <a:ext cx="5248889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r>
              <a:rPr lang="en" sz="800">
                <a:solidFill>
                  <a:srgbClr val="1F1A62"/>
                </a:solidFill>
                <a:latin typeface="Helvetica"/>
                <a:ea typeface="Helvetica Neue"/>
                <a:cs typeface="Helvetica Neue"/>
                <a:sym typeface="Helvetica Neue"/>
              </a:rPr>
              <a:t>Source: EDO, Inc.. Campaign time period: March 2017 to March 2022.</a:t>
            </a:r>
            <a:endParaRPr sz="800">
              <a:solidFill>
                <a:srgbClr val="1F1A62"/>
              </a:solidFill>
              <a:latin typeface="Helvetica"/>
              <a:ea typeface="Helvetica Neue"/>
              <a:cs typeface="Helvetica Neue"/>
              <a:sym typeface="Helvetica Neue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sz="800" i="1">
                <a:solidFill>
                  <a:srgbClr val="1F1A62"/>
                </a:solidFill>
                <a:latin typeface="Helvetica"/>
                <a:ea typeface="Helvetica Neue"/>
                <a:cs typeface="Helvetica Neue"/>
                <a:sym typeface="Helvetica Neue"/>
              </a:rPr>
              <a:t>* Price Elasticity is a measure of Share of Revenue’s sensitivity to a change in Price Per Unit</a:t>
            </a:r>
            <a:endParaRPr sz="800" i="1">
              <a:solidFill>
                <a:srgbClr val="1F1A62"/>
              </a:solidFill>
              <a:latin typeface="Helvetica"/>
              <a:ea typeface="Helvetica Neue"/>
              <a:cs typeface="Helvetica Neue"/>
              <a:sym typeface="Helvetica Neue"/>
            </a:endParaRPr>
          </a:p>
          <a:p>
            <a:pPr>
              <a:buSzPts val="1100"/>
            </a:pPr>
            <a:r>
              <a:rPr lang="en" sz="800" i="1">
                <a:solidFill>
                  <a:srgbClr val="1F1A62"/>
                </a:solidFill>
                <a:latin typeface="Helvetica"/>
                <a:ea typeface="Helvetica Neue"/>
                <a:cs typeface="Helvetica Neue"/>
                <a:sym typeface="Helvetica Neue"/>
              </a:rPr>
              <a:t>* </a:t>
            </a:r>
            <a:r>
              <a:rPr lang="en" sz="800" i="1" err="1">
                <a:solidFill>
                  <a:srgbClr val="1F1A62"/>
                </a:solidFill>
                <a:latin typeface="Helvetica"/>
                <a:ea typeface="Helvetica Neue"/>
                <a:cs typeface="Helvetica Neue"/>
                <a:sym typeface="Helvetica Neue"/>
              </a:rPr>
              <a:t>SoV</a:t>
            </a:r>
            <a:r>
              <a:rPr lang="en" sz="800" i="1">
                <a:solidFill>
                  <a:srgbClr val="1F1A62"/>
                </a:solidFill>
                <a:latin typeface="Helvetica"/>
                <a:ea typeface="Helvetica Neue"/>
                <a:cs typeface="Helvetica Neue"/>
                <a:sym typeface="Helvetica Neue"/>
              </a:rPr>
              <a:t> Elasticity is a measure of Share of Revenue’s sensitivity to a change in Share of Voice </a:t>
            </a:r>
            <a:endParaRPr lang="en" sz="800" i="1">
              <a:solidFill>
                <a:srgbClr val="1F1A62"/>
              </a:solidFill>
              <a:latin typeface="Helvetica" panose="020B0403020202020204" pitchFamily="34" charset="0"/>
              <a:ea typeface="Helvetica Neue"/>
              <a:cs typeface="Helvetica Neue"/>
            </a:endParaRPr>
          </a:p>
        </p:txBody>
      </p:sp>
      <p:grpSp>
        <p:nvGrpSpPr>
          <p:cNvPr id="33" name="Google Shape;161;p26">
            <a:extLst>
              <a:ext uri="{FF2B5EF4-FFF2-40B4-BE49-F238E27FC236}">
                <a16:creationId xmlns:a16="http://schemas.microsoft.com/office/drawing/2014/main" id="{08E27211-687F-B4E8-19F3-05106E3312E8}"/>
              </a:ext>
            </a:extLst>
          </p:cNvPr>
          <p:cNvGrpSpPr>
            <a:grpSpLocks noChangeAspect="1"/>
          </p:cNvGrpSpPr>
          <p:nvPr/>
        </p:nvGrpSpPr>
        <p:grpSpPr>
          <a:xfrm>
            <a:off x="4400354" y="3607591"/>
            <a:ext cx="3787146" cy="2270705"/>
            <a:chOff x="3050228" y="2971722"/>
            <a:chExt cx="1778072" cy="1354228"/>
          </a:xfrm>
        </p:grpSpPr>
        <p:pic>
          <p:nvPicPr>
            <p:cNvPr id="34" name="Google Shape;162;p26">
              <a:extLst>
                <a:ext uri="{FF2B5EF4-FFF2-40B4-BE49-F238E27FC236}">
                  <a16:creationId xmlns:a16="http://schemas.microsoft.com/office/drawing/2014/main" id="{782737ED-78DE-0859-81AD-8BE508072B24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148274" y="3143100"/>
              <a:ext cx="1680026" cy="106245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" name="Google Shape;163;p26">
              <a:extLst>
                <a:ext uri="{FF2B5EF4-FFF2-40B4-BE49-F238E27FC236}">
                  <a16:creationId xmlns:a16="http://schemas.microsoft.com/office/drawing/2014/main" id="{E728AA6E-C3FC-6366-C1BC-4C0D93000322}"/>
                </a:ext>
              </a:extLst>
            </p:cNvPr>
            <p:cNvCxnSpPr/>
            <p:nvPr/>
          </p:nvCxnSpPr>
          <p:spPr>
            <a:xfrm>
              <a:off x="3581350" y="3285125"/>
              <a:ext cx="1145400" cy="7887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8" name="Google Shape;164;p26">
              <a:extLst>
                <a:ext uri="{FF2B5EF4-FFF2-40B4-BE49-F238E27FC236}">
                  <a16:creationId xmlns:a16="http://schemas.microsoft.com/office/drawing/2014/main" id="{7D827CA0-7846-6C01-23E7-A6837353C5E9}"/>
                </a:ext>
              </a:extLst>
            </p:cNvPr>
            <p:cNvSpPr txBox="1"/>
            <p:nvPr/>
          </p:nvSpPr>
          <p:spPr>
            <a:xfrm>
              <a:off x="3491325" y="4190438"/>
              <a:ext cx="993900" cy="1355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algn="ctr"/>
              <a:r>
                <a:rPr lang="en" sz="733">
                  <a:latin typeface="Calibri"/>
                  <a:ea typeface="Calibri"/>
                  <a:cs typeface="Calibri"/>
                  <a:sym typeface="Calibri"/>
                </a:rPr>
                <a:t>BBP Metric</a:t>
              </a:r>
              <a:endParaRPr sz="733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65;p26">
              <a:extLst>
                <a:ext uri="{FF2B5EF4-FFF2-40B4-BE49-F238E27FC236}">
                  <a16:creationId xmlns:a16="http://schemas.microsoft.com/office/drawing/2014/main" id="{AC7DA395-455E-E166-5512-8B5C1E2B06CE}"/>
                </a:ext>
              </a:extLst>
            </p:cNvPr>
            <p:cNvSpPr txBox="1"/>
            <p:nvPr/>
          </p:nvSpPr>
          <p:spPr>
            <a:xfrm rot="16200000">
              <a:off x="2607501" y="3561864"/>
              <a:ext cx="993899" cy="1084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algn="ctr"/>
              <a:r>
                <a:rPr lang="en" sz="733">
                  <a:latin typeface="Calibri"/>
                  <a:ea typeface="Calibri"/>
                  <a:cs typeface="Calibri"/>
                  <a:sym typeface="Calibri"/>
                </a:rPr>
                <a:t>Price Elasticity *</a:t>
              </a:r>
              <a:endParaRPr sz="733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66;p26">
              <a:extLst>
                <a:ext uri="{FF2B5EF4-FFF2-40B4-BE49-F238E27FC236}">
                  <a16:creationId xmlns:a16="http://schemas.microsoft.com/office/drawing/2014/main" id="{544CA5B3-4CAC-DEEC-86E1-4CCE6685AB23}"/>
                </a:ext>
              </a:extLst>
            </p:cNvPr>
            <p:cNvSpPr txBox="1"/>
            <p:nvPr/>
          </p:nvSpPr>
          <p:spPr>
            <a:xfrm>
              <a:off x="3253597" y="2971722"/>
              <a:ext cx="1397400" cy="12143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algn="ctr"/>
              <a:r>
                <a:rPr lang="en" sz="1100" b="1">
                  <a:latin typeface="Calibri"/>
                  <a:ea typeface="Calibri"/>
                  <a:cs typeface="Calibri"/>
                  <a:sym typeface="Calibri"/>
                </a:rPr>
                <a:t>Price Elasticity vs. BBP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167;p26">
            <a:extLst>
              <a:ext uri="{FF2B5EF4-FFF2-40B4-BE49-F238E27FC236}">
                <a16:creationId xmlns:a16="http://schemas.microsoft.com/office/drawing/2014/main" id="{F9C7113D-B7B6-6D7D-D6CE-230707D95E53}"/>
              </a:ext>
            </a:extLst>
          </p:cNvPr>
          <p:cNvGrpSpPr>
            <a:grpSpLocks noChangeAspect="1"/>
          </p:cNvGrpSpPr>
          <p:nvPr/>
        </p:nvGrpSpPr>
        <p:grpSpPr>
          <a:xfrm>
            <a:off x="4263017" y="1047930"/>
            <a:ext cx="3770226" cy="2218684"/>
            <a:chOff x="6042253" y="2968604"/>
            <a:chExt cx="1788365" cy="1325765"/>
          </a:xfrm>
        </p:grpSpPr>
        <p:pic>
          <p:nvPicPr>
            <p:cNvPr id="47" name="Google Shape;168;p26">
              <a:extLst>
                <a:ext uri="{FF2B5EF4-FFF2-40B4-BE49-F238E27FC236}">
                  <a16:creationId xmlns:a16="http://schemas.microsoft.com/office/drawing/2014/main" id="{E0D730AF-B2E1-847F-1B00-5DD0B5753A63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150596" y="3118263"/>
              <a:ext cx="1680022" cy="107309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8" name="Google Shape;169;p26">
              <a:extLst>
                <a:ext uri="{FF2B5EF4-FFF2-40B4-BE49-F238E27FC236}">
                  <a16:creationId xmlns:a16="http://schemas.microsoft.com/office/drawing/2014/main" id="{EEDF6C61-6181-753A-B9C1-BC2DD5AA4475}"/>
                </a:ext>
              </a:extLst>
            </p:cNvPr>
            <p:cNvCxnSpPr/>
            <p:nvPr/>
          </p:nvCxnSpPr>
          <p:spPr>
            <a:xfrm rot="10800000" flipH="1">
              <a:off x="6779675" y="3244338"/>
              <a:ext cx="834300" cy="738000"/>
            </a:xfrm>
            <a:prstGeom prst="straightConnector1">
              <a:avLst/>
            </a:prstGeom>
            <a:noFill/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9" name="Google Shape;170;p26">
              <a:extLst>
                <a:ext uri="{FF2B5EF4-FFF2-40B4-BE49-F238E27FC236}">
                  <a16:creationId xmlns:a16="http://schemas.microsoft.com/office/drawing/2014/main" id="{9BD1F20D-E32A-3D4F-D625-BBDF636192C4}"/>
                </a:ext>
              </a:extLst>
            </p:cNvPr>
            <p:cNvSpPr txBox="1"/>
            <p:nvPr/>
          </p:nvSpPr>
          <p:spPr>
            <a:xfrm>
              <a:off x="6564438" y="4191350"/>
              <a:ext cx="993900" cy="10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algn="ctr"/>
              <a:r>
                <a:rPr lang="en" sz="733">
                  <a:latin typeface="Calibri"/>
                  <a:ea typeface="Calibri"/>
                  <a:cs typeface="Calibri"/>
                  <a:sym typeface="Calibri"/>
                </a:rPr>
                <a:t>BBP Metric</a:t>
              </a:r>
              <a:endParaRPr sz="733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71;p26">
              <a:extLst>
                <a:ext uri="{FF2B5EF4-FFF2-40B4-BE49-F238E27FC236}">
                  <a16:creationId xmlns:a16="http://schemas.microsoft.com/office/drawing/2014/main" id="{F3D32724-D25D-2095-1F06-45BBC4FB1C1D}"/>
                </a:ext>
              </a:extLst>
            </p:cNvPr>
            <p:cNvSpPr txBox="1"/>
            <p:nvPr/>
          </p:nvSpPr>
          <p:spPr>
            <a:xfrm rot="16200000">
              <a:off x="5596813" y="3564579"/>
              <a:ext cx="993900" cy="10301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algn="ctr"/>
              <a:r>
                <a:rPr lang="en" sz="733">
                  <a:latin typeface="Calibri"/>
                  <a:ea typeface="Calibri"/>
                  <a:cs typeface="Calibri"/>
                  <a:sym typeface="Calibri"/>
                </a:rPr>
                <a:t>Share of Voice (SoV) Elasticity *</a:t>
              </a:r>
              <a:endParaRPr sz="733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72;p26">
              <a:extLst>
                <a:ext uri="{FF2B5EF4-FFF2-40B4-BE49-F238E27FC236}">
                  <a16:creationId xmlns:a16="http://schemas.microsoft.com/office/drawing/2014/main" id="{C9C768A6-0601-C134-8AAE-100D43FF668E}"/>
                </a:ext>
              </a:extLst>
            </p:cNvPr>
            <p:cNvSpPr txBox="1"/>
            <p:nvPr/>
          </p:nvSpPr>
          <p:spPr>
            <a:xfrm>
              <a:off x="6246255" y="2968604"/>
              <a:ext cx="1397400" cy="12322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pPr algn="ctr"/>
              <a:r>
                <a:rPr lang="en" sz="1100" b="1">
                  <a:latin typeface="Calibri"/>
                  <a:ea typeface="Calibri"/>
                  <a:cs typeface="Calibri"/>
                  <a:sym typeface="Calibri"/>
                </a:rPr>
                <a:t>SoV Elasticity vs. BBP</a:t>
              </a:r>
              <a:endParaRPr sz="11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" name="Google Shape;173;p26">
            <a:extLst>
              <a:ext uri="{FF2B5EF4-FFF2-40B4-BE49-F238E27FC236}">
                <a16:creationId xmlns:a16="http://schemas.microsoft.com/office/drawing/2014/main" id="{D50984F1-6AD3-22FF-4CE5-32562D95B2E7}"/>
              </a:ext>
            </a:extLst>
          </p:cNvPr>
          <p:cNvSpPr txBox="1"/>
          <p:nvPr/>
        </p:nvSpPr>
        <p:spPr>
          <a:xfrm>
            <a:off x="8301294" y="4110025"/>
            <a:ext cx="3798210" cy="103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767" tIns="24367" rIns="24367" bIns="24367" anchor="t" anchorCtr="0">
            <a:spAutoFit/>
          </a:bodyPr>
          <a:lstStyle/>
          <a:p>
            <a:r>
              <a:rPr lang="en" sz="1600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lang="en" sz="1600" i="1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BBP</a:t>
            </a:r>
            <a:r>
              <a:rPr lang="en" sz="1600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increases, a brand’s sensitivity to price changes decreases – which makes </a:t>
            </a:r>
            <a:r>
              <a:rPr lang="en" sz="1600">
                <a:solidFill>
                  <a:srgbClr val="1E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advertiser</a:t>
            </a:r>
            <a:r>
              <a:rPr lang="en" sz="1600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more immune to price fluctuations</a:t>
            </a:r>
            <a:endParaRPr sz="1600">
              <a:solidFill>
                <a:srgbClr val="1F1A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3" name="Google Shape;174;p26">
            <a:extLst>
              <a:ext uri="{FF2B5EF4-FFF2-40B4-BE49-F238E27FC236}">
                <a16:creationId xmlns:a16="http://schemas.microsoft.com/office/drawing/2014/main" id="{5EB85B6C-E4A1-9A8C-8ED6-ED402D577859}"/>
              </a:ext>
            </a:extLst>
          </p:cNvPr>
          <p:cNvSpPr txBox="1"/>
          <p:nvPr/>
        </p:nvSpPr>
        <p:spPr>
          <a:xfrm>
            <a:off x="8245094" y="1397879"/>
            <a:ext cx="3798210" cy="103409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48767" tIns="24367" rIns="24367" bIns="24367" anchor="t" anchorCtr="0">
            <a:spAutoFit/>
          </a:bodyPr>
          <a:lstStyle/>
          <a:p>
            <a:r>
              <a:rPr lang="en" sz="1600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 </a:t>
            </a:r>
            <a:r>
              <a:rPr lang="en" sz="1600" i="1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BBP</a:t>
            </a:r>
            <a:r>
              <a:rPr lang="en" sz="1600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increases, a brand’s sensitivity to Share of Voice increases – enabling greater </a:t>
            </a:r>
            <a:r>
              <a:rPr lang="en" sz="1600">
                <a:solidFill>
                  <a:srgbClr val="1E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consumer engagement</a:t>
            </a:r>
            <a:r>
              <a:rPr lang="en" sz="1600">
                <a:solidFill>
                  <a:srgbClr val="1F1A6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impact from its media investment</a:t>
            </a:r>
            <a:endParaRPr sz="1600">
              <a:solidFill>
                <a:srgbClr val="1F1A62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54" name="Google Shape;175;p26">
            <a:extLst>
              <a:ext uri="{FF2B5EF4-FFF2-40B4-BE49-F238E27FC236}">
                <a16:creationId xmlns:a16="http://schemas.microsoft.com/office/drawing/2014/main" id="{F6E5F4AD-FF45-24E9-212C-6FD60238759C}"/>
              </a:ext>
            </a:extLst>
          </p:cNvPr>
          <p:cNvGrpSpPr/>
          <p:nvPr/>
        </p:nvGrpSpPr>
        <p:grpSpPr>
          <a:xfrm>
            <a:off x="8245094" y="2813645"/>
            <a:ext cx="757067" cy="347736"/>
            <a:chOff x="6879050" y="2332375"/>
            <a:chExt cx="567800" cy="260802"/>
          </a:xfrm>
        </p:grpSpPr>
        <p:sp>
          <p:nvSpPr>
            <p:cNvPr id="55" name="Google Shape;176;p26">
              <a:extLst>
                <a:ext uri="{FF2B5EF4-FFF2-40B4-BE49-F238E27FC236}">
                  <a16:creationId xmlns:a16="http://schemas.microsoft.com/office/drawing/2014/main" id="{58EAE042-22DF-3408-A37A-F87B8B4B2108}"/>
                </a:ext>
              </a:extLst>
            </p:cNvPr>
            <p:cNvSpPr txBox="1"/>
            <p:nvPr/>
          </p:nvSpPr>
          <p:spPr>
            <a:xfrm>
              <a:off x="6975250" y="2332375"/>
              <a:ext cx="471600" cy="2608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CPG Brand A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CPG Brand B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CPG Brand C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77;p26">
              <a:extLst>
                <a:ext uri="{FF2B5EF4-FFF2-40B4-BE49-F238E27FC236}">
                  <a16:creationId xmlns:a16="http://schemas.microsoft.com/office/drawing/2014/main" id="{1F70ACDB-510A-5A7A-8EFF-28DE5315C905}"/>
                </a:ext>
              </a:extLst>
            </p:cNvPr>
            <p:cNvSpPr/>
            <p:nvPr/>
          </p:nvSpPr>
          <p:spPr>
            <a:xfrm>
              <a:off x="6879050" y="2366625"/>
              <a:ext cx="84300" cy="23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7" name="Google Shape;178;p26">
              <a:extLst>
                <a:ext uri="{FF2B5EF4-FFF2-40B4-BE49-F238E27FC236}">
                  <a16:creationId xmlns:a16="http://schemas.microsoft.com/office/drawing/2014/main" id="{F74F1D04-0D87-80E8-D630-1A63B2CF87A4}"/>
                </a:ext>
              </a:extLst>
            </p:cNvPr>
            <p:cNvSpPr/>
            <p:nvPr/>
          </p:nvSpPr>
          <p:spPr>
            <a:xfrm>
              <a:off x="6879050" y="2422075"/>
              <a:ext cx="84300" cy="23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  <p:sp>
          <p:nvSpPr>
            <p:cNvPr id="58" name="Google Shape;179;p26">
              <a:extLst>
                <a:ext uri="{FF2B5EF4-FFF2-40B4-BE49-F238E27FC236}">
                  <a16:creationId xmlns:a16="http://schemas.microsoft.com/office/drawing/2014/main" id="{20919B2A-8EA5-DFBA-55F4-03E4570F42F5}"/>
                </a:ext>
              </a:extLst>
            </p:cNvPr>
            <p:cNvSpPr/>
            <p:nvPr/>
          </p:nvSpPr>
          <p:spPr>
            <a:xfrm>
              <a:off x="6879050" y="2478775"/>
              <a:ext cx="84300" cy="2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533"/>
            </a:p>
          </p:txBody>
        </p:sp>
      </p:grpSp>
      <p:grpSp>
        <p:nvGrpSpPr>
          <p:cNvPr id="36" name="Google Shape;175;p26">
            <a:extLst>
              <a:ext uri="{FF2B5EF4-FFF2-40B4-BE49-F238E27FC236}">
                <a16:creationId xmlns:a16="http://schemas.microsoft.com/office/drawing/2014/main" id="{B79906E4-73BD-974B-AFA7-495E34B20DCD}"/>
              </a:ext>
            </a:extLst>
          </p:cNvPr>
          <p:cNvGrpSpPr/>
          <p:nvPr/>
        </p:nvGrpSpPr>
        <p:grpSpPr>
          <a:xfrm>
            <a:off x="8301294" y="5475178"/>
            <a:ext cx="757067" cy="347736"/>
            <a:chOff x="6879050" y="2332375"/>
            <a:chExt cx="567800" cy="260802"/>
          </a:xfrm>
        </p:grpSpPr>
        <p:sp>
          <p:nvSpPr>
            <p:cNvPr id="39" name="Google Shape;176;p26">
              <a:extLst>
                <a:ext uri="{FF2B5EF4-FFF2-40B4-BE49-F238E27FC236}">
                  <a16:creationId xmlns:a16="http://schemas.microsoft.com/office/drawing/2014/main" id="{D0376340-6AAC-1D97-7E1D-AD5B52430FAD}"/>
                </a:ext>
              </a:extLst>
            </p:cNvPr>
            <p:cNvSpPr txBox="1"/>
            <p:nvPr/>
          </p:nvSpPr>
          <p:spPr>
            <a:xfrm>
              <a:off x="6975250" y="2332375"/>
              <a:ext cx="471600" cy="26080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2167" tIns="12167" rIns="12167" bIns="12167" anchor="t" anchorCtr="0">
              <a:spAutoFit/>
            </a:bodyPr>
            <a:lstStyle/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CPG Brand A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CPG Brand B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  <a:p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CPG Brand C</a:t>
              </a:r>
              <a:endParaRPr sz="7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77;p26">
              <a:extLst>
                <a:ext uri="{FF2B5EF4-FFF2-40B4-BE49-F238E27FC236}">
                  <a16:creationId xmlns:a16="http://schemas.microsoft.com/office/drawing/2014/main" id="{B41AFBE1-E91C-3998-6790-416D272CF580}"/>
                </a:ext>
              </a:extLst>
            </p:cNvPr>
            <p:cNvSpPr/>
            <p:nvPr/>
          </p:nvSpPr>
          <p:spPr>
            <a:xfrm>
              <a:off x="6879050" y="2366625"/>
              <a:ext cx="84300" cy="23700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59" name="Google Shape;178;p26">
              <a:extLst>
                <a:ext uri="{FF2B5EF4-FFF2-40B4-BE49-F238E27FC236}">
                  <a16:creationId xmlns:a16="http://schemas.microsoft.com/office/drawing/2014/main" id="{9926E9AA-F328-A4DD-0187-296055661CFE}"/>
                </a:ext>
              </a:extLst>
            </p:cNvPr>
            <p:cNvSpPr/>
            <p:nvPr/>
          </p:nvSpPr>
          <p:spPr>
            <a:xfrm>
              <a:off x="6879050" y="2422075"/>
              <a:ext cx="84300" cy="237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60" name="Google Shape;179;p26">
              <a:extLst>
                <a:ext uri="{FF2B5EF4-FFF2-40B4-BE49-F238E27FC236}">
                  <a16:creationId xmlns:a16="http://schemas.microsoft.com/office/drawing/2014/main" id="{CA8A0D6E-A7BF-88E2-0847-BB670EABC42F}"/>
                </a:ext>
              </a:extLst>
            </p:cNvPr>
            <p:cNvSpPr/>
            <p:nvPr/>
          </p:nvSpPr>
          <p:spPr>
            <a:xfrm>
              <a:off x="6879050" y="2478775"/>
              <a:ext cx="84300" cy="23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4705EDF1-AD49-1890-CB58-4271A765E5C5}"/>
              </a:ext>
            </a:extLst>
          </p:cNvPr>
          <p:cNvSpPr/>
          <p:nvPr/>
        </p:nvSpPr>
        <p:spPr>
          <a:xfrm>
            <a:off x="9984919" y="0"/>
            <a:ext cx="2207080" cy="414187"/>
          </a:xfrm>
          <a:prstGeom prst="rect">
            <a:avLst/>
          </a:prstGeom>
          <a:solidFill>
            <a:srgbClr val="E2E8F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1F1A62"/>
                </a:solidFill>
                <a:latin typeface="Helvetica"/>
              </a:rPr>
              <a:t>Brand Perception</a:t>
            </a:r>
          </a:p>
        </p:txBody>
      </p:sp>
      <p:pic>
        <p:nvPicPr>
          <p:cNvPr id="44" name="Google Shape;61;p13">
            <a:extLst>
              <a:ext uri="{FF2B5EF4-FFF2-40B4-BE49-F238E27FC236}">
                <a16:creationId xmlns:a16="http://schemas.microsoft.com/office/drawing/2014/main" id="{C474285D-8764-DA3C-7D02-B1DDE415CA14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3207" y="6519043"/>
            <a:ext cx="11708799" cy="350107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>
            <a:extLst>
              <a:ext uri="{FF2B5EF4-FFF2-40B4-BE49-F238E27FC236}">
                <a16:creationId xmlns:a16="http://schemas.microsoft.com/office/drawing/2014/main" id="{FB201961-836E-357B-3CE9-5AD0CBCF40E4}"/>
              </a:ext>
            </a:extLst>
          </p:cNvPr>
          <p:cNvSpPr txBox="1"/>
          <p:nvPr/>
        </p:nvSpPr>
        <p:spPr>
          <a:xfrm>
            <a:off x="503713" y="6589970"/>
            <a:ext cx="724400" cy="235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defTabSz="1219170">
              <a:buClr>
                <a:srgbClr val="FFFFFF"/>
              </a:buClr>
              <a:buSzPts val="700"/>
            </a:pPr>
            <a:r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t>PAGE </a:t>
            </a:r>
            <a:fld id="{00000000-1234-1234-1234-123412341234}" type="slidenum">
              <a:rPr lang="en" sz="933" b="1" kern="0">
                <a:solidFill>
                  <a:srgbClr val="FFFFFF"/>
                </a:solidFill>
                <a:latin typeface="Helvetica" panose="020B0403020202020204" pitchFamily="34" charset="0"/>
                <a:ea typeface="Helvetica Neue"/>
                <a:cs typeface="Helvetica Neue"/>
                <a:sym typeface="Helvetica Neue"/>
              </a:rPr>
              <a:pPr defTabSz="1219170">
                <a:buClr>
                  <a:srgbClr val="FFFFFF"/>
                </a:buClr>
                <a:buSzPts val="700"/>
              </a:pPr>
              <a:t>9</a:t>
            </a:fld>
            <a:endParaRPr sz="933" b="1" kern="0">
              <a:solidFill>
                <a:srgbClr val="FFFFFF"/>
              </a:solidFill>
              <a:latin typeface="Helvetica" panose="020B0403020202020204" pitchFamily="3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53E5CC2-0FF3-1787-FF76-4F8E4FCD537D}"/>
              </a:ext>
            </a:extLst>
          </p:cNvPr>
          <p:cNvSpPr/>
          <p:nvPr/>
        </p:nvSpPr>
        <p:spPr>
          <a:xfrm>
            <a:off x="440169" y="6586958"/>
            <a:ext cx="11730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27818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E5016FD36A304A8E8E4C7B42953390" ma:contentTypeVersion="6" ma:contentTypeDescription="Create a new document." ma:contentTypeScope="" ma:versionID="9b74d2577f5ea922988cb36bcbf63fdd">
  <xsd:schema xmlns:xsd="http://www.w3.org/2001/XMLSchema" xmlns:xs="http://www.w3.org/2001/XMLSchema" xmlns:p="http://schemas.microsoft.com/office/2006/metadata/properties" xmlns:ns2="14fac7c4-4a67-4d88-ac7b-7f88e5afcdb5" xmlns:ns3="3b04729f-cc65-4867-a21b-4ab7d760d35d" targetNamespace="http://schemas.microsoft.com/office/2006/metadata/properties" ma:root="true" ma:fieldsID="2a89c86d20bd0ddc30c2052f3792bd6d" ns2:_="" ns3:_="">
    <xsd:import namespace="14fac7c4-4a67-4d88-ac7b-7f88e5afcdb5"/>
    <xsd:import namespace="3b04729f-cc65-4867-a21b-4ab7d760d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fac7c4-4a67-4d88-ac7b-7f88e5afcd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04729f-cc65-4867-a21b-4ab7d760d35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b04729f-cc65-4867-a21b-4ab7d760d35d">
      <UserInfo>
        <DisplayName>Marianne Vita</DisplayName>
        <AccountId>14</AccountId>
        <AccountType/>
      </UserInfo>
      <UserInfo>
        <DisplayName>Danielle Delauro</DisplayName>
        <AccountId>29</AccountId>
        <AccountType/>
      </UserInfo>
      <UserInfo>
        <DisplayName>Benjamin Vandegrift</DisplayName>
        <AccountId>9</AccountId>
        <AccountType/>
      </UserInfo>
      <UserInfo>
        <DisplayName>Jason Wiese</DisplayName>
        <AccountId>15</AccountId>
        <AccountType/>
      </UserInfo>
      <UserInfo>
        <DisplayName>Leah Montner Dixon</DisplayName>
        <AccountId>12</AccountId>
        <AccountType/>
      </UserInfo>
      <UserInfo>
        <DisplayName>Karolina Guillen</DisplayName>
        <AccountId>13</AccountId>
        <AccountType/>
      </UserInfo>
      <UserInfo>
        <DisplayName>Reed Kiely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820947A-706F-4A82-AEF8-6E8AE41A64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1905D2-842A-4903-B8BD-F7F13C1EF5E1}">
  <ds:schemaRefs>
    <ds:schemaRef ds:uri="14fac7c4-4a67-4d88-ac7b-7f88e5afcdb5"/>
    <ds:schemaRef ds:uri="3b04729f-cc65-4867-a21b-4ab7d760d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28F0422-B941-419D-9FA0-6263AF9B782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3b04729f-cc65-4867-a21b-4ab7d760d35d"/>
    <ds:schemaRef ds:uri="http://purl.org/dc/elements/1.1/"/>
    <ds:schemaRef ds:uri="http://schemas.microsoft.com/office/2006/metadata/properties"/>
    <ds:schemaRef ds:uri="14fac7c4-4a67-4d88-ac7b-7f88e5afcdb5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25</Slides>
  <Notes>23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Office Theme</vt:lpstr>
      <vt:lpstr>Today’s Innovations in Measurement Real-world case studies from industry innovators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VAB-Measurement-Case-Studies-Q2-2022</dc:title>
  <dc:creator>Leah Montner Dixon</dc:creator>
  <cp:revision>9</cp:revision>
  <dcterms:created xsi:type="dcterms:W3CDTF">2022-03-01T15:24:17Z</dcterms:created>
  <dcterms:modified xsi:type="dcterms:W3CDTF">2022-06-17T22:54:43Z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0x0101006CE5016FD36A304A8E8E4C7B42953390</vt:lpwstr>
  </property>
  <property fmtid="{D5CDD505-2E9C-101B-9397-08002B2CF9AE}" pid="3" name="MediaServiceImageTags">
    <vt:lpwstr/>
  </property>
</Properties>
</file>