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9.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0.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1.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notesSlides/notesSlide3.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theme/themeOverride4.xml" ContentType="application/vnd.openxmlformats-officedocument.themeOverride+xml"/>
  <Override PartName="/ppt/charts/chart14.xml" ContentType="application/vnd.openxmlformats-officedocument.drawingml.chart+xml"/>
  <Override PartName="/ppt/theme/themeOverride5.xml" ContentType="application/vnd.openxmlformats-officedocument.themeOverride+xml"/>
  <Override PartName="/ppt/notesSlides/notesSlide5.xml" ContentType="application/vnd.openxmlformats-officedocument.presentationml.notesSlide+xml"/>
  <Override PartName="/ppt/charts/chart1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1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17.xml" ContentType="application/vnd.openxmlformats-officedocument.drawingml.chart+xml"/>
  <Override PartName="/ppt/charts/style8.xml" ContentType="application/vnd.ms-office.chartstyle+xml"/>
  <Override PartName="/ppt/charts/colors8.xml" ContentType="application/vnd.ms-office.chartcolorstyle+xml"/>
  <Override PartName="/ppt/charts/chart18.xml" ContentType="application/vnd.openxmlformats-officedocument.drawingml.chart+xml"/>
  <Override PartName="/ppt/charts/style9.xml" ContentType="application/vnd.ms-office.chartstyle+xml"/>
  <Override PartName="/ppt/charts/colors9.xml" ContentType="application/vnd.ms-office.chartcolorstyle+xml"/>
  <Override PartName="/ppt/charts/chart1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3.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4.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5.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9.xml" ContentType="application/vnd.openxmlformats-officedocument.drawingml.chart+xml"/>
  <Override PartName="/ppt/notesSlides/notesSlide8.xml" ContentType="application/vnd.openxmlformats-officedocument.presentationml.notesSlide+xml"/>
  <Override PartName="/ppt/charts/chart3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37.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41.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42.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43.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44.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2.xml" ContentType="application/vnd.openxmlformats-officedocument.presentationml.notesSlide+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charts/chart55.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16.xml" ContentType="application/vnd.openxmlformats-officedocument.presentationml.notesSlide+xml"/>
  <Override PartName="/ppt/charts/chart56.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17.xml" ContentType="application/vnd.openxmlformats-officedocument.presentationml.notesSlide+xml"/>
  <Override PartName="/ppt/charts/chart57.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8.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9.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60.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61.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62.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63.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theme/themeOverride6.xml" ContentType="application/vnd.openxmlformats-officedocument.themeOverride+xml"/>
  <Override PartName="/ppt/charts/chart67.xml" ContentType="application/vnd.openxmlformats-officedocument.drawingml.chart+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 id="2147483652" r:id="rId2"/>
    <p:sldMasterId id="2147483655" r:id="rId3"/>
    <p:sldMasterId id="2147483658" r:id="rId4"/>
    <p:sldMasterId id="2147483663" r:id="rId5"/>
    <p:sldMasterId id="2147483667" r:id="rId6"/>
    <p:sldMasterId id="2147483674" r:id="rId7"/>
    <p:sldMasterId id="2147483696" r:id="rId8"/>
    <p:sldMasterId id="2147483700" r:id="rId9"/>
    <p:sldMasterId id="2147483706" r:id="rId10"/>
    <p:sldMasterId id="2147483714" r:id="rId11"/>
    <p:sldMasterId id="2147483726" r:id="rId12"/>
    <p:sldMasterId id="2147483737" r:id="rId13"/>
  </p:sldMasterIdLst>
  <p:notesMasterIdLst>
    <p:notesMasterId r:id="rId98"/>
  </p:notesMasterIdLst>
  <p:handoutMasterIdLst>
    <p:handoutMasterId r:id="rId99"/>
  </p:handoutMasterIdLst>
  <p:sldIdLst>
    <p:sldId id="350" r:id="rId14"/>
    <p:sldId id="839" r:id="rId15"/>
    <p:sldId id="532" r:id="rId16"/>
    <p:sldId id="833" r:id="rId17"/>
    <p:sldId id="826" r:id="rId18"/>
    <p:sldId id="808" r:id="rId19"/>
    <p:sldId id="757" r:id="rId20"/>
    <p:sldId id="758" r:id="rId21"/>
    <p:sldId id="759" r:id="rId22"/>
    <p:sldId id="761" r:id="rId23"/>
    <p:sldId id="760" r:id="rId24"/>
    <p:sldId id="767" r:id="rId25"/>
    <p:sldId id="763" r:id="rId26"/>
    <p:sldId id="850" r:id="rId27"/>
    <p:sldId id="851" r:id="rId28"/>
    <p:sldId id="717" r:id="rId29"/>
    <p:sldId id="749" r:id="rId30"/>
    <p:sldId id="750" r:id="rId31"/>
    <p:sldId id="810" r:id="rId32"/>
    <p:sldId id="811" r:id="rId33"/>
    <p:sldId id="827" r:id="rId34"/>
    <p:sldId id="828" r:id="rId35"/>
    <p:sldId id="829" r:id="rId36"/>
    <p:sldId id="786" r:id="rId37"/>
    <p:sldId id="809" r:id="rId38"/>
    <p:sldId id="800" r:id="rId39"/>
    <p:sldId id="832" r:id="rId40"/>
    <p:sldId id="831" r:id="rId41"/>
    <p:sldId id="783" r:id="rId42"/>
    <p:sldId id="784" r:id="rId43"/>
    <p:sldId id="818" r:id="rId44"/>
    <p:sldId id="819" r:id="rId45"/>
    <p:sldId id="820" r:id="rId46"/>
    <p:sldId id="821" r:id="rId47"/>
    <p:sldId id="822" r:id="rId48"/>
    <p:sldId id="823" r:id="rId49"/>
    <p:sldId id="824" r:id="rId50"/>
    <p:sldId id="846" r:id="rId51"/>
    <p:sldId id="690" r:id="rId52"/>
    <p:sldId id="691" r:id="rId53"/>
    <p:sldId id="692" r:id="rId54"/>
    <p:sldId id="714" r:id="rId55"/>
    <p:sldId id="715" r:id="rId56"/>
    <p:sldId id="695" r:id="rId57"/>
    <p:sldId id="775" r:id="rId58"/>
    <p:sldId id="792" r:id="rId59"/>
    <p:sldId id="793" r:id="rId60"/>
    <p:sldId id="841" r:id="rId61"/>
    <p:sldId id="794" r:id="rId62"/>
    <p:sldId id="795" r:id="rId63"/>
    <p:sldId id="796" r:id="rId64"/>
    <p:sldId id="797" r:id="rId65"/>
    <p:sldId id="798" r:id="rId66"/>
    <p:sldId id="799" r:id="rId67"/>
    <p:sldId id="674" r:id="rId68"/>
    <p:sldId id="852" r:id="rId69"/>
    <p:sldId id="853" r:id="rId70"/>
    <p:sldId id="676" r:id="rId71"/>
    <p:sldId id="830" r:id="rId72"/>
    <p:sldId id="547" r:id="rId73"/>
    <p:sldId id="653" r:id="rId74"/>
    <p:sldId id="654" r:id="rId75"/>
    <p:sldId id="655" r:id="rId76"/>
    <p:sldId id="656" r:id="rId77"/>
    <p:sldId id="657" r:id="rId78"/>
    <p:sldId id="658" r:id="rId79"/>
    <p:sldId id="659" r:id="rId80"/>
    <p:sldId id="660" r:id="rId81"/>
    <p:sldId id="661" r:id="rId82"/>
    <p:sldId id="718" r:id="rId83"/>
    <p:sldId id="719" r:id="rId84"/>
    <p:sldId id="733" r:id="rId85"/>
    <p:sldId id="734" r:id="rId86"/>
    <p:sldId id="738" r:id="rId87"/>
    <p:sldId id="739" r:id="rId88"/>
    <p:sldId id="849" r:id="rId89"/>
    <p:sldId id="848" r:id="rId90"/>
    <p:sldId id="741" r:id="rId91"/>
    <p:sldId id="838" r:id="rId92"/>
    <p:sldId id="840" r:id="rId93"/>
    <p:sldId id="834" r:id="rId94"/>
    <p:sldId id="835" r:id="rId95"/>
    <p:sldId id="836" r:id="rId96"/>
    <p:sldId id="837" r:id="rId9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FAB982"/>
    <a:srgbClr val="50C8A0"/>
    <a:srgbClr val="FFFF99"/>
    <a:srgbClr val="FFFFCC"/>
    <a:srgbClr val="F79646"/>
    <a:srgbClr val="FFFF00"/>
    <a:srgbClr val="567CB4"/>
    <a:srgbClr val="3682B4"/>
    <a:srgbClr val="004A8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8" autoAdjust="0"/>
    <p:restoredTop sz="95268" autoAdjust="0"/>
  </p:normalViewPr>
  <p:slideViewPr>
    <p:cSldViewPr snapToGrid="0" snapToObjects="1">
      <p:cViewPr varScale="1">
        <p:scale>
          <a:sx n="109" d="100"/>
          <a:sy n="109" d="100"/>
        </p:scale>
        <p:origin x="1752" y="102"/>
      </p:cViewPr>
      <p:guideLst>
        <p:guide orient="horz" pos="2160"/>
        <p:guide pos="2880"/>
      </p:guideLst>
    </p:cSldViewPr>
  </p:slideViewPr>
  <p:outlineViewPr>
    <p:cViewPr>
      <p:scale>
        <a:sx n="33" d="100"/>
        <a:sy n="33" d="100"/>
      </p:scale>
      <p:origin x="0" y="-26520"/>
    </p:cViewPr>
  </p:outlineViewPr>
  <p:notesTextViewPr>
    <p:cViewPr>
      <p:scale>
        <a:sx n="100" d="100"/>
        <a:sy n="100" d="100"/>
      </p:scale>
      <p:origin x="0" y="0"/>
    </p:cViewPr>
  </p:notesTextViewPr>
  <p:sorterViewPr>
    <p:cViewPr varScale="1">
      <p:scale>
        <a:sx n="1" d="1"/>
        <a:sy n="1" d="1"/>
      </p:scale>
      <p:origin x="0" y="-14538"/>
    </p:cViewPr>
  </p:sorterViewPr>
  <p:notesViewPr>
    <p:cSldViewPr snapToGrid="0" snapToObjects="1">
      <p:cViewPr varScale="1">
        <p:scale>
          <a:sx n="86" d="100"/>
          <a:sy n="86"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4.xml"/><Relationship Id="rId1" Type="http://schemas.microsoft.com/office/2011/relationships/chartStyle" Target="style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5.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6.xml"/><Relationship Id="rId1" Type="http://schemas.microsoft.com/office/2011/relationships/chartStyle" Target="style6.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7.xml"/><Relationship Id="rId1" Type="http://schemas.microsoft.com/office/2011/relationships/chartStyle" Target="style7.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8.xml"/><Relationship Id="rId1" Type="http://schemas.microsoft.com/office/2011/relationships/chartStyle" Target="style8.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9.xml"/><Relationship Id="rId1" Type="http://schemas.microsoft.com/office/2011/relationships/chartStyle" Target="style9.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1.xml"/><Relationship Id="rId1" Type="http://schemas.microsoft.com/office/2011/relationships/chartStyle" Target="style11.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2.xml"/><Relationship Id="rId1" Type="http://schemas.microsoft.com/office/2011/relationships/chartStyle" Target="style12.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3.xml"/><Relationship Id="rId1" Type="http://schemas.microsoft.com/office/2011/relationships/chartStyle" Target="style13.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4.xml"/><Relationship Id="rId1" Type="http://schemas.microsoft.com/office/2011/relationships/chartStyle" Target="style14.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5.xml"/><Relationship Id="rId1" Type="http://schemas.microsoft.com/office/2011/relationships/chartStyle" Target="style15.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6.xml"/><Relationship Id="rId1" Type="http://schemas.microsoft.com/office/2011/relationships/chartStyle" Target="style16.xml"/></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7.xml"/><Relationship Id="rId1" Type="http://schemas.microsoft.com/office/2011/relationships/chartStyle" Target="style17.xml"/></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18.xml"/><Relationship Id="rId1" Type="http://schemas.microsoft.com/office/2011/relationships/chartStyle" Target="style18.xml"/></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19.xml"/><Relationship Id="rId1" Type="http://schemas.microsoft.com/office/2011/relationships/chartStyle" Target="style19.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20.xml"/><Relationship Id="rId1" Type="http://schemas.microsoft.com/office/2011/relationships/chartStyle" Target="style20.xml"/></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21.xml"/><Relationship Id="rId1" Type="http://schemas.microsoft.com/office/2011/relationships/chartStyle" Target="style21.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22.xml"/><Relationship Id="rId1" Type="http://schemas.microsoft.com/office/2011/relationships/chartStyle" Target="style22.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23.xml"/><Relationship Id="rId1" Type="http://schemas.microsoft.com/office/2011/relationships/chartStyle" Target="style23.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24.xml"/><Relationship Id="rId1" Type="http://schemas.microsoft.com/office/2011/relationships/chartStyle" Target="style24.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25.xml"/><Relationship Id="rId1" Type="http://schemas.microsoft.com/office/2011/relationships/chartStyle" Target="style25.xml"/></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26.xml"/><Relationship Id="rId1" Type="http://schemas.microsoft.com/office/2011/relationships/chartStyle" Target="style26.xml"/></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27.xml"/><Relationship Id="rId1" Type="http://schemas.microsoft.com/office/2011/relationships/chartStyle" Target="style27.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28.xml"/><Relationship Id="rId1" Type="http://schemas.microsoft.com/office/2011/relationships/chartStyle" Target="style28.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29.xml"/><Relationship Id="rId1" Type="http://schemas.microsoft.com/office/2011/relationships/chartStyle" Target="style29.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30.xml"/><Relationship Id="rId1" Type="http://schemas.microsoft.com/office/2011/relationships/chartStyle" Target="style30.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31.xml"/><Relationship Id="rId1" Type="http://schemas.microsoft.com/office/2011/relationships/chartStyle" Target="style31.xml"/></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32.xml"/><Relationship Id="rId1" Type="http://schemas.microsoft.com/office/2011/relationships/chartStyle" Target="style32.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33.xml"/><Relationship Id="rId1" Type="http://schemas.microsoft.com/office/2011/relationships/chartStyle" Target="style33.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34.xml"/><Relationship Id="rId1" Type="http://schemas.microsoft.com/office/2011/relationships/chartStyle" Target="style34.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35.xml"/><Relationship Id="rId1" Type="http://schemas.microsoft.com/office/2011/relationships/chartStyle" Target="style35.xml"/></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themeOverride" Target="../theme/themeOverride6.xml"/></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themeOverride" Target="../theme/themeOverride7.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2.xml"/><Relationship Id="rId1" Type="http://schemas.microsoft.com/office/2011/relationships/chartStyle" Target="style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9.0130848246265993E-2"/>
          <c:w val="0.96887860271387005"/>
          <c:h val="0.83709229040292799"/>
        </c:manualLayout>
      </c:layout>
      <c:barChart>
        <c:barDir val="col"/>
        <c:grouping val="stacked"/>
        <c:varyColors val="0"/>
        <c:ser>
          <c:idx val="0"/>
          <c:order val="0"/>
          <c:tx>
            <c:strRef>
              <c:f>Sheet1!$B$1</c:f>
              <c:strCache>
                <c:ptCount val="1"/>
                <c:pt idx="0">
                  <c:v>Ad-Supported Cable TV</c:v>
                </c:pt>
              </c:strCache>
            </c:strRef>
          </c:tx>
          <c:spPr>
            <a:solidFill>
              <a:srgbClr val="4F81BD"/>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_("$"* #,##0.0_);_("$"* \(#,##0.0\);_("$"* "-"??_);_(@_)</c:formatCode>
                <c:ptCount val="8"/>
                <c:pt idx="0">
                  <c:v>26.7</c:v>
                </c:pt>
                <c:pt idx="1">
                  <c:v>29.4</c:v>
                </c:pt>
                <c:pt idx="2">
                  <c:v>31</c:v>
                </c:pt>
                <c:pt idx="3">
                  <c:v>32.299999999999997</c:v>
                </c:pt>
                <c:pt idx="4">
                  <c:v>34.4</c:v>
                </c:pt>
                <c:pt idx="5">
                  <c:v>36.4</c:v>
                </c:pt>
                <c:pt idx="6">
                  <c:v>38.299999999999997</c:v>
                </c:pt>
                <c:pt idx="7">
                  <c:v>40.4</c:v>
                </c:pt>
              </c:numCache>
            </c:numRef>
          </c:val>
          <c:extLst>
            <c:ext xmlns:c16="http://schemas.microsoft.com/office/drawing/2014/chart" uri="{C3380CC4-5D6E-409C-BE32-E72D297353CC}">
              <c16:uniqueId val="{00000000-80B3-4BE5-8700-3F80381DA679}"/>
            </c:ext>
          </c:extLst>
        </c:ser>
        <c:ser>
          <c:idx val="1"/>
          <c:order val="1"/>
          <c:tx>
            <c:strRef>
              <c:f>Sheet1!$C$1</c:f>
              <c:strCache>
                <c:ptCount val="1"/>
                <c:pt idx="0">
                  <c:v>Broadcast TV</c:v>
                </c:pt>
              </c:strCache>
            </c:strRef>
          </c:tx>
          <c:spPr>
            <a:solidFill>
              <a:srgbClr val="50C8A0"/>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_("$"* #,##0.0_);_("$"* \(#,##0.0\);_("$"* "-"??_);_(@_)</c:formatCode>
                <c:ptCount val="8"/>
                <c:pt idx="0">
                  <c:v>12.8</c:v>
                </c:pt>
                <c:pt idx="1">
                  <c:v>14.2</c:v>
                </c:pt>
                <c:pt idx="2">
                  <c:v>13.9</c:v>
                </c:pt>
                <c:pt idx="3">
                  <c:v>15.6</c:v>
                </c:pt>
                <c:pt idx="4">
                  <c:v>14.8</c:v>
                </c:pt>
                <c:pt idx="5">
                  <c:v>16.399999999999999</c:v>
                </c:pt>
                <c:pt idx="6">
                  <c:v>15.5</c:v>
                </c:pt>
                <c:pt idx="7">
                  <c:v>17</c:v>
                </c:pt>
              </c:numCache>
            </c:numRef>
          </c:val>
          <c:extLst>
            <c:ext xmlns:c16="http://schemas.microsoft.com/office/drawing/2014/chart" uri="{C3380CC4-5D6E-409C-BE32-E72D297353CC}">
              <c16:uniqueId val="{00000001-80B3-4BE5-8700-3F80381DA679}"/>
            </c:ext>
          </c:extLst>
        </c:ser>
        <c:dLbls>
          <c:showLegendKey val="0"/>
          <c:showVal val="0"/>
          <c:showCatName val="0"/>
          <c:showSerName val="0"/>
          <c:showPercent val="0"/>
          <c:showBubbleSize val="0"/>
        </c:dLbls>
        <c:gapWidth val="73"/>
        <c:overlap val="100"/>
        <c:axId val="241756424"/>
        <c:axId val="241757208"/>
      </c:barChart>
      <c:catAx>
        <c:axId val="241756424"/>
        <c:scaling>
          <c:orientation val="minMax"/>
        </c:scaling>
        <c:delete val="0"/>
        <c:axPos val="b"/>
        <c:numFmt formatCode="General" sourceLinked="1"/>
        <c:majorTickMark val="out"/>
        <c:minorTickMark val="none"/>
        <c:tickLblPos val="nextTo"/>
        <c:crossAx val="241757208"/>
        <c:crosses val="autoZero"/>
        <c:auto val="1"/>
        <c:lblAlgn val="ctr"/>
        <c:lblOffset val="100"/>
        <c:noMultiLvlLbl val="0"/>
      </c:catAx>
      <c:valAx>
        <c:axId val="241757208"/>
        <c:scaling>
          <c:orientation val="minMax"/>
        </c:scaling>
        <c:delete val="1"/>
        <c:axPos val="l"/>
        <c:numFmt formatCode="_(&quot;$&quot;* #,##0.0_);_(&quot;$&quot;* \(#,##0.0\);_(&quot;$&quot;* &quot;-&quot;??_);_(@_)" sourceLinked="1"/>
        <c:majorTickMark val="out"/>
        <c:minorTickMark val="none"/>
        <c:tickLblPos val="none"/>
        <c:crossAx val="241756424"/>
        <c:crosses val="autoZero"/>
        <c:crossBetween val="between"/>
      </c:valAx>
    </c:plotArea>
    <c:legend>
      <c:legendPos val="t"/>
      <c:layout>
        <c:manualLayout>
          <c:xMode val="edge"/>
          <c:yMode val="edge"/>
          <c:x val="0.25410719010095545"/>
          <c:y val="9.9986638098464406E-2"/>
          <c:w val="0.44313504331673331"/>
          <c:h val="5.7263577960023189E-2"/>
        </c:manualLayout>
      </c:layout>
      <c:overlay val="0"/>
      <c:txPr>
        <a:bodyPr/>
        <a:lstStyle/>
        <a:p>
          <a:pPr>
            <a:defRPr sz="1400"/>
          </a:pPr>
          <a:endParaRPr lang="en-US"/>
        </a:p>
      </c:txPr>
    </c:legend>
    <c:plotVisOnly val="1"/>
    <c:dispBlanksAs val="gap"/>
    <c:showDLblsOverMax val="0"/>
  </c:chart>
  <c:txPr>
    <a:bodyPr/>
    <a:lstStyle/>
    <a:p>
      <a:pPr>
        <a:defRPr sz="1400">
          <a:latin typeface="Trebuchet MS" panose="020B0603020202020204" pitchFamily="34" charset="0"/>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25566838388426"/>
          <c:y val="0.10487988606718432"/>
          <c:w val="0.58406765263141414"/>
          <c:h val="0.89512011393281565"/>
        </c:manualLayout>
      </c:layout>
      <c:pieChart>
        <c:varyColors val="1"/>
        <c:ser>
          <c:idx val="0"/>
          <c:order val="0"/>
          <c:tx>
            <c:strRef>
              <c:f>Sheet1!$B$1</c:f>
              <c:strCache>
                <c:ptCount val="1"/>
                <c:pt idx="0">
                  <c:v>Cord Cutter HHI</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840-4B40-85C0-2F20CF63E7D2}"/>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0840-4B40-85C0-2F20CF63E7D2}"/>
              </c:ext>
            </c:extLst>
          </c:dPt>
          <c:dPt>
            <c:idx val="2"/>
            <c:bubble3D val="0"/>
            <c:spPr>
              <a:solidFill>
                <a:srgbClr val="00AF75"/>
              </a:solidFill>
              <a:ln w="19050">
                <a:solidFill>
                  <a:schemeClr val="lt1"/>
                </a:solidFill>
              </a:ln>
              <a:effectLst/>
            </c:spPr>
            <c:extLst>
              <c:ext xmlns:c16="http://schemas.microsoft.com/office/drawing/2014/chart" uri="{C3380CC4-5D6E-409C-BE32-E72D297353CC}">
                <c16:uniqueId val="{00000005-0840-4B40-85C0-2F20CF63E7D2}"/>
              </c:ext>
            </c:extLst>
          </c:dPt>
          <c:dLbls>
            <c:dLbl>
              <c:idx val="0"/>
              <c:layout>
                <c:manualLayout>
                  <c:x val="-0.16779081784444838"/>
                  <c:y val="-0.25857249699416701"/>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fld id="{F16CB7AB-BC08-4C1D-A343-C36A14B51275}" type="VALUE">
                      <a:rPr lang="en-US" sz="1400" smtClean="0"/>
                      <a:pPr>
                        <a:defRPr sz="1400" b="1">
                          <a:solidFill>
                            <a:schemeClr val="bg1"/>
                          </a:solidFill>
                        </a:defRPr>
                      </a:pPr>
                      <a:t>[VALUE]</a:t>
                    </a:fld>
                    <a:r>
                      <a:rPr lang="en-US" sz="1400" baseline="0" dirty="0"/>
                      <a:t> (169)</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5769229640010649"/>
                      <c:h val="0.28245394586342698"/>
                    </c:manualLayout>
                  </c15:layout>
                  <c15:dlblFieldTable/>
                  <c15:showDataLabelsRange val="0"/>
                </c:ext>
                <c:ext xmlns:c16="http://schemas.microsoft.com/office/drawing/2014/chart" uri="{C3380CC4-5D6E-409C-BE32-E72D297353CC}">
                  <c16:uniqueId val="{00000001-0840-4B40-85C0-2F20CF63E7D2}"/>
                </c:ext>
              </c:extLst>
            </c:dLbl>
            <c:dLbl>
              <c:idx val="1"/>
              <c:layout>
                <c:manualLayout>
                  <c:x val="0.19708717293268402"/>
                  <c:y val="-1.4733780633115845E-2"/>
                </c:manualLayout>
              </c:layout>
              <c:tx>
                <c:rich>
                  <a:bodyPr/>
                  <a:lstStyle/>
                  <a:p>
                    <a:fld id="{0D24282F-0B58-417F-A4AF-09A2B4019A04}" type="VALUE">
                      <a:rPr lang="en-US" smtClean="0"/>
                      <a:pPr/>
                      <a:t>[VALUE]</a:t>
                    </a:fld>
                    <a:r>
                      <a:rPr lang="en-US" dirty="0"/>
                      <a:t> (111)</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840-4B40-85C0-2F20CF63E7D2}"/>
                </c:ext>
              </c:extLst>
            </c:dLbl>
            <c:dLbl>
              <c:idx val="2"/>
              <c:layout>
                <c:manualLayout>
                  <c:x val="0.13565439886945488"/>
                  <c:y val="0.17729812394429986"/>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fld id="{6323513D-A210-4DFC-99C8-3DD31A6B5ECF}" type="VALUE">
                      <a:rPr lang="en-US" smtClean="0"/>
                      <a:pPr>
                        <a:defRPr sz="1400" b="1">
                          <a:solidFill>
                            <a:schemeClr val="bg1"/>
                          </a:solidFill>
                        </a:defRPr>
                      </a:pPr>
                      <a:t>[VALUE]</a:t>
                    </a:fld>
                    <a:r>
                      <a:rPr lang="en-US" dirty="0"/>
                      <a:t> (38)</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5503548611872289"/>
                      <c:h val="0.20177746591913018"/>
                    </c:manualLayout>
                  </c15:layout>
                  <c15:dlblFieldTable/>
                  <c15:showDataLabelsRange val="0"/>
                </c:ext>
                <c:ext xmlns:c16="http://schemas.microsoft.com/office/drawing/2014/chart" uri="{C3380CC4-5D6E-409C-BE32-E72D297353CC}">
                  <c16:uniqueId val="{00000005-0840-4B40-85C0-2F20CF63E7D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Less than $50k</c:v>
                </c:pt>
                <c:pt idx="1">
                  <c:v>$50k-$75k</c:v>
                </c:pt>
                <c:pt idx="2">
                  <c:v>$75k+</c:v>
                </c:pt>
              </c:strCache>
            </c:strRef>
          </c:cat>
          <c:val>
            <c:numRef>
              <c:f>Sheet1!$B$2:$B$4</c:f>
              <c:numCache>
                <c:formatCode>0%</c:formatCode>
                <c:ptCount val="3"/>
                <c:pt idx="0">
                  <c:v>0.64</c:v>
                </c:pt>
                <c:pt idx="1">
                  <c:v>0.2</c:v>
                </c:pt>
                <c:pt idx="2">
                  <c:v>0.16</c:v>
                </c:pt>
              </c:numCache>
            </c:numRef>
          </c:val>
          <c:extLst>
            <c:ext xmlns:c16="http://schemas.microsoft.com/office/drawing/2014/chart" uri="{C3380CC4-5D6E-409C-BE32-E72D297353CC}">
              <c16:uniqueId val="{00000006-0840-4B40-85C0-2F20CF63E7D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u="sng" dirty="0"/>
              <a:t>P18+ Average Monthly Reach</a:t>
            </a:r>
          </a:p>
          <a:p>
            <a:pPr>
              <a:defRPr b="1"/>
            </a:pPr>
            <a:r>
              <a:rPr lang="en-US" sz="1800" b="1" u="none" dirty="0"/>
              <a:t>2Q</a:t>
            </a:r>
            <a:r>
              <a:rPr lang="en-US" sz="1800" b="1" u="none" baseline="0" dirty="0"/>
              <a:t> ‘17</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567C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 DVR/Time-Shifted TV</c:v>
                </c:pt>
                <c:pt idx="1">
                  <c:v>App/Web on a Smartphone</c:v>
                </c:pt>
                <c:pt idx="2">
                  <c:v>Video on a Smartphone</c:v>
                </c:pt>
                <c:pt idx="3">
                  <c:v>Internet on a Computer</c:v>
                </c:pt>
                <c:pt idx="4">
                  <c:v>Video on a Computer</c:v>
                </c:pt>
                <c:pt idx="5">
                  <c:v>Multimedia Device</c:v>
                </c:pt>
                <c:pt idx="6">
                  <c:v>DVD/Blu-Ray Device</c:v>
                </c:pt>
                <c:pt idx="7">
                  <c:v>Game Console</c:v>
                </c:pt>
              </c:strCache>
            </c:strRef>
          </c:cat>
          <c:val>
            <c:numRef>
              <c:f>Sheet1!$B$2:$B$9</c:f>
              <c:numCache>
                <c:formatCode>0%</c:formatCode>
                <c:ptCount val="8"/>
                <c:pt idx="0">
                  <c:v>0.94</c:v>
                </c:pt>
                <c:pt idx="1">
                  <c:v>0.85</c:v>
                </c:pt>
                <c:pt idx="2">
                  <c:v>0.69</c:v>
                </c:pt>
                <c:pt idx="3">
                  <c:v>0.65</c:v>
                </c:pt>
                <c:pt idx="4">
                  <c:v>0.42</c:v>
                </c:pt>
                <c:pt idx="5">
                  <c:v>0.4</c:v>
                </c:pt>
                <c:pt idx="6">
                  <c:v>0.3</c:v>
                </c:pt>
                <c:pt idx="7">
                  <c:v>0.23</c:v>
                </c:pt>
              </c:numCache>
            </c:numRef>
          </c:val>
          <c:extLst>
            <c:ext xmlns:c16="http://schemas.microsoft.com/office/drawing/2014/chart" uri="{C3380CC4-5D6E-409C-BE32-E72D297353CC}">
              <c16:uniqueId val="{00000000-50A6-486A-AFAF-9BF599ED7573}"/>
            </c:ext>
          </c:extLst>
        </c:ser>
        <c:dLbls>
          <c:showLegendKey val="0"/>
          <c:showVal val="0"/>
          <c:showCatName val="0"/>
          <c:showSerName val="0"/>
          <c:showPercent val="0"/>
          <c:showBubbleSize val="0"/>
        </c:dLbls>
        <c:gapWidth val="219"/>
        <c:overlap val="-27"/>
        <c:axId val="244992152"/>
        <c:axId val="244992544"/>
      </c:barChart>
      <c:catAx>
        <c:axId val="2449921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244992544"/>
        <c:crosses val="autoZero"/>
        <c:auto val="1"/>
        <c:lblAlgn val="ctr"/>
        <c:lblOffset val="100"/>
        <c:noMultiLvlLbl val="0"/>
      </c:catAx>
      <c:valAx>
        <c:axId val="244992544"/>
        <c:scaling>
          <c:orientation val="minMax"/>
        </c:scaling>
        <c:delete val="1"/>
        <c:axPos val="l"/>
        <c:numFmt formatCode="0%" sourceLinked="1"/>
        <c:majorTickMark val="none"/>
        <c:minorTickMark val="none"/>
        <c:tickLblPos val="nextTo"/>
        <c:crossAx val="24499215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u="sng" dirty="0"/>
              <a:t>P18+ Average Monthly “Time Spent”</a:t>
            </a:r>
          </a:p>
          <a:p>
            <a:pPr>
              <a:defRPr sz="1862" b="1" i="0" u="none" strike="noStrike" kern="1200" spc="0" baseline="0">
                <a:solidFill>
                  <a:schemeClr val="tx1"/>
                </a:solidFill>
                <a:latin typeface="+mn-lt"/>
                <a:ea typeface="+mn-ea"/>
                <a:cs typeface="+mn-cs"/>
              </a:defRPr>
            </a:pPr>
            <a:r>
              <a:rPr lang="en-US" b="1" u="none" dirty="0"/>
              <a:t>2Q ‘17 </a:t>
            </a:r>
          </a:p>
          <a:p>
            <a:pPr>
              <a:defRPr sz="1862" b="1" i="0" u="none" strike="noStrike" kern="1200" spc="0" baseline="0">
                <a:solidFill>
                  <a:schemeClr val="tx1"/>
                </a:solidFill>
                <a:latin typeface="+mn-lt"/>
                <a:ea typeface="+mn-ea"/>
                <a:cs typeface="+mn-cs"/>
              </a:defRPr>
            </a:pPr>
            <a:r>
              <a:rPr lang="en-US" sz="1400" b="0" u="none" dirty="0"/>
              <a:t>(</a:t>
            </a:r>
            <a:r>
              <a:rPr lang="en-US" sz="1400" b="0" u="none" dirty="0" err="1"/>
              <a:t>hrs:mins</a:t>
            </a:r>
            <a:r>
              <a:rPr lang="en-US" sz="1400" b="0" u="none" dirty="0"/>
              <a:t>)</a:t>
            </a:r>
            <a:endParaRPr lang="en-US" b="0" u="none"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2017</c:v>
                </c:pt>
              </c:strCache>
            </c:strRef>
          </c:tx>
          <c:spPr>
            <a:solidFill>
              <a:srgbClr val="567CB4"/>
            </a:solidFill>
            <a:ln>
              <a:noFill/>
            </a:ln>
            <a:effectLst/>
          </c:spPr>
          <c:invertIfNegative val="0"/>
          <c:dLbls>
            <c:dLbl>
              <c:idx val="0"/>
              <c:tx>
                <c:rich>
                  <a:bodyPr/>
                  <a:lstStyle/>
                  <a:p>
                    <a:r>
                      <a:rPr lang="en-US"/>
                      <a:t>144:01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E73-4295-A657-38707D362E4C}"/>
                </c:ext>
              </c:extLst>
            </c:dLbl>
            <c:dLbl>
              <c:idx val="1"/>
              <c:tx>
                <c:rich>
                  <a:bodyPr/>
                  <a:lstStyle/>
                  <a:p>
                    <a:r>
                      <a:rPr lang="en-US"/>
                      <a:t>79:57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E73-4295-A657-38707D362E4C}"/>
                </c:ext>
              </c:extLst>
            </c:dLbl>
            <c:dLbl>
              <c:idx val="2"/>
              <c:tx>
                <c:rich>
                  <a:bodyPr/>
                  <a:lstStyle/>
                  <a:p>
                    <a:r>
                      <a:rPr lang="en-US"/>
                      <a:t>4:45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E73-4295-A657-38707D362E4C}"/>
                </c:ext>
              </c:extLst>
            </c:dLbl>
            <c:dLbl>
              <c:idx val="3"/>
              <c:tx>
                <c:rich>
                  <a:bodyPr/>
                  <a:lstStyle/>
                  <a:p>
                    <a:r>
                      <a:rPr lang="en-US"/>
                      <a:t>39:49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73-4295-A657-38707D362E4C}"/>
                </c:ext>
              </c:extLst>
            </c:dLbl>
            <c:dLbl>
              <c:idx val="4"/>
              <c:tx>
                <c:rich>
                  <a:bodyPr/>
                  <a:lstStyle/>
                  <a:p>
                    <a:r>
                      <a:rPr lang="en-US"/>
                      <a:t>24:10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E73-4295-A657-38707D362E4C}"/>
                </c:ext>
              </c:extLst>
            </c:dLbl>
            <c:dLbl>
              <c:idx val="5"/>
              <c:tx>
                <c:rich>
                  <a:bodyPr/>
                  <a:lstStyle/>
                  <a:p>
                    <a:r>
                      <a:rPr lang="en-US"/>
                      <a:t>24:44</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E73-4295-A657-38707D362E4C}"/>
                </c:ext>
              </c:extLst>
            </c:dLbl>
            <c:dLbl>
              <c:idx val="6"/>
              <c:tx>
                <c:rich>
                  <a:bodyPr/>
                  <a:lstStyle/>
                  <a:p>
                    <a:r>
                      <a:rPr lang="en-US"/>
                      <a:t>10:19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E73-4295-A657-38707D362E4C}"/>
                </c:ext>
              </c:extLst>
            </c:dLbl>
            <c:dLbl>
              <c:idx val="7"/>
              <c:tx>
                <c:rich>
                  <a:bodyPr/>
                  <a:lstStyle/>
                  <a:p>
                    <a:r>
                      <a:rPr lang="en-US"/>
                      <a:t>28:17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E73-4295-A657-38707D362E4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 DVR/Time-Shifted TV</c:v>
                </c:pt>
                <c:pt idx="1">
                  <c:v>App/Web on a Smartphone</c:v>
                </c:pt>
                <c:pt idx="2">
                  <c:v>Video on a Smartphone</c:v>
                </c:pt>
                <c:pt idx="3">
                  <c:v>Internet on a Computer</c:v>
                </c:pt>
                <c:pt idx="4">
                  <c:v>Video on a Computer</c:v>
                </c:pt>
                <c:pt idx="5">
                  <c:v>Multimedia Device</c:v>
                </c:pt>
                <c:pt idx="6">
                  <c:v>DVD/Blu-Ray Device</c:v>
                </c:pt>
                <c:pt idx="7">
                  <c:v>Game Console</c:v>
                </c:pt>
              </c:strCache>
            </c:strRef>
          </c:cat>
          <c:val>
            <c:numRef>
              <c:f>Sheet1!$B$2:$B$9</c:f>
              <c:numCache>
                <c:formatCode>0.00</c:formatCode>
                <c:ptCount val="8"/>
                <c:pt idx="0">
                  <c:v>144.01</c:v>
                </c:pt>
                <c:pt idx="1">
                  <c:v>79.569999999999993</c:v>
                </c:pt>
                <c:pt idx="2">
                  <c:v>4.45</c:v>
                </c:pt>
                <c:pt idx="3">
                  <c:v>39.49</c:v>
                </c:pt>
                <c:pt idx="4">
                  <c:v>24.1</c:v>
                </c:pt>
                <c:pt idx="5">
                  <c:v>24.44</c:v>
                </c:pt>
                <c:pt idx="6">
                  <c:v>10.19</c:v>
                </c:pt>
                <c:pt idx="7">
                  <c:v>28.17</c:v>
                </c:pt>
              </c:numCache>
            </c:numRef>
          </c:val>
          <c:extLst>
            <c:ext xmlns:c16="http://schemas.microsoft.com/office/drawing/2014/chart" uri="{C3380CC4-5D6E-409C-BE32-E72D297353CC}">
              <c16:uniqueId val="{00000000-50A6-486A-AFAF-9BF599ED7573}"/>
            </c:ext>
          </c:extLst>
        </c:ser>
        <c:dLbls>
          <c:showLegendKey val="0"/>
          <c:showVal val="0"/>
          <c:showCatName val="0"/>
          <c:showSerName val="0"/>
          <c:showPercent val="0"/>
          <c:showBubbleSize val="0"/>
        </c:dLbls>
        <c:gapWidth val="219"/>
        <c:overlap val="-27"/>
        <c:axId val="244551760"/>
        <c:axId val="244550976"/>
      </c:barChart>
      <c:catAx>
        <c:axId val="2445517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244550976"/>
        <c:crosses val="autoZero"/>
        <c:auto val="1"/>
        <c:lblAlgn val="ctr"/>
        <c:lblOffset val="100"/>
        <c:noMultiLvlLbl val="0"/>
      </c:catAx>
      <c:valAx>
        <c:axId val="244550976"/>
        <c:scaling>
          <c:orientation val="minMax"/>
        </c:scaling>
        <c:delete val="1"/>
        <c:axPos val="l"/>
        <c:numFmt formatCode="0.00" sourceLinked="1"/>
        <c:majorTickMark val="none"/>
        <c:minorTickMark val="none"/>
        <c:tickLblPos val="nextTo"/>
        <c:crossAx val="24455176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Average A18+ Audience</a:t>
            </a:r>
            <a:r>
              <a:rPr lang="en-US" baseline="0" dirty="0"/>
              <a:t> Per Minute</a:t>
            </a:r>
            <a:endParaRPr lang="en-US" dirty="0"/>
          </a:p>
        </c:rich>
      </c:tx>
      <c:layout>
        <c:manualLayout>
          <c:xMode val="edge"/>
          <c:yMode val="edge"/>
          <c:x val="0.27595483377077901"/>
          <c:y val="7.2048636181721401E-2"/>
        </c:manualLayout>
      </c:layout>
      <c:overlay val="0"/>
    </c:title>
    <c:autoTitleDeleted val="0"/>
    <c:plotArea>
      <c:layout/>
      <c:barChart>
        <c:barDir val="col"/>
        <c:grouping val="clustered"/>
        <c:varyColors val="0"/>
        <c:ser>
          <c:idx val="0"/>
          <c:order val="0"/>
          <c:tx>
            <c:strRef>
              <c:f>Sheet1!$B$1</c:f>
              <c:strCache>
                <c:ptCount val="1"/>
                <c:pt idx="0">
                  <c:v>#</c:v>
                </c:pt>
              </c:strCache>
            </c:strRef>
          </c:tx>
          <c:invertIfNegative val="0"/>
          <c:dPt>
            <c:idx val="0"/>
            <c:invertIfNegative val="0"/>
            <c:bubble3D val="0"/>
            <c:spPr>
              <a:solidFill>
                <a:srgbClr val="50C8A0"/>
              </a:solidFill>
            </c:spPr>
            <c:extLst>
              <c:ext xmlns:c16="http://schemas.microsoft.com/office/drawing/2014/chart" uri="{C3380CC4-5D6E-409C-BE32-E72D297353CC}">
                <c16:uniqueId val="{00000001-CEF2-4440-BA1A-E08D6A106C54}"/>
              </c:ext>
            </c:extLst>
          </c:dPt>
          <c:dPt>
            <c:idx val="3"/>
            <c:invertIfNegative val="0"/>
            <c:bubble3D val="0"/>
            <c:spPr>
              <a:solidFill>
                <a:srgbClr val="50C8A0"/>
              </a:solidFill>
            </c:spPr>
            <c:extLst>
              <c:ext xmlns:c16="http://schemas.microsoft.com/office/drawing/2014/chart" uri="{C3380CC4-5D6E-409C-BE32-E72D297353CC}">
                <c16:uniqueId val="{00000003-CEF2-4440-BA1A-E08D6A106C54}"/>
              </c:ext>
            </c:extLst>
          </c:dPt>
          <c:dPt>
            <c:idx val="6"/>
            <c:invertIfNegative val="0"/>
            <c:bubble3D val="0"/>
            <c:spPr>
              <a:solidFill>
                <a:srgbClr val="508ABA"/>
              </a:solidFill>
            </c:spPr>
            <c:extLst>
              <c:ext xmlns:c16="http://schemas.microsoft.com/office/drawing/2014/chart" uri="{C3380CC4-5D6E-409C-BE32-E72D297353CC}">
                <c16:uniqueId val="{00000005-CEF2-4440-BA1A-E08D6A106C54}"/>
              </c:ext>
            </c:extLst>
          </c:dPt>
          <c:dPt>
            <c:idx val="7"/>
            <c:invertIfNegative val="0"/>
            <c:bubble3D val="0"/>
            <c:spPr>
              <a:solidFill>
                <a:srgbClr val="50C8A0"/>
              </a:solidFill>
            </c:spPr>
            <c:extLst>
              <c:ext xmlns:c16="http://schemas.microsoft.com/office/drawing/2014/chart" uri="{C3380CC4-5D6E-409C-BE32-E72D297353CC}">
                <c16:uniqueId val="{00000007-D69F-4F86-96BE-68F8122A15C5}"/>
              </c:ext>
            </c:extLst>
          </c:dPt>
          <c:dPt>
            <c:idx val="9"/>
            <c:invertIfNegative val="0"/>
            <c:bubble3D val="0"/>
            <c:spPr>
              <a:solidFill>
                <a:srgbClr val="508ABA"/>
              </a:solidFill>
            </c:spPr>
            <c:extLst>
              <c:ext xmlns:c16="http://schemas.microsoft.com/office/drawing/2014/chart" uri="{C3380CC4-5D6E-409C-BE32-E72D297353CC}">
                <c16:uniqueId val="{00000007-CEF2-4440-BA1A-E08D6A106C54}"/>
              </c:ext>
            </c:extLst>
          </c:dPt>
          <c:dPt>
            <c:idx val="11"/>
            <c:invertIfNegative val="0"/>
            <c:bubble3D val="0"/>
            <c:spPr>
              <a:solidFill>
                <a:srgbClr val="50C8A0"/>
              </a:solidFill>
            </c:spPr>
            <c:extLst>
              <c:ext xmlns:c16="http://schemas.microsoft.com/office/drawing/2014/chart" uri="{C3380CC4-5D6E-409C-BE32-E72D297353CC}">
                <c16:uniqueId val="{0000000B-D69F-4F86-96BE-68F8122A15C5}"/>
              </c:ext>
            </c:extLst>
          </c:dPt>
          <c:dLbls>
            <c:dLbl>
              <c:idx val="5"/>
              <c:layout>
                <c:manualLayout>
                  <c:x val="4.241645072499850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69F-4F86-96BE-68F8122A15C5}"/>
                </c:ext>
              </c:extLst>
            </c:dLbl>
            <c:dLbl>
              <c:idx val="7"/>
              <c:layout>
                <c:manualLayout>
                  <c:x val="-1.03683459567601E-16"/>
                  <c:y val="-1.6374690041300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9F-4F86-96BE-68F8122A15C5}"/>
                </c:ext>
              </c:extLst>
            </c:dLbl>
            <c:dLbl>
              <c:idx val="8"/>
              <c:layout>
                <c:manualLayout>
                  <c:x val="2.82776338166656E-3"/>
                  <c:y val="9.82481402478006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69F-4F86-96BE-68F8122A15C5}"/>
                </c:ext>
              </c:extLst>
            </c:dLbl>
            <c:dLbl>
              <c:idx val="9"/>
              <c:layout>
                <c:manualLayout>
                  <c:x val="0"/>
                  <c:y val="-6.54987601652025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2-4440-BA1A-E08D6A106C54}"/>
                </c:ext>
              </c:extLst>
            </c:dLbl>
            <c:dLbl>
              <c:idx val="10"/>
              <c:layout>
                <c:manualLayout>
                  <c:x val="1.27249352174994E-2"/>
                  <c:y val="1.964962804956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69F-4F86-96BE-68F8122A15C5}"/>
                </c:ext>
              </c:extLst>
            </c:dLbl>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TV</c:v>
                </c:pt>
                <c:pt idx="1">
                  <c:v>TV-Connected Devices</c:v>
                </c:pt>
                <c:pt idx="2">
                  <c:v>PC</c:v>
                </c:pt>
                <c:pt idx="3">
                  <c:v>PC Video</c:v>
                </c:pt>
                <c:pt idx="4">
                  <c:v>PC Streaming Audio</c:v>
                </c:pt>
                <c:pt idx="5">
                  <c:v>PC Social Network</c:v>
                </c:pt>
                <c:pt idx="6">
                  <c:v>Smartphone (App+Web)</c:v>
                </c:pt>
                <c:pt idx="7">
                  <c:v>Smartphone Video</c:v>
                </c:pt>
                <c:pt idx="8">
                  <c:v>Smartphone Streaming Audio</c:v>
                </c:pt>
                <c:pt idx="9">
                  <c:v>Smartphone Social Network</c:v>
                </c:pt>
                <c:pt idx="10">
                  <c:v>Tablet (App+Web)</c:v>
                </c:pt>
                <c:pt idx="11">
                  <c:v>Tablet Video</c:v>
                </c:pt>
                <c:pt idx="12">
                  <c:v>Tablet Streaming Audio</c:v>
                </c:pt>
                <c:pt idx="13">
                  <c:v>Tablet Social Network</c:v>
                </c:pt>
              </c:strCache>
            </c:strRef>
          </c:cat>
          <c:val>
            <c:numRef>
              <c:f>Sheet1!$B$2:$B$15</c:f>
              <c:numCache>
                <c:formatCode>#,##0</c:formatCode>
                <c:ptCount val="14"/>
                <c:pt idx="0">
                  <c:v>45490342</c:v>
                </c:pt>
                <c:pt idx="1">
                  <c:v>6511159</c:v>
                </c:pt>
                <c:pt idx="2">
                  <c:v>8870984</c:v>
                </c:pt>
                <c:pt idx="3">
                  <c:v>3397616</c:v>
                </c:pt>
                <c:pt idx="4">
                  <c:v>151145</c:v>
                </c:pt>
                <c:pt idx="5">
                  <c:v>1184984</c:v>
                </c:pt>
                <c:pt idx="6">
                  <c:v>25178983</c:v>
                </c:pt>
                <c:pt idx="7">
                  <c:v>1212030</c:v>
                </c:pt>
                <c:pt idx="8">
                  <c:v>939130</c:v>
                </c:pt>
                <c:pt idx="9">
                  <c:v>6146518</c:v>
                </c:pt>
                <c:pt idx="10">
                  <c:v>5883963</c:v>
                </c:pt>
                <c:pt idx="11">
                  <c:v>486407</c:v>
                </c:pt>
                <c:pt idx="12">
                  <c:v>241977</c:v>
                </c:pt>
                <c:pt idx="13">
                  <c:v>907246</c:v>
                </c:pt>
              </c:numCache>
            </c:numRef>
          </c:val>
          <c:extLst>
            <c:ext xmlns:c16="http://schemas.microsoft.com/office/drawing/2014/chart" uri="{C3380CC4-5D6E-409C-BE32-E72D297353CC}">
              <c16:uniqueId val="{00000008-CEF2-4440-BA1A-E08D6A106C54}"/>
            </c:ext>
          </c:extLst>
        </c:ser>
        <c:dLbls>
          <c:showLegendKey val="0"/>
          <c:showVal val="1"/>
          <c:showCatName val="0"/>
          <c:showSerName val="0"/>
          <c:showPercent val="0"/>
          <c:showBubbleSize val="0"/>
        </c:dLbls>
        <c:gapWidth val="150"/>
        <c:overlap val="-25"/>
        <c:axId val="246441288"/>
        <c:axId val="243284496"/>
      </c:barChart>
      <c:catAx>
        <c:axId val="246441288"/>
        <c:scaling>
          <c:orientation val="minMax"/>
        </c:scaling>
        <c:delete val="0"/>
        <c:axPos val="b"/>
        <c:numFmt formatCode="General" sourceLinked="0"/>
        <c:majorTickMark val="none"/>
        <c:minorTickMark val="none"/>
        <c:tickLblPos val="nextTo"/>
        <c:txPr>
          <a:bodyPr/>
          <a:lstStyle/>
          <a:p>
            <a:pPr>
              <a:defRPr sz="800" b="1"/>
            </a:pPr>
            <a:endParaRPr lang="en-US"/>
          </a:p>
        </c:txPr>
        <c:crossAx val="243284496"/>
        <c:crosses val="autoZero"/>
        <c:auto val="1"/>
        <c:lblAlgn val="ctr"/>
        <c:lblOffset val="100"/>
        <c:noMultiLvlLbl val="0"/>
      </c:catAx>
      <c:valAx>
        <c:axId val="243284496"/>
        <c:scaling>
          <c:orientation val="minMax"/>
        </c:scaling>
        <c:delete val="1"/>
        <c:axPos val="l"/>
        <c:numFmt formatCode="#,##0" sourceLinked="1"/>
        <c:majorTickMark val="out"/>
        <c:minorTickMark val="none"/>
        <c:tickLblPos val="nextTo"/>
        <c:crossAx val="246441288"/>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Average A18-34 Audience Per Minute</a:t>
            </a:r>
          </a:p>
        </c:rich>
      </c:tx>
      <c:layout>
        <c:manualLayout>
          <c:xMode val="edge"/>
          <c:yMode val="edge"/>
          <c:x val="0.26640277777777799"/>
          <c:y val="4.58491321156409E-2"/>
        </c:manualLayout>
      </c:layout>
      <c:overlay val="0"/>
    </c:title>
    <c:autoTitleDeleted val="0"/>
    <c:plotArea>
      <c:layout/>
      <c:barChart>
        <c:barDir val="col"/>
        <c:grouping val="clustered"/>
        <c:varyColors val="0"/>
        <c:ser>
          <c:idx val="0"/>
          <c:order val="0"/>
          <c:tx>
            <c:strRef>
              <c:f>Sheet1!$B$1</c:f>
              <c:strCache>
                <c:ptCount val="1"/>
                <c:pt idx="0">
                  <c:v>%</c:v>
                </c:pt>
              </c:strCache>
            </c:strRef>
          </c:tx>
          <c:invertIfNegative val="0"/>
          <c:dPt>
            <c:idx val="0"/>
            <c:invertIfNegative val="0"/>
            <c:bubble3D val="0"/>
            <c:spPr>
              <a:solidFill>
                <a:srgbClr val="50C8A0"/>
              </a:solidFill>
            </c:spPr>
            <c:extLst>
              <c:ext xmlns:c16="http://schemas.microsoft.com/office/drawing/2014/chart" uri="{C3380CC4-5D6E-409C-BE32-E72D297353CC}">
                <c16:uniqueId val="{00000001-9E3A-4FA1-A0DE-E7C53EBEEA72}"/>
              </c:ext>
            </c:extLst>
          </c:dPt>
          <c:dPt>
            <c:idx val="3"/>
            <c:invertIfNegative val="0"/>
            <c:bubble3D val="0"/>
            <c:spPr>
              <a:solidFill>
                <a:srgbClr val="50C8A0"/>
              </a:solidFill>
            </c:spPr>
            <c:extLst>
              <c:ext xmlns:c16="http://schemas.microsoft.com/office/drawing/2014/chart" uri="{C3380CC4-5D6E-409C-BE32-E72D297353CC}">
                <c16:uniqueId val="{00000003-9E3A-4FA1-A0DE-E7C53EBEEA72}"/>
              </c:ext>
            </c:extLst>
          </c:dPt>
          <c:dPt>
            <c:idx val="6"/>
            <c:invertIfNegative val="0"/>
            <c:bubble3D val="0"/>
            <c:spPr>
              <a:solidFill>
                <a:srgbClr val="4F81BD"/>
              </a:solidFill>
            </c:spPr>
            <c:extLst>
              <c:ext xmlns:c16="http://schemas.microsoft.com/office/drawing/2014/chart" uri="{C3380CC4-5D6E-409C-BE32-E72D297353CC}">
                <c16:uniqueId val="{00000005-9E3A-4FA1-A0DE-E7C53EBEEA72}"/>
              </c:ext>
            </c:extLst>
          </c:dPt>
          <c:dPt>
            <c:idx val="7"/>
            <c:invertIfNegative val="0"/>
            <c:bubble3D val="0"/>
            <c:spPr>
              <a:solidFill>
                <a:srgbClr val="50C8A0"/>
              </a:solidFill>
            </c:spPr>
            <c:extLst>
              <c:ext xmlns:c16="http://schemas.microsoft.com/office/drawing/2014/chart" uri="{C3380CC4-5D6E-409C-BE32-E72D297353CC}">
                <c16:uniqueId val="{00000007-2B08-4219-90D1-5F3C3C204CB3}"/>
              </c:ext>
            </c:extLst>
          </c:dPt>
          <c:dPt>
            <c:idx val="9"/>
            <c:invertIfNegative val="0"/>
            <c:bubble3D val="0"/>
            <c:spPr>
              <a:solidFill>
                <a:srgbClr val="4F81BD"/>
              </a:solidFill>
            </c:spPr>
            <c:extLst>
              <c:ext xmlns:c16="http://schemas.microsoft.com/office/drawing/2014/chart" uri="{C3380CC4-5D6E-409C-BE32-E72D297353CC}">
                <c16:uniqueId val="{00000007-9E3A-4FA1-A0DE-E7C53EBEEA72}"/>
              </c:ext>
            </c:extLst>
          </c:dPt>
          <c:dPt>
            <c:idx val="11"/>
            <c:invertIfNegative val="0"/>
            <c:bubble3D val="0"/>
            <c:spPr>
              <a:solidFill>
                <a:srgbClr val="50C8A0"/>
              </a:solidFill>
            </c:spPr>
            <c:extLst>
              <c:ext xmlns:c16="http://schemas.microsoft.com/office/drawing/2014/chart" uri="{C3380CC4-5D6E-409C-BE32-E72D297353CC}">
                <c16:uniqueId val="{0000000B-2B08-4219-90D1-5F3C3C204CB3}"/>
              </c:ext>
            </c:extLst>
          </c:dPt>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TV</c:v>
                </c:pt>
                <c:pt idx="1">
                  <c:v>TV-Connected Devices</c:v>
                </c:pt>
                <c:pt idx="2">
                  <c:v>PC</c:v>
                </c:pt>
                <c:pt idx="3">
                  <c:v>PC Video</c:v>
                </c:pt>
                <c:pt idx="4">
                  <c:v>PC Streaming Audio</c:v>
                </c:pt>
                <c:pt idx="5">
                  <c:v>PC Social Network</c:v>
                </c:pt>
                <c:pt idx="6">
                  <c:v>Smartphone (App+Web)</c:v>
                </c:pt>
                <c:pt idx="7">
                  <c:v>Smartphone Video</c:v>
                </c:pt>
                <c:pt idx="8">
                  <c:v>Smartphone Streaming Audio</c:v>
                </c:pt>
                <c:pt idx="9">
                  <c:v>Smartphone Social Network</c:v>
                </c:pt>
                <c:pt idx="10">
                  <c:v>Tablet (App+Web)</c:v>
                </c:pt>
                <c:pt idx="11">
                  <c:v>Tablet Video</c:v>
                </c:pt>
                <c:pt idx="12">
                  <c:v>Tablet Streaming Video</c:v>
                </c:pt>
                <c:pt idx="13">
                  <c:v>Tablet Social Network</c:v>
                </c:pt>
              </c:strCache>
            </c:strRef>
          </c:cat>
          <c:val>
            <c:numRef>
              <c:f>Sheet1!$B$2:$B$15</c:f>
              <c:numCache>
                <c:formatCode>#,##0</c:formatCode>
                <c:ptCount val="14"/>
                <c:pt idx="0">
                  <c:v>6994535</c:v>
                </c:pt>
                <c:pt idx="1">
                  <c:v>3203017</c:v>
                </c:pt>
                <c:pt idx="2">
                  <c:v>2043920</c:v>
                </c:pt>
                <c:pt idx="3">
                  <c:v>1316261</c:v>
                </c:pt>
                <c:pt idx="4">
                  <c:v>53857</c:v>
                </c:pt>
                <c:pt idx="5">
                  <c:v>220660</c:v>
                </c:pt>
                <c:pt idx="6">
                  <c:v>8256716</c:v>
                </c:pt>
                <c:pt idx="7">
                  <c:v>582741</c:v>
                </c:pt>
                <c:pt idx="8">
                  <c:v>422687</c:v>
                </c:pt>
                <c:pt idx="9">
                  <c:v>2221862</c:v>
                </c:pt>
                <c:pt idx="10">
                  <c:v>1547095</c:v>
                </c:pt>
                <c:pt idx="11">
                  <c:v>205880</c:v>
                </c:pt>
                <c:pt idx="12">
                  <c:v>86853</c:v>
                </c:pt>
                <c:pt idx="13">
                  <c:v>250402</c:v>
                </c:pt>
              </c:numCache>
            </c:numRef>
          </c:val>
          <c:extLst>
            <c:ext xmlns:c16="http://schemas.microsoft.com/office/drawing/2014/chart" uri="{C3380CC4-5D6E-409C-BE32-E72D297353CC}">
              <c16:uniqueId val="{00000008-9E3A-4FA1-A0DE-E7C53EBEEA72}"/>
            </c:ext>
          </c:extLst>
        </c:ser>
        <c:dLbls>
          <c:showLegendKey val="0"/>
          <c:showVal val="1"/>
          <c:showCatName val="0"/>
          <c:showSerName val="0"/>
          <c:showPercent val="0"/>
          <c:showBubbleSize val="0"/>
        </c:dLbls>
        <c:gapWidth val="150"/>
        <c:overlap val="-25"/>
        <c:axId val="243285280"/>
        <c:axId val="243285672"/>
      </c:barChart>
      <c:catAx>
        <c:axId val="243285280"/>
        <c:scaling>
          <c:orientation val="minMax"/>
        </c:scaling>
        <c:delete val="0"/>
        <c:axPos val="b"/>
        <c:numFmt formatCode="General" sourceLinked="0"/>
        <c:majorTickMark val="none"/>
        <c:minorTickMark val="none"/>
        <c:tickLblPos val="nextTo"/>
        <c:txPr>
          <a:bodyPr/>
          <a:lstStyle/>
          <a:p>
            <a:pPr>
              <a:defRPr sz="800" b="1"/>
            </a:pPr>
            <a:endParaRPr lang="en-US"/>
          </a:p>
        </c:txPr>
        <c:crossAx val="243285672"/>
        <c:crosses val="autoZero"/>
        <c:auto val="1"/>
        <c:lblAlgn val="ctr"/>
        <c:lblOffset val="100"/>
        <c:noMultiLvlLbl val="0"/>
      </c:catAx>
      <c:valAx>
        <c:axId val="243285672"/>
        <c:scaling>
          <c:orientation val="minMax"/>
        </c:scaling>
        <c:delete val="1"/>
        <c:axPos val="l"/>
        <c:numFmt formatCode="#,##0" sourceLinked="1"/>
        <c:majorTickMark val="out"/>
        <c:minorTickMark val="none"/>
        <c:tickLblPos val="nextTo"/>
        <c:crossAx val="243285280"/>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u="sng" dirty="0">
                <a:solidFill>
                  <a:schemeClr val="tx1"/>
                </a:solidFill>
              </a:rPr>
              <a:t>Average</a:t>
            </a:r>
            <a:r>
              <a:rPr lang="en-US" u="sng" baseline="0" dirty="0">
                <a:solidFill>
                  <a:schemeClr val="tx1"/>
                </a:solidFill>
              </a:rPr>
              <a:t> Monthly </a:t>
            </a:r>
            <a:r>
              <a:rPr lang="en-US" b="1" i="1" u="sng" dirty="0">
                <a:solidFill>
                  <a:schemeClr val="tx1"/>
                </a:solidFill>
              </a:rPr>
              <a:t>Household</a:t>
            </a:r>
            <a:r>
              <a:rPr lang="en-US" u="sng" baseline="0" dirty="0">
                <a:solidFill>
                  <a:schemeClr val="tx1"/>
                </a:solidFill>
              </a:rPr>
              <a:t> </a:t>
            </a:r>
            <a:r>
              <a:rPr lang="en-US" u="sng" dirty="0">
                <a:solidFill>
                  <a:schemeClr val="tx1"/>
                </a:solidFill>
              </a:rPr>
              <a:t>Time Spent With Ad-Supported TV</a:t>
            </a:r>
          </a:p>
          <a:p>
            <a:pPr>
              <a:defRPr/>
            </a:pPr>
            <a:r>
              <a:rPr lang="en-US" sz="1600" dirty="0">
                <a:solidFill>
                  <a:schemeClr val="tx1"/>
                </a:solidFill>
              </a:rPr>
              <a:t>Hours (Monthly Average)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6184403494672643E-2"/>
          <c:y val="0.2265564738292011"/>
          <c:w val="0.9676311930106547"/>
          <c:h val="0.66521355285134798"/>
        </c:manualLayout>
      </c:layout>
      <c:barChart>
        <c:barDir val="col"/>
        <c:grouping val="clustered"/>
        <c:varyColors val="0"/>
        <c:ser>
          <c:idx val="0"/>
          <c:order val="0"/>
          <c:tx>
            <c:strRef>
              <c:f>Sheet1!$B$1</c:f>
              <c:strCache>
                <c:ptCount val="1"/>
                <c:pt idx="0">
                  <c:v>Ad-Supported Cable TV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#,###,###,###,##0;[Red]\(#,###,###,###,##0\)</c:formatCode>
                <c:ptCount val="12"/>
                <c:pt idx="0">
                  <c:v>141.95391650806468</c:v>
                </c:pt>
                <c:pt idx="1">
                  <c:v>122.44724365218521</c:v>
                </c:pt>
                <c:pt idx="2">
                  <c:v>134.76267816237197</c:v>
                </c:pt>
                <c:pt idx="3">
                  <c:v>129.75210179968929</c:v>
                </c:pt>
                <c:pt idx="4">
                  <c:v>130.39336525843663</c:v>
                </c:pt>
                <c:pt idx="5">
                  <c:v>127.64277758121372</c:v>
                </c:pt>
                <c:pt idx="6">
                  <c:v>131.89091007626669</c:v>
                </c:pt>
                <c:pt idx="7">
                  <c:v>130.51722563615039</c:v>
                </c:pt>
                <c:pt idx="8">
                  <c:v>126.84917952026086</c:v>
                </c:pt>
                <c:pt idx="9">
                  <c:v>127.6409230419643</c:v>
                </c:pt>
                <c:pt idx="10">
                  <c:v>125.5511960415763</c:v>
                </c:pt>
                <c:pt idx="11">
                  <c:v>136.28191381862652</c:v>
                </c:pt>
              </c:numCache>
            </c:numRef>
          </c:val>
          <c:extLst>
            <c:ext xmlns:c16="http://schemas.microsoft.com/office/drawing/2014/chart" uri="{C3380CC4-5D6E-409C-BE32-E72D297353CC}">
              <c16:uniqueId val="{00000000-E2C2-4221-B116-358265C47391}"/>
            </c:ext>
          </c:extLst>
        </c:ser>
        <c:ser>
          <c:idx val="1"/>
          <c:order val="1"/>
          <c:tx>
            <c:strRef>
              <c:f>Sheet1!$C$1</c:f>
              <c:strCache>
                <c:ptCount val="1"/>
                <c:pt idx="0">
                  <c:v>Broadcast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#,###,###,###,##0;[Red]\(#,###,###,###,##0\)</c:formatCode>
                <c:ptCount val="12"/>
                <c:pt idx="0">
                  <c:v>78.732752886346788</c:v>
                </c:pt>
                <c:pt idx="1">
                  <c:v>65.254681048374835</c:v>
                </c:pt>
                <c:pt idx="2">
                  <c:v>69.239938875833431</c:v>
                </c:pt>
                <c:pt idx="3">
                  <c:v>63.748841092758795</c:v>
                </c:pt>
                <c:pt idx="4">
                  <c:v>65.772259751715225</c:v>
                </c:pt>
                <c:pt idx="5">
                  <c:v>62.052440380249628</c:v>
                </c:pt>
                <c:pt idx="6">
                  <c:v>60.214971054769876</c:v>
                </c:pt>
                <c:pt idx="7">
                  <c:v>64.245629186475739</c:v>
                </c:pt>
                <c:pt idx="8">
                  <c:v>68.454196021233145</c:v>
                </c:pt>
                <c:pt idx="9">
                  <c:v>76.709826850521708</c:v>
                </c:pt>
                <c:pt idx="10">
                  <c:v>75.303727000113341</c:v>
                </c:pt>
                <c:pt idx="11">
                  <c:v>74.08344747389323</c:v>
                </c:pt>
              </c:numCache>
            </c:numRef>
          </c:val>
          <c:extLst>
            <c:ext xmlns:c16="http://schemas.microsoft.com/office/drawing/2014/chart" uri="{C3380CC4-5D6E-409C-BE32-E72D297353CC}">
              <c16:uniqueId val="{0000000D-E2C2-4221-B116-358265C47391}"/>
            </c:ext>
          </c:extLst>
        </c:ser>
        <c:dLbls>
          <c:showLegendKey val="0"/>
          <c:showVal val="0"/>
          <c:showCatName val="0"/>
          <c:showSerName val="0"/>
          <c:showPercent val="0"/>
          <c:showBubbleSize val="0"/>
        </c:dLbls>
        <c:gapWidth val="219"/>
        <c:overlap val="-27"/>
        <c:axId val="241941912"/>
        <c:axId val="244330384"/>
      </c:barChart>
      <c:catAx>
        <c:axId val="2419419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244330384"/>
        <c:crosses val="autoZero"/>
        <c:auto val="1"/>
        <c:lblAlgn val="ctr"/>
        <c:lblOffset val="100"/>
        <c:noMultiLvlLbl val="1"/>
      </c:catAx>
      <c:valAx>
        <c:axId val="244330384"/>
        <c:scaling>
          <c:orientation val="minMax"/>
        </c:scaling>
        <c:delete val="1"/>
        <c:axPos val="l"/>
        <c:numFmt formatCode="#,###,###,###,##0;[Red]\(#,###,###,###,##0\)" sourceLinked="1"/>
        <c:majorTickMark val="none"/>
        <c:minorTickMark val="none"/>
        <c:tickLblPos val="nextTo"/>
        <c:crossAx val="241941912"/>
        <c:crosses val="autoZero"/>
        <c:crossBetween val="between"/>
      </c:valAx>
      <c:spPr>
        <a:noFill/>
        <a:ln>
          <a:noFill/>
        </a:ln>
        <a:effectLst/>
      </c:spPr>
    </c:plotArea>
    <c:legend>
      <c:legendPos val="b"/>
      <c:layout>
        <c:manualLayout>
          <c:xMode val="edge"/>
          <c:yMode val="edge"/>
          <c:x val="0.29858405584858805"/>
          <c:y val="0.1531838788746448"/>
          <c:w val="0.38370475013980337"/>
          <c:h val="6.7201796056484672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u="sng" dirty="0">
                <a:solidFill>
                  <a:schemeClr val="tx1"/>
                </a:solidFill>
              </a:rPr>
              <a:t>Average Monthly </a:t>
            </a:r>
            <a:r>
              <a:rPr lang="en-US" b="1" i="1" u="sng" dirty="0">
                <a:solidFill>
                  <a:schemeClr val="tx1"/>
                </a:solidFill>
              </a:rPr>
              <a:t>P18-34</a:t>
            </a:r>
            <a:r>
              <a:rPr lang="en-US" u="sng" dirty="0">
                <a:solidFill>
                  <a:schemeClr val="tx1"/>
                </a:solidFill>
              </a:rPr>
              <a:t> Time Spent With Ad-Supported</a:t>
            </a:r>
            <a:r>
              <a:rPr lang="en-US" u="sng" baseline="0" dirty="0">
                <a:solidFill>
                  <a:schemeClr val="tx1"/>
                </a:solidFill>
              </a:rPr>
              <a:t> TV</a:t>
            </a:r>
            <a:endParaRPr lang="en-US" u="sng" dirty="0">
              <a:solidFill>
                <a:schemeClr val="tx1"/>
              </a:solidFill>
            </a:endParaRPr>
          </a:p>
          <a:p>
            <a:pPr>
              <a:defRPr/>
            </a:pPr>
            <a:r>
              <a:rPr lang="en-US" sz="1600" baseline="0" dirty="0">
                <a:solidFill>
                  <a:schemeClr val="tx1"/>
                </a:solidFill>
              </a:rPr>
              <a:t>Hours (Monthly Average)</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6184403494672643E-2"/>
          <c:y val="0.2265564738292011"/>
          <c:w val="0.9676311930106547"/>
          <c:h val="0.66521355285134798"/>
        </c:manualLayout>
      </c:layout>
      <c:barChart>
        <c:barDir val="col"/>
        <c:grouping val="clustered"/>
        <c:varyColors val="0"/>
        <c:ser>
          <c:idx val="0"/>
          <c:order val="0"/>
          <c:tx>
            <c:strRef>
              <c:f>Sheet1!$B$1</c:f>
              <c:strCache>
                <c:ptCount val="1"/>
                <c:pt idx="0">
                  <c:v>Ad-Supported Cable TV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#,###,###,###,##0;[Red]\(#,###,###,###,##0\)</c:formatCode>
                <c:ptCount val="12"/>
                <c:pt idx="0">
                  <c:v>51.085450070578013</c:v>
                </c:pt>
                <c:pt idx="1">
                  <c:v>44.214515359753996</c:v>
                </c:pt>
                <c:pt idx="2">
                  <c:v>47.307708333333338</c:v>
                </c:pt>
                <c:pt idx="3">
                  <c:v>45.300539320637547</c:v>
                </c:pt>
                <c:pt idx="4">
                  <c:v>46.201994810658306</c:v>
                </c:pt>
                <c:pt idx="5">
                  <c:v>44.020569828722003</c:v>
                </c:pt>
                <c:pt idx="6">
                  <c:v>45.586623413458128</c:v>
                </c:pt>
                <c:pt idx="7">
                  <c:v>44.494532538896927</c:v>
                </c:pt>
                <c:pt idx="8">
                  <c:v>43.704607071641099</c:v>
                </c:pt>
                <c:pt idx="9">
                  <c:v>44.040104673503507</c:v>
                </c:pt>
                <c:pt idx="10">
                  <c:v>42.914037747932717</c:v>
                </c:pt>
                <c:pt idx="11">
                  <c:v>45.343002657497671</c:v>
                </c:pt>
              </c:numCache>
            </c:numRef>
          </c:val>
          <c:extLst>
            <c:ext xmlns:c16="http://schemas.microsoft.com/office/drawing/2014/chart" uri="{C3380CC4-5D6E-409C-BE32-E72D297353CC}">
              <c16:uniqueId val="{00000000-E2C2-4221-B116-358265C47391}"/>
            </c:ext>
          </c:extLst>
        </c:ser>
        <c:ser>
          <c:idx val="1"/>
          <c:order val="1"/>
          <c:tx>
            <c:strRef>
              <c:f>Sheet1!$C$1</c:f>
              <c:strCache>
                <c:ptCount val="1"/>
                <c:pt idx="0">
                  <c:v>Broadcast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#,###,###,###,##0;[Red]\(#,###,###,###,##0\)</c:formatCode>
                <c:ptCount val="12"/>
                <c:pt idx="0">
                  <c:v>22.273735463826011</c:v>
                </c:pt>
                <c:pt idx="1">
                  <c:v>18.46231462634487</c:v>
                </c:pt>
                <c:pt idx="2">
                  <c:v>18.316432105003777</c:v>
                </c:pt>
                <c:pt idx="3">
                  <c:v>16.524866075683921</c:v>
                </c:pt>
                <c:pt idx="4">
                  <c:v>16.346791623807892</c:v>
                </c:pt>
                <c:pt idx="5">
                  <c:v>15.766180184412992</c:v>
                </c:pt>
                <c:pt idx="6">
                  <c:v>14.939800969512987</c:v>
                </c:pt>
                <c:pt idx="7">
                  <c:v>16.193240418348235</c:v>
                </c:pt>
                <c:pt idx="8">
                  <c:v>19.02441338262571</c:v>
                </c:pt>
                <c:pt idx="9">
                  <c:v>21.124861378190168</c:v>
                </c:pt>
                <c:pt idx="10">
                  <c:v>20.312782974362822</c:v>
                </c:pt>
                <c:pt idx="11">
                  <c:v>18.250771857794852</c:v>
                </c:pt>
              </c:numCache>
            </c:numRef>
          </c:val>
          <c:extLst>
            <c:ext xmlns:c16="http://schemas.microsoft.com/office/drawing/2014/chart" uri="{C3380CC4-5D6E-409C-BE32-E72D297353CC}">
              <c16:uniqueId val="{0000000D-E2C2-4221-B116-358265C47391}"/>
            </c:ext>
          </c:extLst>
        </c:ser>
        <c:dLbls>
          <c:showLegendKey val="0"/>
          <c:showVal val="0"/>
          <c:showCatName val="0"/>
          <c:showSerName val="0"/>
          <c:showPercent val="0"/>
          <c:showBubbleSize val="0"/>
        </c:dLbls>
        <c:gapWidth val="219"/>
        <c:overlap val="-27"/>
        <c:axId val="244331168"/>
        <c:axId val="244331560"/>
      </c:barChart>
      <c:catAx>
        <c:axId val="2443311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244331560"/>
        <c:crosses val="autoZero"/>
        <c:auto val="1"/>
        <c:lblAlgn val="ctr"/>
        <c:lblOffset val="100"/>
        <c:noMultiLvlLbl val="1"/>
      </c:catAx>
      <c:valAx>
        <c:axId val="244331560"/>
        <c:scaling>
          <c:orientation val="minMax"/>
        </c:scaling>
        <c:delete val="1"/>
        <c:axPos val="l"/>
        <c:numFmt formatCode="#,###,###,###,##0;[Red]\(#,###,###,###,##0\)" sourceLinked="1"/>
        <c:majorTickMark val="none"/>
        <c:minorTickMark val="none"/>
        <c:tickLblPos val="nextTo"/>
        <c:crossAx val="244331168"/>
        <c:crosses val="autoZero"/>
        <c:crossBetween val="between"/>
      </c:valAx>
      <c:spPr>
        <a:noFill/>
        <a:ln>
          <a:noFill/>
        </a:ln>
        <a:effectLst/>
      </c:spPr>
    </c:plotArea>
    <c:legend>
      <c:legendPos val="b"/>
      <c:layout>
        <c:manualLayout>
          <c:xMode val="edge"/>
          <c:yMode val="edge"/>
          <c:x val="0.29858405584858805"/>
          <c:y val="0.1531838788746448"/>
          <c:w val="0.38370475013980337"/>
          <c:h val="6.7201796056484672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u="sng" dirty="0">
                <a:solidFill>
                  <a:schemeClr val="tx1"/>
                </a:solidFill>
              </a:rPr>
              <a:t>Average Monthly </a:t>
            </a:r>
            <a:r>
              <a:rPr lang="en-US" b="1" i="1" u="sng" dirty="0">
                <a:solidFill>
                  <a:schemeClr val="tx1"/>
                </a:solidFill>
              </a:rPr>
              <a:t>P25-54</a:t>
            </a:r>
            <a:r>
              <a:rPr lang="en-US" u="sng" dirty="0">
                <a:solidFill>
                  <a:schemeClr val="tx1"/>
                </a:solidFill>
              </a:rPr>
              <a:t> Time Spent With Ad-Supported TV</a:t>
            </a:r>
          </a:p>
          <a:p>
            <a:pPr>
              <a:defRPr/>
            </a:pPr>
            <a:r>
              <a:rPr lang="en-US" sz="1600" baseline="0" dirty="0">
                <a:solidFill>
                  <a:schemeClr val="tx1"/>
                </a:solidFill>
              </a:rPr>
              <a:t>Hours (Monthly Average)</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6184403494672643E-2"/>
          <c:y val="0.2265564738292011"/>
          <c:w val="0.9676311930106547"/>
          <c:h val="0.66521355285134798"/>
        </c:manualLayout>
      </c:layout>
      <c:barChart>
        <c:barDir val="col"/>
        <c:grouping val="clustered"/>
        <c:varyColors val="0"/>
        <c:ser>
          <c:idx val="0"/>
          <c:order val="0"/>
          <c:tx>
            <c:strRef>
              <c:f>Sheet1!$B$1</c:f>
              <c:strCache>
                <c:ptCount val="1"/>
                <c:pt idx="0">
                  <c:v>Ad-Supported Cable TV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#,###,###,###,##0;[Red]\(#,###,###,###,##0\)</c:formatCode>
                <c:ptCount val="12"/>
                <c:pt idx="0">
                  <c:v>73.689764142970446</c:v>
                </c:pt>
                <c:pt idx="1">
                  <c:v>62.529426951870953</c:v>
                </c:pt>
                <c:pt idx="2">
                  <c:v>68.801459248558729</c:v>
                </c:pt>
                <c:pt idx="3">
                  <c:v>66.908227994628888</c:v>
                </c:pt>
                <c:pt idx="4">
                  <c:v>66.564697378951578</c:v>
                </c:pt>
                <c:pt idx="5">
                  <c:v>63.862854915352415</c:v>
                </c:pt>
                <c:pt idx="6">
                  <c:v>66.651809000666745</c:v>
                </c:pt>
                <c:pt idx="7">
                  <c:v>65.310673598796285</c:v>
                </c:pt>
                <c:pt idx="8">
                  <c:v>64.793933523417806</c:v>
                </c:pt>
                <c:pt idx="9">
                  <c:v>65.151142291424108</c:v>
                </c:pt>
                <c:pt idx="10">
                  <c:v>64.324354618665396</c:v>
                </c:pt>
                <c:pt idx="11">
                  <c:v>70.564998621862244</c:v>
                </c:pt>
              </c:numCache>
            </c:numRef>
          </c:val>
          <c:extLst>
            <c:ext xmlns:c16="http://schemas.microsoft.com/office/drawing/2014/chart" uri="{C3380CC4-5D6E-409C-BE32-E72D297353CC}">
              <c16:uniqueId val="{00000000-E2C2-4221-B116-358265C47391}"/>
            </c:ext>
          </c:extLst>
        </c:ser>
        <c:ser>
          <c:idx val="1"/>
          <c:order val="1"/>
          <c:tx>
            <c:strRef>
              <c:f>Sheet1!$C$1</c:f>
              <c:strCache>
                <c:ptCount val="1"/>
                <c:pt idx="0">
                  <c:v>Broadcast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#,###,###,###,##0;[Red]\(#,###,###,###,##0\)</c:formatCode>
                <c:ptCount val="12"/>
                <c:pt idx="0">
                  <c:v>42.81559869058048</c:v>
                </c:pt>
                <c:pt idx="1">
                  <c:v>35.655217629269565</c:v>
                </c:pt>
                <c:pt idx="2">
                  <c:v>36.233318510809404</c:v>
                </c:pt>
                <c:pt idx="3">
                  <c:v>32.853308119540053</c:v>
                </c:pt>
                <c:pt idx="4">
                  <c:v>33.43566739745787</c:v>
                </c:pt>
                <c:pt idx="5">
                  <c:v>30.392592628481545</c:v>
                </c:pt>
                <c:pt idx="6">
                  <c:v>29.685924956195574</c:v>
                </c:pt>
                <c:pt idx="7">
                  <c:v>32.145163649036412</c:v>
                </c:pt>
                <c:pt idx="8">
                  <c:v>35.818132483200742</c:v>
                </c:pt>
                <c:pt idx="9">
                  <c:v>40.4216792969656</c:v>
                </c:pt>
                <c:pt idx="10">
                  <c:v>39.434235886575784</c:v>
                </c:pt>
                <c:pt idx="11">
                  <c:v>37.111856900947522</c:v>
                </c:pt>
              </c:numCache>
            </c:numRef>
          </c:val>
          <c:extLst>
            <c:ext xmlns:c16="http://schemas.microsoft.com/office/drawing/2014/chart" uri="{C3380CC4-5D6E-409C-BE32-E72D297353CC}">
              <c16:uniqueId val="{0000000D-E2C2-4221-B116-358265C47391}"/>
            </c:ext>
          </c:extLst>
        </c:ser>
        <c:dLbls>
          <c:showLegendKey val="0"/>
          <c:showVal val="0"/>
          <c:showCatName val="0"/>
          <c:showSerName val="0"/>
          <c:showPercent val="0"/>
          <c:showBubbleSize val="0"/>
        </c:dLbls>
        <c:gapWidth val="219"/>
        <c:overlap val="-27"/>
        <c:axId val="401476520"/>
        <c:axId val="401476912"/>
      </c:barChart>
      <c:catAx>
        <c:axId val="4014765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401476912"/>
        <c:crosses val="autoZero"/>
        <c:auto val="1"/>
        <c:lblAlgn val="ctr"/>
        <c:lblOffset val="100"/>
        <c:noMultiLvlLbl val="1"/>
      </c:catAx>
      <c:valAx>
        <c:axId val="401476912"/>
        <c:scaling>
          <c:orientation val="minMax"/>
        </c:scaling>
        <c:delete val="1"/>
        <c:axPos val="l"/>
        <c:numFmt formatCode="#,###,###,###,##0;[Red]\(#,###,###,###,##0\)" sourceLinked="1"/>
        <c:majorTickMark val="none"/>
        <c:minorTickMark val="none"/>
        <c:tickLblPos val="nextTo"/>
        <c:crossAx val="401476520"/>
        <c:crosses val="autoZero"/>
        <c:crossBetween val="between"/>
      </c:valAx>
      <c:spPr>
        <a:noFill/>
        <a:ln>
          <a:noFill/>
        </a:ln>
        <a:effectLst/>
      </c:spPr>
    </c:plotArea>
    <c:legend>
      <c:legendPos val="b"/>
      <c:layout>
        <c:manualLayout>
          <c:xMode val="edge"/>
          <c:yMode val="edge"/>
          <c:x val="0.29858405584858805"/>
          <c:y val="0.1531838788746448"/>
          <c:w val="0.38370475013980337"/>
          <c:h val="6.7201796056484672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073425196850396"/>
          <c:y val="0.15341553642226213"/>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3022326115485562"/>
          <c:y val="0.28638540981694333"/>
          <c:w val="0.34201525590551179"/>
          <c:h val="0.66812441597095906"/>
        </c:manualLayout>
      </c:layout>
      <c:pieChart>
        <c:varyColors val="1"/>
        <c:ser>
          <c:idx val="0"/>
          <c:order val="0"/>
          <c:tx>
            <c:strRef>
              <c:f>Sheet1!$B$1</c:f>
              <c:strCache>
                <c:ptCount val="1"/>
                <c:pt idx="0">
                  <c:v>P12-17</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3B3-4163-AEF2-8C56D0FBB645}"/>
              </c:ext>
            </c:extLst>
          </c:dPt>
          <c:dPt>
            <c:idx val="1"/>
            <c:bubble3D val="0"/>
            <c:spPr>
              <a:solidFill>
                <a:srgbClr val="50C8A0"/>
              </a:solidFill>
              <a:ln w="19050">
                <a:solidFill>
                  <a:schemeClr val="lt1"/>
                </a:solidFill>
              </a:ln>
              <a:effectLst/>
            </c:spPr>
            <c:extLst>
              <c:ext xmlns:c16="http://schemas.microsoft.com/office/drawing/2014/chart" uri="{C3380CC4-5D6E-409C-BE32-E72D297353CC}">
                <c16:uniqueId val="{00000003-73B3-4163-AEF2-8C56D0FBB645}"/>
              </c:ext>
            </c:extLst>
          </c:dPt>
          <c:dLbls>
            <c:dLbl>
              <c:idx val="0"/>
              <c:layout>
                <c:manualLayout>
                  <c:x val="-7.4841043307086616E-2"/>
                  <c:y val="-0.25539568775272209"/>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3B3-4163-AEF2-8C56D0FBB645}"/>
                </c:ext>
              </c:extLst>
            </c:dLbl>
            <c:dLbl>
              <c:idx val="1"/>
              <c:layout>
                <c:manualLayout>
                  <c:x val="6.3690288713910762E-2"/>
                  <c:y val="0.17260822082162069"/>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3B3-4163-AEF2-8C56D0FBB64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Ad-Supported Cable TV</c:v>
                </c:pt>
                <c:pt idx="1">
                  <c:v>Broadcast TV</c:v>
                </c:pt>
              </c:strCache>
            </c:strRef>
          </c:cat>
          <c:val>
            <c:numRef>
              <c:f>Sheet1!$B$2:$B$3</c:f>
              <c:numCache>
                <c:formatCode>0%</c:formatCode>
                <c:ptCount val="2"/>
                <c:pt idx="0">
                  <c:v>0.73195892175514521</c:v>
                </c:pt>
                <c:pt idx="1">
                  <c:v>0.26804107824485485</c:v>
                </c:pt>
              </c:numCache>
            </c:numRef>
          </c:val>
          <c:extLst>
            <c:ext xmlns:c16="http://schemas.microsoft.com/office/drawing/2014/chart" uri="{C3380CC4-5D6E-409C-BE32-E72D297353CC}">
              <c16:uniqueId val="{00000004-73B3-4163-AEF2-8C56D0FBB645}"/>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1951902887139107"/>
          <c:y val="1.8172035567929387E-2"/>
          <c:w val="0.7609619422572178"/>
          <c:h val="0.12343296860737848"/>
        </c:manualLayout>
      </c:layout>
      <c:overlay val="0"/>
      <c:spPr>
        <a:noFill/>
        <a:ln>
          <a:solidFill>
            <a:schemeClr val="tx1"/>
          </a:solid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950313243123994"/>
          <c:y val="1.9112891131218591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0260484157481612"/>
          <c:y val="0.14325615497711314"/>
          <c:w val="0.60206986795429929"/>
          <c:h val="0.63755045562276558"/>
        </c:manualLayout>
      </c:layout>
      <c:pieChart>
        <c:varyColors val="1"/>
        <c:ser>
          <c:idx val="0"/>
          <c:order val="0"/>
          <c:tx>
            <c:strRef>
              <c:f>Sheet1!$B$1</c:f>
              <c:strCache>
                <c:ptCount val="1"/>
                <c:pt idx="0">
                  <c:v>P2-11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004-40EA-B7C3-BB8DE2FB87FD}"/>
              </c:ext>
            </c:extLst>
          </c:dPt>
          <c:dPt>
            <c:idx val="1"/>
            <c:bubble3D val="0"/>
            <c:spPr>
              <a:solidFill>
                <a:srgbClr val="50C8A0"/>
              </a:solidFill>
              <a:ln w="19050">
                <a:solidFill>
                  <a:schemeClr val="lt1"/>
                </a:solidFill>
              </a:ln>
              <a:effectLst/>
            </c:spPr>
            <c:extLst>
              <c:ext xmlns:c16="http://schemas.microsoft.com/office/drawing/2014/chart" uri="{C3380CC4-5D6E-409C-BE32-E72D297353CC}">
                <c16:uniqueId val="{00000003-9004-40EA-B7C3-BB8DE2FB87FD}"/>
              </c:ext>
            </c:extLst>
          </c:dPt>
          <c:dLbls>
            <c:dLbl>
              <c:idx val="0"/>
              <c:layout>
                <c:manualLayout>
                  <c:x val="-0.12800026146464999"/>
                  <c:y val="-0.2654241098953987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04-40EA-B7C3-BB8DE2FB87FD}"/>
                </c:ext>
              </c:extLst>
            </c:dLbl>
            <c:dLbl>
              <c:idx val="1"/>
              <c:layout>
                <c:manualLayout>
                  <c:x val="0.11365299404260058"/>
                  <c:y val="0.17260827974767351"/>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004-40EA-B7C3-BB8DE2FB87F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Ad-Supported Cable TV</c:v>
                </c:pt>
                <c:pt idx="1">
                  <c:v>Broadcast TV</c:v>
                </c:pt>
              </c:strCache>
            </c:strRef>
          </c:cat>
          <c:val>
            <c:numRef>
              <c:f>Sheet1!$B$2:$B$3</c:f>
              <c:numCache>
                <c:formatCode>0%</c:formatCode>
                <c:ptCount val="2"/>
                <c:pt idx="0">
                  <c:v>0.75729509538501738</c:v>
                </c:pt>
                <c:pt idx="1">
                  <c:v>0.24270490461498267</c:v>
                </c:pt>
              </c:numCache>
            </c:numRef>
          </c:val>
          <c:extLst>
            <c:ext xmlns:c16="http://schemas.microsoft.com/office/drawing/2014/chart" uri="{C3380CC4-5D6E-409C-BE32-E72D297353CC}">
              <c16:uniqueId val="{00000004-9004-40EA-B7C3-BB8DE2FB87F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08071100390401"/>
          <c:y val="0.200878328941415"/>
          <c:w val="0.80778032167013103"/>
          <c:h val="0.58587719324998999"/>
        </c:manualLayout>
      </c:layout>
      <c:barChart>
        <c:barDir val="col"/>
        <c:grouping val="stacked"/>
        <c:varyColors val="0"/>
        <c:ser>
          <c:idx val="0"/>
          <c:order val="0"/>
          <c:tx>
            <c:strRef>
              <c:f>Sheet1!#REF!</c:f>
              <c:strCache>
                <c:ptCount val="1"/>
                <c:pt idx="0">
                  <c:v>#REF!</c:v>
                </c:pt>
              </c:strCache>
            </c:strRef>
          </c:tx>
          <c:spPr>
            <a:solidFill>
              <a:schemeClr val="accent1"/>
            </a:solidFill>
            <a:ln>
              <a:noFill/>
            </a:ln>
            <a:effectLst/>
          </c:spPr>
          <c:invertIfNegative val="0"/>
          <c:cat>
            <c:numRef>
              <c:f>Sheet1!$A$2:$A$4</c:f>
              <c:numCache>
                <c:formatCode>General</c:formatCode>
                <c:ptCount val="3"/>
                <c:pt idx="0">
                  <c:v>2015</c:v>
                </c:pt>
                <c:pt idx="1">
                  <c:v>2016</c:v>
                </c:pt>
                <c:pt idx="2">
                  <c:v>2017</c:v>
                </c:pt>
              </c:numCache>
            </c:numRef>
          </c:cat>
          <c:val>
            <c:numRef>
              <c:f>Sheet1!#REF!</c:f>
              <c:numCache>
                <c:formatCode>General</c:formatCode>
                <c:ptCount val="1"/>
                <c:pt idx="0">
                  <c:v>1</c:v>
                </c:pt>
              </c:numCache>
            </c:numRef>
          </c:val>
          <c:extLst>
            <c:ext xmlns:c16="http://schemas.microsoft.com/office/drawing/2014/chart" uri="{C3380CC4-5D6E-409C-BE32-E72D297353CC}">
              <c16:uniqueId val="{00000000-205E-492B-BB66-BC2F84DCFD06}"/>
            </c:ext>
          </c:extLst>
        </c:ser>
        <c:ser>
          <c:idx val="1"/>
          <c:order val="1"/>
          <c:tx>
            <c:strRef>
              <c:f>Sheet1!$B$1</c:f>
              <c:strCache>
                <c:ptCount val="1"/>
                <c:pt idx="0">
                  <c:v>MVPD HHs</c:v>
                </c:pt>
              </c:strCache>
            </c:strRef>
          </c:tx>
          <c:spPr>
            <a:solidFill>
              <a:schemeClr val="accent1"/>
            </a:solidFill>
            <a:ln>
              <a:noFill/>
            </a:ln>
            <a:effectLst/>
          </c:spPr>
          <c:invertIfNegative val="0"/>
          <c:dLbls>
            <c:dLbl>
              <c:idx val="0"/>
              <c:layout>
                <c:manualLayout>
                  <c:x val="5.4277934651931004E-3"/>
                  <c:y val="-0.288533575525257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5E-492B-BB66-BC2F84DCFD06}"/>
                </c:ext>
              </c:extLst>
            </c:dLbl>
            <c:dLbl>
              <c:idx val="1"/>
              <c:layout>
                <c:manualLayout>
                  <c:x val="3.6185289767954E-3"/>
                  <c:y val="-0.281580959247541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5E-492B-BB66-BC2F84DCFD06}"/>
                </c:ext>
              </c:extLst>
            </c:dLbl>
            <c:dLbl>
              <c:idx val="2"/>
              <c:layout>
                <c:manualLayout>
                  <c:x val="1.8092644883977E-3"/>
                  <c:y val="-0.288533575525257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5E-492B-BB66-BC2F84DCFD0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2015</c:v>
                </c:pt>
                <c:pt idx="1">
                  <c:v>2016</c:v>
                </c:pt>
                <c:pt idx="2">
                  <c:v>2017</c:v>
                </c:pt>
              </c:numCache>
            </c:numRef>
          </c:cat>
          <c:val>
            <c:numRef>
              <c:f>Sheet1!$B$2:$B$4</c:f>
              <c:numCache>
                <c:formatCode>General</c:formatCode>
                <c:ptCount val="3"/>
                <c:pt idx="0">
                  <c:v>99440</c:v>
                </c:pt>
                <c:pt idx="1">
                  <c:v>98726</c:v>
                </c:pt>
                <c:pt idx="2">
                  <c:v>97860</c:v>
                </c:pt>
              </c:numCache>
            </c:numRef>
          </c:val>
          <c:extLst>
            <c:ext xmlns:c16="http://schemas.microsoft.com/office/drawing/2014/chart" uri="{C3380CC4-5D6E-409C-BE32-E72D297353CC}">
              <c16:uniqueId val="{00000004-205E-492B-BB66-BC2F84DCFD06}"/>
            </c:ext>
          </c:extLst>
        </c:ser>
        <c:ser>
          <c:idx val="2"/>
          <c:order val="2"/>
          <c:tx>
            <c:strRef>
              <c:f>Sheet1!#REF!</c:f>
              <c:strCache>
                <c:ptCount val="1"/>
                <c:pt idx="0">
                  <c:v>#REF!</c:v>
                </c:pt>
              </c:strCache>
            </c:strRef>
          </c:tx>
          <c:spPr>
            <a:solidFill>
              <a:schemeClr val="accent3"/>
            </a:solidFill>
            <a:ln>
              <a:noFill/>
            </a:ln>
            <a:effectLst/>
          </c:spPr>
          <c:invertIfNegative val="0"/>
          <c:cat>
            <c:numRef>
              <c:f>Sheet1!$A$2:$A$4</c:f>
              <c:numCache>
                <c:formatCode>General</c:formatCode>
                <c:ptCount val="3"/>
                <c:pt idx="0">
                  <c:v>2015</c:v>
                </c:pt>
                <c:pt idx="1">
                  <c:v>2016</c:v>
                </c:pt>
                <c:pt idx="2">
                  <c:v>2017</c:v>
                </c:pt>
              </c:numCache>
            </c:numRef>
          </c:cat>
          <c:val>
            <c:numRef>
              <c:f>Sheet1!#REF!</c:f>
              <c:numCache>
                <c:formatCode>General</c:formatCode>
                <c:ptCount val="1"/>
                <c:pt idx="0">
                  <c:v>1</c:v>
                </c:pt>
              </c:numCache>
            </c:numRef>
          </c:val>
          <c:extLst>
            <c:ext xmlns:c16="http://schemas.microsoft.com/office/drawing/2014/chart" uri="{C3380CC4-5D6E-409C-BE32-E72D297353CC}">
              <c16:uniqueId val="{00000005-205E-492B-BB66-BC2F84DCFD06}"/>
            </c:ext>
          </c:extLst>
        </c:ser>
        <c:dLbls>
          <c:showLegendKey val="0"/>
          <c:showVal val="0"/>
          <c:showCatName val="0"/>
          <c:showSerName val="0"/>
          <c:showPercent val="0"/>
          <c:showBubbleSize val="0"/>
        </c:dLbls>
        <c:gapWidth val="150"/>
        <c:overlap val="100"/>
        <c:axId val="240172152"/>
        <c:axId val="240172936"/>
      </c:barChart>
      <c:catAx>
        <c:axId val="240172152"/>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Trebuchet MS" panose="020B0603020202020204" pitchFamily="34" charset="0"/>
                <a:ea typeface="+mn-ea"/>
                <a:cs typeface="+mn-cs"/>
              </a:defRPr>
            </a:pPr>
            <a:endParaRPr lang="en-US"/>
          </a:p>
        </c:txPr>
        <c:crossAx val="240172936"/>
        <c:crosses val="autoZero"/>
        <c:auto val="1"/>
        <c:lblAlgn val="ctr"/>
        <c:lblOffset val="100"/>
        <c:noMultiLvlLbl val="0"/>
      </c:catAx>
      <c:valAx>
        <c:axId val="240172936"/>
        <c:scaling>
          <c:orientation val="minMax"/>
        </c:scaling>
        <c:delete val="1"/>
        <c:axPos val="l"/>
        <c:numFmt formatCode="#,##0" sourceLinked="0"/>
        <c:majorTickMark val="none"/>
        <c:minorTickMark val="none"/>
        <c:tickLblPos val="nextTo"/>
        <c:crossAx val="240172152"/>
        <c:crosses val="autoZero"/>
        <c:crossBetween val="between"/>
      </c:valAx>
      <c:spPr>
        <a:noFill/>
        <a:ln>
          <a:noFill/>
        </a:ln>
        <a:effectLst/>
      </c:spPr>
    </c:plotArea>
    <c:plotVisOnly val="1"/>
    <c:dispBlanksAs val="gap"/>
    <c:showDLblsOverMax val="0"/>
  </c:chart>
  <c:spPr>
    <a:noFill/>
    <a:ln>
      <a:noFill/>
    </a:ln>
    <a:effectLst/>
  </c:spPr>
  <c:txPr>
    <a:bodyPr/>
    <a:lstStyle/>
    <a:p>
      <a:pPr>
        <a:defRPr b="0" i="0">
          <a:latin typeface="Trebuchet MS" panose="020B0603020202020204" pitchFamily="34" charset="0"/>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9118803605549096"/>
          <c:y val="1.9112891131218591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0260484157481612"/>
          <c:y val="0.14325615497711314"/>
          <c:w val="0.60206986795429929"/>
          <c:h val="0.63755045562276558"/>
        </c:manualLayout>
      </c:layout>
      <c:pieChart>
        <c:varyColors val="1"/>
        <c:ser>
          <c:idx val="0"/>
          <c:order val="0"/>
          <c:tx>
            <c:strRef>
              <c:f>Sheet1!$B$1</c:f>
              <c:strCache>
                <c:ptCount val="1"/>
                <c:pt idx="0">
                  <c:v>P18-24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0C2-4908-935A-583F28F9FF80}"/>
              </c:ext>
            </c:extLst>
          </c:dPt>
          <c:dPt>
            <c:idx val="1"/>
            <c:bubble3D val="0"/>
            <c:spPr>
              <a:solidFill>
                <a:srgbClr val="50C8A0"/>
              </a:solidFill>
              <a:ln w="19050">
                <a:solidFill>
                  <a:schemeClr val="lt1"/>
                </a:solidFill>
              </a:ln>
              <a:effectLst/>
            </c:spPr>
            <c:extLst>
              <c:ext xmlns:c16="http://schemas.microsoft.com/office/drawing/2014/chart" uri="{C3380CC4-5D6E-409C-BE32-E72D297353CC}">
                <c16:uniqueId val="{00000003-F0C2-4908-935A-583F28F9FF80}"/>
              </c:ext>
            </c:extLst>
          </c:dPt>
          <c:dLbls>
            <c:dLbl>
              <c:idx val="0"/>
              <c:layout>
                <c:manualLayout>
                  <c:x val="-0.12800026146464999"/>
                  <c:y val="-0.26035587023869811"/>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C2-4908-935A-583F28F9FF80}"/>
                </c:ext>
              </c:extLst>
            </c:dLbl>
            <c:dLbl>
              <c:idx val="1"/>
              <c:layout>
                <c:manualLayout>
                  <c:x val="9.4436552758058609E-2"/>
                  <c:y val="0.17767651940437404"/>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0C2-4908-935A-583F28F9FF8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Ad-Supported Cable TV</c:v>
                </c:pt>
                <c:pt idx="1">
                  <c:v>Broadcast TV</c:v>
                </c:pt>
              </c:strCache>
            </c:strRef>
          </c:cat>
          <c:val>
            <c:numRef>
              <c:f>Sheet1!$B$2:$B$3</c:f>
              <c:numCache>
                <c:formatCode>0%</c:formatCode>
                <c:ptCount val="2"/>
                <c:pt idx="0">
                  <c:v>0.74992783668746799</c:v>
                </c:pt>
                <c:pt idx="1">
                  <c:v>0.25007216331253207</c:v>
                </c:pt>
              </c:numCache>
            </c:numRef>
          </c:val>
          <c:extLst>
            <c:ext xmlns:c16="http://schemas.microsoft.com/office/drawing/2014/chart" uri="{C3380CC4-5D6E-409C-BE32-E72D297353CC}">
              <c16:uniqueId val="{00000004-F0C2-4908-935A-583F28F9FF8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950313243123994"/>
          <c:y val="1.9112891131218591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0260484157481612"/>
          <c:y val="0.14325615497711314"/>
          <c:w val="0.60206986795429929"/>
          <c:h val="0.63755045562276558"/>
        </c:manualLayout>
      </c:layout>
      <c:pieChart>
        <c:varyColors val="1"/>
        <c:ser>
          <c:idx val="0"/>
          <c:order val="0"/>
          <c:tx>
            <c:strRef>
              <c:f>Sheet1!$B$1</c:f>
              <c:strCache>
                <c:ptCount val="1"/>
                <c:pt idx="0">
                  <c:v>P35-49</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C33-4946-84F9-D113FB27AEC8}"/>
              </c:ext>
            </c:extLst>
          </c:dPt>
          <c:dPt>
            <c:idx val="1"/>
            <c:bubble3D val="0"/>
            <c:spPr>
              <a:solidFill>
                <a:srgbClr val="50C8A0"/>
              </a:solidFill>
              <a:ln w="19050">
                <a:solidFill>
                  <a:schemeClr val="lt1"/>
                </a:solidFill>
              </a:ln>
              <a:effectLst/>
            </c:spPr>
            <c:extLst>
              <c:ext xmlns:c16="http://schemas.microsoft.com/office/drawing/2014/chart" uri="{C3380CC4-5D6E-409C-BE32-E72D297353CC}">
                <c16:uniqueId val="{00000003-3C33-4946-84F9-D113FB27AEC8}"/>
              </c:ext>
            </c:extLst>
          </c:dPt>
          <c:dLbls>
            <c:dLbl>
              <c:idx val="0"/>
              <c:layout>
                <c:manualLayout>
                  <c:x val="-0.17411972054755062"/>
                  <c:y val="-0.17926403573148866"/>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C33-4946-84F9-D113FB27AEC8}"/>
                </c:ext>
              </c:extLst>
            </c:dLbl>
            <c:dLbl>
              <c:idx val="1"/>
              <c:layout>
                <c:manualLayout>
                  <c:x val="0.15208587661168443"/>
                  <c:y val="0.13713060215076936"/>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C33-4946-84F9-D113FB27AEC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Ad-Supported Cable TV</c:v>
                </c:pt>
                <c:pt idx="1">
                  <c:v>Broadcast TV</c:v>
                </c:pt>
              </c:strCache>
            </c:strRef>
          </c:cat>
          <c:val>
            <c:numRef>
              <c:f>Sheet1!$B$2:$B$3</c:f>
              <c:numCache>
                <c:formatCode>0%</c:formatCode>
                <c:ptCount val="2"/>
                <c:pt idx="0">
                  <c:v>0.64290998363063623</c:v>
                </c:pt>
                <c:pt idx="1">
                  <c:v>0.35709001636936377</c:v>
                </c:pt>
              </c:numCache>
            </c:numRef>
          </c:val>
          <c:extLst>
            <c:ext xmlns:c16="http://schemas.microsoft.com/office/drawing/2014/chart" uri="{C3380CC4-5D6E-409C-BE32-E72D297353CC}">
              <c16:uniqueId val="{00000004-3C33-4946-84F9-D113FB27AE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9118803605549096"/>
          <c:y val="1.9112891131218591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0260484157481612"/>
          <c:y val="0.14325615497711314"/>
          <c:w val="0.60206986795429929"/>
          <c:h val="0.63755045562276558"/>
        </c:manualLayout>
      </c:layout>
      <c:pieChart>
        <c:varyColors val="1"/>
        <c:ser>
          <c:idx val="0"/>
          <c:order val="0"/>
          <c:tx>
            <c:strRef>
              <c:f>Sheet1!$B$1</c:f>
              <c:strCache>
                <c:ptCount val="1"/>
                <c:pt idx="0">
                  <c:v>P50+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3CB-4BC7-A398-F5A7B36E5D42}"/>
              </c:ext>
            </c:extLst>
          </c:dPt>
          <c:dPt>
            <c:idx val="1"/>
            <c:bubble3D val="0"/>
            <c:spPr>
              <a:solidFill>
                <a:srgbClr val="50C8A0"/>
              </a:solidFill>
              <a:ln w="19050">
                <a:solidFill>
                  <a:schemeClr val="lt1"/>
                </a:solidFill>
              </a:ln>
              <a:effectLst/>
            </c:spPr>
            <c:extLst>
              <c:ext xmlns:c16="http://schemas.microsoft.com/office/drawing/2014/chart" uri="{C3380CC4-5D6E-409C-BE32-E72D297353CC}">
                <c16:uniqueId val="{00000003-73CB-4BC7-A398-F5A7B36E5D42}"/>
              </c:ext>
            </c:extLst>
          </c:dPt>
          <c:dLbls>
            <c:dLbl>
              <c:idx val="0"/>
              <c:layout>
                <c:manualLayout>
                  <c:x val="-0.18564958531827577"/>
                  <c:y val="-7.7899242597476812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3CB-4BC7-A398-F5A7B36E5D42}"/>
                </c:ext>
              </c:extLst>
            </c:dLbl>
            <c:dLbl>
              <c:idx val="1"/>
              <c:layout>
                <c:manualLayout>
                  <c:x val="0.17514560615313476"/>
                  <c:y val="7.6311726270362257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3CB-4BC7-A398-F5A7B36E5D4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Ad-Supported Cable TV</c:v>
                </c:pt>
                <c:pt idx="1">
                  <c:v>Broadcast TV</c:v>
                </c:pt>
              </c:strCache>
            </c:strRef>
          </c:cat>
          <c:val>
            <c:numRef>
              <c:f>Sheet1!$B$2:$B$3</c:f>
              <c:numCache>
                <c:formatCode>0%</c:formatCode>
                <c:ptCount val="2"/>
                <c:pt idx="0">
                  <c:v>0.56900423923229093</c:v>
                </c:pt>
                <c:pt idx="1">
                  <c:v>0.43099576076770907</c:v>
                </c:pt>
              </c:numCache>
            </c:numRef>
          </c:val>
          <c:extLst>
            <c:ext xmlns:c16="http://schemas.microsoft.com/office/drawing/2014/chart" uri="{C3380CC4-5D6E-409C-BE32-E72D297353CC}">
              <c16:uniqueId val="{00000004-73CB-4BC7-A398-F5A7B36E5D4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950313243123994"/>
          <c:y val="1.9112891131218591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0260484157481612"/>
          <c:y val="0.14325615497711314"/>
          <c:w val="0.60206986795429929"/>
          <c:h val="0.63755045562276558"/>
        </c:manualLayout>
      </c:layout>
      <c:pieChart>
        <c:varyColors val="1"/>
        <c:ser>
          <c:idx val="0"/>
          <c:order val="0"/>
          <c:tx>
            <c:strRef>
              <c:f>Sheet1!$B$1</c:f>
              <c:strCache>
                <c:ptCount val="1"/>
                <c:pt idx="0">
                  <c:v>P25-34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6B8-45A4-A06C-FA595498C1C3}"/>
              </c:ext>
            </c:extLst>
          </c:dPt>
          <c:dPt>
            <c:idx val="1"/>
            <c:bubble3D val="0"/>
            <c:spPr>
              <a:solidFill>
                <a:srgbClr val="50C8A0"/>
              </a:solidFill>
              <a:ln w="19050">
                <a:solidFill>
                  <a:schemeClr val="lt1"/>
                </a:solidFill>
              </a:ln>
              <a:effectLst/>
            </c:spPr>
            <c:extLst>
              <c:ext xmlns:c16="http://schemas.microsoft.com/office/drawing/2014/chart" uri="{C3380CC4-5D6E-409C-BE32-E72D297353CC}">
                <c16:uniqueId val="{00000003-56B8-45A4-A06C-FA595498C1C3}"/>
              </c:ext>
            </c:extLst>
          </c:dPt>
          <c:dLbls>
            <c:dLbl>
              <c:idx val="0"/>
              <c:layout>
                <c:manualLayout>
                  <c:x val="-0.15874656751991709"/>
                  <c:y val="-0.22487819264179404"/>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B8-45A4-A06C-FA595498C1C3}"/>
                </c:ext>
              </c:extLst>
            </c:dLbl>
            <c:dLbl>
              <c:idx val="1"/>
              <c:layout>
                <c:manualLayout>
                  <c:x val="0.11365299404260058"/>
                  <c:y val="0.17260827974767351"/>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6B8-45A4-A06C-FA595498C1C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Ad-Supported Cable TV</c:v>
                </c:pt>
                <c:pt idx="1">
                  <c:v>Broadcast TV</c:v>
                </c:pt>
              </c:strCache>
            </c:strRef>
          </c:cat>
          <c:val>
            <c:numRef>
              <c:f>Sheet1!$B$2:$B$3</c:f>
              <c:numCache>
                <c:formatCode>0%</c:formatCode>
                <c:ptCount val="2"/>
                <c:pt idx="0">
                  <c:v>0.69546693530981207</c:v>
                </c:pt>
                <c:pt idx="1">
                  <c:v>0.30453306469018787</c:v>
                </c:pt>
              </c:numCache>
            </c:numRef>
          </c:val>
          <c:extLst>
            <c:ext xmlns:c16="http://schemas.microsoft.com/office/drawing/2014/chart" uri="{C3380CC4-5D6E-409C-BE32-E72D297353CC}">
              <c16:uniqueId val="{00000004-56B8-45A4-A06C-FA595498C1C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Ad-Supported Cable TV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Morning</c:v>
                </c:pt>
                <c:pt idx="1">
                  <c:v>Daytime</c:v>
                </c:pt>
                <c:pt idx="2">
                  <c:v>Early Fringe</c:v>
                </c:pt>
                <c:pt idx="3">
                  <c:v>Prime Access</c:v>
                </c:pt>
                <c:pt idx="4">
                  <c:v>Prime</c:v>
                </c:pt>
                <c:pt idx="5">
                  <c:v>Late News</c:v>
                </c:pt>
                <c:pt idx="6">
                  <c:v>Late Fringe</c:v>
                </c:pt>
                <c:pt idx="7">
                  <c:v>Overnight</c:v>
                </c:pt>
              </c:strCache>
            </c:strRef>
          </c:cat>
          <c:val>
            <c:numRef>
              <c:f>Sheet1!$B$2:$B$9</c:f>
              <c:numCache>
                <c:formatCode>0%</c:formatCode>
                <c:ptCount val="8"/>
                <c:pt idx="0">
                  <c:v>0.68</c:v>
                </c:pt>
                <c:pt idx="1">
                  <c:v>0.74</c:v>
                </c:pt>
                <c:pt idx="2">
                  <c:v>0.72</c:v>
                </c:pt>
                <c:pt idx="3">
                  <c:v>0.9</c:v>
                </c:pt>
                <c:pt idx="4">
                  <c:v>0.67</c:v>
                </c:pt>
                <c:pt idx="5">
                  <c:v>0.85</c:v>
                </c:pt>
                <c:pt idx="6">
                  <c:v>0.79</c:v>
                </c:pt>
                <c:pt idx="7">
                  <c:v>0.87</c:v>
                </c:pt>
              </c:numCache>
            </c:numRef>
          </c:val>
          <c:extLst>
            <c:ext xmlns:c16="http://schemas.microsoft.com/office/drawing/2014/chart" uri="{C3380CC4-5D6E-409C-BE32-E72D297353CC}">
              <c16:uniqueId val="{00000000-52C8-4BC0-B3E7-12A4518611FD}"/>
            </c:ext>
          </c:extLst>
        </c:ser>
        <c:ser>
          <c:idx val="1"/>
          <c:order val="1"/>
          <c:tx>
            <c:strRef>
              <c:f>Sheet1!$C$1</c:f>
              <c:strCache>
                <c:ptCount val="1"/>
                <c:pt idx="0">
                  <c:v>Broadcast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Morning</c:v>
                </c:pt>
                <c:pt idx="1">
                  <c:v>Daytime</c:v>
                </c:pt>
                <c:pt idx="2">
                  <c:v>Early Fringe</c:v>
                </c:pt>
                <c:pt idx="3">
                  <c:v>Prime Access</c:v>
                </c:pt>
                <c:pt idx="4">
                  <c:v>Prime</c:v>
                </c:pt>
                <c:pt idx="5">
                  <c:v>Late News</c:v>
                </c:pt>
                <c:pt idx="6">
                  <c:v>Late Fringe</c:v>
                </c:pt>
                <c:pt idx="7">
                  <c:v>Overnight</c:v>
                </c:pt>
              </c:strCache>
            </c:strRef>
          </c:cat>
          <c:val>
            <c:numRef>
              <c:f>Sheet1!$C$2:$C$9</c:f>
              <c:numCache>
                <c:formatCode>0%</c:formatCode>
                <c:ptCount val="8"/>
                <c:pt idx="0">
                  <c:v>0.32</c:v>
                </c:pt>
                <c:pt idx="1">
                  <c:v>0.26</c:v>
                </c:pt>
                <c:pt idx="2">
                  <c:v>0.28000000000000003</c:v>
                </c:pt>
                <c:pt idx="3">
                  <c:v>0.1</c:v>
                </c:pt>
                <c:pt idx="4">
                  <c:v>0.33</c:v>
                </c:pt>
                <c:pt idx="5">
                  <c:v>0.15</c:v>
                </c:pt>
                <c:pt idx="6">
                  <c:v>0.21</c:v>
                </c:pt>
                <c:pt idx="7">
                  <c:v>0.13</c:v>
                </c:pt>
              </c:numCache>
            </c:numRef>
          </c:val>
          <c:extLst>
            <c:ext xmlns:c16="http://schemas.microsoft.com/office/drawing/2014/chart" uri="{C3380CC4-5D6E-409C-BE32-E72D297353CC}">
              <c16:uniqueId val="{00000003-52C8-4BC0-B3E7-12A4518611FD}"/>
            </c:ext>
          </c:extLst>
        </c:ser>
        <c:dLbls>
          <c:dLblPos val="ctr"/>
          <c:showLegendKey val="0"/>
          <c:showVal val="1"/>
          <c:showCatName val="0"/>
          <c:showSerName val="0"/>
          <c:showPercent val="0"/>
          <c:showBubbleSize val="0"/>
        </c:dLbls>
        <c:gapWidth val="150"/>
        <c:overlap val="100"/>
        <c:axId val="372078872"/>
        <c:axId val="372082008"/>
      </c:barChart>
      <c:catAx>
        <c:axId val="3720788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72082008"/>
        <c:crosses val="autoZero"/>
        <c:auto val="1"/>
        <c:lblAlgn val="ctr"/>
        <c:lblOffset val="100"/>
        <c:noMultiLvlLbl val="0"/>
      </c:catAx>
      <c:valAx>
        <c:axId val="372082008"/>
        <c:scaling>
          <c:orientation val="minMax"/>
          <c:max val="1"/>
          <c:min val="0"/>
        </c:scaling>
        <c:delete val="1"/>
        <c:axPos val="l"/>
        <c:numFmt formatCode="0%" sourceLinked="1"/>
        <c:majorTickMark val="none"/>
        <c:minorTickMark val="none"/>
        <c:tickLblPos val="nextTo"/>
        <c:crossAx val="372078872"/>
        <c:crosses val="autoZero"/>
        <c:crossBetween val="between"/>
      </c:valAx>
      <c:spPr>
        <a:noFill/>
        <a:ln>
          <a:noFill/>
        </a:ln>
        <a:effectLst/>
      </c:spPr>
    </c:plotArea>
    <c:legend>
      <c:legendPos val="b"/>
      <c:layout>
        <c:manualLayout>
          <c:xMode val="edge"/>
          <c:yMode val="edge"/>
          <c:x val="0.31892214423666382"/>
          <c:y val="0.93003493836300799"/>
          <c:w val="0.36215571152667236"/>
          <c:h val="6.996506163699201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rgbClr val="4F81B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6255-4319-B975-7FD75D0E06DF}"/>
              </c:ext>
            </c:extLst>
          </c:dPt>
          <c:dPt>
            <c:idx val="1"/>
            <c:bubble3D val="0"/>
            <c:spPr>
              <a:solidFill>
                <a:srgbClr val="50C8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255-4319-B975-7FD75D0E06DF}"/>
              </c:ext>
            </c:extLst>
          </c:dPt>
          <c:dPt>
            <c:idx val="2"/>
            <c:bubble3D val="0"/>
            <c:spPr>
              <a:solidFill>
                <a:srgbClr val="FAB98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6255-4319-B975-7FD75D0E06DF}"/>
              </c:ext>
            </c:extLst>
          </c:dPt>
          <c:dPt>
            <c:idx val="3"/>
            <c:bubble3D val="0"/>
            <c:spPr>
              <a:solidFill>
                <a:srgbClr val="7030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6255-4319-B975-7FD75D0E06DF}"/>
              </c:ext>
            </c:extLst>
          </c:dPt>
          <c:dPt>
            <c:idx val="4"/>
            <c:bubble3D val="0"/>
            <c:spPr>
              <a:solidFill>
                <a:srgbClr val="FFFF9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6255-4319-B975-7FD75D0E06DF}"/>
              </c:ext>
            </c:extLst>
          </c:dPt>
          <c:dPt>
            <c:idx val="5"/>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255-4319-B975-7FD75D0E06DF}"/>
              </c:ext>
            </c:extLst>
          </c:dPt>
          <c:dPt>
            <c:idx val="6"/>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6255-4319-B975-7FD75D0E06DF}"/>
              </c:ext>
            </c:extLst>
          </c:dPt>
          <c:dPt>
            <c:idx val="7"/>
            <c:bubble3D val="0"/>
            <c:spPr>
              <a:solidFill>
                <a:schemeClr val="bg1">
                  <a:lumMod val="6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8-6255-4319-B975-7FD75D0E06DF}"/>
              </c:ext>
            </c:extLst>
          </c:dPt>
          <c:dLbls>
            <c:dLbl>
              <c:idx val="0"/>
              <c:layout>
                <c:manualLayout>
                  <c:x val="8.9583333333333251E-2"/>
                  <c:y val="5.3124999999999971E-2"/>
                </c:manualLayout>
              </c:layout>
              <c:spPr>
                <a:noFill/>
                <a:ln>
                  <a:noFill/>
                </a:ln>
                <a:effectLst/>
              </c:spPr>
              <c:txPr>
                <a:bodyPr rot="0" spcFirstLastPara="1" vertOverflow="ellipsis" vert="horz" wrap="square" anchor="ctr" anchorCtr="1"/>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6255-4319-B975-7FD75D0E06DF}"/>
                </c:ext>
              </c:extLst>
            </c:dLbl>
            <c:dLbl>
              <c:idx val="1"/>
              <c:layout>
                <c:manualLayout>
                  <c:x val="-0.16250000000000001"/>
                  <c:y val="4.0511001187201426E-2"/>
                </c:manualLayout>
              </c:layout>
              <c:spPr>
                <a:noFill/>
                <a:ln>
                  <a:noFill/>
                </a:ln>
                <a:effectLst/>
              </c:spPr>
              <c:txPr>
                <a:bodyPr rot="0" spcFirstLastPara="1" vertOverflow="ellipsis" vert="horz" wrap="square" anchor="ctr" anchorCtr="1"/>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255-4319-B975-7FD75D0E06DF}"/>
                </c:ext>
              </c:extLst>
            </c:dLbl>
            <c:dLbl>
              <c:idx val="2"/>
              <c:layout>
                <c:manualLayout>
                  <c:x val="-9.0124837251149087E-2"/>
                  <c:y val="-0.15072773501758624"/>
                </c:manualLayout>
              </c:layout>
              <c:spPr>
                <a:noFill/>
                <a:ln>
                  <a:noFill/>
                </a:ln>
                <a:effectLst/>
              </c:spPr>
              <c:txPr>
                <a:bodyPr rot="0" spcFirstLastPara="1" vertOverflow="ellipsis" vert="horz" wrap="square" anchor="ctr" anchorCtr="1"/>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0243193912062472"/>
                      <c:h val="0.22054116285063066"/>
                    </c:manualLayout>
                  </c15:layout>
                </c:ext>
                <c:ext xmlns:c16="http://schemas.microsoft.com/office/drawing/2014/chart" uri="{C3380CC4-5D6E-409C-BE32-E72D297353CC}">
                  <c16:uniqueId val="{00000004-6255-4319-B975-7FD75D0E06DF}"/>
                </c:ext>
              </c:extLst>
            </c:dLbl>
            <c:dLbl>
              <c:idx val="3"/>
              <c:spPr>
                <a:noFill/>
                <a:ln>
                  <a:noFill/>
                </a:ln>
                <a:effectLst/>
              </c:spPr>
              <c:txPr>
                <a:bodyPr rot="0" spcFirstLastPara="1" vertOverflow="ellipsis" vert="horz" wrap="square" anchor="ctr" anchorCtr="1"/>
                <a:lstStyle/>
                <a:p>
                  <a:pPr>
                    <a:defRPr sz="133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6255-4319-B975-7FD75D0E06DF}"/>
                </c:ext>
              </c:extLst>
            </c:dLbl>
            <c:dLbl>
              <c:idx val="4"/>
              <c:layout>
                <c:manualLayout>
                  <c:x val="0.11666666666666663"/>
                  <c:y val="-0.13626427672058666"/>
                </c:manualLayout>
              </c:layout>
              <c:spPr>
                <a:noFill/>
                <a:ln>
                  <a:noFill/>
                </a:ln>
                <a:effectLst/>
              </c:spPr>
              <c:txPr>
                <a:bodyPr rot="0" spcFirstLastPara="1" vertOverflow="ellipsis" vert="horz" wrap="square" anchor="ctr" anchorCtr="1"/>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6255-4319-B975-7FD75D0E06DF}"/>
                </c:ext>
              </c:extLst>
            </c:dLbl>
            <c:dLbl>
              <c:idx val="5"/>
              <c:layout>
                <c:manualLayout>
                  <c:x val="-4.1666666666666666E-3"/>
                  <c:y val="5.3124999999999943E-2"/>
                </c:manualLayout>
              </c:layout>
              <c:spPr>
                <a:noFill/>
                <a:ln>
                  <a:noFill/>
                </a:ln>
                <a:effectLst/>
              </c:spPr>
              <c:txPr>
                <a:bodyPr rot="0" spcFirstLastPara="1" vertOverflow="ellipsis" vert="horz" wrap="square" anchor="ctr" anchorCtr="1"/>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255-4319-B975-7FD75D0E06DF}"/>
                </c:ext>
              </c:extLst>
            </c:dLbl>
            <c:dLbl>
              <c:idx val="6"/>
              <c:layout>
                <c:manualLayout>
                  <c:x val="1.6781410601623113E-2"/>
                  <c:y val="-4.0784311206774046E-2"/>
                </c:manualLayout>
              </c:layout>
              <c:spPr>
                <a:noFill/>
                <a:ln>
                  <a:noFill/>
                </a:ln>
                <a:effectLst/>
              </c:spPr>
              <c:txPr>
                <a:bodyPr rot="0" spcFirstLastPara="1" vertOverflow="ellipsis" vert="horz" wrap="square" anchor="ctr" anchorCtr="1"/>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255-4319-B975-7FD75D0E06DF}"/>
                </c:ext>
              </c:extLst>
            </c:dLbl>
            <c:dLbl>
              <c:idx val="7"/>
              <c:layout>
                <c:manualLayout>
                  <c:x val="9.2656290283460563E-2"/>
                  <c:y val="0.19234807108138102"/>
                </c:manualLayout>
              </c:layout>
              <c:spPr>
                <a:noFill/>
                <a:ln>
                  <a:noFill/>
                </a:ln>
                <a:effectLst/>
              </c:spPr>
              <c:txPr>
                <a:bodyPr rot="0" spcFirstLastPara="1" vertOverflow="ellipsis" vert="horz" wrap="square" anchor="ctr" anchorCtr="1"/>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6255-4319-B975-7FD75D0E06DF}"/>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Morning</c:v>
                </c:pt>
                <c:pt idx="1">
                  <c:v>Daytime</c:v>
                </c:pt>
                <c:pt idx="2">
                  <c:v>Early Fringe</c:v>
                </c:pt>
                <c:pt idx="3">
                  <c:v>Prime Access</c:v>
                </c:pt>
                <c:pt idx="4">
                  <c:v>Prime</c:v>
                </c:pt>
                <c:pt idx="5">
                  <c:v>Late Fringe</c:v>
                </c:pt>
                <c:pt idx="6">
                  <c:v>Late News</c:v>
                </c:pt>
                <c:pt idx="7">
                  <c:v>Overnight</c:v>
                </c:pt>
              </c:strCache>
            </c:strRef>
          </c:cat>
          <c:val>
            <c:numRef>
              <c:f>Sheet1!$B$2:$B$9</c:f>
              <c:numCache>
                <c:formatCode>General</c:formatCode>
                <c:ptCount val="8"/>
                <c:pt idx="0">
                  <c:v>15128</c:v>
                </c:pt>
                <c:pt idx="1">
                  <c:v>68245</c:v>
                </c:pt>
                <c:pt idx="2">
                  <c:v>29640</c:v>
                </c:pt>
                <c:pt idx="3">
                  <c:v>11625</c:v>
                </c:pt>
                <c:pt idx="4">
                  <c:v>54294</c:v>
                </c:pt>
                <c:pt idx="5">
                  <c:v>17404</c:v>
                </c:pt>
                <c:pt idx="6">
                  <c:v>6368</c:v>
                </c:pt>
                <c:pt idx="7">
                  <c:v>28993</c:v>
                </c:pt>
              </c:numCache>
            </c:numRef>
          </c:val>
          <c:extLst>
            <c:ext xmlns:c16="http://schemas.microsoft.com/office/drawing/2014/chart" uri="{C3380CC4-5D6E-409C-BE32-E72D297353CC}">
              <c16:uniqueId val="{00000000-6255-4319-B975-7FD75D0E06DF}"/>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u="none"/>
            </a:pPr>
            <a:r>
              <a:rPr lang="en-US" sz="1800" u="none" dirty="0"/>
              <a:t>% of U.S. Adults</a:t>
            </a:r>
            <a:r>
              <a:rPr lang="en-US" sz="1800" u="none" baseline="0" dirty="0"/>
              <a:t> Who </a:t>
            </a:r>
            <a:r>
              <a:rPr lang="en-US" sz="1800" i="1" u="sng" baseline="0" dirty="0"/>
              <a:t>Often</a:t>
            </a:r>
            <a:r>
              <a:rPr lang="en-US" sz="1800" u="none" baseline="0" dirty="0"/>
              <a:t> Get Their News On Each Platform</a:t>
            </a:r>
          </a:p>
        </c:rich>
      </c:tx>
      <c:layout>
        <c:manualLayout>
          <c:xMode val="edge"/>
          <c:yMode val="edge"/>
          <c:x val="0.11055939603121499"/>
          <c:y val="1.31998302878963E-3"/>
        </c:manualLayout>
      </c:layout>
      <c:overlay val="0"/>
    </c:title>
    <c:autoTitleDeleted val="0"/>
    <c:plotArea>
      <c:layout/>
      <c:barChart>
        <c:barDir val="col"/>
        <c:grouping val="stacked"/>
        <c:varyColors val="0"/>
        <c:ser>
          <c:idx val="0"/>
          <c:order val="0"/>
          <c:tx>
            <c:strRef>
              <c:f>Sheet1!$B$1</c:f>
              <c:strCache>
                <c:ptCount val="1"/>
                <c:pt idx="0">
                  <c:v>$$$</c:v>
                </c:pt>
              </c:strCache>
            </c:strRef>
          </c:tx>
          <c:spPr>
            <a:solidFill>
              <a:srgbClr val="0765A3"/>
            </a:solidFill>
          </c:spPr>
          <c:invertIfNegative val="0"/>
          <c:dLbls>
            <c:dLbl>
              <c:idx val="8"/>
              <c:layout>
                <c:manualLayout>
                  <c:x val="-1.09172132910771E-16"/>
                  <c:y val="-3.8934804479863597E-2"/>
                </c:manualLayout>
              </c:layout>
              <c:spPr>
                <a:noFill/>
                <a:ln>
                  <a:noFill/>
                </a:ln>
                <a:effectLst/>
              </c:spPr>
              <c:txPr>
                <a:bodyPr wrap="square" lIns="38100" tIns="19050" rIns="38100" bIns="19050" anchor="ctr">
                  <a:spAutoFit/>
                </a:bodyPr>
                <a:lstStyle/>
                <a:p>
                  <a:pPr>
                    <a:defRPr sz="1400" b="1">
                      <a:solidFill>
                        <a:schemeClr val="tx1"/>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0B-4EE1-8F16-6A37D047EBDF}"/>
                </c:ext>
              </c:extLst>
            </c:dLbl>
            <c:spPr>
              <a:noFill/>
              <a:ln>
                <a:noFill/>
              </a:ln>
              <a:effectLst/>
            </c:spPr>
            <c:txPr>
              <a:bodyPr wrap="square" lIns="38100" tIns="19050" rIns="38100" bIns="19050" anchor="ctr">
                <a:spAutoFit/>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TV</c:v>
                </c:pt>
                <c:pt idx="1">
                  <c:v>Online</c:v>
                </c:pt>
                <c:pt idx="2">
                  <c:v>Radio</c:v>
                </c:pt>
                <c:pt idx="3">
                  <c:v>Print Newspapers</c:v>
                </c:pt>
              </c:strCache>
            </c:strRef>
          </c:cat>
          <c:val>
            <c:numRef>
              <c:f>Sheet1!$B$2:$B$5</c:f>
              <c:numCache>
                <c:formatCode>0%</c:formatCode>
                <c:ptCount val="4"/>
                <c:pt idx="0">
                  <c:v>0.56999999999999995</c:v>
                </c:pt>
                <c:pt idx="1">
                  <c:v>0.38</c:v>
                </c:pt>
                <c:pt idx="2">
                  <c:v>0.25</c:v>
                </c:pt>
                <c:pt idx="3">
                  <c:v>0.2</c:v>
                </c:pt>
              </c:numCache>
            </c:numRef>
          </c:val>
          <c:extLst>
            <c:ext xmlns:c16="http://schemas.microsoft.com/office/drawing/2014/chart" uri="{C3380CC4-5D6E-409C-BE32-E72D297353CC}">
              <c16:uniqueId val="{00000001-960B-4EE1-8F16-6A37D047EBDF}"/>
            </c:ext>
          </c:extLst>
        </c:ser>
        <c:dLbls>
          <c:showLegendKey val="0"/>
          <c:showVal val="1"/>
          <c:showCatName val="0"/>
          <c:showSerName val="0"/>
          <c:showPercent val="0"/>
          <c:showBubbleSize val="0"/>
        </c:dLbls>
        <c:gapWidth val="150"/>
        <c:overlap val="100"/>
        <c:axId val="372892848"/>
        <c:axId val="372893240"/>
      </c:barChart>
      <c:catAx>
        <c:axId val="372892848"/>
        <c:scaling>
          <c:orientation val="minMax"/>
        </c:scaling>
        <c:delete val="0"/>
        <c:axPos val="b"/>
        <c:numFmt formatCode="General" sourceLinked="0"/>
        <c:majorTickMark val="out"/>
        <c:minorTickMark val="none"/>
        <c:tickLblPos val="nextTo"/>
        <c:txPr>
          <a:bodyPr/>
          <a:lstStyle/>
          <a:p>
            <a:pPr>
              <a:defRPr sz="1400" b="1"/>
            </a:pPr>
            <a:endParaRPr lang="en-US"/>
          </a:p>
        </c:txPr>
        <c:crossAx val="372893240"/>
        <c:crosses val="autoZero"/>
        <c:auto val="1"/>
        <c:lblAlgn val="ctr"/>
        <c:lblOffset val="100"/>
        <c:noMultiLvlLbl val="0"/>
      </c:catAx>
      <c:valAx>
        <c:axId val="372893240"/>
        <c:scaling>
          <c:orientation val="minMax"/>
        </c:scaling>
        <c:delete val="1"/>
        <c:axPos val="l"/>
        <c:numFmt formatCode="0%" sourceLinked="1"/>
        <c:majorTickMark val="out"/>
        <c:minorTickMark val="none"/>
        <c:tickLblPos val="none"/>
        <c:crossAx val="372892848"/>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dirty="0"/>
              <a:t>% of Total Weekly Hours Spent With News Content By Device</a:t>
            </a:r>
          </a:p>
          <a:p>
            <a:pPr>
              <a:defRPr/>
            </a:pPr>
            <a:r>
              <a:rPr lang="en-US" sz="1600" dirty="0"/>
              <a:t>(“all in” consumption, not just video)</a:t>
            </a:r>
          </a:p>
        </c:rich>
      </c:tx>
      <c:overlay val="0"/>
      <c:spPr>
        <a:noFill/>
        <a:ln>
          <a:noFill/>
        </a:ln>
        <a:effectLst/>
      </c:spPr>
    </c:title>
    <c:autoTitleDeleted val="0"/>
    <c:plotArea>
      <c:layout/>
      <c:pieChart>
        <c:varyColors val="1"/>
        <c:ser>
          <c:idx val="0"/>
          <c:order val="0"/>
          <c:tx>
            <c:strRef>
              <c:f>Sheet1!$B$1</c:f>
              <c:strCache>
                <c:ptCount val="1"/>
                <c:pt idx="0">
                  <c:v>2016</c:v>
                </c:pt>
              </c:strCache>
            </c:strRef>
          </c:tx>
          <c:spPr>
            <a:solidFill>
              <a:srgbClr val="004A82"/>
            </a:solidFill>
          </c:spPr>
          <c:dPt>
            <c:idx val="0"/>
            <c:bubble3D val="0"/>
            <c:spPr>
              <a:solidFill>
                <a:srgbClr val="0765A3"/>
              </a:solidFill>
              <a:ln>
                <a:noFill/>
              </a:ln>
              <a:effectLst/>
            </c:spPr>
            <c:extLst>
              <c:ext xmlns:c16="http://schemas.microsoft.com/office/drawing/2014/chart" uri="{C3380CC4-5D6E-409C-BE32-E72D297353CC}">
                <c16:uniqueId val="{00000001-0BD7-4A3E-AC28-C121D6DC90F4}"/>
              </c:ext>
            </c:extLst>
          </c:dPt>
          <c:dPt>
            <c:idx val="1"/>
            <c:bubble3D val="0"/>
            <c:spPr>
              <a:solidFill>
                <a:srgbClr val="50C8A0"/>
              </a:solidFill>
              <a:ln>
                <a:noFill/>
              </a:ln>
              <a:effectLst/>
            </c:spPr>
            <c:extLst>
              <c:ext xmlns:c16="http://schemas.microsoft.com/office/drawing/2014/chart" uri="{C3380CC4-5D6E-409C-BE32-E72D297353CC}">
                <c16:uniqueId val="{00000003-0BD7-4A3E-AC28-C121D6DC90F4}"/>
              </c:ext>
            </c:extLst>
          </c:dPt>
          <c:dPt>
            <c:idx val="2"/>
            <c:bubble3D val="0"/>
            <c:spPr>
              <a:solidFill>
                <a:srgbClr val="FAB982"/>
              </a:solidFill>
              <a:ln>
                <a:noFill/>
              </a:ln>
              <a:effectLst/>
            </c:spPr>
            <c:extLst>
              <c:ext xmlns:c16="http://schemas.microsoft.com/office/drawing/2014/chart" uri="{C3380CC4-5D6E-409C-BE32-E72D297353CC}">
                <c16:uniqueId val="{00000005-0BD7-4A3E-AC28-C121D6DC90F4}"/>
              </c:ext>
            </c:extLst>
          </c:dPt>
          <c:dLbls>
            <c:dLbl>
              <c:idx val="0"/>
              <c:spPr>
                <a:noFill/>
                <a:ln>
                  <a:noFill/>
                </a:ln>
                <a:effectLst/>
              </c:spPr>
              <c:txPr>
                <a:bodyPr/>
                <a:lstStyle/>
                <a:p>
                  <a:pPr>
                    <a:defRPr sz="1800">
                      <a:solidFill>
                        <a:schemeClr val="bg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0BD7-4A3E-AC28-C121D6DC90F4}"/>
                </c:ext>
              </c:extLst>
            </c:dLbl>
            <c:dLbl>
              <c:idx val="1"/>
              <c:spPr>
                <a:noFill/>
                <a:ln>
                  <a:noFill/>
                </a:ln>
                <a:effectLst/>
              </c:spPr>
              <c:txPr>
                <a:bodyPr/>
                <a:lstStyle/>
                <a:p>
                  <a:pPr>
                    <a:defRPr sz="1800">
                      <a:solidFill>
                        <a:schemeClr val="bg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0BD7-4A3E-AC28-C121D6DC90F4}"/>
                </c:ext>
              </c:extLst>
            </c:dLbl>
            <c:spPr>
              <a:noFill/>
              <a:ln>
                <a:noFill/>
              </a:ln>
              <a:effectLst/>
            </c:spPr>
            <c:txPr>
              <a:bodyPr/>
              <a:lstStyle/>
              <a:p>
                <a:pPr>
                  <a:defRPr sz="1800"/>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TV News</c:v>
                </c:pt>
                <c:pt idx="1">
                  <c:v>PC News</c:v>
                </c:pt>
                <c:pt idx="2">
                  <c:v>Smartphone News</c:v>
                </c:pt>
              </c:strCache>
            </c:strRef>
          </c:cat>
          <c:val>
            <c:numRef>
              <c:f>Sheet1!$B$2:$B$4</c:f>
              <c:numCache>
                <c:formatCode>0%</c:formatCode>
                <c:ptCount val="3"/>
                <c:pt idx="0">
                  <c:v>0.91</c:v>
                </c:pt>
                <c:pt idx="1">
                  <c:v>7.0000000000000007E-2</c:v>
                </c:pt>
                <c:pt idx="2">
                  <c:v>0.02</c:v>
                </c:pt>
              </c:numCache>
            </c:numRef>
          </c:val>
          <c:extLst>
            <c:ext xmlns:c16="http://schemas.microsoft.com/office/drawing/2014/chart" uri="{C3380CC4-5D6E-409C-BE32-E72D297353CC}">
              <c16:uniqueId val="{00000000-1DF6-48F0-9817-909E0DD1AC4E}"/>
            </c:ext>
          </c:extLst>
        </c:ser>
        <c:dLbls>
          <c:showLegendKey val="0"/>
          <c:showVal val="1"/>
          <c:showCatName val="0"/>
          <c:showSerName val="0"/>
          <c:showPercent val="0"/>
          <c:showBubbleSize val="0"/>
          <c:showLeaderLines val="1"/>
        </c:dLbls>
        <c:firstSliceAng val="285"/>
      </c:pieChart>
      <c:spPr>
        <a:noFill/>
        <a:ln w="25400">
          <a:noFill/>
        </a:ln>
        <a:effectLst/>
      </c:spPr>
    </c:plotArea>
    <c:legend>
      <c:legendPos val="b"/>
      <c:overlay val="0"/>
      <c:spPr>
        <a:noFill/>
        <a:ln>
          <a:noFill/>
        </a:ln>
        <a:effectLst/>
      </c:spPr>
      <c:txPr>
        <a:bodyPr rot="0" vert="horz"/>
        <a:lstStyle/>
        <a:p>
          <a:pPr>
            <a:defRPr/>
          </a:pPr>
          <a:endParaRPr lang="en-US"/>
        </a:p>
      </c:txPr>
    </c:legend>
    <c:plotVisOnly val="1"/>
    <c:dispBlanksAs val="zero"/>
    <c:showDLblsOverMax val="0"/>
  </c:chart>
  <c:spPr>
    <a:noFill/>
    <a:ln>
      <a:noFill/>
    </a:ln>
    <a:effectLst/>
  </c:spPr>
  <c:txPr>
    <a:bodyPr/>
    <a:lstStyle/>
    <a:p>
      <a:pPr>
        <a:defRPr sz="15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Live</c:v>
                </c:pt>
              </c:strCache>
            </c:strRef>
          </c:tx>
          <c:spPr>
            <a:solidFill>
              <a:srgbClr val="0765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P18-34</c:v>
                </c:pt>
                <c:pt idx="1">
                  <c:v>P25-54</c:v>
                </c:pt>
                <c:pt idx="2">
                  <c:v>P2+</c:v>
                </c:pt>
              </c:strCache>
            </c:strRef>
          </c:cat>
          <c:val>
            <c:numRef>
              <c:f>Sheet1!$B$2:$B$4</c:f>
              <c:numCache>
                <c:formatCode>0%</c:formatCode>
                <c:ptCount val="3"/>
                <c:pt idx="0">
                  <c:v>0.89</c:v>
                </c:pt>
                <c:pt idx="1">
                  <c:v>0.89</c:v>
                </c:pt>
                <c:pt idx="2">
                  <c:v>0.91</c:v>
                </c:pt>
              </c:numCache>
            </c:numRef>
          </c:val>
          <c:extLst>
            <c:ext xmlns:c16="http://schemas.microsoft.com/office/drawing/2014/chart" uri="{C3380CC4-5D6E-409C-BE32-E72D297353CC}">
              <c16:uniqueId val="{00000000-34E1-4D6E-BDE2-CF6DAE51BF68}"/>
            </c:ext>
          </c:extLst>
        </c:ser>
        <c:ser>
          <c:idx val="1"/>
          <c:order val="1"/>
          <c:tx>
            <c:strRef>
              <c:f>Sheet1!$C$1</c:f>
              <c:strCache>
                <c:ptCount val="1"/>
                <c:pt idx="0">
                  <c:v>Live+Same Day</c:v>
                </c:pt>
              </c:strCache>
            </c:strRef>
          </c:tx>
          <c:spPr>
            <a:solidFill>
              <a:srgbClr val="50C8A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AB42-4049-B38C-583EA3A58830}"/>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AB42-4049-B38C-583EA3A58830}"/>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2-AB42-4049-B38C-583EA3A5883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P18-34</c:v>
                </c:pt>
                <c:pt idx="1">
                  <c:v>P25-54</c:v>
                </c:pt>
                <c:pt idx="2">
                  <c:v>P2+</c:v>
                </c:pt>
              </c:strCache>
            </c:strRef>
          </c:cat>
          <c:val>
            <c:numRef>
              <c:f>Sheet1!$C$2:$C$4</c:f>
              <c:numCache>
                <c:formatCode>0%</c:formatCode>
                <c:ptCount val="3"/>
                <c:pt idx="0">
                  <c:v>0.1</c:v>
                </c:pt>
                <c:pt idx="1">
                  <c:v>0.1</c:v>
                </c:pt>
                <c:pt idx="2">
                  <c:v>0.08</c:v>
                </c:pt>
              </c:numCache>
            </c:numRef>
          </c:val>
          <c:extLst>
            <c:ext xmlns:c16="http://schemas.microsoft.com/office/drawing/2014/chart" uri="{C3380CC4-5D6E-409C-BE32-E72D297353CC}">
              <c16:uniqueId val="{00000001-34E1-4D6E-BDE2-CF6DAE51BF68}"/>
            </c:ext>
          </c:extLst>
        </c:ser>
        <c:ser>
          <c:idx val="2"/>
          <c:order val="2"/>
          <c:tx>
            <c:strRef>
              <c:f>Sheet1!$D$1</c:f>
              <c:strCache>
                <c:ptCount val="1"/>
                <c:pt idx="0">
                  <c:v>Live+7</c:v>
                </c:pt>
              </c:strCache>
            </c:strRef>
          </c:tx>
          <c:spPr>
            <a:solidFill>
              <a:srgbClr val="FAB982"/>
            </a:solidFill>
            <a:ln>
              <a:noFill/>
            </a:ln>
            <a:effectLst/>
          </c:spPr>
          <c:invertIfNegative val="0"/>
          <c:dLbls>
            <c:dLbl>
              <c:idx val="0"/>
              <c:layout>
                <c:manualLayout>
                  <c:x val="3.1182383181155501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E1-4D6E-BDE2-CF6DAE51BF68}"/>
                </c:ext>
              </c:extLst>
            </c:dLbl>
            <c:dLbl>
              <c:idx val="1"/>
              <c:layout>
                <c:manualLayout>
                  <c:x val="3.1182383181155501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E1-4D6E-BDE2-CF6DAE51BF6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P18-34</c:v>
                </c:pt>
                <c:pt idx="1">
                  <c:v>P25-54</c:v>
                </c:pt>
                <c:pt idx="2">
                  <c:v>P2+</c:v>
                </c:pt>
              </c:strCache>
            </c:strRef>
          </c:cat>
          <c:val>
            <c:numRef>
              <c:f>Sheet1!$D$2:$D$4</c:f>
              <c:numCache>
                <c:formatCode>0%</c:formatCode>
                <c:ptCount val="3"/>
                <c:pt idx="0">
                  <c:v>0.01</c:v>
                </c:pt>
                <c:pt idx="1">
                  <c:v>1.2E-2</c:v>
                </c:pt>
                <c:pt idx="2">
                  <c:v>0.01</c:v>
                </c:pt>
              </c:numCache>
            </c:numRef>
          </c:val>
          <c:extLst>
            <c:ext xmlns:c16="http://schemas.microsoft.com/office/drawing/2014/chart" uri="{C3380CC4-5D6E-409C-BE32-E72D297353CC}">
              <c16:uniqueId val="{00000002-34E1-4D6E-BDE2-CF6DAE51BF68}"/>
            </c:ext>
          </c:extLst>
        </c:ser>
        <c:dLbls>
          <c:dLblPos val="ctr"/>
          <c:showLegendKey val="0"/>
          <c:showVal val="1"/>
          <c:showCatName val="0"/>
          <c:showSerName val="0"/>
          <c:showPercent val="0"/>
          <c:showBubbleSize val="0"/>
        </c:dLbls>
        <c:gapWidth val="150"/>
        <c:overlap val="100"/>
        <c:axId val="160013376"/>
        <c:axId val="160013768"/>
      </c:barChart>
      <c:catAx>
        <c:axId val="160013376"/>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60013768"/>
        <c:crosses val="autoZero"/>
        <c:auto val="1"/>
        <c:lblAlgn val="ctr"/>
        <c:lblOffset val="100"/>
        <c:noMultiLvlLbl val="0"/>
      </c:catAx>
      <c:valAx>
        <c:axId val="160013768"/>
        <c:scaling>
          <c:orientation val="minMax"/>
          <c:min val="0"/>
        </c:scaling>
        <c:delete val="1"/>
        <c:axPos val="b"/>
        <c:numFmt formatCode="0%" sourceLinked="1"/>
        <c:majorTickMark val="none"/>
        <c:minorTickMark val="none"/>
        <c:tickLblPos val="nextTo"/>
        <c:crossAx val="1600133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CY 2015</c:v>
                </c:pt>
              </c:strCache>
            </c:strRef>
          </c:tx>
          <c:spPr>
            <a:solidFill>
              <a:srgbClr val="4F81BD"/>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Local Broadcast News</c:v>
                </c:pt>
                <c:pt idx="1">
                  <c:v>National Broadcast News</c:v>
                </c:pt>
                <c:pt idx="2">
                  <c:v>Cable News</c:v>
                </c:pt>
              </c:strCache>
            </c:strRef>
          </c:cat>
          <c:val>
            <c:numRef>
              <c:f>Sheet1!$B$2:$B$4</c:f>
              <c:numCache>
                <c:formatCode>h:mm</c:formatCode>
                <c:ptCount val="3"/>
                <c:pt idx="0">
                  <c:v>9.7916666666666666E-2</c:v>
                </c:pt>
                <c:pt idx="1">
                  <c:v>4.0972222222222222E-2</c:v>
                </c:pt>
                <c:pt idx="2">
                  <c:v>5.8333333333333327E-2</c:v>
                </c:pt>
              </c:numCache>
            </c:numRef>
          </c:val>
          <c:extLst>
            <c:ext xmlns:c16="http://schemas.microsoft.com/office/drawing/2014/chart" uri="{C3380CC4-5D6E-409C-BE32-E72D297353CC}">
              <c16:uniqueId val="{00000000-A2A5-4664-918C-2BEF09718FDA}"/>
            </c:ext>
          </c:extLst>
        </c:ser>
        <c:ser>
          <c:idx val="1"/>
          <c:order val="1"/>
          <c:tx>
            <c:strRef>
              <c:f>Sheet1!$C$1</c:f>
              <c:strCache>
                <c:ptCount val="1"/>
                <c:pt idx="0">
                  <c:v>CY 2016</c:v>
                </c:pt>
              </c:strCache>
            </c:strRef>
          </c:tx>
          <c:spPr>
            <a:solidFill>
              <a:srgbClr val="50C8A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Local Broadcast News</c:v>
                </c:pt>
                <c:pt idx="1">
                  <c:v>National Broadcast News</c:v>
                </c:pt>
                <c:pt idx="2">
                  <c:v>Cable News</c:v>
                </c:pt>
              </c:strCache>
            </c:strRef>
          </c:cat>
          <c:val>
            <c:numRef>
              <c:f>Sheet1!$C$2:$C$4</c:f>
              <c:numCache>
                <c:formatCode>h:mm</c:formatCode>
                <c:ptCount val="3"/>
                <c:pt idx="0">
                  <c:v>9.4444444444444442E-2</c:v>
                </c:pt>
                <c:pt idx="1">
                  <c:v>4.1666666666666664E-2</c:v>
                </c:pt>
                <c:pt idx="2">
                  <c:v>8.2638888888888887E-2</c:v>
                </c:pt>
              </c:numCache>
            </c:numRef>
          </c:val>
          <c:extLst>
            <c:ext xmlns:c16="http://schemas.microsoft.com/office/drawing/2014/chart" uri="{C3380CC4-5D6E-409C-BE32-E72D297353CC}">
              <c16:uniqueId val="{00000001-A2A5-4664-918C-2BEF09718FDA}"/>
            </c:ext>
          </c:extLst>
        </c:ser>
        <c:ser>
          <c:idx val="2"/>
          <c:order val="2"/>
          <c:tx>
            <c:strRef>
              <c:f>Sheet1!$D$1</c:f>
              <c:strCache>
                <c:ptCount val="1"/>
                <c:pt idx="0">
                  <c:v>1Q 2017</c:v>
                </c:pt>
              </c:strCache>
            </c:strRef>
          </c:tx>
          <c:spPr>
            <a:solidFill>
              <a:srgbClr val="FAB98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Local Broadcast News</c:v>
                </c:pt>
                <c:pt idx="1">
                  <c:v>National Broadcast News</c:v>
                </c:pt>
                <c:pt idx="2">
                  <c:v>Cable News</c:v>
                </c:pt>
              </c:strCache>
            </c:strRef>
          </c:cat>
          <c:val>
            <c:numRef>
              <c:f>Sheet1!$D$2:$D$4</c:f>
              <c:numCache>
                <c:formatCode>h:mm</c:formatCode>
                <c:ptCount val="3"/>
                <c:pt idx="0">
                  <c:v>9.8611111111111108E-2</c:v>
                </c:pt>
                <c:pt idx="1">
                  <c:v>4.3055555555555562E-2</c:v>
                </c:pt>
                <c:pt idx="2">
                  <c:v>9.930555555555555E-2</c:v>
                </c:pt>
              </c:numCache>
            </c:numRef>
          </c:val>
          <c:extLst>
            <c:ext xmlns:c16="http://schemas.microsoft.com/office/drawing/2014/chart" uri="{C3380CC4-5D6E-409C-BE32-E72D297353CC}">
              <c16:uniqueId val="{00000002-A2A5-4664-918C-2BEF09718FDA}"/>
            </c:ext>
          </c:extLst>
        </c:ser>
        <c:dLbls>
          <c:showLegendKey val="0"/>
          <c:showVal val="1"/>
          <c:showCatName val="0"/>
          <c:showSerName val="0"/>
          <c:showPercent val="0"/>
          <c:showBubbleSize val="0"/>
        </c:dLbls>
        <c:gapWidth val="150"/>
        <c:overlap val="-25"/>
        <c:axId val="243287632"/>
        <c:axId val="243288024"/>
      </c:barChart>
      <c:catAx>
        <c:axId val="243287632"/>
        <c:scaling>
          <c:orientation val="minMax"/>
        </c:scaling>
        <c:delete val="0"/>
        <c:axPos val="b"/>
        <c:numFmt formatCode="General" sourceLinked="0"/>
        <c:majorTickMark val="none"/>
        <c:minorTickMark val="none"/>
        <c:tickLblPos val="nextTo"/>
        <c:crossAx val="243288024"/>
        <c:crosses val="autoZero"/>
        <c:auto val="1"/>
        <c:lblAlgn val="ctr"/>
        <c:lblOffset val="100"/>
        <c:noMultiLvlLbl val="0"/>
      </c:catAx>
      <c:valAx>
        <c:axId val="243288024"/>
        <c:scaling>
          <c:orientation val="minMax"/>
        </c:scaling>
        <c:delete val="1"/>
        <c:axPos val="l"/>
        <c:numFmt formatCode="h:mm" sourceLinked="1"/>
        <c:majorTickMark val="out"/>
        <c:minorTickMark val="none"/>
        <c:tickLblPos val="nextTo"/>
        <c:crossAx val="243287632"/>
        <c:crosses val="autoZero"/>
        <c:crossBetween val="between"/>
      </c:valAx>
    </c:plotArea>
    <c:legend>
      <c:legendPos val="t"/>
      <c:layout>
        <c:manualLayout>
          <c:xMode val="edge"/>
          <c:yMode val="edge"/>
          <c:x val="0.28426735830135152"/>
          <c:y val="5.066703777123234E-2"/>
          <c:w val="0.43436510748985746"/>
          <c:h val="7.9550065440034651E-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685505508778"/>
          <c:y val="3.3387606580010602E-2"/>
          <c:w val="0.79179294531887101"/>
          <c:h val="0.816899239939743"/>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102767</c:v>
                </c:pt>
                <c:pt idx="1">
                  <c:v>100928</c:v>
                </c:pt>
                <c:pt idx="2">
                  <c:v>99440</c:v>
                </c:pt>
                <c:pt idx="3">
                  <c:v>98726</c:v>
                </c:pt>
                <c:pt idx="4">
                  <c:v>97860</c:v>
                </c:pt>
              </c:numCache>
            </c:numRef>
          </c:val>
          <c:smooth val="0"/>
          <c:extLst>
            <c:ext xmlns:c16="http://schemas.microsoft.com/office/drawing/2014/chart" uri="{C3380CC4-5D6E-409C-BE32-E72D297353CC}">
              <c16:uniqueId val="{00000000-274A-4719-93DD-17C94BBF6799}"/>
            </c:ext>
          </c:extLst>
        </c:ser>
        <c:dLbls>
          <c:showLegendKey val="0"/>
          <c:showVal val="0"/>
          <c:showCatName val="0"/>
          <c:showSerName val="0"/>
          <c:showPercent val="0"/>
          <c:showBubbleSize val="0"/>
        </c:dLbls>
        <c:smooth val="0"/>
        <c:axId val="240173720"/>
        <c:axId val="240174112"/>
      </c:lineChart>
      <c:catAx>
        <c:axId val="240173720"/>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40174112"/>
        <c:crosses val="autoZero"/>
        <c:auto val="1"/>
        <c:lblAlgn val="ctr"/>
        <c:lblOffset val="100"/>
        <c:noMultiLvlLbl val="0"/>
      </c:catAx>
      <c:valAx>
        <c:axId val="2401741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40173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1"/>
                </a:solidFill>
              </a:rPr>
              <a:t>Composition</a:t>
            </a:r>
            <a:r>
              <a:rPr lang="en-US" baseline="0" dirty="0">
                <a:solidFill>
                  <a:schemeClr val="tx1"/>
                </a:solidFill>
              </a:rPr>
              <a:t> by Gender</a:t>
            </a:r>
            <a:endParaRPr lang="en-US" dirty="0">
              <a:solidFill>
                <a:schemeClr val="tx1"/>
              </a:solidFill>
            </a:endParaRPr>
          </a:p>
          <a:p>
            <a:pPr>
              <a:defRPr/>
            </a:pPr>
            <a:r>
              <a:rPr lang="en-US" sz="1400" dirty="0">
                <a:solidFill>
                  <a:schemeClr val="tx1"/>
                </a:solidFill>
              </a:rPr>
              <a:t>(Adults 18+)</a:t>
            </a:r>
            <a:endParaRPr lang="en-US" dirty="0">
              <a:solidFill>
                <a:schemeClr val="tx1"/>
              </a:solidFill>
            </a:endParaRPr>
          </a:p>
        </c:rich>
      </c:tx>
      <c:layout>
        <c:manualLayout>
          <c:xMode val="edge"/>
          <c:yMode val="edge"/>
          <c:x val="0.38741710422341702"/>
          <c:y val="2.586686457194279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065806703073401"/>
          <c:y val="0.187130725685211"/>
          <c:w val="0.73347654955507602"/>
          <c:h val="0.70910292135174702"/>
        </c:manualLayout>
      </c:layout>
      <c:barChart>
        <c:barDir val="bar"/>
        <c:grouping val="stacked"/>
        <c:varyColors val="0"/>
        <c:ser>
          <c:idx val="0"/>
          <c:order val="0"/>
          <c:tx>
            <c:strRef>
              <c:f>Sheet1!$B$1</c:f>
              <c:strCache>
                <c:ptCount val="1"/>
                <c:pt idx="0">
                  <c:v>Female 18+</c:v>
                </c:pt>
              </c:strCache>
            </c:strRef>
          </c:tx>
          <c:spPr>
            <a:solidFill>
              <a:srgbClr val="4F81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Local Broadcast TV News</c:v>
                </c:pt>
                <c:pt idx="1">
                  <c:v>National Cable TV News</c:v>
                </c:pt>
              </c:strCache>
            </c:strRef>
          </c:cat>
          <c:val>
            <c:numRef>
              <c:f>Sheet1!$B$2:$B$3</c:f>
              <c:numCache>
                <c:formatCode>0%</c:formatCode>
                <c:ptCount val="2"/>
                <c:pt idx="0">
                  <c:v>0.56999999999999995</c:v>
                </c:pt>
                <c:pt idx="1">
                  <c:v>0.48</c:v>
                </c:pt>
              </c:numCache>
            </c:numRef>
          </c:val>
          <c:extLst>
            <c:ext xmlns:c16="http://schemas.microsoft.com/office/drawing/2014/chart" uri="{C3380CC4-5D6E-409C-BE32-E72D297353CC}">
              <c16:uniqueId val="{00000000-B9D6-4290-9D4A-8F559A2244BB}"/>
            </c:ext>
          </c:extLst>
        </c:ser>
        <c:ser>
          <c:idx val="1"/>
          <c:order val="1"/>
          <c:tx>
            <c:strRef>
              <c:f>Sheet1!$C$1</c:f>
              <c:strCache>
                <c:ptCount val="1"/>
                <c:pt idx="0">
                  <c:v>Male 18+</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Local Broadcast TV News</c:v>
                </c:pt>
                <c:pt idx="1">
                  <c:v>National Cable TV News</c:v>
                </c:pt>
              </c:strCache>
            </c:strRef>
          </c:cat>
          <c:val>
            <c:numRef>
              <c:f>Sheet1!$C$2:$C$3</c:f>
              <c:numCache>
                <c:formatCode>0%</c:formatCode>
                <c:ptCount val="2"/>
                <c:pt idx="0">
                  <c:v>0.43</c:v>
                </c:pt>
                <c:pt idx="1">
                  <c:v>0.52</c:v>
                </c:pt>
              </c:numCache>
            </c:numRef>
          </c:val>
          <c:extLst>
            <c:ext xmlns:c16="http://schemas.microsoft.com/office/drawing/2014/chart" uri="{C3380CC4-5D6E-409C-BE32-E72D297353CC}">
              <c16:uniqueId val="{00000001-B9D6-4290-9D4A-8F559A2244BB}"/>
            </c:ext>
          </c:extLst>
        </c:ser>
        <c:dLbls>
          <c:showLegendKey val="0"/>
          <c:showVal val="0"/>
          <c:showCatName val="0"/>
          <c:showSerName val="0"/>
          <c:showPercent val="0"/>
          <c:showBubbleSize val="0"/>
        </c:dLbls>
        <c:gapWidth val="150"/>
        <c:overlap val="100"/>
        <c:axId val="374347288"/>
        <c:axId val="374347680"/>
      </c:barChart>
      <c:catAx>
        <c:axId val="374347288"/>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74347680"/>
        <c:crosses val="autoZero"/>
        <c:auto val="1"/>
        <c:lblAlgn val="ctr"/>
        <c:lblOffset val="100"/>
        <c:noMultiLvlLbl val="0"/>
      </c:catAx>
      <c:valAx>
        <c:axId val="374347680"/>
        <c:scaling>
          <c:orientation val="minMax"/>
        </c:scaling>
        <c:delete val="1"/>
        <c:axPos val="t"/>
        <c:numFmt formatCode="0%" sourceLinked="1"/>
        <c:majorTickMark val="none"/>
        <c:minorTickMark val="none"/>
        <c:tickLblPos val="nextTo"/>
        <c:crossAx val="374347288"/>
        <c:crosses val="autoZero"/>
        <c:crossBetween val="between"/>
      </c:valAx>
      <c:spPr>
        <a:noFill/>
        <a:ln>
          <a:noFill/>
        </a:ln>
        <a:effectLst/>
      </c:spPr>
    </c:plotArea>
    <c:legend>
      <c:legendPos val="b"/>
      <c:layout>
        <c:manualLayout>
          <c:xMode val="edge"/>
          <c:yMode val="edge"/>
          <c:x val="0.35097555640706002"/>
          <c:y val="0.90554164476087795"/>
          <c:w val="0.28535953321021101"/>
          <c:h val="7.1432772248113105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Income by Media Type</a:t>
            </a:r>
            <a:endParaRPr lang="en-US" sz="1400" dirty="0"/>
          </a:p>
        </c:rich>
      </c:tx>
      <c:layout>
        <c:manualLayout>
          <c:xMode val="edge"/>
          <c:yMode val="edge"/>
          <c:x val="0.47147292340628411"/>
          <c:y val="0"/>
        </c:manualLayout>
      </c:layout>
      <c:overlay val="0"/>
    </c:title>
    <c:autoTitleDeleted val="0"/>
    <c:plotArea>
      <c:layout/>
      <c:barChart>
        <c:barDir val="bar"/>
        <c:grouping val="percentStacked"/>
        <c:varyColors val="0"/>
        <c:ser>
          <c:idx val="0"/>
          <c:order val="0"/>
          <c:tx>
            <c:strRef>
              <c:f>Sheet1!$B$1</c:f>
              <c:strCache>
                <c:ptCount val="1"/>
                <c:pt idx="0">
                  <c:v>&lt;$25K</c:v>
                </c:pt>
              </c:strCache>
            </c:strRef>
          </c:tx>
          <c:spPr>
            <a:solidFill>
              <a:srgbClr val="4F81BD"/>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Local Broadcast News</c:v>
                </c:pt>
                <c:pt idx="1">
                  <c:v>Cable News</c:v>
                </c:pt>
              </c:strCache>
            </c:strRef>
          </c:cat>
          <c:val>
            <c:numRef>
              <c:f>Sheet1!$B$2:$B$3</c:f>
              <c:numCache>
                <c:formatCode>0%</c:formatCode>
                <c:ptCount val="2"/>
                <c:pt idx="0">
                  <c:v>0.19</c:v>
                </c:pt>
                <c:pt idx="1">
                  <c:v>0.11</c:v>
                </c:pt>
              </c:numCache>
            </c:numRef>
          </c:val>
          <c:extLst>
            <c:ext xmlns:c16="http://schemas.microsoft.com/office/drawing/2014/chart" uri="{C3380CC4-5D6E-409C-BE32-E72D297353CC}">
              <c16:uniqueId val="{00000000-3CA4-412D-980C-3BDE44B1224A}"/>
            </c:ext>
          </c:extLst>
        </c:ser>
        <c:ser>
          <c:idx val="1"/>
          <c:order val="1"/>
          <c:tx>
            <c:strRef>
              <c:f>Sheet1!$C$1</c:f>
              <c:strCache>
                <c:ptCount val="1"/>
                <c:pt idx="0">
                  <c:v>$25-$50K</c:v>
                </c:pt>
              </c:strCache>
            </c:strRef>
          </c:tx>
          <c:spPr>
            <a:solidFill>
              <a:srgbClr val="50C8A0"/>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Local Broadcast News</c:v>
                </c:pt>
                <c:pt idx="1">
                  <c:v>Cable News</c:v>
                </c:pt>
              </c:strCache>
            </c:strRef>
          </c:cat>
          <c:val>
            <c:numRef>
              <c:f>Sheet1!$C$2:$C$3</c:f>
              <c:numCache>
                <c:formatCode>0%</c:formatCode>
                <c:ptCount val="2"/>
                <c:pt idx="0">
                  <c:v>0.25</c:v>
                </c:pt>
                <c:pt idx="1">
                  <c:v>0.2</c:v>
                </c:pt>
              </c:numCache>
            </c:numRef>
          </c:val>
          <c:extLst>
            <c:ext xmlns:c16="http://schemas.microsoft.com/office/drawing/2014/chart" uri="{C3380CC4-5D6E-409C-BE32-E72D297353CC}">
              <c16:uniqueId val="{00000001-3CA4-412D-980C-3BDE44B1224A}"/>
            </c:ext>
          </c:extLst>
        </c:ser>
        <c:ser>
          <c:idx val="2"/>
          <c:order val="2"/>
          <c:tx>
            <c:strRef>
              <c:f>Sheet1!$D$1</c:f>
              <c:strCache>
                <c:ptCount val="1"/>
                <c:pt idx="0">
                  <c:v>$50K-75K</c:v>
                </c:pt>
              </c:strCache>
            </c:strRef>
          </c:tx>
          <c:spPr>
            <a:solidFill>
              <a:srgbClr val="FAB982"/>
            </a:solidFill>
          </c:spPr>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Local Broadcast News</c:v>
                </c:pt>
                <c:pt idx="1">
                  <c:v>Cable News</c:v>
                </c:pt>
              </c:strCache>
            </c:strRef>
          </c:cat>
          <c:val>
            <c:numRef>
              <c:f>Sheet1!$D$2:$D$3</c:f>
              <c:numCache>
                <c:formatCode>0%</c:formatCode>
                <c:ptCount val="2"/>
                <c:pt idx="0">
                  <c:v>0.21</c:v>
                </c:pt>
                <c:pt idx="1">
                  <c:v>0.23</c:v>
                </c:pt>
              </c:numCache>
            </c:numRef>
          </c:val>
          <c:extLst>
            <c:ext xmlns:c16="http://schemas.microsoft.com/office/drawing/2014/chart" uri="{C3380CC4-5D6E-409C-BE32-E72D297353CC}">
              <c16:uniqueId val="{00000002-3CA4-412D-980C-3BDE44B1224A}"/>
            </c:ext>
          </c:extLst>
        </c:ser>
        <c:ser>
          <c:idx val="3"/>
          <c:order val="3"/>
          <c:tx>
            <c:strRef>
              <c:f>Sheet1!$E$1</c:f>
              <c:strCache>
                <c:ptCount val="1"/>
                <c:pt idx="0">
                  <c:v>$75K+</c:v>
                </c:pt>
              </c:strCache>
            </c:strRef>
          </c:tx>
          <c:spPr>
            <a:solidFill>
              <a:srgbClr val="7030A0"/>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Local Broadcast News</c:v>
                </c:pt>
                <c:pt idx="1">
                  <c:v>Cable News</c:v>
                </c:pt>
              </c:strCache>
            </c:strRef>
          </c:cat>
          <c:val>
            <c:numRef>
              <c:f>Sheet1!$E$2:$E$3</c:f>
              <c:numCache>
                <c:formatCode>0%</c:formatCode>
                <c:ptCount val="2"/>
                <c:pt idx="0">
                  <c:v>0.34</c:v>
                </c:pt>
                <c:pt idx="1">
                  <c:v>0.47</c:v>
                </c:pt>
              </c:numCache>
            </c:numRef>
          </c:val>
          <c:extLst>
            <c:ext xmlns:c16="http://schemas.microsoft.com/office/drawing/2014/chart" uri="{C3380CC4-5D6E-409C-BE32-E72D297353CC}">
              <c16:uniqueId val="{00000003-3CA4-412D-980C-3BDE44B1224A}"/>
            </c:ext>
          </c:extLst>
        </c:ser>
        <c:dLbls>
          <c:showLegendKey val="0"/>
          <c:showVal val="1"/>
          <c:showCatName val="0"/>
          <c:showSerName val="0"/>
          <c:showPercent val="0"/>
          <c:showBubbleSize val="0"/>
        </c:dLbls>
        <c:gapWidth val="150"/>
        <c:overlap val="100"/>
        <c:axId val="372891672"/>
        <c:axId val="372892064"/>
      </c:barChart>
      <c:catAx>
        <c:axId val="372891672"/>
        <c:scaling>
          <c:orientation val="minMax"/>
        </c:scaling>
        <c:delete val="0"/>
        <c:axPos val="l"/>
        <c:numFmt formatCode="General" sourceLinked="0"/>
        <c:majorTickMark val="none"/>
        <c:minorTickMark val="none"/>
        <c:tickLblPos val="nextTo"/>
        <c:crossAx val="372892064"/>
        <c:crosses val="autoZero"/>
        <c:auto val="1"/>
        <c:lblAlgn val="ctr"/>
        <c:lblOffset val="100"/>
        <c:noMultiLvlLbl val="0"/>
      </c:catAx>
      <c:valAx>
        <c:axId val="372892064"/>
        <c:scaling>
          <c:orientation val="minMax"/>
        </c:scaling>
        <c:delete val="1"/>
        <c:axPos val="b"/>
        <c:numFmt formatCode="0%" sourceLinked="1"/>
        <c:majorTickMark val="out"/>
        <c:minorTickMark val="none"/>
        <c:tickLblPos val="nextTo"/>
        <c:crossAx val="372891672"/>
        <c:crosses val="autoZero"/>
        <c:crossBetween val="between"/>
      </c:valAx>
    </c:plotArea>
    <c:legend>
      <c:legendPos val="t"/>
      <c:layout>
        <c:manualLayout>
          <c:xMode val="edge"/>
          <c:yMode val="edge"/>
          <c:x val="0.37273836554040846"/>
          <c:y val="0.12962269268036788"/>
          <c:w val="0.55610497454548113"/>
          <c:h val="8.6321161321702464E-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u="sng" dirty="0"/>
              <a:t>Sports Programming Costs Trend</a:t>
            </a:r>
            <a:endParaRPr lang="en-US" sz="1800" u="sng" baseline="0" dirty="0"/>
          </a:p>
          <a:p>
            <a:pPr>
              <a:defRPr/>
            </a:pPr>
            <a:r>
              <a:rPr lang="en-US" sz="1400" b="0" i="1" u="none" baseline="0" dirty="0"/>
              <a:t>(millions)</a:t>
            </a:r>
            <a:endParaRPr lang="en-US" sz="1200" b="0" i="1" u="none" dirty="0"/>
          </a:p>
        </c:rich>
      </c:tx>
      <c:layout>
        <c:manualLayout>
          <c:xMode val="edge"/>
          <c:yMode val="edge"/>
          <c:x val="0.24566775351432299"/>
          <c:y val="6.1967012988189303E-2"/>
        </c:manualLayout>
      </c:layout>
      <c:overlay val="0"/>
    </c:title>
    <c:autoTitleDeleted val="0"/>
    <c:plotArea>
      <c:layout/>
      <c:barChart>
        <c:barDir val="col"/>
        <c:grouping val="stacked"/>
        <c:varyColors val="0"/>
        <c:ser>
          <c:idx val="0"/>
          <c:order val="0"/>
          <c:tx>
            <c:strRef>
              <c:f>Sheet1!$B$1</c:f>
              <c:strCache>
                <c:ptCount val="1"/>
                <c:pt idx="0">
                  <c:v>$$$</c:v>
                </c:pt>
              </c:strCache>
            </c:strRef>
          </c:tx>
          <c:spPr>
            <a:solidFill>
              <a:srgbClr val="0765A3"/>
            </a:solidFill>
          </c:spPr>
          <c:invertIfNegative val="0"/>
          <c:dLbls>
            <c:dLbl>
              <c:idx val="0"/>
              <c:layout>
                <c:manualLayout>
                  <c:x val="-3.539826955419921E-3"/>
                  <c:y val="-0.264480565520385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8C-4B81-A9D9-98B3BE63FFE8}"/>
                </c:ext>
              </c:extLst>
            </c:dLbl>
            <c:dLbl>
              <c:idx val="1"/>
              <c:layout>
                <c:manualLayout>
                  <c:x val="0"/>
                  <c:y val="-0.332370537023963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8C-4B81-A9D9-98B3BE63FFE8}"/>
                </c:ext>
              </c:extLst>
            </c:dLbl>
            <c:dLbl>
              <c:idx val="2"/>
              <c:layout>
                <c:manualLayout>
                  <c:x val="-1.76991347770996E-3"/>
                  <c:y val="-0.35208756548566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8C-4B81-A9D9-98B3BE63FFE8}"/>
                </c:ext>
              </c:extLst>
            </c:dLbl>
            <c:spPr>
              <a:noFill/>
              <a:ln>
                <a:noFill/>
              </a:ln>
              <a:effectLst/>
            </c:spPr>
            <c:txPr>
              <a:bodyPr wrap="square" lIns="38100" tIns="19050" rIns="38100" bIns="19050" anchor="ctr">
                <a:spAutoFit/>
              </a:bodyPr>
              <a:lstStyle/>
              <a:p>
                <a:pPr>
                  <a:defRPr sz="14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2016</c:v>
                </c:pt>
                <c:pt idx="1">
                  <c:v>2020</c:v>
                </c:pt>
              </c:numCache>
            </c:numRef>
          </c:cat>
          <c:val>
            <c:numRef>
              <c:f>Sheet1!$B$2:$B$3</c:f>
              <c:numCache>
                <c:formatCode>"$"#,##0.0</c:formatCode>
                <c:ptCount val="2"/>
                <c:pt idx="0">
                  <c:v>20074.2</c:v>
                </c:pt>
                <c:pt idx="1">
                  <c:v>25859.4</c:v>
                </c:pt>
              </c:numCache>
            </c:numRef>
          </c:val>
          <c:extLst>
            <c:ext xmlns:c16="http://schemas.microsoft.com/office/drawing/2014/chart" uri="{C3380CC4-5D6E-409C-BE32-E72D297353CC}">
              <c16:uniqueId val="{00000003-D78C-4B81-A9D9-98B3BE63FFE8}"/>
            </c:ext>
          </c:extLst>
        </c:ser>
        <c:dLbls>
          <c:showLegendKey val="0"/>
          <c:showVal val="0"/>
          <c:showCatName val="0"/>
          <c:showSerName val="0"/>
          <c:showPercent val="0"/>
          <c:showBubbleSize val="0"/>
        </c:dLbls>
        <c:gapWidth val="150"/>
        <c:overlap val="100"/>
        <c:axId val="374286840"/>
        <c:axId val="374285664"/>
      </c:barChart>
      <c:catAx>
        <c:axId val="374286840"/>
        <c:scaling>
          <c:orientation val="minMax"/>
        </c:scaling>
        <c:delete val="0"/>
        <c:axPos val="b"/>
        <c:numFmt formatCode="General" sourceLinked="0"/>
        <c:majorTickMark val="out"/>
        <c:minorTickMark val="none"/>
        <c:tickLblPos val="nextTo"/>
        <c:txPr>
          <a:bodyPr/>
          <a:lstStyle/>
          <a:p>
            <a:pPr>
              <a:defRPr sz="1400" b="1">
                <a:solidFill>
                  <a:schemeClr val="tx1"/>
                </a:solidFill>
              </a:defRPr>
            </a:pPr>
            <a:endParaRPr lang="en-US"/>
          </a:p>
        </c:txPr>
        <c:crossAx val="374285664"/>
        <c:crosses val="autoZero"/>
        <c:auto val="1"/>
        <c:lblAlgn val="ctr"/>
        <c:lblOffset val="100"/>
        <c:noMultiLvlLbl val="0"/>
      </c:catAx>
      <c:valAx>
        <c:axId val="374285664"/>
        <c:scaling>
          <c:orientation val="minMax"/>
        </c:scaling>
        <c:delete val="1"/>
        <c:axPos val="l"/>
        <c:numFmt formatCode="&quot;$&quot;#,##0.0" sourceLinked="1"/>
        <c:majorTickMark val="out"/>
        <c:minorTickMark val="none"/>
        <c:tickLblPos val="nextTo"/>
        <c:crossAx val="374286840"/>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800" u="sng" dirty="0"/>
              <a:t>Live Sporting Events in 2017</a:t>
            </a:r>
          </a:p>
          <a:p>
            <a:pPr>
              <a:defRPr sz="1400"/>
            </a:pPr>
            <a:r>
              <a:rPr lang="en-US" sz="1400" dirty="0"/>
              <a:t>Broadcast</a:t>
            </a:r>
            <a:r>
              <a:rPr lang="en-US" sz="1400" baseline="0" dirty="0"/>
              <a:t> TV vs. Cable TV</a:t>
            </a:r>
            <a:endParaRPr lang="en-US" sz="1400" dirty="0"/>
          </a:p>
        </c:rich>
      </c:tx>
      <c:overlay val="0"/>
    </c:title>
    <c:autoTitleDeleted val="0"/>
    <c:plotArea>
      <c:layout/>
      <c:pieChart>
        <c:varyColors val="1"/>
        <c:ser>
          <c:idx val="0"/>
          <c:order val="0"/>
          <c:tx>
            <c:strRef>
              <c:f>Sheet1!$B$1</c:f>
              <c:strCache>
                <c:ptCount val="1"/>
                <c:pt idx="0">
                  <c:v>Total Respondents</c:v>
                </c:pt>
              </c:strCache>
            </c:strRef>
          </c:tx>
          <c:spPr>
            <a:gradFill flip="none" rotWithShape="1">
              <a:gsLst>
                <a:gs pos="0">
                  <a:srgbClr val="3682B4"/>
                </a:gs>
                <a:gs pos="100000">
                  <a:srgbClr val="0765A3"/>
                </a:gs>
              </a:gsLst>
              <a:lin ang="0" scaled="0"/>
              <a:tileRect/>
            </a:gradFill>
          </c:spPr>
          <c:dPt>
            <c:idx val="0"/>
            <c:bubble3D val="0"/>
            <c:spPr>
              <a:solidFill>
                <a:srgbClr val="0765A3"/>
              </a:solidFill>
            </c:spPr>
            <c:extLst>
              <c:ext xmlns:c16="http://schemas.microsoft.com/office/drawing/2014/chart" uri="{C3380CC4-5D6E-409C-BE32-E72D297353CC}">
                <c16:uniqueId val="{00000001-4A3D-4263-AA8A-41FBF504E09F}"/>
              </c:ext>
            </c:extLst>
          </c:dPt>
          <c:dPt>
            <c:idx val="1"/>
            <c:bubble3D val="0"/>
            <c:spPr>
              <a:solidFill>
                <a:srgbClr val="50C8A0"/>
              </a:solidFill>
            </c:spPr>
            <c:extLst>
              <c:ext xmlns:c16="http://schemas.microsoft.com/office/drawing/2014/chart" uri="{C3380CC4-5D6E-409C-BE32-E72D297353CC}">
                <c16:uniqueId val="{00000003-4A3D-4263-AA8A-41FBF504E09F}"/>
              </c:ext>
            </c:extLst>
          </c:dPt>
          <c:dLbls>
            <c:dLbl>
              <c:idx val="0"/>
              <c:layout>
                <c:manualLayout>
                  <c:x val="6.4888469608273894E-2"/>
                  <c:y val="7.2666592006667974E-2"/>
                </c:manualLayout>
              </c:layout>
              <c:tx>
                <c:rich>
                  <a:bodyPr wrap="square" lIns="38100" tIns="19050" rIns="38100" bIns="19050" anchor="ctr">
                    <a:noAutofit/>
                  </a:bodyPr>
                  <a:lstStyle/>
                  <a:p>
                    <a:pPr>
                      <a:defRPr b="1"/>
                    </a:pPr>
                    <a:fld id="{143DAB4F-ED71-463E-B262-CABC9420DC22}" type="VALUE">
                      <a:rPr lang="en-US"/>
                      <a:pPr>
                        <a:defRPr b="1"/>
                      </a:pPr>
                      <a:t>[VALUE]</a:t>
                    </a:fld>
                    <a:r>
                      <a:rPr lang="en-US" baseline="0" dirty="0"/>
                      <a:t> </a:t>
                    </a:r>
                    <a:fld id="{24DD4B17-4B57-430B-853C-49A0757F0E4A}" type="PERCENTAGE">
                      <a:rPr lang="en-US" sz="1600" baseline="0"/>
                      <a:pPr>
                        <a:defRPr b="1"/>
                      </a:pPr>
                      <a:t>[PERCENTAGE]</a:t>
                    </a:fld>
                    <a:endParaRPr lang="en-US" baseline="0" dirty="0"/>
                  </a:p>
                </c:rich>
              </c:tx>
              <c:spPr>
                <a:noFill/>
                <a:ln>
                  <a:noFill/>
                </a:ln>
                <a:effectLst/>
              </c:spPr>
              <c:showLegendKey val="0"/>
              <c:showVal val="1"/>
              <c:showCatName val="0"/>
              <c:showSerName val="0"/>
              <c:showPercent val="1"/>
              <c:showBubbleSize val="0"/>
              <c:separator> </c:separator>
              <c:extLst>
                <c:ext xmlns:c15="http://schemas.microsoft.com/office/drawing/2012/chart" uri="{CE6537A1-D6FC-4f65-9D91-7224C49458BB}">
                  <c15:layout>
                    <c:manualLayout>
                      <c:w val="0.12250981819190115"/>
                      <c:h val="0.14543324065090055"/>
                    </c:manualLayout>
                  </c15:layout>
                  <c15:dlblFieldTable/>
                  <c15:showDataLabelsRange val="0"/>
                </c:ext>
                <c:ext xmlns:c16="http://schemas.microsoft.com/office/drawing/2014/chart" uri="{C3380CC4-5D6E-409C-BE32-E72D297353CC}">
                  <c16:uniqueId val="{00000001-4A3D-4263-AA8A-41FBF504E09F}"/>
                </c:ext>
              </c:extLst>
            </c:dLbl>
            <c:dLbl>
              <c:idx val="1"/>
              <c:layout>
                <c:manualLayout>
                  <c:x val="0.10909436166058178"/>
                  <c:y val="-0.24760965610809055"/>
                </c:manualLayout>
              </c:layout>
              <c:tx>
                <c:rich>
                  <a:bodyPr wrap="square" lIns="38100" tIns="19050" rIns="38100" bIns="19050" anchor="ctr">
                    <a:spAutoFit/>
                  </a:bodyPr>
                  <a:lstStyle/>
                  <a:p>
                    <a:pPr>
                      <a:defRPr b="1">
                        <a:solidFill>
                          <a:schemeClr val="bg1"/>
                        </a:solidFill>
                      </a:defRPr>
                    </a:pPr>
                    <a:fld id="{2AEC9ADD-61EC-4DD5-9735-D9E781F729DF}" type="VALUE">
                      <a:rPr lang="en-US">
                        <a:solidFill>
                          <a:schemeClr val="bg1"/>
                        </a:solidFill>
                      </a:rPr>
                      <a:pPr>
                        <a:defRPr b="1">
                          <a:solidFill>
                            <a:schemeClr val="bg1"/>
                          </a:solidFill>
                        </a:defRPr>
                      </a:pPr>
                      <a:t>[VALUE]</a:t>
                    </a:fld>
                    <a:r>
                      <a:rPr lang="en-US" baseline="0" dirty="0">
                        <a:solidFill>
                          <a:schemeClr val="bg1"/>
                        </a:solidFill>
                      </a:rPr>
                      <a:t> </a:t>
                    </a:r>
                    <a:fld id="{48E1E43B-5B35-4B3C-A579-B6F2C15B352A}" type="PERCENTAGE">
                      <a:rPr lang="en-US" sz="1600" baseline="0">
                        <a:solidFill>
                          <a:schemeClr val="bg1"/>
                        </a:solidFill>
                      </a:rPr>
                      <a:pPr>
                        <a:defRPr b="1">
                          <a:solidFill>
                            <a:schemeClr val="bg1"/>
                          </a:solidFill>
                        </a:defRPr>
                      </a:pPr>
                      <a:t>[PERCENTAGE]</a:t>
                    </a:fld>
                    <a:endParaRPr lang="en-US" baseline="0" dirty="0">
                      <a:solidFill>
                        <a:schemeClr val="bg1"/>
                      </a:solidFill>
                    </a:endParaRPr>
                  </a:p>
                </c:rich>
              </c:tx>
              <c:spPr>
                <a:noFill/>
                <a:ln>
                  <a:noFill/>
                </a:ln>
                <a:effectLst/>
              </c:spPr>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A3D-4263-AA8A-41FBF504E09F}"/>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1"/>
            <c:showBubbleSize val="0"/>
            <c:separator> </c:separator>
            <c:showLeaderLines val="1"/>
            <c:extLst>
              <c:ext xmlns:c15="http://schemas.microsoft.com/office/drawing/2012/chart" uri="{CE6537A1-D6FC-4f65-9D91-7224C49458BB}"/>
            </c:extLst>
          </c:dLbls>
          <c:cat>
            <c:strRef>
              <c:f>Sheet1!$A$2:$A$3</c:f>
              <c:strCache>
                <c:ptCount val="2"/>
                <c:pt idx="0">
                  <c:v>Nat'l Broadcast TV</c:v>
                </c:pt>
                <c:pt idx="1">
                  <c:v>Ad-Supported Cable TV</c:v>
                </c:pt>
              </c:strCache>
            </c:strRef>
          </c:cat>
          <c:val>
            <c:numRef>
              <c:f>Sheet1!$B$2:$B$3</c:f>
              <c:numCache>
                <c:formatCode>_(* #,##0_);_(* \(#,##0\);_(* "-"??_);_(@_)</c:formatCode>
                <c:ptCount val="2"/>
                <c:pt idx="0">
                  <c:v>1410</c:v>
                </c:pt>
                <c:pt idx="1">
                  <c:v>11177</c:v>
                </c:pt>
              </c:numCache>
            </c:numRef>
          </c:val>
          <c:extLst>
            <c:ext xmlns:c16="http://schemas.microsoft.com/office/drawing/2014/chart" uri="{C3380CC4-5D6E-409C-BE32-E72D297353CC}">
              <c16:uniqueId val="{00000010-4A3D-4263-AA8A-41FBF504E09F}"/>
            </c:ext>
          </c:extLst>
        </c:ser>
        <c:dLbls>
          <c:showLegendKey val="0"/>
          <c:showVal val="0"/>
          <c:showCatName val="0"/>
          <c:showSerName val="0"/>
          <c:showPercent val="0"/>
          <c:showBubbleSize val="0"/>
          <c:showLeaderLines val="1"/>
        </c:dLbls>
        <c:firstSliceAng val="0"/>
      </c:pieChart>
      <c:spPr>
        <a:ln>
          <a:noFill/>
        </a:ln>
      </c:spPr>
    </c:plotArea>
    <c:legend>
      <c:legendPos val="b"/>
      <c:overlay val="0"/>
      <c:txPr>
        <a:bodyPr/>
        <a:lstStyle/>
        <a:p>
          <a:pPr>
            <a:defRPr sz="14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800"/>
            </a:pPr>
            <a:r>
              <a:rPr lang="en-US" sz="1800" u="sng" dirty="0"/>
              <a:t># of “Live” Cable TV Sporting Events Aired Daily</a:t>
            </a:r>
          </a:p>
        </c:rich>
      </c:tx>
      <c:layout>
        <c:manualLayout>
          <c:xMode val="edge"/>
          <c:yMode val="edge"/>
          <c:x val="0.12905121548066101"/>
          <c:y val="0"/>
        </c:manualLayout>
      </c:layout>
      <c:overlay val="0"/>
    </c:title>
    <c:autoTitleDeleted val="0"/>
    <c:plotArea>
      <c:layout/>
      <c:pieChart>
        <c:varyColors val="1"/>
        <c:ser>
          <c:idx val="0"/>
          <c:order val="0"/>
          <c:tx>
            <c:strRef>
              <c:f>Sheet1!$B$1</c:f>
              <c:strCache>
                <c:ptCount val="1"/>
                <c:pt idx="0">
                  <c:v>Total Survey Respondents</c:v>
                </c:pt>
              </c:strCache>
            </c:strRef>
          </c:tx>
          <c:spPr>
            <a:gradFill flip="none" rotWithShape="1">
              <a:gsLst>
                <a:gs pos="0">
                  <a:srgbClr val="3682B4"/>
                </a:gs>
                <a:gs pos="100000">
                  <a:srgbClr val="0765A3"/>
                </a:gs>
              </a:gsLst>
              <a:lin ang="0" scaled="0"/>
              <a:tileRect/>
            </a:gradFill>
          </c:spPr>
          <c:dPt>
            <c:idx val="0"/>
            <c:bubble3D val="0"/>
            <c:spPr>
              <a:solidFill>
                <a:srgbClr val="0765A3"/>
              </a:solidFill>
            </c:spPr>
            <c:extLst>
              <c:ext xmlns:c16="http://schemas.microsoft.com/office/drawing/2014/chart" uri="{C3380CC4-5D6E-409C-BE32-E72D297353CC}">
                <c16:uniqueId val="{00000001-A950-4404-8D83-2049587C6BCB}"/>
              </c:ext>
            </c:extLst>
          </c:dPt>
          <c:dPt>
            <c:idx val="1"/>
            <c:bubble3D val="0"/>
            <c:spPr>
              <a:solidFill>
                <a:srgbClr val="50C8A0"/>
              </a:solidFill>
            </c:spPr>
            <c:extLst>
              <c:ext xmlns:c16="http://schemas.microsoft.com/office/drawing/2014/chart" uri="{C3380CC4-5D6E-409C-BE32-E72D297353CC}">
                <c16:uniqueId val="{00000003-A950-4404-8D83-2049587C6BCB}"/>
              </c:ext>
            </c:extLst>
          </c:dPt>
          <c:dPt>
            <c:idx val="2"/>
            <c:bubble3D val="0"/>
            <c:spPr>
              <a:solidFill>
                <a:srgbClr val="FAB982"/>
              </a:solidFill>
            </c:spPr>
            <c:extLst>
              <c:ext xmlns:c16="http://schemas.microsoft.com/office/drawing/2014/chart" uri="{C3380CC4-5D6E-409C-BE32-E72D297353CC}">
                <c16:uniqueId val="{00000005-A950-4404-8D83-2049587C6BCB}"/>
              </c:ext>
            </c:extLst>
          </c:dPt>
          <c:dPt>
            <c:idx val="3"/>
            <c:bubble3D val="0"/>
            <c:spPr>
              <a:solidFill>
                <a:schemeClr val="accent4"/>
              </a:solidFill>
            </c:spPr>
            <c:extLst>
              <c:ext xmlns:c16="http://schemas.microsoft.com/office/drawing/2014/chart" uri="{C3380CC4-5D6E-409C-BE32-E72D297353CC}">
                <c16:uniqueId val="{00000007-A950-4404-8D83-2049587C6BCB}"/>
              </c:ext>
            </c:extLst>
          </c:dPt>
          <c:dLbls>
            <c:dLbl>
              <c:idx val="0"/>
              <c:layout>
                <c:manualLayout>
                  <c:x val="0.10732400470593927"/>
                  <c:y val="4.5613864620459944E-2"/>
                </c:manualLayout>
              </c:layout>
              <c:tx>
                <c:rich>
                  <a:bodyPr/>
                  <a:lstStyle/>
                  <a:p>
                    <a:pPr>
                      <a:defRPr sz="1200" b="1">
                        <a:solidFill>
                          <a:schemeClr val="tx1"/>
                        </a:solidFill>
                      </a:defRPr>
                    </a:pPr>
                    <a:r>
                      <a:rPr lang="en-US" sz="1400" u="sng" dirty="0">
                        <a:solidFill>
                          <a:schemeClr val="tx1"/>
                        </a:solidFill>
                      </a:rPr>
                      <a:t>2-9 live</a:t>
                    </a:r>
                    <a:r>
                      <a:rPr lang="en-US" sz="1400" u="sng" baseline="0" dirty="0">
                        <a:solidFill>
                          <a:schemeClr val="tx1"/>
                        </a:solidFill>
                      </a:rPr>
                      <a:t> events </a:t>
                    </a:r>
                  </a:p>
                  <a:p>
                    <a:pPr>
                      <a:defRPr sz="1200" b="1">
                        <a:solidFill>
                          <a:schemeClr val="tx1"/>
                        </a:solidFill>
                      </a:defRPr>
                    </a:pPr>
                    <a:r>
                      <a:rPr lang="en-US" sz="1200" dirty="0">
                        <a:solidFill>
                          <a:schemeClr val="tx1"/>
                        </a:solidFill>
                      </a:rPr>
                      <a:t>aired on 6 days of the year (</a:t>
                    </a:r>
                    <a:fld id="{1457EC66-3E9D-431A-8F68-F3A8AAE765AA}" type="VALUE">
                      <a:rPr lang="en-US" sz="1200" smtClean="0">
                        <a:solidFill>
                          <a:schemeClr val="tx1"/>
                        </a:solidFill>
                      </a:rPr>
                      <a:pPr>
                        <a:defRPr sz="1200" b="1">
                          <a:solidFill>
                            <a:schemeClr val="tx1"/>
                          </a:solidFill>
                        </a:defRPr>
                      </a:pPr>
                      <a:t>[VALUE]</a:t>
                    </a:fld>
                    <a:r>
                      <a:rPr lang="en-US" sz="1200" dirty="0">
                        <a:solidFill>
                          <a:schemeClr val="tx1"/>
                        </a:solidFill>
                      </a:rPr>
                      <a: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32161601706873305"/>
                      <c:h val="0.25580119506780541"/>
                    </c:manualLayout>
                  </c15:layout>
                  <c15:dlblFieldTable/>
                  <c15:showDataLabelsRange val="0"/>
                </c:ext>
                <c:ext xmlns:c16="http://schemas.microsoft.com/office/drawing/2014/chart" uri="{C3380CC4-5D6E-409C-BE32-E72D297353CC}">
                  <c16:uniqueId val="{00000001-A950-4404-8D83-2049587C6BCB}"/>
                </c:ext>
              </c:extLst>
            </c:dLbl>
            <c:dLbl>
              <c:idx val="1"/>
              <c:layout>
                <c:manualLayout>
                  <c:x val="2.11164680592669E-2"/>
                  <c:y val="0.17640783082532999"/>
                </c:manualLayout>
              </c:layout>
              <c:tx>
                <c:rich>
                  <a:bodyPr/>
                  <a:lstStyle/>
                  <a:p>
                    <a:pPr>
                      <a:defRPr sz="1800" b="1">
                        <a:solidFill>
                          <a:schemeClr val="tx1"/>
                        </a:solidFill>
                      </a:defRPr>
                    </a:pPr>
                    <a:r>
                      <a:rPr lang="en-US" sz="1400" u="sng" dirty="0">
                        <a:solidFill>
                          <a:schemeClr val="tx1"/>
                        </a:solidFill>
                      </a:rPr>
                      <a:t>10-24 live events</a:t>
                    </a:r>
                    <a:r>
                      <a:rPr lang="en-US" sz="1400" u="sng" baseline="0" dirty="0">
                        <a:solidFill>
                          <a:schemeClr val="tx1"/>
                        </a:solidFill>
                      </a:rPr>
                      <a:t> </a:t>
                    </a:r>
                  </a:p>
                  <a:p>
                    <a:pPr>
                      <a:defRPr sz="1800" b="1">
                        <a:solidFill>
                          <a:schemeClr val="tx1"/>
                        </a:solidFill>
                      </a:defRPr>
                    </a:pPr>
                    <a:r>
                      <a:rPr lang="en-US" sz="1200" baseline="0" dirty="0">
                        <a:solidFill>
                          <a:schemeClr val="tx1"/>
                        </a:solidFill>
                      </a:rPr>
                      <a:t>aired on </a:t>
                    </a:r>
                    <a:r>
                      <a:rPr lang="en-US" sz="1200" dirty="0">
                        <a:solidFill>
                          <a:schemeClr val="tx1"/>
                        </a:solidFill>
                      </a:rPr>
                      <a:t>115 days of the year</a:t>
                    </a:r>
                    <a:r>
                      <a:rPr lang="en-US" sz="1200" baseline="0" dirty="0">
                        <a:solidFill>
                          <a:schemeClr val="tx1"/>
                        </a:solidFill>
                      </a:rPr>
                      <a:t> </a:t>
                    </a:r>
                    <a:r>
                      <a:rPr lang="en-US" sz="1200" dirty="0">
                        <a:solidFill>
                          <a:schemeClr val="tx1"/>
                        </a:solidFill>
                      </a:rPr>
                      <a:t>(</a:t>
                    </a:r>
                    <a:fld id="{E5994162-7F8B-4DBC-955F-EE6C2925AB97}" type="VALUE">
                      <a:rPr lang="en-US" sz="1200" smtClean="0">
                        <a:solidFill>
                          <a:schemeClr val="tx1"/>
                        </a:solidFill>
                      </a:rPr>
                      <a:pPr>
                        <a:defRPr sz="1800" b="1">
                          <a:solidFill>
                            <a:schemeClr val="tx1"/>
                          </a:solidFill>
                        </a:defRPr>
                      </a:pPr>
                      <a:t>[VALUE]</a:t>
                    </a:fld>
                    <a:r>
                      <a:rPr lang="en-US" sz="1200" dirty="0">
                        <a:solidFill>
                          <a:schemeClr val="tx1"/>
                        </a:solidFill>
                      </a:rPr>
                      <a: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28548600804329732"/>
                      <c:h val="0.25580119506780541"/>
                    </c:manualLayout>
                  </c15:layout>
                  <c15:dlblFieldTable/>
                  <c15:showDataLabelsRange val="0"/>
                </c:ext>
                <c:ext xmlns:c16="http://schemas.microsoft.com/office/drawing/2014/chart" uri="{C3380CC4-5D6E-409C-BE32-E72D297353CC}">
                  <c16:uniqueId val="{00000003-A950-4404-8D83-2049587C6BCB}"/>
                </c:ext>
              </c:extLst>
            </c:dLbl>
            <c:dLbl>
              <c:idx val="2"/>
              <c:layout>
                <c:manualLayout>
                  <c:x val="-2.07015483305194E-2"/>
                  <c:y val="-0.18971922835860799"/>
                </c:manualLayout>
              </c:layout>
              <c:tx>
                <c:rich>
                  <a:bodyPr/>
                  <a:lstStyle/>
                  <a:p>
                    <a:pPr>
                      <a:defRPr sz="1800" b="1">
                        <a:solidFill>
                          <a:schemeClr val="tx1"/>
                        </a:solidFill>
                      </a:defRPr>
                    </a:pPr>
                    <a:r>
                      <a:rPr lang="en-US" sz="1400" u="sng" dirty="0"/>
                      <a:t>25-49 live events</a:t>
                    </a:r>
                    <a:r>
                      <a:rPr lang="en-US" sz="1600" u="sng" dirty="0"/>
                      <a:t> </a:t>
                    </a:r>
                  </a:p>
                  <a:p>
                    <a:pPr>
                      <a:defRPr sz="1800" b="1">
                        <a:solidFill>
                          <a:schemeClr val="tx1"/>
                        </a:solidFill>
                      </a:defRPr>
                    </a:pPr>
                    <a:r>
                      <a:rPr lang="en-US" sz="1200" dirty="0"/>
                      <a:t>aired on</a:t>
                    </a:r>
                    <a:r>
                      <a:rPr lang="en-US" sz="1200" baseline="0" dirty="0"/>
                      <a:t> </a:t>
                    </a:r>
                    <a:r>
                      <a:rPr lang="en-US" sz="1200" dirty="0"/>
                      <a:t>178</a:t>
                    </a:r>
                    <a:r>
                      <a:rPr lang="en-US" sz="1200" baseline="0" dirty="0"/>
                      <a:t> days of the year </a:t>
                    </a:r>
                    <a:r>
                      <a:rPr lang="en-US" sz="1200" dirty="0"/>
                      <a:t>(</a:t>
                    </a:r>
                    <a:fld id="{066818B6-0AEC-485D-B238-C71ABCFBF7F7}" type="VALUE">
                      <a:rPr lang="en-US" sz="1200" smtClean="0"/>
                      <a:pPr>
                        <a:defRPr sz="1800" b="1">
                          <a:solidFill>
                            <a:schemeClr val="tx1"/>
                          </a:solidFill>
                        </a:defRPr>
                      </a:pPr>
                      <a:t>[VALUE]</a:t>
                    </a:fld>
                    <a:r>
                      <a:rPr lang="en-US" sz="1200" dirty="0"/>
                      <a: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35448671595921483"/>
                      <c:h val="0.22506667486371965"/>
                    </c:manualLayout>
                  </c15:layout>
                  <c15:dlblFieldTable/>
                  <c15:showDataLabelsRange val="0"/>
                </c:ext>
                <c:ext xmlns:c16="http://schemas.microsoft.com/office/drawing/2014/chart" uri="{C3380CC4-5D6E-409C-BE32-E72D297353CC}">
                  <c16:uniqueId val="{00000005-A950-4404-8D83-2049587C6BCB}"/>
                </c:ext>
              </c:extLst>
            </c:dLbl>
            <c:dLbl>
              <c:idx val="3"/>
              <c:layout>
                <c:manualLayout>
                  <c:x val="-6.8750532624461194E-2"/>
                  <c:y val="0.101255790254086"/>
                </c:manualLayout>
              </c:layout>
              <c:tx>
                <c:rich>
                  <a:bodyPr/>
                  <a:lstStyle/>
                  <a:p>
                    <a:r>
                      <a:rPr lang="en-US" sz="1400" u="sng" dirty="0">
                        <a:solidFill>
                          <a:schemeClr val="tx1"/>
                        </a:solidFill>
                      </a:rPr>
                      <a:t>50+ live events </a:t>
                    </a:r>
                  </a:p>
                  <a:p>
                    <a:r>
                      <a:rPr lang="en-US" sz="1200" dirty="0">
                        <a:solidFill>
                          <a:schemeClr val="tx1"/>
                        </a:solidFill>
                      </a:rPr>
                      <a:t>aired on 34 days of the year (</a:t>
                    </a:r>
                    <a:fld id="{BDC63849-EEE6-4F1C-B4C5-F6B41B2E94FC}" type="VALUE">
                      <a:rPr lang="en-US" sz="1200" smtClean="0">
                        <a:solidFill>
                          <a:schemeClr val="tx1"/>
                        </a:solidFill>
                      </a:rPr>
                      <a:pPr/>
                      <a:t>[VALUE]</a:t>
                    </a:fld>
                    <a:r>
                      <a:rPr lang="en-US" sz="1200" dirty="0">
                        <a:solidFill>
                          <a:schemeClr val="tx1"/>
                        </a:solidFill>
                      </a:rPr>
                      <a:t>)</a:t>
                    </a:r>
                  </a:p>
                </c:rich>
              </c:tx>
              <c:showLegendKey val="0"/>
              <c:showVal val="1"/>
              <c:showCatName val="0"/>
              <c:showSerName val="0"/>
              <c:showPercent val="0"/>
              <c:showBubbleSize val="0"/>
              <c:extLst>
                <c:ext xmlns:c15="http://schemas.microsoft.com/office/drawing/2012/chart" uri="{CE6537A1-D6FC-4f65-9D91-7224C49458BB}">
                  <c15:layout>
                    <c:manualLayout>
                      <c:w val="0.32126782481373262"/>
                      <c:h val="0.25580119506780541"/>
                    </c:manualLayout>
                  </c15:layout>
                  <c15:dlblFieldTable/>
                  <c15:showDataLabelsRange val="0"/>
                </c:ext>
                <c:ext xmlns:c16="http://schemas.microsoft.com/office/drawing/2014/chart" uri="{C3380CC4-5D6E-409C-BE32-E72D297353CC}">
                  <c16:uniqueId val="{00000007-A950-4404-8D83-2049587C6BCB}"/>
                </c:ext>
              </c:extLst>
            </c:dLbl>
            <c:dLbl>
              <c:idx val="4"/>
              <c:layout>
                <c:manualLayout>
                  <c:x val="4.3904658684343699E-2"/>
                  <c:y val="7.7832873566806501E-2"/>
                </c:manualLayout>
              </c:layout>
              <c:spPr/>
              <c:txPr>
                <a:bodyPr/>
                <a:lstStyle/>
                <a:p>
                  <a:pPr>
                    <a:defRPr sz="1800" b="1">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950-4404-8D83-2049587C6BCB}"/>
                </c:ext>
              </c:extLst>
            </c:dLbl>
            <c:dLbl>
              <c:idx val="5"/>
              <c:layout>
                <c:manualLayout>
                  <c:x val="3.8852174862568298E-2"/>
                  <c:y val="0.100825801935714"/>
                </c:manualLayout>
              </c:layout>
              <c:spPr/>
              <c:txPr>
                <a:bodyPr/>
                <a:lstStyle/>
                <a:p>
                  <a:pPr>
                    <a:defRPr sz="18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950-4404-8D83-2049587C6BCB}"/>
                </c:ext>
              </c:extLst>
            </c:dLbl>
            <c:dLbl>
              <c:idx val="6"/>
              <c:layout>
                <c:manualLayout>
                  <c:x val="1.5255888180294601E-2"/>
                  <c:y val="0.106071633775957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950-4404-8D83-2049587C6BCB}"/>
                </c:ext>
              </c:extLst>
            </c:dLbl>
            <c:spPr>
              <a:noFill/>
              <a:ln>
                <a:noFill/>
              </a:ln>
              <a:effectLst/>
            </c:spPr>
            <c:txPr>
              <a:bodyPr/>
              <a:lstStyle/>
              <a:p>
                <a:pPr>
                  <a:defRPr sz="18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2-9</c:v>
                </c:pt>
                <c:pt idx="1">
                  <c:v>10-25</c:v>
                </c:pt>
                <c:pt idx="2">
                  <c:v>25-49</c:v>
                </c:pt>
                <c:pt idx="3">
                  <c:v>50-76</c:v>
                </c:pt>
              </c:strCache>
            </c:strRef>
          </c:cat>
          <c:val>
            <c:numRef>
              <c:f>Sheet1!$B$2:$B$5</c:f>
              <c:numCache>
                <c:formatCode>0%</c:formatCode>
                <c:ptCount val="4"/>
                <c:pt idx="0">
                  <c:v>0.02</c:v>
                </c:pt>
                <c:pt idx="1">
                  <c:v>0.32</c:v>
                </c:pt>
                <c:pt idx="2">
                  <c:v>0.49</c:v>
                </c:pt>
                <c:pt idx="3">
                  <c:v>0.09</c:v>
                </c:pt>
              </c:numCache>
            </c:numRef>
          </c:val>
          <c:extLst>
            <c:ext xmlns:c16="http://schemas.microsoft.com/office/drawing/2014/chart" uri="{C3380CC4-5D6E-409C-BE32-E72D297353CC}">
              <c16:uniqueId val="{00000010-A950-4404-8D83-2049587C6BCB}"/>
            </c:ext>
          </c:extLst>
        </c:ser>
        <c:dLbls>
          <c:showLegendKey val="0"/>
          <c:showVal val="0"/>
          <c:showCatName val="0"/>
          <c:showSerName val="0"/>
          <c:showPercent val="0"/>
          <c:showBubbleSize val="0"/>
          <c:showLeaderLines val="1"/>
        </c:dLbls>
        <c:firstSliceAng val="0"/>
      </c:pieChart>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Nat'l Broadcast TV</c:v>
                </c:pt>
              </c:strCache>
            </c:strRef>
          </c:tx>
          <c:spPr>
            <a:solidFill>
              <a:srgbClr val="0765A3"/>
            </a:solidFill>
          </c:spPr>
          <c:invertIfNegative val="0"/>
          <c:dLbls>
            <c:spPr>
              <a:noFill/>
              <a:ln>
                <a:noFill/>
              </a:ln>
              <a:effectLst/>
            </c:spPr>
            <c:txPr>
              <a:bodyPr wrap="square" lIns="38100" tIns="19050" rIns="38100" bIns="19050" anchor="ctr">
                <a:spAutoFit/>
              </a:bodyPr>
              <a:lstStyle/>
              <a:p>
                <a:pPr>
                  <a:defRPr sz="1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Monday</c:v>
                </c:pt>
                <c:pt idx="1">
                  <c:v>Tuesday</c:v>
                </c:pt>
                <c:pt idx="2">
                  <c:v>Wednesday</c:v>
                </c:pt>
                <c:pt idx="3">
                  <c:v>Thursday</c:v>
                </c:pt>
                <c:pt idx="4">
                  <c:v>Friday</c:v>
                </c:pt>
                <c:pt idx="5">
                  <c:v>Saturday</c:v>
                </c:pt>
                <c:pt idx="6">
                  <c:v>Sunday</c:v>
                </c:pt>
              </c:strCache>
            </c:strRef>
          </c:cat>
          <c:val>
            <c:numRef>
              <c:f>Sheet1!$B$2:$B$8</c:f>
              <c:numCache>
                <c:formatCode>0</c:formatCode>
                <c:ptCount val="7"/>
                <c:pt idx="0">
                  <c:v>0.5</c:v>
                </c:pt>
                <c:pt idx="1">
                  <c:v>0.65384615384615385</c:v>
                </c:pt>
                <c:pt idx="2">
                  <c:v>0.67307692307692313</c:v>
                </c:pt>
                <c:pt idx="3">
                  <c:v>1.1923076923076923</c:v>
                </c:pt>
                <c:pt idx="4">
                  <c:v>3.0377358490566038</c:v>
                </c:pt>
                <c:pt idx="5">
                  <c:v>13.075471698113208</c:v>
                </c:pt>
                <c:pt idx="6">
                  <c:v>8.7884615384615383</c:v>
                </c:pt>
              </c:numCache>
            </c:numRef>
          </c:val>
          <c:extLst>
            <c:ext xmlns:c16="http://schemas.microsoft.com/office/drawing/2014/chart" uri="{C3380CC4-5D6E-409C-BE32-E72D297353CC}">
              <c16:uniqueId val="{00000000-7702-4CFD-B751-47D9EB6EDA3A}"/>
            </c:ext>
          </c:extLst>
        </c:ser>
        <c:ser>
          <c:idx val="1"/>
          <c:order val="1"/>
          <c:tx>
            <c:strRef>
              <c:f>Sheet1!$C$1</c:f>
              <c:strCache>
                <c:ptCount val="1"/>
                <c:pt idx="0">
                  <c:v>Ad-Supported Cable TV</c:v>
                </c:pt>
              </c:strCache>
            </c:strRef>
          </c:tx>
          <c:spPr>
            <a:solidFill>
              <a:srgbClr val="50C8A0"/>
            </a:solidFill>
          </c:spPr>
          <c:invertIfNegative val="0"/>
          <c:dLbls>
            <c:dLbl>
              <c:idx val="0"/>
              <c:layout>
                <c:manualLayout>
                  <c:x val="1.2820639491998901E-3"/>
                  <c:y val="-5.729100483609010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02-4CFD-B751-47D9EB6EDA3A}"/>
                </c:ext>
              </c:extLst>
            </c:dLbl>
            <c:dLbl>
              <c:idx val="1"/>
              <c:layout>
                <c:manualLayout>
                  <c:x val="-3.2048759541518802E-4"/>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02-4CFD-B751-47D9EB6EDA3A}"/>
                </c:ext>
              </c:extLst>
            </c:dLbl>
            <c:dLbl>
              <c:idx val="2"/>
              <c:layout>
                <c:manualLayout>
                  <c:x val="3.0448592915225401E-3"/>
                  <c:y val="-9.37500000000006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02-4CFD-B751-47D9EB6EDA3A}"/>
                </c:ext>
              </c:extLst>
            </c:dLbl>
            <c:dLbl>
              <c:idx val="3"/>
              <c:layout>
                <c:manualLayout>
                  <c:x val="1.1218201514921801E-3"/>
                  <c:y val="-3.12500000000000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702-4CFD-B751-47D9EB6EDA3A}"/>
                </c:ext>
              </c:extLst>
            </c:dLbl>
            <c:dLbl>
              <c:idx val="4"/>
              <c:layout>
                <c:manualLayout>
                  <c:x val="4.8073139312278099E-4"/>
                  <c:y val="-1.8749999999999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702-4CFD-B751-47D9EB6EDA3A}"/>
                </c:ext>
              </c:extLst>
            </c:dLbl>
            <c:dLbl>
              <c:idx val="5"/>
              <c:layout>
                <c:manualLayout>
                  <c:x val="1.9230391400301501E-3"/>
                  <c:y val="-3.12499999999993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702-4CFD-B751-47D9EB6EDA3A}"/>
                </c:ext>
              </c:extLst>
            </c:dLbl>
            <c:spPr>
              <a:noFill/>
              <a:ln>
                <a:noFill/>
              </a:ln>
              <a:effectLst/>
            </c:spPr>
            <c:txPr>
              <a:bodyPr wrap="square" lIns="38100" tIns="19050" rIns="38100" bIns="19050" anchor="ctr">
                <a:spAutoFit/>
              </a:bodyPr>
              <a:lstStyle/>
              <a:p>
                <a:pPr>
                  <a:defRPr sz="1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Monday</c:v>
                </c:pt>
                <c:pt idx="1">
                  <c:v>Tuesday</c:v>
                </c:pt>
                <c:pt idx="2">
                  <c:v>Wednesday</c:v>
                </c:pt>
                <c:pt idx="3">
                  <c:v>Thursday</c:v>
                </c:pt>
                <c:pt idx="4">
                  <c:v>Friday</c:v>
                </c:pt>
                <c:pt idx="5">
                  <c:v>Saturday</c:v>
                </c:pt>
                <c:pt idx="6">
                  <c:v>Sunday</c:v>
                </c:pt>
              </c:strCache>
            </c:strRef>
          </c:cat>
          <c:val>
            <c:numRef>
              <c:f>Sheet1!$C$2:$C$8</c:f>
              <c:numCache>
                <c:formatCode>0</c:formatCode>
                <c:ptCount val="7"/>
                <c:pt idx="0">
                  <c:v>17</c:v>
                </c:pt>
                <c:pt idx="1">
                  <c:v>22</c:v>
                </c:pt>
                <c:pt idx="2">
                  <c:v>25</c:v>
                </c:pt>
                <c:pt idx="3">
                  <c:v>27</c:v>
                </c:pt>
                <c:pt idx="4">
                  <c:v>34</c:v>
                </c:pt>
                <c:pt idx="5">
                  <c:v>53</c:v>
                </c:pt>
                <c:pt idx="6">
                  <c:v>36</c:v>
                </c:pt>
              </c:numCache>
            </c:numRef>
          </c:val>
          <c:extLst>
            <c:ext xmlns:c16="http://schemas.microsoft.com/office/drawing/2014/chart" uri="{C3380CC4-5D6E-409C-BE32-E72D297353CC}">
              <c16:uniqueId val="{00000007-7702-4CFD-B751-47D9EB6EDA3A}"/>
            </c:ext>
          </c:extLst>
        </c:ser>
        <c:dLbls>
          <c:showLegendKey val="0"/>
          <c:showVal val="0"/>
          <c:showCatName val="0"/>
          <c:showSerName val="0"/>
          <c:showPercent val="0"/>
          <c:showBubbleSize val="0"/>
        </c:dLbls>
        <c:gapWidth val="150"/>
        <c:overlap val="100"/>
        <c:axId val="374956888"/>
        <c:axId val="374956496"/>
      </c:barChart>
      <c:catAx>
        <c:axId val="374956888"/>
        <c:scaling>
          <c:orientation val="minMax"/>
        </c:scaling>
        <c:delete val="0"/>
        <c:axPos val="b"/>
        <c:numFmt formatCode="General" sourceLinked="0"/>
        <c:majorTickMark val="out"/>
        <c:minorTickMark val="none"/>
        <c:tickLblPos val="nextTo"/>
        <c:txPr>
          <a:bodyPr/>
          <a:lstStyle/>
          <a:p>
            <a:pPr>
              <a:defRPr sz="1400" b="1"/>
            </a:pPr>
            <a:endParaRPr lang="en-US"/>
          </a:p>
        </c:txPr>
        <c:crossAx val="374956496"/>
        <c:crosses val="autoZero"/>
        <c:auto val="1"/>
        <c:lblAlgn val="ctr"/>
        <c:lblOffset val="100"/>
        <c:noMultiLvlLbl val="0"/>
      </c:catAx>
      <c:valAx>
        <c:axId val="374956496"/>
        <c:scaling>
          <c:orientation val="minMax"/>
        </c:scaling>
        <c:delete val="1"/>
        <c:axPos val="l"/>
        <c:numFmt formatCode="0" sourceLinked="1"/>
        <c:majorTickMark val="out"/>
        <c:minorTickMark val="none"/>
        <c:tickLblPos val="nextTo"/>
        <c:crossAx val="374956888"/>
        <c:crosses val="autoZero"/>
        <c:crossBetween val="between"/>
      </c:valAx>
    </c:plotArea>
    <c:legend>
      <c:legendPos val="t"/>
      <c:layout>
        <c:manualLayout>
          <c:xMode val="edge"/>
          <c:yMode val="edge"/>
          <c:x val="0.21125799558063299"/>
          <c:y val="0.05"/>
          <c:w val="0.57836199948372202"/>
          <c:h val="6.90388779527559E-2"/>
        </c:manualLayout>
      </c:layout>
      <c:overlay val="0"/>
      <c:txPr>
        <a:bodyPr/>
        <a:lstStyle/>
        <a:p>
          <a:pPr>
            <a:defRPr sz="1400" b="1"/>
          </a:pPr>
          <a:endParaRPr lang="en-US"/>
        </a:p>
      </c:txPr>
    </c:legend>
    <c:plotVisOnly val="1"/>
    <c:dispBlanksAs val="gap"/>
    <c:showDLblsOverMax val="0"/>
  </c:chart>
  <c:txPr>
    <a:bodyPr/>
    <a:lstStyle/>
    <a:p>
      <a:pPr>
        <a:defRPr sz="11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Live</c:v>
                </c:pt>
              </c:strCache>
            </c:strRef>
          </c:tx>
          <c:spPr>
            <a:solidFill>
              <a:srgbClr val="567C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2009</c:v>
                </c:pt>
                <c:pt idx="1">
                  <c:v>2017</c:v>
                </c:pt>
              </c:numCache>
            </c:numRef>
          </c:cat>
          <c:val>
            <c:numRef>
              <c:f>Sheet1!$B$2:$B$3</c:f>
              <c:numCache>
                <c:formatCode>0%</c:formatCode>
                <c:ptCount val="2"/>
                <c:pt idx="0">
                  <c:v>0.97</c:v>
                </c:pt>
                <c:pt idx="1">
                  <c:v>0.92</c:v>
                </c:pt>
              </c:numCache>
            </c:numRef>
          </c:val>
          <c:extLst>
            <c:ext xmlns:c16="http://schemas.microsoft.com/office/drawing/2014/chart" uri="{C3380CC4-5D6E-409C-BE32-E72D297353CC}">
              <c16:uniqueId val="{00000000-34E1-4D6E-BDE2-CF6DAE51BF68}"/>
            </c:ext>
          </c:extLst>
        </c:ser>
        <c:ser>
          <c:idx val="1"/>
          <c:order val="1"/>
          <c:tx>
            <c:strRef>
              <c:f>Sheet1!$C$1</c:f>
              <c:strCache>
                <c:ptCount val="1"/>
                <c:pt idx="0">
                  <c:v>Live+Same Day</c:v>
                </c:pt>
              </c:strCache>
            </c:strRef>
          </c:tx>
          <c:spPr>
            <a:solidFill>
              <a:srgbClr val="50C8A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7AE5-4D7E-8FD5-9E0F2A9311FA}"/>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7AE5-4D7E-8FD5-9E0F2A9311F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2009</c:v>
                </c:pt>
                <c:pt idx="1">
                  <c:v>2017</c:v>
                </c:pt>
              </c:numCache>
            </c:numRef>
          </c:cat>
          <c:val>
            <c:numRef>
              <c:f>Sheet1!$C$2:$C$3</c:f>
              <c:numCache>
                <c:formatCode>0%</c:formatCode>
                <c:ptCount val="2"/>
                <c:pt idx="0">
                  <c:v>0.02</c:v>
                </c:pt>
                <c:pt idx="1">
                  <c:v>7.0000000000000007E-2</c:v>
                </c:pt>
              </c:numCache>
            </c:numRef>
          </c:val>
          <c:extLst>
            <c:ext xmlns:c16="http://schemas.microsoft.com/office/drawing/2014/chart" uri="{C3380CC4-5D6E-409C-BE32-E72D297353CC}">
              <c16:uniqueId val="{00000001-34E1-4D6E-BDE2-CF6DAE51BF68}"/>
            </c:ext>
          </c:extLst>
        </c:ser>
        <c:ser>
          <c:idx val="2"/>
          <c:order val="2"/>
          <c:tx>
            <c:strRef>
              <c:f>Sheet1!$D$1</c:f>
              <c:strCache>
                <c:ptCount val="1"/>
                <c:pt idx="0">
                  <c:v>Live+7</c:v>
                </c:pt>
              </c:strCache>
            </c:strRef>
          </c:tx>
          <c:spPr>
            <a:solidFill>
              <a:srgbClr val="FAB982"/>
            </a:solidFill>
            <a:ln>
              <a:noFill/>
            </a:ln>
            <a:effectLst/>
          </c:spPr>
          <c:invertIfNegative val="0"/>
          <c:dLbls>
            <c:dLbl>
              <c:idx val="0"/>
              <c:layout>
                <c:manualLayout>
                  <c:x val="3.1182383181155501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E1-4D6E-BDE2-CF6DAE51BF68}"/>
                </c:ext>
              </c:extLst>
            </c:dLbl>
            <c:dLbl>
              <c:idx val="1"/>
              <c:layout>
                <c:manualLayout>
                  <c:x val="3.1182383181155501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E1-4D6E-BDE2-CF6DAE51BF6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2009</c:v>
                </c:pt>
                <c:pt idx="1">
                  <c:v>2017</c:v>
                </c:pt>
              </c:numCache>
            </c:numRef>
          </c:cat>
          <c:val>
            <c:numRef>
              <c:f>Sheet1!$D$2:$D$3</c:f>
              <c:numCache>
                <c:formatCode>0%</c:formatCode>
                <c:ptCount val="2"/>
                <c:pt idx="0">
                  <c:v>0.01</c:v>
                </c:pt>
                <c:pt idx="1">
                  <c:v>1.2E-2</c:v>
                </c:pt>
              </c:numCache>
            </c:numRef>
          </c:val>
          <c:extLst>
            <c:ext xmlns:c16="http://schemas.microsoft.com/office/drawing/2014/chart" uri="{C3380CC4-5D6E-409C-BE32-E72D297353CC}">
              <c16:uniqueId val="{00000002-34E1-4D6E-BDE2-CF6DAE51BF68}"/>
            </c:ext>
          </c:extLst>
        </c:ser>
        <c:dLbls>
          <c:dLblPos val="ctr"/>
          <c:showLegendKey val="0"/>
          <c:showVal val="1"/>
          <c:showCatName val="0"/>
          <c:showSerName val="0"/>
          <c:showPercent val="0"/>
          <c:showBubbleSize val="0"/>
        </c:dLbls>
        <c:gapWidth val="150"/>
        <c:overlap val="100"/>
        <c:axId val="374958064"/>
        <c:axId val="372080048"/>
      </c:barChart>
      <c:catAx>
        <c:axId val="374958064"/>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72080048"/>
        <c:crosses val="autoZero"/>
        <c:auto val="1"/>
        <c:lblAlgn val="ctr"/>
        <c:lblOffset val="100"/>
        <c:noMultiLvlLbl val="0"/>
      </c:catAx>
      <c:valAx>
        <c:axId val="372080048"/>
        <c:scaling>
          <c:orientation val="minMax"/>
          <c:min val="0"/>
        </c:scaling>
        <c:delete val="1"/>
        <c:axPos val="b"/>
        <c:numFmt formatCode="0%" sourceLinked="1"/>
        <c:majorTickMark val="none"/>
        <c:minorTickMark val="none"/>
        <c:tickLblPos val="nextTo"/>
        <c:crossAx val="3749580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Live</c:v>
                </c:pt>
              </c:strCache>
            </c:strRef>
          </c:tx>
          <c:spPr>
            <a:solidFill>
              <a:srgbClr val="567C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2009</c:v>
                </c:pt>
                <c:pt idx="1">
                  <c:v>2017</c:v>
                </c:pt>
              </c:numCache>
            </c:numRef>
          </c:cat>
          <c:val>
            <c:numRef>
              <c:f>Sheet1!$B$2:$B$3</c:f>
              <c:numCache>
                <c:formatCode>0%</c:formatCode>
                <c:ptCount val="2"/>
                <c:pt idx="0">
                  <c:v>0.96334288800000001</c:v>
                </c:pt>
                <c:pt idx="1">
                  <c:v>0.9</c:v>
                </c:pt>
              </c:numCache>
            </c:numRef>
          </c:val>
          <c:extLst>
            <c:ext xmlns:c16="http://schemas.microsoft.com/office/drawing/2014/chart" uri="{C3380CC4-5D6E-409C-BE32-E72D297353CC}">
              <c16:uniqueId val="{00000000-8718-4DD4-803D-4E7D8279DDCE}"/>
            </c:ext>
          </c:extLst>
        </c:ser>
        <c:ser>
          <c:idx val="1"/>
          <c:order val="1"/>
          <c:tx>
            <c:strRef>
              <c:f>Sheet1!$C$1</c:f>
              <c:strCache>
                <c:ptCount val="1"/>
                <c:pt idx="0">
                  <c:v>Live+Same Day</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2009</c:v>
                </c:pt>
                <c:pt idx="1">
                  <c:v>2017</c:v>
                </c:pt>
              </c:numCache>
            </c:numRef>
          </c:cat>
          <c:val>
            <c:numRef>
              <c:f>Sheet1!$C$2:$C$3</c:f>
              <c:numCache>
                <c:formatCode>0%</c:formatCode>
                <c:ptCount val="2"/>
                <c:pt idx="0">
                  <c:v>2.8610416999999999E-2</c:v>
                </c:pt>
                <c:pt idx="1">
                  <c:v>0.09</c:v>
                </c:pt>
              </c:numCache>
            </c:numRef>
          </c:val>
          <c:extLst>
            <c:ext xmlns:c16="http://schemas.microsoft.com/office/drawing/2014/chart" uri="{C3380CC4-5D6E-409C-BE32-E72D297353CC}">
              <c16:uniqueId val="{00000002-8718-4DD4-803D-4E7D8279DDCE}"/>
            </c:ext>
          </c:extLst>
        </c:ser>
        <c:ser>
          <c:idx val="2"/>
          <c:order val="2"/>
          <c:tx>
            <c:strRef>
              <c:f>Sheet1!$D$1</c:f>
              <c:strCache>
                <c:ptCount val="1"/>
                <c:pt idx="0">
                  <c:v>Live+7</c:v>
                </c:pt>
              </c:strCache>
            </c:strRef>
          </c:tx>
          <c:spPr>
            <a:solidFill>
              <a:srgbClr val="FAB982"/>
            </a:solidFill>
            <a:ln>
              <a:noFill/>
            </a:ln>
            <a:effectLst/>
          </c:spPr>
          <c:invertIfNegative val="0"/>
          <c:dLbls>
            <c:dLbl>
              <c:idx val="0"/>
              <c:layout>
                <c:manualLayout>
                  <c:x val="1.5591191590576599E-3"/>
                  <c:y val="7.632358314582829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18-4DD4-803D-4E7D8279DDCE}"/>
                </c:ext>
              </c:extLst>
            </c:dLbl>
            <c:dLbl>
              <c:idx val="1"/>
              <c:layout>
                <c:manualLayout>
                  <c:x val="3.1182383181155501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18-4DD4-803D-4E7D8279DDC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2009</c:v>
                </c:pt>
                <c:pt idx="1">
                  <c:v>2017</c:v>
                </c:pt>
              </c:numCache>
            </c:numRef>
          </c:cat>
          <c:val>
            <c:numRef>
              <c:f>Sheet1!$D$2:$D$3</c:f>
              <c:numCache>
                <c:formatCode>0%</c:formatCode>
                <c:ptCount val="2"/>
                <c:pt idx="0">
                  <c:v>8.0466960000000008E-3</c:v>
                </c:pt>
                <c:pt idx="1">
                  <c:v>0.01</c:v>
                </c:pt>
              </c:numCache>
            </c:numRef>
          </c:val>
          <c:extLst>
            <c:ext xmlns:c16="http://schemas.microsoft.com/office/drawing/2014/chart" uri="{C3380CC4-5D6E-409C-BE32-E72D297353CC}">
              <c16:uniqueId val="{00000004-8718-4DD4-803D-4E7D8279DDCE}"/>
            </c:ext>
          </c:extLst>
        </c:ser>
        <c:dLbls>
          <c:dLblPos val="ctr"/>
          <c:showLegendKey val="0"/>
          <c:showVal val="1"/>
          <c:showCatName val="0"/>
          <c:showSerName val="0"/>
          <c:showPercent val="0"/>
          <c:showBubbleSize val="0"/>
        </c:dLbls>
        <c:gapWidth val="150"/>
        <c:overlap val="100"/>
        <c:axId val="372377888"/>
        <c:axId val="372378280"/>
      </c:barChart>
      <c:catAx>
        <c:axId val="37237788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72378280"/>
        <c:crosses val="autoZero"/>
        <c:auto val="1"/>
        <c:lblAlgn val="ctr"/>
        <c:lblOffset val="100"/>
        <c:noMultiLvlLbl val="0"/>
      </c:catAx>
      <c:valAx>
        <c:axId val="372378280"/>
        <c:scaling>
          <c:orientation val="minMax"/>
          <c:min val="0"/>
        </c:scaling>
        <c:delete val="1"/>
        <c:axPos val="b"/>
        <c:numFmt formatCode="0%" sourceLinked="1"/>
        <c:majorTickMark val="none"/>
        <c:minorTickMark val="none"/>
        <c:tickLblPos val="nextTo"/>
        <c:crossAx val="372377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Total Respondents</c:v>
                </c:pt>
              </c:strCache>
            </c:strRef>
          </c:tx>
          <c:spPr>
            <a:gradFill flip="none" rotWithShape="1">
              <a:gsLst>
                <a:gs pos="0">
                  <a:srgbClr val="3682B4"/>
                </a:gs>
                <a:gs pos="100000">
                  <a:srgbClr val="0765A3"/>
                </a:gs>
              </a:gsLst>
              <a:lin ang="0" scaled="0"/>
              <a:tileRect/>
            </a:gradFill>
          </c:spPr>
          <c:dPt>
            <c:idx val="0"/>
            <c:bubble3D val="0"/>
            <c:spPr>
              <a:solidFill>
                <a:srgbClr val="0765A3"/>
              </a:solidFill>
            </c:spPr>
            <c:extLst>
              <c:ext xmlns:c16="http://schemas.microsoft.com/office/drawing/2014/chart" uri="{C3380CC4-5D6E-409C-BE32-E72D297353CC}">
                <c16:uniqueId val="{00000001-4A3D-4263-AA8A-41FBF504E09F}"/>
              </c:ext>
            </c:extLst>
          </c:dPt>
          <c:dPt>
            <c:idx val="1"/>
            <c:bubble3D val="0"/>
            <c:spPr>
              <a:solidFill>
                <a:srgbClr val="50C8A0"/>
              </a:solidFill>
            </c:spPr>
            <c:extLst>
              <c:ext xmlns:c16="http://schemas.microsoft.com/office/drawing/2014/chart" uri="{C3380CC4-5D6E-409C-BE32-E72D297353CC}">
                <c16:uniqueId val="{00000003-4A3D-4263-AA8A-41FBF504E09F}"/>
              </c:ext>
            </c:extLst>
          </c:dPt>
          <c:dLbls>
            <c:dLbl>
              <c:idx val="0"/>
              <c:layout>
                <c:manualLayout>
                  <c:x val="-0.14049020707054627"/>
                  <c:y val="-0.11450679771291683"/>
                </c:manualLayout>
              </c:layout>
              <c:tx>
                <c:rich>
                  <a:bodyPr/>
                  <a:lstStyle/>
                  <a:p>
                    <a:r>
                      <a:rPr lang="en-US" sz="1800" dirty="0"/>
                      <a:t>TV-Branded Websites</a:t>
                    </a:r>
                  </a:p>
                  <a:p>
                    <a:fld id="{F543CCA9-DC73-4E5B-93E6-538A743F03CA}" type="VALUE">
                      <a:rPr lang="en-US" sz="1800"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0.47181761513826465"/>
                      <c:h val="0.26073693669661768"/>
                    </c:manualLayout>
                  </c15:layout>
                  <c15:dlblFieldTable/>
                  <c15:showDataLabelsRange val="0"/>
                </c:ext>
                <c:ext xmlns:c16="http://schemas.microsoft.com/office/drawing/2014/chart" uri="{C3380CC4-5D6E-409C-BE32-E72D297353CC}">
                  <c16:uniqueId val="{00000001-4A3D-4263-AA8A-41FBF504E09F}"/>
                </c:ext>
              </c:extLst>
            </c:dLbl>
            <c:dLbl>
              <c:idx val="1"/>
              <c:layout>
                <c:manualLayout>
                  <c:x val="0.12961322438817549"/>
                  <c:y val="5.1532334629066943E-2"/>
                </c:manualLayout>
              </c:layout>
              <c:tx>
                <c:rich>
                  <a:bodyPr/>
                  <a:lstStyle/>
                  <a:p>
                    <a:pPr>
                      <a:defRPr sz="1400" b="1">
                        <a:solidFill>
                          <a:schemeClr val="bg1"/>
                        </a:solidFill>
                      </a:defRPr>
                    </a:pPr>
                    <a:r>
                      <a:rPr lang="en-US" sz="1400" dirty="0"/>
                      <a:t>All The Rest</a:t>
                    </a:r>
                  </a:p>
                  <a:p>
                    <a:pPr>
                      <a:defRPr sz="1400" b="1">
                        <a:solidFill>
                          <a:schemeClr val="bg1"/>
                        </a:solidFill>
                      </a:defRPr>
                    </a:pPr>
                    <a:fld id="{DFD479B1-8C95-451B-A7EB-16BA079DE115}" type="VALUE">
                      <a:rPr lang="en-US" sz="1400" smtClean="0"/>
                      <a:pPr>
                        <a:defRPr sz="1400" b="1">
                          <a:solidFill>
                            <a:schemeClr val="bg1"/>
                          </a:solidFill>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36667367990738831"/>
                      <c:h val="0.23492071645439652"/>
                    </c:manualLayout>
                  </c15:layout>
                  <c15:dlblFieldTable/>
                  <c15:showDataLabelsRange val="0"/>
                </c:ext>
                <c:ext xmlns:c16="http://schemas.microsoft.com/office/drawing/2014/chart" uri="{C3380CC4-5D6E-409C-BE32-E72D297353CC}">
                  <c16:uniqueId val="{00000003-4A3D-4263-AA8A-41FBF504E09F}"/>
                </c:ext>
              </c:extLst>
            </c:dLbl>
            <c:dLbl>
              <c:idx val="2"/>
              <c:spPr>
                <a:noFill/>
                <a:ln>
                  <a:noFill/>
                </a:ln>
                <a:effectLst/>
              </c:spPr>
              <c:txPr>
                <a:bodyPr/>
                <a:lstStyle/>
                <a:p>
                  <a:pPr>
                    <a:defRPr sz="18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4-A7E5-4BC2-B248-1FCB30BBF48E}"/>
                </c:ext>
              </c:extLst>
            </c:dLbl>
            <c:dLbl>
              <c:idx val="3"/>
              <c:spPr/>
              <c:txPr>
                <a:bodyPr/>
                <a:lstStyle/>
                <a:p>
                  <a:pPr>
                    <a:defRPr sz="18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A7E5-4BC2-B248-1FCB30BBF48E}"/>
                </c:ext>
              </c:extLst>
            </c:dLbl>
            <c:dLbl>
              <c:idx val="4"/>
              <c:spPr/>
              <c:txPr>
                <a:bodyPr/>
                <a:lstStyle/>
                <a:p>
                  <a:pPr>
                    <a:defRPr sz="18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6-A7E5-4BC2-B248-1FCB30BBF48E}"/>
                </c:ext>
              </c:extLst>
            </c:dLbl>
            <c:spPr>
              <a:noFill/>
              <a:ln>
                <a:noFill/>
              </a:ln>
              <a:effectLst/>
            </c:spPr>
            <c:txPr>
              <a:bodyPr/>
              <a:lstStyle/>
              <a:p>
                <a:pPr>
                  <a:defRPr sz="18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TV-Branded Websites</c:v>
                </c:pt>
                <c:pt idx="1">
                  <c:v>All The Rest</c:v>
                </c:pt>
              </c:strCache>
            </c:strRef>
          </c:cat>
          <c:val>
            <c:numRef>
              <c:f>Sheet1!$B$2:$B$3</c:f>
              <c:numCache>
                <c:formatCode>0%</c:formatCode>
                <c:ptCount val="2"/>
                <c:pt idx="0">
                  <c:v>0.8</c:v>
                </c:pt>
                <c:pt idx="1">
                  <c:v>0.2</c:v>
                </c:pt>
              </c:numCache>
            </c:numRef>
          </c:val>
          <c:extLst>
            <c:ext xmlns:c16="http://schemas.microsoft.com/office/drawing/2014/chart" uri="{C3380CC4-5D6E-409C-BE32-E72D297353CC}">
              <c16:uniqueId val="{00000010-4A3D-4263-AA8A-41FBF504E09F}"/>
            </c:ext>
          </c:extLst>
        </c:ser>
        <c:dLbls>
          <c:showLegendKey val="0"/>
          <c:showVal val="0"/>
          <c:showCatName val="0"/>
          <c:showSerName val="0"/>
          <c:showPercent val="0"/>
          <c:showBubbleSize val="0"/>
          <c:showLeaderLines val="1"/>
        </c:dLbls>
        <c:firstSliceAng val="315"/>
      </c:pieChart>
      <c:spPr>
        <a:ln>
          <a:noFill/>
        </a:ln>
      </c:spPr>
    </c:plotArea>
    <c:plotVisOnly val="1"/>
    <c:dispBlanksAs val="zero"/>
    <c:showDLblsOverMax val="0"/>
  </c:chart>
  <c:txPr>
    <a:bodyPr/>
    <a:lstStyle/>
    <a:p>
      <a:pPr>
        <a:defRPr sz="1800"/>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Total Respondents</c:v>
                </c:pt>
              </c:strCache>
            </c:strRef>
          </c:tx>
          <c:spPr>
            <a:gradFill flip="none" rotWithShape="1">
              <a:gsLst>
                <a:gs pos="0">
                  <a:srgbClr val="3682B4"/>
                </a:gs>
                <a:gs pos="100000">
                  <a:srgbClr val="0765A3"/>
                </a:gs>
              </a:gsLst>
              <a:lin ang="0" scaled="0"/>
              <a:tileRect/>
            </a:gradFill>
          </c:spPr>
          <c:dPt>
            <c:idx val="0"/>
            <c:bubble3D val="0"/>
            <c:spPr>
              <a:solidFill>
                <a:srgbClr val="0765A3"/>
              </a:solidFill>
            </c:spPr>
            <c:extLst>
              <c:ext xmlns:c16="http://schemas.microsoft.com/office/drawing/2014/chart" uri="{C3380CC4-5D6E-409C-BE32-E72D297353CC}">
                <c16:uniqueId val="{00000001-02EF-42DE-BBF6-E5CF999A36DE}"/>
              </c:ext>
            </c:extLst>
          </c:dPt>
          <c:dPt>
            <c:idx val="1"/>
            <c:bubble3D val="0"/>
            <c:spPr>
              <a:solidFill>
                <a:srgbClr val="50C8A0"/>
              </a:solidFill>
            </c:spPr>
            <c:extLst>
              <c:ext xmlns:c16="http://schemas.microsoft.com/office/drawing/2014/chart" uri="{C3380CC4-5D6E-409C-BE32-E72D297353CC}">
                <c16:uniqueId val="{00000003-02EF-42DE-BBF6-E5CF999A36DE}"/>
              </c:ext>
            </c:extLst>
          </c:dPt>
          <c:dLbls>
            <c:dLbl>
              <c:idx val="0"/>
              <c:layout>
                <c:manualLayout>
                  <c:x val="-0.12877071270674642"/>
                  <c:y val="-0.12562642771233604"/>
                </c:manualLayout>
              </c:layout>
              <c:tx>
                <c:rich>
                  <a:bodyPr/>
                  <a:lstStyle/>
                  <a:p>
                    <a:r>
                      <a:rPr lang="en-US" sz="1800" dirty="0"/>
                      <a:t>TV-Branded Websites</a:t>
                    </a:r>
                  </a:p>
                  <a:p>
                    <a:fld id="{F543CCA9-DC73-4E5B-93E6-538A743F03CA}" type="VALUE">
                      <a:rPr lang="en-US" sz="1800"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0.47181761513826465"/>
                      <c:h val="0.26073693669661768"/>
                    </c:manualLayout>
                  </c15:layout>
                  <c15:dlblFieldTable/>
                  <c15:showDataLabelsRange val="0"/>
                </c:ext>
                <c:ext xmlns:c16="http://schemas.microsoft.com/office/drawing/2014/chart" uri="{C3380CC4-5D6E-409C-BE32-E72D297353CC}">
                  <c16:uniqueId val="{00000001-02EF-42DE-BBF6-E5CF999A36DE}"/>
                </c:ext>
              </c:extLst>
            </c:dLbl>
            <c:dLbl>
              <c:idx val="1"/>
              <c:layout>
                <c:manualLayout>
                  <c:x val="0.13547297157007543"/>
                  <c:y val="4.4119247962787475E-2"/>
                </c:manualLayout>
              </c:layout>
              <c:tx>
                <c:rich>
                  <a:bodyPr/>
                  <a:lstStyle/>
                  <a:p>
                    <a:pPr>
                      <a:defRPr sz="1400" b="1">
                        <a:solidFill>
                          <a:schemeClr val="bg1"/>
                        </a:solidFill>
                      </a:defRPr>
                    </a:pPr>
                    <a:r>
                      <a:rPr lang="en-US" sz="1400" dirty="0"/>
                      <a:t>All The Rest</a:t>
                    </a:r>
                  </a:p>
                  <a:p>
                    <a:pPr>
                      <a:defRPr sz="1400" b="1">
                        <a:solidFill>
                          <a:schemeClr val="bg1"/>
                        </a:solidFill>
                      </a:defRPr>
                    </a:pPr>
                    <a:fld id="{DFD479B1-8C95-451B-A7EB-16BA079DE115}" type="VALUE">
                      <a:rPr lang="en-US" sz="1400" smtClean="0"/>
                      <a:pPr>
                        <a:defRPr sz="1400" b="1">
                          <a:solidFill>
                            <a:schemeClr val="bg1"/>
                          </a:solidFill>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36667367990738831"/>
                      <c:h val="0.23492071645439652"/>
                    </c:manualLayout>
                  </c15:layout>
                  <c15:dlblFieldTable/>
                  <c15:showDataLabelsRange val="0"/>
                </c:ext>
                <c:ext xmlns:c16="http://schemas.microsoft.com/office/drawing/2014/chart" uri="{C3380CC4-5D6E-409C-BE32-E72D297353CC}">
                  <c16:uniqueId val="{00000003-02EF-42DE-BBF6-E5CF999A36DE}"/>
                </c:ext>
              </c:extLst>
            </c:dLbl>
            <c:dLbl>
              <c:idx val="2"/>
              <c:delete val="1"/>
              <c:extLst>
                <c:ext xmlns:c15="http://schemas.microsoft.com/office/drawing/2012/chart" uri="{CE6537A1-D6FC-4f65-9D91-7224C49458BB}"/>
                <c:ext xmlns:c16="http://schemas.microsoft.com/office/drawing/2014/chart" uri="{C3380CC4-5D6E-409C-BE32-E72D297353CC}">
                  <c16:uniqueId val="{00000004-92F9-4CD4-8D55-1A640CBFD9A8}"/>
                </c:ext>
              </c:extLst>
            </c:dLbl>
            <c:dLbl>
              <c:idx val="3"/>
              <c:spPr/>
              <c:txPr>
                <a:bodyPr/>
                <a:lstStyle/>
                <a:p>
                  <a:pPr>
                    <a:defRPr sz="18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4-7E50-45F7-B65D-7B312857C62E}"/>
                </c:ext>
              </c:extLst>
            </c:dLbl>
            <c:dLbl>
              <c:idx val="4"/>
              <c:spPr/>
              <c:txPr>
                <a:bodyPr/>
                <a:lstStyle/>
                <a:p>
                  <a:pPr>
                    <a:defRPr sz="18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E50-45F7-B65D-7B312857C62E}"/>
                </c:ext>
              </c:extLst>
            </c:dLbl>
            <c:spPr>
              <a:noFill/>
              <a:ln>
                <a:noFill/>
              </a:ln>
              <a:effectLst/>
            </c:spPr>
            <c:txPr>
              <a:bodyPr/>
              <a:lstStyle/>
              <a:p>
                <a:pPr>
                  <a:defRPr sz="18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2"/>
                <c:pt idx="0">
                  <c:v>TV-Branded Websites</c:v>
                </c:pt>
                <c:pt idx="1">
                  <c:v>All The Rest</c:v>
                </c:pt>
              </c:strCache>
            </c:strRef>
          </c:cat>
          <c:val>
            <c:numRef>
              <c:f>Sheet1!$B$2:$B$4</c:f>
              <c:numCache>
                <c:formatCode>0%</c:formatCode>
                <c:ptCount val="3"/>
                <c:pt idx="0">
                  <c:v>0.81</c:v>
                </c:pt>
                <c:pt idx="1">
                  <c:v>0.19</c:v>
                </c:pt>
              </c:numCache>
            </c:numRef>
          </c:val>
          <c:extLst>
            <c:ext xmlns:c16="http://schemas.microsoft.com/office/drawing/2014/chart" uri="{C3380CC4-5D6E-409C-BE32-E72D297353CC}">
              <c16:uniqueId val="{00000010-02EF-42DE-BBF6-E5CF999A36DE}"/>
            </c:ext>
          </c:extLst>
        </c:ser>
        <c:dLbls>
          <c:showLegendKey val="0"/>
          <c:showVal val="0"/>
          <c:showCatName val="0"/>
          <c:showSerName val="0"/>
          <c:showPercent val="0"/>
          <c:showBubbleSize val="0"/>
          <c:showLeaderLines val="1"/>
        </c:dLbls>
        <c:firstSliceAng val="315"/>
      </c:pieChart>
      <c:spPr>
        <a:ln>
          <a:noFill/>
        </a:ln>
      </c:spPr>
    </c:plotArea>
    <c:plotVisOnly val="1"/>
    <c:dispBlanksAs val="zero"/>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19513495161501"/>
          <c:y val="0.13349896944617501"/>
          <c:w val="0.51303647348218495"/>
          <c:h val="0.68165630362835306"/>
        </c:manualLayout>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633-42A3-B024-4746CCB43C36}"/>
              </c:ext>
            </c:extLst>
          </c:dPt>
          <c:dPt>
            <c:idx val="1"/>
            <c:bubble3D val="0"/>
            <c:spPr>
              <a:solidFill>
                <a:srgbClr val="50C8A0"/>
              </a:solidFill>
              <a:ln w="19050">
                <a:solidFill>
                  <a:schemeClr val="lt1"/>
                </a:solidFill>
              </a:ln>
              <a:effectLst/>
            </c:spPr>
            <c:extLst>
              <c:ext xmlns:c16="http://schemas.microsoft.com/office/drawing/2014/chart" uri="{C3380CC4-5D6E-409C-BE32-E72D297353CC}">
                <c16:uniqueId val="{00000003-8633-42A3-B024-4746CCB43C36}"/>
              </c:ext>
            </c:extLst>
          </c:dPt>
          <c:dPt>
            <c:idx val="2"/>
            <c:bubble3D val="0"/>
            <c:spPr>
              <a:solidFill>
                <a:srgbClr val="FAB982"/>
              </a:solidFill>
              <a:ln w="19050">
                <a:solidFill>
                  <a:schemeClr val="lt1"/>
                </a:solidFill>
              </a:ln>
              <a:effectLst/>
            </c:spPr>
            <c:extLst>
              <c:ext xmlns:c16="http://schemas.microsoft.com/office/drawing/2014/chart" uri="{C3380CC4-5D6E-409C-BE32-E72D297353CC}">
                <c16:uniqueId val="{00000005-8633-42A3-B024-4746CCB43C36}"/>
              </c:ext>
            </c:extLst>
          </c:dPt>
          <c:dPt>
            <c:idx val="3"/>
            <c:bubble3D val="0"/>
            <c:spPr>
              <a:solidFill>
                <a:srgbClr val="7030A0"/>
              </a:solidFill>
              <a:ln w="19050">
                <a:solidFill>
                  <a:schemeClr val="lt1"/>
                </a:solidFill>
              </a:ln>
              <a:effectLst/>
            </c:spPr>
            <c:extLst>
              <c:ext xmlns:c16="http://schemas.microsoft.com/office/drawing/2014/chart" uri="{C3380CC4-5D6E-409C-BE32-E72D297353CC}">
                <c16:uniqueId val="{00000007-8633-42A3-B024-4746CCB43C36}"/>
              </c:ext>
            </c:extLst>
          </c:dPt>
          <c:cat>
            <c:strRef>
              <c:f>Sheet1!$A$2:$A$5</c:f>
              <c:strCache>
                <c:ptCount val="4"/>
                <c:pt idx="0">
                  <c:v>Total Multichannel &amp; Broadband</c:v>
                </c:pt>
                <c:pt idx="1">
                  <c:v>Total Multichannel &amp; No Internet / Dial-Up Access</c:v>
                </c:pt>
                <c:pt idx="2">
                  <c:v>Broadcast &amp; Broadband Access</c:v>
                </c:pt>
                <c:pt idx="3">
                  <c:v>Broadcast &amp; No Internet / Dial-Up Access</c:v>
                </c:pt>
              </c:strCache>
            </c:strRef>
          </c:cat>
          <c:val>
            <c:numRef>
              <c:f>Sheet1!$B$2:$B$5</c:f>
              <c:numCache>
                <c:formatCode>#,##0</c:formatCode>
                <c:ptCount val="4"/>
                <c:pt idx="0">
                  <c:v>80057</c:v>
                </c:pt>
                <c:pt idx="1">
                  <c:v>17803</c:v>
                </c:pt>
                <c:pt idx="2">
                  <c:v>9384</c:v>
                </c:pt>
                <c:pt idx="3">
                  <c:v>6365</c:v>
                </c:pt>
              </c:numCache>
            </c:numRef>
          </c:val>
          <c:extLst>
            <c:ext xmlns:c16="http://schemas.microsoft.com/office/drawing/2014/chart" uri="{C3380CC4-5D6E-409C-BE32-E72D297353CC}">
              <c16:uniqueId val="{00000008-8633-42A3-B024-4746CCB43C36}"/>
            </c:ext>
          </c:extLst>
        </c:ser>
        <c:ser>
          <c:idx val="1"/>
          <c:order val="1"/>
          <c:tx>
            <c:strRef>
              <c:f>Sheet1!$C$1</c:f>
              <c:strCache>
                <c:ptCount val="1"/>
                <c:pt idx="0">
                  <c:v>Column2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8633-42A3-B024-4746CCB43C3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8633-42A3-B024-4746CCB43C3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8633-42A3-B024-4746CCB43C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8633-42A3-B024-4746CCB43C36}"/>
              </c:ext>
            </c:extLst>
          </c:dPt>
          <c:cat>
            <c:strRef>
              <c:f>Sheet1!$A$2:$A$5</c:f>
              <c:strCache>
                <c:ptCount val="4"/>
                <c:pt idx="0">
                  <c:v>Total Multichannel &amp; Broadband</c:v>
                </c:pt>
                <c:pt idx="1">
                  <c:v>Total Multichannel &amp; No Internet / Dial-Up Access</c:v>
                </c:pt>
                <c:pt idx="2">
                  <c:v>Broadcast &amp; Broadband Access</c:v>
                </c:pt>
                <c:pt idx="3">
                  <c:v>Broadcast &amp; No Internet / Dial-Up Access</c:v>
                </c:pt>
              </c:strCache>
            </c:strRef>
          </c:cat>
          <c:val>
            <c:numRef>
              <c:f>Sheet1!$C$2:$C$5</c:f>
              <c:numCache>
                <c:formatCode>0.0%</c:formatCode>
                <c:ptCount val="4"/>
                <c:pt idx="0">
                  <c:v>0.70467128484539077</c:v>
                </c:pt>
                <c:pt idx="1">
                  <c:v>0.1567041343555528</c:v>
                </c:pt>
                <c:pt idx="2">
                  <c:v>8.2599089860838484E-2</c:v>
                </c:pt>
                <c:pt idx="3">
                  <c:v>5.6025490938217924E-2</c:v>
                </c:pt>
              </c:numCache>
            </c:numRef>
          </c:val>
          <c:extLst>
            <c:ext xmlns:c16="http://schemas.microsoft.com/office/drawing/2014/chart" uri="{C3380CC4-5D6E-409C-BE32-E72D297353CC}">
              <c16:uniqueId val="{00000011-8633-42A3-B024-4746CCB43C36}"/>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3"/>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ayout>
        <c:manualLayout>
          <c:xMode val="edge"/>
          <c:yMode val="edge"/>
          <c:x val="0.58883230056166891"/>
          <c:y val="0.13700665284688646"/>
          <c:w val="0.41116769943833098"/>
          <c:h val="0.7020250712843527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 "Live" TV</c:v>
                </c:pt>
              </c:strCache>
            </c:strRef>
          </c:tx>
          <c:spPr>
            <a:solidFill>
              <a:srgbClr val="567C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P2+</c:v>
                </c:pt>
                <c:pt idx="1">
                  <c:v>P2-11</c:v>
                </c:pt>
                <c:pt idx="2">
                  <c:v>P12-17</c:v>
                </c:pt>
                <c:pt idx="3">
                  <c:v>P18+</c:v>
                </c:pt>
                <c:pt idx="4">
                  <c:v>P18-24</c:v>
                </c:pt>
                <c:pt idx="5">
                  <c:v>P25-34</c:v>
                </c:pt>
                <c:pt idx="6">
                  <c:v>P35-49</c:v>
                </c:pt>
                <c:pt idx="7">
                  <c:v>P50-64</c:v>
                </c:pt>
                <c:pt idx="8">
                  <c:v>P65+</c:v>
                </c:pt>
              </c:strCache>
            </c:strRef>
          </c:cat>
          <c:val>
            <c:numRef>
              <c:f>Sheet1!$B$2:$B$10</c:f>
              <c:numCache>
                <c:formatCode>0%</c:formatCode>
                <c:ptCount val="9"/>
                <c:pt idx="0">
                  <c:v>0.83243706647962001</c:v>
                </c:pt>
                <c:pt idx="1">
                  <c:v>0.83524712930604095</c:v>
                </c:pt>
                <c:pt idx="2">
                  <c:v>0.831586688729546</c:v>
                </c:pt>
                <c:pt idx="3">
                  <c:v>0.83147003680300002</c:v>
                </c:pt>
                <c:pt idx="4">
                  <c:v>0.82759694751596302</c:v>
                </c:pt>
                <c:pt idx="5">
                  <c:v>0.80479529518208603</c:v>
                </c:pt>
                <c:pt idx="6">
                  <c:v>0.80987914672722805</c:v>
                </c:pt>
                <c:pt idx="7">
                  <c:v>0.83569865933696097</c:v>
                </c:pt>
                <c:pt idx="8">
                  <c:v>0.852992011958705</c:v>
                </c:pt>
              </c:numCache>
            </c:numRef>
          </c:val>
          <c:extLst>
            <c:ext xmlns:c16="http://schemas.microsoft.com/office/drawing/2014/chart" uri="{C3380CC4-5D6E-409C-BE32-E72D297353CC}">
              <c16:uniqueId val="{00000000-536C-407E-9681-007CCC2519F4}"/>
            </c:ext>
          </c:extLst>
        </c:ser>
        <c:ser>
          <c:idx val="1"/>
          <c:order val="1"/>
          <c:tx>
            <c:strRef>
              <c:f>Sheet1!$C$1</c:f>
              <c:strCache>
                <c:ptCount val="1"/>
                <c:pt idx="0">
                  <c:v>% Time-Shifted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P2+</c:v>
                </c:pt>
                <c:pt idx="1">
                  <c:v>P2-11</c:v>
                </c:pt>
                <c:pt idx="2">
                  <c:v>P12-17</c:v>
                </c:pt>
                <c:pt idx="3">
                  <c:v>P18+</c:v>
                </c:pt>
                <c:pt idx="4">
                  <c:v>P18-24</c:v>
                </c:pt>
                <c:pt idx="5">
                  <c:v>P25-34</c:v>
                </c:pt>
                <c:pt idx="6">
                  <c:v>P35-49</c:v>
                </c:pt>
                <c:pt idx="7">
                  <c:v>P50-64</c:v>
                </c:pt>
                <c:pt idx="8">
                  <c:v>P65+</c:v>
                </c:pt>
              </c:strCache>
            </c:strRef>
          </c:cat>
          <c:val>
            <c:numRef>
              <c:f>Sheet1!$C$2:$C$10</c:f>
              <c:numCache>
                <c:formatCode>0%</c:formatCode>
                <c:ptCount val="9"/>
                <c:pt idx="0">
                  <c:v>0.16756293352037999</c:v>
                </c:pt>
                <c:pt idx="1">
                  <c:v>0.164752870693959</c:v>
                </c:pt>
                <c:pt idx="2">
                  <c:v>0.168413311270454</c:v>
                </c:pt>
                <c:pt idx="3">
                  <c:v>0.168529963197</c:v>
                </c:pt>
                <c:pt idx="4">
                  <c:v>0.17240305248403701</c:v>
                </c:pt>
                <c:pt idx="5">
                  <c:v>0.19520470481791499</c:v>
                </c:pt>
                <c:pt idx="6">
                  <c:v>0.19012085327277101</c:v>
                </c:pt>
                <c:pt idx="7">
                  <c:v>0.164301340663039</c:v>
                </c:pt>
                <c:pt idx="8">
                  <c:v>0.147007988041295</c:v>
                </c:pt>
              </c:numCache>
            </c:numRef>
          </c:val>
          <c:extLst>
            <c:ext xmlns:c16="http://schemas.microsoft.com/office/drawing/2014/chart" uri="{C3380CC4-5D6E-409C-BE32-E72D297353CC}">
              <c16:uniqueId val="{00000001-E5F0-46E0-ACBA-8124C06B4C8F}"/>
            </c:ext>
          </c:extLst>
        </c:ser>
        <c:dLbls>
          <c:showLegendKey val="0"/>
          <c:showVal val="0"/>
          <c:showCatName val="0"/>
          <c:showSerName val="0"/>
          <c:showPercent val="0"/>
          <c:showBubbleSize val="0"/>
        </c:dLbls>
        <c:gapWidth val="219"/>
        <c:overlap val="100"/>
        <c:axId val="372078872"/>
        <c:axId val="372082008"/>
      </c:barChart>
      <c:catAx>
        <c:axId val="3720788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372082008"/>
        <c:crosses val="autoZero"/>
        <c:auto val="1"/>
        <c:lblAlgn val="ctr"/>
        <c:lblOffset val="100"/>
        <c:noMultiLvlLbl val="0"/>
      </c:catAx>
      <c:valAx>
        <c:axId val="372082008"/>
        <c:scaling>
          <c:orientation val="minMax"/>
          <c:max val="1"/>
          <c:min val="0"/>
        </c:scaling>
        <c:delete val="1"/>
        <c:axPos val="l"/>
        <c:numFmt formatCode="0%" sourceLinked="1"/>
        <c:majorTickMark val="none"/>
        <c:minorTickMark val="none"/>
        <c:tickLblPos val="nextTo"/>
        <c:crossAx val="372078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3803114583712184"/>
          <c:w val="0.2343170894275094"/>
          <c:h val="0.68750201698519242"/>
        </c:manualLayout>
      </c:layout>
      <c:barChart>
        <c:barDir val="col"/>
        <c:grouping val="percentStacked"/>
        <c:varyColors val="0"/>
        <c:ser>
          <c:idx val="0"/>
          <c:order val="0"/>
          <c:tx>
            <c:strRef>
              <c:f>Sheet1!$B$1</c:f>
              <c:strCache>
                <c:ptCount val="1"/>
                <c:pt idx="0">
                  <c:v>% "Live" TV</c:v>
                </c:pt>
              </c:strCache>
            </c:strRef>
          </c:tx>
          <c:spPr>
            <a:solidFill>
              <a:srgbClr val="567C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c:v>
                </c:pt>
                <c:pt idx="1">
                  <c:v>Cable</c:v>
                </c:pt>
              </c:strCache>
            </c:strRef>
          </c:cat>
          <c:val>
            <c:numRef>
              <c:f>Sheet1!$B$2:$B$3</c:f>
              <c:numCache>
                <c:formatCode>0%</c:formatCode>
                <c:ptCount val="2"/>
                <c:pt idx="0">
                  <c:v>0.77600000000000002</c:v>
                </c:pt>
                <c:pt idx="1">
                  <c:v>0.83899999999999997</c:v>
                </c:pt>
              </c:numCache>
            </c:numRef>
          </c:val>
          <c:extLst>
            <c:ext xmlns:c16="http://schemas.microsoft.com/office/drawing/2014/chart" uri="{C3380CC4-5D6E-409C-BE32-E72D297353CC}">
              <c16:uniqueId val="{00000000-536C-407E-9681-007CCC2519F4}"/>
            </c:ext>
          </c:extLst>
        </c:ser>
        <c:ser>
          <c:idx val="1"/>
          <c:order val="1"/>
          <c:tx>
            <c:strRef>
              <c:f>Sheet1!$C$1</c:f>
              <c:strCache>
                <c:ptCount val="1"/>
                <c:pt idx="0">
                  <c:v>% Time-Shifted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c:v>
                </c:pt>
                <c:pt idx="1">
                  <c:v>Cable</c:v>
                </c:pt>
              </c:strCache>
            </c:strRef>
          </c:cat>
          <c:val>
            <c:numRef>
              <c:f>Sheet1!$C$2:$C$3</c:f>
              <c:numCache>
                <c:formatCode>0%</c:formatCode>
                <c:ptCount val="2"/>
                <c:pt idx="0">
                  <c:v>0.224</c:v>
                </c:pt>
                <c:pt idx="1">
                  <c:v>0.161</c:v>
                </c:pt>
              </c:numCache>
            </c:numRef>
          </c:val>
          <c:extLst>
            <c:ext xmlns:c16="http://schemas.microsoft.com/office/drawing/2014/chart" uri="{C3380CC4-5D6E-409C-BE32-E72D297353CC}">
              <c16:uniqueId val="{00000001-E5F0-46E0-ACBA-8124C06B4C8F}"/>
            </c:ext>
          </c:extLst>
        </c:ser>
        <c:dLbls>
          <c:showLegendKey val="0"/>
          <c:showVal val="0"/>
          <c:showCatName val="0"/>
          <c:showSerName val="0"/>
          <c:showPercent val="0"/>
          <c:showBubbleSize val="0"/>
        </c:dLbls>
        <c:gapWidth val="100"/>
        <c:overlap val="100"/>
        <c:axId val="241975272"/>
        <c:axId val="241975664"/>
      </c:barChart>
      <c:catAx>
        <c:axId val="2419752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41975664"/>
        <c:crosses val="autoZero"/>
        <c:auto val="1"/>
        <c:lblAlgn val="ctr"/>
        <c:lblOffset val="100"/>
        <c:noMultiLvlLbl val="0"/>
      </c:catAx>
      <c:valAx>
        <c:axId val="241975664"/>
        <c:scaling>
          <c:orientation val="minMax"/>
          <c:max val="1"/>
          <c:min val="0"/>
        </c:scaling>
        <c:delete val="1"/>
        <c:axPos val="l"/>
        <c:numFmt formatCode="0%" sourceLinked="1"/>
        <c:majorTickMark val="none"/>
        <c:minorTickMark val="none"/>
        <c:tickLblPos val="nextTo"/>
        <c:crossAx val="241975272"/>
        <c:crosses val="autoZero"/>
        <c:crossBetween val="between"/>
      </c:valAx>
      <c:spPr>
        <a:noFill/>
        <a:ln>
          <a:noFill/>
        </a:ln>
        <a:effectLst/>
      </c:spPr>
    </c:plotArea>
    <c:legend>
      <c:legendPos val="b"/>
      <c:layout>
        <c:manualLayout>
          <c:xMode val="edge"/>
          <c:yMode val="edge"/>
          <c:x val="0.28102423837917317"/>
          <c:y val="3.7906515361615352E-3"/>
          <c:w val="0.43899191546759225"/>
          <c:h val="7.9349350031324095E-2"/>
        </c:manualLayout>
      </c:layout>
      <c:overlay val="0"/>
      <c:spPr>
        <a:noFill/>
        <a:ln>
          <a:solidFill>
            <a:schemeClr val="tx1"/>
          </a:solid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19473496299794"/>
          <c:w val="0.82926339158886386"/>
          <c:h val="0.77824469599213131"/>
        </c:manualLayout>
      </c:layout>
      <c:barChart>
        <c:barDir val="col"/>
        <c:grouping val="percentStacked"/>
        <c:varyColors val="0"/>
        <c:ser>
          <c:idx val="0"/>
          <c:order val="0"/>
          <c:tx>
            <c:strRef>
              <c:f>Sheet1!$B$1</c:f>
              <c:strCache>
                <c:ptCount val="1"/>
                <c:pt idx="0">
                  <c:v>% "Live" TV</c:v>
                </c:pt>
              </c:strCache>
            </c:strRef>
          </c:tx>
          <c:spPr>
            <a:solidFill>
              <a:srgbClr val="567C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c:v>
                </c:pt>
                <c:pt idx="1">
                  <c:v>Cable</c:v>
                </c:pt>
              </c:strCache>
            </c:strRef>
          </c:cat>
          <c:val>
            <c:numRef>
              <c:f>Sheet1!$B$2:$B$3</c:f>
              <c:numCache>
                <c:formatCode>0%</c:formatCode>
                <c:ptCount val="2"/>
                <c:pt idx="0">
                  <c:v>0.75</c:v>
                </c:pt>
                <c:pt idx="1">
                  <c:v>0.79400000000000004</c:v>
                </c:pt>
              </c:numCache>
            </c:numRef>
          </c:val>
          <c:extLst>
            <c:ext xmlns:c16="http://schemas.microsoft.com/office/drawing/2014/chart" uri="{C3380CC4-5D6E-409C-BE32-E72D297353CC}">
              <c16:uniqueId val="{00000000-536C-407E-9681-007CCC2519F4}"/>
            </c:ext>
          </c:extLst>
        </c:ser>
        <c:ser>
          <c:idx val="1"/>
          <c:order val="1"/>
          <c:tx>
            <c:strRef>
              <c:f>Sheet1!$C$1</c:f>
              <c:strCache>
                <c:ptCount val="1"/>
                <c:pt idx="0">
                  <c:v>% Time-Shifted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c:v>
                </c:pt>
                <c:pt idx="1">
                  <c:v>Cable</c:v>
                </c:pt>
              </c:strCache>
            </c:strRef>
          </c:cat>
          <c:val>
            <c:numRef>
              <c:f>Sheet1!$C$2:$C$3</c:f>
              <c:numCache>
                <c:formatCode>0%</c:formatCode>
                <c:ptCount val="2"/>
                <c:pt idx="0">
                  <c:v>0.25</c:v>
                </c:pt>
                <c:pt idx="1">
                  <c:v>0.20599999999999999</c:v>
                </c:pt>
              </c:numCache>
            </c:numRef>
          </c:val>
          <c:extLst>
            <c:ext xmlns:c16="http://schemas.microsoft.com/office/drawing/2014/chart" uri="{C3380CC4-5D6E-409C-BE32-E72D297353CC}">
              <c16:uniqueId val="{00000001-E5F0-46E0-ACBA-8124C06B4C8F}"/>
            </c:ext>
          </c:extLst>
        </c:ser>
        <c:dLbls>
          <c:showLegendKey val="0"/>
          <c:showVal val="0"/>
          <c:showCatName val="0"/>
          <c:showSerName val="0"/>
          <c:showPercent val="0"/>
          <c:showBubbleSize val="0"/>
        </c:dLbls>
        <c:gapWidth val="100"/>
        <c:overlap val="100"/>
        <c:axId val="241976448"/>
        <c:axId val="241976840"/>
      </c:barChart>
      <c:catAx>
        <c:axId val="2419764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41976840"/>
        <c:crosses val="autoZero"/>
        <c:auto val="1"/>
        <c:lblAlgn val="ctr"/>
        <c:lblOffset val="100"/>
        <c:noMultiLvlLbl val="0"/>
      </c:catAx>
      <c:valAx>
        <c:axId val="241976840"/>
        <c:scaling>
          <c:orientation val="minMax"/>
          <c:max val="1"/>
          <c:min val="0"/>
        </c:scaling>
        <c:delete val="1"/>
        <c:axPos val="l"/>
        <c:numFmt formatCode="0%" sourceLinked="1"/>
        <c:majorTickMark val="none"/>
        <c:minorTickMark val="none"/>
        <c:tickLblPos val="nextTo"/>
        <c:crossAx val="241976448"/>
        <c:crosses val="autoZero"/>
        <c:crossBetween val="between"/>
      </c:valAx>
      <c:spPr>
        <a:noFill/>
        <a:ln>
          <a:noFill/>
        </a:ln>
        <a:effectLst/>
      </c:spPr>
    </c:plotArea>
    <c:plotVisOnly val="1"/>
    <c:dispBlanksAs val="gap"/>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19473496299794"/>
          <c:w val="0.82926339158886386"/>
          <c:h val="0.77824469599213131"/>
        </c:manualLayout>
      </c:layout>
      <c:barChart>
        <c:barDir val="col"/>
        <c:grouping val="percentStacked"/>
        <c:varyColors val="0"/>
        <c:ser>
          <c:idx val="0"/>
          <c:order val="0"/>
          <c:tx>
            <c:strRef>
              <c:f>Sheet1!$B$1</c:f>
              <c:strCache>
                <c:ptCount val="1"/>
                <c:pt idx="0">
                  <c:v>% "Live" TV</c:v>
                </c:pt>
              </c:strCache>
            </c:strRef>
          </c:tx>
          <c:spPr>
            <a:solidFill>
              <a:srgbClr val="567C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c:v>
                </c:pt>
                <c:pt idx="1">
                  <c:v>Cable</c:v>
                </c:pt>
              </c:strCache>
            </c:strRef>
          </c:cat>
          <c:val>
            <c:numRef>
              <c:f>Sheet1!$B$2:$B$3</c:f>
              <c:numCache>
                <c:formatCode>0%</c:formatCode>
                <c:ptCount val="2"/>
                <c:pt idx="0">
                  <c:v>0.72899999999999998</c:v>
                </c:pt>
                <c:pt idx="1">
                  <c:v>0.79500000000000004</c:v>
                </c:pt>
              </c:numCache>
            </c:numRef>
          </c:val>
          <c:extLst>
            <c:ext xmlns:c16="http://schemas.microsoft.com/office/drawing/2014/chart" uri="{C3380CC4-5D6E-409C-BE32-E72D297353CC}">
              <c16:uniqueId val="{00000000-536C-407E-9681-007CCC2519F4}"/>
            </c:ext>
          </c:extLst>
        </c:ser>
        <c:ser>
          <c:idx val="1"/>
          <c:order val="1"/>
          <c:tx>
            <c:strRef>
              <c:f>Sheet1!$C$1</c:f>
              <c:strCache>
                <c:ptCount val="1"/>
                <c:pt idx="0">
                  <c:v>% Time-Shifted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c:v>
                </c:pt>
                <c:pt idx="1">
                  <c:v>Cable</c:v>
                </c:pt>
              </c:strCache>
            </c:strRef>
          </c:cat>
          <c:val>
            <c:numRef>
              <c:f>Sheet1!$C$2:$C$3</c:f>
              <c:numCache>
                <c:formatCode>0%</c:formatCode>
                <c:ptCount val="2"/>
                <c:pt idx="0">
                  <c:v>0.27100000000000002</c:v>
                </c:pt>
                <c:pt idx="1">
                  <c:v>0.20499999999999999</c:v>
                </c:pt>
              </c:numCache>
            </c:numRef>
          </c:val>
          <c:extLst>
            <c:ext xmlns:c16="http://schemas.microsoft.com/office/drawing/2014/chart" uri="{C3380CC4-5D6E-409C-BE32-E72D297353CC}">
              <c16:uniqueId val="{00000001-E5F0-46E0-ACBA-8124C06B4C8F}"/>
            </c:ext>
          </c:extLst>
        </c:ser>
        <c:dLbls>
          <c:showLegendKey val="0"/>
          <c:showVal val="0"/>
          <c:showCatName val="0"/>
          <c:showSerName val="0"/>
          <c:showPercent val="0"/>
          <c:showBubbleSize val="0"/>
        </c:dLbls>
        <c:gapWidth val="100"/>
        <c:overlap val="100"/>
        <c:axId val="241977624"/>
        <c:axId val="242347320"/>
      </c:barChart>
      <c:catAx>
        <c:axId val="2419776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42347320"/>
        <c:crosses val="autoZero"/>
        <c:auto val="1"/>
        <c:lblAlgn val="ctr"/>
        <c:lblOffset val="100"/>
        <c:noMultiLvlLbl val="0"/>
      </c:catAx>
      <c:valAx>
        <c:axId val="242347320"/>
        <c:scaling>
          <c:orientation val="minMax"/>
          <c:max val="1"/>
          <c:min val="0"/>
        </c:scaling>
        <c:delete val="1"/>
        <c:axPos val="l"/>
        <c:numFmt formatCode="0%" sourceLinked="1"/>
        <c:majorTickMark val="none"/>
        <c:minorTickMark val="none"/>
        <c:tickLblPos val="nextTo"/>
        <c:crossAx val="241977624"/>
        <c:crosses val="autoZero"/>
        <c:crossBetween val="between"/>
      </c:valAx>
      <c:spPr>
        <a:noFill/>
        <a:ln>
          <a:noFill/>
        </a:ln>
        <a:effectLst/>
      </c:spPr>
    </c:plotArea>
    <c:plotVisOnly val="1"/>
    <c:dispBlanksAs val="gap"/>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19473496299794"/>
          <c:w val="0.82926339158886386"/>
          <c:h val="0.77824469599213131"/>
        </c:manualLayout>
      </c:layout>
      <c:barChart>
        <c:barDir val="col"/>
        <c:grouping val="percentStacked"/>
        <c:varyColors val="0"/>
        <c:ser>
          <c:idx val="0"/>
          <c:order val="0"/>
          <c:tx>
            <c:strRef>
              <c:f>Sheet1!$B$1</c:f>
              <c:strCache>
                <c:ptCount val="1"/>
                <c:pt idx="0">
                  <c:v>% "Live" TV</c:v>
                </c:pt>
              </c:strCache>
            </c:strRef>
          </c:tx>
          <c:spPr>
            <a:solidFill>
              <a:srgbClr val="4F81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c:v>
                </c:pt>
                <c:pt idx="1">
                  <c:v>Cable</c:v>
                </c:pt>
              </c:strCache>
            </c:strRef>
          </c:cat>
          <c:val>
            <c:numRef>
              <c:f>Sheet1!$B$2:$B$3</c:f>
              <c:numCache>
                <c:formatCode>0%</c:formatCode>
                <c:ptCount val="2"/>
                <c:pt idx="0">
                  <c:v>0.73299999999999998</c:v>
                </c:pt>
                <c:pt idx="1">
                  <c:v>0.79900000000000004</c:v>
                </c:pt>
              </c:numCache>
            </c:numRef>
          </c:val>
          <c:extLst>
            <c:ext xmlns:c16="http://schemas.microsoft.com/office/drawing/2014/chart" uri="{C3380CC4-5D6E-409C-BE32-E72D297353CC}">
              <c16:uniqueId val="{00000000-536C-407E-9681-007CCC2519F4}"/>
            </c:ext>
          </c:extLst>
        </c:ser>
        <c:ser>
          <c:idx val="1"/>
          <c:order val="1"/>
          <c:tx>
            <c:strRef>
              <c:f>Sheet1!$C$1</c:f>
              <c:strCache>
                <c:ptCount val="1"/>
                <c:pt idx="0">
                  <c:v>% Time-Shifted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c:v>
                </c:pt>
                <c:pt idx="1">
                  <c:v>Cable</c:v>
                </c:pt>
              </c:strCache>
            </c:strRef>
          </c:cat>
          <c:val>
            <c:numRef>
              <c:f>Sheet1!$C$2:$C$3</c:f>
              <c:numCache>
                <c:formatCode>0%</c:formatCode>
                <c:ptCount val="2"/>
                <c:pt idx="0">
                  <c:v>0.26700000000000002</c:v>
                </c:pt>
                <c:pt idx="1">
                  <c:v>0.20100000000000001</c:v>
                </c:pt>
              </c:numCache>
            </c:numRef>
          </c:val>
          <c:extLst>
            <c:ext xmlns:c16="http://schemas.microsoft.com/office/drawing/2014/chart" uri="{C3380CC4-5D6E-409C-BE32-E72D297353CC}">
              <c16:uniqueId val="{00000001-E5F0-46E0-ACBA-8124C06B4C8F}"/>
            </c:ext>
          </c:extLst>
        </c:ser>
        <c:dLbls>
          <c:showLegendKey val="0"/>
          <c:showVal val="0"/>
          <c:showCatName val="0"/>
          <c:showSerName val="0"/>
          <c:showPercent val="0"/>
          <c:showBubbleSize val="0"/>
        </c:dLbls>
        <c:gapWidth val="100"/>
        <c:overlap val="100"/>
        <c:axId val="242348104"/>
        <c:axId val="242348496"/>
      </c:barChart>
      <c:catAx>
        <c:axId val="2423481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42348496"/>
        <c:crosses val="autoZero"/>
        <c:auto val="1"/>
        <c:lblAlgn val="ctr"/>
        <c:lblOffset val="100"/>
        <c:noMultiLvlLbl val="0"/>
      </c:catAx>
      <c:valAx>
        <c:axId val="242348496"/>
        <c:scaling>
          <c:orientation val="minMax"/>
          <c:max val="1"/>
          <c:min val="0"/>
        </c:scaling>
        <c:delete val="1"/>
        <c:axPos val="l"/>
        <c:numFmt formatCode="0%" sourceLinked="1"/>
        <c:majorTickMark val="none"/>
        <c:minorTickMark val="none"/>
        <c:tickLblPos val="nextTo"/>
        <c:crossAx val="242348104"/>
        <c:crosses val="autoZero"/>
        <c:crossBetween val="between"/>
      </c:valAx>
      <c:spPr>
        <a:noFill/>
        <a:ln>
          <a:noFill/>
        </a:ln>
        <a:effectLst/>
      </c:spPr>
    </c:plotArea>
    <c:plotVisOnly val="1"/>
    <c:dispBlanksAs val="gap"/>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05F-4F7D-9FB2-6FCA64A86892}"/>
              </c:ext>
            </c:extLst>
          </c:dPt>
          <c:dPt>
            <c:idx val="1"/>
            <c:bubble3D val="0"/>
            <c:spPr>
              <a:solidFill>
                <a:srgbClr val="FAB982"/>
              </a:solidFill>
              <a:ln w="19050">
                <a:solidFill>
                  <a:schemeClr val="lt1"/>
                </a:solidFill>
              </a:ln>
              <a:effectLst/>
            </c:spPr>
            <c:extLst>
              <c:ext xmlns:c16="http://schemas.microsoft.com/office/drawing/2014/chart" uri="{C3380CC4-5D6E-409C-BE32-E72D297353CC}">
                <c16:uniqueId val="{00000002-105F-4F7D-9FB2-6FCA64A86892}"/>
              </c:ext>
            </c:extLst>
          </c:dPt>
          <c:dPt>
            <c:idx val="2"/>
            <c:bubble3D val="0"/>
            <c:spPr>
              <a:solidFill>
                <a:srgbClr val="00CC99"/>
              </a:solidFill>
              <a:ln w="19050">
                <a:solidFill>
                  <a:schemeClr val="lt1"/>
                </a:solidFill>
              </a:ln>
              <a:effectLst/>
            </c:spPr>
            <c:extLst>
              <c:ext xmlns:c16="http://schemas.microsoft.com/office/drawing/2014/chart" uri="{C3380CC4-5D6E-409C-BE32-E72D297353CC}">
                <c16:uniqueId val="{00000003-105F-4F7D-9FB2-6FCA64A86892}"/>
              </c:ext>
            </c:extLst>
          </c:dPt>
          <c:dLbls>
            <c:dLbl>
              <c:idx val="0"/>
              <c:layout>
                <c:manualLayout>
                  <c:x val="-0.17374690277100169"/>
                  <c:y val="-9.7359704528052163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fld id="{35FB62B7-B7F9-4398-9535-4CDAB74ABA81}" type="CATEGORYNAME">
                      <a:rPr lang="en-US" sz="1600" smtClean="0">
                        <a:solidFill>
                          <a:schemeClr val="bg1"/>
                        </a:solidFill>
                      </a:rPr>
                      <a:pPr>
                        <a:defRPr sz="1600" b="1" i="0" u="none" strike="noStrike" kern="1200" baseline="0">
                          <a:solidFill>
                            <a:schemeClr val="bg1"/>
                          </a:solidFill>
                          <a:latin typeface="+mn-lt"/>
                          <a:ea typeface="+mn-ea"/>
                          <a:cs typeface="+mn-cs"/>
                        </a:defRPr>
                      </a:pPr>
                      <a:t>[CATEGORY NAME]</a:t>
                    </a:fld>
                    <a:endParaRPr lang="en-US" sz="1600" baseline="0" dirty="0">
                      <a:solidFill>
                        <a:schemeClr val="bg1"/>
                      </a:solidFill>
                    </a:endParaRPr>
                  </a:p>
                  <a:p>
                    <a:pPr>
                      <a:defRPr sz="1600" b="1" i="0" u="none" strike="noStrike" kern="1200" baseline="0">
                        <a:solidFill>
                          <a:schemeClr val="bg1"/>
                        </a:solidFill>
                        <a:latin typeface="+mn-lt"/>
                        <a:ea typeface="+mn-ea"/>
                        <a:cs typeface="+mn-cs"/>
                      </a:defRPr>
                    </a:pPr>
                    <a:fld id="{2AC0AE77-8169-49DE-BCEF-B686A04741A9}" type="PERCENTAGE">
                      <a:rPr lang="en-US" sz="1600" u="sng" baseline="0" smtClean="0">
                        <a:solidFill>
                          <a:schemeClr val="bg1"/>
                        </a:solidFill>
                      </a:rPr>
                      <a:pPr>
                        <a:defRPr sz="1600" b="1" i="0" u="none" strike="noStrike" kern="1200" baseline="0">
                          <a:solidFill>
                            <a:schemeClr val="bg1"/>
                          </a:solidFill>
                          <a:latin typeface="+mn-lt"/>
                          <a:ea typeface="+mn-ea"/>
                          <a:cs typeface="+mn-cs"/>
                        </a:defRPr>
                      </a:pPr>
                      <a:t>[PERCENTAGE]</a:t>
                    </a:fld>
                    <a:endParaRPr lang="en-US"/>
                  </a:p>
                </c:rich>
              </c:tx>
              <c:spPr>
                <a:noFill/>
                <a:ln>
                  <a:noFill/>
                </a:ln>
                <a:effectLst/>
              </c:spPr>
              <c:showLegendKey val="0"/>
              <c:showVal val="1"/>
              <c:showCatName val="1"/>
              <c:showSerName val="0"/>
              <c:showPercent val="1"/>
              <c:showBubbleSize val="0"/>
              <c:extLst>
                <c:ext xmlns:c15="http://schemas.microsoft.com/office/drawing/2012/chart" uri="{CE6537A1-D6FC-4f65-9D91-7224C49458BB}">
                  <c15:layout>
                    <c:manualLayout>
                      <c:w val="0.3450635604284944"/>
                      <c:h val="0.2619900647928925"/>
                    </c:manualLayout>
                  </c15:layout>
                  <c15:dlblFieldTable/>
                  <c15:showDataLabelsRange val="0"/>
                </c:ext>
                <c:ext xmlns:c16="http://schemas.microsoft.com/office/drawing/2014/chart" uri="{C3380CC4-5D6E-409C-BE32-E72D297353CC}">
                  <c16:uniqueId val="{00000001-105F-4F7D-9FB2-6FCA64A86892}"/>
                </c:ext>
              </c:extLst>
            </c:dLbl>
            <c:dLbl>
              <c:idx val="1"/>
              <c:layout>
                <c:manualLayout>
                  <c:x val="-5.8611334418600294E-2"/>
                  <c:y val="-0.10964259605090391"/>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fld id="{65EAF685-19FB-4A24-BA1A-EA9D03A255C4}" type="CATEGORYNAME">
                      <a:rPr lang="en-US" sz="1200" smtClean="0">
                        <a:solidFill>
                          <a:schemeClr val="tx1"/>
                        </a:solidFill>
                      </a:rPr>
                      <a:pPr>
                        <a:defRPr sz="1200" b="1" i="0" u="none" strike="noStrike" kern="1200" baseline="0">
                          <a:solidFill>
                            <a:schemeClr val="tx1"/>
                          </a:solidFill>
                          <a:latin typeface="+mn-lt"/>
                          <a:ea typeface="+mn-ea"/>
                          <a:cs typeface="+mn-cs"/>
                        </a:defRPr>
                      </a:pPr>
                      <a:t>[CATEGORY NAME]</a:t>
                    </a:fld>
                    <a:r>
                      <a:rPr lang="en-US" sz="1200" baseline="0" dirty="0">
                        <a:solidFill>
                          <a:schemeClr val="tx1"/>
                        </a:solidFill>
                      </a:rPr>
                      <a:t> </a:t>
                    </a:r>
                  </a:p>
                  <a:p>
                    <a:pPr>
                      <a:defRPr sz="1200" b="1" i="0" u="none" strike="noStrike" kern="1200" baseline="0">
                        <a:solidFill>
                          <a:schemeClr val="tx1"/>
                        </a:solidFill>
                        <a:latin typeface="+mn-lt"/>
                        <a:ea typeface="+mn-ea"/>
                        <a:cs typeface="+mn-cs"/>
                      </a:defRPr>
                    </a:pPr>
                    <a:r>
                      <a:rPr lang="en-US" sz="1200" baseline="0" dirty="0">
                        <a:solidFill>
                          <a:schemeClr val="tx1"/>
                        </a:solidFill>
                      </a:rPr>
                      <a:t>0.2%</a:t>
                    </a:r>
                  </a:p>
                </c:rich>
              </c:tx>
              <c:spPr>
                <a:noFill/>
                <a:ln>
                  <a:noFill/>
                </a:ln>
                <a:effectLst/>
              </c:spPr>
              <c:showLegendKey val="0"/>
              <c:showVal val="1"/>
              <c:showCatName val="1"/>
              <c:showSerName val="0"/>
              <c:showPercent val="1"/>
              <c:showBubbleSize val="0"/>
              <c:extLst>
                <c:ext xmlns:c15="http://schemas.microsoft.com/office/drawing/2012/chart" uri="{CE6537A1-D6FC-4f65-9D91-7224C49458BB}">
                  <c15:layout>
                    <c:manualLayout>
                      <c:w val="0.27690956917103848"/>
                      <c:h val="0.22940446133293999"/>
                    </c:manualLayout>
                  </c15:layout>
                  <c15:dlblFieldTable/>
                  <c15:showDataLabelsRange val="0"/>
                </c:ext>
                <c:ext xmlns:c16="http://schemas.microsoft.com/office/drawing/2014/chart" uri="{C3380CC4-5D6E-409C-BE32-E72D297353CC}">
                  <c16:uniqueId val="{00000002-105F-4F7D-9FB2-6FCA64A86892}"/>
                </c:ext>
              </c:extLst>
            </c:dLbl>
            <c:dLbl>
              <c:idx val="2"/>
              <c:layout>
                <c:manualLayout>
                  <c:x val="0.24429487182348505"/>
                  <c:y val="7.1634537095103298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fld id="{0AA0B005-1441-4524-8B76-5FC8CBCB961A}" type="CATEGORYNAME">
                      <a:rPr lang="en-US" sz="1600" smtClean="0">
                        <a:solidFill>
                          <a:schemeClr val="bg1"/>
                        </a:solidFill>
                      </a:rPr>
                      <a:pPr>
                        <a:defRPr sz="1600" b="1" i="0" u="none" strike="noStrike" kern="1200" baseline="0">
                          <a:solidFill>
                            <a:schemeClr val="bg1"/>
                          </a:solidFill>
                          <a:latin typeface="+mn-lt"/>
                          <a:ea typeface="+mn-ea"/>
                          <a:cs typeface="+mn-cs"/>
                        </a:defRPr>
                      </a:pPr>
                      <a:t>[CATEGORY NAME]</a:t>
                    </a:fld>
                    <a:r>
                      <a:rPr lang="en-US" sz="1600" baseline="0" dirty="0">
                        <a:solidFill>
                          <a:schemeClr val="bg1"/>
                        </a:solidFill>
                      </a:rPr>
                      <a:t> </a:t>
                    </a:r>
                  </a:p>
                  <a:p>
                    <a:pPr>
                      <a:defRPr sz="1600" b="1" i="0" u="none" strike="noStrike" kern="1200" baseline="0">
                        <a:solidFill>
                          <a:schemeClr val="bg1"/>
                        </a:solidFill>
                        <a:latin typeface="+mn-lt"/>
                        <a:ea typeface="+mn-ea"/>
                        <a:cs typeface="+mn-cs"/>
                      </a:defRPr>
                    </a:pPr>
                    <a:fld id="{756683C8-93F6-4544-A4F7-0734545DDE3C}" type="PERCENTAGE">
                      <a:rPr lang="en-US" sz="1600" u="sng" baseline="0" smtClean="0">
                        <a:solidFill>
                          <a:schemeClr val="bg1"/>
                        </a:solidFill>
                      </a:rPr>
                      <a:pPr>
                        <a:defRPr sz="1600" b="1" i="0" u="none" strike="noStrike" kern="1200" baseline="0">
                          <a:solidFill>
                            <a:schemeClr val="bg1"/>
                          </a:solidFill>
                          <a:latin typeface="+mn-lt"/>
                          <a:ea typeface="+mn-ea"/>
                          <a:cs typeface="+mn-cs"/>
                        </a:defRPr>
                      </a:pPr>
                      <a:t>[PERCENTAGE]</a:t>
                    </a:fld>
                    <a:endParaRPr lang="en-US"/>
                  </a:p>
                </c:rich>
              </c:tx>
              <c:spPr>
                <a:noFill/>
                <a:ln>
                  <a:noFill/>
                </a:ln>
                <a:effectLst/>
              </c:spPr>
              <c:showLegendKey val="0"/>
              <c:showVal val="1"/>
              <c:showCatName val="1"/>
              <c:showSerName val="0"/>
              <c:showPercent val="1"/>
              <c:showBubbleSize val="0"/>
              <c:extLst>
                <c:ext xmlns:c15="http://schemas.microsoft.com/office/drawing/2012/chart" uri="{CE6537A1-D6FC-4f65-9D91-7224C49458BB}">
                  <c15:layout>
                    <c:manualLayout>
                      <c:w val="0.23958324498986525"/>
                      <c:h val="0.28661783710930866"/>
                    </c:manualLayout>
                  </c15:layout>
                  <c15:dlblFieldTable/>
                  <c15:showDataLabelsRange val="0"/>
                </c:ext>
                <c:ext xmlns:c16="http://schemas.microsoft.com/office/drawing/2014/chart" uri="{C3380CC4-5D6E-409C-BE32-E72D297353CC}">
                  <c16:uniqueId val="{00000003-105F-4F7D-9FB2-6FCA64A8689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Ad-Supported Cable TV</c:v>
                </c:pt>
                <c:pt idx="1">
                  <c:v>Ad-Supported Cable TV &amp; Broadcast TV</c:v>
                </c:pt>
                <c:pt idx="2">
                  <c:v>Broadcast TV</c:v>
                </c:pt>
              </c:strCache>
            </c:strRef>
          </c:cat>
          <c:val>
            <c:numRef>
              <c:f>Sheet1!$B$2:$B$4</c:f>
              <c:numCache>
                <c:formatCode>General</c:formatCode>
                <c:ptCount val="3"/>
                <c:pt idx="0">
                  <c:v>431</c:v>
                </c:pt>
                <c:pt idx="1">
                  <c:v>2</c:v>
                </c:pt>
                <c:pt idx="2">
                  <c:v>312</c:v>
                </c:pt>
              </c:numCache>
            </c:numRef>
          </c:val>
          <c:extLst>
            <c:ext xmlns:c16="http://schemas.microsoft.com/office/drawing/2014/chart" uri="{C3380CC4-5D6E-409C-BE32-E72D297353CC}">
              <c16:uniqueId val="{00000000-105F-4F7D-9FB2-6FCA64A86892}"/>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D70-4EA1-8AA1-85ACBB87A61E}"/>
              </c:ext>
            </c:extLst>
          </c:dPt>
          <c:dPt>
            <c:idx val="1"/>
            <c:bubble3D val="0"/>
            <c:spPr>
              <a:solidFill>
                <a:srgbClr val="FAB982"/>
              </a:solidFill>
              <a:ln w="19050">
                <a:solidFill>
                  <a:schemeClr val="lt1"/>
                </a:solidFill>
              </a:ln>
              <a:effectLst/>
            </c:spPr>
            <c:extLst>
              <c:ext xmlns:c16="http://schemas.microsoft.com/office/drawing/2014/chart" uri="{C3380CC4-5D6E-409C-BE32-E72D297353CC}">
                <c16:uniqueId val="{00000003-5D70-4EA1-8AA1-85ACBB87A61E}"/>
              </c:ext>
            </c:extLst>
          </c:dPt>
          <c:dPt>
            <c:idx val="2"/>
            <c:bubble3D val="0"/>
            <c:spPr>
              <a:solidFill>
                <a:srgbClr val="00CC99"/>
              </a:solidFill>
              <a:ln w="19050">
                <a:solidFill>
                  <a:schemeClr val="lt1"/>
                </a:solidFill>
              </a:ln>
              <a:effectLst/>
            </c:spPr>
            <c:extLst>
              <c:ext xmlns:c16="http://schemas.microsoft.com/office/drawing/2014/chart" uri="{C3380CC4-5D6E-409C-BE32-E72D297353CC}">
                <c16:uniqueId val="{00000005-5D70-4EA1-8AA1-85ACBB87A61E}"/>
              </c:ext>
            </c:extLst>
          </c:dPt>
          <c:dLbls>
            <c:dLbl>
              <c:idx val="0"/>
              <c:layout>
                <c:manualLayout>
                  <c:x val="-0.18977832573144263"/>
                  <c:y val="-0.14723445463459253"/>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fld id="{35FB62B7-B7F9-4398-9535-4CDAB74ABA81}" type="CATEGORYNAME">
                      <a:rPr lang="en-US" sz="1600" smtClean="0">
                        <a:solidFill>
                          <a:schemeClr val="bg1"/>
                        </a:solidFill>
                      </a:rPr>
                      <a:pPr>
                        <a:defRPr sz="1600" b="1" i="0" u="none" strike="noStrike" kern="1200" baseline="0">
                          <a:solidFill>
                            <a:schemeClr val="bg1"/>
                          </a:solidFill>
                          <a:latin typeface="+mn-lt"/>
                          <a:ea typeface="+mn-ea"/>
                          <a:cs typeface="+mn-cs"/>
                        </a:defRPr>
                      </a:pPr>
                      <a:t>[CATEGORY NAME]</a:t>
                    </a:fld>
                    <a:endParaRPr lang="en-US" sz="1600" baseline="0" dirty="0">
                      <a:solidFill>
                        <a:schemeClr val="bg1"/>
                      </a:solidFill>
                    </a:endParaRPr>
                  </a:p>
                  <a:p>
                    <a:pPr>
                      <a:defRPr sz="1600" b="1" i="0" u="none" strike="noStrike" kern="1200" baseline="0">
                        <a:solidFill>
                          <a:schemeClr val="bg1"/>
                        </a:solidFill>
                        <a:latin typeface="+mn-lt"/>
                        <a:ea typeface="+mn-ea"/>
                        <a:cs typeface="+mn-cs"/>
                      </a:defRPr>
                    </a:pPr>
                    <a:fld id="{2AC0AE77-8169-49DE-BCEF-B686A04741A9}" type="PERCENTAGE">
                      <a:rPr lang="en-US" sz="1600" u="sng" baseline="0" smtClean="0">
                        <a:solidFill>
                          <a:schemeClr val="bg1"/>
                        </a:solidFill>
                      </a:rPr>
                      <a:pPr>
                        <a:defRPr sz="1600" b="1" i="0" u="none" strike="noStrike" kern="1200" baseline="0">
                          <a:solidFill>
                            <a:schemeClr val="bg1"/>
                          </a:solidFill>
                          <a:latin typeface="+mn-lt"/>
                          <a:ea typeface="+mn-ea"/>
                          <a:cs typeface="+mn-cs"/>
                        </a:defRPr>
                      </a:pPr>
                      <a:t>[PERCENTAGE]</a:t>
                    </a:fld>
                    <a:endParaRPr lang="en-US"/>
                  </a:p>
                </c:rich>
              </c:tx>
              <c:spPr>
                <a:noFill/>
                <a:ln>
                  <a:noFill/>
                </a:ln>
                <a:effectLst/>
              </c:spPr>
              <c:showLegendKey val="0"/>
              <c:showVal val="1"/>
              <c:showCatName val="1"/>
              <c:showSerName val="0"/>
              <c:showPercent val="1"/>
              <c:showBubbleSize val="0"/>
              <c:extLst>
                <c:ext xmlns:c15="http://schemas.microsoft.com/office/drawing/2012/chart" uri="{CE6537A1-D6FC-4f65-9D91-7224C49458BB}">
                  <c15:layout>
                    <c:manualLayout>
                      <c:w val="0.35078428791304744"/>
                      <c:h val="0.25909533077752778"/>
                    </c:manualLayout>
                  </c15:layout>
                  <c15:dlblFieldTable/>
                  <c15:showDataLabelsRange val="0"/>
                </c:ext>
                <c:ext xmlns:c16="http://schemas.microsoft.com/office/drawing/2014/chart" uri="{C3380CC4-5D6E-409C-BE32-E72D297353CC}">
                  <c16:uniqueId val="{00000001-5D70-4EA1-8AA1-85ACBB87A61E}"/>
                </c:ext>
              </c:extLst>
            </c:dLbl>
            <c:dLbl>
              <c:idx val="1"/>
              <c:layout>
                <c:manualLayout>
                  <c:x val="1.7955480458892344E-3"/>
                  <c:y val="-7.769383308212803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fld id="{65EAF685-19FB-4A24-BA1A-EA9D03A255C4}" type="CATEGORYNAME">
                      <a:rPr lang="en-US" sz="1200" smtClean="0">
                        <a:solidFill>
                          <a:schemeClr val="tx1"/>
                        </a:solidFill>
                      </a:rPr>
                      <a:pPr>
                        <a:defRPr sz="1200" b="1" i="0" u="none" strike="noStrike" kern="1200" baseline="0">
                          <a:solidFill>
                            <a:schemeClr val="tx1"/>
                          </a:solidFill>
                          <a:latin typeface="+mn-lt"/>
                          <a:ea typeface="+mn-ea"/>
                          <a:cs typeface="+mn-cs"/>
                        </a:defRPr>
                      </a:pPr>
                      <a:t>[CATEGORY NAME]</a:t>
                    </a:fld>
                    <a:r>
                      <a:rPr lang="en-US" sz="1200" baseline="0" dirty="0">
                        <a:solidFill>
                          <a:schemeClr val="tx1"/>
                        </a:solidFill>
                      </a:rPr>
                      <a:t> </a:t>
                    </a:r>
                  </a:p>
                  <a:p>
                    <a:pPr>
                      <a:defRPr sz="1200" b="1" i="0" u="none" strike="noStrike" kern="1200" baseline="0">
                        <a:solidFill>
                          <a:schemeClr val="tx1"/>
                        </a:solidFill>
                        <a:latin typeface="+mn-lt"/>
                        <a:ea typeface="+mn-ea"/>
                        <a:cs typeface="+mn-cs"/>
                      </a:defRPr>
                    </a:pPr>
                    <a:r>
                      <a:rPr lang="en-US" sz="1200" baseline="0" dirty="0">
                        <a:solidFill>
                          <a:schemeClr val="tx1"/>
                        </a:solidFill>
                      </a:rPr>
                      <a:t>0.2%</a:t>
                    </a:r>
                  </a:p>
                </c:rich>
              </c:tx>
              <c:spPr>
                <a:noFill/>
                <a:ln>
                  <a:noFill/>
                </a:ln>
                <a:effectLst/>
              </c:spPr>
              <c:showLegendKey val="0"/>
              <c:showVal val="1"/>
              <c:showCatName val="1"/>
              <c:showSerName val="0"/>
              <c:showPercent val="1"/>
              <c:showBubbleSize val="0"/>
              <c:extLst>
                <c:ext xmlns:c15="http://schemas.microsoft.com/office/drawing/2012/chart" uri="{CE6537A1-D6FC-4f65-9D91-7224C49458BB}">
                  <c15:layout>
                    <c:manualLayout>
                      <c:w val="0.22681781254100436"/>
                      <c:h val="0.27265910753953898"/>
                    </c:manualLayout>
                  </c15:layout>
                  <c15:dlblFieldTable/>
                  <c15:showDataLabelsRange val="0"/>
                </c:ext>
                <c:ext xmlns:c16="http://schemas.microsoft.com/office/drawing/2014/chart" uri="{C3380CC4-5D6E-409C-BE32-E72D297353CC}">
                  <c16:uniqueId val="{00000003-5D70-4EA1-8AA1-85ACBB87A61E}"/>
                </c:ext>
              </c:extLst>
            </c:dLbl>
            <c:dLbl>
              <c:idx val="2"/>
              <c:layout>
                <c:manualLayout>
                  <c:x val="0.24290322573717651"/>
                  <c:y val="0.14429145748375333"/>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fld id="{0AA0B005-1441-4524-8B76-5FC8CBCB961A}" type="CATEGORYNAME">
                      <a:rPr lang="en-US" sz="1600" smtClean="0">
                        <a:solidFill>
                          <a:schemeClr val="bg1"/>
                        </a:solidFill>
                      </a:rPr>
                      <a:pPr>
                        <a:defRPr sz="1600" b="1" i="0" u="none" strike="noStrike" kern="1200" baseline="0">
                          <a:solidFill>
                            <a:schemeClr val="bg1"/>
                          </a:solidFill>
                          <a:latin typeface="+mn-lt"/>
                          <a:ea typeface="+mn-ea"/>
                          <a:cs typeface="+mn-cs"/>
                        </a:defRPr>
                      </a:pPr>
                      <a:t>[CATEGORY NAME]</a:t>
                    </a:fld>
                    <a:r>
                      <a:rPr lang="en-US" sz="1600" baseline="0" dirty="0">
                        <a:solidFill>
                          <a:schemeClr val="bg1"/>
                        </a:solidFill>
                      </a:rPr>
                      <a:t> </a:t>
                    </a:r>
                  </a:p>
                  <a:p>
                    <a:pPr>
                      <a:defRPr sz="1600" b="1" i="0" u="none" strike="noStrike" kern="1200" baseline="0">
                        <a:solidFill>
                          <a:schemeClr val="bg1"/>
                        </a:solidFill>
                        <a:latin typeface="+mn-lt"/>
                        <a:ea typeface="+mn-ea"/>
                        <a:cs typeface="+mn-cs"/>
                      </a:defRPr>
                    </a:pPr>
                    <a:fld id="{756683C8-93F6-4544-A4F7-0734545DDE3C}" type="PERCENTAGE">
                      <a:rPr lang="en-US" sz="1600" u="sng" baseline="0" smtClean="0">
                        <a:solidFill>
                          <a:schemeClr val="bg1"/>
                        </a:solidFill>
                      </a:rPr>
                      <a:pPr>
                        <a:defRPr sz="1600" b="1" i="0" u="none" strike="noStrike" kern="1200" baseline="0">
                          <a:solidFill>
                            <a:schemeClr val="bg1"/>
                          </a:solidFill>
                          <a:latin typeface="+mn-lt"/>
                          <a:ea typeface="+mn-ea"/>
                          <a:cs typeface="+mn-cs"/>
                        </a:defRPr>
                      </a:pPr>
                      <a:t>[PERCENTAGE]</a:t>
                    </a:fld>
                    <a:endParaRPr lang="en-US"/>
                  </a:p>
                </c:rich>
              </c:tx>
              <c:spPr>
                <a:noFill/>
                <a:ln>
                  <a:noFill/>
                </a:ln>
                <a:effectLst/>
              </c:spPr>
              <c:showLegendKey val="0"/>
              <c:showVal val="1"/>
              <c:showCatName val="1"/>
              <c:showSerName val="0"/>
              <c:showPercent val="1"/>
              <c:showBubbleSize val="0"/>
              <c:extLst>
                <c:ext xmlns:c15="http://schemas.microsoft.com/office/drawing/2012/chart" uri="{CE6537A1-D6FC-4f65-9D91-7224C49458BB}">
                  <c15:layout>
                    <c:manualLayout>
                      <c:w val="0.23958336241443981"/>
                      <c:h val="0.29761834642422813"/>
                    </c:manualLayout>
                  </c15:layout>
                  <c15:dlblFieldTable/>
                  <c15:showDataLabelsRange val="0"/>
                </c:ext>
                <c:ext xmlns:c16="http://schemas.microsoft.com/office/drawing/2014/chart" uri="{C3380CC4-5D6E-409C-BE32-E72D297353CC}">
                  <c16:uniqueId val="{00000005-5D70-4EA1-8AA1-85ACBB87A61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Ad-Supported Cable TV</c:v>
                </c:pt>
                <c:pt idx="1">
                  <c:v>Ad-Supported Cable TV &amp; Broadcast TV</c:v>
                </c:pt>
                <c:pt idx="2">
                  <c:v>Broadcast TV</c:v>
                </c:pt>
              </c:strCache>
            </c:strRef>
          </c:cat>
          <c:val>
            <c:numRef>
              <c:f>Sheet1!$B$2:$B$4</c:f>
              <c:numCache>
                <c:formatCode>General</c:formatCode>
                <c:ptCount val="3"/>
                <c:pt idx="0">
                  <c:v>536</c:v>
                </c:pt>
                <c:pt idx="1">
                  <c:v>33</c:v>
                </c:pt>
                <c:pt idx="2">
                  <c:v>311</c:v>
                </c:pt>
              </c:numCache>
            </c:numRef>
          </c:val>
          <c:extLst>
            <c:ext xmlns:c16="http://schemas.microsoft.com/office/drawing/2014/chart" uri="{C3380CC4-5D6E-409C-BE32-E72D297353CC}">
              <c16:uniqueId val="{00000006-5D70-4EA1-8AA1-85ACBB87A61E}"/>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528001084688429E-2"/>
          <c:y val="5.4225636824331083E-2"/>
          <c:w val="0.96575515522484645"/>
          <c:h val="0.8211051779575411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Sheet1!$A$2:$A$6</c:f>
              <c:strCache>
                <c:ptCount val="5"/>
                <c:pt idx="0">
                  <c:v>Ad-Supported TV</c:v>
                </c:pt>
                <c:pt idx="1">
                  <c:v>YouTube</c:v>
                </c:pt>
                <c:pt idx="2">
                  <c:v>Music</c:v>
                </c:pt>
                <c:pt idx="3">
                  <c:v>Video Games</c:v>
                </c:pt>
                <c:pt idx="4">
                  <c:v>Online Streaming</c:v>
                </c:pt>
              </c:strCache>
            </c:strRef>
          </c:cat>
          <c:val>
            <c:numRef>
              <c:f>Sheet1!$B$2:$B$6</c:f>
              <c:numCache>
                <c:formatCode>General</c:formatCode>
                <c:ptCount val="5"/>
                <c:pt idx="0">
                  <c:v>45</c:v>
                </c:pt>
                <c:pt idx="1">
                  <c:v>1</c:v>
                </c:pt>
                <c:pt idx="2">
                  <c:v>1</c:v>
                </c:pt>
                <c:pt idx="3">
                  <c:v>1</c:v>
                </c:pt>
                <c:pt idx="4">
                  <c:v>1</c:v>
                </c:pt>
              </c:numCache>
            </c:numRef>
          </c:val>
          <c:extLst>
            <c:ext xmlns:c16="http://schemas.microsoft.com/office/drawing/2014/chart" uri="{C3380CC4-5D6E-409C-BE32-E72D297353CC}">
              <c16:uniqueId val="{00000000-ACD8-4760-8294-B199B01E7942}"/>
            </c:ext>
          </c:extLst>
        </c:ser>
        <c:dLbls>
          <c:showLegendKey val="0"/>
          <c:showVal val="0"/>
          <c:showCatName val="0"/>
          <c:showSerName val="0"/>
          <c:showPercent val="0"/>
          <c:showBubbleSize val="0"/>
        </c:dLbls>
        <c:gapWidth val="100"/>
        <c:overlap val="-24"/>
        <c:axId val="401986064"/>
        <c:axId val="401985672"/>
      </c:barChart>
      <c:catAx>
        <c:axId val="40198606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j-lt"/>
                <a:ea typeface="+mn-ea"/>
                <a:cs typeface="Arial" panose="020B0604020202020204" pitchFamily="34" charset="0"/>
              </a:defRPr>
            </a:pPr>
            <a:endParaRPr lang="en-US"/>
          </a:p>
        </c:txPr>
        <c:crossAx val="401985672"/>
        <c:crosses val="autoZero"/>
        <c:auto val="1"/>
        <c:lblAlgn val="ctr"/>
        <c:lblOffset val="100"/>
        <c:noMultiLvlLbl val="0"/>
      </c:catAx>
      <c:valAx>
        <c:axId val="401985672"/>
        <c:scaling>
          <c:orientation val="minMax"/>
        </c:scaling>
        <c:delete val="1"/>
        <c:axPos val="l"/>
        <c:numFmt formatCode="General" sourceLinked="1"/>
        <c:majorTickMark val="none"/>
        <c:minorTickMark val="none"/>
        <c:tickLblPos val="nextTo"/>
        <c:crossAx val="40198606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FF99"/>
              </a:solidFill>
            </c:spPr>
            <c:extLst>
              <c:ext xmlns:c16="http://schemas.microsoft.com/office/drawing/2014/chart" uri="{C3380CC4-5D6E-409C-BE32-E72D297353CC}">
                <c16:uniqueId val="{00000001-848E-4F2A-A186-B1CED0C04B8E}"/>
              </c:ext>
            </c:extLst>
          </c:dPt>
          <c:dPt>
            <c:idx val="1"/>
            <c:bubble3D val="0"/>
            <c:spPr>
              <a:solidFill>
                <a:schemeClr val="accent2"/>
              </a:solidFill>
            </c:spPr>
            <c:extLst>
              <c:ext xmlns:c16="http://schemas.microsoft.com/office/drawing/2014/chart" uri="{C3380CC4-5D6E-409C-BE32-E72D297353CC}">
                <c16:uniqueId val="{00000003-848E-4F2A-A186-B1CED0C04B8E}"/>
              </c:ext>
            </c:extLst>
          </c:dPt>
          <c:dPt>
            <c:idx val="2"/>
            <c:bubble3D val="0"/>
            <c:spPr>
              <a:solidFill>
                <a:srgbClr val="4F81BD"/>
              </a:solidFill>
            </c:spPr>
            <c:extLst>
              <c:ext xmlns:c16="http://schemas.microsoft.com/office/drawing/2014/chart" uri="{C3380CC4-5D6E-409C-BE32-E72D297353CC}">
                <c16:uniqueId val="{00000005-848E-4F2A-A186-B1CED0C04B8E}"/>
              </c:ext>
            </c:extLst>
          </c:dPt>
          <c:dPt>
            <c:idx val="3"/>
            <c:bubble3D val="0"/>
            <c:spPr>
              <a:solidFill>
                <a:srgbClr val="50C8A0"/>
              </a:solidFill>
            </c:spPr>
            <c:extLst>
              <c:ext xmlns:c16="http://schemas.microsoft.com/office/drawing/2014/chart" uri="{C3380CC4-5D6E-409C-BE32-E72D297353CC}">
                <c16:uniqueId val="{00000007-848E-4F2A-A186-B1CED0C04B8E}"/>
              </c:ext>
            </c:extLst>
          </c:dPt>
          <c:dPt>
            <c:idx val="4"/>
            <c:bubble3D val="0"/>
            <c:spPr>
              <a:solidFill>
                <a:srgbClr val="F79646"/>
              </a:solidFill>
            </c:spPr>
            <c:extLst>
              <c:ext xmlns:c16="http://schemas.microsoft.com/office/drawing/2014/chart" uri="{C3380CC4-5D6E-409C-BE32-E72D297353CC}">
                <c16:uniqueId val="{00000009-848E-4F2A-A186-B1CED0C04B8E}"/>
              </c:ext>
            </c:extLst>
          </c:dPt>
          <c:dPt>
            <c:idx val="5"/>
            <c:bubble3D val="0"/>
            <c:spPr>
              <a:solidFill>
                <a:srgbClr val="7030A0"/>
              </a:solidFill>
            </c:spPr>
            <c:extLst>
              <c:ext xmlns:c16="http://schemas.microsoft.com/office/drawing/2014/chart" uri="{C3380CC4-5D6E-409C-BE32-E72D297353CC}">
                <c16:uniqueId val="{0000000B-848E-4F2A-A186-B1CED0C04B8E}"/>
              </c:ext>
            </c:extLst>
          </c:dPt>
          <c:dLbls>
            <c:dLbl>
              <c:idx val="1"/>
              <c:spPr>
                <a:noFill/>
                <a:ln>
                  <a:noFill/>
                </a:ln>
                <a:effectLst/>
              </c:spPr>
              <c:txPr>
                <a:bodyPr/>
                <a:lstStyle/>
                <a:p>
                  <a:pPr>
                    <a:defRPr sz="1000" b="1">
                      <a:solidFill>
                        <a:schemeClr val="bg1"/>
                      </a:solidFill>
                      <a:latin typeface="Trebuchet MS" panose="020B0603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48E-4F2A-A186-B1CED0C04B8E}"/>
                </c:ext>
              </c:extLst>
            </c:dLbl>
            <c:dLbl>
              <c:idx val="2"/>
              <c:spPr>
                <a:noFill/>
                <a:ln>
                  <a:noFill/>
                </a:ln>
                <a:effectLst/>
              </c:spPr>
              <c:txPr>
                <a:bodyPr/>
                <a:lstStyle/>
                <a:p>
                  <a:pPr>
                    <a:defRPr sz="1000" b="1">
                      <a:solidFill>
                        <a:schemeClr val="bg1"/>
                      </a:solidFill>
                      <a:latin typeface="Trebuchet MS" panose="020B0603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848E-4F2A-A186-B1CED0C04B8E}"/>
                </c:ext>
              </c:extLst>
            </c:dLbl>
            <c:dLbl>
              <c:idx val="5"/>
              <c:spPr>
                <a:noFill/>
                <a:ln>
                  <a:noFill/>
                </a:ln>
                <a:effectLst/>
              </c:spPr>
              <c:txPr>
                <a:bodyPr/>
                <a:lstStyle/>
                <a:p>
                  <a:pPr>
                    <a:defRPr sz="1000" b="1">
                      <a:solidFill>
                        <a:schemeClr val="bg1"/>
                      </a:solidFill>
                      <a:latin typeface="Trebuchet MS" panose="020B0603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848E-4F2A-A186-B1CED0C04B8E}"/>
                </c:ext>
              </c:extLst>
            </c:dLbl>
            <c:spPr>
              <a:noFill/>
              <a:ln>
                <a:noFill/>
              </a:ln>
              <a:effectLst/>
            </c:spPr>
            <c:txPr>
              <a:bodyPr/>
              <a:lstStyle/>
              <a:p>
                <a:pPr>
                  <a:defRPr sz="1000" b="1">
                    <a:latin typeface="Trebuchet MS" panose="020B060302020202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18-24</c:v>
                </c:pt>
                <c:pt idx="1">
                  <c:v>25-34</c:v>
                </c:pt>
                <c:pt idx="2">
                  <c:v>35-44</c:v>
                </c:pt>
                <c:pt idx="3">
                  <c:v>45-54</c:v>
                </c:pt>
                <c:pt idx="4">
                  <c:v>55-64</c:v>
                </c:pt>
                <c:pt idx="5">
                  <c:v>65+</c:v>
                </c:pt>
              </c:strCache>
            </c:strRef>
          </c:cat>
          <c:val>
            <c:numRef>
              <c:f>Sheet1!$B$2:$B$7</c:f>
              <c:numCache>
                <c:formatCode>0%</c:formatCode>
                <c:ptCount val="6"/>
                <c:pt idx="0">
                  <c:v>0.1293</c:v>
                </c:pt>
                <c:pt idx="1">
                  <c:v>0.19980000000000001</c:v>
                </c:pt>
                <c:pt idx="2">
                  <c:v>0.2097</c:v>
                </c:pt>
                <c:pt idx="3">
                  <c:v>0.2137</c:v>
                </c:pt>
                <c:pt idx="4">
                  <c:v>0.14910000000000001</c:v>
                </c:pt>
                <c:pt idx="5">
                  <c:v>9.8400000000000001E-2</c:v>
                </c:pt>
              </c:numCache>
            </c:numRef>
          </c:val>
          <c:extLst>
            <c:ext xmlns:c16="http://schemas.microsoft.com/office/drawing/2014/chart" uri="{C3380CC4-5D6E-409C-BE32-E72D297353CC}">
              <c16:uniqueId val="{00000000-F055-4E54-88E8-5F4E8E1658AA}"/>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4926630661818772"/>
          <c:y val="0.11202841492639508"/>
          <c:w val="0.16965478036663401"/>
          <c:h val="0.64550838753851802"/>
        </c:manualLayout>
      </c:layout>
      <c:overlay val="0"/>
      <c:txPr>
        <a:bodyPr/>
        <a:lstStyle/>
        <a:p>
          <a:pPr>
            <a:defRPr sz="1200" b="1">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FF99"/>
              </a:solidFill>
            </c:spPr>
            <c:extLst>
              <c:ext xmlns:c16="http://schemas.microsoft.com/office/drawing/2014/chart" uri="{C3380CC4-5D6E-409C-BE32-E72D297353CC}">
                <c16:uniqueId val="{00000001-78CC-41EB-A172-1F0B0FA9AFB0}"/>
              </c:ext>
            </c:extLst>
          </c:dPt>
          <c:dPt>
            <c:idx val="1"/>
            <c:bubble3D val="0"/>
            <c:spPr>
              <a:solidFill>
                <a:schemeClr val="accent2"/>
              </a:solidFill>
            </c:spPr>
            <c:extLst>
              <c:ext xmlns:c16="http://schemas.microsoft.com/office/drawing/2014/chart" uri="{C3380CC4-5D6E-409C-BE32-E72D297353CC}">
                <c16:uniqueId val="{00000003-78CC-41EB-A172-1F0B0FA9AFB0}"/>
              </c:ext>
            </c:extLst>
          </c:dPt>
          <c:dPt>
            <c:idx val="2"/>
            <c:bubble3D val="0"/>
            <c:spPr>
              <a:solidFill>
                <a:srgbClr val="4F81BD"/>
              </a:solidFill>
            </c:spPr>
            <c:extLst>
              <c:ext xmlns:c16="http://schemas.microsoft.com/office/drawing/2014/chart" uri="{C3380CC4-5D6E-409C-BE32-E72D297353CC}">
                <c16:uniqueId val="{00000005-78CC-41EB-A172-1F0B0FA9AFB0}"/>
              </c:ext>
            </c:extLst>
          </c:dPt>
          <c:dPt>
            <c:idx val="3"/>
            <c:bubble3D val="0"/>
            <c:spPr>
              <a:solidFill>
                <a:srgbClr val="50C8A0"/>
              </a:solidFill>
            </c:spPr>
            <c:extLst>
              <c:ext xmlns:c16="http://schemas.microsoft.com/office/drawing/2014/chart" uri="{C3380CC4-5D6E-409C-BE32-E72D297353CC}">
                <c16:uniqueId val="{00000007-78CC-41EB-A172-1F0B0FA9AFB0}"/>
              </c:ext>
            </c:extLst>
          </c:dPt>
          <c:dPt>
            <c:idx val="4"/>
            <c:bubble3D val="0"/>
            <c:spPr>
              <a:solidFill>
                <a:srgbClr val="F79646"/>
              </a:solidFill>
            </c:spPr>
            <c:extLst>
              <c:ext xmlns:c16="http://schemas.microsoft.com/office/drawing/2014/chart" uri="{C3380CC4-5D6E-409C-BE32-E72D297353CC}">
                <c16:uniqueId val="{00000009-78CC-41EB-A172-1F0B0FA9AFB0}"/>
              </c:ext>
            </c:extLst>
          </c:dPt>
          <c:dPt>
            <c:idx val="5"/>
            <c:bubble3D val="0"/>
            <c:spPr>
              <a:solidFill>
                <a:srgbClr val="7030A0"/>
              </a:solidFill>
            </c:spPr>
            <c:extLst>
              <c:ext xmlns:c16="http://schemas.microsoft.com/office/drawing/2014/chart" uri="{C3380CC4-5D6E-409C-BE32-E72D297353CC}">
                <c16:uniqueId val="{0000000B-78CC-41EB-A172-1F0B0FA9AFB0}"/>
              </c:ext>
            </c:extLst>
          </c:dPt>
          <c:dLbls>
            <c:dLbl>
              <c:idx val="1"/>
              <c:spPr>
                <a:noFill/>
                <a:ln>
                  <a:noFill/>
                </a:ln>
                <a:effectLst/>
              </c:spPr>
              <c:txPr>
                <a:bodyPr/>
                <a:lstStyle/>
                <a:p>
                  <a:pPr>
                    <a:defRPr sz="1000" b="1">
                      <a:solidFill>
                        <a:schemeClr val="bg1"/>
                      </a:solidFill>
                      <a:latin typeface="Trebuchet MS" panose="020B0603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78CC-41EB-A172-1F0B0FA9AFB0}"/>
                </c:ext>
              </c:extLst>
            </c:dLbl>
            <c:dLbl>
              <c:idx val="2"/>
              <c:spPr>
                <a:noFill/>
                <a:ln>
                  <a:noFill/>
                </a:ln>
                <a:effectLst/>
              </c:spPr>
              <c:txPr>
                <a:bodyPr/>
                <a:lstStyle/>
                <a:p>
                  <a:pPr>
                    <a:defRPr sz="1000" b="1">
                      <a:solidFill>
                        <a:schemeClr val="bg1"/>
                      </a:solidFill>
                      <a:latin typeface="Trebuchet MS" panose="020B0603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8CC-41EB-A172-1F0B0FA9AFB0}"/>
                </c:ext>
              </c:extLst>
            </c:dLbl>
            <c:dLbl>
              <c:idx val="5"/>
              <c:spPr>
                <a:noFill/>
                <a:ln>
                  <a:noFill/>
                </a:ln>
                <a:effectLst/>
              </c:spPr>
              <c:txPr>
                <a:bodyPr/>
                <a:lstStyle/>
                <a:p>
                  <a:pPr>
                    <a:defRPr sz="1000" b="1">
                      <a:solidFill>
                        <a:schemeClr val="bg1"/>
                      </a:solidFill>
                      <a:latin typeface="Trebuchet MS" panose="020B0603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78CC-41EB-A172-1F0B0FA9AFB0}"/>
                </c:ext>
              </c:extLst>
            </c:dLbl>
            <c:spPr>
              <a:noFill/>
              <a:ln>
                <a:noFill/>
              </a:ln>
              <a:effectLst/>
            </c:spPr>
            <c:txPr>
              <a:bodyPr/>
              <a:lstStyle/>
              <a:p>
                <a:pPr>
                  <a:defRPr sz="1000" b="1">
                    <a:latin typeface="Trebuchet MS" panose="020B060302020202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Didn't Graduate High School</c:v>
                </c:pt>
                <c:pt idx="1">
                  <c:v>High School Graduate</c:v>
                </c:pt>
                <c:pt idx="2">
                  <c:v>Some College</c:v>
                </c:pt>
                <c:pt idx="3">
                  <c:v>Associate Degree</c:v>
                </c:pt>
                <c:pt idx="4">
                  <c:v>Bachelor's Degree</c:v>
                </c:pt>
                <c:pt idx="5">
                  <c:v>Post-Graduate Degree</c:v>
                </c:pt>
              </c:strCache>
            </c:strRef>
          </c:cat>
          <c:val>
            <c:numRef>
              <c:f>Sheet1!$B$2:$B$7</c:f>
              <c:numCache>
                <c:formatCode>0%</c:formatCode>
                <c:ptCount val="6"/>
                <c:pt idx="0">
                  <c:v>6.1699999999999998E-2</c:v>
                </c:pt>
                <c:pt idx="1">
                  <c:v>0.24560000000000001</c:v>
                </c:pt>
                <c:pt idx="2">
                  <c:v>0.1898</c:v>
                </c:pt>
                <c:pt idx="3">
                  <c:v>0.104</c:v>
                </c:pt>
                <c:pt idx="4">
                  <c:v>0.25459999999999999</c:v>
                </c:pt>
                <c:pt idx="5">
                  <c:v>0.14430000000000001</c:v>
                </c:pt>
              </c:numCache>
            </c:numRef>
          </c:val>
          <c:extLst>
            <c:ext xmlns:c16="http://schemas.microsoft.com/office/drawing/2014/chart" uri="{C3380CC4-5D6E-409C-BE32-E72D297353CC}">
              <c16:uniqueId val="{00000000-EE15-428D-A48B-E49D52BDA349}"/>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7653297019454774"/>
          <c:y val="0.15007189318726463"/>
          <c:w val="0.42346702980545226"/>
          <c:h val="0.79224751797329696"/>
        </c:manualLayout>
      </c:layout>
      <c:overlay val="0"/>
      <c:txPr>
        <a:bodyPr/>
        <a:lstStyle/>
        <a:p>
          <a:pPr>
            <a:defRPr sz="900" b="1">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sng" strike="noStrike" kern="1200" spc="0" baseline="0">
                <a:solidFill>
                  <a:schemeClr val="tx1"/>
                </a:solidFill>
                <a:latin typeface="+mn-lt"/>
                <a:ea typeface="+mn-ea"/>
                <a:cs typeface="+mn-cs"/>
              </a:defRPr>
            </a:pPr>
            <a:r>
              <a:rPr lang="en-US" sz="1800" b="1" u="sng" dirty="0">
                <a:solidFill>
                  <a:schemeClr val="tx1"/>
                </a:solidFill>
              </a:rPr>
              <a:t>Broadband Only Households</a:t>
            </a:r>
          </a:p>
          <a:p>
            <a:pPr>
              <a:defRPr sz="1600" b="0" i="0" u="sng" strike="noStrike" kern="1200" spc="0" baseline="0">
                <a:solidFill>
                  <a:schemeClr val="tx1"/>
                </a:solidFill>
                <a:latin typeface="+mn-lt"/>
                <a:ea typeface="+mn-ea"/>
                <a:cs typeface="+mn-cs"/>
              </a:defRPr>
            </a:pPr>
            <a:r>
              <a:rPr lang="en-US" sz="1600" u="none" dirty="0">
                <a:solidFill>
                  <a:schemeClr val="tx1"/>
                </a:solidFill>
              </a:rPr>
              <a:t>(000)</a:t>
            </a:r>
          </a:p>
        </c:rich>
      </c:tx>
      <c:overlay val="0"/>
      <c:spPr>
        <a:noFill/>
        <a:ln>
          <a:noFill/>
        </a:ln>
        <a:effectLst/>
      </c:spPr>
    </c:title>
    <c:autoTitleDeleted val="0"/>
    <c:plotArea>
      <c:layout>
        <c:manualLayout>
          <c:layoutTarget val="inner"/>
          <c:xMode val="edge"/>
          <c:yMode val="edge"/>
          <c:x val="8.0286743893934406E-2"/>
          <c:y val="0.27600793372867999"/>
          <c:w val="0.90862651061583999"/>
          <c:h val="0.46922494015258898"/>
        </c:manualLayout>
      </c:layout>
      <c:barChart>
        <c:barDir val="col"/>
        <c:grouping val="stacked"/>
        <c:varyColors val="0"/>
        <c:ser>
          <c:idx val="0"/>
          <c:order val="0"/>
          <c:tx>
            <c:strRef>
              <c:f>Sheet1!$B$1</c:f>
              <c:strCache>
                <c:ptCount val="1"/>
                <c:pt idx="0">
                  <c:v>Broadband Only HH</c:v>
                </c:pt>
              </c:strCache>
            </c:strRef>
          </c:tx>
          <c:spPr>
            <a:solidFill>
              <a:srgbClr val="4F81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2015
(Q4)</c:v>
                </c:pt>
                <c:pt idx="1">
                  <c:v>2016 
(Q4)</c:v>
                </c:pt>
                <c:pt idx="2">
                  <c:v>2017
(Q2)</c:v>
                </c:pt>
              </c:strCache>
            </c:strRef>
          </c:cat>
          <c:val>
            <c:numRef>
              <c:f>Sheet1!$B$2:$B$4</c:f>
              <c:numCache>
                <c:formatCode>#,##0</c:formatCode>
                <c:ptCount val="3"/>
                <c:pt idx="0">
                  <c:v>3872</c:v>
                </c:pt>
                <c:pt idx="1">
                  <c:v>4970</c:v>
                </c:pt>
                <c:pt idx="2">
                  <c:v>5941</c:v>
                </c:pt>
              </c:numCache>
            </c:numRef>
          </c:val>
          <c:extLst>
            <c:ext xmlns:c16="http://schemas.microsoft.com/office/drawing/2014/chart" uri="{C3380CC4-5D6E-409C-BE32-E72D297353CC}">
              <c16:uniqueId val="{00000000-DE79-4797-81D2-EB334BC92B4E}"/>
            </c:ext>
          </c:extLst>
        </c:ser>
        <c:dLbls>
          <c:showLegendKey val="0"/>
          <c:showVal val="0"/>
          <c:showCatName val="0"/>
          <c:showSerName val="0"/>
          <c:showPercent val="0"/>
          <c:showBubbleSize val="0"/>
        </c:dLbls>
        <c:gapWidth val="150"/>
        <c:overlap val="100"/>
        <c:axId val="240174896"/>
        <c:axId val="239936872"/>
      </c:barChart>
      <c:catAx>
        <c:axId val="2401748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239936872"/>
        <c:crosses val="autoZero"/>
        <c:auto val="1"/>
        <c:lblAlgn val="ctr"/>
        <c:lblOffset val="100"/>
        <c:noMultiLvlLbl val="0"/>
      </c:catAx>
      <c:valAx>
        <c:axId val="239936872"/>
        <c:scaling>
          <c:orientation val="minMax"/>
        </c:scaling>
        <c:delete val="1"/>
        <c:axPos val="l"/>
        <c:numFmt formatCode="#,##0" sourceLinked="1"/>
        <c:majorTickMark val="none"/>
        <c:minorTickMark val="none"/>
        <c:tickLblPos val="nextTo"/>
        <c:crossAx val="240174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FF99"/>
              </a:solidFill>
            </c:spPr>
            <c:extLst>
              <c:ext xmlns:c16="http://schemas.microsoft.com/office/drawing/2014/chart" uri="{C3380CC4-5D6E-409C-BE32-E72D297353CC}">
                <c16:uniqueId val="{00000001-882E-4293-B267-C6CBFEE60C5E}"/>
              </c:ext>
            </c:extLst>
          </c:dPt>
          <c:dPt>
            <c:idx val="1"/>
            <c:bubble3D val="0"/>
            <c:spPr>
              <a:solidFill>
                <a:schemeClr val="accent2"/>
              </a:solidFill>
              <a:ln>
                <a:noFill/>
              </a:ln>
            </c:spPr>
            <c:extLst>
              <c:ext xmlns:c16="http://schemas.microsoft.com/office/drawing/2014/chart" uri="{C3380CC4-5D6E-409C-BE32-E72D297353CC}">
                <c16:uniqueId val="{00000003-882E-4293-B267-C6CBFEE60C5E}"/>
              </c:ext>
            </c:extLst>
          </c:dPt>
          <c:dPt>
            <c:idx val="2"/>
            <c:bubble3D val="0"/>
            <c:spPr>
              <a:solidFill>
                <a:srgbClr val="4F81BD"/>
              </a:solidFill>
            </c:spPr>
            <c:extLst>
              <c:ext xmlns:c16="http://schemas.microsoft.com/office/drawing/2014/chart" uri="{C3380CC4-5D6E-409C-BE32-E72D297353CC}">
                <c16:uniqueId val="{00000005-882E-4293-B267-C6CBFEE60C5E}"/>
              </c:ext>
            </c:extLst>
          </c:dPt>
          <c:dPt>
            <c:idx val="3"/>
            <c:bubble3D val="0"/>
            <c:spPr>
              <a:solidFill>
                <a:srgbClr val="50C8A0"/>
              </a:solidFill>
            </c:spPr>
            <c:extLst>
              <c:ext xmlns:c16="http://schemas.microsoft.com/office/drawing/2014/chart" uri="{C3380CC4-5D6E-409C-BE32-E72D297353CC}">
                <c16:uniqueId val="{00000007-882E-4293-B267-C6CBFEE60C5E}"/>
              </c:ext>
            </c:extLst>
          </c:dPt>
          <c:dPt>
            <c:idx val="4"/>
            <c:bubble3D val="0"/>
            <c:spPr>
              <a:solidFill>
                <a:srgbClr val="F79646"/>
              </a:solidFill>
            </c:spPr>
            <c:extLst>
              <c:ext xmlns:c16="http://schemas.microsoft.com/office/drawing/2014/chart" uri="{C3380CC4-5D6E-409C-BE32-E72D297353CC}">
                <c16:uniqueId val="{00000009-882E-4293-B267-C6CBFEE60C5E}"/>
              </c:ext>
            </c:extLst>
          </c:dPt>
          <c:dPt>
            <c:idx val="5"/>
            <c:bubble3D val="0"/>
            <c:spPr>
              <a:solidFill>
                <a:srgbClr val="7030A0"/>
              </a:solidFill>
            </c:spPr>
            <c:extLst>
              <c:ext xmlns:c16="http://schemas.microsoft.com/office/drawing/2014/chart" uri="{C3380CC4-5D6E-409C-BE32-E72D297353CC}">
                <c16:uniqueId val="{0000000B-882E-4293-B267-C6CBFEE60C5E}"/>
              </c:ext>
            </c:extLst>
          </c:dPt>
          <c:dLbls>
            <c:dLbl>
              <c:idx val="1"/>
              <c:spPr>
                <a:noFill/>
                <a:ln>
                  <a:noFill/>
                </a:ln>
                <a:effectLst/>
              </c:spPr>
              <c:txPr>
                <a:bodyPr/>
                <a:lstStyle/>
                <a:p>
                  <a:pPr>
                    <a:defRPr sz="1000" b="1">
                      <a:solidFill>
                        <a:schemeClr val="bg1"/>
                      </a:solidFill>
                      <a:latin typeface="Trebuchet MS" panose="020B0603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82E-4293-B267-C6CBFEE60C5E}"/>
                </c:ext>
              </c:extLst>
            </c:dLbl>
            <c:dLbl>
              <c:idx val="2"/>
              <c:spPr>
                <a:noFill/>
                <a:ln>
                  <a:noFill/>
                </a:ln>
                <a:effectLst/>
              </c:spPr>
              <c:txPr>
                <a:bodyPr/>
                <a:lstStyle/>
                <a:p>
                  <a:pPr>
                    <a:defRPr sz="1000" b="1">
                      <a:solidFill>
                        <a:schemeClr val="bg1"/>
                      </a:solidFill>
                      <a:latin typeface="Trebuchet MS" panose="020B0603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882E-4293-B267-C6CBFEE60C5E}"/>
                </c:ext>
              </c:extLst>
            </c:dLbl>
            <c:dLbl>
              <c:idx val="5"/>
              <c:spPr>
                <a:noFill/>
                <a:ln>
                  <a:noFill/>
                </a:ln>
                <a:effectLst/>
              </c:spPr>
              <c:txPr>
                <a:bodyPr/>
                <a:lstStyle/>
                <a:p>
                  <a:pPr>
                    <a:defRPr sz="1000" b="1">
                      <a:solidFill>
                        <a:schemeClr val="bg1"/>
                      </a:solidFill>
                      <a:latin typeface="Trebuchet MS" panose="020B0603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882E-4293-B267-C6CBFEE60C5E}"/>
                </c:ext>
              </c:extLst>
            </c:dLbl>
            <c:spPr>
              <a:noFill/>
              <a:ln>
                <a:noFill/>
              </a:ln>
              <a:effectLst/>
            </c:spPr>
            <c:txPr>
              <a:bodyPr/>
              <a:lstStyle/>
              <a:p>
                <a:pPr>
                  <a:defRPr sz="1000" b="1">
                    <a:latin typeface="Trebuchet MS" panose="020B060302020202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Less Than $30K</c:v>
                </c:pt>
                <c:pt idx="1">
                  <c:v>$30K-$50K</c:v>
                </c:pt>
                <c:pt idx="2">
                  <c:v>$50K-$75K</c:v>
                </c:pt>
                <c:pt idx="3">
                  <c:v>$75K+$100K</c:v>
                </c:pt>
                <c:pt idx="4">
                  <c:v>$100K-$200K</c:v>
                </c:pt>
                <c:pt idx="5">
                  <c:v>$200K+</c:v>
                </c:pt>
              </c:strCache>
            </c:strRef>
          </c:cat>
          <c:val>
            <c:numRef>
              <c:f>Sheet1!$B$2:$B$7</c:f>
              <c:numCache>
                <c:formatCode>0%</c:formatCode>
                <c:ptCount val="6"/>
                <c:pt idx="0">
                  <c:v>9.9900000000000003E-2</c:v>
                </c:pt>
                <c:pt idx="1">
                  <c:v>0.11849999999999999</c:v>
                </c:pt>
                <c:pt idx="2">
                  <c:v>0.1711</c:v>
                </c:pt>
                <c:pt idx="3">
                  <c:v>0.14949999999999999</c:v>
                </c:pt>
                <c:pt idx="4">
                  <c:v>0.34660000000000002</c:v>
                </c:pt>
                <c:pt idx="5">
                  <c:v>0.1145</c:v>
                </c:pt>
              </c:numCache>
            </c:numRef>
          </c:val>
          <c:extLst>
            <c:ext xmlns:c16="http://schemas.microsoft.com/office/drawing/2014/chart" uri="{C3380CC4-5D6E-409C-BE32-E72D297353CC}">
              <c16:uniqueId val="{00000000-70F4-42A4-AA71-0A3A258232E9}"/>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0343909491395595"/>
          <c:y val="0.139202327969873"/>
          <c:w val="0.28246022456166497"/>
          <c:h val="0.64550838753851802"/>
        </c:manualLayout>
      </c:layout>
      <c:overlay val="0"/>
      <c:txPr>
        <a:bodyPr/>
        <a:lstStyle/>
        <a:p>
          <a:pPr>
            <a:defRPr sz="900" b="1">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4F81BD"/>
              </a:solidFill>
            </c:spPr>
            <c:extLst>
              <c:ext xmlns:c16="http://schemas.microsoft.com/office/drawing/2014/chart" uri="{C3380CC4-5D6E-409C-BE32-E72D297353CC}">
                <c16:uniqueId val="{00000001-2920-4171-953A-F81B21860039}"/>
              </c:ext>
            </c:extLst>
          </c:dPt>
          <c:dPt>
            <c:idx val="1"/>
            <c:bubble3D val="0"/>
            <c:spPr>
              <a:solidFill>
                <a:srgbClr val="50C8A0"/>
              </a:solidFill>
            </c:spPr>
            <c:extLst>
              <c:ext xmlns:c16="http://schemas.microsoft.com/office/drawing/2014/chart" uri="{C3380CC4-5D6E-409C-BE32-E72D297353CC}">
                <c16:uniqueId val="{00000003-2920-4171-953A-F81B21860039}"/>
              </c:ext>
            </c:extLst>
          </c:dPt>
          <c:dPt>
            <c:idx val="2"/>
            <c:bubble3D val="0"/>
            <c:spPr>
              <a:solidFill>
                <a:srgbClr val="F79646"/>
              </a:solidFill>
            </c:spPr>
            <c:extLst>
              <c:ext xmlns:c16="http://schemas.microsoft.com/office/drawing/2014/chart" uri="{C3380CC4-5D6E-409C-BE32-E72D297353CC}">
                <c16:uniqueId val="{00000005-2920-4171-953A-F81B21860039}"/>
              </c:ext>
            </c:extLst>
          </c:dPt>
          <c:dPt>
            <c:idx val="3"/>
            <c:bubble3D val="0"/>
            <c:spPr>
              <a:solidFill>
                <a:srgbClr val="7030A0"/>
              </a:solidFill>
            </c:spPr>
            <c:extLst>
              <c:ext xmlns:c16="http://schemas.microsoft.com/office/drawing/2014/chart" uri="{C3380CC4-5D6E-409C-BE32-E72D297353CC}">
                <c16:uniqueId val="{00000007-2920-4171-953A-F81B21860039}"/>
              </c:ext>
            </c:extLst>
          </c:dPt>
          <c:dPt>
            <c:idx val="4"/>
            <c:bubble3D val="0"/>
            <c:spPr>
              <a:solidFill>
                <a:srgbClr val="FFFF99"/>
              </a:solidFill>
            </c:spPr>
            <c:extLst>
              <c:ext xmlns:c16="http://schemas.microsoft.com/office/drawing/2014/chart" uri="{C3380CC4-5D6E-409C-BE32-E72D297353CC}">
                <c16:uniqueId val="{00000009-2920-4171-953A-F81B21860039}"/>
              </c:ext>
            </c:extLst>
          </c:dPt>
          <c:dLbls>
            <c:dLbl>
              <c:idx val="0"/>
              <c:layout>
                <c:manualLayout>
                  <c:x val="-0.11607358223625135"/>
                  <c:y val="-0.29008644299897296"/>
                </c:manualLayout>
              </c:layout>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20-4171-953A-F81B21860039}"/>
                </c:ext>
              </c:extLst>
            </c:dLbl>
            <c:dLbl>
              <c:idx val="3"/>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7-2920-4171-953A-F81B21860039}"/>
                </c:ext>
              </c:extLst>
            </c:dLbl>
            <c:spPr>
              <a:noFill/>
              <a:ln>
                <a:noFill/>
              </a:ln>
              <a:effectLst/>
            </c:spPr>
            <c:txPr>
              <a:bodyPr wrap="square" lIns="38100" tIns="19050" rIns="38100" bIns="19050" anchor="ctr">
                <a:spAutoFit/>
              </a:bodyPr>
              <a:lstStyle/>
              <a:p>
                <a:pPr>
                  <a:defRPr sz="1000" b="1"/>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White, Non-Hispanic</c:v>
                </c:pt>
                <c:pt idx="1">
                  <c:v>Native American</c:v>
                </c:pt>
                <c:pt idx="2">
                  <c:v>Asian</c:v>
                </c:pt>
                <c:pt idx="3">
                  <c:v>Hispanic</c:v>
                </c:pt>
                <c:pt idx="4">
                  <c:v>Black</c:v>
                </c:pt>
              </c:strCache>
            </c:strRef>
          </c:cat>
          <c:val>
            <c:numRef>
              <c:f>Sheet1!$B$2:$B$6</c:f>
              <c:numCache>
                <c:formatCode>0%</c:formatCode>
                <c:ptCount val="5"/>
                <c:pt idx="0">
                  <c:v>0.72189999999999999</c:v>
                </c:pt>
                <c:pt idx="1">
                  <c:v>8.0999999999999996E-3</c:v>
                </c:pt>
                <c:pt idx="2">
                  <c:v>2.3599999999999999E-2</c:v>
                </c:pt>
                <c:pt idx="3">
                  <c:v>9.5500000000000002E-2</c:v>
                </c:pt>
                <c:pt idx="4">
                  <c:v>0.154</c:v>
                </c:pt>
              </c:numCache>
            </c:numRef>
          </c:val>
          <c:extLst>
            <c:ext xmlns:c16="http://schemas.microsoft.com/office/drawing/2014/chart" uri="{C3380CC4-5D6E-409C-BE32-E72D297353CC}">
              <c16:uniqueId val="{00000000-2CE4-4498-817D-BA635F1C9A0C}"/>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2941052216096804"/>
          <c:y val="0.112028414926395"/>
          <c:w val="0.36001396744574998"/>
          <c:h val="0.73246490927764096"/>
        </c:manualLayout>
      </c:layout>
      <c:overlay val="0"/>
      <c:txPr>
        <a:bodyPr/>
        <a:lstStyle/>
        <a:p>
          <a:pPr>
            <a:defRPr sz="900" b="1">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latin typeface="Trebuchet MS" panose="020B0603020202020204" pitchFamily="34" charset="0"/>
              </a:defRPr>
            </a:pPr>
            <a:r>
              <a:rPr lang="en-US" dirty="0"/>
              <a:t>VOD Penetration</a:t>
            </a:r>
            <a:r>
              <a:rPr lang="en-US" baseline="0" dirty="0"/>
              <a:t> By Year</a:t>
            </a:r>
            <a:endParaRPr lang="en-US" dirty="0"/>
          </a:p>
        </c:rich>
      </c:tx>
      <c:overlay val="0"/>
    </c:title>
    <c:autoTitleDeleted val="0"/>
    <c:plotArea>
      <c:layout/>
      <c:barChart>
        <c:barDir val="col"/>
        <c:grouping val="clustered"/>
        <c:varyColors val="0"/>
        <c:ser>
          <c:idx val="0"/>
          <c:order val="0"/>
          <c:tx>
            <c:strRef>
              <c:f>Sheet1!$B$1</c:f>
              <c:strCache>
                <c:ptCount val="1"/>
                <c:pt idx="0">
                  <c:v>Column1</c:v>
                </c:pt>
              </c:strCache>
            </c:strRef>
          </c:tx>
          <c:spPr>
            <a:solidFill>
              <a:srgbClr val="508ABA"/>
            </a:solidFill>
          </c:spPr>
          <c:invertIfNegative val="0"/>
          <c:dLbls>
            <c:spPr>
              <a:noFill/>
              <a:ln>
                <a:noFill/>
              </a:ln>
              <a:effectLst/>
            </c:spPr>
            <c:txPr>
              <a:bodyPr/>
              <a:lstStyle/>
              <a:p>
                <a:pPr>
                  <a:defRPr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2010</c:v>
                </c:pt>
                <c:pt idx="1">
                  <c:v>2012</c:v>
                </c:pt>
                <c:pt idx="2">
                  <c:v>2014</c:v>
                </c:pt>
                <c:pt idx="3">
                  <c:v>2016</c:v>
                </c:pt>
                <c:pt idx="4">
                  <c:v>2018</c:v>
                </c:pt>
              </c:numCache>
            </c:numRef>
          </c:cat>
          <c:val>
            <c:numRef>
              <c:f>Sheet1!$B$2:$B$6</c:f>
              <c:numCache>
                <c:formatCode>0.0%</c:formatCode>
                <c:ptCount val="5"/>
                <c:pt idx="0">
                  <c:v>0.44240000000000002</c:v>
                </c:pt>
                <c:pt idx="1">
                  <c:v>0.55700000000000005</c:v>
                </c:pt>
                <c:pt idx="2">
                  <c:v>0.59699999999999998</c:v>
                </c:pt>
                <c:pt idx="3">
                  <c:v>0.63039999999999996</c:v>
                </c:pt>
                <c:pt idx="4">
                  <c:v>0.62329999999999997</c:v>
                </c:pt>
              </c:numCache>
            </c:numRef>
          </c:val>
          <c:extLst>
            <c:ext xmlns:c16="http://schemas.microsoft.com/office/drawing/2014/chart" uri="{C3380CC4-5D6E-409C-BE32-E72D297353CC}">
              <c16:uniqueId val="{00000000-C0B9-4F4E-9D1E-E1D71236A577}"/>
            </c:ext>
          </c:extLst>
        </c:ser>
        <c:dLbls>
          <c:showLegendKey val="0"/>
          <c:showVal val="1"/>
          <c:showCatName val="0"/>
          <c:showSerName val="0"/>
          <c:showPercent val="0"/>
          <c:showBubbleSize val="0"/>
        </c:dLbls>
        <c:gapWidth val="150"/>
        <c:axId val="104314368"/>
        <c:axId val="104321408"/>
      </c:barChart>
      <c:catAx>
        <c:axId val="104314368"/>
        <c:scaling>
          <c:orientation val="minMax"/>
        </c:scaling>
        <c:delete val="0"/>
        <c:axPos val="b"/>
        <c:numFmt formatCode="General" sourceLinked="1"/>
        <c:majorTickMark val="out"/>
        <c:minorTickMark val="none"/>
        <c:tickLblPos val="nextTo"/>
        <c:txPr>
          <a:bodyPr/>
          <a:lstStyle/>
          <a:p>
            <a:pPr>
              <a:defRPr sz="1400" b="1">
                <a:latin typeface="Trebuchet MS" panose="020B0603020202020204" pitchFamily="34" charset="0"/>
              </a:defRPr>
            </a:pPr>
            <a:endParaRPr lang="en-US"/>
          </a:p>
        </c:txPr>
        <c:crossAx val="104321408"/>
        <c:crosses val="autoZero"/>
        <c:auto val="1"/>
        <c:lblAlgn val="ctr"/>
        <c:lblOffset val="100"/>
        <c:noMultiLvlLbl val="0"/>
      </c:catAx>
      <c:valAx>
        <c:axId val="104321408"/>
        <c:scaling>
          <c:orientation val="minMax"/>
        </c:scaling>
        <c:delete val="1"/>
        <c:axPos val="l"/>
        <c:numFmt formatCode="0.0%" sourceLinked="1"/>
        <c:majorTickMark val="out"/>
        <c:minorTickMark val="none"/>
        <c:tickLblPos val="none"/>
        <c:crossAx val="1043143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latin typeface="Trebuchet MS" panose="020B0603020202020204" pitchFamily="34" charset="0"/>
              </a:defRPr>
            </a:pPr>
            <a:r>
              <a:rPr lang="en-US" dirty="0"/>
              <a:t>Average U.S. Operator VOD Titles Per Month</a:t>
            </a:r>
          </a:p>
        </c:rich>
      </c:tx>
      <c:overlay val="0"/>
    </c:title>
    <c:autoTitleDeleted val="0"/>
    <c:plotArea>
      <c:layout/>
      <c:barChart>
        <c:barDir val="col"/>
        <c:grouping val="clustered"/>
        <c:varyColors val="0"/>
        <c:ser>
          <c:idx val="0"/>
          <c:order val="0"/>
          <c:tx>
            <c:strRef>
              <c:f>Sheet1!$B$1</c:f>
              <c:strCache>
                <c:ptCount val="1"/>
                <c:pt idx="0">
                  <c:v>Average U.S. Operator VOD Titles Per Month</c:v>
                </c:pt>
              </c:strCache>
            </c:strRef>
          </c:tx>
          <c:invertIfNegative val="0"/>
          <c:dLbls>
            <c:dLbl>
              <c:idx val="0"/>
              <c:tx>
                <c:rich>
                  <a:bodyPr/>
                  <a:lstStyle/>
                  <a:p>
                    <a:r>
                      <a:rPr lang="en-US" sz="1400">
                        <a:latin typeface="Trebuchet MS" panose="020B0603020202020204" pitchFamily="34" charset="0"/>
                      </a:rPr>
                      <a:t>5,950</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3E5-47C6-BFA1-A14CB796F5E9}"/>
                </c:ext>
              </c:extLst>
            </c:dLbl>
            <c:dLbl>
              <c:idx val="1"/>
              <c:tx>
                <c:rich>
                  <a:bodyPr/>
                  <a:lstStyle/>
                  <a:p>
                    <a:r>
                      <a:rPr lang="en-US" sz="1400">
                        <a:latin typeface="Trebuchet MS" panose="020B0603020202020204" pitchFamily="34" charset="0"/>
                      </a:rPr>
                      <a:t>8,100</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E5-47C6-BFA1-A14CB796F5E9}"/>
                </c:ext>
              </c:extLst>
            </c:dLbl>
            <c:dLbl>
              <c:idx val="2"/>
              <c:tx>
                <c:rich>
                  <a:bodyPr/>
                  <a:lstStyle/>
                  <a:p>
                    <a:r>
                      <a:rPr lang="en-US" sz="1400" dirty="0">
                        <a:latin typeface="Trebuchet MS" panose="020B0603020202020204" pitchFamily="34" charset="0"/>
                      </a:rPr>
                      <a:t>10,403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E5-47C6-BFA1-A14CB796F5E9}"/>
                </c:ext>
              </c:extLst>
            </c:dLbl>
            <c:dLbl>
              <c:idx val="3"/>
              <c:tx>
                <c:rich>
                  <a:bodyPr/>
                  <a:lstStyle/>
                  <a:p>
                    <a:r>
                      <a:rPr lang="en-US" sz="1400">
                        <a:latin typeface="Trebuchet MS" panose="020B0603020202020204" pitchFamily="34" charset="0"/>
                      </a:rPr>
                      <a:t>15,667</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E5-47C6-BFA1-A14CB796F5E9}"/>
                </c:ext>
              </c:extLst>
            </c:dLbl>
            <c:dLbl>
              <c:idx val="4"/>
              <c:tx>
                <c:rich>
                  <a:bodyPr/>
                  <a:lstStyle/>
                  <a:p>
                    <a:r>
                      <a:rPr lang="en-US" sz="1400" dirty="0">
                        <a:latin typeface="Trebuchet MS" panose="020B0603020202020204" pitchFamily="34" charset="0"/>
                      </a:rPr>
                      <a:t>20,081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3E5-47C6-BFA1-A14CB796F5E9}"/>
                </c:ext>
              </c:extLst>
            </c:dLbl>
            <c:dLbl>
              <c:idx val="5"/>
              <c:tx>
                <c:rich>
                  <a:bodyPr/>
                  <a:lstStyle/>
                  <a:p>
                    <a:r>
                      <a:rPr lang="en-US" sz="1400" dirty="0">
                        <a:latin typeface="Trebuchet MS" panose="020B0603020202020204" pitchFamily="34" charset="0"/>
                      </a:rPr>
                      <a:t>27,930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E5-47C6-BFA1-A14CB796F5E9}"/>
                </c:ext>
              </c:extLst>
            </c:dLbl>
            <c:dLbl>
              <c:idx val="6"/>
              <c:tx>
                <c:rich>
                  <a:bodyPr/>
                  <a:lstStyle/>
                  <a:p>
                    <a:r>
                      <a:rPr lang="en-US" sz="1400" dirty="0">
                        <a:latin typeface="Trebuchet MS" panose="020B0603020202020204" pitchFamily="34" charset="0"/>
                      </a:rPr>
                      <a:t>33,875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3E5-47C6-BFA1-A14CB796F5E9}"/>
                </c:ext>
              </c:extLst>
            </c:dLbl>
            <c:spPr>
              <a:noFill/>
              <a:ln>
                <a:noFill/>
              </a:ln>
              <a:effectLst/>
            </c:spPr>
            <c:txPr>
              <a:bodyPr/>
              <a:lstStyle/>
              <a:p>
                <a:pPr>
                  <a:defRPr sz="1400">
                    <a:latin typeface="Trebuchet MS" panose="020B0603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Sheet1!$B$2:$B$11</c:f>
              <c:numCache>
                <c:formatCode>#,##0</c:formatCode>
                <c:ptCount val="10"/>
                <c:pt idx="0">
                  <c:v>5950</c:v>
                </c:pt>
                <c:pt idx="1">
                  <c:v>8100</c:v>
                </c:pt>
                <c:pt idx="2">
                  <c:v>10403</c:v>
                </c:pt>
                <c:pt idx="3">
                  <c:v>15667</c:v>
                </c:pt>
                <c:pt idx="4">
                  <c:v>20081</c:v>
                </c:pt>
                <c:pt idx="5">
                  <c:v>27930</c:v>
                </c:pt>
                <c:pt idx="6">
                  <c:v>33875</c:v>
                </c:pt>
                <c:pt idx="7">
                  <c:v>41375</c:v>
                </c:pt>
                <c:pt idx="8">
                  <c:v>58075</c:v>
                </c:pt>
                <c:pt idx="9">
                  <c:v>93200</c:v>
                </c:pt>
              </c:numCache>
            </c:numRef>
          </c:val>
          <c:extLst>
            <c:ext xmlns:c16="http://schemas.microsoft.com/office/drawing/2014/chart" uri="{C3380CC4-5D6E-409C-BE32-E72D297353CC}">
              <c16:uniqueId val="{00000007-83E5-47C6-BFA1-A14CB796F5E9}"/>
            </c:ext>
          </c:extLst>
        </c:ser>
        <c:dLbls>
          <c:showLegendKey val="0"/>
          <c:showVal val="0"/>
          <c:showCatName val="0"/>
          <c:showSerName val="0"/>
          <c:showPercent val="0"/>
          <c:showBubbleSize val="0"/>
        </c:dLbls>
        <c:gapWidth val="150"/>
        <c:axId val="372381416"/>
        <c:axId val="377969000"/>
      </c:barChart>
      <c:catAx>
        <c:axId val="372381416"/>
        <c:scaling>
          <c:orientation val="minMax"/>
        </c:scaling>
        <c:delete val="0"/>
        <c:axPos val="b"/>
        <c:numFmt formatCode="General" sourceLinked="1"/>
        <c:majorTickMark val="out"/>
        <c:minorTickMark val="none"/>
        <c:tickLblPos val="nextTo"/>
        <c:txPr>
          <a:bodyPr/>
          <a:lstStyle/>
          <a:p>
            <a:pPr>
              <a:defRPr sz="1400" b="1">
                <a:latin typeface="Trebuchet MS" panose="020B0603020202020204" pitchFamily="34" charset="0"/>
              </a:defRPr>
            </a:pPr>
            <a:endParaRPr lang="en-US"/>
          </a:p>
        </c:txPr>
        <c:crossAx val="377969000"/>
        <c:crosses val="autoZero"/>
        <c:auto val="1"/>
        <c:lblAlgn val="ctr"/>
        <c:lblOffset val="100"/>
        <c:noMultiLvlLbl val="0"/>
      </c:catAx>
      <c:valAx>
        <c:axId val="377969000"/>
        <c:scaling>
          <c:orientation val="minMax"/>
        </c:scaling>
        <c:delete val="1"/>
        <c:axPos val="l"/>
        <c:numFmt formatCode="#,##0" sourceLinked="1"/>
        <c:majorTickMark val="out"/>
        <c:minorTickMark val="none"/>
        <c:tickLblPos val="none"/>
        <c:crossAx val="3723814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u="sng" dirty="0">
                <a:solidFill>
                  <a:schemeClr val="tx1"/>
                </a:solidFill>
              </a:rPr>
              <a:t>Average U.S MVPD vs. Average SVOD Library Comparison</a:t>
            </a:r>
          </a:p>
          <a:p>
            <a:pPr>
              <a:defRPr sz="1400">
                <a:solidFill>
                  <a:schemeClr val="tx1"/>
                </a:solidFill>
              </a:defRPr>
            </a:pPr>
            <a:r>
              <a:rPr lang="en-US" sz="1200" dirty="0">
                <a:solidFill>
                  <a:schemeClr val="tx1"/>
                </a:solidFill>
              </a:rPr>
              <a:t># of Titles Available</a:t>
            </a:r>
            <a:r>
              <a:rPr lang="en-US" sz="1200" baseline="0" dirty="0">
                <a:solidFill>
                  <a:schemeClr val="tx1"/>
                </a:solidFill>
              </a:rPr>
              <a:t> (monthly average)</a:t>
            </a:r>
            <a:endParaRPr lang="en-US" sz="1200" dirty="0">
              <a:solidFill>
                <a:schemeClr val="tx1"/>
              </a:solidFill>
            </a:endParaRPr>
          </a:p>
        </c:rich>
      </c:tx>
      <c:layout>
        <c:manualLayout>
          <c:xMode val="edge"/>
          <c:yMode val="edge"/>
          <c:x val="0.15180783817951962"/>
          <c:y val="0"/>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 MVPD Average</c:v>
                </c:pt>
              </c:strCache>
            </c:strRef>
          </c:tx>
          <c:spPr>
            <a:solidFill>
              <a:srgbClr val="4F81BD"/>
            </a:solidFill>
            <a:ln>
              <a:noFill/>
            </a:ln>
            <a:effectLst>
              <a:outerShdw blurRad="40000" dist="23000" dir="5400000" rotWithShape="0">
                <a:srgbClr val="000000">
                  <a:alpha val="35000"/>
                </a:srgbClr>
              </a:outerShdw>
            </a:effectLst>
          </c:spPr>
          <c:invertIfNegative val="0"/>
          <c:dLbls>
            <c:dLbl>
              <c:idx val="0"/>
              <c:layout>
                <c:manualLayout>
                  <c:x val="1.6856300042140673E-3"/>
                  <c:y val="3.655834462863695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8C-4CC7-B354-8A84CAAFE1B3}"/>
                </c:ext>
              </c:extLst>
            </c:dLbl>
            <c:dLbl>
              <c:idx val="1"/>
              <c:layout>
                <c:manualLayout>
                  <c:x val="1.6856300042140751E-3"/>
                  <c:y val="5.18882300343114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48C-4CC7-B354-8A84CAAFE1B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pt idx="0">
                  <c:v>2017</c:v>
                </c:pt>
              </c:numCache>
            </c:numRef>
          </c:cat>
          <c:val>
            <c:numRef>
              <c:f>Sheet1!$B$2</c:f>
              <c:numCache>
                <c:formatCode>#,##0</c:formatCode>
                <c:ptCount val="1"/>
                <c:pt idx="0">
                  <c:v>93200</c:v>
                </c:pt>
              </c:numCache>
            </c:numRef>
          </c:val>
          <c:extLst>
            <c:ext xmlns:c16="http://schemas.microsoft.com/office/drawing/2014/chart" uri="{C3380CC4-5D6E-409C-BE32-E72D297353CC}">
              <c16:uniqueId val="{00000000-F601-4F03-91A4-9AD7FFC85E23}"/>
            </c:ext>
          </c:extLst>
        </c:ser>
        <c:ser>
          <c:idx val="1"/>
          <c:order val="1"/>
          <c:tx>
            <c:strRef>
              <c:f>Sheet1!$C$1</c:f>
              <c:strCache>
                <c:ptCount val="1"/>
                <c:pt idx="0">
                  <c:v>"Big Three" SVOD Services</c:v>
                </c:pt>
              </c:strCache>
            </c:strRef>
          </c:tx>
          <c:spPr>
            <a:solidFill>
              <a:srgbClr val="50C8A0"/>
            </a:solidFill>
            <a:ln>
              <a:noFill/>
            </a:ln>
            <a:effectLst>
              <a:outerShdw blurRad="40000" dist="23000" dir="5400000" rotWithShape="0">
                <a:srgbClr val="000000">
                  <a:alpha val="35000"/>
                </a:srgbClr>
              </a:outerShdw>
            </a:effectLst>
          </c:spPr>
          <c:invertIfNegative val="0"/>
          <c:dLbls>
            <c:dLbl>
              <c:idx val="0"/>
              <c:layout>
                <c:manualLayout>
                  <c:x val="1.6856300042140751E-3"/>
                  <c:y val="1.761563996093853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48C-4CC7-B354-8A84CAAFE1B3}"/>
                </c:ext>
              </c:extLst>
            </c:dLbl>
            <c:dLbl>
              <c:idx val="1"/>
              <c:layout>
                <c:manualLayout>
                  <c:x val="-1.2361143900580727E-16"/>
                  <c:y val="-4.438802639852027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8C-4CC7-B354-8A84CAAFE1B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pt idx="0">
                  <c:v>2017</c:v>
                </c:pt>
              </c:numCache>
            </c:numRef>
          </c:cat>
          <c:val>
            <c:numRef>
              <c:f>Sheet1!$C$2</c:f>
              <c:numCache>
                <c:formatCode>#,##0</c:formatCode>
                <c:ptCount val="1"/>
                <c:pt idx="0">
                  <c:v>3552</c:v>
                </c:pt>
              </c:numCache>
            </c:numRef>
          </c:val>
          <c:extLst>
            <c:ext xmlns:c16="http://schemas.microsoft.com/office/drawing/2014/chart" uri="{C3380CC4-5D6E-409C-BE32-E72D297353CC}">
              <c16:uniqueId val="{00000001-F601-4F03-91A4-9AD7FFC85E23}"/>
            </c:ext>
          </c:extLst>
        </c:ser>
        <c:dLbls>
          <c:dLblPos val="inEnd"/>
          <c:showLegendKey val="0"/>
          <c:showVal val="1"/>
          <c:showCatName val="0"/>
          <c:showSerName val="0"/>
          <c:showPercent val="0"/>
          <c:showBubbleSize val="0"/>
        </c:dLbls>
        <c:gapWidth val="100"/>
        <c:overlap val="-24"/>
        <c:axId val="583889408"/>
        <c:axId val="583889016"/>
      </c:barChart>
      <c:catAx>
        <c:axId val="5838894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83889016"/>
        <c:crosses val="autoZero"/>
        <c:auto val="1"/>
        <c:lblAlgn val="ctr"/>
        <c:lblOffset val="100"/>
        <c:noMultiLvlLbl val="0"/>
      </c:catAx>
      <c:valAx>
        <c:axId val="583889016"/>
        <c:scaling>
          <c:orientation val="minMax"/>
        </c:scaling>
        <c:delete val="1"/>
        <c:axPos val="l"/>
        <c:numFmt formatCode="#,##0" sourceLinked="1"/>
        <c:majorTickMark val="none"/>
        <c:minorTickMark val="none"/>
        <c:tickLblPos val="nextTo"/>
        <c:crossAx val="583889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none" spc="0" normalizeH="0" baseline="0">
                <a:solidFill>
                  <a:schemeClr val="tx1"/>
                </a:solidFill>
                <a:latin typeface="+mj-lt"/>
                <a:ea typeface="+mj-ea"/>
                <a:cs typeface="+mj-cs"/>
              </a:defRPr>
            </a:pPr>
            <a:r>
              <a:rPr lang="en-US" b="1" u="sng" dirty="0">
                <a:solidFill>
                  <a:schemeClr val="tx1"/>
                </a:solidFill>
              </a:rPr>
              <a:t>How Big Is Addressable TV?</a:t>
            </a:r>
          </a:p>
          <a:p>
            <a:pPr>
              <a:defRPr b="1">
                <a:solidFill>
                  <a:schemeClr val="tx1"/>
                </a:solidFill>
              </a:defRPr>
            </a:pPr>
            <a:r>
              <a:rPr lang="en-US" sz="1800" b="0" i="1" dirty="0">
                <a:solidFill>
                  <a:schemeClr val="tx1"/>
                </a:solidFill>
              </a:rPr>
              <a:t>(in millions)</a:t>
            </a:r>
          </a:p>
        </c:rich>
      </c:tx>
      <c:overlay val="0"/>
      <c:spPr>
        <a:noFill/>
        <a:ln>
          <a:noFill/>
        </a:ln>
        <a:effectLst/>
      </c:spPr>
      <c:txPr>
        <a:bodyPr rot="0" spcFirstLastPara="1" vertOverflow="ellipsis" vert="horz" wrap="square" anchor="ctr" anchorCtr="1"/>
        <a:lstStyle/>
        <a:p>
          <a:pPr>
            <a:defRPr sz="2200" b="1" i="0" u="none" strike="noStrike" kern="1200" cap="none" spc="0" normalizeH="0" baseline="0">
              <a:solidFill>
                <a:schemeClr val="tx1"/>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Sheet1!$A$2:$A$11</c:f>
              <c:strCache>
                <c:ptCount val="10"/>
                <c:pt idx="0">
                  <c:v>Addressable TV HHs</c:v>
                </c:pt>
                <c:pt idx="1">
                  <c:v>Netflix U.S. subs</c:v>
                </c:pt>
                <c:pt idx="2">
                  <c:v>Spotify subs</c:v>
                </c:pt>
                <c:pt idx="3">
                  <c:v>Amazon Prime subs</c:v>
                </c:pt>
                <c:pt idx="4">
                  <c:v>HBO subs</c:v>
                </c:pt>
                <c:pt idx="5">
                  <c:v>SiriusXM subs</c:v>
                </c:pt>
                <c:pt idx="6">
                  <c:v>Amazon Prime Video Users</c:v>
                </c:pt>
                <c:pt idx="7">
                  <c:v>Roku Active Accounts</c:v>
                </c:pt>
                <c:pt idx="8">
                  <c:v>Hulu U.S. subs</c:v>
                </c:pt>
                <c:pt idx="9">
                  <c:v>Sling TV subs</c:v>
                </c:pt>
              </c:strCache>
            </c:strRef>
          </c:cat>
          <c:val>
            <c:numRef>
              <c:f>Sheet1!$B$2:$B$11</c:f>
              <c:numCache>
                <c:formatCode>General</c:formatCode>
                <c:ptCount val="10"/>
                <c:pt idx="0" formatCode="0.0">
                  <c:v>64</c:v>
                </c:pt>
                <c:pt idx="1">
                  <c:v>54.8</c:v>
                </c:pt>
                <c:pt idx="2" formatCode="0.0">
                  <c:v>50</c:v>
                </c:pt>
                <c:pt idx="3">
                  <c:v>40.9</c:v>
                </c:pt>
                <c:pt idx="4" formatCode="0.0">
                  <c:v>34</c:v>
                </c:pt>
                <c:pt idx="5">
                  <c:v>32.799999999999997</c:v>
                </c:pt>
                <c:pt idx="6">
                  <c:v>27.4</c:v>
                </c:pt>
                <c:pt idx="7">
                  <c:v>16.7</c:v>
                </c:pt>
                <c:pt idx="8">
                  <c:v>12.2</c:v>
                </c:pt>
                <c:pt idx="9">
                  <c:v>2.2000000000000002</c:v>
                </c:pt>
              </c:numCache>
            </c:numRef>
          </c:val>
          <c:extLst>
            <c:ext xmlns:c16="http://schemas.microsoft.com/office/drawing/2014/chart" uri="{C3380CC4-5D6E-409C-BE32-E72D297353CC}">
              <c16:uniqueId val="{00000000-FEF4-4434-AE6F-7666FB6C90D0}"/>
            </c:ext>
          </c:extLst>
        </c:ser>
        <c:dLbls>
          <c:dLblPos val="outEnd"/>
          <c:showLegendKey val="0"/>
          <c:showVal val="1"/>
          <c:showCatName val="0"/>
          <c:showSerName val="0"/>
          <c:showPercent val="0"/>
          <c:showBubbleSize val="0"/>
        </c:dLbls>
        <c:gapWidth val="199"/>
        <c:axId val="378734896"/>
        <c:axId val="378735288"/>
      </c:barChart>
      <c:catAx>
        <c:axId val="3787348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cap="none" spc="0" normalizeH="0" baseline="0">
                <a:solidFill>
                  <a:schemeClr val="tx1"/>
                </a:solidFill>
                <a:latin typeface="+mn-lt"/>
                <a:ea typeface="+mn-ea"/>
                <a:cs typeface="+mn-cs"/>
              </a:defRPr>
            </a:pPr>
            <a:endParaRPr lang="en-US"/>
          </a:p>
        </c:txPr>
        <c:crossAx val="378735288"/>
        <c:crosses val="autoZero"/>
        <c:auto val="1"/>
        <c:lblAlgn val="ctr"/>
        <c:lblOffset val="100"/>
        <c:noMultiLvlLbl val="0"/>
      </c:catAx>
      <c:valAx>
        <c:axId val="378735288"/>
        <c:scaling>
          <c:orientation val="minMax"/>
          <c:max val="70"/>
        </c:scaling>
        <c:delete val="1"/>
        <c:axPos val="l"/>
        <c:numFmt formatCode="0.0" sourceLinked="1"/>
        <c:majorTickMark val="none"/>
        <c:minorTickMark val="none"/>
        <c:tickLblPos val="nextTo"/>
        <c:crossAx val="378734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r>
              <a:rPr lang="en-US" u="sng" dirty="0">
                <a:solidFill>
                  <a:schemeClr val="tx1"/>
                </a:solidFill>
              </a:rPr>
              <a:t>U.S. Addressable TV Ad Spending Projections</a:t>
            </a:r>
          </a:p>
          <a:p>
            <a:pPr>
              <a:defRPr>
                <a:solidFill>
                  <a:schemeClr val="tx1"/>
                </a:solidFill>
              </a:defRPr>
            </a:pPr>
            <a:r>
              <a:rPr lang="en-US" sz="1800" dirty="0">
                <a:solidFill>
                  <a:schemeClr val="tx1"/>
                </a:solidFill>
              </a:rPr>
              <a:t>2015 – 2019 </a:t>
            </a:r>
            <a:r>
              <a:rPr lang="en-US" sz="1600" b="0" i="1" dirty="0">
                <a:solidFill>
                  <a:schemeClr val="tx1"/>
                </a:solidFill>
              </a:rPr>
              <a:t>(in millions)</a:t>
            </a:r>
            <a:endParaRPr lang="en-US" sz="1800" b="0" i="1" dirty="0">
              <a:solidFill>
                <a:schemeClr val="tx1"/>
              </a:solidFill>
            </a:endParaRPr>
          </a:p>
        </c:rich>
      </c:tx>
      <c:layout>
        <c:manualLayout>
          <c:xMode val="edge"/>
          <c:yMode val="edge"/>
          <c:x val="0.16388552997566599"/>
          <c:y val="4.9649187010851803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v>
                </c:pt>
              </c:strCache>
            </c:strRef>
          </c:tx>
          <c:spPr>
            <a:solidFill>
              <a:srgbClr val="4F81B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410</c:v>
                </c:pt>
                <c:pt idx="1">
                  <c:v>760</c:v>
                </c:pt>
                <c:pt idx="2">
                  <c:v>1260</c:v>
                </c:pt>
                <c:pt idx="3">
                  <c:v>2250</c:v>
                </c:pt>
                <c:pt idx="4">
                  <c:v>3040</c:v>
                </c:pt>
              </c:numCache>
            </c:numRef>
          </c:val>
          <c:extLst>
            <c:ext xmlns:c16="http://schemas.microsoft.com/office/drawing/2014/chart" uri="{C3380CC4-5D6E-409C-BE32-E72D297353CC}">
              <c16:uniqueId val="{00000000-65DF-4F05-9591-CAAA656E5B1A}"/>
            </c:ext>
          </c:extLst>
        </c:ser>
        <c:dLbls>
          <c:dLblPos val="inEnd"/>
          <c:showLegendKey val="0"/>
          <c:showVal val="1"/>
          <c:showCatName val="0"/>
          <c:showSerName val="0"/>
          <c:showPercent val="0"/>
          <c:showBubbleSize val="0"/>
        </c:dLbls>
        <c:gapWidth val="115"/>
        <c:axId val="378736856"/>
        <c:axId val="378737248"/>
      </c:barChart>
      <c:catAx>
        <c:axId val="37873685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78737248"/>
        <c:crosses val="autoZero"/>
        <c:auto val="1"/>
        <c:lblAlgn val="ctr"/>
        <c:lblOffset val="100"/>
        <c:noMultiLvlLbl val="0"/>
      </c:catAx>
      <c:valAx>
        <c:axId val="378737248"/>
        <c:scaling>
          <c:orientation val="minMax"/>
        </c:scaling>
        <c:delete val="1"/>
        <c:axPos val="l"/>
        <c:numFmt formatCode="&quot;$&quot;#,##0.0" sourceLinked="1"/>
        <c:majorTickMark val="none"/>
        <c:minorTickMark val="none"/>
        <c:tickLblPos val="nextTo"/>
        <c:crossAx val="378736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baseline="0">
                <a:solidFill>
                  <a:schemeClr val="tx1"/>
                </a:solidFill>
                <a:latin typeface="+mn-lt"/>
                <a:ea typeface="+mn-ea"/>
                <a:cs typeface="+mn-cs"/>
              </a:defRPr>
            </a:pPr>
            <a:r>
              <a:rPr lang="en-US" sz="1500" dirty="0">
                <a:solidFill>
                  <a:schemeClr val="tx1"/>
                </a:solidFill>
              </a:rPr>
              <a:t>Marketer’s Perceived Benefits</a:t>
            </a:r>
            <a:r>
              <a:rPr lang="en-US" sz="1500" baseline="0" dirty="0">
                <a:solidFill>
                  <a:schemeClr val="tx1"/>
                </a:solidFill>
              </a:rPr>
              <a:t> of Addressable TV</a:t>
            </a:r>
            <a:endParaRPr lang="en-US" sz="1500" dirty="0">
              <a:solidFill>
                <a:schemeClr val="tx1"/>
              </a:solidFill>
            </a:endParaRPr>
          </a:p>
        </c:rich>
      </c:tx>
      <c:overlay val="0"/>
      <c:spPr>
        <a:noFill/>
        <a:ln>
          <a:noFill/>
        </a:ln>
        <a:effectLst/>
      </c:spPr>
      <c:txPr>
        <a:bodyPr rot="0" spcFirstLastPara="1" vertOverflow="ellipsis" vert="horz" wrap="square" anchor="ctr" anchorCtr="1"/>
        <a:lstStyle/>
        <a:p>
          <a:pPr>
            <a:defRPr sz="1500" b="1" i="0" u="none" strike="noStrike" kern="120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c:v>
                </c:pt>
              </c:strCache>
            </c:strRef>
          </c:tx>
          <c:spPr>
            <a:solidFill>
              <a:srgbClr val="4F81B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More accountable with true ROI</c:v>
                </c:pt>
                <c:pt idx="1">
                  <c:v>Impression-based buy</c:v>
                </c:pt>
                <c:pt idx="2">
                  <c:v>No wasted impressions</c:v>
                </c:pt>
                <c:pt idx="3">
                  <c:v>Customized creative for various target segments</c:v>
                </c:pt>
                <c:pt idx="4">
                  <c:v>More precise targeting</c:v>
                </c:pt>
              </c:strCache>
            </c:strRef>
          </c:cat>
          <c:val>
            <c:numRef>
              <c:f>Sheet1!$B$2:$B$6</c:f>
              <c:numCache>
                <c:formatCode>0%</c:formatCode>
                <c:ptCount val="5"/>
                <c:pt idx="0">
                  <c:v>0.25</c:v>
                </c:pt>
                <c:pt idx="1">
                  <c:v>0.27</c:v>
                </c:pt>
                <c:pt idx="2">
                  <c:v>0.36</c:v>
                </c:pt>
                <c:pt idx="3">
                  <c:v>0.42</c:v>
                </c:pt>
                <c:pt idx="4">
                  <c:v>0.72</c:v>
                </c:pt>
              </c:numCache>
            </c:numRef>
          </c:val>
          <c:extLst>
            <c:ext xmlns:c16="http://schemas.microsoft.com/office/drawing/2014/chart" uri="{C3380CC4-5D6E-409C-BE32-E72D297353CC}">
              <c16:uniqueId val="{00000000-65DF-4F05-9591-CAAA656E5B1A}"/>
            </c:ext>
          </c:extLst>
        </c:ser>
        <c:dLbls>
          <c:dLblPos val="inEnd"/>
          <c:showLegendKey val="0"/>
          <c:showVal val="1"/>
          <c:showCatName val="0"/>
          <c:showSerName val="0"/>
          <c:showPercent val="0"/>
          <c:showBubbleSize val="0"/>
        </c:dLbls>
        <c:gapWidth val="115"/>
        <c:overlap val="-20"/>
        <c:axId val="378738032"/>
        <c:axId val="378738424"/>
      </c:barChart>
      <c:catAx>
        <c:axId val="378738032"/>
        <c:scaling>
          <c:orientation val="minMax"/>
        </c:scaling>
        <c:delete val="0"/>
        <c:axPos val="l"/>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78738424"/>
        <c:crosses val="autoZero"/>
        <c:auto val="1"/>
        <c:lblAlgn val="ctr"/>
        <c:lblOffset val="100"/>
        <c:noMultiLvlLbl val="0"/>
      </c:catAx>
      <c:valAx>
        <c:axId val="378738424"/>
        <c:scaling>
          <c:orientation val="minMax"/>
        </c:scaling>
        <c:delete val="1"/>
        <c:axPos val="b"/>
        <c:numFmt formatCode="0%" sourceLinked="1"/>
        <c:majorTickMark val="none"/>
        <c:minorTickMark val="none"/>
        <c:tickLblPos val="nextTo"/>
        <c:crossAx val="378738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r>
              <a:rPr lang="en-US" sz="1800" u="sng" dirty="0">
                <a:solidFill>
                  <a:schemeClr val="tx1"/>
                </a:solidFill>
              </a:rPr>
              <a:t>“Total</a:t>
            </a:r>
            <a:r>
              <a:rPr lang="en-US" sz="1800" u="sng" baseline="0" dirty="0">
                <a:solidFill>
                  <a:schemeClr val="tx1"/>
                </a:solidFill>
              </a:rPr>
              <a:t> Minutes Viewed” Breakout By Cable TV Network</a:t>
            </a:r>
          </a:p>
          <a:p>
            <a:pPr>
              <a:defRPr>
                <a:solidFill>
                  <a:schemeClr val="tx1"/>
                </a:solidFill>
              </a:defRPr>
            </a:pPr>
            <a:r>
              <a:rPr lang="en-US" sz="1400" b="0" i="1" u="none" baseline="0" dirty="0">
                <a:solidFill>
                  <a:schemeClr val="tx1"/>
                </a:solidFill>
              </a:rPr>
              <a:t>Networks ranked by total minutes viewed</a:t>
            </a:r>
            <a:endParaRPr lang="en-US" sz="1400" b="0" i="1" u="none" dirty="0">
              <a:solidFill>
                <a:schemeClr val="tx1"/>
              </a:solidFill>
            </a:endParaRP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Top 10</c:v>
                </c:pt>
              </c:strCache>
            </c:strRef>
          </c:tx>
          <c:spPr>
            <a:solidFill>
              <a:srgbClr val="4F81B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May 2006</c:v>
                </c:pt>
                <c:pt idx="1">
                  <c:v>May 2012</c:v>
                </c:pt>
                <c:pt idx="2">
                  <c:v>May 2017</c:v>
                </c:pt>
              </c:strCache>
            </c:strRef>
          </c:cat>
          <c:val>
            <c:numRef>
              <c:f>Sheet1!$B$2:$B$4</c:f>
              <c:numCache>
                <c:formatCode>0%</c:formatCode>
                <c:ptCount val="3"/>
                <c:pt idx="0">
                  <c:v>0.42899999999999999</c:v>
                </c:pt>
                <c:pt idx="1">
                  <c:v>0.36199999999999999</c:v>
                </c:pt>
                <c:pt idx="2">
                  <c:v>0.35</c:v>
                </c:pt>
              </c:numCache>
            </c:numRef>
          </c:val>
          <c:extLst>
            <c:ext xmlns:c16="http://schemas.microsoft.com/office/drawing/2014/chart" uri="{C3380CC4-5D6E-409C-BE32-E72D297353CC}">
              <c16:uniqueId val="{00000000-AE5D-4E0B-AC22-3D4D03E413E2}"/>
            </c:ext>
          </c:extLst>
        </c:ser>
        <c:ser>
          <c:idx val="1"/>
          <c:order val="1"/>
          <c:tx>
            <c:strRef>
              <c:f>Sheet1!$C$1</c:f>
              <c:strCache>
                <c:ptCount val="1"/>
                <c:pt idx="0">
                  <c:v>Top 11-20</c:v>
                </c:pt>
              </c:strCache>
            </c:strRef>
          </c:tx>
          <c:spPr>
            <a:solidFill>
              <a:srgbClr val="50C8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May 2006</c:v>
                </c:pt>
                <c:pt idx="1">
                  <c:v>May 2012</c:v>
                </c:pt>
                <c:pt idx="2">
                  <c:v>May 2017</c:v>
                </c:pt>
              </c:strCache>
            </c:strRef>
          </c:cat>
          <c:val>
            <c:numRef>
              <c:f>Sheet1!$C$2:$C$4</c:f>
              <c:numCache>
                <c:formatCode>0%</c:formatCode>
                <c:ptCount val="3"/>
                <c:pt idx="0">
                  <c:v>0.20399999999999999</c:v>
                </c:pt>
                <c:pt idx="1">
                  <c:v>0.193</c:v>
                </c:pt>
                <c:pt idx="2">
                  <c:v>0.17</c:v>
                </c:pt>
              </c:numCache>
            </c:numRef>
          </c:val>
          <c:extLst>
            <c:ext xmlns:c16="http://schemas.microsoft.com/office/drawing/2014/chart" uri="{C3380CC4-5D6E-409C-BE32-E72D297353CC}">
              <c16:uniqueId val="{00000001-AE5D-4E0B-AC22-3D4D03E413E2}"/>
            </c:ext>
          </c:extLst>
        </c:ser>
        <c:ser>
          <c:idx val="2"/>
          <c:order val="2"/>
          <c:tx>
            <c:strRef>
              <c:f>Sheet1!$D$1</c:f>
              <c:strCache>
                <c:ptCount val="1"/>
                <c:pt idx="0">
                  <c:v>All Other Networks</c:v>
                </c:pt>
              </c:strCache>
            </c:strRef>
          </c:tx>
          <c:spPr>
            <a:solidFill>
              <a:srgbClr val="FAB98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May 2006</c:v>
                </c:pt>
                <c:pt idx="1">
                  <c:v>May 2012</c:v>
                </c:pt>
                <c:pt idx="2">
                  <c:v>May 2017</c:v>
                </c:pt>
              </c:strCache>
            </c:strRef>
          </c:cat>
          <c:val>
            <c:numRef>
              <c:f>Sheet1!$D$2:$D$4</c:f>
              <c:numCache>
                <c:formatCode>0%</c:formatCode>
                <c:ptCount val="3"/>
                <c:pt idx="0">
                  <c:v>0.36699999999999999</c:v>
                </c:pt>
                <c:pt idx="1">
                  <c:v>0.44500000000000001</c:v>
                </c:pt>
                <c:pt idx="2">
                  <c:v>0.48</c:v>
                </c:pt>
              </c:numCache>
            </c:numRef>
          </c:val>
          <c:extLst>
            <c:ext xmlns:c16="http://schemas.microsoft.com/office/drawing/2014/chart" uri="{C3380CC4-5D6E-409C-BE32-E72D297353CC}">
              <c16:uniqueId val="{00000002-AE5D-4E0B-AC22-3D4D03E413E2}"/>
            </c:ext>
          </c:extLst>
        </c:ser>
        <c:dLbls>
          <c:dLblPos val="ctr"/>
          <c:showLegendKey val="0"/>
          <c:showVal val="1"/>
          <c:showCatName val="0"/>
          <c:showSerName val="0"/>
          <c:showPercent val="0"/>
          <c:showBubbleSize val="0"/>
        </c:dLbls>
        <c:gapWidth val="150"/>
        <c:overlap val="100"/>
        <c:axId val="380867128"/>
        <c:axId val="380867520"/>
      </c:barChart>
      <c:catAx>
        <c:axId val="38086712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80867520"/>
        <c:crosses val="autoZero"/>
        <c:auto val="1"/>
        <c:lblAlgn val="ctr"/>
        <c:lblOffset val="100"/>
        <c:noMultiLvlLbl val="0"/>
      </c:catAx>
      <c:valAx>
        <c:axId val="380867520"/>
        <c:scaling>
          <c:orientation val="minMax"/>
        </c:scaling>
        <c:delete val="1"/>
        <c:axPos val="l"/>
        <c:numFmt formatCode="0%" sourceLinked="1"/>
        <c:majorTickMark val="none"/>
        <c:minorTickMark val="none"/>
        <c:tickLblPos val="nextTo"/>
        <c:crossAx val="380867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v>
                </c:pt>
              </c:strCache>
            </c:strRef>
          </c:tx>
          <c:spPr>
            <a:solidFill>
              <a:srgbClr val="3682B4"/>
            </a:solidFill>
          </c:spPr>
          <c:invertIfNegative val="0"/>
          <c:dPt>
            <c:idx val="1"/>
            <c:invertIfNegative val="0"/>
            <c:bubble3D val="0"/>
            <c:spPr>
              <a:solidFill>
                <a:srgbClr val="50C8A0"/>
              </a:solidFill>
            </c:spPr>
            <c:extLst>
              <c:ext xmlns:c16="http://schemas.microsoft.com/office/drawing/2014/chart" uri="{C3380CC4-5D6E-409C-BE32-E72D297353CC}">
                <c16:uniqueId val="{00000001-C3C1-4153-B2F5-732D1FC34B8B}"/>
              </c:ext>
            </c:extLst>
          </c:dPt>
          <c:dPt>
            <c:idx val="2"/>
            <c:invertIfNegative val="0"/>
            <c:bubble3D val="0"/>
            <c:spPr>
              <a:solidFill>
                <a:srgbClr val="50C8A0"/>
              </a:solidFill>
            </c:spPr>
            <c:extLst>
              <c:ext xmlns:c16="http://schemas.microsoft.com/office/drawing/2014/chart" uri="{C3380CC4-5D6E-409C-BE32-E72D297353CC}">
                <c16:uniqueId val="{00000000-863F-49A5-8E37-EAE130ABF3FB}"/>
              </c:ext>
            </c:extLst>
          </c:dPt>
          <c:dPt>
            <c:idx val="3"/>
            <c:invertIfNegative val="0"/>
            <c:bubble3D val="0"/>
            <c:spPr>
              <a:solidFill>
                <a:srgbClr val="50C8A0"/>
              </a:solidFill>
            </c:spPr>
            <c:extLst>
              <c:ext xmlns:c16="http://schemas.microsoft.com/office/drawing/2014/chart" uri="{C3380CC4-5D6E-409C-BE32-E72D297353CC}">
                <c16:uniqueId val="{00000001-863F-49A5-8E37-EAE130ABF3FB}"/>
              </c:ext>
            </c:extLst>
          </c:dPt>
          <c:dLbls>
            <c:dLbl>
              <c:idx val="0"/>
              <c:layout>
                <c:manualLayout>
                  <c:x val="-1.71619065587793E-17"/>
                  <c:y val="-0.153786428360801"/>
                </c:manualLayout>
              </c:layout>
              <c:tx>
                <c:rich>
                  <a:bodyPr/>
                  <a:lstStyle/>
                  <a:p>
                    <a:r>
                      <a:rPr lang="en-US" dirty="0"/>
                      <a:t>+</a:t>
                    </a:r>
                    <a:fld id="{FEB1DFD8-B394-41DE-AF92-BFFB0BEA8292}" type="VALUE">
                      <a:rPr lang="en-US" smtClean="0"/>
                      <a:pPr/>
                      <a:t>[VALUE]</a:t>
                    </a:fld>
                    <a:endParaRPr lang="en-US" dirty="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3C1-4153-B2F5-732D1FC34B8B}"/>
                </c:ext>
              </c:extLst>
            </c:dLbl>
            <c:dLbl>
              <c:idx val="1"/>
              <c:layout>
                <c:manualLayout>
                  <c:x val="-3.7444592322738199E-3"/>
                  <c:y val="-0.326244604369472"/>
                </c:manualLayout>
              </c:layout>
              <c:tx>
                <c:rich>
                  <a:bodyPr/>
                  <a:lstStyle/>
                  <a:p>
                    <a:r>
                      <a:rPr lang="en-US" dirty="0"/>
                      <a:t>+</a:t>
                    </a:r>
                    <a:fld id="{BB65B0A3-2A81-47FC-803F-9E063B44AB4F}" type="VALUE">
                      <a:rPr lang="en-US" smtClean="0"/>
                      <a:pPr/>
                      <a:t>[VALUE]</a:t>
                    </a:fld>
                    <a:endParaRPr lang="en-US" dirty="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3C1-4153-B2F5-732D1FC34B8B}"/>
                </c:ext>
              </c:extLst>
            </c:dLbl>
            <c:dLbl>
              <c:idx val="2"/>
              <c:layout>
                <c:manualLayout>
                  <c:x val="0"/>
                  <c:y val="-0.384658416202739"/>
                </c:manualLayout>
              </c:layout>
              <c:tx>
                <c:rich>
                  <a:bodyPr/>
                  <a:lstStyle/>
                  <a:p>
                    <a:r>
                      <a:rPr lang="en-US" dirty="0"/>
                      <a:t>+</a:t>
                    </a:r>
                    <a:fld id="{A9864240-9AFD-4D55-B320-29BECF7FD1A3}" type="VALUE">
                      <a:rPr lang="en-US" smtClean="0"/>
                      <a:pPr/>
                      <a:t>[VALUE]</a:t>
                    </a:fld>
                    <a:endParaRPr lang="en-US" dirty="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63F-49A5-8E37-EAE130ABF3FB}"/>
                </c:ext>
              </c:extLst>
            </c:dLbl>
            <c:dLbl>
              <c:idx val="3"/>
              <c:layout>
                <c:manualLayout>
                  <c:x val="-1.87222961613705E-3"/>
                  <c:y val="-0.36018289815783799"/>
                </c:manualLayout>
              </c:layout>
              <c:tx>
                <c:rich>
                  <a:bodyPr/>
                  <a:lstStyle/>
                  <a:p>
                    <a:r>
                      <a:rPr lang="en-US" dirty="0"/>
                      <a:t>+</a:t>
                    </a:r>
                    <a:fld id="{989DAA13-0054-47B3-A472-CBCF0FD853CB}" type="VALUE">
                      <a:rPr lang="en-US" smtClean="0"/>
                      <a:pPr/>
                      <a:t>[VALUE]</a:t>
                    </a:fld>
                    <a:endParaRPr lang="en-US" dirty="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63F-49A5-8E37-EAE130ABF3FB}"/>
                </c:ext>
              </c:extLst>
            </c:dLbl>
            <c:spPr>
              <a:noFill/>
              <a:ln>
                <a:noFill/>
              </a:ln>
              <a:effectLst/>
            </c:spPr>
            <c:txPr>
              <a:bodyPr wrap="square" lIns="38100" tIns="19050" rIns="38100" bIns="19050" anchor="ctr">
                <a:spAutoFit/>
              </a:bodyPr>
              <a:lstStyle/>
              <a:p>
                <a:pPr>
                  <a:defRPr sz="1600" b="1">
                    <a:solidFill>
                      <a:schemeClr val="tx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 TV Spend</c:v>
                </c:pt>
                <c:pt idx="1">
                  <c:v>Search Queries</c:v>
                </c:pt>
                <c:pt idx="2">
                  <c:v>Social Actions</c:v>
                </c:pt>
                <c:pt idx="3">
                  <c:v>Total Online Views</c:v>
                </c:pt>
              </c:strCache>
            </c:strRef>
          </c:cat>
          <c:val>
            <c:numRef>
              <c:f>Sheet1!$B$2:$B$5</c:f>
              <c:numCache>
                <c:formatCode>0%</c:formatCode>
                <c:ptCount val="4"/>
                <c:pt idx="0">
                  <c:v>0.59</c:v>
                </c:pt>
                <c:pt idx="1">
                  <c:v>1.6</c:v>
                </c:pt>
                <c:pt idx="2">
                  <c:v>1.95</c:v>
                </c:pt>
                <c:pt idx="3">
                  <c:v>1.85</c:v>
                </c:pt>
              </c:numCache>
            </c:numRef>
          </c:val>
          <c:extLst>
            <c:ext xmlns:c16="http://schemas.microsoft.com/office/drawing/2014/chart" uri="{C3380CC4-5D6E-409C-BE32-E72D297353CC}">
              <c16:uniqueId val="{00000002-C3C1-4153-B2F5-732D1FC34B8B}"/>
            </c:ext>
          </c:extLst>
        </c:ser>
        <c:dLbls>
          <c:showLegendKey val="0"/>
          <c:showVal val="1"/>
          <c:showCatName val="0"/>
          <c:showSerName val="0"/>
          <c:showPercent val="0"/>
          <c:showBubbleSize val="0"/>
        </c:dLbls>
        <c:gapWidth val="150"/>
        <c:overlap val="100"/>
        <c:axId val="380870264"/>
        <c:axId val="380870656"/>
      </c:barChart>
      <c:catAx>
        <c:axId val="380870264"/>
        <c:scaling>
          <c:orientation val="minMax"/>
        </c:scaling>
        <c:delete val="0"/>
        <c:axPos val="b"/>
        <c:numFmt formatCode="General" sourceLinked="0"/>
        <c:majorTickMark val="out"/>
        <c:minorTickMark val="none"/>
        <c:tickLblPos val="nextTo"/>
        <c:txPr>
          <a:bodyPr/>
          <a:lstStyle/>
          <a:p>
            <a:pPr>
              <a:defRPr sz="1400" b="1"/>
            </a:pPr>
            <a:endParaRPr lang="en-US"/>
          </a:p>
        </c:txPr>
        <c:crossAx val="380870656"/>
        <c:crosses val="autoZero"/>
        <c:auto val="1"/>
        <c:lblAlgn val="ctr"/>
        <c:lblOffset val="100"/>
        <c:noMultiLvlLbl val="0"/>
      </c:catAx>
      <c:valAx>
        <c:axId val="380870656"/>
        <c:scaling>
          <c:orientation val="minMax"/>
        </c:scaling>
        <c:delete val="1"/>
        <c:axPos val="l"/>
        <c:numFmt formatCode="0%" sourceLinked="1"/>
        <c:majorTickMark val="out"/>
        <c:minorTickMark val="none"/>
        <c:tickLblPos val="nextTo"/>
        <c:crossAx val="380870264"/>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600" b="1" dirty="0">
                <a:solidFill>
                  <a:schemeClr val="tx1"/>
                </a:solidFill>
              </a:rPr>
              <a:t>Cord</a:t>
            </a:r>
            <a:r>
              <a:rPr lang="en-US" sz="1600" b="1" baseline="0" dirty="0">
                <a:solidFill>
                  <a:schemeClr val="tx1"/>
                </a:solidFill>
              </a:rPr>
              <a:t> Cutters / Cord Nevers</a:t>
            </a:r>
          </a:p>
          <a:p>
            <a:pPr>
              <a:defRPr sz="1862" b="0" i="0" u="none" strike="noStrike" kern="1200" spc="0" baseline="0">
                <a:solidFill>
                  <a:schemeClr val="tx1"/>
                </a:solidFill>
                <a:latin typeface="+mn-lt"/>
                <a:ea typeface="+mn-ea"/>
                <a:cs typeface="+mn-cs"/>
              </a:defRPr>
            </a:pPr>
            <a:r>
              <a:rPr lang="en-US" sz="1600" baseline="0" dirty="0">
                <a:solidFill>
                  <a:schemeClr val="tx1"/>
                </a:solidFill>
              </a:rPr>
              <a:t>“Which represents your preferred method of acquiring TV entertainment?”</a:t>
            </a:r>
            <a:endParaRPr lang="en-US" sz="1600" dirty="0">
              <a:solidFill>
                <a:schemeClr val="tx1"/>
              </a:solidFill>
            </a:endParaRPr>
          </a:p>
        </c:rich>
      </c:tx>
      <c:layout>
        <c:manualLayout>
          <c:xMode val="edge"/>
          <c:yMode val="edge"/>
          <c:x val="0.100982969250362"/>
          <c:y val="6.3530672242635797E-2"/>
        </c:manualLayout>
      </c:layout>
      <c:overlay val="0"/>
      <c:spPr>
        <a:noFill/>
        <a:ln>
          <a:noFill/>
        </a:ln>
        <a:effectLst/>
      </c:spPr>
    </c:title>
    <c:autoTitleDeleted val="0"/>
    <c:plotArea>
      <c:layout>
        <c:manualLayout>
          <c:layoutTarget val="inner"/>
          <c:xMode val="edge"/>
          <c:yMode val="edge"/>
          <c:x val="0.255586205161765"/>
          <c:y val="0.33831708104326402"/>
          <c:w val="0.50739438091153899"/>
          <c:h val="0.44396072186417901"/>
        </c:manualLayout>
      </c:layout>
      <c:barChart>
        <c:barDir val="col"/>
        <c:grouping val="percentStacked"/>
        <c:varyColors val="0"/>
        <c:ser>
          <c:idx val="0"/>
          <c:order val="0"/>
          <c:tx>
            <c:strRef>
              <c:f>Sheet1!$B$1</c:f>
              <c:strCache>
                <c:ptCount val="1"/>
                <c:pt idx="0">
                  <c:v>MVPD Only</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0.4</c:v>
                </c:pt>
              </c:numCache>
            </c:numRef>
          </c:val>
          <c:extLst>
            <c:ext xmlns:c16="http://schemas.microsoft.com/office/drawing/2014/chart" uri="{C3380CC4-5D6E-409C-BE32-E72D297353CC}">
              <c16:uniqueId val="{00000000-BA6D-4CAD-B990-6B44C5DF1039}"/>
            </c:ext>
          </c:extLst>
        </c:ser>
        <c:ser>
          <c:idx val="1"/>
          <c:order val="1"/>
          <c:tx>
            <c:strRef>
              <c:f>Sheet1!$C$1</c:f>
              <c:strCache>
                <c:ptCount val="1"/>
                <c:pt idx="0">
                  <c:v>MVPD + OTT Services</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0.4</c:v>
                </c:pt>
              </c:numCache>
            </c:numRef>
          </c:val>
          <c:extLst>
            <c:ext xmlns:c16="http://schemas.microsoft.com/office/drawing/2014/chart" uri="{C3380CC4-5D6E-409C-BE32-E72D297353CC}">
              <c16:uniqueId val="{00000001-BA6D-4CAD-B990-6B44C5DF1039}"/>
            </c:ext>
          </c:extLst>
        </c:ser>
        <c:ser>
          <c:idx val="2"/>
          <c:order val="2"/>
          <c:tx>
            <c:strRef>
              <c:f>Sheet1!$D$1</c:f>
              <c:strCache>
                <c:ptCount val="1"/>
                <c:pt idx="0">
                  <c:v>Multiple OTT Services Only</c:v>
                </c:pt>
              </c:strCache>
            </c:strRef>
          </c:tx>
          <c:spPr>
            <a:solidFill>
              <a:srgbClr val="00AF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0.2</c:v>
                </c:pt>
              </c:numCache>
            </c:numRef>
          </c:val>
          <c:extLst>
            <c:ext xmlns:c16="http://schemas.microsoft.com/office/drawing/2014/chart" uri="{C3380CC4-5D6E-409C-BE32-E72D297353CC}">
              <c16:uniqueId val="{00000002-BA6D-4CAD-B990-6B44C5DF1039}"/>
            </c:ext>
          </c:extLst>
        </c:ser>
        <c:dLbls>
          <c:showLegendKey val="0"/>
          <c:showVal val="0"/>
          <c:showCatName val="0"/>
          <c:showSerName val="0"/>
          <c:showPercent val="0"/>
          <c:showBubbleSize val="0"/>
        </c:dLbls>
        <c:gapWidth val="150"/>
        <c:overlap val="100"/>
        <c:axId val="244990584"/>
        <c:axId val="244990976"/>
      </c:barChart>
      <c:catAx>
        <c:axId val="244990584"/>
        <c:scaling>
          <c:orientation val="minMax"/>
        </c:scaling>
        <c:delete val="1"/>
        <c:axPos val="b"/>
        <c:numFmt formatCode="General" sourceLinked="1"/>
        <c:majorTickMark val="none"/>
        <c:minorTickMark val="none"/>
        <c:tickLblPos val="nextTo"/>
        <c:crossAx val="244990976"/>
        <c:crosses val="autoZero"/>
        <c:auto val="1"/>
        <c:lblAlgn val="ctr"/>
        <c:lblOffset val="100"/>
        <c:noMultiLvlLbl val="0"/>
      </c:catAx>
      <c:valAx>
        <c:axId val="24499097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4990584"/>
        <c:crosses val="autoZero"/>
        <c:crossBetween val="between"/>
      </c:valAx>
      <c:spPr>
        <a:noFill/>
        <a:ln>
          <a:noFill/>
        </a:ln>
        <a:effectLst/>
      </c:spPr>
    </c:plotArea>
    <c:legend>
      <c:legendPos val="b"/>
      <c:layout>
        <c:manualLayout>
          <c:xMode val="edge"/>
          <c:yMode val="edge"/>
          <c:x val="5.25763588348966E-2"/>
          <c:y val="0.85818259759119497"/>
          <c:w val="0.89999987828513495"/>
          <c:h val="6.670067151597229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3803114583712184"/>
          <c:w val="0.2343170894275094"/>
          <c:h val="0.68750201698519242"/>
        </c:manualLayout>
      </c:layout>
      <c:barChart>
        <c:barDir val="col"/>
        <c:grouping val="percentStacked"/>
        <c:varyColors val="0"/>
        <c:ser>
          <c:idx val="0"/>
          <c:order val="0"/>
          <c:tx>
            <c:strRef>
              <c:f>Sheet1!$B$1</c:f>
              <c:strCache>
                <c:ptCount val="1"/>
                <c:pt idx="0">
                  <c:v>% "Live" TV</c:v>
                </c:pt>
              </c:strCache>
            </c:strRef>
          </c:tx>
          <c:spPr>
            <a:solidFill>
              <a:srgbClr val="567C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c:v>
                </c:pt>
                <c:pt idx="1">
                  <c:v>Cable</c:v>
                </c:pt>
              </c:strCache>
            </c:strRef>
          </c:cat>
          <c:val>
            <c:numRef>
              <c:f>Sheet1!$B$2:$B$3</c:f>
              <c:numCache>
                <c:formatCode>0%</c:formatCode>
                <c:ptCount val="2"/>
                <c:pt idx="0">
                  <c:v>0.89100000000000001</c:v>
                </c:pt>
                <c:pt idx="1">
                  <c:v>0.89400000000000002</c:v>
                </c:pt>
              </c:numCache>
            </c:numRef>
          </c:val>
          <c:extLst>
            <c:ext xmlns:c16="http://schemas.microsoft.com/office/drawing/2014/chart" uri="{C3380CC4-5D6E-409C-BE32-E72D297353CC}">
              <c16:uniqueId val="{00000000-536C-407E-9681-007CCC2519F4}"/>
            </c:ext>
          </c:extLst>
        </c:ser>
        <c:ser>
          <c:idx val="1"/>
          <c:order val="1"/>
          <c:tx>
            <c:strRef>
              <c:f>Sheet1!$C$1</c:f>
              <c:strCache>
                <c:ptCount val="1"/>
                <c:pt idx="0">
                  <c:v>% Time-Shifted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c:v>
                </c:pt>
                <c:pt idx="1">
                  <c:v>Cable</c:v>
                </c:pt>
              </c:strCache>
            </c:strRef>
          </c:cat>
          <c:val>
            <c:numRef>
              <c:f>Sheet1!$C$2:$C$3</c:f>
              <c:numCache>
                <c:formatCode>0%</c:formatCode>
                <c:ptCount val="2"/>
                <c:pt idx="0">
                  <c:v>0.109</c:v>
                </c:pt>
                <c:pt idx="1">
                  <c:v>0.106</c:v>
                </c:pt>
              </c:numCache>
            </c:numRef>
          </c:val>
          <c:extLst>
            <c:ext xmlns:c16="http://schemas.microsoft.com/office/drawing/2014/chart" uri="{C3380CC4-5D6E-409C-BE32-E72D297353CC}">
              <c16:uniqueId val="{00000001-E5F0-46E0-ACBA-8124C06B4C8F}"/>
            </c:ext>
          </c:extLst>
        </c:ser>
        <c:dLbls>
          <c:showLegendKey val="0"/>
          <c:showVal val="0"/>
          <c:showCatName val="0"/>
          <c:showSerName val="0"/>
          <c:showPercent val="0"/>
          <c:showBubbleSize val="0"/>
        </c:dLbls>
        <c:gapWidth val="100"/>
        <c:overlap val="100"/>
        <c:axId val="242243176"/>
        <c:axId val="242243568"/>
      </c:barChart>
      <c:catAx>
        <c:axId val="2422431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42243568"/>
        <c:crosses val="autoZero"/>
        <c:auto val="1"/>
        <c:lblAlgn val="ctr"/>
        <c:lblOffset val="100"/>
        <c:noMultiLvlLbl val="0"/>
      </c:catAx>
      <c:valAx>
        <c:axId val="242243568"/>
        <c:scaling>
          <c:orientation val="minMax"/>
          <c:max val="1"/>
          <c:min val="0"/>
        </c:scaling>
        <c:delete val="1"/>
        <c:axPos val="l"/>
        <c:numFmt formatCode="0%" sourceLinked="1"/>
        <c:majorTickMark val="none"/>
        <c:minorTickMark val="none"/>
        <c:tickLblPos val="nextTo"/>
        <c:crossAx val="242243176"/>
        <c:crosses val="autoZero"/>
        <c:crossBetween val="between"/>
      </c:valAx>
      <c:spPr>
        <a:noFill/>
        <a:ln>
          <a:noFill/>
        </a:ln>
        <a:effectLst/>
      </c:spPr>
    </c:plotArea>
    <c:legend>
      <c:legendPos val="b"/>
      <c:layout>
        <c:manualLayout>
          <c:xMode val="edge"/>
          <c:yMode val="edge"/>
          <c:x val="0.28102423837917317"/>
          <c:y val="3.7906515361615352E-3"/>
          <c:w val="0.43899191546759225"/>
          <c:h val="7.9349350031324095E-2"/>
        </c:manualLayout>
      </c:layout>
      <c:overlay val="0"/>
      <c:spPr>
        <a:noFill/>
        <a:ln>
          <a:solidFill>
            <a:schemeClr val="tx1"/>
          </a:solid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19473496299794"/>
          <c:w val="0.82926339158886386"/>
          <c:h val="0.77824469599213131"/>
        </c:manualLayout>
      </c:layout>
      <c:barChart>
        <c:barDir val="col"/>
        <c:grouping val="percentStacked"/>
        <c:varyColors val="0"/>
        <c:ser>
          <c:idx val="0"/>
          <c:order val="0"/>
          <c:tx>
            <c:strRef>
              <c:f>Sheet1!$B$1</c:f>
              <c:strCache>
                <c:ptCount val="1"/>
                <c:pt idx="0">
                  <c:v>% "Live" TV</c:v>
                </c:pt>
              </c:strCache>
            </c:strRef>
          </c:tx>
          <c:spPr>
            <a:solidFill>
              <a:srgbClr val="567C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c:v>
                </c:pt>
                <c:pt idx="1">
                  <c:v>Cable</c:v>
                </c:pt>
              </c:strCache>
            </c:strRef>
          </c:cat>
          <c:val>
            <c:numRef>
              <c:f>Sheet1!$B$2:$B$3</c:f>
              <c:numCache>
                <c:formatCode>0%</c:formatCode>
                <c:ptCount val="2"/>
                <c:pt idx="0">
                  <c:v>0.879</c:v>
                </c:pt>
                <c:pt idx="1">
                  <c:v>0.874</c:v>
                </c:pt>
              </c:numCache>
            </c:numRef>
          </c:val>
          <c:extLst>
            <c:ext xmlns:c16="http://schemas.microsoft.com/office/drawing/2014/chart" uri="{C3380CC4-5D6E-409C-BE32-E72D297353CC}">
              <c16:uniqueId val="{00000000-536C-407E-9681-007CCC2519F4}"/>
            </c:ext>
          </c:extLst>
        </c:ser>
        <c:ser>
          <c:idx val="1"/>
          <c:order val="1"/>
          <c:tx>
            <c:strRef>
              <c:f>Sheet1!$C$1</c:f>
              <c:strCache>
                <c:ptCount val="1"/>
                <c:pt idx="0">
                  <c:v>% Time-Shifted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c:v>
                </c:pt>
                <c:pt idx="1">
                  <c:v>Cable</c:v>
                </c:pt>
              </c:strCache>
            </c:strRef>
          </c:cat>
          <c:val>
            <c:numRef>
              <c:f>Sheet1!$C$2:$C$3</c:f>
              <c:numCache>
                <c:formatCode>0%</c:formatCode>
                <c:ptCount val="2"/>
                <c:pt idx="0">
                  <c:v>0.121</c:v>
                </c:pt>
                <c:pt idx="1">
                  <c:v>0.126</c:v>
                </c:pt>
              </c:numCache>
            </c:numRef>
          </c:val>
          <c:extLst>
            <c:ext xmlns:c16="http://schemas.microsoft.com/office/drawing/2014/chart" uri="{C3380CC4-5D6E-409C-BE32-E72D297353CC}">
              <c16:uniqueId val="{00000001-E5F0-46E0-ACBA-8124C06B4C8F}"/>
            </c:ext>
          </c:extLst>
        </c:ser>
        <c:dLbls>
          <c:showLegendKey val="0"/>
          <c:showVal val="0"/>
          <c:showCatName val="0"/>
          <c:showSerName val="0"/>
          <c:showPercent val="0"/>
          <c:showBubbleSize val="0"/>
        </c:dLbls>
        <c:gapWidth val="100"/>
        <c:overlap val="100"/>
        <c:axId val="247008536"/>
        <c:axId val="247008928"/>
      </c:barChart>
      <c:catAx>
        <c:axId val="2470085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47008928"/>
        <c:crosses val="autoZero"/>
        <c:auto val="1"/>
        <c:lblAlgn val="ctr"/>
        <c:lblOffset val="100"/>
        <c:noMultiLvlLbl val="0"/>
      </c:catAx>
      <c:valAx>
        <c:axId val="247008928"/>
        <c:scaling>
          <c:orientation val="minMax"/>
          <c:max val="1"/>
          <c:min val="0"/>
        </c:scaling>
        <c:delete val="1"/>
        <c:axPos val="l"/>
        <c:numFmt formatCode="0%" sourceLinked="1"/>
        <c:majorTickMark val="none"/>
        <c:minorTickMark val="none"/>
        <c:tickLblPos val="nextTo"/>
        <c:crossAx val="247008536"/>
        <c:crosses val="autoZero"/>
        <c:crossBetween val="between"/>
      </c:valAx>
      <c:spPr>
        <a:noFill/>
        <a:ln>
          <a:noFill/>
        </a:ln>
        <a:effectLst/>
      </c:spPr>
    </c:plotArea>
    <c:plotVisOnly val="1"/>
    <c:dispBlanksAs val="gap"/>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19473496299794"/>
          <c:w val="0.82926339158886386"/>
          <c:h val="0.77824469599213131"/>
        </c:manualLayout>
      </c:layout>
      <c:barChart>
        <c:barDir val="col"/>
        <c:grouping val="percentStacked"/>
        <c:varyColors val="0"/>
        <c:ser>
          <c:idx val="0"/>
          <c:order val="0"/>
          <c:tx>
            <c:strRef>
              <c:f>Sheet1!$B$1</c:f>
              <c:strCache>
                <c:ptCount val="1"/>
                <c:pt idx="0">
                  <c:v>% "Live" TV</c:v>
                </c:pt>
              </c:strCache>
            </c:strRef>
          </c:tx>
          <c:spPr>
            <a:solidFill>
              <a:srgbClr val="567C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c:v>
                </c:pt>
                <c:pt idx="1">
                  <c:v>Cable</c:v>
                </c:pt>
              </c:strCache>
            </c:strRef>
          </c:cat>
          <c:val>
            <c:numRef>
              <c:f>Sheet1!$B$2:$B$3</c:f>
              <c:numCache>
                <c:formatCode>0%</c:formatCode>
                <c:ptCount val="2"/>
                <c:pt idx="0">
                  <c:v>0.87</c:v>
                </c:pt>
                <c:pt idx="1">
                  <c:v>0.872</c:v>
                </c:pt>
              </c:numCache>
            </c:numRef>
          </c:val>
          <c:extLst>
            <c:ext xmlns:c16="http://schemas.microsoft.com/office/drawing/2014/chart" uri="{C3380CC4-5D6E-409C-BE32-E72D297353CC}">
              <c16:uniqueId val="{00000000-536C-407E-9681-007CCC2519F4}"/>
            </c:ext>
          </c:extLst>
        </c:ser>
        <c:ser>
          <c:idx val="1"/>
          <c:order val="1"/>
          <c:tx>
            <c:strRef>
              <c:f>Sheet1!$C$1</c:f>
              <c:strCache>
                <c:ptCount val="1"/>
                <c:pt idx="0">
                  <c:v>% Time-Shifted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c:v>
                </c:pt>
                <c:pt idx="1">
                  <c:v>Cable</c:v>
                </c:pt>
              </c:strCache>
            </c:strRef>
          </c:cat>
          <c:val>
            <c:numRef>
              <c:f>Sheet1!$C$2:$C$3</c:f>
              <c:numCache>
                <c:formatCode>0%</c:formatCode>
                <c:ptCount val="2"/>
                <c:pt idx="0">
                  <c:v>0.13</c:v>
                </c:pt>
                <c:pt idx="1">
                  <c:v>0.128</c:v>
                </c:pt>
              </c:numCache>
            </c:numRef>
          </c:val>
          <c:extLst>
            <c:ext xmlns:c16="http://schemas.microsoft.com/office/drawing/2014/chart" uri="{C3380CC4-5D6E-409C-BE32-E72D297353CC}">
              <c16:uniqueId val="{00000001-E5F0-46E0-ACBA-8124C06B4C8F}"/>
            </c:ext>
          </c:extLst>
        </c:ser>
        <c:dLbls>
          <c:showLegendKey val="0"/>
          <c:showVal val="0"/>
          <c:showCatName val="0"/>
          <c:showSerName val="0"/>
          <c:showPercent val="0"/>
          <c:showBubbleSize val="0"/>
        </c:dLbls>
        <c:gapWidth val="100"/>
        <c:overlap val="100"/>
        <c:axId val="461450768"/>
        <c:axId val="461451160"/>
      </c:barChart>
      <c:catAx>
        <c:axId val="4614507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61451160"/>
        <c:crosses val="autoZero"/>
        <c:auto val="1"/>
        <c:lblAlgn val="ctr"/>
        <c:lblOffset val="100"/>
        <c:noMultiLvlLbl val="0"/>
      </c:catAx>
      <c:valAx>
        <c:axId val="461451160"/>
        <c:scaling>
          <c:orientation val="minMax"/>
          <c:max val="1"/>
          <c:min val="0"/>
        </c:scaling>
        <c:delete val="1"/>
        <c:axPos val="l"/>
        <c:numFmt formatCode="0%" sourceLinked="1"/>
        <c:majorTickMark val="none"/>
        <c:minorTickMark val="none"/>
        <c:tickLblPos val="nextTo"/>
        <c:crossAx val="461450768"/>
        <c:crosses val="autoZero"/>
        <c:crossBetween val="between"/>
      </c:valAx>
      <c:spPr>
        <a:noFill/>
        <a:ln>
          <a:noFill/>
        </a:ln>
        <a:effectLst/>
      </c:spPr>
    </c:plotArea>
    <c:plotVisOnly val="1"/>
    <c:dispBlanksAs val="gap"/>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19473496299794"/>
          <c:w val="0.82926339158886386"/>
          <c:h val="0.77824469599213131"/>
        </c:manualLayout>
      </c:layout>
      <c:barChart>
        <c:barDir val="col"/>
        <c:grouping val="percentStacked"/>
        <c:varyColors val="0"/>
        <c:ser>
          <c:idx val="0"/>
          <c:order val="0"/>
          <c:tx>
            <c:strRef>
              <c:f>Sheet1!$B$1</c:f>
              <c:strCache>
                <c:ptCount val="1"/>
                <c:pt idx="0">
                  <c:v>% "Live" TV</c:v>
                </c:pt>
              </c:strCache>
            </c:strRef>
          </c:tx>
          <c:spPr>
            <a:solidFill>
              <a:srgbClr val="4F81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c:v>
                </c:pt>
                <c:pt idx="1">
                  <c:v>Cable</c:v>
                </c:pt>
              </c:strCache>
            </c:strRef>
          </c:cat>
          <c:val>
            <c:numRef>
              <c:f>Sheet1!$B$2:$B$3</c:f>
              <c:numCache>
                <c:formatCode>0%</c:formatCode>
                <c:ptCount val="2"/>
                <c:pt idx="0">
                  <c:v>0.872</c:v>
                </c:pt>
                <c:pt idx="1">
                  <c:v>0.872</c:v>
                </c:pt>
              </c:numCache>
            </c:numRef>
          </c:val>
          <c:extLst>
            <c:ext xmlns:c16="http://schemas.microsoft.com/office/drawing/2014/chart" uri="{C3380CC4-5D6E-409C-BE32-E72D297353CC}">
              <c16:uniqueId val="{00000000-536C-407E-9681-007CCC2519F4}"/>
            </c:ext>
          </c:extLst>
        </c:ser>
        <c:ser>
          <c:idx val="1"/>
          <c:order val="1"/>
          <c:tx>
            <c:strRef>
              <c:f>Sheet1!$C$1</c:f>
              <c:strCache>
                <c:ptCount val="1"/>
                <c:pt idx="0">
                  <c:v>% Time-Shifted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c:v>
                </c:pt>
                <c:pt idx="1">
                  <c:v>Cable</c:v>
                </c:pt>
              </c:strCache>
            </c:strRef>
          </c:cat>
          <c:val>
            <c:numRef>
              <c:f>Sheet1!$C$2:$C$3</c:f>
              <c:numCache>
                <c:formatCode>0%</c:formatCode>
                <c:ptCount val="2"/>
                <c:pt idx="0">
                  <c:v>0.128</c:v>
                </c:pt>
                <c:pt idx="1">
                  <c:v>0.128</c:v>
                </c:pt>
              </c:numCache>
            </c:numRef>
          </c:val>
          <c:extLst>
            <c:ext xmlns:c16="http://schemas.microsoft.com/office/drawing/2014/chart" uri="{C3380CC4-5D6E-409C-BE32-E72D297353CC}">
              <c16:uniqueId val="{00000001-E5F0-46E0-ACBA-8124C06B4C8F}"/>
            </c:ext>
          </c:extLst>
        </c:ser>
        <c:dLbls>
          <c:showLegendKey val="0"/>
          <c:showVal val="0"/>
          <c:showCatName val="0"/>
          <c:showSerName val="0"/>
          <c:showPercent val="0"/>
          <c:showBubbleSize val="0"/>
        </c:dLbls>
        <c:gapWidth val="100"/>
        <c:overlap val="100"/>
        <c:axId val="415915592"/>
        <c:axId val="461790328"/>
      </c:barChart>
      <c:catAx>
        <c:axId val="4159155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61790328"/>
        <c:crosses val="autoZero"/>
        <c:auto val="1"/>
        <c:lblAlgn val="ctr"/>
        <c:lblOffset val="100"/>
        <c:noMultiLvlLbl val="0"/>
      </c:catAx>
      <c:valAx>
        <c:axId val="461790328"/>
        <c:scaling>
          <c:orientation val="minMax"/>
          <c:max val="1"/>
          <c:min val="0"/>
        </c:scaling>
        <c:delete val="1"/>
        <c:axPos val="l"/>
        <c:numFmt formatCode="0%" sourceLinked="1"/>
        <c:majorTickMark val="none"/>
        <c:minorTickMark val="none"/>
        <c:tickLblPos val="nextTo"/>
        <c:crossAx val="415915592"/>
        <c:crosses val="autoZero"/>
        <c:crossBetween val="between"/>
      </c:valAx>
      <c:spPr>
        <a:noFill/>
        <a:ln>
          <a:noFill/>
        </a:ln>
        <a:effectLst/>
      </c:spPr>
    </c:plotArea>
    <c:plotVisOnly val="1"/>
    <c:dispBlanksAs val="gap"/>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27186163570299"/>
          <c:y val="3.9321890895298701E-2"/>
          <c:w val="0.83656894965041995"/>
          <c:h val="0.882621833518622"/>
        </c:manualLayout>
      </c:layout>
      <c:barChart>
        <c:barDir val="bar"/>
        <c:grouping val="stacked"/>
        <c:varyColors val="0"/>
        <c:ser>
          <c:idx val="0"/>
          <c:order val="0"/>
          <c:tx>
            <c:strRef>
              <c:f>Sheet1!$B$1</c:f>
              <c:strCache>
                <c:ptCount val="1"/>
                <c:pt idx="0">
                  <c:v>Live TV</c:v>
                </c:pt>
              </c:strCache>
            </c:strRef>
          </c:tx>
          <c:spPr>
            <a:solidFill>
              <a:schemeClr val="accent1"/>
            </a:solidFill>
            <a:ln>
              <a:no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Detroit</c:v>
                </c:pt>
                <c:pt idx="1">
                  <c:v>Pittsburgh</c:v>
                </c:pt>
                <c:pt idx="2">
                  <c:v>Cleveland</c:v>
                </c:pt>
                <c:pt idx="3">
                  <c:v>Charlotte</c:v>
                </c:pt>
                <c:pt idx="4">
                  <c:v>Philadelphia</c:v>
                </c:pt>
                <c:pt idx="5">
                  <c:v>St. Louis</c:v>
                </c:pt>
                <c:pt idx="6">
                  <c:v>Baltimore</c:v>
                </c:pt>
                <c:pt idx="7">
                  <c:v>Atlanta</c:v>
                </c:pt>
                <c:pt idx="8">
                  <c:v>New York</c:v>
                </c:pt>
                <c:pt idx="9">
                  <c:v>Tampa</c:v>
                </c:pt>
                <c:pt idx="10">
                  <c:v>Orlando</c:v>
                </c:pt>
                <c:pt idx="11">
                  <c:v>Washington DC</c:v>
                </c:pt>
                <c:pt idx="12">
                  <c:v>Houston</c:v>
                </c:pt>
                <c:pt idx="13">
                  <c:v>Chicago</c:v>
                </c:pt>
                <c:pt idx="14">
                  <c:v>Phoenix</c:v>
                </c:pt>
                <c:pt idx="15">
                  <c:v>Minneapolis</c:v>
                </c:pt>
                <c:pt idx="16">
                  <c:v>Boston</c:v>
                </c:pt>
                <c:pt idx="17">
                  <c:v>Portland</c:v>
                </c:pt>
                <c:pt idx="18">
                  <c:v>Dallas</c:v>
                </c:pt>
                <c:pt idx="19">
                  <c:v>Sacramento</c:v>
                </c:pt>
                <c:pt idx="20">
                  <c:v>Denver</c:v>
                </c:pt>
                <c:pt idx="21">
                  <c:v>Los Angeles</c:v>
                </c:pt>
                <c:pt idx="22">
                  <c:v>Seattle</c:v>
                </c:pt>
                <c:pt idx="23">
                  <c:v>Miami</c:v>
                </c:pt>
                <c:pt idx="24">
                  <c:v>San Francisco</c:v>
                </c:pt>
              </c:strCache>
            </c:strRef>
          </c:cat>
          <c:val>
            <c:numRef>
              <c:f>Sheet1!$B$2:$B$26</c:f>
              <c:numCache>
                <c:formatCode>h:mm;@</c:formatCode>
                <c:ptCount val="25"/>
                <c:pt idx="0" formatCode="h:mm">
                  <c:v>0.18263888888888891</c:v>
                </c:pt>
                <c:pt idx="1">
                  <c:v>0.18611111111111101</c:v>
                </c:pt>
                <c:pt idx="2">
                  <c:v>0.17013888888888887</c:v>
                </c:pt>
                <c:pt idx="3">
                  <c:v>0.17708333333333334</c:v>
                </c:pt>
                <c:pt idx="4">
                  <c:v>0.18124999999999999</c:v>
                </c:pt>
                <c:pt idx="5">
                  <c:v>0.16180555555555556</c:v>
                </c:pt>
                <c:pt idx="6">
                  <c:v>0.15694444444444444</c:v>
                </c:pt>
                <c:pt idx="7">
                  <c:v>0.15555555555555556</c:v>
                </c:pt>
                <c:pt idx="8">
                  <c:v>0.12847222222222224</c:v>
                </c:pt>
                <c:pt idx="9">
                  <c:v>0.15347222222222223</c:v>
                </c:pt>
                <c:pt idx="10">
                  <c:v>0.14375000000000002</c:v>
                </c:pt>
                <c:pt idx="11">
                  <c:v>0.15208333333333332</c:v>
                </c:pt>
                <c:pt idx="12">
                  <c:v>0.14305555555555557</c:v>
                </c:pt>
                <c:pt idx="13">
                  <c:v>0.1423611111111111</c:v>
                </c:pt>
                <c:pt idx="14">
                  <c:v>0.12986111111111112</c:v>
                </c:pt>
                <c:pt idx="15">
                  <c:v>0.13749999999999998</c:v>
                </c:pt>
                <c:pt idx="16">
                  <c:v>0.14305555555555557</c:v>
                </c:pt>
                <c:pt idx="17">
                  <c:v>0.13055555555555556</c:v>
                </c:pt>
                <c:pt idx="18">
                  <c:v>0.13125000000000001</c:v>
                </c:pt>
                <c:pt idx="19">
                  <c:v>0.12986111111111112</c:v>
                </c:pt>
                <c:pt idx="20">
                  <c:v>0.12847222222222224</c:v>
                </c:pt>
                <c:pt idx="21">
                  <c:v>0.12916666666666668</c:v>
                </c:pt>
                <c:pt idx="22">
                  <c:v>0.1125</c:v>
                </c:pt>
                <c:pt idx="23">
                  <c:v>0.13402777777777777</c:v>
                </c:pt>
                <c:pt idx="24">
                  <c:v>0.11041666666666666</c:v>
                </c:pt>
              </c:numCache>
            </c:numRef>
          </c:val>
          <c:extLst>
            <c:ext xmlns:c16="http://schemas.microsoft.com/office/drawing/2014/chart" uri="{C3380CC4-5D6E-409C-BE32-E72D297353CC}">
              <c16:uniqueId val="{00000000-542D-4D63-BB11-C7332EBC8F97}"/>
            </c:ext>
          </c:extLst>
        </c:ser>
        <c:ser>
          <c:idx val="1"/>
          <c:order val="1"/>
          <c:tx>
            <c:strRef>
              <c:f>Sheet1!$C$1</c:f>
              <c:strCache>
                <c:ptCount val="1"/>
                <c:pt idx="0">
                  <c:v>Time-Shifted TV</c:v>
                </c:pt>
              </c:strCache>
            </c:strRef>
          </c:tx>
          <c:spPr>
            <a:solidFill>
              <a:schemeClr val="accent2"/>
            </a:solidFill>
            <a:ln>
              <a:no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Detroit</c:v>
                </c:pt>
                <c:pt idx="1">
                  <c:v>Pittsburgh</c:v>
                </c:pt>
                <c:pt idx="2">
                  <c:v>Cleveland</c:v>
                </c:pt>
                <c:pt idx="3">
                  <c:v>Charlotte</c:v>
                </c:pt>
                <c:pt idx="4">
                  <c:v>Philadelphia</c:v>
                </c:pt>
                <c:pt idx="5">
                  <c:v>St. Louis</c:v>
                </c:pt>
                <c:pt idx="6">
                  <c:v>Baltimore</c:v>
                </c:pt>
                <c:pt idx="7">
                  <c:v>Atlanta</c:v>
                </c:pt>
                <c:pt idx="8">
                  <c:v>New York</c:v>
                </c:pt>
                <c:pt idx="9">
                  <c:v>Tampa</c:v>
                </c:pt>
                <c:pt idx="10">
                  <c:v>Orlando</c:v>
                </c:pt>
                <c:pt idx="11">
                  <c:v>Washington DC</c:v>
                </c:pt>
                <c:pt idx="12">
                  <c:v>Houston</c:v>
                </c:pt>
                <c:pt idx="13">
                  <c:v>Chicago</c:v>
                </c:pt>
                <c:pt idx="14">
                  <c:v>Phoenix</c:v>
                </c:pt>
                <c:pt idx="15">
                  <c:v>Minneapolis</c:v>
                </c:pt>
                <c:pt idx="16">
                  <c:v>Boston</c:v>
                </c:pt>
                <c:pt idx="17">
                  <c:v>Portland</c:v>
                </c:pt>
                <c:pt idx="18">
                  <c:v>Dallas</c:v>
                </c:pt>
                <c:pt idx="19">
                  <c:v>Sacramento</c:v>
                </c:pt>
                <c:pt idx="20">
                  <c:v>Denver</c:v>
                </c:pt>
                <c:pt idx="21">
                  <c:v>Los Angeles</c:v>
                </c:pt>
                <c:pt idx="22">
                  <c:v>Seattle</c:v>
                </c:pt>
                <c:pt idx="23">
                  <c:v>Miami</c:v>
                </c:pt>
                <c:pt idx="24">
                  <c:v>San Francisco</c:v>
                </c:pt>
              </c:strCache>
            </c:strRef>
          </c:cat>
          <c:val>
            <c:numRef>
              <c:f>Sheet1!$C$2:$C$26</c:f>
              <c:numCache>
                <c:formatCode>h:mm;@</c:formatCode>
                <c:ptCount val="25"/>
                <c:pt idx="0" formatCode="h:mm">
                  <c:v>3.5416666666666666E-2</c:v>
                </c:pt>
                <c:pt idx="1">
                  <c:v>3.6111111111111115E-2</c:v>
                </c:pt>
                <c:pt idx="2">
                  <c:v>3.8194444444444441E-2</c:v>
                </c:pt>
                <c:pt idx="3">
                  <c:v>3.472222222222222E-3</c:v>
                </c:pt>
                <c:pt idx="4">
                  <c:v>2.4305555555555556E-2</c:v>
                </c:pt>
                <c:pt idx="5">
                  <c:v>3.5416666666666666E-2</c:v>
                </c:pt>
                <c:pt idx="6">
                  <c:v>2.9166666666666664E-2</c:v>
                </c:pt>
                <c:pt idx="7">
                  <c:v>3.1944444444444449E-2</c:v>
                </c:pt>
                <c:pt idx="8">
                  <c:v>2.6388888888888889E-2</c:v>
                </c:pt>
                <c:pt idx="9">
                  <c:v>2.9861111111111113E-2</c:v>
                </c:pt>
                <c:pt idx="10">
                  <c:v>3.2638888888888891E-2</c:v>
                </c:pt>
                <c:pt idx="11">
                  <c:v>2.4999999999999998E-2</c:v>
                </c:pt>
                <c:pt idx="12">
                  <c:v>3.0555555555555555E-2</c:v>
                </c:pt>
                <c:pt idx="13">
                  <c:v>2.9861111111111113E-2</c:v>
                </c:pt>
                <c:pt idx="14">
                  <c:v>3.6111111111111115E-2</c:v>
                </c:pt>
                <c:pt idx="15">
                  <c:v>2.7083333333333334E-2</c:v>
                </c:pt>
                <c:pt idx="16">
                  <c:v>2.6388888888888889E-2</c:v>
                </c:pt>
                <c:pt idx="17">
                  <c:v>3.472222222222222E-3</c:v>
                </c:pt>
                <c:pt idx="18">
                  <c:v>3.125E-2</c:v>
                </c:pt>
                <c:pt idx="19">
                  <c:v>3.2638888888888891E-2</c:v>
                </c:pt>
                <c:pt idx="20">
                  <c:v>2.7777777777777779E-3</c:v>
                </c:pt>
                <c:pt idx="21">
                  <c:v>2.7777777777777779E-3</c:v>
                </c:pt>
                <c:pt idx="22">
                  <c:v>2.9861111111111113E-2</c:v>
                </c:pt>
                <c:pt idx="23">
                  <c:v>1.9444444444444445E-2</c:v>
                </c:pt>
                <c:pt idx="24">
                  <c:v>2.4305555555555556E-2</c:v>
                </c:pt>
              </c:numCache>
            </c:numRef>
          </c:val>
          <c:extLst>
            <c:ext xmlns:c16="http://schemas.microsoft.com/office/drawing/2014/chart" uri="{C3380CC4-5D6E-409C-BE32-E72D297353CC}">
              <c16:uniqueId val="{00000001-542D-4D63-BB11-C7332EBC8F97}"/>
            </c:ext>
          </c:extLst>
        </c:ser>
        <c:ser>
          <c:idx val="2"/>
          <c:order val="2"/>
          <c:tx>
            <c:strRef>
              <c:f>Sheet1!$D$1</c:f>
              <c:strCache>
                <c:ptCount val="1"/>
                <c:pt idx="0">
                  <c:v>DVD/Blu Ray</c:v>
                </c:pt>
              </c:strCache>
            </c:strRef>
          </c:tx>
          <c:spPr>
            <a:solidFill>
              <a:schemeClr val="accent3"/>
            </a:solidFill>
            <a:ln>
              <a:noFill/>
            </a:ln>
            <a:effectLst/>
          </c:spPr>
          <c:invertIfNegative val="0"/>
          <c:cat>
            <c:strRef>
              <c:f>Sheet1!$A$2:$A$26</c:f>
              <c:strCache>
                <c:ptCount val="25"/>
                <c:pt idx="0">
                  <c:v>Detroit</c:v>
                </c:pt>
                <c:pt idx="1">
                  <c:v>Pittsburgh</c:v>
                </c:pt>
                <c:pt idx="2">
                  <c:v>Cleveland</c:v>
                </c:pt>
                <c:pt idx="3">
                  <c:v>Charlotte</c:v>
                </c:pt>
                <c:pt idx="4">
                  <c:v>Philadelphia</c:v>
                </c:pt>
                <c:pt idx="5">
                  <c:v>St. Louis</c:v>
                </c:pt>
                <c:pt idx="6">
                  <c:v>Baltimore</c:v>
                </c:pt>
                <c:pt idx="7">
                  <c:v>Atlanta</c:v>
                </c:pt>
                <c:pt idx="8">
                  <c:v>New York</c:v>
                </c:pt>
                <c:pt idx="9">
                  <c:v>Tampa</c:v>
                </c:pt>
                <c:pt idx="10">
                  <c:v>Orlando</c:v>
                </c:pt>
                <c:pt idx="11">
                  <c:v>Washington DC</c:v>
                </c:pt>
                <c:pt idx="12">
                  <c:v>Houston</c:v>
                </c:pt>
                <c:pt idx="13">
                  <c:v>Chicago</c:v>
                </c:pt>
                <c:pt idx="14">
                  <c:v>Phoenix</c:v>
                </c:pt>
                <c:pt idx="15">
                  <c:v>Minneapolis</c:v>
                </c:pt>
                <c:pt idx="16">
                  <c:v>Boston</c:v>
                </c:pt>
                <c:pt idx="17">
                  <c:v>Portland</c:v>
                </c:pt>
                <c:pt idx="18">
                  <c:v>Dallas</c:v>
                </c:pt>
                <c:pt idx="19">
                  <c:v>Sacramento</c:v>
                </c:pt>
                <c:pt idx="20">
                  <c:v>Denver</c:v>
                </c:pt>
                <c:pt idx="21">
                  <c:v>Los Angeles</c:v>
                </c:pt>
                <c:pt idx="22">
                  <c:v>Seattle</c:v>
                </c:pt>
                <c:pt idx="23">
                  <c:v>Miami</c:v>
                </c:pt>
                <c:pt idx="24">
                  <c:v>San Francisco</c:v>
                </c:pt>
              </c:strCache>
            </c:strRef>
          </c:cat>
          <c:val>
            <c:numRef>
              <c:f>Sheet1!$D$2:$D$26</c:f>
              <c:numCache>
                <c:formatCode>h:mm;@</c:formatCode>
                <c:ptCount val="25"/>
                <c:pt idx="0" formatCode="h:mm">
                  <c:v>3.472222222222222E-3</c:v>
                </c:pt>
                <c:pt idx="1">
                  <c:v>3.472222222222222E-3</c:v>
                </c:pt>
                <c:pt idx="2">
                  <c:v>3.472222222222222E-3</c:v>
                </c:pt>
                <c:pt idx="3">
                  <c:v>3.472222222222222E-3</c:v>
                </c:pt>
                <c:pt idx="4">
                  <c:v>3.472222222222222E-3</c:v>
                </c:pt>
                <c:pt idx="5">
                  <c:v>3.472222222222222E-3</c:v>
                </c:pt>
                <c:pt idx="6">
                  <c:v>3.472222222222222E-3</c:v>
                </c:pt>
                <c:pt idx="7">
                  <c:v>3.472222222222222E-3</c:v>
                </c:pt>
                <c:pt idx="8">
                  <c:v>3.472222222222222E-3</c:v>
                </c:pt>
                <c:pt idx="9">
                  <c:v>3.472222222222222E-3</c:v>
                </c:pt>
                <c:pt idx="10">
                  <c:v>3.472222222222222E-3</c:v>
                </c:pt>
                <c:pt idx="11">
                  <c:v>3.472222222222222E-3</c:v>
                </c:pt>
                <c:pt idx="12">
                  <c:v>3.472222222222222E-3</c:v>
                </c:pt>
                <c:pt idx="13">
                  <c:v>3.472222222222222E-3</c:v>
                </c:pt>
                <c:pt idx="14">
                  <c:v>3.472222222222222E-3</c:v>
                </c:pt>
                <c:pt idx="15">
                  <c:v>3.472222222222222E-3</c:v>
                </c:pt>
                <c:pt idx="16">
                  <c:v>3.472222222222222E-3</c:v>
                </c:pt>
                <c:pt idx="17">
                  <c:v>3.472222222222222E-3</c:v>
                </c:pt>
                <c:pt idx="18">
                  <c:v>3.472222222222222E-3</c:v>
                </c:pt>
                <c:pt idx="19">
                  <c:v>3.472222222222222E-3</c:v>
                </c:pt>
                <c:pt idx="20">
                  <c:v>3.472222222222222E-3</c:v>
                </c:pt>
                <c:pt idx="21">
                  <c:v>3.472222222222222E-3</c:v>
                </c:pt>
                <c:pt idx="22">
                  <c:v>3.472222222222222E-3</c:v>
                </c:pt>
                <c:pt idx="23">
                  <c:v>3.472222222222222E-3</c:v>
                </c:pt>
                <c:pt idx="24">
                  <c:v>3.472222222222222E-3</c:v>
                </c:pt>
              </c:numCache>
            </c:numRef>
          </c:val>
          <c:extLst>
            <c:ext xmlns:c16="http://schemas.microsoft.com/office/drawing/2014/chart" uri="{C3380CC4-5D6E-409C-BE32-E72D297353CC}">
              <c16:uniqueId val="{00000002-542D-4D63-BB11-C7332EBC8F97}"/>
            </c:ext>
          </c:extLst>
        </c:ser>
        <c:ser>
          <c:idx val="3"/>
          <c:order val="3"/>
          <c:tx>
            <c:strRef>
              <c:f>Sheet1!$E$1</c:f>
              <c:strCache>
                <c:ptCount val="1"/>
                <c:pt idx="0">
                  <c:v>Game Console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Detroit</c:v>
                </c:pt>
                <c:pt idx="1">
                  <c:v>Pittsburgh</c:v>
                </c:pt>
                <c:pt idx="2">
                  <c:v>Cleveland</c:v>
                </c:pt>
                <c:pt idx="3">
                  <c:v>Charlotte</c:v>
                </c:pt>
                <c:pt idx="4">
                  <c:v>Philadelphia</c:v>
                </c:pt>
                <c:pt idx="5">
                  <c:v>St. Louis</c:v>
                </c:pt>
                <c:pt idx="6">
                  <c:v>Baltimore</c:v>
                </c:pt>
                <c:pt idx="7">
                  <c:v>Atlanta</c:v>
                </c:pt>
                <c:pt idx="8">
                  <c:v>New York</c:v>
                </c:pt>
                <c:pt idx="9">
                  <c:v>Tampa</c:v>
                </c:pt>
                <c:pt idx="10">
                  <c:v>Orlando</c:v>
                </c:pt>
                <c:pt idx="11">
                  <c:v>Washington DC</c:v>
                </c:pt>
                <c:pt idx="12">
                  <c:v>Houston</c:v>
                </c:pt>
                <c:pt idx="13">
                  <c:v>Chicago</c:v>
                </c:pt>
                <c:pt idx="14">
                  <c:v>Phoenix</c:v>
                </c:pt>
                <c:pt idx="15">
                  <c:v>Minneapolis</c:v>
                </c:pt>
                <c:pt idx="16">
                  <c:v>Boston</c:v>
                </c:pt>
                <c:pt idx="17">
                  <c:v>Portland</c:v>
                </c:pt>
                <c:pt idx="18">
                  <c:v>Dallas</c:v>
                </c:pt>
                <c:pt idx="19">
                  <c:v>Sacramento</c:v>
                </c:pt>
                <c:pt idx="20">
                  <c:v>Denver</c:v>
                </c:pt>
                <c:pt idx="21">
                  <c:v>Los Angeles</c:v>
                </c:pt>
                <c:pt idx="22">
                  <c:v>Seattle</c:v>
                </c:pt>
                <c:pt idx="23">
                  <c:v>Miami</c:v>
                </c:pt>
                <c:pt idx="24">
                  <c:v>San Francisco</c:v>
                </c:pt>
              </c:strCache>
            </c:strRef>
          </c:cat>
          <c:val>
            <c:numRef>
              <c:f>Sheet1!$E$2:$E$26</c:f>
              <c:numCache>
                <c:formatCode>h:mm;@</c:formatCode>
                <c:ptCount val="25"/>
                <c:pt idx="0" formatCode="h:mm">
                  <c:v>1.5277777777777777E-2</c:v>
                </c:pt>
                <c:pt idx="1">
                  <c:v>1.1805555555555555E-2</c:v>
                </c:pt>
                <c:pt idx="2">
                  <c:v>1.2499999999999999E-2</c:v>
                </c:pt>
                <c:pt idx="3">
                  <c:v>1.0416666666666666E-2</c:v>
                </c:pt>
                <c:pt idx="4">
                  <c:v>1.2499999999999999E-2</c:v>
                </c:pt>
                <c:pt idx="5">
                  <c:v>1.1111111111111112E-2</c:v>
                </c:pt>
                <c:pt idx="6">
                  <c:v>1.1111111111111112E-2</c:v>
                </c:pt>
                <c:pt idx="7">
                  <c:v>8.3333333333333332E-3</c:v>
                </c:pt>
                <c:pt idx="8">
                  <c:v>6.2499999999999995E-3</c:v>
                </c:pt>
                <c:pt idx="9">
                  <c:v>8.3333333333333332E-3</c:v>
                </c:pt>
                <c:pt idx="10">
                  <c:v>6.9444444444444447E-4</c:v>
                </c:pt>
                <c:pt idx="11">
                  <c:v>9.0277777777777787E-3</c:v>
                </c:pt>
                <c:pt idx="12">
                  <c:v>9.0277777777777787E-3</c:v>
                </c:pt>
                <c:pt idx="13">
                  <c:v>9.7222222222222224E-3</c:v>
                </c:pt>
                <c:pt idx="14">
                  <c:v>1.1805555555555555E-2</c:v>
                </c:pt>
                <c:pt idx="15">
                  <c:v>9.0277777777777787E-3</c:v>
                </c:pt>
                <c:pt idx="16">
                  <c:v>9.0277777777777787E-3</c:v>
                </c:pt>
                <c:pt idx="17">
                  <c:v>1.2499999999999999E-2</c:v>
                </c:pt>
                <c:pt idx="18">
                  <c:v>7.6388888888888886E-3</c:v>
                </c:pt>
                <c:pt idx="19">
                  <c:v>6.9444444444444447E-4</c:v>
                </c:pt>
                <c:pt idx="20">
                  <c:v>1.1805555555555555E-2</c:v>
                </c:pt>
                <c:pt idx="21">
                  <c:v>7.6388888888888886E-3</c:v>
                </c:pt>
                <c:pt idx="22">
                  <c:v>1.6666666666666666E-2</c:v>
                </c:pt>
                <c:pt idx="23">
                  <c:v>6.2499999999999995E-3</c:v>
                </c:pt>
                <c:pt idx="24">
                  <c:v>8.3333333333333332E-3</c:v>
                </c:pt>
              </c:numCache>
            </c:numRef>
          </c:val>
          <c:extLst>
            <c:ext xmlns:c16="http://schemas.microsoft.com/office/drawing/2014/chart" uri="{C3380CC4-5D6E-409C-BE32-E72D297353CC}">
              <c16:uniqueId val="{00000003-542D-4D63-BB11-C7332EBC8F97}"/>
            </c:ext>
          </c:extLst>
        </c:ser>
        <c:ser>
          <c:idx val="4"/>
          <c:order val="4"/>
          <c:tx>
            <c:strRef>
              <c:f>Sheet1!$F$1</c:f>
              <c:strCache>
                <c:ptCount val="1"/>
                <c:pt idx="0">
                  <c:v>Multimedia Device</c:v>
                </c:pt>
              </c:strCache>
            </c:strRef>
          </c:tx>
          <c:spPr>
            <a:solidFill>
              <a:schemeClr val="accent5"/>
            </a:solidFill>
            <a:ln>
              <a:no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5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Detroit</c:v>
                </c:pt>
                <c:pt idx="1">
                  <c:v>Pittsburgh</c:v>
                </c:pt>
                <c:pt idx="2">
                  <c:v>Cleveland</c:v>
                </c:pt>
                <c:pt idx="3">
                  <c:v>Charlotte</c:v>
                </c:pt>
                <c:pt idx="4">
                  <c:v>Philadelphia</c:v>
                </c:pt>
                <c:pt idx="5">
                  <c:v>St. Louis</c:v>
                </c:pt>
                <c:pt idx="6">
                  <c:v>Baltimore</c:v>
                </c:pt>
                <c:pt idx="7">
                  <c:v>Atlanta</c:v>
                </c:pt>
                <c:pt idx="8">
                  <c:v>New York</c:v>
                </c:pt>
                <c:pt idx="9">
                  <c:v>Tampa</c:v>
                </c:pt>
                <c:pt idx="10">
                  <c:v>Orlando</c:v>
                </c:pt>
                <c:pt idx="11">
                  <c:v>Washington DC</c:v>
                </c:pt>
                <c:pt idx="12">
                  <c:v>Houston</c:v>
                </c:pt>
                <c:pt idx="13">
                  <c:v>Chicago</c:v>
                </c:pt>
                <c:pt idx="14">
                  <c:v>Phoenix</c:v>
                </c:pt>
                <c:pt idx="15">
                  <c:v>Minneapolis</c:v>
                </c:pt>
                <c:pt idx="16">
                  <c:v>Boston</c:v>
                </c:pt>
                <c:pt idx="17">
                  <c:v>Portland</c:v>
                </c:pt>
                <c:pt idx="18">
                  <c:v>Dallas</c:v>
                </c:pt>
                <c:pt idx="19">
                  <c:v>Sacramento</c:v>
                </c:pt>
                <c:pt idx="20">
                  <c:v>Denver</c:v>
                </c:pt>
                <c:pt idx="21">
                  <c:v>Los Angeles</c:v>
                </c:pt>
                <c:pt idx="22">
                  <c:v>Seattle</c:v>
                </c:pt>
                <c:pt idx="23">
                  <c:v>Miami</c:v>
                </c:pt>
                <c:pt idx="24">
                  <c:v>San Francisco</c:v>
                </c:pt>
              </c:strCache>
            </c:strRef>
          </c:cat>
          <c:val>
            <c:numRef>
              <c:f>Sheet1!$F$2:$F$26</c:f>
              <c:numCache>
                <c:formatCode>h:mm;@</c:formatCode>
                <c:ptCount val="25"/>
                <c:pt idx="0" formatCode="h:mm">
                  <c:v>1.4583333333333332E-2</c:v>
                </c:pt>
                <c:pt idx="1">
                  <c:v>1.1805555555555555E-2</c:v>
                </c:pt>
                <c:pt idx="2">
                  <c:v>1.9444444444444445E-2</c:v>
                </c:pt>
                <c:pt idx="3">
                  <c:v>1.6666666666666666E-2</c:v>
                </c:pt>
                <c:pt idx="4">
                  <c:v>1.3888888888888889E-3</c:v>
                </c:pt>
                <c:pt idx="5">
                  <c:v>1.6666666666666666E-2</c:v>
                </c:pt>
                <c:pt idx="6">
                  <c:v>1.5277777777777777E-2</c:v>
                </c:pt>
                <c:pt idx="7">
                  <c:v>1.3888888888888889E-3</c:v>
                </c:pt>
                <c:pt idx="8">
                  <c:v>1.7361111111111112E-2</c:v>
                </c:pt>
                <c:pt idx="9">
                  <c:v>1.4583333333333332E-2</c:v>
                </c:pt>
                <c:pt idx="10">
                  <c:v>2.0833333333333333E-3</c:v>
                </c:pt>
                <c:pt idx="11">
                  <c:v>1.5277777777777777E-2</c:v>
                </c:pt>
                <c:pt idx="12">
                  <c:v>1.5277777777777777E-2</c:v>
                </c:pt>
                <c:pt idx="13">
                  <c:v>1.4583333333333332E-2</c:v>
                </c:pt>
                <c:pt idx="14">
                  <c:v>1.6666666666666666E-2</c:v>
                </c:pt>
                <c:pt idx="15">
                  <c:v>1.4583333333333332E-2</c:v>
                </c:pt>
                <c:pt idx="16">
                  <c:v>1.4583333333333332E-2</c:v>
                </c:pt>
                <c:pt idx="17">
                  <c:v>1.3888888888888889E-3</c:v>
                </c:pt>
                <c:pt idx="18">
                  <c:v>1.6666666666666666E-2</c:v>
                </c:pt>
                <c:pt idx="19">
                  <c:v>1.5277777777777777E-2</c:v>
                </c:pt>
                <c:pt idx="20">
                  <c:v>1.6666666666666666E-2</c:v>
                </c:pt>
                <c:pt idx="21">
                  <c:v>1.7361111111111112E-2</c:v>
                </c:pt>
                <c:pt idx="22">
                  <c:v>1.6666666666666666E-2</c:v>
                </c:pt>
                <c:pt idx="23">
                  <c:v>1.3194444444444444E-2</c:v>
                </c:pt>
                <c:pt idx="24">
                  <c:v>1.4583333333333332E-2</c:v>
                </c:pt>
              </c:numCache>
            </c:numRef>
          </c:val>
          <c:extLst>
            <c:ext xmlns:c16="http://schemas.microsoft.com/office/drawing/2014/chart" uri="{C3380CC4-5D6E-409C-BE32-E72D297353CC}">
              <c16:uniqueId val="{00000004-542D-4D63-BB11-C7332EBC8F97}"/>
            </c:ext>
          </c:extLst>
        </c:ser>
        <c:dLbls>
          <c:showLegendKey val="0"/>
          <c:showVal val="0"/>
          <c:showCatName val="0"/>
          <c:showSerName val="0"/>
          <c:showPercent val="0"/>
          <c:showBubbleSize val="0"/>
        </c:dLbls>
        <c:gapWidth val="150"/>
        <c:overlap val="100"/>
        <c:axId val="370823216"/>
        <c:axId val="370823608"/>
      </c:barChart>
      <c:catAx>
        <c:axId val="3708232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370823608"/>
        <c:crosses val="autoZero"/>
        <c:auto val="1"/>
        <c:lblAlgn val="ctr"/>
        <c:lblOffset val="100"/>
        <c:noMultiLvlLbl val="0"/>
      </c:catAx>
      <c:valAx>
        <c:axId val="370823608"/>
        <c:scaling>
          <c:orientation val="minMax"/>
        </c:scaling>
        <c:delete val="1"/>
        <c:axPos val="t"/>
        <c:numFmt formatCode="h:mm" sourceLinked="1"/>
        <c:majorTickMark val="none"/>
        <c:minorTickMark val="none"/>
        <c:tickLblPos val="nextTo"/>
        <c:crossAx val="370823216"/>
        <c:crosses val="autoZero"/>
        <c:crossBetween val="between"/>
      </c:valAx>
      <c:spPr>
        <a:noFill/>
        <a:ln>
          <a:noFill/>
        </a:ln>
        <a:effectLst/>
      </c:spPr>
    </c:plotArea>
    <c:legend>
      <c:legendPos val="b"/>
      <c:overlay val="0"/>
      <c:spPr>
        <a:noFill/>
        <a:ln>
          <a:solidFill>
            <a:schemeClr val="tx1"/>
          </a:solid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Live TV</c:v>
                </c:pt>
              </c:strCache>
            </c:strRef>
          </c:tx>
          <c:spPr>
            <a:solidFill>
              <a:schemeClr val="accent1"/>
            </a:solidFill>
            <a:ln>
              <a:no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Sheet1!$A$2:$A$32</c:f>
              <c:strCache>
                <c:ptCount val="31"/>
                <c:pt idx="0">
                  <c:v>Birmingham</c:v>
                </c:pt>
                <c:pt idx="1">
                  <c:v>Memphis</c:v>
                </c:pt>
                <c:pt idx="2">
                  <c:v>Louisville</c:v>
                </c:pt>
                <c:pt idx="3">
                  <c:v>Nashville</c:v>
                </c:pt>
                <c:pt idx="4">
                  <c:v>New Orleans</c:v>
                </c:pt>
                <c:pt idx="5">
                  <c:v>Knoxville</c:v>
                </c:pt>
                <c:pt idx="6">
                  <c:v>Jacksonville</c:v>
                </c:pt>
                <c:pt idx="7">
                  <c:v>Richmond</c:v>
                </c:pt>
                <c:pt idx="8">
                  <c:v>Columbus, OH</c:v>
                </c:pt>
                <c:pt idx="9">
                  <c:v>Greensboro</c:v>
                </c:pt>
                <c:pt idx="10">
                  <c:v>Dayton</c:v>
                </c:pt>
                <c:pt idx="11">
                  <c:v>Oklahoma City</c:v>
                </c:pt>
                <c:pt idx="12">
                  <c:v>Buffalo</c:v>
                </c:pt>
                <c:pt idx="13">
                  <c:v>Norfolk</c:v>
                </c:pt>
                <c:pt idx="14">
                  <c:v>Indianapolis</c:v>
                </c:pt>
                <c:pt idx="15">
                  <c:v>Providence</c:v>
                </c:pt>
                <c:pt idx="16">
                  <c:v>Tulsa</c:v>
                </c:pt>
                <c:pt idx="17">
                  <c:v>Greenville</c:v>
                </c:pt>
                <c:pt idx="18">
                  <c:v>Cincinnati</c:v>
                </c:pt>
                <c:pt idx="19">
                  <c:v>Raleigh</c:v>
                </c:pt>
                <c:pt idx="20">
                  <c:v>Hartford</c:v>
                </c:pt>
                <c:pt idx="21">
                  <c:v>Las Vegas</c:v>
                </c:pt>
                <c:pt idx="22">
                  <c:v>Milwaukee</c:v>
                </c:pt>
                <c:pt idx="23">
                  <c:v>Albuqurque</c:v>
                </c:pt>
                <c:pt idx="24">
                  <c:v>Ft Myers</c:v>
                </c:pt>
                <c:pt idx="25">
                  <c:v>Kansas City</c:v>
                </c:pt>
                <c:pt idx="26">
                  <c:v>West Palm Beach</c:v>
                </c:pt>
                <c:pt idx="27">
                  <c:v>San Antonio</c:v>
                </c:pt>
                <c:pt idx="28">
                  <c:v>San Deigo</c:v>
                </c:pt>
                <c:pt idx="29">
                  <c:v>Austin</c:v>
                </c:pt>
                <c:pt idx="30">
                  <c:v>Salt Lake City</c:v>
                </c:pt>
              </c:strCache>
            </c:strRef>
          </c:cat>
          <c:val>
            <c:numRef>
              <c:f>Sheet1!$B$2:$B$32</c:f>
              <c:numCache>
                <c:formatCode>h:mm</c:formatCode>
                <c:ptCount val="31"/>
                <c:pt idx="0">
                  <c:v>0.24097222222222223</c:v>
                </c:pt>
                <c:pt idx="1">
                  <c:v>0.24930555555555556</c:v>
                </c:pt>
                <c:pt idx="2">
                  <c:v>0.23263888888888887</c:v>
                </c:pt>
                <c:pt idx="3">
                  <c:v>0.22638888888888889</c:v>
                </c:pt>
                <c:pt idx="4">
                  <c:v>0.22708333333333333</c:v>
                </c:pt>
                <c:pt idx="5">
                  <c:v>0.21319444444444444</c:v>
                </c:pt>
                <c:pt idx="6">
                  <c:v>0.21041666666666667</c:v>
                </c:pt>
                <c:pt idx="7">
                  <c:v>0.20486111111111113</c:v>
                </c:pt>
                <c:pt idx="8">
                  <c:v>0.18958333333333333</c:v>
                </c:pt>
                <c:pt idx="9">
                  <c:v>0.20902777777777778</c:v>
                </c:pt>
                <c:pt idx="10">
                  <c:v>0.19999999999999998</c:v>
                </c:pt>
                <c:pt idx="11">
                  <c:v>0.18888888888888888</c:v>
                </c:pt>
                <c:pt idx="12">
                  <c:v>0.19999999999999998</c:v>
                </c:pt>
                <c:pt idx="13">
                  <c:v>0.19166666666666665</c:v>
                </c:pt>
                <c:pt idx="14">
                  <c:v>0.19583333333333333</c:v>
                </c:pt>
                <c:pt idx="15">
                  <c:v>0.19930555555555554</c:v>
                </c:pt>
                <c:pt idx="16">
                  <c:v>0.20486111111111113</c:v>
                </c:pt>
                <c:pt idx="17">
                  <c:v>0.1986111111111111</c:v>
                </c:pt>
                <c:pt idx="18">
                  <c:v>0.16874999999999998</c:v>
                </c:pt>
                <c:pt idx="19">
                  <c:v>0.19305555555555554</c:v>
                </c:pt>
                <c:pt idx="20">
                  <c:v>0.16874999999999998</c:v>
                </c:pt>
                <c:pt idx="21">
                  <c:v>0.16874999999999998</c:v>
                </c:pt>
                <c:pt idx="22">
                  <c:v>0.17152777777777775</c:v>
                </c:pt>
                <c:pt idx="23">
                  <c:v>0.17569444444444446</c:v>
                </c:pt>
                <c:pt idx="24">
                  <c:v>0.17152777777777775</c:v>
                </c:pt>
                <c:pt idx="25">
                  <c:v>0.15694444444444444</c:v>
                </c:pt>
                <c:pt idx="26">
                  <c:v>0.17500000000000002</c:v>
                </c:pt>
                <c:pt idx="27">
                  <c:v>0.15069444444444444</c:v>
                </c:pt>
                <c:pt idx="28">
                  <c:v>0.12638888888888888</c:v>
                </c:pt>
                <c:pt idx="29">
                  <c:v>0.12222222222222223</c:v>
                </c:pt>
                <c:pt idx="30">
                  <c:v>0.10555555555555556</c:v>
                </c:pt>
              </c:numCache>
            </c:numRef>
          </c:val>
          <c:extLst>
            <c:ext xmlns:c16="http://schemas.microsoft.com/office/drawing/2014/chart" uri="{C3380CC4-5D6E-409C-BE32-E72D297353CC}">
              <c16:uniqueId val="{00000000-2F4F-4530-9AB3-DE05FC7F6C5A}"/>
            </c:ext>
          </c:extLst>
        </c:ser>
        <c:ser>
          <c:idx val="1"/>
          <c:order val="1"/>
          <c:tx>
            <c:strRef>
              <c:f>Sheet1!$C$1</c:f>
              <c:strCache>
                <c:ptCount val="1"/>
                <c:pt idx="0">
                  <c:v>Time-Shifted TV</c:v>
                </c:pt>
              </c:strCache>
            </c:strRef>
          </c:tx>
          <c:spPr>
            <a:solidFill>
              <a:schemeClr val="accent2"/>
            </a:solidFill>
            <a:ln>
              <a:no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Sheet1!$A$2:$A$32</c:f>
              <c:strCache>
                <c:ptCount val="31"/>
                <c:pt idx="0">
                  <c:v>Birmingham</c:v>
                </c:pt>
                <c:pt idx="1">
                  <c:v>Memphis</c:v>
                </c:pt>
                <c:pt idx="2">
                  <c:v>Louisville</c:v>
                </c:pt>
                <c:pt idx="3">
                  <c:v>Nashville</c:v>
                </c:pt>
                <c:pt idx="4">
                  <c:v>New Orleans</c:v>
                </c:pt>
                <c:pt idx="5">
                  <c:v>Knoxville</c:v>
                </c:pt>
                <c:pt idx="6">
                  <c:v>Jacksonville</c:v>
                </c:pt>
                <c:pt idx="7">
                  <c:v>Richmond</c:v>
                </c:pt>
                <c:pt idx="8">
                  <c:v>Columbus, OH</c:v>
                </c:pt>
                <c:pt idx="9">
                  <c:v>Greensboro</c:v>
                </c:pt>
                <c:pt idx="10">
                  <c:v>Dayton</c:v>
                </c:pt>
                <c:pt idx="11">
                  <c:v>Oklahoma City</c:v>
                </c:pt>
                <c:pt idx="12">
                  <c:v>Buffalo</c:v>
                </c:pt>
                <c:pt idx="13">
                  <c:v>Norfolk</c:v>
                </c:pt>
                <c:pt idx="14">
                  <c:v>Indianapolis</c:v>
                </c:pt>
                <c:pt idx="15">
                  <c:v>Providence</c:v>
                </c:pt>
                <c:pt idx="16">
                  <c:v>Tulsa</c:v>
                </c:pt>
                <c:pt idx="17">
                  <c:v>Greenville</c:v>
                </c:pt>
                <c:pt idx="18">
                  <c:v>Cincinnati</c:v>
                </c:pt>
                <c:pt idx="19">
                  <c:v>Raleigh</c:v>
                </c:pt>
                <c:pt idx="20">
                  <c:v>Hartford</c:v>
                </c:pt>
                <c:pt idx="21">
                  <c:v>Las Vegas</c:v>
                </c:pt>
                <c:pt idx="22">
                  <c:v>Milwaukee</c:v>
                </c:pt>
                <c:pt idx="23">
                  <c:v>Albuqurque</c:v>
                </c:pt>
                <c:pt idx="24">
                  <c:v>Ft Myers</c:v>
                </c:pt>
                <c:pt idx="25">
                  <c:v>Kansas City</c:v>
                </c:pt>
                <c:pt idx="26">
                  <c:v>West Palm Beach</c:v>
                </c:pt>
                <c:pt idx="27">
                  <c:v>San Antonio</c:v>
                </c:pt>
                <c:pt idx="28">
                  <c:v>San Deigo</c:v>
                </c:pt>
                <c:pt idx="29">
                  <c:v>Austin</c:v>
                </c:pt>
                <c:pt idx="30">
                  <c:v>Salt Lake City</c:v>
                </c:pt>
              </c:strCache>
            </c:strRef>
          </c:cat>
          <c:val>
            <c:numRef>
              <c:f>Sheet1!$C$2:$C$32</c:f>
              <c:numCache>
                <c:formatCode>h:mm</c:formatCode>
                <c:ptCount val="31"/>
                <c:pt idx="0">
                  <c:v>4.027777777777778E-2</c:v>
                </c:pt>
                <c:pt idx="1">
                  <c:v>3.3333333333333333E-2</c:v>
                </c:pt>
                <c:pt idx="2">
                  <c:v>3.472222222222222E-3</c:v>
                </c:pt>
                <c:pt idx="3">
                  <c:v>3.472222222222222E-3</c:v>
                </c:pt>
                <c:pt idx="4">
                  <c:v>3.125E-2</c:v>
                </c:pt>
                <c:pt idx="5">
                  <c:v>3.472222222222222E-3</c:v>
                </c:pt>
                <c:pt idx="6">
                  <c:v>3.3333333333333333E-2</c:v>
                </c:pt>
                <c:pt idx="7">
                  <c:v>3.472222222222222E-3</c:v>
                </c:pt>
                <c:pt idx="8">
                  <c:v>4.027777777777778E-2</c:v>
                </c:pt>
                <c:pt idx="9">
                  <c:v>2.7083333333333334E-2</c:v>
                </c:pt>
                <c:pt idx="10">
                  <c:v>3.2638888888888891E-2</c:v>
                </c:pt>
                <c:pt idx="11">
                  <c:v>3.7499999999999999E-2</c:v>
                </c:pt>
                <c:pt idx="12">
                  <c:v>3.6111111111111115E-2</c:v>
                </c:pt>
                <c:pt idx="13">
                  <c:v>3.3333333333333333E-2</c:v>
                </c:pt>
                <c:pt idx="14">
                  <c:v>3.4027777777777775E-2</c:v>
                </c:pt>
                <c:pt idx="15">
                  <c:v>2.8472222222222222E-2</c:v>
                </c:pt>
                <c:pt idx="16">
                  <c:v>3.125E-2</c:v>
                </c:pt>
                <c:pt idx="17">
                  <c:v>3.4027777777777775E-2</c:v>
                </c:pt>
                <c:pt idx="18">
                  <c:v>2.8472222222222222E-2</c:v>
                </c:pt>
                <c:pt idx="19">
                  <c:v>3.472222222222222E-3</c:v>
                </c:pt>
                <c:pt idx="20">
                  <c:v>3.0555555555555555E-2</c:v>
                </c:pt>
                <c:pt idx="21">
                  <c:v>3.8194444444444441E-2</c:v>
                </c:pt>
                <c:pt idx="22">
                  <c:v>3.3333333333333333E-2</c:v>
                </c:pt>
                <c:pt idx="23">
                  <c:v>2.4999999999999998E-2</c:v>
                </c:pt>
                <c:pt idx="24">
                  <c:v>2.4999999999999998E-2</c:v>
                </c:pt>
                <c:pt idx="25">
                  <c:v>3.3333333333333333E-2</c:v>
                </c:pt>
                <c:pt idx="26">
                  <c:v>2.4999999999999998E-2</c:v>
                </c:pt>
                <c:pt idx="27">
                  <c:v>2.4305555555555556E-2</c:v>
                </c:pt>
                <c:pt idx="28">
                  <c:v>3.4027777777777775E-2</c:v>
                </c:pt>
                <c:pt idx="29">
                  <c:v>2.4305555555555556E-2</c:v>
                </c:pt>
                <c:pt idx="30">
                  <c:v>2.4999999999999998E-2</c:v>
                </c:pt>
              </c:numCache>
            </c:numRef>
          </c:val>
          <c:extLst>
            <c:ext xmlns:c16="http://schemas.microsoft.com/office/drawing/2014/chart" uri="{C3380CC4-5D6E-409C-BE32-E72D297353CC}">
              <c16:uniqueId val="{00000001-2F4F-4530-9AB3-DE05FC7F6C5A}"/>
            </c:ext>
          </c:extLst>
        </c:ser>
        <c:ser>
          <c:idx val="2"/>
          <c:order val="2"/>
          <c:tx>
            <c:strRef>
              <c:f>Sheet1!$D$1</c:f>
              <c:strCache>
                <c:ptCount val="1"/>
                <c:pt idx="0">
                  <c:v>DVD/Blu Ray</c:v>
                </c:pt>
              </c:strCache>
            </c:strRef>
          </c:tx>
          <c:spPr>
            <a:solidFill>
              <a:schemeClr val="accent3"/>
            </a:solidFill>
            <a:ln>
              <a:noFill/>
            </a:ln>
            <a:effectLst/>
          </c:spPr>
          <c:invertIfNegative val="0"/>
          <c:cat>
            <c:strRef>
              <c:f>Sheet1!$A$2:$A$32</c:f>
              <c:strCache>
                <c:ptCount val="31"/>
                <c:pt idx="0">
                  <c:v>Birmingham</c:v>
                </c:pt>
                <c:pt idx="1">
                  <c:v>Memphis</c:v>
                </c:pt>
                <c:pt idx="2">
                  <c:v>Louisville</c:v>
                </c:pt>
                <c:pt idx="3">
                  <c:v>Nashville</c:v>
                </c:pt>
                <c:pt idx="4">
                  <c:v>New Orleans</c:v>
                </c:pt>
                <c:pt idx="5">
                  <c:v>Knoxville</c:v>
                </c:pt>
                <c:pt idx="6">
                  <c:v>Jacksonville</c:v>
                </c:pt>
                <c:pt idx="7">
                  <c:v>Richmond</c:v>
                </c:pt>
                <c:pt idx="8">
                  <c:v>Columbus, OH</c:v>
                </c:pt>
                <c:pt idx="9">
                  <c:v>Greensboro</c:v>
                </c:pt>
                <c:pt idx="10">
                  <c:v>Dayton</c:v>
                </c:pt>
                <c:pt idx="11">
                  <c:v>Oklahoma City</c:v>
                </c:pt>
                <c:pt idx="12">
                  <c:v>Buffalo</c:v>
                </c:pt>
                <c:pt idx="13">
                  <c:v>Norfolk</c:v>
                </c:pt>
                <c:pt idx="14">
                  <c:v>Indianapolis</c:v>
                </c:pt>
                <c:pt idx="15">
                  <c:v>Providence</c:v>
                </c:pt>
                <c:pt idx="16">
                  <c:v>Tulsa</c:v>
                </c:pt>
                <c:pt idx="17">
                  <c:v>Greenville</c:v>
                </c:pt>
                <c:pt idx="18">
                  <c:v>Cincinnati</c:v>
                </c:pt>
                <c:pt idx="19">
                  <c:v>Raleigh</c:v>
                </c:pt>
                <c:pt idx="20">
                  <c:v>Hartford</c:v>
                </c:pt>
                <c:pt idx="21">
                  <c:v>Las Vegas</c:v>
                </c:pt>
                <c:pt idx="22">
                  <c:v>Milwaukee</c:v>
                </c:pt>
                <c:pt idx="23">
                  <c:v>Albuqurque</c:v>
                </c:pt>
                <c:pt idx="24">
                  <c:v>Ft Myers</c:v>
                </c:pt>
                <c:pt idx="25">
                  <c:v>Kansas City</c:v>
                </c:pt>
                <c:pt idx="26">
                  <c:v>West Palm Beach</c:v>
                </c:pt>
                <c:pt idx="27">
                  <c:v>San Antonio</c:v>
                </c:pt>
                <c:pt idx="28">
                  <c:v>San Deigo</c:v>
                </c:pt>
                <c:pt idx="29">
                  <c:v>Austin</c:v>
                </c:pt>
                <c:pt idx="30">
                  <c:v>Salt Lake City</c:v>
                </c:pt>
              </c:strCache>
            </c:strRef>
          </c:cat>
          <c:val>
            <c:numRef>
              <c:f>Sheet1!$D$2:$D$32</c:f>
              <c:numCache>
                <c:formatCode>h:mm</c:formatCode>
                <c:ptCount val="31"/>
                <c:pt idx="0">
                  <c:v>3.472222222222222E-3</c:v>
                </c:pt>
                <c:pt idx="1">
                  <c:v>3.472222222222222E-3</c:v>
                </c:pt>
                <c:pt idx="2">
                  <c:v>3.472222222222222E-3</c:v>
                </c:pt>
                <c:pt idx="3">
                  <c:v>3.472222222222222E-3</c:v>
                </c:pt>
                <c:pt idx="4">
                  <c:v>3.472222222222222E-3</c:v>
                </c:pt>
                <c:pt idx="5">
                  <c:v>3.472222222222222E-3</c:v>
                </c:pt>
                <c:pt idx="6">
                  <c:v>3.472222222222222E-3</c:v>
                </c:pt>
                <c:pt idx="7">
                  <c:v>3.472222222222222E-3</c:v>
                </c:pt>
                <c:pt idx="8">
                  <c:v>3.472222222222222E-3</c:v>
                </c:pt>
                <c:pt idx="9">
                  <c:v>3.472222222222222E-3</c:v>
                </c:pt>
                <c:pt idx="10">
                  <c:v>3.472222222222222E-3</c:v>
                </c:pt>
                <c:pt idx="11">
                  <c:v>3.472222222222222E-3</c:v>
                </c:pt>
                <c:pt idx="12">
                  <c:v>3.472222222222222E-3</c:v>
                </c:pt>
                <c:pt idx="13">
                  <c:v>3.472222222222222E-3</c:v>
                </c:pt>
                <c:pt idx="14">
                  <c:v>3.472222222222222E-3</c:v>
                </c:pt>
                <c:pt idx="15">
                  <c:v>3.472222222222222E-3</c:v>
                </c:pt>
                <c:pt idx="16">
                  <c:v>3.472222222222222E-3</c:v>
                </c:pt>
                <c:pt idx="17">
                  <c:v>3.472222222222222E-3</c:v>
                </c:pt>
                <c:pt idx="18">
                  <c:v>3.472222222222222E-3</c:v>
                </c:pt>
                <c:pt idx="19">
                  <c:v>3.472222222222222E-3</c:v>
                </c:pt>
                <c:pt idx="20">
                  <c:v>3.472222222222222E-3</c:v>
                </c:pt>
                <c:pt idx="21">
                  <c:v>3.472222222222222E-3</c:v>
                </c:pt>
                <c:pt idx="22">
                  <c:v>3.472222222222222E-3</c:v>
                </c:pt>
                <c:pt idx="23">
                  <c:v>3.472222222222222E-3</c:v>
                </c:pt>
                <c:pt idx="24">
                  <c:v>3.472222222222222E-3</c:v>
                </c:pt>
                <c:pt idx="25">
                  <c:v>3.472222222222222E-3</c:v>
                </c:pt>
                <c:pt idx="26">
                  <c:v>3.472222222222222E-3</c:v>
                </c:pt>
                <c:pt idx="27">
                  <c:v>3.472222222222222E-3</c:v>
                </c:pt>
                <c:pt idx="28">
                  <c:v>3.472222222222222E-3</c:v>
                </c:pt>
                <c:pt idx="29">
                  <c:v>3.472222222222222E-3</c:v>
                </c:pt>
                <c:pt idx="30">
                  <c:v>3.472222222222222E-3</c:v>
                </c:pt>
              </c:numCache>
            </c:numRef>
          </c:val>
          <c:extLst>
            <c:ext xmlns:c16="http://schemas.microsoft.com/office/drawing/2014/chart" uri="{C3380CC4-5D6E-409C-BE32-E72D297353CC}">
              <c16:uniqueId val="{00000002-2F4F-4530-9AB3-DE05FC7F6C5A}"/>
            </c:ext>
          </c:extLst>
        </c:ser>
        <c:ser>
          <c:idx val="3"/>
          <c:order val="3"/>
          <c:tx>
            <c:strRef>
              <c:f>Sheet1!$E$1</c:f>
              <c:strCache>
                <c:ptCount val="1"/>
                <c:pt idx="0">
                  <c:v>Game Console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Sheet1!$A$2:$A$32</c:f>
              <c:strCache>
                <c:ptCount val="31"/>
                <c:pt idx="0">
                  <c:v>Birmingham</c:v>
                </c:pt>
                <c:pt idx="1">
                  <c:v>Memphis</c:v>
                </c:pt>
                <c:pt idx="2">
                  <c:v>Louisville</c:v>
                </c:pt>
                <c:pt idx="3">
                  <c:v>Nashville</c:v>
                </c:pt>
                <c:pt idx="4">
                  <c:v>New Orleans</c:v>
                </c:pt>
                <c:pt idx="5">
                  <c:v>Knoxville</c:v>
                </c:pt>
                <c:pt idx="6">
                  <c:v>Jacksonville</c:v>
                </c:pt>
                <c:pt idx="7">
                  <c:v>Richmond</c:v>
                </c:pt>
                <c:pt idx="8">
                  <c:v>Columbus, OH</c:v>
                </c:pt>
                <c:pt idx="9">
                  <c:v>Greensboro</c:v>
                </c:pt>
                <c:pt idx="10">
                  <c:v>Dayton</c:v>
                </c:pt>
                <c:pt idx="11">
                  <c:v>Oklahoma City</c:v>
                </c:pt>
                <c:pt idx="12">
                  <c:v>Buffalo</c:v>
                </c:pt>
                <c:pt idx="13">
                  <c:v>Norfolk</c:v>
                </c:pt>
                <c:pt idx="14">
                  <c:v>Indianapolis</c:v>
                </c:pt>
                <c:pt idx="15">
                  <c:v>Providence</c:v>
                </c:pt>
                <c:pt idx="16">
                  <c:v>Tulsa</c:v>
                </c:pt>
                <c:pt idx="17">
                  <c:v>Greenville</c:v>
                </c:pt>
                <c:pt idx="18">
                  <c:v>Cincinnati</c:v>
                </c:pt>
                <c:pt idx="19">
                  <c:v>Raleigh</c:v>
                </c:pt>
                <c:pt idx="20">
                  <c:v>Hartford</c:v>
                </c:pt>
                <c:pt idx="21">
                  <c:v>Las Vegas</c:v>
                </c:pt>
                <c:pt idx="22">
                  <c:v>Milwaukee</c:v>
                </c:pt>
                <c:pt idx="23">
                  <c:v>Albuqurque</c:v>
                </c:pt>
                <c:pt idx="24">
                  <c:v>Ft Myers</c:v>
                </c:pt>
                <c:pt idx="25">
                  <c:v>Kansas City</c:v>
                </c:pt>
                <c:pt idx="26">
                  <c:v>West Palm Beach</c:v>
                </c:pt>
                <c:pt idx="27">
                  <c:v>San Antonio</c:v>
                </c:pt>
                <c:pt idx="28">
                  <c:v>San Deigo</c:v>
                </c:pt>
                <c:pt idx="29">
                  <c:v>Austin</c:v>
                </c:pt>
                <c:pt idx="30">
                  <c:v>Salt Lake City</c:v>
                </c:pt>
              </c:strCache>
            </c:strRef>
          </c:cat>
          <c:val>
            <c:numRef>
              <c:f>Sheet1!$E$2:$E$32</c:f>
              <c:numCache>
                <c:formatCode>h:mm</c:formatCode>
                <c:ptCount val="31"/>
                <c:pt idx="0">
                  <c:v>1.3888888888888889E-3</c:v>
                </c:pt>
                <c:pt idx="1">
                  <c:v>1.0416666666666666E-2</c:v>
                </c:pt>
                <c:pt idx="2">
                  <c:v>1.3194444444444444E-2</c:v>
                </c:pt>
                <c:pt idx="3">
                  <c:v>1.3194444444444444E-2</c:v>
                </c:pt>
                <c:pt idx="4">
                  <c:v>9.0277777777777787E-3</c:v>
                </c:pt>
                <c:pt idx="5">
                  <c:v>1.4583333333333332E-2</c:v>
                </c:pt>
                <c:pt idx="6">
                  <c:v>1.1805555555555555E-2</c:v>
                </c:pt>
                <c:pt idx="7">
                  <c:v>1.0416666666666666E-2</c:v>
                </c:pt>
                <c:pt idx="8">
                  <c:v>1.3888888888888889E-3</c:v>
                </c:pt>
                <c:pt idx="9">
                  <c:v>1.4583333333333332E-2</c:v>
                </c:pt>
                <c:pt idx="10">
                  <c:v>1.2499999999999999E-2</c:v>
                </c:pt>
                <c:pt idx="11">
                  <c:v>1.7361111111111112E-2</c:v>
                </c:pt>
                <c:pt idx="12">
                  <c:v>1.1805555555555555E-2</c:v>
                </c:pt>
                <c:pt idx="13">
                  <c:v>1.1805555555555555E-2</c:v>
                </c:pt>
                <c:pt idx="14">
                  <c:v>1.1111111111111112E-2</c:v>
                </c:pt>
                <c:pt idx="15">
                  <c:v>1.5972222222222224E-2</c:v>
                </c:pt>
                <c:pt idx="16">
                  <c:v>1.1805555555555555E-2</c:v>
                </c:pt>
                <c:pt idx="17">
                  <c:v>9.0277777777777787E-3</c:v>
                </c:pt>
                <c:pt idx="18">
                  <c:v>1.9444444444444445E-2</c:v>
                </c:pt>
                <c:pt idx="19">
                  <c:v>9.7222222222222224E-3</c:v>
                </c:pt>
                <c:pt idx="20">
                  <c:v>1.0416666666666666E-2</c:v>
                </c:pt>
                <c:pt idx="21">
                  <c:v>1.3888888888888889E-3</c:v>
                </c:pt>
                <c:pt idx="22">
                  <c:v>1.3888888888888889E-3</c:v>
                </c:pt>
                <c:pt idx="23">
                  <c:v>1.2499999999999999E-2</c:v>
                </c:pt>
                <c:pt idx="24">
                  <c:v>9.7222222222222224E-3</c:v>
                </c:pt>
                <c:pt idx="25">
                  <c:v>1.1111111111111112E-2</c:v>
                </c:pt>
                <c:pt idx="26">
                  <c:v>8.3333333333333332E-3</c:v>
                </c:pt>
                <c:pt idx="27">
                  <c:v>6.9444444444444447E-4</c:v>
                </c:pt>
                <c:pt idx="28">
                  <c:v>8.3333333333333332E-3</c:v>
                </c:pt>
                <c:pt idx="29">
                  <c:v>1.1111111111111112E-2</c:v>
                </c:pt>
                <c:pt idx="30">
                  <c:v>1.3194444444444444E-2</c:v>
                </c:pt>
              </c:numCache>
            </c:numRef>
          </c:val>
          <c:extLst>
            <c:ext xmlns:c16="http://schemas.microsoft.com/office/drawing/2014/chart" uri="{C3380CC4-5D6E-409C-BE32-E72D297353CC}">
              <c16:uniqueId val="{00000003-2F4F-4530-9AB3-DE05FC7F6C5A}"/>
            </c:ext>
          </c:extLst>
        </c:ser>
        <c:ser>
          <c:idx val="4"/>
          <c:order val="4"/>
          <c:tx>
            <c:strRef>
              <c:f>Sheet1!$F$1</c:f>
              <c:strCache>
                <c:ptCount val="1"/>
                <c:pt idx="0">
                  <c:v>Multimedia Device</c:v>
                </c:pt>
              </c:strCache>
            </c:strRef>
          </c:tx>
          <c:spPr>
            <a:solidFill>
              <a:schemeClr val="accent5"/>
            </a:solidFill>
            <a:ln>
              <a:no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5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Sheet1!$A$2:$A$32</c:f>
              <c:strCache>
                <c:ptCount val="31"/>
                <c:pt idx="0">
                  <c:v>Birmingham</c:v>
                </c:pt>
                <c:pt idx="1">
                  <c:v>Memphis</c:v>
                </c:pt>
                <c:pt idx="2">
                  <c:v>Louisville</c:v>
                </c:pt>
                <c:pt idx="3">
                  <c:v>Nashville</c:v>
                </c:pt>
                <c:pt idx="4">
                  <c:v>New Orleans</c:v>
                </c:pt>
                <c:pt idx="5">
                  <c:v>Knoxville</c:v>
                </c:pt>
                <c:pt idx="6">
                  <c:v>Jacksonville</c:v>
                </c:pt>
                <c:pt idx="7">
                  <c:v>Richmond</c:v>
                </c:pt>
                <c:pt idx="8">
                  <c:v>Columbus, OH</c:v>
                </c:pt>
                <c:pt idx="9">
                  <c:v>Greensboro</c:v>
                </c:pt>
                <c:pt idx="10">
                  <c:v>Dayton</c:v>
                </c:pt>
                <c:pt idx="11">
                  <c:v>Oklahoma City</c:v>
                </c:pt>
                <c:pt idx="12">
                  <c:v>Buffalo</c:v>
                </c:pt>
                <c:pt idx="13">
                  <c:v>Norfolk</c:v>
                </c:pt>
                <c:pt idx="14">
                  <c:v>Indianapolis</c:v>
                </c:pt>
                <c:pt idx="15">
                  <c:v>Providence</c:v>
                </c:pt>
                <c:pt idx="16">
                  <c:v>Tulsa</c:v>
                </c:pt>
                <c:pt idx="17">
                  <c:v>Greenville</c:v>
                </c:pt>
                <c:pt idx="18">
                  <c:v>Cincinnati</c:v>
                </c:pt>
                <c:pt idx="19">
                  <c:v>Raleigh</c:v>
                </c:pt>
                <c:pt idx="20">
                  <c:v>Hartford</c:v>
                </c:pt>
                <c:pt idx="21">
                  <c:v>Las Vegas</c:v>
                </c:pt>
                <c:pt idx="22">
                  <c:v>Milwaukee</c:v>
                </c:pt>
                <c:pt idx="23">
                  <c:v>Albuqurque</c:v>
                </c:pt>
                <c:pt idx="24">
                  <c:v>Ft Myers</c:v>
                </c:pt>
                <c:pt idx="25">
                  <c:v>Kansas City</c:v>
                </c:pt>
                <c:pt idx="26">
                  <c:v>West Palm Beach</c:v>
                </c:pt>
                <c:pt idx="27">
                  <c:v>San Antonio</c:v>
                </c:pt>
                <c:pt idx="28">
                  <c:v>San Deigo</c:v>
                </c:pt>
                <c:pt idx="29">
                  <c:v>Austin</c:v>
                </c:pt>
                <c:pt idx="30">
                  <c:v>Salt Lake City</c:v>
                </c:pt>
              </c:strCache>
            </c:strRef>
          </c:cat>
          <c:val>
            <c:numRef>
              <c:f>Sheet1!$F$2:$F$32</c:f>
              <c:numCache>
                <c:formatCode>h:mm</c:formatCode>
                <c:ptCount val="31"/>
                <c:pt idx="0">
                  <c:v>1.2499999999999999E-2</c:v>
                </c:pt>
                <c:pt idx="1">
                  <c:v>9.7222222222222224E-3</c:v>
                </c:pt>
                <c:pt idx="2">
                  <c:v>1.5277777777777777E-2</c:v>
                </c:pt>
                <c:pt idx="3">
                  <c:v>1.5277777777777777E-2</c:v>
                </c:pt>
                <c:pt idx="4">
                  <c:v>1.3888888888888889E-3</c:v>
                </c:pt>
                <c:pt idx="5">
                  <c:v>1.8055555555555557E-2</c:v>
                </c:pt>
                <c:pt idx="6">
                  <c:v>1.3888888888888889E-3</c:v>
                </c:pt>
                <c:pt idx="7">
                  <c:v>1.2499999999999999E-2</c:v>
                </c:pt>
                <c:pt idx="8">
                  <c:v>1.3888888888888889E-3</c:v>
                </c:pt>
                <c:pt idx="9">
                  <c:v>2.013888888888889E-2</c:v>
                </c:pt>
                <c:pt idx="10">
                  <c:v>1.7361111111111112E-2</c:v>
                </c:pt>
                <c:pt idx="11">
                  <c:v>1.8055555555555557E-2</c:v>
                </c:pt>
                <c:pt idx="12">
                  <c:v>1.1805555555555555E-2</c:v>
                </c:pt>
                <c:pt idx="13">
                  <c:v>2.2222222222222223E-2</c:v>
                </c:pt>
                <c:pt idx="14">
                  <c:v>1.8055555555555557E-2</c:v>
                </c:pt>
                <c:pt idx="15">
                  <c:v>1.6666666666666666E-2</c:v>
                </c:pt>
                <c:pt idx="16">
                  <c:v>1.1805555555555555E-2</c:v>
                </c:pt>
                <c:pt idx="17">
                  <c:v>1.5972222222222224E-2</c:v>
                </c:pt>
                <c:pt idx="18">
                  <c:v>1.9444444444444445E-2</c:v>
                </c:pt>
                <c:pt idx="19">
                  <c:v>1.6666666666666666E-2</c:v>
                </c:pt>
                <c:pt idx="20">
                  <c:v>1.3194444444444444E-2</c:v>
                </c:pt>
                <c:pt idx="21">
                  <c:v>1.5277777777777777E-2</c:v>
                </c:pt>
                <c:pt idx="22">
                  <c:v>1.2499999999999999E-2</c:v>
                </c:pt>
                <c:pt idx="23">
                  <c:v>1.8749999999999999E-2</c:v>
                </c:pt>
                <c:pt idx="24">
                  <c:v>1.4583333333333332E-2</c:v>
                </c:pt>
                <c:pt idx="25">
                  <c:v>1.4583333333333332E-2</c:v>
                </c:pt>
                <c:pt idx="26">
                  <c:v>1.0416666666666666E-2</c:v>
                </c:pt>
                <c:pt idx="27">
                  <c:v>1.3888888888888889E-3</c:v>
                </c:pt>
                <c:pt idx="28">
                  <c:v>1.5277777777777777E-2</c:v>
                </c:pt>
                <c:pt idx="29">
                  <c:v>2.4305555555555556E-2</c:v>
                </c:pt>
                <c:pt idx="30">
                  <c:v>1.4583333333333332E-2</c:v>
                </c:pt>
              </c:numCache>
            </c:numRef>
          </c:val>
          <c:extLst>
            <c:ext xmlns:c16="http://schemas.microsoft.com/office/drawing/2014/chart" uri="{C3380CC4-5D6E-409C-BE32-E72D297353CC}">
              <c16:uniqueId val="{00000004-2F4F-4530-9AB3-DE05FC7F6C5A}"/>
            </c:ext>
          </c:extLst>
        </c:ser>
        <c:dLbls>
          <c:showLegendKey val="0"/>
          <c:showVal val="0"/>
          <c:showCatName val="0"/>
          <c:showSerName val="0"/>
          <c:showPercent val="0"/>
          <c:showBubbleSize val="0"/>
        </c:dLbls>
        <c:gapWidth val="150"/>
        <c:overlap val="100"/>
        <c:axId val="372080832"/>
        <c:axId val="372081224"/>
      </c:barChart>
      <c:catAx>
        <c:axId val="3720808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372081224"/>
        <c:crosses val="autoZero"/>
        <c:auto val="1"/>
        <c:lblAlgn val="ctr"/>
        <c:lblOffset val="100"/>
        <c:noMultiLvlLbl val="0"/>
      </c:catAx>
      <c:valAx>
        <c:axId val="372081224"/>
        <c:scaling>
          <c:orientation val="minMax"/>
        </c:scaling>
        <c:delete val="1"/>
        <c:axPos val="t"/>
        <c:numFmt formatCode="h:mm" sourceLinked="1"/>
        <c:majorTickMark val="none"/>
        <c:minorTickMark val="none"/>
        <c:tickLblPos val="nextTo"/>
        <c:crossAx val="372080832"/>
        <c:crosses val="autoZero"/>
        <c:crossBetween val="between"/>
      </c:valAx>
      <c:spPr>
        <a:noFill/>
        <a:ln>
          <a:noFill/>
        </a:ln>
        <a:effectLst/>
      </c:spPr>
    </c:plotArea>
    <c:legend>
      <c:legendPos val="b"/>
      <c:overlay val="0"/>
      <c:spPr>
        <a:noFill/>
        <a:ln>
          <a:solidFill>
            <a:schemeClr val="tx1"/>
          </a:solid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t>Weekly</a:t>
            </a:r>
            <a:r>
              <a:rPr lang="en-US" baseline="0" dirty="0"/>
              <a:t> Time Spent In LPM Markets</a:t>
            </a:r>
          </a:p>
          <a:p>
            <a:pPr>
              <a:defRPr/>
            </a:pPr>
            <a:r>
              <a:rPr lang="en-US" sz="1400" baseline="0" dirty="0"/>
              <a:t>(HH:MM)</a:t>
            </a:r>
            <a:endParaRPr lang="en-US" sz="1400" dirty="0"/>
          </a:p>
        </c:rich>
      </c:tx>
      <c:overlay val="0"/>
    </c:title>
    <c:autoTitleDeleted val="0"/>
    <c:plotArea>
      <c:layout/>
      <c:barChart>
        <c:barDir val="bar"/>
        <c:grouping val="stacked"/>
        <c:varyColors val="0"/>
        <c:ser>
          <c:idx val="0"/>
          <c:order val="0"/>
          <c:tx>
            <c:strRef>
              <c:f>Sheet1!$B$1</c:f>
              <c:strCache>
                <c:ptCount val="1"/>
                <c:pt idx="0">
                  <c:v>Live TV</c:v>
                </c:pt>
              </c:strCache>
            </c:strRef>
          </c:tx>
          <c:spPr>
            <a:solidFill>
              <a:srgbClr val="4F81BD"/>
            </a:solidFill>
          </c:spPr>
          <c:invertIfNegative val="0"/>
          <c:dLbls>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Atlanta</c:v>
                </c:pt>
                <c:pt idx="1">
                  <c:v>Chicago</c:v>
                </c:pt>
                <c:pt idx="2">
                  <c:v>Dallas</c:v>
                </c:pt>
                <c:pt idx="3">
                  <c:v>Deroit</c:v>
                </c:pt>
                <c:pt idx="4">
                  <c:v>Houston</c:v>
                </c:pt>
                <c:pt idx="5">
                  <c:v>Los Angeles</c:v>
                </c:pt>
                <c:pt idx="6">
                  <c:v>Miami</c:v>
                </c:pt>
                <c:pt idx="7">
                  <c:v>New York</c:v>
                </c:pt>
                <c:pt idx="8">
                  <c:v>Philadelphia</c:v>
                </c:pt>
                <c:pt idx="9">
                  <c:v>Washington DC</c:v>
                </c:pt>
              </c:strCache>
            </c:strRef>
          </c:cat>
          <c:val>
            <c:numRef>
              <c:f>Sheet1!$B$2:$B$11</c:f>
              <c:numCache>
                <c:formatCode>h:mm</c:formatCode>
                <c:ptCount val="10"/>
                <c:pt idx="0">
                  <c:v>0.21388888888888899</c:v>
                </c:pt>
                <c:pt idx="1">
                  <c:v>0.243055555555556</c:v>
                </c:pt>
                <c:pt idx="2">
                  <c:v>0.20624999999999999</c:v>
                </c:pt>
                <c:pt idx="3">
                  <c:v>0.266666666666667</c:v>
                </c:pt>
                <c:pt idx="4">
                  <c:v>0.23194444444444401</c:v>
                </c:pt>
                <c:pt idx="5">
                  <c:v>0.209722222222222</c:v>
                </c:pt>
                <c:pt idx="6">
                  <c:v>0.195833333333333</c:v>
                </c:pt>
                <c:pt idx="7">
                  <c:v>0.241666666666667</c:v>
                </c:pt>
                <c:pt idx="8">
                  <c:v>0.24722222222222201</c:v>
                </c:pt>
                <c:pt idx="9">
                  <c:v>0.22222222222222199</c:v>
                </c:pt>
              </c:numCache>
            </c:numRef>
          </c:val>
          <c:extLst>
            <c:ext xmlns:c16="http://schemas.microsoft.com/office/drawing/2014/chart" uri="{C3380CC4-5D6E-409C-BE32-E72D297353CC}">
              <c16:uniqueId val="{00000000-F93E-4E74-B811-0C857854FFFA}"/>
            </c:ext>
          </c:extLst>
        </c:ser>
        <c:ser>
          <c:idx val="1"/>
          <c:order val="1"/>
          <c:tx>
            <c:strRef>
              <c:f>Sheet1!$C$1</c:f>
              <c:strCache>
                <c:ptCount val="1"/>
                <c:pt idx="0">
                  <c:v>Time-Shifted TV</c:v>
                </c:pt>
              </c:strCache>
            </c:strRef>
          </c:tx>
          <c:spPr>
            <a:solidFill>
              <a:srgbClr val="50C8A0"/>
            </a:solidFill>
          </c:spPr>
          <c:invertIfNegative val="0"/>
          <c:dLbls>
            <c:spPr>
              <a:noFill/>
              <a:ln>
                <a:noFill/>
              </a:ln>
              <a:effectLst/>
            </c:spPr>
            <c:txPr>
              <a:bodyPr/>
              <a:lstStyle/>
              <a:p>
                <a:pPr>
                  <a:defRPr sz="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Atlanta</c:v>
                </c:pt>
                <c:pt idx="1">
                  <c:v>Chicago</c:v>
                </c:pt>
                <c:pt idx="2">
                  <c:v>Dallas</c:v>
                </c:pt>
                <c:pt idx="3">
                  <c:v>Deroit</c:v>
                </c:pt>
                <c:pt idx="4">
                  <c:v>Houston</c:v>
                </c:pt>
                <c:pt idx="5">
                  <c:v>Los Angeles</c:v>
                </c:pt>
                <c:pt idx="6">
                  <c:v>Miami</c:v>
                </c:pt>
                <c:pt idx="7">
                  <c:v>New York</c:v>
                </c:pt>
                <c:pt idx="8">
                  <c:v>Philadelphia</c:v>
                </c:pt>
                <c:pt idx="9">
                  <c:v>Washington DC</c:v>
                </c:pt>
              </c:strCache>
            </c:strRef>
          </c:cat>
          <c:val>
            <c:numRef>
              <c:f>Sheet1!$C$2:$C$11</c:f>
              <c:numCache>
                <c:formatCode>h:mm</c:formatCode>
                <c:ptCount val="10"/>
                <c:pt idx="0">
                  <c:v>3.4722222222222203E-2</c:v>
                </c:pt>
                <c:pt idx="1">
                  <c:v>2.9861111111111099E-2</c:v>
                </c:pt>
                <c:pt idx="2">
                  <c:v>3.7499999999999999E-2</c:v>
                </c:pt>
                <c:pt idx="3">
                  <c:v>3.54166666666667E-2</c:v>
                </c:pt>
                <c:pt idx="4">
                  <c:v>3.54166666666667E-2</c:v>
                </c:pt>
                <c:pt idx="5">
                  <c:v>5.4861111111111097E-2</c:v>
                </c:pt>
                <c:pt idx="6">
                  <c:v>1.94444444444444E-2</c:v>
                </c:pt>
                <c:pt idx="7">
                  <c:v>2.6388888888888899E-2</c:v>
                </c:pt>
                <c:pt idx="8">
                  <c:v>2.4305555555555601E-2</c:v>
                </c:pt>
                <c:pt idx="9">
                  <c:v>2.5000000000000001E-2</c:v>
                </c:pt>
              </c:numCache>
            </c:numRef>
          </c:val>
          <c:extLst>
            <c:ext xmlns:c16="http://schemas.microsoft.com/office/drawing/2014/chart" uri="{C3380CC4-5D6E-409C-BE32-E72D297353CC}">
              <c16:uniqueId val="{00000001-F93E-4E74-B811-0C857854FFFA}"/>
            </c:ext>
          </c:extLst>
        </c:ser>
        <c:ser>
          <c:idx val="2"/>
          <c:order val="2"/>
          <c:tx>
            <c:strRef>
              <c:f>Sheet1!$D$1</c:f>
              <c:strCache>
                <c:ptCount val="1"/>
                <c:pt idx="0">
                  <c:v>DVD/Blu-Ray</c:v>
                </c:pt>
              </c:strCache>
            </c:strRef>
          </c:tx>
          <c:spPr>
            <a:solidFill>
              <a:srgbClr val="FAB982"/>
            </a:solidFill>
          </c:spPr>
          <c:invertIfNegative val="0"/>
          <c:dLbls>
            <c:spPr>
              <a:noFill/>
              <a:ln>
                <a:noFill/>
              </a:ln>
              <a:effectLst/>
            </c:spPr>
            <c:txPr>
              <a:bodyPr/>
              <a:lstStyle/>
              <a:p>
                <a:pPr>
                  <a:defRPr sz="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Atlanta</c:v>
                </c:pt>
                <c:pt idx="1">
                  <c:v>Chicago</c:v>
                </c:pt>
                <c:pt idx="2">
                  <c:v>Dallas</c:v>
                </c:pt>
                <c:pt idx="3">
                  <c:v>Deroit</c:v>
                </c:pt>
                <c:pt idx="4">
                  <c:v>Houston</c:v>
                </c:pt>
                <c:pt idx="5">
                  <c:v>Los Angeles</c:v>
                </c:pt>
                <c:pt idx="6">
                  <c:v>Miami</c:v>
                </c:pt>
                <c:pt idx="7">
                  <c:v>New York</c:v>
                </c:pt>
                <c:pt idx="8">
                  <c:v>Philadelphia</c:v>
                </c:pt>
                <c:pt idx="9">
                  <c:v>Washington DC</c:v>
                </c:pt>
              </c:strCache>
            </c:strRef>
          </c:cat>
          <c:val>
            <c:numRef>
              <c:f>Sheet1!$D$2:$D$11</c:f>
              <c:numCache>
                <c:formatCode>h:mm</c:formatCode>
                <c:ptCount val="10"/>
                <c:pt idx="0">
                  <c:v>2.7777777777777801E-3</c:v>
                </c:pt>
                <c:pt idx="1">
                  <c:v>6.2500000000000003E-3</c:v>
                </c:pt>
                <c:pt idx="2">
                  <c:v>6.9444444444444397E-3</c:v>
                </c:pt>
                <c:pt idx="3">
                  <c:v>8.3333333333333297E-3</c:v>
                </c:pt>
                <c:pt idx="4">
                  <c:v>4.1666666666666701E-3</c:v>
                </c:pt>
                <c:pt idx="5">
                  <c:v>5.5555555555555497E-3</c:v>
                </c:pt>
                <c:pt idx="6">
                  <c:v>3.4722222222222199E-3</c:v>
                </c:pt>
                <c:pt idx="7">
                  <c:v>2.7777777777777801E-3</c:v>
                </c:pt>
                <c:pt idx="8">
                  <c:v>4.1666666666666701E-3</c:v>
                </c:pt>
                <c:pt idx="9">
                  <c:v>1.38888888888889E-3</c:v>
                </c:pt>
              </c:numCache>
            </c:numRef>
          </c:val>
          <c:extLst>
            <c:ext xmlns:c16="http://schemas.microsoft.com/office/drawing/2014/chart" uri="{C3380CC4-5D6E-409C-BE32-E72D297353CC}">
              <c16:uniqueId val="{00000002-F93E-4E74-B811-0C857854FFFA}"/>
            </c:ext>
          </c:extLst>
        </c:ser>
        <c:ser>
          <c:idx val="3"/>
          <c:order val="3"/>
          <c:tx>
            <c:strRef>
              <c:f>Sheet1!$E$1</c:f>
              <c:strCache>
                <c:ptCount val="1"/>
                <c:pt idx="0">
                  <c:v>Game Console</c:v>
                </c:pt>
              </c:strCache>
            </c:strRef>
          </c:tx>
          <c:invertIfNegative val="0"/>
          <c:dLbls>
            <c:spPr>
              <a:noFill/>
              <a:ln>
                <a:noFill/>
              </a:ln>
              <a:effectLst/>
            </c:spPr>
            <c:txPr>
              <a:bodyPr/>
              <a:lstStyle/>
              <a:p>
                <a:pPr>
                  <a:defRPr sz="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Atlanta</c:v>
                </c:pt>
                <c:pt idx="1">
                  <c:v>Chicago</c:v>
                </c:pt>
                <c:pt idx="2">
                  <c:v>Dallas</c:v>
                </c:pt>
                <c:pt idx="3">
                  <c:v>Deroit</c:v>
                </c:pt>
                <c:pt idx="4">
                  <c:v>Houston</c:v>
                </c:pt>
                <c:pt idx="5">
                  <c:v>Los Angeles</c:v>
                </c:pt>
                <c:pt idx="6">
                  <c:v>Miami</c:v>
                </c:pt>
                <c:pt idx="7">
                  <c:v>New York</c:v>
                </c:pt>
                <c:pt idx="8">
                  <c:v>Philadelphia</c:v>
                </c:pt>
                <c:pt idx="9">
                  <c:v>Washington DC</c:v>
                </c:pt>
              </c:strCache>
            </c:strRef>
          </c:cat>
          <c:val>
            <c:numRef>
              <c:f>Sheet1!$E$2:$E$11</c:f>
              <c:numCache>
                <c:formatCode>h:mm</c:formatCode>
                <c:ptCount val="10"/>
                <c:pt idx="0">
                  <c:v>8.3333333333333297E-3</c:v>
                </c:pt>
                <c:pt idx="1">
                  <c:v>1.6666666666666701E-2</c:v>
                </c:pt>
                <c:pt idx="2">
                  <c:v>6.2500000000000003E-3</c:v>
                </c:pt>
                <c:pt idx="3">
                  <c:v>1.3194444444444399E-2</c:v>
                </c:pt>
                <c:pt idx="4">
                  <c:v>1.59722222222222E-2</c:v>
                </c:pt>
                <c:pt idx="5">
                  <c:v>6.9444444444444397E-3</c:v>
                </c:pt>
                <c:pt idx="6">
                  <c:v>8.3333333333333297E-3</c:v>
                </c:pt>
                <c:pt idx="7">
                  <c:v>5.5555555555555497E-3</c:v>
                </c:pt>
                <c:pt idx="8">
                  <c:v>1.52777777777778E-2</c:v>
                </c:pt>
                <c:pt idx="9">
                  <c:v>8.3333333333333297E-3</c:v>
                </c:pt>
              </c:numCache>
            </c:numRef>
          </c:val>
          <c:extLst>
            <c:ext xmlns:c16="http://schemas.microsoft.com/office/drawing/2014/chart" uri="{C3380CC4-5D6E-409C-BE32-E72D297353CC}">
              <c16:uniqueId val="{00000003-F93E-4E74-B811-0C857854FFFA}"/>
            </c:ext>
          </c:extLst>
        </c:ser>
        <c:ser>
          <c:idx val="4"/>
          <c:order val="4"/>
          <c:tx>
            <c:strRef>
              <c:f>Sheet1!$F$1</c:f>
              <c:strCache>
                <c:ptCount val="1"/>
                <c:pt idx="0">
                  <c:v>Multimedia Device</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Atlanta</c:v>
                </c:pt>
                <c:pt idx="1">
                  <c:v>Chicago</c:v>
                </c:pt>
                <c:pt idx="2">
                  <c:v>Dallas</c:v>
                </c:pt>
                <c:pt idx="3">
                  <c:v>Deroit</c:v>
                </c:pt>
                <c:pt idx="4">
                  <c:v>Houston</c:v>
                </c:pt>
                <c:pt idx="5">
                  <c:v>Los Angeles</c:v>
                </c:pt>
                <c:pt idx="6">
                  <c:v>Miami</c:v>
                </c:pt>
                <c:pt idx="7">
                  <c:v>New York</c:v>
                </c:pt>
                <c:pt idx="8">
                  <c:v>Philadelphia</c:v>
                </c:pt>
                <c:pt idx="9">
                  <c:v>Washington DC</c:v>
                </c:pt>
              </c:strCache>
            </c:strRef>
          </c:cat>
          <c:val>
            <c:numRef>
              <c:f>Sheet1!$F$2:$F$11</c:f>
              <c:numCache>
                <c:formatCode>h:mm</c:formatCode>
                <c:ptCount val="10"/>
                <c:pt idx="0">
                  <c:v>1.3194444444444399E-2</c:v>
                </c:pt>
                <c:pt idx="1">
                  <c:v>1.59722222222222E-2</c:v>
                </c:pt>
                <c:pt idx="2">
                  <c:v>2.5694444444444402E-2</c:v>
                </c:pt>
                <c:pt idx="3">
                  <c:v>1.52777777777778E-2</c:v>
                </c:pt>
                <c:pt idx="4">
                  <c:v>1.6666666666666701E-2</c:v>
                </c:pt>
                <c:pt idx="5">
                  <c:v>1.59722222222222E-2</c:v>
                </c:pt>
                <c:pt idx="6">
                  <c:v>9.0277777777777804E-3</c:v>
                </c:pt>
                <c:pt idx="7">
                  <c:v>2.0833333333333301E-2</c:v>
                </c:pt>
                <c:pt idx="8">
                  <c:v>1.4583333333333301E-2</c:v>
                </c:pt>
                <c:pt idx="9">
                  <c:v>1.38888888888889E-2</c:v>
                </c:pt>
              </c:numCache>
            </c:numRef>
          </c:val>
          <c:extLst>
            <c:ext xmlns:c16="http://schemas.microsoft.com/office/drawing/2014/chart" uri="{C3380CC4-5D6E-409C-BE32-E72D297353CC}">
              <c16:uniqueId val="{00000004-F93E-4E74-B811-0C857854FFFA}"/>
            </c:ext>
          </c:extLst>
        </c:ser>
        <c:dLbls>
          <c:showLegendKey val="0"/>
          <c:showVal val="1"/>
          <c:showCatName val="0"/>
          <c:showSerName val="0"/>
          <c:showPercent val="0"/>
          <c:showBubbleSize val="0"/>
        </c:dLbls>
        <c:gapWidth val="150"/>
        <c:overlap val="100"/>
        <c:axId val="370822040"/>
        <c:axId val="370822432"/>
      </c:barChart>
      <c:catAx>
        <c:axId val="370822040"/>
        <c:scaling>
          <c:orientation val="minMax"/>
        </c:scaling>
        <c:delete val="0"/>
        <c:axPos val="l"/>
        <c:numFmt formatCode="General" sourceLinked="1"/>
        <c:majorTickMark val="none"/>
        <c:minorTickMark val="none"/>
        <c:tickLblPos val="nextTo"/>
        <c:txPr>
          <a:bodyPr/>
          <a:lstStyle/>
          <a:p>
            <a:pPr>
              <a:defRPr sz="1050"/>
            </a:pPr>
            <a:endParaRPr lang="en-US"/>
          </a:p>
        </c:txPr>
        <c:crossAx val="370822432"/>
        <c:crosses val="autoZero"/>
        <c:auto val="1"/>
        <c:lblAlgn val="ctr"/>
        <c:lblOffset val="100"/>
        <c:noMultiLvlLbl val="0"/>
      </c:catAx>
      <c:valAx>
        <c:axId val="370822432"/>
        <c:scaling>
          <c:orientation val="minMax"/>
        </c:scaling>
        <c:delete val="1"/>
        <c:axPos val="b"/>
        <c:numFmt formatCode="h:mm" sourceLinked="1"/>
        <c:majorTickMark val="out"/>
        <c:minorTickMark val="none"/>
        <c:tickLblPos val="nextTo"/>
        <c:crossAx val="370822040"/>
        <c:crosses val="autoZero"/>
        <c:crossBetween val="between"/>
      </c:valAx>
    </c:plotArea>
    <c:legend>
      <c:legendPos val="t"/>
      <c:layout>
        <c:manualLayout>
          <c:xMode val="edge"/>
          <c:yMode val="edge"/>
          <c:x val="5.8808318430825297E-2"/>
          <c:y val="0.16308801866537101"/>
          <c:w val="0.88238336313834898"/>
          <c:h val="7.1805447962089097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t>Weekly</a:t>
            </a:r>
            <a:r>
              <a:rPr lang="en-US" baseline="0" dirty="0"/>
              <a:t> Time Spent In LPM Markets</a:t>
            </a:r>
          </a:p>
          <a:p>
            <a:pPr>
              <a:defRPr/>
            </a:pPr>
            <a:r>
              <a:rPr lang="en-US" sz="1400" baseline="0" dirty="0"/>
              <a:t>(HH:MM)</a:t>
            </a:r>
            <a:endParaRPr lang="en-US" sz="1400" dirty="0"/>
          </a:p>
        </c:rich>
      </c:tx>
      <c:overlay val="0"/>
    </c:title>
    <c:autoTitleDeleted val="0"/>
    <c:plotArea>
      <c:layout/>
      <c:barChart>
        <c:barDir val="bar"/>
        <c:grouping val="stacked"/>
        <c:varyColors val="0"/>
        <c:ser>
          <c:idx val="0"/>
          <c:order val="0"/>
          <c:tx>
            <c:strRef>
              <c:f>Sheet1!$B$1</c:f>
              <c:strCache>
                <c:ptCount val="1"/>
                <c:pt idx="0">
                  <c:v>Live TV</c:v>
                </c:pt>
              </c:strCache>
            </c:strRef>
          </c:tx>
          <c:spPr>
            <a:solidFill>
              <a:srgbClr val="4F81BD"/>
            </a:solidFill>
          </c:spPr>
          <c:invertIfNegative val="0"/>
          <c:dLbls>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Chicago</c:v>
                </c:pt>
                <c:pt idx="1">
                  <c:v>Dallas</c:v>
                </c:pt>
                <c:pt idx="2">
                  <c:v>Denver</c:v>
                </c:pt>
                <c:pt idx="3">
                  <c:v>Houston</c:v>
                </c:pt>
                <c:pt idx="4">
                  <c:v>Los Angeles</c:v>
                </c:pt>
                <c:pt idx="5">
                  <c:v>Miami</c:v>
                </c:pt>
                <c:pt idx="6">
                  <c:v>New York</c:v>
                </c:pt>
                <c:pt idx="7">
                  <c:v>Phoenix</c:v>
                </c:pt>
                <c:pt idx="8">
                  <c:v>Sacramento</c:v>
                </c:pt>
                <c:pt idx="9">
                  <c:v>San Francisco</c:v>
                </c:pt>
              </c:strCache>
            </c:strRef>
          </c:cat>
          <c:val>
            <c:numRef>
              <c:f>Sheet1!$B$2:$B$11</c:f>
              <c:numCache>
                <c:formatCode>h:mm</c:formatCode>
                <c:ptCount val="10"/>
                <c:pt idx="0">
                  <c:v>0.12777777777777799</c:v>
                </c:pt>
                <c:pt idx="1">
                  <c:v>0.113888888888889</c:v>
                </c:pt>
                <c:pt idx="2">
                  <c:v>0.15277777777777801</c:v>
                </c:pt>
                <c:pt idx="3">
                  <c:v>0.12638888888888899</c:v>
                </c:pt>
                <c:pt idx="4">
                  <c:v>0.132638888888889</c:v>
                </c:pt>
                <c:pt idx="5">
                  <c:v>0.110416666666667</c:v>
                </c:pt>
                <c:pt idx="6">
                  <c:v>0.16875000000000001</c:v>
                </c:pt>
                <c:pt idx="7">
                  <c:v>0.132638888888889</c:v>
                </c:pt>
                <c:pt idx="8">
                  <c:v>0.13819444444444401</c:v>
                </c:pt>
                <c:pt idx="9">
                  <c:v>0.13055555555555601</c:v>
                </c:pt>
              </c:numCache>
            </c:numRef>
          </c:val>
          <c:extLst>
            <c:ext xmlns:c16="http://schemas.microsoft.com/office/drawing/2014/chart" uri="{C3380CC4-5D6E-409C-BE32-E72D297353CC}">
              <c16:uniqueId val="{00000000-6135-4552-8FC3-B2E8AC3CE60B}"/>
            </c:ext>
          </c:extLst>
        </c:ser>
        <c:ser>
          <c:idx val="1"/>
          <c:order val="1"/>
          <c:tx>
            <c:strRef>
              <c:f>Sheet1!$C$1</c:f>
              <c:strCache>
                <c:ptCount val="1"/>
                <c:pt idx="0">
                  <c:v>Time-Shifted TV</c:v>
                </c:pt>
              </c:strCache>
            </c:strRef>
          </c:tx>
          <c:spPr>
            <a:solidFill>
              <a:srgbClr val="50C8A0"/>
            </a:solidFill>
          </c:spPr>
          <c:invertIfNegative val="0"/>
          <c:dLbls>
            <c:spPr>
              <a:noFill/>
              <a:ln>
                <a:noFill/>
              </a:ln>
              <a:effectLst/>
            </c:spPr>
            <c:txPr>
              <a:bodyPr/>
              <a:lstStyle/>
              <a:p>
                <a:pPr>
                  <a:defRPr sz="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Chicago</c:v>
                </c:pt>
                <c:pt idx="1">
                  <c:v>Dallas</c:v>
                </c:pt>
                <c:pt idx="2">
                  <c:v>Denver</c:v>
                </c:pt>
                <c:pt idx="3">
                  <c:v>Houston</c:v>
                </c:pt>
                <c:pt idx="4">
                  <c:v>Los Angeles</c:v>
                </c:pt>
                <c:pt idx="5">
                  <c:v>Miami</c:v>
                </c:pt>
                <c:pt idx="6">
                  <c:v>New York</c:v>
                </c:pt>
                <c:pt idx="7">
                  <c:v>Phoenix</c:v>
                </c:pt>
                <c:pt idx="8">
                  <c:v>Sacramento</c:v>
                </c:pt>
                <c:pt idx="9">
                  <c:v>San Francisco</c:v>
                </c:pt>
              </c:strCache>
            </c:strRef>
          </c:cat>
          <c:val>
            <c:numRef>
              <c:f>Sheet1!$C$2:$C$11</c:f>
              <c:numCache>
                <c:formatCode>h:mm</c:formatCode>
                <c:ptCount val="10"/>
                <c:pt idx="0">
                  <c:v>1.3194444444444399E-2</c:v>
                </c:pt>
                <c:pt idx="1">
                  <c:v>1.7361111111111101E-2</c:v>
                </c:pt>
                <c:pt idx="2">
                  <c:v>1.4583333333333301E-2</c:v>
                </c:pt>
                <c:pt idx="3">
                  <c:v>1.59722222222222E-2</c:v>
                </c:pt>
                <c:pt idx="4">
                  <c:v>1.7361111111111101E-2</c:v>
                </c:pt>
                <c:pt idx="5">
                  <c:v>1.2500000000000001E-2</c:v>
                </c:pt>
                <c:pt idx="6">
                  <c:v>1.59722222222222E-2</c:v>
                </c:pt>
                <c:pt idx="7">
                  <c:v>1.6666666666666701E-2</c:v>
                </c:pt>
                <c:pt idx="8">
                  <c:v>2.6388888888888899E-2</c:v>
                </c:pt>
                <c:pt idx="9">
                  <c:v>1.6666666666666701E-2</c:v>
                </c:pt>
              </c:numCache>
            </c:numRef>
          </c:val>
          <c:extLst>
            <c:ext xmlns:c16="http://schemas.microsoft.com/office/drawing/2014/chart" uri="{C3380CC4-5D6E-409C-BE32-E72D297353CC}">
              <c16:uniqueId val="{00000001-6135-4552-8FC3-B2E8AC3CE60B}"/>
            </c:ext>
          </c:extLst>
        </c:ser>
        <c:ser>
          <c:idx val="2"/>
          <c:order val="2"/>
          <c:tx>
            <c:strRef>
              <c:f>Sheet1!$D$1</c:f>
              <c:strCache>
                <c:ptCount val="1"/>
                <c:pt idx="0">
                  <c:v>DVD/Blu-Ray</c:v>
                </c:pt>
              </c:strCache>
            </c:strRef>
          </c:tx>
          <c:spPr>
            <a:solidFill>
              <a:srgbClr val="FAB982"/>
            </a:solidFill>
          </c:spPr>
          <c:invertIfNegative val="0"/>
          <c:dLbls>
            <c:spPr>
              <a:noFill/>
              <a:ln>
                <a:noFill/>
              </a:ln>
              <a:effectLst/>
            </c:spPr>
            <c:txPr>
              <a:bodyPr/>
              <a:lstStyle/>
              <a:p>
                <a:pPr>
                  <a:defRPr sz="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Chicago</c:v>
                </c:pt>
                <c:pt idx="1">
                  <c:v>Dallas</c:v>
                </c:pt>
                <c:pt idx="2">
                  <c:v>Denver</c:v>
                </c:pt>
                <c:pt idx="3">
                  <c:v>Houston</c:v>
                </c:pt>
                <c:pt idx="4">
                  <c:v>Los Angeles</c:v>
                </c:pt>
                <c:pt idx="5">
                  <c:v>Miami</c:v>
                </c:pt>
                <c:pt idx="6">
                  <c:v>New York</c:v>
                </c:pt>
                <c:pt idx="7">
                  <c:v>Phoenix</c:v>
                </c:pt>
                <c:pt idx="8">
                  <c:v>Sacramento</c:v>
                </c:pt>
                <c:pt idx="9">
                  <c:v>San Francisco</c:v>
                </c:pt>
              </c:strCache>
            </c:strRef>
          </c:cat>
          <c:val>
            <c:numRef>
              <c:f>Sheet1!$D$2:$D$11</c:f>
              <c:numCache>
                <c:formatCode>h:mm</c:formatCode>
                <c:ptCount val="10"/>
                <c:pt idx="0">
                  <c:v>6.9444444444444397E-3</c:v>
                </c:pt>
                <c:pt idx="1">
                  <c:v>2.7777777777777801E-3</c:v>
                </c:pt>
                <c:pt idx="2">
                  <c:v>6.2500000000000003E-3</c:v>
                </c:pt>
                <c:pt idx="3">
                  <c:v>3.4722222222222199E-3</c:v>
                </c:pt>
                <c:pt idx="4">
                  <c:v>6.2500000000000003E-3</c:v>
                </c:pt>
                <c:pt idx="5">
                  <c:v>4.1666666666666701E-3</c:v>
                </c:pt>
                <c:pt idx="6">
                  <c:v>5.5555555555555497E-3</c:v>
                </c:pt>
                <c:pt idx="7">
                  <c:v>2.7777777777777801E-3</c:v>
                </c:pt>
                <c:pt idx="8">
                  <c:v>7.6388888888888904E-3</c:v>
                </c:pt>
                <c:pt idx="9">
                  <c:v>2.7777777777777801E-3</c:v>
                </c:pt>
              </c:numCache>
            </c:numRef>
          </c:val>
          <c:extLst>
            <c:ext xmlns:c16="http://schemas.microsoft.com/office/drawing/2014/chart" uri="{C3380CC4-5D6E-409C-BE32-E72D297353CC}">
              <c16:uniqueId val="{00000002-6135-4552-8FC3-B2E8AC3CE60B}"/>
            </c:ext>
          </c:extLst>
        </c:ser>
        <c:ser>
          <c:idx val="3"/>
          <c:order val="3"/>
          <c:tx>
            <c:strRef>
              <c:f>Sheet1!$E$1</c:f>
              <c:strCache>
                <c:ptCount val="1"/>
                <c:pt idx="0">
                  <c:v>Game Console</c:v>
                </c:pt>
              </c:strCache>
            </c:strRef>
          </c:tx>
          <c:invertIfNegative val="0"/>
          <c:dLbls>
            <c:spPr>
              <a:noFill/>
              <a:ln>
                <a:noFill/>
              </a:ln>
              <a:effectLst/>
            </c:spPr>
            <c:txPr>
              <a:bodyPr/>
              <a:lstStyle/>
              <a:p>
                <a:pPr>
                  <a:defRPr sz="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Chicago</c:v>
                </c:pt>
                <c:pt idx="1">
                  <c:v>Dallas</c:v>
                </c:pt>
                <c:pt idx="2">
                  <c:v>Denver</c:v>
                </c:pt>
                <c:pt idx="3">
                  <c:v>Houston</c:v>
                </c:pt>
                <c:pt idx="4">
                  <c:v>Los Angeles</c:v>
                </c:pt>
                <c:pt idx="5">
                  <c:v>Miami</c:v>
                </c:pt>
                <c:pt idx="6">
                  <c:v>New York</c:v>
                </c:pt>
                <c:pt idx="7">
                  <c:v>Phoenix</c:v>
                </c:pt>
                <c:pt idx="8">
                  <c:v>Sacramento</c:v>
                </c:pt>
                <c:pt idx="9">
                  <c:v>San Francisco</c:v>
                </c:pt>
              </c:strCache>
            </c:strRef>
          </c:cat>
          <c:val>
            <c:numRef>
              <c:f>Sheet1!$E$2:$E$11</c:f>
              <c:numCache>
                <c:formatCode>h:mm</c:formatCode>
                <c:ptCount val="10"/>
                <c:pt idx="0">
                  <c:v>6.2500000000000003E-3</c:v>
                </c:pt>
                <c:pt idx="1">
                  <c:v>6.9444444444444397E-3</c:v>
                </c:pt>
                <c:pt idx="2">
                  <c:v>9.7222222222222206E-3</c:v>
                </c:pt>
                <c:pt idx="3">
                  <c:v>4.1666666666666701E-3</c:v>
                </c:pt>
                <c:pt idx="4">
                  <c:v>8.3333333333333297E-3</c:v>
                </c:pt>
                <c:pt idx="5">
                  <c:v>6.9444444444444397E-3</c:v>
                </c:pt>
                <c:pt idx="6">
                  <c:v>9.0277777777777804E-3</c:v>
                </c:pt>
                <c:pt idx="7">
                  <c:v>6.9444444444444397E-3</c:v>
                </c:pt>
                <c:pt idx="8">
                  <c:v>7.6388888888888904E-3</c:v>
                </c:pt>
                <c:pt idx="9">
                  <c:v>6.2500000000000003E-3</c:v>
                </c:pt>
              </c:numCache>
            </c:numRef>
          </c:val>
          <c:extLst>
            <c:ext xmlns:c16="http://schemas.microsoft.com/office/drawing/2014/chart" uri="{C3380CC4-5D6E-409C-BE32-E72D297353CC}">
              <c16:uniqueId val="{00000003-6135-4552-8FC3-B2E8AC3CE60B}"/>
            </c:ext>
          </c:extLst>
        </c:ser>
        <c:ser>
          <c:idx val="4"/>
          <c:order val="4"/>
          <c:tx>
            <c:strRef>
              <c:f>Sheet1!$F$1</c:f>
              <c:strCache>
                <c:ptCount val="1"/>
                <c:pt idx="0">
                  <c:v>Multimedia Device</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Chicago</c:v>
                </c:pt>
                <c:pt idx="1">
                  <c:v>Dallas</c:v>
                </c:pt>
                <c:pt idx="2">
                  <c:v>Denver</c:v>
                </c:pt>
                <c:pt idx="3">
                  <c:v>Houston</c:v>
                </c:pt>
                <c:pt idx="4">
                  <c:v>Los Angeles</c:v>
                </c:pt>
                <c:pt idx="5">
                  <c:v>Miami</c:v>
                </c:pt>
                <c:pt idx="6">
                  <c:v>New York</c:v>
                </c:pt>
                <c:pt idx="7">
                  <c:v>Phoenix</c:v>
                </c:pt>
                <c:pt idx="8">
                  <c:v>Sacramento</c:v>
                </c:pt>
                <c:pt idx="9">
                  <c:v>San Francisco</c:v>
                </c:pt>
              </c:strCache>
            </c:strRef>
          </c:cat>
          <c:val>
            <c:numRef>
              <c:f>Sheet1!$F$2:$F$11</c:f>
              <c:numCache>
                <c:formatCode>h:mm</c:formatCode>
                <c:ptCount val="10"/>
                <c:pt idx="0">
                  <c:v>1.0416666666666701E-2</c:v>
                </c:pt>
                <c:pt idx="1">
                  <c:v>1.1111111111111099E-2</c:v>
                </c:pt>
                <c:pt idx="2">
                  <c:v>1.8749999999999999E-2</c:v>
                </c:pt>
                <c:pt idx="3">
                  <c:v>1.7361111111111101E-2</c:v>
                </c:pt>
                <c:pt idx="4">
                  <c:v>1.6666666666666701E-2</c:v>
                </c:pt>
                <c:pt idx="5">
                  <c:v>1.4583333333333301E-2</c:v>
                </c:pt>
                <c:pt idx="6">
                  <c:v>2.0138888888888901E-2</c:v>
                </c:pt>
                <c:pt idx="7">
                  <c:v>1.8749999999999999E-2</c:v>
                </c:pt>
                <c:pt idx="8">
                  <c:v>1.1111111111111099E-2</c:v>
                </c:pt>
                <c:pt idx="9">
                  <c:v>1.4583333333333301E-2</c:v>
                </c:pt>
              </c:numCache>
            </c:numRef>
          </c:val>
          <c:extLst>
            <c:ext xmlns:c16="http://schemas.microsoft.com/office/drawing/2014/chart" uri="{C3380CC4-5D6E-409C-BE32-E72D297353CC}">
              <c16:uniqueId val="{00000004-6135-4552-8FC3-B2E8AC3CE60B}"/>
            </c:ext>
          </c:extLst>
        </c:ser>
        <c:dLbls>
          <c:showLegendKey val="0"/>
          <c:showVal val="1"/>
          <c:showCatName val="0"/>
          <c:showSerName val="0"/>
          <c:showPercent val="0"/>
          <c:showBubbleSize val="0"/>
        </c:dLbls>
        <c:gapWidth val="150"/>
        <c:overlap val="100"/>
        <c:axId val="370820864"/>
        <c:axId val="370821256"/>
      </c:barChart>
      <c:catAx>
        <c:axId val="370820864"/>
        <c:scaling>
          <c:orientation val="minMax"/>
        </c:scaling>
        <c:delete val="0"/>
        <c:axPos val="l"/>
        <c:numFmt formatCode="General" sourceLinked="0"/>
        <c:majorTickMark val="none"/>
        <c:minorTickMark val="none"/>
        <c:tickLblPos val="nextTo"/>
        <c:txPr>
          <a:bodyPr/>
          <a:lstStyle/>
          <a:p>
            <a:pPr>
              <a:defRPr sz="1050"/>
            </a:pPr>
            <a:endParaRPr lang="en-US"/>
          </a:p>
        </c:txPr>
        <c:crossAx val="370821256"/>
        <c:crosses val="autoZero"/>
        <c:auto val="1"/>
        <c:lblAlgn val="ctr"/>
        <c:lblOffset val="100"/>
        <c:noMultiLvlLbl val="0"/>
      </c:catAx>
      <c:valAx>
        <c:axId val="370821256"/>
        <c:scaling>
          <c:orientation val="minMax"/>
        </c:scaling>
        <c:delete val="1"/>
        <c:axPos val="b"/>
        <c:numFmt formatCode="h:mm" sourceLinked="1"/>
        <c:majorTickMark val="out"/>
        <c:minorTickMark val="none"/>
        <c:tickLblPos val="nextTo"/>
        <c:crossAx val="370820864"/>
        <c:crosses val="autoZero"/>
        <c:crossBetween val="between"/>
      </c:valAx>
    </c:plotArea>
    <c:legend>
      <c:legendPos val="t"/>
      <c:layout>
        <c:manualLayout>
          <c:xMode val="edge"/>
          <c:yMode val="edge"/>
          <c:x val="5.8808318430825297E-2"/>
          <c:y val="0.16308801866537101"/>
          <c:w val="0.88238336313834898"/>
          <c:h val="7.1805447962089097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Highest</a:t>
            </a:r>
            <a:r>
              <a:rPr lang="en-US" sz="1600" baseline="0" dirty="0">
                <a:solidFill>
                  <a:schemeClr val="tx1"/>
                </a:solidFill>
              </a:rPr>
              <a:t> Education Level Completed  (% and Index vs. adults)</a:t>
            </a:r>
            <a:endParaRPr lang="en-US" sz="1600" dirty="0">
              <a:solidFill>
                <a:schemeClr val="tx1"/>
              </a:solidFill>
            </a:endParaRPr>
          </a:p>
        </c:rich>
      </c:tx>
      <c:layout>
        <c:manualLayout>
          <c:xMode val="edge"/>
          <c:yMode val="edge"/>
          <c:x val="0.1270830067092853"/>
          <c:y val="1.8347678410537662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9253981223151854E-2"/>
          <c:y val="0.2570886547439229"/>
          <c:w val="0.80746192552477503"/>
          <c:h val="0.49365852550085565"/>
        </c:manualLayout>
      </c:layout>
      <c:barChart>
        <c:barDir val="col"/>
        <c:grouping val="clustered"/>
        <c:varyColors val="0"/>
        <c:ser>
          <c:idx val="0"/>
          <c:order val="0"/>
          <c:tx>
            <c:strRef>
              <c:f>Sheet1!$B$1</c:f>
              <c:strCache>
                <c:ptCount val="1"/>
                <c:pt idx="0">
                  <c:v>Sales</c:v>
                </c:pt>
              </c:strCache>
            </c:strRef>
          </c:tx>
          <c:spPr>
            <a:solidFill>
              <a:schemeClr val="accent1"/>
            </a:solidFill>
            <a:ln w="19050">
              <a:solidFill>
                <a:schemeClr val="lt1"/>
              </a:solidFill>
            </a:ln>
            <a:effectLst/>
          </c:spPr>
          <c:invertIfNegative val="0"/>
          <c:dPt>
            <c:idx val="1"/>
            <c:invertIfNegative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1EB5-4589-B352-EA8D2F13C582}"/>
              </c:ext>
            </c:extLst>
          </c:dPt>
          <c:dPt>
            <c:idx val="2"/>
            <c:invertIfNegative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1EB5-4589-B352-EA8D2F13C582}"/>
              </c:ext>
            </c:extLst>
          </c:dPt>
          <c:dPt>
            <c:idx val="3"/>
            <c:invertIfNegative val="0"/>
            <c:bubble3D val="0"/>
            <c:spPr>
              <a:solidFill>
                <a:schemeClr val="bg1">
                  <a:lumMod val="75000"/>
                </a:schemeClr>
              </a:solidFill>
              <a:ln w="19050">
                <a:solidFill>
                  <a:schemeClr val="bg1"/>
                </a:solidFill>
              </a:ln>
              <a:effectLst/>
            </c:spPr>
            <c:extLst>
              <c:ext xmlns:c16="http://schemas.microsoft.com/office/drawing/2014/chart" uri="{C3380CC4-5D6E-409C-BE32-E72D297353CC}">
                <c16:uniqueId val="{00000005-1EB5-4589-B352-EA8D2F13C582}"/>
              </c:ext>
            </c:extLst>
          </c:dPt>
          <c:dLbls>
            <c:dLbl>
              <c:idx val="0"/>
              <c:layout>
                <c:manualLayout>
                  <c:x val="-7.9167789004338431E-3"/>
                  <c:y val="5.6950651060721251E-3"/>
                </c:manualLayout>
              </c:layout>
              <c:tx>
                <c:rich>
                  <a:bodyPr/>
                  <a:lstStyle/>
                  <a:p>
                    <a:fld id="{58A15BEC-C52E-49A5-B837-D4425DFE300A}" type="VALUE">
                      <a:rPr lang="en-US" smtClean="0"/>
                      <a:pPr/>
                      <a:t>[VALUE]</a:t>
                    </a:fld>
                    <a:r>
                      <a:rPr lang="en-US" dirty="0"/>
                      <a:t> (110)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EB5-4589-B352-EA8D2F13C582}"/>
                </c:ext>
              </c:extLst>
            </c:dLbl>
            <c:dLbl>
              <c:idx val="1"/>
              <c:tx>
                <c:rich>
                  <a:bodyPr/>
                  <a:lstStyle/>
                  <a:p>
                    <a:fld id="{38D99ED6-DC97-4139-91E8-82FB4765DFE4}" type="VALUE">
                      <a:rPr lang="en-US" smtClean="0"/>
                      <a:pPr/>
                      <a:t>[VALUE]</a:t>
                    </a:fld>
                    <a:r>
                      <a:rPr lang="en-US" baseline="0" dirty="0"/>
                      <a:t> </a:t>
                    </a:r>
                    <a:r>
                      <a:rPr lang="en-US" dirty="0"/>
                      <a:t>(94)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EB5-4589-B352-EA8D2F13C582}"/>
                </c:ext>
              </c:extLst>
            </c:dLbl>
            <c:dLbl>
              <c:idx val="2"/>
              <c:layout>
                <c:manualLayout>
                  <c:x val="7.2737032940371868E-4"/>
                  <c:y val="-2.745609979948228E-3"/>
                </c:manualLayout>
              </c:layout>
              <c:tx>
                <c:rich>
                  <a:bodyPr/>
                  <a:lstStyle/>
                  <a:p>
                    <a:fld id="{0BA9357D-6425-41F1-95A0-9EB76B9D8857}" type="VALUE">
                      <a:rPr lang="en-US" smtClean="0"/>
                      <a:pPr/>
                      <a:t>[VALUE]</a:t>
                    </a:fld>
                    <a:r>
                      <a:rPr lang="en-US" baseline="0" dirty="0"/>
                      <a:t> </a:t>
                    </a:r>
                    <a:r>
                      <a:rPr lang="en-US" dirty="0"/>
                      <a:t>(89)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EB5-4589-B352-EA8D2F13C582}"/>
                </c:ext>
              </c:extLst>
            </c:dLbl>
            <c:dLbl>
              <c:idx val="3"/>
              <c:layout>
                <c:manualLayout>
                  <c:x val="5.1085467685271684E-3"/>
                  <c:y val="-5.0678979799956315E-3"/>
                </c:manualLayout>
              </c:layout>
              <c:tx>
                <c:rich>
                  <a:bodyPr/>
                  <a:lstStyle/>
                  <a:p>
                    <a:fld id="{5E2CBAA5-04FB-4DA2-957F-ABF47ED3290A}" type="VALUE">
                      <a:rPr lang="en-US" smtClean="0"/>
                      <a:pPr/>
                      <a:t>[VALUE]</a:t>
                    </a:fld>
                    <a:r>
                      <a:rPr lang="en-US" dirty="0"/>
                      <a:t> (96)</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EB5-4589-B352-EA8D2F13C58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Some H.S. / H.S. Graduate</c:v>
                </c:pt>
                <c:pt idx="1">
                  <c:v>Some College</c:v>
                </c:pt>
                <c:pt idx="2">
                  <c:v>Associate Degree</c:v>
                </c:pt>
                <c:pt idx="3">
                  <c:v>Bachelor's +</c:v>
                </c:pt>
              </c:strCache>
            </c:strRef>
          </c:cat>
          <c:val>
            <c:numRef>
              <c:f>Sheet1!$B$2:$B$5</c:f>
              <c:numCache>
                <c:formatCode>0%</c:formatCode>
                <c:ptCount val="4"/>
                <c:pt idx="0">
                  <c:v>0.46</c:v>
                </c:pt>
                <c:pt idx="1">
                  <c:v>0.18</c:v>
                </c:pt>
                <c:pt idx="2">
                  <c:v>0.09</c:v>
                </c:pt>
                <c:pt idx="3">
                  <c:v>0.28000000000000003</c:v>
                </c:pt>
              </c:numCache>
            </c:numRef>
          </c:val>
          <c:extLst>
            <c:ext xmlns:c16="http://schemas.microsoft.com/office/drawing/2014/chart" uri="{C3380CC4-5D6E-409C-BE32-E72D297353CC}">
              <c16:uniqueId val="{00000007-1EB5-4589-B352-EA8D2F13C582}"/>
            </c:ext>
          </c:extLst>
        </c:ser>
        <c:dLbls>
          <c:showLegendKey val="0"/>
          <c:showVal val="0"/>
          <c:showCatName val="0"/>
          <c:showSerName val="0"/>
          <c:showPercent val="0"/>
          <c:showBubbleSize val="0"/>
        </c:dLbls>
        <c:gapWidth val="150"/>
        <c:axId val="246294752"/>
        <c:axId val="246295144"/>
      </c:barChart>
      <c:catAx>
        <c:axId val="24629475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46295144"/>
        <c:crosses val="autoZero"/>
        <c:auto val="1"/>
        <c:lblAlgn val="ctr"/>
        <c:lblOffset val="100"/>
        <c:noMultiLvlLbl val="0"/>
      </c:catAx>
      <c:valAx>
        <c:axId val="246295144"/>
        <c:scaling>
          <c:orientation val="minMax"/>
          <c:max val="1"/>
        </c:scaling>
        <c:delete val="1"/>
        <c:axPos val="l"/>
        <c:numFmt formatCode="0%" sourceLinked="1"/>
        <c:majorTickMark val="out"/>
        <c:minorTickMark val="none"/>
        <c:tickLblPos val="nextTo"/>
        <c:crossAx val="246294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Employment</a:t>
            </a:r>
            <a:r>
              <a:rPr lang="en-US" sz="1600" baseline="0" dirty="0">
                <a:solidFill>
                  <a:schemeClr val="tx1"/>
                </a:solidFill>
              </a:rPr>
              <a:t> Status</a:t>
            </a:r>
          </a:p>
          <a:p>
            <a:pPr>
              <a:defRPr/>
            </a:pPr>
            <a:r>
              <a:rPr lang="en-US" sz="1600" baseline="0" dirty="0">
                <a:solidFill>
                  <a:schemeClr val="tx1"/>
                </a:solidFill>
              </a:rPr>
              <a:t>(% and Index vs. adults)</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985651075943728"/>
          <c:y val="0.22542276703138225"/>
          <c:w val="0.45163853163203505"/>
          <c:h val="0.6276928864783522"/>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932-4C10-A398-86FF01BAB09F}"/>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A932-4C10-A398-86FF01BAB09F}"/>
              </c:ext>
            </c:extLst>
          </c:dPt>
          <c:dPt>
            <c:idx val="2"/>
            <c:bubble3D val="0"/>
            <c:spPr>
              <a:solidFill>
                <a:srgbClr val="00AF75"/>
              </a:solidFill>
              <a:ln w="19050">
                <a:solidFill>
                  <a:schemeClr val="lt1"/>
                </a:solidFill>
              </a:ln>
              <a:effectLst/>
            </c:spPr>
            <c:extLst>
              <c:ext xmlns:c16="http://schemas.microsoft.com/office/drawing/2014/chart" uri="{C3380CC4-5D6E-409C-BE32-E72D297353CC}">
                <c16:uniqueId val="{00000005-A932-4C10-A398-86FF01BAB0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932-4C10-A398-86FF01BAB09F}"/>
              </c:ext>
            </c:extLst>
          </c:dPt>
          <c:dLbls>
            <c:dLbl>
              <c:idx val="0"/>
              <c:layout>
                <c:manualLayout>
                  <c:x val="-0.16411731333822835"/>
                  <c:y val="2.6800639558579104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2A4F1084-34B8-4CAE-A0AD-176643989F61}" type="VALUE">
                      <a:rPr lang="en-US" sz="1400" smtClean="0"/>
                      <a:pPr>
                        <a:defRPr sz="1400" b="1">
                          <a:solidFill>
                            <a:schemeClr val="bg1"/>
                          </a:solidFill>
                        </a:defRPr>
                      </a:pPr>
                      <a:t>[VALUE]</a:t>
                    </a:fld>
                    <a:r>
                      <a:rPr lang="en-US" sz="1400" baseline="0" dirty="0"/>
                      <a:t> </a:t>
                    </a:r>
                  </a:p>
                  <a:p>
                    <a:pPr>
                      <a:defRPr sz="1400" b="1">
                        <a:solidFill>
                          <a:schemeClr val="bg1"/>
                        </a:solidFill>
                      </a:defRPr>
                    </a:pPr>
                    <a:r>
                      <a:rPr lang="en-US" sz="1400" baseline="0" dirty="0"/>
                      <a:t>(</a:t>
                    </a:r>
                    <a:r>
                      <a:rPr lang="en-US" sz="1400" dirty="0"/>
                      <a:t>96)</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932-4C10-A398-86FF01BAB09F}"/>
                </c:ext>
              </c:extLst>
            </c:dLbl>
            <c:dLbl>
              <c:idx val="1"/>
              <c:layout>
                <c:manualLayout>
                  <c:x val="6.2951646539599351E-2"/>
                  <c:y val="-0.2059478947863436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AAA58DD4-943A-415C-BA08-9B8EE26CF3F5}" type="VALUE">
                      <a:rPr lang="en-US" sz="1400" smtClean="0"/>
                      <a:pPr>
                        <a:defRPr sz="1400" b="1">
                          <a:solidFill>
                            <a:schemeClr val="bg1"/>
                          </a:solidFill>
                        </a:defRPr>
                      </a:pPr>
                      <a:t>[VALUE]</a:t>
                    </a:fld>
                    <a:r>
                      <a:rPr lang="en-US" sz="1400" baseline="0" dirty="0"/>
                      <a:t> (</a:t>
                    </a:r>
                    <a:r>
                      <a:rPr lang="en-US" sz="1400" dirty="0"/>
                      <a:t>118)</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932-4C10-A398-86FF01BAB09F}"/>
                </c:ext>
              </c:extLst>
            </c:dLbl>
            <c:dLbl>
              <c:idx val="2"/>
              <c:layout>
                <c:manualLayout>
                  <c:x val="0.15077852105249503"/>
                  <c:y val="9.3524155876728146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CD7B1373-4D76-4BFF-BEE7-C0755BD83A48}" type="VALUE">
                      <a:rPr lang="en-US" sz="1400" smtClean="0"/>
                      <a:pPr>
                        <a:defRPr sz="1400" b="1">
                          <a:solidFill>
                            <a:schemeClr val="bg1"/>
                          </a:solidFill>
                        </a:defRPr>
                      </a:pPr>
                      <a:t>[VALUE]</a:t>
                    </a:fld>
                    <a:r>
                      <a:rPr lang="en-US" sz="1400" baseline="0" dirty="0"/>
                      <a:t> </a:t>
                    </a:r>
                  </a:p>
                  <a:p>
                    <a:pPr>
                      <a:defRPr sz="1400" b="1">
                        <a:solidFill>
                          <a:schemeClr val="bg1"/>
                        </a:solidFill>
                      </a:defRPr>
                    </a:pPr>
                    <a:r>
                      <a:rPr lang="en-US" sz="1400" baseline="0" dirty="0"/>
                      <a:t>(</a:t>
                    </a:r>
                    <a:r>
                      <a:rPr lang="en-US" sz="1400" dirty="0"/>
                      <a:t>99)</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932-4C10-A398-86FF01BAB09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Full Time</c:v>
                </c:pt>
                <c:pt idx="1">
                  <c:v>Part Time</c:v>
                </c:pt>
                <c:pt idx="2">
                  <c:v>Not Employed</c:v>
                </c:pt>
              </c:strCache>
            </c:strRef>
          </c:cat>
          <c:val>
            <c:numRef>
              <c:f>Sheet1!$B$2:$B$5</c:f>
              <c:numCache>
                <c:formatCode>0%</c:formatCode>
                <c:ptCount val="4"/>
                <c:pt idx="0">
                  <c:v>0.46</c:v>
                </c:pt>
                <c:pt idx="1">
                  <c:v>0.15</c:v>
                </c:pt>
                <c:pt idx="2">
                  <c:v>0.39</c:v>
                </c:pt>
              </c:numCache>
            </c:numRef>
          </c:val>
          <c:extLst>
            <c:ext xmlns:c16="http://schemas.microsoft.com/office/drawing/2014/chart" uri="{C3380CC4-5D6E-409C-BE32-E72D297353CC}">
              <c16:uniqueId val="{00000008-A932-4C10-A398-86FF01BAB09F}"/>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layout>
        <c:manualLayout>
          <c:xMode val="edge"/>
          <c:yMode val="edge"/>
          <c:x val="4.1395326279554764E-2"/>
          <c:y val="0.91281485820133834"/>
          <c:w val="0.95860467372044522"/>
          <c:h val="7.867949963946452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79834017335537"/>
          <c:y val="0.15069122314744124"/>
          <c:w val="0.32195301065180676"/>
          <c:h val="0.70537531125224961"/>
        </c:manualLayout>
      </c:layout>
      <c:pieChart>
        <c:varyColors val="1"/>
        <c:ser>
          <c:idx val="0"/>
          <c:order val="0"/>
          <c:tx>
            <c:strRef>
              <c:f>Sheet1!$B$1</c:f>
              <c:strCache>
                <c:ptCount val="1"/>
                <c:pt idx="0">
                  <c:v>Cord Cutter HHI</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A96-454F-942F-B7FA0EA34316}"/>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7A96-454F-942F-B7FA0EA34316}"/>
              </c:ext>
            </c:extLst>
          </c:dPt>
          <c:dPt>
            <c:idx val="2"/>
            <c:bubble3D val="0"/>
            <c:spPr>
              <a:solidFill>
                <a:srgbClr val="00AF75"/>
              </a:solidFill>
              <a:ln w="19050">
                <a:solidFill>
                  <a:schemeClr val="lt1"/>
                </a:solidFill>
              </a:ln>
              <a:effectLst/>
            </c:spPr>
            <c:extLst>
              <c:ext xmlns:c16="http://schemas.microsoft.com/office/drawing/2014/chart" uri="{C3380CC4-5D6E-409C-BE32-E72D297353CC}">
                <c16:uniqueId val="{00000005-7A96-454F-942F-B7FA0EA34316}"/>
              </c:ext>
            </c:extLst>
          </c:dPt>
          <c:dLbls>
            <c:dLbl>
              <c:idx val="0"/>
              <c:layout>
                <c:manualLayout>
                  <c:x val="-0.14588106587413427"/>
                  <c:y val="-9.1238626618718302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fld id="{1571DB79-BBD9-4BED-A2CB-C52AD776FFE1}" type="VALUE">
                      <a:rPr lang="en-US" sz="1400" smtClean="0"/>
                      <a:pPr>
                        <a:defRPr sz="1400" b="1">
                          <a:solidFill>
                            <a:schemeClr val="bg1"/>
                          </a:solidFill>
                        </a:defRPr>
                      </a:pPr>
                      <a:t>[VALUE]</a:t>
                    </a:fld>
                    <a:r>
                      <a:rPr lang="en-US" sz="1400" baseline="0" dirty="0"/>
                      <a:t> (</a:t>
                    </a:r>
                    <a:r>
                      <a:rPr lang="en-US" sz="1400" dirty="0"/>
                      <a:t>140)</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0128650099495574E-2"/>
                      <c:h val="0.21105322754045577"/>
                    </c:manualLayout>
                  </c15:layout>
                  <c15:dlblFieldTable/>
                  <c15:showDataLabelsRange val="0"/>
                </c:ext>
                <c:ext xmlns:c16="http://schemas.microsoft.com/office/drawing/2014/chart" uri="{C3380CC4-5D6E-409C-BE32-E72D297353CC}">
                  <c16:uniqueId val="{00000001-7A96-454F-942F-B7FA0EA34316}"/>
                </c:ext>
              </c:extLst>
            </c:dLbl>
            <c:dLbl>
              <c:idx val="1"/>
              <c:layout>
                <c:manualLayout>
                  <c:x val="0.10380063682906923"/>
                  <c:y val="-0.12752219945424564"/>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fld id="{41FABCDE-3785-48EA-A25B-6B07ADF741C9}" type="VALUE">
                      <a:rPr lang="en-US" sz="1400" smtClean="0"/>
                      <a:pPr>
                        <a:defRPr sz="1400" b="1">
                          <a:solidFill>
                            <a:schemeClr val="bg1"/>
                          </a:solidFill>
                        </a:defRPr>
                      </a:pPr>
                      <a:t>[VALUE]</a:t>
                    </a:fld>
                    <a:r>
                      <a:rPr lang="en-US" sz="1400" dirty="0"/>
                      <a:t> (</a:t>
                    </a:r>
                    <a:r>
                      <a:rPr lang="en-US" sz="1400" baseline="0" dirty="0"/>
                      <a:t>116)</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2073867885563473E-2"/>
                      <c:h val="0.19129911301452374"/>
                    </c:manualLayout>
                  </c15:layout>
                  <c15:dlblFieldTable/>
                  <c15:showDataLabelsRange val="0"/>
                </c:ext>
                <c:ext xmlns:c16="http://schemas.microsoft.com/office/drawing/2014/chart" uri="{C3380CC4-5D6E-409C-BE32-E72D297353CC}">
                  <c16:uniqueId val="{00000003-7A96-454F-942F-B7FA0EA34316}"/>
                </c:ext>
              </c:extLst>
            </c:dLbl>
            <c:dLbl>
              <c:idx val="2"/>
              <c:layout>
                <c:manualLayout>
                  <c:x val="0.10449935579657589"/>
                  <c:y val="0.21997961325577003"/>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fld id="{22974B93-8A2A-410A-A391-8253A636C830}" type="VALUE">
                      <a:rPr lang="en-US" sz="1400" smtClean="0"/>
                      <a:pPr>
                        <a:defRPr sz="1400" b="1">
                          <a:solidFill>
                            <a:schemeClr val="bg1"/>
                          </a:solidFill>
                        </a:defRPr>
                      </a:pPr>
                      <a:t>[VALUE]</a:t>
                    </a:fld>
                    <a:r>
                      <a:rPr lang="en-US" sz="1400" dirty="0"/>
                      <a:t> (55)</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2156270215228209E-2"/>
                      <c:h val="0.20962779411867535"/>
                    </c:manualLayout>
                  </c15:layout>
                  <c15:dlblFieldTable/>
                  <c15:showDataLabelsRange val="0"/>
                </c:ext>
                <c:ext xmlns:c16="http://schemas.microsoft.com/office/drawing/2014/chart" uri="{C3380CC4-5D6E-409C-BE32-E72D297353CC}">
                  <c16:uniqueId val="{00000005-7A96-454F-942F-B7FA0EA3431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Less than $50k</c:v>
                </c:pt>
                <c:pt idx="1">
                  <c:v>$50k-$75k</c:v>
                </c:pt>
                <c:pt idx="2">
                  <c:v>$75k+</c:v>
                </c:pt>
              </c:strCache>
            </c:strRef>
          </c:cat>
          <c:val>
            <c:numRef>
              <c:f>Sheet1!$B$2:$B$4</c:f>
              <c:numCache>
                <c:formatCode>0%</c:formatCode>
                <c:ptCount val="3"/>
                <c:pt idx="0">
                  <c:v>0.56000000000000005</c:v>
                </c:pt>
                <c:pt idx="1">
                  <c:v>0.21</c:v>
                </c:pt>
                <c:pt idx="2">
                  <c:v>0.23</c:v>
                </c:pt>
              </c:numCache>
            </c:numRef>
          </c:val>
          <c:extLst>
            <c:ext xmlns:c16="http://schemas.microsoft.com/office/drawing/2014/chart" uri="{C3380CC4-5D6E-409C-BE32-E72D297353CC}">
              <c16:uniqueId val="{00000006-7A96-454F-942F-B7FA0EA3431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4417625643921988"/>
          <c:y val="0.91063642494296748"/>
          <c:w val="0.55823738316919924"/>
          <c:h val="8.936348477923260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7.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8.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E233AF-2382-4E96-A7BF-97025C02458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44AAB0C1-5A1F-48E7-97CE-F409211774C4}">
      <dgm:prSet phldrT="[Text]"/>
      <dgm:spPr/>
      <dgm:t>
        <a:bodyPr/>
        <a:lstStyle/>
        <a:p>
          <a:r>
            <a:rPr lang="en-US" b="1" dirty="0"/>
            <a:t>Addressable TV</a:t>
          </a:r>
        </a:p>
      </dgm:t>
    </dgm:pt>
    <dgm:pt modelId="{4F670879-2BB1-4362-B239-EB5727430A9D}" type="parTrans" cxnId="{4836EB7A-9958-49FD-BC77-AEBD22C17484}">
      <dgm:prSet/>
      <dgm:spPr/>
      <dgm:t>
        <a:bodyPr/>
        <a:lstStyle/>
        <a:p>
          <a:endParaRPr lang="en-US"/>
        </a:p>
      </dgm:t>
    </dgm:pt>
    <dgm:pt modelId="{17EE021F-2E06-42D7-A483-FDF6F8AE301D}" type="sibTrans" cxnId="{4836EB7A-9958-49FD-BC77-AEBD22C17484}">
      <dgm:prSet/>
      <dgm:spPr/>
      <dgm:t>
        <a:bodyPr/>
        <a:lstStyle/>
        <a:p>
          <a:endParaRPr lang="en-US"/>
        </a:p>
      </dgm:t>
    </dgm:pt>
    <dgm:pt modelId="{E2B62630-868C-46BB-B0F9-B28393A9E20E}">
      <dgm:prSet phldrT="[Text]"/>
      <dgm:spPr/>
      <dgm:t>
        <a:bodyPr/>
        <a:lstStyle/>
        <a:p>
          <a:r>
            <a:rPr lang="en-US" b="1" dirty="0"/>
            <a:t>AT&amp;T / DIRECTV</a:t>
          </a:r>
        </a:p>
      </dgm:t>
    </dgm:pt>
    <dgm:pt modelId="{B7B58D14-0704-467B-A562-98B4012B570A}" type="parTrans" cxnId="{24F09B02-6D44-4639-B595-7A224510C9AD}">
      <dgm:prSet/>
      <dgm:spPr/>
      <dgm:t>
        <a:bodyPr/>
        <a:lstStyle/>
        <a:p>
          <a:endParaRPr lang="en-US"/>
        </a:p>
      </dgm:t>
    </dgm:pt>
    <dgm:pt modelId="{F62DBA54-D99C-4312-9483-35731B414D60}" type="sibTrans" cxnId="{24F09B02-6D44-4639-B595-7A224510C9AD}">
      <dgm:prSet/>
      <dgm:spPr/>
      <dgm:t>
        <a:bodyPr/>
        <a:lstStyle/>
        <a:p>
          <a:endParaRPr lang="en-US"/>
        </a:p>
      </dgm:t>
    </dgm:pt>
    <dgm:pt modelId="{4B3E971D-E51A-47CD-A84D-B48ABBC45CDC}">
      <dgm:prSet phldrT="[Text]"/>
      <dgm:spPr/>
      <dgm:t>
        <a:bodyPr/>
        <a:lstStyle/>
        <a:p>
          <a:r>
            <a:rPr lang="en-US" b="1" dirty="0"/>
            <a:t>DISH</a:t>
          </a:r>
        </a:p>
      </dgm:t>
    </dgm:pt>
    <dgm:pt modelId="{EF9AF947-9A28-4660-8CA5-3FD94E1D7AC5}" type="parTrans" cxnId="{0AC4EEF4-7308-43E3-8B94-B16FECCCFEED}">
      <dgm:prSet/>
      <dgm:spPr/>
      <dgm:t>
        <a:bodyPr/>
        <a:lstStyle/>
        <a:p>
          <a:endParaRPr lang="en-US"/>
        </a:p>
      </dgm:t>
    </dgm:pt>
    <dgm:pt modelId="{078FE087-0B3C-4958-A4B6-6B019A70E91A}" type="sibTrans" cxnId="{0AC4EEF4-7308-43E3-8B94-B16FECCCFEED}">
      <dgm:prSet/>
      <dgm:spPr/>
      <dgm:t>
        <a:bodyPr/>
        <a:lstStyle/>
        <a:p>
          <a:endParaRPr lang="en-US"/>
        </a:p>
      </dgm:t>
    </dgm:pt>
    <dgm:pt modelId="{D4966355-85D2-4A07-AA3D-ECA1ED0A0D6D}">
      <dgm:prSet phldrT="[Text]"/>
      <dgm:spPr/>
      <dgm:t>
        <a:bodyPr/>
        <a:lstStyle/>
        <a:p>
          <a:r>
            <a:rPr lang="en-US" b="1" dirty="0"/>
            <a:t>Charter*</a:t>
          </a:r>
        </a:p>
      </dgm:t>
    </dgm:pt>
    <dgm:pt modelId="{52448F32-B85A-4606-8022-156B3EB38F8A}" type="parTrans" cxnId="{ED3A7170-F879-4F4C-81B6-535964269065}">
      <dgm:prSet/>
      <dgm:spPr/>
      <dgm:t>
        <a:bodyPr/>
        <a:lstStyle/>
        <a:p>
          <a:endParaRPr lang="en-US"/>
        </a:p>
      </dgm:t>
    </dgm:pt>
    <dgm:pt modelId="{C9854F78-013E-40B3-B785-0257CE15C0AD}" type="sibTrans" cxnId="{ED3A7170-F879-4F4C-81B6-535964269065}">
      <dgm:prSet/>
      <dgm:spPr/>
      <dgm:t>
        <a:bodyPr/>
        <a:lstStyle/>
        <a:p>
          <a:endParaRPr lang="en-US"/>
        </a:p>
      </dgm:t>
    </dgm:pt>
    <dgm:pt modelId="{69259486-BC93-4B94-AB25-DCC13F8E35ED}">
      <dgm:prSet phldrT="[Text]"/>
      <dgm:spPr/>
      <dgm:t>
        <a:bodyPr/>
        <a:lstStyle/>
        <a:p>
          <a:r>
            <a:rPr lang="en-US" b="1" dirty="0"/>
            <a:t>Altice</a:t>
          </a:r>
        </a:p>
      </dgm:t>
    </dgm:pt>
    <dgm:pt modelId="{9FF44C1F-360A-4527-8DEE-042434945B54}" type="parTrans" cxnId="{C1959EB6-290A-4087-9202-F91139E90232}">
      <dgm:prSet/>
      <dgm:spPr/>
      <dgm:t>
        <a:bodyPr/>
        <a:lstStyle/>
        <a:p>
          <a:endParaRPr lang="en-US"/>
        </a:p>
      </dgm:t>
    </dgm:pt>
    <dgm:pt modelId="{E24B5ED4-6E3C-42D4-9ACC-2D91A7F2C2E2}" type="sibTrans" cxnId="{C1959EB6-290A-4087-9202-F91139E90232}">
      <dgm:prSet/>
      <dgm:spPr/>
      <dgm:t>
        <a:bodyPr/>
        <a:lstStyle/>
        <a:p>
          <a:endParaRPr lang="en-US"/>
        </a:p>
      </dgm:t>
    </dgm:pt>
    <dgm:pt modelId="{28B6AED8-1DAC-427D-9B7B-796ED75467CA}">
      <dgm:prSet phldrT="[Text]"/>
      <dgm:spPr/>
      <dgm:t>
        <a:bodyPr/>
        <a:lstStyle/>
        <a:p>
          <a:r>
            <a:rPr lang="en-US" b="1" dirty="0"/>
            <a:t>Comcast</a:t>
          </a:r>
        </a:p>
      </dgm:t>
    </dgm:pt>
    <dgm:pt modelId="{A75B2B9B-4848-4021-99FD-F534242CFAE0}" type="parTrans" cxnId="{37A578DB-0331-4B05-96E4-11BBE0920762}">
      <dgm:prSet/>
      <dgm:spPr/>
      <dgm:t>
        <a:bodyPr/>
        <a:lstStyle/>
        <a:p>
          <a:endParaRPr lang="en-US"/>
        </a:p>
      </dgm:t>
    </dgm:pt>
    <dgm:pt modelId="{71537A33-9371-4751-8D4C-8571F4668364}" type="sibTrans" cxnId="{37A578DB-0331-4B05-96E4-11BBE0920762}">
      <dgm:prSet/>
      <dgm:spPr/>
      <dgm:t>
        <a:bodyPr/>
        <a:lstStyle/>
        <a:p>
          <a:endParaRPr lang="en-US"/>
        </a:p>
      </dgm:t>
    </dgm:pt>
    <dgm:pt modelId="{9C0F490D-1641-435A-AE0F-8B90B51D3D9B}">
      <dgm:prSet phldrT="[Text]"/>
      <dgm:spPr/>
      <dgm:t>
        <a:bodyPr/>
        <a:lstStyle/>
        <a:p>
          <a:r>
            <a:rPr lang="en-US" b="1" dirty="0"/>
            <a:t>Cox*</a:t>
          </a:r>
        </a:p>
      </dgm:t>
    </dgm:pt>
    <dgm:pt modelId="{71708536-4452-4853-A7E8-63E23740DB2E}" type="parTrans" cxnId="{9A4A60F7-2563-4D7F-B71A-2669E4AEAA1B}">
      <dgm:prSet/>
      <dgm:spPr/>
      <dgm:t>
        <a:bodyPr/>
        <a:lstStyle/>
        <a:p>
          <a:endParaRPr lang="en-US"/>
        </a:p>
      </dgm:t>
    </dgm:pt>
    <dgm:pt modelId="{5189CBBA-EEA4-4E51-972A-AF55DD458BB0}" type="sibTrans" cxnId="{9A4A60F7-2563-4D7F-B71A-2669E4AEAA1B}">
      <dgm:prSet/>
      <dgm:spPr/>
      <dgm:t>
        <a:bodyPr/>
        <a:lstStyle/>
        <a:p>
          <a:endParaRPr lang="en-US"/>
        </a:p>
      </dgm:t>
    </dgm:pt>
    <dgm:pt modelId="{2F67C862-ECA0-4A3D-9707-DED654A62ED0}">
      <dgm:prSet phldrT="[Text]"/>
      <dgm:spPr/>
      <dgm:t>
        <a:bodyPr/>
        <a:lstStyle/>
        <a:p>
          <a:r>
            <a:rPr lang="en-US" b="1" dirty="0"/>
            <a:t>Verizon</a:t>
          </a:r>
        </a:p>
      </dgm:t>
    </dgm:pt>
    <dgm:pt modelId="{50D4F962-1F76-41D5-8E83-0B6A700F0785}" type="parTrans" cxnId="{912530D2-9DE0-4EE2-BFAA-C25F7306BFBE}">
      <dgm:prSet/>
      <dgm:spPr/>
      <dgm:t>
        <a:bodyPr/>
        <a:lstStyle/>
        <a:p>
          <a:endParaRPr lang="en-US"/>
        </a:p>
      </dgm:t>
    </dgm:pt>
    <dgm:pt modelId="{37EE55EA-2E11-49D6-8D4A-BA1B12EB3627}" type="sibTrans" cxnId="{912530D2-9DE0-4EE2-BFAA-C25F7306BFBE}">
      <dgm:prSet/>
      <dgm:spPr/>
      <dgm:t>
        <a:bodyPr/>
        <a:lstStyle/>
        <a:p>
          <a:endParaRPr lang="en-US"/>
        </a:p>
      </dgm:t>
    </dgm:pt>
    <dgm:pt modelId="{4E2076CE-068A-45A5-835C-878420C28558}" type="pres">
      <dgm:prSet presAssocID="{5AE233AF-2382-4E96-A7BF-97025C024588}" presName="Name0" presStyleCnt="0">
        <dgm:presLayoutVars>
          <dgm:chMax val="1"/>
          <dgm:dir/>
          <dgm:animLvl val="ctr"/>
          <dgm:resizeHandles val="exact"/>
        </dgm:presLayoutVars>
      </dgm:prSet>
      <dgm:spPr/>
    </dgm:pt>
    <dgm:pt modelId="{8EDE6FD1-50EE-4327-ABDC-977F8E67022A}" type="pres">
      <dgm:prSet presAssocID="{44AAB0C1-5A1F-48E7-97CE-F409211774C4}" presName="centerShape" presStyleLbl="node0" presStyleIdx="0" presStyleCnt="1"/>
      <dgm:spPr/>
    </dgm:pt>
    <dgm:pt modelId="{4E3C9874-C643-4CB7-8796-B148DFBDBE16}" type="pres">
      <dgm:prSet presAssocID="{E2B62630-868C-46BB-B0F9-B28393A9E20E}" presName="node" presStyleLbl="node1" presStyleIdx="0" presStyleCnt="7">
        <dgm:presLayoutVars>
          <dgm:bulletEnabled val="1"/>
        </dgm:presLayoutVars>
      </dgm:prSet>
      <dgm:spPr/>
    </dgm:pt>
    <dgm:pt modelId="{6546DF1A-CF16-41F7-9928-92145A3613B1}" type="pres">
      <dgm:prSet presAssocID="{E2B62630-868C-46BB-B0F9-B28393A9E20E}" presName="dummy" presStyleCnt="0"/>
      <dgm:spPr/>
    </dgm:pt>
    <dgm:pt modelId="{DA1BE680-BAA5-4E05-9417-80B882A86C11}" type="pres">
      <dgm:prSet presAssocID="{F62DBA54-D99C-4312-9483-35731B414D60}" presName="sibTrans" presStyleLbl="sibTrans2D1" presStyleIdx="0" presStyleCnt="7"/>
      <dgm:spPr/>
    </dgm:pt>
    <dgm:pt modelId="{CDCAFCA9-DE7C-4924-8D5F-5E2E5D268A90}" type="pres">
      <dgm:prSet presAssocID="{4B3E971D-E51A-47CD-A84D-B48ABBC45CDC}" presName="node" presStyleLbl="node1" presStyleIdx="1" presStyleCnt="7">
        <dgm:presLayoutVars>
          <dgm:bulletEnabled val="1"/>
        </dgm:presLayoutVars>
      </dgm:prSet>
      <dgm:spPr/>
    </dgm:pt>
    <dgm:pt modelId="{72BD7730-7AA0-4A72-97D9-7E846F22459B}" type="pres">
      <dgm:prSet presAssocID="{4B3E971D-E51A-47CD-A84D-B48ABBC45CDC}" presName="dummy" presStyleCnt="0"/>
      <dgm:spPr/>
    </dgm:pt>
    <dgm:pt modelId="{1213FF2B-5133-4E83-A412-1A9C5C76A639}" type="pres">
      <dgm:prSet presAssocID="{078FE087-0B3C-4958-A4B6-6B019A70E91A}" presName="sibTrans" presStyleLbl="sibTrans2D1" presStyleIdx="1" presStyleCnt="7"/>
      <dgm:spPr/>
    </dgm:pt>
    <dgm:pt modelId="{4E073718-6ED3-41D7-B705-54D3A0E3E115}" type="pres">
      <dgm:prSet presAssocID="{D4966355-85D2-4A07-AA3D-ECA1ED0A0D6D}" presName="node" presStyleLbl="node1" presStyleIdx="2" presStyleCnt="7">
        <dgm:presLayoutVars>
          <dgm:bulletEnabled val="1"/>
        </dgm:presLayoutVars>
      </dgm:prSet>
      <dgm:spPr/>
    </dgm:pt>
    <dgm:pt modelId="{3BA38FC5-A333-4FCF-9804-72B7476D13B5}" type="pres">
      <dgm:prSet presAssocID="{D4966355-85D2-4A07-AA3D-ECA1ED0A0D6D}" presName="dummy" presStyleCnt="0"/>
      <dgm:spPr/>
    </dgm:pt>
    <dgm:pt modelId="{8BA58DD7-248C-4261-A7FA-1D3FFCF45CA6}" type="pres">
      <dgm:prSet presAssocID="{C9854F78-013E-40B3-B785-0257CE15C0AD}" presName="sibTrans" presStyleLbl="sibTrans2D1" presStyleIdx="2" presStyleCnt="7"/>
      <dgm:spPr/>
    </dgm:pt>
    <dgm:pt modelId="{80EE49C4-337E-4FBA-9E05-A80B9D38FCD5}" type="pres">
      <dgm:prSet presAssocID="{28B6AED8-1DAC-427D-9B7B-796ED75467CA}" presName="node" presStyleLbl="node1" presStyleIdx="3" presStyleCnt="7">
        <dgm:presLayoutVars>
          <dgm:bulletEnabled val="1"/>
        </dgm:presLayoutVars>
      </dgm:prSet>
      <dgm:spPr/>
    </dgm:pt>
    <dgm:pt modelId="{6E98B1BC-77A7-44B8-A11B-FA90BC3C6928}" type="pres">
      <dgm:prSet presAssocID="{28B6AED8-1DAC-427D-9B7B-796ED75467CA}" presName="dummy" presStyleCnt="0"/>
      <dgm:spPr/>
    </dgm:pt>
    <dgm:pt modelId="{59CF7D89-768A-4693-9C77-2A1355D34E7A}" type="pres">
      <dgm:prSet presAssocID="{71537A33-9371-4751-8D4C-8571F4668364}" presName="sibTrans" presStyleLbl="sibTrans2D1" presStyleIdx="3" presStyleCnt="7"/>
      <dgm:spPr/>
    </dgm:pt>
    <dgm:pt modelId="{E6192D29-767B-4078-8018-237321171DFD}" type="pres">
      <dgm:prSet presAssocID="{69259486-BC93-4B94-AB25-DCC13F8E35ED}" presName="node" presStyleLbl="node1" presStyleIdx="4" presStyleCnt="7">
        <dgm:presLayoutVars>
          <dgm:bulletEnabled val="1"/>
        </dgm:presLayoutVars>
      </dgm:prSet>
      <dgm:spPr/>
    </dgm:pt>
    <dgm:pt modelId="{F4E682C2-0DA0-46D8-AD41-C92D0766114F}" type="pres">
      <dgm:prSet presAssocID="{69259486-BC93-4B94-AB25-DCC13F8E35ED}" presName="dummy" presStyleCnt="0"/>
      <dgm:spPr/>
    </dgm:pt>
    <dgm:pt modelId="{E4069B61-8FAE-4A60-9105-FEF48C3AC47E}" type="pres">
      <dgm:prSet presAssocID="{E24B5ED4-6E3C-42D4-9ACC-2D91A7F2C2E2}" presName="sibTrans" presStyleLbl="sibTrans2D1" presStyleIdx="4" presStyleCnt="7"/>
      <dgm:spPr/>
    </dgm:pt>
    <dgm:pt modelId="{C808F9EE-9CCE-4662-B04D-D9D84150B32B}" type="pres">
      <dgm:prSet presAssocID="{9C0F490D-1641-435A-AE0F-8B90B51D3D9B}" presName="node" presStyleLbl="node1" presStyleIdx="5" presStyleCnt="7">
        <dgm:presLayoutVars>
          <dgm:bulletEnabled val="1"/>
        </dgm:presLayoutVars>
      </dgm:prSet>
      <dgm:spPr/>
    </dgm:pt>
    <dgm:pt modelId="{20C49E5A-7094-4300-9339-7750F4FBEBDA}" type="pres">
      <dgm:prSet presAssocID="{9C0F490D-1641-435A-AE0F-8B90B51D3D9B}" presName="dummy" presStyleCnt="0"/>
      <dgm:spPr/>
    </dgm:pt>
    <dgm:pt modelId="{ADBB87D8-9BBC-4BB5-B9D5-CD11AAAE260F}" type="pres">
      <dgm:prSet presAssocID="{5189CBBA-EEA4-4E51-972A-AF55DD458BB0}" presName="sibTrans" presStyleLbl="sibTrans2D1" presStyleIdx="5" presStyleCnt="7"/>
      <dgm:spPr/>
    </dgm:pt>
    <dgm:pt modelId="{02FD42D7-A937-4B79-9214-C34369AC4AA0}" type="pres">
      <dgm:prSet presAssocID="{2F67C862-ECA0-4A3D-9707-DED654A62ED0}" presName="node" presStyleLbl="node1" presStyleIdx="6" presStyleCnt="7">
        <dgm:presLayoutVars>
          <dgm:bulletEnabled val="1"/>
        </dgm:presLayoutVars>
      </dgm:prSet>
      <dgm:spPr/>
    </dgm:pt>
    <dgm:pt modelId="{5800F865-468F-4546-8EB3-F5620ACBDE4A}" type="pres">
      <dgm:prSet presAssocID="{2F67C862-ECA0-4A3D-9707-DED654A62ED0}" presName="dummy" presStyleCnt="0"/>
      <dgm:spPr/>
    </dgm:pt>
    <dgm:pt modelId="{DD6069C1-71A7-4A6C-A65E-A3A0F8E0C5FE}" type="pres">
      <dgm:prSet presAssocID="{37EE55EA-2E11-49D6-8D4A-BA1B12EB3627}" presName="sibTrans" presStyleLbl="sibTrans2D1" presStyleIdx="6" presStyleCnt="7"/>
      <dgm:spPr/>
    </dgm:pt>
  </dgm:ptLst>
  <dgm:cxnLst>
    <dgm:cxn modelId="{24F09B02-6D44-4639-B595-7A224510C9AD}" srcId="{44AAB0C1-5A1F-48E7-97CE-F409211774C4}" destId="{E2B62630-868C-46BB-B0F9-B28393A9E20E}" srcOrd="0" destOrd="0" parTransId="{B7B58D14-0704-467B-A562-98B4012B570A}" sibTransId="{F62DBA54-D99C-4312-9483-35731B414D60}"/>
    <dgm:cxn modelId="{AF9B0226-6D90-452C-B49A-5CE4DEC2409C}" type="presOf" srcId="{F62DBA54-D99C-4312-9483-35731B414D60}" destId="{DA1BE680-BAA5-4E05-9417-80B882A86C11}" srcOrd="0" destOrd="0" presId="urn:microsoft.com/office/officeart/2005/8/layout/radial6"/>
    <dgm:cxn modelId="{F74ABB2C-86B1-421C-8758-0FBFF7B9172C}" type="presOf" srcId="{5AE233AF-2382-4E96-A7BF-97025C024588}" destId="{4E2076CE-068A-45A5-835C-878420C28558}" srcOrd="0" destOrd="0" presId="urn:microsoft.com/office/officeart/2005/8/layout/radial6"/>
    <dgm:cxn modelId="{9747BA30-EA25-4B4D-80A7-00D441A64D59}" type="presOf" srcId="{E2B62630-868C-46BB-B0F9-B28393A9E20E}" destId="{4E3C9874-C643-4CB7-8796-B148DFBDBE16}" srcOrd="0" destOrd="0" presId="urn:microsoft.com/office/officeart/2005/8/layout/radial6"/>
    <dgm:cxn modelId="{8841F733-3739-44ED-A3E8-D3FDEC0A523E}" type="presOf" srcId="{44AAB0C1-5A1F-48E7-97CE-F409211774C4}" destId="{8EDE6FD1-50EE-4327-ABDC-977F8E67022A}" srcOrd="0" destOrd="0" presId="urn:microsoft.com/office/officeart/2005/8/layout/radial6"/>
    <dgm:cxn modelId="{7FEA075F-AF9F-43DE-AD49-09BFBFE7B1C7}" type="presOf" srcId="{28B6AED8-1DAC-427D-9B7B-796ED75467CA}" destId="{80EE49C4-337E-4FBA-9E05-A80B9D38FCD5}" srcOrd="0" destOrd="0" presId="urn:microsoft.com/office/officeart/2005/8/layout/radial6"/>
    <dgm:cxn modelId="{F266CC4B-6EC9-4135-99E7-7715821FCD63}" type="presOf" srcId="{C9854F78-013E-40B3-B785-0257CE15C0AD}" destId="{8BA58DD7-248C-4261-A7FA-1D3FFCF45CA6}" srcOrd="0" destOrd="0" presId="urn:microsoft.com/office/officeart/2005/8/layout/radial6"/>
    <dgm:cxn modelId="{79F01950-4B11-44EC-AC2A-900A2A814E85}" type="presOf" srcId="{4B3E971D-E51A-47CD-A84D-B48ABBC45CDC}" destId="{CDCAFCA9-DE7C-4924-8D5F-5E2E5D268A90}" srcOrd="0" destOrd="0" presId="urn:microsoft.com/office/officeart/2005/8/layout/radial6"/>
    <dgm:cxn modelId="{ED3A7170-F879-4F4C-81B6-535964269065}" srcId="{44AAB0C1-5A1F-48E7-97CE-F409211774C4}" destId="{D4966355-85D2-4A07-AA3D-ECA1ED0A0D6D}" srcOrd="2" destOrd="0" parTransId="{52448F32-B85A-4606-8022-156B3EB38F8A}" sibTransId="{C9854F78-013E-40B3-B785-0257CE15C0AD}"/>
    <dgm:cxn modelId="{9BA89574-5905-4FBA-A2CD-AD910E8E58C3}" type="presOf" srcId="{2F67C862-ECA0-4A3D-9707-DED654A62ED0}" destId="{02FD42D7-A937-4B79-9214-C34369AC4AA0}" srcOrd="0" destOrd="0" presId="urn:microsoft.com/office/officeart/2005/8/layout/radial6"/>
    <dgm:cxn modelId="{4836EB7A-9958-49FD-BC77-AEBD22C17484}" srcId="{5AE233AF-2382-4E96-A7BF-97025C024588}" destId="{44AAB0C1-5A1F-48E7-97CE-F409211774C4}" srcOrd="0" destOrd="0" parTransId="{4F670879-2BB1-4362-B239-EB5727430A9D}" sibTransId="{17EE021F-2E06-42D7-A483-FDF6F8AE301D}"/>
    <dgm:cxn modelId="{6D559582-986A-44C1-B7C0-ED07161F9A4E}" type="presOf" srcId="{D4966355-85D2-4A07-AA3D-ECA1ED0A0D6D}" destId="{4E073718-6ED3-41D7-B705-54D3A0E3E115}" srcOrd="0" destOrd="0" presId="urn:microsoft.com/office/officeart/2005/8/layout/radial6"/>
    <dgm:cxn modelId="{7E69C482-3A4B-4371-8C9C-D9ACACC085EE}" type="presOf" srcId="{69259486-BC93-4B94-AB25-DCC13F8E35ED}" destId="{E6192D29-767B-4078-8018-237321171DFD}" srcOrd="0" destOrd="0" presId="urn:microsoft.com/office/officeart/2005/8/layout/radial6"/>
    <dgm:cxn modelId="{94DDDC82-DC24-43F2-BE81-4E2B78DC4D99}" type="presOf" srcId="{37EE55EA-2E11-49D6-8D4A-BA1B12EB3627}" destId="{DD6069C1-71A7-4A6C-A65E-A3A0F8E0C5FE}" srcOrd="0" destOrd="0" presId="urn:microsoft.com/office/officeart/2005/8/layout/radial6"/>
    <dgm:cxn modelId="{A96D5596-99BA-43E3-A587-C0740DAF5785}" type="presOf" srcId="{078FE087-0B3C-4958-A4B6-6B019A70E91A}" destId="{1213FF2B-5133-4E83-A412-1A9C5C76A639}" srcOrd="0" destOrd="0" presId="urn:microsoft.com/office/officeart/2005/8/layout/radial6"/>
    <dgm:cxn modelId="{8680619B-D64F-403F-863F-2A5429183B11}" type="presOf" srcId="{5189CBBA-EEA4-4E51-972A-AF55DD458BB0}" destId="{ADBB87D8-9BBC-4BB5-B9D5-CD11AAAE260F}" srcOrd="0" destOrd="0" presId="urn:microsoft.com/office/officeart/2005/8/layout/radial6"/>
    <dgm:cxn modelId="{C1959EB6-290A-4087-9202-F91139E90232}" srcId="{44AAB0C1-5A1F-48E7-97CE-F409211774C4}" destId="{69259486-BC93-4B94-AB25-DCC13F8E35ED}" srcOrd="4" destOrd="0" parTransId="{9FF44C1F-360A-4527-8DEE-042434945B54}" sibTransId="{E24B5ED4-6E3C-42D4-9ACC-2D91A7F2C2E2}"/>
    <dgm:cxn modelId="{FBDE3DBC-4907-43C1-933F-749B943FBA8E}" type="presOf" srcId="{9C0F490D-1641-435A-AE0F-8B90B51D3D9B}" destId="{C808F9EE-9CCE-4662-B04D-D9D84150B32B}" srcOrd="0" destOrd="0" presId="urn:microsoft.com/office/officeart/2005/8/layout/radial6"/>
    <dgm:cxn modelId="{912530D2-9DE0-4EE2-BFAA-C25F7306BFBE}" srcId="{44AAB0C1-5A1F-48E7-97CE-F409211774C4}" destId="{2F67C862-ECA0-4A3D-9707-DED654A62ED0}" srcOrd="6" destOrd="0" parTransId="{50D4F962-1F76-41D5-8E83-0B6A700F0785}" sibTransId="{37EE55EA-2E11-49D6-8D4A-BA1B12EB3627}"/>
    <dgm:cxn modelId="{37A578DB-0331-4B05-96E4-11BBE0920762}" srcId="{44AAB0C1-5A1F-48E7-97CE-F409211774C4}" destId="{28B6AED8-1DAC-427D-9B7B-796ED75467CA}" srcOrd="3" destOrd="0" parTransId="{A75B2B9B-4848-4021-99FD-F534242CFAE0}" sibTransId="{71537A33-9371-4751-8D4C-8571F4668364}"/>
    <dgm:cxn modelId="{A7D0D5E8-B345-42F5-922A-C7E52BFE0EC9}" type="presOf" srcId="{71537A33-9371-4751-8D4C-8571F4668364}" destId="{59CF7D89-768A-4693-9C77-2A1355D34E7A}" srcOrd="0" destOrd="0" presId="urn:microsoft.com/office/officeart/2005/8/layout/radial6"/>
    <dgm:cxn modelId="{0AC4EEF4-7308-43E3-8B94-B16FECCCFEED}" srcId="{44AAB0C1-5A1F-48E7-97CE-F409211774C4}" destId="{4B3E971D-E51A-47CD-A84D-B48ABBC45CDC}" srcOrd="1" destOrd="0" parTransId="{EF9AF947-9A28-4660-8CA5-3FD94E1D7AC5}" sibTransId="{078FE087-0B3C-4958-A4B6-6B019A70E91A}"/>
    <dgm:cxn modelId="{9A4A60F7-2563-4D7F-B71A-2669E4AEAA1B}" srcId="{44AAB0C1-5A1F-48E7-97CE-F409211774C4}" destId="{9C0F490D-1641-435A-AE0F-8B90B51D3D9B}" srcOrd="5" destOrd="0" parTransId="{71708536-4452-4853-A7E8-63E23740DB2E}" sibTransId="{5189CBBA-EEA4-4E51-972A-AF55DD458BB0}"/>
    <dgm:cxn modelId="{80CFE0FF-6D59-4663-947C-948A7044698D}" type="presOf" srcId="{E24B5ED4-6E3C-42D4-9ACC-2D91A7F2C2E2}" destId="{E4069B61-8FAE-4A60-9105-FEF48C3AC47E}" srcOrd="0" destOrd="0" presId="urn:microsoft.com/office/officeart/2005/8/layout/radial6"/>
    <dgm:cxn modelId="{DD425CD8-E446-416F-8CA8-E3F02140BECE}" type="presParOf" srcId="{4E2076CE-068A-45A5-835C-878420C28558}" destId="{8EDE6FD1-50EE-4327-ABDC-977F8E67022A}" srcOrd="0" destOrd="0" presId="urn:microsoft.com/office/officeart/2005/8/layout/radial6"/>
    <dgm:cxn modelId="{F81E1B91-2F5B-4F4E-ABBD-D80CB38DD348}" type="presParOf" srcId="{4E2076CE-068A-45A5-835C-878420C28558}" destId="{4E3C9874-C643-4CB7-8796-B148DFBDBE16}" srcOrd="1" destOrd="0" presId="urn:microsoft.com/office/officeart/2005/8/layout/radial6"/>
    <dgm:cxn modelId="{5F8247E4-69E7-4968-BC3B-0EE045F0D05A}" type="presParOf" srcId="{4E2076CE-068A-45A5-835C-878420C28558}" destId="{6546DF1A-CF16-41F7-9928-92145A3613B1}" srcOrd="2" destOrd="0" presId="urn:microsoft.com/office/officeart/2005/8/layout/radial6"/>
    <dgm:cxn modelId="{A6F28341-0582-4505-93A5-B715748FC280}" type="presParOf" srcId="{4E2076CE-068A-45A5-835C-878420C28558}" destId="{DA1BE680-BAA5-4E05-9417-80B882A86C11}" srcOrd="3" destOrd="0" presId="urn:microsoft.com/office/officeart/2005/8/layout/radial6"/>
    <dgm:cxn modelId="{F730DB74-BB1C-48DB-B963-0CFA5C1CEF42}" type="presParOf" srcId="{4E2076CE-068A-45A5-835C-878420C28558}" destId="{CDCAFCA9-DE7C-4924-8D5F-5E2E5D268A90}" srcOrd="4" destOrd="0" presId="urn:microsoft.com/office/officeart/2005/8/layout/radial6"/>
    <dgm:cxn modelId="{683E19F4-F2BB-486A-80A6-268847C4B009}" type="presParOf" srcId="{4E2076CE-068A-45A5-835C-878420C28558}" destId="{72BD7730-7AA0-4A72-97D9-7E846F22459B}" srcOrd="5" destOrd="0" presId="urn:microsoft.com/office/officeart/2005/8/layout/radial6"/>
    <dgm:cxn modelId="{839B38B0-A874-47F4-9632-EDF66A9F1259}" type="presParOf" srcId="{4E2076CE-068A-45A5-835C-878420C28558}" destId="{1213FF2B-5133-4E83-A412-1A9C5C76A639}" srcOrd="6" destOrd="0" presId="urn:microsoft.com/office/officeart/2005/8/layout/radial6"/>
    <dgm:cxn modelId="{D7D83D33-9A79-4E15-A974-801B667F59C9}" type="presParOf" srcId="{4E2076CE-068A-45A5-835C-878420C28558}" destId="{4E073718-6ED3-41D7-B705-54D3A0E3E115}" srcOrd="7" destOrd="0" presId="urn:microsoft.com/office/officeart/2005/8/layout/radial6"/>
    <dgm:cxn modelId="{D0DB80CD-23D2-4A02-A0E9-09A46CB9CDF7}" type="presParOf" srcId="{4E2076CE-068A-45A5-835C-878420C28558}" destId="{3BA38FC5-A333-4FCF-9804-72B7476D13B5}" srcOrd="8" destOrd="0" presId="urn:microsoft.com/office/officeart/2005/8/layout/radial6"/>
    <dgm:cxn modelId="{507870D7-F27C-4CBC-8B97-248FA3DA60CC}" type="presParOf" srcId="{4E2076CE-068A-45A5-835C-878420C28558}" destId="{8BA58DD7-248C-4261-A7FA-1D3FFCF45CA6}" srcOrd="9" destOrd="0" presId="urn:microsoft.com/office/officeart/2005/8/layout/radial6"/>
    <dgm:cxn modelId="{A490D9C1-F4FC-4E29-B058-7E9D7A954895}" type="presParOf" srcId="{4E2076CE-068A-45A5-835C-878420C28558}" destId="{80EE49C4-337E-4FBA-9E05-A80B9D38FCD5}" srcOrd="10" destOrd="0" presId="urn:microsoft.com/office/officeart/2005/8/layout/radial6"/>
    <dgm:cxn modelId="{8D7BBD68-DE15-4DB6-9838-C5FD22265123}" type="presParOf" srcId="{4E2076CE-068A-45A5-835C-878420C28558}" destId="{6E98B1BC-77A7-44B8-A11B-FA90BC3C6928}" srcOrd="11" destOrd="0" presId="urn:microsoft.com/office/officeart/2005/8/layout/radial6"/>
    <dgm:cxn modelId="{4397AC27-AB49-4958-9C7A-403F75E66700}" type="presParOf" srcId="{4E2076CE-068A-45A5-835C-878420C28558}" destId="{59CF7D89-768A-4693-9C77-2A1355D34E7A}" srcOrd="12" destOrd="0" presId="urn:microsoft.com/office/officeart/2005/8/layout/radial6"/>
    <dgm:cxn modelId="{A8298DCF-1B90-42B2-B559-8673C7629B11}" type="presParOf" srcId="{4E2076CE-068A-45A5-835C-878420C28558}" destId="{E6192D29-767B-4078-8018-237321171DFD}" srcOrd="13" destOrd="0" presId="urn:microsoft.com/office/officeart/2005/8/layout/radial6"/>
    <dgm:cxn modelId="{E1BA81BB-F74D-4C7A-95DE-37D23D8C9C5D}" type="presParOf" srcId="{4E2076CE-068A-45A5-835C-878420C28558}" destId="{F4E682C2-0DA0-46D8-AD41-C92D0766114F}" srcOrd="14" destOrd="0" presId="urn:microsoft.com/office/officeart/2005/8/layout/radial6"/>
    <dgm:cxn modelId="{BDC79D98-C88F-4BC6-9E70-19BBE6C0FFDA}" type="presParOf" srcId="{4E2076CE-068A-45A5-835C-878420C28558}" destId="{E4069B61-8FAE-4A60-9105-FEF48C3AC47E}" srcOrd="15" destOrd="0" presId="urn:microsoft.com/office/officeart/2005/8/layout/radial6"/>
    <dgm:cxn modelId="{C3E8FBC1-71C9-4E15-9C55-FF55886D7966}" type="presParOf" srcId="{4E2076CE-068A-45A5-835C-878420C28558}" destId="{C808F9EE-9CCE-4662-B04D-D9D84150B32B}" srcOrd="16" destOrd="0" presId="urn:microsoft.com/office/officeart/2005/8/layout/radial6"/>
    <dgm:cxn modelId="{B053E9F9-9CF1-4FE6-9CEF-86A4398B147F}" type="presParOf" srcId="{4E2076CE-068A-45A5-835C-878420C28558}" destId="{20C49E5A-7094-4300-9339-7750F4FBEBDA}" srcOrd="17" destOrd="0" presId="urn:microsoft.com/office/officeart/2005/8/layout/radial6"/>
    <dgm:cxn modelId="{0455BBCD-096A-40F0-B20A-BC398AA44679}" type="presParOf" srcId="{4E2076CE-068A-45A5-835C-878420C28558}" destId="{ADBB87D8-9BBC-4BB5-B9D5-CD11AAAE260F}" srcOrd="18" destOrd="0" presId="urn:microsoft.com/office/officeart/2005/8/layout/radial6"/>
    <dgm:cxn modelId="{14AD21DF-694F-4B4F-9E66-47F25F06C0AA}" type="presParOf" srcId="{4E2076CE-068A-45A5-835C-878420C28558}" destId="{02FD42D7-A937-4B79-9214-C34369AC4AA0}" srcOrd="19" destOrd="0" presId="urn:microsoft.com/office/officeart/2005/8/layout/radial6"/>
    <dgm:cxn modelId="{3F462942-0AA9-4F76-BEA8-3F0F81CBE140}" type="presParOf" srcId="{4E2076CE-068A-45A5-835C-878420C28558}" destId="{5800F865-468F-4546-8EB3-F5620ACBDE4A}" srcOrd="20" destOrd="0" presId="urn:microsoft.com/office/officeart/2005/8/layout/radial6"/>
    <dgm:cxn modelId="{4046347E-BDEE-4808-AF82-3929B4FBB5B7}" type="presParOf" srcId="{4E2076CE-068A-45A5-835C-878420C28558}" destId="{DD6069C1-71A7-4A6C-A65E-A3A0F8E0C5FE}"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069C1-71A7-4A6C-A65E-A3A0F8E0C5FE}">
      <dsp:nvSpPr>
        <dsp:cNvPr id="0" name=""/>
        <dsp:cNvSpPr/>
      </dsp:nvSpPr>
      <dsp:spPr>
        <a:xfrm>
          <a:off x="1484412" y="414009"/>
          <a:ext cx="3272546" cy="3272546"/>
        </a:xfrm>
        <a:prstGeom prst="blockArc">
          <a:avLst>
            <a:gd name="adj1" fmla="val 13114286"/>
            <a:gd name="adj2" fmla="val 16200000"/>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BB87D8-9BBC-4BB5-B9D5-CD11AAAE260F}">
      <dsp:nvSpPr>
        <dsp:cNvPr id="0" name=""/>
        <dsp:cNvSpPr/>
      </dsp:nvSpPr>
      <dsp:spPr>
        <a:xfrm>
          <a:off x="1484412" y="414009"/>
          <a:ext cx="3272546" cy="3272546"/>
        </a:xfrm>
        <a:prstGeom prst="blockArc">
          <a:avLst>
            <a:gd name="adj1" fmla="val 10028571"/>
            <a:gd name="adj2" fmla="val 13114286"/>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069B61-8FAE-4A60-9105-FEF48C3AC47E}">
      <dsp:nvSpPr>
        <dsp:cNvPr id="0" name=""/>
        <dsp:cNvSpPr/>
      </dsp:nvSpPr>
      <dsp:spPr>
        <a:xfrm>
          <a:off x="1484412" y="414009"/>
          <a:ext cx="3272546" cy="3272546"/>
        </a:xfrm>
        <a:prstGeom prst="blockArc">
          <a:avLst>
            <a:gd name="adj1" fmla="val 6942857"/>
            <a:gd name="adj2" fmla="val 10028571"/>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CF7D89-768A-4693-9C77-2A1355D34E7A}">
      <dsp:nvSpPr>
        <dsp:cNvPr id="0" name=""/>
        <dsp:cNvSpPr/>
      </dsp:nvSpPr>
      <dsp:spPr>
        <a:xfrm>
          <a:off x="1484412" y="414009"/>
          <a:ext cx="3272546" cy="3272546"/>
        </a:xfrm>
        <a:prstGeom prst="blockArc">
          <a:avLst>
            <a:gd name="adj1" fmla="val 3857143"/>
            <a:gd name="adj2" fmla="val 6942857"/>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A58DD7-248C-4261-A7FA-1D3FFCF45CA6}">
      <dsp:nvSpPr>
        <dsp:cNvPr id="0" name=""/>
        <dsp:cNvSpPr/>
      </dsp:nvSpPr>
      <dsp:spPr>
        <a:xfrm>
          <a:off x="1484412" y="414009"/>
          <a:ext cx="3272546" cy="3272546"/>
        </a:xfrm>
        <a:prstGeom prst="blockArc">
          <a:avLst>
            <a:gd name="adj1" fmla="val 771429"/>
            <a:gd name="adj2" fmla="val 3857143"/>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13FF2B-5133-4E83-A412-1A9C5C76A639}">
      <dsp:nvSpPr>
        <dsp:cNvPr id="0" name=""/>
        <dsp:cNvSpPr/>
      </dsp:nvSpPr>
      <dsp:spPr>
        <a:xfrm>
          <a:off x="1484412" y="414009"/>
          <a:ext cx="3272546" cy="3272546"/>
        </a:xfrm>
        <a:prstGeom prst="blockArc">
          <a:avLst>
            <a:gd name="adj1" fmla="val 19285714"/>
            <a:gd name="adj2" fmla="val 771429"/>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1BE680-BAA5-4E05-9417-80B882A86C11}">
      <dsp:nvSpPr>
        <dsp:cNvPr id="0" name=""/>
        <dsp:cNvSpPr/>
      </dsp:nvSpPr>
      <dsp:spPr>
        <a:xfrm>
          <a:off x="1484412" y="414009"/>
          <a:ext cx="3272546" cy="3272546"/>
        </a:xfrm>
        <a:prstGeom prst="blockArc">
          <a:avLst>
            <a:gd name="adj1" fmla="val 16200000"/>
            <a:gd name="adj2" fmla="val 19285714"/>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DE6FD1-50EE-4327-ABDC-977F8E67022A}">
      <dsp:nvSpPr>
        <dsp:cNvPr id="0" name=""/>
        <dsp:cNvSpPr/>
      </dsp:nvSpPr>
      <dsp:spPr>
        <a:xfrm>
          <a:off x="2487558" y="1417155"/>
          <a:ext cx="1266254" cy="12662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Addressable TV</a:t>
          </a:r>
        </a:p>
      </dsp:txBody>
      <dsp:txXfrm>
        <a:off x="2672997" y="1602594"/>
        <a:ext cx="895376" cy="895376"/>
      </dsp:txXfrm>
    </dsp:sp>
    <dsp:sp modelId="{4E3C9874-C643-4CB7-8796-B148DFBDBE16}">
      <dsp:nvSpPr>
        <dsp:cNvPr id="0" name=""/>
        <dsp:cNvSpPr/>
      </dsp:nvSpPr>
      <dsp:spPr>
        <a:xfrm>
          <a:off x="2677496" y="2730"/>
          <a:ext cx="886378" cy="8863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AT&amp;T / DIRECTV</a:t>
          </a:r>
        </a:p>
      </dsp:txBody>
      <dsp:txXfrm>
        <a:off x="2807303" y="132537"/>
        <a:ext cx="626764" cy="626764"/>
      </dsp:txXfrm>
    </dsp:sp>
    <dsp:sp modelId="{CDCAFCA9-DE7C-4924-8D5F-5E2E5D268A90}">
      <dsp:nvSpPr>
        <dsp:cNvPr id="0" name=""/>
        <dsp:cNvSpPr/>
      </dsp:nvSpPr>
      <dsp:spPr>
        <a:xfrm>
          <a:off x="3931838" y="606789"/>
          <a:ext cx="886378" cy="8863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DISH</a:t>
          </a:r>
        </a:p>
      </dsp:txBody>
      <dsp:txXfrm>
        <a:off x="4061645" y="736596"/>
        <a:ext cx="626764" cy="626764"/>
      </dsp:txXfrm>
    </dsp:sp>
    <dsp:sp modelId="{4E073718-6ED3-41D7-B705-54D3A0E3E115}">
      <dsp:nvSpPr>
        <dsp:cNvPr id="0" name=""/>
        <dsp:cNvSpPr/>
      </dsp:nvSpPr>
      <dsp:spPr>
        <a:xfrm>
          <a:off x="4241635" y="1964098"/>
          <a:ext cx="886378" cy="8863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Charter*</a:t>
          </a:r>
        </a:p>
      </dsp:txBody>
      <dsp:txXfrm>
        <a:off x="4371442" y="2093905"/>
        <a:ext cx="626764" cy="626764"/>
      </dsp:txXfrm>
    </dsp:sp>
    <dsp:sp modelId="{80EE49C4-337E-4FBA-9E05-A80B9D38FCD5}">
      <dsp:nvSpPr>
        <dsp:cNvPr id="0" name=""/>
        <dsp:cNvSpPr/>
      </dsp:nvSpPr>
      <dsp:spPr>
        <a:xfrm>
          <a:off x="3373603" y="3052575"/>
          <a:ext cx="886378" cy="8863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Comcast</a:t>
          </a:r>
        </a:p>
      </dsp:txBody>
      <dsp:txXfrm>
        <a:off x="3503410" y="3182382"/>
        <a:ext cx="626764" cy="626764"/>
      </dsp:txXfrm>
    </dsp:sp>
    <dsp:sp modelId="{E6192D29-767B-4078-8018-237321171DFD}">
      <dsp:nvSpPr>
        <dsp:cNvPr id="0" name=""/>
        <dsp:cNvSpPr/>
      </dsp:nvSpPr>
      <dsp:spPr>
        <a:xfrm>
          <a:off x="1981389" y="3052575"/>
          <a:ext cx="886378" cy="8863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Altice</a:t>
          </a:r>
        </a:p>
      </dsp:txBody>
      <dsp:txXfrm>
        <a:off x="2111196" y="3182382"/>
        <a:ext cx="626764" cy="626764"/>
      </dsp:txXfrm>
    </dsp:sp>
    <dsp:sp modelId="{C808F9EE-9CCE-4662-B04D-D9D84150B32B}">
      <dsp:nvSpPr>
        <dsp:cNvPr id="0" name=""/>
        <dsp:cNvSpPr/>
      </dsp:nvSpPr>
      <dsp:spPr>
        <a:xfrm>
          <a:off x="1113357" y="1964098"/>
          <a:ext cx="886378" cy="8863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Cox*</a:t>
          </a:r>
        </a:p>
      </dsp:txBody>
      <dsp:txXfrm>
        <a:off x="1243164" y="2093905"/>
        <a:ext cx="626764" cy="626764"/>
      </dsp:txXfrm>
    </dsp:sp>
    <dsp:sp modelId="{02FD42D7-A937-4B79-9214-C34369AC4AA0}">
      <dsp:nvSpPr>
        <dsp:cNvPr id="0" name=""/>
        <dsp:cNvSpPr/>
      </dsp:nvSpPr>
      <dsp:spPr>
        <a:xfrm>
          <a:off x="1423154" y="606789"/>
          <a:ext cx="886378" cy="8863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Verizon</a:t>
          </a:r>
        </a:p>
      </dsp:txBody>
      <dsp:txXfrm>
        <a:off x="1552961" y="736596"/>
        <a:ext cx="626764" cy="62676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0.38028</cdr:x>
      <cdr:y>0.57858</cdr:y>
    </cdr:from>
    <cdr:to>
      <cdr:x>0.45083</cdr:x>
      <cdr:y>0.66154</cdr:y>
    </cdr:to>
    <cdr:sp macro="" textlink="">
      <cdr:nvSpPr>
        <cdr:cNvPr id="2" name="TextBox 2"/>
        <cdr:cNvSpPr txBox="1"/>
      </cdr:nvSpPr>
      <cdr:spPr>
        <a:xfrm xmlns:a="http://schemas.openxmlformats.org/drawingml/2006/main">
          <a:off x="2801242" y="2146613"/>
          <a:ext cx="519694"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b="1" dirty="0">
              <a:solidFill>
                <a:schemeClr val="bg1"/>
              </a:solidFill>
            </a:rPr>
            <a:t>70%</a:t>
          </a:r>
        </a:p>
      </cdr:txBody>
    </cdr:sp>
  </cdr:relSizeAnchor>
  <cdr:relSizeAnchor xmlns:cdr="http://schemas.openxmlformats.org/drawingml/2006/chartDrawing">
    <cdr:from>
      <cdr:x>0.28143</cdr:x>
      <cdr:y>0.20569</cdr:y>
    </cdr:from>
    <cdr:to>
      <cdr:x>0.33392</cdr:x>
      <cdr:y>0.28865</cdr:y>
    </cdr:to>
    <cdr:sp macro="" textlink="">
      <cdr:nvSpPr>
        <cdr:cNvPr id="3" name="TextBox 2"/>
        <cdr:cNvSpPr txBox="1"/>
      </cdr:nvSpPr>
      <cdr:spPr>
        <a:xfrm xmlns:a="http://schemas.openxmlformats.org/drawingml/2006/main">
          <a:off x="2073087" y="763139"/>
          <a:ext cx="386644"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solidFill>
            </a:rPr>
            <a:t>8%</a:t>
          </a:r>
        </a:p>
      </cdr:txBody>
    </cdr:sp>
  </cdr:relSizeAnchor>
  <cdr:relSizeAnchor xmlns:cdr="http://schemas.openxmlformats.org/drawingml/2006/chartDrawing">
    <cdr:from>
      <cdr:x>0.34198</cdr:x>
      <cdr:y>0.14804</cdr:y>
    </cdr:from>
    <cdr:to>
      <cdr:x>0.39447</cdr:x>
      <cdr:y>0.23099</cdr:y>
    </cdr:to>
    <cdr:sp macro="" textlink="">
      <cdr:nvSpPr>
        <cdr:cNvPr id="4" name="TextBox 2"/>
        <cdr:cNvSpPr txBox="1"/>
      </cdr:nvSpPr>
      <cdr:spPr>
        <a:xfrm xmlns:a="http://schemas.openxmlformats.org/drawingml/2006/main">
          <a:off x="2519097" y="549241"/>
          <a:ext cx="386644"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bg1"/>
              </a:solidFill>
            </a:rPr>
            <a:t>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7" tIns="46589" rIns="93177" bIns="46589" rtlCol="0"/>
          <a:lstStyle>
            <a:lvl1pPr algn="r">
              <a:defRPr sz="1200"/>
            </a:lvl1pPr>
          </a:lstStyle>
          <a:p>
            <a:fld id="{3C3A0C93-7E5A-5F49-BEBF-176D9D86AE98}" type="datetimeFigureOut">
              <a:rPr lang="en-US" smtClean="0"/>
              <a:t>3/20/2018</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7" tIns="46589" rIns="93177" bIns="46589" rtlCol="0" anchor="b"/>
          <a:lstStyle>
            <a:lvl1pPr algn="r">
              <a:defRPr sz="1200"/>
            </a:lvl1pPr>
          </a:lstStyle>
          <a:p>
            <a:fld id="{E51A7F7A-CF2C-A64E-BF71-DE52D54C670E}" type="slidenum">
              <a:rPr lang="en-US" smtClean="0"/>
              <a:t>‹#›</a:t>
            </a:fld>
            <a:endParaRPr lang="en-US"/>
          </a:p>
        </p:txBody>
      </p:sp>
    </p:spTree>
    <p:extLst>
      <p:ext uri="{BB962C8B-B14F-4D97-AF65-F5344CB8AC3E}">
        <p14:creationId xmlns:p14="http://schemas.microsoft.com/office/powerpoint/2010/main" val="33278050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7" tIns="46589" rIns="93177" bIns="46589" rtlCol="0"/>
          <a:lstStyle>
            <a:lvl1pPr algn="r">
              <a:defRPr sz="1200"/>
            </a:lvl1pPr>
          </a:lstStyle>
          <a:p>
            <a:fld id="{96160E6A-AE89-9D4B-878B-75A99885AD87}" type="datetimeFigureOut">
              <a:rPr lang="en-US" smtClean="0"/>
              <a:t>3/20/2018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7" tIns="46589" rIns="93177" bIns="46589" rtlCol="0" anchor="b"/>
          <a:lstStyle>
            <a:lvl1pPr algn="r">
              <a:defRPr sz="1200"/>
            </a:lvl1pPr>
          </a:lstStyle>
          <a:p>
            <a:fld id="{23882BC3-AE5F-3043-9FCD-C1F199F164CC}" type="slidenum">
              <a:rPr lang="en-US" smtClean="0"/>
              <a:t>‹#›</a:t>
            </a:fld>
            <a:endParaRPr lang="en-US"/>
          </a:p>
        </p:txBody>
      </p:sp>
    </p:spTree>
    <p:extLst>
      <p:ext uri="{BB962C8B-B14F-4D97-AF65-F5344CB8AC3E}">
        <p14:creationId xmlns:p14="http://schemas.microsoft.com/office/powerpoint/2010/main" val="35299572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636999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004649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204908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80472"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880472"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435304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81715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6801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16320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99433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213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40383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8408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1143000" y="685800"/>
            <a:ext cx="4572000" cy="3429000"/>
          </a:xfrm>
          <a:ln/>
        </p:spPr>
      </p:sp>
      <p:sp>
        <p:nvSpPr>
          <p:cNvPr id="178179"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8180"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100">
                <a:solidFill>
                  <a:schemeClr val="tx1"/>
                </a:solidFill>
                <a:latin typeface="Trebuchet MS" panose="020B0603020202020204" pitchFamily="34" charset="0"/>
                <a:ea typeface="ＭＳ Ｐゴシック" panose="020B0600070205080204" pitchFamily="34" charset="-128"/>
              </a:defRPr>
            </a:lvl1pPr>
            <a:lvl2pPr marL="729057" indent="-280406">
              <a:defRPr sz="3100">
                <a:solidFill>
                  <a:schemeClr val="tx1"/>
                </a:solidFill>
                <a:latin typeface="Trebuchet MS" panose="020B0603020202020204" pitchFamily="34" charset="0"/>
                <a:ea typeface="ＭＳ Ｐゴシック" panose="020B0600070205080204" pitchFamily="34" charset="-128"/>
              </a:defRPr>
            </a:lvl2pPr>
            <a:lvl3pPr marL="1121626" indent="-224325">
              <a:defRPr sz="3100">
                <a:solidFill>
                  <a:schemeClr val="tx1"/>
                </a:solidFill>
                <a:latin typeface="Trebuchet MS" panose="020B0603020202020204" pitchFamily="34" charset="0"/>
                <a:ea typeface="ＭＳ Ｐゴシック" panose="020B0600070205080204" pitchFamily="34" charset="-128"/>
              </a:defRPr>
            </a:lvl3pPr>
            <a:lvl4pPr marL="1570276" indent="-224325">
              <a:defRPr sz="3100">
                <a:solidFill>
                  <a:schemeClr val="tx1"/>
                </a:solidFill>
                <a:latin typeface="Trebuchet MS" panose="020B0603020202020204" pitchFamily="34" charset="0"/>
                <a:ea typeface="ＭＳ Ｐゴシック" panose="020B0600070205080204" pitchFamily="34" charset="-128"/>
              </a:defRPr>
            </a:lvl4pPr>
            <a:lvl5pPr marL="2018927" indent="-224325">
              <a:defRPr sz="3100">
                <a:solidFill>
                  <a:schemeClr val="tx1"/>
                </a:solidFill>
                <a:latin typeface="Trebuchet MS" panose="020B0603020202020204" pitchFamily="34" charset="0"/>
                <a:ea typeface="ＭＳ Ｐゴシック" panose="020B0600070205080204" pitchFamily="34" charset="-128"/>
              </a:defRPr>
            </a:lvl5pPr>
            <a:lvl6pPr marL="2467577" indent="-224325" eaLnBrk="0" fontAlgn="base" hangingPunct="0">
              <a:spcBef>
                <a:spcPct val="0"/>
              </a:spcBef>
              <a:spcAft>
                <a:spcPct val="0"/>
              </a:spcAft>
              <a:defRPr sz="3100">
                <a:solidFill>
                  <a:schemeClr val="tx1"/>
                </a:solidFill>
                <a:latin typeface="Trebuchet MS" panose="020B0603020202020204" pitchFamily="34" charset="0"/>
                <a:ea typeface="ＭＳ Ｐゴシック" panose="020B0600070205080204" pitchFamily="34" charset="-128"/>
              </a:defRPr>
            </a:lvl6pPr>
            <a:lvl7pPr marL="2916227" indent="-224325" eaLnBrk="0" fontAlgn="base" hangingPunct="0">
              <a:spcBef>
                <a:spcPct val="0"/>
              </a:spcBef>
              <a:spcAft>
                <a:spcPct val="0"/>
              </a:spcAft>
              <a:defRPr sz="3100">
                <a:solidFill>
                  <a:schemeClr val="tx1"/>
                </a:solidFill>
                <a:latin typeface="Trebuchet MS" panose="020B0603020202020204" pitchFamily="34" charset="0"/>
                <a:ea typeface="ＭＳ Ｐゴシック" panose="020B0600070205080204" pitchFamily="34" charset="-128"/>
              </a:defRPr>
            </a:lvl7pPr>
            <a:lvl8pPr marL="3364878" indent="-224325" eaLnBrk="0" fontAlgn="base" hangingPunct="0">
              <a:spcBef>
                <a:spcPct val="0"/>
              </a:spcBef>
              <a:spcAft>
                <a:spcPct val="0"/>
              </a:spcAft>
              <a:defRPr sz="3100">
                <a:solidFill>
                  <a:schemeClr val="tx1"/>
                </a:solidFill>
                <a:latin typeface="Trebuchet MS" panose="020B0603020202020204" pitchFamily="34" charset="0"/>
                <a:ea typeface="ＭＳ Ｐゴシック" panose="020B0600070205080204" pitchFamily="34" charset="-128"/>
              </a:defRPr>
            </a:lvl8pPr>
            <a:lvl9pPr marL="3813528" indent="-224325" eaLnBrk="0" fontAlgn="base" hangingPunct="0">
              <a:spcBef>
                <a:spcPct val="0"/>
              </a:spcBef>
              <a:spcAft>
                <a:spcPct val="0"/>
              </a:spcAft>
              <a:defRPr sz="31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D42447-9E59-402E-B314-BAE3845CEB24}" type="slidenum">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67872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78055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1185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717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2063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7101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B0B900-9DC2-423F-ABC3-952C62102C96}"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42114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913523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21</a:t>
            </a:fld>
            <a:endParaRPr lang="en-US"/>
          </a:p>
        </p:txBody>
      </p:sp>
    </p:spTree>
    <p:extLst>
      <p:ext uri="{BB962C8B-B14F-4D97-AF65-F5344CB8AC3E}">
        <p14:creationId xmlns:p14="http://schemas.microsoft.com/office/powerpoint/2010/main" val="1843463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22</a:t>
            </a:fld>
            <a:endParaRPr lang="en-US"/>
          </a:p>
        </p:txBody>
      </p:sp>
    </p:spTree>
    <p:extLst>
      <p:ext uri="{BB962C8B-B14F-4D97-AF65-F5344CB8AC3E}">
        <p14:creationId xmlns:p14="http://schemas.microsoft.com/office/powerpoint/2010/main" val="1582203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23</a:t>
            </a:fld>
            <a:endParaRPr lang="en-US"/>
          </a:p>
        </p:txBody>
      </p:sp>
    </p:spTree>
    <p:extLst>
      <p:ext uri="{BB962C8B-B14F-4D97-AF65-F5344CB8AC3E}">
        <p14:creationId xmlns:p14="http://schemas.microsoft.com/office/powerpoint/2010/main" val="2857330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36</a:t>
            </a:fld>
            <a:endParaRPr lang="en-US"/>
          </a:p>
        </p:txBody>
      </p:sp>
    </p:spTree>
    <p:extLst>
      <p:ext uri="{BB962C8B-B14F-4D97-AF65-F5344CB8AC3E}">
        <p14:creationId xmlns:p14="http://schemas.microsoft.com/office/powerpoint/2010/main" val="2417676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288049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100797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75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354864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164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4290412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09483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268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white plai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17352" y="152199"/>
            <a:ext cx="5322469" cy="2481677"/>
          </a:xfrm>
        </p:spPr>
        <p:txBody>
          <a:bodyPr lIns="0" tIns="0" rIns="0" bIns="0">
            <a:normAutofit/>
          </a:bodyPr>
          <a:lstStyle>
            <a:lvl1pPr>
              <a:lnSpc>
                <a:spcPct val="95000"/>
              </a:lnSpc>
              <a:defRPr sz="5700" b="0" i="0" baseline="0">
                <a:solidFill>
                  <a:schemeClr val="tx1"/>
                </a:solidFill>
                <a:latin typeface="Arial" charset="0"/>
                <a:ea typeface="Arial" charset="0"/>
                <a:cs typeface="Arial" charset="0"/>
              </a:defRPr>
            </a:lvl1pPr>
          </a:lstStyle>
          <a:p>
            <a:r>
              <a:rPr lang="en-US"/>
              <a:t>Presentation </a:t>
            </a:r>
            <a:r>
              <a:rPr lang="en-US" dirty="0"/>
              <a:t>Title</a:t>
            </a:r>
          </a:p>
        </p:txBody>
      </p:sp>
      <p:sp>
        <p:nvSpPr>
          <p:cNvPr id="10" name="Text Placeholder 9"/>
          <p:cNvSpPr>
            <a:spLocks noGrp="1"/>
          </p:cNvSpPr>
          <p:nvPr>
            <p:ph type="body" sz="quarter" idx="12" hasCustomPrompt="1"/>
          </p:nvPr>
        </p:nvSpPr>
        <p:spPr>
          <a:xfrm>
            <a:off x="320675" y="2719817"/>
            <a:ext cx="3968750" cy="440834"/>
          </a:xfrm>
        </p:spPr>
        <p:txBody>
          <a:bodyPr lIns="0" tIns="0" rIns="0" bIns="0"/>
          <a:lstStyle>
            <a:lvl1pPr>
              <a:defRPr sz="1900">
                <a:solidFill>
                  <a:schemeClr val="tx1"/>
                </a:solidFill>
              </a:defRPr>
            </a:lvl1pPr>
          </a:lstStyle>
          <a:p>
            <a:pPr lvl="0"/>
            <a:r>
              <a:rPr lang="en-US" dirty="0"/>
              <a:t>Subtitle</a:t>
            </a:r>
          </a:p>
        </p:txBody>
      </p:sp>
      <p:sp>
        <p:nvSpPr>
          <p:cNvPr id="11" name="Text Placeholder 9"/>
          <p:cNvSpPr>
            <a:spLocks noGrp="1"/>
          </p:cNvSpPr>
          <p:nvPr>
            <p:ph type="body" sz="quarter" idx="13" hasCustomPrompt="1"/>
          </p:nvPr>
        </p:nvSpPr>
        <p:spPr>
          <a:xfrm>
            <a:off x="6421438" y="284622"/>
            <a:ext cx="2381326" cy="440834"/>
          </a:xfrm>
        </p:spPr>
        <p:txBody>
          <a:bodyPr lIns="0" tIns="0" rIns="0" bIns="0"/>
          <a:lstStyle>
            <a:lvl1pPr>
              <a:spcBef>
                <a:spcPts val="0"/>
              </a:spcBef>
              <a:defRPr sz="1100">
                <a:solidFill>
                  <a:schemeClr val="tx1"/>
                </a:solidFill>
              </a:defRPr>
            </a:lvl1pPr>
          </a:lstStyle>
          <a:p>
            <a:pPr lvl="0"/>
            <a:r>
              <a:rPr lang="en-US" dirty="0"/>
              <a:t>Presenter Name</a:t>
            </a:r>
          </a:p>
        </p:txBody>
      </p:sp>
      <p:sp>
        <p:nvSpPr>
          <p:cNvPr id="13" name="Text Placeholder 9"/>
          <p:cNvSpPr>
            <a:spLocks noGrp="1"/>
          </p:cNvSpPr>
          <p:nvPr>
            <p:ph type="body" sz="quarter" idx="15" hasCustomPrompt="1"/>
          </p:nvPr>
        </p:nvSpPr>
        <p:spPr>
          <a:xfrm>
            <a:off x="6421438" y="1598177"/>
            <a:ext cx="2381326" cy="828861"/>
          </a:xfrm>
        </p:spPr>
        <p:txBody>
          <a:bodyPr lIns="0" tIns="0" rIns="0" bIns="0"/>
          <a:lstStyle>
            <a:lvl1pPr>
              <a:defRPr sz="950" baseline="0">
                <a:solidFill>
                  <a:schemeClr val="bg1">
                    <a:lumMod val="50000"/>
                  </a:schemeClr>
                </a:solidFill>
                <a:latin typeface="Arial Narrow" charset="0"/>
                <a:ea typeface="Arial Narrow" charset="0"/>
                <a:cs typeface="Arial Narrow" charset="0"/>
              </a:defRPr>
            </a:lvl1pPr>
          </a:lstStyle>
          <a:p>
            <a:pPr lvl="0"/>
            <a:r>
              <a:rPr lang="en-US" dirty="0"/>
              <a:t>Disclaimer paragraph</a:t>
            </a:r>
          </a:p>
        </p:txBody>
      </p:sp>
      <p:sp>
        <p:nvSpPr>
          <p:cNvPr id="4" name="Date Placeholder 3"/>
          <p:cNvSpPr>
            <a:spLocks noGrp="1"/>
          </p:cNvSpPr>
          <p:nvPr>
            <p:ph type="dt" sz="half" idx="18"/>
          </p:nvPr>
        </p:nvSpPr>
        <p:spPr>
          <a:xfrm>
            <a:off x="6421438" y="1098982"/>
            <a:ext cx="2381326" cy="223277"/>
          </a:xfrm>
        </p:spPr>
        <p:txBody>
          <a:bodyPr/>
          <a:lstStyle>
            <a:lvl1pPr algn="l">
              <a:defRPr b="0" i="0">
                <a:latin typeface="Arial" charset="0"/>
                <a:ea typeface="Arial" charset="0"/>
                <a:cs typeface="Arial" charset="0"/>
              </a:defRPr>
            </a:lvl1pPr>
          </a:lstStyle>
          <a:p>
            <a:endParaRPr lang="en-US" dirty="0"/>
          </a:p>
        </p:txBody>
      </p:sp>
    </p:spTree>
    <p:extLst>
      <p:ext uri="{BB962C8B-B14F-4D97-AF65-F5344CB8AC3E}">
        <p14:creationId xmlns:p14="http://schemas.microsoft.com/office/powerpoint/2010/main" val="1998164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black plain">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6018226"/>
            <a:ext cx="2381156" cy="839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sp>
        <p:nvSpPr>
          <p:cNvPr id="8" name="Title 7"/>
          <p:cNvSpPr>
            <a:spLocks noGrp="1"/>
          </p:cNvSpPr>
          <p:nvPr>
            <p:ph type="title" hasCustomPrompt="1"/>
          </p:nvPr>
        </p:nvSpPr>
        <p:spPr>
          <a:xfrm>
            <a:off x="317352" y="152199"/>
            <a:ext cx="5322469" cy="2481677"/>
          </a:xfrm>
        </p:spPr>
        <p:txBody>
          <a:bodyPr lIns="0" tIns="0" rIns="0" bIns="0">
            <a:normAutofit/>
          </a:bodyPr>
          <a:lstStyle>
            <a:lvl1pPr>
              <a:lnSpc>
                <a:spcPct val="95000"/>
              </a:lnSpc>
              <a:defRPr sz="5700" b="0" i="0">
                <a:solidFill>
                  <a:schemeClr val="tx1"/>
                </a:solidFill>
                <a:latin typeface="Arial Regular" charset="0"/>
                <a:cs typeface="Arial Regular" charset="0"/>
              </a:defRPr>
            </a:lvl1pPr>
          </a:lstStyle>
          <a:p>
            <a:r>
              <a:rPr lang="en-US" dirty="0"/>
              <a:t>Presentation</a:t>
            </a:r>
            <a:br>
              <a:rPr lang="en-US" dirty="0"/>
            </a:br>
            <a:r>
              <a:rPr lang="en-US" dirty="0"/>
              <a:t>Title</a:t>
            </a:r>
          </a:p>
        </p:txBody>
      </p:sp>
      <p:sp>
        <p:nvSpPr>
          <p:cNvPr id="10" name="Text Placeholder 9"/>
          <p:cNvSpPr>
            <a:spLocks noGrp="1"/>
          </p:cNvSpPr>
          <p:nvPr>
            <p:ph type="body" sz="quarter" idx="12" hasCustomPrompt="1"/>
          </p:nvPr>
        </p:nvSpPr>
        <p:spPr>
          <a:xfrm>
            <a:off x="320675" y="2719817"/>
            <a:ext cx="3968750" cy="440834"/>
          </a:xfrm>
        </p:spPr>
        <p:txBody>
          <a:bodyPr lIns="0" tIns="0" rIns="0" bIns="0"/>
          <a:lstStyle>
            <a:lvl1pPr>
              <a:defRPr sz="1900">
                <a:solidFill>
                  <a:schemeClr val="tx1"/>
                </a:solidFill>
              </a:defRPr>
            </a:lvl1pPr>
          </a:lstStyle>
          <a:p>
            <a:pPr lvl="0"/>
            <a:r>
              <a:rPr lang="en-US" dirty="0"/>
              <a:t>Subtitle</a:t>
            </a:r>
          </a:p>
        </p:txBody>
      </p:sp>
      <p:sp>
        <p:nvSpPr>
          <p:cNvPr id="11" name="Text Placeholder 9"/>
          <p:cNvSpPr>
            <a:spLocks noGrp="1"/>
          </p:cNvSpPr>
          <p:nvPr>
            <p:ph type="body" sz="quarter" idx="13" hasCustomPrompt="1"/>
          </p:nvPr>
        </p:nvSpPr>
        <p:spPr>
          <a:xfrm>
            <a:off x="6421439" y="284622"/>
            <a:ext cx="2378176" cy="440834"/>
          </a:xfrm>
        </p:spPr>
        <p:txBody>
          <a:bodyPr lIns="0" tIns="0" rIns="0" bIns="0"/>
          <a:lstStyle>
            <a:lvl1pPr>
              <a:spcBef>
                <a:spcPts val="0"/>
              </a:spcBef>
              <a:defRPr sz="1100">
                <a:solidFill>
                  <a:schemeClr val="tx1"/>
                </a:solidFill>
              </a:defRPr>
            </a:lvl1pPr>
          </a:lstStyle>
          <a:p>
            <a:pPr lvl="0"/>
            <a:r>
              <a:rPr lang="en-US" dirty="0"/>
              <a:t>Presenter Name</a:t>
            </a:r>
          </a:p>
        </p:txBody>
      </p:sp>
      <p:sp>
        <p:nvSpPr>
          <p:cNvPr id="13" name="Text Placeholder 9"/>
          <p:cNvSpPr>
            <a:spLocks noGrp="1"/>
          </p:cNvSpPr>
          <p:nvPr>
            <p:ph type="body" sz="quarter" idx="15" hasCustomPrompt="1"/>
          </p:nvPr>
        </p:nvSpPr>
        <p:spPr>
          <a:xfrm>
            <a:off x="6421439" y="1602218"/>
            <a:ext cx="2378176" cy="828861"/>
          </a:xfrm>
        </p:spPr>
        <p:txBody>
          <a:bodyPr lIns="0" tIns="0" rIns="0" bIns="0"/>
          <a:lstStyle>
            <a:lvl1pPr>
              <a:defRPr sz="950" baseline="0">
                <a:solidFill>
                  <a:schemeClr val="tx1">
                    <a:lumMod val="65000"/>
                  </a:schemeClr>
                </a:solidFill>
                <a:latin typeface="Arial Narrow" charset="0"/>
                <a:ea typeface="Arial Narrow" charset="0"/>
                <a:cs typeface="Arial Narrow" charset="0"/>
              </a:defRPr>
            </a:lvl1pPr>
          </a:lstStyle>
          <a:p>
            <a:pPr lvl="0"/>
            <a:r>
              <a:rPr lang="en-US" dirty="0"/>
              <a:t>Disclaimer paragraph</a:t>
            </a:r>
          </a:p>
        </p:txBody>
      </p:sp>
      <p:sp>
        <p:nvSpPr>
          <p:cNvPr id="2" name="Date Placeholder 1"/>
          <p:cNvSpPr>
            <a:spLocks noGrp="1"/>
          </p:cNvSpPr>
          <p:nvPr>
            <p:ph type="dt" sz="half" idx="16"/>
          </p:nvPr>
        </p:nvSpPr>
        <p:spPr>
          <a:xfrm>
            <a:off x="6420775" y="1100212"/>
            <a:ext cx="2386676" cy="223277"/>
          </a:xfrm>
        </p:spPr>
        <p:txBody>
          <a:bodyPr/>
          <a:lstStyle>
            <a:lvl1pPr algn="l">
              <a:defRPr>
                <a:solidFill>
                  <a:schemeClr val="tx1"/>
                </a:solidFill>
              </a:defRPr>
            </a:lvl1pPr>
          </a:lstStyle>
          <a:p>
            <a:endParaRPr lang="en-US"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3736" y="5980176"/>
            <a:ext cx="1975104" cy="712117"/>
          </a:xfrm>
          <a:prstGeom prst="rect">
            <a:avLst/>
          </a:prstGeom>
        </p:spPr>
      </p:pic>
    </p:spTree>
    <p:extLst>
      <p:ext uri="{BB962C8B-B14F-4D97-AF65-F5344CB8AC3E}">
        <p14:creationId xmlns:p14="http://schemas.microsoft.com/office/powerpoint/2010/main" val="262381040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white Big imag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320675" y="312738"/>
            <a:ext cx="8486775" cy="4645025"/>
          </a:xfrm>
          <a:ln>
            <a:noFill/>
          </a:ln>
        </p:spPr>
        <p:txBody>
          <a:bodyPr anchor="ctr"/>
          <a:lstStyle>
            <a:lvl1pPr algn="ctr">
              <a:defRPr>
                <a:solidFill>
                  <a:schemeClr val="tx1"/>
                </a:solidFill>
              </a:defRPr>
            </a:lvl1pPr>
          </a:lstStyle>
          <a:p>
            <a:r>
              <a:rPr lang="en-US" dirty="0"/>
              <a:t>Cover image</a:t>
            </a:r>
          </a:p>
        </p:txBody>
      </p:sp>
      <p:sp>
        <p:nvSpPr>
          <p:cNvPr id="8" name="Title 7"/>
          <p:cNvSpPr>
            <a:spLocks noGrp="1"/>
          </p:cNvSpPr>
          <p:nvPr>
            <p:ph type="title" hasCustomPrompt="1"/>
          </p:nvPr>
        </p:nvSpPr>
        <p:spPr>
          <a:xfrm>
            <a:off x="627626" y="556302"/>
            <a:ext cx="4863464" cy="1072240"/>
          </a:xfrm>
        </p:spPr>
        <p:txBody>
          <a:bodyPr lIns="0" tIns="0" rIns="0" bIns="0">
            <a:normAutofit/>
          </a:bodyPr>
          <a:lstStyle>
            <a:lvl1pPr>
              <a:lnSpc>
                <a:spcPct val="90000"/>
              </a:lnSpc>
              <a:defRPr sz="3750" b="0" i="0">
                <a:solidFill>
                  <a:schemeClr val="tx1"/>
                </a:solidFill>
                <a:latin typeface="Arial Regular" charset="0"/>
                <a:cs typeface="Arial Regular" charset="0"/>
              </a:defRPr>
            </a:lvl1pPr>
          </a:lstStyle>
          <a:p>
            <a:r>
              <a:rPr lang="en-US" dirty="0"/>
              <a:t>Presentation</a:t>
            </a:r>
            <a:br>
              <a:rPr lang="en-US" dirty="0"/>
            </a:br>
            <a:r>
              <a:rPr lang="en-US" dirty="0"/>
              <a:t>Title</a:t>
            </a:r>
          </a:p>
        </p:txBody>
      </p:sp>
      <p:sp>
        <p:nvSpPr>
          <p:cNvPr id="10" name="Text Placeholder 9"/>
          <p:cNvSpPr>
            <a:spLocks noGrp="1"/>
          </p:cNvSpPr>
          <p:nvPr>
            <p:ph type="body" sz="quarter" idx="12" hasCustomPrompt="1"/>
          </p:nvPr>
        </p:nvSpPr>
        <p:spPr>
          <a:xfrm>
            <a:off x="627625" y="1606241"/>
            <a:ext cx="4863464" cy="440834"/>
          </a:xfrm>
        </p:spPr>
        <p:txBody>
          <a:bodyPr lIns="0" tIns="0" rIns="0" bIns="0"/>
          <a:lstStyle>
            <a:lvl1pPr>
              <a:defRPr sz="1000">
                <a:solidFill>
                  <a:schemeClr val="tx1"/>
                </a:solidFill>
              </a:defRPr>
            </a:lvl1pPr>
          </a:lstStyle>
          <a:p>
            <a:pPr lvl="0"/>
            <a:r>
              <a:rPr lang="en-US" dirty="0"/>
              <a:t>Subtitle</a:t>
            </a:r>
          </a:p>
        </p:txBody>
      </p:sp>
      <p:sp>
        <p:nvSpPr>
          <p:cNvPr id="11" name="Text Placeholder 9"/>
          <p:cNvSpPr>
            <a:spLocks noGrp="1"/>
          </p:cNvSpPr>
          <p:nvPr>
            <p:ph type="body" sz="quarter" idx="13" hasCustomPrompt="1"/>
          </p:nvPr>
        </p:nvSpPr>
        <p:spPr>
          <a:xfrm>
            <a:off x="6421439" y="613908"/>
            <a:ext cx="2208150" cy="440834"/>
          </a:xfrm>
        </p:spPr>
        <p:txBody>
          <a:bodyPr lIns="0" tIns="0" rIns="0" bIns="0"/>
          <a:lstStyle>
            <a:lvl1pPr>
              <a:spcBef>
                <a:spcPts val="0"/>
              </a:spcBef>
              <a:defRPr sz="950">
                <a:solidFill>
                  <a:schemeClr val="tx1"/>
                </a:solidFill>
              </a:defRPr>
            </a:lvl1pPr>
          </a:lstStyle>
          <a:p>
            <a:pPr lvl="0"/>
            <a:r>
              <a:rPr lang="en-US" dirty="0"/>
              <a:t>Presenter Name</a:t>
            </a:r>
          </a:p>
        </p:txBody>
      </p:sp>
      <p:sp>
        <p:nvSpPr>
          <p:cNvPr id="13" name="Text Placeholder 9"/>
          <p:cNvSpPr>
            <a:spLocks noGrp="1"/>
          </p:cNvSpPr>
          <p:nvPr>
            <p:ph type="body" sz="quarter" idx="15" hasCustomPrompt="1"/>
          </p:nvPr>
        </p:nvSpPr>
        <p:spPr>
          <a:xfrm>
            <a:off x="6421439" y="1934679"/>
            <a:ext cx="2208150" cy="828861"/>
          </a:xfrm>
        </p:spPr>
        <p:txBody>
          <a:bodyPr lIns="0" tIns="0" rIns="0" bIns="0"/>
          <a:lstStyle>
            <a:lvl1pPr>
              <a:defRPr sz="950" baseline="0">
                <a:solidFill>
                  <a:schemeClr val="bg1">
                    <a:lumMod val="50000"/>
                  </a:schemeClr>
                </a:solidFill>
                <a:latin typeface="Arial Narrow" charset="0"/>
                <a:ea typeface="Arial Narrow" charset="0"/>
                <a:cs typeface="Arial Narrow" charset="0"/>
              </a:defRPr>
            </a:lvl1pPr>
          </a:lstStyle>
          <a:p>
            <a:pPr lvl="0"/>
            <a:r>
              <a:rPr lang="en-US" dirty="0"/>
              <a:t>Disclaimer paragraph</a:t>
            </a:r>
          </a:p>
        </p:txBody>
      </p:sp>
      <p:sp>
        <p:nvSpPr>
          <p:cNvPr id="2" name="Date Placeholder 1"/>
          <p:cNvSpPr>
            <a:spLocks noGrp="1"/>
          </p:cNvSpPr>
          <p:nvPr>
            <p:ph type="dt" sz="half" idx="17"/>
          </p:nvPr>
        </p:nvSpPr>
        <p:spPr>
          <a:xfrm>
            <a:off x="6420783" y="1291089"/>
            <a:ext cx="2216042" cy="223277"/>
          </a:xfrm>
        </p:spPr>
        <p:txBody>
          <a:bodyPr/>
          <a:lstStyle/>
          <a:p>
            <a:endParaRPr lang="en-US" dirty="0"/>
          </a:p>
        </p:txBody>
      </p:sp>
    </p:spTree>
    <p:extLst>
      <p:ext uri="{BB962C8B-B14F-4D97-AF65-F5344CB8AC3E}">
        <p14:creationId xmlns:p14="http://schemas.microsoft.com/office/powerpoint/2010/main" val="1823180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black Slim image">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6018226"/>
            <a:ext cx="2381156" cy="839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solidFill>
                <a:schemeClr val="tx1"/>
              </a:solidFill>
            </a:endParaRPr>
          </a:p>
        </p:txBody>
      </p:sp>
      <p:sp>
        <p:nvSpPr>
          <p:cNvPr id="4" name="Picture Placeholder 3"/>
          <p:cNvSpPr>
            <a:spLocks noGrp="1"/>
          </p:cNvSpPr>
          <p:nvPr>
            <p:ph type="pic" sz="quarter" idx="16" hasCustomPrompt="1"/>
          </p:nvPr>
        </p:nvSpPr>
        <p:spPr>
          <a:xfrm>
            <a:off x="320675" y="2419839"/>
            <a:ext cx="8486775" cy="2537621"/>
          </a:xfrm>
          <a:ln>
            <a:noFill/>
          </a:ln>
        </p:spPr>
        <p:txBody>
          <a:bodyPr anchor="ctr"/>
          <a:lstStyle>
            <a:lvl1pPr algn="ctr">
              <a:defRPr>
                <a:solidFill>
                  <a:schemeClr val="tx1"/>
                </a:solidFill>
              </a:defRPr>
            </a:lvl1pPr>
          </a:lstStyle>
          <a:p>
            <a:r>
              <a:rPr lang="en-US" dirty="0"/>
              <a:t>Cover image</a:t>
            </a:r>
          </a:p>
        </p:txBody>
      </p:sp>
      <p:sp>
        <p:nvSpPr>
          <p:cNvPr id="8" name="Title 7"/>
          <p:cNvSpPr>
            <a:spLocks noGrp="1"/>
          </p:cNvSpPr>
          <p:nvPr>
            <p:ph type="title" hasCustomPrompt="1"/>
          </p:nvPr>
        </p:nvSpPr>
        <p:spPr>
          <a:xfrm>
            <a:off x="320676" y="241240"/>
            <a:ext cx="5163199" cy="1072240"/>
          </a:xfrm>
        </p:spPr>
        <p:txBody>
          <a:bodyPr lIns="0" tIns="0" rIns="0" bIns="0">
            <a:normAutofit/>
          </a:bodyPr>
          <a:lstStyle>
            <a:lvl1pPr>
              <a:lnSpc>
                <a:spcPct val="90000"/>
              </a:lnSpc>
              <a:defRPr sz="3750" b="0" i="0">
                <a:solidFill>
                  <a:schemeClr val="tx1"/>
                </a:solidFill>
                <a:latin typeface="Arial Regular" charset="0"/>
                <a:cs typeface="Arial Regular" charset="0"/>
              </a:defRPr>
            </a:lvl1pPr>
          </a:lstStyle>
          <a:p>
            <a:r>
              <a:rPr lang="en-US" dirty="0"/>
              <a:t>Presentation</a:t>
            </a:r>
            <a:br>
              <a:rPr lang="en-US" dirty="0"/>
            </a:br>
            <a:r>
              <a:rPr lang="en-US" dirty="0"/>
              <a:t>Title</a:t>
            </a:r>
          </a:p>
        </p:txBody>
      </p:sp>
      <p:sp>
        <p:nvSpPr>
          <p:cNvPr id="10" name="Text Placeholder 9"/>
          <p:cNvSpPr>
            <a:spLocks noGrp="1"/>
          </p:cNvSpPr>
          <p:nvPr>
            <p:ph type="body" sz="quarter" idx="12" hasCustomPrompt="1"/>
          </p:nvPr>
        </p:nvSpPr>
        <p:spPr>
          <a:xfrm>
            <a:off x="320675" y="1291179"/>
            <a:ext cx="5163199" cy="440834"/>
          </a:xfrm>
        </p:spPr>
        <p:txBody>
          <a:bodyPr lIns="0" tIns="0" rIns="0" bIns="0"/>
          <a:lstStyle>
            <a:lvl1pPr>
              <a:defRPr sz="1000">
                <a:solidFill>
                  <a:schemeClr val="tx1"/>
                </a:solidFill>
              </a:defRPr>
            </a:lvl1pPr>
          </a:lstStyle>
          <a:p>
            <a:pPr lvl="0"/>
            <a:r>
              <a:rPr lang="en-US" dirty="0"/>
              <a:t>Subtitle</a:t>
            </a:r>
          </a:p>
        </p:txBody>
      </p:sp>
      <p:sp>
        <p:nvSpPr>
          <p:cNvPr id="11" name="Text Placeholder 9"/>
          <p:cNvSpPr>
            <a:spLocks noGrp="1"/>
          </p:cNvSpPr>
          <p:nvPr>
            <p:ph type="body" sz="quarter" idx="13" hasCustomPrompt="1"/>
          </p:nvPr>
        </p:nvSpPr>
        <p:spPr>
          <a:xfrm>
            <a:off x="6421438" y="298846"/>
            <a:ext cx="2378173" cy="440834"/>
          </a:xfrm>
        </p:spPr>
        <p:txBody>
          <a:bodyPr lIns="0" tIns="0" rIns="0" bIns="0"/>
          <a:lstStyle>
            <a:lvl1pPr>
              <a:spcBef>
                <a:spcPts val="0"/>
              </a:spcBef>
              <a:defRPr sz="950">
                <a:solidFill>
                  <a:schemeClr val="tx1"/>
                </a:solidFill>
              </a:defRPr>
            </a:lvl1pPr>
          </a:lstStyle>
          <a:p>
            <a:pPr lvl="0"/>
            <a:r>
              <a:rPr lang="en-US" dirty="0"/>
              <a:t>Presenter Name</a:t>
            </a:r>
          </a:p>
        </p:txBody>
      </p:sp>
      <p:sp>
        <p:nvSpPr>
          <p:cNvPr id="13" name="Text Placeholder 9"/>
          <p:cNvSpPr>
            <a:spLocks noGrp="1"/>
          </p:cNvSpPr>
          <p:nvPr>
            <p:ph type="body" sz="quarter" idx="15" hasCustomPrompt="1"/>
          </p:nvPr>
        </p:nvSpPr>
        <p:spPr>
          <a:xfrm>
            <a:off x="6421438" y="1598362"/>
            <a:ext cx="2378173" cy="828861"/>
          </a:xfrm>
        </p:spPr>
        <p:txBody>
          <a:bodyPr lIns="0" tIns="0" rIns="0" bIns="0"/>
          <a:lstStyle>
            <a:lvl1pPr>
              <a:defRPr sz="950" baseline="0">
                <a:solidFill>
                  <a:schemeClr val="tx1">
                    <a:lumMod val="65000"/>
                  </a:schemeClr>
                </a:solidFill>
                <a:latin typeface="Arial Narrow" charset="0"/>
                <a:ea typeface="Arial Narrow" charset="0"/>
                <a:cs typeface="Arial Narrow" charset="0"/>
              </a:defRPr>
            </a:lvl1pPr>
          </a:lstStyle>
          <a:p>
            <a:pPr lvl="0"/>
            <a:r>
              <a:rPr lang="en-US" dirty="0"/>
              <a:t>Disclaimer paragraph</a:t>
            </a:r>
          </a:p>
        </p:txBody>
      </p:sp>
      <p:sp>
        <p:nvSpPr>
          <p:cNvPr id="2" name="Date Placeholder 1"/>
          <p:cNvSpPr>
            <a:spLocks noGrp="1"/>
          </p:cNvSpPr>
          <p:nvPr>
            <p:ph type="dt" sz="half" idx="17"/>
          </p:nvPr>
        </p:nvSpPr>
        <p:spPr>
          <a:xfrm>
            <a:off x="6420776" y="1100212"/>
            <a:ext cx="2386674" cy="223277"/>
          </a:xfrm>
        </p:spPr>
        <p:txBody>
          <a:bodyPr/>
          <a:lstStyle>
            <a:lvl1pPr>
              <a:defRPr>
                <a:solidFill>
                  <a:srgbClr val="FFFFFF"/>
                </a:solidFill>
              </a:defRPr>
            </a:lvl1pPr>
          </a:lstStyle>
          <a:p>
            <a:endParaRPr lang="en-US"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3736" y="5980176"/>
            <a:ext cx="1975104" cy="712117"/>
          </a:xfrm>
          <a:prstGeom prst="rect">
            <a:avLst/>
          </a:prstGeom>
        </p:spPr>
      </p:pic>
    </p:spTree>
    <p:extLst>
      <p:ext uri="{BB962C8B-B14F-4D97-AF65-F5344CB8AC3E}">
        <p14:creationId xmlns:p14="http://schemas.microsoft.com/office/powerpoint/2010/main" val="267925867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white Slim image">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320675" y="2419839"/>
            <a:ext cx="8486775" cy="2537621"/>
          </a:xfrm>
          <a:ln>
            <a:noFill/>
          </a:ln>
        </p:spPr>
        <p:txBody>
          <a:bodyPr anchor="ctr"/>
          <a:lstStyle>
            <a:lvl1pPr algn="ctr">
              <a:defRPr>
                <a:solidFill>
                  <a:schemeClr val="tx1"/>
                </a:solidFill>
              </a:defRPr>
            </a:lvl1pPr>
          </a:lstStyle>
          <a:p>
            <a:r>
              <a:rPr lang="en-US" dirty="0"/>
              <a:t>Cover image</a:t>
            </a:r>
          </a:p>
        </p:txBody>
      </p:sp>
      <p:sp>
        <p:nvSpPr>
          <p:cNvPr id="8" name="Title 7"/>
          <p:cNvSpPr>
            <a:spLocks noGrp="1"/>
          </p:cNvSpPr>
          <p:nvPr>
            <p:ph type="title" hasCustomPrompt="1"/>
          </p:nvPr>
        </p:nvSpPr>
        <p:spPr>
          <a:xfrm>
            <a:off x="320676" y="241240"/>
            <a:ext cx="4257351" cy="1072240"/>
          </a:xfrm>
        </p:spPr>
        <p:txBody>
          <a:bodyPr lIns="0" tIns="0" rIns="0" bIns="0">
            <a:normAutofit/>
          </a:bodyPr>
          <a:lstStyle>
            <a:lvl1pPr>
              <a:lnSpc>
                <a:spcPct val="90000"/>
              </a:lnSpc>
              <a:defRPr sz="3750" b="0" i="0">
                <a:solidFill>
                  <a:schemeClr val="tx1"/>
                </a:solidFill>
                <a:latin typeface="Arial Regular" charset="0"/>
                <a:cs typeface="Arial Regular" charset="0"/>
              </a:defRPr>
            </a:lvl1pPr>
          </a:lstStyle>
          <a:p>
            <a:r>
              <a:rPr lang="en-US" dirty="0"/>
              <a:t>Presentation</a:t>
            </a:r>
            <a:br>
              <a:rPr lang="en-US" dirty="0"/>
            </a:br>
            <a:r>
              <a:rPr lang="en-US" dirty="0"/>
              <a:t>Title</a:t>
            </a:r>
          </a:p>
        </p:txBody>
      </p:sp>
      <p:sp>
        <p:nvSpPr>
          <p:cNvPr id="10" name="Text Placeholder 9"/>
          <p:cNvSpPr>
            <a:spLocks noGrp="1"/>
          </p:cNvSpPr>
          <p:nvPr>
            <p:ph type="body" sz="quarter" idx="12" hasCustomPrompt="1"/>
          </p:nvPr>
        </p:nvSpPr>
        <p:spPr>
          <a:xfrm>
            <a:off x="320675" y="1291179"/>
            <a:ext cx="4257351" cy="440834"/>
          </a:xfrm>
        </p:spPr>
        <p:txBody>
          <a:bodyPr lIns="0" tIns="0" rIns="0" bIns="0"/>
          <a:lstStyle>
            <a:lvl1pPr>
              <a:defRPr sz="1000">
                <a:solidFill>
                  <a:schemeClr val="tx1"/>
                </a:solidFill>
              </a:defRPr>
            </a:lvl1pPr>
          </a:lstStyle>
          <a:p>
            <a:pPr lvl="0"/>
            <a:r>
              <a:rPr lang="en-US" dirty="0"/>
              <a:t>Subtitle</a:t>
            </a:r>
          </a:p>
        </p:txBody>
      </p:sp>
      <p:sp>
        <p:nvSpPr>
          <p:cNvPr id="11" name="Text Placeholder 9"/>
          <p:cNvSpPr>
            <a:spLocks noGrp="1"/>
          </p:cNvSpPr>
          <p:nvPr>
            <p:ph type="body" sz="quarter" idx="13" hasCustomPrompt="1"/>
          </p:nvPr>
        </p:nvSpPr>
        <p:spPr>
          <a:xfrm>
            <a:off x="6422098" y="298846"/>
            <a:ext cx="2377514" cy="440834"/>
          </a:xfrm>
        </p:spPr>
        <p:txBody>
          <a:bodyPr lIns="0" tIns="0" rIns="0" bIns="0"/>
          <a:lstStyle>
            <a:lvl1pPr>
              <a:spcBef>
                <a:spcPts val="0"/>
              </a:spcBef>
              <a:defRPr sz="950">
                <a:solidFill>
                  <a:schemeClr val="tx1"/>
                </a:solidFill>
              </a:defRPr>
            </a:lvl1pPr>
          </a:lstStyle>
          <a:p>
            <a:pPr lvl="0"/>
            <a:r>
              <a:rPr lang="en-US" dirty="0"/>
              <a:t>Presenter Name</a:t>
            </a:r>
          </a:p>
        </p:txBody>
      </p:sp>
      <p:sp>
        <p:nvSpPr>
          <p:cNvPr id="13" name="Text Placeholder 9"/>
          <p:cNvSpPr>
            <a:spLocks noGrp="1"/>
          </p:cNvSpPr>
          <p:nvPr>
            <p:ph type="body" sz="quarter" idx="15" hasCustomPrompt="1"/>
          </p:nvPr>
        </p:nvSpPr>
        <p:spPr>
          <a:xfrm>
            <a:off x="6422098" y="1601707"/>
            <a:ext cx="2377514" cy="828861"/>
          </a:xfrm>
        </p:spPr>
        <p:txBody>
          <a:bodyPr lIns="0" tIns="0" rIns="0" bIns="0"/>
          <a:lstStyle>
            <a:lvl1pPr>
              <a:defRPr sz="950" baseline="0">
                <a:solidFill>
                  <a:schemeClr val="bg1">
                    <a:lumMod val="50000"/>
                  </a:schemeClr>
                </a:solidFill>
                <a:latin typeface="Arial Narrow" charset="0"/>
                <a:ea typeface="Arial Narrow" charset="0"/>
                <a:cs typeface="Arial Narrow" charset="0"/>
              </a:defRPr>
            </a:lvl1pPr>
          </a:lstStyle>
          <a:p>
            <a:pPr lvl="0"/>
            <a:r>
              <a:rPr lang="en-US" dirty="0"/>
              <a:t>Disclaimer paragraph</a:t>
            </a:r>
          </a:p>
        </p:txBody>
      </p:sp>
      <p:sp>
        <p:nvSpPr>
          <p:cNvPr id="2" name="Date Placeholder 1"/>
          <p:cNvSpPr>
            <a:spLocks noGrp="1"/>
          </p:cNvSpPr>
          <p:nvPr>
            <p:ph type="dt" sz="half" idx="17"/>
          </p:nvPr>
        </p:nvSpPr>
        <p:spPr>
          <a:xfrm>
            <a:off x="6421438" y="1100212"/>
            <a:ext cx="2386012" cy="223277"/>
          </a:xfrm>
        </p:spPr>
        <p:txBody>
          <a:bodyPr/>
          <a:lstStyle/>
          <a:p>
            <a:endParaRPr lang="en-US" dirty="0"/>
          </a:p>
        </p:txBody>
      </p:sp>
    </p:spTree>
    <p:extLst>
      <p:ext uri="{BB962C8B-B14F-4D97-AF65-F5344CB8AC3E}">
        <p14:creationId xmlns:p14="http://schemas.microsoft.com/office/powerpoint/2010/main" val="24513467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1" y="1529220"/>
            <a:ext cx="8503543" cy="4279005"/>
          </a:xfrm>
        </p:spPr>
        <p:txBody>
          <a:bodyPr/>
          <a:lstStyle>
            <a:lvl1pPr>
              <a:defRPr b="0" i="0">
                <a:latin typeface="Arial Regular" charset="0"/>
                <a:cs typeface="Arial Regular" charset="0"/>
              </a:defRPr>
            </a:lvl1pPr>
            <a:lvl2pPr marL="0" marR="0" indent="0" algn="l" defTabSz="457200" rtl="0" eaLnBrk="1" fontAlgn="auto" latinLnBrk="0" hangingPunct="1">
              <a:lnSpc>
                <a:spcPct val="100000"/>
              </a:lnSpc>
              <a:spcBef>
                <a:spcPts val="500"/>
              </a:spcBef>
              <a:spcAft>
                <a:spcPts val="0"/>
              </a:spcAft>
              <a:buClrTx/>
              <a:buSzTx/>
              <a:buFont typeface="Arial"/>
              <a:buNone/>
              <a:tabLst/>
              <a:defRPr b="0" i="0">
                <a:latin typeface="Arial Regular" charset="0"/>
                <a:cs typeface="Arial Regular" charset="0"/>
              </a:defRPr>
            </a:lvl2pPr>
          </a:lstStyle>
          <a:p>
            <a:pPr lvl="0"/>
            <a:r>
              <a:rPr lang="en-US" dirty="0"/>
              <a:t>Click to edit Master text styles</a:t>
            </a:r>
          </a:p>
          <a:p>
            <a:pPr marL="18288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dirty="0"/>
              <a:t>Second level. Level 2 Body text can be Regular or Bold. Level 2 Body text can be Regular or Bold. </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3" hasCustomPrompt="1"/>
          </p:nvPr>
        </p:nvSpPr>
        <p:spPr>
          <a:xfrm>
            <a:off x="314324" y="747521"/>
            <a:ext cx="8122409" cy="440834"/>
          </a:xfrm>
        </p:spPr>
        <p:txBody>
          <a:bodyPr lIns="0" tIns="0" rIns="0" bIns="0"/>
          <a:lstStyle>
            <a:lvl1pPr>
              <a:defRPr sz="1900" b="0">
                <a:solidFill>
                  <a:schemeClr val="tx1"/>
                </a:solidFill>
              </a:defRPr>
            </a:lvl1pPr>
          </a:lstStyle>
          <a:p>
            <a:pPr lvl="0"/>
            <a:r>
              <a:rPr lang="en-US" dirty="0"/>
              <a:t>Subtitle</a:t>
            </a:r>
          </a:p>
        </p:txBody>
      </p:sp>
    </p:spTree>
    <p:extLst>
      <p:ext uri="{BB962C8B-B14F-4D97-AF65-F5344CB8AC3E}">
        <p14:creationId xmlns:p14="http://schemas.microsoft.com/office/powerpoint/2010/main" val="2340601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Disclaim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1" y="1529220"/>
            <a:ext cx="8503920" cy="2990117"/>
          </a:xfrm>
        </p:spPr>
        <p:txBody>
          <a:bodyPr/>
          <a:lstStyle>
            <a:lvl1pPr>
              <a:defRPr b="0" i="0">
                <a:latin typeface="Arial Regular" charset="0"/>
                <a:cs typeface="Arial Regular" charset="0"/>
              </a:defRPr>
            </a:lvl1pPr>
            <a:lvl2pPr marL="0" marR="0" indent="0" algn="l" defTabSz="457200" rtl="0" eaLnBrk="1" fontAlgn="auto" latinLnBrk="0" hangingPunct="1">
              <a:lnSpc>
                <a:spcPct val="100000"/>
              </a:lnSpc>
              <a:spcBef>
                <a:spcPts val="500"/>
              </a:spcBef>
              <a:spcAft>
                <a:spcPts val="0"/>
              </a:spcAft>
              <a:buClrTx/>
              <a:buSzTx/>
              <a:buFont typeface="Arial"/>
              <a:buNone/>
              <a:tabLst/>
              <a:defRPr b="0" i="0">
                <a:latin typeface="Arial Regular" charset="0"/>
                <a:cs typeface="Arial Regular" charset="0"/>
              </a:defRPr>
            </a:lvl2pPr>
          </a:lstStyle>
          <a:p>
            <a:pPr lvl="0"/>
            <a:r>
              <a:rPr lang="en-US" dirty="0"/>
              <a:t>Click to edit Master text styles</a:t>
            </a:r>
          </a:p>
          <a:p>
            <a:pPr marL="18288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dirty="0"/>
              <a:t>Second level. Level 2 Body text can be Regular or Bold. Level 2 Body text can be Regular or Bold. </a:t>
            </a:r>
          </a:p>
          <a:p>
            <a:pPr lvl="2"/>
            <a:r>
              <a:rPr lang="en-US" dirty="0"/>
              <a:t>Third level</a:t>
            </a:r>
          </a:p>
          <a:p>
            <a:pPr lvl="3"/>
            <a:r>
              <a:rPr lang="en-US" dirty="0"/>
              <a:t>Fourth level</a:t>
            </a:r>
          </a:p>
          <a:p>
            <a:pPr lvl="4"/>
            <a:r>
              <a:rPr lang="en-US" dirty="0"/>
              <a:t>Fifth level</a:t>
            </a:r>
          </a:p>
        </p:txBody>
      </p:sp>
      <p:sp>
        <p:nvSpPr>
          <p:cNvPr id="7" name="Content Placeholder 5"/>
          <p:cNvSpPr>
            <a:spLocks noGrp="1"/>
          </p:cNvSpPr>
          <p:nvPr>
            <p:ph sz="quarter" idx="13"/>
          </p:nvPr>
        </p:nvSpPr>
        <p:spPr>
          <a:xfrm>
            <a:off x="314324" y="4921041"/>
            <a:ext cx="8503920" cy="1096047"/>
          </a:xfrm>
        </p:spPr>
        <p:txBody>
          <a:bodyPr anchor="b"/>
          <a:lstStyle>
            <a:lvl1pPr>
              <a:defRPr sz="950" b="0" i="0">
                <a:latin typeface="Arial Narrow" charset="0"/>
                <a:ea typeface="Arial Narrow" charset="0"/>
                <a:cs typeface="Arial Narrow" charset="0"/>
              </a:defRPr>
            </a:lvl1pPr>
            <a:lvl2pPr marL="0" marR="0" indent="0" algn="l" defTabSz="457200" rtl="0" eaLnBrk="1" fontAlgn="auto" latinLnBrk="0" hangingPunct="1">
              <a:lnSpc>
                <a:spcPct val="100000"/>
              </a:lnSpc>
              <a:spcBef>
                <a:spcPts val="500"/>
              </a:spcBef>
              <a:spcAft>
                <a:spcPts val="0"/>
              </a:spcAft>
              <a:buClrTx/>
              <a:buSzTx/>
              <a:buFont typeface="Arial"/>
              <a:buNone/>
              <a:tabLst/>
              <a:defRPr sz="950" b="0" i="0">
                <a:latin typeface="Arial Narrow" charset="0"/>
                <a:ea typeface="Arial Narrow" charset="0"/>
                <a:cs typeface="Arial Narrow" charset="0"/>
              </a:defRPr>
            </a:lvl2pPr>
            <a:lvl3pPr>
              <a:defRPr sz="950">
                <a:latin typeface="Arial Narrow" charset="0"/>
                <a:ea typeface="Arial Narrow" charset="0"/>
                <a:cs typeface="Arial Narrow" charset="0"/>
              </a:defRPr>
            </a:lvl3pPr>
            <a:lvl4pPr>
              <a:defRPr sz="950">
                <a:latin typeface="Arial Narrow" charset="0"/>
                <a:ea typeface="Arial Narrow" charset="0"/>
                <a:cs typeface="Arial Narrow" charset="0"/>
              </a:defRPr>
            </a:lvl4pPr>
            <a:lvl5pPr>
              <a:defRPr sz="950">
                <a:latin typeface="Arial Narrow" charset="0"/>
                <a:ea typeface="Arial Narrow" charset="0"/>
                <a:cs typeface="Arial Narrow" charset="0"/>
              </a:defRPr>
            </a:lvl5pPr>
          </a:lstStyle>
          <a:p>
            <a:pPr lvl="0"/>
            <a:r>
              <a:rPr lang="en-US" dirty="0"/>
              <a:t>Click to edit Master text styles</a:t>
            </a:r>
          </a:p>
          <a:p>
            <a:pPr marL="18288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dirty="0"/>
              <a:t>Second level. Level 2 Body text can be Regular or Bold. Level 2 Body text can be Regular or Bold. </a:t>
            </a:r>
          </a:p>
          <a:p>
            <a:pPr lvl="2"/>
            <a:r>
              <a:rPr lang="en-US" dirty="0"/>
              <a:t>Third level</a:t>
            </a:r>
          </a:p>
          <a:p>
            <a:pPr lvl="3"/>
            <a:r>
              <a:rPr lang="en-US" dirty="0"/>
              <a:t>Fourth level</a:t>
            </a:r>
          </a:p>
          <a:p>
            <a:pPr lvl="4"/>
            <a:r>
              <a:rPr lang="en-US" dirty="0"/>
              <a:t>Fifth level</a:t>
            </a:r>
          </a:p>
        </p:txBody>
      </p:sp>
      <p:sp>
        <p:nvSpPr>
          <p:cNvPr id="8" name="Text Placeholder 9"/>
          <p:cNvSpPr>
            <a:spLocks noGrp="1"/>
          </p:cNvSpPr>
          <p:nvPr>
            <p:ph type="body" sz="quarter" idx="14" hasCustomPrompt="1"/>
          </p:nvPr>
        </p:nvSpPr>
        <p:spPr>
          <a:xfrm>
            <a:off x="314324" y="747521"/>
            <a:ext cx="8122409" cy="440834"/>
          </a:xfrm>
        </p:spPr>
        <p:txBody>
          <a:bodyPr lIns="0" tIns="0" rIns="0" bIns="0"/>
          <a:lstStyle>
            <a:lvl1pPr>
              <a:defRPr sz="1900" b="0">
                <a:solidFill>
                  <a:schemeClr val="tx1"/>
                </a:solidFill>
              </a:defRPr>
            </a:lvl1pPr>
          </a:lstStyle>
          <a:p>
            <a:pPr lvl="0"/>
            <a:r>
              <a:rPr lang="en-US" dirty="0"/>
              <a:t>Subtitle</a:t>
            </a:r>
          </a:p>
        </p:txBody>
      </p:sp>
    </p:spTree>
    <p:extLst>
      <p:ext uri="{BB962C8B-B14F-4D97-AF65-F5344CB8AC3E}">
        <p14:creationId xmlns:p14="http://schemas.microsoft.com/office/powerpoint/2010/main" val="2921012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Big poi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hasCustomPrompt="1"/>
          </p:nvPr>
        </p:nvSpPr>
        <p:spPr>
          <a:xfrm>
            <a:off x="317350" y="1464423"/>
            <a:ext cx="4553195" cy="4339737"/>
          </a:xfrm>
        </p:spPr>
        <p:txBody>
          <a:bodyPr/>
          <a:lstStyle>
            <a:lvl1pPr>
              <a:defRPr sz="3750" b="0" i="0">
                <a:latin typeface="Arial Regular" charset="0"/>
                <a:cs typeface="Arial Regular" charset="0"/>
              </a:defRPr>
            </a:lvl1pPr>
          </a:lstStyle>
          <a:p>
            <a:pPr lvl="0"/>
            <a:r>
              <a:rPr lang="en-US" dirty="0"/>
              <a:t>This is a quote or a call-out message.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p:cNvSpPr>
            <a:spLocks noGrp="1"/>
          </p:cNvSpPr>
          <p:nvPr>
            <p:ph sz="quarter" idx="13" hasCustomPrompt="1"/>
          </p:nvPr>
        </p:nvSpPr>
        <p:spPr>
          <a:xfrm>
            <a:off x="5325131" y="1464423"/>
            <a:ext cx="3482320" cy="4339484"/>
          </a:xfrm>
        </p:spPr>
        <p:txBody>
          <a:bodyPr/>
          <a:lstStyle>
            <a:lvl1pPr>
              <a:defRPr sz="2000" b="0" i="0" baseline="0">
                <a:latin typeface="Arial Regular" charset="0"/>
                <a:cs typeface="Arial Regular" charset="0"/>
              </a:defRPr>
            </a:lvl1pPr>
            <a:lvl2pPr marL="171450" indent="-171450">
              <a:buFont typeface="Arial"/>
              <a:buChar char="•"/>
              <a:defRPr sz="1000"/>
            </a:lvl2pPr>
          </a:lstStyle>
          <a:p>
            <a:pPr lvl="0"/>
            <a:r>
              <a:rPr lang="en-US" dirty="0"/>
              <a:t>Play with your available ratios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9"/>
          <p:cNvSpPr>
            <a:spLocks noGrp="1"/>
          </p:cNvSpPr>
          <p:nvPr>
            <p:ph type="body" sz="quarter" idx="14" hasCustomPrompt="1"/>
          </p:nvPr>
        </p:nvSpPr>
        <p:spPr>
          <a:xfrm>
            <a:off x="314324" y="747521"/>
            <a:ext cx="8122409" cy="440834"/>
          </a:xfrm>
        </p:spPr>
        <p:txBody>
          <a:bodyPr lIns="0" tIns="0" rIns="0" bIns="0"/>
          <a:lstStyle>
            <a:lvl1pPr>
              <a:defRPr sz="1900" b="0">
                <a:solidFill>
                  <a:schemeClr val="tx1"/>
                </a:solidFill>
              </a:defRPr>
            </a:lvl1pPr>
          </a:lstStyle>
          <a:p>
            <a:pPr lvl="0"/>
            <a:r>
              <a:rPr lang="en-US" dirty="0"/>
              <a:t>Subtitle</a:t>
            </a:r>
          </a:p>
        </p:txBody>
      </p:sp>
    </p:spTree>
    <p:extLst>
      <p:ext uri="{BB962C8B-B14F-4D97-AF65-F5344CB8AC3E}">
        <p14:creationId xmlns:p14="http://schemas.microsoft.com/office/powerpoint/2010/main" val="4181490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white plain">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20676" y="183512"/>
            <a:ext cx="7315200" cy="5170834"/>
          </a:xfrm>
        </p:spPr>
        <p:txBody>
          <a:bodyPr lIns="0" tIns="0" rIns="0" bIns="0"/>
          <a:lstStyle>
            <a:lvl1pPr>
              <a:lnSpc>
                <a:spcPct val="90000"/>
              </a:lnSpc>
              <a:defRPr sz="5700" b="0" i="0">
                <a:solidFill>
                  <a:schemeClr val="tx1"/>
                </a:solidFill>
                <a:latin typeface="Arial Regular" charset="0"/>
                <a:cs typeface="Arial Regular" charset="0"/>
              </a:defRPr>
            </a:lvl1pPr>
          </a:lstStyle>
          <a:p>
            <a:r>
              <a:rPr lang="en-US" dirty="0"/>
              <a:t>Divider</a:t>
            </a:r>
            <a:br>
              <a:rPr lang="en-US" dirty="0"/>
            </a:br>
            <a:r>
              <a:rPr lang="en-US" dirty="0"/>
              <a:t>Page</a:t>
            </a:r>
          </a:p>
        </p:txBody>
      </p:sp>
      <p:sp>
        <p:nvSpPr>
          <p:cNvPr id="3" name="Footer Placeholder 2"/>
          <p:cNvSpPr>
            <a:spLocks noGrp="1"/>
          </p:cNvSpPr>
          <p:nvPr>
            <p:ph type="ftr" sz="quarter" idx="17"/>
          </p:nvPr>
        </p:nvSpPr>
        <p:spPr/>
        <p:txBody>
          <a:bodyPr/>
          <a:lstStyle/>
          <a:p>
            <a:r>
              <a:rPr lang="en-US"/>
              <a:t>Private &amp; Confidential</a:t>
            </a:r>
            <a:endParaRPr lang="en-US" dirty="0"/>
          </a:p>
        </p:txBody>
      </p:sp>
      <p:sp>
        <p:nvSpPr>
          <p:cNvPr id="5" name="Slide Number Placeholder 4"/>
          <p:cNvSpPr>
            <a:spLocks noGrp="1"/>
          </p:cNvSpPr>
          <p:nvPr>
            <p:ph type="sldNum" sz="quarter" idx="18"/>
          </p:nvPr>
        </p:nvSpPr>
        <p:spPr/>
        <p:txBody>
          <a:bodyPr/>
          <a:lstStyle/>
          <a:p>
            <a:fld id="{BDDC3DCF-E0A7-DA4A-BC2C-1EC3743A297B}" type="slidenum">
              <a:rPr lang="en-US" smtClean="0"/>
              <a:pPr/>
              <a:t>‹#›</a:t>
            </a:fld>
            <a:endParaRPr lang="en-US" dirty="0"/>
          </a:p>
        </p:txBody>
      </p:sp>
    </p:spTree>
    <p:extLst>
      <p:ext uri="{BB962C8B-B14F-4D97-AF65-F5344CB8AC3E}">
        <p14:creationId xmlns:p14="http://schemas.microsoft.com/office/powerpoint/2010/main" val="240969894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black plain">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6018226"/>
            <a:ext cx="2381156" cy="839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solidFill>
                <a:schemeClr val="tx1"/>
              </a:solidFill>
            </a:endParaRPr>
          </a:p>
        </p:txBody>
      </p:sp>
      <p:sp>
        <p:nvSpPr>
          <p:cNvPr id="8" name="Title 7"/>
          <p:cNvSpPr>
            <a:spLocks noGrp="1"/>
          </p:cNvSpPr>
          <p:nvPr>
            <p:ph type="title" hasCustomPrompt="1"/>
          </p:nvPr>
        </p:nvSpPr>
        <p:spPr>
          <a:xfrm>
            <a:off x="320676" y="183512"/>
            <a:ext cx="7315200" cy="5170834"/>
          </a:xfrm>
        </p:spPr>
        <p:txBody>
          <a:bodyPr lIns="0" tIns="0" rIns="0" bIns="0"/>
          <a:lstStyle>
            <a:lvl1pPr>
              <a:lnSpc>
                <a:spcPct val="90000"/>
              </a:lnSpc>
              <a:defRPr sz="5700" b="0" i="0">
                <a:solidFill>
                  <a:schemeClr val="tx1"/>
                </a:solidFill>
                <a:latin typeface="Arial Regular" charset="0"/>
                <a:cs typeface="Arial Regular" charset="0"/>
              </a:defRPr>
            </a:lvl1pPr>
          </a:lstStyle>
          <a:p>
            <a:r>
              <a:rPr lang="en-US" dirty="0"/>
              <a:t>Divider</a:t>
            </a:r>
            <a:br>
              <a:rPr lang="en-US" dirty="0"/>
            </a:br>
            <a:r>
              <a:rPr lang="en-US" dirty="0"/>
              <a:t>Page</a:t>
            </a:r>
          </a:p>
        </p:txBody>
      </p:sp>
      <p:sp>
        <p:nvSpPr>
          <p:cNvPr id="3" name="Footer Placeholder 2"/>
          <p:cNvSpPr>
            <a:spLocks noGrp="1"/>
          </p:cNvSpPr>
          <p:nvPr>
            <p:ph type="ftr" sz="quarter" idx="17"/>
          </p:nvPr>
        </p:nvSpPr>
        <p:spPr/>
        <p:txBody>
          <a:bodyPr/>
          <a:lstStyle>
            <a:lvl1pPr>
              <a:defRPr>
                <a:solidFill>
                  <a:srgbClr val="FFFFFF"/>
                </a:solidFill>
              </a:defRPr>
            </a:lvl1pPr>
          </a:lstStyle>
          <a:p>
            <a:r>
              <a:rPr lang="en-US" dirty="0"/>
              <a:t>Private &amp; Confidential</a:t>
            </a:r>
          </a:p>
        </p:txBody>
      </p:sp>
      <p:sp>
        <p:nvSpPr>
          <p:cNvPr id="5" name="Slide Number Placeholder 4"/>
          <p:cNvSpPr>
            <a:spLocks noGrp="1"/>
          </p:cNvSpPr>
          <p:nvPr>
            <p:ph type="sldNum" sz="quarter" idx="18"/>
          </p:nvPr>
        </p:nvSpPr>
        <p:spPr/>
        <p:txBody>
          <a:bodyPr/>
          <a:lstStyle>
            <a:lvl1pPr>
              <a:defRPr>
                <a:solidFill>
                  <a:schemeClr val="tx1"/>
                </a:solidFill>
              </a:defRPr>
            </a:lvl1pPr>
          </a:lstStyle>
          <a:p>
            <a:fld id="{BDDC3DCF-E0A7-DA4A-BC2C-1EC3743A297B}"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3736" y="5980176"/>
            <a:ext cx="1975104" cy="712117"/>
          </a:xfrm>
          <a:prstGeom prst="rect">
            <a:avLst/>
          </a:prstGeom>
        </p:spPr>
      </p:pic>
    </p:spTree>
    <p:extLst>
      <p:ext uri="{BB962C8B-B14F-4D97-AF65-F5344CB8AC3E}">
        <p14:creationId xmlns:p14="http://schemas.microsoft.com/office/powerpoint/2010/main" val="306468564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Image Big title">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20676" y="223699"/>
            <a:ext cx="7315200" cy="1201846"/>
          </a:xfrm>
        </p:spPr>
        <p:txBody>
          <a:bodyPr lIns="0" tIns="0" rIns="0" bIns="0"/>
          <a:lstStyle>
            <a:lvl1pPr>
              <a:lnSpc>
                <a:spcPct val="90000"/>
              </a:lnSpc>
              <a:defRPr sz="3750" b="0" i="0">
                <a:solidFill>
                  <a:schemeClr val="tx1"/>
                </a:solidFill>
                <a:latin typeface="Arial Regular" charset="0"/>
                <a:cs typeface="Arial Regular" charset="0"/>
              </a:defRPr>
            </a:lvl1pPr>
          </a:lstStyle>
          <a:p>
            <a:r>
              <a:rPr lang="en-US" dirty="0"/>
              <a:t>Divider</a:t>
            </a:r>
            <a:br>
              <a:rPr lang="en-US" dirty="0"/>
            </a:br>
            <a:r>
              <a:rPr lang="en-US" dirty="0"/>
              <a:t>Page</a:t>
            </a:r>
          </a:p>
        </p:txBody>
      </p:sp>
      <p:sp>
        <p:nvSpPr>
          <p:cNvPr id="3" name="Footer Placeholder 2"/>
          <p:cNvSpPr>
            <a:spLocks noGrp="1"/>
          </p:cNvSpPr>
          <p:nvPr>
            <p:ph type="ftr" sz="quarter" idx="17"/>
          </p:nvPr>
        </p:nvSpPr>
        <p:spPr/>
        <p:txBody>
          <a:bodyPr/>
          <a:lstStyle/>
          <a:p>
            <a:r>
              <a:rPr lang="en-US" dirty="0"/>
              <a:t>Private &amp; Confidential</a:t>
            </a:r>
          </a:p>
        </p:txBody>
      </p:sp>
      <p:sp>
        <p:nvSpPr>
          <p:cNvPr id="5" name="Slide Number Placeholder 4"/>
          <p:cNvSpPr>
            <a:spLocks noGrp="1"/>
          </p:cNvSpPr>
          <p:nvPr>
            <p:ph type="sldNum" sz="quarter" idx="18"/>
          </p:nvPr>
        </p:nvSpPr>
        <p:spPr/>
        <p:txBody>
          <a:bodyPr/>
          <a:lstStyle/>
          <a:p>
            <a:fld id="{BDDC3DCF-E0A7-DA4A-BC2C-1EC3743A297B}" type="slidenum">
              <a:rPr lang="en-US" smtClean="0"/>
              <a:pPr/>
              <a:t>‹#›</a:t>
            </a:fld>
            <a:endParaRPr lang="en-US" dirty="0"/>
          </a:p>
        </p:txBody>
      </p:sp>
      <p:sp>
        <p:nvSpPr>
          <p:cNvPr id="6" name="Picture Placeholder 5"/>
          <p:cNvSpPr>
            <a:spLocks noGrp="1"/>
          </p:cNvSpPr>
          <p:nvPr>
            <p:ph type="pic" sz="quarter" idx="19"/>
          </p:nvPr>
        </p:nvSpPr>
        <p:spPr>
          <a:xfrm>
            <a:off x="320676" y="2219101"/>
            <a:ext cx="8499474" cy="3572099"/>
          </a:xfrm>
        </p:spPr>
        <p:txBody>
          <a:bodyPr anchor="ctr"/>
          <a:lstStyle>
            <a:lvl1pPr algn="ctr">
              <a:defRPr/>
            </a:lvl1pPr>
          </a:lstStyle>
          <a:p>
            <a:endParaRPr lang="en-US" dirty="0"/>
          </a:p>
        </p:txBody>
      </p:sp>
    </p:spTree>
    <p:extLst>
      <p:ext uri="{BB962C8B-B14F-4D97-AF65-F5344CB8AC3E}">
        <p14:creationId xmlns:p14="http://schemas.microsoft.com/office/powerpoint/2010/main" val="226633778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white Image Small title">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20676" y="262227"/>
            <a:ext cx="7315200" cy="1046682"/>
          </a:xfrm>
        </p:spPr>
        <p:txBody>
          <a:bodyPr lIns="0" tIns="0" rIns="0" bIns="0"/>
          <a:lstStyle>
            <a:lvl1pPr>
              <a:lnSpc>
                <a:spcPct val="95000"/>
              </a:lnSpc>
              <a:defRPr sz="2000" b="0" i="0">
                <a:solidFill>
                  <a:schemeClr val="tx1"/>
                </a:solidFill>
                <a:latin typeface="Arial Regular" charset="0"/>
                <a:cs typeface="Arial Regular" charset="0"/>
              </a:defRPr>
            </a:lvl1pPr>
          </a:lstStyle>
          <a:p>
            <a:r>
              <a:rPr lang="en-US" dirty="0"/>
              <a:t>Divider</a:t>
            </a:r>
            <a:br>
              <a:rPr lang="en-US" dirty="0"/>
            </a:br>
            <a:r>
              <a:rPr lang="en-US" dirty="0"/>
              <a:t>Page</a:t>
            </a:r>
          </a:p>
        </p:txBody>
      </p:sp>
      <p:sp>
        <p:nvSpPr>
          <p:cNvPr id="3" name="Footer Placeholder 2"/>
          <p:cNvSpPr>
            <a:spLocks noGrp="1"/>
          </p:cNvSpPr>
          <p:nvPr>
            <p:ph type="ftr" sz="quarter" idx="17"/>
          </p:nvPr>
        </p:nvSpPr>
        <p:spPr/>
        <p:txBody>
          <a:bodyPr/>
          <a:lstStyle/>
          <a:p>
            <a:r>
              <a:rPr lang="en-US"/>
              <a:t>Private &amp; Confidential</a:t>
            </a:r>
            <a:endParaRPr lang="en-US" dirty="0"/>
          </a:p>
        </p:txBody>
      </p:sp>
      <p:sp>
        <p:nvSpPr>
          <p:cNvPr id="5" name="Slide Number Placeholder 4"/>
          <p:cNvSpPr>
            <a:spLocks noGrp="1"/>
          </p:cNvSpPr>
          <p:nvPr>
            <p:ph type="sldNum" sz="quarter" idx="18"/>
          </p:nvPr>
        </p:nvSpPr>
        <p:spPr/>
        <p:txBody>
          <a:bodyPr/>
          <a:lstStyle/>
          <a:p>
            <a:fld id="{BDDC3DCF-E0A7-DA4A-BC2C-1EC3743A297B}" type="slidenum">
              <a:rPr lang="en-US" smtClean="0"/>
              <a:pPr/>
              <a:t>‹#›</a:t>
            </a:fld>
            <a:endParaRPr lang="en-US" dirty="0"/>
          </a:p>
        </p:txBody>
      </p:sp>
      <p:sp>
        <p:nvSpPr>
          <p:cNvPr id="6" name="Picture Placeholder 5"/>
          <p:cNvSpPr>
            <a:spLocks noGrp="1"/>
          </p:cNvSpPr>
          <p:nvPr>
            <p:ph type="pic" sz="quarter" idx="19"/>
          </p:nvPr>
        </p:nvSpPr>
        <p:spPr>
          <a:xfrm>
            <a:off x="320676" y="2219101"/>
            <a:ext cx="8499474" cy="3572099"/>
          </a:xfrm>
        </p:spPr>
        <p:txBody>
          <a:bodyPr anchor="ctr"/>
          <a:lstStyle>
            <a:lvl1pPr algn="ctr">
              <a:defRPr/>
            </a:lvl1pPr>
          </a:lstStyle>
          <a:p>
            <a:endParaRPr lang="en-US"/>
          </a:p>
        </p:txBody>
      </p:sp>
    </p:spTree>
    <p:extLst>
      <p:ext uri="{BB962C8B-B14F-4D97-AF65-F5344CB8AC3E}">
        <p14:creationId xmlns:p14="http://schemas.microsoft.com/office/powerpoint/2010/main" val="27324948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black Image Small title">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20676" y="262227"/>
            <a:ext cx="7315200" cy="1098520"/>
          </a:xfrm>
        </p:spPr>
        <p:txBody>
          <a:bodyPr lIns="0" tIns="0" rIns="0" bIns="0"/>
          <a:lstStyle>
            <a:lvl1pPr>
              <a:lnSpc>
                <a:spcPct val="90000"/>
              </a:lnSpc>
              <a:defRPr sz="2000" b="0" i="0">
                <a:solidFill>
                  <a:schemeClr val="tx1"/>
                </a:solidFill>
                <a:latin typeface="Arial Regular" charset="0"/>
                <a:cs typeface="Arial Regular" charset="0"/>
              </a:defRPr>
            </a:lvl1pPr>
          </a:lstStyle>
          <a:p>
            <a:r>
              <a:rPr lang="en-US" dirty="0"/>
              <a:t>Divider</a:t>
            </a:r>
            <a:br>
              <a:rPr lang="en-US" dirty="0"/>
            </a:br>
            <a:r>
              <a:rPr lang="en-US" dirty="0"/>
              <a:t>Page</a:t>
            </a:r>
          </a:p>
        </p:txBody>
      </p:sp>
      <p:sp>
        <p:nvSpPr>
          <p:cNvPr id="3" name="Footer Placeholder 2"/>
          <p:cNvSpPr>
            <a:spLocks noGrp="1"/>
          </p:cNvSpPr>
          <p:nvPr>
            <p:ph type="ftr" sz="quarter" idx="17"/>
          </p:nvPr>
        </p:nvSpPr>
        <p:spPr/>
        <p:txBody>
          <a:bodyPr/>
          <a:lstStyle>
            <a:lvl1pPr>
              <a:defRPr>
                <a:solidFill>
                  <a:srgbClr val="FFFFFF"/>
                </a:solidFill>
              </a:defRPr>
            </a:lvl1pPr>
          </a:lstStyle>
          <a:p>
            <a:r>
              <a:rPr lang="en-US"/>
              <a:t>Private &amp; Confidential</a:t>
            </a:r>
            <a:endParaRPr lang="en-US" dirty="0"/>
          </a:p>
        </p:txBody>
      </p:sp>
      <p:sp>
        <p:nvSpPr>
          <p:cNvPr id="5" name="Slide Number Placeholder 4"/>
          <p:cNvSpPr>
            <a:spLocks noGrp="1"/>
          </p:cNvSpPr>
          <p:nvPr>
            <p:ph type="sldNum" sz="quarter" idx="18"/>
          </p:nvPr>
        </p:nvSpPr>
        <p:spPr/>
        <p:txBody>
          <a:bodyPr/>
          <a:lstStyle>
            <a:lvl1pPr>
              <a:defRPr>
                <a:solidFill>
                  <a:srgbClr val="FFFFFF"/>
                </a:solidFill>
              </a:defRPr>
            </a:lvl1pPr>
          </a:lstStyle>
          <a:p>
            <a:fld id="{BDDC3DCF-E0A7-DA4A-BC2C-1EC3743A297B}" type="slidenum">
              <a:rPr lang="en-US" smtClean="0"/>
              <a:pPr/>
              <a:t>‹#›</a:t>
            </a:fld>
            <a:endParaRPr lang="en-US" dirty="0"/>
          </a:p>
        </p:txBody>
      </p:sp>
      <p:sp>
        <p:nvSpPr>
          <p:cNvPr id="6" name="Picture Placeholder 5"/>
          <p:cNvSpPr>
            <a:spLocks noGrp="1"/>
          </p:cNvSpPr>
          <p:nvPr>
            <p:ph type="pic" sz="quarter" idx="19"/>
          </p:nvPr>
        </p:nvSpPr>
        <p:spPr>
          <a:xfrm>
            <a:off x="320676" y="2219101"/>
            <a:ext cx="8499474" cy="3572099"/>
          </a:xfrm>
        </p:spPr>
        <p:txBody>
          <a:bodyPr anchor="ctr"/>
          <a:lstStyle>
            <a:lvl1pPr algn="ctr">
              <a:defRPr/>
            </a:lvl1pPr>
          </a:lstStyle>
          <a:p>
            <a:endParaRPr lang="en-US"/>
          </a:p>
        </p:txBody>
      </p:sp>
      <p:sp>
        <p:nvSpPr>
          <p:cNvPr id="9" name="Rectangle 8"/>
          <p:cNvSpPr/>
          <p:nvPr userDrawn="1"/>
        </p:nvSpPr>
        <p:spPr>
          <a:xfrm>
            <a:off x="0" y="6018226"/>
            <a:ext cx="2381156" cy="839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solidFill>
                <a:schemeClr val="tx1"/>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3736" y="5980176"/>
            <a:ext cx="1975104" cy="712117"/>
          </a:xfrm>
          <a:prstGeom prst="rect">
            <a:avLst/>
          </a:prstGeom>
        </p:spPr>
      </p:pic>
    </p:spTree>
    <p:extLst>
      <p:ext uri="{BB962C8B-B14F-4D97-AF65-F5344CB8AC3E}">
        <p14:creationId xmlns:p14="http://schemas.microsoft.com/office/powerpoint/2010/main" val="4230682744"/>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1" y="1533593"/>
            <a:ext cx="4011152" cy="4257607"/>
          </a:xfrm>
        </p:spPr>
        <p:txBody>
          <a:bodyPr/>
          <a:lstStyle>
            <a:lvl1pPr>
              <a:defRPr b="0" i="0">
                <a:latin typeface="Arial Regular" charset="0"/>
                <a:cs typeface="Arial Regular" charset="0"/>
              </a:defRPr>
            </a:lvl1pPr>
            <a:lvl2pPr>
              <a:defRPr b="0" i="0">
                <a:latin typeface="Arial Regular" charset="0"/>
                <a:cs typeface="Arial Regular"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p:cNvSpPr>
            <a:spLocks noGrp="1"/>
          </p:cNvSpPr>
          <p:nvPr>
            <p:ph sz="quarter" idx="13"/>
          </p:nvPr>
        </p:nvSpPr>
        <p:spPr>
          <a:xfrm>
            <a:off x="4796298" y="1533593"/>
            <a:ext cx="4011152" cy="4257607"/>
          </a:xfrm>
        </p:spPr>
        <p:txBody>
          <a:bodyPr/>
          <a:lstStyle>
            <a:lvl1pPr>
              <a:defRPr b="0" i="0">
                <a:latin typeface="Arial Regular" charset="0"/>
                <a:cs typeface="Arial Regular" charset="0"/>
              </a:defRPr>
            </a:lvl1pPr>
            <a:lvl2pPr>
              <a:defRPr b="0" i="0">
                <a:latin typeface="Arial Regular" charset="0"/>
                <a:cs typeface="Arial Regular"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9"/>
          <p:cNvSpPr>
            <a:spLocks noGrp="1"/>
          </p:cNvSpPr>
          <p:nvPr>
            <p:ph type="body" sz="quarter" idx="14" hasCustomPrompt="1"/>
          </p:nvPr>
        </p:nvSpPr>
        <p:spPr>
          <a:xfrm>
            <a:off x="314324" y="747521"/>
            <a:ext cx="8122409" cy="440834"/>
          </a:xfrm>
        </p:spPr>
        <p:txBody>
          <a:bodyPr lIns="0" tIns="0" rIns="0" bIns="0"/>
          <a:lstStyle>
            <a:lvl1pPr>
              <a:defRPr sz="1900" b="0">
                <a:solidFill>
                  <a:schemeClr val="tx1"/>
                </a:solidFill>
              </a:defRPr>
            </a:lvl1pPr>
          </a:lstStyle>
          <a:p>
            <a:pPr lvl="0"/>
            <a:r>
              <a:rPr lang="en-US" dirty="0"/>
              <a:t>Subtitle</a:t>
            </a:r>
          </a:p>
        </p:txBody>
      </p:sp>
    </p:spTree>
    <p:extLst>
      <p:ext uri="{BB962C8B-B14F-4D97-AF65-F5344CB8AC3E}">
        <p14:creationId xmlns:p14="http://schemas.microsoft.com/office/powerpoint/2010/main" val="2719386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000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 columns wDisclaim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0" y="1144741"/>
            <a:ext cx="8490099" cy="855797"/>
          </a:xfrm>
        </p:spPr>
        <p:txBody>
          <a:bodyPr/>
          <a:lstStyle>
            <a:lvl1pPr>
              <a:defRPr sz="1400" b="0" i="0">
                <a:solidFill>
                  <a:schemeClr val="tx1"/>
                </a:solidFill>
                <a:latin typeface="Arial Regular" charset="0"/>
                <a:cs typeface="Arial Regular" charset="0"/>
              </a:defRPr>
            </a:lvl1pPr>
            <a:lvl2pPr>
              <a:defRPr>
                <a:latin typeface="Akkurat Pro"/>
                <a:cs typeface="Akkurat Pro"/>
              </a:defRPr>
            </a:lvl2pPr>
          </a:lstStyle>
          <a:p>
            <a:pPr lvl="0"/>
            <a:r>
              <a:rPr lang="en-US" dirty="0"/>
              <a:t>Click to edit Master text styles</a:t>
            </a:r>
          </a:p>
        </p:txBody>
      </p:sp>
      <p:sp>
        <p:nvSpPr>
          <p:cNvPr id="8" name="Picture Placeholder 7"/>
          <p:cNvSpPr>
            <a:spLocks noGrp="1"/>
          </p:cNvSpPr>
          <p:nvPr>
            <p:ph type="pic" sz="quarter" idx="14"/>
          </p:nvPr>
        </p:nvSpPr>
        <p:spPr>
          <a:xfrm>
            <a:off x="317500" y="2281526"/>
            <a:ext cx="4011613" cy="2935710"/>
          </a:xfrm>
        </p:spPr>
        <p:txBody>
          <a:bodyPr anchor="ctr"/>
          <a:lstStyle>
            <a:lvl1pPr algn="ctr">
              <a:defRPr/>
            </a:lvl1pPr>
          </a:lstStyle>
          <a:p>
            <a:endParaRPr lang="en-US" dirty="0"/>
          </a:p>
        </p:txBody>
      </p:sp>
      <p:sp>
        <p:nvSpPr>
          <p:cNvPr id="10" name="Text Placeholder 9"/>
          <p:cNvSpPr>
            <a:spLocks noGrp="1"/>
          </p:cNvSpPr>
          <p:nvPr>
            <p:ph type="body" sz="quarter" idx="15"/>
          </p:nvPr>
        </p:nvSpPr>
        <p:spPr>
          <a:xfrm>
            <a:off x="320675" y="2000538"/>
            <a:ext cx="4008438" cy="280988"/>
          </a:xfrm>
        </p:spPr>
        <p:txBody>
          <a:bodyPr/>
          <a:lstStyle>
            <a:lvl1pPr algn="ctr">
              <a:defRPr sz="1000">
                <a:solidFill>
                  <a:srgbClr val="000000"/>
                </a:solidFill>
              </a:defRPr>
            </a:lvl1pPr>
          </a:lstStyle>
          <a:p>
            <a:pPr lvl="0"/>
            <a:r>
              <a:rPr lang="en-US" dirty="0"/>
              <a:t>Click to edit Master text styles</a:t>
            </a:r>
          </a:p>
        </p:txBody>
      </p:sp>
      <p:sp>
        <p:nvSpPr>
          <p:cNvPr id="11" name="Picture Placeholder 7"/>
          <p:cNvSpPr>
            <a:spLocks noGrp="1"/>
          </p:cNvSpPr>
          <p:nvPr>
            <p:ph type="pic" sz="quarter" idx="16"/>
          </p:nvPr>
        </p:nvSpPr>
        <p:spPr>
          <a:xfrm>
            <a:off x="4803725" y="2281526"/>
            <a:ext cx="4011613" cy="2935710"/>
          </a:xfrm>
        </p:spPr>
        <p:txBody>
          <a:bodyPr anchor="ctr"/>
          <a:lstStyle>
            <a:lvl1pPr algn="ctr">
              <a:defRPr/>
            </a:lvl1pPr>
          </a:lstStyle>
          <a:p>
            <a:endParaRPr lang="en-US"/>
          </a:p>
        </p:txBody>
      </p:sp>
      <p:sp>
        <p:nvSpPr>
          <p:cNvPr id="12" name="Text Placeholder 9"/>
          <p:cNvSpPr>
            <a:spLocks noGrp="1"/>
          </p:cNvSpPr>
          <p:nvPr>
            <p:ph type="body" sz="quarter" idx="17"/>
          </p:nvPr>
        </p:nvSpPr>
        <p:spPr>
          <a:xfrm>
            <a:off x="4806900" y="2000538"/>
            <a:ext cx="4008438" cy="280988"/>
          </a:xfrm>
        </p:spPr>
        <p:txBody>
          <a:bodyPr/>
          <a:lstStyle>
            <a:lvl1pPr algn="ctr">
              <a:defRPr sz="1000">
                <a:solidFill>
                  <a:srgbClr val="000000"/>
                </a:solidFill>
              </a:defRPr>
            </a:lvl1pPr>
          </a:lstStyle>
          <a:p>
            <a:pPr lvl="0"/>
            <a:r>
              <a:rPr lang="en-US" dirty="0"/>
              <a:t>Click to edit Master text styles</a:t>
            </a:r>
          </a:p>
        </p:txBody>
      </p:sp>
      <p:sp>
        <p:nvSpPr>
          <p:cNvPr id="14" name="Text Placeholder 13"/>
          <p:cNvSpPr>
            <a:spLocks noGrp="1"/>
          </p:cNvSpPr>
          <p:nvPr>
            <p:ph type="body" sz="quarter" idx="18"/>
          </p:nvPr>
        </p:nvSpPr>
        <p:spPr>
          <a:xfrm>
            <a:off x="320675" y="5403972"/>
            <a:ext cx="8500220" cy="583922"/>
          </a:xfrm>
        </p:spPr>
        <p:txBody>
          <a:bodyPr anchor="b"/>
          <a:lstStyle>
            <a:lvl1pPr>
              <a:defRPr sz="950" b="0" i="0">
                <a:solidFill>
                  <a:schemeClr val="tx1"/>
                </a:solidFill>
                <a:latin typeface="Arial Narrow"/>
                <a:cs typeface="Arial Narrow"/>
              </a:defRPr>
            </a:lvl1pPr>
            <a:lvl2pPr>
              <a:defRPr sz="950" b="0" i="0">
                <a:solidFill>
                  <a:schemeClr val="tx1"/>
                </a:solidFill>
                <a:latin typeface="Arial Narrow"/>
                <a:cs typeface="Arial Narrow"/>
              </a:defRPr>
            </a:lvl2pPr>
            <a:lvl3pPr>
              <a:defRPr sz="950" b="0" i="0">
                <a:solidFill>
                  <a:schemeClr val="tx1"/>
                </a:solidFill>
                <a:latin typeface="Arial Narrow"/>
                <a:cs typeface="Arial Narrow"/>
              </a:defRPr>
            </a:lvl3pPr>
            <a:lvl4pPr>
              <a:defRPr sz="800">
                <a:solidFill>
                  <a:srgbClr val="7F7F7F"/>
                </a:solidFill>
              </a:defRPr>
            </a:lvl4pPr>
            <a:lvl5pPr>
              <a:defRPr sz="800">
                <a:solidFill>
                  <a:srgbClr val="7F7F7F"/>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48812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1" y="1063782"/>
            <a:ext cx="8503543" cy="4727418"/>
          </a:xfrm>
        </p:spPr>
        <p:txBody>
          <a:bodyPr/>
          <a:lstStyle>
            <a:lvl1pPr>
              <a:defRPr sz="950" b="0" i="0">
                <a:latin typeface="Arial Narrow"/>
                <a:cs typeface="Arial Narrow"/>
              </a:defRPr>
            </a:lvl1pPr>
            <a:lvl2pPr marL="0" marR="0" indent="0" algn="l" defTabSz="457200" rtl="0" eaLnBrk="1" fontAlgn="auto" latinLnBrk="0" hangingPunct="1">
              <a:lnSpc>
                <a:spcPct val="100000"/>
              </a:lnSpc>
              <a:spcBef>
                <a:spcPts val="500"/>
              </a:spcBef>
              <a:spcAft>
                <a:spcPts val="0"/>
              </a:spcAft>
              <a:buClrTx/>
              <a:buSzTx/>
              <a:buFont typeface="Arial"/>
              <a:buNone/>
              <a:tabLst/>
              <a:defRPr sz="950" b="0" i="0">
                <a:latin typeface="Arial Narrow"/>
                <a:cs typeface="Arial Narrow"/>
              </a:defRPr>
            </a:lvl2pPr>
            <a:lvl3pPr>
              <a:defRPr sz="950">
                <a:latin typeface="Arial Narrow"/>
                <a:cs typeface="Arial Narrow"/>
              </a:defRPr>
            </a:lvl3pPr>
            <a:lvl4pPr>
              <a:defRPr sz="950">
                <a:latin typeface="Arial Narrow"/>
                <a:cs typeface="Arial Narrow"/>
              </a:defRPr>
            </a:lvl4pPr>
            <a:lvl5pPr>
              <a:defRPr sz="950">
                <a:latin typeface="Arial Narrow"/>
                <a:cs typeface="Arial Narrow"/>
              </a:defRPr>
            </a:lvl5pPr>
          </a:lstStyle>
          <a:p>
            <a:pPr lvl="0"/>
            <a:r>
              <a:rPr lang="en-US" dirty="0"/>
              <a:t>Click to edit Master text styles</a:t>
            </a:r>
          </a:p>
          <a:p>
            <a:pPr marL="18288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dirty="0"/>
              <a:t>Second level. Level 2 Body text can be Regular or Bold. Level 2 Body text can be Regular or Bold. </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673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Tree>
    <p:extLst>
      <p:ext uri="{BB962C8B-B14F-4D97-AF65-F5344CB8AC3E}">
        <p14:creationId xmlns:p14="http://schemas.microsoft.com/office/powerpoint/2010/main" val="2721824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uthor inf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5" name="Content Placeholder 5"/>
          <p:cNvSpPr>
            <a:spLocks noGrp="1"/>
          </p:cNvSpPr>
          <p:nvPr>
            <p:ph sz="quarter" idx="13" hasCustomPrompt="1"/>
          </p:nvPr>
        </p:nvSpPr>
        <p:spPr>
          <a:xfrm>
            <a:off x="320675" y="4076095"/>
            <a:ext cx="3482320" cy="1727812"/>
          </a:xfrm>
        </p:spPr>
        <p:txBody>
          <a:bodyPr/>
          <a:lstStyle>
            <a:lvl1pPr>
              <a:defRPr sz="2000" b="0" i="0" baseline="0">
                <a:latin typeface="Arial Regular" charset="0"/>
                <a:cs typeface="Arial Regular" charset="0"/>
              </a:defRPr>
            </a:lvl1pPr>
            <a:lvl2pPr marL="0" indent="0">
              <a:buFont typeface="Arial"/>
              <a:buNone/>
              <a:defRPr sz="2000"/>
            </a:lvl2pPr>
          </a:lstStyle>
          <a:p>
            <a:pPr lvl="0"/>
            <a:r>
              <a:rPr lang="en-US" dirty="0"/>
              <a:t>Author’s Name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8767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227012" y="1233487"/>
            <a:ext cx="8688387" cy="4686301"/>
          </a:xfrm>
          <a:ln cap="flat">
            <a:miter lim="800000"/>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4"/>
          </p:nvPr>
        </p:nvSpPr>
        <p:spPr/>
        <p:txBody>
          <a:bodyPr/>
          <a:lstStyle/>
          <a:p>
            <a:endParaRPr lang="en-US"/>
          </a:p>
        </p:txBody>
      </p:sp>
      <p:sp>
        <p:nvSpPr>
          <p:cNvPr id="7" name="Footer Placeholder 6"/>
          <p:cNvSpPr>
            <a:spLocks noGrp="1"/>
          </p:cNvSpPr>
          <p:nvPr>
            <p:ph type="ftr" sz="quarter" idx="15"/>
          </p:nvPr>
        </p:nvSpPr>
        <p:spPr/>
        <p:txBody>
          <a:bodyPr/>
          <a:lstStyle/>
          <a:p>
            <a:r>
              <a:rPr lang="en-US"/>
              <a:t>Private &amp; Confidential</a:t>
            </a:r>
          </a:p>
        </p:txBody>
      </p:sp>
      <p:sp>
        <p:nvSpPr>
          <p:cNvPr id="8" name="Slide Number Placeholder 7"/>
          <p:cNvSpPr>
            <a:spLocks noGrp="1"/>
          </p:cNvSpPr>
          <p:nvPr>
            <p:ph type="sldNum" sz="quarter" idx="16"/>
          </p:nvPr>
        </p:nvSpPr>
        <p:spPr/>
        <p:txBody>
          <a:bodyPr/>
          <a:lstStyle/>
          <a:p>
            <a:fld id="{146682E1-A610-4FB0-BCC6-241ABE41C99B}"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9208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wSour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1" y="1529220"/>
            <a:ext cx="8503920" cy="4102570"/>
          </a:xfrm>
        </p:spPr>
        <p:txBody>
          <a:bodyPr/>
          <a:lstStyle>
            <a:lvl1pPr>
              <a:defRPr b="0" i="0">
                <a:latin typeface="Arial Regular" charset="0"/>
                <a:cs typeface="Arial Regular" charset="0"/>
              </a:defRPr>
            </a:lvl1pPr>
            <a:lvl2pPr marL="0" marR="0" indent="0" algn="l" defTabSz="457200" rtl="0" eaLnBrk="1" fontAlgn="auto" latinLnBrk="0" hangingPunct="1">
              <a:lnSpc>
                <a:spcPct val="100000"/>
              </a:lnSpc>
              <a:spcBef>
                <a:spcPts val="500"/>
              </a:spcBef>
              <a:spcAft>
                <a:spcPts val="0"/>
              </a:spcAft>
              <a:buClrTx/>
              <a:buSzTx/>
              <a:buFont typeface="Arial"/>
              <a:buNone/>
              <a:tabLst/>
              <a:defRPr b="0" i="0">
                <a:latin typeface="Arial Regular" charset="0"/>
                <a:cs typeface="Arial Regular" charset="0"/>
              </a:defRPr>
            </a:lvl2pPr>
          </a:lstStyle>
          <a:p>
            <a:pPr lvl="0"/>
            <a:r>
              <a:rPr lang="en-US" dirty="0"/>
              <a:t>Click to edit Master text styles</a:t>
            </a:r>
          </a:p>
          <a:p>
            <a:pPr marL="18288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dirty="0"/>
              <a:t>Second level. Level 2 Body text can be Regular or Bold. Level 2 Body text can be Regular or Bold. </a:t>
            </a:r>
          </a:p>
          <a:p>
            <a:pPr lvl="2"/>
            <a:r>
              <a:rPr lang="en-US" dirty="0"/>
              <a:t>Third level</a:t>
            </a:r>
          </a:p>
          <a:p>
            <a:pPr lvl="3"/>
            <a:r>
              <a:rPr lang="en-US" dirty="0"/>
              <a:t>Fourth level</a:t>
            </a:r>
          </a:p>
          <a:p>
            <a:pPr lvl="4"/>
            <a:r>
              <a:rPr lang="en-US" dirty="0"/>
              <a:t>Fifth level</a:t>
            </a:r>
          </a:p>
        </p:txBody>
      </p:sp>
      <p:sp>
        <p:nvSpPr>
          <p:cNvPr id="7" name="Content Placeholder 5"/>
          <p:cNvSpPr>
            <a:spLocks noGrp="1"/>
          </p:cNvSpPr>
          <p:nvPr>
            <p:ph sz="quarter" idx="13"/>
          </p:nvPr>
        </p:nvSpPr>
        <p:spPr>
          <a:xfrm>
            <a:off x="314324" y="5606722"/>
            <a:ext cx="8503920" cy="385298"/>
          </a:xfrm>
        </p:spPr>
        <p:txBody>
          <a:bodyPr vert="horz" lIns="0" tIns="0" rIns="0" bIns="0" rtlCol="0" anchor="b">
            <a:noAutofit/>
          </a:bodyPr>
          <a:lstStyle>
            <a:lvl1pPr>
              <a:defRPr lang="en-US" sz="950" b="0" i="0" dirty="0" smtClean="0">
                <a:solidFill>
                  <a:schemeClr val="tx1"/>
                </a:solidFill>
                <a:latin typeface="Arial Narrow"/>
                <a:cs typeface="Arial Narrow"/>
              </a:defRPr>
            </a:lvl1pPr>
            <a:lvl2pPr>
              <a:defRPr lang="en-US" sz="950" b="0" i="0" dirty="0" smtClean="0">
                <a:solidFill>
                  <a:schemeClr val="tx1"/>
                </a:solidFill>
                <a:latin typeface="Arial Narrow"/>
                <a:cs typeface="Arial Narrow"/>
              </a:defRPr>
            </a:lvl2pPr>
            <a:lvl3pPr>
              <a:defRPr lang="en-US" sz="950" b="0" i="0" dirty="0" smtClean="0">
                <a:solidFill>
                  <a:schemeClr val="tx1"/>
                </a:solidFill>
                <a:latin typeface="Arial Narrow"/>
                <a:cs typeface="Arial Narrow"/>
              </a:defRPr>
            </a:lvl3pPr>
            <a:lvl4pPr>
              <a:defRPr lang="en-US" sz="950" b="0" i="0" dirty="0" smtClean="0">
                <a:solidFill>
                  <a:schemeClr val="tx1"/>
                </a:solidFill>
                <a:latin typeface="Arial Narrow"/>
                <a:ea typeface="Arial Regular" charset="0"/>
                <a:cs typeface="Arial Narrow"/>
              </a:defRPr>
            </a:lvl4pPr>
            <a:lvl5pPr>
              <a:defRPr lang="en-US" sz="950" b="0" i="0" dirty="0">
                <a:solidFill>
                  <a:schemeClr val="tx1"/>
                </a:solidFill>
                <a:latin typeface="Arial Narrow"/>
                <a:ea typeface="Arial Regular" charset="0"/>
                <a:cs typeface="Arial Narrow"/>
              </a:defRPr>
            </a:lvl5pPr>
          </a:lstStyle>
          <a:p>
            <a:pPr lvl="0"/>
            <a:r>
              <a:rPr lang="en-US" dirty="0"/>
              <a:t>Click to edit Master text styles</a:t>
            </a:r>
          </a:p>
          <a:p>
            <a:pPr lvl="1"/>
            <a:r>
              <a:rPr lang="en-US" dirty="0"/>
              <a:t>Second level. Level 2 Body text can be Regular or Bold. Level 2 Body text can be Regular or Bold. </a:t>
            </a:r>
          </a:p>
          <a:p>
            <a:pPr lvl="2"/>
            <a:r>
              <a:rPr lang="en-US" dirty="0"/>
              <a:t>Third level</a:t>
            </a:r>
          </a:p>
          <a:p>
            <a:pPr lvl="3"/>
            <a:r>
              <a:rPr lang="en-US" dirty="0"/>
              <a:t>Fourth level</a:t>
            </a:r>
          </a:p>
          <a:p>
            <a:pPr lvl="4"/>
            <a:r>
              <a:rPr lang="en-US" dirty="0"/>
              <a:t>Fifth level</a:t>
            </a:r>
          </a:p>
        </p:txBody>
      </p:sp>
      <p:sp>
        <p:nvSpPr>
          <p:cNvPr id="8" name="Text Placeholder 9"/>
          <p:cNvSpPr>
            <a:spLocks noGrp="1"/>
          </p:cNvSpPr>
          <p:nvPr>
            <p:ph type="body" sz="quarter" idx="14" hasCustomPrompt="1"/>
          </p:nvPr>
        </p:nvSpPr>
        <p:spPr>
          <a:xfrm>
            <a:off x="314324" y="747521"/>
            <a:ext cx="8122409" cy="440834"/>
          </a:xfrm>
        </p:spPr>
        <p:txBody>
          <a:bodyPr lIns="0" tIns="0" rIns="0" bIns="0"/>
          <a:lstStyle>
            <a:lvl1pPr>
              <a:defRPr sz="1900" b="0">
                <a:solidFill>
                  <a:schemeClr val="tx1"/>
                </a:solidFill>
              </a:defRPr>
            </a:lvl1pPr>
          </a:lstStyle>
          <a:p>
            <a:pPr lvl="0"/>
            <a:r>
              <a:rPr lang="en-US" dirty="0"/>
              <a:t>Subtitle</a:t>
            </a:r>
          </a:p>
        </p:txBody>
      </p:sp>
    </p:spTree>
    <p:extLst>
      <p:ext uri="{BB962C8B-B14F-4D97-AF65-F5344CB8AC3E}">
        <p14:creationId xmlns:p14="http://schemas.microsoft.com/office/powerpoint/2010/main" val="24731778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wShort copy &amp; Sour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0" y="1144741"/>
            <a:ext cx="8490099" cy="565571"/>
          </a:xfrm>
        </p:spPr>
        <p:txBody>
          <a:bodyPr/>
          <a:lstStyle>
            <a:lvl1pPr>
              <a:defRPr sz="1400" b="0" i="0">
                <a:solidFill>
                  <a:srgbClr val="7F7F7F"/>
                </a:solidFill>
                <a:latin typeface="Arial Regular" charset="0"/>
                <a:cs typeface="Arial Regular" charset="0"/>
              </a:defRPr>
            </a:lvl1pPr>
            <a:lvl2pPr>
              <a:defRPr>
                <a:latin typeface="Akkurat Pro"/>
                <a:cs typeface="Akkurat Pro"/>
              </a:defRPr>
            </a:lvl2pPr>
          </a:lstStyle>
          <a:p>
            <a:pPr lvl="0"/>
            <a:r>
              <a:rPr lang="en-US" dirty="0"/>
              <a:t>Click to edit Master text styles</a:t>
            </a:r>
          </a:p>
        </p:txBody>
      </p:sp>
      <p:sp>
        <p:nvSpPr>
          <p:cNvPr id="8" name="Picture Placeholder 7"/>
          <p:cNvSpPr>
            <a:spLocks noGrp="1"/>
          </p:cNvSpPr>
          <p:nvPr>
            <p:ph type="pic" sz="quarter" idx="14"/>
          </p:nvPr>
        </p:nvSpPr>
        <p:spPr>
          <a:xfrm>
            <a:off x="317500" y="1914528"/>
            <a:ext cx="8504238" cy="3822676"/>
          </a:xfrm>
        </p:spPr>
        <p:txBody>
          <a:bodyPr anchor="ctr"/>
          <a:lstStyle>
            <a:lvl1pPr algn="ctr">
              <a:defRPr/>
            </a:lvl1pPr>
          </a:lstStyle>
          <a:p>
            <a:endParaRPr lang="en-US" dirty="0"/>
          </a:p>
        </p:txBody>
      </p:sp>
      <p:sp>
        <p:nvSpPr>
          <p:cNvPr id="14" name="Text Placeholder 13"/>
          <p:cNvSpPr>
            <a:spLocks noGrp="1"/>
          </p:cNvSpPr>
          <p:nvPr>
            <p:ph type="body" sz="quarter" idx="18"/>
          </p:nvPr>
        </p:nvSpPr>
        <p:spPr>
          <a:xfrm>
            <a:off x="320675" y="5839310"/>
            <a:ext cx="8500220" cy="148584"/>
          </a:xfrm>
        </p:spPr>
        <p:txBody>
          <a:bodyPr anchor="b"/>
          <a:lstStyle>
            <a:lvl1pPr>
              <a:defRPr sz="950" b="0" i="0">
                <a:solidFill>
                  <a:schemeClr val="tx1"/>
                </a:solidFill>
                <a:latin typeface="Arial Narrow"/>
                <a:cs typeface="Arial Narrow"/>
              </a:defRPr>
            </a:lvl1pPr>
            <a:lvl2pPr>
              <a:defRPr sz="950" b="0" i="0">
                <a:solidFill>
                  <a:schemeClr val="tx1"/>
                </a:solidFill>
                <a:latin typeface="Arial Narrow"/>
                <a:cs typeface="Arial Narrow"/>
              </a:defRPr>
            </a:lvl2pPr>
            <a:lvl3pPr>
              <a:defRPr sz="950" b="0" i="0">
                <a:solidFill>
                  <a:schemeClr val="tx1"/>
                </a:solidFill>
                <a:latin typeface="Arial Narrow"/>
                <a:cs typeface="Arial Narrow"/>
              </a:defRPr>
            </a:lvl3pPr>
            <a:lvl4pPr>
              <a:defRPr sz="800">
                <a:solidFill>
                  <a:srgbClr val="7F7F7F"/>
                </a:solidFill>
              </a:defRPr>
            </a:lvl4pPr>
            <a:lvl5pPr>
              <a:defRPr sz="800">
                <a:solidFill>
                  <a:srgbClr val="7F7F7F"/>
                </a:solidFill>
              </a:defRPr>
            </a:lvl5pPr>
          </a:lstStyle>
          <a:p>
            <a:pPr lvl="0"/>
            <a:r>
              <a:rPr lang="en-US" dirty="0"/>
              <a:t>Click to edit Master text styles</a:t>
            </a:r>
          </a:p>
          <a:p>
            <a:pPr lvl="1"/>
            <a:r>
              <a:rPr lang="en-US" dirty="0"/>
              <a:t>Second level</a:t>
            </a:r>
          </a:p>
          <a:p>
            <a:pPr lvl="2"/>
            <a:r>
              <a:rPr lang="en-US" dirty="0"/>
              <a:t>Third level</a:t>
            </a:r>
          </a:p>
        </p:txBody>
      </p:sp>
      <p:sp>
        <p:nvSpPr>
          <p:cNvPr id="13" name="Text Placeholder 9"/>
          <p:cNvSpPr>
            <a:spLocks noGrp="1"/>
          </p:cNvSpPr>
          <p:nvPr>
            <p:ph type="body" sz="quarter" idx="19" hasCustomPrompt="1"/>
          </p:nvPr>
        </p:nvSpPr>
        <p:spPr>
          <a:xfrm>
            <a:off x="314324" y="747521"/>
            <a:ext cx="8122409" cy="440834"/>
          </a:xfrm>
        </p:spPr>
        <p:txBody>
          <a:bodyPr lIns="0" tIns="0" rIns="0" bIns="0"/>
          <a:lstStyle>
            <a:lvl1pPr>
              <a:defRPr sz="1900" b="0">
                <a:solidFill>
                  <a:schemeClr val="tx1"/>
                </a:solidFill>
              </a:defRPr>
            </a:lvl1pPr>
          </a:lstStyle>
          <a:p>
            <a:pPr lvl="0"/>
            <a:r>
              <a:rPr lang="en-US" dirty="0"/>
              <a:t>Subtitle</a:t>
            </a:r>
          </a:p>
        </p:txBody>
      </p:sp>
    </p:spTree>
    <p:extLst>
      <p:ext uri="{BB962C8B-B14F-4D97-AF65-F5344CB8AC3E}">
        <p14:creationId xmlns:p14="http://schemas.microsoft.com/office/powerpoint/2010/main" val="3809681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6059669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675254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38355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950546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86527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5219206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3283941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212813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1421691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04F9D6DC-8C4E-4599-BF21-177D7E9FD0BC}"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682869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FF2D4B-3091-41E0-825A-170198CA6B36}" type="datetimeFigureOut">
              <a:rPr lang="en-US" smtClean="0"/>
              <a:pPr/>
              <a:t>3/20/2018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D05AE74-C4A6-4FD8-94CF-16F65AEA387C}" type="slidenum">
              <a:rPr lang="en-US" smtClean="0"/>
              <a:pPr/>
              <a:t>‹#›</a:t>
            </a:fld>
            <a:endParaRPr lang="en-US"/>
          </a:p>
        </p:txBody>
      </p:sp>
    </p:spTree>
    <p:extLst>
      <p:ext uri="{BB962C8B-B14F-4D97-AF65-F5344CB8AC3E}">
        <p14:creationId xmlns:p14="http://schemas.microsoft.com/office/powerpoint/2010/main" val="3367774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10931383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41825354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A981CA8-D155-4CCA-B330-26DD653E6E15}" type="datetimeFigureOut">
              <a:rPr lang="en-US" smtClean="0"/>
              <a:pPr/>
              <a:t>3/20/2018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4260834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42166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594360" y="676656"/>
            <a:ext cx="8166672" cy="571500"/>
          </a:xfrm>
          <a:prstGeom prst="rect">
            <a:avLst/>
          </a:prstGeom>
        </p:spPr>
        <p:txBody>
          <a:bodyPr wrap="square">
            <a:noAutofit/>
          </a:bodyPr>
          <a:lstStyle>
            <a:lvl1pPr>
              <a:defRPr baseline="0">
                <a:solidFill>
                  <a:srgbClr val="009DD9"/>
                </a:solidFill>
              </a:defRPr>
            </a:lvl1pPr>
          </a:lstStyle>
          <a:p>
            <a:r>
              <a:rPr lang="en-US" dirty="0"/>
              <a:t>CLICK TO EDIT MASTER TITLE STYLE</a:t>
            </a:r>
          </a:p>
        </p:txBody>
      </p:sp>
      <p:sp>
        <p:nvSpPr>
          <p:cNvPr id="8" name="Text Placeholder 2"/>
          <p:cNvSpPr>
            <a:spLocks noGrp="1"/>
          </p:cNvSpPr>
          <p:nvPr>
            <p:ph type="body" idx="13"/>
          </p:nvPr>
        </p:nvSpPr>
        <p:spPr>
          <a:xfrm>
            <a:off x="594360" y="1280160"/>
            <a:ext cx="8160322" cy="315118"/>
          </a:xfrm>
          <a:prstGeom prst="rect">
            <a:avLst/>
          </a:prstGeom>
        </p:spPr>
        <p:txBody>
          <a:bodyPr wrap="square" tIns="0" bIns="0" anchor="t" anchorCtr="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2"/>
          <p:cNvSpPr>
            <a:spLocks noGrp="1"/>
          </p:cNvSpPr>
          <p:nvPr>
            <p:ph type="body" idx="15"/>
          </p:nvPr>
        </p:nvSpPr>
        <p:spPr>
          <a:xfrm>
            <a:off x="594360" y="6373368"/>
            <a:ext cx="8165465" cy="365760"/>
          </a:xfrm>
          <a:prstGeom prst="rect">
            <a:avLst/>
          </a:prstGeom>
        </p:spPr>
        <p:txBody>
          <a:bodyPr wrap="square" tIns="0" bIns="0" anchor="b" anchorCtr="0"/>
          <a:lstStyle>
            <a:lvl1pPr marL="0" indent="0">
              <a:spcBef>
                <a:spcPts val="60"/>
              </a:spcBef>
              <a:buNone/>
              <a:defRPr sz="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1724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A981CA8-D155-4CCA-B330-26DD653E6E15}" type="datetimeFigureOut">
              <a:rPr lang="en-US" smtClean="0"/>
              <a:pPr/>
              <a:t>3/20/2018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283225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594360" y="676656"/>
            <a:ext cx="8165465" cy="571500"/>
          </a:xfrm>
          <a:prstGeom prst="rect">
            <a:avLst/>
          </a:prstGeom>
        </p:spPr>
        <p:txBody>
          <a:bodyPr>
            <a:noAutofit/>
          </a:bodyPr>
          <a:lstStyle>
            <a:lvl1pPr>
              <a:defRPr baseline="0">
                <a:solidFill>
                  <a:srgbClr val="009DD9"/>
                </a:solidFill>
              </a:defRPr>
            </a:lvl1pPr>
          </a:lstStyle>
          <a:p>
            <a:r>
              <a:rPr lang="en-US" dirty="0"/>
              <a:t>CLICK TO EDIT MASTER TITLE STYLE</a:t>
            </a:r>
          </a:p>
        </p:txBody>
      </p:sp>
      <p:sp>
        <p:nvSpPr>
          <p:cNvPr id="8" name="Text Placeholder 2"/>
          <p:cNvSpPr>
            <a:spLocks noGrp="1"/>
          </p:cNvSpPr>
          <p:nvPr>
            <p:ph type="body" idx="13"/>
          </p:nvPr>
        </p:nvSpPr>
        <p:spPr>
          <a:xfrm>
            <a:off x="594360" y="1280160"/>
            <a:ext cx="8165465" cy="315118"/>
          </a:xfrm>
          <a:prstGeom prst="rect">
            <a:avLst/>
          </a:prstGeom>
        </p:spPr>
        <p:txBody>
          <a:bodyPr wrap="square" tIns="0" bIns="0" anchor="t" anchorCtr="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4"/>
          <p:cNvSpPr>
            <a:spLocks noGrp="1"/>
          </p:cNvSpPr>
          <p:nvPr>
            <p:ph sz="quarter" idx="14"/>
          </p:nvPr>
        </p:nvSpPr>
        <p:spPr>
          <a:xfrm>
            <a:off x="594360" y="2020824"/>
            <a:ext cx="8165465" cy="4079875"/>
          </a:xfrm>
          <a:prstGeom prst="rect">
            <a:avLst/>
          </a:prstGeom>
        </p:spPr>
        <p:txBody>
          <a:bodyPr/>
          <a:lstStyle>
            <a:lvl1pPr>
              <a:spcBef>
                <a:spcPts val="800"/>
              </a:spcBef>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idx="15"/>
          </p:nvPr>
        </p:nvSpPr>
        <p:spPr>
          <a:xfrm>
            <a:off x="594360" y="6373368"/>
            <a:ext cx="8165465" cy="365760"/>
          </a:xfrm>
          <a:prstGeom prst="rect">
            <a:avLst/>
          </a:prstGeom>
        </p:spPr>
        <p:txBody>
          <a:bodyPr wrap="square" tIns="0" bIns="0" anchor="b" anchorCtr="0"/>
          <a:lstStyle>
            <a:lvl1pPr marL="0" indent="0">
              <a:spcBef>
                <a:spcPts val="60"/>
              </a:spcBef>
              <a:buNone/>
              <a:defRPr sz="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7609695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BA981CA8-D155-4CCA-B330-26DD653E6E15}" type="datetimeFigureOut">
              <a:rPr lang="en-US" smtClean="0"/>
              <a:pPr/>
              <a:t>3/20/2018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30285232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1910902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Rectangle 5"/>
          <p:cNvSpPr/>
          <p:nvPr userDrawn="1"/>
        </p:nvSpPr>
        <p:spPr>
          <a:xfrm>
            <a:off x="-52388" y="6356350"/>
            <a:ext cx="8278813" cy="347663"/>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Subtitle 2"/>
          <p:cNvSpPr txBox="1">
            <a:spLocks/>
          </p:cNvSpPr>
          <p:nvPr userDrawn="1"/>
        </p:nvSpPr>
        <p:spPr>
          <a:xfrm>
            <a:off x="8412163" y="6308725"/>
            <a:ext cx="554037" cy="41751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defRPr/>
            </a:pPr>
            <a:fld id="{446163DA-4563-48C7-8328-4954FB70DB94}" type="slidenum">
              <a:rPr lang="en-US" smtClean="0">
                <a:latin typeface="Trebuchet MS"/>
                <a:cs typeface="Trebuchet MS"/>
              </a:rPr>
              <a:pPr algn="ctr">
                <a:defRPr/>
              </a:pPr>
              <a:t>‹#›</a:t>
            </a:fld>
            <a:endParaRPr lang="en-US" dirty="0">
              <a:latin typeface="Trebuchet MS"/>
              <a:cs typeface="Trebuchet MS"/>
            </a:endParaRPr>
          </a:p>
        </p:txBody>
      </p:sp>
      <p:sp>
        <p:nvSpPr>
          <p:cNvPr id="2" name="Title 1"/>
          <p:cNvSpPr>
            <a:spLocks noGrp="1"/>
          </p:cNvSpPr>
          <p:nvPr>
            <p:ph type="ctrTitle"/>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a:t>Click to edit Master title style</a:t>
            </a:r>
            <a:endParaRPr lang="en-US" dirty="0"/>
          </a:p>
        </p:txBody>
      </p:sp>
      <p:sp>
        <p:nvSpPr>
          <p:cNvPr id="3" name="Subtitle 2"/>
          <p:cNvSpPr>
            <a:spLocks noGrp="1"/>
          </p:cNvSpPr>
          <p:nvPr>
            <p:ph type="subTitle" idx="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3"/>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a:t>Click to edit Master text styles</a:t>
            </a:r>
          </a:p>
          <a:p>
            <a:pPr lvl="1"/>
            <a:r>
              <a:rPr lang="en-US"/>
              <a:t>Second level</a:t>
            </a:r>
          </a:p>
        </p:txBody>
      </p:sp>
      <p:sp>
        <p:nvSpPr>
          <p:cNvPr id="10" name="Text Placeholder 8"/>
          <p:cNvSpPr>
            <a:spLocks noGrp="1"/>
          </p:cNvSpPr>
          <p:nvPr>
            <p:ph type="body" sz="quarter" idx="14"/>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a:t>Click to edit Master text styles</a:t>
            </a:r>
          </a:p>
          <a:p>
            <a:pPr lvl="1"/>
            <a:r>
              <a:rPr lang="en-US"/>
              <a:t>Second level</a:t>
            </a:r>
          </a:p>
          <a:p>
            <a:pPr lvl="2"/>
            <a:r>
              <a:rPr lang="en-US"/>
              <a:t>Third level</a:t>
            </a:r>
          </a:p>
        </p:txBody>
      </p:sp>
      <p:sp>
        <p:nvSpPr>
          <p:cNvPr id="8" name="Footer Placeholder 4"/>
          <p:cNvSpPr>
            <a:spLocks noGrp="1"/>
          </p:cNvSpPr>
          <p:nvPr>
            <p:ph type="ftr" sz="quarter" idx="15"/>
          </p:nvPr>
        </p:nvSpPr>
        <p:spPr>
          <a:xfrm>
            <a:off x="479425" y="6410325"/>
            <a:ext cx="6962775" cy="365125"/>
          </a:xfrm>
          <a:prstGeom prst="rect">
            <a:avLst/>
          </a:prstGeom>
        </p:spPr>
        <p:txBody>
          <a:bodyPr/>
          <a:lstStyle>
            <a:lvl1pPr fontAlgn="auto">
              <a:spcBef>
                <a:spcPts val="0"/>
              </a:spcBef>
              <a:spcAft>
                <a:spcPts val="0"/>
              </a:spcAft>
              <a:defRPr sz="900">
                <a:solidFill>
                  <a:srgbClr val="EFEF96"/>
                </a:solidFill>
                <a:latin typeface="Trebuchet MS"/>
                <a:cs typeface="Trebuchet MS"/>
              </a:defRPr>
            </a:lvl1pPr>
          </a:lstStyle>
          <a:p>
            <a:pPr>
              <a:defRPr/>
            </a:pPr>
            <a:endParaRPr lang="en-US">
              <a:solidFill>
                <a:prstClr val="white"/>
              </a:solidFill>
            </a:endParaRPr>
          </a:p>
        </p:txBody>
      </p:sp>
    </p:spTree>
    <p:extLst>
      <p:ext uri="{BB962C8B-B14F-4D97-AF65-F5344CB8AC3E}">
        <p14:creationId xmlns:p14="http://schemas.microsoft.com/office/powerpoint/2010/main" val="26674093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481010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713209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15119378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10660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33527712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Rectangle 5"/>
          <p:cNvSpPr/>
          <p:nvPr userDrawn="1"/>
        </p:nvSpPr>
        <p:spPr>
          <a:xfrm>
            <a:off x="-52388" y="6356350"/>
            <a:ext cx="8278813" cy="347663"/>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Subtitle 2"/>
          <p:cNvSpPr txBox="1">
            <a:spLocks/>
          </p:cNvSpPr>
          <p:nvPr userDrawn="1"/>
        </p:nvSpPr>
        <p:spPr>
          <a:xfrm>
            <a:off x="8412163" y="6308725"/>
            <a:ext cx="554037" cy="41751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defRPr/>
            </a:pPr>
            <a:fld id="{446163DA-4563-48C7-8328-4954FB70DB94}" type="slidenum">
              <a:rPr lang="en-US" smtClean="0">
                <a:latin typeface="Trebuchet MS"/>
                <a:cs typeface="Trebuchet MS"/>
              </a:rPr>
              <a:pPr algn="ctr">
                <a:defRPr/>
              </a:pPr>
              <a:t>‹#›</a:t>
            </a:fld>
            <a:endParaRPr lang="en-US" dirty="0">
              <a:latin typeface="Trebuchet MS"/>
              <a:cs typeface="Trebuchet MS"/>
            </a:endParaRPr>
          </a:p>
        </p:txBody>
      </p:sp>
      <p:sp>
        <p:nvSpPr>
          <p:cNvPr id="2" name="Title 1"/>
          <p:cNvSpPr>
            <a:spLocks noGrp="1"/>
          </p:cNvSpPr>
          <p:nvPr>
            <p:ph type="ctrTitle"/>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a:t>Click to edit Master title style</a:t>
            </a:r>
            <a:endParaRPr lang="en-US" dirty="0"/>
          </a:p>
        </p:txBody>
      </p:sp>
      <p:sp>
        <p:nvSpPr>
          <p:cNvPr id="3" name="Subtitle 2"/>
          <p:cNvSpPr>
            <a:spLocks noGrp="1"/>
          </p:cNvSpPr>
          <p:nvPr>
            <p:ph type="subTitle" idx="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3"/>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a:t>Click to edit Master text styles</a:t>
            </a:r>
          </a:p>
          <a:p>
            <a:pPr lvl="1"/>
            <a:r>
              <a:rPr lang="en-US"/>
              <a:t>Second level</a:t>
            </a:r>
          </a:p>
        </p:txBody>
      </p:sp>
      <p:sp>
        <p:nvSpPr>
          <p:cNvPr id="10" name="Text Placeholder 8"/>
          <p:cNvSpPr>
            <a:spLocks noGrp="1"/>
          </p:cNvSpPr>
          <p:nvPr>
            <p:ph type="body" sz="quarter" idx="14"/>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a:t>Click to edit Master text styles</a:t>
            </a:r>
          </a:p>
          <a:p>
            <a:pPr lvl="1"/>
            <a:r>
              <a:rPr lang="en-US"/>
              <a:t>Second level</a:t>
            </a:r>
          </a:p>
          <a:p>
            <a:pPr lvl="2"/>
            <a:r>
              <a:rPr lang="en-US"/>
              <a:t>Third level</a:t>
            </a:r>
          </a:p>
        </p:txBody>
      </p:sp>
      <p:sp>
        <p:nvSpPr>
          <p:cNvPr id="8" name="Footer Placeholder 4"/>
          <p:cNvSpPr>
            <a:spLocks noGrp="1"/>
          </p:cNvSpPr>
          <p:nvPr>
            <p:ph type="ftr" sz="quarter" idx="15"/>
          </p:nvPr>
        </p:nvSpPr>
        <p:spPr>
          <a:xfrm>
            <a:off x="479425" y="6410325"/>
            <a:ext cx="6962775" cy="365125"/>
          </a:xfrm>
          <a:prstGeom prst="rect">
            <a:avLst/>
          </a:prstGeom>
        </p:spPr>
        <p:txBody>
          <a:bodyPr/>
          <a:lstStyle>
            <a:lvl1pPr fontAlgn="auto">
              <a:spcBef>
                <a:spcPts val="0"/>
              </a:spcBef>
              <a:spcAft>
                <a:spcPts val="0"/>
              </a:spcAft>
              <a:defRPr sz="900">
                <a:solidFill>
                  <a:srgbClr val="EFEF96"/>
                </a:solidFill>
                <a:latin typeface="Trebuchet MS"/>
                <a:cs typeface="Trebuchet MS"/>
              </a:defRPr>
            </a:lvl1pPr>
          </a:lstStyle>
          <a:p>
            <a:pPr>
              <a:defRPr/>
            </a:pPr>
            <a:endParaRPr lang="en-US">
              <a:solidFill>
                <a:prstClr val="white"/>
              </a:solidFill>
            </a:endParaRPr>
          </a:p>
        </p:txBody>
      </p:sp>
    </p:spTree>
    <p:extLst>
      <p:ext uri="{BB962C8B-B14F-4D97-AF65-F5344CB8AC3E}">
        <p14:creationId xmlns:p14="http://schemas.microsoft.com/office/powerpoint/2010/main" val="5983560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17259079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776884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3975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2373507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459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381330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1325245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1665214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13483712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604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2782823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98776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1.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0.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1.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1.jpg"/><Relationship Id="rId5" Type="http://schemas.openxmlformats.org/officeDocument/2006/relationships/slideLayout" Target="../slideLayouts/slideLayout62.xml"/><Relationship Id="rId10" Type="http://schemas.openxmlformats.org/officeDocument/2006/relationships/theme" Target="../theme/theme12.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1.jpg"/><Relationship Id="rId5" Type="http://schemas.openxmlformats.org/officeDocument/2006/relationships/theme" Target="../theme/theme13.xml"/><Relationship Id="rId4" Type="http://schemas.openxmlformats.org/officeDocument/2006/relationships/slideLayout" Target="../slideLayouts/slideLayout7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4.jp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4.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image" Target="../media/image5.emf"/><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703" r:id="rId3"/>
    <p:sldLayoutId id="2147483704" r:id="rId4"/>
    <p:sldLayoutId id="2147483705"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cstate="print"/>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cs typeface="Trebuchet MS"/>
              </a:rPr>
              <a:pPr algn="r"/>
              <a:t>‹#›</a:t>
            </a:fld>
            <a:endParaRPr lang="en-US" sz="1000" dirty="0">
              <a:solidFill>
                <a:srgbClr val="508ABA"/>
              </a:solidFill>
              <a:cs typeface="Trebuchet MS"/>
            </a:endParaRPr>
          </a:p>
        </p:txBody>
      </p:sp>
    </p:spTree>
    <p:extLst>
      <p:ext uri="{BB962C8B-B14F-4D97-AF65-F5344CB8AC3E}">
        <p14:creationId xmlns:p14="http://schemas.microsoft.com/office/powerpoint/2010/main" val="256720534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2"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73590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71069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30" r:id="rId3"/>
    <p:sldLayoutId id="2147483731" r:id="rId4"/>
    <p:sldLayoutId id="2147483732" r:id="rId5"/>
    <p:sldLayoutId id="2147483733" r:id="rId6"/>
    <p:sldLayoutId id="2147483734" r:id="rId7"/>
    <p:sldLayoutId id="2147483735" r:id="rId8"/>
    <p:sldLayoutId id="2147483736" r:id="rId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cs typeface="Trebuchet MS"/>
              </a:rPr>
              <a:pPr algn="r"/>
              <a:t>‹#›</a:t>
            </a:fld>
            <a:endParaRPr lang="en-US" sz="1000" dirty="0">
              <a:solidFill>
                <a:srgbClr val="508ABA"/>
              </a:solidFill>
              <a:cs typeface="Trebuchet MS"/>
            </a:endParaRPr>
          </a:p>
        </p:txBody>
      </p:sp>
    </p:spTree>
    <p:extLst>
      <p:ext uri="{BB962C8B-B14F-4D97-AF65-F5344CB8AC3E}">
        <p14:creationId xmlns:p14="http://schemas.microsoft.com/office/powerpoint/2010/main" val="414084864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624209"/>
      </p:ext>
    </p:extLst>
  </p:cSld>
  <p:clrMap bg1="lt1" tx1="dk1" bg2="lt2" tx2="dk2" accent1="accent1" accent2="accent2" accent3="accent3" accent4="accent4" accent5="accent5" accent6="accent6" hlink="hlink" folHlink="folHlink"/>
  <p:sldLayoutIdLst>
    <p:sldLayoutId id="2147483656" r:id="rId1"/>
  </p:sldLayoutIdLst>
  <p:hf hdr="0" ftr="0" dt="0"/>
  <p:txStyles>
    <p:titleStyle>
      <a:lvl1pPr algn="l" defTabSz="457200" rtl="0" eaLnBrk="1" latinLnBrk="0" hangingPunct="1">
        <a:spcBef>
          <a:spcPct val="0"/>
        </a:spcBef>
        <a:buNone/>
        <a:defRPr sz="6000" kern="1200" spc="-100">
          <a:solidFill>
            <a:srgbClr val="3775A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836731"/>
      </p:ext>
    </p:extLst>
  </p:cSld>
  <p:clrMap bg1="lt1" tx1="dk1" bg2="lt2" tx2="dk2" accent1="accent1" accent2="accent2" accent3="accent3" accent4="accent4" accent5="accent5" accent6="accent6" hlink="hlink" folHlink="folHlink"/>
  <p:sldLayoutIdLst>
    <p:sldLayoutId id="2147483659" r:id="rId1"/>
    <p:sldLayoutId id="2147483661" r:id="rId2"/>
    <p:sldLayoutId id="2147483662"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109067"/>
      </p:ext>
    </p:extLst>
  </p:cSld>
  <p:clrMap bg1="lt1" tx1="dk1" bg2="lt2" tx2="dk2" accent1="accent1" accent2="accent2" accent3="accent3" accent4="accent4" accent5="accent5" accent6="accent6" hlink="hlink" folHlink="folHlink"/>
  <p:sldLayoutIdLst>
    <p:sldLayoutId id="2147483664" r:id="rId1"/>
    <p:sldLayoutId id="2147483666"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065481"/>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71"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7352" y="217143"/>
            <a:ext cx="8119382" cy="792575"/>
          </a:xfrm>
          <a:prstGeom prst="rect">
            <a:avLst/>
          </a:prstGeom>
        </p:spPr>
        <p:txBody>
          <a:bodyPr vert="horz" lIns="0" tIns="0" rIns="0" bIns="0" rtlCol="0" anchor="t">
            <a:noAutofit/>
          </a:bodyPr>
          <a:lstStyle/>
          <a:p>
            <a:r>
              <a:rPr lang="en-US" dirty="0"/>
              <a:t>Title (sentence case), 28 point Arial</a:t>
            </a:r>
          </a:p>
        </p:txBody>
      </p:sp>
      <p:sp>
        <p:nvSpPr>
          <p:cNvPr id="3" name="Text Placeholder 2"/>
          <p:cNvSpPr>
            <a:spLocks noGrp="1"/>
          </p:cNvSpPr>
          <p:nvPr>
            <p:ph type="body" idx="1"/>
          </p:nvPr>
        </p:nvSpPr>
        <p:spPr>
          <a:xfrm>
            <a:off x="317352" y="1818458"/>
            <a:ext cx="8503543" cy="3297454"/>
          </a:xfrm>
          <a:prstGeom prst="rect">
            <a:avLst/>
          </a:prstGeom>
        </p:spPr>
        <p:txBody>
          <a:bodyPr vert="horz" lIns="0" tIns="0" rIns="0" bIns="0" rtlCol="0">
            <a:noAutofit/>
          </a:bodyPr>
          <a:lstStyle/>
          <a:p>
            <a:pPr lvl="0"/>
            <a:r>
              <a:rPr lang="en-US" dirty="0"/>
              <a:t>Level 1, normal body text is set at 20pt Arial Bold</a:t>
            </a:r>
          </a:p>
          <a:p>
            <a:pPr marL="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dirty="0"/>
              <a:t>Level 2 Body text can be Regular or Bold. </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670300" y="6314391"/>
            <a:ext cx="4685966" cy="248335"/>
          </a:xfrm>
          <a:prstGeom prst="rect">
            <a:avLst/>
          </a:prstGeom>
        </p:spPr>
        <p:txBody>
          <a:bodyPr vert="horz" lIns="0" tIns="0" rIns="0" bIns="0" rtlCol="0" anchor="t"/>
          <a:lstStyle>
            <a:lvl1pPr algn="r">
              <a:defRPr sz="950" b="0" i="0">
                <a:solidFill>
                  <a:schemeClr val="bg1">
                    <a:lumMod val="50000"/>
                  </a:schemeClr>
                </a:solidFill>
                <a:latin typeface="Arial Regular" charset="0"/>
                <a:cs typeface="Arial Regular" charset="0"/>
              </a:defRPr>
            </a:lvl1pPr>
          </a:lstStyle>
          <a:p>
            <a:r>
              <a:rPr lang="en-US" dirty="0"/>
              <a:t>Permission to reprint or distribute any content from this presentation requires the prior written approval of S&amp;P Global Market Intelligence. Not for distribution to the public.</a:t>
            </a:r>
          </a:p>
        </p:txBody>
      </p:sp>
      <p:sp>
        <p:nvSpPr>
          <p:cNvPr id="6" name="Slide Number Placeholder 5"/>
          <p:cNvSpPr>
            <a:spLocks noGrp="1"/>
          </p:cNvSpPr>
          <p:nvPr>
            <p:ph type="sldNum" sz="quarter" idx="4"/>
          </p:nvPr>
        </p:nvSpPr>
        <p:spPr>
          <a:xfrm>
            <a:off x="8615082" y="6435042"/>
            <a:ext cx="205813" cy="254684"/>
          </a:xfrm>
          <a:prstGeom prst="rect">
            <a:avLst/>
          </a:prstGeom>
        </p:spPr>
        <p:txBody>
          <a:bodyPr vert="horz" lIns="0" tIns="0" rIns="0" bIns="0" rtlCol="0" anchor="t"/>
          <a:lstStyle>
            <a:lvl1pPr algn="r">
              <a:defRPr sz="1000" b="0" i="0">
                <a:solidFill>
                  <a:srgbClr val="000000"/>
                </a:solidFill>
                <a:latin typeface="Arial Regular" charset="0"/>
                <a:cs typeface="Arial Regular" charset="0"/>
              </a:defRPr>
            </a:lvl1pPr>
          </a:lstStyle>
          <a:p>
            <a:fld id="{BDDC3DCF-E0A7-DA4A-BC2C-1EC3743A297B}" type="slidenum">
              <a:rPr lang="en-US" smtClean="0"/>
              <a:pPr/>
              <a:t>‹#›</a:t>
            </a:fld>
            <a:endParaRPr lang="en-US" dirty="0"/>
          </a:p>
        </p:txBody>
      </p:sp>
      <p:sp>
        <p:nvSpPr>
          <p:cNvPr id="15" name="Date Placeholder 14"/>
          <p:cNvSpPr>
            <a:spLocks noGrp="1"/>
          </p:cNvSpPr>
          <p:nvPr>
            <p:ph type="dt" sz="half" idx="2"/>
          </p:nvPr>
        </p:nvSpPr>
        <p:spPr>
          <a:xfrm>
            <a:off x="6421439" y="1100212"/>
            <a:ext cx="2386012" cy="223277"/>
          </a:xfrm>
          <a:prstGeom prst="rect">
            <a:avLst/>
          </a:prstGeom>
        </p:spPr>
        <p:txBody>
          <a:bodyPr vert="horz" lIns="0" tIns="0" rIns="0" bIns="0" rtlCol="0" anchor="t"/>
          <a:lstStyle>
            <a:lvl1pPr algn="l">
              <a:defRPr lang="en-US" sz="1000" b="0" i="0" smtClean="0">
                <a:solidFill>
                  <a:srgbClr val="000000"/>
                </a:solidFill>
                <a:latin typeface="Arial Regular" charset="0"/>
                <a:cs typeface="Arial Regular" charset="0"/>
              </a:defRPr>
            </a:lvl1pPr>
          </a:lstStyle>
          <a:p>
            <a:endParaRPr lang="en-US" dirty="0"/>
          </a:p>
        </p:txBody>
      </p:sp>
      <p:sp>
        <p:nvSpPr>
          <p:cNvPr id="13" name="Rectangle 12"/>
          <p:cNvSpPr/>
          <p:nvPr userDrawn="1"/>
        </p:nvSpPr>
        <p:spPr>
          <a:xfrm>
            <a:off x="171061" y="6013061"/>
            <a:ext cx="2068286" cy="7101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19151" y="6117698"/>
            <a:ext cx="1683385" cy="461010"/>
          </a:xfrm>
          <a:prstGeom prst="rect">
            <a:avLst/>
          </a:prstGeom>
        </p:spPr>
      </p:pic>
    </p:spTree>
    <p:extLst>
      <p:ext uri="{BB962C8B-B14F-4D97-AF65-F5344CB8AC3E}">
        <p14:creationId xmlns:p14="http://schemas.microsoft.com/office/powerpoint/2010/main" val="88260522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Lst>
  <p:hf hdr="0" dt="0"/>
  <p:txStyles>
    <p:titleStyle>
      <a:lvl1pPr algn="l" defTabSz="457200" rtl="0" eaLnBrk="1" latinLnBrk="0" hangingPunct="1">
        <a:lnSpc>
          <a:spcPct val="85000"/>
        </a:lnSpc>
        <a:spcBef>
          <a:spcPct val="0"/>
        </a:spcBef>
        <a:buNone/>
        <a:defRPr sz="2800" b="1" i="0" kern="1200" baseline="0">
          <a:solidFill>
            <a:schemeClr val="tx1"/>
          </a:solidFill>
          <a:latin typeface="Arial" charset="0"/>
          <a:ea typeface="Arial" charset="0"/>
          <a:cs typeface="Arial" charset="0"/>
        </a:defRPr>
      </a:lvl1pPr>
    </p:titleStyle>
    <p:bodyStyle>
      <a:lvl1pPr marL="0" indent="0" algn="l" defTabSz="457200" rtl="0" eaLnBrk="1" latinLnBrk="0" hangingPunct="1">
        <a:spcBef>
          <a:spcPts val="500"/>
        </a:spcBef>
        <a:buFont typeface="Arial"/>
        <a:buNone/>
        <a:defRPr sz="2000" b="1" i="0" kern="1200" baseline="0">
          <a:solidFill>
            <a:schemeClr val="tx1"/>
          </a:solidFill>
          <a:latin typeface="Arial" charset="0"/>
          <a:ea typeface="Arial" charset="0"/>
          <a:cs typeface="Arial" charset="0"/>
        </a:defRPr>
      </a:lvl1pPr>
      <a:lvl2pPr marL="182880" marR="0" indent="-182880" algn="l" defTabSz="457200" rtl="0" eaLnBrk="1" fontAlgn="auto" latinLnBrk="0" hangingPunct="1">
        <a:lnSpc>
          <a:spcPct val="100000"/>
        </a:lnSpc>
        <a:spcBef>
          <a:spcPts val="500"/>
        </a:spcBef>
        <a:spcAft>
          <a:spcPts val="0"/>
        </a:spcAft>
        <a:buClrTx/>
        <a:buSzTx/>
        <a:buFont typeface="Arial"/>
        <a:buChar char="•"/>
        <a:tabLst/>
        <a:defRPr sz="2000" b="1" i="0" kern="1200">
          <a:solidFill>
            <a:schemeClr val="tx1"/>
          </a:solidFill>
          <a:latin typeface="Arial" charset="0"/>
          <a:ea typeface="Arial" charset="0"/>
          <a:cs typeface="Arial" charset="0"/>
        </a:defRPr>
      </a:lvl2pPr>
      <a:lvl3pPr marL="393192" indent="-182880" algn="l" defTabSz="457200" rtl="0" eaLnBrk="1" latinLnBrk="0" hangingPunct="1">
        <a:spcBef>
          <a:spcPts val="600"/>
        </a:spcBef>
        <a:buFont typeface=".AppleSystemUIFont" charset="-120"/>
        <a:buChar char="-"/>
        <a:defRPr sz="1350" b="1" i="0" kern="1200">
          <a:solidFill>
            <a:schemeClr val="tx1"/>
          </a:solidFill>
          <a:latin typeface="Arial" charset="0"/>
          <a:ea typeface="Arial" charset="0"/>
          <a:cs typeface="Arial" charset="0"/>
        </a:defRPr>
      </a:lvl3pPr>
      <a:lvl4pPr marL="603504" indent="-182880" algn="l" defTabSz="457200" rtl="0" eaLnBrk="1" latinLnBrk="0" hangingPunct="1">
        <a:spcBef>
          <a:spcPts val="500"/>
        </a:spcBef>
        <a:buSzPct val="100000"/>
        <a:buFont typeface=".AppleSystemUIFont" charset="-120"/>
        <a:buChar char="-"/>
        <a:defRPr sz="1350" b="1" i="0" kern="1200">
          <a:solidFill>
            <a:schemeClr val="tx1"/>
          </a:solidFill>
          <a:latin typeface="Arial" charset="0"/>
          <a:ea typeface="Arial" charset="0"/>
          <a:cs typeface="Arial" charset="0"/>
        </a:defRPr>
      </a:lvl4pPr>
      <a:lvl5pPr marL="822960" indent="-182880" algn="l" defTabSz="457200" rtl="0" eaLnBrk="1" latinLnBrk="0" hangingPunct="1">
        <a:spcBef>
          <a:spcPts val="500"/>
        </a:spcBef>
        <a:buFont typeface=".AppleSystemUIFont" charset="-120"/>
        <a:buChar char="-"/>
        <a:defRPr sz="1350" b="1"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cs typeface="Trebuchet MS"/>
              </a:rPr>
              <a:pPr algn="r"/>
              <a:t>‹#›</a:t>
            </a:fld>
            <a:endParaRPr lang="en-US" sz="1000" dirty="0">
              <a:solidFill>
                <a:srgbClr val="508ABA"/>
              </a:solidFill>
              <a:cs typeface="Trebuchet MS"/>
            </a:endParaRPr>
          </a:p>
        </p:txBody>
      </p:sp>
    </p:spTree>
    <p:extLst>
      <p:ext uri="{BB962C8B-B14F-4D97-AF65-F5344CB8AC3E}">
        <p14:creationId xmlns:p14="http://schemas.microsoft.com/office/powerpoint/2010/main" val="3828351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13"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408404827"/>
      </p:ext>
    </p:extLst>
  </p:cSld>
  <p:clrMap bg1="lt1" tx1="dk1" bg2="lt2" tx2="dk2" accent1="accent1" accent2="accent2" accent3="accent3" accent4="accent4" accent5="accent5" accent6="accent6" hlink="hlink" folHlink="folHlink"/>
  <p:sldLayoutIdLst>
    <p:sldLayoutId id="2147483701" r:id="rId1"/>
    <p:sldLayoutId id="2147483702"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9.xml"/><Relationship Id="rId7" Type="http://schemas.openxmlformats.org/officeDocument/2006/relationships/chart" Target="../charts/chart23.xml"/><Relationship Id="rId2" Type="http://schemas.openxmlformats.org/officeDocument/2006/relationships/chart" Target="../charts/chart18.xml"/><Relationship Id="rId1" Type="http://schemas.openxmlformats.org/officeDocument/2006/relationships/slideLayout" Target="../slideLayouts/slideLayout2.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chart" Target="../charts/chart41.xml"/><Relationship Id="rId1" Type="http://schemas.openxmlformats.org/officeDocument/2006/relationships/slideLayout" Target="../slideLayouts/slideLayout2.xml"/><Relationship Id="rId5" Type="http://schemas.openxmlformats.org/officeDocument/2006/relationships/chart" Target="../charts/chart44.xml"/><Relationship Id="rId4" Type="http://schemas.openxmlformats.org/officeDocument/2006/relationships/chart" Target="../charts/chart43.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chart" Target="../charts/chart46.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chart" Target="../charts/chart51.xml"/><Relationship Id="rId5" Type="http://schemas.openxmlformats.org/officeDocument/2006/relationships/chart" Target="../charts/chart50.xml"/><Relationship Id="rId4" Type="http://schemas.openxmlformats.org/officeDocument/2006/relationships/chart" Target="../charts/chart49.xml"/></Relationships>
</file>

<file path=ppt/slides/_rels/slide57.xml.rels><?xml version="1.0" encoding="UTF-8" standalone="yes"?>
<Relationships xmlns="http://schemas.openxmlformats.org/package/2006/relationships"><Relationship Id="rId2" Type="http://schemas.openxmlformats.org/officeDocument/2006/relationships/chart" Target="../charts/chart52.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chart" Target="../charts/chart5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chart" Target="../charts/chart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chart" Target="../charts/chart5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8.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7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jpe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7.jpeg"/><Relationship Id="rId20" Type="http://schemas.openxmlformats.org/officeDocument/2006/relationships/image" Target="../media/image51.jpeg"/><Relationship Id="rId1" Type="http://schemas.openxmlformats.org/officeDocument/2006/relationships/slideLayout" Target="../slideLayouts/slideLayout70.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jpe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2.xml"/><Relationship Id="rId5" Type="http://schemas.openxmlformats.org/officeDocument/2006/relationships/chart" Target="../charts/chart63.xml"/><Relationship Id="rId4" Type="http://schemas.openxmlformats.org/officeDocument/2006/relationships/chart" Target="../charts/chart62.xml"/></Relationships>
</file>

<file path=ppt/slides/_rels/slide81.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2" Type="http://schemas.openxmlformats.org/officeDocument/2006/relationships/chart" Target="../charts/chart66.xml"/><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2" Type="http://schemas.openxmlformats.org/officeDocument/2006/relationships/chart" Target="../charts/chart67.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66293" y="3005575"/>
            <a:ext cx="5721092" cy="1286933"/>
          </a:xfrm>
        </p:spPr>
        <p:txBody>
          <a:bodyPr/>
          <a:lstStyle/>
          <a:p>
            <a:r>
              <a:rPr lang="en-US" sz="3200" dirty="0"/>
              <a:t>Think Locally:</a:t>
            </a:r>
          </a:p>
        </p:txBody>
      </p:sp>
      <p:sp>
        <p:nvSpPr>
          <p:cNvPr id="5" name="Text Placeholder 2">
            <a:extLst>
              <a:ext uri="{FF2B5EF4-FFF2-40B4-BE49-F238E27FC236}">
                <a16:creationId xmlns:a16="http://schemas.microsoft.com/office/drawing/2014/main" id="{8F94B834-F70B-4F84-8783-0810FC401191}"/>
              </a:ext>
            </a:extLst>
          </p:cNvPr>
          <p:cNvSpPr txBox="1">
            <a:spLocks/>
          </p:cNvSpPr>
          <p:nvPr/>
        </p:nvSpPr>
        <p:spPr>
          <a:xfrm>
            <a:off x="3244361" y="3543411"/>
            <a:ext cx="5627077" cy="476951"/>
          </a:xfrm>
          <a:prstGeom prst="rect">
            <a:avLst/>
          </a:prstGeom>
        </p:spPr>
        <p:txBody>
          <a:bodyPr vert="horz" lIns="0" tIns="0" rIns="0" bIns="0"/>
          <a:lstStyle>
            <a:lvl1pPr marL="0" indent="0" algn="l" defTabSz="457200" rtl="0" eaLnBrk="1" latinLnBrk="0" hangingPunct="1">
              <a:spcBef>
                <a:spcPts val="0"/>
              </a:spcBef>
              <a:buFontTx/>
              <a:buNone/>
              <a:defRPr sz="3200" b="1" kern="1200" cap="none" baseline="0">
                <a:solidFill>
                  <a:srgbClr val="508ABA"/>
                </a:solidFill>
                <a:latin typeface="+mn-lt"/>
                <a:ea typeface="+mn-ea"/>
                <a:cs typeface="+mn-cs"/>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300" dirty="0"/>
              <a:t>Understanding Cable TV For The Local Marketplace</a:t>
            </a:r>
          </a:p>
        </p:txBody>
      </p:sp>
      <p:sp>
        <p:nvSpPr>
          <p:cNvPr id="4" name="Text Placeholder 2">
            <a:extLst>
              <a:ext uri="{FF2B5EF4-FFF2-40B4-BE49-F238E27FC236}">
                <a16:creationId xmlns:a16="http://schemas.microsoft.com/office/drawing/2014/main" id="{B30EFB94-CDD2-4CE0-B9DE-C17E14A9BE89}"/>
              </a:ext>
            </a:extLst>
          </p:cNvPr>
          <p:cNvSpPr txBox="1">
            <a:spLocks/>
          </p:cNvSpPr>
          <p:nvPr/>
        </p:nvSpPr>
        <p:spPr>
          <a:xfrm>
            <a:off x="3244361" y="5816085"/>
            <a:ext cx="1864311" cy="280161"/>
          </a:xfrm>
          <a:prstGeom prst="rect">
            <a:avLst/>
          </a:prstGeom>
        </p:spPr>
        <p:txBody>
          <a:bodyPr vert="horz" lIns="0" tIns="0" rIns="0" bIns="0"/>
          <a:lstStyle>
            <a:lvl1pPr marL="0" indent="0" algn="l" defTabSz="457200" rtl="0" eaLnBrk="1" latinLnBrk="0" hangingPunct="1">
              <a:spcBef>
                <a:spcPts val="0"/>
              </a:spcBef>
              <a:buFontTx/>
              <a:buNone/>
              <a:defRPr sz="3200" b="1" kern="1200" cap="none" baseline="0">
                <a:solidFill>
                  <a:srgbClr val="508ABA"/>
                </a:solidFill>
                <a:latin typeface="+mn-lt"/>
                <a:ea typeface="+mn-ea"/>
                <a:cs typeface="+mn-cs"/>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t>Member Center</a:t>
            </a:r>
          </a:p>
        </p:txBody>
      </p:sp>
      <p:pic>
        <p:nvPicPr>
          <p:cNvPr id="6" name="Picture 5">
            <a:extLst>
              <a:ext uri="{FF2B5EF4-FFF2-40B4-BE49-F238E27FC236}">
                <a16:creationId xmlns:a16="http://schemas.microsoft.com/office/drawing/2014/main" id="{334C3D12-A3C7-4FC2-B953-8D4F83C14031}"/>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36600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3768" y="362794"/>
            <a:ext cx="8774723" cy="1325562"/>
          </a:xfrm>
          <a:prstGeom prst="rect">
            <a:avLst/>
          </a:prstGeom>
        </p:spPr>
        <p:txBody>
          <a:bodyPr/>
          <a:lstStyle/>
          <a:p>
            <a:r>
              <a:rPr lang="en-US" sz="2600" spc="-100" dirty="0">
                <a:latin typeface="Trebuchet MS"/>
              </a:rPr>
              <a:t>The Majority Of Homes With Broadband Access Subscribe to A Cable, Satellite or Telco Provider</a:t>
            </a:r>
          </a:p>
        </p:txBody>
      </p:sp>
      <p:sp>
        <p:nvSpPr>
          <p:cNvPr id="11" name="Rectangle 10"/>
          <p:cNvSpPr/>
          <p:nvPr/>
        </p:nvSpPr>
        <p:spPr>
          <a:xfrm>
            <a:off x="0" y="6222896"/>
            <a:ext cx="7631723" cy="584775"/>
          </a:xfrm>
          <a:prstGeom prst="rect">
            <a:avLst/>
          </a:prstGeom>
        </p:spPr>
        <p:txBody>
          <a:bodyPr wrap="square">
            <a:spAutoFit/>
          </a:bodyPr>
          <a:lstStyle/>
          <a:p>
            <a:pPr marL="457200"/>
            <a:r>
              <a:rPr lang="en-US" sz="800" dirty="0">
                <a:solidFill>
                  <a:prstClr val="black"/>
                </a:solidFill>
                <a:latin typeface="Calibri" panose="020F0502020204030204" pitchFamily="34" charset="0"/>
                <a:ea typeface="Calibri" panose="020F0502020204030204" pitchFamily="34" charset="0"/>
                <a:cs typeface="Times New Roman" panose="02020603050405020304" pitchFamily="18" charset="0"/>
              </a:rPr>
              <a:t>Source: Nielsen Total Audience Report, Q2 ‘17, Total Multichannel includes wired cable, telco, satellite and virtual providers.</a:t>
            </a:r>
          </a:p>
          <a:p>
            <a:pPr marL="457200"/>
            <a:r>
              <a:rPr lang="en-US" sz="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Broadband Only: A HH with at least one operable TV/monitor that receives video exclusively through a broadband internet connection instead of a traditional means (over the air, wired cable, telco, satellite).  Broadcast Only: A mode of television content delivery that does not involve satellite transmission or cables (i.e. a paid service). Also commonly referred to as “over the air”</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4809392" y="4149969"/>
            <a:ext cx="437940" cy="276999"/>
          </a:xfrm>
          <a:prstGeom prst="rect">
            <a:avLst/>
          </a:prstGeom>
          <a:noFill/>
        </p:spPr>
        <p:txBody>
          <a:bodyPr wrap="none" rtlCol="0">
            <a:spAutoFit/>
          </a:bodyPr>
          <a:lstStyle/>
          <a:p>
            <a:r>
              <a:rPr lang="en-US" sz="1200" dirty="0">
                <a:solidFill>
                  <a:prstClr val="white"/>
                </a:solidFill>
              </a:rPr>
              <a:t>83%</a:t>
            </a:r>
          </a:p>
        </p:txBody>
      </p:sp>
      <p:sp>
        <p:nvSpPr>
          <p:cNvPr id="8" name="TextBox 7"/>
          <p:cNvSpPr txBox="1"/>
          <p:nvPr/>
        </p:nvSpPr>
        <p:spPr>
          <a:xfrm>
            <a:off x="4206932" y="2848295"/>
            <a:ext cx="357790" cy="276999"/>
          </a:xfrm>
          <a:prstGeom prst="rect">
            <a:avLst/>
          </a:prstGeom>
          <a:noFill/>
        </p:spPr>
        <p:txBody>
          <a:bodyPr wrap="none" rtlCol="0">
            <a:spAutoFit/>
          </a:bodyPr>
          <a:lstStyle/>
          <a:p>
            <a:r>
              <a:rPr lang="en-US" sz="1200" dirty="0">
                <a:solidFill>
                  <a:prstClr val="white"/>
                </a:solidFill>
              </a:rPr>
              <a:t>4%</a:t>
            </a:r>
          </a:p>
        </p:txBody>
      </p:sp>
      <p:graphicFrame>
        <p:nvGraphicFramePr>
          <p:cNvPr id="9" name="Chart 8"/>
          <p:cNvGraphicFramePr/>
          <p:nvPr>
            <p:extLst>
              <p:ext uri="{D42A27DB-BD31-4B8C-83A1-F6EECF244321}">
                <p14:modId xmlns:p14="http://schemas.microsoft.com/office/powerpoint/2010/main" val="1419775947"/>
              </p:ext>
            </p:extLst>
          </p:nvPr>
        </p:nvGraphicFramePr>
        <p:xfrm>
          <a:off x="1367318" y="2532468"/>
          <a:ext cx="7366262" cy="3710141"/>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2"/>
          <p:cNvSpPr txBox="1"/>
          <p:nvPr/>
        </p:nvSpPr>
        <p:spPr>
          <a:xfrm>
            <a:off x="3035037" y="3871491"/>
            <a:ext cx="481222"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prstClr val="white"/>
                </a:solidFill>
              </a:rPr>
              <a:t>16%</a:t>
            </a:r>
          </a:p>
        </p:txBody>
      </p:sp>
      <p:sp>
        <p:nvSpPr>
          <p:cNvPr id="12" name="TextBox 11"/>
          <p:cNvSpPr txBox="1"/>
          <p:nvPr/>
        </p:nvSpPr>
        <p:spPr>
          <a:xfrm>
            <a:off x="2173630" y="2361538"/>
            <a:ext cx="4332679" cy="584775"/>
          </a:xfrm>
          <a:prstGeom prst="rect">
            <a:avLst/>
          </a:prstGeom>
          <a:noFill/>
        </p:spPr>
        <p:txBody>
          <a:bodyPr wrap="square" rtlCol="0">
            <a:spAutoFit/>
          </a:bodyPr>
          <a:lstStyle/>
          <a:p>
            <a:pPr algn="ctr"/>
            <a:r>
              <a:rPr lang="en-US" sz="1600" u="sng" dirty="0">
                <a:solidFill>
                  <a:prstClr val="black"/>
                </a:solidFill>
              </a:rPr>
              <a:t>Provider Type With Internet Access, Q2 2017</a:t>
            </a:r>
          </a:p>
          <a:p>
            <a:pPr algn="ctr"/>
            <a:r>
              <a:rPr lang="en-US" sz="1600" dirty="0">
                <a:solidFill>
                  <a:prstClr val="black"/>
                </a:solidFill>
              </a:rPr>
              <a:t>Households (%)</a:t>
            </a:r>
          </a:p>
        </p:txBody>
      </p:sp>
      <p:sp>
        <p:nvSpPr>
          <p:cNvPr id="5" name="TextBox 4"/>
          <p:cNvSpPr txBox="1"/>
          <p:nvPr/>
        </p:nvSpPr>
        <p:spPr>
          <a:xfrm>
            <a:off x="838339" y="1511168"/>
            <a:ext cx="7452766" cy="646331"/>
          </a:xfrm>
          <a:prstGeom prst="rect">
            <a:avLst/>
          </a:prstGeom>
          <a:noFill/>
        </p:spPr>
        <p:txBody>
          <a:bodyPr wrap="square" rtlCol="0">
            <a:spAutoFit/>
          </a:bodyPr>
          <a:lstStyle/>
          <a:p>
            <a:pPr algn="ctr"/>
            <a:r>
              <a:rPr lang="en-US" dirty="0">
                <a:solidFill>
                  <a:prstClr val="black"/>
                </a:solidFill>
              </a:rPr>
              <a:t>Most homes subscribe to triple-play bundles offering deals on phone, internet, and cable</a:t>
            </a:r>
          </a:p>
        </p:txBody>
      </p:sp>
      <p:sp>
        <p:nvSpPr>
          <p:cNvPr id="4" name="Oval 3">
            <a:extLst>
              <a:ext uri="{FF2B5EF4-FFF2-40B4-BE49-F238E27FC236}">
                <a16:creationId xmlns:a16="http://schemas.microsoft.com/office/drawing/2014/main" id="{533627FC-8B69-4EB7-91DE-D0F2F68682A8}"/>
              </a:ext>
            </a:extLst>
          </p:cNvPr>
          <p:cNvSpPr/>
          <p:nvPr/>
        </p:nvSpPr>
        <p:spPr>
          <a:xfrm>
            <a:off x="4079737" y="4519217"/>
            <a:ext cx="614363" cy="602232"/>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77650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13" y="417880"/>
            <a:ext cx="8767649" cy="865798"/>
          </a:xfrm>
        </p:spPr>
        <p:txBody>
          <a:bodyPr/>
          <a:lstStyle/>
          <a:p>
            <a:pPr eaLnBrk="0" fontAlgn="base" hangingPunct="0">
              <a:spcAft>
                <a:spcPct val="0"/>
              </a:spcAft>
              <a:defRPr/>
            </a:pPr>
            <a:r>
              <a:rPr lang="en-US" sz="2600" spc="-100" dirty="0">
                <a:latin typeface="Trebuchet MS"/>
              </a:rPr>
              <a:t>Although The Number Has Risen, Broadband Only Represents 4.8% Of All U.S. Households</a:t>
            </a:r>
          </a:p>
        </p:txBody>
      </p:sp>
      <p:graphicFrame>
        <p:nvGraphicFramePr>
          <p:cNvPr id="3073" name="Chart 3072"/>
          <p:cNvGraphicFramePr/>
          <p:nvPr>
            <p:extLst>
              <p:ext uri="{D42A27DB-BD31-4B8C-83A1-F6EECF244321}">
                <p14:modId xmlns:p14="http://schemas.microsoft.com/office/powerpoint/2010/main" val="2768397595"/>
              </p:ext>
            </p:extLst>
          </p:nvPr>
        </p:nvGraphicFramePr>
        <p:xfrm>
          <a:off x="680544" y="1743442"/>
          <a:ext cx="7549056" cy="4191983"/>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p:cNvSpPr/>
          <p:nvPr/>
        </p:nvSpPr>
        <p:spPr>
          <a:xfrm>
            <a:off x="-283906" y="6565798"/>
            <a:ext cx="3884397" cy="230832"/>
          </a:xfrm>
          <a:prstGeom prst="rect">
            <a:avLst/>
          </a:prstGeom>
        </p:spPr>
        <p:txBody>
          <a:bodyPr wrap="none">
            <a:spAutoFit/>
          </a:bodyPr>
          <a:lstStyle/>
          <a:p>
            <a:pPr marL="457200"/>
            <a:r>
              <a:rPr lang="en-US"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Source: Nielsen Total Audience Report, Q4 ’14, Q4 ‘15, Q4 ’16, Q1 ‘17</a:t>
            </a:r>
            <a:endParaRPr lang="en-US" sz="3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3">
            <a:extLst>
              <a:ext uri="{FF2B5EF4-FFF2-40B4-BE49-F238E27FC236}">
                <a16:creationId xmlns:a16="http://schemas.microsoft.com/office/drawing/2014/main" id="{64D69494-B172-46D5-966A-C6CC8662C69B}"/>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829747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21" y="321165"/>
            <a:ext cx="8908327" cy="942818"/>
          </a:xfrm>
        </p:spPr>
        <p:txBody>
          <a:bodyPr/>
          <a:lstStyle/>
          <a:p>
            <a:r>
              <a:rPr lang="en-US" sz="2600" spc="-100" dirty="0">
                <a:latin typeface="Trebuchet MS"/>
              </a:rPr>
              <a:t>If They Had Their Choice (If Cost Weren’t A Factor), 80% Of Cord Cutters/Nevers Would Prefer An MVPD Subscription </a:t>
            </a:r>
          </a:p>
        </p:txBody>
      </p:sp>
      <p:sp>
        <p:nvSpPr>
          <p:cNvPr id="4" name="Content Placeholder 5"/>
          <p:cNvSpPr>
            <a:spLocks noGrp="1"/>
          </p:cNvSpPr>
          <p:nvPr>
            <p:ph idx="1"/>
          </p:nvPr>
        </p:nvSpPr>
        <p:spPr>
          <a:xfrm>
            <a:off x="737400" y="1448648"/>
            <a:ext cx="7669197" cy="439616"/>
          </a:xfrm>
        </p:spPr>
        <p:txBody>
          <a:bodyPr/>
          <a:lstStyle/>
          <a:p>
            <a:pPr marL="0" indent="0">
              <a:buNone/>
            </a:pPr>
            <a:r>
              <a:rPr lang="en-US" sz="1600" dirty="0"/>
              <a:t>Indicates their preference for both the </a:t>
            </a:r>
            <a:r>
              <a:rPr lang="en-US" sz="1600" u="sng" dirty="0"/>
              <a:t>content</a:t>
            </a:r>
            <a:r>
              <a:rPr lang="en-US" sz="1600" dirty="0"/>
              <a:t> they want and how it’s delivered</a:t>
            </a:r>
          </a:p>
        </p:txBody>
      </p:sp>
      <p:sp>
        <p:nvSpPr>
          <p:cNvPr id="6" name="Rectangle 5"/>
          <p:cNvSpPr/>
          <p:nvPr/>
        </p:nvSpPr>
        <p:spPr>
          <a:xfrm>
            <a:off x="8790" y="6422711"/>
            <a:ext cx="8862646" cy="584775"/>
          </a:xfrm>
          <a:prstGeom prst="rect">
            <a:avLst/>
          </a:prstGeom>
        </p:spPr>
        <p:txBody>
          <a:bodyPr wrap="square">
            <a:spAutoFit/>
          </a:bodyPr>
          <a:lstStyle/>
          <a:p>
            <a:pPr marL="1371600" indent="457200">
              <a:defRPr/>
            </a:pPr>
            <a:r>
              <a:rPr lang="en-US" sz="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41356" y="5453216"/>
            <a:ext cx="8397514" cy="584775"/>
          </a:xfrm>
          <a:prstGeom prst="rect">
            <a:avLst/>
          </a:prstGeom>
        </p:spPr>
        <p:txBody>
          <a:bodyPr wrap="square">
            <a:spAutoFit/>
          </a:bodyPr>
          <a:lstStyle/>
          <a:p>
            <a:pPr algn="ctr">
              <a:defRPr/>
            </a:pPr>
            <a:r>
              <a:rPr lang="en-US" sz="1600" dirty="0">
                <a:solidFill>
                  <a:prstClr val="black"/>
                </a:solidFill>
              </a:rPr>
              <a:t>Almost one-quarter (22%) of Cord Nevers intend to subscribe to a traditional TV service in the next 6 months, reflective of Millennials aging out of income constraints</a:t>
            </a:r>
            <a:endParaRPr lang="en-US" sz="1050" dirty="0">
              <a:solidFill>
                <a:prstClr val="black"/>
              </a:solidFill>
            </a:endParaRPr>
          </a:p>
        </p:txBody>
      </p:sp>
      <p:graphicFrame>
        <p:nvGraphicFramePr>
          <p:cNvPr id="9" name="Chart 8"/>
          <p:cNvGraphicFramePr/>
          <p:nvPr>
            <p:extLst>
              <p:ext uri="{D42A27DB-BD31-4B8C-83A1-F6EECF244321}">
                <p14:modId xmlns:p14="http://schemas.microsoft.com/office/powerpoint/2010/main" val="3555560197"/>
              </p:ext>
            </p:extLst>
          </p:nvPr>
        </p:nvGraphicFramePr>
        <p:xfrm>
          <a:off x="2236416" y="2043544"/>
          <a:ext cx="4929554" cy="3365808"/>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128721" y="6607376"/>
            <a:ext cx="7594462" cy="215444"/>
          </a:xfrm>
          <a:prstGeom prst="rect">
            <a:avLst/>
          </a:prstGeom>
        </p:spPr>
        <p:txBody>
          <a:bodyPr wrap="square">
            <a:spAutoFit/>
          </a:bodyPr>
          <a:lstStyle/>
          <a:p>
            <a:pPr>
              <a:defRPr/>
            </a:pPr>
            <a:r>
              <a:rPr lang="en-US" sz="800" dirty="0">
                <a:solidFill>
                  <a:prstClr val="black"/>
                </a:solidFill>
                <a:latin typeface="Calibri" panose="020F0502020204030204" pitchFamily="34" charset="0"/>
                <a:ea typeface="Calibri" panose="020F0502020204030204" pitchFamily="34" charset="0"/>
                <a:cs typeface="Times New Roman" panose="02020603050405020304" pitchFamily="18" charset="0"/>
              </a:rPr>
              <a:t>Source: </a:t>
            </a:r>
            <a:r>
              <a:rPr lang="en-US" sz="800" dirty="0">
                <a:solidFill>
                  <a:prstClr val="black"/>
                </a:solidFill>
              </a:rPr>
              <a:t>SNL Kagan, 2015 S&amp;P Global Market Intelligence</a:t>
            </a:r>
            <a:r>
              <a:rPr lang="en-US" sz="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800" dirty="0">
                <a:solidFill>
                  <a:prstClr val="black"/>
                </a:solidFill>
              </a:rPr>
              <a:t>GFK</a:t>
            </a:r>
            <a:r>
              <a:rPr lang="en-US" sz="800" b="1" dirty="0">
                <a:solidFill>
                  <a:prstClr val="black"/>
                </a:solidFill>
              </a:rPr>
              <a:t> </a:t>
            </a:r>
            <a:r>
              <a:rPr lang="en-US" sz="800" dirty="0">
                <a:solidFill>
                  <a:prstClr val="black"/>
                </a:solidFill>
              </a:rPr>
              <a:t>MRI “Cord Evolution” 4/24/17</a:t>
            </a:r>
          </a:p>
        </p:txBody>
      </p:sp>
      <p:sp>
        <p:nvSpPr>
          <p:cNvPr id="8" name="Text Placeholder 3">
            <a:extLst>
              <a:ext uri="{FF2B5EF4-FFF2-40B4-BE49-F238E27FC236}">
                <a16:creationId xmlns:a16="http://schemas.microsoft.com/office/drawing/2014/main" id="{A4D36BE9-31E0-4EDE-ADB5-38C31960A6A8}"/>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4159273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40115" y="2991317"/>
            <a:ext cx="651458" cy="960327"/>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dirty="0">
                <a:solidFill>
                  <a:prstClr val="white"/>
                </a:solidFill>
              </a:rPr>
              <a:t>51%</a:t>
            </a:r>
          </a:p>
        </p:txBody>
      </p:sp>
      <p:sp>
        <p:nvSpPr>
          <p:cNvPr id="3" name="TextBox 2"/>
          <p:cNvSpPr txBox="1"/>
          <p:nvPr/>
        </p:nvSpPr>
        <p:spPr>
          <a:xfrm>
            <a:off x="581246" y="4761716"/>
            <a:ext cx="2598148" cy="523220"/>
          </a:xfrm>
          <a:prstGeom prst="rect">
            <a:avLst/>
          </a:prstGeom>
          <a:noFill/>
        </p:spPr>
        <p:txBody>
          <a:bodyPr wrap="square" rtlCol="0">
            <a:spAutoFit/>
          </a:bodyPr>
          <a:lstStyle/>
          <a:p>
            <a:pPr algn="ctr">
              <a:defRPr/>
            </a:pPr>
            <a:r>
              <a:rPr lang="en-US" sz="1400" b="1" dirty="0">
                <a:solidFill>
                  <a:prstClr val="black"/>
                </a:solidFill>
              </a:rPr>
              <a:t>Reliant</a:t>
            </a:r>
          </a:p>
          <a:p>
            <a:pPr algn="ctr">
              <a:defRPr/>
            </a:pPr>
            <a:r>
              <a:rPr lang="en-US" sz="1400" b="1" dirty="0">
                <a:solidFill>
                  <a:prstClr val="black"/>
                </a:solidFill>
              </a:rPr>
              <a:t> </a:t>
            </a:r>
            <a:r>
              <a:rPr lang="en-US" sz="1400" dirty="0">
                <a:solidFill>
                  <a:prstClr val="black"/>
                </a:solidFill>
              </a:rPr>
              <a:t>(living with a parent)</a:t>
            </a:r>
          </a:p>
        </p:txBody>
      </p:sp>
      <p:sp>
        <p:nvSpPr>
          <p:cNvPr id="15" name="TextBox 14"/>
          <p:cNvSpPr txBox="1"/>
          <p:nvPr/>
        </p:nvSpPr>
        <p:spPr>
          <a:xfrm>
            <a:off x="2734424" y="1730457"/>
            <a:ext cx="4192173" cy="338554"/>
          </a:xfrm>
          <a:prstGeom prst="rect">
            <a:avLst/>
          </a:prstGeom>
          <a:noFill/>
        </p:spPr>
        <p:txBody>
          <a:bodyPr wrap="none" rtlCol="0">
            <a:spAutoFit/>
          </a:bodyPr>
          <a:lstStyle/>
          <a:p>
            <a:pPr>
              <a:defRPr/>
            </a:pPr>
            <a:r>
              <a:rPr lang="en-US" sz="1600" u="sng" dirty="0">
                <a:solidFill>
                  <a:prstClr val="black"/>
                </a:solidFill>
              </a:rPr>
              <a:t>Cable Penetration by Millennial Life Stage</a:t>
            </a:r>
          </a:p>
        </p:txBody>
      </p:sp>
      <p:sp>
        <p:nvSpPr>
          <p:cNvPr id="16" name="Text Box 29"/>
          <p:cNvSpPr txBox="1">
            <a:spLocks noChangeArrowheads="1"/>
          </p:cNvSpPr>
          <p:nvPr/>
        </p:nvSpPr>
        <p:spPr bwMode="auto">
          <a:xfrm>
            <a:off x="52316" y="6480018"/>
            <a:ext cx="7517423" cy="505267"/>
          </a:xfrm>
          <a:prstGeom prst="rect">
            <a:avLst/>
          </a:prstGeom>
          <a:noFill/>
          <a:ln w="9525" algn="ctr">
            <a:noFill/>
            <a:miter lim="800000"/>
            <a:headEnd/>
            <a:tailEnd/>
          </a:ln>
        </p:spPr>
        <p:txBody>
          <a:bodyPr wrap="square" anchor="b">
            <a:spAutoFit/>
          </a:bodyPr>
          <a:lstStyle/>
          <a:p>
            <a:pPr>
              <a:defRPr/>
            </a:pPr>
            <a:r>
              <a:rPr lang="en-US" altLang="en-US" sz="800" dirty="0">
                <a:solidFill>
                  <a:srgbClr val="777777"/>
                </a:solidFill>
              </a:rPr>
              <a:t> </a:t>
            </a:r>
            <a:r>
              <a:rPr lang="en-US" altLang="en-US" sz="800" dirty="0">
                <a:solidFill>
                  <a:srgbClr val="000000"/>
                </a:solidFill>
              </a:rPr>
              <a:t>Source:  MRI </a:t>
            </a:r>
            <a:r>
              <a:rPr lang="en-US" altLang="en-US" sz="800" dirty="0" err="1">
                <a:solidFill>
                  <a:srgbClr val="000000"/>
                </a:solidFill>
              </a:rPr>
              <a:t>Doublebase</a:t>
            </a:r>
            <a:r>
              <a:rPr lang="en-US" altLang="en-US" sz="800" dirty="0">
                <a:solidFill>
                  <a:srgbClr val="000000"/>
                </a:solidFill>
              </a:rPr>
              <a:t> 2017, cable= defined as cable tv service watched past week; reliant = respondent A18-34 lives with one or more parent; self-sufficient A18-34 lives in one person HH; Budding home= A18-34, married with kids at home; * </a:t>
            </a:r>
            <a:r>
              <a:rPr lang="en-US" sz="800" dirty="0">
                <a:solidFill>
                  <a:prstClr val="black"/>
                </a:solidFill>
              </a:rPr>
              <a:t>GFK, MRI Cord Evolution  2017 </a:t>
            </a:r>
            <a:endParaRPr lang="en-US" altLang="en-US" sz="800" dirty="0">
              <a:solidFill>
                <a:srgbClr val="000000"/>
              </a:solidFill>
            </a:endParaRPr>
          </a:p>
          <a:p>
            <a:pPr>
              <a:lnSpc>
                <a:spcPts val="1300"/>
              </a:lnSpc>
              <a:defRPr/>
            </a:pPr>
            <a:endParaRPr lang="en-US" altLang="en-US" sz="800" dirty="0">
              <a:solidFill>
                <a:srgbClr val="000000"/>
              </a:solidFill>
            </a:endParaRPr>
          </a:p>
        </p:txBody>
      </p:sp>
      <p:pic>
        <p:nvPicPr>
          <p:cNvPr id="17"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5788" y="4057120"/>
            <a:ext cx="1463040" cy="7315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074" y="3991300"/>
            <a:ext cx="1468875" cy="787621"/>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927" y="4012649"/>
            <a:ext cx="1475504" cy="73152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2" name="Rectangle 1"/>
          <p:cNvSpPr/>
          <p:nvPr/>
        </p:nvSpPr>
        <p:spPr>
          <a:xfrm>
            <a:off x="1554591" y="2286612"/>
            <a:ext cx="651458" cy="1695896"/>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dirty="0">
                <a:solidFill>
                  <a:prstClr val="white"/>
                </a:solidFill>
              </a:rPr>
              <a:t>84%</a:t>
            </a:r>
          </a:p>
        </p:txBody>
      </p:sp>
      <p:sp>
        <p:nvSpPr>
          <p:cNvPr id="13" name="Rectangle 12"/>
          <p:cNvSpPr/>
          <p:nvPr/>
        </p:nvSpPr>
        <p:spPr>
          <a:xfrm>
            <a:off x="7089731" y="2517913"/>
            <a:ext cx="651458" cy="1440490"/>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dirty="0">
                <a:solidFill>
                  <a:prstClr val="white"/>
                </a:solidFill>
              </a:rPr>
              <a:t>71%</a:t>
            </a:r>
          </a:p>
        </p:txBody>
      </p:sp>
      <p:sp>
        <p:nvSpPr>
          <p:cNvPr id="20" name="TextBox 19"/>
          <p:cNvSpPr txBox="1"/>
          <p:nvPr/>
        </p:nvSpPr>
        <p:spPr>
          <a:xfrm>
            <a:off x="3867605" y="4761716"/>
            <a:ext cx="2031325" cy="523220"/>
          </a:xfrm>
          <a:prstGeom prst="rect">
            <a:avLst/>
          </a:prstGeom>
          <a:noFill/>
        </p:spPr>
        <p:txBody>
          <a:bodyPr wrap="none" rtlCol="0">
            <a:spAutoFit/>
          </a:bodyPr>
          <a:lstStyle/>
          <a:p>
            <a:pPr algn="ctr">
              <a:defRPr/>
            </a:pPr>
            <a:r>
              <a:rPr lang="en-US" sz="1400" b="1" dirty="0">
                <a:solidFill>
                  <a:prstClr val="black"/>
                </a:solidFill>
              </a:rPr>
              <a:t>Self-Sufficient </a:t>
            </a:r>
          </a:p>
          <a:p>
            <a:pPr algn="ctr">
              <a:defRPr/>
            </a:pPr>
            <a:r>
              <a:rPr lang="en-US" sz="1400" dirty="0">
                <a:solidFill>
                  <a:prstClr val="black"/>
                </a:solidFill>
              </a:rPr>
              <a:t>(living on their own)	</a:t>
            </a:r>
          </a:p>
        </p:txBody>
      </p:sp>
      <p:sp>
        <p:nvSpPr>
          <p:cNvPr id="21" name="TextBox 20"/>
          <p:cNvSpPr txBox="1"/>
          <p:nvPr/>
        </p:nvSpPr>
        <p:spPr>
          <a:xfrm>
            <a:off x="6403441" y="4779969"/>
            <a:ext cx="2294218" cy="523220"/>
          </a:xfrm>
          <a:prstGeom prst="rect">
            <a:avLst/>
          </a:prstGeom>
          <a:noFill/>
        </p:spPr>
        <p:txBody>
          <a:bodyPr wrap="none" rtlCol="0">
            <a:spAutoFit/>
          </a:bodyPr>
          <a:lstStyle/>
          <a:p>
            <a:pPr algn="ctr">
              <a:defRPr/>
            </a:pPr>
            <a:r>
              <a:rPr lang="en-US" sz="1400" b="1" dirty="0">
                <a:solidFill>
                  <a:prstClr val="black"/>
                </a:solidFill>
              </a:rPr>
              <a:t>Budding Home With child</a:t>
            </a:r>
          </a:p>
          <a:p>
            <a:pPr algn="ctr">
              <a:defRPr/>
            </a:pPr>
            <a:r>
              <a:rPr lang="en-US" sz="1400" dirty="0">
                <a:solidFill>
                  <a:prstClr val="black"/>
                </a:solidFill>
              </a:rPr>
              <a:t>(married with children)</a:t>
            </a:r>
          </a:p>
        </p:txBody>
      </p:sp>
      <p:sp>
        <p:nvSpPr>
          <p:cNvPr id="22" name="Title 1"/>
          <p:cNvSpPr>
            <a:spLocks noGrp="1"/>
          </p:cNvSpPr>
          <p:nvPr>
            <p:ph type="title"/>
          </p:nvPr>
        </p:nvSpPr>
        <p:spPr>
          <a:xfrm>
            <a:off x="128721" y="321165"/>
            <a:ext cx="8908327" cy="903278"/>
          </a:xfrm>
        </p:spPr>
        <p:txBody>
          <a:bodyPr/>
          <a:lstStyle/>
          <a:p>
            <a:r>
              <a:rPr lang="en-US" sz="2400" spc="-100" dirty="0">
                <a:latin typeface="Trebuchet MS"/>
              </a:rPr>
              <a:t>Although Millennials Have The Highest Likelihood To Be “Cord Nevers,” Most Plug Into Cable As Their Age And Income Increase</a:t>
            </a:r>
          </a:p>
        </p:txBody>
      </p:sp>
      <p:sp>
        <p:nvSpPr>
          <p:cNvPr id="23" name="Rectangle 22"/>
          <p:cNvSpPr/>
          <p:nvPr/>
        </p:nvSpPr>
        <p:spPr>
          <a:xfrm>
            <a:off x="300145" y="5527107"/>
            <a:ext cx="8397514" cy="523220"/>
          </a:xfrm>
          <a:prstGeom prst="rect">
            <a:avLst/>
          </a:prstGeom>
        </p:spPr>
        <p:txBody>
          <a:bodyPr wrap="square">
            <a:spAutoFit/>
          </a:bodyPr>
          <a:lstStyle/>
          <a:p>
            <a:pPr algn="ctr">
              <a:defRPr/>
            </a:pPr>
            <a:r>
              <a:rPr lang="en-US" sz="1400" dirty="0">
                <a:solidFill>
                  <a:prstClr val="black"/>
                </a:solidFill>
              </a:rPr>
              <a:t>“A quarter (27%) of Millennial Cord Nevers say they intend to subscribe to a traditional TV service in the next 6 months – once they are better able to afford it and for the ability to channel surf”*</a:t>
            </a:r>
            <a:endParaRPr lang="en-US" sz="1000" dirty="0">
              <a:solidFill>
                <a:prstClr val="black"/>
              </a:solidFill>
            </a:endParaRPr>
          </a:p>
        </p:txBody>
      </p:sp>
      <p:cxnSp>
        <p:nvCxnSpPr>
          <p:cNvPr id="7" name="Straight Arrow Connector 6"/>
          <p:cNvCxnSpPr/>
          <p:nvPr/>
        </p:nvCxnSpPr>
        <p:spPr>
          <a:xfrm>
            <a:off x="975946" y="5398477"/>
            <a:ext cx="7587762" cy="0"/>
          </a:xfrm>
          <a:prstGeom prst="straightConnector1">
            <a:avLst/>
          </a:prstGeom>
          <a:ln w="28575">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4" name="Text Placeholder 3">
            <a:extLst>
              <a:ext uri="{FF2B5EF4-FFF2-40B4-BE49-F238E27FC236}">
                <a16:creationId xmlns:a16="http://schemas.microsoft.com/office/drawing/2014/main" id="{AF57BF90-6032-42FB-A3D7-D8F3040E5E7C}"/>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3385392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37F305EA-1287-487C-83F3-2A682EF92566}"/>
              </a:ext>
            </a:extLst>
          </p:cNvPr>
          <p:cNvSpPr>
            <a:spLocks noGrp="1"/>
          </p:cNvSpPr>
          <p:nvPr>
            <p:ph type="title"/>
          </p:nvPr>
        </p:nvSpPr>
        <p:spPr>
          <a:xfrm>
            <a:off x="128721" y="321165"/>
            <a:ext cx="8908327" cy="926286"/>
          </a:xfrm>
        </p:spPr>
        <p:txBody>
          <a:bodyPr/>
          <a:lstStyle/>
          <a:p>
            <a:r>
              <a:rPr lang="en-US" sz="2600" spc="-100" dirty="0">
                <a:latin typeface="Trebuchet MS"/>
              </a:rPr>
              <a:t>Cord Cutters &amp; Nevers Tend to Be Less Educated and More Likely To Work Part-Time</a:t>
            </a:r>
          </a:p>
        </p:txBody>
      </p:sp>
      <p:graphicFrame>
        <p:nvGraphicFramePr>
          <p:cNvPr id="25" name="Chart 24">
            <a:extLst>
              <a:ext uri="{FF2B5EF4-FFF2-40B4-BE49-F238E27FC236}">
                <a16:creationId xmlns:a16="http://schemas.microsoft.com/office/drawing/2014/main" id="{23010D99-954F-4082-8E63-C0F61C693D63}"/>
              </a:ext>
            </a:extLst>
          </p:cNvPr>
          <p:cNvGraphicFramePr/>
          <p:nvPr>
            <p:extLst/>
          </p:nvPr>
        </p:nvGraphicFramePr>
        <p:xfrm>
          <a:off x="395196" y="1484138"/>
          <a:ext cx="4187688" cy="3256577"/>
        </p:xfrm>
        <a:graphic>
          <a:graphicData uri="http://schemas.openxmlformats.org/drawingml/2006/chart">
            <c:chart xmlns:c="http://schemas.openxmlformats.org/drawingml/2006/chart" xmlns:r="http://schemas.openxmlformats.org/officeDocument/2006/relationships" r:id="rId2"/>
          </a:graphicData>
        </a:graphic>
      </p:graphicFrame>
      <p:sp>
        <p:nvSpPr>
          <p:cNvPr id="26" name="TextBox 25">
            <a:extLst>
              <a:ext uri="{FF2B5EF4-FFF2-40B4-BE49-F238E27FC236}">
                <a16:creationId xmlns:a16="http://schemas.microsoft.com/office/drawing/2014/main" id="{A1468DDE-07E0-4E57-AD69-85701FD6D859}"/>
              </a:ext>
            </a:extLst>
          </p:cNvPr>
          <p:cNvSpPr txBox="1"/>
          <p:nvPr/>
        </p:nvSpPr>
        <p:spPr>
          <a:xfrm>
            <a:off x="312126" y="4946948"/>
            <a:ext cx="461007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Cutters/Nevers tend to cluster at the lowest end of the educational levels. Nearly half have only a high school education or less</a:t>
            </a:r>
          </a:p>
        </p:txBody>
      </p:sp>
      <p:graphicFrame>
        <p:nvGraphicFramePr>
          <p:cNvPr id="27" name="Chart 26">
            <a:extLst>
              <a:ext uri="{FF2B5EF4-FFF2-40B4-BE49-F238E27FC236}">
                <a16:creationId xmlns:a16="http://schemas.microsoft.com/office/drawing/2014/main" id="{AB1EC888-A1C1-48DC-A2E6-98FBFF76E335}"/>
              </a:ext>
            </a:extLst>
          </p:cNvPr>
          <p:cNvGraphicFramePr/>
          <p:nvPr>
            <p:extLst/>
          </p:nvPr>
        </p:nvGraphicFramePr>
        <p:xfrm>
          <a:off x="4582884" y="1430651"/>
          <a:ext cx="4433085" cy="3189700"/>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a:extLst>
              <a:ext uri="{FF2B5EF4-FFF2-40B4-BE49-F238E27FC236}">
                <a16:creationId xmlns:a16="http://schemas.microsoft.com/office/drawing/2014/main" id="{356BE1FF-24D1-446F-8E96-D247D1686A69}"/>
              </a:ext>
            </a:extLst>
          </p:cNvPr>
          <p:cNvSpPr txBox="1"/>
          <p:nvPr/>
        </p:nvSpPr>
        <p:spPr>
          <a:xfrm>
            <a:off x="5104961" y="4946947"/>
            <a:ext cx="391100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They are more likely to be employed part time, largely reflective of school-age Gen Z/ Millennials and retired Boomers</a:t>
            </a:r>
          </a:p>
        </p:txBody>
      </p:sp>
      <p:sp>
        <p:nvSpPr>
          <p:cNvPr id="29" name="Text Box 29">
            <a:extLst>
              <a:ext uri="{FF2B5EF4-FFF2-40B4-BE49-F238E27FC236}">
                <a16:creationId xmlns:a16="http://schemas.microsoft.com/office/drawing/2014/main" id="{E18AEB46-A654-46DA-90B8-B91AE21B474E}"/>
              </a:ext>
            </a:extLst>
          </p:cNvPr>
          <p:cNvSpPr txBox="1">
            <a:spLocks noChangeArrowheads="1"/>
          </p:cNvSpPr>
          <p:nvPr/>
        </p:nvSpPr>
        <p:spPr bwMode="auto">
          <a:xfrm>
            <a:off x="193431" y="6493070"/>
            <a:ext cx="7323992" cy="338554"/>
          </a:xfrm>
          <a:prstGeom prst="rect">
            <a:avLst/>
          </a:prstGeom>
          <a:noFill/>
          <a:ln w="9525" algn="ctr">
            <a:noFill/>
            <a:miter lim="800000"/>
            <a:headEnd/>
            <a:tailEnd/>
          </a:ln>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777777"/>
                </a:solidFill>
                <a:effectLst/>
                <a:uLnTx/>
                <a:uFillTx/>
                <a:latin typeface="Trebuchet MS" pitchFamily="34" charset="0"/>
                <a:ea typeface="+mn-ea"/>
                <a:cs typeface="+mn-cs"/>
              </a:rPr>
              <a:t> </a:t>
            </a:r>
            <a:r>
              <a:rPr kumimoji="0" lang="en-US" altLang="en-US" sz="800" b="0" i="0" u="none" strike="noStrike" kern="1200" cap="none" spc="0" normalizeH="0" baseline="0" noProof="0" dirty="0">
                <a:ln>
                  <a:noFill/>
                </a:ln>
                <a:solidFill>
                  <a:srgbClr val="000000"/>
                </a:solidFill>
                <a:effectLst/>
                <a:uLnTx/>
                <a:uFillTx/>
                <a:latin typeface="Trebuchet MS" pitchFamily="34" charset="0"/>
                <a:ea typeface="+mn-ea"/>
                <a:cs typeface="+mn-cs"/>
              </a:rPr>
              <a:t>Source:  2016 MRI Gfk Doublebase; Target group defined as Household that does not subscribe to Cable, Satellite or Fiber Optic TV; Index is vs. Base of Adults A18+</a:t>
            </a:r>
          </a:p>
        </p:txBody>
      </p:sp>
      <p:sp>
        <p:nvSpPr>
          <p:cNvPr id="8" name="Text Placeholder 3">
            <a:extLst>
              <a:ext uri="{FF2B5EF4-FFF2-40B4-BE49-F238E27FC236}">
                <a16:creationId xmlns:a16="http://schemas.microsoft.com/office/drawing/2014/main" id="{803B427E-4F2D-4968-8361-4711B61E95B4}"/>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4272402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796248-259A-446B-998A-B3AB0903F8E7}"/>
              </a:ext>
            </a:extLst>
          </p:cNvPr>
          <p:cNvSpPr>
            <a:spLocks noGrp="1"/>
          </p:cNvSpPr>
          <p:nvPr>
            <p:ph type="title"/>
          </p:nvPr>
        </p:nvSpPr>
        <p:spPr>
          <a:xfrm>
            <a:off x="158263" y="440410"/>
            <a:ext cx="8765930" cy="565668"/>
          </a:xfrm>
        </p:spPr>
        <p:txBody>
          <a:bodyPr/>
          <a:lstStyle/>
          <a:p>
            <a:r>
              <a:rPr lang="en-US" sz="2600" spc="-100" dirty="0">
                <a:latin typeface="Trebuchet MS"/>
              </a:rPr>
              <a:t>Cord Cutters &amp; Nevers Also Sit Lower On The Income Scale</a:t>
            </a:r>
          </a:p>
        </p:txBody>
      </p:sp>
      <p:graphicFrame>
        <p:nvGraphicFramePr>
          <p:cNvPr id="10" name="Chart 9">
            <a:extLst>
              <a:ext uri="{FF2B5EF4-FFF2-40B4-BE49-F238E27FC236}">
                <a16:creationId xmlns:a16="http://schemas.microsoft.com/office/drawing/2014/main" id="{367EC005-1A32-4E27-94B7-D48E649047B7}"/>
              </a:ext>
            </a:extLst>
          </p:cNvPr>
          <p:cNvGraphicFramePr/>
          <p:nvPr>
            <p:extLst/>
          </p:nvPr>
        </p:nvGraphicFramePr>
        <p:xfrm>
          <a:off x="-389077" y="2333490"/>
          <a:ext cx="6893009" cy="31461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2C3626FD-7896-4EAE-99B4-8313B1DAC49B}"/>
              </a:ext>
            </a:extLst>
          </p:cNvPr>
          <p:cNvGraphicFramePr/>
          <p:nvPr>
            <p:extLst/>
          </p:nvPr>
        </p:nvGraphicFramePr>
        <p:xfrm>
          <a:off x="4460316" y="2505407"/>
          <a:ext cx="4087232" cy="259661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Box 29">
            <a:extLst>
              <a:ext uri="{FF2B5EF4-FFF2-40B4-BE49-F238E27FC236}">
                <a16:creationId xmlns:a16="http://schemas.microsoft.com/office/drawing/2014/main" id="{CA4DAE0F-4434-486C-8840-D2C1AAC3F720}"/>
              </a:ext>
            </a:extLst>
          </p:cNvPr>
          <p:cNvSpPr txBox="1">
            <a:spLocks noChangeArrowheads="1"/>
          </p:cNvSpPr>
          <p:nvPr/>
        </p:nvSpPr>
        <p:spPr bwMode="auto">
          <a:xfrm>
            <a:off x="158262" y="6353111"/>
            <a:ext cx="6805245" cy="425758"/>
          </a:xfrm>
          <a:prstGeom prst="rect">
            <a:avLst/>
          </a:prstGeom>
          <a:noFill/>
          <a:ln w="9525" algn="ctr">
            <a:noFill/>
            <a:miter lim="800000"/>
            <a:headEnd/>
            <a:tailEnd/>
          </a:ln>
        </p:spPr>
        <p:txBody>
          <a:bodyPr wrap="square" anchor="b">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77777"/>
                </a:solidFill>
                <a:effectLst/>
                <a:uLnTx/>
                <a:uFillTx/>
                <a:latin typeface="Trebuchet MS"/>
                <a:ea typeface="+mn-ea"/>
                <a:cs typeface="+mn-cs"/>
              </a:rPr>
              <a:t> </a:t>
            </a:r>
            <a:r>
              <a:rPr kumimoji="0" lang="en-US" altLang="en-US" sz="900" b="0" i="0" u="none" strike="noStrike" kern="1200" cap="none" spc="0" normalizeH="0" baseline="0" noProof="0" dirty="0">
                <a:ln>
                  <a:noFill/>
                </a:ln>
                <a:solidFill>
                  <a:srgbClr val="000000"/>
                </a:solidFill>
                <a:effectLst/>
                <a:uLnTx/>
                <a:uFillTx/>
                <a:latin typeface="Trebuchet MS"/>
                <a:ea typeface="+mn-ea"/>
                <a:cs typeface="+mn-cs"/>
              </a:rPr>
              <a:t>Source: </a:t>
            </a:r>
            <a:r>
              <a:rPr kumimoji="0" lang="en-US" sz="900" b="0" i="0" u="none" strike="noStrike" kern="1200" cap="none" spc="0" normalizeH="0" baseline="0" noProof="0" dirty="0">
                <a:ln>
                  <a:noFill/>
                </a:ln>
                <a:solidFill>
                  <a:prstClr val="black"/>
                </a:solidFill>
                <a:effectLst/>
                <a:uLnTx/>
                <a:uFillTx/>
                <a:latin typeface="Trebuchet MS"/>
                <a:ea typeface="+mn-ea"/>
                <a:cs typeface="+mn-cs"/>
              </a:rPr>
              <a:t>SNL Kagan, 2017 S&amp;P Global Market Intelligence, 2017 cord cutter and cord never updates, May 2017; Gfk MRI “Cord Evolution”, 4/24/17;</a:t>
            </a:r>
            <a:r>
              <a:rPr kumimoji="0" lang="en-US" altLang="en-US" sz="900" b="0" i="0" u="none" strike="noStrike" kern="1200" cap="none" spc="0" normalizeH="0" baseline="0" noProof="0" dirty="0">
                <a:ln>
                  <a:noFill/>
                </a:ln>
                <a:solidFill>
                  <a:srgbClr val="000000"/>
                </a:solidFill>
                <a:effectLst/>
                <a:uLnTx/>
                <a:uFillTx/>
                <a:latin typeface="Trebuchet MS" pitchFamily="34" charset="0"/>
                <a:ea typeface="+mn-ea"/>
                <a:cs typeface="+mn-cs"/>
              </a:rPr>
              <a:t> *Index is vs. total % of US HH in that HHI bracket</a:t>
            </a:r>
            <a:endParaRPr kumimoji="0" lang="en-US" sz="9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3AAD4871-3878-4862-8267-39C8EA5510C5}"/>
              </a:ext>
            </a:extLst>
          </p:cNvPr>
          <p:cNvSpPr txBox="1"/>
          <p:nvPr/>
        </p:nvSpPr>
        <p:spPr>
          <a:xfrm>
            <a:off x="444299" y="1949872"/>
            <a:ext cx="3944802"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Trebuchet MS"/>
                <a:ea typeface="+mn-ea"/>
                <a:cs typeface="+mn-cs"/>
              </a:rPr>
              <a:t>Cord Cutters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Average Household Income - </a:t>
            </a:r>
            <a:r>
              <a:rPr kumimoji="0" lang="en-US" sz="1800" b="1" i="0" u="none" strike="noStrike" kern="1200" cap="none" spc="0" normalizeH="0" baseline="0" noProof="0" dirty="0">
                <a:ln>
                  <a:noFill/>
                </a:ln>
                <a:solidFill>
                  <a:prstClr val="black"/>
                </a:solidFill>
                <a:effectLst/>
                <a:uLnTx/>
                <a:uFillTx/>
                <a:latin typeface="Trebuchet MS"/>
                <a:ea typeface="+mn-ea"/>
                <a:cs typeface="+mn-cs"/>
              </a:rPr>
              <a:t>$52k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 &amp; Index vs. HHs)*</a:t>
            </a:r>
          </a:p>
        </p:txBody>
      </p:sp>
      <p:sp>
        <p:nvSpPr>
          <p:cNvPr id="14" name="TextBox 13">
            <a:extLst>
              <a:ext uri="{FF2B5EF4-FFF2-40B4-BE49-F238E27FC236}">
                <a16:creationId xmlns:a16="http://schemas.microsoft.com/office/drawing/2014/main" id="{BD096520-64B1-4EBC-9FD2-5D41B7B8525F}"/>
              </a:ext>
            </a:extLst>
          </p:cNvPr>
          <p:cNvSpPr txBox="1"/>
          <p:nvPr/>
        </p:nvSpPr>
        <p:spPr>
          <a:xfrm>
            <a:off x="5158017" y="1912584"/>
            <a:ext cx="377496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Trebuchet MS"/>
                <a:ea typeface="+mn-ea"/>
                <a:cs typeface="+mn-cs"/>
              </a:rPr>
              <a:t>Cord Nevers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Average Household Income - </a:t>
            </a:r>
            <a:r>
              <a:rPr kumimoji="0" lang="en-US" sz="1800" b="1" i="0" u="none" strike="noStrike" kern="1200" cap="none" spc="0" normalizeH="0" baseline="0" noProof="0" dirty="0">
                <a:ln>
                  <a:noFill/>
                </a:ln>
                <a:solidFill>
                  <a:prstClr val="black"/>
                </a:solidFill>
                <a:effectLst/>
                <a:uLnTx/>
                <a:uFillTx/>
                <a:latin typeface="Trebuchet MS"/>
                <a:ea typeface="+mn-ea"/>
                <a:cs typeface="+mn-cs"/>
              </a:rPr>
              <a:t>$41k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 &amp; Index vs. HHs)*</a:t>
            </a:r>
          </a:p>
        </p:txBody>
      </p:sp>
      <p:sp>
        <p:nvSpPr>
          <p:cNvPr id="8" name="Text Placeholder 3">
            <a:extLst>
              <a:ext uri="{FF2B5EF4-FFF2-40B4-BE49-F238E27FC236}">
                <a16:creationId xmlns:a16="http://schemas.microsoft.com/office/drawing/2014/main" id="{A8534ABE-1DC2-422D-AC2D-A9732F1770EA}"/>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685627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82680A-D09F-4BB7-AF6F-2780214BA7EA}"/>
              </a:ext>
            </a:extLst>
          </p:cNvPr>
          <p:cNvPicPr>
            <a:picLocks noChangeAspect="1"/>
          </p:cNvPicPr>
          <p:nvPr/>
        </p:nvPicPr>
        <p:blipFill>
          <a:blip r:embed="rId2"/>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F065ABE9-1C9C-4C89-B09C-A6D8A85EF596}"/>
              </a:ext>
            </a:extLst>
          </p:cNvPr>
          <p:cNvSpPr>
            <a:spLocks noGrp="1"/>
          </p:cNvSpPr>
          <p:nvPr>
            <p:ph type="ctrTitle"/>
          </p:nvPr>
        </p:nvSpPr>
        <p:spPr>
          <a:xfrm>
            <a:off x="3112477" y="4937611"/>
            <a:ext cx="4958861" cy="1108626"/>
          </a:xfrm>
        </p:spPr>
        <p:txBody>
          <a:bodyPr/>
          <a:lstStyle/>
          <a:p>
            <a:pPr algn="l">
              <a:lnSpc>
                <a:spcPts val="3800"/>
              </a:lnSpc>
            </a:pPr>
            <a:r>
              <a:rPr lang="en-US" sz="3600" b="1" dirty="0">
                <a:solidFill>
                  <a:schemeClr val="tx1"/>
                </a:solidFill>
              </a:rPr>
              <a:t>Cable TV’s Audience Advantage</a:t>
            </a:r>
            <a:endParaRPr lang="en-US" sz="3600" b="1" dirty="0">
              <a:solidFill>
                <a:srgbClr val="FF0000"/>
              </a:solidFill>
              <a:latin typeface="+mj-lt"/>
              <a:cs typeface="+mj-cs"/>
            </a:endParaRPr>
          </a:p>
        </p:txBody>
      </p:sp>
    </p:spTree>
    <p:extLst>
      <p:ext uri="{BB962C8B-B14F-4D97-AF65-F5344CB8AC3E}">
        <p14:creationId xmlns:p14="http://schemas.microsoft.com/office/powerpoint/2010/main" val="444369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30DF1-27CF-41E4-A5DF-05EFE5F492DF}"/>
              </a:ext>
            </a:extLst>
          </p:cNvPr>
          <p:cNvSpPr>
            <a:spLocks noGrp="1"/>
          </p:cNvSpPr>
          <p:nvPr>
            <p:ph type="ctrTitle"/>
          </p:nvPr>
        </p:nvSpPr>
        <p:spPr>
          <a:xfrm>
            <a:off x="165484" y="465531"/>
            <a:ext cx="8805334" cy="453649"/>
          </a:xfrm>
        </p:spPr>
        <p:txBody>
          <a:bodyPr/>
          <a:lstStyle/>
          <a:p>
            <a:r>
              <a:rPr lang="en-US" dirty="0"/>
              <a:t>Among The Adult Population, TV Continues To Have The Highest Reach Across All Devices</a:t>
            </a:r>
          </a:p>
        </p:txBody>
      </p:sp>
      <p:graphicFrame>
        <p:nvGraphicFramePr>
          <p:cNvPr id="6" name="Chart 5">
            <a:extLst>
              <a:ext uri="{FF2B5EF4-FFF2-40B4-BE49-F238E27FC236}">
                <a16:creationId xmlns:a16="http://schemas.microsoft.com/office/drawing/2014/main" id="{F4D7ECC3-C920-43A2-91EB-02C2629205CA}"/>
              </a:ext>
            </a:extLst>
          </p:cNvPr>
          <p:cNvGraphicFramePr/>
          <p:nvPr>
            <p:extLst/>
          </p:nvPr>
        </p:nvGraphicFramePr>
        <p:xfrm>
          <a:off x="474181" y="1364342"/>
          <a:ext cx="8195638"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2956B788-7E50-44E6-9885-53F2C6708C62}"/>
              </a:ext>
            </a:extLst>
          </p:cNvPr>
          <p:cNvSpPr txBox="1"/>
          <p:nvPr/>
        </p:nvSpPr>
        <p:spPr>
          <a:xfrm>
            <a:off x="206884" y="5378035"/>
            <a:ext cx="562255" cy="384755"/>
          </a:xfrm>
          <a:prstGeom prst="rect">
            <a:avLst/>
          </a:prstGeom>
          <a:solidFill>
            <a:srgbClr val="FFFF99"/>
          </a:solidFill>
          <a:ln>
            <a:solidFill>
              <a:schemeClr val="tx1"/>
            </a:solidFill>
          </a:ln>
        </p:spPr>
        <p:txBody>
          <a:bodyPr wrap="square" rtlCol="0">
            <a:spAutoFit/>
          </a:bodyPr>
          <a:lstStyle/>
          <a:p>
            <a:pPr algn="ctr"/>
            <a:r>
              <a:rPr lang="en-US" sz="1050" b="1" dirty="0"/>
              <a:t>YOY Diff %</a:t>
            </a:r>
          </a:p>
        </p:txBody>
      </p:sp>
      <p:sp>
        <p:nvSpPr>
          <p:cNvPr id="12" name="TextBox 11">
            <a:extLst>
              <a:ext uri="{FF2B5EF4-FFF2-40B4-BE49-F238E27FC236}">
                <a16:creationId xmlns:a16="http://schemas.microsoft.com/office/drawing/2014/main" id="{67C60384-7A6E-4C2B-9916-64F54FAD697B}"/>
              </a:ext>
            </a:extLst>
          </p:cNvPr>
          <p:cNvSpPr txBox="1"/>
          <p:nvPr/>
        </p:nvSpPr>
        <p:spPr>
          <a:xfrm>
            <a:off x="872206" y="5443454"/>
            <a:ext cx="541538" cy="253916"/>
          </a:xfrm>
          <a:prstGeom prst="rect">
            <a:avLst/>
          </a:prstGeom>
          <a:solidFill>
            <a:srgbClr val="FFFF99"/>
          </a:solidFill>
          <a:ln>
            <a:solidFill>
              <a:schemeClr val="tx1"/>
            </a:solidFill>
          </a:ln>
        </p:spPr>
        <p:txBody>
          <a:bodyPr wrap="square" rtlCol="0">
            <a:spAutoFit/>
          </a:bodyPr>
          <a:lstStyle/>
          <a:p>
            <a:pPr algn="ctr"/>
            <a:r>
              <a:rPr lang="en-US" sz="1050" b="1" dirty="0"/>
              <a:t>+1%</a:t>
            </a:r>
          </a:p>
        </p:txBody>
      </p:sp>
      <p:sp>
        <p:nvSpPr>
          <p:cNvPr id="13" name="TextBox 12">
            <a:extLst>
              <a:ext uri="{FF2B5EF4-FFF2-40B4-BE49-F238E27FC236}">
                <a16:creationId xmlns:a16="http://schemas.microsoft.com/office/drawing/2014/main" id="{599B2B55-AB9B-4764-9D50-8B00B10ADA5D}"/>
              </a:ext>
            </a:extLst>
          </p:cNvPr>
          <p:cNvSpPr txBox="1"/>
          <p:nvPr/>
        </p:nvSpPr>
        <p:spPr>
          <a:xfrm>
            <a:off x="6797489" y="5443454"/>
            <a:ext cx="513790" cy="253916"/>
          </a:xfrm>
          <a:prstGeom prst="rect">
            <a:avLst/>
          </a:prstGeom>
          <a:solidFill>
            <a:srgbClr val="FFFF99"/>
          </a:solidFill>
          <a:ln>
            <a:solidFill>
              <a:srgbClr val="FF0000"/>
            </a:solidFill>
          </a:ln>
        </p:spPr>
        <p:txBody>
          <a:bodyPr wrap="square" rtlCol="0">
            <a:spAutoFit/>
          </a:bodyPr>
          <a:lstStyle>
            <a:defPPr>
              <a:defRPr lang="en-US"/>
            </a:defPPr>
            <a:lvl1pPr algn="ctr">
              <a:defRPr sz="1050" b="1">
                <a:solidFill>
                  <a:srgbClr val="FF0000"/>
                </a:solidFill>
              </a:defRPr>
            </a:lvl1pPr>
          </a:lstStyle>
          <a:p>
            <a:r>
              <a:rPr lang="en-US" dirty="0"/>
              <a:t>-5%</a:t>
            </a:r>
          </a:p>
        </p:txBody>
      </p:sp>
      <p:sp>
        <p:nvSpPr>
          <p:cNvPr id="14" name="TextBox 13">
            <a:extLst>
              <a:ext uri="{FF2B5EF4-FFF2-40B4-BE49-F238E27FC236}">
                <a16:creationId xmlns:a16="http://schemas.microsoft.com/office/drawing/2014/main" id="{F92442B1-22DE-4553-850A-646DC6BD1154}"/>
              </a:ext>
            </a:extLst>
          </p:cNvPr>
          <p:cNvSpPr txBox="1"/>
          <p:nvPr/>
        </p:nvSpPr>
        <p:spPr>
          <a:xfrm>
            <a:off x="5758330" y="5443454"/>
            <a:ext cx="547551" cy="253916"/>
          </a:xfrm>
          <a:prstGeom prst="rect">
            <a:avLst/>
          </a:prstGeom>
          <a:solidFill>
            <a:srgbClr val="FFFF99"/>
          </a:solidFill>
          <a:ln>
            <a:solidFill>
              <a:schemeClr val="tx1"/>
            </a:solidFill>
          </a:ln>
        </p:spPr>
        <p:txBody>
          <a:bodyPr wrap="square" rtlCol="0">
            <a:spAutoFit/>
          </a:bodyPr>
          <a:lstStyle/>
          <a:p>
            <a:pPr algn="ctr"/>
            <a:r>
              <a:rPr lang="en-US" sz="1050" b="1" dirty="0"/>
              <a:t>+13%</a:t>
            </a:r>
          </a:p>
        </p:txBody>
      </p:sp>
      <p:sp>
        <p:nvSpPr>
          <p:cNvPr id="15" name="TextBox 14">
            <a:extLst>
              <a:ext uri="{FF2B5EF4-FFF2-40B4-BE49-F238E27FC236}">
                <a16:creationId xmlns:a16="http://schemas.microsoft.com/office/drawing/2014/main" id="{1415800A-7E96-43B7-A6D9-A74220986866}"/>
              </a:ext>
            </a:extLst>
          </p:cNvPr>
          <p:cNvSpPr txBox="1"/>
          <p:nvPr/>
        </p:nvSpPr>
        <p:spPr>
          <a:xfrm>
            <a:off x="7771963" y="5443454"/>
            <a:ext cx="477913" cy="253916"/>
          </a:xfrm>
          <a:prstGeom prst="rect">
            <a:avLst/>
          </a:prstGeom>
          <a:solidFill>
            <a:srgbClr val="FFFF99"/>
          </a:solidFill>
          <a:ln>
            <a:solidFill>
              <a:srgbClr val="FF0000"/>
            </a:solidFill>
          </a:ln>
        </p:spPr>
        <p:txBody>
          <a:bodyPr wrap="square" rtlCol="0">
            <a:spAutoFit/>
          </a:bodyPr>
          <a:lstStyle>
            <a:defPPr>
              <a:defRPr lang="en-US"/>
            </a:defPPr>
            <a:lvl1pPr algn="ctr">
              <a:defRPr sz="1050" b="1">
                <a:solidFill>
                  <a:srgbClr val="FF0000"/>
                </a:solidFill>
              </a:defRPr>
            </a:lvl1pPr>
          </a:lstStyle>
          <a:p>
            <a:r>
              <a:rPr lang="en-US" dirty="0"/>
              <a:t>-1%</a:t>
            </a:r>
          </a:p>
        </p:txBody>
      </p:sp>
      <p:sp>
        <p:nvSpPr>
          <p:cNvPr id="16" name="TextBox 15">
            <a:extLst>
              <a:ext uri="{FF2B5EF4-FFF2-40B4-BE49-F238E27FC236}">
                <a16:creationId xmlns:a16="http://schemas.microsoft.com/office/drawing/2014/main" id="{0D236F1B-E0C6-42DC-AAE9-198B35180127}"/>
              </a:ext>
            </a:extLst>
          </p:cNvPr>
          <p:cNvSpPr txBox="1"/>
          <p:nvPr/>
        </p:nvSpPr>
        <p:spPr>
          <a:xfrm>
            <a:off x="4759694" y="5443454"/>
            <a:ext cx="547551" cy="253916"/>
          </a:xfrm>
          <a:prstGeom prst="rect">
            <a:avLst/>
          </a:prstGeom>
          <a:solidFill>
            <a:srgbClr val="FFFF99"/>
          </a:solidFill>
          <a:ln>
            <a:solidFill>
              <a:srgbClr val="FF0000"/>
            </a:solidFill>
          </a:ln>
        </p:spPr>
        <p:txBody>
          <a:bodyPr wrap="square" rtlCol="0">
            <a:spAutoFit/>
          </a:bodyPr>
          <a:lstStyle>
            <a:defPPr>
              <a:defRPr lang="en-US"/>
            </a:defPPr>
            <a:lvl1pPr algn="ctr">
              <a:defRPr sz="1050" b="1">
                <a:solidFill>
                  <a:srgbClr val="FF0000"/>
                </a:solidFill>
              </a:defRPr>
            </a:lvl1pPr>
          </a:lstStyle>
          <a:p>
            <a:r>
              <a:rPr lang="en-US" dirty="0"/>
              <a:t>-3%</a:t>
            </a:r>
          </a:p>
        </p:txBody>
      </p:sp>
      <p:sp>
        <p:nvSpPr>
          <p:cNvPr id="18" name="TextBox 17">
            <a:extLst>
              <a:ext uri="{FF2B5EF4-FFF2-40B4-BE49-F238E27FC236}">
                <a16:creationId xmlns:a16="http://schemas.microsoft.com/office/drawing/2014/main" id="{65527E53-92C1-4622-B8C8-A12BBA632F66}"/>
              </a:ext>
            </a:extLst>
          </p:cNvPr>
          <p:cNvSpPr txBox="1"/>
          <p:nvPr/>
        </p:nvSpPr>
        <p:spPr>
          <a:xfrm>
            <a:off x="1826389" y="5443454"/>
            <a:ext cx="547551" cy="253916"/>
          </a:xfrm>
          <a:prstGeom prst="rect">
            <a:avLst/>
          </a:prstGeom>
          <a:solidFill>
            <a:srgbClr val="FFFF99"/>
          </a:solidFill>
          <a:ln>
            <a:solidFill>
              <a:schemeClr val="tx1"/>
            </a:solidFill>
          </a:ln>
        </p:spPr>
        <p:txBody>
          <a:bodyPr wrap="square" rtlCol="0">
            <a:spAutoFit/>
          </a:bodyPr>
          <a:lstStyle/>
          <a:p>
            <a:pPr algn="ctr"/>
            <a:r>
              <a:rPr lang="en-US" sz="1050" b="1" dirty="0"/>
              <a:t>+2%</a:t>
            </a:r>
          </a:p>
        </p:txBody>
      </p:sp>
      <p:sp>
        <p:nvSpPr>
          <p:cNvPr id="19" name="TextBox 18">
            <a:extLst>
              <a:ext uri="{FF2B5EF4-FFF2-40B4-BE49-F238E27FC236}">
                <a16:creationId xmlns:a16="http://schemas.microsoft.com/office/drawing/2014/main" id="{B526DED6-E306-44DB-A280-ABDFA7FE63D3}"/>
              </a:ext>
            </a:extLst>
          </p:cNvPr>
          <p:cNvSpPr txBox="1"/>
          <p:nvPr/>
        </p:nvSpPr>
        <p:spPr>
          <a:xfrm>
            <a:off x="2786746" y="5443454"/>
            <a:ext cx="547551" cy="253916"/>
          </a:xfrm>
          <a:prstGeom prst="rect">
            <a:avLst/>
          </a:prstGeom>
          <a:solidFill>
            <a:srgbClr val="FFFF99"/>
          </a:solidFill>
          <a:ln>
            <a:solidFill>
              <a:schemeClr val="tx1"/>
            </a:solidFill>
          </a:ln>
        </p:spPr>
        <p:txBody>
          <a:bodyPr wrap="square" rtlCol="0">
            <a:spAutoFit/>
          </a:bodyPr>
          <a:lstStyle/>
          <a:p>
            <a:pPr algn="ctr"/>
            <a:r>
              <a:rPr lang="en-US" sz="1050" b="1" dirty="0"/>
              <a:t>+5%</a:t>
            </a:r>
          </a:p>
        </p:txBody>
      </p:sp>
      <p:sp>
        <p:nvSpPr>
          <p:cNvPr id="20" name="TextBox 19">
            <a:extLst>
              <a:ext uri="{FF2B5EF4-FFF2-40B4-BE49-F238E27FC236}">
                <a16:creationId xmlns:a16="http://schemas.microsoft.com/office/drawing/2014/main" id="{BFFB7DD2-7DA5-4929-B5D8-9E60CA7BD8C2}"/>
              </a:ext>
            </a:extLst>
          </p:cNvPr>
          <p:cNvSpPr txBox="1"/>
          <p:nvPr/>
        </p:nvSpPr>
        <p:spPr>
          <a:xfrm>
            <a:off x="3819876" y="5443454"/>
            <a:ext cx="477913" cy="253916"/>
          </a:xfrm>
          <a:prstGeom prst="rect">
            <a:avLst/>
          </a:prstGeom>
          <a:solidFill>
            <a:srgbClr val="FFFF99"/>
          </a:solidFill>
          <a:ln>
            <a:solidFill>
              <a:srgbClr val="FF0000"/>
            </a:solidFill>
          </a:ln>
        </p:spPr>
        <p:txBody>
          <a:bodyPr wrap="square" rtlCol="0">
            <a:spAutoFit/>
          </a:bodyPr>
          <a:lstStyle/>
          <a:p>
            <a:pPr algn="ctr"/>
            <a:r>
              <a:rPr lang="en-US" sz="1050" b="1" dirty="0">
                <a:solidFill>
                  <a:srgbClr val="FF0000"/>
                </a:solidFill>
              </a:rPr>
              <a:t>-1%</a:t>
            </a:r>
          </a:p>
        </p:txBody>
      </p:sp>
      <p:sp>
        <p:nvSpPr>
          <p:cNvPr id="17" name="Text Placeholder 24">
            <a:extLst>
              <a:ext uri="{FF2B5EF4-FFF2-40B4-BE49-F238E27FC236}">
                <a16:creationId xmlns:a16="http://schemas.microsoft.com/office/drawing/2014/main" id="{90BF4C2A-0688-44BA-892B-19142C3CC5D2}"/>
              </a:ext>
            </a:extLst>
          </p:cNvPr>
          <p:cNvSpPr txBox="1">
            <a:spLocks/>
          </p:cNvSpPr>
          <p:nvPr/>
        </p:nvSpPr>
        <p:spPr>
          <a:xfrm>
            <a:off x="144487" y="6439340"/>
            <a:ext cx="7627476" cy="384755"/>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analysis of Nielsen Total Audience Report 2Q 2017, percentage of users among U.S. population, P18+. “YOY Diff %” reflects the YOY percentage point difference, i.e., Live + DVR/Time-Shifted TV increased one percentage point from 93% to 94%.</a:t>
            </a:r>
          </a:p>
        </p:txBody>
      </p:sp>
      <p:sp>
        <p:nvSpPr>
          <p:cNvPr id="21" name="Text Placeholder 3">
            <a:extLst>
              <a:ext uri="{FF2B5EF4-FFF2-40B4-BE49-F238E27FC236}">
                <a16:creationId xmlns:a16="http://schemas.microsoft.com/office/drawing/2014/main" id="{2407AEF5-DD8F-4A9F-BF08-274789B1E6C2}"/>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3325108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30DF1-27CF-41E4-A5DF-05EFE5F492DF}"/>
              </a:ext>
            </a:extLst>
          </p:cNvPr>
          <p:cNvSpPr>
            <a:spLocks noGrp="1"/>
          </p:cNvSpPr>
          <p:nvPr>
            <p:ph type="ctrTitle"/>
          </p:nvPr>
        </p:nvSpPr>
        <p:spPr>
          <a:xfrm>
            <a:off x="165484" y="498189"/>
            <a:ext cx="8805334" cy="453649"/>
          </a:xfrm>
        </p:spPr>
        <p:txBody>
          <a:bodyPr/>
          <a:lstStyle/>
          <a:p>
            <a:r>
              <a:rPr lang="en-US" dirty="0"/>
              <a:t>TV Also Has A Clear Cut “Time Spent” Advantage Even With The Double Digit Increases In Video Usage On Mobile Devices</a:t>
            </a:r>
          </a:p>
        </p:txBody>
      </p:sp>
      <p:sp>
        <p:nvSpPr>
          <p:cNvPr id="25" name="Text Placeholder 24">
            <a:extLst>
              <a:ext uri="{FF2B5EF4-FFF2-40B4-BE49-F238E27FC236}">
                <a16:creationId xmlns:a16="http://schemas.microsoft.com/office/drawing/2014/main" id="{744B9812-45D2-4FE4-804F-2235CB3808AC}"/>
              </a:ext>
            </a:extLst>
          </p:cNvPr>
          <p:cNvSpPr>
            <a:spLocks noGrp="1"/>
          </p:cNvSpPr>
          <p:nvPr>
            <p:ph type="body" sz="quarter" idx="14"/>
          </p:nvPr>
        </p:nvSpPr>
        <p:spPr>
          <a:xfrm>
            <a:off x="321734" y="6621463"/>
            <a:ext cx="6077190" cy="236537"/>
          </a:xfrm>
        </p:spPr>
        <p:txBody>
          <a:bodyPr/>
          <a:lstStyle/>
          <a:p>
            <a:r>
              <a:rPr lang="en-US" sz="800" dirty="0"/>
              <a:t>Source: VAB analysis of Nielsen Total Audience Report 2Q 2017, minutes among users, P18+.</a:t>
            </a:r>
          </a:p>
        </p:txBody>
      </p:sp>
      <p:graphicFrame>
        <p:nvGraphicFramePr>
          <p:cNvPr id="6" name="Chart 5">
            <a:extLst>
              <a:ext uri="{FF2B5EF4-FFF2-40B4-BE49-F238E27FC236}">
                <a16:creationId xmlns:a16="http://schemas.microsoft.com/office/drawing/2014/main" id="{F4D7ECC3-C920-43A2-91EB-02C2629205CA}"/>
              </a:ext>
            </a:extLst>
          </p:cNvPr>
          <p:cNvGraphicFramePr/>
          <p:nvPr>
            <p:extLst/>
          </p:nvPr>
        </p:nvGraphicFramePr>
        <p:xfrm>
          <a:off x="474181" y="1397000"/>
          <a:ext cx="8195638"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2956B788-7E50-44E6-9885-53F2C6708C62}"/>
              </a:ext>
            </a:extLst>
          </p:cNvPr>
          <p:cNvSpPr txBox="1"/>
          <p:nvPr/>
        </p:nvSpPr>
        <p:spPr>
          <a:xfrm>
            <a:off x="206884" y="5410693"/>
            <a:ext cx="562255" cy="384755"/>
          </a:xfrm>
          <a:prstGeom prst="rect">
            <a:avLst/>
          </a:prstGeom>
          <a:solidFill>
            <a:srgbClr val="FFFF99"/>
          </a:solidFill>
          <a:ln>
            <a:solidFill>
              <a:schemeClr val="tx1"/>
            </a:solidFill>
          </a:ln>
        </p:spPr>
        <p:txBody>
          <a:bodyPr wrap="square" rtlCol="0">
            <a:spAutoFit/>
          </a:bodyPr>
          <a:lstStyle/>
          <a:p>
            <a:pPr algn="ctr"/>
            <a:r>
              <a:rPr lang="en-US" sz="1050" b="1" dirty="0">
                <a:solidFill>
                  <a:prstClr val="black"/>
                </a:solidFill>
              </a:rPr>
              <a:t>YOY Diff %</a:t>
            </a:r>
          </a:p>
        </p:txBody>
      </p:sp>
      <p:sp>
        <p:nvSpPr>
          <p:cNvPr id="12" name="TextBox 11">
            <a:extLst>
              <a:ext uri="{FF2B5EF4-FFF2-40B4-BE49-F238E27FC236}">
                <a16:creationId xmlns:a16="http://schemas.microsoft.com/office/drawing/2014/main" id="{67C60384-7A6E-4C2B-9916-64F54FAD697B}"/>
              </a:ext>
            </a:extLst>
          </p:cNvPr>
          <p:cNvSpPr txBox="1"/>
          <p:nvPr/>
        </p:nvSpPr>
        <p:spPr>
          <a:xfrm>
            <a:off x="853544" y="5476112"/>
            <a:ext cx="541538" cy="253916"/>
          </a:xfrm>
          <a:prstGeom prst="rect">
            <a:avLst/>
          </a:prstGeom>
          <a:solidFill>
            <a:srgbClr val="FFFF99"/>
          </a:solidFill>
          <a:ln>
            <a:solidFill>
              <a:srgbClr val="FF0000"/>
            </a:solidFill>
          </a:ln>
        </p:spPr>
        <p:txBody>
          <a:bodyPr wrap="square" rtlCol="0">
            <a:spAutoFit/>
          </a:bodyPr>
          <a:lstStyle/>
          <a:p>
            <a:pPr algn="ctr"/>
            <a:r>
              <a:rPr lang="en-US" sz="1050" b="1" dirty="0">
                <a:solidFill>
                  <a:srgbClr val="FF0000"/>
                </a:solidFill>
              </a:rPr>
              <a:t>-5%</a:t>
            </a:r>
          </a:p>
        </p:txBody>
      </p:sp>
      <p:sp>
        <p:nvSpPr>
          <p:cNvPr id="13" name="TextBox 12">
            <a:extLst>
              <a:ext uri="{FF2B5EF4-FFF2-40B4-BE49-F238E27FC236}">
                <a16:creationId xmlns:a16="http://schemas.microsoft.com/office/drawing/2014/main" id="{599B2B55-AB9B-4764-9D50-8B00B10ADA5D}"/>
              </a:ext>
            </a:extLst>
          </p:cNvPr>
          <p:cNvSpPr txBox="1"/>
          <p:nvPr/>
        </p:nvSpPr>
        <p:spPr>
          <a:xfrm>
            <a:off x="7773234" y="5476112"/>
            <a:ext cx="564540" cy="253916"/>
          </a:xfrm>
          <a:prstGeom prst="rect">
            <a:avLst/>
          </a:prstGeom>
          <a:solidFill>
            <a:srgbClr val="FFFF99"/>
          </a:solidFill>
          <a:ln>
            <a:solidFill>
              <a:schemeClr val="tx1"/>
            </a:solidFill>
          </a:ln>
        </p:spPr>
        <p:txBody>
          <a:bodyPr wrap="square" rtlCol="0">
            <a:spAutoFit/>
          </a:bodyPr>
          <a:lstStyle>
            <a:defPPr>
              <a:defRPr lang="en-US"/>
            </a:defPPr>
            <a:lvl1pPr algn="ctr">
              <a:defRPr sz="1050" b="1">
                <a:solidFill>
                  <a:srgbClr val="FF0000"/>
                </a:solidFill>
              </a:defRPr>
            </a:lvl1pPr>
          </a:lstStyle>
          <a:p>
            <a:r>
              <a:rPr lang="en-US" dirty="0">
                <a:solidFill>
                  <a:prstClr val="black"/>
                </a:solidFill>
              </a:rPr>
              <a:t>+4%</a:t>
            </a:r>
          </a:p>
        </p:txBody>
      </p:sp>
      <p:sp>
        <p:nvSpPr>
          <p:cNvPr id="14" name="TextBox 13">
            <a:extLst>
              <a:ext uri="{FF2B5EF4-FFF2-40B4-BE49-F238E27FC236}">
                <a16:creationId xmlns:a16="http://schemas.microsoft.com/office/drawing/2014/main" id="{F92442B1-22DE-4553-850A-646DC6BD1154}"/>
              </a:ext>
            </a:extLst>
          </p:cNvPr>
          <p:cNvSpPr txBox="1"/>
          <p:nvPr/>
        </p:nvSpPr>
        <p:spPr>
          <a:xfrm>
            <a:off x="6791587" y="5476112"/>
            <a:ext cx="547551" cy="253916"/>
          </a:xfrm>
          <a:prstGeom prst="rect">
            <a:avLst/>
          </a:prstGeom>
          <a:solidFill>
            <a:srgbClr val="FFFF99"/>
          </a:solidFill>
          <a:ln>
            <a:solidFill>
              <a:srgbClr val="FF0000"/>
            </a:solidFill>
          </a:ln>
        </p:spPr>
        <p:txBody>
          <a:bodyPr wrap="square" rtlCol="0">
            <a:spAutoFit/>
          </a:bodyPr>
          <a:lstStyle/>
          <a:p>
            <a:pPr algn="ctr"/>
            <a:r>
              <a:rPr lang="en-US" sz="1050" b="1" dirty="0">
                <a:solidFill>
                  <a:srgbClr val="FF0000"/>
                </a:solidFill>
              </a:rPr>
              <a:t>-1%</a:t>
            </a:r>
          </a:p>
        </p:txBody>
      </p:sp>
      <p:sp>
        <p:nvSpPr>
          <p:cNvPr id="15" name="TextBox 14">
            <a:extLst>
              <a:ext uri="{FF2B5EF4-FFF2-40B4-BE49-F238E27FC236}">
                <a16:creationId xmlns:a16="http://schemas.microsoft.com/office/drawing/2014/main" id="{1415800A-7E96-43B7-A6D9-A74220986866}"/>
              </a:ext>
            </a:extLst>
          </p:cNvPr>
          <p:cNvSpPr txBox="1"/>
          <p:nvPr/>
        </p:nvSpPr>
        <p:spPr>
          <a:xfrm>
            <a:off x="3828342" y="5476112"/>
            <a:ext cx="477913" cy="253916"/>
          </a:xfrm>
          <a:prstGeom prst="rect">
            <a:avLst/>
          </a:prstGeom>
          <a:solidFill>
            <a:srgbClr val="FFFF99"/>
          </a:solidFill>
          <a:ln>
            <a:solidFill>
              <a:srgbClr val="FF0000"/>
            </a:solidFill>
          </a:ln>
        </p:spPr>
        <p:txBody>
          <a:bodyPr wrap="square" rtlCol="0">
            <a:spAutoFit/>
          </a:bodyPr>
          <a:lstStyle>
            <a:defPPr>
              <a:defRPr lang="en-US"/>
            </a:defPPr>
            <a:lvl1pPr algn="ctr">
              <a:defRPr sz="1050" b="1">
                <a:solidFill>
                  <a:srgbClr val="FF0000"/>
                </a:solidFill>
              </a:defRPr>
            </a:lvl1pPr>
          </a:lstStyle>
          <a:p>
            <a:r>
              <a:rPr lang="en-US" dirty="0"/>
              <a:t>-9%</a:t>
            </a:r>
          </a:p>
        </p:txBody>
      </p:sp>
      <p:sp>
        <p:nvSpPr>
          <p:cNvPr id="16" name="TextBox 15">
            <a:extLst>
              <a:ext uri="{FF2B5EF4-FFF2-40B4-BE49-F238E27FC236}">
                <a16:creationId xmlns:a16="http://schemas.microsoft.com/office/drawing/2014/main" id="{0D236F1B-E0C6-42DC-AAE9-198B35180127}"/>
              </a:ext>
            </a:extLst>
          </p:cNvPr>
          <p:cNvSpPr txBox="1"/>
          <p:nvPr/>
        </p:nvSpPr>
        <p:spPr>
          <a:xfrm>
            <a:off x="5800967" y="5476112"/>
            <a:ext cx="547551" cy="253916"/>
          </a:xfrm>
          <a:prstGeom prst="rect">
            <a:avLst/>
          </a:prstGeom>
          <a:solidFill>
            <a:srgbClr val="FFFF99"/>
          </a:solidFill>
          <a:ln>
            <a:solidFill>
              <a:srgbClr val="FF0000"/>
            </a:solidFill>
          </a:ln>
        </p:spPr>
        <p:txBody>
          <a:bodyPr wrap="square" rtlCol="0">
            <a:spAutoFit/>
          </a:bodyPr>
          <a:lstStyle>
            <a:defPPr>
              <a:defRPr lang="en-US"/>
            </a:defPPr>
            <a:lvl1pPr algn="ctr">
              <a:defRPr sz="1050" b="1">
                <a:solidFill>
                  <a:srgbClr val="FF0000"/>
                </a:solidFill>
              </a:defRPr>
            </a:lvl1pPr>
          </a:lstStyle>
          <a:p>
            <a:r>
              <a:rPr lang="en-US" dirty="0"/>
              <a:t>-6%</a:t>
            </a:r>
          </a:p>
        </p:txBody>
      </p:sp>
      <p:sp>
        <p:nvSpPr>
          <p:cNvPr id="18" name="TextBox 17">
            <a:extLst>
              <a:ext uri="{FF2B5EF4-FFF2-40B4-BE49-F238E27FC236}">
                <a16:creationId xmlns:a16="http://schemas.microsoft.com/office/drawing/2014/main" id="{65527E53-92C1-4622-B8C8-A12BBA632F66}"/>
              </a:ext>
            </a:extLst>
          </p:cNvPr>
          <p:cNvSpPr txBox="1"/>
          <p:nvPr/>
        </p:nvSpPr>
        <p:spPr>
          <a:xfrm>
            <a:off x="1817058" y="5476112"/>
            <a:ext cx="547551" cy="253916"/>
          </a:xfrm>
          <a:prstGeom prst="rect">
            <a:avLst/>
          </a:prstGeom>
          <a:solidFill>
            <a:srgbClr val="FFFF99"/>
          </a:solidFill>
          <a:ln>
            <a:solidFill>
              <a:schemeClr val="tx1"/>
            </a:solidFill>
          </a:ln>
        </p:spPr>
        <p:txBody>
          <a:bodyPr wrap="square" rtlCol="0">
            <a:spAutoFit/>
          </a:bodyPr>
          <a:lstStyle/>
          <a:p>
            <a:pPr algn="ctr"/>
            <a:r>
              <a:rPr lang="en-US" sz="1050" b="1" dirty="0">
                <a:solidFill>
                  <a:prstClr val="black"/>
                </a:solidFill>
              </a:rPr>
              <a:t>+34%</a:t>
            </a:r>
          </a:p>
        </p:txBody>
      </p:sp>
      <p:sp>
        <p:nvSpPr>
          <p:cNvPr id="19" name="TextBox 18">
            <a:extLst>
              <a:ext uri="{FF2B5EF4-FFF2-40B4-BE49-F238E27FC236}">
                <a16:creationId xmlns:a16="http://schemas.microsoft.com/office/drawing/2014/main" id="{B526DED6-E306-44DB-A280-ABDFA7FE63D3}"/>
              </a:ext>
            </a:extLst>
          </p:cNvPr>
          <p:cNvSpPr txBox="1"/>
          <p:nvPr/>
        </p:nvSpPr>
        <p:spPr>
          <a:xfrm>
            <a:off x="2805408" y="5476112"/>
            <a:ext cx="547551" cy="253916"/>
          </a:xfrm>
          <a:prstGeom prst="rect">
            <a:avLst/>
          </a:prstGeom>
          <a:solidFill>
            <a:srgbClr val="FFFF99"/>
          </a:solidFill>
          <a:ln>
            <a:solidFill>
              <a:schemeClr val="tx1"/>
            </a:solidFill>
          </a:ln>
        </p:spPr>
        <p:txBody>
          <a:bodyPr wrap="square" rtlCol="0">
            <a:spAutoFit/>
          </a:bodyPr>
          <a:lstStyle/>
          <a:p>
            <a:pPr algn="ctr"/>
            <a:r>
              <a:rPr lang="en-US" sz="1050" b="1" dirty="0">
                <a:solidFill>
                  <a:prstClr val="black"/>
                </a:solidFill>
              </a:rPr>
              <a:t>+93%</a:t>
            </a:r>
          </a:p>
        </p:txBody>
      </p:sp>
      <p:sp>
        <p:nvSpPr>
          <p:cNvPr id="20" name="TextBox 19">
            <a:extLst>
              <a:ext uri="{FF2B5EF4-FFF2-40B4-BE49-F238E27FC236}">
                <a16:creationId xmlns:a16="http://schemas.microsoft.com/office/drawing/2014/main" id="{BFFB7DD2-7DA5-4929-B5D8-9E60CA7BD8C2}"/>
              </a:ext>
            </a:extLst>
          </p:cNvPr>
          <p:cNvSpPr txBox="1"/>
          <p:nvPr/>
        </p:nvSpPr>
        <p:spPr>
          <a:xfrm>
            <a:off x="4791327" y="5470564"/>
            <a:ext cx="547551" cy="253916"/>
          </a:xfrm>
          <a:prstGeom prst="rect">
            <a:avLst/>
          </a:prstGeom>
          <a:solidFill>
            <a:srgbClr val="FFFF99"/>
          </a:solidFill>
          <a:ln>
            <a:solidFill>
              <a:schemeClr val="tx1"/>
            </a:solidFill>
          </a:ln>
        </p:spPr>
        <p:txBody>
          <a:bodyPr wrap="square" rtlCol="0">
            <a:spAutoFit/>
          </a:bodyPr>
          <a:lstStyle/>
          <a:p>
            <a:pPr algn="ctr"/>
            <a:r>
              <a:rPr lang="en-US" sz="1050" b="1" dirty="0">
                <a:solidFill>
                  <a:prstClr val="black"/>
                </a:solidFill>
              </a:rPr>
              <a:t>+41%</a:t>
            </a:r>
          </a:p>
        </p:txBody>
      </p:sp>
      <p:sp>
        <p:nvSpPr>
          <p:cNvPr id="17" name="Text Placeholder 3">
            <a:extLst>
              <a:ext uri="{FF2B5EF4-FFF2-40B4-BE49-F238E27FC236}">
                <a16:creationId xmlns:a16="http://schemas.microsoft.com/office/drawing/2014/main" id="{E5F6E058-EFCC-4414-9BC5-144B426C7D26}"/>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747647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 </a:t>
            </a:r>
            <a:r>
              <a:rPr lang="en-US" b="1" i="1" dirty="0"/>
              <a:t>Any Given Minute</a:t>
            </a:r>
            <a:r>
              <a:rPr lang="en-US" dirty="0"/>
              <a:t>, Television’s Audience Far Surpasses That Of Any Other Device For Any Activity</a:t>
            </a:r>
          </a:p>
        </p:txBody>
      </p:sp>
      <p:sp>
        <p:nvSpPr>
          <p:cNvPr id="4" name="Text Placeholder 3"/>
          <p:cNvSpPr>
            <a:spLocks noGrp="1"/>
          </p:cNvSpPr>
          <p:nvPr>
            <p:ph type="body" sz="quarter" idx="14"/>
          </p:nvPr>
        </p:nvSpPr>
        <p:spPr>
          <a:xfrm>
            <a:off x="321734" y="6472237"/>
            <a:ext cx="7020099" cy="342900"/>
          </a:xfrm>
        </p:spPr>
        <p:txBody>
          <a:bodyPr/>
          <a:lstStyle/>
          <a:p>
            <a:r>
              <a:rPr lang="en-US" sz="800" dirty="0">
                <a:latin typeface="Trebuchet MS" panose="020B0603020202020204" pitchFamily="34" charset="0"/>
              </a:rPr>
              <a:t>Source: Nielsen Comparable Metrics Report Q2 2017; Data based on average week between March 27, 2017 – June 25, 2017.  A18+ UE = 245,740,000. Video, Streaming Audio &amp; Social Network is a subset of each device’s (</a:t>
            </a:r>
            <a:r>
              <a:rPr lang="en-US" sz="800" dirty="0" err="1">
                <a:latin typeface="Trebuchet MS" panose="020B0603020202020204" pitchFamily="34" charset="0"/>
              </a:rPr>
              <a:t>App+Web</a:t>
            </a:r>
            <a:r>
              <a:rPr lang="en-US" sz="800" dirty="0">
                <a:latin typeface="Trebuchet MS" panose="020B0603020202020204" pitchFamily="34" charset="0"/>
              </a:rPr>
              <a:t>) </a:t>
            </a:r>
          </a:p>
          <a:p>
            <a:endParaRPr lang="en-US" sz="800" dirty="0"/>
          </a:p>
        </p:txBody>
      </p:sp>
      <p:graphicFrame>
        <p:nvGraphicFramePr>
          <p:cNvPr id="8" name="Chart 7"/>
          <p:cNvGraphicFramePr/>
          <p:nvPr>
            <p:extLst/>
          </p:nvPr>
        </p:nvGraphicFramePr>
        <p:xfrm>
          <a:off x="161636" y="1155303"/>
          <a:ext cx="8982364" cy="3877936"/>
        </p:xfrm>
        <a:graphic>
          <a:graphicData uri="http://schemas.openxmlformats.org/drawingml/2006/chart">
            <c:chart xmlns:c="http://schemas.openxmlformats.org/drawingml/2006/chart" xmlns:r="http://schemas.openxmlformats.org/officeDocument/2006/relationships" r:id="rId2"/>
          </a:graphicData>
        </a:graphic>
      </p:graphicFrame>
      <p:sp>
        <p:nvSpPr>
          <p:cNvPr id="9" name="Left Brace 8"/>
          <p:cNvSpPr/>
          <p:nvPr/>
        </p:nvSpPr>
        <p:spPr>
          <a:xfrm rot="16200000">
            <a:off x="2640961" y="4166906"/>
            <a:ext cx="440675" cy="2158658"/>
          </a:xfrm>
          <a:prstGeom prst="leftBrace">
            <a:avLst>
              <a:gd name="adj1" fmla="val 58125"/>
              <a:gd name="adj2" fmla="val 50000"/>
            </a:avLst>
          </a:prstGeom>
          <a:no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Left Brace 9"/>
          <p:cNvSpPr/>
          <p:nvPr/>
        </p:nvSpPr>
        <p:spPr>
          <a:xfrm rot="16200000">
            <a:off x="5060685" y="4100491"/>
            <a:ext cx="440675" cy="2309847"/>
          </a:xfrm>
          <a:prstGeom prst="leftBrace">
            <a:avLst>
              <a:gd name="adj1" fmla="val 58125"/>
              <a:gd name="adj2" fmla="val 50000"/>
            </a:avLst>
          </a:prstGeom>
          <a:no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Left Brace 10"/>
          <p:cNvSpPr/>
          <p:nvPr/>
        </p:nvSpPr>
        <p:spPr>
          <a:xfrm rot="16200000">
            <a:off x="7539159" y="4101712"/>
            <a:ext cx="440675" cy="2303730"/>
          </a:xfrm>
          <a:prstGeom prst="leftBrace">
            <a:avLst>
              <a:gd name="adj1" fmla="val 58125"/>
              <a:gd name="adj2" fmla="val 50000"/>
            </a:avLst>
          </a:prstGeom>
          <a:no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p:cNvSpPr txBox="1"/>
          <p:nvPr/>
        </p:nvSpPr>
        <p:spPr>
          <a:xfrm>
            <a:off x="1781971" y="5473915"/>
            <a:ext cx="2158658"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PC</a:t>
            </a:r>
          </a:p>
        </p:txBody>
      </p:sp>
      <p:sp>
        <p:nvSpPr>
          <p:cNvPr id="13" name="TextBox 12"/>
          <p:cNvSpPr txBox="1"/>
          <p:nvPr/>
        </p:nvSpPr>
        <p:spPr>
          <a:xfrm>
            <a:off x="4126099" y="5472077"/>
            <a:ext cx="2309848"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Smartphone</a:t>
            </a:r>
          </a:p>
        </p:txBody>
      </p:sp>
      <p:sp>
        <p:nvSpPr>
          <p:cNvPr id="14" name="TextBox 13"/>
          <p:cNvSpPr txBox="1"/>
          <p:nvPr/>
        </p:nvSpPr>
        <p:spPr>
          <a:xfrm>
            <a:off x="6607631" y="5470239"/>
            <a:ext cx="2303732"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Tablet</a:t>
            </a:r>
          </a:p>
        </p:txBody>
      </p:sp>
      <p:sp>
        <p:nvSpPr>
          <p:cNvPr id="15" name="Text Placeholder 3">
            <a:extLst>
              <a:ext uri="{FF2B5EF4-FFF2-40B4-BE49-F238E27FC236}">
                <a16:creationId xmlns:a16="http://schemas.microsoft.com/office/drawing/2014/main" id="{AF38B9F5-C8F0-4364-B644-13FF841A81BC}"/>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2512864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195219" y="310722"/>
            <a:ext cx="8744595" cy="693415"/>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00" normalizeH="0" baseline="0" noProof="0" dirty="0">
                <a:ln>
                  <a:noFill/>
                </a:ln>
                <a:solidFill>
                  <a:srgbClr val="000000"/>
                </a:solidFill>
                <a:effectLst/>
                <a:uLnTx/>
                <a:uFillTx/>
                <a:latin typeface="Trebuchet MS"/>
                <a:ea typeface="+mj-ea"/>
                <a:cs typeface="Trebuchet MS"/>
              </a:rPr>
              <a:t>Program Guide</a:t>
            </a:r>
          </a:p>
        </p:txBody>
      </p:sp>
      <p:sp>
        <p:nvSpPr>
          <p:cNvPr id="10" name="TextBox 9">
            <a:extLst>
              <a:ext uri="{FF2B5EF4-FFF2-40B4-BE49-F238E27FC236}">
                <a16:creationId xmlns:a16="http://schemas.microsoft.com/office/drawing/2014/main" id="{E9FCC0F9-FA5C-476A-ABBB-0DADEF2581D2}"/>
              </a:ext>
            </a:extLst>
          </p:cNvPr>
          <p:cNvSpPr txBox="1"/>
          <p:nvPr/>
        </p:nvSpPr>
        <p:spPr>
          <a:xfrm>
            <a:off x="1278385" y="951374"/>
            <a:ext cx="6729271" cy="5109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Summary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TV’s Programming Investment				4-6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The Real Scale of MVPDs				7-15	</a:t>
            </a:r>
            <a:endParaRPr kumimoji="0" lang="en-US" sz="1000" b="0"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Cable TV’s Audience Advantage				16-24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srgbClr val="000000"/>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Cable TV’s Advertising Advantage			25-30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srgbClr val="000000"/>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Igniting Today</a:t>
            </a:r>
            <a:r>
              <a:rPr lang="en-US" sz="1400" b="1" kern="0" dirty="0">
                <a:solidFill>
                  <a:srgbClr val="000000"/>
                </a:solidFill>
                <a:latin typeface="Trebuchet MS" panose="020B0603020202020204" pitchFamily="34" charset="0"/>
              </a:rPr>
              <a:t>’s Headlines with Cable News			31-38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srgbClr val="000000"/>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0" dirty="0">
                <a:solidFill>
                  <a:srgbClr val="000000"/>
                </a:solidFill>
                <a:latin typeface="Trebuchet MS" panose="020B0603020202020204" pitchFamily="34" charset="0"/>
              </a:rPr>
              <a:t>No Days Off With Live Sports Airing Everyday		39-45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srgbClr val="000000"/>
              </a:solidFill>
              <a:latin typeface="Trebuchet MS" panose="020B0603020202020204" pitchFamily="34" charset="0"/>
            </a:endParaRPr>
          </a:p>
          <a:p>
            <a:pPr lvl="0" defTabSz="914400">
              <a:defRPr/>
            </a:pPr>
            <a:r>
              <a:rPr lang="en-US" sz="1400" b="1" kern="0" dirty="0">
                <a:solidFill>
                  <a:srgbClr val="000000"/>
                </a:solidFill>
                <a:latin typeface="Trebuchet MS" panose="020B0603020202020204" pitchFamily="34" charset="0"/>
              </a:rPr>
              <a:t>“Live TV” Viewing Drives Social Conversations 		46-54</a:t>
            </a:r>
          </a:p>
          <a:p>
            <a:pPr lvl="0" defTabSz="914400">
              <a:defRPr/>
            </a:pPr>
            <a:endParaRPr lang="en-US" sz="1200" b="1" kern="0" dirty="0">
              <a:solidFill>
                <a:srgbClr val="000000"/>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0" dirty="0">
                <a:solidFill>
                  <a:srgbClr val="000000"/>
                </a:solidFill>
                <a:latin typeface="Trebuchet MS" panose="020B0603020202020204" pitchFamily="34" charset="0"/>
              </a:rPr>
              <a:t>Video On Demand: The Platform For Consumer Choice		55-59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srgbClr val="000000"/>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0" dirty="0">
                <a:solidFill>
                  <a:srgbClr val="000000"/>
                </a:solidFill>
                <a:latin typeface="Trebuchet MS" panose="020B0603020202020204" pitchFamily="34" charset="0"/>
              </a:rPr>
              <a:t>Saying “Yes” To Addressability &amp; Advanced Targeting		60-69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srgbClr val="000000"/>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0" dirty="0">
                <a:solidFill>
                  <a:srgbClr val="000000"/>
                </a:solidFill>
                <a:latin typeface="Trebuchet MS" panose="020B0603020202020204" pitchFamily="34" charset="0"/>
              </a:rPr>
              <a:t>How TV Fuels Business Outcomes			70-77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srgbClr val="000000"/>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0" dirty="0">
                <a:solidFill>
                  <a:srgbClr val="000000"/>
                </a:solidFill>
                <a:latin typeface="Trebuchet MS" panose="020B0603020202020204" pitchFamily="34" charset="0"/>
              </a:rPr>
              <a:t>Contact Information					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srgbClr val="000000"/>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kern="0" dirty="0">
                <a:solidFill>
                  <a:srgbClr val="000000"/>
                </a:solidFill>
                <a:latin typeface="Trebuchet MS" panose="020B0603020202020204" pitchFamily="34" charset="0"/>
              </a:rPr>
              <a:t>Additional Member Slides				79-84</a:t>
            </a:r>
          </a:p>
        </p:txBody>
      </p:sp>
      <p:sp>
        <p:nvSpPr>
          <p:cNvPr id="4" name="Text Placeholder 2">
            <a:extLst>
              <a:ext uri="{FF2B5EF4-FFF2-40B4-BE49-F238E27FC236}">
                <a16:creationId xmlns:a16="http://schemas.microsoft.com/office/drawing/2014/main" id="{9E1270A0-60C7-4826-BF3C-11D4970E599F}"/>
              </a:ext>
            </a:extLst>
          </p:cNvPr>
          <p:cNvSpPr txBox="1">
            <a:spLocks/>
          </p:cNvSpPr>
          <p:nvPr/>
        </p:nvSpPr>
        <p:spPr>
          <a:xfrm>
            <a:off x="329142" y="6189666"/>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3112651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668" y="460182"/>
            <a:ext cx="7572664" cy="1283951"/>
          </a:xfrm>
        </p:spPr>
        <p:txBody>
          <a:bodyPr/>
          <a:lstStyle/>
          <a:p>
            <a:r>
              <a:rPr lang="en-US" dirty="0"/>
              <a:t>TV’s Average Audience Among Millennials Surpasses Any Other Device For </a:t>
            </a:r>
            <a:r>
              <a:rPr lang="en-US" b="1" i="1" dirty="0"/>
              <a:t>Video </a:t>
            </a:r>
            <a:r>
              <a:rPr lang="en-US" dirty="0"/>
              <a:t>Consumption</a:t>
            </a:r>
          </a:p>
        </p:txBody>
      </p:sp>
      <p:sp>
        <p:nvSpPr>
          <p:cNvPr id="4" name="Text Placeholder 3"/>
          <p:cNvSpPr>
            <a:spLocks noGrp="1"/>
          </p:cNvSpPr>
          <p:nvPr>
            <p:ph type="body" sz="quarter" idx="14"/>
          </p:nvPr>
        </p:nvSpPr>
        <p:spPr>
          <a:xfrm>
            <a:off x="321733" y="6486527"/>
            <a:ext cx="7036329" cy="414337"/>
          </a:xfrm>
        </p:spPr>
        <p:txBody>
          <a:bodyPr/>
          <a:lstStyle/>
          <a:p>
            <a:r>
              <a:rPr lang="en-US" sz="800" dirty="0">
                <a:latin typeface="Trebuchet MS" panose="020B0603020202020204" pitchFamily="34" charset="0"/>
              </a:rPr>
              <a:t>Source: Nielsen Comparable Metrics Report Q2 2017; Data based on average week between March 27, 2017 – June 25, 2017.  A18-34 UE = 73,460,000. Video, Streaming Audio &amp; Social Network is a subset of each device’s (</a:t>
            </a:r>
            <a:r>
              <a:rPr lang="en-US" sz="800" dirty="0" err="1">
                <a:latin typeface="Trebuchet MS" panose="020B0603020202020204" pitchFamily="34" charset="0"/>
              </a:rPr>
              <a:t>App+Web</a:t>
            </a:r>
            <a:r>
              <a:rPr lang="en-US" sz="800" dirty="0">
                <a:latin typeface="Trebuchet MS" panose="020B0603020202020204" pitchFamily="34" charset="0"/>
              </a:rPr>
              <a:t>) </a:t>
            </a:r>
          </a:p>
          <a:p>
            <a:endParaRPr lang="en-US" sz="800" dirty="0"/>
          </a:p>
        </p:txBody>
      </p:sp>
      <p:graphicFrame>
        <p:nvGraphicFramePr>
          <p:cNvPr id="6" name="Chart 5"/>
          <p:cNvGraphicFramePr/>
          <p:nvPr>
            <p:extLst/>
          </p:nvPr>
        </p:nvGraphicFramePr>
        <p:xfrm>
          <a:off x="193228" y="1433546"/>
          <a:ext cx="8757544" cy="3877936"/>
        </p:xfrm>
        <a:graphic>
          <a:graphicData uri="http://schemas.openxmlformats.org/drawingml/2006/chart">
            <c:chart xmlns:c="http://schemas.openxmlformats.org/drawingml/2006/chart" xmlns:r="http://schemas.openxmlformats.org/officeDocument/2006/relationships" r:id="rId2"/>
          </a:graphicData>
        </a:graphic>
      </p:graphicFrame>
      <p:sp>
        <p:nvSpPr>
          <p:cNvPr id="7" name="Left Brace 6"/>
          <p:cNvSpPr/>
          <p:nvPr/>
        </p:nvSpPr>
        <p:spPr>
          <a:xfrm rot="16200000">
            <a:off x="2617712" y="4289557"/>
            <a:ext cx="440675" cy="2148755"/>
          </a:xfrm>
          <a:prstGeom prst="leftBrace">
            <a:avLst>
              <a:gd name="adj1" fmla="val 58125"/>
              <a:gd name="adj2" fmla="val 50000"/>
            </a:avLst>
          </a:prstGeom>
          <a:no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 name="Left Brace 7"/>
          <p:cNvSpPr/>
          <p:nvPr/>
        </p:nvSpPr>
        <p:spPr>
          <a:xfrm rot="16200000">
            <a:off x="4942085" y="4218191"/>
            <a:ext cx="440675" cy="2309848"/>
          </a:xfrm>
          <a:prstGeom prst="leftBrace">
            <a:avLst>
              <a:gd name="adj1" fmla="val 58125"/>
              <a:gd name="adj2" fmla="val 50000"/>
            </a:avLst>
          </a:prstGeom>
          <a:no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 name="Left Brace 8"/>
          <p:cNvSpPr/>
          <p:nvPr/>
        </p:nvSpPr>
        <p:spPr>
          <a:xfrm rot="16200000">
            <a:off x="7386946" y="4204672"/>
            <a:ext cx="440675" cy="2333209"/>
          </a:xfrm>
          <a:prstGeom prst="leftBrace">
            <a:avLst>
              <a:gd name="adj1" fmla="val 58125"/>
              <a:gd name="adj2" fmla="val 50000"/>
            </a:avLst>
          </a:prstGeom>
          <a:no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TextBox 9"/>
          <p:cNvSpPr txBox="1"/>
          <p:nvPr/>
        </p:nvSpPr>
        <p:spPr>
          <a:xfrm>
            <a:off x="1763673" y="5591615"/>
            <a:ext cx="2148755"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PC</a:t>
            </a:r>
          </a:p>
        </p:txBody>
      </p:sp>
      <p:sp>
        <p:nvSpPr>
          <p:cNvPr id="11" name="TextBox 10"/>
          <p:cNvSpPr txBox="1"/>
          <p:nvPr/>
        </p:nvSpPr>
        <p:spPr>
          <a:xfrm>
            <a:off x="4007499" y="5589777"/>
            <a:ext cx="2309848"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Smartphone</a:t>
            </a:r>
          </a:p>
        </p:txBody>
      </p:sp>
      <p:sp>
        <p:nvSpPr>
          <p:cNvPr id="12" name="TextBox 11"/>
          <p:cNvSpPr txBox="1"/>
          <p:nvPr/>
        </p:nvSpPr>
        <p:spPr>
          <a:xfrm>
            <a:off x="6440679" y="5587939"/>
            <a:ext cx="2333209"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Tablet</a:t>
            </a:r>
          </a:p>
        </p:txBody>
      </p:sp>
      <p:sp>
        <p:nvSpPr>
          <p:cNvPr id="13" name="Text Placeholder 3">
            <a:extLst>
              <a:ext uri="{FF2B5EF4-FFF2-40B4-BE49-F238E27FC236}">
                <a16:creationId xmlns:a16="http://schemas.microsoft.com/office/drawing/2014/main" id="{1EEDBA25-BD88-4F31-8F9C-513ED5C6A747}"/>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758299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0C33000-9953-4C25-AE8D-045D6BB1CC6E}"/>
              </a:ext>
            </a:extLst>
          </p:cNvPr>
          <p:cNvSpPr>
            <a:spLocks noGrp="1"/>
          </p:cNvSpPr>
          <p:nvPr>
            <p:ph type="body" sz="quarter" idx="14"/>
          </p:nvPr>
        </p:nvSpPr>
        <p:spPr>
          <a:xfrm>
            <a:off x="321733" y="6621464"/>
            <a:ext cx="7318782" cy="236536"/>
          </a:xfrm>
        </p:spPr>
        <p:txBody>
          <a:bodyPr/>
          <a:lstStyle/>
          <a:p>
            <a:r>
              <a:rPr lang="en-US" sz="800" dirty="0"/>
              <a:t>Source: VAB analysis of Nielsen </a:t>
            </a:r>
            <a:r>
              <a:rPr lang="en-US" sz="800" dirty="0" err="1"/>
              <a:t>Npower</a:t>
            </a:r>
            <a:r>
              <a:rPr lang="en-US" sz="800" dirty="0"/>
              <a:t> </a:t>
            </a:r>
            <a:r>
              <a:rPr lang="en-US" sz="800" dirty="0" err="1"/>
              <a:t>PowerPlay</a:t>
            </a:r>
            <a:r>
              <a:rPr lang="en-US" sz="800" dirty="0"/>
              <a:t> Report, Household, Total Day, Live.  The figures in the above chart are rounded off to the nearest hour.</a:t>
            </a:r>
          </a:p>
        </p:txBody>
      </p:sp>
      <p:graphicFrame>
        <p:nvGraphicFramePr>
          <p:cNvPr id="5" name="Chart 4"/>
          <p:cNvGraphicFramePr/>
          <p:nvPr>
            <p:extLst/>
          </p:nvPr>
        </p:nvGraphicFramePr>
        <p:xfrm>
          <a:off x="321733" y="1368114"/>
          <a:ext cx="8631767" cy="46101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65F91DD3-6842-465F-96B8-14E2A4AAB8F5}"/>
              </a:ext>
            </a:extLst>
          </p:cNvPr>
          <p:cNvSpPr>
            <a:spLocks noGrp="1"/>
          </p:cNvSpPr>
          <p:nvPr>
            <p:ph type="ctrTitle"/>
          </p:nvPr>
        </p:nvSpPr>
        <p:spPr>
          <a:xfrm>
            <a:off x="167054" y="460182"/>
            <a:ext cx="8786446" cy="774063"/>
          </a:xfrm>
        </p:spPr>
        <p:txBody>
          <a:bodyPr/>
          <a:lstStyle/>
          <a:p>
            <a:r>
              <a:rPr lang="en-US" dirty="0">
                <a:solidFill>
                  <a:schemeClr val="tx1"/>
                </a:solidFill>
              </a:rPr>
              <a:t>Overall, Households Spend More Time With Ad-Supported Cable TV Than Broadcast TV Throughout The Year</a:t>
            </a:r>
          </a:p>
        </p:txBody>
      </p:sp>
      <p:sp>
        <p:nvSpPr>
          <p:cNvPr id="7" name="Text Placeholder 3">
            <a:extLst>
              <a:ext uri="{FF2B5EF4-FFF2-40B4-BE49-F238E27FC236}">
                <a16:creationId xmlns:a16="http://schemas.microsoft.com/office/drawing/2014/main" id="{E0EC37C6-A6CE-4E86-A8EA-5F9DEA8699E0}"/>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1835667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0C33000-9953-4C25-AE8D-045D6BB1CC6E}"/>
              </a:ext>
            </a:extLst>
          </p:cNvPr>
          <p:cNvSpPr>
            <a:spLocks noGrp="1"/>
          </p:cNvSpPr>
          <p:nvPr>
            <p:ph type="body" sz="quarter" idx="14"/>
          </p:nvPr>
        </p:nvSpPr>
        <p:spPr>
          <a:xfrm>
            <a:off x="321733" y="6621464"/>
            <a:ext cx="7318782" cy="236536"/>
          </a:xfrm>
        </p:spPr>
        <p:txBody>
          <a:bodyPr/>
          <a:lstStyle/>
          <a:p>
            <a:r>
              <a:rPr lang="en-US" sz="800" dirty="0"/>
              <a:t>Source: VAB analysis of Nielsen </a:t>
            </a:r>
            <a:r>
              <a:rPr lang="en-US" sz="800" dirty="0" err="1"/>
              <a:t>Npower</a:t>
            </a:r>
            <a:r>
              <a:rPr lang="en-US" sz="800" dirty="0"/>
              <a:t> </a:t>
            </a:r>
            <a:r>
              <a:rPr lang="en-US" sz="800" dirty="0" err="1"/>
              <a:t>PowerPlay</a:t>
            </a:r>
            <a:r>
              <a:rPr lang="en-US" sz="800" dirty="0"/>
              <a:t> Report, P18-34, Total Day, Live.  The figures in the above chart are rounded off to the nearest hour.</a:t>
            </a:r>
          </a:p>
        </p:txBody>
      </p:sp>
      <p:graphicFrame>
        <p:nvGraphicFramePr>
          <p:cNvPr id="5" name="Chart 4"/>
          <p:cNvGraphicFramePr/>
          <p:nvPr>
            <p:extLst/>
          </p:nvPr>
        </p:nvGraphicFramePr>
        <p:xfrm>
          <a:off x="321733" y="1376907"/>
          <a:ext cx="8631767" cy="46101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65F91DD3-6842-465F-96B8-14E2A4AAB8F5}"/>
              </a:ext>
            </a:extLst>
          </p:cNvPr>
          <p:cNvSpPr>
            <a:spLocks noGrp="1"/>
          </p:cNvSpPr>
          <p:nvPr>
            <p:ph type="ctrTitle"/>
          </p:nvPr>
        </p:nvSpPr>
        <p:spPr>
          <a:xfrm>
            <a:off x="-8794" y="460182"/>
            <a:ext cx="9121826" cy="774063"/>
          </a:xfrm>
        </p:spPr>
        <p:txBody>
          <a:bodyPr/>
          <a:lstStyle/>
          <a:p>
            <a:r>
              <a:rPr lang="en-US" dirty="0">
                <a:solidFill>
                  <a:schemeClr val="tx1"/>
                </a:solidFill>
              </a:rPr>
              <a:t>Within The Household, P18-34 Spend More Than Twice The Amount Of Time With Ad-Supported Cable TV Than Broadcast TV</a:t>
            </a:r>
            <a:endParaRPr lang="en-US" dirty="0">
              <a:solidFill>
                <a:srgbClr val="FF0000"/>
              </a:solidFill>
            </a:endParaRPr>
          </a:p>
        </p:txBody>
      </p:sp>
      <p:sp>
        <p:nvSpPr>
          <p:cNvPr id="7" name="Text Placeholder 3">
            <a:extLst>
              <a:ext uri="{FF2B5EF4-FFF2-40B4-BE49-F238E27FC236}">
                <a16:creationId xmlns:a16="http://schemas.microsoft.com/office/drawing/2014/main" id="{2AA91EF3-A0C5-439C-A642-ED687008DD21}"/>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776026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0C33000-9953-4C25-AE8D-045D6BB1CC6E}"/>
              </a:ext>
            </a:extLst>
          </p:cNvPr>
          <p:cNvSpPr>
            <a:spLocks noGrp="1"/>
          </p:cNvSpPr>
          <p:nvPr>
            <p:ph type="body" sz="quarter" idx="14"/>
          </p:nvPr>
        </p:nvSpPr>
        <p:spPr>
          <a:xfrm>
            <a:off x="321733" y="6621464"/>
            <a:ext cx="7318782" cy="236536"/>
          </a:xfrm>
        </p:spPr>
        <p:txBody>
          <a:bodyPr/>
          <a:lstStyle/>
          <a:p>
            <a:r>
              <a:rPr lang="en-US" sz="800" dirty="0"/>
              <a:t>Source: VAB analysis of Nielsen </a:t>
            </a:r>
            <a:r>
              <a:rPr lang="en-US" sz="800" dirty="0" err="1"/>
              <a:t>Npower</a:t>
            </a:r>
            <a:r>
              <a:rPr lang="en-US" sz="800" dirty="0"/>
              <a:t> </a:t>
            </a:r>
            <a:r>
              <a:rPr lang="en-US" sz="800" dirty="0" err="1"/>
              <a:t>PowerPlay</a:t>
            </a:r>
            <a:r>
              <a:rPr lang="en-US" sz="800" dirty="0"/>
              <a:t> Report, P25-54, Total Day, Live. The figures in the above chart are rounded off to the nearest hour.</a:t>
            </a:r>
          </a:p>
        </p:txBody>
      </p:sp>
      <p:graphicFrame>
        <p:nvGraphicFramePr>
          <p:cNvPr id="5" name="Chart 4"/>
          <p:cNvGraphicFramePr/>
          <p:nvPr>
            <p:extLst>
              <p:ext uri="{D42A27DB-BD31-4B8C-83A1-F6EECF244321}">
                <p14:modId xmlns:p14="http://schemas.microsoft.com/office/powerpoint/2010/main" val="4103665515"/>
              </p:ext>
            </p:extLst>
          </p:nvPr>
        </p:nvGraphicFramePr>
        <p:xfrm>
          <a:off x="321733" y="1412074"/>
          <a:ext cx="8631767" cy="4426016"/>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65F91DD3-6842-465F-96B8-14E2A4AAB8F5}"/>
              </a:ext>
            </a:extLst>
          </p:cNvPr>
          <p:cNvSpPr>
            <a:spLocks noGrp="1"/>
          </p:cNvSpPr>
          <p:nvPr>
            <p:ph type="ctrTitle"/>
          </p:nvPr>
        </p:nvSpPr>
        <p:spPr>
          <a:xfrm>
            <a:off x="211014" y="460182"/>
            <a:ext cx="8742485" cy="774063"/>
          </a:xfrm>
        </p:spPr>
        <p:txBody>
          <a:bodyPr/>
          <a:lstStyle/>
          <a:p>
            <a:r>
              <a:rPr lang="en-US" dirty="0">
                <a:solidFill>
                  <a:schemeClr val="tx1"/>
                </a:solidFill>
              </a:rPr>
              <a:t>Over The Year, P25-54 Also Spend More Than Double The Time With Ad-Supported Cable TV As They Do With Broadcast TV</a:t>
            </a:r>
            <a:endParaRPr lang="en-US" dirty="0">
              <a:solidFill>
                <a:srgbClr val="FF0000"/>
              </a:solidFill>
            </a:endParaRPr>
          </a:p>
        </p:txBody>
      </p:sp>
      <p:sp>
        <p:nvSpPr>
          <p:cNvPr id="7" name="Text Placeholder 3">
            <a:extLst>
              <a:ext uri="{FF2B5EF4-FFF2-40B4-BE49-F238E27FC236}">
                <a16:creationId xmlns:a16="http://schemas.microsoft.com/office/drawing/2014/main" id="{13A4312F-4C5E-4BBD-91BE-DECEE6F1D6E5}"/>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3571492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91DD3-6842-465F-96B8-14E2A4AAB8F5}"/>
              </a:ext>
            </a:extLst>
          </p:cNvPr>
          <p:cNvSpPr>
            <a:spLocks noGrp="1"/>
          </p:cNvSpPr>
          <p:nvPr>
            <p:ph type="ctrTitle"/>
          </p:nvPr>
        </p:nvSpPr>
        <p:spPr>
          <a:xfrm>
            <a:off x="93310" y="460182"/>
            <a:ext cx="8966970" cy="774063"/>
          </a:xfrm>
        </p:spPr>
        <p:txBody>
          <a:bodyPr/>
          <a:lstStyle/>
          <a:p>
            <a:r>
              <a:rPr lang="en-US" dirty="0">
                <a:solidFill>
                  <a:schemeClr val="tx1"/>
                </a:solidFill>
              </a:rPr>
              <a:t>In </a:t>
            </a:r>
            <a:r>
              <a:rPr lang="en-US" i="1" dirty="0">
                <a:solidFill>
                  <a:schemeClr val="tx1"/>
                </a:solidFill>
              </a:rPr>
              <a:t>Any Given Minute</a:t>
            </a:r>
            <a:r>
              <a:rPr lang="en-US" dirty="0">
                <a:solidFill>
                  <a:schemeClr val="tx1"/>
                </a:solidFill>
              </a:rPr>
              <a:t>, Ad-Supported Cable TV’s Average Audience Is Greater Than Broadcast TV In Each Key Demographic</a:t>
            </a:r>
          </a:p>
        </p:txBody>
      </p:sp>
      <p:sp>
        <p:nvSpPr>
          <p:cNvPr id="4" name="Text Placeholder 3">
            <a:extLst>
              <a:ext uri="{FF2B5EF4-FFF2-40B4-BE49-F238E27FC236}">
                <a16:creationId xmlns:a16="http://schemas.microsoft.com/office/drawing/2014/main" id="{B6E6C111-3692-4E2E-8443-42DA0E29F761}"/>
              </a:ext>
            </a:extLst>
          </p:cNvPr>
          <p:cNvSpPr>
            <a:spLocks noGrp="1"/>
          </p:cNvSpPr>
          <p:nvPr>
            <p:ph type="body" sz="quarter" idx="14"/>
          </p:nvPr>
        </p:nvSpPr>
        <p:spPr>
          <a:xfrm>
            <a:off x="161636" y="6573393"/>
            <a:ext cx="7317023" cy="236537"/>
          </a:xfrm>
        </p:spPr>
        <p:txBody>
          <a:bodyPr/>
          <a:lstStyle/>
          <a:p>
            <a:r>
              <a:rPr lang="en-US" sz="800" dirty="0"/>
              <a:t>Source: VAB analysis of Nielsen </a:t>
            </a:r>
            <a:r>
              <a:rPr lang="en-US" sz="800" dirty="0" err="1"/>
              <a:t>Npower</a:t>
            </a:r>
            <a:r>
              <a:rPr lang="en-US" sz="800" dirty="0"/>
              <a:t> R&amp;F Time Period Report, December 2017, Live+7</a:t>
            </a:r>
          </a:p>
        </p:txBody>
      </p:sp>
      <p:graphicFrame>
        <p:nvGraphicFramePr>
          <p:cNvPr id="9" name="Chart 8"/>
          <p:cNvGraphicFramePr/>
          <p:nvPr>
            <p:extLst>
              <p:ext uri="{D42A27DB-BD31-4B8C-83A1-F6EECF244321}">
                <p14:modId xmlns:p14="http://schemas.microsoft.com/office/powerpoint/2010/main" val="3206542216"/>
              </p:ext>
            </p:extLst>
          </p:nvPr>
        </p:nvGraphicFramePr>
        <p:xfrm>
          <a:off x="1462282" y="1376279"/>
          <a:ext cx="6096000" cy="25099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846461371"/>
              </p:ext>
            </p:extLst>
          </p:nvPr>
        </p:nvGraphicFramePr>
        <p:xfrm>
          <a:off x="-123436" y="1750513"/>
          <a:ext cx="3304462" cy="25058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3205100106"/>
              </p:ext>
            </p:extLst>
          </p:nvPr>
        </p:nvGraphicFramePr>
        <p:xfrm>
          <a:off x="5839538" y="1750513"/>
          <a:ext cx="3304462" cy="25058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p:nvPr>
            <p:extLst>
              <p:ext uri="{D42A27DB-BD31-4B8C-83A1-F6EECF244321}">
                <p14:modId xmlns:p14="http://schemas.microsoft.com/office/powerpoint/2010/main" val="1875652498"/>
              </p:ext>
            </p:extLst>
          </p:nvPr>
        </p:nvGraphicFramePr>
        <p:xfrm>
          <a:off x="2858051" y="3886200"/>
          <a:ext cx="3304462" cy="25058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p:nvPr>
            <p:extLst>
              <p:ext uri="{D42A27DB-BD31-4B8C-83A1-F6EECF244321}">
                <p14:modId xmlns:p14="http://schemas.microsoft.com/office/powerpoint/2010/main" val="794331404"/>
              </p:ext>
            </p:extLst>
          </p:nvPr>
        </p:nvGraphicFramePr>
        <p:xfrm>
          <a:off x="5839538" y="3875314"/>
          <a:ext cx="3304462" cy="250580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p:cNvGraphicFramePr/>
          <p:nvPr>
            <p:extLst>
              <p:ext uri="{D42A27DB-BD31-4B8C-83A1-F6EECF244321}">
                <p14:modId xmlns:p14="http://schemas.microsoft.com/office/powerpoint/2010/main" val="3176381802"/>
              </p:ext>
            </p:extLst>
          </p:nvPr>
        </p:nvGraphicFramePr>
        <p:xfrm>
          <a:off x="-117442" y="3875313"/>
          <a:ext cx="3304462" cy="2505801"/>
        </p:xfrm>
        <a:graphic>
          <a:graphicData uri="http://schemas.openxmlformats.org/drawingml/2006/chart">
            <c:chart xmlns:c="http://schemas.openxmlformats.org/drawingml/2006/chart" xmlns:r="http://schemas.openxmlformats.org/officeDocument/2006/relationships" r:id="rId7"/>
          </a:graphicData>
        </a:graphic>
      </p:graphicFrame>
      <p:sp>
        <p:nvSpPr>
          <p:cNvPr id="10" name="TextBox 9">
            <a:extLst>
              <a:ext uri="{FF2B5EF4-FFF2-40B4-BE49-F238E27FC236}">
                <a16:creationId xmlns:a16="http://schemas.microsoft.com/office/drawing/2014/main" id="{614DC425-64C0-4347-9857-768A99AE0738}"/>
              </a:ext>
            </a:extLst>
          </p:cNvPr>
          <p:cNvSpPr txBox="1"/>
          <p:nvPr/>
        </p:nvSpPr>
        <p:spPr>
          <a:xfrm>
            <a:off x="167055" y="6031583"/>
            <a:ext cx="7438291" cy="246221"/>
          </a:xfrm>
          <a:prstGeom prst="rect">
            <a:avLst/>
          </a:prstGeom>
          <a:noFill/>
        </p:spPr>
        <p:txBody>
          <a:bodyPr wrap="square" rtlCol="0">
            <a:spAutoFit/>
          </a:bodyPr>
          <a:lstStyle/>
          <a:p>
            <a:r>
              <a:rPr lang="en-US" sz="1000" i="1" dirty="0"/>
              <a:t>How to read</a:t>
            </a:r>
            <a:r>
              <a:rPr lang="en-US" sz="1000" dirty="0"/>
              <a:t>: in any given minute, 76% of the average P18-24 audience that’s watching ad-supported TV is watching cable TV </a:t>
            </a:r>
          </a:p>
        </p:txBody>
      </p:sp>
      <p:sp>
        <p:nvSpPr>
          <p:cNvPr id="12" name="Text Placeholder 3">
            <a:extLst>
              <a:ext uri="{FF2B5EF4-FFF2-40B4-BE49-F238E27FC236}">
                <a16:creationId xmlns:a16="http://schemas.microsoft.com/office/drawing/2014/main" id="{87436A1B-8957-4FCE-8E04-F654AFF8D2F0}"/>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642978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82680A-D09F-4BB7-AF6F-2780214BA7EA}"/>
              </a:ext>
            </a:extLst>
          </p:cNvPr>
          <p:cNvPicPr>
            <a:picLocks noChangeAspect="1"/>
          </p:cNvPicPr>
          <p:nvPr/>
        </p:nvPicPr>
        <p:blipFill>
          <a:blip r:embed="rId2"/>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F065ABE9-1C9C-4C89-B09C-A6D8A85EF596}"/>
              </a:ext>
            </a:extLst>
          </p:cNvPr>
          <p:cNvSpPr>
            <a:spLocks noGrp="1"/>
          </p:cNvSpPr>
          <p:nvPr>
            <p:ph type="ctrTitle"/>
          </p:nvPr>
        </p:nvSpPr>
        <p:spPr>
          <a:xfrm>
            <a:off x="3024554" y="5002207"/>
            <a:ext cx="5721513" cy="1517126"/>
          </a:xfrm>
        </p:spPr>
        <p:txBody>
          <a:bodyPr/>
          <a:lstStyle/>
          <a:p>
            <a:pPr algn="l">
              <a:lnSpc>
                <a:spcPts val="3800"/>
              </a:lnSpc>
            </a:pPr>
            <a:r>
              <a:rPr lang="en-US" sz="3600" b="1" dirty="0">
                <a:solidFill>
                  <a:schemeClr val="tx1"/>
                </a:solidFill>
                <a:latin typeface="+mj-lt"/>
                <a:cs typeface="+mj-cs"/>
              </a:rPr>
              <a:t>Cable TV’s Advertising Advantage</a:t>
            </a:r>
          </a:p>
        </p:txBody>
      </p:sp>
    </p:spTree>
    <p:extLst>
      <p:ext uri="{BB962C8B-B14F-4D97-AF65-F5344CB8AC3E}">
        <p14:creationId xmlns:p14="http://schemas.microsoft.com/office/powerpoint/2010/main" val="1375057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a:xfrm>
            <a:off x="240764" y="424671"/>
            <a:ext cx="8683426" cy="490141"/>
          </a:xfrm>
        </p:spPr>
        <p:txBody>
          <a:bodyPr/>
          <a:lstStyle/>
          <a:p>
            <a:pPr>
              <a:defRPr/>
            </a:pPr>
            <a:r>
              <a:rPr lang="en-US" altLang="en-US" dirty="0">
                <a:solidFill>
                  <a:schemeClr val="tx1"/>
                </a:solidFill>
              </a:rPr>
              <a:t>Ad-Supported Cable TV Owns A Majority Of The Commercial TV Inventory</a:t>
            </a:r>
          </a:p>
        </p:txBody>
      </p:sp>
      <p:graphicFrame>
        <p:nvGraphicFramePr>
          <p:cNvPr id="4" name="Chart 3">
            <a:extLst>
              <a:ext uri="{FF2B5EF4-FFF2-40B4-BE49-F238E27FC236}">
                <a16:creationId xmlns:a16="http://schemas.microsoft.com/office/drawing/2014/main" id="{1A8C0470-38EF-41EE-93AC-D06FEBA08D17}"/>
              </a:ext>
            </a:extLst>
          </p:cNvPr>
          <p:cNvGraphicFramePr/>
          <p:nvPr>
            <p:extLst>
              <p:ext uri="{D42A27DB-BD31-4B8C-83A1-F6EECF244321}">
                <p14:modId xmlns:p14="http://schemas.microsoft.com/office/powerpoint/2010/main" val="3148264462"/>
              </p:ext>
            </p:extLst>
          </p:nvPr>
        </p:nvGraphicFramePr>
        <p:xfrm>
          <a:off x="161636" y="2538633"/>
          <a:ext cx="8805334" cy="338481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0D55D64-3479-443F-98BA-EE109279D2CD}"/>
              </a:ext>
            </a:extLst>
          </p:cNvPr>
          <p:cNvSpPr txBox="1"/>
          <p:nvPr/>
        </p:nvSpPr>
        <p:spPr>
          <a:xfrm>
            <a:off x="169333" y="1825518"/>
            <a:ext cx="8805333"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prstClr val="black"/>
                </a:solidFill>
                <a:effectLst/>
                <a:uLnTx/>
                <a:uFillTx/>
                <a:latin typeface="Trebuchet MS"/>
                <a:ea typeface="+mn-ea"/>
                <a:cs typeface="+mn-cs"/>
              </a:rPr>
              <a:t>% of P18+ GRPs By Daypart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December '17</a:t>
            </a:r>
          </a:p>
        </p:txBody>
      </p:sp>
      <p:sp>
        <p:nvSpPr>
          <p:cNvPr id="6" name="Footer Placeholder 1">
            <a:extLst>
              <a:ext uri="{FF2B5EF4-FFF2-40B4-BE49-F238E27FC236}">
                <a16:creationId xmlns:a16="http://schemas.microsoft.com/office/drawing/2014/main" id="{5442719A-A959-406E-BC9F-32A75B3771C7}"/>
              </a:ext>
            </a:extLst>
          </p:cNvPr>
          <p:cNvSpPr txBox="1">
            <a:spLocks/>
          </p:cNvSpPr>
          <p:nvPr/>
        </p:nvSpPr>
        <p:spPr bwMode="auto">
          <a:xfrm>
            <a:off x="304800" y="6362993"/>
            <a:ext cx="7406054" cy="495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defTabSz="914400" eaLnBrk="1" hangingPunct="1">
              <a:defRPr/>
            </a:pPr>
            <a:r>
              <a:rPr kumimoji="0" lang="en-US" alt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Arial" panose="020B0604020202020204" pitchFamily="34" charset="0"/>
              </a:rPr>
              <a:t>Source: VAB Analysis of Nielsen Ad Intel data, reflects calendar month of December 2017 (1-31).  P18+, C3 stream, GRPs are equivalized, “national” market.  GRPs include direct response and local avails </a:t>
            </a:r>
            <a:r>
              <a:rPr lang="en-US" altLang="en-US" sz="800" kern="0" dirty="0">
                <a:solidFill>
                  <a:prstClr val="black"/>
                </a:solidFill>
                <a:latin typeface="Trebuchet MS" panose="020B0603020202020204" pitchFamily="34" charset="0"/>
              </a:rPr>
              <a:t>activity. Daypart definitions: Morning (M-Su 6a-9a), Daytime (M-Su 9a-4:30p), Early Fringe (M-Su 4:30p-7p), Prime Access (M-Sa 7p-8p), Prime (M-Sa 8p-11p; Su 7p-11p),  Late News (M-Su 11p-11:30p), Late Fringe (M-Su 11:30-1a), Overnight (M-Su 1a-6a).</a:t>
            </a:r>
            <a:endParaRPr kumimoji="0" lang="en-US" alt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Arial" panose="020B0604020202020204" pitchFamily="34" charset="0"/>
            </a:endParaRPr>
          </a:p>
        </p:txBody>
      </p:sp>
      <p:sp>
        <p:nvSpPr>
          <p:cNvPr id="7" name="Text Placeholder 2">
            <a:extLst>
              <a:ext uri="{FF2B5EF4-FFF2-40B4-BE49-F238E27FC236}">
                <a16:creationId xmlns:a16="http://schemas.microsoft.com/office/drawing/2014/main" id="{6DC34069-66FC-4B97-9C24-568B18158424}"/>
              </a:ext>
            </a:extLst>
          </p:cNvPr>
          <p:cNvSpPr>
            <a:spLocks noGrp="1"/>
          </p:cNvSpPr>
          <p:nvPr>
            <p:ph type="body" sz="quarter" idx="13"/>
          </p:nvPr>
        </p:nvSpPr>
        <p:spPr>
          <a:xfrm>
            <a:off x="187089" y="1339513"/>
            <a:ext cx="8805334" cy="368686"/>
          </a:xfrm>
        </p:spPr>
        <p:txBody>
          <a:bodyPr/>
          <a:lstStyle/>
          <a:p>
            <a:r>
              <a:rPr lang="en-US" sz="1600" dirty="0"/>
              <a:t>On average, 74% of P18+ commercial GRPs reside on ad-supported cable TV across total day  </a:t>
            </a:r>
          </a:p>
        </p:txBody>
      </p:sp>
      <p:sp>
        <p:nvSpPr>
          <p:cNvPr id="8" name="Text Placeholder 3">
            <a:extLst>
              <a:ext uri="{FF2B5EF4-FFF2-40B4-BE49-F238E27FC236}">
                <a16:creationId xmlns:a16="http://schemas.microsoft.com/office/drawing/2014/main" id="{D404DF30-5400-46D9-A8D7-8431900C6B78}"/>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842120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a:xfrm>
            <a:off x="161636" y="424671"/>
            <a:ext cx="8805334" cy="490141"/>
          </a:xfrm>
        </p:spPr>
        <p:txBody>
          <a:bodyPr/>
          <a:lstStyle/>
          <a:p>
            <a:pPr>
              <a:defRPr/>
            </a:pPr>
            <a:r>
              <a:rPr lang="en-US" altLang="en-US" dirty="0">
                <a:solidFill>
                  <a:schemeClr val="tx1"/>
                </a:solidFill>
              </a:rPr>
              <a:t>Ad-Supported Cable TV Advertising Inventory Is Prevalent Throughout The Day, Not Just Primetime</a:t>
            </a:r>
          </a:p>
        </p:txBody>
      </p:sp>
      <p:sp>
        <p:nvSpPr>
          <p:cNvPr id="5" name="TextBox 4">
            <a:extLst>
              <a:ext uri="{FF2B5EF4-FFF2-40B4-BE49-F238E27FC236}">
                <a16:creationId xmlns:a16="http://schemas.microsoft.com/office/drawing/2014/main" id="{00D55D64-3479-443F-98BA-EE109279D2CD}"/>
              </a:ext>
            </a:extLst>
          </p:cNvPr>
          <p:cNvSpPr txBox="1"/>
          <p:nvPr/>
        </p:nvSpPr>
        <p:spPr>
          <a:xfrm>
            <a:off x="169333" y="1412279"/>
            <a:ext cx="8805333"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prstClr val="black"/>
                </a:solidFill>
                <a:effectLst/>
                <a:uLnTx/>
                <a:uFillTx/>
                <a:latin typeface="Trebuchet MS"/>
                <a:ea typeface="+mn-ea"/>
                <a:cs typeface="+mn-cs"/>
              </a:rPr>
              <a:t>% Share of Total </a:t>
            </a:r>
            <a:r>
              <a:rPr kumimoji="0" lang="en-US" b="1" u="sng" strike="noStrike" kern="1200" cap="none" spc="0" normalizeH="0" baseline="0" noProof="0" dirty="0">
                <a:ln>
                  <a:noFill/>
                </a:ln>
                <a:solidFill>
                  <a:prstClr val="black"/>
                </a:solidFill>
                <a:effectLst/>
                <a:uLnTx/>
                <a:uFillTx/>
                <a:latin typeface="Trebuchet MS"/>
                <a:ea typeface="+mn-ea"/>
                <a:cs typeface="+mn-cs"/>
              </a:rPr>
              <a:t>Ad-Supported Cable TV</a:t>
            </a:r>
            <a:r>
              <a:rPr kumimoji="0" lang="en-US" b="1" i="0" u="sng" strike="noStrike" kern="1200" cap="none" spc="0" normalizeH="0" baseline="0" noProof="0" dirty="0">
                <a:ln>
                  <a:noFill/>
                </a:ln>
                <a:solidFill>
                  <a:prstClr val="black"/>
                </a:solidFill>
                <a:effectLst/>
                <a:uLnTx/>
                <a:uFillTx/>
                <a:latin typeface="Trebuchet MS"/>
                <a:ea typeface="+mn-ea"/>
                <a:cs typeface="+mn-cs"/>
              </a:rPr>
              <a:t> P18+ GRPs By Daypart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December '17</a:t>
            </a:r>
          </a:p>
        </p:txBody>
      </p:sp>
      <p:sp>
        <p:nvSpPr>
          <p:cNvPr id="6" name="Footer Placeholder 1">
            <a:extLst>
              <a:ext uri="{FF2B5EF4-FFF2-40B4-BE49-F238E27FC236}">
                <a16:creationId xmlns:a16="http://schemas.microsoft.com/office/drawing/2014/main" id="{5442719A-A959-406E-BC9F-32A75B3771C7}"/>
              </a:ext>
            </a:extLst>
          </p:cNvPr>
          <p:cNvSpPr txBox="1">
            <a:spLocks/>
          </p:cNvSpPr>
          <p:nvPr/>
        </p:nvSpPr>
        <p:spPr bwMode="auto">
          <a:xfrm>
            <a:off x="304800" y="6345406"/>
            <a:ext cx="7406054" cy="345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defTabSz="914400" eaLnBrk="1" hangingPunct="1">
              <a:defRPr/>
            </a:pPr>
            <a:r>
              <a:rPr kumimoji="0" lang="en-US" alt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Arial" panose="020B0604020202020204" pitchFamily="34" charset="0"/>
              </a:rPr>
              <a:t>Source: VAB Analysis of Nielsen Ad Intel data, reflects calendar month of December 2017 (1-31).  P18+, C3 stream, GRPs are equivalized, “national” market.  GRPs include direct response and local avails </a:t>
            </a:r>
            <a:r>
              <a:rPr lang="en-US" altLang="en-US" sz="800" kern="0" dirty="0">
                <a:solidFill>
                  <a:prstClr val="black"/>
                </a:solidFill>
                <a:latin typeface="Trebuchet MS" panose="020B0603020202020204" pitchFamily="34" charset="0"/>
              </a:rPr>
              <a:t>activity. Daypart definitions: Morning (M-Su 6a-9a), Daytime (M-Su 9a-4:30p), Early Fringe (M-Su 4:30p-7p), Prime Access (M-Sa 7p-8p), Prime (M-Sa 8p-11p; Su 7p-11p),  Late News (M-Su 11p-11:30p), Late Fringe (M-Su 11:30-1a), Overnight (M-Su 1a-6a). </a:t>
            </a:r>
            <a:endParaRPr kumimoji="0" lang="en-US" alt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Arial" panose="020B0604020202020204" pitchFamily="34" charset="0"/>
            </a:endParaRPr>
          </a:p>
        </p:txBody>
      </p:sp>
      <p:graphicFrame>
        <p:nvGraphicFramePr>
          <p:cNvPr id="8" name="Chart 7">
            <a:extLst>
              <a:ext uri="{FF2B5EF4-FFF2-40B4-BE49-F238E27FC236}">
                <a16:creationId xmlns:a16="http://schemas.microsoft.com/office/drawing/2014/main" id="{E2B21D99-EF84-4F31-9AE3-6941532CE90A}"/>
              </a:ext>
            </a:extLst>
          </p:cNvPr>
          <p:cNvGraphicFramePr/>
          <p:nvPr>
            <p:extLst>
              <p:ext uri="{D42A27DB-BD31-4B8C-83A1-F6EECF244321}">
                <p14:modId xmlns:p14="http://schemas.microsoft.com/office/powerpoint/2010/main" val="3564492570"/>
              </p:ext>
            </p:extLst>
          </p:nvPr>
        </p:nvGraphicFramePr>
        <p:xfrm>
          <a:off x="1321777" y="1943100"/>
          <a:ext cx="6811108" cy="407963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3">
            <a:extLst>
              <a:ext uri="{FF2B5EF4-FFF2-40B4-BE49-F238E27FC236}">
                <a16:creationId xmlns:a16="http://schemas.microsoft.com/office/drawing/2014/main" id="{F58C811E-9B22-4E9D-840A-B40AF6A37051}"/>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1482952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a:xfrm>
            <a:off x="161636" y="424671"/>
            <a:ext cx="8805334" cy="447521"/>
          </a:xfrm>
        </p:spPr>
        <p:txBody>
          <a:bodyPr/>
          <a:lstStyle/>
          <a:p>
            <a:pPr defTabSz="914400" eaLnBrk="0" hangingPunct="0">
              <a:lnSpc>
                <a:spcPct val="100000"/>
              </a:lnSpc>
              <a:spcBef>
                <a:spcPts val="0"/>
              </a:spcBef>
              <a:defRPr/>
            </a:pPr>
            <a:r>
              <a:rPr lang="en-US" altLang="en-US" dirty="0">
                <a:solidFill>
                  <a:schemeClr val="tx1"/>
                </a:solidFill>
              </a:rPr>
              <a:t>Over The Last 10 Years, Ad-Supported Cable TV Has Seen An Increase In Eyeballs Against Advertisers’ Commercial Messaging</a:t>
            </a:r>
          </a:p>
        </p:txBody>
      </p:sp>
      <p:sp>
        <p:nvSpPr>
          <p:cNvPr id="68" name="Title 1"/>
          <p:cNvSpPr txBox="1">
            <a:spLocks/>
          </p:cNvSpPr>
          <p:nvPr/>
        </p:nvSpPr>
        <p:spPr bwMode="auto">
          <a:xfrm>
            <a:off x="510080" y="1533357"/>
            <a:ext cx="7958838" cy="50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sng"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Ad-Supported Cable TV Average</a:t>
            </a:r>
            <a:r>
              <a:rPr kumimoji="0" lang="en-US" altLang="en-US" sz="1600" b="1" i="0" u="none"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a:t>
            </a:r>
            <a:r>
              <a:rPr kumimoji="0" lang="en-US" altLang="en-US" sz="1600" b="1" i="1" u="none"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 </a:t>
            </a:r>
            <a:r>
              <a:rPr kumimoji="0" lang="en-US" altLang="en-US" sz="1600" b="1" i="0" u="none"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A18+ GRPs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1" u="none"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Month of December</a:t>
            </a:r>
          </a:p>
        </p:txBody>
      </p:sp>
      <p:graphicFrame>
        <p:nvGraphicFramePr>
          <p:cNvPr id="2" name="Table 1"/>
          <p:cNvGraphicFramePr>
            <a:graphicFrameLocks noGrp="1"/>
          </p:cNvGraphicFramePr>
          <p:nvPr>
            <p:extLst>
              <p:ext uri="{D42A27DB-BD31-4B8C-83A1-F6EECF244321}">
                <p14:modId xmlns:p14="http://schemas.microsoft.com/office/powerpoint/2010/main" val="2104259857"/>
              </p:ext>
            </p:extLst>
          </p:nvPr>
        </p:nvGraphicFramePr>
        <p:xfrm>
          <a:off x="510079" y="2285466"/>
          <a:ext cx="4753866" cy="3700342"/>
        </p:xfrm>
        <a:graphic>
          <a:graphicData uri="http://schemas.openxmlformats.org/drawingml/2006/table">
            <a:tbl>
              <a:tblPr firstRow="1" bandRow="1">
                <a:tableStyleId>{073A0DAA-6AF3-43AB-8588-CEC1D06C72B9}</a:tableStyleId>
              </a:tblPr>
              <a:tblGrid>
                <a:gridCol w="2093539">
                  <a:extLst>
                    <a:ext uri="{9D8B030D-6E8A-4147-A177-3AD203B41FA5}">
                      <a16:colId xmlns:a16="http://schemas.microsoft.com/office/drawing/2014/main" val="20000"/>
                    </a:ext>
                  </a:extLst>
                </a:gridCol>
                <a:gridCol w="1075705">
                  <a:extLst>
                    <a:ext uri="{9D8B030D-6E8A-4147-A177-3AD203B41FA5}">
                      <a16:colId xmlns:a16="http://schemas.microsoft.com/office/drawing/2014/main" val="20001"/>
                    </a:ext>
                  </a:extLst>
                </a:gridCol>
                <a:gridCol w="1584622">
                  <a:extLst>
                    <a:ext uri="{9D8B030D-6E8A-4147-A177-3AD203B41FA5}">
                      <a16:colId xmlns:a16="http://schemas.microsoft.com/office/drawing/2014/main" val="20002"/>
                    </a:ext>
                  </a:extLst>
                </a:gridCol>
              </a:tblGrid>
              <a:tr h="340753">
                <a:tc>
                  <a:txBody>
                    <a:bodyPr/>
                    <a:lstStyle/>
                    <a:p>
                      <a:pPr algn="l" fontAlgn="b"/>
                      <a:r>
                        <a:rPr lang="en-US" sz="1600" u="none" strike="noStrike" dirty="0">
                          <a:effectLst/>
                        </a:rPr>
                        <a:t> Daypart </a:t>
                      </a:r>
                      <a:endParaRPr lang="en-US" sz="1600" b="0" i="0" u="none" strike="noStrike" dirty="0">
                        <a:solidFill>
                          <a:srgbClr val="000000"/>
                        </a:solidFill>
                        <a:effectLst/>
                        <a:latin typeface="+mj-lt"/>
                      </a:endParaRPr>
                    </a:p>
                  </a:txBody>
                  <a:tcPr marL="9525" marR="9525" marT="9525" marB="0" anchor="ctr">
                    <a:solidFill>
                      <a:srgbClr val="0765A3"/>
                    </a:solidFill>
                  </a:tcPr>
                </a:tc>
                <a:tc>
                  <a:txBody>
                    <a:bodyPr/>
                    <a:lstStyle/>
                    <a:p>
                      <a:pPr algn="ctr" fontAlgn="b"/>
                      <a:r>
                        <a:rPr lang="en-US" sz="1600" u="none" strike="noStrike" dirty="0">
                          <a:effectLst/>
                        </a:rPr>
                        <a:t>2007</a:t>
                      </a:r>
                      <a:endParaRPr lang="en-US" sz="1600" b="1" i="0" u="none" strike="noStrike" dirty="0">
                        <a:solidFill>
                          <a:srgbClr val="000000"/>
                        </a:solidFill>
                        <a:effectLst/>
                        <a:latin typeface="+mj-lt"/>
                      </a:endParaRPr>
                    </a:p>
                  </a:txBody>
                  <a:tcPr marL="9525" marR="9525" marT="9525" marB="0" anchor="ctr">
                    <a:solidFill>
                      <a:srgbClr val="0765A3"/>
                    </a:solidFill>
                  </a:tcPr>
                </a:tc>
                <a:tc>
                  <a:txBody>
                    <a:bodyPr/>
                    <a:lstStyle/>
                    <a:p>
                      <a:pPr algn="ctr" fontAlgn="b"/>
                      <a:r>
                        <a:rPr lang="en-US" sz="1600" u="none" strike="noStrike" dirty="0">
                          <a:effectLst/>
                        </a:rPr>
                        <a:t>2017</a:t>
                      </a:r>
                      <a:endParaRPr lang="en-US" sz="1600" b="1" i="0" u="none" strike="noStrike" dirty="0">
                        <a:solidFill>
                          <a:srgbClr val="000000"/>
                        </a:solidFill>
                        <a:effectLst/>
                        <a:latin typeface="+mj-lt"/>
                      </a:endParaRPr>
                    </a:p>
                  </a:txBody>
                  <a:tcPr marL="9525" marR="9525" marT="9525" marB="0" anchor="ctr">
                    <a:solidFill>
                      <a:srgbClr val="0765A3"/>
                    </a:solidFill>
                  </a:tcPr>
                </a:tc>
                <a:extLst>
                  <a:ext uri="{0D108BD9-81ED-4DB2-BD59-A6C34878D82A}">
                    <a16:rowId xmlns:a16="http://schemas.microsoft.com/office/drawing/2014/main" val="10000"/>
                  </a:ext>
                </a:extLst>
              </a:tr>
              <a:tr h="633565">
                <a:tc>
                  <a:txBody>
                    <a:bodyPr/>
                    <a:lstStyle/>
                    <a:p>
                      <a:pPr algn="l" fontAlgn="b"/>
                      <a:r>
                        <a:rPr lang="en-US" sz="1800" b="1" u="none" strike="noStrike" dirty="0">
                          <a:effectLst/>
                          <a:latin typeface="+mj-lt"/>
                        </a:rPr>
                        <a:t>Total Day</a:t>
                      </a:r>
                      <a:endParaRPr lang="en-US" sz="1800" b="1" i="0" u="none" strike="noStrike" dirty="0">
                        <a:solidFill>
                          <a:srgbClr val="000000"/>
                        </a:solidFill>
                        <a:effectLst/>
                        <a:latin typeface="+mj-lt"/>
                      </a:endParaRPr>
                    </a:p>
                  </a:txBody>
                  <a:tcPr marL="9525" marR="9525" marT="9525" marB="0" anchor="ctr">
                    <a:solidFill>
                      <a:schemeClr val="bg1"/>
                    </a:solidFill>
                  </a:tcPr>
                </a:tc>
                <a:tc>
                  <a:txBody>
                    <a:bodyPr/>
                    <a:lstStyle/>
                    <a:p>
                      <a:pPr marL="0" algn="ctr" defTabSz="457200" rtl="0" eaLnBrk="1" fontAlgn="b" latinLnBrk="0" hangingPunct="1"/>
                      <a:r>
                        <a:rPr lang="en-US" sz="1800" b="1" i="0" u="none" strike="noStrike" kern="1200" dirty="0">
                          <a:solidFill>
                            <a:schemeClr val="tx1"/>
                          </a:solidFill>
                          <a:effectLst/>
                          <a:latin typeface="+mj-lt"/>
                          <a:ea typeface="+mn-ea"/>
                          <a:cs typeface="+mn-cs"/>
                        </a:rPr>
                        <a:t>216,201</a:t>
                      </a:r>
                    </a:p>
                  </a:txBody>
                  <a:tcPr marL="9525" marR="9525" marT="9525" marB="0" anchor="ctr">
                    <a:solidFill>
                      <a:schemeClr val="bg1"/>
                    </a:solidFill>
                  </a:tcPr>
                </a:tc>
                <a:tc>
                  <a:txBody>
                    <a:bodyPr/>
                    <a:lstStyle/>
                    <a:p>
                      <a:pPr marL="0" algn="ctr" defTabSz="457200" rtl="0" eaLnBrk="1" fontAlgn="b" latinLnBrk="0" hangingPunct="1"/>
                      <a:r>
                        <a:rPr lang="en-US" sz="1800" b="1" i="0" u="none" strike="noStrike" kern="1200" dirty="0">
                          <a:solidFill>
                            <a:schemeClr val="tx1"/>
                          </a:solidFill>
                          <a:effectLst/>
                          <a:latin typeface="+mj-lt"/>
                          <a:ea typeface="+mn-ea"/>
                          <a:cs typeface="+mn-cs"/>
                        </a:rPr>
                        <a:t>231,699</a:t>
                      </a:r>
                    </a:p>
                  </a:txBody>
                  <a:tcPr marL="9525" marR="9525" marT="9525" marB="0" anchor="ctr">
                    <a:solidFill>
                      <a:schemeClr val="bg1"/>
                    </a:solidFill>
                  </a:tcPr>
                </a:tc>
                <a:extLst>
                  <a:ext uri="{0D108BD9-81ED-4DB2-BD59-A6C34878D82A}">
                    <a16:rowId xmlns:a16="http://schemas.microsoft.com/office/drawing/2014/main" val="10001"/>
                  </a:ext>
                </a:extLst>
              </a:tr>
              <a:tr h="340753">
                <a:tc>
                  <a:txBody>
                    <a:bodyPr/>
                    <a:lstStyle/>
                    <a:p>
                      <a:pPr algn="l" fontAlgn="b"/>
                      <a:r>
                        <a:rPr lang="en-US" sz="1600" u="none" strike="noStrike" dirty="0">
                          <a:effectLst/>
                        </a:rPr>
                        <a:t> Morning </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11,364</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15,128</a:t>
                      </a:r>
                    </a:p>
                  </a:txBody>
                  <a:tcPr marL="9525" marR="9525" marT="9525" marB="0" anchor="ctr">
                    <a:solidFill>
                      <a:schemeClr val="bg1">
                        <a:lumMod val="95000"/>
                      </a:schemeClr>
                    </a:solidFill>
                  </a:tcPr>
                </a:tc>
                <a:extLst>
                  <a:ext uri="{0D108BD9-81ED-4DB2-BD59-A6C34878D82A}">
                    <a16:rowId xmlns:a16="http://schemas.microsoft.com/office/drawing/2014/main" val="10002"/>
                  </a:ext>
                </a:extLst>
              </a:tr>
              <a:tr h="340753">
                <a:tc>
                  <a:txBody>
                    <a:bodyPr/>
                    <a:lstStyle/>
                    <a:p>
                      <a:pPr algn="l" fontAlgn="b"/>
                      <a:r>
                        <a:rPr lang="en-US" sz="1600" u="none" strike="noStrike" dirty="0">
                          <a:effectLst/>
                        </a:rPr>
                        <a:t> Daytime</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62,587</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68,245</a:t>
                      </a:r>
                    </a:p>
                  </a:txBody>
                  <a:tcPr marL="9525" marR="9525" marT="9525" marB="0" anchor="ctr">
                    <a:solidFill>
                      <a:schemeClr val="bg1">
                        <a:lumMod val="95000"/>
                      </a:schemeClr>
                    </a:solidFill>
                  </a:tcPr>
                </a:tc>
                <a:extLst>
                  <a:ext uri="{0D108BD9-81ED-4DB2-BD59-A6C34878D82A}">
                    <a16:rowId xmlns:a16="http://schemas.microsoft.com/office/drawing/2014/main" val="10004"/>
                  </a:ext>
                </a:extLst>
              </a:tr>
              <a:tr h="340753">
                <a:tc>
                  <a:txBody>
                    <a:bodyPr/>
                    <a:lstStyle/>
                    <a:p>
                      <a:pPr algn="l" fontAlgn="b"/>
                      <a:r>
                        <a:rPr lang="en-US" sz="1600" u="none" strike="noStrike" dirty="0">
                          <a:effectLst/>
                        </a:rPr>
                        <a:t> Early Fringe</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27,692</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29,640</a:t>
                      </a:r>
                    </a:p>
                  </a:txBody>
                  <a:tcPr marL="9525" marR="9525" marT="9525" marB="0" anchor="ctr">
                    <a:solidFill>
                      <a:schemeClr val="bg1">
                        <a:lumMod val="95000"/>
                      </a:schemeClr>
                    </a:solidFill>
                  </a:tcPr>
                </a:tc>
                <a:extLst>
                  <a:ext uri="{0D108BD9-81ED-4DB2-BD59-A6C34878D82A}">
                    <a16:rowId xmlns:a16="http://schemas.microsoft.com/office/drawing/2014/main" val="10007"/>
                  </a:ext>
                </a:extLst>
              </a:tr>
              <a:tr h="340753">
                <a:tc>
                  <a:txBody>
                    <a:bodyPr/>
                    <a:lstStyle/>
                    <a:p>
                      <a:pPr algn="l" fontAlgn="b"/>
                      <a:r>
                        <a:rPr lang="en-US" sz="1600" u="none" strike="noStrike" dirty="0">
                          <a:effectLst/>
                        </a:rPr>
                        <a:t> Prime Access</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11,357</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11,625</a:t>
                      </a:r>
                    </a:p>
                  </a:txBody>
                  <a:tcPr marL="9525" marR="9525" marT="9525" marB="0" anchor="ctr">
                    <a:solidFill>
                      <a:schemeClr val="bg1">
                        <a:lumMod val="95000"/>
                      </a:schemeClr>
                    </a:solidFill>
                  </a:tcPr>
                </a:tc>
                <a:extLst>
                  <a:ext uri="{0D108BD9-81ED-4DB2-BD59-A6C34878D82A}">
                    <a16:rowId xmlns:a16="http://schemas.microsoft.com/office/drawing/2014/main" val="10005"/>
                  </a:ext>
                </a:extLst>
              </a:tr>
              <a:tr h="340753">
                <a:tc>
                  <a:txBody>
                    <a:bodyPr/>
                    <a:lstStyle/>
                    <a:p>
                      <a:pPr algn="l" fontAlgn="b"/>
                      <a:r>
                        <a:rPr lang="en-US" sz="1600" u="none" strike="noStrike" dirty="0">
                          <a:effectLst/>
                        </a:rPr>
                        <a:t> Prime</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53,015</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54,294</a:t>
                      </a:r>
                    </a:p>
                  </a:txBody>
                  <a:tcPr marL="9525" marR="9525" marT="9525" marB="0" anchor="ctr">
                    <a:solidFill>
                      <a:schemeClr val="bg1">
                        <a:lumMod val="95000"/>
                      </a:schemeClr>
                    </a:solidFill>
                  </a:tcPr>
                </a:tc>
                <a:extLst>
                  <a:ext uri="{0D108BD9-81ED-4DB2-BD59-A6C34878D82A}">
                    <a16:rowId xmlns:a16="http://schemas.microsoft.com/office/drawing/2014/main" val="10006"/>
                  </a:ext>
                </a:extLst>
              </a:tr>
              <a:tr h="340753">
                <a:tc>
                  <a:txBody>
                    <a:bodyPr/>
                    <a:lstStyle/>
                    <a:p>
                      <a:pPr algn="l" fontAlgn="b"/>
                      <a:r>
                        <a:rPr lang="en-US" sz="1600" u="none" strike="noStrike" dirty="0">
                          <a:effectLst/>
                        </a:rPr>
                        <a:t> Late News </a:t>
                      </a:r>
                      <a:endParaRPr lang="en-US" sz="1600" b="0" i="0" u="none" strike="noStrike" kern="1200" dirty="0">
                        <a:solidFill>
                          <a:srgbClr val="000000"/>
                        </a:solidFill>
                        <a:effectLst/>
                        <a:latin typeface="+mn-lt"/>
                        <a:ea typeface="+mn-ea"/>
                        <a:cs typeface="+mn-cs"/>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6,426</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6,368</a:t>
                      </a:r>
                    </a:p>
                  </a:txBody>
                  <a:tcPr marL="9525" marR="9525" marT="9525" marB="0" anchor="ctr">
                    <a:solidFill>
                      <a:schemeClr val="bg1">
                        <a:lumMod val="95000"/>
                      </a:schemeClr>
                    </a:solidFill>
                  </a:tcPr>
                </a:tc>
                <a:extLst>
                  <a:ext uri="{0D108BD9-81ED-4DB2-BD59-A6C34878D82A}">
                    <a16:rowId xmlns:a16="http://schemas.microsoft.com/office/drawing/2014/main" val="10008"/>
                  </a:ext>
                </a:extLst>
              </a:tr>
              <a:tr h="340753">
                <a:tc>
                  <a:txBody>
                    <a:bodyPr/>
                    <a:lstStyle/>
                    <a:p>
                      <a:pPr algn="l" fontAlgn="b"/>
                      <a:r>
                        <a:rPr lang="en-US" sz="1600" u="none" strike="noStrike" dirty="0">
                          <a:effectLst/>
                        </a:rPr>
                        <a:t> Late</a:t>
                      </a:r>
                      <a:r>
                        <a:rPr lang="en-US" sz="1600" u="none" strike="noStrike" baseline="0" dirty="0">
                          <a:effectLst/>
                        </a:rPr>
                        <a:t> Fringe</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17,597</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17,404</a:t>
                      </a:r>
                    </a:p>
                  </a:txBody>
                  <a:tcPr marL="9525" marR="9525" marT="9525" marB="0" anchor="ctr">
                    <a:solidFill>
                      <a:schemeClr val="bg1">
                        <a:lumMod val="95000"/>
                      </a:schemeClr>
                    </a:solidFill>
                  </a:tcPr>
                </a:tc>
                <a:extLst>
                  <a:ext uri="{0D108BD9-81ED-4DB2-BD59-A6C34878D82A}">
                    <a16:rowId xmlns:a16="http://schemas.microsoft.com/office/drawing/2014/main" val="10009"/>
                  </a:ext>
                </a:extLst>
              </a:tr>
              <a:tr h="340753">
                <a:tc>
                  <a:txBody>
                    <a:bodyPr/>
                    <a:lstStyle/>
                    <a:p>
                      <a:pPr algn="l" fontAlgn="b"/>
                      <a:r>
                        <a:rPr lang="en-US" sz="1600" u="none" strike="noStrike" dirty="0">
                          <a:effectLst/>
                        </a:rPr>
                        <a:t> Overnight </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26,163</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28,993</a:t>
                      </a:r>
                    </a:p>
                  </a:txBody>
                  <a:tcPr marL="9525" marR="9525" marT="9525" marB="0" anchor="ctr">
                    <a:solidFill>
                      <a:schemeClr val="bg1">
                        <a:lumMod val="95000"/>
                      </a:schemeClr>
                    </a:solidFill>
                  </a:tcPr>
                </a:tc>
                <a:extLst>
                  <a:ext uri="{0D108BD9-81ED-4DB2-BD59-A6C34878D82A}">
                    <a16:rowId xmlns:a16="http://schemas.microsoft.com/office/drawing/2014/main" val="1001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975607002"/>
              </p:ext>
            </p:extLst>
          </p:nvPr>
        </p:nvGraphicFramePr>
        <p:xfrm>
          <a:off x="5708333" y="2285467"/>
          <a:ext cx="2796458" cy="3725974"/>
        </p:xfrm>
        <a:graphic>
          <a:graphicData uri="http://schemas.openxmlformats.org/drawingml/2006/table">
            <a:tbl>
              <a:tblPr firstRow="1" bandRow="1">
                <a:tableStyleId>{073A0DAA-6AF3-43AB-8588-CEC1D06C72B9}</a:tableStyleId>
              </a:tblPr>
              <a:tblGrid>
                <a:gridCol w="1398229">
                  <a:extLst>
                    <a:ext uri="{9D8B030D-6E8A-4147-A177-3AD203B41FA5}">
                      <a16:colId xmlns:a16="http://schemas.microsoft.com/office/drawing/2014/main" val="20000"/>
                    </a:ext>
                  </a:extLst>
                </a:gridCol>
                <a:gridCol w="1398229">
                  <a:extLst>
                    <a:ext uri="{9D8B030D-6E8A-4147-A177-3AD203B41FA5}">
                      <a16:colId xmlns:a16="http://schemas.microsoft.com/office/drawing/2014/main" val="20001"/>
                    </a:ext>
                  </a:extLst>
                </a:gridCol>
              </a:tblGrid>
              <a:tr h="353569">
                <a:tc>
                  <a:txBody>
                    <a:bodyPr/>
                    <a:lstStyle/>
                    <a:p>
                      <a:pPr algn="ctr" fontAlgn="b"/>
                      <a:r>
                        <a:rPr lang="en-US" sz="1600" u="none" strike="noStrike" dirty="0">
                          <a:effectLst/>
                        </a:rPr>
                        <a:t>Change</a:t>
                      </a:r>
                      <a:endParaRPr lang="en-US" sz="1600" b="1" i="0" u="none" strike="noStrike" dirty="0">
                        <a:solidFill>
                          <a:srgbClr val="000000"/>
                        </a:solidFill>
                        <a:effectLst/>
                        <a:latin typeface="+mj-lt"/>
                      </a:endParaRPr>
                    </a:p>
                  </a:txBody>
                  <a:tcPr marL="9525" marR="9525" marT="9525" marB="0" anchor="ctr">
                    <a:solidFill>
                      <a:srgbClr val="50C8A0"/>
                    </a:solidFill>
                  </a:tcPr>
                </a:tc>
                <a:tc>
                  <a:txBody>
                    <a:bodyPr/>
                    <a:lstStyle/>
                    <a:p>
                      <a:pPr algn="ctr" fontAlgn="b"/>
                      <a:r>
                        <a:rPr lang="en-US" sz="1600" u="none" strike="noStrike" dirty="0">
                          <a:effectLst/>
                        </a:rPr>
                        <a:t>% Change</a:t>
                      </a:r>
                      <a:endParaRPr lang="en-US" sz="1600" b="1" i="0" u="none" strike="noStrike" dirty="0">
                        <a:solidFill>
                          <a:srgbClr val="000000"/>
                        </a:solidFill>
                        <a:effectLst/>
                        <a:latin typeface="+mj-lt"/>
                      </a:endParaRPr>
                    </a:p>
                  </a:txBody>
                  <a:tcPr marL="9525" marR="9525" marT="9525" marB="0" anchor="ctr">
                    <a:solidFill>
                      <a:srgbClr val="50C8A0"/>
                    </a:solidFill>
                  </a:tcPr>
                </a:tc>
                <a:extLst>
                  <a:ext uri="{0D108BD9-81ED-4DB2-BD59-A6C34878D82A}">
                    <a16:rowId xmlns:a16="http://schemas.microsoft.com/office/drawing/2014/main" val="10000"/>
                  </a:ext>
                </a:extLst>
              </a:tr>
              <a:tr h="543853">
                <a:tc>
                  <a:txBody>
                    <a:bodyPr/>
                    <a:lstStyle/>
                    <a:p>
                      <a:pPr marL="0" algn="ctr" defTabSz="457200" rtl="0" eaLnBrk="1" fontAlgn="b" latinLnBrk="0" hangingPunct="1"/>
                      <a:r>
                        <a:rPr lang="en-US" sz="1800" b="1" i="0" u="none" strike="noStrike" kern="1200" dirty="0">
                          <a:solidFill>
                            <a:schemeClr val="tx1"/>
                          </a:solidFill>
                          <a:effectLst/>
                          <a:latin typeface="+mj-lt"/>
                          <a:ea typeface="+mn-ea"/>
                          <a:cs typeface="+mn-cs"/>
                        </a:rPr>
                        <a:t>+15,497</a:t>
                      </a:r>
                    </a:p>
                  </a:txBody>
                  <a:tcPr marL="9525" marR="9525" marT="9525" marB="0" anchor="ctr">
                    <a:solidFill>
                      <a:schemeClr val="bg1"/>
                    </a:solidFill>
                  </a:tcPr>
                </a:tc>
                <a:tc>
                  <a:txBody>
                    <a:bodyPr/>
                    <a:lstStyle/>
                    <a:p>
                      <a:pPr marL="0" algn="ctr" defTabSz="457200" rtl="0" eaLnBrk="1" fontAlgn="b" latinLnBrk="0" hangingPunct="1"/>
                      <a:r>
                        <a:rPr lang="en-US" sz="1800" b="1" i="0" u="none" strike="noStrike" kern="1200" dirty="0">
                          <a:solidFill>
                            <a:schemeClr val="tx1"/>
                          </a:solidFill>
                          <a:effectLst/>
                          <a:latin typeface="+mj-lt"/>
                          <a:ea typeface="+mn-ea"/>
                          <a:cs typeface="+mn-cs"/>
                        </a:rPr>
                        <a:t>+7%</a:t>
                      </a:r>
                    </a:p>
                  </a:txBody>
                  <a:tcPr marL="9525" marR="9525" marT="9525" marB="0" anchor="ctr">
                    <a:solidFill>
                      <a:schemeClr val="bg1"/>
                    </a:solidFill>
                  </a:tcPr>
                </a:tc>
                <a:extLst>
                  <a:ext uri="{0D108BD9-81ED-4DB2-BD59-A6C34878D82A}">
                    <a16:rowId xmlns:a16="http://schemas.microsoft.com/office/drawing/2014/main" val="10001"/>
                  </a:ext>
                </a:extLst>
              </a:tr>
              <a:tr h="353569">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+3,764</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+33%</a:t>
                      </a:r>
                    </a:p>
                  </a:txBody>
                  <a:tcPr marL="9525" marR="9525" marT="9525" marB="0" anchor="ctr">
                    <a:solidFill>
                      <a:schemeClr val="bg1">
                        <a:lumMod val="95000"/>
                      </a:schemeClr>
                    </a:solidFill>
                  </a:tcPr>
                </a:tc>
                <a:extLst>
                  <a:ext uri="{0D108BD9-81ED-4DB2-BD59-A6C34878D82A}">
                    <a16:rowId xmlns:a16="http://schemas.microsoft.com/office/drawing/2014/main" val="10002"/>
                  </a:ext>
                </a:extLst>
              </a:tr>
              <a:tr h="353569">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+5,658</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+9%</a:t>
                      </a:r>
                    </a:p>
                  </a:txBody>
                  <a:tcPr marL="9525" marR="9525" marT="9525" marB="0" anchor="ctr">
                    <a:solidFill>
                      <a:schemeClr val="bg1">
                        <a:lumMod val="95000"/>
                      </a:schemeClr>
                    </a:solidFill>
                  </a:tcPr>
                </a:tc>
                <a:extLst>
                  <a:ext uri="{0D108BD9-81ED-4DB2-BD59-A6C34878D82A}">
                    <a16:rowId xmlns:a16="http://schemas.microsoft.com/office/drawing/2014/main" val="10004"/>
                  </a:ext>
                </a:extLst>
              </a:tr>
              <a:tr h="353569">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+1,948</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+7%</a:t>
                      </a:r>
                    </a:p>
                  </a:txBody>
                  <a:tcPr marL="9525" marR="9525" marT="9525" marB="0" anchor="ctr">
                    <a:solidFill>
                      <a:schemeClr val="bg1">
                        <a:lumMod val="95000"/>
                      </a:schemeClr>
                    </a:solidFill>
                  </a:tcPr>
                </a:tc>
                <a:extLst>
                  <a:ext uri="{0D108BD9-81ED-4DB2-BD59-A6C34878D82A}">
                    <a16:rowId xmlns:a16="http://schemas.microsoft.com/office/drawing/2014/main" val="10007"/>
                  </a:ext>
                </a:extLst>
              </a:tr>
              <a:tr h="353569">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+268</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+2%</a:t>
                      </a:r>
                    </a:p>
                  </a:txBody>
                  <a:tcPr marL="9525" marR="9525" marT="9525" marB="0" anchor="ctr">
                    <a:solidFill>
                      <a:schemeClr val="bg1">
                        <a:lumMod val="95000"/>
                      </a:schemeClr>
                    </a:solidFill>
                  </a:tcPr>
                </a:tc>
                <a:extLst>
                  <a:ext uri="{0D108BD9-81ED-4DB2-BD59-A6C34878D82A}">
                    <a16:rowId xmlns:a16="http://schemas.microsoft.com/office/drawing/2014/main" val="10005"/>
                  </a:ext>
                </a:extLst>
              </a:tr>
              <a:tr h="353569">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+1,280</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+2%</a:t>
                      </a:r>
                    </a:p>
                  </a:txBody>
                  <a:tcPr marL="9525" marR="9525" marT="9525" marB="0" anchor="ctr">
                    <a:solidFill>
                      <a:schemeClr val="bg1">
                        <a:lumMod val="95000"/>
                      </a:schemeClr>
                    </a:solidFill>
                  </a:tcPr>
                </a:tc>
                <a:extLst>
                  <a:ext uri="{0D108BD9-81ED-4DB2-BD59-A6C34878D82A}">
                    <a16:rowId xmlns:a16="http://schemas.microsoft.com/office/drawing/2014/main" val="10006"/>
                  </a:ext>
                </a:extLst>
              </a:tr>
              <a:tr h="353569">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-58</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a:t>
                      </a:r>
                    </a:p>
                  </a:txBody>
                  <a:tcPr marL="9525" marR="9525" marT="9525" marB="0" anchor="ctr">
                    <a:solidFill>
                      <a:schemeClr val="bg1">
                        <a:lumMod val="95000"/>
                      </a:schemeClr>
                    </a:solidFill>
                  </a:tcPr>
                </a:tc>
                <a:extLst>
                  <a:ext uri="{0D108BD9-81ED-4DB2-BD59-A6C34878D82A}">
                    <a16:rowId xmlns:a16="http://schemas.microsoft.com/office/drawing/2014/main" val="10008"/>
                  </a:ext>
                </a:extLst>
              </a:tr>
              <a:tr h="353569">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-193</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a:t>
                      </a:r>
                    </a:p>
                  </a:txBody>
                  <a:tcPr marL="9525" marR="9525" marT="9525" marB="0" anchor="ctr">
                    <a:solidFill>
                      <a:schemeClr val="bg1">
                        <a:lumMod val="95000"/>
                      </a:schemeClr>
                    </a:solidFill>
                  </a:tcPr>
                </a:tc>
                <a:extLst>
                  <a:ext uri="{0D108BD9-81ED-4DB2-BD59-A6C34878D82A}">
                    <a16:rowId xmlns:a16="http://schemas.microsoft.com/office/drawing/2014/main" val="10009"/>
                  </a:ext>
                </a:extLst>
              </a:tr>
              <a:tr h="353569">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+2,830</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+11%</a:t>
                      </a:r>
                    </a:p>
                  </a:txBody>
                  <a:tcPr marL="9525" marR="9525" marT="9525" marB="0" anchor="ctr">
                    <a:solidFill>
                      <a:schemeClr val="bg1">
                        <a:lumMod val="95000"/>
                      </a:schemeClr>
                    </a:solidFill>
                  </a:tcPr>
                </a:tc>
                <a:extLst>
                  <a:ext uri="{0D108BD9-81ED-4DB2-BD59-A6C34878D82A}">
                    <a16:rowId xmlns:a16="http://schemas.microsoft.com/office/drawing/2014/main" val="10010"/>
                  </a:ext>
                </a:extLst>
              </a:tr>
            </a:tbl>
          </a:graphicData>
        </a:graphic>
      </p:graphicFrame>
      <p:sp>
        <p:nvSpPr>
          <p:cNvPr id="7" name="Rectangle 6"/>
          <p:cNvSpPr/>
          <p:nvPr/>
        </p:nvSpPr>
        <p:spPr>
          <a:xfrm>
            <a:off x="5432158" y="2088333"/>
            <a:ext cx="85953" cy="391559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5714683" y="2045470"/>
            <a:ext cx="2796458" cy="246346"/>
          </a:xfrm>
          <a:prstGeom prst="rect">
            <a:avLst/>
          </a:prstGeom>
          <a:solidFill>
            <a:srgbClr val="50C8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‘07 vs ‘17</a:t>
            </a:r>
          </a:p>
        </p:txBody>
      </p:sp>
      <p:sp>
        <p:nvSpPr>
          <p:cNvPr id="11" name="Footer Placeholder 1">
            <a:extLst>
              <a:ext uri="{FF2B5EF4-FFF2-40B4-BE49-F238E27FC236}">
                <a16:creationId xmlns:a16="http://schemas.microsoft.com/office/drawing/2014/main" id="{8759575F-5FAE-48A8-B026-65D12BFAE2C1}"/>
              </a:ext>
            </a:extLst>
          </p:cNvPr>
          <p:cNvSpPr txBox="1">
            <a:spLocks/>
          </p:cNvSpPr>
          <p:nvPr/>
        </p:nvSpPr>
        <p:spPr bwMode="auto">
          <a:xfrm>
            <a:off x="304800" y="6331309"/>
            <a:ext cx="7186246" cy="50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Arial" panose="020B0604020202020204" pitchFamily="34" charset="0"/>
              </a:rPr>
              <a:t>Source: VAB Analysis of Nielsen Ad Intel data, reflects calendar month of December (1-31).  P18+, C3 stream, GRPs are equivalized, “national” market.  GRPs include direct response and local avails activity. Daypart definitions: Morning (M-Su 6a-9a), Daytime (M-Su 9a-4:30p), Early Fringe (M-Su 4:30p-7p), Prime Access (M-Sa 7p-8p), Prime (M-Sa 8p-11p; Su 7p-11p),  Late News (M-Su 11p-11:30p), Late Fringe (M-Su 11:30-1a), Overnight (M-Su 1a-6a)</a:t>
            </a:r>
          </a:p>
        </p:txBody>
      </p:sp>
      <p:sp>
        <p:nvSpPr>
          <p:cNvPr id="10" name="Text Placeholder 3">
            <a:extLst>
              <a:ext uri="{FF2B5EF4-FFF2-40B4-BE49-F238E27FC236}">
                <a16:creationId xmlns:a16="http://schemas.microsoft.com/office/drawing/2014/main" id="{4AA857D5-D02D-4A46-B0DF-BA4057A232C3}"/>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222648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a:xfrm>
            <a:off x="161636" y="424671"/>
            <a:ext cx="8805334" cy="815937"/>
          </a:xfrm>
        </p:spPr>
        <p:txBody>
          <a:bodyPr/>
          <a:lstStyle/>
          <a:p>
            <a:pPr defTabSz="914400" eaLnBrk="0" hangingPunct="0">
              <a:lnSpc>
                <a:spcPct val="100000"/>
              </a:lnSpc>
              <a:spcBef>
                <a:spcPts val="0"/>
              </a:spcBef>
              <a:defRPr/>
            </a:pPr>
            <a:r>
              <a:rPr lang="en-US" altLang="en-US" dirty="0">
                <a:solidFill>
                  <a:schemeClr val="tx1"/>
                </a:solidFill>
              </a:rPr>
              <a:t>In Contrast, Local Broadcast TV Dayparts Have Suffered Double-Digit Decreases Over The Same Time Period</a:t>
            </a:r>
          </a:p>
        </p:txBody>
      </p:sp>
      <p:sp>
        <p:nvSpPr>
          <p:cNvPr id="68" name="Title 1"/>
          <p:cNvSpPr txBox="1">
            <a:spLocks/>
          </p:cNvSpPr>
          <p:nvPr/>
        </p:nvSpPr>
        <p:spPr bwMode="auto">
          <a:xfrm>
            <a:off x="510080" y="1480605"/>
            <a:ext cx="7958838" cy="50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sng"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“All Measured DMAs” Average</a:t>
            </a:r>
            <a:r>
              <a:rPr kumimoji="0" lang="en-US" altLang="en-US" sz="1600" b="1" i="0" u="none"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a:t>
            </a:r>
            <a:r>
              <a:rPr kumimoji="0" lang="en-US" altLang="en-US" sz="1600" b="1" i="1" u="none"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 </a:t>
            </a:r>
            <a:r>
              <a:rPr kumimoji="0" lang="en-US" altLang="en-US" sz="1600" b="1" i="0" u="none"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Local Broadcast A18+ GRPs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1" u="none"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Month of</a:t>
            </a:r>
            <a:r>
              <a:rPr kumimoji="0" lang="en-US" altLang="en-US" sz="1400" b="1" i="1" u="none" strike="noStrike" kern="0" cap="none" spc="0" normalizeH="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 December</a:t>
            </a:r>
            <a:endParaRPr kumimoji="0" lang="en-US" altLang="en-US" sz="1400" b="1" i="1" u="none"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691474895"/>
              </p:ext>
            </p:extLst>
          </p:nvPr>
        </p:nvGraphicFramePr>
        <p:xfrm>
          <a:off x="510079" y="2285466"/>
          <a:ext cx="4753866" cy="3700342"/>
        </p:xfrm>
        <a:graphic>
          <a:graphicData uri="http://schemas.openxmlformats.org/drawingml/2006/table">
            <a:tbl>
              <a:tblPr firstRow="1" bandRow="1">
                <a:tableStyleId>{073A0DAA-6AF3-43AB-8588-CEC1D06C72B9}</a:tableStyleId>
              </a:tblPr>
              <a:tblGrid>
                <a:gridCol w="2093539">
                  <a:extLst>
                    <a:ext uri="{9D8B030D-6E8A-4147-A177-3AD203B41FA5}">
                      <a16:colId xmlns:a16="http://schemas.microsoft.com/office/drawing/2014/main" val="20000"/>
                    </a:ext>
                  </a:extLst>
                </a:gridCol>
                <a:gridCol w="1075705">
                  <a:extLst>
                    <a:ext uri="{9D8B030D-6E8A-4147-A177-3AD203B41FA5}">
                      <a16:colId xmlns:a16="http://schemas.microsoft.com/office/drawing/2014/main" val="20001"/>
                    </a:ext>
                  </a:extLst>
                </a:gridCol>
                <a:gridCol w="1584622">
                  <a:extLst>
                    <a:ext uri="{9D8B030D-6E8A-4147-A177-3AD203B41FA5}">
                      <a16:colId xmlns:a16="http://schemas.microsoft.com/office/drawing/2014/main" val="20002"/>
                    </a:ext>
                  </a:extLst>
                </a:gridCol>
              </a:tblGrid>
              <a:tr h="340753">
                <a:tc>
                  <a:txBody>
                    <a:bodyPr/>
                    <a:lstStyle/>
                    <a:p>
                      <a:pPr algn="l" fontAlgn="b"/>
                      <a:r>
                        <a:rPr lang="en-US" sz="1600" u="none" strike="noStrike" dirty="0">
                          <a:effectLst/>
                        </a:rPr>
                        <a:t> Daypart </a:t>
                      </a:r>
                      <a:endParaRPr lang="en-US" sz="1600" b="0" i="0" u="none" strike="noStrike" dirty="0">
                        <a:solidFill>
                          <a:srgbClr val="000000"/>
                        </a:solidFill>
                        <a:effectLst/>
                        <a:latin typeface="+mj-lt"/>
                      </a:endParaRPr>
                    </a:p>
                  </a:txBody>
                  <a:tcPr marL="9525" marR="9525" marT="9525" marB="0" anchor="ctr">
                    <a:solidFill>
                      <a:srgbClr val="0765A3"/>
                    </a:solidFill>
                  </a:tcPr>
                </a:tc>
                <a:tc>
                  <a:txBody>
                    <a:bodyPr/>
                    <a:lstStyle/>
                    <a:p>
                      <a:pPr algn="ctr" fontAlgn="b"/>
                      <a:r>
                        <a:rPr lang="en-US" sz="1600" u="none" strike="noStrike" dirty="0">
                          <a:effectLst/>
                        </a:rPr>
                        <a:t>2007</a:t>
                      </a:r>
                      <a:endParaRPr lang="en-US" sz="1600" b="1" i="0" u="none" strike="noStrike" dirty="0">
                        <a:solidFill>
                          <a:srgbClr val="000000"/>
                        </a:solidFill>
                        <a:effectLst/>
                        <a:latin typeface="+mj-lt"/>
                      </a:endParaRPr>
                    </a:p>
                  </a:txBody>
                  <a:tcPr marL="9525" marR="9525" marT="9525" marB="0" anchor="ctr">
                    <a:solidFill>
                      <a:srgbClr val="0765A3"/>
                    </a:solidFill>
                  </a:tcPr>
                </a:tc>
                <a:tc>
                  <a:txBody>
                    <a:bodyPr/>
                    <a:lstStyle/>
                    <a:p>
                      <a:pPr algn="ctr" fontAlgn="b"/>
                      <a:r>
                        <a:rPr lang="en-US" sz="1600" u="none" strike="noStrike" dirty="0">
                          <a:effectLst/>
                        </a:rPr>
                        <a:t>2017</a:t>
                      </a:r>
                      <a:endParaRPr lang="en-US" sz="1600" b="1" i="0" u="none" strike="noStrike" dirty="0">
                        <a:solidFill>
                          <a:srgbClr val="000000"/>
                        </a:solidFill>
                        <a:effectLst/>
                        <a:latin typeface="+mj-lt"/>
                      </a:endParaRPr>
                    </a:p>
                  </a:txBody>
                  <a:tcPr marL="9525" marR="9525" marT="9525" marB="0" anchor="ctr">
                    <a:solidFill>
                      <a:srgbClr val="0765A3"/>
                    </a:solidFill>
                  </a:tcPr>
                </a:tc>
                <a:extLst>
                  <a:ext uri="{0D108BD9-81ED-4DB2-BD59-A6C34878D82A}">
                    <a16:rowId xmlns:a16="http://schemas.microsoft.com/office/drawing/2014/main" val="10000"/>
                  </a:ext>
                </a:extLst>
              </a:tr>
              <a:tr h="633565">
                <a:tc>
                  <a:txBody>
                    <a:bodyPr/>
                    <a:lstStyle/>
                    <a:p>
                      <a:pPr algn="l" fontAlgn="b"/>
                      <a:r>
                        <a:rPr lang="en-US" sz="1800" b="1" u="none" strike="noStrike" dirty="0">
                          <a:effectLst/>
                          <a:latin typeface="+mj-lt"/>
                        </a:rPr>
                        <a:t>Total Day</a:t>
                      </a:r>
                      <a:endParaRPr lang="en-US" sz="1800" b="1" i="0" u="none" strike="noStrike" dirty="0">
                        <a:solidFill>
                          <a:srgbClr val="000000"/>
                        </a:solidFill>
                        <a:effectLst/>
                        <a:latin typeface="+mj-lt"/>
                      </a:endParaRPr>
                    </a:p>
                  </a:txBody>
                  <a:tcPr marL="9525" marR="9525" marT="9525" marB="0" anchor="ctr">
                    <a:solidFill>
                      <a:schemeClr val="bg1"/>
                    </a:solidFill>
                  </a:tcPr>
                </a:tc>
                <a:tc>
                  <a:txBody>
                    <a:bodyPr/>
                    <a:lstStyle/>
                    <a:p>
                      <a:pPr marL="0" algn="ctr" defTabSz="457200" rtl="0" eaLnBrk="1" fontAlgn="b" latinLnBrk="0" hangingPunct="1"/>
                      <a:r>
                        <a:rPr lang="en-US" sz="1800" b="1" i="0" u="none" strike="noStrike" kern="1200" dirty="0">
                          <a:solidFill>
                            <a:schemeClr val="tx1"/>
                          </a:solidFill>
                          <a:effectLst/>
                          <a:latin typeface="+mj-lt"/>
                          <a:ea typeface="+mn-ea"/>
                          <a:cs typeface="+mn-cs"/>
                        </a:rPr>
                        <a:t>59,306</a:t>
                      </a:r>
                    </a:p>
                  </a:txBody>
                  <a:tcPr marL="9525" marR="9525" marT="9525" marB="0" anchor="ctr">
                    <a:solidFill>
                      <a:schemeClr val="bg1"/>
                    </a:solidFill>
                  </a:tcPr>
                </a:tc>
                <a:tc>
                  <a:txBody>
                    <a:bodyPr/>
                    <a:lstStyle/>
                    <a:p>
                      <a:pPr marL="0" algn="ctr" defTabSz="457200" rtl="0" eaLnBrk="1" fontAlgn="b" latinLnBrk="0" hangingPunct="1"/>
                      <a:r>
                        <a:rPr lang="en-US" sz="1800" b="1" i="0" u="none" strike="noStrike" kern="1200" dirty="0">
                          <a:solidFill>
                            <a:schemeClr val="tx1"/>
                          </a:solidFill>
                          <a:effectLst/>
                          <a:latin typeface="+mj-lt"/>
                          <a:ea typeface="+mn-ea"/>
                          <a:cs typeface="+mn-cs"/>
                        </a:rPr>
                        <a:t>51,668</a:t>
                      </a:r>
                    </a:p>
                  </a:txBody>
                  <a:tcPr marL="9525" marR="9525" marT="9525" marB="0" anchor="ctr">
                    <a:solidFill>
                      <a:schemeClr val="bg1"/>
                    </a:solidFill>
                  </a:tcPr>
                </a:tc>
                <a:extLst>
                  <a:ext uri="{0D108BD9-81ED-4DB2-BD59-A6C34878D82A}">
                    <a16:rowId xmlns:a16="http://schemas.microsoft.com/office/drawing/2014/main" val="10001"/>
                  </a:ext>
                </a:extLst>
              </a:tr>
              <a:tr h="340753">
                <a:tc>
                  <a:txBody>
                    <a:bodyPr/>
                    <a:lstStyle/>
                    <a:p>
                      <a:pPr algn="l" fontAlgn="b"/>
                      <a:r>
                        <a:rPr lang="en-US" sz="1600" u="none" strike="noStrike" dirty="0">
                          <a:effectLst/>
                        </a:rPr>
                        <a:t> Morning </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8,593</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8,705</a:t>
                      </a:r>
                    </a:p>
                  </a:txBody>
                  <a:tcPr marL="9525" marR="9525" marT="9525" marB="0" anchor="ctr">
                    <a:solidFill>
                      <a:schemeClr val="bg1">
                        <a:lumMod val="95000"/>
                      </a:schemeClr>
                    </a:solidFill>
                  </a:tcPr>
                </a:tc>
                <a:extLst>
                  <a:ext uri="{0D108BD9-81ED-4DB2-BD59-A6C34878D82A}">
                    <a16:rowId xmlns:a16="http://schemas.microsoft.com/office/drawing/2014/main" val="10002"/>
                  </a:ext>
                </a:extLst>
              </a:tr>
              <a:tr h="340753">
                <a:tc>
                  <a:txBody>
                    <a:bodyPr/>
                    <a:lstStyle/>
                    <a:p>
                      <a:pPr algn="l" fontAlgn="b"/>
                      <a:r>
                        <a:rPr lang="en-US" sz="1600" u="none" strike="noStrike" dirty="0">
                          <a:effectLst/>
                        </a:rPr>
                        <a:t> Daytime</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13,097</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11,545</a:t>
                      </a:r>
                    </a:p>
                  </a:txBody>
                  <a:tcPr marL="9525" marR="9525" marT="9525" marB="0" anchor="ctr">
                    <a:solidFill>
                      <a:schemeClr val="bg1">
                        <a:lumMod val="95000"/>
                      </a:schemeClr>
                    </a:solidFill>
                  </a:tcPr>
                </a:tc>
                <a:extLst>
                  <a:ext uri="{0D108BD9-81ED-4DB2-BD59-A6C34878D82A}">
                    <a16:rowId xmlns:a16="http://schemas.microsoft.com/office/drawing/2014/main" val="10004"/>
                  </a:ext>
                </a:extLst>
              </a:tr>
              <a:tr h="340753">
                <a:tc>
                  <a:txBody>
                    <a:bodyPr/>
                    <a:lstStyle/>
                    <a:p>
                      <a:pPr algn="l" fontAlgn="b"/>
                      <a:r>
                        <a:rPr lang="en-US" sz="1600" u="none" strike="noStrike" dirty="0">
                          <a:effectLst/>
                        </a:rPr>
                        <a:t> Early Fringe</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13,020</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10,771</a:t>
                      </a:r>
                    </a:p>
                  </a:txBody>
                  <a:tcPr marL="9525" marR="9525" marT="9525" marB="0" anchor="ctr">
                    <a:solidFill>
                      <a:schemeClr val="bg1">
                        <a:lumMod val="95000"/>
                      </a:schemeClr>
                    </a:solidFill>
                  </a:tcPr>
                </a:tc>
                <a:extLst>
                  <a:ext uri="{0D108BD9-81ED-4DB2-BD59-A6C34878D82A}">
                    <a16:rowId xmlns:a16="http://schemas.microsoft.com/office/drawing/2014/main" val="10007"/>
                  </a:ext>
                </a:extLst>
              </a:tr>
              <a:tr h="340753">
                <a:tc>
                  <a:txBody>
                    <a:bodyPr/>
                    <a:lstStyle/>
                    <a:p>
                      <a:pPr algn="l" fontAlgn="b"/>
                      <a:r>
                        <a:rPr lang="en-US" sz="1600" u="none" strike="noStrike" dirty="0">
                          <a:effectLst/>
                        </a:rPr>
                        <a:t> Prime Access</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7,431</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6,288</a:t>
                      </a:r>
                    </a:p>
                  </a:txBody>
                  <a:tcPr marL="9525" marR="9525" marT="9525" marB="0" anchor="ctr">
                    <a:solidFill>
                      <a:schemeClr val="bg1">
                        <a:lumMod val="95000"/>
                      </a:schemeClr>
                    </a:solidFill>
                  </a:tcPr>
                </a:tc>
                <a:extLst>
                  <a:ext uri="{0D108BD9-81ED-4DB2-BD59-A6C34878D82A}">
                    <a16:rowId xmlns:a16="http://schemas.microsoft.com/office/drawing/2014/main" val="10005"/>
                  </a:ext>
                </a:extLst>
              </a:tr>
              <a:tr h="340753">
                <a:tc>
                  <a:txBody>
                    <a:bodyPr/>
                    <a:lstStyle/>
                    <a:p>
                      <a:pPr algn="l" fontAlgn="b"/>
                      <a:r>
                        <a:rPr lang="en-US" sz="1600" u="none" strike="noStrike" dirty="0">
                          <a:effectLst/>
                        </a:rPr>
                        <a:t> Prime</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8,325</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6,979</a:t>
                      </a:r>
                    </a:p>
                  </a:txBody>
                  <a:tcPr marL="9525" marR="9525" marT="9525" marB="0" anchor="ctr">
                    <a:solidFill>
                      <a:schemeClr val="bg1">
                        <a:lumMod val="95000"/>
                      </a:schemeClr>
                    </a:solidFill>
                  </a:tcPr>
                </a:tc>
                <a:extLst>
                  <a:ext uri="{0D108BD9-81ED-4DB2-BD59-A6C34878D82A}">
                    <a16:rowId xmlns:a16="http://schemas.microsoft.com/office/drawing/2014/main" val="10006"/>
                  </a:ext>
                </a:extLst>
              </a:tr>
              <a:tr h="340753">
                <a:tc>
                  <a:txBody>
                    <a:bodyPr/>
                    <a:lstStyle/>
                    <a:p>
                      <a:pPr algn="l" fontAlgn="b"/>
                      <a:r>
                        <a:rPr lang="en-US" sz="1600" u="none" strike="noStrike" dirty="0">
                          <a:effectLst/>
                        </a:rPr>
                        <a:t> Late News </a:t>
                      </a:r>
                      <a:endParaRPr lang="en-US" sz="1600" b="0" i="0" u="none" strike="noStrike" kern="1200" dirty="0">
                        <a:solidFill>
                          <a:srgbClr val="000000"/>
                        </a:solidFill>
                        <a:effectLst/>
                        <a:latin typeface="+mn-lt"/>
                        <a:ea typeface="+mn-ea"/>
                        <a:cs typeface="+mn-cs"/>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4,071</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2,971</a:t>
                      </a:r>
                    </a:p>
                  </a:txBody>
                  <a:tcPr marL="9525" marR="9525" marT="9525" marB="0" anchor="ctr">
                    <a:solidFill>
                      <a:schemeClr val="bg1">
                        <a:lumMod val="95000"/>
                      </a:schemeClr>
                    </a:solidFill>
                  </a:tcPr>
                </a:tc>
                <a:extLst>
                  <a:ext uri="{0D108BD9-81ED-4DB2-BD59-A6C34878D82A}">
                    <a16:rowId xmlns:a16="http://schemas.microsoft.com/office/drawing/2014/main" val="10008"/>
                  </a:ext>
                </a:extLst>
              </a:tr>
              <a:tr h="340753">
                <a:tc>
                  <a:txBody>
                    <a:bodyPr/>
                    <a:lstStyle/>
                    <a:p>
                      <a:pPr algn="l" fontAlgn="b"/>
                      <a:r>
                        <a:rPr lang="en-US" sz="1600" u="none" strike="noStrike" dirty="0">
                          <a:effectLst/>
                        </a:rPr>
                        <a:t> Late</a:t>
                      </a:r>
                      <a:r>
                        <a:rPr lang="en-US" sz="1600" u="none" strike="noStrike" baseline="0" dirty="0">
                          <a:effectLst/>
                        </a:rPr>
                        <a:t> Fringe</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3,171</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2,675</a:t>
                      </a:r>
                    </a:p>
                  </a:txBody>
                  <a:tcPr marL="9525" marR="9525" marT="9525" marB="0" anchor="ctr">
                    <a:solidFill>
                      <a:schemeClr val="bg1">
                        <a:lumMod val="95000"/>
                      </a:schemeClr>
                    </a:solidFill>
                  </a:tcPr>
                </a:tc>
                <a:extLst>
                  <a:ext uri="{0D108BD9-81ED-4DB2-BD59-A6C34878D82A}">
                    <a16:rowId xmlns:a16="http://schemas.microsoft.com/office/drawing/2014/main" val="10009"/>
                  </a:ext>
                </a:extLst>
              </a:tr>
              <a:tr h="340753">
                <a:tc>
                  <a:txBody>
                    <a:bodyPr/>
                    <a:lstStyle/>
                    <a:p>
                      <a:pPr algn="l" fontAlgn="b"/>
                      <a:r>
                        <a:rPr lang="en-US" sz="1600" u="none" strike="noStrike" dirty="0">
                          <a:effectLst/>
                        </a:rPr>
                        <a:t> Overnight </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1,598</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1,734</a:t>
                      </a:r>
                    </a:p>
                  </a:txBody>
                  <a:tcPr marL="9525" marR="9525" marT="9525" marB="0" anchor="ctr">
                    <a:solidFill>
                      <a:schemeClr val="bg1">
                        <a:lumMod val="95000"/>
                      </a:schemeClr>
                    </a:solidFill>
                  </a:tcPr>
                </a:tc>
                <a:extLst>
                  <a:ext uri="{0D108BD9-81ED-4DB2-BD59-A6C34878D82A}">
                    <a16:rowId xmlns:a16="http://schemas.microsoft.com/office/drawing/2014/main" val="1001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54879800"/>
              </p:ext>
            </p:extLst>
          </p:nvPr>
        </p:nvGraphicFramePr>
        <p:xfrm>
          <a:off x="5708333" y="2285467"/>
          <a:ext cx="2796458" cy="3725974"/>
        </p:xfrm>
        <a:graphic>
          <a:graphicData uri="http://schemas.openxmlformats.org/drawingml/2006/table">
            <a:tbl>
              <a:tblPr firstRow="1" bandRow="1">
                <a:tableStyleId>{073A0DAA-6AF3-43AB-8588-CEC1D06C72B9}</a:tableStyleId>
              </a:tblPr>
              <a:tblGrid>
                <a:gridCol w="1398229">
                  <a:extLst>
                    <a:ext uri="{9D8B030D-6E8A-4147-A177-3AD203B41FA5}">
                      <a16:colId xmlns:a16="http://schemas.microsoft.com/office/drawing/2014/main" val="20000"/>
                    </a:ext>
                  </a:extLst>
                </a:gridCol>
                <a:gridCol w="1398229">
                  <a:extLst>
                    <a:ext uri="{9D8B030D-6E8A-4147-A177-3AD203B41FA5}">
                      <a16:colId xmlns:a16="http://schemas.microsoft.com/office/drawing/2014/main" val="20001"/>
                    </a:ext>
                  </a:extLst>
                </a:gridCol>
              </a:tblGrid>
              <a:tr h="353569">
                <a:tc>
                  <a:txBody>
                    <a:bodyPr/>
                    <a:lstStyle/>
                    <a:p>
                      <a:pPr algn="ctr" fontAlgn="b"/>
                      <a:r>
                        <a:rPr lang="en-US" sz="1600" u="none" strike="noStrike" dirty="0">
                          <a:effectLst/>
                        </a:rPr>
                        <a:t>Change</a:t>
                      </a:r>
                      <a:endParaRPr lang="en-US" sz="1600" b="1" i="0" u="none" strike="noStrike" dirty="0">
                        <a:solidFill>
                          <a:srgbClr val="000000"/>
                        </a:solidFill>
                        <a:effectLst/>
                        <a:latin typeface="+mj-lt"/>
                      </a:endParaRPr>
                    </a:p>
                  </a:txBody>
                  <a:tcPr marL="9525" marR="9525" marT="9525" marB="0" anchor="ctr">
                    <a:solidFill>
                      <a:srgbClr val="50C8A0"/>
                    </a:solidFill>
                  </a:tcPr>
                </a:tc>
                <a:tc>
                  <a:txBody>
                    <a:bodyPr/>
                    <a:lstStyle/>
                    <a:p>
                      <a:pPr algn="ctr" fontAlgn="b"/>
                      <a:r>
                        <a:rPr lang="en-US" sz="1600" u="none" strike="noStrike" dirty="0">
                          <a:effectLst/>
                        </a:rPr>
                        <a:t>% Change</a:t>
                      </a:r>
                      <a:endParaRPr lang="en-US" sz="1600" b="1" i="0" u="none" strike="noStrike" dirty="0">
                        <a:solidFill>
                          <a:srgbClr val="000000"/>
                        </a:solidFill>
                        <a:effectLst/>
                        <a:latin typeface="+mj-lt"/>
                      </a:endParaRPr>
                    </a:p>
                  </a:txBody>
                  <a:tcPr marL="9525" marR="9525" marT="9525" marB="0" anchor="ctr">
                    <a:solidFill>
                      <a:srgbClr val="50C8A0"/>
                    </a:solidFill>
                  </a:tcPr>
                </a:tc>
                <a:extLst>
                  <a:ext uri="{0D108BD9-81ED-4DB2-BD59-A6C34878D82A}">
                    <a16:rowId xmlns:a16="http://schemas.microsoft.com/office/drawing/2014/main" val="10000"/>
                  </a:ext>
                </a:extLst>
              </a:tr>
              <a:tr h="543853">
                <a:tc>
                  <a:txBody>
                    <a:bodyPr/>
                    <a:lstStyle/>
                    <a:p>
                      <a:pPr marL="0" algn="ctr" defTabSz="457200" rtl="0" eaLnBrk="1" fontAlgn="b" latinLnBrk="0" hangingPunct="1"/>
                      <a:r>
                        <a:rPr lang="en-US" sz="1800" b="1" i="0" u="none" strike="noStrike" kern="1200" dirty="0">
                          <a:solidFill>
                            <a:srgbClr val="C00000"/>
                          </a:solidFill>
                          <a:effectLst/>
                          <a:latin typeface="+mj-lt"/>
                          <a:ea typeface="+mn-ea"/>
                          <a:cs typeface="+mn-cs"/>
                        </a:rPr>
                        <a:t>-7,639</a:t>
                      </a:r>
                    </a:p>
                  </a:txBody>
                  <a:tcPr marL="9525" marR="9525" marT="9525" marB="0" anchor="ctr">
                    <a:solidFill>
                      <a:schemeClr val="bg1"/>
                    </a:solidFill>
                  </a:tcPr>
                </a:tc>
                <a:tc>
                  <a:txBody>
                    <a:bodyPr/>
                    <a:lstStyle/>
                    <a:p>
                      <a:pPr marL="0" algn="ctr" defTabSz="457200" rtl="0" eaLnBrk="1" fontAlgn="b" latinLnBrk="0" hangingPunct="1"/>
                      <a:r>
                        <a:rPr lang="en-US" sz="1800" b="1" i="0" u="none" strike="noStrike" kern="1200" dirty="0">
                          <a:solidFill>
                            <a:srgbClr val="C00000"/>
                          </a:solidFill>
                          <a:effectLst/>
                          <a:latin typeface="+mj-lt"/>
                          <a:ea typeface="+mn-ea"/>
                          <a:cs typeface="+mn-cs"/>
                        </a:rPr>
                        <a:t>-13%</a:t>
                      </a:r>
                    </a:p>
                  </a:txBody>
                  <a:tcPr marL="9525" marR="9525" marT="9525" marB="0" anchor="ctr">
                    <a:solidFill>
                      <a:schemeClr val="bg1"/>
                    </a:solidFill>
                  </a:tcPr>
                </a:tc>
                <a:extLst>
                  <a:ext uri="{0D108BD9-81ED-4DB2-BD59-A6C34878D82A}">
                    <a16:rowId xmlns:a16="http://schemas.microsoft.com/office/drawing/2014/main" val="10001"/>
                  </a:ext>
                </a:extLst>
              </a:tr>
              <a:tr h="353569">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+112</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a:t>
                      </a:r>
                    </a:p>
                  </a:txBody>
                  <a:tcPr marL="9525" marR="9525" marT="9525" marB="0" anchor="ctr">
                    <a:solidFill>
                      <a:schemeClr val="bg1">
                        <a:lumMod val="95000"/>
                      </a:schemeClr>
                    </a:solidFill>
                  </a:tcPr>
                </a:tc>
                <a:extLst>
                  <a:ext uri="{0D108BD9-81ED-4DB2-BD59-A6C34878D82A}">
                    <a16:rowId xmlns:a16="http://schemas.microsoft.com/office/drawing/2014/main" val="10002"/>
                  </a:ext>
                </a:extLst>
              </a:tr>
              <a:tr h="353569">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-1,552</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-12%</a:t>
                      </a:r>
                    </a:p>
                  </a:txBody>
                  <a:tcPr marL="9525" marR="9525" marT="9525" marB="0" anchor="ctr">
                    <a:solidFill>
                      <a:schemeClr val="bg1">
                        <a:lumMod val="95000"/>
                      </a:schemeClr>
                    </a:solidFill>
                  </a:tcPr>
                </a:tc>
                <a:extLst>
                  <a:ext uri="{0D108BD9-81ED-4DB2-BD59-A6C34878D82A}">
                    <a16:rowId xmlns:a16="http://schemas.microsoft.com/office/drawing/2014/main" val="10004"/>
                  </a:ext>
                </a:extLst>
              </a:tr>
              <a:tr h="353569">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-2,249</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-17%</a:t>
                      </a:r>
                    </a:p>
                  </a:txBody>
                  <a:tcPr marL="9525" marR="9525" marT="9525" marB="0" anchor="ctr">
                    <a:solidFill>
                      <a:schemeClr val="bg1">
                        <a:lumMod val="95000"/>
                      </a:schemeClr>
                    </a:solidFill>
                  </a:tcPr>
                </a:tc>
                <a:extLst>
                  <a:ext uri="{0D108BD9-81ED-4DB2-BD59-A6C34878D82A}">
                    <a16:rowId xmlns:a16="http://schemas.microsoft.com/office/drawing/2014/main" val="10007"/>
                  </a:ext>
                </a:extLst>
              </a:tr>
              <a:tr h="353569">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-1,143</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-15%</a:t>
                      </a:r>
                    </a:p>
                  </a:txBody>
                  <a:tcPr marL="9525" marR="9525" marT="9525" marB="0" anchor="ctr">
                    <a:solidFill>
                      <a:schemeClr val="bg1">
                        <a:lumMod val="95000"/>
                      </a:schemeClr>
                    </a:solidFill>
                  </a:tcPr>
                </a:tc>
                <a:extLst>
                  <a:ext uri="{0D108BD9-81ED-4DB2-BD59-A6C34878D82A}">
                    <a16:rowId xmlns:a16="http://schemas.microsoft.com/office/drawing/2014/main" val="10005"/>
                  </a:ext>
                </a:extLst>
              </a:tr>
              <a:tr h="353569">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-1,345</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-16%</a:t>
                      </a:r>
                    </a:p>
                  </a:txBody>
                  <a:tcPr marL="9525" marR="9525" marT="9525" marB="0" anchor="ctr">
                    <a:solidFill>
                      <a:schemeClr val="bg1">
                        <a:lumMod val="95000"/>
                      </a:schemeClr>
                    </a:solidFill>
                  </a:tcPr>
                </a:tc>
                <a:extLst>
                  <a:ext uri="{0D108BD9-81ED-4DB2-BD59-A6C34878D82A}">
                    <a16:rowId xmlns:a16="http://schemas.microsoft.com/office/drawing/2014/main" val="10006"/>
                  </a:ext>
                </a:extLst>
              </a:tr>
              <a:tr h="353569">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a:t>
                      </a:r>
                      <a:r>
                        <a:rPr lang="en-US" sz="1600" b="0" i="0" u="none" strike="noStrike" kern="1200" dirty="0">
                          <a:solidFill>
                            <a:srgbClr val="C00000"/>
                          </a:solidFill>
                          <a:effectLst/>
                          <a:latin typeface="+mn-lt"/>
                          <a:ea typeface="+mn-ea"/>
                          <a:cs typeface="+mn-cs"/>
                        </a:rPr>
                        <a:t>1,100</a:t>
                      </a:r>
                      <a:endParaRPr lang="en-US" sz="1600" b="0" i="0" u="none" strike="noStrike" kern="1200" dirty="0">
                        <a:solidFill>
                          <a:srgbClr val="C00000"/>
                        </a:solidFill>
                        <a:effectLst/>
                        <a:latin typeface="+mj-lt"/>
                        <a:ea typeface="+mn-ea"/>
                        <a:cs typeface="+mn-cs"/>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-27%</a:t>
                      </a:r>
                    </a:p>
                  </a:txBody>
                  <a:tcPr marL="9525" marR="9525" marT="9525" marB="0" anchor="ctr">
                    <a:solidFill>
                      <a:schemeClr val="bg1">
                        <a:lumMod val="95000"/>
                      </a:schemeClr>
                    </a:solidFill>
                  </a:tcPr>
                </a:tc>
                <a:extLst>
                  <a:ext uri="{0D108BD9-81ED-4DB2-BD59-A6C34878D82A}">
                    <a16:rowId xmlns:a16="http://schemas.microsoft.com/office/drawing/2014/main" val="10008"/>
                  </a:ext>
                </a:extLst>
              </a:tr>
              <a:tr h="353569">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-497</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-16%</a:t>
                      </a:r>
                    </a:p>
                  </a:txBody>
                  <a:tcPr marL="9525" marR="9525" marT="9525" marB="0" anchor="ctr">
                    <a:solidFill>
                      <a:schemeClr val="bg1">
                        <a:lumMod val="95000"/>
                      </a:schemeClr>
                    </a:solidFill>
                  </a:tcPr>
                </a:tc>
                <a:extLst>
                  <a:ext uri="{0D108BD9-81ED-4DB2-BD59-A6C34878D82A}">
                    <a16:rowId xmlns:a16="http://schemas.microsoft.com/office/drawing/2014/main" val="10009"/>
                  </a:ext>
                </a:extLst>
              </a:tr>
              <a:tr h="353569">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+135</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+8%</a:t>
                      </a:r>
                    </a:p>
                  </a:txBody>
                  <a:tcPr marL="9525" marR="9525" marT="9525" marB="0" anchor="ctr">
                    <a:solidFill>
                      <a:schemeClr val="bg1">
                        <a:lumMod val="95000"/>
                      </a:schemeClr>
                    </a:solidFill>
                  </a:tcPr>
                </a:tc>
                <a:extLst>
                  <a:ext uri="{0D108BD9-81ED-4DB2-BD59-A6C34878D82A}">
                    <a16:rowId xmlns:a16="http://schemas.microsoft.com/office/drawing/2014/main" val="10010"/>
                  </a:ext>
                </a:extLst>
              </a:tr>
            </a:tbl>
          </a:graphicData>
        </a:graphic>
      </p:graphicFrame>
      <p:sp>
        <p:nvSpPr>
          <p:cNvPr id="7" name="Rectangle 6"/>
          <p:cNvSpPr/>
          <p:nvPr/>
        </p:nvSpPr>
        <p:spPr>
          <a:xfrm>
            <a:off x="5432158" y="2088333"/>
            <a:ext cx="85953" cy="391559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5714683" y="2045470"/>
            <a:ext cx="2796458" cy="246346"/>
          </a:xfrm>
          <a:prstGeom prst="rect">
            <a:avLst/>
          </a:prstGeom>
          <a:solidFill>
            <a:srgbClr val="50C8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‘07 vs ‘17</a:t>
            </a:r>
          </a:p>
        </p:txBody>
      </p:sp>
      <p:sp>
        <p:nvSpPr>
          <p:cNvPr id="11" name="Footer Placeholder 1">
            <a:extLst>
              <a:ext uri="{FF2B5EF4-FFF2-40B4-BE49-F238E27FC236}">
                <a16:creationId xmlns:a16="http://schemas.microsoft.com/office/drawing/2014/main" id="{8759575F-5FAE-48A8-B026-65D12BFAE2C1}"/>
              </a:ext>
            </a:extLst>
          </p:cNvPr>
          <p:cNvSpPr txBox="1">
            <a:spLocks/>
          </p:cNvSpPr>
          <p:nvPr/>
        </p:nvSpPr>
        <p:spPr bwMode="auto">
          <a:xfrm>
            <a:off x="304800" y="6331309"/>
            <a:ext cx="7186246" cy="50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0" cap="none" spc="0" normalizeH="0" baseline="0" noProof="0" dirty="0">
                <a:ln>
                  <a:noFill/>
                </a:ln>
                <a:effectLst/>
                <a:uLnTx/>
                <a:uFillTx/>
                <a:latin typeface="Trebuchet MS" panose="020B0603020202020204" pitchFamily="34" charset="0"/>
                <a:ea typeface="+mn-ea"/>
                <a:cs typeface="Arial" panose="020B0604020202020204" pitchFamily="34" charset="0"/>
              </a:rPr>
              <a:t>Source: VAB Analysis of Nielsen Ad Intel data, reflects calendar month of </a:t>
            </a:r>
            <a:r>
              <a:rPr lang="en-US" altLang="en-US" sz="800" kern="0" dirty="0">
                <a:latin typeface="Trebuchet MS" panose="020B0603020202020204" pitchFamily="34" charset="0"/>
              </a:rPr>
              <a:t>December</a:t>
            </a:r>
            <a:r>
              <a:rPr kumimoji="0" lang="en-US" altLang="en-US" sz="800" b="0" i="0" u="none" strike="noStrike" kern="0" cap="none" spc="0" normalizeH="0" baseline="0" noProof="0" dirty="0">
                <a:ln>
                  <a:noFill/>
                </a:ln>
                <a:effectLst/>
                <a:uLnTx/>
                <a:uFillTx/>
                <a:latin typeface="Trebuchet MS" panose="020B0603020202020204" pitchFamily="34" charset="0"/>
                <a:ea typeface="+mn-ea"/>
                <a:cs typeface="Arial" panose="020B0604020202020204" pitchFamily="34" charset="0"/>
              </a:rPr>
              <a:t> (1-31).  GRPs are </a:t>
            </a:r>
            <a:r>
              <a:rPr kumimoji="0" lang="en-US" altLang="en-US" sz="800" b="0" i="0" u="none" strike="noStrike" kern="0" cap="none" spc="0" normalizeH="0" baseline="0" noProof="0" dirty="0" err="1">
                <a:ln>
                  <a:noFill/>
                </a:ln>
                <a:effectLst/>
                <a:uLnTx/>
                <a:uFillTx/>
                <a:latin typeface="Trebuchet MS" panose="020B0603020202020204" pitchFamily="34" charset="0"/>
                <a:ea typeface="+mn-ea"/>
                <a:cs typeface="Arial" panose="020B0604020202020204" pitchFamily="34" charset="0"/>
              </a:rPr>
              <a:t>equivilized</a:t>
            </a:r>
            <a:r>
              <a:rPr kumimoji="0" lang="en-US" altLang="en-US" sz="800" b="0" i="0" u="none" strike="noStrike" kern="0" cap="none" spc="0" normalizeH="0" baseline="0" noProof="0" dirty="0">
                <a:ln>
                  <a:noFill/>
                </a:ln>
                <a:effectLst/>
                <a:uLnTx/>
                <a:uFillTx/>
                <a:latin typeface="Trebuchet MS" panose="020B0603020202020204" pitchFamily="34" charset="0"/>
                <a:ea typeface="+mn-ea"/>
                <a:cs typeface="Arial" panose="020B0604020202020204" pitchFamily="34" charset="0"/>
              </a:rPr>
              <a:t>.  Local Broadcast Station Affiliates: ABC, CBS, NBC, FOX. Daypart definitions: Morning (M-Su 6a-9a), </a:t>
            </a:r>
            <a:r>
              <a:rPr lang="en-US" altLang="en-US" sz="800" kern="0" dirty="0">
                <a:latin typeface="Trebuchet MS" panose="020B0603020202020204" pitchFamily="34" charset="0"/>
              </a:rPr>
              <a:t>Daytime (M-Su 9a-4:30p)</a:t>
            </a:r>
            <a:r>
              <a:rPr kumimoji="0" lang="en-US" altLang="en-US" sz="800" b="0" i="0" u="none" strike="noStrike" kern="0" cap="none" spc="0" normalizeH="0" baseline="0" noProof="0" dirty="0">
                <a:ln>
                  <a:noFill/>
                </a:ln>
                <a:effectLst/>
                <a:uLnTx/>
                <a:uFillTx/>
                <a:latin typeface="Trebuchet MS" panose="020B0603020202020204" pitchFamily="34" charset="0"/>
                <a:ea typeface="+mn-ea"/>
                <a:cs typeface="Arial" panose="020B0604020202020204" pitchFamily="34" charset="0"/>
              </a:rPr>
              <a:t>, Early Fringe (M-Su 4:30p-7p), Prime</a:t>
            </a:r>
            <a:r>
              <a:rPr kumimoji="0" lang="en-US" altLang="en-US" sz="800" b="0" i="0" u="none" strike="noStrike" kern="0" cap="none" spc="0" normalizeH="0" noProof="0" dirty="0">
                <a:ln>
                  <a:noFill/>
                </a:ln>
                <a:effectLst/>
                <a:uLnTx/>
                <a:uFillTx/>
                <a:latin typeface="Trebuchet MS" panose="020B0603020202020204" pitchFamily="34" charset="0"/>
                <a:ea typeface="+mn-ea"/>
                <a:cs typeface="Arial" panose="020B0604020202020204" pitchFamily="34" charset="0"/>
              </a:rPr>
              <a:t> Access (M-Sa 7p-8p), Prime (M-Sa 8p-11p; Su 7p-11p), </a:t>
            </a:r>
            <a:r>
              <a:rPr kumimoji="0" lang="en-US" altLang="en-US" sz="800" b="0" i="0" u="none" strike="noStrike" kern="0" cap="none" spc="0" normalizeH="0" baseline="0" noProof="0" dirty="0">
                <a:ln>
                  <a:noFill/>
                </a:ln>
                <a:effectLst/>
                <a:uLnTx/>
                <a:uFillTx/>
                <a:latin typeface="Trebuchet MS" panose="020B0603020202020204" pitchFamily="34" charset="0"/>
                <a:ea typeface="+mn-ea"/>
                <a:cs typeface="Arial" panose="020B0604020202020204" pitchFamily="34" charset="0"/>
              </a:rPr>
              <a:t> Late News (M-Su 11p-11:30p), Late Fringe (M-Su</a:t>
            </a:r>
            <a:r>
              <a:rPr kumimoji="0" lang="en-US" altLang="en-US" sz="800" b="0" i="0" u="none" strike="noStrike" kern="0" cap="none" spc="0" normalizeH="0" noProof="0" dirty="0">
                <a:ln>
                  <a:noFill/>
                </a:ln>
                <a:effectLst/>
                <a:uLnTx/>
                <a:uFillTx/>
                <a:latin typeface="Trebuchet MS" panose="020B0603020202020204" pitchFamily="34" charset="0"/>
                <a:ea typeface="+mn-ea"/>
                <a:cs typeface="Arial" panose="020B0604020202020204" pitchFamily="34" charset="0"/>
              </a:rPr>
              <a:t> 11:30-1a), Overnight (M-Su 1a-6a)</a:t>
            </a:r>
            <a:endParaRPr kumimoji="0" lang="en-US" altLang="en-US" sz="800" b="0" i="0" u="none" strike="noStrike" kern="0" cap="none" spc="0" normalizeH="0" baseline="0" noProof="0" dirty="0">
              <a:ln>
                <a:noFill/>
              </a:ln>
              <a:effectLst/>
              <a:uLnTx/>
              <a:uFillTx/>
              <a:latin typeface="Trebuchet MS" panose="020B0603020202020204" pitchFamily="34" charset="0"/>
              <a:ea typeface="+mn-ea"/>
              <a:cs typeface="Arial" panose="020B0604020202020204" pitchFamily="34" charset="0"/>
            </a:endParaRPr>
          </a:p>
        </p:txBody>
      </p:sp>
      <p:sp>
        <p:nvSpPr>
          <p:cNvPr id="10" name="Text Placeholder 3">
            <a:extLst>
              <a:ext uri="{FF2B5EF4-FFF2-40B4-BE49-F238E27FC236}">
                <a16:creationId xmlns:a16="http://schemas.microsoft.com/office/drawing/2014/main" id="{E907C8D0-11FE-4B6E-AF69-4D4AF0D15612}"/>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732372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92B6B7-697D-4E1A-A836-F93DEB18610B}"/>
              </a:ext>
            </a:extLst>
          </p:cNvPr>
          <p:cNvSpPr txBox="1">
            <a:spLocks/>
          </p:cNvSpPr>
          <p:nvPr/>
        </p:nvSpPr>
        <p:spPr>
          <a:xfrm>
            <a:off x="161636" y="344081"/>
            <a:ext cx="8805334" cy="442934"/>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dirty="0">
                <a:solidFill>
                  <a:schemeClr val="tx1"/>
                </a:solidFill>
              </a:rPr>
              <a:t>Summary</a:t>
            </a:r>
          </a:p>
        </p:txBody>
      </p:sp>
      <p:sp>
        <p:nvSpPr>
          <p:cNvPr id="9" name="Text Placeholder 2">
            <a:extLst>
              <a:ext uri="{FF2B5EF4-FFF2-40B4-BE49-F238E27FC236}">
                <a16:creationId xmlns:a16="http://schemas.microsoft.com/office/drawing/2014/main" id="{79086D53-B0CA-46B9-8CD8-36F11ECCF086}"/>
              </a:ext>
            </a:extLst>
          </p:cNvPr>
          <p:cNvSpPr>
            <a:spLocks noGrp="1"/>
          </p:cNvSpPr>
          <p:nvPr>
            <p:ph type="body" sz="quarter" idx="13"/>
          </p:nvPr>
        </p:nvSpPr>
        <p:spPr>
          <a:xfrm>
            <a:off x="217622" y="973279"/>
            <a:ext cx="8733789" cy="5023349"/>
          </a:xfrm>
        </p:spPr>
        <p:txBody>
          <a:bodyPr/>
          <a:lstStyle/>
          <a:p>
            <a:pPr algn="l"/>
            <a:r>
              <a:rPr lang="en-US" sz="1200" b="1" dirty="0"/>
              <a:t>Consumer choice for video has never been higher and with over $225 billion invested in programming over the last five years, multiplatform TV brands are well-positioned as the primary resource to deliver a continuous stream of premium content. </a:t>
            </a:r>
          </a:p>
          <a:p>
            <a:pPr algn="l"/>
            <a:endParaRPr lang="en-US" sz="1200" b="1" dirty="0"/>
          </a:p>
          <a:p>
            <a:pPr algn="l"/>
            <a:r>
              <a:rPr lang="en-US" sz="1200" b="1" dirty="0"/>
              <a:t>The collective scale of MVPDs and high reach of TV provides both an audience and advertising advantage for cable TV that is unmatched.  Among other genres, cable TV is the definitive source for breaking news and impassioned conversation within America’s endless news cycle as well as being the home to countless breathtaking moments in sports that unfold every night.</a:t>
            </a:r>
          </a:p>
          <a:p>
            <a:pPr algn="l"/>
            <a:endParaRPr lang="en-US" sz="1200" b="1" dirty="0"/>
          </a:p>
          <a:p>
            <a:pPr algn="l"/>
            <a:r>
              <a:rPr lang="en-US" sz="1200" b="1" dirty="0"/>
              <a:t>No longer just a passive viewing experience, the passion that surrounds TV content extends online and drives social conversation virtually every night of the year.  In fact, some of the most “talked” about topics on social media revolve around TV programs and characters that people, from Gen Z to Boomers, are watching in real-time and completely immersed by.</a:t>
            </a:r>
          </a:p>
          <a:p>
            <a:pPr algn="l"/>
            <a:endParaRPr lang="en-US" sz="1200" b="1" dirty="0"/>
          </a:p>
          <a:p>
            <a:pPr algn="l"/>
            <a:r>
              <a:rPr lang="en-US" sz="1200" b="1" dirty="0"/>
              <a:t>Further cable TV capabilities include MVPD Video-On-Demand which offers the ultimate platform for consumer choice with libraries that easily dwarf those of the most popular SVOD services, while addressability provides advanced targeting options that align with </a:t>
            </a:r>
            <a:r>
              <a:rPr lang="en-US" sz="1200" b="1" dirty="0" err="1"/>
              <a:t>matchable</a:t>
            </a:r>
            <a:r>
              <a:rPr lang="en-US" sz="1200" b="1" dirty="0"/>
              <a:t> subscriber data at the set-top box level.</a:t>
            </a:r>
          </a:p>
          <a:p>
            <a:pPr algn="l"/>
            <a:endParaRPr lang="en-US" sz="1000" b="1" dirty="0"/>
          </a:p>
          <a:p>
            <a:pPr algn="l"/>
            <a:r>
              <a:rPr lang="en-US" sz="1200" b="1" dirty="0"/>
              <a:t>Most importantly, TV (and cable TV specifically) drives business outcomes.  Through several VAB-conducted analyses we’ve seen significant upticks in website traffic, search and social curiosity nearly immediately after an advertiser launches a TV campaign.  Of course, the powerful branding and “call-to-action” aspects of television also has the ability to drive brand sales and increase revenues.</a:t>
            </a:r>
          </a:p>
          <a:p>
            <a:pPr algn="l"/>
            <a:endParaRPr lang="en-US" sz="1200" b="1" dirty="0"/>
          </a:p>
          <a:p>
            <a:pPr algn="l"/>
            <a:r>
              <a:rPr lang="en-US" sz="1200" b="1" dirty="0"/>
              <a:t>Continue reading to learn more about cable TV for local market planning… </a:t>
            </a:r>
          </a:p>
          <a:p>
            <a:pPr algn="l"/>
            <a:endParaRPr lang="en-US" sz="1200" b="1" dirty="0"/>
          </a:p>
          <a:p>
            <a:pPr algn="l"/>
            <a:r>
              <a:rPr lang="en-US" sz="1200" b="1" dirty="0"/>
              <a:t>   </a:t>
            </a:r>
          </a:p>
          <a:p>
            <a:pPr algn="l"/>
            <a:endParaRPr lang="en-US" sz="1200" b="1" dirty="0"/>
          </a:p>
          <a:p>
            <a:pPr algn="l"/>
            <a:endParaRPr lang="en-US" sz="1100" b="1" dirty="0"/>
          </a:p>
        </p:txBody>
      </p:sp>
      <p:sp>
        <p:nvSpPr>
          <p:cNvPr id="4" name="Text Placeholder 3">
            <a:extLst>
              <a:ext uri="{FF2B5EF4-FFF2-40B4-BE49-F238E27FC236}">
                <a16:creationId xmlns:a16="http://schemas.microsoft.com/office/drawing/2014/main" id="{861BDA5F-4330-4024-B953-A5FA719F2D74}"/>
              </a:ext>
            </a:extLst>
          </p:cNvPr>
          <p:cNvSpPr>
            <a:spLocks noGrp="1"/>
          </p:cNvSpPr>
          <p:nvPr>
            <p:ph type="body" sz="quarter" idx="15"/>
          </p:nvPr>
        </p:nvSpPr>
        <p:spPr/>
        <p:txBody>
          <a:bodyPr/>
          <a:lstStyle/>
          <a:p>
            <a:r>
              <a:rPr lang="en-US" dirty="0"/>
              <a:t>Think locally</a:t>
            </a:r>
          </a:p>
        </p:txBody>
      </p:sp>
    </p:spTree>
    <p:extLst>
      <p:ext uri="{BB962C8B-B14F-4D97-AF65-F5344CB8AC3E}">
        <p14:creationId xmlns:p14="http://schemas.microsoft.com/office/powerpoint/2010/main" val="3192001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1"/>
          <p:cNvSpPr txBox="1">
            <a:spLocks/>
          </p:cNvSpPr>
          <p:nvPr/>
        </p:nvSpPr>
        <p:spPr bwMode="auto">
          <a:xfrm>
            <a:off x="797405" y="1322699"/>
            <a:ext cx="7567613" cy="50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sng"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Top 20 Market Average</a:t>
            </a:r>
            <a:r>
              <a:rPr kumimoji="0" lang="en-US" altLang="en-US" sz="1600" b="1" i="0" u="none"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a:t>
            </a:r>
            <a:r>
              <a:rPr kumimoji="0" lang="en-US" altLang="en-US" sz="1600" b="1" i="1" u="none"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 </a:t>
            </a:r>
            <a:r>
              <a:rPr kumimoji="0" lang="en-US" altLang="en-US" sz="1600" b="1" i="0" u="none"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Local Broadcast A18+ GRPs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1" u="none"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Month of </a:t>
            </a:r>
            <a:r>
              <a:rPr lang="en-US" altLang="en-US" sz="1400" b="1" i="1" kern="0" dirty="0">
                <a:solidFill>
                  <a:prstClr val="black"/>
                </a:solidFill>
                <a:cs typeface="Arial" panose="020B0604020202020204" pitchFamily="34" charset="0"/>
              </a:rPr>
              <a:t>December</a:t>
            </a:r>
            <a:endParaRPr kumimoji="0" lang="en-US" altLang="en-US" sz="1400" b="1" i="1" u="none"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endParaRPr>
          </a:p>
        </p:txBody>
      </p:sp>
      <p:sp>
        <p:nvSpPr>
          <p:cNvPr id="70" name="Footer Placeholder 1"/>
          <p:cNvSpPr txBox="1">
            <a:spLocks/>
          </p:cNvSpPr>
          <p:nvPr/>
        </p:nvSpPr>
        <p:spPr bwMode="auto">
          <a:xfrm>
            <a:off x="313038" y="6137220"/>
            <a:ext cx="7151631" cy="631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defTabSz="914400" eaLnBrk="1" hangingPunct="1">
              <a:defRPr/>
            </a:pPr>
            <a:r>
              <a:rPr kumimoji="0" lang="en-US" altLang="en-US" sz="800" b="0" i="0" u="none" strike="noStrike" kern="0" cap="none" spc="0" normalizeH="0" baseline="0" noProof="0" dirty="0">
                <a:ln>
                  <a:noFill/>
                </a:ln>
                <a:effectLst/>
                <a:uLnTx/>
                <a:uFillTx/>
                <a:latin typeface="Trebuchet MS" panose="020B0603020202020204" pitchFamily="34" charset="0"/>
                <a:ea typeface="+mn-ea"/>
                <a:cs typeface="Arial" panose="020B0604020202020204" pitchFamily="34" charset="0"/>
              </a:rPr>
              <a:t>Source: VAB Analysis of Nielsen Ad Intel data, reflects calendar month of </a:t>
            </a:r>
            <a:r>
              <a:rPr lang="en-US" altLang="en-US" sz="800" kern="0" dirty="0">
                <a:latin typeface="Trebuchet MS" panose="020B0603020202020204" pitchFamily="34" charset="0"/>
              </a:rPr>
              <a:t>December</a:t>
            </a:r>
            <a:r>
              <a:rPr kumimoji="0" lang="en-US" altLang="en-US" sz="800" b="0" i="0" u="none" strike="noStrike" kern="0" cap="none" spc="0" normalizeH="0" baseline="0" noProof="0" dirty="0">
                <a:ln>
                  <a:noFill/>
                </a:ln>
                <a:effectLst/>
                <a:uLnTx/>
                <a:uFillTx/>
                <a:latin typeface="Trebuchet MS" panose="020B0603020202020204" pitchFamily="34" charset="0"/>
                <a:ea typeface="+mn-ea"/>
                <a:cs typeface="Arial" panose="020B0604020202020204" pitchFamily="34" charset="0"/>
              </a:rPr>
              <a:t> (1-31).  GRPs are </a:t>
            </a:r>
            <a:r>
              <a:rPr kumimoji="0" lang="en-US" altLang="en-US" sz="800" b="0" i="0" u="none" strike="noStrike" kern="0" cap="none" spc="0" normalizeH="0" baseline="0" noProof="0" dirty="0" err="1">
                <a:ln>
                  <a:noFill/>
                </a:ln>
                <a:effectLst/>
                <a:uLnTx/>
                <a:uFillTx/>
                <a:latin typeface="Trebuchet MS" panose="020B0603020202020204" pitchFamily="34" charset="0"/>
                <a:ea typeface="+mn-ea"/>
                <a:cs typeface="Arial" panose="020B0604020202020204" pitchFamily="34" charset="0"/>
              </a:rPr>
              <a:t>equivilized</a:t>
            </a:r>
            <a:r>
              <a:rPr kumimoji="0" lang="en-US" altLang="en-US" sz="800" b="0" i="0" u="none" strike="noStrike" kern="0" cap="none" spc="0" normalizeH="0" baseline="0" noProof="0" dirty="0">
                <a:ln>
                  <a:noFill/>
                </a:ln>
                <a:effectLst/>
                <a:uLnTx/>
                <a:uFillTx/>
                <a:latin typeface="Trebuchet MS" panose="020B0603020202020204" pitchFamily="34" charset="0"/>
                <a:ea typeface="+mn-ea"/>
                <a:cs typeface="Arial" panose="020B0604020202020204" pitchFamily="34" charset="0"/>
              </a:rPr>
              <a:t>.  Local Broadcast Station Affiliates: ABC, CBS, NBC, FOX. </a:t>
            </a:r>
            <a:r>
              <a:rPr lang="en-US" altLang="en-US" sz="800" kern="0" dirty="0">
                <a:latin typeface="Trebuchet MS" panose="020B0603020202020204" pitchFamily="34" charset="0"/>
              </a:rPr>
              <a:t>DMAs</a:t>
            </a:r>
            <a:r>
              <a:rPr kumimoji="0" lang="en-US" altLang="en-US" sz="800" b="0" i="0" u="none" strike="noStrike" kern="0" cap="none" spc="0" normalizeH="0" baseline="0" noProof="0" dirty="0">
                <a:ln>
                  <a:noFill/>
                </a:ln>
                <a:effectLst/>
                <a:uLnTx/>
                <a:uFillTx/>
                <a:latin typeface="Trebuchet MS" panose="020B0603020202020204" pitchFamily="34" charset="0"/>
                <a:ea typeface="+mn-ea"/>
                <a:cs typeface="Arial" panose="020B0604020202020204" pitchFamily="34" charset="0"/>
              </a:rPr>
              <a:t> include: Atlanta, Boston, Chicago, Cleveland-Akron, Dallas-Ft. Worth, Denver, Detroit, Houston, Los Angeles, Miami-Ft. Lauderdale, Minneapolis-St. Paul, New York, Orlando, Philadelphia, Phoenix, Sacramento, San Francisco, Seattle-Tacoma, Tampa, Washington, </a:t>
            </a:r>
            <a:r>
              <a:rPr lang="en-US" altLang="en-US" sz="800" kern="0" dirty="0">
                <a:latin typeface="Trebuchet MS" panose="020B0603020202020204" pitchFamily="34" charset="0"/>
              </a:rPr>
              <a:t>DC. Daypart definitions: Morning (M-Su 6a-9a), Daytime (M-Su 9a-4:30p), Early Fringe (M-Su 4:30p-7p), Prime Access (M-Sa 7p-8p), Prime (M-Sa 8p-11p; Su 7p-11p),  Late News (M-Su 11p-11:30p), Late Fringe (M-Su 11:30-1a), Overnight (M-Su 1a-6a)</a:t>
            </a:r>
            <a:endParaRPr kumimoji="0" lang="en-US" altLang="en-US" sz="800" b="0" i="0" u="none" strike="noStrike" kern="0" cap="none" spc="0" normalizeH="0" baseline="0" noProof="0" dirty="0">
              <a:ln>
                <a:noFill/>
              </a:ln>
              <a:effectLst/>
              <a:uLnTx/>
              <a:uFillTx/>
              <a:latin typeface="Trebuchet MS" panose="020B0603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800" b="0" i="0" u="none" strike="noStrike" kern="0" cap="none" spc="0" normalizeH="0" baseline="0" noProof="0" dirty="0">
              <a:ln>
                <a:noFill/>
              </a:ln>
              <a:effectLst/>
              <a:uLnTx/>
              <a:uFillTx/>
              <a:latin typeface="Trebuchet MS" panose="020B0603020202020204" pitchFamily="34" charset="0"/>
              <a:ea typeface="+mn-ea"/>
              <a:cs typeface="Arial" panose="020B0604020202020204" pitchFamily="34" charset="0"/>
            </a:endParaRPr>
          </a:p>
        </p:txBody>
      </p:sp>
      <p:sp>
        <p:nvSpPr>
          <p:cNvPr id="11" name="Title 11">
            <a:extLst>
              <a:ext uri="{FF2B5EF4-FFF2-40B4-BE49-F238E27FC236}">
                <a16:creationId xmlns:a16="http://schemas.microsoft.com/office/drawing/2014/main" id="{3DDC0DAB-CB1C-4D61-9BFA-A126677A006C}"/>
              </a:ext>
            </a:extLst>
          </p:cNvPr>
          <p:cNvSpPr txBox="1">
            <a:spLocks/>
          </p:cNvSpPr>
          <p:nvPr/>
        </p:nvSpPr>
        <p:spPr>
          <a:xfrm>
            <a:off x="219808" y="370684"/>
            <a:ext cx="8721969" cy="913939"/>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altLang="en-US" sz="2600" b="0" i="0" u="none" strike="noStrike" kern="1200" cap="none" spc="-100" normalizeH="0" baseline="0" noProof="0" dirty="0">
                <a:ln>
                  <a:noFill/>
                </a:ln>
                <a:solidFill>
                  <a:schemeClr val="tx1"/>
                </a:solidFill>
                <a:effectLst/>
                <a:uLnTx/>
                <a:uFillTx/>
                <a:latin typeface="Trebuchet MS"/>
                <a:ea typeface="+mj-ea"/>
              </a:rPr>
              <a:t>These Decreases</a:t>
            </a:r>
            <a:r>
              <a:rPr kumimoji="0" lang="en-US" altLang="en-US" sz="2600" b="0" i="0" u="none" strike="noStrike" kern="1200" cap="none" spc="-100" normalizeH="0" noProof="0" dirty="0">
                <a:ln>
                  <a:noFill/>
                </a:ln>
                <a:solidFill>
                  <a:schemeClr val="tx1"/>
                </a:solidFill>
                <a:effectLst/>
                <a:uLnTx/>
                <a:uFillTx/>
                <a:latin typeface="Trebuchet MS"/>
                <a:ea typeface="+mj-ea"/>
              </a:rPr>
              <a:t> Are Slightly More Pronounced</a:t>
            </a:r>
            <a:r>
              <a:rPr kumimoji="0" lang="en-US" altLang="en-US" sz="2600" b="0" i="0" u="none" strike="noStrike" kern="1200" cap="none" spc="-100" normalizeH="0" baseline="0" noProof="0" dirty="0">
                <a:ln>
                  <a:noFill/>
                </a:ln>
                <a:solidFill>
                  <a:schemeClr val="tx1"/>
                </a:solidFill>
                <a:effectLst/>
                <a:uLnTx/>
                <a:uFillTx/>
                <a:latin typeface="Trebuchet MS"/>
                <a:ea typeface="+mj-ea"/>
              </a:rPr>
              <a:t> Across Local Dayparts Within The Top 20 DMAs As Well</a:t>
            </a:r>
          </a:p>
        </p:txBody>
      </p:sp>
      <p:graphicFrame>
        <p:nvGraphicFramePr>
          <p:cNvPr id="15" name="Table 14"/>
          <p:cNvGraphicFramePr>
            <a:graphicFrameLocks noGrp="1"/>
          </p:cNvGraphicFramePr>
          <p:nvPr>
            <p:extLst>
              <p:ext uri="{D42A27DB-BD31-4B8C-83A1-F6EECF244321}">
                <p14:modId xmlns:p14="http://schemas.microsoft.com/office/powerpoint/2010/main" val="2406689625"/>
              </p:ext>
            </p:extLst>
          </p:nvPr>
        </p:nvGraphicFramePr>
        <p:xfrm>
          <a:off x="510079" y="2215130"/>
          <a:ext cx="4753866" cy="3700342"/>
        </p:xfrm>
        <a:graphic>
          <a:graphicData uri="http://schemas.openxmlformats.org/drawingml/2006/table">
            <a:tbl>
              <a:tblPr firstRow="1" bandRow="1">
                <a:tableStyleId>{073A0DAA-6AF3-43AB-8588-CEC1D06C72B9}</a:tableStyleId>
              </a:tblPr>
              <a:tblGrid>
                <a:gridCol w="2093539">
                  <a:extLst>
                    <a:ext uri="{9D8B030D-6E8A-4147-A177-3AD203B41FA5}">
                      <a16:colId xmlns:a16="http://schemas.microsoft.com/office/drawing/2014/main" val="20000"/>
                    </a:ext>
                  </a:extLst>
                </a:gridCol>
                <a:gridCol w="1075705">
                  <a:extLst>
                    <a:ext uri="{9D8B030D-6E8A-4147-A177-3AD203B41FA5}">
                      <a16:colId xmlns:a16="http://schemas.microsoft.com/office/drawing/2014/main" val="20001"/>
                    </a:ext>
                  </a:extLst>
                </a:gridCol>
                <a:gridCol w="1584622">
                  <a:extLst>
                    <a:ext uri="{9D8B030D-6E8A-4147-A177-3AD203B41FA5}">
                      <a16:colId xmlns:a16="http://schemas.microsoft.com/office/drawing/2014/main" val="20002"/>
                    </a:ext>
                  </a:extLst>
                </a:gridCol>
              </a:tblGrid>
              <a:tr h="340753">
                <a:tc>
                  <a:txBody>
                    <a:bodyPr/>
                    <a:lstStyle/>
                    <a:p>
                      <a:pPr algn="l" fontAlgn="b"/>
                      <a:r>
                        <a:rPr lang="en-US" sz="1600" u="none" strike="noStrike" dirty="0">
                          <a:effectLst/>
                        </a:rPr>
                        <a:t> Daypart </a:t>
                      </a:r>
                      <a:endParaRPr lang="en-US" sz="1600" b="0" i="0" u="none" strike="noStrike" dirty="0">
                        <a:solidFill>
                          <a:srgbClr val="000000"/>
                        </a:solidFill>
                        <a:effectLst/>
                        <a:latin typeface="+mj-lt"/>
                      </a:endParaRPr>
                    </a:p>
                  </a:txBody>
                  <a:tcPr marL="9525" marR="9525" marT="9525" marB="0" anchor="ctr">
                    <a:solidFill>
                      <a:srgbClr val="0765A3"/>
                    </a:solidFill>
                  </a:tcPr>
                </a:tc>
                <a:tc>
                  <a:txBody>
                    <a:bodyPr/>
                    <a:lstStyle/>
                    <a:p>
                      <a:pPr algn="ctr" fontAlgn="b"/>
                      <a:r>
                        <a:rPr lang="en-US" sz="1600" u="none" strike="noStrike" dirty="0">
                          <a:effectLst/>
                        </a:rPr>
                        <a:t>2007</a:t>
                      </a:r>
                      <a:endParaRPr lang="en-US" sz="1600" b="1" i="0" u="none" strike="noStrike" dirty="0">
                        <a:solidFill>
                          <a:srgbClr val="000000"/>
                        </a:solidFill>
                        <a:effectLst/>
                        <a:latin typeface="+mj-lt"/>
                      </a:endParaRPr>
                    </a:p>
                  </a:txBody>
                  <a:tcPr marL="9525" marR="9525" marT="9525" marB="0" anchor="ctr">
                    <a:solidFill>
                      <a:srgbClr val="0765A3"/>
                    </a:solidFill>
                  </a:tcPr>
                </a:tc>
                <a:tc>
                  <a:txBody>
                    <a:bodyPr/>
                    <a:lstStyle/>
                    <a:p>
                      <a:pPr algn="ctr" fontAlgn="b"/>
                      <a:r>
                        <a:rPr lang="en-US" sz="1600" u="none" strike="noStrike" dirty="0">
                          <a:effectLst/>
                        </a:rPr>
                        <a:t>2017</a:t>
                      </a:r>
                      <a:endParaRPr lang="en-US" sz="1600" b="1" i="0" u="none" strike="noStrike" dirty="0">
                        <a:solidFill>
                          <a:srgbClr val="000000"/>
                        </a:solidFill>
                        <a:effectLst/>
                        <a:latin typeface="+mj-lt"/>
                      </a:endParaRPr>
                    </a:p>
                  </a:txBody>
                  <a:tcPr marL="9525" marR="9525" marT="9525" marB="0" anchor="ctr">
                    <a:solidFill>
                      <a:srgbClr val="0765A3"/>
                    </a:solidFill>
                  </a:tcPr>
                </a:tc>
                <a:extLst>
                  <a:ext uri="{0D108BD9-81ED-4DB2-BD59-A6C34878D82A}">
                    <a16:rowId xmlns:a16="http://schemas.microsoft.com/office/drawing/2014/main" val="10000"/>
                  </a:ext>
                </a:extLst>
              </a:tr>
              <a:tr h="633565">
                <a:tc>
                  <a:txBody>
                    <a:bodyPr/>
                    <a:lstStyle/>
                    <a:p>
                      <a:pPr algn="l" fontAlgn="b"/>
                      <a:r>
                        <a:rPr lang="en-US" sz="1800" b="1" u="none" strike="noStrike" dirty="0">
                          <a:effectLst/>
                          <a:latin typeface="+mj-lt"/>
                        </a:rPr>
                        <a:t>Total Day</a:t>
                      </a:r>
                      <a:endParaRPr lang="en-US" sz="1800" b="1" i="0" u="none" strike="noStrike" dirty="0">
                        <a:solidFill>
                          <a:srgbClr val="000000"/>
                        </a:solidFill>
                        <a:effectLst/>
                        <a:latin typeface="+mj-lt"/>
                      </a:endParaRPr>
                    </a:p>
                  </a:txBody>
                  <a:tcPr marL="9525" marR="9525" marT="9525" marB="0" anchor="ctr">
                    <a:solidFill>
                      <a:schemeClr val="bg1"/>
                    </a:solidFill>
                  </a:tcPr>
                </a:tc>
                <a:tc>
                  <a:txBody>
                    <a:bodyPr/>
                    <a:lstStyle/>
                    <a:p>
                      <a:pPr marL="0" algn="ctr" defTabSz="457200" rtl="0" eaLnBrk="1" fontAlgn="b" latinLnBrk="0" hangingPunct="1"/>
                      <a:r>
                        <a:rPr lang="en-US" sz="1800" b="1" i="0" u="none" strike="noStrike" kern="1200" dirty="0">
                          <a:solidFill>
                            <a:schemeClr val="tx1"/>
                          </a:solidFill>
                          <a:effectLst/>
                          <a:latin typeface="+mj-lt"/>
                          <a:ea typeface="+mn-ea"/>
                          <a:cs typeface="+mn-cs"/>
                        </a:rPr>
                        <a:t>77,398</a:t>
                      </a:r>
                    </a:p>
                  </a:txBody>
                  <a:tcPr marL="9525" marR="9525" marT="9525" marB="0" anchor="ctr">
                    <a:solidFill>
                      <a:schemeClr val="bg1"/>
                    </a:solidFill>
                  </a:tcPr>
                </a:tc>
                <a:tc>
                  <a:txBody>
                    <a:bodyPr/>
                    <a:lstStyle/>
                    <a:p>
                      <a:pPr marL="0" algn="ctr" defTabSz="457200" rtl="0" eaLnBrk="1" fontAlgn="b" latinLnBrk="0" hangingPunct="1"/>
                      <a:r>
                        <a:rPr lang="en-US" sz="1800" b="1" i="0" u="none" strike="noStrike" kern="1200" dirty="0">
                          <a:solidFill>
                            <a:schemeClr val="tx1"/>
                          </a:solidFill>
                          <a:effectLst/>
                          <a:latin typeface="+mj-lt"/>
                          <a:ea typeface="+mn-ea"/>
                          <a:cs typeface="+mn-cs"/>
                        </a:rPr>
                        <a:t>65,505</a:t>
                      </a:r>
                    </a:p>
                  </a:txBody>
                  <a:tcPr marL="9525" marR="9525" marT="9525" marB="0" anchor="ctr">
                    <a:solidFill>
                      <a:schemeClr val="bg1"/>
                    </a:solidFill>
                  </a:tcPr>
                </a:tc>
                <a:extLst>
                  <a:ext uri="{0D108BD9-81ED-4DB2-BD59-A6C34878D82A}">
                    <a16:rowId xmlns:a16="http://schemas.microsoft.com/office/drawing/2014/main" val="10001"/>
                  </a:ext>
                </a:extLst>
              </a:tr>
              <a:tr h="340753">
                <a:tc>
                  <a:txBody>
                    <a:bodyPr/>
                    <a:lstStyle/>
                    <a:p>
                      <a:pPr algn="l" fontAlgn="b"/>
                      <a:r>
                        <a:rPr lang="en-US" sz="1600" u="none" strike="noStrike" dirty="0">
                          <a:effectLst/>
                        </a:rPr>
                        <a:t> Morning </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11,283</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9,626</a:t>
                      </a:r>
                    </a:p>
                  </a:txBody>
                  <a:tcPr marL="9525" marR="9525" marT="9525" marB="0" anchor="ctr">
                    <a:solidFill>
                      <a:schemeClr val="bg1">
                        <a:lumMod val="95000"/>
                      </a:schemeClr>
                    </a:solidFill>
                  </a:tcPr>
                </a:tc>
                <a:extLst>
                  <a:ext uri="{0D108BD9-81ED-4DB2-BD59-A6C34878D82A}">
                    <a16:rowId xmlns:a16="http://schemas.microsoft.com/office/drawing/2014/main" val="10002"/>
                  </a:ext>
                </a:extLst>
              </a:tr>
              <a:tr h="340753">
                <a:tc>
                  <a:txBody>
                    <a:bodyPr/>
                    <a:lstStyle/>
                    <a:p>
                      <a:pPr algn="l" fontAlgn="b"/>
                      <a:r>
                        <a:rPr lang="en-US" sz="1600" u="none" strike="noStrike" dirty="0">
                          <a:effectLst/>
                        </a:rPr>
                        <a:t> Daytime</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18,212</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15,332</a:t>
                      </a:r>
                    </a:p>
                  </a:txBody>
                  <a:tcPr marL="9525" marR="9525" marT="9525" marB="0" anchor="ctr">
                    <a:solidFill>
                      <a:schemeClr val="bg1">
                        <a:lumMod val="95000"/>
                      </a:schemeClr>
                    </a:solidFill>
                  </a:tcPr>
                </a:tc>
                <a:extLst>
                  <a:ext uri="{0D108BD9-81ED-4DB2-BD59-A6C34878D82A}">
                    <a16:rowId xmlns:a16="http://schemas.microsoft.com/office/drawing/2014/main" val="10004"/>
                  </a:ext>
                </a:extLst>
              </a:tr>
              <a:tr h="340753">
                <a:tc>
                  <a:txBody>
                    <a:bodyPr/>
                    <a:lstStyle/>
                    <a:p>
                      <a:pPr algn="l" fontAlgn="b"/>
                      <a:r>
                        <a:rPr lang="en-US" sz="1600" u="none" strike="noStrike" dirty="0">
                          <a:effectLst/>
                        </a:rPr>
                        <a:t> Early Fringe</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15,555</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12,565</a:t>
                      </a:r>
                    </a:p>
                  </a:txBody>
                  <a:tcPr marL="9525" marR="9525" marT="9525" marB="0" anchor="ctr">
                    <a:solidFill>
                      <a:schemeClr val="bg1">
                        <a:lumMod val="95000"/>
                      </a:schemeClr>
                    </a:solidFill>
                  </a:tcPr>
                </a:tc>
                <a:extLst>
                  <a:ext uri="{0D108BD9-81ED-4DB2-BD59-A6C34878D82A}">
                    <a16:rowId xmlns:a16="http://schemas.microsoft.com/office/drawing/2014/main" val="10007"/>
                  </a:ext>
                </a:extLst>
              </a:tr>
              <a:tr h="340753">
                <a:tc>
                  <a:txBody>
                    <a:bodyPr/>
                    <a:lstStyle/>
                    <a:p>
                      <a:pPr algn="l" fontAlgn="b"/>
                      <a:r>
                        <a:rPr lang="en-US" sz="1600" u="none" strike="noStrike" dirty="0">
                          <a:effectLst/>
                        </a:rPr>
                        <a:t> Prime Access</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7,342</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6,390</a:t>
                      </a:r>
                    </a:p>
                  </a:txBody>
                  <a:tcPr marL="9525" marR="9525" marT="9525" marB="0" anchor="ctr">
                    <a:solidFill>
                      <a:schemeClr val="bg1">
                        <a:lumMod val="95000"/>
                      </a:schemeClr>
                    </a:solidFill>
                  </a:tcPr>
                </a:tc>
                <a:extLst>
                  <a:ext uri="{0D108BD9-81ED-4DB2-BD59-A6C34878D82A}">
                    <a16:rowId xmlns:a16="http://schemas.microsoft.com/office/drawing/2014/main" val="10005"/>
                  </a:ext>
                </a:extLst>
              </a:tr>
              <a:tr h="340753">
                <a:tc>
                  <a:txBody>
                    <a:bodyPr/>
                    <a:lstStyle/>
                    <a:p>
                      <a:pPr algn="l" fontAlgn="b"/>
                      <a:r>
                        <a:rPr lang="en-US" sz="1600" u="none" strike="noStrike" dirty="0">
                          <a:effectLst/>
                        </a:rPr>
                        <a:t> Prime</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11,868</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10,821</a:t>
                      </a:r>
                    </a:p>
                  </a:txBody>
                  <a:tcPr marL="9525" marR="9525" marT="9525" marB="0" anchor="ctr">
                    <a:solidFill>
                      <a:schemeClr val="bg1">
                        <a:lumMod val="95000"/>
                      </a:schemeClr>
                    </a:solidFill>
                  </a:tcPr>
                </a:tc>
                <a:extLst>
                  <a:ext uri="{0D108BD9-81ED-4DB2-BD59-A6C34878D82A}">
                    <a16:rowId xmlns:a16="http://schemas.microsoft.com/office/drawing/2014/main" val="10006"/>
                  </a:ext>
                </a:extLst>
              </a:tr>
              <a:tr h="340753">
                <a:tc>
                  <a:txBody>
                    <a:bodyPr/>
                    <a:lstStyle/>
                    <a:p>
                      <a:pPr algn="l" fontAlgn="b"/>
                      <a:r>
                        <a:rPr lang="en-US" sz="1600" u="none" strike="noStrike" dirty="0">
                          <a:effectLst/>
                        </a:rPr>
                        <a:t> Late News </a:t>
                      </a:r>
                      <a:endParaRPr lang="en-US" sz="1600" b="0" i="0" u="none" strike="noStrike" kern="1200" dirty="0">
                        <a:solidFill>
                          <a:srgbClr val="000000"/>
                        </a:solidFill>
                        <a:effectLst/>
                        <a:latin typeface="+mn-lt"/>
                        <a:ea typeface="+mn-ea"/>
                        <a:cs typeface="+mn-cs"/>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4,938</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3,633</a:t>
                      </a:r>
                    </a:p>
                  </a:txBody>
                  <a:tcPr marL="9525" marR="9525" marT="9525" marB="0" anchor="ctr">
                    <a:solidFill>
                      <a:schemeClr val="bg1">
                        <a:lumMod val="95000"/>
                      </a:schemeClr>
                    </a:solidFill>
                  </a:tcPr>
                </a:tc>
                <a:extLst>
                  <a:ext uri="{0D108BD9-81ED-4DB2-BD59-A6C34878D82A}">
                    <a16:rowId xmlns:a16="http://schemas.microsoft.com/office/drawing/2014/main" val="10008"/>
                  </a:ext>
                </a:extLst>
              </a:tr>
              <a:tr h="340753">
                <a:tc>
                  <a:txBody>
                    <a:bodyPr/>
                    <a:lstStyle/>
                    <a:p>
                      <a:pPr algn="l" fontAlgn="b"/>
                      <a:r>
                        <a:rPr lang="en-US" sz="1600" u="none" strike="noStrike" dirty="0">
                          <a:effectLst/>
                        </a:rPr>
                        <a:t> Late</a:t>
                      </a:r>
                      <a:r>
                        <a:rPr lang="en-US" sz="1600" u="none" strike="noStrike" baseline="0" dirty="0">
                          <a:effectLst/>
                        </a:rPr>
                        <a:t> Fringe</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5,065</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4,274</a:t>
                      </a:r>
                    </a:p>
                  </a:txBody>
                  <a:tcPr marL="9525" marR="9525" marT="9525" marB="0" anchor="ctr">
                    <a:solidFill>
                      <a:schemeClr val="bg1">
                        <a:lumMod val="95000"/>
                      </a:schemeClr>
                    </a:solidFill>
                  </a:tcPr>
                </a:tc>
                <a:extLst>
                  <a:ext uri="{0D108BD9-81ED-4DB2-BD59-A6C34878D82A}">
                    <a16:rowId xmlns:a16="http://schemas.microsoft.com/office/drawing/2014/main" val="10009"/>
                  </a:ext>
                </a:extLst>
              </a:tr>
              <a:tr h="340753">
                <a:tc>
                  <a:txBody>
                    <a:bodyPr/>
                    <a:lstStyle/>
                    <a:p>
                      <a:pPr algn="l" fontAlgn="b"/>
                      <a:r>
                        <a:rPr lang="en-US" sz="1600" u="none" strike="noStrike" dirty="0">
                          <a:effectLst/>
                        </a:rPr>
                        <a:t> Overnight </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3,135</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2,864</a:t>
                      </a:r>
                    </a:p>
                  </a:txBody>
                  <a:tcPr marL="9525" marR="9525" marT="9525" marB="0" anchor="ctr">
                    <a:solidFill>
                      <a:schemeClr val="bg1">
                        <a:lumMod val="95000"/>
                      </a:schemeClr>
                    </a:solidFill>
                  </a:tcPr>
                </a:tc>
                <a:extLst>
                  <a:ext uri="{0D108BD9-81ED-4DB2-BD59-A6C34878D82A}">
                    <a16:rowId xmlns:a16="http://schemas.microsoft.com/office/drawing/2014/main" val="10010"/>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80539231"/>
              </p:ext>
            </p:extLst>
          </p:nvPr>
        </p:nvGraphicFramePr>
        <p:xfrm>
          <a:off x="5708333" y="2215131"/>
          <a:ext cx="2796458" cy="3725974"/>
        </p:xfrm>
        <a:graphic>
          <a:graphicData uri="http://schemas.openxmlformats.org/drawingml/2006/table">
            <a:tbl>
              <a:tblPr firstRow="1" bandRow="1">
                <a:tableStyleId>{073A0DAA-6AF3-43AB-8588-CEC1D06C72B9}</a:tableStyleId>
              </a:tblPr>
              <a:tblGrid>
                <a:gridCol w="1398229">
                  <a:extLst>
                    <a:ext uri="{9D8B030D-6E8A-4147-A177-3AD203B41FA5}">
                      <a16:colId xmlns:a16="http://schemas.microsoft.com/office/drawing/2014/main" val="20000"/>
                    </a:ext>
                  </a:extLst>
                </a:gridCol>
                <a:gridCol w="1398229">
                  <a:extLst>
                    <a:ext uri="{9D8B030D-6E8A-4147-A177-3AD203B41FA5}">
                      <a16:colId xmlns:a16="http://schemas.microsoft.com/office/drawing/2014/main" val="20001"/>
                    </a:ext>
                  </a:extLst>
                </a:gridCol>
              </a:tblGrid>
              <a:tr h="353569">
                <a:tc>
                  <a:txBody>
                    <a:bodyPr/>
                    <a:lstStyle/>
                    <a:p>
                      <a:pPr algn="ctr" fontAlgn="b"/>
                      <a:r>
                        <a:rPr lang="en-US" sz="1600" u="none" strike="noStrike" dirty="0">
                          <a:effectLst/>
                        </a:rPr>
                        <a:t>Change</a:t>
                      </a:r>
                      <a:endParaRPr lang="en-US" sz="1600" b="1" i="0" u="none" strike="noStrike" dirty="0">
                        <a:solidFill>
                          <a:srgbClr val="000000"/>
                        </a:solidFill>
                        <a:effectLst/>
                        <a:latin typeface="+mj-lt"/>
                      </a:endParaRPr>
                    </a:p>
                  </a:txBody>
                  <a:tcPr marL="9525" marR="9525" marT="9525" marB="0" anchor="ctr">
                    <a:solidFill>
                      <a:srgbClr val="50C8A0"/>
                    </a:solidFill>
                  </a:tcPr>
                </a:tc>
                <a:tc>
                  <a:txBody>
                    <a:bodyPr/>
                    <a:lstStyle/>
                    <a:p>
                      <a:pPr algn="ctr" fontAlgn="b"/>
                      <a:r>
                        <a:rPr lang="en-US" sz="1600" u="none" strike="noStrike" dirty="0">
                          <a:effectLst/>
                        </a:rPr>
                        <a:t>% Change</a:t>
                      </a:r>
                      <a:endParaRPr lang="en-US" sz="1600" b="1" i="0" u="none" strike="noStrike" dirty="0">
                        <a:solidFill>
                          <a:srgbClr val="000000"/>
                        </a:solidFill>
                        <a:effectLst/>
                        <a:latin typeface="+mj-lt"/>
                      </a:endParaRPr>
                    </a:p>
                  </a:txBody>
                  <a:tcPr marL="9525" marR="9525" marT="9525" marB="0" anchor="ctr">
                    <a:solidFill>
                      <a:srgbClr val="50C8A0"/>
                    </a:solidFill>
                  </a:tcPr>
                </a:tc>
                <a:extLst>
                  <a:ext uri="{0D108BD9-81ED-4DB2-BD59-A6C34878D82A}">
                    <a16:rowId xmlns:a16="http://schemas.microsoft.com/office/drawing/2014/main" val="10000"/>
                  </a:ext>
                </a:extLst>
              </a:tr>
              <a:tr h="543853">
                <a:tc>
                  <a:txBody>
                    <a:bodyPr/>
                    <a:lstStyle/>
                    <a:p>
                      <a:pPr marL="0" algn="ctr" defTabSz="457200" rtl="0" eaLnBrk="1" fontAlgn="b" latinLnBrk="0" hangingPunct="1"/>
                      <a:r>
                        <a:rPr lang="en-US" sz="1800" b="1" i="0" u="none" strike="noStrike" kern="1200" dirty="0">
                          <a:solidFill>
                            <a:srgbClr val="C00000"/>
                          </a:solidFill>
                          <a:effectLst/>
                          <a:latin typeface="+mj-lt"/>
                          <a:ea typeface="+mn-ea"/>
                          <a:cs typeface="+mn-cs"/>
                        </a:rPr>
                        <a:t>-11,893</a:t>
                      </a:r>
                    </a:p>
                  </a:txBody>
                  <a:tcPr marL="9525" marR="9525" marT="9525" marB="0" anchor="ctr">
                    <a:solidFill>
                      <a:schemeClr val="bg1"/>
                    </a:solidFill>
                  </a:tcPr>
                </a:tc>
                <a:tc>
                  <a:txBody>
                    <a:bodyPr/>
                    <a:lstStyle/>
                    <a:p>
                      <a:pPr marL="0" algn="ctr" defTabSz="457200" rtl="0" eaLnBrk="1" fontAlgn="b" latinLnBrk="0" hangingPunct="1"/>
                      <a:r>
                        <a:rPr lang="en-US" sz="1800" b="1" i="0" u="none" strike="noStrike" kern="1200" dirty="0">
                          <a:solidFill>
                            <a:srgbClr val="C00000"/>
                          </a:solidFill>
                          <a:effectLst/>
                          <a:latin typeface="+mj-lt"/>
                          <a:ea typeface="+mn-ea"/>
                          <a:cs typeface="+mn-cs"/>
                        </a:rPr>
                        <a:t>-15%</a:t>
                      </a:r>
                    </a:p>
                  </a:txBody>
                  <a:tcPr marL="9525" marR="9525" marT="9525" marB="0" anchor="ctr">
                    <a:solidFill>
                      <a:schemeClr val="bg1"/>
                    </a:solidFill>
                  </a:tcPr>
                </a:tc>
                <a:extLst>
                  <a:ext uri="{0D108BD9-81ED-4DB2-BD59-A6C34878D82A}">
                    <a16:rowId xmlns:a16="http://schemas.microsoft.com/office/drawing/2014/main" val="10001"/>
                  </a:ext>
                </a:extLst>
              </a:tr>
              <a:tr h="353569">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-1,657</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-15%</a:t>
                      </a:r>
                    </a:p>
                  </a:txBody>
                  <a:tcPr marL="9525" marR="9525" marT="9525" marB="0" anchor="ctr">
                    <a:solidFill>
                      <a:schemeClr val="bg1">
                        <a:lumMod val="95000"/>
                      </a:schemeClr>
                    </a:solidFill>
                  </a:tcPr>
                </a:tc>
                <a:extLst>
                  <a:ext uri="{0D108BD9-81ED-4DB2-BD59-A6C34878D82A}">
                    <a16:rowId xmlns:a16="http://schemas.microsoft.com/office/drawing/2014/main" val="10002"/>
                  </a:ext>
                </a:extLst>
              </a:tr>
              <a:tr h="353569">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-2,880</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-16%</a:t>
                      </a:r>
                    </a:p>
                  </a:txBody>
                  <a:tcPr marL="9525" marR="9525" marT="9525" marB="0" anchor="ctr">
                    <a:solidFill>
                      <a:schemeClr val="bg1">
                        <a:lumMod val="95000"/>
                      </a:schemeClr>
                    </a:solidFill>
                  </a:tcPr>
                </a:tc>
                <a:extLst>
                  <a:ext uri="{0D108BD9-81ED-4DB2-BD59-A6C34878D82A}">
                    <a16:rowId xmlns:a16="http://schemas.microsoft.com/office/drawing/2014/main" val="10004"/>
                  </a:ext>
                </a:extLst>
              </a:tr>
              <a:tr h="353569">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-2,990</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-19%</a:t>
                      </a:r>
                    </a:p>
                  </a:txBody>
                  <a:tcPr marL="9525" marR="9525" marT="9525" marB="0" anchor="ctr">
                    <a:solidFill>
                      <a:schemeClr val="bg1">
                        <a:lumMod val="95000"/>
                      </a:schemeClr>
                    </a:solidFill>
                  </a:tcPr>
                </a:tc>
                <a:extLst>
                  <a:ext uri="{0D108BD9-81ED-4DB2-BD59-A6C34878D82A}">
                    <a16:rowId xmlns:a16="http://schemas.microsoft.com/office/drawing/2014/main" val="10007"/>
                  </a:ext>
                </a:extLst>
              </a:tr>
              <a:tr h="353569">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-952</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-13%</a:t>
                      </a:r>
                    </a:p>
                  </a:txBody>
                  <a:tcPr marL="9525" marR="9525" marT="9525" marB="0" anchor="ctr">
                    <a:solidFill>
                      <a:schemeClr val="bg1">
                        <a:lumMod val="95000"/>
                      </a:schemeClr>
                    </a:solidFill>
                  </a:tcPr>
                </a:tc>
                <a:extLst>
                  <a:ext uri="{0D108BD9-81ED-4DB2-BD59-A6C34878D82A}">
                    <a16:rowId xmlns:a16="http://schemas.microsoft.com/office/drawing/2014/main" val="10005"/>
                  </a:ext>
                </a:extLst>
              </a:tr>
              <a:tr h="353569">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-1,047</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-9%</a:t>
                      </a:r>
                    </a:p>
                  </a:txBody>
                  <a:tcPr marL="9525" marR="9525" marT="9525" marB="0" anchor="ctr">
                    <a:solidFill>
                      <a:schemeClr val="bg1">
                        <a:lumMod val="95000"/>
                      </a:schemeClr>
                    </a:solidFill>
                  </a:tcPr>
                </a:tc>
                <a:extLst>
                  <a:ext uri="{0D108BD9-81ED-4DB2-BD59-A6C34878D82A}">
                    <a16:rowId xmlns:a16="http://schemas.microsoft.com/office/drawing/2014/main" val="10006"/>
                  </a:ext>
                </a:extLst>
              </a:tr>
              <a:tr h="353569">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a:t>
                      </a:r>
                      <a:r>
                        <a:rPr lang="en-US" sz="1600" b="0" i="0" u="none" strike="noStrike" kern="1200" dirty="0">
                          <a:solidFill>
                            <a:srgbClr val="C00000"/>
                          </a:solidFill>
                          <a:effectLst/>
                          <a:latin typeface="+mn-lt"/>
                          <a:ea typeface="+mn-ea"/>
                          <a:cs typeface="+mn-cs"/>
                        </a:rPr>
                        <a:t>1,305</a:t>
                      </a:r>
                      <a:endParaRPr lang="en-US" sz="1600" b="0" i="0" u="none" strike="noStrike" kern="1200" dirty="0">
                        <a:solidFill>
                          <a:srgbClr val="C00000"/>
                        </a:solidFill>
                        <a:effectLst/>
                        <a:latin typeface="+mj-lt"/>
                        <a:ea typeface="+mn-ea"/>
                        <a:cs typeface="+mn-cs"/>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-26%</a:t>
                      </a:r>
                    </a:p>
                  </a:txBody>
                  <a:tcPr marL="9525" marR="9525" marT="9525" marB="0" anchor="ctr">
                    <a:solidFill>
                      <a:schemeClr val="bg1">
                        <a:lumMod val="95000"/>
                      </a:schemeClr>
                    </a:solidFill>
                  </a:tcPr>
                </a:tc>
                <a:extLst>
                  <a:ext uri="{0D108BD9-81ED-4DB2-BD59-A6C34878D82A}">
                    <a16:rowId xmlns:a16="http://schemas.microsoft.com/office/drawing/2014/main" val="10008"/>
                  </a:ext>
                </a:extLst>
              </a:tr>
              <a:tr h="353569">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-792</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-16%</a:t>
                      </a:r>
                    </a:p>
                  </a:txBody>
                  <a:tcPr marL="9525" marR="9525" marT="9525" marB="0" anchor="ctr">
                    <a:solidFill>
                      <a:schemeClr val="bg1">
                        <a:lumMod val="95000"/>
                      </a:schemeClr>
                    </a:solidFill>
                  </a:tcPr>
                </a:tc>
                <a:extLst>
                  <a:ext uri="{0D108BD9-81ED-4DB2-BD59-A6C34878D82A}">
                    <a16:rowId xmlns:a16="http://schemas.microsoft.com/office/drawing/2014/main" val="10009"/>
                  </a:ext>
                </a:extLst>
              </a:tr>
              <a:tr h="353569">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-271</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-9%</a:t>
                      </a:r>
                    </a:p>
                  </a:txBody>
                  <a:tcPr marL="9525" marR="9525" marT="9525" marB="0" anchor="ctr">
                    <a:solidFill>
                      <a:schemeClr val="bg1">
                        <a:lumMod val="95000"/>
                      </a:schemeClr>
                    </a:solidFill>
                  </a:tcPr>
                </a:tc>
                <a:extLst>
                  <a:ext uri="{0D108BD9-81ED-4DB2-BD59-A6C34878D82A}">
                    <a16:rowId xmlns:a16="http://schemas.microsoft.com/office/drawing/2014/main" val="10010"/>
                  </a:ext>
                </a:extLst>
              </a:tr>
            </a:tbl>
          </a:graphicData>
        </a:graphic>
      </p:graphicFrame>
      <p:sp>
        <p:nvSpPr>
          <p:cNvPr id="17" name="Rectangle 16"/>
          <p:cNvSpPr/>
          <p:nvPr/>
        </p:nvSpPr>
        <p:spPr>
          <a:xfrm>
            <a:off x="5432158" y="2017997"/>
            <a:ext cx="85953" cy="391559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8" name="Rectangle 17"/>
          <p:cNvSpPr/>
          <p:nvPr/>
        </p:nvSpPr>
        <p:spPr>
          <a:xfrm>
            <a:off x="5714683" y="1975134"/>
            <a:ext cx="2796458" cy="246346"/>
          </a:xfrm>
          <a:prstGeom prst="rect">
            <a:avLst/>
          </a:prstGeom>
          <a:solidFill>
            <a:srgbClr val="50C8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‘07 vs ‘17</a:t>
            </a:r>
          </a:p>
        </p:txBody>
      </p:sp>
    </p:spTree>
    <p:extLst>
      <p:ext uri="{BB962C8B-B14F-4D97-AF65-F5344CB8AC3E}">
        <p14:creationId xmlns:p14="http://schemas.microsoft.com/office/powerpoint/2010/main" val="1469970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82680A-D09F-4BB7-AF6F-2780214BA7EA}"/>
              </a:ext>
            </a:extLst>
          </p:cNvPr>
          <p:cNvPicPr>
            <a:picLocks noChangeAspect="1"/>
          </p:cNvPicPr>
          <p:nvPr/>
        </p:nvPicPr>
        <p:blipFill>
          <a:blip r:embed="rId2"/>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F065ABE9-1C9C-4C89-B09C-A6D8A85EF596}"/>
              </a:ext>
            </a:extLst>
          </p:cNvPr>
          <p:cNvSpPr>
            <a:spLocks noGrp="1"/>
          </p:cNvSpPr>
          <p:nvPr>
            <p:ph type="ctrTitle"/>
          </p:nvPr>
        </p:nvSpPr>
        <p:spPr>
          <a:xfrm>
            <a:off x="2787162" y="5002207"/>
            <a:ext cx="5958905" cy="1517126"/>
          </a:xfrm>
        </p:spPr>
        <p:txBody>
          <a:bodyPr/>
          <a:lstStyle/>
          <a:p>
            <a:pPr algn="l">
              <a:lnSpc>
                <a:spcPts val="3800"/>
              </a:lnSpc>
            </a:pPr>
            <a:r>
              <a:rPr lang="en-US" sz="3600" b="1" dirty="0">
                <a:solidFill>
                  <a:schemeClr val="tx1"/>
                </a:solidFill>
                <a:latin typeface="+mj-lt"/>
                <a:cs typeface="+mj-cs"/>
              </a:rPr>
              <a:t>Igniting Today’s Headlines:</a:t>
            </a:r>
            <a:br>
              <a:rPr lang="en-US" sz="3600" b="1" dirty="0">
                <a:solidFill>
                  <a:schemeClr val="tx1"/>
                </a:solidFill>
                <a:latin typeface="+mj-lt"/>
                <a:cs typeface="+mj-cs"/>
              </a:rPr>
            </a:br>
            <a:r>
              <a:rPr lang="en-US" sz="2800" b="1" dirty="0">
                <a:solidFill>
                  <a:schemeClr val="tx1"/>
                </a:solidFill>
                <a:latin typeface="+mj-lt"/>
                <a:cs typeface="+mj-cs"/>
              </a:rPr>
              <a:t>Cable News Continues To Spark Ratings</a:t>
            </a:r>
            <a:endParaRPr lang="en-US" sz="3600" b="1" dirty="0">
              <a:solidFill>
                <a:schemeClr val="tx1"/>
              </a:solidFill>
              <a:latin typeface="+mj-lt"/>
              <a:cs typeface="+mj-cs"/>
            </a:endParaRPr>
          </a:p>
        </p:txBody>
      </p:sp>
    </p:spTree>
    <p:extLst>
      <p:ext uri="{BB962C8B-B14F-4D97-AF65-F5344CB8AC3E}">
        <p14:creationId xmlns:p14="http://schemas.microsoft.com/office/powerpoint/2010/main" val="3937751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161636" y="460183"/>
            <a:ext cx="8805334" cy="619850"/>
          </a:xfrm>
        </p:spPr>
        <p:txBody>
          <a:bodyPr>
            <a:noAutofit/>
          </a:bodyPr>
          <a:lstStyle/>
          <a:p>
            <a:r>
              <a:rPr lang="en-US" dirty="0"/>
              <a:t>TV Continues To Be The Most Widely Used Platform For Adults To Get Their News</a:t>
            </a:r>
          </a:p>
        </p:txBody>
      </p:sp>
      <p:graphicFrame>
        <p:nvGraphicFramePr>
          <p:cNvPr id="10" name="Chart 9"/>
          <p:cNvGraphicFramePr/>
          <p:nvPr>
            <p:extLst/>
          </p:nvPr>
        </p:nvGraphicFramePr>
        <p:xfrm>
          <a:off x="329143" y="1766656"/>
          <a:ext cx="8530772" cy="3954586"/>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3"/>
          <p:cNvSpPr>
            <a:spLocks noGrp="1"/>
          </p:cNvSpPr>
          <p:nvPr>
            <p:ph type="body" sz="quarter" idx="14"/>
          </p:nvPr>
        </p:nvSpPr>
        <p:spPr>
          <a:xfrm>
            <a:off x="321733" y="6496697"/>
            <a:ext cx="7161417" cy="212095"/>
          </a:xfrm>
        </p:spPr>
        <p:txBody>
          <a:bodyPr>
            <a:noAutofit/>
          </a:bodyPr>
          <a:lstStyle/>
          <a:p>
            <a:r>
              <a:rPr lang="en-US" sz="800" dirty="0"/>
              <a:t>Source: Pew Research Center “The Modern News Consumer,” released 7/7/16 with survey conducted Jan 12 – Feb 8, 2016 among 4,654 US adults 18+.  “TV” includes cable, local, nightly network while “Online” includes social media, websites/apps.</a:t>
            </a:r>
          </a:p>
        </p:txBody>
      </p:sp>
      <p:sp>
        <p:nvSpPr>
          <p:cNvPr id="5" name="Text Placeholder 3">
            <a:extLst>
              <a:ext uri="{FF2B5EF4-FFF2-40B4-BE49-F238E27FC236}">
                <a16:creationId xmlns:a16="http://schemas.microsoft.com/office/drawing/2014/main" id="{85FBB6F6-2709-4E93-82CF-1FD0682E3BE3}"/>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791596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3428" y="370861"/>
            <a:ext cx="8805334" cy="860061"/>
          </a:xfrm>
        </p:spPr>
        <p:txBody>
          <a:bodyPr/>
          <a:lstStyle/>
          <a:p>
            <a:r>
              <a:rPr lang="en-US" dirty="0"/>
              <a:t>TV Accounts For </a:t>
            </a:r>
            <a:r>
              <a:rPr lang="en-US" b="1" u="sng" dirty="0"/>
              <a:t>91%</a:t>
            </a:r>
            <a:r>
              <a:rPr lang="en-US" dirty="0"/>
              <a:t> Of The Total Time Spent Consuming News On Video-Enabled Devices</a:t>
            </a:r>
            <a:endParaRPr lang="en-US" dirty="0">
              <a:solidFill>
                <a:srgbClr val="FF0000"/>
              </a:solidFill>
            </a:endParaRPr>
          </a:p>
        </p:txBody>
      </p:sp>
      <p:graphicFrame>
        <p:nvGraphicFramePr>
          <p:cNvPr id="10" name="Chart 9"/>
          <p:cNvGraphicFramePr/>
          <p:nvPr>
            <p:extLst>
              <p:ext uri="{D42A27DB-BD31-4B8C-83A1-F6EECF244321}">
                <p14:modId xmlns:p14="http://schemas.microsoft.com/office/powerpoint/2010/main" val="329150095"/>
              </p:ext>
            </p:extLst>
          </p:nvPr>
        </p:nvGraphicFramePr>
        <p:xfrm>
          <a:off x="161636" y="1567543"/>
          <a:ext cx="8805333" cy="405819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3"/>
          <p:cNvSpPr>
            <a:spLocks noGrp="1"/>
          </p:cNvSpPr>
          <p:nvPr>
            <p:ph type="body" sz="quarter" idx="14"/>
          </p:nvPr>
        </p:nvSpPr>
        <p:spPr>
          <a:xfrm>
            <a:off x="205666" y="5806851"/>
            <a:ext cx="7537142" cy="236537"/>
          </a:xfrm>
        </p:spPr>
        <p:txBody>
          <a:bodyPr>
            <a:normAutofit lnSpcReduction="10000"/>
          </a:bodyPr>
          <a:lstStyle/>
          <a:p>
            <a:r>
              <a:rPr lang="en-US" sz="1000" dirty="0"/>
              <a:t>TV includes National Broadcast TV News, Local Broadcast TV News &amp; National Cable TV News</a:t>
            </a:r>
          </a:p>
        </p:txBody>
      </p:sp>
      <p:sp>
        <p:nvSpPr>
          <p:cNvPr id="11" name="Text Placeholder 3"/>
          <p:cNvSpPr>
            <a:spLocks noGrp="1"/>
          </p:cNvSpPr>
          <p:nvPr>
            <p:ph type="body" sz="quarter" idx="14"/>
          </p:nvPr>
        </p:nvSpPr>
        <p:spPr>
          <a:xfrm>
            <a:off x="193428" y="6229577"/>
            <a:ext cx="7343714" cy="236537"/>
          </a:xfrm>
        </p:spPr>
        <p:txBody>
          <a:bodyPr>
            <a:noAutofit/>
          </a:bodyPr>
          <a:lstStyle/>
          <a:p>
            <a:r>
              <a:rPr lang="en-US" sz="800" dirty="0"/>
              <a:t>Source: Nielsen Total Audience Report Q4 2016 – Adults 18+.  National TV News (Nielsen National Television Panel, News summary type code, Broadcast – ABC, CBS, FOX, NBC, TEL, UNI; Cable – CNBC, CNN, FOXNC, MSNBC); Local TV News (Nielsen 25 LPM Markets, Local news genre, Broadcast – ABC, CBS, FOX, NBC, TEL, UNI); PC News (</a:t>
            </a:r>
            <a:r>
              <a:rPr lang="en-US" sz="800" dirty="0" err="1"/>
              <a:t>Netview</a:t>
            </a:r>
            <a:r>
              <a:rPr lang="en-US" sz="800" dirty="0"/>
              <a:t>, Current Events &amp; Global News subcategory): Smartphone News (EMM, Current Events &amp; Global News subcategory). Local Cable TV News data is not available within the report.</a:t>
            </a:r>
          </a:p>
        </p:txBody>
      </p:sp>
    </p:spTree>
    <p:extLst>
      <p:ext uri="{BB962C8B-B14F-4D97-AF65-F5344CB8AC3E}">
        <p14:creationId xmlns:p14="http://schemas.microsoft.com/office/powerpoint/2010/main" val="2254812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619850"/>
          </a:xfrm>
        </p:spPr>
        <p:txBody>
          <a:bodyPr/>
          <a:lstStyle/>
          <a:p>
            <a:r>
              <a:rPr lang="en-US" dirty="0"/>
              <a:t>With Everchanging Updates To Current Events, News Remains Almost Exclusively A “Live” Or “Near Live” Viewing Experience</a:t>
            </a:r>
          </a:p>
        </p:txBody>
      </p:sp>
      <p:sp>
        <p:nvSpPr>
          <p:cNvPr id="3" name="Text Placeholder 2"/>
          <p:cNvSpPr>
            <a:spLocks noGrp="1"/>
          </p:cNvSpPr>
          <p:nvPr>
            <p:ph type="body" sz="quarter" idx="13"/>
          </p:nvPr>
        </p:nvSpPr>
        <p:spPr>
          <a:xfrm>
            <a:off x="161636" y="1838486"/>
            <a:ext cx="8805334" cy="368686"/>
          </a:xfrm>
        </p:spPr>
        <p:txBody>
          <a:bodyPr/>
          <a:lstStyle/>
          <a:p>
            <a:r>
              <a:rPr lang="en-US" sz="1600" u="sng" dirty="0"/>
              <a:t>National TV News Programming: Viewership By Stream</a:t>
            </a:r>
          </a:p>
          <a:p>
            <a:r>
              <a:rPr lang="en-US" sz="1200" i="1" dirty="0"/>
              <a:t>% of Total Viewing Hours in Q4 2017</a:t>
            </a:r>
          </a:p>
        </p:txBody>
      </p:sp>
      <p:graphicFrame>
        <p:nvGraphicFramePr>
          <p:cNvPr id="7" name="Chart 6"/>
          <p:cNvGraphicFramePr/>
          <p:nvPr>
            <p:extLst/>
          </p:nvPr>
        </p:nvGraphicFramePr>
        <p:xfrm>
          <a:off x="550506" y="2480525"/>
          <a:ext cx="8145625" cy="336161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3"/>
          <p:cNvSpPr>
            <a:spLocks noGrp="1"/>
          </p:cNvSpPr>
          <p:nvPr>
            <p:ph type="body" sz="quarter" idx="14"/>
          </p:nvPr>
        </p:nvSpPr>
        <p:spPr>
          <a:xfrm>
            <a:off x="155338" y="6469534"/>
            <a:ext cx="7226731" cy="323465"/>
          </a:xfrm>
        </p:spPr>
        <p:txBody>
          <a:bodyPr/>
          <a:lstStyle/>
          <a:p>
            <a:r>
              <a:rPr lang="en-US" sz="800" dirty="0"/>
              <a:t>Source: Nielsen </a:t>
            </a:r>
            <a:r>
              <a:rPr lang="en-US" sz="800" dirty="0" err="1"/>
              <a:t>NPower</a:t>
            </a:r>
            <a:r>
              <a:rPr lang="en-US" sz="800" dirty="0"/>
              <a:t> R&amp;F Program Report, Total Day, Live+7; P2+, P25-54 &amp; P18-34; ad-supported cable TV + broadcast TV, based on Q4 2017 and reflects news category genre.</a:t>
            </a:r>
          </a:p>
        </p:txBody>
      </p:sp>
      <p:sp>
        <p:nvSpPr>
          <p:cNvPr id="8" name="Text Placeholder 2"/>
          <p:cNvSpPr>
            <a:spLocks noGrp="1"/>
          </p:cNvSpPr>
          <p:nvPr>
            <p:ph type="body" sz="quarter" idx="13"/>
          </p:nvPr>
        </p:nvSpPr>
        <p:spPr>
          <a:xfrm>
            <a:off x="187089" y="1384618"/>
            <a:ext cx="8805334" cy="368686"/>
          </a:xfrm>
        </p:spPr>
        <p:txBody>
          <a:bodyPr/>
          <a:lstStyle/>
          <a:p>
            <a:r>
              <a:rPr lang="en-US" sz="1600" dirty="0"/>
              <a:t>93% of total viewing of news programming was live</a:t>
            </a:r>
          </a:p>
        </p:txBody>
      </p:sp>
      <p:sp>
        <p:nvSpPr>
          <p:cNvPr id="9" name="Text Placeholder 3">
            <a:extLst>
              <a:ext uri="{FF2B5EF4-FFF2-40B4-BE49-F238E27FC236}">
                <a16:creationId xmlns:a16="http://schemas.microsoft.com/office/drawing/2014/main" id="{1C529691-9152-4BB7-B04B-137C27DC826E}"/>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727842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862356"/>
          </a:xfrm>
        </p:spPr>
        <p:txBody>
          <a:bodyPr/>
          <a:lstStyle/>
          <a:p>
            <a:r>
              <a:rPr lang="en-US" dirty="0">
                <a:solidFill>
                  <a:schemeClr val="tx1"/>
                </a:solidFill>
              </a:rPr>
              <a:t>The Largest Growth In TV News Is With Cable Which Now Commands More Viewer Time Than Local Broadcast News</a:t>
            </a:r>
          </a:p>
        </p:txBody>
      </p:sp>
      <p:sp>
        <p:nvSpPr>
          <p:cNvPr id="4" name="Text Placeholder 3"/>
          <p:cNvSpPr>
            <a:spLocks noGrp="1"/>
          </p:cNvSpPr>
          <p:nvPr>
            <p:ph type="body" sz="quarter" idx="14"/>
          </p:nvPr>
        </p:nvSpPr>
        <p:spPr>
          <a:xfrm>
            <a:off x="216229" y="6568711"/>
            <a:ext cx="8599055" cy="236537"/>
          </a:xfrm>
        </p:spPr>
        <p:txBody>
          <a:bodyPr/>
          <a:lstStyle/>
          <a:p>
            <a:r>
              <a:rPr lang="en-US" sz="800" dirty="0"/>
              <a:t>Source: Nielsen Local TV View, 2015 – Q1 2017. Time Spent based on population across Local People Meter markets. LPM = Local People Meter</a:t>
            </a:r>
          </a:p>
        </p:txBody>
      </p:sp>
      <p:graphicFrame>
        <p:nvGraphicFramePr>
          <p:cNvPr id="6" name="Chart 5"/>
          <p:cNvGraphicFramePr/>
          <p:nvPr>
            <p:extLst>
              <p:ext uri="{D42A27DB-BD31-4B8C-83A1-F6EECF244321}">
                <p14:modId xmlns:p14="http://schemas.microsoft.com/office/powerpoint/2010/main" val="3705080098"/>
              </p:ext>
            </p:extLst>
          </p:nvPr>
        </p:nvGraphicFramePr>
        <p:xfrm>
          <a:off x="321733" y="1744133"/>
          <a:ext cx="8438958" cy="426115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2">
            <a:extLst>
              <a:ext uri="{FF2B5EF4-FFF2-40B4-BE49-F238E27FC236}">
                <a16:creationId xmlns:a16="http://schemas.microsoft.com/office/drawing/2014/main" id="{6BEFA0EE-CCAB-41C9-B0B2-0AF5DEBFD082}"/>
              </a:ext>
            </a:extLst>
          </p:cNvPr>
          <p:cNvSpPr>
            <a:spLocks noGrp="1"/>
          </p:cNvSpPr>
          <p:nvPr>
            <p:ph type="body" sz="quarter" idx="13"/>
          </p:nvPr>
        </p:nvSpPr>
        <p:spPr>
          <a:xfrm>
            <a:off x="181063" y="1322539"/>
            <a:ext cx="8805334" cy="627622"/>
          </a:xfrm>
        </p:spPr>
        <p:txBody>
          <a:bodyPr/>
          <a:lstStyle/>
          <a:p>
            <a:r>
              <a:rPr lang="en-US" u="sng" dirty="0"/>
              <a:t>Average Weekly Time Spent With News In LPM Markets (Adults 18+)</a:t>
            </a:r>
          </a:p>
          <a:p>
            <a:r>
              <a:rPr lang="en-US" sz="1400" dirty="0"/>
              <a:t>(</a:t>
            </a:r>
            <a:r>
              <a:rPr lang="en-US" sz="1400" dirty="0" err="1"/>
              <a:t>Hr:Min</a:t>
            </a:r>
            <a:r>
              <a:rPr lang="en-US" sz="1400" dirty="0"/>
              <a:t>) </a:t>
            </a:r>
          </a:p>
        </p:txBody>
      </p:sp>
      <p:sp>
        <p:nvSpPr>
          <p:cNvPr id="7" name="Rounded Rectangle 6">
            <a:extLst>
              <a:ext uri="{FF2B5EF4-FFF2-40B4-BE49-F238E27FC236}">
                <a16:creationId xmlns:a16="http://schemas.microsoft.com/office/drawing/2014/main" id="{6677DE59-5EFD-4BE9-BF04-0BB0FBE8A930}"/>
              </a:ext>
            </a:extLst>
          </p:cNvPr>
          <p:cNvSpPr/>
          <p:nvPr/>
        </p:nvSpPr>
        <p:spPr>
          <a:xfrm>
            <a:off x="2825304" y="2506051"/>
            <a:ext cx="705554" cy="485239"/>
          </a:xfrm>
          <a:prstGeom prst="roundRect">
            <a:avLst/>
          </a:prstGeom>
          <a:noFill/>
          <a:ln>
            <a:solidFill>
              <a:srgbClr val="FF0000"/>
            </a:solidFill>
          </a:ln>
        </p:spPr>
        <p:txBody>
          <a:bodyPr wrap="square" rtlCol="0">
            <a:spAutoFit/>
          </a:bodyPr>
          <a:lstStyle/>
          <a:p>
            <a:pPr algn="ctr"/>
            <a:r>
              <a:rPr lang="en-US" sz="1200" b="1" u="sng" dirty="0">
                <a:solidFill>
                  <a:srgbClr val="FF0000"/>
                </a:solidFill>
                <a:latin typeface="Trebuchet MS"/>
              </a:rPr>
              <a:t>-1%</a:t>
            </a:r>
          </a:p>
          <a:p>
            <a:pPr algn="ctr"/>
            <a:r>
              <a:rPr lang="en-US" sz="1000" b="1" i="1" dirty="0">
                <a:solidFill>
                  <a:srgbClr val="FF0000"/>
                </a:solidFill>
                <a:latin typeface="Trebuchet MS"/>
              </a:rPr>
              <a:t>vs. ‘15</a:t>
            </a:r>
          </a:p>
        </p:txBody>
      </p:sp>
      <p:sp>
        <p:nvSpPr>
          <p:cNvPr id="8" name="Rounded Rectangle 6">
            <a:extLst>
              <a:ext uri="{FF2B5EF4-FFF2-40B4-BE49-F238E27FC236}">
                <a16:creationId xmlns:a16="http://schemas.microsoft.com/office/drawing/2014/main" id="{2ADE08D3-9799-4F15-BD40-FFCC2EC5BDCB}"/>
              </a:ext>
            </a:extLst>
          </p:cNvPr>
          <p:cNvSpPr/>
          <p:nvPr/>
        </p:nvSpPr>
        <p:spPr>
          <a:xfrm>
            <a:off x="8215234" y="2282926"/>
            <a:ext cx="705554" cy="476726"/>
          </a:xfrm>
          <a:prstGeom prst="roundRect">
            <a:avLst/>
          </a:prstGeom>
          <a:noFill/>
          <a:ln>
            <a:solidFill>
              <a:srgbClr val="7030A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7030A0"/>
                </a:solidFill>
                <a:effectLst/>
                <a:uLnTx/>
                <a:uFillTx/>
                <a:latin typeface="Trebuchet MS"/>
                <a:ea typeface="+mn-ea"/>
                <a:cs typeface="+mn-cs"/>
              </a:rPr>
              <a:t>+</a:t>
            </a:r>
            <a:r>
              <a:rPr lang="en-US" sz="1200" b="1" u="sng" noProof="0" dirty="0">
                <a:solidFill>
                  <a:srgbClr val="7030A0"/>
                </a:solidFill>
                <a:latin typeface="Trebuchet MS"/>
              </a:rPr>
              <a:t>94</a:t>
            </a:r>
            <a:r>
              <a:rPr kumimoji="0" lang="en-US" sz="1200" b="1" i="0" u="sng" strike="noStrike" kern="1200" cap="none" spc="0" normalizeH="0" baseline="0" noProof="0" dirty="0">
                <a:ln>
                  <a:noFill/>
                </a:ln>
                <a:solidFill>
                  <a:srgbClr val="7030A0"/>
                </a:solidFill>
                <a:effectLst/>
                <a:uLnTx/>
                <a:uFillTx/>
                <a:latin typeface="Trebuchet MS"/>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7030A0"/>
                </a:solidFill>
                <a:effectLst/>
                <a:uLnTx/>
                <a:uFillTx/>
                <a:latin typeface="Trebuchet MS"/>
                <a:ea typeface="+mn-ea"/>
                <a:cs typeface="+mn-cs"/>
              </a:rPr>
              <a:t>vs. ‘15</a:t>
            </a:r>
          </a:p>
        </p:txBody>
      </p:sp>
      <p:sp>
        <p:nvSpPr>
          <p:cNvPr id="9" name="Text Placeholder 3">
            <a:extLst>
              <a:ext uri="{FF2B5EF4-FFF2-40B4-BE49-F238E27FC236}">
                <a16:creationId xmlns:a16="http://schemas.microsoft.com/office/drawing/2014/main" id="{ECB495C5-F342-4244-A0D6-5CA641DF9D6C}"/>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2687222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2"/>
            <a:ext cx="8805334" cy="799451"/>
          </a:xfrm>
        </p:spPr>
        <p:txBody>
          <a:bodyPr/>
          <a:lstStyle/>
          <a:p>
            <a:r>
              <a:rPr lang="en-US" dirty="0"/>
              <a:t>Cable TV News Has A More Dual Audience Than The </a:t>
            </a:r>
            <a:br>
              <a:rPr lang="en-US" dirty="0"/>
            </a:br>
            <a:r>
              <a:rPr lang="en-US" dirty="0"/>
              <a:t>Female-Skewing Local Broadcast News </a:t>
            </a:r>
          </a:p>
        </p:txBody>
      </p:sp>
      <p:graphicFrame>
        <p:nvGraphicFramePr>
          <p:cNvPr id="10" name="Chart 9"/>
          <p:cNvGraphicFramePr/>
          <p:nvPr>
            <p:extLst>
              <p:ext uri="{D42A27DB-BD31-4B8C-83A1-F6EECF244321}">
                <p14:modId xmlns:p14="http://schemas.microsoft.com/office/powerpoint/2010/main" val="2621339072"/>
              </p:ext>
            </p:extLst>
          </p:nvPr>
        </p:nvGraphicFramePr>
        <p:xfrm>
          <a:off x="161636" y="1651519"/>
          <a:ext cx="8805334" cy="433052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3">
            <a:extLst>
              <a:ext uri="{FF2B5EF4-FFF2-40B4-BE49-F238E27FC236}">
                <a16:creationId xmlns:a16="http://schemas.microsoft.com/office/drawing/2014/main" id="{B8F68F6B-A864-4C08-B4EC-ABEDA7349F44}"/>
              </a:ext>
            </a:extLst>
          </p:cNvPr>
          <p:cNvSpPr txBox="1">
            <a:spLocks/>
          </p:cNvSpPr>
          <p:nvPr/>
        </p:nvSpPr>
        <p:spPr>
          <a:xfrm>
            <a:off x="161636" y="6458511"/>
            <a:ext cx="7426126" cy="3467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lang="en-US" sz="800" dirty="0">
                <a:solidFill>
                  <a:prstClr val="black"/>
                </a:solidFill>
              </a:rPr>
              <a:t>Source: Nielsen Local TV View Q1 2017, data based on population across Local People Meter Markets, P18+. Local Cable TV News data is not available within the report.</a:t>
            </a:r>
          </a:p>
        </p:txBody>
      </p:sp>
      <p:sp>
        <p:nvSpPr>
          <p:cNvPr id="5" name="Text Placeholder 3">
            <a:extLst>
              <a:ext uri="{FF2B5EF4-FFF2-40B4-BE49-F238E27FC236}">
                <a16:creationId xmlns:a16="http://schemas.microsoft.com/office/drawing/2014/main" id="{943F75F9-270E-4AAE-B0CF-8A4521072A82}"/>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3246787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Cable News Viewers Have Higher Incomes Than Other News Viewers</a:t>
            </a:r>
          </a:p>
        </p:txBody>
      </p:sp>
      <p:graphicFrame>
        <p:nvGraphicFramePr>
          <p:cNvPr id="6" name="Chart 5"/>
          <p:cNvGraphicFramePr/>
          <p:nvPr>
            <p:extLst>
              <p:ext uri="{D42A27DB-BD31-4B8C-83A1-F6EECF244321}">
                <p14:modId xmlns:p14="http://schemas.microsoft.com/office/powerpoint/2010/main" val="2442609847"/>
              </p:ext>
            </p:extLst>
          </p:nvPr>
        </p:nvGraphicFramePr>
        <p:xfrm>
          <a:off x="161636" y="1585872"/>
          <a:ext cx="8759152" cy="392690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3">
            <a:extLst>
              <a:ext uri="{FF2B5EF4-FFF2-40B4-BE49-F238E27FC236}">
                <a16:creationId xmlns:a16="http://schemas.microsoft.com/office/drawing/2014/main" id="{80A658F2-2FB7-4973-8350-499C8D9A805D}"/>
              </a:ext>
            </a:extLst>
          </p:cNvPr>
          <p:cNvSpPr txBox="1">
            <a:spLocks/>
          </p:cNvSpPr>
          <p:nvPr/>
        </p:nvSpPr>
        <p:spPr>
          <a:xfrm>
            <a:off x="161636" y="6433209"/>
            <a:ext cx="7537142" cy="336866"/>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lang="en-US" sz="800" dirty="0">
                <a:solidFill>
                  <a:prstClr val="black"/>
                </a:solidFill>
              </a:rPr>
              <a:t>Source: Nielsen Local TV View Q1 2017, data based on population across Local People Meter Markets, P18+. Local Cable TV News data is not available within the report. Sums may not equal 100% due to rounding.</a:t>
            </a:r>
          </a:p>
        </p:txBody>
      </p:sp>
      <p:sp>
        <p:nvSpPr>
          <p:cNvPr id="7" name="Text Placeholder 3">
            <a:extLst>
              <a:ext uri="{FF2B5EF4-FFF2-40B4-BE49-F238E27FC236}">
                <a16:creationId xmlns:a16="http://schemas.microsoft.com/office/drawing/2014/main" id="{F7BE52A1-187D-41D8-ABE4-D3D39FD4B14C}"/>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3287449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1"/>
          <p:cNvSpPr txBox="1">
            <a:spLocks/>
          </p:cNvSpPr>
          <p:nvPr/>
        </p:nvSpPr>
        <p:spPr bwMode="auto">
          <a:xfrm>
            <a:off x="797405" y="1533716"/>
            <a:ext cx="7567613" cy="50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sng"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Top 20 Market Average</a:t>
            </a:r>
            <a:r>
              <a:rPr kumimoji="0" lang="en-US" altLang="en-US" sz="1600" b="1" i="0" u="none"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a:t>
            </a:r>
            <a:r>
              <a:rPr kumimoji="0" lang="en-US" altLang="en-US" sz="1600" b="1" i="1" u="none"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 </a:t>
            </a:r>
            <a:r>
              <a:rPr kumimoji="0" lang="en-US" altLang="en-US" sz="1600" b="1" i="0" u="none"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Local Broadcast A18+ GRPs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1" u="none" strike="noStrike" kern="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Arial" panose="020B0604020202020204" pitchFamily="34" charset="0"/>
              </a:rPr>
              <a:t>Month of December</a:t>
            </a:r>
          </a:p>
        </p:txBody>
      </p:sp>
      <p:sp>
        <p:nvSpPr>
          <p:cNvPr id="70" name="Footer Placeholder 1"/>
          <p:cNvSpPr txBox="1">
            <a:spLocks/>
          </p:cNvSpPr>
          <p:nvPr/>
        </p:nvSpPr>
        <p:spPr bwMode="auto">
          <a:xfrm>
            <a:off x="313038" y="6137220"/>
            <a:ext cx="7151631" cy="631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Arial" panose="020B0604020202020204" pitchFamily="34" charset="0"/>
              </a:rPr>
              <a:t>Source: VAB Analysis of Nielsen Ad Intel data, reflects calendar month of December (1-31).  GRPs are </a:t>
            </a:r>
            <a:r>
              <a:rPr kumimoji="0" lang="en-US" altLang="en-US" sz="800" b="0" i="0" u="none" strike="noStrike" kern="0" cap="none" spc="0" normalizeH="0" baseline="0" noProof="0" dirty="0" err="1">
                <a:ln>
                  <a:noFill/>
                </a:ln>
                <a:solidFill>
                  <a:prstClr val="black"/>
                </a:solidFill>
                <a:effectLst/>
                <a:uLnTx/>
                <a:uFillTx/>
                <a:latin typeface="Trebuchet MS" panose="020B0603020202020204" pitchFamily="34" charset="0"/>
                <a:ea typeface="+mn-ea"/>
                <a:cs typeface="Arial" panose="020B0604020202020204" pitchFamily="34" charset="0"/>
              </a:rPr>
              <a:t>equivilized</a:t>
            </a:r>
            <a:r>
              <a:rPr kumimoji="0" lang="en-US" alt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Arial" panose="020B0604020202020204" pitchFamily="34" charset="0"/>
              </a:rPr>
              <a:t>.  Local Broadcast Station Affiliates: ABC, CBS, NBC, FOX. DMAs include: Atlanta, Boston, Chicago, Cleveland-Akron, Dallas-Ft. Worth, Denver, Detroit, Houston, Los Angeles, Miami-Ft. Lauderdale, Minneapolis-St. Paul, New York, Orlando, Philadelphia, Phoenix, Sacramento, San Francisco, Seattle-Tacoma, Tampa, Washington, DC. Daypart definitions: Morning (M-Su 6a-9a), Daytime (M-Su 9a-4:30p), Early Fringe (M-Su 4:30p-7p), Prime Access (M-Sa 7p-8p), Prime (M-Sa 8p-11p; Su 7p-11p),  Late News (M-Su 11p-11:30p), Late Fringe (M-Su 11:30-1a), Overnight (M-Su 1a-6a)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Arial" panose="020B0604020202020204" pitchFamily="34" charset="0"/>
            </a:endParaRPr>
          </a:p>
        </p:txBody>
      </p:sp>
      <p:graphicFrame>
        <p:nvGraphicFramePr>
          <p:cNvPr id="9" name="Table 8">
            <a:extLst>
              <a:ext uri="{FF2B5EF4-FFF2-40B4-BE49-F238E27FC236}">
                <a16:creationId xmlns:a16="http://schemas.microsoft.com/office/drawing/2014/main" id="{2779F07B-50D2-456C-814D-B03C41D1EA0F}"/>
              </a:ext>
            </a:extLst>
          </p:cNvPr>
          <p:cNvGraphicFramePr>
            <a:graphicFrameLocks noGrp="1"/>
          </p:cNvGraphicFramePr>
          <p:nvPr>
            <p:extLst/>
          </p:nvPr>
        </p:nvGraphicFramePr>
        <p:xfrm>
          <a:off x="510079" y="2655254"/>
          <a:ext cx="4753866" cy="2673793"/>
        </p:xfrm>
        <a:graphic>
          <a:graphicData uri="http://schemas.openxmlformats.org/drawingml/2006/table">
            <a:tbl>
              <a:tblPr firstRow="1" bandRow="1">
                <a:tableStyleId>{073A0DAA-6AF3-43AB-8588-CEC1D06C72B9}</a:tableStyleId>
              </a:tblPr>
              <a:tblGrid>
                <a:gridCol w="2093539">
                  <a:extLst>
                    <a:ext uri="{9D8B030D-6E8A-4147-A177-3AD203B41FA5}">
                      <a16:colId xmlns:a16="http://schemas.microsoft.com/office/drawing/2014/main" val="20000"/>
                    </a:ext>
                  </a:extLst>
                </a:gridCol>
                <a:gridCol w="1075705">
                  <a:extLst>
                    <a:ext uri="{9D8B030D-6E8A-4147-A177-3AD203B41FA5}">
                      <a16:colId xmlns:a16="http://schemas.microsoft.com/office/drawing/2014/main" val="20001"/>
                    </a:ext>
                  </a:extLst>
                </a:gridCol>
                <a:gridCol w="1584622">
                  <a:extLst>
                    <a:ext uri="{9D8B030D-6E8A-4147-A177-3AD203B41FA5}">
                      <a16:colId xmlns:a16="http://schemas.microsoft.com/office/drawing/2014/main" val="20002"/>
                    </a:ext>
                  </a:extLst>
                </a:gridCol>
              </a:tblGrid>
              <a:tr h="528907">
                <a:tc>
                  <a:txBody>
                    <a:bodyPr/>
                    <a:lstStyle/>
                    <a:p>
                      <a:pPr algn="l" fontAlgn="b"/>
                      <a:r>
                        <a:rPr lang="en-US" sz="1600" u="none" strike="noStrike" dirty="0">
                          <a:effectLst/>
                        </a:rPr>
                        <a:t> Daypart </a:t>
                      </a:r>
                      <a:endParaRPr lang="en-US" sz="1600" b="0" i="0" u="none" strike="noStrike" dirty="0">
                        <a:solidFill>
                          <a:srgbClr val="000000"/>
                        </a:solidFill>
                        <a:effectLst/>
                        <a:latin typeface="+mj-lt"/>
                      </a:endParaRPr>
                    </a:p>
                  </a:txBody>
                  <a:tcPr marL="9525" marR="9525" marT="9525" marB="0" anchor="ctr">
                    <a:solidFill>
                      <a:srgbClr val="0765A3"/>
                    </a:solidFill>
                  </a:tcPr>
                </a:tc>
                <a:tc>
                  <a:txBody>
                    <a:bodyPr/>
                    <a:lstStyle/>
                    <a:p>
                      <a:pPr algn="ctr" fontAlgn="b"/>
                      <a:r>
                        <a:rPr lang="en-US" sz="1600" u="none" strike="noStrike" dirty="0">
                          <a:effectLst/>
                        </a:rPr>
                        <a:t>2007</a:t>
                      </a:r>
                      <a:endParaRPr lang="en-US" sz="1600" b="1" i="0" u="none" strike="noStrike" dirty="0">
                        <a:solidFill>
                          <a:srgbClr val="000000"/>
                        </a:solidFill>
                        <a:effectLst/>
                        <a:latin typeface="+mj-lt"/>
                      </a:endParaRPr>
                    </a:p>
                  </a:txBody>
                  <a:tcPr marL="9525" marR="9525" marT="9525" marB="0" anchor="ctr">
                    <a:solidFill>
                      <a:srgbClr val="0765A3"/>
                    </a:solidFill>
                  </a:tcPr>
                </a:tc>
                <a:tc>
                  <a:txBody>
                    <a:bodyPr/>
                    <a:lstStyle/>
                    <a:p>
                      <a:pPr algn="ctr" fontAlgn="b"/>
                      <a:r>
                        <a:rPr lang="en-US" sz="1600" u="none" strike="noStrike" dirty="0">
                          <a:effectLst/>
                        </a:rPr>
                        <a:t>2017</a:t>
                      </a:r>
                      <a:endParaRPr lang="en-US" sz="1600" b="1" i="0" u="none" strike="noStrike" dirty="0">
                        <a:solidFill>
                          <a:srgbClr val="000000"/>
                        </a:solidFill>
                        <a:effectLst/>
                        <a:latin typeface="+mj-lt"/>
                      </a:endParaRPr>
                    </a:p>
                  </a:txBody>
                  <a:tcPr marL="9525" marR="9525" marT="9525" marB="0" anchor="ctr">
                    <a:solidFill>
                      <a:srgbClr val="0765A3"/>
                    </a:solidFill>
                  </a:tcPr>
                </a:tc>
                <a:extLst>
                  <a:ext uri="{0D108BD9-81ED-4DB2-BD59-A6C34878D82A}">
                    <a16:rowId xmlns:a16="http://schemas.microsoft.com/office/drawing/2014/main" val="10000"/>
                  </a:ext>
                </a:extLst>
              </a:tr>
              <a:tr h="528907">
                <a:tc>
                  <a:txBody>
                    <a:bodyPr/>
                    <a:lstStyle/>
                    <a:p>
                      <a:pPr algn="l" fontAlgn="b"/>
                      <a:r>
                        <a:rPr lang="en-US" sz="1800" b="1" u="none" strike="noStrike" dirty="0">
                          <a:effectLst/>
                          <a:latin typeface="+mj-lt"/>
                        </a:rPr>
                        <a:t> “News-Focused” Dayparts Total</a:t>
                      </a:r>
                      <a:endParaRPr lang="en-US" sz="1800" b="1" i="0" u="none" strike="noStrike" dirty="0">
                        <a:solidFill>
                          <a:srgbClr val="000000"/>
                        </a:solidFill>
                        <a:effectLst/>
                        <a:latin typeface="+mj-lt"/>
                      </a:endParaRPr>
                    </a:p>
                  </a:txBody>
                  <a:tcPr marL="9525" marR="9525" marT="9525" marB="0" anchor="ctr">
                    <a:solidFill>
                      <a:schemeClr val="bg1"/>
                    </a:solidFill>
                  </a:tcPr>
                </a:tc>
                <a:tc>
                  <a:txBody>
                    <a:bodyPr/>
                    <a:lstStyle/>
                    <a:p>
                      <a:pPr marL="0" algn="ctr" defTabSz="457200" rtl="0" eaLnBrk="1" fontAlgn="b" latinLnBrk="0" hangingPunct="1"/>
                      <a:r>
                        <a:rPr lang="en-US" sz="1800" b="1" i="0" u="none" strike="noStrike" kern="1200" dirty="0">
                          <a:solidFill>
                            <a:schemeClr val="tx1"/>
                          </a:solidFill>
                          <a:effectLst/>
                          <a:latin typeface="+mj-lt"/>
                          <a:ea typeface="+mn-ea"/>
                          <a:cs typeface="+mn-cs"/>
                        </a:rPr>
                        <a:t>31,776</a:t>
                      </a:r>
                    </a:p>
                  </a:txBody>
                  <a:tcPr marL="9525" marR="9525" marT="9525" marB="0" anchor="ctr">
                    <a:solidFill>
                      <a:schemeClr val="bg1"/>
                    </a:solidFill>
                  </a:tcPr>
                </a:tc>
                <a:tc>
                  <a:txBody>
                    <a:bodyPr/>
                    <a:lstStyle/>
                    <a:p>
                      <a:pPr marL="0" algn="ctr" defTabSz="457200" rtl="0" eaLnBrk="1" fontAlgn="b" latinLnBrk="0" hangingPunct="1"/>
                      <a:r>
                        <a:rPr lang="en-US" sz="1800" b="1" i="0" u="none" strike="noStrike" kern="1200" dirty="0">
                          <a:solidFill>
                            <a:schemeClr val="tx1"/>
                          </a:solidFill>
                          <a:effectLst/>
                          <a:latin typeface="+mj-lt"/>
                          <a:ea typeface="+mn-ea"/>
                          <a:cs typeface="+mn-cs"/>
                        </a:rPr>
                        <a:t>25,824</a:t>
                      </a:r>
                    </a:p>
                  </a:txBody>
                  <a:tcPr marL="9525" marR="9525" marT="9525" marB="0" anchor="ctr">
                    <a:solidFill>
                      <a:schemeClr val="bg1"/>
                    </a:solidFill>
                  </a:tcPr>
                </a:tc>
                <a:extLst>
                  <a:ext uri="{0D108BD9-81ED-4DB2-BD59-A6C34878D82A}">
                    <a16:rowId xmlns:a16="http://schemas.microsoft.com/office/drawing/2014/main" val="10001"/>
                  </a:ext>
                </a:extLst>
              </a:tr>
              <a:tr h="528907">
                <a:tc>
                  <a:txBody>
                    <a:bodyPr/>
                    <a:lstStyle/>
                    <a:p>
                      <a:pPr algn="l" fontAlgn="b"/>
                      <a:r>
                        <a:rPr lang="en-US" sz="1600" u="none" strike="noStrike" dirty="0">
                          <a:effectLst/>
                        </a:rPr>
                        <a:t> Morning </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11,283</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9,626</a:t>
                      </a:r>
                    </a:p>
                  </a:txBody>
                  <a:tcPr marL="9525" marR="9525" marT="9525" marB="0" anchor="ctr">
                    <a:solidFill>
                      <a:schemeClr val="bg1">
                        <a:lumMod val="95000"/>
                      </a:schemeClr>
                    </a:solidFill>
                  </a:tcPr>
                </a:tc>
                <a:extLst>
                  <a:ext uri="{0D108BD9-81ED-4DB2-BD59-A6C34878D82A}">
                    <a16:rowId xmlns:a16="http://schemas.microsoft.com/office/drawing/2014/main" val="10002"/>
                  </a:ext>
                </a:extLst>
              </a:tr>
              <a:tr h="528907">
                <a:tc>
                  <a:txBody>
                    <a:bodyPr/>
                    <a:lstStyle/>
                    <a:p>
                      <a:pPr algn="l" fontAlgn="b"/>
                      <a:r>
                        <a:rPr lang="en-US" sz="1600" u="none" strike="noStrike" dirty="0">
                          <a:effectLst/>
                        </a:rPr>
                        <a:t> Early Fringe </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15,555</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12,565</a:t>
                      </a:r>
                    </a:p>
                  </a:txBody>
                  <a:tcPr marL="9525" marR="9525" marT="9525" marB="0" anchor="ctr">
                    <a:solidFill>
                      <a:schemeClr val="bg1">
                        <a:lumMod val="95000"/>
                      </a:schemeClr>
                    </a:solidFill>
                  </a:tcPr>
                </a:tc>
                <a:extLst>
                  <a:ext uri="{0D108BD9-81ED-4DB2-BD59-A6C34878D82A}">
                    <a16:rowId xmlns:a16="http://schemas.microsoft.com/office/drawing/2014/main" val="10004"/>
                  </a:ext>
                </a:extLst>
              </a:tr>
              <a:tr h="528907">
                <a:tc>
                  <a:txBody>
                    <a:bodyPr/>
                    <a:lstStyle/>
                    <a:p>
                      <a:pPr algn="l" fontAlgn="b"/>
                      <a:r>
                        <a:rPr lang="en-US" sz="1600" u="none" strike="noStrike" dirty="0">
                          <a:effectLst/>
                        </a:rPr>
                        <a:t> Late News </a:t>
                      </a:r>
                      <a:endParaRPr lang="en-US" sz="1600" b="0" i="0" u="none" strike="noStrike" dirty="0">
                        <a:solidFill>
                          <a:srgbClr val="000000"/>
                        </a:solidFill>
                        <a:effectLst/>
                        <a:latin typeface="+mj-lt"/>
                      </a:endParaRP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4,938</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chemeClr val="tx1"/>
                          </a:solidFill>
                          <a:effectLst/>
                          <a:latin typeface="+mj-lt"/>
                          <a:ea typeface="+mn-ea"/>
                          <a:cs typeface="+mn-cs"/>
                        </a:rPr>
                        <a:t>3,633</a:t>
                      </a:r>
                    </a:p>
                  </a:txBody>
                  <a:tcPr marL="9525" marR="9525" marT="9525" marB="0" anchor="ctr">
                    <a:solidFill>
                      <a:schemeClr val="bg1">
                        <a:lumMod val="95000"/>
                      </a:schemeClr>
                    </a:solidFill>
                  </a:tcPr>
                </a:tc>
                <a:extLst>
                  <a:ext uri="{0D108BD9-81ED-4DB2-BD59-A6C34878D82A}">
                    <a16:rowId xmlns:a16="http://schemas.microsoft.com/office/drawing/2014/main" val="10007"/>
                  </a:ext>
                </a:extLst>
              </a:tr>
            </a:tbl>
          </a:graphicData>
        </a:graphic>
      </p:graphicFrame>
      <p:graphicFrame>
        <p:nvGraphicFramePr>
          <p:cNvPr id="10" name="Table 9">
            <a:extLst>
              <a:ext uri="{FF2B5EF4-FFF2-40B4-BE49-F238E27FC236}">
                <a16:creationId xmlns:a16="http://schemas.microsoft.com/office/drawing/2014/main" id="{29D7A456-1987-49BB-AD93-F15FB934F982}"/>
              </a:ext>
            </a:extLst>
          </p:cNvPr>
          <p:cNvGraphicFramePr>
            <a:graphicFrameLocks noGrp="1"/>
          </p:cNvGraphicFramePr>
          <p:nvPr>
            <p:extLst/>
          </p:nvPr>
        </p:nvGraphicFramePr>
        <p:xfrm>
          <a:off x="5708333" y="2652079"/>
          <a:ext cx="2796458" cy="2647710"/>
        </p:xfrm>
        <a:graphic>
          <a:graphicData uri="http://schemas.openxmlformats.org/drawingml/2006/table">
            <a:tbl>
              <a:tblPr firstRow="1" bandRow="1">
                <a:tableStyleId>{073A0DAA-6AF3-43AB-8588-CEC1D06C72B9}</a:tableStyleId>
              </a:tblPr>
              <a:tblGrid>
                <a:gridCol w="1398229">
                  <a:extLst>
                    <a:ext uri="{9D8B030D-6E8A-4147-A177-3AD203B41FA5}">
                      <a16:colId xmlns:a16="http://schemas.microsoft.com/office/drawing/2014/main" val="20000"/>
                    </a:ext>
                  </a:extLst>
                </a:gridCol>
                <a:gridCol w="1398229">
                  <a:extLst>
                    <a:ext uri="{9D8B030D-6E8A-4147-A177-3AD203B41FA5}">
                      <a16:colId xmlns:a16="http://schemas.microsoft.com/office/drawing/2014/main" val="20001"/>
                    </a:ext>
                  </a:extLst>
                </a:gridCol>
              </a:tblGrid>
              <a:tr h="529542">
                <a:tc>
                  <a:txBody>
                    <a:bodyPr/>
                    <a:lstStyle/>
                    <a:p>
                      <a:pPr algn="ctr" fontAlgn="b"/>
                      <a:r>
                        <a:rPr lang="en-US" sz="1600" u="none" strike="noStrike" dirty="0">
                          <a:effectLst/>
                        </a:rPr>
                        <a:t>Change</a:t>
                      </a:r>
                      <a:endParaRPr lang="en-US" sz="1600" b="1" i="0" u="none" strike="noStrike" dirty="0">
                        <a:solidFill>
                          <a:srgbClr val="000000"/>
                        </a:solidFill>
                        <a:effectLst/>
                        <a:latin typeface="+mj-lt"/>
                      </a:endParaRPr>
                    </a:p>
                  </a:txBody>
                  <a:tcPr marL="9525" marR="9525" marT="9525" marB="0" anchor="ctr">
                    <a:solidFill>
                      <a:srgbClr val="50C8A0"/>
                    </a:solidFill>
                  </a:tcPr>
                </a:tc>
                <a:tc>
                  <a:txBody>
                    <a:bodyPr/>
                    <a:lstStyle/>
                    <a:p>
                      <a:pPr algn="ctr" fontAlgn="b"/>
                      <a:r>
                        <a:rPr lang="en-US" sz="1600" u="none" strike="noStrike" dirty="0">
                          <a:effectLst/>
                        </a:rPr>
                        <a:t>% Change</a:t>
                      </a:r>
                      <a:endParaRPr lang="en-US" sz="1600" b="1" i="0" u="none" strike="noStrike" dirty="0">
                        <a:solidFill>
                          <a:srgbClr val="000000"/>
                        </a:solidFill>
                        <a:effectLst/>
                        <a:latin typeface="+mj-lt"/>
                      </a:endParaRPr>
                    </a:p>
                  </a:txBody>
                  <a:tcPr marL="9525" marR="9525" marT="9525" marB="0" anchor="ctr">
                    <a:solidFill>
                      <a:srgbClr val="50C8A0"/>
                    </a:solidFill>
                  </a:tcPr>
                </a:tc>
                <a:extLst>
                  <a:ext uri="{0D108BD9-81ED-4DB2-BD59-A6C34878D82A}">
                    <a16:rowId xmlns:a16="http://schemas.microsoft.com/office/drawing/2014/main" val="10000"/>
                  </a:ext>
                </a:extLst>
              </a:tr>
              <a:tr h="529542">
                <a:tc>
                  <a:txBody>
                    <a:bodyPr/>
                    <a:lstStyle/>
                    <a:p>
                      <a:pPr marL="0" algn="ctr" defTabSz="457200" rtl="0" eaLnBrk="1" fontAlgn="b" latinLnBrk="0" hangingPunct="1"/>
                      <a:r>
                        <a:rPr lang="en-US" sz="1800" b="1" i="0" u="none" strike="noStrike" kern="1200" dirty="0">
                          <a:solidFill>
                            <a:srgbClr val="C00000"/>
                          </a:solidFill>
                          <a:effectLst/>
                          <a:latin typeface="+mj-lt"/>
                          <a:ea typeface="+mn-ea"/>
                          <a:cs typeface="+mn-cs"/>
                        </a:rPr>
                        <a:t>-5,952</a:t>
                      </a:r>
                    </a:p>
                  </a:txBody>
                  <a:tcPr marL="9525" marR="9525" marT="9525" marB="0" anchor="ctr">
                    <a:solidFill>
                      <a:schemeClr val="bg1"/>
                    </a:solidFill>
                  </a:tcPr>
                </a:tc>
                <a:tc>
                  <a:txBody>
                    <a:bodyPr/>
                    <a:lstStyle/>
                    <a:p>
                      <a:pPr marL="0" algn="ctr" defTabSz="457200" rtl="0" eaLnBrk="1" fontAlgn="b" latinLnBrk="0" hangingPunct="1"/>
                      <a:r>
                        <a:rPr lang="en-US" sz="1800" b="1" i="0" u="none" strike="noStrike" kern="1200" dirty="0">
                          <a:solidFill>
                            <a:srgbClr val="C00000"/>
                          </a:solidFill>
                          <a:effectLst/>
                          <a:latin typeface="+mj-lt"/>
                          <a:ea typeface="+mn-ea"/>
                          <a:cs typeface="+mn-cs"/>
                        </a:rPr>
                        <a:t>-19%</a:t>
                      </a:r>
                    </a:p>
                  </a:txBody>
                  <a:tcPr marL="9525" marR="9525" marT="9525" marB="0" anchor="ctr">
                    <a:solidFill>
                      <a:schemeClr val="bg1"/>
                    </a:solidFill>
                  </a:tcPr>
                </a:tc>
                <a:extLst>
                  <a:ext uri="{0D108BD9-81ED-4DB2-BD59-A6C34878D82A}">
                    <a16:rowId xmlns:a16="http://schemas.microsoft.com/office/drawing/2014/main" val="10001"/>
                  </a:ext>
                </a:extLst>
              </a:tr>
              <a:tr h="529542">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-1,657</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-15%</a:t>
                      </a:r>
                    </a:p>
                  </a:txBody>
                  <a:tcPr marL="9525" marR="9525" marT="9525" marB="0" anchor="ctr">
                    <a:solidFill>
                      <a:schemeClr val="bg1">
                        <a:lumMod val="95000"/>
                      </a:schemeClr>
                    </a:solidFill>
                  </a:tcPr>
                </a:tc>
                <a:extLst>
                  <a:ext uri="{0D108BD9-81ED-4DB2-BD59-A6C34878D82A}">
                    <a16:rowId xmlns:a16="http://schemas.microsoft.com/office/drawing/2014/main" val="10002"/>
                  </a:ext>
                </a:extLst>
              </a:tr>
              <a:tr h="529542">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-2,990</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-19%</a:t>
                      </a:r>
                    </a:p>
                  </a:txBody>
                  <a:tcPr marL="9525" marR="9525" marT="9525" marB="0" anchor="ctr">
                    <a:solidFill>
                      <a:schemeClr val="bg1">
                        <a:lumMod val="95000"/>
                      </a:schemeClr>
                    </a:solidFill>
                  </a:tcPr>
                </a:tc>
                <a:extLst>
                  <a:ext uri="{0D108BD9-81ED-4DB2-BD59-A6C34878D82A}">
                    <a16:rowId xmlns:a16="http://schemas.microsoft.com/office/drawing/2014/main" val="10004"/>
                  </a:ext>
                </a:extLst>
              </a:tr>
              <a:tr h="529542">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-1,305</a:t>
                      </a:r>
                    </a:p>
                  </a:txBody>
                  <a:tcPr marL="9525" marR="9525" marT="9525" marB="0" anchor="ctr">
                    <a:solidFill>
                      <a:schemeClr val="bg1">
                        <a:lumMod val="95000"/>
                      </a:schemeClr>
                    </a:solidFill>
                  </a:tcPr>
                </a:tc>
                <a:tc>
                  <a:txBody>
                    <a:bodyPr/>
                    <a:lstStyle/>
                    <a:p>
                      <a:pPr marL="0" algn="ctr" defTabSz="457200" rtl="0" eaLnBrk="1" fontAlgn="b" latinLnBrk="0" hangingPunct="1"/>
                      <a:r>
                        <a:rPr lang="en-US" sz="1600" b="0" i="0" u="none" strike="noStrike" kern="1200" dirty="0">
                          <a:solidFill>
                            <a:srgbClr val="C00000"/>
                          </a:solidFill>
                          <a:effectLst/>
                          <a:latin typeface="+mj-lt"/>
                          <a:ea typeface="+mn-ea"/>
                          <a:cs typeface="+mn-cs"/>
                        </a:rPr>
                        <a:t>-26%</a:t>
                      </a:r>
                    </a:p>
                  </a:txBody>
                  <a:tcPr marL="9525" marR="9525" marT="9525" marB="0" anchor="c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12" name="Rectangle 11">
            <a:extLst>
              <a:ext uri="{FF2B5EF4-FFF2-40B4-BE49-F238E27FC236}">
                <a16:creationId xmlns:a16="http://schemas.microsoft.com/office/drawing/2014/main" id="{2C1F5E9B-2E73-47A1-BBB0-2E140B9161C5}"/>
              </a:ext>
            </a:extLst>
          </p:cNvPr>
          <p:cNvSpPr/>
          <p:nvPr/>
        </p:nvSpPr>
        <p:spPr>
          <a:xfrm>
            <a:off x="5432158" y="2288064"/>
            <a:ext cx="85953" cy="324498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Rectangle 12">
            <a:extLst>
              <a:ext uri="{FF2B5EF4-FFF2-40B4-BE49-F238E27FC236}">
                <a16:creationId xmlns:a16="http://schemas.microsoft.com/office/drawing/2014/main" id="{CCD4983E-2AF6-49B3-9C38-D559FF25971D}"/>
              </a:ext>
            </a:extLst>
          </p:cNvPr>
          <p:cNvSpPr/>
          <p:nvPr/>
        </p:nvSpPr>
        <p:spPr>
          <a:xfrm>
            <a:off x="5708333" y="2427819"/>
            <a:ext cx="2796458" cy="246346"/>
          </a:xfrm>
          <a:prstGeom prst="rect">
            <a:avLst/>
          </a:prstGeom>
          <a:solidFill>
            <a:srgbClr val="50C8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‘07 vs ‘17</a:t>
            </a:r>
          </a:p>
        </p:txBody>
      </p:sp>
      <p:sp>
        <p:nvSpPr>
          <p:cNvPr id="19" name="Title 11">
            <a:extLst>
              <a:ext uri="{FF2B5EF4-FFF2-40B4-BE49-F238E27FC236}">
                <a16:creationId xmlns:a16="http://schemas.microsoft.com/office/drawing/2014/main" id="{C6FCB7D9-4019-439D-A9E4-70D8821CB1D8}"/>
              </a:ext>
            </a:extLst>
          </p:cNvPr>
          <p:cNvSpPr>
            <a:spLocks noGrp="1"/>
          </p:cNvSpPr>
          <p:nvPr>
            <p:ph type="ctrTitle"/>
          </p:nvPr>
        </p:nvSpPr>
        <p:spPr>
          <a:xfrm>
            <a:off x="202223" y="325074"/>
            <a:ext cx="8812372" cy="814601"/>
          </a:xfrm>
        </p:spPr>
        <p:txBody>
          <a:bodyPr/>
          <a:lstStyle/>
          <a:p>
            <a:pPr lvl="0">
              <a:defRPr/>
            </a:pPr>
            <a:r>
              <a:rPr lang="en-US" altLang="en-US" sz="2400" dirty="0"/>
              <a:t>The Top 20 Markets Have Lost Almost </a:t>
            </a:r>
            <a:r>
              <a:rPr lang="en-US" altLang="en-US" sz="2400" b="1" i="1" u="sng" dirty="0"/>
              <a:t>20%</a:t>
            </a:r>
            <a:r>
              <a:rPr lang="en-US" altLang="en-US" sz="2400" dirty="0"/>
              <a:t> Of Their Local Broadcast GRPs Within “News-Focused” Dayparts Over The Last 10 Years</a:t>
            </a:r>
            <a:endParaRPr lang="en-US" sz="2400" dirty="0"/>
          </a:p>
        </p:txBody>
      </p:sp>
    </p:spTree>
    <p:extLst>
      <p:ext uri="{BB962C8B-B14F-4D97-AF65-F5344CB8AC3E}">
        <p14:creationId xmlns:p14="http://schemas.microsoft.com/office/powerpoint/2010/main" val="1772462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82680A-D09F-4BB7-AF6F-2780214BA7EA}"/>
              </a:ext>
            </a:extLst>
          </p:cNvPr>
          <p:cNvPicPr>
            <a:picLocks noChangeAspect="1"/>
          </p:cNvPicPr>
          <p:nvPr/>
        </p:nvPicPr>
        <p:blipFill>
          <a:blip r:embed="rId2"/>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F065ABE9-1C9C-4C89-B09C-A6D8A85EF596}"/>
              </a:ext>
            </a:extLst>
          </p:cNvPr>
          <p:cNvSpPr>
            <a:spLocks noGrp="1"/>
          </p:cNvSpPr>
          <p:nvPr>
            <p:ph type="ctrTitle"/>
          </p:nvPr>
        </p:nvSpPr>
        <p:spPr>
          <a:xfrm>
            <a:off x="2743202" y="5002207"/>
            <a:ext cx="5721513" cy="1517126"/>
          </a:xfrm>
        </p:spPr>
        <p:txBody>
          <a:bodyPr/>
          <a:lstStyle/>
          <a:p>
            <a:pPr algn="l">
              <a:lnSpc>
                <a:spcPts val="3800"/>
              </a:lnSpc>
            </a:pPr>
            <a:r>
              <a:rPr lang="en-US" sz="3600" b="1" dirty="0">
                <a:solidFill>
                  <a:schemeClr val="tx1"/>
                </a:solidFill>
                <a:latin typeface="+mj-lt"/>
                <a:cs typeface="+mj-cs"/>
              </a:rPr>
              <a:t>No Days Off: </a:t>
            </a:r>
            <a:br>
              <a:rPr lang="en-US" sz="3600" b="1" dirty="0">
                <a:solidFill>
                  <a:schemeClr val="tx1"/>
                </a:solidFill>
                <a:latin typeface="+mj-lt"/>
                <a:cs typeface="+mj-cs"/>
              </a:rPr>
            </a:br>
            <a:r>
              <a:rPr lang="en-US" sz="2800" b="1" dirty="0">
                <a:solidFill>
                  <a:schemeClr val="tx1"/>
                </a:solidFill>
                <a:latin typeface="+mj-lt"/>
                <a:cs typeface="+mj-cs"/>
              </a:rPr>
              <a:t>Live Sports Airing Everyday</a:t>
            </a:r>
            <a:endParaRPr lang="en-US" sz="3600" b="1" dirty="0">
              <a:solidFill>
                <a:schemeClr val="tx1"/>
              </a:solidFill>
              <a:latin typeface="+mj-lt"/>
              <a:cs typeface="+mj-cs"/>
            </a:endParaRPr>
          </a:p>
        </p:txBody>
      </p:sp>
    </p:spTree>
    <p:extLst>
      <p:ext uri="{BB962C8B-B14F-4D97-AF65-F5344CB8AC3E}">
        <p14:creationId xmlns:p14="http://schemas.microsoft.com/office/powerpoint/2010/main" val="3537448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82680A-D09F-4BB7-AF6F-2780214BA7EA}"/>
              </a:ext>
            </a:extLst>
          </p:cNvPr>
          <p:cNvPicPr>
            <a:picLocks noChangeAspect="1"/>
          </p:cNvPicPr>
          <p:nvPr/>
        </p:nvPicPr>
        <p:blipFill>
          <a:blip r:embed="rId2"/>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F065ABE9-1C9C-4C89-B09C-A6D8A85EF596}"/>
              </a:ext>
            </a:extLst>
          </p:cNvPr>
          <p:cNvSpPr>
            <a:spLocks noGrp="1"/>
          </p:cNvSpPr>
          <p:nvPr>
            <p:ph type="ctrTitle"/>
          </p:nvPr>
        </p:nvSpPr>
        <p:spPr>
          <a:xfrm>
            <a:off x="3024554" y="5002207"/>
            <a:ext cx="5721513" cy="1517126"/>
          </a:xfrm>
        </p:spPr>
        <p:txBody>
          <a:bodyPr/>
          <a:lstStyle/>
          <a:p>
            <a:pPr algn="l">
              <a:lnSpc>
                <a:spcPts val="3800"/>
              </a:lnSpc>
            </a:pPr>
            <a:r>
              <a:rPr lang="en-US" sz="3600" b="1" dirty="0">
                <a:solidFill>
                  <a:schemeClr val="tx1"/>
                </a:solidFill>
                <a:latin typeface="+mj-lt"/>
                <a:cs typeface="+mj-cs"/>
              </a:rPr>
              <a:t>TV’s Programming Investment</a:t>
            </a:r>
          </a:p>
        </p:txBody>
      </p:sp>
    </p:spTree>
    <p:extLst>
      <p:ext uri="{BB962C8B-B14F-4D97-AF65-F5344CB8AC3E}">
        <p14:creationId xmlns:p14="http://schemas.microsoft.com/office/powerpoint/2010/main" val="3193940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193431" y="6595086"/>
            <a:ext cx="6773662" cy="236537"/>
          </a:xfrm>
        </p:spPr>
        <p:txBody>
          <a:bodyPr/>
          <a:lstStyle/>
          <a:p>
            <a:r>
              <a:rPr lang="en-US" sz="800" dirty="0"/>
              <a:t>Source: SNL Kagan, 2017: programming cost estimates reflect ad-supported cable TV, broadcast TV &amp; RSNs</a:t>
            </a:r>
          </a:p>
        </p:txBody>
      </p:sp>
      <p:sp>
        <p:nvSpPr>
          <p:cNvPr id="6" name="TextBox 5"/>
          <p:cNvSpPr txBox="1"/>
          <p:nvPr/>
        </p:nvSpPr>
        <p:spPr>
          <a:xfrm>
            <a:off x="177282" y="1499057"/>
            <a:ext cx="878943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Collectively, Regional Sports Networks are projected to spend almost </a:t>
            </a:r>
            <a:r>
              <a:rPr kumimoji="0" lang="en-US" sz="1600" b="1" i="1" u="sng" strike="noStrike" kern="1200" cap="none" spc="0" normalizeH="0" baseline="0" noProof="0" dirty="0">
                <a:ln>
                  <a:noFill/>
                </a:ln>
                <a:solidFill>
                  <a:prstClr val="black"/>
                </a:solidFill>
                <a:effectLst/>
                <a:uLnTx/>
                <a:uFillTx/>
                <a:latin typeface="Trebuchet MS"/>
                <a:ea typeface="+mn-ea"/>
                <a:cs typeface="+mn-cs"/>
              </a:rPr>
              <a:t>$1 billion</a:t>
            </a:r>
            <a:r>
              <a:rPr kumimoji="0" lang="en-US" sz="1600" b="0" i="0" u="none" strike="noStrike" kern="1200" cap="none" spc="0" normalizeH="0" baseline="0" noProof="0" dirty="0">
                <a:ln>
                  <a:noFill/>
                </a:ln>
                <a:solidFill>
                  <a:prstClr val="black"/>
                </a:solidFill>
                <a:effectLst/>
                <a:uLnTx/>
                <a:uFillTx/>
                <a:latin typeface="Trebuchet MS"/>
                <a:ea typeface="+mn-ea"/>
                <a:cs typeface="+mn-cs"/>
              </a:rPr>
              <a:t> more annually in sports programming by 2020 </a:t>
            </a:r>
          </a:p>
        </p:txBody>
      </p:sp>
      <p:graphicFrame>
        <p:nvGraphicFramePr>
          <p:cNvPr id="8" name="Chart 7"/>
          <p:cNvGraphicFramePr/>
          <p:nvPr>
            <p:extLst>
              <p:ext uri="{D42A27DB-BD31-4B8C-83A1-F6EECF244321}">
                <p14:modId xmlns:p14="http://schemas.microsoft.com/office/powerpoint/2010/main" val="2014456305"/>
              </p:ext>
            </p:extLst>
          </p:nvPr>
        </p:nvGraphicFramePr>
        <p:xfrm>
          <a:off x="811762" y="2083832"/>
          <a:ext cx="7175492" cy="3533831"/>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p:cNvSpPr>
            <a:spLocks noGrp="1"/>
          </p:cNvSpPr>
          <p:nvPr>
            <p:ph type="ctrTitle"/>
          </p:nvPr>
        </p:nvSpPr>
        <p:spPr>
          <a:xfrm>
            <a:off x="177282" y="460183"/>
            <a:ext cx="8789436" cy="619850"/>
          </a:xfrm>
        </p:spPr>
        <p:txBody>
          <a:bodyPr>
            <a:noAutofit/>
          </a:bodyPr>
          <a:lstStyle/>
          <a:p>
            <a:r>
              <a:rPr lang="en-US" dirty="0">
                <a:solidFill>
                  <a:schemeClr val="tx1"/>
                </a:solidFill>
              </a:rPr>
              <a:t>TV Networks Are Projected To Spend Over $25 Billion Annually On Sports Programming By 2020; A 29% Increase From 2016 </a:t>
            </a:r>
          </a:p>
        </p:txBody>
      </p:sp>
      <p:sp>
        <p:nvSpPr>
          <p:cNvPr id="2" name="TextBox 1">
            <a:extLst>
              <a:ext uri="{FF2B5EF4-FFF2-40B4-BE49-F238E27FC236}">
                <a16:creationId xmlns:a16="http://schemas.microsoft.com/office/drawing/2014/main" id="{784D4F0E-4A7C-423C-B3CF-072F768DF7DE}"/>
              </a:ext>
            </a:extLst>
          </p:cNvPr>
          <p:cNvSpPr txBox="1"/>
          <p:nvPr/>
        </p:nvSpPr>
        <p:spPr>
          <a:xfrm>
            <a:off x="329142" y="5635294"/>
            <a:ext cx="1402943" cy="261610"/>
          </a:xfrm>
          <a:prstGeom prst="rect">
            <a:avLst/>
          </a:prstGeom>
          <a:noFill/>
        </p:spPr>
        <p:txBody>
          <a:bodyPr wrap="square" rtlCol="0">
            <a:spAutoFit/>
          </a:bodyPr>
          <a:lstStyle/>
          <a:p>
            <a:r>
              <a:rPr lang="en-US" sz="1100" i="1" dirty="0"/>
              <a:t>RSN Sports Costs</a:t>
            </a:r>
          </a:p>
        </p:txBody>
      </p:sp>
      <p:sp>
        <p:nvSpPr>
          <p:cNvPr id="9" name="TextBox 8">
            <a:extLst>
              <a:ext uri="{FF2B5EF4-FFF2-40B4-BE49-F238E27FC236}">
                <a16:creationId xmlns:a16="http://schemas.microsoft.com/office/drawing/2014/main" id="{CC302054-854D-4BAE-8849-6B70F8E82B84}"/>
              </a:ext>
            </a:extLst>
          </p:cNvPr>
          <p:cNvSpPr txBox="1"/>
          <p:nvPr/>
        </p:nvSpPr>
        <p:spPr>
          <a:xfrm>
            <a:off x="2310343" y="5638225"/>
            <a:ext cx="728866" cy="261610"/>
          </a:xfrm>
          <a:prstGeom prst="rect">
            <a:avLst/>
          </a:prstGeom>
          <a:solidFill>
            <a:srgbClr val="FFFFCC"/>
          </a:solidFill>
          <a:ln>
            <a:solidFill>
              <a:schemeClr val="tx1"/>
            </a:solidFill>
          </a:ln>
        </p:spPr>
        <p:txBody>
          <a:bodyPr wrap="square" rtlCol="0">
            <a:spAutoFit/>
          </a:bodyPr>
          <a:lstStyle/>
          <a:p>
            <a:pPr algn="ctr"/>
            <a:r>
              <a:rPr lang="en-US" sz="1100" i="1" dirty="0"/>
              <a:t>$3,942.0</a:t>
            </a:r>
          </a:p>
        </p:txBody>
      </p:sp>
      <p:sp>
        <p:nvSpPr>
          <p:cNvPr id="10" name="TextBox 9">
            <a:extLst>
              <a:ext uri="{FF2B5EF4-FFF2-40B4-BE49-F238E27FC236}">
                <a16:creationId xmlns:a16="http://schemas.microsoft.com/office/drawing/2014/main" id="{A4B2C532-BE88-4B94-9D00-32CCC3546FBB}"/>
              </a:ext>
            </a:extLst>
          </p:cNvPr>
          <p:cNvSpPr txBox="1"/>
          <p:nvPr/>
        </p:nvSpPr>
        <p:spPr>
          <a:xfrm>
            <a:off x="5777442" y="5632363"/>
            <a:ext cx="728866" cy="261610"/>
          </a:xfrm>
          <a:prstGeom prst="rect">
            <a:avLst/>
          </a:prstGeom>
          <a:solidFill>
            <a:srgbClr val="FFFFCC"/>
          </a:solidFill>
          <a:ln>
            <a:solidFill>
              <a:schemeClr val="tx1"/>
            </a:solidFill>
          </a:ln>
        </p:spPr>
        <p:txBody>
          <a:bodyPr wrap="square" rtlCol="0">
            <a:spAutoFit/>
          </a:bodyPr>
          <a:lstStyle/>
          <a:p>
            <a:pPr algn="ctr"/>
            <a:r>
              <a:rPr lang="en-US" sz="1100" i="1" dirty="0"/>
              <a:t>$4,921.3</a:t>
            </a:r>
          </a:p>
        </p:txBody>
      </p:sp>
      <p:sp>
        <p:nvSpPr>
          <p:cNvPr id="12" name="Text Placeholder 3">
            <a:extLst>
              <a:ext uri="{FF2B5EF4-FFF2-40B4-BE49-F238E27FC236}">
                <a16:creationId xmlns:a16="http://schemas.microsoft.com/office/drawing/2014/main" id="{24AB3F39-9D7C-4122-8729-DDFCAC7B39F6}"/>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683207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321734" y="6507343"/>
            <a:ext cx="7124096" cy="315489"/>
          </a:xfrm>
        </p:spPr>
        <p:txBody>
          <a:bodyPr>
            <a:noAutofit/>
          </a:bodyPr>
          <a:lstStyle/>
          <a:p>
            <a:r>
              <a:rPr lang="en-US" sz="800" dirty="0"/>
              <a:t>Source: Nielsen </a:t>
            </a:r>
            <a:r>
              <a:rPr lang="en-US" sz="800" dirty="0" err="1"/>
              <a:t>NPower</a:t>
            </a:r>
            <a:r>
              <a:rPr lang="en-US" sz="800" dirty="0"/>
              <a:t>, Total Day, live originals only, January 1, 2017 – December 31, 2017; excludes Regional Sports Networks, local broadcast airings and digital airings of sports through MVPD / network TV apps.</a:t>
            </a:r>
          </a:p>
        </p:txBody>
      </p:sp>
      <p:sp>
        <p:nvSpPr>
          <p:cNvPr id="9" name="Title 1"/>
          <p:cNvSpPr>
            <a:spLocks noGrp="1"/>
          </p:cNvSpPr>
          <p:nvPr>
            <p:ph type="ctrTitle"/>
          </p:nvPr>
        </p:nvSpPr>
        <p:spPr>
          <a:xfrm>
            <a:off x="161636" y="460182"/>
            <a:ext cx="8805334" cy="766513"/>
          </a:xfrm>
        </p:spPr>
        <p:txBody>
          <a:bodyPr>
            <a:noAutofit/>
          </a:bodyPr>
          <a:lstStyle/>
          <a:p>
            <a:r>
              <a:rPr lang="en-US" dirty="0"/>
              <a:t>Over 12,000 Live Sporting Events Are Shown On Ad-Supported TV Annually, With 89% Of Them Airing On Cable TV</a:t>
            </a:r>
          </a:p>
        </p:txBody>
      </p:sp>
      <p:graphicFrame>
        <p:nvGraphicFramePr>
          <p:cNvPr id="11" name="Chart 10"/>
          <p:cNvGraphicFramePr/>
          <p:nvPr>
            <p:extLst>
              <p:ext uri="{D42A27DB-BD31-4B8C-83A1-F6EECF244321}">
                <p14:modId xmlns:p14="http://schemas.microsoft.com/office/powerpoint/2010/main" val="3057198182"/>
              </p:ext>
            </p:extLst>
          </p:nvPr>
        </p:nvGraphicFramePr>
        <p:xfrm>
          <a:off x="1492898" y="1483567"/>
          <a:ext cx="6419461" cy="435753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3">
            <a:extLst>
              <a:ext uri="{FF2B5EF4-FFF2-40B4-BE49-F238E27FC236}">
                <a16:creationId xmlns:a16="http://schemas.microsoft.com/office/drawing/2014/main" id="{FCAAAE83-0203-4920-B42F-AB4587DF3F48}"/>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25581559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161636" y="460182"/>
            <a:ext cx="8805334" cy="766513"/>
          </a:xfrm>
        </p:spPr>
        <p:txBody>
          <a:bodyPr/>
          <a:lstStyle/>
          <a:p>
            <a:r>
              <a:rPr lang="en-US" dirty="0"/>
              <a:t>There Are At Least Two Live Sporting Events Airing Every Single Day Of The Year On Ad-Supported Cable TV</a:t>
            </a:r>
          </a:p>
        </p:txBody>
      </p:sp>
      <p:graphicFrame>
        <p:nvGraphicFramePr>
          <p:cNvPr id="5" name="Chart 4"/>
          <p:cNvGraphicFramePr/>
          <p:nvPr>
            <p:extLst>
              <p:ext uri="{D42A27DB-BD31-4B8C-83A1-F6EECF244321}">
                <p14:modId xmlns:p14="http://schemas.microsoft.com/office/powerpoint/2010/main" val="1727730565"/>
              </p:ext>
            </p:extLst>
          </p:nvPr>
        </p:nvGraphicFramePr>
        <p:xfrm>
          <a:off x="1076731" y="2167560"/>
          <a:ext cx="7111014" cy="383877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2"/>
          <p:cNvSpPr>
            <a:spLocks noGrp="1"/>
          </p:cNvSpPr>
          <p:nvPr>
            <p:ph type="body" sz="quarter" idx="13"/>
          </p:nvPr>
        </p:nvSpPr>
        <p:spPr>
          <a:xfrm>
            <a:off x="178211" y="1464519"/>
            <a:ext cx="8805334" cy="368686"/>
          </a:xfrm>
        </p:spPr>
        <p:txBody>
          <a:bodyPr/>
          <a:lstStyle/>
          <a:p>
            <a:r>
              <a:rPr lang="en-US" sz="1600" dirty="0"/>
              <a:t>A live sporting event aired on ad-supported cable TV every day (365 days) in 2017.</a:t>
            </a:r>
          </a:p>
        </p:txBody>
      </p:sp>
      <p:sp>
        <p:nvSpPr>
          <p:cNvPr id="10" name="Text Placeholder 2"/>
          <p:cNvSpPr>
            <a:spLocks noGrp="1"/>
          </p:cNvSpPr>
          <p:nvPr>
            <p:ph type="body" sz="quarter" idx="13"/>
          </p:nvPr>
        </p:nvSpPr>
        <p:spPr>
          <a:xfrm>
            <a:off x="178211" y="5643998"/>
            <a:ext cx="2652911" cy="368686"/>
          </a:xfrm>
        </p:spPr>
        <p:txBody>
          <a:bodyPr/>
          <a:lstStyle/>
          <a:p>
            <a:pPr algn="l"/>
            <a:r>
              <a:rPr lang="en-US" sz="800" i="1" dirty="0"/>
              <a:t>How to read</a:t>
            </a:r>
            <a:r>
              <a:rPr lang="en-US" sz="800" dirty="0"/>
              <a:t>: In 2017, 6 days featured between 2-9 live sporting events airing on ad-supported cable TV.</a:t>
            </a:r>
          </a:p>
        </p:txBody>
      </p:sp>
      <p:sp>
        <p:nvSpPr>
          <p:cNvPr id="11" name="Text Placeholder 3">
            <a:extLst>
              <a:ext uri="{FF2B5EF4-FFF2-40B4-BE49-F238E27FC236}">
                <a16:creationId xmlns:a16="http://schemas.microsoft.com/office/drawing/2014/main" id="{904F2865-99DB-4B3D-83F4-C8B07D2302ED}"/>
              </a:ext>
            </a:extLst>
          </p:cNvPr>
          <p:cNvSpPr>
            <a:spLocks noGrp="1"/>
          </p:cNvSpPr>
          <p:nvPr>
            <p:ph type="body" sz="quarter" idx="14"/>
          </p:nvPr>
        </p:nvSpPr>
        <p:spPr>
          <a:xfrm>
            <a:off x="321734" y="6507343"/>
            <a:ext cx="7124096" cy="315489"/>
          </a:xfrm>
        </p:spPr>
        <p:txBody>
          <a:bodyPr>
            <a:noAutofit/>
          </a:bodyPr>
          <a:lstStyle/>
          <a:p>
            <a:r>
              <a:rPr lang="en-US" sz="800" dirty="0"/>
              <a:t>Source: Nielsen </a:t>
            </a:r>
            <a:r>
              <a:rPr lang="en-US" sz="800" dirty="0" err="1"/>
              <a:t>NPower</a:t>
            </a:r>
            <a:r>
              <a:rPr lang="en-US" sz="800" dirty="0"/>
              <a:t>, Total Day, live originals only, January 1, 2017 – December 31, 2017; excludes Regional Sports Networks, local broadcast airings and digital airings of sports through MVPD / network TV apps.</a:t>
            </a:r>
          </a:p>
        </p:txBody>
      </p:sp>
      <p:sp>
        <p:nvSpPr>
          <p:cNvPr id="7" name="Text Placeholder 3">
            <a:extLst>
              <a:ext uri="{FF2B5EF4-FFF2-40B4-BE49-F238E27FC236}">
                <a16:creationId xmlns:a16="http://schemas.microsoft.com/office/drawing/2014/main" id="{0FBBB02D-337A-4DC2-866C-A85F58E3A2BC}"/>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2401176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 Fact, On Average There Are At Least </a:t>
            </a:r>
            <a:r>
              <a:rPr lang="en-US" i="1" u="sng" dirty="0"/>
              <a:t>Seventeen</a:t>
            </a:r>
            <a:r>
              <a:rPr lang="en-US" dirty="0"/>
              <a:t> Live Sporting Events Airing On Cable TV Each Day Throughout The Year</a:t>
            </a:r>
          </a:p>
        </p:txBody>
      </p:sp>
      <p:sp>
        <p:nvSpPr>
          <p:cNvPr id="3" name="Text Placeholder 2"/>
          <p:cNvSpPr>
            <a:spLocks noGrp="1"/>
          </p:cNvSpPr>
          <p:nvPr>
            <p:ph type="body" sz="quarter" idx="13"/>
          </p:nvPr>
        </p:nvSpPr>
        <p:spPr>
          <a:xfrm>
            <a:off x="169333" y="1468491"/>
            <a:ext cx="8805334" cy="368686"/>
          </a:xfrm>
        </p:spPr>
        <p:txBody>
          <a:bodyPr/>
          <a:lstStyle/>
          <a:p>
            <a:r>
              <a:rPr lang="en-US" u="sng" dirty="0"/>
              <a:t>Average # of Live Sporting Events Each Day</a:t>
            </a:r>
          </a:p>
          <a:p>
            <a:r>
              <a:rPr lang="en-US" sz="1400" i="1" dirty="0"/>
              <a:t>2017 </a:t>
            </a:r>
          </a:p>
        </p:txBody>
      </p:sp>
      <p:graphicFrame>
        <p:nvGraphicFramePr>
          <p:cNvPr id="8" name="Chart 7"/>
          <p:cNvGraphicFramePr/>
          <p:nvPr>
            <p:extLst>
              <p:ext uri="{D42A27DB-BD31-4B8C-83A1-F6EECF244321}">
                <p14:modId xmlns:p14="http://schemas.microsoft.com/office/powerpoint/2010/main" val="1039242802"/>
              </p:ext>
            </p:extLst>
          </p:nvPr>
        </p:nvGraphicFramePr>
        <p:xfrm>
          <a:off x="161637" y="1897955"/>
          <a:ext cx="8805333"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475862" y="4404949"/>
            <a:ext cx="81176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18</a:t>
            </a:r>
          </a:p>
        </p:txBody>
      </p:sp>
      <p:sp>
        <p:nvSpPr>
          <p:cNvPr id="9" name="TextBox 8"/>
          <p:cNvSpPr txBox="1"/>
          <p:nvPr/>
        </p:nvSpPr>
        <p:spPr>
          <a:xfrm>
            <a:off x="1699824" y="4170429"/>
            <a:ext cx="81176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23</a:t>
            </a:r>
          </a:p>
        </p:txBody>
      </p:sp>
      <p:sp>
        <p:nvSpPr>
          <p:cNvPr id="10" name="TextBox 9"/>
          <p:cNvSpPr txBox="1"/>
          <p:nvPr/>
        </p:nvSpPr>
        <p:spPr>
          <a:xfrm>
            <a:off x="2932962" y="4025866"/>
            <a:ext cx="81176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Trebuchet MS"/>
              </a:rPr>
              <a:t>26</a:t>
            </a:r>
            <a:endParaRPr kumimoji="0" lang="en-US" sz="18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 name="TextBox 10"/>
          <p:cNvSpPr txBox="1"/>
          <p:nvPr/>
        </p:nvSpPr>
        <p:spPr>
          <a:xfrm>
            <a:off x="4141916" y="3908134"/>
            <a:ext cx="81176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28</a:t>
            </a:r>
          </a:p>
        </p:txBody>
      </p:sp>
      <p:sp>
        <p:nvSpPr>
          <p:cNvPr id="12" name="TextBox 11"/>
          <p:cNvSpPr txBox="1"/>
          <p:nvPr/>
        </p:nvSpPr>
        <p:spPr>
          <a:xfrm>
            <a:off x="5360585" y="3520695"/>
            <a:ext cx="81176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37</a:t>
            </a:r>
          </a:p>
        </p:txBody>
      </p:sp>
      <p:sp>
        <p:nvSpPr>
          <p:cNvPr id="13" name="TextBox 12"/>
          <p:cNvSpPr txBox="1"/>
          <p:nvPr/>
        </p:nvSpPr>
        <p:spPr>
          <a:xfrm>
            <a:off x="6554853" y="2225077"/>
            <a:ext cx="81176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66</a:t>
            </a:r>
          </a:p>
        </p:txBody>
      </p:sp>
      <p:sp>
        <p:nvSpPr>
          <p:cNvPr id="14" name="TextBox 13"/>
          <p:cNvSpPr txBox="1"/>
          <p:nvPr/>
        </p:nvSpPr>
        <p:spPr>
          <a:xfrm>
            <a:off x="7781361" y="3153835"/>
            <a:ext cx="81176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45</a:t>
            </a:r>
          </a:p>
        </p:txBody>
      </p:sp>
      <p:sp>
        <p:nvSpPr>
          <p:cNvPr id="19" name="Text Placeholder 3">
            <a:extLst>
              <a:ext uri="{FF2B5EF4-FFF2-40B4-BE49-F238E27FC236}">
                <a16:creationId xmlns:a16="http://schemas.microsoft.com/office/drawing/2014/main" id="{3C4CF0B2-70B8-4026-9A8A-DE6EBD3C5596}"/>
              </a:ext>
            </a:extLst>
          </p:cNvPr>
          <p:cNvSpPr>
            <a:spLocks noGrp="1"/>
          </p:cNvSpPr>
          <p:nvPr>
            <p:ph type="body" sz="quarter" idx="14"/>
          </p:nvPr>
        </p:nvSpPr>
        <p:spPr>
          <a:xfrm>
            <a:off x="321734" y="6507343"/>
            <a:ext cx="7124096" cy="315489"/>
          </a:xfrm>
        </p:spPr>
        <p:txBody>
          <a:bodyPr>
            <a:noAutofit/>
          </a:bodyPr>
          <a:lstStyle/>
          <a:p>
            <a:r>
              <a:rPr lang="en-US" sz="800" dirty="0"/>
              <a:t>Source: Nielsen </a:t>
            </a:r>
            <a:r>
              <a:rPr lang="en-US" sz="800" dirty="0" err="1"/>
              <a:t>NPower</a:t>
            </a:r>
            <a:r>
              <a:rPr lang="en-US" sz="800" dirty="0"/>
              <a:t>, Total Day, live originals only, January 1, 2017 – December 31, 2017; excludes Regional Sports Networks, local broadcast airings and digital airings of sports through MVPD / network TV apps.</a:t>
            </a:r>
          </a:p>
        </p:txBody>
      </p:sp>
      <p:sp>
        <p:nvSpPr>
          <p:cNvPr id="15" name="Text Placeholder 3">
            <a:extLst>
              <a:ext uri="{FF2B5EF4-FFF2-40B4-BE49-F238E27FC236}">
                <a16:creationId xmlns:a16="http://schemas.microsoft.com/office/drawing/2014/main" id="{5E34D20A-44FB-453B-BF67-A38B462133AB}"/>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3513386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619850"/>
          </a:xfrm>
        </p:spPr>
        <p:txBody>
          <a:bodyPr/>
          <a:lstStyle/>
          <a:p>
            <a:r>
              <a:rPr lang="en-US" dirty="0"/>
              <a:t>Even With The Increase In DVR Penetration, Sports Remains Almost Exclusively A “Live” Or “Near Live” Viewing Experience</a:t>
            </a:r>
          </a:p>
        </p:txBody>
      </p:sp>
      <p:sp>
        <p:nvSpPr>
          <p:cNvPr id="3" name="Text Placeholder 2"/>
          <p:cNvSpPr>
            <a:spLocks noGrp="1"/>
          </p:cNvSpPr>
          <p:nvPr>
            <p:ph type="body" sz="quarter" idx="13"/>
          </p:nvPr>
        </p:nvSpPr>
        <p:spPr>
          <a:xfrm>
            <a:off x="161636" y="1678688"/>
            <a:ext cx="8805334" cy="368686"/>
          </a:xfrm>
        </p:spPr>
        <p:txBody>
          <a:bodyPr/>
          <a:lstStyle/>
          <a:p>
            <a:r>
              <a:rPr lang="en-US" sz="1600" u="sng" dirty="0"/>
              <a:t>Sports-Related National TV Programming: Viewership By Stream</a:t>
            </a:r>
          </a:p>
          <a:p>
            <a:r>
              <a:rPr lang="en-US" sz="1200" i="1" dirty="0"/>
              <a:t>% of Total Viewing Hours</a:t>
            </a:r>
          </a:p>
        </p:txBody>
      </p:sp>
      <p:sp>
        <p:nvSpPr>
          <p:cNvPr id="17" name="Text Placeholder 3"/>
          <p:cNvSpPr>
            <a:spLocks noGrp="1"/>
          </p:cNvSpPr>
          <p:nvPr>
            <p:ph type="body" sz="quarter" idx="14"/>
          </p:nvPr>
        </p:nvSpPr>
        <p:spPr>
          <a:xfrm>
            <a:off x="321733" y="6429464"/>
            <a:ext cx="7226731" cy="385825"/>
          </a:xfrm>
        </p:spPr>
        <p:txBody>
          <a:bodyPr/>
          <a:lstStyle/>
          <a:p>
            <a:r>
              <a:rPr lang="en-US" sz="800" dirty="0"/>
              <a:t>Source: Nielsen </a:t>
            </a:r>
            <a:r>
              <a:rPr lang="en-US" sz="800" dirty="0" err="1"/>
              <a:t>NPower</a:t>
            </a:r>
            <a:r>
              <a:rPr lang="en-US" sz="800" dirty="0"/>
              <a:t> R&amp;F Program Report, Total Day, P2+ &amp; P18-34, ad-supported cable TV + broadcast TV, based on calendar year; excludes Regional Sports Networks and local broadcast airings. Sports-related programming includes live sports, sports news, sports commentary, etc.</a:t>
            </a:r>
          </a:p>
        </p:txBody>
      </p:sp>
      <p:graphicFrame>
        <p:nvGraphicFramePr>
          <p:cNvPr id="7" name="Chart 6"/>
          <p:cNvGraphicFramePr/>
          <p:nvPr>
            <p:extLst>
              <p:ext uri="{D42A27DB-BD31-4B8C-83A1-F6EECF244321}">
                <p14:modId xmlns:p14="http://schemas.microsoft.com/office/powerpoint/2010/main" val="2589358505"/>
              </p:ext>
            </p:extLst>
          </p:nvPr>
        </p:nvGraphicFramePr>
        <p:xfrm>
          <a:off x="550506" y="2320727"/>
          <a:ext cx="8145625" cy="21486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26953" y="3377680"/>
            <a:ext cx="659458" cy="369332"/>
          </a:xfrm>
          <a:prstGeom prst="rect">
            <a:avLst/>
          </a:prstGeom>
          <a:solidFill>
            <a:srgbClr val="7030A0"/>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P2+</a:t>
            </a:r>
          </a:p>
        </p:txBody>
      </p:sp>
      <p:sp>
        <p:nvSpPr>
          <p:cNvPr id="21" name="TextBox 20"/>
          <p:cNvSpPr txBox="1"/>
          <p:nvPr/>
        </p:nvSpPr>
        <p:spPr>
          <a:xfrm>
            <a:off x="226953" y="5022894"/>
            <a:ext cx="892720" cy="369332"/>
          </a:xfrm>
          <a:prstGeom prst="rect">
            <a:avLst/>
          </a:prstGeom>
          <a:solidFill>
            <a:srgbClr val="7030A0"/>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P18-34</a:t>
            </a:r>
          </a:p>
        </p:txBody>
      </p:sp>
      <p:graphicFrame>
        <p:nvGraphicFramePr>
          <p:cNvPr id="22" name="Chart 21"/>
          <p:cNvGraphicFramePr/>
          <p:nvPr>
            <p:extLst>
              <p:ext uri="{D42A27DB-BD31-4B8C-83A1-F6EECF244321}">
                <p14:modId xmlns:p14="http://schemas.microsoft.com/office/powerpoint/2010/main" val="2710983512"/>
              </p:ext>
            </p:extLst>
          </p:nvPr>
        </p:nvGraphicFramePr>
        <p:xfrm>
          <a:off x="553616" y="4394715"/>
          <a:ext cx="8145625" cy="166396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3">
            <a:extLst>
              <a:ext uri="{FF2B5EF4-FFF2-40B4-BE49-F238E27FC236}">
                <a16:creationId xmlns:a16="http://schemas.microsoft.com/office/drawing/2014/main" id="{7E059B6D-4440-4948-B836-14278D02A9F9}"/>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1336309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161636" y="460182"/>
            <a:ext cx="8805334" cy="766513"/>
          </a:xfrm>
        </p:spPr>
        <p:txBody>
          <a:bodyPr>
            <a:noAutofit/>
          </a:bodyPr>
          <a:lstStyle/>
          <a:p>
            <a:r>
              <a:rPr lang="en-US" dirty="0">
                <a:solidFill>
                  <a:schemeClr val="tx1"/>
                </a:solidFill>
              </a:rPr>
              <a:t>Within The Digital Realm, A Vast Majority Of Time Spent Online With Sports Content Is Through TV-Branded Platforms</a:t>
            </a:r>
          </a:p>
        </p:txBody>
      </p:sp>
      <p:graphicFrame>
        <p:nvGraphicFramePr>
          <p:cNvPr id="11" name="Chart 10"/>
          <p:cNvGraphicFramePr/>
          <p:nvPr>
            <p:extLst>
              <p:ext uri="{D42A27DB-BD31-4B8C-83A1-F6EECF244321}">
                <p14:modId xmlns:p14="http://schemas.microsoft.com/office/powerpoint/2010/main" val="585674049"/>
              </p:ext>
            </p:extLst>
          </p:nvPr>
        </p:nvGraphicFramePr>
        <p:xfrm>
          <a:off x="275204" y="2547889"/>
          <a:ext cx="4334658" cy="342637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2"/>
          <p:cNvSpPr>
            <a:spLocks noGrp="1"/>
          </p:cNvSpPr>
          <p:nvPr>
            <p:ph type="body" sz="quarter" idx="13"/>
          </p:nvPr>
        </p:nvSpPr>
        <p:spPr>
          <a:xfrm>
            <a:off x="155337" y="1565166"/>
            <a:ext cx="8805334" cy="668079"/>
          </a:xfrm>
        </p:spPr>
        <p:txBody>
          <a:bodyPr>
            <a:noAutofit/>
          </a:bodyPr>
          <a:lstStyle/>
          <a:p>
            <a:r>
              <a:rPr lang="en-US" sz="1600" u="sng" dirty="0"/>
              <a:t>Sports Category: % of Total Minutes Viewed Online</a:t>
            </a:r>
          </a:p>
          <a:p>
            <a:r>
              <a:rPr lang="en-US" sz="1400" i="1" dirty="0"/>
              <a:t>2017</a:t>
            </a:r>
          </a:p>
        </p:txBody>
      </p:sp>
      <p:sp>
        <p:nvSpPr>
          <p:cNvPr id="8" name="Text Placeholder 3"/>
          <p:cNvSpPr>
            <a:spLocks noGrp="1"/>
          </p:cNvSpPr>
          <p:nvPr>
            <p:ph type="body" sz="quarter" idx="14"/>
          </p:nvPr>
        </p:nvSpPr>
        <p:spPr>
          <a:xfrm>
            <a:off x="286221" y="6491734"/>
            <a:ext cx="7404013" cy="236537"/>
          </a:xfrm>
        </p:spPr>
        <p:txBody>
          <a:bodyPr>
            <a:noAutofit/>
          </a:bodyPr>
          <a:lstStyle/>
          <a:p>
            <a:r>
              <a:rPr lang="en-US" sz="800" dirty="0"/>
              <a:t>Source: comScore </a:t>
            </a:r>
            <a:r>
              <a:rPr lang="en-US" sz="800" dirty="0" err="1"/>
              <a:t>MediaMetrix</a:t>
            </a:r>
            <a:r>
              <a:rPr lang="en-US" sz="800" dirty="0"/>
              <a:t>, multiplatform media trend data, January-December 2017; comScore-defined sports category  vs. custom created Sports TV Branded Website subcategory which includes digital platforms such as ESPN.com, Fox Sports, CBS Sports &amp; NBC Sports.</a:t>
            </a:r>
          </a:p>
        </p:txBody>
      </p:sp>
      <p:graphicFrame>
        <p:nvGraphicFramePr>
          <p:cNvPr id="12" name="Chart 11"/>
          <p:cNvGraphicFramePr/>
          <p:nvPr>
            <p:extLst>
              <p:ext uri="{D42A27DB-BD31-4B8C-83A1-F6EECF244321}">
                <p14:modId xmlns:p14="http://schemas.microsoft.com/office/powerpoint/2010/main" val="3154458747"/>
              </p:ext>
            </p:extLst>
          </p:nvPr>
        </p:nvGraphicFramePr>
        <p:xfrm>
          <a:off x="4209501" y="2540490"/>
          <a:ext cx="4334658" cy="342637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2"/>
          <p:cNvSpPr>
            <a:spLocks noGrp="1"/>
          </p:cNvSpPr>
          <p:nvPr>
            <p:ph type="body" sz="quarter" idx="13"/>
          </p:nvPr>
        </p:nvSpPr>
        <p:spPr>
          <a:xfrm>
            <a:off x="1846549" y="2440870"/>
            <a:ext cx="1168590" cy="368686"/>
          </a:xfrm>
          <a:ln>
            <a:solidFill>
              <a:schemeClr val="tx1"/>
            </a:solidFill>
          </a:ln>
        </p:spPr>
        <p:txBody>
          <a:bodyPr/>
          <a:lstStyle/>
          <a:p>
            <a:r>
              <a:rPr lang="en-US" dirty="0"/>
              <a:t>P2+</a:t>
            </a:r>
          </a:p>
        </p:txBody>
      </p:sp>
      <p:sp>
        <p:nvSpPr>
          <p:cNvPr id="15" name="Text Placeholder 2"/>
          <p:cNvSpPr>
            <a:spLocks noGrp="1"/>
          </p:cNvSpPr>
          <p:nvPr>
            <p:ph type="body" sz="quarter" idx="13"/>
          </p:nvPr>
        </p:nvSpPr>
        <p:spPr>
          <a:xfrm>
            <a:off x="5792535" y="2408927"/>
            <a:ext cx="1168590" cy="368686"/>
          </a:xfrm>
          <a:ln>
            <a:solidFill>
              <a:schemeClr val="tx1"/>
            </a:solidFill>
          </a:ln>
        </p:spPr>
        <p:txBody>
          <a:bodyPr/>
          <a:lstStyle/>
          <a:p>
            <a:r>
              <a:rPr lang="en-US" dirty="0"/>
              <a:t>P18-34</a:t>
            </a:r>
          </a:p>
        </p:txBody>
      </p:sp>
      <p:sp>
        <p:nvSpPr>
          <p:cNvPr id="14" name="Text Placeholder 3"/>
          <p:cNvSpPr>
            <a:spLocks noGrp="1"/>
          </p:cNvSpPr>
          <p:nvPr>
            <p:ph type="body" sz="quarter" idx="14"/>
          </p:nvPr>
        </p:nvSpPr>
        <p:spPr>
          <a:xfrm>
            <a:off x="314333" y="5783001"/>
            <a:ext cx="8527826" cy="236537"/>
          </a:xfrm>
        </p:spPr>
        <p:txBody>
          <a:bodyPr/>
          <a:lstStyle/>
          <a:p>
            <a:r>
              <a:rPr lang="en-US" sz="800" dirty="0"/>
              <a:t>Note: “All The Rest” reflects non-premium TV-related websites like USA Today Sports, SB Nation, Scout.com, Reddit Sports, Deadspin.com, Big Lead Sports, </a:t>
            </a:r>
            <a:r>
              <a:rPr lang="en-US" sz="800" dirty="0" err="1"/>
              <a:t>etc</a:t>
            </a:r>
            <a:r>
              <a:rPr lang="en-US" sz="800" dirty="0"/>
              <a:t> </a:t>
            </a:r>
          </a:p>
        </p:txBody>
      </p:sp>
      <p:sp>
        <p:nvSpPr>
          <p:cNvPr id="10" name="Text Placeholder 3">
            <a:extLst>
              <a:ext uri="{FF2B5EF4-FFF2-40B4-BE49-F238E27FC236}">
                <a16:creationId xmlns:a16="http://schemas.microsoft.com/office/drawing/2014/main" id="{3B9D692A-016B-434C-9A1E-B466A4C636D4}"/>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19136373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82680A-D09F-4BB7-AF6F-2780214BA7EA}"/>
              </a:ext>
            </a:extLst>
          </p:cNvPr>
          <p:cNvPicPr>
            <a:picLocks noChangeAspect="1"/>
          </p:cNvPicPr>
          <p:nvPr/>
        </p:nvPicPr>
        <p:blipFill>
          <a:blip r:embed="rId2"/>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F065ABE9-1C9C-4C89-B09C-A6D8A85EF596}"/>
              </a:ext>
            </a:extLst>
          </p:cNvPr>
          <p:cNvSpPr>
            <a:spLocks noGrp="1"/>
          </p:cNvSpPr>
          <p:nvPr>
            <p:ph type="ctrTitle"/>
          </p:nvPr>
        </p:nvSpPr>
        <p:spPr>
          <a:xfrm>
            <a:off x="2778369" y="5002207"/>
            <a:ext cx="6225668" cy="1517126"/>
          </a:xfrm>
        </p:spPr>
        <p:txBody>
          <a:bodyPr/>
          <a:lstStyle/>
          <a:p>
            <a:pPr algn="l">
              <a:lnSpc>
                <a:spcPts val="3800"/>
              </a:lnSpc>
            </a:pPr>
            <a:r>
              <a:rPr lang="en-US" sz="3600" b="1" dirty="0">
                <a:solidFill>
                  <a:schemeClr val="tx1"/>
                </a:solidFill>
                <a:latin typeface="+mj-lt"/>
                <a:cs typeface="+mj-cs"/>
              </a:rPr>
              <a:t>“Live TV” Viewing Drives Online Social Conversations</a:t>
            </a:r>
          </a:p>
        </p:txBody>
      </p:sp>
    </p:spTree>
    <p:extLst>
      <p:ext uri="{BB962C8B-B14F-4D97-AF65-F5344CB8AC3E}">
        <p14:creationId xmlns:p14="http://schemas.microsoft.com/office/powerpoint/2010/main" val="3061825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91DD3-6842-465F-96B8-14E2A4AAB8F5}"/>
              </a:ext>
            </a:extLst>
          </p:cNvPr>
          <p:cNvSpPr>
            <a:spLocks noGrp="1"/>
          </p:cNvSpPr>
          <p:nvPr>
            <p:ph type="ctrTitle"/>
          </p:nvPr>
        </p:nvSpPr>
        <p:spPr>
          <a:xfrm>
            <a:off x="161636" y="460183"/>
            <a:ext cx="8805334" cy="547524"/>
          </a:xfrm>
        </p:spPr>
        <p:txBody>
          <a:bodyPr/>
          <a:lstStyle/>
          <a:p>
            <a:r>
              <a:rPr lang="en-US" dirty="0">
                <a:solidFill>
                  <a:schemeClr val="tx1"/>
                </a:solidFill>
              </a:rPr>
              <a:t>The Vast Majority Of TV Viewing Across All Major Demos Is Done “Live”</a:t>
            </a:r>
          </a:p>
        </p:txBody>
      </p:sp>
      <p:sp>
        <p:nvSpPr>
          <p:cNvPr id="4" name="Text Placeholder 3">
            <a:extLst>
              <a:ext uri="{FF2B5EF4-FFF2-40B4-BE49-F238E27FC236}">
                <a16:creationId xmlns:a16="http://schemas.microsoft.com/office/drawing/2014/main" id="{B6E6C111-3692-4E2E-8443-42DA0E29F761}"/>
              </a:ext>
            </a:extLst>
          </p:cNvPr>
          <p:cNvSpPr>
            <a:spLocks noGrp="1"/>
          </p:cNvSpPr>
          <p:nvPr>
            <p:ph type="body" sz="quarter" idx="14"/>
          </p:nvPr>
        </p:nvSpPr>
        <p:spPr>
          <a:xfrm>
            <a:off x="161636" y="6564739"/>
            <a:ext cx="7317023" cy="236537"/>
          </a:xfrm>
        </p:spPr>
        <p:txBody>
          <a:bodyPr/>
          <a:lstStyle/>
          <a:p>
            <a:r>
              <a:rPr lang="en-US" sz="800" dirty="0"/>
              <a:t>Source: VAB analysis of Nielsen Total Audience Report 2Q 2017, Total Day, based on average quarterly time spent.</a:t>
            </a:r>
            <a:endParaRPr lang="en-US" sz="800" i="1" dirty="0"/>
          </a:p>
        </p:txBody>
      </p:sp>
      <p:sp>
        <p:nvSpPr>
          <p:cNvPr id="3" name="TextBox 2">
            <a:extLst>
              <a:ext uri="{FF2B5EF4-FFF2-40B4-BE49-F238E27FC236}">
                <a16:creationId xmlns:a16="http://schemas.microsoft.com/office/drawing/2014/main" id="{385B7460-3E24-42E4-8F21-2E2236707859}"/>
              </a:ext>
            </a:extLst>
          </p:cNvPr>
          <p:cNvSpPr txBox="1"/>
          <p:nvPr/>
        </p:nvSpPr>
        <p:spPr>
          <a:xfrm>
            <a:off x="161636" y="1434335"/>
            <a:ext cx="880533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a:ea typeface="+mn-ea"/>
                <a:cs typeface="+mn-cs"/>
              </a:rPr>
              <a:t>“Live” vs. “Time-Shifted” Viewing Share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2Q ‘17 (Total Day)</a:t>
            </a:r>
          </a:p>
        </p:txBody>
      </p:sp>
      <p:graphicFrame>
        <p:nvGraphicFramePr>
          <p:cNvPr id="22" name="Chart 21">
            <a:extLst>
              <a:ext uri="{FF2B5EF4-FFF2-40B4-BE49-F238E27FC236}">
                <a16:creationId xmlns:a16="http://schemas.microsoft.com/office/drawing/2014/main" id="{434A66A0-2946-4443-BFFD-1F4F4A00D7EF}"/>
              </a:ext>
            </a:extLst>
          </p:cNvPr>
          <p:cNvGraphicFramePr/>
          <p:nvPr>
            <p:extLst>
              <p:ext uri="{D42A27DB-BD31-4B8C-83A1-F6EECF244321}">
                <p14:modId xmlns:p14="http://schemas.microsoft.com/office/powerpoint/2010/main" val="4238216766"/>
              </p:ext>
            </p:extLst>
          </p:nvPr>
        </p:nvGraphicFramePr>
        <p:xfrm>
          <a:off x="161636" y="2220686"/>
          <a:ext cx="8805334" cy="370276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3">
            <a:extLst>
              <a:ext uri="{FF2B5EF4-FFF2-40B4-BE49-F238E27FC236}">
                <a16:creationId xmlns:a16="http://schemas.microsoft.com/office/drawing/2014/main" id="{FCA35675-F585-4E9D-A39A-55BE92506758}"/>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869016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91DD3-6842-465F-96B8-14E2A4AAB8F5}"/>
              </a:ext>
            </a:extLst>
          </p:cNvPr>
          <p:cNvSpPr>
            <a:spLocks noGrp="1"/>
          </p:cNvSpPr>
          <p:nvPr>
            <p:ph type="ctrTitle"/>
          </p:nvPr>
        </p:nvSpPr>
        <p:spPr>
          <a:xfrm>
            <a:off x="161636" y="460183"/>
            <a:ext cx="8805334" cy="779532"/>
          </a:xfrm>
        </p:spPr>
        <p:txBody>
          <a:bodyPr/>
          <a:lstStyle/>
          <a:p>
            <a:r>
              <a:rPr lang="en-US" dirty="0">
                <a:solidFill>
                  <a:schemeClr val="tx1"/>
                </a:solidFill>
              </a:rPr>
              <a:t>Cable Has A Higher Share Of Live Viewing As A Percent </a:t>
            </a:r>
            <a:br>
              <a:rPr lang="en-US" dirty="0">
                <a:solidFill>
                  <a:schemeClr val="tx1"/>
                </a:solidFill>
              </a:rPr>
            </a:br>
            <a:r>
              <a:rPr lang="en-US" dirty="0">
                <a:solidFill>
                  <a:schemeClr val="tx1"/>
                </a:solidFill>
              </a:rPr>
              <a:t>Of Overall Time Spent During Primetime </a:t>
            </a:r>
          </a:p>
        </p:txBody>
      </p:sp>
      <p:sp>
        <p:nvSpPr>
          <p:cNvPr id="4" name="Text Placeholder 3">
            <a:extLst>
              <a:ext uri="{FF2B5EF4-FFF2-40B4-BE49-F238E27FC236}">
                <a16:creationId xmlns:a16="http://schemas.microsoft.com/office/drawing/2014/main" id="{B6E6C111-3692-4E2E-8443-42DA0E29F761}"/>
              </a:ext>
            </a:extLst>
          </p:cNvPr>
          <p:cNvSpPr>
            <a:spLocks noGrp="1"/>
          </p:cNvSpPr>
          <p:nvPr>
            <p:ph type="body" sz="quarter" idx="14"/>
          </p:nvPr>
        </p:nvSpPr>
        <p:spPr>
          <a:xfrm>
            <a:off x="161636" y="6564739"/>
            <a:ext cx="7317023" cy="236537"/>
          </a:xfrm>
        </p:spPr>
        <p:txBody>
          <a:bodyPr/>
          <a:lstStyle/>
          <a:p>
            <a:r>
              <a:rPr lang="en-US" sz="800" dirty="0"/>
              <a:t>Source: VAB analysis of Nielsen </a:t>
            </a:r>
            <a:r>
              <a:rPr lang="en-US" sz="800" dirty="0" err="1"/>
              <a:t>NPower</a:t>
            </a:r>
            <a:r>
              <a:rPr lang="en-US" sz="800" dirty="0"/>
              <a:t> Time Period Report, 2Q 2017, Primetime, based on average quarterly time spent, Live vs. Live+7. </a:t>
            </a:r>
            <a:endParaRPr lang="en-US" sz="800" i="1" dirty="0"/>
          </a:p>
        </p:txBody>
      </p:sp>
      <p:sp>
        <p:nvSpPr>
          <p:cNvPr id="3" name="TextBox 2">
            <a:extLst>
              <a:ext uri="{FF2B5EF4-FFF2-40B4-BE49-F238E27FC236}">
                <a16:creationId xmlns:a16="http://schemas.microsoft.com/office/drawing/2014/main" id="{385B7460-3E24-42E4-8F21-2E2236707859}"/>
              </a:ext>
            </a:extLst>
          </p:cNvPr>
          <p:cNvSpPr txBox="1"/>
          <p:nvPr/>
        </p:nvSpPr>
        <p:spPr>
          <a:xfrm>
            <a:off x="161636" y="1434335"/>
            <a:ext cx="880533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a:ea typeface="+mn-ea"/>
                <a:cs typeface="+mn-cs"/>
              </a:rPr>
              <a:t>“Live” vs. “Time-Shifted” Viewing Share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Trebuchet MS"/>
              </a:rPr>
              <a:t>2Q ‘17 </a:t>
            </a:r>
            <a:r>
              <a:rPr kumimoji="0" lang="en-US" sz="1600" b="1" i="0" u="none" strike="noStrike" kern="1200" cap="none" spc="0" normalizeH="0" baseline="0" noProof="0" dirty="0">
                <a:ln>
                  <a:noFill/>
                </a:ln>
                <a:solidFill>
                  <a:prstClr val="black"/>
                </a:solidFill>
                <a:effectLst/>
                <a:uLnTx/>
                <a:uFillTx/>
                <a:latin typeface="Trebuchet MS"/>
                <a:ea typeface="+mn-ea"/>
                <a:cs typeface="+mn-cs"/>
              </a:rPr>
              <a:t>(Primetime)</a:t>
            </a:r>
          </a:p>
        </p:txBody>
      </p:sp>
      <p:graphicFrame>
        <p:nvGraphicFramePr>
          <p:cNvPr id="22" name="Chart 21">
            <a:extLst>
              <a:ext uri="{FF2B5EF4-FFF2-40B4-BE49-F238E27FC236}">
                <a16:creationId xmlns:a16="http://schemas.microsoft.com/office/drawing/2014/main" id="{434A66A0-2946-4443-BFFD-1F4F4A00D7EF}"/>
              </a:ext>
            </a:extLst>
          </p:cNvPr>
          <p:cNvGraphicFramePr/>
          <p:nvPr>
            <p:extLst/>
          </p:nvPr>
        </p:nvGraphicFramePr>
        <p:xfrm>
          <a:off x="161636" y="2019110"/>
          <a:ext cx="8805333" cy="39043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434A66A0-2946-4443-BFFD-1F4F4A00D7EF}"/>
              </a:ext>
            </a:extLst>
          </p:cNvPr>
          <p:cNvGraphicFramePr/>
          <p:nvPr>
            <p:extLst/>
          </p:nvPr>
        </p:nvGraphicFramePr>
        <p:xfrm>
          <a:off x="2362969" y="2445738"/>
          <a:ext cx="2543464" cy="34777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434A66A0-2946-4443-BFFD-1F4F4A00D7EF}"/>
              </a:ext>
            </a:extLst>
          </p:cNvPr>
          <p:cNvGraphicFramePr/>
          <p:nvPr>
            <p:extLst/>
          </p:nvPr>
        </p:nvGraphicFramePr>
        <p:xfrm>
          <a:off x="4564302" y="2445738"/>
          <a:ext cx="2543464" cy="34777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434A66A0-2946-4443-BFFD-1F4F4A00D7EF}"/>
              </a:ext>
            </a:extLst>
          </p:cNvPr>
          <p:cNvGraphicFramePr/>
          <p:nvPr>
            <p:extLst/>
          </p:nvPr>
        </p:nvGraphicFramePr>
        <p:xfrm>
          <a:off x="6765636" y="2445738"/>
          <a:ext cx="2543464" cy="3477714"/>
        </p:xfrm>
        <a:graphic>
          <a:graphicData uri="http://schemas.openxmlformats.org/drawingml/2006/chart">
            <c:chart xmlns:c="http://schemas.openxmlformats.org/drawingml/2006/chart" xmlns:r="http://schemas.openxmlformats.org/officeDocument/2006/relationships" r:id="rId5"/>
          </a:graphicData>
        </a:graphic>
      </p:graphicFrame>
      <p:cxnSp>
        <p:nvCxnSpPr>
          <p:cNvPr id="11" name="Straight Connector 10"/>
          <p:cNvCxnSpPr/>
          <p:nvPr/>
        </p:nvCxnSpPr>
        <p:spPr>
          <a:xfrm>
            <a:off x="2301090" y="2721166"/>
            <a:ext cx="0" cy="32911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31251" y="2721166"/>
            <a:ext cx="0" cy="32911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734068" y="2721166"/>
            <a:ext cx="0" cy="32911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98437" y="2386899"/>
            <a:ext cx="809216" cy="369332"/>
          </a:xfrm>
          <a:prstGeom prst="rect">
            <a:avLst/>
          </a:prstGeom>
          <a:noFill/>
        </p:spPr>
        <p:txBody>
          <a:bodyPr wrap="square" rtlCol="0">
            <a:spAutoFit/>
          </a:bodyPr>
          <a:lstStyle/>
          <a:p>
            <a:r>
              <a:rPr lang="en-US" b="1" u="sng" dirty="0"/>
              <a:t>P18+</a:t>
            </a:r>
          </a:p>
        </p:txBody>
      </p:sp>
      <p:sp>
        <p:nvSpPr>
          <p:cNvPr id="17" name="TextBox 16"/>
          <p:cNvSpPr txBox="1"/>
          <p:nvPr/>
        </p:nvSpPr>
        <p:spPr>
          <a:xfrm>
            <a:off x="2984549" y="2366365"/>
            <a:ext cx="1020641" cy="369332"/>
          </a:xfrm>
          <a:prstGeom prst="rect">
            <a:avLst/>
          </a:prstGeom>
          <a:noFill/>
        </p:spPr>
        <p:txBody>
          <a:bodyPr wrap="square" rtlCol="0">
            <a:spAutoFit/>
          </a:bodyPr>
          <a:lstStyle/>
          <a:p>
            <a:r>
              <a:rPr lang="en-US" b="1" u="sng" dirty="0"/>
              <a:t>P18-34</a:t>
            </a:r>
          </a:p>
        </p:txBody>
      </p:sp>
      <p:sp>
        <p:nvSpPr>
          <p:cNvPr id="18" name="TextBox 17"/>
          <p:cNvSpPr txBox="1"/>
          <p:nvPr/>
        </p:nvSpPr>
        <p:spPr>
          <a:xfrm>
            <a:off x="5151558" y="2375533"/>
            <a:ext cx="1020641" cy="369332"/>
          </a:xfrm>
          <a:prstGeom prst="rect">
            <a:avLst/>
          </a:prstGeom>
          <a:noFill/>
        </p:spPr>
        <p:txBody>
          <a:bodyPr wrap="square" rtlCol="0">
            <a:spAutoFit/>
          </a:bodyPr>
          <a:lstStyle/>
          <a:p>
            <a:r>
              <a:rPr lang="en-US" b="1" u="sng" dirty="0"/>
              <a:t>P18-49</a:t>
            </a:r>
          </a:p>
        </p:txBody>
      </p:sp>
      <p:sp>
        <p:nvSpPr>
          <p:cNvPr id="19" name="TextBox 18"/>
          <p:cNvSpPr txBox="1"/>
          <p:nvPr/>
        </p:nvSpPr>
        <p:spPr>
          <a:xfrm>
            <a:off x="7278835" y="2366365"/>
            <a:ext cx="1020641" cy="369332"/>
          </a:xfrm>
          <a:prstGeom prst="rect">
            <a:avLst/>
          </a:prstGeom>
          <a:noFill/>
        </p:spPr>
        <p:txBody>
          <a:bodyPr wrap="square" rtlCol="0">
            <a:spAutoFit/>
          </a:bodyPr>
          <a:lstStyle/>
          <a:p>
            <a:r>
              <a:rPr lang="en-US" b="1" u="sng" dirty="0"/>
              <a:t>P25-54</a:t>
            </a:r>
          </a:p>
        </p:txBody>
      </p:sp>
      <p:sp>
        <p:nvSpPr>
          <p:cNvPr id="16" name="Text Placeholder 3">
            <a:extLst>
              <a:ext uri="{FF2B5EF4-FFF2-40B4-BE49-F238E27FC236}">
                <a16:creationId xmlns:a16="http://schemas.microsoft.com/office/drawing/2014/main" id="{3BAF8988-6684-4794-A6C1-8A1E3B3E4B9C}"/>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3756523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70590" y="4328216"/>
            <a:ext cx="1937145" cy="1605576"/>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t>8:15p</a:t>
            </a:r>
          </a:p>
          <a:p>
            <a:pPr algn="ctr"/>
            <a:r>
              <a:rPr lang="en-US" sz="1600" dirty="0"/>
              <a:t>Total % of </a:t>
            </a:r>
          </a:p>
          <a:p>
            <a:pPr algn="ctr"/>
            <a:r>
              <a:rPr lang="en-US" sz="1600" dirty="0"/>
              <a:t>TV-topics In Top 10: </a:t>
            </a:r>
            <a:r>
              <a:rPr lang="en-US" sz="1600" b="1" u="sng" dirty="0"/>
              <a:t>64%</a:t>
            </a:r>
          </a:p>
        </p:txBody>
      </p:sp>
      <p:sp>
        <p:nvSpPr>
          <p:cNvPr id="10" name="Oval 9"/>
          <p:cNvSpPr/>
          <p:nvPr/>
        </p:nvSpPr>
        <p:spPr>
          <a:xfrm>
            <a:off x="2513669" y="4322360"/>
            <a:ext cx="1937145" cy="1605576"/>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t>9:15p</a:t>
            </a:r>
          </a:p>
          <a:p>
            <a:pPr algn="ctr"/>
            <a:r>
              <a:rPr lang="en-US" sz="1600" dirty="0"/>
              <a:t>Total % of </a:t>
            </a:r>
          </a:p>
          <a:p>
            <a:pPr algn="ctr"/>
            <a:r>
              <a:rPr lang="en-US" sz="1600" dirty="0"/>
              <a:t>TV-topics In Top 10: </a:t>
            </a:r>
            <a:r>
              <a:rPr lang="en-US" sz="1600" b="1" u="sng" dirty="0"/>
              <a:t>79%</a:t>
            </a:r>
          </a:p>
        </p:txBody>
      </p:sp>
      <p:sp>
        <p:nvSpPr>
          <p:cNvPr id="11" name="Oval 10"/>
          <p:cNvSpPr/>
          <p:nvPr/>
        </p:nvSpPr>
        <p:spPr>
          <a:xfrm>
            <a:off x="4773741" y="4322354"/>
            <a:ext cx="1937145" cy="1605576"/>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t>10:15p</a:t>
            </a:r>
          </a:p>
          <a:p>
            <a:pPr algn="ctr"/>
            <a:r>
              <a:rPr lang="en-US" sz="1600" dirty="0"/>
              <a:t>Total % of </a:t>
            </a:r>
          </a:p>
          <a:p>
            <a:pPr algn="ctr"/>
            <a:r>
              <a:rPr lang="en-US" sz="1600" dirty="0"/>
              <a:t>TV-topics In Top 10: </a:t>
            </a:r>
            <a:r>
              <a:rPr lang="en-US" sz="1600" b="1" u="sng" dirty="0"/>
              <a:t>85%</a:t>
            </a:r>
          </a:p>
        </p:txBody>
      </p:sp>
      <p:sp>
        <p:nvSpPr>
          <p:cNvPr id="12" name="Oval 11"/>
          <p:cNvSpPr/>
          <p:nvPr/>
        </p:nvSpPr>
        <p:spPr>
          <a:xfrm>
            <a:off x="6947262" y="4316498"/>
            <a:ext cx="1937145" cy="1605576"/>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t>11:15p</a:t>
            </a:r>
          </a:p>
          <a:p>
            <a:pPr algn="ctr"/>
            <a:r>
              <a:rPr lang="en-US" sz="1600" dirty="0"/>
              <a:t>Total % of </a:t>
            </a:r>
          </a:p>
          <a:p>
            <a:pPr algn="ctr"/>
            <a:r>
              <a:rPr lang="en-US" sz="1600" dirty="0"/>
              <a:t>TV-topics In Top 10: </a:t>
            </a:r>
            <a:r>
              <a:rPr lang="en-US" sz="1600" b="1" u="sng" dirty="0"/>
              <a:t>88%</a:t>
            </a:r>
          </a:p>
        </p:txBody>
      </p:sp>
      <p:sp>
        <p:nvSpPr>
          <p:cNvPr id="7" name="Rectangle 6"/>
          <p:cNvSpPr/>
          <p:nvPr/>
        </p:nvSpPr>
        <p:spPr>
          <a:xfrm>
            <a:off x="117987" y="410407"/>
            <a:ext cx="8820740" cy="58718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spcBef>
                <a:spcPct val="0"/>
              </a:spcBef>
              <a:defRPr/>
            </a:pPr>
            <a:r>
              <a:rPr lang="en-US" sz="2500" spc="-100" dirty="0">
                <a:solidFill>
                  <a:prstClr val="black"/>
                </a:solidFill>
                <a:latin typeface="Trebuchet MS"/>
              </a:rPr>
              <a:t>Ad-Supported TV Accounts For Nearly </a:t>
            </a:r>
            <a:r>
              <a:rPr lang="en-US" sz="2500" b="1" i="1" u="sng" spc="-100" dirty="0">
                <a:solidFill>
                  <a:prstClr val="black"/>
                </a:solidFill>
                <a:latin typeface="Trebuchet MS"/>
              </a:rPr>
              <a:t>8 Of The Top 10</a:t>
            </a:r>
            <a:r>
              <a:rPr lang="en-US" sz="2500" spc="-100" dirty="0">
                <a:solidFill>
                  <a:prstClr val="black"/>
                </a:solidFill>
                <a:latin typeface="Trebuchet MS"/>
              </a:rPr>
              <a:t> Trending Twitter Topics At Night In The Fall Between October &amp; November</a:t>
            </a:r>
          </a:p>
        </p:txBody>
      </p:sp>
      <p:sp>
        <p:nvSpPr>
          <p:cNvPr id="8" name="TextBox 7"/>
          <p:cNvSpPr txBox="1"/>
          <p:nvPr/>
        </p:nvSpPr>
        <p:spPr>
          <a:xfrm>
            <a:off x="0" y="6492024"/>
            <a:ext cx="8820150" cy="338554"/>
          </a:xfrm>
          <a:prstGeom prst="rect">
            <a:avLst/>
          </a:prstGeom>
          <a:noFill/>
        </p:spPr>
        <p:txBody>
          <a:bodyPr wrap="square" rtlCol="0">
            <a:spAutoFit/>
          </a:bodyPr>
          <a:lstStyle/>
          <a:p>
            <a:r>
              <a:rPr lang="en-US" sz="800" dirty="0">
                <a:latin typeface="Trebuchet MS" panose="020B0603020202020204" pitchFamily="34" charset="0"/>
              </a:rPr>
              <a:t>Source: VAB custom analysis of Top 10 trending Twitter Topics each night (8:15p, 9:15p, 10:15p, 11:15p) aggregated during 4-week time period (10/10-2016 – 11/6/2016). </a:t>
            </a:r>
          </a:p>
          <a:p>
            <a:r>
              <a:rPr lang="en-US" sz="800" u="sng" dirty="0">
                <a:latin typeface="Trebuchet MS" panose="020B0603020202020204" pitchFamily="34" charset="0"/>
              </a:rPr>
              <a:t>Results include both “direct” and “related” TV topics</a:t>
            </a:r>
            <a:r>
              <a:rPr lang="en-US" sz="800" dirty="0">
                <a:latin typeface="Trebuchet MS" panose="020B0603020202020204" pitchFamily="34" charset="0"/>
              </a:rPr>
              <a:t>.</a:t>
            </a:r>
          </a:p>
        </p:txBody>
      </p:sp>
      <p:sp>
        <p:nvSpPr>
          <p:cNvPr id="9" name="TextBox 8"/>
          <p:cNvSpPr txBox="1"/>
          <p:nvPr/>
        </p:nvSpPr>
        <p:spPr>
          <a:xfrm>
            <a:off x="195943" y="3717032"/>
            <a:ext cx="8742784" cy="523220"/>
          </a:xfrm>
          <a:prstGeom prst="rect">
            <a:avLst/>
          </a:prstGeom>
          <a:noFill/>
        </p:spPr>
        <p:txBody>
          <a:bodyPr wrap="square" rtlCol="0">
            <a:spAutoFit/>
          </a:bodyPr>
          <a:lstStyle/>
          <a:p>
            <a:pPr marR="0" lvl="0" algn="ctr" defTabSz="914400" eaLnBrk="1" fontAlgn="auto" latinLnBrk="0" hangingPunct="1">
              <a:lnSpc>
                <a:spcPct val="100000"/>
              </a:lnSpc>
              <a:spcBef>
                <a:spcPts val="0"/>
              </a:spcBef>
              <a:spcAft>
                <a:spcPts val="0"/>
              </a:spcAft>
              <a:buClrTx/>
              <a:buSzTx/>
              <a:tabLst/>
              <a:defRPr/>
            </a:pPr>
            <a:r>
              <a:rPr kumimoji="0" lang="en-US" sz="1400" i="0" u="none" strike="noStrike" kern="0" cap="none" spc="0" normalizeH="0" baseline="0" noProof="0" dirty="0">
                <a:ln>
                  <a:noFill/>
                </a:ln>
                <a:solidFill>
                  <a:prstClr val="black"/>
                </a:solidFill>
                <a:effectLst/>
                <a:uLnTx/>
                <a:uFillTx/>
                <a:latin typeface="Trebuchet MS" panose="020B0603020202020204" pitchFamily="34" charset="0"/>
              </a:rPr>
              <a:t>Even though this analysis was done during the lead-up to the 2016 election, a time of heavy political discussion across</a:t>
            </a:r>
            <a:r>
              <a:rPr kumimoji="0" lang="en-US" sz="1400" i="0" u="none" strike="noStrike" kern="0" cap="none" spc="0" normalizeH="0" noProof="0" dirty="0">
                <a:ln>
                  <a:noFill/>
                </a:ln>
                <a:solidFill>
                  <a:prstClr val="black"/>
                </a:solidFill>
                <a:effectLst/>
                <a:uLnTx/>
                <a:uFillTx/>
                <a:latin typeface="Trebuchet MS" panose="020B0603020202020204" pitchFamily="34" charset="0"/>
              </a:rPr>
              <a:t> the U.S., a</a:t>
            </a:r>
            <a:r>
              <a:rPr kumimoji="0" lang="en-US" sz="1400" i="0" u="none" strike="noStrike" kern="0" cap="none" spc="0" normalizeH="0" baseline="0" noProof="0" dirty="0">
                <a:ln>
                  <a:noFill/>
                </a:ln>
                <a:solidFill>
                  <a:prstClr val="black"/>
                </a:solidFill>
                <a:effectLst/>
                <a:uLnTx/>
                <a:uFillTx/>
                <a:latin typeface="Trebuchet MS" panose="020B0603020202020204" pitchFamily="34" charset="0"/>
              </a:rPr>
              <a:t>d-supported TV dominated</a:t>
            </a:r>
            <a:r>
              <a:rPr kumimoji="0" lang="en-US" sz="1400" i="0" u="none" strike="noStrike" kern="0" cap="none" spc="0" normalizeH="0" noProof="0" dirty="0">
                <a:ln>
                  <a:noFill/>
                </a:ln>
                <a:solidFill>
                  <a:prstClr val="black"/>
                </a:solidFill>
                <a:effectLst/>
                <a:uLnTx/>
                <a:uFillTx/>
                <a:latin typeface="Trebuchet MS" panose="020B0603020202020204" pitchFamily="34" charset="0"/>
              </a:rPr>
              <a:t> the top conversations on Twitter</a:t>
            </a:r>
            <a:endParaRPr kumimoji="0" lang="en-US" sz="1400" i="0" u="none" strike="noStrike" kern="0" cap="none" spc="0" normalizeH="0" baseline="0" noProof="0" dirty="0">
              <a:ln>
                <a:noFill/>
              </a:ln>
              <a:solidFill>
                <a:prstClr val="black"/>
              </a:solidFill>
              <a:effectLst/>
              <a:uLnTx/>
              <a:uFillTx/>
              <a:latin typeface="Trebuchet MS" panose="020B0603020202020204" pitchFamily="34" charset="0"/>
            </a:endParaRPr>
          </a:p>
        </p:txBody>
      </p:sp>
      <p:sp>
        <p:nvSpPr>
          <p:cNvPr id="13"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pic>
        <p:nvPicPr>
          <p:cNvPr id="2" name="Picture 1"/>
          <p:cNvPicPr>
            <a:picLocks noChangeAspect="1"/>
          </p:cNvPicPr>
          <p:nvPr/>
        </p:nvPicPr>
        <p:blipFill rotWithShape="1">
          <a:blip r:embed="rId3"/>
          <a:srcRect l="34375" t="14075" r="37188" b="40128"/>
          <a:stretch/>
        </p:blipFill>
        <p:spPr>
          <a:xfrm>
            <a:off x="3082903" y="1131910"/>
            <a:ext cx="2735823" cy="2478310"/>
          </a:xfrm>
          <a:prstGeom prst="rect">
            <a:avLst/>
          </a:prstGeom>
        </p:spPr>
      </p:pic>
      <p:sp>
        <p:nvSpPr>
          <p:cNvPr id="14" name="Text Placeholder 3">
            <a:extLst>
              <a:ext uri="{FF2B5EF4-FFF2-40B4-BE49-F238E27FC236}">
                <a16:creationId xmlns:a16="http://schemas.microsoft.com/office/drawing/2014/main" id="{2D8BAAC2-E5EA-4236-9314-73252BA0451F}"/>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3069705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8" descr="70%"/>
          <p:cNvSpPr>
            <a:spLocks noChangeArrowheads="1"/>
          </p:cNvSpPr>
          <p:nvPr/>
        </p:nvSpPr>
        <p:spPr bwMode="auto">
          <a:xfrm>
            <a:off x="857250" y="2124077"/>
            <a:ext cx="7829550" cy="128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4000" b="0" i="0" u="sng" strike="noStrike" kern="0" cap="none" spc="0" normalizeH="0" baseline="0" noProof="0">
              <a:ln>
                <a:noFill/>
              </a:ln>
              <a:solidFill>
                <a:srgbClr val="000000"/>
              </a:solidFill>
              <a:effectLst/>
              <a:uLnTx/>
              <a:uFillTx/>
              <a:latin typeface="Trebuchet MS" panose="020B0603020202020204" pitchFamily="34" charset="0"/>
              <a:ea typeface="+mn-ea"/>
              <a:cs typeface="+mn-cs"/>
            </a:endParaRPr>
          </a:p>
        </p:txBody>
      </p:sp>
      <p:sp>
        <p:nvSpPr>
          <p:cNvPr id="3" name="Title Placeholder 1"/>
          <p:cNvSpPr txBox="1">
            <a:spLocks/>
          </p:cNvSpPr>
          <p:nvPr/>
        </p:nvSpPr>
        <p:spPr>
          <a:xfrm>
            <a:off x="251841" y="318988"/>
            <a:ext cx="8630906" cy="8728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j-ea"/>
                <a:cs typeface="+mj-cs"/>
              </a:rPr>
              <a:t>Ad-Supported TV Has Invested $225 Billion In Premium</a:t>
            </a:r>
            <a:r>
              <a:rPr lang="en-US" sz="2600" dirty="0">
                <a:solidFill>
                  <a:prstClr val="black"/>
                </a:solidFill>
                <a:latin typeface="Trebuchet MS"/>
              </a:rPr>
              <a:t> </a:t>
            </a:r>
            <a:r>
              <a:rPr kumimoji="0" lang="en-US" sz="2600" b="0" i="0" u="none" strike="noStrike" kern="1200" cap="none" spc="-100" normalizeH="0" baseline="0" noProof="0" dirty="0">
                <a:ln>
                  <a:noFill/>
                </a:ln>
                <a:solidFill>
                  <a:prstClr val="black"/>
                </a:solidFill>
                <a:effectLst/>
                <a:uLnTx/>
                <a:uFillTx/>
                <a:latin typeface="Trebuchet MS"/>
                <a:ea typeface="+mj-ea"/>
                <a:cs typeface="+mj-cs"/>
              </a:rPr>
              <a:t>Content Over The Last 5 Years With Cable Leading The Charge</a:t>
            </a:r>
          </a:p>
        </p:txBody>
      </p:sp>
      <p:graphicFrame>
        <p:nvGraphicFramePr>
          <p:cNvPr id="4" name="Chart 3"/>
          <p:cNvGraphicFramePr/>
          <p:nvPr>
            <p:extLst>
              <p:ext uri="{D42A27DB-BD31-4B8C-83A1-F6EECF244321}">
                <p14:modId xmlns:p14="http://schemas.microsoft.com/office/powerpoint/2010/main" val="514457202"/>
              </p:ext>
            </p:extLst>
          </p:nvPr>
        </p:nvGraphicFramePr>
        <p:xfrm>
          <a:off x="325315" y="1579682"/>
          <a:ext cx="8557432" cy="439029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730150" y="1379294"/>
            <a:ext cx="326099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Programming Expenses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($Billions)</a:t>
            </a:r>
          </a:p>
        </p:txBody>
      </p:sp>
      <p:sp>
        <p:nvSpPr>
          <p:cNvPr id="6" name="TextBox 5"/>
          <p:cNvSpPr txBox="1"/>
          <p:nvPr/>
        </p:nvSpPr>
        <p:spPr>
          <a:xfrm>
            <a:off x="166260" y="6528261"/>
            <a:ext cx="871648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Source: SNL Kagan 2017</a:t>
            </a:r>
          </a:p>
        </p:txBody>
      </p:sp>
      <p:sp>
        <p:nvSpPr>
          <p:cNvPr id="2" name="TextBox 1"/>
          <p:cNvSpPr txBox="1"/>
          <p:nvPr/>
        </p:nvSpPr>
        <p:spPr>
          <a:xfrm>
            <a:off x="478971" y="3187849"/>
            <a:ext cx="7497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Trebuchet MS"/>
                <a:ea typeface="+mn-ea"/>
                <a:cs typeface="+mn-cs"/>
              </a:rPr>
              <a:t>$39.5</a:t>
            </a:r>
          </a:p>
        </p:txBody>
      </p:sp>
      <p:sp>
        <p:nvSpPr>
          <p:cNvPr id="9" name="TextBox 8"/>
          <p:cNvSpPr txBox="1"/>
          <p:nvPr/>
        </p:nvSpPr>
        <p:spPr>
          <a:xfrm>
            <a:off x="1485796" y="2955945"/>
            <a:ext cx="7497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Trebuchet MS"/>
                <a:ea typeface="+mn-ea"/>
                <a:cs typeface="+mn-cs"/>
              </a:rPr>
              <a:t>$43.6</a:t>
            </a:r>
          </a:p>
        </p:txBody>
      </p:sp>
      <p:sp>
        <p:nvSpPr>
          <p:cNvPr id="10" name="TextBox 9"/>
          <p:cNvSpPr txBox="1"/>
          <p:nvPr/>
        </p:nvSpPr>
        <p:spPr>
          <a:xfrm>
            <a:off x="2506909" y="2874240"/>
            <a:ext cx="7497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Trebuchet MS"/>
                <a:ea typeface="+mn-ea"/>
                <a:cs typeface="+mn-cs"/>
              </a:rPr>
              <a:t>$44.9</a:t>
            </a:r>
          </a:p>
        </p:txBody>
      </p:sp>
      <p:sp>
        <p:nvSpPr>
          <p:cNvPr id="11" name="TextBox 10"/>
          <p:cNvSpPr txBox="1"/>
          <p:nvPr/>
        </p:nvSpPr>
        <p:spPr>
          <a:xfrm>
            <a:off x="3541420" y="2685696"/>
            <a:ext cx="7497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Trebuchet MS"/>
                <a:ea typeface="+mn-ea"/>
                <a:cs typeface="+mn-cs"/>
              </a:rPr>
              <a:t>$47.9</a:t>
            </a:r>
          </a:p>
        </p:txBody>
      </p:sp>
      <p:sp>
        <p:nvSpPr>
          <p:cNvPr id="12" name="TextBox 11"/>
          <p:cNvSpPr txBox="1"/>
          <p:nvPr/>
        </p:nvSpPr>
        <p:spPr>
          <a:xfrm>
            <a:off x="4601842" y="2596140"/>
            <a:ext cx="7497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Trebuchet MS"/>
                <a:ea typeface="+mn-ea"/>
                <a:cs typeface="+mn-cs"/>
              </a:rPr>
              <a:t>$49.2</a:t>
            </a:r>
          </a:p>
        </p:txBody>
      </p:sp>
      <p:sp>
        <p:nvSpPr>
          <p:cNvPr id="13" name="TextBox 12"/>
          <p:cNvSpPr txBox="1"/>
          <p:nvPr/>
        </p:nvSpPr>
        <p:spPr>
          <a:xfrm>
            <a:off x="5634833" y="2439439"/>
            <a:ext cx="7497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Trebuchet MS"/>
                <a:ea typeface="+mn-ea"/>
                <a:cs typeface="+mn-cs"/>
              </a:rPr>
              <a:t>$52.8</a:t>
            </a:r>
          </a:p>
        </p:txBody>
      </p:sp>
      <p:sp>
        <p:nvSpPr>
          <p:cNvPr id="14" name="TextBox 13"/>
          <p:cNvSpPr txBox="1"/>
          <p:nvPr/>
        </p:nvSpPr>
        <p:spPr>
          <a:xfrm>
            <a:off x="6682112" y="2361476"/>
            <a:ext cx="7497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Trebuchet MS"/>
                <a:ea typeface="+mn-ea"/>
                <a:cs typeface="+mn-cs"/>
              </a:rPr>
              <a:t>$53.8</a:t>
            </a:r>
          </a:p>
        </p:txBody>
      </p:sp>
      <p:sp>
        <p:nvSpPr>
          <p:cNvPr id="15" name="TextBox 14"/>
          <p:cNvSpPr txBox="1"/>
          <p:nvPr/>
        </p:nvSpPr>
        <p:spPr>
          <a:xfrm>
            <a:off x="7703007" y="2187006"/>
            <a:ext cx="7497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Trebuchet MS"/>
                <a:ea typeface="+mn-ea"/>
                <a:cs typeface="+mn-cs"/>
              </a:rPr>
              <a:t>$57.4</a:t>
            </a:r>
          </a:p>
        </p:txBody>
      </p:sp>
      <p:sp>
        <p:nvSpPr>
          <p:cNvPr id="16" name="Text Placeholder 3">
            <a:extLst>
              <a:ext uri="{FF2B5EF4-FFF2-40B4-BE49-F238E27FC236}">
                <a16:creationId xmlns:a16="http://schemas.microsoft.com/office/drawing/2014/main" id="{1D0E7789-85AD-4192-ABBD-8A08E2284FD7}"/>
              </a:ext>
            </a:extLst>
          </p:cNvPr>
          <p:cNvSpPr txBox="1">
            <a:spLocks/>
          </p:cNvSpPr>
          <p:nvPr/>
        </p:nvSpPr>
        <p:spPr>
          <a:xfrm>
            <a:off x="329142" y="6189666"/>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2902796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09259" y="4248479"/>
            <a:ext cx="1854223" cy="1605576"/>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Trebuchet MS"/>
                <a:ea typeface="+mn-ea"/>
                <a:cs typeface="+mn-cs"/>
              </a:rPr>
              <a:t>8:30p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Total %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TV-topics In Top 10: </a:t>
            </a:r>
            <a:r>
              <a:rPr kumimoji="0" lang="en-US" sz="1600" b="1" i="0" u="sng" strike="noStrike" kern="1200" cap="none" spc="0" normalizeH="0" baseline="0" noProof="0" dirty="0">
                <a:ln>
                  <a:noFill/>
                </a:ln>
                <a:solidFill>
                  <a:prstClr val="white"/>
                </a:solidFill>
                <a:effectLst/>
                <a:uLnTx/>
                <a:uFillTx/>
                <a:latin typeface="Trebuchet MS"/>
                <a:ea typeface="+mn-ea"/>
                <a:cs typeface="+mn-cs"/>
              </a:rPr>
              <a:t>50%</a:t>
            </a:r>
          </a:p>
        </p:txBody>
      </p:sp>
      <p:sp>
        <p:nvSpPr>
          <p:cNvPr id="10" name="Oval 9"/>
          <p:cNvSpPr/>
          <p:nvPr/>
        </p:nvSpPr>
        <p:spPr>
          <a:xfrm>
            <a:off x="2499472" y="4248479"/>
            <a:ext cx="1854223" cy="1605576"/>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Trebuchet MS"/>
                <a:ea typeface="+mn-ea"/>
                <a:cs typeface="+mn-cs"/>
              </a:rPr>
              <a:t>9:30p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Total %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TV-topics In Top 10: </a:t>
            </a:r>
            <a:r>
              <a:rPr kumimoji="0" lang="en-US" sz="1600" b="1" i="0" u="sng" strike="noStrike" kern="1200" cap="none" spc="0" normalizeH="0" baseline="0" noProof="0" dirty="0">
                <a:ln>
                  <a:noFill/>
                </a:ln>
                <a:solidFill>
                  <a:prstClr val="white"/>
                </a:solidFill>
                <a:effectLst/>
                <a:uLnTx/>
                <a:uFillTx/>
                <a:latin typeface="Trebuchet MS"/>
                <a:ea typeface="+mn-ea"/>
                <a:cs typeface="+mn-cs"/>
              </a:rPr>
              <a:t>70%</a:t>
            </a:r>
          </a:p>
        </p:txBody>
      </p:sp>
      <p:sp>
        <p:nvSpPr>
          <p:cNvPr id="11" name="Oval 10"/>
          <p:cNvSpPr/>
          <p:nvPr/>
        </p:nvSpPr>
        <p:spPr>
          <a:xfrm>
            <a:off x="4768838" y="4248479"/>
            <a:ext cx="1854223" cy="1605576"/>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Trebuchet MS"/>
                <a:ea typeface="+mn-ea"/>
                <a:cs typeface="+mn-cs"/>
              </a:rPr>
              <a:t>10:30p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Total %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TV-topics In Top 10: </a:t>
            </a:r>
            <a:r>
              <a:rPr kumimoji="0" lang="en-US" sz="1600" b="1" i="0" u="sng" strike="noStrike" kern="1200" cap="none" spc="0" normalizeH="0" baseline="0" noProof="0" dirty="0">
                <a:ln>
                  <a:noFill/>
                </a:ln>
                <a:solidFill>
                  <a:prstClr val="white"/>
                </a:solidFill>
                <a:effectLst/>
                <a:uLnTx/>
                <a:uFillTx/>
                <a:latin typeface="Trebuchet MS"/>
                <a:ea typeface="+mn-ea"/>
                <a:cs typeface="+mn-cs"/>
              </a:rPr>
              <a:t>76%</a:t>
            </a:r>
          </a:p>
        </p:txBody>
      </p:sp>
      <p:sp>
        <p:nvSpPr>
          <p:cNvPr id="12" name="Oval 11"/>
          <p:cNvSpPr/>
          <p:nvPr/>
        </p:nvSpPr>
        <p:spPr>
          <a:xfrm>
            <a:off x="7092828" y="4248479"/>
            <a:ext cx="1854223" cy="1605576"/>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Trebuchet MS"/>
                <a:ea typeface="+mn-ea"/>
                <a:cs typeface="+mn-cs"/>
              </a:rPr>
              <a:t>11:30p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Total %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TV-topics In Top 10: </a:t>
            </a:r>
            <a:r>
              <a:rPr kumimoji="0" lang="en-US" sz="1600" b="1" i="0" u="sng" strike="noStrike" kern="1200" cap="none" spc="0" normalizeH="0" baseline="0" noProof="0" dirty="0">
                <a:ln>
                  <a:noFill/>
                </a:ln>
                <a:solidFill>
                  <a:prstClr val="white"/>
                </a:solidFill>
                <a:effectLst/>
                <a:uLnTx/>
                <a:uFillTx/>
                <a:latin typeface="Trebuchet MS"/>
                <a:ea typeface="+mn-ea"/>
                <a:cs typeface="+mn-cs"/>
              </a:rPr>
              <a:t>72%</a:t>
            </a:r>
          </a:p>
        </p:txBody>
      </p:sp>
      <p:sp>
        <p:nvSpPr>
          <p:cNvPr id="7" name="Rectangle 6"/>
          <p:cNvSpPr/>
          <p:nvPr/>
        </p:nvSpPr>
        <p:spPr>
          <a:xfrm>
            <a:off x="177553" y="402822"/>
            <a:ext cx="8769497" cy="74970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500" b="0" i="0" u="none" strike="noStrike" kern="1200" cap="none" spc="-100" normalizeH="0" baseline="0" noProof="0" dirty="0">
                <a:ln>
                  <a:noFill/>
                </a:ln>
                <a:solidFill>
                  <a:prstClr val="black"/>
                </a:solidFill>
                <a:effectLst/>
                <a:uLnTx/>
                <a:uFillTx/>
                <a:latin typeface="Trebuchet MS"/>
                <a:ea typeface="+mn-ea"/>
                <a:cs typeface="+mn-cs"/>
              </a:rPr>
              <a:t>Ad-Supported TV Accounted For Nearly </a:t>
            </a:r>
            <a:r>
              <a:rPr kumimoji="0" lang="en-US" sz="2500" b="1" i="1" u="sng" strike="noStrike" kern="1200" cap="none" spc="-100" normalizeH="0" baseline="0" noProof="0" dirty="0">
                <a:ln>
                  <a:noFill/>
                </a:ln>
                <a:solidFill>
                  <a:prstClr val="black"/>
                </a:solidFill>
                <a:effectLst/>
                <a:uLnTx/>
                <a:uFillTx/>
                <a:latin typeface="Trebuchet MS"/>
                <a:ea typeface="+mn-ea"/>
                <a:cs typeface="+mn-cs"/>
              </a:rPr>
              <a:t>7 Of The Top 10</a:t>
            </a:r>
            <a:r>
              <a:rPr kumimoji="0" lang="en-US" sz="2500" b="0" i="0" u="none" strike="noStrike" kern="1200" cap="none" spc="-100" normalizeH="0" baseline="0" noProof="0" dirty="0">
                <a:ln>
                  <a:noFill/>
                </a:ln>
                <a:solidFill>
                  <a:prstClr val="black"/>
                </a:solidFill>
                <a:effectLst/>
                <a:uLnTx/>
                <a:uFillTx/>
                <a:latin typeface="Trebuchet MS"/>
                <a:ea typeface="+mn-ea"/>
                <a:cs typeface="+mn-cs"/>
              </a:rPr>
              <a:t> Trending Twitter Topics </a:t>
            </a:r>
            <a:r>
              <a:rPr lang="en-US" sz="2500" spc="-100" dirty="0">
                <a:solidFill>
                  <a:prstClr val="black"/>
                </a:solidFill>
                <a:latin typeface="Trebuchet MS"/>
              </a:rPr>
              <a:t>At Night In The Summer Between May &amp; June </a:t>
            </a:r>
            <a:endParaRPr kumimoji="0" lang="en-US" sz="2500" b="0" i="0" u="none" strike="noStrike" kern="1200" cap="none" spc="-100" normalizeH="0" baseline="0" noProof="0" dirty="0">
              <a:ln>
                <a:noFill/>
              </a:ln>
              <a:solidFill>
                <a:prstClr val="black"/>
              </a:solidFill>
              <a:effectLst/>
              <a:uLnTx/>
              <a:uFillTx/>
              <a:latin typeface="Trebuchet MS"/>
              <a:ea typeface="+mn-ea"/>
              <a:cs typeface="+mn-cs"/>
            </a:endParaRPr>
          </a:p>
        </p:txBody>
      </p:sp>
      <p:sp>
        <p:nvSpPr>
          <p:cNvPr id="8" name="TextBox 7"/>
          <p:cNvSpPr txBox="1"/>
          <p:nvPr/>
        </p:nvSpPr>
        <p:spPr>
          <a:xfrm>
            <a:off x="177554" y="6465402"/>
            <a:ext cx="761062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Source: VAB custom analysis of Top 10 trending Twitter Topics each night (8:30p, 9:30p, 10:30p, 11:30p) aggregated during 4-week time period (5/15/2017 – 6/11/2017).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sng" strike="noStrike" kern="1200" cap="none" spc="0" normalizeH="0" baseline="0" noProof="0" dirty="0">
                <a:ln>
                  <a:noFill/>
                </a:ln>
                <a:solidFill>
                  <a:prstClr val="black"/>
                </a:solidFill>
                <a:effectLst/>
                <a:uLnTx/>
                <a:uFillTx/>
                <a:latin typeface="Trebuchet MS"/>
                <a:ea typeface="+mn-ea"/>
                <a:cs typeface="+mn-cs"/>
              </a:rPr>
              <a:t>Results include both “direct” and “related” TV topics</a:t>
            </a:r>
            <a:r>
              <a:rPr kumimoji="0" lang="en-US" sz="700" b="0" i="0" u="none" strike="noStrike" kern="1200" cap="none" spc="0" normalizeH="0" baseline="0" noProof="0" dirty="0">
                <a:ln>
                  <a:noFill/>
                </a:ln>
                <a:solidFill>
                  <a:prstClr val="black"/>
                </a:solidFill>
                <a:effectLst/>
                <a:uLnTx/>
                <a:uFillTx/>
                <a:latin typeface="Trebuchet MS"/>
                <a:ea typeface="+mn-ea"/>
                <a:cs typeface="+mn-cs"/>
              </a:rPr>
              <a:t>.</a:t>
            </a:r>
          </a:p>
        </p:txBody>
      </p:sp>
      <p:sp>
        <p:nvSpPr>
          <p:cNvPr id="4" name="Oval 3">
            <a:extLst>
              <a:ext uri="{FF2B5EF4-FFF2-40B4-BE49-F238E27FC236}">
                <a16:creationId xmlns:a16="http://schemas.microsoft.com/office/drawing/2014/main" id="{68E01E6D-E44F-4B6E-9D18-D53FA01AEF21}"/>
              </a:ext>
            </a:extLst>
          </p:cNvPr>
          <p:cNvSpPr/>
          <p:nvPr/>
        </p:nvSpPr>
        <p:spPr>
          <a:xfrm>
            <a:off x="3056279" y="1220548"/>
            <a:ext cx="2723084" cy="2312766"/>
          </a:xfrm>
          <a:prstGeom prst="ellipse">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sng" strike="noStrike" kern="1200" cap="none" spc="0" normalizeH="0" baseline="0" noProof="0" dirty="0">
                <a:ln>
                  <a:noFill/>
                </a:ln>
                <a:solidFill>
                  <a:prstClr val="white"/>
                </a:solidFill>
                <a:effectLst/>
                <a:uLnTx/>
                <a:uFillTx/>
                <a:latin typeface="Trebuchet MS"/>
                <a:ea typeface="+mn-ea"/>
                <a:cs typeface="+mn-cs"/>
              </a:rPr>
              <a:t>67%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Overall Total % of TV-topics in Top 10 During Primetime</a:t>
            </a:r>
          </a:p>
        </p:txBody>
      </p:sp>
      <p:sp>
        <p:nvSpPr>
          <p:cNvPr id="13" name="TextBox 12">
            <a:extLst>
              <a:ext uri="{FF2B5EF4-FFF2-40B4-BE49-F238E27FC236}">
                <a16:creationId xmlns:a16="http://schemas.microsoft.com/office/drawing/2014/main" id="{1D6AF794-4488-4F96-AB86-CB090444C6E0}"/>
              </a:ext>
            </a:extLst>
          </p:cNvPr>
          <p:cNvSpPr txBox="1"/>
          <p:nvPr/>
        </p:nvSpPr>
        <p:spPr>
          <a:xfrm>
            <a:off x="184661" y="3645216"/>
            <a:ext cx="88290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rebuchet MS"/>
                <a:ea typeface="+mn-ea"/>
                <a:cs typeface="+mn-cs"/>
              </a:rPr>
              <a:t>Although this analysis was conducted as the summer season was getting underway between May-June,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rebuchet MS"/>
                <a:ea typeface="+mn-ea"/>
                <a:cs typeface="+mn-cs"/>
              </a:rPr>
              <a:t>ad-supported TV continued to dominate the top social conversations on Twitter</a:t>
            </a:r>
          </a:p>
        </p:txBody>
      </p:sp>
      <p:sp>
        <p:nvSpPr>
          <p:cNvPr id="14" name="Text Placeholder 3">
            <a:extLst>
              <a:ext uri="{FF2B5EF4-FFF2-40B4-BE49-F238E27FC236}">
                <a16:creationId xmlns:a16="http://schemas.microsoft.com/office/drawing/2014/main" id="{0802C5B1-1375-49EB-8561-822A6EF6AD67}"/>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25891321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5612" y="441116"/>
            <a:ext cx="8778364" cy="64734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Typically, The Majority Of The Top 10 Trending Twitter TV Topics Involve Programming On Ad-Supported Cable TV</a:t>
            </a:r>
          </a:p>
        </p:txBody>
      </p:sp>
      <p:sp>
        <p:nvSpPr>
          <p:cNvPr id="6" name="Rounded Rectangle 10"/>
          <p:cNvSpPr/>
          <p:nvPr/>
        </p:nvSpPr>
        <p:spPr>
          <a:xfrm>
            <a:off x="165613" y="1518856"/>
            <a:ext cx="8778364"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Four-Week Time Periods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 Breakout of Ad-Supported TV Topics By Medium</a:t>
            </a:r>
          </a:p>
        </p:txBody>
      </p:sp>
      <p:sp>
        <p:nvSpPr>
          <p:cNvPr id="10" name="TextBox 9"/>
          <p:cNvSpPr txBox="1"/>
          <p:nvPr/>
        </p:nvSpPr>
        <p:spPr>
          <a:xfrm>
            <a:off x="204186" y="5994712"/>
            <a:ext cx="73063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rebuchet MS"/>
                <a:ea typeface="+mn-ea"/>
                <a:cs typeface="+mn-cs"/>
              </a:rPr>
              <a:t>*Ad-Supported Cable TV &amp; Broadcast TV includes programs or topics that aired, or were discussed, on multiple networks such as popular news </a:t>
            </a:r>
            <a:r>
              <a:rPr lang="en-US" sz="1000" kern="0" dirty="0">
                <a:solidFill>
                  <a:prstClr val="black"/>
                </a:solidFill>
                <a:latin typeface="Trebuchet MS"/>
              </a:rPr>
              <a:t>or sports</a:t>
            </a:r>
            <a:r>
              <a:rPr kumimoji="0" lang="en-US" sz="1000" b="0" i="0" u="none" strike="noStrike" kern="0" cap="none" spc="0" normalizeH="0" baseline="0" noProof="0" dirty="0">
                <a:ln>
                  <a:noFill/>
                </a:ln>
                <a:solidFill>
                  <a:prstClr val="black"/>
                </a:solidFill>
                <a:effectLst/>
                <a:uLnTx/>
                <a:uFillTx/>
                <a:latin typeface="Trebuchet MS"/>
                <a:ea typeface="+mn-ea"/>
                <a:cs typeface="+mn-cs"/>
              </a:rPr>
              <a:t> events.</a:t>
            </a:r>
          </a:p>
        </p:txBody>
      </p:sp>
      <p:graphicFrame>
        <p:nvGraphicFramePr>
          <p:cNvPr id="4" name="Chart 3">
            <a:extLst>
              <a:ext uri="{FF2B5EF4-FFF2-40B4-BE49-F238E27FC236}">
                <a16:creationId xmlns:a16="http://schemas.microsoft.com/office/drawing/2014/main" id="{BBF1547D-7C59-4726-9CDB-C1B6AAAB5A72}"/>
              </a:ext>
            </a:extLst>
          </p:cNvPr>
          <p:cNvGraphicFramePr/>
          <p:nvPr>
            <p:extLst>
              <p:ext uri="{D42A27DB-BD31-4B8C-83A1-F6EECF244321}">
                <p14:modId xmlns:p14="http://schemas.microsoft.com/office/powerpoint/2010/main" val="214080484"/>
              </p:ext>
            </p:extLst>
          </p:nvPr>
        </p:nvGraphicFramePr>
        <p:xfrm>
          <a:off x="4476769" y="2320190"/>
          <a:ext cx="4480618" cy="34634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3FFCFD29-E448-4173-9F73-5B94D4DB6C0C}"/>
              </a:ext>
            </a:extLst>
          </p:cNvPr>
          <p:cNvGraphicFramePr/>
          <p:nvPr>
            <p:extLst>
              <p:ext uri="{D42A27DB-BD31-4B8C-83A1-F6EECF244321}">
                <p14:modId xmlns:p14="http://schemas.microsoft.com/office/powerpoint/2010/main" val="835459384"/>
              </p:ext>
            </p:extLst>
          </p:nvPr>
        </p:nvGraphicFramePr>
        <p:xfrm>
          <a:off x="92765" y="2313992"/>
          <a:ext cx="4656517" cy="3463476"/>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a:extLst>
              <a:ext uri="{FF2B5EF4-FFF2-40B4-BE49-F238E27FC236}">
                <a16:creationId xmlns:a16="http://schemas.microsoft.com/office/drawing/2014/main" id="{807144F2-F9FC-499E-9FFB-C4B9B7A3035C}"/>
              </a:ext>
            </a:extLst>
          </p:cNvPr>
          <p:cNvPicPr>
            <a:picLocks noChangeAspect="1"/>
          </p:cNvPicPr>
          <p:nvPr/>
        </p:nvPicPr>
        <p:blipFill rotWithShape="1">
          <a:blip r:embed="rId5"/>
          <a:srcRect l="14184" t="80204" r="13674" b="12177"/>
          <a:stretch/>
        </p:blipFill>
        <p:spPr>
          <a:xfrm>
            <a:off x="457200" y="5559305"/>
            <a:ext cx="7847045" cy="391887"/>
          </a:xfrm>
          <a:prstGeom prst="rect">
            <a:avLst/>
          </a:prstGeom>
        </p:spPr>
      </p:pic>
      <p:sp>
        <p:nvSpPr>
          <p:cNvPr id="13" name="Rounded Rectangle 10">
            <a:extLst>
              <a:ext uri="{FF2B5EF4-FFF2-40B4-BE49-F238E27FC236}">
                <a16:creationId xmlns:a16="http://schemas.microsoft.com/office/drawing/2014/main" id="{B9FC294E-C5CC-405C-B05A-FEB8734EC805}"/>
              </a:ext>
            </a:extLst>
          </p:cNvPr>
          <p:cNvSpPr/>
          <p:nvPr/>
        </p:nvSpPr>
        <p:spPr>
          <a:xfrm>
            <a:off x="457200" y="2164822"/>
            <a:ext cx="3928188"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kern="0" dirty="0">
                <a:solidFill>
                  <a:prstClr val="black"/>
                </a:solidFill>
                <a:latin typeface="Calibri"/>
              </a:rPr>
              <a:t>Oct-Nov ‘16</a:t>
            </a:r>
            <a:endParaRPr kumimoji="0" lang="en-US" sz="2000" b="1" i="0" u="sng" strike="noStrike" kern="0" cap="none" spc="0" normalizeH="0" baseline="0" noProof="0" dirty="0">
              <a:ln>
                <a:noFill/>
              </a:ln>
              <a:solidFill>
                <a:prstClr val="black"/>
              </a:solidFill>
              <a:effectLst/>
              <a:uLnTx/>
              <a:uFillTx/>
              <a:latin typeface="Calibri"/>
              <a:ea typeface="+mn-ea"/>
              <a:cs typeface="+mn-cs"/>
            </a:endParaRPr>
          </a:p>
        </p:txBody>
      </p:sp>
      <p:sp>
        <p:nvSpPr>
          <p:cNvPr id="14" name="Rounded Rectangle 10">
            <a:extLst>
              <a:ext uri="{FF2B5EF4-FFF2-40B4-BE49-F238E27FC236}">
                <a16:creationId xmlns:a16="http://schemas.microsoft.com/office/drawing/2014/main" id="{8D0AC316-1137-48D7-9B6A-487E74E81CBD}"/>
              </a:ext>
            </a:extLst>
          </p:cNvPr>
          <p:cNvSpPr/>
          <p:nvPr/>
        </p:nvSpPr>
        <p:spPr>
          <a:xfrm>
            <a:off x="4840663" y="2158598"/>
            <a:ext cx="3877238"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kern="0" dirty="0">
                <a:solidFill>
                  <a:prstClr val="black"/>
                </a:solidFill>
                <a:latin typeface="Calibri"/>
              </a:rPr>
              <a:t>May-June ‘17</a:t>
            </a:r>
            <a:endParaRPr kumimoji="0" lang="en-US" sz="2000" b="1" i="0" u="sng" strike="noStrike" kern="0" cap="none" spc="0" normalizeH="0" baseline="0" noProof="0" dirty="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1B85FA1-E20A-48C3-9377-5767CB176C0C}"/>
              </a:ext>
            </a:extLst>
          </p:cNvPr>
          <p:cNvSpPr txBox="1"/>
          <p:nvPr/>
        </p:nvSpPr>
        <p:spPr>
          <a:xfrm>
            <a:off x="165612" y="6345037"/>
            <a:ext cx="7438837" cy="461665"/>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aggregated during 4-week time period (10/10-2016 – 11/6/2016) &amp;</a:t>
            </a:r>
            <a:r>
              <a:rPr lang="en-US" sz="800" dirty="0">
                <a:solidFill>
                  <a:prstClr val="black"/>
                </a:solidFill>
              </a:rPr>
              <a:t> each night (8:30p, 9:30p, 10:30p, 11:30p) aggregated during 4-week time period (5/15/2017 – 6/11/2017)</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  </a:t>
            </a:r>
            <a:r>
              <a:rPr kumimoji="0" lang="en-US" sz="800" b="0"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Results include both “direct” and “related” TV topics</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t>
            </a:r>
          </a:p>
        </p:txBody>
      </p:sp>
    </p:spTree>
    <p:extLst>
      <p:ext uri="{BB962C8B-B14F-4D97-AF65-F5344CB8AC3E}">
        <p14:creationId xmlns:p14="http://schemas.microsoft.com/office/powerpoint/2010/main" val="1388867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3BD774-3DB8-40E1-A39A-9A356A64F5BA}"/>
              </a:ext>
            </a:extLst>
          </p:cNvPr>
          <p:cNvPicPr>
            <a:picLocks noChangeAspect="1"/>
          </p:cNvPicPr>
          <p:nvPr/>
        </p:nvPicPr>
        <p:blipFill rotWithShape="1">
          <a:blip r:embed="rId2"/>
          <a:srcRect l="12815" t="10259" r="12913" b="12416"/>
          <a:stretch/>
        </p:blipFill>
        <p:spPr>
          <a:xfrm>
            <a:off x="130381" y="1136342"/>
            <a:ext cx="8889332" cy="4863502"/>
          </a:xfrm>
          <a:prstGeom prst="rect">
            <a:avLst/>
          </a:prstGeom>
        </p:spPr>
      </p:pic>
      <p:sp>
        <p:nvSpPr>
          <p:cNvPr id="4" name="TextBox 3"/>
          <p:cNvSpPr txBox="1"/>
          <p:nvPr/>
        </p:nvSpPr>
        <p:spPr>
          <a:xfrm>
            <a:off x="130382" y="281181"/>
            <a:ext cx="8817684" cy="810478"/>
          </a:xfrm>
          <a:prstGeom prst="rect">
            <a:avLst/>
          </a:prstGeom>
          <a:noFill/>
        </p:spPr>
        <p:txBody>
          <a:bodyPr wrap="square" rtlCol="0">
            <a:spAutoFit/>
          </a:body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1" i="1" u="none" strike="noStrike" kern="1200" cap="none" spc="-100" normalizeH="0" baseline="0" noProof="0" dirty="0">
                <a:ln>
                  <a:noFill/>
                </a:ln>
                <a:solidFill>
                  <a:prstClr val="black"/>
                </a:solidFill>
                <a:effectLst/>
                <a:uLnTx/>
                <a:uFillTx/>
                <a:latin typeface="Trebuchet MS"/>
                <a:ea typeface="+mn-ea"/>
                <a:cs typeface="+mn-cs"/>
              </a:rPr>
              <a:t>Over </a:t>
            </a:r>
            <a:r>
              <a:rPr kumimoji="0" lang="en-US" sz="2600" b="1" i="1" u="sng" strike="noStrike" kern="1200" cap="none" spc="-100" normalizeH="0" baseline="0" noProof="0" dirty="0">
                <a:ln>
                  <a:noFill/>
                </a:ln>
                <a:solidFill>
                  <a:prstClr val="black"/>
                </a:solidFill>
                <a:effectLst/>
                <a:uLnTx/>
                <a:uFillTx/>
                <a:latin typeface="Trebuchet MS"/>
                <a:ea typeface="+mn-ea"/>
                <a:cs typeface="+mn-cs"/>
              </a:rPr>
              <a:t>125</a:t>
            </a:r>
            <a:r>
              <a:rPr kumimoji="0" lang="en-US" sz="2600" b="1" i="1" u="none" strike="noStrike" kern="1200" cap="none" spc="-100" normalizeH="0" baseline="0" noProof="0" dirty="0">
                <a:ln>
                  <a:noFill/>
                </a:ln>
                <a:solidFill>
                  <a:prstClr val="black"/>
                </a:solidFill>
                <a:effectLst/>
                <a:uLnTx/>
                <a:uFillTx/>
                <a:latin typeface="Trebuchet MS"/>
                <a:ea typeface="+mn-ea"/>
                <a:cs typeface="+mn-cs"/>
              </a:rPr>
              <a:t> TV Programs</a:t>
            </a:r>
            <a:r>
              <a:rPr kumimoji="0" lang="en-US" sz="2600" b="0" i="0" u="none" strike="noStrike" kern="1200" cap="none" spc="-100" normalizeH="0" baseline="0" noProof="0" dirty="0">
                <a:ln>
                  <a:noFill/>
                </a:ln>
                <a:solidFill>
                  <a:prstClr val="black"/>
                </a:solidFill>
                <a:effectLst/>
                <a:uLnTx/>
                <a:uFillTx/>
                <a:latin typeface="Trebuchet MS"/>
                <a:ea typeface="+mn-ea"/>
                <a:cs typeface="+mn-cs"/>
              </a:rPr>
              <a:t> Trended In The Top 10 During The </a:t>
            </a:r>
          </a:p>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Four Week Time Period Over The Summer</a:t>
            </a:r>
          </a:p>
        </p:txBody>
      </p:sp>
      <p:sp>
        <p:nvSpPr>
          <p:cNvPr id="51" name="TextBox 50">
            <a:extLst>
              <a:ext uri="{FF2B5EF4-FFF2-40B4-BE49-F238E27FC236}">
                <a16:creationId xmlns:a16="http://schemas.microsoft.com/office/drawing/2014/main" id="{608C4FA7-2AE5-444C-8224-3D19DC0DC6F9}"/>
              </a:ext>
            </a:extLst>
          </p:cNvPr>
          <p:cNvSpPr txBox="1"/>
          <p:nvPr/>
        </p:nvSpPr>
        <p:spPr>
          <a:xfrm>
            <a:off x="319596" y="6487172"/>
            <a:ext cx="72126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Source: VAB custom analysis of Top 10 trending Twitter Topics each night (8:30p, 9:30p, 10:30p, 11:30p) during 4-week time period (5/15/2017 – 6/11/2017).  Results include both “direct” and “related” TV topics.</a:t>
            </a:r>
          </a:p>
        </p:txBody>
      </p:sp>
      <p:sp>
        <p:nvSpPr>
          <p:cNvPr id="5" name="Text Placeholder 3">
            <a:extLst>
              <a:ext uri="{FF2B5EF4-FFF2-40B4-BE49-F238E27FC236}">
                <a16:creationId xmlns:a16="http://schemas.microsoft.com/office/drawing/2014/main" id="{E1538E97-6E69-429C-82BD-72A3AB236B05}"/>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1690107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Ad-Supported TV Even Dominate Twitter’s Top 10 Trending Topics On Key Holidays During The 4</a:t>
            </a:r>
            <a:r>
              <a:rPr lang="en-US" baseline="30000" dirty="0"/>
              <a:t>th</a:t>
            </a:r>
            <a:r>
              <a:rPr lang="en-US" dirty="0"/>
              <a:t> Quarter</a:t>
            </a:r>
          </a:p>
        </p:txBody>
      </p:sp>
      <p:sp>
        <p:nvSpPr>
          <p:cNvPr id="4" name="Text Placeholder 3"/>
          <p:cNvSpPr>
            <a:spLocks noGrp="1"/>
          </p:cNvSpPr>
          <p:nvPr>
            <p:ph type="body" sz="quarter" idx="14"/>
          </p:nvPr>
        </p:nvSpPr>
        <p:spPr>
          <a:xfrm>
            <a:off x="242437" y="6490732"/>
            <a:ext cx="7472255" cy="367268"/>
          </a:xfrm>
        </p:spPr>
        <p:txBody>
          <a:bodyPr/>
          <a:lstStyle/>
          <a:p>
            <a:r>
              <a:rPr lang="en-US" sz="800" dirty="0">
                <a:latin typeface="Trebuchet MS" panose="020B0603020202020204" pitchFamily="34" charset="0"/>
              </a:rPr>
              <a:t>Source: VAB custom analysis of Top 10 trending Twitter Topics (United States) each night on the :45’s aggregated over each hour between 11a – 11p (11:45a-11:45p) during 11/23/2017, 12/25/17, 1/1/18 and on the :45’s of each primetime hour between 8p-11p (8:45p-11:45p) during 12/24/17 &amp; 12/31/17.</a:t>
            </a:r>
            <a:endParaRPr lang="en-US" sz="800" dirty="0"/>
          </a:p>
        </p:txBody>
      </p:sp>
      <p:sp>
        <p:nvSpPr>
          <p:cNvPr id="9" name="Rectangle 8"/>
          <p:cNvSpPr/>
          <p:nvPr/>
        </p:nvSpPr>
        <p:spPr>
          <a:xfrm>
            <a:off x="260737" y="3102895"/>
            <a:ext cx="1604291" cy="556388"/>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Trebuchet MS"/>
                <a:ea typeface="+mn-ea"/>
                <a:cs typeface="+mn-cs"/>
              </a:rPr>
              <a:t>Thanksgiving Day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(11:45a-11:45p)</a:t>
            </a:r>
          </a:p>
        </p:txBody>
      </p:sp>
      <p:pic>
        <p:nvPicPr>
          <p:cNvPr id="16" name="Picture 2" descr="Image result for turkey emoji">
            <a:extLst>
              <a:ext uri="{FF2B5EF4-FFF2-40B4-BE49-F238E27FC236}">
                <a16:creationId xmlns:a16="http://schemas.microsoft.com/office/drawing/2014/main" id="{9106A96A-8F6C-49E4-B841-5924E45BB95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9609" y="2256974"/>
            <a:ext cx="673263" cy="673263"/>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Image result for celebrate emoji png">
            <a:extLst>
              <a:ext uri="{FF2B5EF4-FFF2-40B4-BE49-F238E27FC236}">
                <a16:creationId xmlns:a16="http://schemas.microsoft.com/office/drawing/2014/main" id="{FE3AF65B-744B-4519-9E0A-7DE44A8FD8C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25602" y="2257858"/>
            <a:ext cx="695695" cy="69569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id="{016613CB-EAFA-4849-849C-95ADD817EDD8}"/>
              </a:ext>
            </a:extLst>
          </p:cNvPr>
          <p:cNvSpPr/>
          <p:nvPr/>
        </p:nvSpPr>
        <p:spPr>
          <a:xfrm>
            <a:off x="260737" y="3769977"/>
            <a:ext cx="1604291" cy="1422993"/>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a:ln>
                  <a:noFill/>
                </a:ln>
                <a:solidFill>
                  <a:prstClr val="white"/>
                </a:solidFill>
                <a:effectLst/>
                <a:uLnTx/>
                <a:uFillTx/>
                <a:latin typeface="Trebuchet MS"/>
                <a:ea typeface="+mn-ea"/>
                <a:cs typeface="+mn-cs"/>
              </a:rPr>
              <a:t>75%</a:t>
            </a:r>
            <a:r>
              <a:rPr kumimoji="0" lang="en-US" sz="2000" b="0" i="0" u="sng" strike="noStrike" kern="1200" cap="none" spc="0" normalizeH="0" baseline="0" noProof="0" dirty="0">
                <a:ln>
                  <a:noFill/>
                </a:ln>
                <a:solidFill>
                  <a:prstClr val="white"/>
                </a:solidFill>
                <a:effectLst/>
                <a:uLnTx/>
                <a:uFillTx/>
                <a:latin typeface="Trebuchet MS"/>
                <a:ea typeface="+mn-ea"/>
                <a:cs typeface="+mn-cs"/>
              </a:rPr>
              <a:t> </a:t>
            </a:r>
          </a:p>
        </p:txBody>
      </p:sp>
      <p:sp>
        <p:nvSpPr>
          <p:cNvPr id="23" name="Rectangle 22">
            <a:extLst>
              <a:ext uri="{FF2B5EF4-FFF2-40B4-BE49-F238E27FC236}">
                <a16:creationId xmlns:a16="http://schemas.microsoft.com/office/drawing/2014/main" id="{58867446-F590-4B65-BFEB-DD2558EEEA62}"/>
              </a:ext>
            </a:extLst>
          </p:cNvPr>
          <p:cNvSpPr/>
          <p:nvPr/>
        </p:nvSpPr>
        <p:spPr>
          <a:xfrm>
            <a:off x="2046629" y="3780333"/>
            <a:ext cx="1604291" cy="1422993"/>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a:ln>
                  <a:noFill/>
                </a:ln>
                <a:solidFill>
                  <a:prstClr val="white"/>
                </a:solidFill>
                <a:effectLst/>
                <a:uLnTx/>
                <a:uFillTx/>
                <a:latin typeface="Trebuchet MS"/>
                <a:ea typeface="+mn-ea"/>
                <a:cs typeface="+mn-cs"/>
              </a:rPr>
              <a:t>75%</a:t>
            </a:r>
            <a:r>
              <a:rPr kumimoji="0" lang="en-US" sz="2000" b="0" i="0" u="sng" strike="noStrike" kern="1200" cap="none" spc="0" normalizeH="0" baseline="0" noProof="0" dirty="0">
                <a:ln>
                  <a:noFill/>
                </a:ln>
                <a:solidFill>
                  <a:prstClr val="white"/>
                </a:solidFill>
                <a:effectLst/>
                <a:uLnTx/>
                <a:uFillTx/>
                <a:latin typeface="Trebuchet MS"/>
                <a:ea typeface="+mn-ea"/>
                <a:cs typeface="+mn-cs"/>
              </a:rPr>
              <a:t> </a:t>
            </a:r>
          </a:p>
        </p:txBody>
      </p:sp>
      <p:sp>
        <p:nvSpPr>
          <p:cNvPr id="24" name="Rectangle 23">
            <a:extLst>
              <a:ext uri="{FF2B5EF4-FFF2-40B4-BE49-F238E27FC236}">
                <a16:creationId xmlns:a16="http://schemas.microsoft.com/office/drawing/2014/main" id="{B41E5217-2F1A-4C8C-B0D5-D6BD1FB086FF}"/>
              </a:ext>
            </a:extLst>
          </p:cNvPr>
          <p:cNvSpPr/>
          <p:nvPr/>
        </p:nvSpPr>
        <p:spPr>
          <a:xfrm>
            <a:off x="3822171" y="3780332"/>
            <a:ext cx="1604291" cy="1422993"/>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a:ln>
                  <a:noFill/>
                </a:ln>
                <a:solidFill>
                  <a:prstClr val="white"/>
                </a:solidFill>
                <a:effectLst/>
                <a:uLnTx/>
                <a:uFillTx/>
                <a:latin typeface="Trebuchet MS"/>
                <a:ea typeface="+mn-ea"/>
                <a:cs typeface="+mn-cs"/>
              </a:rPr>
              <a:t>73%</a:t>
            </a:r>
            <a:r>
              <a:rPr kumimoji="0" lang="en-US" sz="2000" b="0" i="0" u="sng" strike="noStrike" kern="1200" cap="none" spc="0" normalizeH="0" baseline="0" noProof="0" dirty="0">
                <a:ln>
                  <a:noFill/>
                </a:ln>
                <a:solidFill>
                  <a:prstClr val="white"/>
                </a:solidFill>
                <a:effectLst/>
                <a:uLnTx/>
                <a:uFillTx/>
                <a:latin typeface="Trebuchet MS"/>
                <a:ea typeface="+mn-ea"/>
                <a:cs typeface="+mn-cs"/>
              </a:rPr>
              <a:t> </a:t>
            </a:r>
          </a:p>
        </p:txBody>
      </p:sp>
      <p:sp>
        <p:nvSpPr>
          <p:cNvPr id="25" name="Rectangle 24">
            <a:extLst>
              <a:ext uri="{FF2B5EF4-FFF2-40B4-BE49-F238E27FC236}">
                <a16:creationId xmlns:a16="http://schemas.microsoft.com/office/drawing/2014/main" id="{92236D9B-C8D2-4BEB-B11E-5D2F752014D3}"/>
              </a:ext>
            </a:extLst>
          </p:cNvPr>
          <p:cNvSpPr/>
          <p:nvPr/>
        </p:nvSpPr>
        <p:spPr>
          <a:xfrm>
            <a:off x="5544447" y="3780331"/>
            <a:ext cx="1604291" cy="1422993"/>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a:ln>
                  <a:noFill/>
                </a:ln>
                <a:solidFill>
                  <a:prstClr val="white"/>
                </a:solidFill>
                <a:effectLst/>
                <a:uLnTx/>
                <a:uFillTx/>
                <a:latin typeface="Trebuchet MS"/>
                <a:ea typeface="+mn-ea"/>
                <a:cs typeface="+mn-cs"/>
              </a:rPr>
              <a:t>78%</a:t>
            </a:r>
            <a:r>
              <a:rPr kumimoji="0" lang="en-US" sz="2000" b="0" i="0" u="sng" strike="noStrike" kern="1200" cap="none" spc="0" normalizeH="0" baseline="0" noProof="0" dirty="0">
                <a:ln>
                  <a:noFill/>
                </a:ln>
                <a:solidFill>
                  <a:prstClr val="white"/>
                </a:solidFill>
                <a:effectLst/>
                <a:uLnTx/>
                <a:uFillTx/>
                <a:latin typeface="Trebuchet MS"/>
                <a:ea typeface="+mn-ea"/>
                <a:cs typeface="+mn-cs"/>
              </a:rPr>
              <a:t> </a:t>
            </a:r>
          </a:p>
        </p:txBody>
      </p:sp>
      <p:sp>
        <p:nvSpPr>
          <p:cNvPr id="26" name="Rectangle 25">
            <a:extLst>
              <a:ext uri="{FF2B5EF4-FFF2-40B4-BE49-F238E27FC236}">
                <a16:creationId xmlns:a16="http://schemas.microsoft.com/office/drawing/2014/main" id="{49C3F86B-4EF3-414A-A939-D8BC3874330A}"/>
              </a:ext>
            </a:extLst>
          </p:cNvPr>
          <p:cNvSpPr/>
          <p:nvPr/>
        </p:nvSpPr>
        <p:spPr>
          <a:xfrm>
            <a:off x="7319986" y="3780332"/>
            <a:ext cx="1604291" cy="1422993"/>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a:ln>
                  <a:noFill/>
                </a:ln>
                <a:solidFill>
                  <a:prstClr val="white"/>
                </a:solidFill>
                <a:effectLst/>
                <a:uLnTx/>
                <a:uFillTx/>
                <a:latin typeface="Trebuchet MS"/>
                <a:ea typeface="+mn-ea"/>
                <a:cs typeface="+mn-cs"/>
              </a:rPr>
              <a:t>75%</a:t>
            </a:r>
            <a:r>
              <a:rPr kumimoji="0" lang="en-US" sz="2000" b="0" i="0" u="sng" strike="noStrike" kern="1200" cap="none" spc="0" normalizeH="0" baseline="0" noProof="0" dirty="0">
                <a:ln>
                  <a:noFill/>
                </a:ln>
                <a:solidFill>
                  <a:prstClr val="white"/>
                </a:solidFill>
                <a:effectLst/>
                <a:uLnTx/>
                <a:uFillTx/>
                <a:latin typeface="Trebuchet MS"/>
                <a:ea typeface="+mn-ea"/>
                <a:cs typeface="+mn-cs"/>
              </a:rPr>
              <a:t> </a:t>
            </a:r>
          </a:p>
        </p:txBody>
      </p:sp>
      <p:sp>
        <p:nvSpPr>
          <p:cNvPr id="28" name="Rectangle 27">
            <a:extLst>
              <a:ext uri="{FF2B5EF4-FFF2-40B4-BE49-F238E27FC236}">
                <a16:creationId xmlns:a16="http://schemas.microsoft.com/office/drawing/2014/main" id="{6F9D75A0-6E65-4CA1-B527-25B41C283161}"/>
              </a:ext>
            </a:extLst>
          </p:cNvPr>
          <p:cNvSpPr/>
          <p:nvPr/>
        </p:nvSpPr>
        <p:spPr>
          <a:xfrm>
            <a:off x="2037754" y="3104372"/>
            <a:ext cx="1604291" cy="556388"/>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Trebuchet MS"/>
                <a:ea typeface="+mn-ea"/>
                <a:cs typeface="+mn-cs"/>
              </a:rPr>
              <a:t>Christmas Eve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(8:45p-11:45p)</a:t>
            </a:r>
          </a:p>
        </p:txBody>
      </p:sp>
      <p:sp>
        <p:nvSpPr>
          <p:cNvPr id="29" name="Rectangle 28">
            <a:extLst>
              <a:ext uri="{FF2B5EF4-FFF2-40B4-BE49-F238E27FC236}">
                <a16:creationId xmlns:a16="http://schemas.microsoft.com/office/drawing/2014/main" id="{15A27052-603B-402A-8303-B5AAD540C93D}"/>
              </a:ext>
            </a:extLst>
          </p:cNvPr>
          <p:cNvSpPr/>
          <p:nvPr/>
        </p:nvSpPr>
        <p:spPr>
          <a:xfrm>
            <a:off x="3814770" y="3096974"/>
            <a:ext cx="1604291" cy="556388"/>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Trebuchet MS"/>
                <a:ea typeface="+mn-ea"/>
                <a:cs typeface="+mn-cs"/>
              </a:rPr>
              <a:t>Christmas Day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(11:45a-11:45p)</a:t>
            </a:r>
          </a:p>
        </p:txBody>
      </p:sp>
      <p:sp>
        <p:nvSpPr>
          <p:cNvPr id="30" name="Rectangle 29">
            <a:extLst>
              <a:ext uri="{FF2B5EF4-FFF2-40B4-BE49-F238E27FC236}">
                <a16:creationId xmlns:a16="http://schemas.microsoft.com/office/drawing/2014/main" id="{6E5E9312-66C9-4606-A099-14EBDADE0B50}"/>
              </a:ext>
            </a:extLst>
          </p:cNvPr>
          <p:cNvSpPr/>
          <p:nvPr/>
        </p:nvSpPr>
        <p:spPr>
          <a:xfrm>
            <a:off x="5554800" y="3096973"/>
            <a:ext cx="1604291" cy="556388"/>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Trebuchet MS"/>
                <a:ea typeface="+mn-ea"/>
                <a:cs typeface="+mn-cs"/>
              </a:rPr>
              <a:t>New Year’s Eve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(8:45p-11:45p)</a:t>
            </a:r>
          </a:p>
        </p:txBody>
      </p:sp>
      <p:sp>
        <p:nvSpPr>
          <p:cNvPr id="31" name="Rectangle 30">
            <a:extLst>
              <a:ext uri="{FF2B5EF4-FFF2-40B4-BE49-F238E27FC236}">
                <a16:creationId xmlns:a16="http://schemas.microsoft.com/office/drawing/2014/main" id="{793F8F73-A7BE-4359-8232-B51734E3E188}"/>
              </a:ext>
            </a:extLst>
          </p:cNvPr>
          <p:cNvSpPr/>
          <p:nvPr/>
        </p:nvSpPr>
        <p:spPr>
          <a:xfrm>
            <a:off x="7330338" y="3105852"/>
            <a:ext cx="1604291" cy="556388"/>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Trebuchet MS"/>
                <a:ea typeface="+mn-ea"/>
                <a:cs typeface="+mn-cs"/>
              </a:rPr>
              <a:t>New Year’s Day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(8:45p-11:45p)</a:t>
            </a:r>
          </a:p>
        </p:txBody>
      </p:sp>
      <p:pic>
        <p:nvPicPr>
          <p:cNvPr id="32" name="Picture 4" descr="Image result for celebrate emoji png">
            <a:extLst>
              <a:ext uri="{FF2B5EF4-FFF2-40B4-BE49-F238E27FC236}">
                <a16:creationId xmlns:a16="http://schemas.microsoft.com/office/drawing/2014/main" id="{A28D7673-FD75-45E4-A011-B3980A1C07B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05677" y="2257858"/>
            <a:ext cx="695695" cy="695695"/>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descr="Christmas Tree on Apple iOS 1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34762" y="2048501"/>
            <a:ext cx="901214" cy="9012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ristmas Tree on Apple iOS 1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74845" y="2054610"/>
            <a:ext cx="898942" cy="89894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292B621-2D63-42AD-BE90-3D73E634ABF7}"/>
              </a:ext>
            </a:extLst>
          </p:cNvPr>
          <p:cNvSpPr txBox="1"/>
          <p:nvPr/>
        </p:nvSpPr>
        <p:spPr>
          <a:xfrm>
            <a:off x="399495" y="1396023"/>
            <a:ext cx="8567475"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prstClr val="black"/>
                </a:solidFill>
                <a:effectLst/>
                <a:uLnTx/>
                <a:uFillTx/>
                <a:latin typeface="Trebuchet MS" panose="020B0603020202020204" pitchFamily="34" charset="0"/>
                <a:ea typeface="+mn-ea"/>
                <a:cs typeface="+mn-cs"/>
              </a:rPr>
              <a:t>75%</a:t>
            </a:r>
            <a:r>
              <a:rPr kumimoji="0" lang="en-US" sz="16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of the aggregated top 10 trending topics across the five monitored holiday time periods were ad-supported TV-related topics</a:t>
            </a:r>
            <a:endParaRPr kumimoji="0" lang="en-US" sz="14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33" name="TextBox 32">
            <a:extLst>
              <a:ext uri="{FF2B5EF4-FFF2-40B4-BE49-F238E27FC236}">
                <a16:creationId xmlns:a16="http://schemas.microsoft.com/office/drawing/2014/main" id="{9135DD48-22B2-4BBA-B2D6-4269D0C5B762}"/>
              </a:ext>
            </a:extLst>
          </p:cNvPr>
          <p:cNvSpPr txBox="1"/>
          <p:nvPr/>
        </p:nvSpPr>
        <p:spPr>
          <a:xfrm>
            <a:off x="161636" y="5350385"/>
            <a:ext cx="87729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of Overall Top 10 Trending Topics on Twitter that were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ad-supported TV-related during each measurement time period</a:t>
            </a:r>
            <a:endParaRPr kumimoji="0" lang="en-US" sz="11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p:txBody>
      </p:sp>
      <p:cxnSp>
        <p:nvCxnSpPr>
          <p:cNvPr id="6" name="Straight Arrow Connector 5">
            <a:extLst>
              <a:ext uri="{FF2B5EF4-FFF2-40B4-BE49-F238E27FC236}">
                <a16:creationId xmlns:a16="http://schemas.microsoft.com/office/drawing/2014/main" id="{BA786DED-2EF8-4CB3-91FF-A5FA632F53C3}"/>
              </a:ext>
            </a:extLst>
          </p:cNvPr>
          <p:cNvCxnSpPr>
            <a:cxnSpLocks/>
          </p:cNvCxnSpPr>
          <p:nvPr/>
        </p:nvCxnSpPr>
        <p:spPr>
          <a:xfrm flipV="1">
            <a:off x="6830355" y="5581217"/>
            <a:ext cx="2023032" cy="1696"/>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491C01DF-8D09-48E0-AB31-D05634C4B597}"/>
              </a:ext>
            </a:extLst>
          </p:cNvPr>
          <p:cNvCxnSpPr>
            <a:cxnSpLocks/>
          </p:cNvCxnSpPr>
          <p:nvPr/>
        </p:nvCxnSpPr>
        <p:spPr>
          <a:xfrm flipH="1">
            <a:off x="260737" y="5581217"/>
            <a:ext cx="2034729" cy="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Text Placeholder 3">
            <a:extLst>
              <a:ext uri="{FF2B5EF4-FFF2-40B4-BE49-F238E27FC236}">
                <a16:creationId xmlns:a16="http://schemas.microsoft.com/office/drawing/2014/main" id="{B88E3DCF-1E7D-49D5-B31D-3F9F7E0376FF}"/>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4156546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nvPr>
        </p:nvGraphicFramePr>
        <p:xfrm>
          <a:off x="170207" y="2108102"/>
          <a:ext cx="8968474" cy="3417332"/>
        </p:xfrm>
        <a:graphic>
          <a:graphicData uri="http://schemas.openxmlformats.org/drawingml/2006/chart">
            <c:chart xmlns:c="http://schemas.openxmlformats.org/drawingml/2006/chart" xmlns:r="http://schemas.openxmlformats.org/officeDocument/2006/relationships" r:id="rId2"/>
          </a:graphicData>
        </a:graphic>
      </p:graphicFrame>
      <p:sp>
        <p:nvSpPr>
          <p:cNvPr id="6" name="Rounded Rectangle 10"/>
          <p:cNvSpPr/>
          <p:nvPr/>
        </p:nvSpPr>
        <p:spPr>
          <a:xfrm>
            <a:off x="130383" y="1512270"/>
            <a:ext cx="8832772"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Trebuchet MS"/>
                <a:ea typeface="+mn-ea"/>
                <a:cs typeface="+mn-cs"/>
              </a:rPr>
              <a:t>Five-Holiday Monitored 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 of Top 10 Trending Programs / Content By Platform</a:t>
            </a:r>
          </a:p>
        </p:txBody>
      </p:sp>
      <p:sp>
        <p:nvSpPr>
          <p:cNvPr id="14" name="TextBox 13">
            <a:extLst>
              <a:ext uri="{FF2B5EF4-FFF2-40B4-BE49-F238E27FC236}">
                <a16:creationId xmlns:a16="http://schemas.microsoft.com/office/drawing/2014/main" id="{FD2CBD92-E264-44CE-8739-FBC814C87621}"/>
              </a:ext>
            </a:extLst>
          </p:cNvPr>
          <p:cNvSpPr txBox="1"/>
          <p:nvPr/>
        </p:nvSpPr>
        <p:spPr>
          <a:xfrm>
            <a:off x="204186" y="6475057"/>
            <a:ext cx="730632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(United States) each night on the :45’s of each hour between 11a – 11p (11:45a-11:45p) during 11/23/2017, 12/25/17, 1/1/18 and on the :45’s of each primetime hour between 8p-11p (8:45p-11:45p) during 12/24/17 &amp; 12/31/17.</a:t>
            </a:r>
            <a:endParaRPr kumimoji="0" lang="en-US" sz="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 name="TextBox 1">
            <a:extLst>
              <a:ext uri="{FF2B5EF4-FFF2-40B4-BE49-F238E27FC236}">
                <a16:creationId xmlns:a16="http://schemas.microsoft.com/office/drawing/2014/main" id="{6983DCEE-28D8-44C3-A892-935BCC4A068C}"/>
              </a:ext>
            </a:extLst>
          </p:cNvPr>
          <p:cNvSpPr txBox="1"/>
          <p:nvPr/>
        </p:nvSpPr>
        <p:spPr>
          <a:xfrm>
            <a:off x="2076389" y="5473188"/>
            <a:ext cx="166111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(“Logan Paul”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controversy surrounding “suicide forest” video)</a:t>
            </a:r>
          </a:p>
        </p:txBody>
      </p:sp>
      <p:sp>
        <p:nvSpPr>
          <p:cNvPr id="12" name="TextBox 11">
            <a:extLst>
              <a:ext uri="{FF2B5EF4-FFF2-40B4-BE49-F238E27FC236}">
                <a16:creationId xmlns:a16="http://schemas.microsoft.com/office/drawing/2014/main" id="{CCCEBBCF-FD50-4E64-AE2F-9A75D9375768}"/>
              </a:ext>
            </a:extLst>
          </p:cNvPr>
          <p:cNvSpPr txBox="1"/>
          <p:nvPr/>
        </p:nvSpPr>
        <p:spPr>
          <a:xfrm>
            <a:off x="130383" y="397558"/>
            <a:ext cx="8832772" cy="810478"/>
          </a:xfrm>
          <a:prstGeom prst="rect">
            <a:avLst/>
          </a:prstGeom>
          <a:noFill/>
        </p:spPr>
        <p:txBody>
          <a:bodyPr wrap="square" rtlCol="0">
            <a:spAutoFit/>
          </a:body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During The Holidays, Just Like The Rest Of The Year, Nothing Else Gets People Talking Online Like Ad-Supported TV Programs</a:t>
            </a:r>
          </a:p>
        </p:txBody>
      </p:sp>
      <p:sp>
        <p:nvSpPr>
          <p:cNvPr id="15" name="TextBox 14">
            <a:extLst>
              <a:ext uri="{FF2B5EF4-FFF2-40B4-BE49-F238E27FC236}">
                <a16:creationId xmlns:a16="http://schemas.microsoft.com/office/drawing/2014/main" id="{853EF5D7-B37E-43EE-99A2-C5A90D79930C}"/>
              </a:ext>
            </a:extLst>
          </p:cNvPr>
          <p:cNvSpPr txBox="1"/>
          <p:nvPr/>
        </p:nvSpPr>
        <p:spPr>
          <a:xfrm>
            <a:off x="3773504" y="5474668"/>
            <a:ext cx="166111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(“Dedication 6”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Lil Wayne released a new mixtape on Christmas)</a:t>
            </a:r>
          </a:p>
        </p:txBody>
      </p:sp>
      <p:sp>
        <p:nvSpPr>
          <p:cNvPr id="17" name="TextBox 16">
            <a:extLst>
              <a:ext uri="{FF2B5EF4-FFF2-40B4-BE49-F238E27FC236}">
                <a16:creationId xmlns:a16="http://schemas.microsoft.com/office/drawing/2014/main" id="{41FE26A1-1ABD-43AA-9EB7-0FB357CD0C4D}"/>
              </a:ext>
            </a:extLst>
          </p:cNvPr>
          <p:cNvSpPr txBox="1"/>
          <p:nvPr/>
        </p:nvSpPr>
        <p:spPr>
          <a:xfrm>
            <a:off x="5549039" y="5474667"/>
            <a:ext cx="155408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(“Calvin”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Calvin Johnson glitch in the Madden ‘18 Ultimate Team EA Sports Game)</a:t>
            </a:r>
          </a:p>
        </p:txBody>
      </p:sp>
      <p:sp>
        <p:nvSpPr>
          <p:cNvPr id="18" name="TextBox 17">
            <a:extLst>
              <a:ext uri="{FF2B5EF4-FFF2-40B4-BE49-F238E27FC236}">
                <a16:creationId xmlns:a16="http://schemas.microsoft.com/office/drawing/2014/main" id="{F1BCAD38-6100-4EEB-91C1-26BFC8AE4154}"/>
              </a:ext>
            </a:extLst>
          </p:cNvPr>
          <p:cNvSpPr txBox="1"/>
          <p:nvPr/>
        </p:nvSpPr>
        <p:spPr>
          <a:xfrm>
            <a:off x="7219526" y="5476147"/>
            <a:ext cx="166111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(“MST3KTurkeyDay”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MST3K marathon on Shout! Factory TV, Twitch, Pluto TV)</a:t>
            </a:r>
          </a:p>
        </p:txBody>
      </p:sp>
      <p:sp>
        <p:nvSpPr>
          <p:cNvPr id="10" name="Text Placeholder 3">
            <a:extLst>
              <a:ext uri="{FF2B5EF4-FFF2-40B4-BE49-F238E27FC236}">
                <a16:creationId xmlns:a16="http://schemas.microsoft.com/office/drawing/2014/main" id="{A45DA685-0B40-46EF-B9E5-F9C75F6381B1}"/>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20634166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82680A-D09F-4BB7-AF6F-2780214BA7EA}"/>
              </a:ext>
            </a:extLst>
          </p:cNvPr>
          <p:cNvPicPr>
            <a:picLocks noChangeAspect="1"/>
          </p:cNvPicPr>
          <p:nvPr/>
        </p:nvPicPr>
        <p:blipFill>
          <a:blip r:embed="rId2"/>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F065ABE9-1C9C-4C89-B09C-A6D8A85EF596}"/>
              </a:ext>
            </a:extLst>
          </p:cNvPr>
          <p:cNvSpPr>
            <a:spLocks noGrp="1"/>
          </p:cNvSpPr>
          <p:nvPr>
            <p:ph type="ctrTitle"/>
          </p:nvPr>
        </p:nvSpPr>
        <p:spPr>
          <a:xfrm>
            <a:off x="2734409" y="5002207"/>
            <a:ext cx="5987561" cy="1517126"/>
          </a:xfrm>
        </p:spPr>
        <p:txBody>
          <a:bodyPr/>
          <a:lstStyle/>
          <a:p>
            <a:pPr algn="l">
              <a:lnSpc>
                <a:spcPts val="3800"/>
              </a:lnSpc>
            </a:pPr>
            <a:r>
              <a:rPr lang="en-US" sz="3600" b="1" dirty="0">
                <a:solidFill>
                  <a:schemeClr val="tx1"/>
                </a:solidFill>
                <a:latin typeface="+mj-lt"/>
                <a:cs typeface="+mj-cs"/>
              </a:rPr>
              <a:t>Video On Demand:</a:t>
            </a:r>
            <a:br>
              <a:rPr lang="en-US" sz="3600" b="1" dirty="0">
                <a:solidFill>
                  <a:schemeClr val="tx1"/>
                </a:solidFill>
                <a:latin typeface="+mj-lt"/>
                <a:cs typeface="+mj-cs"/>
              </a:rPr>
            </a:br>
            <a:r>
              <a:rPr lang="en-US" sz="2800" b="1" dirty="0">
                <a:solidFill>
                  <a:schemeClr val="tx1"/>
                </a:solidFill>
                <a:latin typeface="+mj-lt"/>
                <a:cs typeface="+mj-cs"/>
              </a:rPr>
              <a:t>The Ultimate Platform For Consumer Choice</a:t>
            </a:r>
            <a:endParaRPr lang="en-US" sz="3600" b="1" dirty="0">
              <a:solidFill>
                <a:schemeClr val="tx1"/>
              </a:solidFill>
              <a:latin typeface="+mj-lt"/>
              <a:cs typeface="+mj-cs"/>
            </a:endParaRPr>
          </a:p>
        </p:txBody>
      </p:sp>
    </p:spTree>
    <p:extLst>
      <p:ext uri="{BB962C8B-B14F-4D97-AF65-F5344CB8AC3E}">
        <p14:creationId xmlns:p14="http://schemas.microsoft.com/office/powerpoint/2010/main" val="22478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nvPr>
        </p:nvGraphicFramePr>
        <p:xfrm>
          <a:off x="162562" y="1528926"/>
          <a:ext cx="3602663" cy="2336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p:nvPr>
            <p:extLst/>
          </p:nvPr>
        </p:nvGraphicFramePr>
        <p:xfrm>
          <a:off x="410170" y="3678253"/>
          <a:ext cx="3968399" cy="23368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Placeholder 1"/>
          <p:cNvSpPr txBox="1">
            <a:spLocks/>
          </p:cNvSpPr>
          <p:nvPr/>
        </p:nvSpPr>
        <p:spPr>
          <a:xfrm>
            <a:off x="162562" y="346658"/>
            <a:ext cx="8843842" cy="668729"/>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500" b="0" i="0" u="none" strike="noStrike" kern="1200" cap="none" spc="-100" normalizeH="0" baseline="0" noProof="0" dirty="0">
                <a:ln>
                  <a:noFill/>
                </a:ln>
                <a:solidFill>
                  <a:prstClr val="black"/>
                </a:solidFill>
                <a:effectLst/>
                <a:uLnTx/>
                <a:uFillTx/>
                <a:latin typeface="Trebuchet MS"/>
                <a:ea typeface="+mj-ea"/>
                <a:cs typeface="+mj-cs"/>
              </a:rPr>
              <a:t>MVPD VOD Users Tend To Be Younger, More Educated And Affluent</a:t>
            </a:r>
          </a:p>
        </p:txBody>
      </p:sp>
      <p:sp>
        <p:nvSpPr>
          <p:cNvPr id="7" name="Rounded Rectangle 6"/>
          <p:cNvSpPr/>
          <p:nvPr/>
        </p:nvSpPr>
        <p:spPr>
          <a:xfrm>
            <a:off x="94604" y="1310293"/>
            <a:ext cx="3089429"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prstClr val="black"/>
                </a:solidFill>
                <a:effectLst/>
                <a:uLnTx/>
                <a:uFillTx/>
                <a:latin typeface="Trebuchet MS"/>
                <a:ea typeface="+mn-ea"/>
                <a:cs typeface="+mn-cs"/>
              </a:rPr>
              <a:t>Age</a:t>
            </a:r>
          </a:p>
        </p:txBody>
      </p:sp>
      <p:sp>
        <p:nvSpPr>
          <p:cNvPr id="16" name="Rounded Rectangle 15"/>
          <p:cNvSpPr/>
          <p:nvPr/>
        </p:nvSpPr>
        <p:spPr>
          <a:xfrm>
            <a:off x="4876800" y="1310293"/>
            <a:ext cx="3089429"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prstClr val="black"/>
                </a:solidFill>
                <a:effectLst/>
                <a:uLnTx/>
                <a:uFillTx/>
                <a:latin typeface="Trebuchet MS"/>
                <a:ea typeface="+mn-ea"/>
                <a:cs typeface="+mn-cs"/>
              </a:rPr>
              <a:t>HHI</a:t>
            </a:r>
          </a:p>
        </p:txBody>
      </p:sp>
      <p:sp>
        <p:nvSpPr>
          <p:cNvPr id="18" name="Rounded Rectangle 17"/>
          <p:cNvSpPr/>
          <p:nvPr/>
        </p:nvSpPr>
        <p:spPr>
          <a:xfrm>
            <a:off x="142465" y="3490780"/>
            <a:ext cx="3089429"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prstClr val="black"/>
                </a:solidFill>
                <a:effectLst/>
                <a:uLnTx/>
                <a:uFillTx/>
                <a:latin typeface="Trebuchet MS"/>
                <a:ea typeface="+mn-ea"/>
                <a:cs typeface="+mn-cs"/>
              </a:rPr>
              <a:t>Education</a:t>
            </a:r>
          </a:p>
        </p:txBody>
      </p:sp>
      <p:sp>
        <p:nvSpPr>
          <p:cNvPr id="20" name="Rounded Rectangle 19"/>
          <p:cNvSpPr/>
          <p:nvPr/>
        </p:nvSpPr>
        <p:spPr>
          <a:xfrm>
            <a:off x="4962702" y="3486542"/>
            <a:ext cx="3089429"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prstClr val="black"/>
                </a:solidFill>
                <a:effectLst/>
                <a:uLnTx/>
                <a:uFillTx/>
                <a:latin typeface="Trebuchet MS"/>
                <a:ea typeface="+mn-ea"/>
                <a:cs typeface="+mn-cs"/>
              </a:rPr>
              <a:t>Ethnicity</a:t>
            </a:r>
          </a:p>
        </p:txBody>
      </p:sp>
      <p:sp>
        <p:nvSpPr>
          <p:cNvPr id="29" name="Rectangle 28"/>
          <p:cNvSpPr/>
          <p:nvPr/>
        </p:nvSpPr>
        <p:spPr>
          <a:xfrm>
            <a:off x="149470" y="6561006"/>
            <a:ext cx="5968301"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itchFamily="34" charset="0"/>
                <a:ea typeface="Calibri" panose="020F0502020204030204" pitchFamily="34" charset="0"/>
                <a:cs typeface="Times New Roman" panose="02020603050405020304" pitchFamily="18" charset="0"/>
              </a:rPr>
              <a:t>Source: 2017 GfK MRI </a:t>
            </a:r>
            <a:r>
              <a:rPr kumimoji="0" lang="en-US" sz="800" b="0" i="0" u="none" strike="noStrike" kern="0" cap="none" spc="0" normalizeH="0" baseline="0" noProof="0" dirty="0" err="1">
                <a:ln>
                  <a:noFill/>
                </a:ln>
                <a:solidFill>
                  <a:sysClr val="windowText" lastClr="000000"/>
                </a:solidFill>
                <a:effectLst/>
                <a:uLnTx/>
                <a:uFillTx/>
                <a:latin typeface="Trebuchet MS" pitchFamily="34" charset="0"/>
                <a:ea typeface="Calibri" panose="020F0502020204030204" pitchFamily="34" charset="0"/>
                <a:cs typeface="Times New Roman" panose="02020603050405020304" pitchFamily="18" charset="0"/>
              </a:rPr>
              <a:t>Doublebase</a:t>
            </a:r>
            <a:r>
              <a:rPr kumimoji="0" lang="en-US" sz="800" b="0" i="0" u="none" strike="noStrike" kern="0" cap="none" spc="0" normalizeH="0" baseline="0" noProof="0" dirty="0">
                <a:ln>
                  <a:noFill/>
                </a:ln>
                <a:solidFill>
                  <a:sysClr val="windowText" lastClr="000000"/>
                </a:solidFill>
                <a:effectLst/>
                <a:uLnTx/>
                <a:uFillTx/>
                <a:latin typeface="Trebuchet MS" pitchFamily="34" charset="0"/>
                <a:ea typeface="Calibri" panose="020F0502020204030204" pitchFamily="34" charset="0"/>
                <a:cs typeface="Times New Roman" panose="02020603050405020304" pitchFamily="18" charset="0"/>
              </a:rPr>
              <a:t>, “Video-On-Demand # of Times Watched Past 30 days-TV/Shows/Movies (Any).”  Base= A18+</a:t>
            </a:r>
            <a:endParaRPr kumimoji="0" lang="en-US" sz="800" b="0" i="0" u="none" strike="noStrike" kern="0" cap="none" spc="0" normalizeH="0" baseline="0" noProof="0" dirty="0">
              <a:ln>
                <a:noFill/>
              </a:ln>
              <a:solidFill>
                <a:sysClr val="windowText" lastClr="000000"/>
              </a:solidFill>
              <a:effectLst/>
              <a:uLnTx/>
              <a:uFillTx/>
              <a:latin typeface="Trebuchet MS" pitchFamily="34" charset="0"/>
              <a:ea typeface="+mn-ea"/>
              <a:cs typeface="+mn-cs"/>
            </a:endParaRPr>
          </a:p>
        </p:txBody>
      </p:sp>
      <p:graphicFrame>
        <p:nvGraphicFramePr>
          <p:cNvPr id="23" name="Chart 22"/>
          <p:cNvGraphicFramePr/>
          <p:nvPr>
            <p:extLst/>
          </p:nvPr>
        </p:nvGraphicFramePr>
        <p:xfrm>
          <a:off x="5172905" y="1431187"/>
          <a:ext cx="3602663" cy="233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7" name="Chart 26"/>
          <p:cNvGraphicFramePr/>
          <p:nvPr>
            <p:extLst/>
          </p:nvPr>
        </p:nvGraphicFramePr>
        <p:xfrm>
          <a:off x="5403741" y="3674015"/>
          <a:ext cx="3602663" cy="2336800"/>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p:cNvSpPr txBox="1"/>
          <p:nvPr/>
        </p:nvSpPr>
        <p:spPr>
          <a:xfrm>
            <a:off x="162562" y="1061855"/>
            <a:ext cx="884384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Trebuchet MS" pitchFamily="34" charset="0"/>
                <a:ea typeface="+mn-ea"/>
                <a:cs typeface="+mn-cs"/>
              </a:rPr>
              <a:t>Watched Movies or TV Shows on VOD</a:t>
            </a:r>
          </a:p>
        </p:txBody>
      </p:sp>
      <p:sp>
        <p:nvSpPr>
          <p:cNvPr id="14" name="Right Brace 13"/>
          <p:cNvSpPr/>
          <p:nvPr/>
        </p:nvSpPr>
        <p:spPr>
          <a:xfrm rot="20602893">
            <a:off x="2561752" y="1627525"/>
            <a:ext cx="253776" cy="866906"/>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5" name="TextBox 14"/>
          <p:cNvSpPr txBox="1"/>
          <p:nvPr/>
        </p:nvSpPr>
        <p:spPr>
          <a:xfrm>
            <a:off x="2250019" y="1926584"/>
            <a:ext cx="502061"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a:ea typeface="+mn-ea"/>
                <a:cs typeface="+mn-cs"/>
              </a:rPr>
              <a:t>33%</a:t>
            </a:r>
          </a:p>
        </p:txBody>
      </p:sp>
      <p:sp>
        <p:nvSpPr>
          <p:cNvPr id="17" name="Left Brace 16"/>
          <p:cNvSpPr/>
          <p:nvPr/>
        </p:nvSpPr>
        <p:spPr>
          <a:xfrm>
            <a:off x="5403740" y="1733550"/>
            <a:ext cx="158859" cy="1529508"/>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9" name="TextBox 18"/>
          <p:cNvSpPr txBox="1"/>
          <p:nvPr/>
        </p:nvSpPr>
        <p:spPr>
          <a:xfrm>
            <a:off x="4673600" y="2227943"/>
            <a:ext cx="771365" cy="5539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a:ea typeface="+mn-ea"/>
                <a:cs typeface="+mn-cs"/>
              </a:rPr>
              <a:t>46%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a:ea typeface="+mn-ea"/>
                <a:cs typeface="+mn-cs"/>
              </a:rPr>
              <a:t>$100K+</a:t>
            </a:r>
          </a:p>
        </p:txBody>
      </p:sp>
      <p:sp>
        <p:nvSpPr>
          <p:cNvPr id="21" name="Left Brace 20"/>
          <p:cNvSpPr/>
          <p:nvPr/>
        </p:nvSpPr>
        <p:spPr>
          <a:xfrm rot="20757657">
            <a:off x="410170" y="4181006"/>
            <a:ext cx="597238" cy="1771197"/>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2" name="TextBox 21"/>
          <p:cNvSpPr txBox="1"/>
          <p:nvPr/>
        </p:nvSpPr>
        <p:spPr>
          <a:xfrm>
            <a:off x="18489" y="5148977"/>
            <a:ext cx="783361" cy="6771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49%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College &amp; More</a:t>
            </a:r>
          </a:p>
        </p:txBody>
      </p:sp>
      <p:sp>
        <p:nvSpPr>
          <p:cNvPr id="4" name="TextBox 3">
            <a:extLst>
              <a:ext uri="{FF2B5EF4-FFF2-40B4-BE49-F238E27FC236}">
                <a16:creationId xmlns:a16="http://schemas.microsoft.com/office/drawing/2014/main" id="{DEEF94C6-281A-4A61-A960-BEE617877D2C}"/>
              </a:ext>
            </a:extLst>
          </p:cNvPr>
          <p:cNvSpPr txBox="1"/>
          <p:nvPr/>
        </p:nvSpPr>
        <p:spPr>
          <a:xfrm>
            <a:off x="2676596" y="1541876"/>
            <a:ext cx="1433233" cy="230832"/>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prstClr val="black"/>
                </a:solidFill>
                <a:effectLst/>
                <a:uLnTx/>
                <a:uFillTx/>
                <a:latin typeface="Trebuchet MS"/>
                <a:ea typeface="+mn-ea"/>
                <a:cs typeface="+mn-cs"/>
              </a:rPr>
              <a:t>109</a:t>
            </a:r>
            <a:r>
              <a:rPr kumimoji="0" lang="en-US" sz="900" b="0" i="0" u="none" strike="noStrike" kern="1200" cap="none" spc="0" normalizeH="0" baseline="0" noProof="0" dirty="0">
                <a:ln>
                  <a:noFill/>
                </a:ln>
                <a:solidFill>
                  <a:prstClr val="black"/>
                </a:solidFill>
                <a:effectLst/>
                <a:uLnTx/>
                <a:uFillTx/>
                <a:latin typeface="Trebuchet MS"/>
                <a:ea typeface="+mn-ea"/>
                <a:cs typeface="+mn-cs"/>
              </a:rPr>
              <a:t> index vs. </a:t>
            </a:r>
            <a:r>
              <a:rPr kumimoji="0" lang="en-US" sz="900" b="0" i="0" u="none" strike="noStrike" kern="1200" cap="none" spc="0" normalizeH="0" baseline="0" noProof="0" dirty="0" err="1">
                <a:ln>
                  <a:noFill/>
                </a:ln>
                <a:solidFill>
                  <a:prstClr val="black"/>
                </a:solidFill>
                <a:effectLst/>
                <a:uLnTx/>
                <a:uFillTx/>
                <a:latin typeface="Trebuchet MS"/>
                <a:ea typeface="+mn-ea"/>
                <a:cs typeface="+mn-cs"/>
              </a:rPr>
              <a:t>avg</a:t>
            </a:r>
            <a:r>
              <a:rPr kumimoji="0" lang="en-US" sz="900" b="0" i="0" u="none" strike="noStrike" kern="1200" cap="none" spc="0" normalizeH="0" baseline="0" noProof="0" dirty="0">
                <a:ln>
                  <a:noFill/>
                </a:ln>
                <a:solidFill>
                  <a:prstClr val="black"/>
                </a:solidFill>
                <a:effectLst/>
                <a:uLnTx/>
                <a:uFillTx/>
                <a:latin typeface="Trebuchet MS"/>
                <a:ea typeface="+mn-ea"/>
                <a:cs typeface="+mn-cs"/>
              </a:rPr>
              <a:t> pop</a:t>
            </a:r>
          </a:p>
        </p:txBody>
      </p:sp>
      <p:sp>
        <p:nvSpPr>
          <p:cNvPr id="25" name="TextBox 24">
            <a:extLst>
              <a:ext uri="{FF2B5EF4-FFF2-40B4-BE49-F238E27FC236}">
                <a16:creationId xmlns:a16="http://schemas.microsoft.com/office/drawing/2014/main" id="{A45A92FA-28F4-42D2-A89C-8C9F7B5C8039}"/>
              </a:ext>
            </a:extLst>
          </p:cNvPr>
          <p:cNvSpPr txBox="1"/>
          <p:nvPr/>
        </p:nvSpPr>
        <p:spPr>
          <a:xfrm>
            <a:off x="4402256" y="3316514"/>
            <a:ext cx="1433233" cy="230832"/>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prstClr val="black"/>
                </a:solidFill>
                <a:effectLst/>
                <a:uLnTx/>
                <a:uFillTx/>
                <a:latin typeface="Trebuchet MS"/>
                <a:ea typeface="+mn-ea"/>
                <a:cs typeface="+mn-cs"/>
              </a:rPr>
              <a:t>153</a:t>
            </a:r>
            <a:r>
              <a:rPr kumimoji="0" lang="en-US" sz="900" b="0" i="0" u="none" strike="noStrike" kern="1200" cap="none" spc="0" normalizeH="0" baseline="0" noProof="0" dirty="0">
                <a:ln>
                  <a:noFill/>
                </a:ln>
                <a:solidFill>
                  <a:prstClr val="black"/>
                </a:solidFill>
                <a:effectLst/>
                <a:uLnTx/>
                <a:uFillTx/>
                <a:latin typeface="Trebuchet MS"/>
                <a:ea typeface="+mn-ea"/>
                <a:cs typeface="+mn-cs"/>
              </a:rPr>
              <a:t> index vs. </a:t>
            </a:r>
            <a:r>
              <a:rPr kumimoji="0" lang="en-US" sz="900" b="0" i="0" u="none" strike="noStrike" kern="1200" cap="none" spc="0" normalizeH="0" baseline="0" noProof="0" dirty="0" err="1">
                <a:ln>
                  <a:noFill/>
                </a:ln>
                <a:solidFill>
                  <a:prstClr val="black"/>
                </a:solidFill>
                <a:effectLst/>
                <a:uLnTx/>
                <a:uFillTx/>
                <a:latin typeface="Trebuchet MS"/>
                <a:ea typeface="+mn-ea"/>
                <a:cs typeface="+mn-cs"/>
              </a:rPr>
              <a:t>avg</a:t>
            </a:r>
            <a:r>
              <a:rPr kumimoji="0" lang="en-US" sz="900" b="0" i="0" u="none" strike="noStrike" kern="1200" cap="none" spc="0" normalizeH="0" baseline="0" noProof="0" dirty="0">
                <a:ln>
                  <a:noFill/>
                </a:ln>
                <a:solidFill>
                  <a:prstClr val="black"/>
                </a:solidFill>
                <a:effectLst/>
                <a:uLnTx/>
                <a:uFillTx/>
                <a:latin typeface="Trebuchet MS"/>
                <a:ea typeface="+mn-ea"/>
                <a:cs typeface="+mn-cs"/>
              </a:rPr>
              <a:t> pop</a:t>
            </a:r>
          </a:p>
        </p:txBody>
      </p:sp>
      <p:sp>
        <p:nvSpPr>
          <p:cNvPr id="26" name="TextBox 25">
            <a:extLst>
              <a:ext uri="{FF2B5EF4-FFF2-40B4-BE49-F238E27FC236}">
                <a16:creationId xmlns:a16="http://schemas.microsoft.com/office/drawing/2014/main" id="{60F5EFBD-F4F1-422A-8E39-FB0ACBCF47E5}"/>
              </a:ext>
            </a:extLst>
          </p:cNvPr>
          <p:cNvSpPr txBox="1"/>
          <p:nvPr/>
        </p:nvSpPr>
        <p:spPr>
          <a:xfrm>
            <a:off x="1333410" y="5791896"/>
            <a:ext cx="1433233" cy="230832"/>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prstClr val="black"/>
                </a:solidFill>
                <a:effectLst/>
                <a:uLnTx/>
                <a:uFillTx/>
                <a:latin typeface="Trebuchet MS"/>
                <a:ea typeface="+mn-ea"/>
                <a:cs typeface="+mn-cs"/>
              </a:rPr>
              <a:t>125</a:t>
            </a:r>
            <a:r>
              <a:rPr kumimoji="0" lang="en-US" sz="900" b="0" i="0" u="none" strike="noStrike" kern="1200" cap="none" spc="0" normalizeH="0" baseline="0" noProof="0" dirty="0">
                <a:ln>
                  <a:noFill/>
                </a:ln>
                <a:solidFill>
                  <a:prstClr val="black"/>
                </a:solidFill>
                <a:effectLst/>
                <a:uLnTx/>
                <a:uFillTx/>
                <a:latin typeface="Trebuchet MS"/>
                <a:ea typeface="+mn-ea"/>
                <a:cs typeface="+mn-cs"/>
              </a:rPr>
              <a:t> index vs. </a:t>
            </a:r>
            <a:r>
              <a:rPr kumimoji="0" lang="en-US" sz="900" b="0" i="0" u="none" strike="noStrike" kern="1200" cap="none" spc="0" normalizeH="0" baseline="0" noProof="0" dirty="0" err="1">
                <a:ln>
                  <a:noFill/>
                </a:ln>
                <a:solidFill>
                  <a:prstClr val="black"/>
                </a:solidFill>
                <a:effectLst/>
                <a:uLnTx/>
                <a:uFillTx/>
                <a:latin typeface="Trebuchet MS"/>
                <a:ea typeface="+mn-ea"/>
                <a:cs typeface="+mn-cs"/>
              </a:rPr>
              <a:t>avg</a:t>
            </a:r>
            <a:r>
              <a:rPr kumimoji="0" lang="en-US" sz="900" b="0" i="0" u="none" strike="noStrike" kern="1200" cap="none" spc="0" normalizeH="0" baseline="0" noProof="0" dirty="0">
                <a:ln>
                  <a:noFill/>
                </a:ln>
                <a:solidFill>
                  <a:prstClr val="black"/>
                </a:solidFill>
                <a:effectLst/>
                <a:uLnTx/>
                <a:uFillTx/>
                <a:latin typeface="Trebuchet MS"/>
                <a:ea typeface="+mn-ea"/>
                <a:cs typeface="+mn-cs"/>
              </a:rPr>
              <a:t> pop</a:t>
            </a:r>
          </a:p>
        </p:txBody>
      </p:sp>
      <p:sp>
        <p:nvSpPr>
          <p:cNvPr id="28" name="Text Placeholder 3">
            <a:extLst>
              <a:ext uri="{FF2B5EF4-FFF2-40B4-BE49-F238E27FC236}">
                <a16:creationId xmlns:a16="http://schemas.microsoft.com/office/drawing/2014/main" id="{1510E4AF-5FCF-4BD9-9C3C-9EF9671BEFDF}"/>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THINK LOCALLY</a:t>
            </a:r>
          </a:p>
        </p:txBody>
      </p:sp>
    </p:spTree>
    <p:extLst>
      <p:ext uri="{BB962C8B-B14F-4D97-AF65-F5344CB8AC3E}">
        <p14:creationId xmlns:p14="http://schemas.microsoft.com/office/powerpoint/2010/main" val="21149368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354930" y="1547858"/>
          <a:ext cx="8434140" cy="384366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15187" y="6524530"/>
            <a:ext cx="3308919" cy="215444"/>
          </a:xfrm>
          <a:prstGeom prst="rect">
            <a:avLst/>
          </a:prstGeom>
          <a:noFill/>
        </p:spPr>
        <p:txBody>
          <a:bodyPr wrap="none" rtlCol="0">
            <a:spAutoFit/>
          </a:bodyPr>
          <a:lstStyle>
            <a:defPPr>
              <a:defRPr lang="en-US"/>
            </a:defPPr>
            <a:lvl1pPr>
              <a:defRPr sz="1000">
                <a:latin typeface="Trebuchet MS" panose="020B0603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Nielsen VOD penetration; January of each year, MVPD VOD.</a:t>
            </a:r>
          </a:p>
        </p:txBody>
      </p:sp>
      <p:sp>
        <p:nvSpPr>
          <p:cNvPr id="6" name="Title 1"/>
          <p:cNvSpPr>
            <a:spLocks noGrp="1"/>
          </p:cNvSpPr>
          <p:nvPr>
            <p:ph type="title"/>
          </p:nvPr>
        </p:nvSpPr>
        <p:spPr>
          <a:xfrm>
            <a:off x="177283" y="374353"/>
            <a:ext cx="8789436" cy="858753"/>
          </a:xfrm>
        </p:spPr>
        <p:txBody>
          <a:bodyPr/>
          <a:lstStyle/>
          <a:p>
            <a:pPr defTabSz="457200">
              <a:lnSpc>
                <a:spcPts val="2800"/>
              </a:lnSpc>
            </a:pPr>
            <a:r>
              <a:rPr lang="en-US" sz="2600" spc="-100" dirty="0">
                <a:solidFill>
                  <a:srgbClr val="000000"/>
                </a:solidFill>
                <a:latin typeface="Trebuchet MS"/>
                <a:cs typeface="Trebuchet MS"/>
              </a:rPr>
              <a:t>Almost 75 Million Consumers Have Access To MVPD VOD</a:t>
            </a:r>
          </a:p>
        </p:txBody>
      </p:sp>
      <p:sp>
        <p:nvSpPr>
          <p:cNvPr id="2" name="TextBox 1"/>
          <p:cNvSpPr txBox="1"/>
          <p:nvPr/>
        </p:nvSpPr>
        <p:spPr>
          <a:xfrm>
            <a:off x="7358262" y="1392221"/>
            <a:ext cx="1431802" cy="369332"/>
          </a:xfrm>
          <a:prstGeom prst="rect">
            <a:avLst/>
          </a:prstGeom>
          <a:solidFill>
            <a:srgbClr val="FFFFCC"/>
          </a:solidFill>
          <a:ln>
            <a:solidFill>
              <a:schemeClr val="tx1"/>
            </a:solidFill>
          </a:ln>
        </p:spPr>
        <p:txBody>
          <a:bodyPr wrap="none" rtlCol="0">
            <a:spAutoFit/>
          </a:bodyPr>
          <a:lstStyle>
            <a:defPPr>
              <a:defRPr lang="en-US"/>
            </a:defPPr>
            <a:lvl1pPr>
              <a:defRPr>
                <a:latin typeface="Trebuchet MS" pitchFamily="34" charset="0"/>
              </a:defRPr>
            </a:lvl1pPr>
          </a:lstStyle>
          <a:p>
            <a:r>
              <a:rPr lang="en-US" dirty="0"/>
              <a:t>74,552,000</a:t>
            </a:r>
          </a:p>
        </p:txBody>
      </p:sp>
      <p:cxnSp>
        <p:nvCxnSpPr>
          <p:cNvPr id="7" name="Straight Arrow Connector 6"/>
          <p:cNvCxnSpPr>
            <a:endCxn id="2" idx="2"/>
          </p:cNvCxnSpPr>
          <p:nvPr/>
        </p:nvCxnSpPr>
        <p:spPr>
          <a:xfrm flipV="1">
            <a:off x="7976385" y="1761553"/>
            <a:ext cx="46482" cy="22689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 Placeholder 3">
            <a:extLst>
              <a:ext uri="{FF2B5EF4-FFF2-40B4-BE49-F238E27FC236}">
                <a16:creationId xmlns:a16="http://schemas.microsoft.com/office/drawing/2014/main" id="{7F2165EB-3EC6-4660-BF91-58F0A23A926F}"/>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9713070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422944317"/>
              </p:ext>
            </p:extLst>
          </p:nvPr>
        </p:nvGraphicFramePr>
        <p:xfrm>
          <a:off x="752178" y="1672911"/>
          <a:ext cx="7477422"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1636" y="6439210"/>
            <a:ext cx="7342250" cy="338554"/>
          </a:xfrm>
          <a:prstGeom prst="rect">
            <a:avLst/>
          </a:prstGeom>
          <a:noFill/>
        </p:spPr>
        <p:txBody>
          <a:bodyPr wrap="square" rtlCol="0">
            <a:spAutoFit/>
          </a:bodyPr>
          <a:lstStyle/>
          <a:p>
            <a:r>
              <a:rPr lang="en-US" sz="800" dirty="0">
                <a:solidFill>
                  <a:prstClr val="black"/>
                </a:solidFill>
                <a:latin typeface="Trebuchet MS" panose="020B0603020202020204" pitchFamily="34" charset="0"/>
              </a:rPr>
              <a:t>Source: SNL Kagan Multichannel Market Trends; Count represents </a:t>
            </a:r>
            <a:r>
              <a:rPr lang="en-US" sz="800" dirty="0" err="1">
                <a:solidFill>
                  <a:prstClr val="black"/>
                </a:solidFill>
                <a:latin typeface="Trebuchet MS" panose="020B0603020202020204" pitchFamily="34" charset="0"/>
              </a:rPr>
              <a:t>avg</a:t>
            </a:r>
            <a:r>
              <a:rPr lang="en-US" sz="800" dirty="0">
                <a:solidFill>
                  <a:prstClr val="black"/>
                </a:solidFill>
                <a:latin typeface="Trebuchet MS" panose="020B0603020202020204" pitchFamily="34" charset="0"/>
              </a:rPr>
              <a:t> monthly selection, reflecting turnover and refreshed content and are not comparable to average titles available simultaneously. 2/17</a:t>
            </a:r>
          </a:p>
        </p:txBody>
      </p:sp>
      <p:sp>
        <p:nvSpPr>
          <p:cNvPr id="8" name="Title 1">
            <a:extLst>
              <a:ext uri="{FF2B5EF4-FFF2-40B4-BE49-F238E27FC236}">
                <a16:creationId xmlns:a16="http://schemas.microsoft.com/office/drawing/2014/main" id="{D6574E87-8D8D-45FF-9855-9F8267E73BAB}"/>
              </a:ext>
            </a:extLst>
          </p:cNvPr>
          <p:cNvSpPr txBox="1">
            <a:spLocks/>
          </p:cNvSpPr>
          <p:nvPr/>
        </p:nvSpPr>
        <p:spPr>
          <a:xfrm>
            <a:off x="161636" y="460183"/>
            <a:ext cx="8805334" cy="83848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2800"/>
              </a:lnSpc>
              <a:defRPr/>
            </a:pPr>
            <a:r>
              <a:rPr lang="en-US" sz="2600" spc="-100" dirty="0">
                <a:latin typeface="Trebuchet MS"/>
              </a:rPr>
              <a:t>MVPD VOD Libraries Have Been Rapidly Expanding To Meet The Desires Of Consumers Searching For Content At Any Time</a:t>
            </a:r>
          </a:p>
        </p:txBody>
      </p:sp>
      <p:sp>
        <p:nvSpPr>
          <p:cNvPr id="6" name="Text Placeholder 3">
            <a:extLst>
              <a:ext uri="{FF2B5EF4-FFF2-40B4-BE49-F238E27FC236}">
                <a16:creationId xmlns:a16="http://schemas.microsoft.com/office/drawing/2014/main" id="{A55199C4-2361-49FD-9FBE-69168D841877}"/>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26235084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9862" y="1429050"/>
            <a:ext cx="8509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With something available on-demand </a:t>
            </a:r>
            <a:r>
              <a:rPr kumimoji="0" lang="en-US" sz="1400" b="0" i="0" u="none" strike="noStrike" kern="0" cap="none" spc="0" normalizeH="0" baseline="0" noProof="0">
                <a:ln>
                  <a:noFill/>
                </a:ln>
                <a:solidFill>
                  <a:sysClr val="windowText" lastClr="000000"/>
                </a:solidFill>
                <a:effectLst/>
                <a:uLnTx/>
                <a:uFillTx/>
                <a:latin typeface="Trebuchet MS" panose="020B0603020202020204" pitchFamily="34" charset="0"/>
                <a:ea typeface="+mn-ea"/>
                <a:cs typeface="+mn-cs"/>
              </a:rPr>
              <a:t>for everyone</a:t>
            </a:r>
            <a:r>
              <a:rPr kumimoji="0" lang="en-US" sz="14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MVPD’s content variety truly is unmatched and only continues to grow</a:t>
            </a:r>
          </a:p>
        </p:txBody>
      </p:sp>
      <p:graphicFrame>
        <p:nvGraphicFramePr>
          <p:cNvPr id="5" name="Chart 4"/>
          <p:cNvGraphicFramePr/>
          <p:nvPr>
            <p:extLst>
              <p:ext uri="{D42A27DB-BD31-4B8C-83A1-F6EECF244321}">
                <p14:modId xmlns:p14="http://schemas.microsoft.com/office/powerpoint/2010/main" val="2527060109"/>
              </p:ext>
            </p:extLst>
          </p:nvPr>
        </p:nvGraphicFramePr>
        <p:xfrm>
          <a:off x="1573823" y="2056281"/>
          <a:ext cx="6066692" cy="387916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210630" y="6208379"/>
            <a:ext cx="71322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Trebuchet MS"/>
                <a:ea typeface="+mn-ea"/>
                <a:cs typeface="+mn-cs"/>
              </a:rPr>
              <a:t>Source: VAB analysis of SNL Kagan February 2018 data estimates (MVPD catalogs reflect cable and telco MVPDs, excludes satellite MVPDs) for end of year 2017, title counts represent reported average monthly selections at year end unless noted as an estimate, counts reflect turnover and refreshed content and are not comparable to average titles available simultaneously. SVOD data represents the latest month with available data in 2017: Netflix (May), Hulu (September) &amp; Amazon (November).  2018 S&amp;P Global Market Intelligence.</a:t>
            </a:r>
          </a:p>
        </p:txBody>
      </p:sp>
      <p:sp>
        <p:nvSpPr>
          <p:cNvPr id="11" name="Title 1">
            <a:extLst>
              <a:ext uri="{FF2B5EF4-FFF2-40B4-BE49-F238E27FC236}">
                <a16:creationId xmlns:a16="http://schemas.microsoft.com/office/drawing/2014/main" id="{65F91DD3-6842-465F-96B8-14E2A4AAB8F5}"/>
              </a:ext>
            </a:extLst>
          </p:cNvPr>
          <p:cNvSpPr>
            <a:spLocks noGrp="1"/>
          </p:cNvSpPr>
          <p:nvPr>
            <p:ph type="ctrTitle"/>
          </p:nvPr>
        </p:nvSpPr>
        <p:spPr>
          <a:xfrm>
            <a:off x="161636" y="460183"/>
            <a:ext cx="8805334" cy="838480"/>
          </a:xfrm>
        </p:spPr>
        <p:txBody>
          <a:bodyPr/>
          <a:lstStyle/>
          <a:p>
            <a:pPr>
              <a:lnSpc>
                <a:spcPts val="2800"/>
              </a:lnSpc>
              <a:defRPr/>
            </a:pPr>
            <a:r>
              <a:rPr lang="en-US" sz="2600" spc="-100" dirty="0">
                <a:latin typeface="Trebuchet MS"/>
              </a:rPr>
              <a:t>In Fact, MVPD VOD Catalogues Easily Dwarf The Limited Libraries Of The Three Major SVOD Services</a:t>
            </a:r>
          </a:p>
        </p:txBody>
      </p:sp>
      <p:sp>
        <p:nvSpPr>
          <p:cNvPr id="2" name="TextBox 1">
            <a:extLst>
              <a:ext uri="{FF2B5EF4-FFF2-40B4-BE49-F238E27FC236}">
                <a16:creationId xmlns:a16="http://schemas.microsoft.com/office/drawing/2014/main" id="{1042F53C-1278-43DD-885D-6689E1A59DF5}"/>
              </a:ext>
            </a:extLst>
          </p:cNvPr>
          <p:cNvSpPr txBox="1"/>
          <p:nvPr/>
        </p:nvSpPr>
        <p:spPr>
          <a:xfrm>
            <a:off x="6474525" y="5601943"/>
            <a:ext cx="217930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(Netflix, Hulu, Amazon)</a:t>
            </a:r>
          </a:p>
        </p:txBody>
      </p:sp>
    </p:spTree>
    <p:extLst>
      <p:ext uri="{BB962C8B-B14F-4D97-AF65-F5344CB8AC3E}">
        <p14:creationId xmlns:p14="http://schemas.microsoft.com/office/powerpoint/2010/main" val="2368688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40679" y="487766"/>
            <a:ext cx="8924192" cy="500063"/>
          </a:xfrm>
          <a:prstGeom prst="rect">
            <a:avLst/>
          </a:prstGeom>
          <a:noFill/>
          <a:extLst/>
        </p:spPr>
        <p:txBody>
          <a:bodyPr anchor="ct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prstClr val="black"/>
                </a:solidFill>
                <a:effectLst/>
                <a:uLnTx/>
                <a:uFillTx/>
                <a:latin typeface="Trebuchet MS" panose="020B0603020202020204" pitchFamily="34" charset="0"/>
                <a:ea typeface="+mj-ea"/>
                <a:cs typeface="+mj-cs"/>
              </a:rPr>
              <a:t>$225 Billion Has Fueled A Wealth of New Content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Trebuchet MS" panose="020B0603020202020204" pitchFamily="34" charset="0"/>
                <a:ea typeface="+mj-ea"/>
                <a:cs typeface="+mj-cs"/>
              </a:rPr>
              <a:t>Original Cable Programming Has Increased </a:t>
            </a:r>
            <a:r>
              <a:rPr kumimoji="0" lang="en-US" altLang="en-US" sz="2200" b="1" i="1" u="none" strike="noStrike" kern="1200" cap="none" spc="0" normalizeH="0" baseline="0" noProof="0" dirty="0">
                <a:ln>
                  <a:noFill/>
                </a:ln>
                <a:solidFill>
                  <a:prstClr val="black"/>
                </a:solidFill>
                <a:effectLst/>
                <a:uLnTx/>
                <a:uFillTx/>
                <a:latin typeface="Trebuchet MS" panose="020B0603020202020204" pitchFamily="34" charset="0"/>
                <a:ea typeface="+mj-ea"/>
                <a:cs typeface="+mj-cs"/>
              </a:rPr>
              <a:t>68%</a:t>
            </a:r>
            <a:r>
              <a:rPr kumimoji="0" lang="en-US" altLang="en-US" sz="2200" b="0" i="0" u="none" strike="noStrike" kern="1200" cap="none" spc="0" normalizeH="0" baseline="0" noProof="0" dirty="0">
                <a:ln>
                  <a:noFill/>
                </a:ln>
                <a:solidFill>
                  <a:prstClr val="black"/>
                </a:solidFill>
                <a:effectLst/>
                <a:uLnTx/>
                <a:uFillTx/>
                <a:latin typeface="Trebuchet MS" panose="020B0603020202020204" pitchFamily="34" charset="0"/>
                <a:ea typeface="+mj-ea"/>
                <a:cs typeface="+mj-cs"/>
              </a:rPr>
              <a:t> Across Major</a:t>
            </a:r>
            <a:r>
              <a:rPr kumimoji="0" lang="en-US" altLang="en-US" sz="2200" b="0" i="1" u="none" strike="noStrike" kern="1200" cap="none" spc="0" normalizeH="0" baseline="0" noProof="0" dirty="0">
                <a:ln>
                  <a:noFill/>
                </a:ln>
                <a:solidFill>
                  <a:prstClr val="black"/>
                </a:solidFill>
                <a:effectLst/>
                <a:uLnTx/>
                <a:uFillTx/>
                <a:latin typeface="Trebuchet MS" pitchFamily="34" charset="0"/>
                <a:ea typeface="+mj-ea"/>
                <a:cs typeface="+mj-cs"/>
              </a:rPr>
              <a:t> </a:t>
            </a:r>
            <a:r>
              <a:rPr kumimoji="0" lang="en-US" altLang="en-US" sz="2200" b="0" i="0" u="none" strike="noStrike" kern="1200" cap="none" spc="0" normalizeH="0" baseline="0" noProof="0" dirty="0">
                <a:ln>
                  <a:noFill/>
                </a:ln>
                <a:solidFill>
                  <a:prstClr val="black"/>
                </a:solidFill>
                <a:effectLst/>
                <a:uLnTx/>
                <a:uFillTx/>
                <a:latin typeface="Trebuchet MS" panose="020B0603020202020204" pitchFamily="34" charset="0"/>
                <a:ea typeface="+mj-ea"/>
                <a:cs typeface="+mj-cs"/>
              </a:rPr>
              <a:t>Genres </a:t>
            </a:r>
            <a:endParaRPr kumimoji="0" lang="en-US" altLang="en-US" sz="2200" b="0" i="1" u="sng" strike="noStrike" kern="1200" cap="none" spc="0" normalizeH="0" baseline="0" noProof="0" dirty="0">
              <a:ln>
                <a:noFill/>
              </a:ln>
              <a:solidFill>
                <a:prstClr val="black"/>
              </a:solidFill>
              <a:effectLst/>
              <a:uLnTx/>
              <a:uFillTx/>
              <a:latin typeface="Trebuchet MS" pitchFamily="34" charset="0"/>
              <a:ea typeface="+mj-ea"/>
              <a:cs typeface="+mj-cs"/>
            </a:endParaRPr>
          </a:p>
        </p:txBody>
      </p:sp>
      <p:sp>
        <p:nvSpPr>
          <p:cNvPr id="7" name="Text Box 8">
            <a:extLst>
              <a:ext uri="{FF2B5EF4-FFF2-40B4-BE49-F238E27FC236}">
                <a16:creationId xmlns:a16="http://schemas.microsoft.com/office/drawing/2014/main" id="{78EC3F73-C7B8-4F92-AB10-32D58D2CEC3C}"/>
              </a:ext>
            </a:extLst>
          </p:cNvPr>
          <p:cNvSpPr txBox="1">
            <a:spLocks noChangeArrowheads="1"/>
          </p:cNvSpPr>
          <p:nvPr/>
        </p:nvSpPr>
        <p:spPr bwMode="auto">
          <a:xfrm>
            <a:off x="152400" y="6611779"/>
            <a:ext cx="5372100" cy="215444"/>
          </a:xfrm>
          <a:prstGeom prst="rect">
            <a:avLst/>
          </a:prstGeom>
          <a:noFill/>
          <a:ln w="9525">
            <a:noFill/>
            <a:miter lim="800000"/>
            <a:headEnd/>
            <a:tailEnd/>
          </a:ln>
        </p:spPr>
        <p:txBody>
          <a:bodyPr>
            <a:spAutoFit/>
          </a:bodyPr>
          <a:lstStyle/>
          <a:p>
            <a:pPr>
              <a:defRPr/>
            </a:pPr>
            <a:r>
              <a:rPr lang="en-US" altLang="en-US" sz="800" kern="0" dirty="0">
                <a:solidFill>
                  <a:prstClr val="black"/>
                </a:solidFill>
                <a:latin typeface="Trebuchet MS" pitchFamily="34" charset="0"/>
                <a:ea typeface="MS PGothic" pitchFamily="34" charset="-128"/>
              </a:rPr>
              <a:t>Source: Nielsen NPOWER program level Live; Ad-Supported Cable, Total Day, January ‘08 vs. January ‘18</a:t>
            </a:r>
            <a:endParaRPr lang="en-US" altLang="en-US" sz="800" kern="0" dirty="0">
              <a:solidFill>
                <a:prstClr val="black"/>
              </a:solidFill>
              <a:latin typeface="Times" pitchFamily="18" charset="0"/>
              <a:ea typeface="MS PGothic" pitchFamily="34" charset="-128"/>
            </a:endParaRPr>
          </a:p>
        </p:txBody>
      </p:sp>
      <p:graphicFrame>
        <p:nvGraphicFramePr>
          <p:cNvPr id="8" name="Table 7">
            <a:extLst>
              <a:ext uri="{FF2B5EF4-FFF2-40B4-BE49-F238E27FC236}">
                <a16:creationId xmlns:a16="http://schemas.microsoft.com/office/drawing/2014/main" id="{61FE2734-8B81-4ECF-8E43-AD42BBA249AC}"/>
              </a:ext>
            </a:extLst>
          </p:cNvPr>
          <p:cNvGraphicFramePr>
            <a:graphicFrameLocks noGrp="1"/>
          </p:cNvGraphicFramePr>
          <p:nvPr>
            <p:extLst>
              <p:ext uri="{D42A27DB-BD31-4B8C-83A1-F6EECF244321}">
                <p14:modId xmlns:p14="http://schemas.microsoft.com/office/powerpoint/2010/main" val="2517053852"/>
              </p:ext>
            </p:extLst>
          </p:nvPr>
        </p:nvGraphicFramePr>
        <p:xfrm>
          <a:off x="1082015" y="1603285"/>
          <a:ext cx="6794817" cy="3864402"/>
        </p:xfrm>
        <a:graphic>
          <a:graphicData uri="http://schemas.openxmlformats.org/drawingml/2006/table">
            <a:tbl>
              <a:tblPr firstRow="1" bandRow="1">
                <a:tableStyleId>{5C22544A-7EE6-4342-B048-85BDC9FD1C3A}</a:tableStyleId>
              </a:tblPr>
              <a:tblGrid>
                <a:gridCol w="2434273">
                  <a:extLst>
                    <a:ext uri="{9D8B030D-6E8A-4147-A177-3AD203B41FA5}">
                      <a16:colId xmlns:a16="http://schemas.microsoft.com/office/drawing/2014/main" val="1742823055"/>
                    </a:ext>
                  </a:extLst>
                </a:gridCol>
                <a:gridCol w="2180272">
                  <a:extLst>
                    <a:ext uri="{9D8B030D-6E8A-4147-A177-3AD203B41FA5}">
                      <a16:colId xmlns:a16="http://schemas.microsoft.com/office/drawing/2014/main" val="18604728"/>
                    </a:ext>
                  </a:extLst>
                </a:gridCol>
                <a:gridCol w="2180272">
                  <a:extLst>
                    <a:ext uri="{9D8B030D-6E8A-4147-A177-3AD203B41FA5}">
                      <a16:colId xmlns:a16="http://schemas.microsoft.com/office/drawing/2014/main" val="3312153701"/>
                    </a:ext>
                  </a:extLst>
                </a:gridCol>
              </a:tblGrid>
              <a:tr h="739702">
                <a:tc>
                  <a:txBody>
                    <a:bodyPr/>
                    <a:lstStyle/>
                    <a:p>
                      <a:pPr algn="ctr"/>
                      <a:endParaRPr lang="en-US" dirty="0">
                        <a:latin typeface="Trebuchet MS" panose="020B0603020202020204" pitchFamily="34" charset="0"/>
                      </a:endParaRPr>
                    </a:p>
                    <a:p>
                      <a:pPr algn="ctr"/>
                      <a:r>
                        <a:rPr lang="en-US" dirty="0">
                          <a:latin typeface="Trebuchet MS" panose="020B0603020202020204" pitchFamily="34" charset="0"/>
                        </a:rPr>
                        <a:t>Genre</a:t>
                      </a:r>
                    </a:p>
                  </a:txBody>
                  <a:tcPr marL="68580" marR="68580"/>
                </a:tc>
                <a:tc>
                  <a:txBody>
                    <a:bodyPr/>
                    <a:lstStyle/>
                    <a:p>
                      <a:pPr algn="ctr"/>
                      <a:endParaRPr lang="en-US" dirty="0">
                        <a:latin typeface="Trebuchet MS" panose="020B0603020202020204" pitchFamily="34" charset="0"/>
                      </a:endParaRPr>
                    </a:p>
                    <a:p>
                      <a:pPr algn="ctr"/>
                      <a:r>
                        <a:rPr lang="en-US" dirty="0">
                          <a:latin typeface="Trebuchet MS" panose="020B0603020202020204" pitchFamily="34" charset="0"/>
                        </a:rPr>
                        <a:t># Originals/Jan</a:t>
                      </a:r>
                      <a:r>
                        <a:rPr lang="en-US" baseline="0" dirty="0">
                          <a:latin typeface="Trebuchet MS" panose="020B0603020202020204" pitchFamily="34" charset="0"/>
                        </a:rPr>
                        <a:t>’08</a:t>
                      </a:r>
                      <a:endParaRPr lang="en-US" dirty="0">
                        <a:latin typeface="Trebuchet MS" panose="020B0603020202020204" pitchFamily="34" charset="0"/>
                      </a:endParaRPr>
                    </a:p>
                  </a:txBody>
                  <a:tcPr marL="68580" marR="6858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 Originals/Jan</a:t>
                      </a:r>
                      <a:r>
                        <a:rPr lang="en-US" baseline="0" dirty="0">
                          <a:latin typeface="Trebuchet MS" panose="020B0603020202020204" pitchFamily="34" charset="0"/>
                        </a:rPr>
                        <a:t>’18</a:t>
                      </a:r>
                      <a:endParaRPr lang="en-US" dirty="0">
                        <a:latin typeface="Trebuchet MS" panose="020B0603020202020204" pitchFamily="34" charset="0"/>
                      </a:endParaRPr>
                    </a:p>
                    <a:p>
                      <a:pPr algn="ctr"/>
                      <a:endParaRPr lang="en-US" dirty="0">
                        <a:latin typeface="Trebuchet MS" panose="020B0603020202020204" pitchFamily="34" charset="0"/>
                      </a:endParaRPr>
                    </a:p>
                  </a:txBody>
                  <a:tcPr marL="68580" marR="68580"/>
                </a:tc>
                <a:extLst>
                  <a:ext uri="{0D108BD9-81ED-4DB2-BD59-A6C34878D82A}">
                    <a16:rowId xmlns:a16="http://schemas.microsoft.com/office/drawing/2014/main" val="3824300011"/>
                  </a:ext>
                </a:extLst>
              </a:tr>
              <a:tr h="491667">
                <a:tc>
                  <a:txBody>
                    <a:bodyPr/>
                    <a:lstStyle/>
                    <a:p>
                      <a:r>
                        <a:rPr lang="en-US" dirty="0">
                          <a:latin typeface="Trebuchet MS" panose="020B0603020202020204" pitchFamily="34" charset="0"/>
                        </a:rPr>
                        <a:t>Drama</a:t>
                      </a:r>
                    </a:p>
                  </a:txBody>
                  <a:tcPr marL="68580" marR="68580"/>
                </a:tc>
                <a:tc>
                  <a:txBody>
                    <a:bodyPr/>
                    <a:lstStyle/>
                    <a:p>
                      <a:pPr algn="ctr"/>
                      <a:r>
                        <a:rPr lang="en-US" dirty="0">
                          <a:latin typeface="Trebuchet MS" panose="020B0603020202020204" pitchFamily="34" charset="0"/>
                        </a:rPr>
                        <a:t>57</a:t>
                      </a:r>
                    </a:p>
                  </a:txBody>
                  <a:tcPr marL="68580" marR="68580"/>
                </a:tc>
                <a:tc>
                  <a:txBody>
                    <a:bodyPr/>
                    <a:lstStyle/>
                    <a:p>
                      <a:pPr algn="ctr"/>
                      <a:r>
                        <a:rPr lang="en-US" dirty="0">
                          <a:latin typeface="Trebuchet MS" panose="020B0603020202020204" pitchFamily="34" charset="0"/>
                        </a:rPr>
                        <a:t>230</a:t>
                      </a:r>
                    </a:p>
                  </a:txBody>
                  <a:tcPr marL="68580" marR="68580"/>
                </a:tc>
                <a:extLst>
                  <a:ext uri="{0D108BD9-81ED-4DB2-BD59-A6C34878D82A}">
                    <a16:rowId xmlns:a16="http://schemas.microsoft.com/office/drawing/2014/main" val="869348072"/>
                  </a:ext>
                </a:extLst>
              </a:tr>
              <a:tr h="491667">
                <a:tc>
                  <a:txBody>
                    <a:bodyPr/>
                    <a:lstStyle/>
                    <a:p>
                      <a:r>
                        <a:rPr lang="en-US" dirty="0">
                          <a:latin typeface="Trebuchet MS" panose="020B0603020202020204" pitchFamily="34" charset="0"/>
                        </a:rPr>
                        <a:t>Children</a:t>
                      </a:r>
                    </a:p>
                  </a:txBody>
                  <a:tcPr marL="68580" marR="68580"/>
                </a:tc>
                <a:tc>
                  <a:txBody>
                    <a:bodyPr/>
                    <a:lstStyle/>
                    <a:p>
                      <a:pPr algn="ctr"/>
                      <a:r>
                        <a:rPr lang="en-US" dirty="0">
                          <a:latin typeface="Trebuchet MS" panose="020B0603020202020204" pitchFamily="34" charset="0"/>
                        </a:rPr>
                        <a:t>141</a:t>
                      </a:r>
                    </a:p>
                  </a:txBody>
                  <a:tcPr marL="68580" marR="68580"/>
                </a:tc>
                <a:tc>
                  <a:txBody>
                    <a:bodyPr/>
                    <a:lstStyle/>
                    <a:p>
                      <a:pPr algn="ctr"/>
                      <a:r>
                        <a:rPr lang="en-US" dirty="0">
                          <a:latin typeface="Trebuchet MS" panose="020B0603020202020204" pitchFamily="34" charset="0"/>
                        </a:rPr>
                        <a:t>179</a:t>
                      </a:r>
                    </a:p>
                  </a:txBody>
                  <a:tcPr marL="68580" marR="68580"/>
                </a:tc>
                <a:extLst>
                  <a:ext uri="{0D108BD9-81ED-4DB2-BD59-A6C34878D82A}">
                    <a16:rowId xmlns:a16="http://schemas.microsoft.com/office/drawing/2014/main" val="4171724670"/>
                  </a:ext>
                </a:extLst>
              </a:tr>
              <a:tr h="491667">
                <a:tc>
                  <a:txBody>
                    <a:bodyPr/>
                    <a:lstStyle/>
                    <a:p>
                      <a:r>
                        <a:rPr lang="en-US" dirty="0">
                          <a:latin typeface="Trebuchet MS" panose="020B0603020202020204" pitchFamily="34" charset="0"/>
                        </a:rPr>
                        <a:t>Comedy</a:t>
                      </a:r>
                    </a:p>
                  </a:txBody>
                  <a:tcPr marL="68580" marR="68580"/>
                </a:tc>
                <a:tc>
                  <a:txBody>
                    <a:bodyPr/>
                    <a:lstStyle/>
                    <a:p>
                      <a:pPr algn="ctr"/>
                      <a:r>
                        <a:rPr lang="en-US" dirty="0">
                          <a:latin typeface="Trebuchet MS" panose="020B0603020202020204" pitchFamily="34" charset="0"/>
                        </a:rPr>
                        <a:t>51</a:t>
                      </a:r>
                    </a:p>
                  </a:txBody>
                  <a:tcPr marL="68580" marR="68580"/>
                </a:tc>
                <a:tc>
                  <a:txBody>
                    <a:bodyPr/>
                    <a:lstStyle/>
                    <a:p>
                      <a:pPr algn="ctr"/>
                      <a:r>
                        <a:rPr lang="en-US" dirty="0">
                          <a:latin typeface="Trebuchet MS" panose="020B0603020202020204" pitchFamily="34" charset="0"/>
                        </a:rPr>
                        <a:t>157</a:t>
                      </a:r>
                    </a:p>
                  </a:txBody>
                  <a:tcPr marL="68580" marR="68580"/>
                </a:tc>
                <a:extLst>
                  <a:ext uri="{0D108BD9-81ED-4DB2-BD59-A6C34878D82A}">
                    <a16:rowId xmlns:a16="http://schemas.microsoft.com/office/drawing/2014/main" val="2982833616"/>
                  </a:ext>
                </a:extLst>
              </a:tr>
              <a:tr h="491667">
                <a:tc>
                  <a:txBody>
                    <a:bodyPr/>
                    <a:lstStyle/>
                    <a:p>
                      <a:r>
                        <a:rPr lang="en-US" dirty="0">
                          <a:latin typeface="Trebuchet MS" panose="020B0603020202020204" pitchFamily="34" charset="0"/>
                        </a:rPr>
                        <a:t>General Documentary</a:t>
                      </a:r>
                    </a:p>
                  </a:txBody>
                  <a:tcPr marL="68580" marR="68580"/>
                </a:tc>
                <a:tc>
                  <a:txBody>
                    <a:bodyPr/>
                    <a:lstStyle/>
                    <a:p>
                      <a:pPr algn="ctr"/>
                      <a:r>
                        <a:rPr lang="en-US" dirty="0">
                          <a:latin typeface="Trebuchet MS" panose="020B0603020202020204" pitchFamily="34" charset="0"/>
                        </a:rPr>
                        <a:t>488</a:t>
                      </a:r>
                    </a:p>
                  </a:txBody>
                  <a:tcPr marL="68580" marR="68580"/>
                </a:tc>
                <a:tc>
                  <a:txBody>
                    <a:bodyPr/>
                    <a:lstStyle/>
                    <a:p>
                      <a:pPr algn="ctr"/>
                      <a:r>
                        <a:rPr lang="en-US" dirty="0">
                          <a:latin typeface="Trebuchet MS" panose="020B0603020202020204" pitchFamily="34" charset="0"/>
                        </a:rPr>
                        <a:t>938</a:t>
                      </a:r>
                    </a:p>
                  </a:txBody>
                  <a:tcPr marL="68580" marR="68580"/>
                </a:tc>
                <a:extLst>
                  <a:ext uri="{0D108BD9-81ED-4DB2-BD59-A6C34878D82A}">
                    <a16:rowId xmlns:a16="http://schemas.microsoft.com/office/drawing/2014/main" val="3490579011"/>
                  </a:ext>
                </a:extLst>
              </a:tr>
              <a:tr h="491667">
                <a:tc>
                  <a:txBody>
                    <a:bodyPr/>
                    <a:lstStyle/>
                    <a:p>
                      <a:r>
                        <a:rPr lang="en-US" dirty="0">
                          <a:latin typeface="Trebuchet MS" panose="020B0603020202020204" pitchFamily="34" charset="0"/>
                        </a:rPr>
                        <a:t>Instruction/</a:t>
                      </a:r>
                      <a:r>
                        <a:rPr lang="en-US" baseline="0" dirty="0">
                          <a:latin typeface="Trebuchet MS" panose="020B0603020202020204" pitchFamily="34" charset="0"/>
                        </a:rPr>
                        <a:t> Advice</a:t>
                      </a:r>
                      <a:endParaRPr lang="en-US" dirty="0">
                        <a:latin typeface="Trebuchet MS" panose="020B0603020202020204" pitchFamily="34" charset="0"/>
                      </a:endParaRPr>
                    </a:p>
                  </a:txBody>
                  <a:tcPr marL="68580" marR="68580"/>
                </a:tc>
                <a:tc>
                  <a:txBody>
                    <a:bodyPr/>
                    <a:lstStyle/>
                    <a:p>
                      <a:pPr algn="ctr"/>
                      <a:r>
                        <a:rPr lang="en-US" dirty="0">
                          <a:latin typeface="Trebuchet MS" panose="020B0603020202020204" pitchFamily="34" charset="0"/>
                        </a:rPr>
                        <a:t>373</a:t>
                      </a:r>
                    </a:p>
                  </a:txBody>
                  <a:tcPr marL="68580" marR="68580"/>
                </a:tc>
                <a:tc>
                  <a:txBody>
                    <a:bodyPr/>
                    <a:lstStyle/>
                    <a:p>
                      <a:pPr algn="ctr"/>
                      <a:r>
                        <a:rPr lang="en-US" dirty="0">
                          <a:latin typeface="Trebuchet MS" panose="020B0603020202020204" pitchFamily="34" charset="0"/>
                        </a:rPr>
                        <a:t>298</a:t>
                      </a:r>
                    </a:p>
                  </a:txBody>
                  <a:tcPr marL="68580" marR="68580"/>
                </a:tc>
                <a:extLst>
                  <a:ext uri="{0D108BD9-81ED-4DB2-BD59-A6C34878D82A}">
                    <a16:rowId xmlns:a16="http://schemas.microsoft.com/office/drawing/2014/main" val="3657691360"/>
                  </a:ext>
                </a:extLst>
              </a:tr>
              <a:tr h="491667">
                <a:tc>
                  <a:txBody>
                    <a:bodyPr/>
                    <a:lstStyle/>
                    <a:p>
                      <a:r>
                        <a:rPr lang="en-US" dirty="0">
                          <a:latin typeface="Trebuchet MS" panose="020B0603020202020204" pitchFamily="34" charset="0"/>
                        </a:rPr>
                        <a:t>Sports</a:t>
                      </a:r>
                    </a:p>
                  </a:txBody>
                  <a:tcPr marL="68580" marR="68580"/>
                </a:tc>
                <a:tc>
                  <a:txBody>
                    <a:bodyPr/>
                    <a:lstStyle/>
                    <a:p>
                      <a:pPr algn="ctr"/>
                      <a:r>
                        <a:rPr lang="en-US" dirty="0">
                          <a:latin typeface="Trebuchet MS" panose="020B0603020202020204" pitchFamily="34" charset="0"/>
                        </a:rPr>
                        <a:t>339</a:t>
                      </a:r>
                    </a:p>
                  </a:txBody>
                  <a:tcPr marL="68580" marR="68580"/>
                </a:tc>
                <a:tc>
                  <a:txBody>
                    <a:bodyPr/>
                    <a:lstStyle/>
                    <a:p>
                      <a:pPr algn="ctr"/>
                      <a:r>
                        <a:rPr lang="en-US" dirty="0">
                          <a:latin typeface="Trebuchet MS" panose="020B0603020202020204" pitchFamily="34" charset="0"/>
                        </a:rPr>
                        <a:t>629</a:t>
                      </a:r>
                    </a:p>
                  </a:txBody>
                  <a:tcPr marL="68580" marR="68580"/>
                </a:tc>
                <a:extLst>
                  <a:ext uri="{0D108BD9-81ED-4DB2-BD59-A6C34878D82A}">
                    <a16:rowId xmlns:a16="http://schemas.microsoft.com/office/drawing/2014/main" val="2913079367"/>
                  </a:ext>
                </a:extLst>
              </a:tr>
            </a:tbl>
          </a:graphicData>
        </a:graphic>
      </p:graphicFrame>
      <p:sp>
        <p:nvSpPr>
          <p:cNvPr id="9" name="Text Placeholder 2">
            <a:extLst>
              <a:ext uri="{FF2B5EF4-FFF2-40B4-BE49-F238E27FC236}">
                <a16:creationId xmlns:a16="http://schemas.microsoft.com/office/drawing/2014/main" id="{47C32F31-9220-47C4-826C-31C0931C58F5}"/>
              </a:ext>
            </a:extLst>
          </p:cNvPr>
          <p:cNvSpPr txBox="1">
            <a:spLocks/>
          </p:cNvSpPr>
          <p:nvPr/>
        </p:nvSpPr>
        <p:spPr>
          <a:xfrm>
            <a:off x="329142" y="6189666"/>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100" dirty="0"/>
          </a:p>
        </p:txBody>
      </p:sp>
      <p:sp>
        <p:nvSpPr>
          <p:cNvPr id="12" name="Text Placeholder 3">
            <a:extLst>
              <a:ext uri="{FF2B5EF4-FFF2-40B4-BE49-F238E27FC236}">
                <a16:creationId xmlns:a16="http://schemas.microsoft.com/office/drawing/2014/main" id="{104EE9A8-608B-4421-AD22-34C9832599AE}"/>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37162499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82680A-D09F-4BB7-AF6F-2780214BA7EA}"/>
              </a:ext>
            </a:extLst>
          </p:cNvPr>
          <p:cNvPicPr>
            <a:picLocks noChangeAspect="1"/>
          </p:cNvPicPr>
          <p:nvPr/>
        </p:nvPicPr>
        <p:blipFill>
          <a:blip r:embed="rId2"/>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F065ABE9-1C9C-4C89-B09C-A6D8A85EF596}"/>
              </a:ext>
            </a:extLst>
          </p:cNvPr>
          <p:cNvSpPr>
            <a:spLocks noGrp="1"/>
          </p:cNvSpPr>
          <p:nvPr>
            <p:ph type="ctrTitle"/>
          </p:nvPr>
        </p:nvSpPr>
        <p:spPr>
          <a:xfrm>
            <a:off x="2734408" y="4720854"/>
            <a:ext cx="6444762" cy="1517126"/>
          </a:xfrm>
        </p:spPr>
        <p:txBody>
          <a:bodyPr/>
          <a:lstStyle/>
          <a:p>
            <a:pPr algn="l">
              <a:lnSpc>
                <a:spcPts val="3800"/>
              </a:lnSpc>
            </a:pPr>
            <a:r>
              <a:rPr lang="en-US" sz="3600" b="1" dirty="0">
                <a:solidFill>
                  <a:schemeClr val="tx1"/>
                </a:solidFill>
                <a:latin typeface="+mj-lt"/>
                <a:cs typeface="+mj-cs"/>
              </a:rPr>
              <a:t>Saying “Yes” To Addressability:</a:t>
            </a:r>
            <a:br>
              <a:rPr lang="en-US" sz="3600" b="1" dirty="0">
                <a:solidFill>
                  <a:schemeClr val="tx1"/>
                </a:solidFill>
                <a:latin typeface="+mj-lt"/>
                <a:cs typeface="+mj-cs"/>
              </a:rPr>
            </a:br>
            <a:r>
              <a:rPr lang="en-US" sz="2800" b="1" dirty="0">
                <a:solidFill>
                  <a:schemeClr val="tx1"/>
                </a:solidFill>
                <a:latin typeface="+mj-lt"/>
                <a:cs typeface="+mj-cs"/>
              </a:rPr>
              <a:t>Capitalizing On</a:t>
            </a:r>
            <a:r>
              <a:rPr lang="en-US" sz="3600" b="1" dirty="0">
                <a:solidFill>
                  <a:schemeClr val="tx1"/>
                </a:solidFill>
                <a:latin typeface="+mj-lt"/>
                <a:cs typeface="+mj-cs"/>
              </a:rPr>
              <a:t> </a:t>
            </a:r>
            <a:r>
              <a:rPr lang="en-US" sz="2800" b="1" dirty="0">
                <a:solidFill>
                  <a:schemeClr val="tx1"/>
                </a:solidFill>
                <a:latin typeface="+mj-lt"/>
                <a:cs typeface="+mj-cs"/>
              </a:rPr>
              <a:t>Cable TV’s Advanced Targeting Capabilities</a:t>
            </a:r>
          </a:p>
        </p:txBody>
      </p:sp>
    </p:spTree>
    <p:extLst>
      <p:ext uri="{BB962C8B-B14F-4D97-AF65-F5344CB8AC3E}">
        <p14:creationId xmlns:p14="http://schemas.microsoft.com/office/powerpoint/2010/main" val="24433008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185060" y="369277"/>
            <a:ext cx="8791886" cy="7134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R="0" lvl="0" indent="0" algn="ctr" fontAlgn="auto">
              <a:lnSpc>
                <a:spcPts val="2800"/>
              </a:lnSpc>
              <a:spcAft>
                <a:spcPts val="0"/>
              </a:spcAft>
              <a:buClrTx/>
              <a:buSzTx/>
              <a:tabLst/>
              <a:defRPr/>
            </a:pPr>
            <a:r>
              <a:rPr lang="en-US" sz="2600" dirty="0">
                <a:solidFill>
                  <a:schemeClr val="tx1"/>
                </a:solidFill>
                <a:latin typeface="Trebuchet MS"/>
              </a:rPr>
              <a:t>Addressable TV’s Precision Targeting Delivers Unrivaled Relevancy For Advertisers</a:t>
            </a:r>
          </a:p>
        </p:txBody>
      </p:sp>
      <p:sp>
        <p:nvSpPr>
          <p:cNvPr id="8" name="TextBox 7"/>
          <p:cNvSpPr txBox="1"/>
          <p:nvPr/>
        </p:nvSpPr>
        <p:spPr>
          <a:xfrm>
            <a:off x="228600" y="1371940"/>
            <a:ext cx="8675703" cy="34470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ysClr val="windowText" lastClr="000000"/>
                </a:solidFill>
                <a:effectLst/>
                <a:uLnTx/>
                <a:uFillTx/>
                <a:latin typeface="Trebuchet MS" panose="020B0603020202020204" pitchFamily="34" charset="0"/>
              </a:rPr>
              <a:t>What Is Addressable</a:t>
            </a:r>
            <a:r>
              <a:rPr kumimoji="0" lang="en-US" sz="2400" b="0" i="1" u="none" strike="noStrike" kern="0" cap="none" spc="0" normalizeH="0" noProof="0" dirty="0">
                <a:ln>
                  <a:noFill/>
                </a:ln>
                <a:solidFill>
                  <a:sysClr val="windowText" lastClr="000000"/>
                </a:solidFill>
                <a:effectLst/>
                <a:uLnTx/>
                <a:uFillTx/>
                <a:latin typeface="Trebuchet MS" panose="020B0603020202020204" pitchFamily="34" charset="0"/>
              </a:rPr>
              <a:t> TV?</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ysClr val="windowText" lastClr="000000"/>
              </a:solidFill>
              <a:effectLst/>
              <a:uLnTx/>
              <a:uFillTx/>
              <a:latin typeface="Trebuchet MS" panose="020B0603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ysClr val="windowText" lastClr="000000"/>
              </a:solidFill>
              <a:effectLst/>
              <a:uLnTx/>
              <a:uFillTx/>
              <a:latin typeface="Trebuchet MS" panose="020B0603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latin typeface="Trebuchet MS" panose="020B0603020202020204" pitchFamily="34" charset="0"/>
              </a:rPr>
              <a:t>The ability of an advertiser to deliver</a:t>
            </a:r>
            <a:r>
              <a:rPr kumimoji="0" lang="en-US" b="0" i="0" u="none" strike="noStrike" kern="0" cap="none" spc="0" normalizeH="0" noProof="0" dirty="0">
                <a:ln>
                  <a:noFill/>
                </a:ln>
                <a:solidFill>
                  <a:sysClr val="windowText" lastClr="000000"/>
                </a:solidFill>
                <a:effectLst/>
                <a:uLnTx/>
                <a:uFillTx/>
                <a:latin typeface="Trebuchet MS" panose="020B0603020202020204" pitchFamily="34" charset="0"/>
              </a:rPr>
              <a:t> household-</a:t>
            </a:r>
            <a:r>
              <a:rPr lang="en-US" kern="0" dirty="0">
                <a:solidFill>
                  <a:sysClr val="windowText" lastClr="000000"/>
                </a:solidFill>
                <a:latin typeface="Trebuchet MS" panose="020B0603020202020204" pitchFamily="34" charset="0"/>
              </a:rPr>
              <a:t>level TV advertising via the set-top box based on a defined audience-target developed through </a:t>
            </a:r>
            <a:r>
              <a:rPr kumimoji="0" lang="en-US" b="0" i="0" u="none" strike="noStrike" kern="0" cap="none" spc="0" normalizeH="0" baseline="0" noProof="0" dirty="0">
                <a:ln>
                  <a:noFill/>
                </a:ln>
                <a:solidFill>
                  <a:sysClr val="windowText" lastClr="000000"/>
                </a:solidFill>
                <a:effectLst/>
                <a:uLnTx/>
                <a:uFillTx/>
                <a:latin typeface="Trebuchet MS" panose="020B0603020202020204" pitchFamily="34" charset="0"/>
              </a:rPr>
              <a:t>first-,</a:t>
            </a:r>
            <a:r>
              <a:rPr kumimoji="0" lang="en-US" b="0" i="0" u="none" strike="noStrike" kern="0" cap="none" spc="0" normalizeH="0" noProof="0" dirty="0">
                <a:ln>
                  <a:noFill/>
                </a:ln>
                <a:solidFill>
                  <a:sysClr val="windowText" lastClr="000000"/>
                </a:solidFill>
                <a:effectLst/>
                <a:uLnTx/>
                <a:uFillTx/>
                <a:latin typeface="Trebuchet MS" panose="020B0603020202020204" pitchFamily="34" charset="0"/>
              </a:rPr>
              <a:t> second-, and/or third-party data.  </a:t>
            </a:r>
            <a:r>
              <a:rPr lang="en-US" kern="0" dirty="0">
                <a:solidFill>
                  <a:sysClr val="windowText" lastClr="000000"/>
                </a:solidFill>
                <a:latin typeface="Trebuchet MS" panose="020B0603020202020204" pitchFamily="34" charset="0"/>
              </a:rPr>
              <a:t>Under this method, the advertiser buys the audience and not specific networks or programs.</a:t>
            </a:r>
            <a:r>
              <a:rPr kumimoji="0" lang="en-US" b="0" i="0" u="none" strike="noStrike" kern="0" cap="none" spc="0" normalizeH="0" noProof="0" dirty="0">
                <a:ln>
                  <a:noFill/>
                </a:ln>
                <a:solidFill>
                  <a:sysClr val="windowText" lastClr="000000"/>
                </a:solidFill>
                <a:effectLst/>
                <a:uLnTx/>
                <a:uFillTx/>
                <a:latin typeface="Trebuchet MS" panose="020B0603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lang="en-US" sz="3200" kern="0" baseline="0" dirty="0">
              <a:solidFill>
                <a:sysClr val="windowText" lastClr="000000"/>
              </a:solidFill>
              <a:latin typeface="Trebuchet MS" panose="020B0603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kern="0" noProof="0" dirty="0">
                <a:solidFill>
                  <a:sysClr val="windowText" lastClr="000000"/>
                </a:solidFill>
                <a:latin typeface="Trebuchet MS" panose="020B0603020202020204" pitchFamily="34" charset="0"/>
              </a:rPr>
              <a:t>Addressable TV is a means of delivering the right ad to the right person by combining the unmatched reach of Television with the targeting precision and measurement capabilities of “one-to-one” marketing</a:t>
            </a:r>
            <a:r>
              <a:rPr lang="en-US" kern="0" dirty="0">
                <a:solidFill>
                  <a:sysClr val="windowText" lastClr="000000"/>
                </a:solidFill>
                <a:latin typeface="Trebuchet MS" panose="020B0603020202020204" pitchFamily="34" charset="0"/>
              </a:rPr>
              <a:t>.</a:t>
            </a:r>
            <a:r>
              <a:rPr lang="en-US" kern="0" noProof="0" dirty="0">
                <a:solidFill>
                  <a:sysClr val="windowText" lastClr="000000"/>
                </a:solidFill>
                <a:latin typeface="Trebuchet MS" panose="020B0603020202020204" pitchFamily="34" charset="0"/>
              </a:rPr>
              <a:t>  </a:t>
            </a:r>
            <a:endParaRPr kumimoji="0" lang="en-US"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4" name="Text Placeholder 3">
            <a:extLst>
              <a:ext uri="{FF2B5EF4-FFF2-40B4-BE49-F238E27FC236}">
                <a16:creationId xmlns:a16="http://schemas.microsoft.com/office/drawing/2014/main" id="{F1EDD2EB-7FBE-4CF4-8ABA-810160B0AE53}"/>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42701515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195219" y="281645"/>
            <a:ext cx="8726839" cy="8728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600" dirty="0">
                <a:solidFill>
                  <a:schemeClr val="tx1"/>
                </a:solidFill>
                <a:latin typeface="Trebuchet MS"/>
              </a:rPr>
              <a:t>Approximately 64 Million U.S. Households Have Addressable TV Capabilities</a:t>
            </a:r>
          </a:p>
        </p:txBody>
      </p:sp>
      <p:sp>
        <p:nvSpPr>
          <p:cNvPr id="10" name="TextBox 9"/>
          <p:cNvSpPr txBox="1"/>
          <p:nvPr/>
        </p:nvSpPr>
        <p:spPr>
          <a:xfrm>
            <a:off x="150578" y="6565593"/>
            <a:ext cx="7234959"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rPr>
              <a:t>Source: IAB Advanced TV Targeting Primer based on TV provider shared data updated as of February 2018.</a:t>
            </a:r>
            <a:endParaRPr kumimoji="0" lang="en-US" sz="900" b="1" i="1" u="sng"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7" name="TextBox 6"/>
          <p:cNvSpPr txBox="1"/>
          <p:nvPr/>
        </p:nvSpPr>
        <p:spPr>
          <a:xfrm>
            <a:off x="246355" y="1226414"/>
            <a:ext cx="8675703" cy="523220"/>
          </a:xfrm>
          <a:prstGeom prst="rect">
            <a:avLst/>
          </a:prstGeom>
          <a:noFill/>
        </p:spPr>
        <p:txBody>
          <a:bodyPr wrap="square" rtlCol="0">
            <a:spAutoFit/>
          </a:bodyPr>
          <a:lstStyle/>
          <a:p>
            <a:pPr marL="285750" indent="-285750" defTabSz="914400">
              <a:buFont typeface="Arial" panose="020B0604020202020204" pitchFamily="34" charset="0"/>
              <a:buChar char="•"/>
              <a:defRPr/>
            </a:pPr>
            <a:r>
              <a:rPr lang="en-US" sz="1400" kern="0" dirty="0">
                <a:solidFill>
                  <a:sysClr val="windowText" lastClr="000000"/>
                </a:solidFill>
                <a:latin typeface="Trebuchet MS" panose="020B0603020202020204" pitchFamily="34" charset="0"/>
              </a:rPr>
              <a:t>As of early 2018, there are 64MM addressable TV HHs across the U.S., representing more than 54% of TV HHs</a:t>
            </a:r>
          </a:p>
        </p:txBody>
      </p:sp>
      <p:graphicFrame>
        <p:nvGraphicFramePr>
          <p:cNvPr id="8" name="Diagram 7"/>
          <p:cNvGraphicFramePr/>
          <p:nvPr>
            <p:extLst/>
          </p:nvPr>
        </p:nvGraphicFramePr>
        <p:xfrm>
          <a:off x="1331465" y="1951284"/>
          <a:ext cx="6241371" cy="3941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6031722" y="5616086"/>
            <a:ext cx="1924975" cy="239697"/>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*VOD / TV Everywhere app only</a:t>
            </a:r>
          </a:p>
        </p:txBody>
      </p:sp>
      <p:sp>
        <p:nvSpPr>
          <p:cNvPr id="9" name="Text Placeholder 3">
            <a:extLst>
              <a:ext uri="{FF2B5EF4-FFF2-40B4-BE49-F238E27FC236}">
                <a16:creationId xmlns:a16="http://schemas.microsoft.com/office/drawing/2014/main" id="{E9DE0982-4ED4-4686-8F9D-36E1C8CFF9E1}"/>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38193919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79809" y="237170"/>
            <a:ext cx="8914722" cy="8728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algn="ctr">
              <a:defRPr/>
            </a:pPr>
            <a:r>
              <a:rPr lang="en-US" sz="2600" dirty="0">
                <a:solidFill>
                  <a:schemeClr val="tx1"/>
                </a:solidFill>
                <a:latin typeface="Trebuchet MS"/>
              </a:rPr>
              <a:t>At 64MM HHs, Addressable TV Has A Larger Footprint Than Netflix &amp; Other Popular Subscription Platforms</a:t>
            </a:r>
          </a:p>
        </p:txBody>
      </p:sp>
      <p:graphicFrame>
        <p:nvGraphicFramePr>
          <p:cNvPr id="6" name="Chart 5"/>
          <p:cNvGraphicFramePr/>
          <p:nvPr>
            <p:extLst>
              <p:ext uri="{D42A27DB-BD31-4B8C-83A1-F6EECF244321}">
                <p14:modId xmlns:p14="http://schemas.microsoft.com/office/powerpoint/2010/main" val="2277379353"/>
              </p:ext>
            </p:extLst>
          </p:nvPr>
        </p:nvGraphicFramePr>
        <p:xfrm>
          <a:off x="167054" y="1235315"/>
          <a:ext cx="9000768" cy="472291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67054" y="6171402"/>
            <a:ext cx="7429500" cy="630942"/>
          </a:xfrm>
          <a:prstGeom prst="rect">
            <a:avLst/>
          </a:prstGeom>
          <a:noFill/>
        </p:spPr>
        <p:txBody>
          <a:bodyPr wrap="square" rtlCol="0">
            <a:spAutoFit/>
          </a:bodyPr>
          <a:lstStyle/>
          <a:p>
            <a:pPr lvl="0" defTabSz="914400">
              <a:defRPr/>
            </a:pPr>
            <a:r>
              <a:rPr kumimoji="0" lang="en-US" sz="700" b="0" i="0" u="none" strike="noStrike" kern="0" cap="none" spc="0" normalizeH="0" baseline="0" noProof="0" dirty="0">
                <a:ln>
                  <a:noFill/>
                </a:ln>
                <a:solidFill>
                  <a:sysClr val="windowText" lastClr="000000"/>
                </a:solidFill>
                <a:effectLst/>
                <a:uLnTx/>
                <a:uFillTx/>
                <a:latin typeface="Trebuchet MS" panose="020B0603020202020204" pitchFamily="34" charset="0"/>
              </a:rPr>
              <a:t>Source: </a:t>
            </a:r>
            <a:r>
              <a:rPr lang="en-US" sz="700" kern="0" noProof="0" dirty="0">
                <a:solidFill>
                  <a:sysClr val="windowText" lastClr="000000"/>
                </a:solidFill>
                <a:latin typeface="Trebuchet MS" panose="020B0603020202020204" pitchFamily="34" charset="0"/>
              </a:rPr>
              <a:t>Addressable TV HHs - </a:t>
            </a:r>
            <a:r>
              <a:rPr lang="en-US" sz="700" kern="0" dirty="0">
                <a:solidFill>
                  <a:sysClr val="windowText" lastClr="000000"/>
                </a:solidFill>
                <a:latin typeface="Trebuchet MS" panose="020B0603020202020204" pitchFamily="34" charset="0"/>
              </a:rPr>
              <a:t>IAB Advanced TV Targeting Primer based on TV provider shared data updated as of February 2018.</a:t>
            </a:r>
            <a:r>
              <a:rPr lang="en-US" sz="700" kern="0" noProof="0" dirty="0">
                <a:solidFill>
                  <a:sysClr val="windowText" lastClr="000000"/>
                </a:solidFill>
                <a:latin typeface="Trebuchet MS" panose="020B0603020202020204" pitchFamily="34" charset="0"/>
              </a:rPr>
              <a:t>  Netflix – company financial reports for Dec ‘17. Spotify – March ‘17 data from SNL Kagan.  Amazon Prime – Q4 ‘16 data from SNL Kagan published March ‘17; Amazon Prime Video users estimated based on SNL Kagan’s Feb ‘16 online consumer survey (72% of Prime subscribers use Prime video).  HBO – Q2 ‘17 data from SNL Kagan (includes cable, DBS, Telco &amp; OTT).  </a:t>
            </a:r>
            <a:r>
              <a:rPr lang="en-US" sz="700" kern="0" noProof="0" dirty="0" err="1">
                <a:solidFill>
                  <a:sysClr val="windowText" lastClr="000000"/>
                </a:solidFill>
                <a:latin typeface="Trebuchet MS" panose="020B0603020202020204" pitchFamily="34" charset="0"/>
              </a:rPr>
              <a:t>SiriusXM</a:t>
            </a:r>
            <a:r>
              <a:rPr lang="en-US" sz="700" kern="0" noProof="0" dirty="0">
                <a:solidFill>
                  <a:sysClr val="windowText" lastClr="000000"/>
                </a:solidFill>
                <a:latin typeface="Trebuchet MS" panose="020B0603020202020204" pitchFamily="34" charset="0"/>
              </a:rPr>
              <a:t> – estimated based on SNL Kagan Dec ‘16 data.  Roku – Nov ‘17 data from SNL Kagan (Roku defines active accounts as the number of distinct user accounts that have streamed content on the platform in the last 30 days).  Hulu – paid subscribers only, Q1 ‘17 data from SNL Kagan published June ‘17.  Sling TV – Q4 ‘17 data published by TechCrunch 2/20/18. </a:t>
            </a:r>
            <a:endParaRPr kumimoji="0" lang="en-US" sz="700" b="0" i="0" u="none"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10" name="Rectangle 9"/>
          <p:cNvSpPr/>
          <p:nvPr/>
        </p:nvSpPr>
        <p:spPr>
          <a:xfrm>
            <a:off x="307731" y="1855176"/>
            <a:ext cx="872746" cy="4103057"/>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6457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195219" y="281646"/>
            <a:ext cx="8799311" cy="8728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600" dirty="0">
                <a:solidFill>
                  <a:schemeClr val="tx1"/>
                </a:solidFill>
                <a:latin typeface="Trebuchet MS"/>
              </a:rPr>
              <a:t>By The End of 2019, Addressable Is Expected To Grow To A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600" dirty="0">
                <a:solidFill>
                  <a:schemeClr val="tx1"/>
                </a:solidFill>
                <a:latin typeface="Trebuchet MS"/>
              </a:rPr>
              <a:t>$3 Billion Segment Of TV Advertising</a:t>
            </a:r>
          </a:p>
        </p:txBody>
      </p:sp>
      <p:sp>
        <p:nvSpPr>
          <p:cNvPr id="8" name="TextBox 7"/>
          <p:cNvSpPr txBox="1"/>
          <p:nvPr/>
        </p:nvSpPr>
        <p:spPr>
          <a:xfrm>
            <a:off x="228600" y="1299096"/>
            <a:ext cx="8675703"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Trebuchet MS" panose="020B0603020202020204" pitchFamily="34" charset="0"/>
              </a:rPr>
              <a:t>Addressable TV is projected to </a:t>
            </a:r>
            <a:r>
              <a:rPr kumimoji="0" lang="en-US" sz="1600" b="0" i="1" u="none" strike="noStrike" kern="0" cap="none" spc="0" normalizeH="0" baseline="0" noProof="0" dirty="0">
                <a:ln>
                  <a:noFill/>
                </a:ln>
                <a:solidFill>
                  <a:sysClr val="windowText" lastClr="000000"/>
                </a:solidFill>
                <a:effectLst/>
                <a:uLnTx/>
                <a:uFillTx/>
                <a:latin typeface="Trebuchet MS" panose="020B0603020202020204" pitchFamily="34" charset="0"/>
              </a:rPr>
              <a:t>grow 642% </a:t>
            </a:r>
            <a:r>
              <a:rPr kumimoji="0" lang="en-US" sz="1600" b="0" i="0" u="none" strike="noStrike" kern="0" cap="none" spc="0" normalizeH="0" baseline="0" noProof="0" dirty="0">
                <a:ln>
                  <a:noFill/>
                </a:ln>
                <a:solidFill>
                  <a:sysClr val="windowText" lastClr="000000"/>
                </a:solidFill>
                <a:effectLst/>
                <a:uLnTx/>
                <a:uFillTx/>
                <a:latin typeface="Trebuchet MS" panose="020B0603020202020204" pitchFamily="34" charset="0"/>
              </a:rPr>
              <a:t>over a three year period</a:t>
            </a:r>
            <a:endParaRPr kumimoji="0" lang="en-US" b="1" i="1" u="sng"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6" name="TextBox 5"/>
          <p:cNvSpPr txBox="1"/>
          <p:nvPr/>
        </p:nvSpPr>
        <p:spPr>
          <a:xfrm>
            <a:off x="228600" y="6485692"/>
            <a:ext cx="722727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rPr>
              <a:t>Source: </a:t>
            </a:r>
            <a:r>
              <a:rPr kumimoji="0" lang="en-US" sz="800" b="0" i="0" u="none" strike="noStrike" kern="0" cap="none" spc="0" normalizeH="0" baseline="0" noProof="0" dirty="0" err="1">
                <a:ln>
                  <a:noFill/>
                </a:ln>
                <a:solidFill>
                  <a:sysClr val="windowText" lastClr="000000"/>
                </a:solidFill>
                <a:effectLst/>
                <a:uLnTx/>
                <a:uFillTx/>
                <a:latin typeface="Trebuchet MS" panose="020B0603020202020204" pitchFamily="34" charset="0"/>
              </a:rPr>
              <a:t>eMarketer</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rPr>
              <a:t>, July 2017.  Note: targeted TV ads delivered on a home-by-home basis via cable and satellite boxes; includes VOD; excludes connected TV, smart TV and OTT</a:t>
            </a:r>
            <a:endParaRPr kumimoji="0" lang="en-US" sz="900" b="1" i="1" u="sng"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graphicFrame>
        <p:nvGraphicFramePr>
          <p:cNvPr id="7" name="Chart 6"/>
          <p:cNvGraphicFramePr/>
          <p:nvPr>
            <p:extLst>
              <p:ext uri="{D42A27DB-BD31-4B8C-83A1-F6EECF244321}">
                <p14:modId xmlns:p14="http://schemas.microsoft.com/office/powerpoint/2010/main" val="3449039258"/>
              </p:ext>
            </p:extLst>
          </p:nvPr>
        </p:nvGraphicFramePr>
        <p:xfrm>
          <a:off x="408373" y="1716961"/>
          <a:ext cx="7670305" cy="430603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3">
            <a:extLst>
              <a:ext uri="{FF2B5EF4-FFF2-40B4-BE49-F238E27FC236}">
                <a16:creationId xmlns:a16="http://schemas.microsoft.com/office/drawing/2014/main" id="{BBA3545D-C663-4F21-A168-2AFDE939F44B}"/>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15573101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195219" y="192952"/>
            <a:ext cx="8693802" cy="8728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algn="ctr">
              <a:defRPr/>
            </a:pPr>
            <a:r>
              <a:rPr lang="en-US" sz="2600" dirty="0">
                <a:solidFill>
                  <a:schemeClr val="tx1"/>
                </a:solidFill>
                <a:latin typeface="Trebuchet MS"/>
              </a:rPr>
              <a:t>Right Ads Reaching The Right People: The Benefits of Addressable TV</a:t>
            </a:r>
          </a:p>
        </p:txBody>
      </p:sp>
      <p:sp>
        <p:nvSpPr>
          <p:cNvPr id="8" name="TextBox 7"/>
          <p:cNvSpPr txBox="1"/>
          <p:nvPr/>
        </p:nvSpPr>
        <p:spPr>
          <a:xfrm>
            <a:off x="165260" y="1334604"/>
            <a:ext cx="4050437" cy="45012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sng" strike="noStrike" kern="0" cap="none" spc="0" normalizeH="0" baseline="0" noProof="0" dirty="0">
                <a:ln>
                  <a:noFill/>
                </a:ln>
                <a:solidFill>
                  <a:sysClr val="windowText" lastClr="000000"/>
                </a:solidFill>
                <a:effectLst/>
                <a:uLnTx/>
                <a:uFillTx/>
                <a:latin typeface="Trebuchet MS" panose="020B0603020202020204" pitchFamily="34" charset="0"/>
              </a:rPr>
              <a:t>Major benefits of Addressable TV</a:t>
            </a:r>
            <a:r>
              <a:rPr kumimoji="0" lang="en-US" b="0" i="0" strike="noStrike" kern="0" cap="none" spc="0" normalizeH="0" baseline="0" noProof="0" dirty="0">
                <a:ln>
                  <a:noFill/>
                </a:ln>
                <a:solidFill>
                  <a:sysClr val="windowText" lastClr="000000"/>
                </a:solidFill>
                <a:effectLst/>
                <a:uLnTx/>
                <a:uFillTx/>
                <a:latin typeface="Trebuchet MS" panose="020B0603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endParaRPr lang="en-US" sz="1200" kern="0" dirty="0">
              <a:solidFill>
                <a:sysClr val="windowText" lastClr="000000"/>
              </a:solidFill>
              <a:latin typeface="Trebuchet MS" panose="020B0603020202020204" pitchFamily="34" charset="0"/>
            </a:endParaRPr>
          </a:p>
          <a:p>
            <a:pPr marR="0" lvl="0" defTabSz="914400" eaLnBrk="1" fontAlgn="auto" latinLnBrk="0" hangingPunct="1">
              <a:lnSpc>
                <a:spcPct val="100000"/>
              </a:lnSpc>
              <a:spcBef>
                <a:spcPts val="0"/>
              </a:spcBef>
              <a:spcAft>
                <a:spcPts val="0"/>
              </a:spcAft>
              <a:buClrTx/>
              <a:buSzTx/>
              <a:tabLst/>
              <a:defRPr/>
            </a:pPr>
            <a:r>
              <a:rPr lang="en-US" sz="1600" i="1" kern="0" dirty="0">
                <a:solidFill>
                  <a:sysClr val="windowText" lastClr="000000"/>
                </a:solidFill>
                <a:latin typeface="Trebuchet MS" panose="020B0603020202020204" pitchFamily="34" charset="0"/>
              </a:rPr>
              <a:t>Precision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strike="noStrike" kern="0" cap="none" spc="0" normalizeH="0" baseline="0" noProof="0" dirty="0">
                <a:ln>
                  <a:noFill/>
                </a:ln>
                <a:solidFill>
                  <a:sysClr val="windowText" lastClr="000000"/>
                </a:solidFill>
                <a:effectLst/>
                <a:uLnTx/>
                <a:uFillTx/>
                <a:latin typeface="Trebuchet MS" panose="020B0603020202020204" pitchFamily="34" charset="0"/>
              </a:rPr>
              <a:t>Goes beyond</a:t>
            </a:r>
            <a:r>
              <a:rPr kumimoji="0" lang="en-US" sz="1050" strike="noStrike" kern="0" cap="none" spc="0" normalizeH="0" noProof="0" dirty="0">
                <a:ln>
                  <a:noFill/>
                </a:ln>
                <a:solidFill>
                  <a:sysClr val="windowText" lastClr="000000"/>
                </a:solidFill>
                <a:effectLst/>
                <a:uLnTx/>
                <a:uFillTx/>
                <a:latin typeface="Trebuchet MS" panose="020B0603020202020204" pitchFamily="34" charset="0"/>
              </a:rPr>
              <a:t> the traditional Nielsen demographics of age and sex to develop more precise targets based on granular demographics, geography, transactional / consumption &amp; behavioral activities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kern="0" baseline="0" dirty="0">
              <a:solidFill>
                <a:sysClr val="windowText" lastClr="000000"/>
              </a:solidFill>
              <a:latin typeface="Trebuchet MS" panose="020B0603020202020204" pitchFamily="34" charset="0"/>
            </a:endParaRPr>
          </a:p>
          <a:p>
            <a:pPr defTabSz="914400">
              <a:defRPr/>
            </a:pPr>
            <a:r>
              <a:rPr lang="en-US" sz="1600" i="1" kern="0" dirty="0">
                <a:solidFill>
                  <a:sysClr val="windowText" lastClr="000000"/>
                </a:solidFill>
                <a:latin typeface="Trebuchet MS" panose="020B0603020202020204" pitchFamily="34" charset="0"/>
              </a:rPr>
              <a:t>Customized Creative / Tracking</a:t>
            </a:r>
          </a:p>
          <a:p>
            <a:pPr marL="285750" indent="-285750" defTabSz="914400">
              <a:buFont typeface="Arial" panose="020B0604020202020204" pitchFamily="34" charset="0"/>
              <a:buChar char="•"/>
              <a:defRPr/>
            </a:pPr>
            <a:r>
              <a:rPr lang="en-US" sz="1050" kern="0" dirty="0">
                <a:solidFill>
                  <a:sysClr val="windowText" lastClr="000000"/>
                </a:solidFill>
                <a:latin typeface="Trebuchet MS" panose="020B0603020202020204" pitchFamily="34" charset="0"/>
              </a:rPr>
              <a:t>Ability to develop creative for different target segments then learn which HHs respond to which message in order to craft future messages in a more personal &amp; relevant way</a:t>
            </a:r>
          </a:p>
          <a:p>
            <a:pPr defTabSz="914400">
              <a:defRPr/>
            </a:pPr>
            <a:endParaRPr lang="en-US" sz="1400" i="1" kern="0" dirty="0">
              <a:solidFill>
                <a:sysClr val="windowText" lastClr="000000"/>
              </a:solidFill>
              <a:latin typeface="Trebuchet MS" panose="020B0603020202020204" pitchFamily="34" charset="0"/>
            </a:endParaRPr>
          </a:p>
          <a:p>
            <a:pPr marR="0" lvl="0" defTabSz="914400" eaLnBrk="1" fontAlgn="auto" latinLnBrk="0" hangingPunct="1">
              <a:lnSpc>
                <a:spcPct val="100000"/>
              </a:lnSpc>
              <a:spcBef>
                <a:spcPts val="0"/>
              </a:spcBef>
              <a:spcAft>
                <a:spcPts val="0"/>
              </a:spcAft>
              <a:buClrTx/>
              <a:buSzTx/>
              <a:tabLst/>
              <a:defRPr/>
            </a:pPr>
            <a:r>
              <a:rPr kumimoji="0" lang="en-US" sz="1600" i="1" strike="noStrike" kern="0" cap="none" spc="0" normalizeH="0" noProof="0" dirty="0">
                <a:ln>
                  <a:noFill/>
                </a:ln>
                <a:solidFill>
                  <a:sysClr val="windowText" lastClr="000000"/>
                </a:solidFill>
                <a:effectLst/>
                <a:uLnTx/>
                <a:uFillTx/>
                <a:latin typeface="Trebuchet MS" panose="020B0603020202020204" pitchFamily="34" charset="0"/>
              </a:rPr>
              <a:t>Relevancy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0" noProof="0" dirty="0">
                <a:solidFill>
                  <a:sysClr val="windowText" lastClr="000000"/>
                </a:solidFill>
                <a:latin typeface="Trebuchet MS" panose="020B0603020202020204" pitchFamily="34" charset="0"/>
              </a:rPr>
              <a:t>Reduction of </a:t>
            </a:r>
            <a:r>
              <a:rPr lang="en-US" sz="1050" kern="0" dirty="0">
                <a:solidFill>
                  <a:sysClr val="windowText" lastClr="000000"/>
                </a:solidFill>
                <a:latin typeface="Trebuchet MS" panose="020B0603020202020204" pitchFamily="34" charset="0"/>
              </a:rPr>
              <a:t>non-targeted </a:t>
            </a:r>
            <a:r>
              <a:rPr lang="en-US" sz="1050" kern="0" noProof="0" dirty="0">
                <a:solidFill>
                  <a:sysClr val="windowText" lastClr="000000"/>
                </a:solidFill>
                <a:latin typeface="Trebuchet MS" panose="020B0603020202020204" pitchFamily="34" charset="0"/>
              </a:rPr>
              <a:t>ad impressions by eliminating ads seen by viewers who are unlikely to take</a:t>
            </a:r>
            <a:r>
              <a:rPr lang="en-US" sz="1050" kern="0" dirty="0">
                <a:solidFill>
                  <a:sysClr val="windowText" lastClr="000000"/>
                </a:solidFill>
                <a:latin typeface="Trebuchet MS" panose="020B0603020202020204" pitchFamily="34" charset="0"/>
              </a:rPr>
              <a:t> action on an advertiser’s product or service while also allowing advertisers to frequency cap to avoid message wear-out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strike="noStrike" kern="0" cap="none" spc="0" normalizeH="0" baseline="0" noProof="0" dirty="0">
              <a:ln>
                <a:noFill/>
              </a:ln>
              <a:solidFill>
                <a:sysClr val="windowText" lastClr="000000"/>
              </a:solidFill>
              <a:effectLst/>
              <a:uLnTx/>
              <a:uFillTx/>
              <a:latin typeface="Trebuchet MS" panose="020B0603020202020204" pitchFamily="34" charset="0"/>
            </a:endParaRPr>
          </a:p>
          <a:p>
            <a:pPr defTabSz="914400">
              <a:defRPr/>
            </a:pPr>
            <a:r>
              <a:rPr lang="en-US" sz="1600" i="1" kern="0" dirty="0">
                <a:solidFill>
                  <a:sysClr val="windowText" lastClr="000000"/>
                </a:solidFill>
                <a:latin typeface="Trebuchet MS" panose="020B0603020202020204" pitchFamily="34" charset="0"/>
              </a:rPr>
              <a:t>ROI Measurement &amp; Testing</a:t>
            </a:r>
          </a:p>
          <a:p>
            <a:pPr marL="285750" indent="-285750" defTabSz="914400">
              <a:buFont typeface="Arial" panose="020B0604020202020204" pitchFamily="34" charset="0"/>
              <a:buChar char="•"/>
              <a:defRPr/>
            </a:pPr>
            <a:r>
              <a:rPr lang="en-US" sz="1050" kern="0" dirty="0">
                <a:solidFill>
                  <a:sysClr val="windowText" lastClr="000000"/>
                </a:solidFill>
                <a:latin typeface="Trebuchet MS" panose="020B0603020202020204" pitchFamily="34" charset="0"/>
              </a:rPr>
              <a:t>In-depth post-campaign reporting with attribution tracking through media partners and third-party </a:t>
            </a:r>
            <a:r>
              <a:rPr lang="en-US" sz="1050" kern="0">
                <a:solidFill>
                  <a:sysClr val="windowText" lastClr="000000"/>
                </a:solidFill>
                <a:latin typeface="Trebuchet MS" panose="020B0603020202020204" pitchFamily="34" charset="0"/>
              </a:rPr>
              <a:t>data providers</a:t>
            </a:r>
            <a:endParaRPr lang="en-US" sz="1050" kern="0" dirty="0">
              <a:solidFill>
                <a:sysClr val="windowText" lastClr="000000"/>
              </a:solidFill>
              <a:latin typeface="Trebuchet MS" panose="020B0603020202020204" pitchFamily="34" charset="0"/>
            </a:endParaRPr>
          </a:p>
          <a:p>
            <a:pPr marL="285750" indent="-285750" defTabSz="914400">
              <a:buFont typeface="Arial" panose="020B0604020202020204" pitchFamily="34" charset="0"/>
              <a:buChar char="•"/>
              <a:defRPr/>
            </a:pPr>
            <a:endParaRPr lang="en-US" sz="1200" kern="0" dirty="0">
              <a:solidFill>
                <a:sysClr val="windowText" lastClr="000000"/>
              </a:solidFill>
              <a:latin typeface="Trebuchet MS" panose="020B0603020202020204" pitchFamily="34" charset="0"/>
            </a:endParaRPr>
          </a:p>
        </p:txBody>
      </p:sp>
      <p:sp>
        <p:nvSpPr>
          <p:cNvPr id="6" name="TextBox 5"/>
          <p:cNvSpPr txBox="1"/>
          <p:nvPr/>
        </p:nvSpPr>
        <p:spPr>
          <a:xfrm>
            <a:off x="165259" y="6334771"/>
            <a:ext cx="736095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rPr>
              <a:t>Source: Based on a survey of media buyers and product marketers conducted by </a:t>
            </a:r>
            <a:r>
              <a:rPr kumimoji="0" lang="en-US" sz="800" b="0" i="0" u="none" strike="noStrike" kern="0" cap="none" spc="0" normalizeH="0" baseline="0" noProof="0" dirty="0" err="1">
                <a:ln>
                  <a:noFill/>
                </a:ln>
                <a:solidFill>
                  <a:sysClr val="windowText" lastClr="000000"/>
                </a:solidFill>
                <a:effectLst/>
                <a:uLnTx/>
                <a:uFillTx/>
                <a:latin typeface="Trebuchet MS" panose="020B0603020202020204" pitchFamily="34" charset="0"/>
              </a:rPr>
              <a:t>Adweek</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rPr>
              <a:t> </a:t>
            </a:r>
            <a:r>
              <a:rPr kumimoji="0" lang="en-US" sz="800" b="0" i="0" u="none" strike="noStrike" kern="0" cap="none" spc="0" normalizeH="0" baseline="0" noProof="0" dirty="0" err="1">
                <a:ln>
                  <a:noFill/>
                </a:ln>
                <a:solidFill>
                  <a:sysClr val="windowText" lastClr="000000"/>
                </a:solidFill>
                <a:effectLst/>
                <a:uLnTx/>
                <a:uFillTx/>
                <a:latin typeface="Trebuchet MS" panose="020B0603020202020204" pitchFamily="34" charset="0"/>
              </a:rPr>
              <a:t>Brandshare</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rPr>
              <a:t> on behalf of AT&amp;T </a:t>
            </a:r>
            <a:r>
              <a:rPr kumimoji="0" lang="en-US" sz="800" b="0" i="0" u="none" strike="noStrike" kern="0" cap="none" spc="0" normalizeH="0" baseline="0" noProof="0" dirty="0" err="1">
                <a:ln>
                  <a:noFill/>
                </a:ln>
                <a:solidFill>
                  <a:sysClr val="windowText" lastClr="000000"/>
                </a:solidFill>
                <a:effectLst/>
                <a:uLnTx/>
                <a:uFillTx/>
                <a:latin typeface="Trebuchet MS" panose="020B0603020202020204" pitchFamily="34" charset="0"/>
              </a:rPr>
              <a:t>AdWorks</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rPr>
              <a:t>.  All 158 respondents had oversight of or involvement in purchasing advertising or media or were involved in marketing a specific product or service.  All respondents were located in the U.S.</a:t>
            </a:r>
            <a:endParaRPr kumimoji="0" lang="en-US" sz="900" b="1" i="1" u="sng"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graphicFrame>
        <p:nvGraphicFramePr>
          <p:cNvPr id="7" name="Chart 6"/>
          <p:cNvGraphicFramePr/>
          <p:nvPr>
            <p:extLst>
              <p:ext uri="{D42A27DB-BD31-4B8C-83A1-F6EECF244321}">
                <p14:modId xmlns:p14="http://schemas.microsoft.com/office/powerpoint/2010/main" val="135646018"/>
              </p:ext>
            </p:extLst>
          </p:nvPr>
        </p:nvGraphicFramePr>
        <p:xfrm>
          <a:off x="4215697" y="1331927"/>
          <a:ext cx="5051393" cy="4604305"/>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p:cNvCxnSpPr/>
          <p:nvPr/>
        </p:nvCxnSpPr>
        <p:spPr>
          <a:xfrm>
            <a:off x="4222367" y="1162972"/>
            <a:ext cx="0" cy="4903523"/>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 Placeholder 3">
            <a:extLst>
              <a:ext uri="{FF2B5EF4-FFF2-40B4-BE49-F238E27FC236}">
                <a16:creationId xmlns:a16="http://schemas.microsoft.com/office/drawing/2014/main" id="{A5677C8C-2909-44CE-BD30-315D31CE30ED}"/>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42767180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65"/>
          <p:cNvSpPr txBox="1"/>
          <p:nvPr/>
        </p:nvSpPr>
        <p:spPr>
          <a:xfrm>
            <a:off x="4968184" y="5187227"/>
            <a:ext cx="4045622" cy="861774"/>
          </a:xfrm>
          <a:prstGeom prst="rect">
            <a:avLst/>
          </a:prstGeom>
          <a:solidFill>
            <a:schemeClr val="bg1">
              <a:lumMod val="95000"/>
            </a:schemeClr>
          </a:solidFill>
          <a:ln>
            <a:solidFill>
              <a:schemeClr val="tx1"/>
            </a:solidFill>
          </a:ln>
        </p:spPr>
        <p:txBody>
          <a:bodyPr wrap="square" rtlCol="0">
            <a:spAutoFit/>
          </a:bodyPr>
          <a:lstStyle/>
          <a:p>
            <a:r>
              <a:rPr lang="en-US" sz="1000" b="1" dirty="0"/>
              <a:t>After the addressable campaign is complete, the media partner / data provider analyzes the results of the campaign and provides the brand with post-buy media details and insights such as impact on brand awareness, purchase consideration and even sales conversion.</a:t>
            </a:r>
          </a:p>
        </p:txBody>
      </p:sp>
      <p:sp>
        <p:nvSpPr>
          <p:cNvPr id="58" name="TextBox 57"/>
          <p:cNvSpPr txBox="1"/>
          <p:nvPr/>
        </p:nvSpPr>
        <p:spPr>
          <a:xfrm>
            <a:off x="535256" y="4181093"/>
            <a:ext cx="4045622" cy="400110"/>
          </a:xfrm>
          <a:prstGeom prst="rect">
            <a:avLst/>
          </a:prstGeom>
          <a:solidFill>
            <a:schemeClr val="bg1">
              <a:lumMod val="95000"/>
            </a:schemeClr>
          </a:solidFill>
          <a:ln>
            <a:solidFill>
              <a:schemeClr val="tx1"/>
            </a:solidFill>
          </a:ln>
        </p:spPr>
        <p:txBody>
          <a:bodyPr wrap="square" rtlCol="0">
            <a:spAutoFit/>
          </a:bodyPr>
          <a:lstStyle/>
          <a:p>
            <a:r>
              <a:rPr lang="en-US" sz="1000" b="1" dirty="0"/>
              <a:t>Brand works with media partner on the objectives of campaign and provides relevant first-party data if available.</a:t>
            </a:r>
          </a:p>
        </p:txBody>
      </p:sp>
      <p:sp>
        <p:nvSpPr>
          <p:cNvPr id="38" name="TextBox 37"/>
          <p:cNvSpPr txBox="1"/>
          <p:nvPr/>
        </p:nvSpPr>
        <p:spPr>
          <a:xfrm>
            <a:off x="4415525" y="3388289"/>
            <a:ext cx="1609928" cy="523220"/>
          </a:xfrm>
          <a:prstGeom prst="rect">
            <a:avLst/>
          </a:prstGeom>
          <a:solidFill>
            <a:schemeClr val="bg1"/>
          </a:solidFill>
          <a:ln>
            <a:solidFill>
              <a:schemeClr val="tx1"/>
            </a:solidFill>
          </a:ln>
        </p:spPr>
        <p:txBody>
          <a:bodyPr wrap="square" rtlCol="0">
            <a:spAutoFit/>
          </a:bodyPr>
          <a:lstStyle/>
          <a:p>
            <a:pPr algn="ctr"/>
            <a:r>
              <a:rPr lang="en-US" sz="1400" b="1" dirty="0"/>
              <a:t>Target</a:t>
            </a:r>
          </a:p>
          <a:p>
            <a:pPr algn="ctr"/>
            <a:r>
              <a:rPr lang="en-US" sz="1400" b="1" dirty="0"/>
              <a:t>Households</a:t>
            </a:r>
          </a:p>
        </p:txBody>
      </p:sp>
      <p:sp>
        <p:nvSpPr>
          <p:cNvPr id="2" name="Title Placeholder 1"/>
          <p:cNvSpPr txBox="1">
            <a:spLocks/>
          </p:cNvSpPr>
          <p:nvPr/>
        </p:nvSpPr>
        <p:spPr>
          <a:xfrm>
            <a:off x="195219" y="77972"/>
            <a:ext cx="8753562" cy="8728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600" dirty="0">
                <a:solidFill>
                  <a:schemeClr val="tx1"/>
                </a:solidFill>
                <a:latin typeface="Trebuchet MS"/>
              </a:rPr>
              <a:t>How Addressable TV Works</a:t>
            </a:r>
          </a:p>
        </p:txBody>
      </p:sp>
      <p:sp>
        <p:nvSpPr>
          <p:cNvPr id="8" name="TextBox 7"/>
          <p:cNvSpPr txBox="1"/>
          <p:nvPr/>
        </p:nvSpPr>
        <p:spPr>
          <a:xfrm>
            <a:off x="195219" y="833321"/>
            <a:ext cx="8675703"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Trebuchet MS" panose="020B0603020202020204" pitchFamily="34" charset="0"/>
              </a:rPr>
              <a:t>Addressable TV is not as complex as you</a:t>
            </a:r>
            <a:r>
              <a:rPr kumimoji="0" lang="en-US" sz="1600" b="0" i="0" u="none" strike="noStrike" kern="0" cap="none" spc="0" normalizeH="0" noProof="0" dirty="0">
                <a:ln>
                  <a:noFill/>
                </a:ln>
                <a:solidFill>
                  <a:sysClr val="windowText" lastClr="000000"/>
                </a:solidFill>
                <a:effectLst/>
                <a:uLnTx/>
                <a:uFillTx/>
                <a:latin typeface="Trebuchet MS" panose="020B0603020202020204" pitchFamily="34" charset="0"/>
              </a:rPr>
              <a:t> might think; sophistication doesn’t </a:t>
            </a:r>
            <a:r>
              <a:rPr lang="en-US" sz="1600" kern="0" dirty="0">
                <a:solidFill>
                  <a:sysClr val="windowText" lastClr="000000"/>
                </a:solidFill>
                <a:latin typeface="Trebuchet MS" panose="020B0603020202020204" pitchFamily="34" charset="0"/>
              </a:rPr>
              <a:t>have to </a:t>
            </a:r>
            <a:r>
              <a:rPr kumimoji="0" lang="en-US" sz="1600" b="0" i="0" u="none" strike="noStrike" kern="0" cap="none" spc="0" normalizeH="0" noProof="0" dirty="0">
                <a:ln>
                  <a:noFill/>
                </a:ln>
                <a:solidFill>
                  <a:sysClr val="windowText" lastClr="000000"/>
                </a:solidFill>
                <a:effectLst/>
                <a:uLnTx/>
                <a:uFillTx/>
                <a:latin typeface="Trebuchet MS" panose="020B0603020202020204" pitchFamily="34" charset="0"/>
              </a:rPr>
              <a:t>mean difficult</a:t>
            </a:r>
            <a:endParaRPr kumimoji="0" lang="en-US" sz="1600" b="0" i="0" u="none"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6" name="Hexagon 5"/>
          <p:cNvSpPr/>
          <p:nvPr/>
        </p:nvSpPr>
        <p:spPr>
          <a:xfrm>
            <a:off x="890998" y="1865812"/>
            <a:ext cx="1133108" cy="1499574"/>
          </a:xfrm>
          <a:prstGeom prst="hexagon">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Brand Data</a:t>
            </a:r>
          </a:p>
        </p:txBody>
      </p:sp>
      <p:sp>
        <p:nvSpPr>
          <p:cNvPr id="9" name="Rectangle: Top Corners Rounded 8"/>
          <p:cNvSpPr/>
          <p:nvPr/>
        </p:nvSpPr>
        <p:spPr>
          <a:xfrm rot="10800000">
            <a:off x="2520696" y="1639984"/>
            <a:ext cx="1472254" cy="1964340"/>
          </a:xfrm>
          <a:prstGeom prst="round2Same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a:srcRect l="2500" t="16645" r="22621" b="9310"/>
          <a:stretch/>
        </p:blipFill>
        <p:spPr>
          <a:xfrm>
            <a:off x="4378015" y="2246797"/>
            <a:ext cx="1564095" cy="870012"/>
          </a:xfrm>
          <a:prstGeom prst="rect">
            <a:avLst/>
          </a:prstGeom>
        </p:spPr>
      </p:pic>
      <p:pic>
        <p:nvPicPr>
          <p:cNvPr id="15" name="Picture 14"/>
          <p:cNvPicPr>
            <a:picLocks noChangeAspect="1"/>
          </p:cNvPicPr>
          <p:nvPr/>
        </p:nvPicPr>
        <p:blipFill>
          <a:blip r:embed="rId4"/>
          <a:stretch>
            <a:fillRect/>
          </a:stretch>
        </p:blipFill>
        <p:spPr>
          <a:xfrm>
            <a:off x="6312746" y="2277409"/>
            <a:ext cx="1263958" cy="867513"/>
          </a:xfrm>
          <a:prstGeom prst="rect">
            <a:avLst/>
          </a:prstGeom>
        </p:spPr>
      </p:pic>
      <p:sp>
        <p:nvSpPr>
          <p:cNvPr id="22" name="TextBox 21"/>
          <p:cNvSpPr txBox="1"/>
          <p:nvPr/>
        </p:nvSpPr>
        <p:spPr>
          <a:xfrm>
            <a:off x="119412" y="1828450"/>
            <a:ext cx="328474" cy="1631216"/>
          </a:xfrm>
          <a:prstGeom prst="rect">
            <a:avLst/>
          </a:prstGeom>
          <a:solidFill>
            <a:schemeClr val="bg1"/>
          </a:solidFill>
          <a:ln w="12700">
            <a:solidFill>
              <a:schemeClr val="tx1"/>
            </a:solidFill>
          </a:ln>
        </p:spPr>
        <p:txBody>
          <a:bodyPr wrap="square" rtlCol="0">
            <a:spAutoFit/>
          </a:bodyPr>
          <a:lstStyle/>
          <a:p>
            <a:r>
              <a:rPr lang="en-US" sz="2000" b="1" dirty="0"/>
              <a:t>BRAND</a:t>
            </a:r>
          </a:p>
        </p:txBody>
      </p:sp>
      <p:cxnSp>
        <p:nvCxnSpPr>
          <p:cNvPr id="25" name="Straight Arrow Connector 24"/>
          <p:cNvCxnSpPr/>
          <p:nvPr/>
        </p:nvCxnSpPr>
        <p:spPr>
          <a:xfrm>
            <a:off x="488270" y="2622154"/>
            <a:ext cx="395329" cy="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2078851" y="2614755"/>
            <a:ext cx="395329" cy="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068930" y="2616234"/>
            <a:ext cx="395329" cy="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872573" y="2617713"/>
            <a:ext cx="395329" cy="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7622953" y="2619190"/>
            <a:ext cx="395329" cy="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6312746" y="2277409"/>
            <a:ext cx="1263958" cy="72323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Your Ad Served</a:t>
            </a:r>
          </a:p>
        </p:txBody>
      </p:sp>
      <p:sp>
        <p:nvSpPr>
          <p:cNvPr id="33" name="Oval 32"/>
          <p:cNvSpPr/>
          <p:nvPr/>
        </p:nvSpPr>
        <p:spPr>
          <a:xfrm>
            <a:off x="1057940" y="1734071"/>
            <a:ext cx="244180" cy="248575"/>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a:t>
            </a:r>
          </a:p>
        </p:txBody>
      </p:sp>
      <p:sp>
        <p:nvSpPr>
          <p:cNvPr id="35" name="Oval 34"/>
          <p:cNvSpPr/>
          <p:nvPr/>
        </p:nvSpPr>
        <p:spPr>
          <a:xfrm>
            <a:off x="4271479" y="3185935"/>
            <a:ext cx="244180" cy="248575"/>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3</a:t>
            </a:r>
          </a:p>
        </p:txBody>
      </p:sp>
      <p:sp>
        <p:nvSpPr>
          <p:cNvPr id="36" name="Oval 35"/>
          <p:cNvSpPr/>
          <p:nvPr/>
        </p:nvSpPr>
        <p:spPr>
          <a:xfrm>
            <a:off x="6257619" y="2153121"/>
            <a:ext cx="244180" cy="248575"/>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4</a:t>
            </a:r>
          </a:p>
        </p:txBody>
      </p:sp>
      <p:sp>
        <p:nvSpPr>
          <p:cNvPr id="39" name="TextBox 38"/>
          <p:cNvSpPr txBox="1"/>
          <p:nvPr/>
        </p:nvSpPr>
        <p:spPr>
          <a:xfrm>
            <a:off x="2451858" y="3585077"/>
            <a:ext cx="1609928" cy="307777"/>
          </a:xfrm>
          <a:prstGeom prst="rect">
            <a:avLst/>
          </a:prstGeom>
          <a:solidFill>
            <a:schemeClr val="bg1"/>
          </a:solidFill>
          <a:ln>
            <a:solidFill>
              <a:schemeClr val="tx1"/>
            </a:solidFill>
          </a:ln>
        </p:spPr>
        <p:txBody>
          <a:bodyPr wrap="square" rtlCol="0">
            <a:spAutoFit/>
          </a:bodyPr>
          <a:lstStyle/>
          <a:p>
            <a:pPr algn="ctr"/>
            <a:r>
              <a:rPr lang="en-US" sz="1400" b="1" dirty="0"/>
              <a:t>Data Providers</a:t>
            </a:r>
          </a:p>
        </p:txBody>
      </p:sp>
      <p:sp>
        <p:nvSpPr>
          <p:cNvPr id="34" name="Oval 33"/>
          <p:cNvSpPr/>
          <p:nvPr/>
        </p:nvSpPr>
        <p:spPr>
          <a:xfrm>
            <a:off x="2338646" y="3439190"/>
            <a:ext cx="244180" cy="248575"/>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2</a:t>
            </a:r>
          </a:p>
        </p:txBody>
      </p:sp>
      <p:sp>
        <p:nvSpPr>
          <p:cNvPr id="40" name="Rectangle: Top Corners Rounded 39"/>
          <p:cNvSpPr/>
          <p:nvPr/>
        </p:nvSpPr>
        <p:spPr>
          <a:xfrm>
            <a:off x="8037419" y="1620737"/>
            <a:ext cx="1062191" cy="1964340"/>
          </a:xfrm>
          <a:prstGeom prst="round2Same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8037419" y="1672143"/>
            <a:ext cx="1159845" cy="1877437"/>
          </a:xfrm>
          <a:prstGeom prst="rect">
            <a:avLst/>
          </a:prstGeom>
          <a:noFill/>
        </p:spPr>
        <p:txBody>
          <a:bodyPr wrap="square" rtlCol="0">
            <a:spAutoFit/>
          </a:bodyPr>
          <a:lstStyle/>
          <a:p>
            <a:r>
              <a:rPr lang="en-US" sz="1400" u="sng" dirty="0">
                <a:solidFill>
                  <a:schemeClr val="bg1"/>
                </a:solidFill>
              </a:rPr>
              <a:t>Results:</a:t>
            </a:r>
          </a:p>
          <a:p>
            <a:r>
              <a:rPr lang="en-US" sz="1100" dirty="0">
                <a:solidFill>
                  <a:schemeClr val="bg1"/>
                </a:solidFill>
              </a:rPr>
              <a:t>-Brand Lift</a:t>
            </a:r>
          </a:p>
          <a:p>
            <a:r>
              <a:rPr lang="en-US" sz="1100" dirty="0">
                <a:solidFill>
                  <a:schemeClr val="bg1"/>
                </a:solidFill>
              </a:rPr>
              <a:t>-Consideration</a:t>
            </a:r>
          </a:p>
          <a:p>
            <a:r>
              <a:rPr lang="en-US" sz="1100" dirty="0">
                <a:solidFill>
                  <a:schemeClr val="bg1"/>
                </a:solidFill>
              </a:rPr>
              <a:t>-Response</a:t>
            </a:r>
          </a:p>
          <a:p>
            <a:r>
              <a:rPr lang="en-US" sz="1100" dirty="0">
                <a:solidFill>
                  <a:schemeClr val="bg1"/>
                </a:solidFill>
              </a:rPr>
              <a:t>-Conversion</a:t>
            </a:r>
          </a:p>
          <a:p>
            <a:r>
              <a:rPr lang="en-US" sz="1100" dirty="0">
                <a:solidFill>
                  <a:schemeClr val="bg1"/>
                </a:solidFill>
              </a:rPr>
              <a:t>-Sales Lift</a:t>
            </a:r>
          </a:p>
          <a:p>
            <a:r>
              <a:rPr lang="en-US" sz="1100" dirty="0">
                <a:solidFill>
                  <a:schemeClr val="bg1"/>
                </a:solidFill>
              </a:rPr>
              <a:t>-ROI</a:t>
            </a:r>
          </a:p>
          <a:p>
            <a:r>
              <a:rPr lang="en-US" sz="1050" dirty="0">
                <a:solidFill>
                  <a:schemeClr val="bg1"/>
                </a:solidFill>
              </a:rPr>
              <a:t>-</a:t>
            </a:r>
            <a:r>
              <a:rPr lang="en-US" sz="1100" dirty="0">
                <a:solidFill>
                  <a:schemeClr val="bg1"/>
                </a:solidFill>
              </a:rPr>
              <a:t>Frequency /  </a:t>
            </a:r>
          </a:p>
          <a:p>
            <a:r>
              <a:rPr lang="en-US" sz="1100" dirty="0">
                <a:solidFill>
                  <a:schemeClr val="bg1"/>
                </a:solidFill>
              </a:rPr>
              <a:t> Creative</a:t>
            </a:r>
          </a:p>
          <a:p>
            <a:r>
              <a:rPr lang="en-US" sz="1100" dirty="0">
                <a:solidFill>
                  <a:schemeClr val="bg1"/>
                </a:solidFill>
              </a:rPr>
              <a:t> Impact</a:t>
            </a:r>
            <a:endParaRPr lang="en-US" sz="1050" dirty="0">
              <a:solidFill>
                <a:schemeClr val="bg1"/>
              </a:solidFill>
            </a:endParaRPr>
          </a:p>
        </p:txBody>
      </p:sp>
      <p:sp>
        <p:nvSpPr>
          <p:cNvPr id="42" name="TextBox 41"/>
          <p:cNvSpPr txBox="1"/>
          <p:nvPr/>
        </p:nvSpPr>
        <p:spPr>
          <a:xfrm>
            <a:off x="8037419" y="1306696"/>
            <a:ext cx="1062191" cy="307777"/>
          </a:xfrm>
          <a:prstGeom prst="rect">
            <a:avLst/>
          </a:prstGeom>
          <a:solidFill>
            <a:schemeClr val="bg1"/>
          </a:solidFill>
          <a:ln>
            <a:solidFill>
              <a:schemeClr val="tx1"/>
            </a:solidFill>
          </a:ln>
        </p:spPr>
        <p:txBody>
          <a:bodyPr wrap="square" rtlCol="0">
            <a:spAutoFit/>
          </a:bodyPr>
          <a:lstStyle/>
          <a:p>
            <a:pPr algn="ctr"/>
            <a:r>
              <a:rPr lang="en-US" sz="1400" b="1" dirty="0"/>
              <a:t>Analyze</a:t>
            </a:r>
          </a:p>
        </p:txBody>
      </p:sp>
      <p:sp>
        <p:nvSpPr>
          <p:cNvPr id="37" name="Oval 36"/>
          <p:cNvSpPr/>
          <p:nvPr/>
        </p:nvSpPr>
        <p:spPr>
          <a:xfrm>
            <a:off x="7886802" y="1127418"/>
            <a:ext cx="244180" cy="248575"/>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5</a:t>
            </a:r>
          </a:p>
        </p:txBody>
      </p:sp>
      <p:sp>
        <p:nvSpPr>
          <p:cNvPr id="43" name="Flowchart: Manual Operation 42"/>
          <p:cNvSpPr/>
          <p:nvPr/>
        </p:nvSpPr>
        <p:spPr>
          <a:xfrm>
            <a:off x="2520695" y="1672572"/>
            <a:ext cx="1472255" cy="225236"/>
          </a:xfrm>
          <a:prstGeom prst="flowChartManualOperation">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b="1" dirty="0">
                <a:solidFill>
                  <a:schemeClr val="tx1"/>
                </a:solidFill>
              </a:rPr>
              <a:t>Nielsen Catalina</a:t>
            </a:r>
          </a:p>
          <a:p>
            <a:pPr algn="ctr"/>
            <a:r>
              <a:rPr lang="en-US" sz="500" i="1" dirty="0">
                <a:solidFill>
                  <a:schemeClr val="tx1"/>
                </a:solidFill>
              </a:rPr>
              <a:t>CPG</a:t>
            </a:r>
          </a:p>
        </p:txBody>
      </p:sp>
      <p:sp>
        <p:nvSpPr>
          <p:cNvPr id="44" name="Flowchart: Manual Operation 43"/>
          <p:cNvSpPr/>
          <p:nvPr/>
        </p:nvSpPr>
        <p:spPr>
          <a:xfrm>
            <a:off x="2513297" y="1904869"/>
            <a:ext cx="1472255" cy="225236"/>
          </a:xfrm>
          <a:prstGeom prst="flowChartManualOperation">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b="1" dirty="0">
                <a:solidFill>
                  <a:schemeClr val="tx1"/>
                </a:solidFill>
              </a:rPr>
              <a:t>Kantar </a:t>
            </a:r>
            <a:r>
              <a:rPr lang="en-US" sz="700" b="1" dirty="0" err="1">
                <a:solidFill>
                  <a:schemeClr val="tx1"/>
                </a:solidFill>
              </a:rPr>
              <a:t>Shopcom</a:t>
            </a:r>
            <a:endParaRPr lang="en-US" sz="700" b="1" dirty="0">
              <a:solidFill>
                <a:schemeClr val="tx1"/>
              </a:solidFill>
            </a:endParaRPr>
          </a:p>
          <a:p>
            <a:pPr algn="ctr"/>
            <a:r>
              <a:rPr lang="en-US" sz="500" i="1" dirty="0">
                <a:solidFill>
                  <a:schemeClr val="tx1"/>
                </a:solidFill>
              </a:rPr>
              <a:t>CPG</a:t>
            </a:r>
            <a:endParaRPr lang="en-US" sz="300" i="1" dirty="0">
              <a:solidFill>
                <a:schemeClr val="tx1"/>
              </a:solidFill>
            </a:endParaRPr>
          </a:p>
        </p:txBody>
      </p:sp>
      <p:sp>
        <p:nvSpPr>
          <p:cNvPr id="45" name="TextBox 44"/>
          <p:cNvSpPr txBox="1"/>
          <p:nvPr/>
        </p:nvSpPr>
        <p:spPr>
          <a:xfrm>
            <a:off x="97654" y="6583347"/>
            <a:ext cx="8389398"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rPr>
              <a:t>Source: AT&amp;T “Addressable</a:t>
            </a:r>
            <a:r>
              <a:rPr kumimoji="0" lang="en-US" sz="800" b="0" i="0" u="none" strike="noStrike" kern="0" cap="none" spc="0" normalizeH="0" noProof="0" dirty="0">
                <a:ln>
                  <a:noFill/>
                </a:ln>
                <a:solidFill>
                  <a:sysClr val="windowText" lastClr="000000"/>
                </a:solidFill>
                <a:effectLst/>
                <a:uLnTx/>
                <a:uFillTx/>
                <a:latin typeface="Trebuchet MS" panose="020B0603020202020204" pitchFamily="34" charset="0"/>
              </a:rPr>
              <a:t> Television Best Practices”; Experian Addressable TV Whitepaper</a:t>
            </a:r>
            <a:endParaRPr kumimoji="0" lang="en-US" sz="900" b="1" i="1" u="sng"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46" name="Flowchart: Manual Operation 45"/>
          <p:cNvSpPr/>
          <p:nvPr/>
        </p:nvSpPr>
        <p:spPr>
          <a:xfrm>
            <a:off x="2532530" y="2137168"/>
            <a:ext cx="1472255" cy="225236"/>
          </a:xfrm>
          <a:prstGeom prst="flowChartManualOperation">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chemeClr val="tx1"/>
                </a:solidFill>
              </a:rPr>
              <a:t>Polk (IHS)</a:t>
            </a:r>
          </a:p>
          <a:p>
            <a:pPr algn="ctr"/>
            <a:r>
              <a:rPr lang="en-US" sz="600" i="1" dirty="0">
                <a:solidFill>
                  <a:schemeClr val="tx1"/>
                </a:solidFill>
              </a:rPr>
              <a:t>Auto</a:t>
            </a:r>
            <a:endParaRPr lang="en-US" sz="400" i="1" dirty="0">
              <a:solidFill>
                <a:schemeClr val="tx1"/>
              </a:solidFill>
            </a:endParaRPr>
          </a:p>
        </p:txBody>
      </p:sp>
      <p:sp>
        <p:nvSpPr>
          <p:cNvPr id="47" name="Flowchart: Manual Operation 46"/>
          <p:cNvSpPr/>
          <p:nvPr/>
        </p:nvSpPr>
        <p:spPr>
          <a:xfrm>
            <a:off x="2534009" y="3115194"/>
            <a:ext cx="1472255" cy="225236"/>
          </a:xfrm>
          <a:prstGeom prst="flowChartManualOperation">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err="1">
                <a:solidFill>
                  <a:schemeClr val="tx1"/>
                </a:solidFill>
              </a:rPr>
              <a:t>Mastercard</a:t>
            </a:r>
            <a:endParaRPr lang="en-US" sz="800" b="1" dirty="0">
              <a:solidFill>
                <a:schemeClr val="tx1"/>
              </a:solidFill>
            </a:endParaRPr>
          </a:p>
          <a:p>
            <a:pPr algn="ctr"/>
            <a:r>
              <a:rPr lang="en-US" sz="600" i="1" dirty="0">
                <a:solidFill>
                  <a:schemeClr val="tx1"/>
                </a:solidFill>
              </a:rPr>
              <a:t>Retail</a:t>
            </a:r>
            <a:endParaRPr lang="en-US" sz="400" i="1" dirty="0">
              <a:solidFill>
                <a:schemeClr val="tx1"/>
              </a:solidFill>
            </a:endParaRPr>
          </a:p>
        </p:txBody>
      </p:sp>
      <p:sp>
        <p:nvSpPr>
          <p:cNvPr id="48" name="Flowchart: Manual Operation 47"/>
          <p:cNvSpPr/>
          <p:nvPr/>
        </p:nvSpPr>
        <p:spPr>
          <a:xfrm>
            <a:off x="2534011" y="2884372"/>
            <a:ext cx="1472255" cy="225236"/>
          </a:xfrm>
          <a:prstGeom prst="flowChartManualOperation">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chemeClr val="tx1"/>
                </a:solidFill>
              </a:rPr>
              <a:t>IXI Services</a:t>
            </a:r>
          </a:p>
          <a:p>
            <a:pPr algn="ctr"/>
            <a:r>
              <a:rPr lang="en-US" sz="600" i="1" dirty="0">
                <a:solidFill>
                  <a:schemeClr val="tx1"/>
                </a:solidFill>
              </a:rPr>
              <a:t>Finance</a:t>
            </a:r>
            <a:endParaRPr lang="en-US" sz="400" i="1" dirty="0">
              <a:solidFill>
                <a:schemeClr val="tx1"/>
              </a:solidFill>
            </a:endParaRPr>
          </a:p>
        </p:txBody>
      </p:sp>
      <p:sp>
        <p:nvSpPr>
          <p:cNvPr id="49" name="Flowchart: Manual Operation 48"/>
          <p:cNvSpPr/>
          <p:nvPr/>
        </p:nvSpPr>
        <p:spPr>
          <a:xfrm>
            <a:off x="2534008" y="2653552"/>
            <a:ext cx="1472255" cy="225236"/>
          </a:xfrm>
          <a:prstGeom prst="flowChartManualOperation">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err="1">
                <a:solidFill>
                  <a:schemeClr val="tx1"/>
                </a:solidFill>
              </a:rPr>
              <a:t>Crossix</a:t>
            </a:r>
            <a:endParaRPr lang="en-US" sz="800" b="1" dirty="0">
              <a:solidFill>
                <a:schemeClr val="tx1"/>
              </a:solidFill>
            </a:endParaRPr>
          </a:p>
          <a:p>
            <a:pPr algn="ctr"/>
            <a:r>
              <a:rPr lang="en-US" sz="600" i="1" dirty="0">
                <a:solidFill>
                  <a:schemeClr val="tx1"/>
                </a:solidFill>
              </a:rPr>
              <a:t>Healthcare</a:t>
            </a:r>
            <a:endParaRPr lang="en-US" sz="400" i="1" dirty="0">
              <a:solidFill>
                <a:schemeClr val="tx1"/>
              </a:solidFill>
            </a:endParaRPr>
          </a:p>
        </p:txBody>
      </p:sp>
      <p:sp>
        <p:nvSpPr>
          <p:cNvPr id="50" name="Flowchart: Process 49"/>
          <p:cNvSpPr/>
          <p:nvPr/>
        </p:nvSpPr>
        <p:spPr>
          <a:xfrm>
            <a:off x="2544394" y="2385013"/>
            <a:ext cx="706472" cy="246743"/>
          </a:xfrm>
          <a:prstGeom prst="flowChartProcess">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chemeClr val="tx1"/>
                </a:solidFill>
              </a:rPr>
              <a:t>Experian</a:t>
            </a:r>
          </a:p>
          <a:p>
            <a:pPr algn="ctr"/>
            <a:r>
              <a:rPr lang="en-US" sz="600" i="1" dirty="0">
                <a:solidFill>
                  <a:schemeClr val="tx1"/>
                </a:solidFill>
              </a:rPr>
              <a:t>various</a:t>
            </a:r>
            <a:endParaRPr lang="en-US" sz="500" i="1" dirty="0">
              <a:solidFill>
                <a:schemeClr val="tx1"/>
              </a:solidFill>
            </a:endParaRPr>
          </a:p>
        </p:txBody>
      </p:sp>
      <p:sp>
        <p:nvSpPr>
          <p:cNvPr id="52" name="Flowchart: Process 51"/>
          <p:cNvSpPr/>
          <p:nvPr/>
        </p:nvSpPr>
        <p:spPr>
          <a:xfrm>
            <a:off x="3274997" y="2386114"/>
            <a:ext cx="706472" cy="237577"/>
          </a:xfrm>
          <a:prstGeom prst="flowChartProcess">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chemeClr val="tx1"/>
                </a:solidFill>
              </a:rPr>
              <a:t>Acxiom</a:t>
            </a:r>
          </a:p>
          <a:p>
            <a:pPr algn="ctr"/>
            <a:r>
              <a:rPr lang="en-US" sz="600" i="1" dirty="0">
                <a:solidFill>
                  <a:schemeClr val="tx1"/>
                </a:solidFill>
              </a:rPr>
              <a:t>various</a:t>
            </a:r>
            <a:endParaRPr lang="en-US" sz="500" i="1" dirty="0">
              <a:solidFill>
                <a:schemeClr val="tx1"/>
              </a:solidFill>
            </a:endParaRPr>
          </a:p>
        </p:txBody>
      </p:sp>
      <p:sp>
        <p:nvSpPr>
          <p:cNvPr id="53" name="Oval 52"/>
          <p:cNvSpPr/>
          <p:nvPr/>
        </p:nvSpPr>
        <p:spPr>
          <a:xfrm>
            <a:off x="366180" y="4024477"/>
            <a:ext cx="244180" cy="248575"/>
          </a:xfrm>
          <a:prstGeom prst="ellipse">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a:t>
            </a:r>
          </a:p>
        </p:txBody>
      </p:sp>
      <p:cxnSp>
        <p:nvCxnSpPr>
          <p:cNvPr id="56" name="Straight Connector 55"/>
          <p:cNvCxnSpPr/>
          <p:nvPr/>
        </p:nvCxnSpPr>
        <p:spPr>
          <a:xfrm>
            <a:off x="31062" y="3988185"/>
            <a:ext cx="906854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27858" y="4809643"/>
            <a:ext cx="4045622" cy="553998"/>
          </a:xfrm>
          <a:prstGeom prst="rect">
            <a:avLst/>
          </a:prstGeom>
          <a:solidFill>
            <a:schemeClr val="bg1">
              <a:lumMod val="95000"/>
            </a:schemeClr>
          </a:solidFill>
          <a:ln>
            <a:solidFill>
              <a:schemeClr val="tx1"/>
            </a:solidFill>
          </a:ln>
        </p:spPr>
        <p:txBody>
          <a:bodyPr wrap="square" rtlCol="0">
            <a:spAutoFit/>
          </a:bodyPr>
          <a:lstStyle/>
          <a:p>
            <a:r>
              <a:rPr lang="en-US" sz="1000" b="1" dirty="0"/>
              <a:t>The brand information is matched with the relevant third-party data provider who offer anonymized in-depth, vertical-specific knowledge in a privacy compliant manner.</a:t>
            </a:r>
          </a:p>
        </p:txBody>
      </p:sp>
      <p:sp>
        <p:nvSpPr>
          <p:cNvPr id="60" name="Oval 59"/>
          <p:cNvSpPr/>
          <p:nvPr/>
        </p:nvSpPr>
        <p:spPr>
          <a:xfrm>
            <a:off x="358782" y="4653027"/>
            <a:ext cx="244180" cy="248575"/>
          </a:xfrm>
          <a:prstGeom prst="ellipse">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2</a:t>
            </a:r>
          </a:p>
        </p:txBody>
      </p:sp>
      <p:sp>
        <p:nvSpPr>
          <p:cNvPr id="61" name="TextBox 60"/>
          <p:cNvSpPr txBox="1"/>
          <p:nvPr/>
        </p:nvSpPr>
        <p:spPr>
          <a:xfrm>
            <a:off x="502703" y="5579779"/>
            <a:ext cx="4045622" cy="707886"/>
          </a:xfrm>
          <a:prstGeom prst="rect">
            <a:avLst/>
          </a:prstGeom>
          <a:solidFill>
            <a:schemeClr val="bg1">
              <a:lumMod val="95000"/>
            </a:schemeClr>
          </a:solidFill>
          <a:ln>
            <a:solidFill>
              <a:schemeClr val="tx1"/>
            </a:solidFill>
          </a:ln>
        </p:spPr>
        <p:txBody>
          <a:bodyPr wrap="square" rtlCol="0">
            <a:spAutoFit/>
          </a:bodyPr>
          <a:lstStyle/>
          <a:p>
            <a:r>
              <a:rPr lang="en-US" sz="1000" b="1" dirty="0"/>
              <a:t>Based on the matching data, the data provider / media partner finds the specific households the brand wants to reach.  Then they pinpoint and identify those households within the addressable TV footprint.</a:t>
            </a:r>
          </a:p>
        </p:txBody>
      </p:sp>
      <p:sp>
        <p:nvSpPr>
          <p:cNvPr id="62" name="Oval 61"/>
          <p:cNvSpPr/>
          <p:nvPr/>
        </p:nvSpPr>
        <p:spPr>
          <a:xfrm>
            <a:off x="333627" y="5423163"/>
            <a:ext cx="244180" cy="248575"/>
          </a:xfrm>
          <a:prstGeom prst="ellipse">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3</a:t>
            </a:r>
          </a:p>
        </p:txBody>
      </p:sp>
      <p:sp>
        <p:nvSpPr>
          <p:cNvPr id="63" name="TextBox 62"/>
          <p:cNvSpPr txBox="1"/>
          <p:nvPr/>
        </p:nvSpPr>
        <p:spPr>
          <a:xfrm>
            <a:off x="4966706" y="4511042"/>
            <a:ext cx="4045622" cy="400110"/>
          </a:xfrm>
          <a:prstGeom prst="rect">
            <a:avLst/>
          </a:prstGeom>
          <a:solidFill>
            <a:schemeClr val="bg1">
              <a:lumMod val="95000"/>
            </a:schemeClr>
          </a:solidFill>
          <a:ln>
            <a:solidFill>
              <a:schemeClr val="tx1"/>
            </a:solidFill>
          </a:ln>
        </p:spPr>
        <p:txBody>
          <a:bodyPr wrap="square" rtlCol="0">
            <a:spAutoFit/>
          </a:bodyPr>
          <a:lstStyle/>
          <a:p>
            <a:r>
              <a:rPr lang="en-US" sz="1000" b="1" dirty="0"/>
              <a:t>The brand’s ad is delivered only to the households in the target segment with zero waste.</a:t>
            </a:r>
          </a:p>
        </p:txBody>
      </p:sp>
      <p:sp>
        <p:nvSpPr>
          <p:cNvPr id="64" name="Oval 63"/>
          <p:cNvSpPr/>
          <p:nvPr/>
        </p:nvSpPr>
        <p:spPr>
          <a:xfrm>
            <a:off x="4797630" y="4354426"/>
            <a:ext cx="244180" cy="248575"/>
          </a:xfrm>
          <a:prstGeom prst="ellipse">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4</a:t>
            </a:r>
          </a:p>
        </p:txBody>
      </p:sp>
      <p:sp>
        <p:nvSpPr>
          <p:cNvPr id="65" name="Oval 64"/>
          <p:cNvSpPr/>
          <p:nvPr/>
        </p:nvSpPr>
        <p:spPr>
          <a:xfrm>
            <a:off x="4790232" y="5048357"/>
            <a:ext cx="244180" cy="248575"/>
          </a:xfrm>
          <a:prstGeom prst="ellipse">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5</a:t>
            </a:r>
          </a:p>
        </p:txBody>
      </p:sp>
      <p:sp>
        <p:nvSpPr>
          <p:cNvPr id="51" name="Flowchart: Manual Operation 50"/>
          <p:cNvSpPr/>
          <p:nvPr/>
        </p:nvSpPr>
        <p:spPr>
          <a:xfrm>
            <a:off x="2517453" y="3347048"/>
            <a:ext cx="1472255" cy="225236"/>
          </a:xfrm>
          <a:prstGeom prst="flowChartManualOperation">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chemeClr val="tx1"/>
                </a:solidFill>
              </a:rPr>
              <a:t>Media Partner </a:t>
            </a:r>
            <a:r>
              <a:rPr lang="en-US" sz="600" i="1" dirty="0">
                <a:solidFill>
                  <a:schemeClr val="tx1"/>
                </a:solidFill>
              </a:rPr>
              <a:t>Viewership Data</a:t>
            </a:r>
            <a:endParaRPr lang="en-US" sz="400" i="1" dirty="0">
              <a:solidFill>
                <a:schemeClr val="tx1"/>
              </a:solidFill>
            </a:endParaRPr>
          </a:p>
        </p:txBody>
      </p:sp>
    </p:spTree>
    <p:extLst>
      <p:ext uri="{BB962C8B-B14F-4D97-AF65-F5344CB8AC3E}">
        <p14:creationId xmlns:p14="http://schemas.microsoft.com/office/powerpoint/2010/main" val="3355941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4804" y="2056119"/>
            <a:ext cx="2351090" cy="3346881"/>
          </a:xfrm>
          <a:prstGeom prst="rect">
            <a:avLst/>
          </a:prstGeom>
          <a:solidFill>
            <a:schemeClr val="accent6">
              <a:lumMod val="20000"/>
              <a:lumOff val="80000"/>
            </a:schemeClr>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Rectangle 13"/>
          <p:cNvSpPr/>
          <p:nvPr/>
        </p:nvSpPr>
        <p:spPr>
          <a:xfrm>
            <a:off x="3268466" y="2057597"/>
            <a:ext cx="2351090" cy="3346881"/>
          </a:xfrm>
          <a:prstGeom prst="rect">
            <a:avLst/>
          </a:prstGeom>
          <a:solidFill>
            <a:schemeClr val="tx2">
              <a:lumMod val="20000"/>
              <a:lumOff val="80000"/>
            </a:schemeClr>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Rectangle 14"/>
          <p:cNvSpPr/>
          <p:nvPr/>
        </p:nvSpPr>
        <p:spPr>
          <a:xfrm>
            <a:off x="5968760" y="2059076"/>
            <a:ext cx="2351090" cy="3346881"/>
          </a:xfrm>
          <a:prstGeom prst="rect">
            <a:avLst/>
          </a:prstGeom>
          <a:solidFill>
            <a:schemeClr val="accent3">
              <a:lumMod val="20000"/>
              <a:lumOff val="80000"/>
            </a:schemeClr>
          </a:solid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TextBox 3"/>
          <p:cNvSpPr txBox="1"/>
          <p:nvPr/>
        </p:nvSpPr>
        <p:spPr>
          <a:xfrm>
            <a:off x="594804" y="2066478"/>
            <a:ext cx="2351090" cy="289310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ysClr val="windowText" lastClr="000000"/>
                </a:solidFill>
                <a:effectLst/>
                <a:uLnTx/>
                <a:uFillTx/>
              </a:rPr>
              <a:t>Advertiser’s data about its own customers, prospects and website users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ysClr val="windowText" lastClr="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ysClr val="windowText" lastClr="000000"/>
                </a:solidFill>
                <a:effectLst/>
                <a:uLnTx/>
                <a:uFillTx/>
              </a:rPr>
              <a:t>Potentially made up of purchase history, registered profiles, email subscribers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ysClr val="windowText" lastClr="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ysClr val="windowText" lastClr="000000"/>
                </a:solidFill>
                <a:effectLst/>
                <a:uLnTx/>
                <a:uFillTx/>
              </a:rPr>
              <a:t>Can be completed and enriched by third party data</a:t>
            </a:r>
          </a:p>
        </p:txBody>
      </p:sp>
      <p:sp>
        <p:nvSpPr>
          <p:cNvPr id="2" name="Title Placeholder 1"/>
          <p:cNvSpPr txBox="1">
            <a:spLocks/>
          </p:cNvSpPr>
          <p:nvPr/>
        </p:nvSpPr>
        <p:spPr>
          <a:xfrm>
            <a:off x="195219" y="228893"/>
            <a:ext cx="8772935" cy="8728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600" dirty="0">
                <a:solidFill>
                  <a:schemeClr val="tx1"/>
                </a:solidFill>
                <a:latin typeface="Trebuchet MS"/>
              </a:rPr>
              <a:t>An Addressable Advertiser Can Mine Data From Different Sources To Determine Their Target Audience</a:t>
            </a:r>
          </a:p>
        </p:txBody>
      </p:sp>
      <p:sp>
        <p:nvSpPr>
          <p:cNvPr id="3" name="Rectangle 2"/>
          <p:cNvSpPr/>
          <p:nvPr/>
        </p:nvSpPr>
        <p:spPr>
          <a:xfrm>
            <a:off x="594804" y="1638868"/>
            <a:ext cx="2351090" cy="417251"/>
          </a:xfrm>
          <a:prstGeom prst="rect">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First Party Data</a:t>
            </a:r>
          </a:p>
        </p:txBody>
      </p:sp>
      <p:sp>
        <p:nvSpPr>
          <p:cNvPr id="6" name="Rectangle 5"/>
          <p:cNvSpPr/>
          <p:nvPr/>
        </p:nvSpPr>
        <p:spPr>
          <a:xfrm>
            <a:off x="3267175" y="1649227"/>
            <a:ext cx="2351090" cy="417251"/>
          </a:xfrm>
          <a:prstGeom prst="rect">
            <a:avLst/>
          </a:prstGeom>
          <a:solidFill>
            <a:schemeClr val="tx2"/>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rPr>
              <a:t>Second Party Data</a:t>
            </a:r>
          </a:p>
        </p:txBody>
      </p:sp>
      <p:sp>
        <p:nvSpPr>
          <p:cNvPr id="7" name="Rectangle 6"/>
          <p:cNvSpPr/>
          <p:nvPr/>
        </p:nvSpPr>
        <p:spPr>
          <a:xfrm>
            <a:off x="5967288" y="1649226"/>
            <a:ext cx="2351090" cy="417251"/>
          </a:xfrm>
          <a:prstGeom prst="rect">
            <a:avLst/>
          </a:prstGeom>
          <a:solidFill>
            <a:schemeClr val="accent3"/>
          </a:solid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Third Party Data</a:t>
            </a:r>
          </a:p>
        </p:txBody>
      </p:sp>
      <p:sp>
        <p:nvSpPr>
          <p:cNvPr id="11" name="TextBox 10"/>
          <p:cNvSpPr txBox="1"/>
          <p:nvPr/>
        </p:nvSpPr>
        <p:spPr>
          <a:xfrm>
            <a:off x="3277346" y="2067958"/>
            <a:ext cx="2351090" cy="3108543"/>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ysClr val="windowText" lastClr="000000"/>
                </a:solidFill>
                <a:effectLst/>
                <a:uLnTx/>
                <a:uFillTx/>
              </a:rPr>
              <a:t>Data elements from partners or affiliates that a brand works with</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ysClr val="windowText" lastClr="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ysClr val="windowText" lastClr="000000"/>
                </a:solidFill>
                <a:effectLst/>
                <a:uLnTx/>
                <a:uFillTx/>
              </a:rPr>
              <a:t>Advertiser may share a customer who they would like to co-market to</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ysClr val="windowText" lastClr="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ysClr val="windowText" lastClr="000000"/>
                </a:solidFill>
                <a:effectLst/>
                <a:uLnTx/>
                <a:uFillTx/>
              </a:rPr>
              <a:t>Example: credit card company wants to target individuals who frequently travel on a specific airline</a:t>
            </a:r>
          </a:p>
        </p:txBody>
      </p:sp>
      <p:sp>
        <p:nvSpPr>
          <p:cNvPr id="13" name="TextBox 12"/>
          <p:cNvSpPr txBox="1"/>
          <p:nvPr/>
        </p:nvSpPr>
        <p:spPr>
          <a:xfrm>
            <a:off x="5968767" y="2060559"/>
            <a:ext cx="2351090" cy="3108543"/>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ysClr val="windowText" lastClr="000000"/>
                </a:solidFill>
                <a:effectLst/>
                <a:uLnTx/>
                <a:uFillTx/>
              </a:rPr>
              <a:t>Data an advertiser acquires from other companies such as Experian or </a:t>
            </a:r>
            <a:r>
              <a:rPr kumimoji="0" lang="en-US" sz="1400" b="0" i="0" u="none" strike="noStrike" kern="0" cap="none" spc="0" normalizeH="0" baseline="0" noProof="0" dirty="0" err="1">
                <a:ln>
                  <a:noFill/>
                </a:ln>
                <a:solidFill>
                  <a:sysClr val="windowText" lastClr="000000"/>
                </a:solidFill>
                <a:effectLst/>
                <a:uLnTx/>
                <a:uFillTx/>
              </a:rPr>
              <a:t>Axciom</a:t>
            </a:r>
            <a:endParaRPr kumimoji="0" lang="en-US" sz="1400" b="0" i="0" u="none" strike="noStrike" kern="0" cap="none" spc="0" normalizeH="0" baseline="0" noProof="0" dirty="0">
              <a:ln>
                <a:noFill/>
              </a:ln>
              <a:solidFill>
                <a:sysClr val="windowText" lastClr="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ysClr val="windowText" lastClr="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ysClr val="windowText" lastClr="000000"/>
                </a:solidFill>
                <a:effectLst/>
                <a:uLnTx/>
                <a:uFillTx/>
              </a:rPr>
              <a:t>Important to vet that third party data has both scale and accuracy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ysClr val="windowText" lastClr="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ysClr val="windowText" lastClr="000000"/>
                </a:solidFill>
                <a:effectLst/>
                <a:uLnTx/>
                <a:uFillTx/>
              </a:rPr>
              <a:t>Can be used on its own, or with first and second party data to enrich targeting and segmentation</a:t>
            </a:r>
          </a:p>
        </p:txBody>
      </p:sp>
      <p:sp>
        <p:nvSpPr>
          <p:cNvPr id="16" name="TextBox 15"/>
          <p:cNvSpPr txBox="1"/>
          <p:nvPr/>
        </p:nvSpPr>
        <p:spPr>
          <a:xfrm>
            <a:off x="97654" y="6538273"/>
            <a:ext cx="8389398"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rPr>
              <a:t>Source: internal VAB </a:t>
            </a:r>
            <a:r>
              <a:rPr lang="en-US" sz="800" kern="0" dirty="0">
                <a:solidFill>
                  <a:sysClr val="windowText" lastClr="000000"/>
                </a:solidFill>
                <a:latin typeface="Trebuchet MS" panose="020B0603020202020204" pitchFamily="34" charset="0"/>
              </a:rPr>
              <a:t>information and </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rPr>
              <a:t>Experian Addressable TV Whitepaper</a:t>
            </a:r>
            <a:endParaRPr kumimoji="0" lang="en-US" sz="900" b="1" i="1" u="sng"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17" name="TextBox 16"/>
          <p:cNvSpPr txBox="1"/>
          <p:nvPr/>
        </p:nvSpPr>
        <p:spPr>
          <a:xfrm>
            <a:off x="228600" y="1203526"/>
            <a:ext cx="8675703" cy="338554"/>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US" sz="1600" b="0" i="0" u="none" strike="noStrike" kern="0" cap="none" spc="0" normalizeH="0" baseline="0" noProof="0" dirty="0">
                <a:ln>
                  <a:noFill/>
                </a:ln>
                <a:solidFill>
                  <a:sysClr val="windowText" lastClr="000000"/>
                </a:solidFill>
                <a:effectLst/>
                <a:uLnTx/>
                <a:uFillTx/>
                <a:latin typeface="Trebuchet MS" panose="020B0603020202020204" pitchFamily="34" charset="0"/>
              </a:rPr>
              <a:t>A</a:t>
            </a:r>
            <a:r>
              <a:rPr kumimoji="0" lang="en-US" sz="1600" b="0" i="0" u="none" strike="noStrike" kern="0" cap="none" spc="0" normalizeH="0" noProof="0" dirty="0">
                <a:ln>
                  <a:noFill/>
                </a:ln>
                <a:solidFill>
                  <a:sysClr val="windowText" lastClr="000000"/>
                </a:solidFill>
                <a:effectLst/>
                <a:uLnTx/>
                <a:uFillTx/>
                <a:latin typeface="Trebuchet MS" panose="020B0603020202020204" pitchFamily="34" charset="0"/>
              </a:rPr>
              <a:t> precise, desired audience can be developed through first-, second- or third party data</a:t>
            </a:r>
            <a:endParaRPr kumimoji="0" lang="en-US" sz="1600" b="0" i="0" u="none"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18" name="TextBox 17"/>
          <p:cNvSpPr txBox="1"/>
          <p:nvPr/>
        </p:nvSpPr>
        <p:spPr>
          <a:xfrm>
            <a:off x="195220" y="5482128"/>
            <a:ext cx="8744724" cy="584775"/>
          </a:xfrm>
          <a:prstGeom prst="rect">
            <a:avLst/>
          </a:prstGeom>
          <a:noFill/>
        </p:spPr>
        <p:txBody>
          <a:bodyPr wrap="square" rtlCol="0">
            <a:spAutoFit/>
          </a:bodyPr>
          <a:lstStyle/>
          <a:p>
            <a:pPr lvl="0" algn="ctr" defTabSz="914400">
              <a:defRPr/>
            </a:pPr>
            <a:r>
              <a:rPr kumimoji="0" lang="en-US" sz="1600" b="0" i="0" u="none" strike="noStrike" kern="0" cap="none" spc="0" normalizeH="0" noProof="0" dirty="0">
                <a:ln>
                  <a:noFill/>
                </a:ln>
                <a:solidFill>
                  <a:sysClr val="windowText" lastClr="000000"/>
                </a:solidFill>
                <a:effectLst/>
                <a:uLnTx/>
                <a:uFillTx/>
                <a:latin typeface="Trebuchet MS" panose="020B0603020202020204" pitchFamily="34" charset="0"/>
              </a:rPr>
              <a:t>Third-party data is particularly useful for prospecting campaigns and can help “fill in the holes” of a marketer’s own customer database to build meaningful scale</a:t>
            </a:r>
            <a:endParaRPr kumimoji="0" lang="en-US" sz="1600" b="0" i="0" u="none"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19" name="Text Placeholder 3">
            <a:extLst>
              <a:ext uri="{FF2B5EF4-FFF2-40B4-BE49-F238E27FC236}">
                <a16:creationId xmlns:a16="http://schemas.microsoft.com/office/drawing/2014/main" id="{2AF5AE32-4244-41F5-A364-1A678E0B3532}"/>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10993368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a:spLocks/>
          </p:cNvSpPr>
          <p:nvPr/>
        </p:nvSpPr>
        <p:spPr bwMode="auto">
          <a:xfrm>
            <a:off x="179789" y="271910"/>
            <a:ext cx="8779574"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altLang="en-US" sz="2600" spc="-100" dirty="0">
                <a:latin typeface="Trebuchet MS"/>
                <a:ea typeface="+mj-ea"/>
                <a:cs typeface="+mj-cs"/>
              </a:rPr>
              <a:t>When Implementing Addressable, Buying Audiences Across A Wider Range of Networks Would Further Increase Reach</a:t>
            </a:r>
          </a:p>
        </p:txBody>
      </p:sp>
      <p:sp>
        <p:nvSpPr>
          <p:cNvPr id="9" name="TextBox 8"/>
          <p:cNvSpPr txBox="1"/>
          <p:nvPr/>
        </p:nvSpPr>
        <p:spPr>
          <a:xfrm>
            <a:off x="0" y="6533081"/>
            <a:ext cx="841603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rPr>
              <a:t>Source: Nielsen </a:t>
            </a:r>
            <a:r>
              <a:rPr kumimoji="0" lang="en-US" sz="800" b="0" i="0" u="none" strike="noStrike" kern="0" cap="none" spc="0" normalizeH="0" baseline="0" noProof="0" dirty="0" err="1">
                <a:ln>
                  <a:noFill/>
                </a:ln>
                <a:solidFill>
                  <a:sysClr val="windowText" lastClr="000000"/>
                </a:solidFill>
                <a:effectLst/>
                <a:uLnTx/>
                <a:uFillTx/>
                <a:latin typeface="Trebuchet MS" panose="020B0603020202020204" pitchFamily="34" charset="0"/>
              </a:rPr>
              <a:t>NPower</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rPr>
              <a:t> Reach &amp; Frequency Program Report.  </a:t>
            </a:r>
            <a:r>
              <a:rPr lang="en-US" sz="800" kern="0" dirty="0">
                <a:solidFill>
                  <a:sysClr val="windowText" lastClr="000000"/>
                </a:solidFill>
                <a:latin typeface="Trebuchet MS" panose="020B0603020202020204" pitchFamily="34" charset="0"/>
              </a:rPr>
              <a:t>Live, P18+, Total Day, Ad-supported cable TV networks only.</a:t>
            </a:r>
            <a:endPar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graphicFrame>
        <p:nvGraphicFramePr>
          <p:cNvPr id="4" name="Chart 3"/>
          <p:cNvGraphicFramePr/>
          <p:nvPr>
            <p:extLst>
              <p:ext uri="{D42A27DB-BD31-4B8C-83A1-F6EECF244321}">
                <p14:modId xmlns:p14="http://schemas.microsoft.com/office/powerpoint/2010/main" val="3030871908"/>
              </p:ext>
            </p:extLst>
          </p:nvPr>
        </p:nvGraphicFramePr>
        <p:xfrm>
          <a:off x="685060" y="2033039"/>
          <a:ext cx="7730971" cy="3963315"/>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p:cNvSpPr/>
          <p:nvPr/>
        </p:nvSpPr>
        <p:spPr>
          <a:xfrm>
            <a:off x="2511780" y="3683155"/>
            <a:ext cx="656947" cy="257452"/>
          </a:xfrm>
          <a:prstGeom prst="ellipse">
            <a:avLst/>
          </a:prstGeom>
          <a:solidFill>
            <a:srgbClr val="FFFF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tx1"/>
                </a:solidFill>
              </a:rPr>
              <a:t>63%</a:t>
            </a:r>
          </a:p>
        </p:txBody>
      </p:sp>
      <p:sp>
        <p:nvSpPr>
          <p:cNvPr id="11" name="Oval 10"/>
          <p:cNvSpPr/>
          <p:nvPr/>
        </p:nvSpPr>
        <p:spPr>
          <a:xfrm>
            <a:off x="4995960" y="3887684"/>
            <a:ext cx="656947" cy="257452"/>
          </a:xfrm>
          <a:prstGeom prst="ellipse">
            <a:avLst/>
          </a:prstGeom>
          <a:solidFill>
            <a:srgbClr val="FFFF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tx1"/>
                </a:solidFill>
              </a:rPr>
              <a:t>55%</a:t>
            </a:r>
          </a:p>
        </p:txBody>
      </p:sp>
      <p:sp>
        <p:nvSpPr>
          <p:cNvPr id="12" name="Oval 11"/>
          <p:cNvSpPr/>
          <p:nvPr/>
        </p:nvSpPr>
        <p:spPr>
          <a:xfrm>
            <a:off x="7476049" y="3967879"/>
            <a:ext cx="656947" cy="257452"/>
          </a:xfrm>
          <a:prstGeom prst="ellipse">
            <a:avLst/>
          </a:prstGeom>
          <a:solidFill>
            <a:srgbClr val="FFFF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tx1"/>
                </a:solidFill>
              </a:rPr>
              <a:t>52%</a:t>
            </a:r>
          </a:p>
        </p:txBody>
      </p:sp>
      <p:sp>
        <p:nvSpPr>
          <p:cNvPr id="7" name="TextBox 6"/>
          <p:cNvSpPr txBox="1"/>
          <p:nvPr/>
        </p:nvSpPr>
        <p:spPr>
          <a:xfrm>
            <a:off x="2440758" y="3483188"/>
            <a:ext cx="798990" cy="261610"/>
          </a:xfrm>
          <a:prstGeom prst="rect">
            <a:avLst/>
          </a:prstGeom>
          <a:noFill/>
        </p:spPr>
        <p:txBody>
          <a:bodyPr wrap="square" rtlCol="0">
            <a:spAutoFit/>
          </a:bodyPr>
          <a:lstStyle/>
          <a:p>
            <a:pPr algn="ctr"/>
            <a:r>
              <a:rPr lang="en-US" sz="1050" b="1" u="sng" dirty="0"/>
              <a:t>Top 20</a:t>
            </a:r>
          </a:p>
        </p:txBody>
      </p:sp>
      <p:sp>
        <p:nvSpPr>
          <p:cNvPr id="14" name="TextBox 13"/>
          <p:cNvSpPr txBox="1"/>
          <p:nvPr/>
        </p:nvSpPr>
        <p:spPr>
          <a:xfrm>
            <a:off x="4924938" y="3660516"/>
            <a:ext cx="798990" cy="261610"/>
          </a:xfrm>
          <a:prstGeom prst="rect">
            <a:avLst/>
          </a:prstGeom>
          <a:noFill/>
        </p:spPr>
        <p:txBody>
          <a:bodyPr wrap="square" rtlCol="0">
            <a:spAutoFit/>
          </a:bodyPr>
          <a:lstStyle/>
          <a:p>
            <a:pPr algn="ctr"/>
            <a:r>
              <a:rPr lang="en-US" sz="1050" b="1" u="sng" dirty="0"/>
              <a:t>Top 20</a:t>
            </a:r>
          </a:p>
        </p:txBody>
      </p:sp>
      <p:sp>
        <p:nvSpPr>
          <p:cNvPr id="15" name="TextBox 14"/>
          <p:cNvSpPr txBox="1"/>
          <p:nvPr/>
        </p:nvSpPr>
        <p:spPr>
          <a:xfrm>
            <a:off x="7391705" y="3756013"/>
            <a:ext cx="798990" cy="261610"/>
          </a:xfrm>
          <a:prstGeom prst="rect">
            <a:avLst/>
          </a:prstGeom>
          <a:noFill/>
        </p:spPr>
        <p:txBody>
          <a:bodyPr wrap="square" rtlCol="0">
            <a:spAutoFit/>
          </a:bodyPr>
          <a:lstStyle/>
          <a:p>
            <a:pPr algn="ctr"/>
            <a:r>
              <a:rPr lang="en-US" sz="1050" b="1" u="sng" dirty="0"/>
              <a:t>Top 20</a:t>
            </a:r>
          </a:p>
        </p:txBody>
      </p:sp>
      <p:sp>
        <p:nvSpPr>
          <p:cNvPr id="8" name="TextBox 7"/>
          <p:cNvSpPr txBox="1"/>
          <p:nvPr/>
        </p:nvSpPr>
        <p:spPr>
          <a:xfrm>
            <a:off x="1500326" y="3268931"/>
            <a:ext cx="1091953" cy="215444"/>
          </a:xfrm>
          <a:prstGeom prst="rect">
            <a:avLst/>
          </a:prstGeom>
          <a:noFill/>
        </p:spPr>
        <p:txBody>
          <a:bodyPr wrap="square" rtlCol="0">
            <a:spAutoFit/>
          </a:bodyPr>
          <a:lstStyle/>
          <a:p>
            <a:pPr algn="ctr"/>
            <a:r>
              <a:rPr lang="en-US" sz="800" dirty="0"/>
              <a:t>(42 measured nets)</a:t>
            </a:r>
          </a:p>
        </p:txBody>
      </p:sp>
      <p:sp>
        <p:nvSpPr>
          <p:cNvPr id="18" name="TextBox 17"/>
          <p:cNvSpPr txBox="1"/>
          <p:nvPr/>
        </p:nvSpPr>
        <p:spPr>
          <a:xfrm>
            <a:off x="4004568" y="3391611"/>
            <a:ext cx="1091953" cy="215444"/>
          </a:xfrm>
          <a:prstGeom prst="rect">
            <a:avLst/>
          </a:prstGeom>
          <a:noFill/>
        </p:spPr>
        <p:txBody>
          <a:bodyPr wrap="square" rtlCol="0">
            <a:spAutoFit/>
          </a:bodyPr>
          <a:lstStyle/>
          <a:p>
            <a:pPr algn="ctr"/>
            <a:r>
              <a:rPr lang="en-US" sz="800" dirty="0"/>
              <a:t>(73 measured nets)</a:t>
            </a:r>
          </a:p>
        </p:txBody>
      </p:sp>
      <p:sp>
        <p:nvSpPr>
          <p:cNvPr id="19" name="TextBox 18"/>
          <p:cNvSpPr txBox="1"/>
          <p:nvPr/>
        </p:nvSpPr>
        <p:spPr>
          <a:xfrm>
            <a:off x="6497712" y="3422729"/>
            <a:ext cx="1091953" cy="215444"/>
          </a:xfrm>
          <a:prstGeom prst="rect">
            <a:avLst/>
          </a:prstGeom>
          <a:noFill/>
        </p:spPr>
        <p:txBody>
          <a:bodyPr wrap="square" rtlCol="0">
            <a:spAutoFit/>
          </a:bodyPr>
          <a:lstStyle/>
          <a:p>
            <a:pPr algn="ctr"/>
            <a:r>
              <a:rPr lang="en-US" sz="800" dirty="0"/>
              <a:t>(90 measured nets)</a:t>
            </a:r>
          </a:p>
        </p:txBody>
      </p:sp>
      <p:sp>
        <p:nvSpPr>
          <p:cNvPr id="21" name="TextBox 20"/>
          <p:cNvSpPr txBox="1"/>
          <p:nvPr/>
        </p:nvSpPr>
        <p:spPr>
          <a:xfrm>
            <a:off x="435006" y="1210324"/>
            <a:ext cx="8416031" cy="8002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noProof="0" dirty="0">
                <a:ln>
                  <a:noFill/>
                </a:ln>
                <a:solidFill>
                  <a:sysClr val="windowText" lastClr="000000"/>
                </a:solidFill>
                <a:effectLst/>
                <a:uLnTx/>
                <a:uFillTx/>
                <a:latin typeface="Trebuchet MS" panose="020B0603020202020204" pitchFamily="34" charset="0"/>
              </a:rPr>
              <a:t>Almost 50% of total time spent with ad-supported cable TV now happens outside of the top 20 nets as </a:t>
            </a:r>
            <a:r>
              <a:rPr lang="en-US" sz="1600" kern="0" noProof="0" dirty="0">
                <a:solidFill>
                  <a:sysClr val="windowText" lastClr="000000"/>
                </a:solidFill>
                <a:latin typeface="Trebuchet MS" panose="020B0603020202020204" pitchFamily="34" charset="0"/>
              </a:rPr>
              <a:t>new networks have launched and </a:t>
            </a:r>
            <a:r>
              <a:rPr kumimoji="0" lang="en-US" sz="1600" b="0" i="0" u="none" strike="noStrike" kern="0" cap="none" spc="0" normalizeH="0" noProof="0" dirty="0">
                <a:ln>
                  <a:noFill/>
                </a:ln>
                <a:solidFill>
                  <a:sysClr val="windowText" lastClr="000000"/>
                </a:solidFill>
                <a:effectLst/>
                <a:uLnTx/>
                <a:uFillTx/>
                <a:latin typeface="Trebuchet MS" panose="020B0603020202020204" pitchFamily="34" charset="0"/>
              </a:rPr>
              <a:t>program viewing further fragments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0" noProof="0" dirty="0">
                <a:solidFill>
                  <a:sysClr val="windowText" lastClr="000000"/>
                </a:solidFill>
                <a:latin typeface="Trebuchet MS" panose="020B0603020202020204" pitchFamily="34" charset="0"/>
              </a:rPr>
              <a:t>With this “one-to-one” targeting, value can be found in any program on any network </a:t>
            </a:r>
            <a:endParaRPr kumimoji="0" lang="en-US" sz="1200" b="1" i="1" u="sng"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16" name="Text Placeholder 3">
            <a:extLst>
              <a:ext uri="{FF2B5EF4-FFF2-40B4-BE49-F238E27FC236}">
                <a16:creationId xmlns:a16="http://schemas.microsoft.com/office/drawing/2014/main" id="{A8FDBD7B-BA82-486C-966F-8BFC90D44AAA}"/>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26410030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195219" y="377334"/>
            <a:ext cx="8719439" cy="8728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600" dirty="0">
                <a:solidFill>
                  <a:schemeClr val="tx1"/>
                </a:solidFill>
                <a:latin typeface="Trebuchet MS"/>
              </a:rPr>
              <a:t>Addressability Provides Much Sought After Accountability Without The Digital Ad-Tech Problems</a:t>
            </a:r>
          </a:p>
        </p:txBody>
      </p:sp>
      <p:sp>
        <p:nvSpPr>
          <p:cNvPr id="8" name="TextBox 7"/>
          <p:cNvSpPr txBox="1"/>
          <p:nvPr/>
        </p:nvSpPr>
        <p:spPr>
          <a:xfrm>
            <a:off x="850036" y="2200490"/>
            <a:ext cx="1999695" cy="400110"/>
          </a:xfrm>
          <a:prstGeom prst="rect">
            <a:avLst/>
          </a:prstGeom>
          <a:no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rebuchet MS" panose="020B0603020202020204" pitchFamily="34" charset="0"/>
              </a:rPr>
              <a:t>Addressable</a:t>
            </a:r>
            <a:r>
              <a:rPr kumimoji="0" lang="en-US" sz="2000" b="0" i="0" u="none" strike="noStrike" kern="0" cap="none" spc="0" normalizeH="0" noProof="0" dirty="0">
                <a:ln>
                  <a:noFill/>
                </a:ln>
                <a:solidFill>
                  <a:sysClr val="windowText" lastClr="000000"/>
                </a:solidFill>
                <a:effectLst/>
                <a:uLnTx/>
                <a:uFillTx/>
                <a:latin typeface="Trebuchet MS" panose="020B0603020202020204" pitchFamily="34" charset="0"/>
              </a:rPr>
              <a:t> TV</a:t>
            </a:r>
            <a:endParaRPr kumimoji="0" lang="en-US" sz="2000" b="0" i="0" u="none"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6" name="TextBox 5"/>
          <p:cNvSpPr txBox="1"/>
          <p:nvPr/>
        </p:nvSpPr>
        <p:spPr>
          <a:xfrm>
            <a:off x="230080" y="1247313"/>
            <a:ext cx="867570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latin typeface="Trebuchet MS" panose="020B0603020202020204" pitchFamily="34" charset="0"/>
              </a:rPr>
              <a:t>Addressable</a:t>
            </a:r>
            <a:r>
              <a:rPr kumimoji="0" lang="en-US" b="0" i="0" u="none" strike="noStrike" kern="0" cap="none" spc="0" normalizeH="0" noProof="0" dirty="0">
                <a:ln>
                  <a:noFill/>
                </a:ln>
                <a:solidFill>
                  <a:sysClr val="windowText" lastClr="000000"/>
                </a:solidFill>
                <a:effectLst/>
                <a:uLnTx/>
                <a:uFillTx/>
                <a:latin typeface="Trebuchet MS" panose="020B0603020202020204" pitchFamily="34" charset="0"/>
              </a:rPr>
              <a:t> TV offers precise targeting capabilities and data collection without the </a:t>
            </a:r>
            <a:r>
              <a:rPr lang="en-US" kern="0" dirty="0">
                <a:solidFill>
                  <a:sysClr val="windowText" lastClr="000000"/>
                </a:solidFill>
                <a:latin typeface="Trebuchet MS" panose="020B0603020202020204" pitchFamily="34" charset="0"/>
              </a:rPr>
              <a:t>problems most closely associated with digital ad-tech platforms</a:t>
            </a:r>
            <a:endParaRPr kumimoji="0" lang="en-US" b="0" i="0" u="none"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7" name="TextBox 6"/>
          <p:cNvSpPr txBox="1"/>
          <p:nvPr/>
        </p:nvSpPr>
        <p:spPr>
          <a:xfrm>
            <a:off x="4011966" y="2191922"/>
            <a:ext cx="1128205"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1" u="sng" strike="noStrike" kern="0" cap="none" spc="0" normalizeH="0" baseline="0" noProof="0" dirty="0">
                <a:ln>
                  <a:noFill/>
                </a:ln>
                <a:solidFill>
                  <a:sysClr val="windowText" lastClr="000000"/>
                </a:solidFill>
                <a:effectLst/>
                <a:uLnTx/>
                <a:uFillTx/>
                <a:latin typeface="Trebuchet MS" panose="020B0603020202020204" pitchFamily="34" charset="0"/>
              </a:rPr>
              <a:t>Issue</a:t>
            </a:r>
          </a:p>
        </p:txBody>
      </p:sp>
      <p:sp>
        <p:nvSpPr>
          <p:cNvPr id="10" name="TextBox 9"/>
          <p:cNvSpPr txBox="1"/>
          <p:nvPr/>
        </p:nvSpPr>
        <p:spPr>
          <a:xfrm>
            <a:off x="6318695" y="2191922"/>
            <a:ext cx="2001174" cy="400110"/>
          </a:xfrm>
          <a:prstGeom prst="rect">
            <a:avLst/>
          </a:prstGeom>
          <a:no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rebuchet MS" panose="020B0603020202020204" pitchFamily="34" charset="0"/>
              </a:rPr>
              <a:t>Digital Ad-Tech</a:t>
            </a:r>
          </a:p>
        </p:txBody>
      </p:sp>
      <p:sp>
        <p:nvSpPr>
          <p:cNvPr id="11" name="TextBox 10"/>
          <p:cNvSpPr txBox="1"/>
          <p:nvPr/>
        </p:nvSpPr>
        <p:spPr>
          <a:xfrm>
            <a:off x="656947" y="2841159"/>
            <a:ext cx="2194263" cy="86177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i="1" u="sng" kern="0" dirty="0">
                <a:solidFill>
                  <a:sysClr val="windowText" lastClr="000000"/>
                </a:solidFill>
                <a:latin typeface="Trebuchet MS" panose="020B0603020202020204" pitchFamily="34" charset="0"/>
              </a:rPr>
              <a:t>No issue</a:t>
            </a:r>
            <a:r>
              <a:rPr lang="en-US" sz="1600" kern="0" dirty="0">
                <a:solidFill>
                  <a:sysClr val="windowText" lastClr="000000"/>
                </a:solidFill>
                <a:latin typeface="Trebuchet MS" panose="020B0603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latin typeface="Trebuchet MS" panose="020B0603020202020204" pitchFamily="34" charset="0"/>
              </a:rPr>
              <a:t>Addressable Ads only run when the TV is on</a:t>
            </a:r>
            <a:endParaRPr kumimoji="0" lang="en-US" sz="1600" b="0" i="0"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12" name="TextBox 11"/>
          <p:cNvSpPr txBox="1"/>
          <p:nvPr/>
        </p:nvSpPr>
        <p:spPr>
          <a:xfrm>
            <a:off x="3773746" y="3054535"/>
            <a:ext cx="166826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1" u="sng" strike="noStrike" kern="0" cap="none" spc="0" normalizeH="0" baseline="0" noProof="0" dirty="0">
                <a:ln>
                  <a:noFill/>
                </a:ln>
                <a:solidFill>
                  <a:sysClr val="windowText" lastClr="000000"/>
                </a:solidFill>
                <a:effectLst/>
                <a:uLnTx/>
                <a:uFillTx/>
                <a:latin typeface="Trebuchet MS" panose="020B0603020202020204" pitchFamily="34" charset="0"/>
              </a:rPr>
              <a:t>Bots / Fraud</a:t>
            </a:r>
          </a:p>
        </p:txBody>
      </p:sp>
      <p:sp>
        <p:nvSpPr>
          <p:cNvPr id="14" name="TextBox 13"/>
          <p:cNvSpPr txBox="1"/>
          <p:nvPr/>
        </p:nvSpPr>
        <p:spPr>
          <a:xfrm>
            <a:off x="105791" y="3952343"/>
            <a:ext cx="3301754" cy="86177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i="1" u="sng" kern="0" dirty="0">
                <a:solidFill>
                  <a:sysClr val="windowText" lastClr="000000"/>
                </a:solidFill>
                <a:latin typeface="Trebuchet MS" panose="020B0603020202020204" pitchFamily="34" charset="0"/>
              </a:rPr>
              <a:t>No issue</a:t>
            </a:r>
            <a:endParaRPr lang="en-US" sz="1600" kern="0" dirty="0">
              <a:solidFill>
                <a:sysClr val="windowText" lastClr="000000"/>
              </a:solidFill>
              <a:latin typeface="Trebuchet MS" panose="020B0603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latin typeface="Trebuchet MS" panose="020B0603020202020204" pitchFamily="34" charset="0"/>
              </a:rPr>
              <a:t>Always an opportunity to see as the ad covers 100% of the screen</a:t>
            </a:r>
            <a:endParaRPr kumimoji="0" lang="en-US" sz="1600" b="0" i="0"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15" name="TextBox 14"/>
          <p:cNvSpPr txBox="1"/>
          <p:nvPr/>
        </p:nvSpPr>
        <p:spPr>
          <a:xfrm>
            <a:off x="3775224" y="4165719"/>
            <a:ext cx="166826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1" u="sng" strike="noStrike" kern="0" cap="none" spc="0" normalizeH="0" baseline="0" noProof="0" dirty="0">
                <a:ln>
                  <a:noFill/>
                </a:ln>
                <a:solidFill>
                  <a:sysClr val="windowText" lastClr="000000"/>
                </a:solidFill>
                <a:effectLst/>
                <a:uLnTx/>
                <a:uFillTx/>
                <a:latin typeface="Trebuchet MS" panose="020B0603020202020204" pitchFamily="34" charset="0"/>
              </a:rPr>
              <a:t>Viewability</a:t>
            </a:r>
          </a:p>
        </p:txBody>
      </p:sp>
      <p:sp>
        <p:nvSpPr>
          <p:cNvPr id="17" name="TextBox 16"/>
          <p:cNvSpPr txBox="1"/>
          <p:nvPr/>
        </p:nvSpPr>
        <p:spPr>
          <a:xfrm>
            <a:off x="107269" y="5116802"/>
            <a:ext cx="3301754" cy="86177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i="1" u="sng" kern="0" dirty="0">
                <a:solidFill>
                  <a:sysClr val="windowText" lastClr="000000"/>
                </a:solidFill>
                <a:latin typeface="Trebuchet MS" panose="020B0603020202020204" pitchFamily="34" charset="0"/>
              </a:rPr>
              <a:t>No issue</a:t>
            </a:r>
            <a:endParaRPr lang="en-US" sz="1600" kern="0" dirty="0">
              <a:solidFill>
                <a:sysClr val="windowText" lastClr="000000"/>
              </a:solidFill>
              <a:latin typeface="Trebuchet MS" panose="020B0603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latin typeface="Trebuchet MS" panose="020B0603020202020204" pitchFamily="34" charset="0"/>
              </a:rPr>
              <a:t>Always an opportunity to see as ads can’t be blocked on screen</a:t>
            </a:r>
            <a:endParaRPr kumimoji="0" lang="en-US" sz="1600" b="0" i="0"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18" name="TextBox 17"/>
          <p:cNvSpPr txBox="1"/>
          <p:nvPr/>
        </p:nvSpPr>
        <p:spPr>
          <a:xfrm>
            <a:off x="3776702" y="5330178"/>
            <a:ext cx="166826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1" u="sng" strike="noStrike" kern="0" cap="none" spc="0" normalizeH="0" baseline="0" noProof="0" dirty="0">
                <a:ln>
                  <a:noFill/>
                </a:ln>
                <a:solidFill>
                  <a:sysClr val="windowText" lastClr="000000"/>
                </a:solidFill>
                <a:effectLst/>
                <a:uLnTx/>
                <a:uFillTx/>
                <a:latin typeface="Trebuchet MS" panose="020B0603020202020204" pitchFamily="34" charset="0"/>
              </a:rPr>
              <a:t>Ad-Blocking</a:t>
            </a:r>
          </a:p>
        </p:txBody>
      </p:sp>
      <p:sp>
        <p:nvSpPr>
          <p:cNvPr id="19" name="TextBox 18"/>
          <p:cNvSpPr txBox="1"/>
          <p:nvPr/>
        </p:nvSpPr>
        <p:spPr>
          <a:xfrm>
            <a:off x="6045693" y="5316244"/>
            <a:ext cx="2778711" cy="61555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1" u="sng" strike="noStrike" kern="0" cap="none" spc="0" normalizeH="0" baseline="0" noProof="0" dirty="0">
                <a:ln>
                  <a:noFill/>
                </a:ln>
                <a:solidFill>
                  <a:sysClr val="windowText" lastClr="000000"/>
                </a:solidFill>
                <a:effectLst/>
                <a:uLnTx/>
                <a:uFillTx/>
                <a:latin typeface="Trebuchet MS" panose="020B0603020202020204" pitchFamily="34" charset="0"/>
              </a:rPr>
              <a:t>28%</a:t>
            </a:r>
            <a:r>
              <a:rPr kumimoji="0" lang="en-US" sz="1600" b="0" i="0" strike="noStrike" kern="0" cap="none" spc="0" normalizeH="0" noProof="0" dirty="0">
                <a:ln>
                  <a:noFill/>
                </a:ln>
                <a:solidFill>
                  <a:sysClr val="windowText" lastClr="000000"/>
                </a:solidFill>
                <a:effectLst/>
                <a:uLnTx/>
                <a:uFillTx/>
                <a:latin typeface="Trebuchet MS" panose="020B0603020202020204" pitchFamily="34" charset="0"/>
              </a:rPr>
              <a:t> of internet users have an ad-blocker installed</a:t>
            </a:r>
            <a:endParaRPr kumimoji="0" lang="en-US" sz="1600" b="0" i="0"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20" name="TextBox 19"/>
          <p:cNvSpPr txBox="1"/>
          <p:nvPr/>
        </p:nvSpPr>
        <p:spPr>
          <a:xfrm>
            <a:off x="195219" y="6355476"/>
            <a:ext cx="73134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800" kern="0" dirty="0">
                <a:solidFill>
                  <a:sysClr val="windowText" lastClr="000000"/>
                </a:solidFill>
                <a:latin typeface="Trebuchet MS" panose="020B0603020202020204" pitchFamily="34" charset="0"/>
              </a:rPr>
              <a:t>Source: bot / fraud data based on the ANA /White Ops 2016-2017 Bot Baseline “Fraud in Digital Advertising” report, May 2017; viewability stats from U.S. Media Quality Report, H1 2017, Integral Ad Science; internet ad-blocking figure based on </a:t>
            </a:r>
            <a:r>
              <a:rPr lang="en-US" sz="800" kern="0" dirty="0" err="1">
                <a:solidFill>
                  <a:sysClr val="windowText" lastClr="000000"/>
                </a:solidFill>
                <a:latin typeface="Trebuchet MS" panose="020B0603020202020204" pitchFamily="34" charset="0"/>
              </a:rPr>
              <a:t>eMarketer</a:t>
            </a:r>
            <a:r>
              <a:rPr lang="en-US" sz="800" kern="0" dirty="0">
                <a:solidFill>
                  <a:sysClr val="windowText" lastClr="000000"/>
                </a:solidFill>
                <a:latin typeface="Trebuchet MS" panose="020B0603020202020204" pitchFamily="34" charset="0"/>
              </a:rPr>
              <a:t>, Feb 2017 (desktop/laptop users), internet users of any age who access the internet at least once per month via desktop/laptop with an ad block enabled.</a:t>
            </a:r>
            <a:endParaRPr kumimoji="0" lang="en-US" sz="800" b="0" i="0"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21" name="TextBox 20"/>
          <p:cNvSpPr txBox="1"/>
          <p:nvPr/>
        </p:nvSpPr>
        <p:spPr>
          <a:xfrm>
            <a:off x="5899943" y="4092597"/>
            <a:ext cx="3014715"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strike="noStrike" kern="0" cap="none" spc="0" normalizeH="0" baseline="0" noProof="0" dirty="0">
                <a:ln>
                  <a:noFill/>
                </a:ln>
                <a:solidFill>
                  <a:sysClr val="windowText" lastClr="000000"/>
                </a:solidFill>
                <a:effectLst/>
                <a:uLnTx/>
                <a:uFillTx/>
                <a:latin typeface="Trebuchet MS" panose="020B0603020202020204" pitchFamily="34" charset="0"/>
              </a:rPr>
              <a:t>Only </a:t>
            </a:r>
            <a:r>
              <a:rPr kumimoji="0" lang="en-US" b="1" i="1" u="sng" strike="noStrike" kern="0" cap="none" spc="0" normalizeH="0" baseline="0" noProof="0" dirty="0">
                <a:ln>
                  <a:noFill/>
                </a:ln>
                <a:solidFill>
                  <a:sysClr val="windowText" lastClr="000000"/>
                </a:solidFill>
                <a:effectLst/>
                <a:uLnTx/>
                <a:uFillTx/>
                <a:latin typeface="Trebuchet MS" panose="020B0603020202020204" pitchFamily="34" charset="0"/>
              </a:rPr>
              <a:t>58%</a:t>
            </a:r>
            <a:r>
              <a:rPr kumimoji="0" lang="en-US" sz="1600" b="0" i="0" strike="noStrike" kern="0" cap="none" spc="0" normalizeH="0" noProof="0" dirty="0">
                <a:ln>
                  <a:noFill/>
                </a:ln>
                <a:solidFill>
                  <a:sysClr val="windowText" lastClr="000000"/>
                </a:solidFill>
                <a:effectLst/>
                <a:uLnTx/>
                <a:uFillTx/>
                <a:latin typeface="Trebuchet MS" panose="020B0603020202020204" pitchFamily="34" charset="0"/>
              </a:rPr>
              <a:t> of desktop video ads are viewable based on MRC standard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strike="noStrike" kern="0" cap="none" spc="0" normalizeH="0" baseline="0" noProof="0" dirty="0">
                <a:ln>
                  <a:noFill/>
                </a:ln>
                <a:solidFill>
                  <a:sysClr val="windowText" lastClr="000000"/>
                </a:solidFill>
                <a:effectLst/>
                <a:uLnTx/>
                <a:uFillTx/>
                <a:latin typeface="Trebuchet MS" panose="020B0603020202020204" pitchFamily="34" charset="0"/>
              </a:rPr>
              <a:t>(video:</a:t>
            </a:r>
            <a:r>
              <a:rPr kumimoji="0" lang="en-US" sz="1000" b="0" i="0" strike="noStrike" kern="0" cap="none" spc="0" normalizeH="0" noProof="0" dirty="0">
                <a:ln>
                  <a:noFill/>
                </a:ln>
                <a:solidFill>
                  <a:sysClr val="windowText" lastClr="000000"/>
                </a:solidFill>
                <a:effectLst/>
                <a:uLnTx/>
                <a:uFillTx/>
                <a:latin typeface="Trebuchet MS" panose="020B0603020202020204" pitchFamily="34" charset="0"/>
              </a:rPr>
              <a:t> 50% of pixels in view for 2 seconds)</a:t>
            </a:r>
            <a:endParaRPr kumimoji="0" lang="en-US" sz="1000" b="0" i="0"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25" name="TextBox 24"/>
          <p:cNvSpPr txBox="1"/>
          <p:nvPr/>
        </p:nvSpPr>
        <p:spPr>
          <a:xfrm>
            <a:off x="5812648" y="2993257"/>
            <a:ext cx="3014715" cy="61555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latin typeface="Trebuchet MS" panose="020B0603020202020204" pitchFamily="34" charset="0"/>
              </a:rPr>
              <a:t>Estimated </a:t>
            </a:r>
            <a:r>
              <a:rPr kumimoji="0" lang="en-US" b="1" i="1" u="sng" strike="noStrike" kern="0" cap="none" spc="0" normalizeH="0" baseline="0" noProof="0" dirty="0">
                <a:ln>
                  <a:noFill/>
                </a:ln>
                <a:solidFill>
                  <a:sysClr val="windowText" lastClr="000000"/>
                </a:solidFill>
                <a:effectLst/>
                <a:uLnTx/>
                <a:uFillTx/>
                <a:latin typeface="Trebuchet MS" panose="020B0603020202020204" pitchFamily="34" charset="0"/>
              </a:rPr>
              <a:t>22%</a:t>
            </a:r>
            <a:r>
              <a:rPr kumimoji="0" lang="en-US" sz="1600" b="0" i="0" strike="noStrike" kern="0" cap="none" spc="0" normalizeH="0" noProof="0" dirty="0">
                <a:ln>
                  <a:noFill/>
                </a:ln>
                <a:solidFill>
                  <a:sysClr val="windowText" lastClr="000000"/>
                </a:solidFill>
                <a:effectLst/>
                <a:uLnTx/>
                <a:uFillTx/>
                <a:latin typeface="Trebuchet MS" panose="020B0603020202020204" pitchFamily="34" charset="0"/>
              </a:rPr>
              <a:t> of desktop video spend is fraudulent</a:t>
            </a:r>
          </a:p>
        </p:txBody>
      </p:sp>
      <p:sp>
        <p:nvSpPr>
          <p:cNvPr id="22" name="Text Placeholder 3">
            <a:extLst>
              <a:ext uri="{FF2B5EF4-FFF2-40B4-BE49-F238E27FC236}">
                <a16:creationId xmlns:a16="http://schemas.microsoft.com/office/drawing/2014/main" id="{72992AB0-B334-4296-B59D-2AC77D61C550}"/>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978312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82680A-D09F-4BB7-AF6F-2780214BA7EA}"/>
              </a:ext>
            </a:extLst>
          </p:cNvPr>
          <p:cNvPicPr>
            <a:picLocks noChangeAspect="1"/>
          </p:cNvPicPr>
          <p:nvPr/>
        </p:nvPicPr>
        <p:blipFill>
          <a:blip r:embed="rId2"/>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F065ABE9-1C9C-4C89-B09C-A6D8A85EF596}"/>
              </a:ext>
            </a:extLst>
          </p:cNvPr>
          <p:cNvSpPr>
            <a:spLocks noGrp="1"/>
          </p:cNvSpPr>
          <p:nvPr>
            <p:ph type="ctrTitle"/>
          </p:nvPr>
        </p:nvSpPr>
        <p:spPr>
          <a:xfrm>
            <a:off x="3024554" y="5002207"/>
            <a:ext cx="5721513" cy="1517126"/>
          </a:xfrm>
        </p:spPr>
        <p:txBody>
          <a:bodyPr/>
          <a:lstStyle/>
          <a:p>
            <a:pPr algn="l">
              <a:lnSpc>
                <a:spcPts val="3800"/>
              </a:lnSpc>
            </a:pPr>
            <a:r>
              <a:rPr lang="en-US" sz="3600" b="1">
                <a:solidFill>
                  <a:schemeClr val="tx1"/>
                </a:solidFill>
                <a:latin typeface="+mj-lt"/>
                <a:cs typeface="+mj-cs"/>
              </a:rPr>
              <a:t>The Real Scale </a:t>
            </a:r>
            <a:r>
              <a:rPr lang="en-US" sz="3600" b="1" dirty="0">
                <a:solidFill>
                  <a:schemeClr val="tx1"/>
                </a:solidFill>
                <a:latin typeface="+mj-lt"/>
                <a:cs typeface="+mj-cs"/>
              </a:rPr>
              <a:t>of MVPDs</a:t>
            </a:r>
          </a:p>
        </p:txBody>
      </p:sp>
    </p:spTree>
    <p:extLst>
      <p:ext uri="{BB962C8B-B14F-4D97-AF65-F5344CB8AC3E}">
        <p14:creationId xmlns:p14="http://schemas.microsoft.com/office/powerpoint/2010/main" val="22049951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82680A-D09F-4BB7-AF6F-2780214BA7EA}"/>
              </a:ext>
            </a:extLst>
          </p:cNvPr>
          <p:cNvPicPr>
            <a:picLocks noChangeAspect="1"/>
          </p:cNvPicPr>
          <p:nvPr/>
        </p:nvPicPr>
        <p:blipFill>
          <a:blip r:embed="rId2"/>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F065ABE9-1C9C-4C89-B09C-A6D8A85EF596}"/>
              </a:ext>
            </a:extLst>
          </p:cNvPr>
          <p:cNvSpPr>
            <a:spLocks noGrp="1"/>
          </p:cNvSpPr>
          <p:nvPr>
            <p:ph type="ctrTitle"/>
          </p:nvPr>
        </p:nvSpPr>
        <p:spPr>
          <a:xfrm>
            <a:off x="3024554" y="5002207"/>
            <a:ext cx="5721513" cy="1517126"/>
          </a:xfrm>
        </p:spPr>
        <p:txBody>
          <a:bodyPr/>
          <a:lstStyle/>
          <a:p>
            <a:pPr algn="l">
              <a:lnSpc>
                <a:spcPts val="3800"/>
              </a:lnSpc>
            </a:pPr>
            <a:r>
              <a:rPr lang="en-US" sz="3600" b="1" dirty="0">
                <a:solidFill>
                  <a:schemeClr val="tx1"/>
                </a:solidFill>
                <a:latin typeface="+mj-lt"/>
                <a:cs typeface="+mj-cs"/>
              </a:rPr>
              <a:t>How TV Fuels Business Outcomes</a:t>
            </a:r>
          </a:p>
        </p:txBody>
      </p:sp>
    </p:spTree>
    <p:extLst>
      <p:ext uri="{BB962C8B-B14F-4D97-AF65-F5344CB8AC3E}">
        <p14:creationId xmlns:p14="http://schemas.microsoft.com/office/powerpoint/2010/main" val="30935041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A6C822-86E4-4F7B-89D3-8648DC8644FA}"/>
              </a:ext>
            </a:extLst>
          </p:cNvPr>
          <p:cNvSpPr>
            <a:spLocks noGrp="1"/>
          </p:cNvSpPr>
          <p:nvPr>
            <p:ph type="ctrTitle"/>
          </p:nvPr>
        </p:nvSpPr>
        <p:spPr>
          <a:xfrm>
            <a:off x="170428" y="372206"/>
            <a:ext cx="8805334" cy="561222"/>
          </a:xfrm>
        </p:spPr>
        <p:txBody>
          <a:bodyPr/>
          <a:lstStyle/>
          <a:p>
            <a:r>
              <a:rPr lang="en-US" dirty="0"/>
              <a:t>TV Expenditures Drive Website Traffic Across Categories</a:t>
            </a:r>
          </a:p>
        </p:txBody>
      </p:sp>
      <p:pic>
        <p:nvPicPr>
          <p:cNvPr id="4" name="Picture 3">
            <a:extLst>
              <a:ext uri="{FF2B5EF4-FFF2-40B4-BE49-F238E27FC236}">
                <a16:creationId xmlns:a16="http://schemas.microsoft.com/office/drawing/2014/main" id="{9D7EEFEA-F5A9-4AC8-A05F-94C437E1237F}"/>
              </a:ext>
            </a:extLst>
          </p:cNvPr>
          <p:cNvPicPr>
            <a:picLocks noChangeAspect="1"/>
          </p:cNvPicPr>
          <p:nvPr/>
        </p:nvPicPr>
        <p:blipFill rotWithShape="1">
          <a:blip r:embed="rId2"/>
          <a:srcRect l="13062" t="15261" r="29183" b="5646"/>
          <a:stretch/>
        </p:blipFill>
        <p:spPr>
          <a:xfrm>
            <a:off x="1938887" y="2243123"/>
            <a:ext cx="1617505" cy="1245993"/>
          </a:xfrm>
          <a:prstGeom prst="rect">
            <a:avLst/>
          </a:prstGeom>
          <a:ln w="19050">
            <a:solidFill>
              <a:schemeClr val="tx1"/>
            </a:solidFill>
          </a:ln>
        </p:spPr>
      </p:pic>
      <p:pic>
        <p:nvPicPr>
          <p:cNvPr id="3" name="Picture 2">
            <a:extLst>
              <a:ext uri="{FF2B5EF4-FFF2-40B4-BE49-F238E27FC236}">
                <a16:creationId xmlns:a16="http://schemas.microsoft.com/office/drawing/2014/main" id="{F8BFB939-9454-4E69-9104-0642637DF603}"/>
              </a:ext>
            </a:extLst>
          </p:cNvPr>
          <p:cNvPicPr>
            <a:picLocks noChangeAspect="1"/>
          </p:cNvPicPr>
          <p:nvPr/>
        </p:nvPicPr>
        <p:blipFill rotWithShape="1">
          <a:blip r:embed="rId3"/>
          <a:srcRect l="12551" t="14717" r="28877" b="4739"/>
          <a:stretch/>
        </p:blipFill>
        <p:spPr>
          <a:xfrm>
            <a:off x="3732873" y="2264940"/>
            <a:ext cx="1590094" cy="1229968"/>
          </a:xfrm>
          <a:prstGeom prst="rect">
            <a:avLst/>
          </a:prstGeom>
          <a:ln w="19050">
            <a:solidFill>
              <a:schemeClr val="tx1"/>
            </a:solidFill>
          </a:ln>
        </p:spPr>
      </p:pic>
      <p:pic>
        <p:nvPicPr>
          <p:cNvPr id="7" name="Picture 6">
            <a:extLst>
              <a:ext uri="{FF2B5EF4-FFF2-40B4-BE49-F238E27FC236}">
                <a16:creationId xmlns:a16="http://schemas.microsoft.com/office/drawing/2014/main" id="{75C0CF0F-E9BD-4420-BFA9-174E68CFBC9A}"/>
              </a:ext>
            </a:extLst>
          </p:cNvPr>
          <p:cNvPicPr>
            <a:picLocks noChangeAspect="1"/>
          </p:cNvPicPr>
          <p:nvPr/>
        </p:nvPicPr>
        <p:blipFill rotWithShape="1">
          <a:blip r:embed="rId4"/>
          <a:srcRect l="12551" t="14717" r="28776" b="5828"/>
          <a:stretch/>
        </p:blipFill>
        <p:spPr>
          <a:xfrm>
            <a:off x="5522109" y="2264940"/>
            <a:ext cx="1579809" cy="1229968"/>
          </a:xfrm>
          <a:prstGeom prst="rect">
            <a:avLst/>
          </a:prstGeom>
          <a:ln w="19050">
            <a:solidFill>
              <a:schemeClr val="tx1"/>
            </a:solidFill>
          </a:ln>
        </p:spPr>
      </p:pic>
      <p:pic>
        <p:nvPicPr>
          <p:cNvPr id="8" name="Picture 7">
            <a:extLst>
              <a:ext uri="{FF2B5EF4-FFF2-40B4-BE49-F238E27FC236}">
                <a16:creationId xmlns:a16="http://schemas.microsoft.com/office/drawing/2014/main" id="{437290CB-EF34-42C6-96C2-A15599743861}"/>
              </a:ext>
            </a:extLst>
          </p:cNvPr>
          <p:cNvPicPr>
            <a:picLocks noChangeAspect="1"/>
          </p:cNvPicPr>
          <p:nvPr/>
        </p:nvPicPr>
        <p:blipFill rotWithShape="1">
          <a:blip r:embed="rId5"/>
          <a:srcRect l="12617" t="15079" r="28914" b="4740"/>
          <a:stretch/>
        </p:blipFill>
        <p:spPr>
          <a:xfrm>
            <a:off x="7283879" y="2264938"/>
            <a:ext cx="1617506" cy="1229969"/>
          </a:xfrm>
          <a:prstGeom prst="rect">
            <a:avLst/>
          </a:prstGeom>
          <a:ln w="19050">
            <a:solidFill>
              <a:schemeClr val="tx1"/>
            </a:solidFill>
          </a:ln>
        </p:spPr>
      </p:pic>
      <p:sp>
        <p:nvSpPr>
          <p:cNvPr id="9" name="Title 4">
            <a:extLst>
              <a:ext uri="{FF2B5EF4-FFF2-40B4-BE49-F238E27FC236}">
                <a16:creationId xmlns:a16="http://schemas.microsoft.com/office/drawing/2014/main" id="{0E6B8534-4485-4251-9EEA-6EA360EF9981}"/>
              </a:ext>
            </a:extLst>
          </p:cNvPr>
          <p:cNvSpPr txBox="1">
            <a:spLocks/>
          </p:cNvSpPr>
          <p:nvPr/>
        </p:nvSpPr>
        <p:spPr>
          <a:xfrm>
            <a:off x="1647195" y="1475173"/>
            <a:ext cx="2068500" cy="862829"/>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1400" b="1" i="0" u="none" strike="noStrike" kern="1200" cap="none" spc="-100" normalizeH="0" baseline="0" noProof="0" dirty="0">
                <a:ln>
                  <a:noFill/>
                </a:ln>
                <a:solidFill>
                  <a:srgbClr val="000000"/>
                </a:solidFill>
                <a:effectLst/>
                <a:uLnTx/>
                <a:uFillTx/>
                <a:latin typeface="Trebuchet MS"/>
                <a:ea typeface="+mj-ea"/>
              </a:rPr>
              <a:t>“</a:t>
            </a:r>
            <a:r>
              <a:rPr kumimoji="0" lang="en-US" sz="1400" b="1" i="0" u="sng" strike="noStrike" kern="1200" cap="none" spc="-100" normalizeH="0" baseline="0" noProof="0" dirty="0">
                <a:ln>
                  <a:noFill/>
                </a:ln>
                <a:solidFill>
                  <a:srgbClr val="000000"/>
                </a:solidFill>
                <a:effectLst/>
                <a:uLnTx/>
                <a:uFillTx/>
                <a:latin typeface="Trebuchet MS"/>
                <a:ea typeface="+mj-ea"/>
              </a:rPr>
              <a:t>Shifting Gears</a:t>
            </a:r>
            <a:r>
              <a:rPr kumimoji="0" lang="en-US" sz="1400" b="1" i="0" u="none" strike="noStrike" kern="1200" cap="none" spc="-100" normalizeH="0" baseline="0" noProof="0" dirty="0">
                <a:ln>
                  <a:noFill/>
                </a:ln>
                <a:solidFill>
                  <a:srgbClr val="000000"/>
                </a:solidFill>
                <a:effectLst/>
                <a:uLnTx/>
                <a:uFillTx/>
                <a:latin typeface="Trebuchet MS"/>
                <a:ea typeface="+mj-ea"/>
              </a:rPr>
              <a:t>” </a:t>
            </a:r>
            <a:r>
              <a:rPr kumimoji="0" lang="en-US" sz="1200" b="0" i="0" u="none" strike="noStrike" kern="1200" cap="none" spc="-100" normalizeH="0" baseline="0" noProof="0" dirty="0">
                <a:ln>
                  <a:noFill/>
                </a:ln>
                <a:solidFill>
                  <a:srgbClr val="000000"/>
                </a:solidFill>
                <a:effectLst/>
                <a:uLnTx/>
                <a:uFillTx/>
                <a:latin typeface="Trebuchet MS"/>
                <a:ea typeface="+mj-ea"/>
              </a:rPr>
              <a:t>(Automotive)</a:t>
            </a:r>
          </a:p>
        </p:txBody>
      </p:sp>
      <p:sp>
        <p:nvSpPr>
          <p:cNvPr id="10" name="Title 4">
            <a:extLst>
              <a:ext uri="{FF2B5EF4-FFF2-40B4-BE49-F238E27FC236}">
                <a16:creationId xmlns:a16="http://schemas.microsoft.com/office/drawing/2014/main" id="{4D30A2CD-F690-4AF7-9C66-FC3FB62FC487}"/>
              </a:ext>
            </a:extLst>
          </p:cNvPr>
          <p:cNvSpPr txBox="1">
            <a:spLocks/>
          </p:cNvSpPr>
          <p:nvPr/>
        </p:nvSpPr>
        <p:spPr>
          <a:xfrm>
            <a:off x="3491645" y="1471930"/>
            <a:ext cx="2076261" cy="862829"/>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1400" b="1" i="0" u="none" strike="noStrike" kern="1200" cap="none" spc="-100" normalizeH="0" baseline="0" noProof="0" dirty="0">
                <a:ln>
                  <a:noFill/>
                </a:ln>
                <a:solidFill>
                  <a:srgbClr val="000000"/>
                </a:solidFill>
                <a:effectLst/>
                <a:uLnTx/>
                <a:uFillTx/>
                <a:latin typeface="Trebuchet MS"/>
                <a:ea typeface="+mj-ea"/>
              </a:rPr>
              <a:t>“</a:t>
            </a:r>
            <a:r>
              <a:rPr kumimoji="0" lang="en-US" sz="1400" b="1" i="0" u="sng" strike="noStrike" kern="1200" cap="none" spc="-100" normalizeH="0" baseline="0" noProof="0" dirty="0">
                <a:ln>
                  <a:noFill/>
                </a:ln>
                <a:solidFill>
                  <a:srgbClr val="000000"/>
                </a:solidFill>
                <a:effectLst/>
                <a:uLnTx/>
                <a:uFillTx/>
                <a:latin typeface="Trebuchet MS"/>
                <a:ea typeface="+mj-ea"/>
              </a:rPr>
              <a:t>What’s </a:t>
            </a:r>
            <a:r>
              <a:rPr kumimoji="0" lang="en-US" sz="1400" b="1" i="0" u="sng" strike="noStrike" kern="1200" cap="none" spc="-100" normalizeH="0" baseline="0" noProof="0" dirty="0" err="1">
                <a:ln>
                  <a:noFill/>
                </a:ln>
                <a:solidFill>
                  <a:srgbClr val="000000"/>
                </a:solidFill>
                <a:effectLst/>
                <a:uLnTx/>
                <a:uFillTx/>
                <a:latin typeface="Trebuchet MS"/>
                <a:ea typeface="+mj-ea"/>
              </a:rPr>
              <a:t>Appn’ing</a:t>
            </a:r>
            <a:r>
              <a:rPr kumimoji="0" lang="en-US" sz="1400" b="1" i="0" u="none" strike="noStrike" kern="1200" cap="none" spc="-100" normalizeH="0" baseline="0" noProof="0" dirty="0">
                <a:ln>
                  <a:noFill/>
                </a:ln>
                <a:solidFill>
                  <a:srgbClr val="000000"/>
                </a:solidFill>
                <a:effectLst/>
                <a:uLnTx/>
                <a:uFillTx/>
                <a:latin typeface="Trebuchet MS"/>
                <a:ea typeface="+mj-ea"/>
              </a:rPr>
              <a:t>” </a:t>
            </a:r>
          </a:p>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1200" b="0" i="0" u="none" strike="noStrike" kern="1200" cap="none" spc="-100" normalizeH="0" baseline="0" noProof="0" dirty="0">
                <a:ln>
                  <a:noFill/>
                </a:ln>
                <a:solidFill>
                  <a:srgbClr val="000000"/>
                </a:solidFill>
                <a:effectLst/>
                <a:uLnTx/>
                <a:uFillTx/>
                <a:latin typeface="Trebuchet MS"/>
                <a:ea typeface="+mj-ea"/>
              </a:rPr>
              <a:t>(Mobile Apps)</a:t>
            </a:r>
          </a:p>
        </p:txBody>
      </p:sp>
      <p:sp>
        <p:nvSpPr>
          <p:cNvPr id="11" name="Title 4">
            <a:extLst>
              <a:ext uri="{FF2B5EF4-FFF2-40B4-BE49-F238E27FC236}">
                <a16:creationId xmlns:a16="http://schemas.microsoft.com/office/drawing/2014/main" id="{E46B3B59-19B5-4E7E-B537-A2A5DCA0C53C}"/>
              </a:ext>
            </a:extLst>
          </p:cNvPr>
          <p:cNvSpPr txBox="1">
            <a:spLocks/>
          </p:cNvSpPr>
          <p:nvPr/>
        </p:nvSpPr>
        <p:spPr>
          <a:xfrm>
            <a:off x="5225916" y="1478414"/>
            <a:ext cx="2076261" cy="862829"/>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1400" b="1" i="0" u="none" strike="noStrike" kern="1200" cap="none" spc="-100" normalizeH="0" baseline="0" noProof="0" dirty="0">
                <a:ln>
                  <a:noFill/>
                </a:ln>
                <a:solidFill>
                  <a:srgbClr val="000000"/>
                </a:solidFill>
                <a:effectLst/>
                <a:uLnTx/>
                <a:uFillTx/>
                <a:latin typeface="Trebuchet MS"/>
                <a:ea typeface="+mj-ea"/>
              </a:rPr>
              <a:t>“</a:t>
            </a:r>
            <a:r>
              <a:rPr kumimoji="0" lang="en-US" sz="1400" b="1" i="0" u="sng" strike="noStrike" kern="1200" cap="none" spc="-100" normalizeH="0" baseline="0" noProof="0" dirty="0">
                <a:ln>
                  <a:noFill/>
                </a:ln>
                <a:solidFill>
                  <a:srgbClr val="000000"/>
                </a:solidFill>
                <a:effectLst/>
                <a:uLnTx/>
                <a:uFillTx/>
                <a:latin typeface="Trebuchet MS"/>
                <a:ea typeface="+mj-ea"/>
              </a:rPr>
              <a:t>Ignition Point</a:t>
            </a:r>
            <a:r>
              <a:rPr kumimoji="0" lang="en-US" sz="1400" b="1" i="0" u="none" strike="noStrike" kern="1200" cap="none" spc="-100" normalizeH="0" baseline="0" noProof="0" dirty="0">
                <a:ln>
                  <a:noFill/>
                </a:ln>
                <a:solidFill>
                  <a:srgbClr val="000000"/>
                </a:solidFill>
                <a:effectLst/>
                <a:uLnTx/>
                <a:uFillTx/>
                <a:latin typeface="Trebuchet MS"/>
                <a:ea typeface="+mj-ea"/>
              </a:rPr>
              <a:t>” </a:t>
            </a:r>
          </a:p>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1400" b="1" i="0" u="none" strike="noStrike" kern="1200" cap="none" spc="-100" normalizeH="0" baseline="0" noProof="0" dirty="0">
                <a:ln>
                  <a:noFill/>
                </a:ln>
                <a:solidFill>
                  <a:srgbClr val="000000"/>
                </a:solidFill>
                <a:effectLst/>
                <a:uLnTx/>
                <a:uFillTx/>
                <a:latin typeface="Trebuchet MS"/>
                <a:ea typeface="+mj-ea"/>
              </a:rPr>
              <a:t>(</a:t>
            </a:r>
            <a:r>
              <a:rPr kumimoji="0" lang="en-US" sz="1200" b="0" i="0" u="none" strike="noStrike" kern="1200" cap="none" spc="-100" normalizeH="0" baseline="0" noProof="0" dirty="0">
                <a:ln>
                  <a:noFill/>
                </a:ln>
                <a:solidFill>
                  <a:srgbClr val="000000"/>
                </a:solidFill>
                <a:effectLst/>
                <a:uLnTx/>
                <a:uFillTx/>
                <a:latin typeface="Trebuchet MS"/>
                <a:ea typeface="+mj-ea"/>
              </a:rPr>
              <a:t>Call-To-Action Categories*)</a:t>
            </a:r>
          </a:p>
        </p:txBody>
      </p:sp>
      <p:sp>
        <p:nvSpPr>
          <p:cNvPr id="12" name="Title 4">
            <a:extLst>
              <a:ext uri="{FF2B5EF4-FFF2-40B4-BE49-F238E27FC236}">
                <a16:creationId xmlns:a16="http://schemas.microsoft.com/office/drawing/2014/main" id="{EFB09355-7D74-4EB1-8D4E-C1F9C966D0C7}"/>
              </a:ext>
            </a:extLst>
          </p:cNvPr>
          <p:cNvSpPr txBox="1">
            <a:spLocks/>
          </p:cNvSpPr>
          <p:nvPr/>
        </p:nvSpPr>
        <p:spPr>
          <a:xfrm>
            <a:off x="7024539" y="1475172"/>
            <a:ext cx="2076261" cy="862829"/>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1400" b="1" i="0" u="none" strike="noStrike" kern="1200" cap="none" spc="-100" normalizeH="0" baseline="0" noProof="0" dirty="0">
                <a:ln>
                  <a:noFill/>
                </a:ln>
                <a:solidFill>
                  <a:srgbClr val="000000"/>
                </a:solidFill>
                <a:effectLst/>
                <a:uLnTx/>
                <a:uFillTx/>
                <a:latin typeface="Trebuchet MS"/>
                <a:ea typeface="+mj-ea"/>
              </a:rPr>
              <a:t>“</a:t>
            </a:r>
            <a:r>
              <a:rPr kumimoji="0" lang="en-US" sz="1400" b="1" i="0" u="sng" strike="noStrike" kern="1200" cap="none" spc="-100" normalizeH="0" baseline="0" noProof="0" dirty="0">
                <a:ln>
                  <a:noFill/>
                </a:ln>
                <a:solidFill>
                  <a:srgbClr val="000000"/>
                </a:solidFill>
                <a:effectLst/>
                <a:uLnTx/>
                <a:uFillTx/>
                <a:latin typeface="Trebuchet MS"/>
                <a:ea typeface="+mj-ea"/>
              </a:rPr>
              <a:t>What’s Driving Digital</a:t>
            </a:r>
            <a:r>
              <a:rPr kumimoji="0" lang="en-US" sz="1400" b="1" i="0" u="none" strike="noStrike" kern="1200" cap="none" spc="-100" normalizeH="0" baseline="0" noProof="0" dirty="0">
                <a:ln>
                  <a:noFill/>
                </a:ln>
                <a:solidFill>
                  <a:srgbClr val="000000"/>
                </a:solidFill>
                <a:effectLst/>
                <a:uLnTx/>
                <a:uFillTx/>
                <a:latin typeface="Trebuchet MS"/>
                <a:ea typeface="+mj-ea"/>
              </a:rPr>
              <a:t>” (</a:t>
            </a:r>
            <a:r>
              <a:rPr kumimoji="0" lang="en-US" sz="1200" b="0" i="0" u="none" strike="noStrike" kern="1200" cap="none" spc="-100" normalizeH="0" baseline="0" noProof="0" dirty="0">
                <a:ln>
                  <a:noFill/>
                </a:ln>
                <a:solidFill>
                  <a:srgbClr val="000000"/>
                </a:solidFill>
                <a:effectLst/>
                <a:uLnTx/>
                <a:uFillTx/>
                <a:latin typeface="Trebuchet MS"/>
                <a:ea typeface="+mj-ea"/>
              </a:rPr>
              <a:t>“Pure Play” Digital Brands)</a:t>
            </a:r>
          </a:p>
        </p:txBody>
      </p:sp>
      <p:cxnSp>
        <p:nvCxnSpPr>
          <p:cNvPr id="6" name="Straight Arrow Connector 5">
            <a:extLst>
              <a:ext uri="{FF2B5EF4-FFF2-40B4-BE49-F238E27FC236}">
                <a16:creationId xmlns:a16="http://schemas.microsoft.com/office/drawing/2014/main" id="{316D2E47-2A2A-4BCA-A884-C5DF8789B5A3}"/>
              </a:ext>
            </a:extLst>
          </p:cNvPr>
          <p:cNvCxnSpPr>
            <a:cxnSpLocks/>
          </p:cNvCxnSpPr>
          <p:nvPr/>
        </p:nvCxnSpPr>
        <p:spPr>
          <a:xfrm>
            <a:off x="2720940" y="3675558"/>
            <a:ext cx="0" cy="466927"/>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Title 4">
            <a:extLst>
              <a:ext uri="{FF2B5EF4-FFF2-40B4-BE49-F238E27FC236}">
                <a16:creationId xmlns:a16="http://schemas.microsoft.com/office/drawing/2014/main" id="{0E7A7762-ACE7-4F70-BD7D-BB6B38E9DE43}"/>
              </a:ext>
            </a:extLst>
          </p:cNvPr>
          <p:cNvSpPr txBox="1">
            <a:spLocks/>
          </p:cNvSpPr>
          <p:nvPr/>
        </p:nvSpPr>
        <p:spPr>
          <a:xfrm>
            <a:off x="2224826" y="4153917"/>
            <a:ext cx="1029921" cy="431415"/>
          </a:xfrm>
          <a:prstGeom prst="rect">
            <a:avLst/>
          </a:prstGeom>
          <a:solidFill>
            <a:schemeClr val="tx1"/>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1400" b="1" i="0" u="none" strike="noStrike" kern="1200" cap="none" spc="-100" normalizeH="0" baseline="0" noProof="0" dirty="0">
                <a:ln>
                  <a:noFill/>
                </a:ln>
                <a:solidFill>
                  <a:prstClr val="white"/>
                </a:solidFill>
                <a:effectLst/>
                <a:uLnTx/>
                <a:uFillTx/>
                <a:latin typeface="Trebuchet MS"/>
                <a:ea typeface="+mj-ea"/>
              </a:rPr>
              <a:t>20 Brands</a:t>
            </a:r>
            <a:endParaRPr kumimoji="0" lang="en-US" sz="1200" b="0" i="0" u="none" strike="noStrike" kern="1200" cap="none" spc="-100" normalizeH="0" baseline="0" noProof="0" dirty="0">
              <a:ln>
                <a:noFill/>
              </a:ln>
              <a:solidFill>
                <a:prstClr val="white"/>
              </a:solidFill>
              <a:effectLst/>
              <a:uLnTx/>
              <a:uFillTx/>
              <a:latin typeface="Trebuchet MS"/>
              <a:ea typeface="+mj-ea"/>
            </a:endParaRPr>
          </a:p>
        </p:txBody>
      </p:sp>
      <p:cxnSp>
        <p:nvCxnSpPr>
          <p:cNvPr id="16" name="Straight Arrow Connector 15">
            <a:extLst>
              <a:ext uri="{FF2B5EF4-FFF2-40B4-BE49-F238E27FC236}">
                <a16:creationId xmlns:a16="http://schemas.microsoft.com/office/drawing/2014/main" id="{711B8424-67E5-4B47-9805-2A2060927B2B}"/>
              </a:ext>
            </a:extLst>
          </p:cNvPr>
          <p:cNvCxnSpPr>
            <a:cxnSpLocks/>
          </p:cNvCxnSpPr>
          <p:nvPr/>
        </p:nvCxnSpPr>
        <p:spPr>
          <a:xfrm>
            <a:off x="2717697" y="4654810"/>
            <a:ext cx="0" cy="466927"/>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itle 4">
            <a:extLst>
              <a:ext uri="{FF2B5EF4-FFF2-40B4-BE49-F238E27FC236}">
                <a16:creationId xmlns:a16="http://schemas.microsoft.com/office/drawing/2014/main" id="{F0D7D64B-B7EF-4DF2-BFC7-F6AD0F37EB2B}"/>
              </a:ext>
            </a:extLst>
          </p:cNvPr>
          <p:cNvSpPr txBox="1">
            <a:spLocks/>
          </p:cNvSpPr>
          <p:nvPr/>
        </p:nvSpPr>
        <p:spPr>
          <a:xfrm>
            <a:off x="2221582" y="5142895"/>
            <a:ext cx="1029921" cy="431415"/>
          </a:xfrm>
          <a:prstGeom prst="rect">
            <a:avLst/>
          </a:prstGeom>
          <a:solidFill>
            <a:srgbClr val="FFFFCC"/>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1400" b="1" i="0" u="none" strike="noStrike" kern="1200" cap="none" spc="-100" normalizeH="0" baseline="0" noProof="0" dirty="0">
                <a:ln>
                  <a:noFill/>
                </a:ln>
                <a:solidFill>
                  <a:srgbClr val="000000"/>
                </a:solidFill>
                <a:effectLst/>
                <a:uLnTx/>
                <a:uFillTx/>
                <a:latin typeface="Trebuchet MS"/>
                <a:ea typeface="+mj-ea"/>
              </a:rPr>
              <a:t>75%</a:t>
            </a:r>
            <a:endParaRPr kumimoji="0" lang="en-US" sz="1200" b="0" i="0" u="none" strike="noStrike" kern="1200" cap="none" spc="-100" normalizeH="0" baseline="0" noProof="0" dirty="0">
              <a:ln>
                <a:noFill/>
              </a:ln>
              <a:solidFill>
                <a:srgbClr val="000000"/>
              </a:solidFill>
              <a:effectLst/>
              <a:uLnTx/>
              <a:uFillTx/>
              <a:latin typeface="Trebuchet MS"/>
              <a:ea typeface="+mj-ea"/>
            </a:endParaRPr>
          </a:p>
        </p:txBody>
      </p:sp>
      <p:sp>
        <p:nvSpPr>
          <p:cNvPr id="18" name="TextBox 17">
            <a:extLst>
              <a:ext uri="{FF2B5EF4-FFF2-40B4-BE49-F238E27FC236}">
                <a16:creationId xmlns:a16="http://schemas.microsoft.com/office/drawing/2014/main" id="{84A2BAFA-C2B1-4047-9677-39CB553AB6D4}"/>
              </a:ext>
            </a:extLst>
          </p:cNvPr>
          <p:cNvSpPr txBox="1"/>
          <p:nvPr/>
        </p:nvSpPr>
        <p:spPr>
          <a:xfrm>
            <a:off x="823604" y="5757275"/>
            <a:ext cx="7628529"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Trebuchet MS"/>
                <a:ea typeface="+mn-ea"/>
                <a:cs typeface="+mn-cs"/>
              </a:rPr>
              <a:t>TV Spend Vs. Website Traffic Correlation</a:t>
            </a:r>
          </a:p>
        </p:txBody>
      </p:sp>
      <p:cxnSp>
        <p:nvCxnSpPr>
          <p:cNvPr id="19" name="Straight Arrow Connector 18">
            <a:extLst>
              <a:ext uri="{FF2B5EF4-FFF2-40B4-BE49-F238E27FC236}">
                <a16:creationId xmlns:a16="http://schemas.microsoft.com/office/drawing/2014/main" id="{70E26A05-5525-4F54-B3D7-FF2D4C953678}"/>
              </a:ext>
            </a:extLst>
          </p:cNvPr>
          <p:cNvCxnSpPr>
            <a:cxnSpLocks/>
          </p:cNvCxnSpPr>
          <p:nvPr/>
        </p:nvCxnSpPr>
        <p:spPr>
          <a:xfrm>
            <a:off x="4513571" y="3672316"/>
            <a:ext cx="0" cy="466927"/>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itle 4">
            <a:extLst>
              <a:ext uri="{FF2B5EF4-FFF2-40B4-BE49-F238E27FC236}">
                <a16:creationId xmlns:a16="http://schemas.microsoft.com/office/drawing/2014/main" id="{A1217CA4-93F3-42B9-8A85-4B038B21F54F}"/>
              </a:ext>
            </a:extLst>
          </p:cNvPr>
          <p:cNvSpPr txBox="1">
            <a:spLocks/>
          </p:cNvSpPr>
          <p:nvPr/>
        </p:nvSpPr>
        <p:spPr>
          <a:xfrm>
            <a:off x="4017457" y="4150675"/>
            <a:ext cx="1029921" cy="431415"/>
          </a:xfrm>
          <a:prstGeom prst="rect">
            <a:avLst/>
          </a:prstGeom>
          <a:solidFill>
            <a:schemeClr val="tx1"/>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1400" b="1" i="0" u="none" strike="noStrike" kern="1200" cap="none" spc="-100" normalizeH="0" baseline="0" noProof="0" dirty="0">
                <a:ln>
                  <a:noFill/>
                </a:ln>
                <a:solidFill>
                  <a:prstClr val="white"/>
                </a:solidFill>
                <a:effectLst/>
                <a:uLnTx/>
                <a:uFillTx/>
                <a:latin typeface="Trebuchet MS"/>
                <a:ea typeface="+mj-ea"/>
              </a:rPr>
              <a:t>60 Brands</a:t>
            </a:r>
            <a:endParaRPr kumimoji="0" lang="en-US" sz="1200" b="0" i="0" u="none" strike="noStrike" kern="1200" cap="none" spc="-100" normalizeH="0" baseline="0" noProof="0" dirty="0">
              <a:ln>
                <a:noFill/>
              </a:ln>
              <a:solidFill>
                <a:prstClr val="white"/>
              </a:solidFill>
              <a:effectLst/>
              <a:uLnTx/>
              <a:uFillTx/>
              <a:latin typeface="Trebuchet MS"/>
              <a:ea typeface="+mj-ea"/>
            </a:endParaRPr>
          </a:p>
        </p:txBody>
      </p:sp>
      <p:cxnSp>
        <p:nvCxnSpPr>
          <p:cNvPr id="21" name="Straight Arrow Connector 20">
            <a:extLst>
              <a:ext uri="{FF2B5EF4-FFF2-40B4-BE49-F238E27FC236}">
                <a16:creationId xmlns:a16="http://schemas.microsoft.com/office/drawing/2014/main" id="{2855BC4E-ECCC-47A0-B4D8-53E163867EEE}"/>
              </a:ext>
            </a:extLst>
          </p:cNvPr>
          <p:cNvCxnSpPr>
            <a:cxnSpLocks/>
          </p:cNvCxnSpPr>
          <p:nvPr/>
        </p:nvCxnSpPr>
        <p:spPr>
          <a:xfrm>
            <a:off x="4510328" y="4651568"/>
            <a:ext cx="0" cy="466927"/>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2" name="Title 4">
            <a:extLst>
              <a:ext uri="{FF2B5EF4-FFF2-40B4-BE49-F238E27FC236}">
                <a16:creationId xmlns:a16="http://schemas.microsoft.com/office/drawing/2014/main" id="{47315AB8-32C1-496B-B3C3-FE82507346CA}"/>
              </a:ext>
            </a:extLst>
          </p:cNvPr>
          <p:cNvSpPr txBox="1">
            <a:spLocks/>
          </p:cNvSpPr>
          <p:nvPr/>
        </p:nvSpPr>
        <p:spPr>
          <a:xfrm>
            <a:off x="4014213" y="5139653"/>
            <a:ext cx="1029921" cy="431415"/>
          </a:xfrm>
          <a:prstGeom prst="rect">
            <a:avLst/>
          </a:prstGeom>
          <a:solidFill>
            <a:srgbClr val="FFFFCC"/>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1400" b="1" i="0" u="none" strike="noStrike" kern="1200" cap="none" spc="-100" normalizeH="0" baseline="0" noProof="0" dirty="0">
                <a:ln>
                  <a:noFill/>
                </a:ln>
                <a:solidFill>
                  <a:srgbClr val="000000"/>
                </a:solidFill>
                <a:effectLst/>
                <a:uLnTx/>
                <a:uFillTx/>
                <a:latin typeface="Trebuchet MS"/>
                <a:ea typeface="+mj-ea"/>
              </a:rPr>
              <a:t>77%**</a:t>
            </a:r>
            <a:endParaRPr kumimoji="0" lang="en-US" sz="1200" b="0" i="0" u="none" strike="noStrike" kern="1200" cap="none" spc="-100" normalizeH="0" baseline="0" noProof="0" dirty="0">
              <a:ln>
                <a:noFill/>
              </a:ln>
              <a:solidFill>
                <a:srgbClr val="000000"/>
              </a:solidFill>
              <a:effectLst/>
              <a:uLnTx/>
              <a:uFillTx/>
              <a:latin typeface="Trebuchet MS"/>
              <a:ea typeface="+mj-ea"/>
            </a:endParaRPr>
          </a:p>
        </p:txBody>
      </p:sp>
      <p:sp>
        <p:nvSpPr>
          <p:cNvPr id="27" name="TextBox 26">
            <a:extLst>
              <a:ext uri="{FF2B5EF4-FFF2-40B4-BE49-F238E27FC236}">
                <a16:creationId xmlns:a16="http://schemas.microsoft.com/office/drawing/2014/main" id="{49F64FDC-AE73-41DB-8E61-330A15CDFFD8}"/>
              </a:ext>
            </a:extLst>
          </p:cNvPr>
          <p:cNvSpPr txBox="1"/>
          <p:nvPr/>
        </p:nvSpPr>
        <p:spPr>
          <a:xfrm>
            <a:off x="284383" y="6442711"/>
            <a:ext cx="739074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*Ignition Point – “Call-To-Action” categories include restaurants, retail, travel, telco, financial &amp; insurance.  **What’s </a:t>
            </a:r>
            <a:r>
              <a:rPr kumimoji="0" lang="en-US" sz="800" b="0" i="0" u="none" strike="noStrike" kern="1200" cap="none" spc="0" normalizeH="0" baseline="0" noProof="0" dirty="0" err="1">
                <a:ln>
                  <a:noFill/>
                </a:ln>
                <a:solidFill>
                  <a:prstClr val="black"/>
                </a:solidFill>
                <a:effectLst/>
                <a:uLnTx/>
                <a:uFillTx/>
                <a:latin typeface="Trebuchet MS"/>
                <a:ea typeface="+mn-ea"/>
                <a:cs typeface="+mn-cs"/>
              </a:rPr>
              <a:t>Appn’ing</a:t>
            </a:r>
            <a:r>
              <a:rPr kumimoji="0" lang="en-US" sz="800" b="0" i="0" u="none" strike="noStrike" kern="1200" cap="none" spc="0" normalizeH="0" baseline="0" noProof="0" dirty="0">
                <a:ln>
                  <a:noFill/>
                </a:ln>
                <a:solidFill>
                  <a:prstClr val="black"/>
                </a:solidFill>
                <a:effectLst/>
                <a:uLnTx/>
                <a:uFillTx/>
                <a:latin typeface="Trebuchet MS"/>
                <a:ea typeface="+mn-ea"/>
                <a:cs typeface="+mn-cs"/>
              </a:rPr>
              <a:t> – 86% correlation for </a:t>
            </a:r>
            <a:r>
              <a:rPr kumimoji="0" lang="en-US" sz="800" b="0" i="0" u="sng" strike="noStrike" kern="1200" cap="none" spc="0" normalizeH="0" baseline="0" noProof="0" dirty="0">
                <a:ln>
                  <a:noFill/>
                </a:ln>
                <a:solidFill>
                  <a:prstClr val="black"/>
                </a:solidFill>
                <a:effectLst/>
                <a:uLnTx/>
                <a:uFillTx/>
                <a:latin typeface="Trebuchet MS"/>
                <a:ea typeface="+mn-ea"/>
                <a:cs typeface="+mn-cs"/>
              </a:rPr>
              <a:t>gaming</a:t>
            </a:r>
            <a:r>
              <a:rPr kumimoji="0" lang="en-US" sz="800" b="0" i="0" u="none" strike="noStrike" kern="1200" cap="none" spc="0" normalizeH="0" baseline="0" noProof="0" dirty="0">
                <a:ln>
                  <a:noFill/>
                </a:ln>
                <a:solidFill>
                  <a:prstClr val="black"/>
                </a:solidFill>
                <a:effectLst/>
                <a:uLnTx/>
                <a:uFillTx/>
                <a:latin typeface="Trebuchet MS"/>
                <a:ea typeface="+mn-ea"/>
                <a:cs typeface="+mn-cs"/>
              </a:rPr>
              <a:t> app subcategory. % reflect that percentage of brands that saw a correlation between their TV spend &amp; website traffic</a:t>
            </a:r>
          </a:p>
        </p:txBody>
      </p:sp>
      <p:cxnSp>
        <p:nvCxnSpPr>
          <p:cNvPr id="28" name="Straight Arrow Connector 27">
            <a:extLst>
              <a:ext uri="{FF2B5EF4-FFF2-40B4-BE49-F238E27FC236}">
                <a16:creationId xmlns:a16="http://schemas.microsoft.com/office/drawing/2014/main" id="{9779D52D-2FA4-4697-B453-A7FB6E55F99E}"/>
              </a:ext>
            </a:extLst>
          </p:cNvPr>
          <p:cNvCxnSpPr>
            <a:cxnSpLocks/>
          </p:cNvCxnSpPr>
          <p:nvPr/>
        </p:nvCxnSpPr>
        <p:spPr>
          <a:xfrm>
            <a:off x="6351481" y="3678800"/>
            <a:ext cx="0" cy="466927"/>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itle 4">
            <a:extLst>
              <a:ext uri="{FF2B5EF4-FFF2-40B4-BE49-F238E27FC236}">
                <a16:creationId xmlns:a16="http://schemas.microsoft.com/office/drawing/2014/main" id="{5EA0C558-C50B-4EBF-926D-1F0069992852}"/>
              </a:ext>
            </a:extLst>
          </p:cNvPr>
          <p:cNvSpPr txBox="1">
            <a:spLocks/>
          </p:cNvSpPr>
          <p:nvPr/>
        </p:nvSpPr>
        <p:spPr>
          <a:xfrm>
            <a:off x="5855367" y="4157159"/>
            <a:ext cx="1029921" cy="431415"/>
          </a:xfrm>
          <a:prstGeom prst="rect">
            <a:avLst/>
          </a:prstGeom>
          <a:solidFill>
            <a:schemeClr val="tx1"/>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1400" b="1" i="0" u="none" strike="noStrike" kern="1200" cap="none" spc="-100" normalizeH="0" baseline="0" noProof="0" dirty="0">
                <a:ln>
                  <a:noFill/>
                </a:ln>
                <a:solidFill>
                  <a:prstClr val="white"/>
                </a:solidFill>
                <a:effectLst/>
                <a:uLnTx/>
                <a:uFillTx/>
                <a:latin typeface="Trebuchet MS"/>
                <a:ea typeface="+mj-ea"/>
              </a:rPr>
              <a:t>125 Brands</a:t>
            </a:r>
            <a:endParaRPr kumimoji="0" lang="en-US" sz="1200" b="0" i="0" u="none" strike="noStrike" kern="1200" cap="none" spc="-100" normalizeH="0" baseline="0" noProof="0" dirty="0">
              <a:ln>
                <a:noFill/>
              </a:ln>
              <a:solidFill>
                <a:prstClr val="white"/>
              </a:solidFill>
              <a:effectLst/>
              <a:uLnTx/>
              <a:uFillTx/>
              <a:latin typeface="Trebuchet MS"/>
              <a:ea typeface="+mj-ea"/>
            </a:endParaRPr>
          </a:p>
        </p:txBody>
      </p:sp>
      <p:cxnSp>
        <p:nvCxnSpPr>
          <p:cNvPr id="30" name="Straight Arrow Connector 29">
            <a:extLst>
              <a:ext uri="{FF2B5EF4-FFF2-40B4-BE49-F238E27FC236}">
                <a16:creationId xmlns:a16="http://schemas.microsoft.com/office/drawing/2014/main" id="{1BC2B471-F4EA-48A7-84F5-A148661CA287}"/>
              </a:ext>
            </a:extLst>
          </p:cNvPr>
          <p:cNvCxnSpPr>
            <a:cxnSpLocks/>
          </p:cNvCxnSpPr>
          <p:nvPr/>
        </p:nvCxnSpPr>
        <p:spPr>
          <a:xfrm>
            <a:off x="6348238" y="4658052"/>
            <a:ext cx="0" cy="466927"/>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Title 4">
            <a:extLst>
              <a:ext uri="{FF2B5EF4-FFF2-40B4-BE49-F238E27FC236}">
                <a16:creationId xmlns:a16="http://schemas.microsoft.com/office/drawing/2014/main" id="{A2315155-E0FF-42D2-AE17-EBAA654AF4ED}"/>
              </a:ext>
            </a:extLst>
          </p:cNvPr>
          <p:cNvSpPr txBox="1">
            <a:spLocks/>
          </p:cNvSpPr>
          <p:nvPr/>
        </p:nvSpPr>
        <p:spPr>
          <a:xfrm>
            <a:off x="5852123" y="5146137"/>
            <a:ext cx="1029921" cy="431415"/>
          </a:xfrm>
          <a:prstGeom prst="rect">
            <a:avLst/>
          </a:prstGeom>
          <a:solidFill>
            <a:srgbClr val="FFFFCC"/>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1400" b="1" i="0" u="none" strike="noStrike" kern="1200" cap="none" spc="-100" normalizeH="0" baseline="0" noProof="0" dirty="0">
                <a:ln>
                  <a:noFill/>
                </a:ln>
                <a:solidFill>
                  <a:srgbClr val="000000"/>
                </a:solidFill>
                <a:effectLst/>
                <a:uLnTx/>
                <a:uFillTx/>
                <a:latin typeface="Trebuchet MS"/>
                <a:ea typeface="+mj-ea"/>
              </a:rPr>
              <a:t>82%</a:t>
            </a:r>
            <a:endParaRPr kumimoji="0" lang="en-US" sz="1200" b="0" i="0" u="none" strike="noStrike" kern="1200" cap="none" spc="-100" normalizeH="0" baseline="0" noProof="0" dirty="0">
              <a:ln>
                <a:noFill/>
              </a:ln>
              <a:solidFill>
                <a:srgbClr val="000000"/>
              </a:solidFill>
              <a:effectLst/>
              <a:uLnTx/>
              <a:uFillTx/>
              <a:latin typeface="Trebuchet MS"/>
              <a:ea typeface="+mj-ea"/>
            </a:endParaRPr>
          </a:p>
        </p:txBody>
      </p:sp>
      <p:cxnSp>
        <p:nvCxnSpPr>
          <p:cNvPr id="33" name="Straight Arrow Connector 32">
            <a:extLst>
              <a:ext uri="{FF2B5EF4-FFF2-40B4-BE49-F238E27FC236}">
                <a16:creationId xmlns:a16="http://schemas.microsoft.com/office/drawing/2014/main" id="{D9398D32-236C-4AF3-AEE9-D7CFDC124309}"/>
              </a:ext>
            </a:extLst>
          </p:cNvPr>
          <p:cNvCxnSpPr>
            <a:cxnSpLocks/>
          </p:cNvCxnSpPr>
          <p:nvPr/>
        </p:nvCxnSpPr>
        <p:spPr>
          <a:xfrm>
            <a:off x="8199679" y="3675558"/>
            <a:ext cx="0" cy="466927"/>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itle 4">
            <a:extLst>
              <a:ext uri="{FF2B5EF4-FFF2-40B4-BE49-F238E27FC236}">
                <a16:creationId xmlns:a16="http://schemas.microsoft.com/office/drawing/2014/main" id="{82B0629C-B4BD-42D7-AB7D-6B9E62182D37}"/>
              </a:ext>
            </a:extLst>
          </p:cNvPr>
          <p:cNvSpPr txBox="1">
            <a:spLocks/>
          </p:cNvSpPr>
          <p:nvPr/>
        </p:nvSpPr>
        <p:spPr>
          <a:xfrm>
            <a:off x="7703565" y="4153917"/>
            <a:ext cx="1029921" cy="431415"/>
          </a:xfrm>
          <a:prstGeom prst="rect">
            <a:avLst/>
          </a:prstGeom>
          <a:solidFill>
            <a:schemeClr val="tx1"/>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1400" b="1" i="0" u="none" strike="noStrike" kern="1200" cap="none" spc="-100" normalizeH="0" baseline="0" noProof="0" dirty="0">
                <a:ln>
                  <a:noFill/>
                </a:ln>
                <a:solidFill>
                  <a:prstClr val="white"/>
                </a:solidFill>
                <a:effectLst/>
                <a:uLnTx/>
                <a:uFillTx/>
                <a:latin typeface="Trebuchet MS"/>
                <a:ea typeface="+mj-ea"/>
              </a:rPr>
              <a:t>75 Brands</a:t>
            </a:r>
            <a:endParaRPr kumimoji="0" lang="en-US" sz="1200" b="0" i="0" u="none" strike="noStrike" kern="1200" cap="none" spc="-100" normalizeH="0" baseline="0" noProof="0" dirty="0">
              <a:ln>
                <a:noFill/>
              </a:ln>
              <a:solidFill>
                <a:prstClr val="white"/>
              </a:solidFill>
              <a:effectLst/>
              <a:uLnTx/>
              <a:uFillTx/>
              <a:latin typeface="Trebuchet MS"/>
              <a:ea typeface="+mj-ea"/>
            </a:endParaRPr>
          </a:p>
        </p:txBody>
      </p:sp>
      <p:cxnSp>
        <p:nvCxnSpPr>
          <p:cNvPr id="35" name="Straight Arrow Connector 34">
            <a:extLst>
              <a:ext uri="{FF2B5EF4-FFF2-40B4-BE49-F238E27FC236}">
                <a16:creationId xmlns:a16="http://schemas.microsoft.com/office/drawing/2014/main" id="{C567EF34-4909-4D06-A347-70B54B6E476F}"/>
              </a:ext>
            </a:extLst>
          </p:cNvPr>
          <p:cNvCxnSpPr>
            <a:cxnSpLocks/>
          </p:cNvCxnSpPr>
          <p:nvPr/>
        </p:nvCxnSpPr>
        <p:spPr>
          <a:xfrm>
            <a:off x="8196436" y="4654810"/>
            <a:ext cx="0" cy="466927"/>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Title 4">
            <a:extLst>
              <a:ext uri="{FF2B5EF4-FFF2-40B4-BE49-F238E27FC236}">
                <a16:creationId xmlns:a16="http://schemas.microsoft.com/office/drawing/2014/main" id="{5CDE0D02-D1F3-4EAD-A589-4AC0DD189EB4}"/>
              </a:ext>
            </a:extLst>
          </p:cNvPr>
          <p:cNvSpPr txBox="1">
            <a:spLocks/>
          </p:cNvSpPr>
          <p:nvPr/>
        </p:nvSpPr>
        <p:spPr>
          <a:xfrm>
            <a:off x="7700321" y="5142895"/>
            <a:ext cx="1029921" cy="431415"/>
          </a:xfrm>
          <a:prstGeom prst="rect">
            <a:avLst/>
          </a:prstGeom>
          <a:solidFill>
            <a:srgbClr val="FFFFCC"/>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1400" b="1" i="0" u="none" strike="noStrike" kern="1200" cap="none" spc="-100" normalizeH="0" baseline="0" noProof="0" dirty="0">
                <a:ln>
                  <a:noFill/>
                </a:ln>
                <a:solidFill>
                  <a:srgbClr val="000000"/>
                </a:solidFill>
                <a:effectLst/>
                <a:uLnTx/>
                <a:uFillTx/>
                <a:latin typeface="Trebuchet MS"/>
                <a:ea typeface="+mj-ea"/>
              </a:rPr>
              <a:t>85%</a:t>
            </a:r>
            <a:endParaRPr kumimoji="0" lang="en-US" sz="1200" b="0" i="0" u="none" strike="noStrike" kern="1200" cap="none" spc="-100" normalizeH="0" baseline="0" noProof="0" dirty="0">
              <a:ln>
                <a:noFill/>
              </a:ln>
              <a:solidFill>
                <a:srgbClr val="000000"/>
              </a:solidFill>
              <a:effectLst/>
              <a:uLnTx/>
              <a:uFillTx/>
              <a:latin typeface="Trebuchet MS"/>
              <a:ea typeface="+mj-ea"/>
            </a:endParaRPr>
          </a:p>
        </p:txBody>
      </p:sp>
      <p:cxnSp>
        <p:nvCxnSpPr>
          <p:cNvPr id="13" name="Straight Arrow Connector 12">
            <a:extLst>
              <a:ext uri="{FF2B5EF4-FFF2-40B4-BE49-F238E27FC236}">
                <a16:creationId xmlns:a16="http://schemas.microsoft.com/office/drawing/2014/main" id="{E0708798-D9E0-4933-B501-15219593DB83}"/>
              </a:ext>
            </a:extLst>
          </p:cNvPr>
          <p:cNvCxnSpPr>
            <a:cxnSpLocks/>
          </p:cNvCxnSpPr>
          <p:nvPr/>
        </p:nvCxnSpPr>
        <p:spPr>
          <a:xfrm flipH="1">
            <a:off x="1108958" y="5911163"/>
            <a:ext cx="1780162"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96D8E2E8-8171-4E24-949A-98E18583B49A}"/>
              </a:ext>
            </a:extLst>
          </p:cNvPr>
          <p:cNvCxnSpPr>
            <a:cxnSpLocks/>
          </p:cNvCxnSpPr>
          <p:nvPr/>
        </p:nvCxnSpPr>
        <p:spPr>
          <a:xfrm>
            <a:off x="6423500" y="5911163"/>
            <a:ext cx="1776919"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Title 4">
            <a:extLst>
              <a:ext uri="{FF2B5EF4-FFF2-40B4-BE49-F238E27FC236}">
                <a16:creationId xmlns:a16="http://schemas.microsoft.com/office/drawing/2014/main" id="{D991743C-53CA-4C54-AB31-117D655EBAF3}"/>
              </a:ext>
            </a:extLst>
          </p:cNvPr>
          <p:cNvSpPr txBox="1">
            <a:spLocks/>
          </p:cNvSpPr>
          <p:nvPr/>
        </p:nvSpPr>
        <p:spPr>
          <a:xfrm>
            <a:off x="185010" y="963926"/>
            <a:ext cx="8805334" cy="437344"/>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sz="1600" u="sng" dirty="0"/>
              <a:t>9 Reports in Total </a:t>
            </a:r>
            <a:r>
              <a:rPr lang="en-US" sz="1600" u="sng" dirty="0">
                <a:sym typeface="Wingdings" panose="05000000000000000000" pitchFamily="2" charset="2"/>
              </a:rPr>
              <a:t> </a:t>
            </a:r>
            <a:r>
              <a:rPr lang="en-US" sz="1600" u="sng" dirty="0"/>
              <a:t>20 Categories </a:t>
            </a:r>
            <a:r>
              <a:rPr lang="en-US" sz="1600" u="sng" dirty="0">
                <a:sym typeface="Wingdings" panose="05000000000000000000" pitchFamily="2" charset="2"/>
              </a:rPr>
              <a:t> 400+ Brands</a:t>
            </a:r>
            <a:endParaRPr lang="en-US" sz="1600" u="sng" dirty="0"/>
          </a:p>
        </p:txBody>
      </p:sp>
      <p:pic>
        <p:nvPicPr>
          <p:cNvPr id="2" name="Picture 1">
            <a:extLst>
              <a:ext uri="{FF2B5EF4-FFF2-40B4-BE49-F238E27FC236}">
                <a16:creationId xmlns:a16="http://schemas.microsoft.com/office/drawing/2014/main" id="{689C90FB-D3DE-4C1A-95D5-60C5A149A670}"/>
              </a:ext>
            </a:extLst>
          </p:cNvPr>
          <p:cNvPicPr>
            <a:picLocks noChangeAspect="1"/>
          </p:cNvPicPr>
          <p:nvPr/>
        </p:nvPicPr>
        <p:blipFill rotWithShape="1">
          <a:blip r:embed="rId6"/>
          <a:srcRect l="19384" t="8228" r="17308" b="4608"/>
          <a:stretch/>
        </p:blipFill>
        <p:spPr>
          <a:xfrm>
            <a:off x="195476" y="2258346"/>
            <a:ext cx="1589182" cy="1230770"/>
          </a:xfrm>
          <a:prstGeom prst="rect">
            <a:avLst/>
          </a:prstGeom>
          <a:ln w="19050">
            <a:solidFill>
              <a:schemeClr val="tx1"/>
            </a:solidFill>
          </a:ln>
        </p:spPr>
      </p:pic>
      <p:sp>
        <p:nvSpPr>
          <p:cNvPr id="15" name="TextBox 14">
            <a:extLst>
              <a:ext uri="{FF2B5EF4-FFF2-40B4-BE49-F238E27FC236}">
                <a16:creationId xmlns:a16="http://schemas.microsoft.com/office/drawing/2014/main" id="{DDD6452E-D895-4D43-9BFE-EEF85D288DBF}"/>
              </a:ext>
            </a:extLst>
          </p:cNvPr>
          <p:cNvSpPr txBox="1"/>
          <p:nvPr/>
        </p:nvSpPr>
        <p:spPr>
          <a:xfrm>
            <a:off x="35867" y="1410318"/>
            <a:ext cx="1999145" cy="830997"/>
          </a:xfrm>
          <a:prstGeom prst="rect">
            <a:avLst/>
          </a:prstGeom>
          <a:noFill/>
        </p:spPr>
        <p:txBody>
          <a:bodyPr wrap="square" rtlCol="0">
            <a:spAutoFit/>
          </a:bodyPr>
          <a:lstStyle/>
          <a:p>
            <a:pPr algn="ctr"/>
            <a:r>
              <a:rPr lang="en-US" sz="1400" b="1" u="sng" spc="-100" dirty="0">
                <a:solidFill>
                  <a:srgbClr val="000000"/>
                </a:solidFill>
                <a:latin typeface="Trebuchet MS"/>
                <a:ea typeface="+mj-ea"/>
              </a:rPr>
              <a:t>“The Market Changer’s Playbook”</a:t>
            </a:r>
          </a:p>
          <a:p>
            <a:pPr algn="ctr"/>
            <a:endParaRPr lang="en-US" sz="800" b="1" spc="-100" dirty="0">
              <a:solidFill>
                <a:srgbClr val="000000"/>
              </a:solidFill>
              <a:latin typeface="Trebuchet MS"/>
              <a:ea typeface="+mj-ea"/>
            </a:endParaRPr>
          </a:p>
          <a:p>
            <a:pPr algn="ctr"/>
            <a:r>
              <a:rPr lang="en-US" sz="1200" spc="-100" dirty="0">
                <a:solidFill>
                  <a:srgbClr val="000000"/>
                </a:solidFill>
                <a:latin typeface="Trebuchet MS"/>
                <a:ea typeface="+mj-ea"/>
              </a:rPr>
              <a:t>(Various Disruptors)</a:t>
            </a:r>
          </a:p>
        </p:txBody>
      </p:sp>
      <p:cxnSp>
        <p:nvCxnSpPr>
          <p:cNvPr id="38" name="Straight Arrow Connector 37">
            <a:extLst>
              <a:ext uri="{FF2B5EF4-FFF2-40B4-BE49-F238E27FC236}">
                <a16:creationId xmlns:a16="http://schemas.microsoft.com/office/drawing/2014/main" id="{E32705B7-56B4-4B1D-9597-02DFF3E9E5FA}"/>
              </a:ext>
            </a:extLst>
          </p:cNvPr>
          <p:cNvCxnSpPr>
            <a:cxnSpLocks/>
          </p:cNvCxnSpPr>
          <p:nvPr/>
        </p:nvCxnSpPr>
        <p:spPr>
          <a:xfrm>
            <a:off x="921449" y="3678488"/>
            <a:ext cx="0" cy="466927"/>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Title 4">
            <a:extLst>
              <a:ext uri="{FF2B5EF4-FFF2-40B4-BE49-F238E27FC236}">
                <a16:creationId xmlns:a16="http://schemas.microsoft.com/office/drawing/2014/main" id="{02D954ED-5489-46E4-923D-1215FA2C558B}"/>
              </a:ext>
            </a:extLst>
          </p:cNvPr>
          <p:cNvSpPr txBox="1">
            <a:spLocks/>
          </p:cNvSpPr>
          <p:nvPr/>
        </p:nvSpPr>
        <p:spPr>
          <a:xfrm>
            <a:off x="425335" y="4156847"/>
            <a:ext cx="1029921" cy="431415"/>
          </a:xfrm>
          <a:prstGeom prst="rect">
            <a:avLst/>
          </a:prstGeom>
          <a:solidFill>
            <a:schemeClr val="tx1"/>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1400" b="1" i="0" u="none" strike="noStrike" kern="1200" cap="none" spc="-100" normalizeH="0" baseline="0" noProof="0" dirty="0">
                <a:ln>
                  <a:noFill/>
                </a:ln>
                <a:solidFill>
                  <a:prstClr val="white"/>
                </a:solidFill>
                <a:effectLst/>
                <a:uLnTx/>
                <a:uFillTx/>
                <a:latin typeface="Trebuchet MS"/>
                <a:ea typeface="+mj-ea"/>
              </a:rPr>
              <a:t>35 Brands</a:t>
            </a:r>
            <a:endParaRPr kumimoji="0" lang="en-US" sz="1200" b="0" i="0" u="none" strike="noStrike" kern="1200" cap="none" spc="-100" normalizeH="0" baseline="0" noProof="0" dirty="0">
              <a:ln>
                <a:noFill/>
              </a:ln>
              <a:solidFill>
                <a:prstClr val="white"/>
              </a:solidFill>
              <a:effectLst/>
              <a:uLnTx/>
              <a:uFillTx/>
              <a:latin typeface="Trebuchet MS"/>
              <a:ea typeface="+mj-ea"/>
            </a:endParaRPr>
          </a:p>
        </p:txBody>
      </p:sp>
      <p:cxnSp>
        <p:nvCxnSpPr>
          <p:cNvPr id="41" name="Straight Arrow Connector 40">
            <a:extLst>
              <a:ext uri="{FF2B5EF4-FFF2-40B4-BE49-F238E27FC236}">
                <a16:creationId xmlns:a16="http://schemas.microsoft.com/office/drawing/2014/main" id="{ACFB526A-9CF6-4C39-9C65-25253AC19A1E}"/>
              </a:ext>
            </a:extLst>
          </p:cNvPr>
          <p:cNvCxnSpPr>
            <a:cxnSpLocks/>
          </p:cNvCxnSpPr>
          <p:nvPr/>
        </p:nvCxnSpPr>
        <p:spPr>
          <a:xfrm>
            <a:off x="918206" y="4657740"/>
            <a:ext cx="0" cy="466927"/>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2" name="Title 4">
            <a:extLst>
              <a:ext uri="{FF2B5EF4-FFF2-40B4-BE49-F238E27FC236}">
                <a16:creationId xmlns:a16="http://schemas.microsoft.com/office/drawing/2014/main" id="{806DBEFA-41B8-4C9E-B0EA-3B529B81E8BA}"/>
              </a:ext>
            </a:extLst>
          </p:cNvPr>
          <p:cNvSpPr txBox="1">
            <a:spLocks/>
          </p:cNvSpPr>
          <p:nvPr/>
        </p:nvSpPr>
        <p:spPr>
          <a:xfrm>
            <a:off x="422091" y="5145825"/>
            <a:ext cx="1029921" cy="431415"/>
          </a:xfrm>
          <a:prstGeom prst="rect">
            <a:avLst/>
          </a:prstGeom>
          <a:solidFill>
            <a:srgbClr val="FFFFCC"/>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1400" b="1" i="0" u="none" strike="noStrike" kern="1200" cap="none" spc="-100" normalizeH="0" baseline="0" noProof="0" dirty="0">
                <a:ln>
                  <a:noFill/>
                </a:ln>
                <a:solidFill>
                  <a:srgbClr val="000000"/>
                </a:solidFill>
                <a:effectLst/>
                <a:uLnTx/>
                <a:uFillTx/>
                <a:latin typeface="Trebuchet MS"/>
                <a:ea typeface="+mj-ea"/>
              </a:rPr>
              <a:t>90%</a:t>
            </a:r>
            <a:endParaRPr kumimoji="0" lang="en-US" sz="1200" b="0" i="0" u="none" strike="noStrike" kern="1200" cap="none" spc="-100" normalizeH="0" baseline="0" noProof="0" dirty="0">
              <a:ln>
                <a:noFill/>
              </a:ln>
              <a:solidFill>
                <a:srgbClr val="000000"/>
              </a:solidFill>
              <a:effectLst/>
              <a:uLnTx/>
              <a:uFillTx/>
              <a:latin typeface="Trebuchet MS"/>
              <a:ea typeface="+mj-ea"/>
            </a:endParaRPr>
          </a:p>
        </p:txBody>
      </p:sp>
      <p:sp>
        <p:nvSpPr>
          <p:cNvPr id="43" name="Text Placeholder 3">
            <a:extLst>
              <a:ext uri="{FF2B5EF4-FFF2-40B4-BE49-F238E27FC236}">
                <a16:creationId xmlns:a16="http://schemas.microsoft.com/office/drawing/2014/main" id="{1646DC57-6E23-42FD-BAAD-F3AB17DD44B2}"/>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2459756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8211" y="442757"/>
            <a:ext cx="8805334" cy="592364"/>
          </a:xfrm>
        </p:spPr>
        <p:txBody>
          <a:bodyPr/>
          <a:lstStyle/>
          <a:p>
            <a:r>
              <a:rPr lang="en-US" dirty="0"/>
              <a:t>Digital-Native “Disruptor” Brands See Their Website Traffic Skyrocket As Soon As They Launch A TV Campaign</a:t>
            </a:r>
          </a:p>
        </p:txBody>
      </p:sp>
      <p:sp>
        <p:nvSpPr>
          <p:cNvPr id="9" name="Text Placeholder 2"/>
          <p:cNvSpPr>
            <a:spLocks noGrp="1"/>
          </p:cNvSpPr>
          <p:nvPr>
            <p:ph type="body" sz="quarter" idx="13"/>
          </p:nvPr>
        </p:nvSpPr>
        <p:spPr>
          <a:xfrm>
            <a:off x="178212" y="1332222"/>
            <a:ext cx="8805334" cy="368686"/>
          </a:xfrm>
        </p:spPr>
        <p:txBody>
          <a:bodyPr/>
          <a:lstStyle/>
          <a:p>
            <a:r>
              <a:rPr lang="en-US" sz="1400" dirty="0"/>
              <a:t>Each company below saw an immediate double-digit lift in website visits once their TV campaign launched</a:t>
            </a:r>
          </a:p>
        </p:txBody>
      </p:sp>
      <p:sp>
        <p:nvSpPr>
          <p:cNvPr id="6" name="Text Placeholder 2"/>
          <p:cNvSpPr>
            <a:spLocks noGrp="1"/>
          </p:cNvSpPr>
          <p:nvPr>
            <p:ph type="body" sz="quarter" idx="13"/>
          </p:nvPr>
        </p:nvSpPr>
        <p:spPr>
          <a:xfrm>
            <a:off x="437251" y="1734410"/>
            <a:ext cx="8029741" cy="594442"/>
          </a:xfrm>
        </p:spPr>
        <p:txBody>
          <a:bodyPr/>
          <a:lstStyle/>
          <a:p>
            <a:r>
              <a:rPr lang="en-US" sz="1600" b="1" u="sng" dirty="0"/>
              <a:t>Monthly Website Unique Visitors Comparison</a:t>
            </a:r>
          </a:p>
          <a:p>
            <a:r>
              <a:rPr lang="en-US" sz="1200" dirty="0"/>
              <a:t>Based Within A Three-Year Time Period (Mar ‘14 – Feb ‘17)</a:t>
            </a:r>
          </a:p>
        </p:txBody>
      </p:sp>
      <p:sp>
        <p:nvSpPr>
          <p:cNvPr id="8" name="Text Placeholder 2"/>
          <p:cNvSpPr>
            <a:spLocks noGrp="1"/>
          </p:cNvSpPr>
          <p:nvPr>
            <p:ph type="body" sz="quarter" idx="13"/>
          </p:nvPr>
        </p:nvSpPr>
        <p:spPr>
          <a:xfrm>
            <a:off x="484149" y="2387467"/>
            <a:ext cx="1145362" cy="368686"/>
          </a:xfrm>
        </p:spPr>
        <p:txBody>
          <a:bodyPr/>
          <a:lstStyle/>
          <a:p>
            <a:r>
              <a:rPr lang="en-US" sz="1200" b="1" u="sng" dirty="0"/>
              <a:t>Company</a:t>
            </a:r>
          </a:p>
        </p:txBody>
      </p:sp>
      <p:sp>
        <p:nvSpPr>
          <p:cNvPr id="10" name="Text Placeholder 2"/>
          <p:cNvSpPr>
            <a:spLocks noGrp="1"/>
          </p:cNvSpPr>
          <p:nvPr>
            <p:ph type="body" sz="quarter" idx="13"/>
          </p:nvPr>
        </p:nvSpPr>
        <p:spPr>
          <a:xfrm>
            <a:off x="1823513" y="2390401"/>
            <a:ext cx="2124230" cy="368686"/>
          </a:xfrm>
        </p:spPr>
        <p:txBody>
          <a:bodyPr/>
          <a:lstStyle/>
          <a:p>
            <a:r>
              <a:rPr lang="en-US" sz="1200" b="1" u="sng" dirty="0"/>
              <a:t>Month Prior To TV Launch</a:t>
            </a:r>
          </a:p>
        </p:txBody>
      </p:sp>
      <p:sp>
        <p:nvSpPr>
          <p:cNvPr id="11" name="Text Placeholder 2"/>
          <p:cNvSpPr>
            <a:spLocks noGrp="1"/>
          </p:cNvSpPr>
          <p:nvPr>
            <p:ph type="body" sz="quarter" idx="13"/>
          </p:nvPr>
        </p:nvSpPr>
        <p:spPr>
          <a:xfrm>
            <a:off x="3854533" y="2390396"/>
            <a:ext cx="3117761" cy="368686"/>
          </a:xfrm>
        </p:spPr>
        <p:txBody>
          <a:bodyPr/>
          <a:lstStyle/>
          <a:p>
            <a:r>
              <a:rPr lang="en-US" sz="1200" b="1" u="sng" dirty="0"/>
              <a:t>Monthly Average: TV Launch – Feb ‘17</a:t>
            </a:r>
          </a:p>
        </p:txBody>
      </p:sp>
      <p:sp>
        <p:nvSpPr>
          <p:cNvPr id="13" name="Text Placeholder 3"/>
          <p:cNvSpPr>
            <a:spLocks noGrp="1"/>
          </p:cNvSpPr>
          <p:nvPr>
            <p:ph type="body" sz="quarter" idx="14"/>
          </p:nvPr>
        </p:nvSpPr>
        <p:spPr>
          <a:xfrm>
            <a:off x="321734" y="6407104"/>
            <a:ext cx="7339696" cy="301425"/>
          </a:xfrm>
        </p:spPr>
        <p:txBody>
          <a:bodyPr/>
          <a:lstStyle/>
          <a:p>
            <a:r>
              <a:rPr lang="en-US" sz="800" dirty="0"/>
              <a:t>Source: comScore </a:t>
            </a:r>
            <a:r>
              <a:rPr lang="en-US" sz="800" dirty="0" err="1"/>
              <a:t>mediametrix</a:t>
            </a:r>
            <a:r>
              <a:rPr lang="en-US" sz="800" dirty="0"/>
              <a:t> multiplatform media trend; Total audience (P2+), March ‘14 – February ‘17.  Nielsen Ad Intel, TV spend (national cable TV, national broadcast TV, Spanish language broadcast TV, Spanish language cable TV, spot TV, syndication TV), March ‘14 – February ‘17.  N/A = not enough traffic for comScore to measure.</a:t>
            </a:r>
          </a:p>
        </p:txBody>
      </p:sp>
      <p:sp>
        <p:nvSpPr>
          <p:cNvPr id="14" name="Text Placeholder 2"/>
          <p:cNvSpPr>
            <a:spLocks noGrp="1"/>
          </p:cNvSpPr>
          <p:nvPr>
            <p:ph type="body" sz="quarter" idx="13"/>
          </p:nvPr>
        </p:nvSpPr>
        <p:spPr>
          <a:xfrm>
            <a:off x="437251" y="2611575"/>
            <a:ext cx="1145362" cy="368686"/>
          </a:xfrm>
        </p:spPr>
        <p:txBody>
          <a:bodyPr/>
          <a:lstStyle/>
          <a:p>
            <a:r>
              <a:rPr lang="en-US" sz="1200" b="1" dirty="0"/>
              <a:t>23andMe</a:t>
            </a:r>
          </a:p>
        </p:txBody>
      </p:sp>
      <p:sp>
        <p:nvSpPr>
          <p:cNvPr id="18" name="Text Placeholder 2"/>
          <p:cNvSpPr>
            <a:spLocks noGrp="1"/>
          </p:cNvSpPr>
          <p:nvPr>
            <p:ph type="body" sz="quarter" idx="13"/>
          </p:nvPr>
        </p:nvSpPr>
        <p:spPr>
          <a:xfrm>
            <a:off x="6884374" y="2384540"/>
            <a:ext cx="1726222" cy="368686"/>
          </a:xfrm>
        </p:spPr>
        <p:txBody>
          <a:bodyPr/>
          <a:lstStyle/>
          <a:p>
            <a:r>
              <a:rPr lang="en-US" sz="1200" b="1" u="sng" dirty="0"/>
              <a:t>% Difference</a:t>
            </a:r>
          </a:p>
        </p:txBody>
      </p:sp>
      <p:sp>
        <p:nvSpPr>
          <p:cNvPr id="20" name="Text Placeholder 2"/>
          <p:cNvSpPr>
            <a:spLocks noGrp="1"/>
          </p:cNvSpPr>
          <p:nvPr>
            <p:ph type="body" sz="quarter" idx="13"/>
          </p:nvPr>
        </p:nvSpPr>
        <p:spPr>
          <a:xfrm>
            <a:off x="2049175" y="2605713"/>
            <a:ext cx="1145362" cy="368686"/>
          </a:xfrm>
        </p:spPr>
        <p:txBody>
          <a:bodyPr/>
          <a:lstStyle/>
          <a:p>
            <a:pPr algn="r"/>
            <a:r>
              <a:rPr lang="en-US" sz="1200" b="1" dirty="0"/>
              <a:t>421</a:t>
            </a:r>
          </a:p>
        </p:txBody>
      </p:sp>
      <p:sp>
        <p:nvSpPr>
          <p:cNvPr id="21" name="Text Placeholder 2"/>
          <p:cNvSpPr>
            <a:spLocks noGrp="1"/>
          </p:cNvSpPr>
          <p:nvPr>
            <p:ph type="body" sz="quarter" idx="13"/>
          </p:nvPr>
        </p:nvSpPr>
        <p:spPr>
          <a:xfrm>
            <a:off x="4522744" y="2608644"/>
            <a:ext cx="1145362" cy="368686"/>
          </a:xfrm>
        </p:spPr>
        <p:txBody>
          <a:bodyPr/>
          <a:lstStyle/>
          <a:p>
            <a:pPr algn="r"/>
            <a:r>
              <a:rPr lang="en-US" sz="1200" b="1" dirty="0"/>
              <a:t>968</a:t>
            </a:r>
          </a:p>
        </p:txBody>
      </p:sp>
      <p:sp>
        <p:nvSpPr>
          <p:cNvPr id="22" name="Text Placeholder 2"/>
          <p:cNvSpPr>
            <a:spLocks noGrp="1"/>
          </p:cNvSpPr>
          <p:nvPr>
            <p:ph type="body" sz="quarter" idx="13"/>
          </p:nvPr>
        </p:nvSpPr>
        <p:spPr>
          <a:xfrm>
            <a:off x="6987519" y="2620367"/>
            <a:ext cx="1145362" cy="368686"/>
          </a:xfrm>
        </p:spPr>
        <p:txBody>
          <a:bodyPr/>
          <a:lstStyle/>
          <a:p>
            <a:pPr algn="r"/>
            <a:r>
              <a:rPr lang="en-US" sz="1200" b="1" dirty="0">
                <a:solidFill>
                  <a:srgbClr val="00B050"/>
                </a:solidFill>
              </a:rPr>
              <a:t>+130%</a:t>
            </a:r>
          </a:p>
        </p:txBody>
      </p:sp>
      <p:sp>
        <p:nvSpPr>
          <p:cNvPr id="23" name="Text Placeholder 2"/>
          <p:cNvSpPr>
            <a:spLocks noGrp="1"/>
          </p:cNvSpPr>
          <p:nvPr>
            <p:ph type="body" sz="quarter" idx="13"/>
          </p:nvPr>
        </p:nvSpPr>
        <p:spPr>
          <a:xfrm>
            <a:off x="440181" y="2834311"/>
            <a:ext cx="1145362" cy="368686"/>
          </a:xfrm>
        </p:spPr>
        <p:txBody>
          <a:bodyPr/>
          <a:lstStyle/>
          <a:p>
            <a:r>
              <a:rPr lang="en-US" sz="1200" b="1" dirty="0"/>
              <a:t>Airbnb</a:t>
            </a:r>
          </a:p>
        </p:txBody>
      </p:sp>
      <p:sp>
        <p:nvSpPr>
          <p:cNvPr id="24" name="Text Placeholder 2"/>
          <p:cNvSpPr>
            <a:spLocks noGrp="1"/>
          </p:cNvSpPr>
          <p:nvPr>
            <p:ph type="body" sz="quarter" idx="13"/>
          </p:nvPr>
        </p:nvSpPr>
        <p:spPr>
          <a:xfrm>
            <a:off x="2052105" y="2810865"/>
            <a:ext cx="1145362" cy="368686"/>
          </a:xfrm>
        </p:spPr>
        <p:txBody>
          <a:bodyPr/>
          <a:lstStyle/>
          <a:p>
            <a:pPr algn="r"/>
            <a:r>
              <a:rPr lang="en-US" sz="1200" b="1" dirty="0"/>
              <a:t>1,442</a:t>
            </a:r>
          </a:p>
        </p:txBody>
      </p:sp>
      <p:sp>
        <p:nvSpPr>
          <p:cNvPr id="25" name="Text Placeholder 2"/>
          <p:cNvSpPr>
            <a:spLocks noGrp="1"/>
          </p:cNvSpPr>
          <p:nvPr>
            <p:ph type="body" sz="quarter" idx="13"/>
          </p:nvPr>
        </p:nvSpPr>
        <p:spPr>
          <a:xfrm>
            <a:off x="4522744" y="2831380"/>
            <a:ext cx="1145362" cy="368686"/>
          </a:xfrm>
        </p:spPr>
        <p:txBody>
          <a:bodyPr/>
          <a:lstStyle/>
          <a:p>
            <a:pPr algn="r"/>
            <a:r>
              <a:rPr lang="en-US" sz="1200" b="1" dirty="0"/>
              <a:t>5,872</a:t>
            </a:r>
          </a:p>
        </p:txBody>
      </p:sp>
      <p:sp>
        <p:nvSpPr>
          <p:cNvPr id="26" name="Text Placeholder 2"/>
          <p:cNvSpPr>
            <a:spLocks noGrp="1"/>
          </p:cNvSpPr>
          <p:nvPr>
            <p:ph type="body" sz="quarter" idx="13"/>
          </p:nvPr>
        </p:nvSpPr>
        <p:spPr>
          <a:xfrm>
            <a:off x="6990449" y="2843103"/>
            <a:ext cx="1145362" cy="368686"/>
          </a:xfrm>
        </p:spPr>
        <p:txBody>
          <a:bodyPr/>
          <a:lstStyle/>
          <a:p>
            <a:pPr algn="r"/>
            <a:r>
              <a:rPr lang="en-US" sz="1200" b="1" dirty="0">
                <a:solidFill>
                  <a:srgbClr val="00B050"/>
                </a:solidFill>
              </a:rPr>
              <a:t>+307%</a:t>
            </a:r>
          </a:p>
        </p:txBody>
      </p:sp>
      <p:sp>
        <p:nvSpPr>
          <p:cNvPr id="27" name="Text Placeholder 2"/>
          <p:cNvSpPr>
            <a:spLocks noGrp="1"/>
          </p:cNvSpPr>
          <p:nvPr>
            <p:ph type="body" sz="quarter" idx="13"/>
          </p:nvPr>
        </p:nvSpPr>
        <p:spPr>
          <a:xfrm>
            <a:off x="440180" y="3071715"/>
            <a:ext cx="1145362" cy="368686"/>
          </a:xfrm>
        </p:spPr>
        <p:txBody>
          <a:bodyPr/>
          <a:lstStyle/>
          <a:p>
            <a:r>
              <a:rPr lang="en-US" sz="1200" b="1" dirty="0" err="1"/>
              <a:t>Birchbox</a:t>
            </a:r>
            <a:endParaRPr lang="en-US" sz="1200" b="1" dirty="0"/>
          </a:p>
        </p:txBody>
      </p:sp>
      <p:sp>
        <p:nvSpPr>
          <p:cNvPr id="28" name="Text Placeholder 2"/>
          <p:cNvSpPr>
            <a:spLocks noGrp="1"/>
          </p:cNvSpPr>
          <p:nvPr>
            <p:ph type="body" sz="quarter" idx="13"/>
          </p:nvPr>
        </p:nvSpPr>
        <p:spPr>
          <a:xfrm>
            <a:off x="2052104" y="3065853"/>
            <a:ext cx="1145362" cy="368686"/>
          </a:xfrm>
        </p:spPr>
        <p:txBody>
          <a:bodyPr/>
          <a:lstStyle/>
          <a:p>
            <a:pPr algn="r"/>
            <a:r>
              <a:rPr lang="en-US" sz="1200" b="1" dirty="0"/>
              <a:t>1,122</a:t>
            </a:r>
          </a:p>
        </p:txBody>
      </p:sp>
      <p:sp>
        <p:nvSpPr>
          <p:cNvPr id="29" name="Text Placeholder 2"/>
          <p:cNvSpPr>
            <a:spLocks noGrp="1"/>
          </p:cNvSpPr>
          <p:nvPr>
            <p:ph type="body" sz="quarter" idx="13"/>
          </p:nvPr>
        </p:nvSpPr>
        <p:spPr>
          <a:xfrm>
            <a:off x="4522744" y="3068784"/>
            <a:ext cx="1145362" cy="368686"/>
          </a:xfrm>
        </p:spPr>
        <p:txBody>
          <a:bodyPr/>
          <a:lstStyle/>
          <a:p>
            <a:pPr algn="r"/>
            <a:r>
              <a:rPr lang="en-US" sz="1200" b="1" dirty="0"/>
              <a:t>2,221</a:t>
            </a:r>
          </a:p>
        </p:txBody>
      </p:sp>
      <p:sp>
        <p:nvSpPr>
          <p:cNvPr id="30" name="Text Placeholder 2"/>
          <p:cNvSpPr>
            <a:spLocks noGrp="1"/>
          </p:cNvSpPr>
          <p:nvPr>
            <p:ph type="body" sz="quarter" idx="13"/>
          </p:nvPr>
        </p:nvSpPr>
        <p:spPr>
          <a:xfrm>
            <a:off x="6990448" y="3080507"/>
            <a:ext cx="1145362" cy="368686"/>
          </a:xfrm>
        </p:spPr>
        <p:txBody>
          <a:bodyPr/>
          <a:lstStyle/>
          <a:p>
            <a:pPr algn="r"/>
            <a:r>
              <a:rPr lang="en-US" sz="1200" b="1" dirty="0">
                <a:solidFill>
                  <a:srgbClr val="00B050"/>
                </a:solidFill>
              </a:rPr>
              <a:t>+98%</a:t>
            </a:r>
          </a:p>
        </p:txBody>
      </p:sp>
      <p:sp>
        <p:nvSpPr>
          <p:cNvPr id="31" name="Text Placeholder 2"/>
          <p:cNvSpPr>
            <a:spLocks noGrp="1"/>
          </p:cNvSpPr>
          <p:nvPr>
            <p:ph type="body" sz="quarter" idx="13"/>
          </p:nvPr>
        </p:nvSpPr>
        <p:spPr>
          <a:xfrm>
            <a:off x="440181" y="3309100"/>
            <a:ext cx="1145362" cy="368686"/>
          </a:xfrm>
        </p:spPr>
        <p:txBody>
          <a:bodyPr/>
          <a:lstStyle/>
          <a:p>
            <a:r>
              <a:rPr lang="en-US" sz="1200" b="1" dirty="0"/>
              <a:t>Blue Apron</a:t>
            </a:r>
          </a:p>
        </p:txBody>
      </p:sp>
      <p:sp>
        <p:nvSpPr>
          <p:cNvPr id="32" name="Text Placeholder 2"/>
          <p:cNvSpPr>
            <a:spLocks noGrp="1"/>
          </p:cNvSpPr>
          <p:nvPr>
            <p:ph type="body" sz="quarter" idx="13"/>
          </p:nvPr>
        </p:nvSpPr>
        <p:spPr>
          <a:xfrm>
            <a:off x="2052105" y="3294446"/>
            <a:ext cx="1145362" cy="368686"/>
          </a:xfrm>
        </p:spPr>
        <p:txBody>
          <a:bodyPr/>
          <a:lstStyle/>
          <a:p>
            <a:pPr algn="r"/>
            <a:r>
              <a:rPr lang="en-US" sz="1200" b="1" dirty="0"/>
              <a:t>159</a:t>
            </a:r>
          </a:p>
        </p:txBody>
      </p:sp>
      <p:sp>
        <p:nvSpPr>
          <p:cNvPr id="33" name="Text Placeholder 2"/>
          <p:cNvSpPr>
            <a:spLocks noGrp="1"/>
          </p:cNvSpPr>
          <p:nvPr>
            <p:ph type="body" sz="quarter" idx="13"/>
          </p:nvPr>
        </p:nvSpPr>
        <p:spPr>
          <a:xfrm>
            <a:off x="4522744" y="3306169"/>
            <a:ext cx="1145362" cy="368686"/>
          </a:xfrm>
        </p:spPr>
        <p:txBody>
          <a:bodyPr/>
          <a:lstStyle/>
          <a:p>
            <a:pPr algn="r"/>
            <a:r>
              <a:rPr lang="en-US" sz="1200" b="1" dirty="0"/>
              <a:t>1,872</a:t>
            </a:r>
          </a:p>
        </p:txBody>
      </p:sp>
      <p:sp>
        <p:nvSpPr>
          <p:cNvPr id="34" name="Text Placeholder 2"/>
          <p:cNvSpPr>
            <a:spLocks noGrp="1"/>
          </p:cNvSpPr>
          <p:nvPr>
            <p:ph type="body" sz="quarter" idx="13"/>
          </p:nvPr>
        </p:nvSpPr>
        <p:spPr>
          <a:xfrm>
            <a:off x="6990449" y="3317892"/>
            <a:ext cx="1145362" cy="368686"/>
          </a:xfrm>
        </p:spPr>
        <p:txBody>
          <a:bodyPr/>
          <a:lstStyle/>
          <a:p>
            <a:pPr algn="r"/>
            <a:r>
              <a:rPr lang="en-US" sz="1200" b="1" dirty="0">
                <a:solidFill>
                  <a:srgbClr val="00B050"/>
                </a:solidFill>
              </a:rPr>
              <a:t>+1,075%</a:t>
            </a:r>
          </a:p>
        </p:txBody>
      </p:sp>
      <p:sp>
        <p:nvSpPr>
          <p:cNvPr id="35" name="Text Placeholder 2"/>
          <p:cNvSpPr>
            <a:spLocks noGrp="1"/>
          </p:cNvSpPr>
          <p:nvPr>
            <p:ph type="body" sz="quarter" idx="13"/>
          </p:nvPr>
        </p:nvSpPr>
        <p:spPr>
          <a:xfrm>
            <a:off x="443111" y="3549420"/>
            <a:ext cx="1145362" cy="368686"/>
          </a:xfrm>
        </p:spPr>
        <p:txBody>
          <a:bodyPr/>
          <a:lstStyle/>
          <a:p>
            <a:r>
              <a:rPr lang="en-US" sz="1200" b="1" dirty="0"/>
              <a:t>Casper</a:t>
            </a:r>
          </a:p>
        </p:txBody>
      </p:sp>
      <p:sp>
        <p:nvSpPr>
          <p:cNvPr id="36" name="Text Placeholder 2"/>
          <p:cNvSpPr>
            <a:spLocks noGrp="1"/>
          </p:cNvSpPr>
          <p:nvPr>
            <p:ph type="body" sz="quarter" idx="13"/>
          </p:nvPr>
        </p:nvSpPr>
        <p:spPr>
          <a:xfrm>
            <a:off x="2055035" y="3543558"/>
            <a:ext cx="1145362" cy="368686"/>
          </a:xfrm>
        </p:spPr>
        <p:txBody>
          <a:bodyPr/>
          <a:lstStyle/>
          <a:p>
            <a:pPr algn="r"/>
            <a:r>
              <a:rPr lang="en-US" sz="1200" b="1" dirty="0"/>
              <a:t>131</a:t>
            </a:r>
          </a:p>
        </p:txBody>
      </p:sp>
      <p:sp>
        <p:nvSpPr>
          <p:cNvPr id="37" name="Text Placeholder 2"/>
          <p:cNvSpPr>
            <a:spLocks noGrp="1"/>
          </p:cNvSpPr>
          <p:nvPr>
            <p:ph type="body" sz="quarter" idx="13"/>
          </p:nvPr>
        </p:nvSpPr>
        <p:spPr>
          <a:xfrm>
            <a:off x="4522744" y="3546489"/>
            <a:ext cx="1145362" cy="368686"/>
          </a:xfrm>
        </p:spPr>
        <p:txBody>
          <a:bodyPr/>
          <a:lstStyle/>
          <a:p>
            <a:pPr algn="r"/>
            <a:r>
              <a:rPr lang="en-US" sz="1200" b="1" dirty="0"/>
              <a:t>512</a:t>
            </a:r>
          </a:p>
        </p:txBody>
      </p:sp>
      <p:sp>
        <p:nvSpPr>
          <p:cNvPr id="38" name="Text Placeholder 2"/>
          <p:cNvSpPr>
            <a:spLocks noGrp="1"/>
          </p:cNvSpPr>
          <p:nvPr>
            <p:ph type="body" sz="quarter" idx="13"/>
          </p:nvPr>
        </p:nvSpPr>
        <p:spPr>
          <a:xfrm>
            <a:off x="6993379" y="3558212"/>
            <a:ext cx="1145362" cy="368686"/>
          </a:xfrm>
        </p:spPr>
        <p:txBody>
          <a:bodyPr/>
          <a:lstStyle/>
          <a:p>
            <a:pPr algn="r"/>
            <a:r>
              <a:rPr lang="en-US" sz="1200" b="1" dirty="0">
                <a:solidFill>
                  <a:srgbClr val="00B050"/>
                </a:solidFill>
              </a:rPr>
              <a:t>+292%</a:t>
            </a:r>
          </a:p>
        </p:txBody>
      </p:sp>
      <p:sp>
        <p:nvSpPr>
          <p:cNvPr id="39" name="Text Placeholder 2"/>
          <p:cNvSpPr>
            <a:spLocks noGrp="1"/>
          </p:cNvSpPr>
          <p:nvPr>
            <p:ph type="body" sz="quarter" idx="13"/>
          </p:nvPr>
        </p:nvSpPr>
        <p:spPr>
          <a:xfrm>
            <a:off x="443110" y="3804408"/>
            <a:ext cx="1145362" cy="368686"/>
          </a:xfrm>
        </p:spPr>
        <p:txBody>
          <a:bodyPr/>
          <a:lstStyle/>
          <a:p>
            <a:r>
              <a:rPr lang="en-US" sz="1200" b="1" dirty="0"/>
              <a:t>Fitbit</a:t>
            </a:r>
          </a:p>
        </p:txBody>
      </p:sp>
      <p:sp>
        <p:nvSpPr>
          <p:cNvPr id="40" name="Text Placeholder 2"/>
          <p:cNvSpPr>
            <a:spLocks noGrp="1"/>
          </p:cNvSpPr>
          <p:nvPr>
            <p:ph type="body" sz="quarter" idx="13"/>
          </p:nvPr>
        </p:nvSpPr>
        <p:spPr>
          <a:xfrm>
            <a:off x="2055034" y="3798546"/>
            <a:ext cx="1145362" cy="368686"/>
          </a:xfrm>
        </p:spPr>
        <p:txBody>
          <a:bodyPr/>
          <a:lstStyle/>
          <a:p>
            <a:pPr algn="r"/>
            <a:r>
              <a:rPr lang="en-US" sz="1200" b="1" dirty="0"/>
              <a:t>4,598</a:t>
            </a:r>
          </a:p>
        </p:txBody>
      </p:sp>
      <p:sp>
        <p:nvSpPr>
          <p:cNvPr id="41" name="Text Placeholder 2"/>
          <p:cNvSpPr>
            <a:spLocks noGrp="1"/>
          </p:cNvSpPr>
          <p:nvPr>
            <p:ph type="body" sz="quarter" idx="13"/>
          </p:nvPr>
        </p:nvSpPr>
        <p:spPr>
          <a:xfrm>
            <a:off x="4522744" y="3801477"/>
            <a:ext cx="1145362" cy="368686"/>
          </a:xfrm>
        </p:spPr>
        <p:txBody>
          <a:bodyPr/>
          <a:lstStyle/>
          <a:p>
            <a:pPr algn="r"/>
            <a:r>
              <a:rPr lang="en-US" sz="1200" b="1" dirty="0"/>
              <a:t>14,247</a:t>
            </a:r>
          </a:p>
        </p:txBody>
      </p:sp>
      <p:sp>
        <p:nvSpPr>
          <p:cNvPr id="42" name="Text Placeholder 2"/>
          <p:cNvSpPr>
            <a:spLocks noGrp="1"/>
          </p:cNvSpPr>
          <p:nvPr>
            <p:ph type="body" sz="quarter" idx="13"/>
          </p:nvPr>
        </p:nvSpPr>
        <p:spPr>
          <a:xfrm>
            <a:off x="6993378" y="3813200"/>
            <a:ext cx="1145362" cy="368686"/>
          </a:xfrm>
        </p:spPr>
        <p:txBody>
          <a:bodyPr/>
          <a:lstStyle/>
          <a:p>
            <a:pPr algn="r"/>
            <a:r>
              <a:rPr lang="en-US" sz="1200" b="1" dirty="0">
                <a:solidFill>
                  <a:srgbClr val="00B050"/>
                </a:solidFill>
              </a:rPr>
              <a:t>+210%</a:t>
            </a:r>
          </a:p>
        </p:txBody>
      </p:sp>
      <p:sp>
        <p:nvSpPr>
          <p:cNvPr id="43" name="Text Placeholder 2"/>
          <p:cNvSpPr>
            <a:spLocks noGrp="1"/>
          </p:cNvSpPr>
          <p:nvPr>
            <p:ph type="body" sz="quarter" idx="13"/>
          </p:nvPr>
        </p:nvSpPr>
        <p:spPr>
          <a:xfrm>
            <a:off x="440184" y="4030068"/>
            <a:ext cx="1145362" cy="368686"/>
          </a:xfrm>
        </p:spPr>
        <p:txBody>
          <a:bodyPr/>
          <a:lstStyle/>
          <a:p>
            <a:r>
              <a:rPr lang="en-US" sz="1200" b="1" dirty="0" err="1"/>
              <a:t>Letgo</a:t>
            </a:r>
            <a:endParaRPr lang="en-US" sz="1200" b="1" dirty="0"/>
          </a:p>
        </p:txBody>
      </p:sp>
      <p:sp>
        <p:nvSpPr>
          <p:cNvPr id="44" name="Text Placeholder 2"/>
          <p:cNvSpPr>
            <a:spLocks noGrp="1"/>
          </p:cNvSpPr>
          <p:nvPr>
            <p:ph type="body" sz="quarter" idx="13"/>
          </p:nvPr>
        </p:nvSpPr>
        <p:spPr>
          <a:xfrm>
            <a:off x="2052108" y="4041790"/>
            <a:ext cx="1145362" cy="368686"/>
          </a:xfrm>
        </p:spPr>
        <p:txBody>
          <a:bodyPr/>
          <a:lstStyle/>
          <a:p>
            <a:pPr algn="r"/>
            <a:r>
              <a:rPr lang="en-US" sz="1200" b="1" dirty="0"/>
              <a:t>N/A</a:t>
            </a:r>
          </a:p>
        </p:txBody>
      </p:sp>
      <p:sp>
        <p:nvSpPr>
          <p:cNvPr id="45" name="Text Placeholder 2"/>
          <p:cNvSpPr>
            <a:spLocks noGrp="1"/>
          </p:cNvSpPr>
          <p:nvPr>
            <p:ph type="body" sz="quarter" idx="13"/>
          </p:nvPr>
        </p:nvSpPr>
        <p:spPr>
          <a:xfrm>
            <a:off x="4522744" y="4053513"/>
            <a:ext cx="1145362" cy="368686"/>
          </a:xfrm>
        </p:spPr>
        <p:txBody>
          <a:bodyPr/>
          <a:lstStyle/>
          <a:p>
            <a:pPr algn="r"/>
            <a:r>
              <a:rPr lang="en-US" sz="1200" b="1" dirty="0"/>
              <a:t>10,201</a:t>
            </a:r>
          </a:p>
        </p:txBody>
      </p:sp>
      <p:sp>
        <p:nvSpPr>
          <p:cNvPr id="47" name="Text Placeholder 2"/>
          <p:cNvSpPr>
            <a:spLocks noGrp="1"/>
          </p:cNvSpPr>
          <p:nvPr>
            <p:ph type="body" sz="quarter" idx="13"/>
          </p:nvPr>
        </p:nvSpPr>
        <p:spPr>
          <a:xfrm>
            <a:off x="443114" y="4279180"/>
            <a:ext cx="1145362" cy="368686"/>
          </a:xfrm>
        </p:spPr>
        <p:txBody>
          <a:bodyPr/>
          <a:lstStyle/>
          <a:p>
            <a:r>
              <a:rPr lang="en-US" sz="1200" b="1" dirty="0"/>
              <a:t>Lyft</a:t>
            </a:r>
          </a:p>
        </p:txBody>
      </p:sp>
      <p:sp>
        <p:nvSpPr>
          <p:cNvPr id="48" name="Text Placeholder 2"/>
          <p:cNvSpPr>
            <a:spLocks noGrp="1"/>
          </p:cNvSpPr>
          <p:nvPr>
            <p:ph type="body" sz="quarter" idx="13"/>
          </p:nvPr>
        </p:nvSpPr>
        <p:spPr>
          <a:xfrm>
            <a:off x="2055038" y="4282110"/>
            <a:ext cx="1145362" cy="368686"/>
          </a:xfrm>
        </p:spPr>
        <p:txBody>
          <a:bodyPr/>
          <a:lstStyle/>
          <a:p>
            <a:pPr algn="r"/>
            <a:r>
              <a:rPr lang="en-US" sz="1200" b="1" dirty="0"/>
              <a:t>7,920</a:t>
            </a:r>
          </a:p>
        </p:txBody>
      </p:sp>
      <p:sp>
        <p:nvSpPr>
          <p:cNvPr id="49" name="Text Placeholder 2"/>
          <p:cNvSpPr>
            <a:spLocks noGrp="1"/>
          </p:cNvSpPr>
          <p:nvPr>
            <p:ph type="body" sz="quarter" idx="13"/>
          </p:nvPr>
        </p:nvSpPr>
        <p:spPr>
          <a:xfrm>
            <a:off x="4522744" y="4285041"/>
            <a:ext cx="1145362" cy="368686"/>
          </a:xfrm>
        </p:spPr>
        <p:txBody>
          <a:bodyPr/>
          <a:lstStyle/>
          <a:p>
            <a:pPr algn="r"/>
            <a:r>
              <a:rPr lang="en-US" sz="1200" b="1" dirty="0"/>
              <a:t>13,048</a:t>
            </a:r>
          </a:p>
        </p:txBody>
      </p:sp>
      <p:sp>
        <p:nvSpPr>
          <p:cNvPr id="50" name="Text Placeholder 2"/>
          <p:cNvSpPr>
            <a:spLocks noGrp="1"/>
          </p:cNvSpPr>
          <p:nvPr>
            <p:ph type="body" sz="quarter" idx="13"/>
          </p:nvPr>
        </p:nvSpPr>
        <p:spPr>
          <a:xfrm>
            <a:off x="6993382" y="4287972"/>
            <a:ext cx="1145362" cy="368686"/>
          </a:xfrm>
        </p:spPr>
        <p:txBody>
          <a:bodyPr/>
          <a:lstStyle/>
          <a:p>
            <a:pPr algn="r"/>
            <a:r>
              <a:rPr lang="en-US" sz="1200" b="1" dirty="0">
                <a:solidFill>
                  <a:srgbClr val="00B050"/>
                </a:solidFill>
              </a:rPr>
              <a:t>+65%</a:t>
            </a:r>
          </a:p>
        </p:txBody>
      </p:sp>
      <p:sp>
        <p:nvSpPr>
          <p:cNvPr id="51" name="Text Placeholder 2"/>
          <p:cNvSpPr>
            <a:spLocks noGrp="1"/>
          </p:cNvSpPr>
          <p:nvPr>
            <p:ph type="body" sz="quarter" idx="13"/>
          </p:nvPr>
        </p:nvSpPr>
        <p:spPr>
          <a:xfrm>
            <a:off x="443113" y="4516584"/>
            <a:ext cx="1145362" cy="368686"/>
          </a:xfrm>
        </p:spPr>
        <p:txBody>
          <a:bodyPr/>
          <a:lstStyle/>
          <a:p>
            <a:r>
              <a:rPr lang="en-US" sz="1200" b="1" dirty="0"/>
              <a:t>Nest</a:t>
            </a:r>
          </a:p>
        </p:txBody>
      </p:sp>
      <p:sp>
        <p:nvSpPr>
          <p:cNvPr id="52" name="Text Placeholder 2"/>
          <p:cNvSpPr>
            <a:spLocks noGrp="1"/>
          </p:cNvSpPr>
          <p:nvPr>
            <p:ph type="body" sz="quarter" idx="13"/>
          </p:nvPr>
        </p:nvSpPr>
        <p:spPr>
          <a:xfrm>
            <a:off x="2055037" y="4510722"/>
            <a:ext cx="1145362" cy="368686"/>
          </a:xfrm>
        </p:spPr>
        <p:txBody>
          <a:bodyPr/>
          <a:lstStyle/>
          <a:p>
            <a:pPr algn="r"/>
            <a:r>
              <a:rPr lang="en-US" sz="1200" b="1" dirty="0"/>
              <a:t>N/A</a:t>
            </a:r>
          </a:p>
        </p:txBody>
      </p:sp>
      <p:sp>
        <p:nvSpPr>
          <p:cNvPr id="53" name="Text Placeholder 2"/>
          <p:cNvSpPr>
            <a:spLocks noGrp="1"/>
          </p:cNvSpPr>
          <p:nvPr>
            <p:ph type="body" sz="quarter" idx="13"/>
          </p:nvPr>
        </p:nvSpPr>
        <p:spPr>
          <a:xfrm>
            <a:off x="4522744" y="4513653"/>
            <a:ext cx="1145362" cy="368686"/>
          </a:xfrm>
        </p:spPr>
        <p:txBody>
          <a:bodyPr/>
          <a:lstStyle/>
          <a:p>
            <a:pPr algn="r"/>
            <a:r>
              <a:rPr lang="en-US" sz="1200" b="1" dirty="0"/>
              <a:t>1,576</a:t>
            </a:r>
          </a:p>
        </p:txBody>
      </p:sp>
      <p:sp>
        <p:nvSpPr>
          <p:cNvPr id="55" name="Text Placeholder 2"/>
          <p:cNvSpPr>
            <a:spLocks noGrp="1"/>
          </p:cNvSpPr>
          <p:nvPr>
            <p:ph type="body" sz="quarter" idx="13"/>
          </p:nvPr>
        </p:nvSpPr>
        <p:spPr>
          <a:xfrm>
            <a:off x="443114" y="4736385"/>
            <a:ext cx="1145362" cy="368686"/>
          </a:xfrm>
        </p:spPr>
        <p:txBody>
          <a:bodyPr/>
          <a:lstStyle/>
          <a:p>
            <a:r>
              <a:rPr lang="en-US" sz="1200" b="1" dirty="0" err="1"/>
              <a:t>Simplisafe</a:t>
            </a:r>
            <a:endParaRPr lang="en-US" sz="1200" b="1" dirty="0"/>
          </a:p>
        </p:txBody>
      </p:sp>
      <p:sp>
        <p:nvSpPr>
          <p:cNvPr id="56" name="Text Placeholder 2"/>
          <p:cNvSpPr>
            <a:spLocks noGrp="1"/>
          </p:cNvSpPr>
          <p:nvPr>
            <p:ph type="body" sz="quarter" idx="13"/>
          </p:nvPr>
        </p:nvSpPr>
        <p:spPr>
          <a:xfrm>
            <a:off x="2055038" y="4756899"/>
            <a:ext cx="1145362" cy="368686"/>
          </a:xfrm>
        </p:spPr>
        <p:txBody>
          <a:bodyPr/>
          <a:lstStyle/>
          <a:p>
            <a:pPr algn="r"/>
            <a:r>
              <a:rPr lang="en-US" sz="1200" b="1" dirty="0"/>
              <a:t>145</a:t>
            </a:r>
          </a:p>
        </p:txBody>
      </p:sp>
      <p:sp>
        <p:nvSpPr>
          <p:cNvPr id="57" name="Text Placeholder 2"/>
          <p:cNvSpPr>
            <a:spLocks noGrp="1"/>
          </p:cNvSpPr>
          <p:nvPr>
            <p:ph type="body" sz="quarter" idx="13"/>
          </p:nvPr>
        </p:nvSpPr>
        <p:spPr>
          <a:xfrm>
            <a:off x="4522744" y="4759830"/>
            <a:ext cx="1145362" cy="368686"/>
          </a:xfrm>
        </p:spPr>
        <p:txBody>
          <a:bodyPr/>
          <a:lstStyle/>
          <a:p>
            <a:pPr algn="r"/>
            <a:r>
              <a:rPr lang="en-US" sz="1200" b="1" dirty="0"/>
              <a:t>557</a:t>
            </a:r>
          </a:p>
        </p:txBody>
      </p:sp>
      <p:sp>
        <p:nvSpPr>
          <p:cNvPr id="59" name="Text Placeholder 2"/>
          <p:cNvSpPr>
            <a:spLocks noGrp="1"/>
          </p:cNvSpPr>
          <p:nvPr>
            <p:ph type="body" sz="quarter" idx="13"/>
          </p:nvPr>
        </p:nvSpPr>
        <p:spPr>
          <a:xfrm>
            <a:off x="446044" y="4985497"/>
            <a:ext cx="1145362" cy="368686"/>
          </a:xfrm>
        </p:spPr>
        <p:txBody>
          <a:bodyPr/>
          <a:lstStyle/>
          <a:p>
            <a:r>
              <a:rPr lang="en-US" sz="1200" b="1" dirty="0"/>
              <a:t>Sling</a:t>
            </a:r>
          </a:p>
        </p:txBody>
      </p:sp>
      <p:sp>
        <p:nvSpPr>
          <p:cNvPr id="60" name="Text Placeholder 2"/>
          <p:cNvSpPr>
            <a:spLocks noGrp="1"/>
          </p:cNvSpPr>
          <p:nvPr>
            <p:ph type="body" sz="quarter" idx="13"/>
          </p:nvPr>
        </p:nvSpPr>
        <p:spPr>
          <a:xfrm>
            <a:off x="2057968" y="4979635"/>
            <a:ext cx="1145362" cy="368686"/>
          </a:xfrm>
        </p:spPr>
        <p:txBody>
          <a:bodyPr/>
          <a:lstStyle/>
          <a:p>
            <a:pPr algn="r"/>
            <a:r>
              <a:rPr lang="en-US" sz="1200" b="1" dirty="0"/>
              <a:t>2,143</a:t>
            </a:r>
          </a:p>
        </p:txBody>
      </p:sp>
      <p:sp>
        <p:nvSpPr>
          <p:cNvPr id="61" name="Text Placeholder 2"/>
          <p:cNvSpPr>
            <a:spLocks noGrp="1"/>
          </p:cNvSpPr>
          <p:nvPr>
            <p:ph type="body" sz="quarter" idx="13"/>
          </p:nvPr>
        </p:nvSpPr>
        <p:spPr>
          <a:xfrm>
            <a:off x="4522744" y="4982566"/>
            <a:ext cx="1145362" cy="368686"/>
          </a:xfrm>
        </p:spPr>
        <p:txBody>
          <a:bodyPr/>
          <a:lstStyle/>
          <a:p>
            <a:pPr algn="r"/>
            <a:r>
              <a:rPr lang="en-US" sz="1200" b="1" dirty="0"/>
              <a:t>3,842</a:t>
            </a:r>
          </a:p>
        </p:txBody>
      </p:sp>
      <p:sp>
        <p:nvSpPr>
          <p:cNvPr id="62" name="Text Placeholder 2"/>
          <p:cNvSpPr>
            <a:spLocks noGrp="1"/>
          </p:cNvSpPr>
          <p:nvPr>
            <p:ph type="body" sz="quarter" idx="13"/>
          </p:nvPr>
        </p:nvSpPr>
        <p:spPr>
          <a:xfrm>
            <a:off x="6996312" y="4994289"/>
            <a:ext cx="1145362" cy="368686"/>
          </a:xfrm>
        </p:spPr>
        <p:txBody>
          <a:bodyPr/>
          <a:lstStyle/>
          <a:p>
            <a:pPr algn="r"/>
            <a:r>
              <a:rPr lang="en-US" sz="1200" b="1" dirty="0">
                <a:solidFill>
                  <a:srgbClr val="00B050"/>
                </a:solidFill>
              </a:rPr>
              <a:t>+79%</a:t>
            </a:r>
          </a:p>
        </p:txBody>
      </p:sp>
      <p:sp>
        <p:nvSpPr>
          <p:cNvPr id="63" name="Text Placeholder 2"/>
          <p:cNvSpPr>
            <a:spLocks noGrp="1"/>
          </p:cNvSpPr>
          <p:nvPr>
            <p:ph type="body" sz="quarter" idx="13"/>
          </p:nvPr>
        </p:nvSpPr>
        <p:spPr>
          <a:xfrm>
            <a:off x="446043" y="5222901"/>
            <a:ext cx="1145362" cy="368686"/>
          </a:xfrm>
        </p:spPr>
        <p:txBody>
          <a:bodyPr/>
          <a:lstStyle/>
          <a:p>
            <a:r>
              <a:rPr lang="en-US" sz="1200" b="1" dirty="0" err="1"/>
              <a:t>SoFi</a:t>
            </a:r>
            <a:endParaRPr lang="en-US" sz="1200" b="1" dirty="0"/>
          </a:p>
        </p:txBody>
      </p:sp>
      <p:sp>
        <p:nvSpPr>
          <p:cNvPr id="64" name="Text Placeholder 2"/>
          <p:cNvSpPr>
            <a:spLocks noGrp="1"/>
          </p:cNvSpPr>
          <p:nvPr>
            <p:ph type="body" sz="quarter" idx="13"/>
          </p:nvPr>
        </p:nvSpPr>
        <p:spPr>
          <a:xfrm>
            <a:off x="2057967" y="5217039"/>
            <a:ext cx="1145362" cy="368686"/>
          </a:xfrm>
        </p:spPr>
        <p:txBody>
          <a:bodyPr/>
          <a:lstStyle/>
          <a:p>
            <a:pPr algn="r"/>
            <a:r>
              <a:rPr lang="en-US" sz="1200" b="1" dirty="0"/>
              <a:t>248</a:t>
            </a:r>
          </a:p>
        </p:txBody>
      </p:sp>
      <p:sp>
        <p:nvSpPr>
          <p:cNvPr id="65" name="Text Placeholder 2"/>
          <p:cNvSpPr>
            <a:spLocks noGrp="1"/>
          </p:cNvSpPr>
          <p:nvPr>
            <p:ph type="body" sz="quarter" idx="13"/>
          </p:nvPr>
        </p:nvSpPr>
        <p:spPr>
          <a:xfrm>
            <a:off x="4522744" y="5219970"/>
            <a:ext cx="1145362" cy="368686"/>
          </a:xfrm>
        </p:spPr>
        <p:txBody>
          <a:bodyPr/>
          <a:lstStyle/>
          <a:p>
            <a:pPr algn="r"/>
            <a:r>
              <a:rPr lang="en-US" sz="1200" b="1" dirty="0"/>
              <a:t>593</a:t>
            </a:r>
          </a:p>
        </p:txBody>
      </p:sp>
      <p:sp>
        <p:nvSpPr>
          <p:cNvPr id="66" name="Text Placeholder 2"/>
          <p:cNvSpPr>
            <a:spLocks noGrp="1"/>
          </p:cNvSpPr>
          <p:nvPr>
            <p:ph type="body" sz="quarter" idx="13"/>
          </p:nvPr>
        </p:nvSpPr>
        <p:spPr>
          <a:xfrm>
            <a:off x="6996311" y="5231693"/>
            <a:ext cx="1145362" cy="368686"/>
          </a:xfrm>
        </p:spPr>
        <p:txBody>
          <a:bodyPr/>
          <a:lstStyle/>
          <a:p>
            <a:pPr algn="r"/>
            <a:r>
              <a:rPr lang="en-US" sz="1200" b="1" dirty="0">
                <a:solidFill>
                  <a:srgbClr val="00B050"/>
                </a:solidFill>
              </a:rPr>
              <a:t>+139%</a:t>
            </a:r>
          </a:p>
        </p:txBody>
      </p:sp>
      <p:sp>
        <p:nvSpPr>
          <p:cNvPr id="71" name="Text Placeholder 2"/>
          <p:cNvSpPr>
            <a:spLocks noGrp="1"/>
          </p:cNvSpPr>
          <p:nvPr>
            <p:ph type="body" sz="quarter" idx="13"/>
          </p:nvPr>
        </p:nvSpPr>
        <p:spPr>
          <a:xfrm>
            <a:off x="440181" y="5445638"/>
            <a:ext cx="1145362" cy="368686"/>
          </a:xfrm>
        </p:spPr>
        <p:txBody>
          <a:bodyPr/>
          <a:lstStyle/>
          <a:p>
            <a:r>
              <a:rPr lang="en-US" sz="1200" b="1" dirty="0"/>
              <a:t>Uber</a:t>
            </a:r>
          </a:p>
        </p:txBody>
      </p:sp>
      <p:sp>
        <p:nvSpPr>
          <p:cNvPr id="72" name="Text Placeholder 2"/>
          <p:cNvSpPr>
            <a:spLocks noGrp="1"/>
          </p:cNvSpPr>
          <p:nvPr>
            <p:ph type="body" sz="quarter" idx="13"/>
          </p:nvPr>
        </p:nvSpPr>
        <p:spPr>
          <a:xfrm>
            <a:off x="2052105" y="5439776"/>
            <a:ext cx="1145362" cy="368686"/>
          </a:xfrm>
        </p:spPr>
        <p:txBody>
          <a:bodyPr/>
          <a:lstStyle/>
          <a:p>
            <a:pPr algn="r"/>
            <a:r>
              <a:rPr lang="en-US" sz="1200" b="1" dirty="0"/>
              <a:t>N/A</a:t>
            </a:r>
          </a:p>
        </p:txBody>
      </p:sp>
      <p:sp>
        <p:nvSpPr>
          <p:cNvPr id="73" name="Text Placeholder 2"/>
          <p:cNvSpPr>
            <a:spLocks noGrp="1"/>
          </p:cNvSpPr>
          <p:nvPr>
            <p:ph type="body" sz="quarter" idx="13"/>
          </p:nvPr>
        </p:nvSpPr>
        <p:spPr>
          <a:xfrm>
            <a:off x="4522744" y="5442707"/>
            <a:ext cx="1145362" cy="368686"/>
          </a:xfrm>
        </p:spPr>
        <p:txBody>
          <a:bodyPr/>
          <a:lstStyle/>
          <a:p>
            <a:pPr algn="r"/>
            <a:r>
              <a:rPr lang="en-US" sz="1200" b="1" dirty="0"/>
              <a:t>30,955</a:t>
            </a:r>
          </a:p>
        </p:txBody>
      </p:sp>
      <p:sp>
        <p:nvSpPr>
          <p:cNvPr id="75" name="Text Placeholder 2"/>
          <p:cNvSpPr>
            <a:spLocks noGrp="1"/>
          </p:cNvSpPr>
          <p:nvPr>
            <p:ph type="body" sz="quarter" idx="13"/>
          </p:nvPr>
        </p:nvSpPr>
        <p:spPr>
          <a:xfrm>
            <a:off x="443110" y="5677166"/>
            <a:ext cx="1145362" cy="368686"/>
          </a:xfrm>
        </p:spPr>
        <p:txBody>
          <a:bodyPr/>
          <a:lstStyle/>
          <a:p>
            <a:r>
              <a:rPr lang="en-US" sz="1200" b="1" dirty="0"/>
              <a:t>Yelp</a:t>
            </a:r>
          </a:p>
        </p:txBody>
      </p:sp>
      <p:sp>
        <p:nvSpPr>
          <p:cNvPr id="76" name="Text Placeholder 2"/>
          <p:cNvSpPr>
            <a:spLocks noGrp="1"/>
          </p:cNvSpPr>
          <p:nvPr>
            <p:ph type="body" sz="quarter" idx="13"/>
          </p:nvPr>
        </p:nvSpPr>
        <p:spPr>
          <a:xfrm>
            <a:off x="2055034" y="5671304"/>
            <a:ext cx="1145362" cy="368686"/>
          </a:xfrm>
        </p:spPr>
        <p:txBody>
          <a:bodyPr/>
          <a:lstStyle/>
          <a:p>
            <a:pPr algn="r"/>
            <a:r>
              <a:rPr lang="en-US" sz="1200" b="1" dirty="0"/>
              <a:t>77,900</a:t>
            </a:r>
          </a:p>
        </p:txBody>
      </p:sp>
      <p:sp>
        <p:nvSpPr>
          <p:cNvPr id="77" name="Text Placeholder 2"/>
          <p:cNvSpPr>
            <a:spLocks noGrp="1"/>
          </p:cNvSpPr>
          <p:nvPr>
            <p:ph type="body" sz="quarter" idx="13"/>
          </p:nvPr>
        </p:nvSpPr>
        <p:spPr>
          <a:xfrm>
            <a:off x="4522744" y="5674235"/>
            <a:ext cx="1145362" cy="368686"/>
          </a:xfrm>
        </p:spPr>
        <p:txBody>
          <a:bodyPr/>
          <a:lstStyle/>
          <a:p>
            <a:pPr algn="r"/>
            <a:r>
              <a:rPr lang="en-US" sz="1200" b="1" dirty="0"/>
              <a:t>86,755</a:t>
            </a:r>
          </a:p>
        </p:txBody>
      </p:sp>
      <p:sp>
        <p:nvSpPr>
          <p:cNvPr id="78" name="Text Placeholder 2"/>
          <p:cNvSpPr>
            <a:spLocks noGrp="1"/>
          </p:cNvSpPr>
          <p:nvPr>
            <p:ph type="body" sz="quarter" idx="13"/>
          </p:nvPr>
        </p:nvSpPr>
        <p:spPr>
          <a:xfrm>
            <a:off x="6993378" y="5668374"/>
            <a:ext cx="1145362" cy="368686"/>
          </a:xfrm>
        </p:spPr>
        <p:txBody>
          <a:bodyPr/>
          <a:lstStyle/>
          <a:p>
            <a:pPr algn="r"/>
            <a:r>
              <a:rPr lang="en-US" sz="1200" b="1" dirty="0">
                <a:solidFill>
                  <a:srgbClr val="00B050"/>
                </a:solidFill>
              </a:rPr>
              <a:t>+11%</a:t>
            </a:r>
          </a:p>
        </p:txBody>
      </p:sp>
      <p:sp>
        <p:nvSpPr>
          <p:cNvPr id="79" name="Rectangle 78"/>
          <p:cNvSpPr/>
          <p:nvPr/>
        </p:nvSpPr>
        <p:spPr>
          <a:xfrm>
            <a:off x="437251" y="2372812"/>
            <a:ext cx="8029741" cy="3570787"/>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9" name="Arrow: Right 18"/>
          <p:cNvSpPr/>
          <p:nvPr/>
        </p:nvSpPr>
        <p:spPr>
          <a:xfrm rot="16200000">
            <a:off x="7737224" y="4058794"/>
            <a:ext cx="208089" cy="257904"/>
          </a:xfrm>
          <a:prstGeom prst="rightArrow">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9" name="Arrow: Right 88"/>
          <p:cNvSpPr/>
          <p:nvPr/>
        </p:nvSpPr>
        <p:spPr>
          <a:xfrm rot="16200000">
            <a:off x="7731651" y="4535617"/>
            <a:ext cx="208089" cy="257904"/>
          </a:xfrm>
          <a:prstGeom prst="rightArrow">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1" name="Arrow: Right 90"/>
          <p:cNvSpPr/>
          <p:nvPr/>
        </p:nvSpPr>
        <p:spPr>
          <a:xfrm rot="16200000">
            <a:off x="7731649" y="5431685"/>
            <a:ext cx="208089" cy="257904"/>
          </a:xfrm>
          <a:prstGeom prst="rightArrow">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2" name="Text Placeholder 2"/>
          <p:cNvSpPr>
            <a:spLocks noGrp="1"/>
          </p:cNvSpPr>
          <p:nvPr>
            <p:ph type="body" sz="quarter" idx="13"/>
          </p:nvPr>
        </p:nvSpPr>
        <p:spPr>
          <a:xfrm>
            <a:off x="6996308" y="4765699"/>
            <a:ext cx="1145362" cy="368686"/>
          </a:xfrm>
        </p:spPr>
        <p:txBody>
          <a:bodyPr/>
          <a:lstStyle/>
          <a:p>
            <a:pPr algn="r"/>
            <a:r>
              <a:rPr lang="en-US" sz="1200" b="1" dirty="0">
                <a:solidFill>
                  <a:srgbClr val="00B050"/>
                </a:solidFill>
              </a:rPr>
              <a:t>+284%</a:t>
            </a:r>
          </a:p>
        </p:txBody>
      </p:sp>
      <p:cxnSp>
        <p:nvCxnSpPr>
          <p:cNvPr id="70" name="Straight Connector 69"/>
          <p:cNvCxnSpPr>
            <a:cxnSpLocks/>
          </p:cNvCxnSpPr>
          <p:nvPr/>
        </p:nvCxnSpPr>
        <p:spPr>
          <a:xfrm>
            <a:off x="460701" y="3332535"/>
            <a:ext cx="8020948" cy="0"/>
          </a:xfrm>
          <a:prstGeom prst="line">
            <a:avLst/>
          </a:prstGeom>
          <a:ln w="158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a:cxnSpLocks/>
          </p:cNvCxnSpPr>
          <p:nvPr/>
        </p:nvCxnSpPr>
        <p:spPr>
          <a:xfrm>
            <a:off x="454845" y="3089284"/>
            <a:ext cx="8020948" cy="0"/>
          </a:xfrm>
          <a:prstGeom prst="line">
            <a:avLst/>
          </a:prstGeom>
          <a:ln w="158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a:cxnSpLocks/>
          </p:cNvCxnSpPr>
          <p:nvPr/>
        </p:nvCxnSpPr>
        <p:spPr>
          <a:xfrm>
            <a:off x="446045" y="2860681"/>
            <a:ext cx="8020948" cy="0"/>
          </a:xfrm>
          <a:prstGeom prst="line">
            <a:avLst/>
          </a:prstGeom>
          <a:ln w="158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cxnSpLocks/>
          </p:cNvCxnSpPr>
          <p:nvPr/>
        </p:nvCxnSpPr>
        <p:spPr>
          <a:xfrm>
            <a:off x="454840" y="3572859"/>
            <a:ext cx="8020948" cy="0"/>
          </a:xfrm>
          <a:prstGeom prst="line">
            <a:avLst/>
          </a:prstGeom>
          <a:ln w="158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a:cxnSpLocks/>
          </p:cNvCxnSpPr>
          <p:nvPr/>
        </p:nvCxnSpPr>
        <p:spPr>
          <a:xfrm>
            <a:off x="457772" y="3804391"/>
            <a:ext cx="8020948" cy="0"/>
          </a:xfrm>
          <a:prstGeom prst="line">
            <a:avLst/>
          </a:prstGeom>
          <a:ln w="158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a:cxnSpLocks/>
          </p:cNvCxnSpPr>
          <p:nvPr/>
        </p:nvCxnSpPr>
        <p:spPr>
          <a:xfrm>
            <a:off x="448980" y="4050573"/>
            <a:ext cx="8020948" cy="0"/>
          </a:xfrm>
          <a:prstGeom prst="line">
            <a:avLst/>
          </a:prstGeom>
          <a:ln w="158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cxnSpLocks/>
          </p:cNvCxnSpPr>
          <p:nvPr/>
        </p:nvCxnSpPr>
        <p:spPr>
          <a:xfrm>
            <a:off x="457772" y="4323136"/>
            <a:ext cx="8020948" cy="0"/>
          </a:xfrm>
          <a:prstGeom prst="line">
            <a:avLst/>
          </a:prstGeom>
          <a:ln w="158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a:cxnSpLocks/>
          </p:cNvCxnSpPr>
          <p:nvPr/>
        </p:nvCxnSpPr>
        <p:spPr>
          <a:xfrm>
            <a:off x="448976" y="4542944"/>
            <a:ext cx="8020948" cy="0"/>
          </a:xfrm>
          <a:prstGeom prst="line">
            <a:avLst/>
          </a:prstGeom>
          <a:ln w="158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cxnSpLocks/>
          </p:cNvCxnSpPr>
          <p:nvPr/>
        </p:nvCxnSpPr>
        <p:spPr>
          <a:xfrm>
            <a:off x="460699" y="4783264"/>
            <a:ext cx="8020948" cy="0"/>
          </a:xfrm>
          <a:prstGeom prst="line">
            <a:avLst/>
          </a:prstGeom>
          <a:ln w="158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a:cxnSpLocks/>
          </p:cNvCxnSpPr>
          <p:nvPr/>
        </p:nvCxnSpPr>
        <p:spPr>
          <a:xfrm>
            <a:off x="451907" y="5020660"/>
            <a:ext cx="8020948" cy="0"/>
          </a:xfrm>
          <a:prstGeom prst="line">
            <a:avLst/>
          </a:prstGeom>
          <a:ln w="158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a:cxnSpLocks/>
          </p:cNvCxnSpPr>
          <p:nvPr/>
        </p:nvCxnSpPr>
        <p:spPr>
          <a:xfrm>
            <a:off x="451909" y="5258051"/>
            <a:ext cx="8020948" cy="0"/>
          </a:xfrm>
          <a:prstGeom prst="line">
            <a:avLst/>
          </a:prstGeom>
          <a:ln w="158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a:cxnSpLocks/>
          </p:cNvCxnSpPr>
          <p:nvPr/>
        </p:nvCxnSpPr>
        <p:spPr>
          <a:xfrm>
            <a:off x="446048" y="5480789"/>
            <a:ext cx="8020948" cy="0"/>
          </a:xfrm>
          <a:prstGeom prst="line">
            <a:avLst/>
          </a:prstGeom>
          <a:ln w="158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cxnSpLocks/>
          </p:cNvCxnSpPr>
          <p:nvPr/>
        </p:nvCxnSpPr>
        <p:spPr>
          <a:xfrm>
            <a:off x="448981" y="5694734"/>
            <a:ext cx="8020948" cy="0"/>
          </a:xfrm>
          <a:prstGeom prst="line">
            <a:avLst/>
          </a:prstGeom>
          <a:ln w="158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96" name="Text Placeholder 3">
            <a:extLst>
              <a:ext uri="{FF2B5EF4-FFF2-40B4-BE49-F238E27FC236}">
                <a16:creationId xmlns:a16="http://schemas.microsoft.com/office/drawing/2014/main" id="{DEF38B3F-42A7-44CC-AF9D-EE810770BABA}"/>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41620916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8211" y="433029"/>
            <a:ext cx="8805334" cy="592364"/>
          </a:xfrm>
        </p:spPr>
        <p:txBody>
          <a:bodyPr/>
          <a:lstStyle/>
          <a:p>
            <a:r>
              <a:rPr lang="en-US" dirty="0"/>
              <a:t>TV Is The Catalyst That Jumpstarts Greater Conversation, Exploration &amp; Online Video Viewing Of “Breakout” Brands</a:t>
            </a:r>
          </a:p>
        </p:txBody>
      </p:sp>
      <p:sp>
        <p:nvSpPr>
          <p:cNvPr id="9" name="Text Placeholder 2"/>
          <p:cNvSpPr>
            <a:spLocks noGrp="1"/>
          </p:cNvSpPr>
          <p:nvPr>
            <p:ph type="body" sz="quarter" idx="13"/>
          </p:nvPr>
        </p:nvSpPr>
        <p:spPr>
          <a:xfrm>
            <a:off x="178211" y="1325408"/>
            <a:ext cx="8805333" cy="596835"/>
          </a:xfrm>
        </p:spPr>
        <p:txBody>
          <a:bodyPr/>
          <a:lstStyle/>
          <a:p>
            <a:r>
              <a:rPr lang="en-US" sz="1400" dirty="0"/>
              <a:t>TV leads to increased searches, social actions and non-paid online video views of a brand’s TV ad.  In fact, these digital actions far outpace the collective increase in TV spend across the 14 “disruptors” measured. </a:t>
            </a:r>
          </a:p>
        </p:txBody>
      </p:sp>
      <p:sp>
        <p:nvSpPr>
          <p:cNvPr id="6" name="Text Placeholder 2"/>
          <p:cNvSpPr>
            <a:spLocks noGrp="1"/>
          </p:cNvSpPr>
          <p:nvPr>
            <p:ph type="body" sz="quarter" idx="13"/>
          </p:nvPr>
        </p:nvSpPr>
        <p:spPr>
          <a:xfrm>
            <a:off x="178211" y="1947765"/>
            <a:ext cx="8805334" cy="594442"/>
          </a:xfrm>
        </p:spPr>
        <p:txBody>
          <a:bodyPr/>
          <a:lstStyle/>
          <a:p>
            <a:r>
              <a:rPr lang="en-US" sz="1600" b="1" u="sng" dirty="0"/>
              <a:t>14 “Brand Building” Disruptors*: TV Spend vs. “Digital Actions” YOY % Increase</a:t>
            </a:r>
          </a:p>
          <a:p>
            <a:r>
              <a:rPr lang="en-US" dirty="0"/>
              <a:t>2015 vs. 2016</a:t>
            </a:r>
          </a:p>
        </p:txBody>
      </p:sp>
      <p:graphicFrame>
        <p:nvGraphicFramePr>
          <p:cNvPr id="7" name="Chart 6"/>
          <p:cNvGraphicFramePr/>
          <p:nvPr>
            <p:extLst/>
          </p:nvPr>
        </p:nvGraphicFramePr>
        <p:xfrm>
          <a:off x="1019011" y="2469029"/>
          <a:ext cx="6783356" cy="326236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2"/>
          <p:cNvSpPr>
            <a:spLocks noGrp="1"/>
          </p:cNvSpPr>
          <p:nvPr>
            <p:ph type="body" sz="quarter" idx="13"/>
          </p:nvPr>
        </p:nvSpPr>
        <p:spPr>
          <a:xfrm>
            <a:off x="3270738" y="5733508"/>
            <a:ext cx="3956539" cy="280430"/>
          </a:xfrm>
        </p:spPr>
        <p:txBody>
          <a:bodyPr/>
          <a:lstStyle/>
          <a:p>
            <a:r>
              <a:rPr lang="en-US" sz="1100" i="1" dirty="0"/>
              <a:t>Total Digital Actions </a:t>
            </a:r>
            <a:r>
              <a:rPr lang="en-US" sz="1100" i="1" u="sng" dirty="0"/>
              <a:t>(+184%</a:t>
            </a:r>
            <a:r>
              <a:rPr lang="en-US" sz="1100" i="1" dirty="0"/>
              <a:t> YOY)</a:t>
            </a:r>
          </a:p>
        </p:txBody>
      </p:sp>
      <p:cxnSp>
        <p:nvCxnSpPr>
          <p:cNvPr id="4" name="Straight Arrow Connector 3"/>
          <p:cNvCxnSpPr/>
          <p:nvPr/>
        </p:nvCxnSpPr>
        <p:spPr>
          <a:xfrm>
            <a:off x="6356838" y="5873723"/>
            <a:ext cx="738554" cy="0"/>
          </a:xfrm>
          <a:prstGeom prst="straightConnector1">
            <a:avLst/>
          </a:prstGeom>
          <a:ln>
            <a:solidFill>
              <a:srgbClr val="50C8A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flipH="1">
            <a:off x="3235570" y="5873723"/>
            <a:ext cx="879231" cy="0"/>
          </a:xfrm>
          <a:prstGeom prst="straightConnector1">
            <a:avLst/>
          </a:prstGeom>
          <a:ln>
            <a:solidFill>
              <a:srgbClr val="50C8A0"/>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 Placeholder 3"/>
          <p:cNvSpPr>
            <a:spLocks noGrp="1"/>
          </p:cNvSpPr>
          <p:nvPr>
            <p:ph type="body" sz="quarter" idx="14"/>
          </p:nvPr>
        </p:nvSpPr>
        <p:spPr>
          <a:xfrm>
            <a:off x="178211" y="6255344"/>
            <a:ext cx="7548063" cy="602656"/>
          </a:xfrm>
        </p:spPr>
        <p:txBody>
          <a:bodyPr/>
          <a:lstStyle/>
          <a:p>
            <a:r>
              <a:rPr lang="en-US" sz="800" dirty="0"/>
              <a:t>Source: TV spending based on Nielsen Ad Intel, TV spend (national cable TV, national broadcast TV, Spanish language broadcast TV, Spanish language cable TV, spot TV, syndication TV), CY 2015-2016.  Digital actions based on iSpot.tv and reflects TV commercial-related searches (Google, Bing, Yahoo!), social actions (posts, likes, shares and comments related to TV ads on Facebook, Twitter, YouTube, iSpot.tv) and earned, not promoted, online video views of TV ads (YouTube, iSpot.tv).  Digital actions are correlated to TV ad airing data.</a:t>
            </a:r>
          </a:p>
        </p:txBody>
      </p:sp>
      <p:sp>
        <p:nvSpPr>
          <p:cNvPr id="14" name="Text Placeholder 3">
            <a:extLst>
              <a:ext uri="{FF2B5EF4-FFF2-40B4-BE49-F238E27FC236}">
                <a16:creationId xmlns:a16="http://schemas.microsoft.com/office/drawing/2014/main" id="{F737D4AC-5BE5-4379-A622-CEDE5AE684F3}"/>
              </a:ext>
            </a:extLst>
          </p:cNvPr>
          <p:cNvSpPr txBox="1">
            <a:spLocks/>
          </p:cNvSpPr>
          <p:nvPr/>
        </p:nvSpPr>
        <p:spPr>
          <a:xfrm>
            <a:off x="178211" y="6068618"/>
            <a:ext cx="7374381" cy="241405"/>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800" i="1" dirty="0"/>
              <a:t>*Brands include: 23andMe, Airbnb, </a:t>
            </a:r>
            <a:r>
              <a:rPr lang="en-US" sz="800" i="1" dirty="0" err="1"/>
              <a:t>Birchbox</a:t>
            </a:r>
            <a:r>
              <a:rPr lang="en-US" sz="800" i="1" dirty="0"/>
              <a:t>, Blue Apron, Casper, Fitbit, </a:t>
            </a:r>
            <a:r>
              <a:rPr lang="en-US" sz="800" i="1" dirty="0" err="1"/>
              <a:t>Letgo</a:t>
            </a:r>
            <a:r>
              <a:rPr lang="en-US" sz="800" i="1" dirty="0"/>
              <a:t>, Lyft, Nest, </a:t>
            </a:r>
            <a:r>
              <a:rPr lang="en-US" sz="800" i="1" dirty="0" err="1"/>
              <a:t>Simplisafe</a:t>
            </a:r>
            <a:r>
              <a:rPr lang="en-US" sz="800" i="1" dirty="0"/>
              <a:t>, Sling, </a:t>
            </a:r>
            <a:r>
              <a:rPr lang="en-US" sz="800" i="1" dirty="0" err="1"/>
              <a:t>SoFi</a:t>
            </a:r>
            <a:r>
              <a:rPr lang="en-US" sz="800" i="1" dirty="0"/>
              <a:t>, Uber, Yelp </a:t>
            </a:r>
          </a:p>
        </p:txBody>
      </p:sp>
    </p:spTree>
    <p:extLst>
      <p:ext uri="{BB962C8B-B14F-4D97-AF65-F5344CB8AC3E}">
        <p14:creationId xmlns:p14="http://schemas.microsoft.com/office/powerpoint/2010/main" val="35399874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Oval 71"/>
          <p:cNvSpPr/>
          <p:nvPr/>
        </p:nvSpPr>
        <p:spPr>
          <a:xfrm>
            <a:off x="6868135" y="5477834"/>
            <a:ext cx="441646" cy="220782"/>
          </a:xfrm>
          <a:prstGeom prst="ellipse">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0" name="Oval 69"/>
          <p:cNvSpPr/>
          <p:nvPr/>
        </p:nvSpPr>
        <p:spPr>
          <a:xfrm>
            <a:off x="6860775" y="3376043"/>
            <a:ext cx="441646" cy="220782"/>
          </a:xfrm>
          <a:prstGeom prst="ellipse">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7" name="Oval 66"/>
          <p:cNvSpPr/>
          <p:nvPr/>
        </p:nvSpPr>
        <p:spPr>
          <a:xfrm>
            <a:off x="6766486" y="4383238"/>
            <a:ext cx="582625" cy="230904"/>
          </a:xfrm>
          <a:prstGeom prst="ellipse">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ctrTitle"/>
          </p:nvPr>
        </p:nvSpPr>
        <p:spPr>
          <a:xfrm>
            <a:off x="178211" y="433028"/>
            <a:ext cx="8805334" cy="592364"/>
          </a:xfrm>
        </p:spPr>
        <p:txBody>
          <a:bodyPr/>
          <a:lstStyle/>
          <a:p>
            <a:r>
              <a:rPr lang="en-US" dirty="0"/>
              <a:t>Digital-Native “Disruptor” Brands Often See Their Revenues Take Off When They Launch A TV Campaign</a:t>
            </a:r>
          </a:p>
        </p:txBody>
      </p:sp>
      <p:sp>
        <p:nvSpPr>
          <p:cNvPr id="7" name="Text Placeholder 3"/>
          <p:cNvSpPr>
            <a:spLocks noGrp="1"/>
          </p:cNvSpPr>
          <p:nvPr>
            <p:ph type="body" sz="quarter" idx="14"/>
          </p:nvPr>
        </p:nvSpPr>
        <p:spPr>
          <a:xfrm>
            <a:off x="1133003" y="6037592"/>
            <a:ext cx="2805955" cy="202788"/>
          </a:xfrm>
        </p:spPr>
        <p:txBody>
          <a:bodyPr/>
          <a:lstStyle/>
          <a:p>
            <a:r>
              <a:rPr lang="en-US" sz="800" dirty="0"/>
              <a:t>=revenue increase between 1</a:t>
            </a:r>
            <a:r>
              <a:rPr lang="en-US" sz="800" baseline="30000" dirty="0"/>
              <a:t>st</a:t>
            </a:r>
            <a:r>
              <a:rPr lang="en-US" sz="800" dirty="0"/>
              <a:t> year on TV and year prior</a:t>
            </a:r>
          </a:p>
        </p:txBody>
      </p:sp>
      <p:sp>
        <p:nvSpPr>
          <p:cNvPr id="6" name="Text Placeholder 2"/>
          <p:cNvSpPr>
            <a:spLocks noGrp="1"/>
          </p:cNvSpPr>
          <p:nvPr>
            <p:ph type="body" sz="quarter" idx="13"/>
          </p:nvPr>
        </p:nvSpPr>
        <p:spPr>
          <a:xfrm>
            <a:off x="3803170" y="1402369"/>
            <a:ext cx="1405378" cy="368686"/>
          </a:xfrm>
        </p:spPr>
        <p:txBody>
          <a:bodyPr/>
          <a:lstStyle/>
          <a:p>
            <a:r>
              <a:rPr lang="en-US" sz="1400" b="1" u="sng" dirty="0"/>
              <a:t>Year Prior to TV Launch</a:t>
            </a:r>
          </a:p>
        </p:txBody>
      </p:sp>
      <p:sp>
        <p:nvSpPr>
          <p:cNvPr id="8" name="Text Placeholder 2"/>
          <p:cNvSpPr>
            <a:spLocks noGrp="1"/>
          </p:cNvSpPr>
          <p:nvPr>
            <p:ph type="body" sz="quarter" idx="13"/>
          </p:nvPr>
        </p:nvSpPr>
        <p:spPr>
          <a:xfrm>
            <a:off x="4988741" y="1611079"/>
            <a:ext cx="2914656" cy="368686"/>
          </a:xfrm>
        </p:spPr>
        <p:txBody>
          <a:bodyPr/>
          <a:lstStyle/>
          <a:p>
            <a:r>
              <a:rPr lang="en-US" sz="1400" b="1" u="sng" dirty="0"/>
              <a:t>1</a:t>
            </a:r>
            <a:r>
              <a:rPr lang="en-US" sz="1400" b="1" u="sng" baseline="30000" dirty="0"/>
              <a:t>st</a:t>
            </a:r>
            <a:r>
              <a:rPr lang="en-US" sz="1400" b="1" u="sng" dirty="0"/>
              <a:t> Year with TV</a:t>
            </a:r>
          </a:p>
        </p:txBody>
      </p:sp>
      <p:sp>
        <p:nvSpPr>
          <p:cNvPr id="10" name="Text Placeholder 2"/>
          <p:cNvSpPr>
            <a:spLocks noGrp="1"/>
          </p:cNvSpPr>
          <p:nvPr>
            <p:ph type="body" sz="quarter" idx="13"/>
          </p:nvPr>
        </p:nvSpPr>
        <p:spPr>
          <a:xfrm>
            <a:off x="7450579" y="1608486"/>
            <a:ext cx="1369838" cy="368686"/>
          </a:xfrm>
        </p:spPr>
        <p:txBody>
          <a:bodyPr/>
          <a:lstStyle/>
          <a:p>
            <a:r>
              <a:rPr lang="en-US" sz="1400" b="1" u="sng" dirty="0"/>
              <a:t>2016</a:t>
            </a:r>
          </a:p>
        </p:txBody>
      </p:sp>
      <p:sp>
        <p:nvSpPr>
          <p:cNvPr id="15" name="Text Placeholder 2"/>
          <p:cNvSpPr>
            <a:spLocks noGrp="1"/>
          </p:cNvSpPr>
          <p:nvPr>
            <p:ph type="body" sz="quarter" idx="13"/>
          </p:nvPr>
        </p:nvSpPr>
        <p:spPr>
          <a:xfrm>
            <a:off x="200759" y="1606059"/>
            <a:ext cx="1145362" cy="368686"/>
          </a:xfrm>
        </p:spPr>
        <p:txBody>
          <a:bodyPr/>
          <a:lstStyle/>
          <a:p>
            <a:r>
              <a:rPr lang="en-US" sz="1400" b="1" u="sng" dirty="0"/>
              <a:t>Company</a:t>
            </a:r>
          </a:p>
        </p:txBody>
      </p:sp>
      <p:cxnSp>
        <p:nvCxnSpPr>
          <p:cNvPr id="39" name="Straight Connector 38"/>
          <p:cNvCxnSpPr>
            <a:cxnSpLocks/>
          </p:cNvCxnSpPr>
          <p:nvPr/>
        </p:nvCxnSpPr>
        <p:spPr>
          <a:xfrm>
            <a:off x="307731" y="2862364"/>
            <a:ext cx="8566630" cy="0"/>
          </a:xfrm>
          <a:prstGeom prst="line">
            <a:avLst/>
          </a:prstGeom>
          <a:ln>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271" name="Text Placeholder 2"/>
          <p:cNvSpPr>
            <a:spLocks noGrp="1"/>
          </p:cNvSpPr>
          <p:nvPr>
            <p:ph type="body" sz="quarter" idx="13"/>
          </p:nvPr>
        </p:nvSpPr>
        <p:spPr>
          <a:xfrm>
            <a:off x="1862600" y="4095338"/>
            <a:ext cx="2003484" cy="368686"/>
          </a:xfrm>
        </p:spPr>
        <p:txBody>
          <a:bodyPr/>
          <a:lstStyle/>
          <a:p>
            <a:r>
              <a:rPr lang="en-US" sz="1200" b="1" dirty="0"/>
              <a:t>TV Spend (000):</a:t>
            </a:r>
          </a:p>
        </p:txBody>
      </p:sp>
      <p:sp>
        <p:nvSpPr>
          <p:cNvPr id="272" name="Text Placeholder 2"/>
          <p:cNvSpPr>
            <a:spLocks noGrp="1"/>
          </p:cNvSpPr>
          <p:nvPr>
            <p:ph type="body" sz="quarter" idx="13"/>
          </p:nvPr>
        </p:nvSpPr>
        <p:spPr>
          <a:xfrm>
            <a:off x="3980507" y="4117546"/>
            <a:ext cx="1145362" cy="368686"/>
          </a:xfrm>
        </p:spPr>
        <p:txBody>
          <a:bodyPr/>
          <a:lstStyle/>
          <a:p>
            <a:r>
              <a:rPr lang="en-US" sz="1200" b="1" dirty="0"/>
              <a:t>---</a:t>
            </a:r>
          </a:p>
        </p:txBody>
      </p:sp>
      <p:sp>
        <p:nvSpPr>
          <p:cNvPr id="273" name="Text Placeholder 2"/>
          <p:cNvSpPr>
            <a:spLocks noGrp="1"/>
          </p:cNvSpPr>
          <p:nvPr>
            <p:ph type="body" sz="quarter" idx="13"/>
          </p:nvPr>
        </p:nvSpPr>
        <p:spPr>
          <a:xfrm>
            <a:off x="4121654" y="4370272"/>
            <a:ext cx="983588" cy="368686"/>
          </a:xfrm>
        </p:spPr>
        <p:txBody>
          <a:bodyPr/>
          <a:lstStyle/>
          <a:p>
            <a:r>
              <a:rPr lang="en-US" sz="1200" b="1" dirty="0"/>
              <a:t>$4,000</a:t>
            </a:r>
          </a:p>
        </p:txBody>
      </p:sp>
      <p:sp>
        <p:nvSpPr>
          <p:cNvPr id="274" name="Text Placeholder 2"/>
          <p:cNvSpPr>
            <a:spLocks noGrp="1"/>
          </p:cNvSpPr>
          <p:nvPr>
            <p:ph type="body" sz="quarter" idx="13"/>
          </p:nvPr>
        </p:nvSpPr>
        <p:spPr>
          <a:xfrm>
            <a:off x="5869066" y="4094664"/>
            <a:ext cx="1145362" cy="368686"/>
          </a:xfrm>
        </p:spPr>
        <p:txBody>
          <a:bodyPr/>
          <a:lstStyle/>
          <a:p>
            <a:r>
              <a:rPr lang="en-US" sz="1200" b="1" dirty="0"/>
              <a:t>$11,551</a:t>
            </a:r>
          </a:p>
        </p:txBody>
      </p:sp>
      <p:sp>
        <p:nvSpPr>
          <p:cNvPr id="275" name="Text Placeholder 2"/>
          <p:cNvSpPr>
            <a:spLocks noGrp="1"/>
          </p:cNvSpPr>
          <p:nvPr>
            <p:ph type="body" sz="quarter" idx="13"/>
          </p:nvPr>
        </p:nvSpPr>
        <p:spPr>
          <a:xfrm>
            <a:off x="5870707" y="4371738"/>
            <a:ext cx="1134929" cy="368686"/>
          </a:xfrm>
        </p:spPr>
        <p:txBody>
          <a:bodyPr/>
          <a:lstStyle/>
          <a:p>
            <a:r>
              <a:rPr lang="en-US" sz="1200" b="1" dirty="0"/>
              <a:t>$19,000</a:t>
            </a:r>
          </a:p>
        </p:txBody>
      </p:sp>
      <p:sp>
        <p:nvSpPr>
          <p:cNvPr id="276" name="Text Placeholder 2"/>
          <p:cNvSpPr>
            <a:spLocks noGrp="1"/>
          </p:cNvSpPr>
          <p:nvPr>
            <p:ph type="body" sz="quarter" idx="13"/>
          </p:nvPr>
        </p:nvSpPr>
        <p:spPr>
          <a:xfrm>
            <a:off x="7497386" y="4095239"/>
            <a:ext cx="1145362" cy="368686"/>
          </a:xfrm>
        </p:spPr>
        <p:txBody>
          <a:bodyPr/>
          <a:lstStyle/>
          <a:p>
            <a:r>
              <a:rPr lang="en-US" sz="1200" b="1" dirty="0"/>
              <a:t>$70,446</a:t>
            </a:r>
          </a:p>
        </p:txBody>
      </p:sp>
      <p:sp>
        <p:nvSpPr>
          <p:cNvPr id="277" name="Text Placeholder 2"/>
          <p:cNvSpPr>
            <a:spLocks noGrp="1"/>
          </p:cNvSpPr>
          <p:nvPr>
            <p:ph type="body" sz="quarter" idx="13"/>
          </p:nvPr>
        </p:nvSpPr>
        <p:spPr>
          <a:xfrm>
            <a:off x="7480992" y="4364896"/>
            <a:ext cx="1118685" cy="368686"/>
          </a:xfrm>
        </p:spPr>
        <p:txBody>
          <a:bodyPr/>
          <a:lstStyle/>
          <a:p>
            <a:r>
              <a:rPr lang="en-US" sz="1200" b="1" dirty="0"/>
              <a:t>$200,000</a:t>
            </a:r>
          </a:p>
        </p:txBody>
      </p:sp>
      <p:sp>
        <p:nvSpPr>
          <p:cNvPr id="278" name="Text Placeholder 2"/>
          <p:cNvSpPr>
            <a:spLocks noGrp="1"/>
          </p:cNvSpPr>
          <p:nvPr>
            <p:ph type="body" sz="quarter" idx="13"/>
          </p:nvPr>
        </p:nvSpPr>
        <p:spPr>
          <a:xfrm>
            <a:off x="1154624" y="4143768"/>
            <a:ext cx="846289" cy="368686"/>
          </a:xfrm>
        </p:spPr>
        <p:txBody>
          <a:bodyPr/>
          <a:lstStyle/>
          <a:p>
            <a:r>
              <a:rPr lang="en-US" sz="1000" dirty="0"/>
              <a:t>(4 Year TV </a:t>
            </a:r>
            <a:r>
              <a:rPr lang="en-US" sz="900" dirty="0"/>
              <a:t>Advertiser)</a:t>
            </a:r>
            <a:endParaRPr lang="en-US" sz="1000" dirty="0"/>
          </a:p>
        </p:txBody>
      </p:sp>
      <p:sp>
        <p:nvSpPr>
          <p:cNvPr id="279" name="Text Placeholder 2"/>
          <p:cNvSpPr>
            <a:spLocks noGrp="1"/>
          </p:cNvSpPr>
          <p:nvPr>
            <p:ph type="body" sz="quarter" idx="13"/>
          </p:nvPr>
        </p:nvSpPr>
        <p:spPr>
          <a:xfrm>
            <a:off x="2080047" y="4377400"/>
            <a:ext cx="1627777" cy="368686"/>
          </a:xfrm>
        </p:spPr>
        <p:txBody>
          <a:bodyPr/>
          <a:lstStyle/>
          <a:p>
            <a:r>
              <a:rPr lang="en-US" sz="1200" b="1" dirty="0"/>
              <a:t>Revenue (000):</a:t>
            </a:r>
          </a:p>
        </p:txBody>
      </p:sp>
      <p:cxnSp>
        <p:nvCxnSpPr>
          <p:cNvPr id="281" name="Straight Connector 280"/>
          <p:cNvCxnSpPr>
            <a:cxnSpLocks/>
          </p:cNvCxnSpPr>
          <p:nvPr/>
        </p:nvCxnSpPr>
        <p:spPr>
          <a:xfrm>
            <a:off x="310661" y="3867617"/>
            <a:ext cx="8566630" cy="0"/>
          </a:xfrm>
          <a:prstGeom prst="line">
            <a:avLst/>
          </a:prstGeom>
          <a:ln>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282" name="Text Placeholder 2"/>
          <p:cNvSpPr>
            <a:spLocks noGrp="1"/>
          </p:cNvSpPr>
          <p:nvPr>
            <p:ph type="body" sz="quarter" idx="13"/>
          </p:nvPr>
        </p:nvSpPr>
        <p:spPr>
          <a:xfrm>
            <a:off x="1849773" y="3075622"/>
            <a:ext cx="2003484" cy="368686"/>
          </a:xfrm>
        </p:spPr>
        <p:txBody>
          <a:bodyPr/>
          <a:lstStyle/>
          <a:p>
            <a:r>
              <a:rPr lang="en-US" sz="1200" b="1" dirty="0"/>
              <a:t>TV Spend (000):</a:t>
            </a:r>
          </a:p>
        </p:txBody>
      </p:sp>
      <p:sp>
        <p:nvSpPr>
          <p:cNvPr id="283" name="Text Placeholder 2"/>
          <p:cNvSpPr>
            <a:spLocks noGrp="1"/>
          </p:cNvSpPr>
          <p:nvPr>
            <p:ph type="body" sz="quarter" idx="13"/>
          </p:nvPr>
        </p:nvSpPr>
        <p:spPr>
          <a:xfrm>
            <a:off x="4029224" y="3097830"/>
            <a:ext cx="1145362" cy="368686"/>
          </a:xfrm>
        </p:spPr>
        <p:txBody>
          <a:bodyPr/>
          <a:lstStyle/>
          <a:p>
            <a:r>
              <a:rPr lang="en-US" sz="1200" b="1" dirty="0"/>
              <a:t>---</a:t>
            </a:r>
          </a:p>
        </p:txBody>
      </p:sp>
      <p:sp>
        <p:nvSpPr>
          <p:cNvPr id="284" name="Text Placeholder 2"/>
          <p:cNvSpPr>
            <a:spLocks noGrp="1"/>
          </p:cNvSpPr>
          <p:nvPr>
            <p:ph type="body" sz="quarter" idx="13"/>
          </p:nvPr>
        </p:nvSpPr>
        <p:spPr>
          <a:xfrm>
            <a:off x="4082451" y="3350556"/>
            <a:ext cx="983588" cy="368686"/>
          </a:xfrm>
        </p:spPr>
        <p:txBody>
          <a:bodyPr/>
          <a:lstStyle/>
          <a:p>
            <a:r>
              <a:rPr lang="en-US" sz="1200" b="1" dirty="0"/>
              <a:t>$313,621</a:t>
            </a:r>
          </a:p>
        </p:txBody>
      </p:sp>
      <p:sp>
        <p:nvSpPr>
          <p:cNvPr id="285" name="Text Placeholder 2"/>
          <p:cNvSpPr>
            <a:spLocks noGrp="1"/>
          </p:cNvSpPr>
          <p:nvPr>
            <p:ph type="body" sz="quarter" idx="13"/>
          </p:nvPr>
        </p:nvSpPr>
        <p:spPr>
          <a:xfrm>
            <a:off x="5952951" y="3074948"/>
            <a:ext cx="1145362" cy="368686"/>
          </a:xfrm>
        </p:spPr>
        <p:txBody>
          <a:bodyPr/>
          <a:lstStyle/>
          <a:p>
            <a:r>
              <a:rPr lang="en-US" sz="1200" b="1" dirty="0"/>
              <a:t>$5,712</a:t>
            </a:r>
          </a:p>
        </p:txBody>
      </p:sp>
      <p:sp>
        <p:nvSpPr>
          <p:cNvPr id="286" name="Text Placeholder 2"/>
          <p:cNvSpPr>
            <a:spLocks noGrp="1"/>
          </p:cNvSpPr>
          <p:nvPr>
            <p:ph type="body" sz="quarter" idx="13"/>
          </p:nvPr>
        </p:nvSpPr>
        <p:spPr>
          <a:xfrm>
            <a:off x="5875464" y="3352022"/>
            <a:ext cx="1134929" cy="368686"/>
          </a:xfrm>
        </p:spPr>
        <p:txBody>
          <a:bodyPr/>
          <a:lstStyle/>
          <a:p>
            <a:r>
              <a:rPr lang="en-US" sz="1200" b="1" dirty="0"/>
              <a:t>$370,137</a:t>
            </a:r>
          </a:p>
        </p:txBody>
      </p:sp>
      <p:sp>
        <p:nvSpPr>
          <p:cNvPr id="287" name="Text Placeholder 2"/>
          <p:cNvSpPr>
            <a:spLocks noGrp="1"/>
          </p:cNvSpPr>
          <p:nvPr>
            <p:ph type="body" sz="quarter" idx="13"/>
          </p:nvPr>
        </p:nvSpPr>
        <p:spPr>
          <a:xfrm>
            <a:off x="7502143" y="3075523"/>
            <a:ext cx="1145362" cy="368686"/>
          </a:xfrm>
        </p:spPr>
        <p:txBody>
          <a:bodyPr/>
          <a:lstStyle/>
          <a:p>
            <a:r>
              <a:rPr lang="en-US" sz="1200" b="1" dirty="0"/>
              <a:t>$245,439</a:t>
            </a:r>
          </a:p>
        </p:txBody>
      </p:sp>
      <p:sp>
        <p:nvSpPr>
          <p:cNvPr id="288" name="Text Placeholder 2"/>
          <p:cNvSpPr>
            <a:spLocks noGrp="1"/>
          </p:cNvSpPr>
          <p:nvPr>
            <p:ph type="body" sz="quarter" idx="13"/>
          </p:nvPr>
        </p:nvSpPr>
        <p:spPr>
          <a:xfrm>
            <a:off x="7503331" y="3345180"/>
            <a:ext cx="1118687" cy="368686"/>
          </a:xfrm>
        </p:spPr>
        <p:txBody>
          <a:bodyPr/>
          <a:lstStyle/>
          <a:p>
            <a:r>
              <a:rPr lang="en-US" sz="1200" b="1" dirty="0"/>
              <a:t>$781,335</a:t>
            </a:r>
          </a:p>
        </p:txBody>
      </p:sp>
      <p:sp>
        <p:nvSpPr>
          <p:cNvPr id="289" name="Text Placeholder 2"/>
          <p:cNvSpPr>
            <a:spLocks noGrp="1"/>
          </p:cNvSpPr>
          <p:nvPr>
            <p:ph type="body" sz="quarter" idx="13"/>
          </p:nvPr>
        </p:nvSpPr>
        <p:spPr>
          <a:xfrm>
            <a:off x="1203341" y="3124052"/>
            <a:ext cx="846289" cy="368686"/>
          </a:xfrm>
        </p:spPr>
        <p:txBody>
          <a:bodyPr/>
          <a:lstStyle/>
          <a:p>
            <a:r>
              <a:rPr lang="en-US" sz="1000" dirty="0"/>
              <a:t>(7 Year TV </a:t>
            </a:r>
            <a:r>
              <a:rPr lang="en-US" sz="900" dirty="0"/>
              <a:t>Advertiser)</a:t>
            </a:r>
            <a:endParaRPr lang="en-US" sz="1000" dirty="0"/>
          </a:p>
        </p:txBody>
      </p:sp>
      <p:sp>
        <p:nvSpPr>
          <p:cNvPr id="290" name="Text Placeholder 2"/>
          <p:cNvSpPr>
            <a:spLocks noGrp="1"/>
          </p:cNvSpPr>
          <p:nvPr>
            <p:ph type="body" sz="quarter" idx="13"/>
          </p:nvPr>
        </p:nvSpPr>
        <p:spPr>
          <a:xfrm>
            <a:off x="2067220" y="3357684"/>
            <a:ext cx="1627777" cy="368686"/>
          </a:xfrm>
        </p:spPr>
        <p:txBody>
          <a:bodyPr/>
          <a:lstStyle/>
          <a:p>
            <a:r>
              <a:rPr lang="en-US" sz="1200" b="1" dirty="0"/>
              <a:t>Revenue (000):</a:t>
            </a:r>
          </a:p>
        </p:txBody>
      </p:sp>
      <p:cxnSp>
        <p:nvCxnSpPr>
          <p:cNvPr id="292" name="Straight Connector 291"/>
          <p:cNvCxnSpPr>
            <a:cxnSpLocks/>
          </p:cNvCxnSpPr>
          <p:nvPr/>
        </p:nvCxnSpPr>
        <p:spPr>
          <a:xfrm>
            <a:off x="310663" y="4940283"/>
            <a:ext cx="8566630" cy="0"/>
          </a:xfrm>
          <a:prstGeom prst="line">
            <a:avLst/>
          </a:prstGeom>
          <a:ln>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293" name="Text Placeholder 2"/>
          <p:cNvSpPr>
            <a:spLocks noGrp="1"/>
          </p:cNvSpPr>
          <p:nvPr>
            <p:ph type="body" sz="quarter" idx="13"/>
          </p:nvPr>
        </p:nvSpPr>
        <p:spPr>
          <a:xfrm>
            <a:off x="1849773" y="5168196"/>
            <a:ext cx="2003484" cy="368686"/>
          </a:xfrm>
        </p:spPr>
        <p:txBody>
          <a:bodyPr/>
          <a:lstStyle/>
          <a:p>
            <a:r>
              <a:rPr lang="en-US" sz="1200" b="1" dirty="0"/>
              <a:t>TV Spend (000):</a:t>
            </a:r>
          </a:p>
        </p:txBody>
      </p:sp>
      <p:sp>
        <p:nvSpPr>
          <p:cNvPr id="294" name="Text Placeholder 2"/>
          <p:cNvSpPr>
            <a:spLocks noGrp="1"/>
          </p:cNvSpPr>
          <p:nvPr>
            <p:ph type="body" sz="quarter" idx="13"/>
          </p:nvPr>
        </p:nvSpPr>
        <p:spPr>
          <a:xfrm>
            <a:off x="4029224" y="5190404"/>
            <a:ext cx="1145362" cy="368686"/>
          </a:xfrm>
        </p:spPr>
        <p:txBody>
          <a:bodyPr/>
          <a:lstStyle/>
          <a:p>
            <a:r>
              <a:rPr lang="en-US" sz="1200" b="1" dirty="0"/>
              <a:t>---</a:t>
            </a:r>
          </a:p>
        </p:txBody>
      </p:sp>
      <p:sp>
        <p:nvSpPr>
          <p:cNvPr id="295" name="Text Placeholder 2"/>
          <p:cNvSpPr>
            <a:spLocks noGrp="1"/>
          </p:cNvSpPr>
          <p:nvPr>
            <p:ph type="body" sz="quarter" idx="13"/>
          </p:nvPr>
        </p:nvSpPr>
        <p:spPr>
          <a:xfrm>
            <a:off x="4082451" y="5443130"/>
            <a:ext cx="983588" cy="368686"/>
          </a:xfrm>
        </p:spPr>
        <p:txBody>
          <a:bodyPr/>
          <a:lstStyle/>
          <a:p>
            <a:r>
              <a:rPr lang="en-US" sz="1200" b="1" dirty="0"/>
              <a:t>$60,611</a:t>
            </a:r>
          </a:p>
        </p:txBody>
      </p:sp>
      <p:sp>
        <p:nvSpPr>
          <p:cNvPr id="296" name="Text Placeholder 2"/>
          <p:cNvSpPr>
            <a:spLocks noGrp="1"/>
          </p:cNvSpPr>
          <p:nvPr>
            <p:ph type="body" sz="quarter" idx="13"/>
          </p:nvPr>
        </p:nvSpPr>
        <p:spPr>
          <a:xfrm>
            <a:off x="5979327" y="5167522"/>
            <a:ext cx="1145362" cy="368686"/>
          </a:xfrm>
        </p:spPr>
        <p:txBody>
          <a:bodyPr/>
          <a:lstStyle/>
          <a:p>
            <a:r>
              <a:rPr lang="en-US" sz="1200" b="1" dirty="0"/>
              <a:t>$526</a:t>
            </a:r>
          </a:p>
        </p:txBody>
      </p:sp>
      <p:sp>
        <p:nvSpPr>
          <p:cNvPr id="297" name="Text Placeholder 2"/>
          <p:cNvSpPr>
            <a:spLocks noGrp="1"/>
          </p:cNvSpPr>
          <p:nvPr>
            <p:ph type="body" sz="quarter" idx="13"/>
          </p:nvPr>
        </p:nvSpPr>
        <p:spPr>
          <a:xfrm>
            <a:off x="5875464" y="5444596"/>
            <a:ext cx="1134929" cy="368686"/>
          </a:xfrm>
        </p:spPr>
        <p:txBody>
          <a:bodyPr/>
          <a:lstStyle/>
          <a:p>
            <a:r>
              <a:rPr lang="en-US" sz="1200" b="1" dirty="0"/>
              <a:t>$82,299</a:t>
            </a:r>
          </a:p>
        </p:txBody>
      </p:sp>
      <p:sp>
        <p:nvSpPr>
          <p:cNvPr id="298" name="Text Placeholder 2"/>
          <p:cNvSpPr>
            <a:spLocks noGrp="1"/>
          </p:cNvSpPr>
          <p:nvPr>
            <p:ph type="body" sz="quarter" idx="13"/>
          </p:nvPr>
        </p:nvSpPr>
        <p:spPr>
          <a:xfrm>
            <a:off x="7581271" y="5168097"/>
            <a:ext cx="1145362" cy="368686"/>
          </a:xfrm>
        </p:spPr>
        <p:txBody>
          <a:bodyPr/>
          <a:lstStyle/>
          <a:p>
            <a:r>
              <a:rPr lang="en-US" sz="1200" b="1" dirty="0"/>
              <a:t>$1,963</a:t>
            </a:r>
          </a:p>
        </p:txBody>
      </p:sp>
      <p:sp>
        <p:nvSpPr>
          <p:cNvPr id="299" name="Text Placeholder 2"/>
          <p:cNvSpPr>
            <a:spLocks noGrp="1"/>
          </p:cNvSpPr>
          <p:nvPr>
            <p:ph type="body" sz="quarter" idx="13"/>
          </p:nvPr>
        </p:nvSpPr>
        <p:spPr>
          <a:xfrm>
            <a:off x="7585678" y="5437754"/>
            <a:ext cx="983588" cy="368686"/>
          </a:xfrm>
        </p:spPr>
        <p:txBody>
          <a:bodyPr/>
          <a:lstStyle/>
          <a:p>
            <a:r>
              <a:rPr lang="en-US" sz="1200" b="1" dirty="0"/>
              <a:t>$493,331</a:t>
            </a:r>
          </a:p>
        </p:txBody>
      </p:sp>
      <p:sp>
        <p:nvSpPr>
          <p:cNvPr id="300" name="Text Placeholder 2"/>
          <p:cNvSpPr>
            <a:spLocks noGrp="1"/>
          </p:cNvSpPr>
          <p:nvPr>
            <p:ph type="body" sz="quarter" idx="13"/>
          </p:nvPr>
        </p:nvSpPr>
        <p:spPr>
          <a:xfrm>
            <a:off x="1203341" y="5216626"/>
            <a:ext cx="846289" cy="368686"/>
          </a:xfrm>
        </p:spPr>
        <p:txBody>
          <a:bodyPr/>
          <a:lstStyle/>
          <a:p>
            <a:r>
              <a:rPr lang="en-US" sz="1000" dirty="0"/>
              <a:t>(5 Year TV </a:t>
            </a:r>
            <a:r>
              <a:rPr lang="en-US" sz="900" dirty="0"/>
              <a:t>Advertiser)</a:t>
            </a:r>
            <a:endParaRPr lang="en-US" sz="1000" dirty="0"/>
          </a:p>
        </p:txBody>
      </p:sp>
      <p:sp>
        <p:nvSpPr>
          <p:cNvPr id="301" name="Text Placeholder 2"/>
          <p:cNvSpPr>
            <a:spLocks noGrp="1"/>
          </p:cNvSpPr>
          <p:nvPr>
            <p:ph type="body" sz="quarter" idx="13"/>
          </p:nvPr>
        </p:nvSpPr>
        <p:spPr>
          <a:xfrm>
            <a:off x="2067220" y="5450258"/>
            <a:ext cx="1627777" cy="368686"/>
          </a:xfrm>
        </p:spPr>
        <p:txBody>
          <a:bodyPr/>
          <a:lstStyle/>
          <a:p>
            <a:r>
              <a:rPr lang="en-US" sz="1200" b="1" dirty="0"/>
              <a:t>Revenue (000):</a:t>
            </a:r>
          </a:p>
        </p:txBody>
      </p:sp>
      <p:pic>
        <p:nvPicPr>
          <p:cNvPr id="318" name="Picture 32" descr="Image result for grubhub seamles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292" y="5117267"/>
            <a:ext cx="530617" cy="530617"/>
          </a:xfrm>
          <a:prstGeom prst="rect">
            <a:avLst/>
          </a:prstGeom>
          <a:noFill/>
          <a:extLst>
            <a:ext uri="{909E8E84-426E-40dd-AFC4-6F175D3DCCD1}">
              <a14:hiddenFill xmlns="" xmlns:a14="http://schemas.microsoft.com/office/drawing/2010/main">
                <a:solidFill>
                  <a:srgbClr val="FFFFFF"/>
                </a:solidFill>
              </a14:hiddenFill>
            </a:ext>
          </a:extLst>
        </p:spPr>
      </p:pic>
      <p:sp>
        <p:nvSpPr>
          <p:cNvPr id="66" name="Rectangle 65"/>
          <p:cNvSpPr/>
          <p:nvPr/>
        </p:nvSpPr>
        <p:spPr>
          <a:xfrm>
            <a:off x="6720467" y="4368677"/>
            <a:ext cx="628645" cy="2581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Trebuchet MS"/>
                <a:ea typeface="+mn-ea"/>
                <a:cs typeface="+mn-cs"/>
              </a:rPr>
              <a:t>+375%</a:t>
            </a:r>
          </a:p>
        </p:txBody>
      </p:sp>
      <p:sp>
        <p:nvSpPr>
          <p:cNvPr id="69" name="Rectangle 68"/>
          <p:cNvSpPr/>
          <p:nvPr/>
        </p:nvSpPr>
        <p:spPr>
          <a:xfrm>
            <a:off x="6800988" y="3357684"/>
            <a:ext cx="558591" cy="2581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Trebuchet MS"/>
                <a:ea typeface="+mn-ea"/>
                <a:cs typeface="+mn-cs"/>
              </a:rPr>
              <a:t>+18%</a:t>
            </a:r>
          </a:p>
        </p:txBody>
      </p:sp>
      <p:sp>
        <p:nvSpPr>
          <p:cNvPr id="71" name="Rectangle 70"/>
          <p:cNvSpPr/>
          <p:nvPr/>
        </p:nvSpPr>
        <p:spPr>
          <a:xfrm>
            <a:off x="6803919" y="5461978"/>
            <a:ext cx="558591" cy="2581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Trebuchet MS"/>
                <a:ea typeface="+mn-ea"/>
                <a:cs typeface="+mn-cs"/>
              </a:rPr>
              <a:t>+36%</a:t>
            </a:r>
          </a:p>
        </p:txBody>
      </p:sp>
      <p:sp>
        <p:nvSpPr>
          <p:cNvPr id="77" name="Rectangle 76"/>
          <p:cNvSpPr/>
          <p:nvPr/>
        </p:nvSpPr>
        <p:spPr>
          <a:xfrm>
            <a:off x="8438791" y="4395923"/>
            <a:ext cx="335840" cy="230685"/>
          </a:xfrm>
          <a:prstGeom prst="rect">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8" name="Rectangle 77"/>
          <p:cNvSpPr/>
          <p:nvPr/>
        </p:nvSpPr>
        <p:spPr>
          <a:xfrm>
            <a:off x="8323607" y="4371366"/>
            <a:ext cx="558591" cy="2581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Trebuchet MS"/>
                <a:ea typeface="+mn-ea"/>
                <a:cs typeface="+mn-cs"/>
              </a:rPr>
              <a:t>50x</a:t>
            </a:r>
          </a:p>
        </p:txBody>
      </p:sp>
      <p:sp>
        <p:nvSpPr>
          <p:cNvPr id="79" name="Rectangle 78"/>
          <p:cNvSpPr/>
          <p:nvPr/>
        </p:nvSpPr>
        <p:spPr>
          <a:xfrm>
            <a:off x="8469921" y="3384997"/>
            <a:ext cx="335840" cy="230685"/>
          </a:xfrm>
          <a:prstGeom prst="rect">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0" name="Rectangle 79"/>
          <p:cNvSpPr/>
          <p:nvPr/>
        </p:nvSpPr>
        <p:spPr>
          <a:xfrm>
            <a:off x="8354737" y="3360440"/>
            <a:ext cx="558591" cy="2581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Trebuchet MS"/>
                <a:ea typeface="+mn-ea"/>
                <a:cs typeface="+mn-cs"/>
              </a:rPr>
              <a:t>2.5x</a:t>
            </a:r>
          </a:p>
        </p:txBody>
      </p:sp>
      <p:sp>
        <p:nvSpPr>
          <p:cNvPr id="81" name="Rectangle 80"/>
          <p:cNvSpPr/>
          <p:nvPr/>
        </p:nvSpPr>
        <p:spPr>
          <a:xfrm>
            <a:off x="8452340" y="5459980"/>
            <a:ext cx="335840" cy="230685"/>
          </a:xfrm>
          <a:prstGeom prst="rect">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2" name="Rectangle 81"/>
          <p:cNvSpPr/>
          <p:nvPr/>
        </p:nvSpPr>
        <p:spPr>
          <a:xfrm>
            <a:off x="8345948" y="5435423"/>
            <a:ext cx="558591" cy="2581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Trebuchet MS"/>
                <a:ea typeface="+mn-ea"/>
                <a:cs typeface="+mn-cs"/>
              </a:rPr>
              <a:t>8x</a:t>
            </a:r>
          </a:p>
        </p:txBody>
      </p:sp>
      <p:sp>
        <p:nvSpPr>
          <p:cNvPr id="87" name="Rectangle 86"/>
          <p:cNvSpPr/>
          <p:nvPr/>
        </p:nvSpPr>
        <p:spPr>
          <a:xfrm>
            <a:off x="4024531" y="6041631"/>
            <a:ext cx="335840" cy="230685"/>
          </a:xfrm>
          <a:prstGeom prst="rect">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8" name="Rectangle 87"/>
          <p:cNvSpPr/>
          <p:nvPr/>
        </p:nvSpPr>
        <p:spPr>
          <a:xfrm>
            <a:off x="3909347" y="6017074"/>
            <a:ext cx="558591" cy="2581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Trebuchet MS"/>
                <a:ea typeface="+mn-ea"/>
                <a:cs typeface="+mn-cs"/>
              </a:rPr>
              <a:t>x</a:t>
            </a:r>
          </a:p>
        </p:txBody>
      </p:sp>
      <p:sp>
        <p:nvSpPr>
          <p:cNvPr id="89" name="Oval 88"/>
          <p:cNvSpPr/>
          <p:nvPr/>
        </p:nvSpPr>
        <p:spPr>
          <a:xfrm>
            <a:off x="699130" y="6019598"/>
            <a:ext cx="441646" cy="220782"/>
          </a:xfrm>
          <a:prstGeom prst="ellipse">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B050"/>
                </a:solidFill>
                <a:effectLst/>
                <a:uLnTx/>
                <a:uFillTx/>
                <a:latin typeface="Trebuchet MS"/>
                <a:ea typeface="+mn-ea"/>
                <a:cs typeface="+mn-cs"/>
              </a:rPr>
              <a:t>%</a:t>
            </a:r>
          </a:p>
        </p:txBody>
      </p:sp>
      <p:sp>
        <p:nvSpPr>
          <p:cNvPr id="90" name="Text Placeholder 3"/>
          <p:cNvSpPr>
            <a:spLocks noGrp="1"/>
          </p:cNvSpPr>
          <p:nvPr>
            <p:ph type="body" sz="quarter" idx="14"/>
          </p:nvPr>
        </p:nvSpPr>
        <p:spPr>
          <a:xfrm>
            <a:off x="178211" y="6334160"/>
            <a:ext cx="7542438" cy="299020"/>
          </a:xfrm>
        </p:spPr>
        <p:txBody>
          <a:bodyPr/>
          <a:lstStyle/>
          <a:p>
            <a:r>
              <a:rPr lang="en-US" sz="800" dirty="0"/>
              <a:t>Source: Revenues reflect U.S. only and are based on company filings (10-K, </a:t>
            </a:r>
            <a:r>
              <a:rPr lang="en-US" sz="800" dirty="0" err="1"/>
              <a:t>etc</a:t>
            </a:r>
            <a:r>
              <a:rPr lang="en-US" sz="800" dirty="0"/>
              <a:t>) via SEC.gov (except for Dollar Shave Club which is based on market analyst projections and company guidance). Nielsen Ad Intel, TV spend (national cable TV, national broadcast TV, Spanish language broadcast TV, Spanish language cable TV, spot TV, syndication TV), CY 2010-CY 2016.  All brands reflected had to have a continuous annual TV investment from Year 1 of TV through 2016.</a:t>
            </a:r>
          </a:p>
        </p:txBody>
      </p:sp>
      <p:sp>
        <p:nvSpPr>
          <p:cNvPr id="91" name="Text Placeholder 3"/>
          <p:cNvSpPr>
            <a:spLocks noGrp="1"/>
          </p:cNvSpPr>
          <p:nvPr>
            <p:ph type="body" sz="quarter" idx="14"/>
          </p:nvPr>
        </p:nvSpPr>
        <p:spPr>
          <a:xfrm>
            <a:off x="4336338" y="6040518"/>
            <a:ext cx="3404534" cy="251484"/>
          </a:xfrm>
        </p:spPr>
        <p:txBody>
          <a:bodyPr/>
          <a:lstStyle/>
          <a:p>
            <a:r>
              <a:rPr lang="en-US" sz="800" dirty="0"/>
              <a:t>=revenue increase between 2016 and year prior to TV launch</a:t>
            </a:r>
          </a:p>
        </p:txBody>
      </p:sp>
      <p:sp>
        <p:nvSpPr>
          <p:cNvPr id="93" name="TextBox 92"/>
          <p:cNvSpPr txBox="1"/>
          <p:nvPr/>
        </p:nvSpPr>
        <p:spPr>
          <a:xfrm>
            <a:off x="319909" y="4531708"/>
            <a:ext cx="103913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solidFill>
                <a:effectLst/>
                <a:uLnTx/>
                <a:uFillTx/>
                <a:latin typeface="Trebuchet MS"/>
                <a:ea typeface="+mn-ea"/>
                <a:cs typeface="+mn-cs"/>
              </a:rPr>
              <a:t>Founded in 2011</a:t>
            </a:r>
          </a:p>
        </p:txBody>
      </p:sp>
      <p:sp>
        <p:nvSpPr>
          <p:cNvPr id="94" name="TextBox 93"/>
          <p:cNvSpPr txBox="1"/>
          <p:nvPr/>
        </p:nvSpPr>
        <p:spPr>
          <a:xfrm>
            <a:off x="377415" y="3511988"/>
            <a:ext cx="103913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solidFill>
                <a:effectLst/>
                <a:uLnTx/>
                <a:uFillTx/>
                <a:latin typeface="Trebuchet MS"/>
                <a:ea typeface="+mn-ea"/>
                <a:cs typeface="+mn-cs"/>
              </a:rPr>
              <a:t>Founded in 1999</a:t>
            </a:r>
          </a:p>
        </p:txBody>
      </p:sp>
      <p:sp>
        <p:nvSpPr>
          <p:cNvPr id="95" name="TextBox 94"/>
          <p:cNvSpPr txBox="1"/>
          <p:nvPr/>
        </p:nvSpPr>
        <p:spPr>
          <a:xfrm>
            <a:off x="359831" y="5595769"/>
            <a:ext cx="103913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solidFill>
                <a:effectLst/>
                <a:uLnTx/>
                <a:uFillTx/>
                <a:latin typeface="Trebuchet MS"/>
                <a:ea typeface="+mn-ea"/>
                <a:cs typeface="+mn-cs"/>
              </a:rPr>
              <a:t>Founded in 1999</a:t>
            </a:r>
          </a:p>
        </p:txBody>
      </p:sp>
      <p:pic>
        <p:nvPicPr>
          <p:cNvPr id="97" name="Picture 22" descr="Image result for dollar shave club 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901" y="4047634"/>
            <a:ext cx="866700" cy="464820"/>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146" name="Oval 145"/>
          <p:cNvSpPr/>
          <p:nvPr/>
        </p:nvSpPr>
        <p:spPr>
          <a:xfrm>
            <a:off x="6854912" y="2359067"/>
            <a:ext cx="441646" cy="220782"/>
          </a:xfrm>
          <a:prstGeom prst="ellipse">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7" name="Text Placeholder 2"/>
          <p:cNvSpPr>
            <a:spLocks noGrp="1"/>
          </p:cNvSpPr>
          <p:nvPr>
            <p:ph type="body" sz="quarter" idx="13"/>
          </p:nvPr>
        </p:nvSpPr>
        <p:spPr>
          <a:xfrm>
            <a:off x="1843910" y="2058646"/>
            <a:ext cx="2003484" cy="368686"/>
          </a:xfrm>
        </p:spPr>
        <p:txBody>
          <a:bodyPr/>
          <a:lstStyle/>
          <a:p>
            <a:r>
              <a:rPr lang="en-US" sz="1200" b="1" dirty="0"/>
              <a:t>TV Spend (000):</a:t>
            </a:r>
          </a:p>
        </p:txBody>
      </p:sp>
      <p:sp>
        <p:nvSpPr>
          <p:cNvPr id="148" name="Text Placeholder 2"/>
          <p:cNvSpPr>
            <a:spLocks noGrp="1"/>
          </p:cNvSpPr>
          <p:nvPr>
            <p:ph type="body" sz="quarter" idx="13"/>
          </p:nvPr>
        </p:nvSpPr>
        <p:spPr>
          <a:xfrm>
            <a:off x="4023361" y="2080854"/>
            <a:ext cx="1145362" cy="368686"/>
          </a:xfrm>
        </p:spPr>
        <p:txBody>
          <a:bodyPr/>
          <a:lstStyle/>
          <a:p>
            <a:r>
              <a:rPr lang="en-US" sz="1200" b="1" dirty="0"/>
              <a:t>---</a:t>
            </a:r>
          </a:p>
        </p:txBody>
      </p:sp>
      <p:sp>
        <p:nvSpPr>
          <p:cNvPr id="149" name="Text Placeholder 2"/>
          <p:cNvSpPr>
            <a:spLocks noGrp="1"/>
          </p:cNvSpPr>
          <p:nvPr>
            <p:ph type="body" sz="quarter" idx="13"/>
          </p:nvPr>
        </p:nvSpPr>
        <p:spPr>
          <a:xfrm>
            <a:off x="4076588" y="2333580"/>
            <a:ext cx="983588" cy="368686"/>
          </a:xfrm>
        </p:spPr>
        <p:txBody>
          <a:bodyPr/>
          <a:lstStyle/>
          <a:p>
            <a:r>
              <a:rPr lang="en-US" sz="1200" b="1" dirty="0"/>
              <a:t>$66,053</a:t>
            </a:r>
          </a:p>
        </p:txBody>
      </p:sp>
      <p:sp>
        <p:nvSpPr>
          <p:cNvPr id="150" name="Text Placeholder 2"/>
          <p:cNvSpPr>
            <a:spLocks noGrp="1"/>
          </p:cNvSpPr>
          <p:nvPr>
            <p:ph type="body" sz="quarter" idx="13"/>
          </p:nvPr>
        </p:nvSpPr>
        <p:spPr>
          <a:xfrm>
            <a:off x="5947088" y="2057972"/>
            <a:ext cx="1145362" cy="368686"/>
          </a:xfrm>
        </p:spPr>
        <p:txBody>
          <a:bodyPr/>
          <a:lstStyle/>
          <a:p>
            <a:r>
              <a:rPr lang="en-US" sz="1200" b="1" dirty="0"/>
              <a:t>$1,608</a:t>
            </a:r>
          </a:p>
        </p:txBody>
      </p:sp>
      <p:sp>
        <p:nvSpPr>
          <p:cNvPr id="151" name="Text Placeholder 2"/>
          <p:cNvSpPr>
            <a:spLocks noGrp="1"/>
          </p:cNvSpPr>
          <p:nvPr>
            <p:ph type="body" sz="quarter" idx="13"/>
          </p:nvPr>
        </p:nvSpPr>
        <p:spPr>
          <a:xfrm>
            <a:off x="5869601" y="2335046"/>
            <a:ext cx="1134929" cy="368686"/>
          </a:xfrm>
        </p:spPr>
        <p:txBody>
          <a:bodyPr/>
          <a:lstStyle/>
          <a:p>
            <a:r>
              <a:rPr lang="en-US" sz="1200" b="1" dirty="0"/>
              <a:t>$116,850</a:t>
            </a:r>
          </a:p>
        </p:txBody>
      </p:sp>
      <p:sp>
        <p:nvSpPr>
          <p:cNvPr id="152" name="Text Placeholder 2"/>
          <p:cNvSpPr>
            <a:spLocks noGrp="1"/>
          </p:cNvSpPr>
          <p:nvPr>
            <p:ph type="body" sz="quarter" idx="13"/>
          </p:nvPr>
        </p:nvSpPr>
        <p:spPr>
          <a:xfrm>
            <a:off x="7540240" y="2058547"/>
            <a:ext cx="1145362" cy="368686"/>
          </a:xfrm>
        </p:spPr>
        <p:txBody>
          <a:bodyPr/>
          <a:lstStyle/>
          <a:p>
            <a:r>
              <a:rPr lang="en-US" sz="1200" b="1" dirty="0"/>
              <a:t>$37,749</a:t>
            </a:r>
          </a:p>
        </p:txBody>
      </p:sp>
      <p:sp>
        <p:nvSpPr>
          <p:cNvPr id="153" name="Text Placeholder 2"/>
          <p:cNvSpPr>
            <a:spLocks noGrp="1"/>
          </p:cNvSpPr>
          <p:nvPr>
            <p:ph type="body" sz="quarter" idx="13"/>
          </p:nvPr>
        </p:nvSpPr>
        <p:spPr>
          <a:xfrm>
            <a:off x="7579815" y="2328204"/>
            <a:ext cx="983588" cy="368686"/>
          </a:xfrm>
        </p:spPr>
        <p:txBody>
          <a:bodyPr/>
          <a:lstStyle/>
          <a:p>
            <a:r>
              <a:rPr lang="en-US" sz="1200" b="1" dirty="0"/>
              <a:t>$846,589</a:t>
            </a:r>
          </a:p>
        </p:txBody>
      </p:sp>
      <p:sp>
        <p:nvSpPr>
          <p:cNvPr id="154" name="Text Placeholder 2"/>
          <p:cNvSpPr>
            <a:spLocks noGrp="1"/>
          </p:cNvSpPr>
          <p:nvPr>
            <p:ph type="body" sz="quarter" idx="13"/>
          </p:nvPr>
        </p:nvSpPr>
        <p:spPr>
          <a:xfrm>
            <a:off x="1197478" y="2107076"/>
            <a:ext cx="846289" cy="368686"/>
          </a:xfrm>
        </p:spPr>
        <p:txBody>
          <a:bodyPr/>
          <a:lstStyle/>
          <a:p>
            <a:r>
              <a:rPr lang="en-US" sz="1000" dirty="0"/>
              <a:t>(5 Year TV </a:t>
            </a:r>
            <a:r>
              <a:rPr lang="en-US" sz="900" dirty="0"/>
              <a:t>Advertiser)</a:t>
            </a:r>
            <a:endParaRPr lang="en-US" sz="1000" dirty="0"/>
          </a:p>
        </p:txBody>
      </p:sp>
      <p:sp>
        <p:nvSpPr>
          <p:cNvPr id="155" name="Text Placeholder 2"/>
          <p:cNvSpPr>
            <a:spLocks noGrp="1"/>
          </p:cNvSpPr>
          <p:nvPr>
            <p:ph type="body" sz="quarter" idx="13"/>
          </p:nvPr>
        </p:nvSpPr>
        <p:spPr>
          <a:xfrm>
            <a:off x="2061357" y="2340708"/>
            <a:ext cx="1627777" cy="368686"/>
          </a:xfrm>
        </p:spPr>
        <p:txBody>
          <a:bodyPr/>
          <a:lstStyle/>
          <a:p>
            <a:r>
              <a:rPr lang="en-US" sz="1200" b="1" dirty="0"/>
              <a:t>Revenue (000):</a:t>
            </a:r>
          </a:p>
        </p:txBody>
      </p:sp>
      <p:pic>
        <p:nvPicPr>
          <p:cNvPr id="156" name="Picture 155"/>
          <p:cNvPicPr>
            <a:picLocks noChangeAspect="1"/>
          </p:cNvPicPr>
          <p:nvPr/>
        </p:nvPicPr>
        <p:blipFill>
          <a:blip r:embed="rId5"/>
          <a:stretch>
            <a:fillRect/>
          </a:stretch>
        </p:blipFill>
        <p:spPr>
          <a:xfrm>
            <a:off x="512455" y="2026239"/>
            <a:ext cx="508591" cy="508591"/>
          </a:xfrm>
          <a:prstGeom prst="roundRect">
            <a:avLst/>
          </a:prstGeom>
        </p:spPr>
      </p:pic>
      <p:sp>
        <p:nvSpPr>
          <p:cNvPr id="157" name="Rectangle 156"/>
          <p:cNvSpPr/>
          <p:nvPr/>
        </p:nvSpPr>
        <p:spPr>
          <a:xfrm>
            <a:off x="6795125" y="2340708"/>
            <a:ext cx="558591" cy="2581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Trebuchet MS"/>
                <a:ea typeface="+mn-ea"/>
                <a:cs typeface="+mn-cs"/>
              </a:rPr>
              <a:t>+77%</a:t>
            </a:r>
          </a:p>
        </p:txBody>
      </p:sp>
      <p:sp>
        <p:nvSpPr>
          <p:cNvPr id="158" name="Rectangle 157"/>
          <p:cNvSpPr/>
          <p:nvPr/>
        </p:nvSpPr>
        <p:spPr>
          <a:xfrm>
            <a:off x="8464058" y="2368021"/>
            <a:ext cx="335840" cy="230685"/>
          </a:xfrm>
          <a:prstGeom prst="rect">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9" name="Rectangle 158"/>
          <p:cNvSpPr/>
          <p:nvPr/>
        </p:nvSpPr>
        <p:spPr>
          <a:xfrm>
            <a:off x="8348874" y="2343464"/>
            <a:ext cx="558591" cy="2581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Trebuchet MS"/>
                <a:ea typeface="+mn-ea"/>
                <a:cs typeface="+mn-cs"/>
              </a:rPr>
              <a:t>13x</a:t>
            </a:r>
          </a:p>
        </p:txBody>
      </p:sp>
      <p:sp>
        <p:nvSpPr>
          <p:cNvPr id="160" name="TextBox 159"/>
          <p:cNvSpPr txBox="1"/>
          <p:nvPr/>
        </p:nvSpPr>
        <p:spPr>
          <a:xfrm>
            <a:off x="371552" y="2495012"/>
            <a:ext cx="103913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solidFill>
                <a:effectLst/>
                <a:uLnTx/>
                <a:uFillTx/>
                <a:latin typeface="Trebuchet MS"/>
                <a:ea typeface="+mn-ea"/>
                <a:cs typeface="+mn-cs"/>
              </a:rPr>
              <a:t>Founded in 2005</a:t>
            </a:r>
          </a:p>
        </p:txBody>
      </p:sp>
      <p:pic>
        <p:nvPicPr>
          <p:cNvPr id="161" name="Picture 160"/>
          <p:cNvPicPr>
            <a:picLocks noChangeAspect="1"/>
          </p:cNvPicPr>
          <p:nvPr/>
        </p:nvPicPr>
        <p:blipFill rotWithShape="1">
          <a:blip r:embed="rId6"/>
          <a:srcRect t="16604" b="15543"/>
          <a:stretch/>
        </p:blipFill>
        <p:spPr>
          <a:xfrm>
            <a:off x="410892" y="3019609"/>
            <a:ext cx="768414" cy="521389"/>
          </a:xfrm>
          <a:prstGeom prst="rect">
            <a:avLst/>
          </a:prstGeom>
        </p:spPr>
      </p:pic>
    </p:spTree>
    <p:extLst>
      <p:ext uri="{BB962C8B-B14F-4D97-AF65-F5344CB8AC3E}">
        <p14:creationId xmlns:p14="http://schemas.microsoft.com/office/powerpoint/2010/main" val="22494527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Oval 69"/>
          <p:cNvSpPr/>
          <p:nvPr/>
        </p:nvSpPr>
        <p:spPr>
          <a:xfrm>
            <a:off x="6860775" y="3390394"/>
            <a:ext cx="441646" cy="220782"/>
          </a:xfrm>
          <a:prstGeom prst="ellipse">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ctrTitle"/>
          </p:nvPr>
        </p:nvSpPr>
        <p:spPr>
          <a:xfrm>
            <a:off x="178211" y="462212"/>
            <a:ext cx="8805334" cy="592364"/>
          </a:xfrm>
        </p:spPr>
        <p:txBody>
          <a:bodyPr/>
          <a:lstStyle/>
          <a:p>
            <a:r>
              <a:rPr lang="en-US" dirty="0"/>
              <a:t>Revenues Also Spike When “Growing” Brands Heavy-Up </a:t>
            </a:r>
            <a:br>
              <a:rPr lang="en-US" dirty="0"/>
            </a:br>
            <a:r>
              <a:rPr lang="en-US" dirty="0"/>
              <a:t>Their TV Investment As Well</a:t>
            </a:r>
          </a:p>
        </p:txBody>
      </p:sp>
      <p:sp>
        <p:nvSpPr>
          <p:cNvPr id="7" name="Text Placeholder 3"/>
          <p:cNvSpPr>
            <a:spLocks noGrp="1"/>
          </p:cNvSpPr>
          <p:nvPr>
            <p:ph type="body" sz="quarter" idx="14"/>
          </p:nvPr>
        </p:nvSpPr>
        <p:spPr>
          <a:xfrm>
            <a:off x="1133003" y="6160680"/>
            <a:ext cx="2805955" cy="202788"/>
          </a:xfrm>
        </p:spPr>
        <p:txBody>
          <a:bodyPr/>
          <a:lstStyle/>
          <a:p>
            <a:r>
              <a:rPr lang="en-US" sz="800" dirty="0"/>
              <a:t>=revenue increase between 1</a:t>
            </a:r>
            <a:r>
              <a:rPr lang="en-US" sz="800" baseline="30000" dirty="0"/>
              <a:t>st</a:t>
            </a:r>
            <a:r>
              <a:rPr lang="en-US" sz="800" dirty="0"/>
              <a:t> year on TV and year prior</a:t>
            </a:r>
          </a:p>
        </p:txBody>
      </p:sp>
      <p:sp>
        <p:nvSpPr>
          <p:cNvPr id="6" name="Text Placeholder 2"/>
          <p:cNvSpPr>
            <a:spLocks noGrp="1"/>
          </p:cNvSpPr>
          <p:nvPr>
            <p:ph type="body" sz="quarter" idx="13"/>
          </p:nvPr>
        </p:nvSpPr>
        <p:spPr>
          <a:xfrm>
            <a:off x="3838341" y="1435385"/>
            <a:ext cx="1429697" cy="368686"/>
          </a:xfrm>
        </p:spPr>
        <p:txBody>
          <a:bodyPr/>
          <a:lstStyle/>
          <a:p>
            <a:r>
              <a:rPr lang="en-US" sz="1400" b="1" u="sng" dirty="0"/>
              <a:t>Year Prior to TV Heavy-Up</a:t>
            </a:r>
          </a:p>
        </p:txBody>
      </p:sp>
      <p:sp>
        <p:nvSpPr>
          <p:cNvPr id="8" name="Text Placeholder 2"/>
          <p:cNvSpPr>
            <a:spLocks noGrp="1"/>
          </p:cNvSpPr>
          <p:nvPr>
            <p:ph type="body" sz="quarter" idx="13"/>
          </p:nvPr>
        </p:nvSpPr>
        <p:spPr>
          <a:xfrm>
            <a:off x="4988741" y="1644092"/>
            <a:ext cx="2914656" cy="368686"/>
          </a:xfrm>
        </p:spPr>
        <p:txBody>
          <a:bodyPr/>
          <a:lstStyle/>
          <a:p>
            <a:r>
              <a:rPr lang="en-US" sz="1400" b="1" u="sng" dirty="0"/>
              <a:t>TV Heavy-Up Year</a:t>
            </a:r>
          </a:p>
        </p:txBody>
      </p:sp>
      <p:sp>
        <p:nvSpPr>
          <p:cNvPr id="10" name="Text Placeholder 2"/>
          <p:cNvSpPr>
            <a:spLocks noGrp="1"/>
          </p:cNvSpPr>
          <p:nvPr>
            <p:ph type="body" sz="quarter" idx="13"/>
          </p:nvPr>
        </p:nvSpPr>
        <p:spPr>
          <a:xfrm>
            <a:off x="7450579" y="1641499"/>
            <a:ext cx="1369838" cy="368686"/>
          </a:xfrm>
        </p:spPr>
        <p:txBody>
          <a:bodyPr/>
          <a:lstStyle/>
          <a:p>
            <a:r>
              <a:rPr lang="en-US" sz="1400" b="1" u="sng" dirty="0"/>
              <a:t>2016</a:t>
            </a:r>
          </a:p>
        </p:txBody>
      </p:sp>
      <p:sp>
        <p:nvSpPr>
          <p:cNvPr id="15" name="Text Placeholder 2"/>
          <p:cNvSpPr>
            <a:spLocks noGrp="1"/>
          </p:cNvSpPr>
          <p:nvPr>
            <p:ph type="body" sz="quarter" idx="13"/>
          </p:nvPr>
        </p:nvSpPr>
        <p:spPr>
          <a:xfrm>
            <a:off x="200759" y="1639072"/>
            <a:ext cx="1145362" cy="368686"/>
          </a:xfrm>
        </p:spPr>
        <p:txBody>
          <a:bodyPr/>
          <a:lstStyle/>
          <a:p>
            <a:r>
              <a:rPr lang="en-US" sz="1400" b="1" u="sng" dirty="0"/>
              <a:t>Company</a:t>
            </a:r>
          </a:p>
        </p:txBody>
      </p:sp>
      <p:sp>
        <p:nvSpPr>
          <p:cNvPr id="271" name="Text Placeholder 2"/>
          <p:cNvSpPr>
            <a:spLocks noGrp="1"/>
          </p:cNvSpPr>
          <p:nvPr>
            <p:ph type="body" sz="quarter" idx="13"/>
          </p:nvPr>
        </p:nvSpPr>
        <p:spPr>
          <a:xfrm>
            <a:off x="1849771" y="2026099"/>
            <a:ext cx="2003484" cy="368686"/>
          </a:xfrm>
        </p:spPr>
        <p:txBody>
          <a:bodyPr/>
          <a:lstStyle/>
          <a:p>
            <a:r>
              <a:rPr lang="en-US" sz="1200" b="1" dirty="0"/>
              <a:t>TV Spend (000):</a:t>
            </a:r>
          </a:p>
        </p:txBody>
      </p:sp>
      <p:sp>
        <p:nvSpPr>
          <p:cNvPr id="272" name="Text Placeholder 2"/>
          <p:cNvSpPr>
            <a:spLocks noGrp="1"/>
          </p:cNvSpPr>
          <p:nvPr>
            <p:ph type="body" sz="quarter" idx="13"/>
          </p:nvPr>
        </p:nvSpPr>
        <p:spPr>
          <a:xfrm>
            <a:off x="4073182" y="2048307"/>
            <a:ext cx="1145362" cy="368686"/>
          </a:xfrm>
        </p:spPr>
        <p:txBody>
          <a:bodyPr/>
          <a:lstStyle/>
          <a:p>
            <a:r>
              <a:rPr lang="en-US" sz="1200" b="1" dirty="0"/>
              <a:t>$1,961</a:t>
            </a:r>
          </a:p>
        </p:txBody>
      </p:sp>
      <p:sp>
        <p:nvSpPr>
          <p:cNvPr id="273" name="Text Placeholder 2"/>
          <p:cNvSpPr>
            <a:spLocks noGrp="1"/>
          </p:cNvSpPr>
          <p:nvPr>
            <p:ph type="body" sz="quarter" idx="13"/>
          </p:nvPr>
        </p:nvSpPr>
        <p:spPr>
          <a:xfrm>
            <a:off x="4073657" y="2301033"/>
            <a:ext cx="983588" cy="368686"/>
          </a:xfrm>
        </p:spPr>
        <p:txBody>
          <a:bodyPr/>
          <a:lstStyle/>
          <a:p>
            <a:r>
              <a:rPr lang="en-US" sz="1200" b="1" dirty="0"/>
              <a:t>$542,736</a:t>
            </a:r>
          </a:p>
        </p:txBody>
      </p:sp>
      <p:sp>
        <p:nvSpPr>
          <p:cNvPr id="274" name="Text Placeholder 2"/>
          <p:cNvSpPr>
            <a:spLocks noGrp="1"/>
          </p:cNvSpPr>
          <p:nvPr>
            <p:ph type="body" sz="quarter" idx="13"/>
          </p:nvPr>
        </p:nvSpPr>
        <p:spPr>
          <a:xfrm>
            <a:off x="5917781" y="2025425"/>
            <a:ext cx="1145362" cy="368686"/>
          </a:xfrm>
        </p:spPr>
        <p:txBody>
          <a:bodyPr/>
          <a:lstStyle/>
          <a:p>
            <a:r>
              <a:rPr lang="en-US" sz="1200" b="1" dirty="0"/>
              <a:t>$44,314</a:t>
            </a:r>
          </a:p>
        </p:txBody>
      </p:sp>
      <p:sp>
        <p:nvSpPr>
          <p:cNvPr id="275" name="Text Placeholder 2"/>
          <p:cNvSpPr>
            <a:spLocks noGrp="1"/>
          </p:cNvSpPr>
          <p:nvPr>
            <p:ph type="body" sz="quarter" idx="13"/>
          </p:nvPr>
        </p:nvSpPr>
        <p:spPr>
          <a:xfrm>
            <a:off x="5893046" y="2302499"/>
            <a:ext cx="1134929" cy="368686"/>
          </a:xfrm>
        </p:spPr>
        <p:txBody>
          <a:bodyPr/>
          <a:lstStyle/>
          <a:p>
            <a:r>
              <a:rPr lang="en-US" sz="1200" b="1" dirty="0"/>
              <a:t>$857,001</a:t>
            </a:r>
          </a:p>
        </p:txBody>
      </p:sp>
      <p:sp>
        <p:nvSpPr>
          <p:cNvPr id="276" name="Text Placeholder 2"/>
          <p:cNvSpPr>
            <a:spLocks noGrp="1"/>
          </p:cNvSpPr>
          <p:nvPr>
            <p:ph type="body" sz="quarter" idx="13"/>
          </p:nvPr>
        </p:nvSpPr>
        <p:spPr>
          <a:xfrm>
            <a:off x="7502141" y="2026000"/>
            <a:ext cx="1145362" cy="368686"/>
          </a:xfrm>
        </p:spPr>
        <p:txBody>
          <a:bodyPr/>
          <a:lstStyle/>
          <a:p>
            <a:r>
              <a:rPr lang="en-US" sz="1200" b="1" dirty="0"/>
              <a:t>$177,955</a:t>
            </a:r>
          </a:p>
        </p:txBody>
      </p:sp>
      <p:sp>
        <p:nvSpPr>
          <p:cNvPr id="277" name="Text Placeholder 2"/>
          <p:cNvSpPr>
            <a:spLocks noGrp="1"/>
          </p:cNvSpPr>
          <p:nvPr>
            <p:ph type="body" sz="quarter" idx="13"/>
          </p:nvPr>
        </p:nvSpPr>
        <p:spPr>
          <a:xfrm>
            <a:off x="7450579" y="2295657"/>
            <a:ext cx="1118685" cy="368686"/>
          </a:xfrm>
        </p:spPr>
        <p:txBody>
          <a:bodyPr/>
          <a:lstStyle/>
          <a:p>
            <a:r>
              <a:rPr lang="en-US" sz="1200" b="1" dirty="0"/>
              <a:t>$3,110,497</a:t>
            </a:r>
          </a:p>
        </p:txBody>
      </p:sp>
      <p:sp>
        <p:nvSpPr>
          <p:cNvPr id="279" name="Text Placeholder 2"/>
          <p:cNvSpPr>
            <a:spLocks noGrp="1"/>
          </p:cNvSpPr>
          <p:nvPr>
            <p:ph type="body" sz="quarter" idx="13"/>
          </p:nvPr>
        </p:nvSpPr>
        <p:spPr>
          <a:xfrm>
            <a:off x="2067218" y="2308161"/>
            <a:ext cx="1627777" cy="368686"/>
          </a:xfrm>
        </p:spPr>
        <p:txBody>
          <a:bodyPr/>
          <a:lstStyle/>
          <a:p>
            <a:r>
              <a:rPr lang="en-US" sz="1200" b="1" dirty="0"/>
              <a:t>Revenue (000):</a:t>
            </a:r>
          </a:p>
        </p:txBody>
      </p:sp>
      <p:cxnSp>
        <p:nvCxnSpPr>
          <p:cNvPr id="281" name="Straight Connector 280"/>
          <p:cNvCxnSpPr>
            <a:cxnSpLocks/>
          </p:cNvCxnSpPr>
          <p:nvPr/>
        </p:nvCxnSpPr>
        <p:spPr>
          <a:xfrm>
            <a:off x="310661" y="2853264"/>
            <a:ext cx="8566630" cy="0"/>
          </a:xfrm>
          <a:prstGeom prst="line">
            <a:avLst/>
          </a:prstGeom>
          <a:ln>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282" name="Text Placeholder 2"/>
          <p:cNvSpPr>
            <a:spLocks noGrp="1"/>
          </p:cNvSpPr>
          <p:nvPr>
            <p:ph type="body" sz="quarter" idx="13"/>
          </p:nvPr>
        </p:nvSpPr>
        <p:spPr>
          <a:xfrm>
            <a:off x="1849773" y="3089973"/>
            <a:ext cx="2003484" cy="368686"/>
          </a:xfrm>
        </p:spPr>
        <p:txBody>
          <a:bodyPr/>
          <a:lstStyle/>
          <a:p>
            <a:r>
              <a:rPr lang="en-US" sz="1200" b="1" dirty="0"/>
              <a:t>TV Spend (000):</a:t>
            </a:r>
          </a:p>
        </p:txBody>
      </p:sp>
      <p:sp>
        <p:nvSpPr>
          <p:cNvPr id="283" name="Text Placeholder 2"/>
          <p:cNvSpPr>
            <a:spLocks noGrp="1"/>
          </p:cNvSpPr>
          <p:nvPr>
            <p:ph type="body" sz="quarter" idx="13"/>
          </p:nvPr>
        </p:nvSpPr>
        <p:spPr>
          <a:xfrm>
            <a:off x="4064392" y="3112181"/>
            <a:ext cx="1145362" cy="368686"/>
          </a:xfrm>
        </p:spPr>
        <p:txBody>
          <a:bodyPr/>
          <a:lstStyle/>
          <a:p>
            <a:r>
              <a:rPr lang="en-US" sz="1200" b="1" dirty="0"/>
              <a:t>$8,261</a:t>
            </a:r>
          </a:p>
        </p:txBody>
      </p:sp>
      <p:sp>
        <p:nvSpPr>
          <p:cNvPr id="284" name="Text Placeholder 2"/>
          <p:cNvSpPr>
            <a:spLocks noGrp="1"/>
          </p:cNvSpPr>
          <p:nvPr>
            <p:ph type="body" sz="quarter" idx="13"/>
          </p:nvPr>
        </p:nvSpPr>
        <p:spPr>
          <a:xfrm>
            <a:off x="4064867" y="3364907"/>
            <a:ext cx="983588" cy="368686"/>
          </a:xfrm>
        </p:spPr>
        <p:txBody>
          <a:bodyPr/>
          <a:lstStyle/>
          <a:p>
            <a:r>
              <a:rPr lang="en-US" sz="1200" b="1" dirty="0"/>
              <a:t>$163,089</a:t>
            </a:r>
          </a:p>
        </p:txBody>
      </p:sp>
      <p:sp>
        <p:nvSpPr>
          <p:cNvPr id="285" name="Text Placeholder 2"/>
          <p:cNvSpPr>
            <a:spLocks noGrp="1"/>
          </p:cNvSpPr>
          <p:nvPr>
            <p:ph type="body" sz="quarter" idx="13"/>
          </p:nvPr>
        </p:nvSpPr>
        <p:spPr>
          <a:xfrm>
            <a:off x="5900199" y="3089299"/>
            <a:ext cx="1145362" cy="368686"/>
          </a:xfrm>
        </p:spPr>
        <p:txBody>
          <a:bodyPr/>
          <a:lstStyle/>
          <a:p>
            <a:r>
              <a:rPr lang="en-US" sz="1200" b="1" dirty="0"/>
              <a:t>$15,354</a:t>
            </a:r>
          </a:p>
        </p:txBody>
      </p:sp>
      <p:sp>
        <p:nvSpPr>
          <p:cNvPr id="286" name="Text Placeholder 2"/>
          <p:cNvSpPr>
            <a:spLocks noGrp="1"/>
          </p:cNvSpPr>
          <p:nvPr>
            <p:ph type="body" sz="quarter" idx="13"/>
          </p:nvPr>
        </p:nvSpPr>
        <p:spPr>
          <a:xfrm>
            <a:off x="5875464" y="3366373"/>
            <a:ext cx="1134929" cy="368686"/>
          </a:xfrm>
        </p:spPr>
        <p:txBody>
          <a:bodyPr/>
          <a:lstStyle/>
          <a:p>
            <a:r>
              <a:rPr lang="en-US" sz="1200" b="1" dirty="0"/>
              <a:t>$231,867</a:t>
            </a:r>
          </a:p>
        </p:txBody>
      </p:sp>
      <p:sp>
        <p:nvSpPr>
          <p:cNvPr id="287" name="Text Placeholder 2"/>
          <p:cNvSpPr>
            <a:spLocks noGrp="1"/>
          </p:cNvSpPr>
          <p:nvPr>
            <p:ph type="body" sz="quarter" idx="13"/>
          </p:nvPr>
        </p:nvSpPr>
        <p:spPr>
          <a:xfrm>
            <a:off x="7546103" y="3089874"/>
            <a:ext cx="1145362" cy="368686"/>
          </a:xfrm>
        </p:spPr>
        <p:txBody>
          <a:bodyPr/>
          <a:lstStyle/>
          <a:p>
            <a:r>
              <a:rPr lang="en-US" sz="1200" b="1" dirty="0"/>
              <a:t>$26,446</a:t>
            </a:r>
          </a:p>
        </p:txBody>
      </p:sp>
      <p:sp>
        <p:nvSpPr>
          <p:cNvPr id="288" name="Text Placeholder 2"/>
          <p:cNvSpPr>
            <a:spLocks noGrp="1"/>
          </p:cNvSpPr>
          <p:nvPr>
            <p:ph type="body" sz="quarter" idx="13"/>
          </p:nvPr>
        </p:nvSpPr>
        <p:spPr>
          <a:xfrm>
            <a:off x="7585678" y="3359531"/>
            <a:ext cx="983588" cy="368686"/>
          </a:xfrm>
        </p:spPr>
        <p:txBody>
          <a:bodyPr/>
          <a:lstStyle/>
          <a:p>
            <a:r>
              <a:rPr lang="en-US" sz="1200" b="1" dirty="0"/>
              <a:t>$376,116</a:t>
            </a:r>
          </a:p>
        </p:txBody>
      </p:sp>
      <p:sp>
        <p:nvSpPr>
          <p:cNvPr id="290" name="Text Placeholder 2"/>
          <p:cNvSpPr>
            <a:spLocks noGrp="1"/>
          </p:cNvSpPr>
          <p:nvPr>
            <p:ph type="body" sz="quarter" idx="13"/>
          </p:nvPr>
        </p:nvSpPr>
        <p:spPr>
          <a:xfrm>
            <a:off x="2067220" y="3372035"/>
            <a:ext cx="1627777" cy="368686"/>
          </a:xfrm>
        </p:spPr>
        <p:txBody>
          <a:bodyPr/>
          <a:lstStyle/>
          <a:p>
            <a:r>
              <a:rPr lang="en-US" sz="1200" b="1" dirty="0"/>
              <a:t>Revenue (000):</a:t>
            </a:r>
          </a:p>
        </p:txBody>
      </p:sp>
      <p:cxnSp>
        <p:nvCxnSpPr>
          <p:cNvPr id="292" name="Straight Connector 291"/>
          <p:cNvCxnSpPr>
            <a:cxnSpLocks/>
          </p:cNvCxnSpPr>
          <p:nvPr/>
        </p:nvCxnSpPr>
        <p:spPr>
          <a:xfrm>
            <a:off x="310663" y="3855588"/>
            <a:ext cx="8566630" cy="0"/>
          </a:xfrm>
          <a:prstGeom prst="line">
            <a:avLst/>
          </a:prstGeom>
          <a:ln>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293" name="Text Placeholder 2"/>
          <p:cNvSpPr>
            <a:spLocks noGrp="1"/>
          </p:cNvSpPr>
          <p:nvPr>
            <p:ph type="body" sz="quarter" idx="13"/>
          </p:nvPr>
        </p:nvSpPr>
        <p:spPr>
          <a:xfrm>
            <a:off x="1849773" y="4083505"/>
            <a:ext cx="2003484" cy="368686"/>
          </a:xfrm>
        </p:spPr>
        <p:txBody>
          <a:bodyPr/>
          <a:lstStyle/>
          <a:p>
            <a:r>
              <a:rPr lang="en-US" sz="1200" b="1" dirty="0"/>
              <a:t>TV Spend (000):</a:t>
            </a:r>
          </a:p>
        </p:txBody>
      </p:sp>
      <p:sp>
        <p:nvSpPr>
          <p:cNvPr id="294" name="Text Placeholder 2"/>
          <p:cNvSpPr>
            <a:spLocks noGrp="1"/>
          </p:cNvSpPr>
          <p:nvPr>
            <p:ph type="body" sz="quarter" idx="13"/>
          </p:nvPr>
        </p:nvSpPr>
        <p:spPr>
          <a:xfrm>
            <a:off x="4081976" y="4105713"/>
            <a:ext cx="1145362" cy="368686"/>
          </a:xfrm>
        </p:spPr>
        <p:txBody>
          <a:bodyPr/>
          <a:lstStyle/>
          <a:p>
            <a:r>
              <a:rPr lang="en-US" sz="1200" b="1" dirty="0"/>
              <a:t>$6,888</a:t>
            </a:r>
          </a:p>
        </p:txBody>
      </p:sp>
      <p:sp>
        <p:nvSpPr>
          <p:cNvPr id="295" name="Text Placeholder 2"/>
          <p:cNvSpPr>
            <a:spLocks noGrp="1"/>
          </p:cNvSpPr>
          <p:nvPr>
            <p:ph type="body" sz="quarter" idx="13"/>
          </p:nvPr>
        </p:nvSpPr>
        <p:spPr>
          <a:xfrm>
            <a:off x="4135203" y="4358439"/>
            <a:ext cx="983588" cy="368686"/>
          </a:xfrm>
        </p:spPr>
        <p:txBody>
          <a:bodyPr/>
          <a:lstStyle/>
          <a:p>
            <a:r>
              <a:rPr lang="en-US" sz="1200" b="1" dirty="0"/>
              <a:t>$22,000</a:t>
            </a:r>
          </a:p>
        </p:txBody>
      </p:sp>
      <p:sp>
        <p:nvSpPr>
          <p:cNvPr id="296" name="Text Placeholder 2"/>
          <p:cNvSpPr>
            <a:spLocks noGrp="1"/>
          </p:cNvSpPr>
          <p:nvPr>
            <p:ph type="body" sz="quarter" idx="13"/>
          </p:nvPr>
        </p:nvSpPr>
        <p:spPr>
          <a:xfrm>
            <a:off x="5856233" y="4082831"/>
            <a:ext cx="1145362" cy="368686"/>
          </a:xfrm>
        </p:spPr>
        <p:txBody>
          <a:bodyPr/>
          <a:lstStyle/>
          <a:p>
            <a:r>
              <a:rPr lang="en-US" sz="1200" b="1" dirty="0"/>
              <a:t>$14,647</a:t>
            </a:r>
          </a:p>
        </p:txBody>
      </p:sp>
      <p:sp>
        <p:nvSpPr>
          <p:cNvPr id="297" name="Text Placeholder 2"/>
          <p:cNvSpPr>
            <a:spLocks noGrp="1"/>
          </p:cNvSpPr>
          <p:nvPr>
            <p:ph type="body" sz="quarter" idx="13"/>
          </p:nvPr>
        </p:nvSpPr>
        <p:spPr>
          <a:xfrm>
            <a:off x="5875464" y="4359905"/>
            <a:ext cx="1134929" cy="368686"/>
          </a:xfrm>
        </p:spPr>
        <p:txBody>
          <a:bodyPr/>
          <a:lstStyle/>
          <a:p>
            <a:r>
              <a:rPr lang="en-US" sz="1200" b="1" dirty="0"/>
              <a:t>$45,514</a:t>
            </a:r>
          </a:p>
        </p:txBody>
      </p:sp>
      <p:sp>
        <p:nvSpPr>
          <p:cNvPr id="298" name="Text Placeholder 2"/>
          <p:cNvSpPr>
            <a:spLocks noGrp="1"/>
          </p:cNvSpPr>
          <p:nvPr>
            <p:ph type="body" sz="quarter" idx="13"/>
          </p:nvPr>
        </p:nvSpPr>
        <p:spPr>
          <a:xfrm>
            <a:off x="7537311" y="4083406"/>
            <a:ext cx="1145362" cy="368686"/>
          </a:xfrm>
        </p:spPr>
        <p:txBody>
          <a:bodyPr/>
          <a:lstStyle/>
          <a:p>
            <a:r>
              <a:rPr lang="en-US" sz="1200" b="1" dirty="0"/>
              <a:t>$24,824</a:t>
            </a:r>
          </a:p>
        </p:txBody>
      </p:sp>
      <p:sp>
        <p:nvSpPr>
          <p:cNvPr id="299" name="Text Placeholder 2"/>
          <p:cNvSpPr>
            <a:spLocks noGrp="1"/>
          </p:cNvSpPr>
          <p:nvPr>
            <p:ph type="body" sz="quarter" idx="13"/>
          </p:nvPr>
        </p:nvSpPr>
        <p:spPr>
          <a:xfrm>
            <a:off x="7585678" y="4353063"/>
            <a:ext cx="983588" cy="368686"/>
          </a:xfrm>
        </p:spPr>
        <p:txBody>
          <a:bodyPr/>
          <a:lstStyle/>
          <a:p>
            <a:r>
              <a:rPr lang="en-US" sz="1200" b="1" dirty="0"/>
              <a:t>$147,830</a:t>
            </a:r>
          </a:p>
        </p:txBody>
      </p:sp>
      <p:sp>
        <p:nvSpPr>
          <p:cNvPr id="301" name="Text Placeholder 2"/>
          <p:cNvSpPr>
            <a:spLocks noGrp="1"/>
          </p:cNvSpPr>
          <p:nvPr>
            <p:ph type="body" sz="quarter" idx="13"/>
          </p:nvPr>
        </p:nvSpPr>
        <p:spPr>
          <a:xfrm>
            <a:off x="2067220" y="4365567"/>
            <a:ext cx="1627777" cy="368686"/>
          </a:xfrm>
        </p:spPr>
        <p:txBody>
          <a:bodyPr/>
          <a:lstStyle/>
          <a:p>
            <a:r>
              <a:rPr lang="en-US" sz="1200" b="1" dirty="0"/>
              <a:t>Revenue (000):</a:t>
            </a:r>
          </a:p>
        </p:txBody>
      </p:sp>
      <p:cxnSp>
        <p:nvCxnSpPr>
          <p:cNvPr id="303" name="Straight Connector 302"/>
          <p:cNvCxnSpPr>
            <a:cxnSpLocks/>
          </p:cNvCxnSpPr>
          <p:nvPr/>
        </p:nvCxnSpPr>
        <p:spPr>
          <a:xfrm>
            <a:off x="310663" y="4919456"/>
            <a:ext cx="8566630" cy="0"/>
          </a:xfrm>
          <a:prstGeom prst="line">
            <a:avLst/>
          </a:prstGeom>
          <a:ln>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304" name="Text Placeholder 2"/>
          <p:cNvSpPr>
            <a:spLocks noGrp="1"/>
          </p:cNvSpPr>
          <p:nvPr>
            <p:ph type="body" sz="quarter" idx="13"/>
          </p:nvPr>
        </p:nvSpPr>
        <p:spPr>
          <a:xfrm>
            <a:off x="1840979" y="5129791"/>
            <a:ext cx="2003484" cy="368686"/>
          </a:xfrm>
        </p:spPr>
        <p:txBody>
          <a:bodyPr/>
          <a:lstStyle/>
          <a:p>
            <a:r>
              <a:rPr lang="en-US" sz="1200" b="1" dirty="0"/>
              <a:t>TV Spend (000):</a:t>
            </a:r>
          </a:p>
        </p:txBody>
      </p:sp>
      <p:sp>
        <p:nvSpPr>
          <p:cNvPr id="305" name="Text Placeholder 2"/>
          <p:cNvSpPr>
            <a:spLocks noGrp="1"/>
          </p:cNvSpPr>
          <p:nvPr>
            <p:ph type="body" sz="quarter" idx="13"/>
          </p:nvPr>
        </p:nvSpPr>
        <p:spPr>
          <a:xfrm>
            <a:off x="4024531" y="5151999"/>
            <a:ext cx="1299523" cy="368686"/>
          </a:xfrm>
        </p:spPr>
        <p:txBody>
          <a:bodyPr/>
          <a:lstStyle/>
          <a:p>
            <a:r>
              <a:rPr lang="en-US" sz="1200" b="1" dirty="0"/>
              <a:t>$7,685</a:t>
            </a:r>
          </a:p>
        </p:txBody>
      </p:sp>
      <p:sp>
        <p:nvSpPr>
          <p:cNvPr id="306" name="Text Placeholder 2"/>
          <p:cNvSpPr>
            <a:spLocks noGrp="1"/>
          </p:cNvSpPr>
          <p:nvPr>
            <p:ph type="body" sz="quarter" idx="13"/>
          </p:nvPr>
        </p:nvSpPr>
        <p:spPr>
          <a:xfrm>
            <a:off x="3988800" y="5404725"/>
            <a:ext cx="1086029" cy="368686"/>
          </a:xfrm>
        </p:spPr>
        <p:txBody>
          <a:bodyPr/>
          <a:lstStyle/>
          <a:p>
            <a:r>
              <a:rPr lang="en-US" sz="1200" b="1" dirty="0"/>
              <a:t>$1,542,489</a:t>
            </a:r>
          </a:p>
        </p:txBody>
      </p:sp>
      <p:sp>
        <p:nvSpPr>
          <p:cNvPr id="307" name="Text Placeholder 2"/>
          <p:cNvSpPr>
            <a:spLocks noGrp="1"/>
          </p:cNvSpPr>
          <p:nvPr>
            <p:ph type="body" sz="quarter" idx="13"/>
          </p:nvPr>
        </p:nvSpPr>
        <p:spPr>
          <a:xfrm>
            <a:off x="5908989" y="5129117"/>
            <a:ext cx="1145362" cy="368686"/>
          </a:xfrm>
        </p:spPr>
        <p:txBody>
          <a:bodyPr/>
          <a:lstStyle/>
          <a:p>
            <a:r>
              <a:rPr lang="en-US" sz="1200" b="1" dirty="0"/>
              <a:t>$12,444</a:t>
            </a:r>
          </a:p>
        </p:txBody>
      </p:sp>
      <p:sp>
        <p:nvSpPr>
          <p:cNvPr id="308" name="Text Placeholder 2"/>
          <p:cNvSpPr>
            <a:spLocks noGrp="1"/>
          </p:cNvSpPr>
          <p:nvPr>
            <p:ph type="body" sz="quarter" idx="13"/>
          </p:nvPr>
        </p:nvSpPr>
        <p:spPr>
          <a:xfrm>
            <a:off x="5771244" y="5406191"/>
            <a:ext cx="1230356" cy="368686"/>
          </a:xfrm>
        </p:spPr>
        <p:txBody>
          <a:bodyPr/>
          <a:lstStyle/>
          <a:p>
            <a:r>
              <a:rPr lang="en-US" sz="1200" b="1" dirty="0"/>
              <a:t>$1,822,032</a:t>
            </a:r>
          </a:p>
        </p:txBody>
      </p:sp>
      <p:sp>
        <p:nvSpPr>
          <p:cNvPr id="309" name="Text Placeholder 2"/>
          <p:cNvSpPr>
            <a:spLocks noGrp="1"/>
          </p:cNvSpPr>
          <p:nvPr>
            <p:ph type="body" sz="quarter" idx="13"/>
          </p:nvPr>
        </p:nvSpPr>
        <p:spPr>
          <a:xfrm>
            <a:off x="7537309" y="5129692"/>
            <a:ext cx="1145362" cy="368686"/>
          </a:xfrm>
        </p:spPr>
        <p:txBody>
          <a:bodyPr/>
          <a:lstStyle/>
          <a:p>
            <a:r>
              <a:rPr lang="en-US" sz="1200" b="1" dirty="0"/>
              <a:t>$53,545</a:t>
            </a:r>
          </a:p>
        </p:txBody>
      </p:sp>
      <p:sp>
        <p:nvSpPr>
          <p:cNvPr id="310" name="Text Placeholder 2"/>
          <p:cNvSpPr>
            <a:spLocks noGrp="1"/>
          </p:cNvSpPr>
          <p:nvPr>
            <p:ph type="body" sz="quarter" idx="13"/>
          </p:nvPr>
        </p:nvSpPr>
        <p:spPr>
          <a:xfrm>
            <a:off x="7477693" y="5399349"/>
            <a:ext cx="1082780" cy="368686"/>
          </a:xfrm>
        </p:spPr>
        <p:txBody>
          <a:bodyPr/>
          <a:lstStyle/>
          <a:p>
            <a:r>
              <a:rPr lang="en-US" sz="1200" b="1" dirty="0"/>
              <a:t>$2,795,365</a:t>
            </a:r>
          </a:p>
        </p:txBody>
      </p:sp>
      <p:sp>
        <p:nvSpPr>
          <p:cNvPr id="312" name="Text Placeholder 2"/>
          <p:cNvSpPr>
            <a:spLocks noGrp="1"/>
          </p:cNvSpPr>
          <p:nvPr>
            <p:ph type="body" sz="quarter" idx="13"/>
          </p:nvPr>
        </p:nvSpPr>
        <p:spPr>
          <a:xfrm>
            <a:off x="2058426" y="5411853"/>
            <a:ext cx="1627777" cy="368686"/>
          </a:xfrm>
        </p:spPr>
        <p:txBody>
          <a:bodyPr/>
          <a:lstStyle/>
          <a:p>
            <a:r>
              <a:rPr lang="en-US" sz="1200" b="1" dirty="0"/>
              <a:t>Revenue (000):</a:t>
            </a:r>
          </a:p>
        </p:txBody>
      </p:sp>
      <p:sp>
        <p:nvSpPr>
          <p:cNvPr id="69" name="Rectangle 68"/>
          <p:cNvSpPr/>
          <p:nvPr/>
        </p:nvSpPr>
        <p:spPr>
          <a:xfrm>
            <a:off x="6800988" y="3372035"/>
            <a:ext cx="558591" cy="2581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Trebuchet MS"/>
                <a:ea typeface="+mn-ea"/>
                <a:cs typeface="+mn-cs"/>
              </a:rPr>
              <a:t>+42%</a:t>
            </a:r>
          </a:p>
        </p:txBody>
      </p:sp>
      <p:sp>
        <p:nvSpPr>
          <p:cNvPr id="77" name="Rectangle 76"/>
          <p:cNvSpPr/>
          <p:nvPr/>
        </p:nvSpPr>
        <p:spPr>
          <a:xfrm>
            <a:off x="8487506" y="2326684"/>
            <a:ext cx="335840" cy="230685"/>
          </a:xfrm>
          <a:prstGeom prst="rect">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8" name="Rectangle 77"/>
          <p:cNvSpPr/>
          <p:nvPr/>
        </p:nvSpPr>
        <p:spPr>
          <a:xfrm>
            <a:off x="8372322" y="2302127"/>
            <a:ext cx="558591" cy="2581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Trebuchet MS"/>
                <a:ea typeface="+mn-ea"/>
                <a:cs typeface="+mn-cs"/>
              </a:rPr>
              <a:t>5.7x</a:t>
            </a:r>
          </a:p>
        </p:txBody>
      </p:sp>
      <p:sp>
        <p:nvSpPr>
          <p:cNvPr id="79" name="Rectangle 78"/>
          <p:cNvSpPr/>
          <p:nvPr/>
        </p:nvSpPr>
        <p:spPr>
          <a:xfrm>
            <a:off x="8469921" y="3399348"/>
            <a:ext cx="335840" cy="230685"/>
          </a:xfrm>
          <a:prstGeom prst="rect">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0" name="Rectangle 79"/>
          <p:cNvSpPr/>
          <p:nvPr/>
        </p:nvSpPr>
        <p:spPr>
          <a:xfrm>
            <a:off x="8354737" y="3374791"/>
            <a:ext cx="558591" cy="2581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Trebuchet MS"/>
                <a:ea typeface="+mn-ea"/>
                <a:cs typeface="+mn-cs"/>
              </a:rPr>
              <a:t>2.3x</a:t>
            </a:r>
          </a:p>
        </p:txBody>
      </p:sp>
      <p:sp>
        <p:nvSpPr>
          <p:cNvPr id="81" name="Rectangle 80"/>
          <p:cNvSpPr/>
          <p:nvPr/>
        </p:nvSpPr>
        <p:spPr>
          <a:xfrm>
            <a:off x="8487508" y="4375289"/>
            <a:ext cx="335840" cy="230685"/>
          </a:xfrm>
          <a:prstGeom prst="rect">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2" name="Rectangle 81"/>
          <p:cNvSpPr/>
          <p:nvPr/>
        </p:nvSpPr>
        <p:spPr>
          <a:xfrm>
            <a:off x="8372324" y="4350732"/>
            <a:ext cx="558591" cy="2581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Trebuchet MS"/>
                <a:ea typeface="+mn-ea"/>
                <a:cs typeface="+mn-cs"/>
              </a:rPr>
              <a:t>8x</a:t>
            </a:r>
          </a:p>
        </p:txBody>
      </p:sp>
      <p:sp>
        <p:nvSpPr>
          <p:cNvPr id="85" name="Rectangle 84"/>
          <p:cNvSpPr/>
          <p:nvPr/>
        </p:nvSpPr>
        <p:spPr>
          <a:xfrm>
            <a:off x="8484577" y="5392269"/>
            <a:ext cx="335840" cy="230685"/>
          </a:xfrm>
          <a:prstGeom prst="rect">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6" name="Rectangle 85"/>
          <p:cNvSpPr/>
          <p:nvPr/>
        </p:nvSpPr>
        <p:spPr>
          <a:xfrm>
            <a:off x="8369393" y="5367712"/>
            <a:ext cx="558591" cy="2581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Trebuchet MS"/>
                <a:ea typeface="+mn-ea"/>
                <a:cs typeface="+mn-cs"/>
              </a:rPr>
              <a:t>1.8x</a:t>
            </a:r>
          </a:p>
        </p:txBody>
      </p:sp>
      <p:sp>
        <p:nvSpPr>
          <p:cNvPr id="87" name="Rectangle 86"/>
          <p:cNvSpPr/>
          <p:nvPr/>
        </p:nvSpPr>
        <p:spPr>
          <a:xfrm>
            <a:off x="4024531" y="6164719"/>
            <a:ext cx="335840" cy="230685"/>
          </a:xfrm>
          <a:prstGeom prst="rect">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8" name="Rectangle 87"/>
          <p:cNvSpPr/>
          <p:nvPr/>
        </p:nvSpPr>
        <p:spPr>
          <a:xfrm>
            <a:off x="3909347" y="6140162"/>
            <a:ext cx="558591" cy="2581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Trebuchet MS"/>
                <a:ea typeface="+mn-ea"/>
                <a:cs typeface="+mn-cs"/>
              </a:rPr>
              <a:t>x</a:t>
            </a:r>
          </a:p>
        </p:txBody>
      </p:sp>
      <p:sp>
        <p:nvSpPr>
          <p:cNvPr id="89" name="Oval 88"/>
          <p:cNvSpPr/>
          <p:nvPr/>
        </p:nvSpPr>
        <p:spPr>
          <a:xfrm>
            <a:off x="699130" y="6142686"/>
            <a:ext cx="441646" cy="220782"/>
          </a:xfrm>
          <a:prstGeom prst="ellipse">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B050"/>
                </a:solidFill>
                <a:effectLst/>
                <a:uLnTx/>
                <a:uFillTx/>
                <a:latin typeface="Trebuchet MS"/>
                <a:ea typeface="+mn-ea"/>
                <a:cs typeface="+mn-cs"/>
              </a:rPr>
              <a:t>%</a:t>
            </a:r>
          </a:p>
        </p:txBody>
      </p:sp>
      <p:sp>
        <p:nvSpPr>
          <p:cNvPr id="90" name="Text Placeholder 3"/>
          <p:cNvSpPr>
            <a:spLocks noGrp="1"/>
          </p:cNvSpPr>
          <p:nvPr>
            <p:ph type="body" sz="quarter" idx="14"/>
          </p:nvPr>
        </p:nvSpPr>
        <p:spPr>
          <a:xfrm>
            <a:off x="251397" y="6401266"/>
            <a:ext cx="7469252" cy="299020"/>
          </a:xfrm>
        </p:spPr>
        <p:txBody>
          <a:bodyPr/>
          <a:lstStyle/>
          <a:p>
            <a:r>
              <a:rPr lang="en-US" sz="800" dirty="0"/>
              <a:t>Source: Revenues reflect U.S. only and are based on company filings (10-K, </a:t>
            </a:r>
            <a:r>
              <a:rPr lang="en-US" sz="800" dirty="0" err="1"/>
              <a:t>etc</a:t>
            </a:r>
            <a:r>
              <a:rPr lang="en-US" sz="800" dirty="0"/>
              <a:t>) via SEC.gov. Nielsen Ad Intel, TV spend (national cable TV, national broadcast TV, Spanish language broadcast TV, Spanish language cable TV, spot TV, syndication TV), CY 2010-CY 2016.  All brands reflected had to have a continuous annual TV investment from Year 1 of TV through 2016.</a:t>
            </a:r>
          </a:p>
        </p:txBody>
      </p:sp>
      <p:sp>
        <p:nvSpPr>
          <p:cNvPr id="91" name="Text Placeholder 3"/>
          <p:cNvSpPr>
            <a:spLocks noGrp="1"/>
          </p:cNvSpPr>
          <p:nvPr>
            <p:ph type="body" sz="quarter" idx="14"/>
          </p:nvPr>
        </p:nvSpPr>
        <p:spPr>
          <a:xfrm>
            <a:off x="4327538" y="6163612"/>
            <a:ext cx="3404534" cy="251484"/>
          </a:xfrm>
        </p:spPr>
        <p:txBody>
          <a:bodyPr/>
          <a:lstStyle/>
          <a:p>
            <a:r>
              <a:rPr lang="en-US" sz="800" dirty="0"/>
              <a:t>=revenue increase between 2016 and year prior to TV Heavy-Up</a:t>
            </a:r>
          </a:p>
        </p:txBody>
      </p:sp>
      <p:sp>
        <p:nvSpPr>
          <p:cNvPr id="93" name="TextBox 92"/>
          <p:cNvSpPr txBox="1"/>
          <p:nvPr/>
        </p:nvSpPr>
        <p:spPr>
          <a:xfrm>
            <a:off x="359832" y="2436093"/>
            <a:ext cx="103913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solidFill>
                <a:effectLst/>
                <a:uLnTx/>
                <a:uFillTx/>
                <a:latin typeface="Trebuchet MS"/>
                <a:ea typeface="+mn-ea"/>
                <a:cs typeface="+mn-cs"/>
              </a:rPr>
              <a:t>Founded in 2002</a:t>
            </a:r>
          </a:p>
        </p:txBody>
      </p:sp>
      <p:sp>
        <p:nvSpPr>
          <p:cNvPr id="94" name="TextBox 93"/>
          <p:cNvSpPr txBox="1"/>
          <p:nvPr/>
        </p:nvSpPr>
        <p:spPr>
          <a:xfrm>
            <a:off x="377415" y="3526339"/>
            <a:ext cx="103913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solidFill>
                <a:effectLst/>
                <a:uLnTx/>
                <a:uFillTx/>
                <a:latin typeface="Trebuchet MS"/>
                <a:ea typeface="+mn-ea"/>
                <a:cs typeface="+mn-cs"/>
              </a:rPr>
              <a:t>Founded in 1989</a:t>
            </a:r>
          </a:p>
        </p:txBody>
      </p:sp>
      <p:sp>
        <p:nvSpPr>
          <p:cNvPr id="95" name="TextBox 94"/>
          <p:cNvSpPr txBox="1"/>
          <p:nvPr/>
        </p:nvSpPr>
        <p:spPr>
          <a:xfrm>
            <a:off x="359831" y="4511078"/>
            <a:ext cx="103913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solidFill>
                <a:effectLst/>
                <a:uLnTx/>
                <a:uFillTx/>
                <a:latin typeface="Trebuchet MS"/>
                <a:ea typeface="+mn-ea"/>
                <a:cs typeface="+mn-cs"/>
              </a:rPr>
              <a:t>Founded in 2007</a:t>
            </a:r>
          </a:p>
        </p:txBody>
      </p:sp>
      <p:sp>
        <p:nvSpPr>
          <p:cNvPr id="96" name="TextBox 95"/>
          <p:cNvSpPr txBox="1"/>
          <p:nvPr/>
        </p:nvSpPr>
        <p:spPr>
          <a:xfrm>
            <a:off x="359832" y="5654070"/>
            <a:ext cx="103913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solidFill>
                <a:effectLst/>
                <a:uLnTx/>
                <a:uFillTx/>
                <a:latin typeface="Trebuchet MS"/>
                <a:ea typeface="+mn-ea"/>
                <a:cs typeface="+mn-cs"/>
              </a:rPr>
              <a:t>Founded in 1987</a:t>
            </a:r>
          </a:p>
        </p:txBody>
      </p:sp>
      <p:sp>
        <p:nvSpPr>
          <p:cNvPr id="99" name="Text Placeholder 2"/>
          <p:cNvSpPr>
            <a:spLocks noGrp="1"/>
          </p:cNvSpPr>
          <p:nvPr>
            <p:ph type="body" sz="quarter" idx="13"/>
          </p:nvPr>
        </p:nvSpPr>
        <p:spPr>
          <a:xfrm>
            <a:off x="1203338" y="2118489"/>
            <a:ext cx="1006185" cy="368686"/>
          </a:xfrm>
        </p:spPr>
        <p:txBody>
          <a:bodyPr/>
          <a:lstStyle/>
          <a:p>
            <a:r>
              <a:rPr lang="en-US" sz="1000" dirty="0"/>
              <a:t>(TV Heavy-Up in 2013</a:t>
            </a:r>
            <a:r>
              <a:rPr lang="en-US" sz="900" dirty="0"/>
              <a:t>)</a:t>
            </a:r>
            <a:endParaRPr lang="en-US" sz="1000" dirty="0"/>
          </a:p>
        </p:txBody>
      </p:sp>
      <p:pic>
        <p:nvPicPr>
          <p:cNvPr id="100" name="Picture 99"/>
          <p:cNvPicPr>
            <a:picLocks noChangeAspect="1"/>
          </p:cNvPicPr>
          <p:nvPr/>
        </p:nvPicPr>
        <p:blipFill>
          <a:blip r:embed="rId3">
            <a:clrChange>
              <a:clrFrom>
                <a:srgbClr val="FFFFFF"/>
              </a:clrFrom>
              <a:clrTo>
                <a:srgbClr val="FFFFFF">
                  <a:alpha val="0"/>
                </a:srgbClr>
              </a:clrTo>
            </a:clrChange>
          </a:blip>
          <a:stretch>
            <a:fillRect/>
          </a:stretch>
        </p:blipFill>
        <p:spPr>
          <a:xfrm>
            <a:off x="233042" y="2144307"/>
            <a:ext cx="1076055" cy="252201"/>
          </a:xfrm>
          <a:prstGeom prst="rect">
            <a:avLst/>
          </a:prstGeom>
          <a:noFill/>
          <a:ln>
            <a:noFill/>
          </a:ln>
        </p:spPr>
      </p:pic>
      <p:sp>
        <p:nvSpPr>
          <p:cNvPr id="101" name="Oval 100"/>
          <p:cNvSpPr/>
          <p:nvPr/>
        </p:nvSpPr>
        <p:spPr>
          <a:xfrm>
            <a:off x="6836155" y="2326686"/>
            <a:ext cx="441646" cy="220782"/>
          </a:xfrm>
          <a:prstGeom prst="ellipse">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2" name="Rectangle 101"/>
          <p:cNvSpPr/>
          <p:nvPr/>
        </p:nvSpPr>
        <p:spPr>
          <a:xfrm>
            <a:off x="6769193" y="2299200"/>
            <a:ext cx="558591" cy="2581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Trebuchet MS"/>
                <a:ea typeface="+mn-ea"/>
                <a:cs typeface="+mn-cs"/>
              </a:rPr>
              <a:t>+58%</a:t>
            </a:r>
          </a:p>
        </p:txBody>
      </p:sp>
      <p:sp>
        <p:nvSpPr>
          <p:cNvPr id="103" name="Text Placeholder 2"/>
          <p:cNvSpPr>
            <a:spLocks noGrp="1"/>
          </p:cNvSpPr>
          <p:nvPr>
            <p:ph type="body" sz="quarter" idx="13"/>
          </p:nvPr>
        </p:nvSpPr>
        <p:spPr>
          <a:xfrm>
            <a:off x="1197475" y="3114952"/>
            <a:ext cx="1006185" cy="368686"/>
          </a:xfrm>
        </p:spPr>
        <p:txBody>
          <a:bodyPr/>
          <a:lstStyle/>
          <a:p>
            <a:r>
              <a:rPr lang="en-US" sz="1000" dirty="0"/>
              <a:t>(TV Heavy-Up in 2014</a:t>
            </a:r>
            <a:r>
              <a:rPr lang="en-US" sz="900" dirty="0"/>
              <a:t>)</a:t>
            </a:r>
            <a:endParaRPr lang="en-US" sz="1000" dirty="0"/>
          </a:p>
        </p:txBody>
      </p:sp>
      <p:pic>
        <p:nvPicPr>
          <p:cNvPr id="104" name="Picture 103"/>
          <p:cNvPicPr>
            <a:picLocks noChangeAspect="1"/>
          </p:cNvPicPr>
          <p:nvPr/>
        </p:nvPicPr>
        <p:blipFill rotWithShape="1">
          <a:blip r:embed="rId4"/>
          <a:srcRect t="28779" b="31930"/>
          <a:stretch/>
        </p:blipFill>
        <p:spPr>
          <a:xfrm>
            <a:off x="307731" y="3094146"/>
            <a:ext cx="895728" cy="351937"/>
          </a:xfrm>
          <a:prstGeom prst="roundRect">
            <a:avLst/>
          </a:prstGeom>
        </p:spPr>
      </p:pic>
      <p:sp>
        <p:nvSpPr>
          <p:cNvPr id="106" name="Text Placeholder 2"/>
          <p:cNvSpPr>
            <a:spLocks noGrp="1"/>
          </p:cNvSpPr>
          <p:nvPr>
            <p:ph type="body" sz="quarter" idx="13"/>
          </p:nvPr>
        </p:nvSpPr>
        <p:spPr>
          <a:xfrm>
            <a:off x="1200405" y="4085036"/>
            <a:ext cx="1006185" cy="368686"/>
          </a:xfrm>
        </p:spPr>
        <p:txBody>
          <a:bodyPr/>
          <a:lstStyle/>
          <a:p>
            <a:r>
              <a:rPr lang="en-US" sz="1000" dirty="0"/>
              <a:t>(TV Heavy-Up in 2012</a:t>
            </a:r>
            <a:r>
              <a:rPr lang="en-US" sz="900" dirty="0"/>
              <a:t>)</a:t>
            </a:r>
            <a:endParaRPr lang="en-US" sz="1000" dirty="0"/>
          </a:p>
        </p:txBody>
      </p:sp>
      <p:pic>
        <p:nvPicPr>
          <p:cNvPr id="107" name="Picture 18" descr="Image result for care.com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403" y="4132181"/>
            <a:ext cx="955002" cy="256862"/>
          </a:xfrm>
          <a:prstGeom prst="rect">
            <a:avLst/>
          </a:prstGeom>
          <a:noFill/>
          <a:extLst>
            <a:ext uri="{909E8E84-426E-40dd-AFC4-6F175D3DCCD1}">
              <a14:hiddenFill xmlns="" xmlns:a14="http://schemas.microsoft.com/office/drawing/2010/main">
                <a:solidFill>
                  <a:srgbClr val="FFFFFF"/>
                </a:solidFill>
              </a14:hiddenFill>
            </a:ext>
          </a:extLst>
        </p:spPr>
      </p:pic>
      <p:sp>
        <p:nvSpPr>
          <p:cNvPr id="108" name="Oval 107"/>
          <p:cNvSpPr/>
          <p:nvPr/>
        </p:nvSpPr>
        <p:spPr>
          <a:xfrm>
            <a:off x="6815201" y="4362610"/>
            <a:ext cx="582625" cy="230904"/>
          </a:xfrm>
          <a:prstGeom prst="ellipse">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z</a:t>
            </a:r>
          </a:p>
        </p:txBody>
      </p:sp>
      <p:sp>
        <p:nvSpPr>
          <p:cNvPr id="109" name="Rectangle 108"/>
          <p:cNvSpPr/>
          <p:nvPr/>
        </p:nvSpPr>
        <p:spPr>
          <a:xfrm>
            <a:off x="6768749" y="4350911"/>
            <a:ext cx="677146" cy="2581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Trebuchet MS"/>
                <a:ea typeface="+mn-ea"/>
                <a:cs typeface="+mn-cs"/>
              </a:rPr>
              <a:t>+106%</a:t>
            </a:r>
          </a:p>
        </p:txBody>
      </p:sp>
      <p:sp>
        <p:nvSpPr>
          <p:cNvPr id="113" name="Text Placeholder 2"/>
          <p:cNvSpPr>
            <a:spLocks noGrp="1"/>
          </p:cNvSpPr>
          <p:nvPr>
            <p:ph type="body" sz="quarter" idx="13"/>
          </p:nvPr>
        </p:nvSpPr>
        <p:spPr>
          <a:xfrm>
            <a:off x="1203333" y="5160632"/>
            <a:ext cx="1006185" cy="368686"/>
          </a:xfrm>
        </p:spPr>
        <p:txBody>
          <a:bodyPr/>
          <a:lstStyle/>
          <a:p>
            <a:r>
              <a:rPr lang="en-US" sz="1000" dirty="0"/>
              <a:t>(TV Heavy-Up in 2011</a:t>
            </a:r>
            <a:r>
              <a:rPr lang="en-US" sz="900" dirty="0"/>
              <a:t>)</a:t>
            </a:r>
            <a:endParaRPr lang="en-US" sz="1000" dirty="0"/>
          </a:p>
        </p:txBody>
      </p:sp>
      <p:pic>
        <p:nvPicPr>
          <p:cNvPr id="120" name="Picture 119"/>
          <p:cNvPicPr>
            <a:picLocks noChangeAspect="1"/>
          </p:cNvPicPr>
          <p:nvPr/>
        </p:nvPicPr>
        <p:blipFill rotWithShape="1">
          <a:blip r:embed="rId6"/>
          <a:srcRect l="25804" t="24154" r="22950" b="26619"/>
          <a:stretch/>
        </p:blipFill>
        <p:spPr>
          <a:xfrm>
            <a:off x="491641" y="5137227"/>
            <a:ext cx="573946" cy="551336"/>
          </a:xfrm>
          <a:prstGeom prst="rect">
            <a:avLst/>
          </a:prstGeom>
        </p:spPr>
      </p:pic>
      <p:sp>
        <p:nvSpPr>
          <p:cNvPr id="121" name="Oval 120"/>
          <p:cNvSpPr/>
          <p:nvPr/>
        </p:nvSpPr>
        <p:spPr>
          <a:xfrm>
            <a:off x="6863704" y="5433139"/>
            <a:ext cx="441646" cy="220782"/>
          </a:xfrm>
          <a:prstGeom prst="ellipse">
            <a:avLst/>
          </a:prstGeom>
          <a:solidFill>
            <a:schemeClr val="bg1"/>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2" name="Rectangle 121"/>
          <p:cNvSpPr/>
          <p:nvPr/>
        </p:nvSpPr>
        <p:spPr>
          <a:xfrm>
            <a:off x="6803917" y="5414780"/>
            <a:ext cx="558591" cy="2581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Trebuchet MS"/>
                <a:ea typeface="+mn-ea"/>
                <a:cs typeface="+mn-cs"/>
              </a:rPr>
              <a:t>+18%</a:t>
            </a:r>
          </a:p>
        </p:txBody>
      </p:sp>
    </p:spTree>
    <p:extLst>
      <p:ext uri="{BB962C8B-B14F-4D97-AF65-F5344CB8AC3E}">
        <p14:creationId xmlns:p14="http://schemas.microsoft.com/office/powerpoint/2010/main" val="35340619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11"/>
          <p:cNvSpPr txBox="1"/>
          <p:nvPr/>
        </p:nvSpPr>
        <p:spPr>
          <a:xfrm>
            <a:off x="278651" y="329318"/>
            <a:ext cx="8587638" cy="810478"/>
          </a:xfrm>
          <a:prstGeom prst="rect">
            <a:avLst/>
          </a:prstGeom>
          <a:noFill/>
        </p:spPr>
        <p:txBody>
          <a:bodyPr wrap="square" rtlCol="0">
            <a:spAutoFit/>
          </a:body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srgbClr val="000000"/>
                </a:solidFill>
                <a:effectLst/>
                <a:uLnTx/>
                <a:uFillTx/>
                <a:latin typeface="Trebuchet MS"/>
                <a:ea typeface="+mn-ea"/>
                <a:cs typeface="+mn-cs"/>
              </a:rPr>
              <a:t>Separately, We Also Found A Definitive Correlation Between TV Spend &amp; Website Traffic Within The Automotive Category </a:t>
            </a:r>
          </a:p>
        </p:txBody>
      </p:sp>
      <p:sp>
        <p:nvSpPr>
          <p:cNvPr id="113" name="TextBox 112"/>
          <p:cNvSpPr txBox="1"/>
          <p:nvPr/>
        </p:nvSpPr>
        <p:spPr>
          <a:xfrm>
            <a:off x="412593" y="1459679"/>
            <a:ext cx="83745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1" u="sng" strike="noStrike" kern="0" cap="none" spc="0" normalizeH="0" baseline="0" noProof="0" dirty="0">
                <a:ln>
                  <a:noFill/>
                </a:ln>
                <a:solidFill>
                  <a:srgbClr val="000000"/>
                </a:solidFill>
                <a:effectLst/>
                <a:uLnTx/>
                <a:uFillTx/>
                <a:latin typeface="Trebuchet MS" panose="020B0603020202020204" pitchFamily="34" charset="0"/>
                <a:ea typeface="+mn-ea"/>
                <a:cs typeface="+mn-cs"/>
              </a:rPr>
              <a:t>15 of the 20 Automotive Manufacturers (75%)</a:t>
            </a:r>
            <a:r>
              <a:rPr kumimoji="0" lang="en-US" altLang="en-US" sz="1600" b="1" i="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 </a:t>
            </a:r>
            <a:r>
              <a:rPr kumimoji="0" lang="en-US" altLang="en-US" sz="16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Analyzed Exhibited a Direct Correlation Between TV Spend &amp; Website Traffic</a:t>
            </a:r>
          </a:p>
        </p:txBody>
      </p:sp>
      <p:sp>
        <p:nvSpPr>
          <p:cNvPr id="114" name="Rounded Rectangle 113"/>
          <p:cNvSpPr/>
          <p:nvPr/>
        </p:nvSpPr>
        <p:spPr>
          <a:xfrm>
            <a:off x="1" y="2432638"/>
            <a:ext cx="4683511" cy="8638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prstClr val="black"/>
                </a:solidFill>
                <a:effectLst/>
                <a:uLnTx/>
                <a:uFillTx/>
                <a:latin typeface="Trebuchet MS"/>
                <a:ea typeface="+mn-ea"/>
                <a:cs typeface="+mn-cs"/>
              </a:rPr>
              <a:t>15 Brands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1" i="0" u="sng" strike="noStrike" kern="0" cap="none" spc="0" normalizeH="0" baseline="0" noProof="0" dirty="0">
              <a:ln>
                <a:noFill/>
              </a:ln>
              <a:solidFill>
                <a:prstClr val="black"/>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sng" strike="noStrike" kern="0" cap="none" spc="0" normalizeH="0" baseline="0" noProof="0" dirty="0">
                <a:ln>
                  <a:noFill/>
                </a:ln>
                <a:solidFill>
                  <a:prstClr val="black"/>
                </a:solidFill>
                <a:effectLst/>
                <a:uLnTx/>
                <a:uFillTx/>
                <a:latin typeface="Trebuchet MS"/>
                <a:ea typeface="+mn-ea"/>
                <a:cs typeface="+mn-cs"/>
              </a:rPr>
              <a:t>11 Brands Were    In Both TV Spend &amp; Monthly Unique Visitors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sng" strike="noStrike" kern="0" cap="none" spc="0" normalizeH="0" baseline="0" noProof="0" dirty="0">
              <a:ln>
                <a:noFill/>
              </a:ln>
              <a:solidFill>
                <a:prstClr val="black"/>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sng" strike="noStrike" kern="0" cap="none" spc="0" normalizeH="0" baseline="0" noProof="0" dirty="0">
                <a:ln>
                  <a:noFill/>
                </a:ln>
                <a:solidFill>
                  <a:prstClr val="black"/>
                </a:solidFill>
                <a:effectLst/>
                <a:uLnTx/>
                <a:uFillTx/>
                <a:latin typeface="Trebuchet MS"/>
                <a:ea typeface="+mn-ea"/>
                <a:cs typeface="+mn-cs"/>
              </a:rPr>
              <a:t>4 Brands Were      In Both TV Spend &amp; Monthly Unique Visitors</a:t>
            </a:r>
          </a:p>
        </p:txBody>
      </p:sp>
      <p:sp>
        <p:nvSpPr>
          <p:cNvPr id="115" name="Down Arrow 114"/>
          <p:cNvSpPr/>
          <p:nvPr/>
        </p:nvSpPr>
        <p:spPr>
          <a:xfrm>
            <a:off x="1345345" y="3017413"/>
            <a:ext cx="145971" cy="2160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a:ea typeface="+mn-ea"/>
              <a:cs typeface="+mn-cs"/>
            </a:endParaRPr>
          </a:p>
        </p:txBody>
      </p:sp>
      <p:sp>
        <p:nvSpPr>
          <p:cNvPr id="116" name="Down Arrow 115"/>
          <p:cNvSpPr/>
          <p:nvPr/>
        </p:nvSpPr>
        <p:spPr>
          <a:xfrm rot="10800000">
            <a:off x="1385240" y="2658309"/>
            <a:ext cx="136471" cy="216051"/>
          </a:xfrm>
          <a:prstGeom prst="down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a:ea typeface="+mn-ea"/>
              <a:cs typeface="+mn-cs"/>
            </a:endParaRPr>
          </a:p>
        </p:txBody>
      </p:sp>
      <p:sp>
        <p:nvSpPr>
          <p:cNvPr id="188" name="Rounded Rectangle 187"/>
          <p:cNvSpPr/>
          <p:nvPr/>
        </p:nvSpPr>
        <p:spPr>
          <a:xfrm>
            <a:off x="5028497" y="2349023"/>
            <a:ext cx="3653858" cy="8638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prstClr val="black"/>
                </a:solidFill>
                <a:effectLst/>
                <a:uLnTx/>
                <a:uFillTx/>
                <a:latin typeface="Trebuchet MS"/>
                <a:ea typeface="+mn-ea"/>
                <a:cs typeface="+mn-cs"/>
              </a:rPr>
              <a:t>5 Brands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1" i="0" u="sng" strike="noStrike" kern="0" cap="none" spc="0" normalizeH="0" baseline="0" noProof="0" dirty="0">
              <a:ln>
                <a:noFill/>
              </a:ln>
              <a:solidFill>
                <a:prstClr val="black"/>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sng" strike="noStrike" kern="0" cap="none" spc="0" normalizeH="0" baseline="0" noProof="0" dirty="0">
                <a:ln>
                  <a:noFill/>
                </a:ln>
                <a:solidFill>
                  <a:prstClr val="black"/>
                </a:solidFill>
                <a:effectLst/>
                <a:uLnTx/>
                <a:uFillTx/>
                <a:latin typeface="Trebuchet MS"/>
                <a:ea typeface="+mn-ea"/>
                <a:cs typeface="+mn-cs"/>
              </a:rPr>
              <a:t>Lack of correlation</a:t>
            </a:r>
            <a:r>
              <a:rPr kumimoji="0" lang="en-US" sz="1100" b="0" i="0" u="sng" strike="noStrike" kern="0" cap="none" spc="0" normalizeH="0" baseline="0" noProof="0" dirty="0">
                <a:ln>
                  <a:noFill/>
                </a:ln>
                <a:solidFill>
                  <a:prstClr val="black"/>
                </a:solidFill>
                <a:effectLst/>
                <a:uLnTx/>
                <a:uFillTx/>
                <a:latin typeface="Trebuchet MS"/>
                <a:ea typeface="+mn-ea"/>
                <a:cs typeface="+mn-cs"/>
              </a:rPr>
              <a:t> between TV Spend &amp; Monthly Unique Visitors</a:t>
            </a:r>
          </a:p>
        </p:txBody>
      </p:sp>
      <p:sp>
        <p:nvSpPr>
          <p:cNvPr id="190" name="Rectangle 189"/>
          <p:cNvSpPr/>
          <p:nvPr/>
        </p:nvSpPr>
        <p:spPr>
          <a:xfrm>
            <a:off x="343728" y="3418246"/>
            <a:ext cx="3977243" cy="2156077"/>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a:ea typeface="+mn-ea"/>
              <a:cs typeface="+mn-cs"/>
            </a:endParaRPr>
          </a:p>
        </p:txBody>
      </p:sp>
      <p:sp>
        <p:nvSpPr>
          <p:cNvPr id="191" name="Rectangle 190"/>
          <p:cNvSpPr/>
          <p:nvPr/>
        </p:nvSpPr>
        <p:spPr>
          <a:xfrm>
            <a:off x="5442624" y="3410680"/>
            <a:ext cx="2819400" cy="1306522"/>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a:ea typeface="+mn-ea"/>
              <a:cs typeface="+mn-cs"/>
            </a:endParaRPr>
          </a:p>
        </p:txBody>
      </p:sp>
      <p:pic>
        <p:nvPicPr>
          <p:cNvPr id="71" name="Picture 6" descr="Image result for nissan log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64317" y="4111610"/>
            <a:ext cx="591090" cy="505383"/>
          </a:xfrm>
          <a:prstGeom prst="roundRect">
            <a:avLst>
              <a:gd name="adj" fmla="val 16667"/>
            </a:avLst>
          </a:prstGeom>
          <a:ln w="28575">
            <a:noFill/>
          </a:ln>
          <a:extLst>
            <a:ext uri="{909E8E84-426E-40DD-AFC4-6F175D3DCCD1}">
              <a14:hiddenFill xmlns:a14="http://schemas.microsoft.com/office/drawing/2010/main">
                <a:solidFill>
                  <a:srgbClr val="FFFFFF"/>
                </a:solidFill>
              </a14:hiddenFill>
            </a:ext>
          </a:extLst>
        </p:spPr>
      </p:pic>
      <p:pic>
        <p:nvPicPr>
          <p:cNvPr id="72" name="Picture 10" descr="Image result for chevrolet logo"/>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2434" t="6416" r="3471" b="-1"/>
          <a:stretch/>
        </p:blipFill>
        <p:spPr bwMode="auto">
          <a:xfrm>
            <a:off x="6444709" y="3515578"/>
            <a:ext cx="813362" cy="481634"/>
          </a:xfrm>
          <a:prstGeom prst="roundRect">
            <a:avLst>
              <a:gd name="adj" fmla="val 16667"/>
            </a:avLst>
          </a:prstGeom>
          <a:ln w="28575">
            <a:noFill/>
          </a:ln>
          <a:extLst>
            <a:ext uri="{909E8E84-426E-40DD-AFC4-6F175D3DCCD1}">
              <a14:hiddenFill xmlns:a14="http://schemas.microsoft.com/office/drawing/2010/main">
                <a:solidFill>
                  <a:srgbClr val="FFFFFF"/>
                </a:solidFill>
              </a14:hiddenFill>
            </a:ext>
          </a:extLst>
        </p:spPr>
      </p:pic>
      <p:pic>
        <p:nvPicPr>
          <p:cNvPr id="73" name="Picture 20" descr="Image result for kia logo"/>
          <p:cNvPicPr>
            <a:picLocks noChangeAspect="1" noChangeArrowheads="1"/>
          </p:cNvPicPr>
          <p:nvPr/>
        </p:nvPicPr>
        <p:blipFill rotWithShape="1">
          <a:blip r:embed="rId4">
            <a:extLst>
              <a:ext uri="{28A0092B-C50C-407E-A947-70E740481C1C}">
                <a14:useLocalDpi xmlns:a14="http://schemas.microsoft.com/office/drawing/2010/main"/>
              </a:ext>
            </a:extLst>
          </a:blip>
          <a:srcRect t="13336" b="17535"/>
          <a:stretch/>
        </p:blipFill>
        <p:spPr bwMode="auto">
          <a:xfrm>
            <a:off x="5629128" y="3529209"/>
            <a:ext cx="672077" cy="454373"/>
          </a:xfrm>
          <a:prstGeom prst="roundRect">
            <a:avLst>
              <a:gd name="adj" fmla="val 16667"/>
            </a:avLst>
          </a:prstGeom>
          <a:ln w="28575">
            <a:noFill/>
          </a:ln>
          <a:extLst>
            <a:ext uri="{909E8E84-426E-40DD-AFC4-6F175D3DCCD1}">
              <a14:hiddenFill xmlns:a14="http://schemas.microsoft.com/office/drawing/2010/main">
                <a:solidFill>
                  <a:srgbClr val="FFFFFF"/>
                </a:solidFill>
              </a14:hiddenFill>
            </a:ext>
          </a:extLst>
        </p:spPr>
      </p:pic>
      <p:pic>
        <p:nvPicPr>
          <p:cNvPr id="74" name="Picture 26" descr="Image result for subaru logo"/>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10421" r="10364"/>
          <a:stretch/>
        </p:blipFill>
        <p:spPr bwMode="auto">
          <a:xfrm>
            <a:off x="7401575" y="3524093"/>
            <a:ext cx="654287" cy="464605"/>
          </a:xfrm>
          <a:prstGeom prst="roundRect">
            <a:avLst>
              <a:gd name="adj" fmla="val 16667"/>
            </a:avLst>
          </a:prstGeom>
          <a:ln w="28575">
            <a:noFill/>
          </a:ln>
          <a:extLst>
            <a:ext uri="{909E8E84-426E-40DD-AFC4-6F175D3DCCD1}">
              <a14:hiddenFill xmlns:a14="http://schemas.microsoft.com/office/drawing/2010/main">
                <a:solidFill>
                  <a:srgbClr val="FFFFFF"/>
                </a:solidFill>
              </a14:hiddenFill>
            </a:ext>
          </a:extLst>
        </p:spPr>
      </p:pic>
      <p:pic>
        <p:nvPicPr>
          <p:cNvPr id="75" name="Picture 36" descr="Image result for buick log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955358" y="4106210"/>
            <a:ext cx="693753" cy="516183"/>
          </a:xfrm>
          <a:prstGeom prst="roundRect">
            <a:avLst>
              <a:gd name="adj" fmla="val 16667"/>
            </a:avLst>
          </a:prstGeom>
          <a:ln w="28575">
            <a:noFill/>
          </a:ln>
          <a:extLst>
            <a:ext uri="{909E8E84-426E-40DD-AFC4-6F175D3DCCD1}">
              <a14:hiddenFill xmlns:a14="http://schemas.microsoft.com/office/drawing/2010/main">
                <a:solidFill>
                  <a:srgbClr val="FFFFFF"/>
                </a:solidFill>
              </a14:hiddenFill>
            </a:ext>
          </a:extLst>
        </p:spPr>
      </p:pic>
      <p:pic>
        <p:nvPicPr>
          <p:cNvPr id="92"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67854" y="4580643"/>
            <a:ext cx="610518" cy="615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4" descr="Image result for toyota"/>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22500" y="3892885"/>
            <a:ext cx="713158" cy="48464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Image result for ford"/>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302505" y="3495786"/>
            <a:ext cx="856445" cy="481611"/>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2" descr="Image result for volkswagen logo"/>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485470" y="4982646"/>
            <a:ext cx="871794" cy="490384"/>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Image result for honda logo"/>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t="20091" b="15564"/>
          <a:stretch/>
        </p:blipFill>
        <p:spPr bwMode="auto">
          <a:xfrm>
            <a:off x="3276016" y="3960315"/>
            <a:ext cx="900941" cy="57971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18" descr="Image result for lexus logo"/>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283023" y="4508748"/>
            <a:ext cx="719711" cy="479807"/>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2" descr="Image result for hyundai logo"/>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833290" y="4797663"/>
            <a:ext cx="960655" cy="540369"/>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4" descr="Image result for jeep logo"/>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630010" y="4833743"/>
            <a:ext cx="1162393" cy="65384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8" descr="Image result for mercedes logo"/>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237790" y="4816459"/>
            <a:ext cx="1196607" cy="61643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30" descr="Image result for GMC logo"/>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376547" y="3557854"/>
            <a:ext cx="1003816" cy="26641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32" descr="Image result for mazda logo"/>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569913" y="4291617"/>
            <a:ext cx="686213" cy="571846"/>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34" descr="Image result for lincoln logo"/>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44842" y="4310973"/>
            <a:ext cx="782504" cy="44015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0" descr="Image result for dodge logo"/>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2571822" y="3511209"/>
            <a:ext cx="637524" cy="639382"/>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42" descr="http://www.1milioncars.com/image/1946549689-ramlogo2.jpg"/>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515459" y="3583813"/>
            <a:ext cx="496349" cy="56159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4" descr="Image result for cadillac logo"/>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770403" y="4031763"/>
            <a:ext cx="763178" cy="476985"/>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26375" y="6472714"/>
            <a:ext cx="7789985" cy="338554"/>
          </a:xfrm>
          <a:prstGeom prst="rect">
            <a:avLst/>
          </a:prstGeom>
          <a:noFill/>
        </p:spPr>
        <p:txBody>
          <a:bodyPr wrap="square" rtlCol="0">
            <a:spAutoFit/>
          </a:bodyPr>
          <a:lstStyle>
            <a:defPPr>
              <a:defRPr lang="en-US"/>
            </a:defPPr>
            <a:lvl1pPr>
              <a:defRPr sz="800">
                <a:latin typeface="Trebuchet MS" panose="020B0603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Nielsen Ad Intel.  Total TV includes cable TV, broadcast TV, Spanish language cable TV, Spanish language broadcast TV, syndication TV, spot TV; comScore, </a:t>
            </a:r>
            <a:r>
              <a:rPr kumimoji="0" lang="en-US" sz="8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mediametrix</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multiplatform, unique visitors Total Audience (P2+).  Monthly TV Spend &amp; monthly unique visitors based on Aug ‘14-Jul ’16 calendar months.</a:t>
            </a:r>
          </a:p>
        </p:txBody>
      </p:sp>
      <p:sp>
        <p:nvSpPr>
          <p:cNvPr id="31" name="Text Placeholder 3">
            <a:extLst>
              <a:ext uri="{FF2B5EF4-FFF2-40B4-BE49-F238E27FC236}">
                <a16:creationId xmlns:a16="http://schemas.microsoft.com/office/drawing/2014/main" id="{142A20FD-5D0D-452F-A37E-B90BFA2C922B}"/>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31187456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6"/>
          <p:cNvSpPr>
            <a:spLocks noChangeArrowheads="1"/>
          </p:cNvSpPr>
          <p:nvPr/>
        </p:nvSpPr>
        <p:spPr bwMode="auto">
          <a:xfrm>
            <a:off x="838200" y="2188496"/>
            <a:ext cx="7239000" cy="762000"/>
          </a:xfrm>
          <a:prstGeom prst="rect">
            <a:avLst/>
          </a:prstGeom>
          <a:solidFill>
            <a:srgbClr val="4F81BD"/>
          </a:solidFill>
          <a:ln>
            <a:noFill/>
          </a:ln>
          <a:extLst/>
        </p:spPr>
        <p:txBody>
          <a:bodyPr/>
          <a:lstStyle>
            <a:lvl1pPr>
              <a:defRPr sz="3200">
                <a:solidFill>
                  <a:schemeClr val="tx1"/>
                </a:solidFill>
                <a:latin typeface="Trebuchet MS" pitchFamily="34" charset="0"/>
                <a:ea typeface="ＭＳ Ｐゴシック" pitchFamily="34" charset="-128"/>
              </a:defRPr>
            </a:lvl1pPr>
            <a:lvl2pPr marL="742950" indent="-285750">
              <a:defRPr sz="3200">
                <a:solidFill>
                  <a:schemeClr val="tx1"/>
                </a:solidFill>
                <a:latin typeface="Trebuchet MS" pitchFamily="34" charset="0"/>
                <a:ea typeface="ＭＳ Ｐゴシック" pitchFamily="34" charset="-128"/>
              </a:defRPr>
            </a:lvl2pPr>
            <a:lvl3pPr marL="1143000" indent="-228600">
              <a:defRPr sz="3200">
                <a:solidFill>
                  <a:schemeClr val="tx1"/>
                </a:solidFill>
                <a:latin typeface="Trebuchet MS" pitchFamily="34" charset="0"/>
                <a:ea typeface="ＭＳ Ｐゴシック" pitchFamily="34" charset="-128"/>
              </a:defRPr>
            </a:lvl3pPr>
            <a:lvl4pPr marL="1600200" indent="-228600">
              <a:defRPr sz="3200">
                <a:solidFill>
                  <a:schemeClr val="tx1"/>
                </a:solidFill>
                <a:latin typeface="Trebuchet MS" pitchFamily="34" charset="0"/>
                <a:ea typeface="ＭＳ Ｐゴシック" pitchFamily="34" charset="-128"/>
              </a:defRPr>
            </a:lvl4pPr>
            <a:lvl5pPr marL="2057400" indent="-228600">
              <a:defRPr sz="3200">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FFFFFF"/>
                </a:solidFill>
                <a:effectLst/>
                <a:uLnTx/>
                <a:uFillTx/>
                <a:latin typeface="Trebuchet MS" pitchFamily="34" charset="0"/>
                <a:ea typeface="ＭＳ Ｐゴシック" pitchFamily="34" charset="-128"/>
                <a:cs typeface="+mn-cs"/>
              </a:rPr>
              <a:t>15 Automotive Manufacturers: TV Spend vs. Unique Visitors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srgbClr val="FFFFFF"/>
                </a:solidFill>
                <a:effectLst/>
                <a:uLnTx/>
                <a:uFillTx/>
                <a:latin typeface="Trebuchet MS" pitchFamily="34" charset="0"/>
                <a:ea typeface="ＭＳ Ｐゴシック" pitchFamily="34" charset="-128"/>
                <a:cs typeface="+mn-cs"/>
              </a:rPr>
              <a:t>“Year Over Year” Comparison (Aug ’14 - Jul ‘15 vs Aug ’15 - Jul ‘16)</a:t>
            </a:r>
          </a:p>
        </p:txBody>
      </p:sp>
      <p:cxnSp>
        <p:nvCxnSpPr>
          <p:cNvPr id="113" name="Elbow Connector 112"/>
          <p:cNvCxnSpPr>
            <a:stCxn id="111" idx="2"/>
          </p:cNvCxnSpPr>
          <p:nvPr/>
        </p:nvCxnSpPr>
        <p:spPr>
          <a:xfrm rot="16200000" flipH="1">
            <a:off x="4993481" y="2414715"/>
            <a:ext cx="985838" cy="2057400"/>
          </a:xfrm>
          <a:prstGeom prst="bentConnector2">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30"/>
          <p:cNvSpPr>
            <a:spLocks noChangeArrowheads="1"/>
          </p:cNvSpPr>
          <p:nvPr/>
        </p:nvSpPr>
        <p:spPr bwMode="auto">
          <a:xfrm>
            <a:off x="402458" y="3613178"/>
            <a:ext cx="2286000" cy="690562"/>
          </a:xfrm>
          <a:prstGeom prst="rect">
            <a:avLst/>
          </a:prstGeom>
          <a:solidFill>
            <a:srgbClr val="50C8A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TV Spend Up / </a:t>
            </a: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err="1">
                <a:ln>
                  <a:noFill/>
                </a:ln>
                <a:solidFill>
                  <a:prstClr val="white"/>
                </a:solidFill>
                <a:effectLst/>
                <a:uLnTx/>
                <a:uFillTx/>
                <a:latin typeface="Trebuchet MS" pitchFamily="34" charset="0"/>
                <a:ea typeface="ＭＳ Ｐゴシック" pitchFamily="34" charset="-128"/>
                <a:cs typeface="Arial" charset="0"/>
              </a:rPr>
              <a:t>Uniques</a:t>
            </a:r>
            <a:r>
              <a:rPr kumimoji="0" lang="en-US" altLang="en-US" sz="16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 Up</a:t>
            </a:r>
            <a:endParaRPr kumimoji="0" lang="en-US" altLang="en-US" sz="1600" b="1" i="1" u="sng"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cxnSp>
        <p:nvCxnSpPr>
          <p:cNvPr id="14" name="Straight Arrow Connector 13"/>
          <p:cNvCxnSpPr/>
          <p:nvPr/>
        </p:nvCxnSpPr>
        <p:spPr>
          <a:xfrm flipH="1">
            <a:off x="2743200" y="3924763"/>
            <a:ext cx="17526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30"/>
          <p:cNvSpPr>
            <a:spLocks noChangeArrowheads="1"/>
          </p:cNvSpPr>
          <p:nvPr/>
        </p:nvSpPr>
        <p:spPr bwMode="auto">
          <a:xfrm>
            <a:off x="6548761" y="3600665"/>
            <a:ext cx="2286000" cy="690562"/>
          </a:xfrm>
          <a:prstGeom prst="rect">
            <a:avLst/>
          </a:prstGeom>
          <a:solidFill>
            <a:srgbClr val="FF000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TV Spend Down / </a:t>
            </a:r>
            <a:r>
              <a:rPr kumimoji="0" lang="en-US" altLang="en-US" sz="1600" b="0" i="0" u="none" strike="noStrike" kern="1200" cap="none" spc="0" normalizeH="0" baseline="0" noProof="0" dirty="0" err="1">
                <a:ln>
                  <a:noFill/>
                </a:ln>
                <a:solidFill>
                  <a:prstClr val="white"/>
                </a:solidFill>
                <a:effectLst/>
                <a:uLnTx/>
                <a:uFillTx/>
                <a:latin typeface="Trebuchet MS" pitchFamily="34" charset="0"/>
                <a:ea typeface="ＭＳ Ｐゴシック" pitchFamily="34" charset="-128"/>
                <a:cs typeface="Arial" charset="0"/>
              </a:rPr>
              <a:t>Uniques</a:t>
            </a:r>
            <a:r>
              <a:rPr kumimoji="0" lang="en-US" altLang="en-US" sz="16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 Down</a:t>
            </a:r>
            <a:endParaRPr kumimoji="0" lang="en-US" altLang="en-US" sz="1600" b="1" i="1" u="sng"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16" name="Rectangle 30"/>
          <p:cNvSpPr>
            <a:spLocks noChangeArrowheads="1"/>
          </p:cNvSpPr>
          <p:nvPr/>
        </p:nvSpPr>
        <p:spPr bwMode="auto">
          <a:xfrm>
            <a:off x="6282061" y="4475377"/>
            <a:ext cx="2819400" cy="1069975"/>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4 Advertisers </a:t>
            </a: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1"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On average:</a:t>
            </a: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1" u="sng" strike="noStrike" kern="1200" cap="none" spc="0" normalizeH="0" baseline="0" noProof="0" dirty="0">
                <a:ln>
                  <a:noFill/>
                </a:ln>
                <a:solidFill>
                  <a:srgbClr val="FF0000"/>
                </a:solidFill>
                <a:effectLst/>
                <a:uLnTx/>
                <a:uFillTx/>
                <a:latin typeface="Trebuchet MS" pitchFamily="34" charset="0"/>
                <a:ea typeface="ＭＳ Ｐゴシック" pitchFamily="34" charset="-128"/>
                <a:cs typeface="Arial" charset="0"/>
              </a:rPr>
              <a:t>-10% less</a:t>
            </a:r>
            <a:r>
              <a:rPr kumimoji="0" lang="en-US" altLang="en-US" sz="1600" b="1" i="1"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 TV Spend</a:t>
            </a: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1" u="sng" strike="noStrike" kern="1200" cap="none" spc="0" normalizeH="0" baseline="0" noProof="0" dirty="0">
                <a:ln>
                  <a:noFill/>
                </a:ln>
                <a:solidFill>
                  <a:srgbClr val="FF0000"/>
                </a:solidFill>
                <a:effectLst/>
                <a:uLnTx/>
                <a:uFillTx/>
                <a:latin typeface="Trebuchet MS" pitchFamily="34" charset="0"/>
                <a:ea typeface="ＭＳ Ｐゴシック" pitchFamily="34" charset="-128"/>
                <a:cs typeface="Arial" charset="0"/>
              </a:rPr>
              <a:t>-12% less</a:t>
            </a:r>
            <a:r>
              <a:rPr kumimoji="0" lang="en-US" altLang="en-US" sz="1600" b="0" i="0" u="none" strike="noStrike" kern="1200" cap="none" spc="0" normalizeH="0" baseline="0" noProof="0" dirty="0">
                <a:ln>
                  <a:noFill/>
                </a:ln>
                <a:solidFill>
                  <a:srgbClr val="FF0000"/>
                </a:solidFill>
                <a:effectLst/>
                <a:uLnTx/>
                <a:uFillTx/>
                <a:latin typeface="Trebuchet MS" pitchFamily="34" charset="0"/>
                <a:ea typeface="ＭＳ Ｐゴシック" pitchFamily="34" charset="-128"/>
                <a:cs typeface="Arial" charset="0"/>
              </a:rPr>
              <a:t> </a:t>
            </a:r>
            <a:r>
              <a:rPr kumimoji="0" lang="en-US" altLang="en-US" sz="1600" b="1" i="1"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Unique Visitors </a:t>
            </a:r>
          </a:p>
        </p:txBody>
      </p:sp>
      <p:sp>
        <p:nvSpPr>
          <p:cNvPr id="17" name="Rectangle 30"/>
          <p:cNvSpPr>
            <a:spLocks noChangeArrowheads="1"/>
          </p:cNvSpPr>
          <p:nvPr/>
        </p:nvSpPr>
        <p:spPr bwMode="auto">
          <a:xfrm>
            <a:off x="8878" y="4456140"/>
            <a:ext cx="3000652" cy="1069975"/>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11 Advertisers </a:t>
            </a: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1"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On average:</a:t>
            </a: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1" u="sng" strike="noStrike" kern="1200" cap="none" spc="0" normalizeH="0" baseline="0" noProof="0" dirty="0">
                <a:ln>
                  <a:noFill/>
                </a:ln>
                <a:solidFill>
                  <a:srgbClr val="9BBB59">
                    <a:lumMod val="50000"/>
                  </a:srgbClr>
                </a:solidFill>
                <a:effectLst/>
                <a:uLnTx/>
                <a:uFillTx/>
                <a:latin typeface="Trebuchet MS" pitchFamily="34" charset="0"/>
                <a:ea typeface="ＭＳ Ｐゴシック" pitchFamily="34" charset="-128"/>
                <a:cs typeface="Arial" charset="0"/>
              </a:rPr>
              <a:t>+16% more</a:t>
            </a:r>
            <a:r>
              <a:rPr kumimoji="0" lang="en-US" altLang="en-US" sz="1600" b="1" i="1" u="none" strike="noStrike" kern="1200" cap="none" spc="0" normalizeH="0" baseline="0" noProof="0" dirty="0">
                <a:ln>
                  <a:noFill/>
                </a:ln>
                <a:solidFill>
                  <a:srgbClr val="9BBB59">
                    <a:lumMod val="50000"/>
                  </a:srgbClr>
                </a:solidFill>
                <a:effectLst/>
                <a:uLnTx/>
                <a:uFillTx/>
                <a:latin typeface="Trebuchet MS" pitchFamily="34" charset="0"/>
                <a:ea typeface="ＭＳ Ｐゴシック" pitchFamily="34" charset="-128"/>
                <a:cs typeface="Arial" charset="0"/>
              </a:rPr>
              <a:t> </a:t>
            </a:r>
            <a:r>
              <a:rPr kumimoji="0" lang="en-US" altLang="en-US" sz="1600" b="1" i="1"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TV Spend</a:t>
            </a: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1" u="sng" strike="noStrike" kern="1200" cap="none" spc="0" normalizeH="0" baseline="0" noProof="0" dirty="0">
                <a:ln>
                  <a:noFill/>
                </a:ln>
                <a:solidFill>
                  <a:srgbClr val="9BBB59">
                    <a:lumMod val="50000"/>
                  </a:srgbClr>
                </a:solidFill>
                <a:effectLst/>
                <a:uLnTx/>
                <a:uFillTx/>
                <a:latin typeface="Trebuchet MS" pitchFamily="34" charset="0"/>
                <a:ea typeface="ＭＳ Ｐゴシック" pitchFamily="34" charset="-128"/>
                <a:cs typeface="Arial" charset="0"/>
              </a:rPr>
              <a:t>+37% more</a:t>
            </a:r>
            <a:r>
              <a:rPr kumimoji="0" lang="en-US" altLang="en-US" sz="1600" b="0" i="0" u="none" strike="noStrike" kern="1200" cap="none" spc="0" normalizeH="0" baseline="0" noProof="0" dirty="0">
                <a:ln>
                  <a:noFill/>
                </a:ln>
                <a:solidFill>
                  <a:srgbClr val="9BBB59">
                    <a:lumMod val="50000"/>
                  </a:srgbClr>
                </a:solidFill>
                <a:effectLst/>
                <a:uLnTx/>
                <a:uFillTx/>
                <a:latin typeface="Trebuchet MS" pitchFamily="34" charset="0"/>
                <a:ea typeface="ＭＳ Ｐゴシック" pitchFamily="34" charset="-128"/>
                <a:cs typeface="Arial" charset="0"/>
              </a:rPr>
              <a:t> </a:t>
            </a:r>
            <a:r>
              <a:rPr kumimoji="0" lang="en-US" altLang="en-US" sz="1600" b="1" i="1"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Unique Visitors </a:t>
            </a:r>
          </a:p>
        </p:txBody>
      </p:sp>
      <p:sp>
        <p:nvSpPr>
          <p:cNvPr id="11" name="TextBox 10"/>
          <p:cNvSpPr txBox="1"/>
          <p:nvPr/>
        </p:nvSpPr>
        <p:spPr>
          <a:xfrm>
            <a:off x="26376" y="6446335"/>
            <a:ext cx="7693272" cy="338554"/>
          </a:xfrm>
          <a:prstGeom prst="rect">
            <a:avLst/>
          </a:prstGeom>
          <a:noFill/>
        </p:spPr>
        <p:txBody>
          <a:bodyPr wrap="square" rtlCol="0">
            <a:spAutoFit/>
          </a:bodyPr>
          <a:lstStyle>
            <a:defPPr>
              <a:defRPr lang="en-US"/>
            </a:defPPr>
            <a:lvl1pPr>
              <a:defRPr sz="800">
                <a:latin typeface="Trebuchet MS" panose="020B0603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Nielsen Ad Intel.  Total TV includes cable TV, broadcast TV, Spanish language cable TV, Spanish language broadcast TV, syndication TV, spot TV; comScore, </a:t>
            </a:r>
            <a:r>
              <a:rPr kumimoji="0" lang="en-US" sz="8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mediametrix</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multiplatform, unique visitors Total Audience (P2+).  Monthly TV Spend &amp; monthly unique visitors based on Aug ‘14-Jul ’16 calendar months.</a:t>
            </a:r>
          </a:p>
        </p:txBody>
      </p:sp>
      <p:sp>
        <p:nvSpPr>
          <p:cNvPr id="12" name="TextBox 11"/>
          <p:cNvSpPr txBox="1"/>
          <p:nvPr/>
        </p:nvSpPr>
        <p:spPr>
          <a:xfrm>
            <a:off x="7266" y="1416131"/>
            <a:ext cx="9127399"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Shifts in automotive brands’ TV spending aid in accelerating, or decelerating, their website traffic</a:t>
            </a:r>
          </a:p>
        </p:txBody>
      </p:sp>
      <p:sp>
        <p:nvSpPr>
          <p:cNvPr id="19" name="Rectangle 9">
            <a:extLst>
              <a:ext uri="{FF2B5EF4-FFF2-40B4-BE49-F238E27FC236}">
                <a16:creationId xmlns:a16="http://schemas.microsoft.com/office/drawing/2014/main" id="{DEB82B8F-BDF3-4C5B-96ED-6ADBCDE4AB6F}"/>
              </a:ext>
            </a:extLst>
          </p:cNvPr>
          <p:cNvSpPr>
            <a:spLocks noChangeArrowheads="1"/>
          </p:cNvSpPr>
          <p:nvPr/>
        </p:nvSpPr>
        <p:spPr bwMode="auto">
          <a:xfrm>
            <a:off x="202077" y="379219"/>
            <a:ext cx="8810037" cy="69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dirty="0">
                <a:ln>
                  <a:noFill/>
                </a:ln>
                <a:solidFill>
                  <a:srgbClr val="000000"/>
                </a:solidFill>
                <a:effectLst/>
                <a:uLnTx/>
                <a:uFillTx/>
                <a:latin typeface="Trebuchet MS"/>
                <a:ea typeface="ＭＳ Ｐゴシック" panose="020B0600070205080204" pitchFamily="34" charset="-128"/>
                <a:cs typeface="+mn-cs"/>
              </a:rPr>
              <a:t>Automotive Category: TV Spend Impact On Manufacturers With A Definitive Correlation</a:t>
            </a:r>
          </a:p>
        </p:txBody>
      </p:sp>
      <p:sp>
        <p:nvSpPr>
          <p:cNvPr id="18" name="Text Placeholder 3">
            <a:extLst>
              <a:ext uri="{FF2B5EF4-FFF2-40B4-BE49-F238E27FC236}">
                <a16:creationId xmlns:a16="http://schemas.microsoft.com/office/drawing/2014/main" id="{3F3A85F0-3391-4566-A671-188FE70E4F2F}"/>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17962847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422478" y="2268299"/>
            <a:ext cx="6135490" cy="964043"/>
          </a:xfrm>
        </p:spPr>
        <p:txBody>
          <a:bodyPr/>
          <a:lstStyle/>
          <a:p>
            <a:pPr>
              <a:lnSpc>
                <a:spcPts val="2000"/>
              </a:lnSpc>
            </a:pPr>
            <a:r>
              <a:rPr lang="en-US" sz="1500" b="0" dirty="0">
                <a:solidFill>
                  <a:schemeClr val="tx1"/>
                </a:solidFill>
                <a:cs typeface="Trebuchet MS"/>
              </a:rPr>
              <a:t>For More Information Visit Us Online</a:t>
            </a:r>
          </a:p>
          <a:p>
            <a:pPr>
              <a:lnSpc>
                <a:spcPts val="2000"/>
              </a:lnSpc>
            </a:pPr>
            <a:r>
              <a:rPr lang="en-US" sz="1800" dirty="0" err="1">
                <a:solidFill>
                  <a:srgbClr val="3682B4"/>
                </a:solidFill>
                <a:cs typeface="Trebuchet MS"/>
              </a:rPr>
              <a:t>TheVAB.com</a:t>
            </a:r>
            <a:endParaRPr lang="en-US" sz="1800" dirty="0">
              <a:solidFill>
                <a:srgbClr val="3682B4"/>
              </a:solidFill>
              <a:cs typeface="Trebuchet MS"/>
            </a:endParaRPr>
          </a:p>
          <a:p>
            <a:pPr>
              <a:lnSpc>
                <a:spcPts val="2000"/>
              </a:lnSpc>
            </a:pPr>
            <a:endParaRPr lang="en-US" sz="2500" dirty="0">
              <a:solidFill>
                <a:srgbClr val="3682B4"/>
              </a:solidFill>
            </a:endParaRPr>
          </a:p>
          <a:p>
            <a:pPr>
              <a:lnSpc>
                <a:spcPts val="2000"/>
              </a:lnSpc>
            </a:pPr>
            <a:endParaRPr lang="en-US" sz="2500" dirty="0">
              <a:solidFill>
                <a:srgbClr val="3682B4"/>
              </a:solidFill>
            </a:endParaRPr>
          </a:p>
        </p:txBody>
      </p:sp>
      <p:sp>
        <p:nvSpPr>
          <p:cNvPr id="4" name="Text Placeholder 2"/>
          <p:cNvSpPr>
            <a:spLocks noGrp="1"/>
          </p:cNvSpPr>
          <p:nvPr>
            <p:ph type="body" sz="quarter" idx="11"/>
          </p:nvPr>
        </p:nvSpPr>
        <p:spPr>
          <a:xfrm>
            <a:off x="4422478" y="3530596"/>
            <a:ext cx="6135490" cy="964043"/>
          </a:xfrm>
        </p:spPr>
        <p:txBody>
          <a:bodyPr/>
          <a:lstStyle/>
          <a:p>
            <a:pPr>
              <a:lnSpc>
                <a:spcPts val="2000"/>
              </a:lnSpc>
            </a:pPr>
            <a:r>
              <a:rPr lang="en-US" sz="1500" b="0" dirty="0">
                <a:solidFill>
                  <a:srgbClr val="000000"/>
                </a:solidFill>
                <a:cs typeface="Trebuchet MS"/>
              </a:rPr>
              <a:t>Follow us: </a:t>
            </a:r>
            <a:r>
              <a:rPr lang="en-US" sz="1500" b="0" dirty="0">
                <a:solidFill>
                  <a:schemeClr val="tx1"/>
                </a:solidFill>
                <a:cs typeface="Trebuchet MS"/>
              </a:rPr>
              <a:t> </a:t>
            </a:r>
          </a:p>
          <a:p>
            <a:pPr>
              <a:lnSpc>
                <a:spcPts val="2000"/>
              </a:lnSpc>
            </a:pPr>
            <a:r>
              <a:rPr lang="en-US" sz="1800" dirty="0">
                <a:solidFill>
                  <a:srgbClr val="3682B4"/>
                </a:solidFill>
                <a:cs typeface="Trebuchet MS"/>
              </a:rPr>
              <a:t>@</a:t>
            </a:r>
            <a:r>
              <a:rPr lang="en-US" sz="1800" dirty="0" err="1">
                <a:solidFill>
                  <a:srgbClr val="3682B4"/>
                </a:solidFill>
                <a:cs typeface="Trebuchet MS"/>
              </a:rPr>
              <a:t>VideoAdBureau</a:t>
            </a:r>
            <a:endParaRPr lang="en-US" sz="1800" dirty="0">
              <a:solidFill>
                <a:srgbClr val="3682B4"/>
              </a:solidFill>
            </a:endParaRPr>
          </a:p>
          <a:p>
            <a:pPr>
              <a:lnSpc>
                <a:spcPts val="2000"/>
              </a:lnSpc>
            </a:pPr>
            <a:endParaRPr lang="en-US" sz="2500" dirty="0">
              <a:solidFill>
                <a:srgbClr val="3682B4"/>
              </a:solidFill>
            </a:endParaRPr>
          </a:p>
        </p:txBody>
      </p:sp>
      <p:sp>
        <p:nvSpPr>
          <p:cNvPr id="5" name="Text Placeholder 2"/>
          <p:cNvSpPr>
            <a:spLocks noGrp="1"/>
          </p:cNvSpPr>
          <p:nvPr>
            <p:ph type="body" sz="quarter" idx="11"/>
          </p:nvPr>
        </p:nvSpPr>
        <p:spPr>
          <a:xfrm>
            <a:off x="4422476" y="4800605"/>
            <a:ext cx="6135490" cy="964043"/>
          </a:xfrm>
        </p:spPr>
        <p:txBody>
          <a:bodyPr/>
          <a:lstStyle/>
          <a:p>
            <a:pPr>
              <a:lnSpc>
                <a:spcPts val="2000"/>
              </a:lnSpc>
            </a:pPr>
            <a:r>
              <a:rPr lang="en-US" sz="1500" b="0" dirty="0">
                <a:solidFill>
                  <a:schemeClr val="tx1"/>
                </a:solidFill>
                <a:cs typeface="Trebuchet MS"/>
              </a:rPr>
              <a:t>Like us: </a:t>
            </a:r>
            <a:br>
              <a:rPr lang="en-US" sz="2200" dirty="0">
                <a:cs typeface="Trebuchet MS"/>
              </a:rPr>
            </a:br>
            <a:r>
              <a:rPr lang="en-US" sz="1800" dirty="0" err="1">
                <a:solidFill>
                  <a:srgbClr val="3682B4"/>
                </a:solidFill>
                <a:cs typeface="Trebuchet MS"/>
              </a:rPr>
              <a:t>facebook.com</a:t>
            </a:r>
            <a:r>
              <a:rPr lang="en-US" sz="1800" dirty="0">
                <a:solidFill>
                  <a:srgbClr val="3682B4"/>
                </a:solidFill>
                <a:cs typeface="Trebuchet MS"/>
              </a:rPr>
              <a:t>/</a:t>
            </a:r>
            <a:r>
              <a:rPr lang="en-US" sz="1800" dirty="0" err="1">
                <a:solidFill>
                  <a:srgbClr val="3682B4"/>
                </a:solidFill>
                <a:cs typeface="Trebuchet MS"/>
              </a:rPr>
              <a:t>VideoAdvertisingBureau</a:t>
            </a:r>
            <a:endParaRPr lang="en-US" sz="1800" dirty="0">
              <a:solidFill>
                <a:srgbClr val="3682B4"/>
              </a:solidFill>
            </a:endParaRPr>
          </a:p>
        </p:txBody>
      </p:sp>
      <p:pic>
        <p:nvPicPr>
          <p:cNvPr id="6" name="Picture 5" descr="face-ic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719" y="4470173"/>
            <a:ext cx="330432" cy="330432"/>
          </a:xfrm>
          <a:prstGeom prst="rect">
            <a:avLst/>
          </a:prstGeom>
        </p:spPr>
      </p:pic>
      <p:pic>
        <p:nvPicPr>
          <p:cNvPr id="7" name="Picture 6" descr="Twitter-ic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091" y="3163448"/>
            <a:ext cx="341752" cy="341752"/>
          </a:xfrm>
          <a:prstGeom prst="rect">
            <a:avLst/>
          </a:prstGeom>
        </p:spPr>
      </p:pic>
    </p:spTree>
    <p:extLst>
      <p:ext uri="{BB962C8B-B14F-4D97-AF65-F5344CB8AC3E}">
        <p14:creationId xmlns:p14="http://schemas.microsoft.com/office/powerpoint/2010/main" val="40878466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82680A-D09F-4BB7-AF6F-2780214BA7EA}"/>
              </a:ext>
            </a:extLst>
          </p:cNvPr>
          <p:cNvPicPr>
            <a:picLocks noChangeAspect="1"/>
          </p:cNvPicPr>
          <p:nvPr/>
        </p:nvPicPr>
        <p:blipFill>
          <a:blip r:embed="rId2"/>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F065ABE9-1C9C-4C89-B09C-A6D8A85EF596}"/>
              </a:ext>
            </a:extLst>
          </p:cNvPr>
          <p:cNvSpPr>
            <a:spLocks noGrp="1"/>
          </p:cNvSpPr>
          <p:nvPr>
            <p:ph type="ctrTitle"/>
          </p:nvPr>
        </p:nvSpPr>
        <p:spPr>
          <a:xfrm>
            <a:off x="3112477" y="4937611"/>
            <a:ext cx="5407269" cy="1108626"/>
          </a:xfrm>
        </p:spPr>
        <p:txBody>
          <a:bodyPr/>
          <a:lstStyle/>
          <a:p>
            <a:pPr algn="l">
              <a:lnSpc>
                <a:spcPts val="3800"/>
              </a:lnSpc>
            </a:pPr>
            <a:r>
              <a:rPr lang="en-US" sz="3600" b="1" dirty="0">
                <a:solidFill>
                  <a:schemeClr val="tx1"/>
                </a:solidFill>
                <a:latin typeface="+mj-lt"/>
                <a:cs typeface="+mj-cs"/>
              </a:rPr>
              <a:t>Additional Member Slides</a:t>
            </a:r>
          </a:p>
        </p:txBody>
      </p:sp>
    </p:spTree>
    <p:extLst>
      <p:ext uri="{BB962C8B-B14F-4D97-AF65-F5344CB8AC3E}">
        <p14:creationId xmlns:p14="http://schemas.microsoft.com/office/powerpoint/2010/main" val="3177640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28154B-1ADB-4084-AE12-2B95184DD973}"/>
              </a:ext>
            </a:extLst>
          </p:cNvPr>
          <p:cNvSpPr txBox="1">
            <a:spLocks/>
          </p:cNvSpPr>
          <p:nvPr/>
        </p:nvSpPr>
        <p:spPr>
          <a:xfrm>
            <a:off x="263769" y="362794"/>
            <a:ext cx="8624888" cy="13255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2600" spc="-100" dirty="0">
                <a:solidFill>
                  <a:schemeClr val="tx1"/>
                </a:solidFill>
                <a:latin typeface="Trebuchet MS"/>
              </a:rPr>
              <a:t>The Vast Majority of US Households, Nearly 100 Million, Subscribe To A Cable, Satellite, Or Telco Service</a:t>
            </a:r>
          </a:p>
        </p:txBody>
      </p:sp>
      <p:graphicFrame>
        <p:nvGraphicFramePr>
          <p:cNvPr id="4" name="Chart 3">
            <a:extLst>
              <a:ext uri="{FF2B5EF4-FFF2-40B4-BE49-F238E27FC236}">
                <a16:creationId xmlns:a16="http://schemas.microsoft.com/office/drawing/2014/main" id="{681F8CDF-4C13-4883-BA0E-825AC53F0939}"/>
              </a:ext>
            </a:extLst>
          </p:cNvPr>
          <p:cNvGraphicFramePr/>
          <p:nvPr>
            <p:extLst>
              <p:ext uri="{D42A27DB-BD31-4B8C-83A1-F6EECF244321}">
                <p14:modId xmlns:p14="http://schemas.microsoft.com/office/powerpoint/2010/main" val="3528123549"/>
              </p:ext>
            </p:extLst>
          </p:nvPr>
        </p:nvGraphicFramePr>
        <p:xfrm>
          <a:off x="304014" y="1981336"/>
          <a:ext cx="8062903" cy="3653301"/>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B3623888-5337-46E8-8A93-094642207CFF}"/>
              </a:ext>
            </a:extLst>
          </p:cNvPr>
          <p:cNvSpPr/>
          <p:nvPr/>
        </p:nvSpPr>
        <p:spPr>
          <a:xfrm>
            <a:off x="152400" y="6457672"/>
            <a:ext cx="7063154" cy="338554"/>
          </a:xfrm>
          <a:prstGeom prst="rect">
            <a:avLst/>
          </a:prstGeom>
        </p:spPr>
        <p:txBody>
          <a:bodyPr wrap="square">
            <a:spAutoFit/>
          </a:bodyPr>
          <a:lstStyle/>
          <a:p>
            <a:pPr marL="457200">
              <a:defRPr/>
            </a:pPr>
            <a:r>
              <a:rPr lang="en-US" sz="80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Source: Nielsen Total Audience Report, Q2 ’17, Q4 ‘16, Q4 ’15.  In Q2 ‘17, Nielsen changed its terminology for this analysis from “cable+” to “Total Multichannel.”</a:t>
            </a:r>
          </a:p>
        </p:txBody>
      </p:sp>
      <p:sp>
        <p:nvSpPr>
          <p:cNvPr id="6" name="TextBox 5">
            <a:extLst>
              <a:ext uri="{FF2B5EF4-FFF2-40B4-BE49-F238E27FC236}">
                <a16:creationId xmlns:a16="http://schemas.microsoft.com/office/drawing/2014/main" id="{5A233DEA-75D1-45DA-9C9A-7658D0EE4028}"/>
              </a:ext>
            </a:extLst>
          </p:cNvPr>
          <p:cNvSpPr txBox="1"/>
          <p:nvPr/>
        </p:nvSpPr>
        <p:spPr>
          <a:xfrm>
            <a:off x="3945557" y="1785633"/>
            <a:ext cx="1906291" cy="584775"/>
          </a:xfrm>
          <a:prstGeom prst="rect">
            <a:avLst/>
          </a:prstGeom>
          <a:noFill/>
        </p:spPr>
        <p:txBody>
          <a:bodyPr wrap="none" rtlCol="0">
            <a:spAutoFit/>
          </a:bodyPr>
          <a:lstStyle/>
          <a:p>
            <a:pPr>
              <a:defRPr/>
            </a:pPr>
            <a:r>
              <a:rPr lang="en-US" sz="1600" u="sng" dirty="0">
                <a:solidFill>
                  <a:prstClr val="black"/>
                </a:solidFill>
                <a:latin typeface="Trebuchet MS"/>
              </a:rPr>
              <a:t>Cable+ Households</a:t>
            </a:r>
          </a:p>
          <a:p>
            <a:pPr algn="ctr">
              <a:defRPr/>
            </a:pPr>
            <a:r>
              <a:rPr lang="en-US" sz="1600" dirty="0">
                <a:solidFill>
                  <a:prstClr val="black"/>
                </a:solidFill>
                <a:latin typeface="Trebuchet MS"/>
              </a:rPr>
              <a:t>(000)</a:t>
            </a:r>
          </a:p>
        </p:txBody>
      </p:sp>
      <p:sp>
        <p:nvSpPr>
          <p:cNvPr id="7" name="Rectangle 6">
            <a:extLst>
              <a:ext uri="{FF2B5EF4-FFF2-40B4-BE49-F238E27FC236}">
                <a16:creationId xmlns:a16="http://schemas.microsoft.com/office/drawing/2014/main" id="{9B817429-5644-4DCD-AECB-7E9614ABA2B4}"/>
              </a:ext>
            </a:extLst>
          </p:cNvPr>
          <p:cNvSpPr/>
          <p:nvPr/>
        </p:nvSpPr>
        <p:spPr>
          <a:xfrm>
            <a:off x="152400" y="5758346"/>
            <a:ext cx="9045293" cy="492443"/>
          </a:xfrm>
          <a:prstGeom prst="rect">
            <a:avLst/>
          </a:prstGeom>
        </p:spPr>
        <p:txBody>
          <a:bodyPr wrap="square">
            <a:spAutoFit/>
          </a:bodyPr>
          <a:lstStyle/>
          <a:p>
            <a:pPr marL="457200">
              <a:defRPr/>
            </a:pPr>
            <a:r>
              <a:rPr lang="en-US" sz="1200" b="1" i="1" dirty="0">
                <a:solidFill>
                  <a:prstClr val="black"/>
                </a:solidFill>
                <a:latin typeface="Trebuchet MS"/>
                <a:ea typeface="Calibri" panose="020F0502020204030204" pitchFamily="34" charset="0"/>
                <a:cs typeface="Times New Roman" panose="02020603050405020304" pitchFamily="18" charset="0"/>
              </a:rPr>
              <a:t>Cable+</a:t>
            </a:r>
            <a:r>
              <a:rPr lang="en-US" sz="1200" dirty="0">
                <a:solidFill>
                  <a:prstClr val="black"/>
                </a:solidFill>
                <a:latin typeface="Trebuchet MS"/>
                <a:ea typeface="Calibri" panose="020F0502020204030204" pitchFamily="34" charset="0"/>
                <a:cs typeface="Times New Roman" panose="02020603050405020304" pitchFamily="18" charset="0"/>
              </a:rPr>
              <a:t>: A household that subscribes to Wired cable, Telco or Satellite service</a:t>
            </a:r>
          </a:p>
          <a:p>
            <a:pPr marL="457200">
              <a:defRPr/>
            </a:pPr>
            <a:endParaRPr lang="en-US" sz="1400" dirty="0">
              <a:solidFill>
                <a:prstClr val="black"/>
              </a:solidFill>
              <a:latin typeface="Trebuchet MS"/>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1E40575-560E-4707-BAF5-54B3709DC50B}"/>
              </a:ext>
            </a:extLst>
          </p:cNvPr>
          <p:cNvSpPr txBox="1"/>
          <p:nvPr/>
        </p:nvSpPr>
        <p:spPr>
          <a:xfrm>
            <a:off x="4335465" y="3562645"/>
            <a:ext cx="1126476" cy="707886"/>
          </a:xfrm>
          <a:prstGeom prst="rect">
            <a:avLst/>
          </a:prstGeom>
          <a:noFill/>
        </p:spPr>
        <p:txBody>
          <a:bodyPr wrap="square" rtlCol="0">
            <a:spAutoFit/>
          </a:bodyPr>
          <a:lstStyle/>
          <a:p>
            <a:pPr algn="ctr">
              <a:defRPr/>
            </a:pPr>
            <a:r>
              <a:rPr lang="en-US" sz="1600" b="1" dirty="0">
                <a:solidFill>
                  <a:prstClr val="white"/>
                </a:solidFill>
                <a:latin typeface="Trebuchet MS"/>
              </a:rPr>
              <a:t>84% </a:t>
            </a:r>
          </a:p>
          <a:p>
            <a:pPr algn="ctr">
              <a:defRPr/>
            </a:pPr>
            <a:r>
              <a:rPr lang="en-US" sz="1200" dirty="0">
                <a:solidFill>
                  <a:prstClr val="white"/>
                </a:solidFill>
                <a:latin typeface="Trebuchet MS"/>
              </a:rPr>
              <a:t>of Total TV HHs</a:t>
            </a:r>
          </a:p>
        </p:txBody>
      </p:sp>
      <p:sp>
        <p:nvSpPr>
          <p:cNvPr id="10" name="TextBox 9">
            <a:extLst>
              <a:ext uri="{FF2B5EF4-FFF2-40B4-BE49-F238E27FC236}">
                <a16:creationId xmlns:a16="http://schemas.microsoft.com/office/drawing/2014/main" id="{9C6E14DD-07CA-465C-9518-E9FD43A06416}"/>
              </a:ext>
            </a:extLst>
          </p:cNvPr>
          <p:cNvSpPr txBox="1"/>
          <p:nvPr/>
        </p:nvSpPr>
        <p:spPr>
          <a:xfrm>
            <a:off x="2141541" y="3562645"/>
            <a:ext cx="1126476" cy="707886"/>
          </a:xfrm>
          <a:prstGeom prst="rect">
            <a:avLst/>
          </a:prstGeom>
          <a:noFill/>
        </p:spPr>
        <p:txBody>
          <a:bodyPr wrap="square" rtlCol="0">
            <a:spAutoFit/>
          </a:bodyPr>
          <a:lstStyle/>
          <a:p>
            <a:pPr algn="ctr">
              <a:defRPr/>
            </a:pPr>
            <a:r>
              <a:rPr lang="en-US" sz="1600" b="1" dirty="0">
                <a:solidFill>
                  <a:prstClr val="white"/>
                </a:solidFill>
                <a:latin typeface="Trebuchet MS"/>
              </a:rPr>
              <a:t>85% </a:t>
            </a:r>
          </a:p>
          <a:p>
            <a:pPr algn="ctr">
              <a:defRPr/>
            </a:pPr>
            <a:r>
              <a:rPr lang="en-US" sz="1200" dirty="0">
                <a:solidFill>
                  <a:prstClr val="white"/>
                </a:solidFill>
                <a:latin typeface="Trebuchet MS"/>
              </a:rPr>
              <a:t>of Total TV HHs</a:t>
            </a:r>
          </a:p>
        </p:txBody>
      </p:sp>
      <p:sp>
        <p:nvSpPr>
          <p:cNvPr id="11" name="TextBox 10">
            <a:extLst>
              <a:ext uri="{FF2B5EF4-FFF2-40B4-BE49-F238E27FC236}">
                <a16:creationId xmlns:a16="http://schemas.microsoft.com/office/drawing/2014/main" id="{1157E68C-6944-4A13-A440-081B787D36A2}"/>
              </a:ext>
            </a:extLst>
          </p:cNvPr>
          <p:cNvSpPr txBox="1"/>
          <p:nvPr/>
        </p:nvSpPr>
        <p:spPr>
          <a:xfrm>
            <a:off x="6519217" y="3562645"/>
            <a:ext cx="1126476" cy="707886"/>
          </a:xfrm>
          <a:prstGeom prst="rect">
            <a:avLst/>
          </a:prstGeom>
          <a:noFill/>
        </p:spPr>
        <p:txBody>
          <a:bodyPr wrap="square" rtlCol="0">
            <a:spAutoFit/>
          </a:bodyPr>
          <a:lstStyle/>
          <a:p>
            <a:pPr algn="ctr">
              <a:defRPr/>
            </a:pPr>
            <a:r>
              <a:rPr lang="en-US" sz="1600" b="1" dirty="0">
                <a:solidFill>
                  <a:prstClr val="white"/>
                </a:solidFill>
                <a:latin typeface="Trebuchet MS"/>
              </a:rPr>
              <a:t>83% </a:t>
            </a:r>
          </a:p>
          <a:p>
            <a:pPr algn="ctr">
              <a:defRPr/>
            </a:pPr>
            <a:r>
              <a:rPr lang="en-US" sz="1200" dirty="0">
                <a:solidFill>
                  <a:prstClr val="white"/>
                </a:solidFill>
                <a:latin typeface="Trebuchet MS"/>
              </a:rPr>
              <a:t>of Total TV HHs</a:t>
            </a:r>
          </a:p>
        </p:txBody>
      </p:sp>
      <p:sp>
        <p:nvSpPr>
          <p:cNvPr id="12" name="Text Placeholder 3">
            <a:extLst>
              <a:ext uri="{FF2B5EF4-FFF2-40B4-BE49-F238E27FC236}">
                <a16:creationId xmlns:a16="http://schemas.microsoft.com/office/drawing/2014/main" id="{05AA7F29-7CA3-4712-B231-165737B563C0}"/>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4508227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91DD3-6842-465F-96B8-14E2A4AAB8F5}"/>
              </a:ext>
            </a:extLst>
          </p:cNvPr>
          <p:cNvSpPr>
            <a:spLocks noGrp="1"/>
          </p:cNvSpPr>
          <p:nvPr>
            <p:ph type="ctrTitle"/>
          </p:nvPr>
        </p:nvSpPr>
        <p:spPr>
          <a:xfrm>
            <a:off x="161636" y="460183"/>
            <a:ext cx="8805334" cy="547524"/>
          </a:xfrm>
        </p:spPr>
        <p:txBody>
          <a:bodyPr/>
          <a:lstStyle/>
          <a:p>
            <a:r>
              <a:rPr lang="en-US" dirty="0">
                <a:solidFill>
                  <a:schemeClr val="tx1"/>
                </a:solidFill>
              </a:rPr>
              <a:t>From A Total Day Perspective, The Split Between Live &amp; </a:t>
            </a:r>
            <a:br>
              <a:rPr lang="en-US" dirty="0">
                <a:solidFill>
                  <a:schemeClr val="tx1"/>
                </a:solidFill>
              </a:rPr>
            </a:br>
            <a:r>
              <a:rPr lang="en-US" dirty="0">
                <a:solidFill>
                  <a:schemeClr val="tx1"/>
                </a:solidFill>
              </a:rPr>
              <a:t>Time-Shifted Is Similar Between Broadcast &amp; Cable TV</a:t>
            </a:r>
          </a:p>
        </p:txBody>
      </p:sp>
      <p:sp>
        <p:nvSpPr>
          <p:cNvPr id="4" name="Text Placeholder 3">
            <a:extLst>
              <a:ext uri="{FF2B5EF4-FFF2-40B4-BE49-F238E27FC236}">
                <a16:creationId xmlns:a16="http://schemas.microsoft.com/office/drawing/2014/main" id="{B6E6C111-3692-4E2E-8443-42DA0E29F761}"/>
              </a:ext>
            </a:extLst>
          </p:cNvPr>
          <p:cNvSpPr>
            <a:spLocks noGrp="1"/>
          </p:cNvSpPr>
          <p:nvPr>
            <p:ph type="body" sz="quarter" idx="14"/>
          </p:nvPr>
        </p:nvSpPr>
        <p:spPr>
          <a:xfrm>
            <a:off x="161636" y="6564739"/>
            <a:ext cx="7317023" cy="236537"/>
          </a:xfrm>
        </p:spPr>
        <p:txBody>
          <a:bodyPr/>
          <a:lstStyle/>
          <a:p>
            <a:r>
              <a:rPr lang="en-US" sz="800" dirty="0"/>
              <a:t>Source: VAB analysis of Nielsen </a:t>
            </a:r>
            <a:r>
              <a:rPr lang="en-US" sz="800" dirty="0" err="1"/>
              <a:t>NPower</a:t>
            </a:r>
            <a:r>
              <a:rPr lang="en-US" sz="800" dirty="0"/>
              <a:t> Time Period Report, 2Q 2017, Total Day, based on average quarterly time spent, Live vs Live+7.</a:t>
            </a:r>
            <a:endParaRPr lang="en-US" sz="800" i="1" dirty="0"/>
          </a:p>
        </p:txBody>
      </p:sp>
      <p:sp>
        <p:nvSpPr>
          <p:cNvPr id="3" name="TextBox 2">
            <a:extLst>
              <a:ext uri="{FF2B5EF4-FFF2-40B4-BE49-F238E27FC236}">
                <a16:creationId xmlns:a16="http://schemas.microsoft.com/office/drawing/2014/main" id="{385B7460-3E24-42E4-8F21-2E2236707859}"/>
              </a:ext>
            </a:extLst>
          </p:cNvPr>
          <p:cNvSpPr txBox="1"/>
          <p:nvPr/>
        </p:nvSpPr>
        <p:spPr>
          <a:xfrm>
            <a:off x="161636" y="1434335"/>
            <a:ext cx="880533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a:ea typeface="+mn-ea"/>
                <a:cs typeface="+mn-cs"/>
              </a:rPr>
              <a:t>“Live” vs. “Time-Shifted” Viewing Share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2Q ‘17 (Total Day)</a:t>
            </a:r>
          </a:p>
        </p:txBody>
      </p:sp>
      <p:graphicFrame>
        <p:nvGraphicFramePr>
          <p:cNvPr id="22" name="Chart 21">
            <a:extLst>
              <a:ext uri="{FF2B5EF4-FFF2-40B4-BE49-F238E27FC236}">
                <a16:creationId xmlns:a16="http://schemas.microsoft.com/office/drawing/2014/main" id="{434A66A0-2946-4443-BFFD-1F4F4A00D7EF}"/>
              </a:ext>
            </a:extLst>
          </p:cNvPr>
          <p:cNvGraphicFramePr/>
          <p:nvPr>
            <p:extLst/>
          </p:nvPr>
        </p:nvGraphicFramePr>
        <p:xfrm>
          <a:off x="161636" y="2019110"/>
          <a:ext cx="8805333" cy="39043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434A66A0-2946-4443-BFFD-1F4F4A00D7EF}"/>
              </a:ext>
            </a:extLst>
          </p:cNvPr>
          <p:cNvGraphicFramePr/>
          <p:nvPr>
            <p:extLst/>
          </p:nvPr>
        </p:nvGraphicFramePr>
        <p:xfrm>
          <a:off x="2362969" y="2445738"/>
          <a:ext cx="2543464" cy="34777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434A66A0-2946-4443-BFFD-1F4F4A00D7EF}"/>
              </a:ext>
            </a:extLst>
          </p:cNvPr>
          <p:cNvGraphicFramePr/>
          <p:nvPr>
            <p:extLst/>
          </p:nvPr>
        </p:nvGraphicFramePr>
        <p:xfrm>
          <a:off x="4564302" y="2445738"/>
          <a:ext cx="2543464" cy="34777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434A66A0-2946-4443-BFFD-1F4F4A00D7EF}"/>
              </a:ext>
            </a:extLst>
          </p:cNvPr>
          <p:cNvGraphicFramePr/>
          <p:nvPr>
            <p:extLst/>
          </p:nvPr>
        </p:nvGraphicFramePr>
        <p:xfrm>
          <a:off x="6765636" y="2445738"/>
          <a:ext cx="2543464" cy="3477714"/>
        </p:xfrm>
        <a:graphic>
          <a:graphicData uri="http://schemas.openxmlformats.org/drawingml/2006/chart">
            <c:chart xmlns:c="http://schemas.openxmlformats.org/drawingml/2006/chart" xmlns:r="http://schemas.openxmlformats.org/officeDocument/2006/relationships" r:id="rId5"/>
          </a:graphicData>
        </a:graphic>
      </p:graphicFrame>
      <p:cxnSp>
        <p:nvCxnSpPr>
          <p:cNvPr id="11" name="Straight Connector 10"/>
          <p:cNvCxnSpPr/>
          <p:nvPr/>
        </p:nvCxnSpPr>
        <p:spPr>
          <a:xfrm>
            <a:off x="2301090" y="2721166"/>
            <a:ext cx="0" cy="32911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31251" y="2721166"/>
            <a:ext cx="0" cy="32911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734068" y="2721166"/>
            <a:ext cx="0" cy="32911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98437" y="2386899"/>
            <a:ext cx="809216" cy="369332"/>
          </a:xfrm>
          <a:prstGeom prst="rect">
            <a:avLst/>
          </a:prstGeom>
          <a:noFill/>
        </p:spPr>
        <p:txBody>
          <a:bodyPr wrap="square" rtlCol="0">
            <a:spAutoFit/>
          </a:bodyPr>
          <a:lstStyle/>
          <a:p>
            <a:r>
              <a:rPr lang="en-US" b="1" u="sng" dirty="0"/>
              <a:t>P18+</a:t>
            </a:r>
          </a:p>
        </p:txBody>
      </p:sp>
      <p:sp>
        <p:nvSpPr>
          <p:cNvPr id="17" name="TextBox 16"/>
          <p:cNvSpPr txBox="1"/>
          <p:nvPr/>
        </p:nvSpPr>
        <p:spPr>
          <a:xfrm>
            <a:off x="2984549" y="2366365"/>
            <a:ext cx="1020641" cy="369332"/>
          </a:xfrm>
          <a:prstGeom prst="rect">
            <a:avLst/>
          </a:prstGeom>
          <a:noFill/>
        </p:spPr>
        <p:txBody>
          <a:bodyPr wrap="square" rtlCol="0">
            <a:spAutoFit/>
          </a:bodyPr>
          <a:lstStyle/>
          <a:p>
            <a:r>
              <a:rPr lang="en-US" b="1" u="sng" dirty="0"/>
              <a:t>P18-34</a:t>
            </a:r>
          </a:p>
        </p:txBody>
      </p:sp>
      <p:sp>
        <p:nvSpPr>
          <p:cNvPr id="18" name="TextBox 17"/>
          <p:cNvSpPr txBox="1"/>
          <p:nvPr/>
        </p:nvSpPr>
        <p:spPr>
          <a:xfrm>
            <a:off x="5151558" y="2375533"/>
            <a:ext cx="1020641" cy="369332"/>
          </a:xfrm>
          <a:prstGeom prst="rect">
            <a:avLst/>
          </a:prstGeom>
          <a:noFill/>
        </p:spPr>
        <p:txBody>
          <a:bodyPr wrap="square" rtlCol="0">
            <a:spAutoFit/>
          </a:bodyPr>
          <a:lstStyle/>
          <a:p>
            <a:r>
              <a:rPr lang="en-US" b="1" u="sng" dirty="0"/>
              <a:t>P18-49</a:t>
            </a:r>
          </a:p>
        </p:txBody>
      </p:sp>
      <p:sp>
        <p:nvSpPr>
          <p:cNvPr id="19" name="TextBox 18"/>
          <p:cNvSpPr txBox="1"/>
          <p:nvPr/>
        </p:nvSpPr>
        <p:spPr>
          <a:xfrm>
            <a:off x="7278835" y="2366365"/>
            <a:ext cx="1020641" cy="369332"/>
          </a:xfrm>
          <a:prstGeom prst="rect">
            <a:avLst/>
          </a:prstGeom>
          <a:noFill/>
        </p:spPr>
        <p:txBody>
          <a:bodyPr wrap="square" rtlCol="0">
            <a:spAutoFit/>
          </a:bodyPr>
          <a:lstStyle/>
          <a:p>
            <a:r>
              <a:rPr lang="en-US" b="1" u="sng" dirty="0"/>
              <a:t>P25-54</a:t>
            </a:r>
          </a:p>
        </p:txBody>
      </p:sp>
      <p:sp>
        <p:nvSpPr>
          <p:cNvPr id="16" name="Text Placeholder 3">
            <a:extLst>
              <a:ext uri="{FF2B5EF4-FFF2-40B4-BE49-F238E27FC236}">
                <a16:creationId xmlns:a16="http://schemas.microsoft.com/office/drawing/2014/main" id="{03D10316-7C9E-49D3-B619-AB1E8C0068D4}"/>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27121560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306005"/>
            <a:ext cx="8805334" cy="454218"/>
          </a:xfrm>
        </p:spPr>
        <p:txBody>
          <a:bodyPr>
            <a:normAutofit/>
          </a:bodyPr>
          <a:lstStyle/>
          <a:p>
            <a:r>
              <a:rPr lang="en-US" dirty="0"/>
              <a:t>Regardless of Market, Majority of TV Viewing is Live</a:t>
            </a:r>
          </a:p>
        </p:txBody>
      </p:sp>
      <p:sp>
        <p:nvSpPr>
          <p:cNvPr id="4" name="Text Placeholder 3"/>
          <p:cNvSpPr>
            <a:spLocks noGrp="1"/>
          </p:cNvSpPr>
          <p:nvPr>
            <p:ph type="body" sz="quarter" idx="14"/>
          </p:nvPr>
        </p:nvSpPr>
        <p:spPr>
          <a:xfrm>
            <a:off x="321734" y="6595087"/>
            <a:ext cx="5562600" cy="236537"/>
          </a:xfrm>
        </p:spPr>
        <p:txBody>
          <a:bodyPr/>
          <a:lstStyle/>
          <a:p>
            <a:r>
              <a:rPr lang="en-US" sz="800" dirty="0"/>
              <a:t>Source: Nielsen Local TV View, Live Data Stream, February 2017,  P25-54, based on Total Population</a:t>
            </a:r>
          </a:p>
        </p:txBody>
      </p:sp>
      <p:sp>
        <p:nvSpPr>
          <p:cNvPr id="7" name="TextBox 6"/>
          <p:cNvSpPr txBox="1"/>
          <p:nvPr/>
        </p:nvSpPr>
        <p:spPr>
          <a:xfrm>
            <a:off x="2441157" y="803884"/>
            <a:ext cx="4246291" cy="307777"/>
          </a:xfrm>
          <a:prstGeom prst="rect">
            <a:avLst/>
          </a:prstGeom>
          <a:noFill/>
        </p:spPr>
        <p:txBody>
          <a:bodyPr wrap="none" rtlCol="0">
            <a:spAutoFit/>
          </a:bodyPr>
          <a:lstStyle/>
          <a:p>
            <a:r>
              <a:rPr lang="en-US" sz="1400" dirty="0">
                <a:solidFill>
                  <a:prstClr val="black"/>
                </a:solidFill>
              </a:rPr>
              <a:t>Average Daily Time Spent (HH.MM) Per Adult 25-54</a:t>
            </a:r>
          </a:p>
        </p:txBody>
      </p:sp>
      <p:graphicFrame>
        <p:nvGraphicFramePr>
          <p:cNvPr id="12" name="Chart 11"/>
          <p:cNvGraphicFramePr/>
          <p:nvPr>
            <p:extLst/>
          </p:nvPr>
        </p:nvGraphicFramePr>
        <p:xfrm>
          <a:off x="334996" y="957773"/>
          <a:ext cx="8645236" cy="516760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3">
            <a:extLst>
              <a:ext uri="{FF2B5EF4-FFF2-40B4-BE49-F238E27FC236}">
                <a16:creationId xmlns:a16="http://schemas.microsoft.com/office/drawing/2014/main" id="{96F7B90F-52EC-488F-B6A4-F901531DDCBB}"/>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30387861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334348"/>
            <a:ext cx="8805334" cy="454218"/>
          </a:xfrm>
        </p:spPr>
        <p:txBody>
          <a:bodyPr>
            <a:normAutofit/>
          </a:bodyPr>
          <a:lstStyle/>
          <a:p>
            <a:r>
              <a:rPr lang="en-US" dirty="0"/>
              <a:t>Looking At Set Meter Markets, ‘Live TV’ Also Dominates</a:t>
            </a:r>
          </a:p>
        </p:txBody>
      </p:sp>
      <p:sp>
        <p:nvSpPr>
          <p:cNvPr id="4" name="Text Placeholder 3"/>
          <p:cNvSpPr>
            <a:spLocks noGrp="1"/>
          </p:cNvSpPr>
          <p:nvPr>
            <p:ph type="body" sz="quarter" idx="14"/>
          </p:nvPr>
        </p:nvSpPr>
        <p:spPr>
          <a:xfrm>
            <a:off x="321734" y="6568711"/>
            <a:ext cx="5562600" cy="236537"/>
          </a:xfrm>
        </p:spPr>
        <p:txBody>
          <a:bodyPr/>
          <a:lstStyle/>
          <a:p>
            <a:r>
              <a:rPr lang="en-US" sz="800" dirty="0"/>
              <a:t>Source: Nielsen Local TV View, Live Data Stream, February 2017, P25-54, based on Total Population</a:t>
            </a:r>
          </a:p>
        </p:txBody>
      </p:sp>
      <p:sp>
        <p:nvSpPr>
          <p:cNvPr id="7" name="TextBox 6"/>
          <p:cNvSpPr txBox="1"/>
          <p:nvPr/>
        </p:nvSpPr>
        <p:spPr>
          <a:xfrm>
            <a:off x="2441157" y="788566"/>
            <a:ext cx="4246291" cy="307777"/>
          </a:xfrm>
          <a:prstGeom prst="rect">
            <a:avLst/>
          </a:prstGeom>
          <a:noFill/>
        </p:spPr>
        <p:txBody>
          <a:bodyPr wrap="none" rtlCol="0">
            <a:spAutoFit/>
          </a:bodyPr>
          <a:lstStyle/>
          <a:p>
            <a:r>
              <a:rPr lang="en-US" sz="1400" dirty="0">
                <a:solidFill>
                  <a:prstClr val="black"/>
                </a:solidFill>
              </a:rPr>
              <a:t>Average Daily Time Spent (HH.MM) Per Adult 25-54</a:t>
            </a:r>
          </a:p>
        </p:txBody>
      </p:sp>
      <p:graphicFrame>
        <p:nvGraphicFramePr>
          <p:cNvPr id="12" name="Chart 11"/>
          <p:cNvGraphicFramePr/>
          <p:nvPr>
            <p:extLst/>
          </p:nvPr>
        </p:nvGraphicFramePr>
        <p:xfrm>
          <a:off x="321734" y="993630"/>
          <a:ext cx="8645236" cy="507580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3">
            <a:extLst>
              <a:ext uri="{FF2B5EF4-FFF2-40B4-BE49-F238E27FC236}">
                <a16:creationId xmlns:a16="http://schemas.microsoft.com/office/drawing/2014/main" id="{0B169C10-34AE-49DF-880C-1C8FD0595290}"/>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24439575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524556"/>
          </a:xfrm>
        </p:spPr>
        <p:txBody>
          <a:bodyPr/>
          <a:lstStyle/>
          <a:p>
            <a:r>
              <a:rPr lang="en-US" dirty="0">
                <a:solidFill>
                  <a:schemeClr val="tx1"/>
                </a:solidFill>
              </a:rPr>
              <a:t>“Live TV” Also Dominates Among Hispanics…</a:t>
            </a:r>
          </a:p>
        </p:txBody>
      </p:sp>
      <p:sp>
        <p:nvSpPr>
          <p:cNvPr id="4" name="Text Placeholder 3"/>
          <p:cNvSpPr>
            <a:spLocks noGrp="1"/>
          </p:cNvSpPr>
          <p:nvPr>
            <p:ph type="body" sz="quarter" idx="14"/>
          </p:nvPr>
        </p:nvSpPr>
        <p:spPr>
          <a:xfrm>
            <a:off x="321733" y="6586295"/>
            <a:ext cx="7443409" cy="236537"/>
          </a:xfrm>
        </p:spPr>
        <p:txBody>
          <a:bodyPr/>
          <a:lstStyle/>
          <a:p>
            <a:r>
              <a:rPr lang="en-US" sz="800" dirty="0"/>
              <a:t>Source: Nielsen Local TV View, February 2017, Persons 25-54, Total Day M-Su 3a-3a</a:t>
            </a:r>
          </a:p>
        </p:txBody>
      </p:sp>
      <p:graphicFrame>
        <p:nvGraphicFramePr>
          <p:cNvPr id="6" name="Chart 5"/>
          <p:cNvGraphicFramePr/>
          <p:nvPr>
            <p:extLst/>
          </p:nvPr>
        </p:nvGraphicFramePr>
        <p:xfrm>
          <a:off x="161636" y="1151793"/>
          <a:ext cx="8759152" cy="485349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3">
            <a:extLst>
              <a:ext uri="{FF2B5EF4-FFF2-40B4-BE49-F238E27FC236}">
                <a16:creationId xmlns:a16="http://schemas.microsoft.com/office/drawing/2014/main" id="{0C16809E-6360-4624-820C-6571AA5CAEA5}"/>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17765125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2"/>
            <a:ext cx="8805334" cy="586103"/>
          </a:xfrm>
        </p:spPr>
        <p:txBody>
          <a:bodyPr/>
          <a:lstStyle/>
          <a:p>
            <a:r>
              <a:rPr lang="en-US" dirty="0">
                <a:solidFill>
                  <a:schemeClr val="tx1"/>
                </a:solidFill>
              </a:rPr>
              <a:t>“Live TV” Also Dominates Among The Black Demographic </a:t>
            </a:r>
          </a:p>
        </p:txBody>
      </p:sp>
      <p:sp>
        <p:nvSpPr>
          <p:cNvPr id="4" name="Text Placeholder 3"/>
          <p:cNvSpPr>
            <a:spLocks noGrp="1"/>
          </p:cNvSpPr>
          <p:nvPr>
            <p:ph type="body" sz="quarter" idx="14"/>
          </p:nvPr>
        </p:nvSpPr>
        <p:spPr>
          <a:xfrm>
            <a:off x="321733" y="6577503"/>
            <a:ext cx="7443409" cy="236537"/>
          </a:xfrm>
        </p:spPr>
        <p:txBody>
          <a:bodyPr/>
          <a:lstStyle/>
          <a:p>
            <a:r>
              <a:rPr lang="en-US" sz="800" dirty="0"/>
              <a:t>Source: Nielsen Local TV View, February 2017, Persons 25-54, Total Day M-Su 3a-3a</a:t>
            </a:r>
          </a:p>
        </p:txBody>
      </p:sp>
      <p:graphicFrame>
        <p:nvGraphicFramePr>
          <p:cNvPr id="6" name="Chart 5"/>
          <p:cNvGraphicFramePr/>
          <p:nvPr>
            <p:extLst/>
          </p:nvPr>
        </p:nvGraphicFramePr>
        <p:xfrm>
          <a:off x="161636" y="1046285"/>
          <a:ext cx="8759152" cy="495900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3">
            <a:extLst>
              <a:ext uri="{FF2B5EF4-FFF2-40B4-BE49-F238E27FC236}">
                <a16:creationId xmlns:a16="http://schemas.microsoft.com/office/drawing/2014/main" id="{F88BB514-F8C4-4164-BFA5-E57FDEE26AAE}"/>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3192199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0FEA-7F5A-4AF1-AAE3-C1E12466BFB1}"/>
              </a:ext>
            </a:extLst>
          </p:cNvPr>
          <p:cNvSpPr txBox="1">
            <a:spLocks/>
          </p:cNvSpPr>
          <p:nvPr/>
        </p:nvSpPr>
        <p:spPr>
          <a:xfrm>
            <a:off x="158618" y="375981"/>
            <a:ext cx="8848667" cy="49549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2600" spc="-100" dirty="0">
                <a:solidFill>
                  <a:schemeClr val="tx1"/>
                </a:solidFill>
                <a:latin typeface="Trebuchet MS"/>
              </a:rPr>
              <a:t>Over the Past 5 Years, Cable+ Has Remained Largely Unchanged</a:t>
            </a:r>
          </a:p>
        </p:txBody>
      </p:sp>
      <p:sp>
        <p:nvSpPr>
          <p:cNvPr id="3" name="Rectangle 2">
            <a:extLst>
              <a:ext uri="{FF2B5EF4-FFF2-40B4-BE49-F238E27FC236}">
                <a16:creationId xmlns:a16="http://schemas.microsoft.com/office/drawing/2014/main" id="{91E78786-2F6C-4D2D-9652-2FE445027434}"/>
              </a:ext>
            </a:extLst>
          </p:cNvPr>
          <p:cNvSpPr/>
          <p:nvPr/>
        </p:nvSpPr>
        <p:spPr>
          <a:xfrm>
            <a:off x="74281" y="6462667"/>
            <a:ext cx="7522273" cy="338554"/>
          </a:xfrm>
          <a:prstGeom prst="rect">
            <a:avLst/>
          </a:prstGeom>
        </p:spPr>
        <p:txBody>
          <a:bodyPr wrap="square">
            <a:spAutoFit/>
          </a:bodyPr>
          <a:lstStyle/>
          <a:p>
            <a:pPr marL="457200">
              <a:defRPr/>
            </a:pPr>
            <a:r>
              <a:rPr lang="en-US" sz="80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Source: Nielsen Total Audience Report, Q2 ‘17, Q4 ‘16, Q4 ‘15, Q4 ‘14, Q4 ’13; Cable+ =  Wired Cable, Telco, Satellite.  In Q2 ‘17, Nielsen changed its terminology for this analysis from “cable+” to “Total Multichannel.” </a:t>
            </a:r>
          </a:p>
        </p:txBody>
      </p:sp>
      <p:graphicFrame>
        <p:nvGraphicFramePr>
          <p:cNvPr id="4" name="Chart 3">
            <a:extLst>
              <a:ext uri="{FF2B5EF4-FFF2-40B4-BE49-F238E27FC236}">
                <a16:creationId xmlns:a16="http://schemas.microsoft.com/office/drawing/2014/main" id="{A3C5E0AD-618F-461A-B581-861BE1368492}"/>
              </a:ext>
            </a:extLst>
          </p:cNvPr>
          <p:cNvGraphicFramePr/>
          <p:nvPr>
            <p:extLst>
              <p:ext uri="{D42A27DB-BD31-4B8C-83A1-F6EECF244321}">
                <p14:modId xmlns:p14="http://schemas.microsoft.com/office/powerpoint/2010/main" val="1487740884"/>
              </p:ext>
            </p:extLst>
          </p:nvPr>
        </p:nvGraphicFramePr>
        <p:xfrm>
          <a:off x="964786" y="2737670"/>
          <a:ext cx="7010471" cy="283112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72B3DC42-6DE0-4BCC-B73B-B86F4FCE1848}"/>
              </a:ext>
            </a:extLst>
          </p:cNvPr>
          <p:cNvSpPr txBox="1"/>
          <p:nvPr/>
        </p:nvSpPr>
        <p:spPr>
          <a:xfrm>
            <a:off x="3387554" y="2084224"/>
            <a:ext cx="2396170" cy="584775"/>
          </a:xfrm>
          <a:prstGeom prst="rect">
            <a:avLst/>
          </a:prstGeom>
          <a:noFill/>
        </p:spPr>
        <p:txBody>
          <a:bodyPr wrap="none" rtlCol="0">
            <a:spAutoFit/>
          </a:bodyPr>
          <a:lstStyle/>
          <a:p>
            <a:pPr algn="ctr">
              <a:defRPr/>
            </a:pPr>
            <a:r>
              <a:rPr lang="en-US" sz="1600" u="sng" dirty="0">
                <a:solidFill>
                  <a:prstClr val="black"/>
                </a:solidFill>
                <a:latin typeface="Trebuchet MS"/>
              </a:rPr>
              <a:t>Cable+ Household Trend</a:t>
            </a:r>
          </a:p>
          <a:p>
            <a:pPr algn="ctr">
              <a:defRPr/>
            </a:pPr>
            <a:r>
              <a:rPr lang="en-US" sz="1600" dirty="0">
                <a:solidFill>
                  <a:prstClr val="black"/>
                </a:solidFill>
                <a:latin typeface="Trebuchet MS"/>
              </a:rPr>
              <a:t>(000)</a:t>
            </a:r>
          </a:p>
        </p:txBody>
      </p:sp>
      <p:sp>
        <p:nvSpPr>
          <p:cNvPr id="6" name="TextBox 5">
            <a:extLst>
              <a:ext uri="{FF2B5EF4-FFF2-40B4-BE49-F238E27FC236}">
                <a16:creationId xmlns:a16="http://schemas.microsoft.com/office/drawing/2014/main" id="{E68539E5-7FD4-4B7B-849A-12B1D3AFE46F}"/>
              </a:ext>
            </a:extLst>
          </p:cNvPr>
          <p:cNvSpPr txBox="1"/>
          <p:nvPr/>
        </p:nvSpPr>
        <p:spPr>
          <a:xfrm>
            <a:off x="873250" y="5658995"/>
            <a:ext cx="1139223" cy="276999"/>
          </a:xfrm>
          <a:prstGeom prst="rect">
            <a:avLst/>
          </a:prstGeom>
          <a:noFill/>
        </p:spPr>
        <p:txBody>
          <a:bodyPr wrap="none" rtlCol="0">
            <a:spAutoFit/>
          </a:bodyPr>
          <a:lstStyle/>
          <a:p>
            <a:pPr>
              <a:defRPr/>
            </a:pPr>
            <a:r>
              <a:rPr lang="en-US" sz="1200" dirty="0">
                <a:solidFill>
                  <a:prstClr val="black">
                    <a:lumMod val="65000"/>
                    <a:lumOff val="35000"/>
                  </a:prstClr>
                </a:solidFill>
                <a:latin typeface="Trebuchet MS"/>
              </a:rPr>
              <a:t>vs</a:t>
            </a:r>
            <a:r>
              <a:rPr lang="en-US" sz="1200" b="1" dirty="0">
                <a:solidFill>
                  <a:prstClr val="black">
                    <a:lumMod val="65000"/>
                    <a:lumOff val="35000"/>
                  </a:prstClr>
                </a:solidFill>
                <a:latin typeface="Trebuchet MS"/>
              </a:rPr>
              <a:t>. Year Prior</a:t>
            </a:r>
          </a:p>
        </p:txBody>
      </p:sp>
      <p:sp>
        <p:nvSpPr>
          <p:cNvPr id="7" name="Rectangle 6">
            <a:extLst>
              <a:ext uri="{FF2B5EF4-FFF2-40B4-BE49-F238E27FC236}">
                <a16:creationId xmlns:a16="http://schemas.microsoft.com/office/drawing/2014/main" id="{91610990-BC33-4708-BBDE-235644BD5BB6}"/>
              </a:ext>
            </a:extLst>
          </p:cNvPr>
          <p:cNvSpPr/>
          <p:nvPr/>
        </p:nvSpPr>
        <p:spPr>
          <a:xfrm>
            <a:off x="2319989" y="5625572"/>
            <a:ext cx="732749" cy="307777"/>
          </a:xfrm>
          <a:prstGeom prst="rect">
            <a:avLst/>
          </a:prstGeom>
          <a:noFill/>
          <a:ln>
            <a:solidFill>
              <a:schemeClr val="bg1">
                <a:lumMod val="65000"/>
              </a:schemeClr>
            </a:solidFill>
          </a:ln>
        </p:spPr>
        <p:txBody>
          <a:bodyPr wrap="square" rtlCol="0">
            <a:spAutoFit/>
          </a:bodyPr>
          <a:lstStyle/>
          <a:p>
            <a:pPr algn="ctr">
              <a:defRPr/>
            </a:pPr>
            <a:r>
              <a:rPr lang="en-US" sz="1400" kern="0" dirty="0">
                <a:solidFill>
                  <a:prstClr val="black"/>
                </a:solidFill>
                <a:latin typeface="Trebuchet MS"/>
              </a:rPr>
              <a:t>- 0.4%</a:t>
            </a:r>
          </a:p>
        </p:txBody>
      </p:sp>
      <p:sp>
        <p:nvSpPr>
          <p:cNvPr id="8" name="Rectangle 7">
            <a:extLst>
              <a:ext uri="{FF2B5EF4-FFF2-40B4-BE49-F238E27FC236}">
                <a16:creationId xmlns:a16="http://schemas.microsoft.com/office/drawing/2014/main" id="{0E2DDB5A-1B90-4122-8D57-08C9033A576E}"/>
              </a:ext>
            </a:extLst>
          </p:cNvPr>
          <p:cNvSpPr/>
          <p:nvPr/>
        </p:nvSpPr>
        <p:spPr>
          <a:xfrm>
            <a:off x="3443445" y="5611284"/>
            <a:ext cx="689788" cy="307777"/>
          </a:xfrm>
          <a:prstGeom prst="rect">
            <a:avLst/>
          </a:prstGeom>
          <a:noFill/>
          <a:ln>
            <a:solidFill>
              <a:schemeClr val="bg1">
                <a:lumMod val="65000"/>
              </a:schemeClr>
            </a:solidFill>
          </a:ln>
        </p:spPr>
        <p:txBody>
          <a:bodyPr wrap="square" rtlCol="0">
            <a:spAutoFit/>
          </a:bodyPr>
          <a:lstStyle/>
          <a:p>
            <a:pPr algn="ctr">
              <a:defRPr/>
            </a:pPr>
            <a:r>
              <a:rPr lang="en-US" sz="1400" kern="0" dirty="0">
                <a:solidFill>
                  <a:prstClr val="black"/>
                </a:solidFill>
                <a:latin typeface="Trebuchet MS"/>
              </a:rPr>
              <a:t>- 1.8%</a:t>
            </a:r>
          </a:p>
        </p:txBody>
      </p:sp>
      <p:sp>
        <p:nvSpPr>
          <p:cNvPr id="9" name="Rectangle 8">
            <a:extLst>
              <a:ext uri="{FF2B5EF4-FFF2-40B4-BE49-F238E27FC236}">
                <a16:creationId xmlns:a16="http://schemas.microsoft.com/office/drawing/2014/main" id="{C47DDFF5-93AF-445C-BF62-8C12E7807C70}"/>
              </a:ext>
            </a:extLst>
          </p:cNvPr>
          <p:cNvSpPr/>
          <p:nvPr/>
        </p:nvSpPr>
        <p:spPr>
          <a:xfrm>
            <a:off x="4541974" y="5611284"/>
            <a:ext cx="689788" cy="307777"/>
          </a:xfrm>
          <a:prstGeom prst="rect">
            <a:avLst/>
          </a:prstGeom>
          <a:noFill/>
          <a:ln>
            <a:solidFill>
              <a:schemeClr val="bg1">
                <a:lumMod val="65000"/>
              </a:schemeClr>
            </a:solidFill>
          </a:ln>
        </p:spPr>
        <p:txBody>
          <a:bodyPr wrap="square" rtlCol="0">
            <a:spAutoFit/>
          </a:bodyPr>
          <a:lstStyle/>
          <a:p>
            <a:pPr algn="ctr">
              <a:defRPr/>
            </a:pPr>
            <a:r>
              <a:rPr lang="en-US" sz="1400" kern="0" dirty="0">
                <a:solidFill>
                  <a:prstClr val="black"/>
                </a:solidFill>
                <a:latin typeface="Trebuchet MS"/>
              </a:rPr>
              <a:t>- 1.5%</a:t>
            </a:r>
          </a:p>
        </p:txBody>
      </p:sp>
      <p:sp>
        <p:nvSpPr>
          <p:cNvPr id="10" name="Rectangle 9">
            <a:extLst>
              <a:ext uri="{FF2B5EF4-FFF2-40B4-BE49-F238E27FC236}">
                <a16:creationId xmlns:a16="http://schemas.microsoft.com/office/drawing/2014/main" id="{AD82A137-6A90-4466-924C-C82519E205EE}"/>
              </a:ext>
            </a:extLst>
          </p:cNvPr>
          <p:cNvSpPr/>
          <p:nvPr/>
        </p:nvSpPr>
        <p:spPr>
          <a:xfrm>
            <a:off x="5640503" y="5614812"/>
            <a:ext cx="689788" cy="307777"/>
          </a:xfrm>
          <a:prstGeom prst="rect">
            <a:avLst/>
          </a:prstGeom>
          <a:noFill/>
          <a:ln>
            <a:solidFill>
              <a:schemeClr val="bg1">
                <a:lumMod val="65000"/>
              </a:schemeClr>
            </a:solidFill>
          </a:ln>
        </p:spPr>
        <p:txBody>
          <a:bodyPr wrap="square" rtlCol="0">
            <a:spAutoFit/>
          </a:bodyPr>
          <a:lstStyle/>
          <a:p>
            <a:pPr algn="ctr">
              <a:defRPr/>
            </a:pPr>
            <a:r>
              <a:rPr lang="en-US" sz="1400" kern="0" dirty="0">
                <a:solidFill>
                  <a:prstClr val="black"/>
                </a:solidFill>
                <a:latin typeface="Trebuchet MS"/>
              </a:rPr>
              <a:t>- 0.7%</a:t>
            </a:r>
          </a:p>
        </p:txBody>
      </p:sp>
      <p:sp>
        <p:nvSpPr>
          <p:cNvPr id="11" name="TextBox 10">
            <a:extLst>
              <a:ext uri="{FF2B5EF4-FFF2-40B4-BE49-F238E27FC236}">
                <a16:creationId xmlns:a16="http://schemas.microsoft.com/office/drawing/2014/main" id="{131CE2D3-7470-4E39-8F15-DC3C109BF461}"/>
              </a:ext>
            </a:extLst>
          </p:cNvPr>
          <p:cNvSpPr txBox="1"/>
          <p:nvPr/>
        </p:nvSpPr>
        <p:spPr>
          <a:xfrm>
            <a:off x="838339" y="1350909"/>
            <a:ext cx="7452766" cy="338554"/>
          </a:xfrm>
          <a:prstGeom prst="rect">
            <a:avLst/>
          </a:prstGeom>
          <a:noFill/>
        </p:spPr>
        <p:txBody>
          <a:bodyPr wrap="square" rtlCol="0">
            <a:spAutoFit/>
          </a:bodyPr>
          <a:lstStyle/>
          <a:p>
            <a:pPr algn="ctr">
              <a:defRPr/>
            </a:pPr>
            <a:r>
              <a:rPr lang="en-US" sz="1600" dirty="0">
                <a:solidFill>
                  <a:prstClr val="black"/>
                </a:solidFill>
                <a:latin typeface="Trebuchet MS"/>
              </a:rPr>
              <a:t>Contrary to the hype, last year Cable+ households declined by less than 1%</a:t>
            </a:r>
          </a:p>
        </p:txBody>
      </p:sp>
      <p:sp>
        <p:nvSpPr>
          <p:cNvPr id="12" name="Rectangle 11">
            <a:extLst>
              <a:ext uri="{FF2B5EF4-FFF2-40B4-BE49-F238E27FC236}">
                <a16:creationId xmlns:a16="http://schemas.microsoft.com/office/drawing/2014/main" id="{173BB37C-817B-41B1-9BE7-6674A46374FD}"/>
              </a:ext>
            </a:extLst>
          </p:cNvPr>
          <p:cNvSpPr/>
          <p:nvPr/>
        </p:nvSpPr>
        <p:spPr>
          <a:xfrm>
            <a:off x="6772160" y="5603677"/>
            <a:ext cx="689788" cy="307777"/>
          </a:xfrm>
          <a:prstGeom prst="rect">
            <a:avLst/>
          </a:prstGeom>
          <a:noFill/>
          <a:ln>
            <a:solidFill>
              <a:schemeClr val="bg1">
                <a:lumMod val="65000"/>
              </a:schemeClr>
            </a:solidFill>
          </a:ln>
        </p:spPr>
        <p:txBody>
          <a:bodyPr wrap="square" rtlCol="0">
            <a:spAutoFit/>
          </a:bodyPr>
          <a:lstStyle/>
          <a:p>
            <a:pPr algn="ctr">
              <a:defRPr/>
            </a:pPr>
            <a:r>
              <a:rPr lang="en-US" sz="1400" kern="0" dirty="0">
                <a:solidFill>
                  <a:prstClr val="black"/>
                </a:solidFill>
                <a:latin typeface="Trebuchet MS"/>
              </a:rPr>
              <a:t>- 0.9%</a:t>
            </a:r>
          </a:p>
        </p:txBody>
      </p:sp>
      <p:sp>
        <p:nvSpPr>
          <p:cNvPr id="13" name="Text Placeholder 3">
            <a:extLst>
              <a:ext uri="{FF2B5EF4-FFF2-40B4-BE49-F238E27FC236}">
                <a16:creationId xmlns:a16="http://schemas.microsoft.com/office/drawing/2014/main" id="{482DCFBC-EB79-489F-8EE0-FB77B847D4E6}"/>
              </a:ext>
            </a:extLst>
          </p:cNvPr>
          <p:cNvSpPr txBox="1">
            <a:spLocks/>
          </p:cNvSpPr>
          <p:nvPr/>
        </p:nvSpPr>
        <p:spPr>
          <a:xfrm>
            <a:off x="332256" y="618344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THINK LOCALLY</a:t>
            </a:r>
          </a:p>
        </p:txBody>
      </p:sp>
    </p:spTree>
    <p:extLst>
      <p:ext uri="{BB962C8B-B14F-4D97-AF65-F5344CB8AC3E}">
        <p14:creationId xmlns:p14="http://schemas.microsoft.com/office/powerpoint/2010/main" val="1786891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S&amp;P Global 2016">
  <a:themeElements>
    <a:clrScheme name="Custom 6">
      <a:dk1>
        <a:sysClr val="windowText" lastClr="000000"/>
      </a:dk1>
      <a:lt1>
        <a:sysClr val="window" lastClr="FFFFFF"/>
      </a:lt1>
      <a:dk2>
        <a:srgbClr val="D6002A"/>
      </a:dk2>
      <a:lt2>
        <a:srgbClr val="DBD9D6"/>
      </a:lt2>
      <a:accent1>
        <a:srgbClr val="3C3C3B"/>
      </a:accent1>
      <a:accent2>
        <a:srgbClr val="7B1E29"/>
      </a:accent2>
      <a:accent3>
        <a:srgbClr val="D53814"/>
      </a:accent3>
      <a:accent4>
        <a:srgbClr val="BEB7A9"/>
      </a:accent4>
      <a:accent5>
        <a:srgbClr val="A79886"/>
      </a:accent5>
      <a:accent6>
        <a:srgbClr val="95B3CC"/>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22708</TotalTime>
  <Words>8861</Words>
  <Application>Microsoft Office PowerPoint</Application>
  <PresentationFormat>On-screen Show (4:3)</PresentationFormat>
  <Paragraphs>1201</Paragraphs>
  <Slides>84</Slides>
  <Notes>24</Notes>
  <HiddenSlides>0</HiddenSlides>
  <MMClips>0</MMClips>
  <ScaleCrop>false</ScaleCrop>
  <HeadingPairs>
    <vt:vector size="6" baseType="variant">
      <vt:variant>
        <vt:lpstr>Fonts Used</vt:lpstr>
      </vt:variant>
      <vt:variant>
        <vt:i4>12</vt:i4>
      </vt:variant>
      <vt:variant>
        <vt:lpstr>Theme</vt:lpstr>
      </vt:variant>
      <vt:variant>
        <vt:i4>13</vt:i4>
      </vt:variant>
      <vt:variant>
        <vt:lpstr>Slide Titles</vt:lpstr>
      </vt:variant>
      <vt:variant>
        <vt:i4>84</vt:i4>
      </vt:variant>
    </vt:vector>
  </HeadingPairs>
  <TitlesOfParts>
    <vt:vector size="109" baseType="lpstr">
      <vt:lpstr>ＭＳ Ｐゴシック</vt:lpstr>
      <vt:lpstr>ＭＳ Ｐゴシック</vt:lpstr>
      <vt:lpstr>.AppleSystemUIFont</vt:lpstr>
      <vt:lpstr>Akkurat Pro</vt:lpstr>
      <vt:lpstr>Arial</vt:lpstr>
      <vt:lpstr>Arial Narrow</vt:lpstr>
      <vt:lpstr>Arial Regular</vt:lpstr>
      <vt:lpstr>Calibri</vt:lpstr>
      <vt:lpstr>Times</vt:lpstr>
      <vt:lpstr>Times New Roman</vt:lpstr>
      <vt:lpstr>Trebuchet MS</vt:lpstr>
      <vt:lpstr>Wingdings</vt:lpstr>
      <vt:lpstr>Custom Design</vt:lpstr>
      <vt:lpstr>1_Custom Design</vt:lpstr>
      <vt:lpstr>Office Theme</vt:lpstr>
      <vt:lpstr>2_Custom Design</vt:lpstr>
      <vt:lpstr>3_Custom Design</vt:lpstr>
      <vt:lpstr>4_Custom Design</vt:lpstr>
      <vt:lpstr>S&amp;P Global 2016</vt:lpstr>
      <vt:lpstr>5_Custom Design</vt:lpstr>
      <vt:lpstr>6_Custom Design</vt:lpstr>
      <vt:lpstr>13_Custom Design</vt:lpstr>
      <vt:lpstr>7_Custom Design</vt:lpstr>
      <vt:lpstr>8_Custom Design</vt:lpstr>
      <vt:lpstr>9_Custom Design</vt:lpstr>
      <vt:lpstr>PowerPoint Presentation</vt:lpstr>
      <vt:lpstr>PowerPoint Presentation</vt:lpstr>
      <vt:lpstr>PowerPoint Presentation</vt:lpstr>
      <vt:lpstr>TV’s Programming Investment</vt:lpstr>
      <vt:lpstr>PowerPoint Presentation</vt:lpstr>
      <vt:lpstr>PowerPoint Presentation</vt:lpstr>
      <vt:lpstr>The Real Scale of MVPDs</vt:lpstr>
      <vt:lpstr>PowerPoint Presentation</vt:lpstr>
      <vt:lpstr>PowerPoint Presentation</vt:lpstr>
      <vt:lpstr>The Majority Of Homes With Broadband Access Subscribe to A Cable, Satellite or Telco Provider</vt:lpstr>
      <vt:lpstr>Although The Number Has Risen, Broadband Only Represents 4.8% Of All U.S. Households</vt:lpstr>
      <vt:lpstr>If They Had Their Choice (If Cost Weren’t A Factor), 80% Of Cord Cutters/Nevers Would Prefer An MVPD Subscription </vt:lpstr>
      <vt:lpstr>Although Millennials Have The Highest Likelihood To Be “Cord Nevers,” Most Plug Into Cable As Their Age And Income Increase</vt:lpstr>
      <vt:lpstr>Cord Cutters &amp; Nevers Tend to Be Less Educated and More Likely To Work Part-Time</vt:lpstr>
      <vt:lpstr>Cord Cutters &amp; Nevers Also Sit Lower On The Income Scale</vt:lpstr>
      <vt:lpstr>Cable TV’s Audience Advantage</vt:lpstr>
      <vt:lpstr>Among The Adult Population, TV Continues To Have The Highest Reach Across All Devices</vt:lpstr>
      <vt:lpstr>TV Also Has A Clear Cut “Time Spent” Advantage Even With The Double Digit Increases In Video Usage On Mobile Devices</vt:lpstr>
      <vt:lpstr>In Any Given Minute, Television’s Audience Far Surpasses That Of Any Other Device For Any Activity</vt:lpstr>
      <vt:lpstr>TV’s Average Audience Among Millennials Surpasses Any Other Device For Video Consumption</vt:lpstr>
      <vt:lpstr>Overall, Households Spend More Time With Ad-Supported Cable TV Than Broadcast TV Throughout The Year</vt:lpstr>
      <vt:lpstr>Within The Household, P18-34 Spend More Than Twice The Amount Of Time With Ad-Supported Cable TV Than Broadcast TV</vt:lpstr>
      <vt:lpstr>Over The Year, P25-54 Also Spend More Than Double The Time With Ad-Supported Cable TV As They Do With Broadcast TV</vt:lpstr>
      <vt:lpstr>In Any Given Minute, Ad-Supported Cable TV’s Average Audience Is Greater Than Broadcast TV In Each Key Demographic</vt:lpstr>
      <vt:lpstr>Cable TV’s Advertising Advantage</vt:lpstr>
      <vt:lpstr>Ad-Supported Cable TV Owns A Majority Of The Commercial TV Inventory</vt:lpstr>
      <vt:lpstr>Ad-Supported Cable TV Advertising Inventory Is Prevalent Throughout The Day, Not Just Primetime</vt:lpstr>
      <vt:lpstr>Over The Last 10 Years, Ad-Supported Cable TV Has Seen An Increase In Eyeballs Against Advertisers’ Commercial Messaging</vt:lpstr>
      <vt:lpstr>In Contrast, Local Broadcast TV Dayparts Have Suffered Double-Digit Decreases Over The Same Time Period</vt:lpstr>
      <vt:lpstr>PowerPoint Presentation</vt:lpstr>
      <vt:lpstr>Igniting Today’s Headlines: Cable News Continues To Spark Ratings</vt:lpstr>
      <vt:lpstr>TV Continues To Be The Most Widely Used Platform For Adults To Get Their News</vt:lpstr>
      <vt:lpstr>TV Accounts For 91% Of The Total Time Spent Consuming News On Video-Enabled Devices</vt:lpstr>
      <vt:lpstr>With Everchanging Updates To Current Events, News Remains Almost Exclusively A “Live” Or “Near Live” Viewing Experience</vt:lpstr>
      <vt:lpstr>The Largest Growth In TV News Is With Cable Which Now Commands More Viewer Time Than Local Broadcast News</vt:lpstr>
      <vt:lpstr>Cable TV News Has A More Dual Audience Than The  Female-Skewing Local Broadcast News </vt:lpstr>
      <vt:lpstr>Cable News Viewers Have Higher Incomes Than Other News Viewers</vt:lpstr>
      <vt:lpstr>The Top 20 Markets Have Lost Almost 20% Of Their Local Broadcast GRPs Within “News-Focused” Dayparts Over The Last 10 Years</vt:lpstr>
      <vt:lpstr>No Days Off:  Live Sports Airing Everyday</vt:lpstr>
      <vt:lpstr>TV Networks Are Projected To Spend Over $25 Billion Annually On Sports Programming By 2020; A 29% Increase From 2016 </vt:lpstr>
      <vt:lpstr>Over 12,000 Live Sporting Events Are Shown On Ad-Supported TV Annually, With 89% Of Them Airing On Cable TV</vt:lpstr>
      <vt:lpstr>There Are At Least Two Live Sporting Events Airing Every Single Day Of The Year On Ad-Supported Cable TV</vt:lpstr>
      <vt:lpstr>In Fact, On Average There Are At Least Seventeen Live Sporting Events Airing On Cable TV Each Day Throughout The Year</vt:lpstr>
      <vt:lpstr>Even With The Increase In DVR Penetration, Sports Remains Almost Exclusively A “Live” Or “Near Live” Viewing Experience</vt:lpstr>
      <vt:lpstr>Within The Digital Realm, A Vast Majority Of Time Spent Online With Sports Content Is Through TV-Branded Platforms</vt:lpstr>
      <vt:lpstr>“Live TV” Viewing Drives Online Social Conversations</vt:lpstr>
      <vt:lpstr>The Vast Majority Of TV Viewing Across All Major Demos Is Done “Live”</vt:lpstr>
      <vt:lpstr>Cable Has A Higher Share Of Live Viewing As A Percent  Of Overall Time Spent During Primetime </vt:lpstr>
      <vt:lpstr>PowerPoint Presentation</vt:lpstr>
      <vt:lpstr>PowerPoint Presentation</vt:lpstr>
      <vt:lpstr>PowerPoint Presentation</vt:lpstr>
      <vt:lpstr>PowerPoint Presentation</vt:lpstr>
      <vt:lpstr>Ad-Supported TV Even Dominate Twitter’s Top 10 Trending Topics On Key Holidays During The 4th Quarter</vt:lpstr>
      <vt:lpstr>PowerPoint Presentation</vt:lpstr>
      <vt:lpstr>Video On Demand: The Ultimate Platform For Consumer Choice</vt:lpstr>
      <vt:lpstr>PowerPoint Presentation</vt:lpstr>
      <vt:lpstr>Almost 75 Million Consumers Have Access To MVPD VOD</vt:lpstr>
      <vt:lpstr>PowerPoint Presentation</vt:lpstr>
      <vt:lpstr>In Fact, MVPD VOD Catalogues Easily Dwarf The Limited Libraries Of The Three Major SVOD Services</vt:lpstr>
      <vt:lpstr>Saying “Yes” To Addressability: Capitalizing On Cable TV’s Advanced Targeting Capabilities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TV Fuels Business Outcomes</vt:lpstr>
      <vt:lpstr>TV Expenditures Drive Website Traffic Across Categories</vt:lpstr>
      <vt:lpstr>Digital-Native “Disruptor” Brands See Their Website Traffic Skyrocket As Soon As They Launch A TV Campaign</vt:lpstr>
      <vt:lpstr>TV Is The Catalyst That Jumpstarts Greater Conversation, Exploration &amp; Online Video Viewing Of “Breakout” Brands</vt:lpstr>
      <vt:lpstr>Digital-Native “Disruptor” Brands Often See Their Revenues Take Off When They Launch A TV Campaign</vt:lpstr>
      <vt:lpstr>Revenues Also Spike When “Growing” Brands Heavy-Up  Their TV Investment As Well</vt:lpstr>
      <vt:lpstr>PowerPoint Presentation</vt:lpstr>
      <vt:lpstr>PowerPoint Presentation</vt:lpstr>
      <vt:lpstr>PowerPoint Presentation</vt:lpstr>
      <vt:lpstr>Additional Member Slides</vt:lpstr>
      <vt:lpstr>From A Total Day Perspective, The Split Between Live &amp;  Time-Shifted Is Similar Between Broadcast &amp; Cable TV</vt:lpstr>
      <vt:lpstr>Regardless of Market, Majority of TV Viewing is Live</vt:lpstr>
      <vt:lpstr>Looking At Set Meter Markets, ‘Live TV’ Also Dominates</vt:lpstr>
      <vt:lpstr>“Live TV” Also Dominates Among Hispanics…</vt:lpstr>
      <vt:lpstr>“Live TV” Also Dominates Among The Black Demographic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Jason Wiese</cp:lastModifiedBy>
  <cp:revision>3178</cp:revision>
  <cp:lastPrinted>2018-03-05T21:30:53Z</cp:lastPrinted>
  <dcterms:created xsi:type="dcterms:W3CDTF">2015-07-02T18:13:14Z</dcterms:created>
  <dcterms:modified xsi:type="dcterms:W3CDTF">2018-03-20T15:12:06Z</dcterms:modified>
</cp:coreProperties>
</file>