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329" r:id="rId2"/>
    <p:sldId id="269" r:id="rId3"/>
    <p:sldId id="322" r:id="rId4"/>
    <p:sldId id="323" r:id="rId5"/>
    <p:sldId id="324" r:id="rId6"/>
    <p:sldId id="325" r:id="rId7"/>
    <p:sldId id="326" r:id="rId8"/>
    <p:sldId id="327" r:id="rId9"/>
    <p:sldId id="328" r:id="rId10"/>
    <p:sldId id="283"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C8D"/>
    <a:srgbClr val="E84A99"/>
    <a:srgbClr val="1B1464"/>
    <a:srgbClr val="E2E8F1"/>
    <a:srgbClr val="E6E6E6"/>
    <a:srgbClr val="D0D8E0"/>
    <a:srgbClr val="FFE600"/>
    <a:srgbClr val="1F1A62"/>
    <a:srgbClr val="00BFF2"/>
    <a:srgbClr val="66C5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76" autoAdjust="0"/>
    <p:restoredTop sz="96203" autoAdjust="0"/>
  </p:normalViewPr>
  <p:slideViewPr>
    <p:cSldViewPr snapToGrid="0" snapToObjects="1">
      <p:cViewPr varScale="1">
        <p:scale>
          <a:sx n="66" d="100"/>
          <a:sy n="66" d="100"/>
        </p:scale>
        <p:origin x="72" y="1176"/>
      </p:cViewPr>
      <p:guideLst/>
    </p:cSldViewPr>
  </p:slideViewPr>
  <p:notesTextViewPr>
    <p:cViewPr>
      <p:scale>
        <a:sx n="75" d="100"/>
        <a:sy n="7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2443730818058885"/>
          <c:w val="1"/>
          <c:h val="0.75502822772440603"/>
        </c:manualLayout>
      </c:layout>
      <c:barChart>
        <c:barDir val="col"/>
        <c:grouping val="stacked"/>
        <c:varyColors val="0"/>
        <c:ser>
          <c:idx val="0"/>
          <c:order val="0"/>
          <c:tx>
            <c:strRef>
              <c:f>Sheet1!$B$1</c:f>
              <c:strCache>
                <c:ptCount val="1"/>
                <c:pt idx="0">
                  <c:v>Facebook</c:v>
                </c:pt>
              </c:strCache>
            </c:strRef>
          </c:tx>
          <c:spPr>
            <a:solidFill>
              <a:srgbClr val="1B1464"/>
            </a:solidFill>
            <a:ln>
              <a:noFill/>
            </a:ln>
            <a:effectLst/>
          </c:spPr>
          <c:invertIfNegative val="0"/>
          <c:dLbls>
            <c:dLbl>
              <c:idx val="0"/>
              <c:layout>
                <c:manualLayout>
                  <c:x val="6.4679287782235806E-2"/>
                  <c:y val="-2.82519924024991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0B3-4833-BB06-E27425667352}"/>
                </c:ext>
                <c:ext xmlns:c15="http://schemas.microsoft.com/office/drawing/2012/chart" uri="{CE6537A1-D6FC-4f65-9D91-7224C49458BB}"/>
              </c:extLst>
            </c:dLbl>
            <c:dLbl>
              <c:idx val="1"/>
              <c:layout>
                <c:manualLayout>
                  <c:x val="6.3876839083055387E-2"/>
                  <c:y val="-1.669435914693139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0B3-4833-BB06-E27425667352}"/>
                </c:ext>
                <c:ext xmlns:c15="http://schemas.microsoft.com/office/drawing/2012/chart" uri="{CE6537A1-D6FC-4f65-9D91-7224C49458BB}"/>
              </c:extLst>
            </c:dLbl>
            <c:dLbl>
              <c:idx val="2"/>
              <c:layout>
                <c:manualLayout>
                  <c:x val="7.3044378321868622E-2"/>
                  <c:y val="-2.439944798397665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0B3-4833-BB06-E27425667352}"/>
                </c:ext>
                <c:ext xmlns:c15="http://schemas.microsoft.com/office/drawing/2012/chart" uri="{CE6537A1-D6FC-4f65-9D91-7224C49458BB}"/>
              </c:extLst>
            </c:dLbl>
            <c:dLbl>
              <c:idx val="3"/>
              <c:layout>
                <c:manualLayout>
                  <c:x val="1.8857502994775911E-4"/>
                  <c:y val="-2.3898064341142111E-3"/>
                </c:manualLayout>
              </c:layout>
              <c:spPr>
                <a:noFill/>
                <a:ln>
                  <a:noFill/>
                </a:ln>
                <a:effectLst/>
              </c:spPr>
              <c:txPr>
                <a:bodyPr wrap="square" lIns="38100" tIns="19050" rIns="38100" bIns="19050" anchor="ctr">
                  <a:spAutoFit/>
                </a:bodyPr>
                <a:lstStyle/>
                <a:p>
                  <a:pPr>
                    <a:defRPr sz="1200" b="1">
                      <a:solidFill>
                        <a:schemeClr val="bg1"/>
                      </a:solidFill>
                      <a:latin typeface="Helvetica" panose="020B0403020202020204"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0B3-4833-BB06-E27425667352}"/>
                </c:ext>
                <c:ext xmlns:c15="http://schemas.microsoft.com/office/drawing/2012/chart" uri="{CE6537A1-D6FC-4f65-9D91-7224C49458BB}"/>
              </c:extLst>
            </c:dLbl>
            <c:dLbl>
              <c:idx val="4"/>
              <c:layout>
                <c:manualLayout>
                  <c:x val="1.8944104140156289E-3"/>
                  <c:y val="-3.6191000234243858E-3"/>
                </c:manualLayout>
              </c:layout>
              <c:spPr>
                <a:noFill/>
                <a:ln>
                  <a:noFill/>
                </a:ln>
                <a:effectLst/>
              </c:spPr>
              <c:txPr>
                <a:bodyPr wrap="square" lIns="38100" tIns="19050" rIns="38100" bIns="19050" anchor="ctr">
                  <a:spAutoFit/>
                </a:bodyPr>
                <a:lstStyle/>
                <a:p>
                  <a:pPr>
                    <a:defRPr sz="1200" b="1">
                      <a:solidFill>
                        <a:schemeClr val="bg1"/>
                      </a:solidFill>
                      <a:latin typeface="Helvetica" panose="020B0403020202020204"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0B3-4833-BB06-E27425667352}"/>
                </c:ext>
                <c:ext xmlns:c15="http://schemas.microsoft.com/office/drawing/2012/chart" uri="{CE6537A1-D6FC-4f65-9D91-7224C49458BB}"/>
              </c:extLst>
            </c:dLbl>
            <c:dLbl>
              <c:idx val="5"/>
              <c:layout>
                <c:manualLayout>
                  <c:x val="4.9665777196415739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0B3-4833-BB06-E27425667352}"/>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200" b="1">
                    <a:solidFill>
                      <a:schemeClr val="tx1"/>
                    </a:solidFill>
                    <a:latin typeface="Helvetica" panose="020B0403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3.964195000000001</c:v>
                </c:pt>
                <c:pt idx="1">
                  <c:v>44.165773999999757</c:v>
                </c:pt>
                <c:pt idx="2">
                  <c:v>11.858582000000023</c:v>
                </c:pt>
                <c:pt idx="3">
                  <c:v>263.1287950000002</c:v>
                </c:pt>
                <c:pt idx="4">
                  <c:v>346.0501609999983</c:v>
                </c:pt>
              </c:numCache>
            </c:numRef>
          </c:val>
          <c:extLst xmlns:c16r2="http://schemas.microsoft.com/office/drawing/2015/06/chart">
            <c:ext xmlns:c16="http://schemas.microsoft.com/office/drawing/2014/chart" uri="{C3380CC4-5D6E-409C-BE32-E72D297353CC}">
              <c16:uniqueId val="{00000006-10B3-4833-BB06-E27425667352}"/>
            </c:ext>
          </c:extLst>
        </c:ser>
        <c:ser>
          <c:idx val="1"/>
          <c:order val="1"/>
          <c:tx>
            <c:strRef>
              <c:f>Sheet1!$C$1</c:f>
              <c:strCache>
                <c:ptCount val="1"/>
                <c:pt idx="0">
                  <c:v>Apple</c:v>
                </c:pt>
              </c:strCache>
            </c:strRef>
          </c:tx>
          <c:spPr>
            <a:solidFill>
              <a:srgbClr val="4EBEA4"/>
            </a:solidFill>
            <a:ln>
              <a:noFill/>
            </a:ln>
            <a:effectLst/>
          </c:spPr>
          <c:invertIfNegative val="0"/>
          <c:dLbls>
            <c:spPr>
              <a:noFill/>
              <a:ln>
                <a:noFill/>
              </a:ln>
              <a:effectLst/>
            </c:spPr>
            <c:txPr>
              <a:bodyPr wrap="square" lIns="38100" tIns="19050" rIns="38100" bIns="19050" anchor="ctr">
                <a:spAutoFit/>
              </a:bodyPr>
              <a:lstStyle/>
              <a:p>
                <a:pPr>
                  <a:defRPr sz="1200" b="1">
                    <a:solidFill>
                      <a:schemeClr val="bg1"/>
                    </a:solidFill>
                    <a:latin typeface="Helvetica" panose="020B0403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"$"#,##0.0</c:formatCode>
                <c:ptCount val="5"/>
                <c:pt idx="0">
                  <c:v>481.96636599999977</c:v>
                </c:pt>
                <c:pt idx="1">
                  <c:v>591.06537300000548</c:v>
                </c:pt>
                <c:pt idx="2">
                  <c:v>609.6517239999929</c:v>
                </c:pt>
                <c:pt idx="3">
                  <c:v>620.2515889999986</c:v>
                </c:pt>
                <c:pt idx="4">
                  <c:v>608.69076400000506</c:v>
                </c:pt>
              </c:numCache>
            </c:numRef>
          </c:val>
          <c:extLst xmlns:c16r2="http://schemas.microsoft.com/office/drawing/2015/06/chart">
            <c:ext xmlns:c16="http://schemas.microsoft.com/office/drawing/2014/chart" uri="{C3380CC4-5D6E-409C-BE32-E72D297353CC}">
              <c16:uniqueId val="{00000007-10B3-4833-BB06-E27425667352}"/>
            </c:ext>
          </c:extLst>
        </c:ser>
        <c:ser>
          <c:idx val="2"/>
          <c:order val="2"/>
          <c:tx>
            <c:strRef>
              <c:f>Sheet1!$D$1</c:f>
              <c:strCache>
                <c:ptCount val="1"/>
                <c:pt idx="0">
                  <c:v>Amazon</c:v>
                </c:pt>
              </c:strCache>
            </c:strRef>
          </c:tx>
          <c:spPr>
            <a:solidFill>
              <a:srgbClr val="FFE600"/>
            </a:solidFill>
            <a:ln>
              <a:noFill/>
            </a:ln>
            <a:effectLst/>
          </c:spPr>
          <c:invertIfNegative val="0"/>
          <c:dLbls>
            <c:spPr>
              <a:noFill/>
              <a:ln>
                <a:noFill/>
              </a:ln>
              <a:effectLst/>
            </c:spPr>
            <c:txPr>
              <a:bodyPr wrap="square" lIns="38100" tIns="19050" rIns="38100" bIns="19050" anchor="ctr">
                <a:spAutoFit/>
              </a:bodyPr>
              <a:lstStyle/>
              <a:p>
                <a:pPr>
                  <a:defRPr sz="1200" b="1">
                    <a:solidFill>
                      <a:schemeClr val="tx1"/>
                    </a:solidFill>
                    <a:latin typeface="Helvetica" panose="020B0403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"$"#,##0.0</c:formatCode>
                <c:ptCount val="5"/>
                <c:pt idx="0">
                  <c:v>262.4788869999993</c:v>
                </c:pt>
                <c:pt idx="1">
                  <c:v>436.94190700000667</c:v>
                </c:pt>
                <c:pt idx="2">
                  <c:v>476.35898199999622</c:v>
                </c:pt>
                <c:pt idx="3">
                  <c:v>725.54522399998837</c:v>
                </c:pt>
                <c:pt idx="4">
                  <c:v>1093.9156709999836</c:v>
                </c:pt>
              </c:numCache>
            </c:numRef>
          </c:val>
          <c:extLst xmlns:c16r2="http://schemas.microsoft.com/office/drawing/2015/06/chart">
            <c:ext xmlns:c16="http://schemas.microsoft.com/office/drawing/2014/chart" uri="{C3380CC4-5D6E-409C-BE32-E72D297353CC}">
              <c16:uniqueId val="{00000008-10B3-4833-BB06-E27425667352}"/>
            </c:ext>
          </c:extLst>
        </c:ser>
        <c:ser>
          <c:idx val="3"/>
          <c:order val="3"/>
          <c:tx>
            <c:strRef>
              <c:f>Sheet1!$E$1</c:f>
              <c:strCache>
                <c:ptCount val="1"/>
                <c:pt idx="0">
                  <c:v>Netflix</c:v>
                </c:pt>
              </c:strCache>
            </c:strRef>
          </c:tx>
          <c:spPr>
            <a:solidFill>
              <a:srgbClr val="ED3C8D"/>
            </a:solidFill>
          </c:spPr>
          <c:invertIfNegative val="0"/>
          <c:dLbls>
            <c:dLbl>
              <c:idx val="0"/>
              <c:layout>
                <c:manualLayout>
                  <c:x val="6.5123481216874529E-2"/>
                  <c:y val="-3.852544418522723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10B3-4833-BB06-E27425667352}"/>
                </c:ext>
                <c:ext xmlns:c15="http://schemas.microsoft.com/office/drawing/2012/chart" uri="{CE6537A1-D6FC-4f65-9D91-7224C49458BB}"/>
              </c:extLst>
            </c:dLbl>
            <c:dLbl>
              <c:idx val="1"/>
              <c:layout>
                <c:manualLayout>
                  <c:x val="6.9665524829874245E-2"/>
                  <c:y val="-2.568362945681846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10B3-4833-BB06-E27425667352}"/>
                </c:ext>
                <c:ext xmlns:c15="http://schemas.microsoft.com/office/drawing/2012/chart" uri="{CE6537A1-D6FC-4f65-9D91-7224C49458BB}"/>
              </c:extLst>
            </c:dLbl>
            <c:dLbl>
              <c:idx val="2"/>
              <c:layout>
                <c:manualLayout>
                  <c:x val="7.5883321323812383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10B3-4833-BB06-E27425667352}"/>
                </c:ext>
                <c:ext xmlns:c15="http://schemas.microsoft.com/office/drawing/2012/chart" uri="{CE6537A1-D6FC-4f65-9D91-7224C49458BB}"/>
              </c:extLst>
            </c:dLbl>
            <c:dLbl>
              <c:idx val="3"/>
              <c:layout>
                <c:manualLayout>
                  <c:x val="6.9568481823911121E-2"/>
                  <c:y val="1.284181472840876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10B3-4833-BB06-E27425667352}"/>
                </c:ext>
                <c:ext xmlns:c15="http://schemas.microsoft.com/office/drawing/2012/chart" uri="{CE6537A1-D6FC-4f65-9D91-7224C49458BB}"/>
              </c:extLst>
            </c:dLbl>
            <c:dLbl>
              <c:idx val="4"/>
              <c:layout>
                <c:manualLayout>
                  <c:x val="5.0485915278676075E-2"/>
                  <c:y val="-1.284181472840970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10B3-4833-BB06-E27425667352}"/>
                </c:ext>
                <c:ext xmlns:c15="http://schemas.microsoft.com/office/drawing/2012/chart" uri="{CE6537A1-D6FC-4f65-9D91-7224C49458BB}"/>
              </c:extLst>
            </c:dLbl>
            <c:dLbl>
              <c:idx val="5"/>
              <c:layout>
                <c:manualLayout>
                  <c:x val="5.2355763992701025E-2"/>
                  <c:y val="-2.568362945681752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10B3-4833-BB06-E27425667352}"/>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200" b="1">
                    <a:latin typeface="Helvetica" panose="020B0403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"$"#,##0.0</c:formatCode>
                <c:ptCount val="5"/>
                <c:pt idx="0">
                  <c:v>42.566489999999689</c:v>
                </c:pt>
                <c:pt idx="1">
                  <c:v>33.905860999999916</c:v>
                </c:pt>
                <c:pt idx="2">
                  <c:v>52.736323999999918</c:v>
                </c:pt>
                <c:pt idx="3">
                  <c:v>98.646210000000252</c:v>
                </c:pt>
                <c:pt idx="4">
                  <c:v>84.941244999999839</c:v>
                </c:pt>
              </c:numCache>
            </c:numRef>
          </c:val>
          <c:extLst xmlns:c16r2="http://schemas.microsoft.com/office/drawing/2015/06/chart">
            <c:ext xmlns:c16="http://schemas.microsoft.com/office/drawing/2014/chart" uri="{C3380CC4-5D6E-409C-BE32-E72D297353CC}">
              <c16:uniqueId val="{0000000F-10B3-4833-BB06-E27425667352}"/>
            </c:ext>
          </c:extLst>
        </c:ser>
        <c:ser>
          <c:idx val="4"/>
          <c:order val="4"/>
          <c:tx>
            <c:strRef>
              <c:f>Sheet1!$F$1</c:f>
              <c:strCache>
                <c:ptCount val="1"/>
                <c:pt idx="0">
                  <c:v>Google</c:v>
                </c:pt>
              </c:strCache>
            </c:strRef>
          </c:tx>
          <c:spPr>
            <a:solidFill>
              <a:srgbClr val="00BFF2"/>
            </a:solidFill>
          </c:spPr>
          <c:invertIfNegative val="0"/>
          <c:dLbls>
            <c:spPr>
              <a:noFill/>
              <a:ln>
                <a:noFill/>
              </a:ln>
              <a:effectLst/>
            </c:spPr>
            <c:txPr>
              <a:bodyPr wrap="square" lIns="38100" tIns="19050" rIns="38100" bIns="19050" anchor="ctr">
                <a:spAutoFit/>
              </a:bodyPr>
              <a:lstStyle/>
              <a:p>
                <a:pPr>
                  <a:defRPr sz="1200" b="1">
                    <a:solidFill>
                      <a:schemeClr val="bg1"/>
                    </a:solidFill>
                    <a:latin typeface="Helvetica" panose="020B0403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"$"#,##0.0</c:formatCode>
                <c:ptCount val="5"/>
                <c:pt idx="0">
                  <c:v>228.20556800000017</c:v>
                </c:pt>
                <c:pt idx="1">
                  <c:v>372.72322999999841</c:v>
                </c:pt>
                <c:pt idx="2">
                  <c:v>442.26699200000087</c:v>
                </c:pt>
                <c:pt idx="3">
                  <c:v>489.22974799999781</c:v>
                </c:pt>
                <c:pt idx="4">
                  <c:v>465.7517159999984</c:v>
                </c:pt>
              </c:numCache>
            </c:numRef>
          </c:val>
          <c:extLst xmlns:c16r2="http://schemas.microsoft.com/office/drawing/2015/06/chart">
            <c:ext xmlns:c16="http://schemas.microsoft.com/office/drawing/2014/chart" uri="{C3380CC4-5D6E-409C-BE32-E72D297353CC}">
              <c16:uniqueId val="{00000010-10B3-4833-BB06-E27425667352}"/>
            </c:ext>
          </c:extLst>
        </c:ser>
        <c:dLbls>
          <c:showLegendKey val="0"/>
          <c:showVal val="0"/>
          <c:showCatName val="0"/>
          <c:showSerName val="0"/>
          <c:showPercent val="0"/>
          <c:showBubbleSize val="0"/>
        </c:dLbls>
        <c:gapWidth val="219"/>
        <c:overlap val="100"/>
        <c:axId val="859992312"/>
        <c:axId val="859992704"/>
      </c:barChart>
      <c:catAx>
        <c:axId val="85999231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chemeClr val="tx1">
                    <a:lumMod val="95000"/>
                    <a:lumOff val="5000"/>
                  </a:schemeClr>
                </a:solidFill>
                <a:latin typeface="Trebuchet MS"/>
                <a:ea typeface="+mn-ea"/>
                <a:cs typeface="Trebuchet MS"/>
              </a:defRPr>
            </a:pPr>
            <a:endParaRPr lang="en-US"/>
          </a:p>
        </c:txPr>
        <c:crossAx val="859992704"/>
        <c:crosses val="autoZero"/>
        <c:auto val="1"/>
        <c:lblAlgn val="ctr"/>
        <c:lblOffset val="100"/>
        <c:noMultiLvlLbl val="0"/>
      </c:catAx>
      <c:valAx>
        <c:axId val="859992704"/>
        <c:scaling>
          <c:orientation val="minMax"/>
        </c:scaling>
        <c:delete val="1"/>
        <c:axPos val="l"/>
        <c:numFmt formatCode="&quot;$&quot;#,##0.0" sourceLinked="1"/>
        <c:majorTickMark val="none"/>
        <c:minorTickMark val="none"/>
        <c:tickLblPos val="nextTo"/>
        <c:crossAx val="859992312"/>
        <c:crosses val="autoZero"/>
        <c:crossBetween val="between"/>
      </c:valAx>
      <c:spPr>
        <a:noFill/>
        <a:ln>
          <a:noFill/>
        </a:ln>
        <a:effectLst/>
      </c:spPr>
    </c:plotArea>
    <c:legend>
      <c:legendPos val="t"/>
      <c:layout>
        <c:manualLayout>
          <c:xMode val="edge"/>
          <c:yMode val="edge"/>
          <c:x val="0.26010071709934329"/>
          <c:y val="6.567431229428297E-3"/>
          <c:w val="0.47979847783417157"/>
          <c:h val="8.3630806940792279E-2"/>
        </c:manualLayout>
      </c:layout>
      <c:overlay val="0"/>
      <c:spPr>
        <a:noFill/>
        <a:ln>
          <a:solidFill>
            <a:srgbClr val="1B1464"/>
          </a:solidFill>
        </a:ln>
        <a:effectLst/>
      </c:spPr>
      <c:txPr>
        <a:bodyPr rot="0" spcFirstLastPara="1" vertOverflow="ellipsis" vert="horz" wrap="square" anchor="ctr" anchorCtr="1"/>
        <a:lstStyle/>
        <a:p>
          <a:pPr>
            <a:defRPr sz="1600" b="0" i="0" u="none" strike="noStrike" kern="1200" baseline="0">
              <a:solidFill>
                <a:schemeClr val="tx1"/>
              </a:solidFill>
              <a:latin typeface="Helvetica" panose="020B0403020202020204" pitchFamily="34" charset="0"/>
              <a:ea typeface="+mn-ea"/>
              <a:cs typeface="Trebuchet M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lt1"/>
            </a:solidFill>
            <a:ln w="19050">
              <a:solidFill>
                <a:schemeClr val="tx1"/>
              </a:solidFill>
            </a:ln>
            <a:effectLst/>
          </c:spPr>
          <c:dPt>
            <c:idx val="0"/>
            <c:bubble3D val="0"/>
            <c:spPr>
              <a:solidFill>
                <a:srgbClr val="1B1464"/>
              </a:solidFill>
              <a:ln w="19050">
                <a:solidFill>
                  <a:schemeClr val="tx1"/>
                </a:solidFill>
              </a:ln>
              <a:effectLst/>
            </c:spPr>
            <c:extLst xmlns:c16r2="http://schemas.microsoft.com/office/drawing/2015/06/chart">
              <c:ext xmlns:c16="http://schemas.microsoft.com/office/drawing/2014/chart" uri="{C3380CC4-5D6E-409C-BE32-E72D297353CC}">
                <c16:uniqueId val="{00000001-1D58-46AE-BE6D-DA596AB1F2B2}"/>
              </c:ext>
            </c:extLst>
          </c:dPt>
          <c:dPt>
            <c:idx val="1"/>
            <c:bubble3D val="0"/>
            <c:spPr>
              <a:solidFill>
                <a:schemeClr val="accent5">
                  <a:lumMod val="20000"/>
                  <a:lumOff val="80000"/>
                </a:schemeClr>
              </a:solidFill>
              <a:ln w="19050">
                <a:solidFill>
                  <a:schemeClr val="tx1"/>
                </a:solidFill>
              </a:ln>
              <a:effectLst/>
            </c:spPr>
            <c:extLst xmlns:c16r2="http://schemas.microsoft.com/office/drawing/2015/06/chart">
              <c:ext xmlns:c16="http://schemas.microsoft.com/office/drawing/2014/chart" uri="{C3380CC4-5D6E-409C-BE32-E72D297353CC}">
                <c16:uniqueId val="{00000003-1D58-46AE-BE6D-DA596AB1F2B2}"/>
              </c:ext>
            </c:extLst>
          </c:dPt>
          <c:dPt>
            <c:idx val="2"/>
            <c:bubble3D val="0"/>
            <c:spPr>
              <a:solidFill>
                <a:srgbClr val="D0D8E0"/>
              </a:solidFill>
              <a:ln w="19050">
                <a:solidFill>
                  <a:schemeClr val="tx1"/>
                </a:solidFill>
              </a:ln>
              <a:effectLst/>
            </c:spPr>
            <c:extLst xmlns:c16r2="http://schemas.microsoft.com/office/drawing/2015/06/chart">
              <c:ext xmlns:c16="http://schemas.microsoft.com/office/drawing/2014/chart" uri="{C3380CC4-5D6E-409C-BE32-E72D297353CC}">
                <c16:uniqueId val="{00000005-1D58-46AE-BE6D-DA596AB1F2B2}"/>
              </c:ext>
            </c:extLst>
          </c:dPt>
          <c:dPt>
            <c:idx val="3"/>
            <c:bubble3D val="0"/>
            <c:spPr>
              <a:solidFill>
                <a:srgbClr val="00BFF2"/>
              </a:solidFill>
              <a:ln w="19050">
                <a:solidFill>
                  <a:schemeClr val="tx1"/>
                </a:solidFill>
              </a:ln>
              <a:effectLst/>
            </c:spPr>
            <c:extLst xmlns:c16r2="http://schemas.microsoft.com/office/drawing/2015/06/chart">
              <c:ext xmlns:c16="http://schemas.microsoft.com/office/drawing/2014/chart" uri="{C3380CC4-5D6E-409C-BE32-E72D297353CC}">
                <c16:uniqueId val="{00000007-1D58-46AE-BE6D-DA596AB1F2B2}"/>
              </c:ext>
            </c:extLst>
          </c:dPt>
          <c:dPt>
            <c:idx val="4"/>
            <c:bubble3D val="0"/>
            <c:spPr>
              <a:solidFill>
                <a:schemeClr val="bg2">
                  <a:lumMod val="90000"/>
                </a:schemeClr>
              </a:solidFill>
              <a:ln w="19050">
                <a:solidFill>
                  <a:schemeClr val="tx1"/>
                </a:solidFill>
              </a:ln>
              <a:effectLst/>
            </c:spPr>
            <c:extLst xmlns:c16r2="http://schemas.microsoft.com/office/drawing/2015/06/chart">
              <c:ext xmlns:c16="http://schemas.microsoft.com/office/drawing/2014/chart" uri="{C3380CC4-5D6E-409C-BE32-E72D297353CC}">
                <c16:uniqueId val="{00000009-1D58-46AE-BE6D-DA596AB1F2B2}"/>
              </c:ext>
            </c:extLst>
          </c:dPt>
          <c:dPt>
            <c:idx val="5"/>
            <c:bubble3D val="0"/>
            <c:spPr>
              <a:solidFill>
                <a:srgbClr val="ED3C8D"/>
              </a:solidFill>
              <a:ln w="19050">
                <a:solidFill>
                  <a:schemeClr val="tx1"/>
                </a:solidFill>
              </a:ln>
              <a:effectLst/>
            </c:spPr>
            <c:extLst xmlns:c16r2="http://schemas.microsoft.com/office/drawing/2015/06/chart">
              <c:ext xmlns:c16="http://schemas.microsoft.com/office/drawing/2014/chart" uri="{C3380CC4-5D6E-409C-BE32-E72D297353CC}">
                <c16:uniqueId val="{0000000B-1D58-46AE-BE6D-DA596AB1F2B2}"/>
              </c:ext>
            </c:extLst>
          </c:dPt>
          <c:dPt>
            <c:idx val="6"/>
            <c:bubble3D val="0"/>
            <c:spPr>
              <a:solidFill>
                <a:schemeClr val="lt1"/>
              </a:solidFill>
              <a:ln w="19050">
                <a:solidFill>
                  <a:schemeClr val="tx1"/>
                </a:solidFill>
              </a:ln>
              <a:effectLst/>
            </c:spPr>
            <c:extLst xmlns:c16r2="http://schemas.microsoft.com/office/drawing/2015/06/chart">
              <c:ext xmlns:c16="http://schemas.microsoft.com/office/drawing/2014/chart" uri="{C3380CC4-5D6E-409C-BE32-E72D297353CC}">
                <c16:uniqueId val="{0000000D-1D58-46AE-BE6D-DA596AB1F2B2}"/>
              </c:ext>
            </c:extLst>
          </c:dPt>
          <c:dLbls>
            <c:dLbl>
              <c:idx val="0"/>
              <c:layout>
                <c:manualLayout>
                  <c:x val="-0.16004429271756004"/>
                  <c:y val="0.1076628775910638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1D58-46AE-BE6D-DA596AB1F2B2}"/>
                </c:ext>
                <c:ext xmlns:c15="http://schemas.microsoft.com/office/drawing/2012/chart" uri="{CE6537A1-D6FC-4f65-9D91-7224C49458BB}"/>
              </c:extLst>
            </c:dLbl>
            <c:dLbl>
              <c:idx val="1"/>
              <c:layout>
                <c:manualLayout>
                  <c:x val="-0.10844309656190852"/>
                  <c:y val="-0.21933472017817046"/>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1D58-46AE-BE6D-DA596AB1F2B2}"/>
                </c:ext>
                <c:ext xmlns:c15="http://schemas.microsoft.com/office/drawing/2012/chart" uri="{CE6537A1-D6FC-4f65-9D91-7224C49458BB}"/>
              </c:extLst>
            </c:dLbl>
            <c:dLbl>
              <c:idx val="2"/>
              <c:layout>
                <c:manualLayout>
                  <c:x val="0.13693945971173691"/>
                  <c:y val="-5.9493468960462016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1D58-46AE-BE6D-DA596AB1F2B2}"/>
                </c:ext>
                <c:ext xmlns:c15="http://schemas.microsoft.com/office/drawing/2012/chart" uri="{CE6537A1-D6FC-4f65-9D91-7224C49458BB}"/>
              </c:extLst>
            </c:dLbl>
            <c:dLbl>
              <c:idx val="3"/>
              <c:layout>
                <c:manualLayout>
                  <c:x val="0.10595466848041765"/>
                  <c:y val="0.1348203147798239"/>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1D58-46AE-BE6D-DA596AB1F2B2}"/>
                </c:ext>
                <c:ext xmlns:c15="http://schemas.microsoft.com/office/drawing/2012/chart" uri="{CE6537A1-D6FC-4f65-9D91-7224C49458BB}">
                  <c15:layout>
                    <c:manualLayout>
                      <c:w val="0.27042299109596762"/>
                      <c:h val="0.18694105514570911"/>
                    </c:manualLayout>
                  </c15:layout>
                </c:ext>
              </c:extLst>
            </c:dLbl>
            <c:dLbl>
              <c:idx val="4"/>
              <c:layout>
                <c:manualLayout>
                  <c:x val="-6.1743947525214112E-3"/>
                  <c:y val="4.6713515433053528E-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1D58-46AE-BE6D-DA596AB1F2B2}"/>
                </c:ext>
                <c:ext xmlns:c15="http://schemas.microsoft.com/office/drawing/2012/chart" uri="{CE6537A1-D6FC-4f65-9D91-7224C49458BB}">
                  <c15:layout>
                    <c:manualLayout>
                      <c:w val="0.25836147494864581"/>
                      <c:h val="0.20200000454443204"/>
                    </c:manualLayout>
                  </c15:layout>
                </c:ext>
              </c:extLst>
            </c:dLbl>
            <c:dLbl>
              <c:idx val="5"/>
              <c:layout>
                <c:manualLayout>
                  <c:x val="0.12563866057805739"/>
                  <c:y val="0"/>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1D58-46AE-BE6D-DA596AB1F2B2}"/>
                </c:ext>
                <c:ext xmlns:c15="http://schemas.microsoft.com/office/drawing/2012/chart" uri="{CE6537A1-D6FC-4f65-9D91-7224C49458BB}">
                  <c15:layout>
                    <c:manualLayout>
                      <c:w val="0.24723783242339406"/>
                      <c:h val="0.13191837031473114"/>
                    </c:manualLayout>
                  </c15:layout>
                </c:ext>
              </c:extLst>
            </c:dLbl>
            <c:dLbl>
              <c:idx val="6"/>
              <c:layout>
                <c:manualLayout>
                  <c:x val="0.18172544957199152"/>
                  <c:y val="4.5282019337856765E-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1D58-46AE-BE6D-DA596AB1F2B2}"/>
                </c:ext>
                <c:ext xmlns:c15="http://schemas.microsoft.com/office/drawing/2012/chart" uri="{CE6537A1-D6FC-4f65-9D91-7224C49458BB}">
                  <c15:layout>
                    <c:manualLayout>
                      <c:w val="0.16177346783637747"/>
                      <c:h val="8.822041014797645E-2"/>
                    </c:manualLayout>
                  </c15:layout>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Helvetica" panose="020B0403020202020204" pitchFamily="34" charset="0"/>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xmlns:c16r2="http://schemas.microsoft.com/office/drawing/2015/06/chart">
              <c:ext xmlns:c15="http://schemas.microsoft.com/office/drawing/2012/chart" uri="{CE6537A1-D6FC-4f65-9D91-7224C49458BB}"/>
            </c:extLst>
          </c:dLbls>
          <c:cat>
            <c:strRef>
              <c:f>Sheet1!$A$2:$A$8</c:f>
              <c:strCache>
                <c:ptCount val="7"/>
                <c:pt idx="0">
                  <c:v>Mobile Phones</c:v>
                </c:pt>
                <c:pt idx="1">
                  <c:v>Search</c:v>
                </c:pt>
                <c:pt idx="2">
                  <c:v>Smart Tech (Home)</c:v>
                </c:pt>
                <c:pt idx="3">
                  <c:v>Video Streaming</c:v>
                </c:pt>
                <c:pt idx="4">
                  <c:v>Cloud Computing</c:v>
                </c:pt>
                <c:pt idx="5">
                  <c:v>Laptops / Tablets</c:v>
                </c:pt>
                <c:pt idx="6">
                  <c:v>Other</c:v>
                </c:pt>
              </c:strCache>
            </c:strRef>
          </c:cat>
          <c:val>
            <c:numRef>
              <c:f>Sheet1!$B$2:$B$8</c:f>
              <c:numCache>
                <c:formatCode>0%</c:formatCode>
                <c:ptCount val="7"/>
                <c:pt idx="0">
                  <c:v>0.35</c:v>
                </c:pt>
                <c:pt idx="1">
                  <c:v>0.24</c:v>
                </c:pt>
                <c:pt idx="2">
                  <c:v>0.23</c:v>
                </c:pt>
                <c:pt idx="3">
                  <c:v>0.09</c:v>
                </c:pt>
                <c:pt idx="4">
                  <c:v>0.04</c:v>
                </c:pt>
                <c:pt idx="5">
                  <c:v>0.03</c:v>
                </c:pt>
                <c:pt idx="6">
                  <c:v>0.03</c:v>
                </c:pt>
              </c:numCache>
            </c:numRef>
          </c:val>
          <c:extLst xmlns:c16r2="http://schemas.microsoft.com/office/drawing/2015/06/chart">
            <c:ext xmlns:c16="http://schemas.microsoft.com/office/drawing/2014/chart" uri="{C3380CC4-5D6E-409C-BE32-E72D297353CC}">
              <c16:uniqueId val="{0000000E-1D58-46AE-BE6D-DA596AB1F2B2}"/>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lt1"/>
            </a:solidFill>
            <a:ln w="19050">
              <a:solidFill>
                <a:schemeClr val="tx1"/>
              </a:solidFill>
            </a:ln>
            <a:effectLst/>
          </c:spPr>
          <c:dPt>
            <c:idx val="0"/>
            <c:bubble3D val="0"/>
            <c:spPr>
              <a:solidFill>
                <a:srgbClr val="00BFF2"/>
              </a:solidFill>
              <a:ln w="19050">
                <a:solidFill>
                  <a:schemeClr val="tx1"/>
                </a:solidFill>
              </a:ln>
              <a:effectLst/>
            </c:spPr>
            <c:extLst xmlns:c16r2="http://schemas.microsoft.com/office/drawing/2015/06/chart">
              <c:ext xmlns:c16="http://schemas.microsoft.com/office/drawing/2014/chart" uri="{C3380CC4-5D6E-409C-BE32-E72D297353CC}">
                <c16:uniqueId val="{00000001-DCF7-4D7E-9B6C-13EE9AB1BE3F}"/>
              </c:ext>
            </c:extLst>
          </c:dPt>
          <c:dPt>
            <c:idx val="1"/>
            <c:bubble3D val="0"/>
            <c:spPr>
              <a:solidFill>
                <a:srgbClr val="D0D8E0"/>
              </a:solidFill>
              <a:ln w="19050">
                <a:solidFill>
                  <a:schemeClr val="tx1"/>
                </a:solidFill>
              </a:ln>
              <a:effectLst/>
            </c:spPr>
            <c:extLst xmlns:c16r2="http://schemas.microsoft.com/office/drawing/2015/06/chart">
              <c:ext xmlns:c16="http://schemas.microsoft.com/office/drawing/2014/chart" uri="{C3380CC4-5D6E-409C-BE32-E72D297353CC}">
                <c16:uniqueId val="{00000003-DCF7-4D7E-9B6C-13EE9AB1BE3F}"/>
              </c:ext>
            </c:extLst>
          </c:dPt>
          <c:dPt>
            <c:idx val="2"/>
            <c:bubble3D val="0"/>
            <c:spPr>
              <a:solidFill>
                <a:srgbClr val="00BFF2"/>
              </a:solidFill>
              <a:ln w="19050">
                <a:solidFill>
                  <a:schemeClr val="tx1"/>
                </a:solidFill>
              </a:ln>
              <a:effectLst/>
            </c:spPr>
            <c:extLst xmlns:c16r2="http://schemas.microsoft.com/office/drawing/2015/06/chart">
              <c:ext xmlns:c16="http://schemas.microsoft.com/office/drawing/2014/chart" uri="{C3380CC4-5D6E-409C-BE32-E72D297353CC}">
                <c16:uniqueId val="{00000005-DCF7-4D7E-9B6C-13EE9AB1BE3F}"/>
              </c:ext>
            </c:extLst>
          </c:dPt>
          <c:dPt>
            <c:idx val="3"/>
            <c:bubble3D val="0"/>
            <c:spPr>
              <a:solidFill>
                <a:schemeClr val="accent6"/>
              </a:solidFill>
              <a:ln w="19050">
                <a:solidFill>
                  <a:schemeClr val="tx1"/>
                </a:solidFill>
              </a:ln>
              <a:effectLst/>
            </c:spPr>
            <c:extLst xmlns:c16r2="http://schemas.microsoft.com/office/drawing/2015/06/chart">
              <c:ext xmlns:c16="http://schemas.microsoft.com/office/drawing/2014/chart" uri="{C3380CC4-5D6E-409C-BE32-E72D297353CC}">
                <c16:uniqueId val="{00000007-DCF7-4D7E-9B6C-13EE9AB1BE3F}"/>
              </c:ext>
            </c:extLst>
          </c:dPt>
          <c:dPt>
            <c:idx val="4"/>
            <c:bubble3D val="0"/>
            <c:spPr>
              <a:solidFill>
                <a:schemeClr val="bg2">
                  <a:lumMod val="90000"/>
                </a:schemeClr>
              </a:solidFill>
              <a:ln w="19050">
                <a:solidFill>
                  <a:schemeClr val="tx1"/>
                </a:solidFill>
              </a:ln>
              <a:effectLst/>
            </c:spPr>
            <c:extLst xmlns:c16r2="http://schemas.microsoft.com/office/drawing/2015/06/chart">
              <c:ext xmlns:c16="http://schemas.microsoft.com/office/drawing/2014/chart" uri="{C3380CC4-5D6E-409C-BE32-E72D297353CC}">
                <c16:uniqueId val="{00000009-DCF7-4D7E-9B6C-13EE9AB1BE3F}"/>
              </c:ext>
            </c:extLst>
          </c:dPt>
          <c:dPt>
            <c:idx val="5"/>
            <c:bubble3D val="0"/>
            <c:spPr>
              <a:solidFill>
                <a:schemeClr val="accent2">
                  <a:lumMod val="40000"/>
                  <a:lumOff val="60000"/>
                </a:schemeClr>
              </a:solidFill>
              <a:ln w="19050">
                <a:solidFill>
                  <a:schemeClr val="tx1"/>
                </a:solidFill>
              </a:ln>
              <a:effectLst/>
            </c:spPr>
            <c:extLst xmlns:c16r2="http://schemas.microsoft.com/office/drawing/2015/06/chart">
              <c:ext xmlns:c16="http://schemas.microsoft.com/office/drawing/2014/chart" uri="{C3380CC4-5D6E-409C-BE32-E72D297353CC}">
                <c16:uniqueId val="{0000000B-DCF7-4D7E-9B6C-13EE9AB1BE3F}"/>
              </c:ext>
            </c:extLst>
          </c:dPt>
          <c:dPt>
            <c:idx val="6"/>
            <c:bubble3D val="0"/>
            <c:spPr>
              <a:solidFill>
                <a:srgbClr val="FFFFFF"/>
              </a:solidFill>
              <a:ln w="19050">
                <a:solidFill>
                  <a:schemeClr val="tx1"/>
                </a:solidFill>
              </a:ln>
              <a:effectLst/>
            </c:spPr>
            <c:extLst xmlns:c16r2="http://schemas.microsoft.com/office/drawing/2015/06/chart">
              <c:ext xmlns:c16="http://schemas.microsoft.com/office/drawing/2014/chart" uri="{C3380CC4-5D6E-409C-BE32-E72D297353CC}">
                <c16:uniqueId val="{0000000D-DCF7-4D7E-9B6C-13EE9AB1BE3F}"/>
              </c:ext>
            </c:extLst>
          </c:dPt>
          <c:dLbls>
            <c:dLbl>
              <c:idx val="0"/>
              <c:layout>
                <c:manualLayout>
                  <c:x val="-4.425523571013331E-3"/>
                  <c:y val="-0.25966706192405409"/>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DCF7-4D7E-9B6C-13EE9AB1BE3F}"/>
                </c:ext>
                <c:ext xmlns:c15="http://schemas.microsoft.com/office/drawing/2012/chart" uri="{CE6537A1-D6FC-4f65-9D91-7224C49458BB}">
                  <c15:layout>
                    <c:manualLayout>
                      <c:w val="0.33233598655690444"/>
                      <c:h val="0.21148163741080331"/>
                    </c:manualLayout>
                  </c15:layout>
                </c:ext>
              </c:extLst>
            </c:dLbl>
            <c:dLbl>
              <c:idx val="1"/>
              <c:layout>
                <c:manualLayout>
                  <c:x val="-0.18625267932198633"/>
                  <c:y val="-0.2543709710948495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DCF7-4D7E-9B6C-13EE9AB1BE3F}"/>
                </c:ext>
                <c:ext xmlns:c15="http://schemas.microsoft.com/office/drawing/2012/chart" uri="{CE6537A1-D6FC-4f65-9D91-7224C49458BB}"/>
              </c:extLst>
            </c:dLbl>
            <c:dLbl>
              <c:idx val="2"/>
              <c:layout>
                <c:manualLayout>
                  <c:x val="0.24678828243184678"/>
                  <c:y val="-0.21720804084392745"/>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DCF7-4D7E-9B6C-13EE9AB1BE3F}"/>
                </c:ext>
                <c:ext xmlns:c15="http://schemas.microsoft.com/office/drawing/2012/chart" uri="{CE6537A1-D6FC-4f65-9D91-7224C49458BB}"/>
              </c:extLst>
            </c:dLbl>
            <c:dLbl>
              <c:idx val="3"/>
              <c:layout>
                <c:manualLayout>
                  <c:x val="5.7893807398757886E-2"/>
                  <c:y val="1.734440472371100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DCF7-4D7E-9B6C-13EE9AB1BE3F}"/>
                </c:ext>
                <c:ext xmlns:c15="http://schemas.microsoft.com/office/drawing/2012/chart" uri="{CE6537A1-D6FC-4f65-9D91-7224C49458BB}">
                  <c15:layout>
                    <c:manualLayout>
                      <c:w val="0.26584550346926578"/>
                      <c:h val="9.2124730351503314E-2"/>
                    </c:manualLayout>
                  </c15:layout>
                </c:ext>
              </c:extLst>
            </c:dLbl>
            <c:dLbl>
              <c:idx val="4"/>
              <c:layout>
                <c:manualLayout>
                  <c:x val="0.1196975553411197"/>
                  <c:y val="0.10566131613295207"/>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DCF7-4D7E-9B6C-13EE9AB1BE3F}"/>
                </c:ext>
                <c:ext xmlns:c15="http://schemas.microsoft.com/office/drawing/2012/chart" uri="{CE6537A1-D6FC-4f65-9D91-7224C49458BB}"/>
              </c:extLst>
            </c:dLbl>
            <c:dLbl>
              <c:idx val="5"/>
              <c:layout>
                <c:manualLayout>
                  <c:x val="0.11876376826871876"/>
                  <c:y val="0.12140458528617024"/>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DCF7-4D7E-9B6C-13EE9AB1BE3F}"/>
                </c:ext>
                <c:ext xmlns:c15="http://schemas.microsoft.com/office/drawing/2012/chart" uri="{CE6537A1-D6FC-4f65-9D91-7224C49458BB}">
                  <c15:layout>
                    <c:manualLayout>
                      <c:w val="0.13276841197633277"/>
                      <c:h val="0.10449046596915479"/>
                    </c:manualLayout>
                  </c15:layout>
                </c:ext>
              </c:extLst>
            </c:dLbl>
            <c:dLbl>
              <c:idx val="6"/>
              <c:layout>
                <c:manualLayout>
                  <c:x val="4.6952262793846872E-2"/>
                  <c:y val="0.1305558787632122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DCF7-4D7E-9B6C-13EE9AB1BE3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Helvetica" panose="020B0403020202020204" pitchFamily="34" charset="0"/>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xmlns:c16r2="http://schemas.microsoft.com/office/drawing/2015/06/chart">
              <c:ext xmlns:c15="http://schemas.microsoft.com/office/drawing/2012/chart" uri="{CE6537A1-D6FC-4f65-9D91-7224C49458BB}"/>
            </c:extLst>
          </c:dLbls>
          <c:cat>
            <c:strRef>
              <c:f>Sheet1!$A$2</c:f>
              <c:strCache>
                <c:ptCount val="1"/>
                <c:pt idx="0">
                  <c:v>Video Streaming</c:v>
                </c:pt>
              </c:strCache>
            </c:strRef>
          </c:cat>
          <c:val>
            <c:numRef>
              <c:f>Sheet1!$B$2</c:f>
              <c:numCache>
                <c:formatCode>0%</c:formatCode>
                <c:ptCount val="1"/>
                <c:pt idx="0">
                  <c:v>1</c:v>
                </c:pt>
              </c:numCache>
            </c:numRef>
          </c:val>
          <c:extLst xmlns:c16r2="http://schemas.microsoft.com/office/drawing/2015/06/chart">
            <c:ext xmlns:c16="http://schemas.microsoft.com/office/drawing/2014/chart" uri="{C3380CC4-5D6E-409C-BE32-E72D297353CC}">
              <c16:uniqueId val="{0000000E-DCF7-4D7E-9B6C-13EE9AB1BE3F}"/>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lt1"/>
            </a:solidFill>
            <a:ln w="19050">
              <a:solidFill>
                <a:schemeClr val="tx1"/>
              </a:solidFill>
            </a:ln>
            <a:effectLst/>
          </c:spPr>
          <c:dPt>
            <c:idx val="0"/>
            <c:bubble3D val="0"/>
            <c:spPr>
              <a:solidFill>
                <a:schemeClr val="accent4">
                  <a:lumMod val="40000"/>
                  <a:lumOff val="60000"/>
                </a:schemeClr>
              </a:solidFill>
              <a:ln w="19050">
                <a:solidFill>
                  <a:schemeClr val="tx1"/>
                </a:solidFill>
              </a:ln>
              <a:effectLst/>
            </c:spPr>
            <c:extLst xmlns:c16r2="http://schemas.microsoft.com/office/drawing/2015/06/chart">
              <c:ext xmlns:c16="http://schemas.microsoft.com/office/drawing/2014/chart" uri="{C3380CC4-5D6E-409C-BE32-E72D297353CC}">
                <c16:uniqueId val="{00000001-4542-4F75-916A-FA0F3B4AE065}"/>
              </c:ext>
            </c:extLst>
          </c:dPt>
          <c:dPt>
            <c:idx val="1"/>
            <c:bubble3D val="0"/>
            <c:spPr>
              <a:solidFill>
                <a:srgbClr val="D0D8E0"/>
              </a:solidFill>
              <a:ln w="19050">
                <a:solidFill>
                  <a:schemeClr val="tx1"/>
                </a:solidFill>
              </a:ln>
              <a:effectLst/>
            </c:spPr>
            <c:extLst xmlns:c16r2="http://schemas.microsoft.com/office/drawing/2015/06/chart">
              <c:ext xmlns:c16="http://schemas.microsoft.com/office/drawing/2014/chart" uri="{C3380CC4-5D6E-409C-BE32-E72D297353CC}">
                <c16:uniqueId val="{00000003-4542-4F75-916A-FA0F3B4AE065}"/>
              </c:ext>
            </c:extLst>
          </c:dPt>
          <c:dPt>
            <c:idx val="2"/>
            <c:bubble3D val="0"/>
            <c:spPr>
              <a:solidFill>
                <a:srgbClr val="00BFF2"/>
              </a:solidFill>
              <a:ln w="19050">
                <a:solidFill>
                  <a:schemeClr val="tx1"/>
                </a:solidFill>
              </a:ln>
              <a:effectLst/>
            </c:spPr>
            <c:extLst xmlns:c16r2="http://schemas.microsoft.com/office/drawing/2015/06/chart">
              <c:ext xmlns:c16="http://schemas.microsoft.com/office/drawing/2014/chart" uri="{C3380CC4-5D6E-409C-BE32-E72D297353CC}">
                <c16:uniqueId val="{00000005-4542-4F75-916A-FA0F3B4AE065}"/>
              </c:ext>
            </c:extLst>
          </c:dPt>
          <c:dPt>
            <c:idx val="3"/>
            <c:bubble3D val="0"/>
            <c:spPr>
              <a:solidFill>
                <a:schemeClr val="accent6"/>
              </a:solidFill>
              <a:ln w="19050">
                <a:solidFill>
                  <a:schemeClr val="tx1"/>
                </a:solidFill>
              </a:ln>
              <a:effectLst/>
            </c:spPr>
            <c:extLst xmlns:c16r2="http://schemas.microsoft.com/office/drawing/2015/06/chart">
              <c:ext xmlns:c16="http://schemas.microsoft.com/office/drawing/2014/chart" uri="{C3380CC4-5D6E-409C-BE32-E72D297353CC}">
                <c16:uniqueId val="{00000007-4542-4F75-916A-FA0F3B4AE065}"/>
              </c:ext>
            </c:extLst>
          </c:dPt>
          <c:dPt>
            <c:idx val="4"/>
            <c:bubble3D val="0"/>
            <c:spPr>
              <a:solidFill>
                <a:schemeClr val="bg2">
                  <a:lumMod val="90000"/>
                </a:schemeClr>
              </a:solidFill>
              <a:ln w="19050">
                <a:solidFill>
                  <a:schemeClr val="tx1"/>
                </a:solidFill>
              </a:ln>
              <a:effectLst/>
            </c:spPr>
            <c:extLst xmlns:c16r2="http://schemas.microsoft.com/office/drawing/2015/06/chart">
              <c:ext xmlns:c16="http://schemas.microsoft.com/office/drawing/2014/chart" uri="{C3380CC4-5D6E-409C-BE32-E72D297353CC}">
                <c16:uniqueId val="{00000009-4542-4F75-916A-FA0F3B4AE065}"/>
              </c:ext>
            </c:extLst>
          </c:dPt>
          <c:dPt>
            <c:idx val="5"/>
            <c:bubble3D val="0"/>
            <c:spPr>
              <a:solidFill>
                <a:schemeClr val="accent2">
                  <a:lumMod val="40000"/>
                  <a:lumOff val="60000"/>
                </a:schemeClr>
              </a:solidFill>
              <a:ln w="19050">
                <a:solidFill>
                  <a:schemeClr val="tx1"/>
                </a:solidFill>
              </a:ln>
              <a:effectLst/>
            </c:spPr>
            <c:extLst xmlns:c16r2="http://schemas.microsoft.com/office/drawing/2015/06/chart">
              <c:ext xmlns:c16="http://schemas.microsoft.com/office/drawing/2014/chart" uri="{C3380CC4-5D6E-409C-BE32-E72D297353CC}">
                <c16:uniqueId val="{0000000B-4542-4F75-916A-FA0F3B4AE065}"/>
              </c:ext>
            </c:extLst>
          </c:dPt>
          <c:dPt>
            <c:idx val="6"/>
            <c:bubble3D val="0"/>
            <c:spPr>
              <a:solidFill>
                <a:srgbClr val="FFFFFF"/>
              </a:solidFill>
              <a:ln w="19050">
                <a:solidFill>
                  <a:schemeClr val="tx1"/>
                </a:solidFill>
              </a:ln>
              <a:effectLst/>
            </c:spPr>
            <c:extLst xmlns:c16r2="http://schemas.microsoft.com/office/drawing/2015/06/chart">
              <c:ext xmlns:c16="http://schemas.microsoft.com/office/drawing/2014/chart" uri="{C3380CC4-5D6E-409C-BE32-E72D297353CC}">
                <c16:uniqueId val="{0000000D-4542-4F75-916A-FA0F3B4AE065}"/>
              </c:ext>
            </c:extLst>
          </c:dPt>
          <c:dLbls>
            <c:dLbl>
              <c:idx val="0"/>
              <c:layout>
                <c:manualLayout>
                  <c:x val="-0.20123760123760123"/>
                  <c:y val="8.4992362292036203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4542-4F75-916A-FA0F3B4AE065}"/>
                </c:ext>
                <c:ext xmlns:c15="http://schemas.microsoft.com/office/drawing/2012/chart" uri="{CE6537A1-D6FC-4f65-9D91-7224C49458BB}"/>
              </c:extLst>
            </c:dLbl>
            <c:dLbl>
              <c:idx val="1"/>
              <c:layout>
                <c:manualLayout>
                  <c:x val="-0.14505394215100351"/>
                  <c:y val="-0.1719220318285529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4542-4F75-916A-FA0F3B4AE065}"/>
                </c:ext>
                <c:ext xmlns:c15="http://schemas.microsoft.com/office/drawing/2012/chart" uri="{CE6537A1-D6FC-4f65-9D91-7224C49458BB}"/>
              </c:extLst>
            </c:dLbl>
            <c:dLbl>
              <c:idx val="2"/>
              <c:layout>
                <c:manualLayout>
                  <c:x val="0.18041740061945793"/>
                  <c:y val="-0.21102719420597899"/>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4542-4F75-916A-FA0F3B4AE065}"/>
                </c:ext>
                <c:ext xmlns:c15="http://schemas.microsoft.com/office/drawing/2012/chart" uri="{CE6537A1-D6FC-4f65-9D91-7224C49458BB}">
                  <c15:layout>
                    <c:manualLayout>
                      <c:w val="0.26403773697799243"/>
                      <c:h val="0.20200000454443204"/>
                    </c:manualLayout>
                  </c15:layout>
                </c:ext>
              </c:extLst>
            </c:dLbl>
            <c:dLbl>
              <c:idx val="3"/>
              <c:layout>
                <c:manualLayout>
                  <c:x val="3.9583349102730314E-2"/>
                  <c:y val="4.9769645985497423E-3"/>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4542-4F75-916A-FA0F3B4AE065}"/>
                </c:ext>
                <c:ext xmlns:c15="http://schemas.microsoft.com/office/drawing/2012/chart" uri="{CE6537A1-D6FC-4f65-9D91-7224C49458BB}">
                  <c15:layout>
                    <c:manualLayout>
                      <c:w val="0.26584536042713974"/>
                      <c:h val="0.17457370792870303"/>
                    </c:manualLayout>
                  </c15:layout>
                </c:ext>
              </c:extLst>
            </c:dLbl>
            <c:dLbl>
              <c:idx val="4"/>
              <c:layout>
                <c:manualLayout>
                  <c:x val="8.6975162929409697E-2"/>
                  <c:y val="0.11802863836156345"/>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4542-4F75-916A-FA0F3B4AE065}"/>
                </c:ext>
                <c:ext xmlns:c15="http://schemas.microsoft.com/office/drawing/2012/chart" uri="{CE6537A1-D6FC-4f65-9D91-7224C49458BB}">
                  <c15:layout>
                    <c:manualLayout>
                      <c:w val="0.25836147494864581"/>
                      <c:h val="0.20200000454443204"/>
                    </c:manualLayout>
                  </c15:layout>
                </c:ext>
              </c:extLst>
            </c:dLbl>
            <c:dLbl>
              <c:idx val="5"/>
              <c:layout>
                <c:manualLayout>
                  <c:x val="-1.8565175908975079E-2"/>
                  <c:y val="4.1016582957146337E-2"/>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4542-4F75-916A-FA0F3B4AE065}"/>
                </c:ext>
                <c:ext xmlns:c15="http://schemas.microsoft.com/office/drawing/2012/chart" uri="{CE6537A1-D6FC-4f65-9D91-7224C49458BB}">
                  <c15:layout>
                    <c:manualLayout>
                      <c:w val="0.27925277207976895"/>
                      <c:h val="0.16632718677258651"/>
                    </c:manualLayout>
                  </c15:layout>
                </c:ext>
              </c:extLst>
            </c:dLbl>
            <c:dLbl>
              <c:idx val="6"/>
              <c:layout>
                <c:manualLayout>
                  <c:x val="6.5262956046455378E-2"/>
                  <c:y val="0.12643356543479015"/>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4542-4F75-916A-FA0F3B4AE06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Helvetica" panose="020B0403020202020204" pitchFamily="34" charset="0"/>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xmlns:c16r2="http://schemas.microsoft.com/office/drawing/2015/06/chart">
              <c:ext xmlns:c15="http://schemas.microsoft.com/office/drawing/2012/chart" uri="{CE6537A1-D6FC-4f65-9D91-7224C49458BB}"/>
            </c:extLst>
          </c:dLbls>
          <c:cat>
            <c:strRef>
              <c:f>Sheet1!$A$2:$A$8</c:f>
              <c:strCache>
                <c:ptCount val="7"/>
                <c:pt idx="0">
                  <c:v>Online Retail</c:v>
                </c:pt>
                <c:pt idx="1">
                  <c:v>Smart Tech (Home)</c:v>
                </c:pt>
                <c:pt idx="2">
                  <c:v>Video Streaming</c:v>
                </c:pt>
                <c:pt idx="3">
                  <c:v>Audio Streaming</c:v>
                </c:pt>
                <c:pt idx="4">
                  <c:v>Cloud Computing</c:v>
                </c:pt>
                <c:pt idx="5">
                  <c:v>Security Systems</c:v>
                </c:pt>
                <c:pt idx="6">
                  <c:v>Other</c:v>
                </c:pt>
              </c:strCache>
            </c:strRef>
          </c:cat>
          <c:val>
            <c:numRef>
              <c:f>Sheet1!$B$2:$B$8</c:f>
              <c:numCache>
                <c:formatCode>0%</c:formatCode>
                <c:ptCount val="7"/>
                <c:pt idx="0">
                  <c:v>0.34</c:v>
                </c:pt>
                <c:pt idx="1">
                  <c:v>0.19</c:v>
                </c:pt>
                <c:pt idx="2">
                  <c:v>0.18</c:v>
                </c:pt>
                <c:pt idx="3">
                  <c:v>0.1</c:v>
                </c:pt>
                <c:pt idx="4">
                  <c:v>7.0000000000000007E-2</c:v>
                </c:pt>
                <c:pt idx="5">
                  <c:v>0.06</c:v>
                </c:pt>
                <c:pt idx="6">
                  <c:v>0.06</c:v>
                </c:pt>
              </c:numCache>
            </c:numRef>
          </c:val>
          <c:extLst xmlns:c16r2="http://schemas.microsoft.com/office/drawing/2015/06/chart">
            <c:ext xmlns:c16="http://schemas.microsoft.com/office/drawing/2014/chart" uri="{C3380CC4-5D6E-409C-BE32-E72D297353CC}">
              <c16:uniqueId val="{0000000E-4542-4F75-916A-FA0F3B4AE06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lt1"/>
            </a:solidFill>
            <a:ln w="19050">
              <a:solidFill>
                <a:schemeClr val="tx1"/>
              </a:solidFill>
            </a:ln>
            <a:effectLst/>
          </c:spPr>
          <c:dPt>
            <c:idx val="0"/>
            <c:bubble3D val="0"/>
            <c:spPr>
              <a:solidFill>
                <a:schemeClr val="accent6">
                  <a:lumMod val="40000"/>
                  <a:lumOff val="60000"/>
                </a:schemeClr>
              </a:solidFill>
              <a:ln w="19050">
                <a:solidFill>
                  <a:schemeClr val="tx1"/>
                </a:solidFill>
              </a:ln>
              <a:effectLst/>
            </c:spPr>
            <c:extLst xmlns:c16r2="http://schemas.microsoft.com/office/drawing/2015/06/chart">
              <c:ext xmlns:c16="http://schemas.microsoft.com/office/drawing/2014/chart" uri="{C3380CC4-5D6E-409C-BE32-E72D297353CC}">
                <c16:uniqueId val="{00000001-1616-44A3-9689-E7EC8C0D4A2C}"/>
              </c:ext>
            </c:extLst>
          </c:dPt>
          <c:dPt>
            <c:idx val="1"/>
            <c:bubble3D val="0"/>
            <c:spPr>
              <a:solidFill>
                <a:srgbClr val="D0D8E0"/>
              </a:solidFill>
              <a:ln w="19050">
                <a:solidFill>
                  <a:schemeClr val="tx1"/>
                </a:solidFill>
              </a:ln>
              <a:effectLst/>
            </c:spPr>
            <c:extLst xmlns:c16r2="http://schemas.microsoft.com/office/drawing/2015/06/chart">
              <c:ext xmlns:c16="http://schemas.microsoft.com/office/drawing/2014/chart" uri="{C3380CC4-5D6E-409C-BE32-E72D297353CC}">
                <c16:uniqueId val="{00000003-1616-44A3-9689-E7EC8C0D4A2C}"/>
              </c:ext>
            </c:extLst>
          </c:dPt>
          <c:dPt>
            <c:idx val="2"/>
            <c:bubble3D val="0"/>
            <c:spPr>
              <a:solidFill>
                <a:schemeClr val="accent3">
                  <a:lumMod val="20000"/>
                  <a:lumOff val="80000"/>
                </a:schemeClr>
              </a:solidFill>
              <a:ln w="19050">
                <a:solidFill>
                  <a:schemeClr val="tx1"/>
                </a:solidFill>
              </a:ln>
              <a:effectLst/>
            </c:spPr>
            <c:extLst xmlns:c16r2="http://schemas.microsoft.com/office/drawing/2015/06/chart">
              <c:ext xmlns:c16="http://schemas.microsoft.com/office/drawing/2014/chart" uri="{C3380CC4-5D6E-409C-BE32-E72D297353CC}">
                <c16:uniqueId val="{00000005-1616-44A3-9689-E7EC8C0D4A2C}"/>
              </c:ext>
            </c:extLst>
          </c:dPt>
          <c:dPt>
            <c:idx val="3"/>
            <c:bubble3D val="0"/>
            <c:spPr>
              <a:solidFill>
                <a:srgbClr val="00BFF2"/>
              </a:solidFill>
              <a:ln w="19050">
                <a:solidFill>
                  <a:schemeClr val="tx1"/>
                </a:solidFill>
              </a:ln>
              <a:effectLst/>
            </c:spPr>
            <c:extLst xmlns:c16r2="http://schemas.microsoft.com/office/drawing/2015/06/chart">
              <c:ext xmlns:c16="http://schemas.microsoft.com/office/drawing/2014/chart" uri="{C3380CC4-5D6E-409C-BE32-E72D297353CC}">
                <c16:uniqueId val="{00000007-1616-44A3-9689-E7EC8C0D4A2C}"/>
              </c:ext>
            </c:extLst>
          </c:dPt>
          <c:dLbls>
            <c:dLbl>
              <c:idx val="0"/>
              <c:layout>
                <c:manualLayout>
                  <c:x val="-8.6799220072197328E-2"/>
                  <c:y val="2.7285596076329369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1616-44A3-9689-E7EC8C0D4A2C}"/>
                </c:ext>
                <c:ext xmlns:c15="http://schemas.microsoft.com/office/drawing/2012/chart" uri="{CE6537A1-D6FC-4f65-9D91-7224C49458BB}">
                  <c15:layout>
                    <c:manualLayout>
                      <c:w val="0.38410898942134786"/>
                      <c:h val="0.239431842121237"/>
                    </c:manualLayout>
                  </c15:layout>
                </c:ext>
              </c:extLst>
            </c:dLbl>
            <c:dLbl>
              <c:idx val="1"/>
              <c:layout>
                <c:manualLayout>
                  <c:x val="0.16159540881666082"/>
                  <c:y val="-0.2049189906297057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1616-44A3-9689-E7EC8C0D4A2C}"/>
                </c:ext>
                <c:ext xmlns:c15="http://schemas.microsoft.com/office/drawing/2012/chart" uri="{CE6537A1-D6FC-4f65-9D91-7224C49458BB}">
                  <c15:layout>
                    <c:manualLayout>
                      <c:w val="0.29404392579047933"/>
                      <c:h val="0.29619796584729469"/>
                    </c:manualLayout>
                  </c15:layout>
                </c:ext>
              </c:extLst>
            </c:dLbl>
            <c:dLbl>
              <c:idx val="2"/>
              <c:layout>
                <c:manualLayout>
                  <c:x val="0.15982419014684823"/>
                  <c:y val="0.15690755294344486"/>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1616-44A3-9689-E7EC8C0D4A2C}"/>
                </c:ext>
                <c:ext xmlns:c15="http://schemas.microsoft.com/office/drawing/2012/chart" uri="{CE6537A1-D6FC-4f65-9D91-7224C49458BB}">
                  <c15:layout>
                    <c:manualLayout>
                      <c:w val="0.27582495572854432"/>
                      <c:h val="0.239431842121237"/>
                    </c:manualLayout>
                  </c15:layout>
                </c:ext>
              </c:extLst>
            </c:dLbl>
            <c:dLbl>
              <c:idx val="3"/>
              <c:layout>
                <c:manualLayout>
                  <c:x val="3.8214024779039207E-2"/>
                  <c:y val="-6.18351130735844E-3"/>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1616-44A3-9689-E7EC8C0D4A2C}"/>
                </c:ext>
                <c:ext xmlns:c15="http://schemas.microsoft.com/office/drawing/2012/chart" uri="{CE6537A1-D6FC-4f65-9D91-7224C49458BB}">
                  <c15:layout>
                    <c:manualLayout>
                      <c:w val="0.81987924426561631"/>
                      <c:h val="0.11273697184367283"/>
                    </c:manualLayout>
                  </c15:layout>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1"/>
                    </a:solidFill>
                    <a:latin typeface="Helvetica" panose="020B0403020202020204" pitchFamily="34" charset="0"/>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Social Networking</c:v>
                </c:pt>
                <c:pt idx="1">
                  <c:v>Smart Tech (Home)</c:v>
                </c:pt>
                <c:pt idx="2">
                  <c:v>Virtual Reality</c:v>
                </c:pt>
                <c:pt idx="3">
                  <c:v>Video Streaming</c:v>
                </c:pt>
              </c:strCache>
            </c:strRef>
          </c:cat>
          <c:val>
            <c:numRef>
              <c:f>Sheet1!$B$2:$B$5</c:f>
              <c:numCache>
                <c:formatCode>0%</c:formatCode>
                <c:ptCount val="4"/>
                <c:pt idx="0">
                  <c:v>0.47</c:v>
                </c:pt>
                <c:pt idx="1">
                  <c:v>0.35</c:v>
                </c:pt>
                <c:pt idx="2">
                  <c:v>0.13</c:v>
                </c:pt>
                <c:pt idx="3">
                  <c:v>0.04</c:v>
                </c:pt>
              </c:numCache>
            </c:numRef>
          </c:val>
          <c:extLst xmlns:c16r2="http://schemas.microsoft.com/office/drawing/2015/06/chart">
            <c:ext xmlns:c16="http://schemas.microsoft.com/office/drawing/2014/chart" uri="{C3380CC4-5D6E-409C-BE32-E72D297353CC}">
              <c16:uniqueId val="{00000008-1616-44A3-9689-E7EC8C0D4A2C}"/>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lt1"/>
            </a:solidFill>
            <a:ln w="19050">
              <a:solidFill>
                <a:schemeClr val="tx1"/>
              </a:solidFill>
            </a:ln>
            <a:effectLst/>
          </c:spPr>
          <c:dPt>
            <c:idx val="0"/>
            <c:bubble3D val="0"/>
            <c:spPr>
              <a:solidFill>
                <a:srgbClr val="1B1464"/>
              </a:solidFill>
              <a:ln w="19050">
                <a:solidFill>
                  <a:schemeClr val="tx1"/>
                </a:solidFill>
              </a:ln>
              <a:effectLst/>
            </c:spPr>
            <c:extLst xmlns:c16r2="http://schemas.microsoft.com/office/drawing/2015/06/chart">
              <c:ext xmlns:c16="http://schemas.microsoft.com/office/drawing/2014/chart" uri="{C3380CC4-5D6E-409C-BE32-E72D297353CC}">
                <c16:uniqueId val="{00000001-D2B7-4C61-BE12-8E2B63A84AE2}"/>
              </c:ext>
            </c:extLst>
          </c:dPt>
          <c:dPt>
            <c:idx val="1"/>
            <c:bubble3D val="0"/>
            <c:spPr>
              <a:solidFill>
                <a:srgbClr val="00BFF2"/>
              </a:solidFill>
              <a:ln w="19050">
                <a:solidFill>
                  <a:schemeClr val="tx1"/>
                </a:solidFill>
              </a:ln>
              <a:effectLst/>
            </c:spPr>
            <c:extLst xmlns:c16r2="http://schemas.microsoft.com/office/drawing/2015/06/chart">
              <c:ext xmlns:c16="http://schemas.microsoft.com/office/drawing/2014/chart" uri="{C3380CC4-5D6E-409C-BE32-E72D297353CC}">
                <c16:uniqueId val="{00000003-D2B7-4C61-BE12-8E2B63A84AE2}"/>
              </c:ext>
            </c:extLst>
          </c:dPt>
          <c:dPt>
            <c:idx val="2"/>
            <c:bubble3D val="0"/>
            <c:spPr>
              <a:solidFill>
                <a:srgbClr val="ED3C8D"/>
              </a:solidFill>
              <a:ln w="19050">
                <a:solidFill>
                  <a:schemeClr val="tx1"/>
                </a:solidFill>
              </a:ln>
              <a:effectLst/>
            </c:spPr>
            <c:extLst xmlns:c16r2="http://schemas.microsoft.com/office/drawing/2015/06/chart">
              <c:ext xmlns:c16="http://schemas.microsoft.com/office/drawing/2014/chart" uri="{C3380CC4-5D6E-409C-BE32-E72D297353CC}">
                <c16:uniqueId val="{00000005-D2B7-4C61-BE12-8E2B63A84AE2}"/>
              </c:ext>
            </c:extLst>
          </c:dPt>
          <c:dPt>
            <c:idx val="3"/>
            <c:bubble3D val="0"/>
            <c:spPr>
              <a:solidFill>
                <a:srgbClr val="FFE600"/>
              </a:solidFill>
              <a:ln w="19050">
                <a:solidFill>
                  <a:schemeClr val="tx1"/>
                </a:solidFill>
              </a:ln>
              <a:effectLst/>
            </c:spPr>
            <c:extLst xmlns:c16r2="http://schemas.microsoft.com/office/drawing/2015/06/chart">
              <c:ext xmlns:c16="http://schemas.microsoft.com/office/drawing/2014/chart" uri="{C3380CC4-5D6E-409C-BE32-E72D297353CC}">
                <c16:uniqueId val="{00000007-D2B7-4C61-BE12-8E2B63A84AE2}"/>
              </c:ext>
            </c:extLst>
          </c:dPt>
          <c:dPt>
            <c:idx val="4"/>
            <c:bubble3D val="0"/>
            <c:spPr>
              <a:solidFill>
                <a:schemeClr val="bg2">
                  <a:lumMod val="90000"/>
                </a:schemeClr>
              </a:solidFill>
              <a:ln w="19050">
                <a:solidFill>
                  <a:schemeClr val="tx1"/>
                </a:solidFill>
              </a:ln>
              <a:effectLst/>
            </c:spPr>
            <c:extLst xmlns:c16r2="http://schemas.microsoft.com/office/drawing/2015/06/chart">
              <c:ext xmlns:c16="http://schemas.microsoft.com/office/drawing/2014/chart" uri="{C3380CC4-5D6E-409C-BE32-E72D297353CC}">
                <c16:uniqueId val="{00000009-D2B7-4C61-BE12-8E2B63A84AE2}"/>
              </c:ext>
            </c:extLst>
          </c:dPt>
          <c:dPt>
            <c:idx val="5"/>
            <c:bubble3D val="0"/>
            <c:spPr>
              <a:solidFill>
                <a:srgbClr val="FFFFFF"/>
              </a:solidFill>
              <a:ln w="19050">
                <a:solidFill>
                  <a:schemeClr val="tx1"/>
                </a:solidFill>
              </a:ln>
              <a:effectLst/>
            </c:spPr>
            <c:extLst xmlns:c16r2="http://schemas.microsoft.com/office/drawing/2015/06/chart">
              <c:ext xmlns:c16="http://schemas.microsoft.com/office/drawing/2014/chart" uri="{C3380CC4-5D6E-409C-BE32-E72D297353CC}">
                <c16:uniqueId val="{0000000B-D2B7-4C61-BE12-8E2B63A84AE2}"/>
              </c:ext>
            </c:extLst>
          </c:dPt>
          <c:dLbls>
            <c:dLbl>
              <c:idx val="0"/>
              <c:layout>
                <c:manualLayout>
                  <c:x val="-0.15546300571555036"/>
                  <c:y val="-0.17263664376813917"/>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D2B7-4C61-BE12-8E2B63A84AE2}"/>
                </c:ext>
                <c:ext xmlns:c15="http://schemas.microsoft.com/office/drawing/2012/chart" uri="{CE6537A1-D6FC-4f65-9D91-7224C49458BB}">
                  <c15:layout>
                    <c:manualLayout>
                      <c:w val="0.30480171830558456"/>
                      <c:h val="0.29619796584729469"/>
                    </c:manualLayout>
                  </c15:layout>
                </c:ext>
              </c:extLst>
            </c:dLbl>
            <c:dLbl>
              <c:idx val="1"/>
              <c:layout>
                <c:manualLayout>
                  <c:x val="6.547525718534826E-2"/>
                  <c:y val="-0.1018624705545149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D2B7-4C61-BE12-8E2B63A84AE2}"/>
                </c:ext>
                <c:ext xmlns:c15="http://schemas.microsoft.com/office/drawing/2012/chart" uri="{CE6537A1-D6FC-4f65-9D91-7224C49458BB}">
                  <c15:layout>
                    <c:manualLayout>
                      <c:w val="0.32318072521924868"/>
                      <c:h val="0.239431842121237"/>
                    </c:manualLayout>
                  </c15:layout>
                </c:ext>
              </c:extLst>
            </c:dLbl>
            <c:dLbl>
              <c:idx val="2"/>
              <c:layout>
                <c:manualLayout>
                  <c:x val="6.8273919652128895E-2"/>
                  <c:y val="0.14042441100103126"/>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D2B7-4C61-BE12-8E2B63A84AE2}"/>
                </c:ext>
                <c:ext xmlns:c15="http://schemas.microsoft.com/office/drawing/2012/chart" uri="{CE6537A1-D6FC-4f65-9D91-7224C49458BB}">
                  <c15:layout>
                    <c:manualLayout>
                      <c:w val="0.2804025863973722"/>
                      <c:h val="0.29619796584729469"/>
                    </c:manualLayout>
                  </c15:layout>
                </c:ext>
              </c:extLst>
            </c:dLbl>
            <c:dLbl>
              <c:idx val="3"/>
              <c:layout>
                <c:manualLayout>
                  <c:x val="0.11509785496552179"/>
                  <c:y val="0.14924693891926263"/>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D2B7-4C61-BE12-8E2B63A84AE2}"/>
                </c:ext>
                <c:ext xmlns:c15="http://schemas.microsoft.com/office/drawing/2012/chart" uri="{CE6537A1-D6FC-4f65-9D91-7224C49458BB}">
                  <c15:layout>
                    <c:manualLayout>
                      <c:w val="0.38028612714783694"/>
                      <c:h val="0.12098186998834354"/>
                    </c:manualLayout>
                  </c15:layout>
                </c:ext>
              </c:extLst>
            </c:dLbl>
            <c:dLbl>
              <c:idx val="4"/>
              <c:layout>
                <c:manualLayout>
                  <c:x val="-2.4484917427832972E-2"/>
                  <c:y val="0"/>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D2B7-4C61-BE12-8E2B63A84AE2}"/>
                </c:ext>
                <c:ext xmlns:c15="http://schemas.microsoft.com/office/drawing/2012/chart" uri="{CE6537A1-D6FC-4f65-9D91-7224C49458BB}">
                  <c15:layout>
                    <c:manualLayout>
                      <c:w val="0.25742288043985628"/>
                      <c:h val="0.12614694161346166"/>
                    </c:manualLayout>
                  </c15:layout>
                </c:ext>
              </c:extLst>
            </c:dLbl>
            <c:dLbl>
              <c:idx val="5"/>
              <c:layout>
                <c:manualLayout>
                  <c:x val="5.4685288348654687E-2"/>
                  <c:y val="1.8691409822061511E-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D2B7-4C61-BE12-8E2B63A84AE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Helvetica" panose="020B0403020202020204" pitchFamily="34" charset="0"/>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xmlns:c16r2="http://schemas.microsoft.com/office/drawing/2015/06/chart">
              <c:ext xmlns:c15="http://schemas.microsoft.com/office/drawing/2012/chart" uri="{CE6537A1-D6FC-4f65-9D91-7224C49458BB}"/>
            </c:extLst>
          </c:dLbls>
          <c:cat>
            <c:strRef>
              <c:f>Sheet1!$A$2:$A$7</c:f>
              <c:strCache>
                <c:ptCount val="6"/>
                <c:pt idx="0">
                  <c:v>Mobile Phones</c:v>
                </c:pt>
                <c:pt idx="1">
                  <c:v>Video Streaming</c:v>
                </c:pt>
                <c:pt idx="2">
                  <c:v>Laptops / Tablets</c:v>
                </c:pt>
                <c:pt idx="3">
                  <c:v>Wearables</c:v>
                </c:pt>
                <c:pt idx="4">
                  <c:v>Headphones</c:v>
                </c:pt>
                <c:pt idx="5">
                  <c:v>Other</c:v>
                </c:pt>
              </c:strCache>
            </c:strRef>
          </c:cat>
          <c:val>
            <c:numRef>
              <c:f>Sheet1!$B$2:$B$7</c:f>
              <c:numCache>
                <c:formatCode>0%</c:formatCode>
                <c:ptCount val="6"/>
                <c:pt idx="0">
                  <c:v>0.62</c:v>
                </c:pt>
                <c:pt idx="1">
                  <c:v>0.14000000000000001</c:v>
                </c:pt>
                <c:pt idx="2">
                  <c:v>0.12</c:v>
                </c:pt>
                <c:pt idx="3">
                  <c:v>0.08</c:v>
                </c:pt>
                <c:pt idx="4">
                  <c:v>0.03</c:v>
                </c:pt>
                <c:pt idx="5">
                  <c:v>0.01</c:v>
                </c:pt>
              </c:numCache>
            </c:numRef>
          </c:val>
          <c:extLst xmlns:c16r2="http://schemas.microsoft.com/office/drawing/2015/06/chart">
            <c:ext xmlns:c16="http://schemas.microsoft.com/office/drawing/2014/chart" uri="{C3380CC4-5D6E-409C-BE32-E72D297353CC}">
              <c16:uniqueId val="{0000000C-D2B7-4C61-BE12-8E2B63A84AE2}"/>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9BDAB63-A7B7-4ED2-8436-FC8E281E2B7D}" type="datetimeFigureOut">
              <a:rPr lang="en-US" smtClean="0"/>
              <a:t>2/26/2020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6AC17F1-CDC7-461D-AF00-10A82EAA34C8}" type="slidenum">
              <a:rPr lang="en-US" smtClean="0"/>
              <a:t>‹#›</a:t>
            </a:fld>
            <a:endParaRPr lang="en-US"/>
          </a:p>
        </p:txBody>
      </p:sp>
    </p:spTree>
    <p:extLst>
      <p:ext uri="{BB962C8B-B14F-4D97-AF65-F5344CB8AC3E}">
        <p14:creationId xmlns:p14="http://schemas.microsoft.com/office/powerpoint/2010/main" val="1821689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2/26/2020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388112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8FCDA1-868E-B749-B61A-968C73D1726F}"/>
              </a:ext>
            </a:extLst>
          </p:cNvPr>
          <p:cNvSpPr>
            <a:spLocks noGrp="1"/>
          </p:cNvSpPr>
          <p:nvPr>
            <p:ph type="dt" sz="half" idx="10"/>
          </p:nvPr>
        </p:nvSpPr>
        <p:spPr/>
        <p:txBody>
          <a:bodyPr/>
          <a:lstStyle/>
          <a:p>
            <a:fld id="{EF675F10-90BA-9A4B-97C5-0F6D45F15F43}" type="datetimeFigureOut">
              <a:rPr lang="en-US" smtClean="0"/>
              <a:t>2/26/2020</a:t>
            </a:fld>
            <a:endParaRPr lang="en-US"/>
          </a:p>
        </p:txBody>
      </p:sp>
      <p:sp>
        <p:nvSpPr>
          <p:cNvPr id="5" name="Footer Placeholder 4">
            <a:extLst>
              <a:ext uri="{FF2B5EF4-FFF2-40B4-BE49-F238E27FC236}">
                <a16:creationId xmlns:a16="http://schemas.microsoft.com/office/drawing/2014/main" xmlns=""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91952A-17CC-F34A-AC73-C84E37847605}"/>
              </a:ext>
            </a:extLst>
          </p:cNvPr>
          <p:cNvSpPr>
            <a:spLocks noGrp="1"/>
          </p:cNvSpPr>
          <p:nvPr>
            <p:ph type="dt" sz="half" idx="10"/>
          </p:nvPr>
        </p:nvSpPr>
        <p:spPr/>
        <p:txBody>
          <a:bodyPr/>
          <a:lstStyle/>
          <a:p>
            <a:fld id="{EF675F10-90BA-9A4B-97C5-0F6D45F15F43}" type="datetimeFigureOut">
              <a:rPr lang="en-US" smtClean="0"/>
              <a:t>2/26/2020</a:t>
            </a:fld>
            <a:endParaRPr lang="en-US"/>
          </a:p>
        </p:txBody>
      </p:sp>
      <p:sp>
        <p:nvSpPr>
          <p:cNvPr id="5" name="Footer Placeholder 4">
            <a:extLst>
              <a:ext uri="{FF2B5EF4-FFF2-40B4-BE49-F238E27FC236}">
                <a16:creationId xmlns:a16="http://schemas.microsoft.com/office/drawing/2014/main" xmlns=""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FC18370-BBC5-5A44-8247-9E05209E6B97}"/>
              </a:ext>
            </a:extLst>
          </p:cNvPr>
          <p:cNvSpPr>
            <a:spLocks noGrp="1"/>
          </p:cNvSpPr>
          <p:nvPr>
            <p:ph type="dt" sz="half" idx="10"/>
          </p:nvPr>
        </p:nvSpPr>
        <p:spPr/>
        <p:txBody>
          <a:bodyPr/>
          <a:lstStyle/>
          <a:p>
            <a:fld id="{EF675F10-90BA-9A4B-97C5-0F6D45F15F43}" type="datetimeFigureOut">
              <a:rPr lang="en-US" smtClean="0"/>
              <a:t>2/26/2020</a:t>
            </a:fld>
            <a:endParaRPr lang="en-US"/>
          </a:p>
        </p:txBody>
      </p:sp>
      <p:sp>
        <p:nvSpPr>
          <p:cNvPr id="5" name="Footer Placeholder 4">
            <a:extLst>
              <a:ext uri="{FF2B5EF4-FFF2-40B4-BE49-F238E27FC236}">
                <a16:creationId xmlns:a16="http://schemas.microsoft.com/office/drawing/2014/main" xmlns=""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A84CD0-A62C-3D4E-ADDB-0276DBB71049}"/>
              </a:ext>
            </a:extLst>
          </p:cNvPr>
          <p:cNvSpPr>
            <a:spLocks noGrp="1"/>
          </p:cNvSpPr>
          <p:nvPr>
            <p:ph type="dt" sz="half" idx="10"/>
          </p:nvPr>
        </p:nvSpPr>
        <p:spPr/>
        <p:txBody>
          <a:bodyPr/>
          <a:lstStyle/>
          <a:p>
            <a:fld id="{EF675F10-90BA-9A4B-97C5-0F6D45F15F43}" type="datetimeFigureOut">
              <a:rPr lang="en-US" smtClean="0"/>
              <a:t>2/26/2020</a:t>
            </a:fld>
            <a:endParaRPr lang="en-US"/>
          </a:p>
        </p:txBody>
      </p:sp>
      <p:sp>
        <p:nvSpPr>
          <p:cNvPr id="5" name="Footer Placeholder 4">
            <a:extLst>
              <a:ext uri="{FF2B5EF4-FFF2-40B4-BE49-F238E27FC236}">
                <a16:creationId xmlns:a16="http://schemas.microsoft.com/office/drawing/2014/main" xmlns=""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11F708-0D8A-FE4D-BFDD-990819C4585E}"/>
              </a:ext>
            </a:extLst>
          </p:cNvPr>
          <p:cNvSpPr>
            <a:spLocks noGrp="1"/>
          </p:cNvSpPr>
          <p:nvPr>
            <p:ph type="dt" sz="half" idx="10"/>
          </p:nvPr>
        </p:nvSpPr>
        <p:spPr/>
        <p:txBody>
          <a:bodyPr/>
          <a:lstStyle/>
          <a:p>
            <a:fld id="{EF675F10-90BA-9A4B-97C5-0F6D45F15F43}" type="datetimeFigureOut">
              <a:rPr lang="en-US" smtClean="0"/>
              <a:t>2/26/2020</a:t>
            </a:fld>
            <a:endParaRPr lang="en-US"/>
          </a:p>
        </p:txBody>
      </p:sp>
      <p:sp>
        <p:nvSpPr>
          <p:cNvPr id="5" name="Footer Placeholder 4">
            <a:extLst>
              <a:ext uri="{FF2B5EF4-FFF2-40B4-BE49-F238E27FC236}">
                <a16:creationId xmlns:a16="http://schemas.microsoft.com/office/drawing/2014/main" xmlns=""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356D911-5035-494E-ACBA-385D31FE256B}"/>
              </a:ext>
            </a:extLst>
          </p:cNvPr>
          <p:cNvSpPr>
            <a:spLocks noGrp="1"/>
          </p:cNvSpPr>
          <p:nvPr>
            <p:ph type="dt" sz="half" idx="10"/>
          </p:nvPr>
        </p:nvSpPr>
        <p:spPr/>
        <p:txBody>
          <a:bodyPr/>
          <a:lstStyle/>
          <a:p>
            <a:fld id="{EF675F10-90BA-9A4B-97C5-0F6D45F15F43}" type="datetimeFigureOut">
              <a:rPr lang="en-US" smtClean="0"/>
              <a:t>2/26/2020</a:t>
            </a:fld>
            <a:endParaRPr lang="en-US"/>
          </a:p>
        </p:txBody>
      </p:sp>
      <p:sp>
        <p:nvSpPr>
          <p:cNvPr id="6" name="Footer Placeholder 5">
            <a:extLst>
              <a:ext uri="{FF2B5EF4-FFF2-40B4-BE49-F238E27FC236}">
                <a16:creationId xmlns:a16="http://schemas.microsoft.com/office/drawing/2014/main" xmlns=""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0BB9DDE-0844-7B40-960B-0B593FEBCA96}"/>
              </a:ext>
            </a:extLst>
          </p:cNvPr>
          <p:cNvSpPr>
            <a:spLocks noGrp="1"/>
          </p:cNvSpPr>
          <p:nvPr>
            <p:ph type="dt" sz="half" idx="10"/>
          </p:nvPr>
        </p:nvSpPr>
        <p:spPr/>
        <p:txBody>
          <a:bodyPr/>
          <a:lstStyle/>
          <a:p>
            <a:fld id="{EF675F10-90BA-9A4B-97C5-0F6D45F15F43}" type="datetimeFigureOut">
              <a:rPr lang="en-US" smtClean="0"/>
              <a:t>2/26/2020</a:t>
            </a:fld>
            <a:endParaRPr lang="en-US"/>
          </a:p>
        </p:txBody>
      </p:sp>
      <p:sp>
        <p:nvSpPr>
          <p:cNvPr id="8" name="Footer Placeholder 7">
            <a:extLst>
              <a:ext uri="{FF2B5EF4-FFF2-40B4-BE49-F238E27FC236}">
                <a16:creationId xmlns:a16="http://schemas.microsoft.com/office/drawing/2014/main" xmlns=""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3FF36D0-BFE4-9949-9E89-09906B4F57E8}"/>
              </a:ext>
            </a:extLst>
          </p:cNvPr>
          <p:cNvSpPr>
            <a:spLocks noGrp="1"/>
          </p:cNvSpPr>
          <p:nvPr>
            <p:ph type="dt" sz="half" idx="10"/>
          </p:nvPr>
        </p:nvSpPr>
        <p:spPr/>
        <p:txBody>
          <a:bodyPr/>
          <a:lstStyle/>
          <a:p>
            <a:fld id="{EF675F10-90BA-9A4B-97C5-0F6D45F15F43}" type="datetimeFigureOut">
              <a:rPr lang="en-US" smtClean="0"/>
              <a:t>2/26/2020</a:t>
            </a:fld>
            <a:endParaRPr lang="en-US"/>
          </a:p>
        </p:txBody>
      </p:sp>
      <p:sp>
        <p:nvSpPr>
          <p:cNvPr id="4" name="Footer Placeholder 3">
            <a:extLst>
              <a:ext uri="{FF2B5EF4-FFF2-40B4-BE49-F238E27FC236}">
                <a16:creationId xmlns:a16="http://schemas.microsoft.com/office/drawing/2014/main" xmlns=""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CFEA5EC-AF0C-494D-AE60-629E819860F2}"/>
              </a:ext>
            </a:extLst>
          </p:cNvPr>
          <p:cNvSpPr>
            <a:spLocks noGrp="1"/>
          </p:cNvSpPr>
          <p:nvPr>
            <p:ph type="dt" sz="half" idx="10"/>
          </p:nvPr>
        </p:nvSpPr>
        <p:spPr/>
        <p:txBody>
          <a:bodyPr/>
          <a:lstStyle/>
          <a:p>
            <a:fld id="{EF675F10-90BA-9A4B-97C5-0F6D45F15F43}" type="datetimeFigureOut">
              <a:rPr lang="en-US" smtClean="0"/>
              <a:t>2/26/2020</a:t>
            </a:fld>
            <a:endParaRPr lang="en-US"/>
          </a:p>
        </p:txBody>
      </p:sp>
      <p:sp>
        <p:nvSpPr>
          <p:cNvPr id="3" name="Footer Placeholder 2">
            <a:extLst>
              <a:ext uri="{FF2B5EF4-FFF2-40B4-BE49-F238E27FC236}">
                <a16:creationId xmlns:a16="http://schemas.microsoft.com/office/drawing/2014/main" xmlns=""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8AD33D-B14A-1E4D-8C2E-9CB77045514F}"/>
              </a:ext>
            </a:extLst>
          </p:cNvPr>
          <p:cNvSpPr>
            <a:spLocks noGrp="1"/>
          </p:cNvSpPr>
          <p:nvPr>
            <p:ph type="dt" sz="half" idx="10"/>
          </p:nvPr>
        </p:nvSpPr>
        <p:spPr/>
        <p:txBody>
          <a:bodyPr/>
          <a:lstStyle/>
          <a:p>
            <a:fld id="{EF675F10-90BA-9A4B-97C5-0F6D45F15F43}" type="datetimeFigureOut">
              <a:rPr lang="en-US" smtClean="0"/>
              <a:t>2/26/2020</a:t>
            </a:fld>
            <a:endParaRPr lang="en-US"/>
          </a:p>
        </p:txBody>
      </p:sp>
      <p:sp>
        <p:nvSpPr>
          <p:cNvPr id="6" name="Footer Placeholder 5">
            <a:extLst>
              <a:ext uri="{FF2B5EF4-FFF2-40B4-BE49-F238E27FC236}">
                <a16:creationId xmlns:a16="http://schemas.microsoft.com/office/drawing/2014/main" xmlns=""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9CC28A1-74D0-0148-90F9-DC233F310DFE}"/>
              </a:ext>
            </a:extLst>
          </p:cNvPr>
          <p:cNvSpPr>
            <a:spLocks noGrp="1"/>
          </p:cNvSpPr>
          <p:nvPr>
            <p:ph type="dt" sz="half" idx="10"/>
          </p:nvPr>
        </p:nvSpPr>
        <p:spPr/>
        <p:txBody>
          <a:bodyPr/>
          <a:lstStyle/>
          <a:p>
            <a:fld id="{EF675F10-90BA-9A4B-97C5-0F6D45F15F43}" type="datetimeFigureOut">
              <a:rPr lang="en-US" smtClean="0"/>
              <a:t>2/26/2020</a:t>
            </a:fld>
            <a:endParaRPr lang="en-US"/>
          </a:p>
        </p:txBody>
      </p:sp>
      <p:sp>
        <p:nvSpPr>
          <p:cNvPr id="6" name="Footer Placeholder 5">
            <a:extLst>
              <a:ext uri="{FF2B5EF4-FFF2-40B4-BE49-F238E27FC236}">
                <a16:creationId xmlns:a16="http://schemas.microsoft.com/office/drawing/2014/main" xmlns=""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2/26/2020</a:t>
            </a:fld>
            <a:endParaRPr lang="en-US"/>
          </a:p>
        </p:txBody>
      </p:sp>
      <p:sp>
        <p:nvSpPr>
          <p:cNvPr id="5" name="Footer Placeholder 4">
            <a:extLst>
              <a:ext uri="{FF2B5EF4-FFF2-40B4-BE49-F238E27FC236}">
                <a16:creationId xmlns:a16="http://schemas.microsoft.com/office/drawing/2014/main" xmlns=""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png"/><Relationship Id="rId7" Type="http://schemas.openxmlformats.org/officeDocument/2006/relationships/hyperlink" Target="https://thevab.com/create-account" TargetMode="External"/><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hyperlink" Target="http://www.thevab.com/" TargetMode="External"/><Relationship Id="rId5" Type="http://schemas.openxmlformats.org/officeDocument/2006/relationships/hyperlink" Target="https://twitter.com/VABintel" TargetMode="External"/><Relationship Id="rId4" Type="http://schemas.openxmlformats.org/officeDocument/2006/relationships/hyperlink" Target="https://thevab.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hart" Target="../charts/chart1.xml"/><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hart" Target="../charts/chart2.xml"/><Relationship Id="rId7" Type="http://schemas.openxmlformats.org/officeDocument/2006/relationships/image" Target="../media/image5.png"/><Relationship Id="rId12"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5.xml"/><Relationship Id="rId11" Type="http://schemas.openxmlformats.org/officeDocument/2006/relationships/chart" Target="../charts/chart6.xml"/><Relationship Id="rId5" Type="http://schemas.openxmlformats.org/officeDocument/2006/relationships/chart" Target="../charts/chart4.xml"/><Relationship Id="rId10" Type="http://schemas.openxmlformats.org/officeDocument/2006/relationships/image" Target="../media/image9.png"/><Relationship Id="rId4" Type="http://schemas.openxmlformats.org/officeDocument/2006/relationships/chart" Target="../charts/chart3.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jpeg"/><Relationship Id="rId3" Type="http://schemas.openxmlformats.org/officeDocument/2006/relationships/image" Target="../media/image12.png"/><Relationship Id="rId21" Type="http://schemas.openxmlformats.org/officeDocument/2006/relationships/image" Target="../media/image30.jpeg"/><Relationship Id="rId34" Type="http://schemas.openxmlformats.org/officeDocument/2006/relationships/image" Target="../media/image8.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jpeg"/><Relationship Id="rId25" Type="http://schemas.openxmlformats.org/officeDocument/2006/relationships/image" Target="../media/image34.png"/><Relationship Id="rId33" Type="http://schemas.openxmlformats.org/officeDocument/2006/relationships/image" Target="../media/image11.png"/><Relationship Id="rId2" Type="http://schemas.openxmlformats.org/officeDocument/2006/relationships/image" Target="../media/image4.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6.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jpeg"/><Relationship Id="rId27" Type="http://schemas.openxmlformats.org/officeDocument/2006/relationships/image" Target="../media/image36.png"/><Relationship Id="rId30" Type="http://schemas.openxmlformats.org/officeDocument/2006/relationships/image" Target="../media/image39.jpeg"/><Relationship Id="rId35"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15" name="Picture 14" descr="A picture containing drawing, table&#10;&#10;Description automatically generated">
            <a:extLst>
              <a:ext uri="{FF2B5EF4-FFF2-40B4-BE49-F238E27FC236}">
                <a16:creationId xmlns="" xmlns:a16="http://schemas.microsoft.com/office/drawing/2014/main" id="{C3C3D991-4E11-5346-8736-765CFE7D6D61}"/>
              </a:ext>
            </a:extLst>
          </p:cNvPr>
          <p:cNvPicPr>
            <a:picLocks noChangeAspect="1"/>
          </p:cNvPicPr>
          <p:nvPr/>
        </p:nvPicPr>
        <p:blipFill>
          <a:blip r:embed="rId3"/>
          <a:stretch>
            <a:fillRect/>
          </a:stretch>
        </p:blipFill>
        <p:spPr>
          <a:xfrm>
            <a:off x="-4" y="-9765"/>
            <a:ext cx="12192004" cy="6867765"/>
          </a:xfrm>
          <a:prstGeom prst="rect">
            <a:avLst/>
          </a:prstGeom>
          <a:noFill/>
        </p:spPr>
      </p:pic>
      <p:sp>
        <p:nvSpPr>
          <p:cNvPr id="9" name="Rounded Rectangle 8"/>
          <p:cNvSpPr/>
          <p:nvPr/>
        </p:nvSpPr>
        <p:spPr>
          <a:xfrm>
            <a:off x="2901249" y="1356956"/>
            <a:ext cx="7044611" cy="1334969"/>
          </a:xfrm>
          <a:prstGeom prst="round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stretch>
            <a:fillRect/>
          </a:stretch>
        </p:blipFill>
        <p:spPr>
          <a:xfrm>
            <a:off x="2987802" y="1393719"/>
            <a:ext cx="6914516" cy="1240765"/>
          </a:xfrm>
          <a:prstGeom prst="rect">
            <a:avLst/>
          </a:prstGeom>
        </p:spPr>
      </p:pic>
      <p:sp>
        <p:nvSpPr>
          <p:cNvPr id="6" name="TextBox 5">
            <a:extLst>
              <a:ext uri="{FF2B5EF4-FFF2-40B4-BE49-F238E27FC236}">
                <a16:creationId xmlns:a16="http://schemas.microsoft.com/office/drawing/2014/main" xmlns="" id="{65121FEB-E7DA-6544-BD8E-06D2CB674FBA}"/>
              </a:ext>
            </a:extLst>
          </p:cNvPr>
          <p:cNvSpPr txBox="1"/>
          <p:nvPr/>
        </p:nvSpPr>
        <p:spPr>
          <a:xfrm>
            <a:off x="398216" y="3020319"/>
            <a:ext cx="2298357" cy="323165"/>
          </a:xfrm>
          <a:prstGeom prst="rect">
            <a:avLst/>
          </a:prstGeom>
          <a:noFill/>
        </p:spPr>
        <p:txBody>
          <a:bodyPr wrap="square" rtlCol="0">
            <a:spAutoFit/>
          </a:bodyPr>
          <a:lstStyle/>
          <a:p>
            <a:r>
              <a:rPr lang="en-US" sz="1500" b="1" dirty="0">
                <a:solidFill>
                  <a:srgbClr val="1F1A62"/>
                </a:solidFill>
                <a:latin typeface="Helvetica" pitchFamily="2" charset="0"/>
              </a:rPr>
              <a:t>2020</a:t>
            </a:r>
          </a:p>
        </p:txBody>
      </p:sp>
      <p:cxnSp>
        <p:nvCxnSpPr>
          <p:cNvPr id="11" name="Straight Connector 10">
            <a:extLst>
              <a:ext uri="{FF2B5EF4-FFF2-40B4-BE49-F238E27FC236}">
                <a16:creationId xmlns:a16="http://schemas.microsoft.com/office/drawing/2014/main" xmlns="" id="{098A06ED-9D12-3B4C-B59C-10A0964513FE}"/>
              </a:ext>
            </a:extLst>
          </p:cNvPr>
          <p:cNvCxnSpPr/>
          <p:nvPr/>
        </p:nvCxnSpPr>
        <p:spPr>
          <a:xfrm>
            <a:off x="4557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xmlns="" id="{D3ED8F18-80E6-D449-A031-541661F2A42F}"/>
              </a:ext>
            </a:extLst>
          </p:cNvPr>
          <p:cNvSpPr txBox="1"/>
          <p:nvPr/>
        </p:nvSpPr>
        <p:spPr>
          <a:xfrm>
            <a:off x="287132" y="3943988"/>
            <a:ext cx="6453638" cy="1415772"/>
          </a:xfrm>
          <a:prstGeom prst="rect">
            <a:avLst/>
          </a:prstGeom>
          <a:noFill/>
        </p:spPr>
        <p:txBody>
          <a:bodyPr wrap="square" rtlCol="0">
            <a:spAutoFit/>
          </a:bodyPr>
          <a:lstStyle/>
          <a:p>
            <a:r>
              <a:rPr lang="en-US" sz="3400" b="1" dirty="0">
                <a:solidFill>
                  <a:srgbClr val="FFE600"/>
                </a:solidFill>
                <a:latin typeface="Helvetica" pitchFamily="2" charset="0"/>
              </a:rPr>
              <a:t>The Rise Of FAANG</a:t>
            </a:r>
            <a:r>
              <a:rPr lang="en-US" sz="4400" b="1" dirty="0">
                <a:solidFill>
                  <a:srgbClr val="FFE600"/>
                </a:solidFill>
                <a:latin typeface="Helvetica" pitchFamily="2" charset="0"/>
              </a:rPr>
              <a:t/>
            </a:r>
            <a:br>
              <a:rPr lang="en-US" sz="4400" b="1" dirty="0">
                <a:solidFill>
                  <a:srgbClr val="FFE600"/>
                </a:solidFill>
                <a:latin typeface="Helvetica" pitchFamily="2" charset="0"/>
              </a:rPr>
            </a:br>
            <a:r>
              <a:rPr lang="en-US" sz="2600" dirty="0">
                <a:solidFill>
                  <a:prstClr val="white"/>
                </a:solidFill>
                <a:latin typeface="Helvetica" pitchFamily="2" charset="0"/>
              </a:rPr>
              <a:t>TV Ad Investment Strategies Behind Today’s Tech Giants</a:t>
            </a:r>
            <a:endParaRPr lang="en-US" sz="1100" b="1" dirty="0">
              <a:solidFill>
                <a:srgbClr val="E84A99"/>
              </a:solidFill>
              <a:latin typeface="Helvetica" pitchFamily="2"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130" y="5877766"/>
            <a:ext cx="2408603" cy="686000"/>
          </a:xfrm>
          <a:prstGeom prst="rect">
            <a:avLst/>
          </a:prstGeom>
        </p:spPr>
      </p:pic>
    </p:spTree>
    <p:extLst>
      <p:ext uri="{BB962C8B-B14F-4D97-AF65-F5344CB8AC3E}">
        <p14:creationId xmlns:p14="http://schemas.microsoft.com/office/powerpoint/2010/main" val="28119843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BDAB4A-CE63-8645-8EEB-587466C5BB85}"/>
              </a:ext>
            </a:extLst>
          </p:cNvPr>
          <p:cNvPicPr>
            <a:picLocks noChangeAspect="1"/>
          </p:cNvPicPr>
          <p:nvPr/>
        </p:nvPicPr>
        <p:blipFill>
          <a:blip r:embed="rId2"/>
          <a:stretch>
            <a:fillRect/>
          </a:stretch>
        </p:blipFill>
        <p:spPr>
          <a:xfrm>
            <a:off x="0" y="-211865"/>
            <a:ext cx="12192000" cy="7098307"/>
          </a:xfrm>
          <a:prstGeom prst="rect">
            <a:avLst/>
          </a:prstGeom>
        </p:spPr>
      </p:pic>
      <p:pic>
        <p:nvPicPr>
          <p:cNvPr id="10" name="Picture 9">
            <a:extLst>
              <a:ext uri="{FF2B5EF4-FFF2-40B4-BE49-F238E27FC236}">
                <a16:creationId xmlns:a16="http://schemas.microsoft.com/office/drawing/2014/main" xmlns="" id="{EA6BB2BA-964A-46BC-B8EB-5BAA6443498D}"/>
              </a:ext>
            </a:extLst>
          </p:cNvPr>
          <p:cNvPicPr>
            <a:picLocks noChangeAspect="1"/>
          </p:cNvPicPr>
          <p:nvPr/>
        </p:nvPicPr>
        <p:blipFill rotWithShape="1">
          <a:blip r:embed="rId3"/>
          <a:srcRect l="4141" t="81944" r="84307" b="5490"/>
          <a:stretch/>
        </p:blipFill>
        <p:spPr>
          <a:xfrm>
            <a:off x="212565" y="5974672"/>
            <a:ext cx="1203363" cy="762127"/>
          </a:xfrm>
          <a:prstGeom prst="rect">
            <a:avLst/>
          </a:prstGeom>
        </p:spPr>
      </p:pic>
      <p:pic>
        <p:nvPicPr>
          <p:cNvPr id="11" name="Picture 10">
            <a:hlinkClick r:id="rId4"/>
            <a:extLst>
              <a:ext uri="{FF2B5EF4-FFF2-40B4-BE49-F238E27FC236}">
                <a16:creationId xmlns:a16="http://schemas.microsoft.com/office/drawing/2014/main" xmlns="" id="{B892C2B3-12F2-483D-BB86-AFB7F6DE5805}"/>
              </a:ext>
            </a:extLst>
          </p:cNvPr>
          <p:cNvPicPr>
            <a:picLocks noChangeAspect="1"/>
          </p:cNvPicPr>
          <p:nvPr/>
        </p:nvPicPr>
        <p:blipFill rotWithShape="1">
          <a:blip r:embed="rId3"/>
          <a:srcRect l="18697" t="84280" r="73412" b="5915"/>
          <a:stretch/>
        </p:blipFill>
        <p:spPr>
          <a:xfrm>
            <a:off x="1591555" y="5829181"/>
            <a:ext cx="1315091" cy="951285"/>
          </a:xfrm>
          <a:prstGeom prst="rect">
            <a:avLst/>
          </a:prstGeom>
        </p:spPr>
      </p:pic>
      <p:pic>
        <p:nvPicPr>
          <p:cNvPr id="12" name="Picture 11">
            <a:hlinkClick r:id="rId5"/>
            <a:extLst>
              <a:ext uri="{FF2B5EF4-FFF2-40B4-BE49-F238E27FC236}">
                <a16:creationId xmlns:a16="http://schemas.microsoft.com/office/drawing/2014/main" xmlns="" id="{DCDA5C0E-1967-4455-844E-A2087EAC9184}"/>
              </a:ext>
            </a:extLst>
          </p:cNvPr>
          <p:cNvPicPr>
            <a:picLocks noChangeAspect="1"/>
          </p:cNvPicPr>
          <p:nvPr/>
        </p:nvPicPr>
        <p:blipFill rotWithShape="1">
          <a:blip r:embed="rId3"/>
          <a:srcRect l="29628" t="83262" r="62480" b="5738"/>
          <a:stretch/>
        </p:blipFill>
        <p:spPr>
          <a:xfrm>
            <a:off x="3032628" y="5713814"/>
            <a:ext cx="1315091" cy="1067166"/>
          </a:xfrm>
          <a:prstGeom prst="rect">
            <a:avLst/>
          </a:prstGeom>
        </p:spPr>
      </p:pic>
      <p:pic>
        <p:nvPicPr>
          <p:cNvPr id="13" name="Picture 12">
            <a:hlinkClick r:id="rId6"/>
            <a:extLst>
              <a:ext uri="{FF2B5EF4-FFF2-40B4-BE49-F238E27FC236}">
                <a16:creationId xmlns:a16="http://schemas.microsoft.com/office/drawing/2014/main" xmlns="" id="{98CA53C6-1B1C-46E6-9FD8-EA4CBEA280F2}"/>
              </a:ext>
            </a:extLst>
          </p:cNvPr>
          <p:cNvPicPr>
            <a:picLocks noChangeAspect="1"/>
          </p:cNvPicPr>
          <p:nvPr/>
        </p:nvPicPr>
        <p:blipFill rotWithShape="1">
          <a:blip r:embed="rId3"/>
          <a:srcRect l="40442" t="81943" r="55345" b="5471"/>
          <a:stretch/>
        </p:blipFill>
        <p:spPr>
          <a:xfrm>
            <a:off x="4393802" y="5569761"/>
            <a:ext cx="701982" cy="1220979"/>
          </a:xfrm>
          <a:prstGeom prst="rect">
            <a:avLst/>
          </a:prstGeom>
        </p:spPr>
      </p:pic>
      <p:sp>
        <p:nvSpPr>
          <p:cNvPr id="7" name="TextBox 6">
            <a:hlinkClick r:id="rId7"/>
            <a:extLst>
              <a:ext uri="{FF2B5EF4-FFF2-40B4-BE49-F238E27FC236}">
                <a16:creationId xmlns:a16="http://schemas.microsoft.com/office/drawing/2014/main" xmlns="" id="{84D3A5FE-0290-4AED-B92A-C1DFD6A1D2E1}"/>
              </a:ext>
            </a:extLst>
          </p:cNvPr>
          <p:cNvSpPr txBox="1"/>
          <p:nvPr/>
        </p:nvSpPr>
        <p:spPr>
          <a:xfrm>
            <a:off x="532015" y="2730101"/>
            <a:ext cx="3897308" cy="1384995"/>
          </a:xfrm>
          <a:prstGeom prst="rect">
            <a:avLst/>
          </a:prstGeom>
          <a:noFill/>
        </p:spPr>
        <p:txBody>
          <a:bodyPr wrap="square" rtlCol="0">
            <a:spAutoFit/>
          </a:bodyPr>
          <a:lstStyle/>
          <a:p>
            <a:pPr algn="ctr" defTabSz="913851">
              <a:defRPr/>
            </a:pPr>
            <a:r>
              <a:rPr lang="en-US" sz="2800" b="1" dirty="0">
                <a:solidFill>
                  <a:prstClr val="white"/>
                </a:solidFill>
                <a:latin typeface="Helvetica Light" panose="020B0403020202020204"/>
                <a:ea typeface="Open Sans" panose="020B0606030504020204" pitchFamily="34" charset="0"/>
                <a:cs typeface="Open Sans" panose="020B0606030504020204" pitchFamily="34" charset="0"/>
              </a:rPr>
              <a:t>Register for Complimentary Access to VAB Insights</a:t>
            </a:r>
          </a:p>
        </p:txBody>
      </p:sp>
      <p:pic>
        <p:nvPicPr>
          <p:cNvPr id="8" name="Picture 7">
            <a:hlinkClick r:id="rId7"/>
            <a:extLst>
              <a:ext uri="{FF2B5EF4-FFF2-40B4-BE49-F238E27FC236}">
                <a16:creationId xmlns:a16="http://schemas.microsoft.com/office/drawing/2014/main" xmlns="" id="{7D4C39EE-B0C8-4698-BF4D-9AFE4B7BB3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5309" y="1179380"/>
            <a:ext cx="1550721" cy="1550721"/>
          </a:xfrm>
          <a:prstGeom prst="rect">
            <a:avLst/>
          </a:prstGeom>
        </p:spPr>
      </p:pic>
    </p:spTree>
    <p:extLst>
      <p:ext uri="{BB962C8B-B14F-4D97-AF65-F5344CB8AC3E}">
        <p14:creationId xmlns:p14="http://schemas.microsoft.com/office/powerpoint/2010/main" val="3006922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D45691AB-BB71-485F-894B-90577C72CBC8}"/>
              </a:ext>
            </a:extLst>
          </p:cNvPr>
          <p:cNvSpPr/>
          <p:nvPr/>
        </p:nvSpPr>
        <p:spPr>
          <a:xfrm>
            <a:off x="-8540"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xmlns="" id="{007C0E06-A025-6444-A897-359A6F2930CE}"/>
              </a:ext>
            </a:extLst>
          </p:cNvPr>
          <p:cNvPicPr>
            <a:picLocks noChangeAspect="1"/>
          </p:cNvPicPr>
          <p:nvPr/>
        </p:nvPicPr>
        <p:blipFill rotWithShape="1">
          <a:blip r:embed="rId2"/>
          <a:srcRect l="4181" t="95080" r="-1"/>
          <a:stretch/>
        </p:blipFill>
        <p:spPr>
          <a:xfrm>
            <a:off x="526245" y="6519043"/>
            <a:ext cx="11665756" cy="350107"/>
          </a:xfrm>
          <a:prstGeom prst="rect">
            <a:avLst/>
          </a:prstGeom>
        </p:spPr>
      </p:pic>
      <p:sp>
        <p:nvSpPr>
          <p:cNvPr id="39" name="TextBox 38">
            <a:extLst>
              <a:ext uri="{FF2B5EF4-FFF2-40B4-BE49-F238E27FC236}">
                <a16:creationId xmlns:a16="http://schemas.microsoft.com/office/drawing/2014/main" xmlns="" id="{3703E8EB-CD64-1E43-972C-CB9BE353C2CB}"/>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2</a:t>
            </a:r>
          </a:p>
        </p:txBody>
      </p:sp>
      <p:sp>
        <p:nvSpPr>
          <p:cNvPr id="40" name="Rectangle 39">
            <a:extLst>
              <a:ext uri="{FF2B5EF4-FFF2-40B4-BE49-F238E27FC236}">
                <a16:creationId xmlns:a16="http://schemas.microsoft.com/office/drawing/2014/main" xmlns="" id="{F5DF2A03-D5AD-0F42-B014-1D18EEE5BA11}"/>
              </a:ext>
            </a:extLst>
          </p:cNvPr>
          <p:cNvSpPr/>
          <p:nvPr/>
        </p:nvSpPr>
        <p:spPr>
          <a:xfrm>
            <a:off x="413302" y="357425"/>
            <a:ext cx="11624818" cy="1292662"/>
          </a:xfrm>
          <a:prstGeom prst="rect">
            <a:avLst/>
          </a:prstGeom>
        </p:spPr>
        <p:txBody>
          <a:bodyPr wrap="square">
            <a:spAutoFit/>
          </a:bodyPr>
          <a:lstStyle/>
          <a:p>
            <a:r>
              <a:rPr lang="en-US" sz="2600" b="1" dirty="0">
                <a:solidFill>
                  <a:srgbClr val="1F1A62"/>
                </a:solidFill>
                <a:latin typeface="Helvetica" pitchFamily="2" charset="0"/>
              </a:rPr>
              <a:t>FAANG collectively spent </a:t>
            </a:r>
            <a:r>
              <a:rPr lang="en-US" sz="2600" b="1" dirty="0">
                <a:solidFill>
                  <a:srgbClr val="ED3C8D"/>
                </a:solidFill>
                <a:latin typeface="Helvetica" pitchFamily="2" charset="0"/>
              </a:rPr>
              <a:t>$2.6 billion on TV</a:t>
            </a:r>
            <a:r>
              <a:rPr lang="en-US" sz="2600" b="1" dirty="0">
                <a:solidFill>
                  <a:srgbClr val="1F1A62"/>
                </a:solidFill>
                <a:latin typeface="Helvetica" pitchFamily="2" charset="0"/>
              </a:rPr>
              <a:t> in 2019 and their increasing investment reflects a 26% compound annual growth rate over the last four years</a:t>
            </a:r>
          </a:p>
        </p:txBody>
      </p:sp>
      <p:sp>
        <p:nvSpPr>
          <p:cNvPr id="21" name="Rectangle 20">
            <a:extLst>
              <a:ext uri="{FF2B5EF4-FFF2-40B4-BE49-F238E27FC236}">
                <a16:creationId xmlns:a16="http://schemas.microsoft.com/office/drawing/2014/main" xmlns="" id="{B22EBFB0-7172-4EB9-A859-C24AC4C6AEEA}"/>
              </a:ext>
            </a:extLst>
          </p:cNvPr>
          <p:cNvSpPr/>
          <p:nvPr/>
        </p:nvSpPr>
        <p:spPr>
          <a:xfrm>
            <a:off x="546751" y="6586958"/>
            <a:ext cx="1168828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12" name="Chart 11">
            <a:extLst>
              <a:ext uri="{FF2B5EF4-FFF2-40B4-BE49-F238E27FC236}">
                <a16:creationId xmlns:a16="http://schemas.microsoft.com/office/drawing/2014/main" xmlns="" id="{02F373BD-32BC-468E-A128-EC7D418A18AC}"/>
              </a:ext>
            </a:extLst>
          </p:cNvPr>
          <p:cNvGraphicFramePr/>
          <p:nvPr>
            <p:extLst>
              <p:ext uri="{D42A27DB-BD31-4B8C-83A1-F6EECF244321}">
                <p14:modId xmlns:p14="http://schemas.microsoft.com/office/powerpoint/2010/main" val="861523025"/>
              </p:ext>
            </p:extLst>
          </p:nvPr>
        </p:nvGraphicFramePr>
        <p:xfrm>
          <a:off x="413587" y="2307956"/>
          <a:ext cx="11367881" cy="386757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xmlns="" id="{51510136-37E8-44E5-AC97-4A34FF7BFF51}"/>
              </a:ext>
            </a:extLst>
          </p:cNvPr>
          <p:cNvSpPr/>
          <p:nvPr/>
        </p:nvSpPr>
        <p:spPr>
          <a:xfrm>
            <a:off x="555628" y="6175525"/>
            <a:ext cx="11546765" cy="307777"/>
          </a:xfrm>
          <a:prstGeom prst="rect">
            <a:avLst/>
          </a:prstGeom>
        </p:spPr>
        <p:txBody>
          <a:bodyPr wrap="square">
            <a:spAutoFit/>
          </a:bodyPr>
          <a:lstStyle/>
          <a:p>
            <a:pPr lvl="0"/>
            <a:r>
              <a:rPr lang="en-US" sz="700" dirty="0">
                <a:solidFill>
                  <a:srgbClr val="1B1464"/>
                </a:solidFill>
                <a:latin typeface="Helvetica Light" panose="020B0403020202020204" pitchFamily="34" charset="0"/>
              </a:rPr>
              <a:t>Source: VAB analysis of Nielsen </a:t>
            </a:r>
            <a:r>
              <a:rPr lang="en-US" sz="700" dirty="0" err="1">
                <a:solidFill>
                  <a:srgbClr val="1B1464"/>
                </a:solidFill>
                <a:latin typeface="Helvetica Light" panose="020B0403020202020204" pitchFamily="34" charset="0"/>
              </a:rPr>
              <a:t>AdIntel</a:t>
            </a:r>
            <a:r>
              <a:rPr lang="en-US" sz="700" dirty="0">
                <a:solidFill>
                  <a:srgbClr val="1B1464"/>
                </a:solidFill>
                <a:latin typeface="Helvetica Light" panose="020B0403020202020204" pitchFamily="34" charset="0"/>
              </a:rPr>
              <a:t>, calendar year 2015-2019, as of February 2020. TV spend includes cable TV, broadcast TV, Spanish language cable TV, Spanish language broadcast TV, spot TV, and syndicated TV.  U.S. TV spend only.</a:t>
            </a:r>
          </a:p>
          <a:p>
            <a:pPr lvl="0"/>
            <a:r>
              <a:rPr lang="en-US" sz="700" dirty="0">
                <a:solidFill>
                  <a:srgbClr val="1B1464"/>
                </a:solidFill>
                <a:latin typeface="Helvetica Light" panose="020B0403020202020204" pitchFamily="34" charset="0"/>
              </a:rPr>
              <a:t>FAANG includes: Facebook, Apple, Amazon, Netflix and Google.</a:t>
            </a:r>
          </a:p>
        </p:txBody>
      </p:sp>
      <p:sp>
        <p:nvSpPr>
          <p:cNvPr id="14" name="TextBox 13">
            <a:extLst>
              <a:ext uri="{FF2B5EF4-FFF2-40B4-BE49-F238E27FC236}">
                <a16:creationId xmlns:a16="http://schemas.microsoft.com/office/drawing/2014/main" xmlns="" id="{CE4BDB9C-6567-42FC-949E-F76090C6890D}"/>
              </a:ext>
            </a:extLst>
          </p:cNvPr>
          <p:cNvSpPr txBox="1"/>
          <p:nvPr/>
        </p:nvSpPr>
        <p:spPr>
          <a:xfrm>
            <a:off x="504827" y="1704033"/>
            <a:ext cx="11276641" cy="584775"/>
          </a:xfrm>
          <a:prstGeom prst="rect">
            <a:avLst/>
          </a:prstGeom>
          <a:noFill/>
        </p:spPr>
        <p:txBody>
          <a:bodyPr wrap="square" rtlCol="0">
            <a:spAutoFit/>
          </a:bodyPr>
          <a:lstStyle/>
          <a:p>
            <a:pPr algn="ctr"/>
            <a:r>
              <a:rPr lang="en-US" b="1" u="sng" dirty="0">
                <a:solidFill>
                  <a:srgbClr val="1F1A62"/>
                </a:solidFill>
                <a:latin typeface="Helvetica Light" panose="020B0403020202020204" pitchFamily="34" charset="0"/>
              </a:rPr>
              <a:t>FAANG U.S. TV Spend</a:t>
            </a:r>
          </a:p>
          <a:p>
            <a:pPr algn="ctr"/>
            <a:r>
              <a:rPr lang="en-US" sz="1400" dirty="0">
                <a:solidFill>
                  <a:srgbClr val="1F1A62"/>
                </a:solidFill>
                <a:latin typeface="Helvetica Light" panose="020B0403020202020204" pitchFamily="34" charset="0"/>
              </a:rPr>
              <a:t>($$$ in Millions)</a:t>
            </a:r>
          </a:p>
        </p:txBody>
      </p:sp>
      <p:sp>
        <p:nvSpPr>
          <p:cNvPr id="16" name="TextBox 15">
            <a:extLst>
              <a:ext uri="{FF2B5EF4-FFF2-40B4-BE49-F238E27FC236}">
                <a16:creationId xmlns:a16="http://schemas.microsoft.com/office/drawing/2014/main" xmlns="" id="{79BBE67F-5539-4E15-AC74-C83BBCD8FAB4}"/>
              </a:ext>
            </a:extLst>
          </p:cNvPr>
          <p:cNvSpPr txBox="1"/>
          <p:nvPr/>
        </p:nvSpPr>
        <p:spPr>
          <a:xfrm>
            <a:off x="875863" y="4320989"/>
            <a:ext cx="1419669" cy="369332"/>
          </a:xfrm>
          <a:prstGeom prst="rect">
            <a:avLst/>
          </a:prstGeom>
          <a:noFill/>
        </p:spPr>
        <p:txBody>
          <a:bodyPr wrap="square" rtlCol="0">
            <a:spAutoFit/>
          </a:bodyPr>
          <a:lstStyle/>
          <a:p>
            <a:pPr algn="ctr"/>
            <a:r>
              <a:rPr lang="en-US" b="1" u="sng" dirty="0">
                <a:latin typeface="Helvetica" panose="020B0403020202020204" pitchFamily="34" charset="0"/>
              </a:rPr>
              <a:t>$1,019.2</a:t>
            </a:r>
          </a:p>
        </p:txBody>
      </p:sp>
      <p:sp>
        <p:nvSpPr>
          <p:cNvPr id="17" name="TextBox 16">
            <a:extLst>
              <a:ext uri="{FF2B5EF4-FFF2-40B4-BE49-F238E27FC236}">
                <a16:creationId xmlns:a16="http://schemas.microsoft.com/office/drawing/2014/main" xmlns="" id="{39F4EC72-41DC-4E66-8A2C-8E660DDB3429}"/>
              </a:ext>
            </a:extLst>
          </p:cNvPr>
          <p:cNvSpPr txBox="1"/>
          <p:nvPr/>
        </p:nvSpPr>
        <p:spPr>
          <a:xfrm>
            <a:off x="3079005" y="3867922"/>
            <a:ext cx="1419669" cy="369332"/>
          </a:xfrm>
          <a:prstGeom prst="rect">
            <a:avLst/>
          </a:prstGeom>
          <a:noFill/>
        </p:spPr>
        <p:txBody>
          <a:bodyPr wrap="square" rtlCol="0">
            <a:spAutoFit/>
          </a:bodyPr>
          <a:lstStyle/>
          <a:p>
            <a:pPr algn="ctr"/>
            <a:r>
              <a:rPr lang="en-US" b="1" u="sng" dirty="0">
                <a:latin typeface="Helvetica" panose="020B0403020202020204" pitchFamily="34" charset="0"/>
              </a:rPr>
              <a:t>$1,478.8</a:t>
            </a:r>
          </a:p>
        </p:txBody>
      </p:sp>
      <p:sp>
        <p:nvSpPr>
          <p:cNvPr id="20" name="TextBox 19">
            <a:extLst>
              <a:ext uri="{FF2B5EF4-FFF2-40B4-BE49-F238E27FC236}">
                <a16:creationId xmlns:a16="http://schemas.microsoft.com/office/drawing/2014/main" xmlns="" id="{36C5D584-CB82-4FC0-9142-BC7EC7D323A0}"/>
              </a:ext>
            </a:extLst>
          </p:cNvPr>
          <p:cNvSpPr txBox="1"/>
          <p:nvPr/>
        </p:nvSpPr>
        <p:spPr>
          <a:xfrm>
            <a:off x="5375729" y="3738271"/>
            <a:ext cx="1419669" cy="369332"/>
          </a:xfrm>
          <a:prstGeom prst="rect">
            <a:avLst/>
          </a:prstGeom>
          <a:noFill/>
        </p:spPr>
        <p:txBody>
          <a:bodyPr wrap="square" rtlCol="0">
            <a:spAutoFit/>
          </a:bodyPr>
          <a:lstStyle/>
          <a:p>
            <a:pPr algn="ctr"/>
            <a:r>
              <a:rPr lang="en-US" b="1" u="sng" dirty="0">
                <a:latin typeface="Helvetica" panose="020B0403020202020204" pitchFamily="34" charset="0"/>
              </a:rPr>
              <a:t>$1,592.9</a:t>
            </a:r>
          </a:p>
        </p:txBody>
      </p:sp>
      <p:sp>
        <p:nvSpPr>
          <p:cNvPr id="23" name="TextBox 22">
            <a:extLst>
              <a:ext uri="{FF2B5EF4-FFF2-40B4-BE49-F238E27FC236}">
                <a16:creationId xmlns:a16="http://schemas.microsoft.com/office/drawing/2014/main" xmlns="" id="{1917EFF9-7778-4822-832B-C9E6033A0F56}"/>
              </a:ext>
            </a:extLst>
          </p:cNvPr>
          <p:cNvSpPr txBox="1"/>
          <p:nvPr/>
        </p:nvSpPr>
        <p:spPr>
          <a:xfrm>
            <a:off x="7642127" y="3176129"/>
            <a:ext cx="1419669" cy="369332"/>
          </a:xfrm>
          <a:prstGeom prst="rect">
            <a:avLst/>
          </a:prstGeom>
          <a:noFill/>
        </p:spPr>
        <p:txBody>
          <a:bodyPr wrap="square" rtlCol="0">
            <a:spAutoFit/>
          </a:bodyPr>
          <a:lstStyle/>
          <a:p>
            <a:pPr algn="ctr"/>
            <a:r>
              <a:rPr lang="en-US" b="1" u="sng" dirty="0">
                <a:latin typeface="Helvetica" panose="020B0403020202020204" pitchFamily="34" charset="0"/>
              </a:rPr>
              <a:t>$2,196.8</a:t>
            </a:r>
          </a:p>
        </p:txBody>
      </p:sp>
      <p:sp>
        <p:nvSpPr>
          <p:cNvPr id="24" name="TextBox 23">
            <a:extLst>
              <a:ext uri="{FF2B5EF4-FFF2-40B4-BE49-F238E27FC236}">
                <a16:creationId xmlns:a16="http://schemas.microsoft.com/office/drawing/2014/main" xmlns="" id="{4ADCB363-2314-4A2B-8F2F-7B222B3AD94A}"/>
              </a:ext>
            </a:extLst>
          </p:cNvPr>
          <p:cNvSpPr txBox="1"/>
          <p:nvPr/>
        </p:nvSpPr>
        <p:spPr>
          <a:xfrm>
            <a:off x="9933348" y="2771219"/>
            <a:ext cx="1419669" cy="369332"/>
          </a:xfrm>
          <a:prstGeom prst="rect">
            <a:avLst/>
          </a:prstGeom>
          <a:noFill/>
        </p:spPr>
        <p:txBody>
          <a:bodyPr wrap="square" rtlCol="0">
            <a:spAutoFit/>
          </a:bodyPr>
          <a:lstStyle/>
          <a:p>
            <a:pPr algn="ctr"/>
            <a:r>
              <a:rPr lang="en-US" b="1" u="sng" dirty="0">
                <a:latin typeface="Helvetica" panose="020B0403020202020204" pitchFamily="34" charset="0"/>
              </a:rPr>
              <a:t>$2,599.3</a:t>
            </a:r>
          </a:p>
        </p:txBody>
      </p:sp>
      <p:sp>
        <p:nvSpPr>
          <p:cNvPr id="26" name="Rounded Rectangle 22">
            <a:extLst>
              <a:ext uri="{FF2B5EF4-FFF2-40B4-BE49-F238E27FC236}">
                <a16:creationId xmlns:a16="http://schemas.microsoft.com/office/drawing/2014/main" xmlns="" id="{D8A2C0FF-451C-4A6F-A602-BEF9348DB795}"/>
              </a:ext>
            </a:extLst>
          </p:cNvPr>
          <p:cNvSpPr/>
          <p:nvPr/>
        </p:nvSpPr>
        <p:spPr>
          <a:xfrm>
            <a:off x="4373634" y="3560146"/>
            <a:ext cx="769947" cy="412932"/>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latin typeface="Helvetica" panose="020B0403020202020204" pitchFamily="34" charset="0"/>
              </a:rPr>
              <a:t>+45%</a:t>
            </a:r>
          </a:p>
        </p:txBody>
      </p:sp>
      <p:sp>
        <p:nvSpPr>
          <p:cNvPr id="27" name="Rounded Rectangle 22">
            <a:extLst>
              <a:ext uri="{FF2B5EF4-FFF2-40B4-BE49-F238E27FC236}">
                <a16:creationId xmlns:a16="http://schemas.microsoft.com/office/drawing/2014/main" xmlns="" id="{9D44FF40-BE35-4842-AEEB-5558644CC3C4}"/>
              </a:ext>
            </a:extLst>
          </p:cNvPr>
          <p:cNvSpPr/>
          <p:nvPr/>
        </p:nvSpPr>
        <p:spPr>
          <a:xfrm>
            <a:off x="6663447" y="3462018"/>
            <a:ext cx="769947" cy="412932"/>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latin typeface="Helvetica" panose="020B0403020202020204" pitchFamily="34" charset="0"/>
              </a:rPr>
              <a:t>+8%</a:t>
            </a:r>
          </a:p>
        </p:txBody>
      </p:sp>
      <p:sp>
        <p:nvSpPr>
          <p:cNvPr id="28" name="Rounded Rectangle 22">
            <a:extLst>
              <a:ext uri="{FF2B5EF4-FFF2-40B4-BE49-F238E27FC236}">
                <a16:creationId xmlns:a16="http://schemas.microsoft.com/office/drawing/2014/main" xmlns="" id="{0634D9BE-840E-4351-9156-2AD1DC5816A4}"/>
              </a:ext>
            </a:extLst>
          </p:cNvPr>
          <p:cNvSpPr/>
          <p:nvPr/>
        </p:nvSpPr>
        <p:spPr>
          <a:xfrm>
            <a:off x="8956607" y="2955885"/>
            <a:ext cx="769947" cy="412932"/>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latin typeface="Helvetica" panose="020B0403020202020204" pitchFamily="34" charset="0"/>
              </a:rPr>
              <a:t>+38%</a:t>
            </a:r>
          </a:p>
        </p:txBody>
      </p:sp>
      <p:sp>
        <p:nvSpPr>
          <p:cNvPr id="29" name="Rounded Rectangle 22">
            <a:extLst>
              <a:ext uri="{FF2B5EF4-FFF2-40B4-BE49-F238E27FC236}">
                <a16:creationId xmlns:a16="http://schemas.microsoft.com/office/drawing/2014/main" xmlns="" id="{E86D677E-9A25-4980-8C88-46FC001AD8DE}"/>
              </a:ext>
            </a:extLst>
          </p:cNvPr>
          <p:cNvSpPr/>
          <p:nvPr/>
        </p:nvSpPr>
        <p:spPr>
          <a:xfrm>
            <a:off x="11171983" y="2468693"/>
            <a:ext cx="769947" cy="412932"/>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latin typeface="Helvetica" panose="020B0403020202020204" pitchFamily="34" charset="0"/>
              </a:rPr>
              <a:t>+18%</a:t>
            </a:r>
          </a:p>
        </p:txBody>
      </p:sp>
      <p:grpSp>
        <p:nvGrpSpPr>
          <p:cNvPr id="2" name="Group 1">
            <a:extLst>
              <a:ext uri="{FF2B5EF4-FFF2-40B4-BE49-F238E27FC236}">
                <a16:creationId xmlns:a16="http://schemas.microsoft.com/office/drawing/2014/main" xmlns="" id="{A65713A2-BD86-41F5-BA0F-CF64352A19D4}"/>
              </a:ext>
            </a:extLst>
          </p:cNvPr>
          <p:cNvGrpSpPr/>
          <p:nvPr/>
        </p:nvGrpSpPr>
        <p:grpSpPr>
          <a:xfrm>
            <a:off x="5518684" y="2711165"/>
            <a:ext cx="1300301" cy="264094"/>
            <a:chOff x="849472" y="2950569"/>
            <a:chExt cx="1571932" cy="315824"/>
          </a:xfrm>
        </p:grpSpPr>
        <p:pic>
          <p:nvPicPr>
            <p:cNvPr id="31" name="Picture 4" descr="Image result for facebook logo png">
              <a:extLst>
                <a:ext uri="{FF2B5EF4-FFF2-40B4-BE49-F238E27FC236}">
                  <a16:creationId xmlns:a16="http://schemas.microsoft.com/office/drawing/2014/main" xmlns="" id="{C03D33A0-9BE5-4345-8AB4-ACD94B405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72" y="2972666"/>
              <a:ext cx="271631" cy="2716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2" name="Picture 2" descr="Image result for apple logo png">
              <a:extLst>
                <a:ext uri="{FF2B5EF4-FFF2-40B4-BE49-F238E27FC236}">
                  <a16:creationId xmlns:a16="http://schemas.microsoft.com/office/drawing/2014/main" xmlns="" id="{DDF61CA3-16B3-4F6B-9A9F-89DA47BA6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341" y="2955243"/>
              <a:ext cx="306476" cy="3064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F9A737E8-1151-4E37-9728-7644E1F70B50}"/>
                </a:ext>
              </a:extLst>
            </p:cNvPr>
            <p:cNvPicPr>
              <a:picLocks noChangeAspect="1"/>
            </p:cNvPicPr>
            <p:nvPr/>
          </p:nvPicPr>
          <p:blipFill>
            <a:blip r:embed="rId6"/>
            <a:stretch>
              <a:fillRect/>
            </a:stretch>
          </p:blipFill>
          <p:spPr>
            <a:xfrm>
              <a:off x="1453289" y="2973299"/>
              <a:ext cx="269252" cy="270365"/>
            </a:xfrm>
            <a:prstGeom prst="rect">
              <a:avLst/>
            </a:prstGeom>
          </p:spPr>
        </p:pic>
        <p:pic>
          <p:nvPicPr>
            <p:cNvPr id="34" name="Picture 8" descr="Image result for netflix logo png">
              <a:extLst>
                <a:ext uri="{FF2B5EF4-FFF2-40B4-BE49-F238E27FC236}">
                  <a16:creationId xmlns:a16="http://schemas.microsoft.com/office/drawing/2014/main" xmlns="" id="{EBB9BEBC-45DB-4672-B8E7-191E3BF006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5030" y="2950569"/>
              <a:ext cx="421099" cy="31582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Image result for google logo png">
              <a:extLst>
                <a:ext uri="{FF2B5EF4-FFF2-40B4-BE49-F238E27FC236}">
                  <a16:creationId xmlns:a16="http://schemas.microsoft.com/office/drawing/2014/main" xmlns="" id="{DF6B69E5-FDED-4B5A-8CCE-5E8B01F868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0255" y="2972907"/>
              <a:ext cx="271149" cy="2711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7306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xmlns="" id="{0D93C173-DDFB-440D-A115-64C7162D3B3C}"/>
              </a:ext>
            </a:extLst>
          </p:cNvPr>
          <p:cNvSpPr/>
          <p:nvPr/>
        </p:nvSpPr>
        <p:spPr>
          <a:xfrm>
            <a:off x="-1"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xmlns="" id="{007C0E06-A025-6444-A897-359A6F2930CE}"/>
              </a:ext>
            </a:extLst>
          </p:cNvPr>
          <p:cNvPicPr>
            <a:picLocks noChangeAspect="1"/>
          </p:cNvPicPr>
          <p:nvPr/>
        </p:nvPicPr>
        <p:blipFill rotWithShape="1">
          <a:blip r:embed="rId2"/>
          <a:srcRect l="4181" t="95080" r="-1"/>
          <a:stretch/>
        </p:blipFill>
        <p:spPr>
          <a:xfrm>
            <a:off x="526245" y="6519043"/>
            <a:ext cx="11665756" cy="350107"/>
          </a:xfrm>
          <a:prstGeom prst="rect">
            <a:avLst/>
          </a:prstGeom>
        </p:spPr>
      </p:pic>
      <p:sp>
        <p:nvSpPr>
          <p:cNvPr id="39" name="TextBox 38">
            <a:extLst>
              <a:ext uri="{FF2B5EF4-FFF2-40B4-BE49-F238E27FC236}">
                <a16:creationId xmlns:a16="http://schemas.microsoft.com/office/drawing/2014/main" xmlns="" id="{3703E8EB-CD64-1E43-972C-CB9BE353C2CB}"/>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3</a:t>
            </a:r>
          </a:p>
        </p:txBody>
      </p:sp>
      <p:sp>
        <p:nvSpPr>
          <p:cNvPr id="40" name="Rectangle 39">
            <a:extLst>
              <a:ext uri="{FF2B5EF4-FFF2-40B4-BE49-F238E27FC236}">
                <a16:creationId xmlns:a16="http://schemas.microsoft.com/office/drawing/2014/main" xmlns="" id="{F5DF2A03-D5AD-0F42-B014-1D18EEE5BA11}"/>
              </a:ext>
            </a:extLst>
          </p:cNvPr>
          <p:cNvSpPr/>
          <p:nvPr/>
        </p:nvSpPr>
        <p:spPr>
          <a:xfrm>
            <a:off x="413302" y="357425"/>
            <a:ext cx="1162481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Collectively, FAANG ranked as the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top </a:t>
            </a:r>
            <a:r>
              <a:rPr lang="en-US" sz="2600" b="1" dirty="0">
                <a:solidFill>
                  <a:srgbClr val="ED3C8D"/>
                </a:solidFill>
                <a:latin typeface="Helvetica" pitchFamily="2" charset="0"/>
              </a:rPr>
              <a:t>TV spender</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in the U.S. for 2019, spending $450 million more than the second largest TV advertiser, P&amp;G</a:t>
            </a:r>
          </a:p>
        </p:txBody>
      </p:sp>
      <p:sp>
        <p:nvSpPr>
          <p:cNvPr id="21" name="Rectangle 20">
            <a:extLst>
              <a:ext uri="{FF2B5EF4-FFF2-40B4-BE49-F238E27FC236}">
                <a16:creationId xmlns:a16="http://schemas.microsoft.com/office/drawing/2014/main" xmlns="" id="{B22EBFB0-7172-4EB9-A859-C24AC4C6AEEA}"/>
              </a:ext>
            </a:extLst>
          </p:cNvPr>
          <p:cNvSpPr/>
          <p:nvPr/>
        </p:nvSpPr>
        <p:spPr>
          <a:xfrm>
            <a:off x="546751" y="6586958"/>
            <a:ext cx="1168828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3" name="Rectangle 142">
            <a:extLst>
              <a:ext uri="{FF2B5EF4-FFF2-40B4-BE49-F238E27FC236}">
                <a16:creationId xmlns:a16="http://schemas.microsoft.com/office/drawing/2014/main" xmlns="" id="{34CD8A8A-112F-426F-BC04-E8915079A70B}"/>
              </a:ext>
            </a:extLst>
          </p:cNvPr>
          <p:cNvSpPr/>
          <p:nvPr/>
        </p:nvSpPr>
        <p:spPr>
          <a:xfrm>
            <a:off x="526245" y="6108023"/>
            <a:ext cx="11511875" cy="415498"/>
          </a:xfrm>
          <a:prstGeom prst="rect">
            <a:avLst/>
          </a:prstGeom>
        </p:spPr>
        <p:txBody>
          <a:bodyPr wrap="square">
            <a:spAutoFit/>
          </a:bodyPr>
          <a:lstStyle/>
          <a:p>
            <a:r>
              <a:rPr lang="en-US" sz="700" dirty="0">
                <a:solidFill>
                  <a:srgbClr val="1B1464"/>
                </a:solidFill>
                <a:latin typeface="Helvetica Light" panose="020B0403020202020204" pitchFamily="34" charset="0"/>
              </a:rPr>
              <a:t>Source: VAB analysis of Nielsen </a:t>
            </a:r>
            <a:r>
              <a:rPr lang="en-US" sz="700" dirty="0" err="1">
                <a:solidFill>
                  <a:srgbClr val="1B1464"/>
                </a:solidFill>
                <a:latin typeface="Helvetica Light" panose="020B0403020202020204" pitchFamily="34" charset="0"/>
              </a:rPr>
              <a:t>AdIntel</a:t>
            </a:r>
            <a:r>
              <a:rPr lang="en-US" sz="700" dirty="0">
                <a:solidFill>
                  <a:srgbClr val="1B1464"/>
                </a:solidFill>
                <a:latin typeface="Helvetica Light" panose="020B0403020202020204" pitchFamily="34" charset="0"/>
              </a:rPr>
              <a:t>, calendar year 2015-2019, as of February 2020. TV spend includes cable TV, broadcast TV, Spanish language cable TV, Spanish language broadcast TV, spot TV, and syndicated TV.  U.S. TV spend only. Rankings are based on total TV spend for parent companies as they are currently structure (as of February 2020) and retroactively include TV spend from previously acquired or merged companies (example: Walt Disney Company’s TV spend between 2015-2019 includes 21st Century Fox TV spend during the entire time period). FAANG includes: Facebook, Apple, Amazon, Netflix and Google.</a:t>
            </a:r>
          </a:p>
        </p:txBody>
      </p:sp>
      <p:sp>
        <p:nvSpPr>
          <p:cNvPr id="146" name="TextBox 145">
            <a:extLst>
              <a:ext uri="{FF2B5EF4-FFF2-40B4-BE49-F238E27FC236}">
                <a16:creationId xmlns:a16="http://schemas.microsoft.com/office/drawing/2014/main" xmlns="" id="{85E5A6D3-4B4A-4264-8C21-AE6EC13D768C}"/>
              </a:ext>
            </a:extLst>
          </p:cNvPr>
          <p:cNvSpPr txBox="1"/>
          <p:nvPr/>
        </p:nvSpPr>
        <p:spPr>
          <a:xfrm>
            <a:off x="1" y="1712911"/>
            <a:ext cx="12170582" cy="369332"/>
          </a:xfrm>
          <a:prstGeom prst="rect">
            <a:avLst/>
          </a:prstGeom>
          <a:noFill/>
        </p:spPr>
        <p:txBody>
          <a:bodyPr wrap="square" rtlCol="0">
            <a:spAutoFit/>
          </a:bodyPr>
          <a:lstStyle/>
          <a:p>
            <a:pPr algn="ctr"/>
            <a:r>
              <a:rPr lang="en-US" b="1" u="sng" dirty="0">
                <a:solidFill>
                  <a:srgbClr val="1F1A62"/>
                </a:solidFill>
                <a:latin typeface="Helvetica Light" panose="020B0403020202020204" pitchFamily="34" charset="0"/>
              </a:rPr>
              <a:t>TV Spenders Ranked By Parent Companies</a:t>
            </a:r>
          </a:p>
        </p:txBody>
      </p:sp>
      <p:pic>
        <p:nvPicPr>
          <p:cNvPr id="3" name="Picture 2">
            <a:extLst>
              <a:ext uri="{FF2B5EF4-FFF2-40B4-BE49-F238E27FC236}">
                <a16:creationId xmlns:a16="http://schemas.microsoft.com/office/drawing/2014/main" xmlns="" id="{3DC1E979-0AA4-4164-A9C1-9303AA68B278}"/>
              </a:ext>
            </a:extLst>
          </p:cNvPr>
          <p:cNvPicPr>
            <a:picLocks noChangeAspect="1"/>
          </p:cNvPicPr>
          <p:nvPr/>
        </p:nvPicPr>
        <p:blipFill rotWithShape="1">
          <a:blip r:embed="rId3"/>
          <a:srcRect t="23171" b="7184"/>
          <a:stretch/>
        </p:blipFill>
        <p:spPr>
          <a:xfrm>
            <a:off x="304301" y="2082243"/>
            <a:ext cx="11511875" cy="4004155"/>
          </a:xfrm>
          <a:prstGeom prst="rect">
            <a:avLst/>
          </a:prstGeom>
        </p:spPr>
      </p:pic>
    </p:spTree>
    <p:extLst>
      <p:ext uri="{BB962C8B-B14F-4D97-AF65-F5344CB8AC3E}">
        <p14:creationId xmlns:p14="http://schemas.microsoft.com/office/powerpoint/2010/main" val="2044127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xmlns="" id="{0D93C173-DDFB-440D-A115-64C7162D3B3C}"/>
              </a:ext>
            </a:extLst>
          </p:cNvPr>
          <p:cNvSpPr/>
          <p:nvPr/>
        </p:nvSpPr>
        <p:spPr>
          <a:xfrm>
            <a:off x="-1"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xmlns="" id="{007C0E06-A025-6444-A897-359A6F2930CE}"/>
              </a:ext>
            </a:extLst>
          </p:cNvPr>
          <p:cNvPicPr>
            <a:picLocks noChangeAspect="1"/>
          </p:cNvPicPr>
          <p:nvPr/>
        </p:nvPicPr>
        <p:blipFill rotWithShape="1">
          <a:blip r:embed="rId2"/>
          <a:srcRect l="4181" t="95080" r="-1"/>
          <a:stretch/>
        </p:blipFill>
        <p:spPr>
          <a:xfrm>
            <a:off x="526245" y="6519043"/>
            <a:ext cx="11665756" cy="350107"/>
          </a:xfrm>
          <a:prstGeom prst="rect">
            <a:avLst/>
          </a:prstGeom>
        </p:spPr>
      </p:pic>
      <p:sp>
        <p:nvSpPr>
          <p:cNvPr id="39" name="TextBox 38">
            <a:extLst>
              <a:ext uri="{FF2B5EF4-FFF2-40B4-BE49-F238E27FC236}">
                <a16:creationId xmlns:a16="http://schemas.microsoft.com/office/drawing/2014/main" xmlns="" id="{3703E8EB-CD64-1E43-972C-CB9BE353C2CB}"/>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4</a:t>
            </a:r>
          </a:p>
        </p:txBody>
      </p:sp>
      <p:sp>
        <p:nvSpPr>
          <p:cNvPr id="40" name="Rectangle 39">
            <a:extLst>
              <a:ext uri="{FF2B5EF4-FFF2-40B4-BE49-F238E27FC236}">
                <a16:creationId xmlns:a16="http://schemas.microsoft.com/office/drawing/2014/main" xmlns="" id="{F5DF2A03-D5AD-0F42-B014-1D18EEE5BA11}"/>
              </a:ext>
            </a:extLst>
          </p:cNvPr>
          <p:cNvSpPr/>
          <p:nvPr/>
        </p:nvSpPr>
        <p:spPr>
          <a:xfrm>
            <a:off x="413302" y="357425"/>
            <a:ext cx="1162481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In 2019, FAANG focused their TV spend on overall branding and core products with video streaming collectively accounting for 16% of spend</a:t>
            </a:r>
          </a:p>
        </p:txBody>
      </p:sp>
      <p:sp>
        <p:nvSpPr>
          <p:cNvPr id="21" name="Rectangle 20">
            <a:extLst>
              <a:ext uri="{FF2B5EF4-FFF2-40B4-BE49-F238E27FC236}">
                <a16:creationId xmlns:a16="http://schemas.microsoft.com/office/drawing/2014/main" xmlns="" id="{B22EBFB0-7172-4EB9-A859-C24AC4C6AEEA}"/>
              </a:ext>
            </a:extLst>
          </p:cNvPr>
          <p:cNvSpPr/>
          <p:nvPr/>
        </p:nvSpPr>
        <p:spPr>
          <a:xfrm>
            <a:off x="546751" y="6586958"/>
            <a:ext cx="1168828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6" name="TextBox 145">
            <a:extLst>
              <a:ext uri="{FF2B5EF4-FFF2-40B4-BE49-F238E27FC236}">
                <a16:creationId xmlns:a16="http://schemas.microsoft.com/office/drawing/2014/main" xmlns="" id="{85E5A6D3-4B4A-4264-8C21-AE6EC13D768C}"/>
              </a:ext>
            </a:extLst>
          </p:cNvPr>
          <p:cNvSpPr txBox="1"/>
          <p:nvPr/>
        </p:nvSpPr>
        <p:spPr>
          <a:xfrm>
            <a:off x="1" y="1712911"/>
            <a:ext cx="121705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FAANG’s % of TV Spend By Category</a:t>
            </a:r>
          </a:p>
          <a:p>
            <a:pPr marR="0" lvl="0" indent="0" algn="ctr" fontAlgn="auto">
              <a:lnSpc>
                <a:spcPct val="100000"/>
              </a:lnSpc>
              <a:spcBef>
                <a:spcPts val="0"/>
              </a:spcBef>
              <a:spcAft>
                <a:spcPts val="0"/>
              </a:spcAft>
              <a:buClrTx/>
              <a:buSzTx/>
              <a:buFontTx/>
              <a:buNone/>
              <a:tabLst/>
              <a:defRPr/>
            </a:pPr>
            <a:r>
              <a:rPr lang="en-US" sz="1400" dirty="0">
                <a:solidFill>
                  <a:srgbClr val="1F1A62"/>
                </a:solidFill>
                <a:latin typeface="Helvetica Light" panose="020B0403020202020204" pitchFamily="34" charset="0"/>
              </a:rPr>
              <a:t>2019</a:t>
            </a:r>
          </a:p>
        </p:txBody>
      </p:sp>
      <p:sp>
        <p:nvSpPr>
          <p:cNvPr id="10" name="Rectangle 9">
            <a:extLst>
              <a:ext uri="{FF2B5EF4-FFF2-40B4-BE49-F238E27FC236}">
                <a16:creationId xmlns:a16="http://schemas.microsoft.com/office/drawing/2014/main" xmlns="" id="{95653A37-64E5-48B7-9177-72F4EEFA9066}"/>
              </a:ext>
            </a:extLst>
          </p:cNvPr>
          <p:cNvSpPr/>
          <p:nvPr/>
        </p:nvSpPr>
        <p:spPr>
          <a:xfrm>
            <a:off x="526245" y="6211795"/>
            <a:ext cx="9975821" cy="307777"/>
          </a:xfrm>
          <a:prstGeom prst="rect">
            <a:avLst/>
          </a:prstGeom>
        </p:spPr>
        <p:txBody>
          <a:bodyPr wrap="square">
            <a:spAutoFit/>
          </a:bodyPr>
          <a:lstStyle/>
          <a:p>
            <a:pPr lvl="0"/>
            <a:r>
              <a:rPr lang="en-US" sz="700" dirty="0">
                <a:solidFill>
                  <a:srgbClr val="1B1464"/>
                </a:solidFill>
                <a:latin typeface="Helvetica Light" panose="020B0403020202020204" pitchFamily="34" charset="0"/>
              </a:rPr>
              <a:t>Source: VAB analysis of Nielsen </a:t>
            </a:r>
            <a:r>
              <a:rPr lang="en-US" sz="700" dirty="0" err="1">
                <a:solidFill>
                  <a:srgbClr val="1B1464"/>
                </a:solidFill>
                <a:latin typeface="Helvetica Light" panose="020B0403020202020204" pitchFamily="34" charset="0"/>
              </a:rPr>
              <a:t>AdIntel</a:t>
            </a:r>
            <a:r>
              <a:rPr lang="en-US" sz="700" dirty="0">
                <a:solidFill>
                  <a:srgbClr val="1B1464"/>
                </a:solidFill>
                <a:latin typeface="Helvetica Light" panose="020B0403020202020204" pitchFamily="34" charset="0"/>
              </a:rPr>
              <a:t>, calendar year 2015-2019, as of February 2020. TV spend includes cable TV, broadcast TV, Spanish language cable TV, Spanish language broadcast TV, spot TV, and syndicated TV.  U.S. TV spend only.</a:t>
            </a:r>
          </a:p>
          <a:p>
            <a:pPr lvl="0"/>
            <a:r>
              <a:rPr lang="en-US" sz="700" dirty="0">
                <a:solidFill>
                  <a:srgbClr val="1B1464"/>
                </a:solidFill>
                <a:latin typeface="Helvetica Light" panose="020B0403020202020204" pitchFamily="34" charset="0"/>
              </a:rPr>
              <a:t>FAANG includes: Facebook, Apple, Amazon, Netflix and Google. Video Streaming includes spend associated with platforms and individual programs.</a:t>
            </a:r>
          </a:p>
        </p:txBody>
      </p:sp>
      <p:graphicFrame>
        <p:nvGraphicFramePr>
          <p:cNvPr id="11" name="Chart 10">
            <a:extLst>
              <a:ext uri="{FF2B5EF4-FFF2-40B4-BE49-F238E27FC236}">
                <a16:creationId xmlns:a16="http://schemas.microsoft.com/office/drawing/2014/main" xmlns="" id="{B0E424DD-24B7-42C1-AA0F-FC96DA94027C}"/>
              </a:ext>
            </a:extLst>
          </p:cNvPr>
          <p:cNvGraphicFramePr/>
          <p:nvPr>
            <p:extLst>
              <p:ext uri="{D42A27DB-BD31-4B8C-83A1-F6EECF244321}">
                <p14:modId xmlns:p14="http://schemas.microsoft.com/office/powerpoint/2010/main" val="992389640"/>
              </p:ext>
            </p:extLst>
          </p:nvPr>
        </p:nvGraphicFramePr>
        <p:xfrm>
          <a:off x="9453026" y="1984493"/>
          <a:ext cx="2774361" cy="30806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xmlns="" id="{F97D8FAC-AD9B-4EFE-ACBB-772FC86E8736}"/>
              </a:ext>
            </a:extLst>
          </p:cNvPr>
          <p:cNvGraphicFramePr/>
          <p:nvPr>
            <p:extLst>
              <p:ext uri="{D42A27DB-BD31-4B8C-83A1-F6EECF244321}">
                <p14:modId xmlns:p14="http://schemas.microsoft.com/office/powerpoint/2010/main" val="2907195212"/>
              </p:ext>
            </p:extLst>
          </p:nvPr>
        </p:nvGraphicFramePr>
        <p:xfrm>
          <a:off x="7120655" y="3413056"/>
          <a:ext cx="2774361" cy="30806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xmlns="" id="{A5BCF872-AA80-4CC8-91C3-8592CFCD92C3}"/>
              </a:ext>
            </a:extLst>
          </p:cNvPr>
          <p:cNvGraphicFramePr/>
          <p:nvPr>
            <p:extLst>
              <p:ext uri="{D42A27DB-BD31-4B8C-83A1-F6EECF244321}">
                <p14:modId xmlns:p14="http://schemas.microsoft.com/office/powerpoint/2010/main" val="359682006"/>
              </p:ext>
            </p:extLst>
          </p:nvPr>
        </p:nvGraphicFramePr>
        <p:xfrm>
          <a:off x="4742947" y="2013477"/>
          <a:ext cx="2774361" cy="308069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xmlns="" id="{20EFA339-9D91-46D8-8EFE-FDA247700CBD}"/>
              </a:ext>
            </a:extLst>
          </p:cNvPr>
          <p:cNvGraphicFramePr/>
          <p:nvPr>
            <p:extLst>
              <p:ext uri="{D42A27DB-BD31-4B8C-83A1-F6EECF244321}">
                <p14:modId xmlns:p14="http://schemas.microsoft.com/office/powerpoint/2010/main" val="1628855038"/>
              </p:ext>
            </p:extLst>
          </p:nvPr>
        </p:nvGraphicFramePr>
        <p:xfrm>
          <a:off x="-18045" y="2014463"/>
          <a:ext cx="2774361" cy="3080693"/>
        </p:xfrm>
        <a:graphic>
          <a:graphicData uri="http://schemas.openxmlformats.org/drawingml/2006/chart">
            <c:chart xmlns:c="http://schemas.openxmlformats.org/drawingml/2006/chart" xmlns:r="http://schemas.openxmlformats.org/officeDocument/2006/relationships" r:id="rId6"/>
          </a:graphicData>
        </a:graphic>
      </p:graphicFrame>
      <p:pic>
        <p:nvPicPr>
          <p:cNvPr id="15" name="Picture 4" descr="Image result for facebook logo png">
            <a:extLst>
              <a:ext uri="{FF2B5EF4-FFF2-40B4-BE49-F238E27FC236}">
                <a16:creationId xmlns:a16="http://schemas.microsoft.com/office/drawing/2014/main" xmlns="" id="{B4DBE6EE-8F92-4B0D-8018-5E9CA33F09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281" y="4940020"/>
            <a:ext cx="682536" cy="6825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amazon a logo png">
            <a:extLst>
              <a:ext uri="{FF2B5EF4-FFF2-40B4-BE49-F238E27FC236}">
                <a16:creationId xmlns:a16="http://schemas.microsoft.com/office/drawing/2014/main" xmlns="" id="{4C48BAA8-557F-48BA-B099-5EAC1C48C0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8198" y="4953446"/>
            <a:ext cx="738859" cy="7388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netflix logo png">
            <a:extLst>
              <a:ext uri="{FF2B5EF4-FFF2-40B4-BE49-F238E27FC236}">
                <a16:creationId xmlns:a16="http://schemas.microsoft.com/office/drawing/2014/main" xmlns="" id="{FDA4F39D-1677-4297-A4FF-F99727236A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24790" y="2455615"/>
            <a:ext cx="1405091" cy="10538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google logo png">
            <a:extLst>
              <a:ext uri="{FF2B5EF4-FFF2-40B4-BE49-F238E27FC236}">
                <a16:creationId xmlns:a16="http://schemas.microsoft.com/office/drawing/2014/main" xmlns="" id="{02A4B0C2-D600-4920-A5BB-5EF2FFE745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28727" y="4932337"/>
            <a:ext cx="918039" cy="9180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Chart 18">
            <a:extLst>
              <a:ext uri="{FF2B5EF4-FFF2-40B4-BE49-F238E27FC236}">
                <a16:creationId xmlns:a16="http://schemas.microsoft.com/office/drawing/2014/main" xmlns="" id="{4BF292BE-2760-44B2-8B54-0EDD5E813944}"/>
              </a:ext>
            </a:extLst>
          </p:cNvPr>
          <p:cNvGraphicFramePr/>
          <p:nvPr>
            <p:extLst>
              <p:ext uri="{D42A27DB-BD31-4B8C-83A1-F6EECF244321}">
                <p14:modId xmlns:p14="http://schemas.microsoft.com/office/powerpoint/2010/main" val="739721800"/>
              </p:ext>
            </p:extLst>
          </p:nvPr>
        </p:nvGraphicFramePr>
        <p:xfrm>
          <a:off x="2408016" y="3413057"/>
          <a:ext cx="2774361" cy="3080693"/>
        </p:xfrm>
        <a:graphic>
          <a:graphicData uri="http://schemas.openxmlformats.org/drawingml/2006/chart">
            <c:chart xmlns:c="http://schemas.openxmlformats.org/drawingml/2006/chart" xmlns:r="http://schemas.openxmlformats.org/officeDocument/2006/relationships" r:id="rId11"/>
          </a:graphicData>
        </a:graphic>
      </p:graphicFrame>
      <p:pic>
        <p:nvPicPr>
          <p:cNvPr id="20" name="Picture 2" descr="Image result for apple logo png">
            <a:extLst>
              <a:ext uri="{FF2B5EF4-FFF2-40B4-BE49-F238E27FC236}">
                <a16:creationId xmlns:a16="http://schemas.microsoft.com/office/drawing/2014/main" xmlns="" id="{1AFE87E7-BA65-4CED-992E-68CC9F180F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18974" y="2275854"/>
            <a:ext cx="1050311" cy="105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651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xmlns="" id="{0D93C173-DDFB-440D-A115-64C7162D3B3C}"/>
              </a:ext>
            </a:extLst>
          </p:cNvPr>
          <p:cNvSpPr/>
          <p:nvPr/>
        </p:nvSpPr>
        <p:spPr>
          <a:xfrm>
            <a:off x="-1"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xmlns="" id="{007C0E06-A025-6444-A897-359A6F2930CE}"/>
              </a:ext>
            </a:extLst>
          </p:cNvPr>
          <p:cNvPicPr>
            <a:picLocks noChangeAspect="1"/>
          </p:cNvPicPr>
          <p:nvPr/>
        </p:nvPicPr>
        <p:blipFill rotWithShape="1">
          <a:blip r:embed="rId2"/>
          <a:srcRect l="4181" t="95080" r="-1"/>
          <a:stretch/>
        </p:blipFill>
        <p:spPr>
          <a:xfrm>
            <a:off x="526245" y="6519043"/>
            <a:ext cx="11665756" cy="350107"/>
          </a:xfrm>
          <a:prstGeom prst="rect">
            <a:avLst/>
          </a:prstGeom>
        </p:spPr>
      </p:pic>
      <p:sp>
        <p:nvSpPr>
          <p:cNvPr id="39" name="TextBox 38">
            <a:extLst>
              <a:ext uri="{FF2B5EF4-FFF2-40B4-BE49-F238E27FC236}">
                <a16:creationId xmlns:a16="http://schemas.microsoft.com/office/drawing/2014/main" xmlns="" id="{3703E8EB-CD64-1E43-972C-CB9BE353C2CB}"/>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5</a:t>
            </a:r>
          </a:p>
        </p:txBody>
      </p:sp>
      <p:sp>
        <p:nvSpPr>
          <p:cNvPr id="40" name="Rectangle 39">
            <a:extLst>
              <a:ext uri="{FF2B5EF4-FFF2-40B4-BE49-F238E27FC236}">
                <a16:creationId xmlns:a16="http://schemas.microsoft.com/office/drawing/2014/main" xmlns="" id="{F5DF2A03-D5AD-0F42-B014-1D18EEE5BA11}"/>
              </a:ext>
            </a:extLst>
          </p:cNvPr>
          <p:cNvSpPr/>
          <p:nvPr/>
        </p:nvSpPr>
        <p:spPr>
          <a:xfrm>
            <a:off x="413302" y="357425"/>
            <a:ext cx="1162481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Beyond increased branding, FAANG advertised multiple products and services through TV to reach desirable, tech-enthusiast audiences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at scale</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xmlns="" id="{B22EBFB0-7172-4EB9-A859-C24AC4C6AEEA}"/>
              </a:ext>
            </a:extLst>
          </p:cNvPr>
          <p:cNvSpPr/>
          <p:nvPr/>
        </p:nvSpPr>
        <p:spPr>
          <a:xfrm>
            <a:off x="546751" y="6586958"/>
            <a:ext cx="1168828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6" name="TextBox 145">
            <a:extLst>
              <a:ext uri="{FF2B5EF4-FFF2-40B4-BE49-F238E27FC236}">
                <a16:creationId xmlns:a16="http://schemas.microsoft.com/office/drawing/2014/main" xmlns="" id="{85E5A6D3-4B4A-4264-8C21-AE6EC13D768C}"/>
              </a:ext>
            </a:extLst>
          </p:cNvPr>
          <p:cNvSpPr txBox="1"/>
          <p:nvPr/>
        </p:nvSpPr>
        <p:spPr>
          <a:xfrm>
            <a:off x="1" y="1712911"/>
            <a:ext cx="121705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FAANG’s Top Products &amp; Services Advertised on TV</a:t>
            </a:r>
          </a:p>
          <a:p>
            <a:pPr marR="0" lvl="0" indent="0" algn="ctr" fontAlgn="auto">
              <a:lnSpc>
                <a:spcPct val="100000"/>
              </a:lnSpc>
              <a:spcBef>
                <a:spcPts val="0"/>
              </a:spcBef>
              <a:spcAft>
                <a:spcPts val="0"/>
              </a:spcAft>
              <a:buClrTx/>
              <a:buSzTx/>
              <a:buFontTx/>
              <a:buNone/>
              <a:tabLst/>
              <a:defRPr/>
            </a:pPr>
            <a:r>
              <a:rPr lang="en-US" sz="1400" dirty="0">
                <a:solidFill>
                  <a:srgbClr val="1F1A62"/>
                </a:solidFill>
                <a:latin typeface="Helvetica Light" panose="020B0403020202020204" pitchFamily="34" charset="0"/>
              </a:rPr>
              <a:t>2019</a:t>
            </a:r>
          </a:p>
        </p:txBody>
      </p:sp>
      <p:sp>
        <p:nvSpPr>
          <p:cNvPr id="10" name="Rectangle 9">
            <a:extLst>
              <a:ext uri="{FF2B5EF4-FFF2-40B4-BE49-F238E27FC236}">
                <a16:creationId xmlns:a16="http://schemas.microsoft.com/office/drawing/2014/main" xmlns="" id="{95653A37-64E5-48B7-9177-72F4EEFA9066}"/>
              </a:ext>
            </a:extLst>
          </p:cNvPr>
          <p:cNvSpPr/>
          <p:nvPr/>
        </p:nvSpPr>
        <p:spPr>
          <a:xfrm>
            <a:off x="526245" y="6211795"/>
            <a:ext cx="11708791" cy="307777"/>
          </a:xfrm>
          <a:prstGeom prst="rect">
            <a:avLst/>
          </a:prstGeom>
        </p:spPr>
        <p:txBody>
          <a:bodyPr wrap="square">
            <a:spAutoFit/>
          </a:bodyPr>
          <a:lstStyle/>
          <a:p>
            <a:pPr lvl="0"/>
            <a:r>
              <a:rPr lang="en-US" sz="700" dirty="0">
                <a:solidFill>
                  <a:srgbClr val="1B1464"/>
                </a:solidFill>
                <a:latin typeface="Helvetica Light" panose="020B0403020202020204" pitchFamily="34" charset="0"/>
              </a:rPr>
              <a:t>Source: VAB analysis of Nielsen </a:t>
            </a:r>
            <a:r>
              <a:rPr lang="en-US" sz="700" dirty="0" err="1">
                <a:solidFill>
                  <a:srgbClr val="1B1464"/>
                </a:solidFill>
                <a:latin typeface="Helvetica Light" panose="020B0403020202020204" pitchFamily="34" charset="0"/>
              </a:rPr>
              <a:t>AdIntel</a:t>
            </a:r>
            <a:r>
              <a:rPr lang="en-US" sz="700" dirty="0">
                <a:solidFill>
                  <a:srgbClr val="1B1464"/>
                </a:solidFill>
                <a:latin typeface="Helvetica Light" panose="020B0403020202020204" pitchFamily="34" charset="0"/>
              </a:rPr>
              <a:t>, calendar year 2015-2019, as of February 2020. TV spend includes cable TV, broadcast TV, Spanish language cable TV, Spanish language broadcast TV, spot TV, and syndicated TV.  U.S. TV spend only.</a:t>
            </a:r>
          </a:p>
          <a:p>
            <a:pPr lvl="0"/>
            <a:r>
              <a:rPr lang="en-US" sz="700" dirty="0">
                <a:solidFill>
                  <a:srgbClr val="1B1464"/>
                </a:solidFill>
                <a:latin typeface="Helvetica Light" panose="020B0403020202020204" pitchFamily="34" charset="0"/>
              </a:rPr>
              <a:t>FAANG includes: Facebook, Apple, Amazon, Netflix and Google. </a:t>
            </a:r>
          </a:p>
        </p:txBody>
      </p:sp>
      <p:sp>
        <p:nvSpPr>
          <p:cNvPr id="22" name="Oval 21">
            <a:extLst>
              <a:ext uri="{FF2B5EF4-FFF2-40B4-BE49-F238E27FC236}">
                <a16:creationId xmlns:a16="http://schemas.microsoft.com/office/drawing/2014/main" xmlns="" id="{A1805EB1-9D08-465C-855A-ADAC23351C31}"/>
              </a:ext>
            </a:extLst>
          </p:cNvPr>
          <p:cNvSpPr/>
          <p:nvPr/>
        </p:nvSpPr>
        <p:spPr>
          <a:xfrm>
            <a:off x="107936" y="2215322"/>
            <a:ext cx="2520622" cy="26761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300">
              <a:solidFill>
                <a:srgbClr val="1B1464"/>
              </a:solidFill>
              <a:latin typeface="Helvetica" panose="020B0403020202020204" pitchFamily="34" charset="0"/>
            </a:endParaRPr>
          </a:p>
        </p:txBody>
      </p:sp>
      <p:pic>
        <p:nvPicPr>
          <p:cNvPr id="23" name="Picture 22">
            <a:extLst>
              <a:ext uri="{FF2B5EF4-FFF2-40B4-BE49-F238E27FC236}">
                <a16:creationId xmlns:a16="http://schemas.microsoft.com/office/drawing/2014/main" xmlns="" id="{32D97DF0-4445-45D2-A0DC-C86B444B5B96}"/>
              </a:ext>
            </a:extLst>
          </p:cNvPr>
          <p:cNvPicPr>
            <a:picLocks noChangeAspect="1"/>
          </p:cNvPicPr>
          <p:nvPr/>
        </p:nvPicPr>
        <p:blipFill rotWithShape="1">
          <a:blip r:embed="rId3"/>
          <a:srcRect l="6828" t="26114" r="8198" b="26245"/>
          <a:stretch/>
        </p:blipFill>
        <p:spPr>
          <a:xfrm>
            <a:off x="519772" y="3965206"/>
            <a:ext cx="1001381" cy="561432"/>
          </a:xfrm>
          <a:prstGeom prst="rect">
            <a:avLst/>
          </a:prstGeom>
        </p:spPr>
      </p:pic>
      <p:sp>
        <p:nvSpPr>
          <p:cNvPr id="24" name="Oval 23">
            <a:extLst>
              <a:ext uri="{FF2B5EF4-FFF2-40B4-BE49-F238E27FC236}">
                <a16:creationId xmlns:a16="http://schemas.microsoft.com/office/drawing/2014/main" xmlns="" id="{D27E6719-E113-43EE-9312-5983D2E2873A}"/>
              </a:ext>
            </a:extLst>
          </p:cNvPr>
          <p:cNvSpPr/>
          <p:nvPr/>
        </p:nvSpPr>
        <p:spPr>
          <a:xfrm>
            <a:off x="2517447" y="3553169"/>
            <a:ext cx="2520622" cy="26761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300">
              <a:solidFill>
                <a:srgbClr val="1B1464"/>
              </a:solidFill>
              <a:latin typeface="Helvetica" panose="020B0403020202020204" pitchFamily="34" charset="0"/>
            </a:endParaRPr>
          </a:p>
        </p:txBody>
      </p:sp>
      <p:sp>
        <p:nvSpPr>
          <p:cNvPr id="26" name="Oval 25">
            <a:extLst>
              <a:ext uri="{FF2B5EF4-FFF2-40B4-BE49-F238E27FC236}">
                <a16:creationId xmlns:a16="http://schemas.microsoft.com/office/drawing/2014/main" xmlns="" id="{A4A7D2B3-8423-48E1-AB0D-4BE01AFE89A7}"/>
              </a:ext>
            </a:extLst>
          </p:cNvPr>
          <p:cNvSpPr/>
          <p:nvPr/>
        </p:nvSpPr>
        <p:spPr>
          <a:xfrm>
            <a:off x="4869816" y="2241310"/>
            <a:ext cx="2520622" cy="26761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300">
              <a:solidFill>
                <a:srgbClr val="1B1464"/>
              </a:solidFill>
              <a:latin typeface="Helvetica" panose="020B0403020202020204" pitchFamily="34" charset="0"/>
            </a:endParaRPr>
          </a:p>
        </p:txBody>
      </p:sp>
      <p:sp>
        <p:nvSpPr>
          <p:cNvPr id="27" name="Oval 26">
            <a:extLst>
              <a:ext uri="{FF2B5EF4-FFF2-40B4-BE49-F238E27FC236}">
                <a16:creationId xmlns:a16="http://schemas.microsoft.com/office/drawing/2014/main" xmlns="" id="{C5314598-99FC-44DE-8280-D234A3F4759A}"/>
              </a:ext>
            </a:extLst>
          </p:cNvPr>
          <p:cNvSpPr/>
          <p:nvPr/>
        </p:nvSpPr>
        <p:spPr>
          <a:xfrm>
            <a:off x="7231709" y="3570925"/>
            <a:ext cx="2520622" cy="26761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300">
              <a:solidFill>
                <a:srgbClr val="1B1464"/>
              </a:solidFill>
              <a:latin typeface="Helvetica" panose="020B0403020202020204" pitchFamily="34" charset="0"/>
            </a:endParaRPr>
          </a:p>
        </p:txBody>
      </p:sp>
      <p:sp>
        <p:nvSpPr>
          <p:cNvPr id="28" name="Oval 27">
            <a:extLst>
              <a:ext uri="{FF2B5EF4-FFF2-40B4-BE49-F238E27FC236}">
                <a16:creationId xmlns:a16="http://schemas.microsoft.com/office/drawing/2014/main" xmlns="" id="{66D62E06-912C-4B36-AC7A-C00955C7B0DB}"/>
              </a:ext>
            </a:extLst>
          </p:cNvPr>
          <p:cNvSpPr/>
          <p:nvPr/>
        </p:nvSpPr>
        <p:spPr>
          <a:xfrm>
            <a:off x="9565030" y="2186751"/>
            <a:ext cx="2520622" cy="267617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300">
              <a:solidFill>
                <a:srgbClr val="1B1464"/>
              </a:solidFill>
              <a:latin typeface="Helvetica" panose="020B0403020202020204" pitchFamily="34" charset="0"/>
            </a:endParaRPr>
          </a:p>
        </p:txBody>
      </p:sp>
      <p:sp>
        <p:nvSpPr>
          <p:cNvPr id="29" name="TextBox 28">
            <a:extLst>
              <a:ext uri="{FF2B5EF4-FFF2-40B4-BE49-F238E27FC236}">
                <a16:creationId xmlns:a16="http://schemas.microsoft.com/office/drawing/2014/main" xmlns="" id="{FED47B9E-3E93-40B9-92D4-17855BA66CF7}"/>
              </a:ext>
            </a:extLst>
          </p:cNvPr>
          <p:cNvSpPr txBox="1"/>
          <p:nvPr/>
        </p:nvSpPr>
        <p:spPr>
          <a:xfrm>
            <a:off x="441041" y="3722781"/>
            <a:ext cx="745937" cy="2308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Portal</a:t>
            </a:r>
            <a:endParaRPr lang="en-US" sz="1600" u="sng" dirty="0">
              <a:solidFill>
                <a:srgbClr val="1B1464"/>
              </a:solidFill>
              <a:latin typeface="Helvetica" panose="020B0403020202020204" pitchFamily="34" charset="0"/>
            </a:endParaRPr>
          </a:p>
        </p:txBody>
      </p:sp>
      <p:sp>
        <p:nvSpPr>
          <p:cNvPr id="30" name="TextBox 29">
            <a:extLst>
              <a:ext uri="{FF2B5EF4-FFF2-40B4-BE49-F238E27FC236}">
                <a16:creationId xmlns:a16="http://schemas.microsoft.com/office/drawing/2014/main" xmlns="" id="{69ADEA6C-1613-459D-B33E-ECFB872E89CF}"/>
              </a:ext>
            </a:extLst>
          </p:cNvPr>
          <p:cNvSpPr txBox="1"/>
          <p:nvPr/>
        </p:nvSpPr>
        <p:spPr>
          <a:xfrm>
            <a:off x="3488661" y="4239560"/>
            <a:ext cx="683266" cy="3693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iPhone 11</a:t>
            </a:r>
          </a:p>
        </p:txBody>
      </p:sp>
      <p:sp>
        <p:nvSpPr>
          <p:cNvPr id="31" name="TextBox 30">
            <a:extLst>
              <a:ext uri="{FF2B5EF4-FFF2-40B4-BE49-F238E27FC236}">
                <a16:creationId xmlns:a16="http://schemas.microsoft.com/office/drawing/2014/main" xmlns="" id="{11EA62CB-5D98-4A46-B87C-CFFA3AF935C6}"/>
              </a:ext>
            </a:extLst>
          </p:cNvPr>
          <p:cNvSpPr txBox="1"/>
          <p:nvPr/>
        </p:nvSpPr>
        <p:spPr>
          <a:xfrm>
            <a:off x="3378316" y="5090712"/>
            <a:ext cx="690309" cy="3693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Apple Watch 5</a:t>
            </a:r>
          </a:p>
        </p:txBody>
      </p:sp>
      <p:sp>
        <p:nvSpPr>
          <p:cNvPr id="32" name="TextBox 31">
            <a:extLst>
              <a:ext uri="{FF2B5EF4-FFF2-40B4-BE49-F238E27FC236}">
                <a16:creationId xmlns:a16="http://schemas.microsoft.com/office/drawing/2014/main" xmlns="" id="{0DBBED61-E8E6-4C01-B65F-94745382DC23}"/>
              </a:ext>
            </a:extLst>
          </p:cNvPr>
          <p:cNvSpPr txBox="1"/>
          <p:nvPr/>
        </p:nvSpPr>
        <p:spPr>
          <a:xfrm>
            <a:off x="5194154" y="4215638"/>
            <a:ext cx="710992" cy="2308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Echo</a:t>
            </a:r>
          </a:p>
        </p:txBody>
      </p:sp>
      <p:pic>
        <p:nvPicPr>
          <p:cNvPr id="33" name="Picture 16" descr="Image result for google home png">
            <a:extLst>
              <a:ext uri="{FF2B5EF4-FFF2-40B4-BE49-F238E27FC236}">
                <a16:creationId xmlns:a16="http://schemas.microsoft.com/office/drawing/2014/main" xmlns="" id="{EF2EECE8-9608-4B9C-A3E4-0A6E654E34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71" r="18619"/>
          <a:stretch/>
        </p:blipFill>
        <p:spPr bwMode="auto">
          <a:xfrm>
            <a:off x="10032516" y="3969278"/>
            <a:ext cx="378382" cy="57672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5324FE5D-22B3-472C-B454-5C9141BF7628}"/>
              </a:ext>
            </a:extLst>
          </p:cNvPr>
          <p:cNvSpPr txBox="1"/>
          <p:nvPr/>
        </p:nvSpPr>
        <p:spPr>
          <a:xfrm>
            <a:off x="9675727" y="3701091"/>
            <a:ext cx="599224" cy="2308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Pixel 4</a:t>
            </a:r>
          </a:p>
        </p:txBody>
      </p:sp>
      <p:sp>
        <p:nvSpPr>
          <p:cNvPr id="35" name="TextBox 34">
            <a:extLst>
              <a:ext uri="{FF2B5EF4-FFF2-40B4-BE49-F238E27FC236}">
                <a16:creationId xmlns:a16="http://schemas.microsoft.com/office/drawing/2014/main" xmlns="" id="{38A88D45-F40D-462E-9CCF-7D06769CD511}"/>
              </a:ext>
            </a:extLst>
          </p:cNvPr>
          <p:cNvSpPr txBox="1"/>
          <p:nvPr/>
        </p:nvSpPr>
        <p:spPr>
          <a:xfrm>
            <a:off x="10291424" y="4130265"/>
            <a:ext cx="659154" cy="369332"/>
          </a:xfrm>
          <a:prstGeom prst="rect">
            <a:avLst/>
          </a:prstGeom>
          <a:noFill/>
        </p:spPr>
        <p:txBody>
          <a:bodyPr wrap="square" rtlCol="0">
            <a:spAutoFit/>
          </a:bodyPr>
          <a:lstStyle>
            <a:defPPr>
              <a:defRPr lang="en-US"/>
            </a:defPPr>
            <a:lvl1pPr algn="ctr">
              <a:defRPr sz="1800" u="sng"/>
            </a:lvl1pPr>
          </a:lstStyle>
          <a:p>
            <a:pPr defTabSz="586082"/>
            <a:r>
              <a:rPr lang="en-US" sz="900" dirty="0">
                <a:solidFill>
                  <a:srgbClr val="1B1464"/>
                </a:solidFill>
                <a:latin typeface="Helvetica" panose="020B0403020202020204" pitchFamily="34" charset="0"/>
              </a:rPr>
              <a:t>Google Home</a:t>
            </a:r>
          </a:p>
        </p:txBody>
      </p:sp>
      <p:pic>
        <p:nvPicPr>
          <p:cNvPr id="36" name="Picture 4" descr="Image result for amazon audible png">
            <a:extLst>
              <a:ext uri="{FF2B5EF4-FFF2-40B4-BE49-F238E27FC236}">
                <a16:creationId xmlns:a16="http://schemas.microsoft.com/office/drawing/2014/main" xmlns="" id="{A195BA00-4A1F-4923-9A9B-85A77AB7FC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340"/>
          <a:stretch/>
        </p:blipFill>
        <p:spPr bwMode="auto">
          <a:xfrm>
            <a:off x="5735959" y="4533394"/>
            <a:ext cx="848707" cy="25631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F87A6385-D78A-4223-B607-CDFB0A499498}"/>
              </a:ext>
            </a:extLst>
          </p:cNvPr>
          <p:cNvSpPr txBox="1"/>
          <p:nvPr/>
        </p:nvSpPr>
        <p:spPr>
          <a:xfrm>
            <a:off x="2714180" y="4859046"/>
            <a:ext cx="653492" cy="2308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iPad</a:t>
            </a:r>
          </a:p>
        </p:txBody>
      </p:sp>
      <p:pic>
        <p:nvPicPr>
          <p:cNvPr id="38" name="Picture 4" descr="Image result for netflix logo&quot;">
            <a:extLst>
              <a:ext uri="{FF2B5EF4-FFF2-40B4-BE49-F238E27FC236}">
                <a16:creationId xmlns:a16="http://schemas.microsoft.com/office/drawing/2014/main" xmlns="" id="{E27D84A1-552B-41EE-A0CF-9C9066A466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86" t="26686" r="10098" b="27904"/>
          <a:stretch/>
        </p:blipFill>
        <p:spPr bwMode="auto">
          <a:xfrm>
            <a:off x="7925963" y="3892259"/>
            <a:ext cx="1140815" cy="36505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xmlns="" id="{E4E93774-F9ED-4AD0-9602-A9F5DE27B2E3}"/>
              </a:ext>
            </a:extLst>
          </p:cNvPr>
          <p:cNvSpPr txBox="1"/>
          <p:nvPr/>
        </p:nvSpPr>
        <p:spPr>
          <a:xfrm>
            <a:off x="8030383" y="4166026"/>
            <a:ext cx="954366" cy="2308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Branding</a:t>
            </a:r>
          </a:p>
        </p:txBody>
      </p:sp>
      <p:pic>
        <p:nvPicPr>
          <p:cNvPr id="42" name="Picture 41">
            <a:extLst>
              <a:ext uri="{FF2B5EF4-FFF2-40B4-BE49-F238E27FC236}">
                <a16:creationId xmlns:a16="http://schemas.microsoft.com/office/drawing/2014/main" xmlns="" id="{8470CE7A-A549-4051-97B9-71D20E8F6A64}"/>
              </a:ext>
            </a:extLst>
          </p:cNvPr>
          <p:cNvPicPr>
            <a:picLocks noChangeAspect="1"/>
          </p:cNvPicPr>
          <p:nvPr/>
        </p:nvPicPr>
        <p:blipFill>
          <a:blip r:embed="rId7"/>
          <a:stretch>
            <a:fillRect/>
          </a:stretch>
        </p:blipFill>
        <p:spPr>
          <a:xfrm>
            <a:off x="7354138" y="4463859"/>
            <a:ext cx="1048241" cy="589636"/>
          </a:xfrm>
          <a:prstGeom prst="rect">
            <a:avLst/>
          </a:prstGeom>
        </p:spPr>
      </p:pic>
      <p:pic>
        <p:nvPicPr>
          <p:cNvPr id="43" name="Picture 42">
            <a:extLst>
              <a:ext uri="{FF2B5EF4-FFF2-40B4-BE49-F238E27FC236}">
                <a16:creationId xmlns:a16="http://schemas.microsoft.com/office/drawing/2014/main" xmlns="" id="{9535D7E1-823E-4EAE-B725-9E07C087FF29}"/>
              </a:ext>
            </a:extLst>
          </p:cNvPr>
          <p:cNvPicPr>
            <a:picLocks noChangeAspect="1"/>
          </p:cNvPicPr>
          <p:nvPr/>
        </p:nvPicPr>
        <p:blipFill>
          <a:blip r:embed="rId8"/>
          <a:stretch>
            <a:fillRect/>
          </a:stretch>
        </p:blipFill>
        <p:spPr>
          <a:xfrm>
            <a:off x="8042304" y="5287922"/>
            <a:ext cx="1045011" cy="697652"/>
          </a:xfrm>
          <a:prstGeom prst="rect">
            <a:avLst/>
          </a:prstGeom>
        </p:spPr>
      </p:pic>
      <p:pic>
        <p:nvPicPr>
          <p:cNvPr id="44" name="Picture 43">
            <a:extLst>
              <a:ext uri="{FF2B5EF4-FFF2-40B4-BE49-F238E27FC236}">
                <a16:creationId xmlns:a16="http://schemas.microsoft.com/office/drawing/2014/main" xmlns="" id="{7E012BFD-6148-4B4D-8060-8AFDBCAABC4F}"/>
              </a:ext>
            </a:extLst>
          </p:cNvPr>
          <p:cNvPicPr>
            <a:picLocks noChangeAspect="1"/>
          </p:cNvPicPr>
          <p:nvPr/>
        </p:nvPicPr>
        <p:blipFill>
          <a:blip r:embed="rId9"/>
          <a:stretch>
            <a:fillRect/>
          </a:stretch>
        </p:blipFill>
        <p:spPr>
          <a:xfrm>
            <a:off x="8458066" y="4646640"/>
            <a:ext cx="1182710" cy="591355"/>
          </a:xfrm>
          <a:prstGeom prst="rect">
            <a:avLst/>
          </a:prstGeom>
        </p:spPr>
      </p:pic>
      <p:pic>
        <p:nvPicPr>
          <p:cNvPr id="45" name="Picture 44">
            <a:extLst>
              <a:ext uri="{FF2B5EF4-FFF2-40B4-BE49-F238E27FC236}">
                <a16:creationId xmlns:a16="http://schemas.microsoft.com/office/drawing/2014/main" xmlns="" id="{5FF54BD1-117B-48E9-94FC-7C1B85FC16AD}"/>
              </a:ext>
            </a:extLst>
          </p:cNvPr>
          <p:cNvPicPr>
            <a:picLocks noChangeAspect="1"/>
          </p:cNvPicPr>
          <p:nvPr/>
        </p:nvPicPr>
        <p:blipFill rotWithShape="1">
          <a:blip r:embed="rId10"/>
          <a:srcRect l="38399" t="17544" r="38625" b="68056"/>
          <a:stretch/>
        </p:blipFill>
        <p:spPr>
          <a:xfrm>
            <a:off x="10183754" y="2416992"/>
            <a:ext cx="1300805" cy="458591"/>
          </a:xfrm>
          <a:prstGeom prst="rect">
            <a:avLst/>
          </a:prstGeom>
        </p:spPr>
      </p:pic>
      <p:sp>
        <p:nvSpPr>
          <p:cNvPr id="46" name="TextBox 45">
            <a:extLst>
              <a:ext uri="{FF2B5EF4-FFF2-40B4-BE49-F238E27FC236}">
                <a16:creationId xmlns:a16="http://schemas.microsoft.com/office/drawing/2014/main" xmlns="" id="{DD881F31-F746-4D5B-B630-199B80F62268}"/>
              </a:ext>
            </a:extLst>
          </p:cNvPr>
          <p:cNvSpPr txBox="1"/>
          <p:nvPr/>
        </p:nvSpPr>
        <p:spPr>
          <a:xfrm>
            <a:off x="10193318" y="2859840"/>
            <a:ext cx="1291240" cy="2308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Google Search</a:t>
            </a:r>
          </a:p>
        </p:txBody>
      </p:sp>
      <p:pic>
        <p:nvPicPr>
          <p:cNvPr id="47" name="Picture 6" descr="Image result for google pixel 4&quot;">
            <a:extLst>
              <a:ext uri="{FF2B5EF4-FFF2-40B4-BE49-F238E27FC236}">
                <a16:creationId xmlns:a16="http://schemas.microsoft.com/office/drawing/2014/main" xmlns="" id="{323617C1-7A56-4255-A733-5C798608D3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19706" y="3029197"/>
            <a:ext cx="311267" cy="66064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33B992B0-F0CB-4275-91F1-53EAEFA4F439}"/>
              </a:ext>
            </a:extLst>
          </p:cNvPr>
          <p:cNvPicPr>
            <a:picLocks noChangeAspect="1"/>
          </p:cNvPicPr>
          <p:nvPr/>
        </p:nvPicPr>
        <p:blipFill rotWithShape="1">
          <a:blip r:embed="rId12"/>
          <a:srcRect l="12651" t="15263" r="12282" b="15063"/>
          <a:stretch/>
        </p:blipFill>
        <p:spPr>
          <a:xfrm>
            <a:off x="11035756" y="3271951"/>
            <a:ext cx="881486" cy="460205"/>
          </a:xfrm>
          <a:prstGeom prst="rect">
            <a:avLst/>
          </a:prstGeom>
        </p:spPr>
      </p:pic>
      <p:sp>
        <p:nvSpPr>
          <p:cNvPr id="49" name="TextBox 48">
            <a:extLst>
              <a:ext uri="{FF2B5EF4-FFF2-40B4-BE49-F238E27FC236}">
                <a16:creationId xmlns:a16="http://schemas.microsoft.com/office/drawing/2014/main" xmlns="" id="{F919721A-AF58-4198-A399-5B5F0440DC27}"/>
              </a:ext>
            </a:extLst>
          </p:cNvPr>
          <p:cNvSpPr txBox="1"/>
          <p:nvPr/>
        </p:nvSpPr>
        <p:spPr>
          <a:xfrm>
            <a:off x="11035756" y="3753064"/>
            <a:ext cx="881486" cy="2308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YouTube TV</a:t>
            </a:r>
          </a:p>
        </p:txBody>
      </p:sp>
      <p:pic>
        <p:nvPicPr>
          <p:cNvPr id="50" name="Picture 49">
            <a:extLst>
              <a:ext uri="{FF2B5EF4-FFF2-40B4-BE49-F238E27FC236}">
                <a16:creationId xmlns:a16="http://schemas.microsoft.com/office/drawing/2014/main" xmlns="" id="{F686581C-5BC4-43A1-8524-3F428EFEDE22}"/>
              </a:ext>
            </a:extLst>
          </p:cNvPr>
          <p:cNvPicPr>
            <a:picLocks noChangeAspect="1"/>
          </p:cNvPicPr>
          <p:nvPr/>
        </p:nvPicPr>
        <p:blipFill rotWithShape="1">
          <a:blip r:embed="rId13"/>
          <a:srcRect t="9697"/>
          <a:stretch/>
        </p:blipFill>
        <p:spPr>
          <a:xfrm>
            <a:off x="10862314" y="4085426"/>
            <a:ext cx="922044" cy="297900"/>
          </a:xfrm>
          <a:prstGeom prst="rect">
            <a:avLst/>
          </a:prstGeom>
        </p:spPr>
      </p:pic>
      <p:pic>
        <p:nvPicPr>
          <p:cNvPr id="51" name="Picture 50">
            <a:extLst>
              <a:ext uri="{FF2B5EF4-FFF2-40B4-BE49-F238E27FC236}">
                <a16:creationId xmlns:a16="http://schemas.microsoft.com/office/drawing/2014/main" xmlns="" id="{9F4B65CF-E1DF-4FE2-A873-B453B43AA343}"/>
              </a:ext>
            </a:extLst>
          </p:cNvPr>
          <p:cNvPicPr>
            <a:picLocks noChangeAspect="1"/>
          </p:cNvPicPr>
          <p:nvPr/>
        </p:nvPicPr>
        <p:blipFill rotWithShape="1">
          <a:blip r:embed="rId14"/>
          <a:srcRect l="14125" t="16575" r="12680" b="14655"/>
          <a:stretch/>
        </p:blipFill>
        <p:spPr>
          <a:xfrm>
            <a:off x="362039" y="2825567"/>
            <a:ext cx="927418" cy="871359"/>
          </a:xfrm>
          <a:prstGeom prst="rect">
            <a:avLst/>
          </a:prstGeom>
        </p:spPr>
      </p:pic>
      <p:pic>
        <p:nvPicPr>
          <p:cNvPr id="52" name="Picture 8" descr="Image result for facebook groups logo png&quot;">
            <a:extLst>
              <a:ext uri="{FF2B5EF4-FFF2-40B4-BE49-F238E27FC236}">
                <a16:creationId xmlns:a16="http://schemas.microsoft.com/office/drawing/2014/main" xmlns="" id="{3F1C6909-4AC3-4645-A934-73FAFCE8B51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17803" y="2455023"/>
            <a:ext cx="696960" cy="69696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xmlns="" id="{DA5DAA2E-3823-4154-B3C7-2D35CFC36C12}"/>
              </a:ext>
            </a:extLst>
          </p:cNvPr>
          <p:cNvSpPr txBox="1"/>
          <p:nvPr/>
        </p:nvSpPr>
        <p:spPr>
          <a:xfrm>
            <a:off x="1271515" y="3182981"/>
            <a:ext cx="745937" cy="3693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Facebook</a:t>
            </a:r>
          </a:p>
          <a:p>
            <a:pPr algn="ctr" defTabSz="586082"/>
            <a:r>
              <a:rPr lang="en-US" sz="900" u="sng" dirty="0">
                <a:solidFill>
                  <a:srgbClr val="1B1464"/>
                </a:solidFill>
                <a:latin typeface="Helvetica" panose="020B0403020202020204" pitchFamily="34" charset="0"/>
              </a:rPr>
              <a:t>Groups</a:t>
            </a:r>
            <a:endParaRPr lang="en-US" sz="1600" u="sng" dirty="0">
              <a:solidFill>
                <a:srgbClr val="1B1464"/>
              </a:solidFill>
              <a:latin typeface="Helvetica" panose="020B0403020202020204" pitchFamily="34" charset="0"/>
            </a:endParaRPr>
          </a:p>
        </p:txBody>
      </p:sp>
      <p:pic>
        <p:nvPicPr>
          <p:cNvPr id="54" name="Picture 10" descr="Image result for oculus quest&quot;">
            <a:extLst>
              <a:ext uri="{FF2B5EF4-FFF2-40B4-BE49-F238E27FC236}">
                <a16:creationId xmlns:a16="http://schemas.microsoft.com/office/drawing/2014/main" xmlns="" id="{95B2276F-9042-413A-95F8-2592C867AC1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21721" y="3602049"/>
            <a:ext cx="875565" cy="637241"/>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xmlns="" id="{71745835-1494-46D8-A673-AFC5AFE11306}"/>
              </a:ext>
            </a:extLst>
          </p:cNvPr>
          <p:cNvSpPr txBox="1"/>
          <p:nvPr/>
        </p:nvSpPr>
        <p:spPr>
          <a:xfrm>
            <a:off x="1453412" y="4288431"/>
            <a:ext cx="745937" cy="3693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Oculus Quest</a:t>
            </a:r>
            <a:endParaRPr lang="en-US" sz="1600" u="sng" dirty="0">
              <a:solidFill>
                <a:srgbClr val="1B1464"/>
              </a:solidFill>
              <a:latin typeface="Helvetica" panose="020B0403020202020204" pitchFamily="34" charset="0"/>
            </a:endParaRPr>
          </a:p>
        </p:txBody>
      </p:sp>
      <p:pic>
        <p:nvPicPr>
          <p:cNvPr id="56" name="Picture 12" descr="Image result for google nest&quot;">
            <a:extLst>
              <a:ext uri="{FF2B5EF4-FFF2-40B4-BE49-F238E27FC236}">
                <a16:creationId xmlns:a16="http://schemas.microsoft.com/office/drawing/2014/main" xmlns="" id="{679B950A-EB70-4389-83AD-FEEE3C00920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80938" y="3159618"/>
            <a:ext cx="477265" cy="596300"/>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xmlns="" id="{086C88B3-31AE-4621-A063-2EC68BEF520C}"/>
              </a:ext>
            </a:extLst>
          </p:cNvPr>
          <p:cNvSpPr txBox="1"/>
          <p:nvPr/>
        </p:nvSpPr>
        <p:spPr>
          <a:xfrm>
            <a:off x="10315758" y="3760432"/>
            <a:ext cx="599224" cy="2308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Nest</a:t>
            </a:r>
          </a:p>
        </p:txBody>
      </p:sp>
      <p:pic>
        <p:nvPicPr>
          <p:cNvPr id="58" name="Picture 14" descr="Image result for apple iphone 11&quot;">
            <a:extLst>
              <a:ext uri="{FF2B5EF4-FFF2-40B4-BE49-F238E27FC236}">
                <a16:creationId xmlns:a16="http://schemas.microsoft.com/office/drawing/2014/main" xmlns="" id="{C072916B-B45D-4CA5-A1ED-3231DC6192A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4634" t="17381" r="14549" b="829"/>
          <a:stretch/>
        </p:blipFill>
        <p:spPr bwMode="auto">
          <a:xfrm>
            <a:off x="3638310" y="3663542"/>
            <a:ext cx="405656" cy="55423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a:extLst>
              <a:ext uri="{FF2B5EF4-FFF2-40B4-BE49-F238E27FC236}">
                <a16:creationId xmlns:a16="http://schemas.microsoft.com/office/drawing/2014/main" xmlns="" id="{005424A1-13D6-4D7A-B6B4-E525C6767C60}"/>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5058" t="13901" r="6808" b="2130"/>
          <a:stretch/>
        </p:blipFill>
        <p:spPr bwMode="auto">
          <a:xfrm>
            <a:off x="2792088" y="4294217"/>
            <a:ext cx="475630" cy="53607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xmlns="" id="{5B010C97-C65F-4ABD-8F38-9A170CA7E648}"/>
              </a:ext>
            </a:extLst>
          </p:cNvPr>
          <p:cNvPicPr>
            <a:picLocks noChangeAspect="1"/>
          </p:cNvPicPr>
          <p:nvPr/>
        </p:nvPicPr>
        <p:blipFill>
          <a:blip r:embed="rId20"/>
          <a:stretch>
            <a:fillRect/>
          </a:stretch>
        </p:blipFill>
        <p:spPr>
          <a:xfrm>
            <a:off x="3428950" y="4552390"/>
            <a:ext cx="573452" cy="573452"/>
          </a:xfrm>
          <a:prstGeom prst="rect">
            <a:avLst/>
          </a:prstGeom>
        </p:spPr>
      </p:pic>
      <p:pic>
        <p:nvPicPr>
          <p:cNvPr id="61" name="Picture 18" descr="Zoom in on Primary Image">
            <a:extLst>
              <a:ext uri="{FF2B5EF4-FFF2-40B4-BE49-F238E27FC236}">
                <a16:creationId xmlns:a16="http://schemas.microsoft.com/office/drawing/2014/main" xmlns="" id="{3A44904E-3BD8-4713-A578-5470F7E471C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64441" y="4402553"/>
            <a:ext cx="681283" cy="431252"/>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xmlns="" id="{FA89BBD6-D36D-4B63-9A48-F9592648FF5B}"/>
              </a:ext>
            </a:extLst>
          </p:cNvPr>
          <p:cNvSpPr txBox="1"/>
          <p:nvPr/>
        </p:nvSpPr>
        <p:spPr>
          <a:xfrm>
            <a:off x="4073409" y="4903356"/>
            <a:ext cx="880539" cy="2308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MacBook</a:t>
            </a:r>
          </a:p>
        </p:txBody>
      </p:sp>
      <p:pic>
        <p:nvPicPr>
          <p:cNvPr id="63" name="Picture 20" descr="Image result for apple tv+&quot;">
            <a:extLst>
              <a:ext uri="{FF2B5EF4-FFF2-40B4-BE49-F238E27FC236}">
                <a16:creationId xmlns:a16="http://schemas.microsoft.com/office/drawing/2014/main" xmlns="" id="{42A8FAC8-14AF-41C3-AA5E-17ECE513C59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58738" y="5067922"/>
            <a:ext cx="708934" cy="36057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xmlns="" id="{F56722AC-CBBE-4B00-9184-A242F336F8F9}"/>
              </a:ext>
            </a:extLst>
          </p:cNvPr>
          <p:cNvPicPr>
            <a:picLocks noChangeAspect="1"/>
          </p:cNvPicPr>
          <p:nvPr/>
        </p:nvPicPr>
        <p:blipFill rotWithShape="1">
          <a:blip r:embed="rId23"/>
          <a:srcRect l="20343" t="10945" r="20169" b="10465"/>
          <a:stretch/>
        </p:blipFill>
        <p:spPr>
          <a:xfrm>
            <a:off x="3295073" y="5453675"/>
            <a:ext cx="356223" cy="470605"/>
          </a:xfrm>
          <a:prstGeom prst="rect">
            <a:avLst/>
          </a:prstGeom>
        </p:spPr>
      </p:pic>
      <p:sp>
        <p:nvSpPr>
          <p:cNvPr id="65" name="TextBox 64">
            <a:extLst>
              <a:ext uri="{FF2B5EF4-FFF2-40B4-BE49-F238E27FC236}">
                <a16:creationId xmlns:a16="http://schemas.microsoft.com/office/drawing/2014/main" xmlns="" id="{4853EAEE-C70B-460A-8F24-06641533A916}"/>
              </a:ext>
            </a:extLst>
          </p:cNvPr>
          <p:cNvSpPr txBox="1"/>
          <p:nvPr/>
        </p:nvSpPr>
        <p:spPr>
          <a:xfrm>
            <a:off x="3153949" y="5921541"/>
            <a:ext cx="653491" cy="230832"/>
          </a:xfrm>
          <a:prstGeom prst="rect">
            <a:avLst/>
          </a:prstGeom>
          <a:noFill/>
        </p:spPr>
        <p:txBody>
          <a:bodyPr wrap="square" rtlCol="0">
            <a:spAutoFit/>
          </a:bodyPr>
          <a:lstStyle/>
          <a:p>
            <a:pPr algn="ctr" defTabSz="586082"/>
            <a:r>
              <a:rPr lang="en-US" sz="900" u="sng" dirty="0" err="1">
                <a:solidFill>
                  <a:srgbClr val="1B1464"/>
                </a:solidFill>
                <a:latin typeface="Helvetica" panose="020B0403020202020204" pitchFamily="34" charset="0"/>
              </a:rPr>
              <a:t>AirPods</a:t>
            </a:r>
            <a:endParaRPr lang="en-US" sz="900" u="sng" dirty="0">
              <a:solidFill>
                <a:srgbClr val="1B1464"/>
              </a:solidFill>
              <a:latin typeface="Helvetica" panose="020B0403020202020204" pitchFamily="34" charset="0"/>
            </a:endParaRPr>
          </a:p>
        </p:txBody>
      </p:sp>
      <p:pic>
        <p:nvPicPr>
          <p:cNvPr id="66" name="Picture 65">
            <a:extLst>
              <a:ext uri="{FF2B5EF4-FFF2-40B4-BE49-F238E27FC236}">
                <a16:creationId xmlns:a16="http://schemas.microsoft.com/office/drawing/2014/main" xmlns="" id="{97C81688-D8F5-4B89-B610-CD018B9AD181}"/>
              </a:ext>
            </a:extLst>
          </p:cNvPr>
          <p:cNvPicPr>
            <a:picLocks noChangeAspect="1"/>
          </p:cNvPicPr>
          <p:nvPr/>
        </p:nvPicPr>
        <p:blipFill>
          <a:blip r:embed="rId24"/>
          <a:stretch>
            <a:fillRect/>
          </a:stretch>
        </p:blipFill>
        <p:spPr>
          <a:xfrm>
            <a:off x="4079268" y="5062593"/>
            <a:ext cx="394308" cy="533235"/>
          </a:xfrm>
          <a:prstGeom prst="rect">
            <a:avLst/>
          </a:prstGeom>
        </p:spPr>
      </p:pic>
      <p:sp>
        <p:nvSpPr>
          <p:cNvPr id="67" name="TextBox 66">
            <a:extLst>
              <a:ext uri="{FF2B5EF4-FFF2-40B4-BE49-F238E27FC236}">
                <a16:creationId xmlns:a16="http://schemas.microsoft.com/office/drawing/2014/main" xmlns="" id="{619424B5-BC15-4973-8E91-13905E32BF8A}"/>
              </a:ext>
            </a:extLst>
          </p:cNvPr>
          <p:cNvSpPr txBox="1"/>
          <p:nvPr/>
        </p:nvSpPr>
        <p:spPr>
          <a:xfrm>
            <a:off x="3931931" y="5636395"/>
            <a:ext cx="653491" cy="3693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Beats by Dr. Dre</a:t>
            </a:r>
          </a:p>
        </p:txBody>
      </p:sp>
      <p:pic>
        <p:nvPicPr>
          <p:cNvPr id="68" name="Picture 67">
            <a:extLst>
              <a:ext uri="{FF2B5EF4-FFF2-40B4-BE49-F238E27FC236}">
                <a16:creationId xmlns:a16="http://schemas.microsoft.com/office/drawing/2014/main" xmlns="" id="{52755437-B434-43A0-8C74-26C30634124D}"/>
              </a:ext>
            </a:extLst>
          </p:cNvPr>
          <p:cNvPicPr>
            <a:picLocks noChangeAspect="1"/>
          </p:cNvPicPr>
          <p:nvPr/>
        </p:nvPicPr>
        <p:blipFill rotWithShape="1">
          <a:blip r:embed="rId25"/>
          <a:srcRect t="25910" b="27336"/>
          <a:stretch/>
        </p:blipFill>
        <p:spPr>
          <a:xfrm>
            <a:off x="5038069" y="2988862"/>
            <a:ext cx="910223" cy="272276"/>
          </a:xfrm>
          <a:prstGeom prst="rect">
            <a:avLst/>
          </a:prstGeom>
        </p:spPr>
      </p:pic>
      <p:pic>
        <p:nvPicPr>
          <p:cNvPr id="69" name="Picture 24">
            <a:extLst>
              <a:ext uri="{FF2B5EF4-FFF2-40B4-BE49-F238E27FC236}">
                <a16:creationId xmlns:a16="http://schemas.microsoft.com/office/drawing/2014/main" xmlns="" id="{5F4C562D-31A0-4C6F-89A9-F3EDFB37D56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056780" y="3520649"/>
            <a:ext cx="652187" cy="65218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mage result for echo dot png">
            <a:extLst>
              <a:ext uri="{FF2B5EF4-FFF2-40B4-BE49-F238E27FC236}">
                <a16:creationId xmlns:a16="http://schemas.microsoft.com/office/drawing/2014/main" xmlns="" id="{0B32529A-87E9-4C1F-B873-7EBF0927151F}"/>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8114" t="48639" r="17213"/>
          <a:stretch/>
        </p:blipFill>
        <p:spPr bwMode="auto">
          <a:xfrm>
            <a:off x="5433240" y="3851140"/>
            <a:ext cx="520526" cy="43201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xmlns="" id="{AF631DDB-C945-44C2-8336-E0BB207AE517}"/>
              </a:ext>
            </a:extLst>
          </p:cNvPr>
          <p:cNvPicPr>
            <a:picLocks noChangeAspect="1"/>
          </p:cNvPicPr>
          <p:nvPr/>
        </p:nvPicPr>
        <p:blipFill rotWithShape="1">
          <a:blip r:embed="rId28"/>
          <a:srcRect l="8882" t="33500" r="8989" b="33075"/>
          <a:stretch/>
        </p:blipFill>
        <p:spPr>
          <a:xfrm>
            <a:off x="6403267" y="3073053"/>
            <a:ext cx="876891" cy="267663"/>
          </a:xfrm>
          <a:prstGeom prst="rect">
            <a:avLst/>
          </a:prstGeom>
        </p:spPr>
      </p:pic>
      <p:pic>
        <p:nvPicPr>
          <p:cNvPr id="72" name="Picture 71">
            <a:extLst>
              <a:ext uri="{FF2B5EF4-FFF2-40B4-BE49-F238E27FC236}">
                <a16:creationId xmlns:a16="http://schemas.microsoft.com/office/drawing/2014/main" xmlns="" id="{19EBEFA7-D087-44BB-BE09-93360391BAA1}"/>
              </a:ext>
            </a:extLst>
          </p:cNvPr>
          <p:cNvPicPr>
            <a:picLocks noChangeAspect="1"/>
          </p:cNvPicPr>
          <p:nvPr/>
        </p:nvPicPr>
        <p:blipFill rotWithShape="1">
          <a:blip r:embed="rId29"/>
          <a:srcRect l="25256" r="25677"/>
          <a:stretch/>
        </p:blipFill>
        <p:spPr>
          <a:xfrm>
            <a:off x="5962535" y="3080519"/>
            <a:ext cx="412248" cy="840171"/>
          </a:xfrm>
          <a:prstGeom prst="rect">
            <a:avLst/>
          </a:prstGeom>
        </p:spPr>
      </p:pic>
      <p:sp>
        <p:nvSpPr>
          <p:cNvPr id="73" name="TextBox 72">
            <a:extLst>
              <a:ext uri="{FF2B5EF4-FFF2-40B4-BE49-F238E27FC236}">
                <a16:creationId xmlns:a16="http://schemas.microsoft.com/office/drawing/2014/main" xmlns="" id="{61203338-C9A7-4A80-B727-5B8C14D70C03}"/>
              </a:ext>
            </a:extLst>
          </p:cNvPr>
          <p:cNvSpPr txBox="1"/>
          <p:nvPr/>
        </p:nvSpPr>
        <p:spPr>
          <a:xfrm>
            <a:off x="5794939" y="3898698"/>
            <a:ext cx="789727" cy="507831"/>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Ring </a:t>
            </a:r>
          </a:p>
          <a:p>
            <a:pPr algn="ctr" defTabSz="586082"/>
            <a:r>
              <a:rPr lang="en-US" sz="900" u="sng" dirty="0">
                <a:solidFill>
                  <a:srgbClr val="1B1464"/>
                </a:solidFill>
                <a:latin typeface="Helvetica" panose="020B0403020202020204" pitchFamily="34" charset="0"/>
              </a:rPr>
              <a:t>Video Doorbell</a:t>
            </a:r>
          </a:p>
        </p:txBody>
      </p:sp>
      <p:pic>
        <p:nvPicPr>
          <p:cNvPr id="74" name="Picture 28">
            <a:extLst>
              <a:ext uri="{FF2B5EF4-FFF2-40B4-BE49-F238E27FC236}">
                <a16:creationId xmlns:a16="http://schemas.microsoft.com/office/drawing/2014/main" xmlns="" id="{EF3B6B40-603E-4759-970A-8136CB2E200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502612" y="3541616"/>
            <a:ext cx="661721" cy="661721"/>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xmlns="" id="{8DB6312A-C845-4BD1-AEB2-3323C79AFA1D}"/>
              </a:ext>
            </a:extLst>
          </p:cNvPr>
          <p:cNvSpPr txBox="1"/>
          <p:nvPr/>
        </p:nvSpPr>
        <p:spPr>
          <a:xfrm>
            <a:off x="6405717" y="4190621"/>
            <a:ext cx="789727" cy="3693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Amazon </a:t>
            </a:r>
          </a:p>
          <a:p>
            <a:pPr algn="ctr" defTabSz="586082"/>
            <a:r>
              <a:rPr lang="en-US" sz="900" u="sng" dirty="0">
                <a:solidFill>
                  <a:srgbClr val="1B1464"/>
                </a:solidFill>
                <a:latin typeface="Helvetica" panose="020B0403020202020204" pitchFamily="34" charset="0"/>
              </a:rPr>
              <a:t>Fire TV</a:t>
            </a:r>
          </a:p>
        </p:txBody>
      </p:sp>
      <p:sp>
        <p:nvSpPr>
          <p:cNvPr id="76" name="TextBox 75">
            <a:extLst>
              <a:ext uri="{FF2B5EF4-FFF2-40B4-BE49-F238E27FC236}">
                <a16:creationId xmlns:a16="http://schemas.microsoft.com/office/drawing/2014/main" xmlns="" id="{9F778411-4D6C-4A09-A448-7DCE4D368172}"/>
              </a:ext>
            </a:extLst>
          </p:cNvPr>
          <p:cNvSpPr txBox="1"/>
          <p:nvPr/>
        </p:nvSpPr>
        <p:spPr>
          <a:xfrm>
            <a:off x="5708967" y="2742893"/>
            <a:ext cx="876890" cy="230832"/>
          </a:xfrm>
          <a:prstGeom prst="rect">
            <a:avLst/>
          </a:prstGeom>
          <a:noFill/>
        </p:spPr>
        <p:txBody>
          <a:bodyPr wrap="square" rtlCol="0">
            <a:spAutoFit/>
          </a:bodyPr>
          <a:lstStyle/>
          <a:p>
            <a:pPr algn="ctr" defTabSz="586082"/>
            <a:r>
              <a:rPr lang="en-US" sz="900" u="sng" dirty="0">
                <a:solidFill>
                  <a:srgbClr val="1B1464"/>
                </a:solidFill>
                <a:latin typeface="Helvetica" panose="020B0403020202020204" pitchFamily="34" charset="0"/>
              </a:rPr>
              <a:t>Branding</a:t>
            </a:r>
          </a:p>
        </p:txBody>
      </p:sp>
      <p:pic>
        <p:nvPicPr>
          <p:cNvPr id="77" name="Picture 30" descr="Image result for amazon&quot;">
            <a:extLst>
              <a:ext uri="{FF2B5EF4-FFF2-40B4-BE49-F238E27FC236}">
                <a16:creationId xmlns:a16="http://schemas.microsoft.com/office/drawing/2014/main" xmlns="" id="{25D5DD6B-2778-434A-997C-D691D392262A}"/>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10216" t="34169" r="9373" b="36622"/>
          <a:stretch/>
        </p:blipFill>
        <p:spPr bwMode="auto">
          <a:xfrm>
            <a:off x="5739044" y="2435797"/>
            <a:ext cx="821077" cy="29825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Image result for facebook logo png">
            <a:extLst>
              <a:ext uri="{FF2B5EF4-FFF2-40B4-BE49-F238E27FC236}">
                <a16:creationId xmlns:a16="http://schemas.microsoft.com/office/drawing/2014/main" xmlns="" id="{0603B40C-65BD-4ED8-9272-BF9D199882E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13281" y="4940020"/>
            <a:ext cx="682536" cy="68253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0" descr="Image result for amazon a logo png">
            <a:extLst>
              <a:ext uri="{FF2B5EF4-FFF2-40B4-BE49-F238E27FC236}">
                <a16:creationId xmlns:a16="http://schemas.microsoft.com/office/drawing/2014/main" xmlns="" id="{B644FA54-34D5-4F12-970B-C82FF6BE69F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808198" y="4953446"/>
            <a:ext cx="738859" cy="73885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Image result for netflix logo png">
            <a:extLst>
              <a:ext uri="{FF2B5EF4-FFF2-40B4-BE49-F238E27FC236}">
                <a16:creationId xmlns:a16="http://schemas.microsoft.com/office/drawing/2014/main" xmlns="" id="{750566EF-48A5-46AF-B065-3258E9F88252}"/>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824790" y="2455615"/>
            <a:ext cx="1405091" cy="105381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2" descr="Image result for google logo png">
            <a:extLst>
              <a:ext uri="{FF2B5EF4-FFF2-40B4-BE49-F238E27FC236}">
                <a16:creationId xmlns:a16="http://schemas.microsoft.com/office/drawing/2014/main" xmlns="" id="{4E9A1294-2DD7-4FD9-8603-63F5930E8E34}"/>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528727" y="4932337"/>
            <a:ext cx="918039" cy="91804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Image result for apple logo png">
            <a:extLst>
              <a:ext uri="{FF2B5EF4-FFF2-40B4-BE49-F238E27FC236}">
                <a16:creationId xmlns:a16="http://schemas.microsoft.com/office/drawing/2014/main" xmlns="" id="{EB29A316-8765-4B34-AE6F-5000CEFC86EF}"/>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218974" y="2275854"/>
            <a:ext cx="1050311" cy="105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41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xmlns="" id="{0D93C173-DDFB-440D-A115-64C7162D3B3C}"/>
              </a:ext>
            </a:extLst>
          </p:cNvPr>
          <p:cNvSpPr/>
          <p:nvPr/>
        </p:nvSpPr>
        <p:spPr>
          <a:xfrm>
            <a:off x="-1"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xmlns="" id="{007C0E06-A025-6444-A897-359A6F2930CE}"/>
              </a:ext>
            </a:extLst>
          </p:cNvPr>
          <p:cNvPicPr>
            <a:picLocks noChangeAspect="1"/>
          </p:cNvPicPr>
          <p:nvPr/>
        </p:nvPicPr>
        <p:blipFill rotWithShape="1">
          <a:blip r:embed="rId2"/>
          <a:srcRect l="4181" t="95080" r="-1"/>
          <a:stretch/>
        </p:blipFill>
        <p:spPr>
          <a:xfrm>
            <a:off x="526245" y="6519043"/>
            <a:ext cx="11665756" cy="350107"/>
          </a:xfrm>
          <a:prstGeom prst="rect">
            <a:avLst/>
          </a:prstGeom>
        </p:spPr>
      </p:pic>
      <p:sp>
        <p:nvSpPr>
          <p:cNvPr id="39" name="TextBox 38">
            <a:extLst>
              <a:ext uri="{FF2B5EF4-FFF2-40B4-BE49-F238E27FC236}">
                <a16:creationId xmlns:a16="http://schemas.microsoft.com/office/drawing/2014/main" xmlns="" id="{3703E8EB-CD64-1E43-972C-CB9BE353C2CB}"/>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6</a:t>
            </a:r>
          </a:p>
        </p:txBody>
      </p:sp>
      <p:sp>
        <p:nvSpPr>
          <p:cNvPr id="40" name="Rectangle 39">
            <a:extLst>
              <a:ext uri="{FF2B5EF4-FFF2-40B4-BE49-F238E27FC236}">
                <a16:creationId xmlns:a16="http://schemas.microsoft.com/office/drawing/2014/main" xmlns="" id="{F5DF2A03-D5AD-0F42-B014-1D18EEE5BA11}"/>
              </a:ext>
            </a:extLst>
          </p:cNvPr>
          <p:cNvSpPr/>
          <p:nvPr/>
        </p:nvSpPr>
        <p:spPr>
          <a:xfrm>
            <a:off x="413302" y="357425"/>
            <a:ext cx="1162481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Several brands have major partnerships with sports leagues which includes heavy advertising and placement exposure during live televised events</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xmlns="" id="{B22EBFB0-7172-4EB9-A859-C24AC4C6AEEA}"/>
              </a:ext>
            </a:extLst>
          </p:cNvPr>
          <p:cNvSpPr/>
          <p:nvPr/>
        </p:nvSpPr>
        <p:spPr>
          <a:xfrm>
            <a:off x="546751" y="6586958"/>
            <a:ext cx="1168828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83" name="Group 82">
            <a:extLst>
              <a:ext uri="{FF2B5EF4-FFF2-40B4-BE49-F238E27FC236}">
                <a16:creationId xmlns:a16="http://schemas.microsoft.com/office/drawing/2014/main" xmlns="" id="{BE92C4A2-BEC3-41D4-925C-1F35107D0296}"/>
              </a:ext>
            </a:extLst>
          </p:cNvPr>
          <p:cNvGrpSpPr/>
          <p:nvPr/>
        </p:nvGrpSpPr>
        <p:grpSpPr>
          <a:xfrm>
            <a:off x="487075" y="1933630"/>
            <a:ext cx="4737387" cy="2346360"/>
            <a:chOff x="727788" y="5409937"/>
            <a:chExt cx="9769152" cy="5405296"/>
          </a:xfrm>
        </p:grpSpPr>
        <p:pic>
          <p:nvPicPr>
            <p:cNvPr id="84" name="Picture 83">
              <a:extLst>
                <a:ext uri="{FF2B5EF4-FFF2-40B4-BE49-F238E27FC236}">
                  <a16:creationId xmlns:a16="http://schemas.microsoft.com/office/drawing/2014/main" xmlns="" id="{945807F4-C501-4516-B1CE-61457BB2BEB4}"/>
                </a:ext>
              </a:extLst>
            </p:cNvPr>
            <p:cNvPicPr>
              <a:picLocks noChangeAspect="1"/>
            </p:cNvPicPr>
            <p:nvPr/>
          </p:nvPicPr>
          <p:blipFill rotWithShape="1">
            <a:blip r:embed="rId3"/>
            <a:srcRect l="13936" t="22599" r="23444" b="61789"/>
            <a:stretch/>
          </p:blipFill>
          <p:spPr>
            <a:xfrm>
              <a:off x="746449" y="6540804"/>
              <a:ext cx="9750491" cy="1367447"/>
            </a:xfrm>
            <a:prstGeom prst="rect">
              <a:avLst/>
            </a:prstGeom>
            <a:ln>
              <a:solidFill>
                <a:schemeClr val="tx1"/>
              </a:solidFill>
            </a:ln>
          </p:spPr>
        </p:pic>
        <p:pic>
          <p:nvPicPr>
            <p:cNvPr id="85" name="Picture 84">
              <a:extLst>
                <a:ext uri="{FF2B5EF4-FFF2-40B4-BE49-F238E27FC236}">
                  <a16:creationId xmlns:a16="http://schemas.microsoft.com/office/drawing/2014/main" xmlns="" id="{7F32E7B9-1745-43BD-9143-BC34BAC9D72C}"/>
                </a:ext>
              </a:extLst>
            </p:cNvPr>
            <p:cNvPicPr>
              <a:picLocks noChangeAspect="1"/>
            </p:cNvPicPr>
            <p:nvPr/>
          </p:nvPicPr>
          <p:blipFill rotWithShape="1">
            <a:blip r:embed="rId3"/>
            <a:srcRect l="10029" t="9355" r="85694" b="84813"/>
            <a:stretch/>
          </p:blipFill>
          <p:spPr>
            <a:xfrm>
              <a:off x="727788" y="5409937"/>
              <a:ext cx="1474237" cy="1130867"/>
            </a:xfrm>
            <a:prstGeom prst="rect">
              <a:avLst/>
            </a:prstGeom>
            <a:ln>
              <a:solidFill>
                <a:schemeClr val="tx1"/>
              </a:solidFill>
            </a:ln>
          </p:spPr>
        </p:pic>
        <p:pic>
          <p:nvPicPr>
            <p:cNvPr id="86" name="Picture 85">
              <a:extLst>
                <a:ext uri="{FF2B5EF4-FFF2-40B4-BE49-F238E27FC236}">
                  <a16:creationId xmlns:a16="http://schemas.microsoft.com/office/drawing/2014/main" xmlns="" id="{BAF7267B-24D8-4398-90C7-1DDE55638517}"/>
                </a:ext>
              </a:extLst>
            </p:cNvPr>
            <p:cNvPicPr>
              <a:picLocks noChangeAspect="1"/>
            </p:cNvPicPr>
            <p:nvPr/>
          </p:nvPicPr>
          <p:blipFill>
            <a:blip r:embed="rId4"/>
            <a:stretch>
              <a:fillRect/>
            </a:stretch>
          </p:blipFill>
          <p:spPr>
            <a:xfrm>
              <a:off x="3130420" y="7926912"/>
              <a:ext cx="4356156" cy="2888321"/>
            </a:xfrm>
            <a:prstGeom prst="rect">
              <a:avLst/>
            </a:prstGeom>
            <a:ln>
              <a:solidFill>
                <a:schemeClr val="tx1"/>
              </a:solidFill>
            </a:ln>
          </p:spPr>
        </p:pic>
      </p:grpSp>
      <p:grpSp>
        <p:nvGrpSpPr>
          <p:cNvPr id="87" name="Group 86">
            <a:extLst>
              <a:ext uri="{FF2B5EF4-FFF2-40B4-BE49-F238E27FC236}">
                <a16:creationId xmlns:a16="http://schemas.microsoft.com/office/drawing/2014/main" xmlns="" id="{B42AF998-CADA-4800-A1B1-B52628979A6C}"/>
              </a:ext>
            </a:extLst>
          </p:cNvPr>
          <p:cNvGrpSpPr/>
          <p:nvPr/>
        </p:nvGrpSpPr>
        <p:grpSpPr>
          <a:xfrm>
            <a:off x="8172985" y="1933630"/>
            <a:ext cx="3531939" cy="2682417"/>
            <a:chOff x="13761129" y="4597120"/>
            <a:chExt cx="7064797" cy="5365533"/>
          </a:xfrm>
        </p:grpSpPr>
        <p:grpSp>
          <p:nvGrpSpPr>
            <p:cNvPr id="88" name="Group 87">
              <a:extLst>
                <a:ext uri="{FF2B5EF4-FFF2-40B4-BE49-F238E27FC236}">
                  <a16:creationId xmlns:a16="http://schemas.microsoft.com/office/drawing/2014/main" xmlns="" id="{2DFF7E4F-359A-432F-8CCE-68F0924A55FF}"/>
                </a:ext>
              </a:extLst>
            </p:cNvPr>
            <p:cNvGrpSpPr/>
            <p:nvPr/>
          </p:nvGrpSpPr>
          <p:grpSpPr>
            <a:xfrm>
              <a:off x="13761129" y="4597120"/>
              <a:ext cx="7064797" cy="2132977"/>
              <a:chOff x="13761129" y="4597120"/>
              <a:chExt cx="7064797" cy="2132977"/>
            </a:xfrm>
          </p:grpSpPr>
          <p:pic>
            <p:nvPicPr>
              <p:cNvPr id="90" name="Picture 89">
                <a:extLst>
                  <a:ext uri="{FF2B5EF4-FFF2-40B4-BE49-F238E27FC236}">
                    <a16:creationId xmlns:a16="http://schemas.microsoft.com/office/drawing/2014/main" xmlns="" id="{00B0CE79-BA8C-44C0-9903-BFC3319BA5FB}"/>
                  </a:ext>
                </a:extLst>
              </p:cNvPr>
              <p:cNvPicPr>
                <a:picLocks noChangeAspect="1"/>
              </p:cNvPicPr>
              <p:nvPr/>
            </p:nvPicPr>
            <p:blipFill rotWithShape="1">
              <a:blip r:embed="rId5"/>
              <a:srcRect l="17516" t="21731" r="40415" b="61477"/>
              <a:stretch/>
            </p:blipFill>
            <p:spPr>
              <a:xfrm>
                <a:off x="13761129" y="5143892"/>
                <a:ext cx="7064797" cy="1586205"/>
              </a:xfrm>
              <a:prstGeom prst="rect">
                <a:avLst/>
              </a:prstGeom>
              <a:ln>
                <a:solidFill>
                  <a:schemeClr val="tx1"/>
                </a:solidFill>
              </a:ln>
            </p:spPr>
          </p:pic>
          <p:pic>
            <p:nvPicPr>
              <p:cNvPr id="91" name="Picture 90">
                <a:extLst>
                  <a:ext uri="{FF2B5EF4-FFF2-40B4-BE49-F238E27FC236}">
                    <a16:creationId xmlns:a16="http://schemas.microsoft.com/office/drawing/2014/main" xmlns="" id="{8EA8E825-9F2A-4FFA-A944-DCF2AC5356AD}"/>
                  </a:ext>
                </a:extLst>
              </p:cNvPr>
              <p:cNvPicPr>
                <a:picLocks noChangeAspect="1"/>
              </p:cNvPicPr>
              <p:nvPr/>
            </p:nvPicPr>
            <p:blipFill rotWithShape="1">
              <a:blip r:embed="rId5"/>
              <a:srcRect l="19007" t="9877" r="73326" b="85610"/>
              <a:stretch/>
            </p:blipFill>
            <p:spPr>
              <a:xfrm>
                <a:off x="13761129" y="4597120"/>
                <a:ext cx="1645296" cy="544763"/>
              </a:xfrm>
              <a:prstGeom prst="rect">
                <a:avLst/>
              </a:prstGeom>
            </p:spPr>
          </p:pic>
        </p:grpSp>
        <p:pic>
          <p:nvPicPr>
            <p:cNvPr id="89" name="Picture 88">
              <a:extLst>
                <a:ext uri="{FF2B5EF4-FFF2-40B4-BE49-F238E27FC236}">
                  <a16:creationId xmlns:a16="http://schemas.microsoft.com/office/drawing/2014/main" xmlns="" id="{FFADAD98-E489-4B12-98CE-CB9E60494717}"/>
                </a:ext>
              </a:extLst>
            </p:cNvPr>
            <p:cNvPicPr>
              <a:picLocks noChangeAspect="1"/>
            </p:cNvPicPr>
            <p:nvPr/>
          </p:nvPicPr>
          <p:blipFill>
            <a:blip r:embed="rId6"/>
            <a:stretch>
              <a:fillRect/>
            </a:stretch>
          </p:blipFill>
          <p:spPr>
            <a:xfrm>
              <a:off x="15077906" y="6730097"/>
              <a:ext cx="4431241" cy="3232556"/>
            </a:xfrm>
            <a:prstGeom prst="rect">
              <a:avLst/>
            </a:prstGeom>
            <a:ln>
              <a:solidFill>
                <a:schemeClr val="tx1"/>
              </a:solidFill>
            </a:ln>
          </p:spPr>
        </p:pic>
      </p:grpSp>
      <p:grpSp>
        <p:nvGrpSpPr>
          <p:cNvPr id="92" name="Group 91">
            <a:extLst>
              <a:ext uri="{FF2B5EF4-FFF2-40B4-BE49-F238E27FC236}">
                <a16:creationId xmlns:a16="http://schemas.microsoft.com/office/drawing/2014/main" xmlns="" id="{1DE25B4B-68CA-4164-A773-85F41CFB51DD}"/>
              </a:ext>
            </a:extLst>
          </p:cNvPr>
          <p:cNvGrpSpPr/>
          <p:nvPr/>
        </p:nvGrpSpPr>
        <p:grpSpPr>
          <a:xfrm>
            <a:off x="6615956" y="5151018"/>
            <a:ext cx="4874610" cy="1100028"/>
            <a:chOff x="9554547" y="10451968"/>
            <a:chExt cx="9128202" cy="1884804"/>
          </a:xfrm>
        </p:grpSpPr>
        <p:pic>
          <p:nvPicPr>
            <p:cNvPr id="93" name="Picture 92">
              <a:extLst>
                <a:ext uri="{FF2B5EF4-FFF2-40B4-BE49-F238E27FC236}">
                  <a16:creationId xmlns:a16="http://schemas.microsoft.com/office/drawing/2014/main" xmlns="" id="{0D40F747-B83D-442F-A982-13EAAE189E5F}"/>
                </a:ext>
              </a:extLst>
            </p:cNvPr>
            <p:cNvPicPr>
              <a:picLocks noChangeAspect="1"/>
            </p:cNvPicPr>
            <p:nvPr/>
          </p:nvPicPr>
          <p:blipFill rotWithShape="1">
            <a:blip r:embed="rId7"/>
            <a:srcRect l="5831" t="36151" r="36857" b="50973"/>
            <a:stretch/>
          </p:blipFill>
          <p:spPr>
            <a:xfrm>
              <a:off x="9554547" y="11183228"/>
              <a:ext cx="9128202" cy="1153544"/>
            </a:xfrm>
            <a:prstGeom prst="rect">
              <a:avLst/>
            </a:prstGeom>
            <a:ln>
              <a:solidFill>
                <a:schemeClr val="tx1"/>
              </a:solidFill>
            </a:ln>
          </p:spPr>
        </p:pic>
        <p:pic>
          <p:nvPicPr>
            <p:cNvPr id="94" name="Picture 93">
              <a:extLst>
                <a:ext uri="{FF2B5EF4-FFF2-40B4-BE49-F238E27FC236}">
                  <a16:creationId xmlns:a16="http://schemas.microsoft.com/office/drawing/2014/main" xmlns="" id="{93F243AF-F676-4BF4-B49F-AE65DBB1DF23}"/>
                </a:ext>
              </a:extLst>
            </p:cNvPr>
            <p:cNvPicPr>
              <a:picLocks noChangeAspect="1"/>
            </p:cNvPicPr>
            <p:nvPr/>
          </p:nvPicPr>
          <p:blipFill rotWithShape="1">
            <a:blip r:embed="rId7"/>
            <a:srcRect l="5831" t="16787" r="75156" b="75050"/>
            <a:stretch/>
          </p:blipFill>
          <p:spPr>
            <a:xfrm>
              <a:off x="9554547" y="10451968"/>
              <a:ext cx="3028177" cy="731260"/>
            </a:xfrm>
            <a:prstGeom prst="rect">
              <a:avLst/>
            </a:prstGeom>
          </p:spPr>
        </p:pic>
      </p:grpSp>
      <p:grpSp>
        <p:nvGrpSpPr>
          <p:cNvPr id="95" name="Group 94">
            <a:extLst>
              <a:ext uri="{FF2B5EF4-FFF2-40B4-BE49-F238E27FC236}">
                <a16:creationId xmlns:a16="http://schemas.microsoft.com/office/drawing/2014/main" xmlns="" id="{16C28AF7-D71C-4CE7-A0CA-1856813BAEEC}"/>
              </a:ext>
            </a:extLst>
          </p:cNvPr>
          <p:cNvGrpSpPr/>
          <p:nvPr/>
        </p:nvGrpSpPr>
        <p:grpSpPr>
          <a:xfrm>
            <a:off x="4950366" y="3218894"/>
            <a:ext cx="3282686" cy="1526241"/>
            <a:chOff x="12775490" y="10585667"/>
            <a:chExt cx="5650585" cy="2656091"/>
          </a:xfrm>
        </p:grpSpPr>
        <p:pic>
          <p:nvPicPr>
            <p:cNvPr id="96" name="Picture 95">
              <a:extLst>
                <a:ext uri="{FF2B5EF4-FFF2-40B4-BE49-F238E27FC236}">
                  <a16:creationId xmlns:a16="http://schemas.microsoft.com/office/drawing/2014/main" xmlns="" id="{06B4472F-6797-4288-9CB0-12BC1662F4BE}"/>
                </a:ext>
              </a:extLst>
            </p:cNvPr>
            <p:cNvPicPr>
              <a:picLocks noChangeAspect="1"/>
            </p:cNvPicPr>
            <p:nvPr/>
          </p:nvPicPr>
          <p:blipFill rotWithShape="1">
            <a:blip r:embed="rId8"/>
            <a:srcRect l="16460" t="17617" r="42478" b="58262"/>
            <a:stretch/>
          </p:blipFill>
          <p:spPr>
            <a:xfrm>
              <a:off x="12775490" y="11374644"/>
              <a:ext cx="5650585" cy="1867114"/>
            </a:xfrm>
            <a:prstGeom prst="rect">
              <a:avLst/>
            </a:prstGeom>
            <a:ln>
              <a:solidFill>
                <a:schemeClr val="tx1"/>
              </a:solidFill>
            </a:ln>
          </p:spPr>
        </p:pic>
        <p:pic>
          <p:nvPicPr>
            <p:cNvPr id="97" name="Picture 96">
              <a:extLst>
                <a:ext uri="{FF2B5EF4-FFF2-40B4-BE49-F238E27FC236}">
                  <a16:creationId xmlns:a16="http://schemas.microsoft.com/office/drawing/2014/main" xmlns="" id="{60FAA41B-F939-4013-959F-A8CF951FB040}"/>
                </a:ext>
              </a:extLst>
            </p:cNvPr>
            <p:cNvPicPr>
              <a:picLocks noChangeAspect="1"/>
            </p:cNvPicPr>
            <p:nvPr/>
          </p:nvPicPr>
          <p:blipFill rotWithShape="1">
            <a:blip r:embed="rId8"/>
            <a:srcRect l="2799" t="9803" r="90543" b="85484"/>
            <a:stretch/>
          </p:blipFill>
          <p:spPr>
            <a:xfrm>
              <a:off x="12775490" y="10585667"/>
              <a:ext cx="1934482" cy="770316"/>
            </a:xfrm>
            <a:prstGeom prst="rect">
              <a:avLst/>
            </a:prstGeom>
            <a:ln>
              <a:solidFill>
                <a:schemeClr val="tx1"/>
              </a:solidFill>
            </a:ln>
          </p:spPr>
        </p:pic>
      </p:grpSp>
      <p:grpSp>
        <p:nvGrpSpPr>
          <p:cNvPr id="98" name="Group 97">
            <a:extLst>
              <a:ext uri="{FF2B5EF4-FFF2-40B4-BE49-F238E27FC236}">
                <a16:creationId xmlns:a16="http://schemas.microsoft.com/office/drawing/2014/main" xmlns="" id="{6F1814A2-D37F-4EF8-9237-CF9139E06E97}"/>
              </a:ext>
            </a:extLst>
          </p:cNvPr>
          <p:cNvGrpSpPr/>
          <p:nvPr/>
        </p:nvGrpSpPr>
        <p:grpSpPr>
          <a:xfrm>
            <a:off x="808322" y="4366333"/>
            <a:ext cx="3121076" cy="1993916"/>
            <a:chOff x="1546858" y="8978589"/>
            <a:chExt cx="6851478" cy="4243356"/>
          </a:xfrm>
        </p:grpSpPr>
        <p:pic>
          <p:nvPicPr>
            <p:cNvPr id="99" name="Picture 98">
              <a:extLst>
                <a:ext uri="{FF2B5EF4-FFF2-40B4-BE49-F238E27FC236}">
                  <a16:creationId xmlns:a16="http://schemas.microsoft.com/office/drawing/2014/main" xmlns="" id="{9CBF38C5-0BC4-4900-86EA-2080E3354F78}"/>
                </a:ext>
              </a:extLst>
            </p:cNvPr>
            <p:cNvPicPr>
              <a:picLocks noChangeAspect="1"/>
            </p:cNvPicPr>
            <p:nvPr/>
          </p:nvPicPr>
          <p:blipFill rotWithShape="1">
            <a:blip r:embed="rId9"/>
            <a:srcRect l="18026" t="20609" r="40367" b="60682"/>
            <a:stretch/>
          </p:blipFill>
          <p:spPr>
            <a:xfrm>
              <a:off x="1565520" y="9540931"/>
              <a:ext cx="6832816" cy="1728344"/>
            </a:xfrm>
            <a:prstGeom prst="rect">
              <a:avLst/>
            </a:prstGeom>
            <a:solidFill>
              <a:schemeClr val="tx1"/>
            </a:solidFill>
            <a:ln>
              <a:solidFill>
                <a:schemeClr val="tx1"/>
              </a:solidFill>
            </a:ln>
          </p:spPr>
        </p:pic>
        <p:pic>
          <p:nvPicPr>
            <p:cNvPr id="100" name="Picture 99">
              <a:extLst>
                <a:ext uri="{FF2B5EF4-FFF2-40B4-BE49-F238E27FC236}">
                  <a16:creationId xmlns:a16="http://schemas.microsoft.com/office/drawing/2014/main" xmlns="" id="{FFDEA785-B94E-4F4C-B3CD-746650B1B5CD}"/>
                </a:ext>
              </a:extLst>
            </p:cNvPr>
            <p:cNvPicPr>
              <a:picLocks noChangeAspect="1"/>
            </p:cNvPicPr>
            <p:nvPr/>
          </p:nvPicPr>
          <p:blipFill rotWithShape="1">
            <a:blip r:embed="rId5"/>
            <a:srcRect l="19007" t="9877" r="73326" b="85610"/>
            <a:stretch/>
          </p:blipFill>
          <p:spPr>
            <a:xfrm>
              <a:off x="1565520" y="8978589"/>
              <a:ext cx="1645296" cy="544763"/>
            </a:xfrm>
            <a:prstGeom prst="rect">
              <a:avLst/>
            </a:prstGeom>
          </p:spPr>
        </p:pic>
        <p:pic>
          <p:nvPicPr>
            <p:cNvPr id="101" name="Picture 100">
              <a:extLst>
                <a:ext uri="{FF2B5EF4-FFF2-40B4-BE49-F238E27FC236}">
                  <a16:creationId xmlns:a16="http://schemas.microsoft.com/office/drawing/2014/main" xmlns="" id="{AC727084-86F5-416B-8F70-A501CCBD51AC}"/>
                </a:ext>
              </a:extLst>
            </p:cNvPr>
            <p:cNvPicPr>
              <a:picLocks noChangeAspect="1"/>
            </p:cNvPicPr>
            <p:nvPr/>
          </p:nvPicPr>
          <p:blipFill>
            <a:blip r:embed="rId10"/>
            <a:stretch>
              <a:fillRect/>
            </a:stretch>
          </p:blipFill>
          <p:spPr>
            <a:xfrm>
              <a:off x="1546858" y="11270846"/>
              <a:ext cx="3463489" cy="1951099"/>
            </a:xfrm>
            <a:prstGeom prst="rect">
              <a:avLst/>
            </a:prstGeom>
            <a:ln>
              <a:solidFill>
                <a:schemeClr val="tx1"/>
              </a:solidFill>
            </a:ln>
          </p:spPr>
        </p:pic>
        <p:pic>
          <p:nvPicPr>
            <p:cNvPr id="102" name="Picture 101">
              <a:extLst>
                <a:ext uri="{FF2B5EF4-FFF2-40B4-BE49-F238E27FC236}">
                  <a16:creationId xmlns:a16="http://schemas.microsoft.com/office/drawing/2014/main" xmlns="" id="{58D91B65-61FE-49EB-8B16-DD4B4B885BD6}"/>
                </a:ext>
              </a:extLst>
            </p:cNvPr>
            <p:cNvPicPr>
              <a:picLocks noChangeAspect="1"/>
            </p:cNvPicPr>
            <p:nvPr/>
          </p:nvPicPr>
          <p:blipFill>
            <a:blip r:embed="rId11"/>
            <a:stretch>
              <a:fillRect/>
            </a:stretch>
          </p:blipFill>
          <p:spPr>
            <a:xfrm>
              <a:off x="5355150" y="11286854"/>
              <a:ext cx="3043185" cy="1930272"/>
            </a:xfrm>
            <a:prstGeom prst="rect">
              <a:avLst/>
            </a:prstGeom>
            <a:ln>
              <a:solidFill>
                <a:schemeClr val="tx1"/>
              </a:solidFill>
            </a:ln>
          </p:spPr>
        </p:pic>
      </p:grpSp>
    </p:spTree>
    <p:extLst>
      <p:ext uri="{BB962C8B-B14F-4D97-AF65-F5344CB8AC3E}">
        <p14:creationId xmlns:p14="http://schemas.microsoft.com/office/powerpoint/2010/main" val="3390939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xmlns="" id="{0D93C173-DDFB-440D-A115-64C7162D3B3C}"/>
              </a:ext>
            </a:extLst>
          </p:cNvPr>
          <p:cNvSpPr/>
          <p:nvPr/>
        </p:nvSpPr>
        <p:spPr>
          <a:xfrm>
            <a:off x="-1"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xmlns="" id="{007C0E06-A025-6444-A897-359A6F2930CE}"/>
              </a:ext>
            </a:extLst>
          </p:cNvPr>
          <p:cNvPicPr>
            <a:picLocks noChangeAspect="1"/>
          </p:cNvPicPr>
          <p:nvPr/>
        </p:nvPicPr>
        <p:blipFill rotWithShape="1">
          <a:blip r:embed="rId2"/>
          <a:srcRect l="4181" t="95080" r="-1"/>
          <a:stretch/>
        </p:blipFill>
        <p:spPr>
          <a:xfrm>
            <a:off x="526245" y="6519043"/>
            <a:ext cx="11665756" cy="350107"/>
          </a:xfrm>
          <a:prstGeom prst="rect">
            <a:avLst/>
          </a:prstGeom>
        </p:spPr>
      </p:pic>
      <p:sp>
        <p:nvSpPr>
          <p:cNvPr id="39" name="TextBox 38">
            <a:extLst>
              <a:ext uri="{FF2B5EF4-FFF2-40B4-BE49-F238E27FC236}">
                <a16:creationId xmlns:a16="http://schemas.microsoft.com/office/drawing/2014/main" xmlns="" id="{3703E8EB-CD64-1E43-972C-CB9BE353C2CB}"/>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7</a:t>
            </a:r>
          </a:p>
        </p:txBody>
      </p:sp>
      <p:sp>
        <p:nvSpPr>
          <p:cNvPr id="40" name="Rectangle 39">
            <a:extLst>
              <a:ext uri="{FF2B5EF4-FFF2-40B4-BE49-F238E27FC236}">
                <a16:creationId xmlns:a16="http://schemas.microsoft.com/office/drawing/2014/main" xmlns="" id="{F5DF2A03-D5AD-0F42-B014-1D18EEE5BA11}"/>
              </a:ext>
            </a:extLst>
          </p:cNvPr>
          <p:cNvSpPr/>
          <p:nvPr/>
        </p:nvSpPr>
        <p:spPr>
          <a:xfrm>
            <a:off x="413302" y="357425"/>
            <a:ext cx="1162481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In addition to sports, FAANG invests heavily within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culturally relevant</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live shows (specials, awards, morning/late night talk) and popular entertainment programs</a:t>
            </a:r>
          </a:p>
        </p:txBody>
      </p:sp>
      <p:sp>
        <p:nvSpPr>
          <p:cNvPr id="21" name="Rectangle 20">
            <a:extLst>
              <a:ext uri="{FF2B5EF4-FFF2-40B4-BE49-F238E27FC236}">
                <a16:creationId xmlns:a16="http://schemas.microsoft.com/office/drawing/2014/main" xmlns="" id="{B22EBFB0-7172-4EB9-A859-C24AC4C6AEEA}"/>
              </a:ext>
            </a:extLst>
          </p:cNvPr>
          <p:cNvSpPr/>
          <p:nvPr/>
        </p:nvSpPr>
        <p:spPr>
          <a:xfrm>
            <a:off x="546751" y="6586958"/>
            <a:ext cx="1168828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7" name="Rectangle 26">
            <a:extLst>
              <a:ext uri="{FF2B5EF4-FFF2-40B4-BE49-F238E27FC236}">
                <a16:creationId xmlns:a16="http://schemas.microsoft.com/office/drawing/2014/main" xmlns="" id="{38C9F6F9-7CA5-495B-A20A-96F803E83EBB}"/>
              </a:ext>
            </a:extLst>
          </p:cNvPr>
          <p:cNvSpPr/>
          <p:nvPr/>
        </p:nvSpPr>
        <p:spPr>
          <a:xfrm>
            <a:off x="413302" y="6207776"/>
            <a:ext cx="11778698" cy="307777"/>
          </a:xfrm>
          <a:prstGeom prst="rect">
            <a:avLst/>
          </a:prstGeom>
        </p:spPr>
        <p:txBody>
          <a:bodyPr wrap="square">
            <a:spAutoFit/>
          </a:bodyPr>
          <a:lstStyle/>
          <a:p>
            <a:pPr>
              <a:defRPr/>
            </a:pPr>
            <a:r>
              <a:rPr lang="en-US" sz="700" dirty="0">
                <a:solidFill>
                  <a:srgbClr val="1B1464"/>
                </a:solidFill>
                <a:latin typeface="Helvetica Light" panose="020B0403020202020204" pitchFamily="34" charset="0"/>
              </a:rPr>
              <a:t>Source: VAB analysis of Nielsen </a:t>
            </a:r>
            <a:r>
              <a:rPr lang="en-US" sz="700" dirty="0" err="1">
                <a:solidFill>
                  <a:srgbClr val="1B1464"/>
                </a:solidFill>
                <a:latin typeface="Helvetica Light" panose="020B0403020202020204" pitchFamily="34" charset="0"/>
              </a:rPr>
              <a:t>AdIntel</a:t>
            </a:r>
            <a:r>
              <a:rPr lang="en-US" sz="700" dirty="0">
                <a:solidFill>
                  <a:srgbClr val="1B1464"/>
                </a:solidFill>
                <a:latin typeface="Helvetica Light" panose="020B0403020202020204" pitchFamily="34" charset="0"/>
              </a:rPr>
              <a:t>, calendar year 2015-2019, as of February 2020. TV spend includes cable TV, broadcast TV, Spanish language cable TV, Spanish language broadcast TV, spot TV, and syndicated TV.  U.S. TV spend only. FAANG includes: Facebook, Apple, Amazon, Netflix and Google. Above charts reflect 25 of the top TV programming based on expenditures from Nielsen </a:t>
            </a:r>
            <a:r>
              <a:rPr lang="en-US" sz="700" dirty="0" err="1">
                <a:solidFill>
                  <a:srgbClr val="1B1464"/>
                </a:solidFill>
                <a:latin typeface="Helvetica Light" panose="020B0403020202020204" pitchFamily="34" charset="0"/>
              </a:rPr>
              <a:t>AdIntel</a:t>
            </a:r>
            <a:r>
              <a:rPr lang="en-US" sz="700" dirty="0">
                <a:solidFill>
                  <a:srgbClr val="1B1464"/>
                </a:solidFill>
                <a:latin typeface="Helvetica Light" panose="020B0403020202020204" pitchFamily="34" charset="0"/>
              </a:rPr>
              <a:t>. Note: TV programming is not listed in order of expenditure but rather loosely grouped by sports, live events and scripted/reality entertainment programming.</a:t>
            </a:r>
          </a:p>
        </p:txBody>
      </p:sp>
      <p:pic>
        <p:nvPicPr>
          <p:cNvPr id="2" name="Picture 1">
            <a:extLst>
              <a:ext uri="{FF2B5EF4-FFF2-40B4-BE49-F238E27FC236}">
                <a16:creationId xmlns:a16="http://schemas.microsoft.com/office/drawing/2014/main" xmlns="" id="{75F4D24A-0A65-4459-AC29-FC7A5456EE33}"/>
              </a:ext>
            </a:extLst>
          </p:cNvPr>
          <p:cNvPicPr>
            <a:picLocks noChangeAspect="1"/>
          </p:cNvPicPr>
          <p:nvPr/>
        </p:nvPicPr>
        <p:blipFill rotWithShape="1">
          <a:blip r:embed="rId3"/>
          <a:srcRect t="29644" b="6537"/>
          <a:stretch/>
        </p:blipFill>
        <p:spPr>
          <a:xfrm>
            <a:off x="342278" y="2187240"/>
            <a:ext cx="11569210" cy="3961908"/>
          </a:xfrm>
          <a:prstGeom prst="rect">
            <a:avLst/>
          </a:prstGeom>
        </p:spPr>
      </p:pic>
      <p:sp>
        <p:nvSpPr>
          <p:cNvPr id="29" name="TextBox 28">
            <a:extLst>
              <a:ext uri="{FF2B5EF4-FFF2-40B4-BE49-F238E27FC236}">
                <a16:creationId xmlns:a16="http://schemas.microsoft.com/office/drawing/2014/main" xmlns="" id="{40378D66-FFE1-45C7-BD90-B210996721CC}"/>
              </a:ext>
            </a:extLst>
          </p:cNvPr>
          <p:cNvSpPr txBox="1"/>
          <p:nvPr/>
        </p:nvSpPr>
        <p:spPr>
          <a:xfrm>
            <a:off x="1" y="1712911"/>
            <a:ext cx="121705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Top TV Programming By Spend</a:t>
            </a:r>
          </a:p>
          <a:p>
            <a:pPr marR="0" lvl="0" indent="0" algn="ctr" fontAlgn="auto">
              <a:lnSpc>
                <a:spcPct val="100000"/>
              </a:lnSpc>
              <a:spcBef>
                <a:spcPts val="0"/>
              </a:spcBef>
              <a:spcAft>
                <a:spcPts val="0"/>
              </a:spcAft>
              <a:buClrTx/>
              <a:buSzTx/>
              <a:buFontTx/>
              <a:buNone/>
              <a:tabLst/>
              <a:defRPr/>
            </a:pPr>
            <a:r>
              <a:rPr lang="en-US" sz="1400" dirty="0">
                <a:solidFill>
                  <a:srgbClr val="1F1A62"/>
                </a:solidFill>
                <a:latin typeface="Helvetica Light" panose="020B0403020202020204" pitchFamily="34" charset="0"/>
              </a:rPr>
              <a:t>2019</a:t>
            </a:r>
          </a:p>
        </p:txBody>
      </p:sp>
    </p:spTree>
    <p:extLst>
      <p:ext uri="{BB962C8B-B14F-4D97-AF65-F5344CB8AC3E}">
        <p14:creationId xmlns:p14="http://schemas.microsoft.com/office/powerpoint/2010/main" val="1344138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xmlns="" id="{0D93C173-DDFB-440D-A115-64C7162D3B3C}"/>
              </a:ext>
            </a:extLst>
          </p:cNvPr>
          <p:cNvSpPr/>
          <p:nvPr/>
        </p:nvSpPr>
        <p:spPr>
          <a:xfrm>
            <a:off x="-1"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xmlns="" id="{007C0E06-A025-6444-A897-359A6F2930CE}"/>
              </a:ext>
            </a:extLst>
          </p:cNvPr>
          <p:cNvPicPr>
            <a:picLocks noChangeAspect="1"/>
          </p:cNvPicPr>
          <p:nvPr/>
        </p:nvPicPr>
        <p:blipFill rotWithShape="1">
          <a:blip r:embed="rId2"/>
          <a:srcRect l="4181" t="95080" r="-1"/>
          <a:stretch/>
        </p:blipFill>
        <p:spPr>
          <a:xfrm>
            <a:off x="526245" y="6519043"/>
            <a:ext cx="11665756" cy="350107"/>
          </a:xfrm>
          <a:prstGeom prst="rect">
            <a:avLst/>
          </a:prstGeom>
        </p:spPr>
      </p:pic>
      <p:sp>
        <p:nvSpPr>
          <p:cNvPr id="39" name="TextBox 38">
            <a:extLst>
              <a:ext uri="{FF2B5EF4-FFF2-40B4-BE49-F238E27FC236}">
                <a16:creationId xmlns:a16="http://schemas.microsoft.com/office/drawing/2014/main" xmlns="" id="{3703E8EB-CD64-1E43-972C-CB9BE353C2CB}"/>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8</a:t>
            </a:r>
          </a:p>
        </p:txBody>
      </p:sp>
      <p:sp>
        <p:nvSpPr>
          <p:cNvPr id="40" name="Rectangle 39">
            <a:extLst>
              <a:ext uri="{FF2B5EF4-FFF2-40B4-BE49-F238E27FC236}">
                <a16:creationId xmlns:a16="http://schemas.microsoft.com/office/drawing/2014/main" xmlns="" id="{F5DF2A03-D5AD-0F42-B014-1D18EEE5BA11}"/>
              </a:ext>
            </a:extLst>
          </p:cNvPr>
          <p:cNvSpPr/>
          <p:nvPr/>
        </p:nvSpPr>
        <p:spPr>
          <a:xfrm>
            <a:off x="413302" y="357425"/>
            <a:ext cx="1162481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Each brand buys deep with an average of </a:t>
            </a:r>
            <a:r>
              <a:rPr lang="en-US" sz="2600" b="1" dirty="0">
                <a:solidFill>
                  <a:srgbClr val="ED3C8D"/>
                </a:solidFill>
                <a:latin typeface="Helvetica" pitchFamily="2" charset="0"/>
              </a:rPr>
              <a:t>78 broadcast and cable TV networks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spanning a variety of genres and demographic targets to achieve mass scale</a:t>
            </a:r>
          </a:p>
        </p:txBody>
      </p:sp>
      <p:sp>
        <p:nvSpPr>
          <p:cNvPr id="21" name="Rectangle 20">
            <a:extLst>
              <a:ext uri="{FF2B5EF4-FFF2-40B4-BE49-F238E27FC236}">
                <a16:creationId xmlns:a16="http://schemas.microsoft.com/office/drawing/2014/main" xmlns="" id="{B22EBFB0-7172-4EB9-A859-C24AC4C6AEEA}"/>
              </a:ext>
            </a:extLst>
          </p:cNvPr>
          <p:cNvSpPr/>
          <p:nvPr/>
        </p:nvSpPr>
        <p:spPr>
          <a:xfrm>
            <a:off x="546751" y="6586958"/>
            <a:ext cx="1168828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Rectangle 9">
            <a:extLst>
              <a:ext uri="{FF2B5EF4-FFF2-40B4-BE49-F238E27FC236}">
                <a16:creationId xmlns:a16="http://schemas.microsoft.com/office/drawing/2014/main" xmlns="" id="{A793473B-6F5D-458B-9C81-E84534BD8FF5}"/>
              </a:ext>
            </a:extLst>
          </p:cNvPr>
          <p:cNvSpPr/>
          <p:nvPr/>
        </p:nvSpPr>
        <p:spPr>
          <a:xfrm>
            <a:off x="549012" y="6216656"/>
            <a:ext cx="11222778" cy="307777"/>
          </a:xfrm>
          <a:prstGeom prst="rect">
            <a:avLst/>
          </a:prstGeom>
        </p:spPr>
        <p:txBody>
          <a:bodyPr wrap="square">
            <a:spAutoFit/>
          </a:bodyPr>
          <a:lstStyle/>
          <a:p>
            <a:pPr defTabSz="586082">
              <a:defRPr/>
            </a:pPr>
            <a:r>
              <a:rPr lang="en-US" sz="700" dirty="0">
                <a:solidFill>
                  <a:srgbClr val="1B1464"/>
                </a:solidFill>
                <a:latin typeface="Helvetica Light" panose="020B0403020202020204" pitchFamily="34" charset="0"/>
              </a:rPr>
              <a:t>Source: VAB analysis of Nielsen </a:t>
            </a:r>
            <a:r>
              <a:rPr lang="en-US" sz="700" dirty="0" err="1">
                <a:solidFill>
                  <a:srgbClr val="1B1464"/>
                </a:solidFill>
                <a:latin typeface="Helvetica Light" panose="020B0403020202020204" pitchFamily="34" charset="0"/>
              </a:rPr>
              <a:t>AdIntel</a:t>
            </a:r>
            <a:r>
              <a:rPr lang="en-US" sz="700" dirty="0">
                <a:solidFill>
                  <a:srgbClr val="1B1464"/>
                </a:solidFill>
                <a:latin typeface="Helvetica Light" panose="020B0403020202020204" pitchFamily="34" charset="0"/>
              </a:rPr>
              <a:t>, calendar year 2015-2019, as of February 2020. Based on cable TV, broadcast TV, Spanish language cable TV, Spanish language broadcast TV spend only (excludes spot TV and syndicated TV.)  U.S. TV spend only.</a:t>
            </a:r>
          </a:p>
          <a:p>
            <a:pPr defTabSz="586082">
              <a:defRPr/>
            </a:pPr>
            <a:r>
              <a:rPr lang="en-US" sz="700" dirty="0">
                <a:solidFill>
                  <a:srgbClr val="1B1464"/>
                </a:solidFill>
                <a:latin typeface="Helvetica Light" panose="020B0403020202020204" pitchFamily="34" charset="0"/>
              </a:rPr>
              <a:t>FAANG includes: Facebook, Apple, Amazon, Netflix and Google. Above charts reflect the 25 top national TV networks based on expenditures from Nielsen </a:t>
            </a:r>
            <a:r>
              <a:rPr lang="en-US" sz="700" dirty="0" err="1">
                <a:solidFill>
                  <a:srgbClr val="1B1464"/>
                </a:solidFill>
                <a:latin typeface="Helvetica Light" panose="020B0403020202020204" pitchFamily="34" charset="0"/>
              </a:rPr>
              <a:t>AdIntel</a:t>
            </a:r>
            <a:r>
              <a:rPr lang="en-US" sz="700" dirty="0">
                <a:solidFill>
                  <a:srgbClr val="1B1464"/>
                </a:solidFill>
                <a:latin typeface="Helvetica Light" panose="020B0403020202020204" pitchFamily="34" charset="0"/>
              </a:rPr>
              <a:t>. Note: TV networks are not listed in any particular order.</a:t>
            </a:r>
          </a:p>
        </p:txBody>
      </p:sp>
      <p:pic>
        <p:nvPicPr>
          <p:cNvPr id="4" name="Picture 3">
            <a:extLst>
              <a:ext uri="{FF2B5EF4-FFF2-40B4-BE49-F238E27FC236}">
                <a16:creationId xmlns:a16="http://schemas.microsoft.com/office/drawing/2014/main" xmlns="" id="{5F4CFDE0-069C-4561-AFEA-8F837EBDE618}"/>
              </a:ext>
            </a:extLst>
          </p:cNvPr>
          <p:cNvPicPr>
            <a:picLocks noChangeAspect="1"/>
          </p:cNvPicPr>
          <p:nvPr/>
        </p:nvPicPr>
        <p:blipFill rotWithShape="1">
          <a:blip r:embed="rId3"/>
          <a:srcRect t="26149" b="5855"/>
          <a:stretch/>
        </p:blipFill>
        <p:spPr>
          <a:xfrm>
            <a:off x="413302" y="2181513"/>
            <a:ext cx="11358488" cy="3986383"/>
          </a:xfrm>
          <a:prstGeom prst="rect">
            <a:avLst/>
          </a:prstGeom>
        </p:spPr>
      </p:pic>
      <p:sp>
        <p:nvSpPr>
          <p:cNvPr id="29" name="TextBox 28">
            <a:extLst>
              <a:ext uri="{FF2B5EF4-FFF2-40B4-BE49-F238E27FC236}">
                <a16:creationId xmlns:a16="http://schemas.microsoft.com/office/drawing/2014/main" xmlns="" id="{40378D66-FFE1-45C7-BD90-B210996721CC}"/>
              </a:ext>
            </a:extLst>
          </p:cNvPr>
          <p:cNvSpPr txBox="1"/>
          <p:nvPr/>
        </p:nvSpPr>
        <p:spPr>
          <a:xfrm>
            <a:off x="1" y="1712911"/>
            <a:ext cx="121705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Top 25 National TV Network By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2019</a:t>
            </a:r>
          </a:p>
        </p:txBody>
      </p:sp>
    </p:spTree>
    <p:extLst>
      <p:ext uri="{BB962C8B-B14F-4D97-AF65-F5344CB8AC3E}">
        <p14:creationId xmlns:p14="http://schemas.microsoft.com/office/powerpoint/2010/main" val="813104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225E3800-A4E0-4849-B1C1-2A5E5946FA5D}"/>
              </a:ext>
            </a:extLst>
          </p:cNvPr>
          <p:cNvSpPr/>
          <p:nvPr/>
        </p:nvSpPr>
        <p:spPr>
          <a:xfrm>
            <a:off x="-1"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xmlns="" id="{007C0E06-A025-6444-A897-359A6F2930CE}"/>
              </a:ext>
            </a:extLst>
          </p:cNvPr>
          <p:cNvPicPr>
            <a:picLocks noChangeAspect="1"/>
          </p:cNvPicPr>
          <p:nvPr/>
        </p:nvPicPr>
        <p:blipFill rotWithShape="1">
          <a:blip r:embed="rId2"/>
          <a:srcRect l="4181" t="95080" r="-1"/>
          <a:stretch/>
        </p:blipFill>
        <p:spPr>
          <a:xfrm>
            <a:off x="526245" y="6519043"/>
            <a:ext cx="11665756" cy="350107"/>
          </a:xfrm>
          <a:prstGeom prst="rect">
            <a:avLst/>
          </a:prstGeom>
        </p:spPr>
      </p:pic>
      <p:sp>
        <p:nvSpPr>
          <p:cNvPr id="39" name="TextBox 38">
            <a:extLst>
              <a:ext uri="{FF2B5EF4-FFF2-40B4-BE49-F238E27FC236}">
                <a16:creationId xmlns:a16="http://schemas.microsoft.com/office/drawing/2014/main" xmlns="" id="{3703E8EB-CD64-1E43-972C-CB9BE353C2CB}"/>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9</a:t>
            </a:r>
          </a:p>
        </p:txBody>
      </p:sp>
      <p:sp>
        <p:nvSpPr>
          <p:cNvPr id="40" name="Rectangle 39">
            <a:extLst>
              <a:ext uri="{FF2B5EF4-FFF2-40B4-BE49-F238E27FC236}">
                <a16:creationId xmlns:a16="http://schemas.microsoft.com/office/drawing/2014/main" xmlns="" id="{F5DF2A03-D5AD-0F42-B014-1D18EEE5BA11}"/>
              </a:ext>
            </a:extLst>
          </p:cNvPr>
          <p:cNvSpPr/>
          <p:nvPr/>
        </p:nvSpPr>
        <p:spPr>
          <a:xfrm>
            <a:off x="413302" y="357425"/>
            <a:ext cx="1162481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Key takeaways about FAANG’s growing TV investment and their rise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to becoming the top TV spender</a:t>
            </a:r>
          </a:p>
        </p:txBody>
      </p:sp>
      <p:sp>
        <p:nvSpPr>
          <p:cNvPr id="21" name="Rectangle 20">
            <a:extLst>
              <a:ext uri="{FF2B5EF4-FFF2-40B4-BE49-F238E27FC236}">
                <a16:creationId xmlns:a16="http://schemas.microsoft.com/office/drawing/2014/main" xmlns="" id="{B22EBFB0-7172-4EB9-A859-C24AC4C6AEEA}"/>
              </a:ext>
            </a:extLst>
          </p:cNvPr>
          <p:cNvSpPr/>
          <p:nvPr/>
        </p:nvSpPr>
        <p:spPr>
          <a:xfrm>
            <a:off x="546751" y="6586958"/>
            <a:ext cx="1168828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xmlns="" id="{CE69016C-E375-4444-A59A-DEE3573F8145}"/>
              </a:ext>
            </a:extLst>
          </p:cNvPr>
          <p:cNvSpPr/>
          <p:nvPr/>
        </p:nvSpPr>
        <p:spPr>
          <a:xfrm>
            <a:off x="1002177" y="1788798"/>
            <a:ext cx="2783883" cy="458026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6082"/>
            <a:endParaRPr lang="en-US" sz="2300" b="1" dirty="0">
              <a:solidFill>
                <a:prstClr val="white"/>
              </a:solidFill>
              <a:latin typeface="Trebuchet MS"/>
            </a:endParaRPr>
          </a:p>
        </p:txBody>
      </p:sp>
      <p:sp>
        <p:nvSpPr>
          <p:cNvPr id="12" name="Rectangle 11">
            <a:extLst>
              <a:ext uri="{FF2B5EF4-FFF2-40B4-BE49-F238E27FC236}">
                <a16:creationId xmlns:a16="http://schemas.microsoft.com/office/drawing/2014/main" xmlns="" id="{F06D1A09-F3BE-4E5B-A047-E75F005691D3}"/>
              </a:ext>
            </a:extLst>
          </p:cNvPr>
          <p:cNvSpPr/>
          <p:nvPr/>
        </p:nvSpPr>
        <p:spPr>
          <a:xfrm>
            <a:off x="8430525" y="1788799"/>
            <a:ext cx="2783883" cy="458026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6082"/>
            <a:endParaRPr lang="en-US" sz="2300" b="1" dirty="0">
              <a:solidFill>
                <a:prstClr val="white"/>
              </a:solidFill>
              <a:latin typeface="Trebuchet MS"/>
            </a:endParaRPr>
          </a:p>
        </p:txBody>
      </p:sp>
      <p:sp>
        <p:nvSpPr>
          <p:cNvPr id="13" name="Rectangle 12">
            <a:extLst>
              <a:ext uri="{FF2B5EF4-FFF2-40B4-BE49-F238E27FC236}">
                <a16:creationId xmlns:a16="http://schemas.microsoft.com/office/drawing/2014/main" xmlns="" id="{1B47E82F-A068-4D47-A7B2-E9169DFA0CF4}"/>
              </a:ext>
            </a:extLst>
          </p:cNvPr>
          <p:cNvSpPr/>
          <p:nvPr/>
        </p:nvSpPr>
        <p:spPr>
          <a:xfrm>
            <a:off x="4716351" y="1788798"/>
            <a:ext cx="2783883" cy="458026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6082"/>
            <a:endParaRPr lang="en-US" sz="2300" b="1" dirty="0">
              <a:solidFill>
                <a:prstClr val="white"/>
              </a:solidFill>
              <a:latin typeface="Trebuchet MS"/>
            </a:endParaRPr>
          </a:p>
        </p:txBody>
      </p:sp>
      <p:sp>
        <p:nvSpPr>
          <p:cNvPr id="14" name="Rectangle 13">
            <a:extLst>
              <a:ext uri="{FF2B5EF4-FFF2-40B4-BE49-F238E27FC236}">
                <a16:creationId xmlns:a16="http://schemas.microsoft.com/office/drawing/2014/main" xmlns="" id="{6526370C-84FF-45A1-9731-AF54C94F3E11}"/>
              </a:ext>
            </a:extLst>
          </p:cNvPr>
          <p:cNvSpPr/>
          <p:nvPr/>
        </p:nvSpPr>
        <p:spPr>
          <a:xfrm>
            <a:off x="1002177" y="3376728"/>
            <a:ext cx="2783883" cy="584775"/>
          </a:xfrm>
          <a:prstGeom prst="rect">
            <a:avLst/>
          </a:prstGeom>
        </p:spPr>
        <p:txBody>
          <a:bodyPr wrap="square">
            <a:spAutoFit/>
          </a:bodyPr>
          <a:lstStyle/>
          <a:p>
            <a:pPr algn="ctr" defTabSz="586082"/>
            <a:r>
              <a:rPr lang="en-US" sz="1600" b="1" dirty="0">
                <a:solidFill>
                  <a:srgbClr val="FFE900"/>
                </a:solidFill>
                <a:latin typeface="Helvetica" pitchFamily="2" charset="0"/>
              </a:rPr>
              <a:t>Brand Building &amp; </a:t>
            </a:r>
          </a:p>
          <a:p>
            <a:pPr algn="ctr" defTabSz="586082"/>
            <a:r>
              <a:rPr lang="en-US" sz="1600" b="1" dirty="0">
                <a:solidFill>
                  <a:srgbClr val="FFE900"/>
                </a:solidFill>
                <a:latin typeface="Helvetica" pitchFamily="2" charset="0"/>
              </a:rPr>
              <a:t>Top-Of-Mind Awareness</a:t>
            </a:r>
          </a:p>
        </p:txBody>
      </p:sp>
      <p:sp>
        <p:nvSpPr>
          <p:cNvPr id="15" name="TextBox 14">
            <a:extLst>
              <a:ext uri="{FF2B5EF4-FFF2-40B4-BE49-F238E27FC236}">
                <a16:creationId xmlns:a16="http://schemas.microsoft.com/office/drawing/2014/main" xmlns="" id="{BFE19F30-57AC-47C6-BA10-4DC2FE181FA1}"/>
              </a:ext>
            </a:extLst>
          </p:cNvPr>
          <p:cNvSpPr txBox="1"/>
          <p:nvPr/>
        </p:nvSpPr>
        <p:spPr>
          <a:xfrm>
            <a:off x="1043650" y="4034559"/>
            <a:ext cx="2672079" cy="1815882"/>
          </a:xfrm>
          <a:prstGeom prst="rect">
            <a:avLst/>
          </a:prstGeom>
          <a:noFill/>
        </p:spPr>
        <p:txBody>
          <a:bodyPr wrap="square" rtlCol="0">
            <a:spAutoFit/>
          </a:bodyPr>
          <a:lstStyle/>
          <a:p>
            <a:pPr defTabSz="586082"/>
            <a:r>
              <a:rPr lang="en-US" sz="1400" dirty="0">
                <a:solidFill>
                  <a:prstClr val="white"/>
                </a:solidFill>
                <a:latin typeface="Helvetica Light" panose="020B0403020202020204"/>
                <a:cs typeface="Helvetica" panose="020B0604020202020204" pitchFamily="34" charset="0"/>
              </a:rPr>
              <a:t>In this highly competitive environment, even the most ubiquitous brands need TV </a:t>
            </a:r>
          </a:p>
          <a:p>
            <a:pPr defTabSz="586082"/>
            <a:r>
              <a:rPr lang="en-US" sz="1400" dirty="0">
                <a:solidFill>
                  <a:prstClr val="white"/>
                </a:solidFill>
                <a:latin typeface="Helvetica Light" panose="020B0403020202020204"/>
                <a:cs typeface="Helvetica" panose="020B0604020202020204" pitchFamily="34" charset="0"/>
              </a:rPr>
              <a:t>to keep their brand name, </a:t>
            </a:r>
          </a:p>
          <a:p>
            <a:pPr defTabSz="586082"/>
            <a:r>
              <a:rPr lang="en-US" sz="1400" dirty="0">
                <a:solidFill>
                  <a:prstClr val="white"/>
                </a:solidFill>
                <a:latin typeface="Helvetica Light" panose="020B0403020202020204"/>
                <a:cs typeface="Helvetica" panose="020B0604020202020204" pitchFamily="34" charset="0"/>
              </a:rPr>
              <a:t>and core product offerings, continually ‘top-of-mind’ </a:t>
            </a:r>
          </a:p>
          <a:p>
            <a:pPr defTabSz="586082"/>
            <a:r>
              <a:rPr lang="en-US" sz="1400" dirty="0">
                <a:solidFill>
                  <a:prstClr val="white"/>
                </a:solidFill>
                <a:latin typeface="Helvetica Light" panose="020B0403020202020204"/>
                <a:cs typeface="Helvetica" panose="020B0604020202020204" pitchFamily="34" charset="0"/>
              </a:rPr>
              <a:t>among a broad audience </a:t>
            </a:r>
          </a:p>
          <a:p>
            <a:pPr defTabSz="586082"/>
            <a:r>
              <a:rPr lang="en-US" sz="1400" dirty="0">
                <a:solidFill>
                  <a:prstClr val="white"/>
                </a:solidFill>
                <a:latin typeface="Helvetica Light" panose="020B0403020202020204"/>
                <a:cs typeface="Helvetica" panose="020B0604020202020204" pitchFamily="34" charset="0"/>
              </a:rPr>
              <a:t>and grow market share.</a:t>
            </a:r>
          </a:p>
        </p:txBody>
      </p:sp>
      <p:sp>
        <p:nvSpPr>
          <p:cNvPr id="16" name="Rectangle 15">
            <a:extLst>
              <a:ext uri="{FF2B5EF4-FFF2-40B4-BE49-F238E27FC236}">
                <a16:creationId xmlns:a16="http://schemas.microsoft.com/office/drawing/2014/main" xmlns="" id="{44110DB5-A82E-464B-8702-F46E6433329A}"/>
              </a:ext>
            </a:extLst>
          </p:cNvPr>
          <p:cNvSpPr/>
          <p:nvPr/>
        </p:nvSpPr>
        <p:spPr>
          <a:xfrm>
            <a:off x="4716351" y="3376728"/>
            <a:ext cx="2783882" cy="584775"/>
          </a:xfrm>
          <a:prstGeom prst="rect">
            <a:avLst/>
          </a:prstGeom>
        </p:spPr>
        <p:txBody>
          <a:bodyPr wrap="square">
            <a:spAutoFit/>
          </a:bodyPr>
          <a:lstStyle/>
          <a:p>
            <a:pPr algn="ctr" defTabSz="586082"/>
            <a:r>
              <a:rPr lang="en-US" sz="1600" b="1" dirty="0">
                <a:solidFill>
                  <a:srgbClr val="FFE900"/>
                </a:solidFill>
                <a:latin typeface="Helvetica" pitchFamily="2" charset="0"/>
              </a:rPr>
              <a:t>New Product / Service Launch Support</a:t>
            </a:r>
          </a:p>
        </p:txBody>
      </p:sp>
      <p:sp>
        <p:nvSpPr>
          <p:cNvPr id="17" name="TextBox 16">
            <a:extLst>
              <a:ext uri="{FF2B5EF4-FFF2-40B4-BE49-F238E27FC236}">
                <a16:creationId xmlns:a16="http://schemas.microsoft.com/office/drawing/2014/main" xmlns="" id="{616E42F0-821F-4531-9717-19368A58D919}"/>
              </a:ext>
            </a:extLst>
          </p:cNvPr>
          <p:cNvSpPr txBox="1"/>
          <p:nvPr/>
        </p:nvSpPr>
        <p:spPr>
          <a:xfrm>
            <a:off x="4763685" y="4034559"/>
            <a:ext cx="2672079" cy="2031325"/>
          </a:xfrm>
          <a:prstGeom prst="rect">
            <a:avLst/>
          </a:prstGeom>
          <a:noFill/>
        </p:spPr>
        <p:txBody>
          <a:bodyPr wrap="square" rtlCol="0">
            <a:spAutoFit/>
          </a:bodyPr>
          <a:lstStyle/>
          <a:p>
            <a:pPr defTabSz="586082"/>
            <a:r>
              <a:rPr lang="en-US" sz="1400" dirty="0">
                <a:solidFill>
                  <a:prstClr val="white"/>
                </a:solidFill>
                <a:latin typeface="Helvetica Light" panose="020B0403020202020204"/>
                <a:cs typeface="Helvetica" panose="020B0604020202020204" pitchFamily="34" charset="0"/>
              </a:rPr>
              <a:t>The mass reach and engagement of TV allows brands to quickly build scale </a:t>
            </a:r>
            <a:br>
              <a:rPr lang="en-US" sz="1400" dirty="0">
                <a:solidFill>
                  <a:prstClr val="white"/>
                </a:solidFill>
                <a:latin typeface="Helvetica Light" panose="020B0403020202020204"/>
                <a:cs typeface="Helvetica" panose="020B0604020202020204" pitchFamily="34" charset="0"/>
              </a:rPr>
            </a:br>
            <a:r>
              <a:rPr lang="en-US" sz="1400" dirty="0">
                <a:solidFill>
                  <a:prstClr val="white"/>
                </a:solidFill>
                <a:latin typeface="Helvetica Light" panose="020B0403020202020204"/>
                <a:cs typeface="Helvetica" panose="020B0604020202020204" pitchFamily="34" charset="0"/>
              </a:rPr>
              <a:t>in support of new product/ services launches and the storytelling nature of the medium allows them to differentiate </a:t>
            </a:r>
          </a:p>
          <a:p>
            <a:pPr defTabSz="586082"/>
            <a:r>
              <a:rPr lang="en-US" sz="1400" dirty="0">
                <a:solidFill>
                  <a:prstClr val="white"/>
                </a:solidFill>
                <a:latin typeface="Helvetica Light" panose="020B0403020202020204"/>
                <a:cs typeface="Helvetica" panose="020B0604020202020204" pitchFamily="34" charset="0"/>
              </a:rPr>
              <a:t>the product / service and its’ features from competitors. </a:t>
            </a:r>
          </a:p>
        </p:txBody>
      </p:sp>
      <p:sp>
        <p:nvSpPr>
          <p:cNvPr id="18" name="Rectangle 17">
            <a:extLst>
              <a:ext uri="{FF2B5EF4-FFF2-40B4-BE49-F238E27FC236}">
                <a16:creationId xmlns:a16="http://schemas.microsoft.com/office/drawing/2014/main" xmlns="" id="{7C978B55-1A78-4CB9-80C9-1DCD75E034BC}"/>
              </a:ext>
            </a:extLst>
          </p:cNvPr>
          <p:cNvSpPr/>
          <p:nvPr/>
        </p:nvSpPr>
        <p:spPr>
          <a:xfrm>
            <a:off x="8430525" y="3376729"/>
            <a:ext cx="2783883" cy="584775"/>
          </a:xfrm>
          <a:prstGeom prst="rect">
            <a:avLst/>
          </a:prstGeom>
        </p:spPr>
        <p:txBody>
          <a:bodyPr wrap="square">
            <a:spAutoFit/>
          </a:bodyPr>
          <a:lstStyle/>
          <a:p>
            <a:pPr algn="ctr" defTabSz="586082"/>
            <a:r>
              <a:rPr lang="en-US" sz="1600" b="1" dirty="0">
                <a:solidFill>
                  <a:srgbClr val="FFE900"/>
                </a:solidFill>
                <a:latin typeface="Helvetica" pitchFamily="2" charset="0"/>
              </a:rPr>
              <a:t>Maximizing Reach </a:t>
            </a:r>
            <a:br>
              <a:rPr lang="en-US" sz="1600" b="1" dirty="0">
                <a:solidFill>
                  <a:srgbClr val="FFE900"/>
                </a:solidFill>
                <a:latin typeface="Helvetica" pitchFamily="2" charset="0"/>
              </a:rPr>
            </a:br>
            <a:r>
              <a:rPr lang="en-US" sz="1600" b="1" dirty="0">
                <a:solidFill>
                  <a:srgbClr val="FFE900"/>
                </a:solidFill>
                <a:latin typeface="Helvetica" pitchFamily="2" charset="0"/>
              </a:rPr>
              <a:t>And Impact</a:t>
            </a:r>
          </a:p>
        </p:txBody>
      </p:sp>
      <p:sp>
        <p:nvSpPr>
          <p:cNvPr id="19" name="TextBox 18">
            <a:extLst>
              <a:ext uri="{FF2B5EF4-FFF2-40B4-BE49-F238E27FC236}">
                <a16:creationId xmlns:a16="http://schemas.microsoft.com/office/drawing/2014/main" xmlns="" id="{429DFAF1-775B-47F7-B573-9DD67C077ABB}"/>
              </a:ext>
            </a:extLst>
          </p:cNvPr>
          <p:cNvSpPr txBox="1"/>
          <p:nvPr/>
        </p:nvSpPr>
        <p:spPr>
          <a:xfrm>
            <a:off x="8495444" y="4034560"/>
            <a:ext cx="2590028" cy="2031325"/>
          </a:xfrm>
          <a:prstGeom prst="rect">
            <a:avLst/>
          </a:prstGeom>
          <a:noFill/>
        </p:spPr>
        <p:txBody>
          <a:bodyPr wrap="square" rtlCol="0">
            <a:spAutoFit/>
          </a:bodyPr>
          <a:lstStyle/>
          <a:p>
            <a:pPr defTabSz="586082"/>
            <a:r>
              <a:rPr lang="en-US" sz="1400" dirty="0">
                <a:solidFill>
                  <a:prstClr val="white"/>
                </a:solidFill>
                <a:latin typeface="Helvetica Light" panose="020B0403020202020204"/>
                <a:cs typeface="Helvetica" panose="020B0604020202020204" pitchFamily="34" charset="0"/>
              </a:rPr>
              <a:t>Complementing impact with TV continuity through a mix of high-profile sports and live event programming during </a:t>
            </a:r>
          </a:p>
          <a:p>
            <a:pPr defTabSz="586082"/>
            <a:r>
              <a:rPr lang="en-US" sz="1400" dirty="0">
                <a:solidFill>
                  <a:prstClr val="white"/>
                </a:solidFill>
                <a:latin typeface="Helvetica Light" panose="020B0403020202020204"/>
                <a:cs typeface="Helvetica" panose="020B0604020202020204" pitchFamily="34" charset="0"/>
              </a:rPr>
              <a:t>the year coupled with a deep roster of broadcast and cable networks covering a variety </a:t>
            </a:r>
          </a:p>
          <a:p>
            <a:pPr defTabSz="586082"/>
            <a:r>
              <a:rPr lang="en-US" sz="1400" dirty="0">
                <a:solidFill>
                  <a:prstClr val="white"/>
                </a:solidFill>
                <a:latin typeface="Helvetica Light" panose="020B0403020202020204"/>
                <a:cs typeface="Helvetica" panose="020B0604020202020204" pitchFamily="34" charset="0"/>
              </a:rPr>
              <a:t>of demographic and psychographic segments.  </a:t>
            </a:r>
          </a:p>
        </p:txBody>
      </p:sp>
      <p:pic>
        <p:nvPicPr>
          <p:cNvPr id="20" name="Picture 19">
            <a:extLst>
              <a:ext uri="{FF2B5EF4-FFF2-40B4-BE49-F238E27FC236}">
                <a16:creationId xmlns:a16="http://schemas.microsoft.com/office/drawing/2014/main" xmlns="" id="{6DEA7AB8-0429-4185-88E3-92225E627D76}"/>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784674" y="1964707"/>
            <a:ext cx="1218889" cy="1218889"/>
          </a:xfrm>
          <a:prstGeom prst="rect">
            <a:avLst/>
          </a:prstGeom>
          <a:ln>
            <a:noFill/>
          </a:ln>
        </p:spPr>
      </p:pic>
      <p:pic>
        <p:nvPicPr>
          <p:cNvPr id="22" name="Picture 21">
            <a:extLst>
              <a:ext uri="{FF2B5EF4-FFF2-40B4-BE49-F238E27FC236}">
                <a16:creationId xmlns:a16="http://schemas.microsoft.com/office/drawing/2014/main" xmlns="" id="{E8B9DD65-EB40-493F-9FB2-819D95BC78CC}"/>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5486556" y="1964706"/>
            <a:ext cx="1218889" cy="1218889"/>
          </a:xfrm>
          <a:prstGeom prst="rect">
            <a:avLst/>
          </a:prstGeom>
          <a:ln>
            <a:noFill/>
          </a:ln>
        </p:spPr>
      </p:pic>
      <p:pic>
        <p:nvPicPr>
          <p:cNvPr id="23" name="Picture 22">
            <a:extLst>
              <a:ext uri="{FF2B5EF4-FFF2-40B4-BE49-F238E27FC236}">
                <a16:creationId xmlns:a16="http://schemas.microsoft.com/office/drawing/2014/main" xmlns="" id="{BAA41E6D-E523-45A9-B0B0-26C51838B1D8}"/>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9213022" y="1964706"/>
            <a:ext cx="1218889" cy="1218889"/>
          </a:xfrm>
          <a:prstGeom prst="rect">
            <a:avLst/>
          </a:prstGeom>
          <a:ln>
            <a:noFill/>
          </a:ln>
        </p:spPr>
      </p:pic>
    </p:spTree>
    <p:extLst>
      <p:ext uri="{BB962C8B-B14F-4D97-AF65-F5344CB8AC3E}">
        <p14:creationId xmlns:p14="http://schemas.microsoft.com/office/powerpoint/2010/main" val="5239634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2464</TotalTime>
  <Words>1063</Words>
  <Application>Microsoft Office PowerPoint</Application>
  <PresentationFormat>Widescreen</PresentationFormat>
  <Paragraphs>97</Paragraphs>
  <Slides>10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Calibri Light</vt:lpstr>
      <vt:lpstr>Helvetica</vt:lpstr>
      <vt:lpstr>Helvetica Light</vt:lpstr>
      <vt:lpstr>Open Sans</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334</cp:revision>
  <cp:lastPrinted>2020-01-22T22:35:02Z</cp:lastPrinted>
  <dcterms:created xsi:type="dcterms:W3CDTF">2019-11-08T17:29:39Z</dcterms:created>
  <dcterms:modified xsi:type="dcterms:W3CDTF">2020-02-26T16:06:40Z</dcterms:modified>
</cp:coreProperties>
</file>