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handoutMasterIdLst>
    <p:handoutMasterId r:id="rId64"/>
  </p:handoutMasterIdLst>
  <p:sldIdLst>
    <p:sldId id="340" r:id="rId2"/>
    <p:sldId id="370" r:id="rId3"/>
    <p:sldId id="371" r:id="rId4"/>
    <p:sldId id="373" r:id="rId5"/>
    <p:sldId id="374" r:id="rId6"/>
    <p:sldId id="407" r:id="rId7"/>
    <p:sldId id="376" r:id="rId8"/>
    <p:sldId id="377" r:id="rId9"/>
    <p:sldId id="378" r:id="rId10"/>
    <p:sldId id="379" r:id="rId11"/>
    <p:sldId id="380" r:id="rId12"/>
    <p:sldId id="381" r:id="rId13"/>
    <p:sldId id="382" r:id="rId14"/>
    <p:sldId id="386" r:id="rId15"/>
    <p:sldId id="387" r:id="rId16"/>
    <p:sldId id="390" r:id="rId17"/>
    <p:sldId id="393" r:id="rId18"/>
    <p:sldId id="394" r:id="rId19"/>
    <p:sldId id="395" r:id="rId20"/>
    <p:sldId id="396" r:id="rId21"/>
    <p:sldId id="397" r:id="rId22"/>
    <p:sldId id="398" r:id="rId23"/>
    <p:sldId id="399" r:id="rId24"/>
    <p:sldId id="400" r:id="rId25"/>
    <p:sldId id="401" r:id="rId26"/>
    <p:sldId id="441" r:id="rId27"/>
    <p:sldId id="403" r:id="rId28"/>
    <p:sldId id="405" r:id="rId29"/>
    <p:sldId id="406" r:id="rId30"/>
    <p:sldId id="409" r:id="rId31"/>
    <p:sldId id="410" r:id="rId32"/>
    <p:sldId id="388" r:id="rId33"/>
    <p:sldId id="412" r:id="rId34"/>
    <p:sldId id="413" r:id="rId35"/>
    <p:sldId id="414" r:id="rId36"/>
    <p:sldId id="415" r:id="rId37"/>
    <p:sldId id="2144327389" r:id="rId38"/>
    <p:sldId id="2144327391" r:id="rId39"/>
    <p:sldId id="2144327392" r:id="rId40"/>
    <p:sldId id="418" r:id="rId41"/>
    <p:sldId id="419" r:id="rId42"/>
    <p:sldId id="420" r:id="rId43"/>
    <p:sldId id="421" r:id="rId44"/>
    <p:sldId id="422" r:id="rId45"/>
    <p:sldId id="424" r:id="rId46"/>
    <p:sldId id="425" r:id="rId47"/>
    <p:sldId id="426" r:id="rId48"/>
    <p:sldId id="427" r:id="rId49"/>
    <p:sldId id="428" r:id="rId50"/>
    <p:sldId id="429" r:id="rId51"/>
    <p:sldId id="430" r:id="rId52"/>
    <p:sldId id="431" r:id="rId53"/>
    <p:sldId id="432" r:id="rId54"/>
    <p:sldId id="433" r:id="rId55"/>
    <p:sldId id="434" r:id="rId56"/>
    <p:sldId id="435" r:id="rId57"/>
    <p:sldId id="436" r:id="rId58"/>
    <p:sldId id="437" r:id="rId59"/>
    <p:sldId id="438" r:id="rId60"/>
    <p:sldId id="439" r:id="rId61"/>
    <p:sldId id="440" r:id="rId6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2" clrIdx="0">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A62"/>
    <a:srgbClr val="FFE600"/>
    <a:srgbClr val="E84A99"/>
    <a:srgbClr val="E2E8F1"/>
    <a:srgbClr val="00C0F3"/>
    <a:srgbClr val="66C5AD"/>
    <a:srgbClr val="FFFF00"/>
    <a:srgbClr val="B6E4D8"/>
    <a:srgbClr val="1B1464"/>
    <a:srgbClr val="7ED2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5" autoAdjust="0"/>
    <p:restoredTop sz="96433" autoAdjust="0"/>
  </p:normalViewPr>
  <p:slideViewPr>
    <p:cSldViewPr snapToGrid="0" snapToObjects="1">
      <p:cViewPr varScale="1">
        <p:scale>
          <a:sx n="86" d="100"/>
          <a:sy n="86" d="100"/>
        </p:scale>
        <p:origin x="326" y="67"/>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7" d="100"/>
          <a:sy n="87"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1B1464"/>
              </a:solidFill>
              <a:ln>
                <a:noFill/>
              </a:ln>
              <a:effectLst/>
            </c:spPr>
            <c:extLst>
              <c:ext xmlns:c16="http://schemas.microsoft.com/office/drawing/2014/chart" uri="{C3380CC4-5D6E-409C-BE32-E72D297353CC}">
                <c16:uniqueId val="{00000003-B357-7D44-A631-8BB5E51C7454}"/>
              </c:ext>
            </c:extLst>
          </c:dPt>
          <c:dPt>
            <c:idx val="1"/>
            <c:bubble3D val="0"/>
            <c:spPr>
              <a:solidFill>
                <a:srgbClr val="00C0F3"/>
              </a:solidFill>
              <a:ln>
                <a:noFill/>
              </a:ln>
              <a:effectLst/>
            </c:spPr>
            <c:extLst>
              <c:ext xmlns:c16="http://schemas.microsoft.com/office/drawing/2014/chart" uri="{C3380CC4-5D6E-409C-BE32-E72D297353CC}">
                <c16:uniqueId val="{00000002-B357-7D44-A631-8BB5E51C7454}"/>
              </c:ext>
            </c:extLst>
          </c:dPt>
          <c:dPt>
            <c:idx val="2"/>
            <c:bubble3D val="0"/>
            <c:spPr>
              <a:solidFill>
                <a:srgbClr val="E84A99"/>
              </a:solidFill>
              <a:ln>
                <a:noFill/>
              </a:ln>
              <a:effectLst/>
            </c:spPr>
            <c:extLst>
              <c:ext xmlns:c16="http://schemas.microsoft.com/office/drawing/2014/chart" uri="{C3380CC4-5D6E-409C-BE32-E72D297353CC}">
                <c16:uniqueId val="{00000001-B357-7D44-A631-8BB5E51C7454}"/>
              </c:ext>
            </c:extLst>
          </c:dPt>
          <c:dPt>
            <c:idx val="3"/>
            <c:bubble3D val="0"/>
            <c:spPr>
              <a:solidFill>
                <a:srgbClr val="FFFF00"/>
              </a:solidFill>
              <a:ln>
                <a:noFill/>
              </a:ln>
              <a:effectLst/>
            </c:spPr>
            <c:extLst>
              <c:ext xmlns:c16="http://schemas.microsoft.com/office/drawing/2014/chart" uri="{C3380CC4-5D6E-409C-BE32-E72D297353CC}">
                <c16:uniqueId val="{00000000-B357-7D44-A631-8BB5E51C7454}"/>
              </c:ext>
            </c:extLst>
          </c:dPt>
          <c:dPt>
            <c:idx val="4"/>
            <c:bubble3D val="0"/>
            <c:spPr>
              <a:solidFill>
                <a:srgbClr val="66C5AD"/>
              </a:solidFill>
              <a:ln>
                <a:noFill/>
              </a:ln>
              <a:effectLst/>
            </c:spPr>
            <c:extLst>
              <c:ext xmlns:c16="http://schemas.microsoft.com/office/drawing/2014/chart" uri="{C3380CC4-5D6E-409C-BE32-E72D297353CC}">
                <c16:uniqueId val="{00000020-9782-4B80-8EA2-33DFF9FA3E3E}"/>
              </c:ext>
            </c:extLst>
          </c:dPt>
          <c:dPt>
            <c:idx val="5"/>
            <c:bubble3D val="0"/>
            <c:spPr>
              <a:solidFill>
                <a:srgbClr val="B6E4D8"/>
              </a:solidFill>
              <a:ln>
                <a:noFill/>
              </a:ln>
              <a:effectLst/>
            </c:spPr>
            <c:extLst>
              <c:ext xmlns:c16="http://schemas.microsoft.com/office/drawing/2014/chart" uri="{C3380CC4-5D6E-409C-BE32-E72D297353CC}">
                <c16:uniqueId val="{00000021-9782-4B80-8EA2-33DFF9FA3E3E}"/>
              </c:ext>
            </c:extLst>
          </c:dPt>
          <c:dPt>
            <c:idx val="6"/>
            <c:bubble3D val="0"/>
            <c:spPr>
              <a:solidFill>
                <a:srgbClr val="66C5AD"/>
              </a:solidFill>
              <a:ln>
                <a:noFill/>
              </a:ln>
              <a:effectLst/>
            </c:spPr>
            <c:extLst>
              <c:ext xmlns:c16="http://schemas.microsoft.com/office/drawing/2014/chart" uri="{C3380CC4-5D6E-409C-BE32-E72D297353CC}">
                <c16:uniqueId val="{00000022-9782-4B80-8EA2-33DFF9FA3E3E}"/>
              </c:ext>
            </c:extLst>
          </c:dPt>
          <c:dPt>
            <c:idx val="7"/>
            <c:bubble3D val="0"/>
            <c:spPr>
              <a:solidFill>
                <a:srgbClr val="66C5AD"/>
              </a:solidFill>
              <a:ln>
                <a:noFill/>
              </a:ln>
              <a:effectLst/>
            </c:spPr>
            <c:extLst>
              <c:ext xmlns:c16="http://schemas.microsoft.com/office/drawing/2014/chart" uri="{C3380CC4-5D6E-409C-BE32-E72D297353CC}">
                <c16:uniqueId val="{00000023-9782-4B80-8EA2-33DFF9FA3E3E}"/>
              </c:ext>
            </c:extLst>
          </c:dPt>
          <c:dPt>
            <c:idx val="8"/>
            <c:bubble3D val="0"/>
            <c:spPr>
              <a:solidFill>
                <a:srgbClr val="66C5AD"/>
              </a:solidFill>
              <a:ln>
                <a:noFill/>
              </a:ln>
              <a:effectLst/>
            </c:spPr>
            <c:extLst>
              <c:ext xmlns:c16="http://schemas.microsoft.com/office/drawing/2014/chart" uri="{C3380CC4-5D6E-409C-BE32-E72D297353CC}">
                <c16:uniqueId val="{00000024-9782-4B80-8EA2-33DFF9FA3E3E}"/>
              </c:ext>
            </c:extLst>
          </c:dPt>
          <c:dLbls>
            <c:dLbl>
              <c:idx val="0"/>
              <c:layout>
                <c:manualLayout>
                  <c:x val="-0.10967106731840703"/>
                  <c:y val="0.2907323491246101"/>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Light" panose="020B0403020202020204" pitchFamily="34" charset="0"/>
                        <a:ea typeface="+mn-ea"/>
                        <a:cs typeface="+mn-cs"/>
                      </a:defRPr>
                    </a:pPr>
                    <a:fld id="{FC7FAC80-A206-44B1-B750-00F2620C2AF1}" type="CATEGORYNAME">
                      <a:rPr lang="en-US" sz="1400" u="sng"/>
                      <a:pPr>
                        <a:defRPr sz="1400">
                          <a:solidFill>
                            <a:schemeClr val="bg1"/>
                          </a:solidFill>
                          <a:latin typeface="Helvetica Light" panose="020B0403020202020204" pitchFamily="34" charset="0"/>
                        </a:defRPr>
                      </a:pPr>
                      <a:t>[CATEGORY NAME]</a:t>
                    </a:fld>
                    <a:endParaRPr lang="en-US" sz="1400" u="sng" baseline="0" dirty="0"/>
                  </a:p>
                  <a:p>
                    <a:pPr>
                      <a:defRPr sz="1400">
                        <a:solidFill>
                          <a:schemeClr val="bg1"/>
                        </a:solidFill>
                        <a:latin typeface="Helvetica Light" panose="020B0403020202020204" pitchFamily="34" charset="0"/>
                      </a:defRPr>
                    </a:pPr>
                    <a:fld id="{A54F12C8-3EF7-4410-AA82-29E751270D1E}" type="VALUE">
                      <a:rPr lang="en-US" sz="1400"/>
                      <a:pPr>
                        <a:defRPr sz="1400">
                          <a:solidFill>
                            <a:schemeClr val="bg1"/>
                          </a:solidFill>
                          <a:latin typeface="Helvetica Light" panose="020B0403020202020204" pitchFamily="34" charset="0"/>
                        </a:defRPr>
                      </a:pPr>
                      <a:t>[VALUE]</a:t>
                    </a:fld>
                    <a:endParaRPr lang="en-US" sz="1400" baseline="0" dirty="0"/>
                  </a:p>
                  <a:p>
                    <a:pPr>
                      <a:defRPr sz="1400">
                        <a:solidFill>
                          <a:schemeClr val="bg1"/>
                        </a:solidFill>
                        <a:latin typeface="Helvetica Light" panose="020B0403020202020204" pitchFamily="34" charset="0"/>
                      </a:defRPr>
                    </a:pPr>
                    <a:fld id="{94E26129-19B3-4B96-B2D5-F87B9ACA0F11}" type="PERCENTAGE">
                      <a:rPr lang="en-US" sz="1400" b="1"/>
                      <a:pPr>
                        <a:defRPr sz="1400">
                          <a:solidFill>
                            <a:schemeClr val="bg1"/>
                          </a:solidFill>
                          <a:latin typeface="Helvetica Light"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5491112944278393"/>
                      <c:h val="0.16908381356983901"/>
                    </c:manualLayout>
                  </c15:layout>
                  <c15:dlblFieldTable/>
                  <c15:showDataLabelsRange val="0"/>
                </c:ext>
                <c:ext xmlns:c16="http://schemas.microsoft.com/office/drawing/2014/chart" uri="{C3380CC4-5D6E-409C-BE32-E72D297353CC}">
                  <c16:uniqueId val="{00000003-B357-7D44-A631-8BB5E51C7454}"/>
                </c:ext>
              </c:extLst>
            </c:dLbl>
            <c:dLbl>
              <c:idx val="1"/>
              <c:layout>
                <c:manualLayout>
                  <c:x val="-7.5442269759317629E-2"/>
                  <c:y val="-0.12888925302389354"/>
                </c:manualLayout>
              </c:layout>
              <c:tx>
                <c:rich>
                  <a:bodyPr rot="0" spcFirstLastPara="1" vertOverflow="ellipsis" vert="horz" wrap="square" lIns="38100" tIns="19050" rIns="38100" bIns="19050" anchor="ctr" anchorCtr="1">
                    <a:spAutoFit/>
                  </a:bodyPr>
                  <a:lstStyle/>
                  <a:p>
                    <a:pPr>
                      <a:defRPr sz="1400" b="0" i="0" u="none" strike="noStrike" kern="1200" baseline="0">
                        <a:solidFill>
                          <a:srgbClr val="1F1A62"/>
                        </a:solidFill>
                        <a:latin typeface="Helvetica Light" panose="020B0403020202020204" pitchFamily="34" charset="0"/>
                        <a:ea typeface="+mn-ea"/>
                        <a:cs typeface="+mn-cs"/>
                      </a:defRPr>
                    </a:pPr>
                    <a:fld id="{9F0C1C59-5206-4067-AADD-24C0A2701F12}" type="CATEGORYNAME">
                      <a:rPr lang="en-US" sz="1400" u="sng">
                        <a:solidFill>
                          <a:srgbClr val="1F1A62"/>
                        </a:solidFill>
                      </a:rPr>
                      <a:pPr>
                        <a:defRPr sz="1400">
                          <a:solidFill>
                            <a:srgbClr val="1F1A62"/>
                          </a:solidFill>
                          <a:latin typeface="Helvetica Light" panose="020B0403020202020204" pitchFamily="34" charset="0"/>
                        </a:defRPr>
                      </a:pPr>
                      <a:t>[CATEGORY NAME]</a:t>
                    </a:fld>
                    <a:endParaRPr lang="en-US" sz="1400" u="sng" baseline="0" dirty="0">
                      <a:solidFill>
                        <a:srgbClr val="1F1A62"/>
                      </a:solidFill>
                    </a:endParaRPr>
                  </a:p>
                  <a:p>
                    <a:pPr>
                      <a:defRPr sz="1400">
                        <a:solidFill>
                          <a:srgbClr val="1F1A62"/>
                        </a:solidFill>
                        <a:latin typeface="Helvetica Light" panose="020B0403020202020204" pitchFamily="34" charset="0"/>
                      </a:defRPr>
                    </a:pPr>
                    <a:fld id="{83AE8FC9-09A9-4FFE-8DD7-8D722EA8F853}" type="VALUE">
                      <a:rPr lang="en-US" sz="1400">
                        <a:solidFill>
                          <a:srgbClr val="1F1A62"/>
                        </a:solidFill>
                      </a:rPr>
                      <a:pPr>
                        <a:defRPr sz="1400">
                          <a:solidFill>
                            <a:srgbClr val="1F1A62"/>
                          </a:solidFill>
                          <a:latin typeface="Helvetica Light" panose="020B0403020202020204" pitchFamily="34" charset="0"/>
                        </a:defRPr>
                      </a:pPr>
                      <a:t>[VALUE]</a:t>
                    </a:fld>
                    <a:endParaRPr lang="en-US" sz="1400" baseline="0" dirty="0">
                      <a:solidFill>
                        <a:srgbClr val="1F1A62"/>
                      </a:solidFill>
                    </a:endParaRPr>
                  </a:p>
                  <a:p>
                    <a:pPr>
                      <a:defRPr sz="1400">
                        <a:solidFill>
                          <a:srgbClr val="1F1A62"/>
                        </a:solidFill>
                        <a:latin typeface="Helvetica Light" panose="020B0403020202020204" pitchFamily="34" charset="0"/>
                      </a:defRPr>
                    </a:pPr>
                    <a:fld id="{76C6CB6C-773B-43C2-AA20-AA345C9B796E}" type="PERCENTAGE">
                      <a:rPr lang="en-US" sz="1400" b="1">
                        <a:solidFill>
                          <a:srgbClr val="1F1A62"/>
                        </a:solidFill>
                      </a:rPr>
                      <a:pPr>
                        <a:defRPr sz="1400">
                          <a:solidFill>
                            <a:srgbClr val="1F1A62"/>
                          </a:solidFill>
                          <a:latin typeface="Helvetica Light"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1F1A62"/>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B357-7D44-A631-8BB5E51C7454}"/>
                </c:ext>
              </c:extLst>
            </c:dLbl>
            <c:dLbl>
              <c:idx val="2"/>
              <c:layout>
                <c:manualLayout>
                  <c:x val="5.4121994883806201E-2"/>
                  <c:y val="-5.9266506259842186E-2"/>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Light" panose="020B0403020202020204" pitchFamily="34" charset="0"/>
                        <a:ea typeface="+mn-ea"/>
                        <a:cs typeface="+mn-cs"/>
                      </a:defRPr>
                    </a:pPr>
                    <a:fld id="{AFE1354C-55CD-4F33-ABEF-741ED3A272A9}" type="CATEGORYNAME">
                      <a:rPr lang="en-US" u="sng"/>
                      <a:pPr>
                        <a:defRPr>
                          <a:solidFill>
                            <a:srgbClr val="1F1A62"/>
                          </a:solidFill>
                          <a:latin typeface="Helvetica Light" panose="020B0403020202020204" pitchFamily="34" charset="0"/>
                        </a:defRPr>
                      </a:pPr>
                      <a:t>[CATEGORY NAME]</a:t>
                    </a:fld>
                    <a:endParaRPr lang="en-US" u="sng" baseline="0" dirty="0"/>
                  </a:p>
                  <a:p>
                    <a:pPr>
                      <a:defRPr>
                        <a:solidFill>
                          <a:srgbClr val="1F1A62"/>
                        </a:solidFill>
                        <a:latin typeface="Helvetica Light" panose="020B0403020202020204" pitchFamily="34" charset="0"/>
                      </a:defRPr>
                    </a:pPr>
                    <a:fld id="{530E9C65-55B9-4941-B295-6E44CC7CA5E5}" type="VALUE">
                      <a:rPr lang="en-US"/>
                      <a:pPr>
                        <a:defRPr>
                          <a:solidFill>
                            <a:srgbClr val="1F1A62"/>
                          </a:solidFill>
                          <a:latin typeface="Helvetica Light" panose="020B0403020202020204" pitchFamily="34" charset="0"/>
                        </a:defRPr>
                      </a:pPr>
                      <a:t>[VALUE]</a:t>
                    </a:fld>
                    <a:endParaRPr lang="en-US" baseline="0" dirty="0"/>
                  </a:p>
                  <a:p>
                    <a:pPr>
                      <a:defRPr>
                        <a:solidFill>
                          <a:srgbClr val="1F1A62"/>
                        </a:solidFill>
                        <a:latin typeface="Helvetica Light" panose="020B0403020202020204" pitchFamily="34" charset="0"/>
                      </a:defRPr>
                    </a:pPr>
                    <a:fld id="{4AC1AAFE-7EAA-487B-8EA7-25FFAC60D629}" type="PERCENTAGE">
                      <a:rPr lang="en-US" b="1"/>
                      <a:pPr>
                        <a:defRPr>
                          <a:solidFill>
                            <a:srgbClr val="1F1A62"/>
                          </a:solidFill>
                          <a:latin typeface="Helvetica Light"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B357-7D44-A631-8BB5E51C7454}"/>
                </c:ext>
              </c:extLst>
            </c:dLbl>
            <c:dLbl>
              <c:idx val="3"/>
              <c:layout>
                <c:manualLayout>
                  <c:x val="-8.2567796686318692E-3"/>
                  <c:y val="7.0756518585544347E-3"/>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Light" panose="020B0403020202020204" pitchFamily="34" charset="0"/>
                        <a:ea typeface="+mn-ea"/>
                        <a:cs typeface="+mn-cs"/>
                      </a:defRPr>
                    </a:pPr>
                    <a:fld id="{41180107-C7AF-4430-9481-1D37B994B22D}" type="CATEGORYNAME">
                      <a:rPr lang="en-US" u="sng">
                        <a:solidFill>
                          <a:srgbClr val="1F1A62"/>
                        </a:solidFill>
                      </a:rPr>
                      <a:pPr>
                        <a:defRPr>
                          <a:solidFill>
                            <a:srgbClr val="1F1A62"/>
                          </a:solidFill>
                          <a:latin typeface="Helvetica Light" panose="020B0403020202020204" pitchFamily="34" charset="0"/>
                        </a:defRPr>
                      </a:pPr>
                      <a:t>[CATEGORY NAME]</a:t>
                    </a:fld>
                    <a:endParaRPr lang="en-US" u="sng" baseline="0" dirty="0">
                      <a:solidFill>
                        <a:srgbClr val="1F1A62"/>
                      </a:solidFill>
                    </a:endParaRPr>
                  </a:p>
                  <a:p>
                    <a:pPr>
                      <a:defRPr>
                        <a:solidFill>
                          <a:srgbClr val="1F1A62"/>
                        </a:solidFill>
                        <a:latin typeface="Helvetica Light" panose="020B0403020202020204" pitchFamily="34" charset="0"/>
                      </a:defRPr>
                    </a:pPr>
                    <a:fld id="{A113EBBB-E4E8-4138-B0CF-8B0447C79FD1}" type="VALUE">
                      <a:rPr lang="en-US">
                        <a:solidFill>
                          <a:srgbClr val="1F1A62"/>
                        </a:solidFill>
                      </a:rPr>
                      <a:pPr>
                        <a:defRPr>
                          <a:solidFill>
                            <a:srgbClr val="1F1A62"/>
                          </a:solidFill>
                          <a:latin typeface="Helvetica Light" panose="020B0403020202020204" pitchFamily="34" charset="0"/>
                        </a:defRPr>
                      </a:pPr>
                      <a:t>[VALUE]</a:t>
                    </a:fld>
                    <a:endParaRPr lang="en-US" baseline="0" dirty="0">
                      <a:solidFill>
                        <a:srgbClr val="1F1A62"/>
                      </a:solidFill>
                    </a:endParaRPr>
                  </a:p>
                  <a:p>
                    <a:pPr>
                      <a:defRPr>
                        <a:solidFill>
                          <a:srgbClr val="1F1A62"/>
                        </a:solidFill>
                        <a:latin typeface="Helvetica Light" panose="020B0403020202020204" pitchFamily="34" charset="0"/>
                      </a:defRPr>
                    </a:pPr>
                    <a:fld id="{10E5D14D-85FE-4DAA-A305-1537E38C4129}" type="PERCENTAGE">
                      <a:rPr lang="en-US" b="1">
                        <a:solidFill>
                          <a:srgbClr val="1F1A62"/>
                        </a:solidFill>
                      </a:rPr>
                      <a:pPr>
                        <a:defRPr>
                          <a:solidFill>
                            <a:srgbClr val="1F1A62"/>
                          </a:solidFill>
                          <a:latin typeface="Helvetica Light"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B357-7D44-A631-8BB5E51C7454}"/>
                </c:ext>
              </c:extLst>
            </c:dLbl>
            <c:dLbl>
              <c:idx val="4"/>
              <c:layout>
                <c:manualLayout>
                  <c:x val="-7.8053638464273642E-2"/>
                  <c:y val="7.4301453179802232E-2"/>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Light" panose="020B0403020202020204" pitchFamily="34" charset="0"/>
                        <a:ea typeface="+mn-ea"/>
                        <a:cs typeface="+mn-cs"/>
                      </a:defRPr>
                    </a:pPr>
                    <a:fld id="{1F41C242-E8DD-4A72-9ACB-70C9C49E489D}" type="CATEGORYNAME">
                      <a:rPr lang="en-US" u="sng"/>
                      <a:pPr>
                        <a:defRPr>
                          <a:solidFill>
                            <a:srgbClr val="1F1A62"/>
                          </a:solidFill>
                          <a:latin typeface="Helvetica Light" panose="020B0403020202020204" pitchFamily="34" charset="0"/>
                        </a:defRPr>
                      </a:pPr>
                      <a:t>[CATEGORY NAME]</a:t>
                    </a:fld>
                    <a:endParaRPr lang="en-US" u="sng" baseline="0" dirty="0"/>
                  </a:p>
                  <a:p>
                    <a:pPr>
                      <a:defRPr>
                        <a:solidFill>
                          <a:srgbClr val="1F1A62"/>
                        </a:solidFill>
                        <a:latin typeface="Helvetica Light" panose="020B0403020202020204" pitchFamily="34" charset="0"/>
                      </a:defRPr>
                    </a:pPr>
                    <a:fld id="{23B3614E-1D82-4304-AAF1-D9FFD1C5130D}" type="VALUE">
                      <a:rPr lang="en-US"/>
                      <a:pPr>
                        <a:defRPr>
                          <a:solidFill>
                            <a:srgbClr val="1F1A62"/>
                          </a:solidFill>
                          <a:latin typeface="Helvetica Light" panose="020B0403020202020204" pitchFamily="34" charset="0"/>
                        </a:defRPr>
                      </a:pPr>
                      <a:t>[VALUE]</a:t>
                    </a:fld>
                    <a:endParaRPr lang="en-US" baseline="0" dirty="0"/>
                  </a:p>
                  <a:p>
                    <a:pPr>
                      <a:defRPr>
                        <a:solidFill>
                          <a:srgbClr val="1F1A62"/>
                        </a:solidFill>
                        <a:latin typeface="Helvetica Light" panose="020B0403020202020204" pitchFamily="34" charset="0"/>
                      </a:defRPr>
                    </a:pPr>
                    <a:fld id="{90C1A205-FA89-41FE-A460-B4DB1AC5033D}" type="PERCENTAGE">
                      <a:rPr lang="en-US" b="1"/>
                      <a:pPr>
                        <a:defRPr>
                          <a:solidFill>
                            <a:srgbClr val="1F1A62"/>
                          </a:solidFill>
                          <a:latin typeface="Helvetica Light"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0-9782-4B80-8EA2-33DFF9FA3E3E}"/>
                </c:ext>
              </c:extLst>
            </c:dLbl>
            <c:dLbl>
              <c:idx val="5"/>
              <c:layout>
                <c:manualLayout>
                  <c:x val="-2.3663300721030699E-2"/>
                  <c:y val="-1.2344016010159367E-2"/>
                </c:manualLayout>
              </c:layout>
              <c:tx>
                <c:rich>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Light" panose="020B0403020202020204" pitchFamily="34" charset="0"/>
                        <a:ea typeface="+mn-ea"/>
                        <a:cs typeface="+mn-cs"/>
                      </a:defRPr>
                    </a:pPr>
                    <a:fld id="{DDA4A918-E89F-416A-B12D-C4ED28DC5CBC}" type="CATEGORYNAME">
                      <a:rPr lang="en-US" u="sng">
                        <a:solidFill>
                          <a:srgbClr val="1F1A62"/>
                        </a:solidFill>
                      </a:rPr>
                      <a:pPr>
                        <a:defRPr>
                          <a:solidFill>
                            <a:srgbClr val="1F1A62"/>
                          </a:solidFill>
                          <a:latin typeface="Helvetica Light" panose="020B0403020202020204" pitchFamily="34" charset="0"/>
                        </a:defRPr>
                      </a:pPr>
                      <a:t>[CATEGORY NAME]</a:t>
                    </a:fld>
                    <a:endParaRPr lang="en-US" u="sng" baseline="0" dirty="0">
                      <a:solidFill>
                        <a:srgbClr val="1F1A62"/>
                      </a:solidFill>
                    </a:endParaRPr>
                  </a:p>
                  <a:p>
                    <a:pPr>
                      <a:defRPr>
                        <a:solidFill>
                          <a:srgbClr val="1F1A62"/>
                        </a:solidFill>
                        <a:latin typeface="Helvetica Light" panose="020B0403020202020204" pitchFamily="34" charset="0"/>
                      </a:defRPr>
                    </a:pPr>
                    <a:fld id="{223D9E22-8785-49FE-B776-64C5291C8F3D}" type="VALUE">
                      <a:rPr lang="en-US">
                        <a:solidFill>
                          <a:srgbClr val="1F1A62"/>
                        </a:solidFill>
                      </a:rPr>
                      <a:pPr>
                        <a:defRPr>
                          <a:solidFill>
                            <a:srgbClr val="1F1A62"/>
                          </a:solidFill>
                          <a:latin typeface="Helvetica Light" panose="020B0403020202020204" pitchFamily="34" charset="0"/>
                        </a:defRPr>
                      </a:pPr>
                      <a:t>[VALUE]</a:t>
                    </a:fld>
                    <a:endParaRPr lang="en-US" baseline="0" dirty="0">
                      <a:solidFill>
                        <a:srgbClr val="1F1A62"/>
                      </a:solidFill>
                    </a:endParaRPr>
                  </a:p>
                  <a:p>
                    <a:pPr>
                      <a:defRPr>
                        <a:solidFill>
                          <a:srgbClr val="1F1A62"/>
                        </a:solidFill>
                        <a:latin typeface="Helvetica Light" panose="020B0403020202020204" pitchFamily="34" charset="0"/>
                      </a:defRPr>
                    </a:pPr>
                    <a:fld id="{47C86897-BA78-41AC-83F7-C68EEAB68492}" type="PERCENTAGE">
                      <a:rPr lang="en-US" b="1">
                        <a:solidFill>
                          <a:srgbClr val="1F1A62"/>
                        </a:solidFill>
                      </a:rPr>
                      <a:pPr>
                        <a:defRPr>
                          <a:solidFill>
                            <a:srgbClr val="1F1A62"/>
                          </a:solidFill>
                          <a:latin typeface="Helvetica Light" panose="020B0403020202020204" pitchFamily="34" charset="0"/>
                        </a:defRPr>
                      </a:pPr>
                      <a:t>[PERCENTAGE]</a:t>
                    </a:fld>
                    <a:endParaRPr lang="en-US"/>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F1A62"/>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1-9782-4B80-8EA2-33DFF9FA3E3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TV (Cable + Broadcast)</c:v>
                </c:pt>
                <c:pt idx="1">
                  <c:v>Digital</c:v>
                </c:pt>
                <c:pt idx="2">
                  <c:v>Radio</c:v>
                </c:pt>
                <c:pt idx="3">
                  <c:v>Newspapers</c:v>
                </c:pt>
                <c:pt idx="4">
                  <c:v>Out of Home</c:v>
                </c:pt>
                <c:pt idx="5">
                  <c:v>Other Print</c:v>
                </c:pt>
              </c:strCache>
            </c:strRef>
          </c:cat>
          <c:val>
            <c:numRef>
              <c:f>Sheet1!$B$2:$B$7</c:f>
              <c:numCache>
                <c:formatCode>"$"#,##0_);[Red]\("$"#,##0\)</c:formatCode>
                <c:ptCount val="6"/>
                <c:pt idx="0">
                  <c:v>4600</c:v>
                </c:pt>
                <c:pt idx="1">
                  <c:v>1800</c:v>
                </c:pt>
                <c:pt idx="2">
                  <c:v>700</c:v>
                </c:pt>
                <c:pt idx="3">
                  <c:v>600</c:v>
                </c:pt>
                <c:pt idx="4">
                  <c:v>400</c:v>
                </c:pt>
                <c:pt idx="5">
                  <c:v>100</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619430762369694"/>
          <c:y val="0.16881953747363715"/>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4AD2-47FE-8A8F-E4D9E68F2FB0}"/>
              </c:ext>
            </c:extLst>
          </c:dPt>
          <c:dPt>
            <c:idx val="1"/>
            <c:bubble3D val="0"/>
            <c:spPr>
              <a:solidFill>
                <a:srgbClr val="ED3C8D"/>
              </a:solidFill>
              <a:ln>
                <a:noFill/>
              </a:ln>
              <a:effectLst/>
            </c:spPr>
            <c:extLst>
              <c:ext xmlns:c16="http://schemas.microsoft.com/office/drawing/2014/chart" uri="{C3380CC4-5D6E-409C-BE32-E72D297353CC}">
                <c16:uniqueId val="{00000003-4AD2-47FE-8A8F-E4D9E68F2FB0}"/>
              </c:ext>
            </c:extLst>
          </c:dPt>
          <c:dPt>
            <c:idx val="2"/>
            <c:bubble3D val="0"/>
            <c:spPr>
              <a:solidFill>
                <a:srgbClr val="4EBEA4"/>
              </a:solidFill>
              <a:ln>
                <a:noFill/>
              </a:ln>
              <a:effectLst/>
            </c:spPr>
            <c:extLst>
              <c:ext xmlns:c16="http://schemas.microsoft.com/office/drawing/2014/chart" uri="{C3380CC4-5D6E-409C-BE32-E72D297353CC}">
                <c16:uniqueId val="{00000007-4AD2-47FE-8A8F-E4D9E68F2FB0}"/>
              </c:ext>
            </c:extLst>
          </c:dPt>
          <c:dLbls>
            <c:dLbl>
              <c:idx val="0"/>
              <c:layout>
                <c:manualLayout>
                  <c:x val="-0.19021831887091004"/>
                  <c:y val="-0.19158130439130108"/>
                </c:manualLayout>
              </c:layout>
              <c:tx>
                <c:rich>
                  <a:bodyPr/>
                  <a:lstStyle/>
                  <a:p>
                    <a:fld id="{E48CE369-659F-4A88-AA03-2FC327D9FD64}" type="CATEGORYNAME">
                      <a:rPr lang="en-US" b="1" u="sng">
                        <a:solidFill>
                          <a:schemeClr val="bg1"/>
                        </a:solidFill>
                      </a:rPr>
                      <a:pPr/>
                      <a:t>[CATEGORY NAME]</a:t>
                    </a:fld>
                    <a:endParaRPr lang="en-US" b="1" u="sng" dirty="0">
                      <a:solidFill>
                        <a:schemeClr val="bg1"/>
                      </a:solidFill>
                    </a:endParaRPr>
                  </a:p>
                  <a:p>
                    <a:r>
                      <a:rPr lang="en-US" b="1" dirty="0">
                        <a:solidFill>
                          <a:schemeClr val="bg1"/>
                        </a:solidFill>
                      </a:rPr>
                      <a:t>66%</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AD2-47FE-8A8F-E4D9E68F2FB0}"/>
                </c:ext>
              </c:extLst>
            </c:dLbl>
            <c:dLbl>
              <c:idx val="1"/>
              <c:layout>
                <c:manualLayout>
                  <c:x val="0.17397861851870894"/>
                  <c:y val="0.1615380454292866"/>
                </c:manualLayout>
              </c:layout>
              <c:tx>
                <c:rich>
                  <a:bodyPr rot="0" spcFirstLastPara="1" vertOverflow="ellipsis" vert="horz" wrap="square" anchor="ctr" anchorCtr="1"/>
                  <a:lstStyle/>
                  <a:p>
                    <a:pPr>
                      <a:defRPr sz="1050" b="0" i="0" u="none" strike="noStrike" kern="1200" baseline="0">
                        <a:solidFill>
                          <a:schemeClr val="tx1">
                            <a:lumMod val="75000"/>
                            <a:lumOff val="25000"/>
                          </a:schemeClr>
                        </a:solidFill>
                        <a:latin typeface="Helvetica Light" panose="020B0403020202020204" pitchFamily="34" charset="0"/>
                        <a:ea typeface="+mn-ea"/>
                        <a:cs typeface="+mn-cs"/>
                      </a:defRPr>
                    </a:pPr>
                    <a:fld id="{8F68B2CA-76E3-422F-8CF6-ECF0CEA0C020}" type="CATEGORYNAME">
                      <a:rPr lang="en-US" sz="1050" b="1" u="sng">
                        <a:solidFill>
                          <a:schemeClr val="bg1"/>
                        </a:solidFill>
                      </a:rPr>
                      <a:pPr>
                        <a:defRPr sz="1050"/>
                      </a:pPr>
                      <a:t>[CATEGORY NAME]</a:t>
                    </a:fld>
                    <a:endParaRPr lang="en-US" sz="1050" b="1" u="sng" dirty="0">
                      <a:solidFill>
                        <a:schemeClr val="bg1"/>
                      </a:solidFill>
                    </a:endParaRPr>
                  </a:p>
                  <a:p>
                    <a:pPr>
                      <a:defRPr sz="1050"/>
                    </a:pPr>
                    <a:fld id="{52A0C7CB-4F58-4959-A6FD-9DDDD2D5E638}" type="VALUE">
                      <a:rPr lang="en-US" sz="1050">
                        <a:solidFill>
                          <a:schemeClr val="bg1"/>
                        </a:solidFill>
                      </a:rPr>
                      <a:pPr>
                        <a:defRPr sz="1050"/>
                      </a:pPr>
                      <a:t>[VALUE]</a:t>
                    </a:fld>
                    <a:endParaRPr lang="en-US"/>
                  </a:p>
                </c:rich>
              </c:tx>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AD2-47FE-8A8F-E4D9E68F2FB0}"/>
                </c:ext>
              </c:extLst>
            </c:dLbl>
            <c:dLbl>
              <c:idx val="2"/>
              <c:layout>
                <c:manualLayout>
                  <c:x val="-0.19384168819944259"/>
                  <c:y val="6.3455274757518665E-2"/>
                </c:manualLayout>
              </c:layout>
              <c:spPr>
                <a:noFill/>
                <a:ln>
                  <a:noFill/>
                </a:ln>
                <a:effectLst/>
              </c:spPr>
              <c:txPr>
                <a:bodyPr rot="0" spcFirstLastPara="1" vertOverflow="ellipsis" vert="horz" wrap="square" anchor="ctr" anchorCtr="1"/>
                <a:lstStyle/>
                <a:p>
                  <a:pPr>
                    <a:defRPr sz="1050" b="0" i="0" u="none" strike="noStrike" kern="1200" baseline="0">
                      <a:solidFill>
                        <a:srgbClr val="1F1A62"/>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996424329465507"/>
                      <c:h val="0.13383952383996642"/>
                    </c:manualLayout>
                  </c15:layout>
                </c:ext>
                <c:ext xmlns:c16="http://schemas.microsoft.com/office/drawing/2014/chart" uri="{C3380CC4-5D6E-409C-BE32-E72D297353CC}">
                  <c16:uniqueId val="{00000007-4AD2-47FE-8A8F-E4D9E68F2FB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Winner</c:v>
                </c:pt>
                <c:pt idx="1">
                  <c:v>Opponent</c:v>
                </c:pt>
                <c:pt idx="2">
                  <c:v>Not-Affiliated</c:v>
                </c:pt>
              </c:strCache>
            </c:strRef>
          </c:cat>
          <c:val>
            <c:numRef>
              <c:f>Sheet1!$B$2:$B$4</c:f>
              <c:numCache>
                <c:formatCode>0%</c:formatCode>
                <c:ptCount val="3"/>
                <c:pt idx="0">
                  <c:v>0.66</c:v>
                </c:pt>
                <c:pt idx="1">
                  <c:v>0.34</c:v>
                </c:pt>
                <c:pt idx="2">
                  <c:v>0.01</c:v>
                </c:pt>
              </c:numCache>
            </c:numRef>
          </c:val>
          <c:extLst>
            <c:ext xmlns:c16="http://schemas.microsoft.com/office/drawing/2014/chart" uri="{C3380CC4-5D6E-409C-BE32-E72D297353CC}">
              <c16:uniqueId val="{0000000C-4AD2-47FE-8A8F-E4D9E68F2FB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619430762369694"/>
          <c:y val="0.16881953747363715"/>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7131-454E-B053-E15DFD4D079E}"/>
              </c:ext>
            </c:extLst>
          </c:dPt>
          <c:dPt>
            <c:idx val="1"/>
            <c:bubble3D val="0"/>
            <c:spPr>
              <a:solidFill>
                <a:srgbClr val="ED3C8D"/>
              </a:solidFill>
              <a:ln>
                <a:noFill/>
              </a:ln>
              <a:effectLst/>
            </c:spPr>
            <c:extLst>
              <c:ext xmlns:c16="http://schemas.microsoft.com/office/drawing/2014/chart" uri="{C3380CC4-5D6E-409C-BE32-E72D297353CC}">
                <c16:uniqueId val="{00000003-7131-454E-B053-E15DFD4D079E}"/>
              </c:ext>
            </c:extLst>
          </c:dPt>
          <c:dPt>
            <c:idx val="2"/>
            <c:bubble3D val="0"/>
            <c:spPr>
              <a:solidFill>
                <a:srgbClr val="4EBEA4"/>
              </a:solidFill>
              <a:ln>
                <a:noFill/>
              </a:ln>
              <a:effectLst/>
            </c:spPr>
            <c:extLst>
              <c:ext xmlns:c16="http://schemas.microsoft.com/office/drawing/2014/chart" uri="{C3380CC4-5D6E-409C-BE32-E72D297353CC}">
                <c16:uniqueId val="{00000007-7131-454E-B053-E15DFD4D079E}"/>
              </c:ext>
            </c:extLst>
          </c:dPt>
          <c:dLbls>
            <c:dLbl>
              <c:idx val="0"/>
              <c:layout>
                <c:manualLayout>
                  <c:x val="-0.19021831887090992"/>
                  <c:y val="-0.11247264555026087"/>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E48CE369-659F-4A88-AA03-2FC327D9FD64}" type="CATEGORYNAME">
                      <a:rPr lang="en-US" sz="1200" b="1" u="sng">
                        <a:solidFill>
                          <a:schemeClr val="bg1"/>
                        </a:solidFill>
                        <a:latin typeface="Helvetica Light" panose="020B0403020202020204" pitchFamily="34" charset="0"/>
                      </a:rPr>
                      <a:pPr>
                        <a:defRPr sz="12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200" b="1" u="sng" baseline="0" dirty="0">
                      <a:solidFill>
                        <a:schemeClr val="bg1"/>
                      </a:solidFill>
                      <a:latin typeface="Helvetica Light" panose="020B0403020202020204" pitchFamily="34" charset="0"/>
                    </a:endParaRPr>
                  </a:p>
                  <a:p>
                    <a:pPr>
                      <a:defRPr sz="12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r>
                      <a:rPr lang="en-US" sz="1200" b="1" dirty="0">
                        <a:solidFill>
                          <a:schemeClr val="bg1"/>
                        </a:solidFill>
                        <a:latin typeface="Helvetica Light" panose="020B0403020202020204" pitchFamily="34" charset="0"/>
                      </a:rPr>
                      <a:t>58%</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131-454E-B053-E15DFD4D079E}"/>
                </c:ext>
              </c:extLst>
            </c:dLbl>
            <c:dLbl>
              <c:idx val="1"/>
              <c:layout>
                <c:manualLayout>
                  <c:x val="0.21183953628822394"/>
                  <c:y val="6.5774932095395935E-2"/>
                </c:manualLayout>
              </c:layout>
              <c:tx>
                <c:rich>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8F68B2CA-76E3-422F-8CF6-ECF0CEA0C020}" type="CATEGORYNAME">
                      <a:rPr lang="en-US" sz="1050" b="1" u="sng">
                        <a:solidFill>
                          <a:schemeClr val="bg1"/>
                        </a:solidFill>
                        <a:latin typeface="Helvetica Light" panose="020B0403020202020204" pitchFamily="34" charset="0"/>
                      </a:rPr>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050" b="1" u="sng" baseline="0" dirty="0">
                      <a:solidFill>
                        <a:schemeClr val="bg1"/>
                      </a:solidFill>
                      <a:latin typeface="Helvetica Light" panose="020B0403020202020204" pitchFamily="34" charset="0"/>
                    </a:endParaRPr>
                  </a:p>
                  <a:p>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52A0C7CB-4F58-4959-A6FD-9DDDD2D5E638}" type="VALUE">
                      <a:rPr lang="en-US" sz="1050" b="1" smtClean="0">
                        <a:solidFill>
                          <a:schemeClr val="bg1"/>
                        </a:solidFill>
                        <a:latin typeface="Helvetica Light" panose="020B0403020202020204" pitchFamily="34" charset="0"/>
                      </a:rPr>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7131-454E-B053-E15DFD4D079E}"/>
                </c:ext>
              </c:extLst>
            </c:dLbl>
            <c:dLbl>
              <c:idx val="2"/>
              <c:layout>
                <c:manualLayout>
                  <c:x val="-0.11969739090080912"/>
                  <c:y val="5.3046076777690881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rgbClr val="1F1A62"/>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139808643369283"/>
                      <c:h val="0.13204916998198499"/>
                    </c:manualLayout>
                  </c15:layout>
                </c:ext>
                <c:ext xmlns:c16="http://schemas.microsoft.com/office/drawing/2014/chart" uri="{C3380CC4-5D6E-409C-BE32-E72D297353CC}">
                  <c16:uniqueId val="{00000007-7131-454E-B053-E15DFD4D079E}"/>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Winner</c:v>
                </c:pt>
                <c:pt idx="1">
                  <c:v>Opponent</c:v>
                </c:pt>
                <c:pt idx="2">
                  <c:v>Not-Affiliated</c:v>
                </c:pt>
              </c:strCache>
            </c:strRef>
          </c:cat>
          <c:val>
            <c:numRef>
              <c:f>Sheet1!$B$2:$B$4</c:f>
              <c:numCache>
                <c:formatCode>0%</c:formatCode>
                <c:ptCount val="3"/>
                <c:pt idx="0">
                  <c:v>0.57999999999999996</c:v>
                </c:pt>
                <c:pt idx="1">
                  <c:v>0.38</c:v>
                </c:pt>
                <c:pt idx="2">
                  <c:v>0.03</c:v>
                </c:pt>
              </c:numCache>
            </c:numRef>
          </c:val>
          <c:extLst>
            <c:ext xmlns:c16="http://schemas.microsoft.com/office/drawing/2014/chart" uri="{C3380CC4-5D6E-409C-BE32-E72D297353CC}">
              <c16:uniqueId val="{00000008-7131-454E-B053-E15DFD4D079E}"/>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619430762369694"/>
          <c:y val="0.16881953747363715"/>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F879-4410-9E41-FD51A31D59B2}"/>
              </c:ext>
            </c:extLst>
          </c:dPt>
          <c:dPt>
            <c:idx val="1"/>
            <c:bubble3D val="0"/>
            <c:spPr>
              <a:solidFill>
                <a:srgbClr val="ED3C8D"/>
              </a:solidFill>
              <a:ln>
                <a:noFill/>
              </a:ln>
              <a:effectLst/>
            </c:spPr>
            <c:extLst>
              <c:ext xmlns:c16="http://schemas.microsoft.com/office/drawing/2014/chart" uri="{C3380CC4-5D6E-409C-BE32-E72D297353CC}">
                <c16:uniqueId val="{00000003-F879-4410-9E41-FD51A31D59B2}"/>
              </c:ext>
            </c:extLst>
          </c:dPt>
          <c:dLbls>
            <c:dLbl>
              <c:idx val="0"/>
              <c:layout>
                <c:manualLayout>
                  <c:x val="-0.19968354831328866"/>
                  <c:y val="-0.1665996226520251"/>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E48CE369-659F-4A88-AA03-2FC327D9FD64}" type="CATEGORYNAME">
                      <a:rPr lang="en-US" sz="1200" b="1" u="sng">
                        <a:solidFill>
                          <a:schemeClr val="bg1"/>
                        </a:solidFill>
                        <a:latin typeface="Helvetica Light" panose="020B0403020202020204" pitchFamily="34" charset="0"/>
                      </a:rPr>
                      <a:pPr>
                        <a:defRPr sz="12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200" b="1" u="sng" baseline="0" dirty="0">
                      <a:solidFill>
                        <a:schemeClr val="bg1"/>
                      </a:solidFill>
                      <a:latin typeface="Helvetica Light" panose="020B0403020202020204" pitchFamily="34" charset="0"/>
                    </a:endParaRPr>
                  </a:p>
                  <a:p>
                    <a:pPr>
                      <a:defRPr sz="12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r>
                      <a:rPr lang="en-US" sz="1200" b="1" dirty="0">
                        <a:solidFill>
                          <a:schemeClr val="bg1"/>
                        </a:solidFill>
                        <a:latin typeface="Helvetica Light" panose="020B0403020202020204" pitchFamily="34" charset="0"/>
                      </a:rPr>
                      <a:t>61%</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F879-4410-9E41-FD51A31D59B2}"/>
                </c:ext>
              </c:extLst>
            </c:dLbl>
            <c:dLbl>
              <c:idx val="1"/>
              <c:layout>
                <c:manualLayout>
                  <c:x val="0.2023743068458452"/>
                  <c:y val="0.11157468195073486"/>
                </c:manualLayout>
              </c:layout>
              <c:tx>
                <c:rich>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8F68B2CA-76E3-422F-8CF6-ECF0CEA0C020}" type="CATEGORYNAME">
                      <a:rPr lang="en-US" sz="1050" b="1" u="sng">
                        <a:solidFill>
                          <a:schemeClr val="bg1"/>
                        </a:solidFill>
                        <a:latin typeface="Helvetica Light" panose="020B0403020202020204" pitchFamily="34" charset="0"/>
                      </a:rPr>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050" b="1" u="sng" baseline="0" dirty="0">
                      <a:solidFill>
                        <a:schemeClr val="bg1"/>
                      </a:solidFill>
                      <a:latin typeface="Helvetica Light" panose="020B0403020202020204" pitchFamily="34" charset="0"/>
                    </a:endParaRPr>
                  </a:p>
                  <a:p>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52A0C7CB-4F58-4959-A6FD-9DDDD2D5E638}" type="VALUE">
                      <a:rPr lang="en-US" sz="1050" b="1" smtClean="0">
                        <a:solidFill>
                          <a:schemeClr val="bg1"/>
                        </a:solidFill>
                        <a:latin typeface="Helvetica Light" panose="020B0403020202020204" pitchFamily="34" charset="0"/>
                      </a:rPr>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F879-4410-9E41-FD51A31D59B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Winner</c:v>
                </c:pt>
                <c:pt idx="1">
                  <c:v>Opponent</c:v>
                </c:pt>
              </c:strCache>
            </c:strRef>
          </c:cat>
          <c:val>
            <c:numRef>
              <c:f>Sheet1!$B$2:$B$3</c:f>
              <c:numCache>
                <c:formatCode>0%</c:formatCode>
                <c:ptCount val="2"/>
                <c:pt idx="0">
                  <c:v>0.61</c:v>
                </c:pt>
                <c:pt idx="1">
                  <c:v>0.38</c:v>
                </c:pt>
              </c:numCache>
            </c:numRef>
          </c:val>
          <c:extLst>
            <c:ext xmlns:c16="http://schemas.microsoft.com/office/drawing/2014/chart" uri="{C3380CC4-5D6E-409C-BE32-E72D297353CC}">
              <c16:uniqueId val="{00000008-F879-4410-9E41-FD51A31D59B2}"/>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Winner</c:v>
                </c:pt>
              </c:strCache>
            </c:strRef>
          </c:tx>
          <c:spPr>
            <a:solidFill>
              <a:srgbClr val="1B1464"/>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Helvetica Light"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 House</c:v>
                </c:pt>
                <c:pt idx="1">
                  <c:v>U.S. Senate</c:v>
                </c:pt>
                <c:pt idx="2">
                  <c:v>Gubernatorial</c:v>
                </c:pt>
              </c:strCache>
            </c:strRef>
          </c:cat>
          <c:val>
            <c:numRef>
              <c:f>Sheet1!$B$2:$B$4</c:f>
              <c:numCache>
                <c:formatCode>0</c:formatCode>
                <c:ptCount val="3"/>
                <c:pt idx="0">
                  <c:v>11</c:v>
                </c:pt>
                <c:pt idx="1">
                  <c:v>23</c:v>
                </c:pt>
                <c:pt idx="2">
                  <c:v>24</c:v>
                </c:pt>
              </c:numCache>
            </c:numRef>
          </c:val>
          <c:extLst>
            <c:ext xmlns:c16="http://schemas.microsoft.com/office/drawing/2014/chart" uri="{C3380CC4-5D6E-409C-BE32-E72D297353CC}">
              <c16:uniqueId val="{00000000-6A99-46B9-8902-29385FECDBF0}"/>
            </c:ext>
          </c:extLst>
        </c:ser>
        <c:ser>
          <c:idx val="1"/>
          <c:order val="1"/>
          <c:tx>
            <c:strRef>
              <c:f>Sheet1!$C$1</c:f>
              <c:strCache>
                <c:ptCount val="1"/>
                <c:pt idx="0">
                  <c:v>Opponent</c:v>
                </c:pt>
              </c:strCache>
            </c:strRef>
          </c:tx>
          <c:spPr>
            <a:solidFill>
              <a:srgbClr val="ED3C8D"/>
            </a:solidFill>
            <a:ln>
              <a:noFill/>
            </a:ln>
            <a:effectLst/>
          </c:spPr>
          <c:invertIfNegative val="0"/>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Helvetica Light"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 House</c:v>
                </c:pt>
                <c:pt idx="1">
                  <c:v>U.S. Senate</c:v>
                </c:pt>
                <c:pt idx="2">
                  <c:v>Gubernatorial</c:v>
                </c:pt>
              </c:strCache>
            </c:strRef>
          </c:cat>
          <c:val>
            <c:numRef>
              <c:f>Sheet1!$C$2:$C$4</c:f>
              <c:numCache>
                <c:formatCode>0</c:formatCode>
                <c:ptCount val="3"/>
                <c:pt idx="0">
                  <c:v>11</c:v>
                </c:pt>
                <c:pt idx="1">
                  <c:v>19</c:v>
                </c:pt>
                <c:pt idx="2">
                  <c:v>20</c:v>
                </c:pt>
              </c:numCache>
            </c:numRef>
          </c:val>
          <c:extLst>
            <c:ext xmlns:c16="http://schemas.microsoft.com/office/drawing/2014/chart" uri="{C3380CC4-5D6E-409C-BE32-E72D297353CC}">
              <c16:uniqueId val="{00000001-6A99-46B9-8902-29385FECDBF0}"/>
            </c:ext>
          </c:extLst>
        </c:ser>
        <c:dLbls>
          <c:dLblPos val="outEnd"/>
          <c:showLegendKey val="0"/>
          <c:showVal val="1"/>
          <c:showCatName val="0"/>
          <c:showSerName val="0"/>
          <c:showPercent val="0"/>
          <c:showBubbleSize val="0"/>
        </c:dLbls>
        <c:gapWidth val="219"/>
        <c:overlap val="-27"/>
        <c:axId val="150746728"/>
        <c:axId val="150747904"/>
      </c:barChart>
      <c:catAx>
        <c:axId val="1507467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Helvetica Light" panose="020B0403020202020204" pitchFamily="34" charset="0"/>
                <a:ea typeface="+mn-ea"/>
                <a:cs typeface="+mn-cs"/>
              </a:defRPr>
            </a:pPr>
            <a:endParaRPr lang="en-US"/>
          </a:p>
        </c:txPr>
        <c:crossAx val="150747904"/>
        <c:crosses val="autoZero"/>
        <c:auto val="1"/>
        <c:lblAlgn val="ctr"/>
        <c:lblOffset val="100"/>
        <c:noMultiLvlLbl val="0"/>
      </c:catAx>
      <c:valAx>
        <c:axId val="150747904"/>
        <c:scaling>
          <c:orientation val="minMax"/>
        </c:scaling>
        <c:delete val="1"/>
        <c:axPos val="l"/>
        <c:numFmt formatCode="0" sourceLinked="1"/>
        <c:majorTickMark val="none"/>
        <c:minorTickMark val="none"/>
        <c:tickLblPos val="nextTo"/>
        <c:crossAx val="150746728"/>
        <c:crosses val="autoZero"/>
        <c:crossBetween val="between"/>
      </c:valAx>
      <c:spPr>
        <a:noFill/>
        <a:ln>
          <a:noFill/>
        </a:ln>
        <a:effectLst/>
      </c:spPr>
    </c:plotArea>
    <c:legend>
      <c:legendPos val="t"/>
      <c:layout>
        <c:manualLayout>
          <c:xMode val="edge"/>
          <c:yMode val="edge"/>
          <c:x val="0.36005199572887608"/>
          <c:y val="0.15556535494799323"/>
          <c:w val="0.27989600854224783"/>
          <c:h val="6.496897192374072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elvetica Light"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rgbClr val="FF0000"/>
                </a:solidFill>
                <a:latin typeface="+mn-lt"/>
                <a:ea typeface="+mn-ea"/>
                <a:cs typeface="+mn-cs"/>
              </a:defRPr>
            </a:pPr>
            <a:r>
              <a:rPr lang="en-US" sz="15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Average</a:t>
            </a:r>
            <a:r>
              <a:rPr lang="en-US" sz="1500" u="sng" baseline="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a:t>
            </a:r>
            <a:r>
              <a:rPr lang="en-US" sz="15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TV SOV For The 10 Election Winners With A Correlation</a:t>
            </a:r>
          </a:p>
          <a:p>
            <a:pPr>
              <a:defRPr>
                <a:solidFill>
                  <a:srgbClr val="FF0000"/>
                </a:solidFill>
              </a:defRPr>
            </a:pPr>
            <a:r>
              <a:rPr lang="en-US" sz="1200" u="none"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Total Election</a:t>
            </a:r>
            <a:r>
              <a:rPr lang="en-US" sz="1200" u="none" baseline="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Cycle (Primary + General)</a:t>
            </a:r>
            <a:endParaRPr lang="en-US" sz="1200" u="none"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c:rich>
      </c:tx>
      <c:layout>
        <c:manualLayout>
          <c:xMode val="edge"/>
          <c:yMode val="edge"/>
          <c:x val="0.11200756936373754"/>
          <c:y val="5.5174894640931992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FF0000"/>
              </a:solidFill>
              <a:latin typeface="+mn-lt"/>
              <a:ea typeface="+mn-ea"/>
              <a:cs typeface="+mn-cs"/>
            </a:defRPr>
          </a:pPr>
          <a:endParaRPr lang="en-US"/>
        </a:p>
      </c:txPr>
    </c:title>
    <c:autoTitleDeleted val="0"/>
    <c:plotArea>
      <c:layout>
        <c:manualLayout>
          <c:layoutTarget val="inner"/>
          <c:xMode val="edge"/>
          <c:yMode val="edge"/>
          <c:x val="0.28381987062076719"/>
          <c:y val="0.1940547182309903"/>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4AD2-47FE-8A8F-E4D9E68F2FB0}"/>
              </c:ext>
            </c:extLst>
          </c:dPt>
          <c:dPt>
            <c:idx val="1"/>
            <c:bubble3D val="0"/>
            <c:spPr>
              <a:solidFill>
                <a:srgbClr val="ED3C8D"/>
              </a:solidFill>
              <a:ln>
                <a:noFill/>
              </a:ln>
              <a:effectLst/>
            </c:spPr>
            <c:extLst>
              <c:ext xmlns:c16="http://schemas.microsoft.com/office/drawing/2014/chart" uri="{C3380CC4-5D6E-409C-BE32-E72D297353CC}">
                <c16:uniqueId val="{00000003-4AD2-47FE-8A8F-E4D9E68F2FB0}"/>
              </c:ext>
            </c:extLst>
          </c:dPt>
          <c:dPt>
            <c:idx val="2"/>
            <c:bubble3D val="0"/>
            <c:spPr>
              <a:solidFill>
                <a:srgbClr val="FFE600"/>
              </a:solidFill>
              <a:ln>
                <a:noFill/>
              </a:ln>
              <a:effectLst/>
            </c:spPr>
            <c:extLst>
              <c:ext xmlns:c16="http://schemas.microsoft.com/office/drawing/2014/chart" uri="{C3380CC4-5D6E-409C-BE32-E72D297353CC}">
                <c16:uniqueId val="{00000005-4AD2-47FE-8A8F-E4D9E68F2FB0}"/>
              </c:ext>
            </c:extLst>
          </c:dPt>
          <c:dPt>
            <c:idx val="3"/>
            <c:bubble3D val="0"/>
            <c:spPr>
              <a:solidFill>
                <a:srgbClr val="4EBEA4"/>
              </a:solidFill>
              <a:ln>
                <a:noFill/>
              </a:ln>
              <a:effectLst/>
            </c:spPr>
            <c:extLst>
              <c:ext xmlns:c16="http://schemas.microsoft.com/office/drawing/2014/chart" uri="{C3380CC4-5D6E-409C-BE32-E72D297353CC}">
                <c16:uniqueId val="{00000007-4AD2-47FE-8A8F-E4D9E68F2FB0}"/>
              </c:ext>
            </c:extLst>
          </c:dPt>
          <c:dLbls>
            <c:dLbl>
              <c:idx val="0"/>
              <c:layout>
                <c:manualLayout>
                  <c:x val="-0.17128776578437993"/>
                  <c:y val="-0.17492679008320342"/>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48CE369-659F-4A88-AA03-2FC327D9FD64}" type="CATEGORYNAME">
                      <a:rPr lang="en-US" sz="1600" b="1" u="sng">
                        <a:solidFill>
                          <a:schemeClr val="bg1"/>
                        </a:solidFill>
                      </a:rPr>
                      <a:pP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600" b="1" u="sng" baseline="0" dirty="0">
                      <a:solidFill>
                        <a:schemeClr val="bg1"/>
                      </a:solidFill>
                    </a:endParaRPr>
                  </a:p>
                  <a:p>
                    <a:pP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sz="1600" b="1" dirty="0">
                        <a:solidFill>
                          <a:schemeClr val="bg1"/>
                        </a:solidFill>
                      </a:rPr>
                      <a:t>60%</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AD2-47FE-8A8F-E4D9E68F2FB0}"/>
                </c:ext>
              </c:extLst>
            </c:dLbl>
            <c:dLbl>
              <c:idx val="1"/>
              <c:layout>
                <c:manualLayout>
                  <c:x val="0.21151551328994395"/>
                  <c:y val="7.6374084508721435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F68B2CA-76E3-422F-8CF6-ECF0CEA0C020}" type="CATEGORYNAME">
                      <a:rPr lang="en-US" sz="1100" b="1" u="sng">
                        <a:solidFill>
                          <a:schemeClr val="bg1"/>
                        </a:solidFill>
                      </a:rPr>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100" b="1" u="sng" baseline="0" dirty="0">
                      <a:solidFill>
                        <a:schemeClr val="bg1"/>
                      </a:solidFill>
                    </a:endParaRPr>
                  </a:p>
                  <a:p>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2A0C7CB-4F58-4959-A6FD-9DDDD2D5E638}" type="VALUE">
                      <a:rPr lang="en-US" sz="1100" b="1" smtClean="0">
                        <a:solidFill>
                          <a:schemeClr val="bg1"/>
                        </a:solidFill>
                      </a:rPr>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AD2-47FE-8A8F-E4D9E68F2FB0}"/>
                </c:ext>
              </c:extLst>
            </c:dLbl>
            <c:dLbl>
              <c:idx val="2"/>
              <c:layout>
                <c:manualLayout>
                  <c:x val="-0.1622065969492274"/>
                  <c:y val="5.0301320105699862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1F1A62"/>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4AD2-47FE-8A8F-E4D9E68F2FB0}"/>
                </c:ext>
              </c:extLst>
            </c:dLbl>
            <c:dLbl>
              <c:idx val="3"/>
              <c:layout>
                <c:manualLayout>
                  <c:x val="0.19763548959909094"/>
                  <c:y val="5.7209961856548135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1F1A62"/>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4AD2-47FE-8A8F-E4D9E68F2FB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Winner</c:v>
                </c:pt>
                <c:pt idx="1">
                  <c:v>Closest Opponent</c:v>
                </c:pt>
                <c:pt idx="2">
                  <c:v>Other Opponent(s)</c:v>
                </c:pt>
                <c:pt idx="3">
                  <c:v>Not-Affiliated</c:v>
                </c:pt>
              </c:strCache>
            </c:strRef>
          </c:cat>
          <c:val>
            <c:numRef>
              <c:f>Sheet1!$B$2:$B$5</c:f>
              <c:numCache>
                <c:formatCode>0%</c:formatCode>
                <c:ptCount val="4"/>
                <c:pt idx="0">
                  <c:v>0.6</c:v>
                </c:pt>
                <c:pt idx="1">
                  <c:v>0.36</c:v>
                </c:pt>
                <c:pt idx="2">
                  <c:v>0.03</c:v>
                </c:pt>
                <c:pt idx="3">
                  <c:v>0.01</c:v>
                </c:pt>
              </c:numCache>
            </c:numRef>
          </c:val>
          <c:extLst>
            <c:ext xmlns:c16="http://schemas.microsoft.com/office/drawing/2014/chart" uri="{C3380CC4-5D6E-409C-BE32-E72D297353CC}">
              <c16:uniqueId val="{0000000C-4AD2-47FE-8A8F-E4D9E68F2FB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1F1A62"/>
                </a:solidFill>
                <a:latin typeface="Helvetica Light" panose="020B0403020202020204" pitchFamily="34" charset="0"/>
                <a:ea typeface="+mn-ea"/>
                <a:cs typeface="+mn-cs"/>
              </a:defRPr>
            </a:pPr>
            <a:r>
              <a:rPr lang="en-US"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Connected TV Penetration</a:t>
            </a:r>
            <a:br>
              <a:rPr lang="en-US"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br>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Among TV Households</a:t>
            </a:r>
            <a:endParaRPr lang="en-US" sz="16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c:rich>
      </c:tx>
      <c:layout>
        <c:manualLayout>
          <c:xMode val="edge"/>
          <c:yMode val="edge"/>
          <c:x val="0.3275380914194066"/>
          <c:y val="4.453124726062701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1F1A62"/>
              </a:solidFill>
              <a:latin typeface="Helvetica Light" panose="020B0403020202020204" pitchFamily="34" charset="0"/>
              <a:ea typeface="+mn-ea"/>
              <a:cs typeface="+mn-cs"/>
            </a:defRPr>
          </a:pPr>
          <a:endParaRPr lang="en-US"/>
        </a:p>
      </c:txPr>
    </c:title>
    <c:autoTitleDeleted val="0"/>
    <c:plotArea>
      <c:layout>
        <c:manualLayout>
          <c:layoutTarget val="inner"/>
          <c:xMode val="edge"/>
          <c:yMode val="edge"/>
          <c:x val="1.9246190858059342E-2"/>
          <c:y val="0.10645295216564783"/>
          <c:w val="0.96471531676022448"/>
          <c:h val="0.80747721161956099"/>
        </c:manualLayout>
      </c:layout>
      <c:barChart>
        <c:barDir val="col"/>
        <c:grouping val="stacked"/>
        <c:varyColors val="0"/>
        <c:ser>
          <c:idx val="0"/>
          <c:order val="0"/>
          <c:tx>
            <c:strRef>
              <c:f>Sheet1!$B$1</c:f>
              <c:strCache>
                <c:ptCount val="1"/>
                <c:pt idx="0">
                  <c:v>TV Spend</c:v>
                </c:pt>
              </c:strCache>
            </c:strRef>
          </c:tx>
          <c:spPr>
            <a:solidFill>
              <a:srgbClr val="ED3C8D"/>
            </a:solidFill>
            <a:ln>
              <a:noFill/>
            </a:ln>
            <a:effectLst/>
          </c:spPr>
          <c:invertIfNegative val="0"/>
          <c:dPt>
            <c:idx val="3"/>
            <c:invertIfNegative val="0"/>
            <c:bubble3D val="0"/>
            <c:spPr>
              <a:solidFill>
                <a:srgbClr val="1B1464"/>
              </a:solidFill>
              <a:ln>
                <a:noFill/>
              </a:ln>
              <a:effectLst/>
            </c:spPr>
            <c:extLst>
              <c:ext xmlns:c16="http://schemas.microsoft.com/office/drawing/2014/chart" uri="{C3380CC4-5D6E-409C-BE32-E72D297353CC}">
                <c16:uniqueId val="{00000000-8F4B-4D57-91F8-F22376248A30}"/>
              </c:ext>
            </c:extLst>
          </c:dPt>
          <c:dLbls>
            <c:dLbl>
              <c:idx val="0"/>
              <c:layout>
                <c:manualLayout>
                  <c:x val="-1.6038492381716118E-3"/>
                  <c:y val="-0.25273461674758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83-437E-B65E-77FD4B1DE69D}"/>
                </c:ext>
              </c:extLst>
            </c:dLbl>
            <c:dLbl>
              <c:idx val="1"/>
              <c:layout>
                <c:manualLayout>
                  <c:x val="1.6038492381715531E-3"/>
                  <c:y val="-0.3019533911910447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83-437E-B65E-77FD4B1DE69D}"/>
                </c:ext>
              </c:extLst>
            </c:dLbl>
            <c:dLbl>
              <c:idx val="2"/>
              <c:layout>
                <c:manualLayout>
                  <c:x val="0"/>
                  <c:y val="-0.346512749266460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83-437E-B65E-77FD4B1DE69D}"/>
                </c:ext>
              </c:extLst>
            </c:dLbl>
            <c:dLbl>
              <c:idx val="3"/>
              <c:layout>
                <c:manualLayout>
                  <c:x val="1.6038492381716118E-3"/>
                  <c:y val="-0.3901232710531927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4B-4D57-91F8-F22376248A3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2014</c:v>
                </c:pt>
                <c:pt idx="1">
                  <c:v>2016</c:v>
                </c:pt>
                <c:pt idx="2">
                  <c:v>2018</c:v>
                </c:pt>
                <c:pt idx="3">
                  <c:v>2020</c:v>
                </c:pt>
              </c:numCache>
            </c:numRef>
          </c:cat>
          <c:val>
            <c:numRef>
              <c:f>Sheet1!$B$2:$B$5</c:f>
              <c:numCache>
                <c:formatCode>0.0%</c:formatCode>
                <c:ptCount val="4"/>
                <c:pt idx="0">
                  <c:v>0.41542511728706988</c:v>
                </c:pt>
                <c:pt idx="1">
                  <c:v>0.51169799386966242</c:v>
                </c:pt>
                <c:pt idx="2">
                  <c:v>0.59661500423077707</c:v>
                </c:pt>
                <c:pt idx="3">
                  <c:v>0.67726370381964418</c:v>
                </c:pt>
              </c:numCache>
            </c:numRef>
          </c:val>
          <c:extLst>
            <c:ext xmlns:c16="http://schemas.microsoft.com/office/drawing/2014/chart" uri="{C3380CC4-5D6E-409C-BE32-E72D297353CC}">
              <c16:uniqueId val="{00000000-8183-437E-B65E-77FD4B1DE69D}"/>
            </c:ext>
          </c:extLst>
        </c:ser>
        <c:dLbls>
          <c:showLegendKey val="0"/>
          <c:showVal val="0"/>
          <c:showCatName val="0"/>
          <c:showSerName val="0"/>
          <c:showPercent val="0"/>
          <c:showBubbleSize val="0"/>
        </c:dLbls>
        <c:gapWidth val="219"/>
        <c:overlap val="100"/>
        <c:axId val="791443032"/>
        <c:axId val="791443424"/>
      </c:barChart>
      <c:catAx>
        <c:axId val="7914430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crossAx val="791443424"/>
        <c:crosses val="autoZero"/>
        <c:auto val="1"/>
        <c:lblAlgn val="ctr"/>
        <c:lblOffset val="100"/>
        <c:noMultiLvlLbl val="0"/>
      </c:catAx>
      <c:valAx>
        <c:axId val="791443424"/>
        <c:scaling>
          <c:orientation val="minMax"/>
        </c:scaling>
        <c:delete val="1"/>
        <c:axPos val="l"/>
        <c:numFmt formatCode="0.0%" sourceLinked="1"/>
        <c:majorTickMark val="none"/>
        <c:minorTickMark val="none"/>
        <c:tickLblPos val="nextTo"/>
        <c:crossAx val="791443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698533289809701E-2"/>
          <c:y val="1.4814277758244128E-2"/>
          <c:w val="0.92630149781820081"/>
          <c:h val="0.92963611495655651"/>
        </c:manualLayout>
      </c:layout>
      <c:barChart>
        <c:barDir val="bar"/>
        <c:grouping val="percentStacked"/>
        <c:varyColors val="0"/>
        <c:ser>
          <c:idx val="0"/>
          <c:order val="0"/>
          <c:tx>
            <c:strRef>
              <c:f>Sheet1!$B$1</c:f>
              <c:strCache>
                <c:ptCount val="1"/>
                <c:pt idx="0">
                  <c:v>Linear TV</c:v>
                </c:pt>
              </c:strCache>
            </c:strRef>
          </c:tx>
          <c:spPr>
            <a:solidFill>
              <a:srgbClr val="1B1464"/>
            </a:solidFill>
            <a:ln>
              <a:noFill/>
            </a:ln>
            <a:effectLst/>
          </c:spPr>
          <c:invertIfNegative val="0"/>
          <c:dLbls>
            <c:dLbl>
              <c:idx val="0"/>
              <c:tx>
                <c:rich>
                  <a:bodyPr rot="0" spcFirstLastPara="1" vertOverflow="ellipsis" vert="horz" wrap="square" anchor="ctr" anchorCtr="1"/>
                  <a:lstStyle/>
                  <a:p>
                    <a:pPr>
                      <a:defRPr sz="14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0E1FEEB1-A06D-44B4-BED0-287611D79975}" type="SERIESNAME">
                      <a:rPr lang="en-US" sz="1400" smtClean="0">
                        <a:latin typeface="Helvetica Light" panose="020B0403020202020204" pitchFamily="34" charset="0"/>
                      </a:rPr>
                      <a:pPr>
                        <a:defRPr sz="1400">
                          <a:solidFill>
                            <a:schemeClr val="bg1"/>
                          </a:solidFill>
                          <a:latin typeface="Helvetica Light" panose="020B0403020202020204" pitchFamily="34" charset="0"/>
                        </a:defRPr>
                      </a:pPr>
                      <a:t>[SERIES NAME]</a:t>
                    </a:fld>
                    <a:r>
                      <a:rPr lang="en-US" sz="1400" dirty="0">
                        <a:latin typeface="Helvetica Light" panose="020B0403020202020204" pitchFamily="34" charset="0"/>
                      </a:rPr>
                      <a:t> Only</a:t>
                    </a:r>
                    <a:endParaRPr lang="en-US" sz="1400" baseline="0" dirty="0">
                      <a:latin typeface="Helvetica Light" panose="020B0403020202020204" pitchFamily="34" charset="0"/>
                    </a:endParaRPr>
                  </a:p>
                  <a:p>
                    <a:pPr>
                      <a:defRPr sz="1400">
                        <a:solidFill>
                          <a:schemeClr val="bg1"/>
                        </a:solidFill>
                        <a:latin typeface="Helvetica Light" panose="020B0403020202020204" pitchFamily="34" charset="0"/>
                      </a:defRPr>
                    </a:pPr>
                    <a:r>
                      <a:rPr lang="en-US" sz="1400" baseline="0" dirty="0">
                        <a:latin typeface="Helvetica Light" panose="020B0403020202020204" pitchFamily="34" charset="0"/>
                      </a:rPr>
                      <a:t> </a:t>
                    </a:r>
                    <a:fld id="{F5418183-724B-4860-96B4-BC63D75FD7B0}" type="VALUE">
                      <a:rPr lang="en-US" sz="1400" baseline="0">
                        <a:latin typeface="Helvetica Light" panose="020B0403020202020204" pitchFamily="34" charset="0"/>
                      </a:rPr>
                      <a:pPr>
                        <a:defRPr sz="1400">
                          <a:solidFill>
                            <a:schemeClr val="bg1"/>
                          </a:solidFill>
                          <a:latin typeface="Helvetica Light" panose="020B0403020202020204" pitchFamily="34" charset="0"/>
                        </a:defRPr>
                      </a:pPr>
                      <a:t>[VALUE]</a:t>
                    </a:fld>
                    <a:endParaRPr lang="en-US" sz="1400" baseline="0" dirty="0">
                      <a:latin typeface="Helvetica Light" panose="020B0403020202020204" pitchFamily="34" charset="0"/>
                    </a:endParaRPr>
                  </a:p>
                </c:rich>
              </c:tx>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DFE-4620-B2C2-6B8550C48CEB}"/>
                </c:ext>
              </c:extLst>
            </c:dLbl>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A18+</c:v>
                </c:pt>
              </c:strCache>
            </c:strRef>
          </c:cat>
          <c:val>
            <c:numRef>
              <c:f>Sheet1!$B$2</c:f>
              <c:numCache>
                <c:formatCode>General</c:formatCode>
                <c:ptCount val="1"/>
                <c:pt idx="0">
                  <c:v>0.73</c:v>
                </c:pt>
              </c:numCache>
            </c:numRef>
          </c:val>
          <c:extLst>
            <c:ext xmlns:c16="http://schemas.microsoft.com/office/drawing/2014/chart" uri="{C3380CC4-5D6E-409C-BE32-E72D297353CC}">
              <c16:uniqueId val="{00000000-7A99-476B-9CB3-EFDE83B86EE1}"/>
            </c:ext>
          </c:extLst>
        </c:ser>
        <c:ser>
          <c:idx val="1"/>
          <c:order val="1"/>
          <c:tx>
            <c:strRef>
              <c:f>Sheet1!$C$1</c:f>
              <c:strCache>
                <c:ptCount val="1"/>
                <c:pt idx="0">
                  <c:v>Linear + OTT</c:v>
                </c:pt>
              </c:strCache>
            </c:strRef>
          </c:tx>
          <c:spPr>
            <a:solidFill>
              <a:srgbClr val="00C0F3"/>
            </a:solidFill>
            <a:ln>
              <a:noFill/>
            </a:ln>
            <a:effectLst/>
          </c:spPr>
          <c:invertIfNegative val="0"/>
          <c:dLbls>
            <c:dLbl>
              <c:idx val="0"/>
              <c:tx>
                <c:rich>
                  <a:bodyPr rot="0" spcFirstLastPara="1" vertOverflow="ellipsis" vert="horz" wrap="square" anchor="ctr" anchorCtr="1"/>
                  <a:lstStyle/>
                  <a:p>
                    <a:pPr>
                      <a:defRPr sz="14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CBB689A6-BAAD-4EC8-B83D-D6D84B4A299E}" type="SERIESNAME">
                      <a:rPr lang="en-US" smtClean="0">
                        <a:solidFill>
                          <a:schemeClr val="bg1"/>
                        </a:solidFill>
                      </a:rPr>
                      <a:pPr>
                        <a:defRPr sz="1400">
                          <a:solidFill>
                            <a:schemeClr val="bg1"/>
                          </a:solidFill>
                          <a:latin typeface="Helvetica Light" panose="020B0403020202020204" pitchFamily="34" charset="0"/>
                        </a:defRPr>
                      </a:pPr>
                      <a:t>[SERIES NAME]</a:t>
                    </a:fld>
                    <a:endParaRPr lang="en-US" baseline="0" dirty="0">
                      <a:solidFill>
                        <a:schemeClr val="bg1"/>
                      </a:solidFill>
                    </a:endParaRPr>
                  </a:p>
                  <a:p>
                    <a:pPr>
                      <a:defRPr sz="1400">
                        <a:solidFill>
                          <a:schemeClr val="bg1"/>
                        </a:solidFill>
                        <a:latin typeface="Helvetica Light" panose="020B0403020202020204" pitchFamily="34" charset="0"/>
                      </a:defRPr>
                    </a:pPr>
                    <a:r>
                      <a:rPr lang="en-US" baseline="0" dirty="0">
                        <a:solidFill>
                          <a:schemeClr val="bg1"/>
                        </a:solidFill>
                      </a:rPr>
                      <a:t> </a:t>
                    </a:r>
                    <a:fld id="{214C2E8F-FC56-4F33-A70F-94297E1DDBA6}" type="VALUE">
                      <a:rPr lang="en-US" baseline="0">
                        <a:solidFill>
                          <a:schemeClr val="bg1"/>
                        </a:solidFill>
                      </a:rPr>
                      <a:pPr>
                        <a:defRPr sz="1400">
                          <a:solidFill>
                            <a:schemeClr val="bg1"/>
                          </a:solidFill>
                          <a:latin typeface="Helvetica Light" panose="020B0403020202020204" pitchFamily="34" charset="0"/>
                        </a:defRPr>
                      </a:pPr>
                      <a:t>[VALUE]</a:t>
                    </a:fld>
                    <a:endParaRPr lang="en-US" baseline="0" dirty="0">
                      <a:solidFill>
                        <a:schemeClr val="bg1"/>
                      </a:solidFill>
                    </a:endParaRPr>
                  </a:p>
                </c:rich>
              </c:tx>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DFE-4620-B2C2-6B8550C48CEB}"/>
                </c:ext>
              </c:extLst>
            </c:dLbl>
            <c:numFmt formatCode="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A18+</c:v>
                </c:pt>
              </c:strCache>
            </c:strRef>
          </c:cat>
          <c:val>
            <c:numRef>
              <c:f>Sheet1!$C$2</c:f>
              <c:numCache>
                <c:formatCode>General</c:formatCode>
                <c:ptCount val="1"/>
                <c:pt idx="0">
                  <c:v>0.22</c:v>
                </c:pt>
              </c:numCache>
            </c:numRef>
          </c:val>
          <c:extLst>
            <c:ext xmlns:c16="http://schemas.microsoft.com/office/drawing/2014/chart" uri="{C3380CC4-5D6E-409C-BE32-E72D297353CC}">
              <c16:uniqueId val="{00000001-7A99-476B-9CB3-EFDE83B86EE1}"/>
            </c:ext>
          </c:extLst>
        </c:ser>
        <c:ser>
          <c:idx val="2"/>
          <c:order val="2"/>
          <c:tx>
            <c:strRef>
              <c:f>Sheet1!$D$1</c:f>
              <c:strCache>
                <c:ptCount val="1"/>
                <c:pt idx="0">
                  <c:v>OTT-only</c:v>
                </c:pt>
              </c:strCache>
            </c:strRef>
          </c:tx>
          <c:spPr>
            <a:solidFill>
              <a:srgbClr val="67B89B"/>
            </a:solidFill>
            <a:ln>
              <a:noFill/>
            </a:ln>
            <a:effectLst/>
          </c:spPr>
          <c:invertIfNegative val="0"/>
          <c:dPt>
            <c:idx val="0"/>
            <c:invertIfNegative val="0"/>
            <c:bubble3D val="0"/>
            <c:spPr>
              <a:solidFill>
                <a:srgbClr val="66C5AD"/>
              </a:solidFill>
              <a:ln>
                <a:noFill/>
              </a:ln>
              <a:effectLst/>
            </c:spPr>
            <c:extLst>
              <c:ext xmlns:c16="http://schemas.microsoft.com/office/drawing/2014/chart" uri="{C3380CC4-5D6E-409C-BE32-E72D297353CC}">
                <c16:uniqueId val="{00000001-899A-4D42-917C-E8F087E2A881}"/>
              </c:ext>
            </c:extLst>
          </c:dPt>
          <c:dLbls>
            <c:dLbl>
              <c:idx val="0"/>
              <c:delete val="1"/>
              <c:extLst>
                <c:ext xmlns:c15="http://schemas.microsoft.com/office/drawing/2012/chart" uri="{CE6537A1-D6FC-4f65-9D91-7224C49458BB}"/>
                <c:ext xmlns:c16="http://schemas.microsoft.com/office/drawing/2014/chart" uri="{C3380CC4-5D6E-409C-BE32-E72D297353CC}">
                  <c16:uniqueId val="{00000001-899A-4D42-917C-E8F087E2A881}"/>
                </c:ext>
              </c:extLst>
            </c:dLbl>
            <c:dLbl>
              <c:idx val="1"/>
              <c:layout>
                <c:manualLayout>
                  <c:x val="2.6007495694117977E-2"/>
                  <c:y val="1.0566191888284471E-2"/>
                </c:manualLayout>
              </c:layout>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899A-4D42-917C-E8F087E2A881}"/>
                </c:ext>
              </c:extLst>
            </c:dLbl>
            <c:numFmt formatCode="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A18+</c:v>
                </c:pt>
              </c:strCache>
            </c:strRef>
          </c:cat>
          <c:val>
            <c:numRef>
              <c:f>Sheet1!$D$2</c:f>
              <c:numCache>
                <c:formatCode>General</c:formatCode>
                <c:ptCount val="1"/>
                <c:pt idx="0">
                  <c:v>0.06</c:v>
                </c:pt>
              </c:numCache>
            </c:numRef>
          </c:val>
          <c:extLst>
            <c:ext xmlns:c16="http://schemas.microsoft.com/office/drawing/2014/chart" uri="{C3380CC4-5D6E-409C-BE32-E72D297353CC}">
              <c16:uniqueId val="{00000002-7A99-476B-9CB3-EFDE83B86EE1}"/>
            </c:ext>
          </c:extLst>
        </c:ser>
        <c:dLbls>
          <c:showLegendKey val="0"/>
          <c:showVal val="0"/>
          <c:showCatName val="0"/>
          <c:showSerName val="0"/>
          <c:showPercent val="0"/>
          <c:showBubbleSize val="0"/>
        </c:dLbls>
        <c:gapWidth val="150"/>
        <c:overlap val="100"/>
        <c:axId val="791444208"/>
        <c:axId val="791444600"/>
      </c:barChart>
      <c:catAx>
        <c:axId val="791444208"/>
        <c:scaling>
          <c:orientation val="minMax"/>
        </c:scaling>
        <c:delete val="1"/>
        <c:axPos val="l"/>
        <c:numFmt formatCode="General" sourceLinked="1"/>
        <c:majorTickMark val="none"/>
        <c:minorTickMark val="none"/>
        <c:tickLblPos val="nextTo"/>
        <c:crossAx val="791444600"/>
        <c:crosses val="autoZero"/>
        <c:auto val="1"/>
        <c:lblAlgn val="ctr"/>
        <c:lblOffset val="100"/>
        <c:noMultiLvlLbl val="0"/>
      </c:catAx>
      <c:valAx>
        <c:axId val="791444600"/>
        <c:scaling>
          <c:orientation val="minMax"/>
        </c:scaling>
        <c:delete val="1"/>
        <c:axPos val="b"/>
        <c:numFmt formatCode="0%" sourceLinked="1"/>
        <c:majorTickMark val="none"/>
        <c:minorTickMark val="none"/>
        <c:tickLblPos val="nextTo"/>
        <c:crossAx val="79144420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Light" panose="020B0403020202020204" pitchFamily="34" charset="0"/>
                <a:ea typeface="+mn-ea"/>
                <a:cs typeface="+mn-cs"/>
              </a:defRPr>
            </a:pPr>
            <a:r>
              <a:rPr lang="en-US" dirty="0">
                <a:solidFill>
                  <a:srgbClr val="1F1A62"/>
                </a:solidFill>
              </a:rPr>
              <a:t>OTT Political Ad Spend</a:t>
            </a:r>
            <a:br>
              <a:rPr lang="en-US" dirty="0">
                <a:solidFill>
                  <a:srgbClr val="1F1A62"/>
                </a:solidFill>
              </a:rPr>
            </a:br>
            <a:r>
              <a:rPr lang="en-US" sz="1600" dirty="0">
                <a:solidFill>
                  <a:srgbClr val="1F1A62"/>
                </a:solidFill>
              </a:rPr>
              <a:t>$ in Millions</a:t>
            </a:r>
          </a:p>
        </c:rich>
      </c:tx>
      <c:layout>
        <c:manualLayout>
          <c:xMode val="edge"/>
          <c:yMode val="edge"/>
          <c:x val="0.33716118684843627"/>
          <c:y val="1.070480019141636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Light" panose="020B0403020202020204" pitchFamily="34" charset="0"/>
              <a:ea typeface="+mn-ea"/>
              <a:cs typeface="+mn-cs"/>
            </a:defRPr>
          </a:pPr>
          <a:endParaRPr lang="en-US"/>
        </a:p>
      </c:txPr>
    </c:title>
    <c:autoTitleDeleted val="0"/>
    <c:plotArea>
      <c:layout>
        <c:manualLayout>
          <c:layoutTarget val="inner"/>
          <c:xMode val="edge"/>
          <c:yMode val="edge"/>
          <c:x val="1.9246190858059342E-2"/>
          <c:y val="0.16089914562498858"/>
          <c:w val="0.96471531676022448"/>
          <c:h val="0.74332749461848924"/>
        </c:manualLayout>
      </c:layout>
      <c:barChart>
        <c:barDir val="col"/>
        <c:grouping val="stacked"/>
        <c:varyColors val="0"/>
        <c:ser>
          <c:idx val="0"/>
          <c:order val="0"/>
          <c:tx>
            <c:strRef>
              <c:f>Sheet1!$B$1</c:f>
              <c:strCache>
                <c:ptCount val="1"/>
                <c:pt idx="0">
                  <c:v>TV Spend</c:v>
                </c:pt>
              </c:strCache>
            </c:strRef>
          </c:tx>
          <c:spPr>
            <a:solidFill>
              <a:srgbClr val="E84A99"/>
            </a:solidFill>
            <a:ln>
              <a:noFill/>
            </a:ln>
            <a:effectLst/>
          </c:spPr>
          <c:invertIfNegative val="0"/>
          <c:dPt>
            <c:idx val="2"/>
            <c:invertIfNegative val="0"/>
            <c:bubble3D val="0"/>
            <c:spPr>
              <a:solidFill>
                <a:srgbClr val="1F1A62"/>
              </a:solidFill>
              <a:ln>
                <a:noFill/>
              </a:ln>
              <a:effectLst/>
            </c:spPr>
            <c:extLst>
              <c:ext xmlns:c16="http://schemas.microsoft.com/office/drawing/2014/chart" uri="{C3380CC4-5D6E-409C-BE32-E72D297353CC}">
                <c16:uniqueId val="{00000005-8183-437E-B65E-77FD4B1DE69D}"/>
              </c:ext>
            </c:extLst>
          </c:dPt>
          <c:dLbls>
            <c:dLbl>
              <c:idx val="0"/>
              <c:layout>
                <c:manualLayout>
                  <c:x val="0"/>
                  <c:y val="-5.4349461819050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183-437E-B65E-77FD4B1DE69D}"/>
                </c:ext>
              </c:extLst>
            </c:dLbl>
            <c:dLbl>
              <c:idx val="1"/>
              <c:layout>
                <c:manualLayout>
                  <c:x val="-5.8807126054687371E-17"/>
                  <c:y val="-0.1021746976158630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83-437E-B65E-77FD4B1DE69D}"/>
                </c:ext>
              </c:extLst>
            </c:dLbl>
            <c:dLbl>
              <c:idx val="2"/>
              <c:layout>
                <c:manualLayout>
                  <c:x val="0"/>
                  <c:y val="-0.369901020162197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83-437E-B65E-77FD4B1DE69D}"/>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Helvetica Light"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2018</c:v>
                </c:pt>
                <c:pt idx="2">
                  <c:v>2020</c:v>
                </c:pt>
              </c:numCache>
            </c:numRef>
          </c:cat>
          <c:val>
            <c:numRef>
              <c:f>Sheet1!$B$2:$B$4</c:f>
              <c:numCache>
                <c:formatCode>"$"#,##0_);[Red]\("$"#,##0\)</c:formatCode>
                <c:ptCount val="3"/>
                <c:pt idx="0">
                  <c:v>30</c:v>
                </c:pt>
                <c:pt idx="1">
                  <c:v>135</c:v>
                </c:pt>
                <c:pt idx="2">
                  <c:v>720</c:v>
                </c:pt>
              </c:numCache>
            </c:numRef>
          </c:val>
          <c:extLst>
            <c:ext xmlns:c16="http://schemas.microsoft.com/office/drawing/2014/chart" uri="{C3380CC4-5D6E-409C-BE32-E72D297353CC}">
              <c16:uniqueId val="{00000000-8183-437E-B65E-77FD4B1DE69D}"/>
            </c:ext>
          </c:extLst>
        </c:ser>
        <c:dLbls>
          <c:showLegendKey val="0"/>
          <c:showVal val="0"/>
          <c:showCatName val="0"/>
          <c:showSerName val="0"/>
          <c:showPercent val="0"/>
          <c:showBubbleSize val="0"/>
        </c:dLbls>
        <c:gapWidth val="219"/>
        <c:overlap val="100"/>
        <c:axId val="791445384"/>
        <c:axId val="791445776"/>
      </c:barChart>
      <c:catAx>
        <c:axId val="7914453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Helvetica Light" panose="020B0403020202020204" pitchFamily="34" charset="0"/>
                <a:ea typeface="+mn-ea"/>
                <a:cs typeface="+mn-cs"/>
              </a:defRPr>
            </a:pPr>
            <a:endParaRPr lang="en-US"/>
          </a:p>
        </c:txPr>
        <c:crossAx val="791445776"/>
        <c:crosses val="autoZero"/>
        <c:auto val="1"/>
        <c:lblAlgn val="ctr"/>
        <c:lblOffset val="100"/>
        <c:noMultiLvlLbl val="0"/>
      </c:catAx>
      <c:valAx>
        <c:axId val="791445776"/>
        <c:scaling>
          <c:orientation val="minMax"/>
        </c:scaling>
        <c:delete val="1"/>
        <c:axPos val="l"/>
        <c:numFmt formatCode="&quot;$&quot;#,##0_);[Red]\(&quot;$&quot;#,##0\)" sourceLinked="1"/>
        <c:majorTickMark val="none"/>
        <c:minorTickMark val="none"/>
        <c:tickLblPos val="nextTo"/>
        <c:crossAx val="791445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Light" panose="020B0403020202020204" pitchFamily="34" charset="0"/>
                <a:ea typeface="+mn-ea"/>
                <a:cs typeface="+mn-cs"/>
              </a:defRPr>
            </a:pPr>
            <a:r>
              <a:rPr lang="en-US" sz="1500" u="sng" dirty="0">
                <a:solidFill>
                  <a:srgbClr val="1F1A62"/>
                </a:solidFill>
              </a:rPr>
              <a:t>TV Spend By Source For The 62 ‘Hotly-Contested’ Races</a:t>
            </a:r>
            <a:br>
              <a:rPr lang="en-US" sz="1600" dirty="0">
                <a:solidFill>
                  <a:srgbClr val="1F1A62"/>
                </a:solidFill>
              </a:rPr>
            </a:br>
            <a:r>
              <a:rPr lang="en-US" sz="1600" dirty="0">
                <a:solidFill>
                  <a:srgbClr val="1F1A62"/>
                </a:solidFill>
              </a:rPr>
              <a:t>($ in Millions)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Light" panose="020B0403020202020204" pitchFamily="34" charset="0"/>
              <a:ea typeface="+mn-ea"/>
              <a:cs typeface="+mn-cs"/>
            </a:defRPr>
          </a:pPr>
          <a:endParaRPr lang="en-US"/>
        </a:p>
      </c:txPr>
    </c:title>
    <c:autoTitleDeleted val="0"/>
    <c:plotArea>
      <c:layout>
        <c:manualLayout>
          <c:layoutTarget val="inner"/>
          <c:xMode val="edge"/>
          <c:yMode val="edge"/>
          <c:x val="0.25619430762369694"/>
          <c:y val="0.16881953747363715"/>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4AD2-47FE-8A8F-E4D9E68F2FB0}"/>
              </c:ext>
            </c:extLst>
          </c:dPt>
          <c:dPt>
            <c:idx val="1"/>
            <c:bubble3D val="0"/>
            <c:spPr>
              <a:solidFill>
                <a:srgbClr val="ED3C8D"/>
              </a:solidFill>
              <a:ln>
                <a:noFill/>
              </a:ln>
              <a:effectLst/>
            </c:spPr>
            <c:extLst>
              <c:ext xmlns:c16="http://schemas.microsoft.com/office/drawing/2014/chart" uri="{C3380CC4-5D6E-409C-BE32-E72D297353CC}">
                <c16:uniqueId val="{00000003-4AD2-47FE-8A8F-E4D9E68F2FB0}"/>
              </c:ext>
            </c:extLst>
          </c:dPt>
          <c:dLbls>
            <c:dLbl>
              <c:idx val="0"/>
              <c:layout>
                <c:manualLayout>
                  <c:x val="-0.21386968017788233"/>
                  <c:y val="-0.24500539963696064"/>
                </c:manualLayout>
              </c:layout>
              <c:tx>
                <c:rich>
                  <a:bodyPr rot="0" spcFirstLastPara="1" vertOverflow="ellipsis" vert="horz" wrap="square" anchor="ctr" anchorCtr="1"/>
                  <a:lstStyle/>
                  <a:p>
                    <a:pPr>
                      <a:defRPr sz="1600" b="1" i="0" u="none" strike="noStrike" kern="1200" baseline="0">
                        <a:solidFill>
                          <a:schemeClr val="bg1"/>
                        </a:solidFill>
                        <a:latin typeface="Helvetica Light" panose="020B0403020202020204" pitchFamily="34" charset="0"/>
                        <a:ea typeface="+mn-ea"/>
                        <a:cs typeface="+mn-cs"/>
                      </a:defRPr>
                    </a:pPr>
                    <a:fld id="{E48CE369-659F-4A88-AA03-2FC327D9FD64}" type="CATEGORYNAME">
                      <a:rPr lang="en-US" sz="1600" b="1" u="sng">
                        <a:solidFill>
                          <a:schemeClr val="bg1"/>
                        </a:solidFill>
                      </a:rPr>
                      <a:pPr>
                        <a:defRPr sz="1600" b="1">
                          <a:solidFill>
                            <a:schemeClr val="bg1"/>
                          </a:solidFill>
                        </a:defRPr>
                      </a:pPr>
                      <a:t>[CATEGORY NAME]</a:t>
                    </a:fld>
                    <a:endParaRPr lang="en-US" sz="1600" b="1" u="sng" dirty="0">
                      <a:solidFill>
                        <a:schemeClr val="bg1"/>
                      </a:solidFill>
                    </a:endParaRPr>
                  </a:p>
                  <a:p>
                    <a:pPr>
                      <a:defRPr sz="1600" b="1">
                        <a:solidFill>
                          <a:schemeClr val="bg1"/>
                        </a:solidFill>
                      </a:defRPr>
                    </a:pPr>
                    <a:fld id="{1FFCBEED-D04D-4C04-B6F6-78E225515740}" type="VALUE">
                      <a:rPr lang="en-US" sz="1600" b="0">
                        <a:solidFill>
                          <a:schemeClr val="bg1"/>
                        </a:solidFill>
                      </a:rPr>
                      <a:pPr>
                        <a:defRPr sz="1600" b="1">
                          <a:solidFill>
                            <a:schemeClr val="bg1"/>
                          </a:solidFill>
                        </a:defRPr>
                      </a:pPr>
                      <a:t>[VALUE]</a:t>
                    </a:fld>
                    <a:endParaRPr lang="en-US" sz="1600" b="0" dirty="0">
                      <a:solidFill>
                        <a:schemeClr val="bg1"/>
                      </a:solidFill>
                    </a:endParaRPr>
                  </a:p>
                  <a:p>
                    <a:pPr>
                      <a:defRPr sz="1600" b="1">
                        <a:solidFill>
                          <a:schemeClr val="bg1"/>
                        </a:solidFill>
                      </a:defRPr>
                    </a:pPr>
                    <a:r>
                      <a:rPr lang="en-US" sz="1600" b="1" dirty="0">
                        <a:solidFill>
                          <a:schemeClr val="bg1"/>
                        </a:solidFill>
                      </a:rPr>
                      <a:t>60%</a:t>
                    </a:r>
                  </a:p>
                </c:rich>
              </c:tx>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AD2-47FE-8A8F-E4D9E68F2FB0}"/>
                </c:ext>
              </c:extLst>
            </c:dLbl>
            <c:dLbl>
              <c:idx val="1"/>
              <c:layout>
                <c:manualLayout>
                  <c:x val="0.24555266959762309"/>
                  <c:y val="0.1308160983219"/>
                </c:manualLayout>
              </c:layout>
              <c:tx>
                <c:rich>
                  <a:bodyPr rot="0" spcFirstLastPara="1" vertOverflow="ellipsis" vert="horz" wrap="square" anchor="ctr" anchorCtr="1"/>
                  <a:lstStyle/>
                  <a:p>
                    <a:pPr>
                      <a:defRPr sz="1600" b="1" i="0" u="none" strike="noStrike" kern="1200" baseline="0">
                        <a:solidFill>
                          <a:schemeClr val="bg1"/>
                        </a:solidFill>
                        <a:latin typeface="Helvetica Light" panose="020B0403020202020204" pitchFamily="34" charset="0"/>
                        <a:ea typeface="+mn-ea"/>
                        <a:cs typeface="+mn-cs"/>
                      </a:defRPr>
                    </a:pPr>
                    <a:fld id="{8F68B2CA-76E3-422F-8CF6-ECF0CEA0C020}" type="CATEGORYNAME">
                      <a:rPr lang="en-US" sz="1600" b="1" u="sng">
                        <a:solidFill>
                          <a:schemeClr val="bg1"/>
                        </a:solidFill>
                      </a:rPr>
                      <a:pPr>
                        <a:defRPr sz="1600" b="1">
                          <a:solidFill>
                            <a:schemeClr val="bg1"/>
                          </a:solidFill>
                        </a:defRPr>
                      </a:pPr>
                      <a:t>[CATEGORY NAME]</a:t>
                    </a:fld>
                    <a:endParaRPr lang="en-US" sz="1600" b="1" u="sng" dirty="0">
                      <a:solidFill>
                        <a:schemeClr val="bg1"/>
                      </a:solidFill>
                    </a:endParaRPr>
                  </a:p>
                  <a:p>
                    <a:pPr>
                      <a:defRPr sz="1600" b="1">
                        <a:solidFill>
                          <a:schemeClr val="bg1"/>
                        </a:solidFill>
                      </a:defRPr>
                    </a:pPr>
                    <a:fld id="{52A0C7CB-4F58-4959-A6FD-9DDDD2D5E638}" type="VALUE">
                      <a:rPr lang="en-US" sz="1600" b="0">
                        <a:solidFill>
                          <a:schemeClr val="bg1"/>
                        </a:solidFill>
                      </a:rPr>
                      <a:pPr>
                        <a:defRPr sz="1600" b="1">
                          <a:solidFill>
                            <a:schemeClr val="bg1"/>
                          </a:solidFill>
                        </a:defRPr>
                      </a:pPr>
                      <a:t>[VALUE]</a:t>
                    </a:fld>
                    <a:endParaRPr lang="en-US" sz="1600" b="0" dirty="0">
                      <a:solidFill>
                        <a:schemeClr val="bg1"/>
                      </a:solidFill>
                    </a:endParaRPr>
                  </a:p>
                  <a:p>
                    <a:pPr>
                      <a:defRPr sz="1600" b="1">
                        <a:solidFill>
                          <a:schemeClr val="bg1"/>
                        </a:solidFill>
                      </a:defRPr>
                    </a:pPr>
                    <a:r>
                      <a:rPr lang="en-US" sz="1600" b="1" dirty="0">
                        <a:solidFill>
                          <a:schemeClr val="bg1"/>
                        </a:solidFill>
                      </a:rPr>
                      <a:t>40%</a:t>
                    </a:r>
                  </a:p>
                </c:rich>
              </c:tx>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3525745816767199"/>
                      <c:h val="0.26476909212061484"/>
                    </c:manualLayout>
                  </c15:layout>
                  <c15:dlblFieldTable/>
                  <c15:showDataLabelsRange val="0"/>
                </c:ext>
                <c:ext xmlns:c16="http://schemas.microsoft.com/office/drawing/2014/chart" uri="{C3380CC4-5D6E-409C-BE32-E72D297353CC}">
                  <c16:uniqueId val="{00000003-4AD2-47FE-8A8F-E4D9E68F2FB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'Candidate'</c:v>
                </c:pt>
                <c:pt idx="1">
                  <c:v>'Issue-Based'</c:v>
                </c:pt>
              </c:strCache>
            </c:strRef>
          </c:cat>
          <c:val>
            <c:numRef>
              <c:f>Sheet1!$B$2:$B$3</c:f>
              <c:numCache>
                <c:formatCode>"$"#,##0.0</c:formatCode>
                <c:ptCount val="2"/>
                <c:pt idx="0">
                  <c:v>1024.97</c:v>
                </c:pt>
                <c:pt idx="1">
                  <c:v>683.17499999999995</c:v>
                </c:pt>
              </c:numCache>
            </c:numRef>
          </c:val>
          <c:extLst>
            <c:ext xmlns:c16="http://schemas.microsoft.com/office/drawing/2014/chart" uri="{C3380CC4-5D6E-409C-BE32-E72D297353CC}">
              <c16:uniqueId val="{0000000C-4AD2-47FE-8A8F-E4D9E68F2FB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Light" panose="020B0403020202020204" pitchFamily="34" charset="0"/>
                <a:ea typeface="+mn-ea"/>
                <a:cs typeface="+mn-cs"/>
              </a:defRPr>
            </a:pPr>
            <a:r>
              <a:rPr lang="en-US" sz="1600" u="sng" dirty="0">
                <a:solidFill>
                  <a:srgbClr val="1F1A62"/>
                </a:solidFill>
              </a:rPr>
              <a:t>TV Spend By Source For The 62 ‘Hotly-Contested’ Races</a:t>
            </a:r>
          </a:p>
          <a:p>
            <a:pPr>
              <a:defRPr/>
            </a:pPr>
            <a:r>
              <a:rPr lang="en-US" sz="1600" dirty="0">
                <a:solidFill>
                  <a:srgbClr val="1F1A62"/>
                </a:solidFill>
              </a:rPr>
              <a:t>($ in millions)</a:t>
            </a:r>
          </a:p>
        </c:rich>
      </c:tx>
      <c:layout>
        <c:manualLayout>
          <c:xMode val="edge"/>
          <c:yMode val="edge"/>
          <c:x val="0.18096087598425198"/>
          <c:y val="2.791723572764296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Light" panose="020B0403020202020204" pitchFamily="34" charset="0"/>
              <a:ea typeface="+mn-ea"/>
              <a:cs typeface="+mn-cs"/>
            </a:defRPr>
          </a:pPr>
          <a:endParaRPr lang="en-US"/>
        </a:p>
      </c:txPr>
    </c:title>
    <c:autoTitleDeleted val="0"/>
    <c:plotArea>
      <c:layout>
        <c:manualLayout>
          <c:layoutTarget val="inner"/>
          <c:xMode val="edge"/>
          <c:yMode val="edge"/>
          <c:x val="0.15150836614173227"/>
          <c:y val="0.18062187730880486"/>
          <c:w val="0.77036663385826776"/>
          <c:h val="0.80197196100074064"/>
        </c:manualLayout>
      </c:layout>
      <c:barChart>
        <c:barDir val="bar"/>
        <c:grouping val="stacked"/>
        <c:varyColors val="0"/>
        <c:ser>
          <c:idx val="0"/>
          <c:order val="0"/>
          <c:tx>
            <c:strRef>
              <c:f>Sheet1!$B$1</c:f>
              <c:strCache>
                <c:ptCount val="1"/>
                <c:pt idx="0">
                  <c:v>'Candidate'</c:v>
                </c:pt>
              </c:strCache>
            </c:strRef>
          </c:tx>
          <c:spPr>
            <a:solidFill>
              <a:srgbClr val="1B1464"/>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 House</c:v>
                </c:pt>
                <c:pt idx="1">
                  <c:v>US Senate</c:v>
                </c:pt>
                <c:pt idx="2">
                  <c:v>Gubernatorial</c:v>
                </c:pt>
              </c:strCache>
            </c:strRef>
          </c:cat>
          <c:val>
            <c:numRef>
              <c:f>Sheet1!$B$2:$B$4</c:f>
              <c:numCache>
                <c:formatCode>"$"#,##0.0</c:formatCode>
                <c:ptCount val="3"/>
                <c:pt idx="0">
                  <c:v>297.60000000000002</c:v>
                </c:pt>
                <c:pt idx="1">
                  <c:v>297.89999999999998</c:v>
                </c:pt>
                <c:pt idx="2">
                  <c:v>429.5</c:v>
                </c:pt>
              </c:numCache>
            </c:numRef>
          </c:val>
          <c:extLst>
            <c:ext xmlns:c16="http://schemas.microsoft.com/office/drawing/2014/chart" uri="{C3380CC4-5D6E-409C-BE32-E72D297353CC}">
              <c16:uniqueId val="{00000000-403F-46A0-A642-95DC081D8396}"/>
            </c:ext>
          </c:extLst>
        </c:ser>
        <c:ser>
          <c:idx val="1"/>
          <c:order val="1"/>
          <c:tx>
            <c:strRef>
              <c:f>Sheet1!$C$1</c:f>
              <c:strCache>
                <c:ptCount val="1"/>
                <c:pt idx="0">
                  <c:v>'Issue-Based'</c:v>
                </c:pt>
              </c:strCache>
            </c:strRef>
          </c:tx>
          <c:spPr>
            <a:solidFill>
              <a:srgbClr val="ED3C8D"/>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 House</c:v>
                </c:pt>
                <c:pt idx="1">
                  <c:v>US Senate</c:v>
                </c:pt>
                <c:pt idx="2">
                  <c:v>Gubernatorial</c:v>
                </c:pt>
              </c:strCache>
            </c:strRef>
          </c:cat>
          <c:val>
            <c:numRef>
              <c:f>Sheet1!$C$2:$C$4</c:f>
              <c:numCache>
                <c:formatCode>"$"#,##0.0</c:formatCode>
                <c:ptCount val="3"/>
                <c:pt idx="0">
                  <c:v>215.5</c:v>
                </c:pt>
                <c:pt idx="1">
                  <c:v>337.1</c:v>
                </c:pt>
                <c:pt idx="2">
                  <c:v>130.69999999999999</c:v>
                </c:pt>
              </c:numCache>
            </c:numRef>
          </c:val>
          <c:extLst>
            <c:ext xmlns:c16="http://schemas.microsoft.com/office/drawing/2014/chart" uri="{C3380CC4-5D6E-409C-BE32-E72D297353CC}">
              <c16:uniqueId val="{00000001-403F-46A0-A642-95DC081D8396}"/>
            </c:ext>
          </c:extLst>
        </c:ser>
        <c:dLbls>
          <c:showLegendKey val="0"/>
          <c:showVal val="0"/>
          <c:showCatName val="0"/>
          <c:showSerName val="0"/>
          <c:showPercent val="0"/>
          <c:showBubbleSize val="0"/>
        </c:dLbls>
        <c:gapWidth val="150"/>
        <c:overlap val="100"/>
        <c:axId val="77598160"/>
        <c:axId val="76960728"/>
      </c:barChart>
      <c:catAx>
        <c:axId val="77598160"/>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300" b="1" i="0" u="none" strike="noStrike" kern="1200" baseline="0">
                <a:solidFill>
                  <a:schemeClr val="tx1"/>
                </a:solidFill>
                <a:latin typeface="Helvetica Light" panose="020B0403020202020204" pitchFamily="34" charset="0"/>
                <a:ea typeface="+mn-ea"/>
                <a:cs typeface="+mn-cs"/>
              </a:defRPr>
            </a:pPr>
            <a:endParaRPr lang="en-US"/>
          </a:p>
        </c:txPr>
        <c:crossAx val="76960728"/>
        <c:crosses val="autoZero"/>
        <c:auto val="1"/>
        <c:lblAlgn val="ctr"/>
        <c:lblOffset val="100"/>
        <c:noMultiLvlLbl val="0"/>
      </c:catAx>
      <c:valAx>
        <c:axId val="76960728"/>
        <c:scaling>
          <c:orientation val="minMax"/>
        </c:scaling>
        <c:delete val="1"/>
        <c:axPos val="t"/>
        <c:numFmt formatCode="&quot;$&quot;#,##0.0" sourceLinked="1"/>
        <c:majorTickMark val="none"/>
        <c:minorTickMark val="none"/>
        <c:tickLblPos val="nextTo"/>
        <c:crossAx val="775981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elvetica Light" panose="020B04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Helvetica Light" panose="020B040302020202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rgbClr val="FF0000"/>
                </a:solidFill>
                <a:latin typeface="+mn-lt"/>
                <a:ea typeface="+mn-ea"/>
                <a:cs typeface="+mn-cs"/>
              </a:defRPr>
            </a:pPr>
            <a:r>
              <a:rPr lang="en-US" sz="15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Average</a:t>
            </a:r>
            <a:r>
              <a:rPr lang="en-US" sz="1500" u="sng" baseline="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a:t>
            </a:r>
            <a:r>
              <a:rPr lang="en-US" sz="15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TV SOV For The 53 Election Winners With A Correlation</a:t>
            </a:r>
          </a:p>
          <a:p>
            <a:pPr>
              <a:defRPr>
                <a:solidFill>
                  <a:srgbClr val="FF0000"/>
                </a:solidFill>
              </a:defRPr>
            </a:pPr>
            <a:r>
              <a:rPr lang="en-US" sz="1200" u="none"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Total Election</a:t>
            </a:r>
            <a:r>
              <a:rPr lang="en-US" sz="1200" u="none" baseline="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Cycle (Primary + General)</a:t>
            </a:r>
            <a:endParaRPr lang="en-US" sz="1200" u="none"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c:rich>
      </c:tx>
      <c:layout>
        <c:manualLayout>
          <c:xMode val="edge"/>
          <c:yMode val="edge"/>
          <c:x val="0.11200756936373754"/>
          <c:y val="5.5174894640931992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FF0000"/>
              </a:solidFill>
              <a:latin typeface="+mn-lt"/>
              <a:ea typeface="+mn-ea"/>
              <a:cs typeface="+mn-cs"/>
            </a:defRPr>
          </a:pPr>
          <a:endParaRPr lang="en-US"/>
        </a:p>
      </c:txPr>
    </c:title>
    <c:autoTitleDeleted val="0"/>
    <c:plotArea>
      <c:layout>
        <c:manualLayout>
          <c:layoutTarget val="inner"/>
          <c:xMode val="edge"/>
          <c:yMode val="edge"/>
          <c:x val="0.2809897341463321"/>
          <c:y val="0.18774591001702137"/>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4AD2-47FE-8A8F-E4D9E68F2FB0}"/>
              </c:ext>
            </c:extLst>
          </c:dPt>
          <c:dPt>
            <c:idx val="1"/>
            <c:bubble3D val="0"/>
            <c:spPr>
              <a:solidFill>
                <a:srgbClr val="ED3C8D"/>
              </a:solidFill>
              <a:ln>
                <a:noFill/>
              </a:ln>
              <a:effectLst/>
            </c:spPr>
            <c:extLst>
              <c:ext xmlns:c16="http://schemas.microsoft.com/office/drawing/2014/chart" uri="{C3380CC4-5D6E-409C-BE32-E72D297353CC}">
                <c16:uniqueId val="{00000003-4AD2-47FE-8A8F-E4D9E68F2FB0}"/>
              </c:ext>
            </c:extLst>
          </c:dPt>
          <c:dPt>
            <c:idx val="2"/>
            <c:bubble3D val="0"/>
            <c:spPr>
              <a:solidFill>
                <a:srgbClr val="FFE600"/>
              </a:solidFill>
              <a:ln>
                <a:noFill/>
              </a:ln>
              <a:effectLst/>
            </c:spPr>
            <c:extLst>
              <c:ext xmlns:c16="http://schemas.microsoft.com/office/drawing/2014/chart" uri="{C3380CC4-5D6E-409C-BE32-E72D297353CC}">
                <c16:uniqueId val="{00000005-4AD2-47FE-8A8F-E4D9E68F2FB0}"/>
              </c:ext>
            </c:extLst>
          </c:dPt>
          <c:dPt>
            <c:idx val="3"/>
            <c:bubble3D val="0"/>
            <c:spPr>
              <a:solidFill>
                <a:srgbClr val="4EBEA4"/>
              </a:solidFill>
              <a:ln>
                <a:noFill/>
              </a:ln>
              <a:effectLst/>
            </c:spPr>
            <c:extLst>
              <c:ext xmlns:c16="http://schemas.microsoft.com/office/drawing/2014/chart" uri="{C3380CC4-5D6E-409C-BE32-E72D297353CC}">
                <c16:uniqueId val="{00000007-4AD2-47FE-8A8F-E4D9E68F2FB0}"/>
              </c:ext>
            </c:extLst>
          </c:dPt>
          <c:dLbls>
            <c:dLbl>
              <c:idx val="0"/>
              <c:layout>
                <c:manualLayout>
                  <c:x val="-0.17128776578437993"/>
                  <c:y val="-0.17492679008320342"/>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48CE369-659F-4A88-AA03-2FC327D9FD64}" type="CATEGORYNAME">
                      <a:rPr lang="en-US" sz="1600" b="1" u="sng">
                        <a:solidFill>
                          <a:schemeClr val="bg1"/>
                        </a:solidFill>
                      </a:rPr>
                      <a:pP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600" b="1" u="sng" baseline="0" dirty="0">
                      <a:solidFill>
                        <a:schemeClr val="bg1"/>
                      </a:solidFill>
                    </a:endParaRPr>
                  </a:p>
                  <a:p>
                    <a:pP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sz="1600" b="1" dirty="0">
                        <a:solidFill>
                          <a:schemeClr val="bg1"/>
                        </a:solidFill>
                      </a:rPr>
                      <a:t>60%</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AD2-47FE-8A8F-E4D9E68F2FB0}"/>
                </c:ext>
              </c:extLst>
            </c:dLbl>
            <c:dLbl>
              <c:idx val="1"/>
              <c:layout>
                <c:manualLayout>
                  <c:x val="0.20803639866160925"/>
                  <c:y val="5.7447659866814597E-2"/>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F68B2CA-76E3-422F-8CF6-ECF0CEA0C020}" type="CATEGORYNAME">
                      <a:rPr lang="en-US" sz="1100" b="1" u="sng">
                        <a:solidFill>
                          <a:schemeClr val="bg1"/>
                        </a:solidFill>
                      </a:rPr>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100" b="1" u="sng" baseline="0" dirty="0">
                      <a:solidFill>
                        <a:schemeClr val="bg1"/>
                      </a:solidFill>
                    </a:endParaRPr>
                  </a:p>
                  <a:p>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2A0C7CB-4F58-4959-A6FD-9DDDD2D5E638}" type="VALUE">
                      <a:rPr lang="en-US" sz="1100" b="1" smtClean="0">
                        <a:solidFill>
                          <a:schemeClr val="bg1"/>
                        </a:solidFill>
                      </a:rPr>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AD2-47FE-8A8F-E4D9E68F2FB0}"/>
                </c:ext>
              </c:extLst>
            </c:dLbl>
            <c:dLbl>
              <c:idx val="2"/>
              <c:layout>
                <c:manualLayout>
                  <c:x val="-0.14829013843588867"/>
                  <c:y val="0.14808784742221848"/>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1F1A62"/>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4AD2-47FE-8A8F-E4D9E68F2FB0}"/>
                </c:ext>
              </c:extLst>
            </c:dLbl>
            <c:dLbl>
              <c:idx val="3"/>
              <c:layout>
                <c:manualLayout>
                  <c:x val="-0.25290985477024969"/>
                  <c:y val="6.6673174177501543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1F1A62"/>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4AD2-47FE-8A8F-E4D9E68F2FB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Winner</c:v>
                </c:pt>
                <c:pt idx="1">
                  <c:v>Closest Opponent</c:v>
                </c:pt>
                <c:pt idx="2">
                  <c:v>Other Opponent(s)</c:v>
                </c:pt>
                <c:pt idx="3">
                  <c:v>Not-Affiliated</c:v>
                </c:pt>
              </c:strCache>
            </c:strRef>
          </c:cat>
          <c:val>
            <c:numRef>
              <c:f>Sheet1!$B$2:$B$5</c:f>
              <c:numCache>
                <c:formatCode>0%</c:formatCode>
                <c:ptCount val="4"/>
                <c:pt idx="0">
                  <c:v>0.6</c:v>
                </c:pt>
                <c:pt idx="1">
                  <c:v>0.33</c:v>
                </c:pt>
                <c:pt idx="2">
                  <c:v>0.03</c:v>
                </c:pt>
                <c:pt idx="3">
                  <c:v>0.04</c:v>
                </c:pt>
              </c:numCache>
            </c:numRef>
          </c:val>
          <c:extLst>
            <c:ext xmlns:c16="http://schemas.microsoft.com/office/drawing/2014/chart" uri="{C3380CC4-5D6E-409C-BE32-E72D297353CC}">
              <c16:uniqueId val="{0000000C-4AD2-47FE-8A8F-E4D9E68F2FB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619430762369694"/>
          <c:y val="0.16881953747363715"/>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4AD2-47FE-8A8F-E4D9E68F2FB0}"/>
              </c:ext>
            </c:extLst>
          </c:dPt>
          <c:dPt>
            <c:idx val="1"/>
            <c:bubble3D val="0"/>
            <c:spPr>
              <a:solidFill>
                <a:srgbClr val="ED3C8D"/>
              </a:solidFill>
              <a:ln>
                <a:noFill/>
              </a:ln>
              <a:effectLst/>
            </c:spPr>
            <c:extLst>
              <c:ext xmlns:c16="http://schemas.microsoft.com/office/drawing/2014/chart" uri="{C3380CC4-5D6E-409C-BE32-E72D297353CC}">
                <c16:uniqueId val="{00000003-4AD2-47FE-8A8F-E4D9E68F2FB0}"/>
              </c:ext>
            </c:extLst>
          </c:dPt>
          <c:dPt>
            <c:idx val="2"/>
            <c:bubble3D val="0"/>
            <c:spPr>
              <a:solidFill>
                <a:srgbClr val="FFE600"/>
              </a:solidFill>
              <a:ln>
                <a:noFill/>
              </a:ln>
              <a:effectLst/>
            </c:spPr>
            <c:extLst>
              <c:ext xmlns:c16="http://schemas.microsoft.com/office/drawing/2014/chart" uri="{C3380CC4-5D6E-409C-BE32-E72D297353CC}">
                <c16:uniqueId val="{00000005-4AD2-47FE-8A8F-E4D9E68F2FB0}"/>
              </c:ext>
            </c:extLst>
          </c:dPt>
          <c:dPt>
            <c:idx val="3"/>
            <c:bubble3D val="0"/>
            <c:spPr>
              <a:solidFill>
                <a:srgbClr val="4EBEA4"/>
              </a:solidFill>
              <a:ln>
                <a:noFill/>
              </a:ln>
              <a:effectLst/>
            </c:spPr>
            <c:extLst>
              <c:ext xmlns:c16="http://schemas.microsoft.com/office/drawing/2014/chart" uri="{C3380CC4-5D6E-409C-BE32-E72D297353CC}">
                <c16:uniqueId val="{00000007-4AD2-47FE-8A8F-E4D9E68F2FB0}"/>
              </c:ext>
            </c:extLst>
          </c:dPt>
          <c:dLbls>
            <c:dLbl>
              <c:idx val="0"/>
              <c:layout>
                <c:manualLayout>
                  <c:x val="-0.19021831887090992"/>
                  <c:y val="-0.15827239540559998"/>
                </c:manualLayout>
              </c:layout>
              <c:tx>
                <c:rich>
                  <a:bodyPr/>
                  <a:lstStyle/>
                  <a:p>
                    <a:fld id="{E48CE369-659F-4A88-AA03-2FC327D9FD64}" type="CATEGORYNAME">
                      <a:rPr lang="en-US" b="1" u="sng">
                        <a:solidFill>
                          <a:schemeClr val="bg1"/>
                        </a:solidFill>
                      </a:rPr>
                      <a:pPr/>
                      <a:t>[CATEGORY NAME]</a:t>
                    </a:fld>
                    <a:endParaRPr lang="en-US" b="1" u="sng" dirty="0">
                      <a:solidFill>
                        <a:schemeClr val="bg1"/>
                      </a:solidFill>
                    </a:endParaRPr>
                  </a:p>
                  <a:p>
                    <a:r>
                      <a:rPr lang="en-US" b="1" dirty="0">
                        <a:solidFill>
                          <a:schemeClr val="bg1"/>
                        </a:solidFill>
                      </a:rPr>
                      <a:t>63%</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AD2-47FE-8A8F-E4D9E68F2FB0}"/>
                </c:ext>
              </c:extLst>
            </c:dLbl>
            <c:dLbl>
              <c:idx val="1"/>
              <c:layout>
                <c:manualLayout>
                  <c:x val="0.19606415388425938"/>
                  <c:y val="9.0756613834671748E-2"/>
                </c:manualLayout>
              </c:layout>
              <c:tx>
                <c:rich>
                  <a:bodyPr rot="0" spcFirstLastPara="1" vertOverflow="ellipsis" vert="horz" wrap="square" anchor="ctr" anchorCtr="1"/>
                  <a:lstStyle/>
                  <a:p>
                    <a:pPr>
                      <a:defRPr sz="1050" b="0" i="0" u="none" strike="noStrike" kern="1200" baseline="0">
                        <a:solidFill>
                          <a:schemeClr val="tx1">
                            <a:lumMod val="75000"/>
                            <a:lumOff val="25000"/>
                          </a:schemeClr>
                        </a:solidFill>
                        <a:latin typeface="Helvetica Light" panose="020B0403020202020204" pitchFamily="34" charset="0"/>
                        <a:ea typeface="+mn-ea"/>
                        <a:cs typeface="+mn-cs"/>
                      </a:defRPr>
                    </a:pPr>
                    <a:fld id="{8F68B2CA-76E3-422F-8CF6-ECF0CEA0C020}" type="CATEGORYNAME">
                      <a:rPr lang="en-US" sz="1050" b="1" u="sng">
                        <a:solidFill>
                          <a:schemeClr val="bg1"/>
                        </a:solidFill>
                      </a:rPr>
                      <a:pPr>
                        <a:defRPr sz="1050"/>
                      </a:pPr>
                      <a:t>[CATEGORY NAME]</a:t>
                    </a:fld>
                    <a:endParaRPr lang="en-US" sz="1050" b="1" u="sng" dirty="0">
                      <a:solidFill>
                        <a:schemeClr val="bg1"/>
                      </a:solidFill>
                    </a:endParaRPr>
                  </a:p>
                  <a:p>
                    <a:pPr>
                      <a:defRPr sz="1050"/>
                    </a:pPr>
                    <a:fld id="{52A0C7CB-4F58-4959-A6FD-9DDDD2D5E638}" type="VALUE">
                      <a:rPr lang="en-US" sz="1050">
                        <a:solidFill>
                          <a:schemeClr val="bg1"/>
                        </a:solidFill>
                      </a:rPr>
                      <a:pPr>
                        <a:defRPr sz="1050"/>
                      </a:pPr>
                      <a:t>[VALUE]</a:t>
                    </a:fld>
                    <a:endParaRPr lang="en-US"/>
                  </a:p>
                </c:rich>
              </c:tx>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AD2-47FE-8A8F-E4D9E68F2FB0}"/>
                </c:ext>
              </c:extLst>
            </c:dLbl>
            <c:dLbl>
              <c:idx val="2"/>
              <c:layout>
                <c:manualLayout>
                  <c:x val="-0.2029752619645096"/>
                  <c:y val="0.1155978145946132"/>
                </c:manualLayout>
              </c:layout>
              <c:spPr>
                <a:noFill/>
                <a:ln>
                  <a:noFill/>
                </a:ln>
                <a:effectLst/>
              </c:spPr>
              <c:txPr>
                <a:bodyPr rot="0" spcFirstLastPara="1" vertOverflow="ellipsis" vert="horz" wrap="square" anchor="ctr" anchorCtr="1"/>
                <a:lstStyle/>
                <a:p>
                  <a:pPr>
                    <a:defRPr sz="1050" b="0" i="0" u="none" strike="noStrike" kern="1200" baseline="0">
                      <a:solidFill>
                        <a:srgbClr val="1F1A62"/>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0774615993654075"/>
                      <c:h val="0.14441510244292652"/>
                    </c:manualLayout>
                  </c15:layout>
                </c:ext>
                <c:ext xmlns:c16="http://schemas.microsoft.com/office/drawing/2014/chart" uri="{C3380CC4-5D6E-409C-BE32-E72D297353CC}">
                  <c16:uniqueId val="{00000005-4AD2-47FE-8A8F-E4D9E68F2FB0}"/>
                </c:ext>
              </c:extLst>
            </c:dLbl>
            <c:dLbl>
              <c:idx val="3"/>
              <c:layout>
                <c:manualLayout>
                  <c:x val="-0.29480413558481577"/>
                  <c:y val="-3.1625432138835206E-3"/>
                </c:manualLayout>
              </c:layout>
              <c:spPr>
                <a:noFill/>
                <a:ln>
                  <a:noFill/>
                </a:ln>
                <a:effectLst/>
              </c:spPr>
              <c:txPr>
                <a:bodyPr rot="0" spcFirstLastPara="1" vertOverflow="ellipsis" vert="horz" wrap="square" anchor="ctr" anchorCtr="1"/>
                <a:lstStyle/>
                <a:p>
                  <a:pPr>
                    <a:defRPr sz="1050" b="0" i="0" u="none" strike="noStrike" kern="1200" baseline="0">
                      <a:solidFill>
                        <a:srgbClr val="1F1A62"/>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996424329465507"/>
                      <c:h val="0.13383952383996642"/>
                    </c:manualLayout>
                  </c15:layout>
                </c:ext>
                <c:ext xmlns:c16="http://schemas.microsoft.com/office/drawing/2014/chart" uri="{C3380CC4-5D6E-409C-BE32-E72D297353CC}">
                  <c16:uniqueId val="{00000007-4AD2-47FE-8A8F-E4D9E68F2FB0}"/>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Helvetica Light" panose="020B04030202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Winner</c:v>
                </c:pt>
                <c:pt idx="1">
                  <c:v>Closest Opponent</c:v>
                </c:pt>
                <c:pt idx="2">
                  <c:v>Other Opponent(s)</c:v>
                </c:pt>
                <c:pt idx="3">
                  <c:v>Not-Affiliated</c:v>
                </c:pt>
              </c:strCache>
            </c:strRef>
          </c:cat>
          <c:val>
            <c:numRef>
              <c:f>Sheet1!$B$2:$B$5</c:f>
              <c:numCache>
                <c:formatCode>0%</c:formatCode>
                <c:ptCount val="4"/>
                <c:pt idx="0">
                  <c:v>0.63</c:v>
                </c:pt>
                <c:pt idx="1">
                  <c:v>0.33</c:v>
                </c:pt>
                <c:pt idx="2">
                  <c:v>0.02</c:v>
                </c:pt>
                <c:pt idx="3">
                  <c:v>0.02</c:v>
                </c:pt>
              </c:numCache>
            </c:numRef>
          </c:val>
          <c:extLst>
            <c:ext xmlns:c16="http://schemas.microsoft.com/office/drawing/2014/chart" uri="{C3380CC4-5D6E-409C-BE32-E72D297353CC}">
              <c16:uniqueId val="{0000000C-4AD2-47FE-8A8F-E4D9E68F2FB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Light" panose="020B0403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619430762369694"/>
          <c:y val="0.16881953747363715"/>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7131-454E-B053-E15DFD4D079E}"/>
              </c:ext>
            </c:extLst>
          </c:dPt>
          <c:dPt>
            <c:idx val="1"/>
            <c:bubble3D val="0"/>
            <c:spPr>
              <a:solidFill>
                <a:srgbClr val="ED3C8D"/>
              </a:solidFill>
              <a:ln>
                <a:noFill/>
              </a:ln>
              <a:effectLst/>
            </c:spPr>
            <c:extLst>
              <c:ext xmlns:c16="http://schemas.microsoft.com/office/drawing/2014/chart" uri="{C3380CC4-5D6E-409C-BE32-E72D297353CC}">
                <c16:uniqueId val="{00000003-7131-454E-B053-E15DFD4D079E}"/>
              </c:ext>
            </c:extLst>
          </c:dPt>
          <c:dPt>
            <c:idx val="2"/>
            <c:bubble3D val="0"/>
            <c:spPr>
              <a:solidFill>
                <a:srgbClr val="FFE600"/>
              </a:solidFill>
              <a:ln>
                <a:noFill/>
              </a:ln>
              <a:effectLst/>
            </c:spPr>
            <c:extLst>
              <c:ext xmlns:c16="http://schemas.microsoft.com/office/drawing/2014/chart" uri="{C3380CC4-5D6E-409C-BE32-E72D297353CC}">
                <c16:uniqueId val="{00000005-7131-454E-B053-E15DFD4D079E}"/>
              </c:ext>
            </c:extLst>
          </c:dPt>
          <c:dPt>
            <c:idx val="3"/>
            <c:bubble3D val="0"/>
            <c:spPr>
              <a:solidFill>
                <a:srgbClr val="4EBEA4"/>
              </a:solidFill>
              <a:ln>
                <a:noFill/>
              </a:ln>
              <a:effectLst/>
            </c:spPr>
            <c:extLst>
              <c:ext xmlns:c16="http://schemas.microsoft.com/office/drawing/2014/chart" uri="{C3380CC4-5D6E-409C-BE32-E72D297353CC}">
                <c16:uniqueId val="{00000007-7131-454E-B053-E15DFD4D079E}"/>
              </c:ext>
            </c:extLst>
          </c:dPt>
          <c:dLbls>
            <c:dLbl>
              <c:idx val="0"/>
              <c:layout>
                <c:manualLayout>
                  <c:x val="-0.19021831887090992"/>
                  <c:y val="-5.834566844849659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E48CE369-659F-4A88-AA03-2FC327D9FD64}" type="CATEGORYNAME">
                      <a:rPr lang="en-US" sz="1200" b="1" u="sng">
                        <a:solidFill>
                          <a:schemeClr val="bg1"/>
                        </a:solidFill>
                        <a:latin typeface="Helvetica Light" panose="020B0403020202020204" pitchFamily="34" charset="0"/>
                      </a:rPr>
                      <a:pPr>
                        <a:defRPr sz="12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200" b="1" u="sng" baseline="0" dirty="0">
                      <a:solidFill>
                        <a:schemeClr val="bg1"/>
                      </a:solidFill>
                      <a:latin typeface="Helvetica Light" panose="020B0403020202020204" pitchFamily="34" charset="0"/>
                    </a:endParaRPr>
                  </a:p>
                  <a:p>
                    <a:pPr>
                      <a:defRPr sz="12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r>
                      <a:rPr lang="en-US" sz="1200" b="1" dirty="0">
                        <a:solidFill>
                          <a:schemeClr val="bg1"/>
                        </a:solidFill>
                        <a:latin typeface="Helvetica Light" panose="020B0403020202020204" pitchFamily="34" charset="0"/>
                      </a:rPr>
                      <a:t>56%</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7131-454E-B053-E15DFD4D079E}"/>
                </c:ext>
              </c:extLst>
            </c:dLbl>
            <c:dLbl>
              <c:idx val="1"/>
              <c:layout>
                <c:manualLayout>
                  <c:x val="0.18975400092267355"/>
                  <c:y val="-5.4969862977770644E-2"/>
                </c:manualLayout>
              </c:layout>
              <c:tx>
                <c:rich>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8F68B2CA-76E3-422F-8CF6-ECF0CEA0C020}" type="CATEGORYNAME">
                      <a:rPr lang="en-US" sz="1050" b="1" u="sng">
                        <a:solidFill>
                          <a:schemeClr val="bg1"/>
                        </a:solidFill>
                        <a:latin typeface="Helvetica Light" panose="020B0403020202020204" pitchFamily="34" charset="0"/>
                      </a:rPr>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050" b="1" u="sng" baseline="0" dirty="0">
                      <a:solidFill>
                        <a:schemeClr val="bg1"/>
                      </a:solidFill>
                      <a:latin typeface="Helvetica Light" panose="020B0403020202020204" pitchFamily="34" charset="0"/>
                    </a:endParaRPr>
                  </a:p>
                  <a:p>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52A0C7CB-4F58-4959-A6FD-9DDDD2D5E638}" type="VALUE">
                      <a:rPr lang="en-US" sz="1050" b="1" smtClean="0">
                        <a:solidFill>
                          <a:schemeClr val="bg1"/>
                        </a:solidFill>
                        <a:latin typeface="Helvetica Light" panose="020B0403020202020204" pitchFamily="34" charset="0"/>
                      </a:rPr>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7131-454E-B053-E15DFD4D079E}"/>
                </c:ext>
              </c:extLst>
            </c:dLbl>
            <c:dLbl>
              <c:idx val="2"/>
              <c:layout>
                <c:manualLayout>
                  <c:x val="-1.9980950294130145E-2"/>
                  <c:y val="6.7716421849464054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rgbClr val="1F1A62"/>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1874172568771347"/>
                      <c:h val="0.12748984914277098"/>
                    </c:manualLayout>
                  </c15:layout>
                </c:ext>
                <c:ext xmlns:c16="http://schemas.microsoft.com/office/drawing/2014/chart" uri="{C3380CC4-5D6E-409C-BE32-E72D297353CC}">
                  <c16:uniqueId val="{00000005-7131-454E-B053-E15DFD4D079E}"/>
                </c:ext>
              </c:extLst>
            </c:dLbl>
            <c:dLbl>
              <c:idx val="3"/>
              <c:layout>
                <c:manualLayout>
                  <c:x val="-0.1354727733047737"/>
                  <c:y val="-1.3571741193711304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rgbClr val="1F1A62"/>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139808643369283"/>
                      <c:h val="0.13204916998198499"/>
                    </c:manualLayout>
                  </c15:layout>
                </c:ext>
                <c:ext xmlns:c16="http://schemas.microsoft.com/office/drawing/2014/chart" uri="{C3380CC4-5D6E-409C-BE32-E72D297353CC}">
                  <c16:uniqueId val="{00000007-7131-454E-B053-E15DFD4D079E}"/>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Winner</c:v>
                </c:pt>
                <c:pt idx="1">
                  <c:v>Closest Opponent</c:v>
                </c:pt>
                <c:pt idx="2">
                  <c:v>Other Opponent(s)</c:v>
                </c:pt>
                <c:pt idx="3">
                  <c:v>Not-Affiliated</c:v>
                </c:pt>
              </c:strCache>
            </c:strRef>
          </c:cat>
          <c:val>
            <c:numRef>
              <c:f>Sheet1!$B$2:$B$5</c:f>
              <c:numCache>
                <c:formatCode>0%</c:formatCode>
                <c:ptCount val="4"/>
                <c:pt idx="0">
                  <c:v>0.56000000000000005</c:v>
                </c:pt>
                <c:pt idx="1">
                  <c:v>0.33</c:v>
                </c:pt>
                <c:pt idx="2">
                  <c:v>0.02</c:v>
                </c:pt>
                <c:pt idx="3">
                  <c:v>0.09</c:v>
                </c:pt>
              </c:numCache>
            </c:numRef>
          </c:val>
          <c:extLst>
            <c:ext xmlns:c16="http://schemas.microsoft.com/office/drawing/2014/chart" uri="{C3380CC4-5D6E-409C-BE32-E72D297353CC}">
              <c16:uniqueId val="{00000008-7131-454E-B053-E15DFD4D079E}"/>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5619430762369694"/>
          <c:y val="0.16881953747363715"/>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F879-4410-9E41-FD51A31D59B2}"/>
              </c:ext>
            </c:extLst>
          </c:dPt>
          <c:dPt>
            <c:idx val="1"/>
            <c:bubble3D val="0"/>
            <c:spPr>
              <a:solidFill>
                <a:srgbClr val="ED3C8D"/>
              </a:solidFill>
              <a:ln>
                <a:noFill/>
              </a:ln>
              <a:effectLst/>
            </c:spPr>
            <c:extLst>
              <c:ext xmlns:c16="http://schemas.microsoft.com/office/drawing/2014/chart" uri="{C3380CC4-5D6E-409C-BE32-E72D297353CC}">
                <c16:uniqueId val="{00000003-F879-4410-9E41-FD51A31D59B2}"/>
              </c:ext>
            </c:extLst>
          </c:dPt>
          <c:dPt>
            <c:idx val="2"/>
            <c:bubble3D val="0"/>
            <c:spPr>
              <a:solidFill>
                <a:srgbClr val="FFE600"/>
              </a:solidFill>
              <a:ln>
                <a:noFill/>
              </a:ln>
              <a:effectLst/>
            </c:spPr>
            <c:extLst>
              <c:ext xmlns:c16="http://schemas.microsoft.com/office/drawing/2014/chart" uri="{C3380CC4-5D6E-409C-BE32-E72D297353CC}">
                <c16:uniqueId val="{00000005-F879-4410-9E41-FD51A31D59B2}"/>
              </c:ext>
            </c:extLst>
          </c:dPt>
          <c:dPt>
            <c:idx val="3"/>
            <c:bubble3D val="0"/>
            <c:spPr>
              <a:solidFill>
                <a:srgbClr val="4EBEA4"/>
              </a:solidFill>
              <a:ln>
                <a:noFill/>
              </a:ln>
              <a:effectLst/>
            </c:spPr>
            <c:extLst>
              <c:ext xmlns:c16="http://schemas.microsoft.com/office/drawing/2014/chart" uri="{C3380CC4-5D6E-409C-BE32-E72D297353CC}">
                <c16:uniqueId val="{00000007-F879-4410-9E41-FD51A31D59B2}"/>
              </c:ext>
            </c:extLst>
          </c:dPt>
          <c:dLbls>
            <c:dLbl>
              <c:idx val="0"/>
              <c:layout>
                <c:manualLayout>
                  <c:x val="-0.19337339535170284"/>
                  <c:y val="-1.2545918593157577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E48CE369-659F-4A88-AA03-2FC327D9FD64}" type="CATEGORYNAME">
                      <a:rPr lang="en-US" sz="1200" b="1" u="sng">
                        <a:solidFill>
                          <a:schemeClr val="bg1"/>
                        </a:solidFill>
                        <a:latin typeface="Helvetica Light" panose="020B0403020202020204" pitchFamily="34" charset="0"/>
                      </a:rPr>
                      <a:pPr>
                        <a:defRPr sz="12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200" b="1" u="sng" baseline="0" dirty="0">
                      <a:solidFill>
                        <a:schemeClr val="bg1"/>
                      </a:solidFill>
                      <a:latin typeface="Helvetica Light" panose="020B0403020202020204" pitchFamily="34" charset="0"/>
                    </a:endParaRPr>
                  </a:p>
                  <a:p>
                    <a:pPr>
                      <a:defRPr sz="12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r>
                      <a:rPr lang="en-US" sz="1200" b="1" dirty="0">
                        <a:solidFill>
                          <a:schemeClr val="bg1"/>
                        </a:solidFill>
                        <a:latin typeface="Helvetica Light" panose="020B0403020202020204" pitchFamily="34" charset="0"/>
                      </a:rPr>
                      <a:t>50%</a:t>
                    </a:r>
                  </a:p>
                </c:rich>
              </c:tx>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F879-4410-9E41-FD51A31D59B2}"/>
                </c:ext>
              </c:extLst>
            </c:dLbl>
            <c:dLbl>
              <c:idx val="1"/>
              <c:layout>
                <c:manualLayout>
                  <c:x val="0.170823542037916"/>
                  <c:y val="-0.15489658993487387"/>
                </c:manualLayout>
              </c:layout>
              <c:tx>
                <c:rich>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8F68B2CA-76E3-422F-8CF6-ECF0CEA0C020}" type="CATEGORYNAME">
                      <a:rPr lang="en-US" sz="1050" b="1" u="sng">
                        <a:solidFill>
                          <a:schemeClr val="bg1"/>
                        </a:solidFill>
                        <a:latin typeface="Helvetica Light" panose="020B0403020202020204" pitchFamily="34" charset="0"/>
                      </a:rPr>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050" b="1" u="sng" baseline="0" dirty="0">
                      <a:solidFill>
                        <a:schemeClr val="bg1"/>
                      </a:solidFill>
                      <a:latin typeface="Helvetica Light" panose="020B0403020202020204" pitchFamily="34" charset="0"/>
                    </a:endParaRPr>
                  </a:p>
                  <a:p>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52A0C7CB-4F58-4959-A6FD-9DDDD2D5E638}" type="VALUE">
                      <a:rPr lang="en-US" sz="1050" b="1" smtClean="0">
                        <a:solidFill>
                          <a:schemeClr val="bg1"/>
                        </a:solidFill>
                        <a:latin typeface="Helvetica Light" panose="020B0403020202020204" pitchFamily="34" charset="0"/>
                      </a:rPr>
                      <a:pPr>
                        <a:defRPr sz="105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F879-4410-9E41-FD51A31D59B2}"/>
                </c:ext>
              </c:extLst>
            </c:dLbl>
            <c:dLbl>
              <c:idx val="2"/>
              <c:layout>
                <c:manualLayout>
                  <c:x val="5.2717104663327461E-4"/>
                  <c:y val="5.5225580979826147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rgbClr val="1F1A62"/>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1558664920692059"/>
                      <c:h val="0.12748984914277098"/>
                    </c:manualLayout>
                  </c15:layout>
                </c:ext>
                <c:ext xmlns:c16="http://schemas.microsoft.com/office/drawing/2014/chart" uri="{C3380CC4-5D6E-409C-BE32-E72D297353CC}">
                  <c16:uniqueId val="{00000005-F879-4410-9E41-FD51A31D59B2}"/>
                </c:ext>
              </c:extLst>
            </c:dLbl>
            <c:dLbl>
              <c:idx val="3"/>
              <c:layout>
                <c:manualLayout>
                  <c:x val="-0.13547277330477367"/>
                  <c:y val="1.7655197058587289E-2"/>
                </c:manualLayout>
              </c:layout>
              <c:spPr>
                <a:noFill/>
                <a:ln>
                  <a:noFill/>
                </a:ln>
                <a:effectLst/>
              </c:spPr>
              <c:txPr>
                <a:bodyPr rot="0" spcFirstLastPara="1" vertOverflow="ellipsis" vert="horz" wrap="square" lIns="38100" tIns="19050" rIns="38100" bIns="19050" anchor="ctr" anchorCtr="1">
                  <a:noAutofit/>
                </a:bodyPr>
                <a:lstStyle/>
                <a:p>
                  <a:pPr>
                    <a:defRPr sz="1050" b="0" i="0" u="none" strike="noStrike" kern="1200" baseline="0">
                      <a:solidFill>
                        <a:srgbClr val="1F1A62"/>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770823939527866"/>
                      <c:h val="0.13621278360519762"/>
                    </c:manualLayout>
                  </c15:layout>
                </c:ext>
                <c:ext xmlns:c16="http://schemas.microsoft.com/office/drawing/2014/chart" uri="{C3380CC4-5D6E-409C-BE32-E72D297353CC}">
                  <c16:uniqueId val="{00000007-F879-4410-9E41-FD51A31D59B2}"/>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Winner</c:v>
                </c:pt>
                <c:pt idx="1">
                  <c:v>Closest Opponent</c:v>
                </c:pt>
                <c:pt idx="2">
                  <c:v>Other Opponent(s)</c:v>
                </c:pt>
                <c:pt idx="3">
                  <c:v>Not-Affiliated</c:v>
                </c:pt>
              </c:strCache>
            </c:strRef>
          </c:cat>
          <c:val>
            <c:numRef>
              <c:f>Sheet1!$B$2:$B$5</c:f>
              <c:numCache>
                <c:formatCode>0%</c:formatCode>
                <c:ptCount val="4"/>
                <c:pt idx="0">
                  <c:v>0.5</c:v>
                </c:pt>
                <c:pt idx="1">
                  <c:v>0.28000000000000003</c:v>
                </c:pt>
                <c:pt idx="2">
                  <c:v>0.14000000000000001</c:v>
                </c:pt>
                <c:pt idx="3">
                  <c:v>0.08</c:v>
                </c:pt>
              </c:numCache>
            </c:numRef>
          </c:val>
          <c:extLst>
            <c:ext xmlns:c16="http://schemas.microsoft.com/office/drawing/2014/chart" uri="{C3380CC4-5D6E-409C-BE32-E72D297353CC}">
              <c16:uniqueId val="{00000008-F879-4410-9E41-FD51A31D59B2}"/>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rgbClr val="1F1A62"/>
                </a:solidFill>
                <a:latin typeface="Helvetica Light" panose="020B0403020202020204" pitchFamily="34" charset="0"/>
                <a:ea typeface="+mn-ea"/>
                <a:cs typeface="+mn-cs"/>
              </a:defRPr>
            </a:pPr>
            <a:r>
              <a:rPr lang="en-US" sz="16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TV Spend By Race Type For The 62 ‘Hotly-Contested’ Races</a:t>
            </a:r>
            <a:br>
              <a:rPr lang="en-US"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br>
            <a:r>
              <a:rPr lang="en-US" sz="1200" b="0" i="0" u="none" strike="noStrike" kern="1200" spc="0" baseline="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in </a:t>
            </a:r>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Millions)</a:t>
            </a:r>
            <a:endParaRPr lang="en-US" sz="16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1F1A62"/>
              </a:solidFill>
              <a:latin typeface="Helvetica Light" panose="020B0403020202020204" pitchFamily="34" charset="0"/>
              <a:ea typeface="+mn-ea"/>
              <a:cs typeface="+mn-cs"/>
            </a:defRPr>
          </a:pPr>
          <a:endParaRPr lang="en-US"/>
        </a:p>
      </c:txPr>
    </c:title>
    <c:autoTitleDeleted val="0"/>
    <c:plotArea>
      <c:layout>
        <c:manualLayout>
          <c:layoutTarget val="inner"/>
          <c:xMode val="edge"/>
          <c:yMode val="edge"/>
          <c:x val="0.25619430762369694"/>
          <c:y val="0.16881953747363715"/>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4AD2-47FE-8A8F-E4D9E68F2FB0}"/>
              </c:ext>
            </c:extLst>
          </c:dPt>
          <c:dPt>
            <c:idx val="1"/>
            <c:bubble3D val="0"/>
            <c:spPr>
              <a:solidFill>
                <a:srgbClr val="ED3C8D"/>
              </a:solidFill>
              <a:ln>
                <a:noFill/>
              </a:ln>
              <a:effectLst/>
            </c:spPr>
            <c:extLst>
              <c:ext xmlns:c16="http://schemas.microsoft.com/office/drawing/2014/chart" uri="{C3380CC4-5D6E-409C-BE32-E72D297353CC}">
                <c16:uniqueId val="{00000003-4AD2-47FE-8A8F-E4D9E68F2FB0}"/>
              </c:ext>
            </c:extLst>
          </c:dPt>
          <c:dLbls>
            <c:dLbl>
              <c:idx val="0"/>
              <c:layout>
                <c:manualLayout>
                  <c:x val="-0.15129361511914685"/>
                  <c:y val="0.24520689420181771"/>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E48CE369-659F-4A88-AA03-2FC327D9FD64}" type="CATEGORYNAME">
                      <a:rPr lang="en-US" sz="1600" b="1" u="sng">
                        <a:solidFill>
                          <a:schemeClr val="bg1"/>
                        </a:solidFill>
                        <a:latin typeface="Helvetica Light" panose="020B0403020202020204" pitchFamily="34" charset="0"/>
                      </a:rPr>
                      <a:pPr>
                        <a:defRPr sz="16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600" b="1" u="sng" baseline="0" dirty="0">
                      <a:solidFill>
                        <a:schemeClr val="bg1"/>
                      </a:solidFill>
                      <a:latin typeface="Helvetica Light" panose="020B0403020202020204" pitchFamily="34" charset="0"/>
                    </a:endParaRPr>
                  </a:p>
                  <a:p>
                    <a:pPr>
                      <a:defRPr sz="16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1FFCBEED-D04D-4C04-B6F6-78E225515740}" type="VALUE">
                      <a:rPr lang="en-US" sz="1600" smtClean="0">
                        <a:solidFill>
                          <a:schemeClr val="bg1"/>
                        </a:solidFill>
                        <a:latin typeface="Helvetica Light" panose="020B0403020202020204" pitchFamily="34" charset="0"/>
                      </a:rPr>
                      <a:pPr>
                        <a:defRPr sz="16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[VALUE]</a:t>
                    </a:fld>
                    <a:endParaRPr lang="en-US" sz="1600" dirty="0">
                      <a:solidFill>
                        <a:schemeClr val="bg1"/>
                      </a:solidFill>
                      <a:latin typeface="Helvetica Light" panose="020B0403020202020204" pitchFamily="34" charset="0"/>
                    </a:endParaRPr>
                  </a:p>
                  <a:p>
                    <a:pPr>
                      <a:defRPr sz="16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r>
                      <a:rPr lang="en-US" sz="1600" b="1" dirty="0">
                        <a:solidFill>
                          <a:schemeClr val="bg1"/>
                        </a:solidFill>
                        <a:latin typeface="Helvetica Light" panose="020B0403020202020204" pitchFamily="34" charset="0"/>
                      </a:rPr>
                      <a:t>23%</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686269052925771"/>
                      <c:h val="0.27746863545137018"/>
                    </c:manualLayout>
                  </c15:layout>
                  <c15:dlblFieldTable/>
                  <c15:showDataLabelsRange val="0"/>
                </c:ext>
                <c:ext xmlns:c16="http://schemas.microsoft.com/office/drawing/2014/chart" uri="{C3380CC4-5D6E-409C-BE32-E72D297353CC}">
                  <c16:uniqueId val="{00000001-4AD2-47FE-8A8F-E4D9E68F2FB0}"/>
                </c:ext>
              </c:extLst>
            </c:dLbl>
            <c:dLbl>
              <c:idx val="1"/>
              <c:layout>
                <c:manualLayout>
                  <c:x val="0.1169186999055228"/>
                  <c:y val="-0.29236217691227517"/>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8F68B2CA-76E3-422F-8CF6-ECF0CEA0C020}" type="CATEGORYNAME">
                      <a:rPr lang="en-US" sz="1600" b="1" u="sng">
                        <a:solidFill>
                          <a:schemeClr val="bg1"/>
                        </a:solidFill>
                        <a:latin typeface="Helvetica Light" panose="020B0403020202020204" pitchFamily="34" charset="0"/>
                      </a:rPr>
                      <a:pPr>
                        <a:defRPr sz="16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[CATEGORY NAME]</a:t>
                    </a:fld>
                    <a:endParaRPr lang="en-US" sz="1600" b="1" u="sng" baseline="0" dirty="0">
                      <a:solidFill>
                        <a:schemeClr val="bg1"/>
                      </a:solidFill>
                      <a:latin typeface="Helvetica Light" panose="020B0403020202020204" pitchFamily="34" charset="0"/>
                    </a:endParaRPr>
                  </a:p>
                  <a:p>
                    <a:pPr>
                      <a:defRPr sz="16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fld id="{52A0C7CB-4F58-4959-A6FD-9DDDD2D5E638}" type="VALUE">
                      <a:rPr lang="en-US" sz="1600" smtClean="0">
                        <a:solidFill>
                          <a:schemeClr val="bg1"/>
                        </a:solidFill>
                        <a:latin typeface="Helvetica Light" panose="020B0403020202020204" pitchFamily="34" charset="0"/>
                      </a:rPr>
                      <a:pPr>
                        <a:defRPr sz="16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t>[VALUE]</a:t>
                    </a:fld>
                    <a:endParaRPr lang="en-US" sz="1600" dirty="0">
                      <a:solidFill>
                        <a:schemeClr val="bg1"/>
                      </a:solidFill>
                      <a:latin typeface="Helvetica Light" panose="020B0403020202020204" pitchFamily="34" charset="0"/>
                    </a:endParaRPr>
                  </a:p>
                  <a:p>
                    <a:pPr>
                      <a:defRPr sz="160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r>
                      <a:rPr lang="en-US" sz="1600" b="1" dirty="0">
                        <a:solidFill>
                          <a:schemeClr val="bg1"/>
                        </a:solidFill>
                        <a:latin typeface="Helvetica Light" panose="020B0403020202020204" pitchFamily="34" charset="0"/>
                      </a:rPr>
                      <a:t>77%</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AD2-47FE-8A8F-E4D9E68F2FB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Helvetica Light" panose="020B0403020202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Primary Election</c:v>
                </c:pt>
                <c:pt idx="1">
                  <c:v>General Election</c:v>
                </c:pt>
              </c:strCache>
            </c:strRef>
          </c:cat>
          <c:val>
            <c:numRef>
              <c:f>Sheet1!$B$2:$B$3</c:f>
              <c:numCache>
                <c:formatCode>"$"#,##0.0</c:formatCode>
                <c:ptCount val="2"/>
                <c:pt idx="0">
                  <c:v>386.29</c:v>
                </c:pt>
                <c:pt idx="1">
                  <c:v>1321.8567</c:v>
                </c:pt>
              </c:numCache>
            </c:numRef>
          </c:val>
          <c:extLst>
            <c:ext xmlns:c16="http://schemas.microsoft.com/office/drawing/2014/chart" uri="{C3380CC4-5D6E-409C-BE32-E72D297353CC}">
              <c16:uniqueId val="{0000000C-4AD2-47FE-8A8F-E4D9E68F2FB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rgbClr val="FF0000"/>
                </a:solidFill>
                <a:latin typeface="+mn-lt"/>
                <a:ea typeface="+mn-ea"/>
                <a:cs typeface="+mn-cs"/>
              </a:defRPr>
            </a:pPr>
            <a:r>
              <a:rPr lang="en-US" sz="15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Average</a:t>
            </a:r>
            <a:r>
              <a:rPr lang="en-US" sz="1500" u="sng" baseline="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a:t>
            </a:r>
            <a:r>
              <a:rPr lang="en-US" sz="15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TV SOV For The 53 Election Winners With A Correlation</a:t>
            </a:r>
          </a:p>
          <a:p>
            <a:pPr>
              <a:defRPr>
                <a:solidFill>
                  <a:srgbClr val="FF0000"/>
                </a:solidFill>
              </a:defRPr>
            </a:pPr>
            <a:r>
              <a:rPr lang="en-US" sz="1200" u="none"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General Election</a:t>
            </a:r>
            <a:r>
              <a:rPr lang="en-US" sz="1200" u="none" baseline="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Only</a:t>
            </a:r>
            <a:endParaRPr lang="en-US" sz="1200" u="none"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c:rich>
      </c:tx>
      <c:layout>
        <c:manualLayout>
          <c:xMode val="edge"/>
          <c:yMode val="edge"/>
          <c:x val="0.11200756936373754"/>
          <c:y val="5.5174894640931992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FF0000"/>
              </a:solidFill>
              <a:latin typeface="+mn-lt"/>
              <a:ea typeface="+mn-ea"/>
              <a:cs typeface="+mn-cs"/>
            </a:defRPr>
          </a:pPr>
          <a:endParaRPr lang="en-US"/>
        </a:p>
      </c:txPr>
    </c:title>
    <c:autoTitleDeleted val="0"/>
    <c:plotArea>
      <c:layout>
        <c:manualLayout>
          <c:layoutTarget val="inner"/>
          <c:xMode val="edge"/>
          <c:yMode val="edge"/>
          <c:x val="0.2809897341463321"/>
          <c:y val="0.18774591001702137"/>
          <c:w val="0.48186930899871511"/>
          <c:h val="0.78979929154566386"/>
        </c:manualLayout>
      </c:layout>
      <c:pieChart>
        <c:varyColors val="1"/>
        <c:ser>
          <c:idx val="0"/>
          <c:order val="0"/>
          <c:tx>
            <c:strRef>
              <c:f>Sheet1!$B$1</c:f>
              <c:strCache>
                <c:ptCount val="1"/>
                <c:pt idx="0">
                  <c:v>Column1</c:v>
                </c:pt>
              </c:strCache>
            </c:strRef>
          </c:tx>
          <c:dPt>
            <c:idx val="0"/>
            <c:bubble3D val="0"/>
            <c:spPr>
              <a:solidFill>
                <a:srgbClr val="1B1464"/>
              </a:solidFill>
              <a:ln>
                <a:noFill/>
              </a:ln>
              <a:effectLst/>
            </c:spPr>
            <c:extLst>
              <c:ext xmlns:c16="http://schemas.microsoft.com/office/drawing/2014/chart" uri="{C3380CC4-5D6E-409C-BE32-E72D297353CC}">
                <c16:uniqueId val="{00000001-4AD2-47FE-8A8F-E4D9E68F2FB0}"/>
              </c:ext>
            </c:extLst>
          </c:dPt>
          <c:dPt>
            <c:idx val="1"/>
            <c:bubble3D val="0"/>
            <c:spPr>
              <a:solidFill>
                <a:srgbClr val="ED3C8D"/>
              </a:solidFill>
              <a:ln>
                <a:noFill/>
              </a:ln>
              <a:effectLst/>
            </c:spPr>
            <c:extLst>
              <c:ext xmlns:c16="http://schemas.microsoft.com/office/drawing/2014/chart" uri="{C3380CC4-5D6E-409C-BE32-E72D297353CC}">
                <c16:uniqueId val="{00000003-4AD2-47FE-8A8F-E4D9E68F2FB0}"/>
              </c:ext>
            </c:extLst>
          </c:dPt>
          <c:dPt>
            <c:idx val="2"/>
            <c:bubble3D val="0"/>
            <c:spPr>
              <a:solidFill>
                <a:srgbClr val="4EBEA4"/>
              </a:solidFill>
              <a:ln>
                <a:noFill/>
              </a:ln>
              <a:effectLst/>
            </c:spPr>
            <c:extLst>
              <c:ext xmlns:c16="http://schemas.microsoft.com/office/drawing/2014/chart" uri="{C3380CC4-5D6E-409C-BE32-E72D297353CC}">
                <c16:uniqueId val="{00000007-4AD2-47FE-8A8F-E4D9E68F2FB0}"/>
              </c:ext>
            </c:extLst>
          </c:dPt>
          <c:dLbls>
            <c:dLbl>
              <c:idx val="0"/>
              <c:layout>
                <c:manualLayout>
                  <c:x val="-0.16432954173759592"/>
                  <c:y val="-0.25063255737476092"/>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E48CE369-659F-4A88-AA03-2FC327D9FD64}" type="CATEGORYNAME">
                      <a:rPr lang="en-US" sz="1600" b="1" u="sng">
                        <a:solidFill>
                          <a:schemeClr val="bg1"/>
                        </a:solidFill>
                      </a:rPr>
                      <a:pP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600" b="1" u="sng" baseline="0" dirty="0">
                      <a:solidFill>
                        <a:schemeClr val="bg1"/>
                      </a:solidFill>
                    </a:endParaRPr>
                  </a:p>
                  <a:p>
                    <a:pPr>
                      <a:defRPr sz="160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sz="1600" b="1" dirty="0">
                        <a:solidFill>
                          <a:schemeClr val="bg1"/>
                        </a:solidFill>
                      </a:rPr>
                      <a:t>64%</a:t>
                    </a:r>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4AD2-47FE-8A8F-E4D9E68F2FB0}"/>
                </c:ext>
              </c:extLst>
            </c:dLbl>
            <c:dLbl>
              <c:idx val="1"/>
              <c:layout>
                <c:manualLayout>
                  <c:x val="0.16802658043576046"/>
                  <c:y val="0.1363077625414264"/>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8F68B2CA-76E3-422F-8CF6-ECF0CEA0C020}" type="CATEGORYNAME">
                      <a:rPr lang="en-US" sz="1100" b="1" u="sng">
                        <a:solidFill>
                          <a:schemeClr val="bg1"/>
                        </a:solidFill>
                      </a:rPr>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t>[CATEGORY NAME]</a:t>
                    </a:fld>
                    <a:endParaRPr lang="en-US" sz="1100" b="1" u="sng" baseline="0" dirty="0">
                      <a:solidFill>
                        <a:schemeClr val="bg1"/>
                      </a:solidFill>
                    </a:endParaRPr>
                  </a:p>
                  <a:p>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52A0C7CB-4F58-4959-A6FD-9DDDD2D5E638}" type="VALUE">
                      <a:rPr lang="en-US" sz="1100" b="1" smtClean="0">
                        <a:solidFill>
                          <a:schemeClr val="bg1"/>
                        </a:solidFill>
                      </a:rPr>
                      <a:pPr>
                        <a:defRPr sz="110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AD2-47FE-8A8F-E4D9E68F2FB0}"/>
                </c:ext>
              </c:extLst>
            </c:dLbl>
            <c:dLbl>
              <c:idx val="2"/>
              <c:layout>
                <c:manualLayout>
                  <c:x val="-0.25290985477024969"/>
                  <c:y val="6.6673174177501543E-2"/>
                </c:manualLayout>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1F1A62"/>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4AD2-47FE-8A8F-E4D9E68F2FB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Winner</c:v>
                </c:pt>
                <c:pt idx="1">
                  <c:v>Opponent</c:v>
                </c:pt>
                <c:pt idx="2">
                  <c:v>Not-Affiliated</c:v>
                </c:pt>
              </c:strCache>
            </c:strRef>
          </c:cat>
          <c:val>
            <c:numRef>
              <c:f>Sheet1!$B$2:$B$4</c:f>
              <c:numCache>
                <c:formatCode>0%</c:formatCode>
                <c:ptCount val="3"/>
                <c:pt idx="0">
                  <c:v>0.64</c:v>
                </c:pt>
                <c:pt idx="1">
                  <c:v>0.35</c:v>
                </c:pt>
                <c:pt idx="2">
                  <c:v>0.01</c:v>
                </c:pt>
              </c:numCache>
            </c:numRef>
          </c:val>
          <c:extLst>
            <c:ext xmlns:c16="http://schemas.microsoft.com/office/drawing/2014/chart" uri="{C3380CC4-5D6E-409C-BE32-E72D297353CC}">
              <c16:uniqueId val="{0000000C-4AD2-47FE-8A8F-E4D9E68F2FB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4">
  <a:schemeClr val="accent1"/>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withinLinear" id="14">
  <a:schemeClr val="accent1"/>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withinLinear" id="14">
  <a:schemeClr val="accent1"/>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0.28678</cdr:x>
      <cdr:y>0.37776</cdr:y>
    </cdr:from>
    <cdr:to>
      <cdr:x>0.35313</cdr:x>
      <cdr:y>0.42103</cdr:y>
    </cdr:to>
    <cdr:sp macro="" textlink="">
      <cdr:nvSpPr>
        <cdr:cNvPr id="2" name="TextBox 1">
          <a:extLst xmlns:a="http://schemas.openxmlformats.org/drawingml/2006/main">
            <a:ext uri="{FF2B5EF4-FFF2-40B4-BE49-F238E27FC236}">
              <a16:creationId xmlns:a16="http://schemas.microsoft.com/office/drawing/2014/main" id="{9CC293D8-C25D-43AF-BE9E-D6763C750617}"/>
            </a:ext>
          </a:extLst>
        </cdr:cNvPr>
        <cdr:cNvSpPr txBox="1"/>
      </cdr:nvSpPr>
      <cdr:spPr>
        <a:xfrm xmlns:a="http://schemas.openxmlformats.org/drawingml/2006/main">
          <a:off x="2330948" y="2046956"/>
          <a:ext cx="539293" cy="2344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b="1" dirty="0">
              <a:latin typeface="Open Sans" panose="020B0606030504020204" pitchFamily="34" charset="0"/>
              <a:ea typeface="Open Sans" panose="020B0606030504020204" pitchFamily="34" charset="0"/>
              <a:cs typeface="Open Sans" panose="020B0606030504020204" pitchFamily="34" charset="0"/>
            </a:rPr>
            <a:t>58%</a:t>
          </a:r>
        </a:p>
      </cdr:txBody>
    </cdr:sp>
  </cdr:relSizeAnchor>
  <cdr:relSizeAnchor xmlns:cdr="http://schemas.openxmlformats.org/drawingml/2006/chartDrawing">
    <cdr:from>
      <cdr:x>0.56262</cdr:x>
      <cdr:y>0.37801</cdr:y>
    </cdr:from>
    <cdr:to>
      <cdr:x>0.62897</cdr:x>
      <cdr:y>0.42128</cdr:y>
    </cdr:to>
    <cdr:sp macro="" textlink="">
      <cdr:nvSpPr>
        <cdr:cNvPr id="3" name="TextBox 1">
          <a:extLst xmlns:a="http://schemas.openxmlformats.org/drawingml/2006/main">
            <a:ext uri="{FF2B5EF4-FFF2-40B4-BE49-F238E27FC236}">
              <a16:creationId xmlns:a16="http://schemas.microsoft.com/office/drawing/2014/main" id="{9CC293D8-C25D-43AF-BE9E-D6763C750617}"/>
            </a:ext>
          </a:extLst>
        </cdr:cNvPr>
        <cdr:cNvSpPr txBox="1"/>
      </cdr:nvSpPr>
      <cdr:spPr>
        <a:xfrm xmlns:a="http://schemas.openxmlformats.org/drawingml/2006/main">
          <a:off x="4573013" y="2048329"/>
          <a:ext cx="539293" cy="2344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Open Sans" panose="020B0606030504020204" pitchFamily="34" charset="0"/>
              <a:ea typeface="Open Sans" panose="020B0606030504020204" pitchFamily="34" charset="0"/>
              <a:cs typeface="Open Sans" panose="020B0606030504020204" pitchFamily="34" charset="0"/>
            </a:rPr>
            <a:t>42%</a:t>
          </a:r>
        </a:p>
      </cdr:txBody>
    </cdr:sp>
  </cdr:relSizeAnchor>
  <cdr:relSizeAnchor xmlns:cdr="http://schemas.openxmlformats.org/drawingml/2006/chartDrawing">
    <cdr:from>
      <cdr:x>0.29635</cdr:x>
      <cdr:y>0.64406</cdr:y>
    </cdr:from>
    <cdr:to>
      <cdr:x>0.3627</cdr:x>
      <cdr:y>0.68733</cdr:y>
    </cdr:to>
    <cdr:sp macro="" textlink="">
      <cdr:nvSpPr>
        <cdr:cNvPr id="4" name="TextBox 1">
          <a:extLst xmlns:a="http://schemas.openxmlformats.org/drawingml/2006/main">
            <a:ext uri="{FF2B5EF4-FFF2-40B4-BE49-F238E27FC236}">
              <a16:creationId xmlns:a16="http://schemas.microsoft.com/office/drawing/2014/main" id="{9CC293D8-C25D-43AF-BE9E-D6763C750617}"/>
            </a:ext>
          </a:extLst>
        </cdr:cNvPr>
        <cdr:cNvSpPr txBox="1"/>
      </cdr:nvSpPr>
      <cdr:spPr>
        <a:xfrm xmlns:a="http://schemas.openxmlformats.org/drawingml/2006/main">
          <a:off x="2408769" y="3489950"/>
          <a:ext cx="539293" cy="2344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Open Sans" panose="020B0606030504020204" pitchFamily="34" charset="0"/>
              <a:ea typeface="Open Sans" panose="020B0606030504020204" pitchFamily="34" charset="0"/>
              <a:cs typeface="Open Sans" panose="020B0606030504020204" pitchFamily="34" charset="0"/>
            </a:rPr>
            <a:t>47%</a:t>
          </a:r>
        </a:p>
      </cdr:txBody>
    </cdr:sp>
  </cdr:relSizeAnchor>
  <cdr:relSizeAnchor xmlns:cdr="http://schemas.openxmlformats.org/drawingml/2006/chartDrawing">
    <cdr:from>
      <cdr:x>0.62794</cdr:x>
      <cdr:y>0.64431</cdr:y>
    </cdr:from>
    <cdr:to>
      <cdr:x>0.69429</cdr:x>
      <cdr:y>0.68758</cdr:y>
    </cdr:to>
    <cdr:sp macro="" textlink="">
      <cdr:nvSpPr>
        <cdr:cNvPr id="5" name="TextBox 1">
          <a:extLst xmlns:a="http://schemas.openxmlformats.org/drawingml/2006/main">
            <a:ext uri="{FF2B5EF4-FFF2-40B4-BE49-F238E27FC236}">
              <a16:creationId xmlns:a16="http://schemas.microsoft.com/office/drawing/2014/main" id="{9CC293D8-C25D-43AF-BE9E-D6763C750617}"/>
            </a:ext>
          </a:extLst>
        </cdr:cNvPr>
        <cdr:cNvSpPr txBox="1"/>
      </cdr:nvSpPr>
      <cdr:spPr>
        <a:xfrm xmlns:a="http://schemas.openxmlformats.org/drawingml/2006/main">
          <a:off x="5103915" y="3491323"/>
          <a:ext cx="539293" cy="2344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Open Sans" panose="020B0606030504020204" pitchFamily="34" charset="0"/>
              <a:ea typeface="Open Sans" panose="020B0606030504020204" pitchFamily="34" charset="0"/>
              <a:cs typeface="Open Sans" panose="020B0606030504020204" pitchFamily="34" charset="0"/>
            </a:rPr>
            <a:t>53%</a:t>
          </a:r>
        </a:p>
      </cdr:txBody>
    </cdr:sp>
  </cdr:relSizeAnchor>
  <cdr:relSizeAnchor xmlns:cdr="http://schemas.openxmlformats.org/drawingml/2006/chartDrawing">
    <cdr:from>
      <cdr:x>0.36342</cdr:x>
      <cdr:y>0.90124</cdr:y>
    </cdr:from>
    <cdr:to>
      <cdr:x>0.42977</cdr:x>
      <cdr:y>0.94451</cdr:y>
    </cdr:to>
    <cdr:sp macro="" textlink="">
      <cdr:nvSpPr>
        <cdr:cNvPr id="6" name="TextBox 1">
          <a:extLst xmlns:a="http://schemas.openxmlformats.org/drawingml/2006/main">
            <a:ext uri="{FF2B5EF4-FFF2-40B4-BE49-F238E27FC236}">
              <a16:creationId xmlns:a16="http://schemas.microsoft.com/office/drawing/2014/main" id="{9CC293D8-C25D-43AF-BE9E-D6763C750617}"/>
            </a:ext>
          </a:extLst>
        </cdr:cNvPr>
        <cdr:cNvSpPr txBox="1"/>
      </cdr:nvSpPr>
      <cdr:spPr>
        <a:xfrm xmlns:a="http://schemas.openxmlformats.org/drawingml/2006/main">
          <a:off x="2953839" y="4883518"/>
          <a:ext cx="539293" cy="2344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Open Sans" panose="020B0606030504020204" pitchFamily="34" charset="0"/>
              <a:ea typeface="Open Sans" panose="020B0606030504020204" pitchFamily="34" charset="0"/>
              <a:cs typeface="Open Sans" panose="020B0606030504020204" pitchFamily="34" charset="0"/>
            </a:rPr>
            <a:t>77%</a:t>
          </a:r>
        </a:p>
      </cdr:txBody>
    </cdr:sp>
  </cdr:relSizeAnchor>
  <cdr:relSizeAnchor xmlns:cdr="http://schemas.openxmlformats.org/drawingml/2006/chartDrawing">
    <cdr:from>
      <cdr:x>0.67043</cdr:x>
      <cdr:y>0.90149</cdr:y>
    </cdr:from>
    <cdr:to>
      <cdr:x>0.73678</cdr:x>
      <cdr:y>0.94476</cdr:y>
    </cdr:to>
    <cdr:sp macro="" textlink="">
      <cdr:nvSpPr>
        <cdr:cNvPr id="7" name="TextBox 1">
          <a:extLst xmlns:a="http://schemas.openxmlformats.org/drawingml/2006/main">
            <a:ext uri="{FF2B5EF4-FFF2-40B4-BE49-F238E27FC236}">
              <a16:creationId xmlns:a16="http://schemas.microsoft.com/office/drawing/2014/main" id="{9CC293D8-C25D-43AF-BE9E-D6763C750617}"/>
            </a:ext>
          </a:extLst>
        </cdr:cNvPr>
        <cdr:cNvSpPr txBox="1"/>
      </cdr:nvSpPr>
      <cdr:spPr>
        <a:xfrm xmlns:a="http://schemas.openxmlformats.org/drawingml/2006/main">
          <a:off x="5449277" y="4884891"/>
          <a:ext cx="539293" cy="2344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Open Sans" panose="020B0606030504020204" pitchFamily="34" charset="0"/>
              <a:ea typeface="Open Sans" panose="020B0606030504020204" pitchFamily="34" charset="0"/>
              <a:cs typeface="Open Sans" panose="020B0606030504020204" pitchFamily="34" charset="0"/>
            </a:rPr>
            <a:t>23%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C45E417-358E-4CDF-B7E7-7B45952BC266}" type="datetimeFigureOut">
              <a:rPr lang="en-US" smtClean="0"/>
              <a:t>7/21/2020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E9DBD83-D1B9-4C94-BEB0-64D470B9FD8B}" type="slidenum">
              <a:rPr lang="en-US" smtClean="0"/>
              <a:t>‹#›</a:t>
            </a:fld>
            <a:endParaRPr lang="en-US"/>
          </a:p>
        </p:txBody>
      </p:sp>
    </p:spTree>
    <p:extLst>
      <p:ext uri="{BB962C8B-B14F-4D97-AF65-F5344CB8AC3E}">
        <p14:creationId xmlns:p14="http://schemas.microsoft.com/office/powerpoint/2010/main" val="2361573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7/21/2020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a:t>
            </a:fld>
            <a:endParaRPr lang="en-US"/>
          </a:p>
        </p:txBody>
      </p:sp>
    </p:spTree>
    <p:extLst>
      <p:ext uri="{BB962C8B-B14F-4D97-AF65-F5344CB8AC3E}">
        <p14:creationId xmlns:p14="http://schemas.microsoft.com/office/powerpoint/2010/main" val="2717108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60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41</a:t>
            </a:fld>
            <a:endParaRPr lang="en-US"/>
          </a:p>
        </p:txBody>
      </p:sp>
    </p:spTree>
    <p:extLst>
      <p:ext uri="{BB962C8B-B14F-4D97-AF65-F5344CB8AC3E}">
        <p14:creationId xmlns:p14="http://schemas.microsoft.com/office/powerpoint/2010/main" val="3987680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45</a:t>
            </a:fld>
            <a:endParaRPr lang="en-US"/>
          </a:p>
        </p:txBody>
      </p:sp>
    </p:spTree>
    <p:extLst>
      <p:ext uri="{BB962C8B-B14F-4D97-AF65-F5344CB8AC3E}">
        <p14:creationId xmlns:p14="http://schemas.microsoft.com/office/powerpoint/2010/main" val="4216401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3</a:t>
            </a:fld>
            <a:endParaRPr lang="en-US"/>
          </a:p>
        </p:txBody>
      </p:sp>
    </p:spTree>
    <p:extLst>
      <p:ext uri="{BB962C8B-B14F-4D97-AF65-F5344CB8AC3E}">
        <p14:creationId xmlns:p14="http://schemas.microsoft.com/office/powerpoint/2010/main" val="2388697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7</a:t>
            </a:fld>
            <a:endParaRPr lang="en-US"/>
          </a:p>
        </p:txBody>
      </p:sp>
    </p:spTree>
    <p:extLst>
      <p:ext uri="{BB962C8B-B14F-4D97-AF65-F5344CB8AC3E}">
        <p14:creationId xmlns:p14="http://schemas.microsoft.com/office/powerpoint/2010/main" val="341247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8</a:t>
            </a:fld>
            <a:endParaRPr lang="en-US"/>
          </a:p>
        </p:txBody>
      </p:sp>
    </p:spTree>
    <p:extLst>
      <p:ext uri="{BB962C8B-B14F-4D97-AF65-F5344CB8AC3E}">
        <p14:creationId xmlns:p14="http://schemas.microsoft.com/office/powerpoint/2010/main" val="31967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10</a:t>
            </a:fld>
            <a:endParaRPr lang="en-US"/>
          </a:p>
        </p:txBody>
      </p:sp>
    </p:spTree>
    <p:extLst>
      <p:ext uri="{BB962C8B-B14F-4D97-AF65-F5344CB8AC3E}">
        <p14:creationId xmlns:p14="http://schemas.microsoft.com/office/powerpoint/2010/main" val="3308042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11</a:t>
            </a:fld>
            <a:endParaRPr lang="en-US"/>
          </a:p>
        </p:txBody>
      </p:sp>
    </p:spTree>
    <p:extLst>
      <p:ext uri="{BB962C8B-B14F-4D97-AF65-F5344CB8AC3E}">
        <p14:creationId xmlns:p14="http://schemas.microsoft.com/office/powerpoint/2010/main" val="109165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15BE2-BB6E-D846-B0CB-BE207E4BB8A8}" type="slidenum">
              <a:rPr lang="en-US" smtClean="0"/>
              <a:t>12</a:t>
            </a:fld>
            <a:endParaRPr lang="en-US"/>
          </a:p>
        </p:txBody>
      </p:sp>
    </p:spTree>
    <p:extLst>
      <p:ext uri="{BB962C8B-B14F-4D97-AF65-F5344CB8AC3E}">
        <p14:creationId xmlns:p14="http://schemas.microsoft.com/office/powerpoint/2010/main" val="3843394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32</a:t>
            </a:fld>
            <a:endParaRPr lang="en-US"/>
          </a:p>
        </p:txBody>
      </p:sp>
    </p:spTree>
    <p:extLst>
      <p:ext uri="{BB962C8B-B14F-4D97-AF65-F5344CB8AC3E}">
        <p14:creationId xmlns:p14="http://schemas.microsoft.com/office/powerpoint/2010/main" val="1924485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911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7/21/2020</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7/21/2020</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3" Type="http://schemas.openxmlformats.org/officeDocument/2006/relationships/image" Target="../media/image30.jpeg"/><Relationship Id="rId18" Type="http://schemas.openxmlformats.org/officeDocument/2006/relationships/image" Target="../media/image35.png"/><Relationship Id="rId26" Type="http://schemas.openxmlformats.org/officeDocument/2006/relationships/image" Target="../media/image43.jpeg"/><Relationship Id="rId39" Type="http://schemas.openxmlformats.org/officeDocument/2006/relationships/image" Target="../media/image56.jpeg"/><Relationship Id="rId21" Type="http://schemas.openxmlformats.org/officeDocument/2006/relationships/image" Target="../media/image38.png"/><Relationship Id="rId34" Type="http://schemas.openxmlformats.org/officeDocument/2006/relationships/image" Target="../media/image51.jpeg"/><Relationship Id="rId42" Type="http://schemas.openxmlformats.org/officeDocument/2006/relationships/image" Target="../media/image59.jpeg"/><Relationship Id="rId47" Type="http://schemas.openxmlformats.org/officeDocument/2006/relationships/image" Target="../media/image64.jpeg"/><Relationship Id="rId50" Type="http://schemas.openxmlformats.org/officeDocument/2006/relationships/image" Target="../media/image67.jpeg"/><Relationship Id="rId55" Type="http://schemas.openxmlformats.org/officeDocument/2006/relationships/image" Target="../media/image72.jpeg"/><Relationship Id="rId63" Type="http://schemas.openxmlformats.org/officeDocument/2006/relationships/image" Target="../media/image80.jpeg"/><Relationship Id="rId7" Type="http://schemas.openxmlformats.org/officeDocument/2006/relationships/image" Target="../media/image24.jpeg"/><Relationship Id="rId2" Type="http://schemas.openxmlformats.org/officeDocument/2006/relationships/image" Target="../media/image5.png"/><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46.jpeg"/><Relationship Id="rId41" Type="http://schemas.openxmlformats.org/officeDocument/2006/relationships/image" Target="../media/image58.jpeg"/><Relationship Id="rId54" Type="http://schemas.openxmlformats.org/officeDocument/2006/relationships/image" Target="../media/image71.jpeg"/><Relationship Id="rId6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jpeg"/><Relationship Id="rId37" Type="http://schemas.openxmlformats.org/officeDocument/2006/relationships/image" Target="../media/image54.jpeg"/><Relationship Id="rId40" Type="http://schemas.openxmlformats.org/officeDocument/2006/relationships/image" Target="../media/image57.jpeg"/><Relationship Id="rId45" Type="http://schemas.openxmlformats.org/officeDocument/2006/relationships/image" Target="../media/image62.jpeg"/><Relationship Id="rId53" Type="http://schemas.openxmlformats.org/officeDocument/2006/relationships/image" Target="../media/image70.jpeg"/><Relationship Id="rId58" Type="http://schemas.openxmlformats.org/officeDocument/2006/relationships/image" Target="../media/image75.jpeg"/><Relationship Id="rId5" Type="http://schemas.openxmlformats.org/officeDocument/2006/relationships/image" Target="../media/image22.jpeg"/><Relationship Id="rId15" Type="http://schemas.openxmlformats.org/officeDocument/2006/relationships/image" Target="../media/image32.jpeg"/><Relationship Id="rId23" Type="http://schemas.openxmlformats.org/officeDocument/2006/relationships/image" Target="../media/image40.png"/><Relationship Id="rId28" Type="http://schemas.openxmlformats.org/officeDocument/2006/relationships/image" Target="../media/image45.jpeg"/><Relationship Id="rId36" Type="http://schemas.openxmlformats.org/officeDocument/2006/relationships/image" Target="../media/image53.jpeg"/><Relationship Id="rId49" Type="http://schemas.openxmlformats.org/officeDocument/2006/relationships/image" Target="../media/image66.jpeg"/><Relationship Id="rId57" Type="http://schemas.openxmlformats.org/officeDocument/2006/relationships/image" Target="../media/image74.jpeg"/><Relationship Id="rId61" Type="http://schemas.openxmlformats.org/officeDocument/2006/relationships/image" Target="../media/image78.jpe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48.jpeg"/><Relationship Id="rId44" Type="http://schemas.openxmlformats.org/officeDocument/2006/relationships/image" Target="../media/image61.jpeg"/><Relationship Id="rId52" Type="http://schemas.openxmlformats.org/officeDocument/2006/relationships/image" Target="../media/image69.jpeg"/><Relationship Id="rId60" Type="http://schemas.openxmlformats.org/officeDocument/2006/relationships/image" Target="../media/image77.jpeg"/><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39.jpeg"/><Relationship Id="rId27" Type="http://schemas.openxmlformats.org/officeDocument/2006/relationships/image" Target="../media/image44.jpeg"/><Relationship Id="rId30" Type="http://schemas.openxmlformats.org/officeDocument/2006/relationships/image" Target="../media/image47.jpeg"/><Relationship Id="rId35" Type="http://schemas.openxmlformats.org/officeDocument/2006/relationships/image" Target="../media/image52.jpeg"/><Relationship Id="rId43" Type="http://schemas.openxmlformats.org/officeDocument/2006/relationships/image" Target="../media/image60.jpeg"/><Relationship Id="rId48" Type="http://schemas.openxmlformats.org/officeDocument/2006/relationships/image" Target="../media/image65.jpeg"/><Relationship Id="rId56" Type="http://schemas.openxmlformats.org/officeDocument/2006/relationships/image" Target="../media/image73.jpeg"/><Relationship Id="rId64" Type="http://schemas.openxmlformats.org/officeDocument/2006/relationships/image" Target="../media/image81.jpeg"/><Relationship Id="rId8" Type="http://schemas.openxmlformats.org/officeDocument/2006/relationships/image" Target="../media/image25.jpeg"/><Relationship Id="rId51" Type="http://schemas.openxmlformats.org/officeDocument/2006/relationships/image" Target="../media/image68.jpeg"/><Relationship Id="rId3" Type="http://schemas.openxmlformats.org/officeDocument/2006/relationships/image" Target="../media/image20.jpeg"/><Relationship Id="rId12" Type="http://schemas.openxmlformats.org/officeDocument/2006/relationships/image" Target="../media/image29.jpeg"/><Relationship Id="rId17" Type="http://schemas.openxmlformats.org/officeDocument/2006/relationships/image" Target="../media/image34.png"/><Relationship Id="rId25" Type="http://schemas.openxmlformats.org/officeDocument/2006/relationships/image" Target="../media/image42.jpeg"/><Relationship Id="rId33" Type="http://schemas.openxmlformats.org/officeDocument/2006/relationships/image" Target="../media/image50.jpeg"/><Relationship Id="rId38" Type="http://schemas.openxmlformats.org/officeDocument/2006/relationships/image" Target="../media/image55.jpeg"/><Relationship Id="rId46" Type="http://schemas.openxmlformats.org/officeDocument/2006/relationships/image" Target="../media/image63.jpeg"/><Relationship Id="rId59" Type="http://schemas.openxmlformats.org/officeDocument/2006/relationships/image" Target="../media/image76.jpeg"/></Relationships>
</file>

<file path=ppt/slides/_rels/slide18.xml.rels><?xml version="1.0" encoding="UTF-8" standalone="yes"?>
<Relationships xmlns="http://schemas.openxmlformats.org/package/2006/relationships"><Relationship Id="rId13" Type="http://schemas.openxmlformats.org/officeDocument/2006/relationships/image" Target="../media/image30.jpeg"/><Relationship Id="rId18" Type="http://schemas.openxmlformats.org/officeDocument/2006/relationships/image" Target="../media/image35.png"/><Relationship Id="rId26" Type="http://schemas.openxmlformats.org/officeDocument/2006/relationships/image" Target="../media/image44.jpeg"/><Relationship Id="rId39" Type="http://schemas.openxmlformats.org/officeDocument/2006/relationships/image" Target="../media/image61.jpeg"/><Relationship Id="rId21" Type="http://schemas.openxmlformats.org/officeDocument/2006/relationships/image" Target="../media/image39.jpeg"/><Relationship Id="rId34" Type="http://schemas.openxmlformats.org/officeDocument/2006/relationships/image" Target="../media/image55.jpeg"/><Relationship Id="rId42" Type="http://schemas.openxmlformats.org/officeDocument/2006/relationships/image" Target="../media/image64.jpeg"/><Relationship Id="rId47" Type="http://schemas.openxmlformats.org/officeDocument/2006/relationships/image" Target="../media/image70.jpeg"/><Relationship Id="rId50" Type="http://schemas.openxmlformats.org/officeDocument/2006/relationships/image" Target="../media/image73.jpeg"/><Relationship Id="rId55" Type="http://schemas.openxmlformats.org/officeDocument/2006/relationships/image" Target="../media/image80.jpeg"/><Relationship Id="rId63" Type="http://schemas.openxmlformats.org/officeDocument/2006/relationships/image" Target="../media/image69.jpeg"/><Relationship Id="rId7" Type="http://schemas.openxmlformats.org/officeDocument/2006/relationships/image" Target="../media/image24.jpeg"/><Relationship Id="rId2" Type="http://schemas.openxmlformats.org/officeDocument/2006/relationships/image" Target="../media/image5.png"/><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50.jpeg"/><Relationship Id="rId41" Type="http://schemas.openxmlformats.org/officeDocument/2006/relationships/image" Target="../media/image63.jpeg"/><Relationship Id="rId54" Type="http://schemas.openxmlformats.org/officeDocument/2006/relationships/image" Target="../media/image79.jpeg"/><Relationship Id="rId6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2.jpeg"/><Relationship Id="rId32" Type="http://schemas.openxmlformats.org/officeDocument/2006/relationships/image" Target="../media/image53.jpeg"/><Relationship Id="rId37" Type="http://schemas.openxmlformats.org/officeDocument/2006/relationships/image" Target="../media/image59.jpeg"/><Relationship Id="rId40" Type="http://schemas.openxmlformats.org/officeDocument/2006/relationships/image" Target="../media/image62.jpeg"/><Relationship Id="rId45" Type="http://schemas.openxmlformats.org/officeDocument/2006/relationships/image" Target="../media/image67.jpeg"/><Relationship Id="rId53" Type="http://schemas.openxmlformats.org/officeDocument/2006/relationships/image" Target="../media/image78.jpeg"/><Relationship Id="rId58" Type="http://schemas.openxmlformats.org/officeDocument/2006/relationships/image" Target="../media/image38.png"/><Relationship Id="rId5" Type="http://schemas.openxmlformats.org/officeDocument/2006/relationships/image" Target="../media/image21.png"/><Relationship Id="rId15" Type="http://schemas.openxmlformats.org/officeDocument/2006/relationships/image" Target="../media/image32.jpeg"/><Relationship Id="rId23" Type="http://schemas.openxmlformats.org/officeDocument/2006/relationships/image" Target="../media/image41.png"/><Relationship Id="rId28" Type="http://schemas.openxmlformats.org/officeDocument/2006/relationships/image" Target="../media/image49.jpeg"/><Relationship Id="rId36" Type="http://schemas.openxmlformats.org/officeDocument/2006/relationships/image" Target="../media/image58.jpeg"/><Relationship Id="rId49" Type="http://schemas.openxmlformats.org/officeDocument/2006/relationships/image" Target="../media/image72.jpeg"/><Relationship Id="rId57" Type="http://schemas.openxmlformats.org/officeDocument/2006/relationships/image" Target="../media/image22.jpeg"/><Relationship Id="rId61" Type="http://schemas.openxmlformats.org/officeDocument/2006/relationships/image" Target="../media/image47.jpe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52.jpeg"/><Relationship Id="rId44" Type="http://schemas.openxmlformats.org/officeDocument/2006/relationships/image" Target="../media/image66.jpeg"/><Relationship Id="rId52" Type="http://schemas.openxmlformats.org/officeDocument/2006/relationships/image" Target="../media/image76.jpeg"/><Relationship Id="rId60" Type="http://schemas.openxmlformats.org/officeDocument/2006/relationships/image" Target="../media/image46.jpeg"/><Relationship Id="rId65" Type="http://schemas.openxmlformats.org/officeDocument/2006/relationships/image" Target="../media/image77.jpeg"/><Relationship Id="rId4" Type="http://schemas.openxmlformats.org/officeDocument/2006/relationships/image" Target="../media/image20.jpeg"/><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40.png"/><Relationship Id="rId27" Type="http://schemas.openxmlformats.org/officeDocument/2006/relationships/image" Target="../media/image48.jpeg"/><Relationship Id="rId30" Type="http://schemas.openxmlformats.org/officeDocument/2006/relationships/image" Target="../media/image51.jpeg"/><Relationship Id="rId35" Type="http://schemas.openxmlformats.org/officeDocument/2006/relationships/image" Target="../media/image56.jpeg"/><Relationship Id="rId43" Type="http://schemas.openxmlformats.org/officeDocument/2006/relationships/image" Target="../media/image65.jpeg"/><Relationship Id="rId48" Type="http://schemas.openxmlformats.org/officeDocument/2006/relationships/image" Target="../media/image71.jpeg"/><Relationship Id="rId56" Type="http://schemas.openxmlformats.org/officeDocument/2006/relationships/image" Target="../media/image81.jpeg"/><Relationship Id="rId64" Type="http://schemas.openxmlformats.org/officeDocument/2006/relationships/image" Target="../media/image75.jpeg"/><Relationship Id="rId8" Type="http://schemas.openxmlformats.org/officeDocument/2006/relationships/image" Target="../media/image25.jpeg"/><Relationship Id="rId51" Type="http://schemas.openxmlformats.org/officeDocument/2006/relationships/image" Target="../media/image74.jpeg"/><Relationship Id="rId3" Type="http://schemas.openxmlformats.org/officeDocument/2006/relationships/slide" Target="slide47.xml"/><Relationship Id="rId12" Type="http://schemas.openxmlformats.org/officeDocument/2006/relationships/image" Target="../media/image29.jpeg"/><Relationship Id="rId17" Type="http://schemas.openxmlformats.org/officeDocument/2006/relationships/image" Target="../media/image34.png"/><Relationship Id="rId25" Type="http://schemas.openxmlformats.org/officeDocument/2006/relationships/image" Target="../media/image43.jpeg"/><Relationship Id="rId33" Type="http://schemas.openxmlformats.org/officeDocument/2006/relationships/image" Target="../media/image54.jpeg"/><Relationship Id="rId38" Type="http://schemas.openxmlformats.org/officeDocument/2006/relationships/image" Target="../media/image60.jpeg"/><Relationship Id="rId46" Type="http://schemas.openxmlformats.org/officeDocument/2006/relationships/image" Target="../media/image68.jpeg"/><Relationship Id="rId59"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slide" Target="slide4.xml"/><Relationship Id="rId7" Type="http://schemas.openxmlformats.org/officeDocument/2006/relationships/slide" Target="slide36.xml"/><Relationship Id="rId2" Type="http://schemas.openxmlformats.org/officeDocument/2006/relationships/slide" Target="slide31.xml"/><Relationship Id="rId1" Type="http://schemas.openxmlformats.org/officeDocument/2006/relationships/slideLayout" Target="../slideLayouts/slideLayout7.xml"/><Relationship Id="rId6" Type="http://schemas.openxmlformats.org/officeDocument/2006/relationships/slide" Target="slide59.xml"/><Relationship Id="rId5" Type="http://schemas.openxmlformats.org/officeDocument/2006/relationships/slide" Target="slide13.xml"/><Relationship Id="rId10" Type="http://schemas.openxmlformats.org/officeDocument/2006/relationships/slide" Target="slide53.xml"/><Relationship Id="rId4" Type="http://schemas.openxmlformats.org/officeDocument/2006/relationships/slide" Target="slide9.xml"/><Relationship Id="rId9" Type="http://schemas.openxmlformats.org/officeDocument/2006/relationships/slide" Target="slide40.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chart" Target="../charts/chart7.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3" Type="http://schemas.openxmlformats.org/officeDocument/2006/relationships/image" Target="../media/image30.jpeg"/><Relationship Id="rId18" Type="http://schemas.openxmlformats.org/officeDocument/2006/relationships/image" Target="../media/image35.png"/><Relationship Id="rId26" Type="http://schemas.openxmlformats.org/officeDocument/2006/relationships/image" Target="../media/image44.jpeg"/><Relationship Id="rId39" Type="http://schemas.openxmlformats.org/officeDocument/2006/relationships/image" Target="../media/image61.jpeg"/><Relationship Id="rId21" Type="http://schemas.openxmlformats.org/officeDocument/2006/relationships/image" Target="../media/image39.jpeg"/><Relationship Id="rId34" Type="http://schemas.openxmlformats.org/officeDocument/2006/relationships/image" Target="../media/image55.jpeg"/><Relationship Id="rId42" Type="http://schemas.openxmlformats.org/officeDocument/2006/relationships/image" Target="../media/image64.jpeg"/><Relationship Id="rId47" Type="http://schemas.openxmlformats.org/officeDocument/2006/relationships/image" Target="../media/image70.jpeg"/><Relationship Id="rId50" Type="http://schemas.openxmlformats.org/officeDocument/2006/relationships/image" Target="../media/image73.jpeg"/><Relationship Id="rId55" Type="http://schemas.openxmlformats.org/officeDocument/2006/relationships/image" Target="../media/image80.jpeg"/><Relationship Id="rId63" Type="http://schemas.openxmlformats.org/officeDocument/2006/relationships/image" Target="../media/image69.jpeg"/><Relationship Id="rId7" Type="http://schemas.openxmlformats.org/officeDocument/2006/relationships/image" Target="../media/image24.jpeg"/><Relationship Id="rId2" Type="http://schemas.openxmlformats.org/officeDocument/2006/relationships/image" Target="../media/image5.png"/><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50.jpeg"/><Relationship Id="rId41" Type="http://schemas.openxmlformats.org/officeDocument/2006/relationships/image" Target="../media/image63.jpeg"/><Relationship Id="rId54" Type="http://schemas.openxmlformats.org/officeDocument/2006/relationships/image" Target="../media/image79.jpeg"/><Relationship Id="rId6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2.jpeg"/><Relationship Id="rId32" Type="http://schemas.openxmlformats.org/officeDocument/2006/relationships/image" Target="../media/image53.jpeg"/><Relationship Id="rId37" Type="http://schemas.openxmlformats.org/officeDocument/2006/relationships/image" Target="../media/image59.jpeg"/><Relationship Id="rId40" Type="http://schemas.openxmlformats.org/officeDocument/2006/relationships/image" Target="../media/image62.jpeg"/><Relationship Id="rId45" Type="http://schemas.openxmlformats.org/officeDocument/2006/relationships/image" Target="../media/image67.jpeg"/><Relationship Id="rId53" Type="http://schemas.openxmlformats.org/officeDocument/2006/relationships/image" Target="../media/image78.jpeg"/><Relationship Id="rId58" Type="http://schemas.openxmlformats.org/officeDocument/2006/relationships/image" Target="../media/image38.png"/><Relationship Id="rId5" Type="http://schemas.openxmlformats.org/officeDocument/2006/relationships/image" Target="../media/image21.png"/><Relationship Id="rId15" Type="http://schemas.openxmlformats.org/officeDocument/2006/relationships/image" Target="../media/image32.jpeg"/><Relationship Id="rId23" Type="http://schemas.openxmlformats.org/officeDocument/2006/relationships/image" Target="../media/image41.png"/><Relationship Id="rId28" Type="http://schemas.openxmlformats.org/officeDocument/2006/relationships/image" Target="../media/image49.jpeg"/><Relationship Id="rId36" Type="http://schemas.openxmlformats.org/officeDocument/2006/relationships/image" Target="../media/image58.jpeg"/><Relationship Id="rId49" Type="http://schemas.openxmlformats.org/officeDocument/2006/relationships/image" Target="../media/image72.jpeg"/><Relationship Id="rId57" Type="http://schemas.openxmlformats.org/officeDocument/2006/relationships/image" Target="../media/image22.jpeg"/><Relationship Id="rId61" Type="http://schemas.openxmlformats.org/officeDocument/2006/relationships/image" Target="../media/image47.jpe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52.jpeg"/><Relationship Id="rId44" Type="http://schemas.openxmlformats.org/officeDocument/2006/relationships/image" Target="../media/image66.jpeg"/><Relationship Id="rId52" Type="http://schemas.openxmlformats.org/officeDocument/2006/relationships/image" Target="../media/image76.jpeg"/><Relationship Id="rId60" Type="http://schemas.openxmlformats.org/officeDocument/2006/relationships/image" Target="../media/image46.jpeg"/><Relationship Id="rId65" Type="http://schemas.openxmlformats.org/officeDocument/2006/relationships/image" Target="../media/image77.jpeg"/><Relationship Id="rId4" Type="http://schemas.openxmlformats.org/officeDocument/2006/relationships/image" Target="../media/image20.jpeg"/><Relationship Id="rId9" Type="http://schemas.openxmlformats.org/officeDocument/2006/relationships/image" Target="../media/image26.jpeg"/><Relationship Id="rId14" Type="http://schemas.openxmlformats.org/officeDocument/2006/relationships/image" Target="../media/image31.jpeg"/><Relationship Id="rId22" Type="http://schemas.openxmlformats.org/officeDocument/2006/relationships/image" Target="../media/image40.png"/><Relationship Id="rId27" Type="http://schemas.openxmlformats.org/officeDocument/2006/relationships/image" Target="../media/image48.jpeg"/><Relationship Id="rId30" Type="http://schemas.openxmlformats.org/officeDocument/2006/relationships/image" Target="../media/image51.jpeg"/><Relationship Id="rId35" Type="http://schemas.openxmlformats.org/officeDocument/2006/relationships/image" Target="../media/image56.jpeg"/><Relationship Id="rId43" Type="http://schemas.openxmlformats.org/officeDocument/2006/relationships/image" Target="../media/image65.jpeg"/><Relationship Id="rId48" Type="http://schemas.openxmlformats.org/officeDocument/2006/relationships/image" Target="../media/image71.jpeg"/><Relationship Id="rId56" Type="http://schemas.openxmlformats.org/officeDocument/2006/relationships/image" Target="../media/image81.jpeg"/><Relationship Id="rId64" Type="http://schemas.openxmlformats.org/officeDocument/2006/relationships/image" Target="../media/image75.jpeg"/><Relationship Id="rId8" Type="http://schemas.openxmlformats.org/officeDocument/2006/relationships/image" Target="../media/image25.jpeg"/><Relationship Id="rId51" Type="http://schemas.openxmlformats.org/officeDocument/2006/relationships/image" Target="../media/image74.jpeg"/><Relationship Id="rId3" Type="http://schemas.openxmlformats.org/officeDocument/2006/relationships/slide" Target="slide47.xml"/><Relationship Id="rId12" Type="http://schemas.openxmlformats.org/officeDocument/2006/relationships/image" Target="../media/image29.jpeg"/><Relationship Id="rId17" Type="http://schemas.openxmlformats.org/officeDocument/2006/relationships/image" Target="../media/image34.png"/><Relationship Id="rId25" Type="http://schemas.openxmlformats.org/officeDocument/2006/relationships/image" Target="../media/image43.jpeg"/><Relationship Id="rId33" Type="http://schemas.openxmlformats.org/officeDocument/2006/relationships/image" Target="../media/image54.jpeg"/><Relationship Id="rId38" Type="http://schemas.openxmlformats.org/officeDocument/2006/relationships/image" Target="../media/image60.jpeg"/><Relationship Id="rId46" Type="http://schemas.openxmlformats.org/officeDocument/2006/relationships/image" Target="../media/image68.jpeg"/><Relationship Id="rId59"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chart" Target="../charts/chart12.xml"/><Relationship Id="rId4" Type="http://schemas.openxmlformats.org/officeDocument/2006/relationships/chart" Target="../charts/chart11.xml"/></Relationships>
</file>

<file path=ppt/slides/_rels/slide2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8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8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3" Type="http://schemas.openxmlformats.org/officeDocument/2006/relationships/image" Target="../media/image98.png"/><Relationship Id="rId7" Type="http://schemas.openxmlformats.org/officeDocument/2006/relationships/image" Target="../media/image102.jpeg"/><Relationship Id="rId12" Type="http://schemas.openxmlformats.org/officeDocument/2006/relationships/image" Target="../media/image107.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 Id="rId14" Type="http://schemas.openxmlformats.org/officeDocument/2006/relationships/image" Target="../media/image109.jpeg"/></Relationships>
</file>

<file path=ppt/slides/_rels/slide34.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jpeg"/><Relationship Id="rId3" Type="http://schemas.openxmlformats.org/officeDocument/2006/relationships/slide" Target="slide47.xml"/><Relationship Id="rId7" Type="http://schemas.openxmlformats.org/officeDocument/2006/relationships/image" Target="../media/image101.jpeg"/><Relationship Id="rId12" Type="http://schemas.openxmlformats.org/officeDocument/2006/relationships/image" Target="../media/image106.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0.jpeg"/><Relationship Id="rId11" Type="http://schemas.openxmlformats.org/officeDocument/2006/relationships/image" Target="../media/image105.jpeg"/><Relationship Id="rId5" Type="http://schemas.openxmlformats.org/officeDocument/2006/relationships/image" Target="../media/image99.jpeg"/><Relationship Id="rId15" Type="http://schemas.openxmlformats.org/officeDocument/2006/relationships/image" Target="../media/image109.jpeg"/><Relationship Id="rId10" Type="http://schemas.openxmlformats.org/officeDocument/2006/relationships/image" Target="../media/image104.jpeg"/><Relationship Id="rId4" Type="http://schemas.openxmlformats.org/officeDocument/2006/relationships/image" Target="../media/image98.png"/><Relationship Id="rId9" Type="http://schemas.openxmlformats.org/officeDocument/2006/relationships/image" Target="../media/image103.jpeg"/><Relationship Id="rId14" Type="http://schemas.openxmlformats.org/officeDocument/2006/relationships/image" Target="../media/image108.jpeg"/></Relationships>
</file>

<file path=ppt/slides/_rels/slide3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10.png"/><Relationship Id="rId21" Type="http://schemas.openxmlformats.org/officeDocument/2006/relationships/image" Target="../media/image128.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image" Target="../media/image5.png"/><Relationship Id="rId16" Type="http://schemas.openxmlformats.org/officeDocument/2006/relationships/image" Target="../media/image123.png"/><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18.png"/><Relationship Id="rId24" Type="http://schemas.openxmlformats.org/officeDocument/2006/relationships/image" Target="../media/image131.png"/><Relationship Id="rId5" Type="http://schemas.openxmlformats.org/officeDocument/2006/relationships/image" Target="../media/image112.png"/><Relationship Id="rId15" Type="http://schemas.openxmlformats.org/officeDocument/2006/relationships/image" Target="../media/image122.png"/><Relationship Id="rId23" Type="http://schemas.openxmlformats.org/officeDocument/2006/relationships/image" Target="../media/image130.png"/><Relationship Id="rId10" Type="http://schemas.openxmlformats.org/officeDocument/2006/relationships/image" Target="../media/image117.png"/><Relationship Id="rId19" Type="http://schemas.openxmlformats.org/officeDocument/2006/relationships/image" Target="../media/image126.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 Id="rId22" Type="http://schemas.openxmlformats.org/officeDocument/2006/relationships/image" Target="../media/image12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thevab.com/insight/linear-tv-ott" TargetMode="External"/><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chart" Target="../charts/chart16.xml"/><Relationship Id="rId4" Type="http://schemas.openxmlformats.org/officeDocument/2006/relationships/image" Target="../media/image133.png"/></Relationships>
</file>

<file path=ppt/slides/_rels/slide4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hyperlink" Target="http://www.thevab.com/" TargetMode="External"/><Relationship Id="rId5" Type="http://schemas.openxmlformats.org/officeDocument/2006/relationships/hyperlink" Target="https://twitter.com/VABintel" TargetMode="External"/><Relationship Id="rId4" Type="http://schemas.openxmlformats.org/officeDocument/2006/relationships/hyperlink" Target="https://thevab.com/"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3" Type="http://schemas.openxmlformats.org/officeDocument/2006/relationships/image" Target="../media/image42.jpeg"/><Relationship Id="rId18" Type="http://schemas.openxmlformats.org/officeDocument/2006/relationships/image" Target="../media/image50.jpeg"/><Relationship Id="rId26" Type="http://schemas.openxmlformats.org/officeDocument/2006/relationships/image" Target="../media/image61.jpeg"/><Relationship Id="rId39" Type="http://schemas.openxmlformats.org/officeDocument/2006/relationships/image" Target="../media/image20.jpeg"/><Relationship Id="rId21" Type="http://schemas.openxmlformats.org/officeDocument/2006/relationships/image" Target="../media/image53.jpeg"/><Relationship Id="rId34" Type="http://schemas.openxmlformats.org/officeDocument/2006/relationships/image" Target="../media/image71.jpeg"/><Relationship Id="rId42" Type="http://schemas.openxmlformats.org/officeDocument/2006/relationships/image" Target="../media/image27.png"/><Relationship Id="rId47" Type="http://schemas.openxmlformats.org/officeDocument/2006/relationships/image" Target="../media/image72.jpeg"/><Relationship Id="rId50" Type="http://schemas.openxmlformats.org/officeDocument/2006/relationships/image" Target="../media/image76.jpeg"/><Relationship Id="rId55" Type="http://schemas.openxmlformats.org/officeDocument/2006/relationships/image" Target="../media/image23.png"/><Relationship Id="rId63" Type="http://schemas.openxmlformats.org/officeDocument/2006/relationships/image" Target="../media/image55.jpeg"/><Relationship Id="rId7" Type="http://schemas.openxmlformats.org/officeDocument/2006/relationships/image" Target="../media/image30.jpeg"/><Relationship Id="rId2" Type="http://schemas.openxmlformats.org/officeDocument/2006/relationships/image" Target="../media/image5.png"/><Relationship Id="rId16" Type="http://schemas.openxmlformats.org/officeDocument/2006/relationships/image" Target="../media/image48.jpeg"/><Relationship Id="rId20" Type="http://schemas.openxmlformats.org/officeDocument/2006/relationships/image" Target="../media/image52.jpeg"/><Relationship Id="rId29" Type="http://schemas.openxmlformats.org/officeDocument/2006/relationships/image" Target="../media/image64.jpeg"/><Relationship Id="rId41" Type="http://schemas.openxmlformats.org/officeDocument/2006/relationships/image" Target="../media/image24.jpeg"/><Relationship Id="rId54" Type="http://schemas.openxmlformats.org/officeDocument/2006/relationships/image" Target="../media/image33.png"/><Relationship Id="rId6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39.jpeg"/><Relationship Id="rId24" Type="http://schemas.openxmlformats.org/officeDocument/2006/relationships/image" Target="../media/image58.jpeg"/><Relationship Id="rId32" Type="http://schemas.openxmlformats.org/officeDocument/2006/relationships/image" Target="../media/image68.jpeg"/><Relationship Id="rId37" Type="http://schemas.openxmlformats.org/officeDocument/2006/relationships/image" Target="../media/image80.jpeg"/><Relationship Id="rId40" Type="http://schemas.openxmlformats.org/officeDocument/2006/relationships/image" Target="../media/image21.png"/><Relationship Id="rId45" Type="http://schemas.openxmlformats.org/officeDocument/2006/relationships/image" Target="../media/image36.png"/><Relationship Id="rId53" Type="http://schemas.openxmlformats.org/officeDocument/2006/relationships/image" Target="../media/image38.png"/><Relationship Id="rId58" Type="http://schemas.openxmlformats.org/officeDocument/2006/relationships/image" Target="../media/image75.jpeg"/><Relationship Id="rId5" Type="http://schemas.openxmlformats.org/officeDocument/2006/relationships/image" Target="../media/image28.png"/><Relationship Id="rId15" Type="http://schemas.openxmlformats.org/officeDocument/2006/relationships/image" Target="../media/image44.jpeg"/><Relationship Id="rId23" Type="http://schemas.openxmlformats.org/officeDocument/2006/relationships/image" Target="../media/image56.jpeg"/><Relationship Id="rId28" Type="http://schemas.openxmlformats.org/officeDocument/2006/relationships/image" Target="../media/image63.jpeg"/><Relationship Id="rId36" Type="http://schemas.openxmlformats.org/officeDocument/2006/relationships/image" Target="../media/image79.jpeg"/><Relationship Id="rId49" Type="http://schemas.openxmlformats.org/officeDocument/2006/relationships/image" Target="../media/image74.jpeg"/><Relationship Id="rId57" Type="http://schemas.openxmlformats.org/officeDocument/2006/relationships/image" Target="../media/image77.jpeg"/><Relationship Id="rId61" Type="http://schemas.openxmlformats.org/officeDocument/2006/relationships/image" Target="../media/image46.jpeg"/><Relationship Id="rId10" Type="http://schemas.openxmlformats.org/officeDocument/2006/relationships/image" Target="../media/image37.png"/><Relationship Id="rId19" Type="http://schemas.openxmlformats.org/officeDocument/2006/relationships/image" Target="../media/image51.jpeg"/><Relationship Id="rId31" Type="http://schemas.openxmlformats.org/officeDocument/2006/relationships/image" Target="../media/image66.jpeg"/><Relationship Id="rId44" Type="http://schemas.openxmlformats.org/officeDocument/2006/relationships/image" Target="../media/image32.jpeg"/><Relationship Id="rId52" Type="http://schemas.openxmlformats.org/officeDocument/2006/relationships/image" Target="../media/image57.jpeg"/><Relationship Id="rId60" Type="http://schemas.openxmlformats.org/officeDocument/2006/relationships/image" Target="../media/image22.jpeg"/><Relationship Id="rId4" Type="http://schemas.openxmlformats.org/officeDocument/2006/relationships/image" Target="../media/image26.jpeg"/><Relationship Id="rId9" Type="http://schemas.openxmlformats.org/officeDocument/2006/relationships/image" Target="../media/image35.png"/><Relationship Id="rId14" Type="http://schemas.openxmlformats.org/officeDocument/2006/relationships/image" Target="../media/image43.jpeg"/><Relationship Id="rId22" Type="http://schemas.openxmlformats.org/officeDocument/2006/relationships/image" Target="../media/image54.jpeg"/><Relationship Id="rId27" Type="http://schemas.openxmlformats.org/officeDocument/2006/relationships/image" Target="../media/image62.jpeg"/><Relationship Id="rId30" Type="http://schemas.openxmlformats.org/officeDocument/2006/relationships/image" Target="../media/image65.jpeg"/><Relationship Id="rId35" Type="http://schemas.openxmlformats.org/officeDocument/2006/relationships/image" Target="../media/image78.jpeg"/><Relationship Id="rId43" Type="http://schemas.openxmlformats.org/officeDocument/2006/relationships/image" Target="../media/image31.jpeg"/><Relationship Id="rId48" Type="http://schemas.openxmlformats.org/officeDocument/2006/relationships/image" Target="../media/image73.jpeg"/><Relationship Id="rId56" Type="http://schemas.openxmlformats.org/officeDocument/2006/relationships/image" Target="../media/image41.png"/><Relationship Id="rId64" Type="http://schemas.openxmlformats.org/officeDocument/2006/relationships/image" Target="../media/image67.jpeg"/><Relationship Id="rId8" Type="http://schemas.openxmlformats.org/officeDocument/2006/relationships/image" Target="../media/image34.png"/><Relationship Id="rId51" Type="http://schemas.openxmlformats.org/officeDocument/2006/relationships/image" Target="../media/image59.jpeg"/><Relationship Id="rId3" Type="http://schemas.openxmlformats.org/officeDocument/2006/relationships/image" Target="../media/image25.jpeg"/><Relationship Id="rId12" Type="http://schemas.openxmlformats.org/officeDocument/2006/relationships/image" Target="../media/image40.png"/><Relationship Id="rId17" Type="http://schemas.openxmlformats.org/officeDocument/2006/relationships/image" Target="../media/image49.jpeg"/><Relationship Id="rId25" Type="http://schemas.openxmlformats.org/officeDocument/2006/relationships/image" Target="../media/image60.jpeg"/><Relationship Id="rId33" Type="http://schemas.openxmlformats.org/officeDocument/2006/relationships/image" Target="../media/image70.jpeg"/><Relationship Id="rId38" Type="http://schemas.openxmlformats.org/officeDocument/2006/relationships/image" Target="../media/image81.jpeg"/><Relationship Id="rId46" Type="http://schemas.openxmlformats.org/officeDocument/2006/relationships/image" Target="../media/image69.jpeg"/><Relationship Id="rId59" Type="http://schemas.openxmlformats.org/officeDocument/2006/relationships/image" Target="../media/image45.jpeg"/></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3" Type="http://schemas.openxmlformats.org/officeDocument/2006/relationships/image" Target="../media/image98.png"/><Relationship Id="rId7" Type="http://schemas.openxmlformats.org/officeDocument/2006/relationships/image" Target="../media/image102.jpeg"/><Relationship Id="rId12" Type="http://schemas.openxmlformats.org/officeDocument/2006/relationships/image" Target="../media/image107.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 Id="rId14" Type="http://schemas.openxmlformats.org/officeDocument/2006/relationships/image" Target="../media/image109.jpeg"/></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thevab.com/insight/matter-of-principle" TargetMode="External"/><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s://thevab.com/insight/its-matter-trus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3" name="Picture 12" descr="A picture containing computer&#10;&#10;Description automatically generated">
            <a:extLst>
              <a:ext uri="{FF2B5EF4-FFF2-40B4-BE49-F238E27FC236}">
                <a16:creationId xmlns:a16="http://schemas.microsoft.com/office/drawing/2014/main" id="{E6DBE5E1-5AF8-8940-96AE-2F228C884993}"/>
              </a:ext>
            </a:extLst>
          </p:cNvPr>
          <p:cNvPicPr>
            <a:picLocks noChangeAspect="1"/>
          </p:cNvPicPr>
          <p:nvPr/>
        </p:nvPicPr>
        <p:blipFill rotWithShape="1">
          <a:blip r:embed="rId4"/>
          <a:srcRect b="6066"/>
          <a:stretch/>
        </p:blipFill>
        <p:spPr>
          <a:xfrm>
            <a:off x="0" y="420533"/>
            <a:ext cx="12190539" cy="6441993"/>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398216" y="3587897"/>
            <a:ext cx="2298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84A99"/>
                </a:solidFill>
                <a:effectLst/>
                <a:uLnTx/>
                <a:uFillTx/>
                <a:latin typeface="Helvetica" pitchFamily="2" charset="0"/>
                <a:ea typeface="+mn-ea"/>
                <a:cs typeface="+mn-cs"/>
              </a:rPr>
              <a:t>2020</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3507618"/>
            <a:ext cx="521208" cy="0"/>
          </a:xfrm>
          <a:prstGeom prst="line">
            <a:avLst/>
          </a:prstGeom>
          <a:ln>
            <a:solidFill>
              <a:srgbClr val="E84A99"/>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114299" y="4025020"/>
            <a:ext cx="5854701" cy="1446550"/>
          </a:xfrm>
          <a:prstGeom prst="rect">
            <a:avLst/>
          </a:prstGeom>
          <a:noFill/>
        </p:spPr>
        <p:txBody>
          <a:bodyPr wrap="square" rtlCol="0">
            <a:spAutoFit/>
          </a:bodyPr>
          <a:lstStyle/>
          <a:p>
            <a:pPr lvl="0">
              <a:defRPr/>
            </a:pPr>
            <a:r>
              <a:rPr kumimoji="0" lang="en-US" sz="3400" b="1" i="0" u="none" strike="noStrike" kern="1200" cap="none" spc="0" normalizeH="0" baseline="0" noProof="0" dirty="0">
                <a:ln>
                  <a:noFill/>
                </a:ln>
                <a:solidFill>
                  <a:srgbClr val="E84A99"/>
                </a:solidFill>
                <a:effectLst/>
                <a:uLnTx/>
                <a:uFillTx/>
                <a:latin typeface="Helvetica" pitchFamily="2" charset="0"/>
                <a:ea typeface="+mn-ea"/>
                <a:cs typeface="+mn-cs"/>
              </a:rPr>
              <a:t>The Path To Victory</a:t>
            </a:r>
            <a:br>
              <a:rPr kumimoji="0" lang="en-US" sz="4000" b="1" i="0" u="none" strike="noStrike" kern="1200" cap="none" spc="0" normalizeH="0" baseline="0" noProof="0" dirty="0">
                <a:ln>
                  <a:noFill/>
                </a:ln>
                <a:solidFill>
                  <a:prstClr val="white"/>
                </a:solidFill>
                <a:effectLst/>
                <a:uLnTx/>
                <a:uFillTx/>
                <a:latin typeface="Helvetica" pitchFamily="2" charset="0"/>
                <a:ea typeface="+mn-ea"/>
                <a:cs typeface="+mn-cs"/>
              </a:rPr>
            </a:br>
            <a:r>
              <a:rPr lang="en-US" sz="2600" dirty="0">
                <a:solidFill>
                  <a:prstClr val="white"/>
                </a:solidFill>
                <a:latin typeface="Helvetica" pitchFamily="2" charset="0"/>
              </a:rPr>
              <a:t>Understanding How ‘Share Of Voice’ Impacts Election Outcomes</a:t>
            </a:r>
          </a:p>
        </p:txBody>
      </p:sp>
      <p:pic>
        <p:nvPicPr>
          <p:cNvPr id="10" name="Picture 9" descr="A picture containing drawing&#10;&#10;Description automatically generated">
            <a:extLst>
              <a:ext uri="{FF2B5EF4-FFF2-40B4-BE49-F238E27FC236}">
                <a16:creationId xmlns:a16="http://schemas.microsoft.com/office/drawing/2014/main" id="{BE6A6325-9FC5-AF41-ACA4-A6515F5552CD}"/>
              </a:ext>
            </a:extLst>
          </p:cNvPr>
          <p:cNvPicPr>
            <a:picLocks noChangeAspect="1"/>
          </p:cNvPicPr>
          <p:nvPr/>
        </p:nvPicPr>
        <p:blipFill rotWithShape="1">
          <a:blip r:embed="rId5"/>
          <a:srcRect l="24710" t="36878" r="29720" b="37455"/>
          <a:stretch/>
        </p:blipFill>
        <p:spPr>
          <a:xfrm>
            <a:off x="503469" y="6044310"/>
            <a:ext cx="2085727" cy="660480"/>
          </a:xfrm>
          <a:prstGeom prst="rect">
            <a:avLst/>
          </a:prstGeom>
        </p:spPr>
      </p:pic>
    </p:spTree>
    <p:extLst>
      <p:ext uri="{BB962C8B-B14F-4D97-AF65-F5344CB8AC3E}">
        <p14:creationId xmlns:p14="http://schemas.microsoft.com/office/powerpoint/2010/main" val="2222973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425" y="1519641"/>
            <a:ext cx="5387074" cy="3345657"/>
          </a:xfrm>
          <a:prstGeom prst="rect">
            <a:avLst/>
          </a:prstGeom>
        </p:spPr>
      </p:pic>
      <p:sp>
        <p:nvSpPr>
          <p:cNvPr id="11" name="Rectangle 10"/>
          <p:cNvSpPr/>
          <p:nvPr/>
        </p:nvSpPr>
        <p:spPr>
          <a:xfrm>
            <a:off x="5779472" y="-3824"/>
            <a:ext cx="6412527" cy="6862588"/>
          </a:xfrm>
          <a:prstGeom prst="rect">
            <a:avLst/>
          </a:prstGeom>
          <a:solidFill>
            <a:schemeClr val="bg1">
              <a:lumMod val="75000"/>
              <a:alpha val="45000"/>
            </a:schemeClr>
          </a:solidFill>
          <a:ln w="9525" cap="flat" cmpd="sng" algn="ctr">
            <a:noFill/>
            <a:prstDash val="solid"/>
          </a:ln>
          <a:effectLst/>
        </p:spPr>
        <p:txBody>
          <a:bodyPr rtlCol="0" anchor="ctr"/>
          <a:lstStyle/>
          <a:p>
            <a:pPr algn="ctr" defTabSz="1172398">
              <a:defRPr/>
            </a:pPr>
            <a:endParaRPr lang="en-US" sz="4600" kern="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892812D1-C2E7-6145-8C2A-95A25EFCD80C}"/>
              </a:ext>
            </a:extLst>
          </p:cNvPr>
          <p:cNvSpPr/>
          <p:nvPr/>
        </p:nvSpPr>
        <p:spPr>
          <a:xfrm>
            <a:off x="-1" y="0"/>
            <a:ext cx="6571925" cy="6869150"/>
          </a:xfrm>
          <a:prstGeom prst="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162005" y="357425"/>
            <a:ext cx="6211784" cy="523220"/>
          </a:xfrm>
          <a:prstGeom prst="rect">
            <a:avLst/>
          </a:prstGeom>
        </p:spPr>
        <p:txBody>
          <a:bodyPr wrap="square">
            <a:spAutoFit/>
          </a:bodyPr>
          <a:lstStyle/>
          <a:p>
            <a:r>
              <a:rPr lang="en-US" sz="2800" b="1" dirty="0">
                <a:solidFill>
                  <a:srgbClr val="E84A99"/>
                </a:solidFill>
                <a:latin typeface="Helvetica" pitchFamily="2" charset="0"/>
              </a:rPr>
              <a:t>‘Share Of Voice’ Analysis Overview</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198411" y="1444853"/>
            <a:ext cx="6211784" cy="4247317"/>
          </a:xfrm>
          <a:prstGeom prst="rect">
            <a:avLst/>
          </a:prstGeom>
          <a:noFill/>
        </p:spPr>
        <p:txBody>
          <a:bodyPr wrap="square" rtlCol="0">
            <a:spAutoFit/>
          </a:bodyPr>
          <a:lstStyle/>
          <a:p>
            <a:pPr lvl="0">
              <a:defRPr/>
            </a:pPr>
            <a:r>
              <a:rPr lang="en-US" sz="2100" dirty="0">
                <a:solidFill>
                  <a:schemeClr val="bg1"/>
                </a:solidFill>
                <a:latin typeface="Helvetica Light" panose="020B0403020202020204" pitchFamily="34" charset="0"/>
              </a:rPr>
              <a:t>We analyzed the total reported TV spend for each candidate within the most competitive races</a:t>
            </a:r>
            <a:r>
              <a:rPr lang="en-US" sz="2100" b="1" dirty="0">
                <a:solidFill>
                  <a:schemeClr val="bg1"/>
                </a:solidFill>
                <a:latin typeface="Helvetica Light" panose="020B0403020202020204" pitchFamily="34" charset="0"/>
              </a:rPr>
              <a:t> – </a:t>
            </a:r>
          </a:p>
          <a:p>
            <a:pPr lvl="0">
              <a:defRPr/>
            </a:pPr>
            <a:r>
              <a:rPr lang="en-US" sz="2100" b="1" dirty="0">
                <a:solidFill>
                  <a:srgbClr val="E84A99"/>
                </a:solidFill>
                <a:latin typeface="Helvetica Light" panose="020B0403020202020204" pitchFamily="34" charset="0"/>
              </a:rPr>
              <a:t>‘hotly contested’</a:t>
            </a:r>
            <a:r>
              <a:rPr lang="en-US" sz="2100" dirty="0">
                <a:solidFill>
                  <a:srgbClr val="E84A99"/>
                </a:solidFill>
                <a:latin typeface="Helvetica Light" panose="020B0403020202020204" pitchFamily="34" charset="0"/>
              </a:rPr>
              <a:t> </a:t>
            </a:r>
            <a:r>
              <a:rPr lang="en-US" sz="2100" dirty="0">
                <a:solidFill>
                  <a:schemeClr val="bg1"/>
                </a:solidFill>
                <a:latin typeface="Helvetica Light" panose="020B0403020202020204" pitchFamily="34" charset="0"/>
              </a:rPr>
              <a:t>and ones that </a:t>
            </a:r>
            <a:r>
              <a:rPr lang="en-US" sz="2100" b="1" dirty="0">
                <a:solidFill>
                  <a:srgbClr val="E84A99"/>
                </a:solidFill>
                <a:latin typeface="Helvetica Light" panose="020B0403020202020204" pitchFamily="34" charset="0"/>
              </a:rPr>
              <a:t>‘heated up’ late </a:t>
            </a:r>
            <a:r>
              <a:rPr lang="en-US" sz="2100" b="1" dirty="0">
                <a:solidFill>
                  <a:schemeClr val="bg1"/>
                </a:solidFill>
                <a:latin typeface="Helvetica Light" panose="020B0403020202020204" pitchFamily="34" charset="0"/>
              </a:rPr>
              <a:t>-</a:t>
            </a:r>
            <a:r>
              <a:rPr lang="en-US" sz="2100" dirty="0">
                <a:solidFill>
                  <a:schemeClr val="bg1"/>
                </a:solidFill>
                <a:latin typeface="Helvetica Light" panose="020B0403020202020204" pitchFamily="34" charset="0"/>
              </a:rPr>
              <a:t> across the U.S. House of Representatives, U.S. Senate and Gubernatorial races during the </a:t>
            </a:r>
          </a:p>
          <a:p>
            <a:pPr lvl="0">
              <a:defRPr/>
            </a:pPr>
            <a:r>
              <a:rPr lang="en-US" sz="2100" b="1" dirty="0">
                <a:solidFill>
                  <a:srgbClr val="E84A99"/>
                </a:solidFill>
                <a:latin typeface="Helvetica Light" panose="020B0403020202020204" pitchFamily="34" charset="0"/>
              </a:rPr>
              <a:t>2018 midterm election cycle</a:t>
            </a:r>
            <a:r>
              <a:rPr lang="en-US" sz="2100" dirty="0">
                <a:solidFill>
                  <a:schemeClr val="bg1"/>
                </a:solidFill>
                <a:latin typeface="Helvetica Light" panose="020B0403020202020204" pitchFamily="34" charset="0"/>
              </a:rPr>
              <a:t> to determine what, </a:t>
            </a:r>
          </a:p>
          <a:p>
            <a:pPr lvl="0">
              <a:defRPr/>
            </a:pPr>
            <a:r>
              <a:rPr lang="en-US" sz="2100" dirty="0">
                <a:solidFill>
                  <a:schemeClr val="bg1"/>
                </a:solidFill>
                <a:latin typeface="Helvetica Light" panose="020B0403020202020204" pitchFamily="34" charset="0"/>
              </a:rPr>
              <a:t>if any, effect a candidate’s </a:t>
            </a:r>
            <a:r>
              <a:rPr lang="en-US" sz="2100" b="1" dirty="0">
                <a:solidFill>
                  <a:srgbClr val="E84A99"/>
                </a:solidFill>
                <a:latin typeface="Helvetica Light" panose="020B0403020202020204" pitchFamily="34" charset="0"/>
              </a:rPr>
              <a:t>share of voice</a:t>
            </a:r>
            <a:r>
              <a:rPr lang="en-US" sz="2100" dirty="0">
                <a:solidFill>
                  <a:schemeClr val="bg1"/>
                </a:solidFill>
                <a:latin typeface="Helvetica Light" panose="020B0403020202020204" pitchFamily="34" charset="0"/>
              </a:rPr>
              <a:t> had on </a:t>
            </a:r>
          </a:p>
          <a:p>
            <a:pPr lvl="0">
              <a:defRPr/>
            </a:pPr>
            <a:r>
              <a:rPr lang="en-US" sz="2100" b="1" dirty="0">
                <a:solidFill>
                  <a:srgbClr val="E84A99"/>
                </a:solidFill>
                <a:latin typeface="Helvetica Light" panose="020B0403020202020204" pitchFamily="34" charset="0"/>
              </a:rPr>
              <a:t>election outcomes</a:t>
            </a:r>
            <a:endParaRPr lang="en-US" sz="2100" dirty="0">
              <a:solidFill>
                <a:srgbClr val="E84A99"/>
              </a:solidFill>
              <a:latin typeface="Helvetica Light" panose="020B0403020202020204" pitchFamily="34" charset="0"/>
            </a:endParaRPr>
          </a:p>
          <a:p>
            <a:pPr lvl="0">
              <a:defRPr/>
            </a:pPr>
            <a:br>
              <a:rPr lang="en-US" sz="2100" spc="-1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br>
            <a:r>
              <a:rPr lang="en-US" sz="2100" u="sng" dirty="0">
                <a:solidFill>
                  <a:schemeClr val="bg1"/>
                </a:solidFill>
                <a:latin typeface="Helvetica Light" panose="020B0403020202020204" pitchFamily="34" charset="0"/>
              </a:rPr>
              <a:t>In total, our analysis examines </a:t>
            </a:r>
            <a:r>
              <a:rPr lang="en-US" sz="2100" b="1" u="sng" dirty="0">
                <a:solidFill>
                  <a:schemeClr val="bg1"/>
                </a:solidFill>
                <a:latin typeface="Helvetica Light" panose="020B0403020202020204" pitchFamily="34" charset="0"/>
              </a:rPr>
              <a:t>74 races</a:t>
            </a:r>
            <a:r>
              <a:rPr lang="en-US" sz="2100" u="sng" dirty="0">
                <a:solidFill>
                  <a:schemeClr val="bg1"/>
                </a:solidFill>
                <a:latin typeface="Helvetica Light" panose="020B0403020202020204" pitchFamily="34" charset="0"/>
              </a:rPr>
              <a:t>:</a:t>
            </a:r>
          </a:p>
          <a:p>
            <a:pPr marL="800100" lvl="1" indent="-342900">
              <a:buFont typeface="Arial" panose="020B0604020202020204" pitchFamily="34" charset="0"/>
              <a:buChar char="•"/>
              <a:defRPr/>
            </a:pPr>
            <a:r>
              <a:rPr lang="en-US" b="1" dirty="0">
                <a:solidFill>
                  <a:schemeClr val="bg1"/>
                </a:solidFill>
                <a:latin typeface="Helvetica Light" panose="020B0403020202020204" pitchFamily="34" charset="0"/>
              </a:rPr>
              <a:t>55</a:t>
            </a:r>
            <a:r>
              <a:rPr lang="en-US" dirty="0">
                <a:solidFill>
                  <a:schemeClr val="bg1"/>
                </a:solidFill>
                <a:latin typeface="Helvetica Light" panose="020B0403020202020204" pitchFamily="34" charset="0"/>
              </a:rPr>
              <a:t> U.S. House of Representative races</a:t>
            </a:r>
          </a:p>
          <a:p>
            <a:pPr marL="800100" lvl="1" indent="-342900">
              <a:buFont typeface="Arial" panose="020B0604020202020204" pitchFamily="34" charset="0"/>
              <a:buChar char="•"/>
              <a:defRPr/>
            </a:pPr>
            <a:r>
              <a:rPr lang="en-US" b="1" dirty="0">
                <a:solidFill>
                  <a:schemeClr val="bg1"/>
                </a:solidFill>
                <a:latin typeface="Helvetica Light" panose="020B0403020202020204" pitchFamily="34" charset="0"/>
              </a:rPr>
              <a:t>9</a:t>
            </a:r>
            <a:r>
              <a:rPr lang="en-US" dirty="0">
                <a:solidFill>
                  <a:schemeClr val="bg1"/>
                </a:solidFill>
                <a:latin typeface="Helvetica Light" panose="020B0403020202020204" pitchFamily="34" charset="0"/>
              </a:rPr>
              <a:t> U.S. Senate races</a:t>
            </a:r>
          </a:p>
          <a:p>
            <a:pPr marL="800100" lvl="1" indent="-342900">
              <a:buFont typeface="Arial" panose="020B0604020202020204" pitchFamily="34" charset="0"/>
              <a:buChar char="•"/>
              <a:defRPr/>
            </a:pPr>
            <a:r>
              <a:rPr lang="en-US" b="1" dirty="0">
                <a:solidFill>
                  <a:schemeClr val="bg1"/>
                </a:solidFill>
                <a:latin typeface="Helvetica Light" panose="020B0403020202020204" pitchFamily="34" charset="0"/>
              </a:rPr>
              <a:t>10</a:t>
            </a:r>
            <a:r>
              <a:rPr lang="en-US" dirty="0">
                <a:solidFill>
                  <a:schemeClr val="bg1"/>
                </a:solidFill>
                <a:latin typeface="Helvetica Light" panose="020B0403020202020204" pitchFamily="34" charset="0"/>
              </a:rPr>
              <a:t> Gubernatorial races</a:t>
            </a:r>
          </a:p>
        </p:txBody>
      </p:sp>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10</a:t>
            </a:fld>
            <a:endParaRPr lang="en-US" dirty="0"/>
          </a:p>
        </p:txBody>
      </p:sp>
      <p:sp>
        <p:nvSpPr>
          <p:cNvPr id="12" name="Rectangle 11">
            <a:extLst>
              <a:ext uri="{FF2B5EF4-FFF2-40B4-BE49-F238E27FC236}">
                <a16:creationId xmlns:a16="http://schemas.microsoft.com/office/drawing/2014/main" id="{9994E6F8-C543-433D-8703-DDDCD6996882}"/>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665024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395134" y="317861"/>
            <a:ext cx="11739715" cy="1107996"/>
          </a:xfrm>
          <a:prstGeom prst="rect">
            <a:avLst/>
          </a:prstGeom>
        </p:spPr>
        <p:txBody>
          <a:bodyPr wrap="square">
            <a:spAutoFit/>
          </a:bodyPr>
          <a:lstStyle/>
          <a:p>
            <a:r>
              <a:rPr lang="en-US" sz="3300" b="1" dirty="0">
                <a:solidFill>
                  <a:srgbClr val="1F1A62"/>
                </a:solidFill>
                <a:latin typeface="Helvetica" pitchFamily="2" charset="0"/>
              </a:rPr>
              <a:t>How were the ‘hotly contested’ and ‘late heat-up’ races determined?</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11</a:t>
            </a:fld>
            <a:endParaRPr lang="en-US" dirty="0"/>
          </a:p>
        </p:txBody>
      </p:sp>
      <p:sp>
        <p:nvSpPr>
          <p:cNvPr id="17" name="Rounded Rectangle 16"/>
          <p:cNvSpPr/>
          <p:nvPr/>
        </p:nvSpPr>
        <p:spPr>
          <a:xfrm>
            <a:off x="526244" y="5342123"/>
            <a:ext cx="2048466" cy="988138"/>
          </a:xfrm>
          <a:prstGeom prst="roundRect">
            <a:avLst/>
          </a:prstGeom>
          <a:solidFill>
            <a:srgbClr val="1F1A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cxnSp>
        <p:nvCxnSpPr>
          <p:cNvPr id="18" name="Straight Connector 17"/>
          <p:cNvCxnSpPr>
            <a:stCxn id="39" idx="2"/>
          </p:cNvCxnSpPr>
          <p:nvPr/>
        </p:nvCxnSpPr>
        <p:spPr>
          <a:xfrm>
            <a:off x="7285699" y="5475629"/>
            <a:ext cx="0" cy="318323"/>
          </a:xfrm>
          <a:prstGeom prst="line">
            <a:avLst/>
          </a:prstGeom>
          <a:ln w="28575">
            <a:solidFill>
              <a:srgbClr val="1F1A62"/>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00917" y="2589505"/>
            <a:ext cx="4469564" cy="249299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To determine the appropriate races for this analysis, we reviewed the races monitored by the </a:t>
            </a:r>
            <a:r>
              <a:rPr kumimoji="0" lang="en-US" sz="1300" b="1"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Cook Political Report</a:t>
            </a:r>
            <a:r>
              <a:rPr kumimoji="0" lang="en-US" sz="13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 an independent, non-partisan publication that continually analyzes elections and campaigns for the U.S. House of Representatives, U.S. Senate and Gubernatorial races. </a:t>
            </a:r>
            <a:br>
              <a:rPr kumimoji="0" lang="en-US" sz="13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br>
            <a:br>
              <a:rPr kumimoji="0" lang="en-US" sz="13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b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Cook gives a rating to each race based on its anticipated competitiveness, the most competitive races for our analysis were established </a:t>
            </a:r>
            <a:r>
              <a:rPr kumimoji="0" lang="en-US" sz="13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based on their </a:t>
            </a: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initial rating in 2018 and then monitored through their last (i.e., ‘late’) rating prior to election day.</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300" i="0"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B178A18E-4006-4B52-A5DC-267D11B324D7}"/>
              </a:ext>
            </a:extLst>
          </p:cNvPr>
          <p:cNvSpPr/>
          <p:nvPr/>
        </p:nvSpPr>
        <p:spPr>
          <a:xfrm>
            <a:off x="107281" y="1980847"/>
            <a:ext cx="538986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Source: Cook Political Report</a:t>
            </a:r>
          </a:p>
        </p:txBody>
      </p:sp>
      <p:pic>
        <p:nvPicPr>
          <p:cNvPr id="23" name="Picture 22"/>
          <p:cNvPicPr>
            <a:picLocks noChangeAspect="1"/>
          </p:cNvPicPr>
          <p:nvPr/>
        </p:nvPicPr>
        <p:blipFill>
          <a:blip r:embed="rId4"/>
          <a:stretch>
            <a:fillRect/>
          </a:stretch>
        </p:blipFill>
        <p:spPr>
          <a:xfrm>
            <a:off x="5165736" y="1775965"/>
            <a:ext cx="931919" cy="931919"/>
          </a:xfrm>
          <a:prstGeom prst="rect">
            <a:avLst/>
          </a:prstGeom>
        </p:spPr>
      </p:pic>
      <p:sp>
        <p:nvSpPr>
          <p:cNvPr id="24" name="Rounded Rectangle 23"/>
          <p:cNvSpPr/>
          <p:nvPr/>
        </p:nvSpPr>
        <p:spPr>
          <a:xfrm>
            <a:off x="6124690" y="5749724"/>
            <a:ext cx="5917086" cy="596432"/>
          </a:xfrm>
          <a:prstGeom prst="roundRect">
            <a:avLst/>
          </a:prstGeom>
          <a:solidFill>
            <a:srgbClr val="D0D8E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Light" panose="020B0403020202020204" pitchFamily="34" charset="0"/>
            </a:endParaRPr>
          </a:p>
        </p:txBody>
      </p:sp>
      <p:sp>
        <p:nvSpPr>
          <p:cNvPr id="26" name="Rectangle 25"/>
          <p:cNvSpPr/>
          <p:nvPr/>
        </p:nvSpPr>
        <p:spPr>
          <a:xfrm>
            <a:off x="6202370" y="2628100"/>
            <a:ext cx="1054289" cy="841086"/>
          </a:xfrm>
          <a:prstGeom prst="rect">
            <a:avLst/>
          </a:prstGeom>
          <a:solidFill>
            <a:srgbClr val="347A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Light" panose="020B0403020202020204" pitchFamily="34" charset="0"/>
                <a:ea typeface="Open Sans" panose="020B0606030504020204" pitchFamily="34" charset="0"/>
                <a:cs typeface="Open Sans" panose="020B0606030504020204" pitchFamily="34" charset="0"/>
              </a:rPr>
              <a:t>Likely Democratic</a:t>
            </a:r>
          </a:p>
        </p:txBody>
      </p:sp>
      <p:sp>
        <p:nvSpPr>
          <p:cNvPr id="27" name="Rectangle 26"/>
          <p:cNvSpPr/>
          <p:nvPr/>
        </p:nvSpPr>
        <p:spPr>
          <a:xfrm>
            <a:off x="7332092" y="2628100"/>
            <a:ext cx="1054289" cy="841086"/>
          </a:xfrm>
          <a:prstGeom prst="rect">
            <a:avLst/>
          </a:prstGeom>
          <a:solidFill>
            <a:srgbClr val="EE38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Light" panose="020B0403020202020204" pitchFamily="34" charset="0"/>
                <a:ea typeface="Open Sans" panose="020B0606030504020204" pitchFamily="34" charset="0"/>
                <a:cs typeface="Open Sans" panose="020B0606030504020204" pitchFamily="34" charset="0"/>
              </a:rPr>
              <a:t>Likely Republican</a:t>
            </a:r>
          </a:p>
        </p:txBody>
      </p:sp>
      <p:sp>
        <p:nvSpPr>
          <p:cNvPr id="28" name="Rectangle 27"/>
          <p:cNvSpPr/>
          <p:nvPr/>
        </p:nvSpPr>
        <p:spPr>
          <a:xfrm>
            <a:off x="8444135" y="2927468"/>
            <a:ext cx="3784315" cy="461665"/>
          </a:xfrm>
          <a:prstGeom prst="rect">
            <a:avLst/>
          </a:prstGeom>
        </p:spPr>
        <p:txBody>
          <a:bodyPr wrap="square">
            <a:spAutoFit/>
          </a:bodyPr>
          <a:lstStyle/>
          <a:p>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These seats are not considered competitive at this point, but have the potential to become engaged.</a:t>
            </a:r>
          </a:p>
        </p:txBody>
      </p:sp>
      <p:sp>
        <p:nvSpPr>
          <p:cNvPr id="29" name="Rectangle 28"/>
          <p:cNvSpPr/>
          <p:nvPr/>
        </p:nvSpPr>
        <p:spPr>
          <a:xfrm>
            <a:off x="6202370" y="3608274"/>
            <a:ext cx="1054289" cy="841086"/>
          </a:xfrm>
          <a:prstGeom prst="rect">
            <a:avLst/>
          </a:prstGeom>
          <a:solidFill>
            <a:srgbClr val="70A1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Light" panose="020B0403020202020204" pitchFamily="34" charset="0"/>
                <a:ea typeface="Open Sans" panose="020B0606030504020204" pitchFamily="34" charset="0"/>
                <a:cs typeface="Open Sans" panose="020B0606030504020204" pitchFamily="34" charset="0"/>
              </a:rPr>
              <a:t>Lean</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latin typeface="Helvetica Light" panose="020B0403020202020204" pitchFamily="34" charset="0"/>
                <a:ea typeface="Open Sans" panose="020B0606030504020204" pitchFamily="34" charset="0"/>
                <a:cs typeface="Open Sans" panose="020B0606030504020204" pitchFamily="34" charset="0"/>
              </a:rPr>
              <a:t>Democratic</a:t>
            </a:r>
          </a:p>
        </p:txBody>
      </p:sp>
      <p:sp>
        <p:nvSpPr>
          <p:cNvPr id="30" name="Rectangle 29"/>
          <p:cNvSpPr/>
          <p:nvPr/>
        </p:nvSpPr>
        <p:spPr>
          <a:xfrm>
            <a:off x="7332092" y="3608274"/>
            <a:ext cx="1054289" cy="841086"/>
          </a:xfrm>
          <a:prstGeom prst="rect">
            <a:avLst/>
          </a:prstGeom>
          <a:solidFill>
            <a:srgbClr val="F373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Helvetica Light" panose="020B0403020202020204" pitchFamily="34" charset="0"/>
                <a:ea typeface="Open Sans" panose="020B0606030504020204" pitchFamily="34" charset="0"/>
                <a:cs typeface="Open Sans" panose="020B0606030504020204" pitchFamily="34" charset="0"/>
              </a:rPr>
              <a:t>Lean</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latin typeface="Helvetica Light" panose="020B0403020202020204" pitchFamily="34" charset="0"/>
                <a:ea typeface="Open Sans" panose="020B0606030504020204" pitchFamily="34" charset="0"/>
                <a:cs typeface="Open Sans" panose="020B0606030504020204" pitchFamily="34" charset="0"/>
              </a:rPr>
              <a:t>Republican</a:t>
            </a:r>
          </a:p>
        </p:txBody>
      </p:sp>
      <p:sp>
        <p:nvSpPr>
          <p:cNvPr id="31" name="Rectangle 30"/>
          <p:cNvSpPr/>
          <p:nvPr/>
        </p:nvSpPr>
        <p:spPr>
          <a:xfrm>
            <a:off x="8444210" y="2591849"/>
            <a:ext cx="700833" cy="338554"/>
          </a:xfrm>
          <a:prstGeom prst="rect">
            <a:avLst/>
          </a:prstGeom>
        </p:spPr>
        <p:txBody>
          <a:bodyPr wrap="none">
            <a:spAutoFit/>
          </a:bodyPr>
          <a:lstStyle/>
          <a:p>
            <a:r>
              <a:rPr lang="en-US" sz="16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Likely</a:t>
            </a:r>
            <a:endParaRPr lang="en-US" sz="1600" i="1" u="sng" dirty="0">
              <a:solidFill>
                <a:srgbClr val="1F1A62"/>
              </a:solidFill>
              <a:latin typeface="Helvetica Light" panose="020B0403020202020204" pitchFamily="34" charset="0"/>
            </a:endParaRPr>
          </a:p>
        </p:txBody>
      </p:sp>
      <p:sp>
        <p:nvSpPr>
          <p:cNvPr id="32" name="Rectangle 31"/>
          <p:cNvSpPr/>
          <p:nvPr/>
        </p:nvSpPr>
        <p:spPr>
          <a:xfrm>
            <a:off x="8444135" y="3944035"/>
            <a:ext cx="3708882" cy="461665"/>
          </a:xfrm>
          <a:prstGeom prst="rect">
            <a:avLst/>
          </a:prstGeom>
        </p:spPr>
        <p:txBody>
          <a:bodyPr wrap="square">
            <a:spAutoFit/>
          </a:bodyPr>
          <a:lstStyle/>
          <a:p>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These are considered competitive races, but one party has an advantage.</a:t>
            </a:r>
          </a:p>
        </p:txBody>
      </p:sp>
      <p:sp>
        <p:nvSpPr>
          <p:cNvPr id="33" name="Rectangle 32"/>
          <p:cNvSpPr/>
          <p:nvPr/>
        </p:nvSpPr>
        <p:spPr>
          <a:xfrm>
            <a:off x="8444210" y="3608416"/>
            <a:ext cx="633507" cy="338554"/>
          </a:xfrm>
          <a:prstGeom prst="rect">
            <a:avLst/>
          </a:prstGeom>
        </p:spPr>
        <p:txBody>
          <a:bodyPr wrap="none">
            <a:spAutoFit/>
          </a:bodyPr>
          <a:lstStyle/>
          <a:p>
            <a:r>
              <a:rPr lang="en-US" sz="16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Lean</a:t>
            </a:r>
            <a:endParaRPr lang="en-US" sz="1600" dirty="0">
              <a:solidFill>
                <a:srgbClr val="1F1A62"/>
              </a:solidFill>
              <a:latin typeface="Helvetica Light" panose="020B0403020202020204" pitchFamily="34" charset="0"/>
            </a:endParaRPr>
          </a:p>
        </p:txBody>
      </p:sp>
      <p:sp>
        <p:nvSpPr>
          <p:cNvPr id="34" name="Rectangle 33"/>
          <p:cNvSpPr/>
          <p:nvPr/>
        </p:nvSpPr>
        <p:spPr>
          <a:xfrm>
            <a:off x="7332092" y="4536219"/>
            <a:ext cx="1054291" cy="841087"/>
          </a:xfrm>
          <a:prstGeom prst="rect">
            <a:avLst/>
          </a:prstGeom>
          <a:solidFill>
            <a:srgbClr val="AAAA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Helvetica Light" panose="020B0403020202020204" pitchFamily="34" charset="0"/>
                <a:ea typeface="Open Sans" panose="020B0606030504020204" pitchFamily="34" charset="0"/>
                <a:cs typeface="Open Sans" panose="020B0606030504020204" pitchFamily="34" charset="0"/>
              </a:rPr>
              <a:t>Toss Up</a:t>
            </a:r>
          </a:p>
        </p:txBody>
      </p:sp>
      <p:sp>
        <p:nvSpPr>
          <p:cNvPr id="35" name="Rectangle 34"/>
          <p:cNvSpPr/>
          <p:nvPr/>
        </p:nvSpPr>
        <p:spPr>
          <a:xfrm>
            <a:off x="8444135" y="4869752"/>
            <a:ext cx="3690713" cy="461665"/>
          </a:xfrm>
          <a:prstGeom prst="rect">
            <a:avLst/>
          </a:prstGeom>
        </p:spPr>
        <p:txBody>
          <a:bodyPr wrap="square">
            <a:spAutoFit/>
          </a:bodyPr>
          <a:lstStyle/>
          <a:p>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These are the most competitive; either party has a good chance of winning.</a:t>
            </a:r>
          </a:p>
        </p:txBody>
      </p:sp>
      <p:sp>
        <p:nvSpPr>
          <p:cNvPr id="37" name="Rectangle 36"/>
          <p:cNvSpPr/>
          <p:nvPr/>
        </p:nvSpPr>
        <p:spPr>
          <a:xfrm>
            <a:off x="8444210" y="4534133"/>
            <a:ext cx="959045" cy="338554"/>
          </a:xfrm>
          <a:prstGeom prst="rect">
            <a:avLst/>
          </a:prstGeom>
        </p:spPr>
        <p:txBody>
          <a:bodyPr wrap="none">
            <a:spAutoFit/>
          </a:bodyPr>
          <a:lstStyle/>
          <a:p>
            <a:r>
              <a:rPr lang="en-US" sz="16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Toss Up</a:t>
            </a:r>
            <a:endParaRPr lang="en-US" sz="1600" dirty="0">
              <a:solidFill>
                <a:srgbClr val="1F1A62"/>
              </a:solidFill>
              <a:latin typeface="Helvetica Light" panose="020B0403020202020204" pitchFamily="34" charset="0"/>
            </a:endParaRPr>
          </a:p>
        </p:txBody>
      </p:sp>
      <p:sp>
        <p:nvSpPr>
          <p:cNvPr id="38" name="Rectangle 37"/>
          <p:cNvSpPr/>
          <p:nvPr/>
        </p:nvSpPr>
        <p:spPr>
          <a:xfrm>
            <a:off x="6143739" y="5791154"/>
            <a:ext cx="5878987" cy="523220"/>
          </a:xfrm>
          <a:prstGeom prst="rect">
            <a:avLst/>
          </a:prstGeom>
          <a:noFill/>
        </p:spPr>
        <p:txBody>
          <a:bodyPr wrap="square">
            <a:spAutoFit/>
          </a:bodyPr>
          <a:lstStyle/>
          <a:p>
            <a:pPr algn="ctr"/>
            <a:r>
              <a:rPr lang="en-US" sz="1400" b="1" dirty="0">
                <a:solidFill>
                  <a:srgbClr val="1F1A62"/>
                </a:solidFill>
                <a:latin typeface="Helvetica" panose="020B0604020202020204" pitchFamily="2" charset="0"/>
                <a:ea typeface="Open Sans" panose="020B0606030504020204" pitchFamily="34" charset="0"/>
                <a:cs typeface="Open Sans" panose="020B0606030504020204" pitchFamily="34" charset="0"/>
              </a:rPr>
              <a:t>We focused on ‘leans’ and ‘toss ups’ for our analysis </a:t>
            </a:r>
          </a:p>
          <a:p>
            <a:pPr algn="ctr"/>
            <a:r>
              <a:rPr lang="en-US" sz="1400" b="1" dirty="0">
                <a:solidFill>
                  <a:srgbClr val="1F1A62"/>
                </a:solidFill>
                <a:latin typeface="Helvetica" panose="020B0604020202020204" pitchFamily="2" charset="0"/>
                <a:ea typeface="Open Sans" panose="020B0606030504020204" pitchFamily="34" charset="0"/>
                <a:cs typeface="Open Sans" panose="020B0606030504020204" pitchFamily="34" charset="0"/>
              </a:rPr>
              <a:t>of ‘hotly-contested’ &amp; ‘late heat-up’ races</a:t>
            </a:r>
          </a:p>
        </p:txBody>
      </p:sp>
      <p:sp>
        <p:nvSpPr>
          <p:cNvPr id="39" name="Rounded Rectangle 38"/>
          <p:cNvSpPr/>
          <p:nvPr/>
        </p:nvSpPr>
        <p:spPr>
          <a:xfrm>
            <a:off x="6124690" y="3532845"/>
            <a:ext cx="2322018" cy="1942784"/>
          </a:xfrm>
          <a:prstGeom prst="roundRect">
            <a:avLst>
              <a:gd name="adj" fmla="val 6402"/>
            </a:avLst>
          </a:prstGeom>
          <a:no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Light" panose="020B0403020202020204" pitchFamily="34" charset="0"/>
            </a:endParaRPr>
          </a:p>
        </p:txBody>
      </p:sp>
      <p:sp>
        <p:nvSpPr>
          <p:cNvPr id="40" name="Rectangle 39">
            <a:extLst>
              <a:ext uri="{FF2B5EF4-FFF2-40B4-BE49-F238E27FC236}">
                <a16:creationId xmlns:a16="http://schemas.microsoft.com/office/drawing/2014/main" id="{B178A18E-4006-4B52-A5DC-267D11B324D7}"/>
              </a:ext>
            </a:extLst>
          </p:cNvPr>
          <p:cNvSpPr/>
          <p:nvPr/>
        </p:nvSpPr>
        <p:spPr>
          <a:xfrm>
            <a:off x="6198044" y="1980759"/>
            <a:ext cx="5936805"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What Were The Competitive Races?</a:t>
            </a:r>
          </a:p>
        </p:txBody>
      </p:sp>
      <p:sp>
        <p:nvSpPr>
          <p:cNvPr id="41" name="Rectangle 40">
            <a:extLst>
              <a:ext uri="{FF2B5EF4-FFF2-40B4-BE49-F238E27FC236}">
                <a16:creationId xmlns:a16="http://schemas.microsoft.com/office/drawing/2014/main" id="{B178A18E-4006-4B52-A5DC-267D11B324D7}"/>
              </a:ext>
            </a:extLst>
          </p:cNvPr>
          <p:cNvSpPr/>
          <p:nvPr/>
        </p:nvSpPr>
        <p:spPr>
          <a:xfrm>
            <a:off x="7556663" y="2288142"/>
            <a:ext cx="3219566"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i="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Race rating definitions by Cook Political Report</a:t>
            </a:r>
            <a:endParaRPr kumimoji="0" lang="en-US" sz="1050" i="1"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endParaRPr>
          </a:p>
        </p:txBody>
      </p:sp>
      <p:sp>
        <p:nvSpPr>
          <p:cNvPr id="42" name="Rectangle 41"/>
          <p:cNvSpPr/>
          <p:nvPr/>
        </p:nvSpPr>
        <p:spPr>
          <a:xfrm>
            <a:off x="491985" y="5386646"/>
            <a:ext cx="2420715" cy="892552"/>
          </a:xfrm>
          <a:prstGeom prst="rect">
            <a:avLst/>
          </a:prstGeom>
        </p:spPr>
        <p:txBody>
          <a:bodyPr wrap="square">
            <a:spAutoFit/>
          </a:bodyPr>
          <a:lstStyle/>
          <a:p>
            <a:pPr lvl="0">
              <a:defRPr/>
            </a:pPr>
            <a:r>
              <a:rPr lang="en-US" sz="1300" b="1"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‘Early’ 2018 Rating Dates:</a:t>
            </a:r>
          </a:p>
          <a:p>
            <a:pPr lvl="0">
              <a:defRPr/>
            </a:pPr>
            <a:r>
              <a:rPr lang="en-US" sz="13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 1/8/18</a:t>
            </a:r>
          </a:p>
          <a:p>
            <a:pPr lvl="0">
              <a:defRPr/>
            </a:pPr>
            <a:r>
              <a:rPr lang="en-US" sz="13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Senate – 2/1/18</a:t>
            </a:r>
          </a:p>
          <a:p>
            <a:pPr lvl="0">
              <a:defRPr/>
            </a:pPr>
            <a:r>
              <a:rPr lang="en-US" sz="13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Gubernatorial – 1/26/18</a:t>
            </a:r>
          </a:p>
        </p:txBody>
      </p:sp>
      <p:sp>
        <p:nvSpPr>
          <p:cNvPr id="43" name="Rounded Rectangle 42"/>
          <p:cNvSpPr/>
          <p:nvPr/>
        </p:nvSpPr>
        <p:spPr>
          <a:xfrm>
            <a:off x="2786514" y="5342123"/>
            <a:ext cx="2025453" cy="988138"/>
          </a:xfrm>
          <a:prstGeom prst="roundRect">
            <a:avLst/>
          </a:prstGeom>
          <a:solidFill>
            <a:srgbClr val="1F1A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44" name="Rectangle 43"/>
          <p:cNvSpPr/>
          <p:nvPr/>
        </p:nvSpPr>
        <p:spPr>
          <a:xfrm>
            <a:off x="2786514" y="5386646"/>
            <a:ext cx="2379222" cy="892552"/>
          </a:xfrm>
          <a:prstGeom prst="rect">
            <a:avLst/>
          </a:prstGeom>
        </p:spPr>
        <p:txBody>
          <a:bodyPr wrap="square">
            <a:spAutoFit/>
          </a:bodyPr>
          <a:lstStyle/>
          <a:p>
            <a:pPr lvl="0">
              <a:defRPr/>
            </a:pPr>
            <a:r>
              <a:rPr lang="en-US" sz="1300" b="1"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‘Late’ 2018 Rating Dates:</a:t>
            </a:r>
          </a:p>
          <a:p>
            <a:pPr lvl="0">
              <a:defRPr/>
            </a:pPr>
            <a:r>
              <a:rPr lang="en-US" sz="13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 9/7/18</a:t>
            </a:r>
          </a:p>
          <a:p>
            <a:pPr lvl="0">
              <a:defRPr/>
            </a:pPr>
            <a:r>
              <a:rPr lang="en-US" sz="13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Senate – 10/26/18</a:t>
            </a:r>
          </a:p>
          <a:p>
            <a:pPr lvl="0">
              <a:defRPr/>
            </a:pPr>
            <a:r>
              <a:rPr lang="en-US" sz="13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Gubernatorial – 10/26/18</a:t>
            </a:r>
          </a:p>
        </p:txBody>
      </p:sp>
      <p:sp>
        <p:nvSpPr>
          <p:cNvPr id="45" name="Arrow: Right 2">
            <a:extLst>
              <a:ext uri="{FF2B5EF4-FFF2-40B4-BE49-F238E27FC236}">
                <a16:creationId xmlns:a16="http://schemas.microsoft.com/office/drawing/2014/main" id="{2A305BAA-7C6D-4CE2-B9FC-0C0297E723EF}"/>
              </a:ext>
            </a:extLst>
          </p:cNvPr>
          <p:cNvSpPr/>
          <p:nvPr/>
        </p:nvSpPr>
        <p:spPr>
          <a:xfrm>
            <a:off x="5065191" y="3448603"/>
            <a:ext cx="937995" cy="474849"/>
          </a:xfrm>
          <a:prstGeom prst="rightArrow">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36" name="Rectangle 35">
            <a:extLst>
              <a:ext uri="{FF2B5EF4-FFF2-40B4-BE49-F238E27FC236}">
                <a16:creationId xmlns:a16="http://schemas.microsoft.com/office/drawing/2014/main" id="{B6DE34FB-FA09-46FB-AE80-D1F09DBA3ED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29276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413302" y="279837"/>
            <a:ext cx="11739715" cy="1107996"/>
          </a:xfrm>
          <a:prstGeom prst="rect">
            <a:avLst/>
          </a:prstGeom>
        </p:spPr>
        <p:txBody>
          <a:bodyPr wrap="square">
            <a:spAutoFit/>
          </a:bodyPr>
          <a:lstStyle/>
          <a:p>
            <a:r>
              <a:rPr lang="en-US" sz="3300" b="1" dirty="0">
                <a:solidFill>
                  <a:srgbClr val="1F1A62"/>
                </a:solidFill>
                <a:latin typeface="Helvetica" pitchFamily="2" charset="0"/>
              </a:rPr>
              <a:t>How was each candidate’s TV investment in these races reported?</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12</a:t>
            </a:fld>
            <a:endParaRPr lang="en-US" dirty="0"/>
          </a:p>
        </p:txBody>
      </p:sp>
      <p:sp>
        <p:nvSpPr>
          <p:cNvPr id="46" name="Rectangle 45"/>
          <p:cNvSpPr/>
          <p:nvPr/>
        </p:nvSpPr>
        <p:spPr>
          <a:xfrm>
            <a:off x="266233" y="3522420"/>
            <a:ext cx="5638653" cy="2031325"/>
          </a:xfrm>
          <a:prstGeom prst="rect">
            <a:avLst/>
          </a:prstGeom>
        </p:spPr>
        <p:txBody>
          <a:bodyPr wrap="square">
            <a:spAutoFit/>
          </a:bodyPr>
          <a:lstStyle/>
          <a:p>
            <a: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To understand candidates' TV investment, we utilized </a:t>
            </a:r>
            <a:b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Kantar Media’s Campaign Media Analysis Group (CMAG) </a:t>
            </a:r>
            <a: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Political investment tool. This tool monitors the political-related media spend through a proprietary system utilizing multiple first-party sources.</a:t>
            </a:r>
            <a:b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br>
            <a:b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br>
            <a: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Kantar CMAG compiles political advertising spend through relationships with station groups, gathering competitive information in real time. They also utilize the FCC political public file to check and supplement data already gathered.</a:t>
            </a:r>
          </a:p>
        </p:txBody>
      </p:sp>
      <p:sp>
        <p:nvSpPr>
          <p:cNvPr id="47" name="Rectangle 46">
            <a:extLst>
              <a:ext uri="{FF2B5EF4-FFF2-40B4-BE49-F238E27FC236}">
                <a16:creationId xmlns:a16="http://schemas.microsoft.com/office/drawing/2014/main" id="{97136FF7-1ACE-4F42-B1B2-B8CEBA5B28C7}"/>
              </a:ext>
            </a:extLst>
          </p:cNvPr>
          <p:cNvSpPr/>
          <p:nvPr/>
        </p:nvSpPr>
        <p:spPr>
          <a:xfrm>
            <a:off x="1089033" y="3001021"/>
            <a:ext cx="3987260" cy="369332"/>
          </a:xfrm>
          <a:prstGeom prst="rect">
            <a:avLst/>
          </a:prstGeom>
        </p:spPr>
        <p:txBody>
          <a:bodyPr wrap="square">
            <a:spAutoFit/>
          </a:bodyPr>
          <a:lstStyle/>
          <a:p>
            <a:pPr algn="ctr"/>
            <a:r>
              <a:rPr lang="en-US"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Who Spent What In These Races?</a:t>
            </a:r>
          </a:p>
        </p:txBody>
      </p:sp>
      <p:pic>
        <p:nvPicPr>
          <p:cNvPr id="48" name="Picture 4" descr="Image result for kantar logo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1050" y="2064039"/>
            <a:ext cx="1949898" cy="469778"/>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6445274" y="3516176"/>
            <a:ext cx="5411672" cy="2246769"/>
          </a:xfrm>
          <a:prstGeom prst="rect">
            <a:avLst/>
          </a:prstGeom>
        </p:spPr>
        <p:txBody>
          <a:bodyPr wrap="square">
            <a:spAutoFit/>
          </a:bodyPr>
          <a:lstStyle/>
          <a:p>
            <a: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For the selected races that Kantar monitors, TV spend is available throughout the election cycle from the primary time period through the general election.  In 2018, reporting began in the first broadcast week of January.  </a:t>
            </a:r>
          </a:p>
          <a:p>
            <a:endPar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a:p>
            <a: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Political-related TV spend includes dollars placed by candidates, political parties, political action committees (PACs), special interest groups, etc.  A majority of total spending is typically attributable back to a specific candidate however some activity from politically-neutral organizations are not assigned a candidate designation.</a:t>
            </a:r>
          </a:p>
        </p:txBody>
      </p:sp>
      <p:sp>
        <p:nvSpPr>
          <p:cNvPr id="50" name="Rectangle 49">
            <a:extLst>
              <a:ext uri="{FF2B5EF4-FFF2-40B4-BE49-F238E27FC236}">
                <a16:creationId xmlns:a16="http://schemas.microsoft.com/office/drawing/2014/main" id="{97136FF7-1ACE-4F42-B1B2-B8CEBA5B28C7}"/>
              </a:ext>
            </a:extLst>
          </p:cNvPr>
          <p:cNvSpPr/>
          <p:nvPr/>
        </p:nvSpPr>
        <p:spPr>
          <a:xfrm>
            <a:off x="6338808" y="3001021"/>
            <a:ext cx="5624601" cy="369332"/>
          </a:xfrm>
          <a:prstGeom prst="rect">
            <a:avLst/>
          </a:prstGeom>
        </p:spPr>
        <p:txBody>
          <a:bodyPr wrap="square">
            <a:spAutoFit/>
          </a:bodyPr>
          <a:lstStyle/>
          <a:p>
            <a:pPr algn="ctr"/>
            <a:r>
              <a:rPr lang="en-US"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Developing A Holistic View Of Political TV Spend</a:t>
            </a:r>
          </a:p>
        </p:txBody>
      </p:sp>
      <p:cxnSp>
        <p:nvCxnSpPr>
          <p:cNvPr id="51" name="Straight Connector 50"/>
          <p:cNvCxnSpPr>
            <a:cxnSpLocks/>
          </p:cNvCxnSpPr>
          <p:nvPr/>
        </p:nvCxnSpPr>
        <p:spPr>
          <a:xfrm>
            <a:off x="6095999" y="2628900"/>
            <a:ext cx="0" cy="3764359"/>
          </a:xfrm>
          <a:prstGeom prst="line">
            <a:avLst/>
          </a:prstGeom>
          <a:ln w="38100">
            <a:solidFill>
              <a:srgbClr val="1F1A6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7911" y="1689947"/>
            <a:ext cx="1326393" cy="132639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6717" y="1727512"/>
            <a:ext cx="1288828" cy="1288828"/>
          </a:xfrm>
          <a:prstGeom prst="rect">
            <a:avLst/>
          </a:prstGeom>
        </p:spPr>
      </p:pic>
      <p:sp>
        <p:nvSpPr>
          <p:cNvPr id="17" name="Rectangle 16">
            <a:extLst>
              <a:ext uri="{FF2B5EF4-FFF2-40B4-BE49-F238E27FC236}">
                <a16:creationId xmlns:a16="http://schemas.microsoft.com/office/drawing/2014/main" id="{226C942F-7B92-4081-A72C-1962D0053906}"/>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149052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341"/>
          <a:stretch/>
        </p:blipFill>
        <p:spPr>
          <a:xfrm>
            <a:off x="0" y="-22226"/>
            <a:ext cx="12192000" cy="6880225"/>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1692771"/>
          </a:xfrm>
          <a:prstGeom prst="rect">
            <a:avLst/>
          </a:prstGeom>
          <a:noFill/>
        </p:spPr>
        <p:txBody>
          <a:bodyPr wrap="square" rtlCol="0">
            <a:spAutoFit/>
          </a:bodyPr>
          <a:lstStyle/>
          <a:p>
            <a:r>
              <a:rPr lang="en-US" sz="4000" b="1" dirty="0">
                <a:solidFill>
                  <a:srgbClr val="FFE600"/>
                </a:solidFill>
                <a:latin typeface="Helvetica" pitchFamily="2" charset="0"/>
              </a:rPr>
              <a:t>Election Results</a:t>
            </a:r>
            <a:br>
              <a:rPr lang="en-US" sz="4000" b="1" dirty="0">
                <a:solidFill>
                  <a:srgbClr val="1F1A62"/>
                </a:solidFill>
                <a:latin typeface="Helvetica" pitchFamily="2" charset="0"/>
              </a:rPr>
            </a:br>
            <a:r>
              <a:rPr lang="en-US" sz="3200" dirty="0">
                <a:solidFill>
                  <a:schemeClr val="bg1"/>
                </a:solidFill>
                <a:latin typeface="Helvetica" pitchFamily="2" charset="0"/>
              </a:rPr>
              <a:t>Examining The Outcomes </a:t>
            </a:r>
          </a:p>
          <a:p>
            <a:r>
              <a:rPr lang="en-US" sz="3200" dirty="0">
                <a:solidFill>
                  <a:schemeClr val="bg1"/>
                </a:solidFill>
                <a:latin typeface="Helvetica" pitchFamily="2" charset="0"/>
              </a:rPr>
              <a:t>Of 62 ‘Hotly-Contested’ Races</a:t>
            </a:r>
            <a:endParaRPr lang="en-US" sz="4400" dirty="0">
              <a:solidFill>
                <a:schemeClr val="bg1"/>
              </a:solidFill>
              <a:latin typeface="Helvetica" pitchFamily="2" charset="0"/>
            </a:endParaRPr>
          </a:p>
        </p:txBody>
      </p:sp>
    </p:spTree>
    <p:extLst>
      <p:ext uri="{BB962C8B-B14F-4D97-AF65-F5344CB8AC3E}">
        <p14:creationId xmlns:p14="http://schemas.microsoft.com/office/powerpoint/2010/main" val="2038259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413302" y="357425"/>
            <a:ext cx="11600898" cy="600164"/>
          </a:xfrm>
          <a:prstGeom prst="rect">
            <a:avLst/>
          </a:prstGeom>
        </p:spPr>
        <p:txBody>
          <a:bodyPr wrap="square">
            <a:spAutoFit/>
          </a:bodyPr>
          <a:lstStyle/>
          <a:p>
            <a:r>
              <a:rPr lang="en-US" sz="3300" b="1" dirty="0">
                <a:solidFill>
                  <a:srgbClr val="1F1A62"/>
                </a:solidFill>
                <a:latin typeface="Helvetica" pitchFamily="2" charset="0"/>
              </a:rPr>
              <a:t>The geography of the ‘hotly-contested’ races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14</a:t>
            </a:fld>
            <a:endParaRPr lang="en-US" dirty="0"/>
          </a:p>
        </p:txBody>
      </p:sp>
      <p:sp>
        <p:nvSpPr>
          <p:cNvPr id="30" name="Rectangle 29"/>
          <p:cNvSpPr/>
          <p:nvPr/>
        </p:nvSpPr>
        <p:spPr>
          <a:xfrm>
            <a:off x="526243" y="6315089"/>
            <a:ext cx="11658209" cy="200055"/>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Cook Political Report, ‘Hotly-Contested’ races are ‘Toss-Up’ or ‘Lean’ ratings based on the ‘early’ ratings date for the 2018 midterm elections: US House of Representatives (1/8/18), US Senate (2/1/18) and Gubernatorial (1/26/18).</a:t>
            </a:r>
          </a:p>
        </p:txBody>
      </p:sp>
      <p:pic>
        <p:nvPicPr>
          <p:cNvPr id="33" name="Picture 32"/>
          <p:cNvPicPr>
            <a:picLocks noChangeAspect="1"/>
          </p:cNvPicPr>
          <p:nvPr/>
        </p:nvPicPr>
        <p:blipFill>
          <a:blip r:embed="rId3"/>
          <a:stretch>
            <a:fillRect/>
          </a:stretch>
        </p:blipFill>
        <p:spPr>
          <a:xfrm>
            <a:off x="5632938" y="1736821"/>
            <a:ext cx="5603773" cy="3962221"/>
          </a:xfrm>
          <a:prstGeom prst="rect">
            <a:avLst/>
          </a:prstGeom>
        </p:spPr>
      </p:pic>
      <p:sp>
        <p:nvSpPr>
          <p:cNvPr id="34" name="Triangle 12">
            <a:extLst>
              <a:ext uri="{FF2B5EF4-FFF2-40B4-BE49-F238E27FC236}">
                <a16:creationId xmlns:a16="http://schemas.microsoft.com/office/drawing/2014/main" id="{532FA46E-ACAD-F44A-B127-7D95BC48CA96}"/>
              </a:ext>
            </a:extLst>
          </p:cNvPr>
          <p:cNvSpPr/>
          <p:nvPr/>
        </p:nvSpPr>
        <p:spPr>
          <a:xfrm rot="5400000">
            <a:off x="543356" y="109233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35324CB-BA3C-3849-9525-612C71A97EC4}"/>
              </a:ext>
            </a:extLst>
          </p:cNvPr>
          <p:cNvSpPr txBox="1"/>
          <p:nvPr/>
        </p:nvSpPr>
        <p:spPr>
          <a:xfrm>
            <a:off x="745342" y="1018579"/>
            <a:ext cx="11268858" cy="584775"/>
          </a:xfrm>
          <a:prstGeom prst="rect">
            <a:avLst/>
          </a:prstGeom>
          <a:noFill/>
        </p:spPr>
        <p:txBody>
          <a:bodyPr wrap="square" rtlCol="0">
            <a:spAutoFit/>
          </a:bodyPr>
          <a:lstStyle/>
          <a:p>
            <a:r>
              <a:rPr lang="en-US" sz="1600" dirty="0">
                <a:solidFill>
                  <a:srgbClr val="1F1A62"/>
                </a:solidFill>
                <a:latin typeface="Helvetica Light" panose="020B0403020202020204" pitchFamily="34" charset="0"/>
              </a:rPr>
              <a:t>We analyzed 62 ‘hotly-contested’ races that were rated either ‘leans’ or ‘toss ups’ at the beginning of 2018 and had reported TV spend from Kantar CMAG</a:t>
            </a:r>
          </a:p>
        </p:txBody>
      </p:sp>
      <p:sp>
        <p:nvSpPr>
          <p:cNvPr id="36" name="TextBox 35">
            <a:extLst>
              <a:ext uri="{FF2B5EF4-FFF2-40B4-BE49-F238E27FC236}">
                <a16:creationId xmlns:a16="http://schemas.microsoft.com/office/drawing/2014/main" id="{57BF988E-6C65-4942-8379-2C3E0A39A60D}"/>
              </a:ext>
            </a:extLst>
          </p:cNvPr>
          <p:cNvSpPr txBox="1"/>
          <p:nvPr/>
        </p:nvSpPr>
        <p:spPr>
          <a:xfrm>
            <a:off x="111427" y="2411779"/>
            <a:ext cx="4492832" cy="2431435"/>
          </a:xfrm>
          <a:prstGeom prst="rect">
            <a:avLst/>
          </a:prstGeom>
          <a:noFill/>
        </p:spPr>
        <p:txBody>
          <a:bodyPr wrap="square" rtlCol="0">
            <a:spAutoFit/>
          </a:bodyPr>
          <a:lstStyle/>
          <a:p>
            <a:pPr lvl="0">
              <a:defRPr/>
            </a:pPr>
            <a:r>
              <a:rPr lang="en-US" sz="2000" dirty="0">
                <a:solidFill>
                  <a:schemeClr val="bg1"/>
                </a:solidFill>
                <a:latin typeface="Helvetica Light" panose="020B0403020202020204" pitchFamily="34" charset="0"/>
              </a:rPr>
              <a:t>These races spanned </a:t>
            </a:r>
            <a:r>
              <a:rPr lang="en-US" sz="2000" b="1" dirty="0">
                <a:solidFill>
                  <a:srgbClr val="FFE600"/>
                </a:solidFill>
                <a:latin typeface="Helvetica Light" panose="020B0403020202020204" pitchFamily="34" charset="0"/>
              </a:rPr>
              <a:t>29 states </a:t>
            </a:r>
            <a:r>
              <a:rPr lang="en-US" sz="2000" dirty="0">
                <a:solidFill>
                  <a:schemeClr val="bg1"/>
                </a:solidFill>
                <a:latin typeface="Helvetica Light" panose="020B0403020202020204" pitchFamily="34" charset="0"/>
              </a:rPr>
              <a:t>throughout the country within three race segments:</a:t>
            </a:r>
            <a:br>
              <a:rPr lang="en-US" sz="2000" dirty="0">
                <a:solidFill>
                  <a:schemeClr val="bg1"/>
                </a:solidFill>
                <a:latin typeface="Helvetica Light" panose="020B0403020202020204" pitchFamily="34" charset="0"/>
              </a:rPr>
            </a:br>
            <a:endParaRPr lang="en-US" sz="2000" dirty="0">
              <a:solidFill>
                <a:schemeClr val="bg1"/>
              </a:solidFill>
              <a:latin typeface="Helvetica Light" panose="020B0403020202020204" pitchFamily="34" charset="0"/>
            </a:endParaRPr>
          </a:p>
          <a:p>
            <a:pPr lvl="0">
              <a:defRPr/>
            </a:pPr>
            <a:r>
              <a:rPr lang="en-US" b="1" u="sng" dirty="0">
                <a:solidFill>
                  <a:srgbClr val="FFE600"/>
                </a:solidFill>
                <a:latin typeface="Helvetica Light" panose="020B0403020202020204" pitchFamily="34" charset="0"/>
              </a:rPr>
              <a:t>‘Hotly-Contested’ Races Analyzed</a:t>
            </a:r>
          </a:p>
          <a:p>
            <a:pPr lvl="0">
              <a:defRPr/>
            </a:pPr>
            <a:r>
              <a:rPr lang="en-US" dirty="0">
                <a:solidFill>
                  <a:schemeClr val="bg1"/>
                </a:solidFill>
                <a:latin typeface="Helvetica Light" panose="020B0403020202020204" pitchFamily="34" charset="0"/>
              </a:rPr>
              <a:t>U.S. House of Representatives - 44</a:t>
            </a:r>
            <a:br>
              <a:rPr lang="en-US" dirty="0">
                <a:solidFill>
                  <a:schemeClr val="bg1"/>
                </a:solidFill>
                <a:latin typeface="Helvetica Light" panose="020B0403020202020204" pitchFamily="34" charset="0"/>
              </a:rPr>
            </a:br>
            <a:r>
              <a:rPr lang="en-US" dirty="0">
                <a:solidFill>
                  <a:schemeClr val="bg1"/>
                </a:solidFill>
                <a:latin typeface="Helvetica Light" panose="020B0403020202020204" pitchFamily="34" charset="0"/>
              </a:rPr>
              <a:t>U.S. Senate – 9</a:t>
            </a:r>
          </a:p>
          <a:p>
            <a:pPr lvl="0">
              <a:defRPr/>
            </a:pPr>
            <a:r>
              <a:rPr lang="en-US" dirty="0">
                <a:solidFill>
                  <a:schemeClr val="bg1"/>
                </a:solidFill>
                <a:latin typeface="Helvetica Light" panose="020B0403020202020204" pitchFamily="34" charset="0"/>
              </a:rPr>
              <a:t>Gubernatorial - 9</a:t>
            </a:r>
          </a:p>
        </p:txBody>
      </p:sp>
      <p:sp>
        <p:nvSpPr>
          <p:cNvPr id="13" name="Rectangle 12">
            <a:extLst>
              <a:ext uri="{FF2B5EF4-FFF2-40B4-BE49-F238E27FC236}">
                <a16:creationId xmlns:a16="http://schemas.microsoft.com/office/drawing/2014/main" id="{5D7B40E1-68D7-4594-8DD8-D29137E8AF4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165242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1696163"/>
            <a:ext cx="4737100" cy="3973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413302" y="357425"/>
            <a:ext cx="11600898" cy="954107"/>
          </a:xfrm>
          <a:prstGeom prst="rect">
            <a:avLst/>
          </a:prstGeom>
        </p:spPr>
        <p:txBody>
          <a:bodyPr wrap="square">
            <a:spAutoFit/>
          </a:bodyPr>
          <a:lstStyle/>
          <a:p>
            <a:r>
              <a:rPr lang="en-US" sz="2800" b="1" dirty="0">
                <a:solidFill>
                  <a:srgbClr val="1F1A62"/>
                </a:solidFill>
                <a:latin typeface="Helvetica" pitchFamily="2" charset="0"/>
              </a:rPr>
              <a:t>Across these 62 races, there was $1.7 billion collectively spent on TV during the entire 2018 election cycle</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15</a:t>
            </a:fld>
            <a:endParaRPr lang="en-US" dirty="0"/>
          </a:p>
        </p:txBody>
      </p:sp>
      <p:sp>
        <p:nvSpPr>
          <p:cNvPr id="23" name="TextBox 22">
            <a:extLst>
              <a:ext uri="{FF2B5EF4-FFF2-40B4-BE49-F238E27FC236}">
                <a16:creationId xmlns:a16="http://schemas.microsoft.com/office/drawing/2014/main" id="{57BF988E-6C65-4942-8379-2C3E0A39A60D}"/>
              </a:ext>
            </a:extLst>
          </p:cNvPr>
          <p:cNvSpPr txBox="1"/>
          <p:nvPr/>
        </p:nvSpPr>
        <p:spPr>
          <a:xfrm>
            <a:off x="147838" y="1772177"/>
            <a:ext cx="4492832" cy="3831818"/>
          </a:xfrm>
          <a:prstGeom prst="rect">
            <a:avLst/>
          </a:prstGeom>
          <a:noFill/>
        </p:spPr>
        <p:txBody>
          <a:bodyPr wrap="square" rtlCol="0">
            <a:spAutoFit/>
          </a:bodyPr>
          <a:lstStyle/>
          <a:p>
            <a:pPr lvl="0">
              <a:defRPr/>
            </a:pPr>
            <a:r>
              <a:rPr lang="en-US" sz="1500" dirty="0">
                <a:solidFill>
                  <a:srgbClr val="1F1A62"/>
                </a:solidFill>
                <a:latin typeface="Helvetica Light" panose="020B0403020202020204" pitchFamily="34" charset="0"/>
              </a:rPr>
              <a:t>These dollars were funded through two segments:</a:t>
            </a:r>
          </a:p>
          <a:p>
            <a:pPr lvl="0">
              <a:defRPr/>
            </a:pPr>
            <a:r>
              <a:rPr lang="en-US" sz="1200" dirty="0">
                <a:solidFill>
                  <a:schemeClr val="bg1"/>
                </a:solidFill>
                <a:latin typeface="Helvetica Light" panose="020B0403020202020204" pitchFamily="34" charset="0"/>
              </a:rPr>
              <a:t> </a:t>
            </a:r>
            <a:br>
              <a:rPr lang="en-US" sz="1500" dirty="0">
                <a:solidFill>
                  <a:schemeClr val="bg1"/>
                </a:solidFill>
                <a:latin typeface="Helvetica Light" panose="020B0403020202020204" pitchFamily="34" charset="0"/>
              </a:rPr>
            </a:br>
            <a:r>
              <a:rPr lang="en-US" sz="1500" b="1" dirty="0">
                <a:solidFill>
                  <a:srgbClr val="1F1A62"/>
                </a:solidFill>
                <a:latin typeface="Helvetica" panose="020B0604020202020204" pitchFamily="2" charset="0"/>
              </a:rPr>
              <a:t>Candidate:</a:t>
            </a:r>
            <a:r>
              <a:rPr lang="en-US" sz="1500" dirty="0">
                <a:solidFill>
                  <a:srgbClr val="1F1A62"/>
                </a:solidFill>
                <a:latin typeface="Helvetica" panose="020B0604020202020204" pitchFamily="2" charset="0"/>
              </a:rPr>
              <a:t> </a:t>
            </a:r>
            <a:r>
              <a:rPr lang="en-US" sz="1500" dirty="0">
                <a:solidFill>
                  <a:srgbClr val="1F1A62"/>
                </a:solidFill>
                <a:latin typeface="Helvetica Light" panose="020B0403020202020204" pitchFamily="34" charset="0"/>
              </a:rPr>
              <a:t>spending directly from the candidate’s campaign, their political party or candidate / political party co-op funded ads</a:t>
            </a:r>
            <a:br>
              <a:rPr lang="en-US" sz="1500" dirty="0">
                <a:solidFill>
                  <a:srgbClr val="1F1A62"/>
                </a:solidFill>
                <a:latin typeface="Helvetica Light" panose="020B0403020202020204" pitchFamily="34" charset="0"/>
              </a:rPr>
            </a:br>
            <a:br>
              <a:rPr lang="en-US" sz="1200" dirty="0">
                <a:solidFill>
                  <a:schemeClr val="bg1"/>
                </a:solidFill>
                <a:latin typeface="Helvetica Light" panose="020B0403020202020204" pitchFamily="34" charset="0"/>
              </a:rPr>
            </a:br>
            <a:r>
              <a:rPr lang="en-US" sz="1500" b="1" dirty="0">
                <a:solidFill>
                  <a:srgbClr val="E84A99"/>
                </a:solidFill>
                <a:latin typeface="Helvetica" panose="020B0604020202020204" pitchFamily="2" charset="0"/>
              </a:rPr>
              <a:t>Issue-Based: </a:t>
            </a:r>
            <a:r>
              <a:rPr lang="en-US" sz="1500" dirty="0">
                <a:solidFill>
                  <a:srgbClr val="1F1A62"/>
                </a:solidFill>
                <a:latin typeface="Helvetica Light" panose="020B0403020202020204" pitchFamily="34" charset="0"/>
              </a:rPr>
              <a:t>spending from PACs and other ‘special interest / policy’ groups. Most of these dollars are attributable back to a specific candidate (79%) while the remainder reflects politically-neutral organizations or dollars with no clear candidate designation. </a:t>
            </a:r>
          </a:p>
          <a:p>
            <a:pPr lvl="0">
              <a:defRPr/>
            </a:pPr>
            <a:r>
              <a:rPr lang="en-US" sz="1200" dirty="0">
                <a:solidFill>
                  <a:srgbClr val="1F1A62"/>
                </a:solidFill>
                <a:latin typeface="Helvetica Light" panose="020B0403020202020204" pitchFamily="34" charset="0"/>
              </a:rPr>
              <a:t> </a:t>
            </a:r>
            <a:br>
              <a:rPr lang="en-US" sz="1200" dirty="0">
                <a:solidFill>
                  <a:srgbClr val="1F1A62"/>
                </a:solidFill>
                <a:latin typeface="Helvetica Light" panose="020B0403020202020204" pitchFamily="34" charset="0"/>
              </a:rPr>
            </a:br>
            <a:endParaRPr lang="en-US" sz="1200" dirty="0">
              <a:solidFill>
                <a:srgbClr val="1F1A62"/>
              </a:solidFill>
              <a:latin typeface="Helvetica Light" panose="020B0403020202020204" pitchFamily="34" charset="0"/>
            </a:endParaRPr>
          </a:p>
          <a:p>
            <a:pPr lvl="0">
              <a:defRPr/>
            </a:pPr>
            <a:r>
              <a:rPr lang="en-US" sz="1500" dirty="0">
                <a:solidFill>
                  <a:srgbClr val="1F1A62"/>
                </a:solidFill>
                <a:latin typeface="Helvetica Light" panose="020B0403020202020204" pitchFamily="34" charset="0"/>
              </a:rPr>
              <a:t>Since these 62 races were ‘battlegrounds’ it’s no surprise ‘issue-based’ spend made up a significant portion of total TV dollars.</a:t>
            </a:r>
          </a:p>
        </p:txBody>
      </p:sp>
      <p:graphicFrame>
        <p:nvGraphicFramePr>
          <p:cNvPr id="28" name="Chart 27">
            <a:extLst>
              <a:ext uri="{FF2B5EF4-FFF2-40B4-BE49-F238E27FC236}">
                <a16:creationId xmlns:a16="http://schemas.microsoft.com/office/drawing/2014/main" id="{31BFAAEA-BB50-45A4-85CE-4A69820F6B68}"/>
              </a:ext>
            </a:extLst>
          </p:cNvPr>
          <p:cNvGraphicFramePr/>
          <p:nvPr>
            <p:extLst>
              <p:ext uri="{D42A27DB-BD31-4B8C-83A1-F6EECF244321}">
                <p14:modId xmlns:p14="http://schemas.microsoft.com/office/powerpoint/2010/main" val="107955936"/>
              </p:ext>
            </p:extLst>
          </p:nvPr>
        </p:nvGraphicFramePr>
        <p:xfrm>
          <a:off x="5249703" y="1705483"/>
          <a:ext cx="6419975" cy="3916930"/>
        </p:xfrm>
        <a:graphic>
          <a:graphicData uri="http://schemas.openxmlformats.org/drawingml/2006/chart">
            <c:chart xmlns:c="http://schemas.openxmlformats.org/drawingml/2006/chart" xmlns:r="http://schemas.openxmlformats.org/officeDocument/2006/relationships" r:id="rId3"/>
          </a:graphicData>
        </a:graphic>
      </p:graphicFrame>
      <p:sp>
        <p:nvSpPr>
          <p:cNvPr id="30" name="Rectangle 29"/>
          <p:cNvSpPr/>
          <p:nvPr/>
        </p:nvSpPr>
        <p:spPr>
          <a:xfrm>
            <a:off x="546751" y="6113070"/>
            <a:ext cx="11637702"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across both primary and general election spend. TV Platforms: Cable TV, Broadcast TV, Spanish Language Broadcast TV and Satellite TV. Candidate spend sources: candidate, party and candidate/party co-op ads. Issue-Based spend sources: election-affiliated (e.g. PACs, Congressional Leadership Fund, Majority Forward, One Nation) and policy-affiliated issue spending from interest groups (e.g. Americans For Prosperity, Clean Air Moms Action, Patients For Affordable Drugs Action).</a:t>
            </a:r>
          </a:p>
        </p:txBody>
      </p:sp>
      <p:sp>
        <p:nvSpPr>
          <p:cNvPr id="12" name="Rectangle 11">
            <a:extLst>
              <a:ext uri="{FF2B5EF4-FFF2-40B4-BE49-F238E27FC236}">
                <a16:creationId xmlns:a16="http://schemas.microsoft.com/office/drawing/2014/main" id="{7EDBA86B-9D8F-4A67-86EF-54808258D50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09756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3" y="238583"/>
            <a:ext cx="11600898" cy="830997"/>
          </a:xfrm>
          <a:prstGeom prst="rect">
            <a:avLst/>
          </a:prstGeom>
        </p:spPr>
        <p:txBody>
          <a:bodyPr wrap="square">
            <a:spAutoFit/>
          </a:bodyPr>
          <a:lstStyle/>
          <a:p>
            <a:r>
              <a:rPr lang="en-US" sz="2400" b="1" dirty="0">
                <a:solidFill>
                  <a:srgbClr val="1F1A62"/>
                </a:solidFill>
                <a:latin typeface="Helvetica" pitchFamily="2" charset="0"/>
              </a:rPr>
              <a:t>Although the average Gubernatorial candidate and their party spent more on their campaign, the average Senate race had more total dollars in TV</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16</a:t>
            </a:fld>
            <a:endParaRPr lang="en-US" dirty="0"/>
          </a:p>
        </p:txBody>
      </p:sp>
      <p:sp>
        <p:nvSpPr>
          <p:cNvPr id="11" name="Triangle 12">
            <a:extLst>
              <a:ext uri="{FF2B5EF4-FFF2-40B4-BE49-F238E27FC236}">
                <a16:creationId xmlns:a16="http://schemas.microsoft.com/office/drawing/2014/main" id="{532FA46E-ACAD-F44A-B127-7D95BC48CA96}"/>
              </a:ext>
            </a:extLst>
          </p:cNvPr>
          <p:cNvSpPr/>
          <p:nvPr/>
        </p:nvSpPr>
        <p:spPr>
          <a:xfrm rot="5400000">
            <a:off x="543356" y="115422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5324CB-BA3C-3849-9525-612C71A97EC4}"/>
              </a:ext>
            </a:extLst>
          </p:cNvPr>
          <p:cNvSpPr txBox="1"/>
          <p:nvPr/>
        </p:nvSpPr>
        <p:spPr>
          <a:xfrm>
            <a:off x="745342" y="1080463"/>
            <a:ext cx="11446658" cy="553998"/>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This is driven by the influx of PAC dollars looking to maintain, or change, control of Congress (especially in these ‘hotly-contested’ races) and ‘special interest’ groups seeking to influence the legislative agenda with candidates on the national level</a:t>
            </a:r>
          </a:p>
        </p:txBody>
      </p:sp>
      <p:graphicFrame>
        <p:nvGraphicFramePr>
          <p:cNvPr id="14" name="Chart 13"/>
          <p:cNvGraphicFramePr/>
          <p:nvPr>
            <p:extLst>
              <p:ext uri="{D42A27DB-BD31-4B8C-83A1-F6EECF244321}">
                <p14:modId xmlns:p14="http://schemas.microsoft.com/office/powerpoint/2010/main" val="3500327408"/>
              </p:ext>
            </p:extLst>
          </p:nvPr>
        </p:nvGraphicFramePr>
        <p:xfrm>
          <a:off x="2290371" y="1587017"/>
          <a:ext cx="8128000" cy="4549161"/>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8151532" y="2836722"/>
            <a:ext cx="914401"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$513.1</a:t>
            </a:r>
          </a:p>
        </p:txBody>
      </p:sp>
      <p:sp>
        <p:nvSpPr>
          <p:cNvPr id="16" name="TextBox 15"/>
          <p:cNvSpPr txBox="1"/>
          <p:nvPr/>
        </p:nvSpPr>
        <p:spPr>
          <a:xfrm>
            <a:off x="9232604" y="4052665"/>
            <a:ext cx="914401"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$634.9</a:t>
            </a:r>
          </a:p>
        </p:txBody>
      </p:sp>
      <p:sp>
        <p:nvSpPr>
          <p:cNvPr id="17" name="TextBox 16"/>
          <p:cNvSpPr txBox="1"/>
          <p:nvPr/>
        </p:nvSpPr>
        <p:spPr>
          <a:xfrm>
            <a:off x="8561546" y="5271883"/>
            <a:ext cx="914401"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$560.2</a:t>
            </a:r>
          </a:p>
        </p:txBody>
      </p:sp>
      <p:sp>
        <p:nvSpPr>
          <p:cNvPr id="19" name="TextBox 18">
            <a:extLst>
              <a:ext uri="{FF2B5EF4-FFF2-40B4-BE49-F238E27FC236}">
                <a16:creationId xmlns:a16="http://schemas.microsoft.com/office/drawing/2014/main" id="{849669F3-CC14-4C7D-9C19-BE32A5281E67}"/>
              </a:ext>
            </a:extLst>
          </p:cNvPr>
          <p:cNvSpPr txBox="1"/>
          <p:nvPr/>
        </p:nvSpPr>
        <p:spPr>
          <a:xfrm>
            <a:off x="546751" y="6119862"/>
            <a:ext cx="11688285" cy="415498"/>
          </a:xfrm>
          <a:prstGeom prst="rect">
            <a:avLst/>
          </a:prstGeom>
          <a:noFill/>
        </p:spPr>
        <p:txBody>
          <a:bodyPr wrap="square" rtlCol="0">
            <a:spAutoFit/>
          </a:bodyPr>
          <a:lstStyle/>
          <a:p>
            <a:pPr lvl="0">
              <a:defRPr/>
            </a:pPr>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across both primary and general election spend. TV Platforms: Cable TV, Broadcast TV, Spanish Language Broadcast TV and Satellite TV. Candidate spend sources: candidate, party and candidate/party co-op ads. Issue-Based spend sources: election-affiliated (e.g. PACs, Congressional Leadership Fund, Majority Forward, One Nation) and policy-affiliated issue spending from interest groups (e.g. Americans For Prosperity, Clean Air Moms Action, Patients For Affordable Drugs Action).</a:t>
            </a:r>
          </a:p>
        </p:txBody>
      </p:sp>
      <p:sp>
        <p:nvSpPr>
          <p:cNvPr id="20" name="Rectangle 19">
            <a:extLst>
              <a:ext uri="{FF2B5EF4-FFF2-40B4-BE49-F238E27FC236}">
                <a16:creationId xmlns:a16="http://schemas.microsoft.com/office/drawing/2014/main" id="{0C4574F9-B5DC-486C-A3AC-C7F4511C650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809AD3EE-EE29-4EE2-90F5-36F2CCA53756}"/>
              </a:ext>
            </a:extLst>
          </p:cNvPr>
          <p:cNvSpPr txBox="1"/>
          <p:nvPr/>
        </p:nvSpPr>
        <p:spPr>
          <a:xfrm>
            <a:off x="2514600" y="3119558"/>
            <a:ext cx="1000897" cy="215444"/>
          </a:xfrm>
          <a:prstGeom prst="rect">
            <a:avLst/>
          </a:prstGeom>
          <a:noFill/>
        </p:spPr>
        <p:txBody>
          <a:bodyPr wrap="square" rtlCol="0">
            <a:spAutoFit/>
          </a:bodyPr>
          <a:lstStyle/>
          <a:p>
            <a:pPr algn="ctr"/>
            <a:r>
              <a:rPr lang="en-US" sz="800" dirty="0">
                <a:latin typeface="Helvetica Light" panose="020B0403020202020204" pitchFamily="34" charset="0"/>
              </a:rPr>
              <a:t>(44 races)</a:t>
            </a:r>
          </a:p>
        </p:txBody>
      </p:sp>
      <p:sp>
        <p:nvSpPr>
          <p:cNvPr id="21" name="TextBox 20">
            <a:extLst>
              <a:ext uri="{FF2B5EF4-FFF2-40B4-BE49-F238E27FC236}">
                <a16:creationId xmlns:a16="http://schemas.microsoft.com/office/drawing/2014/main" id="{41A3A98E-5D6C-4C7F-9837-D5A53026F06F}"/>
              </a:ext>
            </a:extLst>
          </p:cNvPr>
          <p:cNvSpPr txBox="1"/>
          <p:nvPr/>
        </p:nvSpPr>
        <p:spPr>
          <a:xfrm>
            <a:off x="2512544" y="4346997"/>
            <a:ext cx="1000897" cy="215444"/>
          </a:xfrm>
          <a:prstGeom prst="rect">
            <a:avLst/>
          </a:prstGeom>
          <a:noFill/>
        </p:spPr>
        <p:txBody>
          <a:bodyPr wrap="square" rtlCol="0">
            <a:spAutoFit/>
          </a:bodyPr>
          <a:lstStyle/>
          <a:p>
            <a:pPr algn="ctr"/>
            <a:r>
              <a:rPr lang="en-US" sz="800" dirty="0">
                <a:latin typeface="Helvetica Light" panose="020B0403020202020204" pitchFamily="34" charset="0"/>
              </a:rPr>
              <a:t>(9 races)</a:t>
            </a:r>
          </a:p>
        </p:txBody>
      </p:sp>
      <p:sp>
        <p:nvSpPr>
          <p:cNvPr id="22" name="TextBox 21">
            <a:extLst>
              <a:ext uri="{FF2B5EF4-FFF2-40B4-BE49-F238E27FC236}">
                <a16:creationId xmlns:a16="http://schemas.microsoft.com/office/drawing/2014/main" id="{FE8F9413-5B0C-486F-9BBB-2FB16DBABDD5}"/>
              </a:ext>
            </a:extLst>
          </p:cNvPr>
          <p:cNvSpPr txBox="1"/>
          <p:nvPr/>
        </p:nvSpPr>
        <p:spPr>
          <a:xfrm>
            <a:off x="2518723" y="5545605"/>
            <a:ext cx="1000897" cy="215444"/>
          </a:xfrm>
          <a:prstGeom prst="rect">
            <a:avLst/>
          </a:prstGeom>
          <a:noFill/>
        </p:spPr>
        <p:txBody>
          <a:bodyPr wrap="square" rtlCol="0">
            <a:spAutoFit/>
          </a:bodyPr>
          <a:lstStyle/>
          <a:p>
            <a:pPr algn="ctr"/>
            <a:r>
              <a:rPr lang="en-US" sz="800" dirty="0">
                <a:latin typeface="Helvetica Light" panose="020B0403020202020204" pitchFamily="34" charset="0"/>
              </a:rPr>
              <a:t>(9 races)</a:t>
            </a:r>
          </a:p>
        </p:txBody>
      </p:sp>
    </p:spTree>
    <p:extLst>
      <p:ext uri="{BB962C8B-B14F-4D97-AF65-F5344CB8AC3E}">
        <p14:creationId xmlns:p14="http://schemas.microsoft.com/office/powerpoint/2010/main" val="87535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3674837-C9B3-4CE9-A7B2-3B4DEE5AC28A}"/>
              </a:ext>
            </a:extLst>
          </p:cNvPr>
          <p:cNvSpPr/>
          <p:nvPr/>
        </p:nvSpPr>
        <p:spPr>
          <a:xfrm>
            <a:off x="0" y="6647490"/>
            <a:ext cx="12191999" cy="215444"/>
          </a:xfrm>
          <a:prstGeom prst="rect">
            <a:avLst/>
          </a:prstGeom>
        </p:spPr>
        <p:txBody>
          <a:bodyPr wrap="square">
            <a:spAutoFit/>
          </a:bodyPr>
          <a:lstStyle/>
          <a:p>
            <a:pPr algn="ctr"/>
            <a:r>
              <a:rPr lang="en-US" sz="800" i="1"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20" name="Rectangle 19">
            <a:extLst>
              <a:ext uri="{FF2B5EF4-FFF2-40B4-BE49-F238E27FC236}">
                <a16:creationId xmlns:a16="http://schemas.microsoft.com/office/drawing/2014/main" id="{892812D1-C2E7-6145-8C2A-95A25EFCD80C}"/>
              </a:ext>
            </a:extLst>
          </p:cNvPr>
          <p:cNvSpPr/>
          <p:nvPr/>
        </p:nvSpPr>
        <p:spPr>
          <a:xfrm>
            <a:off x="-1" y="1696162"/>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ED54650-E124-0942-8B03-A438165B55A6}"/>
              </a:ext>
            </a:extLst>
          </p:cNvPr>
          <p:cNvSpPr/>
          <p:nvPr/>
        </p:nvSpPr>
        <p:spPr>
          <a:xfrm>
            <a:off x="413303" y="427376"/>
            <a:ext cx="11600898" cy="523220"/>
          </a:xfrm>
          <a:prstGeom prst="rect">
            <a:avLst/>
          </a:prstGeom>
        </p:spPr>
        <p:txBody>
          <a:bodyPr wrap="square">
            <a:spAutoFit/>
          </a:bodyPr>
          <a:lstStyle/>
          <a:p>
            <a:r>
              <a:rPr lang="en-US" sz="2800" b="1" dirty="0">
                <a:solidFill>
                  <a:srgbClr val="1F1A62"/>
                </a:solidFill>
                <a:latin typeface="Helvetica" pitchFamily="2" charset="0"/>
              </a:rPr>
              <a:t>The winners of the 62 most competitive ‘hotly-contested’ races</a:t>
            </a:r>
          </a:p>
        </p:txBody>
      </p:sp>
      <p:pic>
        <p:nvPicPr>
          <p:cNvPr id="22" name="Picture 21">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Triangle 12">
            <a:extLst>
              <a:ext uri="{FF2B5EF4-FFF2-40B4-BE49-F238E27FC236}">
                <a16:creationId xmlns:a16="http://schemas.microsoft.com/office/drawing/2014/main" id="{532FA46E-ACAD-F44A-B127-7D95BC48CA96}"/>
              </a:ext>
            </a:extLst>
          </p:cNvPr>
          <p:cNvSpPr/>
          <p:nvPr/>
        </p:nvSpPr>
        <p:spPr>
          <a:xfrm rot="5400000">
            <a:off x="616666" y="115422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35324CB-BA3C-3849-9525-612C71A97EC4}"/>
              </a:ext>
            </a:extLst>
          </p:cNvPr>
          <p:cNvSpPr txBox="1"/>
          <p:nvPr/>
        </p:nvSpPr>
        <p:spPr>
          <a:xfrm>
            <a:off x="745342" y="1080463"/>
            <a:ext cx="11446658" cy="323165"/>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These races within our analysis represented a mix of Democrats and Republicans but skewed towards the Democratic party</a:t>
            </a:r>
          </a:p>
        </p:txBody>
      </p:sp>
      <p:sp>
        <p:nvSpPr>
          <p:cNvPr id="29" name="TextBox 28">
            <a:extLst>
              <a:ext uri="{FF2B5EF4-FFF2-40B4-BE49-F238E27FC236}">
                <a16:creationId xmlns:a16="http://schemas.microsoft.com/office/drawing/2014/main" id="{849669F3-CC14-4C7D-9C19-BE32A5281E67}"/>
              </a:ext>
            </a:extLst>
          </p:cNvPr>
          <p:cNvSpPr txBox="1"/>
          <p:nvPr/>
        </p:nvSpPr>
        <p:spPr>
          <a:xfrm>
            <a:off x="546751" y="6318988"/>
            <a:ext cx="11688285" cy="200055"/>
          </a:xfrm>
          <a:prstGeom prst="rect">
            <a:avLst/>
          </a:prstGeom>
          <a:noFill/>
        </p:spPr>
        <p:txBody>
          <a:bodyPr wrap="square" rtlCol="0">
            <a:spAutoFit/>
          </a:bodyPr>
          <a:lstStyle/>
          <a:p>
            <a:pPr lvl="0">
              <a:defRPr/>
            </a:pPr>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Cook Political Report, based on ‘early’ ratings date for the 2018 midterm election: US House (1/8/18) and Gubernatorial (1/26/18) and ‘late’ ratings date: US House (9/7/18) and Gubernatorial (10/26/18), ‘Hotly-Contested’ races are ‘Toss-Up’ or ‘Lean’ ratings. </a:t>
            </a:r>
          </a:p>
        </p:txBody>
      </p:sp>
      <p:sp>
        <p:nvSpPr>
          <p:cNvPr id="30" name="Rounded Rectangle 29"/>
          <p:cNvSpPr/>
          <p:nvPr/>
        </p:nvSpPr>
        <p:spPr>
          <a:xfrm>
            <a:off x="10338499" y="5345680"/>
            <a:ext cx="1293527" cy="440429"/>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a:extLst>
              <a:ext uri="{FF2B5EF4-FFF2-40B4-BE49-F238E27FC236}">
                <a16:creationId xmlns:a16="http://schemas.microsoft.com/office/drawing/2014/main" id="{BE11CA01-3CA0-4316-A1BD-06786B4DE5E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6889203" y="5186435"/>
            <a:ext cx="590989"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32" name="Picture 4">
            <a:extLst>
              <a:ext uri="{FF2B5EF4-FFF2-40B4-BE49-F238E27FC236}">
                <a16:creationId xmlns:a16="http://schemas.microsoft.com/office/drawing/2014/main" id="{BA132B2E-C9B7-4B65-A983-3AB0E32B5F7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7574707" y="5186435"/>
            <a:ext cx="591578"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33" name="Picture 6">
            <a:extLst>
              <a:ext uri="{FF2B5EF4-FFF2-40B4-BE49-F238E27FC236}">
                <a16:creationId xmlns:a16="http://schemas.microsoft.com/office/drawing/2014/main" id="{9CB87AD8-D2E1-4160-B782-9D520196B5E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6264936" y="5186435"/>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34" name="Picture 8">
            <a:extLst>
              <a:ext uri="{FF2B5EF4-FFF2-40B4-BE49-F238E27FC236}">
                <a16:creationId xmlns:a16="http://schemas.microsoft.com/office/drawing/2014/main" id="{A8B3B7E6-BEDA-45A7-AD81-F754132B8CB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8272002" y="5186435"/>
            <a:ext cx="541360"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35" name="Picture 10">
            <a:extLst>
              <a:ext uri="{FF2B5EF4-FFF2-40B4-BE49-F238E27FC236}">
                <a16:creationId xmlns:a16="http://schemas.microsoft.com/office/drawing/2014/main" id="{2C908A3C-03CF-4337-9B2E-FCA4B1D150C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8972355" y="5144683"/>
            <a:ext cx="492587"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36" name="Picture 12">
            <a:extLst>
              <a:ext uri="{FF2B5EF4-FFF2-40B4-BE49-F238E27FC236}">
                <a16:creationId xmlns:a16="http://schemas.microsoft.com/office/drawing/2014/main" id="{10CD2494-F2D7-4967-A31D-41503367900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9672993" y="5144683"/>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37" name="Picture 14">
            <a:extLst>
              <a:ext uri="{FF2B5EF4-FFF2-40B4-BE49-F238E27FC236}">
                <a16:creationId xmlns:a16="http://schemas.microsoft.com/office/drawing/2014/main" id="{CA0C8A17-26FB-43EF-AC29-30846EC4F70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p:blipFill>
        <p:spPr bwMode="auto">
          <a:xfrm>
            <a:off x="10369887" y="4082793"/>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38" name="Picture 16">
            <a:extLst>
              <a:ext uri="{FF2B5EF4-FFF2-40B4-BE49-F238E27FC236}">
                <a16:creationId xmlns:a16="http://schemas.microsoft.com/office/drawing/2014/main" id="{2171A2CB-9483-4B6A-9C65-8EC3E06872D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p:blipFill>
        <p:spPr bwMode="auto">
          <a:xfrm>
            <a:off x="11037384" y="4082793"/>
            <a:ext cx="491650"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39" name="Picture 18">
            <a:extLst>
              <a:ext uri="{FF2B5EF4-FFF2-40B4-BE49-F238E27FC236}">
                <a16:creationId xmlns:a16="http://schemas.microsoft.com/office/drawing/2014/main" id="{EF888E29-CD27-4C7E-9AED-C65FBBD46DD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p:blipFill>
        <p:spPr bwMode="auto">
          <a:xfrm>
            <a:off x="4242959" y="3038446"/>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40" name="Picture 20">
            <a:extLst>
              <a:ext uri="{FF2B5EF4-FFF2-40B4-BE49-F238E27FC236}">
                <a16:creationId xmlns:a16="http://schemas.microsoft.com/office/drawing/2014/main" id="{77DF28D3-ACEE-45BD-8A45-58CF282F5F33}"/>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p:blipFill>
        <p:spPr bwMode="auto">
          <a:xfrm>
            <a:off x="4918647" y="3038446"/>
            <a:ext cx="492329"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41" name="Picture 22">
            <a:extLst>
              <a:ext uri="{FF2B5EF4-FFF2-40B4-BE49-F238E27FC236}">
                <a16:creationId xmlns:a16="http://schemas.microsoft.com/office/drawing/2014/main" id="{0041677F-93AC-4111-BD51-27F66748D4A1}"/>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p:blipFill>
        <p:spPr bwMode="auto">
          <a:xfrm>
            <a:off x="5569391" y="3038446"/>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42" name="Picture 24">
            <a:extLst>
              <a:ext uri="{FF2B5EF4-FFF2-40B4-BE49-F238E27FC236}">
                <a16:creationId xmlns:a16="http://schemas.microsoft.com/office/drawing/2014/main" id="{93C8D8B4-AAA7-415B-AFDE-E8A90389DB69}"/>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p:blipFill>
        <p:spPr bwMode="auto">
          <a:xfrm>
            <a:off x="6938812" y="4082793"/>
            <a:ext cx="49177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43" name="Picture 26">
            <a:extLst>
              <a:ext uri="{FF2B5EF4-FFF2-40B4-BE49-F238E27FC236}">
                <a16:creationId xmlns:a16="http://schemas.microsoft.com/office/drawing/2014/main" id="{106E3D48-2F0A-4BA5-9C70-407AD51EAA31}"/>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p:blipFill>
        <p:spPr bwMode="auto">
          <a:xfrm>
            <a:off x="7624251" y="4082793"/>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44" name="Picture 28">
            <a:extLst>
              <a:ext uri="{FF2B5EF4-FFF2-40B4-BE49-F238E27FC236}">
                <a16:creationId xmlns:a16="http://schemas.microsoft.com/office/drawing/2014/main" id="{6C7A6461-EFA5-455A-8663-B995FCAD2260}"/>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p:blipFill>
        <p:spPr bwMode="auto">
          <a:xfrm>
            <a:off x="8296437" y="4082793"/>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45" name="Picture 30">
            <a:extLst>
              <a:ext uri="{FF2B5EF4-FFF2-40B4-BE49-F238E27FC236}">
                <a16:creationId xmlns:a16="http://schemas.microsoft.com/office/drawing/2014/main" id="{F478BDC1-A383-488A-AF7C-2C841DD928D3}"/>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p:blipFill>
        <p:spPr bwMode="auto">
          <a:xfrm>
            <a:off x="8972658" y="4082793"/>
            <a:ext cx="49198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46" name="Picture 32">
            <a:extLst>
              <a:ext uri="{FF2B5EF4-FFF2-40B4-BE49-F238E27FC236}">
                <a16:creationId xmlns:a16="http://schemas.microsoft.com/office/drawing/2014/main" id="{FD51C965-2AE1-455A-8B77-2643A69DA6D8}"/>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p:blipFill>
        <p:spPr bwMode="auto">
          <a:xfrm>
            <a:off x="9672993" y="4082793"/>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47" name="Picture 36">
            <a:extLst>
              <a:ext uri="{FF2B5EF4-FFF2-40B4-BE49-F238E27FC236}">
                <a16:creationId xmlns:a16="http://schemas.microsoft.com/office/drawing/2014/main" id="{CD8D44D0-125A-4598-BA61-EFEEA03BEED1}"/>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p:blipFill>
        <p:spPr bwMode="auto">
          <a:xfrm>
            <a:off x="6265679" y="4082793"/>
            <a:ext cx="491004"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48" name="Picture 38">
            <a:extLst>
              <a:ext uri="{FF2B5EF4-FFF2-40B4-BE49-F238E27FC236}">
                <a16:creationId xmlns:a16="http://schemas.microsoft.com/office/drawing/2014/main" id="{4E3B71E9-6F6E-45BF-BFC7-B7BDC6B39CFE}"/>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l="21744"/>
          <a:stretch/>
        </p:blipFill>
        <p:spPr bwMode="auto">
          <a:xfrm>
            <a:off x="2818157" y="4086767"/>
            <a:ext cx="560365"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49" name="Picture 42">
            <a:extLst>
              <a:ext uri="{FF2B5EF4-FFF2-40B4-BE49-F238E27FC236}">
                <a16:creationId xmlns:a16="http://schemas.microsoft.com/office/drawing/2014/main" id="{10B0D9EA-5EE7-4888-9D36-552B939D5773}"/>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p:blipFill>
        <p:spPr bwMode="auto">
          <a:xfrm>
            <a:off x="5569391" y="5186435"/>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50" name="Picture 44">
            <a:extLst>
              <a:ext uri="{FF2B5EF4-FFF2-40B4-BE49-F238E27FC236}">
                <a16:creationId xmlns:a16="http://schemas.microsoft.com/office/drawing/2014/main" id="{7EBEB7A4-9358-418C-B0C8-C98991C307CA}"/>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p:blipFill>
        <p:spPr bwMode="auto">
          <a:xfrm>
            <a:off x="10987715" y="3058887"/>
            <a:ext cx="590989"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51" name="Picture 46">
            <a:extLst>
              <a:ext uri="{FF2B5EF4-FFF2-40B4-BE49-F238E27FC236}">
                <a16:creationId xmlns:a16="http://schemas.microsoft.com/office/drawing/2014/main" id="{EAD7AF17-1408-42A0-915B-3765B53909FC}"/>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l="13124" r="5354"/>
          <a:stretch/>
        </p:blipFill>
        <p:spPr bwMode="auto">
          <a:xfrm>
            <a:off x="754862" y="4086767"/>
            <a:ext cx="580075"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52" name="Picture 48">
            <a:extLst>
              <a:ext uri="{FF2B5EF4-FFF2-40B4-BE49-F238E27FC236}">
                <a16:creationId xmlns:a16="http://schemas.microsoft.com/office/drawing/2014/main" id="{496A6C5F-AAC3-4BC8-93C6-4EFC3210CD88}"/>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p:blipFill>
        <p:spPr bwMode="auto">
          <a:xfrm>
            <a:off x="1441631" y="4086767"/>
            <a:ext cx="579073"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53" name="Picture 50">
            <a:extLst>
              <a:ext uri="{FF2B5EF4-FFF2-40B4-BE49-F238E27FC236}">
                <a16:creationId xmlns:a16="http://schemas.microsoft.com/office/drawing/2014/main" id="{5D974DCC-C1BB-4F03-A4E2-EE5D011A40D3}"/>
              </a:ext>
            </a:extLst>
          </p:cNvPr>
          <p:cNvPicPr>
            <a:picLocks noChangeAspect="1" noChangeArrowheads="1"/>
          </p:cNvPicPr>
          <p:nvPr/>
        </p:nvPicPr>
        <p:blipFill rotWithShape="1">
          <a:blip r:embed="rId25" cstate="print">
            <a:extLst>
              <a:ext uri="{28A0092B-C50C-407E-A947-70E740481C1C}">
                <a14:useLocalDpi xmlns:a14="http://schemas.microsoft.com/office/drawing/2010/main"/>
              </a:ext>
            </a:extLst>
          </a:blip>
          <a:srcRect r="6283"/>
          <a:stretch/>
        </p:blipFill>
        <p:spPr bwMode="auto">
          <a:xfrm>
            <a:off x="2173179" y="4086767"/>
            <a:ext cx="553887"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54" name="Picture 2" descr="Image result for kyrsten sinema">
            <a:extLst>
              <a:ext uri="{FF2B5EF4-FFF2-40B4-BE49-F238E27FC236}">
                <a16:creationId xmlns:a16="http://schemas.microsoft.com/office/drawing/2014/main" id="{BE11CA01-3CA0-4316-A1BD-06786B4DE5E4}"/>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798654" y="2010072"/>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55" name="Picture 4" descr="Image result for rick scott">
            <a:extLst>
              <a:ext uri="{FF2B5EF4-FFF2-40B4-BE49-F238E27FC236}">
                <a16:creationId xmlns:a16="http://schemas.microsoft.com/office/drawing/2014/main" id="{BA132B2E-C9B7-4B65-A983-3AB0E32B5F7A}"/>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435843" y="2010072"/>
            <a:ext cx="590649"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56" name="Picture 6" descr="Image result for mike braun">
            <a:extLst>
              <a:ext uri="{FF2B5EF4-FFF2-40B4-BE49-F238E27FC236}">
                <a16:creationId xmlns:a16="http://schemas.microsoft.com/office/drawing/2014/main" id="{9CB87AD8-D2E1-4160-B782-9D520196B5EA}"/>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749110" y="5186435"/>
            <a:ext cx="591578"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57" name="Picture 10" descr="Image result for josh hawley">
            <a:extLst>
              <a:ext uri="{FF2B5EF4-FFF2-40B4-BE49-F238E27FC236}">
                <a16:creationId xmlns:a16="http://schemas.microsoft.com/office/drawing/2014/main" id="{2C908A3C-03CF-4337-9B2E-FCA4B1D150CB}"/>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1435673" y="5186435"/>
            <a:ext cx="590989"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58" name="Picture 12" descr="Image result for kevin cramer">
            <a:extLst>
              <a:ext uri="{FF2B5EF4-FFF2-40B4-BE49-F238E27FC236}">
                <a16:creationId xmlns:a16="http://schemas.microsoft.com/office/drawing/2014/main" id="{10CD2494-F2D7-4967-A31D-415033679002}"/>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2189666" y="5186435"/>
            <a:ext cx="520912"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59" name="Picture 14" descr="Image result for jacky rosen">
            <a:extLst>
              <a:ext uri="{FF2B5EF4-FFF2-40B4-BE49-F238E27FC236}">
                <a16:creationId xmlns:a16="http://schemas.microsoft.com/office/drawing/2014/main" id="{CA0C8A17-26FB-43EF-AC29-30846EC4F700}"/>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2158130" y="2010072"/>
            <a:ext cx="583984"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60" name="Picture 16" descr="Image result for sherrod brown">
            <a:extLst>
              <a:ext uri="{FF2B5EF4-FFF2-40B4-BE49-F238E27FC236}">
                <a16:creationId xmlns:a16="http://schemas.microsoft.com/office/drawing/2014/main" id="{2171A2CB-9483-4B6A-9C65-8EC3E06872D5}"/>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2806779" y="2010072"/>
            <a:ext cx="583120"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61" name="Picture 18" descr="Image result for marsha blackburn">
            <a:extLst>
              <a:ext uri="{FF2B5EF4-FFF2-40B4-BE49-F238E27FC236}">
                <a16:creationId xmlns:a16="http://schemas.microsoft.com/office/drawing/2014/main" id="{EF888E29-CD27-4C7E-9AED-C65FBBD46DD0}"/>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3481784" y="2010072"/>
            <a:ext cx="583120"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62" name="Picture 20" descr="Image result for joe manchin">
            <a:extLst>
              <a:ext uri="{FF2B5EF4-FFF2-40B4-BE49-F238E27FC236}">
                <a16:creationId xmlns:a16="http://schemas.microsoft.com/office/drawing/2014/main" id="{77DF28D3-ACEE-45BD-8A45-58CF282F5F33}"/>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4242959" y="2010072"/>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63" name="Picture 22" descr="Image result for tom o'halleran">
            <a:extLst>
              <a:ext uri="{FF2B5EF4-FFF2-40B4-BE49-F238E27FC236}">
                <a16:creationId xmlns:a16="http://schemas.microsoft.com/office/drawing/2014/main" id="{0041677F-93AC-4111-BD51-27F66748D4A1}"/>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8910620" y="1969854"/>
            <a:ext cx="616057"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64" name="Picture 24" descr="Image result for ann kirkpatrick">
            <a:extLst>
              <a:ext uri="{FF2B5EF4-FFF2-40B4-BE49-F238E27FC236}">
                <a16:creationId xmlns:a16="http://schemas.microsoft.com/office/drawing/2014/main" id="{93C8D8B4-AAA7-415B-AFDE-E8A90389DB69}"/>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9623744" y="1969854"/>
            <a:ext cx="590989"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65" name="Picture 26" descr="Image result for josh harder">
            <a:extLst>
              <a:ext uri="{FF2B5EF4-FFF2-40B4-BE49-F238E27FC236}">
                <a16:creationId xmlns:a16="http://schemas.microsoft.com/office/drawing/2014/main" id="{106E3D48-2F0A-4BA5-9C70-407AD51EAA31}"/>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10351172" y="1969854"/>
            <a:ext cx="52992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66" name="Picture 28" descr="Image result for katie hill">
            <a:extLst>
              <a:ext uri="{FF2B5EF4-FFF2-40B4-BE49-F238E27FC236}">
                <a16:creationId xmlns:a16="http://schemas.microsoft.com/office/drawing/2014/main" id="{6C7A6461-EFA5-455A-8663-B995FCAD2260}"/>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10991391" y="1969854"/>
            <a:ext cx="583637"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67" name="Picture 30" descr="Image result for gil cisneros">
            <a:extLst>
              <a:ext uri="{FF2B5EF4-FFF2-40B4-BE49-F238E27FC236}">
                <a16:creationId xmlns:a16="http://schemas.microsoft.com/office/drawing/2014/main" id="{F478BDC1-A383-488A-AF7C-2C841DD928D3}"/>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782795" y="3038446"/>
            <a:ext cx="524209"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68" name="Picture 32" descr="Image result for katie porter">
            <a:extLst>
              <a:ext uri="{FF2B5EF4-FFF2-40B4-BE49-F238E27FC236}">
                <a16:creationId xmlns:a16="http://schemas.microsoft.com/office/drawing/2014/main" id="{FD51C965-2AE1-455A-8B77-2643A69DA6D8}"/>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4872908" y="5186435"/>
            <a:ext cx="583807"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69" name="Picture 34" descr="Image result for harley rouda">
            <a:extLst>
              <a:ext uri="{FF2B5EF4-FFF2-40B4-BE49-F238E27FC236}">
                <a16:creationId xmlns:a16="http://schemas.microsoft.com/office/drawing/2014/main" id="{6EE76D74-26A5-427B-AA3E-FCB1405449F2}"/>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1441712" y="3038446"/>
            <a:ext cx="57891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70" name="Picture 36" descr="Image result for mike levin">
            <a:extLst>
              <a:ext uri="{FF2B5EF4-FFF2-40B4-BE49-F238E27FC236}">
                <a16:creationId xmlns:a16="http://schemas.microsoft.com/office/drawing/2014/main" id="{CD8D44D0-125A-4598-BA61-EFEEA03BEED1}"/>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2186447" y="3038446"/>
            <a:ext cx="52735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71" name="Picture 38" descr="Image result for jason crow">
            <a:extLst>
              <a:ext uri="{FF2B5EF4-FFF2-40B4-BE49-F238E27FC236}">
                <a16:creationId xmlns:a16="http://schemas.microsoft.com/office/drawing/2014/main" id="{4E3B71E9-6F6E-45BF-BFC7-B7BDC6B39CFE}"/>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4870218" y="2010072"/>
            <a:ext cx="589187"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72" name="Picture 40" descr="Image result for stephanie murphy">
            <a:extLst>
              <a:ext uri="{FF2B5EF4-FFF2-40B4-BE49-F238E27FC236}">
                <a16:creationId xmlns:a16="http://schemas.microsoft.com/office/drawing/2014/main" id="{E2877A1A-6310-49BE-AA3B-3CDAC846AC6C}"/>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5522889" y="2010072"/>
            <a:ext cx="585495"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73" name="Picture 42" descr="Image result for debbie mucarsel-powell">
            <a:extLst>
              <a:ext uri="{FF2B5EF4-FFF2-40B4-BE49-F238E27FC236}">
                <a16:creationId xmlns:a16="http://schemas.microsoft.com/office/drawing/2014/main" id="{10B0D9EA-5EE7-4888-9D36-552B939D5773}"/>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6215392" y="3033543"/>
            <a:ext cx="591578"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74" name="Picture 44" descr="Image result for donna shalala">
            <a:extLst>
              <a:ext uri="{FF2B5EF4-FFF2-40B4-BE49-F238E27FC236}">
                <a16:creationId xmlns:a16="http://schemas.microsoft.com/office/drawing/2014/main" id="{7EBEB7A4-9358-418C-B0C8-C98991C307CA}"/>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6889203" y="3033543"/>
            <a:ext cx="590989"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75" name="Picture 46" descr="Image result for lucy mcbath">
            <a:extLst>
              <a:ext uri="{FF2B5EF4-FFF2-40B4-BE49-F238E27FC236}">
                <a16:creationId xmlns:a16="http://schemas.microsoft.com/office/drawing/2014/main" id="{EAD7AF17-1408-42A0-915B-3765B53909FC}"/>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7575002" y="3033543"/>
            <a:ext cx="590989"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76" name="Picture 48" descr="Image result for abby finkenauer">
            <a:extLst>
              <a:ext uri="{FF2B5EF4-FFF2-40B4-BE49-F238E27FC236}">
                <a16:creationId xmlns:a16="http://schemas.microsoft.com/office/drawing/2014/main" id="{496A6C5F-AAC3-4BC8-93C6-4EFC3210CD88}"/>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8296437" y="3033543"/>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77" name="Picture 50" descr="Image result for cindy axne">
            <a:extLst>
              <a:ext uri="{FF2B5EF4-FFF2-40B4-BE49-F238E27FC236}">
                <a16:creationId xmlns:a16="http://schemas.microsoft.com/office/drawing/2014/main" id="{5D974DCC-C1BB-4F03-A4E2-EE5D011A40D3}"/>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8920827" y="3033543"/>
            <a:ext cx="595643"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78" name="Picture 52" descr="Image result for sean casten">
            <a:extLst>
              <a:ext uri="{FF2B5EF4-FFF2-40B4-BE49-F238E27FC236}">
                <a16:creationId xmlns:a16="http://schemas.microsoft.com/office/drawing/2014/main" id="{1DAAAE96-B47D-4690-A5D3-9F70A0259F54}"/>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9623828" y="3033543"/>
            <a:ext cx="590820"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79" name="Picture 54" descr="Image result for mike bost">
            <a:extLst>
              <a:ext uri="{FF2B5EF4-FFF2-40B4-BE49-F238E27FC236}">
                <a16:creationId xmlns:a16="http://schemas.microsoft.com/office/drawing/2014/main" id="{50A39796-EC94-4008-B239-87368866E515}"/>
              </a:ext>
            </a:extLst>
          </p:cNvPr>
          <p:cNvPicPr>
            <a:picLocks noChangeAspect="1" noChangeArrowheads="1"/>
          </p:cNvPicPr>
          <p:nvPr/>
        </p:nvPicPr>
        <p:blipFill>
          <a:blip r:embed="rId51" cstate="print">
            <a:extLst>
              <a:ext uri="{28A0092B-C50C-407E-A947-70E740481C1C}">
                <a14:useLocalDpi xmlns:a14="http://schemas.microsoft.com/office/drawing/2010/main"/>
              </a:ext>
            </a:extLst>
          </a:blip>
          <a:srcRect/>
          <a:stretch>
            <a:fillRect/>
          </a:stretch>
        </p:blipFill>
        <p:spPr bwMode="auto">
          <a:xfrm>
            <a:off x="10353944" y="3033543"/>
            <a:ext cx="524377"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80" name="Picture 56" descr="Image result for steve watkins">
            <a:extLst>
              <a:ext uri="{FF2B5EF4-FFF2-40B4-BE49-F238E27FC236}">
                <a16:creationId xmlns:a16="http://schemas.microsoft.com/office/drawing/2014/main" id="{0D3F91D3-93CC-41B3-90B3-9CF5BA6E4FB2}"/>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4193794" y="5186435"/>
            <a:ext cx="590820"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81" name="Picture 58" descr="Image result for sharice davids">
            <a:extLst>
              <a:ext uri="{FF2B5EF4-FFF2-40B4-BE49-F238E27FC236}">
                <a16:creationId xmlns:a16="http://schemas.microsoft.com/office/drawing/2014/main" id="{B1AF9690-F9E7-462C-AD2A-2AB785F52765}"/>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6229453" y="2010072"/>
            <a:ext cx="563456"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82" name="Picture 60" descr="Image result for andy barr">
            <a:extLst>
              <a:ext uri="{FF2B5EF4-FFF2-40B4-BE49-F238E27FC236}">
                <a16:creationId xmlns:a16="http://schemas.microsoft.com/office/drawing/2014/main" id="{7067AE51-6D4C-44F3-9CA2-77D94AFFC644}"/>
              </a:ext>
            </a:extLst>
          </p:cNvPr>
          <p:cNvPicPr>
            <a:picLocks noChangeAspect="1" noChangeArrowheads="1"/>
          </p:cNvPicPr>
          <p:nvPr/>
        </p:nvPicPr>
        <p:blipFill>
          <a:blip r:embed="rId54" cstate="print">
            <a:extLst>
              <a:ext uri="{28A0092B-C50C-407E-A947-70E740481C1C}">
                <a14:useLocalDpi xmlns:a14="http://schemas.microsoft.com/office/drawing/2010/main"/>
              </a:ext>
            </a:extLst>
          </a:blip>
          <a:srcRect/>
          <a:stretch>
            <a:fillRect/>
          </a:stretch>
        </p:blipFill>
        <p:spPr bwMode="auto">
          <a:xfrm>
            <a:off x="6939393" y="2010072"/>
            <a:ext cx="490609"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83" name="Picture 62" descr="Image result for jared golden">
            <a:extLst>
              <a:ext uri="{FF2B5EF4-FFF2-40B4-BE49-F238E27FC236}">
                <a16:creationId xmlns:a16="http://schemas.microsoft.com/office/drawing/2014/main" id="{B9612752-3FE7-4E17-9E75-475445CB4110}"/>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3527442" y="4082793"/>
            <a:ext cx="491804"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84" name="Picture 64" descr="Image result for elissa slotkin">
            <a:extLst>
              <a:ext uri="{FF2B5EF4-FFF2-40B4-BE49-F238E27FC236}">
                <a16:creationId xmlns:a16="http://schemas.microsoft.com/office/drawing/2014/main" id="{6610B1EE-2291-4462-9CD9-2B940AD3A95A}"/>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a:fillRect/>
          </a:stretch>
        </p:blipFill>
        <p:spPr bwMode="auto">
          <a:xfrm>
            <a:off x="4193710" y="4082793"/>
            <a:ext cx="590989"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85" name="Picture 66" descr="Image result for haley stevens">
            <a:extLst>
              <a:ext uri="{FF2B5EF4-FFF2-40B4-BE49-F238E27FC236}">
                <a16:creationId xmlns:a16="http://schemas.microsoft.com/office/drawing/2014/main" id="{E6A89D77-CCFF-4F4B-8D57-A6CA303B44C9}"/>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a:fillRect/>
          </a:stretch>
        </p:blipFill>
        <p:spPr bwMode="auto">
          <a:xfrm>
            <a:off x="4918566" y="4082793"/>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86" name="Picture 68" descr="Image result for jim hagedorn">
            <a:extLst>
              <a:ext uri="{FF2B5EF4-FFF2-40B4-BE49-F238E27FC236}">
                <a16:creationId xmlns:a16="http://schemas.microsoft.com/office/drawing/2014/main" id="{14983504-396B-4FD9-9B0F-1788059B9C93}"/>
              </a:ext>
            </a:extLst>
          </p:cNvPr>
          <p:cNvPicPr>
            <a:picLocks noChangeAspect="1" noChangeArrowheads="1"/>
          </p:cNvPicPr>
          <p:nvPr/>
        </p:nvPicPr>
        <p:blipFill>
          <a:blip r:embed="rId58" cstate="print">
            <a:extLst>
              <a:ext uri="{28A0092B-C50C-407E-A947-70E740481C1C}">
                <a14:useLocalDpi xmlns:a14="http://schemas.microsoft.com/office/drawing/2010/main"/>
              </a:ext>
            </a:extLst>
          </a:blip>
          <a:srcRect/>
          <a:stretch>
            <a:fillRect/>
          </a:stretch>
        </p:blipFill>
        <p:spPr bwMode="auto">
          <a:xfrm>
            <a:off x="2852437" y="5186435"/>
            <a:ext cx="491804"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87" name="Picture 70" descr="Image result for angie craig">
            <a:extLst>
              <a:ext uri="{FF2B5EF4-FFF2-40B4-BE49-F238E27FC236}">
                <a16:creationId xmlns:a16="http://schemas.microsoft.com/office/drawing/2014/main" id="{81EA8075-9BFB-466A-AC96-D244C439AAFE}"/>
              </a:ext>
            </a:extLst>
          </p:cNvPr>
          <p:cNvPicPr>
            <a:picLocks noChangeAspect="1" noChangeArrowheads="1"/>
          </p:cNvPicPr>
          <p:nvPr/>
        </p:nvPicPr>
        <p:blipFill>
          <a:blip r:embed="rId59" cstate="print">
            <a:extLst>
              <a:ext uri="{28A0092B-C50C-407E-A947-70E740481C1C}">
                <a14:useLocalDpi xmlns:a14="http://schemas.microsoft.com/office/drawing/2010/main"/>
              </a:ext>
            </a:extLst>
          </a:blip>
          <a:srcRect/>
          <a:stretch>
            <a:fillRect/>
          </a:stretch>
        </p:blipFill>
        <p:spPr bwMode="auto">
          <a:xfrm>
            <a:off x="5520142" y="4082793"/>
            <a:ext cx="590989"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88" name="Picture 72" descr="Image result for dean phillips">
            <a:extLst>
              <a:ext uri="{FF2B5EF4-FFF2-40B4-BE49-F238E27FC236}">
                <a16:creationId xmlns:a16="http://schemas.microsoft.com/office/drawing/2014/main" id="{202556E0-78D3-476E-9447-D1C02DFC2875}"/>
              </a:ext>
            </a:extLst>
          </p:cNvPr>
          <p:cNvPicPr>
            <a:picLocks noChangeAspect="1" noChangeArrowheads="1"/>
          </p:cNvPicPr>
          <p:nvPr/>
        </p:nvPicPr>
        <p:blipFill>
          <a:blip r:embed="rId60" cstate="print">
            <a:extLst>
              <a:ext uri="{28A0092B-C50C-407E-A947-70E740481C1C}">
                <a14:useLocalDpi xmlns:a14="http://schemas.microsoft.com/office/drawing/2010/main"/>
              </a:ext>
            </a:extLst>
          </a:blip>
          <a:srcRect/>
          <a:stretch>
            <a:fillRect/>
          </a:stretch>
        </p:blipFill>
        <p:spPr bwMode="auto">
          <a:xfrm>
            <a:off x="3498286" y="5186435"/>
            <a:ext cx="550117"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89" name="Picture 74" descr="Image result for pete stauber">
            <a:extLst>
              <a:ext uri="{FF2B5EF4-FFF2-40B4-BE49-F238E27FC236}">
                <a16:creationId xmlns:a16="http://schemas.microsoft.com/office/drawing/2014/main" id="{D587E39B-A7E1-4127-8C70-3059A64850EF}"/>
              </a:ext>
            </a:extLst>
          </p:cNvPr>
          <p:cNvPicPr>
            <a:picLocks noChangeAspect="1" noChangeArrowheads="1"/>
          </p:cNvPicPr>
          <p:nvPr/>
        </p:nvPicPr>
        <p:blipFill>
          <a:blip r:embed="rId61" cstate="print">
            <a:extLst>
              <a:ext uri="{28A0092B-C50C-407E-A947-70E740481C1C}">
                <a14:useLocalDpi xmlns:a14="http://schemas.microsoft.com/office/drawing/2010/main"/>
              </a:ext>
            </a:extLst>
          </a:blip>
          <a:srcRect/>
          <a:stretch>
            <a:fillRect/>
          </a:stretch>
        </p:blipFill>
        <p:spPr bwMode="auto">
          <a:xfrm>
            <a:off x="2852595" y="3038446"/>
            <a:ext cx="491489"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90" name="Picture 76" descr="Image result for don bacon">
            <a:extLst>
              <a:ext uri="{FF2B5EF4-FFF2-40B4-BE49-F238E27FC236}">
                <a16:creationId xmlns:a16="http://schemas.microsoft.com/office/drawing/2014/main" id="{B0626594-E22D-4377-931A-9E5C58238DE4}"/>
              </a:ext>
            </a:extLst>
          </p:cNvPr>
          <p:cNvPicPr>
            <a:picLocks noChangeAspect="1" noChangeArrowheads="1"/>
          </p:cNvPicPr>
          <p:nvPr/>
        </p:nvPicPr>
        <p:blipFill>
          <a:blip r:embed="rId62" cstate="print">
            <a:extLst>
              <a:ext uri="{28A0092B-C50C-407E-A947-70E740481C1C}">
                <a14:useLocalDpi xmlns:a14="http://schemas.microsoft.com/office/drawing/2010/main"/>
              </a:ext>
            </a:extLst>
          </a:blip>
          <a:srcRect/>
          <a:stretch>
            <a:fillRect/>
          </a:stretch>
        </p:blipFill>
        <p:spPr bwMode="auto">
          <a:xfrm>
            <a:off x="3477934" y="3038446"/>
            <a:ext cx="590820"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91" name="Picture 78" descr="Image result for chris pappas">
            <a:extLst>
              <a:ext uri="{FF2B5EF4-FFF2-40B4-BE49-F238E27FC236}">
                <a16:creationId xmlns:a16="http://schemas.microsoft.com/office/drawing/2014/main" id="{2A6EE2B3-2661-420F-AD7C-6AF0A2D6AC3E}"/>
              </a:ext>
            </a:extLst>
          </p:cNvPr>
          <p:cNvPicPr>
            <a:picLocks noChangeAspect="1" noChangeArrowheads="1"/>
          </p:cNvPicPr>
          <p:nvPr/>
        </p:nvPicPr>
        <p:blipFill>
          <a:blip r:embed="rId63" cstate="print">
            <a:extLst>
              <a:ext uri="{28A0092B-C50C-407E-A947-70E740481C1C}">
                <a14:useLocalDpi xmlns:a14="http://schemas.microsoft.com/office/drawing/2010/main"/>
              </a:ext>
            </a:extLst>
          </a:blip>
          <a:srcRect/>
          <a:stretch>
            <a:fillRect/>
          </a:stretch>
        </p:blipFill>
        <p:spPr bwMode="auto">
          <a:xfrm>
            <a:off x="7576969" y="2010072"/>
            <a:ext cx="587055"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92" name="Picture 80" descr="Image result for josh gottheimer">
            <a:extLst>
              <a:ext uri="{FF2B5EF4-FFF2-40B4-BE49-F238E27FC236}">
                <a16:creationId xmlns:a16="http://schemas.microsoft.com/office/drawing/2014/main" id="{6AB273BF-783B-44C7-87EC-BF3DEA46E8EA}"/>
              </a:ext>
            </a:extLst>
          </p:cNvPr>
          <p:cNvPicPr>
            <a:picLocks noChangeAspect="1" noChangeArrowheads="1"/>
          </p:cNvPicPr>
          <p:nvPr/>
        </p:nvPicPr>
        <p:blipFill>
          <a:blip r:embed="rId64" cstate="print">
            <a:extLst>
              <a:ext uri="{28A0092B-C50C-407E-A947-70E740481C1C}">
                <a14:useLocalDpi xmlns:a14="http://schemas.microsoft.com/office/drawing/2010/main"/>
              </a:ext>
            </a:extLst>
          </a:blip>
          <a:srcRect/>
          <a:stretch>
            <a:fillRect/>
          </a:stretch>
        </p:blipFill>
        <p:spPr bwMode="auto">
          <a:xfrm>
            <a:off x="8296865" y="2010072"/>
            <a:ext cx="491634"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93" name="TextBox 92"/>
          <p:cNvSpPr txBox="1"/>
          <p:nvPr/>
        </p:nvSpPr>
        <p:spPr>
          <a:xfrm>
            <a:off x="651931" y="2735521"/>
            <a:ext cx="785937"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Kyrsten Sinema</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Senate: AZ - Dem</a:t>
            </a:r>
          </a:p>
        </p:txBody>
      </p:sp>
      <p:sp>
        <p:nvSpPr>
          <p:cNvPr id="94" name="TextBox 93">
            <a:extLst>
              <a:ext uri="{FF2B5EF4-FFF2-40B4-BE49-F238E27FC236}">
                <a16:creationId xmlns:a16="http://schemas.microsoft.com/office/drawing/2014/main" id="{D72C3AA7-F0F4-41AE-9291-B0F43362FCDE}"/>
              </a:ext>
            </a:extLst>
          </p:cNvPr>
          <p:cNvSpPr txBox="1"/>
          <p:nvPr/>
        </p:nvSpPr>
        <p:spPr>
          <a:xfrm>
            <a:off x="1338199" y="2735521"/>
            <a:ext cx="785937"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Rick Scott</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Senate: FL - Rep</a:t>
            </a:r>
          </a:p>
        </p:txBody>
      </p:sp>
      <p:sp>
        <p:nvSpPr>
          <p:cNvPr id="95" name="TextBox 94">
            <a:extLst>
              <a:ext uri="{FF2B5EF4-FFF2-40B4-BE49-F238E27FC236}">
                <a16:creationId xmlns:a16="http://schemas.microsoft.com/office/drawing/2014/main" id="{BD075F08-00BA-4A12-92BD-B4FF39F5ED36}"/>
              </a:ext>
            </a:extLst>
          </p:cNvPr>
          <p:cNvSpPr txBox="1"/>
          <p:nvPr/>
        </p:nvSpPr>
        <p:spPr>
          <a:xfrm>
            <a:off x="2049570" y="2735521"/>
            <a:ext cx="801104"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Jacky Rosen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Senate: NV - Dem</a:t>
            </a:r>
          </a:p>
        </p:txBody>
      </p:sp>
      <p:sp>
        <p:nvSpPr>
          <p:cNvPr id="96" name="TextBox 95">
            <a:extLst>
              <a:ext uri="{FF2B5EF4-FFF2-40B4-BE49-F238E27FC236}">
                <a16:creationId xmlns:a16="http://schemas.microsoft.com/office/drawing/2014/main" id="{F227583B-F097-4F37-BDB7-5A9B7F73B3A2}"/>
              </a:ext>
            </a:extLst>
          </p:cNvPr>
          <p:cNvSpPr txBox="1"/>
          <p:nvPr/>
        </p:nvSpPr>
        <p:spPr>
          <a:xfrm>
            <a:off x="2693029" y="2735521"/>
            <a:ext cx="810621"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Sherrod Brown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Senate: OH - Dem</a:t>
            </a:r>
          </a:p>
        </p:txBody>
      </p:sp>
      <p:sp>
        <p:nvSpPr>
          <p:cNvPr id="97" name="TextBox 96">
            <a:extLst>
              <a:ext uri="{FF2B5EF4-FFF2-40B4-BE49-F238E27FC236}">
                <a16:creationId xmlns:a16="http://schemas.microsoft.com/office/drawing/2014/main" id="{E0172F1C-C6CE-4042-8C89-A169F352332C}"/>
              </a:ext>
            </a:extLst>
          </p:cNvPr>
          <p:cNvSpPr txBox="1"/>
          <p:nvPr/>
        </p:nvSpPr>
        <p:spPr>
          <a:xfrm>
            <a:off x="3380376" y="2735521"/>
            <a:ext cx="785937"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Marsha Blackburn</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Senate: TN - Rep</a:t>
            </a:r>
          </a:p>
        </p:txBody>
      </p:sp>
      <p:sp>
        <p:nvSpPr>
          <p:cNvPr id="98" name="TextBox 97">
            <a:extLst>
              <a:ext uri="{FF2B5EF4-FFF2-40B4-BE49-F238E27FC236}">
                <a16:creationId xmlns:a16="http://schemas.microsoft.com/office/drawing/2014/main" id="{ACBD5ED7-008C-4F6E-B5BE-F8A58BB4F47E}"/>
              </a:ext>
            </a:extLst>
          </p:cNvPr>
          <p:cNvSpPr txBox="1"/>
          <p:nvPr/>
        </p:nvSpPr>
        <p:spPr>
          <a:xfrm>
            <a:off x="4083894" y="2735521"/>
            <a:ext cx="810621"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Joe Manchin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Senate: WV - Dem</a:t>
            </a:r>
          </a:p>
        </p:txBody>
      </p:sp>
      <p:sp>
        <p:nvSpPr>
          <p:cNvPr id="99" name="TextBox 98">
            <a:extLst>
              <a:ext uri="{FF2B5EF4-FFF2-40B4-BE49-F238E27FC236}">
                <a16:creationId xmlns:a16="http://schemas.microsoft.com/office/drawing/2014/main" id="{0F30D986-8BE8-435F-BF6F-263C8DB792EB}"/>
              </a:ext>
            </a:extLst>
          </p:cNvPr>
          <p:cNvSpPr txBox="1"/>
          <p:nvPr/>
        </p:nvSpPr>
        <p:spPr>
          <a:xfrm>
            <a:off x="4724307" y="2735521"/>
            <a:ext cx="88100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Jason Crow</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CO(6) - Dem</a:t>
            </a:r>
          </a:p>
        </p:txBody>
      </p:sp>
      <p:sp>
        <p:nvSpPr>
          <p:cNvPr id="100" name="TextBox 99">
            <a:extLst>
              <a:ext uri="{FF2B5EF4-FFF2-40B4-BE49-F238E27FC236}">
                <a16:creationId xmlns:a16="http://schemas.microsoft.com/office/drawing/2014/main" id="{44234B38-CFD8-4614-829E-3928644C31DB}"/>
              </a:ext>
            </a:extLst>
          </p:cNvPr>
          <p:cNvSpPr txBox="1"/>
          <p:nvPr/>
        </p:nvSpPr>
        <p:spPr>
          <a:xfrm>
            <a:off x="5422904" y="2735521"/>
            <a:ext cx="86041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Stephanie Murphy</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FL(7) - Dem</a:t>
            </a:r>
          </a:p>
        </p:txBody>
      </p:sp>
      <p:sp>
        <p:nvSpPr>
          <p:cNvPr id="101" name="TextBox 100">
            <a:extLst>
              <a:ext uri="{FF2B5EF4-FFF2-40B4-BE49-F238E27FC236}">
                <a16:creationId xmlns:a16="http://schemas.microsoft.com/office/drawing/2014/main" id="{320762A9-243A-4C61-B621-A5C249B92A36}"/>
              </a:ext>
            </a:extLst>
          </p:cNvPr>
          <p:cNvSpPr txBox="1"/>
          <p:nvPr/>
        </p:nvSpPr>
        <p:spPr>
          <a:xfrm>
            <a:off x="6070677" y="2735521"/>
            <a:ext cx="88100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Sharice Davids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KS(3) - Dem</a:t>
            </a:r>
          </a:p>
        </p:txBody>
      </p:sp>
      <p:sp>
        <p:nvSpPr>
          <p:cNvPr id="102" name="TextBox 101">
            <a:extLst>
              <a:ext uri="{FF2B5EF4-FFF2-40B4-BE49-F238E27FC236}">
                <a16:creationId xmlns:a16="http://schemas.microsoft.com/office/drawing/2014/main" id="{B941F2FF-4FE0-4CB4-B23F-805D3FA7B553}"/>
              </a:ext>
            </a:extLst>
          </p:cNvPr>
          <p:cNvSpPr txBox="1"/>
          <p:nvPr/>
        </p:nvSpPr>
        <p:spPr>
          <a:xfrm>
            <a:off x="6762439" y="2735521"/>
            <a:ext cx="844517"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Andy  Barr</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House: KY(6) - Rep</a:t>
            </a:r>
          </a:p>
        </p:txBody>
      </p:sp>
      <p:sp>
        <p:nvSpPr>
          <p:cNvPr id="103" name="TextBox 102">
            <a:extLst>
              <a:ext uri="{FF2B5EF4-FFF2-40B4-BE49-F238E27FC236}">
                <a16:creationId xmlns:a16="http://schemas.microsoft.com/office/drawing/2014/main" id="{E2AB6737-24BC-4EEE-B1A6-0ED093C206E3}"/>
              </a:ext>
            </a:extLst>
          </p:cNvPr>
          <p:cNvSpPr txBox="1"/>
          <p:nvPr/>
        </p:nvSpPr>
        <p:spPr>
          <a:xfrm>
            <a:off x="7429992" y="2735521"/>
            <a:ext cx="88100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Chris Pappas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NH(1) - Dem</a:t>
            </a:r>
          </a:p>
        </p:txBody>
      </p:sp>
      <p:sp>
        <p:nvSpPr>
          <p:cNvPr id="104" name="TextBox 103">
            <a:extLst>
              <a:ext uri="{FF2B5EF4-FFF2-40B4-BE49-F238E27FC236}">
                <a16:creationId xmlns:a16="http://schemas.microsoft.com/office/drawing/2014/main" id="{E7B28F6B-631E-46A0-AA6C-EB6AE6ECF7CA}"/>
              </a:ext>
            </a:extLst>
          </p:cNvPr>
          <p:cNvSpPr txBox="1"/>
          <p:nvPr/>
        </p:nvSpPr>
        <p:spPr>
          <a:xfrm>
            <a:off x="8118893" y="2735521"/>
            <a:ext cx="84757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Josh Gottheimer</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NJ(5) - Dem</a:t>
            </a:r>
          </a:p>
        </p:txBody>
      </p:sp>
      <p:sp>
        <p:nvSpPr>
          <p:cNvPr id="105" name="TextBox 104">
            <a:extLst>
              <a:ext uri="{FF2B5EF4-FFF2-40B4-BE49-F238E27FC236}">
                <a16:creationId xmlns:a16="http://schemas.microsoft.com/office/drawing/2014/main" id="{331596FA-76E3-4AB7-B593-1C0ACEA0EA81}"/>
              </a:ext>
            </a:extLst>
          </p:cNvPr>
          <p:cNvSpPr txBox="1"/>
          <p:nvPr/>
        </p:nvSpPr>
        <p:spPr>
          <a:xfrm>
            <a:off x="8785302" y="2701829"/>
            <a:ext cx="866692"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Tom O’Halleran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AZ(1) - Dem</a:t>
            </a:r>
          </a:p>
        </p:txBody>
      </p:sp>
      <p:sp>
        <p:nvSpPr>
          <p:cNvPr id="106" name="TextBox 105">
            <a:extLst>
              <a:ext uri="{FF2B5EF4-FFF2-40B4-BE49-F238E27FC236}">
                <a16:creationId xmlns:a16="http://schemas.microsoft.com/office/drawing/2014/main" id="{6801455B-1A89-4D6D-B839-8A6C53454F72}"/>
              </a:ext>
            </a:extLst>
          </p:cNvPr>
          <p:cNvSpPr txBox="1"/>
          <p:nvPr/>
        </p:nvSpPr>
        <p:spPr>
          <a:xfrm>
            <a:off x="9485892" y="2703687"/>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Ann  Kirkpatrick</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AZ(2) - Dem</a:t>
            </a:r>
          </a:p>
        </p:txBody>
      </p:sp>
      <p:sp>
        <p:nvSpPr>
          <p:cNvPr id="107" name="TextBox 106">
            <a:extLst>
              <a:ext uri="{FF2B5EF4-FFF2-40B4-BE49-F238E27FC236}">
                <a16:creationId xmlns:a16="http://schemas.microsoft.com/office/drawing/2014/main" id="{9F750F8D-2F96-4536-A98B-FAF9B6F606D9}"/>
              </a:ext>
            </a:extLst>
          </p:cNvPr>
          <p:cNvSpPr txBox="1"/>
          <p:nvPr/>
        </p:nvSpPr>
        <p:spPr>
          <a:xfrm>
            <a:off x="10170420" y="2703687"/>
            <a:ext cx="891425"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Josh Harder</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CA(10) - Dem</a:t>
            </a:r>
          </a:p>
        </p:txBody>
      </p:sp>
      <p:sp>
        <p:nvSpPr>
          <p:cNvPr id="108" name="TextBox 107">
            <a:extLst>
              <a:ext uri="{FF2B5EF4-FFF2-40B4-BE49-F238E27FC236}">
                <a16:creationId xmlns:a16="http://schemas.microsoft.com/office/drawing/2014/main" id="{13A445C8-5611-4D61-8F6C-8440F9D86A44}"/>
              </a:ext>
            </a:extLst>
          </p:cNvPr>
          <p:cNvSpPr txBox="1"/>
          <p:nvPr/>
        </p:nvSpPr>
        <p:spPr>
          <a:xfrm>
            <a:off x="10833135" y="2703687"/>
            <a:ext cx="90014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Katie Hill</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CA(25) - Dem</a:t>
            </a:r>
          </a:p>
        </p:txBody>
      </p:sp>
      <p:sp>
        <p:nvSpPr>
          <p:cNvPr id="109" name="TextBox 108">
            <a:extLst>
              <a:ext uri="{FF2B5EF4-FFF2-40B4-BE49-F238E27FC236}">
                <a16:creationId xmlns:a16="http://schemas.microsoft.com/office/drawing/2014/main" id="{EC583BCA-A2B8-4938-8CCC-385EAFA77076}"/>
              </a:ext>
            </a:extLst>
          </p:cNvPr>
          <p:cNvSpPr txBox="1"/>
          <p:nvPr/>
        </p:nvSpPr>
        <p:spPr>
          <a:xfrm>
            <a:off x="599187" y="3772279"/>
            <a:ext cx="891425"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Gil Cisneros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CA(39) - Dem</a:t>
            </a:r>
          </a:p>
        </p:txBody>
      </p:sp>
      <p:sp>
        <p:nvSpPr>
          <p:cNvPr id="110" name="TextBox 109">
            <a:extLst>
              <a:ext uri="{FF2B5EF4-FFF2-40B4-BE49-F238E27FC236}">
                <a16:creationId xmlns:a16="http://schemas.microsoft.com/office/drawing/2014/main" id="{45549EF7-B0F3-427A-B9F6-6D0C1CFFF46E}"/>
              </a:ext>
            </a:extLst>
          </p:cNvPr>
          <p:cNvSpPr txBox="1"/>
          <p:nvPr/>
        </p:nvSpPr>
        <p:spPr>
          <a:xfrm>
            <a:off x="1285455" y="3772279"/>
            <a:ext cx="891425"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Harley Rouda</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CA(48) - Dem</a:t>
            </a:r>
          </a:p>
        </p:txBody>
      </p:sp>
      <p:sp>
        <p:nvSpPr>
          <p:cNvPr id="111" name="TextBox 110">
            <a:extLst>
              <a:ext uri="{FF2B5EF4-FFF2-40B4-BE49-F238E27FC236}">
                <a16:creationId xmlns:a16="http://schemas.microsoft.com/office/drawing/2014/main" id="{9DF9AB27-1938-405B-9F78-285667A7B266}"/>
              </a:ext>
            </a:extLst>
          </p:cNvPr>
          <p:cNvSpPr txBox="1"/>
          <p:nvPr/>
        </p:nvSpPr>
        <p:spPr>
          <a:xfrm>
            <a:off x="1960391" y="3772279"/>
            <a:ext cx="891425"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Mike Levin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CA(49) - Dem</a:t>
            </a:r>
          </a:p>
        </p:txBody>
      </p:sp>
      <p:sp>
        <p:nvSpPr>
          <p:cNvPr id="112" name="TextBox 111">
            <a:extLst>
              <a:ext uri="{FF2B5EF4-FFF2-40B4-BE49-F238E27FC236}">
                <a16:creationId xmlns:a16="http://schemas.microsoft.com/office/drawing/2014/main" id="{9329A08C-8DDC-4A27-A3DE-24C823C10C94}"/>
              </a:ext>
            </a:extLst>
          </p:cNvPr>
          <p:cNvSpPr txBox="1"/>
          <p:nvPr/>
        </p:nvSpPr>
        <p:spPr>
          <a:xfrm>
            <a:off x="2658657" y="3772279"/>
            <a:ext cx="879365"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Pete Stauber</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House: MN(8) - Rep</a:t>
            </a:r>
          </a:p>
        </p:txBody>
      </p:sp>
      <p:sp>
        <p:nvSpPr>
          <p:cNvPr id="113" name="TextBox 112">
            <a:extLst>
              <a:ext uri="{FF2B5EF4-FFF2-40B4-BE49-F238E27FC236}">
                <a16:creationId xmlns:a16="http://schemas.microsoft.com/office/drawing/2014/main" id="{4DD874BA-E3D2-4349-A45F-9D2A51DF44BE}"/>
              </a:ext>
            </a:extLst>
          </p:cNvPr>
          <p:cNvSpPr txBox="1"/>
          <p:nvPr/>
        </p:nvSpPr>
        <p:spPr>
          <a:xfrm>
            <a:off x="3333662" y="3772279"/>
            <a:ext cx="879365"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Don Bacon</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House: NE(2) - Rep</a:t>
            </a:r>
          </a:p>
        </p:txBody>
      </p:sp>
      <p:sp>
        <p:nvSpPr>
          <p:cNvPr id="114" name="TextBox 113">
            <a:extLst>
              <a:ext uri="{FF2B5EF4-FFF2-40B4-BE49-F238E27FC236}">
                <a16:creationId xmlns:a16="http://schemas.microsoft.com/office/drawing/2014/main" id="{386773A6-37F5-494D-9400-8BCDD78EBC6D}"/>
              </a:ext>
            </a:extLst>
          </p:cNvPr>
          <p:cNvSpPr txBox="1"/>
          <p:nvPr/>
        </p:nvSpPr>
        <p:spPr>
          <a:xfrm>
            <a:off x="4053071" y="3772279"/>
            <a:ext cx="872266"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Lizzie Pannill Fletcher</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TX(7) - Dem</a:t>
            </a:r>
          </a:p>
        </p:txBody>
      </p:sp>
      <p:sp>
        <p:nvSpPr>
          <p:cNvPr id="115" name="TextBox 114">
            <a:extLst>
              <a:ext uri="{FF2B5EF4-FFF2-40B4-BE49-F238E27FC236}">
                <a16:creationId xmlns:a16="http://schemas.microsoft.com/office/drawing/2014/main" id="{76EAD410-2C06-4715-9A47-3A17184ECCB1}"/>
              </a:ext>
            </a:extLst>
          </p:cNvPr>
          <p:cNvSpPr txBox="1"/>
          <p:nvPr/>
        </p:nvSpPr>
        <p:spPr>
          <a:xfrm>
            <a:off x="4725129" y="3772279"/>
            <a:ext cx="879365"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Will Hurd</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House: TX(23) - Rep</a:t>
            </a:r>
          </a:p>
        </p:txBody>
      </p:sp>
      <p:sp>
        <p:nvSpPr>
          <p:cNvPr id="116" name="TextBox 115">
            <a:extLst>
              <a:ext uri="{FF2B5EF4-FFF2-40B4-BE49-F238E27FC236}">
                <a16:creationId xmlns:a16="http://schemas.microsoft.com/office/drawing/2014/main" id="{A76A43AE-2DC5-401A-9EC4-A6947FAFCAA8}"/>
              </a:ext>
            </a:extLst>
          </p:cNvPr>
          <p:cNvSpPr txBox="1"/>
          <p:nvPr/>
        </p:nvSpPr>
        <p:spPr>
          <a:xfrm>
            <a:off x="5369924" y="3772279"/>
            <a:ext cx="891425"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Colin Allred</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TX(32) - Dem</a:t>
            </a:r>
          </a:p>
        </p:txBody>
      </p:sp>
      <p:sp>
        <p:nvSpPr>
          <p:cNvPr id="117" name="TextBox 116">
            <a:extLst>
              <a:ext uri="{FF2B5EF4-FFF2-40B4-BE49-F238E27FC236}">
                <a16:creationId xmlns:a16="http://schemas.microsoft.com/office/drawing/2014/main" id="{29596B39-C7AE-4124-BF23-77461C4DDA13}"/>
              </a:ext>
            </a:extLst>
          </p:cNvPr>
          <p:cNvSpPr txBox="1"/>
          <p:nvPr/>
        </p:nvSpPr>
        <p:spPr>
          <a:xfrm>
            <a:off x="6039838" y="3768630"/>
            <a:ext cx="942686"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Debbie Mucarsel-Powell</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FL(26) - Dem</a:t>
            </a:r>
          </a:p>
        </p:txBody>
      </p:sp>
      <p:sp>
        <p:nvSpPr>
          <p:cNvPr id="118" name="TextBox 117">
            <a:extLst>
              <a:ext uri="{FF2B5EF4-FFF2-40B4-BE49-F238E27FC236}">
                <a16:creationId xmlns:a16="http://schemas.microsoft.com/office/drawing/2014/main" id="{8B0F2F46-6E37-4BFF-8A74-9767606EAB42}"/>
              </a:ext>
            </a:extLst>
          </p:cNvPr>
          <p:cNvSpPr txBox="1"/>
          <p:nvPr/>
        </p:nvSpPr>
        <p:spPr>
          <a:xfrm>
            <a:off x="6732202" y="3768630"/>
            <a:ext cx="904990"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Donna Shalala</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FL(27) - Dem</a:t>
            </a:r>
          </a:p>
        </p:txBody>
      </p:sp>
      <p:sp>
        <p:nvSpPr>
          <p:cNvPr id="119" name="TextBox 118">
            <a:extLst>
              <a:ext uri="{FF2B5EF4-FFF2-40B4-BE49-F238E27FC236}">
                <a16:creationId xmlns:a16="http://schemas.microsoft.com/office/drawing/2014/main" id="{BB0F8267-81E6-4BB3-A63E-5B3F661FF41A}"/>
              </a:ext>
            </a:extLst>
          </p:cNvPr>
          <p:cNvSpPr txBox="1"/>
          <p:nvPr/>
        </p:nvSpPr>
        <p:spPr>
          <a:xfrm>
            <a:off x="7401180" y="3768630"/>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Lucy McBath</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GA(6) - Dem</a:t>
            </a:r>
          </a:p>
        </p:txBody>
      </p:sp>
      <p:sp>
        <p:nvSpPr>
          <p:cNvPr id="120" name="TextBox 119">
            <a:extLst>
              <a:ext uri="{FF2B5EF4-FFF2-40B4-BE49-F238E27FC236}">
                <a16:creationId xmlns:a16="http://schemas.microsoft.com/office/drawing/2014/main" id="{858685DE-D1A6-436E-83FF-A8EF4359D2B5}"/>
              </a:ext>
            </a:extLst>
          </p:cNvPr>
          <p:cNvSpPr txBox="1"/>
          <p:nvPr/>
        </p:nvSpPr>
        <p:spPr>
          <a:xfrm>
            <a:off x="8109336" y="3768630"/>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Abby Finkenaur</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IA(1) - Dem</a:t>
            </a:r>
          </a:p>
        </p:txBody>
      </p:sp>
      <p:sp>
        <p:nvSpPr>
          <p:cNvPr id="121" name="TextBox 120">
            <a:extLst>
              <a:ext uri="{FF2B5EF4-FFF2-40B4-BE49-F238E27FC236}">
                <a16:creationId xmlns:a16="http://schemas.microsoft.com/office/drawing/2014/main" id="{4143114F-B4AE-471A-BB36-DEE1B6A566F5}"/>
              </a:ext>
            </a:extLst>
          </p:cNvPr>
          <p:cNvSpPr txBox="1"/>
          <p:nvPr/>
        </p:nvSpPr>
        <p:spPr>
          <a:xfrm>
            <a:off x="8785302" y="3768630"/>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Cindy Axne</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IA(3) - Dem</a:t>
            </a:r>
          </a:p>
        </p:txBody>
      </p:sp>
      <p:sp>
        <p:nvSpPr>
          <p:cNvPr id="122" name="TextBox 121">
            <a:extLst>
              <a:ext uri="{FF2B5EF4-FFF2-40B4-BE49-F238E27FC236}">
                <a16:creationId xmlns:a16="http://schemas.microsoft.com/office/drawing/2014/main" id="{B24F9F80-F570-41FA-BA81-3CBF81D29325}"/>
              </a:ext>
            </a:extLst>
          </p:cNvPr>
          <p:cNvSpPr txBox="1"/>
          <p:nvPr/>
        </p:nvSpPr>
        <p:spPr>
          <a:xfrm>
            <a:off x="9485892" y="3768630"/>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Sean Casten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IL(6) - Dem</a:t>
            </a:r>
          </a:p>
        </p:txBody>
      </p:sp>
      <p:sp>
        <p:nvSpPr>
          <p:cNvPr id="123" name="TextBox 122">
            <a:extLst>
              <a:ext uri="{FF2B5EF4-FFF2-40B4-BE49-F238E27FC236}">
                <a16:creationId xmlns:a16="http://schemas.microsoft.com/office/drawing/2014/main" id="{B62BC07E-C069-46BD-A697-6797280B5608}"/>
              </a:ext>
            </a:extLst>
          </p:cNvPr>
          <p:cNvSpPr txBox="1"/>
          <p:nvPr/>
        </p:nvSpPr>
        <p:spPr>
          <a:xfrm>
            <a:off x="10176450" y="3768630"/>
            <a:ext cx="879365"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Mike Bost</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House: IL(12) - Rep</a:t>
            </a:r>
          </a:p>
        </p:txBody>
      </p:sp>
      <p:sp>
        <p:nvSpPr>
          <p:cNvPr id="124" name="TextBox 123">
            <a:extLst>
              <a:ext uri="{FF2B5EF4-FFF2-40B4-BE49-F238E27FC236}">
                <a16:creationId xmlns:a16="http://schemas.microsoft.com/office/drawing/2014/main" id="{52F1568C-80BC-429F-A3C9-445823D8DF67}"/>
              </a:ext>
            </a:extLst>
          </p:cNvPr>
          <p:cNvSpPr txBox="1"/>
          <p:nvPr/>
        </p:nvSpPr>
        <p:spPr>
          <a:xfrm>
            <a:off x="10849863" y="3793974"/>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Gretchen Whitmer</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Governor: MI - Dem</a:t>
            </a:r>
          </a:p>
        </p:txBody>
      </p:sp>
      <p:sp>
        <p:nvSpPr>
          <p:cNvPr id="125" name="TextBox 124">
            <a:extLst>
              <a:ext uri="{FF2B5EF4-FFF2-40B4-BE49-F238E27FC236}">
                <a16:creationId xmlns:a16="http://schemas.microsoft.com/office/drawing/2014/main" id="{D7BAA96B-AC08-486A-A7EB-AC6F912B731D}"/>
              </a:ext>
            </a:extLst>
          </p:cNvPr>
          <p:cNvSpPr txBox="1"/>
          <p:nvPr/>
        </p:nvSpPr>
        <p:spPr>
          <a:xfrm>
            <a:off x="611553" y="4821854"/>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Steve Sisolak</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Governor: NV - Dem</a:t>
            </a:r>
          </a:p>
        </p:txBody>
      </p:sp>
      <p:sp>
        <p:nvSpPr>
          <p:cNvPr id="126" name="TextBox 125">
            <a:extLst>
              <a:ext uri="{FF2B5EF4-FFF2-40B4-BE49-F238E27FC236}">
                <a16:creationId xmlns:a16="http://schemas.microsoft.com/office/drawing/2014/main" id="{C98E8952-DE28-4FE6-A998-2D93FD71975A}"/>
              </a:ext>
            </a:extLst>
          </p:cNvPr>
          <p:cNvSpPr txBox="1"/>
          <p:nvPr/>
        </p:nvSpPr>
        <p:spPr>
          <a:xfrm>
            <a:off x="1297821" y="4821854"/>
            <a:ext cx="866693"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Mike DeWine</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Governor: OH - Rep</a:t>
            </a:r>
          </a:p>
        </p:txBody>
      </p:sp>
      <p:sp>
        <p:nvSpPr>
          <p:cNvPr id="127" name="TextBox 126">
            <a:extLst>
              <a:ext uri="{FF2B5EF4-FFF2-40B4-BE49-F238E27FC236}">
                <a16:creationId xmlns:a16="http://schemas.microsoft.com/office/drawing/2014/main" id="{00092BDD-2F64-4D39-B2C8-22DAA4622895}"/>
              </a:ext>
            </a:extLst>
          </p:cNvPr>
          <p:cNvSpPr txBox="1"/>
          <p:nvPr/>
        </p:nvSpPr>
        <p:spPr>
          <a:xfrm>
            <a:off x="2062196" y="4821854"/>
            <a:ext cx="77585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Tom Wolf</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Governor: PA - Dem</a:t>
            </a:r>
          </a:p>
        </p:txBody>
      </p:sp>
      <p:sp>
        <p:nvSpPr>
          <p:cNvPr id="128" name="TextBox 127">
            <a:extLst>
              <a:ext uri="{FF2B5EF4-FFF2-40B4-BE49-F238E27FC236}">
                <a16:creationId xmlns:a16="http://schemas.microsoft.com/office/drawing/2014/main" id="{983422C8-C4A6-4278-B1A4-5D043F2E949F}"/>
              </a:ext>
            </a:extLst>
          </p:cNvPr>
          <p:cNvSpPr txBox="1"/>
          <p:nvPr/>
        </p:nvSpPr>
        <p:spPr>
          <a:xfrm>
            <a:off x="2664993" y="4821854"/>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JB Pritzker</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Governor: IL - Dem</a:t>
            </a:r>
          </a:p>
        </p:txBody>
      </p:sp>
      <p:sp>
        <p:nvSpPr>
          <p:cNvPr id="129" name="TextBox 128">
            <a:extLst>
              <a:ext uri="{FF2B5EF4-FFF2-40B4-BE49-F238E27FC236}">
                <a16:creationId xmlns:a16="http://schemas.microsoft.com/office/drawing/2014/main" id="{C5245DA3-D062-4024-9099-47BE58818D1D}"/>
              </a:ext>
            </a:extLst>
          </p:cNvPr>
          <p:cNvSpPr txBox="1"/>
          <p:nvPr/>
        </p:nvSpPr>
        <p:spPr>
          <a:xfrm>
            <a:off x="4061742" y="4822443"/>
            <a:ext cx="854925"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Elissa Slotkin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MI(8) - Dem</a:t>
            </a:r>
          </a:p>
        </p:txBody>
      </p:sp>
      <p:sp>
        <p:nvSpPr>
          <p:cNvPr id="130" name="TextBox 129">
            <a:extLst>
              <a:ext uri="{FF2B5EF4-FFF2-40B4-BE49-F238E27FC236}">
                <a16:creationId xmlns:a16="http://schemas.microsoft.com/office/drawing/2014/main" id="{582E2AE7-BD6C-4D2E-9C7C-75DE2B41273F}"/>
              </a:ext>
            </a:extLst>
          </p:cNvPr>
          <p:cNvSpPr txBox="1"/>
          <p:nvPr/>
        </p:nvSpPr>
        <p:spPr>
          <a:xfrm>
            <a:off x="4731465" y="4822443"/>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Haley Stevens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MI11) - Dem</a:t>
            </a:r>
          </a:p>
        </p:txBody>
      </p:sp>
      <p:sp>
        <p:nvSpPr>
          <p:cNvPr id="131" name="TextBox 130">
            <a:extLst>
              <a:ext uri="{FF2B5EF4-FFF2-40B4-BE49-F238E27FC236}">
                <a16:creationId xmlns:a16="http://schemas.microsoft.com/office/drawing/2014/main" id="{9AF00D96-6672-4EA8-BC52-7D655E2F74E0}"/>
              </a:ext>
            </a:extLst>
          </p:cNvPr>
          <p:cNvSpPr txBox="1"/>
          <p:nvPr/>
        </p:nvSpPr>
        <p:spPr>
          <a:xfrm>
            <a:off x="5372867" y="4822443"/>
            <a:ext cx="88553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Angie Craig</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MN(2) - Dem</a:t>
            </a:r>
          </a:p>
        </p:txBody>
      </p:sp>
      <p:sp>
        <p:nvSpPr>
          <p:cNvPr id="132" name="TextBox 131">
            <a:extLst>
              <a:ext uri="{FF2B5EF4-FFF2-40B4-BE49-F238E27FC236}">
                <a16:creationId xmlns:a16="http://schemas.microsoft.com/office/drawing/2014/main" id="{800A42CF-6AFF-4D20-A945-FE97C8FD6B71}"/>
              </a:ext>
            </a:extLst>
          </p:cNvPr>
          <p:cNvSpPr txBox="1"/>
          <p:nvPr/>
        </p:nvSpPr>
        <p:spPr>
          <a:xfrm>
            <a:off x="6071499" y="4822443"/>
            <a:ext cx="879365"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Ron  DeSantis</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Governor: FL - Rep</a:t>
            </a:r>
          </a:p>
        </p:txBody>
      </p:sp>
      <p:sp>
        <p:nvSpPr>
          <p:cNvPr id="133" name="TextBox 132">
            <a:extLst>
              <a:ext uri="{FF2B5EF4-FFF2-40B4-BE49-F238E27FC236}">
                <a16:creationId xmlns:a16="http://schemas.microsoft.com/office/drawing/2014/main" id="{AD5E53D2-2B9B-4BD0-9214-D0ED2E171F65}"/>
              </a:ext>
            </a:extLst>
          </p:cNvPr>
          <p:cNvSpPr txBox="1"/>
          <p:nvPr/>
        </p:nvSpPr>
        <p:spPr>
          <a:xfrm>
            <a:off x="6741928" y="4822443"/>
            <a:ext cx="88553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Ben McAdams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UT(4) - Dem</a:t>
            </a:r>
          </a:p>
        </p:txBody>
      </p:sp>
      <p:sp>
        <p:nvSpPr>
          <p:cNvPr id="134" name="TextBox 133">
            <a:extLst>
              <a:ext uri="{FF2B5EF4-FFF2-40B4-BE49-F238E27FC236}">
                <a16:creationId xmlns:a16="http://schemas.microsoft.com/office/drawing/2014/main" id="{B6EA6FB5-B098-4A26-8E22-4912193185A4}"/>
              </a:ext>
            </a:extLst>
          </p:cNvPr>
          <p:cNvSpPr txBox="1"/>
          <p:nvPr/>
        </p:nvSpPr>
        <p:spPr>
          <a:xfrm>
            <a:off x="7427727" y="4822443"/>
            <a:ext cx="88553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Elaine Luria</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VA(2) - Dem</a:t>
            </a:r>
          </a:p>
        </p:txBody>
      </p:sp>
      <p:sp>
        <p:nvSpPr>
          <p:cNvPr id="135" name="TextBox 134">
            <a:extLst>
              <a:ext uri="{FF2B5EF4-FFF2-40B4-BE49-F238E27FC236}">
                <a16:creationId xmlns:a16="http://schemas.microsoft.com/office/drawing/2014/main" id="{241095AB-BB50-4584-B3FD-D5D0F0FB2323}"/>
              </a:ext>
            </a:extLst>
          </p:cNvPr>
          <p:cNvSpPr txBox="1"/>
          <p:nvPr/>
        </p:nvSpPr>
        <p:spPr>
          <a:xfrm>
            <a:off x="8093476" y="4822443"/>
            <a:ext cx="89841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Jennifer Wexton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VA(10) - Dem</a:t>
            </a:r>
          </a:p>
        </p:txBody>
      </p:sp>
      <p:sp>
        <p:nvSpPr>
          <p:cNvPr id="136" name="TextBox 135">
            <a:extLst>
              <a:ext uri="{FF2B5EF4-FFF2-40B4-BE49-F238E27FC236}">
                <a16:creationId xmlns:a16="http://schemas.microsoft.com/office/drawing/2014/main" id="{237457DB-83E7-465C-AD63-F5B83F17A498}"/>
              </a:ext>
            </a:extLst>
          </p:cNvPr>
          <p:cNvSpPr txBox="1"/>
          <p:nvPr/>
        </p:nvSpPr>
        <p:spPr>
          <a:xfrm>
            <a:off x="8769442" y="4822443"/>
            <a:ext cx="89841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Kim Schrier</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WA(8) - Dem</a:t>
            </a:r>
          </a:p>
        </p:txBody>
      </p:sp>
      <p:sp>
        <p:nvSpPr>
          <p:cNvPr id="137" name="TextBox 136">
            <a:extLst>
              <a:ext uri="{FF2B5EF4-FFF2-40B4-BE49-F238E27FC236}">
                <a16:creationId xmlns:a16="http://schemas.microsoft.com/office/drawing/2014/main" id="{7C9AF6FD-E9A3-450E-9DA2-3F5332C5EE42}"/>
              </a:ext>
            </a:extLst>
          </p:cNvPr>
          <p:cNvSpPr txBox="1"/>
          <p:nvPr/>
        </p:nvSpPr>
        <p:spPr>
          <a:xfrm>
            <a:off x="9470032" y="4822443"/>
            <a:ext cx="89841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Jared Polis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Governor: CO - Dem</a:t>
            </a:r>
          </a:p>
        </p:txBody>
      </p:sp>
      <p:sp>
        <p:nvSpPr>
          <p:cNvPr id="138" name="TextBox 137">
            <a:extLst>
              <a:ext uri="{FF2B5EF4-FFF2-40B4-BE49-F238E27FC236}">
                <a16:creationId xmlns:a16="http://schemas.microsoft.com/office/drawing/2014/main" id="{8B3A478A-99BC-4CF9-90E4-F2DDD791CC0E}"/>
              </a:ext>
            </a:extLst>
          </p:cNvPr>
          <p:cNvSpPr txBox="1"/>
          <p:nvPr/>
        </p:nvSpPr>
        <p:spPr>
          <a:xfrm>
            <a:off x="10173363" y="4822443"/>
            <a:ext cx="885538"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Susan Wild</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PA(7) - Dem</a:t>
            </a:r>
          </a:p>
        </p:txBody>
      </p:sp>
      <p:sp>
        <p:nvSpPr>
          <p:cNvPr id="139" name="TextBox 138">
            <a:extLst>
              <a:ext uri="{FF2B5EF4-FFF2-40B4-BE49-F238E27FC236}">
                <a16:creationId xmlns:a16="http://schemas.microsoft.com/office/drawing/2014/main" id="{01EF9221-3C7C-4C1B-8C67-7E1378AC2D05}"/>
              </a:ext>
            </a:extLst>
          </p:cNvPr>
          <p:cNvSpPr txBox="1"/>
          <p:nvPr/>
        </p:nvSpPr>
        <p:spPr>
          <a:xfrm>
            <a:off x="10849863" y="4822443"/>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Matt Cartwright</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PA(8)- Dem</a:t>
            </a:r>
          </a:p>
        </p:txBody>
      </p:sp>
      <p:sp>
        <p:nvSpPr>
          <p:cNvPr id="140" name="TextBox 139">
            <a:extLst>
              <a:ext uri="{FF2B5EF4-FFF2-40B4-BE49-F238E27FC236}">
                <a16:creationId xmlns:a16="http://schemas.microsoft.com/office/drawing/2014/main" id="{04D1903B-96C1-4CE5-AA0B-69CCC9F328A1}"/>
              </a:ext>
            </a:extLst>
          </p:cNvPr>
          <p:cNvSpPr txBox="1"/>
          <p:nvPr/>
        </p:nvSpPr>
        <p:spPr>
          <a:xfrm>
            <a:off x="651931" y="5919655"/>
            <a:ext cx="785937"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Mike Braun</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Senate: IN - Rep</a:t>
            </a:r>
          </a:p>
        </p:txBody>
      </p:sp>
      <p:sp>
        <p:nvSpPr>
          <p:cNvPr id="141" name="TextBox 140">
            <a:extLst>
              <a:ext uri="{FF2B5EF4-FFF2-40B4-BE49-F238E27FC236}">
                <a16:creationId xmlns:a16="http://schemas.microsoft.com/office/drawing/2014/main" id="{06123059-176D-4334-AA41-EC076FE7F09C}"/>
              </a:ext>
            </a:extLst>
          </p:cNvPr>
          <p:cNvSpPr txBox="1"/>
          <p:nvPr/>
        </p:nvSpPr>
        <p:spPr>
          <a:xfrm>
            <a:off x="1318009" y="5919655"/>
            <a:ext cx="826316"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Josh Hawley</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Senate: MO - Rep</a:t>
            </a:r>
          </a:p>
        </p:txBody>
      </p:sp>
      <p:sp>
        <p:nvSpPr>
          <p:cNvPr id="142" name="TextBox 141">
            <a:extLst>
              <a:ext uri="{FF2B5EF4-FFF2-40B4-BE49-F238E27FC236}">
                <a16:creationId xmlns:a16="http://schemas.microsoft.com/office/drawing/2014/main" id="{AF2A7917-C138-4188-A826-DC3C581F9552}"/>
              </a:ext>
            </a:extLst>
          </p:cNvPr>
          <p:cNvSpPr txBox="1"/>
          <p:nvPr/>
        </p:nvSpPr>
        <p:spPr>
          <a:xfrm>
            <a:off x="2036964" y="5919655"/>
            <a:ext cx="826316"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Kevin Cramer</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Senate: ND - Rep</a:t>
            </a:r>
          </a:p>
        </p:txBody>
      </p:sp>
      <p:sp>
        <p:nvSpPr>
          <p:cNvPr id="143" name="TextBox 142">
            <a:extLst>
              <a:ext uri="{FF2B5EF4-FFF2-40B4-BE49-F238E27FC236}">
                <a16:creationId xmlns:a16="http://schemas.microsoft.com/office/drawing/2014/main" id="{50E08886-F09C-415D-82CD-93F04DBD17E0}"/>
              </a:ext>
            </a:extLst>
          </p:cNvPr>
          <p:cNvSpPr txBox="1"/>
          <p:nvPr/>
        </p:nvSpPr>
        <p:spPr>
          <a:xfrm>
            <a:off x="3324138" y="4823767"/>
            <a:ext cx="89841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Jared Golden</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ME(2) - Dem</a:t>
            </a:r>
          </a:p>
        </p:txBody>
      </p:sp>
      <p:sp>
        <p:nvSpPr>
          <p:cNvPr id="144" name="TextBox 143">
            <a:extLst>
              <a:ext uri="{FF2B5EF4-FFF2-40B4-BE49-F238E27FC236}">
                <a16:creationId xmlns:a16="http://schemas.microsoft.com/office/drawing/2014/main" id="{78C6F8D9-E11F-4422-BA4B-DBCEE2B2A6EC}"/>
              </a:ext>
            </a:extLst>
          </p:cNvPr>
          <p:cNvSpPr txBox="1"/>
          <p:nvPr/>
        </p:nvSpPr>
        <p:spPr>
          <a:xfrm>
            <a:off x="2649133" y="5919655"/>
            <a:ext cx="898413"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Jim Hagedorn</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House: MN(1) - Rep</a:t>
            </a:r>
          </a:p>
        </p:txBody>
      </p:sp>
      <p:sp>
        <p:nvSpPr>
          <p:cNvPr id="145" name="TextBox 144">
            <a:extLst>
              <a:ext uri="{FF2B5EF4-FFF2-40B4-BE49-F238E27FC236}">
                <a16:creationId xmlns:a16="http://schemas.microsoft.com/office/drawing/2014/main" id="{13455CA0-E34E-4734-AF78-0B676F1A8447}"/>
              </a:ext>
            </a:extLst>
          </p:cNvPr>
          <p:cNvSpPr txBox="1"/>
          <p:nvPr/>
        </p:nvSpPr>
        <p:spPr>
          <a:xfrm>
            <a:off x="3324138" y="5919655"/>
            <a:ext cx="89841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Dean Phillips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MN(3) - Dem</a:t>
            </a:r>
          </a:p>
        </p:txBody>
      </p:sp>
      <p:sp>
        <p:nvSpPr>
          <p:cNvPr id="146" name="TextBox 145">
            <a:extLst>
              <a:ext uri="{FF2B5EF4-FFF2-40B4-BE49-F238E27FC236}">
                <a16:creationId xmlns:a16="http://schemas.microsoft.com/office/drawing/2014/main" id="{74960966-F99C-4DBD-A507-409854B6D954}"/>
              </a:ext>
            </a:extLst>
          </p:cNvPr>
          <p:cNvSpPr txBox="1"/>
          <p:nvPr/>
        </p:nvSpPr>
        <p:spPr>
          <a:xfrm>
            <a:off x="4039998" y="5919655"/>
            <a:ext cx="898413" cy="230832"/>
          </a:xfrm>
          <a:prstGeom prst="rect">
            <a:avLst/>
          </a:prstGeom>
          <a:noFill/>
        </p:spPr>
        <p:txBody>
          <a:bodyPr wrap="square" rtlCol="0">
            <a:spAutoFit/>
          </a:bodyPr>
          <a:lstStyle/>
          <a:p>
            <a:pPr algn="ctr"/>
            <a:r>
              <a:rPr lang="en-US" sz="450" b="1" dirty="0">
                <a:solidFill>
                  <a:srgbClr val="FF0000"/>
                </a:solidFill>
                <a:latin typeface="Open Sans" panose="020B0606030504020204" pitchFamily="34" charset="0"/>
                <a:ea typeface="Open Sans" panose="020B0606030504020204" pitchFamily="34" charset="0"/>
                <a:cs typeface="Open Sans" panose="020B0606030504020204" pitchFamily="34" charset="0"/>
              </a:rPr>
              <a:t>Steve Watkins</a:t>
            </a:r>
          </a:p>
          <a:p>
            <a:pPr algn="ctr"/>
            <a:r>
              <a:rPr lang="en-US" sz="450" dirty="0">
                <a:solidFill>
                  <a:srgbClr val="FF0000"/>
                </a:solidFill>
                <a:latin typeface="Open Sans" panose="020B0606030504020204" pitchFamily="34" charset="0"/>
                <a:ea typeface="Open Sans" panose="020B0606030504020204" pitchFamily="34" charset="0"/>
                <a:cs typeface="Open Sans" panose="020B0606030504020204" pitchFamily="34" charset="0"/>
              </a:rPr>
              <a:t>US House: KS(2) - Rep</a:t>
            </a:r>
          </a:p>
        </p:txBody>
      </p:sp>
      <p:sp>
        <p:nvSpPr>
          <p:cNvPr id="147" name="TextBox 146">
            <a:extLst>
              <a:ext uri="{FF2B5EF4-FFF2-40B4-BE49-F238E27FC236}">
                <a16:creationId xmlns:a16="http://schemas.microsoft.com/office/drawing/2014/main" id="{6D816A94-5863-4047-8F3E-0F6B93161045}"/>
              </a:ext>
            </a:extLst>
          </p:cNvPr>
          <p:cNvSpPr txBox="1"/>
          <p:nvPr/>
        </p:nvSpPr>
        <p:spPr>
          <a:xfrm>
            <a:off x="4705866" y="5919655"/>
            <a:ext cx="917891"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Katie Porter</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CA(45) - Dem</a:t>
            </a:r>
          </a:p>
        </p:txBody>
      </p:sp>
      <p:sp>
        <p:nvSpPr>
          <p:cNvPr id="148" name="TextBox 147">
            <a:extLst>
              <a:ext uri="{FF2B5EF4-FFF2-40B4-BE49-F238E27FC236}">
                <a16:creationId xmlns:a16="http://schemas.microsoft.com/office/drawing/2014/main" id="{86C70F47-A72B-4FBF-8D76-24E67ECBE8C6}"/>
              </a:ext>
            </a:extLst>
          </p:cNvPr>
          <p:cNvSpPr txBox="1"/>
          <p:nvPr/>
        </p:nvSpPr>
        <p:spPr>
          <a:xfrm>
            <a:off x="5356691" y="5919655"/>
            <a:ext cx="917891"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Janet Mills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Governor: ME - Dem</a:t>
            </a:r>
          </a:p>
        </p:txBody>
      </p:sp>
      <p:sp>
        <p:nvSpPr>
          <p:cNvPr id="149" name="TextBox 148">
            <a:extLst>
              <a:ext uri="{FF2B5EF4-FFF2-40B4-BE49-F238E27FC236}">
                <a16:creationId xmlns:a16="http://schemas.microsoft.com/office/drawing/2014/main" id="{CB86A050-1877-4924-BE26-C00B3067C1BD}"/>
              </a:ext>
            </a:extLst>
          </p:cNvPr>
          <p:cNvSpPr txBox="1"/>
          <p:nvPr/>
        </p:nvSpPr>
        <p:spPr>
          <a:xfrm>
            <a:off x="6052236" y="5919655"/>
            <a:ext cx="917891"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Tony Evers</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Governor: WI - Dem</a:t>
            </a:r>
          </a:p>
        </p:txBody>
      </p:sp>
      <p:sp>
        <p:nvSpPr>
          <p:cNvPr id="150" name="TextBox 149">
            <a:extLst>
              <a:ext uri="{FF2B5EF4-FFF2-40B4-BE49-F238E27FC236}">
                <a16:creationId xmlns:a16="http://schemas.microsoft.com/office/drawing/2014/main" id="{87FB4B10-7D7B-49C0-821E-29B14F6BD103}"/>
              </a:ext>
            </a:extLst>
          </p:cNvPr>
          <p:cNvSpPr txBox="1"/>
          <p:nvPr/>
        </p:nvSpPr>
        <p:spPr>
          <a:xfrm>
            <a:off x="6751351" y="5919655"/>
            <a:ext cx="866693"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Tom Malinowsky</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NJ(7)- Dem</a:t>
            </a:r>
          </a:p>
        </p:txBody>
      </p:sp>
      <p:sp>
        <p:nvSpPr>
          <p:cNvPr id="151" name="TextBox 150">
            <a:extLst>
              <a:ext uri="{FF2B5EF4-FFF2-40B4-BE49-F238E27FC236}">
                <a16:creationId xmlns:a16="http://schemas.microsoft.com/office/drawing/2014/main" id="{2B644A8B-0BDB-437C-A7D1-B3BC81636105}"/>
              </a:ext>
            </a:extLst>
          </p:cNvPr>
          <p:cNvSpPr txBox="1"/>
          <p:nvPr/>
        </p:nvSpPr>
        <p:spPr>
          <a:xfrm>
            <a:off x="7430814" y="5919655"/>
            <a:ext cx="879365"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Mikie Sherrill</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NJ(11) - Dem</a:t>
            </a:r>
          </a:p>
        </p:txBody>
      </p:sp>
      <p:sp>
        <p:nvSpPr>
          <p:cNvPr id="152" name="TextBox 151">
            <a:extLst>
              <a:ext uri="{FF2B5EF4-FFF2-40B4-BE49-F238E27FC236}">
                <a16:creationId xmlns:a16="http://schemas.microsoft.com/office/drawing/2014/main" id="{85C61E59-0C64-4AA0-8BE8-CA648424846E}"/>
              </a:ext>
            </a:extLst>
          </p:cNvPr>
          <p:cNvSpPr txBox="1"/>
          <p:nvPr/>
        </p:nvSpPr>
        <p:spPr>
          <a:xfrm>
            <a:off x="8083737" y="5919655"/>
            <a:ext cx="917891"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Susie Lee</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NV(3) - Dem</a:t>
            </a:r>
          </a:p>
        </p:txBody>
      </p:sp>
      <p:sp>
        <p:nvSpPr>
          <p:cNvPr id="153" name="TextBox 152">
            <a:extLst>
              <a:ext uri="{FF2B5EF4-FFF2-40B4-BE49-F238E27FC236}">
                <a16:creationId xmlns:a16="http://schemas.microsoft.com/office/drawing/2014/main" id="{6BB0ECE8-6591-4F42-853A-AC92DD3E5A0E}"/>
              </a:ext>
            </a:extLst>
          </p:cNvPr>
          <p:cNvSpPr txBox="1"/>
          <p:nvPr/>
        </p:nvSpPr>
        <p:spPr>
          <a:xfrm>
            <a:off x="8773514" y="5925423"/>
            <a:ext cx="890269"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Antonio Delgado</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NY(19)- Dem</a:t>
            </a:r>
          </a:p>
        </p:txBody>
      </p:sp>
      <p:sp>
        <p:nvSpPr>
          <p:cNvPr id="154" name="TextBox 153">
            <a:extLst>
              <a:ext uri="{FF2B5EF4-FFF2-40B4-BE49-F238E27FC236}">
                <a16:creationId xmlns:a16="http://schemas.microsoft.com/office/drawing/2014/main" id="{F26401B0-CF5C-4551-B2CF-25CDE2538A1D}"/>
              </a:ext>
            </a:extLst>
          </p:cNvPr>
          <p:cNvSpPr txBox="1"/>
          <p:nvPr/>
        </p:nvSpPr>
        <p:spPr>
          <a:xfrm>
            <a:off x="9474104" y="5925423"/>
            <a:ext cx="890269" cy="230832"/>
          </a:xfrm>
          <a:prstGeom prst="rect">
            <a:avLst/>
          </a:prstGeom>
          <a:noFill/>
        </p:spPr>
        <p:txBody>
          <a:bodyPr wrap="square" rtlCol="0">
            <a:spAutoFit/>
          </a:bodyPr>
          <a:lstStyle/>
          <a:p>
            <a:pPr algn="ctr"/>
            <a:r>
              <a:rPr lang="en-US" sz="45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Anthony Brindisi</a:t>
            </a:r>
          </a:p>
          <a:p>
            <a:pPr algn="ctr"/>
            <a:r>
              <a:rPr lang="en-US" sz="450"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US House: NY(22)- Dem</a:t>
            </a:r>
          </a:p>
        </p:txBody>
      </p:sp>
      <p:sp>
        <p:nvSpPr>
          <p:cNvPr id="155" name="Rectangle 154"/>
          <p:cNvSpPr/>
          <p:nvPr/>
        </p:nvSpPr>
        <p:spPr>
          <a:xfrm>
            <a:off x="10347499" y="5375367"/>
            <a:ext cx="1401221" cy="369332"/>
          </a:xfrm>
          <a:prstGeom prst="rect">
            <a:avLst/>
          </a:prstGeom>
        </p:spPr>
        <p:txBody>
          <a:bodyPr wrap="square">
            <a:spAutoFit/>
          </a:bodyPr>
          <a:lstStyle/>
          <a:p>
            <a:pPr lvl="0">
              <a:defRPr/>
            </a:pPr>
            <a:r>
              <a:rPr lang="en-US" sz="900" b="1" dirty="0">
                <a:latin typeface="Helvetica Light" panose="020B0403020202020204" pitchFamily="34" charset="0"/>
              </a:rPr>
              <a:t>47</a:t>
            </a:r>
            <a:r>
              <a:rPr lang="en-US" sz="900" dirty="0">
                <a:latin typeface="Helvetica Light" panose="020B0403020202020204" pitchFamily="34" charset="0"/>
              </a:rPr>
              <a:t> </a:t>
            </a:r>
            <a:r>
              <a:rPr lang="en-US" sz="900" dirty="0">
                <a:solidFill>
                  <a:schemeClr val="accent1">
                    <a:lumMod val="75000"/>
                  </a:schemeClr>
                </a:solidFill>
                <a:latin typeface="Helvetica Light" panose="020B0403020202020204" pitchFamily="34" charset="0"/>
              </a:rPr>
              <a:t>democrat winners</a:t>
            </a:r>
          </a:p>
          <a:p>
            <a:pPr lvl="0">
              <a:defRPr/>
            </a:pPr>
            <a:r>
              <a:rPr lang="en-US" sz="900" b="1" dirty="0">
                <a:latin typeface="Helvetica Light" panose="020B0403020202020204" pitchFamily="34" charset="0"/>
              </a:rPr>
              <a:t>15</a:t>
            </a:r>
            <a:r>
              <a:rPr lang="en-US" sz="900" dirty="0">
                <a:latin typeface="Helvetica Light" panose="020B0403020202020204" pitchFamily="34" charset="0"/>
              </a:rPr>
              <a:t> </a:t>
            </a:r>
            <a:r>
              <a:rPr lang="en-US" sz="900" dirty="0">
                <a:solidFill>
                  <a:srgbClr val="FF0000"/>
                </a:solidFill>
                <a:latin typeface="Helvetica Light" panose="020B0403020202020204" pitchFamily="34" charset="0"/>
              </a:rPr>
              <a:t>republican winners</a:t>
            </a:r>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17</a:t>
            </a:fld>
            <a:endParaRPr lang="en-US" dirty="0"/>
          </a:p>
        </p:txBody>
      </p:sp>
      <p:sp>
        <p:nvSpPr>
          <p:cNvPr id="156" name="Rectangle 155">
            <a:extLst>
              <a:ext uri="{FF2B5EF4-FFF2-40B4-BE49-F238E27FC236}">
                <a16:creationId xmlns:a16="http://schemas.microsoft.com/office/drawing/2014/main" id="{56E21837-C422-4204-B9E0-E0783A379868}"/>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200504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3674837-C9B3-4CE9-A7B2-3B4DEE5AC28A}"/>
              </a:ext>
            </a:extLst>
          </p:cNvPr>
          <p:cNvSpPr/>
          <p:nvPr/>
        </p:nvSpPr>
        <p:spPr>
          <a:xfrm>
            <a:off x="0" y="6647490"/>
            <a:ext cx="12191999" cy="215444"/>
          </a:xfrm>
          <a:prstGeom prst="rect">
            <a:avLst/>
          </a:prstGeom>
        </p:spPr>
        <p:txBody>
          <a:bodyPr wrap="square">
            <a:spAutoFit/>
          </a:bodyPr>
          <a:lstStyle/>
          <a:p>
            <a:pPr algn="ctr"/>
            <a:r>
              <a:rPr lang="en-US" sz="800" i="1"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56" name="Rectangle 155">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3ED54650-E124-0942-8B03-A438165B55A6}"/>
              </a:ext>
            </a:extLst>
          </p:cNvPr>
          <p:cNvSpPr/>
          <p:nvPr/>
        </p:nvSpPr>
        <p:spPr>
          <a:xfrm>
            <a:off x="413302" y="427376"/>
            <a:ext cx="11821733" cy="492443"/>
          </a:xfrm>
          <a:prstGeom prst="rect">
            <a:avLst/>
          </a:prstGeom>
        </p:spPr>
        <p:txBody>
          <a:bodyPr wrap="square">
            <a:spAutoFit/>
          </a:bodyPr>
          <a:lstStyle/>
          <a:p>
            <a:r>
              <a:rPr lang="en-US" sz="2600" b="1" dirty="0">
                <a:solidFill>
                  <a:srgbClr val="1F1A62"/>
                </a:solidFill>
                <a:latin typeface="Helvetica" pitchFamily="2" charset="0"/>
              </a:rPr>
              <a:t>Definitive correlation between ‘share of voice’ and election outcomes </a:t>
            </a:r>
          </a:p>
        </p:txBody>
      </p:sp>
      <p:pic>
        <p:nvPicPr>
          <p:cNvPr id="158" name="Picture 157">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59" name="Triangle 12">
            <a:extLst>
              <a:ext uri="{FF2B5EF4-FFF2-40B4-BE49-F238E27FC236}">
                <a16:creationId xmlns:a16="http://schemas.microsoft.com/office/drawing/2014/main" id="{532FA46E-ACAD-F44A-B127-7D95BC48CA96}"/>
              </a:ext>
            </a:extLst>
          </p:cNvPr>
          <p:cNvSpPr/>
          <p:nvPr/>
        </p:nvSpPr>
        <p:spPr>
          <a:xfrm rot="5400000">
            <a:off x="616666" y="114469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E35324CB-BA3C-3849-9525-612C71A97EC4}"/>
              </a:ext>
            </a:extLst>
          </p:cNvPr>
          <p:cNvSpPr txBox="1"/>
          <p:nvPr/>
        </p:nvSpPr>
        <p:spPr>
          <a:xfrm>
            <a:off x="745342" y="1080463"/>
            <a:ext cx="11446658" cy="553998"/>
          </a:xfrm>
          <a:prstGeom prst="rect">
            <a:avLst/>
          </a:prstGeom>
          <a:noFill/>
        </p:spPr>
        <p:txBody>
          <a:bodyPr wrap="square" rtlCol="0">
            <a:spAutoFit/>
          </a:bodyPr>
          <a:lstStyle/>
          <a:p>
            <a:r>
              <a:rPr lang="en-US" sz="1500" b="1" dirty="0">
                <a:solidFill>
                  <a:srgbClr val="E84A99"/>
                </a:solidFill>
                <a:latin typeface="Helvetica Light" panose="020B0403020202020204" pitchFamily="34" charset="0"/>
              </a:rPr>
              <a:t>85% of the winners </a:t>
            </a:r>
            <a:r>
              <a:rPr lang="en-US" sz="1500" dirty="0">
                <a:solidFill>
                  <a:srgbClr val="1F1A62"/>
                </a:solidFill>
                <a:latin typeface="Helvetica Light" panose="020B0403020202020204" pitchFamily="34" charset="0"/>
              </a:rPr>
              <a:t>had the highest TV SOV among all opponents during the totality of the election cycle (from primary season through election day). </a:t>
            </a:r>
            <a:r>
              <a:rPr lang="en-US" sz="1500" i="1" dirty="0">
                <a:solidFill>
                  <a:srgbClr val="1F1A62"/>
                </a:solidFill>
                <a:latin typeface="Helvetica Light" panose="020B0403020202020204" pitchFamily="34" charset="0"/>
              </a:rPr>
              <a:t>Additionally, </a:t>
            </a:r>
            <a:r>
              <a:rPr lang="en-US" sz="1500" i="1" u="sng" dirty="0">
                <a:solidFill>
                  <a:srgbClr val="1F1A62"/>
                </a:solidFill>
                <a:latin typeface="Helvetica Light" panose="020B0403020202020204" pitchFamily="34" charset="0"/>
              </a:rPr>
              <a:t>two</a:t>
            </a:r>
            <a:r>
              <a:rPr lang="en-US" sz="1500" i="1" dirty="0">
                <a:solidFill>
                  <a:srgbClr val="1F1A62"/>
                </a:solidFill>
                <a:latin typeface="Helvetica Light" panose="020B0403020202020204" pitchFamily="34" charset="0"/>
              </a:rPr>
              <a:t> winners that did not have a correlation had a SOV very close to their opponent.</a:t>
            </a:r>
          </a:p>
        </p:txBody>
      </p:sp>
      <p:sp>
        <p:nvSpPr>
          <p:cNvPr id="162" name="TextBox 161">
            <a:extLst>
              <a:ext uri="{FF2B5EF4-FFF2-40B4-BE49-F238E27FC236}">
                <a16:creationId xmlns:a16="http://schemas.microsoft.com/office/drawing/2014/main" id="{849669F3-CC14-4C7D-9C19-BE32A5281E67}"/>
              </a:ext>
            </a:extLst>
          </p:cNvPr>
          <p:cNvSpPr txBox="1"/>
          <p:nvPr/>
        </p:nvSpPr>
        <p:spPr>
          <a:xfrm>
            <a:off x="546751" y="6141030"/>
            <a:ext cx="11688285" cy="415498"/>
          </a:xfrm>
          <a:prstGeom prst="rect">
            <a:avLst/>
          </a:prstGeom>
          <a:noFill/>
        </p:spPr>
        <p:txBody>
          <a:bodyPr wrap="square" rtlCol="0">
            <a:spAutoFit/>
          </a:bodyPr>
          <a:lstStyle/>
          <a:p>
            <a:pPr lvl="0">
              <a:defRPr/>
            </a:pPr>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represents US House (1/8/18), US Senate (2/1/18) and Gubernatorial (1/26/18), ‘Hotly-Contested’ races are ‘Toss-Up’ or ‘Lean’ ratings. Note: Share of Voice = Share of TV spend within their race.  Total election cycle reflects all dollars spent between 12/26/17 – 11/20/18 (includes primary and general election).</a:t>
            </a:r>
          </a:p>
        </p:txBody>
      </p:sp>
      <p:sp>
        <p:nvSpPr>
          <p:cNvPr id="163" name="Rectangle 162">
            <a:hlinkClick r:id="rId3" action="ppaction://hlinksldjump"/>
            <a:extLst>
              <a:ext uri="{FF2B5EF4-FFF2-40B4-BE49-F238E27FC236}">
                <a16:creationId xmlns:a16="http://schemas.microsoft.com/office/drawing/2014/main" id="{2CD4A6FA-729A-47EA-B031-BBBE8C3A95D5}"/>
              </a:ext>
            </a:extLst>
          </p:cNvPr>
          <p:cNvSpPr/>
          <p:nvPr/>
        </p:nvSpPr>
        <p:spPr>
          <a:xfrm>
            <a:off x="10428274" y="5651732"/>
            <a:ext cx="1679986" cy="461665"/>
          </a:xfrm>
          <a:prstGeom prst="rect">
            <a:avLst/>
          </a:prstGeom>
        </p:spPr>
        <p:txBody>
          <a:bodyPr wrap="square">
            <a:spAutoFit/>
          </a:bodyPr>
          <a:lstStyle/>
          <a:p>
            <a:pPr algn="ctr"/>
            <a:r>
              <a:rPr lang="en-US" sz="8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Click here to see the appendix with a full analysis of all 62 ‘hotly-contested’ race winners</a:t>
            </a:r>
          </a:p>
        </p:txBody>
      </p:sp>
      <p:sp>
        <p:nvSpPr>
          <p:cNvPr id="164" name="Rounded Rectangle 163"/>
          <p:cNvSpPr/>
          <p:nvPr/>
        </p:nvSpPr>
        <p:spPr>
          <a:xfrm>
            <a:off x="26224" y="1754504"/>
            <a:ext cx="12148629" cy="3042921"/>
          </a:xfrm>
          <a:prstGeom prst="roundRect">
            <a:avLst>
              <a:gd name="adj" fmla="val 7337"/>
            </a:avLst>
          </a:prstGeom>
          <a:solidFill>
            <a:srgbClr val="1B14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extBox 164"/>
          <p:cNvSpPr txBox="1"/>
          <p:nvPr/>
        </p:nvSpPr>
        <p:spPr>
          <a:xfrm>
            <a:off x="-24435" y="1754504"/>
            <a:ext cx="12199287" cy="400110"/>
          </a:xfrm>
          <a:prstGeom prst="rect">
            <a:avLst/>
          </a:prstGeom>
          <a:noFill/>
        </p:spPr>
        <p:txBody>
          <a:bodyPr wrap="square" rtlCol="0">
            <a:spAutoFit/>
          </a:bodyPr>
          <a:lstStyle/>
          <a:p>
            <a:pPr algn="ctr"/>
            <a:r>
              <a:rPr lang="en-US" sz="2000"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53 ‘Hotly Contested’ Winners </a:t>
            </a:r>
            <a:r>
              <a:rPr lang="en-US" sz="2000" i="1"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With</a:t>
            </a:r>
            <a:r>
              <a:rPr lang="en-US" sz="2000"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 Highest TV SOV</a:t>
            </a:r>
          </a:p>
        </p:txBody>
      </p:sp>
      <p:pic>
        <p:nvPicPr>
          <p:cNvPr id="166" name="Picture 2">
            <a:extLst>
              <a:ext uri="{FF2B5EF4-FFF2-40B4-BE49-F238E27FC236}">
                <a16:creationId xmlns:a16="http://schemas.microsoft.com/office/drawing/2014/main" id="{BE11CA01-3CA0-4316-A1BD-06786B4DE5E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0916274" y="2195253"/>
            <a:ext cx="59098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67" name="Picture 4">
            <a:extLst>
              <a:ext uri="{FF2B5EF4-FFF2-40B4-BE49-F238E27FC236}">
                <a16:creationId xmlns:a16="http://schemas.microsoft.com/office/drawing/2014/main" id="{BA132B2E-C9B7-4B65-A983-3AB0E32B5F7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10915979" y="3929894"/>
            <a:ext cx="591578"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68" name="Picture 8">
            <a:extLst>
              <a:ext uri="{FF2B5EF4-FFF2-40B4-BE49-F238E27FC236}">
                <a16:creationId xmlns:a16="http://schemas.microsoft.com/office/drawing/2014/main" id="{A8B3B7E6-BEDA-45A7-AD81-F754132B8CB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10941088" y="3071169"/>
            <a:ext cx="541360"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69" name="Picture 10">
            <a:extLst>
              <a:ext uri="{FF2B5EF4-FFF2-40B4-BE49-F238E27FC236}">
                <a16:creationId xmlns:a16="http://schemas.microsoft.com/office/drawing/2014/main" id="{2C908A3C-03CF-4337-9B2E-FCA4B1D150C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11615721" y="3071169"/>
            <a:ext cx="492587"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0" name="Picture 12">
            <a:extLst>
              <a:ext uri="{FF2B5EF4-FFF2-40B4-BE49-F238E27FC236}">
                <a16:creationId xmlns:a16="http://schemas.microsoft.com/office/drawing/2014/main" id="{10CD2494-F2D7-4967-A31D-41503367900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11615769" y="2195253"/>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1" name="Picture 14">
            <a:extLst>
              <a:ext uri="{FF2B5EF4-FFF2-40B4-BE49-F238E27FC236}">
                <a16:creationId xmlns:a16="http://schemas.microsoft.com/office/drawing/2014/main" id="{CA0C8A17-26FB-43EF-AC29-30846EC4F70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p:blipFill>
        <p:spPr bwMode="auto">
          <a:xfrm>
            <a:off x="9645199" y="3929894"/>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2" name="Picture 16">
            <a:extLst>
              <a:ext uri="{FF2B5EF4-FFF2-40B4-BE49-F238E27FC236}">
                <a16:creationId xmlns:a16="http://schemas.microsoft.com/office/drawing/2014/main" id="{2171A2CB-9483-4B6A-9C65-8EC3E06872D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p:blipFill>
        <p:spPr bwMode="auto">
          <a:xfrm>
            <a:off x="10312249" y="3929894"/>
            <a:ext cx="491650"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3" name="Picture 18">
            <a:extLst>
              <a:ext uri="{FF2B5EF4-FFF2-40B4-BE49-F238E27FC236}">
                <a16:creationId xmlns:a16="http://schemas.microsoft.com/office/drawing/2014/main" id="{EF888E29-CD27-4C7E-9AED-C65FBBD46DD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p:blipFill>
        <p:spPr bwMode="auto">
          <a:xfrm>
            <a:off x="3515310" y="3071169"/>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4" name="Picture 20">
            <a:extLst>
              <a:ext uri="{FF2B5EF4-FFF2-40B4-BE49-F238E27FC236}">
                <a16:creationId xmlns:a16="http://schemas.microsoft.com/office/drawing/2014/main" id="{77DF28D3-ACEE-45BD-8A45-58CF282F5F33}"/>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p:blipFill>
        <p:spPr bwMode="auto">
          <a:xfrm>
            <a:off x="4193051" y="3071169"/>
            <a:ext cx="49232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5" name="Picture 22">
            <a:extLst>
              <a:ext uri="{FF2B5EF4-FFF2-40B4-BE49-F238E27FC236}">
                <a16:creationId xmlns:a16="http://schemas.microsoft.com/office/drawing/2014/main" id="{0041677F-93AC-4111-BD51-27F66748D4A1}"/>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p:blipFill>
        <p:spPr bwMode="auto">
          <a:xfrm>
            <a:off x="4861517" y="3071169"/>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6" name="Picture 24">
            <a:extLst>
              <a:ext uri="{FF2B5EF4-FFF2-40B4-BE49-F238E27FC236}">
                <a16:creationId xmlns:a16="http://schemas.microsoft.com/office/drawing/2014/main" id="{93C8D8B4-AAA7-415B-AFDE-E8A90389DB69}"/>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p:blipFill>
        <p:spPr bwMode="auto">
          <a:xfrm>
            <a:off x="6258172" y="3929894"/>
            <a:ext cx="49177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7" name="Picture 26">
            <a:extLst>
              <a:ext uri="{FF2B5EF4-FFF2-40B4-BE49-F238E27FC236}">
                <a16:creationId xmlns:a16="http://schemas.microsoft.com/office/drawing/2014/main" id="{106E3D48-2F0A-4BA5-9C70-407AD51EAA31}"/>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p:blipFill>
        <p:spPr bwMode="auto">
          <a:xfrm>
            <a:off x="6943385" y="3929894"/>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8" name="Picture 28">
            <a:extLst>
              <a:ext uri="{FF2B5EF4-FFF2-40B4-BE49-F238E27FC236}">
                <a16:creationId xmlns:a16="http://schemas.microsoft.com/office/drawing/2014/main" id="{6C7A6461-EFA5-455A-8663-B995FCAD2260}"/>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p:blipFill>
        <p:spPr bwMode="auto">
          <a:xfrm>
            <a:off x="7602593" y="3929894"/>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9" name="Picture 30">
            <a:extLst>
              <a:ext uri="{FF2B5EF4-FFF2-40B4-BE49-F238E27FC236}">
                <a16:creationId xmlns:a16="http://schemas.microsoft.com/office/drawing/2014/main" id="{F478BDC1-A383-488A-AF7C-2C841DD928D3}"/>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p:blipFill>
        <p:spPr bwMode="auto">
          <a:xfrm>
            <a:off x="8286970" y="3929894"/>
            <a:ext cx="49198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0" name="Picture 32">
            <a:extLst>
              <a:ext uri="{FF2B5EF4-FFF2-40B4-BE49-F238E27FC236}">
                <a16:creationId xmlns:a16="http://schemas.microsoft.com/office/drawing/2014/main" id="{FD51C965-2AE1-455A-8B77-2643A69DA6D8}"/>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p:blipFill>
        <p:spPr bwMode="auto">
          <a:xfrm>
            <a:off x="8978513" y="3929894"/>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1" name="Picture 36">
            <a:extLst>
              <a:ext uri="{FF2B5EF4-FFF2-40B4-BE49-F238E27FC236}">
                <a16:creationId xmlns:a16="http://schemas.microsoft.com/office/drawing/2014/main" id="{CD8D44D0-125A-4598-BA61-EFEEA03BEED1}"/>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p:blipFill>
        <p:spPr bwMode="auto">
          <a:xfrm>
            <a:off x="5579463" y="3929894"/>
            <a:ext cx="491004"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2" name="Picture 38">
            <a:extLst>
              <a:ext uri="{FF2B5EF4-FFF2-40B4-BE49-F238E27FC236}">
                <a16:creationId xmlns:a16="http://schemas.microsoft.com/office/drawing/2014/main" id="{4E3B71E9-6F6E-45BF-BFC7-B7BDC6B39CFE}"/>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l="21744"/>
          <a:stretch/>
        </p:blipFill>
        <p:spPr bwMode="auto">
          <a:xfrm>
            <a:off x="2125056" y="3929894"/>
            <a:ext cx="560365"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3" name="Picture 44">
            <a:extLst>
              <a:ext uri="{FF2B5EF4-FFF2-40B4-BE49-F238E27FC236}">
                <a16:creationId xmlns:a16="http://schemas.microsoft.com/office/drawing/2014/main" id="{7EBEB7A4-9358-418C-B0C8-C98991C307CA}"/>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p:blipFill>
        <p:spPr bwMode="auto">
          <a:xfrm>
            <a:off x="10262580" y="3071169"/>
            <a:ext cx="59098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4" name="Picture 46">
            <a:extLst>
              <a:ext uri="{FF2B5EF4-FFF2-40B4-BE49-F238E27FC236}">
                <a16:creationId xmlns:a16="http://schemas.microsoft.com/office/drawing/2014/main" id="{EAD7AF17-1408-42A0-915B-3765B53909FC}"/>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l="13124" r="5354"/>
          <a:stretch/>
        </p:blipFill>
        <p:spPr bwMode="auto">
          <a:xfrm>
            <a:off x="81470" y="3929894"/>
            <a:ext cx="580075"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5" name="Picture 48">
            <a:extLst>
              <a:ext uri="{FF2B5EF4-FFF2-40B4-BE49-F238E27FC236}">
                <a16:creationId xmlns:a16="http://schemas.microsoft.com/office/drawing/2014/main" id="{496A6C5F-AAC3-4BC8-93C6-4EFC3210CD88}"/>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p:blipFill>
        <p:spPr bwMode="auto">
          <a:xfrm>
            <a:off x="775965" y="3929894"/>
            <a:ext cx="579073"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6" name="Picture 50">
            <a:extLst>
              <a:ext uri="{FF2B5EF4-FFF2-40B4-BE49-F238E27FC236}">
                <a16:creationId xmlns:a16="http://schemas.microsoft.com/office/drawing/2014/main" id="{5D974DCC-C1BB-4F03-A4E2-EE5D011A40D3}"/>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r="6283"/>
          <a:stretch/>
        </p:blipFill>
        <p:spPr bwMode="auto">
          <a:xfrm>
            <a:off x="1463025" y="3929894"/>
            <a:ext cx="553887"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7" name="Picture 2" descr="Image result for kyrsten sinema">
            <a:extLst>
              <a:ext uri="{FF2B5EF4-FFF2-40B4-BE49-F238E27FC236}">
                <a16:creationId xmlns:a16="http://schemas.microsoft.com/office/drawing/2014/main" id="{BE11CA01-3CA0-4316-A1BD-06786B4DE5E4}"/>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28080" y="2195253"/>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8" name="Picture 4" descr="Image result for rick scott">
            <a:extLst>
              <a:ext uri="{FF2B5EF4-FFF2-40B4-BE49-F238E27FC236}">
                <a16:creationId xmlns:a16="http://schemas.microsoft.com/office/drawing/2014/main" id="{BA132B2E-C9B7-4B65-A983-3AB0E32B5F7A}"/>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770177" y="2195253"/>
            <a:ext cx="59064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9" name="Picture 14" descr="Image result for jacky rosen">
            <a:extLst>
              <a:ext uri="{FF2B5EF4-FFF2-40B4-BE49-F238E27FC236}">
                <a16:creationId xmlns:a16="http://schemas.microsoft.com/office/drawing/2014/main" id="{CA0C8A17-26FB-43EF-AC29-30846EC4F700}"/>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447976" y="2195253"/>
            <a:ext cx="583984"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0" name="Picture 16" descr="Image result for sherrod brown">
            <a:extLst>
              <a:ext uri="{FF2B5EF4-FFF2-40B4-BE49-F238E27FC236}">
                <a16:creationId xmlns:a16="http://schemas.microsoft.com/office/drawing/2014/main" id="{2171A2CB-9483-4B6A-9C65-8EC3E06872D5}"/>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2113678" y="2195253"/>
            <a:ext cx="583120"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1" name="Picture 18" descr="Image result for marsha blackburn">
            <a:extLst>
              <a:ext uri="{FF2B5EF4-FFF2-40B4-BE49-F238E27FC236}">
                <a16:creationId xmlns:a16="http://schemas.microsoft.com/office/drawing/2014/main" id="{EF888E29-CD27-4C7E-9AED-C65FBBD46DD0}"/>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2793517" y="2195253"/>
            <a:ext cx="583120"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2" name="Picture 20" descr="Image result for joe manchin">
            <a:extLst>
              <a:ext uri="{FF2B5EF4-FFF2-40B4-BE49-F238E27FC236}">
                <a16:creationId xmlns:a16="http://schemas.microsoft.com/office/drawing/2014/main" id="{77DF28D3-ACEE-45BD-8A45-58CF282F5F33}"/>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3515310" y="2195253"/>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3" name="Picture 22" descr="Image result for tom o'halleran">
            <a:extLst>
              <a:ext uri="{FF2B5EF4-FFF2-40B4-BE49-F238E27FC236}">
                <a16:creationId xmlns:a16="http://schemas.microsoft.com/office/drawing/2014/main" id="{0041677F-93AC-4111-BD51-27F66748D4A1}"/>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8224932" y="2195253"/>
            <a:ext cx="616057"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4" name="Picture 24" descr="Image result for ann kirkpatrick">
            <a:extLst>
              <a:ext uri="{FF2B5EF4-FFF2-40B4-BE49-F238E27FC236}">
                <a16:creationId xmlns:a16="http://schemas.microsoft.com/office/drawing/2014/main" id="{93C8D8B4-AAA7-415B-AFDE-E8A90389DB69}"/>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8929264" y="2195253"/>
            <a:ext cx="59098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5" name="Picture 26" descr="Image result for josh harder">
            <a:extLst>
              <a:ext uri="{FF2B5EF4-FFF2-40B4-BE49-F238E27FC236}">
                <a16:creationId xmlns:a16="http://schemas.microsoft.com/office/drawing/2014/main" id="{106E3D48-2F0A-4BA5-9C70-407AD51EAA31}"/>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9626484" y="2195253"/>
            <a:ext cx="52992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6" name="Picture 28" descr="Image result for katie hill">
            <a:extLst>
              <a:ext uri="{FF2B5EF4-FFF2-40B4-BE49-F238E27FC236}">
                <a16:creationId xmlns:a16="http://schemas.microsoft.com/office/drawing/2014/main" id="{6C7A6461-EFA5-455A-8663-B995FCAD2260}"/>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10266256" y="2195253"/>
            <a:ext cx="583637"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7" name="Picture 30" descr="Image result for gil cisneros">
            <a:extLst>
              <a:ext uri="{FF2B5EF4-FFF2-40B4-BE49-F238E27FC236}">
                <a16:creationId xmlns:a16="http://schemas.microsoft.com/office/drawing/2014/main" id="{F478BDC1-A383-488A-AF7C-2C841DD928D3}"/>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114753" y="3071169"/>
            <a:ext cx="52420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8" name="Picture 34" descr="Image result for harley rouda">
            <a:extLst>
              <a:ext uri="{FF2B5EF4-FFF2-40B4-BE49-F238E27FC236}">
                <a16:creationId xmlns:a16="http://schemas.microsoft.com/office/drawing/2014/main" id="{6EE76D74-26A5-427B-AA3E-FCB1405449F2}"/>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776046" y="3071169"/>
            <a:ext cx="57891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9" name="Picture 36" descr="Image result for mike levin">
            <a:extLst>
              <a:ext uri="{FF2B5EF4-FFF2-40B4-BE49-F238E27FC236}">
                <a16:creationId xmlns:a16="http://schemas.microsoft.com/office/drawing/2014/main" id="{CD8D44D0-125A-4598-BA61-EFEEA03BEED1}"/>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1476293" y="3071169"/>
            <a:ext cx="52735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0" name="Picture 38" descr="Image result for jason crow">
            <a:extLst>
              <a:ext uri="{FF2B5EF4-FFF2-40B4-BE49-F238E27FC236}">
                <a16:creationId xmlns:a16="http://schemas.microsoft.com/office/drawing/2014/main" id="{4E3B71E9-6F6E-45BF-BFC7-B7BDC6B39CFE}"/>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4144622" y="2195253"/>
            <a:ext cx="589187"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1" name="Picture 40" descr="Image result for stephanie murphy">
            <a:extLst>
              <a:ext uri="{FF2B5EF4-FFF2-40B4-BE49-F238E27FC236}">
                <a16:creationId xmlns:a16="http://schemas.microsoft.com/office/drawing/2014/main" id="{E2877A1A-6310-49BE-AA3B-3CDAC846AC6C}"/>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4815015" y="2195253"/>
            <a:ext cx="585495"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2" name="Picture 42" descr="Image result for debbie mucarsel-powell">
            <a:extLst>
              <a:ext uri="{FF2B5EF4-FFF2-40B4-BE49-F238E27FC236}">
                <a16:creationId xmlns:a16="http://schemas.microsoft.com/office/drawing/2014/main" id="{10B0D9EA-5EE7-4888-9D36-552B939D5773}"/>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5529176" y="3071169"/>
            <a:ext cx="591578"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3" name="Picture 44" descr="Image result for donna shalala">
            <a:extLst>
              <a:ext uri="{FF2B5EF4-FFF2-40B4-BE49-F238E27FC236}">
                <a16:creationId xmlns:a16="http://schemas.microsoft.com/office/drawing/2014/main" id="{7EBEB7A4-9358-418C-B0C8-C98991C307CA}"/>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6208563" y="3071169"/>
            <a:ext cx="59098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4" name="Picture 46" descr="Image result for lucy mcbath">
            <a:extLst>
              <a:ext uri="{FF2B5EF4-FFF2-40B4-BE49-F238E27FC236}">
                <a16:creationId xmlns:a16="http://schemas.microsoft.com/office/drawing/2014/main" id="{EAD7AF17-1408-42A0-915B-3765B53909FC}"/>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6894136" y="3071169"/>
            <a:ext cx="59098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5" name="Picture 48" descr="Image result for abby finkenauer">
            <a:extLst>
              <a:ext uri="{FF2B5EF4-FFF2-40B4-BE49-F238E27FC236}">
                <a16:creationId xmlns:a16="http://schemas.microsoft.com/office/drawing/2014/main" id="{496A6C5F-AAC3-4BC8-93C6-4EFC3210CD88}"/>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7602593" y="3071169"/>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6" name="Picture 50" descr="Image result for cindy axne">
            <a:extLst>
              <a:ext uri="{FF2B5EF4-FFF2-40B4-BE49-F238E27FC236}">
                <a16:creationId xmlns:a16="http://schemas.microsoft.com/office/drawing/2014/main" id="{5D974DCC-C1BB-4F03-A4E2-EE5D011A40D3}"/>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8235139" y="3071169"/>
            <a:ext cx="595643"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7" name="Picture 52" descr="Image result for sean casten">
            <a:extLst>
              <a:ext uri="{FF2B5EF4-FFF2-40B4-BE49-F238E27FC236}">
                <a16:creationId xmlns:a16="http://schemas.microsoft.com/office/drawing/2014/main" id="{1DAAAE96-B47D-4690-A5D3-9F70A0259F54}"/>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8929348" y="3071169"/>
            <a:ext cx="590820"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8" name="Picture 54" descr="Image result for mike bost">
            <a:extLst>
              <a:ext uri="{FF2B5EF4-FFF2-40B4-BE49-F238E27FC236}">
                <a16:creationId xmlns:a16="http://schemas.microsoft.com/office/drawing/2014/main" id="{50A39796-EC94-4008-B239-87368866E515}"/>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9629256" y="3071169"/>
            <a:ext cx="524377"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9" name="Picture 58" descr="Image result for sharice davids">
            <a:extLst>
              <a:ext uri="{FF2B5EF4-FFF2-40B4-BE49-F238E27FC236}">
                <a16:creationId xmlns:a16="http://schemas.microsoft.com/office/drawing/2014/main" id="{B1AF9690-F9E7-462C-AD2A-2AB785F52765}"/>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5543237" y="2195253"/>
            <a:ext cx="563456"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0" name="Picture 60" descr="Image result for andy barr">
            <a:extLst>
              <a:ext uri="{FF2B5EF4-FFF2-40B4-BE49-F238E27FC236}">
                <a16:creationId xmlns:a16="http://schemas.microsoft.com/office/drawing/2014/main" id="{7067AE51-6D4C-44F3-9CA2-77D94AFFC644}"/>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6258753" y="2195253"/>
            <a:ext cx="49060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1" name="Picture 62" descr="Image result for jared golden">
            <a:extLst>
              <a:ext uri="{FF2B5EF4-FFF2-40B4-BE49-F238E27FC236}">
                <a16:creationId xmlns:a16="http://schemas.microsoft.com/office/drawing/2014/main" id="{B9612752-3FE7-4E17-9E75-475445CB4110}"/>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2839175" y="3929894"/>
            <a:ext cx="491804"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2" name="Picture 64" descr="Image result for elissa slotkin">
            <a:extLst>
              <a:ext uri="{FF2B5EF4-FFF2-40B4-BE49-F238E27FC236}">
                <a16:creationId xmlns:a16="http://schemas.microsoft.com/office/drawing/2014/main" id="{6610B1EE-2291-4462-9CD9-2B940AD3A95A}"/>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3466061" y="3929894"/>
            <a:ext cx="59098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3" name="Picture 66" descr="Image result for haley stevens">
            <a:extLst>
              <a:ext uri="{FF2B5EF4-FFF2-40B4-BE49-F238E27FC236}">
                <a16:creationId xmlns:a16="http://schemas.microsoft.com/office/drawing/2014/main" id="{E6A89D77-CCFF-4F4B-8D57-A6CA303B44C9}"/>
              </a:ext>
            </a:extLst>
          </p:cNvPr>
          <p:cNvPicPr>
            <a:picLocks noChangeAspect="1" noChangeArrowheads="1"/>
          </p:cNvPicPr>
          <p:nvPr/>
        </p:nvPicPr>
        <p:blipFill>
          <a:blip r:embed="rId51" cstate="print">
            <a:extLst>
              <a:ext uri="{28A0092B-C50C-407E-A947-70E740481C1C}">
                <a14:useLocalDpi xmlns:a14="http://schemas.microsoft.com/office/drawing/2010/main"/>
              </a:ext>
            </a:extLst>
          </a:blip>
          <a:srcRect/>
          <a:stretch>
            <a:fillRect/>
          </a:stretch>
        </p:blipFill>
        <p:spPr bwMode="auto">
          <a:xfrm>
            <a:off x="4192970" y="3929894"/>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4" name="Picture 70" descr="Image result for angie craig">
            <a:extLst>
              <a:ext uri="{FF2B5EF4-FFF2-40B4-BE49-F238E27FC236}">
                <a16:creationId xmlns:a16="http://schemas.microsoft.com/office/drawing/2014/main" id="{81EA8075-9BFB-466A-AC96-D244C439AAFE}"/>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4812268" y="3929894"/>
            <a:ext cx="59098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5" name="Picture 74" descr="Image result for pete stauber">
            <a:extLst>
              <a:ext uri="{FF2B5EF4-FFF2-40B4-BE49-F238E27FC236}">
                <a16:creationId xmlns:a16="http://schemas.microsoft.com/office/drawing/2014/main" id="{D587E39B-A7E1-4127-8C70-3059A64850EF}"/>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2159494" y="3071169"/>
            <a:ext cx="49148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6" name="Picture 76" descr="Image result for don bacon">
            <a:extLst>
              <a:ext uri="{FF2B5EF4-FFF2-40B4-BE49-F238E27FC236}">
                <a16:creationId xmlns:a16="http://schemas.microsoft.com/office/drawing/2014/main" id="{B0626594-E22D-4377-931A-9E5C58238DE4}"/>
              </a:ext>
            </a:extLst>
          </p:cNvPr>
          <p:cNvPicPr>
            <a:picLocks noChangeAspect="1" noChangeArrowheads="1"/>
          </p:cNvPicPr>
          <p:nvPr/>
        </p:nvPicPr>
        <p:blipFill>
          <a:blip r:embed="rId54" cstate="print">
            <a:extLst>
              <a:ext uri="{28A0092B-C50C-407E-A947-70E740481C1C}">
                <a14:useLocalDpi xmlns:a14="http://schemas.microsoft.com/office/drawing/2010/main"/>
              </a:ext>
            </a:extLst>
          </a:blip>
          <a:srcRect/>
          <a:stretch>
            <a:fillRect/>
          </a:stretch>
        </p:blipFill>
        <p:spPr bwMode="auto">
          <a:xfrm>
            <a:off x="2789667" y="3071169"/>
            <a:ext cx="590820"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7" name="Picture 78" descr="Image result for chris pappas">
            <a:extLst>
              <a:ext uri="{FF2B5EF4-FFF2-40B4-BE49-F238E27FC236}">
                <a16:creationId xmlns:a16="http://schemas.microsoft.com/office/drawing/2014/main" id="{2A6EE2B3-2661-420F-AD7C-6AF0A2D6AC3E}"/>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6896103" y="2195253"/>
            <a:ext cx="587055"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8" name="Picture 80" descr="Image result for josh gottheimer">
            <a:extLst>
              <a:ext uri="{FF2B5EF4-FFF2-40B4-BE49-F238E27FC236}">
                <a16:creationId xmlns:a16="http://schemas.microsoft.com/office/drawing/2014/main" id="{6AB273BF-783B-44C7-87EC-BF3DEA46E8EA}"/>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a:fillRect/>
          </a:stretch>
        </p:blipFill>
        <p:spPr bwMode="auto">
          <a:xfrm>
            <a:off x="7603021" y="2195253"/>
            <a:ext cx="491634"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18</a:t>
            </a:fld>
            <a:endParaRPr lang="en-US" dirty="0"/>
          </a:p>
        </p:txBody>
      </p:sp>
      <p:sp>
        <p:nvSpPr>
          <p:cNvPr id="219" name="Rounded Rectangle 218"/>
          <p:cNvSpPr/>
          <p:nvPr/>
        </p:nvSpPr>
        <p:spPr>
          <a:xfrm>
            <a:off x="1969111" y="4862126"/>
            <a:ext cx="8202711" cy="1240475"/>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extBox 219"/>
          <p:cNvSpPr txBox="1"/>
          <p:nvPr/>
        </p:nvSpPr>
        <p:spPr>
          <a:xfrm>
            <a:off x="1941343" y="4869371"/>
            <a:ext cx="8292662" cy="400110"/>
          </a:xfrm>
          <a:prstGeom prst="rect">
            <a:avLst/>
          </a:prstGeom>
          <a:noFill/>
        </p:spPr>
        <p:txBody>
          <a:bodyPr wrap="square" rtlCol="0">
            <a:spAutoFit/>
          </a:bodyPr>
          <a:lstStyle/>
          <a:p>
            <a:pPr algn="ctr"/>
            <a:r>
              <a:rPr lang="en-US" sz="2000" u="sng" dirty="0">
                <a:latin typeface="Helvetica Light" panose="020B0403020202020204" pitchFamily="34" charset="0"/>
                <a:ea typeface="Open Sans" panose="020B0606030504020204" pitchFamily="34" charset="0"/>
                <a:cs typeface="Open Sans" panose="020B0606030504020204" pitchFamily="34" charset="0"/>
              </a:rPr>
              <a:t>9 ‘Hotly Contested’ Winners </a:t>
            </a:r>
            <a:r>
              <a:rPr lang="en-US" sz="2000" i="1" u="sng" dirty="0">
                <a:latin typeface="Helvetica Light" panose="020B0403020202020204" pitchFamily="34" charset="0"/>
                <a:ea typeface="Open Sans" panose="020B0606030504020204" pitchFamily="34" charset="0"/>
                <a:cs typeface="Open Sans" panose="020B0606030504020204" pitchFamily="34" charset="0"/>
              </a:rPr>
              <a:t>Without</a:t>
            </a:r>
            <a:r>
              <a:rPr lang="en-US" sz="2000" u="sng" dirty="0">
                <a:latin typeface="Helvetica Light" panose="020B0403020202020204" pitchFamily="34" charset="0"/>
                <a:ea typeface="Open Sans" panose="020B0606030504020204" pitchFamily="34" charset="0"/>
                <a:cs typeface="Open Sans" panose="020B0606030504020204" pitchFamily="34" charset="0"/>
              </a:rPr>
              <a:t> Highest TV SOV</a:t>
            </a:r>
          </a:p>
        </p:txBody>
      </p:sp>
      <p:pic>
        <p:nvPicPr>
          <p:cNvPr id="221" name="Picture 6">
            <a:extLst>
              <a:ext uri="{FF2B5EF4-FFF2-40B4-BE49-F238E27FC236}">
                <a16:creationId xmlns:a16="http://schemas.microsoft.com/office/drawing/2014/main" id="{9CB87AD8-D2E1-4160-B782-9D520196B5EA}"/>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p:blipFill>
        <p:spPr bwMode="auto">
          <a:xfrm>
            <a:off x="9089416" y="5251291"/>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22" name="Picture 42">
            <a:extLst>
              <a:ext uri="{FF2B5EF4-FFF2-40B4-BE49-F238E27FC236}">
                <a16:creationId xmlns:a16="http://schemas.microsoft.com/office/drawing/2014/main" id="{10B0D9EA-5EE7-4888-9D36-552B939D5773}"/>
              </a:ext>
            </a:extLst>
          </p:cNvPr>
          <p:cNvPicPr>
            <a:picLocks noChangeAspect="1" noChangeArrowheads="1"/>
          </p:cNvPicPr>
          <p:nvPr/>
        </p:nvPicPr>
        <p:blipFill>
          <a:blip r:embed="rId58" cstate="print">
            <a:extLst>
              <a:ext uri="{28A0092B-C50C-407E-A947-70E740481C1C}">
                <a14:useLocalDpi xmlns:a14="http://schemas.microsoft.com/office/drawing/2010/main"/>
              </a:ext>
            </a:extLst>
          </a:blip>
          <a:srcRect/>
          <a:stretch/>
        </p:blipFill>
        <p:spPr bwMode="auto">
          <a:xfrm>
            <a:off x="8277850" y="5251291"/>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23" name="Picture 6" descr="Image result for mike braun">
            <a:extLst>
              <a:ext uri="{FF2B5EF4-FFF2-40B4-BE49-F238E27FC236}">
                <a16:creationId xmlns:a16="http://schemas.microsoft.com/office/drawing/2014/main" id="{9CB87AD8-D2E1-4160-B782-9D520196B5EA}"/>
              </a:ext>
            </a:extLst>
          </p:cNvPr>
          <p:cNvPicPr>
            <a:picLocks noChangeAspect="1" noChangeArrowheads="1"/>
          </p:cNvPicPr>
          <p:nvPr/>
        </p:nvPicPr>
        <p:blipFill>
          <a:blip r:embed="rId59" cstate="print">
            <a:extLst>
              <a:ext uri="{28A0092B-C50C-407E-A947-70E740481C1C}">
                <a14:useLocalDpi xmlns:a14="http://schemas.microsoft.com/office/drawing/2010/main"/>
              </a:ext>
            </a:extLst>
          </a:blip>
          <a:srcRect/>
          <a:stretch>
            <a:fillRect/>
          </a:stretch>
        </p:blipFill>
        <p:spPr bwMode="auto">
          <a:xfrm>
            <a:off x="2537648" y="5251291"/>
            <a:ext cx="591578"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24" name="Picture 10" descr="Image result for josh hawley">
            <a:extLst>
              <a:ext uri="{FF2B5EF4-FFF2-40B4-BE49-F238E27FC236}">
                <a16:creationId xmlns:a16="http://schemas.microsoft.com/office/drawing/2014/main" id="{2C908A3C-03CF-4337-9B2E-FCA4B1D150CB}"/>
              </a:ext>
            </a:extLst>
          </p:cNvPr>
          <p:cNvPicPr>
            <a:picLocks noChangeAspect="1" noChangeArrowheads="1"/>
          </p:cNvPicPr>
          <p:nvPr/>
        </p:nvPicPr>
        <p:blipFill>
          <a:blip r:embed="rId60" cstate="print">
            <a:extLst>
              <a:ext uri="{28A0092B-C50C-407E-A947-70E740481C1C}">
                <a14:useLocalDpi xmlns:a14="http://schemas.microsoft.com/office/drawing/2010/main"/>
              </a:ext>
            </a:extLst>
          </a:blip>
          <a:srcRect/>
          <a:stretch>
            <a:fillRect/>
          </a:stretch>
        </p:blipFill>
        <p:spPr bwMode="auto">
          <a:xfrm>
            <a:off x="4168142" y="5251291"/>
            <a:ext cx="590989"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25" name="Picture 12" descr="Image result for kevin cramer">
            <a:extLst>
              <a:ext uri="{FF2B5EF4-FFF2-40B4-BE49-F238E27FC236}">
                <a16:creationId xmlns:a16="http://schemas.microsoft.com/office/drawing/2014/main" id="{10CD2494-F2D7-4967-A31D-415033679002}"/>
              </a:ext>
            </a:extLst>
          </p:cNvPr>
          <p:cNvPicPr>
            <a:picLocks noChangeAspect="1" noChangeArrowheads="1"/>
          </p:cNvPicPr>
          <p:nvPr/>
        </p:nvPicPr>
        <p:blipFill>
          <a:blip r:embed="rId61" cstate="print">
            <a:extLst>
              <a:ext uri="{28A0092B-C50C-407E-A947-70E740481C1C}">
                <a14:useLocalDpi xmlns:a14="http://schemas.microsoft.com/office/drawing/2010/main"/>
              </a:ext>
            </a:extLst>
          </a:blip>
          <a:srcRect/>
          <a:stretch>
            <a:fillRect/>
          </a:stretch>
        </p:blipFill>
        <p:spPr bwMode="auto">
          <a:xfrm>
            <a:off x="5753249" y="5251291"/>
            <a:ext cx="520912"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26" name="Picture 32" descr="Image result for katie porter">
            <a:extLst>
              <a:ext uri="{FF2B5EF4-FFF2-40B4-BE49-F238E27FC236}">
                <a16:creationId xmlns:a16="http://schemas.microsoft.com/office/drawing/2014/main" id="{FD51C965-2AE1-455A-8B77-2643A69DA6D8}"/>
              </a:ext>
            </a:extLst>
          </p:cNvPr>
          <p:cNvPicPr>
            <a:picLocks noChangeAspect="1" noChangeArrowheads="1"/>
          </p:cNvPicPr>
          <p:nvPr/>
        </p:nvPicPr>
        <p:blipFill>
          <a:blip r:embed="rId62" cstate="print">
            <a:extLst>
              <a:ext uri="{28A0092B-C50C-407E-A947-70E740481C1C}">
                <a14:useLocalDpi xmlns:a14="http://schemas.microsoft.com/office/drawing/2010/main"/>
              </a:ext>
            </a:extLst>
          </a:blip>
          <a:srcRect/>
          <a:stretch>
            <a:fillRect/>
          </a:stretch>
        </p:blipFill>
        <p:spPr bwMode="auto">
          <a:xfrm>
            <a:off x="7433579" y="5251291"/>
            <a:ext cx="583807"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27" name="Picture 56" descr="Image result for steve watkins">
            <a:extLst>
              <a:ext uri="{FF2B5EF4-FFF2-40B4-BE49-F238E27FC236}">
                <a16:creationId xmlns:a16="http://schemas.microsoft.com/office/drawing/2014/main" id="{0D3F91D3-93CC-41B3-90B3-9CF5BA6E4FB2}"/>
              </a:ext>
            </a:extLst>
          </p:cNvPr>
          <p:cNvPicPr>
            <a:picLocks noChangeAspect="1" noChangeArrowheads="1"/>
          </p:cNvPicPr>
          <p:nvPr/>
        </p:nvPicPr>
        <p:blipFill>
          <a:blip r:embed="rId63" cstate="print">
            <a:extLst>
              <a:ext uri="{28A0092B-C50C-407E-A947-70E740481C1C}">
                <a14:useLocalDpi xmlns:a14="http://schemas.microsoft.com/office/drawing/2010/main"/>
              </a:ext>
            </a:extLst>
          </a:blip>
          <a:srcRect/>
          <a:stretch>
            <a:fillRect/>
          </a:stretch>
        </p:blipFill>
        <p:spPr bwMode="auto">
          <a:xfrm>
            <a:off x="6568940" y="5251291"/>
            <a:ext cx="590820"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28" name="Picture 68" descr="Image result for jim hagedorn">
            <a:extLst>
              <a:ext uri="{FF2B5EF4-FFF2-40B4-BE49-F238E27FC236}">
                <a16:creationId xmlns:a16="http://schemas.microsoft.com/office/drawing/2014/main" id="{14983504-396B-4FD9-9B0F-1788059B9C93}"/>
              </a:ext>
            </a:extLst>
          </p:cNvPr>
          <p:cNvPicPr>
            <a:picLocks noChangeAspect="1" noChangeArrowheads="1"/>
          </p:cNvPicPr>
          <p:nvPr/>
        </p:nvPicPr>
        <p:blipFill>
          <a:blip r:embed="rId64" cstate="print">
            <a:extLst>
              <a:ext uri="{28A0092B-C50C-407E-A947-70E740481C1C}">
                <a14:useLocalDpi xmlns:a14="http://schemas.microsoft.com/office/drawing/2010/main"/>
              </a:ext>
            </a:extLst>
          </a:blip>
          <a:srcRect/>
          <a:stretch>
            <a:fillRect/>
          </a:stretch>
        </p:blipFill>
        <p:spPr bwMode="auto">
          <a:xfrm>
            <a:off x="4957800" y="5251291"/>
            <a:ext cx="491804"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29" name="Picture 72" descr="Image result for dean phillips">
            <a:extLst>
              <a:ext uri="{FF2B5EF4-FFF2-40B4-BE49-F238E27FC236}">
                <a16:creationId xmlns:a16="http://schemas.microsoft.com/office/drawing/2014/main" id="{202556E0-78D3-476E-9447-D1C02DFC2875}"/>
              </a:ext>
            </a:extLst>
          </p:cNvPr>
          <p:cNvPicPr>
            <a:picLocks noChangeAspect="1" noChangeArrowheads="1"/>
          </p:cNvPicPr>
          <p:nvPr/>
        </p:nvPicPr>
        <p:blipFill>
          <a:blip r:embed="rId65" cstate="print">
            <a:extLst>
              <a:ext uri="{28A0092B-C50C-407E-A947-70E740481C1C}">
                <a14:useLocalDpi xmlns:a14="http://schemas.microsoft.com/office/drawing/2010/main"/>
              </a:ext>
            </a:extLst>
          </a:blip>
          <a:srcRect/>
          <a:stretch>
            <a:fillRect/>
          </a:stretch>
        </p:blipFill>
        <p:spPr bwMode="auto">
          <a:xfrm>
            <a:off x="3332338" y="5251291"/>
            <a:ext cx="550117"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230" name="TextBox 229">
            <a:extLst>
              <a:ext uri="{FF2B5EF4-FFF2-40B4-BE49-F238E27FC236}">
                <a16:creationId xmlns:a16="http://schemas.microsoft.com/office/drawing/2014/main" id="{5DD3F017-D057-4C5C-AEFA-57F985C6549C}"/>
              </a:ext>
            </a:extLst>
          </p:cNvPr>
          <p:cNvSpPr txBox="1"/>
          <p:nvPr/>
        </p:nvSpPr>
        <p:spPr>
          <a:xfrm>
            <a:off x="2225563" y="5910218"/>
            <a:ext cx="1156779" cy="184666"/>
          </a:xfrm>
          <a:prstGeom prst="rect">
            <a:avLst/>
          </a:prstGeom>
          <a:solidFill>
            <a:schemeClr val="bg1"/>
          </a:solidFill>
          <a:ln>
            <a:solidFill>
              <a:schemeClr val="tx1"/>
            </a:solidFill>
          </a:ln>
        </p:spPr>
        <p:txBody>
          <a:bodyPr wrap="square" rtlCol="0">
            <a:spAutoFit/>
          </a:bodyPr>
          <a:lstStyle/>
          <a:p>
            <a:pPr algn="ctr"/>
            <a:r>
              <a:rPr lang="en-US" sz="600" dirty="0">
                <a:latin typeface="Helvetica Light" panose="020B0403020202020204" pitchFamily="34" charset="0"/>
                <a:ea typeface="Open Sans" panose="020B0606030504020204" pitchFamily="34" charset="0"/>
                <a:cs typeface="Open Sans" panose="020B0606030504020204" pitchFamily="34" charset="0"/>
              </a:rPr>
              <a:t>44% vs. 45% opponent SOV </a:t>
            </a:r>
          </a:p>
        </p:txBody>
      </p:sp>
      <p:sp>
        <p:nvSpPr>
          <p:cNvPr id="231" name="TextBox 230">
            <a:extLst>
              <a:ext uri="{FF2B5EF4-FFF2-40B4-BE49-F238E27FC236}">
                <a16:creationId xmlns:a16="http://schemas.microsoft.com/office/drawing/2014/main" id="{A3D0D2E3-4268-4561-A8A0-CDAB90B46637}"/>
              </a:ext>
            </a:extLst>
          </p:cNvPr>
          <p:cNvSpPr txBox="1"/>
          <p:nvPr/>
        </p:nvSpPr>
        <p:spPr>
          <a:xfrm>
            <a:off x="3839621" y="5906045"/>
            <a:ext cx="1156779" cy="184666"/>
          </a:xfrm>
          <a:prstGeom prst="rect">
            <a:avLst/>
          </a:prstGeom>
          <a:solidFill>
            <a:schemeClr val="bg1"/>
          </a:solidFill>
          <a:ln>
            <a:solidFill>
              <a:schemeClr val="tx1"/>
            </a:solidFill>
          </a:ln>
        </p:spPr>
        <p:txBody>
          <a:bodyPr wrap="square" rtlCol="0">
            <a:spAutoFit/>
          </a:bodyPr>
          <a:lstStyle/>
          <a:p>
            <a:pPr algn="ctr"/>
            <a:r>
              <a:rPr lang="en-US" sz="600" dirty="0">
                <a:latin typeface="Helvetica Light" panose="020B0403020202020204" pitchFamily="34" charset="0"/>
                <a:ea typeface="Open Sans" panose="020B0606030504020204" pitchFamily="34" charset="0"/>
                <a:cs typeface="Open Sans" panose="020B0606030504020204" pitchFamily="34" charset="0"/>
              </a:rPr>
              <a:t>35% vs. 38% opponent SOV </a:t>
            </a:r>
          </a:p>
        </p:txBody>
      </p:sp>
      <p:sp>
        <p:nvSpPr>
          <p:cNvPr id="2" name="Rounded Rectangle 1"/>
          <p:cNvSpPr/>
          <p:nvPr/>
        </p:nvSpPr>
        <p:spPr>
          <a:xfrm>
            <a:off x="10548549" y="5669495"/>
            <a:ext cx="1462476" cy="434914"/>
          </a:xfrm>
          <a:prstGeom prst="round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806C68C-F6D5-4C56-9798-AB1B9C2E4482}"/>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557739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413302" y="265519"/>
            <a:ext cx="11600898" cy="1107996"/>
          </a:xfrm>
          <a:prstGeom prst="rect">
            <a:avLst/>
          </a:prstGeom>
        </p:spPr>
        <p:txBody>
          <a:bodyPr wrap="square">
            <a:spAutoFit/>
          </a:bodyPr>
          <a:lstStyle/>
          <a:p>
            <a:r>
              <a:rPr lang="en-US" sz="2200" b="1" dirty="0">
                <a:solidFill>
                  <a:srgbClr val="1F1A62"/>
                </a:solidFill>
                <a:latin typeface="Helvetica" pitchFamily="2" charset="0"/>
              </a:rPr>
              <a:t>Across the 85% of ‘hotly contested’ races that had a correlation between SOV and outcomes during the entire election cycle, the average winner had a distinct ‘share </a:t>
            </a:r>
          </a:p>
          <a:p>
            <a:r>
              <a:rPr lang="en-US" sz="2200" b="1" dirty="0">
                <a:solidFill>
                  <a:srgbClr val="1F1A62"/>
                </a:solidFill>
                <a:latin typeface="Helvetica" pitchFamily="2" charset="0"/>
              </a:rPr>
              <a:t>of voice’ TV advantage of </a:t>
            </a:r>
            <a:r>
              <a:rPr lang="en-US" sz="2200" b="1" dirty="0">
                <a:solidFill>
                  <a:srgbClr val="E84A99"/>
                </a:solidFill>
                <a:latin typeface="Helvetica" pitchFamily="2" charset="0"/>
              </a:rPr>
              <a:t>60%</a:t>
            </a:r>
            <a:r>
              <a:rPr lang="en-US" sz="2200" b="1" dirty="0">
                <a:solidFill>
                  <a:srgbClr val="1F1A62"/>
                </a:solidFill>
                <a:latin typeface="Helvetica" pitchFamily="2" charset="0"/>
              </a:rPr>
              <a:t> vs. their nearest competitor’s average of </a:t>
            </a:r>
            <a:r>
              <a:rPr lang="en-US" sz="2200" b="1" dirty="0">
                <a:solidFill>
                  <a:srgbClr val="E84A99"/>
                </a:solidFill>
                <a:latin typeface="Helvetica" pitchFamily="2" charset="0"/>
              </a:rPr>
              <a:t>33%</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19</a:t>
            </a:fld>
            <a:endParaRPr lang="en-US" dirty="0"/>
          </a:p>
        </p:txBody>
      </p:sp>
      <p:sp>
        <p:nvSpPr>
          <p:cNvPr id="23" name="TextBox 22">
            <a:extLst>
              <a:ext uri="{FF2B5EF4-FFF2-40B4-BE49-F238E27FC236}">
                <a16:creationId xmlns:a16="http://schemas.microsoft.com/office/drawing/2014/main" id="{57BF988E-6C65-4942-8379-2C3E0A39A60D}"/>
              </a:ext>
            </a:extLst>
          </p:cNvPr>
          <p:cNvSpPr txBox="1"/>
          <p:nvPr/>
        </p:nvSpPr>
        <p:spPr>
          <a:xfrm>
            <a:off x="147838" y="3021023"/>
            <a:ext cx="4492832" cy="1323439"/>
          </a:xfrm>
          <a:prstGeom prst="rect">
            <a:avLst/>
          </a:prstGeom>
          <a:noFill/>
        </p:spPr>
        <p:txBody>
          <a:bodyPr wrap="square" rtlCol="0">
            <a:spAutoFit/>
          </a:bodyPr>
          <a:lstStyle/>
          <a:p>
            <a:pPr lvl="0">
              <a:defRPr/>
            </a:pPr>
            <a:r>
              <a:rPr lang="en-US" sz="2000" dirty="0">
                <a:solidFill>
                  <a:schemeClr val="bg1"/>
                </a:solidFill>
                <a:latin typeface="Helvetica Light" panose="020B0403020202020204" pitchFamily="34" charset="0"/>
              </a:rPr>
              <a:t>This equates to the winner investing </a:t>
            </a:r>
            <a:br>
              <a:rPr lang="en-US" sz="2000" dirty="0">
                <a:solidFill>
                  <a:schemeClr val="bg1"/>
                </a:solidFill>
                <a:latin typeface="Helvetica Light" panose="020B0403020202020204" pitchFamily="34" charset="0"/>
              </a:rPr>
            </a:br>
            <a:r>
              <a:rPr lang="en-US" sz="2000" b="1" dirty="0">
                <a:solidFill>
                  <a:srgbClr val="FFE600"/>
                </a:solidFill>
                <a:latin typeface="Helvetica Light" panose="020B0403020202020204" pitchFamily="34" charset="0"/>
              </a:rPr>
              <a:t>81% more dollars in TV </a:t>
            </a:r>
            <a:r>
              <a:rPr lang="en-US" sz="2000" dirty="0">
                <a:solidFill>
                  <a:schemeClr val="bg1"/>
                </a:solidFill>
                <a:latin typeface="Helvetica Light" panose="020B0403020202020204" pitchFamily="34" charset="0"/>
              </a:rPr>
              <a:t>through the </a:t>
            </a:r>
            <a:br>
              <a:rPr lang="en-US" sz="2000" dirty="0">
                <a:solidFill>
                  <a:schemeClr val="bg1"/>
                </a:solidFill>
                <a:latin typeface="Helvetica Light" panose="020B0403020202020204" pitchFamily="34" charset="0"/>
              </a:rPr>
            </a:br>
            <a:r>
              <a:rPr lang="en-US" sz="2000" dirty="0">
                <a:solidFill>
                  <a:schemeClr val="bg1"/>
                </a:solidFill>
                <a:latin typeface="Helvetica Light" panose="020B0403020202020204" pitchFamily="34" charset="0"/>
              </a:rPr>
              <a:t>entire election cycle than their </a:t>
            </a:r>
            <a:br>
              <a:rPr lang="en-US" sz="2000" dirty="0">
                <a:solidFill>
                  <a:schemeClr val="bg1"/>
                </a:solidFill>
                <a:latin typeface="Helvetica Light" panose="020B0403020202020204" pitchFamily="34" charset="0"/>
              </a:rPr>
            </a:br>
            <a:r>
              <a:rPr lang="en-US" sz="2000" dirty="0">
                <a:solidFill>
                  <a:schemeClr val="bg1"/>
                </a:solidFill>
                <a:latin typeface="Helvetica Light" panose="020B0403020202020204" pitchFamily="34" charset="0"/>
              </a:rPr>
              <a:t>closest opponent.</a:t>
            </a:r>
          </a:p>
        </p:txBody>
      </p:sp>
      <p:sp>
        <p:nvSpPr>
          <p:cNvPr id="30" name="Rectangle 29"/>
          <p:cNvSpPr/>
          <p:nvPr/>
        </p:nvSpPr>
        <p:spPr>
          <a:xfrm>
            <a:off x="526243" y="6111883"/>
            <a:ext cx="11658209"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‘Hotly-Contested’ races are ‘Toss-Up’ or ‘Lean’ ratings. Note: Share of Voice = Share of TV spend within their race.  Total election cycle reflects all dollars spent between 12/26/17 – 11/20/18 (includes primary and general election). Closest opponent = next largest TV spender.</a:t>
            </a:r>
          </a:p>
        </p:txBody>
      </p:sp>
      <p:graphicFrame>
        <p:nvGraphicFramePr>
          <p:cNvPr id="12" name="Chart 11">
            <a:extLst>
              <a:ext uri="{FF2B5EF4-FFF2-40B4-BE49-F238E27FC236}">
                <a16:creationId xmlns:a16="http://schemas.microsoft.com/office/drawing/2014/main" id="{31BFAAEA-BB50-45A4-85CE-4A69820F6B68}"/>
              </a:ext>
            </a:extLst>
          </p:cNvPr>
          <p:cNvGraphicFramePr/>
          <p:nvPr>
            <p:extLst>
              <p:ext uri="{D42A27DB-BD31-4B8C-83A1-F6EECF244321}">
                <p14:modId xmlns:p14="http://schemas.microsoft.com/office/powerpoint/2010/main" val="2741786096"/>
              </p:ext>
            </p:extLst>
          </p:nvPr>
        </p:nvGraphicFramePr>
        <p:xfrm>
          <a:off x="4809923" y="1650087"/>
          <a:ext cx="7300708" cy="402611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4737099" y="5774350"/>
            <a:ext cx="7445183" cy="226216"/>
          </a:xfrm>
          <a:prstGeom prst="rect">
            <a:avLst/>
          </a:prstGeom>
          <a:noFill/>
        </p:spPr>
        <p:txBody>
          <a:bodyPr wrap="square" rtlCol="0">
            <a:spAutoFit/>
          </a:bodyPr>
          <a:lstStyle/>
          <a:p>
            <a:r>
              <a:rPr lang="en-US" sz="870" b="1" i="1"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How To Read:  </a:t>
            </a:r>
            <a:r>
              <a:rPr lang="en-US" sz="870"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the winner had an average TV share of voice of 60% across the total election cycle for all 53 correlated (winner/highest SOV) races</a:t>
            </a:r>
          </a:p>
        </p:txBody>
      </p:sp>
      <p:sp>
        <p:nvSpPr>
          <p:cNvPr id="14" name="Rectangle 13">
            <a:extLst>
              <a:ext uri="{FF2B5EF4-FFF2-40B4-BE49-F238E27FC236}">
                <a16:creationId xmlns:a16="http://schemas.microsoft.com/office/drawing/2014/main" id="{364BA4AC-545E-4232-9225-43EA0C575758}"/>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407984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599924" y="462813"/>
            <a:ext cx="2798884" cy="707886"/>
          </a:xfrm>
          <a:prstGeom prst="rect">
            <a:avLst/>
          </a:prstGeom>
        </p:spPr>
        <p:txBody>
          <a:bodyPr wrap="square">
            <a:spAutoFit/>
          </a:bodyPr>
          <a:lstStyle/>
          <a:p>
            <a:r>
              <a:rPr lang="en-US" sz="4000" b="1" dirty="0">
                <a:solidFill>
                  <a:srgbClr val="1F1A62"/>
                </a:solidFill>
                <a:latin typeface="Helvetica" pitchFamily="2" charset="0"/>
              </a:rPr>
              <a:t>The Ballot</a:t>
            </a:r>
          </a:p>
        </p:txBody>
      </p:sp>
      <p:sp>
        <p:nvSpPr>
          <p:cNvPr id="31" name="Rectangle 30">
            <a:hlinkClick r:id="rId2" action="ppaction://hlinksldjump"/>
            <a:extLst>
              <a:ext uri="{FF2B5EF4-FFF2-40B4-BE49-F238E27FC236}">
                <a16:creationId xmlns:a16="http://schemas.microsoft.com/office/drawing/2014/main" id="{1439E017-350E-4F75-A82A-CB027E6590C7}"/>
              </a:ext>
            </a:extLst>
          </p:cNvPr>
          <p:cNvSpPr/>
          <p:nvPr/>
        </p:nvSpPr>
        <p:spPr>
          <a:xfrm>
            <a:off x="703100" y="4693438"/>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hlinkClick r:id="rId3" action="ppaction://hlinksldjump"/>
            <a:extLst>
              <a:ext uri="{FF2B5EF4-FFF2-40B4-BE49-F238E27FC236}">
                <a16:creationId xmlns:a16="http://schemas.microsoft.com/office/drawing/2014/main" id="{41435D2A-5CC2-4B0D-A23C-0718D960A784}"/>
              </a:ext>
            </a:extLst>
          </p:cNvPr>
          <p:cNvSpPr/>
          <p:nvPr/>
        </p:nvSpPr>
        <p:spPr>
          <a:xfrm>
            <a:off x="689513" y="1925054"/>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hlinkClick r:id="rId4" action="ppaction://hlinksldjump"/>
            <a:extLst>
              <a:ext uri="{FF2B5EF4-FFF2-40B4-BE49-F238E27FC236}">
                <a16:creationId xmlns:a16="http://schemas.microsoft.com/office/drawing/2014/main" id="{3FBE39E5-C72C-4F3D-B70C-EE1A165D068E}"/>
              </a:ext>
            </a:extLst>
          </p:cNvPr>
          <p:cNvSpPr/>
          <p:nvPr/>
        </p:nvSpPr>
        <p:spPr>
          <a:xfrm>
            <a:off x="689513" y="2848609"/>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hlinkClick r:id="rId5" action="ppaction://hlinksldjump"/>
            <a:extLst>
              <a:ext uri="{FF2B5EF4-FFF2-40B4-BE49-F238E27FC236}">
                <a16:creationId xmlns:a16="http://schemas.microsoft.com/office/drawing/2014/main" id="{803108AD-CE54-4553-B12B-47A8A3C4E834}"/>
              </a:ext>
            </a:extLst>
          </p:cNvPr>
          <p:cNvSpPr/>
          <p:nvPr/>
        </p:nvSpPr>
        <p:spPr>
          <a:xfrm>
            <a:off x="689513" y="3772164"/>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EF7933F0-B6B0-499A-9322-8D04709157A0}"/>
              </a:ext>
            </a:extLst>
          </p:cNvPr>
          <p:cNvSpPr txBox="1"/>
          <p:nvPr/>
        </p:nvSpPr>
        <p:spPr>
          <a:xfrm>
            <a:off x="736550" y="2025127"/>
            <a:ext cx="436418" cy="677108"/>
          </a:xfrm>
          <a:prstGeom prst="rect">
            <a:avLst/>
          </a:prstGeom>
          <a:noFill/>
        </p:spPr>
        <p:txBody>
          <a:bodyPr wrap="square" rtlCol="0">
            <a:spAutoFit/>
          </a:bodyPr>
          <a:lstStyle/>
          <a:p>
            <a:r>
              <a:rPr lang="en-US" sz="3800" dirty="0">
                <a:solidFill>
                  <a:srgbClr val="00C0F3"/>
                </a:solidFill>
                <a:latin typeface="Helvetica" pitchFamily="2" charset="0"/>
              </a:rPr>
              <a:t>1</a:t>
            </a:r>
          </a:p>
        </p:txBody>
      </p:sp>
      <p:sp>
        <p:nvSpPr>
          <p:cNvPr id="36" name="TextBox 35">
            <a:extLst>
              <a:ext uri="{FF2B5EF4-FFF2-40B4-BE49-F238E27FC236}">
                <a16:creationId xmlns:a16="http://schemas.microsoft.com/office/drawing/2014/main" id="{F3BD5574-98AC-41F5-85EE-251CA685BDEE}"/>
              </a:ext>
            </a:extLst>
          </p:cNvPr>
          <p:cNvSpPr txBox="1"/>
          <p:nvPr/>
        </p:nvSpPr>
        <p:spPr>
          <a:xfrm>
            <a:off x="736550" y="2952124"/>
            <a:ext cx="436418" cy="677108"/>
          </a:xfrm>
          <a:prstGeom prst="rect">
            <a:avLst/>
          </a:prstGeom>
          <a:noFill/>
        </p:spPr>
        <p:txBody>
          <a:bodyPr wrap="square" rtlCol="0">
            <a:spAutoFit/>
          </a:bodyPr>
          <a:lstStyle/>
          <a:p>
            <a:r>
              <a:rPr lang="en-US" sz="3800" dirty="0">
                <a:solidFill>
                  <a:srgbClr val="00C0F3"/>
                </a:solidFill>
                <a:latin typeface="Helvetica" pitchFamily="2" charset="0"/>
              </a:rPr>
              <a:t>2</a:t>
            </a:r>
          </a:p>
        </p:txBody>
      </p:sp>
      <p:sp>
        <p:nvSpPr>
          <p:cNvPr id="37" name="TextBox 36">
            <a:extLst>
              <a:ext uri="{FF2B5EF4-FFF2-40B4-BE49-F238E27FC236}">
                <a16:creationId xmlns:a16="http://schemas.microsoft.com/office/drawing/2014/main" id="{752EC354-E5F2-48AA-AB37-5381C0758D64}"/>
              </a:ext>
            </a:extLst>
          </p:cNvPr>
          <p:cNvSpPr txBox="1"/>
          <p:nvPr/>
        </p:nvSpPr>
        <p:spPr>
          <a:xfrm>
            <a:off x="736550" y="3864739"/>
            <a:ext cx="436418" cy="677108"/>
          </a:xfrm>
          <a:prstGeom prst="rect">
            <a:avLst/>
          </a:prstGeom>
          <a:noFill/>
        </p:spPr>
        <p:txBody>
          <a:bodyPr wrap="square" rtlCol="0">
            <a:spAutoFit/>
          </a:bodyPr>
          <a:lstStyle/>
          <a:p>
            <a:r>
              <a:rPr lang="en-US" sz="3800" dirty="0">
                <a:solidFill>
                  <a:srgbClr val="00C0F3"/>
                </a:solidFill>
                <a:latin typeface="Helvetica" pitchFamily="2" charset="0"/>
              </a:rPr>
              <a:t>3</a:t>
            </a:r>
          </a:p>
        </p:txBody>
      </p:sp>
      <p:sp>
        <p:nvSpPr>
          <p:cNvPr id="38" name="Rectangle 37">
            <a:extLst>
              <a:ext uri="{FF2B5EF4-FFF2-40B4-BE49-F238E27FC236}">
                <a16:creationId xmlns:a16="http://schemas.microsoft.com/office/drawing/2014/main" id="{9E0F203F-346B-4008-8A8E-221BACC05B2B}"/>
              </a:ext>
            </a:extLst>
          </p:cNvPr>
          <p:cNvSpPr/>
          <p:nvPr/>
        </p:nvSpPr>
        <p:spPr>
          <a:xfrm>
            <a:off x="1136436" y="2083464"/>
            <a:ext cx="4902317" cy="553998"/>
          </a:xfrm>
          <a:prstGeom prst="rect">
            <a:avLst/>
          </a:prstGeom>
        </p:spPr>
        <p:txBody>
          <a:bodyPr wrap="square">
            <a:spAutoFit/>
          </a:bodyPr>
          <a:lstStyle/>
          <a:p>
            <a:r>
              <a:rPr lang="en-US" sz="1600" b="1" dirty="0">
                <a:solidFill>
                  <a:srgbClr val="1F1A62"/>
                </a:solidFill>
                <a:latin typeface="Helvetica" pitchFamily="2" charset="0"/>
              </a:rPr>
              <a:t>A Matter Of Principle</a:t>
            </a:r>
            <a:br>
              <a:rPr lang="en-US" sz="1600" b="1" dirty="0">
                <a:solidFill>
                  <a:srgbClr val="1F1A62"/>
                </a:solidFill>
                <a:latin typeface="Helvetica" pitchFamily="2" charset="0"/>
              </a:rPr>
            </a:br>
            <a:r>
              <a:rPr lang="en-US" sz="1400" dirty="0">
                <a:solidFill>
                  <a:srgbClr val="1F1A62"/>
                </a:solidFill>
                <a:latin typeface="Helvetica" pitchFamily="2" charset="0"/>
              </a:rPr>
              <a:t>Applying Core Marketing Tenets To Political Advertising</a:t>
            </a:r>
          </a:p>
        </p:txBody>
      </p:sp>
      <p:sp>
        <p:nvSpPr>
          <p:cNvPr id="39" name="TextBox 38">
            <a:extLst>
              <a:ext uri="{FF2B5EF4-FFF2-40B4-BE49-F238E27FC236}">
                <a16:creationId xmlns:a16="http://schemas.microsoft.com/office/drawing/2014/main" id="{BB9E7D1F-0610-4FD9-B93A-43B486542C63}"/>
              </a:ext>
            </a:extLst>
          </p:cNvPr>
          <p:cNvSpPr txBox="1"/>
          <p:nvPr/>
        </p:nvSpPr>
        <p:spPr>
          <a:xfrm>
            <a:off x="741304" y="4811867"/>
            <a:ext cx="426910" cy="677108"/>
          </a:xfrm>
          <a:prstGeom prst="rect">
            <a:avLst/>
          </a:prstGeom>
          <a:noFill/>
        </p:spPr>
        <p:txBody>
          <a:bodyPr wrap="square" rtlCol="0">
            <a:spAutoFit/>
          </a:bodyPr>
          <a:lstStyle/>
          <a:p>
            <a:r>
              <a:rPr lang="en-US" sz="3800" dirty="0">
                <a:solidFill>
                  <a:srgbClr val="00C0F3"/>
                </a:solidFill>
                <a:latin typeface="Helvetica" pitchFamily="2" charset="0"/>
              </a:rPr>
              <a:t>4</a:t>
            </a:r>
          </a:p>
        </p:txBody>
      </p:sp>
      <p:sp>
        <p:nvSpPr>
          <p:cNvPr id="60" name="Rectangle 59">
            <a:hlinkClick r:id="rId6" action="ppaction://hlinksldjump"/>
            <a:extLst>
              <a:ext uri="{FF2B5EF4-FFF2-40B4-BE49-F238E27FC236}">
                <a16:creationId xmlns:a16="http://schemas.microsoft.com/office/drawing/2014/main" id="{6960B625-6B61-47FE-AC27-7B14993A92D8}"/>
              </a:ext>
            </a:extLst>
          </p:cNvPr>
          <p:cNvSpPr/>
          <p:nvPr/>
        </p:nvSpPr>
        <p:spPr>
          <a:xfrm>
            <a:off x="6135910" y="4693285"/>
            <a:ext cx="5349240" cy="862259"/>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hlinkClick r:id="rId7" action="ppaction://hlinksldjump"/>
            <a:extLst>
              <a:ext uri="{FF2B5EF4-FFF2-40B4-BE49-F238E27FC236}">
                <a16:creationId xmlns:a16="http://schemas.microsoft.com/office/drawing/2014/main" id="{88577AC2-8349-4687-BB11-12F6409F32BA}"/>
              </a:ext>
            </a:extLst>
          </p:cNvPr>
          <p:cNvSpPr/>
          <p:nvPr/>
        </p:nvSpPr>
        <p:spPr>
          <a:xfrm>
            <a:off x="724188" y="5614559"/>
            <a:ext cx="534634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hlinkClick r:id="rId8" action="ppaction://hlinksldjump"/>
            <a:extLst>
              <a:ext uri="{FF2B5EF4-FFF2-40B4-BE49-F238E27FC236}">
                <a16:creationId xmlns:a16="http://schemas.microsoft.com/office/drawing/2014/main" id="{9D368DFE-25BF-4A3C-8861-2D80FC04904C}"/>
              </a:ext>
            </a:extLst>
          </p:cNvPr>
          <p:cNvSpPr/>
          <p:nvPr/>
        </p:nvSpPr>
        <p:spPr>
          <a:xfrm>
            <a:off x="6122323" y="2848456"/>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12300822-F1C1-4E85-A740-7D9581868BE5}"/>
              </a:ext>
            </a:extLst>
          </p:cNvPr>
          <p:cNvSpPr txBox="1"/>
          <p:nvPr/>
        </p:nvSpPr>
        <p:spPr>
          <a:xfrm>
            <a:off x="736550" y="5714632"/>
            <a:ext cx="436418" cy="677108"/>
          </a:xfrm>
          <a:prstGeom prst="rect">
            <a:avLst/>
          </a:prstGeom>
          <a:noFill/>
        </p:spPr>
        <p:txBody>
          <a:bodyPr wrap="square" rtlCol="0">
            <a:spAutoFit/>
          </a:bodyPr>
          <a:lstStyle/>
          <a:p>
            <a:r>
              <a:rPr lang="en-US" sz="3800" dirty="0">
                <a:solidFill>
                  <a:srgbClr val="00C0F3"/>
                </a:solidFill>
                <a:latin typeface="Helvetica" pitchFamily="2" charset="0"/>
              </a:rPr>
              <a:t>5</a:t>
            </a:r>
          </a:p>
        </p:txBody>
      </p:sp>
      <p:sp>
        <p:nvSpPr>
          <p:cNvPr id="68" name="TextBox 67">
            <a:extLst>
              <a:ext uri="{FF2B5EF4-FFF2-40B4-BE49-F238E27FC236}">
                <a16:creationId xmlns:a16="http://schemas.microsoft.com/office/drawing/2014/main" id="{4CA4402C-7DBA-4AFE-B3C4-91595657DBD9}"/>
              </a:ext>
            </a:extLst>
          </p:cNvPr>
          <p:cNvSpPr txBox="1"/>
          <p:nvPr/>
        </p:nvSpPr>
        <p:spPr>
          <a:xfrm>
            <a:off x="6169360" y="2951971"/>
            <a:ext cx="436418" cy="677108"/>
          </a:xfrm>
          <a:prstGeom prst="rect">
            <a:avLst/>
          </a:prstGeom>
          <a:noFill/>
        </p:spPr>
        <p:txBody>
          <a:bodyPr wrap="square" rtlCol="0">
            <a:spAutoFit/>
          </a:bodyPr>
          <a:lstStyle/>
          <a:p>
            <a:r>
              <a:rPr lang="en-US" sz="3800" dirty="0">
                <a:solidFill>
                  <a:srgbClr val="00C0F3"/>
                </a:solidFill>
                <a:latin typeface="Helvetica" pitchFamily="2" charset="0"/>
              </a:rPr>
              <a:t>7</a:t>
            </a:r>
          </a:p>
        </p:txBody>
      </p:sp>
      <p:sp>
        <p:nvSpPr>
          <p:cNvPr id="71" name="TextBox 70">
            <a:extLst>
              <a:ext uri="{FF2B5EF4-FFF2-40B4-BE49-F238E27FC236}">
                <a16:creationId xmlns:a16="http://schemas.microsoft.com/office/drawing/2014/main" id="{784D358E-A037-4416-9118-D7916BED95C4}"/>
              </a:ext>
            </a:extLst>
          </p:cNvPr>
          <p:cNvSpPr txBox="1"/>
          <p:nvPr/>
        </p:nvSpPr>
        <p:spPr>
          <a:xfrm>
            <a:off x="6174114" y="4790460"/>
            <a:ext cx="426910" cy="677108"/>
          </a:xfrm>
          <a:prstGeom prst="rect">
            <a:avLst/>
          </a:prstGeom>
          <a:noFill/>
        </p:spPr>
        <p:txBody>
          <a:bodyPr wrap="square" rtlCol="0">
            <a:spAutoFit/>
          </a:bodyPr>
          <a:lstStyle/>
          <a:p>
            <a:r>
              <a:rPr lang="en-US" sz="3800" dirty="0">
                <a:solidFill>
                  <a:schemeClr val="bg1"/>
                </a:solidFill>
                <a:latin typeface="Helvetica" pitchFamily="2" charset="0"/>
              </a:rPr>
              <a:t>9</a:t>
            </a:r>
          </a:p>
        </p:txBody>
      </p:sp>
      <p:sp>
        <p:nvSpPr>
          <p:cNvPr id="74" name="Rectangle 73">
            <a:extLst>
              <a:ext uri="{FF2B5EF4-FFF2-40B4-BE49-F238E27FC236}">
                <a16:creationId xmlns:a16="http://schemas.microsoft.com/office/drawing/2014/main" id="{DA6FFC07-B337-4564-AE70-1FE375B1CECA}"/>
              </a:ext>
            </a:extLst>
          </p:cNvPr>
          <p:cNvSpPr/>
          <p:nvPr/>
        </p:nvSpPr>
        <p:spPr>
          <a:xfrm>
            <a:off x="6569246" y="4836626"/>
            <a:ext cx="4902317" cy="584775"/>
          </a:xfrm>
          <a:prstGeom prst="rect">
            <a:avLst/>
          </a:prstGeom>
        </p:spPr>
        <p:txBody>
          <a:bodyPr wrap="square">
            <a:spAutoFit/>
          </a:bodyPr>
          <a:lstStyle/>
          <a:p>
            <a:r>
              <a:rPr lang="en-US" sz="1600" b="1" dirty="0">
                <a:solidFill>
                  <a:schemeClr val="bg1"/>
                </a:solidFill>
                <a:latin typeface="Helvetica" pitchFamily="2" charset="0"/>
              </a:rPr>
              <a:t>Members Exclusive Section</a:t>
            </a:r>
            <a:r>
              <a:rPr lang="en-US" sz="1600" dirty="0">
                <a:solidFill>
                  <a:schemeClr val="bg1"/>
                </a:solidFill>
                <a:latin typeface="Helvetica" pitchFamily="2" charset="0"/>
              </a:rPr>
              <a:t> </a:t>
            </a:r>
          </a:p>
          <a:p>
            <a:r>
              <a:rPr lang="en-US" sz="1600" dirty="0">
                <a:solidFill>
                  <a:schemeClr val="bg1"/>
                </a:solidFill>
                <a:latin typeface="Helvetica" pitchFamily="2" charset="0"/>
              </a:rPr>
              <a:t>Political Media Buying Firm Analysis</a:t>
            </a:r>
          </a:p>
        </p:txBody>
      </p:sp>
      <p:sp>
        <p:nvSpPr>
          <p:cNvPr id="27" name="Rectangle 26">
            <a:extLst>
              <a:ext uri="{FF2B5EF4-FFF2-40B4-BE49-F238E27FC236}">
                <a16:creationId xmlns:a16="http://schemas.microsoft.com/office/drawing/2014/main" id="{9E0F203F-346B-4008-8A8E-221BACC05B2B}"/>
              </a:ext>
            </a:extLst>
          </p:cNvPr>
          <p:cNvSpPr/>
          <p:nvPr/>
        </p:nvSpPr>
        <p:spPr>
          <a:xfrm>
            <a:off x="1136436" y="3104907"/>
            <a:ext cx="4902317" cy="338554"/>
          </a:xfrm>
          <a:prstGeom prst="rect">
            <a:avLst/>
          </a:prstGeom>
        </p:spPr>
        <p:txBody>
          <a:bodyPr wrap="square">
            <a:spAutoFit/>
          </a:bodyPr>
          <a:lstStyle/>
          <a:p>
            <a:r>
              <a:rPr lang="en-US" sz="1600" b="1" dirty="0">
                <a:solidFill>
                  <a:srgbClr val="1F1A62"/>
                </a:solidFill>
                <a:latin typeface="Helvetica" pitchFamily="2" charset="0"/>
              </a:rPr>
              <a:t>‘Share Of Voice’ Analysis Methodology</a:t>
            </a:r>
          </a:p>
        </p:txBody>
      </p:sp>
      <p:sp>
        <p:nvSpPr>
          <p:cNvPr id="28" name="Rectangle 27">
            <a:extLst>
              <a:ext uri="{FF2B5EF4-FFF2-40B4-BE49-F238E27FC236}">
                <a16:creationId xmlns:a16="http://schemas.microsoft.com/office/drawing/2014/main" id="{9E0F203F-346B-4008-8A8E-221BACC05B2B}"/>
              </a:ext>
            </a:extLst>
          </p:cNvPr>
          <p:cNvSpPr/>
          <p:nvPr/>
        </p:nvSpPr>
        <p:spPr>
          <a:xfrm>
            <a:off x="1136436" y="3931812"/>
            <a:ext cx="4902317" cy="553998"/>
          </a:xfrm>
          <a:prstGeom prst="rect">
            <a:avLst/>
          </a:prstGeom>
        </p:spPr>
        <p:txBody>
          <a:bodyPr wrap="square">
            <a:spAutoFit/>
          </a:bodyPr>
          <a:lstStyle/>
          <a:p>
            <a:r>
              <a:rPr lang="en-US" sz="1600" b="1" dirty="0">
                <a:solidFill>
                  <a:srgbClr val="1F1A62"/>
                </a:solidFill>
                <a:latin typeface="Helvetica" pitchFamily="2" charset="0"/>
              </a:rPr>
              <a:t>Election Results</a:t>
            </a:r>
            <a:br>
              <a:rPr lang="en-US" sz="1600" b="1" dirty="0">
                <a:solidFill>
                  <a:srgbClr val="1F1A62"/>
                </a:solidFill>
                <a:latin typeface="Helvetica" pitchFamily="2" charset="0"/>
              </a:rPr>
            </a:br>
            <a:r>
              <a:rPr lang="en-US" sz="1400" dirty="0">
                <a:solidFill>
                  <a:srgbClr val="1F1A62"/>
                </a:solidFill>
                <a:latin typeface="Helvetica" pitchFamily="2" charset="0"/>
              </a:rPr>
              <a:t>Examining The Outcomes Of 62 ‘Hotly-Contested’ Races</a:t>
            </a:r>
          </a:p>
        </p:txBody>
      </p:sp>
      <p:sp>
        <p:nvSpPr>
          <p:cNvPr id="29" name="Rectangle 28">
            <a:extLst>
              <a:ext uri="{FF2B5EF4-FFF2-40B4-BE49-F238E27FC236}">
                <a16:creationId xmlns:a16="http://schemas.microsoft.com/office/drawing/2014/main" id="{9E0F203F-346B-4008-8A8E-221BACC05B2B}"/>
              </a:ext>
            </a:extLst>
          </p:cNvPr>
          <p:cNvSpPr/>
          <p:nvPr/>
        </p:nvSpPr>
        <p:spPr>
          <a:xfrm>
            <a:off x="1136436" y="4842051"/>
            <a:ext cx="4902317" cy="553998"/>
          </a:xfrm>
          <a:prstGeom prst="rect">
            <a:avLst/>
          </a:prstGeom>
        </p:spPr>
        <p:txBody>
          <a:bodyPr wrap="square">
            <a:spAutoFit/>
          </a:bodyPr>
          <a:lstStyle/>
          <a:p>
            <a:r>
              <a:rPr lang="en-US" sz="1600" b="1" dirty="0">
                <a:solidFill>
                  <a:srgbClr val="1F1A62"/>
                </a:solidFill>
                <a:latin typeface="Helvetica" pitchFamily="2" charset="0"/>
              </a:rPr>
              <a:t>Election Results</a:t>
            </a:r>
            <a:br>
              <a:rPr lang="en-US" sz="1600" b="1" dirty="0">
                <a:solidFill>
                  <a:srgbClr val="1F1A62"/>
                </a:solidFill>
                <a:latin typeface="Helvetica" pitchFamily="2" charset="0"/>
              </a:rPr>
            </a:br>
            <a:r>
              <a:rPr lang="en-US" sz="1400" dirty="0">
                <a:solidFill>
                  <a:srgbClr val="1F1A62"/>
                </a:solidFill>
                <a:latin typeface="Helvetica" pitchFamily="2" charset="0"/>
              </a:rPr>
              <a:t>Examining The Outcomes Of 12 ‘Late Heat-Up’ Races</a:t>
            </a:r>
          </a:p>
        </p:txBody>
      </p:sp>
      <p:sp>
        <p:nvSpPr>
          <p:cNvPr id="40" name="Rectangle 39">
            <a:hlinkClick r:id="rId9" action="ppaction://hlinksldjump"/>
            <a:extLst>
              <a:ext uri="{FF2B5EF4-FFF2-40B4-BE49-F238E27FC236}">
                <a16:creationId xmlns:a16="http://schemas.microsoft.com/office/drawing/2014/main" id="{88577AC2-8349-4687-BB11-12F6409F32BA}"/>
              </a:ext>
            </a:extLst>
          </p:cNvPr>
          <p:cNvSpPr/>
          <p:nvPr/>
        </p:nvSpPr>
        <p:spPr>
          <a:xfrm>
            <a:off x="6122323" y="1919107"/>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12300822-F1C1-4E85-A740-7D9581868BE5}"/>
              </a:ext>
            </a:extLst>
          </p:cNvPr>
          <p:cNvSpPr txBox="1"/>
          <p:nvPr/>
        </p:nvSpPr>
        <p:spPr>
          <a:xfrm>
            <a:off x="6169360" y="2019180"/>
            <a:ext cx="436418" cy="677108"/>
          </a:xfrm>
          <a:prstGeom prst="rect">
            <a:avLst/>
          </a:prstGeom>
          <a:noFill/>
        </p:spPr>
        <p:txBody>
          <a:bodyPr wrap="square" rtlCol="0">
            <a:spAutoFit/>
          </a:bodyPr>
          <a:lstStyle/>
          <a:p>
            <a:r>
              <a:rPr lang="en-US" sz="3800" dirty="0">
                <a:solidFill>
                  <a:srgbClr val="00C0F3"/>
                </a:solidFill>
                <a:latin typeface="Helvetica" pitchFamily="2" charset="0"/>
              </a:rPr>
              <a:t>6</a:t>
            </a:r>
          </a:p>
        </p:txBody>
      </p:sp>
      <p:sp>
        <p:nvSpPr>
          <p:cNvPr id="45" name="Rectangle 44">
            <a:hlinkClick r:id="rId10" action="ppaction://hlinksldjump"/>
            <a:extLst>
              <a:ext uri="{FF2B5EF4-FFF2-40B4-BE49-F238E27FC236}">
                <a16:creationId xmlns:a16="http://schemas.microsoft.com/office/drawing/2014/main" id="{6960B625-6B61-47FE-AC27-7B14993A92D8}"/>
              </a:ext>
            </a:extLst>
          </p:cNvPr>
          <p:cNvSpPr/>
          <p:nvPr/>
        </p:nvSpPr>
        <p:spPr>
          <a:xfrm>
            <a:off x="6136663" y="3772164"/>
            <a:ext cx="5349240" cy="862259"/>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784D358E-A037-4416-9118-D7916BED95C4}"/>
              </a:ext>
            </a:extLst>
          </p:cNvPr>
          <p:cNvSpPr txBox="1"/>
          <p:nvPr/>
        </p:nvSpPr>
        <p:spPr>
          <a:xfrm>
            <a:off x="6174114" y="3864739"/>
            <a:ext cx="426910" cy="677108"/>
          </a:xfrm>
          <a:prstGeom prst="rect">
            <a:avLst/>
          </a:prstGeom>
          <a:noFill/>
        </p:spPr>
        <p:txBody>
          <a:bodyPr wrap="square" rtlCol="0">
            <a:spAutoFit/>
          </a:bodyPr>
          <a:lstStyle/>
          <a:p>
            <a:r>
              <a:rPr lang="en-US" sz="3800" dirty="0">
                <a:solidFill>
                  <a:schemeClr val="bg1"/>
                </a:solidFill>
                <a:latin typeface="Helvetica" pitchFamily="2" charset="0"/>
              </a:rPr>
              <a:t>8</a:t>
            </a:r>
          </a:p>
        </p:txBody>
      </p:sp>
      <p:sp>
        <p:nvSpPr>
          <p:cNvPr id="47" name="Rectangle 46">
            <a:extLst>
              <a:ext uri="{FF2B5EF4-FFF2-40B4-BE49-F238E27FC236}">
                <a16:creationId xmlns:a16="http://schemas.microsoft.com/office/drawing/2014/main" id="{DA6FFC07-B337-4564-AE70-1FE375B1CECA}"/>
              </a:ext>
            </a:extLst>
          </p:cNvPr>
          <p:cNvSpPr/>
          <p:nvPr/>
        </p:nvSpPr>
        <p:spPr>
          <a:xfrm>
            <a:off x="6569999" y="3910905"/>
            <a:ext cx="4902317" cy="584775"/>
          </a:xfrm>
          <a:prstGeom prst="rect">
            <a:avLst/>
          </a:prstGeom>
        </p:spPr>
        <p:txBody>
          <a:bodyPr wrap="square">
            <a:spAutoFit/>
          </a:bodyPr>
          <a:lstStyle/>
          <a:p>
            <a:r>
              <a:rPr lang="en-US" sz="1600" b="1" dirty="0">
                <a:solidFill>
                  <a:schemeClr val="bg1"/>
                </a:solidFill>
                <a:latin typeface="Helvetica" pitchFamily="2" charset="0"/>
              </a:rPr>
              <a:t>Members Exclusive Section </a:t>
            </a:r>
            <a:r>
              <a:rPr lang="en-US" sz="1600" dirty="0">
                <a:solidFill>
                  <a:schemeClr val="bg1"/>
                </a:solidFill>
                <a:latin typeface="Helvetica" pitchFamily="2" charset="0"/>
              </a:rPr>
              <a:t> </a:t>
            </a:r>
          </a:p>
          <a:p>
            <a:r>
              <a:rPr lang="en-US" sz="1600" dirty="0">
                <a:solidFill>
                  <a:schemeClr val="bg1"/>
                </a:solidFill>
                <a:latin typeface="Helvetica" pitchFamily="2" charset="0"/>
              </a:rPr>
              <a:t>A Deeper Dive Into TV Spending</a:t>
            </a:r>
          </a:p>
        </p:txBody>
      </p:sp>
      <p:sp>
        <p:nvSpPr>
          <p:cNvPr id="48" name="Rectangle 47">
            <a:extLst>
              <a:ext uri="{FF2B5EF4-FFF2-40B4-BE49-F238E27FC236}">
                <a16:creationId xmlns:a16="http://schemas.microsoft.com/office/drawing/2014/main" id="{9E0F203F-346B-4008-8A8E-221BACC05B2B}"/>
              </a:ext>
            </a:extLst>
          </p:cNvPr>
          <p:cNvSpPr/>
          <p:nvPr/>
        </p:nvSpPr>
        <p:spPr>
          <a:xfrm>
            <a:off x="1168214" y="5766610"/>
            <a:ext cx="4902317" cy="553998"/>
          </a:xfrm>
          <a:prstGeom prst="rect">
            <a:avLst/>
          </a:prstGeom>
        </p:spPr>
        <p:txBody>
          <a:bodyPr wrap="square">
            <a:spAutoFit/>
          </a:bodyPr>
          <a:lstStyle/>
          <a:p>
            <a:r>
              <a:rPr lang="en-US" sz="1600" b="1" dirty="0">
                <a:solidFill>
                  <a:srgbClr val="1F1A62"/>
                </a:solidFill>
                <a:latin typeface="Helvetica" pitchFamily="2" charset="0"/>
              </a:rPr>
              <a:t>Early Polling</a:t>
            </a:r>
            <a:br>
              <a:rPr lang="en-US" sz="1600" b="1" dirty="0">
                <a:solidFill>
                  <a:srgbClr val="1F1A62"/>
                </a:solidFill>
                <a:latin typeface="Helvetica" pitchFamily="2" charset="0"/>
              </a:rPr>
            </a:br>
            <a:r>
              <a:rPr lang="en-US" sz="1400" dirty="0">
                <a:solidFill>
                  <a:srgbClr val="1F1A62"/>
                </a:solidFill>
                <a:latin typeface="Helvetica" pitchFamily="2" charset="0"/>
              </a:rPr>
              <a:t>Forecasting 2020’s ‘Hotly Contested’ Races</a:t>
            </a:r>
          </a:p>
        </p:txBody>
      </p:sp>
      <p:sp>
        <p:nvSpPr>
          <p:cNvPr id="49" name="Rectangle 48">
            <a:extLst>
              <a:ext uri="{FF2B5EF4-FFF2-40B4-BE49-F238E27FC236}">
                <a16:creationId xmlns:a16="http://schemas.microsoft.com/office/drawing/2014/main" id="{9E0F203F-346B-4008-8A8E-221BACC05B2B}"/>
              </a:ext>
            </a:extLst>
          </p:cNvPr>
          <p:cNvSpPr/>
          <p:nvPr/>
        </p:nvSpPr>
        <p:spPr>
          <a:xfrm>
            <a:off x="6571103" y="2036982"/>
            <a:ext cx="4902317" cy="553998"/>
          </a:xfrm>
          <a:prstGeom prst="rect">
            <a:avLst/>
          </a:prstGeom>
        </p:spPr>
        <p:txBody>
          <a:bodyPr wrap="square">
            <a:spAutoFit/>
          </a:bodyPr>
          <a:lstStyle/>
          <a:p>
            <a:r>
              <a:rPr lang="en-US" sz="1600" b="1" dirty="0">
                <a:solidFill>
                  <a:srgbClr val="1F1A62"/>
                </a:solidFill>
                <a:latin typeface="Helvetica" pitchFamily="2" charset="0"/>
              </a:rPr>
              <a:t>The Candidate-Constituency Connection</a:t>
            </a:r>
            <a:br>
              <a:rPr lang="en-US" sz="1600" b="1" dirty="0">
                <a:solidFill>
                  <a:srgbClr val="1F1A62"/>
                </a:solidFill>
                <a:latin typeface="Helvetica" pitchFamily="2" charset="0"/>
              </a:rPr>
            </a:br>
            <a:r>
              <a:rPr lang="en-US" sz="1400" dirty="0">
                <a:solidFill>
                  <a:srgbClr val="1F1A62"/>
                </a:solidFill>
                <a:latin typeface="Helvetica" pitchFamily="2" charset="0"/>
              </a:rPr>
              <a:t>The Emergence Of Connected TV As A Political Ad Platform</a:t>
            </a:r>
          </a:p>
        </p:txBody>
      </p:sp>
      <p:sp>
        <p:nvSpPr>
          <p:cNvPr id="50" name="Rectangle 49">
            <a:extLst>
              <a:ext uri="{FF2B5EF4-FFF2-40B4-BE49-F238E27FC236}">
                <a16:creationId xmlns:a16="http://schemas.microsoft.com/office/drawing/2014/main" id="{9E0F203F-346B-4008-8A8E-221BACC05B2B}"/>
              </a:ext>
            </a:extLst>
          </p:cNvPr>
          <p:cNvSpPr/>
          <p:nvPr/>
        </p:nvSpPr>
        <p:spPr>
          <a:xfrm>
            <a:off x="6601024" y="3003880"/>
            <a:ext cx="4902317" cy="553998"/>
          </a:xfrm>
          <a:prstGeom prst="rect">
            <a:avLst/>
          </a:prstGeom>
        </p:spPr>
        <p:txBody>
          <a:bodyPr wrap="square">
            <a:spAutoFit/>
          </a:bodyPr>
          <a:lstStyle/>
          <a:p>
            <a:r>
              <a:rPr lang="en-US" sz="1600" b="1" dirty="0">
                <a:solidFill>
                  <a:srgbClr val="1F1A62"/>
                </a:solidFill>
                <a:latin typeface="Helvetica" pitchFamily="2" charset="0"/>
              </a:rPr>
              <a:t>Appendix</a:t>
            </a:r>
            <a:br>
              <a:rPr lang="en-US" sz="1600" b="1" dirty="0">
                <a:solidFill>
                  <a:srgbClr val="1F1A62"/>
                </a:solidFill>
                <a:latin typeface="Helvetica" pitchFamily="2" charset="0"/>
              </a:rPr>
            </a:br>
            <a:r>
              <a:rPr lang="en-US" sz="1400" dirty="0">
                <a:solidFill>
                  <a:srgbClr val="1F1A62"/>
                </a:solidFill>
                <a:latin typeface="Helvetica" pitchFamily="2" charset="0"/>
              </a:rPr>
              <a:t>‘Hotly-Contested’ &amp; ‘Late Heat Up’ Races Detail</a:t>
            </a:r>
          </a:p>
        </p:txBody>
      </p:sp>
    </p:spTree>
    <p:extLst>
      <p:ext uri="{BB962C8B-B14F-4D97-AF65-F5344CB8AC3E}">
        <p14:creationId xmlns:p14="http://schemas.microsoft.com/office/powerpoint/2010/main" val="1460676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AD90ED3-7DF5-CE44-A782-9A413CE76D03}"/>
              </a:ext>
            </a:extLst>
          </p:cNvPr>
          <p:cNvSpPr/>
          <p:nvPr/>
        </p:nvSpPr>
        <p:spPr>
          <a:xfrm>
            <a:off x="-1" y="1696164"/>
            <a:ext cx="12192001" cy="516183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546750" y="198688"/>
            <a:ext cx="11467449" cy="1107996"/>
          </a:xfrm>
          <a:prstGeom prst="rect">
            <a:avLst/>
          </a:prstGeom>
        </p:spPr>
        <p:txBody>
          <a:bodyPr wrap="square">
            <a:spAutoFit/>
          </a:bodyPr>
          <a:lstStyle/>
          <a:p>
            <a:r>
              <a:rPr lang="en-US" sz="2200" b="1" dirty="0">
                <a:solidFill>
                  <a:srgbClr val="1F1A62"/>
                </a:solidFill>
                <a:latin typeface="Helvetica" pitchFamily="2" charset="0"/>
              </a:rPr>
              <a:t>From a race segmentation perspective, the 44 U.S. House of Representative races had a </a:t>
            </a:r>
            <a:r>
              <a:rPr lang="en-US" sz="2200" b="1" dirty="0">
                <a:solidFill>
                  <a:srgbClr val="E84A99"/>
                </a:solidFill>
                <a:latin typeface="Helvetica" pitchFamily="2" charset="0"/>
              </a:rPr>
              <a:t>91% correlation </a:t>
            </a:r>
            <a:r>
              <a:rPr lang="en-US" sz="2200" b="1" dirty="0">
                <a:solidFill>
                  <a:srgbClr val="1F1A62"/>
                </a:solidFill>
                <a:latin typeface="Helvetica" pitchFamily="2" charset="0"/>
              </a:rPr>
              <a:t>between election winners and the candidate with the highest TV ‘share of voice’ throughout the election cycle</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20</a:t>
            </a:fld>
            <a:endParaRPr lang="en-US" dirty="0"/>
          </a:p>
        </p:txBody>
      </p:sp>
      <p:sp>
        <p:nvSpPr>
          <p:cNvPr id="30" name="Rectangle 29"/>
          <p:cNvSpPr/>
          <p:nvPr/>
        </p:nvSpPr>
        <p:spPr>
          <a:xfrm>
            <a:off x="526243" y="6120020"/>
            <a:ext cx="11658209"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‘Hotly-Contested’ races are ‘Toss-Up’ or ‘Lean’ ratings. Note: Share of Voice = Share of TV spend within their race.  Total election cycle reflects all dollars spent between 12/26/17 – 11/20/18 (includes primary and general election). Closest opponent = next largest TV spender.</a:t>
            </a:r>
          </a:p>
        </p:txBody>
      </p:sp>
      <p:graphicFrame>
        <p:nvGraphicFramePr>
          <p:cNvPr id="34" name="Chart 33">
            <a:extLst>
              <a:ext uri="{FF2B5EF4-FFF2-40B4-BE49-F238E27FC236}">
                <a16:creationId xmlns:a16="http://schemas.microsoft.com/office/drawing/2014/main" id="{31BFAAEA-BB50-45A4-85CE-4A69820F6B68}"/>
              </a:ext>
            </a:extLst>
          </p:cNvPr>
          <p:cNvGraphicFramePr/>
          <p:nvPr>
            <p:extLst>
              <p:ext uri="{D42A27DB-BD31-4B8C-83A1-F6EECF244321}">
                <p14:modId xmlns:p14="http://schemas.microsoft.com/office/powerpoint/2010/main" val="908826753"/>
              </p:ext>
            </p:extLst>
          </p:nvPr>
        </p:nvGraphicFramePr>
        <p:xfrm>
          <a:off x="670025" y="2366542"/>
          <a:ext cx="4025259" cy="3050235"/>
        </p:xfrm>
        <a:graphic>
          <a:graphicData uri="http://schemas.openxmlformats.org/drawingml/2006/chart">
            <c:chart xmlns:c="http://schemas.openxmlformats.org/drawingml/2006/chart" xmlns:r="http://schemas.openxmlformats.org/officeDocument/2006/relationships" r:id="rId3"/>
          </a:graphicData>
        </a:graphic>
      </p:graphicFrame>
      <p:sp>
        <p:nvSpPr>
          <p:cNvPr id="35" name="Rectangle 34">
            <a:extLst>
              <a:ext uri="{FF2B5EF4-FFF2-40B4-BE49-F238E27FC236}">
                <a16:creationId xmlns:a16="http://schemas.microsoft.com/office/drawing/2014/main" id="{4D1A4E08-2388-4B45-BF5E-F7035C4A0AFC}"/>
              </a:ext>
            </a:extLst>
          </p:cNvPr>
          <p:cNvSpPr/>
          <p:nvPr/>
        </p:nvSpPr>
        <p:spPr>
          <a:xfrm>
            <a:off x="0" y="1667600"/>
            <a:ext cx="12184452"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Average TV SOV For Winners With A Correlation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Total Election Cycle (Primary + General)</a:t>
            </a:r>
            <a:endPar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p:txBody>
      </p:sp>
      <p:graphicFrame>
        <p:nvGraphicFramePr>
          <p:cNvPr id="36" name="Chart 35">
            <a:extLst>
              <a:ext uri="{FF2B5EF4-FFF2-40B4-BE49-F238E27FC236}">
                <a16:creationId xmlns:a16="http://schemas.microsoft.com/office/drawing/2014/main" id="{07345C7A-9E86-4E8D-AD74-2328CCE10A02}"/>
              </a:ext>
            </a:extLst>
          </p:cNvPr>
          <p:cNvGraphicFramePr/>
          <p:nvPr>
            <p:extLst>
              <p:ext uri="{D42A27DB-BD31-4B8C-83A1-F6EECF244321}">
                <p14:modId xmlns:p14="http://schemas.microsoft.com/office/powerpoint/2010/main" val="4057663315"/>
              </p:ext>
            </p:extLst>
          </p:nvPr>
        </p:nvGraphicFramePr>
        <p:xfrm>
          <a:off x="4054331" y="2372399"/>
          <a:ext cx="4025259" cy="30502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Chart 36">
            <a:extLst>
              <a:ext uri="{FF2B5EF4-FFF2-40B4-BE49-F238E27FC236}">
                <a16:creationId xmlns:a16="http://schemas.microsoft.com/office/drawing/2014/main" id="{8636218A-26DC-4B48-A5D0-D1D410363AD5}"/>
              </a:ext>
            </a:extLst>
          </p:cNvPr>
          <p:cNvGraphicFramePr/>
          <p:nvPr>
            <p:extLst>
              <p:ext uri="{D42A27DB-BD31-4B8C-83A1-F6EECF244321}">
                <p14:modId xmlns:p14="http://schemas.microsoft.com/office/powerpoint/2010/main" val="4154144166"/>
              </p:ext>
            </p:extLst>
          </p:nvPr>
        </p:nvGraphicFramePr>
        <p:xfrm>
          <a:off x="7943070" y="2372397"/>
          <a:ext cx="4025259" cy="3050235"/>
        </p:xfrm>
        <a:graphic>
          <a:graphicData uri="http://schemas.openxmlformats.org/drawingml/2006/chart">
            <c:chart xmlns:c="http://schemas.openxmlformats.org/drawingml/2006/chart" xmlns:r="http://schemas.openxmlformats.org/officeDocument/2006/relationships" r:id="rId5"/>
          </a:graphicData>
        </a:graphic>
      </p:graphicFrame>
      <p:sp>
        <p:nvSpPr>
          <p:cNvPr id="38" name="Rectangle 37">
            <a:extLst>
              <a:ext uri="{FF2B5EF4-FFF2-40B4-BE49-F238E27FC236}">
                <a16:creationId xmlns:a16="http://schemas.microsoft.com/office/drawing/2014/main" id="{7E07A8DE-2F50-446A-8F28-4C0C48BAF929}"/>
              </a:ext>
            </a:extLst>
          </p:cNvPr>
          <p:cNvSpPr/>
          <p:nvPr/>
        </p:nvSpPr>
        <p:spPr>
          <a:xfrm>
            <a:off x="1513981" y="2183781"/>
            <a:ext cx="20970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U.S. House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91%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(40 out of 44 races)</a:t>
            </a:r>
          </a:p>
        </p:txBody>
      </p:sp>
      <p:sp>
        <p:nvSpPr>
          <p:cNvPr id="39" name="Rectangle 38">
            <a:extLst>
              <a:ext uri="{FF2B5EF4-FFF2-40B4-BE49-F238E27FC236}">
                <a16:creationId xmlns:a16="http://schemas.microsoft.com/office/drawing/2014/main" id="{62466B36-8AE6-4127-9E23-C3D5E65261F9}"/>
              </a:ext>
            </a:extLst>
          </p:cNvPr>
          <p:cNvSpPr/>
          <p:nvPr/>
        </p:nvSpPr>
        <p:spPr>
          <a:xfrm>
            <a:off x="5033103" y="2183777"/>
            <a:ext cx="20970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U.S. Senate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67%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(6 out of 9 races)</a:t>
            </a:r>
          </a:p>
        </p:txBody>
      </p:sp>
      <p:sp>
        <p:nvSpPr>
          <p:cNvPr id="40" name="Rectangle 39">
            <a:extLst>
              <a:ext uri="{FF2B5EF4-FFF2-40B4-BE49-F238E27FC236}">
                <a16:creationId xmlns:a16="http://schemas.microsoft.com/office/drawing/2014/main" id="{902FBCA2-6F57-47A5-AF42-70389E9C1021}"/>
              </a:ext>
            </a:extLst>
          </p:cNvPr>
          <p:cNvSpPr/>
          <p:nvPr/>
        </p:nvSpPr>
        <p:spPr>
          <a:xfrm>
            <a:off x="8880802" y="2183773"/>
            <a:ext cx="20970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Gubernatorial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78%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(7 out of 9 races)</a:t>
            </a:r>
          </a:p>
        </p:txBody>
      </p:sp>
      <p:sp>
        <p:nvSpPr>
          <p:cNvPr id="41" name="Speech Bubble: Rectangle 1">
            <a:extLst>
              <a:ext uri="{FF2B5EF4-FFF2-40B4-BE49-F238E27FC236}">
                <a16:creationId xmlns:a16="http://schemas.microsoft.com/office/drawing/2014/main" id="{5021EB45-F335-43A3-8C2A-297E4125E991}"/>
              </a:ext>
            </a:extLst>
          </p:cNvPr>
          <p:cNvSpPr/>
          <p:nvPr/>
        </p:nvSpPr>
        <p:spPr>
          <a:xfrm>
            <a:off x="1795340" y="5347009"/>
            <a:ext cx="1425872" cy="433754"/>
          </a:xfrm>
          <a:prstGeom prst="wedgeRectCallout">
            <a:avLst>
              <a:gd name="adj1" fmla="val -474"/>
              <a:gd name="adj2" fmla="val -118228"/>
            </a:avLst>
          </a:prstGeom>
          <a:no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42" name="TextBox 41">
            <a:extLst>
              <a:ext uri="{FF2B5EF4-FFF2-40B4-BE49-F238E27FC236}">
                <a16:creationId xmlns:a16="http://schemas.microsoft.com/office/drawing/2014/main" id="{D2F56639-4572-4D9F-8FDF-0B59B4824AC7}"/>
              </a:ext>
            </a:extLst>
          </p:cNvPr>
          <p:cNvSpPr txBox="1"/>
          <p:nvPr/>
        </p:nvSpPr>
        <p:spPr>
          <a:xfrm>
            <a:off x="1795339" y="5390994"/>
            <a:ext cx="1472765" cy="369332"/>
          </a:xfrm>
          <a:prstGeom prst="rect">
            <a:avLst/>
          </a:prstGeom>
          <a:noFill/>
        </p:spPr>
        <p:txBody>
          <a:bodyPr wrap="square" rtlCol="0">
            <a:spAutoFit/>
          </a:bodyPr>
          <a:lstStyle/>
          <a:p>
            <a:r>
              <a:rPr lang="en-US" sz="9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88% more</a:t>
            </a:r>
            <a:r>
              <a:rPr lang="en-US" sz="9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dollars in TV than closest opponent</a:t>
            </a:r>
          </a:p>
        </p:txBody>
      </p:sp>
      <p:sp>
        <p:nvSpPr>
          <p:cNvPr id="43" name="Speech Bubble: Rectangle 20">
            <a:extLst>
              <a:ext uri="{FF2B5EF4-FFF2-40B4-BE49-F238E27FC236}">
                <a16:creationId xmlns:a16="http://schemas.microsoft.com/office/drawing/2014/main" id="{380DAFCA-1A62-4047-9DEE-A6F430BAB9B2}"/>
              </a:ext>
            </a:extLst>
          </p:cNvPr>
          <p:cNvSpPr/>
          <p:nvPr/>
        </p:nvSpPr>
        <p:spPr>
          <a:xfrm>
            <a:off x="5255843" y="5352875"/>
            <a:ext cx="1425872" cy="433754"/>
          </a:xfrm>
          <a:prstGeom prst="wedgeRectCallout">
            <a:avLst>
              <a:gd name="adj1" fmla="val -474"/>
              <a:gd name="adj2" fmla="val -118228"/>
            </a:avLst>
          </a:prstGeom>
          <a:no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44" name="TextBox 43">
            <a:extLst>
              <a:ext uri="{FF2B5EF4-FFF2-40B4-BE49-F238E27FC236}">
                <a16:creationId xmlns:a16="http://schemas.microsoft.com/office/drawing/2014/main" id="{55043FBA-6841-4E63-A4D9-861FC841A4FB}"/>
              </a:ext>
            </a:extLst>
          </p:cNvPr>
          <p:cNvSpPr txBox="1"/>
          <p:nvPr/>
        </p:nvSpPr>
        <p:spPr>
          <a:xfrm>
            <a:off x="5255842" y="5396860"/>
            <a:ext cx="1472765" cy="369332"/>
          </a:xfrm>
          <a:prstGeom prst="rect">
            <a:avLst/>
          </a:prstGeom>
          <a:noFill/>
        </p:spPr>
        <p:txBody>
          <a:bodyPr wrap="square" rtlCol="0">
            <a:spAutoFit/>
          </a:bodyPr>
          <a:lstStyle/>
          <a:p>
            <a:r>
              <a:rPr lang="en-US" sz="9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72% more</a:t>
            </a:r>
            <a:r>
              <a:rPr lang="en-US" sz="9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dollars in TV than closest opponent</a:t>
            </a:r>
          </a:p>
        </p:txBody>
      </p:sp>
      <p:sp>
        <p:nvSpPr>
          <p:cNvPr id="45" name="Speech Bubble: Rectangle 22">
            <a:extLst>
              <a:ext uri="{FF2B5EF4-FFF2-40B4-BE49-F238E27FC236}">
                <a16:creationId xmlns:a16="http://schemas.microsoft.com/office/drawing/2014/main" id="{4BC7F3F2-0BB2-410B-89F5-B70D8EEA5C9E}"/>
              </a:ext>
            </a:extLst>
          </p:cNvPr>
          <p:cNvSpPr/>
          <p:nvPr/>
        </p:nvSpPr>
        <p:spPr>
          <a:xfrm>
            <a:off x="9349725" y="5352873"/>
            <a:ext cx="1425872" cy="427890"/>
          </a:xfrm>
          <a:prstGeom prst="wedgeRectCallout">
            <a:avLst>
              <a:gd name="adj1" fmla="val -474"/>
              <a:gd name="adj2" fmla="val -118228"/>
            </a:avLst>
          </a:prstGeom>
          <a:no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46" name="TextBox 45">
            <a:extLst>
              <a:ext uri="{FF2B5EF4-FFF2-40B4-BE49-F238E27FC236}">
                <a16:creationId xmlns:a16="http://schemas.microsoft.com/office/drawing/2014/main" id="{CDC178CB-A124-450E-AFFB-15CA6B0EF86F}"/>
              </a:ext>
            </a:extLst>
          </p:cNvPr>
          <p:cNvSpPr txBox="1"/>
          <p:nvPr/>
        </p:nvSpPr>
        <p:spPr>
          <a:xfrm>
            <a:off x="9349724" y="5396858"/>
            <a:ext cx="1472765" cy="369332"/>
          </a:xfrm>
          <a:prstGeom prst="rect">
            <a:avLst/>
          </a:prstGeom>
          <a:noFill/>
        </p:spPr>
        <p:txBody>
          <a:bodyPr wrap="square" rtlCol="0">
            <a:spAutoFit/>
          </a:bodyPr>
          <a:lstStyle/>
          <a:p>
            <a:r>
              <a:rPr lang="en-US" sz="9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76% more</a:t>
            </a:r>
            <a:r>
              <a:rPr lang="en-US" sz="9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dollars in TV than closest opponent</a:t>
            </a:r>
          </a:p>
        </p:txBody>
      </p:sp>
      <p:sp>
        <p:nvSpPr>
          <p:cNvPr id="49" name="Triangle 12">
            <a:extLst>
              <a:ext uri="{FF2B5EF4-FFF2-40B4-BE49-F238E27FC236}">
                <a16:creationId xmlns:a16="http://schemas.microsoft.com/office/drawing/2014/main" id="{532FA46E-ACAD-F44A-B127-7D95BC48CA96}"/>
              </a:ext>
            </a:extLst>
          </p:cNvPr>
          <p:cNvSpPr/>
          <p:nvPr/>
        </p:nvSpPr>
        <p:spPr>
          <a:xfrm rot="5400000">
            <a:off x="616666" y="137017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35324CB-BA3C-3849-9525-612C71A97EC4}"/>
              </a:ext>
            </a:extLst>
          </p:cNvPr>
          <p:cNvSpPr txBox="1"/>
          <p:nvPr/>
        </p:nvSpPr>
        <p:spPr>
          <a:xfrm>
            <a:off x="745342" y="1335083"/>
            <a:ext cx="11446658" cy="276999"/>
          </a:xfrm>
          <a:prstGeom prst="rect">
            <a:avLst/>
          </a:prstGeom>
          <a:noFill/>
        </p:spPr>
        <p:txBody>
          <a:bodyPr wrap="square" rtlCol="0">
            <a:spAutoFit/>
          </a:bodyPr>
          <a:lstStyle/>
          <a:p>
            <a:r>
              <a:rPr lang="en-US" sz="1200" dirty="0">
                <a:solidFill>
                  <a:srgbClr val="1F1A62"/>
                </a:solidFill>
                <a:latin typeface="Helvetica Light" panose="020B0403020202020204" pitchFamily="34" charset="0"/>
              </a:rPr>
              <a:t>All three segments had a correlation above two-thirds of total races and the average ‘correlated’ winner had a very strong SOV advantage against their competitors</a:t>
            </a:r>
          </a:p>
        </p:txBody>
      </p:sp>
      <p:sp>
        <p:nvSpPr>
          <p:cNvPr id="26" name="TextBox 25"/>
          <p:cNvSpPr txBox="1"/>
          <p:nvPr/>
        </p:nvSpPr>
        <p:spPr>
          <a:xfrm>
            <a:off x="546751" y="5888817"/>
            <a:ext cx="8926763" cy="230832"/>
          </a:xfrm>
          <a:prstGeom prst="rect">
            <a:avLst/>
          </a:prstGeom>
          <a:noFill/>
        </p:spPr>
        <p:txBody>
          <a:bodyPr wrap="square" rtlCol="0">
            <a:spAutoFit/>
          </a:bodyPr>
          <a:lstStyle/>
          <a:p>
            <a:r>
              <a:rPr lang="en-US" sz="900" b="1" i="1"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How To Read (U.S. House example):  </a:t>
            </a:r>
            <a:r>
              <a:rPr lang="en-US" sz="900"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the winner had an average TV share of voice of 63% across the total election cycle for all 53 correlated (winner/highest SOV) races</a:t>
            </a:r>
          </a:p>
        </p:txBody>
      </p:sp>
      <p:sp>
        <p:nvSpPr>
          <p:cNvPr id="28" name="Rectangle 27">
            <a:extLst>
              <a:ext uri="{FF2B5EF4-FFF2-40B4-BE49-F238E27FC236}">
                <a16:creationId xmlns:a16="http://schemas.microsoft.com/office/drawing/2014/main" id="{F6B3F322-A81D-433C-B41D-7779A9C22273}"/>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2139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2" y="291858"/>
            <a:ext cx="11388173" cy="1107996"/>
          </a:xfrm>
          <a:prstGeom prst="rect">
            <a:avLst/>
          </a:prstGeom>
        </p:spPr>
        <p:txBody>
          <a:bodyPr wrap="square">
            <a:spAutoFit/>
          </a:bodyPr>
          <a:lstStyle/>
          <a:p>
            <a:r>
              <a:rPr lang="en-US" sz="2200" b="1" dirty="0">
                <a:solidFill>
                  <a:srgbClr val="1F1A62"/>
                </a:solidFill>
                <a:latin typeface="Helvetica" pitchFamily="2" charset="0"/>
              </a:rPr>
              <a:t>Although we began this analysis by looking at 2018 midterm election TV spend in its totality, a large majority of the political TV spend - </a:t>
            </a:r>
            <a:r>
              <a:rPr lang="en-US" sz="2200" b="1" dirty="0">
                <a:solidFill>
                  <a:srgbClr val="E84A99"/>
                </a:solidFill>
                <a:latin typeface="Helvetica" pitchFamily="2" charset="0"/>
              </a:rPr>
              <a:t>almost 80%</a:t>
            </a:r>
            <a:r>
              <a:rPr lang="en-US" sz="2200" b="1" dirty="0">
                <a:solidFill>
                  <a:srgbClr val="1F1A62"/>
                </a:solidFill>
                <a:latin typeface="Helvetica" pitchFamily="2" charset="0"/>
              </a:rPr>
              <a:t> - occurs after the primary period and as lead up to the general election</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21</a:t>
            </a:fld>
            <a:endParaRPr lang="en-US" dirty="0"/>
          </a:p>
        </p:txBody>
      </p:sp>
      <p:sp>
        <p:nvSpPr>
          <p:cNvPr id="30" name="Rectangle 29"/>
          <p:cNvSpPr/>
          <p:nvPr/>
        </p:nvSpPr>
        <p:spPr>
          <a:xfrm>
            <a:off x="546751" y="6219973"/>
            <a:ext cx="11637702" cy="307777"/>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‘Hotly-Contested’ races are ‘Toss-Up’ or ‘Lean’ ratings. </a:t>
            </a:r>
          </a:p>
        </p:txBody>
      </p:sp>
      <p:graphicFrame>
        <p:nvGraphicFramePr>
          <p:cNvPr id="12" name="Chart 11">
            <a:extLst>
              <a:ext uri="{FF2B5EF4-FFF2-40B4-BE49-F238E27FC236}">
                <a16:creationId xmlns:a16="http://schemas.microsoft.com/office/drawing/2014/main" id="{31BFAAEA-BB50-45A4-85CE-4A69820F6B68}"/>
              </a:ext>
            </a:extLst>
          </p:cNvPr>
          <p:cNvGraphicFramePr/>
          <p:nvPr>
            <p:extLst>
              <p:ext uri="{D42A27DB-BD31-4B8C-83A1-F6EECF244321}">
                <p14:modId xmlns:p14="http://schemas.microsoft.com/office/powerpoint/2010/main" val="3270039967"/>
              </p:ext>
            </p:extLst>
          </p:nvPr>
        </p:nvGraphicFramePr>
        <p:xfrm>
          <a:off x="2658049" y="1839527"/>
          <a:ext cx="7445182" cy="4167444"/>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0F29FE17-37B8-4BDA-89A8-70C9090099D0}"/>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640770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3674837-C9B3-4CE9-A7B2-3B4DEE5AC28A}"/>
              </a:ext>
            </a:extLst>
          </p:cNvPr>
          <p:cNvSpPr/>
          <p:nvPr/>
        </p:nvSpPr>
        <p:spPr>
          <a:xfrm>
            <a:off x="0" y="6647490"/>
            <a:ext cx="12191999" cy="215444"/>
          </a:xfrm>
          <a:prstGeom prst="rect">
            <a:avLst/>
          </a:prstGeom>
        </p:spPr>
        <p:txBody>
          <a:bodyPr wrap="square">
            <a:spAutoFit/>
          </a:bodyPr>
          <a:lstStyle/>
          <a:p>
            <a:pPr algn="ctr"/>
            <a:r>
              <a:rPr lang="en-US" sz="800" i="1"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56" name="Rectangle 155">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3ED54650-E124-0942-8B03-A438165B55A6}"/>
              </a:ext>
            </a:extLst>
          </p:cNvPr>
          <p:cNvSpPr/>
          <p:nvPr/>
        </p:nvSpPr>
        <p:spPr>
          <a:xfrm>
            <a:off x="413302" y="427376"/>
            <a:ext cx="11821733" cy="492443"/>
          </a:xfrm>
          <a:prstGeom prst="rect">
            <a:avLst/>
          </a:prstGeom>
        </p:spPr>
        <p:txBody>
          <a:bodyPr wrap="square">
            <a:spAutoFit/>
          </a:bodyPr>
          <a:lstStyle/>
          <a:p>
            <a:r>
              <a:rPr lang="en-US" sz="2600" b="1" dirty="0">
                <a:solidFill>
                  <a:srgbClr val="1F1A62"/>
                </a:solidFill>
                <a:latin typeface="Helvetica" pitchFamily="2" charset="0"/>
              </a:rPr>
              <a:t>Definitive correlation between ‘share of voice’ and election outcomes </a:t>
            </a:r>
          </a:p>
        </p:txBody>
      </p:sp>
      <p:pic>
        <p:nvPicPr>
          <p:cNvPr id="158" name="Picture 157">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59" name="Triangle 12">
            <a:extLst>
              <a:ext uri="{FF2B5EF4-FFF2-40B4-BE49-F238E27FC236}">
                <a16:creationId xmlns:a16="http://schemas.microsoft.com/office/drawing/2014/main" id="{532FA46E-ACAD-F44A-B127-7D95BC48CA96}"/>
              </a:ext>
            </a:extLst>
          </p:cNvPr>
          <p:cNvSpPr/>
          <p:nvPr/>
        </p:nvSpPr>
        <p:spPr>
          <a:xfrm rot="5400000">
            <a:off x="616666" y="115422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E35324CB-BA3C-3849-9525-612C71A97EC4}"/>
              </a:ext>
            </a:extLst>
          </p:cNvPr>
          <p:cNvSpPr txBox="1"/>
          <p:nvPr/>
        </p:nvSpPr>
        <p:spPr>
          <a:xfrm>
            <a:off x="745342" y="1080463"/>
            <a:ext cx="11446658" cy="553998"/>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A similar correlation trend holds for the general election time period as well, </a:t>
            </a:r>
            <a:r>
              <a:rPr lang="en-US" sz="1500" b="1" dirty="0">
                <a:solidFill>
                  <a:srgbClr val="E84A99"/>
                </a:solidFill>
                <a:latin typeface="Helvetica Light" panose="020B0403020202020204" pitchFamily="34" charset="0"/>
              </a:rPr>
              <a:t>85% of the winners </a:t>
            </a:r>
            <a:r>
              <a:rPr lang="en-US" sz="1500" dirty="0">
                <a:solidFill>
                  <a:srgbClr val="1F1A62"/>
                </a:solidFill>
                <a:latin typeface="Helvetica Light" panose="020B0403020202020204" pitchFamily="34" charset="0"/>
              </a:rPr>
              <a:t>had a higher TV SOV</a:t>
            </a:r>
            <a:r>
              <a:rPr lang="en-US" sz="1500" b="1" dirty="0">
                <a:solidFill>
                  <a:srgbClr val="E84A99"/>
                </a:solidFill>
                <a:latin typeface="Helvetica Light" panose="020B0403020202020204" pitchFamily="34" charset="0"/>
              </a:rPr>
              <a:t> </a:t>
            </a:r>
            <a:r>
              <a:rPr lang="en-US" sz="1500" dirty="0">
                <a:solidFill>
                  <a:srgbClr val="1F1A62"/>
                </a:solidFill>
                <a:latin typeface="Helvetica Light" panose="020B0403020202020204" pitchFamily="34" charset="0"/>
              </a:rPr>
              <a:t>than their opponent. </a:t>
            </a:r>
            <a:r>
              <a:rPr lang="en-US" sz="1500" i="1" dirty="0">
                <a:solidFill>
                  <a:srgbClr val="1F1A62"/>
                </a:solidFill>
                <a:latin typeface="Helvetica Light" panose="020B0403020202020204" pitchFamily="34" charset="0"/>
              </a:rPr>
              <a:t>Additionally, </a:t>
            </a:r>
            <a:r>
              <a:rPr lang="en-US" sz="1500" i="1" u="sng" dirty="0">
                <a:solidFill>
                  <a:srgbClr val="1F1A62"/>
                </a:solidFill>
                <a:latin typeface="Helvetica Light" panose="020B0403020202020204" pitchFamily="34" charset="0"/>
              </a:rPr>
              <a:t>three</a:t>
            </a:r>
            <a:r>
              <a:rPr lang="en-US" sz="1500" i="1" dirty="0">
                <a:solidFill>
                  <a:srgbClr val="1F1A62"/>
                </a:solidFill>
                <a:latin typeface="Helvetica Light" panose="020B0403020202020204" pitchFamily="34" charset="0"/>
              </a:rPr>
              <a:t> winners that did not have a correlation had a SOV very close to their opponent</a:t>
            </a:r>
          </a:p>
        </p:txBody>
      </p:sp>
      <p:sp>
        <p:nvSpPr>
          <p:cNvPr id="162" name="TextBox 161">
            <a:extLst>
              <a:ext uri="{FF2B5EF4-FFF2-40B4-BE49-F238E27FC236}">
                <a16:creationId xmlns:a16="http://schemas.microsoft.com/office/drawing/2014/main" id="{849669F3-CC14-4C7D-9C19-BE32A5281E67}"/>
              </a:ext>
            </a:extLst>
          </p:cNvPr>
          <p:cNvSpPr txBox="1"/>
          <p:nvPr/>
        </p:nvSpPr>
        <p:spPr>
          <a:xfrm>
            <a:off x="546751" y="6111854"/>
            <a:ext cx="11688285" cy="415498"/>
          </a:xfrm>
          <a:prstGeom prst="rect">
            <a:avLst/>
          </a:prstGeom>
          <a:noFill/>
        </p:spPr>
        <p:txBody>
          <a:bodyPr wrap="square" rtlCol="0">
            <a:spAutoFit/>
          </a:bodyPr>
          <a:lstStyle/>
          <a:p>
            <a:pPr lvl="0">
              <a:defRPr/>
            </a:pPr>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across both primary and general election spend. TV Platforms: Cable TV, Broadcast TV, Spanish Language Broadcast TV and Satellite TV. TV Spend Sources: candidates, political parties, PACs and interest groups; Race Rating based on VAB analysis of Cook Political Report, ‘early’ rating represents US House (1/8/18), US Senate (2/1/18) and Gubernatorial (1/26/18), ‘Hotly-Contested’ races are ‘Toss-Up’ or ‘Lean’ ratings. Note: Share of Voice = Share of TV spend within their race.  Reflects TV dollars just attributable to the general election (excludes dollars towards primary election).</a:t>
            </a:r>
          </a:p>
        </p:txBody>
      </p:sp>
      <p:sp>
        <p:nvSpPr>
          <p:cNvPr id="163" name="Rectangle 162">
            <a:hlinkClick r:id="rId3" action="ppaction://hlinksldjump"/>
            <a:extLst>
              <a:ext uri="{FF2B5EF4-FFF2-40B4-BE49-F238E27FC236}">
                <a16:creationId xmlns:a16="http://schemas.microsoft.com/office/drawing/2014/main" id="{2CD4A6FA-729A-47EA-B031-BBBE8C3A95D5}"/>
              </a:ext>
            </a:extLst>
          </p:cNvPr>
          <p:cNvSpPr/>
          <p:nvPr/>
        </p:nvSpPr>
        <p:spPr>
          <a:xfrm>
            <a:off x="10396773" y="5635256"/>
            <a:ext cx="1679986" cy="461665"/>
          </a:xfrm>
          <a:prstGeom prst="rect">
            <a:avLst/>
          </a:prstGeom>
        </p:spPr>
        <p:txBody>
          <a:bodyPr wrap="square">
            <a:spAutoFit/>
          </a:bodyPr>
          <a:lstStyle/>
          <a:p>
            <a:pPr algn="ctr"/>
            <a:r>
              <a:rPr lang="en-US" sz="8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Click here to see the appendix with a full analysis of all 62 ‘hotly-contested’ race winners</a:t>
            </a:r>
          </a:p>
        </p:txBody>
      </p:sp>
      <p:sp>
        <p:nvSpPr>
          <p:cNvPr id="164" name="Rounded Rectangle 163"/>
          <p:cNvSpPr/>
          <p:nvPr/>
        </p:nvSpPr>
        <p:spPr>
          <a:xfrm>
            <a:off x="26224" y="1729104"/>
            <a:ext cx="12148629" cy="3042921"/>
          </a:xfrm>
          <a:prstGeom prst="roundRect">
            <a:avLst>
              <a:gd name="adj" fmla="val 7337"/>
            </a:avLst>
          </a:prstGeom>
          <a:solidFill>
            <a:srgbClr val="1B14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extBox 164"/>
          <p:cNvSpPr txBox="1"/>
          <p:nvPr/>
        </p:nvSpPr>
        <p:spPr>
          <a:xfrm>
            <a:off x="-24435" y="1729104"/>
            <a:ext cx="12199287" cy="400110"/>
          </a:xfrm>
          <a:prstGeom prst="rect">
            <a:avLst/>
          </a:prstGeom>
          <a:noFill/>
        </p:spPr>
        <p:txBody>
          <a:bodyPr wrap="square" rtlCol="0">
            <a:spAutoFit/>
          </a:bodyPr>
          <a:lstStyle/>
          <a:p>
            <a:pPr algn="ctr"/>
            <a:r>
              <a:rPr lang="en-US" sz="2000"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53 ‘Hotly Contested’ Winners </a:t>
            </a:r>
            <a:r>
              <a:rPr lang="en-US" sz="2000" i="1"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With</a:t>
            </a:r>
            <a:r>
              <a:rPr lang="en-US" sz="2000"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 Highest TV SOV</a:t>
            </a:r>
          </a:p>
        </p:txBody>
      </p:sp>
      <p:pic>
        <p:nvPicPr>
          <p:cNvPr id="166" name="Picture 2">
            <a:extLst>
              <a:ext uri="{FF2B5EF4-FFF2-40B4-BE49-F238E27FC236}">
                <a16:creationId xmlns:a16="http://schemas.microsoft.com/office/drawing/2014/main" id="{BE11CA01-3CA0-4316-A1BD-06786B4DE5E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0916274" y="2169853"/>
            <a:ext cx="59098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67" name="Picture 4">
            <a:extLst>
              <a:ext uri="{FF2B5EF4-FFF2-40B4-BE49-F238E27FC236}">
                <a16:creationId xmlns:a16="http://schemas.microsoft.com/office/drawing/2014/main" id="{BA132B2E-C9B7-4B65-A983-3AB0E32B5F7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10915979" y="3904494"/>
            <a:ext cx="591578"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68" name="Picture 8">
            <a:extLst>
              <a:ext uri="{FF2B5EF4-FFF2-40B4-BE49-F238E27FC236}">
                <a16:creationId xmlns:a16="http://schemas.microsoft.com/office/drawing/2014/main" id="{A8B3B7E6-BEDA-45A7-AD81-F754132B8CB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10941088" y="3045769"/>
            <a:ext cx="541360"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69" name="Picture 10">
            <a:extLst>
              <a:ext uri="{FF2B5EF4-FFF2-40B4-BE49-F238E27FC236}">
                <a16:creationId xmlns:a16="http://schemas.microsoft.com/office/drawing/2014/main" id="{2C908A3C-03CF-4337-9B2E-FCA4B1D150C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11615721" y="3045769"/>
            <a:ext cx="492587"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0" name="Picture 12">
            <a:extLst>
              <a:ext uri="{FF2B5EF4-FFF2-40B4-BE49-F238E27FC236}">
                <a16:creationId xmlns:a16="http://schemas.microsoft.com/office/drawing/2014/main" id="{10CD2494-F2D7-4967-A31D-415033679002}"/>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11615769" y="2169853"/>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1" name="Picture 14">
            <a:extLst>
              <a:ext uri="{FF2B5EF4-FFF2-40B4-BE49-F238E27FC236}">
                <a16:creationId xmlns:a16="http://schemas.microsoft.com/office/drawing/2014/main" id="{CA0C8A17-26FB-43EF-AC29-30846EC4F70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p:blipFill>
        <p:spPr bwMode="auto">
          <a:xfrm>
            <a:off x="9645199" y="3904494"/>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2" name="Picture 16">
            <a:extLst>
              <a:ext uri="{FF2B5EF4-FFF2-40B4-BE49-F238E27FC236}">
                <a16:creationId xmlns:a16="http://schemas.microsoft.com/office/drawing/2014/main" id="{2171A2CB-9483-4B6A-9C65-8EC3E06872D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p:blipFill>
        <p:spPr bwMode="auto">
          <a:xfrm>
            <a:off x="10312249" y="3904494"/>
            <a:ext cx="491650"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3" name="Picture 18">
            <a:extLst>
              <a:ext uri="{FF2B5EF4-FFF2-40B4-BE49-F238E27FC236}">
                <a16:creationId xmlns:a16="http://schemas.microsoft.com/office/drawing/2014/main" id="{EF888E29-CD27-4C7E-9AED-C65FBBD46DD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p:blipFill>
        <p:spPr bwMode="auto">
          <a:xfrm>
            <a:off x="3515310" y="3045769"/>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4" name="Picture 20">
            <a:extLst>
              <a:ext uri="{FF2B5EF4-FFF2-40B4-BE49-F238E27FC236}">
                <a16:creationId xmlns:a16="http://schemas.microsoft.com/office/drawing/2014/main" id="{77DF28D3-ACEE-45BD-8A45-58CF282F5F33}"/>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p:blipFill>
        <p:spPr bwMode="auto">
          <a:xfrm>
            <a:off x="4193051" y="3045769"/>
            <a:ext cx="49232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5" name="Picture 22">
            <a:extLst>
              <a:ext uri="{FF2B5EF4-FFF2-40B4-BE49-F238E27FC236}">
                <a16:creationId xmlns:a16="http://schemas.microsoft.com/office/drawing/2014/main" id="{0041677F-93AC-4111-BD51-27F66748D4A1}"/>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p:blipFill>
        <p:spPr bwMode="auto">
          <a:xfrm>
            <a:off x="4861517" y="3045769"/>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6" name="Picture 24">
            <a:extLst>
              <a:ext uri="{FF2B5EF4-FFF2-40B4-BE49-F238E27FC236}">
                <a16:creationId xmlns:a16="http://schemas.microsoft.com/office/drawing/2014/main" id="{93C8D8B4-AAA7-415B-AFDE-E8A90389DB69}"/>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p:blipFill>
        <p:spPr bwMode="auto">
          <a:xfrm>
            <a:off x="6258172" y="3904494"/>
            <a:ext cx="49177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7" name="Picture 26">
            <a:extLst>
              <a:ext uri="{FF2B5EF4-FFF2-40B4-BE49-F238E27FC236}">
                <a16:creationId xmlns:a16="http://schemas.microsoft.com/office/drawing/2014/main" id="{106E3D48-2F0A-4BA5-9C70-407AD51EAA31}"/>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p:blipFill>
        <p:spPr bwMode="auto">
          <a:xfrm>
            <a:off x="6943385" y="3904494"/>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8" name="Picture 28">
            <a:extLst>
              <a:ext uri="{FF2B5EF4-FFF2-40B4-BE49-F238E27FC236}">
                <a16:creationId xmlns:a16="http://schemas.microsoft.com/office/drawing/2014/main" id="{6C7A6461-EFA5-455A-8663-B995FCAD2260}"/>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p:blipFill>
        <p:spPr bwMode="auto">
          <a:xfrm>
            <a:off x="7602593" y="3904494"/>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79" name="Picture 30">
            <a:extLst>
              <a:ext uri="{FF2B5EF4-FFF2-40B4-BE49-F238E27FC236}">
                <a16:creationId xmlns:a16="http://schemas.microsoft.com/office/drawing/2014/main" id="{F478BDC1-A383-488A-AF7C-2C841DD928D3}"/>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p:blipFill>
        <p:spPr bwMode="auto">
          <a:xfrm>
            <a:off x="8286970" y="3904494"/>
            <a:ext cx="49198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0" name="Picture 32">
            <a:extLst>
              <a:ext uri="{FF2B5EF4-FFF2-40B4-BE49-F238E27FC236}">
                <a16:creationId xmlns:a16="http://schemas.microsoft.com/office/drawing/2014/main" id="{FD51C965-2AE1-455A-8B77-2643A69DA6D8}"/>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p:blipFill>
        <p:spPr bwMode="auto">
          <a:xfrm>
            <a:off x="8978513" y="3904494"/>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1" name="Picture 36">
            <a:extLst>
              <a:ext uri="{FF2B5EF4-FFF2-40B4-BE49-F238E27FC236}">
                <a16:creationId xmlns:a16="http://schemas.microsoft.com/office/drawing/2014/main" id="{CD8D44D0-125A-4598-BA61-EFEEA03BEED1}"/>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p:blipFill>
        <p:spPr bwMode="auto">
          <a:xfrm>
            <a:off x="5579463" y="3904494"/>
            <a:ext cx="491004"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2" name="Picture 38">
            <a:extLst>
              <a:ext uri="{FF2B5EF4-FFF2-40B4-BE49-F238E27FC236}">
                <a16:creationId xmlns:a16="http://schemas.microsoft.com/office/drawing/2014/main" id="{4E3B71E9-6F6E-45BF-BFC7-B7BDC6B39CFE}"/>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l="21744"/>
          <a:stretch/>
        </p:blipFill>
        <p:spPr bwMode="auto">
          <a:xfrm>
            <a:off x="2125056" y="3904494"/>
            <a:ext cx="560365"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3" name="Picture 44">
            <a:extLst>
              <a:ext uri="{FF2B5EF4-FFF2-40B4-BE49-F238E27FC236}">
                <a16:creationId xmlns:a16="http://schemas.microsoft.com/office/drawing/2014/main" id="{7EBEB7A4-9358-418C-B0C8-C98991C307CA}"/>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p:blipFill>
        <p:spPr bwMode="auto">
          <a:xfrm>
            <a:off x="10262580" y="3045769"/>
            <a:ext cx="59098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4" name="Picture 46">
            <a:extLst>
              <a:ext uri="{FF2B5EF4-FFF2-40B4-BE49-F238E27FC236}">
                <a16:creationId xmlns:a16="http://schemas.microsoft.com/office/drawing/2014/main" id="{EAD7AF17-1408-42A0-915B-3765B53909FC}"/>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l="13124" r="5354"/>
          <a:stretch/>
        </p:blipFill>
        <p:spPr bwMode="auto">
          <a:xfrm>
            <a:off x="81470" y="3904494"/>
            <a:ext cx="580075" cy="738736"/>
          </a:xfrm>
          <a:prstGeom prst="ellipse">
            <a:avLst/>
          </a:prstGeom>
          <a:ln w="19050" cap="rnd">
            <a:solidFill>
              <a:srgbClr val="FF0000"/>
            </a:solidFill>
          </a:ln>
          <a:effectLst/>
          <a:extLst>
            <a:ext uri="{909E8E84-426E-40dd-AFC4-6F175D3DCCD1}">
              <a14:hiddenFill xmlns:a14="http://schemas.microsoft.com/office/drawing/2010/main" xmlns="">
                <a:solidFill>
                  <a:srgbClr val="FFFFFF"/>
                </a:solidFill>
              </a14:hiddenFill>
            </a:ext>
          </a:extLst>
        </p:spPr>
      </p:pic>
      <p:pic>
        <p:nvPicPr>
          <p:cNvPr id="185" name="Picture 48">
            <a:extLst>
              <a:ext uri="{FF2B5EF4-FFF2-40B4-BE49-F238E27FC236}">
                <a16:creationId xmlns:a16="http://schemas.microsoft.com/office/drawing/2014/main" id="{496A6C5F-AAC3-4BC8-93C6-4EFC3210CD88}"/>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p:blipFill>
        <p:spPr bwMode="auto">
          <a:xfrm>
            <a:off x="775965" y="3904494"/>
            <a:ext cx="579073"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6" name="Picture 50">
            <a:extLst>
              <a:ext uri="{FF2B5EF4-FFF2-40B4-BE49-F238E27FC236}">
                <a16:creationId xmlns:a16="http://schemas.microsoft.com/office/drawing/2014/main" id="{5D974DCC-C1BB-4F03-A4E2-EE5D011A40D3}"/>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r="6283"/>
          <a:stretch/>
        </p:blipFill>
        <p:spPr bwMode="auto">
          <a:xfrm>
            <a:off x="1463025" y="3904494"/>
            <a:ext cx="553887"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7" name="Picture 2" descr="Image result for kyrsten sinema">
            <a:extLst>
              <a:ext uri="{FF2B5EF4-FFF2-40B4-BE49-F238E27FC236}">
                <a16:creationId xmlns:a16="http://schemas.microsoft.com/office/drawing/2014/main" id="{BE11CA01-3CA0-4316-A1BD-06786B4DE5E4}"/>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28080" y="2169853"/>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8" name="Picture 4" descr="Image result for rick scott">
            <a:extLst>
              <a:ext uri="{FF2B5EF4-FFF2-40B4-BE49-F238E27FC236}">
                <a16:creationId xmlns:a16="http://schemas.microsoft.com/office/drawing/2014/main" id="{BA132B2E-C9B7-4B65-A983-3AB0E32B5F7A}"/>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770177" y="2169853"/>
            <a:ext cx="59064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89" name="Picture 14" descr="Image result for jacky rosen">
            <a:extLst>
              <a:ext uri="{FF2B5EF4-FFF2-40B4-BE49-F238E27FC236}">
                <a16:creationId xmlns:a16="http://schemas.microsoft.com/office/drawing/2014/main" id="{CA0C8A17-26FB-43EF-AC29-30846EC4F700}"/>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447976" y="2169853"/>
            <a:ext cx="583984"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0" name="Picture 16" descr="Image result for sherrod brown">
            <a:extLst>
              <a:ext uri="{FF2B5EF4-FFF2-40B4-BE49-F238E27FC236}">
                <a16:creationId xmlns:a16="http://schemas.microsoft.com/office/drawing/2014/main" id="{2171A2CB-9483-4B6A-9C65-8EC3E06872D5}"/>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2113678" y="2169853"/>
            <a:ext cx="583120"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1" name="Picture 18" descr="Image result for marsha blackburn">
            <a:extLst>
              <a:ext uri="{FF2B5EF4-FFF2-40B4-BE49-F238E27FC236}">
                <a16:creationId xmlns:a16="http://schemas.microsoft.com/office/drawing/2014/main" id="{EF888E29-CD27-4C7E-9AED-C65FBBD46DD0}"/>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2793517" y="2169853"/>
            <a:ext cx="583120"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2" name="Picture 20" descr="Image result for joe manchin">
            <a:extLst>
              <a:ext uri="{FF2B5EF4-FFF2-40B4-BE49-F238E27FC236}">
                <a16:creationId xmlns:a16="http://schemas.microsoft.com/office/drawing/2014/main" id="{77DF28D3-ACEE-45BD-8A45-58CF282F5F33}"/>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3515310" y="2169853"/>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3" name="Picture 22" descr="Image result for tom o'halleran">
            <a:extLst>
              <a:ext uri="{FF2B5EF4-FFF2-40B4-BE49-F238E27FC236}">
                <a16:creationId xmlns:a16="http://schemas.microsoft.com/office/drawing/2014/main" id="{0041677F-93AC-4111-BD51-27F66748D4A1}"/>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8224932" y="2169853"/>
            <a:ext cx="616057"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4" name="Picture 24" descr="Image result for ann kirkpatrick">
            <a:extLst>
              <a:ext uri="{FF2B5EF4-FFF2-40B4-BE49-F238E27FC236}">
                <a16:creationId xmlns:a16="http://schemas.microsoft.com/office/drawing/2014/main" id="{93C8D8B4-AAA7-415B-AFDE-E8A90389DB69}"/>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8929264" y="2169853"/>
            <a:ext cx="59098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5" name="Picture 26" descr="Image result for josh harder">
            <a:extLst>
              <a:ext uri="{FF2B5EF4-FFF2-40B4-BE49-F238E27FC236}">
                <a16:creationId xmlns:a16="http://schemas.microsoft.com/office/drawing/2014/main" id="{106E3D48-2F0A-4BA5-9C70-407AD51EAA31}"/>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9626484" y="2169853"/>
            <a:ext cx="52992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6" name="Picture 28" descr="Image result for katie hill">
            <a:extLst>
              <a:ext uri="{FF2B5EF4-FFF2-40B4-BE49-F238E27FC236}">
                <a16:creationId xmlns:a16="http://schemas.microsoft.com/office/drawing/2014/main" id="{6C7A6461-EFA5-455A-8663-B995FCAD2260}"/>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10266256" y="2169853"/>
            <a:ext cx="583637"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7" name="Picture 30" descr="Image result for gil cisneros">
            <a:extLst>
              <a:ext uri="{FF2B5EF4-FFF2-40B4-BE49-F238E27FC236}">
                <a16:creationId xmlns:a16="http://schemas.microsoft.com/office/drawing/2014/main" id="{F478BDC1-A383-488A-AF7C-2C841DD928D3}"/>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114753" y="3045769"/>
            <a:ext cx="52420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8" name="Picture 34" descr="Image result for harley rouda">
            <a:extLst>
              <a:ext uri="{FF2B5EF4-FFF2-40B4-BE49-F238E27FC236}">
                <a16:creationId xmlns:a16="http://schemas.microsoft.com/office/drawing/2014/main" id="{6EE76D74-26A5-427B-AA3E-FCB1405449F2}"/>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776046" y="3045769"/>
            <a:ext cx="57891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199" name="Picture 36" descr="Image result for mike levin">
            <a:extLst>
              <a:ext uri="{FF2B5EF4-FFF2-40B4-BE49-F238E27FC236}">
                <a16:creationId xmlns:a16="http://schemas.microsoft.com/office/drawing/2014/main" id="{CD8D44D0-125A-4598-BA61-EFEEA03BEED1}"/>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1476293" y="3045769"/>
            <a:ext cx="52735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0" name="Picture 38" descr="Image result for jason crow">
            <a:extLst>
              <a:ext uri="{FF2B5EF4-FFF2-40B4-BE49-F238E27FC236}">
                <a16:creationId xmlns:a16="http://schemas.microsoft.com/office/drawing/2014/main" id="{4E3B71E9-6F6E-45BF-BFC7-B7BDC6B39CFE}"/>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4144622" y="2169853"/>
            <a:ext cx="589187"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1" name="Picture 40" descr="Image result for stephanie murphy">
            <a:extLst>
              <a:ext uri="{FF2B5EF4-FFF2-40B4-BE49-F238E27FC236}">
                <a16:creationId xmlns:a16="http://schemas.microsoft.com/office/drawing/2014/main" id="{E2877A1A-6310-49BE-AA3B-3CDAC846AC6C}"/>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4815015" y="2169853"/>
            <a:ext cx="585495"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2" name="Picture 42" descr="Image result for debbie mucarsel-powell">
            <a:extLst>
              <a:ext uri="{FF2B5EF4-FFF2-40B4-BE49-F238E27FC236}">
                <a16:creationId xmlns:a16="http://schemas.microsoft.com/office/drawing/2014/main" id="{10B0D9EA-5EE7-4888-9D36-552B939D5773}"/>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5529176" y="3045769"/>
            <a:ext cx="591578"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3" name="Picture 44" descr="Image result for donna shalala">
            <a:extLst>
              <a:ext uri="{FF2B5EF4-FFF2-40B4-BE49-F238E27FC236}">
                <a16:creationId xmlns:a16="http://schemas.microsoft.com/office/drawing/2014/main" id="{7EBEB7A4-9358-418C-B0C8-C98991C307CA}"/>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6208563" y="3045769"/>
            <a:ext cx="59098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4" name="Picture 46" descr="Image result for lucy mcbath">
            <a:extLst>
              <a:ext uri="{FF2B5EF4-FFF2-40B4-BE49-F238E27FC236}">
                <a16:creationId xmlns:a16="http://schemas.microsoft.com/office/drawing/2014/main" id="{EAD7AF17-1408-42A0-915B-3765B53909FC}"/>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6894136" y="3045769"/>
            <a:ext cx="59098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5" name="Picture 48" descr="Image result for abby finkenauer">
            <a:extLst>
              <a:ext uri="{FF2B5EF4-FFF2-40B4-BE49-F238E27FC236}">
                <a16:creationId xmlns:a16="http://schemas.microsoft.com/office/drawing/2014/main" id="{496A6C5F-AAC3-4BC8-93C6-4EFC3210CD88}"/>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7602593" y="3045769"/>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6" name="Picture 50" descr="Image result for cindy axne">
            <a:extLst>
              <a:ext uri="{FF2B5EF4-FFF2-40B4-BE49-F238E27FC236}">
                <a16:creationId xmlns:a16="http://schemas.microsoft.com/office/drawing/2014/main" id="{5D974DCC-C1BB-4F03-A4E2-EE5D011A40D3}"/>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8235139" y="3045769"/>
            <a:ext cx="595643"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7" name="Picture 52" descr="Image result for sean casten">
            <a:extLst>
              <a:ext uri="{FF2B5EF4-FFF2-40B4-BE49-F238E27FC236}">
                <a16:creationId xmlns:a16="http://schemas.microsoft.com/office/drawing/2014/main" id="{1DAAAE96-B47D-4690-A5D3-9F70A0259F54}"/>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8929348" y="3045769"/>
            <a:ext cx="590820"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8" name="Picture 54" descr="Image result for mike bost">
            <a:extLst>
              <a:ext uri="{FF2B5EF4-FFF2-40B4-BE49-F238E27FC236}">
                <a16:creationId xmlns:a16="http://schemas.microsoft.com/office/drawing/2014/main" id="{50A39796-EC94-4008-B239-87368866E515}"/>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9629256" y="3045769"/>
            <a:ext cx="524377"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09" name="Picture 58" descr="Image result for sharice davids">
            <a:extLst>
              <a:ext uri="{FF2B5EF4-FFF2-40B4-BE49-F238E27FC236}">
                <a16:creationId xmlns:a16="http://schemas.microsoft.com/office/drawing/2014/main" id="{B1AF9690-F9E7-462C-AD2A-2AB785F52765}"/>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5543237" y="2169853"/>
            <a:ext cx="563456"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0" name="Picture 60" descr="Image result for andy barr">
            <a:extLst>
              <a:ext uri="{FF2B5EF4-FFF2-40B4-BE49-F238E27FC236}">
                <a16:creationId xmlns:a16="http://schemas.microsoft.com/office/drawing/2014/main" id="{7067AE51-6D4C-44F3-9CA2-77D94AFFC644}"/>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6258753" y="2169853"/>
            <a:ext cx="49060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1" name="Picture 62" descr="Image result for jared golden">
            <a:extLst>
              <a:ext uri="{FF2B5EF4-FFF2-40B4-BE49-F238E27FC236}">
                <a16:creationId xmlns:a16="http://schemas.microsoft.com/office/drawing/2014/main" id="{B9612752-3FE7-4E17-9E75-475445CB4110}"/>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2839175" y="3904494"/>
            <a:ext cx="491804"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2" name="Picture 64" descr="Image result for elissa slotkin">
            <a:extLst>
              <a:ext uri="{FF2B5EF4-FFF2-40B4-BE49-F238E27FC236}">
                <a16:creationId xmlns:a16="http://schemas.microsoft.com/office/drawing/2014/main" id="{6610B1EE-2291-4462-9CD9-2B940AD3A95A}"/>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3466061" y="3904494"/>
            <a:ext cx="59098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3" name="Picture 66" descr="Image result for haley stevens">
            <a:extLst>
              <a:ext uri="{FF2B5EF4-FFF2-40B4-BE49-F238E27FC236}">
                <a16:creationId xmlns:a16="http://schemas.microsoft.com/office/drawing/2014/main" id="{E6A89D77-CCFF-4F4B-8D57-A6CA303B44C9}"/>
              </a:ext>
            </a:extLst>
          </p:cNvPr>
          <p:cNvPicPr>
            <a:picLocks noChangeAspect="1" noChangeArrowheads="1"/>
          </p:cNvPicPr>
          <p:nvPr/>
        </p:nvPicPr>
        <p:blipFill>
          <a:blip r:embed="rId51" cstate="print">
            <a:extLst>
              <a:ext uri="{28A0092B-C50C-407E-A947-70E740481C1C}">
                <a14:useLocalDpi xmlns:a14="http://schemas.microsoft.com/office/drawing/2010/main"/>
              </a:ext>
            </a:extLst>
          </a:blip>
          <a:srcRect/>
          <a:stretch>
            <a:fillRect/>
          </a:stretch>
        </p:blipFill>
        <p:spPr bwMode="auto">
          <a:xfrm>
            <a:off x="4192970" y="3904494"/>
            <a:ext cx="492491"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4" name="Picture 70" descr="Image result for angie craig">
            <a:extLst>
              <a:ext uri="{FF2B5EF4-FFF2-40B4-BE49-F238E27FC236}">
                <a16:creationId xmlns:a16="http://schemas.microsoft.com/office/drawing/2014/main" id="{81EA8075-9BFB-466A-AC96-D244C439AAFE}"/>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4812268" y="3904494"/>
            <a:ext cx="59098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5" name="Picture 74" descr="Image result for pete stauber">
            <a:extLst>
              <a:ext uri="{FF2B5EF4-FFF2-40B4-BE49-F238E27FC236}">
                <a16:creationId xmlns:a16="http://schemas.microsoft.com/office/drawing/2014/main" id="{D587E39B-A7E1-4127-8C70-3059A64850EF}"/>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2159494" y="3045769"/>
            <a:ext cx="491489"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6" name="Picture 76" descr="Image result for don bacon">
            <a:extLst>
              <a:ext uri="{FF2B5EF4-FFF2-40B4-BE49-F238E27FC236}">
                <a16:creationId xmlns:a16="http://schemas.microsoft.com/office/drawing/2014/main" id="{B0626594-E22D-4377-931A-9E5C58238DE4}"/>
              </a:ext>
            </a:extLst>
          </p:cNvPr>
          <p:cNvPicPr>
            <a:picLocks noChangeAspect="1" noChangeArrowheads="1"/>
          </p:cNvPicPr>
          <p:nvPr/>
        </p:nvPicPr>
        <p:blipFill>
          <a:blip r:embed="rId54" cstate="print">
            <a:extLst>
              <a:ext uri="{28A0092B-C50C-407E-A947-70E740481C1C}">
                <a14:useLocalDpi xmlns:a14="http://schemas.microsoft.com/office/drawing/2010/main"/>
              </a:ext>
            </a:extLst>
          </a:blip>
          <a:srcRect/>
          <a:stretch>
            <a:fillRect/>
          </a:stretch>
        </p:blipFill>
        <p:spPr bwMode="auto">
          <a:xfrm>
            <a:off x="2789667" y="3045769"/>
            <a:ext cx="590820"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7" name="Picture 78" descr="Image result for chris pappas">
            <a:extLst>
              <a:ext uri="{FF2B5EF4-FFF2-40B4-BE49-F238E27FC236}">
                <a16:creationId xmlns:a16="http://schemas.microsoft.com/office/drawing/2014/main" id="{2A6EE2B3-2661-420F-AD7C-6AF0A2D6AC3E}"/>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6896103" y="2169853"/>
            <a:ext cx="587055"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pic>
        <p:nvPicPr>
          <p:cNvPr id="218" name="Picture 80" descr="Image result for josh gottheimer">
            <a:extLst>
              <a:ext uri="{FF2B5EF4-FFF2-40B4-BE49-F238E27FC236}">
                <a16:creationId xmlns:a16="http://schemas.microsoft.com/office/drawing/2014/main" id="{6AB273BF-783B-44C7-87EC-BF3DEA46E8EA}"/>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a:fillRect/>
          </a:stretch>
        </p:blipFill>
        <p:spPr bwMode="auto">
          <a:xfrm>
            <a:off x="7603021" y="2169853"/>
            <a:ext cx="491634" cy="738736"/>
          </a:xfrm>
          <a:prstGeom prst="ellipse">
            <a:avLst/>
          </a:prstGeom>
          <a:ln w="19050" cap="rnd">
            <a:solidFill>
              <a:schemeClr val="bg1"/>
            </a:solidFill>
          </a:ln>
          <a:effectLst/>
          <a:extLst>
            <a:ext uri="{909E8E84-426E-40dd-AFC4-6F175D3DCCD1}">
              <a14:hiddenFill xmlns:a14="http://schemas.microsoft.com/office/drawing/2010/main" xmlns="">
                <a:solidFill>
                  <a:srgbClr val="FFFFFF"/>
                </a:solidFill>
              </a14:hiddenFill>
            </a:ext>
          </a:extLst>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22</a:t>
            </a:fld>
            <a:endParaRPr lang="en-US" dirty="0"/>
          </a:p>
        </p:txBody>
      </p:sp>
      <p:sp>
        <p:nvSpPr>
          <p:cNvPr id="219" name="Rounded Rectangle 218"/>
          <p:cNvSpPr/>
          <p:nvPr/>
        </p:nvSpPr>
        <p:spPr>
          <a:xfrm>
            <a:off x="1978636" y="4837412"/>
            <a:ext cx="8202711" cy="1240475"/>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extBox 219"/>
          <p:cNvSpPr txBox="1"/>
          <p:nvPr/>
        </p:nvSpPr>
        <p:spPr>
          <a:xfrm>
            <a:off x="1941343" y="4844657"/>
            <a:ext cx="8292662" cy="400110"/>
          </a:xfrm>
          <a:prstGeom prst="rect">
            <a:avLst/>
          </a:prstGeom>
          <a:noFill/>
        </p:spPr>
        <p:txBody>
          <a:bodyPr wrap="square" rtlCol="0">
            <a:spAutoFit/>
          </a:bodyPr>
          <a:lstStyle/>
          <a:p>
            <a:pPr algn="ctr"/>
            <a:r>
              <a:rPr lang="en-US" sz="2000" u="sng" dirty="0">
                <a:latin typeface="Helvetica Light" panose="020B0403020202020204" pitchFamily="34" charset="0"/>
                <a:ea typeface="Open Sans" panose="020B0606030504020204" pitchFamily="34" charset="0"/>
                <a:cs typeface="Open Sans" panose="020B0606030504020204" pitchFamily="34" charset="0"/>
              </a:rPr>
              <a:t>9 ‘Hotly Contested’ Winners </a:t>
            </a:r>
            <a:r>
              <a:rPr lang="en-US" sz="2000" i="1" u="sng" dirty="0">
                <a:latin typeface="Helvetica Light" panose="020B0403020202020204" pitchFamily="34" charset="0"/>
                <a:ea typeface="Open Sans" panose="020B0606030504020204" pitchFamily="34" charset="0"/>
                <a:cs typeface="Open Sans" panose="020B0606030504020204" pitchFamily="34" charset="0"/>
              </a:rPr>
              <a:t>Without</a:t>
            </a:r>
            <a:r>
              <a:rPr lang="en-US" sz="2000" u="sng" dirty="0">
                <a:latin typeface="Helvetica Light" panose="020B0403020202020204" pitchFamily="34" charset="0"/>
                <a:ea typeface="Open Sans" panose="020B0606030504020204" pitchFamily="34" charset="0"/>
                <a:cs typeface="Open Sans" panose="020B0606030504020204" pitchFamily="34" charset="0"/>
              </a:rPr>
              <a:t> Highest TV SOV</a:t>
            </a:r>
          </a:p>
        </p:txBody>
      </p:sp>
      <p:pic>
        <p:nvPicPr>
          <p:cNvPr id="221" name="Picture 6">
            <a:extLst>
              <a:ext uri="{FF2B5EF4-FFF2-40B4-BE49-F238E27FC236}">
                <a16:creationId xmlns:a16="http://schemas.microsoft.com/office/drawing/2014/main" id="{9CB87AD8-D2E1-4160-B782-9D520196B5EA}"/>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p:blipFill>
        <p:spPr bwMode="auto">
          <a:xfrm>
            <a:off x="9089416" y="5226577"/>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22" name="Picture 42">
            <a:extLst>
              <a:ext uri="{FF2B5EF4-FFF2-40B4-BE49-F238E27FC236}">
                <a16:creationId xmlns:a16="http://schemas.microsoft.com/office/drawing/2014/main" id="{10B0D9EA-5EE7-4888-9D36-552B939D5773}"/>
              </a:ext>
            </a:extLst>
          </p:cNvPr>
          <p:cNvPicPr>
            <a:picLocks noChangeAspect="1" noChangeArrowheads="1"/>
          </p:cNvPicPr>
          <p:nvPr/>
        </p:nvPicPr>
        <p:blipFill>
          <a:blip r:embed="rId58" cstate="print">
            <a:extLst>
              <a:ext uri="{28A0092B-C50C-407E-A947-70E740481C1C}">
                <a14:useLocalDpi xmlns:a14="http://schemas.microsoft.com/office/drawing/2010/main"/>
              </a:ext>
            </a:extLst>
          </a:blip>
          <a:srcRect/>
          <a:stretch/>
        </p:blipFill>
        <p:spPr bwMode="auto">
          <a:xfrm>
            <a:off x="8277850" y="5226577"/>
            <a:ext cx="492491"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23" name="Picture 6" descr="Image result for mike braun">
            <a:extLst>
              <a:ext uri="{FF2B5EF4-FFF2-40B4-BE49-F238E27FC236}">
                <a16:creationId xmlns:a16="http://schemas.microsoft.com/office/drawing/2014/main" id="{9CB87AD8-D2E1-4160-B782-9D520196B5EA}"/>
              </a:ext>
            </a:extLst>
          </p:cNvPr>
          <p:cNvPicPr>
            <a:picLocks noChangeAspect="1" noChangeArrowheads="1"/>
          </p:cNvPicPr>
          <p:nvPr/>
        </p:nvPicPr>
        <p:blipFill>
          <a:blip r:embed="rId59" cstate="print">
            <a:extLst>
              <a:ext uri="{28A0092B-C50C-407E-A947-70E740481C1C}">
                <a14:useLocalDpi xmlns:a14="http://schemas.microsoft.com/office/drawing/2010/main"/>
              </a:ext>
            </a:extLst>
          </a:blip>
          <a:srcRect/>
          <a:stretch>
            <a:fillRect/>
          </a:stretch>
        </p:blipFill>
        <p:spPr bwMode="auto">
          <a:xfrm>
            <a:off x="2537648" y="5226577"/>
            <a:ext cx="591578"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24" name="Picture 10" descr="Image result for josh hawley">
            <a:extLst>
              <a:ext uri="{FF2B5EF4-FFF2-40B4-BE49-F238E27FC236}">
                <a16:creationId xmlns:a16="http://schemas.microsoft.com/office/drawing/2014/main" id="{2C908A3C-03CF-4337-9B2E-FCA4B1D150CB}"/>
              </a:ext>
            </a:extLst>
          </p:cNvPr>
          <p:cNvPicPr>
            <a:picLocks noChangeAspect="1" noChangeArrowheads="1"/>
          </p:cNvPicPr>
          <p:nvPr/>
        </p:nvPicPr>
        <p:blipFill>
          <a:blip r:embed="rId60" cstate="print">
            <a:extLst>
              <a:ext uri="{28A0092B-C50C-407E-A947-70E740481C1C}">
                <a14:useLocalDpi xmlns:a14="http://schemas.microsoft.com/office/drawing/2010/main"/>
              </a:ext>
            </a:extLst>
          </a:blip>
          <a:srcRect/>
          <a:stretch>
            <a:fillRect/>
          </a:stretch>
        </p:blipFill>
        <p:spPr bwMode="auto">
          <a:xfrm>
            <a:off x="4168142" y="5226577"/>
            <a:ext cx="590989" cy="738736"/>
          </a:xfrm>
          <a:prstGeom prst="ellipse">
            <a:avLst/>
          </a:prstGeom>
          <a:ln w="19050" cap="rnd">
            <a:solidFill>
              <a:srgbClr val="FF0000"/>
            </a:solidFill>
          </a:ln>
          <a:effectLst/>
          <a:extLst>
            <a:ext uri="{909E8E84-426E-40dd-AFC4-6F175D3DCCD1}">
              <a14:hiddenFill xmlns:a14="http://schemas.microsoft.com/office/drawing/2010/main" xmlns="">
                <a:solidFill>
                  <a:srgbClr val="FFFFFF"/>
                </a:solidFill>
              </a14:hiddenFill>
            </a:ext>
          </a:extLst>
        </p:spPr>
      </p:pic>
      <p:pic>
        <p:nvPicPr>
          <p:cNvPr id="225" name="Picture 12" descr="Image result for kevin cramer">
            <a:extLst>
              <a:ext uri="{FF2B5EF4-FFF2-40B4-BE49-F238E27FC236}">
                <a16:creationId xmlns:a16="http://schemas.microsoft.com/office/drawing/2014/main" id="{10CD2494-F2D7-4967-A31D-415033679002}"/>
              </a:ext>
            </a:extLst>
          </p:cNvPr>
          <p:cNvPicPr>
            <a:picLocks noChangeAspect="1" noChangeArrowheads="1"/>
          </p:cNvPicPr>
          <p:nvPr/>
        </p:nvPicPr>
        <p:blipFill>
          <a:blip r:embed="rId61" cstate="print">
            <a:extLst>
              <a:ext uri="{28A0092B-C50C-407E-A947-70E740481C1C}">
                <a14:useLocalDpi xmlns:a14="http://schemas.microsoft.com/office/drawing/2010/main"/>
              </a:ext>
            </a:extLst>
          </a:blip>
          <a:srcRect/>
          <a:stretch>
            <a:fillRect/>
          </a:stretch>
        </p:blipFill>
        <p:spPr bwMode="auto">
          <a:xfrm>
            <a:off x="5753249" y="5226577"/>
            <a:ext cx="520912"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26" name="Picture 32" descr="Image result for katie porter">
            <a:extLst>
              <a:ext uri="{FF2B5EF4-FFF2-40B4-BE49-F238E27FC236}">
                <a16:creationId xmlns:a16="http://schemas.microsoft.com/office/drawing/2014/main" id="{FD51C965-2AE1-455A-8B77-2643A69DA6D8}"/>
              </a:ext>
            </a:extLst>
          </p:cNvPr>
          <p:cNvPicPr>
            <a:picLocks noChangeAspect="1" noChangeArrowheads="1"/>
          </p:cNvPicPr>
          <p:nvPr/>
        </p:nvPicPr>
        <p:blipFill>
          <a:blip r:embed="rId62" cstate="print">
            <a:extLst>
              <a:ext uri="{28A0092B-C50C-407E-A947-70E740481C1C}">
                <a14:useLocalDpi xmlns:a14="http://schemas.microsoft.com/office/drawing/2010/main"/>
              </a:ext>
            </a:extLst>
          </a:blip>
          <a:srcRect/>
          <a:stretch>
            <a:fillRect/>
          </a:stretch>
        </p:blipFill>
        <p:spPr bwMode="auto">
          <a:xfrm>
            <a:off x="7433579" y="5226577"/>
            <a:ext cx="583807"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27" name="Picture 56" descr="Image result for steve watkins">
            <a:extLst>
              <a:ext uri="{FF2B5EF4-FFF2-40B4-BE49-F238E27FC236}">
                <a16:creationId xmlns:a16="http://schemas.microsoft.com/office/drawing/2014/main" id="{0D3F91D3-93CC-41B3-90B3-9CF5BA6E4FB2}"/>
              </a:ext>
            </a:extLst>
          </p:cNvPr>
          <p:cNvPicPr>
            <a:picLocks noChangeAspect="1" noChangeArrowheads="1"/>
          </p:cNvPicPr>
          <p:nvPr/>
        </p:nvPicPr>
        <p:blipFill>
          <a:blip r:embed="rId63" cstate="print">
            <a:extLst>
              <a:ext uri="{28A0092B-C50C-407E-A947-70E740481C1C}">
                <a14:useLocalDpi xmlns:a14="http://schemas.microsoft.com/office/drawing/2010/main"/>
              </a:ext>
            </a:extLst>
          </a:blip>
          <a:srcRect/>
          <a:stretch>
            <a:fillRect/>
          </a:stretch>
        </p:blipFill>
        <p:spPr bwMode="auto">
          <a:xfrm>
            <a:off x="6568940" y="5226577"/>
            <a:ext cx="590820"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28" name="Picture 68" descr="Image result for jim hagedorn">
            <a:extLst>
              <a:ext uri="{FF2B5EF4-FFF2-40B4-BE49-F238E27FC236}">
                <a16:creationId xmlns:a16="http://schemas.microsoft.com/office/drawing/2014/main" id="{14983504-396B-4FD9-9B0F-1788059B9C93}"/>
              </a:ext>
            </a:extLst>
          </p:cNvPr>
          <p:cNvPicPr>
            <a:picLocks noChangeAspect="1" noChangeArrowheads="1"/>
          </p:cNvPicPr>
          <p:nvPr/>
        </p:nvPicPr>
        <p:blipFill>
          <a:blip r:embed="rId64" cstate="print">
            <a:extLst>
              <a:ext uri="{28A0092B-C50C-407E-A947-70E740481C1C}">
                <a14:useLocalDpi xmlns:a14="http://schemas.microsoft.com/office/drawing/2010/main"/>
              </a:ext>
            </a:extLst>
          </a:blip>
          <a:srcRect/>
          <a:stretch>
            <a:fillRect/>
          </a:stretch>
        </p:blipFill>
        <p:spPr bwMode="auto">
          <a:xfrm>
            <a:off x="4957800" y="5226577"/>
            <a:ext cx="491804"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29" name="Picture 72" descr="Image result for dean phillips">
            <a:extLst>
              <a:ext uri="{FF2B5EF4-FFF2-40B4-BE49-F238E27FC236}">
                <a16:creationId xmlns:a16="http://schemas.microsoft.com/office/drawing/2014/main" id="{202556E0-78D3-476E-9447-D1C02DFC2875}"/>
              </a:ext>
            </a:extLst>
          </p:cNvPr>
          <p:cNvPicPr>
            <a:picLocks noChangeAspect="1" noChangeArrowheads="1"/>
          </p:cNvPicPr>
          <p:nvPr/>
        </p:nvPicPr>
        <p:blipFill>
          <a:blip r:embed="rId65" cstate="print">
            <a:extLst>
              <a:ext uri="{28A0092B-C50C-407E-A947-70E740481C1C}">
                <a14:useLocalDpi xmlns:a14="http://schemas.microsoft.com/office/drawing/2010/main"/>
              </a:ext>
            </a:extLst>
          </a:blip>
          <a:srcRect/>
          <a:stretch>
            <a:fillRect/>
          </a:stretch>
        </p:blipFill>
        <p:spPr bwMode="auto">
          <a:xfrm>
            <a:off x="3332338" y="5226577"/>
            <a:ext cx="550117" cy="73873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230" name="TextBox 229">
            <a:extLst>
              <a:ext uri="{FF2B5EF4-FFF2-40B4-BE49-F238E27FC236}">
                <a16:creationId xmlns:a16="http://schemas.microsoft.com/office/drawing/2014/main" id="{5DD3F017-D057-4C5C-AEFA-57F985C6549C}"/>
              </a:ext>
            </a:extLst>
          </p:cNvPr>
          <p:cNvSpPr txBox="1"/>
          <p:nvPr/>
        </p:nvSpPr>
        <p:spPr>
          <a:xfrm>
            <a:off x="2225563" y="5885504"/>
            <a:ext cx="1156779" cy="184666"/>
          </a:xfrm>
          <a:prstGeom prst="rect">
            <a:avLst/>
          </a:prstGeom>
          <a:solidFill>
            <a:schemeClr val="bg1"/>
          </a:solidFill>
          <a:ln>
            <a:solidFill>
              <a:schemeClr val="tx1"/>
            </a:solidFill>
          </a:ln>
        </p:spPr>
        <p:txBody>
          <a:bodyPr wrap="square" rtlCol="0">
            <a:spAutoFit/>
          </a:bodyPr>
          <a:lstStyle/>
          <a:p>
            <a:r>
              <a:rPr lang="en-US" sz="600" dirty="0">
                <a:latin typeface="Helvetica Light" panose="020B0403020202020204" pitchFamily="34" charset="0"/>
                <a:ea typeface="Open Sans" panose="020B0606030504020204" pitchFamily="34" charset="0"/>
                <a:cs typeface="Open Sans" panose="020B0606030504020204" pitchFamily="34" charset="0"/>
              </a:rPr>
              <a:t>44% vs. 45% opponent SOV </a:t>
            </a:r>
          </a:p>
        </p:txBody>
      </p:sp>
      <p:sp>
        <p:nvSpPr>
          <p:cNvPr id="231" name="TextBox 230">
            <a:extLst>
              <a:ext uri="{FF2B5EF4-FFF2-40B4-BE49-F238E27FC236}">
                <a16:creationId xmlns:a16="http://schemas.microsoft.com/office/drawing/2014/main" id="{A3D0D2E3-4268-4561-A8A0-CDAB90B46637}"/>
              </a:ext>
            </a:extLst>
          </p:cNvPr>
          <p:cNvSpPr txBox="1"/>
          <p:nvPr/>
        </p:nvSpPr>
        <p:spPr>
          <a:xfrm>
            <a:off x="3839621" y="5881331"/>
            <a:ext cx="1156779" cy="184666"/>
          </a:xfrm>
          <a:prstGeom prst="rect">
            <a:avLst/>
          </a:prstGeom>
          <a:solidFill>
            <a:schemeClr val="bg1"/>
          </a:solidFill>
          <a:ln>
            <a:solidFill>
              <a:schemeClr val="tx1"/>
            </a:solidFill>
          </a:ln>
        </p:spPr>
        <p:txBody>
          <a:bodyPr wrap="square" rtlCol="0">
            <a:spAutoFit/>
          </a:bodyPr>
          <a:lstStyle/>
          <a:p>
            <a:r>
              <a:rPr lang="en-US" sz="600" dirty="0">
                <a:latin typeface="Helvetica Light" panose="020B0403020202020204" pitchFamily="34" charset="0"/>
                <a:ea typeface="Open Sans" panose="020B0606030504020204" pitchFamily="34" charset="0"/>
                <a:cs typeface="Open Sans" panose="020B0606030504020204" pitchFamily="34" charset="0"/>
              </a:rPr>
              <a:t>35% vs. 38% opponent SOV </a:t>
            </a:r>
          </a:p>
        </p:txBody>
      </p:sp>
      <p:sp>
        <p:nvSpPr>
          <p:cNvPr id="2" name="Rounded Rectangle 1"/>
          <p:cNvSpPr/>
          <p:nvPr/>
        </p:nvSpPr>
        <p:spPr>
          <a:xfrm>
            <a:off x="10467034" y="5644781"/>
            <a:ext cx="1543991" cy="434914"/>
          </a:xfrm>
          <a:prstGeom prst="round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70C16F5-F645-4D71-87B4-18D0AA2CDB0C}"/>
              </a:ext>
            </a:extLst>
          </p:cNvPr>
          <p:cNvSpPr txBox="1"/>
          <p:nvPr/>
        </p:nvSpPr>
        <p:spPr>
          <a:xfrm>
            <a:off x="5442132" y="5872980"/>
            <a:ext cx="1156779" cy="184666"/>
          </a:xfrm>
          <a:prstGeom prst="rect">
            <a:avLst/>
          </a:prstGeom>
          <a:solidFill>
            <a:schemeClr val="bg1"/>
          </a:solidFill>
          <a:ln>
            <a:solidFill>
              <a:schemeClr val="tx1"/>
            </a:solidFill>
          </a:ln>
        </p:spPr>
        <p:txBody>
          <a:bodyPr wrap="square" rtlCol="0">
            <a:spAutoFit/>
          </a:bodyPr>
          <a:lstStyle/>
          <a:p>
            <a:r>
              <a:rPr lang="en-US" sz="600" dirty="0">
                <a:latin typeface="Helvetica Light" panose="020B0403020202020204" pitchFamily="34" charset="0"/>
                <a:ea typeface="Open Sans" panose="020B0606030504020204" pitchFamily="34" charset="0"/>
                <a:cs typeface="Open Sans" panose="020B0606030504020204" pitchFamily="34" charset="0"/>
              </a:rPr>
              <a:t>47% vs. 51% opponent SOV </a:t>
            </a:r>
          </a:p>
        </p:txBody>
      </p:sp>
      <p:sp>
        <p:nvSpPr>
          <p:cNvPr id="83" name="Oval 82">
            <a:extLst>
              <a:ext uri="{FF2B5EF4-FFF2-40B4-BE49-F238E27FC236}">
                <a16:creationId xmlns:a16="http://schemas.microsoft.com/office/drawing/2014/main" id="{B6D0E63A-CB9B-49D9-ABEB-A4BAFF617D4F}"/>
              </a:ext>
            </a:extLst>
          </p:cNvPr>
          <p:cNvSpPr/>
          <p:nvPr/>
        </p:nvSpPr>
        <p:spPr>
          <a:xfrm>
            <a:off x="81470" y="5010963"/>
            <a:ext cx="246184" cy="3748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0019DBF0-79BF-48B0-9DE7-C7EB1715EFC3}"/>
              </a:ext>
            </a:extLst>
          </p:cNvPr>
          <p:cNvSpPr txBox="1"/>
          <p:nvPr/>
        </p:nvSpPr>
        <p:spPr>
          <a:xfrm>
            <a:off x="285235" y="5108309"/>
            <a:ext cx="1691564" cy="8463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Open Sans" panose="020B0606030504020204" pitchFamily="34" charset="0"/>
                <a:ea typeface="Open Sans" panose="020B0606030504020204" pitchFamily="34" charset="0"/>
                <a:cs typeface="Open Sans" panose="020B0606030504020204" pitchFamily="34" charset="0"/>
              </a:rPr>
              <a:t>=Within the 62 races, two winners changed buckets from the ‘total election cycle’ correlation. Within this analysis, Steve Sisolak (Nevada Governor) did not have a correlation and Josh Hawley (Missouri Senator) did have a correlation.</a:t>
            </a:r>
          </a:p>
        </p:txBody>
      </p:sp>
      <p:sp>
        <p:nvSpPr>
          <p:cNvPr id="85" name="Rectangle 84">
            <a:extLst>
              <a:ext uri="{FF2B5EF4-FFF2-40B4-BE49-F238E27FC236}">
                <a16:creationId xmlns:a16="http://schemas.microsoft.com/office/drawing/2014/main" id="{BADB3C9B-A579-4BDC-918F-2BB68680D7BC}"/>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965439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23</a:t>
            </a:fld>
            <a:endParaRPr lang="en-US" dirty="0"/>
          </a:p>
        </p:txBody>
      </p:sp>
      <p:sp>
        <p:nvSpPr>
          <p:cNvPr id="30" name="Rectangle 29"/>
          <p:cNvSpPr/>
          <p:nvPr/>
        </p:nvSpPr>
        <p:spPr>
          <a:xfrm>
            <a:off x="526243" y="6115058"/>
            <a:ext cx="11658209"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‘Hotly-Contested’ races are ‘Toss-Up’ or ‘Lean’ ratings. Note: Share of Voice = Share of TV spend within their race.  Reflects TV dollars just attributable to the general election (excludes dollars towards primary election).</a:t>
            </a:r>
          </a:p>
        </p:txBody>
      </p:sp>
      <p:graphicFrame>
        <p:nvGraphicFramePr>
          <p:cNvPr id="12" name="Chart 11">
            <a:extLst>
              <a:ext uri="{FF2B5EF4-FFF2-40B4-BE49-F238E27FC236}">
                <a16:creationId xmlns:a16="http://schemas.microsoft.com/office/drawing/2014/main" id="{31BFAAEA-BB50-45A4-85CE-4A69820F6B68}"/>
              </a:ext>
            </a:extLst>
          </p:cNvPr>
          <p:cNvGraphicFramePr/>
          <p:nvPr>
            <p:extLst>
              <p:ext uri="{D42A27DB-BD31-4B8C-83A1-F6EECF244321}">
                <p14:modId xmlns:p14="http://schemas.microsoft.com/office/powerpoint/2010/main" val="3186401015"/>
              </p:ext>
            </p:extLst>
          </p:nvPr>
        </p:nvGraphicFramePr>
        <p:xfrm>
          <a:off x="4809923" y="1669684"/>
          <a:ext cx="7300708" cy="4026117"/>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737100" y="5796844"/>
            <a:ext cx="7454900" cy="223138"/>
          </a:xfrm>
          <a:prstGeom prst="rect">
            <a:avLst/>
          </a:prstGeom>
        </p:spPr>
        <p:txBody>
          <a:bodyPr wrap="square">
            <a:spAutoFit/>
          </a:bodyPr>
          <a:lstStyle/>
          <a:p>
            <a:r>
              <a:rPr lang="en-US" sz="850" b="1" i="1"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How To Read:  </a:t>
            </a:r>
            <a:r>
              <a:rPr lang="en-US" sz="850"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the winner had an average TV share of voice of 64% during the general election for all 53 correlated (winner/highest SOV) races</a:t>
            </a:r>
          </a:p>
        </p:txBody>
      </p:sp>
      <p:sp>
        <p:nvSpPr>
          <p:cNvPr id="15" name="TextBox 14">
            <a:extLst>
              <a:ext uri="{FF2B5EF4-FFF2-40B4-BE49-F238E27FC236}">
                <a16:creationId xmlns:a16="http://schemas.microsoft.com/office/drawing/2014/main" id="{57BF988E-6C65-4942-8379-2C3E0A39A60D}"/>
              </a:ext>
            </a:extLst>
          </p:cNvPr>
          <p:cNvSpPr txBox="1"/>
          <p:nvPr/>
        </p:nvSpPr>
        <p:spPr>
          <a:xfrm>
            <a:off x="147838" y="3021023"/>
            <a:ext cx="4492832" cy="1323439"/>
          </a:xfrm>
          <a:prstGeom prst="rect">
            <a:avLst/>
          </a:prstGeom>
          <a:noFill/>
        </p:spPr>
        <p:txBody>
          <a:bodyPr wrap="square" rtlCol="0">
            <a:spAutoFit/>
          </a:bodyPr>
          <a:lstStyle/>
          <a:p>
            <a:pPr lvl="0">
              <a:defRPr/>
            </a:pPr>
            <a:r>
              <a:rPr lang="en-US" sz="2000" dirty="0">
                <a:solidFill>
                  <a:schemeClr val="bg1"/>
                </a:solidFill>
                <a:latin typeface="Helvetica Light" panose="020B0403020202020204" pitchFamily="34" charset="0"/>
              </a:rPr>
              <a:t>This equates to the winner investing </a:t>
            </a:r>
            <a:br>
              <a:rPr lang="en-US" sz="2000" dirty="0">
                <a:solidFill>
                  <a:schemeClr val="bg1"/>
                </a:solidFill>
                <a:latin typeface="Helvetica Light" panose="020B0403020202020204" pitchFamily="34" charset="0"/>
              </a:rPr>
            </a:br>
            <a:r>
              <a:rPr lang="en-US" sz="2000" b="1" dirty="0">
                <a:solidFill>
                  <a:srgbClr val="FFE600"/>
                </a:solidFill>
                <a:latin typeface="Helvetica Light" panose="020B0403020202020204" pitchFamily="34" charset="0"/>
              </a:rPr>
              <a:t>84% more dollars </a:t>
            </a:r>
            <a:r>
              <a:rPr lang="en-US" sz="2000" dirty="0">
                <a:solidFill>
                  <a:schemeClr val="bg1"/>
                </a:solidFill>
                <a:latin typeface="Helvetica Light" panose="020B0403020202020204" pitchFamily="34" charset="0"/>
              </a:rPr>
              <a:t>in TV during the general election period than their closest opponent.</a:t>
            </a:r>
          </a:p>
        </p:txBody>
      </p:sp>
      <p:sp>
        <p:nvSpPr>
          <p:cNvPr id="16" name="Rectangle 15">
            <a:extLst>
              <a:ext uri="{FF2B5EF4-FFF2-40B4-BE49-F238E27FC236}">
                <a16:creationId xmlns:a16="http://schemas.microsoft.com/office/drawing/2014/main" id="{3ED54650-E124-0942-8B03-A438165B55A6}"/>
              </a:ext>
            </a:extLst>
          </p:cNvPr>
          <p:cNvSpPr/>
          <p:nvPr/>
        </p:nvSpPr>
        <p:spPr>
          <a:xfrm>
            <a:off x="413302" y="197753"/>
            <a:ext cx="11821733" cy="892552"/>
          </a:xfrm>
          <a:prstGeom prst="rect">
            <a:avLst/>
          </a:prstGeom>
        </p:spPr>
        <p:txBody>
          <a:bodyPr wrap="square">
            <a:spAutoFit/>
          </a:bodyPr>
          <a:lstStyle/>
          <a:p>
            <a:r>
              <a:rPr lang="en-US" sz="2600" b="1" dirty="0">
                <a:solidFill>
                  <a:srgbClr val="1F1A62"/>
                </a:solidFill>
                <a:latin typeface="Helvetica" pitchFamily="2" charset="0"/>
              </a:rPr>
              <a:t>The SOV advantage correlation trends were slightly stronger for the general election</a:t>
            </a:r>
          </a:p>
        </p:txBody>
      </p:sp>
      <p:sp>
        <p:nvSpPr>
          <p:cNvPr id="17" name="Triangle 12">
            <a:extLst>
              <a:ext uri="{FF2B5EF4-FFF2-40B4-BE49-F238E27FC236}">
                <a16:creationId xmlns:a16="http://schemas.microsoft.com/office/drawing/2014/main" id="{532FA46E-ACAD-F44A-B127-7D95BC48CA96}"/>
              </a:ext>
            </a:extLst>
          </p:cNvPr>
          <p:cNvSpPr/>
          <p:nvPr/>
        </p:nvSpPr>
        <p:spPr>
          <a:xfrm rot="5400000">
            <a:off x="616666" y="115422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35324CB-BA3C-3849-9525-612C71A97EC4}"/>
              </a:ext>
            </a:extLst>
          </p:cNvPr>
          <p:cNvSpPr txBox="1"/>
          <p:nvPr/>
        </p:nvSpPr>
        <p:spPr>
          <a:xfrm>
            <a:off x="745342" y="1080463"/>
            <a:ext cx="11446658" cy="553998"/>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Across the 85% of races that had a correlation between SOV and outcomes this time period, the average winner had a distinct ‘share of voice’ TV advantage of </a:t>
            </a:r>
            <a:r>
              <a:rPr lang="en-US" sz="1500" b="1" dirty="0">
                <a:solidFill>
                  <a:srgbClr val="E84A99"/>
                </a:solidFill>
                <a:latin typeface="Helvetica Light" panose="020B0403020202020204" pitchFamily="34" charset="0"/>
              </a:rPr>
              <a:t>64%</a:t>
            </a:r>
            <a:r>
              <a:rPr lang="en-US" sz="1500" dirty="0">
                <a:solidFill>
                  <a:srgbClr val="1F1A62"/>
                </a:solidFill>
                <a:latin typeface="Helvetica Light" panose="020B0403020202020204" pitchFamily="34" charset="0"/>
              </a:rPr>
              <a:t> vs. their main opponent’s average of </a:t>
            </a:r>
            <a:r>
              <a:rPr lang="en-US" sz="1500" b="1" dirty="0">
                <a:solidFill>
                  <a:srgbClr val="E84A99"/>
                </a:solidFill>
                <a:latin typeface="Helvetica Light" panose="020B0403020202020204" pitchFamily="34" charset="0"/>
              </a:rPr>
              <a:t>35%</a:t>
            </a:r>
            <a:r>
              <a:rPr lang="en-US" sz="1500" dirty="0">
                <a:solidFill>
                  <a:srgbClr val="1F1A62"/>
                </a:solidFill>
                <a:latin typeface="Helvetica Light" panose="020B0403020202020204" pitchFamily="34" charset="0"/>
              </a:rPr>
              <a:t>. </a:t>
            </a:r>
          </a:p>
        </p:txBody>
      </p:sp>
      <p:sp>
        <p:nvSpPr>
          <p:cNvPr id="14" name="Rectangle 13">
            <a:extLst>
              <a:ext uri="{FF2B5EF4-FFF2-40B4-BE49-F238E27FC236}">
                <a16:creationId xmlns:a16="http://schemas.microsoft.com/office/drawing/2014/main" id="{5C4B2417-EEE5-468A-8A77-220D401542D7}"/>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241174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AD90ED3-7DF5-CE44-A782-9A413CE76D03}"/>
              </a:ext>
            </a:extLst>
          </p:cNvPr>
          <p:cNvSpPr/>
          <p:nvPr/>
        </p:nvSpPr>
        <p:spPr>
          <a:xfrm>
            <a:off x="-1" y="1696164"/>
            <a:ext cx="12192001" cy="516183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546750" y="148574"/>
            <a:ext cx="11467449" cy="1107996"/>
          </a:xfrm>
          <a:prstGeom prst="rect">
            <a:avLst/>
          </a:prstGeom>
        </p:spPr>
        <p:txBody>
          <a:bodyPr wrap="square">
            <a:spAutoFit/>
          </a:bodyPr>
          <a:lstStyle/>
          <a:p>
            <a:r>
              <a:rPr lang="en-US" sz="2200" b="1" dirty="0">
                <a:solidFill>
                  <a:srgbClr val="1F1A62"/>
                </a:solidFill>
                <a:latin typeface="Helvetica" pitchFamily="2" charset="0"/>
              </a:rPr>
              <a:t>From a race segmentation perspective, the correlation for U.S. Senate increased slightly when analyzing just the general election time period while Gubernatorial decreased slightly and the U.S. House remained consistent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24</a:t>
            </a:fld>
            <a:endParaRPr lang="en-US" dirty="0"/>
          </a:p>
        </p:txBody>
      </p:sp>
      <p:sp>
        <p:nvSpPr>
          <p:cNvPr id="30" name="Rectangle 29"/>
          <p:cNvSpPr/>
          <p:nvPr/>
        </p:nvSpPr>
        <p:spPr>
          <a:xfrm>
            <a:off x="526243" y="6115058"/>
            <a:ext cx="11658209"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‘Hotly-Contested’ races are ‘Toss-Up’ or ‘Lean’ ratings. Note: Share of Voice = Share of TV spend within their race.  Reflects TV dollars just attributable to the general election (excludes dollars towards primary election). Closest opponent = next largest TV spender.</a:t>
            </a:r>
          </a:p>
        </p:txBody>
      </p:sp>
      <p:graphicFrame>
        <p:nvGraphicFramePr>
          <p:cNvPr id="34" name="Chart 33">
            <a:extLst>
              <a:ext uri="{FF2B5EF4-FFF2-40B4-BE49-F238E27FC236}">
                <a16:creationId xmlns:a16="http://schemas.microsoft.com/office/drawing/2014/main" id="{31BFAAEA-BB50-45A4-85CE-4A69820F6B68}"/>
              </a:ext>
            </a:extLst>
          </p:cNvPr>
          <p:cNvGraphicFramePr/>
          <p:nvPr>
            <p:extLst>
              <p:ext uri="{D42A27DB-BD31-4B8C-83A1-F6EECF244321}">
                <p14:modId xmlns:p14="http://schemas.microsoft.com/office/powerpoint/2010/main" val="2469038765"/>
              </p:ext>
            </p:extLst>
          </p:nvPr>
        </p:nvGraphicFramePr>
        <p:xfrm>
          <a:off x="670025" y="2404642"/>
          <a:ext cx="4025259" cy="3050235"/>
        </p:xfrm>
        <a:graphic>
          <a:graphicData uri="http://schemas.openxmlformats.org/drawingml/2006/chart">
            <c:chart xmlns:c="http://schemas.openxmlformats.org/drawingml/2006/chart" xmlns:r="http://schemas.openxmlformats.org/officeDocument/2006/relationships" r:id="rId3"/>
          </a:graphicData>
        </a:graphic>
      </p:graphicFrame>
      <p:sp>
        <p:nvSpPr>
          <p:cNvPr id="35" name="Rectangle 34">
            <a:extLst>
              <a:ext uri="{FF2B5EF4-FFF2-40B4-BE49-F238E27FC236}">
                <a16:creationId xmlns:a16="http://schemas.microsoft.com/office/drawing/2014/main" id="{4D1A4E08-2388-4B45-BF5E-F7035C4A0AFC}"/>
              </a:ext>
            </a:extLst>
          </p:cNvPr>
          <p:cNvSpPr/>
          <p:nvPr/>
        </p:nvSpPr>
        <p:spPr>
          <a:xfrm>
            <a:off x="0" y="1693000"/>
            <a:ext cx="12184452"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Average TV SOV For Winners With A Correlation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General Election</a:t>
            </a:r>
            <a:r>
              <a:rPr kumimoji="0" lang="en-US" sz="1200" i="0" strike="noStrike" kern="1200" cap="none" spc="0" normalizeH="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 Only</a:t>
            </a:r>
            <a:endPar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p:txBody>
      </p:sp>
      <p:graphicFrame>
        <p:nvGraphicFramePr>
          <p:cNvPr id="36" name="Chart 35">
            <a:extLst>
              <a:ext uri="{FF2B5EF4-FFF2-40B4-BE49-F238E27FC236}">
                <a16:creationId xmlns:a16="http://schemas.microsoft.com/office/drawing/2014/main" id="{07345C7A-9E86-4E8D-AD74-2328CCE10A02}"/>
              </a:ext>
            </a:extLst>
          </p:cNvPr>
          <p:cNvGraphicFramePr/>
          <p:nvPr>
            <p:extLst>
              <p:ext uri="{D42A27DB-BD31-4B8C-83A1-F6EECF244321}">
                <p14:modId xmlns:p14="http://schemas.microsoft.com/office/powerpoint/2010/main" val="1466257005"/>
              </p:ext>
            </p:extLst>
          </p:nvPr>
        </p:nvGraphicFramePr>
        <p:xfrm>
          <a:off x="4054331" y="2410499"/>
          <a:ext cx="4025259" cy="30502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Chart 36">
            <a:extLst>
              <a:ext uri="{FF2B5EF4-FFF2-40B4-BE49-F238E27FC236}">
                <a16:creationId xmlns:a16="http://schemas.microsoft.com/office/drawing/2014/main" id="{8636218A-26DC-4B48-A5D0-D1D410363AD5}"/>
              </a:ext>
            </a:extLst>
          </p:cNvPr>
          <p:cNvGraphicFramePr/>
          <p:nvPr>
            <p:extLst>
              <p:ext uri="{D42A27DB-BD31-4B8C-83A1-F6EECF244321}">
                <p14:modId xmlns:p14="http://schemas.microsoft.com/office/powerpoint/2010/main" val="3369346779"/>
              </p:ext>
            </p:extLst>
          </p:nvPr>
        </p:nvGraphicFramePr>
        <p:xfrm>
          <a:off x="7943070" y="2410497"/>
          <a:ext cx="4025259" cy="3050235"/>
        </p:xfrm>
        <a:graphic>
          <a:graphicData uri="http://schemas.openxmlformats.org/drawingml/2006/chart">
            <c:chart xmlns:c="http://schemas.openxmlformats.org/drawingml/2006/chart" xmlns:r="http://schemas.openxmlformats.org/officeDocument/2006/relationships" r:id="rId5"/>
          </a:graphicData>
        </a:graphic>
      </p:graphicFrame>
      <p:sp>
        <p:nvSpPr>
          <p:cNvPr id="38" name="Rectangle 37">
            <a:extLst>
              <a:ext uri="{FF2B5EF4-FFF2-40B4-BE49-F238E27FC236}">
                <a16:creationId xmlns:a16="http://schemas.microsoft.com/office/drawing/2014/main" id="{7E07A8DE-2F50-446A-8F28-4C0C48BAF929}"/>
              </a:ext>
            </a:extLst>
          </p:cNvPr>
          <p:cNvSpPr/>
          <p:nvPr/>
        </p:nvSpPr>
        <p:spPr>
          <a:xfrm>
            <a:off x="1513981" y="2212356"/>
            <a:ext cx="20970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U.S. House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91%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(40 out of 44 races)</a:t>
            </a:r>
          </a:p>
        </p:txBody>
      </p:sp>
      <p:sp>
        <p:nvSpPr>
          <p:cNvPr id="39" name="Rectangle 38">
            <a:extLst>
              <a:ext uri="{FF2B5EF4-FFF2-40B4-BE49-F238E27FC236}">
                <a16:creationId xmlns:a16="http://schemas.microsoft.com/office/drawing/2014/main" id="{62466B36-8AE6-4127-9E23-C3D5E65261F9}"/>
              </a:ext>
            </a:extLst>
          </p:cNvPr>
          <p:cNvSpPr/>
          <p:nvPr/>
        </p:nvSpPr>
        <p:spPr>
          <a:xfrm>
            <a:off x="5033103" y="2212352"/>
            <a:ext cx="20970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U.S. Senate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78%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(7 out of 9 races)</a:t>
            </a:r>
            <a:endParaRPr lang="en-US" sz="11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902FBCA2-6F57-47A5-AF42-70389E9C1021}"/>
              </a:ext>
            </a:extLst>
          </p:cNvPr>
          <p:cNvSpPr/>
          <p:nvPr/>
        </p:nvSpPr>
        <p:spPr>
          <a:xfrm>
            <a:off x="8880802" y="2212348"/>
            <a:ext cx="20970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Gubernatorial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67%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(6 out of 9 races)</a:t>
            </a:r>
          </a:p>
        </p:txBody>
      </p:sp>
      <p:sp>
        <p:nvSpPr>
          <p:cNvPr id="41" name="Speech Bubble: Rectangle 1">
            <a:extLst>
              <a:ext uri="{FF2B5EF4-FFF2-40B4-BE49-F238E27FC236}">
                <a16:creationId xmlns:a16="http://schemas.microsoft.com/office/drawing/2014/main" id="{5021EB45-F335-43A3-8C2A-297E4125E991}"/>
              </a:ext>
            </a:extLst>
          </p:cNvPr>
          <p:cNvSpPr/>
          <p:nvPr/>
        </p:nvSpPr>
        <p:spPr>
          <a:xfrm>
            <a:off x="1795340" y="5385109"/>
            <a:ext cx="1425872" cy="433754"/>
          </a:xfrm>
          <a:prstGeom prst="wedgeRectCallout">
            <a:avLst>
              <a:gd name="adj1" fmla="val -474"/>
              <a:gd name="adj2" fmla="val -118228"/>
            </a:avLst>
          </a:prstGeom>
          <a:no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42" name="TextBox 41">
            <a:extLst>
              <a:ext uri="{FF2B5EF4-FFF2-40B4-BE49-F238E27FC236}">
                <a16:creationId xmlns:a16="http://schemas.microsoft.com/office/drawing/2014/main" id="{D2F56639-4572-4D9F-8FDF-0B59B4824AC7}"/>
              </a:ext>
            </a:extLst>
          </p:cNvPr>
          <p:cNvSpPr txBox="1"/>
          <p:nvPr/>
        </p:nvSpPr>
        <p:spPr>
          <a:xfrm>
            <a:off x="1795339" y="5429094"/>
            <a:ext cx="1472765" cy="369332"/>
          </a:xfrm>
          <a:prstGeom prst="rect">
            <a:avLst/>
          </a:prstGeom>
          <a:noFill/>
        </p:spPr>
        <p:txBody>
          <a:bodyPr wrap="square" rtlCol="0">
            <a:spAutoFit/>
          </a:bodyPr>
          <a:lstStyle/>
          <a:p>
            <a:r>
              <a:rPr lang="en-US" sz="9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95% more</a:t>
            </a:r>
            <a:r>
              <a:rPr lang="en-US" sz="9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dollars in TV than closest opponent</a:t>
            </a:r>
          </a:p>
        </p:txBody>
      </p:sp>
      <p:sp>
        <p:nvSpPr>
          <p:cNvPr id="43" name="Speech Bubble: Rectangle 20">
            <a:extLst>
              <a:ext uri="{FF2B5EF4-FFF2-40B4-BE49-F238E27FC236}">
                <a16:creationId xmlns:a16="http://schemas.microsoft.com/office/drawing/2014/main" id="{380DAFCA-1A62-4047-9DEE-A6F430BAB9B2}"/>
              </a:ext>
            </a:extLst>
          </p:cNvPr>
          <p:cNvSpPr/>
          <p:nvPr/>
        </p:nvSpPr>
        <p:spPr>
          <a:xfrm>
            <a:off x="5255843" y="5390975"/>
            <a:ext cx="1425872" cy="433754"/>
          </a:xfrm>
          <a:prstGeom prst="wedgeRectCallout">
            <a:avLst>
              <a:gd name="adj1" fmla="val -474"/>
              <a:gd name="adj2" fmla="val -118228"/>
            </a:avLst>
          </a:prstGeom>
          <a:no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44" name="TextBox 43">
            <a:extLst>
              <a:ext uri="{FF2B5EF4-FFF2-40B4-BE49-F238E27FC236}">
                <a16:creationId xmlns:a16="http://schemas.microsoft.com/office/drawing/2014/main" id="{55043FBA-6841-4E63-A4D9-861FC841A4FB}"/>
              </a:ext>
            </a:extLst>
          </p:cNvPr>
          <p:cNvSpPr txBox="1"/>
          <p:nvPr/>
        </p:nvSpPr>
        <p:spPr>
          <a:xfrm>
            <a:off x="5255842" y="5434960"/>
            <a:ext cx="1472765" cy="369332"/>
          </a:xfrm>
          <a:prstGeom prst="rect">
            <a:avLst/>
          </a:prstGeom>
          <a:noFill/>
        </p:spPr>
        <p:txBody>
          <a:bodyPr wrap="square" rtlCol="0">
            <a:spAutoFit/>
          </a:bodyPr>
          <a:lstStyle/>
          <a:p>
            <a:r>
              <a:rPr lang="en-US" sz="9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53% more</a:t>
            </a:r>
            <a:r>
              <a:rPr lang="en-US" sz="9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dollars in TV than closest opponent</a:t>
            </a:r>
          </a:p>
        </p:txBody>
      </p:sp>
      <p:sp>
        <p:nvSpPr>
          <p:cNvPr id="45" name="Speech Bubble: Rectangle 22">
            <a:extLst>
              <a:ext uri="{FF2B5EF4-FFF2-40B4-BE49-F238E27FC236}">
                <a16:creationId xmlns:a16="http://schemas.microsoft.com/office/drawing/2014/main" id="{4BC7F3F2-0BB2-410B-89F5-B70D8EEA5C9E}"/>
              </a:ext>
            </a:extLst>
          </p:cNvPr>
          <p:cNvSpPr/>
          <p:nvPr/>
        </p:nvSpPr>
        <p:spPr>
          <a:xfrm>
            <a:off x="9349725" y="5390973"/>
            <a:ext cx="1425872" cy="427890"/>
          </a:xfrm>
          <a:prstGeom prst="wedgeRectCallout">
            <a:avLst>
              <a:gd name="adj1" fmla="val -474"/>
              <a:gd name="adj2" fmla="val -118228"/>
            </a:avLst>
          </a:prstGeom>
          <a:noFill/>
          <a:ln w="63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panose="020B0403020202020204" pitchFamily="34" charset="0"/>
            </a:endParaRPr>
          </a:p>
        </p:txBody>
      </p:sp>
      <p:sp>
        <p:nvSpPr>
          <p:cNvPr id="46" name="TextBox 45">
            <a:extLst>
              <a:ext uri="{FF2B5EF4-FFF2-40B4-BE49-F238E27FC236}">
                <a16:creationId xmlns:a16="http://schemas.microsoft.com/office/drawing/2014/main" id="{CDC178CB-A124-450E-AFFB-15CA6B0EF86F}"/>
              </a:ext>
            </a:extLst>
          </p:cNvPr>
          <p:cNvSpPr txBox="1"/>
          <p:nvPr/>
        </p:nvSpPr>
        <p:spPr>
          <a:xfrm>
            <a:off x="9349724" y="5434958"/>
            <a:ext cx="1472765" cy="369332"/>
          </a:xfrm>
          <a:prstGeom prst="rect">
            <a:avLst/>
          </a:prstGeom>
          <a:noFill/>
        </p:spPr>
        <p:txBody>
          <a:bodyPr wrap="square" rtlCol="0">
            <a:spAutoFit/>
          </a:bodyPr>
          <a:lstStyle/>
          <a:p>
            <a:r>
              <a:rPr lang="en-US" sz="9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60% more</a:t>
            </a:r>
            <a:r>
              <a:rPr lang="en-US" sz="9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dollars in TV than closest opponent</a:t>
            </a:r>
          </a:p>
        </p:txBody>
      </p:sp>
      <p:sp>
        <p:nvSpPr>
          <p:cNvPr id="49" name="Triangle 12">
            <a:extLst>
              <a:ext uri="{FF2B5EF4-FFF2-40B4-BE49-F238E27FC236}">
                <a16:creationId xmlns:a16="http://schemas.microsoft.com/office/drawing/2014/main" id="{532FA46E-ACAD-F44A-B127-7D95BC48CA96}"/>
              </a:ext>
            </a:extLst>
          </p:cNvPr>
          <p:cNvSpPr/>
          <p:nvPr/>
        </p:nvSpPr>
        <p:spPr>
          <a:xfrm rot="5400000">
            <a:off x="553815" y="130739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35324CB-BA3C-3849-9525-612C71A97EC4}"/>
              </a:ext>
            </a:extLst>
          </p:cNvPr>
          <p:cNvSpPr txBox="1"/>
          <p:nvPr/>
        </p:nvSpPr>
        <p:spPr>
          <a:xfrm>
            <a:off x="699430" y="1243587"/>
            <a:ext cx="11446658" cy="461665"/>
          </a:xfrm>
          <a:prstGeom prst="rect">
            <a:avLst/>
          </a:prstGeom>
          <a:noFill/>
        </p:spPr>
        <p:txBody>
          <a:bodyPr wrap="square" rtlCol="0">
            <a:spAutoFit/>
          </a:bodyPr>
          <a:lstStyle/>
          <a:p>
            <a:r>
              <a:rPr lang="en-US" sz="1200" dirty="0">
                <a:solidFill>
                  <a:srgbClr val="1F1A62"/>
                </a:solidFill>
                <a:latin typeface="Helvetica Light" panose="020B0403020202020204" pitchFamily="34" charset="0"/>
              </a:rPr>
              <a:t>All three segments had a correlation above two-thirds of total races and the average ‘correlated’ winner continued to have a very strong SOV advantage considering </a:t>
            </a:r>
          </a:p>
          <a:p>
            <a:r>
              <a:rPr lang="en-US" sz="1200" dirty="0">
                <a:solidFill>
                  <a:srgbClr val="1F1A62"/>
                </a:solidFill>
                <a:latin typeface="Helvetica Light" panose="020B0403020202020204" pitchFamily="34" charset="0"/>
              </a:rPr>
              <a:t>that almost all general elections featured only one major opponent</a:t>
            </a:r>
          </a:p>
        </p:txBody>
      </p:sp>
      <p:sp>
        <p:nvSpPr>
          <p:cNvPr id="26" name="TextBox 25"/>
          <p:cNvSpPr txBox="1"/>
          <p:nvPr/>
        </p:nvSpPr>
        <p:spPr>
          <a:xfrm>
            <a:off x="546751" y="5909210"/>
            <a:ext cx="8926763" cy="230832"/>
          </a:xfrm>
          <a:prstGeom prst="rect">
            <a:avLst/>
          </a:prstGeom>
          <a:noFill/>
        </p:spPr>
        <p:txBody>
          <a:bodyPr wrap="square" rtlCol="0">
            <a:spAutoFit/>
          </a:bodyPr>
          <a:lstStyle/>
          <a:p>
            <a:r>
              <a:rPr lang="en-US" sz="900" b="1" i="1"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How To Read (U.S. House example):  </a:t>
            </a:r>
            <a:r>
              <a:rPr lang="en-US" sz="900"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the winner had an average TV share of voice of 66% during the general election for all 53 correlated (winner/highest SOV) races</a:t>
            </a:r>
          </a:p>
        </p:txBody>
      </p:sp>
      <p:sp>
        <p:nvSpPr>
          <p:cNvPr id="28" name="Rectangle 27">
            <a:extLst>
              <a:ext uri="{FF2B5EF4-FFF2-40B4-BE49-F238E27FC236}">
                <a16:creationId xmlns:a16="http://schemas.microsoft.com/office/drawing/2014/main" id="{9F2C9079-19AF-4A30-8665-3A0007BECD95}"/>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31011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413302" y="297521"/>
            <a:ext cx="11600898" cy="1107996"/>
          </a:xfrm>
          <a:prstGeom prst="rect">
            <a:avLst/>
          </a:prstGeom>
        </p:spPr>
        <p:txBody>
          <a:bodyPr wrap="square">
            <a:spAutoFit/>
          </a:bodyPr>
          <a:lstStyle/>
          <a:p>
            <a:r>
              <a:rPr lang="en-US" sz="2200" b="1" dirty="0">
                <a:solidFill>
                  <a:srgbClr val="1F1A62"/>
                </a:solidFill>
                <a:latin typeface="Helvetica" pitchFamily="2" charset="0"/>
              </a:rPr>
              <a:t>Winners in the Senate and Gubernatorial general election races were on air for </a:t>
            </a:r>
            <a:r>
              <a:rPr lang="en-US" sz="2200" b="1" dirty="0">
                <a:solidFill>
                  <a:srgbClr val="E84A99"/>
                </a:solidFill>
                <a:latin typeface="Helvetica" pitchFamily="2" charset="0"/>
              </a:rPr>
              <a:t>four weeks longer</a:t>
            </a:r>
            <a:r>
              <a:rPr lang="en-US" sz="2200" b="1" dirty="0">
                <a:solidFill>
                  <a:srgbClr val="1F1A62"/>
                </a:solidFill>
                <a:latin typeface="Helvetica" pitchFamily="2" charset="0"/>
              </a:rPr>
              <a:t> than their opponent and also had a </a:t>
            </a:r>
            <a:r>
              <a:rPr lang="en-US" sz="2200" b="1" dirty="0">
                <a:solidFill>
                  <a:srgbClr val="E84A99"/>
                </a:solidFill>
                <a:latin typeface="Helvetica" pitchFamily="2" charset="0"/>
              </a:rPr>
              <a:t>higher average weekly SOV</a:t>
            </a:r>
            <a:r>
              <a:rPr lang="en-US" sz="2200" b="1" dirty="0">
                <a:solidFill>
                  <a:srgbClr val="1F1A62"/>
                </a:solidFill>
                <a:latin typeface="Helvetica" pitchFamily="2" charset="0"/>
              </a:rPr>
              <a:t> for the duration of their campaign</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25</a:t>
            </a:fld>
            <a:endParaRPr lang="en-US" dirty="0"/>
          </a:p>
        </p:txBody>
      </p:sp>
      <p:sp>
        <p:nvSpPr>
          <p:cNvPr id="23" name="TextBox 22">
            <a:extLst>
              <a:ext uri="{FF2B5EF4-FFF2-40B4-BE49-F238E27FC236}">
                <a16:creationId xmlns:a16="http://schemas.microsoft.com/office/drawing/2014/main" id="{57BF988E-6C65-4942-8379-2C3E0A39A60D}"/>
              </a:ext>
            </a:extLst>
          </p:cNvPr>
          <p:cNvSpPr txBox="1"/>
          <p:nvPr/>
        </p:nvSpPr>
        <p:spPr>
          <a:xfrm>
            <a:off x="111427" y="2805580"/>
            <a:ext cx="4492832" cy="1754326"/>
          </a:xfrm>
          <a:prstGeom prst="rect">
            <a:avLst/>
          </a:prstGeom>
          <a:noFill/>
        </p:spPr>
        <p:txBody>
          <a:bodyPr wrap="square" rtlCol="0">
            <a:spAutoFit/>
          </a:bodyPr>
          <a:lstStyle/>
          <a:p>
            <a:pPr lvl="0">
              <a:defRPr/>
            </a:pPr>
            <a:r>
              <a:rPr lang="en-US" dirty="0">
                <a:solidFill>
                  <a:schemeClr val="bg1"/>
                </a:solidFill>
                <a:latin typeface="Helvetica Light" panose="020B0403020202020204" pitchFamily="34" charset="0"/>
              </a:rPr>
              <a:t>For the U.S. House, while the TV campaign length for the average race was the same for both the winner and opponent within this analysis, </a:t>
            </a:r>
            <a:r>
              <a:rPr lang="en-US" b="1" dirty="0">
                <a:solidFill>
                  <a:srgbClr val="FFE600"/>
                </a:solidFill>
                <a:latin typeface="Helvetica Light" panose="020B0403020202020204" pitchFamily="34" charset="0"/>
              </a:rPr>
              <a:t>the winner had a large SOV advantage on a weekly basis. </a:t>
            </a:r>
          </a:p>
        </p:txBody>
      </p:sp>
      <p:sp>
        <p:nvSpPr>
          <p:cNvPr id="30" name="Rectangle 29"/>
          <p:cNvSpPr/>
          <p:nvPr/>
        </p:nvSpPr>
        <p:spPr>
          <a:xfrm>
            <a:off x="526243" y="6115058"/>
            <a:ext cx="11658209"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‘Hotly-Contested’ races are ‘Toss-Up’ or ‘Lean’ ratings. Note: Share of Voice = Share of TV spend within their race.  Reflects TV dollars just attributable to the general election (excludes dollars towards primary election). Closest opponent = next largest TV spender.</a:t>
            </a:r>
          </a:p>
        </p:txBody>
      </p:sp>
      <p:sp>
        <p:nvSpPr>
          <p:cNvPr id="13" name="Rectangle 12">
            <a:extLst>
              <a:ext uri="{FF2B5EF4-FFF2-40B4-BE49-F238E27FC236}">
                <a16:creationId xmlns:a16="http://schemas.microsoft.com/office/drawing/2014/main" id="{4D1A4E08-2388-4B45-BF5E-F7035C4A0AFC}"/>
              </a:ext>
            </a:extLst>
          </p:cNvPr>
          <p:cNvSpPr/>
          <p:nvPr/>
        </p:nvSpPr>
        <p:spPr>
          <a:xfrm>
            <a:off x="4737100" y="1676350"/>
            <a:ext cx="7447352" cy="4924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Average # Of Weeks ‘On Air’ For The 53 Races With A Correlation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General Election Only</a:t>
            </a:r>
          </a:p>
        </p:txBody>
      </p:sp>
      <p:graphicFrame>
        <p:nvGraphicFramePr>
          <p:cNvPr id="14" name="Chart 13">
            <a:extLst>
              <a:ext uri="{FF2B5EF4-FFF2-40B4-BE49-F238E27FC236}">
                <a16:creationId xmlns:a16="http://schemas.microsoft.com/office/drawing/2014/main" id="{7D63FFF9-74BD-4196-9B17-F487E2AB4D25}"/>
              </a:ext>
            </a:extLst>
          </p:cNvPr>
          <p:cNvGraphicFramePr/>
          <p:nvPr>
            <p:extLst>
              <p:ext uri="{D42A27DB-BD31-4B8C-83A1-F6EECF244321}">
                <p14:modId xmlns:p14="http://schemas.microsoft.com/office/powerpoint/2010/main" val="4159252185"/>
              </p:ext>
            </p:extLst>
          </p:nvPr>
        </p:nvGraphicFramePr>
        <p:xfrm>
          <a:off x="5318371" y="1607509"/>
          <a:ext cx="6186662" cy="400024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11429DB7-10B5-43DA-AD03-28C43EF94B6D}"/>
              </a:ext>
            </a:extLst>
          </p:cNvPr>
          <p:cNvSpPr txBox="1"/>
          <p:nvPr/>
        </p:nvSpPr>
        <p:spPr>
          <a:xfrm>
            <a:off x="7829048" y="5030924"/>
            <a:ext cx="595934" cy="215444"/>
          </a:xfrm>
          <a:prstGeom prst="rect">
            <a:avLst/>
          </a:prstGeom>
          <a:noFill/>
        </p:spPr>
        <p:txBody>
          <a:bodyPr wrap="square" rtlCol="0">
            <a:spAutoFit/>
          </a:bodyPr>
          <a:lstStyle/>
          <a:p>
            <a:pPr algn="ctr"/>
            <a:r>
              <a:rPr lang="en-US" sz="800" b="1" dirty="0">
                <a:solidFill>
                  <a:schemeClr val="bg1"/>
                </a:solidFill>
                <a:latin typeface="Helvetica" panose="020B0604020202020204" pitchFamily="2" charset="0"/>
                <a:ea typeface="Open Sans" panose="020B0606030504020204" pitchFamily="34" charset="0"/>
                <a:cs typeface="Open Sans" panose="020B0606030504020204" pitchFamily="34" charset="0"/>
              </a:rPr>
              <a:t>$1.4MM</a:t>
            </a:r>
          </a:p>
        </p:txBody>
      </p:sp>
      <p:sp>
        <p:nvSpPr>
          <p:cNvPr id="16" name="TextBox 15">
            <a:extLst>
              <a:ext uri="{FF2B5EF4-FFF2-40B4-BE49-F238E27FC236}">
                <a16:creationId xmlns:a16="http://schemas.microsoft.com/office/drawing/2014/main" id="{94D398C1-FDE4-4690-9491-1185167C6ABA}"/>
              </a:ext>
            </a:extLst>
          </p:cNvPr>
          <p:cNvSpPr txBox="1"/>
          <p:nvPr/>
        </p:nvSpPr>
        <p:spPr>
          <a:xfrm>
            <a:off x="6445718" y="5030923"/>
            <a:ext cx="537327" cy="215444"/>
          </a:xfrm>
          <a:prstGeom prst="rect">
            <a:avLst/>
          </a:prstGeom>
          <a:noFill/>
        </p:spPr>
        <p:txBody>
          <a:bodyPr wrap="square" rtlCol="0">
            <a:spAutoFit/>
          </a:bodyPr>
          <a:lstStyle/>
          <a:p>
            <a:pPr algn="ctr"/>
            <a:r>
              <a:rPr lang="en-US" sz="800" b="1" dirty="0">
                <a:solidFill>
                  <a:schemeClr val="bg1"/>
                </a:solidFill>
                <a:latin typeface="Helvetica" panose="020B0604020202020204" pitchFamily="2" charset="0"/>
                <a:ea typeface="Open Sans" panose="020B0606030504020204" pitchFamily="34" charset="0"/>
                <a:cs typeface="Open Sans" panose="020B0606030504020204" pitchFamily="34" charset="0"/>
              </a:rPr>
              <a:t>$384K</a:t>
            </a:r>
          </a:p>
        </p:txBody>
      </p:sp>
      <p:sp>
        <p:nvSpPr>
          <p:cNvPr id="17" name="TextBox 16">
            <a:extLst>
              <a:ext uri="{FF2B5EF4-FFF2-40B4-BE49-F238E27FC236}">
                <a16:creationId xmlns:a16="http://schemas.microsoft.com/office/drawing/2014/main" id="{A4B476B1-77A1-4653-9D02-AA431471994D}"/>
              </a:ext>
            </a:extLst>
          </p:cNvPr>
          <p:cNvSpPr txBox="1"/>
          <p:nvPr/>
        </p:nvSpPr>
        <p:spPr>
          <a:xfrm>
            <a:off x="5883007" y="5030923"/>
            <a:ext cx="537327" cy="215444"/>
          </a:xfrm>
          <a:prstGeom prst="rect">
            <a:avLst/>
          </a:prstGeom>
          <a:noFill/>
        </p:spPr>
        <p:txBody>
          <a:bodyPr wrap="square" rtlCol="0">
            <a:spAutoFit/>
          </a:bodyPr>
          <a:lstStyle/>
          <a:p>
            <a:pPr algn="ctr"/>
            <a:r>
              <a:rPr lang="en-US" sz="800" b="1" dirty="0">
                <a:solidFill>
                  <a:schemeClr val="bg1"/>
                </a:solidFill>
                <a:latin typeface="Helvetica" panose="020B0604020202020204" pitchFamily="2" charset="0"/>
                <a:ea typeface="Open Sans" panose="020B0606030504020204" pitchFamily="34" charset="0"/>
                <a:cs typeface="Open Sans" panose="020B0606030504020204" pitchFamily="34" charset="0"/>
              </a:rPr>
              <a:t>$602K</a:t>
            </a:r>
          </a:p>
        </p:txBody>
      </p:sp>
      <p:sp>
        <p:nvSpPr>
          <p:cNvPr id="18" name="TextBox 17">
            <a:extLst>
              <a:ext uri="{FF2B5EF4-FFF2-40B4-BE49-F238E27FC236}">
                <a16:creationId xmlns:a16="http://schemas.microsoft.com/office/drawing/2014/main" id="{1439FE09-4B2F-48F2-8164-9BDD2F52E402}"/>
              </a:ext>
            </a:extLst>
          </p:cNvPr>
          <p:cNvSpPr txBox="1"/>
          <p:nvPr/>
        </p:nvSpPr>
        <p:spPr>
          <a:xfrm>
            <a:off x="8362449" y="5030920"/>
            <a:ext cx="656486" cy="215444"/>
          </a:xfrm>
          <a:prstGeom prst="rect">
            <a:avLst/>
          </a:prstGeom>
          <a:noFill/>
        </p:spPr>
        <p:txBody>
          <a:bodyPr wrap="square" rtlCol="0">
            <a:spAutoFit/>
          </a:bodyPr>
          <a:lstStyle/>
          <a:p>
            <a:pPr algn="ctr"/>
            <a:r>
              <a:rPr lang="en-US" sz="800" b="1" dirty="0">
                <a:solidFill>
                  <a:schemeClr val="bg1"/>
                </a:solidFill>
                <a:latin typeface="Helvetica" panose="020B0604020202020204" pitchFamily="2" charset="0"/>
                <a:ea typeface="Open Sans" panose="020B0606030504020204" pitchFamily="34" charset="0"/>
                <a:cs typeface="Open Sans" panose="020B0606030504020204" pitchFamily="34" charset="0"/>
              </a:rPr>
              <a:t>$1.3MM</a:t>
            </a:r>
          </a:p>
        </p:txBody>
      </p:sp>
      <p:sp>
        <p:nvSpPr>
          <p:cNvPr id="19" name="TextBox 18">
            <a:extLst>
              <a:ext uri="{FF2B5EF4-FFF2-40B4-BE49-F238E27FC236}">
                <a16:creationId xmlns:a16="http://schemas.microsoft.com/office/drawing/2014/main" id="{38DE8DB9-22C0-4412-9F31-366242E7780D}"/>
              </a:ext>
            </a:extLst>
          </p:cNvPr>
          <p:cNvSpPr txBox="1"/>
          <p:nvPr/>
        </p:nvSpPr>
        <p:spPr>
          <a:xfrm>
            <a:off x="9798516" y="5030922"/>
            <a:ext cx="595934" cy="215444"/>
          </a:xfrm>
          <a:prstGeom prst="rect">
            <a:avLst/>
          </a:prstGeom>
          <a:noFill/>
        </p:spPr>
        <p:txBody>
          <a:bodyPr wrap="square" rtlCol="0">
            <a:spAutoFit/>
          </a:bodyPr>
          <a:lstStyle/>
          <a:p>
            <a:pPr algn="ctr"/>
            <a:r>
              <a:rPr lang="en-US" sz="800" b="1" dirty="0">
                <a:solidFill>
                  <a:schemeClr val="bg1"/>
                </a:solidFill>
                <a:latin typeface="Helvetica" panose="020B0604020202020204" pitchFamily="2" charset="0"/>
                <a:ea typeface="Open Sans" panose="020B0606030504020204" pitchFamily="34" charset="0"/>
                <a:cs typeface="Open Sans" panose="020B0606030504020204" pitchFamily="34" charset="0"/>
              </a:rPr>
              <a:t>$1.1MM</a:t>
            </a:r>
          </a:p>
        </p:txBody>
      </p:sp>
      <p:sp>
        <p:nvSpPr>
          <p:cNvPr id="20" name="TextBox 19">
            <a:extLst>
              <a:ext uri="{FF2B5EF4-FFF2-40B4-BE49-F238E27FC236}">
                <a16:creationId xmlns:a16="http://schemas.microsoft.com/office/drawing/2014/main" id="{C6D1059F-BC98-430C-942D-986364D0A63F}"/>
              </a:ext>
            </a:extLst>
          </p:cNvPr>
          <p:cNvSpPr txBox="1"/>
          <p:nvPr/>
        </p:nvSpPr>
        <p:spPr>
          <a:xfrm>
            <a:off x="10367085" y="5030919"/>
            <a:ext cx="595934" cy="215444"/>
          </a:xfrm>
          <a:prstGeom prst="rect">
            <a:avLst/>
          </a:prstGeom>
          <a:noFill/>
        </p:spPr>
        <p:txBody>
          <a:bodyPr wrap="square" rtlCol="0">
            <a:spAutoFit/>
          </a:bodyPr>
          <a:lstStyle/>
          <a:p>
            <a:pPr algn="ctr"/>
            <a:r>
              <a:rPr lang="en-US" sz="800" b="1" dirty="0">
                <a:solidFill>
                  <a:schemeClr val="bg1"/>
                </a:solidFill>
                <a:latin typeface="Helvetica" panose="020B0604020202020204" pitchFamily="2" charset="0"/>
                <a:ea typeface="Open Sans" panose="020B0606030504020204" pitchFamily="34" charset="0"/>
                <a:cs typeface="Open Sans" panose="020B0606030504020204" pitchFamily="34" charset="0"/>
              </a:rPr>
              <a:t>$872K</a:t>
            </a:r>
          </a:p>
        </p:txBody>
      </p:sp>
      <p:sp>
        <p:nvSpPr>
          <p:cNvPr id="21" name="TextBox 20">
            <a:extLst>
              <a:ext uri="{FF2B5EF4-FFF2-40B4-BE49-F238E27FC236}">
                <a16:creationId xmlns:a16="http://schemas.microsoft.com/office/drawing/2014/main" id="{6121B8C2-0C2A-4E4C-873A-2B37349B9763}"/>
              </a:ext>
            </a:extLst>
          </p:cNvPr>
          <p:cNvSpPr txBox="1"/>
          <p:nvPr/>
        </p:nvSpPr>
        <p:spPr>
          <a:xfrm>
            <a:off x="6064720" y="5475716"/>
            <a:ext cx="70924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1" strike="noStrike" kern="1200" cap="none" spc="0" normalizeH="0" baseline="0" noProof="0" dirty="0">
                <a:ln>
                  <a:noFill/>
                </a:ln>
                <a:effectLst/>
                <a:uLnTx/>
                <a:uFillTx/>
                <a:latin typeface="Helvetica Light" panose="020B0403020202020204" pitchFamily="34" charset="0"/>
                <a:ea typeface="Open Sans" panose="020B0606030504020204" pitchFamily="34" charset="0"/>
                <a:cs typeface="Open Sans" panose="020B0606030504020204" pitchFamily="34" charset="0"/>
              </a:rPr>
              <a:t>(40 races)</a:t>
            </a:r>
          </a:p>
        </p:txBody>
      </p:sp>
      <p:sp>
        <p:nvSpPr>
          <p:cNvPr id="22" name="TextBox 21">
            <a:extLst>
              <a:ext uri="{FF2B5EF4-FFF2-40B4-BE49-F238E27FC236}">
                <a16:creationId xmlns:a16="http://schemas.microsoft.com/office/drawing/2014/main" id="{DFDB5588-C869-4CA0-8A5C-8A9D1A496D01}"/>
              </a:ext>
            </a:extLst>
          </p:cNvPr>
          <p:cNvSpPr txBox="1"/>
          <p:nvPr/>
        </p:nvSpPr>
        <p:spPr>
          <a:xfrm>
            <a:off x="8040049" y="5475716"/>
            <a:ext cx="70924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1" strike="noStrike" kern="1200" cap="none" spc="0" normalizeH="0" baseline="0" noProof="0" dirty="0">
                <a:ln>
                  <a:noFill/>
                </a:ln>
                <a:effectLst/>
                <a:uLnTx/>
                <a:uFillTx/>
                <a:latin typeface="Helvetica Light" panose="020B0403020202020204" pitchFamily="34" charset="0"/>
                <a:ea typeface="Open Sans" panose="020B0606030504020204" pitchFamily="34" charset="0"/>
                <a:cs typeface="Open Sans" panose="020B0606030504020204" pitchFamily="34" charset="0"/>
              </a:rPr>
              <a:t>(7 races)</a:t>
            </a:r>
          </a:p>
        </p:txBody>
      </p:sp>
      <p:sp>
        <p:nvSpPr>
          <p:cNvPr id="28" name="TextBox 27">
            <a:extLst>
              <a:ext uri="{FF2B5EF4-FFF2-40B4-BE49-F238E27FC236}">
                <a16:creationId xmlns:a16="http://schemas.microsoft.com/office/drawing/2014/main" id="{F7879026-2263-4ADC-AC0B-ADE02122AB8C}"/>
              </a:ext>
            </a:extLst>
          </p:cNvPr>
          <p:cNvSpPr txBox="1"/>
          <p:nvPr/>
        </p:nvSpPr>
        <p:spPr>
          <a:xfrm>
            <a:off x="10043222" y="5475716"/>
            <a:ext cx="70924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1" strike="noStrike" kern="1200" cap="none" spc="0" normalizeH="0" baseline="0" noProof="0" dirty="0">
                <a:ln>
                  <a:noFill/>
                </a:ln>
                <a:effectLst/>
                <a:uLnTx/>
                <a:uFillTx/>
                <a:latin typeface="Helvetica Light" panose="020B0403020202020204" pitchFamily="34" charset="0"/>
                <a:ea typeface="Open Sans" panose="020B0606030504020204" pitchFamily="34" charset="0"/>
                <a:cs typeface="Open Sans" panose="020B0606030504020204" pitchFamily="34" charset="0"/>
              </a:rPr>
              <a:t>(6 races)</a:t>
            </a:r>
          </a:p>
        </p:txBody>
      </p:sp>
      <p:sp>
        <p:nvSpPr>
          <p:cNvPr id="29" name="TextBox 28">
            <a:extLst>
              <a:ext uri="{FF2B5EF4-FFF2-40B4-BE49-F238E27FC236}">
                <a16:creationId xmlns:a16="http://schemas.microsoft.com/office/drawing/2014/main" id="{D7679FD3-A03B-4C9F-9DC5-55EDBA0C3241}"/>
              </a:ext>
            </a:extLst>
          </p:cNvPr>
          <p:cNvSpPr txBox="1"/>
          <p:nvPr/>
        </p:nvSpPr>
        <p:spPr>
          <a:xfrm>
            <a:off x="4503603" y="4909762"/>
            <a:ext cx="1389137" cy="338554"/>
          </a:xfrm>
          <a:prstGeom prst="rect">
            <a:avLst/>
          </a:prstGeom>
          <a:noFill/>
        </p:spPr>
        <p:txBody>
          <a:bodyPr wrap="square" rtlCol="0">
            <a:spAutoFit/>
          </a:bodyPr>
          <a:lstStyle/>
          <a:p>
            <a:pPr algn="r"/>
            <a:r>
              <a:rPr lang="en-US" sz="800" b="1" dirty="0">
                <a:latin typeface="Helvetica" panose="020B0604020202020204" pitchFamily="2" charset="0"/>
                <a:ea typeface="Open Sans" panose="020B0606030504020204" pitchFamily="34" charset="0"/>
                <a:cs typeface="Open Sans" panose="020B0606030504020204" pitchFamily="34" charset="0"/>
              </a:rPr>
              <a:t>Average Weekly</a:t>
            </a:r>
            <a:br>
              <a:rPr lang="en-US" sz="800" b="1" dirty="0">
                <a:latin typeface="Helvetica" panose="020B0604020202020204" pitchFamily="2" charset="0"/>
                <a:ea typeface="Open Sans" panose="020B0606030504020204" pitchFamily="34" charset="0"/>
                <a:cs typeface="Open Sans" panose="020B0606030504020204" pitchFamily="34" charset="0"/>
              </a:rPr>
            </a:br>
            <a:r>
              <a:rPr lang="en-US" sz="800" b="1" dirty="0">
                <a:latin typeface="Helvetica" panose="020B0604020202020204" pitchFamily="2" charset="0"/>
                <a:ea typeface="Open Sans" panose="020B0606030504020204" pitchFamily="34" charset="0"/>
                <a:cs typeface="Open Sans" panose="020B0606030504020204" pitchFamily="34" charset="0"/>
              </a:rPr>
              <a:t>TV Spend</a:t>
            </a:r>
          </a:p>
        </p:txBody>
      </p:sp>
      <p:sp>
        <p:nvSpPr>
          <p:cNvPr id="26" name="Rectangle 25">
            <a:extLst>
              <a:ext uri="{FF2B5EF4-FFF2-40B4-BE49-F238E27FC236}">
                <a16:creationId xmlns:a16="http://schemas.microsoft.com/office/drawing/2014/main" id="{50BC26C4-FF3A-436B-85B6-6F8C8B5B5A0E}"/>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289241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027"/>
          <a:stretch/>
        </p:blipFill>
        <p:spPr>
          <a:xfrm>
            <a:off x="0" y="-12699"/>
            <a:ext cx="12192000" cy="68834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6980743" cy="1569660"/>
          </a:xfrm>
          <a:prstGeom prst="rect">
            <a:avLst/>
          </a:prstGeom>
          <a:noFill/>
        </p:spPr>
        <p:txBody>
          <a:bodyPr wrap="square" rtlCol="0">
            <a:spAutoFit/>
          </a:bodyPr>
          <a:lstStyle/>
          <a:p>
            <a:r>
              <a:rPr lang="en-US" sz="3200" b="1" dirty="0">
                <a:solidFill>
                  <a:srgbClr val="FFE600"/>
                </a:solidFill>
                <a:latin typeface="Helvetica" pitchFamily="2" charset="0"/>
              </a:rPr>
              <a:t>A deeper dive exploring how ‘share of voice’ impacted some </a:t>
            </a:r>
          </a:p>
          <a:p>
            <a:r>
              <a:rPr lang="en-US" sz="3200" b="1" dirty="0">
                <a:solidFill>
                  <a:srgbClr val="FFE600"/>
                </a:solidFill>
                <a:latin typeface="Helvetica" pitchFamily="2" charset="0"/>
              </a:rPr>
              <a:t>of these ‘hotly-contested’ races…</a:t>
            </a:r>
          </a:p>
        </p:txBody>
      </p:sp>
    </p:spTree>
    <p:extLst>
      <p:ext uri="{BB962C8B-B14F-4D97-AF65-F5344CB8AC3E}">
        <p14:creationId xmlns:p14="http://schemas.microsoft.com/office/powerpoint/2010/main" val="3731904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92812D1-C2E7-6145-8C2A-95A25EFCD80C}"/>
              </a:ext>
            </a:extLst>
          </p:cNvPr>
          <p:cNvSpPr/>
          <p:nvPr/>
        </p:nvSpPr>
        <p:spPr>
          <a:xfrm>
            <a:off x="649962" y="3966898"/>
            <a:ext cx="3516407" cy="2161109"/>
          </a:xfrm>
          <a:prstGeom prst="rect">
            <a:avLst/>
          </a:prstGeom>
          <a:solidFill>
            <a:srgbClr val="E84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Rectangle 27">
            <a:extLst>
              <a:ext uri="{FF2B5EF4-FFF2-40B4-BE49-F238E27FC236}">
                <a16:creationId xmlns:a16="http://schemas.microsoft.com/office/drawing/2014/main" id="{611A2BD2-28EE-844C-ABD0-1BBA2351FC49}"/>
              </a:ext>
            </a:extLst>
          </p:cNvPr>
          <p:cNvSpPr/>
          <p:nvPr/>
        </p:nvSpPr>
        <p:spPr>
          <a:xfrm>
            <a:off x="4239300" y="3966898"/>
            <a:ext cx="3516407" cy="2161109"/>
          </a:xfrm>
          <a:prstGeom prst="rect">
            <a:avLst/>
          </a:prstGeom>
          <a:solidFill>
            <a:srgbClr val="E84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 name="Rectangle 28">
            <a:extLst>
              <a:ext uri="{FF2B5EF4-FFF2-40B4-BE49-F238E27FC236}">
                <a16:creationId xmlns:a16="http://schemas.microsoft.com/office/drawing/2014/main" id="{BE7A67A6-9B9E-EC45-BEF3-59FAC4400EEB}"/>
              </a:ext>
            </a:extLst>
          </p:cNvPr>
          <p:cNvSpPr/>
          <p:nvPr/>
        </p:nvSpPr>
        <p:spPr>
          <a:xfrm>
            <a:off x="7828638" y="3954497"/>
            <a:ext cx="3516407" cy="2161109"/>
          </a:xfrm>
          <a:prstGeom prst="rect">
            <a:avLst/>
          </a:prstGeom>
          <a:solidFill>
            <a:srgbClr val="E84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 name="Rectangle 3">
            <a:extLst>
              <a:ext uri="{FF2B5EF4-FFF2-40B4-BE49-F238E27FC236}">
                <a16:creationId xmlns:a16="http://schemas.microsoft.com/office/drawing/2014/main" id="{3ED54650-E124-0942-8B03-A438165B55A6}"/>
              </a:ext>
            </a:extLst>
          </p:cNvPr>
          <p:cNvSpPr/>
          <p:nvPr/>
        </p:nvSpPr>
        <p:spPr>
          <a:xfrm>
            <a:off x="413302" y="357425"/>
            <a:ext cx="11102423" cy="1107996"/>
          </a:xfrm>
          <a:prstGeom prst="rect">
            <a:avLst/>
          </a:prstGeom>
        </p:spPr>
        <p:txBody>
          <a:bodyPr wrap="square">
            <a:spAutoFit/>
          </a:bodyPr>
          <a:lstStyle/>
          <a:p>
            <a:r>
              <a:rPr lang="en-US" sz="3300" b="1" dirty="0">
                <a:solidFill>
                  <a:srgbClr val="1F1A62"/>
                </a:solidFill>
                <a:latin typeface="Helvetica" pitchFamily="2" charset="0"/>
              </a:rPr>
              <a:t>There are several ways that TV advertising can change the course of an election</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30" name="Rectangle 29">
            <a:extLst>
              <a:ext uri="{FF2B5EF4-FFF2-40B4-BE49-F238E27FC236}">
                <a16:creationId xmlns:a16="http://schemas.microsoft.com/office/drawing/2014/main" id="{C0E1F46B-70E6-5C48-A3D3-CAA938A36A27}"/>
              </a:ext>
            </a:extLst>
          </p:cNvPr>
          <p:cNvSpPr/>
          <p:nvPr/>
        </p:nvSpPr>
        <p:spPr>
          <a:xfrm>
            <a:off x="706877" y="4116014"/>
            <a:ext cx="4049568" cy="400110"/>
          </a:xfrm>
          <a:prstGeom prst="rect">
            <a:avLst/>
          </a:prstGeom>
        </p:spPr>
        <p:txBody>
          <a:bodyPr wrap="square">
            <a:spAutoFit/>
          </a:bodyPr>
          <a:lstStyle/>
          <a:p>
            <a:r>
              <a:rPr lang="en-US" sz="2000" b="1" dirty="0">
                <a:solidFill>
                  <a:schemeClr val="bg1"/>
                </a:solidFill>
                <a:latin typeface="Helvetica" pitchFamily="2" charset="0"/>
              </a:rPr>
              <a:t>Securing Victory</a:t>
            </a:r>
          </a:p>
        </p:txBody>
      </p:sp>
      <p:sp>
        <p:nvSpPr>
          <p:cNvPr id="33" name="TextBox 32">
            <a:extLst>
              <a:ext uri="{FF2B5EF4-FFF2-40B4-BE49-F238E27FC236}">
                <a16:creationId xmlns:a16="http://schemas.microsoft.com/office/drawing/2014/main" id="{5560C96A-2084-0840-B88B-E4DD518EDBA0}"/>
              </a:ext>
            </a:extLst>
          </p:cNvPr>
          <p:cNvSpPr txBox="1"/>
          <p:nvPr/>
        </p:nvSpPr>
        <p:spPr>
          <a:xfrm>
            <a:off x="720488" y="4523547"/>
            <a:ext cx="3341683" cy="1092607"/>
          </a:xfrm>
          <a:prstGeom prst="rect">
            <a:avLst/>
          </a:prstGeom>
          <a:noFill/>
        </p:spPr>
        <p:txBody>
          <a:bodyPr wrap="square" rtlCol="0">
            <a:spAutoFit/>
          </a:bodyPr>
          <a:lstStyle/>
          <a:p>
            <a:r>
              <a:rPr lang="en-US" sz="1300" dirty="0">
                <a:solidFill>
                  <a:schemeClr val="bg1"/>
                </a:solidFill>
                <a:latin typeface="Helvetica Light" panose="020B0403020202020204" pitchFamily="34" charset="0"/>
              </a:rPr>
              <a:t>Whether you’re viewed as the favorite or an underdog, building awareness and delivering your message to voters through strong levels of TV advertising gives </a:t>
            </a:r>
            <a:r>
              <a:rPr lang="en-US" sz="1300">
                <a:solidFill>
                  <a:schemeClr val="bg1"/>
                </a:solidFill>
                <a:latin typeface="Helvetica Light" panose="020B0403020202020204" pitchFamily="34" charset="0"/>
              </a:rPr>
              <a:t>candidates a </a:t>
            </a:r>
            <a:r>
              <a:rPr lang="en-US" sz="1300" dirty="0">
                <a:solidFill>
                  <a:schemeClr val="bg1"/>
                </a:solidFill>
                <a:latin typeface="Helvetica Light" panose="020B0403020202020204" pitchFamily="34" charset="0"/>
              </a:rPr>
              <a:t>higher propensity to win. </a:t>
            </a:r>
          </a:p>
        </p:txBody>
      </p:sp>
      <p:sp>
        <p:nvSpPr>
          <p:cNvPr id="34" name="Rectangle 33">
            <a:extLst>
              <a:ext uri="{FF2B5EF4-FFF2-40B4-BE49-F238E27FC236}">
                <a16:creationId xmlns:a16="http://schemas.microsoft.com/office/drawing/2014/main" id="{34CC8CE6-CBBB-9148-9480-ABF797D19659}"/>
              </a:ext>
            </a:extLst>
          </p:cNvPr>
          <p:cNvSpPr/>
          <p:nvPr/>
        </p:nvSpPr>
        <p:spPr>
          <a:xfrm>
            <a:off x="4286373" y="4108265"/>
            <a:ext cx="3456540" cy="400110"/>
          </a:xfrm>
          <a:prstGeom prst="rect">
            <a:avLst/>
          </a:prstGeom>
        </p:spPr>
        <p:txBody>
          <a:bodyPr wrap="square">
            <a:spAutoFit/>
          </a:bodyPr>
          <a:lstStyle/>
          <a:p>
            <a:r>
              <a:rPr lang="en-US" sz="2000" b="1" dirty="0">
                <a:solidFill>
                  <a:schemeClr val="bg1"/>
                </a:solidFill>
                <a:latin typeface="Helvetica" pitchFamily="2" charset="0"/>
              </a:rPr>
              <a:t>From Fringe To Contender</a:t>
            </a:r>
          </a:p>
        </p:txBody>
      </p:sp>
      <p:sp>
        <p:nvSpPr>
          <p:cNvPr id="35" name="TextBox 34">
            <a:extLst>
              <a:ext uri="{FF2B5EF4-FFF2-40B4-BE49-F238E27FC236}">
                <a16:creationId xmlns:a16="http://schemas.microsoft.com/office/drawing/2014/main" id="{356F6918-FB63-C54D-B878-8FD5D9690E20}"/>
              </a:ext>
            </a:extLst>
          </p:cNvPr>
          <p:cNvSpPr txBox="1"/>
          <p:nvPr/>
        </p:nvSpPr>
        <p:spPr>
          <a:xfrm>
            <a:off x="4299984" y="4515798"/>
            <a:ext cx="3341683" cy="1292662"/>
          </a:xfrm>
          <a:prstGeom prst="rect">
            <a:avLst/>
          </a:prstGeom>
          <a:noFill/>
        </p:spPr>
        <p:txBody>
          <a:bodyPr wrap="square" rtlCol="0">
            <a:spAutoFit/>
          </a:bodyPr>
          <a:lstStyle/>
          <a:p>
            <a:r>
              <a:rPr lang="en-US" sz="1300" dirty="0">
                <a:solidFill>
                  <a:schemeClr val="bg1"/>
                </a:solidFill>
                <a:latin typeface="Helvetica Light" panose="020B0403020202020204" pitchFamily="34" charset="0"/>
              </a:rPr>
              <a:t>Investment in TV to build share of voice during the election cycle can prop up a candidate and destabilize an opponent which can turn a formerly ‘fringe’ candidate into a true contender by election day.</a:t>
            </a:r>
          </a:p>
        </p:txBody>
      </p:sp>
      <p:sp>
        <p:nvSpPr>
          <p:cNvPr id="36" name="Rectangle 35">
            <a:extLst>
              <a:ext uri="{FF2B5EF4-FFF2-40B4-BE49-F238E27FC236}">
                <a16:creationId xmlns:a16="http://schemas.microsoft.com/office/drawing/2014/main" id="{C1AF966E-5A86-E944-B039-CE9D7B0774B6}"/>
              </a:ext>
            </a:extLst>
          </p:cNvPr>
          <p:cNvSpPr/>
          <p:nvPr/>
        </p:nvSpPr>
        <p:spPr>
          <a:xfrm>
            <a:off x="7864578" y="4108265"/>
            <a:ext cx="3394742" cy="400110"/>
          </a:xfrm>
          <a:prstGeom prst="rect">
            <a:avLst/>
          </a:prstGeom>
        </p:spPr>
        <p:txBody>
          <a:bodyPr wrap="square">
            <a:spAutoFit/>
          </a:bodyPr>
          <a:lstStyle/>
          <a:p>
            <a:r>
              <a:rPr lang="en-US" sz="2000" b="1" dirty="0">
                <a:solidFill>
                  <a:schemeClr val="bg1"/>
                </a:solidFill>
                <a:latin typeface="Helvetica" pitchFamily="2" charset="0"/>
              </a:rPr>
              <a:t>Dethroning Incumbents</a:t>
            </a:r>
          </a:p>
        </p:txBody>
      </p:sp>
      <p:sp>
        <p:nvSpPr>
          <p:cNvPr id="37" name="TextBox 36">
            <a:extLst>
              <a:ext uri="{FF2B5EF4-FFF2-40B4-BE49-F238E27FC236}">
                <a16:creationId xmlns:a16="http://schemas.microsoft.com/office/drawing/2014/main" id="{42A241C3-2D1B-024B-B921-2CBD7F24B51F}"/>
              </a:ext>
            </a:extLst>
          </p:cNvPr>
          <p:cNvSpPr txBox="1"/>
          <p:nvPr/>
        </p:nvSpPr>
        <p:spPr>
          <a:xfrm>
            <a:off x="7878189" y="4515798"/>
            <a:ext cx="3425747" cy="1492716"/>
          </a:xfrm>
          <a:prstGeom prst="rect">
            <a:avLst/>
          </a:prstGeom>
          <a:noFill/>
        </p:spPr>
        <p:txBody>
          <a:bodyPr wrap="square" rtlCol="0">
            <a:spAutoFit/>
          </a:bodyPr>
          <a:lstStyle/>
          <a:p>
            <a:r>
              <a:rPr lang="en-US" sz="1300" dirty="0">
                <a:solidFill>
                  <a:schemeClr val="bg1"/>
                </a:solidFill>
                <a:latin typeface="Helvetica Light" panose="020B0403020202020204" pitchFamily="34" charset="0"/>
              </a:rPr>
              <a:t>Incumbents sometimes become complacent with their election status. This sense of security often means that they don’t invest much on media which allows challengers to more easily gain a ‘share of voice’ advantage leading to an unexpected victory on election day. </a:t>
            </a:r>
          </a:p>
        </p:txBody>
      </p:sp>
      <p:sp>
        <p:nvSpPr>
          <p:cNvPr id="17" name="Slide Number Placeholder 5">
            <a:extLst>
              <a:ext uri="{FF2B5EF4-FFF2-40B4-BE49-F238E27FC236}">
                <a16:creationId xmlns:a16="http://schemas.microsoft.com/office/drawing/2014/main" id="{25242525-3551-4CCA-8F02-3E9C86E1FBE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27</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844" y="1958206"/>
            <a:ext cx="1803651" cy="18036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088049" y="1958205"/>
            <a:ext cx="1803651" cy="180365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6254" y="1958205"/>
            <a:ext cx="1803651" cy="1803651"/>
          </a:xfrm>
          <a:prstGeom prst="rect">
            <a:avLst/>
          </a:prstGeom>
        </p:spPr>
      </p:pic>
      <p:sp>
        <p:nvSpPr>
          <p:cNvPr id="19" name="Rectangle 18">
            <a:extLst>
              <a:ext uri="{FF2B5EF4-FFF2-40B4-BE49-F238E27FC236}">
                <a16:creationId xmlns:a16="http://schemas.microsoft.com/office/drawing/2014/main" id="{EE31924F-BC3E-42C2-B9CC-D03EB95159F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009386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2812D1-C2E7-6145-8C2A-95A25EFCD80C}"/>
              </a:ext>
            </a:extLst>
          </p:cNvPr>
          <p:cNvSpPr/>
          <p:nvPr/>
        </p:nvSpPr>
        <p:spPr>
          <a:xfrm>
            <a:off x="-21520"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1402964" y="204977"/>
            <a:ext cx="10719186" cy="892552"/>
          </a:xfrm>
          <a:prstGeom prst="rect">
            <a:avLst/>
          </a:prstGeom>
        </p:spPr>
        <p:txBody>
          <a:bodyPr wrap="square">
            <a:spAutoFit/>
          </a:bodyPr>
          <a:lstStyle/>
          <a:p>
            <a:r>
              <a:rPr lang="en-US" sz="2600" b="1" dirty="0">
                <a:solidFill>
                  <a:srgbClr val="E84A99"/>
                </a:solidFill>
                <a:latin typeface="Helvetica" pitchFamily="2" charset="0"/>
              </a:rPr>
              <a:t>Securing Victory:</a:t>
            </a:r>
            <a:r>
              <a:rPr lang="en-US" sz="2600" b="1" dirty="0">
                <a:solidFill>
                  <a:srgbClr val="1F1A62"/>
                </a:solidFill>
                <a:latin typeface="Helvetica" pitchFamily="2" charset="0"/>
              </a:rPr>
              <a:t> competitive races that became non-competitive closer to election day </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28</a:t>
            </a:fld>
            <a:endParaRPr lang="en-US" dirty="0"/>
          </a:p>
        </p:txBody>
      </p:sp>
      <p:sp>
        <p:nvSpPr>
          <p:cNvPr id="11" name="Triangle 12">
            <a:extLst>
              <a:ext uri="{FF2B5EF4-FFF2-40B4-BE49-F238E27FC236}">
                <a16:creationId xmlns:a16="http://schemas.microsoft.com/office/drawing/2014/main" id="{532FA46E-ACAD-F44A-B127-7D95BC48CA96}"/>
              </a:ext>
            </a:extLst>
          </p:cNvPr>
          <p:cNvSpPr/>
          <p:nvPr/>
        </p:nvSpPr>
        <p:spPr>
          <a:xfrm rot="5400000">
            <a:off x="543356" y="119365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5324CB-BA3C-3849-9525-612C71A97EC4}"/>
              </a:ext>
            </a:extLst>
          </p:cNvPr>
          <p:cNvSpPr txBox="1"/>
          <p:nvPr/>
        </p:nvSpPr>
        <p:spPr>
          <a:xfrm>
            <a:off x="745342" y="1119893"/>
            <a:ext cx="11446658" cy="553998"/>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Several races that were originally considered ‘competitive’ became non-competitive closer to election day as the eventual winners went heavy on TV and easily won the SOV battle against their main opponent</a:t>
            </a:r>
          </a:p>
        </p:txBody>
      </p:sp>
      <p:sp>
        <p:nvSpPr>
          <p:cNvPr id="19" name="TextBox 18">
            <a:extLst>
              <a:ext uri="{FF2B5EF4-FFF2-40B4-BE49-F238E27FC236}">
                <a16:creationId xmlns:a16="http://schemas.microsoft.com/office/drawing/2014/main" id="{849669F3-CC14-4C7D-9C19-BE32A5281E67}"/>
              </a:ext>
            </a:extLst>
          </p:cNvPr>
          <p:cNvSpPr txBox="1"/>
          <p:nvPr/>
        </p:nvSpPr>
        <p:spPr>
          <a:xfrm>
            <a:off x="546751" y="6122847"/>
            <a:ext cx="11688285" cy="410882"/>
          </a:xfrm>
          <a:prstGeom prst="rect">
            <a:avLst/>
          </a:prstGeom>
          <a:noFill/>
        </p:spPr>
        <p:txBody>
          <a:bodyPr wrap="square" rtlCol="0">
            <a:spAutoFit/>
          </a:bodyPr>
          <a:lstStyle/>
          <a:p>
            <a:pPr lvl="0">
              <a:defRPr/>
            </a:pPr>
            <a:r>
              <a:rPr lang="en-US" sz="69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‘late’ rating reflects US House (9/7/18), US Senate (10/26/18) and Gubernatorial (10/26/18), ‘Hotly-Contested’ races are ‘Toss-Up’ or ‘Lean’ ratings. Note: Share of Voice = Share of TV spend within their race.  Total election cycle reflects all dollars spent between 12/26/17 – 11/20/18 (includes primary and general election). Race Rating Movement reflects the change from ‘early’ rating to ‘late’ rating.</a:t>
            </a:r>
          </a:p>
        </p:txBody>
      </p:sp>
      <p:sp>
        <p:nvSpPr>
          <p:cNvPr id="21" name="TextBox 20"/>
          <p:cNvSpPr txBox="1"/>
          <p:nvPr/>
        </p:nvSpPr>
        <p:spPr>
          <a:xfrm>
            <a:off x="1732340" y="2262306"/>
            <a:ext cx="1797966"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Governor: </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Pennsylvania</a:t>
            </a:r>
          </a:p>
          <a:p>
            <a:r>
              <a:rPr lang="en-US" sz="1200" dirty="0">
                <a:latin typeface="Helvetica Light" panose="020B0403020202020204" pitchFamily="34" charset="0"/>
                <a:ea typeface="Open Sans" panose="020B0606030504020204" pitchFamily="34" charset="0"/>
                <a:cs typeface="Open Sans" panose="020B0606030504020204" pitchFamily="34" charset="0"/>
              </a:rPr>
              <a:t>Tom Wolf</a:t>
            </a:r>
            <a:br>
              <a:rPr lang="en-US" sz="12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br>
            <a:r>
              <a:rPr lang="en-US" sz="1200" dirty="0">
                <a:solidFill>
                  <a:srgbClr val="4472C4"/>
                </a:solidFill>
                <a:latin typeface="Helvetica Light" panose="020B0403020202020204" pitchFamily="34" charset="0"/>
                <a:ea typeface="Open Sans" panose="020B0606030504020204" pitchFamily="34" charset="0"/>
                <a:cs typeface="Open Sans" panose="020B0606030504020204" pitchFamily="34" charset="0"/>
              </a:rPr>
              <a:t>(Dem) </a:t>
            </a:r>
            <a:r>
              <a:rPr lang="en-US" sz="1200" i="1" dirty="0">
                <a:latin typeface="Helvetica Light" panose="020B0403020202020204" pitchFamily="34" charset="0"/>
                <a:ea typeface="Open Sans" panose="020B0606030504020204" pitchFamily="34" charset="0"/>
                <a:cs typeface="Open Sans" panose="020B0606030504020204" pitchFamily="34" charset="0"/>
              </a:rPr>
              <a:t>Incumbent</a:t>
            </a:r>
          </a:p>
        </p:txBody>
      </p:sp>
      <p:sp>
        <p:nvSpPr>
          <p:cNvPr id="22" name="TextBox 21"/>
          <p:cNvSpPr txBox="1"/>
          <p:nvPr/>
        </p:nvSpPr>
        <p:spPr>
          <a:xfrm>
            <a:off x="3088398" y="2477749"/>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85%</a:t>
            </a:r>
          </a:p>
        </p:txBody>
      </p:sp>
      <p:sp>
        <p:nvSpPr>
          <p:cNvPr id="26" name="TextBox 25"/>
          <p:cNvSpPr txBox="1"/>
          <p:nvPr/>
        </p:nvSpPr>
        <p:spPr>
          <a:xfrm>
            <a:off x="4936460" y="2493138"/>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$17.8MM</a:t>
            </a:r>
          </a:p>
        </p:txBody>
      </p:sp>
      <p:sp>
        <p:nvSpPr>
          <p:cNvPr id="31" name="TextBox 30"/>
          <p:cNvSpPr txBox="1"/>
          <p:nvPr/>
        </p:nvSpPr>
        <p:spPr>
          <a:xfrm>
            <a:off x="9757246" y="2447996"/>
            <a:ext cx="1541586" cy="523220"/>
          </a:xfrm>
          <a:prstGeom prst="rect">
            <a:avLst/>
          </a:prstGeom>
          <a:noFill/>
        </p:spPr>
        <p:txBody>
          <a:bodyPr wrap="square" rtlCol="0">
            <a:spAutoFit/>
          </a:bodyPr>
          <a:lstStyle/>
          <a:p>
            <a:pPr algn="ctr"/>
            <a:r>
              <a:rPr lang="en-US" sz="1400" b="1" dirty="0">
                <a:latin typeface="Helvetica Light" panose="020B0403020202020204" pitchFamily="34" charset="0"/>
                <a:ea typeface="Open Sans" panose="020B0606030504020204" pitchFamily="34" charset="0"/>
                <a:cs typeface="Open Sans" panose="020B0606030504020204" pitchFamily="34" charset="0"/>
              </a:rPr>
              <a:t>Secured</a:t>
            </a:r>
            <a:r>
              <a:rPr lang="en-US" sz="1400" dirty="0">
                <a:latin typeface="Helvetica Light" panose="020B0403020202020204" pitchFamily="34" charset="0"/>
                <a:ea typeface="Open Sans" panose="020B0606030504020204" pitchFamily="34" charset="0"/>
                <a:cs typeface="Open Sans" panose="020B0606030504020204" pitchFamily="34" charset="0"/>
              </a:rPr>
              <a:t> the race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dirty="0">
                <a:latin typeface="Helvetica Light" panose="020B0403020202020204" pitchFamily="34" charset="0"/>
                <a:ea typeface="Open Sans" panose="020B0606030504020204" pitchFamily="34" charset="0"/>
                <a:cs typeface="Open Sans" panose="020B0606030504020204" pitchFamily="34" charset="0"/>
              </a:rPr>
              <a:t>early and </a:t>
            </a:r>
            <a:r>
              <a:rPr lang="en-US" sz="1400" b="1" dirty="0">
                <a:latin typeface="Helvetica Light" panose="020B0403020202020204" pitchFamily="34" charset="0"/>
                <a:ea typeface="Open Sans" panose="020B0606030504020204" pitchFamily="34" charset="0"/>
                <a:cs typeface="Open Sans" panose="020B0606030504020204" pitchFamily="34" charset="0"/>
              </a:rPr>
              <a:t>won </a:t>
            </a:r>
          </a:p>
        </p:txBody>
      </p:sp>
      <p:sp>
        <p:nvSpPr>
          <p:cNvPr id="32" name="TextBox 31"/>
          <p:cNvSpPr txBox="1"/>
          <p:nvPr/>
        </p:nvSpPr>
        <p:spPr>
          <a:xfrm>
            <a:off x="3088398" y="3397180"/>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86%</a:t>
            </a:r>
          </a:p>
        </p:txBody>
      </p:sp>
      <p:sp>
        <p:nvSpPr>
          <p:cNvPr id="33" name="TextBox 32"/>
          <p:cNvSpPr txBox="1"/>
          <p:nvPr/>
        </p:nvSpPr>
        <p:spPr>
          <a:xfrm>
            <a:off x="4936460" y="3412569"/>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$13.9MM</a:t>
            </a:r>
          </a:p>
        </p:txBody>
      </p:sp>
      <p:sp>
        <p:nvSpPr>
          <p:cNvPr id="34" name="TextBox 33"/>
          <p:cNvSpPr txBox="1"/>
          <p:nvPr/>
        </p:nvSpPr>
        <p:spPr>
          <a:xfrm>
            <a:off x="3088398" y="4369710"/>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68%</a:t>
            </a:r>
          </a:p>
        </p:txBody>
      </p:sp>
      <p:sp>
        <p:nvSpPr>
          <p:cNvPr id="35" name="TextBox 34"/>
          <p:cNvSpPr txBox="1"/>
          <p:nvPr/>
        </p:nvSpPr>
        <p:spPr>
          <a:xfrm>
            <a:off x="4936460" y="4385099"/>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$7.4MM</a:t>
            </a:r>
          </a:p>
        </p:txBody>
      </p:sp>
      <p:sp>
        <p:nvSpPr>
          <p:cNvPr id="36" name="TextBox 35"/>
          <p:cNvSpPr txBox="1"/>
          <p:nvPr/>
        </p:nvSpPr>
        <p:spPr>
          <a:xfrm>
            <a:off x="3088398" y="5369816"/>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56%</a:t>
            </a:r>
          </a:p>
        </p:txBody>
      </p:sp>
      <p:sp>
        <p:nvSpPr>
          <p:cNvPr id="37" name="TextBox 36"/>
          <p:cNvSpPr txBox="1"/>
          <p:nvPr/>
        </p:nvSpPr>
        <p:spPr>
          <a:xfrm>
            <a:off x="4936460" y="5385205"/>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$1.9MM</a:t>
            </a:r>
          </a:p>
        </p:txBody>
      </p:sp>
      <p:pic>
        <p:nvPicPr>
          <p:cNvPr id="38" name="Picture 50">
            <a:extLst>
              <a:ext uri="{FF2B5EF4-FFF2-40B4-BE49-F238E27FC236}">
                <a16:creationId xmlns:a16="http://schemas.microsoft.com/office/drawing/2014/main" id="{5D974DCC-C1BB-4F03-A4E2-EE5D011A40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07042" y="2314430"/>
            <a:ext cx="581431" cy="726749"/>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39" name="Picture 16" descr="Image result for sherrod brown">
            <a:extLst>
              <a:ext uri="{FF2B5EF4-FFF2-40B4-BE49-F238E27FC236}">
                <a16:creationId xmlns:a16="http://schemas.microsoft.com/office/drawing/2014/main" id="{2171A2CB-9483-4B6A-9C65-8EC3E06872D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94123" y="3212571"/>
            <a:ext cx="607268" cy="769328"/>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40" name="Picture 76" descr="Image result for don bacon">
            <a:extLst>
              <a:ext uri="{FF2B5EF4-FFF2-40B4-BE49-F238E27FC236}">
                <a16:creationId xmlns:a16="http://schemas.microsoft.com/office/drawing/2014/main" id="{B0626594-E22D-4377-931A-9E5C58238DE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96930" y="5193729"/>
            <a:ext cx="601655" cy="752285"/>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sp>
        <p:nvSpPr>
          <p:cNvPr id="43" name="TextBox 42"/>
          <p:cNvSpPr txBox="1"/>
          <p:nvPr/>
        </p:nvSpPr>
        <p:spPr>
          <a:xfrm>
            <a:off x="7901478" y="2416194"/>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Lean </a:t>
            </a:r>
            <a: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t>(Dem)</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Non-Monitored</a:t>
            </a:r>
            <a:endParaRPr lang="en-US" sz="1400" b="1" dirty="0">
              <a:latin typeface="Helvetica Light" panose="020B0403020202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1729833" y="3181737"/>
            <a:ext cx="2061542"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Senate: </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Ohio</a:t>
            </a:r>
          </a:p>
          <a:p>
            <a:r>
              <a:rPr lang="en-US" sz="1200" dirty="0">
                <a:latin typeface="Helvetica Light" panose="020B0403020202020204" pitchFamily="34" charset="0"/>
                <a:ea typeface="Open Sans" panose="020B0606030504020204" pitchFamily="34" charset="0"/>
                <a:cs typeface="Open Sans" panose="020B0606030504020204" pitchFamily="34" charset="0"/>
              </a:rPr>
              <a:t>Sherrod Brown</a:t>
            </a:r>
            <a:br>
              <a:rPr lang="en-US" sz="12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br>
            <a:r>
              <a:rPr lang="en-US" sz="1200" dirty="0">
                <a:solidFill>
                  <a:srgbClr val="4472C4"/>
                </a:solidFill>
                <a:latin typeface="Helvetica Light" panose="020B0403020202020204" pitchFamily="34" charset="0"/>
                <a:ea typeface="Open Sans" panose="020B0606030504020204" pitchFamily="34" charset="0"/>
                <a:cs typeface="Open Sans" panose="020B0606030504020204" pitchFamily="34" charset="0"/>
              </a:rPr>
              <a:t>(Dem) </a:t>
            </a:r>
            <a:r>
              <a:rPr lang="en-US" sz="1200" i="1" dirty="0">
                <a:latin typeface="Helvetica Light" panose="020B0403020202020204" pitchFamily="34" charset="0"/>
                <a:ea typeface="Open Sans" panose="020B0606030504020204" pitchFamily="34" charset="0"/>
                <a:cs typeface="Open Sans" panose="020B0606030504020204" pitchFamily="34" charset="0"/>
              </a:rPr>
              <a:t>Incumbent</a:t>
            </a:r>
            <a:endParaRPr lang="en-US" sz="1200" dirty="0">
              <a:latin typeface="Helvetica Light" panose="020B0403020202020204" pitchFamily="34" charset="0"/>
              <a:ea typeface="Open Sans" panose="020B0606030504020204" pitchFamily="34" charset="0"/>
              <a:cs typeface="Open Sans" panose="020B0606030504020204" pitchFamily="34" charset="0"/>
            </a:endParaRPr>
          </a:p>
        </p:txBody>
      </p:sp>
      <p:sp>
        <p:nvSpPr>
          <p:cNvPr id="45" name="TextBox 44"/>
          <p:cNvSpPr txBox="1"/>
          <p:nvPr/>
        </p:nvSpPr>
        <p:spPr>
          <a:xfrm>
            <a:off x="1737522" y="4154267"/>
            <a:ext cx="2061542"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Minnesota 8</a:t>
            </a:r>
          </a:p>
          <a:p>
            <a:r>
              <a:rPr lang="en-US" sz="1200" dirty="0">
                <a:latin typeface="Helvetica Light" panose="020B0403020202020204" pitchFamily="34" charset="0"/>
                <a:ea typeface="Open Sans" panose="020B0606030504020204" pitchFamily="34" charset="0"/>
                <a:cs typeface="Open Sans" panose="020B0606030504020204" pitchFamily="34" charset="0"/>
              </a:rPr>
              <a:t>Pete Stauber</a:t>
            </a:r>
            <a:br>
              <a:rPr lang="en-US" sz="12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br>
            <a:r>
              <a:rPr lang="en-US" sz="12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(Rep)</a:t>
            </a:r>
          </a:p>
        </p:txBody>
      </p:sp>
      <p:sp>
        <p:nvSpPr>
          <p:cNvPr id="46" name="TextBox 45"/>
          <p:cNvSpPr txBox="1"/>
          <p:nvPr/>
        </p:nvSpPr>
        <p:spPr>
          <a:xfrm>
            <a:off x="1746362" y="5154373"/>
            <a:ext cx="2061542"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a:t>
            </a:r>
          </a:p>
          <a:p>
            <a:r>
              <a:rPr lang="en-US" sz="1200" b="1" dirty="0">
                <a:latin typeface="Helvetica Light" panose="020B0403020202020204" pitchFamily="34" charset="0"/>
                <a:ea typeface="Open Sans" panose="020B0606030504020204" pitchFamily="34" charset="0"/>
                <a:cs typeface="Open Sans" panose="020B0606030504020204" pitchFamily="34" charset="0"/>
              </a:rPr>
              <a:t>Nebraska 2</a:t>
            </a:r>
          </a:p>
          <a:p>
            <a:r>
              <a:rPr lang="en-US" sz="1200" dirty="0">
                <a:latin typeface="Helvetica Light" panose="020B0403020202020204" pitchFamily="34" charset="0"/>
                <a:ea typeface="Open Sans" panose="020B0606030504020204" pitchFamily="34" charset="0"/>
                <a:cs typeface="Open Sans" panose="020B0606030504020204" pitchFamily="34" charset="0"/>
              </a:rPr>
              <a:t>Don Bacon</a:t>
            </a:r>
            <a:br>
              <a:rPr lang="en-US" sz="12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br>
            <a:r>
              <a:rPr lang="en-US" sz="12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(Rep) </a:t>
            </a:r>
            <a:r>
              <a:rPr lang="en-US" sz="1200" i="1" dirty="0">
                <a:latin typeface="Helvetica Light" panose="020B0403020202020204" pitchFamily="34" charset="0"/>
                <a:ea typeface="Open Sans" panose="020B0606030504020204" pitchFamily="34" charset="0"/>
                <a:cs typeface="Open Sans" panose="020B0606030504020204" pitchFamily="34" charset="0"/>
              </a:rPr>
              <a:t>Incumbent</a:t>
            </a:r>
            <a:endParaRPr lang="en-US" sz="1200" dirty="0">
              <a:latin typeface="Helvetica Light" panose="020B0403020202020204" pitchFamily="34" charset="0"/>
              <a:ea typeface="Open Sans" panose="020B0606030504020204" pitchFamily="34" charset="0"/>
              <a:cs typeface="Open Sans" panose="020B0606030504020204" pitchFamily="34" charset="0"/>
            </a:endParaRPr>
          </a:p>
        </p:txBody>
      </p:sp>
      <p:sp>
        <p:nvSpPr>
          <p:cNvPr id="47" name="TextBox 46"/>
          <p:cNvSpPr txBox="1"/>
          <p:nvPr/>
        </p:nvSpPr>
        <p:spPr>
          <a:xfrm>
            <a:off x="7901478" y="3335625"/>
            <a:ext cx="1298246"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Lean </a:t>
            </a:r>
            <a: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t>(Dem)</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Likely </a:t>
            </a:r>
            <a:r>
              <a:rPr lang="en-US" sz="1200" b="1" dirty="0">
                <a:solidFill>
                  <a:srgbClr val="4472C4"/>
                </a:solidFill>
                <a:latin typeface="Helvetica Light" panose="020B0403020202020204" pitchFamily="34" charset="0"/>
                <a:ea typeface="Open Sans" panose="020B0606030504020204" pitchFamily="34" charset="0"/>
                <a:cs typeface="Open Sans" panose="020B0606030504020204" pitchFamily="34" charset="0"/>
              </a:rPr>
              <a:t>(Dem)</a:t>
            </a:r>
            <a:endParaRPr lang="en-US" sz="1400" b="1" dirty="0">
              <a:solidFill>
                <a:srgbClr val="4472C4"/>
              </a:solidFill>
              <a:latin typeface="Helvetica Light" panose="020B0403020202020204" pitchFamily="34" charset="0"/>
              <a:ea typeface="Open Sans" panose="020B0606030504020204" pitchFamily="34" charset="0"/>
              <a:cs typeface="Open Sans" panose="020B0606030504020204" pitchFamily="34" charset="0"/>
            </a:endParaRPr>
          </a:p>
        </p:txBody>
      </p:sp>
      <p:sp>
        <p:nvSpPr>
          <p:cNvPr id="48" name="TextBox 47"/>
          <p:cNvSpPr txBox="1"/>
          <p:nvPr/>
        </p:nvSpPr>
        <p:spPr>
          <a:xfrm>
            <a:off x="7901478" y="4308155"/>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Non-Monitored</a:t>
            </a:r>
            <a:endParaRPr lang="en-US" sz="1400" b="1" dirty="0">
              <a:latin typeface="Helvetica Light" panose="020B0403020202020204" pitchFamily="34" charset="0"/>
              <a:ea typeface="Open Sans" panose="020B0606030504020204" pitchFamily="34" charset="0"/>
              <a:cs typeface="Open Sans" panose="020B0606030504020204" pitchFamily="34" charset="0"/>
            </a:endParaRPr>
          </a:p>
        </p:txBody>
      </p:sp>
      <p:pic>
        <p:nvPicPr>
          <p:cNvPr id="49" name="Picture 74" descr="Image result for pete stauber">
            <a:extLst>
              <a:ext uri="{FF2B5EF4-FFF2-40B4-BE49-F238E27FC236}">
                <a16:creationId xmlns:a16="http://schemas.microsoft.com/office/drawing/2014/main" id="{D587E39B-A7E1-4127-8C70-3059A64850EF}"/>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11481"/>
          <a:stretch/>
        </p:blipFill>
        <p:spPr bwMode="auto">
          <a:xfrm>
            <a:off x="1091669" y="4162515"/>
            <a:ext cx="612177" cy="814500"/>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sp>
        <p:nvSpPr>
          <p:cNvPr id="50" name="TextBox 49"/>
          <p:cNvSpPr txBox="1"/>
          <p:nvPr/>
        </p:nvSpPr>
        <p:spPr>
          <a:xfrm>
            <a:off x="7901478" y="5308261"/>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Non-Monitored</a:t>
            </a:r>
            <a:endParaRPr lang="en-US" sz="1400" b="1" dirty="0">
              <a:latin typeface="Helvetica Light" panose="020B0403020202020204" pitchFamily="34" charset="0"/>
              <a:ea typeface="Open Sans" panose="020B0606030504020204" pitchFamily="34" charset="0"/>
              <a:cs typeface="Open Sans" panose="020B0606030504020204" pitchFamily="34" charset="0"/>
            </a:endParaRPr>
          </a:p>
        </p:txBody>
      </p:sp>
      <p:sp>
        <p:nvSpPr>
          <p:cNvPr id="51" name="TextBox 50"/>
          <p:cNvSpPr txBox="1"/>
          <p:nvPr/>
        </p:nvSpPr>
        <p:spPr>
          <a:xfrm>
            <a:off x="9760127" y="3366402"/>
            <a:ext cx="1541586" cy="523220"/>
          </a:xfrm>
          <a:prstGeom prst="rect">
            <a:avLst/>
          </a:prstGeom>
          <a:noFill/>
        </p:spPr>
        <p:txBody>
          <a:bodyPr wrap="square" rtlCol="0">
            <a:spAutoFit/>
          </a:bodyPr>
          <a:lstStyle/>
          <a:p>
            <a:pPr algn="ctr"/>
            <a:r>
              <a:rPr lang="en-US" sz="1400" b="1" dirty="0">
                <a:latin typeface="Helvetica Light" panose="020B0403020202020204" pitchFamily="34" charset="0"/>
                <a:ea typeface="Open Sans" panose="020B0606030504020204" pitchFamily="34" charset="0"/>
                <a:cs typeface="Open Sans" panose="020B0606030504020204" pitchFamily="34" charset="0"/>
              </a:rPr>
              <a:t>Secured</a:t>
            </a:r>
            <a:r>
              <a:rPr lang="en-US" sz="1400" dirty="0">
                <a:latin typeface="Helvetica Light" panose="020B0403020202020204" pitchFamily="34" charset="0"/>
                <a:ea typeface="Open Sans" panose="020B0606030504020204" pitchFamily="34" charset="0"/>
                <a:cs typeface="Open Sans" panose="020B0606030504020204" pitchFamily="34" charset="0"/>
              </a:rPr>
              <a:t> the race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dirty="0">
                <a:latin typeface="Helvetica Light" panose="020B0403020202020204" pitchFamily="34" charset="0"/>
                <a:ea typeface="Open Sans" panose="020B0606030504020204" pitchFamily="34" charset="0"/>
                <a:cs typeface="Open Sans" panose="020B0606030504020204" pitchFamily="34" charset="0"/>
              </a:rPr>
              <a:t>early and </a:t>
            </a:r>
            <a:r>
              <a:rPr lang="en-US" sz="1400" b="1" dirty="0">
                <a:latin typeface="Helvetica Light" panose="020B0403020202020204" pitchFamily="34" charset="0"/>
                <a:ea typeface="Open Sans" panose="020B0606030504020204" pitchFamily="34" charset="0"/>
                <a:cs typeface="Open Sans" panose="020B0606030504020204" pitchFamily="34" charset="0"/>
              </a:rPr>
              <a:t>won </a:t>
            </a:r>
          </a:p>
        </p:txBody>
      </p:sp>
      <p:sp>
        <p:nvSpPr>
          <p:cNvPr id="52" name="TextBox 51"/>
          <p:cNvSpPr txBox="1"/>
          <p:nvPr/>
        </p:nvSpPr>
        <p:spPr>
          <a:xfrm>
            <a:off x="9757246" y="4338933"/>
            <a:ext cx="1541586" cy="523220"/>
          </a:xfrm>
          <a:prstGeom prst="rect">
            <a:avLst/>
          </a:prstGeom>
          <a:noFill/>
        </p:spPr>
        <p:txBody>
          <a:bodyPr wrap="square" rtlCol="0">
            <a:spAutoFit/>
          </a:bodyPr>
          <a:lstStyle/>
          <a:p>
            <a:pPr algn="ctr"/>
            <a:r>
              <a:rPr lang="en-US" sz="1400" b="1" dirty="0">
                <a:latin typeface="Helvetica Light" panose="020B0403020202020204" pitchFamily="34" charset="0"/>
                <a:ea typeface="Open Sans" panose="020B0606030504020204" pitchFamily="34" charset="0"/>
                <a:cs typeface="Open Sans" panose="020B0606030504020204" pitchFamily="34" charset="0"/>
              </a:rPr>
              <a:t>Secured</a:t>
            </a:r>
            <a:r>
              <a:rPr lang="en-US" sz="1400" dirty="0">
                <a:latin typeface="Helvetica Light" panose="020B0403020202020204" pitchFamily="34" charset="0"/>
                <a:ea typeface="Open Sans" panose="020B0606030504020204" pitchFamily="34" charset="0"/>
                <a:cs typeface="Open Sans" panose="020B0606030504020204" pitchFamily="34" charset="0"/>
              </a:rPr>
              <a:t> the race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dirty="0">
                <a:latin typeface="Helvetica Light" panose="020B0403020202020204" pitchFamily="34" charset="0"/>
                <a:ea typeface="Open Sans" panose="020B0606030504020204" pitchFamily="34" charset="0"/>
                <a:cs typeface="Open Sans" panose="020B0606030504020204" pitchFamily="34" charset="0"/>
              </a:rPr>
              <a:t>early and </a:t>
            </a:r>
            <a:r>
              <a:rPr lang="en-US" sz="1400" b="1" dirty="0">
                <a:latin typeface="Helvetica Light" panose="020B0403020202020204" pitchFamily="34" charset="0"/>
                <a:ea typeface="Open Sans" panose="020B0606030504020204" pitchFamily="34" charset="0"/>
                <a:cs typeface="Open Sans" panose="020B0606030504020204" pitchFamily="34" charset="0"/>
              </a:rPr>
              <a:t>won </a:t>
            </a:r>
          </a:p>
        </p:txBody>
      </p:sp>
      <p:sp>
        <p:nvSpPr>
          <p:cNvPr id="53" name="TextBox 52"/>
          <p:cNvSpPr txBox="1"/>
          <p:nvPr/>
        </p:nvSpPr>
        <p:spPr>
          <a:xfrm>
            <a:off x="9757246" y="5341184"/>
            <a:ext cx="1541586" cy="523220"/>
          </a:xfrm>
          <a:prstGeom prst="rect">
            <a:avLst/>
          </a:prstGeom>
          <a:noFill/>
        </p:spPr>
        <p:txBody>
          <a:bodyPr wrap="square" rtlCol="0">
            <a:spAutoFit/>
          </a:bodyPr>
          <a:lstStyle/>
          <a:p>
            <a:pPr algn="ctr"/>
            <a:r>
              <a:rPr lang="en-US" sz="1400" b="1" dirty="0">
                <a:latin typeface="Helvetica Light" panose="020B0403020202020204" pitchFamily="34" charset="0"/>
                <a:ea typeface="Open Sans" panose="020B0606030504020204" pitchFamily="34" charset="0"/>
                <a:cs typeface="Open Sans" panose="020B0606030504020204" pitchFamily="34" charset="0"/>
              </a:rPr>
              <a:t>Secured</a:t>
            </a:r>
            <a:r>
              <a:rPr lang="en-US" sz="1400" dirty="0">
                <a:latin typeface="Helvetica Light" panose="020B0403020202020204" pitchFamily="34" charset="0"/>
                <a:ea typeface="Open Sans" panose="020B0606030504020204" pitchFamily="34" charset="0"/>
                <a:cs typeface="Open Sans" panose="020B0606030504020204" pitchFamily="34" charset="0"/>
              </a:rPr>
              <a:t> the race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dirty="0">
                <a:latin typeface="Helvetica Light" panose="020B0403020202020204" pitchFamily="34" charset="0"/>
                <a:ea typeface="Open Sans" panose="020B0606030504020204" pitchFamily="34" charset="0"/>
                <a:cs typeface="Open Sans" panose="020B0606030504020204" pitchFamily="34" charset="0"/>
              </a:rPr>
              <a:t>early and </a:t>
            </a:r>
            <a:r>
              <a:rPr lang="en-US" sz="1400" b="1" dirty="0">
                <a:latin typeface="Helvetica Light" panose="020B0403020202020204" pitchFamily="34" charset="0"/>
                <a:ea typeface="Open Sans" panose="020B0606030504020204" pitchFamily="34" charset="0"/>
                <a:cs typeface="Open Sans" panose="020B0606030504020204" pitchFamily="34" charset="0"/>
              </a:rPr>
              <a:t>won </a:t>
            </a:r>
          </a:p>
        </p:txBody>
      </p:sp>
      <p:sp>
        <p:nvSpPr>
          <p:cNvPr id="54" name="TextBox 53"/>
          <p:cNvSpPr txBox="1"/>
          <p:nvPr/>
        </p:nvSpPr>
        <p:spPr>
          <a:xfrm>
            <a:off x="6362345" y="2493138"/>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35</a:t>
            </a:r>
          </a:p>
        </p:txBody>
      </p:sp>
      <p:sp>
        <p:nvSpPr>
          <p:cNvPr id="57" name="TextBox 56"/>
          <p:cNvSpPr txBox="1"/>
          <p:nvPr/>
        </p:nvSpPr>
        <p:spPr>
          <a:xfrm>
            <a:off x="6362345" y="3412569"/>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20</a:t>
            </a:r>
          </a:p>
        </p:txBody>
      </p:sp>
      <p:sp>
        <p:nvSpPr>
          <p:cNvPr id="58" name="TextBox 57"/>
          <p:cNvSpPr txBox="1"/>
          <p:nvPr/>
        </p:nvSpPr>
        <p:spPr>
          <a:xfrm>
            <a:off x="6362345" y="4385099"/>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9</a:t>
            </a:r>
          </a:p>
        </p:txBody>
      </p:sp>
      <p:sp>
        <p:nvSpPr>
          <p:cNvPr id="59" name="TextBox 58"/>
          <p:cNvSpPr txBox="1"/>
          <p:nvPr/>
        </p:nvSpPr>
        <p:spPr>
          <a:xfrm>
            <a:off x="6362345" y="5385205"/>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10</a:t>
            </a:r>
          </a:p>
        </p:txBody>
      </p:sp>
      <p:sp>
        <p:nvSpPr>
          <p:cNvPr id="61" name="TextBox 60">
            <a:extLst>
              <a:ext uri="{FF2B5EF4-FFF2-40B4-BE49-F238E27FC236}">
                <a16:creationId xmlns:a16="http://schemas.microsoft.com/office/drawing/2014/main" id="{089A03F4-7169-465B-8D48-12E7403859E1}"/>
              </a:ext>
            </a:extLst>
          </p:cNvPr>
          <p:cNvSpPr txBox="1"/>
          <p:nvPr/>
        </p:nvSpPr>
        <p:spPr>
          <a:xfrm>
            <a:off x="6526776" y="2871789"/>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13</a:t>
            </a:r>
            <a:r>
              <a:rPr lang="en-US" sz="800" i="1" dirty="0">
                <a:latin typeface="Helvetica Light" panose="020B0403020202020204" pitchFamily="34" charset="0"/>
                <a:ea typeface="Open Sans" panose="020B0606030504020204" pitchFamily="34" charset="0"/>
                <a:cs typeface="Open Sans" panose="020B0606030504020204" pitchFamily="34" charset="0"/>
              </a:rPr>
              <a:t>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2" name="TextBox 61">
            <a:extLst>
              <a:ext uri="{FF2B5EF4-FFF2-40B4-BE49-F238E27FC236}">
                <a16:creationId xmlns:a16="http://schemas.microsoft.com/office/drawing/2014/main" id="{405E1FAC-06E3-48D9-A13F-019C72EBB2DD}"/>
              </a:ext>
            </a:extLst>
          </p:cNvPr>
          <p:cNvSpPr txBox="1"/>
          <p:nvPr/>
        </p:nvSpPr>
        <p:spPr>
          <a:xfrm>
            <a:off x="3303799" y="2871787"/>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15% </a:t>
            </a:r>
            <a:r>
              <a:rPr lang="en-US" sz="800" i="1" dirty="0">
                <a:latin typeface="Helvetica Light" panose="020B0403020202020204" pitchFamily="34" charset="0"/>
                <a:ea typeface="Open Sans" panose="020B0606030504020204" pitchFamily="34" charset="0"/>
                <a:cs typeface="Open Sans" panose="020B0606030504020204" pitchFamily="34" charset="0"/>
              </a:rPr>
              <a:t>for main opponent</a:t>
            </a:r>
          </a:p>
        </p:txBody>
      </p:sp>
      <p:sp>
        <p:nvSpPr>
          <p:cNvPr id="63" name="TextBox 62">
            <a:extLst>
              <a:ext uri="{FF2B5EF4-FFF2-40B4-BE49-F238E27FC236}">
                <a16:creationId xmlns:a16="http://schemas.microsoft.com/office/drawing/2014/main" id="{01991B94-E371-44B5-A90A-033AEC284722}"/>
              </a:ext>
            </a:extLst>
          </p:cNvPr>
          <p:cNvSpPr txBox="1"/>
          <p:nvPr/>
        </p:nvSpPr>
        <p:spPr>
          <a:xfrm>
            <a:off x="6526773" y="3799869"/>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11</a:t>
            </a:r>
            <a:r>
              <a:rPr lang="en-US" sz="800" i="1" dirty="0">
                <a:latin typeface="Helvetica Light" panose="020B0403020202020204" pitchFamily="34" charset="0"/>
                <a:ea typeface="Open Sans" panose="020B0606030504020204" pitchFamily="34" charset="0"/>
                <a:cs typeface="Open Sans" panose="020B0606030504020204" pitchFamily="34" charset="0"/>
              </a:rPr>
              <a:t>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4" name="TextBox 63">
            <a:extLst>
              <a:ext uri="{FF2B5EF4-FFF2-40B4-BE49-F238E27FC236}">
                <a16:creationId xmlns:a16="http://schemas.microsoft.com/office/drawing/2014/main" id="{1257522C-DEFA-4DDF-BDB4-5DFE7833C053}"/>
              </a:ext>
            </a:extLst>
          </p:cNvPr>
          <p:cNvSpPr txBox="1"/>
          <p:nvPr/>
        </p:nvSpPr>
        <p:spPr>
          <a:xfrm>
            <a:off x="3303796" y="3772862"/>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11% </a:t>
            </a:r>
            <a:r>
              <a:rPr lang="en-US" sz="800" i="1" dirty="0">
                <a:latin typeface="Helvetica Light" panose="020B0403020202020204" pitchFamily="34" charset="0"/>
                <a:ea typeface="Open Sans" panose="020B0606030504020204" pitchFamily="34" charset="0"/>
                <a:cs typeface="Open Sans" panose="020B0606030504020204" pitchFamily="34" charset="0"/>
              </a:rPr>
              <a:t>for main opponent</a:t>
            </a:r>
          </a:p>
        </p:txBody>
      </p:sp>
      <p:sp>
        <p:nvSpPr>
          <p:cNvPr id="65" name="TextBox 64">
            <a:extLst>
              <a:ext uri="{FF2B5EF4-FFF2-40B4-BE49-F238E27FC236}">
                <a16:creationId xmlns:a16="http://schemas.microsoft.com/office/drawing/2014/main" id="{F81EDEEF-9AA1-4DAB-BB9D-B72B8087E29C}"/>
              </a:ext>
            </a:extLst>
          </p:cNvPr>
          <p:cNvSpPr txBox="1"/>
          <p:nvPr/>
        </p:nvSpPr>
        <p:spPr>
          <a:xfrm>
            <a:off x="6526771" y="4772731"/>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8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6" name="TextBox 65">
            <a:extLst>
              <a:ext uri="{FF2B5EF4-FFF2-40B4-BE49-F238E27FC236}">
                <a16:creationId xmlns:a16="http://schemas.microsoft.com/office/drawing/2014/main" id="{DF2DC021-7C4A-4A53-ACAB-306A61F112A4}"/>
              </a:ext>
            </a:extLst>
          </p:cNvPr>
          <p:cNvSpPr txBox="1"/>
          <p:nvPr/>
        </p:nvSpPr>
        <p:spPr>
          <a:xfrm>
            <a:off x="3303794" y="4745551"/>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32% </a:t>
            </a:r>
            <a:r>
              <a:rPr lang="en-US" sz="800" i="1" dirty="0">
                <a:latin typeface="Helvetica Light" panose="020B0403020202020204" pitchFamily="34" charset="0"/>
                <a:ea typeface="Open Sans" panose="020B0606030504020204" pitchFamily="34" charset="0"/>
                <a:cs typeface="Open Sans" panose="020B0606030504020204" pitchFamily="34" charset="0"/>
              </a:rPr>
              <a:t>for main opponent</a:t>
            </a:r>
          </a:p>
        </p:txBody>
      </p:sp>
      <p:sp>
        <p:nvSpPr>
          <p:cNvPr id="67" name="TextBox 66">
            <a:extLst>
              <a:ext uri="{FF2B5EF4-FFF2-40B4-BE49-F238E27FC236}">
                <a16:creationId xmlns:a16="http://schemas.microsoft.com/office/drawing/2014/main" id="{3CA815B0-2AE5-439A-B08B-0973B9216FB3}"/>
              </a:ext>
            </a:extLst>
          </p:cNvPr>
          <p:cNvSpPr txBox="1"/>
          <p:nvPr/>
        </p:nvSpPr>
        <p:spPr>
          <a:xfrm>
            <a:off x="6526771" y="5752806"/>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13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8" name="TextBox 67">
            <a:extLst>
              <a:ext uri="{FF2B5EF4-FFF2-40B4-BE49-F238E27FC236}">
                <a16:creationId xmlns:a16="http://schemas.microsoft.com/office/drawing/2014/main" id="{47F3D35A-070A-436D-A41B-8A815047D52D}"/>
              </a:ext>
            </a:extLst>
          </p:cNvPr>
          <p:cNvSpPr txBox="1"/>
          <p:nvPr/>
        </p:nvSpPr>
        <p:spPr>
          <a:xfrm>
            <a:off x="3303794" y="5752804"/>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34% </a:t>
            </a:r>
            <a:r>
              <a:rPr lang="en-US" sz="800" i="1" dirty="0">
                <a:latin typeface="Helvetica Light" panose="020B0403020202020204" pitchFamily="34" charset="0"/>
                <a:ea typeface="Open Sans" panose="020B0606030504020204" pitchFamily="34" charset="0"/>
                <a:cs typeface="Open Sans" panose="020B0606030504020204" pitchFamily="34" charset="0"/>
              </a:rPr>
              <a:t>for main opponent</a:t>
            </a:r>
          </a:p>
        </p:txBody>
      </p:sp>
      <p:sp>
        <p:nvSpPr>
          <p:cNvPr id="71" name="TextBox 70"/>
          <p:cNvSpPr txBox="1"/>
          <p:nvPr/>
        </p:nvSpPr>
        <p:spPr>
          <a:xfrm>
            <a:off x="3175685" y="1782393"/>
            <a:ext cx="1678664" cy="461665"/>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Total Election Cycle TV SOV</a:t>
            </a:r>
          </a:p>
        </p:txBody>
      </p:sp>
      <p:cxnSp>
        <p:nvCxnSpPr>
          <p:cNvPr id="72" name="Straight Connector 71"/>
          <p:cNvCxnSpPr/>
          <p:nvPr/>
        </p:nvCxnSpPr>
        <p:spPr>
          <a:xfrm>
            <a:off x="3309569" y="2248467"/>
            <a:ext cx="1426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4911794" y="1972604"/>
            <a:ext cx="1296295" cy="276999"/>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TV Spend ($)</a:t>
            </a:r>
          </a:p>
        </p:txBody>
      </p:sp>
      <p:cxnSp>
        <p:nvCxnSpPr>
          <p:cNvPr id="74" name="Straight Connector 73"/>
          <p:cNvCxnSpPr/>
          <p:nvPr/>
        </p:nvCxnSpPr>
        <p:spPr>
          <a:xfrm>
            <a:off x="5092270" y="2248467"/>
            <a:ext cx="9027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9906786" y="1809525"/>
            <a:ext cx="1235073" cy="400110"/>
          </a:xfrm>
          <a:prstGeom prst="rect">
            <a:avLst/>
          </a:prstGeom>
          <a:noFill/>
        </p:spPr>
        <p:txBody>
          <a:bodyPr wrap="square" rtlCol="0">
            <a:spAutoFit/>
          </a:bodyPr>
          <a:lstStyle/>
          <a:p>
            <a:pPr algn="ctr"/>
            <a:r>
              <a:rPr lang="en-US" sz="2000" b="1" dirty="0">
                <a:latin typeface="Helvetica" panose="020B0604020202020204" pitchFamily="2" charset="0"/>
                <a:ea typeface="Open Sans" panose="020B0606030504020204" pitchFamily="34" charset="0"/>
                <a:cs typeface="Open Sans" panose="020B0606030504020204" pitchFamily="34" charset="0"/>
              </a:rPr>
              <a:t>Result</a:t>
            </a:r>
          </a:p>
        </p:txBody>
      </p:sp>
      <p:sp>
        <p:nvSpPr>
          <p:cNvPr id="76" name="TextBox 75"/>
          <p:cNvSpPr txBox="1"/>
          <p:nvPr/>
        </p:nvSpPr>
        <p:spPr>
          <a:xfrm>
            <a:off x="7677752" y="1753065"/>
            <a:ext cx="1904293" cy="461665"/>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Cook Report</a:t>
            </a:r>
          </a:p>
          <a:p>
            <a:pPr algn="ctr"/>
            <a:r>
              <a:rPr lang="en-US" sz="1200" b="1" dirty="0">
                <a:latin typeface="Helvetica" panose="020B0604020202020204" pitchFamily="2" charset="0"/>
                <a:ea typeface="Open Sans" panose="020B0606030504020204" pitchFamily="34" charset="0"/>
                <a:cs typeface="Open Sans" panose="020B0606030504020204" pitchFamily="34" charset="0"/>
              </a:rPr>
              <a:t>Race Rating Movement</a:t>
            </a:r>
          </a:p>
        </p:txBody>
      </p:sp>
      <p:cxnSp>
        <p:nvCxnSpPr>
          <p:cNvPr id="77" name="Straight Connector 76"/>
          <p:cNvCxnSpPr/>
          <p:nvPr/>
        </p:nvCxnSpPr>
        <p:spPr>
          <a:xfrm>
            <a:off x="9793079" y="2244058"/>
            <a:ext cx="1462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6136987" y="1994724"/>
            <a:ext cx="1515887" cy="261610"/>
          </a:xfrm>
          <a:prstGeom prst="rect">
            <a:avLst/>
          </a:prstGeom>
          <a:noFill/>
        </p:spPr>
        <p:txBody>
          <a:bodyPr wrap="square" rtlCol="0">
            <a:spAutoFit/>
          </a:bodyPr>
          <a:lstStyle/>
          <a:p>
            <a:pPr algn="ctr"/>
            <a:r>
              <a:rPr lang="en-US" sz="1100" b="1" dirty="0">
                <a:latin typeface="Helvetica" panose="020B0604020202020204" pitchFamily="2" charset="0"/>
                <a:ea typeface="Open Sans" panose="020B0606030504020204" pitchFamily="34" charset="0"/>
                <a:cs typeface="Open Sans" panose="020B0606030504020204" pitchFamily="34" charset="0"/>
              </a:rPr>
              <a:t># of Weeks on TV</a:t>
            </a:r>
          </a:p>
        </p:txBody>
      </p:sp>
      <p:cxnSp>
        <p:nvCxnSpPr>
          <p:cNvPr id="79" name="Straight Connector 78"/>
          <p:cNvCxnSpPr/>
          <p:nvPr/>
        </p:nvCxnSpPr>
        <p:spPr>
          <a:xfrm>
            <a:off x="7791450" y="2248467"/>
            <a:ext cx="1716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362345" y="2249603"/>
            <a:ext cx="10957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339464" y="159344"/>
            <a:ext cx="0" cy="983818"/>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pic>
        <p:nvPicPr>
          <p:cNvPr id="60" name="Picture 5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925" y="199134"/>
            <a:ext cx="865744" cy="865744"/>
          </a:xfrm>
          <a:prstGeom prst="rect">
            <a:avLst/>
          </a:prstGeom>
        </p:spPr>
      </p:pic>
      <p:sp>
        <p:nvSpPr>
          <p:cNvPr id="69" name="Rectangle 68">
            <a:extLst>
              <a:ext uri="{FF2B5EF4-FFF2-40B4-BE49-F238E27FC236}">
                <a16:creationId xmlns:a16="http://schemas.microsoft.com/office/drawing/2014/main" id="{9AECADA5-095B-4587-91B4-850D2C0BFC25}"/>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727385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2812D1-C2E7-6145-8C2A-95A25EFCD80C}"/>
              </a:ext>
            </a:extLst>
          </p:cNvPr>
          <p:cNvSpPr/>
          <p:nvPr/>
        </p:nvSpPr>
        <p:spPr>
          <a:xfrm>
            <a:off x="-21520"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1395858" y="204977"/>
            <a:ext cx="10567541" cy="892552"/>
          </a:xfrm>
          <a:prstGeom prst="rect">
            <a:avLst/>
          </a:prstGeom>
        </p:spPr>
        <p:txBody>
          <a:bodyPr wrap="square">
            <a:spAutoFit/>
          </a:bodyPr>
          <a:lstStyle/>
          <a:p>
            <a:r>
              <a:rPr lang="en-US" sz="2600" b="1" dirty="0">
                <a:solidFill>
                  <a:srgbClr val="E84A99"/>
                </a:solidFill>
                <a:latin typeface="Helvetica" pitchFamily="2" charset="0"/>
              </a:rPr>
              <a:t>From Fringe To Contender:</a:t>
            </a:r>
            <a:r>
              <a:rPr lang="en-US" sz="2600" b="1" dirty="0">
                <a:solidFill>
                  <a:srgbClr val="1F1A62"/>
                </a:solidFill>
                <a:latin typeface="Helvetica" pitchFamily="2" charset="0"/>
              </a:rPr>
              <a:t> ‘toss up’ races that became ‘leans’ closer to election day </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29</a:t>
            </a:fld>
            <a:endParaRPr lang="en-US" dirty="0"/>
          </a:p>
        </p:txBody>
      </p:sp>
      <p:sp>
        <p:nvSpPr>
          <p:cNvPr id="11" name="Triangle 12">
            <a:extLst>
              <a:ext uri="{FF2B5EF4-FFF2-40B4-BE49-F238E27FC236}">
                <a16:creationId xmlns:a16="http://schemas.microsoft.com/office/drawing/2014/main" id="{532FA46E-ACAD-F44A-B127-7D95BC48CA96}"/>
              </a:ext>
            </a:extLst>
          </p:cNvPr>
          <p:cNvSpPr/>
          <p:nvPr/>
        </p:nvSpPr>
        <p:spPr>
          <a:xfrm rot="5400000">
            <a:off x="543356" y="119365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5324CB-BA3C-3849-9525-612C71A97EC4}"/>
              </a:ext>
            </a:extLst>
          </p:cNvPr>
          <p:cNvSpPr txBox="1"/>
          <p:nvPr/>
        </p:nvSpPr>
        <p:spPr>
          <a:xfrm>
            <a:off x="745342" y="1119893"/>
            <a:ext cx="11446658" cy="553998"/>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Several ‘toss up’ races shifted in favor of the candidate who grabbed a higher ‘share of voice’ within their district as election day drew near</a:t>
            </a:r>
          </a:p>
        </p:txBody>
      </p:sp>
      <p:sp>
        <p:nvSpPr>
          <p:cNvPr id="19" name="TextBox 18">
            <a:extLst>
              <a:ext uri="{FF2B5EF4-FFF2-40B4-BE49-F238E27FC236}">
                <a16:creationId xmlns:a16="http://schemas.microsoft.com/office/drawing/2014/main" id="{849669F3-CC14-4C7D-9C19-BE32A5281E67}"/>
              </a:ext>
            </a:extLst>
          </p:cNvPr>
          <p:cNvSpPr txBox="1"/>
          <p:nvPr/>
        </p:nvSpPr>
        <p:spPr>
          <a:xfrm>
            <a:off x="546751" y="6122847"/>
            <a:ext cx="11688285" cy="415498"/>
          </a:xfrm>
          <a:prstGeom prst="rect">
            <a:avLst/>
          </a:prstGeom>
          <a:noFill/>
        </p:spPr>
        <p:txBody>
          <a:bodyPr wrap="square" rtlCol="0">
            <a:spAutoFit/>
          </a:bodyPr>
          <a:lstStyle/>
          <a:p>
            <a:pPr lvl="0">
              <a:defRPr/>
            </a:pPr>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‘late’ rating reflects US House (9/7/18), US Senate (10/26/18) and Gubernatorial (10/26/18), ‘Hotly-Contested’ races are ‘Toss-Up’ or ‘Lean’ ratings. Note: Share of Voice = Share of TV spend within their race.  Total election cycle reflects all dollars spent between 12/26/17 – 11/20/18 (includes primary and general election). Race Rating Movement reflects the change from ‘early’ rating to ‘late’ rating.</a:t>
            </a:r>
          </a:p>
        </p:txBody>
      </p:sp>
      <p:sp>
        <p:nvSpPr>
          <p:cNvPr id="21" name="TextBox 20"/>
          <p:cNvSpPr txBox="1"/>
          <p:nvPr/>
        </p:nvSpPr>
        <p:spPr>
          <a:xfrm>
            <a:off x="1732340" y="2262306"/>
            <a:ext cx="1797966"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Washington 8</a:t>
            </a:r>
          </a:p>
          <a:p>
            <a:r>
              <a:rPr lang="en-US" sz="1200" dirty="0">
                <a:latin typeface="Helvetica Light" panose="020B0403020202020204" pitchFamily="34" charset="0"/>
                <a:ea typeface="Open Sans" panose="020B0606030504020204" pitchFamily="34" charset="0"/>
                <a:cs typeface="Open Sans" panose="020B0606030504020204" pitchFamily="34" charset="0"/>
              </a:rPr>
              <a:t>Kim Schrier</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(Dem)</a:t>
            </a:r>
          </a:p>
        </p:txBody>
      </p:sp>
      <p:sp>
        <p:nvSpPr>
          <p:cNvPr id="22" name="TextBox 21"/>
          <p:cNvSpPr txBox="1"/>
          <p:nvPr/>
        </p:nvSpPr>
        <p:spPr>
          <a:xfrm>
            <a:off x="3088398" y="2477749"/>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59%</a:t>
            </a:r>
          </a:p>
        </p:txBody>
      </p:sp>
      <p:sp>
        <p:nvSpPr>
          <p:cNvPr id="26" name="TextBox 25"/>
          <p:cNvSpPr txBox="1"/>
          <p:nvPr/>
        </p:nvSpPr>
        <p:spPr>
          <a:xfrm>
            <a:off x="4936460" y="2493138"/>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$12.6MM</a:t>
            </a:r>
          </a:p>
        </p:txBody>
      </p:sp>
      <p:sp>
        <p:nvSpPr>
          <p:cNvPr id="31" name="TextBox 30"/>
          <p:cNvSpPr txBox="1"/>
          <p:nvPr/>
        </p:nvSpPr>
        <p:spPr>
          <a:xfrm>
            <a:off x="9740770" y="2447996"/>
            <a:ext cx="1541586" cy="523220"/>
          </a:xfrm>
          <a:prstGeom prst="rect">
            <a:avLst/>
          </a:prstGeom>
          <a:noFill/>
        </p:spPr>
        <p:txBody>
          <a:bodyPr wrap="square" rtlCol="0">
            <a:spAutoFit/>
          </a:bodyPr>
          <a:lstStyle/>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Swung a </a:t>
            </a:r>
            <a:r>
              <a:rPr lang="en-US" sz="1400" b="1" dirty="0">
                <a:latin typeface="Helvetica Light" panose="020B0403020202020204" pitchFamily="34" charset="0"/>
                <a:ea typeface="Open Sans" panose="020B0606030504020204" pitchFamily="34" charset="0"/>
                <a:cs typeface="Open Sans" panose="020B0606030504020204" pitchFamily="34" charset="0"/>
              </a:rPr>
              <a:t>toss up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to</a:t>
            </a:r>
            <a:r>
              <a:rPr lang="en-US" sz="1400" dirty="0">
                <a:latin typeface="Helvetica Light" panose="020B0403020202020204" pitchFamily="34" charset="0"/>
                <a:ea typeface="Open Sans" panose="020B0606030504020204" pitchFamily="34" charset="0"/>
                <a:cs typeface="Open Sans" panose="020B0606030504020204" pitchFamily="34" charset="0"/>
              </a:rPr>
              <a:t> a</a:t>
            </a:r>
            <a:r>
              <a:rPr lang="en-US" sz="1400" b="1" dirty="0">
                <a:latin typeface="Helvetica Light" panose="020B0403020202020204" pitchFamily="34" charset="0"/>
                <a:ea typeface="Open Sans" panose="020B0606030504020204" pitchFamily="34" charset="0"/>
                <a:cs typeface="Open Sans" panose="020B0606030504020204" pitchFamily="34" charset="0"/>
              </a:rPr>
              <a:t> lean </a:t>
            </a:r>
            <a:r>
              <a:rPr lang="en-US" sz="1400" dirty="0">
                <a:latin typeface="Helvetica Light" panose="020B0403020202020204" pitchFamily="34" charset="0"/>
                <a:ea typeface="Open Sans" panose="020B0606030504020204" pitchFamily="34" charset="0"/>
                <a:cs typeface="Open Sans" panose="020B0606030504020204" pitchFamily="34" charset="0"/>
              </a:rPr>
              <a:t>&amp; </a:t>
            </a:r>
            <a:r>
              <a:rPr lang="en-US" sz="1400" b="1" dirty="0">
                <a:latin typeface="Helvetica Light" panose="020B0403020202020204" pitchFamily="34" charset="0"/>
                <a:ea typeface="Open Sans" panose="020B0606030504020204" pitchFamily="34" charset="0"/>
                <a:cs typeface="Open Sans" panose="020B0606030504020204" pitchFamily="34" charset="0"/>
              </a:rPr>
              <a:t>won</a:t>
            </a:r>
          </a:p>
        </p:txBody>
      </p:sp>
      <p:sp>
        <p:nvSpPr>
          <p:cNvPr id="32" name="TextBox 31"/>
          <p:cNvSpPr txBox="1"/>
          <p:nvPr/>
        </p:nvSpPr>
        <p:spPr>
          <a:xfrm>
            <a:off x="3088398" y="3397180"/>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70%</a:t>
            </a:r>
          </a:p>
        </p:txBody>
      </p:sp>
      <p:sp>
        <p:nvSpPr>
          <p:cNvPr id="33" name="TextBox 32"/>
          <p:cNvSpPr txBox="1"/>
          <p:nvPr/>
        </p:nvSpPr>
        <p:spPr>
          <a:xfrm>
            <a:off x="4936460" y="3412569"/>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$7.8MM</a:t>
            </a:r>
          </a:p>
        </p:txBody>
      </p:sp>
      <p:sp>
        <p:nvSpPr>
          <p:cNvPr id="34" name="TextBox 33"/>
          <p:cNvSpPr txBox="1"/>
          <p:nvPr/>
        </p:nvSpPr>
        <p:spPr>
          <a:xfrm>
            <a:off x="3088398" y="4369710"/>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100%</a:t>
            </a:r>
          </a:p>
        </p:txBody>
      </p:sp>
      <p:sp>
        <p:nvSpPr>
          <p:cNvPr id="35" name="TextBox 34"/>
          <p:cNvSpPr txBox="1"/>
          <p:nvPr/>
        </p:nvSpPr>
        <p:spPr>
          <a:xfrm>
            <a:off x="4936460" y="4385099"/>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$2.6MM</a:t>
            </a:r>
          </a:p>
        </p:txBody>
      </p:sp>
      <p:sp>
        <p:nvSpPr>
          <p:cNvPr id="36" name="TextBox 35"/>
          <p:cNvSpPr txBox="1"/>
          <p:nvPr/>
        </p:nvSpPr>
        <p:spPr>
          <a:xfrm>
            <a:off x="3088398" y="5360701"/>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55%</a:t>
            </a:r>
          </a:p>
        </p:txBody>
      </p:sp>
      <p:sp>
        <p:nvSpPr>
          <p:cNvPr id="37" name="TextBox 36"/>
          <p:cNvSpPr txBox="1"/>
          <p:nvPr/>
        </p:nvSpPr>
        <p:spPr>
          <a:xfrm>
            <a:off x="4936460" y="5376090"/>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$1.2MM</a:t>
            </a:r>
          </a:p>
        </p:txBody>
      </p:sp>
      <p:sp>
        <p:nvSpPr>
          <p:cNvPr id="43" name="TextBox 42"/>
          <p:cNvSpPr txBox="1"/>
          <p:nvPr/>
        </p:nvSpPr>
        <p:spPr>
          <a:xfrm>
            <a:off x="7905946" y="2416194"/>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Lean </a:t>
            </a:r>
            <a:r>
              <a:rPr lang="en-US" sz="1200" b="1" dirty="0">
                <a:solidFill>
                  <a:srgbClr val="4472C4"/>
                </a:solidFill>
                <a:latin typeface="Helvetica Light" panose="020B0403020202020204" pitchFamily="34" charset="0"/>
                <a:ea typeface="Open Sans" panose="020B0606030504020204" pitchFamily="34" charset="0"/>
                <a:cs typeface="Open Sans" panose="020B0606030504020204" pitchFamily="34" charset="0"/>
              </a:rPr>
              <a:t>(Dem)</a:t>
            </a:r>
            <a:endParaRPr lang="en-US" sz="1200" b="1" dirty="0">
              <a:latin typeface="Helvetica Light" panose="020B0403020202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1729833" y="3181737"/>
            <a:ext cx="1358565"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Michigan 11</a:t>
            </a:r>
          </a:p>
          <a:p>
            <a:r>
              <a:rPr lang="en-US" sz="1200" dirty="0">
                <a:latin typeface="Helvetica Light" panose="020B0403020202020204" pitchFamily="34" charset="0"/>
                <a:ea typeface="Open Sans" panose="020B0606030504020204" pitchFamily="34" charset="0"/>
                <a:cs typeface="Open Sans" panose="020B0606030504020204" pitchFamily="34" charset="0"/>
              </a:rPr>
              <a:t>Haley Stevens</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(Dem)</a:t>
            </a:r>
          </a:p>
        </p:txBody>
      </p:sp>
      <p:sp>
        <p:nvSpPr>
          <p:cNvPr id="45" name="TextBox 44"/>
          <p:cNvSpPr txBox="1"/>
          <p:nvPr/>
        </p:nvSpPr>
        <p:spPr>
          <a:xfrm>
            <a:off x="1737522" y="4154267"/>
            <a:ext cx="1572047"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New Jersey 11</a:t>
            </a:r>
          </a:p>
          <a:p>
            <a:r>
              <a:rPr lang="en-US" sz="1200" dirty="0">
                <a:latin typeface="Helvetica Light" panose="020B0403020202020204" pitchFamily="34" charset="0"/>
                <a:ea typeface="Open Sans" panose="020B0606030504020204" pitchFamily="34" charset="0"/>
                <a:cs typeface="Open Sans" panose="020B0606030504020204" pitchFamily="34" charset="0"/>
              </a:rPr>
              <a:t>Mikie Sherrill</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(Dem)</a:t>
            </a:r>
          </a:p>
        </p:txBody>
      </p:sp>
      <p:sp>
        <p:nvSpPr>
          <p:cNvPr id="46" name="TextBox 45"/>
          <p:cNvSpPr txBox="1"/>
          <p:nvPr/>
        </p:nvSpPr>
        <p:spPr>
          <a:xfrm>
            <a:off x="1746362" y="5145258"/>
            <a:ext cx="1387449"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Arizona 2</a:t>
            </a:r>
          </a:p>
          <a:p>
            <a:r>
              <a:rPr lang="en-US" sz="1200" dirty="0">
                <a:latin typeface="Helvetica Light" panose="020B0403020202020204" pitchFamily="34" charset="0"/>
                <a:ea typeface="Open Sans" panose="020B0606030504020204" pitchFamily="34" charset="0"/>
                <a:cs typeface="Open Sans" panose="020B0606030504020204" pitchFamily="34" charset="0"/>
              </a:rPr>
              <a:t>Ann Kirkpatrick</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(Dem)</a:t>
            </a:r>
          </a:p>
        </p:txBody>
      </p:sp>
      <p:sp>
        <p:nvSpPr>
          <p:cNvPr id="51" name="TextBox 50"/>
          <p:cNvSpPr txBox="1"/>
          <p:nvPr/>
        </p:nvSpPr>
        <p:spPr>
          <a:xfrm>
            <a:off x="9743651" y="3366402"/>
            <a:ext cx="1541586" cy="523220"/>
          </a:xfrm>
          <a:prstGeom prst="rect">
            <a:avLst/>
          </a:prstGeom>
          <a:noFill/>
        </p:spPr>
        <p:txBody>
          <a:bodyPr wrap="square" rtlCol="0">
            <a:spAutoFit/>
          </a:bodyPr>
          <a:lstStyle/>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Swung a </a:t>
            </a:r>
            <a:r>
              <a:rPr lang="en-US" sz="1400" b="1" dirty="0">
                <a:latin typeface="Helvetica Light" panose="020B0403020202020204" pitchFamily="34" charset="0"/>
                <a:ea typeface="Open Sans" panose="020B0606030504020204" pitchFamily="34" charset="0"/>
                <a:cs typeface="Open Sans" panose="020B0606030504020204" pitchFamily="34" charset="0"/>
              </a:rPr>
              <a:t>toss up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to</a:t>
            </a:r>
            <a:r>
              <a:rPr lang="en-US" sz="1400" dirty="0">
                <a:latin typeface="Helvetica Light" panose="020B0403020202020204" pitchFamily="34" charset="0"/>
                <a:ea typeface="Open Sans" panose="020B0606030504020204" pitchFamily="34" charset="0"/>
                <a:cs typeface="Open Sans" panose="020B0606030504020204" pitchFamily="34" charset="0"/>
              </a:rPr>
              <a:t> a</a:t>
            </a:r>
            <a:r>
              <a:rPr lang="en-US" sz="1400" b="1" dirty="0">
                <a:latin typeface="Helvetica Light" panose="020B0403020202020204" pitchFamily="34" charset="0"/>
                <a:ea typeface="Open Sans" panose="020B0606030504020204" pitchFamily="34" charset="0"/>
                <a:cs typeface="Open Sans" panose="020B0606030504020204" pitchFamily="34" charset="0"/>
              </a:rPr>
              <a:t> lean </a:t>
            </a:r>
            <a:r>
              <a:rPr lang="en-US" sz="1400" dirty="0">
                <a:latin typeface="Helvetica Light" panose="020B0403020202020204" pitchFamily="34" charset="0"/>
                <a:ea typeface="Open Sans" panose="020B0606030504020204" pitchFamily="34" charset="0"/>
                <a:cs typeface="Open Sans" panose="020B0606030504020204" pitchFamily="34" charset="0"/>
              </a:rPr>
              <a:t>&amp; </a:t>
            </a:r>
            <a:r>
              <a:rPr lang="en-US" sz="1400" b="1" dirty="0">
                <a:latin typeface="Helvetica Light" panose="020B0403020202020204" pitchFamily="34" charset="0"/>
                <a:ea typeface="Open Sans" panose="020B0606030504020204" pitchFamily="34" charset="0"/>
                <a:cs typeface="Open Sans" panose="020B0606030504020204" pitchFamily="34" charset="0"/>
              </a:rPr>
              <a:t>won</a:t>
            </a:r>
          </a:p>
        </p:txBody>
      </p:sp>
      <p:sp>
        <p:nvSpPr>
          <p:cNvPr id="52" name="TextBox 51"/>
          <p:cNvSpPr txBox="1"/>
          <p:nvPr/>
        </p:nvSpPr>
        <p:spPr>
          <a:xfrm>
            <a:off x="9740770" y="4338933"/>
            <a:ext cx="1541586" cy="523220"/>
          </a:xfrm>
          <a:prstGeom prst="rect">
            <a:avLst/>
          </a:prstGeom>
          <a:noFill/>
        </p:spPr>
        <p:txBody>
          <a:bodyPr wrap="square" rtlCol="0">
            <a:spAutoFit/>
          </a:bodyPr>
          <a:lstStyle/>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Swung a </a:t>
            </a:r>
            <a:r>
              <a:rPr lang="en-US" sz="1400" b="1" dirty="0">
                <a:latin typeface="Helvetica Light" panose="020B0403020202020204" pitchFamily="34" charset="0"/>
                <a:ea typeface="Open Sans" panose="020B0606030504020204" pitchFamily="34" charset="0"/>
                <a:cs typeface="Open Sans" panose="020B0606030504020204" pitchFamily="34" charset="0"/>
              </a:rPr>
              <a:t>toss up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to</a:t>
            </a:r>
            <a:r>
              <a:rPr lang="en-US" sz="1400" dirty="0">
                <a:latin typeface="Helvetica Light" panose="020B0403020202020204" pitchFamily="34" charset="0"/>
                <a:ea typeface="Open Sans" panose="020B0606030504020204" pitchFamily="34" charset="0"/>
                <a:cs typeface="Open Sans" panose="020B0606030504020204" pitchFamily="34" charset="0"/>
              </a:rPr>
              <a:t> a</a:t>
            </a:r>
            <a:r>
              <a:rPr lang="en-US" sz="1400" b="1" dirty="0">
                <a:latin typeface="Helvetica Light" panose="020B0403020202020204" pitchFamily="34" charset="0"/>
                <a:ea typeface="Open Sans" panose="020B0606030504020204" pitchFamily="34" charset="0"/>
                <a:cs typeface="Open Sans" panose="020B0606030504020204" pitchFamily="34" charset="0"/>
              </a:rPr>
              <a:t> lean </a:t>
            </a:r>
            <a:r>
              <a:rPr lang="en-US" sz="1400" dirty="0">
                <a:latin typeface="Helvetica Light" panose="020B0403020202020204" pitchFamily="34" charset="0"/>
                <a:ea typeface="Open Sans" panose="020B0606030504020204" pitchFamily="34" charset="0"/>
                <a:cs typeface="Open Sans" panose="020B0606030504020204" pitchFamily="34" charset="0"/>
              </a:rPr>
              <a:t>&amp; </a:t>
            </a:r>
            <a:r>
              <a:rPr lang="en-US" sz="1400" b="1" dirty="0">
                <a:latin typeface="Helvetica Light" panose="020B0403020202020204" pitchFamily="34" charset="0"/>
                <a:ea typeface="Open Sans" panose="020B0606030504020204" pitchFamily="34" charset="0"/>
                <a:cs typeface="Open Sans" panose="020B0606030504020204" pitchFamily="34" charset="0"/>
              </a:rPr>
              <a:t>won</a:t>
            </a:r>
          </a:p>
        </p:txBody>
      </p:sp>
      <p:sp>
        <p:nvSpPr>
          <p:cNvPr id="53" name="TextBox 52"/>
          <p:cNvSpPr txBox="1"/>
          <p:nvPr/>
        </p:nvSpPr>
        <p:spPr>
          <a:xfrm>
            <a:off x="9740770" y="5332069"/>
            <a:ext cx="1541586" cy="523220"/>
          </a:xfrm>
          <a:prstGeom prst="rect">
            <a:avLst/>
          </a:prstGeom>
          <a:noFill/>
        </p:spPr>
        <p:txBody>
          <a:bodyPr wrap="square" rtlCol="0">
            <a:spAutoFit/>
          </a:bodyPr>
          <a:lstStyle/>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Swung a </a:t>
            </a:r>
            <a:r>
              <a:rPr lang="en-US" sz="1400" b="1" dirty="0">
                <a:latin typeface="Helvetica Light" panose="020B0403020202020204" pitchFamily="34" charset="0"/>
                <a:ea typeface="Open Sans" panose="020B0606030504020204" pitchFamily="34" charset="0"/>
                <a:cs typeface="Open Sans" panose="020B0606030504020204" pitchFamily="34" charset="0"/>
              </a:rPr>
              <a:t>toss up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to</a:t>
            </a:r>
            <a:r>
              <a:rPr lang="en-US" sz="1400" dirty="0">
                <a:latin typeface="Helvetica Light" panose="020B0403020202020204" pitchFamily="34" charset="0"/>
                <a:ea typeface="Open Sans" panose="020B0606030504020204" pitchFamily="34" charset="0"/>
                <a:cs typeface="Open Sans" panose="020B0606030504020204" pitchFamily="34" charset="0"/>
              </a:rPr>
              <a:t> a</a:t>
            </a:r>
            <a:r>
              <a:rPr lang="en-US" sz="1400" b="1" dirty="0">
                <a:latin typeface="Helvetica Light" panose="020B0403020202020204" pitchFamily="34" charset="0"/>
                <a:ea typeface="Open Sans" panose="020B0606030504020204" pitchFamily="34" charset="0"/>
                <a:cs typeface="Open Sans" panose="020B0606030504020204" pitchFamily="34" charset="0"/>
              </a:rPr>
              <a:t> lean </a:t>
            </a:r>
            <a:r>
              <a:rPr lang="en-US" sz="1400" dirty="0">
                <a:latin typeface="Helvetica Light" panose="020B0403020202020204" pitchFamily="34" charset="0"/>
                <a:ea typeface="Open Sans" panose="020B0606030504020204" pitchFamily="34" charset="0"/>
                <a:cs typeface="Open Sans" panose="020B0606030504020204" pitchFamily="34" charset="0"/>
              </a:rPr>
              <a:t>&amp; </a:t>
            </a:r>
            <a:r>
              <a:rPr lang="en-US" sz="1400" b="1" dirty="0">
                <a:latin typeface="Helvetica Light" panose="020B0403020202020204" pitchFamily="34" charset="0"/>
                <a:ea typeface="Open Sans" panose="020B0606030504020204" pitchFamily="34" charset="0"/>
                <a:cs typeface="Open Sans" panose="020B0606030504020204" pitchFamily="34" charset="0"/>
              </a:rPr>
              <a:t>won</a:t>
            </a:r>
          </a:p>
        </p:txBody>
      </p:sp>
      <p:sp>
        <p:nvSpPr>
          <p:cNvPr id="54" name="TextBox 53"/>
          <p:cNvSpPr txBox="1"/>
          <p:nvPr/>
        </p:nvSpPr>
        <p:spPr>
          <a:xfrm>
            <a:off x="6362345" y="2493138"/>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12</a:t>
            </a:r>
          </a:p>
        </p:txBody>
      </p:sp>
      <p:sp>
        <p:nvSpPr>
          <p:cNvPr id="57" name="TextBox 56"/>
          <p:cNvSpPr txBox="1"/>
          <p:nvPr/>
        </p:nvSpPr>
        <p:spPr>
          <a:xfrm>
            <a:off x="6362345" y="3412569"/>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10</a:t>
            </a:r>
          </a:p>
        </p:txBody>
      </p:sp>
      <p:sp>
        <p:nvSpPr>
          <p:cNvPr id="58" name="TextBox 57"/>
          <p:cNvSpPr txBox="1"/>
          <p:nvPr/>
        </p:nvSpPr>
        <p:spPr>
          <a:xfrm>
            <a:off x="6362345" y="4385099"/>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4</a:t>
            </a:r>
          </a:p>
        </p:txBody>
      </p:sp>
      <p:sp>
        <p:nvSpPr>
          <p:cNvPr id="59" name="TextBox 58"/>
          <p:cNvSpPr txBox="1"/>
          <p:nvPr/>
        </p:nvSpPr>
        <p:spPr>
          <a:xfrm>
            <a:off x="6362345" y="5376090"/>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7</a:t>
            </a:r>
          </a:p>
        </p:txBody>
      </p:sp>
      <p:sp>
        <p:nvSpPr>
          <p:cNvPr id="61" name="TextBox 60">
            <a:extLst>
              <a:ext uri="{FF2B5EF4-FFF2-40B4-BE49-F238E27FC236}">
                <a16:creationId xmlns:a16="http://schemas.microsoft.com/office/drawing/2014/main" id="{089A03F4-7169-465B-8D48-12E7403859E1}"/>
              </a:ext>
            </a:extLst>
          </p:cNvPr>
          <p:cNvSpPr txBox="1"/>
          <p:nvPr/>
        </p:nvSpPr>
        <p:spPr>
          <a:xfrm>
            <a:off x="6545308" y="2871789"/>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11</a:t>
            </a:r>
            <a:r>
              <a:rPr lang="en-US" sz="800" i="1" dirty="0">
                <a:latin typeface="Helvetica Light" panose="020B0403020202020204" pitchFamily="34" charset="0"/>
                <a:ea typeface="Open Sans" panose="020B0606030504020204" pitchFamily="34" charset="0"/>
                <a:cs typeface="Open Sans" panose="020B0606030504020204" pitchFamily="34" charset="0"/>
              </a:rPr>
              <a:t>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2" name="TextBox 61">
            <a:extLst>
              <a:ext uri="{FF2B5EF4-FFF2-40B4-BE49-F238E27FC236}">
                <a16:creationId xmlns:a16="http://schemas.microsoft.com/office/drawing/2014/main" id="{405E1FAC-06E3-48D9-A13F-019C72EBB2DD}"/>
              </a:ext>
            </a:extLst>
          </p:cNvPr>
          <p:cNvSpPr txBox="1"/>
          <p:nvPr/>
        </p:nvSpPr>
        <p:spPr>
          <a:xfrm>
            <a:off x="3303799" y="2871787"/>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40%</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3" name="TextBox 62">
            <a:extLst>
              <a:ext uri="{FF2B5EF4-FFF2-40B4-BE49-F238E27FC236}">
                <a16:creationId xmlns:a16="http://schemas.microsoft.com/office/drawing/2014/main" id="{01991B94-E371-44B5-A90A-033AEC284722}"/>
              </a:ext>
            </a:extLst>
          </p:cNvPr>
          <p:cNvSpPr txBox="1"/>
          <p:nvPr/>
        </p:nvSpPr>
        <p:spPr>
          <a:xfrm>
            <a:off x="6545305" y="3782581"/>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19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4" name="TextBox 63">
            <a:extLst>
              <a:ext uri="{FF2B5EF4-FFF2-40B4-BE49-F238E27FC236}">
                <a16:creationId xmlns:a16="http://schemas.microsoft.com/office/drawing/2014/main" id="{1257522C-DEFA-4DDF-BDB4-5DFE7833C053}"/>
              </a:ext>
            </a:extLst>
          </p:cNvPr>
          <p:cNvSpPr txBox="1"/>
          <p:nvPr/>
        </p:nvSpPr>
        <p:spPr>
          <a:xfrm>
            <a:off x="3303796" y="3788409"/>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19%</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7" name="TextBox 66">
            <a:extLst>
              <a:ext uri="{FF2B5EF4-FFF2-40B4-BE49-F238E27FC236}">
                <a16:creationId xmlns:a16="http://schemas.microsoft.com/office/drawing/2014/main" id="{3CA815B0-2AE5-439A-B08B-0973B9216FB3}"/>
              </a:ext>
            </a:extLst>
          </p:cNvPr>
          <p:cNvSpPr txBox="1"/>
          <p:nvPr/>
        </p:nvSpPr>
        <p:spPr>
          <a:xfrm>
            <a:off x="6545303" y="5715926"/>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8</a:t>
            </a:r>
            <a:r>
              <a:rPr lang="en-US" sz="800" i="1" dirty="0">
                <a:latin typeface="Helvetica Light" panose="020B0403020202020204" pitchFamily="34" charset="0"/>
                <a:ea typeface="Open Sans" panose="020B0606030504020204" pitchFamily="34" charset="0"/>
                <a:cs typeface="Open Sans" panose="020B0606030504020204" pitchFamily="34" charset="0"/>
              </a:rPr>
              <a:t>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8" name="TextBox 67">
            <a:extLst>
              <a:ext uri="{FF2B5EF4-FFF2-40B4-BE49-F238E27FC236}">
                <a16:creationId xmlns:a16="http://schemas.microsoft.com/office/drawing/2014/main" id="{47F3D35A-070A-436D-A41B-8A815047D52D}"/>
              </a:ext>
            </a:extLst>
          </p:cNvPr>
          <p:cNvSpPr txBox="1"/>
          <p:nvPr/>
        </p:nvSpPr>
        <p:spPr>
          <a:xfrm>
            <a:off x="3303794" y="5743689"/>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39%</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pic>
        <p:nvPicPr>
          <p:cNvPr id="73" name="Picture 24" descr="Image result for ann kirkpatrick">
            <a:extLst>
              <a:ext uri="{FF2B5EF4-FFF2-40B4-BE49-F238E27FC236}">
                <a16:creationId xmlns:a16="http://schemas.microsoft.com/office/drawing/2014/main" id="{93C8D8B4-AAA7-415B-AFDE-E8A90389DB6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4038" y="5193961"/>
            <a:ext cx="594350" cy="742938"/>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74" name="Picture 66" descr="Image result for haley stevens">
            <a:extLst>
              <a:ext uri="{FF2B5EF4-FFF2-40B4-BE49-F238E27FC236}">
                <a16:creationId xmlns:a16="http://schemas.microsoft.com/office/drawing/2014/main" id="{E6A89D77-CCFF-4F4B-8D57-A6CA303B44C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b="9499"/>
          <a:stretch/>
        </p:blipFill>
        <p:spPr bwMode="auto">
          <a:xfrm>
            <a:off x="1114038" y="3202518"/>
            <a:ext cx="594350" cy="806835"/>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75" name="Picture 4">
            <a:extLst>
              <a:ext uri="{FF2B5EF4-FFF2-40B4-BE49-F238E27FC236}">
                <a16:creationId xmlns:a16="http://schemas.microsoft.com/office/drawing/2014/main" id="{BA132B2E-C9B7-4B65-A983-3AB0E32B5F7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1080483" y="4151013"/>
            <a:ext cx="661461" cy="826002"/>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pic>
        <p:nvPicPr>
          <p:cNvPr id="76" name="Picture 30">
            <a:extLst>
              <a:ext uri="{FF2B5EF4-FFF2-40B4-BE49-F238E27FC236}">
                <a16:creationId xmlns:a16="http://schemas.microsoft.com/office/drawing/2014/main" id="{F478BDC1-A383-488A-AF7C-2C841DD928D3}"/>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b="10027"/>
          <a:stretch/>
        </p:blipFill>
        <p:spPr bwMode="auto">
          <a:xfrm>
            <a:off x="1114038" y="2276323"/>
            <a:ext cx="594350" cy="802961"/>
          </a:xfrm>
          <a:prstGeom prst="ellipse">
            <a:avLst/>
          </a:prstGeom>
          <a:ln w="19050" cap="rnd">
            <a:solidFill>
              <a:srgbClr val="333333"/>
            </a:solidFill>
          </a:ln>
          <a:effectLst/>
          <a:extLst>
            <a:ext uri="{909E8E84-426E-40dd-AFC4-6F175D3DCCD1}">
              <a14:hiddenFill xmlns="" xmlns:a14="http://schemas.microsoft.com/office/drawing/2010/main">
                <a:solidFill>
                  <a:srgbClr val="FFFFFF"/>
                </a:solidFill>
              </a14:hiddenFill>
            </a:ext>
          </a:extLst>
        </p:spPr>
      </p:pic>
      <p:sp>
        <p:nvSpPr>
          <p:cNvPr id="77" name="TextBox 76"/>
          <p:cNvSpPr txBox="1"/>
          <p:nvPr/>
        </p:nvSpPr>
        <p:spPr>
          <a:xfrm>
            <a:off x="7905946" y="3330927"/>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Lean </a:t>
            </a:r>
            <a:r>
              <a:rPr lang="en-US" sz="1200" b="1" dirty="0">
                <a:solidFill>
                  <a:srgbClr val="4472C4"/>
                </a:solidFill>
                <a:latin typeface="Helvetica Light" panose="020B0403020202020204" pitchFamily="34" charset="0"/>
                <a:ea typeface="Open Sans" panose="020B0606030504020204" pitchFamily="34" charset="0"/>
                <a:cs typeface="Open Sans" panose="020B0606030504020204" pitchFamily="34" charset="0"/>
              </a:rPr>
              <a:t>(Dem)</a:t>
            </a:r>
            <a:endParaRPr lang="en-US" sz="1200" b="1" dirty="0">
              <a:latin typeface="Helvetica Light" panose="020B0403020202020204" pitchFamily="34" charset="0"/>
              <a:ea typeface="Open Sans" panose="020B0606030504020204" pitchFamily="34" charset="0"/>
              <a:cs typeface="Open Sans" panose="020B0606030504020204" pitchFamily="34" charset="0"/>
            </a:endParaRPr>
          </a:p>
        </p:txBody>
      </p:sp>
      <p:sp>
        <p:nvSpPr>
          <p:cNvPr id="78" name="TextBox 77"/>
          <p:cNvSpPr txBox="1"/>
          <p:nvPr/>
        </p:nvSpPr>
        <p:spPr>
          <a:xfrm>
            <a:off x="7905946" y="4302771"/>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Lean </a:t>
            </a:r>
            <a:r>
              <a:rPr lang="en-US" sz="1200" b="1" dirty="0">
                <a:solidFill>
                  <a:srgbClr val="4472C4"/>
                </a:solidFill>
                <a:latin typeface="Helvetica Light" panose="020B0403020202020204" pitchFamily="34" charset="0"/>
                <a:ea typeface="Open Sans" panose="020B0606030504020204" pitchFamily="34" charset="0"/>
                <a:cs typeface="Open Sans" panose="020B0606030504020204" pitchFamily="34" charset="0"/>
              </a:rPr>
              <a:t>(Dem)</a:t>
            </a:r>
            <a:endParaRPr lang="en-US" sz="1200" b="1" dirty="0">
              <a:latin typeface="Helvetica Light" panose="020B0403020202020204" pitchFamily="34" charset="0"/>
              <a:ea typeface="Open Sans" panose="020B0606030504020204" pitchFamily="34" charset="0"/>
              <a:cs typeface="Open Sans" panose="020B0606030504020204" pitchFamily="34" charset="0"/>
            </a:endParaRPr>
          </a:p>
        </p:txBody>
      </p:sp>
      <p:sp>
        <p:nvSpPr>
          <p:cNvPr id="79" name="TextBox 78"/>
          <p:cNvSpPr txBox="1"/>
          <p:nvPr/>
        </p:nvSpPr>
        <p:spPr>
          <a:xfrm>
            <a:off x="7905946" y="5295988"/>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Lean </a:t>
            </a:r>
            <a:r>
              <a:rPr lang="en-US" sz="1200" b="1" dirty="0">
                <a:solidFill>
                  <a:srgbClr val="4472C4"/>
                </a:solidFill>
                <a:latin typeface="Helvetica Light" panose="020B0403020202020204" pitchFamily="34" charset="0"/>
                <a:ea typeface="Open Sans" panose="020B0606030504020204" pitchFamily="34" charset="0"/>
                <a:cs typeface="Open Sans" panose="020B0606030504020204" pitchFamily="34" charset="0"/>
              </a:rPr>
              <a:t>(Dem)</a:t>
            </a:r>
            <a:endParaRPr lang="en-US" sz="1200" b="1" dirty="0">
              <a:latin typeface="Helvetica Light" panose="020B0403020202020204" pitchFamily="34" charset="0"/>
              <a:ea typeface="Open Sans" panose="020B0606030504020204" pitchFamily="34" charset="0"/>
              <a:cs typeface="Open Sans" panose="020B0606030504020204" pitchFamily="34" charset="0"/>
            </a:endParaRPr>
          </a:p>
        </p:txBody>
      </p:sp>
      <p:sp>
        <p:nvSpPr>
          <p:cNvPr id="65" name="TextBox 64"/>
          <p:cNvSpPr txBox="1"/>
          <p:nvPr/>
        </p:nvSpPr>
        <p:spPr>
          <a:xfrm>
            <a:off x="3164701" y="1782393"/>
            <a:ext cx="1702004" cy="461665"/>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Total Election Cycle TV SOV</a:t>
            </a:r>
          </a:p>
        </p:txBody>
      </p:sp>
      <p:cxnSp>
        <p:nvCxnSpPr>
          <p:cNvPr id="66" name="Straight Connector 65"/>
          <p:cNvCxnSpPr/>
          <p:nvPr/>
        </p:nvCxnSpPr>
        <p:spPr>
          <a:xfrm>
            <a:off x="3309569" y="2248467"/>
            <a:ext cx="1426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911794" y="1972604"/>
            <a:ext cx="1296295" cy="276999"/>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TV Spend ($)</a:t>
            </a:r>
          </a:p>
        </p:txBody>
      </p:sp>
      <p:cxnSp>
        <p:nvCxnSpPr>
          <p:cNvPr id="70" name="Straight Connector 69"/>
          <p:cNvCxnSpPr/>
          <p:nvPr/>
        </p:nvCxnSpPr>
        <p:spPr>
          <a:xfrm>
            <a:off x="5092270" y="2248467"/>
            <a:ext cx="9027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9906786" y="1809525"/>
            <a:ext cx="1235073" cy="400110"/>
          </a:xfrm>
          <a:prstGeom prst="rect">
            <a:avLst/>
          </a:prstGeom>
          <a:noFill/>
        </p:spPr>
        <p:txBody>
          <a:bodyPr wrap="square" rtlCol="0">
            <a:spAutoFit/>
          </a:bodyPr>
          <a:lstStyle/>
          <a:p>
            <a:pPr algn="ctr"/>
            <a:r>
              <a:rPr lang="en-US" sz="2000" b="1" dirty="0">
                <a:latin typeface="Helvetica" panose="020B0604020202020204" pitchFamily="2" charset="0"/>
                <a:ea typeface="Open Sans" panose="020B0606030504020204" pitchFamily="34" charset="0"/>
                <a:cs typeface="Open Sans" panose="020B0606030504020204" pitchFamily="34" charset="0"/>
              </a:rPr>
              <a:t>Result</a:t>
            </a:r>
          </a:p>
        </p:txBody>
      </p:sp>
      <p:sp>
        <p:nvSpPr>
          <p:cNvPr id="81" name="TextBox 80"/>
          <p:cNvSpPr txBox="1"/>
          <p:nvPr/>
        </p:nvSpPr>
        <p:spPr>
          <a:xfrm>
            <a:off x="7677752" y="1753065"/>
            <a:ext cx="1904293" cy="461665"/>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Cook Report</a:t>
            </a:r>
          </a:p>
          <a:p>
            <a:pPr algn="ctr"/>
            <a:r>
              <a:rPr lang="en-US" sz="1200" b="1" dirty="0">
                <a:latin typeface="Helvetica" panose="020B0604020202020204" pitchFamily="2" charset="0"/>
                <a:ea typeface="Open Sans" panose="020B0606030504020204" pitchFamily="34" charset="0"/>
                <a:cs typeface="Open Sans" panose="020B0606030504020204" pitchFamily="34" charset="0"/>
              </a:rPr>
              <a:t>Race Rating Movement</a:t>
            </a:r>
          </a:p>
        </p:txBody>
      </p:sp>
      <p:cxnSp>
        <p:nvCxnSpPr>
          <p:cNvPr id="82" name="Straight Connector 81"/>
          <p:cNvCxnSpPr/>
          <p:nvPr/>
        </p:nvCxnSpPr>
        <p:spPr>
          <a:xfrm>
            <a:off x="9793079" y="2249603"/>
            <a:ext cx="1462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6136987" y="1994724"/>
            <a:ext cx="1515887" cy="261610"/>
          </a:xfrm>
          <a:prstGeom prst="rect">
            <a:avLst/>
          </a:prstGeom>
          <a:noFill/>
        </p:spPr>
        <p:txBody>
          <a:bodyPr wrap="square" rtlCol="0">
            <a:spAutoFit/>
          </a:bodyPr>
          <a:lstStyle/>
          <a:p>
            <a:pPr algn="ctr"/>
            <a:r>
              <a:rPr lang="en-US" sz="1100" b="1" dirty="0">
                <a:latin typeface="Helvetica" panose="020B0604020202020204" pitchFamily="2" charset="0"/>
                <a:ea typeface="Open Sans" panose="020B0606030504020204" pitchFamily="34" charset="0"/>
                <a:cs typeface="Open Sans" panose="020B0606030504020204" pitchFamily="34" charset="0"/>
              </a:rPr>
              <a:t># of Weeks on TV</a:t>
            </a:r>
          </a:p>
        </p:txBody>
      </p:sp>
      <p:cxnSp>
        <p:nvCxnSpPr>
          <p:cNvPr id="84" name="Straight Connector 83"/>
          <p:cNvCxnSpPr/>
          <p:nvPr/>
        </p:nvCxnSpPr>
        <p:spPr>
          <a:xfrm>
            <a:off x="7791450" y="2248467"/>
            <a:ext cx="1716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362345" y="2249603"/>
            <a:ext cx="10957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339464" y="159344"/>
            <a:ext cx="0" cy="983818"/>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pic>
        <p:nvPicPr>
          <p:cNvPr id="90" name="Picture 8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245838" y="208535"/>
            <a:ext cx="845831" cy="845831"/>
          </a:xfrm>
          <a:prstGeom prst="rect">
            <a:avLst/>
          </a:prstGeom>
        </p:spPr>
      </p:pic>
      <p:sp>
        <p:nvSpPr>
          <p:cNvPr id="56" name="Rectangle 55">
            <a:extLst>
              <a:ext uri="{FF2B5EF4-FFF2-40B4-BE49-F238E27FC236}">
                <a16:creationId xmlns:a16="http://schemas.microsoft.com/office/drawing/2014/main" id="{EA8FBD7F-86D8-497F-B13F-4D0D8B9A3B9E}"/>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614970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l="28023" t="1404" r="21491" b="5345"/>
          <a:stretch/>
        </p:blipFill>
        <p:spPr>
          <a:xfrm>
            <a:off x="0" y="0"/>
            <a:ext cx="5579615" cy="6858000"/>
          </a:xfrm>
          <a:prstGeom prst="rect">
            <a:avLst/>
          </a:prstGeom>
          <a:ln>
            <a:noFill/>
          </a:ln>
        </p:spPr>
      </p:pic>
      <p:sp>
        <p:nvSpPr>
          <p:cNvPr id="2" name="Rectangle 1">
            <a:extLst>
              <a:ext uri="{FF2B5EF4-FFF2-40B4-BE49-F238E27FC236}">
                <a16:creationId xmlns:a16="http://schemas.microsoft.com/office/drawing/2014/main" id="{892812D1-C2E7-6145-8C2A-95A25EFCD80C}"/>
              </a:ext>
            </a:extLst>
          </p:cNvPr>
          <p:cNvSpPr/>
          <p:nvPr/>
        </p:nvSpPr>
        <p:spPr>
          <a:xfrm>
            <a:off x="5566912" y="0"/>
            <a:ext cx="6625087" cy="6865257"/>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1A62"/>
              </a:solidFill>
            </a:endParaRPr>
          </a:p>
        </p:txBody>
      </p:sp>
      <p:sp>
        <p:nvSpPr>
          <p:cNvPr id="4" name="Rectangle 3">
            <a:extLst>
              <a:ext uri="{FF2B5EF4-FFF2-40B4-BE49-F238E27FC236}">
                <a16:creationId xmlns:a16="http://schemas.microsoft.com/office/drawing/2014/main" id="{3ED54650-E124-0942-8B03-A438165B55A6}"/>
              </a:ext>
            </a:extLst>
          </p:cNvPr>
          <p:cNvSpPr/>
          <p:nvPr/>
        </p:nvSpPr>
        <p:spPr>
          <a:xfrm>
            <a:off x="5779915" y="357425"/>
            <a:ext cx="6211784" cy="553998"/>
          </a:xfrm>
          <a:prstGeom prst="rect">
            <a:avLst/>
          </a:prstGeom>
        </p:spPr>
        <p:txBody>
          <a:bodyPr wrap="square">
            <a:spAutoFit/>
          </a:bodyPr>
          <a:lstStyle/>
          <a:p>
            <a:r>
              <a:rPr lang="en-US" sz="3000" b="1" dirty="0">
                <a:solidFill>
                  <a:srgbClr val="E84A99"/>
                </a:solidFill>
                <a:latin typeface="Helvetica" pitchFamily="2" charset="0"/>
              </a:rPr>
              <a:t>Political Candidates As ‘Brands’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773563" y="1300945"/>
            <a:ext cx="6211784" cy="4878259"/>
          </a:xfrm>
          <a:prstGeom prst="rect">
            <a:avLst/>
          </a:prstGeom>
          <a:noFill/>
        </p:spPr>
        <p:txBody>
          <a:bodyPr wrap="square" rtlCol="0">
            <a:spAutoFit/>
          </a:bodyPr>
          <a:lstStyle/>
          <a:p>
            <a:r>
              <a:rPr lang="en-US" sz="1350" dirty="0">
                <a:solidFill>
                  <a:schemeClr val="bg1"/>
                </a:solidFill>
                <a:latin typeface="Helvetica" panose="020B0604020202020204" pitchFamily="2" charset="0"/>
              </a:rPr>
              <a:t>Political candidates are not unlike direct-to-consumer products or other brands in more traditional categories such as CPG, automotive or financial in that their goal is to deliver a message to consumers (i.e., ‘voters’) in hopes that it will resonate and lead to an action taken which, in turn, will grow their market share (i.e., ‘votes received’).</a:t>
            </a:r>
          </a:p>
          <a:p>
            <a:endParaRPr lang="en-US" sz="1350" dirty="0">
              <a:solidFill>
                <a:schemeClr val="bg1"/>
              </a:solidFill>
              <a:latin typeface="Helvetica" panose="020B0604020202020204" pitchFamily="2" charset="0"/>
            </a:endParaRPr>
          </a:p>
          <a:p>
            <a:r>
              <a:rPr lang="en-US" sz="1350" dirty="0">
                <a:solidFill>
                  <a:schemeClr val="bg1"/>
                </a:solidFill>
                <a:latin typeface="Helvetica" panose="020B0604020202020204" pitchFamily="2" charset="0"/>
              </a:rPr>
              <a:t>Which is why success in this category is aided by the adherence to core marketing principles that are similarly followed by countless other brand products.  One of these central tenets is the belief that growing ‘share of voice’ will grow ‘share of market.’</a:t>
            </a:r>
          </a:p>
          <a:p>
            <a:endParaRPr lang="en-US" sz="1350" dirty="0">
              <a:solidFill>
                <a:schemeClr val="bg1"/>
              </a:solidFill>
              <a:latin typeface="Helvetica" panose="020B0604020202020204" pitchFamily="2" charset="0"/>
            </a:endParaRPr>
          </a:p>
          <a:p>
            <a:r>
              <a:rPr lang="en-US" sz="1350" dirty="0">
                <a:solidFill>
                  <a:schemeClr val="bg1"/>
                </a:solidFill>
                <a:latin typeface="Helvetica" panose="020B0604020202020204" pitchFamily="2" charset="0"/>
              </a:rPr>
              <a:t>A key distinction that sets the political category apart from others is its ability to quantify ‘winners’ and losers’ at a set point in time.  Because of this, we put the </a:t>
            </a:r>
          </a:p>
          <a:p>
            <a:r>
              <a:rPr lang="en-US" sz="1350" dirty="0">
                <a:solidFill>
                  <a:schemeClr val="bg1"/>
                </a:solidFill>
                <a:latin typeface="Helvetica" panose="020B0604020202020204" pitchFamily="2" charset="0"/>
              </a:rPr>
              <a:t>‘SOV </a:t>
            </a:r>
            <a:r>
              <a:rPr lang="en-US" sz="1400" dirty="0">
                <a:solidFill>
                  <a:schemeClr val="bg1"/>
                </a:solidFill>
                <a:latin typeface="Helvetica" panose="020B0604020202020204" pitchFamily="2" charset="0"/>
                <a:ea typeface="Open Sans" panose="020B0606030504020204" pitchFamily="34" charset="0"/>
                <a:cs typeface="Open Sans" panose="020B0606030504020204" pitchFamily="34" charset="0"/>
                <a:sym typeface="Wingdings" panose="05000000000000000000" pitchFamily="2" charset="2"/>
              </a:rPr>
              <a:t></a:t>
            </a:r>
            <a:r>
              <a:rPr lang="en-US" sz="1350" dirty="0">
                <a:solidFill>
                  <a:schemeClr val="bg1"/>
                </a:solidFill>
                <a:latin typeface="Helvetica" panose="020B0604020202020204" pitchFamily="2" charset="0"/>
              </a:rPr>
              <a:t> SOM’ marketing theory to the test.</a:t>
            </a:r>
          </a:p>
          <a:p>
            <a:endParaRPr lang="en-US" sz="1350" dirty="0">
              <a:solidFill>
                <a:schemeClr val="bg1"/>
              </a:solidFill>
              <a:latin typeface="Helvetica" panose="020B0604020202020204" pitchFamily="2" charset="0"/>
            </a:endParaRPr>
          </a:p>
          <a:p>
            <a:r>
              <a:rPr lang="en-US" sz="1350" dirty="0">
                <a:solidFill>
                  <a:schemeClr val="bg1"/>
                </a:solidFill>
                <a:latin typeface="Helvetica" panose="020B0604020202020204" pitchFamily="2" charset="0"/>
              </a:rPr>
              <a:t>In this report, </a:t>
            </a:r>
            <a:r>
              <a:rPr lang="en-US" sz="1350" i="1" dirty="0">
                <a:solidFill>
                  <a:schemeClr val="bg1"/>
                </a:solidFill>
                <a:latin typeface="Helvetica" panose="020B0604020202020204" pitchFamily="2" charset="0"/>
              </a:rPr>
              <a:t>The Path To Victory</a:t>
            </a:r>
            <a:r>
              <a:rPr lang="en-US" sz="1350" dirty="0">
                <a:solidFill>
                  <a:schemeClr val="bg1"/>
                </a:solidFill>
                <a:latin typeface="Helvetica" panose="020B0604020202020204" pitchFamily="2" charset="0"/>
              </a:rPr>
              <a:t>, we analyzed the most competitive, hotly contested races of the 2018 midterm cycle (74 in total) to understand to what extent TV spend and ‘share of voice’ across candidates impacted the election outcomes.</a:t>
            </a:r>
          </a:p>
          <a:p>
            <a:endParaRPr lang="en-US" sz="1350" dirty="0">
              <a:solidFill>
                <a:schemeClr val="bg1"/>
              </a:solidFill>
              <a:latin typeface="Helvetica" panose="020B0604020202020204" pitchFamily="2" charset="0"/>
            </a:endParaRPr>
          </a:p>
          <a:p>
            <a:r>
              <a:rPr lang="en-US" sz="1350" dirty="0">
                <a:solidFill>
                  <a:schemeClr val="bg1"/>
                </a:solidFill>
                <a:latin typeface="Helvetica" panose="020B0604020202020204" pitchFamily="2" charset="0"/>
              </a:rPr>
              <a:t>Continue reading for inspiration as the 2020 election cycle kicks into full gear, non-political marketers can also gain some insights from this analysis as well for annual brand planning. </a:t>
            </a:r>
          </a:p>
        </p:txBody>
      </p:sp>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a:t>
            </a:fld>
            <a:endParaRPr lang="en-US" dirty="0"/>
          </a:p>
        </p:txBody>
      </p:sp>
      <p:sp>
        <p:nvSpPr>
          <p:cNvPr id="14" name="Rectangle 13">
            <a:extLst>
              <a:ext uri="{FF2B5EF4-FFF2-40B4-BE49-F238E27FC236}">
                <a16:creationId xmlns:a16="http://schemas.microsoft.com/office/drawing/2014/main" id="{D3674837-C9B3-4CE9-A7B2-3B4DEE5AC28A}"/>
              </a:ext>
            </a:extLst>
          </p:cNvPr>
          <p:cNvSpPr/>
          <p:nvPr/>
        </p:nvSpPr>
        <p:spPr>
          <a:xfrm>
            <a:off x="0" y="6647490"/>
            <a:ext cx="12191999" cy="215444"/>
          </a:xfrm>
          <a:prstGeom prst="rect">
            <a:avLst/>
          </a:prstGeom>
        </p:spPr>
        <p:txBody>
          <a:bodyPr wrap="square">
            <a:spAutoFit/>
          </a:bodyPr>
          <a:lstStyle/>
          <a:p>
            <a:pPr algn="ctr"/>
            <a:r>
              <a:rPr lang="en-US" sz="800"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985911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2812D1-C2E7-6145-8C2A-95A25EFCD80C}"/>
              </a:ext>
            </a:extLst>
          </p:cNvPr>
          <p:cNvSpPr/>
          <p:nvPr/>
        </p:nvSpPr>
        <p:spPr>
          <a:xfrm>
            <a:off x="-21520"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1394990" y="213855"/>
            <a:ext cx="9969562" cy="892552"/>
          </a:xfrm>
          <a:prstGeom prst="rect">
            <a:avLst/>
          </a:prstGeom>
        </p:spPr>
        <p:txBody>
          <a:bodyPr wrap="square">
            <a:spAutoFit/>
          </a:bodyPr>
          <a:lstStyle/>
          <a:p>
            <a:r>
              <a:rPr lang="en-US" sz="2600" b="1" dirty="0">
                <a:solidFill>
                  <a:srgbClr val="E84A99"/>
                </a:solidFill>
                <a:latin typeface="Helvetica" pitchFamily="2" charset="0"/>
              </a:rPr>
              <a:t>Dethroning Incumbents:</a:t>
            </a:r>
            <a:r>
              <a:rPr lang="en-US" sz="2600" b="1" dirty="0">
                <a:solidFill>
                  <a:srgbClr val="1F1A62"/>
                </a:solidFill>
                <a:latin typeface="Helvetica" pitchFamily="2" charset="0"/>
              </a:rPr>
              <a:t> challengers who achieved a higher SOV and beat the incumbent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30</a:t>
            </a:fld>
            <a:endParaRPr lang="en-US" dirty="0"/>
          </a:p>
        </p:txBody>
      </p:sp>
      <p:sp>
        <p:nvSpPr>
          <p:cNvPr id="11" name="Triangle 12">
            <a:extLst>
              <a:ext uri="{FF2B5EF4-FFF2-40B4-BE49-F238E27FC236}">
                <a16:creationId xmlns:a16="http://schemas.microsoft.com/office/drawing/2014/main" id="{532FA46E-ACAD-F44A-B127-7D95BC48CA96}"/>
              </a:ext>
            </a:extLst>
          </p:cNvPr>
          <p:cNvSpPr/>
          <p:nvPr/>
        </p:nvSpPr>
        <p:spPr>
          <a:xfrm rot="5400000">
            <a:off x="543356" y="119365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35324CB-BA3C-3849-9525-612C71A97EC4}"/>
              </a:ext>
            </a:extLst>
          </p:cNvPr>
          <p:cNvSpPr txBox="1"/>
          <p:nvPr/>
        </p:nvSpPr>
        <p:spPr>
          <a:xfrm>
            <a:off x="745342" y="1119893"/>
            <a:ext cx="11446658" cy="553998"/>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Several challengers spent heavily in TV ($10MM+) to gain the ‘share of voice’ advantage and unseat incumbents who had served multiple terms in Congress</a:t>
            </a:r>
          </a:p>
        </p:txBody>
      </p:sp>
      <p:sp>
        <p:nvSpPr>
          <p:cNvPr id="19" name="TextBox 18">
            <a:extLst>
              <a:ext uri="{FF2B5EF4-FFF2-40B4-BE49-F238E27FC236}">
                <a16:creationId xmlns:a16="http://schemas.microsoft.com/office/drawing/2014/main" id="{849669F3-CC14-4C7D-9C19-BE32A5281E67}"/>
              </a:ext>
            </a:extLst>
          </p:cNvPr>
          <p:cNvSpPr txBox="1"/>
          <p:nvPr/>
        </p:nvSpPr>
        <p:spPr>
          <a:xfrm>
            <a:off x="546751" y="6122847"/>
            <a:ext cx="11688285" cy="415498"/>
          </a:xfrm>
          <a:prstGeom prst="rect">
            <a:avLst/>
          </a:prstGeom>
          <a:noFill/>
        </p:spPr>
        <p:txBody>
          <a:bodyPr wrap="square" rtlCol="0">
            <a:spAutoFit/>
          </a:bodyPr>
          <a:lstStyle/>
          <a:p>
            <a:pPr lvl="0">
              <a:defRPr/>
            </a:pPr>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reflects US House (1/8/18), US Senate (2/1/18) and Gubernatorial (1/26/18), ‘late’ rating reflects US House (9/7/18), US Senate (10/26/18) and Gubernatorial (10/26/18), ‘Hotly-Contested’ races are ‘Toss-Up’ or ‘Lean’ ratings. Note: Share of Voice = Share of TV spend within their race.  Total election cycle reflects all dollars spent between 12/26/17 – 11/20/18 (includes primary and general election). Race Rating Movement reflects the change from ‘early’ rating to ‘late’ rating.</a:t>
            </a:r>
          </a:p>
        </p:txBody>
      </p:sp>
      <p:sp>
        <p:nvSpPr>
          <p:cNvPr id="21" name="TextBox 20"/>
          <p:cNvSpPr txBox="1"/>
          <p:nvPr/>
        </p:nvSpPr>
        <p:spPr>
          <a:xfrm>
            <a:off x="1732340" y="2262306"/>
            <a:ext cx="1797966"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Senate: </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Florida</a:t>
            </a:r>
          </a:p>
          <a:p>
            <a:r>
              <a:rPr lang="en-US" sz="1200" dirty="0">
                <a:latin typeface="Helvetica Light" panose="020B0403020202020204" pitchFamily="34" charset="0"/>
                <a:ea typeface="Open Sans" panose="020B0606030504020204" pitchFamily="34" charset="0"/>
                <a:cs typeface="Open Sans" panose="020B0606030504020204" pitchFamily="34" charset="0"/>
              </a:rPr>
              <a:t>Rick Scott </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(Rep)</a:t>
            </a:r>
          </a:p>
        </p:txBody>
      </p:sp>
      <p:sp>
        <p:nvSpPr>
          <p:cNvPr id="22" name="TextBox 21"/>
          <p:cNvSpPr txBox="1"/>
          <p:nvPr/>
        </p:nvSpPr>
        <p:spPr>
          <a:xfrm>
            <a:off x="3088398" y="2477749"/>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54%</a:t>
            </a:r>
          </a:p>
        </p:txBody>
      </p:sp>
      <p:sp>
        <p:nvSpPr>
          <p:cNvPr id="23" name="TextBox 22"/>
          <p:cNvSpPr txBox="1"/>
          <p:nvPr/>
        </p:nvSpPr>
        <p:spPr>
          <a:xfrm>
            <a:off x="3165179" y="1782393"/>
            <a:ext cx="1697139" cy="461665"/>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Total Election Cycle TV SOV</a:t>
            </a:r>
          </a:p>
        </p:txBody>
      </p:sp>
      <p:cxnSp>
        <p:nvCxnSpPr>
          <p:cNvPr id="24" name="Straight Connector 23"/>
          <p:cNvCxnSpPr/>
          <p:nvPr/>
        </p:nvCxnSpPr>
        <p:spPr>
          <a:xfrm>
            <a:off x="3309569" y="2248467"/>
            <a:ext cx="14262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936460" y="2493138"/>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$93.8MM</a:t>
            </a:r>
          </a:p>
        </p:txBody>
      </p:sp>
      <p:sp>
        <p:nvSpPr>
          <p:cNvPr id="28" name="TextBox 27"/>
          <p:cNvSpPr txBox="1"/>
          <p:nvPr/>
        </p:nvSpPr>
        <p:spPr>
          <a:xfrm>
            <a:off x="4911794" y="1972604"/>
            <a:ext cx="1296295" cy="276999"/>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TV Spend ($)</a:t>
            </a:r>
          </a:p>
        </p:txBody>
      </p:sp>
      <p:cxnSp>
        <p:nvCxnSpPr>
          <p:cNvPr id="29" name="Straight Connector 28"/>
          <p:cNvCxnSpPr/>
          <p:nvPr/>
        </p:nvCxnSpPr>
        <p:spPr>
          <a:xfrm>
            <a:off x="5092270" y="2248467"/>
            <a:ext cx="9027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906786" y="1809525"/>
            <a:ext cx="1235073" cy="400110"/>
          </a:xfrm>
          <a:prstGeom prst="rect">
            <a:avLst/>
          </a:prstGeom>
          <a:noFill/>
        </p:spPr>
        <p:txBody>
          <a:bodyPr wrap="square" rtlCol="0">
            <a:spAutoFit/>
          </a:bodyPr>
          <a:lstStyle/>
          <a:p>
            <a:pPr algn="ctr"/>
            <a:r>
              <a:rPr lang="en-US" sz="2000" b="1" dirty="0">
                <a:latin typeface="Helvetica" panose="020B0604020202020204" pitchFamily="2" charset="0"/>
                <a:ea typeface="Open Sans" panose="020B0606030504020204" pitchFamily="34" charset="0"/>
                <a:cs typeface="Open Sans" panose="020B0606030504020204" pitchFamily="34" charset="0"/>
              </a:rPr>
              <a:t>Result</a:t>
            </a:r>
          </a:p>
        </p:txBody>
      </p:sp>
      <p:sp>
        <p:nvSpPr>
          <p:cNvPr id="31" name="TextBox 30"/>
          <p:cNvSpPr txBox="1"/>
          <p:nvPr/>
        </p:nvSpPr>
        <p:spPr>
          <a:xfrm>
            <a:off x="9753529" y="2447996"/>
            <a:ext cx="1541586" cy="523220"/>
          </a:xfrm>
          <a:prstGeom prst="rect">
            <a:avLst/>
          </a:prstGeom>
          <a:noFill/>
        </p:spPr>
        <p:txBody>
          <a:bodyPr wrap="square" rtlCol="0">
            <a:spAutoFit/>
          </a:bodyPr>
          <a:lstStyle/>
          <a:p>
            <a:pPr algn="ctr"/>
            <a:r>
              <a:rPr lang="en-US" sz="1400" b="1" dirty="0">
                <a:latin typeface="Helvetica Light" panose="020B0403020202020204" pitchFamily="34" charset="0"/>
                <a:ea typeface="Open Sans" panose="020B0606030504020204" pitchFamily="34" charset="0"/>
                <a:cs typeface="Open Sans" panose="020B0606030504020204" pitchFamily="34" charset="0"/>
              </a:rPr>
              <a:t>Took</a:t>
            </a:r>
            <a:r>
              <a:rPr lang="en-US" sz="1400" dirty="0">
                <a:latin typeface="Helvetica Light" panose="020B0403020202020204" pitchFamily="34" charset="0"/>
                <a:ea typeface="Open Sans" panose="020B0606030504020204" pitchFamily="34" charset="0"/>
                <a:cs typeface="Open Sans" panose="020B0606030504020204" pitchFamily="34" charset="0"/>
              </a:rPr>
              <a:t> an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incumbent’s seat</a:t>
            </a:r>
          </a:p>
        </p:txBody>
      </p:sp>
      <p:sp>
        <p:nvSpPr>
          <p:cNvPr id="32" name="TextBox 31"/>
          <p:cNvSpPr txBox="1"/>
          <p:nvPr/>
        </p:nvSpPr>
        <p:spPr>
          <a:xfrm>
            <a:off x="3088398" y="3397180"/>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67%</a:t>
            </a:r>
          </a:p>
        </p:txBody>
      </p:sp>
      <p:sp>
        <p:nvSpPr>
          <p:cNvPr id="33" name="TextBox 32"/>
          <p:cNvSpPr txBox="1"/>
          <p:nvPr/>
        </p:nvSpPr>
        <p:spPr>
          <a:xfrm>
            <a:off x="4936460" y="3412569"/>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$12.7MM</a:t>
            </a:r>
          </a:p>
        </p:txBody>
      </p:sp>
      <p:sp>
        <p:nvSpPr>
          <p:cNvPr id="34" name="TextBox 33"/>
          <p:cNvSpPr txBox="1"/>
          <p:nvPr/>
        </p:nvSpPr>
        <p:spPr>
          <a:xfrm>
            <a:off x="3088398" y="4369710"/>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67%</a:t>
            </a:r>
          </a:p>
        </p:txBody>
      </p:sp>
      <p:sp>
        <p:nvSpPr>
          <p:cNvPr id="35" name="TextBox 34"/>
          <p:cNvSpPr txBox="1"/>
          <p:nvPr/>
        </p:nvSpPr>
        <p:spPr>
          <a:xfrm>
            <a:off x="4936460" y="4385099"/>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$14.7MM</a:t>
            </a:r>
          </a:p>
        </p:txBody>
      </p:sp>
      <p:sp>
        <p:nvSpPr>
          <p:cNvPr id="36" name="TextBox 35"/>
          <p:cNvSpPr txBox="1"/>
          <p:nvPr/>
        </p:nvSpPr>
        <p:spPr>
          <a:xfrm>
            <a:off x="3088398" y="5340349"/>
            <a:ext cx="1019175" cy="400110"/>
          </a:xfrm>
          <a:prstGeom prst="rect">
            <a:avLst/>
          </a:prstGeom>
          <a:noFill/>
        </p:spPr>
        <p:txBody>
          <a:bodyPr wrap="square" rtlCol="0">
            <a:spAutoFit/>
          </a:bodyPr>
          <a:lstStyle/>
          <a:p>
            <a:pPr algn="ctr"/>
            <a:r>
              <a:rPr lang="en-US" sz="2000" b="1" dirty="0">
                <a:latin typeface="Helvetica Light" panose="020B0403020202020204" pitchFamily="34" charset="0"/>
                <a:ea typeface="Open Sans" panose="020B0606030504020204" pitchFamily="34" charset="0"/>
                <a:cs typeface="Open Sans" panose="020B0606030504020204" pitchFamily="34" charset="0"/>
              </a:rPr>
              <a:t>66%</a:t>
            </a:r>
          </a:p>
        </p:txBody>
      </p:sp>
      <p:sp>
        <p:nvSpPr>
          <p:cNvPr id="37" name="TextBox 36"/>
          <p:cNvSpPr txBox="1"/>
          <p:nvPr/>
        </p:nvSpPr>
        <p:spPr>
          <a:xfrm>
            <a:off x="4936460" y="5355738"/>
            <a:ext cx="1191728"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$11.5MM</a:t>
            </a:r>
          </a:p>
        </p:txBody>
      </p:sp>
      <p:sp>
        <p:nvSpPr>
          <p:cNvPr id="41" name="TextBox 40"/>
          <p:cNvSpPr txBox="1"/>
          <p:nvPr/>
        </p:nvSpPr>
        <p:spPr>
          <a:xfrm>
            <a:off x="7677752" y="1753065"/>
            <a:ext cx="1904293" cy="461665"/>
          </a:xfrm>
          <a:prstGeom prst="rect">
            <a:avLst/>
          </a:prstGeom>
          <a:noFill/>
        </p:spPr>
        <p:txBody>
          <a:bodyPr wrap="square" rtlCol="0">
            <a:spAutoFit/>
          </a:bodyPr>
          <a:lstStyle/>
          <a:p>
            <a:pPr algn="ctr"/>
            <a:r>
              <a:rPr lang="en-US" sz="1200" b="1" dirty="0">
                <a:latin typeface="Helvetica" panose="020B0604020202020204" pitchFamily="2" charset="0"/>
                <a:ea typeface="Open Sans" panose="020B0606030504020204" pitchFamily="34" charset="0"/>
                <a:cs typeface="Open Sans" panose="020B0606030504020204" pitchFamily="34" charset="0"/>
              </a:rPr>
              <a:t>Cook Report</a:t>
            </a:r>
          </a:p>
          <a:p>
            <a:pPr algn="ctr"/>
            <a:r>
              <a:rPr lang="en-US" sz="1200" b="1" dirty="0">
                <a:latin typeface="Helvetica" panose="020B0604020202020204" pitchFamily="2" charset="0"/>
                <a:ea typeface="Open Sans" panose="020B0606030504020204" pitchFamily="34" charset="0"/>
                <a:cs typeface="Open Sans" panose="020B0606030504020204" pitchFamily="34" charset="0"/>
              </a:rPr>
              <a:t>Race Rating Movement</a:t>
            </a:r>
          </a:p>
        </p:txBody>
      </p:sp>
      <p:cxnSp>
        <p:nvCxnSpPr>
          <p:cNvPr id="42" name="Straight Connector 41"/>
          <p:cNvCxnSpPr/>
          <p:nvPr/>
        </p:nvCxnSpPr>
        <p:spPr>
          <a:xfrm>
            <a:off x="9793079" y="2249603"/>
            <a:ext cx="1462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919939" y="2416194"/>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Lean </a:t>
            </a:r>
            <a:r>
              <a:rPr lang="en-US" sz="12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(Dem)</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Toss Up</a:t>
            </a:r>
          </a:p>
        </p:txBody>
      </p:sp>
      <p:sp>
        <p:nvSpPr>
          <p:cNvPr id="44" name="TextBox 43"/>
          <p:cNvSpPr txBox="1"/>
          <p:nvPr/>
        </p:nvSpPr>
        <p:spPr>
          <a:xfrm>
            <a:off x="1729833" y="3181737"/>
            <a:ext cx="1358565"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 </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California 25</a:t>
            </a:r>
          </a:p>
          <a:p>
            <a:r>
              <a:rPr lang="en-US" sz="1200" dirty="0">
                <a:latin typeface="Helvetica Light" panose="020B0403020202020204" pitchFamily="34" charset="0"/>
                <a:ea typeface="Open Sans" panose="020B0606030504020204" pitchFamily="34" charset="0"/>
                <a:cs typeface="Open Sans" panose="020B0606030504020204" pitchFamily="34" charset="0"/>
              </a:rPr>
              <a:t>Katie Hill </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(Dem)</a:t>
            </a:r>
          </a:p>
        </p:txBody>
      </p:sp>
      <p:sp>
        <p:nvSpPr>
          <p:cNvPr id="45" name="TextBox 44"/>
          <p:cNvSpPr txBox="1"/>
          <p:nvPr/>
        </p:nvSpPr>
        <p:spPr>
          <a:xfrm>
            <a:off x="1737522" y="4154267"/>
            <a:ext cx="1572047"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 </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California 48</a:t>
            </a:r>
          </a:p>
          <a:p>
            <a:r>
              <a:rPr lang="en-US" sz="1200" dirty="0">
                <a:latin typeface="Helvetica Light" panose="020B0403020202020204" pitchFamily="34" charset="0"/>
                <a:ea typeface="Open Sans" panose="020B0606030504020204" pitchFamily="34" charset="0"/>
                <a:cs typeface="Open Sans" panose="020B0606030504020204" pitchFamily="34" charset="0"/>
              </a:rPr>
              <a:t>Harley Rouda </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(Dem)</a:t>
            </a:r>
          </a:p>
        </p:txBody>
      </p:sp>
      <p:sp>
        <p:nvSpPr>
          <p:cNvPr id="46" name="TextBox 45"/>
          <p:cNvSpPr txBox="1"/>
          <p:nvPr/>
        </p:nvSpPr>
        <p:spPr>
          <a:xfrm>
            <a:off x="1746362" y="5124906"/>
            <a:ext cx="1387449" cy="830997"/>
          </a:xfrm>
          <a:prstGeom prst="rect">
            <a:avLst/>
          </a:prstGeom>
          <a:noFill/>
        </p:spPr>
        <p:txBody>
          <a:bodyPr wrap="square" rtlCol="0">
            <a:spAutoFit/>
          </a:bodyPr>
          <a:lstStyle/>
          <a:p>
            <a:r>
              <a:rPr lang="en-US" sz="1200" b="1" dirty="0">
                <a:latin typeface="Helvetica Light" panose="020B0403020202020204" pitchFamily="34" charset="0"/>
                <a:ea typeface="Open Sans" panose="020B0606030504020204" pitchFamily="34" charset="0"/>
                <a:cs typeface="Open Sans" panose="020B0606030504020204" pitchFamily="34" charset="0"/>
              </a:rPr>
              <a:t>US House: </a:t>
            </a:r>
            <a:br>
              <a:rPr lang="en-US" sz="1200" b="1" dirty="0">
                <a:latin typeface="Helvetica Light" panose="020B0403020202020204" pitchFamily="34" charset="0"/>
                <a:ea typeface="Open Sans" panose="020B0606030504020204" pitchFamily="34" charset="0"/>
                <a:cs typeface="Open Sans" panose="020B0606030504020204" pitchFamily="34" charset="0"/>
              </a:rPr>
            </a:br>
            <a:r>
              <a:rPr lang="en-US" sz="1200" b="1" dirty="0">
                <a:latin typeface="Helvetica Light" panose="020B0403020202020204" pitchFamily="34" charset="0"/>
                <a:ea typeface="Open Sans" panose="020B0606030504020204" pitchFamily="34" charset="0"/>
                <a:cs typeface="Open Sans" panose="020B0606030504020204" pitchFamily="34" charset="0"/>
              </a:rPr>
              <a:t>Colorado 6</a:t>
            </a:r>
          </a:p>
          <a:p>
            <a:r>
              <a:rPr lang="en-US" sz="1200" dirty="0">
                <a:latin typeface="Helvetica Light" panose="020B0403020202020204" pitchFamily="34" charset="0"/>
                <a:ea typeface="Open Sans" panose="020B0606030504020204" pitchFamily="34" charset="0"/>
                <a:cs typeface="Open Sans" panose="020B0606030504020204" pitchFamily="34" charset="0"/>
              </a:rPr>
              <a:t>Jason Crow</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2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(Dem)</a:t>
            </a:r>
          </a:p>
        </p:txBody>
      </p:sp>
      <p:sp>
        <p:nvSpPr>
          <p:cNvPr id="51" name="TextBox 50"/>
          <p:cNvSpPr txBox="1"/>
          <p:nvPr/>
        </p:nvSpPr>
        <p:spPr>
          <a:xfrm>
            <a:off x="9756199" y="3366402"/>
            <a:ext cx="1541586" cy="523220"/>
          </a:xfrm>
          <a:prstGeom prst="rect">
            <a:avLst/>
          </a:prstGeom>
          <a:noFill/>
        </p:spPr>
        <p:txBody>
          <a:bodyPr wrap="square" rtlCol="0">
            <a:spAutoFit/>
          </a:bodyPr>
          <a:lstStyle/>
          <a:p>
            <a:pPr algn="ctr"/>
            <a:r>
              <a:rPr lang="en-US" sz="1400" b="1" dirty="0">
                <a:latin typeface="Helvetica Light" panose="020B0403020202020204" pitchFamily="34" charset="0"/>
                <a:ea typeface="Open Sans" panose="020B0606030504020204" pitchFamily="34" charset="0"/>
                <a:cs typeface="Open Sans" panose="020B0606030504020204" pitchFamily="34" charset="0"/>
              </a:rPr>
              <a:t>Took</a:t>
            </a:r>
            <a:r>
              <a:rPr lang="en-US" sz="1400" dirty="0">
                <a:latin typeface="Helvetica Light" panose="020B0403020202020204" pitchFamily="34" charset="0"/>
                <a:ea typeface="Open Sans" panose="020B0606030504020204" pitchFamily="34" charset="0"/>
                <a:cs typeface="Open Sans" panose="020B0606030504020204" pitchFamily="34" charset="0"/>
              </a:rPr>
              <a:t> an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incumbent’s seat</a:t>
            </a:r>
          </a:p>
        </p:txBody>
      </p:sp>
      <p:sp>
        <p:nvSpPr>
          <p:cNvPr id="52" name="TextBox 51"/>
          <p:cNvSpPr txBox="1"/>
          <p:nvPr/>
        </p:nvSpPr>
        <p:spPr>
          <a:xfrm>
            <a:off x="9753318" y="4338933"/>
            <a:ext cx="1541586" cy="523220"/>
          </a:xfrm>
          <a:prstGeom prst="rect">
            <a:avLst/>
          </a:prstGeom>
          <a:noFill/>
        </p:spPr>
        <p:txBody>
          <a:bodyPr wrap="square" rtlCol="0">
            <a:spAutoFit/>
          </a:bodyPr>
          <a:lstStyle/>
          <a:p>
            <a:pPr algn="ctr"/>
            <a:r>
              <a:rPr lang="en-US" sz="1400" b="1" dirty="0">
                <a:latin typeface="Helvetica Light" panose="020B0403020202020204" pitchFamily="34" charset="0"/>
                <a:ea typeface="Open Sans" panose="020B0606030504020204" pitchFamily="34" charset="0"/>
                <a:cs typeface="Open Sans" panose="020B0606030504020204" pitchFamily="34" charset="0"/>
              </a:rPr>
              <a:t>Took</a:t>
            </a:r>
            <a:r>
              <a:rPr lang="en-US" sz="1400" dirty="0">
                <a:latin typeface="Helvetica Light" panose="020B0403020202020204" pitchFamily="34" charset="0"/>
                <a:ea typeface="Open Sans" panose="020B0606030504020204" pitchFamily="34" charset="0"/>
                <a:cs typeface="Open Sans" panose="020B0606030504020204" pitchFamily="34" charset="0"/>
              </a:rPr>
              <a:t> an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incumbent’s seat</a:t>
            </a:r>
          </a:p>
        </p:txBody>
      </p:sp>
      <p:sp>
        <p:nvSpPr>
          <p:cNvPr id="53" name="TextBox 52"/>
          <p:cNvSpPr txBox="1"/>
          <p:nvPr/>
        </p:nvSpPr>
        <p:spPr>
          <a:xfrm>
            <a:off x="9753318" y="5311717"/>
            <a:ext cx="1541586" cy="523220"/>
          </a:xfrm>
          <a:prstGeom prst="rect">
            <a:avLst/>
          </a:prstGeom>
          <a:noFill/>
        </p:spPr>
        <p:txBody>
          <a:bodyPr wrap="square" rtlCol="0">
            <a:spAutoFit/>
          </a:bodyPr>
          <a:lstStyle/>
          <a:p>
            <a:pPr algn="ctr"/>
            <a:r>
              <a:rPr lang="en-US" sz="1400" b="1" dirty="0">
                <a:latin typeface="Helvetica Light" panose="020B0403020202020204" pitchFamily="34" charset="0"/>
                <a:ea typeface="Open Sans" panose="020B0606030504020204" pitchFamily="34" charset="0"/>
                <a:cs typeface="Open Sans" panose="020B0606030504020204" pitchFamily="34" charset="0"/>
              </a:rPr>
              <a:t>Took</a:t>
            </a:r>
            <a:r>
              <a:rPr lang="en-US" sz="1400" dirty="0">
                <a:latin typeface="Helvetica Light" panose="020B0403020202020204" pitchFamily="34" charset="0"/>
                <a:ea typeface="Open Sans" panose="020B0606030504020204" pitchFamily="34" charset="0"/>
                <a:cs typeface="Open Sans" panose="020B0606030504020204" pitchFamily="34" charset="0"/>
              </a:rPr>
              <a:t> an </a:t>
            </a:r>
            <a:br>
              <a:rPr lang="en-US" sz="1400" dirty="0">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incumbent’s seat</a:t>
            </a:r>
          </a:p>
        </p:txBody>
      </p:sp>
      <p:sp>
        <p:nvSpPr>
          <p:cNvPr id="54" name="TextBox 53"/>
          <p:cNvSpPr txBox="1"/>
          <p:nvPr/>
        </p:nvSpPr>
        <p:spPr>
          <a:xfrm>
            <a:off x="6362345" y="2493138"/>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29</a:t>
            </a:r>
          </a:p>
        </p:txBody>
      </p:sp>
      <p:sp>
        <p:nvSpPr>
          <p:cNvPr id="55" name="TextBox 54"/>
          <p:cNvSpPr txBox="1"/>
          <p:nvPr/>
        </p:nvSpPr>
        <p:spPr>
          <a:xfrm>
            <a:off x="6136987" y="1994724"/>
            <a:ext cx="1515887" cy="261610"/>
          </a:xfrm>
          <a:prstGeom prst="rect">
            <a:avLst/>
          </a:prstGeom>
          <a:noFill/>
        </p:spPr>
        <p:txBody>
          <a:bodyPr wrap="square" rtlCol="0">
            <a:spAutoFit/>
          </a:bodyPr>
          <a:lstStyle/>
          <a:p>
            <a:pPr algn="ctr"/>
            <a:r>
              <a:rPr lang="en-US" sz="1100" b="1" dirty="0">
                <a:latin typeface="Helvetica" panose="020B0604020202020204" pitchFamily="2" charset="0"/>
                <a:ea typeface="Open Sans" panose="020B0606030504020204" pitchFamily="34" charset="0"/>
                <a:cs typeface="Open Sans" panose="020B0606030504020204" pitchFamily="34" charset="0"/>
              </a:rPr>
              <a:t># of Weeks on TV</a:t>
            </a:r>
          </a:p>
        </p:txBody>
      </p:sp>
      <p:cxnSp>
        <p:nvCxnSpPr>
          <p:cNvPr id="56" name="Straight Connector 55"/>
          <p:cNvCxnSpPr/>
          <p:nvPr/>
        </p:nvCxnSpPr>
        <p:spPr>
          <a:xfrm>
            <a:off x="7791450" y="2248467"/>
            <a:ext cx="1716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362345" y="3412569"/>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9</a:t>
            </a:r>
          </a:p>
        </p:txBody>
      </p:sp>
      <p:sp>
        <p:nvSpPr>
          <p:cNvPr id="58" name="TextBox 57"/>
          <p:cNvSpPr txBox="1"/>
          <p:nvPr/>
        </p:nvSpPr>
        <p:spPr>
          <a:xfrm>
            <a:off x="6362345" y="4385099"/>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18</a:t>
            </a:r>
          </a:p>
        </p:txBody>
      </p:sp>
      <p:sp>
        <p:nvSpPr>
          <p:cNvPr id="59" name="TextBox 58"/>
          <p:cNvSpPr txBox="1"/>
          <p:nvPr/>
        </p:nvSpPr>
        <p:spPr>
          <a:xfrm>
            <a:off x="6362345" y="5355738"/>
            <a:ext cx="642355" cy="369332"/>
          </a:xfrm>
          <a:prstGeom prst="rect">
            <a:avLst/>
          </a:prstGeom>
          <a:noFill/>
        </p:spPr>
        <p:txBody>
          <a:bodyPr wrap="square" rtlCol="0">
            <a:spAutoFit/>
          </a:bodyPr>
          <a:lstStyle/>
          <a:p>
            <a:pPr algn="ctr"/>
            <a:r>
              <a:rPr lang="en-US" dirty="0">
                <a:latin typeface="Helvetica Light" panose="020B0403020202020204" pitchFamily="34" charset="0"/>
                <a:ea typeface="Open Sans" panose="020B0606030504020204" pitchFamily="34" charset="0"/>
                <a:cs typeface="Open Sans" panose="020B0606030504020204" pitchFamily="34" charset="0"/>
              </a:rPr>
              <a:t>10</a:t>
            </a:r>
          </a:p>
        </p:txBody>
      </p:sp>
      <p:cxnSp>
        <p:nvCxnSpPr>
          <p:cNvPr id="60" name="Straight Connector 59"/>
          <p:cNvCxnSpPr/>
          <p:nvPr/>
        </p:nvCxnSpPr>
        <p:spPr>
          <a:xfrm>
            <a:off x="6362345" y="2249603"/>
            <a:ext cx="10957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89A03F4-7169-465B-8D48-12E7403859E1}"/>
              </a:ext>
            </a:extLst>
          </p:cNvPr>
          <p:cNvSpPr txBox="1"/>
          <p:nvPr/>
        </p:nvSpPr>
        <p:spPr>
          <a:xfrm>
            <a:off x="6520596" y="2871789"/>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11</a:t>
            </a:r>
            <a:r>
              <a:rPr lang="en-US" sz="800" i="1" dirty="0">
                <a:latin typeface="Helvetica Light" panose="020B0403020202020204" pitchFamily="34" charset="0"/>
                <a:ea typeface="Open Sans" panose="020B0606030504020204" pitchFamily="34" charset="0"/>
                <a:cs typeface="Open Sans" panose="020B0606030504020204" pitchFamily="34" charset="0"/>
              </a:rPr>
              <a:t>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2" name="TextBox 61">
            <a:extLst>
              <a:ext uri="{FF2B5EF4-FFF2-40B4-BE49-F238E27FC236}">
                <a16:creationId xmlns:a16="http://schemas.microsoft.com/office/drawing/2014/main" id="{405E1FAC-06E3-48D9-A13F-019C72EBB2DD}"/>
              </a:ext>
            </a:extLst>
          </p:cNvPr>
          <p:cNvSpPr txBox="1"/>
          <p:nvPr/>
        </p:nvSpPr>
        <p:spPr>
          <a:xfrm>
            <a:off x="3303799" y="2871787"/>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32%</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3" name="TextBox 62">
            <a:extLst>
              <a:ext uri="{FF2B5EF4-FFF2-40B4-BE49-F238E27FC236}">
                <a16:creationId xmlns:a16="http://schemas.microsoft.com/office/drawing/2014/main" id="{01991B94-E371-44B5-A90A-033AEC284722}"/>
              </a:ext>
            </a:extLst>
          </p:cNvPr>
          <p:cNvSpPr txBox="1"/>
          <p:nvPr/>
        </p:nvSpPr>
        <p:spPr>
          <a:xfrm>
            <a:off x="6520593" y="3804172"/>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12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4" name="TextBox 63">
            <a:extLst>
              <a:ext uri="{FF2B5EF4-FFF2-40B4-BE49-F238E27FC236}">
                <a16:creationId xmlns:a16="http://schemas.microsoft.com/office/drawing/2014/main" id="{1257522C-DEFA-4DDF-BDB4-5DFE7833C053}"/>
              </a:ext>
            </a:extLst>
          </p:cNvPr>
          <p:cNvSpPr txBox="1"/>
          <p:nvPr/>
        </p:nvSpPr>
        <p:spPr>
          <a:xfrm>
            <a:off x="3303796" y="3798087"/>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33%</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7" name="TextBox 66">
            <a:extLst>
              <a:ext uri="{FF2B5EF4-FFF2-40B4-BE49-F238E27FC236}">
                <a16:creationId xmlns:a16="http://schemas.microsoft.com/office/drawing/2014/main" id="{3CA815B0-2AE5-439A-B08B-0973B9216FB3}"/>
              </a:ext>
            </a:extLst>
          </p:cNvPr>
          <p:cNvSpPr txBox="1"/>
          <p:nvPr/>
        </p:nvSpPr>
        <p:spPr>
          <a:xfrm>
            <a:off x="6520591" y="5733520"/>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11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68" name="TextBox 67">
            <a:extLst>
              <a:ext uri="{FF2B5EF4-FFF2-40B4-BE49-F238E27FC236}">
                <a16:creationId xmlns:a16="http://schemas.microsoft.com/office/drawing/2014/main" id="{47F3D35A-070A-436D-A41B-8A815047D52D}"/>
              </a:ext>
            </a:extLst>
          </p:cNvPr>
          <p:cNvSpPr txBox="1"/>
          <p:nvPr/>
        </p:nvSpPr>
        <p:spPr>
          <a:xfrm>
            <a:off x="3303794" y="5737396"/>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33%</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sp>
        <p:nvSpPr>
          <p:cNvPr id="77" name="TextBox 76"/>
          <p:cNvSpPr txBox="1"/>
          <p:nvPr/>
        </p:nvSpPr>
        <p:spPr>
          <a:xfrm>
            <a:off x="7919939" y="3330927"/>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Toss Up</a:t>
            </a:r>
          </a:p>
        </p:txBody>
      </p:sp>
      <p:sp>
        <p:nvSpPr>
          <p:cNvPr id="78" name="TextBox 77"/>
          <p:cNvSpPr txBox="1"/>
          <p:nvPr/>
        </p:nvSpPr>
        <p:spPr>
          <a:xfrm>
            <a:off x="7919939" y="4302771"/>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Toss Up</a:t>
            </a:r>
          </a:p>
        </p:txBody>
      </p:sp>
      <p:sp>
        <p:nvSpPr>
          <p:cNvPr id="79" name="TextBox 78"/>
          <p:cNvSpPr txBox="1"/>
          <p:nvPr/>
        </p:nvSpPr>
        <p:spPr>
          <a:xfrm>
            <a:off x="7919939" y="5275636"/>
            <a:ext cx="1457420" cy="523220"/>
          </a:xfrm>
          <a:prstGeom prst="rect">
            <a:avLst/>
          </a:prstGeom>
          <a:noFill/>
        </p:spPr>
        <p:txBody>
          <a:bodyPr wrap="square" rtlCol="0">
            <a:spAutoFit/>
          </a:bodyPr>
          <a:lstStyle/>
          <a:p>
            <a:r>
              <a:rPr lang="en-US" sz="1400" dirty="0">
                <a:latin typeface="Helvetica Light" panose="020B0403020202020204" pitchFamily="34" charset="0"/>
                <a:ea typeface="Open Sans" panose="020B0606030504020204" pitchFamily="34" charset="0"/>
                <a:cs typeface="Open Sans" panose="020B0606030504020204" pitchFamily="34" charset="0"/>
              </a:rPr>
              <a:t>    </a:t>
            </a:r>
            <a:r>
              <a:rPr lang="en-US" sz="1200" dirty="0">
                <a:latin typeface="Helvetica Light" panose="020B0403020202020204" pitchFamily="34" charset="0"/>
                <a:ea typeface="Open Sans" panose="020B0606030504020204" pitchFamily="34" charset="0"/>
                <a:cs typeface="Open Sans" panose="020B0606030504020204" pitchFamily="34" charset="0"/>
              </a:rPr>
              <a:t>Toss Up</a:t>
            </a:r>
            <a:br>
              <a:rPr lang="en-US" sz="1200" dirty="0">
                <a:solidFill>
                  <a:schemeClr val="accent1"/>
                </a:solidFill>
                <a:latin typeface="Helvetica Light" panose="020B0403020202020204" pitchFamily="34" charset="0"/>
                <a:ea typeface="Open Sans" panose="020B0606030504020204" pitchFamily="34" charset="0"/>
                <a:cs typeface="Open Sans" panose="020B0606030504020204" pitchFamily="34" charset="0"/>
              </a:rPr>
            </a:br>
            <a:r>
              <a:rPr lang="en-US" sz="1400" b="1" dirty="0">
                <a:latin typeface="Helvetica Light" panose="020B0403020202020204" pitchFamily="34" charset="0"/>
                <a:ea typeface="Open Sans" panose="020B0606030504020204" pitchFamily="34" charset="0"/>
                <a:cs typeface="Open Sans" panose="020B0606030504020204" pitchFamily="34" charset="0"/>
              </a:rPr>
              <a:t>→ </a:t>
            </a:r>
            <a:r>
              <a:rPr lang="en-US" sz="1200" b="1" dirty="0">
                <a:latin typeface="Helvetica Light" panose="020B0403020202020204" pitchFamily="34" charset="0"/>
                <a:ea typeface="Open Sans" panose="020B0606030504020204" pitchFamily="34" charset="0"/>
                <a:cs typeface="Open Sans" panose="020B0606030504020204" pitchFamily="34" charset="0"/>
              </a:rPr>
              <a:t>Toss Up</a:t>
            </a:r>
          </a:p>
        </p:txBody>
      </p:sp>
      <p:pic>
        <p:nvPicPr>
          <p:cNvPr id="65" name="Picture 4" descr="Image result for rick scott">
            <a:extLst>
              <a:ext uri="{FF2B5EF4-FFF2-40B4-BE49-F238E27FC236}">
                <a16:creationId xmlns:a16="http://schemas.microsoft.com/office/drawing/2014/main" id="{BA132B2E-C9B7-4B65-A983-3AB0E32B5F7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6711" y="2310402"/>
            <a:ext cx="579487" cy="72477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66" name="Picture 28" descr="Image result for katie hill">
            <a:extLst>
              <a:ext uri="{FF2B5EF4-FFF2-40B4-BE49-F238E27FC236}">
                <a16:creationId xmlns:a16="http://schemas.microsoft.com/office/drawing/2014/main" id="{6C7A6461-EFA5-455A-8663-B995FCAD226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05968" y="3218250"/>
            <a:ext cx="600972" cy="760678"/>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69" name="Picture 34" descr="Image result for harley rouda">
            <a:extLst>
              <a:ext uri="{FF2B5EF4-FFF2-40B4-BE49-F238E27FC236}">
                <a16:creationId xmlns:a16="http://schemas.microsoft.com/office/drawing/2014/main" id="{6EE76D74-26A5-427B-AA3E-FCB1405449F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05968" y="4167380"/>
            <a:ext cx="600972" cy="766888"/>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70" name="Picture 38" descr="Image result for jason crow">
            <a:extLst>
              <a:ext uri="{FF2B5EF4-FFF2-40B4-BE49-F238E27FC236}">
                <a16:creationId xmlns:a16="http://schemas.microsoft.com/office/drawing/2014/main" id="{4E3B71E9-6F6E-45BF-BFC7-B7BDC6B39CF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05968" y="5163449"/>
            <a:ext cx="600972" cy="753512"/>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80" name="TextBox 79">
            <a:extLst>
              <a:ext uri="{FF2B5EF4-FFF2-40B4-BE49-F238E27FC236}">
                <a16:creationId xmlns:a16="http://schemas.microsoft.com/office/drawing/2014/main" id="{DF2DC021-7C4A-4A53-ACAB-306A61F112A4}"/>
              </a:ext>
            </a:extLst>
          </p:cNvPr>
          <p:cNvSpPr txBox="1"/>
          <p:nvPr/>
        </p:nvSpPr>
        <p:spPr>
          <a:xfrm>
            <a:off x="3303794" y="4771848"/>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17% </a:t>
            </a:r>
            <a:r>
              <a:rPr lang="en-US" sz="800" i="1" dirty="0">
                <a:latin typeface="Helvetica Light" panose="020B0403020202020204" pitchFamily="34" charset="0"/>
                <a:ea typeface="Open Sans" panose="020B0606030504020204" pitchFamily="34" charset="0"/>
                <a:cs typeface="Open Sans" panose="020B0606030504020204" pitchFamily="34" charset="0"/>
              </a:rPr>
              <a:t>for main opponent</a:t>
            </a:r>
          </a:p>
        </p:txBody>
      </p:sp>
      <p:sp>
        <p:nvSpPr>
          <p:cNvPr id="82" name="TextBox 81">
            <a:extLst>
              <a:ext uri="{FF2B5EF4-FFF2-40B4-BE49-F238E27FC236}">
                <a16:creationId xmlns:a16="http://schemas.microsoft.com/office/drawing/2014/main" id="{F81EDEEF-9AA1-4DAB-BB9D-B72B8087E29C}"/>
              </a:ext>
            </a:extLst>
          </p:cNvPr>
          <p:cNvSpPr txBox="1"/>
          <p:nvPr/>
        </p:nvSpPr>
        <p:spPr>
          <a:xfrm>
            <a:off x="6520591" y="4828653"/>
            <a:ext cx="1724024" cy="215444"/>
          </a:xfrm>
          <a:prstGeom prst="rect">
            <a:avLst/>
          </a:prstGeom>
          <a:noFill/>
        </p:spPr>
        <p:txBody>
          <a:bodyPr wrap="square" rtlCol="0">
            <a:spAutoFit/>
          </a:bodyPr>
          <a:lstStyle/>
          <a:p>
            <a:r>
              <a:rPr lang="en-US" sz="800" i="1" dirty="0">
                <a:latin typeface="Helvetica Light" panose="020B0403020202020204" pitchFamily="34" charset="0"/>
                <a:ea typeface="Open Sans" panose="020B0606030504020204" pitchFamily="34" charset="0"/>
                <a:cs typeface="Open Sans" panose="020B0606030504020204" pitchFamily="34" charset="0"/>
              </a:rPr>
              <a:t>vs. </a:t>
            </a:r>
            <a:r>
              <a:rPr lang="en-US" sz="800" b="1" i="1" dirty="0">
                <a:latin typeface="Helvetica Light" panose="020B0403020202020204" pitchFamily="34" charset="0"/>
                <a:ea typeface="Open Sans" panose="020B0606030504020204" pitchFamily="34" charset="0"/>
                <a:cs typeface="Open Sans" panose="020B0606030504020204" pitchFamily="34" charset="0"/>
              </a:rPr>
              <a:t>12 </a:t>
            </a:r>
            <a:r>
              <a:rPr lang="en-US" sz="800" i="1" dirty="0" err="1">
                <a:latin typeface="Helvetica Light" panose="020B0403020202020204" pitchFamily="34" charset="0"/>
                <a:ea typeface="Open Sans" panose="020B0606030504020204" pitchFamily="34" charset="0"/>
                <a:cs typeface="Open Sans" panose="020B0606030504020204" pitchFamily="34" charset="0"/>
              </a:rPr>
              <a:t>wks</a:t>
            </a:r>
            <a:r>
              <a:rPr lang="en-US" sz="800" i="1" dirty="0">
                <a:latin typeface="Helvetica Light" panose="020B0403020202020204" pitchFamily="34" charset="0"/>
                <a:ea typeface="Open Sans" panose="020B0606030504020204" pitchFamily="34" charset="0"/>
                <a:cs typeface="Open Sans" panose="020B0606030504020204" pitchFamily="34" charset="0"/>
              </a:rPr>
              <a:t> for main opponent</a:t>
            </a:r>
          </a:p>
        </p:txBody>
      </p:sp>
      <p:pic>
        <p:nvPicPr>
          <p:cNvPr id="76"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732" y="204977"/>
            <a:ext cx="824752" cy="824752"/>
          </a:xfrm>
          <a:prstGeom prst="rect">
            <a:avLst/>
          </a:prstGeom>
        </p:spPr>
      </p:pic>
      <p:cxnSp>
        <p:nvCxnSpPr>
          <p:cNvPr id="84" name="Straight Connector 83"/>
          <p:cNvCxnSpPr/>
          <p:nvPr/>
        </p:nvCxnSpPr>
        <p:spPr>
          <a:xfrm>
            <a:off x="1339464" y="159344"/>
            <a:ext cx="0" cy="983818"/>
          </a:xfrm>
          <a:prstGeom prst="line">
            <a:avLst/>
          </a:prstGeom>
          <a:ln w="19050">
            <a:solidFill>
              <a:srgbClr val="1F1A62"/>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F61D99E3-9075-4935-8BC7-34F341104D96}"/>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924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027"/>
          <a:stretch/>
        </p:blipFill>
        <p:spPr>
          <a:xfrm>
            <a:off x="0" y="-12699"/>
            <a:ext cx="12192000" cy="68834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1692771"/>
          </a:xfrm>
          <a:prstGeom prst="rect">
            <a:avLst/>
          </a:prstGeom>
          <a:noFill/>
        </p:spPr>
        <p:txBody>
          <a:bodyPr wrap="square" rtlCol="0">
            <a:spAutoFit/>
          </a:bodyPr>
          <a:lstStyle/>
          <a:p>
            <a:r>
              <a:rPr lang="en-US" sz="4000" b="1" dirty="0">
                <a:solidFill>
                  <a:srgbClr val="FFE600"/>
                </a:solidFill>
                <a:latin typeface="Helvetica" pitchFamily="2" charset="0"/>
              </a:rPr>
              <a:t>Election Results</a:t>
            </a:r>
            <a:br>
              <a:rPr lang="en-US" sz="4000" b="1" dirty="0">
                <a:solidFill>
                  <a:srgbClr val="1F1A62"/>
                </a:solidFill>
                <a:latin typeface="Helvetica" pitchFamily="2" charset="0"/>
              </a:rPr>
            </a:br>
            <a:r>
              <a:rPr lang="en-US" sz="3200" dirty="0">
                <a:solidFill>
                  <a:schemeClr val="bg1"/>
                </a:solidFill>
                <a:latin typeface="Helvetica" pitchFamily="2" charset="0"/>
              </a:rPr>
              <a:t>Examining The Outcomes </a:t>
            </a:r>
          </a:p>
          <a:p>
            <a:r>
              <a:rPr lang="en-US" sz="3200" dirty="0">
                <a:solidFill>
                  <a:schemeClr val="bg1"/>
                </a:solidFill>
                <a:latin typeface="Helvetica" pitchFamily="2" charset="0"/>
              </a:rPr>
              <a:t>Of 12 ‘Late Heat Up’ Races</a:t>
            </a:r>
            <a:endParaRPr lang="en-US" sz="4000" dirty="0">
              <a:solidFill>
                <a:schemeClr val="bg1"/>
              </a:solidFill>
              <a:latin typeface="Helvetica" pitchFamily="2" charset="0"/>
            </a:endParaRPr>
          </a:p>
        </p:txBody>
      </p:sp>
    </p:spTree>
    <p:extLst>
      <p:ext uri="{BB962C8B-B14F-4D97-AF65-F5344CB8AC3E}">
        <p14:creationId xmlns:p14="http://schemas.microsoft.com/office/powerpoint/2010/main" val="379181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0"/>
            <a:ext cx="4781551" cy="6869150"/>
          </a:xfrm>
          <a:prstGeom prst="rect">
            <a:avLst/>
          </a:prstGeom>
          <a:solidFill>
            <a:srgbClr val="00C0F3"/>
          </a:solid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81589" y="1693507"/>
            <a:ext cx="4410092" cy="2677656"/>
          </a:xfrm>
          <a:prstGeom prst="rect">
            <a:avLst/>
          </a:prstGeom>
        </p:spPr>
        <p:txBody>
          <a:bodyPr wrap="square">
            <a:spAutoFit/>
          </a:bodyPr>
          <a:lstStyle/>
          <a:p>
            <a:r>
              <a:rPr lang="en-US" sz="2800" dirty="0">
                <a:solidFill>
                  <a:schemeClr val="bg1"/>
                </a:solidFill>
                <a:latin typeface="Helvetica" pitchFamily="2" charset="0"/>
              </a:rPr>
              <a:t>With the addition of </a:t>
            </a:r>
          </a:p>
          <a:p>
            <a:r>
              <a:rPr lang="en-US" sz="2800" dirty="0">
                <a:solidFill>
                  <a:schemeClr val="bg1"/>
                </a:solidFill>
                <a:latin typeface="Helvetica" pitchFamily="2" charset="0"/>
              </a:rPr>
              <a:t>12 ‘late heat up’ races, </a:t>
            </a:r>
          </a:p>
          <a:p>
            <a:r>
              <a:rPr lang="en-US" sz="2800" dirty="0">
                <a:solidFill>
                  <a:schemeClr val="bg1"/>
                </a:solidFill>
                <a:latin typeface="Helvetica" pitchFamily="2" charset="0"/>
              </a:rPr>
              <a:t>this overall analysis includes </a:t>
            </a:r>
            <a:r>
              <a:rPr lang="en-US" sz="2800" dirty="0">
                <a:solidFill>
                  <a:srgbClr val="FFE600"/>
                </a:solidFill>
                <a:latin typeface="Helvetica" pitchFamily="2" charset="0"/>
              </a:rPr>
              <a:t>74 races spanning 31 states </a:t>
            </a:r>
            <a:r>
              <a:rPr lang="en-US" sz="2800" dirty="0">
                <a:solidFill>
                  <a:schemeClr val="bg1"/>
                </a:solidFill>
                <a:latin typeface="Helvetica" pitchFamily="2" charset="0"/>
              </a:rPr>
              <a:t>throughout the country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25221"/>
            <a:ext cx="11708793" cy="350107"/>
          </a:xfrm>
          <a:prstGeom prst="rect">
            <a:avLst/>
          </a:prstGeom>
        </p:spPr>
      </p:pic>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32</a:t>
            </a:fld>
            <a:endParaRPr lang="en-US" dirty="0"/>
          </a:p>
        </p:txBody>
      </p:sp>
      <p:sp>
        <p:nvSpPr>
          <p:cNvPr id="137" name="Rectangle 136"/>
          <p:cNvSpPr/>
          <p:nvPr/>
        </p:nvSpPr>
        <p:spPr>
          <a:xfrm>
            <a:off x="4781550" y="6230538"/>
            <a:ext cx="7402902" cy="307777"/>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Cook Political Report, ‘Hotly-Contested’ races are ‘Toss-Up’ or ‘Lean’ ratings based on the ‘early’ ratings date for the 2018 midterm elections: US House of Representatives (1/8/18), US Senate (2/1/18) and Gubernatorial (1/26/18); ‘late’ ratings date reflects US House (9/7/18), US Senate (10/26/18) and Gubernatorial (10/26/18).</a:t>
            </a:r>
          </a:p>
        </p:txBody>
      </p:sp>
      <p:pic>
        <p:nvPicPr>
          <p:cNvPr id="5" name="Picture 4"/>
          <p:cNvPicPr>
            <a:picLocks noChangeAspect="1"/>
          </p:cNvPicPr>
          <p:nvPr/>
        </p:nvPicPr>
        <p:blipFill>
          <a:blip r:embed="rId4"/>
          <a:stretch>
            <a:fillRect/>
          </a:stretch>
        </p:blipFill>
        <p:spPr>
          <a:xfrm>
            <a:off x="4877294" y="774947"/>
            <a:ext cx="7416349" cy="5243827"/>
          </a:xfrm>
          <a:prstGeom prst="rect">
            <a:avLst/>
          </a:prstGeom>
        </p:spPr>
      </p:pic>
      <p:sp>
        <p:nvSpPr>
          <p:cNvPr id="9" name="Rectangle 8">
            <a:extLst>
              <a:ext uri="{FF2B5EF4-FFF2-40B4-BE49-F238E27FC236}">
                <a16:creationId xmlns:a16="http://schemas.microsoft.com/office/drawing/2014/main" id="{E01D8AA5-1581-42A7-B601-47BD9B82B6AE}"/>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530251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735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33</a:t>
            </a:fld>
            <a:endParaRPr lang="en-US" dirty="0"/>
          </a:p>
        </p:txBody>
      </p:sp>
      <p:sp>
        <p:nvSpPr>
          <p:cNvPr id="30" name="Rectangle 29"/>
          <p:cNvSpPr/>
          <p:nvPr/>
        </p:nvSpPr>
        <p:spPr>
          <a:xfrm>
            <a:off x="526243" y="6216015"/>
            <a:ext cx="11658209" cy="307777"/>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Cook Political, ‘early’ rating reflects US House (1/8/18) and Gubernatorial (1/26/18), ‘late’ rating reflects US House (9/7/18) and Gubernatorial (10/26/18). Note: Races shown are non-incumbent winners in races that were rated as ‘non-monitored’ or ‘likely’ in the early rating and moved to ‘lean’ or ‘toss-up’ in the ‘late’ ratings.</a:t>
            </a:r>
          </a:p>
        </p:txBody>
      </p:sp>
      <p:sp>
        <p:nvSpPr>
          <p:cNvPr id="36" name="TextBox 35">
            <a:extLst>
              <a:ext uri="{FF2B5EF4-FFF2-40B4-BE49-F238E27FC236}">
                <a16:creationId xmlns:a16="http://schemas.microsoft.com/office/drawing/2014/main" id="{57BF988E-6C65-4942-8379-2C3E0A39A60D}"/>
              </a:ext>
            </a:extLst>
          </p:cNvPr>
          <p:cNvSpPr txBox="1"/>
          <p:nvPr/>
        </p:nvSpPr>
        <p:spPr>
          <a:xfrm>
            <a:off x="111427" y="2051527"/>
            <a:ext cx="4492832" cy="3262432"/>
          </a:xfrm>
          <a:prstGeom prst="rect">
            <a:avLst/>
          </a:prstGeom>
          <a:noFill/>
        </p:spPr>
        <p:txBody>
          <a:bodyPr wrap="square" rtlCol="0">
            <a:spAutoFit/>
          </a:bodyPr>
          <a:lstStyle/>
          <a:p>
            <a:pPr lvl="0">
              <a:defRPr/>
            </a:pPr>
            <a:r>
              <a:rPr lang="en-US" sz="2000" b="1" u="sng" dirty="0">
                <a:solidFill>
                  <a:srgbClr val="FFE600"/>
                </a:solidFill>
                <a:latin typeface="Helvetica Light" panose="020B0403020202020204" pitchFamily="34" charset="0"/>
              </a:rPr>
              <a:t>‘Late Heat Up’ Races Analyzed</a:t>
            </a:r>
          </a:p>
          <a:p>
            <a:pPr lvl="0">
              <a:defRPr/>
            </a:pPr>
            <a:r>
              <a:rPr lang="en-US" sz="2000" dirty="0">
                <a:solidFill>
                  <a:schemeClr val="bg1"/>
                </a:solidFill>
                <a:latin typeface="Helvetica Light" panose="020B0403020202020204" pitchFamily="34" charset="0"/>
              </a:rPr>
              <a:t>US House of Representatives - 11</a:t>
            </a:r>
            <a:br>
              <a:rPr lang="en-US" sz="2000" dirty="0">
                <a:solidFill>
                  <a:schemeClr val="bg1"/>
                </a:solidFill>
                <a:latin typeface="Helvetica Light" panose="020B0403020202020204" pitchFamily="34" charset="0"/>
              </a:rPr>
            </a:br>
            <a:r>
              <a:rPr lang="en-US" sz="2000" dirty="0">
                <a:solidFill>
                  <a:schemeClr val="bg1"/>
                </a:solidFill>
                <a:latin typeface="Helvetica Light" panose="020B0403020202020204" pitchFamily="34" charset="0"/>
              </a:rPr>
              <a:t>Gubernatorial – 1</a:t>
            </a:r>
          </a:p>
          <a:p>
            <a:pPr lvl="0">
              <a:defRPr/>
            </a:pPr>
            <a:endParaRPr lang="en-US" sz="2000" dirty="0">
              <a:solidFill>
                <a:schemeClr val="bg1"/>
              </a:solidFill>
              <a:latin typeface="Helvetica Light" panose="020B0403020202020204" pitchFamily="34" charset="0"/>
            </a:endParaRPr>
          </a:p>
          <a:p>
            <a:pPr lvl="0">
              <a:defRPr/>
            </a:pPr>
            <a:r>
              <a:rPr lang="en-US" sz="2000" b="1" u="sng" dirty="0">
                <a:solidFill>
                  <a:srgbClr val="FFE600"/>
                </a:solidFill>
                <a:latin typeface="Helvetica Light" panose="020B0403020202020204" pitchFamily="34" charset="0"/>
              </a:rPr>
              <a:t>12 Races by the Numbers</a:t>
            </a:r>
          </a:p>
          <a:p>
            <a:pPr marL="285750" lvl="0" indent="-285750">
              <a:buFont typeface="Arial" panose="020B0604020202020204" pitchFamily="34" charset="0"/>
              <a:buChar char="•"/>
              <a:defRPr/>
            </a:pPr>
            <a:r>
              <a:rPr lang="en-US" sz="1600" b="1" dirty="0">
                <a:solidFill>
                  <a:schemeClr val="bg1"/>
                </a:solidFill>
                <a:latin typeface="Helvetica Light" panose="020B0403020202020204" pitchFamily="34" charset="0"/>
              </a:rPr>
              <a:t>$128 million spent on TV </a:t>
            </a:r>
            <a:r>
              <a:rPr lang="en-US" sz="1600" dirty="0">
                <a:solidFill>
                  <a:schemeClr val="bg1"/>
                </a:solidFill>
                <a:latin typeface="Helvetica Light" panose="020B0403020202020204" pitchFamily="34" charset="0"/>
              </a:rPr>
              <a:t>during the entire 2018 election cycle</a:t>
            </a:r>
          </a:p>
          <a:p>
            <a:pPr marL="285750" lvl="0" indent="-285750">
              <a:buFont typeface="Arial" panose="020B0604020202020204" pitchFamily="34" charset="0"/>
              <a:buChar char="•"/>
              <a:defRPr/>
            </a:pPr>
            <a:endParaRPr lang="en-US" sz="500" dirty="0">
              <a:solidFill>
                <a:schemeClr val="bg1"/>
              </a:solidFill>
              <a:latin typeface="Helvetica Light" panose="020B0403020202020204" pitchFamily="34" charset="0"/>
            </a:endParaRPr>
          </a:p>
          <a:p>
            <a:pPr marL="285750" lvl="0" indent="-285750">
              <a:buFont typeface="Arial" panose="020B0604020202020204" pitchFamily="34" charset="0"/>
              <a:buChar char="•"/>
              <a:defRPr/>
            </a:pPr>
            <a:r>
              <a:rPr lang="en-US" sz="1600" dirty="0">
                <a:solidFill>
                  <a:schemeClr val="bg1"/>
                </a:solidFill>
                <a:latin typeface="Helvetica Light" panose="020B0403020202020204" pitchFamily="34" charset="0"/>
              </a:rPr>
              <a:t>‘Candidate’ TV Spend: </a:t>
            </a:r>
            <a:r>
              <a:rPr lang="en-US" sz="1600" b="1" dirty="0">
                <a:solidFill>
                  <a:schemeClr val="bg1"/>
                </a:solidFill>
                <a:latin typeface="Helvetica Light" panose="020B0403020202020204" pitchFamily="34" charset="0"/>
              </a:rPr>
              <a:t>67%</a:t>
            </a:r>
            <a:r>
              <a:rPr lang="en-US" sz="1600" dirty="0">
                <a:solidFill>
                  <a:schemeClr val="bg1"/>
                </a:solidFill>
                <a:latin typeface="Helvetica Light" panose="020B0403020202020204" pitchFamily="34" charset="0"/>
              </a:rPr>
              <a:t> vs. </a:t>
            </a:r>
            <a:r>
              <a:rPr lang="en-US" sz="1600" b="1" dirty="0">
                <a:solidFill>
                  <a:schemeClr val="bg1"/>
                </a:solidFill>
                <a:latin typeface="Helvetica Light" panose="020B0403020202020204" pitchFamily="34" charset="0"/>
              </a:rPr>
              <a:t>33%</a:t>
            </a:r>
            <a:r>
              <a:rPr lang="en-US" sz="1600" dirty="0">
                <a:solidFill>
                  <a:schemeClr val="bg1"/>
                </a:solidFill>
                <a:latin typeface="Helvetica Light" panose="020B0403020202020204" pitchFamily="34" charset="0"/>
              </a:rPr>
              <a:t> from ‘Issue-Based’</a:t>
            </a:r>
          </a:p>
          <a:p>
            <a:pPr marL="285750" lvl="0" indent="-285750">
              <a:buFont typeface="Arial" panose="020B0604020202020204" pitchFamily="34" charset="0"/>
              <a:buChar char="•"/>
              <a:defRPr/>
            </a:pPr>
            <a:endParaRPr lang="en-US" sz="500" dirty="0">
              <a:solidFill>
                <a:schemeClr val="bg1"/>
              </a:solidFill>
              <a:latin typeface="Helvetica Light" panose="020B0403020202020204" pitchFamily="34" charset="0"/>
            </a:endParaRPr>
          </a:p>
          <a:p>
            <a:pPr marL="285750" lvl="0" indent="-285750">
              <a:buFont typeface="Arial" panose="020B0604020202020204" pitchFamily="34" charset="0"/>
              <a:buChar char="•"/>
              <a:defRPr/>
            </a:pPr>
            <a:r>
              <a:rPr lang="en-US" sz="1600" b="1" dirty="0">
                <a:solidFill>
                  <a:schemeClr val="bg1"/>
                </a:solidFill>
                <a:latin typeface="Helvetica Light" panose="020B0403020202020204" pitchFamily="34" charset="0"/>
              </a:rPr>
              <a:t>87% </a:t>
            </a:r>
            <a:r>
              <a:rPr lang="en-US" sz="1600" dirty="0">
                <a:solidFill>
                  <a:schemeClr val="bg1"/>
                </a:solidFill>
                <a:latin typeface="Helvetica Light" panose="020B0403020202020204" pitchFamily="34" charset="0"/>
              </a:rPr>
              <a:t>of TV spend was allocated to the </a:t>
            </a:r>
            <a:r>
              <a:rPr lang="en-US" sz="1600" b="1" dirty="0">
                <a:solidFill>
                  <a:schemeClr val="bg1"/>
                </a:solidFill>
                <a:latin typeface="Helvetica Light" panose="020B0403020202020204" pitchFamily="34" charset="0"/>
              </a:rPr>
              <a:t>general election</a:t>
            </a:r>
          </a:p>
        </p:txBody>
      </p:sp>
      <p:sp>
        <p:nvSpPr>
          <p:cNvPr id="4" name="Rectangle 3">
            <a:extLst>
              <a:ext uri="{FF2B5EF4-FFF2-40B4-BE49-F238E27FC236}">
                <a16:creationId xmlns:a16="http://schemas.microsoft.com/office/drawing/2014/main" id="{3ED54650-E124-0942-8B03-A438165B55A6}"/>
              </a:ext>
            </a:extLst>
          </p:cNvPr>
          <p:cNvSpPr/>
          <p:nvPr/>
        </p:nvSpPr>
        <p:spPr>
          <a:xfrm>
            <a:off x="413302" y="246279"/>
            <a:ext cx="11600898" cy="1200329"/>
          </a:xfrm>
          <a:prstGeom prst="rect">
            <a:avLst/>
          </a:prstGeom>
        </p:spPr>
        <p:txBody>
          <a:bodyPr wrap="square">
            <a:spAutoFit/>
          </a:bodyPr>
          <a:lstStyle/>
          <a:p>
            <a:r>
              <a:rPr lang="en-US" sz="2400" b="1" dirty="0">
                <a:solidFill>
                  <a:srgbClr val="1F1A62"/>
                </a:solidFill>
                <a:latin typeface="Helvetica" pitchFamily="2" charset="0"/>
              </a:rPr>
              <a:t>The 12 ‘late heat up’ races analyzed featured non-incumbent winners in elections that were not originally monitored as competitive by </a:t>
            </a:r>
            <a:r>
              <a:rPr lang="en-US" sz="2400" b="1" i="1" dirty="0">
                <a:solidFill>
                  <a:srgbClr val="1F1A62"/>
                </a:solidFill>
                <a:latin typeface="Helvetica" pitchFamily="2" charset="0"/>
              </a:rPr>
              <a:t>Cook Political Report</a:t>
            </a:r>
            <a:r>
              <a:rPr lang="en-US" sz="2400" b="1" dirty="0">
                <a:solidFill>
                  <a:srgbClr val="1F1A62"/>
                </a:solidFill>
                <a:latin typeface="Helvetica" pitchFamily="2" charset="0"/>
              </a:rPr>
              <a:t> but became ‘toss ups’ or ‘leans’ closer to the election</a:t>
            </a:r>
          </a:p>
        </p:txBody>
      </p:sp>
      <p:sp>
        <p:nvSpPr>
          <p:cNvPr id="13" name="TextBox 12">
            <a:extLst>
              <a:ext uri="{FF2B5EF4-FFF2-40B4-BE49-F238E27FC236}">
                <a16:creationId xmlns:a16="http://schemas.microsoft.com/office/drawing/2014/main" id="{7D781540-956B-406A-A07E-6B083FD6E986}"/>
              </a:ext>
            </a:extLst>
          </p:cNvPr>
          <p:cNvSpPr txBox="1"/>
          <p:nvPr/>
        </p:nvSpPr>
        <p:spPr>
          <a:xfrm>
            <a:off x="4737100" y="1663961"/>
            <a:ext cx="7454900" cy="338554"/>
          </a:xfrm>
          <a:prstGeom prst="rect">
            <a:avLst/>
          </a:prstGeom>
          <a:noFill/>
        </p:spPr>
        <p:txBody>
          <a:bodyPr wrap="square" rtlCol="0">
            <a:spAutoFit/>
          </a:bodyPr>
          <a:lstStyle/>
          <a:p>
            <a:pPr algn="ctr"/>
            <a:r>
              <a:rPr lang="en-US" sz="1600" b="1" u="sng" dirty="0">
                <a:latin typeface="Helvetica" panose="020B0604020202020204" pitchFamily="2" charset="0"/>
                <a:ea typeface="Open Sans" panose="020B0606030504020204" pitchFamily="34" charset="0"/>
                <a:cs typeface="Open Sans" panose="020B0606030504020204" pitchFamily="34" charset="0"/>
              </a:rPr>
              <a:t>12 ‘Late Heat Up’ Races: The Winners</a:t>
            </a:r>
          </a:p>
        </p:txBody>
      </p:sp>
      <p:pic>
        <p:nvPicPr>
          <p:cNvPr id="14" name="Picture 2" descr="Image of Brian Kem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94046" y="2004088"/>
            <a:ext cx="834219" cy="83421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5" name="Picture 4" descr="Image of Michael Waltz"/>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64854" y="4478323"/>
            <a:ext cx="834219" cy="834219"/>
          </a:xfrm>
          <a:prstGeom prst="ellipse">
            <a:avLst/>
          </a:prstGeom>
          <a:ln w="19050" cap="rnd">
            <a:solidFill>
              <a:schemeClr val="tx1"/>
            </a:solidFill>
          </a:ln>
          <a:effectLst/>
          <a:extLst>
            <a:ext uri="{909E8E84-426E-40DD-AFC4-6F175D3DCCD1}">
              <a14:hiddenFill xmlns:a14="http://schemas.microsoft.com/office/drawing/2010/main">
                <a:solidFill>
                  <a:srgbClr val="FFFFFF"/>
                </a:solidFill>
              </a14:hiddenFill>
            </a:ext>
          </a:extLst>
        </p:spPr>
      </p:pic>
      <p:pic>
        <p:nvPicPr>
          <p:cNvPr id="16" name="Picture 6" descr="Image of Ross Span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64854" y="2004088"/>
            <a:ext cx="834219" cy="83421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7" name="Picture 8" descr="Image of Lauren Underwoo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844062" y="2004088"/>
            <a:ext cx="834219" cy="83421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8" name="Picture 10" descr="Image of Andrew Kim"/>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94045" y="3239934"/>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9" name="Picture 12" descr="Image of Xochitl Torres Small"/>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079532" y="3239935"/>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20" name="Picture 14" descr="Image of Steven Horsford"/>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64853" y="3227493"/>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21" name="Picture 16" descr="Image of Joe Cunningham"/>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844061" y="3286729"/>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22" name="Picture 18" descr="Image of Denver Riggleman"/>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200866" y="4485307"/>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23" name="Picture 20" descr="Image of Abigail Spanberge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086353" y="4485307"/>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26" name="Picture 22" descr="Image of Bryan Steil"/>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086353" y="2011072"/>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28" name="Picture 24" descr="Image of Carol Mille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0850882" y="4485307"/>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951302" y="2858284"/>
            <a:ext cx="1319706" cy="338554"/>
          </a:xfrm>
          <a:prstGeom prst="rect">
            <a:avLst/>
          </a:prstGeom>
          <a:noFill/>
        </p:spPr>
        <p:txBody>
          <a:bodyPr wrap="square" rtlCol="0">
            <a:spAutoFit/>
          </a:bodyPr>
          <a:lstStyle/>
          <a:p>
            <a:pPr algn="ctr"/>
            <a:r>
              <a:rPr lang="en-US" sz="800" b="1"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Brian Kemp</a:t>
            </a:r>
          </a:p>
          <a:p>
            <a:pPr algn="ctr"/>
            <a:r>
              <a:rPr lang="en-US" sz="8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Governor: GA - Rep</a:t>
            </a:r>
          </a:p>
        </p:txBody>
      </p:sp>
      <p:sp>
        <p:nvSpPr>
          <p:cNvPr id="31" name="TextBox 30"/>
          <p:cNvSpPr txBox="1"/>
          <p:nvPr/>
        </p:nvSpPr>
        <p:spPr>
          <a:xfrm>
            <a:off x="6836789" y="2858284"/>
            <a:ext cx="1319706" cy="338554"/>
          </a:xfrm>
          <a:prstGeom prst="rect">
            <a:avLst/>
          </a:prstGeom>
          <a:noFill/>
        </p:spPr>
        <p:txBody>
          <a:bodyPr wrap="square" rtlCol="0">
            <a:spAutoFit/>
          </a:bodyPr>
          <a:lstStyle/>
          <a:p>
            <a:pPr algn="ctr"/>
            <a:r>
              <a:rPr lang="en-US" sz="800" b="1"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Bryan Steil</a:t>
            </a:r>
          </a:p>
          <a:p>
            <a:pPr algn="ctr"/>
            <a:r>
              <a:rPr lang="en-US" sz="8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US House: WI (1) - Rep</a:t>
            </a:r>
          </a:p>
        </p:txBody>
      </p:sp>
      <p:sp>
        <p:nvSpPr>
          <p:cNvPr id="32" name="TextBox 31"/>
          <p:cNvSpPr txBox="1"/>
          <p:nvPr/>
        </p:nvSpPr>
        <p:spPr>
          <a:xfrm>
            <a:off x="8722110" y="2858284"/>
            <a:ext cx="1319706" cy="338554"/>
          </a:xfrm>
          <a:prstGeom prst="rect">
            <a:avLst/>
          </a:prstGeom>
          <a:noFill/>
        </p:spPr>
        <p:txBody>
          <a:bodyPr wrap="square" rtlCol="0">
            <a:spAutoFit/>
          </a:bodyPr>
          <a:lstStyle/>
          <a:p>
            <a:pPr algn="ctr"/>
            <a:r>
              <a:rPr lang="en-US" sz="800" b="1"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Ross Spano</a:t>
            </a:r>
          </a:p>
          <a:p>
            <a:pPr algn="ctr"/>
            <a:r>
              <a:rPr lang="en-US" sz="8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US House: FL (15) – Rep</a:t>
            </a:r>
          </a:p>
        </p:txBody>
      </p:sp>
      <p:sp>
        <p:nvSpPr>
          <p:cNvPr id="38" name="TextBox 37"/>
          <p:cNvSpPr txBox="1"/>
          <p:nvPr/>
        </p:nvSpPr>
        <p:spPr>
          <a:xfrm>
            <a:off x="10601318" y="2858284"/>
            <a:ext cx="1319706" cy="338554"/>
          </a:xfrm>
          <a:prstGeom prst="rect">
            <a:avLst/>
          </a:prstGeom>
          <a:noFill/>
        </p:spPr>
        <p:txBody>
          <a:bodyPr wrap="square" rtlCol="0">
            <a:spAutoFit/>
          </a:bodyPr>
          <a:lstStyle/>
          <a:p>
            <a:pPr algn="ctr"/>
            <a:r>
              <a:rPr lang="en-US" sz="800" b="1"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Lauren Underwood</a:t>
            </a:r>
          </a:p>
          <a:p>
            <a:pPr algn="ctr"/>
            <a:r>
              <a:rPr lang="en-US" sz="8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US House: IL (14) - Dem</a:t>
            </a:r>
          </a:p>
        </p:txBody>
      </p:sp>
      <p:sp>
        <p:nvSpPr>
          <p:cNvPr id="39" name="TextBox 38"/>
          <p:cNvSpPr txBox="1"/>
          <p:nvPr/>
        </p:nvSpPr>
        <p:spPr>
          <a:xfrm>
            <a:off x="4951302" y="4100606"/>
            <a:ext cx="1319706" cy="338554"/>
          </a:xfrm>
          <a:prstGeom prst="rect">
            <a:avLst/>
          </a:prstGeom>
          <a:noFill/>
        </p:spPr>
        <p:txBody>
          <a:bodyPr wrap="square" rtlCol="0">
            <a:spAutoFit/>
          </a:bodyPr>
          <a:lstStyle/>
          <a:p>
            <a:pPr algn="ctr"/>
            <a:r>
              <a:rPr lang="en-US" sz="800" b="1"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Andrew Kim</a:t>
            </a:r>
          </a:p>
          <a:p>
            <a:pPr algn="ctr"/>
            <a:r>
              <a:rPr lang="en-US" sz="8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US House: NJ (3) - Dem</a:t>
            </a:r>
          </a:p>
        </p:txBody>
      </p:sp>
      <p:sp>
        <p:nvSpPr>
          <p:cNvPr id="40" name="TextBox 39"/>
          <p:cNvSpPr txBox="1"/>
          <p:nvPr/>
        </p:nvSpPr>
        <p:spPr>
          <a:xfrm>
            <a:off x="6836789" y="4100606"/>
            <a:ext cx="1319706" cy="338554"/>
          </a:xfrm>
          <a:prstGeom prst="rect">
            <a:avLst/>
          </a:prstGeom>
          <a:noFill/>
        </p:spPr>
        <p:txBody>
          <a:bodyPr wrap="square" rtlCol="0">
            <a:spAutoFit/>
          </a:bodyPr>
          <a:lstStyle/>
          <a:p>
            <a:pPr algn="ctr"/>
            <a:r>
              <a:rPr lang="en-US" sz="800" b="1"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Xochitl Torres Small</a:t>
            </a:r>
          </a:p>
          <a:p>
            <a:pPr algn="ctr"/>
            <a:r>
              <a:rPr lang="en-US" sz="8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US House: NM (2) - Dem</a:t>
            </a:r>
          </a:p>
        </p:txBody>
      </p:sp>
      <p:sp>
        <p:nvSpPr>
          <p:cNvPr id="41" name="TextBox 40"/>
          <p:cNvSpPr txBox="1"/>
          <p:nvPr/>
        </p:nvSpPr>
        <p:spPr>
          <a:xfrm>
            <a:off x="8722110" y="4100606"/>
            <a:ext cx="1319706" cy="338554"/>
          </a:xfrm>
          <a:prstGeom prst="rect">
            <a:avLst/>
          </a:prstGeom>
          <a:noFill/>
        </p:spPr>
        <p:txBody>
          <a:bodyPr wrap="square" rtlCol="0">
            <a:spAutoFit/>
          </a:bodyPr>
          <a:lstStyle/>
          <a:p>
            <a:pPr algn="ctr"/>
            <a:r>
              <a:rPr lang="en-US" sz="800" b="1"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Steven Horsford</a:t>
            </a:r>
          </a:p>
          <a:p>
            <a:pPr algn="ctr"/>
            <a:r>
              <a:rPr lang="en-US" sz="8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US House: NV (4) - Dem</a:t>
            </a:r>
          </a:p>
        </p:txBody>
      </p:sp>
      <p:sp>
        <p:nvSpPr>
          <p:cNvPr id="42" name="TextBox 41"/>
          <p:cNvSpPr txBox="1"/>
          <p:nvPr/>
        </p:nvSpPr>
        <p:spPr>
          <a:xfrm>
            <a:off x="10601318" y="4100606"/>
            <a:ext cx="1319706" cy="338554"/>
          </a:xfrm>
          <a:prstGeom prst="rect">
            <a:avLst/>
          </a:prstGeom>
          <a:noFill/>
        </p:spPr>
        <p:txBody>
          <a:bodyPr wrap="square" rtlCol="0">
            <a:spAutoFit/>
          </a:bodyPr>
          <a:lstStyle/>
          <a:p>
            <a:pPr algn="ctr"/>
            <a:r>
              <a:rPr lang="en-US" sz="800" b="1"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Joe Cunningham</a:t>
            </a:r>
          </a:p>
          <a:p>
            <a:pPr algn="ctr"/>
            <a:r>
              <a:rPr lang="en-US" sz="8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US House: SC (1) - Dem</a:t>
            </a:r>
          </a:p>
        </p:txBody>
      </p:sp>
      <p:sp>
        <p:nvSpPr>
          <p:cNvPr id="43" name="TextBox 42"/>
          <p:cNvSpPr txBox="1"/>
          <p:nvPr/>
        </p:nvSpPr>
        <p:spPr>
          <a:xfrm>
            <a:off x="4951302" y="5319113"/>
            <a:ext cx="1319706" cy="338554"/>
          </a:xfrm>
          <a:prstGeom prst="rect">
            <a:avLst/>
          </a:prstGeom>
          <a:noFill/>
        </p:spPr>
        <p:txBody>
          <a:bodyPr wrap="square" rtlCol="0">
            <a:spAutoFit/>
          </a:bodyPr>
          <a:lstStyle/>
          <a:p>
            <a:pPr algn="ctr"/>
            <a:r>
              <a:rPr lang="en-US" sz="800" b="1"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Denver Riggleman</a:t>
            </a:r>
          </a:p>
          <a:p>
            <a:pPr algn="ctr"/>
            <a:r>
              <a:rPr lang="en-US" sz="8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US House: VA (5) - Rep</a:t>
            </a:r>
          </a:p>
        </p:txBody>
      </p:sp>
      <p:sp>
        <p:nvSpPr>
          <p:cNvPr id="44" name="TextBox 43"/>
          <p:cNvSpPr txBox="1"/>
          <p:nvPr/>
        </p:nvSpPr>
        <p:spPr>
          <a:xfrm>
            <a:off x="6836789" y="5319113"/>
            <a:ext cx="1319706" cy="338554"/>
          </a:xfrm>
          <a:prstGeom prst="rect">
            <a:avLst/>
          </a:prstGeom>
          <a:noFill/>
        </p:spPr>
        <p:txBody>
          <a:bodyPr wrap="square" rtlCol="0">
            <a:spAutoFit/>
          </a:bodyPr>
          <a:lstStyle/>
          <a:p>
            <a:pPr algn="ctr"/>
            <a:r>
              <a:rPr lang="en-US" sz="800" b="1"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Abigail Spanberger</a:t>
            </a:r>
          </a:p>
          <a:p>
            <a:pPr algn="ctr"/>
            <a:r>
              <a:rPr lang="en-US" sz="800" dirty="0">
                <a:solidFill>
                  <a:schemeClr val="accent1">
                    <a:lumMod val="75000"/>
                  </a:schemeClr>
                </a:solidFill>
                <a:latin typeface="Helvetica Light" panose="020B0403020202020204" pitchFamily="34" charset="0"/>
                <a:ea typeface="Open Sans" panose="020B0606030504020204" pitchFamily="34" charset="0"/>
                <a:cs typeface="Open Sans" panose="020B0606030504020204" pitchFamily="34" charset="0"/>
              </a:rPr>
              <a:t>US House: VA (7) - Dem</a:t>
            </a:r>
          </a:p>
        </p:txBody>
      </p:sp>
      <p:sp>
        <p:nvSpPr>
          <p:cNvPr id="45" name="TextBox 44"/>
          <p:cNvSpPr txBox="1"/>
          <p:nvPr/>
        </p:nvSpPr>
        <p:spPr>
          <a:xfrm>
            <a:off x="8722110" y="5319113"/>
            <a:ext cx="1319706" cy="338554"/>
          </a:xfrm>
          <a:prstGeom prst="rect">
            <a:avLst/>
          </a:prstGeom>
          <a:noFill/>
        </p:spPr>
        <p:txBody>
          <a:bodyPr wrap="square" rtlCol="0">
            <a:spAutoFit/>
          </a:bodyPr>
          <a:lstStyle/>
          <a:p>
            <a:pPr algn="ctr"/>
            <a:r>
              <a:rPr lang="en-US" sz="800" b="1"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Michael Waltz</a:t>
            </a:r>
          </a:p>
          <a:p>
            <a:pPr algn="ctr"/>
            <a:r>
              <a:rPr lang="en-US" sz="8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US House: FL (6) – Rep</a:t>
            </a:r>
          </a:p>
        </p:txBody>
      </p:sp>
      <p:sp>
        <p:nvSpPr>
          <p:cNvPr id="46" name="TextBox 45"/>
          <p:cNvSpPr txBox="1"/>
          <p:nvPr/>
        </p:nvSpPr>
        <p:spPr>
          <a:xfrm>
            <a:off x="10601318" y="5319113"/>
            <a:ext cx="1319706" cy="338554"/>
          </a:xfrm>
          <a:prstGeom prst="rect">
            <a:avLst/>
          </a:prstGeom>
          <a:noFill/>
        </p:spPr>
        <p:txBody>
          <a:bodyPr wrap="square" rtlCol="0">
            <a:spAutoFit/>
          </a:bodyPr>
          <a:lstStyle/>
          <a:p>
            <a:pPr algn="ctr"/>
            <a:r>
              <a:rPr lang="en-US" sz="800" b="1"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Carol Miller</a:t>
            </a:r>
          </a:p>
          <a:p>
            <a:pPr algn="ctr"/>
            <a:r>
              <a:rPr lang="en-US" sz="800" dirty="0">
                <a:solidFill>
                  <a:srgbClr val="FF0000"/>
                </a:solidFill>
                <a:latin typeface="Helvetica Light" panose="020B0403020202020204" pitchFamily="34" charset="0"/>
                <a:ea typeface="Open Sans" panose="020B0606030504020204" pitchFamily="34" charset="0"/>
                <a:cs typeface="Open Sans" panose="020B0606030504020204" pitchFamily="34" charset="0"/>
              </a:rPr>
              <a:t>US House: WV (3) - Rep</a:t>
            </a:r>
          </a:p>
        </p:txBody>
      </p:sp>
      <p:sp>
        <p:nvSpPr>
          <p:cNvPr id="35" name="Rectangle 34">
            <a:extLst>
              <a:ext uri="{FF2B5EF4-FFF2-40B4-BE49-F238E27FC236}">
                <a16:creationId xmlns:a16="http://schemas.microsoft.com/office/drawing/2014/main" id="{B9BDA5A3-1D9C-4C38-B341-3BA3BFE0C0D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10433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3674837-C9B3-4CE9-A7B2-3B4DEE5AC28A}"/>
              </a:ext>
            </a:extLst>
          </p:cNvPr>
          <p:cNvSpPr/>
          <p:nvPr/>
        </p:nvSpPr>
        <p:spPr>
          <a:xfrm>
            <a:off x="0" y="6647490"/>
            <a:ext cx="12191999" cy="215444"/>
          </a:xfrm>
          <a:prstGeom prst="rect">
            <a:avLst/>
          </a:prstGeom>
        </p:spPr>
        <p:txBody>
          <a:bodyPr wrap="square">
            <a:spAutoFit/>
          </a:bodyPr>
          <a:lstStyle/>
          <a:p>
            <a:pPr algn="ctr"/>
            <a:r>
              <a:rPr lang="en-US" sz="800" i="1"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56" name="Rectangle 155">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3ED54650-E124-0942-8B03-A438165B55A6}"/>
              </a:ext>
            </a:extLst>
          </p:cNvPr>
          <p:cNvSpPr/>
          <p:nvPr/>
        </p:nvSpPr>
        <p:spPr>
          <a:xfrm>
            <a:off x="413302" y="427376"/>
            <a:ext cx="11646893" cy="492443"/>
          </a:xfrm>
          <a:prstGeom prst="rect">
            <a:avLst/>
          </a:prstGeom>
        </p:spPr>
        <p:txBody>
          <a:bodyPr wrap="square">
            <a:spAutoFit/>
          </a:bodyPr>
          <a:lstStyle/>
          <a:p>
            <a:r>
              <a:rPr lang="en-US" sz="2600" b="1" dirty="0">
                <a:solidFill>
                  <a:srgbClr val="1F1A62"/>
                </a:solidFill>
                <a:latin typeface="Helvetica" pitchFamily="2" charset="0"/>
              </a:rPr>
              <a:t>Definitive correlation between ‘share of voice’ and election outcomes</a:t>
            </a:r>
          </a:p>
        </p:txBody>
      </p:sp>
      <p:pic>
        <p:nvPicPr>
          <p:cNvPr id="158" name="Picture 157">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59" name="Triangle 12">
            <a:extLst>
              <a:ext uri="{FF2B5EF4-FFF2-40B4-BE49-F238E27FC236}">
                <a16:creationId xmlns:a16="http://schemas.microsoft.com/office/drawing/2014/main" id="{532FA46E-ACAD-F44A-B127-7D95BC48CA96}"/>
              </a:ext>
            </a:extLst>
          </p:cNvPr>
          <p:cNvSpPr/>
          <p:nvPr/>
        </p:nvSpPr>
        <p:spPr>
          <a:xfrm rot="5400000">
            <a:off x="616666" y="115422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E35324CB-BA3C-3849-9525-612C71A97EC4}"/>
              </a:ext>
            </a:extLst>
          </p:cNvPr>
          <p:cNvSpPr txBox="1"/>
          <p:nvPr/>
        </p:nvSpPr>
        <p:spPr>
          <a:xfrm>
            <a:off x="745342" y="1080463"/>
            <a:ext cx="11446658" cy="553998"/>
          </a:xfrm>
          <a:prstGeom prst="rect">
            <a:avLst/>
          </a:prstGeom>
          <a:noFill/>
        </p:spPr>
        <p:txBody>
          <a:bodyPr wrap="square" rtlCol="0">
            <a:spAutoFit/>
          </a:bodyPr>
          <a:lstStyle/>
          <a:p>
            <a:r>
              <a:rPr lang="en-US" sz="1500" dirty="0">
                <a:solidFill>
                  <a:srgbClr val="1F1A62"/>
                </a:solidFill>
                <a:latin typeface="Helvetica Light" panose="020B0403020202020204" pitchFamily="34" charset="0"/>
              </a:rPr>
              <a:t>As with the ‘hotly contested races, a similar trend holds true: </a:t>
            </a:r>
            <a:r>
              <a:rPr lang="en-US" sz="1500" b="1" dirty="0">
                <a:solidFill>
                  <a:srgbClr val="E84A99"/>
                </a:solidFill>
                <a:latin typeface="Helvetica Light" panose="020B0403020202020204" pitchFamily="34" charset="0"/>
              </a:rPr>
              <a:t>83% of the winners </a:t>
            </a:r>
            <a:r>
              <a:rPr lang="en-US" sz="1500" dirty="0">
                <a:solidFill>
                  <a:srgbClr val="1F1A62"/>
                </a:solidFill>
                <a:latin typeface="Helvetica Light" panose="020B0403020202020204" pitchFamily="34" charset="0"/>
              </a:rPr>
              <a:t>had the highest TV SOV among all opponents during the totality of the election cycle (from primary season through election day)</a:t>
            </a:r>
          </a:p>
        </p:txBody>
      </p:sp>
      <p:sp>
        <p:nvSpPr>
          <p:cNvPr id="162" name="TextBox 161">
            <a:extLst>
              <a:ext uri="{FF2B5EF4-FFF2-40B4-BE49-F238E27FC236}">
                <a16:creationId xmlns:a16="http://schemas.microsoft.com/office/drawing/2014/main" id="{849669F3-CC14-4C7D-9C19-BE32A5281E67}"/>
              </a:ext>
            </a:extLst>
          </p:cNvPr>
          <p:cNvSpPr txBox="1"/>
          <p:nvPr/>
        </p:nvSpPr>
        <p:spPr>
          <a:xfrm>
            <a:off x="546751" y="6124554"/>
            <a:ext cx="11688285" cy="410882"/>
          </a:xfrm>
          <a:prstGeom prst="rect">
            <a:avLst/>
          </a:prstGeom>
          <a:noFill/>
        </p:spPr>
        <p:txBody>
          <a:bodyPr wrap="square" rtlCol="0">
            <a:spAutoFit/>
          </a:bodyPr>
          <a:lstStyle/>
          <a:p>
            <a:pPr lvl="0">
              <a:defRPr/>
            </a:pPr>
            <a:r>
              <a:rPr lang="en-US" sz="69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represents US House (1/8/18), US Senate (2/1/18) and Gubernatorial (1/26/18), ‘Hotly-Contested’ races are ‘Toss-Up’ or ‘Lean’ ratings. Note: Share of Voice = Share of TV spend within their race.  Total election cycle reflects all dollars spent between 12/26/17 – 11/20/18 (includes primary and general election). Note: Races shown are non-incumbent winners in races that were rated as ‘non-monitored’ or ‘likely’ in the early rating and moved to ‘lean’ or ‘toss-up’ in the ‘late’ ratings.</a:t>
            </a:r>
          </a:p>
        </p:txBody>
      </p:sp>
      <p:sp>
        <p:nvSpPr>
          <p:cNvPr id="163" name="Rectangle 162">
            <a:hlinkClick r:id="rId3" action="ppaction://hlinksldjump"/>
            <a:extLst>
              <a:ext uri="{FF2B5EF4-FFF2-40B4-BE49-F238E27FC236}">
                <a16:creationId xmlns:a16="http://schemas.microsoft.com/office/drawing/2014/main" id="{2CD4A6FA-729A-47EA-B031-BBBE8C3A95D5}"/>
              </a:ext>
            </a:extLst>
          </p:cNvPr>
          <p:cNvSpPr/>
          <p:nvPr/>
        </p:nvSpPr>
        <p:spPr>
          <a:xfrm>
            <a:off x="10754025" y="5214575"/>
            <a:ext cx="1527764" cy="584775"/>
          </a:xfrm>
          <a:prstGeom prst="rect">
            <a:avLst/>
          </a:prstGeom>
        </p:spPr>
        <p:txBody>
          <a:bodyPr wrap="square">
            <a:spAutoFit/>
          </a:bodyPr>
          <a:lstStyle/>
          <a:p>
            <a:pPr algn="ctr"/>
            <a:r>
              <a:rPr lang="en-US" sz="8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Click here to see the appendix with a full analysis of all 12 ‘Late Heat Up’ race winners</a:t>
            </a:r>
          </a:p>
        </p:txBody>
      </p:sp>
      <p:sp>
        <p:nvSpPr>
          <p:cNvPr id="164" name="Rounded Rectangle 163"/>
          <p:cNvSpPr/>
          <p:nvPr/>
        </p:nvSpPr>
        <p:spPr>
          <a:xfrm>
            <a:off x="1755055" y="1729104"/>
            <a:ext cx="9138226" cy="2754007"/>
          </a:xfrm>
          <a:prstGeom prst="roundRect">
            <a:avLst>
              <a:gd name="adj" fmla="val 7337"/>
            </a:avLst>
          </a:prstGeom>
          <a:solidFill>
            <a:srgbClr val="1B14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extBox 164"/>
          <p:cNvSpPr txBox="1"/>
          <p:nvPr/>
        </p:nvSpPr>
        <p:spPr>
          <a:xfrm>
            <a:off x="1755055" y="1729104"/>
            <a:ext cx="9138226" cy="369332"/>
          </a:xfrm>
          <a:prstGeom prst="rect">
            <a:avLst/>
          </a:prstGeom>
          <a:noFill/>
        </p:spPr>
        <p:txBody>
          <a:bodyPr wrap="square" rtlCol="0">
            <a:spAutoFit/>
          </a:bodyPr>
          <a:lstStyle/>
          <a:p>
            <a:pPr algn="ctr"/>
            <a:r>
              <a:rPr lang="en-US"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10 ‘Late Heat Up’ Winners </a:t>
            </a:r>
            <a:r>
              <a:rPr lang="en-US" i="1"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With</a:t>
            </a:r>
            <a:r>
              <a:rPr lang="en-US"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 Highest TV Share of Voice</a:t>
            </a:r>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34</a:t>
            </a:fld>
            <a:endParaRPr lang="en-US" dirty="0"/>
          </a:p>
        </p:txBody>
      </p:sp>
      <p:sp>
        <p:nvSpPr>
          <p:cNvPr id="219" name="Rounded Rectangle 218"/>
          <p:cNvSpPr/>
          <p:nvPr/>
        </p:nvSpPr>
        <p:spPr>
          <a:xfrm>
            <a:off x="2724150" y="4516054"/>
            <a:ext cx="7200900" cy="150967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extBox 219"/>
          <p:cNvSpPr txBox="1"/>
          <p:nvPr/>
        </p:nvSpPr>
        <p:spPr>
          <a:xfrm>
            <a:off x="2689697" y="4487636"/>
            <a:ext cx="7235354" cy="338554"/>
          </a:xfrm>
          <a:prstGeom prst="rect">
            <a:avLst/>
          </a:prstGeom>
          <a:noFill/>
        </p:spPr>
        <p:txBody>
          <a:bodyPr wrap="square" rtlCol="0">
            <a:spAutoFit/>
          </a:bodyPr>
          <a:lstStyle/>
          <a:p>
            <a:pPr algn="ctr"/>
            <a:r>
              <a:rPr lang="en-US" sz="1600" u="sng" dirty="0">
                <a:latin typeface="Helvetica Light" panose="020B0403020202020204" pitchFamily="34" charset="0"/>
                <a:ea typeface="Open Sans" panose="020B0606030504020204" pitchFamily="34" charset="0"/>
                <a:cs typeface="Open Sans" panose="020B0606030504020204" pitchFamily="34" charset="0"/>
              </a:rPr>
              <a:t>2 ‘Late Heat Up’ Non-Incumbent Winners </a:t>
            </a:r>
            <a:r>
              <a:rPr lang="en-US" sz="1600" i="1" u="sng" dirty="0">
                <a:latin typeface="Helvetica Light" panose="020B0403020202020204" pitchFamily="34" charset="0"/>
                <a:ea typeface="Open Sans" panose="020B0606030504020204" pitchFamily="34" charset="0"/>
                <a:cs typeface="Open Sans" panose="020B0606030504020204" pitchFamily="34" charset="0"/>
              </a:rPr>
              <a:t>Without</a:t>
            </a:r>
            <a:r>
              <a:rPr lang="en-US" sz="1600" u="sng" dirty="0">
                <a:latin typeface="Helvetica Light" panose="020B0403020202020204" pitchFamily="34" charset="0"/>
                <a:ea typeface="Open Sans" panose="020B0606030504020204" pitchFamily="34" charset="0"/>
                <a:cs typeface="Open Sans" panose="020B0606030504020204" pitchFamily="34" charset="0"/>
              </a:rPr>
              <a:t> Highest TV Share of Voice</a:t>
            </a:r>
          </a:p>
        </p:txBody>
      </p:sp>
      <p:sp>
        <p:nvSpPr>
          <p:cNvPr id="2" name="Rounded Rectangle 1"/>
          <p:cNvSpPr/>
          <p:nvPr/>
        </p:nvSpPr>
        <p:spPr>
          <a:xfrm>
            <a:off x="10819811" y="5216021"/>
            <a:ext cx="1379567" cy="574820"/>
          </a:xfrm>
          <a:prstGeom prst="roundRect">
            <a:avLst/>
          </a:prstGeom>
          <a:no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Picture 2" descr="Image of Brian Kem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2045" y="2069135"/>
            <a:ext cx="834219" cy="83421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06" name="Picture 4" descr="Image of Michael Waltz"/>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17897" y="4832225"/>
            <a:ext cx="834219" cy="834219"/>
          </a:xfrm>
          <a:prstGeom prst="ellipse">
            <a:avLst/>
          </a:prstGeom>
          <a:ln w="19050" cap="rnd">
            <a:solidFill>
              <a:schemeClr val="tx1"/>
            </a:solidFill>
          </a:ln>
          <a:effectLst/>
          <a:extLst>
            <a:ext uri="{909E8E84-426E-40DD-AFC4-6F175D3DCCD1}">
              <a14:hiddenFill xmlns:a14="http://schemas.microsoft.com/office/drawing/2010/main">
                <a:solidFill>
                  <a:srgbClr val="FFFFFF"/>
                </a:solidFill>
              </a14:hiddenFill>
            </a:ext>
          </a:extLst>
        </p:spPr>
      </p:pic>
      <p:pic>
        <p:nvPicPr>
          <p:cNvPr id="107" name="Picture 6" descr="Image of Ross Span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94860" y="2069135"/>
            <a:ext cx="834219" cy="83421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08" name="Picture 8" descr="Image of Lauren Underwood"/>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769794" y="2069135"/>
            <a:ext cx="834219" cy="83421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09" name="Picture 10" descr="Image of Andrew Kim"/>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617999" y="2062478"/>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0" name="Picture 12" descr="Image of Xochitl Torres Small"/>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31224" y="3262587"/>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1" name="Picture 14" descr="Image of Steven Horsford"/>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873697" y="3250145"/>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2" name="Picture 16" descr="Image of Joe Cunningham"/>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891344" y="3309381"/>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3" name="Picture 18" descr="Image of Denver Riggleman"/>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744642" y="3288534"/>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4" name="Picture 20" descr="Image of Abigail Spanberge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572487" y="3288534"/>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5" name="Picture 22" descr="Image of Bryan Steil"/>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880518" y="2076119"/>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6" name="Picture 24" descr="Image of Carol Mille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6916293" y="4830356"/>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1809301" y="2923331"/>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Brian Kemp</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Governor: GA - Rep</a:t>
            </a:r>
          </a:p>
        </p:txBody>
      </p:sp>
      <p:sp>
        <p:nvSpPr>
          <p:cNvPr id="118" name="TextBox 117"/>
          <p:cNvSpPr txBox="1"/>
          <p:nvPr/>
        </p:nvSpPr>
        <p:spPr>
          <a:xfrm>
            <a:off x="3630954" y="2923331"/>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Bryan Steil</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WI (1) - Rep</a:t>
            </a:r>
          </a:p>
        </p:txBody>
      </p:sp>
      <p:sp>
        <p:nvSpPr>
          <p:cNvPr id="119" name="TextBox 118"/>
          <p:cNvSpPr txBox="1"/>
          <p:nvPr/>
        </p:nvSpPr>
        <p:spPr>
          <a:xfrm>
            <a:off x="5652116" y="2923331"/>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Ross Spano</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FL (15) – Rep</a:t>
            </a:r>
          </a:p>
        </p:txBody>
      </p:sp>
      <p:sp>
        <p:nvSpPr>
          <p:cNvPr id="120" name="TextBox 119"/>
          <p:cNvSpPr txBox="1"/>
          <p:nvPr/>
        </p:nvSpPr>
        <p:spPr>
          <a:xfrm>
            <a:off x="7527050" y="2923331"/>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Lauren Underwood</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IL (14) - Dem</a:t>
            </a:r>
          </a:p>
        </p:txBody>
      </p:sp>
      <p:sp>
        <p:nvSpPr>
          <p:cNvPr id="121" name="TextBox 120"/>
          <p:cNvSpPr txBox="1"/>
          <p:nvPr/>
        </p:nvSpPr>
        <p:spPr>
          <a:xfrm>
            <a:off x="9375256" y="2923150"/>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Andrew Kim</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NJ (3) - Dem</a:t>
            </a:r>
          </a:p>
        </p:txBody>
      </p:sp>
      <p:sp>
        <p:nvSpPr>
          <p:cNvPr id="122" name="TextBox 121"/>
          <p:cNvSpPr txBox="1"/>
          <p:nvPr/>
        </p:nvSpPr>
        <p:spPr>
          <a:xfrm>
            <a:off x="1788481" y="4123258"/>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Xochitl Torres Small</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NM (2) - Dem</a:t>
            </a:r>
          </a:p>
        </p:txBody>
      </p:sp>
      <p:sp>
        <p:nvSpPr>
          <p:cNvPr id="123" name="TextBox 122"/>
          <p:cNvSpPr txBox="1"/>
          <p:nvPr/>
        </p:nvSpPr>
        <p:spPr>
          <a:xfrm>
            <a:off x="3630954" y="4123258"/>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Steven Horsford</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NV (4) - Dem</a:t>
            </a:r>
          </a:p>
        </p:txBody>
      </p:sp>
      <p:sp>
        <p:nvSpPr>
          <p:cNvPr id="124" name="TextBox 123"/>
          <p:cNvSpPr txBox="1"/>
          <p:nvPr/>
        </p:nvSpPr>
        <p:spPr>
          <a:xfrm>
            <a:off x="5648601" y="4123258"/>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Joe Cunningham</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SC (1) - Dem</a:t>
            </a:r>
          </a:p>
        </p:txBody>
      </p:sp>
      <p:sp>
        <p:nvSpPr>
          <p:cNvPr id="125" name="TextBox 124"/>
          <p:cNvSpPr txBox="1"/>
          <p:nvPr/>
        </p:nvSpPr>
        <p:spPr>
          <a:xfrm>
            <a:off x="7495078" y="4122340"/>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Denver Riggleman</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VA (5) - Rep</a:t>
            </a:r>
          </a:p>
        </p:txBody>
      </p:sp>
      <p:sp>
        <p:nvSpPr>
          <p:cNvPr id="126" name="TextBox 125"/>
          <p:cNvSpPr txBox="1"/>
          <p:nvPr/>
        </p:nvSpPr>
        <p:spPr>
          <a:xfrm>
            <a:off x="9322923" y="4122340"/>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Abigail Spanberger</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VA (7) - Dem</a:t>
            </a:r>
          </a:p>
        </p:txBody>
      </p:sp>
      <p:sp>
        <p:nvSpPr>
          <p:cNvPr id="127" name="TextBox 126"/>
          <p:cNvSpPr txBox="1"/>
          <p:nvPr/>
        </p:nvSpPr>
        <p:spPr>
          <a:xfrm>
            <a:off x="4575153" y="5673015"/>
            <a:ext cx="1319706" cy="338554"/>
          </a:xfrm>
          <a:prstGeom prst="rect">
            <a:avLst/>
          </a:prstGeom>
          <a:noFill/>
        </p:spPr>
        <p:txBody>
          <a:bodyPr wrap="square" rtlCol="0">
            <a:spAutoFit/>
          </a:bodyPr>
          <a:lstStyle/>
          <a:p>
            <a:pPr algn="ctr"/>
            <a:r>
              <a:rPr lang="en-US" sz="800" b="1" dirty="0">
                <a:latin typeface="Helvetica Light" panose="020B0403020202020204" pitchFamily="34" charset="0"/>
                <a:ea typeface="Open Sans" panose="020B0606030504020204" pitchFamily="34" charset="0"/>
                <a:cs typeface="Open Sans" panose="020B0606030504020204" pitchFamily="34" charset="0"/>
              </a:rPr>
              <a:t>Michael Waltz</a:t>
            </a:r>
          </a:p>
          <a:p>
            <a:pPr algn="ctr"/>
            <a:r>
              <a:rPr lang="en-US" sz="800" dirty="0">
                <a:latin typeface="Helvetica Light" panose="020B0403020202020204" pitchFamily="34" charset="0"/>
                <a:ea typeface="Open Sans" panose="020B0606030504020204" pitchFamily="34" charset="0"/>
                <a:cs typeface="Open Sans" panose="020B0606030504020204" pitchFamily="34" charset="0"/>
              </a:rPr>
              <a:t>US House: FL (6) – Rep</a:t>
            </a:r>
          </a:p>
        </p:txBody>
      </p:sp>
      <p:sp>
        <p:nvSpPr>
          <p:cNvPr id="128" name="TextBox 127"/>
          <p:cNvSpPr txBox="1"/>
          <p:nvPr/>
        </p:nvSpPr>
        <p:spPr>
          <a:xfrm>
            <a:off x="6666729" y="5664162"/>
            <a:ext cx="1319706" cy="338554"/>
          </a:xfrm>
          <a:prstGeom prst="rect">
            <a:avLst/>
          </a:prstGeom>
          <a:noFill/>
        </p:spPr>
        <p:txBody>
          <a:bodyPr wrap="square" rtlCol="0">
            <a:spAutoFit/>
          </a:bodyPr>
          <a:lstStyle/>
          <a:p>
            <a:pPr algn="ctr"/>
            <a:r>
              <a:rPr lang="en-US" sz="800" b="1" dirty="0">
                <a:latin typeface="Helvetica Light" panose="020B0403020202020204" pitchFamily="34" charset="0"/>
                <a:ea typeface="Open Sans" panose="020B0606030504020204" pitchFamily="34" charset="0"/>
                <a:cs typeface="Open Sans" panose="020B0606030504020204" pitchFamily="34" charset="0"/>
              </a:rPr>
              <a:t>Carol Miller</a:t>
            </a:r>
          </a:p>
          <a:p>
            <a:pPr algn="ctr"/>
            <a:r>
              <a:rPr lang="en-US" sz="800" dirty="0">
                <a:latin typeface="Helvetica Light" panose="020B0403020202020204" pitchFamily="34" charset="0"/>
                <a:ea typeface="Open Sans" panose="020B0606030504020204" pitchFamily="34" charset="0"/>
                <a:cs typeface="Open Sans" panose="020B0606030504020204" pitchFamily="34" charset="0"/>
              </a:rPr>
              <a:t>US House: WV (3) - Rep</a:t>
            </a:r>
          </a:p>
        </p:txBody>
      </p:sp>
      <p:sp>
        <p:nvSpPr>
          <p:cNvPr id="41" name="Rectangle 40">
            <a:extLst>
              <a:ext uri="{FF2B5EF4-FFF2-40B4-BE49-F238E27FC236}">
                <a16:creationId xmlns:a16="http://schemas.microsoft.com/office/drawing/2014/main" id="{4231A6A0-1E2B-4AA2-8366-313E69848AD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115714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413302" y="265519"/>
            <a:ext cx="11600898" cy="1107996"/>
          </a:xfrm>
          <a:prstGeom prst="rect">
            <a:avLst/>
          </a:prstGeom>
        </p:spPr>
        <p:txBody>
          <a:bodyPr wrap="square">
            <a:spAutoFit/>
          </a:bodyPr>
          <a:lstStyle/>
          <a:p>
            <a:r>
              <a:rPr lang="en-US" sz="2200" b="1" dirty="0">
                <a:solidFill>
                  <a:srgbClr val="1F1A62"/>
                </a:solidFill>
                <a:latin typeface="Helvetica" pitchFamily="2" charset="0"/>
              </a:rPr>
              <a:t>Across the 10 ‘late heat up’ races that had a correlation between SOV and outcomes during the entire election cycle, the average winner had a distinct ‘share of voice’ </a:t>
            </a:r>
          </a:p>
          <a:p>
            <a:r>
              <a:rPr lang="en-US" sz="2200" b="1" dirty="0">
                <a:solidFill>
                  <a:srgbClr val="1F1A62"/>
                </a:solidFill>
                <a:latin typeface="Helvetica" pitchFamily="2" charset="0"/>
              </a:rPr>
              <a:t>TV advantage of </a:t>
            </a:r>
            <a:r>
              <a:rPr lang="en-US" sz="2200" b="1" dirty="0">
                <a:solidFill>
                  <a:srgbClr val="E84A99"/>
                </a:solidFill>
                <a:latin typeface="Helvetica" pitchFamily="2" charset="0"/>
              </a:rPr>
              <a:t>60% </a:t>
            </a:r>
            <a:r>
              <a:rPr lang="en-US" sz="2200" b="1" dirty="0">
                <a:solidFill>
                  <a:srgbClr val="1F1A62"/>
                </a:solidFill>
                <a:latin typeface="Helvetica" pitchFamily="2" charset="0"/>
              </a:rPr>
              <a:t>vs. their nearest competitor’s average of </a:t>
            </a:r>
            <a:r>
              <a:rPr lang="en-US" sz="2200" b="1" dirty="0">
                <a:solidFill>
                  <a:srgbClr val="E84A99"/>
                </a:solidFill>
                <a:latin typeface="Helvetica" pitchFamily="2" charset="0"/>
              </a:rPr>
              <a:t>36%</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35</a:t>
            </a:fld>
            <a:endParaRPr lang="en-US" dirty="0"/>
          </a:p>
        </p:txBody>
      </p:sp>
      <p:sp>
        <p:nvSpPr>
          <p:cNvPr id="23" name="TextBox 22">
            <a:extLst>
              <a:ext uri="{FF2B5EF4-FFF2-40B4-BE49-F238E27FC236}">
                <a16:creationId xmlns:a16="http://schemas.microsoft.com/office/drawing/2014/main" id="{57BF988E-6C65-4942-8379-2C3E0A39A60D}"/>
              </a:ext>
            </a:extLst>
          </p:cNvPr>
          <p:cNvSpPr txBox="1"/>
          <p:nvPr/>
        </p:nvSpPr>
        <p:spPr>
          <a:xfrm>
            <a:off x="147838" y="3021023"/>
            <a:ext cx="4492832" cy="1323439"/>
          </a:xfrm>
          <a:prstGeom prst="rect">
            <a:avLst/>
          </a:prstGeom>
          <a:noFill/>
        </p:spPr>
        <p:txBody>
          <a:bodyPr wrap="square" rtlCol="0">
            <a:spAutoFit/>
          </a:bodyPr>
          <a:lstStyle/>
          <a:p>
            <a:pPr lvl="0">
              <a:defRPr/>
            </a:pPr>
            <a:r>
              <a:rPr lang="en-US" sz="2000" dirty="0">
                <a:solidFill>
                  <a:schemeClr val="bg1"/>
                </a:solidFill>
                <a:latin typeface="Helvetica Light" panose="020B0403020202020204" pitchFamily="34" charset="0"/>
              </a:rPr>
              <a:t>This equates to the winner investing </a:t>
            </a:r>
            <a:br>
              <a:rPr lang="en-US" sz="2000" dirty="0">
                <a:solidFill>
                  <a:schemeClr val="bg1"/>
                </a:solidFill>
                <a:latin typeface="Helvetica Light" panose="020B0403020202020204" pitchFamily="34" charset="0"/>
              </a:rPr>
            </a:br>
            <a:r>
              <a:rPr lang="en-US" sz="2000" b="1" dirty="0">
                <a:solidFill>
                  <a:srgbClr val="FFE600"/>
                </a:solidFill>
                <a:latin typeface="Helvetica Light" panose="020B0403020202020204" pitchFamily="34" charset="0"/>
              </a:rPr>
              <a:t>66% more dollars</a:t>
            </a:r>
            <a:r>
              <a:rPr lang="en-US" sz="2000" b="1" dirty="0">
                <a:solidFill>
                  <a:srgbClr val="E84A99"/>
                </a:solidFill>
                <a:latin typeface="Helvetica Light" panose="020B0403020202020204" pitchFamily="34" charset="0"/>
              </a:rPr>
              <a:t> </a:t>
            </a:r>
            <a:r>
              <a:rPr lang="en-US" sz="2000" dirty="0">
                <a:solidFill>
                  <a:schemeClr val="bg1"/>
                </a:solidFill>
                <a:latin typeface="Helvetica Light" panose="020B0403020202020204" pitchFamily="34" charset="0"/>
              </a:rPr>
              <a:t>in TV through </a:t>
            </a:r>
          </a:p>
          <a:p>
            <a:pPr lvl="0">
              <a:defRPr/>
            </a:pPr>
            <a:r>
              <a:rPr lang="en-US" sz="2000" dirty="0">
                <a:solidFill>
                  <a:schemeClr val="bg1"/>
                </a:solidFill>
                <a:latin typeface="Helvetica Light" panose="020B0403020202020204" pitchFamily="34" charset="0"/>
              </a:rPr>
              <a:t>the entire election cycle than their </a:t>
            </a:r>
            <a:br>
              <a:rPr lang="en-US" sz="2000" dirty="0">
                <a:solidFill>
                  <a:schemeClr val="bg1"/>
                </a:solidFill>
                <a:latin typeface="Helvetica Light" panose="020B0403020202020204" pitchFamily="34" charset="0"/>
              </a:rPr>
            </a:br>
            <a:r>
              <a:rPr lang="en-US" sz="2000" dirty="0">
                <a:solidFill>
                  <a:schemeClr val="bg1"/>
                </a:solidFill>
                <a:latin typeface="Helvetica Light" panose="020B0403020202020204" pitchFamily="34" charset="0"/>
              </a:rPr>
              <a:t>closest opponent.</a:t>
            </a:r>
          </a:p>
        </p:txBody>
      </p:sp>
      <p:sp>
        <p:nvSpPr>
          <p:cNvPr id="30" name="Rectangle 29"/>
          <p:cNvSpPr/>
          <p:nvPr/>
        </p:nvSpPr>
        <p:spPr>
          <a:xfrm>
            <a:off x="526243" y="6109727"/>
            <a:ext cx="11658209"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represents US House (1/8/18), US Senate (2/1/18) and Gubernatorial (1/26/18), ‘Hotly-Contested’ races are ‘Toss-Up’ or ‘Lean’ ratings. Note: Share of Voice = Share of TV spend within their race.  Total election cycle reflects all dollars spent between 12/26/17 – 11/20/18 (includes primary and general election). Note: Races shown are non-incumbent winners in races that were rated as ‘non-monitored’ or ‘likely’ in the early rating and moved to ‘lean’ or ‘toss-up’ in the ‘late’ ratings.</a:t>
            </a:r>
          </a:p>
        </p:txBody>
      </p:sp>
      <p:graphicFrame>
        <p:nvGraphicFramePr>
          <p:cNvPr id="12" name="Chart 11">
            <a:extLst>
              <a:ext uri="{FF2B5EF4-FFF2-40B4-BE49-F238E27FC236}">
                <a16:creationId xmlns:a16="http://schemas.microsoft.com/office/drawing/2014/main" id="{31BFAAEA-BB50-45A4-85CE-4A69820F6B68}"/>
              </a:ext>
            </a:extLst>
          </p:cNvPr>
          <p:cNvGraphicFramePr/>
          <p:nvPr>
            <p:extLst>
              <p:ext uri="{D42A27DB-BD31-4B8C-83A1-F6EECF244321}">
                <p14:modId xmlns:p14="http://schemas.microsoft.com/office/powerpoint/2010/main" val="722534501"/>
              </p:ext>
            </p:extLst>
          </p:nvPr>
        </p:nvGraphicFramePr>
        <p:xfrm>
          <a:off x="4809923" y="1650087"/>
          <a:ext cx="7300708" cy="402611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4737099" y="5669324"/>
            <a:ext cx="7445183" cy="226216"/>
          </a:xfrm>
          <a:prstGeom prst="rect">
            <a:avLst/>
          </a:prstGeom>
          <a:noFill/>
        </p:spPr>
        <p:txBody>
          <a:bodyPr wrap="square" rtlCol="0">
            <a:spAutoFit/>
          </a:bodyPr>
          <a:lstStyle/>
          <a:p>
            <a:r>
              <a:rPr lang="en-US" sz="870" b="1" i="1"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How To Read:  </a:t>
            </a:r>
            <a:r>
              <a:rPr lang="en-US" sz="870" dirty="0">
                <a:solidFill>
                  <a:srgbClr val="1B1464"/>
                </a:solidFill>
                <a:latin typeface="Helvetica Light" panose="020B0403020202020204" pitchFamily="34" charset="0"/>
                <a:ea typeface="Open Sans" panose="020B0606030504020204" pitchFamily="34" charset="0"/>
                <a:cs typeface="Open Sans" panose="020B0606030504020204" pitchFamily="34" charset="0"/>
              </a:rPr>
              <a:t>the winner had an average TV share of voice of 60% across the total election cycle for all 10 correlated (winner/highest SOV) races</a:t>
            </a:r>
          </a:p>
        </p:txBody>
      </p:sp>
      <p:sp>
        <p:nvSpPr>
          <p:cNvPr id="14" name="Rectangle 13">
            <a:extLst>
              <a:ext uri="{FF2B5EF4-FFF2-40B4-BE49-F238E27FC236}">
                <a16:creationId xmlns:a16="http://schemas.microsoft.com/office/drawing/2014/main" id="{4A78AABA-4955-4E83-9BFB-8F3C5175C9CD}"/>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528951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027"/>
          <a:stretch/>
        </p:blipFill>
        <p:spPr>
          <a:xfrm>
            <a:off x="0" y="-22224"/>
            <a:ext cx="12192000" cy="68834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1692771"/>
          </a:xfrm>
          <a:prstGeom prst="rect">
            <a:avLst/>
          </a:prstGeom>
          <a:noFill/>
        </p:spPr>
        <p:txBody>
          <a:bodyPr wrap="square" rtlCol="0">
            <a:spAutoFit/>
          </a:bodyPr>
          <a:lstStyle/>
          <a:p>
            <a:r>
              <a:rPr lang="en-US" sz="4000" b="1" dirty="0">
                <a:solidFill>
                  <a:srgbClr val="FFE600"/>
                </a:solidFill>
                <a:latin typeface="Helvetica" pitchFamily="2" charset="0"/>
              </a:rPr>
              <a:t>Early Polling</a:t>
            </a:r>
            <a:br>
              <a:rPr lang="en-US" sz="4000" b="1" dirty="0">
                <a:solidFill>
                  <a:srgbClr val="1F1A62"/>
                </a:solidFill>
                <a:latin typeface="Helvetica" pitchFamily="2" charset="0"/>
              </a:rPr>
            </a:br>
            <a:r>
              <a:rPr lang="en-US" sz="3200" dirty="0">
                <a:solidFill>
                  <a:schemeClr val="bg1"/>
                </a:solidFill>
                <a:latin typeface="Helvetica" pitchFamily="2" charset="0"/>
              </a:rPr>
              <a:t>Forecasting 2020’s ‘Hotly Contested’ Races </a:t>
            </a:r>
            <a:endParaRPr lang="en-US" sz="4000" dirty="0">
              <a:solidFill>
                <a:schemeClr val="bg1"/>
              </a:solidFill>
              <a:latin typeface="Helvetica" pitchFamily="2" charset="0"/>
            </a:endParaRPr>
          </a:p>
        </p:txBody>
      </p:sp>
    </p:spTree>
    <p:extLst>
      <p:ext uri="{BB962C8B-B14F-4D97-AF65-F5344CB8AC3E}">
        <p14:creationId xmlns:p14="http://schemas.microsoft.com/office/powerpoint/2010/main" val="719243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3967222" cy="6869150"/>
          </a:xfrm>
          <a:prstGeom prst="rect">
            <a:avLst/>
          </a:prstGeom>
          <a:solidFill>
            <a:srgbClr val="00C0F3"/>
          </a:solid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69955" y="593513"/>
            <a:ext cx="3825828" cy="51090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As of July 2020</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Cook Political Report</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is predicting </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that the </a:t>
            </a:r>
            <a:r>
              <a:rPr kumimoji="0" lang="en-US" sz="2400" b="0" i="0" u="none" strike="noStrike" kern="1200" cap="none" spc="0" normalizeH="0" baseline="0" noProof="0" dirty="0">
                <a:ln>
                  <a:noFill/>
                </a:ln>
                <a:solidFill>
                  <a:srgbClr val="FFE600"/>
                </a:solidFill>
                <a:effectLst/>
                <a:uLnTx/>
                <a:uFillTx/>
                <a:latin typeface="Helvetica" panose="020B0604020202020204" pitchFamily="34" charset="0"/>
                <a:ea typeface="+mn-ea"/>
                <a:cs typeface="+mn-cs"/>
              </a:rPr>
              <a:t>Presidential election will be ‘hotly-contested’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E600"/>
                </a:solidFill>
                <a:effectLst/>
                <a:uLnTx/>
                <a:uFillTx/>
                <a:latin typeface="Helvetica" panose="020B0604020202020204" pitchFamily="34" charset="0"/>
                <a:ea typeface="+mn-ea"/>
                <a:cs typeface="+mn-cs"/>
              </a:rPr>
              <a:t>14 states</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Five ‘Toss-up’ states: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Arizona, Florida, Georgia, Maine, North Carolina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Nine ‘Lean’ states: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Michigan, Minnesota, Nebraska, New Hampshire, Pennsylvania, Wisconsin, Iowa, Ohio, Texas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25221"/>
            <a:ext cx="11708793" cy="350107"/>
          </a:xfrm>
          <a:prstGeom prst="rect">
            <a:avLst/>
          </a:prstGeom>
        </p:spPr>
      </p:pic>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7BE48088-982F-4149-A66C-ED5C189A4C51}"/>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4" name="Text Box 229">
            <a:extLst>
              <a:ext uri="{FF2B5EF4-FFF2-40B4-BE49-F238E27FC236}">
                <a16:creationId xmlns:a16="http://schemas.microsoft.com/office/drawing/2014/main" id="{7F717D9E-E324-426B-9BD3-762EE9D7B59F}"/>
              </a:ext>
            </a:extLst>
          </p:cNvPr>
          <p:cNvSpPr txBox="1">
            <a:spLocks noChangeArrowheads="1"/>
          </p:cNvSpPr>
          <p:nvPr/>
        </p:nvSpPr>
        <p:spPr bwMode="auto">
          <a:xfrm>
            <a:off x="11148259" y="276248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DE</a:t>
            </a:r>
          </a:p>
        </p:txBody>
      </p:sp>
      <p:sp>
        <p:nvSpPr>
          <p:cNvPr id="135" name="Freeform 52">
            <a:extLst>
              <a:ext uri="{FF2B5EF4-FFF2-40B4-BE49-F238E27FC236}">
                <a16:creationId xmlns:a16="http://schemas.microsoft.com/office/drawing/2014/main" id="{F7DAE2AE-7F09-453E-BD70-1AB010674952}"/>
              </a:ext>
            </a:extLst>
          </p:cNvPr>
          <p:cNvSpPr>
            <a:spLocks/>
          </p:cNvSpPr>
          <p:nvPr/>
        </p:nvSpPr>
        <p:spPr bwMode="auto">
          <a:xfrm>
            <a:off x="10067983" y="2703171"/>
            <a:ext cx="1146175" cy="765175"/>
          </a:xfrm>
          <a:custGeom>
            <a:avLst/>
            <a:gdLst>
              <a:gd name="T0" fmla="*/ 2147483647 w 601"/>
              <a:gd name="T1" fmla="*/ 0 h 374"/>
              <a:gd name="T2" fmla="*/ 2147483647 w 601"/>
              <a:gd name="T3" fmla="*/ 2147483647 h 374"/>
              <a:gd name="T4" fmla="*/ 2147483647 w 601"/>
              <a:gd name="T5" fmla="*/ 2147483647 h 374"/>
              <a:gd name="T6" fmla="*/ 0 w 601"/>
              <a:gd name="T7" fmla="*/ 2147483647 h 374"/>
              <a:gd name="T8" fmla="*/ 2147483647 w 601"/>
              <a:gd name="T9" fmla="*/ 2147483647 h 374"/>
              <a:gd name="T10" fmla="*/ 2147483647 w 601"/>
              <a:gd name="T11" fmla="*/ 2147483647 h 374"/>
              <a:gd name="T12" fmla="*/ 2147483647 w 601"/>
              <a:gd name="T13" fmla="*/ 2147483647 h 374"/>
              <a:gd name="T14" fmla="*/ 2147483647 w 601"/>
              <a:gd name="T15" fmla="*/ 2147483647 h 374"/>
              <a:gd name="T16" fmla="*/ 2147483647 w 601"/>
              <a:gd name="T17" fmla="*/ 2147483647 h 374"/>
              <a:gd name="T18" fmla="*/ 0 w 601"/>
              <a:gd name="T19" fmla="*/ 2147483647 h 374"/>
              <a:gd name="T20" fmla="*/ 2147483647 w 601"/>
              <a:gd name="T21" fmla="*/ 2147483647 h 374"/>
              <a:gd name="T22" fmla="*/ 2147483647 w 601"/>
              <a:gd name="T23" fmla="*/ 2147483647 h 374"/>
              <a:gd name="T24" fmla="*/ 2147483647 w 601"/>
              <a:gd name="T25" fmla="*/ 2147483647 h 374"/>
              <a:gd name="T26" fmla="*/ 2147483647 w 601"/>
              <a:gd name="T27" fmla="*/ 2147483647 h 374"/>
              <a:gd name="T28" fmla="*/ 2147483647 w 601"/>
              <a:gd name="T29" fmla="*/ 2147483647 h 374"/>
              <a:gd name="T30" fmla="*/ 2147483647 w 601"/>
              <a:gd name="T31" fmla="*/ 2147483647 h 374"/>
              <a:gd name="T32" fmla="*/ 2147483647 w 601"/>
              <a:gd name="T33" fmla="*/ 2147483647 h 374"/>
              <a:gd name="T34" fmla="*/ 2147483647 w 601"/>
              <a:gd name="T35" fmla="*/ 2147483647 h 374"/>
              <a:gd name="T36" fmla="*/ 2147483647 w 601"/>
              <a:gd name="T37" fmla="*/ 2147483647 h 374"/>
              <a:gd name="T38" fmla="*/ 2147483647 w 601"/>
              <a:gd name="T39" fmla="*/ 2147483647 h 374"/>
              <a:gd name="T40" fmla="*/ 2147483647 w 601"/>
              <a:gd name="T41" fmla="*/ 2147483647 h 374"/>
              <a:gd name="T42" fmla="*/ 2147483647 w 601"/>
              <a:gd name="T43" fmla="*/ 0 h 374"/>
              <a:gd name="T44" fmla="*/ 2147483647 w 601"/>
              <a:gd name="T45" fmla="*/ 2147483647 h 374"/>
              <a:gd name="T46" fmla="*/ 2147483647 w 601"/>
              <a:gd name="T47" fmla="*/ 2147483647 h 374"/>
              <a:gd name="T48" fmla="*/ 2147483647 w 601"/>
              <a:gd name="T49" fmla="*/ 2147483647 h 374"/>
              <a:gd name="T50" fmla="*/ 2147483647 w 601"/>
              <a:gd name="T51" fmla="*/ 2147483647 h 374"/>
              <a:gd name="T52" fmla="*/ 2147483647 w 601"/>
              <a:gd name="T53" fmla="*/ 2147483647 h 374"/>
              <a:gd name="T54" fmla="*/ 2147483647 w 601"/>
              <a:gd name="T55" fmla="*/ 2147483647 h 374"/>
              <a:gd name="T56" fmla="*/ 2147483647 w 601"/>
              <a:gd name="T57" fmla="*/ 2147483647 h 3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1"/>
              <a:gd name="T88" fmla="*/ 0 h 374"/>
              <a:gd name="T89" fmla="*/ 601 w 601"/>
              <a:gd name="T90" fmla="*/ 374 h 3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1" h="374">
                <a:moveTo>
                  <a:pt x="99" y="262"/>
                </a:moveTo>
                <a:lnTo>
                  <a:pt x="82" y="300"/>
                </a:lnTo>
                <a:lnTo>
                  <a:pt x="57" y="310"/>
                </a:lnTo>
                <a:lnTo>
                  <a:pt x="56" y="335"/>
                </a:lnTo>
                <a:lnTo>
                  <a:pt x="3" y="354"/>
                </a:lnTo>
                <a:lnTo>
                  <a:pt x="0" y="374"/>
                </a:lnTo>
                <a:lnTo>
                  <a:pt x="143" y="349"/>
                </a:lnTo>
                <a:lnTo>
                  <a:pt x="401" y="295"/>
                </a:lnTo>
                <a:lnTo>
                  <a:pt x="601" y="247"/>
                </a:lnTo>
                <a:lnTo>
                  <a:pt x="601" y="210"/>
                </a:lnTo>
                <a:lnTo>
                  <a:pt x="579" y="198"/>
                </a:lnTo>
                <a:lnTo>
                  <a:pt x="561" y="217"/>
                </a:lnTo>
                <a:lnTo>
                  <a:pt x="551" y="166"/>
                </a:lnTo>
                <a:lnTo>
                  <a:pt x="561" y="121"/>
                </a:lnTo>
                <a:lnTo>
                  <a:pt x="487" y="88"/>
                </a:lnTo>
                <a:lnTo>
                  <a:pt x="436" y="96"/>
                </a:lnTo>
                <a:lnTo>
                  <a:pt x="435" y="26"/>
                </a:lnTo>
                <a:lnTo>
                  <a:pt x="383" y="0"/>
                </a:lnTo>
                <a:lnTo>
                  <a:pt x="343" y="16"/>
                </a:lnTo>
                <a:lnTo>
                  <a:pt x="317" y="82"/>
                </a:lnTo>
                <a:lnTo>
                  <a:pt x="271" y="108"/>
                </a:lnTo>
                <a:lnTo>
                  <a:pt x="252" y="211"/>
                </a:lnTo>
                <a:lnTo>
                  <a:pt x="176" y="262"/>
                </a:lnTo>
                <a:lnTo>
                  <a:pt x="115" y="282"/>
                </a:lnTo>
                <a:lnTo>
                  <a:pt x="99" y="262"/>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36" name="Freeform 15">
            <a:extLst>
              <a:ext uri="{FF2B5EF4-FFF2-40B4-BE49-F238E27FC236}">
                <a16:creationId xmlns:a16="http://schemas.microsoft.com/office/drawing/2014/main" id="{33D23B03-C366-4BC2-8553-1261AB8ECBA9}"/>
              </a:ext>
            </a:extLst>
          </p:cNvPr>
          <p:cNvSpPr>
            <a:spLocks/>
          </p:cNvSpPr>
          <p:nvPr/>
        </p:nvSpPr>
        <p:spPr bwMode="auto">
          <a:xfrm>
            <a:off x="10507721" y="2579346"/>
            <a:ext cx="750887" cy="330200"/>
          </a:xfrm>
          <a:custGeom>
            <a:avLst/>
            <a:gdLst>
              <a:gd name="T0" fmla="*/ 2147483647 w 393"/>
              <a:gd name="T1" fmla="*/ 0 h 162"/>
              <a:gd name="T2" fmla="*/ 2147483647 w 393"/>
              <a:gd name="T3" fmla="*/ 2147483647 h 162"/>
              <a:gd name="T4" fmla="*/ 2147483647 w 393"/>
              <a:gd name="T5" fmla="*/ 2147483647 h 162"/>
              <a:gd name="T6" fmla="*/ 0 w 393"/>
              <a:gd name="T7" fmla="*/ 2147483647 h 162"/>
              <a:gd name="T8" fmla="*/ 0 w 393"/>
              <a:gd name="T9" fmla="*/ 2147483647 h 162"/>
              <a:gd name="T10" fmla="*/ 2147483647 w 393"/>
              <a:gd name="T11" fmla="*/ 0 h 162"/>
              <a:gd name="T12" fmla="*/ 2147483647 w 393"/>
              <a:gd name="T13" fmla="*/ 2147483647 h 162"/>
              <a:gd name="T14" fmla="*/ 2147483647 w 393"/>
              <a:gd name="T15" fmla="*/ 2147483647 h 162"/>
              <a:gd name="T16" fmla="*/ 2147483647 w 393"/>
              <a:gd name="T17" fmla="*/ 2147483647 h 162"/>
              <a:gd name="T18" fmla="*/ 2147483647 w 393"/>
              <a:gd name="T19" fmla="*/ 2147483647 h 162"/>
              <a:gd name="T20" fmla="*/ 2147483647 w 393"/>
              <a:gd name="T21" fmla="*/ 2147483647 h 162"/>
              <a:gd name="T22" fmla="*/ 2147483647 w 393"/>
              <a:gd name="T23" fmla="*/ 2147483647 h 162"/>
              <a:gd name="T24" fmla="*/ 2147483647 w 393"/>
              <a:gd name="T25" fmla="*/ 2147483647 h 162"/>
              <a:gd name="T26" fmla="*/ 2147483647 w 393"/>
              <a:gd name="T27" fmla="*/ 2147483647 h 162"/>
              <a:gd name="T28" fmla="*/ 2147483647 w 393"/>
              <a:gd name="T29" fmla="*/ 2147483647 h 162"/>
              <a:gd name="T30" fmla="*/ 2147483647 w 393"/>
              <a:gd name="T31" fmla="*/ 2147483647 h 162"/>
              <a:gd name="T32" fmla="*/ 2147483647 w 393"/>
              <a:gd name="T33" fmla="*/ 2147483647 h 162"/>
              <a:gd name="T34" fmla="*/ 2147483647 w 393"/>
              <a:gd name="T35" fmla="*/ 2147483647 h 162"/>
              <a:gd name="T36" fmla="*/ 2147483647 w 393"/>
              <a:gd name="T37" fmla="*/ 2147483647 h 162"/>
              <a:gd name="T38" fmla="*/ 2147483647 w 393"/>
              <a:gd name="T39" fmla="*/ 2147483647 h 162"/>
              <a:gd name="T40" fmla="*/ 0 w 393"/>
              <a:gd name="T41" fmla="*/ 2147483647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3"/>
              <a:gd name="T64" fmla="*/ 0 h 162"/>
              <a:gd name="T65" fmla="*/ 393 w 393"/>
              <a:gd name="T66" fmla="*/ 162 h 1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3" h="162">
                <a:moveTo>
                  <a:pt x="0" y="56"/>
                </a:moveTo>
                <a:lnTo>
                  <a:pt x="293" y="0"/>
                </a:lnTo>
                <a:lnTo>
                  <a:pt x="341" y="111"/>
                </a:lnTo>
                <a:lnTo>
                  <a:pt x="391" y="99"/>
                </a:lnTo>
                <a:lnTo>
                  <a:pt x="393" y="154"/>
                </a:lnTo>
                <a:lnTo>
                  <a:pt x="352" y="162"/>
                </a:lnTo>
                <a:lnTo>
                  <a:pt x="316" y="125"/>
                </a:lnTo>
                <a:lnTo>
                  <a:pt x="293" y="82"/>
                </a:lnTo>
                <a:lnTo>
                  <a:pt x="288" y="21"/>
                </a:lnTo>
                <a:lnTo>
                  <a:pt x="271" y="51"/>
                </a:lnTo>
                <a:lnTo>
                  <a:pt x="291" y="143"/>
                </a:lnTo>
                <a:lnTo>
                  <a:pt x="205" y="156"/>
                </a:lnTo>
                <a:lnTo>
                  <a:pt x="202" y="89"/>
                </a:lnTo>
                <a:lnTo>
                  <a:pt x="150" y="60"/>
                </a:lnTo>
                <a:lnTo>
                  <a:pt x="105" y="53"/>
                </a:lnTo>
                <a:lnTo>
                  <a:pt x="12" y="99"/>
                </a:lnTo>
                <a:lnTo>
                  <a:pt x="0" y="5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38" name="Freeform 58">
            <a:extLst>
              <a:ext uri="{FF2B5EF4-FFF2-40B4-BE49-F238E27FC236}">
                <a16:creationId xmlns:a16="http://schemas.microsoft.com/office/drawing/2014/main" id="{240954A4-85CE-4B0B-9A5E-CBE4D196C507}"/>
              </a:ext>
            </a:extLst>
          </p:cNvPr>
          <p:cNvSpPr>
            <a:spLocks/>
          </p:cNvSpPr>
          <p:nvPr/>
        </p:nvSpPr>
        <p:spPr bwMode="auto">
          <a:xfrm>
            <a:off x="11123671" y="1342684"/>
            <a:ext cx="290512" cy="588962"/>
          </a:xfrm>
          <a:custGeom>
            <a:avLst/>
            <a:gdLst>
              <a:gd name="T0" fmla="*/ 2147483647 w 135"/>
              <a:gd name="T1" fmla="*/ 0 h 250"/>
              <a:gd name="T2" fmla="*/ 2147483647 w 135"/>
              <a:gd name="T3" fmla="*/ 2147483647 h 250"/>
              <a:gd name="T4" fmla="*/ 2147483647 w 135"/>
              <a:gd name="T5" fmla="*/ 2147483647 h 250"/>
              <a:gd name="T6" fmla="*/ 0 w 135"/>
              <a:gd name="T7" fmla="*/ 2147483647 h 250"/>
              <a:gd name="T8" fmla="*/ 0 w 135"/>
              <a:gd name="T9" fmla="*/ 2147483647 h 250"/>
              <a:gd name="T10" fmla="*/ 2147483647 w 135"/>
              <a:gd name="T11" fmla="*/ 0 h 250"/>
              <a:gd name="T12" fmla="*/ 2147483647 w 135"/>
              <a:gd name="T13" fmla="*/ 2147483647 h 250"/>
              <a:gd name="T14" fmla="*/ 2147483647 w 135"/>
              <a:gd name="T15" fmla="*/ 2147483647 h 250"/>
              <a:gd name="T16" fmla="*/ 2147483647 w 135"/>
              <a:gd name="T17" fmla="*/ 2147483647 h 250"/>
              <a:gd name="T18" fmla="*/ 2147483647 w 135"/>
              <a:gd name="T19" fmla="*/ 2147483647 h 250"/>
              <a:gd name="T20" fmla="*/ 2147483647 w 135"/>
              <a:gd name="T21" fmla="*/ 2147483647 h 250"/>
              <a:gd name="T22" fmla="*/ 2147483647 w 135"/>
              <a:gd name="T23" fmla="*/ 2147483647 h 250"/>
              <a:gd name="T24" fmla="*/ 2147483647 w 135"/>
              <a:gd name="T25" fmla="*/ 2147483647 h 250"/>
              <a:gd name="T26" fmla="*/ 0 w 135"/>
              <a:gd name="T27" fmla="*/ 2147483647 h 2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5"/>
              <a:gd name="T43" fmla="*/ 0 h 250"/>
              <a:gd name="T44" fmla="*/ 135 w 135"/>
              <a:gd name="T45" fmla="*/ 250 h 2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5" h="250">
                <a:moveTo>
                  <a:pt x="0" y="26"/>
                </a:moveTo>
                <a:lnTo>
                  <a:pt x="99" y="0"/>
                </a:lnTo>
                <a:lnTo>
                  <a:pt x="135" y="68"/>
                </a:lnTo>
                <a:lnTo>
                  <a:pt x="116" y="86"/>
                </a:lnTo>
                <a:lnTo>
                  <a:pt x="124" y="237"/>
                </a:lnTo>
                <a:lnTo>
                  <a:pt x="67" y="250"/>
                </a:lnTo>
                <a:lnTo>
                  <a:pt x="39" y="188"/>
                </a:lnTo>
                <a:lnTo>
                  <a:pt x="38" y="114"/>
                </a:lnTo>
                <a:lnTo>
                  <a:pt x="13" y="92"/>
                </a:lnTo>
                <a:lnTo>
                  <a:pt x="0" y="2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39" name="Freeform 14">
            <a:extLst>
              <a:ext uri="{FF2B5EF4-FFF2-40B4-BE49-F238E27FC236}">
                <a16:creationId xmlns:a16="http://schemas.microsoft.com/office/drawing/2014/main" id="{2F9C3841-3AD3-4A69-B701-2C82837D7E8C}"/>
              </a:ext>
            </a:extLst>
          </p:cNvPr>
          <p:cNvSpPr>
            <a:spLocks/>
          </p:cNvSpPr>
          <p:nvPr/>
        </p:nvSpPr>
        <p:spPr bwMode="auto">
          <a:xfrm>
            <a:off x="11376083" y="699746"/>
            <a:ext cx="584200" cy="950913"/>
          </a:xfrm>
          <a:custGeom>
            <a:avLst/>
            <a:gdLst>
              <a:gd name="T0" fmla="*/ 2147483647 w 306"/>
              <a:gd name="T1" fmla="*/ 0 h 466"/>
              <a:gd name="T2" fmla="*/ 2147483647 w 306"/>
              <a:gd name="T3" fmla="*/ 2147483647 h 466"/>
              <a:gd name="T4" fmla="*/ 2147483647 w 306"/>
              <a:gd name="T5" fmla="*/ 2147483647 h 466"/>
              <a:gd name="T6" fmla="*/ 0 w 306"/>
              <a:gd name="T7" fmla="*/ 2147483647 h 466"/>
              <a:gd name="T8" fmla="*/ 2147483647 w 306"/>
              <a:gd name="T9" fmla="*/ 2147483647 h 466"/>
              <a:gd name="T10" fmla="*/ 2147483647 w 306"/>
              <a:gd name="T11" fmla="*/ 2147483647 h 466"/>
              <a:gd name="T12" fmla="*/ 2147483647 w 306"/>
              <a:gd name="T13" fmla="*/ 2147483647 h 466"/>
              <a:gd name="T14" fmla="*/ 2147483647 w 306"/>
              <a:gd name="T15" fmla="*/ 2147483647 h 466"/>
              <a:gd name="T16" fmla="*/ 2147483647 w 306"/>
              <a:gd name="T17" fmla="*/ 2147483647 h 466"/>
              <a:gd name="T18" fmla="*/ 2147483647 w 306"/>
              <a:gd name="T19" fmla="*/ 2147483647 h 466"/>
              <a:gd name="T20" fmla="*/ 2147483647 w 306"/>
              <a:gd name="T21" fmla="*/ 2147483647 h 466"/>
              <a:gd name="T22" fmla="*/ 0 w 306"/>
              <a:gd name="T23" fmla="*/ 2147483647 h 466"/>
              <a:gd name="T24" fmla="*/ 2147483647 w 306"/>
              <a:gd name="T25" fmla="*/ 2147483647 h 466"/>
              <a:gd name="T26" fmla="*/ 2147483647 w 306"/>
              <a:gd name="T27" fmla="*/ 2147483647 h 466"/>
              <a:gd name="T28" fmla="*/ 2147483647 w 306"/>
              <a:gd name="T29" fmla="*/ 2147483647 h 466"/>
              <a:gd name="T30" fmla="*/ 2147483647 w 306"/>
              <a:gd name="T31" fmla="*/ 2147483647 h 466"/>
              <a:gd name="T32" fmla="*/ 2147483647 w 306"/>
              <a:gd name="T33" fmla="*/ 2147483647 h 466"/>
              <a:gd name="T34" fmla="*/ 2147483647 w 306"/>
              <a:gd name="T35" fmla="*/ 2147483647 h 466"/>
              <a:gd name="T36" fmla="*/ 2147483647 w 306"/>
              <a:gd name="T37" fmla="*/ 2147483647 h 466"/>
              <a:gd name="T38" fmla="*/ 2147483647 w 306"/>
              <a:gd name="T39" fmla="*/ 2147483647 h 466"/>
              <a:gd name="T40" fmla="*/ 2147483647 w 306"/>
              <a:gd name="T41" fmla="*/ 2147483647 h 466"/>
              <a:gd name="T42" fmla="*/ 2147483647 w 306"/>
              <a:gd name="T43" fmla="*/ 2147483647 h 466"/>
              <a:gd name="T44" fmla="*/ 2147483647 w 306"/>
              <a:gd name="T45" fmla="*/ 2147483647 h 466"/>
              <a:gd name="T46" fmla="*/ 2147483647 w 306"/>
              <a:gd name="T47" fmla="*/ 2147483647 h 466"/>
              <a:gd name="T48" fmla="*/ 2147483647 w 306"/>
              <a:gd name="T49" fmla="*/ 2147483647 h 466"/>
              <a:gd name="T50" fmla="*/ 2147483647 w 306"/>
              <a:gd name="T51" fmla="*/ 2147483647 h 466"/>
              <a:gd name="T52" fmla="*/ 2147483647 w 306"/>
              <a:gd name="T53" fmla="*/ 2147483647 h 466"/>
              <a:gd name="T54" fmla="*/ 2147483647 w 306"/>
              <a:gd name="T55" fmla="*/ 2147483647 h 466"/>
              <a:gd name="T56" fmla="*/ 2147483647 w 306"/>
              <a:gd name="T57" fmla="*/ 0 h 466"/>
              <a:gd name="T58" fmla="*/ 2147483647 w 306"/>
              <a:gd name="T59" fmla="*/ 2147483647 h 466"/>
              <a:gd name="T60" fmla="*/ 2147483647 w 306"/>
              <a:gd name="T61" fmla="*/ 2147483647 h 466"/>
              <a:gd name="T62" fmla="*/ 2147483647 w 306"/>
              <a:gd name="T63" fmla="*/ 2147483647 h 4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6"/>
              <a:gd name="T97" fmla="*/ 0 h 466"/>
              <a:gd name="T98" fmla="*/ 306 w 306"/>
              <a:gd name="T99" fmla="*/ 466 h 4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6" h="466">
                <a:moveTo>
                  <a:pt x="72" y="14"/>
                </a:moveTo>
                <a:lnTo>
                  <a:pt x="27" y="100"/>
                </a:lnTo>
                <a:lnTo>
                  <a:pt x="48" y="132"/>
                </a:lnTo>
                <a:lnTo>
                  <a:pt x="27" y="171"/>
                </a:lnTo>
                <a:lnTo>
                  <a:pt x="40" y="184"/>
                </a:lnTo>
                <a:lnTo>
                  <a:pt x="31" y="210"/>
                </a:lnTo>
                <a:lnTo>
                  <a:pt x="31" y="254"/>
                </a:lnTo>
                <a:lnTo>
                  <a:pt x="0" y="270"/>
                </a:lnTo>
                <a:lnTo>
                  <a:pt x="12" y="283"/>
                </a:lnTo>
                <a:lnTo>
                  <a:pt x="76" y="446"/>
                </a:lnTo>
                <a:lnTo>
                  <a:pt x="127" y="466"/>
                </a:lnTo>
                <a:lnTo>
                  <a:pt x="124" y="433"/>
                </a:lnTo>
                <a:lnTo>
                  <a:pt x="149" y="407"/>
                </a:lnTo>
                <a:lnTo>
                  <a:pt x="140" y="379"/>
                </a:lnTo>
                <a:lnTo>
                  <a:pt x="202" y="346"/>
                </a:lnTo>
                <a:lnTo>
                  <a:pt x="205" y="301"/>
                </a:lnTo>
                <a:lnTo>
                  <a:pt x="242" y="298"/>
                </a:lnTo>
                <a:lnTo>
                  <a:pt x="271" y="263"/>
                </a:lnTo>
                <a:lnTo>
                  <a:pt x="306" y="240"/>
                </a:lnTo>
                <a:lnTo>
                  <a:pt x="306" y="210"/>
                </a:lnTo>
                <a:lnTo>
                  <a:pt x="258" y="202"/>
                </a:lnTo>
                <a:lnTo>
                  <a:pt x="249" y="170"/>
                </a:lnTo>
                <a:lnTo>
                  <a:pt x="201" y="165"/>
                </a:lnTo>
                <a:lnTo>
                  <a:pt x="162" y="27"/>
                </a:lnTo>
                <a:lnTo>
                  <a:pt x="144" y="0"/>
                </a:lnTo>
                <a:lnTo>
                  <a:pt x="96" y="11"/>
                </a:lnTo>
                <a:lnTo>
                  <a:pt x="88" y="24"/>
                </a:lnTo>
                <a:lnTo>
                  <a:pt x="72" y="14"/>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0" name="Freeform 16">
            <a:extLst>
              <a:ext uri="{FF2B5EF4-FFF2-40B4-BE49-F238E27FC236}">
                <a16:creationId xmlns:a16="http://schemas.microsoft.com/office/drawing/2014/main" id="{B4D8F8F1-F44F-45CC-B952-65ACA503459D}"/>
              </a:ext>
            </a:extLst>
          </p:cNvPr>
          <p:cNvSpPr>
            <a:spLocks/>
          </p:cNvSpPr>
          <p:nvPr/>
        </p:nvSpPr>
        <p:spPr bwMode="auto">
          <a:xfrm>
            <a:off x="4376796" y="787376"/>
            <a:ext cx="985837" cy="774700"/>
          </a:xfrm>
          <a:custGeom>
            <a:avLst/>
            <a:gdLst>
              <a:gd name="T0" fmla="*/ 2147483647 w 517"/>
              <a:gd name="T1" fmla="*/ 0 h 379"/>
              <a:gd name="T2" fmla="*/ 2147483647 w 517"/>
              <a:gd name="T3" fmla="*/ 2147483647 h 379"/>
              <a:gd name="T4" fmla="*/ 2147483647 w 517"/>
              <a:gd name="T5" fmla="*/ 2147483647 h 379"/>
              <a:gd name="T6" fmla="*/ 0 w 517"/>
              <a:gd name="T7" fmla="*/ 2147483647 h 379"/>
              <a:gd name="T8" fmla="*/ 2147483647 w 517"/>
              <a:gd name="T9" fmla="*/ 0 h 379"/>
              <a:gd name="T10" fmla="*/ 2147483647 w 517"/>
              <a:gd name="T11" fmla="*/ 2147483647 h 379"/>
              <a:gd name="T12" fmla="*/ 2147483647 w 517"/>
              <a:gd name="T13" fmla="*/ 2147483647 h 379"/>
              <a:gd name="T14" fmla="*/ 2147483647 w 517"/>
              <a:gd name="T15" fmla="*/ 2147483647 h 379"/>
              <a:gd name="T16" fmla="*/ 2147483647 w 517"/>
              <a:gd name="T17" fmla="*/ 2147483647 h 379"/>
              <a:gd name="T18" fmla="*/ 2147483647 w 517"/>
              <a:gd name="T19" fmla="*/ 2147483647 h 379"/>
              <a:gd name="T20" fmla="*/ 2147483647 w 517"/>
              <a:gd name="T21" fmla="*/ 2147483647 h 379"/>
              <a:gd name="T22" fmla="*/ 2147483647 w 517"/>
              <a:gd name="T23" fmla="*/ 2147483647 h 379"/>
              <a:gd name="T24" fmla="*/ 2147483647 w 517"/>
              <a:gd name="T25" fmla="*/ 2147483647 h 379"/>
              <a:gd name="T26" fmla="*/ 2147483647 w 517"/>
              <a:gd name="T27" fmla="*/ 2147483647 h 379"/>
              <a:gd name="T28" fmla="*/ 2147483647 w 517"/>
              <a:gd name="T29" fmla="*/ 2147483647 h 379"/>
              <a:gd name="T30" fmla="*/ 2147483647 w 517"/>
              <a:gd name="T31" fmla="*/ 2147483647 h 379"/>
              <a:gd name="T32" fmla="*/ 2147483647 w 517"/>
              <a:gd name="T33" fmla="*/ 2147483647 h 379"/>
              <a:gd name="T34" fmla="*/ 2147483647 w 517"/>
              <a:gd name="T35" fmla="*/ 2147483647 h 379"/>
              <a:gd name="T36" fmla="*/ 2147483647 w 517"/>
              <a:gd name="T37" fmla="*/ 2147483647 h 379"/>
              <a:gd name="T38" fmla="*/ 2147483647 w 517"/>
              <a:gd name="T39" fmla="*/ 2147483647 h 379"/>
              <a:gd name="T40" fmla="*/ 2147483647 w 517"/>
              <a:gd name="T41" fmla="*/ 2147483647 h 379"/>
              <a:gd name="T42" fmla="*/ 2147483647 w 517"/>
              <a:gd name="T43" fmla="*/ 2147483647 h 379"/>
              <a:gd name="T44" fmla="*/ 2147483647 w 517"/>
              <a:gd name="T45" fmla="*/ 2147483647 h 379"/>
              <a:gd name="T46" fmla="*/ 2147483647 w 517"/>
              <a:gd name="T47" fmla="*/ 2147483647 h 379"/>
              <a:gd name="T48" fmla="*/ 0 w 517"/>
              <a:gd name="T49" fmla="*/ 2147483647 h 379"/>
              <a:gd name="T50" fmla="*/ 2147483647 w 517"/>
              <a:gd name="T51" fmla="*/ 2147483647 h 379"/>
              <a:gd name="T52" fmla="*/ 2147483647 w 517"/>
              <a:gd name="T53" fmla="*/ 2147483647 h 379"/>
              <a:gd name="T54" fmla="*/ 2147483647 w 517"/>
              <a:gd name="T55" fmla="*/ 2147483647 h 379"/>
              <a:gd name="T56" fmla="*/ 2147483647 w 517"/>
              <a:gd name="T57" fmla="*/ 2147483647 h 379"/>
              <a:gd name="T58" fmla="*/ 2147483647 w 517"/>
              <a:gd name="T59" fmla="*/ 2147483647 h 379"/>
              <a:gd name="T60" fmla="*/ 2147483647 w 517"/>
              <a:gd name="T61" fmla="*/ 2147483647 h 379"/>
              <a:gd name="T62" fmla="*/ 2147483647 w 517"/>
              <a:gd name="T63" fmla="*/ 2147483647 h 379"/>
              <a:gd name="T64" fmla="*/ 2147483647 w 517"/>
              <a:gd name="T65" fmla="*/ 2147483647 h 379"/>
              <a:gd name="T66" fmla="*/ 2147483647 w 517"/>
              <a:gd name="T67" fmla="*/ 2147483647 h 379"/>
              <a:gd name="T68" fmla="*/ 2147483647 w 517"/>
              <a:gd name="T69" fmla="*/ 2147483647 h 379"/>
              <a:gd name="T70" fmla="*/ 2147483647 w 517"/>
              <a:gd name="T71" fmla="*/ 2147483647 h 379"/>
              <a:gd name="T72" fmla="*/ 2147483647 w 517"/>
              <a:gd name="T73" fmla="*/ 2147483647 h 379"/>
              <a:gd name="T74" fmla="*/ 2147483647 w 517"/>
              <a:gd name="T75" fmla="*/ 2147483647 h 379"/>
              <a:gd name="T76" fmla="*/ 2147483647 w 517"/>
              <a:gd name="T77" fmla="*/ 2147483647 h 379"/>
              <a:gd name="T78" fmla="*/ 2147483647 w 517"/>
              <a:gd name="T79" fmla="*/ 2147483647 h 379"/>
              <a:gd name="T80" fmla="*/ 2147483647 w 517"/>
              <a:gd name="T81" fmla="*/ 2147483647 h 379"/>
              <a:gd name="T82" fmla="*/ 2147483647 w 517"/>
              <a:gd name="T83" fmla="*/ 0 h 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7"/>
              <a:gd name="T127" fmla="*/ 0 h 379"/>
              <a:gd name="T128" fmla="*/ 517 w 517"/>
              <a:gd name="T129" fmla="*/ 379 h 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7" h="379">
                <a:moveTo>
                  <a:pt x="130" y="0"/>
                </a:moveTo>
                <a:lnTo>
                  <a:pt x="237" y="29"/>
                </a:lnTo>
                <a:lnTo>
                  <a:pt x="318" y="48"/>
                </a:lnTo>
                <a:lnTo>
                  <a:pt x="357" y="56"/>
                </a:lnTo>
                <a:lnTo>
                  <a:pt x="398" y="62"/>
                </a:lnTo>
                <a:lnTo>
                  <a:pt x="452" y="72"/>
                </a:lnTo>
                <a:lnTo>
                  <a:pt x="517" y="84"/>
                </a:lnTo>
                <a:lnTo>
                  <a:pt x="475" y="379"/>
                </a:lnTo>
                <a:lnTo>
                  <a:pt x="274" y="337"/>
                </a:lnTo>
                <a:lnTo>
                  <a:pt x="247" y="356"/>
                </a:lnTo>
                <a:lnTo>
                  <a:pt x="210" y="327"/>
                </a:lnTo>
                <a:lnTo>
                  <a:pt x="178" y="356"/>
                </a:lnTo>
                <a:lnTo>
                  <a:pt x="149" y="331"/>
                </a:lnTo>
                <a:lnTo>
                  <a:pt x="66" y="327"/>
                </a:lnTo>
                <a:lnTo>
                  <a:pt x="78" y="279"/>
                </a:lnTo>
                <a:lnTo>
                  <a:pt x="19" y="274"/>
                </a:lnTo>
                <a:lnTo>
                  <a:pt x="13" y="247"/>
                </a:lnTo>
                <a:lnTo>
                  <a:pt x="24" y="218"/>
                </a:lnTo>
                <a:lnTo>
                  <a:pt x="10" y="191"/>
                </a:lnTo>
                <a:lnTo>
                  <a:pt x="11" y="117"/>
                </a:lnTo>
                <a:lnTo>
                  <a:pt x="0" y="61"/>
                </a:lnTo>
                <a:lnTo>
                  <a:pt x="7" y="39"/>
                </a:lnTo>
                <a:lnTo>
                  <a:pt x="33" y="48"/>
                </a:lnTo>
                <a:lnTo>
                  <a:pt x="61" y="81"/>
                </a:lnTo>
                <a:lnTo>
                  <a:pt x="112" y="88"/>
                </a:lnTo>
                <a:lnTo>
                  <a:pt x="125" y="116"/>
                </a:lnTo>
                <a:lnTo>
                  <a:pt x="100" y="116"/>
                </a:lnTo>
                <a:lnTo>
                  <a:pt x="97" y="139"/>
                </a:lnTo>
                <a:lnTo>
                  <a:pt x="112" y="142"/>
                </a:lnTo>
                <a:lnTo>
                  <a:pt x="117" y="165"/>
                </a:lnTo>
                <a:lnTo>
                  <a:pt x="87" y="183"/>
                </a:lnTo>
                <a:lnTo>
                  <a:pt x="87" y="199"/>
                </a:lnTo>
                <a:lnTo>
                  <a:pt x="122" y="199"/>
                </a:lnTo>
                <a:lnTo>
                  <a:pt x="130" y="158"/>
                </a:lnTo>
                <a:lnTo>
                  <a:pt x="157" y="133"/>
                </a:lnTo>
                <a:lnTo>
                  <a:pt x="125" y="69"/>
                </a:lnTo>
                <a:lnTo>
                  <a:pt x="145" y="49"/>
                </a:lnTo>
                <a:lnTo>
                  <a:pt x="130"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41" name="Freeform 17">
            <a:extLst>
              <a:ext uri="{FF2B5EF4-FFF2-40B4-BE49-F238E27FC236}">
                <a16:creationId xmlns:a16="http://schemas.microsoft.com/office/drawing/2014/main" id="{0A685C7D-BC98-44BC-B4B1-F49D3AC1D52C}"/>
              </a:ext>
            </a:extLst>
          </p:cNvPr>
          <p:cNvSpPr>
            <a:spLocks/>
          </p:cNvSpPr>
          <p:nvPr/>
        </p:nvSpPr>
        <p:spPr bwMode="auto">
          <a:xfrm>
            <a:off x="4145021" y="1344589"/>
            <a:ext cx="1228725" cy="1008062"/>
          </a:xfrm>
          <a:custGeom>
            <a:avLst/>
            <a:gdLst>
              <a:gd name="T0" fmla="*/ 2147483647 w 645"/>
              <a:gd name="T1" fmla="*/ 0 h 493"/>
              <a:gd name="T2" fmla="*/ 2147483647 w 645"/>
              <a:gd name="T3" fmla="*/ 2147483647 h 493"/>
              <a:gd name="T4" fmla="*/ 2147483647 w 645"/>
              <a:gd name="T5" fmla="*/ 2147483647 h 493"/>
              <a:gd name="T6" fmla="*/ 0 w 645"/>
              <a:gd name="T7" fmla="*/ 2147483647 h 493"/>
              <a:gd name="T8" fmla="*/ 2147483647 w 645"/>
              <a:gd name="T9" fmla="*/ 0 h 493"/>
              <a:gd name="T10" fmla="*/ 2147483647 w 645"/>
              <a:gd name="T11" fmla="*/ 2147483647 h 493"/>
              <a:gd name="T12" fmla="*/ 2147483647 w 645"/>
              <a:gd name="T13" fmla="*/ 2147483647 h 493"/>
              <a:gd name="T14" fmla="*/ 2147483647 w 645"/>
              <a:gd name="T15" fmla="*/ 2147483647 h 493"/>
              <a:gd name="T16" fmla="*/ 2147483647 w 645"/>
              <a:gd name="T17" fmla="*/ 2147483647 h 493"/>
              <a:gd name="T18" fmla="*/ 2147483647 w 645"/>
              <a:gd name="T19" fmla="*/ 2147483647 h 493"/>
              <a:gd name="T20" fmla="*/ 2147483647 w 645"/>
              <a:gd name="T21" fmla="*/ 2147483647 h 493"/>
              <a:gd name="T22" fmla="*/ 2147483647 w 645"/>
              <a:gd name="T23" fmla="*/ 2147483647 h 493"/>
              <a:gd name="T24" fmla="*/ 2147483647 w 645"/>
              <a:gd name="T25" fmla="*/ 2147483647 h 493"/>
              <a:gd name="T26" fmla="*/ 0 w 645"/>
              <a:gd name="T27" fmla="*/ 2147483647 h 493"/>
              <a:gd name="T28" fmla="*/ 0 w 645"/>
              <a:gd name="T29" fmla="*/ 2147483647 h 493"/>
              <a:gd name="T30" fmla="*/ 2147483647 w 645"/>
              <a:gd name="T31" fmla="*/ 2147483647 h 493"/>
              <a:gd name="T32" fmla="*/ 2147483647 w 645"/>
              <a:gd name="T33" fmla="*/ 2147483647 h 493"/>
              <a:gd name="T34" fmla="*/ 2147483647 w 645"/>
              <a:gd name="T35" fmla="*/ 2147483647 h 493"/>
              <a:gd name="T36" fmla="*/ 2147483647 w 645"/>
              <a:gd name="T37" fmla="*/ 2147483647 h 493"/>
              <a:gd name="T38" fmla="*/ 2147483647 w 645"/>
              <a:gd name="T39" fmla="*/ 2147483647 h 493"/>
              <a:gd name="T40" fmla="*/ 2147483647 w 645"/>
              <a:gd name="T41" fmla="*/ 2147483647 h 493"/>
              <a:gd name="T42" fmla="*/ 2147483647 w 645"/>
              <a:gd name="T43" fmla="*/ 2147483647 h 493"/>
              <a:gd name="T44" fmla="*/ 2147483647 w 645"/>
              <a:gd name="T45" fmla="*/ 2147483647 h 493"/>
              <a:gd name="T46" fmla="*/ 2147483647 w 645"/>
              <a:gd name="T47" fmla="*/ 2147483647 h 493"/>
              <a:gd name="T48" fmla="*/ 2147483647 w 645"/>
              <a:gd name="T49" fmla="*/ 2147483647 h 493"/>
              <a:gd name="T50" fmla="*/ 2147483647 w 645"/>
              <a:gd name="T51" fmla="*/ 2147483647 h 493"/>
              <a:gd name="T52" fmla="*/ 2147483647 w 645"/>
              <a:gd name="T53" fmla="*/ 2147483647 h 493"/>
              <a:gd name="T54" fmla="*/ 2147483647 w 645"/>
              <a:gd name="T55" fmla="*/ 2147483647 h 493"/>
              <a:gd name="T56" fmla="*/ 2147483647 w 645"/>
              <a:gd name="T57" fmla="*/ 2147483647 h 493"/>
              <a:gd name="T58" fmla="*/ 2147483647 w 645"/>
              <a:gd name="T59" fmla="*/ 2147483647 h 493"/>
              <a:gd name="T60" fmla="*/ 2147483647 w 645"/>
              <a:gd name="T61" fmla="*/ 0 h 4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5"/>
              <a:gd name="T94" fmla="*/ 0 h 493"/>
              <a:gd name="T95" fmla="*/ 645 w 645"/>
              <a:gd name="T96" fmla="*/ 493 h 4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5" h="493">
                <a:moveTo>
                  <a:pt x="141" y="0"/>
                </a:moveTo>
                <a:lnTo>
                  <a:pt x="122" y="11"/>
                </a:lnTo>
                <a:lnTo>
                  <a:pt x="110" y="54"/>
                </a:lnTo>
                <a:lnTo>
                  <a:pt x="98" y="90"/>
                </a:lnTo>
                <a:lnTo>
                  <a:pt x="90" y="120"/>
                </a:lnTo>
                <a:lnTo>
                  <a:pt x="78" y="151"/>
                </a:lnTo>
                <a:lnTo>
                  <a:pt x="65" y="183"/>
                </a:lnTo>
                <a:lnTo>
                  <a:pt x="48" y="218"/>
                </a:lnTo>
                <a:lnTo>
                  <a:pt x="24" y="259"/>
                </a:lnTo>
                <a:lnTo>
                  <a:pt x="0" y="298"/>
                </a:lnTo>
                <a:lnTo>
                  <a:pt x="0" y="384"/>
                </a:lnTo>
                <a:lnTo>
                  <a:pt x="361" y="458"/>
                </a:lnTo>
                <a:lnTo>
                  <a:pt x="529" y="493"/>
                </a:lnTo>
                <a:lnTo>
                  <a:pt x="563" y="322"/>
                </a:lnTo>
                <a:lnTo>
                  <a:pt x="585" y="307"/>
                </a:lnTo>
                <a:lnTo>
                  <a:pt x="565" y="269"/>
                </a:lnTo>
                <a:lnTo>
                  <a:pt x="575" y="230"/>
                </a:lnTo>
                <a:lnTo>
                  <a:pt x="645" y="165"/>
                </a:lnTo>
                <a:lnTo>
                  <a:pt x="597" y="105"/>
                </a:lnTo>
                <a:lnTo>
                  <a:pt x="396" y="63"/>
                </a:lnTo>
                <a:lnTo>
                  <a:pt x="369" y="80"/>
                </a:lnTo>
                <a:lnTo>
                  <a:pt x="332" y="51"/>
                </a:lnTo>
                <a:lnTo>
                  <a:pt x="300" y="82"/>
                </a:lnTo>
                <a:lnTo>
                  <a:pt x="270" y="51"/>
                </a:lnTo>
                <a:lnTo>
                  <a:pt x="190" y="53"/>
                </a:lnTo>
                <a:lnTo>
                  <a:pt x="200" y="5"/>
                </a:lnTo>
                <a:lnTo>
                  <a:pt x="141"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2" name="Freeform 18">
            <a:extLst>
              <a:ext uri="{FF2B5EF4-FFF2-40B4-BE49-F238E27FC236}">
                <a16:creationId xmlns:a16="http://schemas.microsoft.com/office/drawing/2014/main" id="{419DE7F5-C8B0-4305-B12D-57BF1686A3A6}"/>
              </a:ext>
            </a:extLst>
          </p:cNvPr>
          <p:cNvSpPr>
            <a:spLocks/>
          </p:cNvSpPr>
          <p:nvPr/>
        </p:nvSpPr>
        <p:spPr bwMode="auto">
          <a:xfrm>
            <a:off x="4043421" y="2133259"/>
            <a:ext cx="1295400" cy="2144712"/>
          </a:xfrm>
          <a:custGeom>
            <a:avLst/>
            <a:gdLst>
              <a:gd name="T0" fmla="*/ 2147483647 w 680"/>
              <a:gd name="T1" fmla="*/ 0 h 1051"/>
              <a:gd name="T2" fmla="*/ 2147483647 w 680"/>
              <a:gd name="T3" fmla="*/ 2147483647 h 1051"/>
              <a:gd name="T4" fmla="*/ 2147483647 w 680"/>
              <a:gd name="T5" fmla="*/ 2147483647 h 1051"/>
              <a:gd name="T6" fmla="*/ 0 w 680"/>
              <a:gd name="T7" fmla="*/ 2147483647 h 1051"/>
              <a:gd name="T8" fmla="*/ 2147483647 w 680"/>
              <a:gd name="T9" fmla="*/ 0 h 1051"/>
              <a:gd name="T10" fmla="*/ 2147483647 w 680"/>
              <a:gd name="T11" fmla="*/ 2147483647 h 1051"/>
              <a:gd name="T12" fmla="*/ 2147483647 w 680"/>
              <a:gd name="T13" fmla="*/ 2147483647 h 1051"/>
              <a:gd name="T14" fmla="*/ 2147483647 w 680"/>
              <a:gd name="T15" fmla="*/ 2147483647 h 1051"/>
              <a:gd name="T16" fmla="*/ 2147483647 w 680"/>
              <a:gd name="T17" fmla="*/ 2147483647 h 1051"/>
              <a:gd name="T18" fmla="*/ 2147483647 w 680"/>
              <a:gd name="T19" fmla="*/ 2147483647 h 1051"/>
              <a:gd name="T20" fmla="*/ 2147483647 w 680"/>
              <a:gd name="T21" fmla="*/ 2147483647 h 1051"/>
              <a:gd name="T22" fmla="*/ 2147483647 w 680"/>
              <a:gd name="T23" fmla="*/ 2147483647 h 1051"/>
              <a:gd name="T24" fmla="*/ 2147483647 w 680"/>
              <a:gd name="T25" fmla="*/ 2147483647 h 1051"/>
              <a:gd name="T26" fmla="*/ 2147483647 w 680"/>
              <a:gd name="T27" fmla="*/ 2147483647 h 1051"/>
              <a:gd name="T28" fmla="*/ 2147483647 w 680"/>
              <a:gd name="T29" fmla="*/ 2147483647 h 1051"/>
              <a:gd name="T30" fmla="*/ 2147483647 w 680"/>
              <a:gd name="T31" fmla="*/ 2147483647 h 1051"/>
              <a:gd name="T32" fmla="*/ 2147483647 w 680"/>
              <a:gd name="T33" fmla="*/ 2147483647 h 1051"/>
              <a:gd name="T34" fmla="*/ 2147483647 w 680"/>
              <a:gd name="T35" fmla="*/ 2147483647 h 1051"/>
              <a:gd name="T36" fmla="*/ 2147483647 w 680"/>
              <a:gd name="T37" fmla="*/ 2147483647 h 1051"/>
              <a:gd name="T38" fmla="*/ 2147483647 w 680"/>
              <a:gd name="T39" fmla="*/ 2147483647 h 1051"/>
              <a:gd name="T40" fmla="*/ 2147483647 w 680"/>
              <a:gd name="T41" fmla="*/ 2147483647 h 1051"/>
              <a:gd name="T42" fmla="*/ 2147483647 w 680"/>
              <a:gd name="T43" fmla="*/ 2147483647 h 1051"/>
              <a:gd name="T44" fmla="*/ 2147483647 w 680"/>
              <a:gd name="T45" fmla="*/ 2147483647 h 1051"/>
              <a:gd name="T46" fmla="*/ 2147483647 w 680"/>
              <a:gd name="T47" fmla="*/ 2147483647 h 1051"/>
              <a:gd name="T48" fmla="*/ 2147483647 w 680"/>
              <a:gd name="T49" fmla="*/ 2147483647 h 1051"/>
              <a:gd name="T50" fmla="*/ 2147483647 w 680"/>
              <a:gd name="T51" fmla="*/ 2147483647 h 1051"/>
              <a:gd name="T52" fmla="*/ 2147483647 w 680"/>
              <a:gd name="T53" fmla="*/ 2147483647 h 1051"/>
              <a:gd name="T54" fmla="*/ 2147483647 w 680"/>
              <a:gd name="T55" fmla="*/ 2147483647 h 1051"/>
              <a:gd name="T56" fmla="*/ 2147483647 w 680"/>
              <a:gd name="T57" fmla="*/ 2147483647 h 1051"/>
              <a:gd name="T58" fmla="*/ 2147483647 w 680"/>
              <a:gd name="T59" fmla="*/ 2147483647 h 1051"/>
              <a:gd name="T60" fmla="*/ 2147483647 w 680"/>
              <a:gd name="T61" fmla="*/ 2147483647 h 1051"/>
              <a:gd name="T62" fmla="*/ 2147483647 w 680"/>
              <a:gd name="T63" fmla="*/ 2147483647 h 1051"/>
              <a:gd name="T64" fmla="*/ 2147483647 w 680"/>
              <a:gd name="T65" fmla="*/ 2147483647 h 1051"/>
              <a:gd name="T66" fmla="*/ 2147483647 w 680"/>
              <a:gd name="T67" fmla="*/ 2147483647 h 1051"/>
              <a:gd name="T68" fmla="*/ 2147483647 w 680"/>
              <a:gd name="T69" fmla="*/ 2147483647 h 1051"/>
              <a:gd name="T70" fmla="*/ 2147483647 w 680"/>
              <a:gd name="T71" fmla="*/ 2147483647 h 1051"/>
              <a:gd name="T72" fmla="*/ 2147483647 w 680"/>
              <a:gd name="T73" fmla="*/ 2147483647 h 1051"/>
              <a:gd name="T74" fmla="*/ 2147483647 w 680"/>
              <a:gd name="T75" fmla="*/ 2147483647 h 1051"/>
              <a:gd name="T76" fmla="*/ 2147483647 w 680"/>
              <a:gd name="T77" fmla="*/ 2147483647 h 1051"/>
              <a:gd name="T78" fmla="*/ 2147483647 w 680"/>
              <a:gd name="T79" fmla="*/ 2147483647 h 1051"/>
              <a:gd name="T80" fmla="*/ 2147483647 w 680"/>
              <a:gd name="T81" fmla="*/ 2147483647 h 1051"/>
              <a:gd name="T82" fmla="*/ 2147483647 w 680"/>
              <a:gd name="T83" fmla="*/ 2147483647 h 1051"/>
              <a:gd name="T84" fmla="*/ 2147483647 w 680"/>
              <a:gd name="T85" fmla="*/ 2147483647 h 1051"/>
              <a:gd name="T86" fmla="*/ 2147483647 w 680"/>
              <a:gd name="T87" fmla="*/ 2147483647 h 1051"/>
              <a:gd name="T88" fmla="*/ 2147483647 w 680"/>
              <a:gd name="T89" fmla="*/ 2147483647 h 1051"/>
              <a:gd name="T90" fmla="*/ 2147483647 w 680"/>
              <a:gd name="T91" fmla="*/ 2147483647 h 1051"/>
              <a:gd name="T92" fmla="*/ 2147483647 w 680"/>
              <a:gd name="T93" fmla="*/ 2147483647 h 1051"/>
              <a:gd name="T94" fmla="*/ 0 w 680"/>
              <a:gd name="T95" fmla="*/ 2147483647 h 1051"/>
              <a:gd name="T96" fmla="*/ 2147483647 w 680"/>
              <a:gd name="T97" fmla="*/ 2147483647 h 1051"/>
              <a:gd name="T98" fmla="*/ 2147483647 w 680"/>
              <a:gd name="T99" fmla="*/ 2147483647 h 1051"/>
              <a:gd name="T100" fmla="*/ 2147483647 w 680"/>
              <a:gd name="T101" fmla="*/ 2147483647 h 1051"/>
              <a:gd name="T102" fmla="*/ 2147483647 w 680"/>
              <a:gd name="T103" fmla="*/ 0 h 10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80"/>
              <a:gd name="T157" fmla="*/ 0 h 1051"/>
              <a:gd name="T158" fmla="*/ 680 w 680"/>
              <a:gd name="T159" fmla="*/ 1051 h 10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80" h="1051">
                <a:moveTo>
                  <a:pt x="53" y="0"/>
                </a:moveTo>
                <a:lnTo>
                  <a:pt x="365" y="63"/>
                </a:lnTo>
                <a:lnTo>
                  <a:pt x="297" y="372"/>
                </a:lnTo>
                <a:lnTo>
                  <a:pt x="648" y="843"/>
                </a:lnTo>
                <a:lnTo>
                  <a:pt x="680" y="903"/>
                </a:lnTo>
                <a:lnTo>
                  <a:pt x="647" y="932"/>
                </a:lnTo>
                <a:lnTo>
                  <a:pt x="625" y="984"/>
                </a:lnTo>
                <a:lnTo>
                  <a:pt x="605" y="1015"/>
                </a:lnTo>
                <a:lnTo>
                  <a:pt x="627" y="1042"/>
                </a:lnTo>
                <a:lnTo>
                  <a:pt x="590" y="1051"/>
                </a:lnTo>
                <a:lnTo>
                  <a:pt x="384" y="1044"/>
                </a:lnTo>
                <a:lnTo>
                  <a:pt x="371" y="983"/>
                </a:lnTo>
                <a:lnTo>
                  <a:pt x="335" y="938"/>
                </a:lnTo>
                <a:lnTo>
                  <a:pt x="308" y="922"/>
                </a:lnTo>
                <a:lnTo>
                  <a:pt x="301" y="890"/>
                </a:lnTo>
                <a:lnTo>
                  <a:pt x="279" y="872"/>
                </a:lnTo>
                <a:lnTo>
                  <a:pt x="257" y="850"/>
                </a:lnTo>
                <a:lnTo>
                  <a:pt x="250" y="826"/>
                </a:lnTo>
                <a:lnTo>
                  <a:pt x="230" y="810"/>
                </a:lnTo>
                <a:lnTo>
                  <a:pt x="198" y="819"/>
                </a:lnTo>
                <a:lnTo>
                  <a:pt x="162" y="805"/>
                </a:lnTo>
                <a:lnTo>
                  <a:pt x="162" y="792"/>
                </a:lnTo>
                <a:lnTo>
                  <a:pt x="160" y="763"/>
                </a:lnTo>
                <a:lnTo>
                  <a:pt x="146" y="731"/>
                </a:lnTo>
                <a:lnTo>
                  <a:pt x="144" y="705"/>
                </a:lnTo>
                <a:lnTo>
                  <a:pt x="128" y="682"/>
                </a:lnTo>
                <a:lnTo>
                  <a:pt x="132" y="660"/>
                </a:lnTo>
                <a:lnTo>
                  <a:pt x="87" y="606"/>
                </a:lnTo>
                <a:lnTo>
                  <a:pt x="87" y="576"/>
                </a:lnTo>
                <a:lnTo>
                  <a:pt x="111" y="564"/>
                </a:lnTo>
                <a:lnTo>
                  <a:pt x="111" y="545"/>
                </a:lnTo>
                <a:lnTo>
                  <a:pt x="87" y="539"/>
                </a:lnTo>
                <a:lnTo>
                  <a:pt x="77" y="510"/>
                </a:lnTo>
                <a:lnTo>
                  <a:pt x="66" y="459"/>
                </a:lnTo>
                <a:lnTo>
                  <a:pt x="99" y="487"/>
                </a:lnTo>
                <a:lnTo>
                  <a:pt x="86" y="451"/>
                </a:lnTo>
                <a:lnTo>
                  <a:pt x="111" y="451"/>
                </a:lnTo>
                <a:lnTo>
                  <a:pt x="111" y="425"/>
                </a:lnTo>
                <a:lnTo>
                  <a:pt x="86" y="407"/>
                </a:lnTo>
                <a:lnTo>
                  <a:pt x="74" y="432"/>
                </a:lnTo>
                <a:lnTo>
                  <a:pt x="53" y="423"/>
                </a:lnTo>
                <a:lnTo>
                  <a:pt x="9" y="305"/>
                </a:lnTo>
                <a:lnTo>
                  <a:pt x="21" y="221"/>
                </a:lnTo>
                <a:lnTo>
                  <a:pt x="0" y="173"/>
                </a:lnTo>
                <a:lnTo>
                  <a:pt x="10" y="137"/>
                </a:lnTo>
                <a:lnTo>
                  <a:pt x="32" y="130"/>
                </a:lnTo>
                <a:lnTo>
                  <a:pt x="53" y="71"/>
                </a:lnTo>
                <a:lnTo>
                  <a:pt x="53"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43" name="Freeform 19">
            <a:extLst>
              <a:ext uri="{FF2B5EF4-FFF2-40B4-BE49-F238E27FC236}">
                <a16:creationId xmlns:a16="http://schemas.microsoft.com/office/drawing/2014/main" id="{0FEB022C-6640-4CFD-9880-C90886433C10}"/>
              </a:ext>
            </a:extLst>
          </p:cNvPr>
          <p:cNvSpPr>
            <a:spLocks/>
          </p:cNvSpPr>
          <p:nvPr/>
        </p:nvSpPr>
        <p:spPr bwMode="auto">
          <a:xfrm>
            <a:off x="4608571" y="2265021"/>
            <a:ext cx="981075" cy="1585913"/>
          </a:xfrm>
          <a:custGeom>
            <a:avLst/>
            <a:gdLst>
              <a:gd name="T0" fmla="*/ 2147483647 w 514"/>
              <a:gd name="T1" fmla="*/ 0 h 777"/>
              <a:gd name="T2" fmla="*/ 2147483647 w 514"/>
              <a:gd name="T3" fmla="*/ 2147483647 h 777"/>
              <a:gd name="T4" fmla="*/ 2147483647 w 514"/>
              <a:gd name="T5" fmla="*/ 2147483647 h 777"/>
              <a:gd name="T6" fmla="*/ 0 w 514"/>
              <a:gd name="T7" fmla="*/ 2147483647 h 777"/>
              <a:gd name="T8" fmla="*/ 2147483647 w 514"/>
              <a:gd name="T9" fmla="*/ 0 h 777"/>
              <a:gd name="T10" fmla="*/ 0 w 514"/>
              <a:gd name="T11" fmla="*/ 2147483647 h 777"/>
              <a:gd name="T12" fmla="*/ 2147483647 w 514"/>
              <a:gd name="T13" fmla="*/ 2147483647 h 777"/>
              <a:gd name="T14" fmla="*/ 2147483647 w 514"/>
              <a:gd name="T15" fmla="*/ 2147483647 h 777"/>
              <a:gd name="T16" fmla="*/ 2147483647 w 514"/>
              <a:gd name="T17" fmla="*/ 2147483647 h 777"/>
              <a:gd name="T18" fmla="*/ 2147483647 w 514"/>
              <a:gd name="T19" fmla="*/ 2147483647 h 777"/>
              <a:gd name="T20" fmla="*/ 2147483647 w 514"/>
              <a:gd name="T21" fmla="*/ 2147483647 h 777"/>
              <a:gd name="T22" fmla="*/ 2147483647 w 514"/>
              <a:gd name="T23" fmla="*/ 2147483647 h 777"/>
              <a:gd name="T24" fmla="*/ 2147483647 w 514"/>
              <a:gd name="T25" fmla="*/ 2147483647 h 777"/>
              <a:gd name="T26" fmla="*/ 2147483647 w 514"/>
              <a:gd name="T27" fmla="*/ 2147483647 h 777"/>
              <a:gd name="T28" fmla="*/ 2147483647 w 514"/>
              <a:gd name="T29" fmla="*/ 2147483647 h 777"/>
              <a:gd name="T30" fmla="*/ 2147483647 w 514"/>
              <a:gd name="T31" fmla="*/ 0 h 7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4"/>
              <a:gd name="T49" fmla="*/ 0 h 777"/>
              <a:gd name="T50" fmla="*/ 514 w 514"/>
              <a:gd name="T51" fmla="*/ 777 h 7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4" h="777">
                <a:moveTo>
                  <a:pt x="65" y="0"/>
                </a:moveTo>
                <a:lnTo>
                  <a:pt x="0" y="308"/>
                </a:lnTo>
                <a:lnTo>
                  <a:pt x="350" y="777"/>
                </a:lnTo>
                <a:lnTo>
                  <a:pt x="372" y="757"/>
                </a:lnTo>
                <a:lnTo>
                  <a:pt x="370" y="664"/>
                </a:lnTo>
                <a:lnTo>
                  <a:pt x="414" y="671"/>
                </a:lnTo>
                <a:lnTo>
                  <a:pt x="459" y="386"/>
                </a:lnTo>
                <a:lnTo>
                  <a:pt x="490" y="193"/>
                </a:lnTo>
                <a:lnTo>
                  <a:pt x="498" y="135"/>
                </a:lnTo>
                <a:lnTo>
                  <a:pt x="514" y="82"/>
                </a:lnTo>
                <a:lnTo>
                  <a:pt x="283" y="46"/>
                </a:lnTo>
                <a:lnTo>
                  <a:pt x="65"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44" name="Freeform 20">
            <a:extLst>
              <a:ext uri="{FF2B5EF4-FFF2-40B4-BE49-F238E27FC236}">
                <a16:creationId xmlns:a16="http://schemas.microsoft.com/office/drawing/2014/main" id="{58B8BCD8-E984-4197-AA74-6E60F1607917}"/>
              </a:ext>
            </a:extLst>
          </p:cNvPr>
          <p:cNvSpPr>
            <a:spLocks/>
          </p:cNvSpPr>
          <p:nvPr/>
        </p:nvSpPr>
        <p:spPr bwMode="auto">
          <a:xfrm>
            <a:off x="5148321" y="955651"/>
            <a:ext cx="884237" cy="1533525"/>
          </a:xfrm>
          <a:custGeom>
            <a:avLst/>
            <a:gdLst>
              <a:gd name="T0" fmla="*/ 2147483647 w 464"/>
              <a:gd name="T1" fmla="*/ 0 h 752"/>
              <a:gd name="T2" fmla="*/ 2147483647 w 464"/>
              <a:gd name="T3" fmla="*/ 2147483647 h 752"/>
              <a:gd name="T4" fmla="*/ 2147483647 w 464"/>
              <a:gd name="T5" fmla="*/ 2147483647 h 752"/>
              <a:gd name="T6" fmla="*/ 0 w 464"/>
              <a:gd name="T7" fmla="*/ 2147483647 h 752"/>
              <a:gd name="T8" fmla="*/ 2147483647 w 464"/>
              <a:gd name="T9" fmla="*/ 0 h 752"/>
              <a:gd name="T10" fmla="*/ 2147483647 w 464"/>
              <a:gd name="T11" fmla="*/ 2147483647 h 752"/>
              <a:gd name="T12" fmla="*/ 2147483647 w 464"/>
              <a:gd name="T13" fmla="*/ 2147483647 h 752"/>
              <a:gd name="T14" fmla="*/ 2147483647 w 464"/>
              <a:gd name="T15" fmla="*/ 2147483647 h 752"/>
              <a:gd name="T16" fmla="*/ 2147483647 w 464"/>
              <a:gd name="T17" fmla="*/ 2147483647 h 752"/>
              <a:gd name="T18" fmla="*/ 2147483647 w 464"/>
              <a:gd name="T19" fmla="*/ 2147483647 h 752"/>
              <a:gd name="T20" fmla="*/ 2147483647 w 464"/>
              <a:gd name="T21" fmla="*/ 2147483647 h 752"/>
              <a:gd name="T22" fmla="*/ 0 w 464"/>
              <a:gd name="T23" fmla="*/ 2147483647 h 752"/>
              <a:gd name="T24" fmla="*/ 2147483647 w 464"/>
              <a:gd name="T25" fmla="*/ 2147483647 h 752"/>
              <a:gd name="T26" fmla="*/ 2147483647 w 464"/>
              <a:gd name="T27" fmla="*/ 2147483647 h 752"/>
              <a:gd name="T28" fmla="*/ 2147483647 w 464"/>
              <a:gd name="T29" fmla="*/ 2147483647 h 752"/>
              <a:gd name="T30" fmla="*/ 2147483647 w 464"/>
              <a:gd name="T31" fmla="*/ 2147483647 h 752"/>
              <a:gd name="T32" fmla="*/ 2147483647 w 464"/>
              <a:gd name="T33" fmla="*/ 2147483647 h 752"/>
              <a:gd name="T34" fmla="*/ 2147483647 w 464"/>
              <a:gd name="T35" fmla="*/ 2147483647 h 752"/>
              <a:gd name="T36" fmla="*/ 2147483647 w 464"/>
              <a:gd name="T37" fmla="*/ 2147483647 h 752"/>
              <a:gd name="T38" fmla="*/ 2147483647 w 464"/>
              <a:gd name="T39" fmla="*/ 2147483647 h 752"/>
              <a:gd name="T40" fmla="*/ 2147483647 w 464"/>
              <a:gd name="T41" fmla="*/ 2147483647 h 752"/>
              <a:gd name="T42" fmla="*/ 2147483647 w 464"/>
              <a:gd name="T43" fmla="*/ 2147483647 h 752"/>
              <a:gd name="T44" fmla="*/ 2147483647 w 464"/>
              <a:gd name="T45" fmla="*/ 2147483647 h 752"/>
              <a:gd name="T46" fmla="*/ 2147483647 w 464"/>
              <a:gd name="T47" fmla="*/ 2147483647 h 752"/>
              <a:gd name="T48" fmla="*/ 2147483647 w 464"/>
              <a:gd name="T49" fmla="*/ 2147483647 h 752"/>
              <a:gd name="T50" fmla="*/ 2147483647 w 464"/>
              <a:gd name="T51" fmla="*/ 0 h 7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4"/>
              <a:gd name="T79" fmla="*/ 0 h 752"/>
              <a:gd name="T80" fmla="*/ 464 w 464"/>
              <a:gd name="T81" fmla="*/ 752 h 7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4" h="752">
                <a:moveTo>
                  <a:pt x="112" y="0"/>
                </a:moveTo>
                <a:lnTo>
                  <a:pt x="70" y="294"/>
                </a:lnTo>
                <a:lnTo>
                  <a:pt x="114" y="357"/>
                </a:lnTo>
                <a:lnTo>
                  <a:pt x="45" y="422"/>
                </a:lnTo>
                <a:lnTo>
                  <a:pt x="36" y="467"/>
                </a:lnTo>
                <a:lnTo>
                  <a:pt x="55" y="499"/>
                </a:lnTo>
                <a:lnTo>
                  <a:pt x="36" y="515"/>
                </a:lnTo>
                <a:lnTo>
                  <a:pt x="0" y="685"/>
                </a:lnTo>
                <a:lnTo>
                  <a:pt x="221" y="724"/>
                </a:lnTo>
                <a:lnTo>
                  <a:pt x="430" y="752"/>
                </a:lnTo>
                <a:lnTo>
                  <a:pt x="452" y="596"/>
                </a:lnTo>
                <a:lnTo>
                  <a:pt x="464" y="511"/>
                </a:lnTo>
                <a:lnTo>
                  <a:pt x="443" y="480"/>
                </a:lnTo>
                <a:lnTo>
                  <a:pt x="395" y="489"/>
                </a:lnTo>
                <a:lnTo>
                  <a:pt x="333" y="496"/>
                </a:lnTo>
                <a:lnTo>
                  <a:pt x="321" y="426"/>
                </a:lnTo>
                <a:lnTo>
                  <a:pt x="246" y="370"/>
                </a:lnTo>
                <a:lnTo>
                  <a:pt x="256" y="333"/>
                </a:lnTo>
                <a:lnTo>
                  <a:pt x="263" y="269"/>
                </a:lnTo>
                <a:lnTo>
                  <a:pt x="166" y="131"/>
                </a:lnTo>
                <a:lnTo>
                  <a:pt x="179" y="9"/>
                </a:lnTo>
                <a:lnTo>
                  <a:pt x="112"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5" name="Freeform 21">
            <a:extLst>
              <a:ext uri="{FF2B5EF4-FFF2-40B4-BE49-F238E27FC236}">
                <a16:creationId xmlns:a16="http://schemas.microsoft.com/office/drawing/2014/main" id="{46711676-B17C-4DD6-8061-B23E131FA519}"/>
              </a:ext>
            </a:extLst>
          </p:cNvPr>
          <p:cNvSpPr>
            <a:spLocks/>
          </p:cNvSpPr>
          <p:nvPr/>
        </p:nvSpPr>
        <p:spPr bwMode="auto">
          <a:xfrm>
            <a:off x="5422958" y="2438059"/>
            <a:ext cx="819150" cy="1133475"/>
          </a:xfrm>
          <a:custGeom>
            <a:avLst/>
            <a:gdLst>
              <a:gd name="T0" fmla="*/ 2147483647 w 430"/>
              <a:gd name="T1" fmla="*/ 0 h 555"/>
              <a:gd name="T2" fmla="*/ 2147483647 w 430"/>
              <a:gd name="T3" fmla="*/ 2147483647 h 555"/>
              <a:gd name="T4" fmla="*/ 2147483647 w 430"/>
              <a:gd name="T5" fmla="*/ 2147483647 h 555"/>
              <a:gd name="T6" fmla="*/ 0 w 430"/>
              <a:gd name="T7" fmla="*/ 2147483647 h 555"/>
              <a:gd name="T8" fmla="*/ 2147483647 w 430"/>
              <a:gd name="T9" fmla="*/ 0 h 555"/>
              <a:gd name="T10" fmla="*/ 2147483647 w 430"/>
              <a:gd name="T11" fmla="*/ 2147483647 h 555"/>
              <a:gd name="T12" fmla="*/ 2147483647 w 430"/>
              <a:gd name="T13" fmla="*/ 2147483647 h 555"/>
              <a:gd name="T14" fmla="*/ 2147483647 w 430"/>
              <a:gd name="T15" fmla="*/ 2147483647 h 555"/>
              <a:gd name="T16" fmla="*/ 2147483647 w 430"/>
              <a:gd name="T17" fmla="*/ 2147483647 h 555"/>
              <a:gd name="T18" fmla="*/ 0 w 430"/>
              <a:gd name="T19" fmla="*/ 2147483647 h 555"/>
              <a:gd name="T20" fmla="*/ 2147483647 w 430"/>
              <a:gd name="T21" fmla="*/ 2147483647 h 555"/>
              <a:gd name="T22" fmla="*/ 2147483647 w 430"/>
              <a:gd name="T23" fmla="*/ 0 h 5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555"/>
              <a:gd name="T38" fmla="*/ 430 w 430"/>
              <a:gd name="T39" fmla="*/ 555 h 5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555">
                <a:moveTo>
                  <a:pt x="80" y="0"/>
                </a:moveTo>
                <a:lnTo>
                  <a:pt x="290" y="29"/>
                </a:lnTo>
                <a:lnTo>
                  <a:pt x="276" y="135"/>
                </a:lnTo>
                <a:lnTo>
                  <a:pt x="430" y="150"/>
                </a:lnTo>
                <a:lnTo>
                  <a:pt x="388" y="555"/>
                </a:lnTo>
                <a:lnTo>
                  <a:pt x="0" y="513"/>
                </a:lnTo>
                <a:lnTo>
                  <a:pt x="39" y="254"/>
                </a:lnTo>
                <a:lnTo>
                  <a:pt x="80"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6" name="Freeform 22">
            <a:extLst>
              <a:ext uri="{FF2B5EF4-FFF2-40B4-BE49-F238E27FC236}">
                <a16:creationId xmlns:a16="http://schemas.microsoft.com/office/drawing/2014/main" id="{86B444B4-C179-45F9-9C8F-BA6D1A6495D5}"/>
              </a:ext>
            </a:extLst>
          </p:cNvPr>
          <p:cNvSpPr>
            <a:spLocks/>
          </p:cNvSpPr>
          <p:nvPr/>
        </p:nvSpPr>
        <p:spPr bwMode="auto">
          <a:xfrm>
            <a:off x="5459471" y="971526"/>
            <a:ext cx="1539875" cy="1027113"/>
          </a:xfrm>
          <a:custGeom>
            <a:avLst/>
            <a:gdLst>
              <a:gd name="T0" fmla="*/ 2147483647 w 807"/>
              <a:gd name="T1" fmla="*/ 0 h 503"/>
              <a:gd name="T2" fmla="*/ 2147483647 w 807"/>
              <a:gd name="T3" fmla="*/ 2147483647 h 503"/>
              <a:gd name="T4" fmla="*/ 2147483647 w 807"/>
              <a:gd name="T5" fmla="*/ 2147483647 h 503"/>
              <a:gd name="T6" fmla="*/ 0 w 807"/>
              <a:gd name="T7" fmla="*/ 2147483647 h 503"/>
              <a:gd name="T8" fmla="*/ 2147483647 w 807"/>
              <a:gd name="T9" fmla="*/ 0 h 503"/>
              <a:gd name="T10" fmla="*/ 2147483647 w 807"/>
              <a:gd name="T11" fmla="*/ 2147483647 h 503"/>
              <a:gd name="T12" fmla="*/ 2147483647 w 807"/>
              <a:gd name="T13" fmla="*/ 2147483647 h 503"/>
              <a:gd name="T14" fmla="*/ 2147483647 w 807"/>
              <a:gd name="T15" fmla="*/ 2147483647 h 503"/>
              <a:gd name="T16" fmla="*/ 2147483647 w 807"/>
              <a:gd name="T17" fmla="*/ 2147483647 h 503"/>
              <a:gd name="T18" fmla="*/ 2147483647 w 807"/>
              <a:gd name="T19" fmla="*/ 2147483647 h 503"/>
              <a:gd name="T20" fmla="*/ 2147483647 w 807"/>
              <a:gd name="T21" fmla="*/ 2147483647 h 503"/>
              <a:gd name="T22" fmla="*/ 2147483647 w 807"/>
              <a:gd name="T23" fmla="*/ 2147483647 h 503"/>
              <a:gd name="T24" fmla="*/ 2147483647 w 807"/>
              <a:gd name="T25" fmla="*/ 2147483647 h 503"/>
              <a:gd name="T26" fmla="*/ 2147483647 w 807"/>
              <a:gd name="T27" fmla="*/ 2147483647 h 503"/>
              <a:gd name="T28" fmla="*/ 2147483647 w 807"/>
              <a:gd name="T29" fmla="*/ 2147483647 h 503"/>
              <a:gd name="T30" fmla="*/ 2147483647 w 807"/>
              <a:gd name="T31" fmla="*/ 2147483647 h 503"/>
              <a:gd name="T32" fmla="*/ 2147483647 w 807"/>
              <a:gd name="T33" fmla="*/ 2147483647 h 503"/>
              <a:gd name="T34" fmla="*/ 2147483647 w 807"/>
              <a:gd name="T35" fmla="*/ 2147483647 h 503"/>
              <a:gd name="T36" fmla="*/ 2147483647 w 807"/>
              <a:gd name="T37" fmla="*/ 2147483647 h 503"/>
              <a:gd name="T38" fmla="*/ 2147483647 w 807"/>
              <a:gd name="T39" fmla="*/ 2147483647 h 503"/>
              <a:gd name="T40" fmla="*/ 2147483647 w 807"/>
              <a:gd name="T41" fmla="*/ 2147483647 h 503"/>
              <a:gd name="T42" fmla="*/ 0 w 807"/>
              <a:gd name="T43" fmla="*/ 2147483647 h 503"/>
              <a:gd name="T44" fmla="*/ 2147483647 w 807"/>
              <a:gd name="T45" fmla="*/ 0 h 5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7"/>
              <a:gd name="T70" fmla="*/ 0 h 503"/>
              <a:gd name="T71" fmla="*/ 807 w 807"/>
              <a:gd name="T72" fmla="*/ 503 h 5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7" h="503">
                <a:moveTo>
                  <a:pt x="13" y="0"/>
                </a:moveTo>
                <a:lnTo>
                  <a:pt x="171" y="20"/>
                </a:lnTo>
                <a:lnTo>
                  <a:pt x="267" y="33"/>
                </a:lnTo>
                <a:lnTo>
                  <a:pt x="394" y="46"/>
                </a:lnTo>
                <a:lnTo>
                  <a:pt x="510" y="58"/>
                </a:lnTo>
                <a:lnTo>
                  <a:pt x="712" y="72"/>
                </a:lnTo>
                <a:lnTo>
                  <a:pt x="807" y="80"/>
                </a:lnTo>
                <a:lnTo>
                  <a:pt x="804" y="490"/>
                </a:lnTo>
                <a:lnTo>
                  <a:pt x="310" y="447"/>
                </a:lnTo>
                <a:lnTo>
                  <a:pt x="299" y="503"/>
                </a:lnTo>
                <a:lnTo>
                  <a:pt x="280" y="476"/>
                </a:lnTo>
                <a:lnTo>
                  <a:pt x="235" y="481"/>
                </a:lnTo>
                <a:lnTo>
                  <a:pt x="170" y="491"/>
                </a:lnTo>
                <a:lnTo>
                  <a:pt x="158" y="420"/>
                </a:lnTo>
                <a:lnTo>
                  <a:pt x="81" y="363"/>
                </a:lnTo>
                <a:lnTo>
                  <a:pt x="93" y="309"/>
                </a:lnTo>
                <a:lnTo>
                  <a:pt x="100" y="266"/>
                </a:lnTo>
                <a:lnTo>
                  <a:pt x="0" y="125"/>
                </a:lnTo>
                <a:lnTo>
                  <a:pt x="13"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7" name="Freeform 23">
            <a:extLst>
              <a:ext uri="{FF2B5EF4-FFF2-40B4-BE49-F238E27FC236}">
                <a16:creationId xmlns:a16="http://schemas.microsoft.com/office/drawing/2014/main" id="{DE9A00FE-7416-46D3-9993-48F1E5A210AD}"/>
              </a:ext>
            </a:extLst>
          </p:cNvPr>
          <p:cNvSpPr>
            <a:spLocks/>
          </p:cNvSpPr>
          <p:nvPr/>
        </p:nvSpPr>
        <p:spPr bwMode="auto">
          <a:xfrm>
            <a:off x="5938896" y="1882434"/>
            <a:ext cx="1054100" cy="923925"/>
          </a:xfrm>
          <a:custGeom>
            <a:avLst/>
            <a:gdLst>
              <a:gd name="T0" fmla="*/ 2147483647 w 553"/>
              <a:gd name="T1" fmla="*/ 0 h 452"/>
              <a:gd name="T2" fmla="*/ 2147483647 w 553"/>
              <a:gd name="T3" fmla="*/ 2147483647 h 452"/>
              <a:gd name="T4" fmla="*/ 2147483647 w 553"/>
              <a:gd name="T5" fmla="*/ 2147483647 h 452"/>
              <a:gd name="T6" fmla="*/ 0 w 553"/>
              <a:gd name="T7" fmla="*/ 2147483647 h 452"/>
              <a:gd name="T8" fmla="*/ 2147483647 w 553"/>
              <a:gd name="T9" fmla="*/ 0 h 452"/>
              <a:gd name="T10" fmla="*/ 2147483647 w 553"/>
              <a:gd name="T11" fmla="*/ 2147483647 h 452"/>
              <a:gd name="T12" fmla="*/ 0 w 553"/>
              <a:gd name="T13" fmla="*/ 2147483647 h 452"/>
              <a:gd name="T14" fmla="*/ 2147483647 w 553"/>
              <a:gd name="T15" fmla="*/ 2147483647 h 452"/>
              <a:gd name="T16" fmla="*/ 2147483647 w 553"/>
              <a:gd name="T17" fmla="*/ 2147483647 h 452"/>
              <a:gd name="T18" fmla="*/ 2147483647 w 553"/>
              <a:gd name="T19" fmla="*/ 2147483647 h 452"/>
              <a:gd name="T20" fmla="*/ 2147483647 w 553"/>
              <a:gd name="T21" fmla="*/ 0 h 4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3"/>
              <a:gd name="T34" fmla="*/ 0 h 452"/>
              <a:gd name="T35" fmla="*/ 553 w 553"/>
              <a:gd name="T36" fmla="*/ 452 h 4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3" h="452">
                <a:moveTo>
                  <a:pt x="54" y="0"/>
                </a:moveTo>
                <a:lnTo>
                  <a:pt x="34" y="169"/>
                </a:lnTo>
                <a:lnTo>
                  <a:pt x="0" y="410"/>
                </a:lnTo>
                <a:lnTo>
                  <a:pt x="160" y="423"/>
                </a:lnTo>
                <a:lnTo>
                  <a:pt x="534" y="452"/>
                </a:lnTo>
                <a:lnTo>
                  <a:pt x="553" y="47"/>
                </a:lnTo>
                <a:lnTo>
                  <a:pt x="54"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8" name="Freeform 24">
            <a:extLst>
              <a:ext uri="{FF2B5EF4-FFF2-40B4-BE49-F238E27FC236}">
                <a16:creationId xmlns:a16="http://schemas.microsoft.com/office/drawing/2014/main" id="{CBCC0352-2673-42E6-A422-F951A0E47CE2}"/>
              </a:ext>
            </a:extLst>
          </p:cNvPr>
          <p:cNvSpPr>
            <a:spLocks/>
          </p:cNvSpPr>
          <p:nvPr/>
        </p:nvSpPr>
        <p:spPr bwMode="auto">
          <a:xfrm>
            <a:off x="6153208" y="2744446"/>
            <a:ext cx="1096963" cy="873125"/>
          </a:xfrm>
          <a:custGeom>
            <a:avLst/>
            <a:gdLst>
              <a:gd name="T0" fmla="*/ 2147483647 w 576"/>
              <a:gd name="T1" fmla="*/ 0 h 428"/>
              <a:gd name="T2" fmla="*/ 2147483647 w 576"/>
              <a:gd name="T3" fmla="*/ 2147483647 h 428"/>
              <a:gd name="T4" fmla="*/ 2147483647 w 576"/>
              <a:gd name="T5" fmla="*/ 2147483647 h 428"/>
              <a:gd name="T6" fmla="*/ 0 w 576"/>
              <a:gd name="T7" fmla="*/ 2147483647 h 428"/>
              <a:gd name="T8" fmla="*/ 2147483647 w 576"/>
              <a:gd name="T9" fmla="*/ 0 h 428"/>
              <a:gd name="T10" fmla="*/ 2147483647 w 576"/>
              <a:gd name="T11" fmla="*/ 2147483647 h 428"/>
              <a:gd name="T12" fmla="*/ 0 w 576"/>
              <a:gd name="T13" fmla="*/ 2147483647 h 428"/>
              <a:gd name="T14" fmla="*/ 2147483647 w 576"/>
              <a:gd name="T15" fmla="*/ 2147483647 h 428"/>
              <a:gd name="T16" fmla="*/ 2147483647 w 576"/>
              <a:gd name="T17" fmla="*/ 2147483647 h 428"/>
              <a:gd name="T18" fmla="*/ 2147483647 w 576"/>
              <a:gd name="T19" fmla="*/ 2147483647 h 428"/>
              <a:gd name="T20" fmla="*/ 2147483647 w 576"/>
              <a:gd name="T21" fmla="*/ 2147483647 h 428"/>
              <a:gd name="T22" fmla="*/ 2147483647 w 576"/>
              <a:gd name="T23" fmla="*/ 2147483647 h 428"/>
              <a:gd name="T24" fmla="*/ 2147483647 w 576"/>
              <a:gd name="T25" fmla="*/ 0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28"/>
              <a:gd name="T41" fmla="*/ 576 w 576"/>
              <a:gd name="T42" fmla="*/ 428 h 4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28">
                <a:moveTo>
                  <a:pt x="48" y="0"/>
                </a:moveTo>
                <a:lnTo>
                  <a:pt x="19" y="257"/>
                </a:lnTo>
                <a:lnTo>
                  <a:pt x="0" y="405"/>
                </a:lnTo>
                <a:lnTo>
                  <a:pt x="288" y="420"/>
                </a:lnTo>
                <a:lnTo>
                  <a:pt x="563" y="428"/>
                </a:lnTo>
                <a:lnTo>
                  <a:pt x="571" y="228"/>
                </a:lnTo>
                <a:lnTo>
                  <a:pt x="576" y="32"/>
                </a:lnTo>
                <a:lnTo>
                  <a:pt x="419" y="29"/>
                </a:lnTo>
                <a:lnTo>
                  <a:pt x="48"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49" name="Freeform 25">
            <a:extLst>
              <a:ext uri="{FF2B5EF4-FFF2-40B4-BE49-F238E27FC236}">
                <a16:creationId xmlns:a16="http://schemas.microsoft.com/office/drawing/2014/main" id="{A390DB72-7F1D-4BF3-9D38-D15A20C284FF}"/>
              </a:ext>
            </a:extLst>
          </p:cNvPr>
          <p:cNvSpPr>
            <a:spLocks/>
          </p:cNvSpPr>
          <p:nvPr/>
        </p:nvSpPr>
        <p:spPr bwMode="auto">
          <a:xfrm>
            <a:off x="5167371" y="3479459"/>
            <a:ext cx="993775" cy="1184275"/>
          </a:xfrm>
          <a:custGeom>
            <a:avLst/>
            <a:gdLst>
              <a:gd name="T0" fmla="*/ 2147483647 w 522"/>
              <a:gd name="T1" fmla="*/ 0 h 580"/>
              <a:gd name="T2" fmla="*/ 2147483647 w 522"/>
              <a:gd name="T3" fmla="*/ 2147483647 h 580"/>
              <a:gd name="T4" fmla="*/ 2147483647 w 522"/>
              <a:gd name="T5" fmla="*/ 2147483647 h 580"/>
              <a:gd name="T6" fmla="*/ 0 w 522"/>
              <a:gd name="T7" fmla="*/ 2147483647 h 580"/>
              <a:gd name="T8" fmla="*/ 2147483647 w 522"/>
              <a:gd name="T9" fmla="*/ 0 h 580"/>
              <a:gd name="T10" fmla="*/ 2147483647 w 522"/>
              <a:gd name="T11" fmla="*/ 2147483647 h 580"/>
              <a:gd name="T12" fmla="*/ 2147483647 w 522"/>
              <a:gd name="T13" fmla="*/ 2147483647 h 580"/>
              <a:gd name="T14" fmla="*/ 2147483647 w 522"/>
              <a:gd name="T15" fmla="*/ 2147483647 h 580"/>
              <a:gd name="T16" fmla="*/ 2147483647 w 522"/>
              <a:gd name="T17" fmla="*/ 2147483647 h 580"/>
              <a:gd name="T18" fmla="*/ 2147483647 w 522"/>
              <a:gd name="T19" fmla="*/ 2147483647 h 580"/>
              <a:gd name="T20" fmla="*/ 2147483647 w 522"/>
              <a:gd name="T21" fmla="*/ 2147483647 h 580"/>
              <a:gd name="T22" fmla="*/ 2147483647 w 522"/>
              <a:gd name="T23" fmla="*/ 2147483647 h 580"/>
              <a:gd name="T24" fmla="*/ 2147483647 w 522"/>
              <a:gd name="T25" fmla="*/ 2147483647 h 580"/>
              <a:gd name="T26" fmla="*/ 2147483647 w 522"/>
              <a:gd name="T27" fmla="*/ 2147483647 h 580"/>
              <a:gd name="T28" fmla="*/ 2147483647 w 522"/>
              <a:gd name="T29" fmla="*/ 2147483647 h 580"/>
              <a:gd name="T30" fmla="*/ 0 w 522"/>
              <a:gd name="T31" fmla="*/ 2147483647 h 580"/>
              <a:gd name="T32" fmla="*/ 2147483647 w 522"/>
              <a:gd name="T33" fmla="*/ 2147483647 h 580"/>
              <a:gd name="T34" fmla="*/ 2147483647 w 522"/>
              <a:gd name="T35" fmla="*/ 2147483647 h 580"/>
              <a:gd name="T36" fmla="*/ 2147483647 w 522"/>
              <a:gd name="T37" fmla="*/ 2147483647 h 580"/>
              <a:gd name="T38" fmla="*/ 2147483647 w 522"/>
              <a:gd name="T39" fmla="*/ 0 h 5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2"/>
              <a:gd name="T61" fmla="*/ 0 h 580"/>
              <a:gd name="T62" fmla="*/ 522 w 522"/>
              <a:gd name="T63" fmla="*/ 580 h 5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2" h="580">
                <a:moveTo>
                  <a:pt x="132" y="0"/>
                </a:moveTo>
                <a:lnTo>
                  <a:pt x="122" y="76"/>
                </a:lnTo>
                <a:lnTo>
                  <a:pt x="77" y="67"/>
                </a:lnTo>
                <a:lnTo>
                  <a:pt x="80" y="164"/>
                </a:lnTo>
                <a:lnTo>
                  <a:pt x="58" y="183"/>
                </a:lnTo>
                <a:lnTo>
                  <a:pt x="90" y="243"/>
                </a:lnTo>
                <a:lnTo>
                  <a:pt x="58" y="269"/>
                </a:lnTo>
                <a:lnTo>
                  <a:pt x="41" y="313"/>
                </a:lnTo>
                <a:lnTo>
                  <a:pt x="16" y="355"/>
                </a:lnTo>
                <a:lnTo>
                  <a:pt x="33" y="379"/>
                </a:lnTo>
                <a:lnTo>
                  <a:pt x="3" y="390"/>
                </a:lnTo>
                <a:lnTo>
                  <a:pt x="0" y="429"/>
                </a:lnTo>
                <a:lnTo>
                  <a:pt x="293" y="577"/>
                </a:lnTo>
                <a:lnTo>
                  <a:pt x="459" y="580"/>
                </a:lnTo>
                <a:lnTo>
                  <a:pt x="522" y="45"/>
                </a:lnTo>
                <a:lnTo>
                  <a:pt x="132"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0" name="Freeform 26">
            <a:extLst>
              <a:ext uri="{FF2B5EF4-FFF2-40B4-BE49-F238E27FC236}">
                <a16:creationId xmlns:a16="http://schemas.microsoft.com/office/drawing/2014/main" id="{B565A8AE-4DD1-4D48-B873-DBD938E1478A}"/>
              </a:ext>
            </a:extLst>
          </p:cNvPr>
          <p:cNvSpPr>
            <a:spLocks/>
          </p:cNvSpPr>
          <p:nvPr/>
        </p:nvSpPr>
        <p:spPr bwMode="auto">
          <a:xfrm>
            <a:off x="6032558" y="3563596"/>
            <a:ext cx="1057275" cy="1120775"/>
          </a:xfrm>
          <a:custGeom>
            <a:avLst/>
            <a:gdLst>
              <a:gd name="T0" fmla="*/ 2147483647 w 554"/>
              <a:gd name="T1" fmla="*/ 0 h 549"/>
              <a:gd name="T2" fmla="*/ 2147483647 w 554"/>
              <a:gd name="T3" fmla="*/ 2147483647 h 549"/>
              <a:gd name="T4" fmla="*/ 2147483647 w 554"/>
              <a:gd name="T5" fmla="*/ 2147483647 h 549"/>
              <a:gd name="T6" fmla="*/ 0 w 554"/>
              <a:gd name="T7" fmla="*/ 2147483647 h 549"/>
              <a:gd name="T8" fmla="*/ 2147483647 w 554"/>
              <a:gd name="T9" fmla="*/ 0 h 549"/>
              <a:gd name="T10" fmla="*/ 2147483647 w 554"/>
              <a:gd name="T11" fmla="*/ 2147483647 h 549"/>
              <a:gd name="T12" fmla="*/ 2147483647 w 554"/>
              <a:gd name="T13" fmla="*/ 2147483647 h 549"/>
              <a:gd name="T14" fmla="*/ 2147483647 w 554"/>
              <a:gd name="T15" fmla="*/ 2147483647 h 549"/>
              <a:gd name="T16" fmla="*/ 2147483647 w 554"/>
              <a:gd name="T17" fmla="*/ 2147483647 h 549"/>
              <a:gd name="T18" fmla="*/ 2147483647 w 554"/>
              <a:gd name="T19" fmla="*/ 2147483647 h 549"/>
              <a:gd name="T20" fmla="*/ 2147483647 w 554"/>
              <a:gd name="T21" fmla="*/ 2147483647 h 549"/>
              <a:gd name="T22" fmla="*/ 2147483647 w 554"/>
              <a:gd name="T23" fmla="*/ 2147483647 h 549"/>
              <a:gd name="T24" fmla="*/ 0 w 554"/>
              <a:gd name="T25" fmla="*/ 2147483647 h 549"/>
              <a:gd name="T26" fmla="*/ 2147483647 w 554"/>
              <a:gd name="T27" fmla="*/ 2147483647 h 549"/>
              <a:gd name="T28" fmla="*/ 2147483647 w 554"/>
              <a:gd name="T29" fmla="*/ 0 h 5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4"/>
              <a:gd name="T46" fmla="*/ 0 h 549"/>
              <a:gd name="T47" fmla="*/ 554 w 554"/>
              <a:gd name="T48" fmla="*/ 549 h 5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4" h="549">
                <a:moveTo>
                  <a:pt x="67" y="0"/>
                </a:moveTo>
                <a:lnTo>
                  <a:pt x="554" y="22"/>
                </a:lnTo>
                <a:lnTo>
                  <a:pt x="530" y="507"/>
                </a:lnTo>
                <a:lnTo>
                  <a:pt x="372" y="498"/>
                </a:lnTo>
                <a:lnTo>
                  <a:pt x="224" y="494"/>
                </a:lnTo>
                <a:lnTo>
                  <a:pt x="224" y="513"/>
                </a:lnTo>
                <a:lnTo>
                  <a:pt x="100" y="513"/>
                </a:lnTo>
                <a:lnTo>
                  <a:pt x="93" y="549"/>
                </a:lnTo>
                <a:lnTo>
                  <a:pt x="0" y="538"/>
                </a:lnTo>
                <a:lnTo>
                  <a:pt x="52" y="126"/>
                </a:lnTo>
                <a:lnTo>
                  <a:pt x="67"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1" name="Freeform 27">
            <a:extLst>
              <a:ext uri="{FF2B5EF4-FFF2-40B4-BE49-F238E27FC236}">
                <a16:creationId xmlns:a16="http://schemas.microsoft.com/office/drawing/2014/main" id="{19DAAFDE-ACB9-4B65-A049-03FD8B0A1487}"/>
              </a:ext>
            </a:extLst>
          </p:cNvPr>
          <p:cNvSpPr>
            <a:spLocks/>
          </p:cNvSpPr>
          <p:nvPr/>
        </p:nvSpPr>
        <p:spPr bwMode="auto">
          <a:xfrm>
            <a:off x="6453246" y="3728696"/>
            <a:ext cx="2141537" cy="2125663"/>
          </a:xfrm>
          <a:custGeom>
            <a:avLst/>
            <a:gdLst>
              <a:gd name="T0" fmla="*/ 2147483647 w 1124"/>
              <a:gd name="T1" fmla="*/ 0 h 1041"/>
              <a:gd name="T2" fmla="*/ 2147483647 w 1124"/>
              <a:gd name="T3" fmla="*/ 2147483647 h 1041"/>
              <a:gd name="T4" fmla="*/ 2147483647 w 1124"/>
              <a:gd name="T5" fmla="*/ 2147483647 h 1041"/>
              <a:gd name="T6" fmla="*/ 0 w 1124"/>
              <a:gd name="T7" fmla="*/ 2147483647 h 1041"/>
              <a:gd name="T8" fmla="*/ 2147483647 w 1124"/>
              <a:gd name="T9" fmla="*/ 0 h 1041"/>
              <a:gd name="T10" fmla="*/ 2147483647 w 1124"/>
              <a:gd name="T11" fmla="*/ 2147483647 h 1041"/>
              <a:gd name="T12" fmla="*/ 2147483647 w 1124"/>
              <a:gd name="T13" fmla="*/ 2147483647 h 1041"/>
              <a:gd name="T14" fmla="*/ 2147483647 w 1124"/>
              <a:gd name="T15" fmla="*/ 2147483647 h 1041"/>
              <a:gd name="T16" fmla="*/ 2147483647 w 1124"/>
              <a:gd name="T17" fmla="*/ 2147483647 h 1041"/>
              <a:gd name="T18" fmla="*/ 2147483647 w 1124"/>
              <a:gd name="T19" fmla="*/ 2147483647 h 1041"/>
              <a:gd name="T20" fmla="*/ 2147483647 w 1124"/>
              <a:gd name="T21" fmla="*/ 2147483647 h 1041"/>
              <a:gd name="T22" fmla="*/ 2147483647 w 1124"/>
              <a:gd name="T23" fmla="*/ 2147483647 h 1041"/>
              <a:gd name="T24" fmla="*/ 2147483647 w 1124"/>
              <a:gd name="T25" fmla="*/ 2147483647 h 1041"/>
              <a:gd name="T26" fmla="*/ 2147483647 w 1124"/>
              <a:gd name="T27" fmla="*/ 2147483647 h 1041"/>
              <a:gd name="T28" fmla="*/ 2147483647 w 1124"/>
              <a:gd name="T29" fmla="*/ 2147483647 h 1041"/>
              <a:gd name="T30" fmla="*/ 2147483647 w 1124"/>
              <a:gd name="T31" fmla="*/ 2147483647 h 1041"/>
              <a:gd name="T32" fmla="*/ 2147483647 w 1124"/>
              <a:gd name="T33" fmla="*/ 2147483647 h 1041"/>
              <a:gd name="T34" fmla="*/ 2147483647 w 1124"/>
              <a:gd name="T35" fmla="*/ 2147483647 h 1041"/>
              <a:gd name="T36" fmla="*/ 2147483647 w 1124"/>
              <a:gd name="T37" fmla="*/ 2147483647 h 1041"/>
              <a:gd name="T38" fmla="*/ 2147483647 w 1124"/>
              <a:gd name="T39" fmla="*/ 2147483647 h 1041"/>
              <a:gd name="T40" fmla="*/ 2147483647 w 1124"/>
              <a:gd name="T41" fmla="*/ 2147483647 h 1041"/>
              <a:gd name="T42" fmla="*/ 2147483647 w 1124"/>
              <a:gd name="T43" fmla="*/ 2147483647 h 1041"/>
              <a:gd name="T44" fmla="*/ 2147483647 w 1124"/>
              <a:gd name="T45" fmla="*/ 2147483647 h 1041"/>
              <a:gd name="T46" fmla="*/ 2147483647 w 1124"/>
              <a:gd name="T47" fmla="*/ 2147483647 h 1041"/>
              <a:gd name="T48" fmla="*/ 2147483647 w 1124"/>
              <a:gd name="T49" fmla="*/ 2147483647 h 1041"/>
              <a:gd name="T50" fmla="*/ 2147483647 w 1124"/>
              <a:gd name="T51" fmla="*/ 2147483647 h 1041"/>
              <a:gd name="T52" fmla="*/ 2147483647 w 1124"/>
              <a:gd name="T53" fmla="*/ 2147483647 h 1041"/>
              <a:gd name="T54" fmla="*/ 2147483647 w 1124"/>
              <a:gd name="T55" fmla="*/ 2147483647 h 1041"/>
              <a:gd name="T56" fmla="*/ 2147483647 w 1124"/>
              <a:gd name="T57" fmla="*/ 2147483647 h 1041"/>
              <a:gd name="T58" fmla="*/ 2147483647 w 1124"/>
              <a:gd name="T59" fmla="*/ 2147483647 h 1041"/>
              <a:gd name="T60" fmla="*/ 2147483647 w 1124"/>
              <a:gd name="T61" fmla="*/ 2147483647 h 1041"/>
              <a:gd name="T62" fmla="*/ 2147483647 w 1124"/>
              <a:gd name="T63" fmla="*/ 2147483647 h 1041"/>
              <a:gd name="T64" fmla="*/ 2147483647 w 1124"/>
              <a:gd name="T65" fmla="*/ 2147483647 h 1041"/>
              <a:gd name="T66" fmla="*/ 2147483647 w 1124"/>
              <a:gd name="T67" fmla="*/ 2147483647 h 1041"/>
              <a:gd name="T68" fmla="*/ 2147483647 w 1124"/>
              <a:gd name="T69" fmla="*/ 2147483647 h 1041"/>
              <a:gd name="T70" fmla="*/ 2147483647 w 1124"/>
              <a:gd name="T71" fmla="*/ 2147483647 h 1041"/>
              <a:gd name="T72" fmla="*/ 2147483647 w 1124"/>
              <a:gd name="T73" fmla="*/ 2147483647 h 1041"/>
              <a:gd name="T74" fmla="*/ 2147483647 w 1124"/>
              <a:gd name="T75" fmla="*/ 2147483647 h 1041"/>
              <a:gd name="T76" fmla="*/ 2147483647 w 1124"/>
              <a:gd name="T77" fmla="*/ 2147483647 h 1041"/>
              <a:gd name="T78" fmla="*/ 2147483647 w 1124"/>
              <a:gd name="T79" fmla="*/ 2147483647 h 1041"/>
              <a:gd name="T80" fmla="*/ 2147483647 w 1124"/>
              <a:gd name="T81" fmla="*/ 2147483647 h 1041"/>
              <a:gd name="T82" fmla="*/ 2147483647 w 1124"/>
              <a:gd name="T83" fmla="*/ 2147483647 h 1041"/>
              <a:gd name="T84" fmla="*/ 2147483647 w 1124"/>
              <a:gd name="T85" fmla="*/ 2147483647 h 1041"/>
              <a:gd name="T86" fmla="*/ 2147483647 w 1124"/>
              <a:gd name="T87" fmla="*/ 2147483647 h 1041"/>
              <a:gd name="T88" fmla="*/ 2147483647 w 1124"/>
              <a:gd name="T89" fmla="*/ 2147483647 h 1041"/>
              <a:gd name="T90" fmla="*/ 2147483647 w 1124"/>
              <a:gd name="T91" fmla="*/ 2147483647 h 1041"/>
              <a:gd name="T92" fmla="*/ 2147483647 w 1124"/>
              <a:gd name="T93" fmla="*/ 2147483647 h 1041"/>
              <a:gd name="T94" fmla="*/ 2147483647 w 1124"/>
              <a:gd name="T95" fmla="*/ 2147483647 h 1041"/>
              <a:gd name="T96" fmla="*/ 2147483647 w 1124"/>
              <a:gd name="T97" fmla="*/ 2147483647 h 1041"/>
              <a:gd name="T98" fmla="*/ 2147483647 w 1124"/>
              <a:gd name="T99" fmla="*/ 2147483647 h 1041"/>
              <a:gd name="T100" fmla="*/ 0 w 1124"/>
              <a:gd name="T101" fmla="*/ 2147483647 h 1041"/>
              <a:gd name="T102" fmla="*/ 0 w 1124"/>
              <a:gd name="T103" fmla="*/ 2147483647 h 1041"/>
              <a:gd name="T104" fmla="*/ 2147483647 w 1124"/>
              <a:gd name="T105" fmla="*/ 2147483647 h 1041"/>
              <a:gd name="T106" fmla="*/ 2147483647 w 1124"/>
              <a:gd name="T107" fmla="*/ 2147483647 h 1041"/>
              <a:gd name="T108" fmla="*/ 2147483647 w 1124"/>
              <a:gd name="T109" fmla="*/ 0 h 10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24"/>
              <a:gd name="T166" fmla="*/ 0 h 1041"/>
              <a:gd name="T167" fmla="*/ 1124 w 1124"/>
              <a:gd name="T168" fmla="*/ 1041 h 10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24" h="1041">
                <a:moveTo>
                  <a:pt x="326" y="0"/>
                </a:moveTo>
                <a:lnTo>
                  <a:pt x="574" y="9"/>
                </a:lnTo>
                <a:lnTo>
                  <a:pt x="574" y="198"/>
                </a:lnTo>
                <a:lnTo>
                  <a:pt x="701" y="250"/>
                </a:lnTo>
                <a:lnTo>
                  <a:pt x="736" y="233"/>
                </a:lnTo>
                <a:lnTo>
                  <a:pt x="819" y="273"/>
                </a:lnTo>
                <a:lnTo>
                  <a:pt x="868" y="271"/>
                </a:lnTo>
                <a:lnTo>
                  <a:pt x="964" y="230"/>
                </a:lnTo>
                <a:lnTo>
                  <a:pt x="1019" y="269"/>
                </a:lnTo>
                <a:lnTo>
                  <a:pt x="1067" y="279"/>
                </a:lnTo>
                <a:lnTo>
                  <a:pt x="1067" y="433"/>
                </a:lnTo>
                <a:lnTo>
                  <a:pt x="1124" y="529"/>
                </a:lnTo>
                <a:lnTo>
                  <a:pt x="1111" y="660"/>
                </a:lnTo>
                <a:lnTo>
                  <a:pt x="1050" y="712"/>
                </a:lnTo>
                <a:lnTo>
                  <a:pt x="1037" y="664"/>
                </a:lnTo>
                <a:lnTo>
                  <a:pt x="1019" y="686"/>
                </a:lnTo>
                <a:lnTo>
                  <a:pt x="1032" y="717"/>
                </a:lnTo>
                <a:lnTo>
                  <a:pt x="923" y="795"/>
                </a:lnTo>
                <a:lnTo>
                  <a:pt x="897" y="800"/>
                </a:lnTo>
                <a:lnTo>
                  <a:pt x="840" y="839"/>
                </a:lnTo>
                <a:lnTo>
                  <a:pt x="840" y="861"/>
                </a:lnTo>
                <a:lnTo>
                  <a:pt x="823" y="865"/>
                </a:lnTo>
                <a:lnTo>
                  <a:pt x="836" y="891"/>
                </a:lnTo>
                <a:lnTo>
                  <a:pt x="805" y="930"/>
                </a:lnTo>
                <a:lnTo>
                  <a:pt x="823" y="987"/>
                </a:lnTo>
                <a:lnTo>
                  <a:pt x="840" y="1006"/>
                </a:lnTo>
                <a:lnTo>
                  <a:pt x="836" y="1041"/>
                </a:lnTo>
                <a:lnTo>
                  <a:pt x="792" y="1041"/>
                </a:lnTo>
                <a:lnTo>
                  <a:pt x="753" y="1023"/>
                </a:lnTo>
                <a:lnTo>
                  <a:pt x="727" y="1028"/>
                </a:lnTo>
                <a:lnTo>
                  <a:pt x="640" y="997"/>
                </a:lnTo>
                <a:lnTo>
                  <a:pt x="601" y="878"/>
                </a:lnTo>
                <a:lnTo>
                  <a:pt x="539" y="821"/>
                </a:lnTo>
                <a:lnTo>
                  <a:pt x="486" y="717"/>
                </a:lnTo>
                <a:lnTo>
                  <a:pt x="461" y="707"/>
                </a:lnTo>
                <a:lnTo>
                  <a:pt x="432" y="680"/>
                </a:lnTo>
                <a:lnTo>
                  <a:pt x="404" y="680"/>
                </a:lnTo>
                <a:lnTo>
                  <a:pt x="362" y="672"/>
                </a:lnTo>
                <a:lnTo>
                  <a:pt x="330" y="680"/>
                </a:lnTo>
                <a:lnTo>
                  <a:pt x="308" y="733"/>
                </a:lnTo>
                <a:lnTo>
                  <a:pt x="275" y="741"/>
                </a:lnTo>
                <a:lnTo>
                  <a:pt x="204" y="701"/>
                </a:lnTo>
                <a:lnTo>
                  <a:pt x="162" y="651"/>
                </a:lnTo>
                <a:lnTo>
                  <a:pt x="154" y="592"/>
                </a:lnTo>
                <a:lnTo>
                  <a:pt x="124" y="551"/>
                </a:lnTo>
                <a:lnTo>
                  <a:pt x="53" y="494"/>
                </a:lnTo>
                <a:lnTo>
                  <a:pt x="0" y="435"/>
                </a:lnTo>
                <a:lnTo>
                  <a:pt x="0" y="410"/>
                </a:lnTo>
                <a:lnTo>
                  <a:pt x="170" y="412"/>
                </a:lnTo>
                <a:lnTo>
                  <a:pt x="308" y="423"/>
                </a:lnTo>
                <a:lnTo>
                  <a:pt x="326"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52" name="Freeform 28">
            <a:extLst>
              <a:ext uri="{FF2B5EF4-FFF2-40B4-BE49-F238E27FC236}">
                <a16:creationId xmlns:a16="http://schemas.microsoft.com/office/drawing/2014/main" id="{606D24D2-5811-468B-8A88-D898FC05B5E2}"/>
              </a:ext>
            </a:extLst>
          </p:cNvPr>
          <p:cNvSpPr>
            <a:spLocks/>
          </p:cNvSpPr>
          <p:nvPr/>
        </p:nvSpPr>
        <p:spPr bwMode="auto">
          <a:xfrm>
            <a:off x="6999346" y="1135515"/>
            <a:ext cx="1035050" cy="649287"/>
          </a:xfrm>
          <a:custGeom>
            <a:avLst/>
            <a:gdLst>
              <a:gd name="T0" fmla="*/ 2147483647 w 541"/>
              <a:gd name="T1" fmla="*/ 0 h 317"/>
              <a:gd name="T2" fmla="*/ 2147483647 w 541"/>
              <a:gd name="T3" fmla="*/ 2147483647 h 317"/>
              <a:gd name="T4" fmla="*/ 2147483647 w 541"/>
              <a:gd name="T5" fmla="*/ 2147483647 h 317"/>
              <a:gd name="T6" fmla="*/ 0 w 541"/>
              <a:gd name="T7" fmla="*/ 2147483647 h 317"/>
              <a:gd name="T8" fmla="*/ 2147483647 w 541"/>
              <a:gd name="T9" fmla="*/ 0 h 317"/>
              <a:gd name="T10" fmla="*/ 2147483647 w 541"/>
              <a:gd name="T11" fmla="*/ 2147483647 h 317"/>
              <a:gd name="T12" fmla="*/ 2147483647 w 541"/>
              <a:gd name="T13" fmla="*/ 2147483647 h 317"/>
              <a:gd name="T14" fmla="*/ 2147483647 w 541"/>
              <a:gd name="T15" fmla="*/ 2147483647 h 317"/>
              <a:gd name="T16" fmla="*/ 2147483647 w 541"/>
              <a:gd name="T17" fmla="*/ 2147483647 h 317"/>
              <a:gd name="T18" fmla="*/ 2147483647 w 541"/>
              <a:gd name="T19" fmla="*/ 2147483647 h 317"/>
              <a:gd name="T20" fmla="*/ 2147483647 w 541"/>
              <a:gd name="T21" fmla="*/ 2147483647 h 317"/>
              <a:gd name="T22" fmla="*/ 0 w 541"/>
              <a:gd name="T23" fmla="*/ 2147483647 h 317"/>
              <a:gd name="T24" fmla="*/ 2147483647 w 541"/>
              <a:gd name="T25" fmla="*/ 0 h 3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1"/>
              <a:gd name="T40" fmla="*/ 0 h 317"/>
              <a:gd name="T41" fmla="*/ 541 w 541"/>
              <a:gd name="T42" fmla="*/ 317 h 3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1" h="317">
                <a:moveTo>
                  <a:pt x="2" y="0"/>
                </a:moveTo>
                <a:lnTo>
                  <a:pt x="454" y="10"/>
                </a:lnTo>
                <a:lnTo>
                  <a:pt x="487" y="103"/>
                </a:lnTo>
                <a:lnTo>
                  <a:pt x="519" y="174"/>
                </a:lnTo>
                <a:lnTo>
                  <a:pt x="541" y="290"/>
                </a:lnTo>
                <a:lnTo>
                  <a:pt x="528" y="317"/>
                </a:lnTo>
                <a:lnTo>
                  <a:pt x="361" y="312"/>
                </a:lnTo>
                <a:lnTo>
                  <a:pt x="0" y="306"/>
                </a:lnTo>
                <a:lnTo>
                  <a:pt x="2"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3" name="Freeform 29">
            <a:extLst>
              <a:ext uri="{FF2B5EF4-FFF2-40B4-BE49-F238E27FC236}">
                <a16:creationId xmlns:a16="http://schemas.microsoft.com/office/drawing/2014/main" id="{3150651D-6CFB-415A-A2E2-602BF1B60237}"/>
              </a:ext>
            </a:extLst>
          </p:cNvPr>
          <p:cNvSpPr>
            <a:spLocks/>
          </p:cNvSpPr>
          <p:nvPr/>
        </p:nvSpPr>
        <p:spPr bwMode="auto">
          <a:xfrm>
            <a:off x="6989821" y="1755435"/>
            <a:ext cx="1084262" cy="755650"/>
          </a:xfrm>
          <a:custGeom>
            <a:avLst/>
            <a:gdLst>
              <a:gd name="T0" fmla="*/ 2147483647 w 568"/>
              <a:gd name="T1" fmla="*/ 0 h 371"/>
              <a:gd name="T2" fmla="*/ 2147483647 w 568"/>
              <a:gd name="T3" fmla="*/ 2147483647 h 371"/>
              <a:gd name="T4" fmla="*/ 2147483647 w 568"/>
              <a:gd name="T5" fmla="*/ 2147483647 h 371"/>
              <a:gd name="T6" fmla="*/ 0 w 568"/>
              <a:gd name="T7" fmla="*/ 2147483647 h 371"/>
              <a:gd name="T8" fmla="*/ 2147483647 w 568"/>
              <a:gd name="T9" fmla="*/ 0 h 371"/>
              <a:gd name="T10" fmla="*/ 2147483647 w 568"/>
              <a:gd name="T11" fmla="*/ 2147483647 h 371"/>
              <a:gd name="T12" fmla="*/ 0 w 568"/>
              <a:gd name="T13" fmla="*/ 2147483647 h 371"/>
              <a:gd name="T14" fmla="*/ 2147483647 w 568"/>
              <a:gd name="T15" fmla="*/ 2147483647 h 371"/>
              <a:gd name="T16" fmla="*/ 2147483647 w 568"/>
              <a:gd name="T17" fmla="*/ 2147483647 h 371"/>
              <a:gd name="T18" fmla="*/ 2147483647 w 568"/>
              <a:gd name="T19" fmla="*/ 2147483647 h 371"/>
              <a:gd name="T20" fmla="*/ 2147483647 w 568"/>
              <a:gd name="T21" fmla="*/ 2147483647 h 371"/>
              <a:gd name="T22" fmla="*/ 2147483647 w 568"/>
              <a:gd name="T23" fmla="*/ 2147483647 h 371"/>
              <a:gd name="T24" fmla="*/ 2147483647 w 568"/>
              <a:gd name="T25" fmla="*/ 2147483647 h 371"/>
              <a:gd name="T26" fmla="*/ 2147483647 w 568"/>
              <a:gd name="T27" fmla="*/ 2147483647 h 371"/>
              <a:gd name="T28" fmla="*/ 2147483647 w 568"/>
              <a:gd name="T29" fmla="*/ 2147483647 h 371"/>
              <a:gd name="T30" fmla="*/ 2147483647 w 568"/>
              <a:gd name="T31" fmla="*/ 2147483647 h 371"/>
              <a:gd name="T32" fmla="*/ 2147483647 w 568"/>
              <a:gd name="T33" fmla="*/ 2147483647 h 371"/>
              <a:gd name="T34" fmla="*/ 2147483647 w 568"/>
              <a:gd name="T35" fmla="*/ 0 h 3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8"/>
              <a:gd name="T55" fmla="*/ 0 h 371"/>
              <a:gd name="T56" fmla="*/ 568 w 568"/>
              <a:gd name="T57" fmla="*/ 371 h 3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8" h="371">
                <a:moveTo>
                  <a:pt x="10" y="0"/>
                </a:moveTo>
                <a:lnTo>
                  <a:pt x="8" y="144"/>
                </a:lnTo>
                <a:lnTo>
                  <a:pt x="0" y="312"/>
                </a:lnTo>
                <a:lnTo>
                  <a:pt x="412" y="318"/>
                </a:lnTo>
                <a:lnTo>
                  <a:pt x="456" y="341"/>
                </a:lnTo>
                <a:lnTo>
                  <a:pt x="486" y="310"/>
                </a:lnTo>
                <a:lnTo>
                  <a:pt x="568" y="371"/>
                </a:lnTo>
                <a:lnTo>
                  <a:pt x="556" y="307"/>
                </a:lnTo>
                <a:lnTo>
                  <a:pt x="564" y="257"/>
                </a:lnTo>
                <a:lnTo>
                  <a:pt x="568" y="89"/>
                </a:lnTo>
                <a:lnTo>
                  <a:pt x="532" y="52"/>
                </a:lnTo>
                <a:lnTo>
                  <a:pt x="546" y="6"/>
                </a:lnTo>
                <a:lnTo>
                  <a:pt x="276" y="4"/>
                </a:lnTo>
                <a:lnTo>
                  <a:pt x="10"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4" name="Freeform 30">
            <a:extLst>
              <a:ext uri="{FF2B5EF4-FFF2-40B4-BE49-F238E27FC236}">
                <a16:creationId xmlns:a16="http://schemas.microsoft.com/office/drawing/2014/main" id="{0C26DED1-0CEC-4CBD-B92F-AD6D3CD77BF9}"/>
              </a:ext>
            </a:extLst>
          </p:cNvPr>
          <p:cNvSpPr>
            <a:spLocks/>
          </p:cNvSpPr>
          <p:nvPr/>
        </p:nvSpPr>
        <p:spPr bwMode="auto">
          <a:xfrm>
            <a:off x="6964738" y="2372971"/>
            <a:ext cx="1290638" cy="622300"/>
          </a:xfrm>
          <a:custGeom>
            <a:avLst/>
            <a:gdLst>
              <a:gd name="T0" fmla="*/ 2147483647 w 677"/>
              <a:gd name="T1" fmla="*/ 0 h 305"/>
              <a:gd name="T2" fmla="*/ 2147483647 w 677"/>
              <a:gd name="T3" fmla="*/ 2147483647 h 305"/>
              <a:gd name="T4" fmla="*/ 2147483647 w 677"/>
              <a:gd name="T5" fmla="*/ 2147483647 h 305"/>
              <a:gd name="T6" fmla="*/ 0 w 677"/>
              <a:gd name="T7" fmla="*/ 2147483647 h 305"/>
              <a:gd name="T8" fmla="*/ 2147483647 w 677"/>
              <a:gd name="T9" fmla="*/ 0 h 305"/>
              <a:gd name="T10" fmla="*/ 0 w 677"/>
              <a:gd name="T11" fmla="*/ 2147483647 h 305"/>
              <a:gd name="T12" fmla="*/ 2147483647 w 677"/>
              <a:gd name="T13" fmla="*/ 2147483647 h 305"/>
              <a:gd name="T14" fmla="*/ 2147483647 w 677"/>
              <a:gd name="T15" fmla="*/ 2147483647 h 305"/>
              <a:gd name="T16" fmla="*/ 2147483647 w 677"/>
              <a:gd name="T17" fmla="*/ 2147483647 h 305"/>
              <a:gd name="T18" fmla="*/ 2147483647 w 677"/>
              <a:gd name="T19" fmla="*/ 2147483647 h 305"/>
              <a:gd name="T20" fmla="*/ 2147483647 w 677"/>
              <a:gd name="T21" fmla="*/ 2147483647 h 305"/>
              <a:gd name="T22" fmla="*/ 2147483647 w 677"/>
              <a:gd name="T23" fmla="*/ 2147483647 h 305"/>
              <a:gd name="T24" fmla="*/ 2147483647 w 677"/>
              <a:gd name="T25" fmla="*/ 2147483647 h 305"/>
              <a:gd name="T26" fmla="*/ 2147483647 w 677"/>
              <a:gd name="T27" fmla="*/ 2147483647 h 305"/>
              <a:gd name="T28" fmla="*/ 2147483647 w 677"/>
              <a:gd name="T29" fmla="*/ 2147483647 h 305"/>
              <a:gd name="T30" fmla="*/ 2147483647 w 677"/>
              <a:gd name="T31" fmla="*/ 2147483647 h 305"/>
              <a:gd name="T32" fmla="*/ 2147483647 w 677"/>
              <a:gd name="T33" fmla="*/ 2147483647 h 305"/>
              <a:gd name="T34" fmla="*/ 2147483647 w 677"/>
              <a:gd name="T35" fmla="*/ 2147483647 h 305"/>
              <a:gd name="T36" fmla="*/ 2147483647 w 677"/>
              <a:gd name="T37" fmla="*/ 0 h 3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7"/>
              <a:gd name="T58" fmla="*/ 0 h 305"/>
              <a:gd name="T59" fmla="*/ 677 w 677"/>
              <a:gd name="T60" fmla="*/ 305 h 3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7" h="305">
                <a:moveTo>
                  <a:pt x="7" y="0"/>
                </a:moveTo>
                <a:lnTo>
                  <a:pt x="0" y="202"/>
                </a:lnTo>
                <a:lnTo>
                  <a:pt x="152" y="206"/>
                </a:lnTo>
                <a:lnTo>
                  <a:pt x="151" y="305"/>
                </a:lnTo>
                <a:lnTo>
                  <a:pt x="357" y="302"/>
                </a:lnTo>
                <a:lnTo>
                  <a:pt x="542" y="299"/>
                </a:lnTo>
                <a:lnTo>
                  <a:pt x="677" y="302"/>
                </a:lnTo>
                <a:lnTo>
                  <a:pt x="635" y="217"/>
                </a:lnTo>
                <a:lnTo>
                  <a:pt x="606" y="137"/>
                </a:lnTo>
                <a:lnTo>
                  <a:pt x="574" y="54"/>
                </a:lnTo>
                <a:lnTo>
                  <a:pt x="497" y="2"/>
                </a:lnTo>
                <a:lnTo>
                  <a:pt x="462" y="32"/>
                </a:lnTo>
                <a:lnTo>
                  <a:pt x="420" y="10"/>
                </a:lnTo>
                <a:lnTo>
                  <a:pt x="235" y="4"/>
                </a:lnTo>
                <a:lnTo>
                  <a:pt x="7"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5" name="Freeform 31">
            <a:extLst>
              <a:ext uri="{FF2B5EF4-FFF2-40B4-BE49-F238E27FC236}">
                <a16:creationId xmlns:a16="http://schemas.microsoft.com/office/drawing/2014/main" id="{81D38558-04C2-42FA-B8E4-8BB3CDE80A43}"/>
              </a:ext>
            </a:extLst>
          </p:cNvPr>
          <p:cNvSpPr>
            <a:spLocks/>
          </p:cNvSpPr>
          <p:nvPr/>
        </p:nvSpPr>
        <p:spPr bwMode="auto">
          <a:xfrm>
            <a:off x="7237788" y="2993049"/>
            <a:ext cx="1139825" cy="619125"/>
          </a:xfrm>
          <a:custGeom>
            <a:avLst/>
            <a:gdLst>
              <a:gd name="T0" fmla="*/ 2147483647 w 596"/>
              <a:gd name="T1" fmla="*/ 0 h 304"/>
              <a:gd name="T2" fmla="*/ 2147483647 w 596"/>
              <a:gd name="T3" fmla="*/ 2147483647 h 304"/>
              <a:gd name="T4" fmla="*/ 2147483647 w 596"/>
              <a:gd name="T5" fmla="*/ 2147483647 h 304"/>
              <a:gd name="T6" fmla="*/ 0 w 596"/>
              <a:gd name="T7" fmla="*/ 2147483647 h 304"/>
              <a:gd name="T8" fmla="*/ 2147483647 w 596"/>
              <a:gd name="T9" fmla="*/ 2147483647 h 304"/>
              <a:gd name="T10" fmla="*/ 2147483647 w 596"/>
              <a:gd name="T11" fmla="*/ 2147483647 h 304"/>
              <a:gd name="T12" fmla="*/ 0 w 596"/>
              <a:gd name="T13" fmla="*/ 2147483647 h 304"/>
              <a:gd name="T14" fmla="*/ 2147483647 w 596"/>
              <a:gd name="T15" fmla="*/ 2147483647 h 304"/>
              <a:gd name="T16" fmla="*/ 2147483647 w 596"/>
              <a:gd name="T17" fmla="*/ 2147483647 h 304"/>
              <a:gd name="T18" fmla="*/ 2147483647 w 596"/>
              <a:gd name="T19" fmla="*/ 2147483647 h 304"/>
              <a:gd name="T20" fmla="*/ 2147483647 w 596"/>
              <a:gd name="T21" fmla="*/ 2147483647 h 304"/>
              <a:gd name="T22" fmla="*/ 2147483647 w 596"/>
              <a:gd name="T23" fmla="*/ 2147483647 h 304"/>
              <a:gd name="T24" fmla="*/ 2147483647 w 596"/>
              <a:gd name="T25" fmla="*/ 0 h 304"/>
              <a:gd name="T26" fmla="*/ 2147483647 w 596"/>
              <a:gd name="T27" fmla="*/ 2147483647 h 304"/>
              <a:gd name="T28" fmla="*/ 2147483647 w 596"/>
              <a:gd name="T29" fmla="*/ 2147483647 h 3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6"/>
              <a:gd name="T46" fmla="*/ 0 h 304"/>
              <a:gd name="T47" fmla="*/ 596 w 596"/>
              <a:gd name="T48" fmla="*/ 304 h 3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6" h="304">
                <a:moveTo>
                  <a:pt x="6" y="3"/>
                </a:moveTo>
                <a:lnTo>
                  <a:pt x="4" y="177"/>
                </a:lnTo>
                <a:lnTo>
                  <a:pt x="0" y="301"/>
                </a:lnTo>
                <a:lnTo>
                  <a:pt x="596" y="304"/>
                </a:lnTo>
                <a:lnTo>
                  <a:pt x="584" y="145"/>
                </a:lnTo>
                <a:lnTo>
                  <a:pt x="584" y="86"/>
                </a:lnTo>
                <a:lnTo>
                  <a:pt x="536" y="49"/>
                </a:lnTo>
                <a:lnTo>
                  <a:pt x="551" y="17"/>
                </a:lnTo>
                <a:lnTo>
                  <a:pt x="530" y="0"/>
                </a:lnTo>
                <a:lnTo>
                  <a:pt x="260" y="3"/>
                </a:lnTo>
                <a:lnTo>
                  <a:pt x="6" y="3"/>
                </a:lnTo>
                <a:close/>
              </a:path>
            </a:pathLst>
          </a:custGeom>
          <a:solidFill>
            <a:schemeClr val="bg1">
              <a:lumMod val="65000"/>
            </a:schemeClr>
          </a:solidFill>
          <a:ln w="12701">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56" name="Freeform 32">
            <a:extLst>
              <a:ext uri="{FF2B5EF4-FFF2-40B4-BE49-F238E27FC236}">
                <a16:creationId xmlns:a16="http://schemas.microsoft.com/office/drawing/2014/main" id="{DB6D3049-FF38-4FB8-A76B-5BCEBD08B1E8}"/>
              </a:ext>
            </a:extLst>
          </p:cNvPr>
          <p:cNvSpPr>
            <a:spLocks/>
          </p:cNvSpPr>
          <p:nvPr/>
        </p:nvSpPr>
        <p:spPr bwMode="auto">
          <a:xfrm>
            <a:off x="7081578" y="3608046"/>
            <a:ext cx="1325563" cy="681038"/>
          </a:xfrm>
          <a:custGeom>
            <a:avLst/>
            <a:gdLst>
              <a:gd name="T0" fmla="*/ 2147483647 w 695"/>
              <a:gd name="T1" fmla="*/ 0 h 334"/>
              <a:gd name="T2" fmla="*/ 2147483647 w 695"/>
              <a:gd name="T3" fmla="*/ 2147483647 h 334"/>
              <a:gd name="T4" fmla="*/ 2147483647 w 695"/>
              <a:gd name="T5" fmla="*/ 2147483647 h 334"/>
              <a:gd name="T6" fmla="*/ 0 w 695"/>
              <a:gd name="T7" fmla="*/ 2147483647 h 334"/>
              <a:gd name="T8" fmla="*/ 2147483647 w 695"/>
              <a:gd name="T9" fmla="*/ 0 h 334"/>
              <a:gd name="T10" fmla="*/ 0 w 695"/>
              <a:gd name="T11" fmla="*/ 2147483647 h 334"/>
              <a:gd name="T12" fmla="*/ 2147483647 w 695"/>
              <a:gd name="T13" fmla="*/ 2147483647 h 334"/>
              <a:gd name="T14" fmla="*/ 2147483647 w 695"/>
              <a:gd name="T15" fmla="*/ 2147483647 h 334"/>
              <a:gd name="T16" fmla="*/ 2147483647 w 695"/>
              <a:gd name="T17" fmla="*/ 2147483647 h 334"/>
              <a:gd name="T18" fmla="*/ 2147483647 w 695"/>
              <a:gd name="T19" fmla="*/ 2147483647 h 334"/>
              <a:gd name="T20" fmla="*/ 2147483647 w 695"/>
              <a:gd name="T21" fmla="*/ 2147483647 h 334"/>
              <a:gd name="T22" fmla="*/ 2147483647 w 695"/>
              <a:gd name="T23" fmla="*/ 2147483647 h 334"/>
              <a:gd name="T24" fmla="*/ 2147483647 w 695"/>
              <a:gd name="T25" fmla="*/ 2147483647 h 334"/>
              <a:gd name="T26" fmla="*/ 2147483647 w 695"/>
              <a:gd name="T27" fmla="*/ 2147483647 h 334"/>
              <a:gd name="T28" fmla="*/ 2147483647 w 695"/>
              <a:gd name="T29" fmla="*/ 2147483647 h 334"/>
              <a:gd name="T30" fmla="*/ 2147483647 w 695"/>
              <a:gd name="T31" fmla="*/ 2147483647 h 334"/>
              <a:gd name="T32" fmla="*/ 2147483647 w 695"/>
              <a:gd name="T33" fmla="*/ 0 h 3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5"/>
              <a:gd name="T52" fmla="*/ 0 h 334"/>
              <a:gd name="T53" fmla="*/ 695 w 695"/>
              <a:gd name="T54" fmla="*/ 334 h 3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5" h="334">
                <a:moveTo>
                  <a:pt x="4" y="0"/>
                </a:moveTo>
                <a:lnTo>
                  <a:pt x="0" y="59"/>
                </a:lnTo>
                <a:lnTo>
                  <a:pt x="247" y="68"/>
                </a:lnTo>
                <a:lnTo>
                  <a:pt x="248" y="258"/>
                </a:lnTo>
                <a:lnTo>
                  <a:pt x="375" y="311"/>
                </a:lnTo>
                <a:lnTo>
                  <a:pt x="410" y="292"/>
                </a:lnTo>
                <a:lnTo>
                  <a:pt x="490" y="334"/>
                </a:lnTo>
                <a:lnTo>
                  <a:pt x="542" y="332"/>
                </a:lnTo>
                <a:lnTo>
                  <a:pt x="638" y="292"/>
                </a:lnTo>
                <a:lnTo>
                  <a:pt x="695" y="331"/>
                </a:lnTo>
                <a:lnTo>
                  <a:pt x="695" y="125"/>
                </a:lnTo>
                <a:lnTo>
                  <a:pt x="677" y="4"/>
                </a:lnTo>
                <a:lnTo>
                  <a:pt x="4"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7" name="Freeform 33">
            <a:extLst>
              <a:ext uri="{FF2B5EF4-FFF2-40B4-BE49-F238E27FC236}">
                <a16:creationId xmlns:a16="http://schemas.microsoft.com/office/drawing/2014/main" id="{F7044A14-3F74-41C4-B1DF-518CB2F13D1E}"/>
              </a:ext>
            </a:extLst>
          </p:cNvPr>
          <p:cNvSpPr>
            <a:spLocks/>
          </p:cNvSpPr>
          <p:nvPr/>
        </p:nvSpPr>
        <p:spPr bwMode="auto">
          <a:xfrm>
            <a:off x="8387138" y="3623604"/>
            <a:ext cx="744538" cy="744537"/>
          </a:xfrm>
          <a:custGeom>
            <a:avLst/>
            <a:gdLst>
              <a:gd name="T0" fmla="*/ 2147483647 w 391"/>
              <a:gd name="T1" fmla="*/ 0 h 364"/>
              <a:gd name="T2" fmla="*/ 2147483647 w 391"/>
              <a:gd name="T3" fmla="*/ 2147483647 h 364"/>
              <a:gd name="T4" fmla="*/ 2147483647 w 391"/>
              <a:gd name="T5" fmla="*/ 2147483647 h 364"/>
              <a:gd name="T6" fmla="*/ 0 w 391"/>
              <a:gd name="T7" fmla="*/ 2147483647 h 364"/>
              <a:gd name="T8" fmla="*/ 0 w 391"/>
              <a:gd name="T9" fmla="*/ 2147483647 h 364"/>
              <a:gd name="T10" fmla="*/ 2147483647 w 391"/>
              <a:gd name="T11" fmla="*/ 2147483647 h 364"/>
              <a:gd name="T12" fmla="*/ 2147483647 w 391"/>
              <a:gd name="T13" fmla="*/ 0 h 364"/>
              <a:gd name="T14" fmla="*/ 2147483647 w 391"/>
              <a:gd name="T15" fmla="*/ 2147483647 h 364"/>
              <a:gd name="T16" fmla="*/ 2147483647 w 391"/>
              <a:gd name="T17" fmla="*/ 2147483647 h 364"/>
              <a:gd name="T18" fmla="*/ 2147483647 w 391"/>
              <a:gd name="T19" fmla="*/ 2147483647 h 364"/>
              <a:gd name="T20" fmla="*/ 2147483647 w 391"/>
              <a:gd name="T21" fmla="*/ 2147483647 h 364"/>
              <a:gd name="T22" fmla="*/ 2147483647 w 391"/>
              <a:gd name="T23" fmla="*/ 2147483647 h 364"/>
              <a:gd name="T24" fmla="*/ 2147483647 w 391"/>
              <a:gd name="T25" fmla="*/ 2147483647 h 364"/>
              <a:gd name="T26" fmla="*/ 2147483647 w 391"/>
              <a:gd name="T27" fmla="*/ 2147483647 h 364"/>
              <a:gd name="T28" fmla="*/ 2147483647 w 391"/>
              <a:gd name="T29" fmla="*/ 2147483647 h 364"/>
              <a:gd name="T30" fmla="*/ 2147483647 w 391"/>
              <a:gd name="T31" fmla="*/ 2147483647 h 364"/>
              <a:gd name="T32" fmla="*/ 2147483647 w 391"/>
              <a:gd name="T33" fmla="*/ 2147483647 h 364"/>
              <a:gd name="T34" fmla="*/ 2147483647 w 391"/>
              <a:gd name="T35" fmla="*/ 2147483647 h 364"/>
              <a:gd name="T36" fmla="*/ 2147483647 w 391"/>
              <a:gd name="T37" fmla="*/ 2147483647 h 364"/>
              <a:gd name="T38" fmla="*/ 0 w 391"/>
              <a:gd name="T39" fmla="*/ 214748364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1"/>
              <a:gd name="T61" fmla="*/ 0 h 364"/>
              <a:gd name="T62" fmla="*/ 391 w 391"/>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1" h="364">
                <a:moveTo>
                  <a:pt x="0" y="33"/>
                </a:moveTo>
                <a:lnTo>
                  <a:pt x="155" y="14"/>
                </a:lnTo>
                <a:lnTo>
                  <a:pt x="345" y="0"/>
                </a:lnTo>
                <a:lnTo>
                  <a:pt x="335" y="48"/>
                </a:lnTo>
                <a:lnTo>
                  <a:pt x="377" y="37"/>
                </a:lnTo>
                <a:lnTo>
                  <a:pt x="391" y="69"/>
                </a:lnTo>
                <a:lnTo>
                  <a:pt x="348" y="98"/>
                </a:lnTo>
                <a:lnTo>
                  <a:pt x="358" y="149"/>
                </a:lnTo>
                <a:lnTo>
                  <a:pt x="313" y="234"/>
                </a:lnTo>
                <a:lnTo>
                  <a:pt x="280" y="286"/>
                </a:lnTo>
                <a:lnTo>
                  <a:pt x="298" y="353"/>
                </a:lnTo>
                <a:lnTo>
                  <a:pt x="57" y="364"/>
                </a:lnTo>
                <a:lnTo>
                  <a:pt x="56" y="324"/>
                </a:lnTo>
                <a:lnTo>
                  <a:pt x="8" y="315"/>
                </a:lnTo>
                <a:lnTo>
                  <a:pt x="8" y="98"/>
                </a:lnTo>
                <a:lnTo>
                  <a:pt x="0" y="33"/>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8" name="Freeform 34">
            <a:extLst>
              <a:ext uri="{FF2B5EF4-FFF2-40B4-BE49-F238E27FC236}">
                <a16:creationId xmlns:a16="http://schemas.microsoft.com/office/drawing/2014/main" id="{73FB57EB-47A6-40BC-82FB-9D8AA6B50DCF}"/>
              </a:ext>
            </a:extLst>
          </p:cNvPr>
          <p:cNvSpPr>
            <a:spLocks/>
          </p:cNvSpPr>
          <p:nvPr/>
        </p:nvSpPr>
        <p:spPr bwMode="auto">
          <a:xfrm>
            <a:off x="8482071" y="4357346"/>
            <a:ext cx="909637" cy="781050"/>
          </a:xfrm>
          <a:custGeom>
            <a:avLst/>
            <a:gdLst>
              <a:gd name="T0" fmla="*/ 2147483647 w 477"/>
              <a:gd name="T1" fmla="*/ 0 h 383"/>
              <a:gd name="T2" fmla="*/ 2147483647 w 477"/>
              <a:gd name="T3" fmla="*/ 2147483647 h 383"/>
              <a:gd name="T4" fmla="*/ 2147483647 w 477"/>
              <a:gd name="T5" fmla="*/ 2147483647 h 383"/>
              <a:gd name="T6" fmla="*/ 0 w 477"/>
              <a:gd name="T7" fmla="*/ 2147483647 h 383"/>
              <a:gd name="T8" fmla="*/ 0 w 477"/>
              <a:gd name="T9" fmla="*/ 2147483647 h 383"/>
              <a:gd name="T10" fmla="*/ 2147483647 w 477"/>
              <a:gd name="T11" fmla="*/ 0 h 383"/>
              <a:gd name="T12" fmla="*/ 2147483647 w 477"/>
              <a:gd name="T13" fmla="*/ 2147483647 h 383"/>
              <a:gd name="T14" fmla="*/ 2147483647 w 477"/>
              <a:gd name="T15" fmla="*/ 2147483647 h 383"/>
              <a:gd name="T16" fmla="*/ 2147483647 w 477"/>
              <a:gd name="T17" fmla="*/ 2147483647 h 383"/>
              <a:gd name="T18" fmla="*/ 2147483647 w 477"/>
              <a:gd name="T19" fmla="*/ 2147483647 h 383"/>
              <a:gd name="T20" fmla="*/ 2147483647 w 477"/>
              <a:gd name="T21" fmla="*/ 2147483647 h 383"/>
              <a:gd name="T22" fmla="*/ 2147483647 w 477"/>
              <a:gd name="T23" fmla="*/ 2147483647 h 383"/>
              <a:gd name="T24" fmla="*/ 2147483647 w 477"/>
              <a:gd name="T25" fmla="*/ 2147483647 h 383"/>
              <a:gd name="T26" fmla="*/ 2147483647 w 477"/>
              <a:gd name="T27" fmla="*/ 2147483647 h 383"/>
              <a:gd name="T28" fmla="*/ 2147483647 w 477"/>
              <a:gd name="T29" fmla="*/ 2147483647 h 383"/>
              <a:gd name="T30" fmla="*/ 2147483647 w 477"/>
              <a:gd name="T31" fmla="*/ 2147483647 h 383"/>
              <a:gd name="T32" fmla="*/ 2147483647 w 477"/>
              <a:gd name="T33" fmla="*/ 2147483647 h 383"/>
              <a:gd name="T34" fmla="*/ 2147483647 w 477"/>
              <a:gd name="T35" fmla="*/ 2147483647 h 383"/>
              <a:gd name="T36" fmla="*/ 2147483647 w 477"/>
              <a:gd name="T37" fmla="*/ 2147483647 h 383"/>
              <a:gd name="T38" fmla="*/ 2147483647 w 477"/>
              <a:gd name="T39" fmla="*/ 2147483647 h 383"/>
              <a:gd name="T40" fmla="*/ 2147483647 w 477"/>
              <a:gd name="T41" fmla="*/ 2147483647 h 383"/>
              <a:gd name="T42" fmla="*/ 2147483647 w 477"/>
              <a:gd name="T43" fmla="*/ 2147483647 h 383"/>
              <a:gd name="T44" fmla="*/ 2147483647 w 477"/>
              <a:gd name="T45" fmla="*/ 2147483647 h 383"/>
              <a:gd name="T46" fmla="*/ 2147483647 w 477"/>
              <a:gd name="T47" fmla="*/ 2147483647 h 383"/>
              <a:gd name="T48" fmla="*/ 2147483647 w 477"/>
              <a:gd name="T49" fmla="*/ 2147483647 h 383"/>
              <a:gd name="T50" fmla="*/ 2147483647 w 477"/>
              <a:gd name="T51" fmla="*/ 2147483647 h 383"/>
              <a:gd name="T52" fmla="*/ 2147483647 w 477"/>
              <a:gd name="T53" fmla="*/ 2147483647 h 383"/>
              <a:gd name="T54" fmla="*/ 2147483647 w 477"/>
              <a:gd name="T55" fmla="*/ 2147483647 h 383"/>
              <a:gd name="T56" fmla="*/ 2147483647 w 477"/>
              <a:gd name="T57" fmla="*/ 2147483647 h 383"/>
              <a:gd name="T58" fmla="*/ 2147483647 w 477"/>
              <a:gd name="T59" fmla="*/ 2147483647 h 383"/>
              <a:gd name="T60" fmla="*/ 2147483647 w 477"/>
              <a:gd name="T61" fmla="*/ 2147483647 h 383"/>
              <a:gd name="T62" fmla="*/ 2147483647 w 477"/>
              <a:gd name="T63" fmla="*/ 2147483647 h 383"/>
              <a:gd name="T64" fmla="*/ 2147483647 w 477"/>
              <a:gd name="T65" fmla="*/ 2147483647 h 383"/>
              <a:gd name="T66" fmla="*/ 2147483647 w 477"/>
              <a:gd name="T67" fmla="*/ 2147483647 h 383"/>
              <a:gd name="T68" fmla="*/ 2147483647 w 477"/>
              <a:gd name="T69" fmla="*/ 2147483647 h 383"/>
              <a:gd name="T70" fmla="*/ 2147483647 w 477"/>
              <a:gd name="T71" fmla="*/ 2147483647 h 383"/>
              <a:gd name="T72" fmla="*/ 2147483647 w 477"/>
              <a:gd name="T73" fmla="*/ 2147483647 h 383"/>
              <a:gd name="T74" fmla="*/ 2147483647 w 477"/>
              <a:gd name="T75" fmla="*/ 2147483647 h 383"/>
              <a:gd name="T76" fmla="*/ 0 w 477"/>
              <a:gd name="T77" fmla="*/ 2147483647 h 3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7"/>
              <a:gd name="T118" fmla="*/ 0 h 383"/>
              <a:gd name="T119" fmla="*/ 477 w 477"/>
              <a:gd name="T120" fmla="*/ 383 h 3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7" h="383">
                <a:moveTo>
                  <a:pt x="0" y="9"/>
                </a:moveTo>
                <a:lnTo>
                  <a:pt x="239" y="0"/>
                </a:lnTo>
                <a:lnTo>
                  <a:pt x="281" y="79"/>
                </a:lnTo>
                <a:lnTo>
                  <a:pt x="244" y="172"/>
                </a:lnTo>
                <a:lnTo>
                  <a:pt x="233" y="214"/>
                </a:lnTo>
                <a:lnTo>
                  <a:pt x="393" y="197"/>
                </a:lnTo>
                <a:lnTo>
                  <a:pt x="403" y="258"/>
                </a:lnTo>
                <a:lnTo>
                  <a:pt x="355" y="252"/>
                </a:lnTo>
                <a:lnTo>
                  <a:pt x="333" y="278"/>
                </a:lnTo>
                <a:lnTo>
                  <a:pt x="358" y="295"/>
                </a:lnTo>
                <a:lnTo>
                  <a:pt x="401" y="275"/>
                </a:lnTo>
                <a:lnTo>
                  <a:pt x="403" y="304"/>
                </a:lnTo>
                <a:lnTo>
                  <a:pt x="429" y="279"/>
                </a:lnTo>
                <a:lnTo>
                  <a:pt x="446" y="279"/>
                </a:lnTo>
                <a:lnTo>
                  <a:pt x="426" y="330"/>
                </a:lnTo>
                <a:lnTo>
                  <a:pt x="465" y="339"/>
                </a:lnTo>
                <a:lnTo>
                  <a:pt x="477" y="367"/>
                </a:lnTo>
                <a:lnTo>
                  <a:pt x="459" y="375"/>
                </a:lnTo>
                <a:lnTo>
                  <a:pt x="435" y="358"/>
                </a:lnTo>
                <a:lnTo>
                  <a:pt x="388" y="345"/>
                </a:lnTo>
                <a:lnTo>
                  <a:pt x="398" y="378"/>
                </a:lnTo>
                <a:lnTo>
                  <a:pt x="375" y="383"/>
                </a:lnTo>
                <a:lnTo>
                  <a:pt x="356" y="352"/>
                </a:lnTo>
                <a:lnTo>
                  <a:pt x="345" y="371"/>
                </a:lnTo>
                <a:lnTo>
                  <a:pt x="275" y="371"/>
                </a:lnTo>
                <a:lnTo>
                  <a:pt x="275" y="352"/>
                </a:lnTo>
                <a:lnTo>
                  <a:pt x="249" y="330"/>
                </a:lnTo>
                <a:lnTo>
                  <a:pt x="196" y="327"/>
                </a:lnTo>
                <a:lnTo>
                  <a:pt x="240" y="352"/>
                </a:lnTo>
                <a:lnTo>
                  <a:pt x="179" y="365"/>
                </a:lnTo>
                <a:lnTo>
                  <a:pt x="83" y="348"/>
                </a:lnTo>
                <a:lnTo>
                  <a:pt x="47" y="352"/>
                </a:lnTo>
                <a:lnTo>
                  <a:pt x="60" y="224"/>
                </a:lnTo>
                <a:lnTo>
                  <a:pt x="2" y="122"/>
                </a:lnTo>
                <a:lnTo>
                  <a:pt x="0" y="9"/>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59" name="Freeform 35">
            <a:extLst>
              <a:ext uri="{FF2B5EF4-FFF2-40B4-BE49-F238E27FC236}">
                <a16:creationId xmlns:a16="http://schemas.microsoft.com/office/drawing/2014/main" id="{BAAEABC9-8C76-4CF8-8505-F2FCECDFE026}"/>
              </a:ext>
            </a:extLst>
          </p:cNvPr>
          <p:cNvSpPr>
            <a:spLocks/>
          </p:cNvSpPr>
          <p:nvPr/>
        </p:nvSpPr>
        <p:spPr bwMode="auto">
          <a:xfrm>
            <a:off x="7871201" y="1056299"/>
            <a:ext cx="1014412" cy="1222375"/>
          </a:xfrm>
          <a:custGeom>
            <a:avLst/>
            <a:gdLst>
              <a:gd name="T0" fmla="*/ 2147483647 w 532"/>
              <a:gd name="T1" fmla="*/ 0 h 599"/>
              <a:gd name="T2" fmla="*/ 2147483647 w 532"/>
              <a:gd name="T3" fmla="*/ 2147483647 h 599"/>
              <a:gd name="T4" fmla="*/ 2147483647 w 532"/>
              <a:gd name="T5" fmla="*/ 2147483647 h 599"/>
              <a:gd name="T6" fmla="*/ 0 w 532"/>
              <a:gd name="T7" fmla="*/ 2147483647 h 599"/>
              <a:gd name="T8" fmla="*/ 0 w 532"/>
              <a:gd name="T9" fmla="*/ 2147483647 h 599"/>
              <a:gd name="T10" fmla="*/ 2147483647 w 532"/>
              <a:gd name="T11" fmla="*/ 2147483647 h 599"/>
              <a:gd name="T12" fmla="*/ 2147483647 w 532"/>
              <a:gd name="T13" fmla="*/ 0 h 599"/>
              <a:gd name="T14" fmla="*/ 2147483647 w 532"/>
              <a:gd name="T15" fmla="*/ 2147483647 h 599"/>
              <a:gd name="T16" fmla="*/ 2147483647 w 532"/>
              <a:gd name="T17" fmla="*/ 2147483647 h 599"/>
              <a:gd name="T18" fmla="*/ 2147483647 w 532"/>
              <a:gd name="T19" fmla="*/ 2147483647 h 599"/>
              <a:gd name="T20" fmla="*/ 2147483647 w 532"/>
              <a:gd name="T21" fmla="*/ 2147483647 h 599"/>
              <a:gd name="T22" fmla="*/ 2147483647 w 532"/>
              <a:gd name="T23" fmla="*/ 2147483647 h 599"/>
              <a:gd name="T24" fmla="*/ 2147483647 w 532"/>
              <a:gd name="T25" fmla="*/ 2147483647 h 599"/>
              <a:gd name="T26" fmla="*/ 2147483647 w 532"/>
              <a:gd name="T27" fmla="*/ 2147483647 h 599"/>
              <a:gd name="T28" fmla="*/ 2147483647 w 532"/>
              <a:gd name="T29" fmla="*/ 2147483647 h 599"/>
              <a:gd name="T30" fmla="*/ 2147483647 w 532"/>
              <a:gd name="T31" fmla="*/ 2147483647 h 599"/>
              <a:gd name="T32" fmla="*/ 2147483647 w 532"/>
              <a:gd name="T33" fmla="*/ 2147483647 h 599"/>
              <a:gd name="T34" fmla="*/ 2147483647 w 532"/>
              <a:gd name="T35" fmla="*/ 2147483647 h 599"/>
              <a:gd name="T36" fmla="*/ 2147483647 w 532"/>
              <a:gd name="T37" fmla="*/ 2147483647 h 599"/>
              <a:gd name="T38" fmla="*/ 2147483647 w 532"/>
              <a:gd name="T39" fmla="*/ 2147483647 h 599"/>
              <a:gd name="T40" fmla="*/ 2147483647 w 532"/>
              <a:gd name="T41" fmla="*/ 2147483647 h 599"/>
              <a:gd name="T42" fmla="*/ 2147483647 w 532"/>
              <a:gd name="T43" fmla="*/ 2147483647 h 599"/>
              <a:gd name="T44" fmla="*/ 2147483647 w 532"/>
              <a:gd name="T45" fmla="*/ 2147483647 h 599"/>
              <a:gd name="T46" fmla="*/ 2147483647 w 532"/>
              <a:gd name="T47" fmla="*/ 2147483647 h 599"/>
              <a:gd name="T48" fmla="*/ 2147483647 w 532"/>
              <a:gd name="T49" fmla="*/ 2147483647 h 599"/>
              <a:gd name="T50" fmla="*/ 2147483647 w 532"/>
              <a:gd name="T51" fmla="*/ 2147483647 h 599"/>
              <a:gd name="T52" fmla="*/ 2147483647 w 532"/>
              <a:gd name="T53" fmla="*/ 2147483647 h 599"/>
              <a:gd name="T54" fmla="*/ 2147483647 w 532"/>
              <a:gd name="T55" fmla="*/ 2147483647 h 599"/>
              <a:gd name="T56" fmla="*/ 2147483647 w 532"/>
              <a:gd name="T57" fmla="*/ 2147483647 h 599"/>
              <a:gd name="T58" fmla="*/ 2147483647 w 532"/>
              <a:gd name="T59" fmla="*/ 2147483647 h 599"/>
              <a:gd name="T60" fmla="*/ 2147483647 w 532"/>
              <a:gd name="T61" fmla="*/ 2147483647 h 599"/>
              <a:gd name="T62" fmla="*/ 2147483647 w 532"/>
              <a:gd name="T63" fmla="*/ 2147483647 h 599"/>
              <a:gd name="T64" fmla="*/ 2147483647 w 532"/>
              <a:gd name="T65" fmla="*/ 2147483647 h 599"/>
              <a:gd name="T66" fmla="*/ 2147483647 w 532"/>
              <a:gd name="T67" fmla="*/ 2147483647 h 599"/>
              <a:gd name="T68" fmla="*/ 0 w 532"/>
              <a:gd name="T69" fmla="*/ 2147483647 h 5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2"/>
              <a:gd name="T106" fmla="*/ 0 h 599"/>
              <a:gd name="T107" fmla="*/ 532 w 532"/>
              <a:gd name="T108" fmla="*/ 599 h 5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2" h="599">
                <a:moveTo>
                  <a:pt x="0" y="46"/>
                </a:moveTo>
                <a:lnTo>
                  <a:pt x="140" y="46"/>
                </a:lnTo>
                <a:lnTo>
                  <a:pt x="138" y="0"/>
                </a:lnTo>
                <a:lnTo>
                  <a:pt x="169" y="13"/>
                </a:lnTo>
                <a:lnTo>
                  <a:pt x="175" y="49"/>
                </a:lnTo>
                <a:lnTo>
                  <a:pt x="241" y="89"/>
                </a:lnTo>
                <a:lnTo>
                  <a:pt x="262" y="71"/>
                </a:lnTo>
                <a:lnTo>
                  <a:pt x="301" y="71"/>
                </a:lnTo>
                <a:lnTo>
                  <a:pt x="332" y="106"/>
                </a:lnTo>
                <a:lnTo>
                  <a:pt x="352" y="93"/>
                </a:lnTo>
                <a:lnTo>
                  <a:pt x="410" y="107"/>
                </a:lnTo>
                <a:lnTo>
                  <a:pt x="430" y="81"/>
                </a:lnTo>
                <a:lnTo>
                  <a:pt x="467" y="102"/>
                </a:lnTo>
                <a:lnTo>
                  <a:pt x="532" y="99"/>
                </a:lnTo>
                <a:lnTo>
                  <a:pt x="426" y="173"/>
                </a:lnTo>
                <a:lnTo>
                  <a:pt x="374" y="238"/>
                </a:lnTo>
                <a:lnTo>
                  <a:pt x="384" y="333"/>
                </a:lnTo>
                <a:lnTo>
                  <a:pt x="347" y="372"/>
                </a:lnTo>
                <a:lnTo>
                  <a:pt x="362" y="400"/>
                </a:lnTo>
                <a:lnTo>
                  <a:pt x="362" y="469"/>
                </a:lnTo>
                <a:lnTo>
                  <a:pt x="398" y="469"/>
                </a:lnTo>
                <a:lnTo>
                  <a:pt x="452" y="520"/>
                </a:lnTo>
                <a:lnTo>
                  <a:pt x="474" y="581"/>
                </a:lnTo>
                <a:lnTo>
                  <a:pt x="98" y="599"/>
                </a:lnTo>
                <a:lnTo>
                  <a:pt x="99" y="433"/>
                </a:lnTo>
                <a:lnTo>
                  <a:pt x="66" y="397"/>
                </a:lnTo>
                <a:lnTo>
                  <a:pt x="77" y="353"/>
                </a:lnTo>
                <a:lnTo>
                  <a:pt x="89" y="328"/>
                </a:lnTo>
                <a:lnTo>
                  <a:pt x="66" y="214"/>
                </a:lnTo>
                <a:lnTo>
                  <a:pt x="34" y="138"/>
                </a:lnTo>
                <a:lnTo>
                  <a:pt x="0" y="46"/>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60" name="Freeform 36">
            <a:extLst>
              <a:ext uri="{FF2B5EF4-FFF2-40B4-BE49-F238E27FC236}">
                <a16:creationId xmlns:a16="http://schemas.microsoft.com/office/drawing/2014/main" id="{9AAB4854-4B5F-444C-82DB-1706FE7BBDBB}"/>
              </a:ext>
            </a:extLst>
          </p:cNvPr>
          <p:cNvSpPr>
            <a:spLocks/>
          </p:cNvSpPr>
          <p:nvPr/>
        </p:nvSpPr>
        <p:spPr bwMode="auto">
          <a:xfrm>
            <a:off x="8537633" y="1460159"/>
            <a:ext cx="766763" cy="968375"/>
          </a:xfrm>
          <a:custGeom>
            <a:avLst/>
            <a:gdLst>
              <a:gd name="T0" fmla="*/ 2147483647 w 404"/>
              <a:gd name="T1" fmla="*/ 0 h 473"/>
              <a:gd name="T2" fmla="*/ 2147483647 w 404"/>
              <a:gd name="T3" fmla="*/ 2147483647 h 473"/>
              <a:gd name="T4" fmla="*/ 2147483647 w 404"/>
              <a:gd name="T5" fmla="*/ 2147483647 h 473"/>
              <a:gd name="T6" fmla="*/ 0 w 404"/>
              <a:gd name="T7" fmla="*/ 2147483647 h 473"/>
              <a:gd name="T8" fmla="*/ 2147483647 w 404"/>
              <a:gd name="T9" fmla="*/ 2147483647 h 473"/>
              <a:gd name="T10" fmla="*/ 2147483647 w 404"/>
              <a:gd name="T11" fmla="*/ 2147483647 h 473"/>
              <a:gd name="T12" fmla="*/ 2147483647 w 404"/>
              <a:gd name="T13" fmla="*/ 2147483647 h 473"/>
              <a:gd name="T14" fmla="*/ 2147483647 w 404"/>
              <a:gd name="T15" fmla="*/ 0 h 473"/>
              <a:gd name="T16" fmla="*/ 2147483647 w 404"/>
              <a:gd name="T17" fmla="*/ 2147483647 h 473"/>
              <a:gd name="T18" fmla="*/ 2147483647 w 404"/>
              <a:gd name="T19" fmla="*/ 2147483647 h 473"/>
              <a:gd name="T20" fmla="*/ 2147483647 w 404"/>
              <a:gd name="T21" fmla="*/ 2147483647 h 473"/>
              <a:gd name="T22" fmla="*/ 2147483647 w 404"/>
              <a:gd name="T23" fmla="*/ 2147483647 h 473"/>
              <a:gd name="T24" fmla="*/ 2147483647 w 404"/>
              <a:gd name="T25" fmla="*/ 2147483647 h 473"/>
              <a:gd name="T26" fmla="*/ 2147483647 w 404"/>
              <a:gd name="T27" fmla="*/ 2147483647 h 473"/>
              <a:gd name="T28" fmla="*/ 2147483647 w 404"/>
              <a:gd name="T29" fmla="*/ 2147483647 h 473"/>
              <a:gd name="T30" fmla="*/ 2147483647 w 404"/>
              <a:gd name="T31" fmla="*/ 2147483647 h 473"/>
              <a:gd name="T32" fmla="*/ 2147483647 w 404"/>
              <a:gd name="T33" fmla="*/ 2147483647 h 473"/>
              <a:gd name="T34" fmla="*/ 2147483647 w 404"/>
              <a:gd name="T35" fmla="*/ 2147483647 h 473"/>
              <a:gd name="T36" fmla="*/ 2147483647 w 404"/>
              <a:gd name="T37" fmla="*/ 2147483647 h 473"/>
              <a:gd name="T38" fmla="*/ 2147483647 w 404"/>
              <a:gd name="T39" fmla="*/ 2147483647 h 473"/>
              <a:gd name="T40" fmla="*/ 2147483647 w 404"/>
              <a:gd name="T41" fmla="*/ 2147483647 h 473"/>
              <a:gd name="T42" fmla="*/ 2147483647 w 404"/>
              <a:gd name="T43" fmla="*/ 2147483647 h 473"/>
              <a:gd name="T44" fmla="*/ 2147483647 w 404"/>
              <a:gd name="T45" fmla="*/ 2147483647 h 473"/>
              <a:gd name="T46" fmla="*/ 2147483647 w 404"/>
              <a:gd name="T47" fmla="*/ 2147483647 h 473"/>
              <a:gd name="T48" fmla="*/ 2147483647 w 404"/>
              <a:gd name="T49" fmla="*/ 2147483647 h 473"/>
              <a:gd name="T50" fmla="*/ 2147483647 w 404"/>
              <a:gd name="T51" fmla="*/ 2147483647 h 473"/>
              <a:gd name="T52" fmla="*/ 2147483647 w 404"/>
              <a:gd name="T53" fmla="*/ 2147483647 h 473"/>
              <a:gd name="T54" fmla="*/ 2147483647 w 404"/>
              <a:gd name="T55" fmla="*/ 2147483647 h 473"/>
              <a:gd name="T56" fmla="*/ 2147483647 w 404"/>
              <a:gd name="T57" fmla="*/ 2147483647 h 473"/>
              <a:gd name="T58" fmla="*/ 2147483647 w 404"/>
              <a:gd name="T59" fmla="*/ 2147483647 h 473"/>
              <a:gd name="T60" fmla="*/ 2147483647 w 404"/>
              <a:gd name="T61" fmla="*/ 2147483647 h 473"/>
              <a:gd name="T62" fmla="*/ 2147483647 w 404"/>
              <a:gd name="T63" fmla="*/ 2147483647 h 473"/>
              <a:gd name="T64" fmla="*/ 2147483647 w 404"/>
              <a:gd name="T65" fmla="*/ 2147483647 h 473"/>
              <a:gd name="T66" fmla="*/ 2147483647 w 404"/>
              <a:gd name="T67" fmla="*/ 2147483647 h 473"/>
              <a:gd name="T68" fmla="*/ 2147483647 w 404"/>
              <a:gd name="T69" fmla="*/ 2147483647 h 473"/>
              <a:gd name="T70" fmla="*/ 2147483647 w 404"/>
              <a:gd name="T71" fmla="*/ 2147483647 h 473"/>
              <a:gd name="T72" fmla="*/ 2147483647 w 404"/>
              <a:gd name="T73" fmla="*/ 2147483647 h 473"/>
              <a:gd name="T74" fmla="*/ 0 w 404"/>
              <a:gd name="T75" fmla="*/ 2147483647 h 473"/>
              <a:gd name="T76" fmla="*/ 2147483647 w 404"/>
              <a:gd name="T77" fmla="*/ 2147483647 h 473"/>
              <a:gd name="T78" fmla="*/ 2147483647 w 404"/>
              <a:gd name="T79" fmla="*/ 2147483647 h 47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4"/>
              <a:gd name="T121" fmla="*/ 0 h 473"/>
              <a:gd name="T122" fmla="*/ 404 w 404"/>
              <a:gd name="T123" fmla="*/ 473 h 47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4" h="473">
                <a:moveTo>
                  <a:pt x="29" y="32"/>
                </a:moveTo>
                <a:lnTo>
                  <a:pt x="59" y="28"/>
                </a:lnTo>
                <a:lnTo>
                  <a:pt x="87" y="28"/>
                </a:lnTo>
                <a:lnTo>
                  <a:pt x="104" y="0"/>
                </a:lnTo>
                <a:lnTo>
                  <a:pt x="117" y="35"/>
                </a:lnTo>
                <a:lnTo>
                  <a:pt x="161" y="35"/>
                </a:lnTo>
                <a:lnTo>
                  <a:pt x="184" y="67"/>
                </a:lnTo>
                <a:lnTo>
                  <a:pt x="229" y="58"/>
                </a:lnTo>
                <a:lnTo>
                  <a:pt x="260" y="79"/>
                </a:lnTo>
                <a:lnTo>
                  <a:pt x="316" y="93"/>
                </a:lnTo>
                <a:lnTo>
                  <a:pt x="327" y="118"/>
                </a:lnTo>
                <a:lnTo>
                  <a:pt x="356" y="119"/>
                </a:lnTo>
                <a:lnTo>
                  <a:pt x="347" y="144"/>
                </a:lnTo>
                <a:lnTo>
                  <a:pt x="357" y="172"/>
                </a:lnTo>
                <a:lnTo>
                  <a:pt x="338" y="207"/>
                </a:lnTo>
                <a:lnTo>
                  <a:pt x="351" y="214"/>
                </a:lnTo>
                <a:lnTo>
                  <a:pt x="383" y="176"/>
                </a:lnTo>
                <a:lnTo>
                  <a:pt x="382" y="163"/>
                </a:lnTo>
                <a:lnTo>
                  <a:pt x="395" y="157"/>
                </a:lnTo>
                <a:lnTo>
                  <a:pt x="404" y="176"/>
                </a:lnTo>
                <a:lnTo>
                  <a:pt x="379" y="202"/>
                </a:lnTo>
                <a:lnTo>
                  <a:pt x="369" y="262"/>
                </a:lnTo>
                <a:lnTo>
                  <a:pt x="369" y="362"/>
                </a:lnTo>
                <a:lnTo>
                  <a:pt x="383" y="380"/>
                </a:lnTo>
                <a:lnTo>
                  <a:pt x="377" y="442"/>
                </a:lnTo>
                <a:lnTo>
                  <a:pt x="186" y="473"/>
                </a:lnTo>
                <a:lnTo>
                  <a:pt x="138" y="444"/>
                </a:lnTo>
                <a:lnTo>
                  <a:pt x="148" y="406"/>
                </a:lnTo>
                <a:lnTo>
                  <a:pt x="125" y="365"/>
                </a:lnTo>
                <a:lnTo>
                  <a:pt x="104" y="314"/>
                </a:lnTo>
                <a:lnTo>
                  <a:pt x="50" y="263"/>
                </a:lnTo>
                <a:lnTo>
                  <a:pt x="17" y="263"/>
                </a:lnTo>
                <a:lnTo>
                  <a:pt x="17" y="194"/>
                </a:lnTo>
                <a:lnTo>
                  <a:pt x="0" y="167"/>
                </a:lnTo>
                <a:lnTo>
                  <a:pt x="37" y="127"/>
                </a:lnTo>
                <a:lnTo>
                  <a:pt x="29" y="32"/>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61" name="Freeform 37">
            <a:extLst>
              <a:ext uri="{FF2B5EF4-FFF2-40B4-BE49-F238E27FC236}">
                <a16:creationId xmlns:a16="http://schemas.microsoft.com/office/drawing/2014/main" id="{FB8E464C-5BBC-4F6A-BCC9-7BD998FE8102}"/>
              </a:ext>
            </a:extLst>
          </p:cNvPr>
          <p:cNvSpPr>
            <a:spLocks/>
          </p:cNvSpPr>
          <p:nvPr/>
        </p:nvSpPr>
        <p:spPr bwMode="auto">
          <a:xfrm>
            <a:off x="8050271" y="2231366"/>
            <a:ext cx="892175" cy="622300"/>
          </a:xfrm>
          <a:custGeom>
            <a:avLst/>
            <a:gdLst>
              <a:gd name="T0" fmla="*/ 2147483647 w 469"/>
              <a:gd name="T1" fmla="*/ 0 h 305"/>
              <a:gd name="T2" fmla="*/ 2147483647 w 469"/>
              <a:gd name="T3" fmla="*/ 2147483647 h 305"/>
              <a:gd name="T4" fmla="*/ 2147483647 w 469"/>
              <a:gd name="T5" fmla="*/ 2147483647 h 305"/>
              <a:gd name="T6" fmla="*/ 0 w 469"/>
              <a:gd name="T7" fmla="*/ 2147483647 h 305"/>
              <a:gd name="T8" fmla="*/ 2147483647 w 469"/>
              <a:gd name="T9" fmla="*/ 2147483647 h 305"/>
              <a:gd name="T10" fmla="*/ 0 w 469"/>
              <a:gd name="T11" fmla="*/ 2147483647 h 305"/>
              <a:gd name="T12" fmla="*/ 2147483647 w 469"/>
              <a:gd name="T13" fmla="*/ 2147483647 h 305"/>
              <a:gd name="T14" fmla="*/ 2147483647 w 469"/>
              <a:gd name="T15" fmla="*/ 2147483647 h 305"/>
              <a:gd name="T16" fmla="*/ 2147483647 w 469"/>
              <a:gd name="T17" fmla="*/ 2147483647 h 305"/>
              <a:gd name="T18" fmla="*/ 2147483647 w 469"/>
              <a:gd name="T19" fmla="*/ 2147483647 h 305"/>
              <a:gd name="T20" fmla="*/ 2147483647 w 469"/>
              <a:gd name="T21" fmla="*/ 2147483647 h 305"/>
              <a:gd name="T22" fmla="*/ 2147483647 w 469"/>
              <a:gd name="T23" fmla="*/ 2147483647 h 305"/>
              <a:gd name="T24" fmla="*/ 2147483647 w 469"/>
              <a:gd name="T25" fmla="*/ 2147483647 h 305"/>
              <a:gd name="T26" fmla="*/ 2147483647 w 469"/>
              <a:gd name="T27" fmla="*/ 2147483647 h 305"/>
              <a:gd name="T28" fmla="*/ 2147483647 w 469"/>
              <a:gd name="T29" fmla="*/ 2147483647 h 305"/>
              <a:gd name="T30" fmla="*/ 2147483647 w 469"/>
              <a:gd name="T31" fmla="*/ 2147483647 h 305"/>
              <a:gd name="T32" fmla="*/ 2147483647 w 469"/>
              <a:gd name="T33" fmla="*/ 2147483647 h 305"/>
              <a:gd name="T34" fmla="*/ 2147483647 w 469"/>
              <a:gd name="T35" fmla="*/ 2147483647 h 305"/>
              <a:gd name="T36" fmla="*/ 2147483647 w 469"/>
              <a:gd name="T37" fmla="*/ 0 h 305"/>
              <a:gd name="T38" fmla="*/ 2147483647 w 469"/>
              <a:gd name="T39" fmla="*/ 2147483647 h 305"/>
              <a:gd name="T40" fmla="*/ 2147483647 w 469"/>
              <a:gd name="T41" fmla="*/ 2147483647 h 305"/>
              <a:gd name="T42" fmla="*/ 2147483647 w 469"/>
              <a:gd name="T43" fmla="*/ 2147483647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9"/>
              <a:gd name="T67" fmla="*/ 0 h 305"/>
              <a:gd name="T68" fmla="*/ 469 w 469"/>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9" h="305">
                <a:moveTo>
                  <a:pt x="7" y="16"/>
                </a:moveTo>
                <a:lnTo>
                  <a:pt x="0" y="70"/>
                </a:lnTo>
                <a:lnTo>
                  <a:pt x="10" y="126"/>
                </a:lnTo>
                <a:lnTo>
                  <a:pt x="54" y="243"/>
                </a:lnTo>
                <a:lnTo>
                  <a:pt x="78" y="305"/>
                </a:lnTo>
                <a:lnTo>
                  <a:pt x="354" y="291"/>
                </a:lnTo>
                <a:lnTo>
                  <a:pt x="399" y="305"/>
                </a:lnTo>
                <a:lnTo>
                  <a:pt x="427" y="245"/>
                </a:lnTo>
                <a:lnTo>
                  <a:pt x="417" y="203"/>
                </a:lnTo>
                <a:lnTo>
                  <a:pt x="463" y="195"/>
                </a:lnTo>
                <a:lnTo>
                  <a:pt x="469" y="128"/>
                </a:lnTo>
                <a:lnTo>
                  <a:pt x="442" y="99"/>
                </a:lnTo>
                <a:lnTo>
                  <a:pt x="394" y="70"/>
                </a:lnTo>
                <a:lnTo>
                  <a:pt x="404" y="29"/>
                </a:lnTo>
                <a:lnTo>
                  <a:pt x="383" y="0"/>
                </a:lnTo>
                <a:lnTo>
                  <a:pt x="280" y="4"/>
                </a:lnTo>
                <a:lnTo>
                  <a:pt x="176" y="9"/>
                </a:lnTo>
                <a:lnTo>
                  <a:pt x="7" y="16"/>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62" name="Freeform 38">
            <a:extLst>
              <a:ext uri="{FF2B5EF4-FFF2-40B4-BE49-F238E27FC236}">
                <a16:creationId xmlns:a16="http://schemas.microsoft.com/office/drawing/2014/main" id="{E9180D2F-889A-4A9C-AF60-F2EB44C0CB2E}"/>
              </a:ext>
            </a:extLst>
          </p:cNvPr>
          <p:cNvSpPr>
            <a:spLocks/>
          </p:cNvSpPr>
          <p:nvPr/>
        </p:nvSpPr>
        <p:spPr bwMode="auto">
          <a:xfrm>
            <a:off x="8837671" y="1322046"/>
            <a:ext cx="830262" cy="385763"/>
          </a:xfrm>
          <a:custGeom>
            <a:avLst/>
            <a:gdLst>
              <a:gd name="T0" fmla="*/ 2147483647 w 435"/>
              <a:gd name="T1" fmla="*/ 0 h 188"/>
              <a:gd name="T2" fmla="*/ 2147483647 w 435"/>
              <a:gd name="T3" fmla="*/ 2147483647 h 188"/>
              <a:gd name="T4" fmla="*/ 2147483647 w 435"/>
              <a:gd name="T5" fmla="*/ 2147483647 h 188"/>
              <a:gd name="T6" fmla="*/ 0 w 435"/>
              <a:gd name="T7" fmla="*/ 2147483647 h 188"/>
              <a:gd name="T8" fmla="*/ 0 w 435"/>
              <a:gd name="T9" fmla="*/ 2147483647 h 188"/>
              <a:gd name="T10" fmla="*/ 2147483647 w 435"/>
              <a:gd name="T11" fmla="*/ 0 h 188"/>
              <a:gd name="T12" fmla="*/ 2147483647 w 435"/>
              <a:gd name="T13" fmla="*/ 2147483647 h 188"/>
              <a:gd name="T14" fmla="*/ 2147483647 w 435"/>
              <a:gd name="T15" fmla="*/ 2147483647 h 188"/>
              <a:gd name="T16" fmla="*/ 2147483647 w 435"/>
              <a:gd name="T17" fmla="*/ 2147483647 h 188"/>
              <a:gd name="T18" fmla="*/ 2147483647 w 435"/>
              <a:gd name="T19" fmla="*/ 2147483647 h 188"/>
              <a:gd name="T20" fmla="*/ 2147483647 w 435"/>
              <a:gd name="T21" fmla="*/ 2147483647 h 188"/>
              <a:gd name="T22" fmla="*/ 2147483647 w 435"/>
              <a:gd name="T23" fmla="*/ 2147483647 h 188"/>
              <a:gd name="T24" fmla="*/ 2147483647 w 435"/>
              <a:gd name="T25" fmla="*/ 2147483647 h 188"/>
              <a:gd name="T26" fmla="*/ 2147483647 w 435"/>
              <a:gd name="T27" fmla="*/ 2147483647 h 188"/>
              <a:gd name="T28" fmla="*/ 2147483647 w 435"/>
              <a:gd name="T29" fmla="*/ 2147483647 h 188"/>
              <a:gd name="T30" fmla="*/ 2147483647 w 435"/>
              <a:gd name="T31" fmla="*/ 2147483647 h 188"/>
              <a:gd name="T32" fmla="*/ 2147483647 w 435"/>
              <a:gd name="T33" fmla="*/ 2147483647 h 188"/>
              <a:gd name="T34" fmla="*/ 2147483647 w 435"/>
              <a:gd name="T35" fmla="*/ 2147483647 h 188"/>
              <a:gd name="T36" fmla="*/ 2147483647 w 435"/>
              <a:gd name="T37" fmla="*/ 2147483647 h 188"/>
              <a:gd name="T38" fmla="*/ 2147483647 w 435"/>
              <a:gd name="T39" fmla="*/ 2147483647 h 188"/>
              <a:gd name="T40" fmla="*/ 2147483647 w 435"/>
              <a:gd name="T41" fmla="*/ 2147483647 h 188"/>
              <a:gd name="T42" fmla="*/ 2147483647 w 435"/>
              <a:gd name="T43" fmla="*/ 2147483647 h 188"/>
              <a:gd name="T44" fmla="*/ 2147483647 w 435"/>
              <a:gd name="T45" fmla="*/ 2147483647 h 188"/>
              <a:gd name="T46" fmla="*/ 2147483647 w 435"/>
              <a:gd name="T47" fmla="*/ 2147483647 h 188"/>
              <a:gd name="T48" fmla="*/ 2147483647 w 435"/>
              <a:gd name="T49" fmla="*/ 2147483647 h 188"/>
              <a:gd name="T50" fmla="*/ 2147483647 w 435"/>
              <a:gd name="T51" fmla="*/ 2147483647 h 188"/>
              <a:gd name="T52" fmla="*/ 2147483647 w 435"/>
              <a:gd name="T53" fmla="*/ 2147483647 h 188"/>
              <a:gd name="T54" fmla="*/ 2147483647 w 435"/>
              <a:gd name="T55" fmla="*/ 2147483647 h 188"/>
              <a:gd name="T56" fmla="*/ 0 w 435"/>
              <a:gd name="T57" fmla="*/ 2147483647 h 1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35"/>
              <a:gd name="T88" fmla="*/ 0 h 188"/>
              <a:gd name="T89" fmla="*/ 435 w 435"/>
              <a:gd name="T90" fmla="*/ 188 h 1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35" h="188">
                <a:moveTo>
                  <a:pt x="0" y="104"/>
                </a:moveTo>
                <a:lnTo>
                  <a:pt x="97" y="0"/>
                </a:lnTo>
                <a:lnTo>
                  <a:pt x="80" y="43"/>
                </a:lnTo>
                <a:lnTo>
                  <a:pt x="93" y="56"/>
                </a:lnTo>
                <a:lnTo>
                  <a:pt x="124" y="38"/>
                </a:lnTo>
                <a:lnTo>
                  <a:pt x="190" y="64"/>
                </a:lnTo>
                <a:lnTo>
                  <a:pt x="219" y="43"/>
                </a:lnTo>
                <a:lnTo>
                  <a:pt x="310" y="31"/>
                </a:lnTo>
                <a:lnTo>
                  <a:pt x="327" y="57"/>
                </a:lnTo>
                <a:lnTo>
                  <a:pt x="362" y="51"/>
                </a:lnTo>
                <a:lnTo>
                  <a:pt x="430" y="79"/>
                </a:lnTo>
                <a:lnTo>
                  <a:pt x="435" y="99"/>
                </a:lnTo>
                <a:lnTo>
                  <a:pt x="360" y="117"/>
                </a:lnTo>
                <a:lnTo>
                  <a:pt x="339" y="104"/>
                </a:lnTo>
                <a:lnTo>
                  <a:pt x="301" y="108"/>
                </a:lnTo>
                <a:lnTo>
                  <a:pt x="257" y="134"/>
                </a:lnTo>
                <a:lnTo>
                  <a:pt x="237" y="136"/>
                </a:lnTo>
                <a:lnTo>
                  <a:pt x="221" y="117"/>
                </a:lnTo>
                <a:lnTo>
                  <a:pt x="196" y="186"/>
                </a:lnTo>
                <a:lnTo>
                  <a:pt x="169" y="188"/>
                </a:lnTo>
                <a:lnTo>
                  <a:pt x="157" y="160"/>
                </a:lnTo>
                <a:lnTo>
                  <a:pt x="99" y="147"/>
                </a:lnTo>
                <a:lnTo>
                  <a:pt x="71" y="127"/>
                </a:lnTo>
                <a:lnTo>
                  <a:pt x="23" y="134"/>
                </a:lnTo>
                <a:lnTo>
                  <a:pt x="0" y="104"/>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63" name="Freeform 39">
            <a:extLst>
              <a:ext uri="{FF2B5EF4-FFF2-40B4-BE49-F238E27FC236}">
                <a16:creationId xmlns:a16="http://schemas.microsoft.com/office/drawing/2014/main" id="{87E43FEA-3ADC-4BD6-8DEF-D938C4BB5594}"/>
              </a:ext>
            </a:extLst>
          </p:cNvPr>
          <p:cNvSpPr>
            <a:spLocks/>
          </p:cNvSpPr>
          <p:nvPr/>
        </p:nvSpPr>
        <p:spPr bwMode="auto">
          <a:xfrm>
            <a:off x="9412346" y="1595096"/>
            <a:ext cx="592137" cy="860425"/>
          </a:xfrm>
          <a:custGeom>
            <a:avLst/>
            <a:gdLst>
              <a:gd name="T0" fmla="*/ 2147483647 w 311"/>
              <a:gd name="T1" fmla="*/ 0 h 421"/>
              <a:gd name="T2" fmla="*/ 2147483647 w 311"/>
              <a:gd name="T3" fmla="*/ 2147483647 h 421"/>
              <a:gd name="T4" fmla="*/ 2147483647 w 311"/>
              <a:gd name="T5" fmla="*/ 2147483647 h 421"/>
              <a:gd name="T6" fmla="*/ 0 w 311"/>
              <a:gd name="T7" fmla="*/ 2147483647 h 421"/>
              <a:gd name="T8" fmla="*/ 2147483647 w 311"/>
              <a:gd name="T9" fmla="*/ 2147483647 h 421"/>
              <a:gd name="T10" fmla="*/ 2147483647 w 311"/>
              <a:gd name="T11" fmla="*/ 2147483647 h 421"/>
              <a:gd name="T12" fmla="*/ 2147483647 w 311"/>
              <a:gd name="T13" fmla="*/ 2147483647 h 421"/>
              <a:gd name="T14" fmla="*/ 2147483647 w 311"/>
              <a:gd name="T15" fmla="*/ 2147483647 h 421"/>
              <a:gd name="T16" fmla="*/ 2147483647 w 311"/>
              <a:gd name="T17" fmla="*/ 2147483647 h 421"/>
              <a:gd name="T18" fmla="*/ 2147483647 w 311"/>
              <a:gd name="T19" fmla="*/ 2147483647 h 421"/>
              <a:gd name="T20" fmla="*/ 0 w 311"/>
              <a:gd name="T21" fmla="*/ 2147483647 h 421"/>
              <a:gd name="T22" fmla="*/ 2147483647 w 311"/>
              <a:gd name="T23" fmla="*/ 2147483647 h 421"/>
              <a:gd name="T24" fmla="*/ 2147483647 w 311"/>
              <a:gd name="T25" fmla="*/ 2147483647 h 421"/>
              <a:gd name="T26" fmla="*/ 2147483647 w 311"/>
              <a:gd name="T27" fmla="*/ 2147483647 h 421"/>
              <a:gd name="T28" fmla="*/ 2147483647 w 311"/>
              <a:gd name="T29" fmla="*/ 2147483647 h 421"/>
              <a:gd name="T30" fmla="*/ 2147483647 w 311"/>
              <a:gd name="T31" fmla="*/ 2147483647 h 421"/>
              <a:gd name="T32" fmla="*/ 2147483647 w 311"/>
              <a:gd name="T33" fmla="*/ 2147483647 h 421"/>
              <a:gd name="T34" fmla="*/ 2147483647 w 311"/>
              <a:gd name="T35" fmla="*/ 2147483647 h 421"/>
              <a:gd name="T36" fmla="*/ 2147483647 w 311"/>
              <a:gd name="T37" fmla="*/ 2147483647 h 421"/>
              <a:gd name="T38" fmla="*/ 2147483647 w 311"/>
              <a:gd name="T39" fmla="*/ 2147483647 h 421"/>
              <a:gd name="T40" fmla="*/ 2147483647 w 311"/>
              <a:gd name="T41" fmla="*/ 2147483647 h 421"/>
              <a:gd name="T42" fmla="*/ 2147483647 w 311"/>
              <a:gd name="T43" fmla="*/ 2147483647 h 421"/>
              <a:gd name="T44" fmla="*/ 2147483647 w 311"/>
              <a:gd name="T45" fmla="*/ 2147483647 h 421"/>
              <a:gd name="T46" fmla="*/ 2147483647 w 311"/>
              <a:gd name="T47" fmla="*/ 2147483647 h 421"/>
              <a:gd name="T48" fmla="*/ 2147483647 w 311"/>
              <a:gd name="T49" fmla="*/ 2147483647 h 421"/>
              <a:gd name="T50" fmla="*/ 2147483647 w 311"/>
              <a:gd name="T51" fmla="*/ 2147483647 h 421"/>
              <a:gd name="T52" fmla="*/ 2147483647 w 311"/>
              <a:gd name="T53" fmla="*/ 2147483647 h 421"/>
              <a:gd name="T54" fmla="*/ 2147483647 w 311"/>
              <a:gd name="T55" fmla="*/ 2147483647 h 421"/>
              <a:gd name="T56" fmla="*/ 2147483647 w 311"/>
              <a:gd name="T57" fmla="*/ 2147483647 h 421"/>
              <a:gd name="T58" fmla="*/ 2147483647 w 311"/>
              <a:gd name="T59" fmla="*/ 2147483647 h 421"/>
              <a:gd name="T60" fmla="*/ 2147483647 w 311"/>
              <a:gd name="T61" fmla="*/ 2147483647 h 421"/>
              <a:gd name="T62" fmla="*/ 2147483647 w 311"/>
              <a:gd name="T63" fmla="*/ 2147483647 h 421"/>
              <a:gd name="T64" fmla="*/ 2147483647 w 311"/>
              <a:gd name="T65" fmla="*/ 2147483647 h 421"/>
              <a:gd name="T66" fmla="*/ 2147483647 w 311"/>
              <a:gd name="T67" fmla="*/ 2147483647 h 421"/>
              <a:gd name="T68" fmla="*/ 2147483647 w 311"/>
              <a:gd name="T69" fmla="*/ 2147483647 h 421"/>
              <a:gd name="T70" fmla="*/ 2147483647 w 311"/>
              <a:gd name="T71" fmla="*/ 2147483647 h 421"/>
              <a:gd name="T72" fmla="*/ 2147483647 w 311"/>
              <a:gd name="T73" fmla="*/ 2147483647 h 421"/>
              <a:gd name="T74" fmla="*/ 2147483647 w 311"/>
              <a:gd name="T75" fmla="*/ 2147483647 h 421"/>
              <a:gd name="T76" fmla="*/ 2147483647 w 311"/>
              <a:gd name="T77" fmla="*/ 2147483647 h 421"/>
              <a:gd name="T78" fmla="*/ 2147483647 w 311"/>
              <a:gd name="T79" fmla="*/ 2147483647 h 421"/>
              <a:gd name="T80" fmla="*/ 2147483647 w 311"/>
              <a:gd name="T81" fmla="*/ 2147483647 h 421"/>
              <a:gd name="T82" fmla="*/ 2147483647 w 311"/>
              <a:gd name="T83" fmla="*/ 2147483647 h 421"/>
              <a:gd name="T84" fmla="*/ 2147483647 w 311"/>
              <a:gd name="T85" fmla="*/ 2147483647 h 421"/>
              <a:gd name="T86" fmla="*/ 2147483647 w 311"/>
              <a:gd name="T87" fmla="*/ 2147483647 h 421"/>
              <a:gd name="T88" fmla="*/ 2147483647 w 311"/>
              <a:gd name="T89" fmla="*/ 2147483647 h 421"/>
              <a:gd name="T90" fmla="*/ 2147483647 w 311"/>
              <a:gd name="T91" fmla="*/ 0 h 421"/>
              <a:gd name="T92" fmla="*/ 2147483647 w 311"/>
              <a:gd name="T93" fmla="*/ 2147483647 h 4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1"/>
              <a:gd name="T142" fmla="*/ 0 h 421"/>
              <a:gd name="T143" fmla="*/ 311 w 311"/>
              <a:gd name="T144" fmla="*/ 421 h 4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1" h="421">
                <a:moveTo>
                  <a:pt x="78" y="17"/>
                </a:moveTo>
                <a:lnTo>
                  <a:pt x="90" y="43"/>
                </a:lnTo>
                <a:lnTo>
                  <a:pt x="68" y="59"/>
                </a:lnTo>
                <a:lnTo>
                  <a:pt x="67" y="126"/>
                </a:lnTo>
                <a:lnTo>
                  <a:pt x="55" y="83"/>
                </a:lnTo>
                <a:lnTo>
                  <a:pt x="10" y="125"/>
                </a:lnTo>
                <a:lnTo>
                  <a:pt x="0" y="245"/>
                </a:lnTo>
                <a:lnTo>
                  <a:pt x="29" y="305"/>
                </a:lnTo>
                <a:lnTo>
                  <a:pt x="32" y="335"/>
                </a:lnTo>
                <a:lnTo>
                  <a:pt x="33" y="360"/>
                </a:lnTo>
                <a:lnTo>
                  <a:pt x="32" y="382"/>
                </a:lnTo>
                <a:lnTo>
                  <a:pt x="26" y="421"/>
                </a:lnTo>
                <a:lnTo>
                  <a:pt x="148" y="414"/>
                </a:lnTo>
                <a:lnTo>
                  <a:pt x="309" y="399"/>
                </a:lnTo>
                <a:lnTo>
                  <a:pt x="280" y="391"/>
                </a:lnTo>
                <a:lnTo>
                  <a:pt x="264" y="369"/>
                </a:lnTo>
                <a:lnTo>
                  <a:pt x="289" y="350"/>
                </a:lnTo>
                <a:lnTo>
                  <a:pt x="289" y="327"/>
                </a:lnTo>
                <a:lnTo>
                  <a:pt x="277" y="306"/>
                </a:lnTo>
                <a:lnTo>
                  <a:pt x="289" y="292"/>
                </a:lnTo>
                <a:lnTo>
                  <a:pt x="311" y="293"/>
                </a:lnTo>
                <a:lnTo>
                  <a:pt x="307" y="235"/>
                </a:lnTo>
                <a:lnTo>
                  <a:pt x="301" y="200"/>
                </a:lnTo>
                <a:lnTo>
                  <a:pt x="288" y="178"/>
                </a:lnTo>
                <a:lnTo>
                  <a:pt x="275" y="165"/>
                </a:lnTo>
                <a:lnTo>
                  <a:pt x="254" y="161"/>
                </a:lnTo>
                <a:lnTo>
                  <a:pt x="235" y="161"/>
                </a:lnTo>
                <a:lnTo>
                  <a:pt x="215" y="189"/>
                </a:lnTo>
                <a:lnTo>
                  <a:pt x="202" y="197"/>
                </a:lnTo>
                <a:lnTo>
                  <a:pt x="193" y="200"/>
                </a:lnTo>
                <a:lnTo>
                  <a:pt x="183" y="196"/>
                </a:lnTo>
                <a:lnTo>
                  <a:pt x="180" y="183"/>
                </a:lnTo>
                <a:lnTo>
                  <a:pt x="183" y="174"/>
                </a:lnTo>
                <a:lnTo>
                  <a:pt x="192" y="165"/>
                </a:lnTo>
                <a:lnTo>
                  <a:pt x="200" y="161"/>
                </a:lnTo>
                <a:lnTo>
                  <a:pt x="209" y="160"/>
                </a:lnTo>
                <a:lnTo>
                  <a:pt x="209" y="144"/>
                </a:lnTo>
                <a:lnTo>
                  <a:pt x="232" y="126"/>
                </a:lnTo>
                <a:lnTo>
                  <a:pt x="209" y="71"/>
                </a:lnTo>
                <a:lnTo>
                  <a:pt x="209" y="45"/>
                </a:lnTo>
                <a:lnTo>
                  <a:pt x="170" y="35"/>
                </a:lnTo>
                <a:lnTo>
                  <a:pt x="113" y="0"/>
                </a:lnTo>
                <a:lnTo>
                  <a:pt x="78" y="17"/>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64" name="Freeform 40">
            <a:extLst>
              <a:ext uri="{FF2B5EF4-FFF2-40B4-BE49-F238E27FC236}">
                <a16:creationId xmlns:a16="http://schemas.microsoft.com/office/drawing/2014/main" id="{F13CE521-FD92-4B2F-B91C-22FD4BD13E7C}"/>
              </a:ext>
            </a:extLst>
          </p:cNvPr>
          <p:cNvSpPr>
            <a:spLocks/>
          </p:cNvSpPr>
          <p:nvPr/>
        </p:nvSpPr>
        <p:spPr bwMode="auto">
          <a:xfrm>
            <a:off x="8766233" y="2357096"/>
            <a:ext cx="641350" cy="1136650"/>
          </a:xfrm>
          <a:custGeom>
            <a:avLst/>
            <a:gdLst>
              <a:gd name="T0" fmla="*/ 2147483647 w 337"/>
              <a:gd name="T1" fmla="*/ 0 h 557"/>
              <a:gd name="T2" fmla="*/ 2147483647 w 337"/>
              <a:gd name="T3" fmla="*/ 2147483647 h 557"/>
              <a:gd name="T4" fmla="*/ 2147483647 w 337"/>
              <a:gd name="T5" fmla="*/ 2147483647 h 557"/>
              <a:gd name="T6" fmla="*/ 0 w 337"/>
              <a:gd name="T7" fmla="*/ 2147483647 h 557"/>
              <a:gd name="T8" fmla="*/ 2147483647 w 337"/>
              <a:gd name="T9" fmla="*/ 2147483647 h 557"/>
              <a:gd name="T10" fmla="*/ 2147483647 w 337"/>
              <a:gd name="T11" fmla="*/ 0 h 557"/>
              <a:gd name="T12" fmla="*/ 2147483647 w 337"/>
              <a:gd name="T13" fmla="*/ 2147483647 h 557"/>
              <a:gd name="T14" fmla="*/ 2147483647 w 337"/>
              <a:gd name="T15" fmla="*/ 2147483647 h 557"/>
              <a:gd name="T16" fmla="*/ 2147483647 w 337"/>
              <a:gd name="T17" fmla="*/ 2147483647 h 557"/>
              <a:gd name="T18" fmla="*/ 2147483647 w 337"/>
              <a:gd name="T19" fmla="*/ 2147483647 h 557"/>
              <a:gd name="T20" fmla="*/ 2147483647 w 337"/>
              <a:gd name="T21" fmla="*/ 2147483647 h 557"/>
              <a:gd name="T22" fmla="*/ 2147483647 w 337"/>
              <a:gd name="T23" fmla="*/ 2147483647 h 557"/>
              <a:gd name="T24" fmla="*/ 2147483647 w 337"/>
              <a:gd name="T25" fmla="*/ 2147483647 h 557"/>
              <a:gd name="T26" fmla="*/ 2147483647 w 337"/>
              <a:gd name="T27" fmla="*/ 2147483647 h 557"/>
              <a:gd name="T28" fmla="*/ 2147483647 w 337"/>
              <a:gd name="T29" fmla="*/ 2147483647 h 557"/>
              <a:gd name="T30" fmla="*/ 2147483647 w 337"/>
              <a:gd name="T31" fmla="*/ 2147483647 h 557"/>
              <a:gd name="T32" fmla="*/ 2147483647 w 337"/>
              <a:gd name="T33" fmla="*/ 2147483647 h 557"/>
              <a:gd name="T34" fmla="*/ 2147483647 w 337"/>
              <a:gd name="T35" fmla="*/ 2147483647 h 557"/>
              <a:gd name="T36" fmla="*/ 2147483647 w 337"/>
              <a:gd name="T37" fmla="*/ 2147483647 h 557"/>
              <a:gd name="T38" fmla="*/ 2147483647 w 337"/>
              <a:gd name="T39" fmla="*/ 2147483647 h 557"/>
              <a:gd name="T40" fmla="*/ 2147483647 w 337"/>
              <a:gd name="T41" fmla="*/ 2147483647 h 557"/>
              <a:gd name="T42" fmla="*/ 0 w 337"/>
              <a:gd name="T43" fmla="*/ 2147483647 h 557"/>
              <a:gd name="T44" fmla="*/ 2147483647 w 337"/>
              <a:gd name="T45" fmla="*/ 2147483647 h 557"/>
              <a:gd name="T46" fmla="*/ 2147483647 w 337"/>
              <a:gd name="T47" fmla="*/ 2147483647 h 557"/>
              <a:gd name="T48" fmla="*/ 2147483647 w 337"/>
              <a:gd name="T49" fmla="*/ 2147483647 h 557"/>
              <a:gd name="T50" fmla="*/ 2147483647 w 337"/>
              <a:gd name="T51" fmla="*/ 2147483647 h 557"/>
              <a:gd name="T52" fmla="*/ 2147483647 w 337"/>
              <a:gd name="T53" fmla="*/ 2147483647 h 5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7"/>
              <a:gd name="T82" fmla="*/ 0 h 557"/>
              <a:gd name="T83" fmla="*/ 337 w 337"/>
              <a:gd name="T84" fmla="*/ 557 h 5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7" h="557">
                <a:moveTo>
                  <a:pt x="63" y="32"/>
                </a:moveTo>
                <a:lnTo>
                  <a:pt x="256" y="0"/>
                </a:lnTo>
                <a:lnTo>
                  <a:pt x="287" y="69"/>
                </a:lnTo>
                <a:lnTo>
                  <a:pt x="326" y="353"/>
                </a:lnTo>
                <a:lnTo>
                  <a:pt x="337" y="391"/>
                </a:lnTo>
                <a:lnTo>
                  <a:pt x="307" y="467"/>
                </a:lnTo>
                <a:lnTo>
                  <a:pt x="307" y="519"/>
                </a:lnTo>
                <a:lnTo>
                  <a:pt x="272" y="513"/>
                </a:lnTo>
                <a:lnTo>
                  <a:pt x="273" y="557"/>
                </a:lnTo>
                <a:lnTo>
                  <a:pt x="237" y="540"/>
                </a:lnTo>
                <a:lnTo>
                  <a:pt x="218" y="545"/>
                </a:lnTo>
                <a:lnTo>
                  <a:pt x="191" y="541"/>
                </a:lnTo>
                <a:lnTo>
                  <a:pt x="170" y="474"/>
                </a:lnTo>
                <a:lnTo>
                  <a:pt x="131" y="454"/>
                </a:lnTo>
                <a:lnTo>
                  <a:pt x="131" y="383"/>
                </a:lnTo>
                <a:lnTo>
                  <a:pt x="92" y="391"/>
                </a:lnTo>
                <a:lnTo>
                  <a:pt x="70" y="339"/>
                </a:lnTo>
                <a:lnTo>
                  <a:pt x="0" y="278"/>
                </a:lnTo>
                <a:lnTo>
                  <a:pt x="51" y="182"/>
                </a:lnTo>
                <a:lnTo>
                  <a:pt x="37" y="137"/>
                </a:lnTo>
                <a:lnTo>
                  <a:pt x="87" y="128"/>
                </a:lnTo>
                <a:lnTo>
                  <a:pt x="92" y="66"/>
                </a:lnTo>
                <a:lnTo>
                  <a:pt x="63" y="32"/>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65" name="Freeform 41">
            <a:extLst>
              <a:ext uri="{FF2B5EF4-FFF2-40B4-BE49-F238E27FC236}">
                <a16:creationId xmlns:a16="http://schemas.microsoft.com/office/drawing/2014/main" id="{24979FE2-0DA1-4624-926A-95702A746626}"/>
              </a:ext>
            </a:extLst>
          </p:cNvPr>
          <p:cNvSpPr>
            <a:spLocks/>
          </p:cNvSpPr>
          <p:nvPr/>
        </p:nvSpPr>
        <p:spPr bwMode="auto">
          <a:xfrm>
            <a:off x="8188701" y="2817471"/>
            <a:ext cx="1019175" cy="900113"/>
          </a:xfrm>
          <a:custGeom>
            <a:avLst/>
            <a:gdLst>
              <a:gd name="T0" fmla="*/ 2147483647 w 535"/>
              <a:gd name="T1" fmla="*/ 0 h 440"/>
              <a:gd name="T2" fmla="*/ 2147483647 w 535"/>
              <a:gd name="T3" fmla="*/ 2147483647 h 440"/>
              <a:gd name="T4" fmla="*/ 2147483647 w 535"/>
              <a:gd name="T5" fmla="*/ 2147483647 h 440"/>
              <a:gd name="T6" fmla="*/ 0 w 535"/>
              <a:gd name="T7" fmla="*/ 2147483647 h 440"/>
              <a:gd name="T8" fmla="*/ 0 w 535"/>
              <a:gd name="T9" fmla="*/ 2147483647 h 440"/>
              <a:gd name="T10" fmla="*/ 2147483647 w 535"/>
              <a:gd name="T11" fmla="*/ 0 h 440"/>
              <a:gd name="T12" fmla="*/ 2147483647 w 535"/>
              <a:gd name="T13" fmla="*/ 0 h 440"/>
              <a:gd name="T14" fmla="*/ 2147483647 w 535"/>
              <a:gd name="T15" fmla="*/ 2147483647 h 440"/>
              <a:gd name="T16" fmla="*/ 2147483647 w 535"/>
              <a:gd name="T17" fmla="*/ 2147483647 h 440"/>
              <a:gd name="T18" fmla="*/ 2147483647 w 535"/>
              <a:gd name="T19" fmla="*/ 2147483647 h 440"/>
              <a:gd name="T20" fmla="*/ 2147483647 w 535"/>
              <a:gd name="T21" fmla="*/ 2147483647 h 440"/>
              <a:gd name="T22" fmla="*/ 2147483647 w 535"/>
              <a:gd name="T23" fmla="*/ 2147483647 h 440"/>
              <a:gd name="T24" fmla="*/ 2147483647 w 535"/>
              <a:gd name="T25" fmla="*/ 2147483647 h 440"/>
              <a:gd name="T26" fmla="*/ 2147483647 w 535"/>
              <a:gd name="T27" fmla="*/ 2147483647 h 440"/>
              <a:gd name="T28" fmla="*/ 2147483647 w 535"/>
              <a:gd name="T29" fmla="*/ 2147483647 h 440"/>
              <a:gd name="T30" fmla="*/ 2147483647 w 535"/>
              <a:gd name="T31" fmla="*/ 2147483647 h 440"/>
              <a:gd name="T32" fmla="*/ 2147483647 w 535"/>
              <a:gd name="T33" fmla="*/ 2147483647 h 440"/>
              <a:gd name="T34" fmla="*/ 2147483647 w 535"/>
              <a:gd name="T35" fmla="*/ 2147483647 h 440"/>
              <a:gd name="T36" fmla="*/ 2147483647 w 535"/>
              <a:gd name="T37" fmla="*/ 2147483647 h 440"/>
              <a:gd name="T38" fmla="*/ 2147483647 w 535"/>
              <a:gd name="T39" fmla="*/ 2147483647 h 440"/>
              <a:gd name="T40" fmla="*/ 2147483647 w 535"/>
              <a:gd name="T41" fmla="*/ 2147483647 h 440"/>
              <a:gd name="T42" fmla="*/ 2147483647 w 535"/>
              <a:gd name="T43" fmla="*/ 2147483647 h 440"/>
              <a:gd name="T44" fmla="*/ 2147483647 w 535"/>
              <a:gd name="T45" fmla="*/ 2147483647 h 440"/>
              <a:gd name="T46" fmla="*/ 2147483647 w 535"/>
              <a:gd name="T47" fmla="*/ 2147483647 h 440"/>
              <a:gd name="T48" fmla="*/ 2147483647 w 535"/>
              <a:gd name="T49" fmla="*/ 2147483647 h 440"/>
              <a:gd name="T50" fmla="*/ 2147483647 w 535"/>
              <a:gd name="T51" fmla="*/ 2147483647 h 440"/>
              <a:gd name="T52" fmla="*/ 2147483647 w 535"/>
              <a:gd name="T53" fmla="*/ 2147483647 h 440"/>
              <a:gd name="T54" fmla="*/ 2147483647 w 535"/>
              <a:gd name="T55" fmla="*/ 2147483647 h 440"/>
              <a:gd name="T56" fmla="*/ 2147483647 w 535"/>
              <a:gd name="T57" fmla="*/ 2147483647 h 440"/>
              <a:gd name="T58" fmla="*/ 0 w 535"/>
              <a:gd name="T59" fmla="*/ 2147483647 h 4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5"/>
              <a:gd name="T91" fmla="*/ 0 h 440"/>
              <a:gd name="T92" fmla="*/ 535 w 535"/>
              <a:gd name="T93" fmla="*/ 440 h 4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5" h="440">
                <a:moveTo>
                  <a:pt x="0" y="14"/>
                </a:moveTo>
                <a:lnTo>
                  <a:pt x="234" y="0"/>
                </a:lnTo>
                <a:lnTo>
                  <a:pt x="283" y="0"/>
                </a:lnTo>
                <a:lnTo>
                  <a:pt x="321" y="13"/>
                </a:lnTo>
                <a:lnTo>
                  <a:pt x="301" y="50"/>
                </a:lnTo>
                <a:lnTo>
                  <a:pt x="369" y="113"/>
                </a:lnTo>
                <a:lnTo>
                  <a:pt x="391" y="165"/>
                </a:lnTo>
                <a:lnTo>
                  <a:pt x="431" y="152"/>
                </a:lnTo>
                <a:lnTo>
                  <a:pt x="430" y="226"/>
                </a:lnTo>
                <a:lnTo>
                  <a:pt x="471" y="248"/>
                </a:lnTo>
                <a:lnTo>
                  <a:pt x="490" y="314"/>
                </a:lnTo>
                <a:lnTo>
                  <a:pt x="519" y="319"/>
                </a:lnTo>
                <a:lnTo>
                  <a:pt x="535" y="347"/>
                </a:lnTo>
                <a:lnTo>
                  <a:pt x="498" y="385"/>
                </a:lnTo>
                <a:lnTo>
                  <a:pt x="487" y="428"/>
                </a:lnTo>
                <a:lnTo>
                  <a:pt x="436" y="440"/>
                </a:lnTo>
                <a:lnTo>
                  <a:pt x="449" y="392"/>
                </a:lnTo>
                <a:lnTo>
                  <a:pt x="248" y="409"/>
                </a:lnTo>
                <a:lnTo>
                  <a:pt x="104" y="427"/>
                </a:lnTo>
                <a:lnTo>
                  <a:pt x="96" y="380"/>
                </a:lnTo>
                <a:lnTo>
                  <a:pt x="86" y="239"/>
                </a:lnTo>
                <a:lnTo>
                  <a:pt x="84" y="162"/>
                </a:lnTo>
                <a:lnTo>
                  <a:pt x="36" y="127"/>
                </a:lnTo>
                <a:lnTo>
                  <a:pt x="54" y="95"/>
                </a:lnTo>
                <a:lnTo>
                  <a:pt x="30" y="78"/>
                </a:lnTo>
                <a:lnTo>
                  <a:pt x="0" y="14"/>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66" name="Freeform 42">
            <a:extLst>
              <a:ext uri="{FF2B5EF4-FFF2-40B4-BE49-F238E27FC236}">
                <a16:creationId xmlns:a16="http://schemas.microsoft.com/office/drawing/2014/main" id="{11A539AB-C685-4024-BF1D-24E2E1DED875}"/>
              </a:ext>
            </a:extLst>
          </p:cNvPr>
          <p:cNvSpPr>
            <a:spLocks/>
          </p:cNvSpPr>
          <p:nvPr/>
        </p:nvSpPr>
        <p:spPr bwMode="auto">
          <a:xfrm>
            <a:off x="9310746" y="2438059"/>
            <a:ext cx="498475" cy="879475"/>
          </a:xfrm>
          <a:custGeom>
            <a:avLst/>
            <a:gdLst>
              <a:gd name="T0" fmla="*/ 2147483647 w 261"/>
              <a:gd name="T1" fmla="*/ 0 h 431"/>
              <a:gd name="T2" fmla="*/ 2147483647 w 261"/>
              <a:gd name="T3" fmla="*/ 2147483647 h 431"/>
              <a:gd name="T4" fmla="*/ 2147483647 w 261"/>
              <a:gd name="T5" fmla="*/ 2147483647 h 431"/>
              <a:gd name="T6" fmla="*/ 0 w 261"/>
              <a:gd name="T7" fmla="*/ 2147483647 h 431"/>
              <a:gd name="T8" fmla="*/ 0 w 261"/>
              <a:gd name="T9" fmla="*/ 2147483647 h 431"/>
              <a:gd name="T10" fmla="*/ 2147483647 w 261"/>
              <a:gd name="T11" fmla="*/ 2147483647 h 431"/>
              <a:gd name="T12" fmla="*/ 2147483647 w 261"/>
              <a:gd name="T13" fmla="*/ 2147483647 h 431"/>
              <a:gd name="T14" fmla="*/ 2147483647 w 261"/>
              <a:gd name="T15" fmla="*/ 2147483647 h 431"/>
              <a:gd name="T16" fmla="*/ 2147483647 w 261"/>
              <a:gd name="T17" fmla="*/ 2147483647 h 431"/>
              <a:gd name="T18" fmla="*/ 2147483647 w 261"/>
              <a:gd name="T19" fmla="*/ 0 h 431"/>
              <a:gd name="T20" fmla="*/ 2147483647 w 261"/>
              <a:gd name="T21" fmla="*/ 2147483647 h 431"/>
              <a:gd name="T22" fmla="*/ 2147483647 w 261"/>
              <a:gd name="T23" fmla="*/ 2147483647 h 431"/>
              <a:gd name="T24" fmla="*/ 2147483647 w 261"/>
              <a:gd name="T25" fmla="*/ 2147483647 h 431"/>
              <a:gd name="T26" fmla="*/ 2147483647 w 261"/>
              <a:gd name="T27" fmla="*/ 2147483647 h 431"/>
              <a:gd name="T28" fmla="*/ 2147483647 w 261"/>
              <a:gd name="T29" fmla="*/ 2147483647 h 431"/>
              <a:gd name="T30" fmla="*/ 2147483647 w 261"/>
              <a:gd name="T31" fmla="*/ 2147483647 h 431"/>
              <a:gd name="T32" fmla="*/ 2147483647 w 261"/>
              <a:gd name="T33" fmla="*/ 2147483647 h 431"/>
              <a:gd name="T34" fmla="*/ 2147483647 w 261"/>
              <a:gd name="T35" fmla="*/ 2147483647 h 431"/>
              <a:gd name="T36" fmla="*/ 2147483647 w 261"/>
              <a:gd name="T37" fmla="*/ 2147483647 h 431"/>
              <a:gd name="T38" fmla="*/ 0 w 261"/>
              <a:gd name="T39" fmla="*/ 2147483647 h 4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431"/>
              <a:gd name="T62" fmla="*/ 261 w 261"/>
              <a:gd name="T63" fmla="*/ 431 h 4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431">
                <a:moveTo>
                  <a:pt x="0" y="31"/>
                </a:moveTo>
                <a:lnTo>
                  <a:pt x="30" y="47"/>
                </a:lnTo>
                <a:lnTo>
                  <a:pt x="59" y="44"/>
                </a:lnTo>
                <a:lnTo>
                  <a:pt x="69" y="35"/>
                </a:lnTo>
                <a:lnTo>
                  <a:pt x="77" y="9"/>
                </a:lnTo>
                <a:lnTo>
                  <a:pt x="203" y="0"/>
                </a:lnTo>
                <a:lnTo>
                  <a:pt x="261" y="304"/>
                </a:lnTo>
                <a:lnTo>
                  <a:pt x="257" y="301"/>
                </a:lnTo>
                <a:lnTo>
                  <a:pt x="213" y="319"/>
                </a:lnTo>
                <a:lnTo>
                  <a:pt x="183" y="400"/>
                </a:lnTo>
                <a:lnTo>
                  <a:pt x="138" y="389"/>
                </a:lnTo>
                <a:lnTo>
                  <a:pt x="85" y="419"/>
                </a:lnTo>
                <a:lnTo>
                  <a:pt x="17" y="431"/>
                </a:lnTo>
                <a:lnTo>
                  <a:pt x="48" y="351"/>
                </a:lnTo>
                <a:lnTo>
                  <a:pt x="34" y="306"/>
                </a:lnTo>
                <a:lnTo>
                  <a:pt x="0" y="31"/>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67" name="Freeform 43">
            <a:extLst>
              <a:ext uri="{FF2B5EF4-FFF2-40B4-BE49-F238E27FC236}">
                <a16:creationId xmlns:a16="http://schemas.microsoft.com/office/drawing/2014/main" id="{911D0CDD-0FDC-4C67-9AD1-0F9EE572BC29}"/>
              </a:ext>
            </a:extLst>
          </p:cNvPr>
          <p:cNvSpPr>
            <a:spLocks/>
          </p:cNvSpPr>
          <p:nvPr/>
        </p:nvSpPr>
        <p:spPr bwMode="auto">
          <a:xfrm>
            <a:off x="9698096" y="2260259"/>
            <a:ext cx="642937" cy="790575"/>
          </a:xfrm>
          <a:custGeom>
            <a:avLst/>
            <a:gdLst>
              <a:gd name="T0" fmla="*/ 2147483647 w 336"/>
              <a:gd name="T1" fmla="*/ 0 h 388"/>
              <a:gd name="T2" fmla="*/ 2147483647 w 336"/>
              <a:gd name="T3" fmla="*/ 2147483647 h 388"/>
              <a:gd name="T4" fmla="*/ 2147483647 w 336"/>
              <a:gd name="T5" fmla="*/ 2147483647 h 388"/>
              <a:gd name="T6" fmla="*/ 0 w 336"/>
              <a:gd name="T7" fmla="*/ 2147483647 h 388"/>
              <a:gd name="T8" fmla="*/ 0 w 336"/>
              <a:gd name="T9" fmla="*/ 2147483647 h 388"/>
              <a:gd name="T10" fmla="*/ 2147483647 w 336"/>
              <a:gd name="T11" fmla="*/ 2147483647 h 388"/>
              <a:gd name="T12" fmla="*/ 2147483647 w 336"/>
              <a:gd name="T13" fmla="*/ 2147483647 h 388"/>
              <a:gd name="T14" fmla="*/ 2147483647 w 336"/>
              <a:gd name="T15" fmla="*/ 2147483647 h 388"/>
              <a:gd name="T16" fmla="*/ 2147483647 w 336"/>
              <a:gd name="T17" fmla="*/ 2147483647 h 388"/>
              <a:gd name="T18" fmla="*/ 2147483647 w 336"/>
              <a:gd name="T19" fmla="*/ 0 h 388"/>
              <a:gd name="T20" fmla="*/ 2147483647 w 336"/>
              <a:gd name="T21" fmla="*/ 2147483647 h 388"/>
              <a:gd name="T22" fmla="*/ 2147483647 w 336"/>
              <a:gd name="T23" fmla="*/ 2147483647 h 388"/>
              <a:gd name="T24" fmla="*/ 2147483647 w 336"/>
              <a:gd name="T25" fmla="*/ 2147483647 h 388"/>
              <a:gd name="T26" fmla="*/ 2147483647 w 336"/>
              <a:gd name="T27" fmla="*/ 2147483647 h 388"/>
              <a:gd name="T28" fmla="*/ 2147483647 w 336"/>
              <a:gd name="T29" fmla="*/ 2147483647 h 388"/>
              <a:gd name="T30" fmla="*/ 2147483647 w 336"/>
              <a:gd name="T31" fmla="*/ 2147483647 h 388"/>
              <a:gd name="T32" fmla="*/ 2147483647 w 336"/>
              <a:gd name="T33" fmla="*/ 2147483647 h 388"/>
              <a:gd name="T34" fmla="*/ 2147483647 w 336"/>
              <a:gd name="T35" fmla="*/ 2147483647 h 388"/>
              <a:gd name="T36" fmla="*/ 2147483647 w 336"/>
              <a:gd name="T37" fmla="*/ 2147483647 h 388"/>
              <a:gd name="T38" fmla="*/ 2147483647 w 336"/>
              <a:gd name="T39" fmla="*/ 2147483647 h 388"/>
              <a:gd name="T40" fmla="*/ 2147483647 w 336"/>
              <a:gd name="T41" fmla="*/ 2147483647 h 388"/>
              <a:gd name="T42" fmla="*/ 2147483647 w 336"/>
              <a:gd name="T43" fmla="*/ 2147483647 h 388"/>
              <a:gd name="T44" fmla="*/ 0 w 336"/>
              <a:gd name="T45" fmla="*/ 2147483647 h 3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6"/>
              <a:gd name="T70" fmla="*/ 0 h 388"/>
              <a:gd name="T71" fmla="*/ 336 w 336"/>
              <a:gd name="T72" fmla="*/ 388 h 3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6" h="388">
                <a:moveTo>
                  <a:pt x="0" y="87"/>
                </a:moveTo>
                <a:lnTo>
                  <a:pt x="151" y="73"/>
                </a:lnTo>
                <a:lnTo>
                  <a:pt x="183" y="79"/>
                </a:lnTo>
                <a:lnTo>
                  <a:pt x="254" y="45"/>
                </a:lnTo>
                <a:lnTo>
                  <a:pt x="270" y="15"/>
                </a:lnTo>
                <a:lnTo>
                  <a:pt x="313" y="0"/>
                </a:lnTo>
                <a:lnTo>
                  <a:pt x="336" y="147"/>
                </a:lnTo>
                <a:lnTo>
                  <a:pt x="318" y="163"/>
                </a:lnTo>
                <a:lnTo>
                  <a:pt x="323" y="265"/>
                </a:lnTo>
                <a:lnTo>
                  <a:pt x="289" y="274"/>
                </a:lnTo>
                <a:lnTo>
                  <a:pt x="270" y="330"/>
                </a:lnTo>
                <a:lnTo>
                  <a:pt x="244" y="323"/>
                </a:lnTo>
                <a:lnTo>
                  <a:pt x="235" y="388"/>
                </a:lnTo>
                <a:lnTo>
                  <a:pt x="198" y="361"/>
                </a:lnTo>
                <a:lnTo>
                  <a:pt x="124" y="378"/>
                </a:lnTo>
                <a:lnTo>
                  <a:pt x="92" y="353"/>
                </a:lnTo>
                <a:lnTo>
                  <a:pt x="49" y="352"/>
                </a:lnTo>
                <a:lnTo>
                  <a:pt x="28" y="243"/>
                </a:lnTo>
                <a:lnTo>
                  <a:pt x="0" y="87"/>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68" name="Freeform 44">
            <a:extLst>
              <a:ext uri="{FF2B5EF4-FFF2-40B4-BE49-F238E27FC236}">
                <a16:creationId xmlns:a16="http://schemas.microsoft.com/office/drawing/2014/main" id="{DC909C7F-A8BD-46C7-9424-F0512AFA56CA}"/>
              </a:ext>
            </a:extLst>
          </p:cNvPr>
          <p:cNvSpPr>
            <a:spLocks/>
          </p:cNvSpPr>
          <p:nvPr/>
        </p:nvSpPr>
        <p:spPr bwMode="auto">
          <a:xfrm>
            <a:off x="9129771" y="2974634"/>
            <a:ext cx="1127125" cy="671512"/>
          </a:xfrm>
          <a:custGeom>
            <a:avLst/>
            <a:gdLst>
              <a:gd name="T0" fmla="*/ 2147483647 w 591"/>
              <a:gd name="T1" fmla="*/ 0 h 328"/>
              <a:gd name="T2" fmla="*/ 2147483647 w 591"/>
              <a:gd name="T3" fmla="*/ 2147483647 h 328"/>
              <a:gd name="T4" fmla="*/ 2147483647 w 591"/>
              <a:gd name="T5" fmla="*/ 2147483647 h 328"/>
              <a:gd name="T6" fmla="*/ 0 w 591"/>
              <a:gd name="T7" fmla="*/ 2147483647 h 328"/>
              <a:gd name="T8" fmla="*/ 0 w 591"/>
              <a:gd name="T9" fmla="*/ 2147483647 h 328"/>
              <a:gd name="T10" fmla="*/ 2147483647 w 591"/>
              <a:gd name="T11" fmla="*/ 2147483647 h 328"/>
              <a:gd name="T12" fmla="*/ 2147483647 w 591"/>
              <a:gd name="T13" fmla="*/ 2147483647 h 328"/>
              <a:gd name="T14" fmla="*/ 2147483647 w 591"/>
              <a:gd name="T15" fmla="*/ 2147483647 h 328"/>
              <a:gd name="T16" fmla="*/ 2147483647 w 591"/>
              <a:gd name="T17" fmla="*/ 2147483647 h 328"/>
              <a:gd name="T18" fmla="*/ 2147483647 w 591"/>
              <a:gd name="T19" fmla="*/ 2147483647 h 328"/>
              <a:gd name="T20" fmla="*/ 2147483647 w 591"/>
              <a:gd name="T21" fmla="*/ 2147483647 h 328"/>
              <a:gd name="T22" fmla="*/ 2147483647 w 591"/>
              <a:gd name="T23" fmla="*/ 2147483647 h 328"/>
              <a:gd name="T24" fmla="*/ 2147483647 w 591"/>
              <a:gd name="T25" fmla="*/ 2147483647 h 328"/>
              <a:gd name="T26" fmla="*/ 2147483647 w 591"/>
              <a:gd name="T27" fmla="*/ 2147483647 h 328"/>
              <a:gd name="T28" fmla="*/ 2147483647 w 591"/>
              <a:gd name="T29" fmla="*/ 2147483647 h 328"/>
              <a:gd name="T30" fmla="*/ 2147483647 w 591"/>
              <a:gd name="T31" fmla="*/ 2147483647 h 328"/>
              <a:gd name="T32" fmla="*/ 2147483647 w 591"/>
              <a:gd name="T33" fmla="*/ 2147483647 h 328"/>
              <a:gd name="T34" fmla="*/ 2147483647 w 591"/>
              <a:gd name="T35" fmla="*/ 2147483647 h 328"/>
              <a:gd name="T36" fmla="*/ 2147483647 w 591"/>
              <a:gd name="T37" fmla="*/ 0 h 328"/>
              <a:gd name="T38" fmla="*/ 2147483647 w 591"/>
              <a:gd name="T39" fmla="*/ 2147483647 h 328"/>
              <a:gd name="T40" fmla="*/ 2147483647 w 591"/>
              <a:gd name="T41" fmla="*/ 2147483647 h 328"/>
              <a:gd name="T42" fmla="*/ 2147483647 w 591"/>
              <a:gd name="T43" fmla="*/ 2147483647 h 328"/>
              <a:gd name="T44" fmla="*/ 2147483647 w 591"/>
              <a:gd name="T45" fmla="*/ 2147483647 h 328"/>
              <a:gd name="T46" fmla="*/ 2147483647 w 591"/>
              <a:gd name="T47" fmla="*/ 2147483647 h 328"/>
              <a:gd name="T48" fmla="*/ 2147483647 w 591"/>
              <a:gd name="T49" fmla="*/ 2147483647 h 328"/>
              <a:gd name="T50" fmla="*/ 2147483647 w 591"/>
              <a:gd name="T51" fmla="*/ 2147483647 h 328"/>
              <a:gd name="T52" fmla="*/ 2147483647 w 591"/>
              <a:gd name="T53" fmla="*/ 2147483647 h 328"/>
              <a:gd name="T54" fmla="*/ 2147483647 w 591"/>
              <a:gd name="T55" fmla="*/ 2147483647 h 328"/>
              <a:gd name="T56" fmla="*/ 2147483647 w 591"/>
              <a:gd name="T57" fmla="*/ 2147483647 h 328"/>
              <a:gd name="T58" fmla="*/ 2147483647 w 591"/>
              <a:gd name="T59" fmla="*/ 2147483647 h 328"/>
              <a:gd name="T60" fmla="*/ 2147483647 w 591"/>
              <a:gd name="T61" fmla="*/ 2147483647 h 328"/>
              <a:gd name="T62" fmla="*/ 2147483647 w 591"/>
              <a:gd name="T63" fmla="*/ 2147483647 h 328"/>
              <a:gd name="T64" fmla="*/ 0 w 591"/>
              <a:gd name="T65" fmla="*/ 2147483647 h 3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1"/>
              <a:gd name="T100" fmla="*/ 0 h 328"/>
              <a:gd name="T101" fmla="*/ 591 w 591"/>
              <a:gd name="T102" fmla="*/ 328 h 3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1" h="328">
                <a:moveTo>
                  <a:pt x="0" y="328"/>
                </a:moveTo>
                <a:lnTo>
                  <a:pt x="144" y="308"/>
                </a:lnTo>
                <a:lnTo>
                  <a:pt x="144" y="293"/>
                </a:lnTo>
                <a:lnTo>
                  <a:pt x="491" y="245"/>
                </a:lnTo>
                <a:lnTo>
                  <a:pt x="497" y="221"/>
                </a:lnTo>
                <a:lnTo>
                  <a:pt x="548" y="202"/>
                </a:lnTo>
                <a:lnTo>
                  <a:pt x="553" y="175"/>
                </a:lnTo>
                <a:lnTo>
                  <a:pt x="575" y="167"/>
                </a:lnTo>
                <a:lnTo>
                  <a:pt x="591" y="128"/>
                </a:lnTo>
                <a:lnTo>
                  <a:pt x="543" y="88"/>
                </a:lnTo>
                <a:lnTo>
                  <a:pt x="534" y="36"/>
                </a:lnTo>
                <a:lnTo>
                  <a:pt x="497" y="10"/>
                </a:lnTo>
                <a:lnTo>
                  <a:pt x="420" y="24"/>
                </a:lnTo>
                <a:lnTo>
                  <a:pt x="383" y="1"/>
                </a:lnTo>
                <a:lnTo>
                  <a:pt x="348" y="0"/>
                </a:lnTo>
                <a:lnTo>
                  <a:pt x="356" y="36"/>
                </a:lnTo>
                <a:lnTo>
                  <a:pt x="308" y="55"/>
                </a:lnTo>
                <a:lnTo>
                  <a:pt x="276" y="136"/>
                </a:lnTo>
                <a:lnTo>
                  <a:pt x="232" y="123"/>
                </a:lnTo>
                <a:lnTo>
                  <a:pt x="180" y="154"/>
                </a:lnTo>
                <a:lnTo>
                  <a:pt x="113" y="165"/>
                </a:lnTo>
                <a:lnTo>
                  <a:pt x="113" y="212"/>
                </a:lnTo>
                <a:lnTo>
                  <a:pt x="80" y="210"/>
                </a:lnTo>
                <a:lnTo>
                  <a:pt x="81" y="251"/>
                </a:lnTo>
                <a:lnTo>
                  <a:pt x="46" y="235"/>
                </a:lnTo>
                <a:lnTo>
                  <a:pt x="26" y="242"/>
                </a:lnTo>
                <a:lnTo>
                  <a:pt x="43" y="270"/>
                </a:lnTo>
                <a:lnTo>
                  <a:pt x="7" y="306"/>
                </a:lnTo>
                <a:lnTo>
                  <a:pt x="0" y="328"/>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69" name="Freeform 45">
            <a:extLst>
              <a:ext uri="{FF2B5EF4-FFF2-40B4-BE49-F238E27FC236}">
                <a16:creationId xmlns:a16="http://schemas.microsoft.com/office/drawing/2014/main" id="{EA46678C-0460-49C9-838A-9A6E1D8583C3}"/>
              </a:ext>
            </a:extLst>
          </p:cNvPr>
          <p:cNvSpPr>
            <a:spLocks/>
          </p:cNvSpPr>
          <p:nvPr/>
        </p:nvSpPr>
        <p:spPr bwMode="auto">
          <a:xfrm>
            <a:off x="9053571" y="3411196"/>
            <a:ext cx="1301750" cy="508000"/>
          </a:xfrm>
          <a:custGeom>
            <a:avLst/>
            <a:gdLst>
              <a:gd name="T0" fmla="*/ 2147483647 w 682"/>
              <a:gd name="T1" fmla="*/ 0 h 248"/>
              <a:gd name="T2" fmla="*/ 2147483647 w 682"/>
              <a:gd name="T3" fmla="*/ 2147483647 h 248"/>
              <a:gd name="T4" fmla="*/ 2147483647 w 682"/>
              <a:gd name="T5" fmla="*/ 2147483647 h 248"/>
              <a:gd name="T6" fmla="*/ 0 w 682"/>
              <a:gd name="T7" fmla="*/ 2147483647 h 248"/>
              <a:gd name="T8" fmla="*/ 2147483647 w 682"/>
              <a:gd name="T9" fmla="*/ 2147483647 h 248"/>
              <a:gd name="T10" fmla="*/ 2147483647 w 682"/>
              <a:gd name="T11" fmla="*/ 2147483647 h 248"/>
              <a:gd name="T12" fmla="*/ 2147483647 w 682"/>
              <a:gd name="T13" fmla="*/ 2147483647 h 248"/>
              <a:gd name="T14" fmla="*/ 2147483647 w 682"/>
              <a:gd name="T15" fmla="*/ 2147483647 h 248"/>
              <a:gd name="T16" fmla="*/ 0 w 682"/>
              <a:gd name="T17" fmla="*/ 2147483647 h 248"/>
              <a:gd name="T18" fmla="*/ 2147483647 w 682"/>
              <a:gd name="T19" fmla="*/ 2147483647 h 248"/>
              <a:gd name="T20" fmla="*/ 2147483647 w 682"/>
              <a:gd name="T21" fmla="*/ 2147483647 h 248"/>
              <a:gd name="T22" fmla="*/ 2147483647 w 682"/>
              <a:gd name="T23" fmla="*/ 2147483647 h 248"/>
              <a:gd name="T24" fmla="*/ 2147483647 w 682"/>
              <a:gd name="T25" fmla="*/ 2147483647 h 248"/>
              <a:gd name="T26" fmla="*/ 2147483647 w 682"/>
              <a:gd name="T27" fmla="*/ 2147483647 h 248"/>
              <a:gd name="T28" fmla="*/ 2147483647 w 682"/>
              <a:gd name="T29" fmla="*/ 2147483647 h 248"/>
              <a:gd name="T30" fmla="*/ 2147483647 w 682"/>
              <a:gd name="T31" fmla="*/ 0 h 248"/>
              <a:gd name="T32" fmla="*/ 2147483647 w 682"/>
              <a:gd name="T33" fmla="*/ 2147483647 h 248"/>
              <a:gd name="T34" fmla="*/ 2147483647 w 682"/>
              <a:gd name="T35" fmla="*/ 2147483647 h 248"/>
              <a:gd name="T36" fmla="*/ 2147483647 w 682"/>
              <a:gd name="T37" fmla="*/ 2147483647 h 248"/>
              <a:gd name="T38" fmla="*/ 2147483647 w 682"/>
              <a:gd name="T39" fmla="*/ 2147483647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2"/>
              <a:gd name="T61" fmla="*/ 0 h 248"/>
              <a:gd name="T62" fmla="*/ 682 w 682"/>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2" h="248">
                <a:moveTo>
                  <a:pt x="41" y="113"/>
                </a:moveTo>
                <a:lnTo>
                  <a:pt x="41" y="118"/>
                </a:lnTo>
                <a:lnTo>
                  <a:pt x="29" y="141"/>
                </a:lnTo>
                <a:lnTo>
                  <a:pt x="43" y="173"/>
                </a:lnTo>
                <a:lnTo>
                  <a:pt x="0" y="200"/>
                </a:lnTo>
                <a:lnTo>
                  <a:pt x="9" y="248"/>
                </a:lnTo>
                <a:lnTo>
                  <a:pt x="188" y="234"/>
                </a:lnTo>
                <a:lnTo>
                  <a:pt x="400" y="209"/>
                </a:lnTo>
                <a:lnTo>
                  <a:pt x="506" y="190"/>
                </a:lnTo>
                <a:lnTo>
                  <a:pt x="528" y="126"/>
                </a:lnTo>
                <a:lnTo>
                  <a:pt x="566" y="123"/>
                </a:lnTo>
                <a:lnTo>
                  <a:pt x="682" y="0"/>
                </a:lnTo>
                <a:lnTo>
                  <a:pt x="531" y="30"/>
                </a:lnTo>
                <a:lnTo>
                  <a:pt x="179" y="81"/>
                </a:lnTo>
                <a:lnTo>
                  <a:pt x="182" y="96"/>
                </a:lnTo>
                <a:lnTo>
                  <a:pt x="41" y="113"/>
                </a:lnTo>
                <a:close/>
              </a:path>
            </a:pathLst>
          </a:custGeom>
          <a:solidFill>
            <a:schemeClr val="bg1">
              <a:lumMod val="65000"/>
            </a:schemeClr>
          </a:solidFill>
          <a:ln w="12701">
            <a:solidFill>
              <a:srgbClr val="000000"/>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rPr>
              <a:t>TN</a:t>
            </a:r>
          </a:p>
        </p:txBody>
      </p:sp>
      <p:sp>
        <p:nvSpPr>
          <p:cNvPr id="170" name="Freeform 46">
            <a:extLst>
              <a:ext uri="{FF2B5EF4-FFF2-40B4-BE49-F238E27FC236}">
                <a16:creationId xmlns:a16="http://schemas.microsoft.com/office/drawing/2014/main" id="{D8882F4D-91B3-4C8C-B603-E8531A1DC32D}"/>
              </a:ext>
            </a:extLst>
          </p:cNvPr>
          <p:cNvSpPr>
            <a:spLocks/>
          </p:cNvSpPr>
          <p:nvPr/>
        </p:nvSpPr>
        <p:spPr bwMode="auto">
          <a:xfrm>
            <a:off x="8921808" y="3900146"/>
            <a:ext cx="531813" cy="993775"/>
          </a:xfrm>
          <a:custGeom>
            <a:avLst/>
            <a:gdLst>
              <a:gd name="T0" fmla="*/ 2147483647 w 279"/>
              <a:gd name="T1" fmla="*/ 0 h 487"/>
              <a:gd name="T2" fmla="*/ 2147483647 w 279"/>
              <a:gd name="T3" fmla="*/ 2147483647 h 487"/>
              <a:gd name="T4" fmla="*/ 2147483647 w 279"/>
              <a:gd name="T5" fmla="*/ 2147483647 h 487"/>
              <a:gd name="T6" fmla="*/ 0 w 279"/>
              <a:gd name="T7" fmla="*/ 2147483647 h 487"/>
              <a:gd name="T8" fmla="*/ 2147483647 w 279"/>
              <a:gd name="T9" fmla="*/ 2147483647 h 487"/>
              <a:gd name="T10" fmla="*/ 2147483647 w 279"/>
              <a:gd name="T11" fmla="*/ 2147483647 h 487"/>
              <a:gd name="T12" fmla="*/ 0 w 279"/>
              <a:gd name="T13" fmla="*/ 2147483647 h 487"/>
              <a:gd name="T14" fmla="*/ 2147483647 w 279"/>
              <a:gd name="T15" fmla="*/ 2147483647 h 487"/>
              <a:gd name="T16" fmla="*/ 2147483647 w 279"/>
              <a:gd name="T17" fmla="*/ 2147483647 h 487"/>
              <a:gd name="T18" fmla="*/ 2147483647 w 279"/>
              <a:gd name="T19" fmla="*/ 2147483647 h 487"/>
              <a:gd name="T20" fmla="*/ 2147483647 w 279"/>
              <a:gd name="T21" fmla="*/ 2147483647 h 487"/>
              <a:gd name="T22" fmla="*/ 2147483647 w 279"/>
              <a:gd name="T23" fmla="*/ 2147483647 h 487"/>
              <a:gd name="T24" fmla="*/ 2147483647 w 279"/>
              <a:gd name="T25" fmla="*/ 2147483647 h 487"/>
              <a:gd name="T26" fmla="*/ 2147483647 w 279"/>
              <a:gd name="T27" fmla="*/ 2147483647 h 487"/>
              <a:gd name="T28" fmla="*/ 2147483647 w 279"/>
              <a:gd name="T29" fmla="*/ 2147483647 h 487"/>
              <a:gd name="T30" fmla="*/ 2147483647 w 279"/>
              <a:gd name="T31" fmla="*/ 2147483647 h 487"/>
              <a:gd name="T32" fmla="*/ 2147483647 w 279"/>
              <a:gd name="T33" fmla="*/ 2147483647 h 487"/>
              <a:gd name="T34" fmla="*/ 2147483647 w 279"/>
              <a:gd name="T35" fmla="*/ 0 h 487"/>
              <a:gd name="T36" fmla="*/ 2147483647 w 279"/>
              <a:gd name="T37" fmla="*/ 2147483647 h 4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487"/>
              <a:gd name="T59" fmla="*/ 279 w 279"/>
              <a:gd name="T60" fmla="*/ 487 h 4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487">
                <a:moveTo>
                  <a:pt x="78" y="16"/>
                </a:moveTo>
                <a:lnTo>
                  <a:pt x="36" y="99"/>
                </a:lnTo>
                <a:lnTo>
                  <a:pt x="0" y="153"/>
                </a:lnTo>
                <a:lnTo>
                  <a:pt x="11" y="217"/>
                </a:lnTo>
                <a:lnTo>
                  <a:pt x="55" y="304"/>
                </a:lnTo>
                <a:lnTo>
                  <a:pt x="21" y="393"/>
                </a:lnTo>
                <a:lnTo>
                  <a:pt x="7" y="439"/>
                </a:lnTo>
                <a:lnTo>
                  <a:pt x="170" y="421"/>
                </a:lnTo>
                <a:lnTo>
                  <a:pt x="177" y="480"/>
                </a:lnTo>
                <a:lnTo>
                  <a:pt x="210" y="487"/>
                </a:lnTo>
                <a:lnTo>
                  <a:pt x="219" y="457"/>
                </a:lnTo>
                <a:lnTo>
                  <a:pt x="279" y="448"/>
                </a:lnTo>
                <a:lnTo>
                  <a:pt x="265" y="349"/>
                </a:lnTo>
                <a:lnTo>
                  <a:pt x="263" y="0"/>
                </a:lnTo>
                <a:lnTo>
                  <a:pt x="78" y="1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1" name="Freeform 47">
            <a:extLst>
              <a:ext uri="{FF2B5EF4-FFF2-40B4-BE49-F238E27FC236}">
                <a16:creationId xmlns:a16="http://schemas.microsoft.com/office/drawing/2014/main" id="{2F7014F5-8813-47EC-9455-D897793D61F9}"/>
              </a:ext>
            </a:extLst>
          </p:cNvPr>
          <p:cNvSpPr>
            <a:spLocks/>
          </p:cNvSpPr>
          <p:nvPr/>
        </p:nvSpPr>
        <p:spPr bwMode="auto">
          <a:xfrm>
            <a:off x="9425046" y="3823946"/>
            <a:ext cx="603250" cy="1006475"/>
          </a:xfrm>
          <a:custGeom>
            <a:avLst/>
            <a:gdLst>
              <a:gd name="T0" fmla="*/ 2147483647 w 316"/>
              <a:gd name="T1" fmla="*/ 0 h 492"/>
              <a:gd name="T2" fmla="*/ 2147483647 w 316"/>
              <a:gd name="T3" fmla="*/ 2147483647 h 492"/>
              <a:gd name="T4" fmla="*/ 2147483647 w 316"/>
              <a:gd name="T5" fmla="*/ 2147483647 h 492"/>
              <a:gd name="T6" fmla="*/ 0 w 316"/>
              <a:gd name="T7" fmla="*/ 2147483647 h 492"/>
              <a:gd name="T8" fmla="*/ 0 w 316"/>
              <a:gd name="T9" fmla="*/ 2147483647 h 492"/>
              <a:gd name="T10" fmla="*/ 2147483647 w 316"/>
              <a:gd name="T11" fmla="*/ 0 h 492"/>
              <a:gd name="T12" fmla="*/ 2147483647 w 316"/>
              <a:gd name="T13" fmla="*/ 2147483647 h 492"/>
              <a:gd name="T14" fmla="*/ 2147483647 w 316"/>
              <a:gd name="T15" fmla="*/ 2147483647 h 492"/>
              <a:gd name="T16" fmla="*/ 2147483647 w 316"/>
              <a:gd name="T17" fmla="*/ 2147483647 h 492"/>
              <a:gd name="T18" fmla="*/ 2147483647 w 316"/>
              <a:gd name="T19" fmla="*/ 2147483647 h 492"/>
              <a:gd name="T20" fmla="*/ 2147483647 w 316"/>
              <a:gd name="T21" fmla="*/ 2147483647 h 492"/>
              <a:gd name="T22" fmla="*/ 2147483647 w 316"/>
              <a:gd name="T23" fmla="*/ 2147483647 h 492"/>
              <a:gd name="T24" fmla="*/ 2147483647 w 316"/>
              <a:gd name="T25" fmla="*/ 2147483647 h 492"/>
              <a:gd name="T26" fmla="*/ 2147483647 w 316"/>
              <a:gd name="T27" fmla="*/ 2147483647 h 492"/>
              <a:gd name="T28" fmla="*/ 2147483647 w 316"/>
              <a:gd name="T29" fmla="*/ 2147483647 h 492"/>
              <a:gd name="T30" fmla="*/ 2147483647 w 316"/>
              <a:gd name="T31" fmla="*/ 2147483647 h 492"/>
              <a:gd name="T32" fmla="*/ 2147483647 w 316"/>
              <a:gd name="T33" fmla="*/ 2147483647 h 492"/>
              <a:gd name="T34" fmla="*/ 2147483647 w 316"/>
              <a:gd name="T35" fmla="*/ 2147483647 h 492"/>
              <a:gd name="T36" fmla="*/ 0 w 316"/>
              <a:gd name="T37" fmla="*/ 2147483647 h 4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6"/>
              <a:gd name="T58" fmla="*/ 0 h 492"/>
              <a:gd name="T59" fmla="*/ 316 w 316"/>
              <a:gd name="T60" fmla="*/ 492 h 4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6" h="492">
                <a:moveTo>
                  <a:pt x="0" y="25"/>
                </a:moveTo>
                <a:lnTo>
                  <a:pt x="205" y="0"/>
                </a:lnTo>
                <a:lnTo>
                  <a:pt x="270" y="227"/>
                </a:lnTo>
                <a:lnTo>
                  <a:pt x="316" y="263"/>
                </a:lnTo>
                <a:lnTo>
                  <a:pt x="279" y="330"/>
                </a:lnTo>
                <a:lnTo>
                  <a:pt x="314" y="394"/>
                </a:lnTo>
                <a:lnTo>
                  <a:pt x="105" y="417"/>
                </a:lnTo>
                <a:lnTo>
                  <a:pt x="114" y="473"/>
                </a:lnTo>
                <a:lnTo>
                  <a:pt x="83" y="492"/>
                </a:lnTo>
                <a:lnTo>
                  <a:pt x="58" y="422"/>
                </a:lnTo>
                <a:lnTo>
                  <a:pt x="44" y="478"/>
                </a:lnTo>
                <a:lnTo>
                  <a:pt x="18" y="473"/>
                </a:lnTo>
                <a:lnTo>
                  <a:pt x="9" y="416"/>
                </a:lnTo>
                <a:lnTo>
                  <a:pt x="2" y="367"/>
                </a:lnTo>
                <a:lnTo>
                  <a:pt x="0" y="25"/>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2" name="Freeform 48">
            <a:extLst>
              <a:ext uri="{FF2B5EF4-FFF2-40B4-BE49-F238E27FC236}">
                <a16:creationId xmlns:a16="http://schemas.microsoft.com/office/drawing/2014/main" id="{DB14F03E-F9FC-469D-B9B5-985282AA80B9}"/>
              </a:ext>
            </a:extLst>
          </p:cNvPr>
          <p:cNvSpPr>
            <a:spLocks/>
          </p:cNvSpPr>
          <p:nvPr/>
        </p:nvSpPr>
        <p:spPr bwMode="auto">
          <a:xfrm>
            <a:off x="9815571" y="3781084"/>
            <a:ext cx="831850" cy="922337"/>
          </a:xfrm>
          <a:custGeom>
            <a:avLst/>
            <a:gdLst>
              <a:gd name="T0" fmla="*/ 2147483647 w 436"/>
              <a:gd name="T1" fmla="*/ 0 h 452"/>
              <a:gd name="T2" fmla="*/ 2147483647 w 436"/>
              <a:gd name="T3" fmla="*/ 2147483647 h 452"/>
              <a:gd name="T4" fmla="*/ 2147483647 w 436"/>
              <a:gd name="T5" fmla="*/ 2147483647 h 452"/>
              <a:gd name="T6" fmla="*/ 0 w 436"/>
              <a:gd name="T7" fmla="*/ 2147483647 h 452"/>
              <a:gd name="T8" fmla="*/ 0 w 436"/>
              <a:gd name="T9" fmla="*/ 2147483647 h 452"/>
              <a:gd name="T10" fmla="*/ 2147483647 w 436"/>
              <a:gd name="T11" fmla="*/ 2147483647 h 452"/>
              <a:gd name="T12" fmla="*/ 2147483647 w 436"/>
              <a:gd name="T13" fmla="*/ 2147483647 h 452"/>
              <a:gd name="T14" fmla="*/ 2147483647 w 436"/>
              <a:gd name="T15" fmla="*/ 0 h 452"/>
              <a:gd name="T16" fmla="*/ 2147483647 w 436"/>
              <a:gd name="T17" fmla="*/ 2147483647 h 452"/>
              <a:gd name="T18" fmla="*/ 2147483647 w 436"/>
              <a:gd name="T19" fmla="*/ 2147483647 h 452"/>
              <a:gd name="T20" fmla="*/ 2147483647 w 436"/>
              <a:gd name="T21" fmla="*/ 2147483647 h 452"/>
              <a:gd name="T22" fmla="*/ 2147483647 w 436"/>
              <a:gd name="T23" fmla="*/ 2147483647 h 452"/>
              <a:gd name="T24" fmla="*/ 2147483647 w 436"/>
              <a:gd name="T25" fmla="*/ 2147483647 h 452"/>
              <a:gd name="T26" fmla="*/ 2147483647 w 436"/>
              <a:gd name="T27" fmla="*/ 2147483647 h 452"/>
              <a:gd name="T28" fmla="*/ 2147483647 w 436"/>
              <a:gd name="T29" fmla="*/ 2147483647 h 452"/>
              <a:gd name="T30" fmla="*/ 2147483647 w 436"/>
              <a:gd name="T31" fmla="*/ 2147483647 h 452"/>
              <a:gd name="T32" fmla="*/ 2147483647 w 436"/>
              <a:gd name="T33" fmla="*/ 2147483647 h 452"/>
              <a:gd name="T34" fmla="*/ 2147483647 w 436"/>
              <a:gd name="T35" fmla="*/ 2147483647 h 452"/>
              <a:gd name="T36" fmla="*/ 2147483647 w 436"/>
              <a:gd name="T37" fmla="*/ 2147483647 h 452"/>
              <a:gd name="T38" fmla="*/ 2147483647 w 436"/>
              <a:gd name="T39" fmla="*/ 2147483647 h 452"/>
              <a:gd name="T40" fmla="*/ 2147483647 w 436"/>
              <a:gd name="T41" fmla="*/ 2147483647 h 452"/>
              <a:gd name="T42" fmla="*/ 2147483647 w 436"/>
              <a:gd name="T43" fmla="*/ 2147483647 h 452"/>
              <a:gd name="T44" fmla="*/ 0 w 436"/>
              <a:gd name="T45" fmla="*/ 2147483647 h 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6"/>
              <a:gd name="T70" fmla="*/ 0 h 452"/>
              <a:gd name="T71" fmla="*/ 436 w 436"/>
              <a:gd name="T72" fmla="*/ 452 h 4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6" h="452">
                <a:moveTo>
                  <a:pt x="0" y="27"/>
                </a:moveTo>
                <a:lnTo>
                  <a:pt x="4" y="27"/>
                </a:lnTo>
                <a:lnTo>
                  <a:pt x="106" y="8"/>
                </a:lnTo>
                <a:lnTo>
                  <a:pt x="196" y="0"/>
                </a:lnTo>
                <a:lnTo>
                  <a:pt x="183" y="23"/>
                </a:lnTo>
                <a:lnTo>
                  <a:pt x="211" y="23"/>
                </a:lnTo>
                <a:lnTo>
                  <a:pt x="366" y="162"/>
                </a:lnTo>
                <a:lnTo>
                  <a:pt x="427" y="252"/>
                </a:lnTo>
                <a:lnTo>
                  <a:pt x="436" y="313"/>
                </a:lnTo>
                <a:lnTo>
                  <a:pt x="416" y="328"/>
                </a:lnTo>
                <a:lnTo>
                  <a:pt x="427" y="389"/>
                </a:lnTo>
                <a:lnTo>
                  <a:pt x="384" y="392"/>
                </a:lnTo>
                <a:lnTo>
                  <a:pt x="384" y="444"/>
                </a:lnTo>
                <a:lnTo>
                  <a:pt x="349" y="418"/>
                </a:lnTo>
                <a:lnTo>
                  <a:pt x="125" y="452"/>
                </a:lnTo>
                <a:lnTo>
                  <a:pt x="74" y="354"/>
                </a:lnTo>
                <a:lnTo>
                  <a:pt x="111" y="287"/>
                </a:lnTo>
                <a:lnTo>
                  <a:pt x="63" y="254"/>
                </a:lnTo>
                <a:lnTo>
                  <a:pt x="0" y="27"/>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73" name="Freeform 49">
            <a:extLst>
              <a:ext uri="{FF2B5EF4-FFF2-40B4-BE49-F238E27FC236}">
                <a16:creationId xmlns:a16="http://schemas.microsoft.com/office/drawing/2014/main" id="{55FAD8B4-41D6-47F6-8952-B9F4E01C0EBE}"/>
              </a:ext>
            </a:extLst>
          </p:cNvPr>
          <p:cNvSpPr>
            <a:spLocks/>
          </p:cNvSpPr>
          <p:nvPr/>
        </p:nvSpPr>
        <p:spPr bwMode="auto">
          <a:xfrm>
            <a:off x="10164821" y="3654084"/>
            <a:ext cx="760412" cy="646112"/>
          </a:xfrm>
          <a:custGeom>
            <a:avLst/>
            <a:gdLst>
              <a:gd name="T0" fmla="*/ 2147483647 w 398"/>
              <a:gd name="T1" fmla="*/ 0 h 316"/>
              <a:gd name="T2" fmla="*/ 2147483647 w 398"/>
              <a:gd name="T3" fmla="*/ 2147483647 h 316"/>
              <a:gd name="T4" fmla="*/ 2147483647 w 398"/>
              <a:gd name="T5" fmla="*/ 2147483647 h 316"/>
              <a:gd name="T6" fmla="*/ 0 w 398"/>
              <a:gd name="T7" fmla="*/ 2147483647 h 316"/>
              <a:gd name="T8" fmla="*/ 2147483647 w 398"/>
              <a:gd name="T9" fmla="*/ 2147483647 h 316"/>
              <a:gd name="T10" fmla="*/ 2147483647 w 398"/>
              <a:gd name="T11" fmla="*/ 2147483647 h 316"/>
              <a:gd name="T12" fmla="*/ 2147483647 w 398"/>
              <a:gd name="T13" fmla="*/ 0 h 316"/>
              <a:gd name="T14" fmla="*/ 2147483647 w 398"/>
              <a:gd name="T15" fmla="*/ 2147483647 h 316"/>
              <a:gd name="T16" fmla="*/ 2147483647 w 398"/>
              <a:gd name="T17" fmla="*/ 2147483647 h 316"/>
              <a:gd name="T18" fmla="*/ 2147483647 w 398"/>
              <a:gd name="T19" fmla="*/ 2147483647 h 316"/>
              <a:gd name="T20" fmla="*/ 2147483647 w 398"/>
              <a:gd name="T21" fmla="*/ 2147483647 h 316"/>
              <a:gd name="T22" fmla="*/ 2147483647 w 398"/>
              <a:gd name="T23" fmla="*/ 2147483647 h 316"/>
              <a:gd name="T24" fmla="*/ 2147483647 w 398"/>
              <a:gd name="T25" fmla="*/ 2147483647 h 316"/>
              <a:gd name="T26" fmla="*/ 2147483647 w 398"/>
              <a:gd name="T27" fmla="*/ 2147483647 h 316"/>
              <a:gd name="T28" fmla="*/ 2147483647 w 398"/>
              <a:gd name="T29" fmla="*/ 2147483647 h 316"/>
              <a:gd name="T30" fmla="*/ 2147483647 w 398"/>
              <a:gd name="T31" fmla="*/ 2147483647 h 316"/>
              <a:gd name="T32" fmla="*/ 2147483647 w 398"/>
              <a:gd name="T33" fmla="*/ 2147483647 h 316"/>
              <a:gd name="T34" fmla="*/ 2147483647 w 398"/>
              <a:gd name="T35" fmla="*/ 2147483647 h 316"/>
              <a:gd name="T36" fmla="*/ 0 w 398"/>
              <a:gd name="T37" fmla="*/ 2147483647 h 316"/>
              <a:gd name="T38" fmla="*/ 2147483647 w 398"/>
              <a:gd name="T39" fmla="*/ 2147483647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8"/>
              <a:gd name="T61" fmla="*/ 0 h 316"/>
              <a:gd name="T62" fmla="*/ 398 w 398"/>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8" h="316">
                <a:moveTo>
                  <a:pt x="15" y="57"/>
                </a:moveTo>
                <a:lnTo>
                  <a:pt x="47" y="27"/>
                </a:lnTo>
                <a:lnTo>
                  <a:pt x="166" y="0"/>
                </a:lnTo>
                <a:lnTo>
                  <a:pt x="202" y="18"/>
                </a:lnTo>
                <a:lnTo>
                  <a:pt x="279" y="5"/>
                </a:lnTo>
                <a:lnTo>
                  <a:pt x="342" y="50"/>
                </a:lnTo>
                <a:lnTo>
                  <a:pt x="398" y="85"/>
                </a:lnTo>
                <a:lnTo>
                  <a:pt x="366" y="179"/>
                </a:lnTo>
                <a:lnTo>
                  <a:pt x="318" y="227"/>
                </a:lnTo>
                <a:lnTo>
                  <a:pt x="266" y="242"/>
                </a:lnTo>
                <a:lnTo>
                  <a:pt x="276" y="280"/>
                </a:lnTo>
                <a:lnTo>
                  <a:pt x="244" y="316"/>
                </a:lnTo>
                <a:lnTo>
                  <a:pt x="183" y="227"/>
                </a:lnTo>
                <a:lnTo>
                  <a:pt x="26" y="85"/>
                </a:lnTo>
                <a:lnTo>
                  <a:pt x="0" y="85"/>
                </a:lnTo>
                <a:lnTo>
                  <a:pt x="15" y="57"/>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4" name="Freeform 50">
            <a:extLst>
              <a:ext uri="{FF2B5EF4-FFF2-40B4-BE49-F238E27FC236}">
                <a16:creationId xmlns:a16="http://schemas.microsoft.com/office/drawing/2014/main" id="{FAD4FD35-E16D-4C4D-9948-A12C761E7E58}"/>
              </a:ext>
            </a:extLst>
          </p:cNvPr>
          <p:cNvSpPr>
            <a:spLocks/>
          </p:cNvSpPr>
          <p:nvPr/>
        </p:nvSpPr>
        <p:spPr bwMode="auto">
          <a:xfrm>
            <a:off x="9626658" y="4574834"/>
            <a:ext cx="1419225" cy="1031875"/>
          </a:xfrm>
          <a:custGeom>
            <a:avLst/>
            <a:gdLst>
              <a:gd name="T0" fmla="*/ 2147483647 w 745"/>
              <a:gd name="T1" fmla="*/ 0 h 506"/>
              <a:gd name="T2" fmla="*/ 2147483647 w 745"/>
              <a:gd name="T3" fmla="*/ 2147483647 h 506"/>
              <a:gd name="T4" fmla="*/ 2147483647 w 745"/>
              <a:gd name="T5" fmla="*/ 2147483647 h 506"/>
              <a:gd name="T6" fmla="*/ 0 w 745"/>
              <a:gd name="T7" fmla="*/ 2147483647 h 506"/>
              <a:gd name="T8" fmla="*/ 0 w 745"/>
              <a:gd name="T9" fmla="*/ 2147483647 h 506"/>
              <a:gd name="T10" fmla="*/ 2147483647 w 745"/>
              <a:gd name="T11" fmla="*/ 2147483647 h 506"/>
              <a:gd name="T12" fmla="*/ 2147483647 w 745"/>
              <a:gd name="T13" fmla="*/ 2147483647 h 506"/>
              <a:gd name="T14" fmla="*/ 2147483647 w 745"/>
              <a:gd name="T15" fmla="*/ 2147483647 h 506"/>
              <a:gd name="T16" fmla="*/ 2147483647 w 745"/>
              <a:gd name="T17" fmla="*/ 2147483647 h 506"/>
              <a:gd name="T18" fmla="*/ 2147483647 w 745"/>
              <a:gd name="T19" fmla="*/ 2147483647 h 506"/>
              <a:gd name="T20" fmla="*/ 2147483647 w 745"/>
              <a:gd name="T21" fmla="*/ 0 h 506"/>
              <a:gd name="T22" fmla="*/ 2147483647 w 745"/>
              <a:gd name="T23" fmla="*/ 2147483647 h 506"/>
              <a:gd name="T24" fmla="*/ 2147483647 w 745"/>
              <a:gd name="T25" fmla="*/ 2147483647 h 506"/>
              <a:gd name="T26" fmla="*/ 2147483647 w 745"/>
              <a:gd name="T27" fmla="*/ 2147483647 h 506"/>
              <a:gd name="T28" fmla="*/ 2147483647 w 745"/>
              <a:gd name="T29" fmla="*/ 2147483647 h 506"/>
              <a:gd name="T30" fmla="*/ 2147483647 w 745"/>
              <a:gd name="T31" fmla="*/ 2147483647 h 506"/>
              <a:gd name="T32" fmla="*/ 2147483647 w 745"/>
              <a:gd name="T33" fmla="*/ 2147483647 h 506"/>
              <a:gd name="T34" fmla="*/ 2147483647 w 745"/>
              <a:gd name="T35" fmla="*/ 2147483647 h 506"/>
              <a:gd name="T36" fmla="*/ 2147483647 w 745"/>
              <a:gd name="T37" fmla="*/ 2147483647 h 506"/>
              <a:gd name="T38" fmla="*/ 2147483647 w 745"/>
              <a:gd name="T39" fmla="*/ 2147483647 h 506"/>
              <a:gd name="T40" fmla="*/ 2147483647 w 745"/>
              <a:gd name="T41" fmla="*/ 2147483647 h 506"/>
              <a:gd name="T42" fmla="*/ 2147483647 w 745"/>
              <a:gd name="T43" fmla="*/ 2147483647 h 506"/>
              <a:gd name="T44" fmla="*/ 2147483647 w 745"/>
              <a:gd name="T45" fmla="*/ 2147483647 h 506"/>
              <a:gd name="T46" fmla="*/ 2147483647 w 745"/>
              <a:gd name="T47" fmla="*/ 2147483647 h 506"/>
              <a:gd name="T48" fmla="*/ 2147483647 w 745"/>
              <a:gd name="T49" fmla="*/ 2147483647 h 506"/>
              <a:gd name="T50" fmla="*/ 2147483647 w 745"/>
              <a:gd name="T51" fmla="*/ 2147483647 h 506"/>
              <a:gd name="T52" fmla="*/ 2147483647 w 745"/>
              <a:gd name="T53" fmla="*/ 2147483647 h 506"/>
              <a:gd name="T54" fmla="*/ 2147483647 w 745"/>
              <a:gd name="T55" fmla="*/ 2147483647 h 506"/>
              <a:gd name="T56" fmla="*/ 2147483647 w 745"/>
              <a:gd name="T57" fmla="*/ 2147483647 h 506"/>
              <a:gd name="T58" fmla="*/ 2147483647 w 745"/>
              <a:gd name="T59" fmla="*/ 2147483647 h 506"/>
              <a:gd name="T60" fmla="*/ 2147483647 w 745"/>
              <a:gd name="T61" fmla="*/ 2147483647 h 506"/>
              <a:gd name="T62" fmla="*/ 2147483647 w 745"/>
              <a:gd name="T63" fmla="*/ 2147483647 h 506"/>
              <a:gd name="T64" fmla="*/ 2147483647 w 745"/>
              <a:gd name="T65" fmla="*/ 2147483647 h 506"/>
              <a:gd name="T66" fmla="*/ 2147483647 w 745"/>
              <a:gd name="T67" fmla="*/ 2147483647 h 506"/>
              <a:gd name="T68" fmla="*/ 2147483647 w 745"/>
              <a:gd name="T69" fmla="*/ 2147483647 h 506"/>
              <a:gd name="T70" fmla="*/ 2147483647 w 745"/>
              <a:gd name="T71" fmla="*/ 2147483647 h 506"/>
              <a:gd name="T72" fmla="*/ 2147483647 w 745"/>
              <a:gd name="T73" fmla="*/ 2147483647 h 506"/>
              <a:gd name="T74" fmla="*/ 2147483647 w 745"/>
              <a:gd name="T75" fmla="*/ 2147483647 h 506"/>
              <a:gd name="T76" fmla="*/ 2147483647 w 745"/>
              <a:gd name="T77" fmla="*/ 2147483647 h 506"/>
              <a:gd name="T78" fmla="*/ 2147483647 w 745"/>
              <a:gd name="T79" fmla="*/ 2147483647 h 506"/>
              <a:gd name="T80" fmla="*/ 2147483647 w 745"/>
              <a:gd name="T81" fmla="*/ 2147483647 h 506"/>
              <a:gd name="T82" fmla="*/ 2147483647 w 745"/>
              <a:gd name="T83" fmla="*/ 2147483647 h 506"/>
              <a:gd name="T84" fmla="*/ 2147483647 w 745"/>
              <a:gd name="T85" fmla="*/ 2147483647 h 506"/>
              <a:gd name="T86" fmla="*/ 0 w 745"/>
              <a:gd name="T87" fmla="*/ 2147483647 h 5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5"/>
              <a:gd name="T133" fmla="*/ 0 h 506"/>
              <a:gd name="T134" fmla="*/ 745 w 745"/>
              <a:gd name="T135" fmla="*/ 506 h 5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5" h="506">
                <a:moveTo>
                  <a:pt x="0" y="49"/>
                </a:moveTo>
                <a:lnTo>
                  <a:pt x="205" y="29"/>
                </a:lnTo>
                <a:lnTo>
                  <a:pt x="227" y="63"/>
                </a:lnTo>
                <a:lnTo>
                  <a:pt x="446" y="29"/>
                </a:lnTo>
                <a:lnTo>
                  <a:pt x="484" y="57"/>
                </a:lnTo>
                <a:lnTo>
                  <a:pt x="484" y="4"/>
                </a:lnTo>
                <a:lnTo>
                  <a:pt x="481" y="0"/>
                </a:lnTo>
                <a:lnTo>
                  <a:pt x="524" y="3"/>
                </a:lnTo>
                <a:lnTo>
                  <a:pt x="571" y="81"/>
                </a:lnTo>
                <a:lnTo>
                  <a:pt x="645" y="188"/>
                </a:lnTo>
                <a:lnTo>
                  <a:pt x="681" y="279"/>
                </a:lnTo>
                <a:lnTo>
                  <a:pt x="737" y="343"/>
                </a:lnTo>
                <a:lnTo>
                  <a:pt x="745" y="436"/>
                </a:lnTo>
                <a:lnTo>
                  <a:pt x="728" y="491"/>
                </a:lnTo>
                <a:lnTo>
                  <a:pt x="649" y="506"/>
                </a:lnTo>
                <a:lnTo>
                  <a:pt x="636" y="483"/>
                </a:lnTo>
                <a:lnTo>
                  <a:pt x="581" y="449"/>
                </a:lnTo>
                <a:lnTo>
                  <a:pt x="564" y="414"/>
                </a:lnTo>
                <a:lnTo>
                  <a:pt x="549" y="401"/>
                </a:lnTo>
                <a:lnTo>
                  <a:pt x="540" y="369"/>
                </a:lnTo>
                <a:lnTo>
                  <a:pt x="527" y="378"/>
                </a:lnTo>
                <a:lnTo>
                  <a:pt x="484" y="336"/>
                </a:lnTo>
                <a:lnTo>
                  <a:pt x="494" y="297"/>
                </a:lnTo>
                <a:lnTo>
                  <a:pt x="484" y="275"/>
                </a:lnTo>
                <a:lnTo>
                  <a:pt x="471" y="282"/>
                </a:lnTo>
                <a:lnTo>
                  <a:pt x="472" y="305"/>
                </a:lnTo>
                <a:lnTo>
                  <a:pt x="458" y="275"/>
                </a:lnTo>
                <a:lnTo>
                  <a:pt x="459" y="204"/>
                </a:lnTo>
                <a:lnTo>
                  <a:pt x="431" y="161"/>
                </a:lnTo>
                <a:lnTo>
                  <a:pt x="362" y="127"/>
                </a:lnTo>
                <a:lnTo>
                  <a:pt x="327" y="87"/>
                </a:lnTo>
                <a:lnTo>
                  <a:pt x="288" y="83"/>
                </a:lnTo>
                <a:lnTo>
                  <a:pt x="272" y="108"/>
                </a:lnTo>
                <a:lnTo>
                  <a:pt x="213" y="125"/>
                </a:lnTo>
                <a:lnTo>
                  <a:pt x="180" y="108"/>
                </a:lnTo>
                <a:lnTo>
                  <a:pt x="163" y="81"/>
                </a:lnTo>
                <a:lnTo>
                  <a:pt x="54" y="105"/>
                </a:lnTo>
                <a:lnTo>
                  <a:pt x="30" y="86"/>
                </a:lnTo>
                <a:lnTo>
                  <a:pt x="6" y="106"/>
                </a:lnTo>
                <a:lnTo>
                  <a:pt x="0" y="49"/>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75" name="Freeform 51">
            <a:extLst>
              <a:ext uri="{FF2B5EF4-FFF2-40B4-BE49-F238E27FC236}">
                <a16:creationId xmlns:a16="http://schemas.microsoft.com/office/drawing/2014/main" id="{365C18DD-BC23-437B-A7D9-1E56BEB8344B}"/>
              </a:ext>
            </a:extLst>
          </p:cNvPr>
          <p:cNvSpPr>
            <a:spLocks/>
          </p:cNvSpPr>
          <p:nvPr/>
        </p:nvSpPr>
        <p:spPr bwMode="auto">
          <a:xfrm>
            <a:off x="10015596" y="3212759"/>
            <a:ext cx="1309687" cy="612775"/>
          </a:xfrm>
          <a:custGeom>
            <a:avLst/>
            <a:gdLst>
              <a:gd name="T0" fmla="*/ 2147483647 w 686"/>
              <a:gd name="T1" fmla="*/ 0 h 301"/>
              <a:gd name="T2" fmla="*/ 2147483647 w 686"/>
              <a:gd name="T3" fmla="*/ 2147483647 h 301"/>
              <a:gd name="T4" fmla="*/ 2147483647 w 686"/>
              <a:gd name="T5" fmla="*/ 2147483647 h 301"/>
              <a:gd name="T6" fmla="*/ 0 w 686"/>
              <a:gd name="T7" fmla="*/ 2147483647 h 301"/>
              <a:gd name="T8" fmla="*/ 2147483647 w 686"/>
              <a:gd name="T9" fmla="*/ 2147483647 h 301"/>
              <a:gd name="T10" fmla="*/ 0 w 686"/>
              <a:gd name="T11" fmla="*/ 2147483647 h 301"/>
              <a:gd name="T12" fmla="*/ 2147483647 w 686"/>
              <a:gd name="T13" fmla="*/ 2147483647 h 301"/>
              <a:gd name="T14" fmla="*/ 2147483647 w 686"/>
              <a:gd name="T15" fmla="*/ 2147483647 h 301"/>
              <a:gd name="T16" fmla="*/ 2147483647 w 686"/>
              <a:gd name="T17" fmla="*/ 2147483647 h 301"/>
              <a:gd name="T18" fmla="*/ 2147483647 w 686"/>
              <a:gd name="T19" fmla="*/ 2147483647 h 301"/>
              <a:gd name="T20" fmla="*/ 2147483647 w 686"/>
              <a:gd name="T21" fmla="*/ 2147483647 h 301"/>
              <a:gd name="T22" fmla="*/ 2147483647 w 686"/>
              <a:gd name="T23" fmla="*/ 2147483647 h 301"/>
              <a:gd name="T24" fmla="*/ 2147483647 w 686"/>
              <a:gd name="T25" fmla="*/ 2147483647 h 301"/>
              <a:gd name="T26" fmla="*/ 2147483647 w 686"/>
              <a:gd name="T27" fmla="*/ 2147483647 h 301"/>
              <a:gd name="T28" fmla="*/ 2147483647 w 686"/>
              <a:gd name="T29" fmla="*/ 2147483647 h 301"/>
              <a:gd name="T30" fmla="*/ 2147483647 w 686"/>
              <a:gd name="T31" fmla="*/ 2147483647 h 301"/>
              <a:gd name="T32" fmla="*/ 2147483647 w 686"/>
              <a:gd name="T33" fmla="*/ 2147483647 h 301"/>
              <a:gd name="T34" fmla="*/ 2147483647 w 686"/>
              <a:gd name="T35" fmla="*/ 2147483647 h 301"/>
              <a:gd name="T36" fmla="*/ 2147483647 w 686"/>
              <a:gd name="T37" fmla="*/ 2147483647 h 301"/>
              <a:gd name="T38" fmla="*/ 2147483647 w 686"/>
              <a:gd name="T39" fmla="*/ 2147483647 h 301"/>
              <a:gd name="T40" fmla="*/ 2147483647 w 686"/>
              <a:gd name="T41" fmla="*/ 2147483647 h 301"/>
              <a:gd name="T42" fmla="*/ 2147483647 w 686"/>
              <a:gd name="T43" fmla="*/ 2147483647 h 301"/>
              <a:gd name="T44" fmla="*/ 2147483647 w 686"/>
              <a:gd name="T45" fmla="*/ 2147483647 h 301"/>
              <a:gd name="T46" fmla="*/ 2147483647 w 686"/>
              <a:gd name="T47" fmla="*/ 2147483647 h 301"/>
              <a:gd name="T48" fmla="*/ 2147483647 w 686"/>
              <a:gd name="T49" fmla="*/ 2147483647 h 301"/>
              <a:gd name="T50" fmla="*/ 2147483647 w 686"/>
              <a:gd name="T51" fmla="*/ 2147483647 h 301"/>
              <a:gd name="T52" fmla="*/ 2147483647 w 686"/>
              <a:gd name="T53" fmla="*/ 2147483647 h 301"/>
              <a:gd name="T54" fmla="*/ 2147483647 w 686"/>
              <a:gd name="T55" fmla="*/ 2147483647 h 301"/>
              <a:gd name="T56" fmla="*/ 2147483647 w 686"/>
              <a:gd name="T57" fmla="*/ 2147483647 h 301"/>
              <a:gd name="T58" fmla="*/ 2147483647 w 686"/>
              <a:gd name="T59" fmla="*/ 2147483647 h 301"/>
              <a:gd name="T60" fmla="*/ 2147483647 w 686"/>
              <a:gd name="T61" fmla="*/ 2147483647 h 301"/>
              <a:gd name="T62" fmla="*/ 2147483647 w 686"/>
              <a:gd name="T63" fmla="*/ 2147483647 h 301"/>
              <a:gd name="T64" fmla="*/ 2147483647 w 686"/>
              <a:gd name="T65" fmla="*/ 2147483647 h 301"/>
              <a:gd name="T66" fmla="*/ 2147483647 w 686"/>
              <a:gd name="T67" fmla="*/ 0 h 301"/>
              <a:gd name="T68" fmla="*/ 2147483647 w 686"/>
              <a:gd name="T69" fmla="*/ 2147483647 h 301"/>
              <a:gd name="T70" fmla="*/ 2147483647 w 686"/>
              <a:gd name="T71" fmla="*/ 2147483647 h 301"/>
              <a:gd name="T72" fmla="*/ 2147483647 w 686"/>
              <a:gd name="T73" fmla="*/ 2147483647 h 301"/>
              <a:gd name="T74" fmla="*/ 2147483647 w 686"/>
              <a:gd name="T75" fmla="*/ 2147483647 h 3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6"/>
              <a:gd name="T115" fmla="*/ 0 h 301"/>
              <a:gd name="T116" fmla="*/ 686 w 686"/>
              <a:gd name="T117" fmla="*/ 301 h 3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6" h="301">
                <a:moveTo>
                  <a:pt x="23" y="222"/>
                </a:moveTo>
                <a:lnTo>
                  <a:pt x="0" y="286"/>
                </a:lnTo>
                <a:lnTo>
                  <a:pt x="88" y="278"/>
                </a:lnTo>
                <a:lnTo>
                  <a:pt x="123" y="248"/>
                </a:lnTo>
                <a:lnTo>
                  <a:pt x="244" y="216"/>
                </a:lnTo>
                <a:lnTo>
                  <a:pt x="277" y="234"/>
                </a:lnTo>
                <a:lnTo>
                  <a:pt x="357" y="222"/>
                </a:lnTo>
                <a:lnTo>
                  <a:pt x="357" y="227"/>
                </a:lnTo>
                <a:lnTo>
                  <a:pt x="476" y="301"/>
                </a:lnTo>
                <a:lnTo>
                  <a:pt x="546" y="279"/>
                </a:lnTo>
                <a:lnTo>
                  <a:pt x="585" y="196"/>
                </a:lnTo>
                <a:lnTo>
                  <a:pt x="654" y="173"/>
                </a:lnTo>
                <a:lnTo>
                  <a:pt x="686" y="112"/>
                </a:lnTo>
                <a:lnTo>
                  <a:pt x="684" y="38"/>
                </a:lnTo>
                <a:lnTo>
                  <a:pt x="676" y="99"/>
                </a:lnTo>
                <a:lnTo>
                  <a:pt x="638" y="151"/>
                </a:lnTo>
                <a:lnTo>
                  <a:pt x="623" y="147"/>
                </a:lnTo>
                <a:lnTo>
                  <a:pt x="572" y="161"/>
                </a:lnTo>
                <a:lnTo>
                  <a:pt x="572" y="144"/>
                </a:lnTo>
                <a:lnTo>
                  <a:pt x="623" y="126"/>
                </a:lnTo>
                <a:lnTo>
                  <a:pt x="577" y="121"/>
                </a:lnTo>
                <a:lnTo>
                  <a:pt x="629" y="105"/>
                </a:lnTo>
                <a:lnTo>
                  <a:pt x="649" y="113"/>
                </a:lnTo>
                <a:lnTo>
                  <a:pt x="660" y="55"/>
                </a:lnTo>
                <a:lnTo>
                  <a:pt x="646" y="42"/>
                </a:lnTo>
                <a:lnTo>
                  <a:pt x="584" y="65"/>
                </a:lnTo>
                <a:lnTo>
                  <a:pt x="585" y="30"/>
                </a:lnTo>
                <a:lnTo>
                  <a:pt x="612" y="39"/>
                </a:lnTo>
                <a:lnTo>
                  <a:pt x="646" y="13"/>
                </a:lnTo>
                <a:lnTo>
                  <a:pt x="628" y="0"/>
                </a:lnTo>
                <a:lnTo>
                  <a:pt x="423" y="46"/>
                </a:lnTo>
                <a:lnTo>
                  <a:pt x="171" y="97"/>
                </a:lnTo>
                <a:lnTo>
                  <a:pt x="56" y="221"/>
                </a:lnTo>
                <a:lnTo>
                  <a:pt x="23" y="222"/>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76" name="Freeform 53">
            <a:extLst>
              <a:ext uri="{FF2B5EF4-FFF2-40B4-BE49-F238E27FC236}">
                <a16:creationId xmlns:a16="http://schemas.microsoft.com/office/drawing/2014/main" id="{DFFD1867-8A7A-4400-A3DC-BFE1A27F8CE7}"/>
              </a:ext>
            </a:extLst>
          </p:cNvPr>
          <p:cNvSpPr>
            <a:spLocks/>
          </p:cNvSpPr>
          <p:nvPr/>
        </p:nvSpPr>
        <p:spPr bwMode="auto">
          <a:xfrm>
            <a:off x="10148946" y="2553946"/>
            <a:ext cx="649287" cy="727075"/>
          </a:xfrm>
          <a:custGeom>
            <a:avLst/>
            <a:gdLst>
              <a:gd name="T0" fmla="*/ 2147483647 w 341"/>
              <a:gd name="T1" fmla="*/ 0 h 356"/>
              <a:gd name="T2" fmla="*/ 2147483647 w 341"/>
              <a:gd name="T3" fmla="*/ 2147483647 h 356"/>
              <a:gd name="T4" fmla="*/ 2147483647 w 341"/>
              <a:gd name="T5" fmla="*/ 2147483647 h 356"/>
              <a:gd name="T6" fmla="*/ 0 w 341"/>
              <a:gd name="T7" fmla="*/ 2147483647 h 356"/>
              <a:gd name="T8" fmla="*/ 2147483647 w 341"/>
              <a:gd name="T9" fmla="*/ 2147483647 h 356"/>
              <a:gd name="T10" fmla="*/ 2147483647 w 341"/>
              <a:gd name="T11" fmla="*/ 2147483647 h 356"/>
              <a:gd name="T12" fmla="*/ 0 w 341"/>
              <a:gd name="T13" fmla="*/ 2147483647 h 356"/>
              <a:gd name="T14" fmla="*/ 2147483647 w 341"/>
              <a:gd name="T15" fmla="*/ 2147483647 h 356"/>
              <a:gd name="T16" fmla="*/ 2147483647 w 341"/>
              <a:gd name="T17" fmla="*/ 2147483647 h 356"/>
              <a:gd name="T18" fmla="*/ 2147483647 w 341"/>
              <a:gd name="T19" fmla="*/ 2147483647 h 356"/>
              <a:gd name="T20" fmla="*/ 2147483647 w 341"/>
              <a:gd name="T21" fmla="*/ 2147483647 h 356"/>
              <a:gd name="T22" fmla="*/ 2147483647 w 341"/>
              <a:gd name="T23" fmla="*/ 2147483647 h 356"/>
              <a:gd name="T24" fmla="*/ 2147483647 w 341"/>
              <a:gd name="T25" fmla="*/ 2147483647 h 356"/>
              <a:gd name="T26" fmla="*/ 2147483647 w 341"/>
              <a:gd name="T27" fmla="*/ 2147483647 h 356"/>
              <a:gd name="T28" fmla="*/ 2147483647 w 341"/>
              <a:gd name="T29" fmla="*/ 2147483647 h 356"/>
              <a:gd name="T30" fmla="*/ 2147483647 w 341"/>
              <a:gd name="T31" fmla="*/ 2147483647 h 356"/>
              <a:gd name="T32" fmla="*/ 2147483647 w 341"/>
              <a:gd name="T33" fmla="*/ 2147483647 h 356"/>
              <a:gd name="T34" fmla="*/ 2147483647 w 341"/>
              <a:gd name="T35" fmla="*/ 2147483647 h 356"/>
              <a:gd name="T36" fmla="*/ 2147483647 w 341"/>
              <a:gd name="T37" fmla="*/ 2147483647 h 356"/>
              <a:gd name="T38" fmla="*/ 2147483647 w 341"/>
              <a:gd name="T39" fmla="*/ 2147483647 h 356"/>
              <a:gd name="T40" fmla="*/ 2147483647 w 341"/>
              <a:gd name="T41" fmla="*/ 0 h 356"/>
              <a:gd name="T42" fmla="*/ 2147483647 w 341"/>
              <a:gd name="T43" fmla="*/ 2147483647 h 356"/>
              <a:gd name="T44" fmla="*/ 2147483647 w 341"/>
              <a:gd name="T45" fmla="*/ 2147483647 h 356"/>
              <a:gd name="T46" fmla="*/ 2147483647 w 341"/>
              <a:gd name="T47" fmla="*/ 2147483647 h 356"/>
              <a:gd name="T48" fmla="*/ 2147483647 w 341"/>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1"/>
              <a:gd name="T76" fmla="*/ 0 h 356"/>
              <a:gd name="T77" fmla="*/ 341 w 341"/>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1" h="356">
                <a:moveTo>
                  <a:pt x="35" y="186"/>
                </a:moveTo>
                <a:lnTo>
                  <a:pt x="9" y="179"/>
                </a:lnTo>
                <a:lnTo>
                  <a:pt x="0" y="236"/>
                </a:lnTo>
                <a:lnTo>
                  <a:pt x="9" y="295"/>
                </a:lnTo>
                <a:lnTo>
                  <a:pt x="59" y="336"/>
                </a:lnTo>
                <a:lnTo>
                  <a:pt x="70" y="356"/>
                </a:lnTo>
                <a:lnTo>
                  <a:pt x="133" y="336"/>
                </a:lnTo>
                <a:lnTo>
                  <a:pt x="207" y="288"/>
                </a:lnTo>
                <a:lnTo>
                  <a:pt x="229" y="183"/>
                </a:lnTo>
                <a:lnTo>
                  <a:pt x="277" y="156"/>
                </a:lnTo>
                <a:lnTo>
                  <a:pt x="303" y="92"/>
                </a:lnTo>
                <a:lnTo>
                  <a:pt x="341" y="74"/>
                </a:lnTo>
                <a:lnTo>
                  <a:pt x="291" y="66"/>
                </a:lnTo>
                <a:lnTo>
                  <a:pt x="205" y="112"/>
                </a:lnTo>
                <a:lnTo>
                  <a:pt x="192" y="67"/>
                </a:lnTo>
                <a:lnTo>
                  <a:pt x="118" y="71"/>
                </a:lnTo>
                <a:lnTo>
                  <a:pt x="101" y="0"/>
                </a:lnTo>
                <a:lnTo>
                  <a:pt x="82" y="19"/>
                </a:lnTo>
                <a:lnTo>
                  <a:pt x="88" y="121"/>
                </a:lnTo>
                <a:lnTo>
                  <a:pt x="54" y="130"/>
                </a:lnTo>
                <a:lnTo>
                  <a:pt x="35" y="18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7" name="Freeform 54">
            <a:extLst>
              <a:ext uri="{FF2B5EF4-FFF2-40B4-BE49-F238E27FC236}">
                <a16:creationId xmlns:a16="http://schemas.microsoft.com/office/drawing/2014/main" id="{EC1C0882-E038-41B2-9FFE-7FD288ABBB94}"/>
              </a:ext>
            </a:extLst>
          </p:cNvPr>
          <p:cNvSpPr>
            <a:spLocks/>
          </p:cNvSpPr>
          <p:nvPr/>
        </p:nvSpPr>
        <p:spPr bwMode="auto">
          <a:xfrm>
            <a:off x="11071283" y="2566646"/>
            <a:ext cx="184150" cy="241300"/>
          </a:xfrm>
          <a:custGeom>
            <a:avLst/>
            <a:gdLst>
              <a:gd name="T0" fmla="*/ 2147483647 w 96"/>
              <a:gd name="T1" fmla="*/ 0 h 119"/>
              <a:gd name="T2" fmla="*/ 2147483647 w 96"/>
              <a:gd name="T3" fmla="*/ 2147483647 h 119"/>
              <a:gd name="T4" fmla="*/ 2147483647 w 96"/>
              <a:gd name="T5" fmla="*/ 2147483647 h 119"/>
              <a:gd name="T6" fmla="*/ 0 w 96"/>
              <a:gd name="T7" fmla="*/ 2147483647 h 119"/>
              <a:gd name="T8" fmla="*/ 0 w 96"/>
              <a:gd name="T9" fmla="*/ 2147483647 h 119"/>
              <a:gd name="T10" fmla="*/ 2147483647 w 96"/>
              <a:gd name="T11" fmla="*/ 0 h 119"/>
              <a:gd name="T12" fmla="*/ 2147483647 w 96"/>
              <a:gd name="T13" fmla="*/ 2147483647 h 119"/>
              <a:gd name="T14" fmla="*/ 2147483647 w 96"/>
              <a:gd name="T15" fmla="*/ 2147483647 h 119"/>
              <a:gd name="T16" fmla="*/ 2147483647 w 96"/>
              <a:gd name="T17" fmla="*/ 2147483647 h 119"/>
              <a:gd name="T18" fmla="*/ 2147483647 w 96"/>
              <a:gd name="T19" fmla="*/ 2147483647 h 119"/>
              <a:gd name="T20" fmla="*/ 2147483647 w 96"/>
              <a:gd name="T21" fmla="*/ 2147483647 h 119"/>
              <a:gd name="T22" fmla="*/ 0 w 96"/>
              <a:gd name="T23" fmla="*/ 2147483647 h 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119"/>
              <a:gd name="T38" fmla="*/ 96 w 96"/>
              <a:gd name="T39" fmla="*/ 119 h 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119">
                <a:moveTo>
                  <a:pt x="0" y="7"/>
                </a:moveTo>
                <a:lnTo>
                  <a:pt x="21" y="0"/>
                </a:lnTo>
                <a:lnTo>
                  <a:pt x="64" y="26"/>
                </a:lnTo>
                <a:lnTo>
                  <a:pt x="64" y="52"/>
                </a:lnTo>
                <a:lnTo>
                  <a:pt x="95" y="71"/>
                </a:lnTo>
                <a:lnTo>
                  <a:pt x="96" y="106"/>
                </a:lnTo>
                <a:lnTo>
                  <a:pt x="47" y="119"/>
                </a:lnTo>
                <a:lnTo>
                  <a:pt x="0" y="7"/>
                </a:lnTo>
                <a:close/>
              </a:path>
            </a:pathLst>
          </a:custGeom>
          <a:solidFill>
            <a:srgbClr val="848395"/>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8" name="Freeform 55">
            <a:extLst>
              <a:ext uri="{FF2B5EF4-FFF2-40B4-BE49-F238E27FC236}">
                <a16:creationId xmlns:a16="http://schemas.microsoft.com/office/drawing/2014/main" id="{5927D993-560A-4E48-8E73-327716EC22E5}"/>
              </a:ext>
            </a:extLst>
          </p:cNvPr>
          <p:cNvSpPr>
            <a:spLocks/>
          </p:cNvSpPr>
          <p:nvPr/>
        </p:nvSpPr>
        <p:spPr bwMode="auto">
          <a:xfrm>
            <a:off x="10293408" y="2087221"/>
            <a:ext cx="879475" cy="615950"/>
          </a:xfrm>
          <a:custGeom>
            <a:avLst/>
            <a:gdLst>
              <a:gd name="T0" fmla="*/ 2147483647 w 461"/>
              <a:gd name="T1" fmla="*/ 0 h 302"/>
              <a:gd name="T2" fmla="*/ 2147483647 w 461"/>
              <a:gd name="T3" fmla="*/ 2147483647 h 302"/>
              <a:gd name="T4" fmla="*/ 2147483647 w 461"/>
              <a:gd name="T5" fmla="*/ 2147483647 h 302"/>
              <a:gd name="T6" fmla="*/ 0 w 461"/>
              <a:gd name="T7" fmla="*/ 2147483647 h 302"/>
              <a:gd name="T8" fmla="*/ 2147483647 w 461"/>
              <a:gd name="T9" fmla="*/ 2147483647 h 302"/>
              <a:gd name="T10" fmla="*/ 0 w 461"/>
              <a:gd name="T11" fmla="*/ 2147483647 h 302"/>
              <a:gd name="T12" fmla="*/ 2147483647 w 461"/>
              <a:gd name="T13" fmla="*/ 2147483647 h 302"/>
              <a:gd name="T14" fmla="*/ 2147483647 w 461"/>
              <a:gd name="T15" fmla="*/ 2147483647 h 302"/>
              <a:gd name="T16" fmla="*/ 2147483647 w 461"/>
              <a:gd name="T17" fmla="*/ 2147483647 h 302"/>
              <a:gd name="T18" fmla="*/ 2147483647 w 461"/>
              <a:gd name="T19" fmla="*/ 2147483647 h 302"/>
              <a:gd name="T20" fmla="*/ 2147483647 w 461"/>
              <a:gd name="T21" fmla="*/ 2147483647 h 302"/>
              <a:gd name="T22" fmla="*/ 2147483647 w 461"/>
              <a:gd name="T23" fmla="*/ 2147483647 h 302"/>
              <a:gd name="T24" fmla="*/ 2147483647 w 461"/>
              <a:gd name="T25" fmla="*/ 2147483647 h 302"/>
              <a:gd name="T26" fmla="*/ 2147483647 w 461"/>
              <a:gd name="T27" fmla="*/ 2147483647 h 302"/>
              <a:gd name="T28" fmla="*/ 2147483647 w 461"/>
              <a:gd name="T29" fmla="*/ 2147483647 h 302"/>
              <a:gd name="T30" fmla="*/ 2147483647 w 461"/>
              <a:gd name="T31" fmla="*/ 2147483647 h 302"/>
              <a:gd name="T32" fmla="*/ 2147483647 w 461"/>
              <a:gd name="T33" fmla="*/ 0 h 302"/>
              <a:gd name="T34" fmla="*/ 2147483647 w 461"/>
              <a:gd name="T35" fmla="*/ 2147483647 h 302"/>
              <a:gd name="T36" fmla="*/ 2147483647 w 461"/>
              <a:gd name="T37" fmla="*/ 2147483647 h 3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1"/>
              <a:gd name="T58" fmla="*/ 0 h 302"/>
              <a:gd name="T59" fmla="*/ 461 w 461"/>
              <a:gd name="T60" fmla="*/ 302 h 3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1" h="302">
                <a:moveTo>
                  <a:pt x="42" y="44"/>
                </a:moveTo>
                <a:lnTo>
                  <a:pt x="0" y="84"/>
                </a:lnTo>
                <a:lnTo>
                  <a:pt x="23" y="231"/>
                </a:lnTo>
                <a:lnTo>
                  <a:pt x="42" y="302"/>
                </a:lnTo>
                <a:lnTo>
                  <a:pt x="121" y="297"/>
                </a:lnTo>
                <a:lnTo>
                  <a:pt x="411" y="241"/>
                </a:lnTo>
                <a:lnTo>
                  <a:pt x="432" y="233"/>
                </a:lnTo>
                <a:lnTo>
                  <a:pt x="461" y="164"/>
                </a:lnTo>
                <a:lnTo>
                  <a:pt x="417" y="126"/>
                </a:lnTo>
                <a:lnTo>
                  <a:pt x="440" y="39"/>
                </a:lnTo>
                <a:lnTo>
                  <a:pt x="407" y="31"/>
                </a:lnTo>
                <a:lnTo>
                  <a:pt x="407" y="9"/>
                </a:lnTo>
                <a:lnTo>
                  <a:pt x="392" y="0"/>
                </a:lnTo>
                <a:lnTo>
                  <a:pt x="55" y="62"/>
                </a:lnTo>
                <a:lnTo>
                  <a:pt x="42" y="44"/>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79" name="Freeform 56">
            <a:extLst>
              <a:ext uri="{FF2B5EF4-FFF2-40B4-BE49-F238E27FC236}">
                <a16:creationId xmlns:a16="http://schemas.microsoft.com/office/drawing/2014/main" id="{F52DDB43-5A2E-4037-AC21-CC95F26DFFA3}"/>
              </a:ext>
            </a:extLst>
          </p:cNvPr>
          <p:cNvSpPr>
            <a:spLocks/>
          </p:cNvSpPr>
          <p:nvPr/>
        </p:nvSpPr>
        <p:spPr bwMode="auto">
          <a:xfrm>
            <a:off x="11087158" y="2158659"/>
            <a:ext cx="233363" cy="492125"/>
          </a:xfrm>
          <a:custGeom>
            <a:avLst/>
            <a:gdLst>
              <a:gd name="T0" fmla="*/ 2147483647 w 122"/>
              <a:gd name="T1" fmla="*/ 0 h 241"/>
              <a:gd name="T2" fmla="*/ 2147483647 w 122"/>
              <a:gd name="T3" fmla="*/ 2147483647 h 241"/>
              <a:gd name="T4" fmla="*/ 2147483647 w 122"/>
              <a:gd name="T5" fmla="*/ 2147483647 h 241"/>
              <a:gd name="T6" fmla="*/ 0 w 122"/>
              <a:gd name="T7" fmla="*/ 2147483647 h 241"/>
              <a:gd name="T8" fmla="*/ 2147483647 w 122"/>
              <a:gd name="T9" fmla="*/ 2147483647 h 241"/>
              <a:gd name="T10" fmla="*/ 2147483647 w 122"/>
              <a:gd name="T11" fmla="*/ 0 h 241"/>
              <a:gd name="T12" fmla="*/ 2147483647 w 122"/>
              <a:gd name="T13" fmla="*/ 2147483647 h 241"/>
              <a:gd name="T14" fmla="*/ 2147483647 w 122"/>
              <a:gd name="T15" fmla="*/ 2147483647 h 241"/>
              <a:gd name="T16" fmla="*/ 2147483647 w 122"/>
              <a:gd name="T17" fmla="*/ 2147483647 h 241"/>
              <a:gd name="T18" fmla="*/ 2147483647 w 122"/>
              <a:gd name="T19" fmla="*/ 2147483647 h 241"/>
              <a:gd name="T20" fmla="*/ 2147483647 w 122"/>
              <a:gd name="T21" fmla="*/ 2147483647 h 241"/>
              <a:gd name="T22" fmla="*/ 2147483647 w 122"/>
              <a:gd name="T23" fmla="*/ 2147483647 h 241"/>
              <a:gd name="T24" fmla="*/ 2147483647 w 122"/>
              <a:gd name="T25" fmla="*/ 2147483647 h 241"/>
              <a:gd name="T26" fmla="*/ 2147483647 w 122"/>
              <a:gd name="T27" fmla="*/ 2147483647 h 241"/>
              <a:gd name="T28" fmla="*/ 2147483647 w 122"/>
              <a:gd name="T29" fmla="*/ 2147483647 h 241"/>
              <a:gd name="T30" fmla="*/ 0 w 122"/>
              <a:gd name="T31" fmla="*/ 2147483647 h 241"/>
              <a:gd name="T32" fmla="*/ 2147483647 w 122"/>
              <a:gd name="T33" fmla="*/ 2147483647 h 2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241"/>
              <a:gd name="T53" fmla="*/ 122 w 122"/>
              <a:gd name="T54" fmla="*/ 241 h 2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241">
                <a:moveTo>
                  <a:pt x="22" y="1"/>
                </a:moveTo>
                <a:lnTo>
                  <a:pt x="51" y="0"/>
                </a:lnTo>
                <a:lnTo>
                  <a:pt x="109" y="36"/>
                </a:lnTo>
                <a:lnTo>
                  <a:pt x="100" y="65"/>
                </a:lnTo>
                <a:lnTo>
                  <a:pt x="121" y="84"/>
                </a:lnTo>
                <a:lnTo>
                  <a:pt x="122" y="198"/>
                </a:lnTo>
                <a:lnTo>
                  <a:pt x="102" y="241"/>
                </a:lnTo>
                <a:lnTo>
                  <a:pt x="79" y="225"/>
                </a:lnTo>
                <a:lnTo>
                  <a:pt x="54" y="224"/>
                </a:lnTo>
                <a:lnTo>
                  <a:pt x="12" y="200"/>
                </a:lnTo>
                <a:lnTo>
                  <a:pt x="44" y="129"/>
                </a:lnTo>
                <a:lnTo>
                  <a:pt x="0" y="91"/>
                </a:lnTo>
                <a:lnTo>
                  <a:pt x="22" y="1"/>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80" name="Freeform 57">
            <a:extLst>
              <a:ext uri="{FF2B5EF4-FFF2-40B4-BE49-F238E27FC236}">
                <a16:creationId xmlns:a16="http://schemas.microsoft.com/office/drawing/2014/main" id="{8B30998D-8B68-4944-AC04-912D382131C6}"/>
              </a:ext>
            </a:extLst>
          </p:cNvPr>
          <p:cNvSpPr>
            <a:spLocks/>
          </p:cNvSpPr>
          <p:nvPr/>
        </p:nvSpPr>
        <p:spPr bwMode="auto">
          <a:xfrm>
            <a:off x="10366433" y="1388721"/>
            <a:ext cx="974725" cy="849313"/>
          </a:xfrm>
          <a:custGeom>
            <a:avLst/>
            <a:gdLst>
              <a:gd name="T0" fmla="*/ 2147483647 w 510"/>
              <a:gd name="T1" fmla="*/ 0 h 416"/>
              <a:gd name="T2" fmla="*/ 2147483647 w 510"/>
              <a:gd name="T3" fmla="*/ 2147483647 h 416"/>
              <a:gd name="T4" fmla="*/ 2147483647 w 510"/>
              <a:gd name="T5" fmla="*/ 2147483647 h 416"/>
              <a:gd name="T6" fmla="*/ 0 w 510"/>
              <a:gd name="T7" fmla="*/ 2147483647 h 416"/>
              <a:gd name="T8" fmla="*/ 2147483647 w 510"/>
              <a:gd name="T9" fmla="*/ 2147483647 h 416"/>
              <a:gd name="T10" fmla="*/ 2147483647 w 510"/>
              <a:gd name="T11" fmla="*/ 2147483647 h 416"/>
              <a:gd name="T12" fmla="*/ 2147483647 w 510"/>
              <a:gd name="T13" fmla="*/ 2147483647 h 416"/>
              <a:gd name="T14" fmla="*/ 2147483647 w 510"/>
              <a:gd name="T15" fmla="*/ 2147483647 h 416"/>
              <a:gd name="T16" fmla="*/ 2147483647 w 510"/>
              <a:gd name="T17" fmla="*/ 2147483647 h 416"/>
              <a:gd name="T18" fmla="*/ 2147483647 w 510"/>
              <a:gd name="T19" fmla="*/ 2147483647 h 416"/>
              <a:gd name="T20" fmla="*/ 2147483647 w 510"/>
              <a:gd name="T21" fmla="*/ 2147483647 h 416"/>
              <a:gd name="T22" fmla="*/ 2147483647 w 510"/>
              <a:gd name="T23" fmla="*/ 2147483647 h 416"/>
              <a:gd name="T24" fmla="*/ 2147483647 w 510"/>
              <a:gd name="T25" fmla="*/ 2147483647 h 416"/>
              <a:gd name="T26" fmla="*/ 2147483647 w 510"/>
              <a:gd name="T27" fmla="*/ 2147483647 h 416"/>
              <a:gd name="T28" fmla="*/ 2147483647 w 510"/>
              <a:gd name="T29" fmla="*/ 2147483647 h 416"/>
              <a:gd name="T30" fmla="*/ 2147483647 w 510"/>
              <a:gd name="T31" fmla="*/ 2147483647 h 416"/>
              <a:gd name="T32" fmla="*/ 2147483647 w 510"/>
              <a:gd name="T33" fmla="*/ 0 h 416"/>
              <a:gd name="T34" fmla="*/ 2147483647 w 510"/>
              <a:gd name="T35" fmla="*/ 2147483647 h 416"/>
              <a:gd name="T36" fmla="*/ 2147483647 w 510"/>
              <a:gd name="T37" fmla="*/ 2147483647 h 416"/>
              <a:gd name="T38" fmla="*/ 2147483647 w 510"/>
              <a:gd name="T39" fmla="*/ 2147483647 h 416"/>
              <a:gd name="T40" fmla="*/ 2147483647 w 510"/>
              <a:gd name="T41" fmla="*/ 2147483647 h 416"/>
              <a:gd name="T42" fmla="*/ 2147483647 w 510"/>
              <a:gd name="T43" fmla="*/ 2147483647 h 416"/>
              <a:gd name="T44" fmla="*/ 2147483647 w 510"/>
              <a:gd name="T45" fmla="*/ 2147483647 h 416"/>
              <a:gd name="T46" fmla="*/ 2147483647 w 510"/>
              <a:gd name="T47" fmla="*/ 2147483647 h 416"/>
              <a:gd name="T48" fmla="*/ 2147483647 w 510"/>
              <a:gd name="T49" fmla="*/ 2147483647 h 416"/>
              <a:gd name="T50" fmla="*/ 2147483647 w 510"/>
              <a:gd name="T51" fmla="*/ 2147483647 h 416"/>
              <a:gd name="T52" fmla="*/ 2147483647 w 510"/>
              <a:gd name="T53" fmla="*/ 2147483647 h 416"/>
              <a:gd name="T54" fmla="*/ 2147483647 w 510"/>
              <a:gd name="T55" fmla="*/ 2147483647 h 416"/>
              <a:gd name="T56" fmla="*/ 2147483647 w 510"/>
              <a:gd name="T57" fmla="*/ 2147483647 h 416"/>
              <a:gd name="T58" fmla="*/ 2147483647 w 510"/>
              <a:gd name="T59" fmla="*/ 2147483647 h 416"/>
              <a:gd name="T60" fmla="*/ 2147483647 w 510"/>
              <a:gd name="T61" fmla="*/ 2147483647 h 416"/>
              <a:gd name="T62" fmla="*/ 2147483647 w 510"/>
              <a:gd name="T63" fmla="*/ 2147483647 h 416"/>
              <a:gd name="T64" fmla="*/ 0 w 510"/>
              <a:gd name="T65" fmla="*/ 2147483647 h 416"/>
              <a:gd name="T66" fmla="*/ 2147483647 w 510"/>
              <a:gd name="T67" fmla="*/ 2147483647 h 416"/>
              <a:gd name="T68" fmla="*/ 2147483647 w 510"/>
              <a:gd name="T69" fmla="*/ 2147483647 h 4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10"/>
              <a:gd name="T106" fmla="*/ 0 h 416"/>
              <a:gd name="T107" fmla="*/ 510 w 510"/>
              <a:gd name="T108" fmla="*/ 416 h 4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10" h="416">
                <a:moveTo>
                  <a:pt x="40" y="279"/>
                </a:moveTo>
                <a:lnTo>
                  <a:pt x="88" y="255"/>
                </a:lnTo>
                <a:lnTo>
                  <a:pt x="153" y="249"/>
                </a:lnTo>
                <a:lnTo>
                  <a:pt x="169" y="227"/>
                </a:lnTo>
                <a:lnTo>
                  <a:pt x="192" y="224"/>
                </a:lnTo>
                <a:lnTo>
                  <a:pt x="205" y="201"/>
                </a:lnTo>
                <a:lnTo>
                  <a:pt x="227" y="192"/>
                </a:lnTo>
                <a:lnTo>
                  <a:pt x="217" y="149"/>
                </a:lnTo>
                <a:lnTo>
                  <a:pt x="204" y="137"/>
                </a:lnTo>
                <a:lnTo>
                  <a:pt x="231" y="102"/>
                </a:lnTo>
                <a:lnTo>
                  <a:pt x="249" y="102"/>
                </a:lnTo>
                <a:lnTo>
                  <a:pt x="308" y="28"/>
                </a:lnTo>
                <a:lnTo>
                  <a:pt x="400" y="0"/>
                </a:lnTo>
                <a:lnTo>
                  <a:pt x="410" y="70"/>
                </a:lnTo>
                <a:lnTo>
                  <a:pt x="415" y="67"/>
                </a:lnTo>
                <a:lnTo>
                  <a:pt x="436" y="92"/>
                </a:lnTo>
                <a:lnTo>
                  <a:pt x="438" y="163"/>
                </a:lnTo>
                <a:lnTo>
                  <a:pt x="465" y="221"/>
                </a:lnTo>
                <a:lnTo>
                  <a:pt x="476" y="297"/>
                </a:lnTo>
                <a:lnTo>
                  <a:pt x="478" y="362"/>
                </a:lnTo>
                <a:lnTo>
                  <a:pt x="510" y="384"/>
                </a:lnTo>
                <a:lnTo>
                  <a:pt x="487" y="416"/>
                </a:lnTo>
                <a:lnTo>
                  <a:pt x="428" y="378"/>
                </a:lnTo>
                <a:lnTo>
                  <a:pt x="397" y="381"/>
                </a:lnTo>
                <a:lnTo>
                  <a:pt x="367" y="373"/>
                </a:lnTo>
                <a:lnTo>
                  <a:pt x="368" y="351"/>
                </a:lnTo>
                <a:lnTo>
                  <a:pt x="349" y="343"/>
                </a:lnTo>
                <a:lnTo>
                  <a:pt x="15" y="407"/>
                </a:lnTo>
                <a:lnTo>
                  <a:pt x="0" y="388"/>
                </a:lnTo>
                <a:lnTo>
                  <a:pt x="51" y="314"/>
                </a:lnTo>
                <a:lnTo>
                  <a:pt x="40" y="279"/>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81" name="Freeform 59">
            <a:extLst>
              <a:ext uri="{FF2B5EF4-FFF2-40B4-BE49-F238E27FC236}">
                <a16:creationId xmlns:a16="http://schemas.microsoft.com/office/drawing/2014/main" id="{8AB73FF4-DCE5-41BE-9870-DE90A1C14872}"/>
              </a:ext>
            </a:extLst>
          </p:cNvPr>
          <p:cNvSpPr>
            <a:spLocks/>
          </p:cNvSpPr>
          <p:nvPr/>
        </p:nvSpPr>
        <p:spPr bwMode="auto">
          <a:xfrm>
            <a:off x="11249083" y="1741146"/>
            <a:ext cx="547688" cy="268288"/>
          </a:xfrm>
          <a:custGeom>
            <a:avLst/>
            <a:gdLst>
              <a:gd name="T0" fmla="*/ 2147483647 w 288"/>
              <a:gd name="T1" fmla="*/ 0 h 131"/>
              <a:gd name="T2" fmla="*/ 2147483647 w 288"/>
              <a:gd name="T3" fmla="*/ 2147483647 h 131"/>
              <a:gd name="T4" fmla="*/ 2147483647 w 288"/>
              <a:gd name="T5" fmla="*/ 2147483647 h 131"/>
              <a:gd name="T6" fmla="*/ 0 w 288"/>
              <a:gd name="T7" fmla="*/ 2147483647 h 131"/>
              <a:gd name="T8" fmla="*/ 0 w 288"/>
              <a:gd name="T9" fmla="*/ 2147483647 h 131"/>
              <a:gd name="T10" fmla="*/ 2147483647 w 288"/>
              <a:gd name="T11" fmla="*/ 2147483647 h 131"/>
              <a:gd name="T12" fmla="*/ 2147483647 w 288"/>
              <a:gd name="T13" fmla="*/ 2147483647 h 131"/>
              <a:gd name="T14" fmla="*/ 2147483647 w 288"/>
              <a:gd name="T15" fmla="*/ 0 h 131"/>
              <a:gd name="T16" fmla="*/ 2147483647 w 288"/>
              <a:gd name="T17" fmla="*/ 2147483647 h 131"/>
              <a:gd name="T18" fmla="*/ 2147483647 w 288"/>
              <a:gd name="T19" fmla="*/ 2147483647 h 131"/>
              <a:gd name="T20" fmla="*/ 2147483647 w 288"/>
              <a:gd name="T21" fmla="*/ 2147483647 h 131"/>
              <a:gd name="T22" fmla="*/ 2147483647 w 288"/>
              <a:gd name="T23" fmla="*/ 2147483647 h 131"/>
              <a:gd name="T24" fmla="*/ 2147483647 w 288"/>
              <a:gd name="T25" fmla="*/ 2147483647 h 131"/>
              <a:gd name="T26" fmla="*/ 2147483647 w 288"/>
              <a:gd name="T27" fmla="*/ 2147483647 h 131"/>
              <a:gd name="T28" fmla="*/ 2147483647 w 288"/>
              <a:gd name="T29" fmla="*/ 2147483647 h 131"/>
              <a:gd name="T30" fmla="*/ 2147483647 w 288"/>
              <a:gd name="T31" fmla="*/ 2147483647 h 131"/>
              <a:gd name="T32" fmla="*/ 2147483647 w 288"/>
              <a:gd name="T33" fmla="*/ 2147483647 h 131"/>
              <a:gd name="T34" fmla="*/ 2147483647 w 288"/>
              <a:gd name="T35" fmla="*/ 2147483647 h 131"/>
              <a:gd name="T36" fmla="*/ 2147483647 w 288"/>
              <a:gd name="T37" fmla="*/ 2147483647 h 131"/>
              <a:gd name="T38" fmla="*/ 2147483647 w 288"/>
              <a:gd name="T39" fmla="*/ 2147483647 h 131"/>
              <a:gd name="T40" fmla="*/ 2147483647 w 288"/>
              <a:gd name="T41" fmla="*/ 2147483647 h 131"/>
              <a:gd name="T42" fmla="*/ 2147483647 w 288"/>
              <a:gd name="T43" fmla="*/ 2147483647 h 131"/>
              <a:gd name="T44" fmla="*/ 2147483647 w 288"/>
              <a:gd name="T45" fmla="*/ 2147483647 h 131"/>
              <a:gd name="T46" fmla="*/ 0 w 288"/>
              <a:gd name="T47" fmla="*/ 2147483647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131"/>
              <a:gd name="T74" fmla="*/ 288 w 288"/>
              <a:gd name="T75" fmla="*/ 131 h 1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131">
                <a:moveTo>
                  <a:pt x="0" y="52"/>
                </a:moveTo>
                <a:lnTo>
                  <a:pt x="147" y="16"/>
                </a:lnTo>
                <a:lnTo>
                  <a:pt x="165" y="17"/>
                </a:lnTo>
                <a:lnTo>
                  <a:pt x="182" y="0"/>
                </a:lnTo>
                <a:lnTo>
                  <a:pt x="197" y="9"/>
                </a:lnTo>
                <a:lnTo>
                  <a:pt x="179" y="46"/>
                </a:lnTo>
                <a:lnTo>
                  <a:pt x="210" y="44"/>
                </a:lnTo>
                <a:lnTo>
                  <a:pt x="227" y="73"/>
                </a:lnTo>
                <a:lnTo>
                  <a:pt x="248" y="75"/>
                </a:lnTo>
                <a:lnTo>
                  <a:pt x="262" y="71"/>
                </a:lnTo>
                <a:lnTo>
                  <a:pt x="262" y="55"/>
                </a:lnTo>
                <a:lnTo>
                  <a:pt x="237" y="35"/>
                </a:lnTo>
                <a:lnTo>
                  <a:pt x="256" y="33"/>
                </a:lnTo>
                <a:lnTo>
                  <a:pt x="288" y="77"/>
                </a:lnTo>
                <a:lnTo>
                  <a:pt x="258" y="103"/>
                </a:lnTo>
                <a:lnTo>
                  <a:pt x="223" y="90"/>
                </a:lnTo>
                <a:lnTo>
                  <a:pt x="201" y="122"/>
                </a:lnTo>
                <a:lnTo>
                  <a:pt x="157" y="90"/>
                </a:lnTo>
                <a:lnTo>
                  <a:pt x="12" y="131"/>
                </a:lnTo>
                <a:lnTo>
                  <a:pt x="0" y="52"/>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82" name="Freeform 60">
            <a:extLst>
              <a:ext uri="{FF2B5EF4-FFF2-40B4-BE49-F238E27FC236}">
                <a16:creationId xmlns:a16="http://schemas.microsoft.com/office/drawing/2014/main" id="{F1B85983-7476-43F0-9ED4-53BA921B0216}"/>
              </a:ext>
            </a:extLst>
          </p:cNvPr>
          <p:cNvSpPr>
            <a:spLocks/>
          </p:cNvSpPr>
          <p:nvPr/>
        </p:nvSpPr>
        <p:spPr bwMode="auto">
          <a:xfrm>
            <a:off x="11268133" y="1944346"/>
            <a:ext cx="285750" cy="233363"/>
          </a:xfrm>
          <a:custGeom>
            <a:avLst/>
            <a:gdLst>
              <a:gd name="T0" fmla="*/ 2147483647 w 149"/>
              <a:gd name="T1" fmla="*/ 0 h 115"/>
              <a:gd name="T2" fmla="*/ 2147483647 w 149"/>
              <a:gd name="T3" fmla="*/ 2147483647 h 115"/>
              <a:gd name="T4" fmla="*/ 2147483647 w 149"/>
              <a:gd name="T5" fmla="*/ 2147483647 h 115"/>
              <a:gd name="T6" fmla="*/ 0 w 149"/>
              <a:gd name="T7" fmla="*/ 2147483647 h 115"/>
              <a:gd name="T8" fmla="*/ 0 w 149"/>
              <a:gd name="T9" fmla="*/ 2147483647 h 115"/>
              <a:gd name="T10" fmla="*/ 2147483647 w 149"/>
              <a:gd name="T11" fmla="*/ 0 h 115"/>
              <a:gd name="T12" fmla="*/ 2147483647 w 149"/>
              <a:gd name="T13" fmla="*/ 2147483647 h 115"/>
              <a:gd name="T14" fmla="*/ 2147483647 w 149"/>
              <a:gd name="T15" fmla="*/ 2147483647 h 115"/>
              <a:gd name="T16" fmla="*/ 2147483647 w 149"/>
              <a:gd name="T17" fmla="*/ 2147483647 h 115"/>
              <a:gd name="T18" fmla="*/ 2147483647 w 149"/>
              <a:gd name="T19" fmla="*/ 2147483647 h 115"/>
              <a:gd name="T20" fmla="*/ 2147483647 w 149"/>
              <a:gd name="T21" fmla="*/ 2147483647 h 115"/>
              <a:gd name="T22" fmla="*/ 0 w 149"/>
              <a:gd name="T23" fmla="*/ 2147483647 h 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115"/>
              <a:gd name="T38" fmla="*/ 149 w 149"/>
              <a:gd name="T39" fmla="*/ 115 h 1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115">
                <a:moveTo>
                  <a:pt x="0" y="29"/>
                </a:moveTo>
                <a:lnTo>
                  <a:pt x="114" y="0"/>
                </a:lnTo>
                <a:lnTo>
                  <a:pt x="149" y="52"/>
                </a:lnTo>
                <a:lnTo>
                  <a:pt x="129" y="75"/>
                </a:lnTo>
                <a:lnTo>
                  <a:pt x="93" y="67"/>
                </a:lnTo>
                <a:lnTo>
                  <a:pt x="36" y="115"/>
                </a:lnTo>
                <a:lnTo>
                  <a:pt x="5" y="90"/>
                </a:lnTo>
                <a:lnTo>
                  <a:pt x="0" y="29"/>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83" name="Freeform 61">
            <a:extLst>
              <a:ext uri="{FF2B5EF4-FFF2-40B4-BE49-F238E27FC236}">
                <a16:creationId xmlns:a16="http://schemas.microsoft.com/office/drawing/2014/main" id="{0360C895-0C0C-41FC-A309-24D44D226310}"/>
              </a:ext>
            </a:extLst>
          </p:cNvPr>
          <p:cNvSpPr>
            <a:spLocks/>
          </p:cNvSpPr>
          <p:nvPr/>
        </p:nvSpPr>
        <p:spPr bwMode="auto">
          <a:xfrm>
            <a:off x="11315758" y="2103096"/>
            <a:ext cx="284163" cy="180975"/>
          </a:xfrm>
          <a:custGeom>
            <a:avLst/>
            <a:gdLst>
              <a:gd name="T0" fmla="*/ 2147483647 w 149"/>
              <a:gd name="T1" fmla="*/ 0 h 89"/>
              <a:gd name="T2" fmla="*/ 2147483647 w 149"/>
              <a:gd name="T3" fmla="*/ 2147483647 h 89"/>
              <a:gd name="T4" fmla="*/ 2147483647 w 149"/>
              <a:gd name="T5" fmla="*/ 2147483647 h 89"/>
              <a:gd name="T6" fmla="*/ 0 w 149"/>
              <a:gd name="T7" fmla="*/ 2147483647 h 89"/>
              <a:gd name="T8" fmla="*/ 0 w 149"/>
              <a:gd name="T9" fmla="*/ 2147483647 h 89"/>
              <a:gd name="T10" fmla="*/ 2147483647 w 149"/>
              <a:gd name="T11" fmla="*/ 2147483647 h 89"/>
              <a:gd name="T12" fmla="*/ 2147483647 w 149"/>
              <a:gd name="T13" fmla="*/ 0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89"/>
              <a:gd name="T38" fmla="*/ 149 w 149"/>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89">
                <a:moveTo>
                  <a:pt x="0" y="66"/>
                </a:moveTo>
                <a:lnTo>
                  <a:pt x="61" y="37"/>
                </a:lnTo>
                <a:lnTo>
                  <a:pt x="121" y="0"/>
                </a:lnTo>
                <a:lnTo>
                  <a:pt x="131" y="2"/>
                </a:lnTo>
                <a:lnTo>
                  <a:pt x="149" y="3"/>
                </a:lnTo>
                <a:lnTo>
                  <a:pt x="90" y="50"/>
                </a:lnTo>
                <a:lnTo>
                  <a:pt x="18" y="89"/>
                </a:lnTo>
                <a:lnTo>
                  <a:pt x="0" y="6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84" name="Freeform 62">
            <a:extLst>
              <a:ext uri="{FF2B5EF4-FFF2-40B4-BE49-F238E27FC236}">
                <a16:creationId xmlns:a16="http://schemas.microsoft.com/office/drawing/2014/main" id="{C8A502F1-58FD-407D-AA72-677604839186}"/>
              </a:ext>
            </a:extLst>
          </p:cNvPr>
          <p:cNvSpPr>
            <a:spLocks/>
          </p:cNvSpPr>
          <p:nvPr/>
        </p:nvSpPr>
        <p:spPr bwMode="auto">
          <a:xfrm>
            <a:off x="11314171" y="1244259"/>
            <a:ext cx="301625" cy="574675"/>
          </a:xfrm>
          <a:custGeom>
            <a:avLst/>
            <a:gdLst>
              <a:gd name="T0" fmla="*/ 2147483647 w 158"/>
              <a:gd name="T1" fmla="*/ 0 h 282"/>
              <a:gd name="T2" fmla="*/ 2147483647 w 158"/>
              <a:gd name="T3" fmla="*/ 2147483647 h 282"/>
              <a:gd name="T4" fmla="*/ 2147483647 w 158"/>
              <a:gd name="T5" fmla="*/ 2147483647 h 282"/>
              <a:gd name="T6" fmla="*/ 0 w 158"/>
              <a:gd name="T7" fmla="*/ 2147483647 h 282"/>
              <a:gd name="T8" fmla="*/ 2147483647 w 158"/>
              <a:gd name="T9" fmla="*/ 0 h 282"/>
              <a:gd name="T10" fmla="*/ 0 w 158"/>
              <a:gd name="T11" fmla="*/ 2147483647 h 282"/>
              <a:gd name="T12" fmla="*/ 2147483647 w 158"/>
              <a:gd name="T13" fmla="*/ 2147483647 h 282"/>
              <a:gd name="T14" fmla="*/ 2147483647 w 158"/>
              <a:gd name="T15" fmla="*/ 2147483647 h 282"/>
              <a:gd name="T16" fmla="*/ 2147483647 w 158"/>
              <a:gd name="T17" fmla="*/ 2147483647 h 282"/>
              <a:gd name="T18" fmla="*/ 2147483647 w 158"/>
              <a:gd name="T19" fmla="*/ 2147483647 h 282"/>
              <a:gd name="T20" fmla="*/ 2147483647 w 158"/>
              <a:gd name="T21" fmla="*/ 2147483647 h 282"/>
              <a:gd name="T22" fmla="*/ 2147483647 w 158"/>
              <a:gd name="T23" fmla="*/ 2147483647 h 282"/>
              <a:gd name="T24" fmla="*/ 2147483647 w 158"/>
              <a:gd name="T25" fmla="*/ 2147483647 h 282"/>
              <a:gd name="T26" fmla="*/ 2147483647 w 158"/>
              <a:gd name="T27" fmla="*/ 2147483647 h 282"/>
              <a:gd name="T28" fmla="*/ 2147483647 w 158"/>
              <a:gd name="T29" fmla="*/ 2147483647 h 282"/>
              <a:gd name="T30" fmla="*/ 2147483647 w 158"/>
              <a:gd name="T31" fmla="*/ 2147483647 h 282"/>
              <a:gd name="T32" fmla="*/ 2147483647 w 158"/>
              <a:gd name="T33" fmla="*/ 0 h 2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8"/>
              <a:gd name="T52" fmla="*/ 0 h 282"/>
              <a:gd name="T53" fmla="*/ 158 w 158"/>
              <a:gd name="T54" fmla="*/ 282 h 2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8" h="282">
                <a:moveTo>
                  <a:pt x="33" y="0"/>
                </a:moveTo>
                <a:lnTo>
                  <a:pt x="0" y="50"/>
                </a:lnTo>
                <a:lnTo>
                  <a:pt x="36" y="115"/>
                </a:lnTo>
                <a:lnTo>
                  <a:pt x="14" y="132"/>
                </a:lnTo>
                <a:lnTo>
                  <a:pt x="23" y="282"/>
                </a:lnTo>
                <a:lnTo>
                  <a:pt x="112" y="260"/>
                </a:lnTo>
                <a:lnTo>
                  <a:pt x="135" y="260"/>
                </a:lnTo>
                <a:lnTo>
                  <a:pt x="148" y="244"/>
                </a:lnTo>
                <a:lnTo>
                  <a:pt x="148" y="217"/>
                </a:lnTo>
                <a:lnTo>
                  <a:pt x="158" y="199"/>
                </a:lnTo>
                <a:lnTo>
                  <a:pt x="109" y="178"/>
                </a:lnTo>
                <a:lnTo>
                  <a:pt x="45" y="13"/>
                </a:lnTo>
                <a:lnTo>
                  <a:pt x="33"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85" name="Freeform 63">
            <a:extLst>
              <a:ext uri="{FF2B5EF4-FFF2-40B4-BE49-F238E27FC236}">
                <a16:creationId xmlns:a16="http://schemas.microsoft.com/office/drawing/2014/main" id="{40B9BC90-DC86-4234-8C2F-45DFD0CE5120}"/>
              </a:ext>
            </a:extLst>
          </p:cNvPr>
          <p:cNvSpPr>
            <a:spLocks/>
          </p:cNvSpPr>
          <p:nvPr/>
        </p:nvSpPr>
        <p:spPr bwMode="auto">
          <a:xfrm>
            <a:off x="11503083" y="1914184"/>
            <a:ext cx="144463" cy="128587"/>
          </a:xfrm>
          <a:custGeom>
            <a:avLst/>
            <a:gdLst>
              <a:gd name="T0" fmla="*/ 2147483647 w 76"/>
              <a:gd name="T1" fmla="*/ 0 h 62"/>
              <a:gd name="T2" fmla="*/ 2147483647 w 76"/>
              <a:gd name="T3" fmla="*/ 2147483647 h 62"/>
              <a:gd name="T4" fmla="*/ 2147483647 w 76"/>
              <a:gd name="T5" fmla="*/ 2147483647 h 62"/>
              <a:gd name="T6" fmla="*/ 0 w 76"/>
              <a:gd name="T7" fmla="*/ 2147483647 h 62"/>
              <a:gd name="T8" fmla="*/ 0 w 76"/>
              <a:gd name="T9" fmla="*/ 2147483647 h 62"/>
              <a:gd name="T10" fmla="*/ 2147483647 w 76"/>
              <a:gd name="T11" fmla="*/ 0 h 62"/>
              <a:gd name="T12" fmla="*/ 2147483647 w 76"/>
              <a:gd name="T13" fmla="*/ 2147483647 h 62"/>
              <a:gd name="T14" fmla="*/ 2147483647 w 76"/>
              <a:gd name="T15" fmla="*/ 2147483647 h 62"/>
              <a:gd name="T16" fmla="*/ 2147483647 w 76"/>
              <a:gd name="T17" fmla="*/ 2147483647 h 62"/>
              <a:gd name="T18" fmla="*/ 2147483647 w 76"/>
              <a:gd name="T19" fmla="*/ 2147483647 h 62"/>
              <a:gd name="T20" fmla="*/ 0 w 76"/>
              <a:gd name="T21" fmla="*/ 2147483647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62"/>
              <a:gd name="T35" fmla="*/ 76 w 76"/>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62">
                <a:moveTo>
                  <a:pt x="0" y="10"/>
                </a:moveTo>
                <a:lnTo>
                  <a:pt x="32" y="0"/>
                </a:lnTo>
                <a:lnTo>
                  <a:pt x="76" y="32"/>
                </a:lnTo>
                <a:lnTo>
                  <a:pt x="67" y="40"/>
                </a:lnTo>
                <a:lnTo>
                  <a:pt x="46" y="40"/>
                </a:lnTo>
                <a:lnTo>
                  <a:pt x="35" y="62"/>
                </a:lnTo>
                <a:lnTo>
                  <a:pt x="0" y="1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86" name="Text Box 134">
            <a:extLst>
              <a:ext uri="{FF2B5EF4-FFF2-40B4-BE49-F238E27FC236}">
                <a16:creationId xmlns:a16="http://schemas.microsoft.com/office/drawing/2014/main" id="{C6EFB32B-F095-4480-9881-BDCF64B1EB9C}"/>
              </a:ext>
            </a:extLst>
          </p:cNvPr>
          <p:cNvSpPr txBox="1">
            <a:spLocks noChangeArrowheads="1"/>
          </p:cNvSpPr>
          <p:nvPr/>
        </p:nvSpPr>
        <p:spPr bwMode="auto">
          <a:xfrm>
            <a:off x="4624446" y="10283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WA</a:t>
            </a:r>
          </a:p>
        </p:txBody>
      </p:sp>
      <p:sp>
        <p:nvSpPr>
          <p:cNvPr id="187" name="Text Box 135">
            <a:extLst>
              <a:ext uri="{FF2B5EF4-FFF2-40B4-BE49-F238E27FC236}">
                <a16:creationId xmlns:a16="http://schemas.microsoft.com/office/drawing/2014/main" id="{7D1A4675-E3E4-47AB-94D1-B91895512367}"/>
              </a:ext>
            </a:extLst>
          </p:cNvPr>
          <p:cNvSpPr txBox="1">
            <a:spLocks noChangeArrowheads="1"/>
          </p:cNvSpPr>
          <p:nvPr/>
        </p:nvSpPr>
        <p:spPr bwMode="auto">
          <a:xfrm>
            <a:off x="4395846" y="17141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OR</a:t>
            </a:r>
          </a:p>
        </p:txBody>
      </p:sp>
      <p:sp>
        <p:nvSpPr>
          <p:cNvPr id="188" name="Text Box 136">
            <a:extLst>
              <a:ext uri="{FF2B5EF4-FFF2-40B4-BE49-F238E27FC236}">
                <a16:creationId xmlns:a16="http://schemas.microsoft.com/office/drawing/2014/main" id="{73BD1EE6-D8A4-4CDE-8408-36F4062DA342}"/>
              </a:ext>
            </a:extLst>
          </p:cNvPr>
          <p:cNvSpPr txBox="1">
            <a:spLocks noChangeArrowheads="1"/>
          </p:cNvSpPr>
          <p:nvPr/>
        </p:nvSpPr>
        <p:spPr bwMode="auto">
          <a:xfrm>
            <a:off x="5996046" y="12569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MT</a:t>
            </a:r>
          </a:p>
        </p:txBody>
      </p:sp>
      <p:sp>
        <p:nvSpPr>
          <p:cNvPr id="189" name="Text Box 137">
            <a:extLst>
              <a:ext uri="{FF2B5EF4-FFF2-40B4-BE49-F238E27FC236}">
                <a16:creationId xmlns:a16="http://schemas.microsoft.com/office/drawing/2014/main" id="{32956F02-F0F0-4733-B64D-6243A608A410}"/>
              </a:ext>
            </a:extLst>
          </p:cNvPr>
          <p:cNvSpPr txBox="1">
            <a:spLocks noChangeArrowheads="1"/>
          </p:cNvSpPr>
          <p:nvPr/>
        </p:nvSpPr>
        <p:spPr bwMode="auto">
          <a:xfrm>
            <a:off x="5354696" y="1948315"/>
            <a:ext cx="609600" cy="369887"/>
          </a:xfrm>
          <a:prstGeom prst="rect">
            <a:avLst/>
          </a:prstGeom>
          <a:noFill/>
          <a:ln>
            <a:noFill/>
          </a:ln>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ID</a:t>
            </a:r>
          </a:p>
        </p:txBody>
      </p:sp>
      <p:sp>
        <p:nvSpPr>
          <p:cNvPr id="190" name="Text Box 138">
            <a:extLst>
              <a:ext uri="{FF2B5EF4-FFF2-40B4-BE49-F238E27FC236}">
                <a16:creationId xmlns:a16="http://schemas.microsoft.com/office/drawing/2014/main" id="{BFC16CD2-27EA-40FA-B79D-F1614E7ABDC7}"/>
              </a:ext>
            </a:extLst>
          </p:cNvPr>
          <p:cNvSpPr txBox="1">
            <a:spLocks noChangeArrowheads="1"/>
          </p:cNvSpPr>
          <p:nvPr/>
        </p:nvSpPr>
        <p:spPr bwMode="auto">
          <a:xfrm>
            <a:off x="6148446" y="2171359"/>
            <a:ext cx="609600" cy="230832"/>
          </a:xfrm>
          <a:prstGeom prst="rect">
            <a:avLst/>
          </a:prstGeom>
          <a:noFill/>
          <a:ln w="9525">
            <a:noFill/>
            <a:miter lim="800000"/>
            <a:headEnd/>
            <a:tailEnd/>
          </a:ln>
        </p:spPr>
        <p:txBody>
          <a:bodyPr anchorCtr="1">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WY</a:t>
            </a:r>
          </a:p>
        </p:txBody>
      </p:sp>
      <p:sp>
        <p:nvSpPr>
          <p:cNvPr id="191" name="Text Box 139">
            <a:extLst>
              <a:ext uri="{FF2B5EF4-FFF2-40B4-BE49-F238E27FC236}">
                <a16:creationId xmlns:a16="http://schemas.microsoft.com/office/drawing/2014/main" id="{6FF0D2F5-18CE-4350-A39A-3A32F98B5777}"/>
              </a:ext>
            </a:extLst>
          </p:cNvPr>
          <p:cNvSpPr txBox="1">
            <a:spLocks noChangeArrowheads="1"/>
          </p:cNvSpPr>
          <p:nvPr/>
        </p:nvSpPr>
        <p:spPr bwMode="auto">
          <a:xfrm>
            <a:off x="5538846" y="28571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UT</a:t>
            </a:r>
          </a:p>
        </p:txBody>
      </p:sp>
      <p:sp>
        <p:nvSpPr>
          <p:cNvPr id="192" name="Text Box 141">
            <a:extLst>
              <a:ext uri="{FF2B5EF4-FFF2-40B4-BE49-F238E27FC236}">
                <a16:creationId xmlns:a16="http://schemas.microsoft.com/office/drawing/2014/main" id="{1A89EBD7-D5C9-461A-99BE-BC16FA78BC2D}"/>
              </a:ext>
            </a:extLst>
          </p:cNvPr>
          <p:cNvSpPr txBox="1">
            <a:spLocks noChangeArrowheads="1"/>
          </p:cNvSpPr>
          <p:nvPr/>
        </p:nvSpPr>
        <p:spPr bwMode="auto">
          <a:xfrm>
            <a:off x="4307242" y="3244636"/>
            <a:ext cx="748983"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CA</a:t>
            </a:r>
          </a:p>
        </p:txBody>
      </p:sp>
      <p:sp>
        <p:nvSpPr>
          <p:cNvPr id="193" name="Text Box 142">
            <a:extLst>
              <a:ext uri="{FF2B5EF4-FFF2-40B4-BE49-F238E27FC236}">
                <a16:creationId xmlns:a16="http://schemas.microsoft.com/office/drawing/2014/main" id="{29142DA3-BE9C-4767-B979-F268B0FCA1B2}"/>
              </a:ext>
            </a:extLst>
          </p:cNvPr>
          <p:cNvSpPr txBox="1">
            <a:spLocks noChangeArrowheads="1"/>
          </p:cNvSpPr>
          <p:nvPr/>
        </p:nvSpPr>
        <p:spPr bwMode="auto">
          <a:xfrm>
            <a:off x="4776846" y="27809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NV</a:t>
            </a:r>
          </a:p>
        </p:txBody>
      </p:sp>
      <p:sp>
        <p:nvSpPr>
          <p:cNvPr id="194" name="Text Box 143">
            <a:extLst>
              <a:ext uri="{FF2B5EF4-FFF2-40B4-BE49-F238E27FC236}">
                <a16:creationId xmlns:a16="http://schemas.microsoft.com/office/drawing/2014/main" id="{5235AB02-14A6-494F-89FB-42DCF923F230}"/>
              </a:ext>
            </a:extLst>
          </p:cNvPr>
          <p:cNvSpPr txBox="1">
            <a:spLocks noChangeArrowheads="1"/>
          </p:cNvSpPr>
          <p:nvPr/>
        </p:nvSpPr>
        <p:spPr bwMode="auto">
          <a:xfrm>
            <a:off x="5336842" y="3891268"/>
            <a:ext cx="708381"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AZ</a:t>
            </a:r>
          </a:p>
        </p:txBody>
      </p:sp>
      <p:sp>
        <p:nvSpPr>
          <p:cNvPr id="195" name="Text Box 145">
            <a:extLst>
              <a:ext uri="{FF2B5EF4-FFF2-40B4-BE49-F238E27FC236}">
                <a16:creationId xmlns:a16="http://schemas.microsoft.com/office/drawing/2014/main" id="{D0B2D532-9684-44CC-984B-43C08A719664}"/>
              </a:ext>
            </a:extLst>
          </p:cNvPr>
          <p:cNvSpPr txBox="1">
            <a:spLocks noChangeArrowheads="1"/>
          </p:cNvSpPr>
          <p:nvPr/>
        </p:nvSpPr>
        <p:spPr bwMode="auto">
          <a:xfrm>
            <a:off x="6453246" y="30095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CO</a:t>
            </a:r>
          </a:p>
        </p:txBody>
      </p:sp>
      <p:sp>
        <p:nvSpPr>
          <p:cNvPr id="196" name="Text Box 146">
            <a:extLst>
              <a:ext uri="{FF2B5EF4-FFF2-40B4-BE49-F238E27FC236}">
                <a16:creationId xmlns:a16="http://schemas.microsoft.com/office/drawing/2014/main" id="{348CC690-DE82-44B7-9516-537CC210A890}"/>
              </a:ext>
            </a:extLst>
          </p:cNvPr>
          <p:cNvSpPr txBox="1">
            <a:spLocks noChangeArrowheads="1"/>
          </p:cNvSpPr>
          <p:nvPr/>
        </p:nvSpPr>
        <p:spPr bwMode="auto">
          <a:xfrm>
            <a:off x="6304071" y="3872365"/>
            <a:ext cx="609600" cy="369887"/>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NM</a:t>
            </a:r>
          </a:p>
        </p:txBody>
      </p:sp>
      <p:sp>
        <p:nvSpPr>
          <p:cNvPr id="197" name="Text Box 147">
            <a:extLst>
              <a:ext uri="{FF2B5EF4-FFF2-40B4-BE49-F238E27FC236}">
                <a16:creationId xmlns:a16="http://schemas.microsoft.com/office/drawing/2014/main" id="{E4D951F8-CDE5-414C-8762-CC50D33120E1}"/>
              </a:ext>
            </a:extLst>
          </p:cNvPr>
          <p:cNvSpPr txBox="1">
            <a:spLocks noChangeArrowheads="1"/>
          </p:cNvSpPr>
          <p:nvPr/>
        </p:nvSpPr>
        <p:spPr bwMode="auto">
          <a:xfrm>
            <a:off x="7163388" y="4596990"/>
            <a:ext cx="1211789"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TX</a:t>
            </a:r>
          </a:p>
        </p:txBody>
      </p:sp>
      <p:sp>
        <p:nvSpPr>
          <p:cNvPr id="198" name="Text Box 148">
            <a:extLst>
              <a:ext uri="{FF2B5EF4-FFF2-40B4-BE49-F238E27FC236}">
                <a16:creationId xmlns:a16="http://schemas.microsoft.com/office/drawing/2014/main" id="{2A9E4067-09FF-4D5D-8C3B-FA0B029A6A00}"/>
              </a:ext>
            </a:extLst>
          </p:cNvPr>
          <p:cNvSpPr txBox="1">
            <a:spLocks noChangeArrowheads="1"/>
          </p:cNvSpPr>
          <p:nvPr/>
        </p:nvSpPr>
        <p:spPr bwMode="auto">
          <a:xfrm>
            <a:off x="7672446" y="37715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OK</a:t>
            </a:r>
          </a:p>
        </p:txBody>
      </p:sp>
      <p:sp>
        <p:nvSpPr>
          <p:cNvPr id="199" name="Text Box 149">
            <a:extLst>
              <a:ext uri="{FF2B5EF4-FFF2-40B4-BE49-F238E27FC236}">
                <a16:creationId xmlns:a16="http://schemas.microsoft.com/office/drawing/2014/main" id="{F2E19A44-B7A3-43D6-B487-1A5D45B71036}"/>
              </a:ext>
            </a:extLst>
          </p:cNvPr>
          <p:cNvSpPr txBox="1">
            <a:spLocks noChangeArrowheads="1"/>
          </p:cNvSpPr>
          <p:nvPr/>
        </p:nvSpPr>
        <p:spPr bwMode="auto">
          <a:xfrm>
            <a:off x="8434446" y="45335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LA</a:t>
            </a:r>
          </a:p>
        </p:txBody>
      </p:sp>
      <p:sp>
        <p:nvSpPr>
          <p:cNvPr id="200" name="Text Box 150">
            <a:extLst>
              <a:ext uri="{FF2B5EF4-FFF2-40B4-BE49-F238E27FC236}">
                <a16:creationId xmlns:a16="http://schemas.microsoft.com/office/drawing/2014/main" id="{4D5AA30F-EA48-4984-8D63-8013B80EBBDE}"/>
              </a:ext>
            </a:extLst>
          </p:cNvPr>
          <p:cNvSpPr txBox="1">
            <a:spLocks noChangeArrowheads="1"/>
          </p:cNvSpPr>
          <p:nvPr/>
        </p:nvSpPr>
        <p:spPr bwMode="auto">
          <a:xfrm>
            <a:off x="8994481" y="4204946"/>
            <a:ext cx="413102"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MS</a:t>
            </a:r>
          </a:p>
        </p:txBody>
      </p:sp>
      <p:sp>
        <p:nvSpPr>
          <p:cNvPr id="201" name="Text Box 187">
            <a:extLst>
              <a:ext uri="{FF2B5EF4-FFF2-40B4-BE49-F238E27FC236}">
                <a16:creationId xmlns:a16="http://schemas.microsoft.com/office/drawing/2014/main" id="{BAD72C32-F69B-4E74-8BB5-F1D3709FF4CE}"/>
              </a:ext>
            </a:extLst>
          </p:cNvPr>
          <p:cNvSpPr txBox="1">
            <a:spLocks noChangeArrowheads="1"/>
          </p:cNvSpPr>
          <p:nvPr/>
        </p:nvSpPr>
        <p:spPr bwMode="auto">
          <a:xfrm>
            <a:off x="7235883" y="1316966"/>
            <a:ext cx="609600" cy="230832"/>
          </a:xfrm>
          <a:prstGeom prst="rect">
            <a:avLst/>
          </a:prstGeom>
          <a:noFill/>
          <a:ln w="9525">
            <a:noFill/>
            <a:miter lim="800000"/>
            <a:headEnd/>
            <a:tailEnd/>
          </a:ln>
        </p:spPr>
        <p:txBody>
          <a:bodyPr anchorCtr="1">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ND</a:t>
            </a:r>
          </a:p>
        </p:txBody>
      </p:sp>
      <p:sp>
        <p:nvSpPr>
          <p:cNvPr id="202" name="Text Box 188">
            <a:extLst>
              <a:ext uri="{FF2B5EF4-FFF2-40B4-BE49-F238E27FC236}">
                <a16:creationId xmlns:a16="http://schemas.microsoft.com/office/drawing/2014/main" id="{07B5B5EB-221D-436A-8366-5770D25CEFE1}"/>
              </a:ext>
            </a:extLst>
          </p:cNvPr>
          <p:cNvSpPr txBox="1">
            <a:spLocks noChangeArrowheads="1"/>
          </p:cNvSpPr>
          <p:nvPr/>
        </p:nvSpPr>
        <p:spPr bwMode="auto">
          <a:xfrm>
            <a:off x="7235883" y="1928272"/>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SD</a:t>
            </a:r>
          </a:p>
        </p:txBody>
      </p:sp>
      <p:sp>
        <p:nvSpPr>
          <p:cNvPr id="203" name="Text Box 189">
            <a:extLst>
              <a:ext uri="{FF2B5EF4-FFF2-40B4-BE49-F238E27FC236}">
                <a16:creationId xmlns:a16="http://schemas.microsoft.com/office/drawing/2014/main" id="{0D2371AE-EFAF-44B4-A88C-D9AE456FE0C2}"/>
              </a:ext>
            </a:extLst>
          </p:cNvPr>
          <p:cNvSpPr txBox="1">
            <a:spLocks noChangeArrowheads="1"/>
          </p:cNvSpPr>
          <p:nvPr/>
        </p:nvSpPr>
        <p:spPr bwMode="auto">
          <a:xfrm>
            <a:off x="7235883" y="25285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NE</a:t>
            </a:r>
          </a:p>
        </p:txBody>
      </p:sp>
      <p:sp>
        <p:nvSpPr>
          <p:cNvPr id="204" name="Text Box 190">
            <a:extLst>
              <a:ext uri="{FF2B5EF4-FFF2-40B4-BE49-F238E27FC236}">
                <a16:creationId xmlns:a16="http://schemas.microsoft.com/office/drawing/2014/main" id="{F73EA805-14D0-4EBE-86BD-6C2F9E0D1832}"/>
              </a:ext>
            </a:extLst>
          </p:cNvPr>
          <p:cNvSpPr txBox="1">
            <a:spLocks noChangeArrowheads="1"/>
          </p:cNvSpPr>
          <p:nvPr/>
        </p:nvSpPr>
        <p:spPr bwMode="auto">
          <a:xfrm>
            <a:off x="7464483" y="31381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KS</a:t>
            </a:r>
          </a:p>
        </p:txBody>
      </p:sp>
      <p:sp>
        <p:nvSpPr>
          <p:cNvPr id="205" name="Text Box 191">
            <a:extLst>
              <a:ext uri="{FF2B5EF4-FFF2-40B4-BE49-F238E27FC236}">
                <a16:creationId xmlns:a16="http://schemas.microsoft.com/office/drawing/2014/main" id="{D3303FE8-EE52-4B4F-910E-47746817D755}"/>
              </a:ext>
            </a:extLst>
          </p:cNvPr>
          <p:cNvSpPr txBox="1">
            <a:spLocks noChangeArrowheads="1"/>
          </p:cNvSpPr>
          <p:nvPr/>
        </p:nvSpPr>
        <p:spPr bwMode="auto">
          <a:xfrm>
            <a:off x="7997883" y="15379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MN</a:t>
            </a:r>
          </a:p>
        </p:txBody>
      </p:sp>
      <p:sp>
        <p:nvSpPr>
          <p:cNvPr id="206" name="Text Box 192">
            <a:extLst>
              <a:ext uri="{FF2B5EF4-FFF2-40B4-BE49-F238E27FC236}">
                <a16:creationId xmlns:a16="http://schemas.microsoft.com/office/drawing/2014/main" id="{63643614-E895-4B5B-9E81-E8CCA5C7B47B}"/>
              </a:ext>
            </a:extLst>
          </p:cNvPr>
          <p:cNvSpPr txBox="1">
            <a:spLocks noChangeArrowheads="1"/>
          </p:cNvSpPr>
          <p:nvPr/>
        </p:nvSpPr>
        <p:spPr bwMode="auto">
          <a:xfrm>
            <a:off x="8117739" y="2373422"/>
            <a:ext cx="758825" cy="230832"/>
          </a:xfrm>
          <a:prstGeom prst="rect">
            <a:avLst/>
          </a:prstGeom>
          <a:noFill/>
          <a:ln w="9525">
            <a:noFill/>
            <a:miter lim="800000"/>
            <a:headEnd/>
            <a:tailEnd/>
          </a:ln>
        </p:spPr>
        <p:txBody>
          <a:bodyPr wrap="square" anchorCtr="1">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IA</a:t>
            </a:r>
          </a:p>
        </p:txBody>
      </p:sp>
      <p:sp>
        <p:nvSpPr>
          <p:cNvPr id="207" name="Text Box 193">
            <a:extLst>
              <a:ext uri="{FF2B5EF4-FFF2-40B4-BE49-F238E27FC236}">
                <a16:creationId xmlns:a16="http://schemas.microsoft.com/office/drawing/2014/main" id="{7EDEFCB4-4C80-4D79-9A47-B1FA3914E55C}"/>
              </a:ext>
            </a:extLst>
          </p:cNvPr>
          <p:cNvSpPr txBox="1">
            <a:spLocks noChangeArrowheads="1"/>
          </p:cNvSpPr>
          <p:nvPr/>
        </p:nvSpPr>
        <p:spPr bwMode="auto">
          <a:xfrm>
            <a:off x="8349338" y="31381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MO</a:t>
            </a:r>
          </a:p>
        </p:txBody>
      </p:sp>
      <p:sp>
        <p:nvSpPr>
          <p:cNvPr id="208" name="Text Box 194">
            <a:extLst>
              <a:ext uri="{FF2B5EF4-FFF2-40B4-BE49-F238E27FC236}">
                <a16:creationId xmlns:a16="http://schemas.microsoft.com/office/drawing/2014/main" id="{19B4F499-724B-4397-90A7-EEE0A00ABA67}"/>
              </a:ext>
            </a:extLst>
          </p:cNvPr>
          <p:cNvSpPr txBox="1">
            <a:spLocks noChangeArrowheads="1"/>
          </p:cNvSpPr>
          <p:nvPr/>
        </p:nvSpPr>
        <p:spPr bwMode="auto">
          <a:xfrm>
            <a:off x="8378883" y="38239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AR</a:t>
            </a:r>
          </a:p>
        </p:txBody>
      </p:sp>
      <p:sp>
        <p:nvSpPr>
          <p:cNvPr id="209" name="Text Box 195">
            <a:extLst>
              <a:ext uri="{FF2B5EF4-FFF2-40B4-BE49-F238E27FC236}">
                <a16:creationId xmlns:a16="http://schemas.microsoft.com/office/drawing/2014/main" id="{EAC814A5-2B63-41C4-97F3-D664D4DB7F1B}"/>
              </a:ext>
            </a:extLst>
          </p:cNvPr>
          <p:cNvSpPr txBox="1">
            <a:spLocks noChangeArrowheads="1"/>
          </p:cNvSpPr>
          <p:nvPr/>
        </p:nvSpPr>
        <p:spPr bwMode="auto">
          <a:xfrm>
            <a:off x="8607483" y="18427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WI</a:t>
            </a:r>
          </a:p>
        </p:txBody>
      </p:sp>
      <p:sp>
        <p:nvSpPr>
          <p:cNvPr id="210" name="Text Box 196">
            <a:extLst>
              <a:ext uri="{FF2B5EF4-FFF2-40B4-BE49-F238E27FC236}">
                <a16:creationId xmlns:a16="http://schemas.microsoft.com/office/drawing/2014/main" id="{1683371B-F29B-42CD-8199-3D8F1D9A0CF7}"/>
              </a:ext>
            </a:extLst>
          </p:cNvPr>
          <p:cNvSpPr txBox="1">
            <a:spLocks noChangeArrowheads="1"/>
          </p:cNvSpPr>
          <p:nvPr/>
        </p:nvSpPr>
        <p:spPr bwMode="auto">
          <a:xfrm>
            <a:off x="8748847" y="2606334"/>
            <a:ext cx="707873" cy="3693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IL</a:t>
            </a:r>
            <a:b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11" name="Text Box 197">
            <a:extLst>
              <a:ext uri="{FF2B5EF4-FFF2-40B4-BE49-F238E27FC236}">
                <a16:creationId xmlns:a16="http://schemas.microsoft.com/office/drawing/2014/main" id="{9CFE4FCB-0BA9-44E5-B577-C7296F16598D}"/>
              </a:ext>
            </a:extLst>
          </p:cNvPr>
          <p:cNvSpPr txBox="1">
            <a:spLocks noChangeArrowheads="1"/>
          </p:cNvSpPr>
          <p:nvPr/>
        </p:nvSpPr>
        <p:spPr bwMode="auto">
          <a:xfrm>
            <a:off x="9270248" y="2638414"/>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IN</a:t>
            </a:r>
          </a:p>
        </p:txBody>
      </p:sp>
      <p:sp>
        <p:nvSpPr>
          <p:cNvPr id="212" name="Text Box 198">
            <a:extLst>
              <a:ext uri="{FF2B5EF4-FFF2-40B4-BE49-F238E27FC236}">
                <a16:creationId xmlns:a16="http://schemas.microsoft.com/office/drawing/2014/main" id="{B067EC08-5108-41BE-9380-744B89F4AD58}"/>
              </a:ext>
            </a:extLst>
          </p:cNvPr>
          <p:cNvSpPr txBox="1">
            <a:spLocks noChangeArrowheads="1"/>
          </p:cNvSpPr>
          <p:nvPr/>
        </p:nvSpPr>
        <p:spPr bwMode="auto">
          <a:xfrm>
            <a:off x="9388850" y="1983790"/>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MI</a:t>
            </a:r>
          </a:p>
        </p:txBody>
      </p:sp>
      <p:sp>
        <p:nvSpPr>
          <p:cNvPr id="213" name="Text Box 199">
            <a:extLst>
              <a:ext uri="{FF2B5EF4-FFF2-40B4-BE49-F238E27FC236}">
                <a16:creationId xmlns:a16="http://schemas.microsoft.com/office/drawing/2014/main" id="{5F2081B2-B318-486E-9DCF-9117B19EABF1}"/>
              </a:ext>
            </a:extLst>
          </p:cNvPr>
          <p:cNvSpPr txBox="1">
            <a:spLocks noChangeArrowheads="1"/>
          </p:cNvSpPr>
          <p:nvPr/>
        </p:nvSpPr>
        <p:spPr bwMode="auto">
          <a:xfrm>
            <a:off x="9521883" y="3186353"/>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KY</a:t>
            </a:r>
          </a:p>
        </p:txBody>
      </p:sp>
      <p:sp>
        <p:nvSpPr>
          <p:cNvPr id="214" name="Text Box 200">
            <a:extLst>
              <a:ext uri="{FF2B5EF4-FFF2-40B4-BE49-F238E27FC236}">
                <a16:creationId xmlns:a16="http://schemas.microsoft.com/office/drawing/2014/main" id="{46293614-84D8-464A-8410-496CC66AC843}"/>
              </a:ext>
            </a:extLst>
          </p:cNvPr>
          <p:cNvSpPr txBox="1">
            <a:spLocks noChangeArrowheads="1"/>
          </p:cNvSpPr>
          <p:nvPr/>
        </p:nvSpPr>
        <p:spPr bwMode="auto">
          <a:xfrm>
            <a:off x="9713392" y="2485190"/>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OH</a:t>
            </a:r>
          </a:p>
        </p:txBody>
      </p:sp>
      <p:sp>
        <p:nvSpPr>
          <p:cNvPr id="215" name="Text Box 201">
            <a:extLst>
              <a:ext uri="{FF2B5EF4-FFF2-40B4-BE49-F238E27FC236}">
                <a16:creationId xmlns:a16="http://schemas.microsoft.com/office/drawing/2014/main" id="{5BC8A57C-7C07-4AF6-A8C1-D3BA0F1DD803}"/>
              </a:ext>
            </a:extLst>
          </p:cNvPr>
          <p:cNvSpPr txBox="1">
            <a:spLocks noChangeArrowheads="1"/>
          </p:cNvSpPr>
          <p:nvPr/>
        </p:nvSpPr>
        <p:spPr bwMode="auto">
          <a:xfrm>
            <a:off x="10055283" y="28333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WV</a:t>
            </a:r>
          </a:p>
        </p:txBody>
      </p:sp>
      <p:sp>
        <p:nvSpPr>
          <p:cNvPr id="216" name="Text Box 202">
            <a:extLst>
              <a:ext uri="{FF2B5EF4-FFF2-40B4-BE49-F238E27FC236}">
                <a16:creationId xmlns:a16="http://schemas.microsoft.com/office/drawing/2014/main" id="{30086514-8088-4CAE-930F-C85FC27A88D8}"/>
              </a:ext>
            </a:extLst>
          </p:cNvPr>
          <p:cNvSpPr txBox="1">
            <a:spLocks noChangeArrowheads="1"/>
          </p:cNvSpPr>
          <p:nvPr/>
        </p:nvSpPr>
        <p:spPr bwMode="auto">
          <a:xfrm>
            <a:off x="11333095" y="103303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ME</a:t>
            </a:r>
          </a:p>
        </p:txBody>
      </p:sp>
      <p:sp>
        <p:nvSpPr>
          <p:cNvPr id="217" name="Text Box 203">
            <a:extLst>
              <a:ext uri="{FF2B5EF4-FFF2-40B4-BE49-F238E27FC236}">
                <a16:creationId xmlns:a16="http://schemas.microsoft.com/office/drawing/2014/main" id="{40CC7D30-DB70-4955-B99B-CAA8020908F9}"/>
              </a:ext>
            </a:extLst>
          </p:cNvPr>
          <p:cNvSpPr txBox="1">
            <a:spLocks noChangeArrowheads="1"/>
          </p:cNvSpPr>
          <p:nvPr/>
        </p:nvSpPr>
        <p:spPr bwMode="auto">
          <a:xfrm>
            <a:off x="10477035" y="1687980"/>
            <a:ext cx="1069975"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NY</a:t>
            </a:r>
          </a:p>
        </p:txBody>
      </p:sp>
      <p:sp>
        <p:nvSpPr>
          <p:cNvPr id="218" name="Text Box 204">
            <a:extLst>
              <a:ext uri="{FF2B5EF4-FFF2-40B4-BE49-F238E27FC236}">
                <a16:creationId xmlns:a16="http://schemas.microsoft.com/office/drawing/2014/main" id="{C73D59E3-485F-45E5-B91C-EED022DB66A9}"/>
              </a:ext>
            </a:extLst>
          </p:cNvPr>
          <p:cNvSpPr txBox="1">
            <a:spLocks noChangeArrowheads="1"/>
          </p:cNvSpPr>
          <p:nvPr/>
        </p:nvSpPr>
        <p:spPr bwMode="auto">
          <a:xfrm>
            <a:off x="10945888" y="1382758"/>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VT</a:t>
            </a:r>
          </a:p>
        </p:txBody>
      </p:sp>
      <p:sp>
        <p:nvSpPr>
          <p:cNvPr id="219" name="Text Box 206">
            <a:extLst>
              <a:ext uri="{FF2B5EF4-FFF2-40B4-BE49-F238E27FC236}">
                <a16:creationId xmlns:a16="http://schemas.microsoft.com/office/drawing/2014/main" id="{BC957367-2061-497C-BEDC-494A64D811D5}"/>
              </a:ext>
            </a:extLst>
          </p:cNvPr>
          <p:cNvSpPr txBox="1">
            <a:spLocks noChangeArrowheads="1"/>
          </p:cNvSpPr>
          <p:nvPr/>
        </p:nvSpPr>
        <p:spPr bwMode="auto">
          <a:xfrm>
            <a:off x="11680885" y="1481142"/>
            <a:ext cx="455964"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NH</a:t>
            </a:r>
          </a:p>
        </p:txBody>
      </p:sp>
      <p:sp>
        <p:nvSpPr>
          <p:cNvPr id="220" name="Text Box 208">
            <a:extLst>
              <a:ext uri="{FF2B5EF4-FFF2-40B4-BE49-F238E27FC236}">
                <a16:creationId xmlns:a16="http://schemas.microsoft.com/office/drawing/2014/main" id="{D39D6CD2-FCC7-43CD-9077-E86F99BBC3E3}"/>
              </a:ext>
            </a:extLst>
          </p:cNvPr>
          <p:cNvSpPr txBox="1">
            <a:spLocks noChangeArrowheads="1"/>
          </p:cNvSpPr>
          <p:nvPr/>
        </p:nvSpPr>
        <p:spPr bwMode="auto">
          <a:xfrm>
            <a:off x="11598876" y="1809330"/>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MA</a:t>
            </a:r>
          </a:p>
        </p:txBody>
      </p:sp>
      <p:sp>
        <p:nvSpPr>
          <p:cNvPr id="221" name="Text Box 211">
            <a:extLst>
              <a:ext uri="{FF2B5EF4-FFF2-40B4-BE49-F238E27FC236}">
                <a16:creationId xmlns:a16="http://schemas.microsoft.com/office/drawing/2014/main" id="{8D4BAC8C-AEE8-439A-A7E0-DD82CBF16152}"/>
              </a:ext>
            </a:extLst>
          </p:cNvPr>
          <p:cNvSpPr txBox="1">
            <a:spLocks noChangeArrowheads="1"/>
          </p:cNvSpPr>
          <p:nvPr/>
        </p:nvSpPr>
        <p:spPr bwMode="auto">
          <a:xfrm>
            <a:off x="11553882" y="1946223"/>
            <a:ext cx="448953"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RI</a:t>
            </a:r>
          </a:p>
        </p:txBody>
      </p:sp>
      <p:sp>
        <p:nvSpPr>
          <p:cNvPr id="222" name="Text Box 213">
            <a:extLst>
              <a:ext uri="{FF2B5EF4-FFF2-40B4-BE49-F238E27FC236}">
                <a16:creationId xmlns:a16="http://schemas.microsoft.com/office/drawing/2014/main" id="{0F622093-35E5-4637-8C59-054C63641D35}"/>
              </a:ext>
            </a:extLst>
          </p:cNvPr>
          <p:cNvSpPr txBox="1">
            <a:spLocks noChangeArrowheads="1"/>
          </p:cNvSpPr>
          <p:nvPr/>
        </p:nvSpPr>
        <p:spPr bwMode="auto">
          <a:xfrm>
            <a:off x="11542180" y="2277563"/>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CT</a:t>
            </a:r>
          </a:p>
        </p:txBody>
      </p:sp>
      <p:sp>
        <p:nvSpPr>
          <p:cNvPr id="223" name="Text Box 215">
            <a:extLst>
              <a:ext uri="{FF2B5EF4-FFF2-40B4-BE49-F238E27FC236}">
                <a16:creationId xmlns:a16="http://schemas.microsoft.com/office/drawing/2014/main" id="{ADA1948C-06B1-48CD-B4F6-276DAA928CB9}"/>
              </a:ext>
            </a:extLst>
          </p:cNvPr>
          <p:cNvSpPr txBox="1">
            <a:spLocks noChangeArrowheads="1"/>
          </p:cNvSpPr>
          <p:nvPr/>
        </p:nvSpPr>
        <p:spPr bwMode="auto">
          <a:xfrm>
            <a:off x="11267167" y="2413380"/>
            <a:ext cx="715710"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NJ</a:t>
            </a:r>
          </a:p>
        </p:txBody>
      </p:sp>
      <p:sp>
        <p:nvSpPr>
          <p:cNvPr id="224" name="Text Box 217">
            <a:extLst>
              <a:ext uri="{FF2B5EF4-FFF2-40B4-BE49-F238E27FC236}">
                <a16:creationId xmlns:a16="http://schemas.microsoft.com/office/drawing/2014/main" id="{3C61333D-8FF5-453A-B0D3-4E35451180BA}"/>
              </a:ext>
            </a:extLst>
          </p:cNvPr>
          <p:cNvSpPr txBox="1">
            <a:spLocks noChangeArrowheads="1"/>
          </p:cNvSpPr>
          <p:nvPr/>
        </p:nvSpPr>
        <p:spPr bwMode="auto">
          <a:xfrm>
            <a:off x="10368361" y="2260259"/>
            <a:ext cx="760660"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PA</a:t>
            </a:r>
          </a:p>
        </p:txBody>
      </p:sp>
      <p:sp>
        <p:nvSpPr>
          <p:cNvPr id="225" name="Text Box 218">
            <a:extLst>
              <a:ext uri="{FF2B5EF4-FFF2-40B4-BE49-F238E27FC236}">
                <a16:creationId xmlns:a16="http://schemas.microsoft.com/office/drawing/2014/main" id="{3E65B891-A46A-4D34-B3C9-6D8B9838E209}"/>
              </a:ext>
            </a:extLst>
          </p:cNvPr>
          <p:cNvSpPr txBox="1">
            <a:spLocks noChangeArrowheads="1"/>
          </p:cNvSpPr>
          <p:nvPr/>
        </p:nvSpPr>
        <p:spPr bwMode="auto">
          <a:xfrm>
            <a:off x="10512483" y="2870747"/>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VA</a:t>
            </a:r>
          </a:p>
        </p:txBody>
      </p:sp>
      <p:sp>
        <p:nvSpPr>
          <p:cNvPr id="226" name="Text Box 220">
            <a:extLst>
              <a:ext uri="{FF2B5EF4-FFF2-40B4-BE49-F238E27FC236}">
                <a16:creationId xmlns:a16="http://schemas.microsoft.com/office/drawing/2014/main" id="{A18DA27C-96C6-4EE3-8648-41326DAE7C48}"/>
              </a:ext>
            </a:extLst>
          </p:cNvPr>
          <p:cNvSpPr txBox="1">
            <a:spLocks noChangeArrowheads="1"/>
          </p:cNvSpPr>
          <p:nvPr/>
        </p:nvSpPr>
        <p:spPr bwMode="auto">
          <a:xfrm>
            <a:off x="9391708" y="41287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AL</a:t>
            </a:r>
            <a:endPar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27" name="Text Box 221">
            <a:extLst>
              <a:ext uri="{FF2B5EF4-FFF2-40B4-BE49-F238E27FC236}">
                <a16:creationId xmlns:a16="http://schemas.microsoft.com/office/drawing/2014/main" id="{A6AE1CD2-DB04-44C1-88ED-0759D7B642D6}"/>
              </a:ext>
            </a:extLst>
          </p:cNvPr>
          <p:cNvSpPr txBox="1">
            <a:spLocks noChangeArrowheads="1"/>
          </p:cNvSpPr>
          <p:nvPr/>
        </p:nvSpPr>
        <p:spPr bwMode="auto">
          <a:xfrm>
            <a:off x="10566280" y="3312765"/>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NC</a:t>
            </a:r>
          </a:p>
        </p:txBody>
      </p:sp>
      <p:sp>
        <p:nvSpPr>
          <p:cNvPr id="228" name="Text Box 222">
            <a:extLst>
              <a:ext uri="{FF2B5EF4-FFF2-40B4-BE49-F238E27FC236}">
                <a16:creationId xmlns:a16="http://schemas.microsoft.com/office/drawing/2014/main" id="{54565FC0-B129-4FE8-9A7D-EFC61B1DF187}"/>
              </a:ext>
            </a:extLst>
          </p:cNvPr>
          <p:cNvSpPr txBox="1">
            <a:spLocks noChangeArrowheads="1"/>
          </p:cNvSpPr>
          <p:nvPr/>
        </p:nvSpPr>
        <p:spPr bwMode="auto">
          <a:xfrm>
            <a:off x="10303994" y="3714558"/>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SC</a:t>
            </a:r>
          </a:p>
        </p:txBody>
      </p:sp>
      <p:sp>
        <p:nvSpPr>
          <p:cNvPr id="229" name="Text Box 223">
            <a:extLst>
              <a:ext uri="{FF2B5EF4-FFF2-40B4-BE49-F238E27FC236}">
                <a16:creationId xmlns:a16="http://schemas.microsoft.com/office/drawing/2014/main" id="{1391BE20-9351-47EA-9245-2C84A3AEE285}"/>
              </a:ext>
            </a:extLst>
          </p:cNvPr>
          <p:cNvSpPr txBox="1">
            <a:spLocks noChangeArrowheads="1"/>
          </p:cNvSpPr>
          <p:nvPr/>
        </p:nvSpPr>
        <p:spPr bwMode="auto">
          <a:xfrm>
            <a:off x="9968450" y="4043682"/>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GA</a:t>
            </a:r>
          </a:p>
        </p:txBody>
      </p:sp>
      <p:sp>
        <p:nvSpPr>
          <p:cNvPr id="230" name="Line 228">
            <a:extLst>
              <a:ext uri="{FF2B5EF4-FFF2-40B4-BE49-F238E27FC236}">
                <a16:creationId xmlns:a16="http://schemas.microsoft.com/office/drawing/2014/main" id="{DBC92165-A55F-4338-BAFF-AAB026611B6E}"/>
              </a:ext>
            </a:extLst>
          </p:cNvPr>
          <p:cNvSpPr>
            <a:spLocks/>
          </p:cNvSpPr>
          <p:nvPr/>
        </p:nvSpPr>
        <p:spPr bwMode="auto">
          <a:xfrm>
            <a:off x="11198283" y="2757146"/>
            <a:ext cx="173319" cy="106676"/>
          </a:xfrm>
          <a:custGeom>
            <a:avLst/>
            <a:gdLst>
              <a:gd name="T0" fmla="*/ 152744 w 304796"/>
              <a:gd name="T1" fmla="*/ 0 h 152403"/>
              <a:gd name="T2" fmla="*/ 305488 w 304796"/>
              <a:gd name="T3" fmla="*/ 76028 h 152403"/>
              <a:gd name="T4" fmla="*/ 152744 w 304796"/>
              <a:gd name="T5" fmla="*/ 151884 h 152403"/>
              <a:gd name="T6" fmla="*/ 0 w 304796"/>
              <a:gd name="T7" fmla="*/ 76028 h 152403"/>
              <a:gd name="T8" fmla="*/ 0 w 304796"/>
              <a:gd name="T9" fmla="*/ 0 h 152403"/>
              <a:gd name="T10" fmla="*/ 305488 w 304796"/>
              <a:gd name="T11" fmla="*/ 151884 h 152403"/>
              <a:gd name="T12" fmla="*/ 0 60000 65536"/>
              <a:gd name="T13" fmla="*/ 0 60000 65536"/>
              <a:gd name="T14" fmla="*/ 0 60000 65536"/>
              <a:gd name="T15" fmla="*/ 0 60000 65536"/>
              <a:gd name="T16" fmla="*/ 0 60000 65536"/>
              <a:gd name="T17" fmla="*/ 0 60000 65536"/>
              <a:gd name="T18" fmla="*/ 0 w 304796"/>
              <a:gd name="T19" fmla="*/ 0 h 152403"/>
              <a:gd name="T20" fmla="*/ 304796 w 304796"/>
              <a:gd name="T21" fmla="*/ 152403 h 152403"/>
            </a:gdLst>
            <a:ahLst/>
            <a:cxnLst>
              <a:cxn ang="T12">
                <a:pos x="T0" y="T1"/>
              </a:cxn>
              <a:cxn ang="T13">
                <a:pos x="T2" y="T3"/>
              </a:cxn>
              <a:cxn ang="T14">
                <a:pos x="T4" y="T5"/>
              </a:cxn>
              <a:cxn ang="T15">
                <a:pos x="T6" y="T7"/>
              </a:cxn>
              <a:cxn ang="T16">
                <a:pos x="T8" y="T9"/>
              </a:cxn>
              <a:cxn ang="T17">
                <a:pos x="T10" y="T11"/>
              </a:cxn>
            </a:cxnLst>
            <a:rect l="T18" t="T19" r="T20" b="T21"/>
            <a:pathLst>
              <a:path w="304796" h="152403">
                <a:moveTo>
                  <a:pt x="0" y="0"/>
                </a:moveTo>
                <a:lnTo>
                  <a:pt x="304796" y="152403"/>
                </a:lnTo>
              </a:path>
            </a:pathLst>
          </a:custGeom>
          <a:noFill/>
          <a:ln w="9528">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231" name="Text Box 226">
            <a:extLst>
              <a:ext uri="{FF2B5EF4-FFF2-40B4-BE49-F238E27FC236}">
                <a16:creationId xmlns:a16="http://schemas.microsoft.com/office/drawing/2014/main" id="{632920AB-FC7C-409C-8E81-B2B6CF80A4FE}"/>
              </a:ext>
            </a:extLst>
          </p:cNvPr>
          <p:cNvSpPr txBox="1">
            <a:spLocks noChangeArrowheads="1"/>
          </p:cNvSpPr>
          <p:nvPr/>
        </p:nvSpPr>
        <p:spPr bwMode="auto">
          <a:xfrm>
            <a:off x="11384766" y="3311725"/>
            <a:ext cx="525463"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MD</a:t>
            </a:r>
          </a:p>
        </p:txBody>
      </p:sp>
      <p:sp>
        <p:nvSpPr>
          <p:cNvPr id="232" name="Text Box 134">
            <a:extLst>
              <a:ext uri="{FF2B5EF4-FFF2-40B4-BE49-F238E27FC236}">
                <a16:creationId xmlns:a16="http://schemas.microsoft.com/office/drawing/2014/main" id="{26B0563E-EF92-4399-B316-BC78BA27BA1F}"/>
              </a:ext>
            </a:extLst>
          </p:cNvPr>
          <p:cNvSpPr txBox="1">
            <a:spLocks noChangeArrowheads="1"/>
          </p:cNvSpPr>
          <p:nvPr/>
        </p:nvSpPr>
        <p:spPr bwMode="auto">
          <a:xfrm>
            <a:off x="10417570" y="4913765"/>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FL</a:t>
            </a:r>
          </a:p>
        </p:txBody>
      </p:sp>
      <p:cxnSp>
        <p:nvCxnSpPr>
          <p:cNvPr id="233" name="Straight Connector 232">
            <a:extLst>
              <a:ext uri="{FF2B5EF4-FFF2-40B4-BE49-F238E27FC236}">
                <a16:creationId xmlns:a16="http://schemas.microsoft.com/office/drawing/2014/main" id="{C6731C76-BA58-45CC-BEF3-5A39CC7B0247}"/>
              </a:ext>
            </a:extLst>
          </p:cNvPr>
          <p:cNvCxnSpPr>
            <a:cxnSpLocks/>
            <a:stCxn id="221" idx="1"/>
          </p:cNvCxnSpPr>
          <p:nvPr/>
        </p:nvCxnSpPr>
        <p:spPr>
          <a:xfrm>
            <a:off x="11553882" y="2061639"/>
            <a:ext cx="186745" cy="29545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a:extLst>
              <a:ext uri="{FF2B5EF4-FFF2-40B4-BE49-F238E27FC236}">
                <a16:creationId xmlns:a16="http://schemas.microsoft.com/office/drawing/2014/main" id="{5686448E-FCD1-4F95-9A05-6A59A729FE84}"/>
              </a:ext>
            </a:extLst>
          </p:cNvPr>
          <p:cNvCxnSpPr>
            <a:cxnSpLocks/>
          </p:cNvCxnSpPr>
          <p:nvPr/>
        </p:nvCxnSpPr>
        <p:spPr>
          <a:xfrm>
            <a:off x="11078843" y="2679282"/>
            <a:ext cx="492880" cy="46860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5" name="Text Box 213">
            <a:extLst>
              <a:ext uri="{FF2B5EF4-FFF2-40B4-BE49-F238E27FC236}">
                <a16:creationId xmlns:a16="http://schemas.microsoft.com/office/drawing/2014/main" id="{4CB4FE27-B88D-4308-AD32-C13F54D5AF72}"/>
              </a:ext>
            </a:extLst>
          </p:cNvPr>
          <p:cNvSpPr txBox="1">
            <a:spLocks noChangeArrowheads="1"/>
          </p:cNvSpPr>
          <p:nvPr/>
        </p:nvSpPr>
        <p:spPr bwMode="auto">
          <a:xfrm>
            <a:off x="11350683" y="304763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DC</a:t>
            </a:r>
          </a:p>
        </p:txBody>
      </p:sp>
      <p:cxnSp>
        <p:nvCxnSpPr>
          <p:cNvPr id="236" name="Straight Connector 235">
            <a:extLst>
              <a:ext uri="{FF2B5EF4-FFF2-40B4-BE49-F238E27FC236}">
                <a16:creationId xmlns:a16="http://schemas.microsoft.com/office/drawing/2014/main" id="{13E5BA1C-7404-46CB-8FB5-7D2271DB05B8}"/>
              </a:ext>
            </a:extLst>
          </p:cNvPr>
          <p:cNvCxnSpPr>
            <a:cxnSpLocks/>
          </p:cNvCxnSpPr>
          <p:nvPr/>
        </p:nvCxnSpPr>
        <p:spPr>
          <a:xfrm>
            <a:off x="10936180" y="2754340"/>
            <a:ext cx="586747" cy="62056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37" name="Group 3">
            <a:extLst>
              <a:ext uri="{FF2B5EF4-FFF2-40B4-BE49-F238E27FC236}">
                <a16:creationId xmlns:a16="http://schemas.microsoft.com/office/drawing/2014/main" id="{EBDAFEBF-21B4-4AAC-91E2-44B261447096}"/>
              </a:ext>
            </a:extLst>
          </p:cNvPr>
          <p:cNvGrpSpPr>
            <a:grpSpLocks/>
          </p:cNvGrpSpPr>
          <p:nvPr/>
        </p:nvGrpSpPr>
        <p:grpSpPr bwMode="auto">
          <a:xfrm>
            <a:off x="5420532" y="5261158"/>
            <a:ext cx="818298" cy="465731"/>
            <a:chOff x="1600200" y="5867403"/>
            <a:chExt cx="1093786" cy="708029"/>
          </a:xfrm>
          <a:solidFill>
            <a:schemeClr val="bg1">
              <a:lumMod val="65000"/>
            </a:schemeClr>
          </a:solidFill>
        </p:grpSpPr>
        <p:grpSp>
          <p:nvGrpSpPr>
            <p:cNvPr id="238" name="Group 4">
              <a:extLst>
                <a:ext uri="{FF2B5EF4-FFF2-40B4-BE49-F238E27FC236}">
                  <a16:creationId xmlns:a16="http://schemas.microsoft.com/office/drawing/2014/main" id="{6F85CCD3-9817-4BAE-BFCC-244C37F3E35D}"/>
                </a:ext>
              </a:extLst>
            </p:cNvPr>
            <p:cNvGrpSpPr>
              <a:grpSpLocks/>
            </p:cNvGrpSpPr>
            <p:nvPr/>
          </p:nvGrpSpPr>
          <p:grpSpPr bwMode="auto">
            <a:xfrm>
              <a:off x="1600200" y="5867403"/>
              <a:ext cx="1093786" cy="708029"/>
              <a:chOff x="1600200" y="5867403"/>
              <a:chExt cx="1093786" cy="708029"/>
            </a:xfrm>
            <a:grpFill/>
          </p:grpSpPr>
          <p:sp>
            <p:nvSpPr>
              <p:cNvPr id="240" name="Freeform 5">
                <a:extLst>
                  <a:ext uri="{FF2B5EF4-FFF2-40B4-BE49-F238E27FC236}">
                    <a16:creationId xmlns:a16="http://schemas.microsoft.com/office/drawing/2014/main" id="{7A50D5E2-F716-4E29-BBE8-C200CE4980DB}"/>
                  </a:ext>
                </a:extLst>
              </p:cNvPr>
              <p:cNvSpPr>
                <a:spLocks/>
              </p:cNvSpPr>
              <p:nvPr/>
            </p:nvSpPr>
            <p:spPr bwMode="auto">
              <a:xfrm>
                <a:off x="1600200" y="5956319"/>
                <a:ext cx="83530" cy="102083"/>
              </a:xfrm>
              <a:custGeom>
                <a:avLst/>
                <a:gdLst>
                  <a:gd name="T0" fmla="*/ 2147483647 w 64"/>
                  <a:gd name="T1" fmla="*/ 0 h 93"/>
                  <a:gd name="T2" fmla="*/ 2147483647 w 64"/>
                  <a:gd name="T3" fmla="*/ 2147483647 h 93"/>
                  <a:gd name="T4" fmla="*/ 2147483647 w 64"/>
                  <a:gd name="T5" fmla="*/ 2147483647 h 93"/>
                  <a:gd name="T6" fmla="*/ 0 w 64"/>
                  <a:gd name="T7" fmla="*/ 2147483647 h 93"/>
                  <a:gd name="T8" fmla="*/ 0 w 64"/>
                  <a:gd name="T9" fmla="*/ 2147483647 h 93"/>
                  <a:gd name="T10" fmla="*/ 0 w 64"/>
                  <a:gd name="T11" fmla="*/ 2147483647 h 93"/>
                  <a:gd name="T12" fmla="*/ 2147483647 w 64"/>
                  <a:gd name="T13" fmla="*/ 0 h 93"/>
                  <a:gd name="T14" fmla="*/ 2147483647 w 64"/>
                  <a:gd name="T15" fmla="*/ 2147483647 h 93"/>
                  <a:gd name="T16" fmla="*/ 2147483647 w 64"/>
                  <a:gd name="T17" fmla="*/ 2147483647 h 93"/>
                  <a:gd name="T18" fmla="*/ 0 w 64"/>
                  <a:gd name="T19" fmla="*/ 2147483647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93"/>
                  <a:gd name="T32" fmla="*/ 64 w 64"/>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93">
                    <a:moveTo>
                      <a:pt x="0" y="93"/>
                    </a:moveTo>
                    <a:lnTo>
                      <a:pt x="0" y="65"/>
                    </a:lnTo>
                    <a:lnTo>
                      <a:pt x="36" y="0"/>
                    </a:lnTo>
                    <a:lnTo>
                      <a:pt x="64" y="19"/>
                    </a:lnTo>
                    <a:lnTo>
                      <a:pt x="33" y="93"/>
                    </a:lnTo>
                    <a:lnTo>
                      <a:pt x="0" y="9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1" name="Freeform 6">
                <a:extLst>
                  <a:ext uri="{FF2B5EF4-FFF2-40B4-BE49-F238E27FC236}">
                    <a16:creationId xmlns:a16="http://schemas.microsoft.com/office/drawing/2014/main" id="{A9C82A84-1D1A-458D-81E0-AAC9DCE019CE}"/>
                  </a:ext>
                </a:extLst>
              </p:cNvPr>
              <p:cNvSpPr>
                <a:spLocks/>
              </p:cNvSpPr>
              <p:nvPr/>
            </p:nvSpPr>
            <p:spPr bwMode="auto">
              <a:xfrm>
                <a:off x="1718980" y="5867403"/>
                <a:ext cx="157935" cy="128427"/>
              </a:xfrm>
              <a:custGeom>
                <a:avLst/>
                <a:gdLst>
                  <a:gd name="T0" fmla="*/ 2147483647 w 121"/>
                  <a:gd name="T1" fmla="*/ 0 h 117"/>
                  <a:gd name="T2" fmla="*/ 2147483647 w 121"/>
                  <a:gd name="T3" fmla="*/ 2147483647 h 117"/>
                  <a:gd name="T4" fmla="*/ 2147483647 w 121"/>
                  <a:gd name="T5" fmla="*/ 2147483647 h 117"/>
                  <a:gd name="T6" fmla="*/ 0 w 121"/>
                  <a:gd name="T7" fmla="*/ 2147483647 h 117"/>
                  <a:gd name="T8" fmla="*/ 2147483647 w 121"/>
                  <a:gd name="T9" fmla="*/ 2147483647 h 117"/>
                  <a:gd name="T10" fmla="*/ 0 w 121"/>
                  <a:gd name="T11" fmla="*/ 2147483647 h 117"/>
                  <a:gd name="T12" fmla="*/ 2147483647 w 121"/>
                  <a:gd name="T13" fmla="*/ 2147483647 h 117"/>
                  <a:gd name="T14" fmla="*/ 2147483647 w 121"/>
                  <a:gd name="T15" fmla="*/ 2147483647 h 117"/>
                  <a:gd name="T16" fmla="*/ 2147483647 w 121"/>
                  <a:gd name="T17" fmla="*/ 2147483647 h 117"/>
                  <a:gd name="T18" fmla="*/ 2147483647 w 121"/>
                  <a:gd name="T19" fmla="*/ 0 h 117"/>
                  <a:gd name="T20" fmla="*/ 2147483647 w 121"/>
                  <a:gd name="T21" fmla="*/ 2147483647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
                  <a:gd name="T34" fmla="*/ 0 h 117"/>
                  <a:gd name="T35" fmla="*/ 121 w 121"/>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 h="117">
                    <a:moveTo>
                      <a:pt x="27" y="13"/>
                    </a:moveTo>
                    <a:lnTo>
                      <a:pt x="0" y="69"/>
                    </a:lnTo>
                    <a:lnTo>
                      <a:pt x="47" y="107"/>
                    </a:lnTo>
                    <a:lnTo>
                      <a:pt x="101" y="117"/>
                    </a:lnTo>
                    <a:lnTo>
                      <a:pt x="121" y="71"/>
                    </a:lnTo>
                    <a:lnTo>
                      <a:pt x="108" y="0"/>
                    </a:lnTo>
                    <a:lnTo>
                      <a:pt x="27" y="1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2" name="Freeform 7">
                <a:extLst>
                  <a:ext uri="{FF2B5EF4-FFF2-40B4-BE49-F238E27FC236}">
                    <a16:creationId xmlns:a16="http://schemas.microsoft.com/office/drawing/2014/main" id="{4DD18156-E6AD-4910-A950-F874D2F55F42}"/>
                  </a:ext>
                </a:extLst>
              </p:cNvPr>
              <p:cNvSpPr>
                <a:spLocks/>
              </p:cNvSpPr>
              <p:nvPr/>
            </p:nvSpPr>
            <p:spPr bwMode="auto">
              <a:xfrm>
                <a:off x="1867771" y="5956319"/>
                <a:ext cx="232330" cy="144895"/>
              </a:xfrm>
              <a:custGeom>
                <a:avLst/>
                <a:gdLst>
                  <a:gd name="T0" fmla="*/ 2147483647 w 178"/>
                  <a:gd name="T1" fmla="*/ 0 h 132"/>
                  <a:gd name="T2" fmla="*/ 2147483647 w 178"/>
                  <a:gd name="T3" fmla="*/ 2147483647 h 132"/>
                  <a:gd name="T4" fmla="*/ 2147483647 w 178"/>
                  <a:gd name="T5" fmla="*/ 2147483647 h 132"/>
                  <a:gd name="T6" fmla="*/ 0 w 178"/>
                  <a:gd name="T7" fmla="*/ 2147483647 h 132"/>
                  <a:gd name="T8" fmla="*/ 0 w 178"/>
                  <a:gd name="T9" fmla="*/ 2147483647 h 132"/>
                  <a:gd name="T10" fmla="*/ 2147483647 w 178"/>
                  <a:gd name="T11" fmla="*/ 0 h 132"/>
                  <a:gd name="T12" fmla="*/ 2147483647 w 178"/>
                  <a:gd name="T13" fmla="*/ 2147483647 h 132"/>
                  <a:gd name="T14" fmla="*/ 2147483647 w 178"/>
                  <a:gd name="T15" fmla="*/ 2147483647 h 132"/>
                  <a:gd name="T16" fmla="*/ 2147483647 w 178"/>
                  <a:gd name="T17" fmla="*/ 2147483647 h 132"/>
                  <a:gd name="T18" fmla="*/ 2147483647 w 178"/>
                  <a:gd name="T19" fmla="*/ 2147483647 h 132"/>
                  <a:gd name="T20" fmla="*/ 2147483647 w 178"/>
                  <a:gd name="T21" fmla="*/ 2147483647 h 132"/>
                  <a:gd name="T22" fmla="*/ 0 w 178"/>
                  <a:gd name="T23" fmla="*/ 2147483647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8"/>
                  <a:gd name="T37" fmla="*/ 0 h 132"/>
                  <a:gd name="T38" fmla="*/ 178 w 178"/>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8" h="132">
                    <a:moveTo>
                      <a:pt x="0" y="47"/>
                    </a:moveTo>
                    <a:lnTo>
                      <a:pt x="122" y="0"/>
                    </a:lnTo>
                    <a:lnTo>
                      <a:pt x="145" y="57"/>
                    </a:lnTo>
                    <a:lnTo>
                      <a:pt x="168" y="70"/>
                    </a:lnTo>
                    <a:lnTo>
                      <a:pt x="178" y="116"/>
                    </a:lnTo>
                    <a:lnTo>
                      <a:pt x="117" y="124"/>
                    </a:lnTo>
                    <a:lnTo>
                      <a:pt x="74" y="132"/>
                    </a:lnTo>
                    <a:lnTo>
                      <a:pt x="0" y="47"/>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3" name="Freeform 8">
                <a:extLst>
                  <a:ext uri="{FF2B5EF4-FFF2-40B4-BE49-F238E27FC236}">
                    <a16:creationId xmlns:a16="http://schemas.microsoft.com/office/drawing/2014/main" id="{0EA2680B-1F81-4254-BF5A-4434C7FBB4B8}"/>
                  </a:ext>
                </a:extLst>
              </p:cNvPr>
              <p:cNvSpPr>
                <a:spLocks/>
              </p:cNvSpPr>
              <p:nvPr/>
            </p:nvSpPr>
            <p:spPr bwMode="auto">
              <a:xfrm>
                <a:off x="2107938" y="6066083"/>
                <a:ext cx="186647" cy="76837"/>
              </a:xfrm>
              <a:custGeom>
                <a:avLst/>
                <a:gdLst>
                  <a:gd name="T0" fmla="*/ 2147483647 w 143"/>
                  <a:gd name="T1" fmla="*/ 0 h 70"/>
                  <a:gd name="T2" fmla="*/ 2147483647 w 143"/>
                  <a:gd name="T3" fmla="*/ 2147483647 h 70"/>
                  <a:gd name="T4" fmla="*/ 2147483647 w 143"/>
                  <a:gd name="T5" fmla="*/ 2147483647 h 70"/>
                  <a:gd name="T6" fmla="*/ 0 w 143"/>
                  <a:gd name="T7" fmla="*/ 2147483647 h 70"/>
                  <a:gd name="T8" fmla="*/ 2147483647 w 143"/>
                  <a:gd name="T9" fmla="*/ 2147483647 h 70"/>
                  <a:gd name="T10" fmla="*/ 0 w 143"/>
                  <a:gd name="T11" fmla="*/ 2147483647 h 70"/>
                  <a:gd name="T12" fmla="*/ 2147483647 w 143"/>
                  <a:gd name="T13" fmla="*/ 2147483647 h 70"/>
                  <a:gd name="T14" fmla="*/ 2147483647 w 143"/>
                  <a:gd name="T15" fmla="*/ 2147483647 h 70"/>
                  <a:gd name="T16" fmla="*/ 2147483647 w 143"/>
                  <a:gd name="T17" fmla="*/ 2147483647 h 70"/>
                  <a:gd name="T18" fmla="*/ 2147483647 w 143"/>
                  <a:gd name="T19" fmla="*/ 2147483647 h 70"/>
                  <a:gd name="T20" fmla="*/ 2147483647 w 143"/>
                  <a:gd name="T21" fmla="*/ 2147483647 h 70"/>
                  <a:gd name="T22" fmla="*/ 2147483647 w 143"/>
                  <a:gd name="T23" fmla="*/ 0 h 70"/>
                  <a:gd name="T24" fmla="*/ 2147483647 w 143"/>
                  <a:gd name="T25" fmla="*/ 2147483647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3"/>
                  <a:gd name="T40" fmla="*/ 0 h 70"/>
                  <a:gd name="T41" fmla="*/ 143 w 14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3" h="70">
                    <a:moveTo>
                      <a:pt x="22" y="3"/>
                    </a:moveTo>
                    <a:lnTo>
                      <a:pt x="0" y="66"/>
                    </a:lnTo>
                    <a:lnTo>
                      <a:pt x="38" y="70"/>
                    </a:lnTo>
                    <a:lnTo>
                      <a:pt x="61" y="56"/>
                    </a:lnTo>
                    <a:lnTo>
                      <a:pt x="105" y="57"/>
                    </a:lnTo>
                    <a:lnTo>
                      <a:pt x="143" y="29"/>
                    </a:lnTo>
                    <a:lnTo>
                      <a:pt x="118" y="19"/>
                    </a:lnTo>
                    <a:lnTo>
                      <a:pt x="99" y="0"/>
                    </a:lnTo>
                    <a:lnTo>
                      <a:pt x="22" y="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4" name="Freeform 9">
                <a:extLst>
                  <a:ext uri="{FF2B5EF4-FFF2-40B4-BE49-F238E27FC236}">
                    <a16:creationId xmlns:a16="http://schemas.microsoft.com/office/drawing/2014/main" id="{1CD24EF2-74DC-4CDD-832C-995B2161BBB2}"/>
                  </a:ext>
                </a:extLst>
              </p:cNvPr>
              <p:cNvSpPr>
                <a:spLocks/>
              </p:cNvSpPr>
              <p:nvPr/>
            </p:nvSpPr>
            <p:spPr bwMode="auto">
              <a:xfrm>
                <a:off x="2162757" y="6174760"/>
                <a:ext cx="77010" cy="55979"/>
              </a:xfrm>
              <a:custGeom>
                <a:avLst/>
                <a:gdLst>
                  <a:gd name="T0" fmla="*/ 2147483647 w 59"/>
                  <a:gd name="T1" fmla="*/ 0 h 51"/>
                  <a:gd name="T2" fmla="*/ 2147483647 w 59"/>
                  <a:gd name="T3" fmla="*/ 2147483647 h 51"/>
                  <a:gd name="T4" fmla="*/ 2147483647 w 59"/>
                  <a:gd name="T5" fmla="*/ 2147483647 h 51"/>
                  <a:gd name="T6" fmla="*/ 0 w 59"/>
                  <a:gd name="T7" fmla="*/ 2147483647 h 51"/>
                  <a:gd name="T8" fmla="*/ 2147483647 w 59"/>
                  <a:gd name="T9" fmla="*/ 0 h 51"/>
                  <a:gd name="T10" fmla="*/ 0 w 59"/>
                  <a:gd name="T11" fmla="*/ 2147483647 h 51"/>
                  <a:gd name="T12" fmla="*/ 2147483647 w 59"/>
                  <a:gd name="T13" fmla="*/ 2147483647 h 51"/>
                  <a:gd name="T14" fmla="*/ 2147483647 w 59"/>
                  <a:gd name="T15" fmla="*/ 2147483647 h 51"/>
                  <a:gd name="T16" fmla="*/ 2147483647 w 59"/>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51"/>
                  <a:gd name="T29" fmla="*/ 59 w 59"/>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51">
                    <a:moveTo>
                      <a:pt x="51" y="0"/>
                    </a:moveTo>
                    <a:lnTo>
                      <a:pt x="0" y="5"/>
                    </a:lnTo>
                    <a:lnTo>
                      <a:pt x="9" y="51"/>
                    </a:lnTo>
                    <a:lnTo>
                      <a:pt x="59" y="39"/>
                    </a:lnTo>
                    <a:lnTo>
                      <a:pt x="51"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5" name="Freeform 10">
                <a:extLst>
                  <a:ext uri="{FF2B5EF4-FFF2-40B4-BE49-F238E27FC236}">
                    <a16:creationId xmlns:a16="http://schemas.microsoft.com/office/drawing/2014/main" id="{A31272AC-2B46-4D77-B0E9-93B41124086A}"/>
                  </a:ext>
                </a:extLst>
              </p:cNvPr>
              <p:cNvSpPr>
                <a:spLocks/>
              </p:cNvSpPr>
              <p:nvPr/>
            </p:nvSpPr>
            <p:spPr bwMode="auto">
              <a:xfrm>
                <a:off x="2246287" y="6235138"/>
                <a:ext cx="52212" cy="54882"/>
              </a:xfrm>
              <a:custGeom>
                <a:avLst/>
                <a:gdLst>
                  <a:gd name="T0" fmla="*/ 2147483647 w 40"/>
                  <a:gd name="T1" fmla="*/ 0 h 50"/>
                  <a:gd name="T2" fmla="*/ 2147483647 w 40"/>
                  <a:gd name="T3" fmla="*/ 2147483647 h 50"/>
                  <a:gd name="T4" fmla="*/ 2147483647 w 40"/>
                  <a:gd name="T5" fmla="*/ 2147483647 h 50"/>
                  <a:gd name="T6" fmla="*/ 0 w 40"/>
                  <a:gd name="T7" fmla="*/ 2147483647 h 50"/>
                  <a:gd name="T8" fmla="*/ 0 w 40"/>
                  <a:gd name="T9" fmla="*/ 2147483647 h 50"/>
                  <a:gd name="T10" fmla="*/ 2147483647 w 40"/>
                  <a:gd name="T11" fmla="*/ 0 h 50"/>
                  <a:gd name="T12" fmla="*/ 2147483647 w 40"/>
                  <a:gd name="T13" fmla="*/ 2147483647 h 50"/>
                  <a:gd name="T14" fmla="*/ 2147483647 w 40"/>
                  <a:gd name="T15" fmla="*/ 2147483647 h 50"/>
                  <a:gd name="T16" fmla="*/ 0 w 4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0"/>
                  <a:gd name="T29" fmla="*/ 40 w 4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0">
                    <a:moveTo>
                      <a:pt x="0" y="19"/>
                    </a:moveTo>
                    <a:lnTo>
                      <a:pt x="40" y="0"/>
                    </a:lnTo>
                    <a:lnTo>
                      <a:pt x="40" y="44"/>
                    </a:lnTo>
                    <a:lnTo>
                      <a:pt x="13" y="50"/>
                    </a:lnTo>
                    <a:lnTo>
                      <a:pt x="0" y="19"/>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6" name="Freeform 11">
                <a:extLst>
                  <a:ext uri="{FF2B5EF4-FFF2-40B4-BE49-F238E27FC236}">
                    <a16:creationId xmlns:a16="http://schemas.microsoft.com/office/drawing/2014/main" id="{833AA11C-4894-4D68-87FC-33023C731CC1}"/>
                  </a:ext>
                </a:extLst>
              </p:cNvPr>
              <p:cNvSpPr>
                <a:spLocks/>
              </p:cNvSpPr>
              <p:nvPr/>
            </p:nvSpPr>
            <p:spPr bwMode="auto">
              <a:xfrm>
                <a:off x="2378116" y="6261482"/>
                <a:ext cx="315870" cy="313950"/>
              </a:xfrm>
              <a:custGeom>
                <a:avLst/>
                <a:gdLst>
                  <a:gd name="T0" fmla="*/ 2147483647 w 242"/>
                  <a:gd name="T1" fmla="*/ 0 h 286"/>
                  <a:gd name="T2" fmla="*/ 2147483647 w 242"/>
                  <a:gd name="T3" fmla="*/ 2147483647 h 286"/>
                  <a:gd name="T4" fmla="*/ 2147483647 w 242"/>
                  <a:gd name="T5" fmla="*/ 2147483647 h 286"/>
                  <a:gd name="T6" fmla="*/ 0 w 242"/>
                  <a:gd name="T7" fmla="*/ 2147483647 h 286"/>
                  <a:gd name="T8" fmla="*/ 2147483647 w 242"/>
                  <a:gd name="T9" fmla="*/ 0 h 286"/>
                  <a:gd name="T10" fmla="*/ 0 w 242"/>
                  <a:gd name="T11" fmla="*/ 2147483647 h 286"/>
                  <a:gd name="T12" fmla="*/ 2147483647 w 242"/>
                  <a:gd name="T13" fmla="*/ 2147483647 h 286"/>
                  <a:gd name="T14" fmla="*/ 2147483647 w 242"/>
                  <a:gd name="T15" fmla="*/ 2147483647 h 286"/>
                  <a:gd name="T16" fmla="*/ 2147483647 w 242"/>
                  <a:gd name="T17" fmla="*/ 2147483647 h 286"/>
                  <a:gd name="T18" fmla="*/ 2147483647 w 242"/>
                  <a:gd name="T19" fmla="*/ 2147483647 h 286"/>
                  <a:gd name="T20" fmla="*/ 2147483647 w 242"/>
                  <a:gd name="T21" fmla="*/ 2147483647 h 286"/>
                  <a:gd name="T22" fmla="*/ 2147483647 w 242"/>
                  <a:gd name="T23" fmla="*/ 2147483647 h 286"/>
                  <a:gd name="T24" fmla="*/ 2147483647 w 242"/>
                  <a:gd name="T25" fmla="*/ 2147483647 h 286"/>
                  <a:gd name="T26" fmla="*/ 2147483647 w 242"/>
                  <a:gd name="T27" fmla="*/ 0 h 2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
                  <a:gd name="T43" fmla="*/ 0 h 286"/>
                  <a:gd name="T44" fmla="*/ 242 w 242"/>
                  <a:gd name="T45" fmla="*/ 286 h 2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 h="286">
                    <a:moveTo>
                      <a:pt x="40" y="0"/>
                    </a:moveTo>
                    <a:lnTo>
                      <a:pt x="0" y="109"/>
                    </a:lnTo>
                    <a:lnTo>
                      <a:pt x="29" y="162"/>
                    </a:lnTo>
                    <a:lnTo>
                      <a:pt x="29" y="260"/>
                    </a:lnTo>
                    <a:lnTo>
                      <a:pt x="87" y="286"/>
                    </a:lnTo>
                    <a:lnTo>
                      <a:pt x="113" y="229"/>
                    </a:lnTo>
                    <a:lnTo>
                      <a:pt x="187" y="216"/>
                    </a:lnTo>
                    <a:lnTo>
                      <a:pt x="242" y="154"/>
                    </a:lnTo>
                    <a:lnTo>
                      <a:pt x="184" y="56"/>
                    </a:lnTo>
                    <a:lnTo>
                      <a:pt x="40"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grpSp>
        <p:sp>
          <p:nvSpPr>
            <p:cNvPr id="239" name="Freeform 12">
              <a:extLst>
                <a:ext uri="{FF2B5EF4-FFF2-40B4-BE49-F238E27FC236}">
                  <a16:creationId xmlns:a16="http://schemas.microsoft.com/office/drawing/2014/main" id="{5D884D4B-9FE0-4749-9F7F-8C9274981640}"/>
                </a:ext>
              </a:extLst>
            </p:cNvPr>
            <p:cNvSpPr>
              <a:spLocks/>
            </p:cNvSpPr>
            <p:nvPr/>
          </p:nvSpPr>
          <p:spPr bwMode="auto">
            <a:xfrm>
              <a:off x="2265874" y="6114382"/>
              <a:ext cx="174906" cy="122941"/>
            </a:xfrm>
            <a:custGeom>
              <a:avLst/>
              <a:gdLst>
                <a:gd name="T0" fmla="*/ 2147483647 w 134"/>
                <a:gd name="T1" fmla="*/ 0 h 112"/>
                <a:gd name="T2" fmla="*/ 2147483647 w 134"/>
                <a:gd name="T3" fmla="*/ 2147483647 h 112"/>
                <a:gd name="T4" fmla="*/ 2147483647 w 134"/>
                <a:gd name="T5" fmla="*/ 2147483647 h 112"/>
                <a:gd name="T6" fmla="*/ 0 w 134"/>
                <a:gd name="T7" fmla="*/ 2147483647 h 112"/>
                <a:gd name="T8" fmla="*/ 2147483647 w 134"/>
                <a:gd name="T9" fmla="*/ 0 h 112"/>
                <a:gd name="T10" fmla="*/ 0 w 134"/>
                <a:gd name="T11" fmla="*/ 2147483647 h 112"/>
                <a:gd name="T12" fmla="*/ 2147483647 w 134"/>
                <a:gd name="T13" fmla="*/ 2147483647 h 112"/>
                <a:gd name="T14" fmla="*/ 2147483647 w 134"/>
                <a:gd name="T15" fmla="*/ 2147483647 h 112"/>
                <a:gd name="T16" fmla="*/ 2147483647 w 134"/>
                <a:gd name="T17" fmla="*/ 2147483647 h 112"/>
                <a:gd name="T18" fmla="*/ 2147483647 w 134"/>
                <a:gd name="T19" fmla="*/ 2147483647 h 112"/>
                <a:gd name="T20" fmla="*/ 2147483647 w 134"/>
                <a:gd name="T21" fmla="*/ 2147483647 h 112"/>
                <a:gd name="T22" fmla="*/ 2147483647 w 134"/>
                <a:gd name="T23" fmla="*/ 2147483647 h 112"/>
                <a:gd name="T24" fmla="*/ 2147483647 w 134"/>
                <a:gd name="T25" fmla="*/ 0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12"/>
                <a:gd name="T41" fmla="*/ 134 w 134"/>
                <a:gd name="T42" fmla="*/ 112 h 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12">
                  <a:moveTo>
                    <a:pt x="28" y="0"/>
                  </a:moveTo>
                  <a:lnTo>
                    <a:pt x="0" y="33"/>
                  </a:lnTo>
                  <a:lnTo>
                    <a:pt x="12" y="60"/>
                  </a:lnTo>
                  <a:lnTo>
                    <a:pt x="36" y="68"/>
                  </a:lnTo>
                  <a:lnTo>
                    <a:pt x="62" y="112"/>
                  </a:lnTo>
                  <a:lnTo>
                    <a:pt x="132" y="94"/>
                  </a:lnTo>
                  <a:lnTo>
                    <a:pt x="134" y="48"/>
                  </a:lnTo>
                  <a:lnTo>
                    <a:pt x="83" y="9"/>
                  </a:lnTo>
                  <a:lnTo>
                    <a:pt x="28"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grpSp>
      <p:sp>
        <p:nvSpPr>
          <p:cNvPr id="247" name="Freeform 13">
            <a:extLst>
              <a:ext uri="{FF2B5EF4-FFF2-40B4-BE49-F238E27FC236}">
                <a16:creationId xmlns:a16="http://schemas.microsoft.com/office/drawing/2014/main" id="{EBF74A73-57FC-4654-B687-73BB1DAD399A}"/>
              </a:ext>
            </a:extLst>
          </p:cNvPr>
          <p:cNvSpPr>
            <a:spLocks/>
          </p:cNvSpPr>
          <p:nvPr/>
        </p:nvSpPr>
        <p:spPr bwMode="auto">
          <a:xfrm>
            <a:off x="4084635" y="4417381"/>
            <a:ext cx="1173965" cy="780365"/>
          </a:xfrm>
          <a:custGeom>
            <a:avLst/>
            <a:gdLst>
              <a:gd name="T0" fmla="*/ 2147483647 w 1532"/>
              <a:gd name="T1" fmla="*/ 0 h 1496"/>
              <a:gd name="T2" fmla="*/ 2147483647 w 1532"/>
              <a:gd name="T3" fmla="*/ 2147483647 h 1496"/>
              <a:gd name="T4" fmla="*/ 2147483647 w 1532"/>
              <a:gd name="T5" fmla="*/ 2147483647 h 1496"/>
              <a:gd name="T6" fmla="*/ 0 w 1532"/>
              <a:gd name="T7" fmla="*/ 2147483647 h 1496"/>
              <a:gd name="T8" fmla="*/ 2147483647 w 1532"/>
              <a:gd name="T9" fmla="*/ 2147483647 h 1496"/>
              <a:gd name="T10" fmla="*/ 2147483647 w 1532"/>
              <a:gd name="T11" fmla="*/ 0 h 1496"/>
              <a:gd name="T12" fmla="*/ 2147483647 w 1532"/>
              <a:gd name="T13" fmla="*/ 2147483647 h 1496"/>
              <a:gd name="T14" fmla="*/ 2147483647 w 1532"/>
              <a:gd name="T15" fmla="*/ 2147483647 h 1496"/>
              <a:gd name="T16" fmla="*/ 2147483647 w 1532"/>
              <a:gd name="T17" fmla="*/ 2147483647 h 1496"/>
              <a:gd name="T18" fmla="*/ 2147483647 w 1532"/>
              <a:gd name="T19" fmla="*/ 2147483647 h 1496"/>
              <a:gd name="T20" fmla="*/ 2147483647 w 1532"/>
              <a:gd name="T21" fmla="*/ 2147483647 h 1496"/>
              <a:gd name="T22" fmla="*/ 2147483647 w 1532"/>
              <a:gd name="T23" fmla="*/ 2147483647 h 1496"/>
              <a:gd name="T24" fmla="*/ 2147483647 w 1532"/>
              <a:gd name="T25" fmla="*/ 2147483647 h 1496"/>
              <a:gd name="T26" fmla="*/ 2147483647 w 1532"/>
              <a:gd name="T27" fmla="*/ 2147483647 h 1496"/>
              <a:gd name="T28" fmla="*/ 2147483647 w 1532"/>
              <a:gd name="T29" fmla="*/ 2147483647 h 1496"/>
              <a:gd name="T30" fmla="*/ 2147483647 w 1532"/>
              <a:gd name="T31" fmla="*/ 2147483647 h 1496"/>
              <a:gd name="T32" fmla="*/ 2147483647 w 1532"/>
              <a:gd name="T33" fmla="*/ 2147483647 h 1496"/>
              <a:gd name="T34" fmla="*/ 2147483647 w 1532"/>
              <a:gd name="T35" fmla="*/ 2147483647 h 1496"/>
              <a:gd name="T36" fmla="*/ 2147483647 w 1532"/>
              <a:gd name="T37" fmla="*/ 2147483647 h 1496"/>
              <a:gd name="T38" fmla="*/ 2147483647 w 1532"/>
              <a:gd name="T39" fmla="*/ 2147483647 h 1496"/>
              <a:gd name="T40" fmla="*/ 2147483647 w 1532"/>
              <a:gd name="T41" fmla="*/ 2147483647 h 1496"/>
              <a:gd name="T42" fmla="*/ 2147483647 w 1532"/>
              <a:gd name="T43" fmla="*/ 2147483647 h 1496"/>
              <a:gd name="T44" fmla="*/ 2147483647 w 1532"/>
              <a:gd name="T45" fmla="*/ 2147483647 h 1496"/>
              <a:gd name="T46" fmla="*/ 2147483647 w 1532"/>
              <a:gd name="T47" fmla="*/ 2147483647 h 1496"/>
              <a:gd name="T48" fmla="*/ 2147483647 w 1532"/>
              <a:gd name="T49" fmla="*/ 2147483647 h 1496"/>
              <a:gd name="T50" fmla="*/ 2147483647 w 1532"/>
              <a:gd name="T51" fmla="*/ 2147483647 h 1496"/>
              <a:gd name="T52" fmla="*/ 0 w 1532"/>
              <a:gd name="T53" fmla="*/ 2147483647 h 1496"/>
              <a:gd name="T54" fmla="*/ 2147483647 w 1532"/>
              <a:gd name="T55" fmla="*/ 2147483647 h 1496"/>
              <a:gd name="T56" fmla="*/ 2147483647 w 1532"/>
              <a:gd name="T57" fmla="*/ 2147483647 h 1496"/>
              <a:gd name="T58" fmla="*/ 2147483647 w 1532"/>
              <a:gd name="T59" fmla="*/ 2147483647 h 1496"/>
              <a:gd name="T60" fmla="*/ 2147483647 w 1532"/>
              <a:gd name="T61" fmla="*/ 2147483647 h 1496"/>
              <a:gd name="T62" fmla="*/ 2147483647 w 1532"/>
              <a:gd name="T63" fmla="*/ 2147483647 h 1496"/>
              <a:gd name="T64" fmla="*/ 2147483647 w 1532"/>
              <a:gd name="T65" fmla="*/ 2147483647 h 1496"/>
              <a:gd name="T66" fmla="*/ 2147483647 w 1532"/>
              <a:gd name="T67" fmla="*/ 2147483647 h 1496"/>
              <a:gd name="T68" fmla="*/ 2147483647 w 1532"/>
              <a:gd name="T69" fmla="*/ 2147483647 h 1496"/>
              <a:gd name="T70" fmla="*/ 2147483647 w 1532"/>
              <a:gd name="T71" fmla="*/ 2147483647 h 1496"/>
              <a:gd name="T72" fmla="*/ 2147483647 w 1532"/>
              <a:gd name="T73" fmla="*/ 2147483647 h 1496"/>
              <a:gd name="T74" fmla="*/ 2147483647 w 1532"/>
              <a:gd name="T75" fmla="*/ 2147483647 h 1496"/>
              <a:gd name="T76" fmla="*/ 2147483647 w 1532"/>
              <a:gd name="T77" fmla="*/ 2147483647 h 1496"/>
              <a:gd name="T78" fmla="*/ 2147483647 w 1532"/>
              <a:gd name="T79" fmla="*/ 2147483647 h 1496"/>
              <a:gd name="T80" fmla="*/ 2147483647 w 1532"/>
              <a:gd name="T81" fmla="*/ 2147483647 h 1496"/>
              <a:gd name="T82" fmla="*/ 2147483647 w 1532"/>
              <a:gd name="T83" fmla="*/ 2147483647 h 1496"/>
              <a:gd name="T84" fmla="*/ 2147483647 w 1532"/>
              <a:gd name="T85" fmla="*/ 2147483647 h 1496"/>
              <a:gd name="T86" fmla="*/ 2147483647 w 1532"/>
              <a:gd name="T87" fmla="*/ 2147483647 h 1496"/>
              <a:gd name="T88" fmla="*/ 2147483647 w 1532"/>
              <a:gd name="T89" fmla="*/ 2147483647 h 1496"/>
              <a:gd name="T90" fmla="*/ 2147483647 w 1532"/>
              <a:gd name="T91" fmla="*/ 2147483647 h 1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32"/>
              <a:gd name="T139" fmla="*/ 0 h 1496"/>
              <a:gd name="T140" fmla="*/ 1532 w 1532"/>
              <a:gd name="T141" fmla="*/ 1496 h 14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32" h="1496">
                <a:moveTo>
                  <a:pt x="244" y="223"/>
                </a:moveTo>
                <a:lnTo>
                  <a:pt x="552" y="0"/>
                </a:lnTo>
                <a:lnTo>
                  <a:pt x="699" y="40"/>
                </a:lnTo>
                <a:lnTo>
                  <a:pt x="770" y="111"/>
                </a:lnTo>
                <a:lnTo>
                  <a:pt x="1060" y="139"/>
                </a:lnTo>
                <a:lnTo>
                  <a:pt x="1068" y="878"/>
                </a:lnTo>
                <a:lnTo>
                  <a:pt x="1163" y="900"/>
                </a:lnTo>
                <a:lnTo>
                  <a:pt x="1207" y="989"/>
                </a:lnTo>
                <a:lnTo>
                  <a:pt x="1273" y="958"/>
                </a:lnTo>
                <a:lnTo>
                  <a:pt x="1413" y="1159"/>
                </a:lnTo>
                <a:lnTo>
                  <a:pt x="1532" y="1252"/>
                </a:lnTo>
                <a:lnTo>
                  <a:pt x="1528" y="1332"/>
                </a:lnTo>
                <a:lnTo>
                  <a:pt x="1377" y="1342"/>
                </a:lnTo>
                <a:lnTo>
                  <a:pt x="1310" y="1096"/>
                </a:lnTo>
                <a:lnTo>
                  <a:pt x="833" y="855"/>
                </a:lnTo>
                <a:lnTo>
                  <a:pt x="846" y="931"/>
                </a:lnTo>
                <a:lnTo>
                  <a:pt x="739" y="1030"/>
                </a:lnTo>
                <a:lnTo>
                  <a:pt x="721" y="993"/>
                </a:lnTo>
                <a:lnTo>
                  <a:pt x="691" y="993"/>
                </a:lnTo>
                <a:lnTo>
                  <a:pt x="605" y="1198"/>
                </a:lnTo>
                <a:lnTo>
                  <a:pt x="339" y="1400"/>
                </a:lnTo>
                <a:lnTo>
                  <a:pt x="76" y="1496"/>
                </a:lnTo>
                <a:lnTo>
                  <a:pt x="0" y="1483"/>
                </a:lnTo>
                <a:lnTo>
                  <a:pt x="302" y="1310"/>
                </a:lnTo>
                <a:lnTo>
                  <a:pt x="339" y="1310"/>
                </a:lnTo>
                <a:lnTo>
                  <a:pt x="449" y="1176"/>
                </a:lnTo>
                <a:lnTo>
                  <a:pt x="499" y="1172"/>
                </a:lnTo>
                <a:lnTo>
                  <a:pt x="574" y="1070"/>
                </a:lnTo>
                <a:lnTo>
                  <a:pt x="548" y="1025"/>
                </a:lnTo>
                <a:lnTo>
                  <a:pt x="387" y="1047"/>
                </a:lnTo>
                <a:lnTo>
                  <a:pt x="276" y="793"/>
                </a:lnTo>
                <a:lnTo>
                  <a:pt x="339" y="678"/>
                </a:lnTo>
                <a:lnTo>
                  <a:pt x="441" y="637"/>
                </a:lnTo>
                <a:lnTo>
                  <a:pt x="404" y="535"/>
                </a:lnTo>
                <a:lnTo>
                  <a:pt x="298" y="583"/>
                </a:lnTo>
                <a:lnTo>
                  <a:pt x="218" y="436"/>
                </a:lnTo>
                <a:lnTo>
                  <a:pt x="307" y="402"/>
                </a:lnTo>
                <a:lnTo>
                  <a:pt x="387" y="441"/>
                </a:lnTo>
                <a:lnTo>
                  <a:pt x="423" y="419"/>
                </a:lnTo>
                <a:lnTo>
                  <a:pt x="356" y="294"/>
                </a:lnTo>
                <a:lnTo>
                  <a:pt x="240" y="285"/>
                </a:lnTo>
                <a:lnTo>
                  <a:pt x="244" y="223"/>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8" name="Text Box 142">
            <a:extLst>
              <a:ext uri="{FF2B5EF4-FFF2-40B4-BE49-F238E27FC236}">
                <a16:creationId xmlns:a16="http://schemas.microsoft.com/office/drawing/2014/main" id="{D6FCB910-A157-4BFD-A879-83B03CED321C}"/>
              </a:ext>
            </a:extLst>
          </p:cNvPr>
          <p:cNvSpPr txBox="1">
            <a:spLocks noChangeArrowheads="1"/>
          </p:cNvSpPr>
          <p:nvPr/>
        </p:nvSpPr>
        <p:spPr bwMode="auto">
          <a:xfrm>
            <a:off x="5805729" y="549357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HI</a:t>
            </a:r>
          </a:p>
        </p:txBody>
      </p:sp>
      <p:sp>
        <p:nvSpPr>
          <p:cNvPr id="249" name="Text Box 141">
            <a:extLst>
              <a:ext uri="{FF2B5EF4-FFF2-40B4-BE49-F238E27FC236}">
                <a16:creationId xmlns:a16="http://schemas.microsoft.com/office/drawing/2014/main" id="{81FE1E09-8F0A-4C0F-B4CA-7FB6E4113B78}"/>
              </a:ext>
            </a:extLst>
          </p:cNvPr>
          <p:cNvSpPr txBox="1">
            <a:spLocks noChangeArrowheads="1"/>
          </p:cNvSpPr>
          <p:nvPr/>
        </p:nvSpPr>
        <p:spPr bwMode="auto">
          <a:xfrm>
            <a:off x="4312539" y="4603952"/>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AK</a:t>
            </a:r>
          </a:p>
        </p:txBody>
      </p:sp>
      <p:grpSp>
        <p:nvGrpSpPr>
          <p:cNvPr id="250" name="Group 249">
            <a:extLst>
              <a:ext uri="{FF2B5EF4-FFF2-40B4-BE49-F238E27FC236}">
                <a16:creationId xmlns:a16="http://schemas.microsoft.com/office/drawing/2014/main" id="{762311FF-7DBA-4E91-A62C-15CE3770CFE6}"/>
              </a:ext>
            </a:extLst>
          </p:cNvPr>
          <p:cNvGrpSpPr/>
          <p:nvPr/>
        </p:nvGrpSpPr>
        <p:grpSpPr>
          <a:xfrm>
            <a:off x="5945304" y="328051"/>
            <a:ext cx="4584979" cy="253916"/>
            <a:chOff x="6390996" y="6328074"/>
            <a:chExt cx="4191337" cy="253916"/>
          </a:xfrm>
        </p:grpSpPr>
        <p:sp>
          <p:nvSpPr>
            <p:cNvPr id="251" name="Rectangle 250">
              <a:extLst>
                <a:ext uri="{FF2B5EF4-FFF2-40B4-BE49-F238E27FC236}">
                  <a16:creationId xmlns:a16="http://schemas.microsoft.com/office/drawing/2014/main" id="{7830EC28-6E20-4D78-9781-648E6247C024}"/>
                </a:ext>
              </a:extLst>
            </p:cNvPr>
            <p:cNvSpPr/>
            <p:nvPr/>
          </p:nvSpPr>
          <p:spPr>
            <a:xfrm>
              <a:off x="6390996" y="6328074"/>
              <a:ext cx="250825" cy="250825"/>
            </a:xfrm>
            <a:prstGeom prst="rect">
              <a:avLst/>
            </a:prstGeom>
            <a:solidFill>
              <a:srgbClr val="FFE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2" name="TextBox 251">
              <a:extLst>
                <a:ext uri="{FF2B5EF4-FFF2-40B4-BE49-F238E27FC236}">
                  <a16:creationId xmlns:a16="http://schemas.microsoft.com/office/drawing/2014/main" id="{0423ED7F-7658-41A5-AE1C-88207B27BC43}"/>
                </a:ext>
              </a:extLst>
            </p:cNvPr>
            <p:cNvSpPr txBox="1"/>
            <p:nvPr/>
          </p:nvSpPr>
          <p:spPr>
            <a:xfrm>
              <a:off x="6623049" y="6328074"/>
              <a:ext cx="395928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 Represents states with ‘hotly-contested’ monitored 2020 race</a:t>
              </a:r>
            </a:p>
          </p:txBody>
        </p:sp>
      </p:grpSp>
      <p:cxnSp>
        <p:nvCxnSpPr>
          <p:cNvPr id="254" name="Straight Connector 253">
            <a:extLst>
              <a:ext uri="{FF2B5EF4-FFF2-40B4-BE49-F238E27FC236}">
                <a16:creationId xmlns:a16="http://schemas.microsoft.com/office/drawing/2014/main" id="{74389EE0-F5F1-46FC-AB96-B2B74C2E6A01}"/>
              </a:ext>
            </a:extLst>
          </p:cNvPr>
          <p:cNvCxnSpPr>
            <a:cxnSpLocks/>
          </p:cNvCxnSpPr>
          <p:nvPr/>
        </p:nvCxnSpPr>
        <p:spPr>
          <a:xfrm flipV="1">
            <a:off x="11598476" y="1611747"/>
            <a:ext cx="195816" cy="1023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5" name="Straight Connector 254">
            <a:extLst>
              <a:ext uri="{FF2B5EF4-FFF2-40B4-BE49-F238E27FC236}">
                <a16:creationId xmlns:a16="http://schemas.microsoft.com/office/drawing/2014/main" id="{9942B6CA-477E-4E53-9D09-96090A2E6E85}"/>
              </a:ext>
            </a:extLst>
          </p:cNvPr>
          <p:cNvCxnSpPr>
            <a:cxnSpLocks/>
          </p:cNvCxnSpPr>
          <p:nvPr/>
        </p:nvCxnSpPr>
        <p:spPr>
          <a:xfrm>
            <a:off x="11265248" y="2463131"/>
            <a:ext cx="257679" cy="7697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8" name="TextBox 127">
            <a:extLst>
              <a:ext uri="{FF2B5EF4-FFF2-40B4-BE49-F238E27FC236}">
                <a16:creationId xmlns:a16="http://schemas.microsoft.com/office/drawing/2014/main" id="{E87257F3-4E5A-4802-A608-9EF21A6B9B69}"/>
              </a:ext>
            </a:extLst>
          </p:cNvPr>
          <p:cNvSpPr txBox="1"/>
          <p:nvPr/>
        </p:nvSpPr>
        <p:spPr>
          <a:xfrm>
            <a:off x="4015232" y="6089371"/>
            <a:ext cx="7781539" cy="461665"/>
          </a:xfrm>
          <a:prstGeom prst="rect">
            <a:avLst/>
          </a:prstGeom>
          <a:noFill/>
        </p:spPr>
        <p:txBody>
          <a:bodyPr wrap="square" rtlCol="0">
            <a:spAutoFit/>
          </a:bodyPr>
          <a:lstStyle/>
          <a:p>
            <a:pPr lvl="0"/>
            <a:r>
              <a:rPr kumimoji="0" lang="en-US" sz="8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Source: VAB analysis of Cook Political 2020 ratings, ‘Hotly-Contested’ </a:t>
            </a:r>
            <a:r>
              <a:rPr lang="en-US" sz="800" dirty="0">
                <a:solidFill>
                  <a:prstClr val="black"/>
                </a:solidFill>
                <a:latin typeface="Helvetica" panose="020B0403020202020204" pitchFamily="34" charset="0"/>
                <a:ea typeface="Open Sans" panose="020B0606030504020204" pitchFamily="34" charset="0"/>
                <a:cs typeface="Open Sans" panose="020B0606030504020204" pitchFamily="34" charset="0"/>
              </a:rPr>
              <a:t>states</a:t>
            </a:r>
            <a:r>
              <a:rPr kumimoji="0" lang="en-US" sz="8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 are ‘Toss-Up’ or ‘Lean’ ratings based on the latest available electoral college ratings date for the 2020 Presidential election (7/13/20</a:t>
            </a:r>
            <a:r>
              <a:rPr lang="en-US" sz="800" dirty="0">
                <a:solidFill>
                  <a:prstClr val="black"/>
                </a:solidFill>
                <a:latin typeface="Helvetica" panose="020B0403020202020204" pitchFamily="34" charset="0"/>
                <a:ea typeface="Open Sans" panose="020B0606030504020204" pitchFamily="34" charset="0"/>
                <a:cs typeface="Open Sans" panose="020B0606030504020204" pitchFamily="34" charset="0"/>
              </a:rPr>
              <a:t>). Note: 48 states and the District of Columbia each allocate their Electoral College votes on a winner-take-all basis. Maine and Nebraska each award two electoral votes to the statewide winner and one electoral vote to the winner in each congressional district.</a:t>
            </a:r>
            <a:endParaRPr kumimoji="0" lang="en-US" sz="8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9404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0" y="0"/>
            <a:ext cx="3967222" cy="6869150"/>
          </a:xfrm>
          <a:prstGeom prst="rect">
            <a:avLst/>
          </a:prstGeom>
          <a:solidFill>
            <a:srgbClr val="00C0F3"/>
          </a:solidFill>
          <a:ln>
            <a:solidFill>
              <a:srgbClr val="00C0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69955" y="593513"/>
            <a:ext cx="3687764" cy="46166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In addition to the Presidential election,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Cook Political Report</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is anticipating there will be </a:t>
            </a:r>
            <a:r>
              <a:rPr kumimoji="0" lang="en-US" sz="2400" b="0"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70</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 </a:t>
            </a:r>
            <a:r>
              <a:rPr kumimoji="0" lang="en-US" sz="2400" b="0"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non-presidential ‘hotly contested’ races </a:t>
            </a:r>
            <a:r>
              <a:rPr kumimoji="0" lang="en-US" sz="2400" b="0" i="0" u="none" strike="noStrike" kern="1200" cap="none" spc="0" normalizeH="0" baseline="0" noProof="0" dirty="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across </a:t>
            </a:r>
            <a:r>
              <a:rPr kumimoji="0" lang="en-US" sz="2400" b="0" i="0" u="none" strike="noStrike" kern="1200" cap="none" spc="0" normalizeH="0" baseline="0" noProof="0" dirty="0">
                <a:ln>
                  <a:noFill/>
                </a:ln>
                <a:solidFill>
                  <a:srgbClr val="FFE600"/>
                </a:solidFill>
                <a:effectLst/>
                <a:uLnTx/>
                <a:uFillTx/>
                <a:latin typeface="Helvetica" panose="020B0604020202020204" pitchFamily="34" charset="0"/>
                <a:ea typeface="Open Sans" panose="020B0606030504020204" pitchFamily="34" charset="0"/>
                <a:cs typeface="Helvetica" panose="020B0604020202020204" pitchFamily="34" charset="0"/>
              </a:rPr>
              <a:t>30 states: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Gubernatorial: two races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Senate: 10 races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Helvetica" panose="020B0604020202020204" pitchFamily="34" charset="0"/>
                <a:ea typeface="+mn-ea"/>
                <a:cs typeface="+mn-cs"/>
              </a:rPr>
              <a:t>House of Representatives: 58 races </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25221"/>
            <a:ext cx="11708793" cy="350107"/>
          </a:xfrm>
          <a:prstGeom prst="rect">
            <a:avLst/>
          </a:prstGeom>
        </p:spPr>
      </p:pic>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7BE48088-982F-4149-A66C-ED5C189A4C51}"/>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4" name="Text Box 229">
            <a:extLst>
              <a:ext uri="{FF2B5EF4-FFF2-40B4-BE49-F238E27FC236}">
                <a16:creationId xmlns:a16="http://schemas.microsoft.com/office/drawing/2014/main" id="{7F717D9E-E324-426B-9BD3-762EE9D7B59F}"/>
              </a:ext>
            </a:extLst>
          </p:cNvPr>
          <p:cNvSpPr txBox="1">
            <a:spLocks noChangeArrowheads="1"/>
          </p:cNvSpPr>
          <p:nvPr/>
        </p:nvSpPr>
        <p:spPr bwMode="auto">
          <a:xfrm>
            <a:off x="11148259" y="276248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DE</a:t>
            </a:r>
          </a:p>
        </p:txBody>
      </p:sp>
      <p:sp>
        <p:nvSpPr>
          <p:cNvPr id="135" name="Freeform 52">
            <a:extLst>
              <a:ext uri="{FF2B5EF4-FFF2-40B4-BE49-F238E27FC236}">
                <a16:creationId xmlns:a16="http://schemas.microsoft.com/office/drawing/2014/main" id="{F7DAE2AE-7F09-453E-BD70-1AB010674952}"/>
              </a:ext>
            </a:extLst>
          </p:cNvPr>
          <p:cNvSpPr>
            <a:spLocks/>
          </p:cNvSpPr>
          <p:nvPr/>
        </p:nvSpPr>
        <p:spPr bwMode="auto">
          <a:xfrm>
            <a:off x="10067983" y="2703171"/>
            <a:ext cx="1146175" cy="765175"/>
          </a:xfrm>
          <a:custGeom>
            <a:avLst/>
            <a:gdLst>
              <a:gd name="T0" fmla="*/ 2147483647 w 601"/>
              <a:gd name="T1" fmla="*/ 0 h 374"/>
              <a:gd name="T2" fmla="*/ 2147483647 w 601"/>
              <a:gd name="T3" fmla="*/ 2147483647 h 374"/>
              <a:gd name="T4" fmla="*/ 2147483647 w 601"/>
              <a:gd name="T5" fmla="*/ 2147483647 h 374"/>
              <a:gd name="T6" fmla="*/ 0 w 601"/>
              <a:gd name="T7" fmla="*/ 2147483647 h 374"/>
              <a:gd name="T8" fmla="*/ 2147483647 w 601"/>
              <a:gd name="T9" fmla="*/ 2147483647 h 374"/>
              <a:gd name="T10" fmla="*/ 2147483647 w 601"/>
              <a:gd name="T11" fmla="*/ 2147483647 h 374"/>
              <a:gd name="T12" fmla="*/ 2147483647 w 601"/>
              <a:gd name="T13" fmla="*/ 2147483647 h 374"/>
              <a:gd name="T14" fmla="*/ 2147483647 w 601"/>
              <a:gd name="T15" fmla="*/ 2147483647 h 374"/>
              <a:gd name="T16" fmla="*/ 2147483647 w 601"/>
              <a:gd name="T17" fmla="*/ 2147483647 h 374"/>
              <a:gd name="T18" fmla="*/ 0 w 601"/>
              <a:gd name="T19" fmla="*/ 2147483647 h 374"/>
              <a:gd name="T20" fmla="*/ 2147483647 w 601"/>
              <a:gd name="T21" fmla="*/ 2147483647 h 374"/>
              <a:gd name="T22" fmla="*/ 2147483647 w 601"/>
              <a:gd name="T23" fmla="*/ 2147483647 h 374"/>
              <a:gd name="T24" fmla="*/ 2147483647 w 601"/>
              <a:gd name="T25" fmla="*/ 2147483647 h 374"/>
              <a:gd name="T26" fmla="*/ 2147483647 w 601"/>
              <a:gd name="T27" fmla="*/ 2147483647 h 374"/>
              <a:gd name="T28" fmla="*/ 2147483647 w 601"/>
              <a:gd name="T29" fmla="*/ 2147483647 h 374"/>
              <a:gd name="T30" fmla="*/ 2147483647 w 601"/>
              <a:gd name="T31" fmla="*/ 2147483647 h 374"/>
              <a:gd name="T32" fmla="*/ 2147483647 w 601"/>
              <a:gd name="T33" fmla="*/ 2147483647 h 374"/>
              <a:gd name="T34" fmla="*/ 2147483647 w 601"/>
              <a:gd name="T35" fmla="*/ 2147483647 h 374"/>
              <a:gd name="T36" fmla="*/ 2147483647 w 601"/>
              <a:gd name="T37" fmla="*/ 2147483647 h 374"/>
              <a:gd name="T38" fmla="*/ 2147483647 w 601"/>
              <a:gd name="T39" fmla="*/ 2147483647 h 374"/>
              <a:gd name="T40" fmla="*/ 2147483647 w 601"/>
              <a:gd name="T41" fmla="*/ 2147483647 h 374"/>
              <a:gd name="T42" fmla="*/ 2147483647 w 601"/>
              <a:gd name="T43" fmla="*/ 0 h 374"/>
              <a:gd name="T44" fmla="*/ 2147483647 w 601"/>
              <a:gd name="T45" fmla="*/ 2147483647 h 374"/>
              <a:gd name="T46" fmla="*/ 2147483647 w 601"/>
              <a:gd name="T47" fmla="*/ 2147483647 h 374"/>
              <a:gd name="T48" fmla="*/ 2147483647 w 601"/>
              <a:gd name="T49" fmla="*/ 2147483647 h 374"/>
              <a:gd name="T50" fmla="*/ 2147483647 w 601"/>
              <a:gd name="T51" fmla="*/ 2147483647 h 374"/>
              <a:gd name="T52" fmla="*/ 2147483647 w 601"/>
              <a:gd name="T53" fmla="*/ 2147483647 h 374"/>
              <a:gd name="T54" fmla="*/ 2147483647 w 601"/>
              <a:gd name="T55" fmla="*/ 2147483647 h 374"/>
              <a:gd name="T56" fmla="*/ 2147483647 w 601"/>
              <a:gd name="T57" fmla="*/ 2147483647 h 3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1"/>
              <a:gd name="T88" fmla="*/ 0 h 374"/>
              <a:gd name="T89" fmla="*/ 601 w 601"/>
              <a:gd name="T90" fmla="*/ 374 h 3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1" h="374">
                <a:moveTo>
                  <a:pt x="99" y="262"/>
                </a:moveTo>
                <a:lnTo>
                  <a:pt x="82" y="300"/>
                </a:lnTo>
                <a:lnTo>
                  <a:pt x="57" y="310"/>
                </a:lnTo>
                <a:lnTo>
                  <a:pt x="56" y="335"/>
                </a:lnTo>
                <a:lnTo>
                  <a:pt x="3" y="354"/>
                </a:lnTo>
                <a:lnTo>
                  <a:pt x="0" y="374"/>
                </a:lnTo>
                <a:lnTo>
                  <a:pt x="143" y="349"/>
                </a:lnTo>
                <a:lnTo>
                  <a:pt x="401" y="295"/>
                </a:lnTo>
                <a:lnTo>
                  <a:pt x="601" y="247"/>
                </a:lnTo>
                <a:lnTo>
                  <a:pt x="601" y="210"/>
                </a:lnTo>
                <a:lnTo>
                  <a:pt x="579" y="198"/>
                </a:lnTo>
                <a:lnTo>
                  <a:pt x="561" y="217"/>
                </a:lnTo>
                <a:lnTo>
                  <a:pt x="551" y="166"/>
                </a:lnTo>
                <a:lnTo>
                  <a:pt x="561" y="121"/>
                </a:lnTo>
                <a:lnTo>
                  <a:pt x="487" y="88"/>
                </a:lnTo>
                <a:lnTo>
                  <a:pt x="436" y="96"/>
                </a:lnTo>
                <a:lnTo>
                  <a:pt x="435" y="26"/>
                </a:lnTo>
                <a:lnTo>
                  <a:pt x="383" y="0"/>
                </a:lnTo>
                <a:lnTo>
                  <a:pt x="343" y="16"/>
                </a:lnTo>
                <a:lnTo>
                  <a:pt x="317" y="82"/>
                </a:lnTo>
                <a:lnTo>
                  <a:pt x="271" y="108"/>
                </a:lnTo>
                <a:lnTo>
                  <a:pt x="252" y="211"/>
                </a:lnTo>
                <a:lnTo>
                  <a:pt x="176" y="262"/>
                </a:lnTo>
                <a:lnTo>
                  <a:pt x="115" y="282"/>
                </a:lnTo>
                <a:lnTo>
                  <a:pt x="99" y="262"/>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36" name="Freeform 15">
            <a:extLst>
              <a:ext uri="{FF2B5EF4-FFF2-40B4-BE49-F238E27FC236}">
                <a16:creationId xmlns:a16="http://schemas.microsoft.com/office/drawing/2014/main" id="{33D23B03-C366-4BC2-8553-1261AB8ECBA9}"/>
              </a:ext>
            </a:extLst>
          </p:cNvPr>
          <p:cNvSpPr>
            <a:spLocks/>
          </p:cNvSpPr>
          <p:nvPr/>
        </p:nvSpPr>
        <p:spPr bwMode="auto">
          <a:xfrm>
            <a:off x="10507721" y="2579346"/>
            <a:ext cx="750887" cy="330200"/>
          </a:xfrm>
          <a:custGeom>
            <a:avLst/>
            <a:gdLst>
              <a:gd name="T0" fmla="*/ 2147483647 w 393"/>
              <a:gd name="T1" fmla="*/ 0 h 162"/>
              <a:gd name="T2" fmla="*/ 2147483647 w 393"/>
              <a:gd name="T3" fmla="*/ 2147483647 h 162"/>
              <a:gd name="T4" fmla="*/ 2147483647 w 393"/>
              <a:gd name="T5" fmla="*/ 2147483647 h 162"/>
              <a:gd name="T6" fmla="*/ 0 w 393"/>
              <a:gd name="T7" fmla="*/ 2147483647 h 162"/>
              <a:gd name="T8" fmla="*/ 0 w 393"/>
              <a:gd name="T9" fmla="*/ 2147483647 h 162"/>
              <a:gd name="T10" fmla="*/ 2147483647 w 393"/>
              <a:gd name="T11" fmla="*/ 0 h 162"/>
              <a:gd name="T12" fmla="*/ 2147483647 w 393"/>
              <a:gd name="T13" fmla="*/ 2147483647 h 162"/>
              <a:gd name="T14" fmla="*/ 2147483647 w 393"/>
              <a:gd name="T15" fmla="*/ 2147483647 h 162"/>
              <a:gd name="T16" fmla="*/ 2147483647 w 393"/>
              <a:gd name="T17" fmla="*/ 2147483647 h 162"/>
              <a:gd name="T18" fmla="*/ 2147483647 w 393"/>
              <a:gd name="T19" fmla="*/ 2147483647 h 162"/>
              <a:gd name="T20" fmla="*/ 2147483647 w 393"/>
              <a:gd name="T21" fmla="*/ 2147483647 h 162"/>
              <a:gd name="T22" fmla="*/ 2147483647 w 393"/>
              <a:gd name="T23" fmla="*/ 2147483647 h 162"/>
              <a:gd name="T24" fmla="*/ 2147483647 w 393"/>
              <a:gd name="T25" fmla="*/ 2147483647 h 162"/>
              <a:gd name="T26" fmla="*/ 2147483647 w 393"/>
              <a:gd name="T27" fmla="*/ 2147483647 h 162"/>
              <a:gd name="T28" fmla="*/ 2147483647 w 393"/>
              <a:gd name="T29" fmla="*/ 2147483647 h 162"/>
              <a:gd name="T30" fmla="*/ 2147483647 w 393"/>
              <a:gd name="T31" fmla="*/ 2147483647 h 162"/>
              <a:gd name="T32" fmla="*/ 2147483647 w 393"/>
              <a:gd name="T33" fmla="*/ 2147483647 h 162"/>
              <a:gd name="T34" fmla="*/ 2147483647 w 393"/>
              <a:gd name="T35" fmla="*/ 2147483647 h 162"/>
              <a:gd name="T36" fmla="*/ 2147483647 w 393"/>
              <a:gd name="T37" fmla="*/ 2147483647 h 162"/>
              <a:gd name="T38" fmla="*/ 2147483647 w 393"/>
              <a:gd name="T39" fmla="*/ 2147483647 h 162"/>
              <a:gd name="T40" fmla="*/ 0 w 393"/>
              <a:gd name="T41" fmla="*/ 2147483647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3"/>
              <a:gd name="T64" fmla="*/ 0 h 162"/>
              <a:gd name="T65" fmla="*/ 393 w 393"/>
              <a:gd name="T66" fmla="*/ 162 h 1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3" h="162">
                <a:moveTo>
                  <a:pt x="0" y="56"/>
                </a:moveTo>
                <a:lnTo>
                  <a:pt x="293" y="0"/>
                </a:lnTo>
                <a:lnTo>
                  <a:pt x="341" y="111"/>
                </a:lnTo>
                <a:lnTo>
                  <a:pt x="391" y="99"/>
                </a:lnTo>
                <a:lnTo>
                  <a:pt x="393" y="154"/>
                </a:lnTo>
                <a:lnTo>
                  <a:pt x="352" y="162"/>
                </a:lnTo>
                <a:lnTo>
                  <a:pt x="316" y="125"/>
                </a:lnTo>
                <a:lnTo>
                  <a:pt x="293" y="82"/>
                </a:lnTo>
                <a:lnTo>
                  <a:pt x="288" y="21"/>
                </a:lnTo>
                <a:lnTo>
                  <a:pt x="271" y="51"/>
                </a:lnTo>
                <a:lnTo>
                  <a:pt x="291" y="143"/>
                </a:lnTo>
                <a:lnTo>
                  <a:pt x="205" y="156"/>
                </a:lnTo>
                <a:lnTo>
                  <a:pt x="202" y="89"/>
                </a:lnTo>
                <a:lnTo>
                  <a:pt x="150" y="60"/>
                </a:lnTo>
                <a:lnTo>
                  <a:pt x="105" y="53"/>
                </a:lnTo>
                <a:lnTo>
                  <a:pt x="12" y="99"/>
                </a:lnTo>
                <a:lnTo>
                  <a:pt x="0" y="5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38" name="Freeform 58">
            <a:extLst>
              <a:ext uri="{FF2B5EF4-FFF2-40B4-BE49-F238E27FC236}">
                <a16:creationId xmlns:a16="http://schemas.microsoft.com/office/drawing/2014/main" id="{240954A4-85CE-4B0B-9A5E-CBE4D196C507}"/>
              </a:ext>
            </a:extLst>
          </p:cNvPr>
          <p:cNvSpPr>
            <a:spLocks/>
          </p:cNvSpPr>
          <p:nvPr/>
        </p:nvSpPr>
        <p:spPr bwMode="auto">
          <a:xfrm>
            <a:off x="11123671" y="1342684"/>
            <a:ext cx="290512" cy="588962"/>
          </a:xfrm>
          <a:custGeom>
            <a:avLst/>
            <a:gdLst>
              <a:gd name="T0" fmla="*/ 2147483647 w 135"/>
              <a:gd name="T1" fmla="*/ 0 h 250"/>
              <a:gd name="T2" fmla="*/ 2147483647 w 135"/>
              <a:gd name="T3" fmla="*/ 2147483647 h 250"/>
              <a:gd name="T4" fmla="*/ 2147483647 w 135"/>
              <a:gd name="T5" fmla="*/ 2147483647 h 250"/>
              <a:gd name="T6" fmla="*/ 0 w 135"/>
              <a:gd name="T7" fmla="*/ 2147483647 h 250"/>
              <a:gd name="T8" fmla="*/ 0 w 135"/>
              <a:gd name="T9" fmla="*/ 2147483647 h 250"/>
              <a:gd name="T10" fmla="*/ 2147483647 w 135"/>
              <a:gd name="T11" fmla="*/ 0 h 250"/>
              <a:gd name="T12" fmla="*/ 2147483647 w 135"/>
              <a:gd name="T13" fmla="*/ 2147483647 h 250"/>
              <a:gd name="T14" fmla="*/ 2147483647 w 135"/>
              <a:gd name="T15" fmla="*/ 2147483647 h 250"/>
              <a:gd name="T16" fmla="*/ 2147483647 w 135"/>
              <a:gd name="T17" fmla="*/ 2147483647 h 250"/>
              <a:gd name="T18" fmla="*/ 2147483647 w 135"/>
              <a:gd name="T19" fmla="*/ 2147483647 h 250"/>
              <a:gd name="T20" fmla="*/ 2147483647 w 135"/>
              <a:gd name="T21" fmla="*/ 2147483647 h 250"/>
              <a:gd name="T22" fmla="*/ 2147483647 w 135"/>
              <a:gd name="T23" fmla="*/ 2147483647 h 250"/>
              <a:gd name="T24" fmla="*/ 2147483647 w 135"/>
              <a:gd name="T25" fmla="*/ 2147483647 h 250"/>
              <a:gd name="T26" fmla="*/ 0 w 135"/>
              <a:gd name="T27" fmla="*/ 2147483647 h 2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5"/>
              <a:gd name="T43" fmla="*/ 0 h 250"/>
              <a:gd name="T44" fmla="*/ 135 w 135"/>
              <a:gd name="T45" fmla="*/ 250 h 2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5" h="250">
                <a:moveTo>
                  <a:pt x="0" y="26"/>
                </a:moveTo>
                <a:lnTo>
                  <a:pt x="99" y="0"/>
                </a:lnTo>
                <a:lnTo>
                  <a:pt x="135" y="68"/>
                </a:lnTo>
                <a:lnTo>
                  <a:pt x="116" y="86"/>
                </a:lnTo>
                <a:lnTo>
                  <a:pt x="124" y="237"/>
                </a:lnTo>
                <a:lnTo>
                  <a:pt x="67" y="250"/>
                </a:lnTo>
                <a:lnTo>
                  <a:pt x="39" y="188"/>
                </a:lnTo>
                <a:lnTo>
                  <a:pt x="38" y="114"/>
                </a:lnTo>
                <a:lnTo>
                  <a:pt x="13" y="92"/>
                </a:lnTo>
                <a:lnTo>
                  <a:pt x="0" y="2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39" name="Freeform 14">
            <a:extLst>
              <a:ext uri="{FF2B5EF4-FFF2-40B4-BE49-F238E27FC236}">
                <a16:creationId xmlns:a16="http://schemas.microsoft.com/office/drawing/2014/main" id="{2F9C3841-3AD3-4A69-B701-2C82837D7E8C}"/>
              </a:ext>
            </a:extLst>
          </p:cNvPr>
          <p:cNvSpPr>
            <a:spLocks/>
          </p:cNvSpPr>
          <p:nvPr/>
        </p:nvSpPr>
        <p:spPr bwMode="auto">
          <a:xfrm>
            <a:off x="11376083" y="699746"/>
            <a:ext cx="584200" cy="950913"/>
          </a:xfrm>
          <a:custGeom>
            <a:avLst/>
            <a:gdLst>
              <a:gd name="T0" fmla="*/ 2147483647 w 306"/>
              <a:gd name="T1" fmla="*/ 0 h 466"/>
              <a:gd name="T2" fmla="*/ 2147483647 w 306"/>
              <a:gd name="T3" fmla="*/ 2147483647 h 466"/>
              <a:gd name="T4" fmla="*/ 2147483647 w 306"/>
              <a:gd name="T5" fmla="*/ 2147483647 h 466"/>
              <a:gd name="T6" fmla="*/ 0 w 306"/>
              <a:gd name="T7" fmla="*/ 2147483647 h 466"/>
              <a:gd name="T8" fmla="*/ 2147483647 w 306"/>
              <a:gd name="T9" fmla="*/ 2147483647 h 466"/>
              <a:gd name="T10" fmla="*/ 2147483647 w 306"/>
              <a:gd name="T11" fmla="*/ 2147483647 h 466"/>
              <a:gd name="T12" fmla="*/ 2147483647 w 306"/>
              <a:gd name="T13" fmla="*/ 2147483647 h 466"/>
              <a:gd name="T14" fmla="*/ 2147483647 w 306"/>
              <a:gd name="T15" fmla="*/ 2147483647 h 466"/>
              <a:gd name="T16" fmla="*/ 2147483647 w 306"/>
              <a:gd name="T17" fmla="*/ 2147483647 h 466"/>
              <a:gd name="T18" fmla="*/ 2147483647 w 306"/>
              <a:gd name="T19" fmla="*/ 2147483647 h 466"/>
              <a:gd name="T20" fmla="*/ 2147483647 w 306"/>
              <a:gd name="T21" fmla="*/ 2147483647 h 466"/>
              <a:gd name="T22" fmla="*/ 0 w 306"/>
              <a:gd name="T23" fmla="*/ 2147483647 h 466"/>
              <a:gd name="T24" fmla="*/ 2147483647 w 306"/>
              <a:gd name="T25" fmla="*/ 2147483647 h 466"/>
              <a:gd name="T26" fmla="*/ 2147483647 w 306"/>
              <a:gd name="T27" fmla="*/ 2147483647 h 466"/>
              <a:gd name="T28" fmla="*/ 2147483647 w 306"/>
              <a:gd name="T29" fmla="*/ 2147483647 h 466"/>
              <a:gd name="T30" fmla="*/ 2147483647 w 306"/>
              <a:gd name="T31" fmla="*/ 2147483647 h 466"/>
              <a:gd name="T32" fmla="*/ 2147483647 w 306"/>
              <a:gd name="T33" fmla="*/ 2147483647 h 466"/>
              <a:gd name="T34" fmla="*/ 2147483647 w 306"/>
              <a:gd name="T35" fmla="*/ 2147483647 h 466"/>
              <a:gd name="T36" fmla="*/ 2147483647 w 306"/>
              <a:gd name="T37" fmla="*/ 2147483647 h 466"/>
              <a:gd name="T38" fmla="*/ 2147483647 w 306"/>
              <a:gd name="T39" fmla="*/ 2147483647 h 466"/>
              <a:gd name="T40" fmla="*/ 2147483647 w 306"/>
              <a:gd name="T41" fmla="*/ 2147483647 h 466"/>
              <a:gd name="T42" fmla="*/ 2147483647 w 306"/>
              <a:gd name="T43" fmla="*/ 2147483647 h 466"/>
              <a:gd name="T44" fmla="*/ 2147483647 w 306"/>
              <a:gd name="T45" fmla="*/ 2147483647 h 466"/>
              <a:gd name="T46" fmla="*/ 2147483647 w 306"/>
              <a:gd name="T47" fmla="*/ 2147483647 h 466"/>
              <a:gd name="T48" fmla="*/ 2147483647 w 306"/>
              <a:gd name="T49" fmla="*/ 2147483647 h 466"/>
              <a:gd name="T50" fmla="*/ 2147483647 w 306"/>
              <a:gd name="T51" fmla="*/ 2147483647 h 466"/>
              <a:gd name="T52" fmla="*/ 2147483647 w 306"/>
              <a:gd name="T53" fmla="*/ 2147483647 h 466"/>
              <a:gd name="T54" fmla="*/ 2147483647 w 306"/>
              <a:gd name="T55" fmla="*/ 2147483647 h 466"/>
              <a:gd name="T56" fmla="*/ 2147483647 w 306"/>
              <a:gd name="T57" fmla="*/ 0 h 466"/>
              <a:gd name="T58" fmla="*/ 2147483647 w 306"/>
              <a:gd name="T59" fmla="*/ 2147483647 h 466"/>
              <a:gd name="T60" fmla="*/ 2147483647 w 306"/>
              <a:gd name="T61" fmla="*/ 2147483647 h 466"/>
              <a:gd name="T62" fmla="*/ 2147483647 w 306"/>
              <a:gd name="T63" fmla="*/ 2147483647 h 4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6"/>
              <a:gd name="T97" fmla="*/ 0 h 466"/>
              <a:gd name="T98" fmla="*/ 306 w 306"/>
              <a:gd name="T99" fmla="*/ 466 h 4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6" h="466">
                <a:moveTo>
                  <a:pt x="72" y="14"/>
                </a:moveTo>
                <a:lnTo>
                  <a:pt x="27" y="100"/>
                </a:lnTo>
                <a:lnTo>
                  <a:pt x="48" y="132"/>
                </a:lnTo>
                <a:lnTo>
                  <a:pt x="27" y="171"/>
                </a:lnTo>
                <a:lnTo>
                  <a:pt x="40" y="184"/>
                </a:lnTo>
                <a:lnTo>
                  <a:pt x="31" y="210"/>
                </a:lnTo>
                <a:lnTo>
                  <a:pt x="31" y="254"/>
                </a:lnTo>
                <a:lnTo>
                  <a:pt x="0" y="270"/>
                </a:lnTo>
                <a:lnTo>
                  <a:pt x="12" y="283"/>
                </a:lnTo>
                <a:lnTo>
                  <a:pt x="76" y="446"/>
                </a:lnTo>
                <a:lnTo>
                  <a:pt x="127" y="466"/>
                </a:lnTo>
                <a:lnTo>
                  <a:pt x="124" y="433"/>
                </a:lnTo>
                <a:lnTo>
                  <a:pt x="149" y="407"/>
                </a:lnTo>
                <a:lnTo>
                  <a:pt x="140" y="379"/>
                </a:lnTo>
                <a:lnTo>
                  <a:pt x="202" y="346"/>
                </a:lnTo>
                <a:lnTo>
                  <a:pt x="205" y="301"/>
                </a:lnTo>
                <a:lnTo>
                  <a:pt x="242" y="298"/>
                </a:lnTo>
                <a:lnTo>
                  <a:pt x="271" y="263"/>
                </a:lnTo>
                <a:lnTo>
                  <a:pt x="306" y="240"/>
                </a:lnTo>
                <a:lnTo>
                  <a:pt x="306" y="210"/>
                </a:lnTo>
                <a:lnTo>
                  <a:pt x="258" y="202"/>
                </a:lnTo>
                <a:lnTo>
                  <a:pt x="249" y="170"/>
                </a:lnTo>
                <a:lnTo>
                  <a:pt x="201" y="165"/>
                </a:lnTo>
                <a:lnTo>
                  <a:pt x="162" y="27"/>
                </a:lnTo>
                <a:lnTo>
                  <a:pt x="144" y="0"/>
                </a:lnTo>
                <a:lnTo>
                  <a:pt x="96" y="11"/>
                </a:lnTo>
                <a:lnTo>
                  <a:pt x="88" y="24"/>
                </a:lnTo>
                <a:lnTo>
                  <a:pt x="72" y="14"/>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0" name="Freeform 16">
            <a:extLst>
              <a:ext uri="{FF2B5EF4-FFF2-40B4-BE49-F238E27FC236}">
                <a16:creationId xmlns:a16="http://schemas.microsoft.com/office/drawing/2014/main" id="{B4D8F8F1-F44F-45CC-B952-65ACA503459D}"/>
              </a:ext>
            </a:extLst>
          </p:cNvPr>
          <p:cNvSpPr>
            <a:spLocks/>
          </p:cNvSpPr>
          <p:nvPr/>
        </p:nvSpPr>
        <p:spPr bwMode="auto">
          <a:xfrm>
            <a:off x="4376796" y="787376"/>
            <a:ext cx="985837" cy="774700"/>
          </a:xfrm>
          <a:custGeom>
            <a:avLst/>
            <a:gdLst>
              <a:gd name="T0" fmla="*/ 2147483647 w 517"/>
              <a:gd name="T1" fmla="*/ 0 h 379"/>
              <a:gd name="T2" fmla="*/ 2147483647 w 517"/>
              <a:gd name="T3" fmla="*/ 2147483647 h 379"/>
              <a:gd name="T4" fmla="*/ 2147483647 w 517"/>
              <a:gd name="T5" fmla="*/ 2147483647 h 379"/>
              <a:gd name="T6" fmla="*/ 0 w 517"/>
              <a:gd name="T7" fmla="*/ 2147483647 h 379"/>
              <a:gd name="T8" fmla="*/ 2147483647 w 517"/>
              <a:gd name="T9" fmla="*/ 0 h 379"/>
              <a:gd name="T10" fmla="*/ 2147483647 w 517"/>
              <a:gd name="T11" fmla="*/ 2147483647 h 379"/>
              <a:gd name="T12" fmla="*/ 2147483647 w 517"/>
              <a:gd name="T13" fmla="*/ 2147483647 h 379"/>
              <a:gd name="T14" fmla="*/ 2147483647 w 517"/>
              <a:gd name="T15" fmla="*/ 2147483647 h 379"/>
              <a:gd name="T16" fmla="*/ 2147483647 w 517"/>
              <a:gd name="T17" fmla="*/ 2147483647 h 379"/>
              <a:gd name="T18" fmla="*/ 2147483647 w 517"/>
              <a:gd name="T19" fmla="*/ 2147483647 h 379"/>
              <a:gd name="T20" fmla="*/ 2147483647 w 517"/>
              <a:gd name="T21" fmla="*/ 2147483647 h 379"/>
              <a:gd name="T22" fmla="*/ 2147483647 w 517"/>
              <a:gd name="T23" fmla="*/ 2147483647 h 379"/>
              <a:gd name="T24" fmla="*/ 2147483647 w 517"/>
              <a:gd name="T25" fmla="*/ 2147483647 h 379"/>
              <a:gd name="T26" fmla="*/ 2147483647 w 517"/>
              <a:gd name="T27" fmla="*/ 2147483647 h 379"/>
              <a:gd name="T28" fmla="*/ 2147483647 w 517"/>
              <a:gd name="T29" fmla="*/ 2147483647 h 379"/>
              <a:gd name="T30" fmla="*/ 2147483647 w 517"/>
              <a:gd name="T31" fmla="*/ 2147483647 h 379"/>
              <a:gd name="T32" fmla="*/ 2147483647 w 517"/>
              <a:gd name="T33" fmla="*/ 2147483647 h 379"/>
              <a:gd name="T34" fmla="*/ 2147483647 w 517"/>
              <a:gd name="T35" fmla="*/ 2147483647 h 379"/>
              <a:gd name="T36" fmla="*/ 2147483647 w 517"/>
              <a:gd name="T37" fmla="*/ 2147483647 h 379"/>
              <a:gd name="T38" fmla="*/ 2147483647 w 517"/>
              <a:gd name="T39" fmla="*/ 2147483647 h 379"/>
              <a:gd name="T40" fmla="*/ 2147483647 w 517"/>
              <a:gd name="T41" fmla="*/ 2147483647 h 379"/>
              <a:gd name="T42" fmla="*/ 2147483647 w 517"/>
              <a:gd name="T43" fmla="*/ 2147483647 h 379"/>
              <a:gd name="T44" fmla="*/ 2147483647 w 517"/>
              <a:gd name="T45" fmla="*/ 2147483647 h 379"/>
              <a:gd name="T46" fmla="*/ 2147483647 w 517"/>
              <a:gd name="T47" fmla="*/ 2147483647 h 379"/>
              <a:gd name="T48" fmla="*/ 0 w 517"/>
              <a:gd name="T49" fmla="*/ 2147483647 h 379"/>
              <a:gd name="T50" fmla="*/ 2147483647 w 517"/>
              <a:gd name="T51" fmla="*/ 2147483647 h 379"/>
              <a:gd name="T52" fmla="*/ 2147483647 w 517"/>
              <a:gd name="T53" fmla="*/ 2147483647 h 379"/>
              <a:gd name="T54" fmla="*/ 2147483647 w 517"/>
              <a:gd name="T55" fmla="*/ 2147483647 h 379"/>
              <a:gd name="T56" fmla="*/ 2147483647 w 517"/>
              <a:gd name="T57" fmla="*/ 2147483647 h 379"/>
              <a:gd name="T58" fmla="*/ 2147483647 w 517"/>
              <a:gd name="T59" fmla="*/ 2147483647 h 379"/>
              <a:gd name="T60" fmla="*/ 2147483647 w 517"/>
              <a:gd name="T61" fmla="*/ 2147483647 h 379"/>
              <a:gd name="T62" fmla="*/ 2147483647 w 517"/>
              <a:gd name="T63" fmla="*/ 2147483647 h 379"/>
              <a:gd name="T64" fmla="*/ 2147483647 w 517"/>
              <a:gd name="T65" fmla="*/ 2147483647 h 379"/>
              <a:gd name="T66" fmla="*/ 2147483647 w 517"/>
              <a:gd name="T67" fmla="*/ 2147483647 h 379"/>
              <a:gd name="T68" fmla="*/ 2147483647 w 517"/>
              <a:gd name="T69" fmla="*/ 2147483647 h 379"/>
              <a:gd name="T70" fmla="*/ 2147483647 w 517"/>
              <a:gd name="T71" fmla="*/ 2147483647 h 379"/>
              <a:gd name="T72" fmla="*/ 2147483647 w 517"/>
              <a:gd name="T73" fmla="*/ 2147483647 h 379"/>
              <a:gd name="T74" fmla="*/ 2147483647 w 517"/>
              <a:gd name="T75" fmla="*/ 2147483647 h 379"/>
              <a:gd name="T76" fmla="*/ 2147483647 w 517"/>
              <a:gd name="T77" fmla="*/ 2147483647 h 379"/>
              <a:gd name="T78" fmla="*/ 2147483647 w 517"/>
              <a:gd name="T79" fmla="*/ 2147483647 h 379"/>
              <a:gd name="T80" fmla="*/ 2147483647 w 517"/>
              <a:gd name="T81" fmla="*/ 2147483647 h 379"/>
              <a:gd name="T82" fmla="*/ 2147483647 w 517"/>
              <a:gd name="T83" fmla="*/ 0 h 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7"/>
              <a:gd name="T127" fmla="*/ 0 h 379"/>
              <a:gd name="T128" fmla="*/ 517 w 517"/>
              <a:gd name="T129" fmla="*/ 379 h 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7" h="379">
                <a:moveTo>
                  <a:pt x="130" y="0"/>
                </a:moveTo>
                <a:lnTo>
                  <a:pt x="237" y="29"/>
                </a:lnTo>
                <a:lnTo>
                  <a:pt x="318" y="48"/>
                </a:lnTo>
                <a:lnTo>
                  <a:pt x="357" y="56"/>
                </a:lnTo>
                <a:lnTo>
                  <a:pt x="398" y="62"/>
                </a:lnTo>
                <a:lnTo>
                  <a:pt x="452" y="72"/>
                </a:lnTo>
                <a:lnTo>
                  <a:pt x="517" y="84"/>
                </a:lnTo>
                <a:lnTo>
                  <a:pt x="475" y="379"/>
                </a:lnTo>
                <a:lnTo>
                  <a:pt x="274" y="337"/>
                </a:lnTo>
                <a:lnTo>
                  <a:pt x="247" y="356"/>
                </a:lnTo>
                <a:lnTo>
                  <a:pt x="210" y="327"/>
                </a:lnTo>
                <a:lnTo>
                  <a:pt x="178" y="356"/>
                </a:lnTo>
                <a:lnTo>
                  <a:pt x="149" y="331"/>
                </a:lnTo>
                <a:lnTo>
                  <a:pt x="66" y="327"/>
                </a:lnTo>
                <a:lnTo>
                  <a:pt x="78" y="279"/>
                </a:lnTo>
                <a:lnTo>
                  <a:pt x="19" y="274"/>
                </a:lnTo>
                <a:lnTo>
                  <a:pt x="13" y="247"/>
                </a:lnTo>
                <a:lnTo>
                  <a:pt x="24" y="218"/>
                </a:lnTo>
                <a:lnTo>
                  <a:pt x="10" y="191"/>
                </a:lnTo>
                <a:lnTo>
                  <a:pt x="11" y="117"/>
                </a:lnTo>
                <a:lnTo>
                  <a:pt x="0" y="61"/>
                </a:lnTo>
                <a:lnTo>
                  <a:pt x="7" y="39"/>
                </a:lnTo>
                <a:lnTo>
                  <a:pt x="33" y="48"/>
                </a:lnTo>
                <a:lnTo>
                  <a:pt x="61" y="81"/>
                </a:lnTo>
                <a:lnTo>
                  <a:pt x="112" y="88"/>
                </a:lnTo>
                <a:lnTo>
                  <a:pt x="125" y="116"/>
                </a:lnTo>
                <a:lnTo>
                  <a:pt x="100" y="116"/>
                </a:lnTo>
                <a:lnTo>
                  <a:pt x="97" y="139"/>
                </a:lnTo>
                <a:lnTo>
                  <a:pt x="112" y="142"/>
                </a:lnTo>
                <a:lnTo>
                  <a:pt x="117" y="165"/>
                </a:lnTo>
                <a:lnTo>
                  <a:pt x="87" y="183"/>
                </a:lnTo>
                <a:lnTo>
                  <a:pt x="87" y="199"/>
                </a:lnTo>
                <a:lnTo>
                  <a:pt x="122" y="199"/>
                </a:lnTo>
                <a:lnTo>
                  <a:pt x="130" y="158"/>
                </a:lnTo>
                <a:lnTo>
                  <a:pt x="157" y="133"/>
                </a:lnTo>
                <a:lnTo>
                  <a:pt x="125" y="69"/>
                </a:lnTo>
                <a:lnTo>
                  <a:pt x="145" y="49"/>
                </a:lnTo>
                <a:lnTo>
                  <a:pt x="130"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41" name="Freeform 17">
            <a:extLst>
              <a:ext uri="{FF2B5EF4-FFF2-40B4-BE49-F238E27FC236}">
                <a16:creationId xmlns:a16="http://schemas.microsoft.com/office/drawing/2014/main" id="{0A685C7D-BC98-44BC-B4B1-F49D3AC1D52C}"/>
              </a:ext>
            </a:extLst>
          </p:cNvPr>
          <p:cNvSpPr>
            <a:spLocks/>
          </p:cNvSpPr>
          <p:nvPr/>
        </p:nvSpPr>
        <p:spPr bwMode="auto">
          <a:xfrm>
            <a:off x="4145021" y="1344589"/>
            <a:ext cx="1228725" cy="1008062"/>
          </a:xfrm>
          <a:custGeom>
            <a:avLst/>
            <a:gdLst>
              <a:gd name="T0" fmla="*/ 2147483647 w 645"/>
              <a:gd name="T1" fmla="*/ 0 h 493"/>
              <a:gd name="T2" fmla="*/ 2147483647 w 645"/>
              <a:gd name="T3" fmla="*/ 2147483647 h 493"/>
              <a:gd name="T4" fmla="*/ 2147483647 w 645"/>
              <a:gd name="T5" fmla="*/ 2147483647 h 493"/>
              <a:gd name="T6" fmla="*/ 0 w 645"/>
              <a:gd name="T7" fmla="*/ 2147483647 h 493"/>
              <a:gd name="T8" fmla="*/ 2147483647 w 645"/>
              <a:gd name="T9" fmla="*/ 0 h 493"/>
              <a:gd name="T10" fmla="*/ 2147483647 w 645"/>
              <a:gd name="T11" fmla="*/ 2147483647 h 493"/>
              <a:gd name="T12" fmla="*/ 2147483647 w 645"/>
              <a:gd name="T13" fmla="*/ 2147483647 h 493"/>
              <a:gd name="T14" fmla="*/ 2147483647 w 645"/>
              <a:gd name="T15" fmla="*/ 2147483647 h 493"/>
              <a:gd name="T16" fmla="*/ 2147483647 w 645"/>
              <a:gd name="T17" fmla="*/ 2147483647 h 493"/>
              <a:gd name="T18" fmla="*/ 2147483647 w 645"/>
              <a:gd name="T19" fmla="*/ 2147483647 h 493"/>
              <a:gd name="T20" fmla="*/ 2147483647 w 645"/>
              <a:gd name="T21" fmla="*/ 2147483647 h 493"/>
              <a:gd name="T22" fmla="*/ 2147483647 w 645"/>
              <a:gd name="T23" fmla="*/ 2147483647 h 493"/>
              <a:gd name="T24" fmla="*/ 2147483647 w 645"/>
              <a:gd name="T25" fmla="*/ 2147483647 h 493"/>
              <a:gd name="T26" fmla="*/ 0 w 645"/>
              <a:gd name="T27" fmla="*/ 2147483647 h 493"/>
              <a:gd name="T28" fmla="*/ 0 w 645"/>
              <a:gd name="T29" fmla="*/ 2147483647 h 493"/>
              <a:gd name="T30" fmla="*/ 2147483647 w 645"/>
              <a:gd name="T31" fmla="*/ 2147483647 h 493"/>
              <a:gd name="T32" fmla="*/ 2147483647 w 645"/>
              <a:gd name="T33" fmla="*/ 2147483647 h 493"/>
              <a:gd name="T34" fmla="*/ 2147483647 w 645"/>
              <a:gd name="T35" fmla="*/ 2147483647 h 493"/>
              <a:gd name="T36" fmla="*/ 2147483647 w 645"/>
              <a:gd name="T37" fmla="*/ 2147483647 h 493"/>
              <a:gd name="T38" fmla="*/ 2147483647 w 645"/>
              <a:gd name="T39" fmla="*/ 2147483647 h 493"/>
              <a:gd name="T40" fmla="*/ 2147483647 w 645"/>
              <a:gd name="T41" fmla="*/ 2147483647 h 493"/>
              <a:gd name="T42" fmla="*/ 2147483647 w 645"/>
              <a:gd name="T43" fmla="*/ 2147483647 h 493"/>
              <a:gd name="T44" fmla="*/ 2147483647 w 645"/>
              <a:gd name="T45" fmla="*/ 2147483647 h 493"/>
              <a:gd name="T46" fmla="*/ 2147483647 w 645"/>
              <a:gd name="T47" fmla="*/ 2147483647 h 493"/>
              <a:gd name="T48" fmla="*/ 2147483647 w 645"/>
              <a:gd name="T49" fmla="*/ 2147483647 h 493"/>
              <a:gd name="T50" fmla="*/ 2147483647 w 645"/>
              <a:gd name="T51" fmla="*/ 2147483647 h 493"/>
              <a:gd name="T52" fmla="*/ 2147483647 w 645"/>
              <a:gd name="T53" fmla="*/ 2147483647 h 493"/>
              <a:gd name="T54" fmla="*/ 2147483647 w 645"/>
              <a:gd name="T55" fmla="*/ 2147483647 h 493"/>
              <a:gd name="T56" fmla="*/ 2147483647 w 645"/>
              <a:gd name="T57" fmla="*/ 2147483647 h 493"/>
              <a:gd name="T58" fmla="*/ 2147483647 w 645"/>
              <a:gd name="T59" fmla="*/ 2147483647 h 493"/>
              <a:gd name="T60" fmla="*/ 2147483647 w 645"/>
              <a:gd name="T61" fmla="*/ 0 h 4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5"/>
              <a:gd name="T94" fmla="*/ 0 h 493"/>
              <a:gd name="T95" fmla="*/ 645 w 645"/>
              <a:gd name="T96" fmla="*/ 493 h 4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5" h="493">
                <a:moveTo>
                  <a:pt x="141" y="0"/>
                </a:moveTo>
                <a:lnTo>
                  <a:pt x="122" y="11"/>
                </a:lnTo>
                <a:lnTo>
                  <a:pt x="110" y="54"/>
                </a:lnTo>
                <a:lnTo>
                  <a:pt x="98" y="90"/>
                </a:lnTo>
                <a:lnTo>
                  <a:pt x="90" y="120"/>
                </a:lnTo>
                <a:lnTo>
                  <a:pt x="78" y="151"/>
                </a:lnTo>
                <a:lnTo>
                  <a:pt x="65" y="183"/>
                </a:lnTo>
                <a:lnTo>
                  <a:pt x="48" y="218"/>
                </a:lnTo>
                <a:lnTo>
                  <a:pt x="24" y="259"/>
                </a:lnTo>
                <a:lnTo>
                  <a:pt x="0" y="298"/>
                </a:lnTo>
                <a:lnTo>
                  <a:pt x="0" y="384"/>
                </a:lnTo>
                <a:lnTo>
                  <a:pt x="361" y="458"/>
                </a:lnTo>
                <a:lnTo>
                  <a:pt x="529" y="493"/>
                </a:lnTo>
                <a:lnTo>
                  <a:pt x="563" y="322"/>
                </a:lnTo>
                <a:lnTo>
                  <a:pt x="585" y="307"/>
                </a:lnTo>
                <a:lnTo>
                  <a:pt x="565" y="269"/>
                </a:lnTo>
                <a:lnTo>
                  <a:pt x="575" y="230"/>
                </a:lnTo>
                <a:lnTo>
                  <a:pt x="645" y="165"/>
                </a:lnTo>
                <a:lnTo>
                  <a:pt x="597" y="105"/>
                </a:lnTo>
                <a:lnTo>
                  <a:pt x="396" y="63"/>
                </a:lnTo>
                <a:lnTo>
                  <a:pt x="369" y="80"/>
                </a:lnTo>
                <a:lnTo>
                  <a:pt x="332" y="51"/>
                </a:lnTo>
                <a:lnTo>
                  <a:pt x="300" y="82"/>
                </a:lnTo>
                <a:lnTo>
                  <a:pt x="270" y="51"/>
                </a:lnTo>
                <a:lnTo>
                  <a:pt x="190" y="53"/>
                </a:lnTo>
                <a:lnTo>
                  <a:pt x="200" y="5"/>
                </a:lnTo>
                <a:lnTo>
                  <a:pt x="141"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2" name="Freeform 18">
            <a:extLst>
              <a:ext uri="{FF2B5EF4-FFF2-40B4-BE49-F238E27FC236}">
                <a16:creationId xmlns:a16="http://schemas.microsoft.com/office/drawing/2014/main" id="{419DE7F5-C8B0-4305-B12D-57BF1686A3A6}"/>
              </a:ext>
            </a:extLst>
          </p:cNvPr>
          <p:cNvSpPr>
            <a:spLocks/>
          </p:cNvSpPr>
          <p:nvPr/>
        </p:nvSpPr>
        <p:spPr bwMode="auto">
          <a:xfrm>
            <a:off x="4043421" y="2133259"/>
            <a:ext cx="1295400" cy="2144712"/>
          </a:xfrm>
          <a:custGeom>
            <a:avLst/>
            <a:gdLst>
              <a:gd name="T0" fmla="*/ 2147483647 w 680"/>
              <a:gd name="T1" fmla="*/ 0 h 1051"/>
              <a:gd name="T2" fmla="*/ 2147483647 w 680"/>
              <a:gd name="T3" fmla="*/ 2147483647 h 1051"/>
              <a:gd name="T4" fmla="*/ 2147483647 w 680"/>
              <a:gd name="T5" fmla="*/ 2147483647 h 1051"/>
              <a:gd name="T6" fmla="*/ 0 w 680"/>
              <a:gd name="T7" fmla="*/ 2147483647 h 1051"/>
              <a:gd name="T8" fmla="*/ 2147483647 w 680"/>
              <a:gd name="T9" fmla="*/ 0 h 1051"/>
              <a:gd name="T10" fmla="*/ 2147483647 w 680"/>
              <a:gd name="T11" fmla="*/ 2147483647 h 1051"/>
              <a:gd name="T12" fmla="*/ 2147483647 w 680"/>
              <a:gd name="T13" fmla="*/ 2147483647 h 1051"/>
              <a:gd name="T14" fmla="*/ 2147483647 w 680"/>
              <a:gd name="T15" fmla="*/ 2147483647 h 1051"/>
              <a:gd name="T16" fmla="*/ 2147483647 w 680"/>
              <a:gd name="T17" fmla="*/ 2147483647 h 1051"/>
              <a:gd name="T18" fmla="*/ 2147483647 w 680"/>
              <a:gd name="T19" fmla="*/ 2147483647 h 1051"/>
              <a:gd name="T20" fmla="*/ 2147483647 w 680"/>
              <a:gd name="T21" fmla="*/ 2147483647 h 1051"/>
              <a:gd name="T22" fmla="*/ 2147483647 w 680"/>
              <a:gd name="T23" fmla="*/ 2147483647 h 1051"/>
              <a:gd name="T24" fmla="*/ 2147483647 w 680"/>
              <a:gd name="T25" fmla="*/ 2147483647 h 1051"/>
              <a:gd name="T26" fmla="*/ 2147483647 w 680"/>
              <a:gd name="T27" fmla="*/ 2147483647 h 1051"/>
              <a:gd name="T28" fmla="*/ 2147483647 w 680"/>
              <a:gd name="T29" fmla="*/ 2147483647 h 1051"/>
              <a:gd name="T30" fmla="*/ 2147483647 w 680"/>
              <a:gd name="T31" fmla="*/ 2147483647 h 1051"/>
              <a:gd name="T32" fmla="*/ 2147483647 w 680"/>
              <a:gd name="T33" fmla="*/ 2147483647 h 1051"/>
              <a:gd name="T34" fmla="*/ 2147483647 w 680"/>
              <a:gd name="T35" fmla="*/ 2147483647 h 1051"/>
              <a:gd name="T36" fmla="*/ 2147483647 w 680"/>
              <a:gd name="T37" fmla="*/ 2147483647 h 1051"/>
              <a:gd name="T38" fmla="*/ 2147483647 w 680"/>
              <a:gd name="T39" fmla="*/ 2147483647 h 1051"/>
              <a:gd name="T40" fmla="*/ 2147483647 w 680"/>
              <a:gd name="T41" fmla="*/ 2147483647 h 1051"/>
              <a:gd name="T42" fmla="*/ 2147483647 w 680"/>
              <a:gd name="T43" fmla="*/ 2147483647 h 1051"/>
              <a:gd name="T44" fmla="*/ 2147483647 w 680"/>
              <a:gd name="T45" fmla="*/ 2147483647 h 1051"/>
              <a:gd name="T46" fmla="*/ 2147483647 w 680"/>
              <a:gd name="T47" fmla="*/ 2147483647 h 1051"/>
              <a:gd name="T48" fmla="*/ 2147483647 w 680"/>
              <a:gd name="T49" fmla="*/ 2147483647 h 1051"/>
              <a:gd name="T50" fmla="*/ 2147483647 w 680"/>
              <a:gd name="T51" fmla="*/ 2147483647 h 1051"/>
              <a:gd name="T52" fmla="*/ 2147483647 w 680"/>
              <a:gd name="T53" fmla="*/ 2147483647 h 1051"/>
              <a:gd name="T54" fmla="*/ 2147483647 w 680"/>
              <a:gd name="T55" fmla="*/ 2147483647 h 1051"/>
              <a:gd name="T56" fmla="*/ 2147483647 w 680"/>
              <a:gd name="T57" fmla="*/ 2147483647 h 1051"/>
              <a:gd name="T58" fmla="*/ 2147483647 w 680"/>
              <a:gd name="T59" fmla="*/ 2147483647 h 1051"/>
              <a:gd name="T60" fmla="*/ 2147483647 w 680"/>
              <a:gd name="T61" fmla="*/ 2147483647 h 1051"/>
              <a:gd name="T62" fmla="*/ 2147483647 w 680"/>
              <a:gd name="T63" fmla="*/ 2147483647 h 1051"/>
              <a:gd name="T64" fmla="*/ 2147483647 w 680"/>
              <a:gd name="T65" fmla="*/ 2147483647 h 1051"/>
              <a:gd name="T66" fmla="*/ 2147483647 w 680"/>
              <a:gd name="T67" fmla="*/ 2147483647 h 1051"/>
              <a:gd name="T68" fmla="*/ 2147483647 w 680"/>
              <a:gd name="T69" fmla="*/ 2147483647 h 1051"/>
              <a:gd name="T70" fmla="*/ 2147483647 w 680"/>
              <a:gd name="T71" fmla="*/ 2147483647 h 1051"/>
              <a:gd name="T72" fmla="*/ 2147483647 w 680"/>
              <a:gd name="T73" fmla="*/ 2147483647 h 1051"/>
              <a:gd name="T74" fmla="*/ 2147483647 w 680"/>
              <a:gd name="T75" fmla="*/ 2147483647 h 1051"/>
              <a:gd name="T76" fmla="*/ 2147483647 w 680"/>
              <a:gd name="T77" fmla="*/ 2147483647 h 1051"/>
              <a:gd name="T78" fmla="*/ 2147483647 w 680"/>
              <a:gd name="T79" fmla="*/ 2147483647 h 1051"/>
              <a:gd name="T80" fmla="*/ 2147483647 w 680"/>
              <a:gd name="T81" fmla="*/ 2147483647 h 1051"/>
              <a:gd name="T82" fmla="*/ 2147483647 w 680"/>
              <a:gd name="T83" fmla="*/ 2147483647 h 1051"/>
              <a:gd name="T84" fmla="*/ 2147483647 w 680"/>
              <a:gd name="T85" fmla="*/ 2147483647 h 1051"/>
              <a:gd name="T86" fmla="*/ 2147483647 w 680"/>
              <a:gd name="T87" fmla="*/ 2147483647 h 1051"/>
              <a:gd name="T88" fmla="*/ 2147483647 w 680"/>
              <a:gd name="T89" fmla="*/ 2147483647 h 1051"/>
              <a:gd name="T90" fmla="*/ 2147483647 w 680"/>
              <a:gd name="T91" fmla="*/ 2147483647 h 1051"/>
              <a:gd name="T92" fmla="*/ 2147483647 w 680"/>
              <a:gd name="T93" fmla="*/ 2147483647 h 1051"/>
              <a:gd name="T94" fmla="*/ 0 w 680"/>
              <a:gd name="T95" fmla="*/ 2147483647 h 1051"/>
              <a:gd name="T96" fmla="*/ 2147483647 w 680"/>
              <a:gd name="T97" fmla="*/ 2147483647 h 1051"/>
              <a:gd name="T98" fmla="*/ 2147483647 w 680"/>
              <a:gd name="T99" fmla="*/ 2147483647 h 1051"/>
              <a:gd name="T100" fmla="*/ 2147483647 w 680"/>
              <a:gd name="T101" fmla="*/ 2147483647 h 1051"/>
              <a:gd name="T102" fmla="*/ 2147483647 w 680"/>
              <a:gd name="T103" fmla="*/ 0 h 10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80"/>
              <a:gd name="T157" fmla="*/ 0 h 1051"/>
              <a:gd name="T158" fmla="*/ 680 w 680"/>
              <a:gd name="T159" fmla="*/ 1051 h 10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80" h="1051">
                <a:moveTo>
                  <a:pt x="53" y="0"/>
                </a:moveTo>
                <a:lnTo>
                  <a:pt x="365" y="63"/>
                </a:lnTo>
                <a:lnTo>
                  <a:pt x="297" y="372"/>
                </a:lnTo>
                <a:lnTo>
                  <a:pt x="648" y="843"/>
                </a:lnTo>
                <a:lnTo>
                  <a:pt x="680" y="903"/>
                </a:lnTo>
                <a:lnTo>
                  <a:pt x="647" y="932"/>
                </a:lnTo>
                <a:lnTo>
                  <a:pt x="625" y="984"/>
                </a:lnTo>
                <a:lnTo>
                  <a:pt x="605" y="1015"/>
                </a:lnTo>
                <a:lnTo>
                  <a:pt x="627" y="1042"/>
                </a:lnTo>
                <a:lnTo>
                  <a:pt x="590" y="1051"/>
                </a:lnTo>
                <a:lnTo>
                  <a:pt x="384" y="1044"/>
                </a:lnTo>
                <a:lnTo>
                  <a:pt x="371" y="983"/>
                </a:lnTo>
                <a:lnTo>
                  <a:pt x="335" y="938"/>
                </a:lnTo>
                <a:lnTo>
                  <a:pt x="308" y="922"/>
                </a:lnTo>
                <a:lnTo>
                  <a:pt x="301" y="890"/>
                </a:lnTo>
                <a:lnTo>
                  <a:pt x="279" y="872"/>
                </a:lnTo>
                <a:lnTo>
                  <a:pt x="257" y="850"/>
                </a:lnTo>
                <a:lnTo>
                  <a:pt x="250" y="826"/>
                </a:lnTo>
                <a:lnTo>
                  <a:pt x="230" y="810"/>
                </a:lnTo>
                <a:lnTo>
                  <a:pt x="198" y="819"/>
                </a:lnTo>
                <a:lnTo>
                  <a:pt x="162" y="805"/>
                </a:lnTo>
                <a:lnTo>
                  <a:pt x="162" y="792"/>
                </a:lnTo>
                <a:lnTo>
                  <a:pt x="160" y="763"/>
                </a:lnTo>
                <a:lnTo>
                  <a:pt x="146" y="731"/>
                </a:lnTo>
                <a:lnTo>
                  <a:pt x="144" y="705"/>
                </a:lnTo>
                <a:lnTo>
                  <a:pt x="128" y="682"/>
                </a:lnTo>
                <a:lnTo>
                  <a:pt x="132" y="660"/>
                </a:lnTo>
                <a:lnTo>
                  <a:pt x="87" y="606"/>
                </a:lnTo>
                <a:lnTo>
                  <a:pt x="87" y="576"/>
                </a:lnTo>
                <a:lnTo>
                  <a:pt x="111" y="564"/>
                </a:lnTo>
                <a:lnTo>
                  <a:pt x="111" y="545"/>
                </a:lnTo>
                <a:lnTo>
                  <a:pt x="87" y="539"/>
                </a:lnTo>
                <a:lnTo>
                  <a:pt x="77" y="510"/>
                </a:lnTo>
                <a:lnTo>
                  <a:pt x="66" y="459"/>
                </a:lnTo>
                <a:lnTo>
                  <a:pt x="99" y="487"/>
                </a:lnTo>
                <a:lnTo>
                  <a:pt x="86" y="451"/>
                </a:lnTo>
                <a:lnTo>
                  <a:pt x="111" y="451"/>
                </a:lnTo>
                <a:lnTo>
                  <a:pt x="111" y="425"/>
                </a:lnTo>
                <a:lnTo>
                  <a:pt x="86" y="407"/>
                </a:lnTo>
                <a:lnTo>
                  <a:pt x="74" y="432"/>
                </a:lnTo>
                <a:lnTo>
                  <a:pt x="53" y="423"/>
                </a:lnTo>
                <a:lnTo>
                  <a:pt x="9" y="305"/>
                </a:lnTo>
                <a:lnTo>
                  <a:pt x="21" y="221"/>
                </a:lnTo>
                <a:lnTo>
                  <a:pt x="0" y="173"/>
                </a:lnTo>
                <a:lnTo>
                  <a:pt x="10" y="137"/>
                </a:lnTo>
                <a:lnTo>
                  <a:pt x="32" y="130"/>
                </a:lnTo>
                <a:lnTo>
                  <a:pt x="53" y="71"/>
                </a:lnTo>
                <a:lnTo>
                  <a:pt x="53"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43" name="Freeform 19">
            <a:extLst>
              <a:ext uri="{FF2B5EF4-FFF2-40B4-BE49-F238E27FC236}">
                <a16:creationId xmlns:a16="http://schemas.microsoft.com/office/drawing/2014/main" id="{0FEB022C-6640-4CFD-9880-C90886433C10}"/>
              </a:ext>
            </a:extLst>
          </p:cNvPr>
          <p:cNvSpPr>
            <a:spLocks/>
          </p:cNvSpPr>
          <p:nvPr/>
        </p:nvSpPr>
        <p:spPr bwMode="auto">
          <a:xfrm>
            <a:off x="4608571" y="2265021"/>
            <a:ext cx="981075" cy="1585913"/>
          </a:xfrm>
          <a:custGeom>
            <a:avLst/>
            <a:gdLst>
              <a:gd name="T0" fmla="*/ 2147483647 w 514"/>
              <a:gd name="T1" fmla="*/ 0 h 777"/>
              <a:gd name="T2" fmla="*/ 2147483647 w 514"/>
              <a:gd name="T3" fmla="*/ 2147483647 h 777"/>
              <a:gd name="T4" fmla="*/ 2147483647 w 514"/>
              <a:gd name="T5" fmla="*/ 2147483647 h 777"/>
              <a:gd name="T6" fmla="*/ 0 w 514"/>
              <a:gd name="T7" fmla="*/ 2147483647 h 777"/>
              <a:gd name="T8" fmla="*/ 2147483647 w 514"/>
              <a:gd name="T9" fmla="*/ 0 h 777"/>
              <a:gd name="T10" fmla="*/ 0 w 514"/>
              <a:gd name="T11" fmla="*/ 2147483647 h 777"/>
              <a:gd name="T12" fmla="*/ 2147483647 w 514"/>
              <a:gd name="T13" fmla="*/ 2147483647 h 777"/>
              <a:gd name="T14" fmla="*/ 2147483647 w 514"/>
              <a:gd name="T15" fmla="*/ 2147483647 h 777"/>
              <a:gd name="T16" fmla="*/ 2147483647 w 514"/>
              <a:gd name="T17" fmla="*/ 2147483647 h 777"/>
              <a:gd name="T18" fmla="*/ 2147483647 w 514"/>
              <a:gd name="T19" fmla="*/ 2147483647 h 777"/>
              <a:gd name="T20" fmla="*/ 2147483647 w 514"/>
              <a:gd name="T21" fmla="*/ 2147483647 h 777"/>
              <a:gd name="T22" fmla="*/ 2147483647 w 514"/>
              <a:gd name="T23" fmla="*/ 2147483647 h 777"/>
              <a:gd name="T24" fmla="*/ 2147483647 w 514"/>
              <a:gd name="T25" fmla="*/ 2147483647 h 777"/>
              <a:gd name="T26" fmla="*/ 2147483647 w 514"/>
              <a:gd name="T27" fmla="*/ 2147483647 h 777"/>
              <a:gd name="T28" fmla="*/ 2147483647 w 514"/>
              <a:gd name="T29" fmla="*/ 2147483647 h 777"/>
              <a:gd name="T30" fmla="*/ 2147483647 w 514"/>
              <a:gd name="T31" fmla="*/ 0 h 7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4"/>
              <a:gd name="T49" fmla="*/ 0 h 777"/>
              <a:gd name="T50" fmla="*/ 514 w 514"/>
              <a:gd name="T51" fmla="*/ 777 h 7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4" h="777">
                <a:moveTo>
                  <a:pt x="65" y="0"/>
                </a:moveTo>
                <a:lnTo>
                  <a:pt x="0" y="308"/>
                </a:lnTo>
                <a:lnTo>
                  <a:pt x="350" y="777"/>
                </a:lnTo>
                <a:lnTo>
                  <a:pt x="372" y="757"/>
                </a:lnTo>
                <a:lnTo>
                  <a:pt x="370" y="664"/>
                </a:lnTo>
                <a:lnTo>
                  <a:pt x="414" y="671"/>
                </a:lnTo>
                <a:lnTo>
                  <a:pt x="459" y="386"/>
                </a:lnTo>
                <a:lnTo>
                  <a:pt x="490" y="193"/>
                </a:lnTo>
                <a:lnTo>
                  <a:pt x="498" y="135"/>
                </a:lnTo>
                <a:lnTo>
                  <a:pt x="514" y="82"/>
                </a:lnTo>
                <a:lnTo>
                  <a:pt x="283" y="46"/>
                </a:lnTo>
                <a:lnTo>
                  <a:pt x="65"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44" name="Freeform 20">
            <a:extLst>
              <a:ext uri="{FF2B5EF4-FFF2-40B4-BE49-F238E27FC236}">
                <a16:creationId xmlns:a16="http://schemas.microsoft.com/office/drawing/2014/main" id="{58B8BCD8-E984-4197-AA74-6E60F1607917}"/>
              </a:ext>
            </a:extLst>
          </p:cNvPr>
          <p:cNvSpPr>
            <a:spLocks/>
          </p:cNvSpPr>
          <p:nvPr/>
        </p:nvSpPr>
        <p:spPr bwMode="auto">
          <a:xfrm>
            <a:off x="5148321" y="955651"/>
            <a:ext cx="884237" cy="1533525"/>
          </a:xfrm>
          <a:custGeom>
            <a:avLst/>
            <a:gdLst>
              <a:gd name="T0" fmla="*/ 2147483647 w 464"/>
              <a:gd name="T1" fmla="*/ 0 h 752"/>
              <a:gd name="T2" fmla="*/ 2147483647 w 464"/>
              <a:gd name="T3" fmla="*/ 2147483647 h 752"/>
              <a:gd name="T4" fmla="*/ 2147483647 w 464"/>
              <a:gd name="T5" fmla="*/ 2147483647 h 752"/>
              <a:gd name="T6" fmla="*/ 0 w 464"/>
              <a:gd name="T7" fmla="*/ 2147483647 h 752"/>
              <a:gd name="T8" fmla="*/ 2147483647 w 464"/>
              <a:gd name="T9" fmla="*/ 0 h 752"/>
              <a:gd name="T10" fmla="*/ 2147483647 w 464"/>
              <a:gd name="T11" fmla="*/ 2147483647 h 752"/>
              <a:gd name="T12" fmla="*/ 2147483647 w 464"/>
              <a:gd name="T13" fmla="*/ 2147483647 h 752"/>
              <a:gd name="T14" fmla="*/ 2147483647 w 464"/>
              <a:gd name="T15" fmla="*/ 2147483647 h 752"/>
              <a:gd name="T16" fmla="*/ 2147483647 w 464"/>
              <a:gd name="T17" fmla="*/ 2147483647 h 752"/>
              <a:gd name="T18" fmla="*/ 2147483647 w 464"/>
              <a:gd name="T19" fmla="*/ 2147483647 h 752"/>
              <a:gd name="T20" fmla="*/ 2147483647 w 464"/>
              <a:gd name="T21" fmla="*/ 2147483647 h 752"/>
              <a:gd name="T22" fmla="*/ 0 w 464"/>
              <a:gd name="T23" fmla="*/ 2147483647 h 752"/>
              <a:gd name="T24" fmla="*/ 2147483647 w 464"/>
              <a:gd name="T25" fmla="*/ 2147483647 h 752"/>
              <a:gd name="T26" fmla="*/ 2147483647 w 464"/>
              <a:gd name="T27" fmla="*/ 2147483647 h 752"/>
              <a:gd name="T28" fmla="*/ 2147483647 w 464"/>
              <a:gd name="T29" fmla="*/ 2147483647 h 752"/>
              <a:gd name="T30" fmla="*/ 2147483647 w 464"/>
              <a:gd name="T31" fmla="*/ 2147483647 h 752"/>
              <a:gd name="T32" fmla="*/ 2147483647 w 464"/>
              <a:gd name="T33" fmla="*/ 2147483647 h 752"/>
              <a:gd name="T34" fmla="*/ 2147483647 w 464"/>
              <a:gd name="T35" fmla="*/ 2147483647 h 752"/>
              <a:gd name="T36" fmla="*/ 2147483647 w 464"/>
              <a:gd name="T37" fmla="*/ 2147483647 h 752"/>
              <a:gd name="T38" fmla="*/ 2147483647 w 464"/>
              <a:gd name="T39" fmla="*/ 2147483647 h 752"/>
              <a:gd name="T40" fmla="*/ 2147483647 w 464"/>
              <a:gd name="T41" fmla="*/ 2147483647 h 752"/>
              <a:gd name="T42" fmla="*/ 2147483647 w 464"/>
              <a:gd name="T43" fmla="*/ 2147483647 h 752"/>
              <a:gd name="T44" fmla="*/ 2147483647 w 464"/>
              <a:gd name="T45" fmla="*/ 2147483647 h 752"/>
              <a:gd name="T46" fmla="*/ 2147483647 w 464"/>
              <a:gd name="T47" fmla="*/ 2147483647 h 752"/>
              <a:gd name="T48" fmla="*/ 2147483647 w 464"/>
              <a:gd name="T49" fmla="*/ 2147483647 h 752"/>
              <a:gd name="T50" fmla="*/ 2147483647 w 464"/>
              <a:gd name="T51" fmla="*/ 0 h 7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4"/>
              <a:gd name="T79" fmla="*/ 0 h 752"/>
              <a:gd name="T80" fmla="*/ 464 w 464"/>
              <a:gd name="T81" fmla="*/ 752 h 7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4" h="752">
                <a:moveTo>
                  <a:pt x="112" y="0"/>
                </a:moveTo>
                <a:lnTo>
                  <a:pt x="70" y="294"/>
                </a:lnTo>
                <a:lnTo>
                  <a:pt x="114" y="357"/>
                </a:lnTo>
                <a:lnTo>
                  <a:pt x="45" y="422"/>
                </a:lnTo>
                <a:lnTo>
                  <a:pt x="36" y="467"/>
                </a:lnTo>
                <a:lnTo>
                  <a:pt x="55" y="499"/>
                </a:lnTo>
                <a:lnTo>
                  <a:pt x="36" y="515"/>
                </a:lnTo>
                <a:lnTo>
                  <a:pt x="0" y="685"/>
                </a:lnTo>
                <a:lnTo>
                  <a:pt x="221" y="724"/>
                </a:lnTo>
                <a:lnTo>
                  <a:pt x="430" y="752"/>
                </a:lnTo>
                <a:lnTo>
                  <a:pt x="452" y="596"/>
                </a:lnTo>
                <a:lnTo>
                  <a:pt x="464" y="511"/>
                </a:lnTo>
                <a:lnTo>
                  <a:pt x="443" y="480"/>
                </a:lnTo>
                <a:lnTo>
                  <a:pt x="395" y="489"/>
                </a:lnTo>
                <a:lnTo>
                  <a:pt x="333" y="496"/>
                </a:lnTo>
                <a:lnTo>
                  <a:pt x="321" y="426"/>
                </a:lnTo>
                <a:lnTo>
                  <a:pt x="246" y="370"/>
                </a:lnTo>
                <a:lnTo>
                  <a:pt x="256" y="333"/>
                </a:lnTo>
                <a:lnTo>
                  <a:pt x="263" y="269"/>
                </a:lnTo>
                <a:lnTo>
                  <a:pt x="166" y="131"/>
                </a:lnTo>
                <a:lnTo>
                  <a:pt x="179" y="9"/>
                </a:lnTo>
                <a:lnTo>
                  <a:pt x="112"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5" name="Freeform 21">
            <a:extLst>
              <a:ext uri="{FF2B5EF4-FFF2-40B4-BE49-F238E27FC236}">
                <a16:creationId xmlns:a16="http://schemas.microsoft.com/office/drawing/2014/main" id="{46711676-B17C-4DD6-8061-B23E131FA519}"/>
              </a:ext>
            </a:extLst>
          </p:cNvPr>
          <p:cNvSpPr>
            <a:spLocks/>
          </p:cNvSpPr>
          <p:nvPr/>
        </p:nvSpPr>
        <p:spPr bwMode="auto">
          <a:xfrm>
            <a:off x="5422958" y="2438059"/>
            <a:ext cx="819150" cy="1133475"/>
          </a:xfrm>
          <a:custGeom>
            <a:avLst/>
            <a:gdLst>
              <a:gd name="T0" fmla="*/ 2147483647 w 430"/>
              <a:gd name="T1" fmla="*/ 0 h 555"/>
              <a:gd name="T2" fmla="*/ 2147483647 w 430"/>
              <a:gd name="T3" fmla="*/ 2147483647 h 555"/>
              <a:gd name="T4" fmla="*/ 2147483647 w 430"/>
              <a:gd name="T5" fmla="*/ 2147483647 h 555"/>
              <a:gd name="T6" fmla="*/ 0 w 430"/>
              <a:gd name="T7" fmla="*/ 2147483647 h 555"/>
              <a:gd name="T8" fmla="*/ 2147483647 w 430"/>
              <a:gd name="T9" fmla="*/ 0 h 555"/>
              <a:gd name="T10" fmla="*/ 2147483647 w 430"/>
              <a:gd name="T11" fmla="*/ 2147483647 h 555"/>
              <a:gd name="T12" fmla="*/ 2147483647 w 430"/>
              <a:gd name="T13" fmla="*/ 2147483647 h 555"/>
              <a:gd name="T14" fmla="*/ 2147483647 w 430"/>
              <a:gd name="T15" fmla="*/ 2147483647 h 555"/>
              <a:gd name="T16" fmla="*/ 2147483647 w 430"/>
              <a:gd name="T17" fmla="*/ 2147483647 h 555"/>
              <a:gd name="T18" fmla="*/ 0 w 430"/>
              <a:gd name="T19" fmla="*/ 2147483647 h 555"/>
              <a:gd name="T20" fmla="*/ 2147483647 w 430"/>
              <a:gd name="T21" fmla="*/ 2147483647 h 555"/>
              <a:gd name="T22" fmla="*/ 2147483647 w 430"/>
              <a:gd name="T23" fmla="*/ 0 h 5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555"/>
              <a:gd name="T38" fmla="*/ 430 w 430"/>
              <a:gd name="T39" fmla="*/ 555 h 5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555">
                <a:moveTo>
                  <a:pt x="80" y="0"/>
                </a:moveTo>
                <a:lnTo>
                  <a:pt x="290" y="29"/>
                </a:lnTo>
                <a:lnTo>
                  <a:pt x="276" y="135"/>
                </a:lnTo>
                <a:lnTo>
                  <a:pt x="430" y="150"/>
                </a:lnTo>
                <a:lnTo>
                  <a:pt x="388" y="555"/>
                </a:lnTo>
                <a:lnTo>
                  <a:pt x="0" y="513"/>
                </a:lnTo>
                <a:lnTo>
                  <a:pt x="39" y="254"/>
                </a:lnTo>
                <a:lnTo>
                  <a:pt x="80"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6" name="Freeform 22">
            <a:extLst>
              <a:ext uri="{FF2B5EF4-FFF2-40B4-BE49-F238E27FC236}">
                <a16:creationId xmlns:a16="http://schemas.microsoft.com/office/drawing/2014/main" id="{86B444B4-C179-45F9-9C8F-BA6D1A6495D5}"/>
              </a:ext>
            </a:extLst>
          </p:cNvPr>
          <p:cNvSpPr>
            <a:spLocks/>
          </p:cNvSpPr>
          <p:nvPr/>
        </p:nvSpPr>
        <p:spPr bwMode="auto">
          <a:xfrm>
            <a:off x="5459471" y="971526"/>
            <a:ext cx="1539875" cy="1027113"/>
          </a:xfrm>
          <a:custGeom>
            <a:avLst/>
            <a:gdLst>
              <a:gd name="T0" fmla="*/ 2147483647 w 807"/>
              <a:gd name="T1" fmla="*/ 0 h 503"/>
              <a:gd name="T2" fmla="*/ 2147483647 w 807"/>
              <a:gd name="T3" fmla="*/ 2147483647 h 503"/>
              <a:gd name="T4" fmla="*/ 2147483647 w 807"/>
              <a:gd name="T5" fmla="*/ 2147483647 h 503"/>
              <a:gd name="T6" fmla="*/ 0 w 807"/>
              <a:gd name="T7" fmla="*/ 2147483647 h 503"/>
              <a:gd name="T8" fmla="*/ 2147483647 w 807"/>
              <a:gd name="T9" fmla="*/ 0 h 503"/>
              <a:gd name="T10" fmla="*/ 2147483647 w 807"/>
              <a:gd name="T11" fmla="*/ 2147483647 h 503"/>
              <a:gd name="T12" fmla="*/ 2147483647 w 807"/>
              <a:gd name="T13" fmla="*/ 2147483647 h 503"/>
              <a:gd name="T14" fmla="*/ 2147483647 w 807"/>
              <a:gd name="T15" fmla="*/ 2147483647 h 503"/>
              <a:gd name="T16" fmla="*/ 2147483647 w 807"/>
              <a:gd name="T17" fmla="*/ 2147483647 h 503"/>
              <a:gd name="T18" fmla="*/ 2147483647 w 807"/>
              <a:gd name="T19" fmla="*/ 2147483647 h 503"/>
              <a:gd name="T20" fmla="*/ 2147483647 w 807"/>
              <a:gd name="T21" fmla="*/ 2147483647 h 503"/>
              <a:gd name="T22" fmla="*/ 2147483647 w 807"/>
              <a:gd name="T23" fmla="*/ 2147483647 h 503"/>
              <a:gd name="T24" fmla="*/ 2147483647 w 807"/>
              <a:gd name="T25" fmla="*/ 2147483647 h 503"/>
              <a:gd name="T26" fmla="*/ 2147483647 w 807"/>
              <a:gd name="T27" fmla="*/ 2147483647 h 503"/>
              <a:gd name="T28" fmla="*/ 2147483647 w 807"/>
              <a:gd name="T29" fmla="*/ 2147483647 h 503"/>
              <a:gd name="T30" fmla="*/ 2147483647 w 807"/>
              <a:gd name="T31" fmla="*/ 2147483647 h 503"/>
              <a:gd name="T32" fmla="*/ 2147483647 w 807"/>
              <a:gd name="T33" fmla="*/ 2147483647 h 503"/>
              <a:gd name="T34" fmla="*/ 2147483647 w 807"/>
              <a:gd name="T35" fmla="*/ 2147483647 h 503"/>
              <a:gd name="T36" fmla="*/ 2147483647 w 807"/>
              <a:gd name="T37" fmla="*/ 2147483647 h 503"/>
              <a:gd name="T38" fmla="*/ 2147483647 w 807"/>
              <a:gd name="T39" fmla="*/ 2147483647 h 503"/>
              <a:gd name="T40" fmla="*/ 2147483647 w 807"/>
              <a:gd name="T41" fmla="*/ 2147483647 h 503"/>
              <a:gd name="T42" fmla="*/ 0 w 807"/>
              <a:gd name="T43" fmla="*/ 2147483647 h 503"/>
              <a:gd name="T44" fmla="*/ 2147483647 w 807"/>
              <a:gd name="T45" fmla="*/ 0 h 5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7"/>
              <a:gd name="T70" fmla="*/ 0 h 503"/>
              <a:gd name="T71" fmla="*/ 807 w 807"/>
              <a:gd name="T72" fmla="*/ 503 h 5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7" h="503">
                <a:moveTo>
                  <a:pt x="13" y="0"/>
                </a:moveTo>
                <a:lnTo>
                  <a:pt x="171" y="20"/>
                </a:lnTo>
                <a:lnTo>
                  <a:pt x="267" y="33"/>
                </a:lnTo>
                <a:lnTo>
                  <a:pt x="394" y="46"/>
                </a:lnTo>
                <a:lnTo>
                  <a:pt x="510" y="58"/>
                </a:lnTo>
                <a:lnTo>
                  <a:pt x="712" y="72"/>
                </a:lnTo>
                <a:lnTo>
                  <a:pt x="807" y="80"/>
                </a:lnTo>
                <a:lnTo>
                  <a:pt x="804" y="490"/>
                </a:lnTo>
                <a:lnTo>
                  <a:pt x="310" y="447"/>
                </a:lnTo>
                <a:lnTo>
                  <a:pt x="299" y="503"/>
                </a:lnTo>
                <a:lnTo>
                  <a:pt x="280" y="476"/>
                </a:lnTo>
                <a:lnTo>
                  <a:pt x="235" y="481"/>
                </a:lnTo>
                <a:lnTo>
                  <a:pt x="170" y="491"/>
                </a:lnTo>
                <a:lnTo>
                  <a:pt x="158" y="420"/>
                </a:lnTo>
                <a:lnTo>
                  <a:pt x="81" y="363"/>
                </a:lnTo>
                <a:lnTo>
                  <a:pt x="93" y="309"/>
                </a:lnTo>
                <a:lnTo>
                  <a:pt x="100" y="266"/>
                </a:lnTo>
                <a:lnTo>
                  <a:pt x="0" y="125"/>
                </a:lnTo>
                <a:lnTo>
                  <a:pt x="13"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7" name="Freeform 23">
            <a:extLst>
              <a:ext uri="{FF2B5EF4-FFF2-40B4-BE49-F238E27FC236}">
                <a16:creationId xmlns:a16="http://schemas.microsoft.com/office/drawing/2014/main" id="{DE9A00FE-7416-46D3-9993-48F1E5A210AD}"/>
              </a:ext>
            </a:extLst>
          </p:cNvPr>
          <p:cNvSpPr>
            <a:spLocks/>
          </p:cNvSpPr>
          <p:nvPr/>
        </p:nvSpPr>
        <p:spPr bwMode="auto">
          <a:xfrm>
            <a:off x="5938896" y="1882434"/>
            <a:ext cx="1054100" cy="923925"/>
          </a:xfrm>
          <a:custGeom>
            <a:avLst/>
            <a:gdLst>
              <a:gd name="T0" fmla="*/ 2147483647 w 553"/>
              <a:gd name="T1" fmla="*/ 0 h 452"/>
              <a:gd name="T2" fmla="*/ 2147483647 w 553"/>
              <a:gd name="T3" fmla="*/ 2147483647 h 452"/>
              <a:gd name="T4" fmla="*/ 2147483647 w 553"/>
              <a:gd name="T5" fmla="*/ 2147483647 h 452"/>
              <a:gd name="T6" fmla="*/ 0 w 553"/>
              <a:gd name="T7" fmla="*/ 2147483647 h 452"/>
              <a:gd name="T8" fmla="*/ 2147483647 w 553"/>
              <a:gd name="T9" fmla="*/ 0 h 452"/>
              <a:gd name="T10" fmla="*/ 2147483647 w 553"/>
              <a:gd name="T11" fmla="*/ 2147483647 h 452"/>
              <a:gd name="T12" fmla="*/ 0 w 553"/>
              <a:gd name="T13" fmla="*/ 2147483647 h 452"/>
              <a:gd name="T14" fmla="*/ 2147483647 w 553"/>
              <a:gd name="T15" fmla="*/ 2147483647 h 452"/>
              <a:gd name="T16" fmla="*/ 2147483647 w 553"/>
              <a:gd name="T17" fmla="*/ 2147483647 h 452"/>
              <a:gd name="T18" fmla="*/ 2147483647 w 553"/>
              <a:gd name="T19" fmla="*/ 2147483647 h 452"/>
              <a:gd name="T20" fmla="*/ 2147483647 w 553"/>
              <a:gd name="T21" fmla="*/ 0 h 4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3"/>
              <a:gd name="T34" fmla="*/ 0 h 452"/>
              <a:gd name="T35" fmla="*/ 553 w 553"/>
              <a:gd name="T36" fmla="*/ 452 h 4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3" h="452">
                <a:moveTo>
                  <a:pt x="54" y="0"/>
                </a:moveTo>
                <a:lnTo>
                  <a:pt x="34" y="169"/>
                </a:lnTo>
                <a:lnTo>
                  <a:pt x="0" y="410"/>
                </a:lnTo>
                <a:lnTo>
                  <a:pt x="160" y="423"/>
                </a:lnTo>
                <a:lnTo>
                  <a:pt x="534" y="452"/>
                </a:lnTo>
                <a:lnTo>
                  <a:pt x="553" y="47"/>
                </a:lnTo>
                <a:lnTo>
                  <a:pt x="54"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48" name="Freeform 24">
            <a:extLst>
              <a:ext uri="{FF2B5EF4-FFF2-40B4-BE49-F238E27FC236}">
                <a16:creationId xmlns:a16="http://schemas.microsoft.com/office/drawing/2014/main" id="{CBCC0352-2673-42E6-A422-F951A0E47CE2}"/>
              </a:ext>
            </a:extLst>
          </p:cNvPr>
          <p:cNvSpPr>
            <a:spLocks/>
          </p:cNvSpPr>
          <p:nvPr/>
        </p:nvSpPr>
        <p:spPr bwMode="auto">
          <a:xfrm>
            <a:off x="6153208" y="2744446"/>
            <a:ext cx="1096963" cy="873125"/>
          </a:xfrm>
          <a:custGeom>
            <a:avLst/>
            <a:gdLst>
              <a:gd name="T0" fmla="*/ 2147483647 w 576"/>
              <a:gd name="T1" fmla="*/ 0 h 428"/>
              <a:gd name="T2" fmla="*/ 2147483647 w 576"/>
              <a:gd name="T3" fmla="*/ 2147483647 h 428"/>
              <a:gd name="T4" fmla="*/ 2147483647 w 576"/>
              <a:gd name="T5" fmla="*/ 2147483647 h 428"/>
              <a:gd name="T6" fmla="*/ 0 w 576"/>
              <a:gd name="T7" fmla="*/ 2147483647 h 428"/>
              <a:gd name="T8" fmla="*/ 2147483647 w 576"/>
              <a:gd name="T9" fmla="*/ 0 h 428"/>
              <a:gd name="T10" fmla="*/ 2147483647 w 576"/>
              <a:gd name="T11" fmla="*/ 2147483647 h 428"/>
              <a:gd name="T12" fmla="*/ 0 w 576"/>
              <a:gd name="T13" fmla="*/ 2147483647 h 428"/>
              <a:gd name="T14" fmla="*/ 2147483647 w 576"/>
              <a:gd name="T15" fmla="*/ 2147483647 h 428"/>
              <a:gd name="T16" fmla="*/ 2147483647 w 576"/>
              <a:gd name="T17" fmla="*/ 2147483647 h 428"/>
              <a:gd name="T18" fmla="*/ 2147483647 w 576"/>
              <a:gd name="T19" fmla="*/ 2147483647 h 428"/>
              <a:gd name="T20" fmla="*/ 2147483647 w 576"/>
              <a:gd name="T21" fmla="*/ 2147483647 h 428"/>
              <a:gd name="T22" fmla="*/ 2147483647 w 576"/>
              <a:gd name="T23" fmla="*/ 2147483647 h 428"/>
              <a:gd name="T24" fmla="*/ 2147483647 w 576"/>
              <a:gd name="T25" fmla="*/ 0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28"/>
              <a:gd name="T41" fmla="*/ 576 w 576"/>
              <a:gd name="T42" fmla="*/ 428 h 4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28">
                <a:moveTo>
                  <a:pt x="48" y="0"/>
                </a:moveTo>
                <a:lnTo>
                  <a:pt x="19" y="257"/>
                </a:lnTo>
                <a:lnTo>
                  <a:pt x="0" y="405"/>
                </a:lnTo>
                <a:lnTo>
                  <a:pt x="288" y="420"/>
                </a:lnTo>
                <a:lnTo>
                  <a:pt x="563" y="428"/>
                </a:lnTo>
                <a:lnTo>
                  <a:pt x="571" y="228"/>
                </a:lnTo>
                <a:lnTo>
                  <a:pt x="576" y="32"/>
                </a:lnTo>
                <a:lnTo>
                  <a:pt x="419" y="29"/>
                </a:lnTo>
                <a:lnTo>
                  <a:pt x="48"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49" name="Freeform 25">
            <a:extLst>
              <a:ext uri="{FF2B5EF4-FFF2-40B4-BE49-F238E27FC236}">
                <a16:creationId xmlns:a16="http://schemas.microsoft.com/office/drawing/2014/main" id="{A390DB72-7F1D-4BF3-9D38-D15A20C284FF}"/>
              </a:ext>
            </a:extLst>
          </p:cNvPr>
          <p:cNvSpPr>
            <a:spLocks/>
          </p:cNvSpPr>
          <p:nvPr/>
        </p:nvSpPr>
        <p:spPr bwMode="auto">
          <a:xfrm>
            <a:off x="5167371" y="3479459"/>
            <a:ext cx="993775" cy="1184275"/>
          </a:xfrm>
          <a:custGeom>
            <a:avLst/>
            <a:gdLst>
              <a:gd name="T0" fmla="*/ 2147483647 w 522"/>
              <a:gd name="T1" fmla="*/ 0 h 580"/>
              <a:gd name="T2" fmla="*/ 2147483647 w 522"/>
              <a:gd name="T3" fmla="*/ 2147483647 h 580"/>
              <a:gd name="T4" fmla="*/ 2147483647 w 522"/>
              <a:gd name="T5" fmla="*/ 2147483647 h 580"/>
              <a:gd name="T6" fmla="*/ 0 w 522"/>
              <a:gd name="T7" fmla="*/ 2147483647 h 580"/>
              <a:gd name="T8" fmla="*/ 2147483647 w 522"/>
              <a:gd name="T9" fmla="*/ 0 h 580"/>
              <a:gd name="T10" fmla="*/ 2147483647 w 522"/>
              <a:gd name="T11" fmla="*/ 2147483647 h 580"/>
              <a:gd name="T12" fmla="*/ 2147483647 w 522"/>
              <a:gd name="T13" fmla="*/ 2147483647 h 580"/>
              <a:gd name="T14" fmla="*/ 2147483647 w 522"/>
              <a:gd name="T15" fmla="*/ 2147483647 h 580"/>
              <a:gd name="T16" fmla="*/ 2147483647 w 522"/>
              <a:gd name="T17" fmla="*/ 2147483647 h 580"/>
              <a:gd name="T18" fmla="*/ 2147483647 w 522"/>
              <a:gd name="T19" fmla="*/ 2147483647 h 580"/>
              <a:gd name="T20" fmla="*/ 2147483647 w 522"/>
              <a:gd name="T21" fmla="*/ 2147483647 h 580"/>
              <a:gd name="T22" fmla="*/ 2147483647 w 522"/>
              <a:gd name="T23" fmla="*/ 2147483647 h 580"/>
              <a:gd name="T24" fmla="*/ 2147483647 w 522"/>
              <a:gd name="T25" fmla="*/ 2147483647 h 580"/>
              <a:gd name="T26" fmla="*/ 2147483647 w 522"/>
              <a:gd name="T27" fmla="*/ 2147483647 h 580"/>
              <a:gd name="T28" fmla="*/ 2147483647 w 522"/>
              <a:gd name="T29" fmla="*/ 2147483647 h 580"/>
              <a:gd name="T30" fmla="*/ 0 w 522"/>
              <a:gd name="T31" fmla="*/ 2147483647 h 580"/>
              <a:gd name="T32" fmla="*/ 2147483647 w 522"/>
              <a:gd name="T33" fmla="*/ 2147483647 h 580"/>
              <a:gd name="T34" fmla="*/ 2147483647 w 522"/>
              <a:gd name="T35" fmla="*/ 2147483647 h 580"/>
              <a:gd name="T36" fmla="*/ 2147483647 w 522"/>
              <a:gd name="T37" fmla="*/ 2147483647 h 580"/>
              <a:gd name="T38" fmla="*/ 2147483647 w 522"/>
              <a:gd name="T39" fmla="*/ 0 h 5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2"/>
              <a:gd name="T61" fmla="*/ 0 h 580"/>
              <a:gd name="T62" fmla="*/ 522 w 522"/>
              <a:gd name="T63" fmla="*/ 580 h 5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2" h="580">
                <a:moveTo>
                  <a:pt x="132" y="0"/>
                </a:moveTo>
                <a:lnTo>
                  <a:pt x="122" y="76"/>
                </a:lnTo>
                <a:lnTo>
                  <a:pt x="77" y="67"/>
                </a:lnTo>
                <a:lnTo>
                  <a:pt x="80" y="164"/>
                </a:lnTo>
                <a:lnTo>
                  <a:pt x="58" y="183"/>
                </a:lnTo>
                <a:lnTo>
                  <a:pt x="90" y="243"/>
                </a:lnTo>
                <a:lnTo>
                  <a:pt x="58" y="269"/>
                </a:lnTo>
                <a:lnTo>
                  <a:pt x="41" y="313"/>
                </a:lnTo>
                <a:lnTo>
                  <a:pt x="16" y="355"/>
                </a:lnTo>
                <a:lnTo>
                  <a:pt x="33" y="379"/>
                </a:lnTo>
                <a:lnTo>
                  <a:pt x="3" y="390"/>
                </a:lnTo>
                <a:lnTo>
                  <a:pt x="0" y="429"/>
                </a:lnTo>
                <a:lnTo>
                  <a:pt x="293" y="577"/>
                </a:lnTo>
                <a:lnTo>
                  <a:pt x="459" y="580"/>
                </a:lnTo>
                <a:lnTo>
                  <a:pt x="522" y="45"/>
                </a:lnTo>
                <a:lnTo>
                  <a:pt x="132"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0" name="Freeform 26">
            <a:extLst>
              <a:ext uri="{FF2B5EF4-FFF2-40B4-BE49-F238E27FC236}">
                <a16:creationId xmlns:a16="http://schemas.microsoft.com/office/drawing/2014/main" id="{B565A8AE-4DD1-4D48-B873-DBD938E1478A}"/>
              </a:ext>
            </a:extLst>
          </p:cNvPr>
          <p:cNvSpPr>
            <a:spLocks/>
          </p:cNvSpPr>
          <p:nvPr/>
        </p:nvSpPr>
        <p:spPr bwMode="auto">
          <a:xfrm>
            <a:off x="6032558" y="3563596"/>
            <a:ext cx="1057275" cy="1120775"/>
          </a:xfrm>
          <a:custGeom>
            <a:avLst/>
            <a:gdLst>
              <a:gd name="T0" fmla="*/ 2147483647 w 554"/>
              <a:gd name="T1" fmla="*/ 0 h 549"/>
              <a:gd name="T2" fmla="*/ 2147483647 w 554"/>
              <a:gd name="T3" fmla="*/ 2147483647 h 549"/>
              <a:gd name="T4" fmla="*/ 2147483647 w 554"/>
              <a:gd name="T5" fmla="*/ 2147483647 h 549"/>
              <a:gd name="T6" fmla="*/ 0 w 554"/>
              <a:gd name="T7" fmla="*/ 2147483647 h 549"/>
              <a:gd name="T8" fmla="*/ 2147483647 w 554"/>
              <a:gd name="T9" fmla="*/ 0 h 549"/>
              <a:gd name="T10" fmla="*/ 2147483647 w 554"/>
              <a:gd name="T11" fmla="*/ 2147483647 h 549"/>
              <a:gd name="T12" fmla="*/ 2147483647 w 554"/>
              <a:gd name="T13" fmla="*/ 2147483647 h 549"/>
              <a:gd name="T14" fmla="*/ 2147483647 w 554"/>
              <a:gd name="T15" fmla="*/ 2147483647 h 549"/>
              <a:gd name="T16" fmla="*/ 2147483647 w 554"/>
              <a:gd name="T17" fmla="*/ 2147483647 h 549"/>
              <a:gd name="T18" fmla="*/ 2147483647 w 554"/>
              <a:gd name="T19" fmla="*/ 2147483647 h 549"/>
              <a:gd name="T20" fmla="*/ 2147483647 w 554"/>
              <a:gd name="T21" fmla="*/ 2147483647 h 549"/>
              <a:gd name="T22" fmla="*/ 2147483647 w 554"/>
              <a:gd name="T23" fmla="*/ 2147483647 h 549"/>
              <a:gd name="T24" fmla="*/ 0 w 554"/>
              <a:gd name="T25" fmla="*/ 2147483647 h 549"/>
              <a:gd name="T26" fmla="*/ 2147483647 w 554"/>
              <a:gd name="T27" fmla="*/ 2147483647 h 549"/>
              <a:gd name="T28" fmla="*/ 2147483647 w 554"/>
              <a:gd name="T29" fmla="*/ 0 h 5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4"/>
              <a:gd name="T46" fmla="*/ 0 h 549"/>
              <a:gd name="T47" fmla="*/ 554 w 554"/>
              <a:gd name="T48" fmla="*/ 549 h 5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4" h="549">
                <a:moveTo>
                  <a:pt x="67" y="0"/>
                </a:moveTo>
                <a:lnTo>
                  <a:pt x="554" y="22"/>
                </a:lnTo>
                <a:lnTo>
                  <a:pt x="530" y="507"/>
                </a:lnTo>
                <a:lnTo>
                  <a:pt x="372" y="498"/>
                </a:lnTo>
                <a:lnTo>
                  <a:pt x="224" y="494"/>
                </a:lnTo>
                <a:lnTo>
                  <a:pt x="224" y="513"/>
                </a:lnTo>
                <a:lnTo>
                  <a:pt x="100" y="513"/>
                </a:lnTo>
                <a:lnTo>
                  <a:pt x="93" y="549"/>
                </a:lnTo>
                <a:lnTo>
                  <a:pt x="0" y="538"/>
                </a:lnTo>
                <a:lnTo>
                  <a:pt x="52" y="126"/>
                </a:lnTo>
                <a:lnTo>
                  <a:pt x="67"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1" name="Freeform 27">
            <a:extLst>
              <a:ext uri="{FF2B5EF4-FFF2-40B4-BE49-F238E27FC236}">
                <a16:creationId xmlns:a16="http://schemas.microsoft.com/office/drawing/2014/main" id="{19DAAFDE-ACB9-4B65-A049-03FD8B0A1487}"/>
              </a:ext>
            </a:extLst>
          </p:cNvPr>
          <p:cNvSpPr>
            <a:spLocks/>
          </p:cNvSpPr>
          <p:nvPr/>
        </p:nvSpPr>
        <p:spPr bwMode="auto">
          <a:xfrm>
            <a:off x="6453246" y="3728696"/>
            <a:ext cx="2141537" cy="2125663"/>
          </a:xfrm>
          <a:custGeom>
            <a:avLst/>
            <a:gdLst>
              <a:gd name="T0" fmla="*/ 2147483647 w 1124"/>
              <a:gd name="T1" fmla="*/ 0 h 1041"/>
              <a:gd name="T2" fmla="*/ 2147483647 w 1124"/>
              <a:gd name="T3" fmla="*/ 2147483647 h 1041"/>
              <a:gd name="T4" fmla="*/ 2147483647 w 1124"/>
              <a:gd name="T5" fmla="*/ 2147483647 h 1041"/>
              <a:gd name="T6" fmla="*/ 0 w 1124"/>
              <a:gd name="T7" fmla="*/ 2147483647 h 1041"/>
              <a:gd name="T8" fmla="*/ 2147483647 w 1124"/>
              <a:gd name="T9" fmla="*/ 0 h 1041"/>
              <a:gd name="T10" fmla="*/ 2147483647 w 1124"/>
              <a:gd name="T11" fmla="*/ 2147483647 h 1041"/>
              <a:gd name="T12" fmla="*/ 2147483647 w 1124"/>
              <a:gd name="T13" fmla="*/ 2147483647 h 1041"/>
              <a:gd name="T14" fmla="*/ 2147483647 w 1124"/>
              <a:gd name="T15" fmla="*/ 2147483647 h 1041"/>
              <a:gd name="T16" fmla="*/ 2147483647 w 1124"/>
              <a:gd name="T17" fmla="*/ 2147483647 h 1041"/>
              <a:gd name="T18" fmla="*/ 2147483647 w 1124"/>
              <a:gd name="T19" fmla="*/ 2147483647 h 1041"/>
              <a:gd name="T20" fmla="*/ 2147483647 w 1124"/>
              <a:gd name="T21" fmla="*/ 2147483647 h 1041"/>
              <a:gd name="T22" fmla="*/ 2147483647 w 1124"/>
              <a:gd name="T23" fmla="*/ 2147483647 h 1041"/>
              <a:gd name="T24" fmla="*/ 2147483647 w 1124"/>
              <a:gd name="T25" fmla="*/ 2147483647 h 1041"/>
              <a:gd name="T26" fmla="*/ 2147483647 w 1124"/>
              <a:gd name="T27" fmla="*/ 2147483647 h 1041"/>
              <a:gd name="T28" fmla="*/ 2147483647 w 1124"/>
              <a:gd name="T29" fmla="*/ 2147483647 h 1041"/>
              <a:gd name="T30" fmla="*/ 2147483647 w 1124"/>
              <a:gd name="T31" fmla="*/ 2147483647 h 1041"/>
              <a:gd name="T32" fmla="*/ 2147483647 w 1124"/>
              <a:gd name="T33" fmla="*/ 2147483647 h 1041"/>
              <a:gd name="T34" fmla="*/ 2147483647 w 1124"/>
              <a:gd name="T35" fmla="*/ 2147483647 h 1041"/>
              <a:gd name="T36" fmla="*/ 2147483647 w 1124"/>
              <a:gd name="T37" fmla="*/ 2147483647 h 1041"/>
              <a:gd name="T38" fmla="*/ 2147483647 w 1124"/>
              <a:gd name="T39" fmla="*/ 2147483647 h 1041"/>
              <a:gd name="T40" fmla="*/ 2147483647 w 1124"/>
              <a:gd name="T41" fmla="*/ 2147483647 h 1041"/>
              <a:gd name="T42" fmla="*/ 2147483647 w 1124"/>
              <a:gd name="T43" fmla="*/ 2147483647 h 1041"/>
              <a:gd name="T44" fmla="*/ 2147483647 w 1124"/>
              <a:gd name="T45" fmla="*/ 2147483647 h 1041"/>
              <a:gd name="T46" fmla="*/ 2147483647 w 1124"/>
              <a:gd name="T47" fmla="*/ 2147483647 h 1041"/>
              <a:gd name="T48" fmla="*/ 2147483647 w 1124"/>
              <a:gd name="T49" fmla="*/ 2147483647 h 1041"/>
              <a:gd name="T50" fmla="*/ 2147483647 w 1124"/>
              <a:gd name="T51" fmla="*/ 2147483647 h 1041"/>
              <a:gd name="T52" fmla="*/ 2147483647 w 1124"/>
              <a:gd name="T53" fmla="*/ 2147483647 h 1041"/>
              <a:gd name="T54" fmla="*/ 2147483647 w 1124"/>
              <a:gd name="T55" fmla="*/ 2147483647 h 1041"/>
              <a:gd name="T56" fmla="*/ 2147483647 w 1124"/>
              <a:gd name="T57" fmla="*/ 2147483647 h 1041"/>
              <a:gd name="T58" fmla="*/ 2147483647 w 1124"/>
              <a:gd name="T59" fmla="*/ 2147483647 h 1041"/>
              <a:gd name="T60" fmla="*/ 2147483647 w 1124"/>
              <a:gd name="T61" fmla="*/ 2147483647 h 1041"/>
              <a:gd name="T62" fmla="*/ 2147483647 w 1124"/>
              <a:gd name="T63" fmla="*/ 2147483647 h 1041"/>
              <a:gd name="T64" fmla="*/ 2147483647 w 1124"/>
              <a:gd name="T65" fmla="*/ 2147483647 h 1041"/>
              <a:gd name="T66" fmla="*/ 2147483647 w 1124"/>
              <a:gd name="T67" fmla="*/ 2147483647 h 1041"/>
              <a:gd name="T68" fmla="*/ 2147483647 w 1124"/>
              <a:gd name="T69" fmla="*/ 2147483647 h 1041"/>
              <a:gd name="T70" fmla="*/ 2147483647 w 1124"/>
              <a:gd name="T71" fmla="*/ 2147483647 h 1041"/>
              <a:gd name="T72" fmla="*/ 2147483647 w 1124"/>
              <a:gd name="T73" fmla="*/ 2147483647 h 1041"/>
              <a:gd name="T74" fmla="*/ 2147483647 w 1124"/>
              <a:gd name="T75" fmla="*/ 2147483647 h 1041"/>
              <a:gd name="T76" fmla="*/ 2147483647 w 1124"/>
              <a:gd name="T77" fmla="*/ 2147483647 h 1041"/>
              <a:gd name="T78" fmla="*/ 2147483647 w 1124"/>
              <a:gd name="T79" fmla="*/ 2147483647 h 1041"/>
              <a:gd name="T80" fmla="*/ 2147483647 w 1124"/>
              <a:gd name="T81" fmla="*/ 2147483647 h 1041"/>
              <a:gd name="T82" fmla="*/ 2147483647 w 1124"/>
              <a:gd name="T83" fmla="*/ 2147483647 h 1041"/>
              <a:gd name="T84" fmla="*/ 2147483647 w 1124"/>
              <a:gd name="T85" fmla="*/ 2147483647 h 1041"/>
              <a:gd name="T86" fmla="*/ 2147483647 w 1124"/>
              <a:gd name="T87" fmla="*/ 2147483647 h 1041"/>
              <a:gd name="T88" fmla="*/ 2147483647 w 1124"/>
              <a:gd name="T89" fmla="*/ 2147483647 h 1041"/>
              <a:gd name="T90" fmla="*/ 2147483647 w 1124"/>
              <a:gd name="T91" fmla="*/ 2147483647 h 1041"/>
              <a:gd name="T92" fmla="*/ 2147483647 w 1124"/>
              <a:gd name="T93" fmla="*/ 2147483647 h 1041"/>
              <a:gd name="T94" fmla="*/ 2147483647 w 1124"/>
              <a:gd name="T95" fmla="*/ 2147483647 h 1041"/>
              <a:gd name="T96" fmla="*/ 2147483647 w 1124"/>
              <a:gd name="T97" fmla="*/ 2147483647 h 1041"/>
              <a:gd name="T98" fmla="*/ 2147483647 w 1124"/>
              <a:gd name="T99" fmla="*/ 2147483647 h 1041"/>
              <a:gd name="T100" fmla="*/ 0 w 1124"/>
              <a:gd name="T101" fmla="*/ 2147483647 h 1041"/>
              <a:gd name="T102" fmla="*/ 0 w 1124"/>
              <a:gd name="T103" fmla="*/ 2147483647 h 1041"/>
              <a:gd name="T104" fmla="*/ 2147483647 w 1124"/>
              <a:gd name="T105" fmla="*/ 2147483647 h 1041"/>
              <a:gd name="T106" fmla="*/ 2147483647 w 1124"/>
              <a:gd name="T107" fmla="*/ 2147483647 h 1041"/>
              <a:gd name="T108" fmla="*/ 2147483647 w 1124"/>
              <a:gd name="T109" fmla="*/ 0 h 10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24"/>
              <a:gd name="T166" fmla="*/ 0 h 1041"/>
              <a:gd name="T167" fmla="*/ 1124 w 1124"/>
              <a:gd name="T168" fmla="*/ 1041 h 10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24" h="1041">
                <a:moveTo>
                  <a:pt x="326" y="0"/>
                </a:moveTo>
                <a:lnTo>
                  <a:pt x="574" y="9"/>
                </a:lnTo>
                <a:lnTo>
                  <a:pt x="574" y="198"/>
                </a:lnTo>
                <a:lnTo>
                  <a:pt x="701" y="250"/>
                </a:lnTo>
                <a:lnTo>
                  <a:pt x="736" y="233"/>
                </a:lnTo>
                <a:lnTo>
                  <a:pt x="819" y="273"/>
                </a:lnTo>
                <a:lnTo>
                  <a:pt x="868" y="271"/>
                </a:lnTo>
                <a:lnTo>
                  <a:pt x="964" y="230"/>
                </a:lnTo>
                <a:lnTo>
                  <a:pt x="1019" y="269"/>
                </a:lnTo>
                <a:lnTo>
                  <a:pt x="1067" y="279"/>
                </a:lnTo>
                <a:lnTo>
                  <a:pt x="1067" y="433"/>
                </a:lnTo>
                <a:lnTo>
                  <a:pt x="1124" y="529"/>
                </a:lnTo>
                <a:lnTo>
                  <a:pt x="1111" y="660"/>
                </a:lnTo>
                <a:lnTo>
                  <a:pt x="1050" y="712"/>
                </a:lnTo>
                <a:lnTo>
                  <a:pt x="1037" y="664"/>
                </a:lnTo>
                <a:lnTo>
                  <a:pt x="1019" y="686"/>
                </a:lnTo>
                <a:lnTo>
                  <a:pt x="1032" y="717"/>
                </a:lnTo>
                <a:lnTo>
                  <a:pt x="923" y="795"/>
                </a:lnTo>
                <a:lnTo>
                  <a:pt x="897" y="800"/>
                </a:lnTo>
                <a:lnTo>
                  <a:pt x="840" y="839"/>
                </a:lnTo>
                <a:lnTo>
                  <a:pt x="840" y="861"/>
                </a:lnTo>
                <a:lnTo>
                  <a:pt x="823" y="865"/>
                </a:lnTo>
                <a:lnTo>
                  <a:pt x="836" y="891"/>
                </a:lnTo>
                <a:lnTo>
                  <a:pt x="805" y="930"/>
                </a:lnTo>
                <a:lnTo>
                  <a:pt x="823" y="987"/>
                </a:lnTo>
                <a:lnTo>
                  <a:pt x="840" y="1006"/>
                </a:lnTo>
                <a:lnTo>
                  <a:pt x="836" y="1041"/>
                </a:lnTo>
                <a:lnTo>
                  <a:pt x="792" y="1041"/>
                </a:lnTo>
                <a:lnTo>
                  <a:pt x="753" y="1023"/>
                </a:lnTo>
                <a:lnTo>
                  <a:pt x="727" y="1028"/>
                </a:lnTo>
                <a:lnTo>
                  <a:pt x="640" y="997"/>
                </a:lnTo>
                <a:lnTo>
                  <a:pt x="601" y="878"/>
                </a:lnTo>
                <a:lnTo>
                  <a:pt x="539" y="821"/>
                </a:lnTo>
                <a:lnTo>
                  <a:pt x="486" y="717"/>
                </a:lnTo>
                <a:lnTo>
                  <a:pt x="461" y="707"/>
                </a:lnTo>
                <a:lnTo>
                  <a:pt x="432" y="680"/>
                </a:lnTo>
                <a:lnTo>
                  <a:pt x="404" y="680"/>
                </a:lnTo>
                <a:lnTo>
                  <a:pt x="362" y="672"/>
                </a:lnTo>
                <a:lnTo>
                  <a:pt x="330" y="680"/>
                </a:lnTo>
                <a:lnTo>
                  <a:pt x="308" y="733"/>
                </a:lnTo>
                <a:lnTo>
                  <a:pt x="275" y="741"/>
                </a:lnTo>
                <a:lnTo>
                  <a:pt x="204" y="701"/>
                </a:lnTo>
                <a:lnTo>
                  <a:pt x="162" y="651"/>
                </a:lnTo>
                <a:lnTo>
                  <a:pt x="154" y="592"/>
                </a:lnTo>
                <a:lnTo>
                  <a:pt x="124" y="551"/>
                </a:lnTo>
                <a:lnTo>
                  <a:pt x="53" y="494"/>
                </a:lnTo>
                <a:lnTo>
                  <a:pt x="0" y="435"/>
                </a:lnTo>
                <a:lnTo>
                  <a:pt x="0" y="410"/>
                </a:lnTo>
                <a:lnTo>
                  <a:pt x="170" y="412"/>
                </a:lnTo>
                <a:lnTo>
                  <a:pt x="308" y="423"/>
                </a:lnTo>
                <a:lnTo>
                  <a:pt x="326"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52" name="Freeform 28">
            <a:extLst>
              <a:ext uri="{FF2B5EF4-FFF2-40B4-BE49-F238E27FC236}">
                <a16:creationId xmlns:a16="http://schemas.microsoft.com/office/drawing/2014/main" id="{606D24D2-5811-468B-8A88-D898FC05B5E2}"/>
              </a:ext>
            </a:extLst>
          </p:cNvPr>
          <p:cNvSpPr>
            <a:spLocks/>
          </p:cNvSpPr>
          <p:nvPr/>
        </p:nvSpPr>
        <p:spPr bwMode="auto">
          <a:xfrm>
            <a:off x="6999346" y="1135515"/>
            <a:ext cx="1035050" cy="649287"/>
          </a:xfrm>
          <a:custGeom>
            <a:avLst/>
            <a:gdLst>
              <a:gd name="T0" fmla="*/ 2147483647 w 541"/>
              <a:gd name="T1" fmla="*/ 0 h 317"/>
              <a:gd name="T2" fmla="*/ 2147483647 w 541"/>
              <a:gd name="T3" fmla="*/ 2147483647 h 317"/>
              <a:gd name="T4" fmla="*/ 2147483647 w 541"/>
              <a:gd name="T5" fmla="*/ 2147483647 h 317"/>
              <a:gd name="T6" fmla="*/ 0 w 541"/>
              <a:gd name="T7" fmla="*/ 2147483647 h 317"/>
              <a:gd name="T8" fmla="*/ 2147483647 w 541"/>
              <a:gd name="T9" fmla="*/ 0 h 317"/>
              <a:gd name="T10" fmla="*/ 2147483647 w 541"/>
              <a:gd name="T11" fmla="*/ 2147483647 h 317"/>
              <a:gd name="T12" fmla="*/ 2147483647 w 541"/>
              <a:gd name="T13" fmla="*/ 2147483647 h 317"/>
              <a:gd name="T14" fmla="*/ 2147483647 w 541"/>
              <a:gd name="T15" fmla="*/ 2147483647 h 317"/>
              <a:gd name="T16" fmla="*/ 2147483647 w 541"/>
              <a:gd name="T17" fmla="*/ 2147483647 h 317"/>
              <a:gd name="T18" fmla="*/ 2147483647 w 541"/>
              <a:gd name="T19" fmla="*/ 2147483647 h 317"/>
              <a:gd name="T20" fmla="*/ 2147483647 w 541"/>
              <a:gd name="T21" fmla="*/ 2147483647 h 317"/>
              <a:gd name="T22" fmla="*/ 0 w 541"/>
              <a:gd name="T23" fmla="*/ 2147483647 h 317"/>
              <a:gd name="T24" fmla="*/ 2147483647 w 541"/>
              <a:gd name="T25" fmla="*/ 0 h 3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1"/>
              <a:gd name="T40" fmla="*/ 0 h 317"/>
              <a:gd name="T41" fmla="*/ 541 w 541"/>
              <a:gd name="T42" fmla="*/ 317 h 3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1" h="317">
                <a:moveTo>
                  <a:pt x="2" y="0"/>
                </a:moveTo>
                <a:lnTo>
                  <a:pt x="454" y="10"/>
                </a:lnTo>
                <a:lnTo>
                  <a:pt x="487" y="103"/>
                </a:lnTo>
                <a:lnTo>
                  <a:pt x="519" y="174"/>
                </a:lnTo>
                <a:lnTo>
                  <a:pt x="541" y="290"/>
                </a:lnTo>
                <a:lnTo>
                  <a:pt x="528" y="317"/>
                </a:lnTo>
                <a:lnTo>
                  <a:pt x="361" y="312"/>
                </a:lnTo>
                <a:lnTo>
                  <a:pt x="0" y="306"/>
                </a:lnTo>
                <a:lnTo>
                  <a:pt x="2"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3" name="Freeform 29">
            <a:extLst>
              <a:ext uri="{FF2B5EF4-FFF2-40B4-BE49-F238E27FC236}">
                <a16:creationId xmlns:a16="http://schemas.microsoft.com/office/drawing/2014/main" id="{3150651D-6CFB-415A-A2E2-602BF1B60237}"/>
              </a:ext>
            </a:extLst>
          </p:cNvPr>
          <p:cNvSpPr>
            <a:spLocks/>
          </p:cNvSpPr>
          <p:nvPr/>
        </p:nvSpPr>
        <p:spPr bwMode="auto">
          <a:xfrm>
            <a:off x="6989821" y="1755435"/>
            <a:ext cx="1084262" cy="755650"/>
          </a:xfrm>
          <a:custGeom>
            <a:avLst/>
            <a:gdLst>
              <a:gd name="T0" fmla="*/ 2147483647 w 568"/>
              <a:gd name="T1" fmla="*/ 0 h 371"/>
              <a:gd name="T2" fmla="*/ 2147483647 w 568"/>
              <a:gd name="T3" fmla="*/ 2147483647 h 371"/>
              <a:gd name="T4" fmla="*/ 2147483647 w 568"/>
              <a:gd name="T5" fmla="*/ 2147483647 h 371"/>
              <a:gd name="T6" fmla="*/ 0 w 568"/>
              <a:gd name="T7" fmla="*/ 2147483647 h 371"/>
              <a:gd name="T8" fmla="*/ 2147483647 w 568"/>
              <a:gd name="T9" fmla="*/ 0 h 371"/>
              <a:gd name="T10" fmla="*/ 2147483647 w 568"/>
              <a:gd name="T11" fmla="*/ 2147483647 h 371"/>
              <a:gd name="T12" fmla="*/ 0 w 568"/>
              <a:gd name="T13" fmla="*/ 2147483647 h 371"/>
              <a:gd name="T14" fmla="*/ 2147483647 w 568"/>
              <a:gd name="T15" fmla="*/ 2147483647 h 371"/>
              <a:gd name="T16" fmla="*/ 2147483647 w 568"/>
              <a:gd name="T17" fmla="*/ 2147483647 h 371"/>
              <a:gd name="T18" fmla="*/ 2147483647 w 568"/>
              <a:gd name="T19" fmla="*/ 2147483647 h 371"/>
              <a:gd name="T20" fmla="*/ 2147483647 w 568"/>
              <a:gd name="T21" fmla="*/ 2147483647 h 371"/>
              <a:gd name="T22" fmla="*/ 2147483647 w 568"/>
              <a:gd name="T23" fmla="*/ 2147483647 h 371"/>
              <a:gd name="T24" fmla="*/ 2147483647 w 568"/>
              <a:gd name="T25" fmla="*/ 2147483647 h 371"/>
              <a:gd name="T26" fmla="*/ 2147483647 w 568"/>
              <a:gd name="T27" fmla="*/ 2147483647 h 371"/>
              <a:gd name="T28" fmla="*/ 2147483647 w 568"/>
              <a:gd name="T29" fmla="*/ 2147483647 h 371"/>
              <a:gd name="T30" fmla="*/ 2147483647 w 568"/>
              <a:gd name="T31" fmla="*/ 2147483647 h 371"/>
              <a:gd name="T32" fmla="*/ 2147483647 w 568"/>
              <a:gd name="T33" fmla="*/ 2147483647 h 371"/>
              <a:gd name="T34" fmla="*/ 2147483647 w 568"/>
              <a:gd name="T35" fmla="*/ 0 h 3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8"/>
              <a:gd name="T55" fmla="*/ 0 h 371"/>
              <a:gd name="T56" fmla="*/ 568 w 568"/>
              <a:gd name="T57" fmla="*/ 371 h 3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8" h="371">
                <a:moveTo>
                  <a:pt x="10" y="0"/>
                </a:moveTo>
                <a:lnTo>
                  <a:pt x="8" y="144"/>
                </a:lnTo>
                <a:lnTo>
                  <a:pt x="0" y="312"/>
                </a:lnTo>
                <a:lnTo>
                  <a:pt x="412" y="318"/>
                </a:lnTo>
                <a:lnTo>
                  <a:pt x="456" y="341"/>
                </a:lnTo>
                <a:lnTo>
                  <a:pt x="486" y="310"/>
                </a:lnTo>
                <a:lnTo>
                  <a:pt x="568" y="371"/>
                </a:lnTo>
                <a:lnTo>
                  <a:pt x="556" y="307"/>
                </a:lnTo>
                <a:lnTo>
                  <a:pt x="564" y="257"/>
                </a:lnTo>
                <a:lnTo>
                  <a:pt x="568" y="89"/>
                </a:lnTo>
                <a:lnTo>
                  <a:pt x="532" y="52"/>
                </a:lnTo>
                <a:lnTo>
                  <a:pt x="546" y="6"/>
                </a:lnTo>
                <a:lnTo>
                  <a:pt x="276" y="4"/>
                </a:lnTo>
                <a:lnTo>
                  <a:pt x="10" y="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4" name="Freeform 30">
            <a:extLst>
              <a:ext uri="{FF2B5EF4-FFF2-40B4-BE49-F238E27FC236}">
                <a16:creationId xmlns:a16="http://schemas.microsoft.com/office/drawing/2014/main" id="{0C26DED1-0CEC-4CBD-B92F-AD6D3CD77BF9}"/>
              </a:ext>
            </a:extLst>
          </p:cNvPr>
          <p:cNvSpPr>
            <a:spLocks/>
          </p:cNvSpPr>
          <p:nvPr/>
        </p:nvSpPr>
        <p:spPr bwMode="auto">
          <a:xfrm>
            <a:off x="6964738" y="2372971"/>
            <a:ext cx="1290638" cy="622300"/>
          </a:xfrm>
          <a:custGeom>
            <a:avLst/>
            <a:gdLst>
              <a:gd name="T0" fmla="*/ 2147483647 w 677"/>
              <a:gd name="T1" fmla="*/ 0 h 305"/>
              <a:gd name="T2" fmla="*/ 2147483647 w 677"/>
              <a:gd name="T3" fmla="*/ 2147483647 h 305"/>
              <a:gd name="T4" fmla="*/ 2147483647 w 677"/>
              <a:gd name="T5" fmla="*/ 2147483647 h 305"/>
              <a:gd name="T6" fmla="*/ 0 w 677"/>
              <a:gd name="T7" fmla="*/ 2147483647 h 305"/>
              <a:gd name="T8" fmla="*/ 2147483647 w 677"/>
              <a:gd name="T9" fmla="*/ 0 h 305"/>
              <a:gd name="T10" fmla="*/ 0 w 677"/>
              <a:gd name="T11" fmla="*/ 2147483647 h 305"/>
              <a:gd name="T12" fmla="*/ 2147483647 w 677"/>
              <a:gd name="T13" fmla="*/ 2147483647 h 305"/>
              <a:gd name="T14" fmla="*/ 2147483647 w 677"/>
              <a:gd name="T15" fmla="*/ 2147483647 h 305"/>
              <a:gd name="T16" fmla="*/ 2147483647 w 677"/>
              <a:gd name="T17" fmla="*/ 2147483647 h 305"/>
              <a:gd name="T18" fmla="*/ 2147483647 w 677"/>
              <a:gd name="T19" fmla="*/ 2147483647 h 305"/>
              <a:gd name="T20" fmla="*/ 2147483647 w 677"/>
              <a:gd name="T21" fmla="*/ 2147483647 h 305"/>
              <a:gd name="T22" fmla="*/ 2147483647 w 677"/>
              <a:gd name="T23" fmla="*/ 2147483647 h 305"/>
              <a:gd name="T24" fmla="*/ 2147483647 w 677"/>
              <a:gd name="T25" fmla="*/ 2147483647 h 305"/>
              <a:gd name="T26" fmla="*/ 2147483647 w 677"/>
              <a:gd name="T27" fmla="*/ 2147483647 h 305"/>
              <a:gd name="T28" fmla="*/ 2147483647 w 677"/>
              <a:gd name="T29" fmla="*/ 2147483647 h 305"/>
              <a:gd name="T30" fmla="*/ 2147483647 w 677"/>
              <a:gd name="T31" fmla="*/ 2147483647 h 305"/>
              <a:gd name="T32" fmla="*/ 2147483647 w 677"/>
              <a:gd name="T33" fmla="*/ 2147483647 h 305"/>
              <a:gd name="T34" fmla="*/ 2147483647 w 677"/>
              <a:gd name="T35" fmla="*/ 2147483647 h 305"/>
              <a:gd name="T36" fmla="*/ 2147483647 w 677"/>
              <a:gd name="T37" fmla="*/ 0 h 3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7"/>
              <a:gd name="T58" fmla="*/ 0 h 305"/>
              <a:gd name="T59" fmla="*/ 677 w 677"/>
              <a:gd name="T60" fmla="*/ 305 h 3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7" h="305">
                <a:moveTo>
                  <a:pt x="7" y="0"/>
                </a:moveTo>
                <a:lnTo>
                  <a:pt x="0" y="202"/>
                </a:lnTo>
                <a:lnTo>
                  <a:pt x="152" y="206"/>
                </a:lnTo>
                <a:lnTo>
                  <a:pt x="151" y="305"/>
                </a:lnTo>
                <a:lnTo>
                  <a:pt x="357" y="302"/>
                </a:lnTo>
                <a:lnTo>
                  <a:pt x="542" y="299"/>
                </a:lnTo>
                <a:lnTo>
                  <a:pt x="677" y="302"/>
                </a:lnTo>
                <a:lnTo>
                  <a:pt x="635" y="217"/>
                </a:lnTo>
                <a:lnTo>
                  <a:pt x="606" y="137"/>
                </a:lnTo>
                <a:lnTo>
                  <a:pt x="574" y="54"/>
                </a:lnTo>
                <a:lnTo>
                  <a:pt x="497" y="2"/>
                </a:lnTo>
                <a:lnTo>
                  <a:pt x="462" y="32"/>
                </a:lnTo>
                <a:lnTo>
                  <a:pt x="420" y="10"/>
                </a:lnTo>
                <a:lnTo>
                  <a:pt x="235" y="4"/>
                </a:lnTo>
                <a:lnTo>
                  <a:pt x="7"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5" name="Freeform 31">
            <a:extLst>
              <a:ext uri="{FF2B5EF4-FFF2-40B4-BE49-F238E27FC236}">
                <a16:creationId xmlns:a16="http://schemas.microsoft.com/office/drawing/2014/main" id="{81D38558-04C2-42FA-B8E4-8BB3CDE80A43}"/>
              </a:ext>
            </a:extLst>
          </p:cNvPr>
          <p:cNvSpPr>
            <a:spLocks/>
          </p:cNvSpPr>
          <p:nvPr/>
        </p:nvSpPr>
        <p:spPr bwMode="auto">
          <a:xfrm>
            <a:off x="7237788" y="2993049"/>
            <a:ext cx="1139825" cy="619125"/>
          </a:xfrm>
          <a:custGeom>
            <a:avLst/>
            <a:gdLst>
              <a:gd name="T0" fmla="*/ 2147483647 w 596"/>
              <a:gd name="T1" fmla="*/ 0 h 304"/>
              <a:gd name="T2" fmla="*/ 2147483647 w 596"/>
              <a:gd name="T3" fmla="*/ 2147483647 h 304"/>
              <a:gd name="T4" fmla="*/ 2147483647 w 596"/>
              <a:gd name="T5" fmla="*/ 2147483647 h 304"/>
              <a:gd name="T6" fmla="*/ 0 w 596"/>
              <a:gd name="T7" fmla="*/ 2147483647 h 304"/>
              <a:gd name="T8" fmla="*/ 2147483647 w 596"/>
              <a:gd name="T9" fmla="*/ 2147483647 h 304"/>
              <a:gd name="T10" fmla="*/ 2147483647 w 596"/>
              <a:gd name="T11" fmla="*/ 2147483647 h 304"/>
              <a:gd name="T12" fmla="*/ 0 w 596"/>
              <a:gd name="T13" fmla="*/ 2147483647 h 304"/>
              <a:gd name="T14" fmla="*/ 2147483647 w 596"/>
              <a:gd name="T15" fmla="*/ 2147483647 h 304"/>
              <a:gd name="T16" fmla="*/ 2147483647 w 596"/>
              <a:gd name="T17" fmla="*/ 2147483647 h 304"/>
              <a:gd name="T18" fmla="*/ 2147483647 w 596"/>
              <a:gd name="T19" fmla="*/ 2147483647 h 304"/>
              <a:gd name="T20" fmla="*/ 2147483647 w 596"/>
              <a:gd name="T21" fmla="*/ 2147483647 h 304"/>
              <a:gd name="T22" fmla="*/ 2147483647 w 596"/>
              <a:gd name="T23" fmla="*/ 2147483647 h 304"/>
              <a:gd name="T24" fmla="*/ 2147483647 w 596"/>
              <a:gd name="T25" fmla="*/ 0 h 304"/>
              <a:gd name="T26" fmla="*/ 2147483647 w 596"/>
              <a:gd name="T27" fmla="*/ 2147483647 h 304"/>
              <a:gd name="T28" fmla="*/ 2147483647 w 596"/>
              <a:gd name="T29" fmla="*/ 2147483647 h 3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6"/>
              <a:gd name="T46" fmla="*/ 0 h 304"/>
              <a:gd name="T47" fmla="*/ 596 w 596"/>
              <a:gd name="T48" fmla="*/ 304 h 3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6" h="304">
                <a:moveTo>
                  <a:pt x="6" y="3"/>
                </a:moveTo>
                <a:lnTo>
                  <a:pt x="4" y="177"/>
                </a:lnTo>
                <a:lnTo>
                  <a:pt x="0" y="301"/>
                </a:lnTo>
                <a:lnTo>
                  <a:pt x="596" y="304"/>
                </a:lnTo>
                <a:lnTo>
                  <a:pt x="584" y="145"/>
                </a:lnTo>
                <a:lnTo>
                  <a:pt x="584" y="86"/>
                </a:lnTo>
                <a:lnTo>
                  <a:pt x="536" y="49"/>
                </a:lnTo>
                <a:lnTo>
                  <a:pt x="551" y="17"/>
                </a:lnTo>
                <a:lnTo>
                  <a:pt x="530" y="0"/>
                </a:lnTo>
                <a:lnTo>
                  <a:pt x="260" y="3"/>
                </a:lnTo>
                <a:lnTo>
                  <a:pt x="6" y="3"/>
                </a:lnTo>
                <a:close/>
              </a:path>
            </a:pathLst>
          </a:custGeom>
          <a:solidFill>
            <a:srgbClr val="FFE600"/>
          </a:solidFill>
          <a:ln w="12701">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56" name="Freeform 32">
            <a:extLst>
              <a:ext uri="{FF2B5EF4-FFF2-40B4-BE49-F238E27FC236}">
                <a16:creationId xmlns:a16="http://schemas.microsoft.com/office/drawing/2014/main" id="{DB6D3049-FF38-4FB8-A76B-5BCEBD08B1E8}"/>
              </a:ext>
            </a:extLst>
          </p:cNvPr>
          <p:cNvSpPr>
            <a:spLocks/>
          </p:cNvSpPr>
          <p:nvPr/>
        </p:nvSpPr>
        <p:spPr bwMode="auto">
          <a:xfrm>
            <a:off x="7081578" y="3608046"/>
            <a:ext cx="1325563" cy="681038"/>
          </a:xfrm>
          <a:custGeom>
            <a:avLst/>
            <a:gdLst>
              <a:gd name="T0" fmla="*/ 2147483647 w 695"/>
              <a:gd name="T1" fmla="*/ 0 h 334"/>
              <a:gd name="T2" fmla="*/ 2147483647 w 695"/>
              <a:gd name="T3" fmla="*/ 2147483647 h 334"/>
              <a:gd name="T4" fmla="*/ 2147483647 w 695"/>
              <a:gd name="T5" fmla="*/ 2147483647 h 334"/>
              <a:gd name="T6" fmla="*/ 0 w 695"/>
              <a:gd name="T7" fmla="*/ 2147483647 h 334"/>
              <a:gd name="T8" fmla="*/ 2147483647 w 695"/>
              <a:gd name="T9" fmla="*/ 0 h 334"/>
              <a:gd name="T10" fmla="*/ 0 w 695"/>
              <a:gd name="T11" fmla="*/ 2147483647 h 334"/>
              <a:gd name="T12" fmla="*/ 2147483647 w 695"/>
              <a:gd name="T13" fmla="*/ 2147483647 h 334"/>
              <a:gd name="T14" fmla="*/ 2147483647 w 695"/>
              <a:gd name="T15" fmla="*/ 2147483647 h 334"/>
              <a:gd name="T16" fmla="*/ 2147483647 w 695"/>
              <a:gd name="T17" fmla="*/ 2147483647 h 334"/>
              <a:gd name="T18" fmla="*/ 2147483647 w 695"/>
              <a:gd name="T19" fmla="*/ 2147483647 h 334"/>
              <a:gd name="T20" fmla="*/ 2147483647 w 695"/>
              <a:gd name="T21" fmla="*/ 2147483647 h 334"/>
              <a:gd name="T22" fmla="*/ 2147483647 w 695"/>
              <a:gd name="T23" fmla="*/ 2147483647 h 334"/>
              <a:gd name="T24" fmla="*/ 2147483647 w 695"/>
              <a:gd name="T25" fmla="*/ 2147483647 h 334"/>
              <a:gd name="T26" fmla="*/ 2147483647 w 695"/>
              <a:gd name="T27" fmla="*/ 2147483647 h 334"/>
              <a:gd name="T28" fmla="*/ 2147483647 w 695"/>
              <a:gd name="T29" fmla="*/ 2147483647 h 334"/>
              <a:gd name="T30" fmla="*/ 2147483647 w 695"/>
              <a:gd name="T31" fmla="*/ 2147483647 h 334"/>
              <a:gd name="T32" fmla="*/ 2147483647 w 695"/>
              <a:gd name="T33" fmla="*/ 0 h 3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5"/>
              <a:gd name="T52" fmla="*/ 0 h 334"/>
              <a:gd name="T53" fmla="*/ 695 w 695"/>
              <a:gd name="T54" fmla="*/ 334 h 3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5" h="334">
                <a:moveTo>
                  <a:pt x="4" y="0"/>
                </a:moveTo>
                <a:lnTo>
                  <a:pt x="0" y="59"/>
                </a:lnTo>
                <a:lnTo>
                  <a:pt x="247" y="68"/>
                </a:lnTo>
                <a:lnTo>
                  <a:pt x="248" y="258"/>
                </a:lnTo>
                <a:lnTo>
                  <a:pt x="375" y="311"/>
                </a:lnTo>
                <a:lnTo>
                  <a:pt x="410" y="292"/>
                </a:lnTo>
                <a:lnTo>
                  <a:pt x="490" y="334"/>
                </a:lnTo>
                <a:lnTo>
                  <a:pt x="542" y="332"/>
                </a:lnTo>
                <a:lnTo>
                  <a:pt x="638" y="292"/>
                </a:lnTo>
                <a:lnTo>
                  <a:pt x="695" y="331"/>
                </a:lnTo>
                <a:lnTo>
                  <a:pt x="695" y="125"/>
                </a:lnTo>
                <a:lnTo>
                  <a:pt x="677" y="4"/>
                </a:lnTo>
                <a:lnTo>
                  <a:pt x="4"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7" name="Freeform 33">
            <a:extLst>
              <a:ext uri="{FF2B5EF4-FFF2-40B4-BE49-F238E27FC236}">
                <a16:creationId xmlns:a16="http://schemas.microsoft.com/office/drawing/2014/main" id="{F7044A14-3F74-41C4-B1DF-518CB2F13D1E}"/>
              </a:ext>
            </a:extLst>
          </p:cNvPr>
          <p:cNvSpPr>
            <a:spLocks/>
          </p:cNvSpPr>
          <p:nvPr/>
        </p:nvSpPr>
        <p:spPr bwMode="auto">
          <a:xfrm>
            <a:off x="8387138" y="3623604"/>
            <a:ext cx="744538" cy="744537"/>
          </a:xfrm>
          <a:custGeom>
            <a:avLst/>
            <a:gdLst>
              <a:gd name="T0" fmla="*/ 2147483647 w 391"/>
              <a:gd name="T1" fmla="*/ 0 h 364"/>
              <a:gd name="T2" fmla="*/ 2147483647 w 391"/>
              <a:gd name="T3" fmla="*/ 2147483647 h 364"/>
              <a:gd name="T4" fmla="*/ 2147483647 w 391"/>
              <a:gd name="T5" fmla="*/ 2147483647 h 364"/>
              <a:gd name="T6" fmla="*/ 0 w 391"/>
              <a:gd name="T7" fmla="*/ 2147483647 h 364"/>
              <a:gd name="T8" fmla="*/ 0 w 391"/>
              <a:gd name="T9" fmla="*/ 2147483647 h 364"/>
              <a:gd name="T10" fmla="*/ 2147483647 w 391"/>
              <a:gd name="T11" fmla="*/ 2147483647 h 364"/>
              <a:gd name="T12" fmla="*/ 2147483647 w 391"/>
              <a:gd name="T13" fmla="*/ 0 h 364"/>
              <a:gd name="T14" fmla="*/ 2147483647 w 391"/>
              <a:gd name="T15" fmla="*/ 2147483647 h 364"/>
              <a:gd name="T16" fmla="*/ 2147483647 w 391"/>
              <a:gd name="T17" fmla="*/ 2147483647 h 364"/>
              <a:gd name="T18" fmla="*/ 2147483647 w 391"/>
              <a:gd name="T19" fmla="*/ 2147483647 h 364"/>
              <a:gd name="T20" fmla="*/ 2147483647 w 391"/>
              <a:gd name="T21" fmla="*/ 2147483647 h 364"/>
              <a:gd name="T22" fmla="*/ 2147483647 w 391"/>
              <a:gd name="T23" fmla="*/ 2147483647 h 364"/>
              <a:gd name="T24" fmla="*/ 2147483647 w 391"/>
              <a:gd name="T25" fmla="*/ 2147483647 h 364"/>
              <a:gd name="T26" fmla="*/ 2147483647 w 391"/>
              <a:gd name="T27" fmla="*/ 2147483647 h 364"/>
              <a:gd name="T28" fmla="*/ 2147483647 w 391"/>
              <a:gd name="T29" fmla="*/ 2147483647 h 364"/>
              <a:gd name="T30" fmla="*/ 2147483647 w 391"/>
              <a:gd name="T31" fmla="*/ 2147483647 h 364"/>
              <a:gd name="T32" fmla="*/ 2147483647 w 391"/>
              <a:gd name="T33" fmla="*/ 2147483647 h 364"/>
              <a:gd name="T34" fmla="*/ 2147483647 w 391"/>
              <a:gd name="T35" fmla="*/ 2147483647 h 364"/>
              <a:gd name="T36" fmla="*/ 2147483647 w 391"/>
              <a:gd name="T37" fmla="*/ 2147483647 h 364"/>
              <a:gd name="T38" fmla="*/ 0 w 391"/>
              <a:gd name="T39" fmla="*/ 214748364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1"/>
              <a:gd name="T61" fmla="*/ 0 h 364"/>
              <a:gd name="T62" fmla="*/ 391 w 391"/>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1" h="364">
                <a:moveTo>
                  <a:pt x="0" y="33"/>
                </a:moveTo>
                <a:lnTo>
                  <a:pt x="155" y="14"/>
                </a:lnTo>
                <a:lnTo>
                  <a:pt x="345" y="0"/>
                </a:lnTo>
                <a:lnTo>
                  <a:pt x="335" y="48"/>
                </a:lnTo>
                <a:lnTo>
                  <a:pt x="377" y="37"/>
                </a:lnTo>
                <a:lnTo>
                  <a:pt x="391" y="69"/>
                </a:lnTo>
                <a:lnTo>
                  <a:pt x="348" y="98"/>
                </a:lnTo>
                <a:lnTo>
                  <a:pt x="358" y="149"/>
                </a:lnTo>
                <a:lnTo>
                  <a:pt x="313" y="234"/>
                </a:lnTo>
                <a:lnTo>
                  <a:pt x="280" y="286"/>
                </a:lnTo>
                <a:lnTo>
                  <a:pt x="298" y="353"/>
                </a:lnTo>
                <a:lnTo>
                  <a:pt x="57" y="364"/>
                </a:lnTo>
                <a:lnTo>
                  <a:pt x="56" y="324"/>
                </a:lnTo>
                <a:lnTo>
                  <a:pt x="8" y="315"/>
                </a:lnTo>
                <a:lnTo>
                  <a:pt x="8" y="98"/>
                </a:lnTo>
                <a:lnTo>
                  <a:pt x="0" y="33"/>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58" name="Freeform 34">
            <a:extLst>
              <a:ext uri="{FF2B5EF4-FFF2-40B4-BE49-F238E27FC236}">
                <a16:creationId xmlns:a16="http://schemas.microsoft.com/office/drawing/2014/main" id="{73FB57EB-47A6-40BC-82FB-9D8AA6B50DCF}"/>
              </a:ext>
            </a:extLst>
          </p:cNvPr>
          <p:cNvSpPr>
            <a:spLocks/>
          </p:cNvSpPr>
          <p:nvPr/>
        </p:nvSpPr>
        <p:spPr bwMode="auto">
          <a:xfrm>
            <a:off x="8482071" y="4357346"/>
            <a:ext cx="909637" cy="781050"/>
          </a:xfrm>
          <a:custGeom>
            <a:avLst/>
            <a:gdLst>
              <a:gd name="T0" fmla="*/ 2147483647 w 477"/>
              <a:gd name="T1" fmla="*/ 0 h 383"/>
              <a:gd name="T2" fmla="*/ 2147483647 w 477"/>
              <a:gd name="T3" fmla="*/ 2147483647 h 383"/>
              <a:gd name="T4" fmla="*/ 2147483647 w 477"/>
              <a:gd name="T5" fmla="*/ 2147483647 h 383"/>
              <a:gd name="T6" fmla="*/ 0 w 477"/>
              <a:gd name="T7" fmla="*/ 2147483647 h 383"/>
              <a:gd name="T8" fmla="*/ 0 w 477"/>
              <a:gd name="T9" fmla="*/ 2147483647 h 383"/>
              <a:gd name="T10" fmla="*/ 2147483647 w 477"/>
              <a:gd name="T11" fmla="*/ 0 h 383"/>
              <a:gd name="T12" fmla="*/ 2147483647 w 477"/>
              <a:gd name="T13" fmla="*/ 2147483647 h 383"/>
              <a:gd name="T14" fmla="*/ 2147483647 w 477"/>
              <a:gd name="T15" fmla="*/ 2147483647 h 383"/>
              <a:gd name="T16" fmla="*/ 2147483647 w 477"/>
              <a:gd name="T17" fmla="*/ 2147483647 h 383"/>
              <a:gd name="T18" fmla="*/ 2147483647 w 477"/>
              <a:gd name="T19" fmla="*/ 2147483647 h 383"/>
              <a:gd name="T20" fmla="*/ 2147483647 w 477"/>
              <a:gd name="T21" fmla="*/ 2147483647 h 383"/>
              <a:gd name="T22" fmla="*/ 2147483647 w 477"/>
              <a:gd name="T23" fmla="*/ 2147483647 h 383"/>
              <a:gd name="T24" fmla="*/ 2147483647 w 477"/>
              <a:gd name="T25" fmla="*/ 2147483647 h 383"/>
              <a:gd name="T26" fmla="*/ 2147483647 w 477"/>
              <a:gd name="T27" fmla="*/ 2147483647 h 383"/>
              <a:gd name="T28" fmla="*/ 2147483647 w 477"/>
              <a:gd name="T29" fmla="*/ 2147483647 h 383"/>
              <a:gd name="T30" fmla="*/ 2147483647 w 477"/>
              <a:gd name="T31" fmla="*/ 2147483647 h 383"/>
              <a:gd name="T32" fmla="*/ 2147483647 w 477"/>
              <a:gd name="T33" fmla="*/ 2147483647 h 383"/>
              <a:gd name="T34" fmla="*/ 2147483647 w 477"/>
              <a:gd name="T35" fmla="*/ 2147483647 h 383"/>
              <a:gd name="T36" fmla="*/ 2147483647 w 477"/>
              <a:gd name="T37" fmla="*/ 2147483647 h 383"/>
              <a:gd name="T38" fmla="*/ 2147483647 w 477"/>
              <a:gd name="T39" fmla="*/ 2147483647 h 383"/>
              <a:gd name="T40" fmla="*/ 2147483647 w 477"/>
              <a:gd name="T41" fmla="*/ 2147483647 h 383"/>
              <a:gd name="T42" fmla="*/ 2147483647 w 477"/>
              <a:gd name="T43" fmla="*/ 2147483647 h 383"/>
              <a:gd name="T44" fmla="*/ 2147483647 w 477"/>
              <a:gd name="T45" fmla="*/ 2147483647 h 383"/>
              <a:gd name="T46" fmla="*/ 2147483647 w 477"/>
              <a:gd name="T47" fmla="*/ 2147483647 h 383"/>
              <a:gd name="T48" fmla="*/ 2147483647 w 477"/>
              <a:gd name="T49" fmla="*/ 2147483647 h 383"/>
              <a:gd name="T50" fmla="*/ 2147483647 w 477"/>
              <a:gd name="T51" fmla="*/ 2147483647 h 383"/>
              <a:gd name="T52" fmla="*/ 2147483647 w 477"/>
              <a:gd name="T53" fmla="*/ 2147483647 h 383"/>
              <a:gd name="T54" fmla="*/ 2147483647 w 477"/>
              <a:gd name="T55" fmla="*/ 2147483647 h 383"/>
              <a:gd name="T56" fmla="*/ 2147483647 w 477"/>
              <a:gd name="T57" fmla="*/ 2147483647 h 383"/>
              <a:gd name="T58" fmla="*/ 2147483647 w 477"/>
              <a:gd name="T59" fmla="*/ 2147483647 h 383"/>
              <a:gd name="T60" fmla="*/ 2147483647 w 477"/>
              <a:gd name="T61" fmla="*/ 2147483647 h 383"/>
              <a:gd name="T62" fmla="*/ 2147483647 w 477"/>
              <a:gd name="T63" fmla="*/ 2147483647 h 383"/>
              <a:gd name="T64" fmla="*/ 2147483647 w 477"/>
              <a:gd name="T65" fmla="*/ 2147483647 h 383"/>
              <a:gd name="T66" fmla="*/ 2147483647 w 477"/>
              <a:gd name="T67" fmla="*/ 2147483647 h 383"/>
              <a:gd name="T68" fmla="*/ 2147483647 w 477"/>
              <a:gd name="T69" fmla="*/ 2147483647 h 383"/>
              <a:gd name="T70" fmla="*/ 2147483647 w 477"/>
              <a:gd name="T71" fmla="*/ 2147483647 h 383"/>
              <a:gd name="T72" fmla="*/ 2147483647 w 477"/>
              <a:gd name="T73" fmla="*/ 2147483647 h 383"/>
              <a:gd name="T74" fmla="*/ 2147483647 w 477"/>
              <a:gd name="T75" fmla="*/ 2147483647 h 383"/>
              <a:gd name="T76" fmla="*/ 0 w 477"/>
              <a:gd name="T77" fmla="*/ 2147483647 h 3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7"/>
              <a:gd name="T118" fmla="*/ 0 h 383"/>
              <a:gd name="T119" fmla="*/ 477 w 477"/>
              <a:gd name="T120" fmla="*/ 383 h 3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7" h="383">
                <a:moveTo>
                  <a:pt x="0" y="9"/>
                </a:moveTo>
                <a:lnTo>
                  <a:pt x="239" y="0"/>
                </a:lnTo>
                <a:lnTo>
                  <a:pt x="281" y="79"/>
                </a:lnTo>
                <a:lnTo>
                  <a:pt x="244" y="172"/>
                </a:lnTo>
                <a:lnTo>
                  <a:pt x="233" y="214"/>
                </a:lnTo>
                <a:lnTo>
                  <a:pt x="393" y="197"/>
                </a:lnTo>
                <a:lnTo>
                  <a:pt x="403" y="258"/>
                </a:lnTo>
                <a:lnTo>
                  <a:pt x="355" y="252"/>
                </a:lnTo>
                <a:lnTo>
                  <a:pt x="333" y="278"/>
                </a:lnTo>
                <a:lnTo>
                  <a:pt x="358" y="295"/>
                </a:lnTo>
                <a:lnTo>
                  <a:pt x="401" y="275"/>
                </a:lnTo>
                <a:lnTo>
                  <a:pt x="403" y="304"/>
                </a:lnTo>
                <a:lnTo>
                  <a:pt x="429" y="279"/>
                </a:lnTo>
                <a:lnTo>
                  <a:pt x="446" y="279"/>
                </a:lnTo>
                <a:lnTo>
                  <a:pt x="426" y="330"/>
                </a:lnTo>
                <a:lnTo>
                  <a:pt x="465" y="339"/>
                </a:lnTo>
                <a:lnTo>
                  <a:pt x="477" y="367"/>
                </a:lnTo>
                <a:lnTo>
                  <a:pt x="459" y="375"/>
                </a:lnTo>
                <a:lnTo>
                  <a:pt x="435" y="358"/>
                </a:lnTo>
                <a:lnTo>
                  <a:pt x="388" y="345"/>
                </a:lnTo>
                <a:lnTo>
                  <a:pt x="398" y="378"/>
                </a:lnTo>
                <a:lnTo>
                  <a:pt x="375" y="383"/>
                </a:lnTo>
                <a:lnTo>
                  <a:pt x="356" y="352"/>
                </a:lnTo>
                <a:lnTo>
                  <a:pt x="345" y="371"/>
                </a:lnTo>
                <a:lnTo>
                  <a:pt x="275" y="371"/>
                </a:lnTo>
                <a:lnTo>
                  <a:pt x="275" y="352"/>
                </a:lnTo>
                <a:lnTo>
                  <a:pt x="249" y="330"/>
                </a:lnTo>
                <a:lnTo>
                  <a:pt x="196" y="327"/>
                </a:lnTo>
                <a:lnTo>
                  <a:pt x="240" y="352"/>
                </a:lnTo>
                <a:lnTo>
                  <a:pt x="179" y="365"/>
                </a:lnTo>
                <a:lnTo>
                  <a:pt x="83" y="348"/>
                </a:lnTo>
                <a:lnTo>
                  <a:pt x="47" y="352"/>
                </a:lnTo>
                <a:lnTo>
                  <a:pt x="60" y="224"/>
                </a:lnTo>
                <a:lnTo>
                  <a:pt x="2" y="122"/>
                </a:lnTo>
                <a:lnTo>
                  <a:pt x="0" y="9"/>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59" name="Freeform 35">
            <a:extLst>
              <a:ext uri="{FF2B5EF4-FFF2-40B4-BE49-F238E27FC236}">
                <a16:creationId xmlns:a16="http://schemas.microsoft.com/office/drawing/2014/main" id="{BAAEABC9-8C76-4CF8-8505-F2FCECDFE026}"/>
              </a:ext>
            </a:extLst>
          </p:cNvPr>
          <p:cNvSpPr>
            <a:spLocks/>
          </p:cNvSpPr>
          <p:nvPr/>
        </p:nvSpPr>
        <p:spPr bwMode="auto">
          <a:xfrm>
            <a:off x="7871201" y="1056299"/>
            <a:ext cx="1014412" cy="1222375"/>
          </a:xfrm>
          <a:custGeom>
            <a:avLst/>
            <a:gdLst>
              <a:gd name="T0" fmla="*/ 2147483647 w 532"/>
              <a:gd name="T1" fmla="*/ 0 h 599"/>
              <a:gd name="T2" fmla="*/ 2147483647 w 532"/>
              <a:gd name="T3" fmla="*/ 2147483647 h 599"/>
              <a:gd name="T4" fmla="*/ 2147483647 w 532"/>
              <a:gd name="T5" fmla="*/ 2147483647 h 599"/>
              <a:gd name="T6" fmla="*/ 0 w 532"/>
              <a:gd name="T7" fmla="*/ 2147483647 h 599"/>
              <a:gd name="T8" fmla="*/ 0 w 532"/>
              <a:gd name="T9" fmla="*/ 2147483647 h 599"/>
              <a:gd name="T10" fmla="*/ 2147483647 w 532"/>
              <a:gd name="T11" fmla="*/ 2147483647 h 599"/>
              <a:gd name="T12" fmla="*/ 2147483647 w 532"/>
              <a:gd name="T13" fmla="*/ 0 h 599"/>
              <a:gd name="T14" fmla="*/ 2147483647 w 532"/>
              <a:gd name="T15" fmla="*/ 2147483647 h 599"/>
              <a:gd name="T16" fmla="*/ 2147483647 w 532"/>
              <a:gd name="T17" fmla="*/ 2147483647 h 599"/>
              <a:gd name="T18" fmla="*/ 2147483647 w 532"/>
              <a:gd name="T19" fmla="*/ 2147483647 h 599"/>
              <a:gd name="T20" fmla="*/ 2147483647 w 532"/>
              <a:gd name="T21" fmla="*/ 2147483647 h 599"/>
              <a:gd name="T22" fmla="*/ 2147483647 w 532"/>
              <a:gd name="T23" fmla="*/ 2147483647 h 599"/>
              <a:gd name="T24" fmla="*/ 2147483647 w 532"/>
              <a:gd name="T25" fmla="*/ 2147483647 h 599"/>
              <a:gd name="T26" fmla="*/ 2147483647 w 532"/>
              <a:gd name="T27" fmla="*/ 2147483647 h 599"/>
              <a:gd name="T28" fmla="*/ 2147483647 w 532"/>
              <a:gd name="T29" fmla="*/ 2147483647 h 599"/>
              <a:gd name="T30" fmla="*/ 2147483647 w 532"/>
              <a:gd name="T31" fmla="*/ 2147483647 h 599"/>
              <a:gd name="T32" fmla="*/ 2147483647 w 532"/>
              <a:gd name="T33" fmla="*/ 2147483647 h 599"/>
              <a:gd name="T34" fmla="*/ 2147483647 w 532"/>
              <a:gd name="T35" fmla="*/ 2147483647 h 599"/>
              <a:gd name="T36" fmla="*/ 2147483647 w 532"/>
              <a:gd name="T37" fmla="*/ 2147483647 h 599"/>
              <a:gd name="T38" fmla="*/ 2147483647 w 532"/>
              <a:gd name="T39" fmla="*/ 2147483647 h 599"/>
              <a:gd name="T40" fmla="*/ 2147483647 w 532"/>
              <a:gd name="T41" fmla="*/ 2147483647 h 599"/>
              <a:gd name="T42" fmla="*/ 2147483647 w 532"/>
              <a:gd name="T43" fmla="*/ 2147483647 h 599"/>
              <a:gd name="T44" fmla="*/ 2147483647 w 532"/>
              <a:gd name="T45" fmla="*/ 2147483647 h 599"/>
              <a:gd name="T46" fmla="*/ 2147483647 w 532"/>
              <a:gd name="T47" fmla="*/ 2147483647 h 599"/>
              <a:gd name="T48" fmla="*/ 2147483647 w 532"/>
              <a:gd name="T49" fmla="*/ 2147483647 h 599"/>
              <a:gd name="T50" fmla="*/ 2147483647 w 532"/>
              <a:gd name="T51" fmla="*/ 2147483647 h 599"/>
              <a:gd name="T52" fmla="*/ 2147483647 w 532"/>
              <a:gd name="T53" fmla="*/ 2147483647 h 599"/>
              <a:gd name="T54" fmla="*/ 2147483647 w 532"/>
              <a:gd name="T55" fmla="*/ 2147483647 h 599"/>
              <a:gd name="T56" fmla="*/ 2147483647 w 532"/>
              <a:gd name="T57" fmla="*/ 2147483647 h 599"/>
              <a:gd name="T58" fmla="*/ 2147483647 w 532"/>
              <a:gd name="T59" fmla="*/ 2147483647 h 599"/>
              <a:gd name="T60" fmla="*/ 2147483647 w 532"/>
              <a:gd name="T61" fmla="*/ 2147483647 h 599"/>
              <a:gd name="T62" fmla="*/ 2147483647 w 532"/>
              <a:gd name="T63" fmla="*/ 2147483647 h 599"/>
              <a:gd name="T64" fmla="*/ 2147483647 w 532"/>
              <a:gd name="T65" fmla="*/ 2147483647 h 599"/>
              <a:gd name="T66" fmla="*/ 2147483647 w 532"/>
              <a:gd name="T67" fmla="*/ 2147483647 h 599"/>
              <a:gd name="T68" fmla="*/ 0 w 532"/>
              <a:gd name="T69" fmla="*/ 2147483647 h 5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2"/>
              <a:gd name="T106" fmla="*/ 0 h 599"/>
              <a:gd name="T107" fmla="*/ 532 w 532"/>
              <a:gd name="T108" fmla="*/ 599 h 5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2" h="599">
                <a:moveTo>
                  <a:pt x="0" y="46"/>
                </a:moveTo>
                <a:lnTo>
                  <a:pt x="140" y="46"/>
                </a:lnTo>
                <a:lnTo>
                  <a:pt x="138" y="0"/>
                </a:lnTo>
                <a:lnTo>
                  <a:pt x="169" y="13"/>
                </a:lnTo>
                <a:lnTo>
                  <a:pt x="175" y="49"/>
                </a:lnTo>
                <a:lnTo>
                  <a:pt x="241" y="89"/>
                </a:lnTo>
                <a:lnTo>
                  <a:pt x="262" y="71"/>
                </a:lnTo>
                <a:lnTo>
                  <a:pt x="301" y="71"/>
                </a:lnTo>
                <a:lnTo>
                  <a:pt x="332" y="106"/>
                </a:lnTo>
                <a:lnTo>
                  <a:pt x="352" y="93"/>
                </a:lnTo>
                <a:lnTo>
                  <a:pt x="410" y="107"/>
                </a:lnTo>
                <a:lnTo>
                  <a:pt x="430" y="81"/>
                </a:lnTo>
                <a:lnTo>
                  <a:pt x="467" y="102"/>
                </a:lnTo>
                <a:lnTo>
                  <a:pt x="532" y="99"/>
                </a:lnTo>
                <a:lnTo>
                  <a:pt x="426" y="173"/>
                </a:lnTo>
                <a:lnTo>
                  <a:pt x="374" y="238"/>
                </a:lnTo>
                <a:lnTo>
                  <a:pt x="384" y="333"/>
                </a:lnTo>
                <a:lnTo>
                  <a:pt x="347" y="372"/>
                </a:lnTo>
                <a:lnTo>
                  <a:pt x="362" y="400"/>
                </a:lnTo>
                <a:lnTo>
                  <a:pt x="362" y="469"/>
                </a:lnTo>
                <a:lnTo>
                  <a:pt x="398" y="469"/>
                </a:lnTo>
                <a:lnTo>
                  <a:pt x="452" y="520"/>
                </a:lnTo>
                <a:lnTo>
                  <a:pt x="474" y="581"/>
                </a:lnTo>
                <a:lnTo>
                  <a:pt x="98" y="599"/>
                </a:lnTo>
                <a:lnTo>
                  <a:pt x="99" y="433"/>
                </a:lnTo>
                <a:lnTo>
                  <a:pt x="66" y="397"/>
                </a:lnTo>
                <a:lnTo>
                  <a:pt x="77" y="353"/>
                </a:lnTo>
                <a:lnTo>
                  <a:pt x="89" y="328"/>
                </a:lnTo>
                <a:lnTo>
                  <a:pt x="66" y="214"/>
                </a:lnTo>
                <a:lnTo>
                  <a:pt x="34" y="138"/>
                </a:lnTo>
                <a:lnTo>
                  <a:pt x="0" y="46"/>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60" name="Freeform 36">
            <a:extLst>
              <a:ext uri="{FF2B5EF4-FFF2-40B4-BE49-F238E27FC236}">
                <a16:creationId xmlns:a16="http://schemas.microsoft.com/office/drawing/2014/main" id="{9AAB4854-4B5F-444C-82DB-1706FE7BBDBB}"/>
              </a:ext>
            </a:extLst>
          </p:cNvPr>
          <p:cNvSpPr>
            <a:spLocks/>
          </p:cNvSpPr>
          <p:nvPr/>
        </p:nvSpPr>
        <p:spPr bwMode="auto">
          <a:xfrm>
            <a:off x="8537633" y="1460159"/>
            <a:ext cx="766763" cy="968375"/>
          </a:xfrm>
          <a:custGeom>
            <a:avLst/>
            <a:gdLst>
              <a:gd name="T0" fmla="*/ 2147483647 w 404"/>
              <a:gd name="T1" fmla="*/ 0 h 473"/>
              <a:gd name="T2" fmla="*/ 2147483647 w 404"/>
              <a:gd name="T3" fmla="*/ 2147483647 h 473"/>
              <a:gd name="T4" fmla="*/ 2147483647 w 404"/>
              <a:gd name="T5" fmla="*/ 2147483647 h 473"/>
              <a:gd name="T6" fmla="*/ 0 w 404"/>
              <a:gd name="T7" fmla="*/ 2147483647 h 473"/>
              <a:gd name="T8" fmla="*/ 2147483647 w 404"/>
              <a:gd name="T9" fmla="*/ 2147483647 h 473"/>
              <a:gd name="T10" fmla="*/ 2147483647 w 404"/>
              <a:gd name="T11" fmla="*/ 2147483647 h 473"/>
              <a:gd name="T12" fmla="*/ 2147483647 w 404"/>
              <a:gd name="T13" fmla="*/ 2147483647 h 473"/>
              <a:gd name="T14" fmla="*/ 2147483647 w 404"/>
              <a:gd name="T15" fmla="*/ 0 h 473"/>
              <a:gd name="T16" fmla="*/ 2147483647 w 404"/>
              <a:gd name="T17" fmla="*/ 2147483647 h 473"/>
              <a:gd name="T18" fmla="*/ 2147483647 w 404"/>
              <a:gd name="T19" fmla="*/ 2147483647 h 473"/>
              <a:gd name="T20" fmla="*/ 2147483647 w 404"/>
              <a:gd name="T21" fmla="*/ 2147483647 h 473"/>
              <a:gd name="T22" fmla="*/ 2147483647 w 404"/>
              <a:gd name="T23" fmla="*/ 2147483647 h 473"/>
              <a:gd name="T24" fmla="*/ 2147483647 w 404"/>
              <a:gd name="T25" fmla="*/ 2147483647 h 473"/>
              <a:gd name="T26" fmla="*/ 2147483647 w 404"/>
              <a:gd name="T27" fmla="*/ 2147483647 h 473"/>
              <a:gd name="T28" fmla="*/ 2147483647 w 404"/>
              <a:gd name="T29" fmla="*/ 2147483647 h 473"/>
              <a:gd name="T30" fmla="*/ 2147483647 w 404"/>
              <a:gd name="T31" fmla="*/ 2147483647 h 473"/>
              <a:gd name="T32" fmla="*/ 2147483647 w 404"/>
              <a:gd name="T33" fmla="*/ 2147483647 h 473"/>
              <a:gd name="T34" fmla="*/ 2147483647 w 404"/>
              <a:gd name="T35" fmla="*/ 2147483647 h 473"/>
              <a:gd name="T36" fmla="*/ 2147483647 w 404"/>
              <a:gd name="T37" fmla="*/ 2147483647 h 473"/>
              <a:gd name="T38" fmla="*/ 2147483647 w 404"/>
              <a:gd name="T39" fmla="*/ 2147483647 h 473"/>
              <a:gd name="T40" fmla="*/ 2147483647 w 404"/>
              <a:gd name="T41" fmla="*/ 2147483647 h 473"/>
              <a:gd name="T42" fmla="*/ 2147483647 w 404"/>
              <a:gd name="T43" fmla="*/ 2147483647 h 473"/>
              <a:gd name="T44" fmla="*/ 2147483647 w 404"/>
              <a:gd name="T45" fmla="*/ 2147483647 h 473"/>
              <a:gd name="T46" fmla="*/ 2147483647 w 404"/>
              <a:gd name="T47" fmla="*/ 2147483647 h 473"/>
              <a:gd name="T48" fmla="*/ 2147483647 w 404"/>
              <a:gd name="T49" fmla="*/ 2147483647 h 473"/>
              <a:gd name="T50" fmla="*/ 2147483647 w 404"/>
              <a:gd name="T51" fmla="*/ 2147483647 h 473"/>
              <a:gd name="T52" fmla="*/ 2147483647 w 404"/>
              <a:gd name="T53" fmla="*/ 2147483647 h 473"/>
              <a:gd name="T54" fmla="*/ 2147483647 w 404"/>
              <a:gd name="T55" fmla="*/ 2147483647 h 473"/>
              <a:gd name="T56" fmla="*/ 2147483647 w 404"/>
              <a:gd name="T57" fmla="*/ 2147483647 h 473"/>
              <a:gd name="T58" fmla="*/ 2147483647 w 404"/>
              <a:gd name="T59" fmla="*/ 2147483647 h 473"/>
              <a:gd name="T60" fmla="*/ 2147483647 w 404"/>
              <a:gd name="T61" fmla="*/ 2147483647 h 473"/>
              <a:gd name="T62" fmla="*/ 2147483647 w 404"/>
              <a:gd name="T63" fmla="*/ 2147483647 h 473"/>
              <a:gd name="T64" fmla="*/ 2147483647 w 404"/>
              <a:gd name="T65" fmla="*/ 2147483647 h 473"/>
              <a:gd name="T66" fmla="*/ 2147483647 w 404"/>
              <a:gd name="T67" fmla="*/ 2147483647 h 473"/>
              <a:gd name="T68" fmla="*/ 2147483647 w 404"/>
              <a:gd name="T69" fmla="*/ 2147483647 h 473"/>
              <a:gd name="T70" fmla="*/ 2147483647 w 404"/>
              <a:gd name="T71" fmla="*/ 2147483647 h 473"/>
              <a:gd name="T72" fmla="*/ 2147483647 w 404"/>
              <a:gd name="T73" fmla="*/ 2147483647 h 473"/>
              <a:gd name="T74" fmla="*/ 0 w 404"/>
              <a:gd name="T75" fmla="*/ 2147483647 h 473"/>
              <a:gd name="T76" fmla="*/ 2147483647 w 404"/>
              <a:gd name="T77" fmla="*/ 2147483647 h 473"/>
              <a:gd name="T78" fmla="*/ 2147483647 w 404"/>
              <a:gd name="T79" fmla="*/ 2147483647 h 47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4"/>
              <a:gd name="T121" fmla="*/ 0 h 473"/>
              <a:gd name="T122" fmla="*/ 404 w 404"/>
              <a:gd name="T123" fmla="*/ 473 h 47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4" h="473">
                <a:moveTo>
                  <a:pt x="29" y="32"/>
                </a:moveTo>
                <a:lnTo>
                  <a:pt x="59" y="28"/>
                </a:lnTo>
                <a:lnTo>
                  <a:pt x="87" y="28"/>
                </a:lnTo>
                <a:lnTo>
                  <a:pt x="104" y="0"/>
                </a:lnTo>
                <a:lnTo>
                  <a:pt x="117" y="35"/>
                </a:lnTo>
                <a:lnTo>
                  <a:pt x="161" y="35"/>
                </a:lnTo>
                <a:lnTo>
                  <a:pt x="184" y="67"/>
                </a:lnTo>
                <a:lnTo>
                  <a:pt x="229" y="58"/>
                </a:lnTo>
                <a:lnTo>
                  <a:pt x="260" y="79"/>
                </a:lnTo>
                <a:lnTo>
                  <a:pt x="316" y="93"/>
                </a:lnTo>
                <a:lnTo>
                  <a:pt x="327" y="118"/>
                </a:lnTo>
                <a:lnTo>
                  <a:pt x="356" y="119"/>
                </a:lnTo>
                <a:lnTo>
                  <a:pt x="347" y="144"/>
                </a:lnTo>
                <a:lnTo>
                  <a:pt x="357" y="172"/>
                </a:lnTo>
                <a:lnTo>
                  <a:pt x="338" y="207"/>
                </a:lnTo>
                <a:lnTo>
                  <a:pt x="351" y="214"/>
                </a:lnTo>
                <a:lnTo>
                  <a:pt x="383" y="176"/>
                </a:lnTo>
                <a:lnTo>
                  <a:pt x="382" y="163"/>
                </a:lnTo>
                <a:lnTo>
                  <a:pt x="395" y="157"/>
                </a:lnTo>
                <a:lnTo>
                  <a:pt x="404" y="176"/>
                </a:lnTo>
                <a:lnTo>
                  <a:pt x="379" y="202"/>
                </a:lnTo>
                <a:lnTo>
                  <a:pt x="369" y="262"/>
                </a:lnTo>
                <a:lnTo>
                  <a:pt x="369" y="362"/>
                </a:lnTo>
                <a:lnTo>
                  <a:pt x="383" y="380"/>
                </a:lnTo>
                <a:lnTo>
                  <a:pt x="377" y="442"/>
                </a:lnTo>
                <a:lnTo>
                  <a:pt x="186" y="473"/>
                </a:lnTo>
                <a:lnTo>
                  <a:pt x="138" y="444"/>
                </a:lnTo>
                <a:lnTo>
                  <a:pt x="148" y="406"/>
                </a:lnTo>
                <a:lnTo>
                  <a:pt x="125" y="365"/>
                </a:lnTo>
                <a:lnTo>
                  <a:pt x="104" y="314"/>
                </a:lnTo>
                <a:lnTo>
                  <a:pt x="50" y="263"/>
                </a:lnTo>
                <a:lnTo>
                  <a:pt x="17" y="263"/>
                </a:lnTo>
                <a:lnTo>
                  <a:pt x="17" y="194"/>
                </a:lnTo>
                <a:lnTo>
                  <a:pt x="0" y="167"/>
                </a:lnTo>
                <a:lnTo>
                  <a:pt x="37" y="127"/>
                </a:lnTo>
                <a:lnTo>
                  <a:pt x="29" y="32"/>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61" name="Freeform 37">
            <a:extLst>
              <a:ext uri="{FF2B5EF4-FFF2-40B4-BE49-F238E27FC236}">
                <a16:creationId xmlns:a16="http://schemas.microsoft.com/office/drawing/2014/main" id="{FB8E464C-5BBC-4F6A-BCC9-7BD998FE8102}"/>
              </a:ext>
            </a:extLst>
          </p:cNvPr>
          <p:cNvSpPr>
            <a:spLocks/>
          </p:cNvSpPr>
          <p:nvPr/>
        </p:nvSpPr>
        <p:spPr bwMode="auto">
          <a:xfrm>
            <a:off x="8050271" y="2231366"/>
            <a:ext cx="892175" cy="622300"/>
          </a:xfrm>
          <a:custGeom>
            <a:avLst/>
            <a:gdLst>
              <a:gd name="T0" fmla="*/ 2147483647 w 469"/>
              <a:gd name="T1" fmla="*/ 0 h 305"/>
              <a:gd name="T2" fmla="*/ 2147483647 w 469"/>
              <a:gd name="T3" fmla="*/ 2147483647 h 305"/>
              <a:gd name="T4" fmla="*/ 2147483647 w 469"/>
              <a:gd name="T5" fmla="*/ 2147483647 h 305"/>
              <a:gd name="T6" fmla="*/ 0 w 469"/>
              <a:gd name="T7" fmla="*/ 2147483647 h 305"/>
              <a:gd name="T8" fmla="*/ 2147483647 w 469"/>
              <a:gd name="T9" fmla="*/ 2147483647 h 305"/>
              <a:gd name="T10" fmla="*/ 0 w 469"/>
              <a:gd name="T11" fmla="*/ 2147483647 h 305"/>
              <a:gd name="T12" fmla="*/ 2147483647 w 469"/>
              <a:gd name="T13" fmla="*/ 2147483647 h 305"/>
              <a:gd name="T14" fmla="*/ 2147483647 w 469"/>
              <a:gd name="T15" fmla="*/ 2147483647 h 305"/>
              <a:gd name="T16" fmla="*/ 2147483647 w 469"/>
              <a:gd name="T17" fmla="*/ 2147483647 h 305"/>
              <a:gd name="T18" fmla="*/ 2147483647 w 469"/>
              <a:gd name="T19" fmla="*/ 2147483647 h 305"/>
              <a:gd name="T20" fmla="*/ 2147483647 w 469"/>
              <a:gd name="T21" fmla="*/ 2147483647 h 305"/>
              <a:gd name="T22" fmla="*/ 2147483647 w 469"/>
              <a:gd name="T23" fmla="*/ 2147483647 h 305"/>
              <a:gd name="T24" fmla="*/ 2147483647 w 469"/>
              <a:gd name="T25" fmla="*/ 2147483647 h 305"/>
              <a:gd name="T26" fmla="*/ 2147483647 w 469"/>
              <a:gd name="T27" fmla="*/ 2147483647 h 305"/>
              <a:gd name="T28" fmla="*/ 2147483647 w 469"/>
              <a:gd name="T29" fmla="*/ 2147483647 h 305"/>
              <a:gd name="T30" fmla="*/ 2147483647 w 469"/>
              <a:gd name="T31" fmla="*/ 2147483647 h 305"/>
              <a:gd name="T32" fmla="*/ 2147483647 w 469"/>
              <a:gd name="T33" fmla="*/ 2147483647 h 305"/>
              <a:gd name="T34" fmla="*/ 2147483647 w 469"/>
              <a:gd name="T35" fmla="*/ 2147483647 h 305"/>
              <a:gd name="T36" fmla="*/ 2147483647 w 469"/>
              <a:gd name="T37" fmla="*/ 0 h 305"/>
              <a:gd name="T38" fmla="*/ 2147483647 w 469"/>
              <a:gd name="T39" fmla="*/ 2147483647 h 305"/>
              <a:gd name="T40" fmla="*/ 2147483647 w 469"/>
              <a:gd name="T41" fmla="*/ 2147483647 h 305"/>
              <a:gd name="T42" fmla="*/ 2147483647 w 469"/>
              <a:gd name="T43" fmla="*/ 2147483647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9"/>
              <a:gd name="T67" fmla="*/ 0 h 305"/>
              <a:gd name="T68" fmla="*/ 469 w 469"/>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9" h="305">
                <a:moveTo>
                  <a:pt x="7" y="16"/>
                </a:moveTo>
                <a:lnTo>
                  <a:pt x="0" y="70"/>
                </a:lnTo>
                <a:lnTo>
                  <a:pt x="10" y="126"/>
                </a:lnTo>
                <a:lnTo>
                  <a:pt x="54" y="243"/>
                </a:lnTo>
                <a:lnTo>
                  <a:pt x="78" y="305"/>
                </a:lnTo>
                <a:lnTo>
                  <a:pt x="354" y="291"/>
                </a:lnTo>
                <a:lnTo>
                  <a:pt x="399" y="305"/>
                </a:lnTo>
                <a:lnTo>
                  <a:pt x="427" y="245"/>
                </a:lnTo>
                <a:lnTo>
                  <a:pt x="417" y="203"/>
                </a:lnTo>
                <a:lnTo>
                  <a:pt x="463" y="195"/>
                </a:lnTo>
                <a:lnTo>
                  <a:pt x="469" y="128"/>
                </a:lnTo>
                <a:lnTo>
                  <a:pt x="442" y="99"/>
                </a:lnTo>
                <a:lnTo>
                  <a:pt x="394" y="70"/>
                </a:lnTo>
                <a:lnTo>
                  <a:pt x="404" y="29"/>
                </a:lnTo>
                <a:lnTo>
                  <a:pt x="383" y="0"/>
                </a:lnTo>
                <a:lnTo>
                  <a:pt x="280" y="4"/>
                </a:lnTo>
                <a:lnTo>
                  <a:pt x="176" y="9"/>
                </a:lnTo>
                <a:lnTo>
                  <a:pt x="7" y="16"/>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62" name="Freeform 38">
            <a:extLst>
              <a:ext uri="{FF2B5EF4-FFF2-40B4-BE49-F238E27FC236}">
                <a16:creationId xmlns:a16="http://schemas.microsoft.com/office/drawing/2014/main" id="{E9180D2F-889A-4A9C-AF60-F2EB44C0CB2E}"/>
              </a:ext>
            </a:extLst>
          </p:cNvPr>
          <p:cNvSpPr>
            <a:spLocks/>
          </p:cNvSpPr>
          <p:nvPr/>
        </p:nvSpPr>
        <p:spPr bwMode="auto">
          <a:xfrm>
            <a:off x="8837671" y="1322046"/>
            <a:ext cx="830262" cy="385763"/>
          </a:xfrm>
          <a:custGeom>
            <a:avLst/>
            <a:gdLst>
              <a:gd name="T0" fmla="*/ 2147483647 w 435"/>
              <a:gd name="T1" fmla="*/ 0 h 188"/>
              <a:gd name="T2" fmla="*/ 2147483647 w 435"/>
              <a:gd name="T3" fmla="*/ 2147483647 h 188"/>
              <a:gd name="T4" fmla="*/ 2147483647 w 435"/>
              <a:gd name="T5" fmla="*/ 2147483647 h 188"/>
              <a:gd name="T6" fmla="*/ 0 w 435"/>
              <a:gd name="T7" fmla="*/ 2147483647 h 188"/>
              <a:gd name="T8" fmla="*/ 0 w 435"/>
              <a:gd name="T9" fmla="*/ 2147483647 h 188"/>
              <a:gd name="T10" fmla="*/ 2147483647 w 435"/>
              <a:gd name="T11" fmla="*/ 0 h 188"/>
              <a:gd name="T12" fmla="*/ 2147483647 w 435"/>
              <a:gd name="T13" fmla="*/ 2147483647 h 188"/>
              <a:gd name="T14" fmla="*/ 2147483647 w 435"/>
              <a:gd name="T15" fmla="*/ 2147483647 h 188"/>
              <a:gd name="T16" fmla="*/ 2147483647 w 435"/>
              <a:gd name="T17" fmla="*/ 2147483647 h 188"/>
              <a:gd name="T18" fmla="*/ 2147483647 w 435"/>
              <a:gd name="T19" fmla="*/ 2147483647 h 188"/>
              <a:gd name="T20" fmla="*/ 2147483647 w 435"/>
              <a:gd name="T21" fmla="*/ 2147483647 h 188"/>
              <a:gd name="T22" fmla="*/ 2147483647 w 435"/>
              <a:gd name="T23" fmla="*/ 2147483647 h 188"/>
              <a:gd name="T24" fmla="*/ 2147483647 w 435"/>
              <a:gd name="T25" fmla="*/ 2147483647 h 188"/>
              <a:gd name="T26" fmla="*/ 2147483647 w 435"/>
              <a:gd name="T27" fmla="*/ 2147483647 h 188"/>
              <a:gd name="T28" fmla="*/ 2147483647 w 435"/>
              <a:gd name="T29" fmla="*/ 2147483647 h 188"/>
              <a:gd name="T30" fmla="*/ 2147483647 w 435"/>
              <a:gd name="T31" fmla="*/ 2147483647 h 188"/>
              <a:gd name="T32" fmla="*/ 2147483647 w 435"/>
              <a:gd name="T33" fmla="*/ 2147483647 h 188"/>
              <a:gd name="T34" fmla="*/ 2147483647 w 435"/>
              <a:gd name="T35" fmla="*/ 2147483647 h 188"/>
              <a:gd name="T36" fmla="*/ 2147483647 w 435"/>
              <a:gd name="T37" fmla="*/ 2147483647 h 188"/>
              <a:gd name="T38" fmla="*/ 2147483647 w 435"/>
              <a:gd name="T39" fmla="*/ 2147483647 h 188"/>
              <a:gd name="T40" fmla="*/ 2147483647 w 435"/>
              <a:gd name="T41" fmla="*/ 2147483647 h 188"/>
              <a:gd name="T42" fmla="*/ 2147483647 w 435"/>
              <a:gd name="T43" fmla="*/ 2147483647 h 188"/>
              <a:gd name="T44" fmla="*/ 2147483647 w 435"/>
              <a:gd name="T45" fmla="*/ 2147483647 h 188"/>
              <a:gd name="T46" fmla="*/ 2147483647 w 435"/>
              <a:gd name="T47" fmla="*/ 2147483647 h 188"/>
              <a:gd name="T48" fmla="*/ 2147483647 w 435"/>
              <a:gd name="T49" fmla="*/ 2147483647 h 188"/>
              <a:gd name="T50" fmla="*/ 2147483647 w 435"/>
              <a:gd name="T51" fmla="*/ 2147483647 h 188"/>
              <a:gd name="T52" fmla="*/ 2147483647 w 435"/>
              <a:gd name="T53" fmla="*/ 2147483647 h 188"/>
              <a:gd name="T54" fmla="*/ 2147483647 w 435"/>
              <a:gd name="T55" fmla="*/ 2147483647 h 188"/>
              <a:gd name="T56" fmla="*/ 0 w 435"/>
              <a:gd name="T57" fmla="*/ 2147483647 h 1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35"/>
              <a:gd name="T88" fmla="*/ 0 h 188"/>
              <a:gd name="T89" fmla="*/ 435 w 435"/>
              <a:gd name="T90" fmla="*/ 188 h 1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35" h="188">
                <a:moveTo>
                  <a:pt x="0" y="104"/>
                </a:moveTo>
                <a:lnTo>
                  <a:pt x="97" y="0"/>
                </a:lnTo>
                <a:lnTo>
                  <a:pt x="80" y="43"/>
                </a:lnTo>
                <a:lnTo>
                  <a:pt x="93" y="56"/>
                </a:lnTo>
                <a:lnTo>
                  <a:pt x="124" y="38"/>
                </a:lnTo>
                <a:lnTo>
                  <a:pt x="190" y="64"/>
                </a:lnTo>
                <a:lnTo>
                  <a:pt x="219" y="43"/>
                </a:lnTo>
                <a:lnTo>
                  <a:pt x="310" y="31"/>
                </a:lnTo>
                <a:lnTo>
                  <a:pt x="327" y="57"/>
                </a:lnTo>
                <a:lnTo>
                  <a:pt x="362" y="51"/>
                </a:lnTo>
                <a:lnTo>
                  <a:pt x="430" y="79"/>
                </a:lnTo>
                <a:lnTo>
                  <a:pt x="435" y="99"/>
                </a:lnTo>
                <a:lnTo>
                  <a:pt x="360" y="117"/>
                </a:lnTo>
                <a:lnTo>
                  <a:pt x="339" y="104"/>
                </a:lnTo>
                <a:lnTo>
                  <a:pt x="301" y="108"/>
                </a:lnTo>
                <a:lnTo>
                  <a:pt x="257" y="134"/>
                </a:lnTo>
                <a:lnTo>
                  <a:pt x="237" y="136"/>
                </a:lnTo>
                <a:lnTo>
                  <a:pt x="221" y="117"/>
                </a:lnTo>
                <a:lnTo>
                  <a:pt x="196" y="186"/>
                </a:lnTo>
                <a:lnTo>
                  <a:pt x="169" y="188"/>
                </a:lnTo>
                <a:lnTo>
                  <a:pt x="157" y="160"/>
                </a:lnTo>
                <a:lnTo>
                  <a:pt x="99" y="147"/>
                </a:lnTo>
                <a:lnTo>
                  <a:pt x="71" y="127"/>
                </a:lnTo>
                <a:lnTo>
                  <a:pt x="23" y="134"/>
                </a:lnTo>
                <a:lnTo>
                  <a:pt x="0" y="104"/>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63" name="Freeform 39">
            <a:extLst>
              <a:ext uri="{FF2B5EF4-FFF2-40B4-BE49-F238E27FC236}">
                <a16:creationId xmlns:a16="http://schemas.microsoft.com/office/drawing/2014/main" id="{87E43FEA-3ADC-4BD6-8DEF-D938C4BB5594}"/>
              </a:ext>
            </a:extLst>
          </p:cNvPr>
          <p:cNvSpPr>
            <a:spLocks/>
          </p:cNvSpPr>
          <p:nvPr/>
        </p:nvSpPr>
        <p:spPr bwMode="auto">
          <a:xfrm>
            <a:off x="9412346" y="1595096"/>
            <a:ext cx="592137" cy="860425"/>
          </a:xfrm>
          <a:custGeom>
            <a:avLst/>
            <a:gdLst>
              <a:gd name="T0" fmla="*/ 2147483647 w 311"/>
              <a:gd name="T1" fmla="*/ 0 h 421"/>
              <a:gd name="T2" fmla="*/ 2147483647 w 311"/>
              <a:gd name="T3" fmla="*/ 2147483647 h 421"/>
              <a:gd name="T4" fmla="*/ 2147483647 w 311"/>
              <a:gd name="T5" fmla="*/ 2147483647 h 421"/>
              <a:gd name="T6" fmla="*/ 0 w 311"/>
              <a:gd name="T7" fmla="*/ 2147483647 h 421"/>
              <a:gd name="T8" fmla="*/ 2147483647 w 311"/>
              <a:gd name="T9" fmla="*/ 2147483647 h 421"/>
              <a:gd name="T10" fmla="*/ 2147483647 w 311"/>
              <a:gd name="T11" fmla="*/ 2147483647 h 421"/>
              <a:gd name="T12" fmla="*/ 2147483647 w 311"/>
              <a:gd name="T13" fmla="*/ 2147483647 h 421"/>
              <a:gd name="T14" fmla="*/ 2147483647 w 311"/>
              <a:gd name="T15" fmla="*/ 2147483647 h 421"/>
              <a:gd name="T16" fmla="*/ 2147483647 w 311"/>
              <a:gd name="T17" fmla="*/ 2147483647 h 421"/>
              <a:gd name="T18" fmla="*/ 2147483647 w 311"/>
              <a:gd name="T19" fmla="*/ 2147483647 h 421"/>
              <a:gd name="T20" fmla="*/ 0 w 311"/>
              <a:gd name="T21" fmla="*/ 2147483647 h 421"/>
              <a:gd name="T22" fmla="*/ 2147483647 w 311"/>
              <a:gd name="T23" fmla="*/ 2147483647 h 421"/>
              <a:gd name="T24" fmla="*/ 2147483647 w 311"/>
              <a:gd name="T25" fmla="*/ 2147483647 h 421"/>
              <a:gd name="T26" fmla="*/ 2147483647 w 311"/>
              <a:gd name="T27" fmla="*/ 2147483647 h 421"/>
              <a:gd name="T28" fmla="*/ 2147483647 w 311"/>
              <a:gd name="T29" fmla="*/ 2147483647 h 421"/>
              <a:gd name="T30" fmla="*/ 2147483647 w 311"/>
              <a:gd name="T31" fmla="*/ 2147483647 h 421"/>
              <a:gd name="T32" fmla="*/ 2147483647 w 311"/>
              <a:gd name="T33" fmla="*/ 2147483647 h 421"/>
              <a:gd name="T34" fmla="*/ 2147483647 w 311"/>
              <a:gd name="T35" fmla="*/ 2147483647 h 421"/>
              <a:gd name="T36" fmla="*/ 2147483647 w 311"/>
              <a:gd name="T37" fmla="*/ 2147483647 h 421"/>
              <a:gd name="T38" fmla="*/ 2147483647 w 311"/>
              <a:gd name="T39" fmla="*/ 2147483647 h 421"/>
              <a:gd name="T40" fmla="*/ 2147483647 w 311"/>
              <a:gd name="T41" fmla="*/ 2147483647 h 421"/>
              <a:gd name="T42" fmla="*/ 2147483647 w 311"/>
              <a:gd name="T43" fmla="*/ 2147483647 h 421"/>
              <a:gd name="T44" fmla="*/ 2147483647 w 311"/>
              <a:gd name="T45" fmla="*/ 2147483647 h 421"/>
              <a:gd name="T46" fmla="*/ 2147483647 w 311"/>
              <a:gd name="T47" fmla="*/ 2147483647 h 421"/>
              <a:gd name="T48" fmla="*/ 2147483647 w 311"/>
              <a:gd name="T49" fmla="*/ 2147483647 h 421"/>
              <a:gd name="T50" fmla="*/ 2147483647 w 311"/>
              <a:gd name="T51" fmla="*/ 2147483647 h 421"/>
              <a:gd name="T52" fmla="*/ 2147483647 w 311"/>
              <a:gd name="T53" fmla="*/ 2147483647 h 421"/>
              <a:gd name="T54" fmla="*/ 2147483647 w 311"/>
              <a:gd name="T55" fmla="*/ 2147483647 h 421"/>
              <a:gd name="T56" fmla="*/ 2147483647 w 311"/>
              <a:gd name="T57" fmla="*/ 2147483647 h 421"/>
              <a:gd name="T58" fmla="*/ 2147483647 w 311"/>
              <a:gd name="T59" fmla="*/ 2147483647 h 421"/>
              <a:gd name="T60" fmla="*/ 2147483647 w 311"/>
              <a:gd name="T61" fmla="*/ 2147483647 h 421"/>
              <a:gd name="T62" fmla="*/ 2147483647 w 311"/>
              <a:gd name="T63" fmla="*/ 2147483647 h 421"/>
              <a:gd name="T64" fmla="*/ 2147483647 w 311"/>
              <a:gd name="T65" fmla="*/ 2147483647 h 421"/>
              <a:gd name="T66" fmla="*/ 2147483647 w 311"/>
              <a:gd name="T67" fmla="*/ 2147483647 h 421"/>
              <a:gd name="T68" fmla="*/ 2147483647 w 311"/>
              <a:gd name="T69" fmla="*/ 2147483647 h 421"/>
              <a:gd name="T70" fmla="*/ 2147483647 w 311"/>
              <a:gd name="T71" fmla="*/ 2147483647 h 421"/>
              <a:gd name="T72" fmla="*/ 2147483647 w 311"/>
              <a:gd name="T73" fmla="*/ 2147483647 h 421"/>
              <a:gd name="T74" fmla="*/ 2147483647 w 311"/>
              <a:gd name="T75" fmla="*/ 2147483647 h 421"/>
              <a:gd name="T76" fmla="*/ 2147483647 w 311"/>
              <a:gd name="T77" fmla="*/ 2147483647 h 421"/>
              <a:gd name="T78" fmla="*/ 2147483647 w 311"/>
              <a:gd name="T79" fmla="*/ 2147483647 h 421"/>
              <a:gd name="T80" fmla="*/ 2147483647 w 311"/>
              <a:gd name="T81" fmla="*/ 2147483647 h 421"/>
              <a:gd name="T82" fmla="*/ 2147483647 w 311"/>
              <a:gd name="T83" fmla="*/ 2147483647 h 421"/>
              <a:gd name="T84" fmla="*/ 2147483647 w 311"/>
              <a:gd name="T85" fmla="*/ 2147483647 h 421"/>
              <a:gd name="T86" fmla="*/ 2147483647 w 311"/>
              <a:gd name="T87" fmla="*/ 2147483647 h 421"/>
              <a:gd name="T88" fmla="*/ 2147483647 w 311"/>
              <a:gd name="T89" fmla="*/ 2147483647 h 421"/>
              <a:gd name="T90" fmla="*/ 2147483647 w 311"/>
              <a:gd name="T91" fmla="*/ 0 h 421"/>
              <a:gd name="T92" fmla="*/ 2147483647 w 311"/>
              <a:gd name="T93" fmla="*/ 2147483647 h 4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1"/>
              <a:gd name="T142" fmla="*/ 0 h 421"/>
              <a:gd name="T143" fmla="*/ 311 w 311"/>
              <a:gd name="T144" fmla="*/ 421 h 4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1" h="421">
                <a:moveTo>
                  <a:pt x="78" y="17"/>
                </a:moveTo>
                <a:lnTo>
                  <a:pt x="90" y="43"/>
                </a:lnTo>
                <a:lnTo>
                  <a:pt x="68" y="59"/>
                </a:lnTo>
                <a:lnTo>
                  <a:pt x="67" y="126"/>
                </a:lnTo>
                <a:lnTo>
                  <a:pt x="55" y="83"/>
                </a:lnTo>
                <a:lnTo>
                  <a:pt x="10" y="125"/>
                </a:lnTo>
                <a:lnTo>
                  <a:pt x="0" y="245"/>
                </a:lnTo>
                <a:lnTo>
                  <a:pt x="29" y="305"/>
                </a:lnTo>
                <a:lnTo>
                  <a:pt x="32" y="335"/>
                </a:lnTo>
                <a:lnTo>
                  <a:pt x="33" y="360"/>
                </a:lnTo>
                <a:lnTo>
                  <a:pt x="32" y="382"/>
                </a:lnTo>
                <a:lnTo>
                  <a:pt x="26" y="421"/>
                </a:lnTo>
                <a:lnTo>
                  <a:pt x="148" y="414"/>
                </a:lnTo>
                <a:lnTo>
                  <a:pt x="309" y="399"/>
                </a:lnTo>
                <a:lnTo>
                  <a:pt x="280" y="391"/>
                </a:lnTo>
                <a:lnTo>
                  <a:pt x="264" y="369"/>
                </a:lnTo>
                <a:lnTo>
                  <a:pt x="289" y="350"/>
                </a:lnTo>
                <a:lnTo>
                  <a:pt x="289" y="327"/>
                </a:lnTo>
                <a:lnTo>
                  <a:pt x="277" y="306"/>
                </a:lnTo>
                <a:lnTo>
                  <a:pt x="289" y="292"/>
                </a:lnTo>
                <a:lnTo>
                  <a:pt x="311" y="293"/>
                </a:lnTo>
                <a:lnTo>
                  <a:pt x="307" y="235"/>
                </a:lnTo>
                <a:lnTo>
                  <a:pt x="301" y="200"/>
                </a:lnTo>
                <a:lnTo>
                  <a:pt x="288" y="178"/>
                </a:lnTo>
                <a:lnTo>
                  <a:pt x="275" y="165"/>
                </a:lnTo>
                <a:lnTo>
                  <a:pt x="254" y="161"/>
                </a:lnTo>
                <a:lnTo>
                  <a:pt x="235" y="161"/>
                </a:lnTo>
                <a:lnTo>
                  <a:pt x="215" y="189"/>
                </a:lnTo>
                <a:lnTo>
                  <a:pt x="202" y="197"/>
                </a:lnTo>
                <a:lnTo>
                  <a:pt x="193" y="200"/>
                </a:lnTo>
                <a:lnTo>
                  <a:pt x="183" y="196"/>
                </a:lnTo>
                <a:lnTo>
                  <a:pt x="180" y="183"/>
                </a:lnTo>
                <a:lnTo>
                  <a:pt x="183" y="174"/>
                </a:lnTo>
                <a:lnTo>
                  <a:pt x="192" y="165"/>
                </a:lnTo>
                <a:lnTo>
                  <a:pt x="200" y="161"/>
                </a:lnTo>
                <a:lnTo>
                  <a:pt x="209" y="160"/>
                </a:lnTo>
                <a:lnTo>
                  <a:pt x="209" y="144"/>
                </a:lnTo>
                <a:lnTo>
                  <a:pt x="232" y="126"/>
                </a:lnTo>
                <a:lnTo>
                  <a:pt x="209" y="71"/>
                </a:lnTo>
                <a:lnTo>
                  <a:pt x="209" y="45"/>
                </a:lnTo>
                <a:lnTo>
                  <a:pt x="170" y="35"/>
                </a:lnTo>
                <a:lnTo>
                  <a:pt x="113" y="0"/>
                </a:lnTo>
                <a:lnTo>
                  <a:pt x="78" y="17"/>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64" name="Freeform 40">
            <a:extLst>
              <a:ext uri="{FF2B5EF4-FFF2-40B4-BE49-F238E27FC236}">
                <a16:creationId xmlns:a16="http://schemas.microsoft.com/office/drawing/2014/main" id="{F13CE521-FD92-4B2F-B91C-22FD4BD13E7C}"/>
              </a:ext>
            </a:extLst>
          </p:cNvPr>
          <p:cNvSpPr>
            <a:spLocks/>
          </p:cNvSpPr>
          <p:nvPr/>
        </p:nvSpPr>
        <p:spPr bwMode="auto">
          <a:xfrm>
            <a:off x="8766233" y="2357096"/>
            <a:ext cx="641350" cy="1136650"/>
          </a:xfrm>
          <a:custGeom>
            <a:avLst/>
            <a:gdLst>
              <a:gd name="T0" fmla="*/ 2147483647 w 337"/>
              <a:gd name="T1" fmla="*/ 0 h 557"/>
              <a:gd name="T2" fmla="*/ 2147483647 w 337"/>
              <a:gd name="T3" fmla="*/ 2147483647 h 557"/>
              <a:gd name="T4" fmla="*/ 2147483647 w 337"/>
              <a:gd name="T5" fmla="*/ 2147483647 h 557"/>
              <a:gd name="T6" fmla="*/ 0 w 337"/>
              <a:gd name="T7" fmla="*/ 2147483647 h 557"/>
              <a:gd name="T8" fmla="*/ 2147483647 w 337"/>
              <a:gd name="T9" fmla="*/ 2147483647 h 557"/>
              <a:gd name="T10" fmla="*/ 2147483647 w 337"/>
              <a:gd name="T11" fmla="*/ 0 h 557"/>
              <a:gd name="T12" fmla="*/ 2147483647 w 337"/>
              <a:gd name="T13" fmla="*/ 2147483647 h 557"/>
              <a:gd name="T14" fmla="*/ 2147483647 w 337"/>
              <a:gd name="T15" fmla="*/ 2147483647 h 557"/>
              <a:gd name="T16" fmla="*/ 2147483647 w 337"/>
              <a:gd name="T17" fmla="*/ 2147483647 h 557"/>
              <a:gd name="T18" fmla="*/ 2147483647 w 337"/>
              <a:gd name="T19" fmla="*/ 2147483647 h 557"/>
              <a:gd name="T20" fmla="*/ 2147483647 w 337"/>
              <a:gd name="T21" fmla="*/ 2147483647 h 557"/>
              <a:gd name="T22" fmla="*/ 2147483647 w 337"/>
              <a:gd name="T23" fmla="*/ 2147483647 h 557"/>
              <a:gd name="T24" fmla="*/ 2147483647 w 337"/>
              <a:gd name="T25" fmla="*/ 2147483647 h 557"/>
              <a:gd name="T26" fmla="*/ 2147483647 w 337"/>
              <a:gd name="T27" fmla="*/ 2147483647 h 557"/>
              <a:gd name="T28" fmla="*/ 2147483647 w 337"/>
              <a:gd name="T29" fmla="*/ 2147483647 h 557"/>
              <a:gd name="T30" fmla="*/ 2147483647 w 337"/>
              <a:gd name="T31" fmla="*/ 2147483647 h 557"/>
              <a:gd name="T32" fmla="*/ 2147483647 w 337"/>
              <a:gd name="T33" fmla="*/ 2147483647 h 557"/>
              <a:gd name="T34" fmla="*/ 2147483647 w 337"/>
              <a:gd name="T35" fmla="*/ 2147483647 h 557"/>
              <a:gd name="T36" fmla="*/ 2147483647 w 337"/>
              <a:gd name="T37" fmla="*/ 2147483647 h 557"/>
              <a:gd name="T38" fmla="*/ 2147483647 w 337"/>
              <a:gd name="T39" fmla="*/ 2147483647 h 557"/>
              <a:gd name="T40" fmla="*/ 2147483647 w 337"/>
              <a:gd name="T41" fmla="*/ 2147483647 h 557"/>
              <a:gd name="T42" fmla="*/ 0 w 337"/>
              <a:gd name="T43" fmla="*/ 2147483647 h 557"/>
              <a:gd name="T44" fmla="*/ 2147483647 w 337"/>
              <a:gd name="T45" fmla="*/ 2147483647 h 557"/>
              <a:gd name="T46" fmla="*/ 2147483647 w 337"/>
              <a:gd name="T47" fmla="*/ 2147483647 h 557"/>
              <a:gd name="T48" fmla="*/ 2147483647 w 337"/>
              <a:gd name="T49" fmla="*/ 2147483647 h 557"/>
              <a:gd name="T50" fmla="*/ 2147483647 w 337"/>
              <a:gd name="T51" fmla="*/ 2147483647 h 557"/>
              <a:gd name="T52" fmla="*/ 2147483647 w 337"/>
              <a:gd name="T53" fmla="*/ 2147483647 h 5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7"/>
              <a:gd name="T82" fmla="*/ 0 h 557"/>
              <a:gd name="T83" fmla="*/ 337 w 337"/>
              <a:gd name="T84" fmla="*/ 557 h 5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7" h="557">
                <a:moveTo>
                  <a:pt x="63" y="32"/>
                </a:moveTo>
                <a:lnTo>
                  <a:pt x="256" y="0"/>
                </a:lnTo>
                <a:lnTo>
                  <a:pt x="287" y="69"/>
                </a:lnTo>
                <a:lnTo>
                  <a:pt x="326" y="353"/>
                </a:lnTo>
                <a:lnTo>
                  <a:pt x="337" y="391"/>
                </a:lnTo>
                <a:lnTo>
                  <a:pt x="307" y="467"/>
                </a:lnTo>
                <a:lnTo>
                  <a:pt x="307" y="519"/>
                </a:lnTo>
                <a:lnTo>
                  <a:pt x="272" y="513"/>
                </a:lnTo>
                <a:lnTo>
                  <a:pt x="273" y="557"/>
                </a:lnTo>
                <a:lnTo>
                  <a:pt x="237" y="540"/>
                </a:lnTo>
                <a:lnTo>
                  <a:pt x="218" y="545"/>
                </a:lnTo>
                <a:lnTo>
                  <a:pt x="191" y="541"/>
                </a:lnTo>
                <a:lnTo>
                  <a:pt x="170" y="474"/>
                </a:lnTo>
                <a:lnTo>
                  <a:pt x="131" y="454"/>
                </a:lnTo>
                <a:lnTo>
                  <a:pt x="131" y="383"/>
                </a:lnTo>
                <a:lnTo>
                  <a:pt x="92" y="391"/>
                </a:lnTo>
                <a:lnTo>
                  <a:pt x="70" y="339"/>
                </a:lnTo>
                <a:lnTo>
                  <a:pt x="0" y="278"/>
                </a:lnTo>
                <a:lnTo>
                  <a:pt x="51" y="182"/>
                </a:lnTo>
                <a:lnTo>
                  <a:pt x="37" y="137"/>
                </a:lnTo>
                <a:lnTo>
                  <a:pt x="87" y="128"/>
                </a:lnTo>
                <a:lnTo>
                  <a:pt x="92" y="66"/>
                </a:lnTo>
                <a:lnTo>
                  <a:pt x="63" y="32"/>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65" name="Freeform 41">
            <a:extLst>
              <a:ext uri="{FF2B5EF4-FFF2-40B4-BE49-F238E27FC236}">
                <a16:creationId xmlns:a16="http://schemas.microsoft.com/office/drawing/2014/main" id="{24979FE2-0DA1-4624-926A-95702A746626}"/>
              </a:ext>
            </a:extLst>
          </p:cNvPr>
          <p:cNvSpPr>
            <a:spLocks/>
          </p:cNvSpPr>
          <p:nvPr/>
        </p:nvSpPr>
        <p:spPr bwMode="auto">
          <a:xfrm>
            <a:off x="8188701" y="2817471"/>
            <a:ext cx="1019175" cy="900113"/>
          </a:xfrm>
          <a:custGeom>
            <a:avLst/>
            <a:gdLst>
              <a:gd name="T0" fmla="*/ 2147483647 w 535"/>
              <a:gd name="T1" fmla="*/ 0 h 440"/>
              <a:gd name="T2" fmla="*/ 2147483647 w 535"/>
              <a:gd name="T3" fmla="*/ 2147483647 h 440"/>
              <a:gd name="T4" fmla="*/ 2147483647 w 535"/>
              <a:gd name="T5" fmla="*/ 2147483647 h 440"/>
              <a:gd name="T6" fmla="*/ 0 w 535"/>
              <a:gd name="T7" fmla="*/ 2147483647 h 440"/>
              <a:gd name="T8" fmla="*/ 0 w 535"/>
              <a:gd name="T9" fmla="*/ 2147483647 h 440"/>
              <a:gd name="T10" fmla="*/ 2147483647 w 535"/>
              <a:gd name="T11" fmla="*/ 0 h 440"/>
              <a:gd name="T12" fmla="*/ 2147483647 w 535"/>
              <a:gd name="T13" fmla="*/ 0 h 440"/>
              <a:gd name="T14" fmla="*/ 2147483647 w 535"/>
              <a:gd name="T15" fmla="*/ 2147483647 h 440"/>
              <a:gd name="T16" fmla="*/ 2147483647 w 535"/>
              <a:gd name="T17" fmla="*/ 2147483647 h 440"/>
              <a:gd name="T18" fmla="*/ 2147483647 w 535"/>
              <a:gd name="T19" fmla="*/ 2147483647 h 440"/>
              <a:gd name="T20" fmla="*/ 2147483647 w 535"/>
              <a:gd name="T21" fmla="*/ 2147483647 h 440"/>
              <a:gd name="T22" fmla="*/ 2147483647 w 535"/>
              <a:gd name="T23" fmla="*/ 2147483647 h 440"/>
              <a:gd name="T24" fmla="*/ 2147483647 w 535"/>
              <a:gd name="T25" fmla="*/ 2147483647 h 440"/>
              <a:gd name="T26" fmla="*/ 2147483647 w 535"/>
              <a:gd name="T27" fmla="*/ 2147483647 h 440"/>
              <a:gd name="T28" fmla="*/ 2147483647 w 535"/>
              <a:gd name="T29" fmla="*/ 2147483647 h 440"/>
              <a:gd name="T30" fmla="*/ 2147483647 w 535"/>
              <a:gd name="T31" fmla="*/ 2147483647 h 440"/>
              <a:gd name="T32" fmla="*/ 2147483647 w 535"/>
              <a:gd name="T33" fmla="*/ 2147483647 h 440"/>
              <a:gd name="T34" fmla="*/ 2147483647 w 535"/>
              <a:gd name="T35" fmla="*/ 2147483647 h 440"/>
              <a:gd name="T36" fmla="*/ 2147483647 w 535"/>
              <a:gd name="T37" fmla="*/ 2147483647 h 440"/>
              <a:gd name="T38" fmla="*/ 2147483647 w 535"/>
              <a:gd name="T39" fmla="*/ 2147483647 h 440"/>
              <a:gd name="T40" fmla="*/ 2147483647 w 535"/>
              <a:gd name="T41" fmla="*/ 2147483647 h 440"/>
              <a:gd name="T42" fmla="*/ 2147483647 w 535"/>
              <a:gd name="T43" fmla="*/ 2147483647 h 440"/>
              <a:gd name="T44" fmla="*/ 2147483647 w 535"/>
              <a:gd name="T45" fmla="*/ 2147483647 h 440"/>
              <a:gd name="T46" fmla="*/ 2147483647 w 535"/>
              <a:gd name="T47" fmla="*/ 2147483647 h 440"/>
              <a:gd name="T48" fmla="*/ 2147483647 w 535"/>
              <a:gd name="T49" fmla="*/ 2147483647 h 440"/>
              <a:gd name="T50" fmla="*/ 2147483647 w 535"/>
              <a:gd name="T51" fmla="*/ 2147483647 h 440"/>
              <a:gd name="T52" fmla="*/ 2147483647 w 535"/>
              <a:gd name="T53" fmla="*/ 2147483647 h 440"/>
              <a:gd name="T54" fmla="*/ 2147483647 w 535"/>
              <a:gd name="T55" fmla="*/ 2147483647 h 440"/>
              <a:gd name="T56" fmla="*/ 2147483647 w 535"/>
              <a:gd name="T57" fmla="*/ 2147483647 h 440"/>
              <a:gd name="T58" fmla="*/ 0 w 535"/>
              <a:gd name="T59" fmla="*/ 2147483647 h 4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5"/>
              <a:gd name="T91" fmla="*/ 0 h 440"/>
              <a:gd name="T92" fmla="*/ 535 w 535"/>
              <a:gd name="T93" fmla="*/ 440 h 4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5" h="440">
                <a:moveTo>
                  <a:pt x="0" y="14"/>
                </a:moveTo>
                <a:lnTo>
                  <a:pt x="234" y="0"/>
                </a:lnTo>
                <a:lnTo>
                  <a:pt x="283" y="0"/>
                </a:lnTo>
                <a:lnTo>
                  <a:pt x="321" y="13"/>
                </a:lnTo>
                <a:lnTo>
                  <a:pt x="301" y="50"/>
                </a:lnTo>
                <a:lnTo>
                  <a:pt x="369" y="113"/>
                </a:lnTo>
                <a:lnTo>
                  <a:pt x="391" y="165"/>
                </a:lnTo>
                <a:lnTo>
                  <a:pt x="431" y="152"/>
                </a:lnTo>
                <a:lnTo>
                  <a:pt x="430" y="226"/>
                </a:lnTo>
                <a:lnTo>
                  <a:pt x="471" y="248"/>
                </a:lnTo>
                <a:lnTo>
                  <a:pt x="490" y="314"/>
                </a:lnTo>
                <a:lnTo>
                  <a:pt x="519" y="319"/>
                </a:lnTo>
                <a:lnTo>
                  <a:pt x="535" y="347"/>
                </a:lnTo>
                <a:lnTo>
                  <a:pt x="498" y="385"/>
                </a:lnTo>
                <a:lnTo>
                  <a:pt x="487" y="428"/>
                </a:lnTo>
                <a:lnTo>
                  <a:pt x="436" y="440"/>
                </a:lnTo>
                <a:lnTo>
                  <a:pt x="449" y="392"/>
                </a:lnTo>
                <a:lnTo>
                  <a:pt x="248" y="409"/>
                </a:lnTo>
                <a:lnTo>
                  <a:pt x="104" y="427"/>
                </a:lnTo>
                <a:lnTo>
                  <a:pt x="96" y="380"/>
                </a:lnTo>
                <a:lnTo>
                  <a:pt x="86" y="239"/>
                </a:lnTo>
                <a:lnTo>
                  <a:pt x="84" y="162"/>
                </a:lnTo>
                <a:lnTo>
                  <a:pt x="36" y="127"/>
                </a:lnTo>
                <a:lnTo>
                  <a:pt x="54" y="95"/>
                </a:lnTo>
                <a:lnTo>
                  <a:pt x="30" y="78"/>
                </a:lnTo>
                <a:lnTo>
                  <a:pt x="0" y="14"/>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66" name="Freeform 42">
            <a:extLst>
              <a:ext uri="{FF2B5EF4-FFF2-40B4-BE49-F238E27FC236}">
                <a16:creationId xmlns:a16="http://schemas.microsoft.com/office/drawing/2014/main" id="{11A539AB-C685-4024-BF1D-24E2E1DED875}"/>
              </a:ext>
            </a:extLst>
          </p:cNvPr>
          <p:cNvSpPr>
            <a:spLocks/>
          </p:cNvSpPr>
          <p:nvPr/>
        </p:nvSpPr>
        <p:spPr bwMode="auto">
          <a:xfrm>
            <a:off x="9310746" y="2438059"/>
            <a:ext cx="498475" cy="879475"/>
          </a:xfrm>
          <a:custGeom>
            <a:avLst/>
            <a:gdLst>
              <a:gd name="T0" fmla="*/ 2147483647 w 261"/>
              <a:gd name="T1" fmla="*/ 0 h 431"/>
              <a:gd name="T2" fmla="*/ 2147483647 w 261"/>
              <a:gd name="T3" fmla="*/ 2147483647 h 431"/>
              <a:gd name="T4" fmla="*/ 2147483647 w 261"/>
              <a:gd name="T5" fmla="*/ 2147483647 h 431"/>
              <a:gd name="T6" fmla="*/ 0 w 261"/>
              <a:gd name="T7" fmla="*/ 2147483647 h 431"/>
              <a:gd name="T8" fmla="*/ 0 w 261"/>
              <a:gd name="T9" fmla="*/ 2147483647 h 431"/>
              <a:gd name="T10" fmla="*/ 2147483647 w 261"/>
              <a:gd name="T11" fmla="*/ 2147483647 h 431"/>
              <a:gd name="T12" fmla="*/ 2147483647 w 261"/>
              <a:gd name="T13" fmla="*/ 2147483647 h 431"/>
              <a:gd name="T14" fmla="*/ 2147483647 w 261"/>
              <a:gd name="T15" fmla="*/ 2147483647 h 431"/>
              <a:gd name="T16" fmla="*/ 2147483647 w 261"/>
              <a:gd name="T17" fmla="*/ 2147483647 h 431"/>
              <a:gd name="T18" fmla="*/ 2147483647 w 261"/>
              <a:gd name="T19" fmla="*/ 0 h 431"/>
              <a:gd name="T20" fmla="*/ 2147483647 w 261"/>
              <a:gd name="T21" fmla="*/ 2147483647 h 431"/>
              <a:gd name="T22" fmla="*/ 2147483647 w 261"/>
              <a:gd name="T23" fmla="*/ 2147483647 h 431"/>
              <a:gd name="T24" fmla="*/ 2147483647 w 261"/>
              <a:gd name="T25" fmla="*/ 2147483647 h 431"/>
              <a:gd name="T26" fmla="*/ 2147483647 w 261"/>
              <a:gd name="T27" fmla="*/ 2147483647 h 431"/>
              <a:gd name="T28" fmla="*/ 2147483647 w 261"/>
              <a:gd name="T29" fmla="*/ 2147483647 h 431"/>
              <a:gd name="T30" fmla="*/ 2147483647 w 261"/>
              <a:gd name="T31" fmla="*/ 2147483647 h 431"/>
              <a:gd name="T32" fmla="*/ 2147483647 w 261"/>
              <a:gd name="T33" fmla="*/ 2147483647 h 431"/>
              <a:gd name="T34" fmla="*/ 2147483647 w 261"/>
              <a:gd name="T35" fmla="*/ 2147483647 h 431"/>
              <a:gd name="T36" fmla="*/ 2147483647 w 261"/>
              <a:gd name="T37" fmla="*/ 2147483647 h 431"/>
              <a:gd name="T38" fmla="*/ 0 w 261"/>
              <a:gd name="T39" fmla="*/ 2147483647 h 4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431"/>
              <a:gd name="T62" fmla="*/ 261 w 261"/>
              <a:gd name="T63" fmla="*/ 431 h 4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431">
                <a:moveTo>
                  <a:pt x="0" y="31"/>
                </a:moveTo>
                <a:lnTo>
                  <a:pt x="30" y="47"/>
                </a:lnTo>
                <a:lnTo>
                  <a:pt x="59" y="44"/>
                </a:lnTo>
                <a:lnTo>
                  <a:pt x="69" y="35"/>
                </a:lnTo>
                <a:lnTo>
                  <a:pt x="77" y="9"/>
                </a:lnTo>
                <a:lnTo>
                  <a:pt x="203" y="0"/>
                </a:lnTo>
                <a:lnTo>
                  <a:pt x="261" y="304"/>
                </a:lnTo>
                <a:lnTo>
                  <a:pt x="257" y="301"/>
                </a:lnTo>
                <a:lnTo>
                  <a:pt x="213" y="319"/>
                </a:lnTo>
                <a:lnTo>
                  <a:pt x="183" y="400"/>
                </a:lnTo>
                <a:lnTo>
                  <a:pt x="138" y="389"/>
                </a:lnTo>
                <a:lnTo>
                  <a:pt x="85" y="419"/>
                </a:lnTo>
                <a:lnTo>
                  <a:pt x="17" y="431"/>
                </a:lnTo>
                <a:lnTo>
                  <a:pt x="48" y="351"/>
                </a:lnTo>
                <a:lnTo>
                  <a:pt x="34" y="306"/>
                </a:lnTo>
                <a:lnTo>
                  <a:pt x="0" y="31"/>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67" name="Freeform 43">
            <a:extLst>
              <a:ext uri="{FF2B5EF4-FFF2-40B4-BE49-F238E27FC236}">
                <a16:creationId xmlns:a16="http://schemas.microsoft.com/office/drawing/2014/main" id="{911D0CDD-0FDC-4C67-9AD1-0F9EE572BC29}"/>
              </a:ext>
            </a:extLst>
          </p:cNvPr>
          <p:cNvSpPr>
            <a:spLocks/>
          </p:cNvSpPr>
          <p:nvPr/>
        </p:nvSpPr>
        <p:spPr bwMode="auto">
          <a:xfrm>
            <a:off x="9698096" y="2260259"/>
            <a:ext cx="642937" cy="790575"/>
          </a:xfrm>
          <a:custGeom>
            <a:avLst/>
            <a:gdLst>
              <a:gd name="T0" fmla="*/ 2147483647 w 336"/>
              <a:gd name="T1" fmla="*/ 0 h 388"/>
              <a:gd name="T2" fmla="*/ 2147483647 w 336"/>
              <a:gd name="T3" fmla="*/ 2147483647 h 388"/>
              <a:gd name="T4" fmla="*/ 2147483647 w 336"/>
              <a:gd name="T5" fmla="*/ 2147483647 h 388"/>
              <a:gd name="T6" fmla="*/ 0 w 336"/>
              <a:gd name="T7" fmla="*/ 2147483647 h 388"/>
              <a:gd name="T8" fmla="*/ 0 w 336"/>
              <a:gd name="T9" fmla="*/ 2147483647 h 388"/>
              <a:gd name="T10" fmla="*/ 2147483647 w 336"/>
              <a:gd name="T11" fmla="*/ 2147483647 h 388"/>
              <a:gd name="T12" fmla="*/ 2147483647 w 336"/>
              <a:gd name="T13" fmla="*/ 2147483647 h 388"/>
              <a:gd name="T14" fmla="*/ 2147483647 w 336"/>
              <a:gd name="T15" fmla="*/ 2147483647 h 388"/>
              <a:gd name="T16" fmla="*/ 2147483647 w 336"/>
              <a:gd name="T17" fmla="*/ 2147483647 h 388"/>
              <a:gd name="T18" fmla="*/ 2147483647 w 336"/>
              <a:gd name="T19" fmla="*/ 0 h 388"/>
              <a:gd name="T20" fmla="*/ 2147483647 w 336"/>
              <a:gd name="T21" fmla="*/ 2147483647 h 388"/>
              <a:gd name="T22" fmla="*/ 2147483647 w 336"/>
              <a:gd name="T23" fmla="*/ 2147483647 h 388"/>
              <a:gd name="T24" fmla="*/ 2147483647 w 336"/>
              <a:gd name="T25" fmla="*/ 2147483647 h 388"/>
              <a:gd name="T26" fmla="*/ 2147483647 w 336"/>
              <a:gd name="T27" fmla="*/ 2147483647 h 388"/>
              <a:gd name="T28" fmla="*/ 2147483647 w 336"/>
              <a:gd name="T29" fmla="*/ 2147483647 h 388"/>
              <a:gd name="T30" fmla="*/ 2147483647 w 336"/>
              <a:gd name="T31" fmla="*/ 2147483647 h 388"/>
              <a:gd name="T32" fmla="*/ 2147483647 w 336"/>
              <a:gd name="T33" fmla="*/ 2147483647 h 388"/>
              <a:gd name="T34" fmla="*/ 2147483647 w 336"/>
              <a:gd name="T35" fmla="*/ 2147483647 h 388"/>
              <a:gd name="T36" fmla="*/ 2147483647 w 336"/>
              <a:gd name="T37" fmla="*/ 2147483647 h 388"/>
              <a:gd name="T38" fmla="*/ 2147483647 w 336"/>
              <a:gd name="T39" fmla="*/ 2147483647 h 388"/>
              <a:gd name="T40" fmla="*/ 2147483647 w 336"/>
              <a:gd name="T41" fmla="*/ 2147483647 h 388"/>
              <a:gd name="T42" fmla="*/ 2147483647 w 336"/>
              <a:gd name="T43" fmla="*/ 2147483647 h 388"/>
              <a:gd name="T44" fmla="*/ 0 w 336"/>
              <a:gd name="T45" fmla="*/ 2147483647 h 3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6"/>
              <a:gd name="T70" fmla="*/ 0 h 388"/>
              <a:gd name="T71" fmla="*/ 336 w 336"/>
              <a:gd name="T72" fmla="*/ 388 h 3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6" h="388">
                <a:moveTo>
                  <a:pt x="0" y="87"/>
                </a:moveTo>
                <a:lnTo>
                  <a:pt x="151" y="73"/>
                </a:lnTo>
                <a:lnTo>
                  <a:pt x="183" y="79"/>
                </a:lnTo>
                <a:lnTo>
                  <a:pt x="254" y="45"/>
                </a:lnTo>
                <a:lnTo>
                  <a:pt x="270" y="15"/>
                </a:lnTo>
                <a:lnTo>
                  <a:pt x="313" y="0"/>
                </a:lnTo>
                <a:lnTo>
                  <a:pt x="336" y="147"/>
                </a:lnTo>
                <a:lnTo>
                  <a:pt x="318" y="163"/>
                </a:lnTo>
                <a:lnTo>
                  <a:pt x="323" y="265"/>
                </a:lnTo>
                <a:lnTo>
                  <a:pt x="289" y="274"/>
                </a:lnTo>
                <a:lnTo>
                  <a:pt x="270" y="330"/>
                </a:lnTo>
                <a:lnTo>
                  <a:pt x="244" y="323"/>
                </a:lnTo>
                <a:lnTo>
                  <a:pt x="235" y="388"/>
                </a:lnTo>
                <a:lnTo>
                  <a:pt x="198" y="361"/>
                </a:lnTo>
                <a:lnTo>
                  <a:pt x="124" y="378"/>
                </a:lnTo>
                <a:lnTo>
                  <a:pt x="92" y="353"/>
                </a:lnTo>
                <a:lnTo>
                  <a:pt x="49" y="352"/>
                </a:lnTo>
                <a:lnTo>
                  <a:pt x="28" y="243"/>
                </a:lnTo>
                <a:lnTo>
                  <a:pt x="0" y="87"/>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68" name="Freeform 44">
            <a:extLst>
              <a:ext uri="{FF2B5EF4-FFF2-40B4-BE49-F238E27FC236}">
                <a16:creationId xmlns:a16="http://schemas.microsoft.com/office/drawing/2014/main" id="{DC909C7F-A8BD-46C7-9424-F0512AFA56CA}"/>
              </a:ext>
            </a:extLst>
          </p:cNvPr>
          <p:cNvSpPr>
            <a:spLocks/>
          </p:cNvSpPr>
          <p:nvPr/>
        </p:nvSpPr>
        <p:spPr bwMode="auto">
          <a:xfrm>
            <a:off x="9129771" y="2974634"/>
            <a:ext cx="1127125" cy="671512"/>
          </a:xfrm>
          <a:custGeom>
            <a:avLst/>
            <a:gdLst>
              <a:gd name="T0" fmla="*/ 2147483647 w 591"/>
              <a:gd name="T1" fmla="*/ 0 h 328"/>
              <a:gd name="T2" fmla="*/ 2147483647 w 591"/>
              <a:gd name="T3" fmla="*/ 2147483647 h 328"/>
              <a:gd name="T4" fmla="*/ 2147483647 w 591"/>
              <a:gd name="T5" fmla="*/ 2147483647 h 328"/>
              <a:gd name="T6" fmla="*/ 0 w 591"/>
              <a:gd name="T7" fmla="*/ 2147483647 h 328"/>
              <a:gd name="T8" fmla="*/ 0 w 591"/>
              <a:gd name="T9" fmla="*/ 2147483647 h 328"/>
              <a:gd name="T10" fmla="*/ 2147483647 w 591"/>
              <a:gd name="T11" fmla="*/ 2147483647 h 328"/>
              <a:gd name="T12" fmla="*/ 2147483647 w 591"/>
              <a:gd name="T13" fmla="*/ 2147483647 h 328"/>
              <a:gd name="T14" fmla="*/ 2147483647 w 591"/>
              <a:gd name="T15" fmla="*/ 2147483647 h 328"/>
              <a:gd name="T16" fmla="*/ 2147483647 w 591"/>
              <a:gd name="T17" fmla="*/ 2147483647 h 328"/>
              <a:gd name="T18" fmla="*/ 2147483647 w 591"/>
              <a:gd name="T19" fmla="*/ 2147483647 h 328"/>
              <a:gd name="T20" fmla="*/ 2147483647 w 591"/>
              <a:gd name="T21" fmla="*/ 2147483647 h 328"/>
              <a:gd name="T22" fmla="*/ 2147483647 w 591"/>
              <a:gd name="T23" fmla="*/ 2147483647 h 328"/>
              <a:gd name="T24" fmla="*/ 2147483647 w 591"/>
              <a:gd name="T25" fmla="*/ 2147483647 h 328"/>
              <a:gd name="T26" fmla="*/ 2147483647 w 591"/>
              <a:gd name="T27" fmla="*/ 2147483647 h 328"/>
              <a:gd name="T28" fmla="*/ 2147483647 w 591"/>
              <a:gd name="T29" fmla="*/ 2147483647 h 328"/>
              <a:gd name="T30" fmla="*/ 2147483647 w 591"/>
              <a:gd name="T31" fmla="*/ 2147483647 h 328"/>
              <a:gd name="T32" fmla="*/ 2147483647 w 591"/>
              <a:gd name="T33" fmla="*/ 2147483647 h 328"/>
              <a:gd name="T34" fmla="*/ 2147483647 w 591"/>
              <a:gd name="T35" fmla="*/ 2147483647 h 328"/>
              <a:gd name="T36" fmla="*/ 2147483647 w 591"/>
              <a:gd name="T37" fmla="*/ 0 h 328"/>
              <a:gd name="T38" fmla="*/ 2147483647 w 591"/>
              <a:gd name="T39" fmla="*/ 2147483647 h 328"/>
              <a:gd name="T40" fmla="*/ 2147483647 w 591"/>
              <a:gd name="T41" fmla="*/ 2147483647 h 328"/>
              <a:gd name="T42" fmla="*/ 2147483647 w 591"/>
              <a:gd name="T43" fmla="*/ 2147483647 h 328"/>
              <a:gd name="T44" fmla="*/ 2147483647 w 591"/>
              <a:gd name="T45" fmla="*/ 2147483647 h 328"/>
              <a:gd name="T46" fmla="*/ 2147483647 w 591"/>
              <a:gd name="T47" fmla="*/ 2147483647 h 328"/>
              <a:gd name="T48" fmla="*/ 2147483647 w 591"/>
              <a:gd name="T49" fmla="*/ 2147483647 h 328"/>
              <a:gd name="T50" fmla="*/ 2147483647 w 591"/>
              <a:gd name="T51" fmla="*/ 2147483647 h 328"/>
              <a:gd name="T52" fmla="*/ 2147483647 w 591"/>
              <a:gd name="T53" fmla="*/ 2147483647 h 328"/>
              <a:gd name="T54" fmla="*/ 2147483647 w 591"/>
              <a:gd name="T55" fmla="*/ 2147483647 h 328"/>
              <a:gd name="T56" fmla="*/ 2147483647 w 591"/>
              <a:gd name="T57" fmla="*/ 2147483647 h 328"/>
              <a:gd name="T58" fmla="*/ 2147483647 w 591"/>
              <a:gd name="T59" fmla="*/ 2147483647 h 328"/>
              <a:gd name="T60" fmla="*/ 2147483647 w 591"/>
              <a:gd name="T61" fmla="*/ 2147483647 h 328"/>
              <a:gd name="T62" fmla="*/ 2147483647 w 591"/>
              <a:gd name="T63" fmla="*/ 2147483647 h 328"/>
              <a:gd name="T64" fmla="*/ 0 w 591"/>
              <a:gd name="T65" fmla="*/ 2147483647 h 3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1"/>
              <a:gd name="T100" fmla="*/ 0 h 328"/>
              <a:gd name="T101" fmla="*/ 591 w 591"/>
              <a:gd name="T102" fmla="*/ 328 h 3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1" h="328">
                <a:moveTo>
                  <a:pt x="0" y="328"/>
                </a:moveTo>
                <a:lnTo>
                  <a:pt x="144" y="308"/>
                </a:lnTo>
                <a:lnTo>
                  <a:pt x="144" y="293"/>
                </a:lnTo>
                <a:lnTo>
                  <a:pt x="491" y="245"/>
                </a:lnTo>
                <a:lnTo>
                  <a:pt x="497" y="221"/>
                </a:lnTo>
                <a:lnTo>
                  <a:pt x="548" y="202"/>
                </a:lnTo>
                <a:lnTo>
                  <a:pt x="553" y="175"/>
                </a:lnTo>
                <a:lnTo>
                  <a:pt x="575" y="167"/>
                </a:lnTo>
                <a:lnTo>
                  <a:pt x="591" y="128"/>
                </a:lnTo>
                <a:lnTo>
                  <a:pt x="543" y="88"/>
                </a:lnTo>
                <a:lnTo>
                  <a:pt x="534" y="36"/>
                </a:lnTo>
                <a:lnTo>
                  <a:pt x="497" y="10"/>
                </a:lnTo>
                <a:lnTo>
                  <a:pt x="420" y="24"/>
                </a:lnTo>
                <a:lnTo>
                  <a:pt x="383" y="1"/>
                </a:lnTo>
                <a:lnTo>
                  <a:pt x="348" y="0"/>
                </a:lnTo>
                <a:lnTo>
                  <a:pt x="356" y="36"/>
                </a:lnTo>
                <a:lnTo>
                  <a:pt x="308" y="55"/>
                </a:lnTo>
                <a:lnTo>
                  <a:pt x="276" y="136"/>
                </a:lnTo>
                <a:lnTo>
                  <a:pt x="232" y="123"/>
                </a:lnTo>
                <a:lnTo>
                  <a:pt x="180" y="154"/>
                </a:lnTo>
                <a:lnTo>
                  <a:pt x="113" y="165"/>
                </a:lnTo>
                <a:lnTo>
                  <a:pt x="113" y="212"/>
                </a:lnTo>
                <a:lnTo>
                  <a:pt x="80" y="210"/>
                </a:lnTo>
                <a:lnTo>
                  <a:pt x="81" y="251"/>
                </a:lnTo>
                <a:lnTo>
                  <a:pt x="46" y="235"/>
                </a:lnTo>
                <a:lnTo>
                  <a:pt x="26" y="242"/>
                </a:lnTo>
                <a:lnTo>
                  <a:pt x="43" y="270"/>
                </a:lnTo>
                <a:lnTo>
                  <a:pt x="7" y="306"/>
                </a:lnTo>
                <a:lnTo>
                  <a:pt x="0" y="328"/>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69" name="Freeform 45">
            <a:extLst>
              <a:ext uri="{FF2B5EF4-FFF2-40B4-BE49-F238E27FC236}">
                <a16:creationId xmlns:a16="http://schemas.microsoft.com/office/drawing/2014/main" id="{EA46678C-0460-49C9-838A-9A6E1D8583C3}"/>
              </a:ext>
            </a:extLst>
          </p:cNvPr>
          <p:cNvSpPr>
            <a:spLocks/>
          </p:cNvSpPr>
          <p:nvPr/>
        </p:nvSpPr>
        <p:spPr bwMode="auto">
          <a:xfrm>
            <a:off x="9053571" y="3411196"/>
            <a:ext cx="1301750" cy="508000"/>
          </a:xfrm>
          <a:custGeom>
            <a:avLst/>
            <a:gdLst>
              <a:gd name="T0" fmla="*/ 2147483647 w 682"/>
              <a:gd name="T1" fmla="*/ 0 h 248"/>
              <a:gd name="T2" fmla="*/ 2147483647 w 682"/>
              <a:gd name="T3" fmla="*/ 2147483647 h 248"/>
              <a:gd name="T4" fmla="*/ 2147483647 w 682"/>
              <a:gd name="T5" fmla="*/ 2147483647 h 248"/>
              <a:gd name="T6" fmla="*/ 0 w 682"/>
              <a:gd name="T7" fmla="*/ 2147483647 h 248"/>
              <a:gd name="T8" fmla="*/ 2147483647 w 682"/>
              <a:gd name="T9" fmla="*/ 2147483647 h 248"/>
              <a:gd name="T10" fmla="*/ 2147483647 w 682"/>
              <a:gd name="T11" fmla="*/ 2147483647 h 248"/>
              <a:gd name="T12" fmla="*/ 2147483647 w 682"/>
              <a:gd name="T13" fmla="*/ 2147483647 h 248"/>
              <a:gd name="T14" fmla="*/ 2147483647 w 682"/>
              <a:gd name="T15" fmla="*/ 2147483647 h 248"/>
              <a:gd name="T16" fmla="*/ 0 w 682"/>
              <a:gd name="T17" fmla="*/ 2147483647 h 248"/>
              <a:gd name="T18" fmla="*/ 2147483647 w 682"/>
              <a:gd name="T19" fmla="*/ 2147483647 h 248"/>
              <a:gd name="T20" fmla="*/ 2147483647 w 682"/>
              <a:gd name="T21" fmla="*/ 2147483647 h 248"/>
              <a:gd name="T22" fmla="*/ 2147483647 w 682"/>
              <a:gd name="T23" fmla="*/ 2147483647 h 248"/>
              <a:gd name="T24" fmla="*/ 2147483647 w 682"/>
              <a:gd name="T25" fmla="*/ 2147483647 h 248"/>
              <a:gd name="T26" fmla="*/ 2147483647 w 682"/>
              <a:gd name="T27" fmla="*/ 2147483647 h 248"/>
              <a:gd name="T28" fmla="*/ 2147483647 w 682"/>
              <a:gd name="T29" fmla="*/ 2147483647 h 248"/>
              <a:gd name="T30" fmla="*/ 2147483647 w 682"/>
              <a:gd name="T31" fmla="*/ 0 h 248"/>
              <a:gd name="T32" fmla="*/ 2147483647 w 682"/>
              <a:gd name="T33" fmla="*/ 2147483647 h 248"/>
              <a:gd name="T34" fmla="*/ 2147483647 w 682"/>
              <a:gd name="T35" fmla="*/ 2147483647 h 248"/>
              <a:gd name="T36" fmla="*/ 2147483647 w 682"/>
              <a:gd name="T37" fmla="*/ 2147483647 h 248"/>
              <a:gd name="T38" fmla="*/ 2147483647 w 682"/>
              <a:gd name="T39" fmla="*/ 2147483647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2"/>
              <a:gd name="T61" fmla="*/ 0 h 248"/>
              <a:gd name="T62" fmla="*/ 682 w 682"/>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2" h="248">
                <a:moveTo>
                  <a:pt x="41" y="113"/>
                </a:moveTo>
                <a:lnTo>
                  <a:pt x="41" y="118"/>
                </a:lnTo>
                <a:lnTo>
                  <a:pt x="29" y="141"/>
                </a:lnTo>
                <a:lnTo>
                  <a:pt x="43" y="173"/>
                </a:lnTo>
                <a:lnTo>
                  <a:pt x="0" y="200"/>
                </a:lnTo>
                <a:lnTo>
                  <a:pt x="9" y="248"/>
                </a:lnTo>
                <a:lnTo>
                  <a:pt x="188" y="234"/>
                </a:lnTo>
                <a:lnTo>
                  <a:pt x="400" y="209"/>
                </a:lnTo>
                <a:lnTo>
                  <a:pt x="506" y="190"/>
                </a:lnTo>
                <a:lnTo>
                  <a:pt x="528" y="126"/>
                </a:lnTo>
                <a:lnTo>
                  <a:pt x="566" y="123"/>
                </a:lnTo>
                <a:lnTo>
                  <a:pt x="682" y="0"/>
                </a:lnTo>
                <a:lnTo>
                  <a:pt x="531" y="30"/>
                </a:lnTo>
                <a:lnTo>
                  <a:pt x="179" y="81"/>
                </a:lnTo>
                <a:lnTo>
                  <a:pt x="182" y="96"/>
                </a:lnTo>
                <a:lnTo>
                  <a:pt x="41" y="113"/>
                </a:lnTo>
                <a:close/>
              </a:path>
            </a:pathLst>
          </a:custGeom>
          <a:solidFill>
            <a:schemeClr val="bg1">
              <a:lumMod val="65000"/>
            </a:schemeClr>
          </a:solidFill>
          <a:ln w="12701">
            <a:solidFill>
              <a:srgbClr val="000000"/>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rPr>
              <a:t>TN</a:t>
            </a:r>
          </a:p>
        </p:txBody>
      </p:sp>
      <p:sp>
        <p:nvSpPr>
          <p:cNvPr id="170" name="Freeform 46">
            <a:extLst>
              <a:ext uri="{FF2B5EF4-FFF2-40B4-BE49-F238E27FC236}">
                <a16:creationId xmlns:a16="http://schemas.microsoft.com/office/drawing/2014/main" id="{D8882F4D-91B3-4C8C-B603-E8531A1DC32D}"/>
              </a:ext>
            </a:extLst>
          </p:cNvPr>
          <p:cNvSpPr>
            <a:spLocks/>
          </p:cNvSpPr>
          <p:nvPr/>
        </p:nvSpPr>
        <p:spPr bwMode="auto">
          <a:xfrm>
            <a:off x="8921808" y="3900146"/>
            <a:ext cx="531813" cy="993775"/>
          </a:xfrm>
          <a:custGeom>
            <a:avLst/>
            <a:gdLst>
              <a:gd name="T0" fmla="*/ 2147483647 w 279"/>
              <a:gd name="T1" fmla="*/ 0 h 487"/>
              <a:gd name="T2" fmla="*/ 2147483647 w 279"/>
              <a:gd name="T3" fmla="*/ 2147483647 h 487"/>
              <a:gd name="T4" fmla="*/ 2147483647 w 279"/>
              <a:gd name="T5" fmla="*/ 2147483647 h 487"/>
              <a:gd name="T6" fmla="*/ 0 w 279"/>
              <a:gd name="T7" fmla="*/ 2147483647 h 487"/>
              <a:gd name="T8" fmla="*/ 2147483647 w 279"/>
              <a:gd name="T9" fmla="*/ 2147483647 h 487"/>
              <a:gd name="T10" fmla="*/ 2147483647 w 279"/>
              <a:gd name="T11" fmla="*/ 2147483647 h 487"/>
              <a:gd name="T12" fmla="*/ 0 w 279"/>
              <a:gd name="T13" fmla="*/ 2147483647 h 487"/>
              <a:gd name="T14" fmla="*/ 2147483647 w 279"/>
              <a:gd name="T15" fmla="*/ 2147483647 h 487"/>
              <a:gd name="T16" fmla="*/ 2147483647 w 279"/>
              <a:gd name="T17" fmla="*/ 2147483647 h 487"/>
              <a:gd name="T18" fmla="*/ 2147483647 w 279"/>
              <a:gd name="T19" fmla="*/ 2147483647 h 487"/>
              <a:gd name="T20" fmla="*/ 2147483647 w 279"/>
              <a:gd name="T21" fmla="*/ 2147483647 h 487"/>
              <a:gd name="T22" fmla="*/ 2147483647 w 279"/>
              <a:gd name="T23" fmla="*/ 2147483647 h 487"/>
              <a:gd name="T24" fmla="*/ 2147483647 w 279"/>
              <a:gd name="T25" fmla="*/ 2147483647 h 487"/>
              <a:gd name="T26" fmla="*/ 2147483647 w 279"/>
              <a:gd name="T27" fmla="*/ 2147483647 h 487"/>
              <a:gd name="T28" fmla="*/ 2147483647 w 279"/>
              <a:gd name="T29" fmla="*/ 2147483647 h 487"/>
              <a:gd name="T30" fmla="*/ 2147483647 w 279"/>
              <a:gd name="T31" fmla="*/ 2147483647 h 487"/>
              <a:gd name="T32" fmla="*/ 2147483647 w 279"/>
              <a:gd name="T33" fmla="*/ 2147483647 h 487"/>
              <a:gd name="T34" fmla="*/ 2147483647 w 279"/>
              <a:gd name="T35" fmla="*/ 0 h 487"/>
              <a:gd name="T36" fmla="*/ 2147483647 w 279"/>
              <a:gd name="T37" fmla="*/ 2147483647 h 4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487"/>
              <a:gd name="T59" fmla="*/ 279 w 279"/>
              <a:gd name="T60" fmla="*/ 487 h 4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487">
                <a:moveTo>
                  <a:pt x="78" y="16"/>
                </a:moveTo>
                <a:lnTo>
                  <a:pt x="36" y="99"/>
                </a:lnTo>
                <a:lnTo>
                  <a:pt x="0" y="153"/>
                </a:lnTo>
                <a:lnTo>
                  <a:pt x="11" y="217"/>
                </a:lnTo>
                <a:lnTo>
                  <a:pt x="55" y="304"/>
                </a:lnTo>
                <a:lnTo>
                  <a:pt x="21" y="393"/>
                </a:lnTo>
                <a:lnTo>
                  <a:pt x="7" y="439"/>
                </a:lnTo>
                <a:lnTo>
                  <a:pt x="170" y="421"/>
                </a:lnTo>
                <a:lnTo>
                  <a:pt x="177" y="480"/>
                </a:lnTo>
                <a:lnTo>
                  <a:pt x="210" y="487"/>
                </a:lnTo>
                <a:lnTo>
                  <a:pt x="219" y="457"/>
                </a:lnTo>
                <a:lnTo>
                  <a:pt x="279" y="448"/>
                </a:lnTo>
                <a:lnTo>
                  <a:pt x="265" y="349"/>
                </a:lnTo>
                <a:lnTo>
                  <a:pt x="263" y="0"/>
                </a:lnTo>
                <a:lnTo>
                  <a:pt x="78" y="1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1" name="Freeform 47">
            <a:extLst>
              <a:ext uri="{FF2B5EF4-FFF2-40B4-BE49-F238E27FC236}">
                <a16:creationId xmlns:a16="http://schemas.microsoft.com/office/drawing/2014/main" id="{2F7014F5-8813-47EC-9455-D897793D61F9}"/>
              </a:ext>
            </a:extLst>
          </p:cNvPr>
          <p:cNvSpPr>
            <a:spLocks/>
          </p:cNvSpPr>
          <p:nvPr/>
        </p:nvSpPr>
        <p:spPr bwMode="auto">
          <a:xfrm>
            <a:off x="9425046" y="3823946"/>
            <a:ext cx="603250" cy="1006475"/>
          </a:xfrm>
          <a:custGeom>
            <a:avLst/>
            <a:gdLst>
              <a:gd name="T0" fmla="*/ 2147483647 w 316"/>
              <a:gd name="T1" fmla="*/ 0 h 492"/>
              <a:gd name="T2" fmla="*/ 2147483647 w 316"/>
              <a:gd name="T3" fmla="*/ 2147483647 h 492"/>
              <a:gd name="T4" fmla="*/ 2147483647 w 316"/>
              <a:gd name="T5" fmla="*/ 2147483647 h 492"/>
              <a:gd name="T6" fmla="*/ 0 w 316"/>
              <a:gd name="T7" fmla="*/ 2147483647 h 492"/>
              <a:gd name="T8" fmla="*/ 0 w 316"/>
              <a:gd name="T9" fmla="*/ 2147483647 h 492"/>
              <a:gd name="T10" fmla="*/ 2147483647 w 316"/>
              <a:gd name="T11" fmla="*/ 0 h 492"/>
              <a:gd name="T12" fmla="*/ 2147483647 w 316"/>
              <a:gd name="T13" fmla="*/ 2147483647 h 492"/>
              <a:gd name="T14" fmla="*/ 2147483647 w 316"/>
              <a:gd name="T15" fmla="*/ 2147483647 h 492"/>
              <a:gd name="T16" fmla="*/ 2147483647 w 316"/>
              <a:gd name="T17" fmla="*/ 2147483647 h 492"/>
              <a:gd name="T18" fmla="*/ 2147483647 w 316"/>
              <a:gd name="T19" fmla="*/ 2147483647 h 492"/>
              <a:gd name="T20" fmla="*/ 2147483647 w 316"/>
              <a:gd name="T21" fmla="*/ 2147483647 h 492"/>
              <a:gd name="T22" fmla="*/ 2147483647 w 316"/>
              <a:gd name="T23" fmla="*/ 2147483647 h 492"/>
              <a:gd name="T24" fmla="*/ 2147483647 w 316"/>
              <a:gd name="T25" fmla="*/ 2147483647 h 492"/>
              <a:gd name="T26" fmla="*/ 2147483647 w 316"/>
              <a:gd name="T27" fmla="*/ 2147483647 h 492"/>
              <a:gd name="T28" fmla="*/ 2147483647 w 316"/>
              <a:gd name="T29" fmla="*/ 2147483647 h 492"/>
              <a:gd name="T30" fmla="*/ 2147483647 w 316"/>
              <a:gd name="T31" fmla="*/ 2147483647 h 492"/>
              <a:gd name="T32" fmla="*/ 2147483647 w 316"/>
              <a:gd name="T33" fmla="*/ 2147483647 h 492"/>
              <a:gd name="T34" fmla="*/ 2147483647 w 316"/>
              <a:gd name="T35" fmla="*/ 2147483647 h 492"/>
              <a:gd name="T36" fmla="*/ 0 w 316"/>
              <a:gd name="T37" fmla="*/ 2147483647 h 4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6"/>
              <a:gd name="T58" fmla="*/ 0 h 492"/>
              <a:gd name="T59" fmla="*/ 316 w 316"/>
              <a:gd name="T60" fmla="*/ 492 h 4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6" h="492">
                <a:moveTo>
                  <a:pt x="0" y="25"/>
                </a:moveTo>
                <a:lnTo>
                  <a:pt x="205" y="0"/>
                </a:lnTo>
                <a:lnTo>
                  <a:pt x="270" y="227"/>
                </a:lnTo>
                <a:lnTo>
                  <a:pt x="316" y="263"/>
                </a:lnTo>
                <a:lnTo>
                  <a:pt x="279" y="330"/>
                </a:lnTo>
                <a:lnTo>
                  <a:pt x="314" y="394"/>
                </a:lnTo>
                <a:lnTo>
                  <a:pt x="105" y="417"/>
                </a:lnTo>
                <a:lnTo>
                  <a:pt x="114" y="473"/>
                </a:lnTo>
                <a:lnTo>
                  <a:pt x="83" y="492"/>
                </a:lnTo>
                <a:lnTo>
                  <a:pt x="58" y="422"/>
                </a:lnTo>
                <a:lnTo>
                  <a:pt x="44" y="478"/>
                </a:lnTo>
                <a:lnTo>
                  <a:pt x="18" y="473"/>
                </a:lnTo>
                <a:lnTo>
                  <a:pt x="9" y="416"/>
                </a:lnTo>
                <a:lnTo>
                  <a:pt x="2" y="367"/>
                </a:lnTo>
                <a:lnTo>
                  <a:pt x="0" y="25"/>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2" name="Freeform 48">
            <a:extLst>
              <a:ext uri="{FF2B5EF4-FFF2-40B4-BE49-F238E27FC236}">
                <a16:creationId xmlns:a16="http://schemas.microsoft.com/office/drawing/2014/main" id="{DB14F03E-F9FC-469D-B9B5-985282AA80B9}"/>
              </a:ext>
            </a:extLst>
          </p:cNvPr>
          <p:cNvSpPr>
            <a:spLocks/>
          </p:cNvSpPr>
          <p:nvPr/>
        </p:nvSpPr>
        <p:spPr bwMode="auto">
          <a:xfrm>
            <a:off x="9815571" y="3781084"/>
            <a:ext cx="831850" cy="922337"/>
          </a:xfrm>
          <a:custGeom>
            <a:avLst/>
            <a:gdLst>
              <a:gd name="T0" fmla="*/ 2147483647 w 436"/>
              <a:gd name="T1" fmla="*/ 0 h 452"/>
              <a:gd name="T2" fmla="*/ 2147483647 w 436"/>
              <a:gd name="T3" fmla="*/ 2147483647 h 452"/>
              <a:gd name="T4" fmla="*/ 2147483647 w 436"/>
              <a:gd name="T5" fmla="*/ 2147483647 h 452"/>
              <a:gd name="T6" fmla="*/ 0 w 436"/>
              <a:gd name="T7" fmla="*/ 2147483647 h 452"/>
              <a:gd name="T8" fmla="*/ 0 w 436"/>
              <a:gd name="T9" fmla="*/ 2147483647 h 452"/>
              <a:gd name="T10" fmla="*/ 2147483647 w 436"/>
              <a:gd name="T11" fmla="*/ 2147483647 h 452"/>
              <a:gd name="T12" fmla="*/ 2147483647 w 436"/>
              <a:gd name="T13" fmla="*/ 2147483647 h 452"/>
              <a:gd name="T14" fmla="*/ 2147483647 w 436"/>
              <a:gd name="T15" fmla="*/ 0 h 452"/>
              <a:gd name="T16" fmla="*/ 2147483647 w 436"/>
              <a:gd name="T17" fmla="*/ 2147483647 h 452"/>
              <a:gd name="T18" fmla="*/ 2147483647 w 436"/>
              <a:gd name="T19" fmla="*/ 2147483647 h 452"/>
              <a:gd name="T20" fmla="*/ 2147483647 w 436"/>
              <a:gd name="T21" fmla="*/ 2147483647 h 452"/>
              <a:gd name="T22" fmla="*/ 2147483647 w 436"/>
              <a:gd name="T23" fmla="*/ 2147483647 h 452"/>
              <a:gd name="T24" fmla="*/ 2147483647 w 436"/>
              <a:gd name="T25" fmla="*/ 2147483647 h 452"/>
              <a:gd name="T26" fmla="*/ 2147483647 w 436"/>
              <a:gd name="T27" fmla="*/ 2147483647 h 452"/>
              <a:gd name="T28" fmla="*/ 2147483647 w 436"/>
              <a:gd name="T29" fmla="*/ 2147483647 h 452"/>
              <a:gd name="T30" fmla="*/ 2147483647 w 436"/>
              <a:gd name="T31" fmla="*/ 2147483647 h 452"/>
              <a:gd name="T32" fmla="*/ 2147483647 w 436"/>
              <a:gd name="T33" fmla="*/ 2147483647 h 452"/>
              <a:gd name="T34" fmla="*/ 2147483647 w 436"/>
              <a:gd name="T35" fmla="*/ 2147483647 h 452"/>
              <a:gd name="T36" fmla="*/ 2147483647 w 436"/>
              <a:gd name="T37" fmla="*/ 2147483647 h 452"/>
              <a:gd name="T38" fmla="*/ 2147483647 w 436"/>
              <a:gd name="T39" fmla="*/ 2147483647 h 452"/>
              <a:gd name="T40" fmla="*/ 2147483647 w 436"/>
              <a:gd name="T41" fmla="*/ 2147483647 h 452"/>
              <a:gd name="T42" fmla="*/ 2147483647 w 436"/>
              <a:gd name="T43" fmla="*/ 2147483647 h 452"/>
              <a:gd name="T44" fmla="*/ 0 w 436"/>
              <a:gd name="T45" fmla="*/ 2147483647 h 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6"/>
              <a:gd name="T70" fmla="*/ 0 h 452"/>
              <a:gd name="T71" fmla="*/ 436 w 436"/>
              <a:gd name="T72" fmla="*/ 452 h 4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6" h="452">
                <a:moveTo>
                  <a:pt x="0" y="27"/>
                </a:moveTo>
                <a:lnTo>
                  <a:pt x="4" y="27"/>
                </a:lnTo>
                <a:lnTo>
                  <a:pt x="106" y="8"/>
                </a:lnTo>
                <a:lnTo>
                  <a:pt x="196" y="0"/>
                </a:lnTo>
                <a:lnTo>
                  <a:pt x="183" y="23"/>
                </a:lnTo>
                <a:lnTo>
                  <a:pt x="211" y="23"/>
                </a:lnTo>
                <a:lnTo>
                  <a:pt x="366" y="162"/>
                </a:lnTo>
                <a:lnTo>
                  <a:pt x="427" y="252"/>
                </a:lnTo>
                <a:lnTo>
                  <a:pt x="436" y="313"/>
                </a:lnTo>
                <a:lnTo>
                  <a:pt x="416" y="328"/>
                </a:lnTo>
                <a:lnTo>
                  <a:pt x="427" y="389"/>
                </a:lnTo>
                <a:lnTo>
                  <a:pt x="384" y="392"/>
                </a:lnTo>
                <a:lnTo>
                  <a:pt x="384" y="444"/>
                </a:lnTo>
                <a:lnTo>
                  <a:pt x="349" y="418"/>
                </a:lnTo>
                <a:lnTo>
                  <a:pt x="125" y="452"/>
                </a:lnTo>
                <a:lnTo>
                  <a:pt x="74" y="354"/>
                </a:lnTo>
                <a:lnTo>
                  <a:pt x="111" y="287"/>
                </a:lnTo>
                <a:lnTo>
                  <a:pt x="63" y="254"/>
                </a:lnTo>
                <a:lnTo>
                  <a:pt x="0" y="27"/>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73" name="Freeform 49">
            <a:extLst>
              <a:ext uri="{FF2B5EF4-FFF2-40B4-BE49-F238E27FC236}">
                <a16:creationId xmlns:a16="http://schemas.microsoft.com/office/drawing/2014/main" id="{55FAD8B4-41D6-47F6-8952-B9F4E01C0EBE}"/>
              </a:ext>
            </a:extLst>
          </p:cNvPr>
          <p:cNvSpPr>
            <a:spLocks/>
          </p:cNvSpPr>
          <p:nvPr/>
        </p:nvSpPr>
        <p:spPr bwMode="auto">
          <a:xfrm>
            <a:off x="10164821" y="3654084"/>
            <a:ext cx="760412" cy="646112"/>
          </a:xfrm>
          <a:custGeom>
            <a:avLst/>
            <a:gdLst>
              <a:gd name="T0" fmla="*/ 2147483647 w 398"/>
              <a:gd name="T1" fmla="*/ 0 h 316"/>
              <a:gd name="T2" fmla="*/ 2147483647 w 398"/>
              <a:gd name="T3" fmla="*/ 2147483647 h 316"/>
              <a:gd name="T4" fmla="*/ 2147483647 w 398"/>
              <a:gd name="T5" fmla="*/ 2147483647 h 316"/>
              <a:gd name="T6" fmla="*/ 0 w 398"/>
              <a:gd name="T7" fmla="*/ 2147483647 h 316"/>
              <a:gd name="T8" fmla="*/ 2147483647 w 398"/>
              <a:gd name="T9" fmla="*/ 2147483647 h 316"/>
              <a:gd name="T10" fmla="*/ 2147483647 w 398"/>
              <a:gd name="T11" fmla="*/ 2147483647 h 316"/>
              <a:gd name="T12" fmla="*/ 2147483647 w 398"/>
              <a:gd name="T13" fmla="*/ 0 h 316"/>
              <a:gd name="T14" fmla="*/ 2147483647 w 398"/>
              <a:gd name="T15" fmla="*/ 2147483647 h 316"/>
              <a:gd name="T16" fmla="*/ 2147483647 w 398"/>
              <a:gd name="T17" fmla="*/ 2147483647 h 316"/>
              <a:gd name="T18" fmla="*/ 2147483647 w 398"/>
              <a:gd name="T19" fmla="*/ 2147483647 h 316"/>
              <a:gd name="T20" fmla="*/ 2147483647 w 398"/>
              <a:gd name="T21" fmla="*/ 2147483647 h 316"/>
              <a:gd name="T22" fmla="*/ 2147483647 w 398"/>
              <a:gd name="T23" fmla="*/ 2147483647 h 316"/>
              <a:gd name="T24" fmla="*/ 2147483647 w 398"/>
              <a:gd name="T25" fmla="*/ 2147483647 h 316"/>
              <a:gd name="T26" fmla="*/ 2147483647 w 398"/>
              <a:gd name="T27" fmla="*/ 2147483647 h 316"/>
              <a:gd name="T28" fmla="*/ 2147483647 w 398"/>
              <a:gd name="T29" fmla="*/ 2147483647 h 316"/>
              <a:gd name="T30" fmla="*/ 2147483647 w 398"/>
              <a:gd name="T31" fmla="*/ 2147483647 h 316"/>
              <a:gd name="T32" fmla="*/ 2147483647 w 398"/>
              <a:gd name="T33" fmla="*/ 2147483647 h 316"/>
              <a:gd name="T34" fmla="*/ 2147483647 w 398"/>
              <a:gd name="T35" fmla="*/ 2147483647 h 316"/>
              <a:gd name="T36" fmla="*/ 0 w 398"/>
              <a:gd name="T37" fmla="*/ 2147483647 h 316"/>
              <a:gd name="T38" fmla="*/ 2147483647 w 398"/>
              <a:gd name="T39" fmla="*/ 2147483647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8"/>
              <a:gd name="T61" fmla="*/ 0 h 316"/>
              <a:gd name="T62" fmla="*/ 398 w 398"/>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8" h="316">
                <a:moveTo>
                  <a:pt x="15" y="57"/>
                </a:moveTo>
                <a:lnTo>
                  <a:pt x="47" y="27"/>
                </a:lnTo>
                <a:lnTo>
                  <a:pt x="166" y="0"/>
                </a:lnTo>
                <a:lnTo>
                  <a:pt x="202" y="18"/>
                </a:lnTo>
                <a:lnTo>
                  <a:pt x="279" y="5"/>
                </a:lnTo>
                <a:lnTo>
                  <a:pt x="342" y="50"/>
                </a:lnTo>
                <a:lnTo>
                  <a:pt x="398" y="85"/>
                </a:lnTo>
                <a:lnTo>
                  <a:pt x="366" y="179"/>
                </a:lnTo>
                <a:lnTo>
                  <a:pt x="318" y="227"/>
                </a:lnTo>
                <a:lnTo>
                  <a:pt x="266" y="242"/>
                </a:lnTo>
                <a:lnTo>
                  <a:pt x="276" y="280"/>
                </a:lnTo>
                <a:lnTo>
                  <a:pt x="244" y="316"/>
                </a:lnTo>
                <a:lnTo>
                  <a:pt x="183" y="227"/>
                </a:lnTo>
                <a:lnTo>
                  <a:pt x="26" y="85"/>
                </a:lnTo>
                <a:lnTo>
                  <a:pt x="0" y="85"/>
                </a:lnTo>
                <a:lnTo>
                  <a:pt x="15" y="57"/>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4" name="Freeform 50">
            <a:extLst>
              <a:ext uri="{FF2B5EF4-FFF2-40B4-BE49-F238E27FC236}">
                <a16:creationId xmlns:a16="http://schemas.microsoft.com/office/drawing/2014/main" id="{FAD4FD35-E16D-4C4D-9948-A12C761E7E58}"/>
              </a:ext>
            </a:extLst>
          </p:cNvPr>
          <p:cNvSpPr>
            <a:spLocks/>
          </p:cNvSpPr>
          <p:nvPr/>
        </p:nvSpPr>
        <p:spPr bwMode="auto">
          <a:xfrm>
            <a:off x="9626658" y="4574834"/>
            <a:ext cx="1419225" cy="1031875"/>
          </a:xfrm>
          <a:custGeom>
            <a:avLst/>
            <a:gdLst>
              <a:gd name="T0" fmla="*/ 2147483647 w 745"/>
              <a:gd name="T1" fmla="*/ 0 h 506"/>
              <a:gd name="T2" fmla="*/ 2147483647 w 745"/>
              <a:gd name="T3" fmla="*/ 2147483647 h 506"/>
              <a:gd name="T4" fmla="*/ 2147483647 w 745"/>
              <a:gd name="T5" fmla="*/ 2147483647 h 506"/>
              <a:gd name="T6" fmla="*/ 0 w 745"/>
              <a:gd name="T7" fmla="*/ 2147483647 h 506"/>
              <a:gd name="T8" fmla="*/ 0 w 745"/>
              <a:gd name="T9" fmla="*/ 2147483647 h 506"/>
              <a:gd name="T10" fmla="*/ 2147483647 w 745"/>
              <a:gd name="T11" fmla="*/ 2147483647 h 506"/>
              <a:gd name="T12" fmla="*/ 2147483647 w 745"/>
              <a:gd name="T13" fmla="*/ 2147483647 h 506"/>
              <a:gd name="T14" fmla="*/ 2147483647 w 745"/>
              <a:gd name="T15" fmla="*/ 2147483647 h 506"/>
              <a:gd name="T16" fmla="*/ 2147483647 w 745"/>
              <a:gd name="T17" fmla="*/ 2147483647 h 506"/>
              <a:gd name="T18" fmla="*/ 2147483647 w 745"/>
              <a:gd name="T19" fmla="*/ 2147483647 h 506"/>
              <a:gd name="T20" fmla="*/ 2147483647 w 745"/>
              <a:gd name="T21" fmla="*/ 0 h 506"/>
              <a:gd name="T22" fmla="*/ 2147483647 w 745"/>
              <a:gd name="T23" fmla="*/ 2147483647 h 506"/>
              <a:gd name="T24" fmla="*/ 2147483647 w 745"/>
              <a:gd name="T25" fmla="*/ 2147483647 h 506"/>
              <a:gd name="T26" fmla="*/ 2147483647 w 745"/>
              <a:gd name="T27" fmla="*/ 2147483647 h 506"/>
              <a:gd name="T28" fmla="*/ 2147483647 w 745"/>
              <a:gd name="T29" fmla="*/ 2147483647 h 506"/>
              <a:gd name="T30" fmla="*/ 2147483647 w 745"/>
              <a:gd name="T31" fmla="*/ 2147483647 h 506"/>
              <a:gd name="T32" fmla="*/ 2147483647 w 745"/>
              <a:gd name="T33" fmla="*/ 2147483647 h 506"/>
              <a:gd name="T34" fmla="*/ 2147483647 w 745"/>
              <a:gd name="T35" fmla="*/ 2147483647 h 506"/>
              <a:gd name="T36" fmla="*/ 2147483647 w 745"/>
              <a:gd name="T37" fmla="*/ 2147483647 h 506"/>
              <a:gd name="T38" fmla="*/ 2147483647 w 745"/>
              <a:gd name="T39" fmla="*/ 2147483647 h 506"/>
              <a:gd name="T40" fmla="*/ 2147483647 w 745"/>
              <a:gd name="T41" fmla="*/ 2147483647 h 506"/>
              <a:gd name="T42" fmla="*/ 2147483647 w 745"/>
              <a:gd name="T43" fmla="*/ 2147483647 h 506"/>
              <a:gd name="T44" fmla="*/ 2147483647 w 745"/>
              <a:gd name="T45" fmla="*/ 2147483647 h 506"/>
              <a:gd name="T46" fmla="*/ 2147483647 w 745"/>
              <a:gd name="T47" fmla="*/ 2147483647 h 506"/>
              <a:gd name="T48" fmla="*/ 2147483647 w 745"/>
              <a:gd name="T49" fmla="*/ 2147483647 h 506"/>
              <a:gd name="T50" fmla="*/ 2147483647 w 745"/>
              <a:gd name="T51" fmla="*/ 2147483647 h 506"/>
              <a:gd name="T52" fmla="*/ 2147483647 w 745"/>
              <a:gd name="T53" fmla="*/ 2147483647 h 506"/>
              <a:gd name="T54" fmla="*/ 2147483647 w 745"/>
              <a:gd name="T55" fmla="*/ 2147483647 h 506"/>
              <a:gd name="T56" fmla="*/ 2147483647 w 745"/>
              <a:gd name="T57" fmla="*/ 2147483647 h 506"/>
              <a:gd name="T58" fmla="*/ 2147483647 w 745"/>
              <a:gd name="T59" fmla="*/ 2147483647 h 506"/>
              <a:gd name="T60" fmla="*/ 2147483647 w 745"/>
              <a:gd name="T61" fmla="*/ 2147483647 h 506"/>
              <a:gd name="T62" fmla="*/ 2147483647 w 745"/>
              <a:gd name="T63" fmla="*/ 2147483647 h 506"/>
              <a:gd name="T64" fmla="*/ 2147483647 w 745"/>
              <a:gd name="T65" fmla="*/ 2147483647 h 506"/>
              <a:gd name="T66" fmla="*/ 2147483647 w 745"/>
              <a:gd name="T67" fmla="*/ 2147483647 h 506"/>
              <a:gd name="T68" fmla="*/ 2147483647 w 745"/>
              <a:gd name="T69" fmla="*/ 2147483647 h 506"/>
              <a:gd name="T70" fmla="*/ 2147483647 w 745"/>
              <a:gd name="T71" fmla="*/ 2147483647 h 506"/>
              <a:gd name="T72" fmla="*/ 2147483647 w 745"/>
              <a:gd name="T73" fmla="*/ 2147483647 h 506"/>
              <a:gd name="T74" fmla="*/ 2147483647 w 745"/>
              <a:gd name="T75" fmla="*/ 2147483647 h 506"/>
              <a:gd name="T76" fmla="*/ 2147483647 w 745"/>
              <a:gd name="T77" fmla="*/ 2147483647 h 506"/>
              <a:gd name="T78" fmla="*/ 2147483647 w 745"/>
              <a:gd name="T79" fmla="*/ 2147483647 h 506"/>
              <a:gd name="T80" fmla="*/ 2147483647 w 745"/>
              <a:gd name="T81" fmla="*/ 2147483647 h 506"/>
              <a:gd name="T82" fmla="*/ 2147483647 w 745"/>
              <a:gd name="T83" fmla="*/ 2147483647 h 506"/>
              <a:gd name="T84" fmla="*/ 2147483647 w 745"/>
              <a:gd name="T85" fmla="*/ 2147483647 h 506"/>
              <a:gd name="T86" fmla="*/ 0 w 745"/>
              <a:gd name="T87" fmla="*/ 2147483647 h 5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5"/>
              <a:gd name="T133" fmla="*/ 0 h 506"/>
              <a:gd name="T134" fmla="*/ 745 w 745"/>
              <a:gd name="T135" fmla="*/ 506 h 5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5" h="506">
                <a:moveTo>
                  <a:pt x="0" y="49"/>
                </a:moveTo>
                <a:lnTo>
                  <a:pt x="205" y="29"/>
                </a:lnTo>
                <a:lnTo>
                  <a:pt x="227" y="63"/>
                </a:lnTo>
                <a:lnTo>
                  <a:pt x="446" y="29"/>
                </a:lnTo>
                <a:lnTo>
                  <a:pt x="484" y="57"/>
                </a:lnTo>
                <a:lnTo>
                  <a:pt x="484" y="4"/>
                </a:lnTo>
                <a:lnTo>
                  <a:pt x="481" y="0"/>
                </a:lnTo>
                <a:lnTo>
                  <a:pt x="524" y="3"/>
                </a:lnTo>
                <a:lnTo>
                  <a:pt x="571" y="81"/>
                </a:lnTo>
                <a:lnTo>
                  <a:pt x="645" y="188"/>
                </a:lnTo>
                <a:lnTo>
                  <a:pt x="681" y="279"/>
                </a:lnTo>
                <a:lnTo>
                  <a:pt x="737" y="343"/>
                </a:lnTo>
                <a:lnTo>
                  <a:pt x="745" y="436"/>
                </a:lnTo>
                <a:lnTo>
                  <a:pt x="728" y="491"/>
                </a:lnTo>
                <a:lnTo>
                  <a:pt x="649" y="506"/>
                </a:lnTo>
                <a:lnTo>
                  <a:pt x="636" y="483"/>
                </a:lnTo>
                <a:lnTo>
                  <a:pt x="581" y="449"/>
                </a:lnTo>
                <a:lnTo>
                  <a:pt x="564" y="414"/>
                </a:lnTo>
                <a:lnTo>
                  <a:pt x="549" y="401"/>
                </a:lnTo>
                <a:lnTo>
                  <a:pt x="540" y="369"/>
                </a:lnTo>
                <a:lnTo>
                  <a:pt x="527" y="378"/>
                </a:lnTo>
                <a:lnTo>
                  <a:pt x="484" y="336"/>
                </a:lnTo>
                <a:lnTo>
                  <a:pt x="494" y="297"/>
                </a:lnTo>
                <a:lnTo>
                  <a:pt x="484" y="275"/>
                </a:lnTo>
                <a:lnTo>
                  <a:pt x="471" y="282"/>
                </a:lnTo>
                <a:lnTo>
                  <a:pt x="472" y="305"/>
                </a:lnTo>
                <a:lnTo>
                  <a:pt x="458" y="275"/>
                </a:lnTo>
                <a:lnTo>
                  <a:pt x="459" y="204"/>
                </a:lnTo>
                <a:lnTo>
                  <a:pt x="431" y="161"/>
                </a:lnTo>
                <a:lnTo>
                  <a:pt x="362" y="127"/>
                </a:lnTo>
                <a:lnTo>
                  <a:pt x="327" y="87"/>
                </a:lnTo>
                <a:lnTo>
                  <a:pt x="288" y="83"/>
                </a:lnTo>
                <a:lnTo>
                  <a:pt x="272" y="108"/>
                </a:lnTo>
                <a:lnTo>
                  <a:pt x="213" y="125"/>
                </a:lnTo>
                <a:lnTo>
                  <a:pt x="180" y="108"/>
                </a:lnTo>
                <a:lnTo>
                  <a:pt x="163" y="81"/>
                </a:lnTo>
                <a:lnTo>
                  <a:pt x="54" y="105"/>
                </a:lnTo>
                <a:lnTo>
                  <a:pt x="30" y="86"/>
                </a:lnTo>
                <a:lnTo>
                  <a:pt x="6" y="106"/>
                </a:lnTo>
                <a:lnTo>
                  <a:pt x="0" y="49"/>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75" name="Freeform 51">
            <a:extLst>
              <a:ext uri="{FF2B5EF4-FFF2-40B4-BE49-F238E27FC236}">
                <a16:creationId xmlns:a16="http://schemas.microsoft.com/office/drawing/2014/main" id="{365C18DD-BC23-437B-A7D9-1E56BEB8344B}"/>
              </a:ext>
            </a:extLst>
          </p:cNvPr>
          <p:cNvSpPr>
            <a:spLocks/>
          </p:cNvSpPr>
          <p:nvPr/>
        </p:nvSpPr>
        <p:spPr bwMode="auto">
          <a:xfrm>
            <a:off x="10015596" y="3212759"/>
            <a:ext cx="1309687" cy="612775"/>
          </a:xfrm>
          <a:custGeom>
            <a:avLst/>
            <a:gdLst>
              <a:gd name="T0" fmla="*/ 2147483647 w 686"/>
              <a:gd name="T1" fmla="*/ 0 h 301"/>
              <a:gd name="T2" fmla="*/ 2147483647 w 686"/>
              <a:gd name="T3" fmla="*/ 2147483647 h 301"/>
              <a:gd name="T4" fmla="*/ 2147483647 w 686"/>
              <a:gd name="T5" fmla="*/ 2147483647 h 301"/>
              <a:gd name="T6" fmla="*/ 0 w 686"/>
              <a:gd name="T7" fmla="*/ 2147483647 h 301"/>
              <a:gd name="T8" fmla="*/ 2147483647 w 686"/>
              <a:gd name="T9" fmla="*/ 2147483647 h 301"/>
              <a:gd name="T10" fmla="*/ 0 w 686"/>
              <a:gd name="T11" fmla="*/ 2147483647 h 301"/>
              <a:gd name="T12" fmla="*/ 2147483647 w 686"/>
              <a:gd name="T13" fmla="*/ 2147483647 h 301"/>
              <a:gd name="T14" fmla="*/ 2147483647 w 686"/>
              <a:gd name="T15" fmla="*/ 2147483647 h 301"/>
              <a:gd name="T16" fmla="*/ 2147483647 w 686"/>
              <a:gd name="T17" fmla="*/ 2147483647 h 301"/>
              <a:gd name="T18" fmla="*/ 2147483647 w 686"/>
              <a:gd name="T19" fmla="*/ 2147483647 h 301"/>
              <a:gd name="T20" fmla="*/ 2147483647 w 686"/>
              <a:gd name="T21" fmla="*/ 2147483647 h 301"/>
              <a:gd name="T22" fmla="*/ 2147483647 w 686"/>
              <a:gd name="T23" fmla="*/ 2147483647 h 301"/>
              <a:gd name="T24" fmla="*/ 2147483647 w 686"/>
              <a:gd name="T25" fmla="*/ 2147483647 h 301"/>
              <a:gd name="T26" fmla="*/ 2147483647 w 686"/>
              <a:gd name="T27" fmla="*/ 2147483647 h 301"/>
              <a:gd name="T28" fmla="*/ 2147483647 w 686"/>
              <a:gd name="T29" fmla="*/ 2147483647 h 301"/>
              <a:gd name="T30" fmla="*/ 2147483647 w 686"/>
              <a:gd name="T31" fmla="*/ 2147483647 h 301"/>
              <a:gd name="T32" fmla="*/ 2147483647 w 686"/>
              <a:gd name="T33" fmla="*/ 2147483647 h 301"/>
              <a:gd name="T34" fmla="*/ 2147483647 w 686"/>
              <a:gd name="T35" fmla="*/ 2147483647 h 301"/>
              <a:gd name="T36" fmla="*/ 2147483647 w 686"/>
              <a:gd name="T37" fmla="*/ 2147483647 h 301"/>
              <a:gd name="T38" fmla="*/ 2147483647 w 686"/>
              <a:gd name="T39" fmla="*/ 2147483647 h 301"/>
              <a:gd name="T40" fmla="*/ 2147483647 w 686"/>
              <a:gd name="T41" fmla="*/ 2147483647 h 301"/>
              <a:gd name="T42" fmla="*/ 2147483647 w 686"/>
              <a:gd name="T43" fmla="*/ 2147483647 h 301"/>
              <a:gd name="T44" fmla="*/ 2147483647 w 686"/>
              <a:gd name="T45" fmla="*/ 2147483647 h 301"/>
              <a:gd name="T46" fmla="*/ 2147483647 w 686"/>
              <a:gd name="T47" fmla="*/ 2147483647 h 301"/>
              <a:gd name="T48" fmla="*/ 2147483647 w 686"/>
              <a:gd name="T49" fmla="*/ 2147483647 h 301"/>
              <a:gd name="T50" fmla="*/ 2147483647 w 686"/>
              <a:gd name="T51" fmla="*/ 2147483647 h 301"/>
              <a:gd name="T52" fmla="*/ 2147483647 w 686"/>
              <a:gd name="T53" fmla="*/ 2147483647 h 301"/>
              <a:gd name="T54" fmla="*/ 2147483647 w 686"/>
              <a:gd name="T55" fmla="*/ 2147483647 h 301"/>
              <a:gd name="T56" fmla="*/ 2147483647 w 686"/>
              <a:gd name="T57" fmla="*/ 2147483647 h 301"/>
              <a:gd name="T58" fmla="*/ 2147483647 w 686"/>
              <a:gd name="T59" fmla="*/ 2147483647 h 301"/>
              <a:gd name="T60" fmla="*/ 2147483647 w 686"/>
              <a:gd name="T61" fmla="*/ 2147483647 h 301"/>
              <a:gd name="T62" fmla="*/ 2147483647 w 686"/>
              <a:gd name="T63" fmla="*/ 2147483647 h 301"/>
              <a:gd name="T64" fmla="*/ 2147483647 w 686"/>
              <a:gd name="T65" fmla="*/ 2147483647 h 301"/>
              <a:gd name="T66" fmla="*/ 2147483647 w 686"/>
              <a:gd name="T67" fmla="*/ 0 h 301"/>
              <a:gd name="T68" fmla="*/ 2147483647 w 686"/>
              <a:gd name="T69" fmla="*/ 2147483647 h 301"/>
              <a:gd name="T70" fmla="*/ 2147483647 w 686"/>
              <a:gd name="T71" fmla="*/ 2147483647 h 301"/>
              <a:gd name="T72" fmla="*/ 2147483647 w 686"/>
              <a:gd name="T73" fmla="*/ 2147483647 h 301"/>
              <a:gd name="T74" fmla="*/ 2147483647 w 686"/>
              <a:gd name="T75" fmla="*/ 2147483647 h 3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6"/>
              <a:gd name="T115" fmla="*/ 0 h 301"/>
              <a:gd name="T116" fmla="*/ 686 w 686"/>
              <a:gd name="T117" fmla="*/ 301 h 3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6" h="301">
                <a:moveTo>
                  <a:pt x="23" y="222"/>
                </a:moveTo>
                <a:lnTo>
                  <a:pt x="0" y="286"/>
                </a:lnTo>
                <a:lnTo>
                  <a:pt x="88" y="278"/>
                </a:lnTo>
                <a:lnTo>
                  <a:pt x="123" y="248"/>
                </a:lnTo>
                <a:lnTo>
                  <a:pt x="244" y="216"/>
                </a:lnTo>
                <a:lnTo>
                  <a:pt x="277" y="234"/>
                </a:lnTo>
                <a:lnTo>
                  <a:pt x="357" y="222"/>
                </a:lnTo>
                <a:lnTo>
                  <a:pt x="357" y="227"/>
                </a:lnTo>
                <a:lnTo>
                  <a:pt x="476" y="301"/>
                </a:lnTo>
                <a:lnTo>
                  <a:pt x="546" y="279"/>
                </a:lnTo>
                <a:lnTo>
                  <a:pt x="585" y="196"/>
                </a:lnTo>
                <a:lnTo>
                  <a:pt x="654" y="173"/>
                </a:lnTo>
                <a:lnTo>
                  <a:pt x="686" y="112"/>
                </a:lnTo>
                <a:lnTo>
                  <a:pt x="684" y="38"/>
                </a:lnTo>
                <a:lnTo>
                  <a:pt x="676" y="99"/>
                </a:lnTo>
                <a:lnTo>
                  <a:pt x="638" y="151"/>
                </a:lnTo>
                <a:lnTo>
                  <a:pt x="623" y="147"/>
                </a:lnTo>
                <a:lnTo>
                  <a:pt x="572" y="161"/>
                </a:lnTo>
                <a:lnTo>
                  <a:pt x="572" y="144"/>
                </a:lnTo>
                <a:lnTo>
                  <a:pt x="623" y="126"/>
                </a:lnTo>
                <a:lnTo>
                  <a:pt x="577" y="121"/>
                </a:lnTo>
                <a:lnTo>
                  <a:pt x="629" y="105"/>
                </a:lnTo>
                <a:lnTo>
                  <a:pt x="649" y="113"/>
                </a:lnTo>
                <a:lnTo>
                  <a:pt x="660" y="55"/>
                </a:lnTo>
                <a:lnTo>
                  <a:pt x="646" y="42"/>
                </a:lnTo>
                <a:lnTo>
                  <a:pt x="584" y="65"/>
                </a:lnTo>
                <a:lnTo>
                  <a:pt x="585" y="30"/>
                </a:lnTo>
                <a:lnTo>
                  <a:pt x="612" y="39"/>
                </a:lnTo>
                <a:lnTo>
                  <a:pt x="646" y="13"/>
                </a:lnTo>
                <a:lnTo>
                  <a:pt x="628" y="0"/>
                </a:lnTo>
                <a:lnTo>
                  <a:pt x="423" y="46"/>
                </a:lnTo>
                <a:lnTo>
                  <a:pt x="171" y="97"/>
                </a:lnTo>
                <a:lnTo>
                  <a:pt x="56" y="221"/>
                </a:lnTo>
                <a:lnTo>
                  <a:pt x="23" y="222"/>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76" name="Freeform 53">
            <a:extLst>
              <a:ext uri="{FF2B5EF4-FFF2-40B4-BE49-F238E27FC236}">
                <a16:creationId xmlns:a16="http://schemas.microsoft.com/office/drawing/2014/main" id="{DFFD1867-8A7A-4400-A3DC-BFE1A27F8CE7}"/>
              </a:ext>
            </a:extLst>
          </p:cNvPr>
          <p:cNvSpPr>
            <a:spLocks/>
          </p:cNvSpPr>
          <p:nvPr/>
        </p:nvSpPr>
        <p:spPr bwMode="auto">
          <a:xfrm>
            <a:off x="10148946" y="2553946"/>
            <a:ext cx="649287" cy="727075"/>
          </a:xfrm>
          <a:custGeom>
            <a:avLst/>
            <a:gdLst>
              <a:gd name="T0" fmla="*/ 2147483647 w 341"/>
              <a:gd name="T1" fmla="*/ 0 h 356"/>
              <a:gd name="T2" fmla="*/ 2147483647 w 341"/>
              <a:gd name="T3" fmla="*/ 2147483647 h 356"/>
              <a:gd name="T4" fmla="*/ 2147483647 w 341"/>
              <a:gd name="T5" fmla="*/ 2147483647 h 356"/>
              <a:gd name="T6" fmla="*/ 0 w 341"/>
              <a:gd name="T7" fmla="*/ 2147483647 h 356"/>
              <a:gd name="T8" fmla="*/ 2147483647 w 341"/>
              <a:gd name="T9" fmla="*/ 2147483647 h 356"/>
              <a:gd name="T10" fmla="*/ 2147483647 w 341"/>
              <a:gd name="T11" fmla="*/ 2147483647 h 356"/>
              <a:gd name="T12" fmla="*/ 0 w 341"/>
              <a:gd name="T13" fmla="*/ 2147483647 h 356"/>
              <a:gd name="T14" fmla="*/ 2147483647 w 341"/>
              <a:gd name="T15" fmla="*/ 2147483647 h 356"/>
              <a:gd name="T16" fmla="*/ 2147483647 w 341"/>
              <a:gd name="T17" fmla="*/ 2147483647 h 356"/>
              <a:gd name="T18" fmla="*/ 2147483647 w 341"/>
              <a:gd name="T19" fmla="*/ 2147483647 h 356"/>
              <a:gd name="T20" fmla="*/ 2147483647 w 341"/>
              <a:gd name="T21" fmla="*/ 2147483647 h 356"/>
              <a:gd name="T22" fmla="*/ 2147483647 w 341"/>
              <a:gd name="T23" fmla="*/ 2147483647 h 356"/>
              <a:gd name="T24" fmla="*/ 2147483647 w 341"/>
              <a:gd name="T25" fmla="*/ 2147483647 h 356"/>
              <a:gd name="T26" fmla="*/ 2147483647 w 341"/>
              <a:gd name="T27" fmla="*/ 2147483647 h 356"/>
              <a:gd name="T28" fmla="*/ 2147483647 w 341"/>
              <a:gd name="T29" fmla="*/ 2147483647 h 356"/>
              <a:gd name="T30" fmla="*/ 2147483647 w 341"/>
              <a:gd name="T31" fmla="*/ 2147483647 h 356"/>
              <a:gd name="T32" fmla="*/ 2147483647 w 341"/>
              <a:gd name="T33" fmla="*/ 2147483647 h 356"/>
              <a:gd name="T34" fmla="*/ 2147483647 w 341"/>
              <a:gd name="T35" fmla="*/ 2147483647 h 356"/>
              <a:gd name="T36" fmla="*/ 2147483647 w 341"/>
              <a:gd name="T37" fmla="*/ 2147483647 h 356"/>
              <a:gd name="T38" fmla="*/ 2147483647 w 341"/>
              <a:gd name="T39" fmla="*/ 2147483647 h 356"/>
              <a:gd name="T40" fmla="*/ 2147483647 w 341"/>
              <a:gd name="T41" fmla="*/ 0 h 356"/>
              <a:gd name="T42" fmla="*/ 2147483647 w 341"/>
              <a:gd name="T43" fmla="*/ 2147483647 h 356"/>
              <a:gd name="T44" fmla="*/ 2147483647 w 341"/>
              <a:gd name="T45" fmla="*/ 2147483647 h 356"/>
              <a:gd name="T46" fmla="*/ 2147483647 w 341"/>
              <a:gd name="T47" fmla="*/ 2147483647 h 356"/>
              <a:gd name="T48" fmla="*/ 2147483647 w 341"/>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1"/>
              <a:gd name="T76" fmla="*/ 0 h 356"/>
              <a:gd name="T77" fmla="*/ 341 w 341"/>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1" h="356">
                <a:moveTo>
                  <a:pt x="35" y="186"/>
                </a:moveTo>
                <a:lnTo>
                  <a:pt x="9" y="179"/>
                </a:lnTo>
                <a:lnTo>
                  <a:pt x="0" y="236"/>
                </a:lnTo>
                <a:lnTo>
                  <a:pt x="9" y="295"/>
                </a:lnTo>
                <a:lnTo>
                  <a:pt x="59" y="336"/>
                </a:lnTo>
                <a:lnTo>
                  <a:pt x="70" y="356"/>
                </a:lnTo>
                <a:lnTo>
                  <a:pt x="133" y="336"/>
                </a:lnTo>
                <a:lnTo>
                  <a:pt x="207" y="288"/>
                </a:lnTo>
                <a:lnTo>
                  <a:pt x="229" y="183"/>
                </a:lnTo>
                <a:lnTo>
                  <a:pt x="277" y="156"/>
                </a:lnTo>
                <a:lnTo>
                  <a:pt x="303" y="92"/>
                </a:lnTo>
                <a:lnTo>
                  <a:pt x="341" y="74"/>
                </a:lnTo>
                <a:lnTo>
                  <a:pt x="291" y="66"/>
                </a:lnTo>
                <a:lnTo>
                  <a:pt x="205" y="112"/>
                </a:lnTo>
                <a:lnTo>
                  <a:pt x="192" y="67"/>
                </a:lnTo>
                <a:lnTo>
                  <a:pt x="118" y="71"/>
                </a:lnTo>
                <a:lnTo>
                  <a:pt x="101" y="0"/>
                </a:lnTo>
                <a:lnTo>
                  <a:pt x="82" y="19"/>
                </a:lnTo>
                <a:lnTo>
                  <a:pt x="88" y="121"/>
                </a:lnTo>
                <a:lnTo>
                  <a:pt x="54" y="130"/>
                </a:lnTo>
                <a:lnTo>
                  <a:pt x="35" y="18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7" name="Freeform 54">
            <a:extLst>
              <a:ext uri="{FF2B5EF4-FFF2-40B4-BE49-F238E27FC236}">
                <a16:creationId xmlns:a16="http://schemas.microsoft.com/office/drawing/2014/main" id="{EC1C0882-E038-41B2-9FFE-7FD288ABBB94}"/>
              </a:ext>
            </a:extLst>
          </p:cNvPr>
          <p:cNvSpPr>
            <a:spLocks/>
          </p:cNvSpPr>
          <p:nvPr/>
        </p:nvSpPr>
        <p:spPr bwMode="auto">
          <a:xfrm>
            <a:off x="11071283" y="2566646"/>
            <a:ext cx="184150" cy="241300"/>
          </a:xfrm>
          <a:custGeom>
            <a:avLst/>
            <a:gdLst>
              <a:gd name="T0" fmla="*/ 2147483647 w 96"/>
              <a:gd name="T1" fmla="*/ 0 h 119"/>
              <a:gd name="T2" fmla="*/ 2147483647 w 96"/>
              <a:gd name="T3" fmla="*/ 2147483647 h 119"/>
              <a:gd name="T4" fmla="*/ 2147483647 w 96"/>
              <a:gd name="T5" fmla="*/ 2147483647 h 119"/>
              <a:gd name="T6" fmla="*/ 0 w 96"/>
              <a:gd name="T7" fmla="*/ 2147483647 h 119"/>
              <a:gd name="T8" fmla="*/ 0 w 96"/>
              <a:gd name="T9" fmla="*/ 2147483647 h 119"/>
              <a:gd name="T10" fmla="*/ 2147483647 w 96"/>
              <a:gd name="T11" fmla="*/ 0 h 119"/>
              <a:gd name="T12" fmla="*/ 2147483647 w 96"/>
              <a:gd name="T13" fmla="*/ 2147483647 h 119"/>
              <a:gd name="T14" fmla="*/ 2147483647 w 96"/>
              <a:gd name="T15" fmla="*/ 2147483647 h 119"/>
              <a:gd name="T16" fmla="*/ 2147483647 w 96"/>
              <a:gd name="T17" fmla="*/ 2147483647 h 119"/>
              <a:gd name="T18" fmla="*/ 2147483647 w 96"/>
              <a:gd name="T19" fmla="*/ 2147483647 h 119"/>
              <a:gd name="T20" fmla="*/ 2147483647 w 96"/>
              <a:gd name="T21" fmla="*/ 2147483647 h 119"/>
              <a:gd name="T22" fmla="*/ 0 w 96"/>
              <a:gd name="T23" fmla="*/ 2147483647 h 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119"/>
              <a:gd name="T38" fmla="*/ 96 w 96"/>
              <a:gd name="T39" fmla="*/ 119 h 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119">
                <a:moveTo>
                  <a:pt x="0" y="7"/>
                </a:moveTo>
                <a:lnTo>
                  <a:pt x="21" y="0"/>
                </a:lnTo>
                <a:lnTo>
                  <a:pt x="64" y="26"/>
                </a:lnTo>
                <a:lnTo>
                  <a:pt x="64" y="52"/>
                </a:lnTo>
                <a:lnTo>
                  <a:pt x="95" y="71"/>
                </a:lnTo>
                <a:lnTo>
                  <a:pt x="96" y="106"/>
                </a:lnTo>
                <a:lnTo>
                  <a:pt x="47" y="119"/>
                </a:lnTo>
                <a:lnTo>
                  <a:pt x="0" y="7"/>
                </a:lnTo>
                <a:close/>
              </a:path>
            </a:pathLst>
          </a:custGeom>
          <a:solidFill>
            <a:srgbClr val="848395"/>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78" name="Freeform 55">
            <a:extLst>
              <a:ext uri="{FF2B5EF4-FFF2-40B4-BE49-F238E27FC236}">
                <a16:creationId xmlns:a16="http://schemas.microsoft.com/office/drawing/2014/main" id="{5927D993-560A-4E48-8E73-327716EC22E5}"/>
              </a:ext>
            </a:extLst>
          </p:cNvPr>
          <p:cNvSpPr>
            <a:spLocks/>
          </p:cNvSpPr>
          <p:nvPr/>
        </p:nvSpPr>
        <p:spPr bwMode="auto">
          <a:xfrm>
            <a:off x="10293408" y="2087221"/>
            <a:ext cx="879475" cy="615950"/>
          </a:xfrm>
          <a:custGeom>
            <a:avLst/>
            <a:gdLst>
              <a:gd name="T0" fmla="*/ 2147483647 w 461"/>
              <a:gd name="T1" fmla="*/ 0 h 302"/>
              <a:gd name="T2" fmla="*/ 2147483647 w 461"/>
              <a:gd name="T3" fmla="*/ 2147483647 h 302"/>
              <a:gd name="T4" fmla="*/ 2147483647 w 461"/>
              <a:gd name="T5" fmla="*/ 2147483647 h 302"/>
              <a:gd name="T6" fmla="*/ 0 w 461"/>
              <a:gd name="T7" fmla="*/ 2147483647 h 302"/>
              <a:gd name="T8" fmla="*/ 2147483647 w 461"/>
              <a:gd name="T9" fmla="*/ 2147483647 h 302"/>
              <a:gd name="T10" fmla="*/ 0 w 461"/>
              <a:gd name="T11" fmla="*/ 2147483647 h 302"/>
              <a:gd name="T12" fmla="*/ 2147483647 w 461"/>
              <a:gd name="T13" fmla="*/ 2147483647 h 302"/>
              <a:gd name="T14" fmla="*/ 2147483647 w 461"/>
              <a:gd name="T15" fmla="*/ 2147483647 h 302"/>
              <a:gd name="T16" fmla="*/ 2147483647 w 461"/>
              <a:gd name="T17" fmla="*/ 2147483647 h 302"/>
              <a:gd name="T18" fmla="*/ 2147483647 w 461"/>
              <a:gd name="T19" fmla="*/ 2147483647 h 302"/>
              <a:gd name="T20" fmla="*/ 2147483647 w 461"/>
              <a:gd name="T21" fmla="*/ 2147483647 h 302"/>
              <a:gd name="T22" fmla="*/ 2147483647 w 461"/>
              <a:gd name="T23" fmla="*/ 2147483647 h 302"/>
              <a:gd name="T24" fmla="*/ 2147483647 w 461"/>
              <a:gd name="T25" fmla="*/ 2147483647 h 302"/>
              <a:gd name="T26" fmla="*/ 2147483647 w 461"/>
              <a:gd name="T27" fmla="*/ 2147483647 h 302"/>
              <a:gd name="T28" fmla="*/ 2147483647 w 461"/>
              <a:gd name="T29" fmla="*/ 2147483647 h 302"/>
              <a:gd name="T30" fmla="*/ 2147483647 w 461"/>
              <a:gd name="T31" fmla="*/ 2147483647 h 302"/>
              <a:gd name="T32" fmla="*/ 2147483647 w 461"/>
              <a:gd name="T33" fmla="*/ 0 h 302"/>
              <a:gd name="T34" fmla="*/ 2147483647 w 461"/>
              <a:gd name="T35" fmla="*/ 2147483647 h 302"/>
              <a:gd name="T36" fmla="*/ 2147483647 w 461"/>
              <a:gd name="T37" fmla="*/ 2147483647 h 3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1"/>
              <a:gd name="T58" fmla="*/ 0 h 302"/>
              <a:gd name="T59" fmla="*/ 461 w 461"/>
              <a:gd name="T60" fmla="*/ 302 h 3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1" h="302">
                <a:moveTo>
                  <a:pt x="42" y="44"/>
                </a:moveTo>
                <a:lnTo>
                  <a:pt x="0" y="84"/>
                </a:lnTo>
                <a:lnTo>
                  <a:pt x="23" y="231"/>
                </a:lnTo>
                <a:lnTo>
                  <a:pt x="42" y="302"/>
                </a:lnTo>
                <a:lnTo>
                  <a:pt x="121" y="297"/>
                </a:lnTo>
                <a:lnTo>
                  <a:pt x="411" y="241"/>
                </a:lnTo>
                <a:lnTo>
                  <a:pt x="432" y="233"/>
                </a:lnTo>
                <a:lnTo>
                  <a:pt x="461" y="164"/>
                </a:lnTo>
                <a:lnTo>
                  <a:pt x="417" y="126"/>
                </a:lnTo>
                <a:lnTo>
                  <a:pt x="440" y="39"/>
                </a:lnTo>
                <a:lnTo>
                  <a:pt x="407" y="31"/>
                </a:lnTo>
                <a:lnTo>
                  <a:pt x="407" y="9"/>
                </a:lnTo>
                <a:lnTo>
                  <a:pt x="392" y="0"/>
                </a:lnTo>
                <a:lnTo>
                  <a:pt x="55" y="62"/>
                </a:lnTo>
                <a:lnTo>
                  <a:pt x="42" y="44"/>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79" name="Freeform 56">
            <a:extLst>
              <a:ext uri="{FF2B5EF4-FFF2-40B4-BE49-F238E27FC236}">
                <a16:creationId xmlns:a16="http://schemas.microsoft.com/office/drawing/2014/main" id="{F52DDB43-5A2E-4037-AC21-CC95F26DFFA3}"/>
              </a:ext>
            </a:extLst>
          </p:cNvPr>
          <p:cNvSpPr>
            <a:spLocks/>
          </p:cNvSpPr>
          <p:nvPr/>
        </p:nvSpPr>
        <p:spPr bwMode="auto">
          <a:xfrm>
            <a:off x="11087158" y="2158659"/>
            <a:ext cx="233363" cy="492125"/>
          </a:xfrm>
          <a:custGeom>
            <a:avLst/>
            <a:gdLst>
              <a:gd name="T0" fmla="*/ 2147483647 w 122"/>
              <a:gd name="T1" fmla="*/ 0 h 241"/>
              <a:gd name="T2" fmla="*/ 2147483647 w 122"/>
              <a:gd name="T3" fmla="*/ 2147483647 h 241"/>
              <a:gd name="T4" fmla="*/ 2147483647 w 122"/>
              <a:gd name="T5" fmla="*/ 2147483647 h 241"/>
              <a:gd name="T6" fmla="*/ 0 w 122"/>
              <a:gd name="T7" fmla="*/ 2147483647 h 241"/>
              <a:gd name="T8" fmla="*/ 2147483647 w 122"/>
              <a:gd name="T9" fmla="*/ 2147483647 h 241"/>
              <a:gd name="T10" fmla="*/ 2147483647 w 122"/>
              <a:gd name="T11" fmla="*/ 0 h 241"/>
              <a:gd name="T12" fmla="*/ 2147483647 w 122"/>
              <a:gd name="T13" fmla="*/ 2147483647 h 241"/>
              <a:gd name="T14" fmla="*/ 2147483647 w 122"/>
              <a:gd name="T15" fmla="*/ 2147483647 h 241"/>
              <a:gd name="T16" fmla="*/ 2147483647 w 122"/>
              <a:gd name="T17" fmla="*/ 2147483647 h 241"/>
              <a:gd name="T18" fmla="*/ 2147483647 w 122"/>
              <a:gd name="T19" fmla="*/ 2147483647 h 241"/>
              <a:gd name="T20" fmla="*/ 2147483647 w 122"/>
              <a:gd name="T21" fmla="*/ 2147483647 h 241"/>
              <a:gd name="T22" fmla="*/ 2147483647 w 122"/>
              <a:gd name="T23" fmla="*/ 2147483647 h 241"/>
              <a:gd name="T24" fmla="*/ 2147483647 w 122"/>
              <a:gd name="T25" fmla="*/ 2147483647 h 241"/>
              <a:gd name="T26" fmla="*/ 2147483647 w 122"/>
              <a:gd name="T27" fmla="*/ 2147483647 h 241"/>
              <a:gd name="T28" fmla="*/ 2147483647 w 122"/>
              <a:gd name="T29" fmla="*/ 2147483647 h 241"/>
              <a:gd name="T30" fmla="*/ 0 w 122"/>
              <a:gd name="T31" fmla="*/ 2147483647 h 241"/>
              <a:gd name="T32" fmla="*/ 2147483647 w 122"/>
              <a:gd name="T33" fmla="*/ 2147483647 h 2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241"/>
              <a:gd name="T53" fmla="*/ 122 w 122"/>
              <a:gd name="T54" fmla="*/ 241 h 2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241">
                <a:moveTo>
                  <a:pt x="22" y="1"/>
                </a:moveTo>
                <a:lnTo>
                  <a:pt x="51" y="0"/>
                </a:lnTo>
                <a:lnTo>
                  <a:pt x="109" y="36"/>
                </a:lnTo>
                <a:lnTo>
                  <a:pt x="100" y="65"/>
                </a:lnTo>
                <a:lnTo>
                  <a:pt x="121" y="84"/>
                </a:lnTo>
                <a:lnTo>
                  <a:pt x="122" y="198"/>
                </a:lnTo>
                <a:lnTo>
                  <a:pt x="102" y="241"/>
                </a:lnTo>
                <a:lnTo>
                  <a:pt x="79" y="225"/>
                </a:lnTo>
                <a:lnTo>
                  <a:pt x="54" y="224"/>
                </a:lnTo>
                <a:lnTo>
                  <a:pt x="12" y="200"/>
                </a:lnTo>
                <a:lnTo>
                  <a:pt x="44" y="129"/>
                </a:lnTo>
                <a:lnTo>
                  <a:pt x="0" y="91"/>
                </a:lnTo>
                <a:lnTo>
                  <a:pt x="22" y="1"/>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80" name="Freeform 57">
            <a:extLst>
              <a:ext uri="{FF2B5EF4-FFF2-40B4-BE49-F238E27FC236}">
                <a16:creationId xmlns:a16="http://schemas.microsoft.com/office/drawing/2014/main" id="{8B30998D-8B68-4944-AC04-912D382131C6}"/>
              </a:ext>
            </a:extLst>
          </p:cNvPr>
          <p:cNvSpPr>
            <a:spLocks/>
          </p:cNvSpPr>
          <p:nvPr/>
        </p:nvSpPr>
        <p:spPr bwMode="auto">
          <a:xfrm>
            <a:off x="10366433" y="1388721"/>
            <a:ext cx="974725" cy="849313"/>
          </a:xfrm>
          <a:custGeom>
            <a:avLst/>
            <a:gdLst>
              <a:gd name="T0" fmla="*/ 2147483647 w 510"/>
              <a:gd name="T1" fmla="*/ 0 h 416"/>
              <a:gd name="T2" fmla="*/ 2147483647 w 510"/>
              <a:gd name="T3" fmla="*/ 2147483647 h 416"/>
              <a:gd name="T4" fmla="*/ 2147483647 w 510"/>
              <a:gd name="T5" fmla="*/ 2147483647 h 416"/>
              <a:gd name="T6" fmla="*/ 0 w 510"/>
              <a:gd name="T7" fmla="*/ 2147483647 h 416"/>
              <a:gd name="T8" fmla="*/ 2147483647 w 510"/>
              <a:gd name="T9" fmla="*/ 2147483647 h 416"/>
              <a:gd name="T10" fmla="*/ 2147483647 w 510"/>
              <a:gd name="T11" fmla="*/ 2147483647 h 416"/>
              <a:gd name="T12" fmla="*/ 2147483647 w 510"/>
              <a:gd name="T13" fmla="*/ 2147483647 h 416"/>
              <a:gd name="T14" fmla="*/ 2147483647 w 510"/>
              <a:gd name="T15" fmla="*/ 2147483647 h 416"/>
              <a:gd name="T16" fmla="*/ 2147483647 w 510"/>
              <a:gd name="T17" fmla="*/ 2147483647 h 416"/>
              <a:gd name="T18" fmla="*/ 2147483647 w 510"/>
              <a:gd name="T19" fmla="*/ 2147483647 h 416"/>
              <a:gd name="T20" fmla="*/ 2147483647 w 510"/>
              <a:gd name="T21" fmla="*/ 2147483647 h 416"/>
              <a:gd name="T22" fmla="*/ 2147483647 w 510"/>
              <a:gd name="T23" fmla="*/ 2147483647 h 416"/>
              <a:gd name="T24" fmla="*/ 2147483647 w 510"/>
              <a:gd name="T25" fmla="*/ 2147483647 h 416"/>
              <a:gd name="T26" fmla="*/ 2147483647 w 510"/>
              <a:gd name="T27" fmla="*/ 2147483647 h 416"/>
              <a:gd name="T28" fmla="*/ 2147483647 w 510"/>
              <a:gd name="T29" fmla="*/ 2147483647 h 416"/>
              <a:gd name="T30" fmla="*/ 2147483647 w 510"/>
              <a:gd name="T31" fmla="*/ 2147483647 h 416"/>
              <a:gd name="T32" fmla="*/ 2147483647 w 510"/>
              <a:gd name="T33" fmla="*/ 0 h 416"/>
              <a:gd name="T34" fmla="*/ 2147483647 w 510"/>
              <a:gd name="T35" fmla="*/ 2147483647 h 416"/>
              <a:gd name="T36" fmla="*/ 2147483647 w 510"/>
              <a:gd name="T37" fmla="*/ 2147483647 h 416"/>
              <a:gd name="T38" fmla="*/ 2147483647 w 510"/>
              <a:gd name="T39" fmla="*/ 2147483647 h 416"/>
              <a:gd name="T40" fmla="*/ 2147483647 w 510"/>
              <a:gd name="T41" fmla="*/ 2147483647 h 416"/>
              <a:gd name="T42" fmla="*/ 2147483647 w 510"/>
              <a:gd name="T43" fmla="*/ 2147483647 h 416"/>
              <a:gd name="T44" fmla="*/ 2147483647 w 510"/>
              <a:gd name="T45" fmla="*/ 2147483647 h 416"/>
              <a:gd name="T46" fmla="*/ 2147483647 w 510"/>
              <a:gd name="T47" fmla="*/ 2147483647 h 416"/>
              <a:gd name="T48" fmla="*/ 2147483647 w 510"/>
              <a:gd name="T49" fmla="*/ 2147483647 h 416"/>
              <a:gd name="T50" fmla="*/ 2147483647 w 510"/>
              <a:gd name="T51" fmla="*/ 2147483647 h 416"/>
              <a:gd name="T52" fmla="*/ 2147483647 w 510"/>
              <a:gd name="T53" fmla="*/ 2147483647 h 416"/>
              <a:gd name="T54" fmla="*/ 2147483647 w 510"/>
              <a:gd name="T55" fmla="*/ 2147483647 h 416"/>
              <a:gd name="T56" fmla="*/ 2147483647 w 510"/>
              <a:gd name="T57" fmla="*/ 2147483647 h 416"/>
              <a:gd name="T58" fmla="*/ 2147483647 w 510"/>
              <a:gd name="T59" fmla="*/ 2147483647 h 416"/>
              <a:gd name="T60" fmla="*/ 2147483647 w 510"/>
              <a:gd name="T61" fmla="*/ 2147483647 h 416"/>
              <a:gd name="T62" fmla="*/ 2147483647 w 510"/>
              <a:gd name="T63" fmla="*/ 2147483647 h 416"/>
              <a:gd name="T64" fmla="*/ 0 w 510"/>
              <a:gd name="T65" fmla="*/ 2147483647 h 416"/>
              <a:gd name="T66" fmla="*/ 2147483647 w 510"/>
              <a:gd name="T67" fmla="*/ 2147483647 h 416"/>
              <a:gd name="T68" fmla="*/ 2147483647 w 510"/>
              <a:gd name="T69" fmla="*/ 2147483647 h 4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10"/>
              <a:gd name="T106" fmla="*/ 0 h 416"/>
              <a:gd name="T107" fmla="*/ 510 w 510"/>
              <a:gd name="T108" fmla="*/ 416 h 4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10" h="416">
                <a:moveTo>
                  <a:pt x="40" y="279"/>
                </a:moveTo>
                <a:lnTo>
                  <a:pt x="88" y="255"/>
                </a:lnTo>
                <a:lnTo>
                  <a:pt x="153" y="249"/>
                </a:lnTo>
                <a:lnTo>
                  <a:pt x="169" y="227"/>
                </a:lnTo>
                <a:lnTo>
                  <a:pt x="192" y="224"/>
                </a:lnTo>
                <a:lnTo>
                  <a:pt x="205" y="201"/>
                </a:lnTo>
                <a:lnTo>
                  <a:pt x="227" y="192"/>
                </a:lnTo>
                <a:lnTo>
                  <a:pt x="217" y="149"/>
                </a:lnTo>
                <a:lnTo>
                  <a:pt x="204" y="137"/>
                </a:lnTo>
                <a:lnTo>
                  <a:pt x="231" y="102"/>
                </a:lnTo>
                <a:lnTo>
                  <a:pt x="249" y="102"/>
                </a:lnTo>
                <a:lnTo>
                  <a:pt x="308" y="28"/>
                </a:lnTo>
                <a:lnTo>
                  <a:pt x="400" y="0"/>
                </a:lnTo>
                <a:lnTo>
                  <a:pt x="410" y="70"/>
                </a:lnTo>
                <a:lnTo>
                  <a:pt x="415" y="67"/>
                </a:lnTo>
                <a:lnTo>
                  <a:pt x="436" y="92"/>
                </a:lnTo>
                <a:lnTo>
                  <a:pt x="438" y="163"/>
                </a:lnTo>
                <a:lnTo>
                  <a:pt x="465" y="221"/>
                </a:lnTo>
                <a:lnTo>
                  <a:pt x="476" y="297"/>
                </a:lnTo>
                <a:lnTo>
                  <a:pt x="478" y="362"/>
                </a:lnTo>
                <a:lnTo>
                  <a:pt x="510" y="384"/>
                </a:lnTo>
                <a:lnTo>
                  <a:pt x="487" y="416"/>
                </a:lnTo>
                <a:lnTo>
                  <a:pt x="428" y="378"/>
                </a:lnTo>
                <a:lnTo>
                  <a:pt x="397" y="381"/>
                </a:lnTo>
                <a:lnTo>
                  <a:pt x="367" y="373"/>
                </a:lnTo>
                <a:lnTo>
                  <a:pt x="368" y="351"/>
                </a:lnTo>
                <a:lnTo>
                  <a:pt x="349" y="343"/>
                </a:lnTo>
                <a:lnTo>
                  <a:pt x="15" y="407"/>
                </a:lnTo>
                <a:lnTo>
                  <a:pt x="0" y="388"/>
                </a:lnTo>
                <a:lnTo>
                  <a:pt x="51" y="314"/>
                </a:lnTo>
                <a:lnTo>
                  <a:pt x="40" y="279"/>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81" name="Freeform 59">
            <a:extLst>
              <a:ext uri="{FF2B5EF4-FFF2-40B4-BE49-F238E27FC236}">
                <a16:creationId xmlns:a16="http://schemas.microsoft.com/office/drawing/2014/main" id="{8AB73FF4-DCE5-41BE-9870-DE90A1C14872}"/>
              </a:ext>
            </a:extLst>
          </p:cNvPr>
          <p:cNvSpPr>
            <a:spLocks/>
          </p:cNvSpPr>
          <p:nvPr/>
        </p:nvSpPr>
        <p:spPr bwMode="auto">
          <a:xfrm>
            <a:off x="11249083" y="1741146"/>
            <a:ext cx="547688" cy="268288"/>
          </a:xfrm>
          <a:custGeom>
            <a:avLst/>
            <a:gdLst>
              <a:gd name="T0" fmla="*/ 2147483647 w 288"/>
              <a:gd name="T1" fmla="*/ 0 h 131"/>
              <a:gd name="T2" fmla="*/ 2147483647 w 288"/>
              <a:gd name="T3" fmla="*/ 2147483647 h 131"/>
              <a:gd name="T4" fmla="*/ 2147483647 w 288"/>
              <a:gd name="T5" fmla="*/ 2147483647 h 131"/>
              <a:gd name="T6" fmla="*/ 0 w 288"/>
              <a:gd name="T7" fmla="*/ 2147483647 h 131"/>
              <a:gd name="T8" fmla="*/ 0 w 288"/>
              <a:gd name="T9" fmla="*/ 2147483647 h 131"/>
              <a:gd name="T10" fmla="*/ 2147483647 w 288"/>
              <a:gd name="T11" fmla="*/ 2147483647 h 131"/>
              <a:gd name="T12" fmla="*/ 2147483647 w 288"/>
              <a:gd name="T13" fmla="*/ 2147483647 h 131"/>
              <a:gd name="T14" fmla="*/ 2147483647 w 288"/>
              <a:gd name="T15" fmla="*/ 0 h 131"/>
              <a:gd name="T16" fmla="*/ 2147483647 w 288"/>
              <a:gd name="T17" fmla="*/ 2147483647 h 131"/>
              <a:gd name="T18" fmla="*/ 2147483647 w 288"/>
              <a:gd name="T19" fmla="*/ 2147483647 h 131"/>
              <a:gd name="T20" fmla="*/ 2147483647 w 288"/>
              <a:gd name="T21" fmla="*/ 2147483647 h 131"/>
              <a:gd name="T22" fmla="*/ 2147483647 w 288"/>
              <a:gd name="T23" fmla="*/ 2147483647 h 131"/>
              <a:gd name="T24" fmla="*/ 2147483647 w 288"/>
              <a:gd name="T25" fmla="*/ 2147483647 h 131"/>
              <a:gd name="T26" fmla="*/ 2147483647 w 288"/>
              <a:gd name="T27" fmla="*/ 2147483647 h 131"/>
              <a:gd name="T28" fmla="*/ 2147483647 w 288"/>
              <a:gd name="T29" fmla="*/ 2147483647 h 131"/>
              <a:gd name="T30" fmla="*/ 2147483647 w 288"/>
              <a:gd name="T31" fmla="*/ 2147483647 h 131"/>
              <a:gd name="T32" fmla="*/ 2147483647 w 288"/>
              <a:gd name="T33" fmla="*/ 2147483647 h 131"/>
              <a:gd name="T34" fmla="*/ 2147483647 w 288"/>
              <a:gd name="T35" fmla="*/ 2147483647 h 131"/>
              <a:gd name="T36" fmla="*/ 2147483647 w 288"/>
              <a:gd name="T37" fmla="*/ 2147483647 h 131"/>
              <a:gd name="T38" fmla="*/ 2147483647 w 288"/>
              <a:gd name="T39" fmla="*/ 2147483647 h 131"/>
              <a:gd name="T40" fmla="*/ 2147483647 w 288"/>
              <a:gd name="T41" fmla="*/ 2147483647 h 131"/>
              <a:gd name="T42" fmla="*/ 2147483647 w 288"/>
              <a:gd name="T43" fmla="*/ 2147483647 h 131"/>
              <a:gd name="T44" fmla="*/ 2147483647 w 288"/>
              <a:gd name="T45" fmla="*/ 2147483647 h 131"/>
              <a:gd name="T46" fmla="*/ 0 w 288"/>
              <a:gd name="T47" fmla="*/ 2147483647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131"/>
              <a:gd name="T74" fmla="*/ 288 w 288"/>
              <a:gd name="T75" fmla="*/ 131 h 1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131">
                <a:moveTo>
                  <a:pt x="0" y="52"/>
                </a:moveTo>
                <a:lnTo>
                  <a:pt x="147" y="16"/>
                </a:lnTo>
                <a:lnTo>
                  <a:pt x="165" y="17"/>
                </a:lnTo>
                <a:lnTo>
                  <a:pt x="182" y="0"/>
                </a:lnTo>
                <a:lnTo>
                  <a:pt x="197" y="9"/>
                </a:lnTo>
                <a:lnTo>
                  <a:pt x="179" y="46"/>
                </a:lnTo>
                <a:lnTo>
                  <a:pt x="210" y="44"/>
                </a:lnTo>
                <a:lnTo>
                  <a:pt x="227" y="73"/>
                </a:lnTo>
                <a:lnTo>
                  <a:pt x="248" y="75"/>
                </a:lnTo>
                <a:lnTo>
                  <a:pt x="262" y="71"/>
                </a:lnTo>
                <a:lnTo>
                  <a:pt x="262" y="55"/>
                </a:lnTo>
                <a:lnTo>
                  <a:pt x="237" y="35"/>
                </a:lnTo>
                <a:lnTo>
                  <a:pt x="256" y="33"/>
                </a:lnTo>
                <a:lnTo>
                  <a:pt x="288" y="77"/>
                </a:lnTo>
                <a:lnTo>
                  <a:pt x="258" y="103"/>
                </a:lnTo>
                <a:lnTo>
                  <a:pt x="223" y="90"/>
                </a:lnTo>
                <a:lnTo>
                  <a:pt x="201" y="122"/>
                </a:lnTo>
                <a:lnTo>
                  <a:pt x="157" y="90"/>
                </a:lnTo>
                <a:lnTo>
                  <a:pt x="12" y="131"/>
                </a:lnTo>
                <a:lnTo>
                  <a:pt x="0" y="52"/>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82" name="Freeform 60">
            <a:extLst>
              <a:ext uri="{FF2B5EF4-FFF2-40B4-BE49-F238E27FC236}">
                <a16:creationId xmlns:a16="http://schemas.microsoft.com/office/drawing/2014/main" id="{F1B85983-7476-43F0-9ED4-53BA921B0216}"/>
              </a:ext>
            </a:extLst>
          </p:cNvPr>
          <p:cNvSpPr>
            <a:spLocks/>
          </p:cNvSpPr>
          <p:nvPr/>
        </p:nvSpPr>
        <p:spPr bwMode="auto">
          <a:xfrm>
            <a:off x="11268133" y="1944346"/>
            <a:ext cx="285750" cy="233363"/>
          </a:xfrm>
          <a:custGeom>
            <a:avLst/>
            <a:gdLst>
              <a:gd name="T0" fmla="*/ 2147483647 w 149"/>
              <a:gd name="T1" fmla="*/ 0 h 115"/>
              <a:gd name="T2" fmla="*/ 2147483647 w 149"/>
              <a:gd name="T3" fmla="*/ 2147483647 h 115"/>
              <a:gd name="T4" fmla="*/ 2147483647 w 149"/>
              <a:gd name="T5" fmla="*/ 2147483647 h 115"/>
              <a:gd name="T6" fmla="*/ 0 w 149"/>
              <a:gd name="T7" fmla="*/ 2147483647 h 115"/>
              <a:gd name="T8" fmla="*/ 0 w 149"/>
              <a:gd name="T9" fmla="*/ 2147483647 h 115"/>
              <a:gd name="T10" fmla="*/ 2147483647 w 149"/>
              <a:gd name="T11" fmla="*/ 0 h 115"/>
              <a:gd name="T12" fmla="*/ 2147483647 w 149"/>
              <a:gd name="T13" fmla="*/ 2147483647 h 115"/>
              <a:gd name="T14" fmla="*/ 2147483647 w 149"/>
              <a:gd name="T15" fmla="*/ 2147483647 h 115"/>
              <a:gd name="T16" fmla="*/ 2147483647 w 149"/>
              <a:gd name="T17" fmla="*/ 2147483647 h 115"/>
              <a:gd name="T18" fmla="*/ 2147483647 w 149"/>
              <a:gd name="T19" fmla="*/ 2147483647 h 115"/>
              <a:gd name="T20" fmla="*/ 2147483647 w 149"/>
              <a:gd name="T21" fmla="*/ 2147483647 h 115"/>
              <a:gd name="T22" fmla="*/ 0 w 149"/>
              <a:gd name="T23" fmla="*/ 2147483647 h 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115"/>
              <a:gd name="T38" fmla="*/ 149 w 149"/>
              <a:gd name="T39" fmla="*/ 115 h 1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115">
                <a:moveTo>
                  <a:pt x="0" y="29"/>
                </a:moveTo>
                <a:lnTo>
                  <a:pt x="114" y="0"/>
                </a:lnTo>
                <a:lnTo>
                  <a:pt x="149" y="52"/>
                </a:lnTo>
                <a:lnTo>
                  <a:pt x="129" y="75"/>
                </a:lnTo>
                <a:lnTo>
                  <a:pt x="93" y="67"/>
                </a:lnTo>
                <a:lnTo>
                  <a:pt x="36" y="115"/>
                </a:lnTo>
                <a:lnTo>
                  <a:pt x="5" y="90"/>
                </a:lnTo>
                <a:lnTo>
                  <a:pt x="0" y="29"/>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83" name="Freeform 61">
            <a:extLst>
              <a:ext uri="{FF2B5EF4-FFF2-40B4-BE49-F238E27FC236}">
                <a16:creationId xmlns:a16="http://schemas.microsoft.com/office/drawing/2014/main" id="{0360C895-0C0C-41FC-A309-24D44D226310}"/>
              </a:ext>
            </a:extLst>
          </p:cNvPr>
          <p:cNvSpPr>
            <a:spLocks/>
          </p:cNvSpPr>
          <p:nvPr/>
        </p:nvSpPr>
        <p:spPr bwMode="auto">
          <a:xfrm>
            <a:off x="11315758" y="2103096"/>
            <a:ext cx="284163" cy="180975"/>
          </a:xfrm>
          <a:custGeom>
            <a:avLst/>
            <a:gdLst>
              <a:gd name="T0" fmla="*/ 2147483647 w 149"/>
              <a:gd name="T1" fmla="*/ 0 h 89"/>
              <a:gd name="T2" fmla="*/ 2147483647 w 149"/>
              <a:gd name="T3" fmla="*/ 2147483647 h 89"/>
              <a:gd name="T4" fmla="*/ 2147483647 w 149"/>
              <a:gd name="T5" fmla="*/ 2147483647 h 89"/>
              <a:gd name="T6" fmla="*/ 0 w 149"/>
              <a:gd name="T7" fmla="*/ 2147483647 h 89"/>
              <a:gd name="T8" fmla="*/ 0 w 149"/>
              <a:gd name="T9" fmla="*/ 2147483647 h 89"/>
              <a:gd name="T10" fmla="*/ 2147483647 w 149"/>
              <a:gd name="T11" fmla="*/ 2147483647 h 89"/>
              <a:gd name="T12" fmla="*/ 2147483647 w 149"/>
              <a:gd name="T13" fmla="*/ 0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89"/>
              <a:gd name="T38" fmla="*/ 149 w 149"/>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89">
                <a:moveTo>
                  <a:pt x="0" y="66"/>
                </a:moveTo>
                <a:lnTo>
                  <a:pt x="61" y="37"/>
                </a:lnTo>
                <a:lnTo>
                  <a:pt x="121" y="0"/>
                </a:lnTo>
                <a:lnTo>
                  <a:pt x="131" y="2"/>
                </a:lnTo>
                <a:lnTo>
                  <a:pt x="149" y="3"/>
                </a:lnTo>
                <a:lnTo>
                  <a:pt x="90" y="50"/>
                </a:lnTo>
                <a:lnTo>
                  <a:pt x="18" y="89"/>
                </a:lnTo>
                <a:lnTo>
                  <a:pt x="0" y="66"/>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184" name="Freeform 62">
            <a:extLst>
              <a:ext uri="{FF2B5EF4-FFF2-40B4-BE49-F238E27FC236}">
                <a16:creationId xmlns:a16="http://schemas.microsoft.com/office/drawing/2014/main" id="{C8A502F1-58FD-407D-AA72-677604839186}"/>
              </a:ext>
            </a:extLst>
          </p:cNvPr>
          <p:cNvSpPr>
            <a:spLocks/>
          </p:cNvSpPr>
          <p:nvPr/>
        </p:nvSpPr>
        <p:spPr bwMode="auto">
          <a:xfrm>
            <a:off x="11314171" y="1244259"/>
            <a:ext cx="301625" cy="574675"/>
          </a:xfrm>
          <a:custGeom>
            <a:avLst/>
            <a:gdLst>
              <a:gd name="T0" fmla="*/ 2147483647 w 158"/>
              <a:gd name="T1" fmla="*/ 0 h 282"/>
              <a:gd name="T2" fmla="*/ 2147483647 w 158"/>
              <a:gd name="T3" fmla="*/ 2147483647 h 282"/>
              <a:gd name="T4" fmla="*/ 2147483647 w 158"/>
              <a:gd name="T5" fmla="*/ 2147483647 h 282"/>
              <a:gd name="T6" fmla="*/ 0 w 158"/>
              <a:gd name="T7" fmla="*/ 2147483647 h 282"/>
              <a:gd name="T8" fmla="*/ 2147483647 w 158"/>
              <a:gd name="T9" fmla="*/ 0 h 282"/>
              <a:gd name="T10" fmla="*/ 0 w 158"/>
              <a:gd name="T11" fmla="*/ 2147483647 h 282"/>
              <a:gd name="T12" fmla="*/ 2147483647 w 158"/>
              <a:gd name="T13" fmla="*/ 2147483647 h 282"/>
              <a:gd name="T14" fmla="*/ 2147483647 w 158"/>
              <a:gd name="T15" fmla="*/ 2147483647 h 282"/>
              <a:gd name="T16" fmla="*/ 2147483647 w 158"/>
              <a:gd name="T17" fmla="*/ 2147483647 h 282"/>
              <a:gd name="T18" fmla="*/ 2147483647 w 158"/>
              <a:gd name="T19" fmla="*/ 2147483647 h 282"/>
              <a:gd name="T20" fmla="*/ 2147483647 w 158"/>
              <a:gd name="T21" fmla="*/ 2147483647 h 282"/>
              <a:gd name="T22" fmla="*/ 2147483647 w 158"/>
              <a:gd name="T23" fmla="*/ 2147483647 h 282"/>
              <a:gd name="T24" fmla="*/ 2147483647 w 158"/>
              <a:gd name="T25" fmla="*/ 2147483647 h 282"/>
              <a:gd name="T26" fmla="*/ 2147483647 w 158"/>
              <a:gd name="T27" fmla="*/ 2147483647 h 282"/>
              <a:gd name="T28" fmla="*/ 2147483647 w 158"/>
              <a:gd name="T29" fmla="*/ 2147483647 h 282"/>
              <a:gd name="T30" fmla="*/ 2147483647 w 158"/>
              <a:gd name="T31" fmla="*/ 2147483647 h 282"/>
              <a:gd name="T32" fmla="*/ 2147483647 w 158"/>
              <a:gd name="T33" fmla="*/ 0 h 2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8"/>
              <a:gd name="T52" fmla="*/ 0 h 282"/>
              <a:gd name="T53" fmla="*/ 158 w 158"/>
              <a:gd name="T54" fmla="*/ 282 h 2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8" h="282">
                <a:moveTo>
                  <a:pt x="33" y="0"/>
                </a:moveTo>
                <a:lnTo>
                  <a:pt x="0" y="50"/>
                </a:lnTo>
                <a:lnTo>
                  <a:pt x="36" y="115"/>
                </a:lnTo>
                <a:lnTo>
                  <a:pt x="14" y="132"/>
                </a:lnTo>
                <a:lnTo>
                  <a:pt x="23" y="282"/>
                </a:lnTo>
                <a:lnTo>
                  <a:pt x="112" y="260"/>
                </a:lnTo>
                <a:lnTo>
                  <a:pt x="135" y="260"/>
                </a:lnTo>
                <a:lnTo>
                  <a:pt x="148" y="244"/>
                </a:lnTo>
                <a:lnTo>
                  <a:pt x="148" y="217"/>
                </a:lnTo>
                <a:lnTo>
                  <a:pt x="158" y="199"/>
                </a:lnTo>
                <a:lnTo>
                  <a:pt x="109" y="178"/>
                </a:lnTo>
                <a:lnTo>
                  <a:pt x="45" y="13"/>
                </a:lnTo>
                <a:lnTo>
                  <a:pt x="33" y="0"/>
                </a:lnTo>
                <a:close/>
              </a:path>
            </a:pathLst>
          </a:custGeom>
          <a:solidFill>
            <a:srgbClr val="FFE600"/>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85" name="Freeform 63">
            <a:extLst>
              <a:ext uri="{FF2B5EF4-FFF2-40B4-BE49-F238E27FC236}">
                <a16:creationId xmlns:a16="http://schemas.microsoft.com/office/drawing/2014/main" id="{40B9BC90-DC86-4234-8C2F-45DFD0CE5120}"/>
              </a:ext>
            </a:extLst>
          </p:cNvPr>
          <p:cNvSpPr>
            <a:spLocks/>
          </p:cNvSpPr>
          <p:nvPr/>
        </p:nvSpPr>
        <p:spPr bwMode="auto">
          <a:xfrm>
            <a:off x="11503083" y="1914184"/>
            <a:ext cx="144463" cy="128587"/>
          </a:xfrm>
          <a:custGeom>
            <a:avLst/>
            <a:gdLst>
              <a:gd name="T0" fmla="*/ 2147483647 w 76"/>
              <a:gd name="T1" fmla="*/ 0 h 62"/>
              <a:gd name="T2" fmla="*/ 2147483647 w 76"/>
              <a:gd name="T3" fmla="*/ 2147483647 h 62"/>
              <a:gd name="T4" fmla="*/ 2147483647 w 76"/>
              <a:gd name="T5" fmla="*/ 2147483647 h 62"/>
              <a:gd name="T6" fmla="*/ 0 w 76"/>
              <a:gd name="T7" fmla="*/ 2147483647 h 62"/>
              <a:gd name="T8" fmla="*/ 0 w 76"/>
              <a:gd name="T9" fmla="*/ 2147483647 h 62"/>
              <a:gd name="T10" fmla="*/ 2147483647 w 76"/>
              <a:gd name="T11" fmla="*/ 0 h 62"/>
              <a:gd name="T12" fmla="*/ 2147483647 w 76"/>
              <a:gd name="T13" fmla="*/ 2147483647 h 62"/>
              <a:gd name="T14" fmla="*/ 2147483647 w 76"/>
              <a:gd name="T15" fmla="*/ 2147483647 h 62"/>
              <a:gd name="T16" fmla="*/ 2147483647 w 76"/>
              <a:gd name="T17" fmla="*/ 2147483647 h 62"/>
              <a:gd name="T18" fmla="*/ 2147483647 w 76"/>
              <a:gd name="T19" fmla="*/ 2147483647 h 62"/>
              <a:gd name="T20" fmla="*/ 0 w 76"/>
              <a:gd name="T21" fmla="*/ 2147483647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62"/>
              <a:gd name="T35" fmla="*/ 76 w 76"/>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62">
                <a:moveTo>
                  <a:pt x="0" y="10"/>
                </a:moveTo>
                <a:lnTo>
                  <a:pt x="32" y="0"/>
                </a:lnTo>
                <a:lnTo>
                  <a:pt x="76" y="32"/>
                </a:lnTo>
                <a:lnTo>
                  <a:pt x="67" y="40"/>
                </a:lnTo>
                <a:lnTo>
                  <a:pt x="46" y="40"/>
                </a:lnTo>
                <a:lnTo>
                  <a:pt x="35" y="62"/>
                </a:lnTo>
                <a:lnTo>
                  <a:pt x="0" y="10"/>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Arial" pitchFamily="34" charset="0"/>
            </a:endParaRPr>
          </a:p>
        </p:txBody>
      </p:sp>
      <p:sp>
        <p:nvSpPr>
          <p:cNvPr id="187" name="Text Box 135">
            <a:extLst>
              <a:ext uri="{FF2B5EF4-FFF2-40B4-BE49-F238E27FC236}">
                <a16:creationId xmlns:a16="http://schemas.microsoft.com/office/drawing/2014/main" id="{7D1A4675-E3E4-47AB-94D1-B91895512367}"/>
              </a:ext>
            </a:extLst>
          </p:cNvPr>
          <p:cNvSpPr txBox="1">
            <a:spLocks noChangeArrowheads="1"/>
          </p:cNvSpPr>
          <p:nvPr/>
        </p:nvSpPr>
        <p:spPr bwMode="auto">
          <a:xfrm>
            <a:off x="4395846" y="17141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OR</a:t>
            </a:r>
          </a:p>
        </p:txBody>
      </p:sp>
      <p:sp>
        <p:nvSpPr>
          <p:cNvPr id="188" name="Text Box 136">
            <a:extLst>
              <a:ext uri="{FF2B5EF4-FFF2-40B4-BE49-F238E27FC236}">
                <a16:creationId xmlns:a16="http://schemas.microsoft.com/office/drawing/2014/main" id="{73BD1EE6-D8A4-4CDE-8408-36F4062DA342}"/>
              </a:ext>
            </a:extLst>
          </p:cNvPr>
          <p:cNvSpPr txBox="1">
            <a:spLocks noChangeArrowheads="1"/>
          </p:cNvSpPr>
          <p:nvPr/>
        </p:nvSpPr>
        <p:spPr bwMode="auto">
          <a:xfrm>
            <a:off x="5996046" y="1256959"/>
            <a:ext cx="609600" cy="507831"/>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MT</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(G, S, H-AL)</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89" name="Text Box 137">
            <a:extLst>
              <a:ext uri="{FF2B5EF4-FFF2-40B4-BE49-F238E27FC236}">
                <a16:creationId xmlns:a16="http://schemas.microsoft.com/office/drawing/2014/main" id="{32956F02-F0F0-4733-B64D-6243A608A410}"/>
              </a:ext>
            </a:extLst>
          </p:cNvPr>
          <p:cNvSpPr txBox="1">
            <a:spLocks noChangeArrowheads="1"/>
          </p:cNvSpPr>
          <p:nvPr/>
        </p:nvSpPr>
        <p:spPr bwMode="auto">
          <a:xfrm>
            <a:off x="5354696" y="1948315"/>
            <a:ext cx="609600" cy="369887"/>
          </a:xfrm>
          <a:prstGeom prst="rect">
            <a:avLst/>
          </a:prstGeom>
          <a:noFill/>
          <a:ln>
            <a:noFill/>
          </a:ln>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ID</a:t>
            </a:r>
          </a:p>
        </p:txBody>
      </p:sp>
      <p:sp>
        <p:nvSpPr>
          <p:cNvPr id="190" name="Text Box 138">
            <a:extLst>
              <a:ext uri="{FF2B5EF4-FFF2-40B4-BE49-F238E27FC236}">
                <a16:creationId xmlns:a16="http://schemas.microsoft.com/office/drawing/2014/main" id="{BFC16CD2-27EA-40FA-B79D-F1614E7ABDC7}"/>
              </a:ext>
            </a:extLst>
          </p:cNvPr>
          <p:cNvSpPr txBox="1">
            <a:spLocks noChangeArrowheads="1"/>
          </p:cNvSpPr>
          <p:nvPr/>
        </p:nvSpPr>
        <p:spPr bwMode="auto">
          <a:xfrm>
            <a:off x="6148446" y="2171359"/>
            <a:ext cx="609600" cy="230832"/>
          </a:xfrm>
          <a:prstGeom prst="rect">
            <a:avLst/>
          </a:prstGeom>
          <a:noFill/>
          <a:ln w="9525">
            <a:noFill/>
            <a:miter lim="800000"/>
            <a:headEnd/>
            <a:tailEnd/>
          </a:ln>
        </p:spPr>
        <p:txBody>
          <a:bodyPr anchorCtr="1">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WY</a:t>
            </a:r>
          </a:p>
        </p:txBody>
      </p:sp>
      <p:sp>
        <p:nvSpPr>
          <p:cNvPr id="191" name="Text Box 139">
            <a:extLst>
              <a:ext uri="{FF2B5EF4-FFF2-40B4-BE49-F238E27FC236}">
                <a16:creationId xmlns:a16="http://schemas.microsoft.com/office/drawing/2014/main" id="{6FF0D2F5-18CE-4350-A39A-3A32F98B5777}"/>
              </a:ext>
            </a:extLst>
          </p:cNvPr>
          <p:cNvSpPr txBox="1">
            <a:spLocks noChangeArrowheads="1"/>
          </p:cNvSpPr>
          <p:nvPr/>
        </p:nvSpPr>
        <p:spPr bwMode="auto">
          <a:xfrm>
            <a:off x="5538846" y="2857159"/>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UT</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(H-4)</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92" name="Text Box 141">
            <a:extLst>
              <a:ext uri="{FF2B5EF4-FFF2-40B4-BE49-F238E27FC236}">
                <a16:creationId xmlns:a16="http://schemas.microsoft.com/office/drawing/2014/main" id="{1A89EBD7-D5C9-461A-99BE-BC16FA78BC2D}"/>
              </a:ext>
            </a:extLst>
          </p:cNvPr>
          <p:cNvSpPr txBox="1">
            <a:spLocks noChangeArrowheads="1"/>
          </p:cNvSpPr>
          <p:nvPr/>
        </p:nvSpPr>
        <p:spPr bwMode="auto">
          <a:xfrm>
            <a:off x="4307242" y="3244636"/>
            <a:ext cx="748983" cy="507831"/>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CA</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(H-21/25/48)</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93" name="Text Box 142">
            <a:extLst>
              <a:ext uri="{FF2B5EF4-FFF2-40B4-BE49-F238E27FC236}">
                <a16:creationId xmlns:a16="http://schemas.microsoft.com/office/drawing/2014/main" id="{29142DA3-BE9C-4767-B979-F268B0FCA1B2}"/>
              </a:ext>
            </a:extLst>
          </p:cNvPr>
          <p:cNvSpPr txBox="1">
            <a:spLocks noChangeArrowheads="1"/>
          </p:cNvSpPr>
          <p:nvPr/>
        </p:nvSpPr>
        <p:spPr bwMode="auto">
          <a:xfrm>
            <a:off x="4776846" y="2780959"/>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NV</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(H-3)</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94" name="Text Box 143">
            <a:extLst>
              <a:ext uri="{FF2B5EF4-FFF2-40B4-BE49-F238E27FC236}">
                <a16:creationId xmlns:a16="http://schemas.microsoft.com/office/drawing/2014/main" id="{5235AB02-14A6-494F-89FB-42DCF923F230}"/>
              </a:ext>
            </a:extLst>
          </p:cNvPr>
          <p:cNvSpPr txBox="1">
            <a:spLocks noChangeArrowheads="1"/>
          </p:cNvSpPr>
          <p:nvPr/>
        </p:nvSpPr>
        <p:spPr bwMode="auto">
          <a:xfrm>
            <a:off x="5286484" y="3891268"/>
            <a:ext cx="758739" cy="507831"/>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AZ</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S, H-1/6)</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95" name="Text Box 145">
            <a:extLst>
              <a:ext uri="{FF2B5EF4-FFF2-40B4-BE49-F238E27FC236}">
                <a16:creationId xmlns:a16="http://schemas.microsoft.com/office/drawing/2014/main" id="{D0B2D532-9684-44CC-984B-43C08A719664}"/>
              </a:ext>
            </a:extLst>
          </p:cNvPr>
          <p:cNvSpPr txBox="1">
            <a:spLocks noChangeArrowheads="1"/>
          </p:cNvSpPr>
          <p:nvPr/>
        </p:nvSpPr>
        <p:spPr bwMode="auto">
          <a:xfrm>
            <a:off x="6453246" y="3009559"/>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CO</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(S)</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96" name="Text Box 146">
            <a:extLst>
              <a:ext uri="{FF2B5EF4-FFF2-40B4-BE49-F238E27FC236}">
                <a16:creationId xmlns:a16="http://schemas.microsoft.com/office/drawing/2014/main" id="{348CC690-DE82-44B7-9516-537CC210A890}"/>
              </a:ext>
            </a:extLst>
          </p:cNvPr>
          <p:cNvSpPr txBox="1">
            <a:spLocks noChangeArrowheads="1"/>
          </p:cNvSpPr>
          <p:nvPr/>
        </p:nvSpPr>
        <p:spPr bwMode="auto">
          <a:xfrm>
            <a:off x="6304071" y="3872365"/>
            <a:ext cx="609600" cy="369887"/>
          </a:xfrm>
          <a:prstGeom prst="rect">
            <a:avLst/>
          </a:prstGeom>
          <a:noFill/>
          <a:ln w="9525">
            <a:noFill/>
            <a:miter lim="800000"/>
            <a:headEnd/>
            <a:tailEnd/>
          </a:ln>
        </p:spPr>
        <p:txBody>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NM</a:t>
            </a:r>
            <a:b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br>
            <a:r>
              <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(H-2)</a:t>
            </a:r>
            <a:endPar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197" name="Text Box 147">
            <a:extLst>
              <a:ext uri="{FF2B5EF4-FFF2-40B4-BE49-F238E27FC236}">
                <a16:creationId xmlns:a16="http://schemas.microsoft.com/office/drawing/2014/main" id="{E4D951F8-CDE5-414C-8762-CC50D33120E1}"/>
              </a:ext>
            </a:extLst>
          </p:cNvPr>
          <p:cNvSpPr txBox="1">
            <a:spLocks noChangeArrowheads="1"/>
          </p:cNvSpPr>
          <p:nvPr/>
        </p:nvSpPr>
        <p:spPr bwMode="auto">
          <a:xfrm>
            <a:off x="7052742" y="4487697"/>
            <a:ext cx="1359958" cy="507831"/>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TX</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H-7/10/21/22/23/24/32)</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98" name="Text Box 148">
            <a:extLst>
              <a:ext uri="{FF2B5EF4-FFF2-40B4-BE49-F238E27FC236}">
                <a16:creationId xmlns:a16="http://schemas.microsoft.com/office/drawing/2014/main" id="{2A9E4067-09FF-4D5D-8C3B-FA0B029A6A00}"/>
              </a:ext>
            </a:extLst>
          </p:cNvPr>
          <p:cNvSpPr txBox="1">
            <a:spLocks noChangeArrowheads="1"/>
          </p:cNvSpPr>
          <p:nvPr/>
        </p:nvSpPr>
        <p:spPr bwMode="auto">
          <a:xfrm>
            <a:off x="7672446" y="3771559"/>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OK</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(H-5)</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99" name="Text Box 149">
            <a:extLst>
              <a:ext uri="{FF2B5EF4-FFF2-40B4-BE49-F238E27FC236}">
                <a16:creationId xmlns:a16="http://schemas.microsoft.com/office/drawing/2014/main" id="{F2E19A44-B7A3-43D6-B487-1A5D45B71036}"/>
              </a:ext>
            </a:extLst>
          </p:cNvPr>
          <p:cNvSpPr txBox="1">
            <a:spLocks noChangeArrowheads="1"/>
          </p:cNvSpPr>
          <p:nvPr/>
        </p:nvSpPr>
        <p:spPr bwMode="auto">
          <a:xfrm>
            <a:off x="8434446" y="453355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LA</a:t>
            </a:r>
          </a:p>
        </p:txBody>
      </p:sp>
      <p:sp>
        <p:nvSpPr>
          <p:cNvPr id="200" name="Text Box 150">
            <a:extLst>
              <a:ext uri="{FF2B5EF4-FFF2-40B4-BE49-F238E27FC236}">
                <a16:creationId xmlns:a16="http://schemas.microsoft.com/office/drawing/2014/main" id="{4D5AA30F-EA48-4984-8D63-8013B80EBBDE}"/>
              </a:ext>
            </a:extLst>
          </p:cNvPr>
          <p:cNvSpPr txBox="1">
            <a:spLocks noChangeArrowheads="1"/>
          </p:cNvSpPr>
          <p:nvPr/>
        </p:nvSpPr>
        <p:spPr bwMode="auto">
          <a:xfrm>
            <a:off x="8994481" y="4204946"/>
            <a:ext cx="413102"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MS</a:t>
            </a:r>
          </a:p>
        </p:txBody>
      </p:sp>
      <p:sp>
        <p:nvSpPr>
          <p:cNvPr id="201" name="Text Box 187">
            <a:extLst>
              <a:ext uri="{FF2B5EF4-FFF2-40B4-BE49-F238E27FC236}">
                <a16:creationId xmlns:a16="http://schemas.microsoft.com/office/drawing/2014/main" id="{BAD72C32-F69B-4E74-8BB5-F1D3709FF4CE}"/>
              </a:ext>
            </a:extLst>
          </p:cNvPr>
          <p:cNvSpPr txBox="1">
            <a:spLocks noChangeArrowheads="1"/>
          </p:cNvSpPr>
          <p:nvPr/>
        </p:nvSpPr>
        <p:spPr bwMode="auto">
          <a:xfrm>
            <a:off x="7235883" y="1316966"/>
            <a:ext cx="609600" cy="230832"/>
          </a:xfrm>
          <a:prstGeom prst="rect">
            <a:avLst/>
          </a:prstGeom>
          <a:noFill/>
          <a:ln w="9525">
            <a:noFill/>
            <a:miter lim="800000"/>
            <a:headEnd/>
            <a:tailEnd/>
          </a:ln>
        </p:spPr>
        <p:txBody>
          <a:bodyPr anchorCtr="1">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ND</a:t>
            </a:r>
          </a:p>
        </p:txBody>
      </p:sp>
      <p:sp>
        <p:nvSpPr>
          <p:cNvPr id="202" name="Text Box 188">
            <a:extLst>
              <a:ext uri="{FF2B5EF4-FFF2-40B4-BE49-F238E27FC236}">
                <a16:creationId xmlns:a16="http://schemas.microsoft.com/office/drawing/2014/main" id="{07B5B5EB-221D-436A-8366-5770D25CEFE1}"/>
              </a:ext>
            </a:extLst>
          </p:cNvPr>
          <p:cNvSpPr txBox="1">
            <a:spLocks noChangeArrowheads="1"/>
          </p:cNvSpPr>
          <p:nvPr/>
        </p:nvSpPr>
        <p:spPr bwMode="auto">
          <a:xfrm>
            <a:off x="7235883" y="1928272"/>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SD</a:t>
            </a:r>
          </a:p>
        </p:txBody>
      </p:sp>
      <p:sp>
        <p:nvSpPr>
          <p:cNvPr id="203" name="Text Box 189">
            <a:extLst>
              <a:ext uri="{FF2B5EF4-FFF2-40B4-BE49-F238E27FC236}">
                <a16:creationId xmlns:a16="http://schemas.microsoft.com/office/drawing/2014/main" id="{0D2371AE-EFAF-44B4-A88C-D9AE456FE0C2}"/>
              </a:ext>
            </a:extLst>
          </p:cNvPr>
          <p:cNvSpPr txBox="1">
            <a:spLocks noChangeArrowheads="1"/>
          </p:cNvSpPr>
          <p:nvPr/>
        </p:nvSpPr>
        <p:spPr bwMode="auto">
          <a:xfrm>
            <a:off x="7235883" y="2528546"/>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NE</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H-2)</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04" name="Text Box 190">
            <a:extLst>
              <a:ext uri="{FF2B5EF4-FFF2-40B4-BE49-F238E27FC236}">
                <a16:creationId xmlns:a16="http://schemas.microsoft.com/office/drawing/2014/main" id="{F73EA805-14D0-4EBE-86BD-6C2F9E0D1832}"/>
              </a:ext>
            </a:extLst>
          </p:cNvPr>
          <p:cNvSpPr txBox="1">
            <a:spLocks noChangeArrowheads="1"/>
          </p:cNvSpPr>
          <p:nvPr/>
        </p:nvSpPr>
        <p:spPr bwMode="auto">
          <a:xfrm>
            <a:off x="7464482" y="3138146"/>
            <a:ext cx="682943" cy="3693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KS</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(S, H-2/3)</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05" name="Text Box 191">
            <a:extLst>
              <a:ext uri="{FF2B5EF4-FFF2-40B4-BE49-F238E27FC236}">
                <a16:creationId xmlns:a16="http://schemas.microsoft.com/office/drawing/2014/main" id="{D3303FE8-EE52-4B4F-910E-47746817D755}"/>
              </a:ext>
            </a:extLst>
          </p:cNvPr>
          <p:cNvSpPr txBox="1">
            <a:spLocks noChangeArrowheads="1"/>
          </p:cNvSpPr>
          <p:nvPr/>
        </p:nvSpPr>
        <p:spPr bwMode="auto">
          <a:xfrm>
            <a:off x="7997883" y="1537946"/>
            <a:ext cx="609600" cy="507831"/>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MN</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H-1/2/7)</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06" name="Text Box 192">
            <a:extLst>
              <a:ext uri="{FF2B5EF4-FFF2-40B4-BE49-F238E27FC236}">
                <a16:creationId xmlns:a16="http://schemas.microsoft.com/office/drawing/2014/main" id="{63643614-E895-4B5B-9E81-E8CCA5C7B47B}"/>
              </a:ext>
            </a:extLst>
          </p:cNvPr>
          <p:cNvSpPr txBox="1">
            <a:spLocks noChangeArrowheads="1"/>
          </p:cNvSpPr>
          <p:nvPr/>
        </p:nvSpPr>
        <p:spPr bwMode="auto">
          <a:xfrm>
            <a:off x="8117739" y="2322620"/>
            <a:ext cx="758825" cy="507831"/>
          </a:xfrm>
          <a:prstGeom prst="rect">
            <a:avLst/>
          </a:prstGeom>
          <a:noFill/>
          <a:ln w="9525">
            <a:noFill/>
            <a:miter lim="800000"/>
            <a:headEnd/>
            <a:tailEnd/>
          </a:ln>
        </p:spPr>
        <p:txBody>
          <a:bodyPr wrap="square" anchorCtr="1">
            <a:spAutoFit/>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IA</a:t>
            </a:r>
            <a:br>
              <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br>
            <a:r>
              <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rPr>
              <a:t>(P, S, H-1/2/3)</a:t>
            </a:r>
            <a:endParaRPr kumimoji="0" lang="en-US" sz="900" b="1" i="0" u="none" strike="noStrike" kern="120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08" name="Text Box 194">
            <a:extLst>
              <a:ext uri="{FF2B5EF4-FFF2-40B4-BE49-F238E27FC236}">
                <a16:creationId xmlns:a16="http://schemas.microsoft.com/office/drawing/2014/main" id="{19B4F499-724B-4397-90A7-EEE0A00ABA67}"/>
              </a:ext>
            </a:extLst>
          </p:cNvPr>
          <p:cNvSpPr txBox="1">
            <a:spLocks noChangeArrowheads="1"/>
          </p:cNvSpPr>
          <p:nvPr/>
        </p:nvSpPr>
        <p:spPr bwMode="auto">
          <a:xfrm>
            <a:off x="8378883" y="38239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AR</a:t>
            </a:r>
          </a:p>
        </p:txBody>
      </p:sp>
      <p:sp>
        <p:nvSpPr>
          <p:cNvPr id="210" name="Text Box 196">
            <a:extLst>
              <a:ext uri="{FF2B5EF4-FFF2-40B4-BE49-F238E27FC236}">
                <a16:creationId xmlns:a16="http://schemas.microsoft.com/office/drawing/2014/main" id="{1683371B-F29B-42CD-8199-3D8F1D9A0CF7}"/>
              </a:ext>
            </a:extLst>
          </p:cNvPr>
          <p:cNvSpPr txBox="1">
            <a:spLocks noChangeArrowheads="1"/>
          </p:cNvSpPr>
          <p:nvPr/>
        </p:nvSpPr>
        <p:spPr bwMode="auto">
          <a:xfrm>
            <a:off x="8748847" y="2606334"/>
            <a:ext cx="707873" cy="507831"/>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IL</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(H-13/14)</a:t>
            </a:r>
            <a:b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11" name="Text Box 197">
            <a:extLst>
              <a:ext uri="{FF2B5EF4-FFF2-40B4-BE49-F238E27FC236}">
                <a16:creationId xmlns:a16="http://schemas.microsoft.com/office/drawing/2014/main" id="{9CFE4FCB-0BA9-44E5-B577-C7296F16598D}"/>
              </a:ext>
            </a:extLst>
          </p:cNvPr>
          <p:cNvSpPr txBox="1">
            <a:spLocks noChangeArrowheads="1"/>
          </p:cNvSpPr>
          <p:nvPr/>
        </p:nvSpPr>
        <p:spPr bwMode="auto">
          <a:xfrm>
            <a:off x="9270248" y="2638414"/>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IN</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(H-5)</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12" name="Text Box 198">
            <a:extLst>
              <a:ext uri="{FF2B5EF4-FFF2-40B4-BE49-F238E27FC236}">
                <a16:creationId xmlns:a16="http://schemas.microsoft.com/office/drawing/2014/main" id="{B067EC08-5108-41BE-9380-744B89F4AD58}"/>
              </a:ext>
            </a:extLst>
          </p:cNvPr>
          <p:cNvSpPr txBox="1">
            <a:spLocks noChangeArrowheads="1"/>
          </p:cNvSpPr>
          <p:nvPr/>
        </p:nvSpPr>
        <p:spPr bwMode="auto">
          <a:xfrm>
            <a:off x="9354714" y="1889069"/>
            <a:ext cx="670405" cy="507831"/>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MI</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H-3/11)</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13" name="Text Box 199">
            <a:extLst>
              <a:ext uri="{FF2B5EF4-FFF2-40B4-BE49-F238E27FC236}">
                <a16:creationId xmlns:a16="http://schemas.microsoft.com/office/drawing/2014/main" id="{5F2081B2-B318-486E-9DCF-9117B19EABF1}"/>
              </a:ext>
            </a:extLst>
          </p:cNvPr>
          <p:cNvSpPr txBox="1">
            <a:spLocks noChangeArrowheads="1"/>
          </p:cNvSpPr>
          <p:nvPr/>
        </p:nvSpPr>
        <p:spPr bwMode="auto">
          <a:xfrm>
            <a:off x="9521883" y="3186353"/>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KY</a:t>
            </a:r>
          </a:p>
        </p:txBody>
      </p:sp>
      <p:sp>
        <p:nvSpPr>
          <p:cNvPr id="214" name="Text Box 200">
            <a:extLst>
              <a:ext uri="{FF2B5EF4-FFF2-40B4-BE49-F238E27FC236}">
                <a16:creationId xmlns:a16="http://schemas.microsoft.com/office/drawing/2014/main" id="{46293614-84D8-464A-8410-496CC66AC843}"/>
              </a:ext>
            </a:extLst>
          </p:cNvPr>
          <p:cNvSpPr txBox="1">
            <a:spLocks noChangeArrowheads="1"/>
          </p:cNvSpPr>
          <p:nvPr/>
        </p:nvSpPr>
        <p:spPr bwMode="auto">
          <a:xfrm>
            <a:off x="9713392" y="2485190"/>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OH</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H-1)</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15" name="Text Box 201">
            <a:extLst>
              <a:ext uri="{FF2B5EF4-FFF2-40B4-BE49-F238E27FC236}">
                <a16:creationId xmlns:a16="http://schemas.microsoft.com/office/drawing/2014/main" id="{5BC8A57C-7C07-4AF6-A8C1-D3BA0F1DD803}"/>
              </a:ext>
            </a:extLst>
          </p:cNvPr>
          <p:cNvSpPr txBox="1">
            <a:spLocks noChangeArrowheads="1"/>
          </p:cNvSpPr>
          <p:nvPr/>
        </p:nvSpPr>
        <p:spPr bwMode="auto">
          <a:xfrm>
            <a:off x="10055283" y="2833346"/>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WV</a:t>
            </a:r>
          </a:p>
        </p:txBody>
      </p:sp>
      <p:sp>
        <p:nvSpPr>
          <p:cNvPr id="216" name="Text Box 202">
            <a:extLst>
              <a:ext uri="{FF2B5EF4-FFF2-40B4-BE49-F238E27FC236}">
                <a16:creationId xmlns:a16="http://schemas.microsoft.com/office/drawing/2014/main" id="{30086514-8088-4CAE-930F-C85FC27A88D8}"/>
              </a:ext>
            </a:extLst>
          </p:cNvPr>
          <p:cNvSpPr txBox="1">
            <a:spLocks noChangeArrowheads="1"/>
          </p:cNvSpPr>
          <p:nvPr/>
        </p:nvSpPr>
        <p:spPr bwMode="auto">
          <a:xfrm>
            <a:off x="11333095" y="855543"/>
            <a:ext cx="609600" cy="507831"/>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ME</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S, H-2)</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17" name="Text Box 203">
            <a:extLst>
              <a:ext uri="{FF2B5EF4-FFF2-40B4-BE49-F238E27FC236}">
                <a16:creationId xmlns:a16="http://schemas.microsoft.com/office/drawing/2014/main" id="{40CC7D30-DB70-4955-B99B-CAA8020908F9}"/>
              </a:ext>
            </a:extLst>
          </p:cNvPr>
          <p:cNvSpPr txBox="1">
            <a:spLocks noChangeArrowheads="1"/>
          </p:cNvSpPr>
          <p:nvPr/>
        </p:nvSpPr>
        <p:spPr bwMode="auto">
          <a:xfrm>
            <a:off x="10581807" y="1593512"/>
            <a:ext cx="790576" cy="507831"/>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NY</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(H-2/11/ 19/22/24)</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18" name="Text Box 204">
            <a:extLst>
              <a:ext uri="{FF2B5EF4-FFF2-40B4-BE49-F238E27FC236}">
                <a16:creationId xmlns:a16="http://schemas.microsoft.com/office/drawing/2014/main" id="{C73D59E3-485F-45E5-B91C-EED022DB66A9}"/>
              </a:ext>
            </a:extLst>
          </p:cNvPr>
          <p:cNvSpPr txBox="1">
            <a:spLocks noChangeArrowheads="1"/>
          </p:cNvSpPr>
          <p:nvPr/>
        </p:nvSpPr>
        <p:spPr bwMode="auto">
          <a:xfrm>
            <a:off x="10945888" y="1382758"/>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VT</a:t>
            </a:r>
          </a:p>
        </p:txBody>
      </p:sp>
      <p:sp>
        <p:nvSpPr>
          <p:cNvPr id="219" name="Text Box 206">
            <a:extLst>
              <a:ext uri="{FF2B5EF4-FFF2-40B4-BE49-F238E27FC236}">
                <a16:creationId xmlns:a16="http://schemas.microsoft.com/office/drawing/2014/main" id="{BC957367-2061-497C-BEDC-494A64D811D5}"/>
              </a:ext>
            </a:extLst>
          </p:cNvPr>
          <p:cNvSpPr txBox="1">
            <a:spLocks noChangeArrowheads="1"/>
          </p:cNvSpPr>
          <p:nvPr/>
        </p:nvSpPr>
        <p:spPr bwMode="auto">
          <a:xfrm>
            <a:off x="11555488" y="1481142"/>
            <a:ext cx="581361" cy="3693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NH</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H-1)</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20" name="Text Box 208">
            <a:extLst>
              <a:ext uri="{FF2B5EF4-FFF2-40B4-BE49-F238E27FC236}">
                <a16:creationId xmlns:a16="http://schemas.microsoft.com/office/drawing/2014/main" id="{D39D6CD2-FCC7-43CD-9077-E86F99BBC3E3}"/>
              </a:ext>
            </a:extLst>
          </p:cNvPr>
          <p:cNvSpPr txBox="1">
            <a:spLocks noChangeArrowheads="1"/>
          </p:cNvSpPr>
          <p:nvPr/>
        </p:nvSpPr>
        <p:spPr bwMode="auto">
          <a:xfrm>
            <a:off x="11598876" y="1809330"/>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MA</a:t>
            </a:r>
          </a:p>
        </p:txBody>
      </p:sp>
      <p:sp>
        <p:nvSpPr>
          <p:cNvPr id="221" name="Text Box 211">
            <a:extLst>
              <a:ext uri="{FF2B5EF4-FFF2-40B4-BE49-F238E27FC236}">
                <a16:creationId xmlns:a16="http://schemas.microsoft.com/office/drawing/2014/main" id="{8D4BAC8C-AEE8-439A-A7E0-DD82CBF16152}"/>
              </a:ext>
            </a:extLst>
          </p:cNvPr>
          <p:cNvSpPr txBox="1">
            <a:spLocks noChangeArrowheads="1"/>
          </p:cNvSpPr>
          <p:nvPr/>
        </p:nvSpPr>
        <p:spPr bwMode="auto">
          <a:xfrm>
            <a:off x="11553882" y="1946223"/>
            <a:ext cx="448953"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RI</a:t>
            </a:r>
          </a:p>
        </p:txBody>
      </p:sp>
      <p:sp>
        <p:nvSpPr>
          <p:cNvPr id="222" name="Text Box 213">
            <a:extLst>
              <a:ext uri="{FF2B5EF4-FFF2-40B4-BE49-F238E27FC236}">
                <a16:creationId xmlns:a16="http://schemas.microsoft.com/office/drawing/2014/main" id="{0F622093-35E5-4637-8C59-054C63641D35}"/>
              </a:ext>
            </a:extLst>
          </p:cNvPr>
          <p:cNvSpPr txBox="1">
            <a:spLocks noChangeArrowheads="1"/>
          </p:cNvSpPr>
          <p:nvPr/>
        </p:nvSpPr>
        <p:spPr bwMode="auto">
          <a:xfrm>
            <a:off x="11542180" y="2277563"/>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CT</a:t>
            </a:r>
          </a:p>
        </p:txBody>
      </p:sp>
      <p:sp>
        <p:nvSpPr>
          <p:cNvPr id="223" name="Text Box 215">
            <a:extLst>
              <a:ext uri="{FF2B5EF4-FFF2-40B4-BE49-F238E27FC236}">
                <a16:creationId xmlns:a16="http://schemas.microsoft.com/office/drawing/2014/main" id="{ADA1948C-06B1-48CD-B4F6-276DAA928CB9}"/>
              </a:ext>
            </a:extLst>
          </p:cNvPr>
          <p:cNvSpPr txBox="1">
            <a:spLocks noChangeArrowheads="1"/>
          </p:cNvSpPr>
          <p:nvPr/>
        </p:nvSpPr>
        <p:spPr bwMode="auto">
          <a:xfrm>
            <a:off x="11267167" y="2413380"/>
            <a:ext cx="715710" cy="3693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NJ</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(H-2/3/7)</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24" name="Text Box 217">
            <a:extLst>
              <a:ext uri="{FF2B5EF4-FFF2-40B4-BE49-F238E27FC236}">
                <a16:creationId xmlns:a16="http://schemas.microsoft.com/office/drawing/2014/main" id="{3C61333D-8FF5-453A-B0D3-4E35451180BA}"/>
              </a:ext>
            </a:extLst>
          </p:cNvPr>
          <p:cNvSpPr txBox="1">
            <a:spLocks noChangeArrowheads="1"/>
          </p:cNvSpPr>
          <p:nvPr/>
        </p:nvSpPr>
        <p:spPr bwMode="auto">
          <a:xfrm>
            <a:off x="10398254" y="2117556"/>
            <a:ext cx="760660" cy="507831"/>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PA</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H-1/7/8/10)</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25" name="Text Box 218">
            <a:extLst>
              <a:ext uri="{FF2B5EF4-FFF2-40B4-BE49-F238E27FC236}">
                <a16:creationId xmlns:a16="http://schemas.microsoft.com/office/drawing/2014/main" id="{3E65B891-A46A-4D34-B3C9-6D8B9838E209}"/>
              </a:ext>
            </a:extLst>
          </p:cNvPr>
          <p:cNvSpPr txBox="1">
            <a:spLocks noChangeArrowheads="1"/>
          </p:cNvSpPr>
          <p:nvPr/>
        </p:nvSpPr>
        <p:spPr bwMode="auto">
          <a:xfrm>
            <a:off x="10487081" y="2870747"/>
            <a:ext cx="663397" cy="3693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VA</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(H-2/5/7)</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26" name="Text Box 220">
            <a:extLst>
              <a:ext uri="{FF2B5EF4-FFF2-40B4-BE49-F238E27FC236}">
                <a16:creationId xmlns:a16="http://schemas.microsoft.com/office/drawing/2014/main" id="{A18DA27C-96C6-4EE3-8648-41326DAE7C48}"/>
              </a:ext>
            </a:extLst>
          </p:cNvPr>
          <p:cNvSpPr txBox="1">
            <a:spLocks noChangeArrowheads="1"/>
          </p:cNvSpPr>
          <p:nvPr/>
        </p:nvSpPr>
        <p:spPr bwMode="auto">
          <a:xfrm>
            <a:off x="9391708" y="4128746"/>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AL</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(S)</a:t>
            </a:r>
          </a:p>
        </p:txBody>
      </p:sp>
      <p:sp>
        <p:nvSpPr>
          <p:cNvPr id="227" name="Text Box 221">
            <a:extLst>
              <a:ext uri="{FF2B5EF4-FFF2-40B4-BE49-F238E27FC236}">
                <a16:creationId xmlns:a16="http://schemas.microsoft.com/office/drawing/2014/main" id="{A6AE1CD2-DB04-44C1-88ED-0759D7B642D6}"/>
              </a:ext>
            </a:extLst>
          </p:cNvPr>
          <p:cNvSpPr txBox="1">
            <a:spLocks noChangeArrowheads="1"/>
          </p:cNvSpPr>
          <p:nvPr/>
        </p:nvSpPr>
        <p:spPr bwMode="auto">
          <a:xfrm>
            <a:off x="10303994" y="3312765"/>
            <a:ext cx="871886" cy="3693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NC</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G, S, H-8)</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28" name="Text Box 222">
            <a:extLst>
              <a:ext uri="{FF2B5EF4-FFF2-40B4-BE49-F238E27FC236}">
                <a16:creationId xmlns:a16="http://schemas.microsoft.com/office/drawing/2014/main" id="{54565FC0-B129-4FE8-9A7D-EFC61B1DF187}"/>
              </a:ext>
            </a:extLst>
          </p:cNvPr>
          <p:cNvSpPr txBox="1">
            <a:spLocks noChangeArrowheads="1"/>
          </p:cNvSpPr>
          <p:nvPr/>
        </p:nvSpPr>
        <p:spPr bwMode="auto">
          <a:xfrm>
            <a:off x="10303994" y="3714558"/>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SC</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(H-1)</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29" name="Text Box 223">
            <a:extLst>
              <a:ext uri="{FF2B5EF4-FFF2-40B4-BE49-F238E27FC236}">
                <a16:creationId xmlns:a16="http://schemas.microsoft.com/office/drawing/2014/main" id="{1391BE20-9351-47EA-9245-2C84A3AEE285}"/>
              </a:ext>
            </a:extLst>
          </p:cNvPr>
          <p:cNvSpPr txBox="1">
            <a:spLocks noChangeArrowheads="1"/>
          </p:cNvSpPr>
          <p:nvPr/>
        </p:nvSpPr>
        <p:spPr bwMode="auto">
          <a:xfrm>
            <a:off x="9968450" y="4043682"/>
            <a:ext cx="609600" cy="507831"/>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GA</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S, H-6/7)</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230" name="Line 228">
            <a:extLst>
              <a:ext uri="{FF2B5EF4-FFF2-40B4-BE49-F238E27FC236}">
                <a16:creationId xmlns:a16="http://schemas.microsoft.com/office/drawing/2014/main" id="{DBC92165-A55F-4338-BAFF-AAB026611B6E}"/>
              </a:ext>
            </a:extLst>
          </p:cNvPr>
          <p:cNvSpPr>
            <a:spLocks/>
          </p:cNvSpPr>
          <p:nvPr/>
        </p:nvSpPr>
        <p:spPr bwMode="auto">
          <a:xfrm>
            <a:off x="11198283" y="2757146"/>
            <a:ext cx="173319" cy="106676"/>
          </a:xfrm>
          <a:custGeom>
            <a:avLst/>
            <a:gdLst>
              <a:gd name="T0" fmla="*/ 152744 w 304796"/>
              <a:gd name="T1" fmla="*/ 0 h 152403"/>
              <a:gd name="T2" fmla="*/ 305488 w 304796"/>
              <a:gd name="T3" fmla="*/ 76028 h 152403"/>
              <a:gd name="T4" fmla="*/ 152744 w 304796"/>
              <a:gd name="T5" fmla="*/ 151884 h 152403"/>
              <a:gd name="T6" fmla="*/ 0 w 304796"/>
              <a:gd name="T7" fmla="*/ 76028 h 152403"/>
              <a:gd name="T8" fmla="*/ 0 w 304796"/>
              <a:gd name="T9" fmla="*/ 0 h 152403"/>
              <a:gd name="T10" fmla="*/ 305488 w 304796"/>
              <a:gd name="T11" fmla="*/ 151884 h 152403"/>
              <a:gd name="T12" fmla="*/ 0 60000 65536"/>
              <a:gd name="T13" fmla="*/ 0 60000 65536"/>
              <a:gd name="T14" fmla="*/ 0 60000 65536"/>
              <a:gd name="T15" fmla="*/ 0 60000 65536"/>
              <a:gd name="T16" fmla="*/ 0 60000 65536"/>
              <a:gd name="T17" fmla="*/ 0 60000 65536"/>
              <a:gd name="T18" fmla="*/ 0 w 304796"/>
              <a:gd name="T19" fmla="*/ 0 h 152403"/>
              <a:gd name="T20" fmla="*/ 304796 w 304796"/>
              <a:gd name="T21" fmla="*/ 152403 h 152403"/>
            </a:gdLst>
            <a:ahLst/>
            <a:cxnLst>
              <a:cxn ang="T12">
                <a:pos x="T0" y="T1"/>
              </a:cxn>
              <a:cxn ang="T13">
                <a:pos x="T2" y="T3"/>
              </a:cxn>
              <a:cxn ang="T14">
                <a:pos x="T4" y="T5"/>
              </a:cxn>
              <a:cxn ang="T15">
                <a:pos x="T6" y="T7"/>
              </a:cxn>
              <a:cxn ang="T16">
                <a:pos x="T8" y="T9"/>
              </a:cxn>
              <a:cxn ang="T17">
                <a:pos x="T10" y="T11"/>
              </a:cxn>
            </a:cxnLst>
            <a:rect l="T18" t="T19" r="T20" b="T21"/>
            <a:pathLst>
              <a:path w="304796" h="152403">
                <a:moveTo>
                  <a:pt x="0" y="0"/>
                </a:moveTo>
                <a:lnTo>
                  <a:pt x="304796" y="152403"/>
                </a:lnTo>
              </a:path>
            </a:pathLst>
          </a:custGeom>
          <a:noFill/>
          <a:ln w="9528">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endParaRPr>
          </a:p>
        </p:txBody>
      </p:sp>
      <p:sp>
        <p:nvSpPr>
          <p:cNvPr id="231" name="Text Box 226">
            <a:extLst>
              <a:ext uri="{FF2B5EF4-FFF2-40B4-BE49-F238E27FC236}">
                <a16:creationId xmlns:a16="http://schemas.microsoft.com/office/drawing/2014/main" id="{632920AB-FC7C-409C-8E81-B2B6CF80A4FE}"/>
              </a:ext>
            </a:extLst>
          </p:cNvPr>
          <p:cNvSpPr txBox="1">
            <a:spLocks noChangeArrowheads="1"/>
          </p:cNvSpPr>
          <p:nvPr/>
        </p:nvSpPr>
        <p:spPr bwMode="auto">
          <a:xfrm>
            <a:off x="11384766" y="3311725"/>
            <a:ext cx="525463" cy="2308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MD</a:t>
            </a:r>
          </a:p>
        </p:txBody>
      </p:sp>
      <p:sp>
        <p:nvSpPr>
          <p:cNvPr id="232" name="Text Box 134">
            <a:extLst>
              <a:ext uri="{FF2B5EF4-FFF2-40B4-BE49-F238E27FC236}">
                <a16:creationId xmlns:a16="http://schemas.microsoft.com/office/drawing/2014/main" id="{26B0563E-EF92-4399-B316-BC78BA27BA1F}"/>
              </a:ext>
            </a:extLst>
          </p:cNvPr>
          <p:cNvSpPr txBox="1">
            <a:spLocks noChangeArrowheads="1"/>
          </p:cNvSpPr>
          <p:nvPr/>
        </p:nvSpPr>
        <p:spPr bwMode="auto">
          <a:xfrm>
            <a:off x="10398255" y="4913765"/>
            <a:ext cx="750004" cy="507831"/>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FL</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 H-15/26)</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cxnSp>
        <p:nvCxnSpPr>
          <p:cNvPr id="233" name="Straight Connector 232">
            <a:extLst>
              <a:ext uri="{FF2B5EF4-FFF2-40B4-BE49-F238E27FC236}">
                <a16:creationId xmlns:a16="http://schemas.microsoft.com/office/drawing/2014/main" id="{C6731C76-BA58-45CC-BEF3-5A39CC7B0247}"/>
              </a:ext>
            </a:extLst>
          </p:cNvPr>
          <p:cNvCxnSpPr>
            <a:cxnSpLocks/>
            <a:stCxn id="221" idx="1"/>
          </p:cNvCxnSpPr>
          <p:nvPr/>
        </p:nvCxnSpPr>
        <p:spPr>
          <a:xfrm>
            <a:off x="11553882" y="2061639"/>
            <a:ext cx="186745" cy="29545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a:extLst>
              <a:ext uri="{FF2B5EF4-FFF2-40B4-BE49-F238E27FC236}">
                <a16:creationId xmlns:a16="http://schemas.microsoft.com/office/drawing/2014/main" id="{5686448E-FCD1-4F95-9A05-6A59A729FE84}"/>
              </a:ext>
            </a:extLst>
          </p:cNvPr>
          <p:cNvCxnSpPr>
            <a:cxnSpLocks/>
          </p:cNvCxnSpPr>
          <p:nvPr/>
        </p:nvCxnSpPr>
        <p:spPr>
          <a:xfrm>
            <a:off x="11078843" y="2679282"/>
            <a:ext cx="492880" cy="46860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5" name="Text Box 213">
            <a:extLst>
              <a:ext uri="{FF2B5EF4-FFF2-40B4-BE49-F238E27FC236}">
                <a16:creationId xmlns:a16="http://schemas.microsoft.com/office/drawing/2014/main" id="{4CB4FE27-B88D-4308-AD32-C13F54D5AF72}"/>
              </a:ext>
            </a:extLst>
          </p:cNvPr>
          <p:cNvSpPr txBox="1">
            <a:spLocks noChangeArrowheads="1"/>
          </p:cNvSpPr>
          <p:nvPr/>
        </p:nvSpPr>
        <p:spPr bwMode="auto">
          <a:xfrm>
            <a:off x="11350683" y="304763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DC</a:t>
            </a:r>
          </a:p>
        </p:txBody>
      </p:sp>
      <p:cxnSp>
        <p:nvCxnSpPr>
          <p:cNvPr id="236" name="Straight Connector 235">
            <a:extLst>
              <a:ext uri="{FF2B5EF4-FFF2-40B4-BE49-F238E27FC236}">
                <a16:creationId xmlns:a16="http://schemas.microsoft.com/office/drawing/2014/main" id="{13E5BA1C-7404-46CB-8FB5-7D2271DB05B8}"/>
              </a:ext>
            </a:extLst>
          </p:cNvPr>
          <p:cNvCxnSpPr>
            <a:cxnSpLocks/>
          </p:cNvCxnSpPr>
          <p:nvPr/>
        </p:nvCxnSpPr>
        <p:spPr>
          <a:xfrm>
            <a:off x="10936180" y="2754340"/>
            <a:ext cx="586747" cy="62056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37" name="Group 3">
            <a:extLst>
              <a:ext uri="{FF2B5EF4-FFF2-40B4-BE49-F238E27FC236}">
                <a16:creationId xmlns:a16="http://schemas.microsoft.com/office/drawing/2014/main" id="{EBDAFEBF-21B4-4AAC-91E2-44B261447096}"/>
              </a:ext>
            </a:extLst>
          </p:cNvPr>
          <p:cNvGrpSpPr>
            <a:grpSpLocks/>
          </p:cNvGrpSpPr>
          <p:nvPr/>
        </p:nvGrpSpPr>
        <p:grpSpPr bwMode="auto">
          <a:xfrm>
            <a:off x="5420532" y="5261158"/>
            <a:ext cx="818298" cy="465731"/>
            <a:chOff x="1600200" y="5867403"/>
            <a:chExt cx="1093786" cy="708029"/>
          </a:xfrm>
          <a:solidFill>
            <a:schemeClr val="bg1">
              <a:lumMod val="65000"/>
            </a:schemeClr>
          </a:solidFill>
        </p:grpSpPr>
        <p:grpSp>
          <p:nvGrpSpPr>
            <p:cNvPr id="238" name="Group 4">
              <a:extLst>
                <a:ext uri="{FF2B5EF4-FFF2-40B4-BE49-F238E27FC236}">
                  <a16:creationId xmlns:a16="http://schemas.microsoft.com/office/drawing/2014/main" id="{6F85CCD3-9817-4BAE-BFCC-244C37F3E35D}"/>
                </a:ext>
              </a:extLst>
            </p:cNvPr>
            <p:cNvGrpSpPr>
              <a:grpSpLocks/>
            </p:cNvGrpSpPr>
            <p:nvPr/>
          </p:nvGrpSpPr>
          <p:grpSpPr bwMode="auto">
            <a:xfrm>
              <a:off x="1600200" y="5867403"/>
              <a:ext cx="1093786" cy="708029"/>
              <a:chOff x="1600200" y="5867403"/>
              <a:chExt cx="1093786" cy="708029"/>
            </a:xfrm>
            <a:grpFill/>
          </p:grpSpPr>
          <p:sp>
            <p:nvSpPr>
              <p:cNvPr id="240" name="Freeform 5">
                <a:extLst>
                  <a:ext uri="{FF2B5EF4-FFF2-40B4-BE49-F238E27FC236}">
                    <a16:creationId xmlns:a16="http://schemas.microsoft.com/office/drawing/2014/main" id="{7A50D5E2-F716-4E29-BBE8-C200CE4980DB}"/>
                  </a:ext>
                </a:extLst>
              </p:cNvPr>
              <p:cNvSpPr>
                <a:spLocks/>
              </p:cNvSpPr>
              <p:nvPr/>
            </p:nvSpPr>
            <p:spPr bwMode="auto">
              <a:xfrm>
                <a:off x="1600200" y="5956319"/>
                <a:ext cx="83530" cy="102083"/>
              </a:xfrm>
              <a:custGeom>
                <a:avLst/>
                <a:gdLst>
                  <a:gd name="T0" fmla="*/ 2147483647 w 64"/>
                  <a:gd name="T1" fmla="*/ 0 h 93"/>
                  <a:gd name="T2" fmla="*/ 2147483647 w 64"/>
                  <a:gd name="T3" fmla="*/ 2147483647 h 93"/>
                  <a:gd name="T4" fmla="*/ 2147483647 w 64"/>
                  <a:gd name="T5" fmla="*/ 2147483647 h 93"/>
                  <a:gd name="T6" fmla="*/ 0 w 64"/>
                  <a:gd name="T7" fmla="*/ 2147483647 h 93"/>
                  <a:gd name="T8" fmla="*/ 0 w 64"/>
                  <a:gd name="T9" fmla="*/ 2147483647 h 93"/>
                  <a:gd name="T10" fmla="*/ 0 w 64"/>
                  <a:gd name="T11" fmla="*/ 2147483647 h 93"/>
                  <a:gd name="T12" fmla="*/ 2147483647 w 64"/>
                  <a:gd name="T13" fmla="*/ 0 h 93"/>
                  <a:gd name="T14" fmla="*/ 2147483647 w 64"/>
                  <a:gd name="T15" fmla="*/ 2147483647 h 93"/>
                  <a:gd name="T16" fmla="*/ 2147483647 w 64"/>
                  <a:gd name="T17" fmla="*/ 2147483647 h 93"/>
                  <a:gd name="T18" fmla="*/ 0 w 64"/>
                  <a:gd name="T19" fmla="*/ 2147483647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93"/>
                  <a:gd name="T32" fmla="*/ 64 w 64"/>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93">
                    <a:moveTo>
                      <a:pt x="0" y="93"/>
                    </a:moveTo>
                    <a:lnTo>
                      <a:pt x="0" y="65"/>
                    </a:lnTo>
                    <a:lnTo>
                      <a:pt x="36" y="0"/>
                    </a:lnTo>
                    <a:lnTo>
                      <a:pt x="64" y="19"/>
                    </a:lnTo>
                    <a:lnTo>
                      <a:pt x="33" y="93"/>
                    </a:lnTo>
                    <a:lnTo>
                      <a:pt x="0" y="9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1" name="Freeform 6">
                <a:extLst>
                  <a:ext uri="{FF2B5EF4-FFF2-40B4-BE49-F238E27FC236}">
                    <a16:creationId xmlns:a16="http://schemas.microsoft.com/office/drawing/2014/main" id="{A9C82A84-1D1A-458D-81E0-AAC9DCE019CE}"/>
                  </a:ext>
                </a:extLst>
              </p:cNvPr>
              <p:cNvSpPr>
                <a:spLocks/>
              </p:cNvSpPr>
              <p:nvPr/>
            </p:nvSpPr>
            <p:spPr bwMode="auto">
              <a:xfrm>
                <a:off x="1718980" y="5867403"/>
                <a:ext cx="157935" cy="128427"/>
              </a:xfrm>
              <a:custGeom>
                <a:avLst/>
                <a:gdLst>
                  <a:gd name="T0" fmla="*/ 2147483647 w 121"/>
                  <a:gd name="T1" fmla="*/ 0 h 117"/>
                  <a:gd name="T2" fmla="*/ 2147483647 w 121"/>
                  <a:gd name="T3" fmla="*/ 2147483647 h 117"/>
                  <a:gd name="T4" fmla="*/ 2147483647 w 121"/>
                  <a:gd name="T5" fmla="*/ 2147483647 h 117"/>
                  <a:gd name="T6" fmla="*/ 0 w 121"/>
                  <a:gd name="T7" fmla="*/ 2147483647 h 117"/>
                  <a:gd name="T8" fmla="*/ 2147483647 w 121"/>
                  <a:gd name="T9" fmla="*/ 2147483647 h 117"/>
                  <a:gd name="T10" fmla="*/ 0 w 121"/>
                  <a:gd name="T11" fmla="*/ 2147483647 h 117"/>
                  <a:gd name="T12" fmla="*/ 2147483647 w 121"/>
                  <a:gd name="T13" fmla="*/ 2147483647 h 117"/>
                  <a:gd name="T14" fmla="*/ 2147483647 w 121"/>
                  <a:gd name="T15" fmla="*/ 2147483647 h 117"/>
                  <a:gd name="T16" fmla="*/ 2147483647 w 121"/>
                  <a:gd name="T17" fmla="*/ 2147483647 h 117"/>
                  <a:gd name="T18" fmla="*/ 2147483647 w 121"/>
                  <a:gd name="T19" fmla="*/ 0 h 117"/>
                  <a:gd name="T20" fmla="*/ 2147483647 w 121"/>
                  <a:gd name="T21" fmla="*/ 2147483647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
                  <a:gd name="T34" fmla="*/ 0 h 117"/>
                  <a:gd name="T35" fmla="*/ 121 w 121"/>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 h="117">
                    <a:moveTo>
                      <a:pt x="27" y="13"/>
                    </a:moveTo>
                    <a:lnTo>
                      <a:pt x="0" y="69"/>
                    </a:lnTo>
                    <a:lnTo>
                      <a:pt x="47" y="107"/>
                    </a:lnTo>
                    <a:lnTo>
                      <a:pt x="101" y="117"/>
                    </a:lnTo>
                    <a:lnTo>
                      <a:pt x="121" y="71"/>
                    </a:lnTo>
                    <a:lnTo>
                      <a:pt x="108" y="0"/>
                    </a:lnTo>
                    <a:lnTo>
                      <a:pt x="27" y="1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2" name="Freeform 7">
                <a:extLst>
                  <a:ext uri="{FF2B5EF4-FFF2-40B4-BE49-F238E27FC236}">
                    <a16:creationId xmlns:a16="http://schemas.microsoft.com/office/drawing/2014/main" id="{4DD18156-E6AD-4910-A950-F874D2F55F42}"/>
                  </a:ext>
                </a:extLst>
              </p:cNvPr>
              <p:cNvSpPr>
                <a:spLocks/>
              </p:cNvSpPr>
              <p:nvPr/>
            </p:nvSpPr>
            <p:spPr bwMode="auto">
              <a:xfrm>
                <a:off x="1867771" y="5956319"/>
                <a:ext cx="232330" cy="144895"/>
              </a:xfrm>
              <a:custGeom>
                <a:avLst/>
                <a:gdLst>
                  <a:gd name="T0" fmla="*/ 2147483647 w 178"/>
                  <a:gd name="T1" fmla="*/ 0 h 132"/>
                  <a:gd name="T2" fmla="*/ 2147483647 w 178"/>
                  <a:gd name="T3" fmla="*/ 2147483647 h 132"/>
                  <a:gd name="T4" fmla="*/ 2147483647 w 178"/>
                  <a:gd name="T5" fmla="*/ 2147483647 h 132"/>
                  <a:gd name="T6" fmla="*/ 0 w 178"/>
                  <a:gd name="T7" fmla="*/ 2147483647 h 132"/>
                  <a:gd name="T8" fmla="*/ 0 w 178"/>
                  <a:gd name="T9" fmla="*/ 2147483647 h 132"/>
                  <a:gd name="T10" fmla="*/ 2147483647 w 178"/>
                  <a:gd name="T11" fmla="*/ 0 h 132"/>
                  <a:gd name="T12" fmla="*/ 2147483647 w 178"/>
                  <a:gd name="T13" fmla="*/ 2147483647 h 132"/>
                  <a:gd name="T14" fmla="*/ 2147483647 w 178"/>
                  <a:gd name="T15" fmla="*/ 2147483647 h 132"/>
                  <a:gd name="T16" fmla="*/ 2147483647 w 178"/>
                  <a:gd name="T17" fmla="*/ 2147483647 h 132"/>
                  <a:gd name="T18" fmla="*/ 2147483647 w 178"/>
                  <a:gd name="T19" fmla="*/ 2147483647 h 132"/>
                  <a:gd name="T20" fmla="*/ 2147483647 w 178"/>
                  <a:gd name="T21" fmla="*/ 2147483647 h 132"/>
                  <a:gd name="T22" fmla="*/ 0 w 178"/>
                  <a:gd name="T23" fmla="*/ 2147483647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8"/>
                  <a:gd name="T37" fmla="*/ 0 h 132"/>
                  <a:gd name="T38" fmla="*/ 178 w 178"/>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8" h="132">
                    <a:moveTo>
                      <a:pt x="0" y="47"/>
                    </a:moveTo>
                    <a:lnTo>
                      <a:pt x="122" y="0"/>
                    </a:lnTo>
                    <a:lnTo>
                      <a:pt x="145" y="57"/>
                    </a:lnTo>
                    <a:lnTo>
                      <a:pt x="168" y="70"/>
                    </a:lnTo>
                    <a:lnTo>
                      <a:pt x="178" y="116"/>
                    </a:lnTo>
                    <a:lnTo>
                      <a:pt x="117" y="124"/>
                    </a:lnTo>
                    <a:lnTo>
                      <a:pt x="74" y="132"/>
                    </a:lnTo>
                    <a:lnTo>
                      <a:pt x="0" y="47"/>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3" name="Freeform 8">
                <a:extLst>
                  <a:ext uri="{FF2B5EF4-FFF2-40B4-BE49-F238E27FC236}">
                    <a16:creationId xmlns:a16="http://schemas.microsoft.com/office/drawing/2014/main" id="{0EA2680B-1F81-4254-BF5A-4434C7FBB4B8}"/>
                  </a:ext>
                </a:extLst>
              </p:cNvPr>
              <p:cNvSpPr>
                <a:spLocks/>
              </p:cNvSpPr>
              <p:nvPr/>
            </p:nvSpPr>
            <p:spPr bwMode="auto">
              <a:xfrm>
                <a:off x="2107938" y="6066083"/>
                <a:ext cx="186647" cy="76837"/>
              </a:xfrm>
              <a:custGeom>
                <a:avLst/>
                <a:gdLst>
                  <a:gd name="T0" fmla="*/ 2147483647 w 143"/>
                  <a:gd name="T1" fmla="*/ 0 h 70"/>
                  <a:gd name="T2" fmla="*/ 2147483647 w 143"/>
                  <a:gd name="T3" fmla="*/ 2147483647 h 70"/>
                  <a:gd name="T4" fmla="*/ 2147483647 w 143"/>
                  <a:gd name="T5" fmla="*/ 2147483647 h 70"/>
                  <a:gd name="T6" fmla="*/ 0 w 143"/>
                  <a:gd name="T7" fmla="*/ 2147483647 h 70"/>
                  <a:gd name="T8" fmla="*/ 2147483647 w 143"/>
                  <a:gd name="T9" fmla="*/ 2147483647 h 70"/>
                  <a:gd name="T10" fmla="*/ 0 w 143"/>
                  <a:gd name="T11" fmla="*/ 2147483647 h 70"/>
                  <a:gd name="T12" fmla="*/ 2147483647 w 143"/>
                  <a:gd name="T13" fmla="*/ 2147483647 h 70"/>
                  <a:gd name="T14" fmla="*/ 2147483647 w 143"/>
                  <a:gd name="T15" fmla="*/ 2147483647 h 70"/>
                  <a:gd name="T16" fmla="*/ 2147483647 w 143"/>
                  <a:gd name="T17" fmla="*/ 2147483647 h 70"/>
                  <a:gd name="T18" fmla="*/ 2147483647 w 143"/>
                  <a:gd name="T19" fmla="*/ 2147483647 h 70"/>
                  <a:gd name="T20" fmla="*/ 2147483647 w 143"/>
                  <a:gd name="T21" fmla="*/ 2147483647 h 70"/>
                  <a:gd name="T22" fmla="*/ 2147483647 w 143"/>
                  <a:gd name="T23" fmla="*/ 0 h 70"/>
                  <a:gd name="T24" fmla="*/ 2147483647 w 143"/>
                  <a:gd name="T25" fmla="*/ 2147483647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3"/>
                  <a:gd name="T40" fmla="*/ 0 h 70"/>
                  <a:gd name="T41" fmla="*/ 143 w 14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3" h="70">
                    <a:moveTo>
                      <a:pt x="22" y="3"/>
                    </a:moveTo>
                    <a:lnTo>
                      <a:pt x="0" y="66"/>
                    </a:lnTo>
                    <a:lnTo>
                      <a:pt x="38" y="70"/>
                    </a:lnTo>
                    <a:lnTo>
                      <a:pt x="61" y="56"/>
                    </a:lnTo>
                    <a:lnTo>
                      <a:pt x="105" y="57"/>
                    </a:lnTo>
                    <a:lnTo>
                      <a:pt x="143" y="29"/>
                    </a:lnTo>
                    <a:lnTo>
                      <a:pt x="118" y="19"/>
                    </a:lnTo>
                    <a:lnTo>
                      <a:pt x="99" y="0"/>
                    </a:lnTo>
                    <a:lnTo>
                      <a:pt x="22" y="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4" name="Freeform 9">
                <a:extLst>
                  <a:ext uri="{FF2B5EF4-FFF2-40B4-BE49-F238E27FC236}">
                    <a16:creationId xmlns:a16="http://schemas.microsoft.com/office/drawing/2014/main" id="{1CD24EF2-74DC-4CDD-832C-995B2161BBB2}"/>
                  </a:ext>
                </a:extLst>
              </p:cNvPr>
              <p:cNvSpPr>
                <a:spLocks/>
              </p:cNvSpPr>
              <p:nvPr/>
            </p:nvSpPr>
            <p:spPr bwMode="auto">
              <a:xfrm>
                <a:off x="2162757" y="6174760"/>
                <a:ext cx="77010" cy="55979"/>
              </a:xfrm>
              <a:custGeom>
                <a:avLst/>
                <a:gdLst>
                  <a:gd name="T0" fmla="*/ 2147483647 w 59"/>
                  <a:gd name="T1" fmla="*/ 0 h 51"/>
                  <a:gd name="T2" fmla="*/ 2147483647 w 59"/>
                  <a:gd name="T3" fmla="*/ 2147483647 h 51"/>
                  <a:gd name="T4" fmla="*/ 2147483647 w 59"/>
                  <a:gd name="T5" fmla="*/ 2147483647 h 51"/>
                  <a:gd name="T6" fmla="*/ 0 w 59"/>
                  <a:gd name="T7" fmla="*/ 2147483647 h 51"/>
                  <a:gd name="T8" fmla="*/ 2147483647 w 59"/>
                  <a:gd name="T9" fmla="*/ 0 h 51"/>
                  <a:gd name="T10" fmla="*/ 0 w 59"/>
                  <a:gd name="T11" fmla="*/ 2147483647 h 51"/>
                  <a:gd name="T12" fmla="*/ 2147483647 w 59"/>
                  <a:gd name="T13" fmla="*/ 2147483647 h 51"/>
                  <a:gd name="T14" fmla="*/ 2147483647 w 59"/>
                  <a:gd name="T15" fmla="*/ 2147483647 h 51"/>
                  <a:gd name="T16" fmla="*/ 2147483647 w 59"/>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51"/>
                  <a:gd name="T29" fmla="*/ 59 w 59"/>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51">
                    <a:moveTo>
                      <a:pt x="51" y="0"/>
                    </a:moveTo>
                    <a:lnTo>
                      <a:pt x="0" y="5"/>
                    </a:lnTo>
                    <a:lnTo>
                      <a:pt x="9" y="51"/>
                    </a:lnTo>
                    <a:lnTo>
                      <a:pt x="59" y="39"/>
                    </a:lnTo>
                    <a:lnTo>
                      <a:pt x="51"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5" name="Freeform 10">
                <a:extLst>
                  <a:ext uri="{FF2B5EF4-FFF2-40B4-BE49-F238E27FC236}">
                    <a16:creationId xmlns:a16="http://schemas.microsoft.com/office/drawing/2014/main" id="{A31272AC-2B46-4D77-B0E9-93B41124086A}"/>
                  </a:ext>
                </a:extLst>
              </p:cNvPr>
              <p:cNvSpPr>
                <a:spLocks/>
              </p:cNvSpPr>
              <p:nvPr/>
            </p:nvSpPr>
            <p:spPr bwMode="auto">
              <a:xfrm>
                <a:off x="2246287" y="6235138"/>
                <a:ext cx="52212" cy="54882"/>
              </a:xfrm>
              <a:custGeom>
                <a:avLst/>
                <a:gdLst>
                  <a:gd name="T0" fmla="*/ 2147483647 w 40"/>
                  <a:gd name="T1" fmla="*/ 0 h 50"/>
                  <a:gd name="T2" fmla="*/ 2147483647 w 40"/>
                  <a:gd name="T3" fmla="*/ 2147483647 h 50"/>
                  <a:gd name="T4" fmla="*/ 2147483647 w 40"/>
                  <a:gd name="T5" fmla="*/ 2147483647 h 50"/>
                  <a:gd name="T6" fmla="*/ 0 w 40"/>
                  <a:gd name="T7" fmla="*/ 2147483647 h 50"/>
                  <a:gd name="T8" fmla="*/ 0 w 40"/>
                  <a:gd name="T9" fmla="*/ 2147483647 h 50"/>
                  <a:gd name="T10" fmla="*/ 2147483647 w 40"/>
                  <a:gd name="T11" fmla="*/ 0 h 50"/>
                  <a:gd name="T12" fmla="*/ 2147483647 w 40"/>
                  <a:gd name="T13" fmla="*/ 2147483647 h 50"/>
                  <a:gd name="T14" fmla="*/ 2147483647 w 40"/>
                  <a:gd name="T15" fmla="*/ 2147483647 h 50"/>
                  <a:gd name="T16" fmla="*/ 0 w 4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0"/>
                  <a:gd name="T29" fmla="*/ 40 w 4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0">
                    <a:moveTo>
                      <a:pt x="0" y="19"/>
                    </a:moveTo>
                    <a:lnTo>
                      <a:pt x="40" y="0"/>
                    </a:lnTo>
                    <a:lnTo>
                      <a:pt x="40" y="44"/>
                    </a:lnTo>
                    <a:lnTo>
                      <a:pt x="13" y="50"/>
                    </a:lnTo>
                    <a:lnTo>
                      <a:pt x="0" y="19"/>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6" name="Freeform 11">
                <a:extLst>
                  <a:ext uri="{FF2B5EF4-FFF2-40B4-BE49-F238E27FC236}">
                    <a16:creationId xmlns:a16="http://schemas.microsoft.com/office/drawing/2014/main" id="{833AA11C-4894-4D68-87FC-33023C731CC1}"/>
                  </a:ext>
                </a:extLst>
              </p:cNvPr>
              <p:cNvSpPr>
                <a:spLocks/>
              </p:cNvSpPr>
              <p:nvPr/>
            </p:nvSpPr>
            <p:spPr bwMode="auto">
              <a:xfrm>
                <a:off x="2378116" y="6261482"/>
                <a:ext cx="315870" cy="313950"/>
              </a:xfrm>
              <a:custGeom>
                <a:avLst/>
                <a:gdLst>
                  <a:gd name="T0" fmla="*/ 2147483647 w 242"/>
                  <a:gd name="T1" fmla="*/ 0 h 286"/>
                  <a:gd name="T2" fmla="*/ 2147483647 w 242"/>
                  <a:gd name="T3" fmla="*/ 2147483647 h 286"/>
                  <a:gd name="T4" fmla="*/ 2147483647 w 242"/>
                  <a:gd name="T5" fmla="*/ 2147483647 h 286"/>
                  <a:gd name="T6" fmla="*/ 0 w 242"/>
                  <a:gd name="T7" fmla="*/ 2147483647 h 286"/>
                  <a:gd name="T8" fmla="*/ 2147483647 w 242"/>
                  <a:gd name="T9" fmla="*/ 0 h 286"/>
                  <a:gd name="T10" fmla="*/ 0 w 242"/>
                  <a:gd name="T11" fmla="*/ 2147483647 h 286"/>
                  <a:gd name="T12" fmla="*/ 2147483647 w 242"/>
                  <a:gd name="T13" fmla="*/ 2147483647 h 286"/>
                  <a:gd name="T14" fmla="*/ 2147483647 w 242"/>
                  <a:gd name="T15" fmla="*/ 2147483647 h 286"/>
                  <a:gd name="T16" fmla="*/ 2147483647 w 242"/>
                  <a:gd name="T17" fmla="*/ 2147483647 h 286"/>
                  <a:gd name="T18" fmla="*/ 2147483647 w 242"/>
                  <a:gd name="T19" fmla="*/ 2147483647 h 286"/>
                  <a:gd name="T20" fmla="*/ 2147483647 w 242"/>
                  <a:gd name="T21" fmla="*/ 2147483647 h 286"/>
                  <a:gd name="T22" fmla="*/ 2147483647 w 242"/>
                  <a:gd name="T23" fmla="*/ 2147483647 h 286"/>
                  <a:gd name="T24" fmla="*/ 2147483647 w 242"/>
                  <a:gd name="T25" fmla="*/ 2147483647 h 286"/>
                  <a:gd name="T26" fmla="*/ 2147483647 w 242"/>
                  <a:gd name="T27" fmla="*/ 0 h 2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
                  <a:gd name="T43" fmla="*/ 0 h 286"/>
                  <a:gd name="T44" fmla="*/ 242 w 242"/>
                  <a:gd name="T45" fmla="*/ 286 h 2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 h="286">
                    <a:moveTo>
                      <a:pt x="40" y="0"/>
                    </a:moveTo>
                    <a:lnTo>
                      <a:pt x="0" y="109"/>
                    </a:lnTo>
                    <a:lnTo>
                      <a:pt x="29" y="162"/>
                    </a:lnTo>
                    <a:lnTo>
                      <a:pt x="29" y="260"/>
                    </a:lnTo>
                    <a:lnTo>
                      <a:pt x="87" y="286"/>
                    </a:lnTo>
                    <a:lnTo>
                      <a:pt x="113" y="229"/>
                    </a:lnTo>
                    <a:lnTo>
                      <a:pt x="187" y="216"/>
                    </a:lnTo>
                    <a:lnTo>
                      <a:pt x="242" y="154"/>
                    </a:lnTo>
                    <a:lnTo>
                      <a:pt x="184" y="56"/>
                    </a:lnTo>
                    <a:lnTo>
                      <a:pt x="40"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grpSp>
        <p:sp>
          <p:nvSpPr>
            <p:cNvPr id="239" name="Freeform 12">
              <a:extLst>
                <a:ext uri="{FF2B5EF4-FFF2-40B4-BE49-F238E27FC236}">
                  <a16:creationId xmlns:a16="http://schemas.microsoft.com/office/drawing/2014/main" id="{5D884D4B-9FE0-4749-9F7F-8C9274981640}"/>
                </a:ext>
              </a:extLst>
            </p:cNvPr>
            <p:cNvSpPr>
              <a:spLocks/>
            </p:cNvSpPr>
            <p:nvPr/>
          </p:nvSpPr>
          <p:spPr bwMode="auto">
            <a:xfrm>
              <a:off x="2265874" y="6114382"/>
              <a:ext cx="174906" cy="122941"/>
            </a:xfrm>
            <a:custGeom>
              <a:avLst/>
              <a:gdLst>
                <a:gd name="T0" fmla="*/ 2147483647 w 134"/>
                <a:gd name="T1" fmla="*/ 0 h 112"/>
                <a:gd name="T2" fmla="*/ 2147483647 w 134"/>
                <a:gd name="T3" fmla="*/ 2147483647 h 112"/>
                <a:gd name="T4" fmla="*/ 2147483647 w 134"/>
                <a:gd name="T5" fmla="*/ 2147483647 h 112"/>
                <a:gd name="T6" fmla="*/ 0 w 134"/>
                <a:gd name="T7" fmla="*/ 2147483647 h 112"/>
                <a:gd name="T8" fmla="*/ 2147483647 w 134"/>
                <a:gd name="T9" fmla="*/ 0 h 112"/>
                <a:gd name="T10" fmla="*/ 0 w 134"/>
                <a:gd name="T11" fmla="*/ 2147483647 h 112"/>
                <a:gd name="T12" fmla="*/ 2147483647 w 134"/>
                <a:gd name="T13" fmla="*/ 2147483647 h 112"/>
                <a:gd name="T14" fmla="*/ 2147483647 w 134"/>
                <a:gd name="T15" fmla="*/ 2147483647 h 112"/>
                <a:gd name="T16" fmla="*/ 2147483647 w 134"/>
                <a:gd name="T17" fmla="*/ 2147483647 h 112"/>
                <a:gd name="T18" fmla="*/ 2147483647 w 134"/>
                <a:gd name="T19" fmla="*/ 2147483647 h 112"/>
                <a:gd name="T20" fmla="*/ 2147483647 w 134"/>
                <a:gd name="T21" fmla="*/ 2147483647 h 112"/>
                <a:gd name="T22" fmla="*/ 2147483647 w 134"/>
                <a:gd name="T23" fmla="*/ 2147483647 h 112"/>
                <a:gd name="T24" fmla="*/ 2147483647 w 134"/>
                <a:gd name="T25" fmla="*/ 0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12"/>
                <a:gd name="T41" fmla="*/ 134 w 134"/>
                <a:gd name="T42" fmla="*/ 112 h 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12">
                  <a:moveTo>
                    <a:pt x="28" y="0"/>
                  </a:moveTo>
                  <a:lnTo>
                    <a:pt x="0" y="33"/>
                  </a:lnTo>
                  <a:lnTo>
                    <a:pt x="12" y="60"/>
                  </a:lnTo>
                  <a:lnTo>
                    <a:pt x="36" y="68"/>
                  </a:lnTo>
                  <a:lnTo>
                    <a:pt x="62" y="112"/>
                  </a:lnTo>
                  <a:lnTo>
                    <a:pt x="132" y="94"/>
                  </a:lnTo>
                  <a:lnTo>
                    <a:pt x="134" y="48"/>
                  </a:lnTo>
                  <a:lnTo>
                    <a:pt x="83" y="9"/>
                  </a:lnTo>
                  <a:lnTo>
                    <a:pt x="28"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grpSp>
      <p:sp>
        <p:nvSpPr>
          <p:cNvPr id="247" name="Freeform 13">
            <a:extLst>
              <a:ext uri="{FF2B5EF4-FFF2-40B4-BE49-F238E27FC236}">
                <a16:creationId xmlns:a16="http://schemas.microsoft.com/office/drawing/2014/main" id="{EBF74A73-57FC-4654-B687-73BB1DAD399A}"/>
              </a:ext>
            </a:extLst>
          </p:cNvPr>
          <p:cNvSpPr>
            <a:spLocks/>
          </p:cNvSpPr>
          <p:nvPr/>
        </p:nvSpPr>
        <p:spPr bwMode="auto">
          <a:xfrm>
            <a:off x="4084635" y="4417381"/>
            <a:ext cx="1173965" cy="780365"/>
          </a:xfrm>
          <a:custGeom>
            <a:avLst/>
            <a:gdLst>
              <a:gd name="T0" fmla="*/ 2147483647 w 1532"/>
              <a:gd name="T1" fmla="*/ 0 h 1496"/>
              <a:gd name="T2" fmla="*/ 2147483647 w 1532"/>
              <a:gd name="T3" fmla="*/ 2147483647 h 1496"/>
              <a:gd name="T4" fmla="*/ 2147483647 w 1532"/>
              <a:gd name="T5" fmla="*/ 2147483647 h 1496"/>
              <a:gd name="T6" fmla="*/ 0 w 1532"/>
              <a:gd name="T7" fmla="*/ 2147483647 h 1496"/>
              <a:gd name="T8" fmla="*/ 2147483647 w 1532"/>
              <a:gd name="T9" fmla="*/ 2147483647 h 1496"/>
              <a:gd name="T10" fmla="*/ 2147483647 w 1532"/>
              <a:gd name="T11" fmla="*/ 0 h 1496"/>
              <a:gd name="T12" fmla="*/ 2147483647 w 1532"/>
              <a:gd name="T13" fmla="*/ 2147483647 h 1496"/>
              <a:gd name="T14" fmla="*/ 2147483647 w 1532"/>
              <a:gd name="T15" fmla="*/ 2147483647 h 1496"/>
              <a:gd name="T16" fmla="*/ 2147483647 w 1532"/>
              <a:gd name="T17" fmla="*/ 2147483647 h 1496"/>
              <a:gd name="T18" fmla="*/ 2147483647 w 1532"/>
              <a:gd name="T19" fmla="*/ 2147483647 h 1496"/>
              <a:gd name="T20" fmla="*/ 2147483647 w 1532"/>
              <a:gd name="T21" fmla="*/ 2147483647 h 1496"/>
              <a:gd name="T22" fmla="*/ 2147483647 w 1532"/>
              <a:gd name="T23" fmla="*/ 2147483647 h 1496"/>
              <a:gd name="T24" fmla="*/ 2147483647 w 1532"/>
              <a:gd name="T25" fmla="*/ 2147483647 h 1496"/>
              <a:gd name="T26" fmla="*/ 2147483647 w 1532"/>
              <a:gd name="T27" fmla="*/ 2147483647 h 1496"/>
              <a:gd name="T28" fmla="*/ 2147483647 w 1532"/>
              <a:gd name="T29" fmla="*/ 2147483647 h 1496"/>
              <a:gd name="T30" fmla="*/ 2147483647 w 1532"/>
              <a:gd name="T31" fmla="*/ 2147483647 h 1496"/>
              <a:gd name="T32" fmla="*/ 2147483647 w 1532"/>
              <a:gd name="T33" fmla="*/ 2147483647 h 1496"/>
              <a:gd name="T34" fmla="*/ 2147483647 w 1532"/>
              <a:gd name="T35" fmla="*/ 2147483647 h 1496"/>
              <a:gd name="T36" fmla="*/ 2147483647 w 1532"/>
              <a:gd name="T37" fmla="*/ 2147483647 h 1496"/>
              <a:gd name="T38" fmla="*/ 2147483647 w 1532"/>
              <a:gd name="T39" fmla="*/ 2147483647 h 1496"/>
              <a:gd name="T40" fmla="*/ 2147483647 w 1532"/>
              <a:gd name="T41" fmla="*/ 2147483647 h 1496"/>
              <a:gd name="T42" fmla="*/ 2147483647 w 1532"/>
              <a:gd name="T43" fmla="*/ 2147483647 h 1496"/>
              <a:gd name="T44" fmla="*/ 2147483647 w 1532"/>
              <a:gd name="T45" fmla="*/ 2147483647 h 1496"/>
              <a:gd name="T46" fmla="*/ 2147483647 w 1532"/>
              <a:gd name="T47" fmla="*/ 2147483647 h 1496"/>
              <a:gd name="T48" fmla="*/ 2147483647 w 1532"/>
              <a:gd name="T49" fmla="*/ 2147483647 h 1496"/>
              <a:gd name="T50" fmla="*/ 2147483647 w 1532"/>
              <a:gd name="T51" fmla="*/ 2147483647 h 1496"/>
              <a:gd name="T52" fmla="*/ 0 w 1532"/>
              <a:gd name="T53" fmla="*/ 2147483647 h 1496"/>
              <a:gd name="T54" fmla="*/ 2147483647 w 1532"/>
              <a:gd name="T55" fmla="*/ 2147483647 h 1496"/>
              <a:gd name="T56" fmla="*/ 2147483647 w 1532"/>
              <a:gd name="T57" fmla="*/ 2147483647 h 1496"/>
              <a:gd name="T58" fmla="*/ 2147483647 w 1532"/>
              <a:gd name="T59" fmla="*/ 2147483647 h 1496"/>
              <a:gd name="T60" fmla="*/ 2147483647 w 1532"/>
              <a:gd name="T61" fmla="*/ 2147483647 h 1496"/>
              <a:gd name="T62" fmla="*/ 2147483647 w 1532"/>
              <a:gd name="T63" fmla="*/ 2147483647 h 1496"/>
              <a:gd name="T64" fmla="*/ 2147483647 w 1532"/>
              <a:gd name="T65" fmla="*/ 2147483647 h 1496"/>
              <a:gd name="T66" fmla="*/ 2147483647 w 1532"/>
              <a:gd name="T67" fmla="*/ 2147483647 h 1496"/>
              <a:gd name="T68" fmla="*/ 2147483647 w 1532"/>
              <a:gd name="T69" fmla="*/ 2147483647 h 1496"/>
              <a:gd name="T70" fmla="*/ 2147483647 w 1532"/>
              <a:gd name="T71" fmla="*/ 2147483647 h 1496"/>
              <a:gd name="T72" fmla="*/ 2147483647 w 1532"/>
              <a:gd name="T73" fmla="*/ 2147483647 h 1496"/>
              <a:gd name="T74" fmla="*/ 2147483647 w 1532"/>
              <a:gd name="T75" fmla="*/ 2147483647 h 1496"/>
              <a:gd name="T76" fmla="*/ 2147483647 w 1532"/>
              <a:gd name="T77" fmla="*/ 2147483647 h 1496"/>
              <a:gd name="T78" fmla="*/ 2147483647 w 1532"/>
              <a:gd name="T79" fmla="*/ 2147483647 h 1496"/>
              <a:gd name="T80" fmla="*/ 2147483647 w 1532"/>
              <a:gd name="T81" fmla="*/ 2147483647 h 1496"/>
              <a:gd name="T82" fmla="*/ 2147483647 w 1532"/>
              <a:gd name="T83" fmla="*/ 2147483647 h 1496"/>
              <a:gd name="T84" fmla="*/ 2147483647 w 1532"/>
              <a:gd name="T85" fmla="*/ 2147483647 h 1496"/>
              <a:gd name="T86" fmla="*/ 2147483647 w 1532"/>
              <a:gd name="T87" fmla="*/ 2147483647 h 1496"/>
              <a:gd name="T88" fmla="*/ 2147483647 w 1532"/>
              <a:gd name="T89" fmla="*/ 2147483647 h 1496"/>
              <a:gd name="T90" fmla="*/ 2147483647 w 1532"/>
              <a:gd name="T91" fmla="*/ 2147483647 h 1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32"/>
              <a:gd name="T139" fmla="*/ 0 h 1496"/>
              <a:gd name="T140" fmla="*/ 1532 w 1532"/>
              <a:gd name="T141" fmla="*/ 1496 h 14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32" h="1496">
                <a:moveTo>
                  <a:pt x="244" y="223"/>
                </a:moveTo>
                <a:lnTo>
                  <a:pt x="552" y="0"/>
                </a:lnTo>
                <a:lnTo>
                  <a:pt x="699" y="40"/>
                </a:lnTo>
                <a:lnTo>
                  <a:pt x="770" y="111"/>
                </a:lnTo>
                <a:lnTo>
                  <a:pt x="1060" y="139"/>
                </a:lnTo>
                <a:lnTo>
                  <a:pt x="1068" y="878"/>
                </a:lnTo>
                <a:lnTo>
                  <a:pt x="1163" y="900"/>
                </a:lnTo>
                <a:lnTo>
                  <a:pt x="1207" y="989"/>
                </a:lnTo>
                <a:lnTo>
                  <a:pt x="1273" y="958"/>
                </a:lnTo>
                <a:lnTo>
                  <a:pt x="1413" y="1159"/>
                </a:lnTo>
                <a:lnTo>
                  <a:pt x="1532" y="1252"/>
                </a:lnTo>
                <a:lnTo>
                  <a:pt x="1528" y="1332"/>
                </a:lnTo>
                <a:lnTo>
                  <a:pt x="1377" y="1342"/>
                </a:lnTo>
                <a:lnTo>
                  <a:pt x="1310" y="1096"/>
                </a:lnTo>
                <a:lnTo>
                  <a:pt x="833" y="855"/>
                </a:lnTo>
                <a:lnTo>
                  <a:pt x="846" y="931"/>
                </a:lnTo>
                <a:lnTo>
                  <a:pt x="739" y="1030"/>
                </a:lnTo>
                <a:lnTo>
                  <a:pt x="721" y="993"/>
                </a:lnTo>
                <a:lnTo>
                  <a:pt x="691" y="993"/>
                </a:lnTo>
                <a:lnTo>
                  <a:pt x="605" y="1198"/>
                </a:lnTo>
                <a:lnTo>
                  <a:pt x="339" y="1400"/>
                </a:lnTo>
                <a:lnTo>
                  <a:pt x="76" y="1496"/>
                </a:lnTo>
                <a:lnTo>
                  <a:pt x="0" y="1483"/>
                </a:lnTo>
                <a:lnTo>
                  <a:pt x="302" y="1310"/>
                </a:lnTo>
                <a:lnTo>
                  <a:pt x="339" y="1310"/>
                </a:lnTo>
                <a:lnTo>
                  <a:pt x="449" y="1176"/>
                </a:lnTo>
                <a:lnTo>
                  <a:pt x="499" y="1172"/>
                </a:lnTo>
                <a:lnTo>
                  <a:pt x="574" y="1070"/>
                </a:lnTo>
                <a:lnTo>
                  <a:pt x="548" y="1025"/>
                </a:lnTo>
                <a:lnTo>
                  <a:pt x="387" y="1047"/>
                </a:lnTo>
                <a:lnTo>
                  <a:pt x="276" y="793"/>
                </a:lnTo>
                <a:lnTo>
                  <a:pt x="339" y="678"/>
                </a:lnTo>
                <a:lnTo>
                  <a:pt x="441" y="637"/>
                </a:lnTo>
                <a:lnTo>
                  <a:pt x="404" y="535"/>
                </a:lnTo>
                <a:lnTo>
                  <a:pt x="298" y="583"/>
                </a:lnTo>
                <a:lnTo>
                  <a:pt x="218" y="436"/>
                </a:lnTo>
                <a:lnTo>
                  <a:pt x="307" y="402"/>
                </a:lnTo>
                <a:lnTo>
                  <a:pt x="387" y="441"/>
                </a:lnTo>
                <a:lnTo>
                  <a:pt x="423" y="419"/>
                </a:lnTo>
                <a:lnTo>
                  <a:pt x="356" y="294"/>
                </a:lnTo>
                <a:lnTo>
                  <a:pt x="240" y="285"/>
                </a:lnTo>
                <a:lnTo>
                  <a:pt x="244" y="223"/>
                </a:lnTo>
                <a:close/>
              </a:path>
            </a:pathLst>
          </a:custGeom>
          <a:solidFill>
            <a:schemeClr val="bg1">
              <a:lumMod val="6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Helvetica" panose="020B0403020202020204" pitchFamily="34" charset="0"/>
              <a:ea typeface="ＭＳ Ｐゴシック" pitchFamily="34" charset="-128"/>
              <a:cs typeface="Arial" pitchFamily="34" charset="0"/>
            </a:endParaRPr>
          </a:p>
        </p:txBody>
      </p:sp>
      <p:sp>
        <p:nvSpPr>
          <p:cNvPr id="248" name="Text Box 142">
            <a:extLst>
              <a:ext uri="{FF2B5EF4-FFF2-40B4-BE49-F238E27FC236}">
                <a16:creationId xmlns:a16="http://schemas.microsoft.com/office/drawing/2014/main" id="{D6FCB910-A157-4BFD-A879-83B03CED321C}"/>
              </a:ext>
            </a:extLst>
          </p:cNvPr>
          <p:cNvSpPr txBox="1">
            <a:spLocks noChangeArrowheads="1"/>
          </p:cNvSpPr>
          <p:nvPr/>
        </p:nvSpPr>
        <p:spPr bwMode="auto">
          <a:xfrm>
            <a:off x="5805729" y="5493579"/>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HI</a:t>
            </a:r>
          </a:p>
        </p:txBody>
      </p:sp>
      <p:sp>
        <p:nvSpPr>
          <p:cNvPr id="249" name="Text Box 141">
            <a:extLst>
              <a:ext uri="{FF2B5EF4-FFF2-40B4-BE49-F238E27FC236}">
                <a16:creationId xmlns:a16="http://schemas.microsoft.com/office/drawing/2014/main" id="{81FE1E09-8F0A-4C0F-B4CA-7FB6E4113B78}"/>
              </a:ext>
            </a:extLst>
          </p:cNvPr>
          <p:cNvSpPr txBox="1">
            <a:spLocks noChangeArrowheads="1"/>
          </p:cNvSpPr>
          <p:nvPr/>
        </p:nvSpPr>
        <p:spPr bwMode="auto">
          <a:xfrm>
            <a:off x="4312539" y="4603952"/>
            <a:ext cx="609600" cy="2308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AK</a:t>
            </a:r>
          </a:p>
        </p:txBody>
      </p:sp>
      <p:grpSp>
        <p:nvGrpSpPr>
          <p:cNvPr id="250" name="Group 249">
            <a:extLst>
              <a:ext uri="{FF2B5EF4-FFF2-40B4-BE49-F238E27FC236}">
                <a16:creationId xmlns:a16="http://schemas.microsoft.com/office/drawing/2014/main" id="{762311FF-7DBA-4E91-A62C-15CE3770CFE6}"/>
              </a:ext>
            </a:extLst>
          </p:cNvPr>
          <p:cNvGrpSpPr/>
          <p:nvPr/>
        </p:nvGrpSpPr>
        <p:grpSpPr>
          <a:xfrm>
            <a:off x="5945304" y="328051"/>
            <a:ext cx="4584979" cy="253916"/>
            <a:chOff x="6390996" y="6328074"/>
            <a:chExt cx="4191337" cy="253916"/>
          </a:xfrm>
        </p:grpSpPr>
        <p:sp>
          <p:nvSpPr>
            <p:cNvPr id="251" name="Rectangle 250">
              <a:extLst>
                <a:ext uri="{FF2B5EF4-FFF2-40B4-BE49-F238E27FC236}">
                  <a16:creationId xmlns:a16="http://schemas.microsoft.com/office/drawing/2014/main" id="{7830EC28-6E20-4D78-9781-648E6247C024}"/>
                </a:ext>
              </a:extLst>
            </p:cNvPr>
            <p:cNvSpPr/>
            <p:nvPr/>
          </p:nvSpPr>
          <p:spPr>
            <a:xfrm>
              <a:off x="6390996" y="6328074"/>
              <a:ext cx="250825" cy="250825"/>
            </a:xfrm>
            <a:prstGeom prst="rect">
              <a:avLst/>
            </a:prstGeom>
            <a:solidFill>
              <a:srgbClr val="FFE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2" name="TextBox 251">
              <a:extLst>
                <a:ext uri="{FF2B5EF4-FFF2-40B4-BE49-F238E27FC236}">
                  <a16:creationId xmlns:a16="http://schemas.microsoft.com/office/drawing/2014/main" id="{0423ED7F-7658-41A5-AE1C-88207B27BC43}"/>
                </a:ext>
              </a:extLst>
            </p:cNvPr>
            <p:cNvSpPr txBox="1"/>
            <p:nvPr/>
          </p:nvSpPr>
          <p:spPr>
            <a:xfrm>
              <a:off x="6623049" y="6328074"/>
              <a:ext cx="395928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 Represents states with ‘hotly-contested’ monitored 2020 race</a:t>
              </a:r>
            </a:p>
          </p:txBody>
        </p:sp>
      </p:grpSp>
      <p:cxnSp>
        <p:nvCxnSpPr>
          <p:cNvPr id="254" name="Straight Connector 253">
            <a:extLst>
              <a:ext uri="{FF2B5EF4-FFF2-40B4-BE49-F238E27FC236}">
                <a16:creationId xmlns:a16="http://schemas.microsoft.com/office/drawing/2014/main" id="{74389EE0-F5F1-46FC-AB96-B2B74C2E6A01}"/>
              </a:ext>
            </a:extLst>
          </p:cNvPr>
          <p:cNvCxnSpPr>
            <a:cxnSpLocks/>
          </p:cNvCxnSpPr>
          <p:nvPr/>
        </p:nvCxnSpPr>
        <p:spPr>
          <a:xfrm flipV="1">
            <a:off x="11598476" y="1611747"/>
            <a:ext cx="195816" cy="10233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5" name="Straight Connector 254">
            <a:extLst>
              <a:ext uri="{FF2B5EF4-FFF2-40B4-BE49-F238E27FC236}">
                <a16:creationId xmlns:a16="http://schemas.microsoft.com/office/drawing/2014/main" id="{9942B6CA-477E-4E53-9D09-96090A2E6E85}"/>
              </a:ext>
            </a:extLst>
          </p:cNvPr>
          <p:cNvCxnSpPr>
            <a:cxnSpLocks/>
          </p:cNvCxnSpPr>
          <p:nvPr/>
        </p:nvCxnSpPr>
        <p:spPr>
          <a:xfrm>
            <a:off x="11265248" y="2463131"/>
            <a:ext cx="257679" cy="7697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6" name="TextBox 255">
            <a:extLst>
              <a:ext uri="{FF2B5EF4-FFF2-40B4-BE49-F238E27FC236}">
                <a16:creationId xmlns:a16="http://schemas.microsoft.com/office/drawing/2014/main" id="{7ED764D2-EDB2-48B1-870B-133381DC6939}"/>
              </a:ext>
            </a:extLst>
          </p:cNvPr>
          <p:cNvSpPr txBox="1"/>
          <p:nvPr/>
        </p:nvSpPr>
        <p:spPr>
          <a:xfrm>
            <a:off x="4032576" y="6196275"/>
            <a:ext cx="7648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Source: VAB analysis of Cook Political 2020 ratings, ‘Hotly-Contested’ races are ‘Toss-Up’ or ‘Lean’ ratings based on the latest available ratings date for the 2020 elections: Presidential (7/13/20), Gubernatorial (4/3/20), US Senate (6/18/20) and US House of Representatives (7/16/20). </a:t>
            </a:r>
          </a:p>
        </p:txBody>
      </p:sp>
      <p:sp>
        <p:nvSpPr>
          <p:cNvPr id="128" name="Text Box 191">
            <a:extLst>
              <a:ext uri="{FF2B5EF4-FFF2-40B4-BE49-F238E27FC236}">
                <a16:creationId xmlns:a16="http://schemas.microsoft.com/office/drawing/2014/main" id="{B6611539-8FE7-4CE9-92D0-21CECE73B57F}"/>
              </a:ext>
            </a:extLst>
          </p:cNvPr>
          <p:cNvSpPr txBox="1">
            <a:spLocks noChangeArrowheads="1"/>
          </p:cNvSpPr>
          <p:nvPr/>
        </p:nvSpPr>
        <p:spPr bwMode="auto">
          <a:xfrm>
            <a:off x="8624418" y="1791947"/>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WI</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(P)</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29" name="TextBox 128">
            <a:extLst>
              <a:ext uri="{FF2B5EF4-FFF2-40B4-BE49-F238E27FC236}">
                <a16:creationId xmlns:a16="http://schemas.microsoft.com/office/drawing/2014/main" id="{31A2E66E-A832-4280-9A17-CECF466A65FC}"/>
              </a:ext>
            </a:extLst>
          </p:cNvPr>
          <p:cNvSpPr txBox="1"/>
          <p:nvPr/>
        </p:nvSpPr>
        <p:spPr>
          <a:xfrm>
            <a:off x="8852911" y="5293536"/>
            <a:ext cx="170307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sng"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(Races)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P = Presidential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G = Gubernatorial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S = Senate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rPr>
              <a:t>H = House (District)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130" name="Text Box 190">
            <a:extLst>
              <a:ext uri="{FF2B5EF4-FFF2-40B4-BE49-F238E27FC236}">
                <a16:creationId xmlns:a16="http://schemas.microsoft.com/office/drawing/2014/main" id="{9084494B-6C44-45E3-A5DC-9E028FA51076}"/>
              </a:ext>
            </a:extLst>
          </p:cNvPr>
          <p:cNvSpPr txBox="1">
            <a:spLocks noChangeArrowheads="1"/>
          </p:cNvSpPr>
          <p:nvPr/>
        </p:nvSpPr>
        <p:spPr bwMode="auto">
          <a:xfrm>
            <a:off x="8319613" y="3112744"/>
            <a:ext cx="682943" cy="369332"/>
          </a:xfrm>
          <a:prstGeom prst="rect">
            <a:avLst/>
          </a:prstGeom>
          <a:noFill/>
          <a:ln>
            <a:noFill/>
          </a:ln>
        </p:spPr>
        <p:txBody>
          <a:bodyPr wrap="square"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MO</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(H-2)</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
        <p:nvSpPr>
          <p:cNvPr id="131" name="Text Box 139">
            <a:extLst>
              <a:ext uri="{FF2B5EF4-FFF2-40B4-BE49-F238E27FC236}">
                <a16:creationId xmlns:a16="http://schemas.microsoft.com/office/drawing/2014/main" id="{F9B02B52-9335-4A2A-A816-1EAFDC44E57A}"/>
              </a:ext>
            </a:extLst>
          </p:cNvPr>
          <p:cNvSpPr txBox="1">
            <a:spLocks noChangeArrowheads="1"/>
          </p:cNvSpPr>
          <p:nvPr/>
        </p:nvSpPr>
        <p:spPr bwMode="auto">
          <a:xfrm>
            <a:off x="4632913" y="1019896"/>
            <a:ext cx="609600" cy="369332"/>
          </a:xfrm>
          <a:prstGeom prst="rect">
            <a:avLst/>
          </a:prstGeom>
          <a:noFill/>
          <a:ln>
            <a:noFill/>
          </a:ln>
        </p:spPr>
        <p:txBody>
          <a:bodyPr anchorCtr="1">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WA</a:t>
            </a:r>
            <a:br>
              <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br>
            <a:r>
              <a:rPr kumimoji="0" lang="en-US" altLang="en-US" sz="900" b="0"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rPr>
              <a:t>(H-3)</a:t>
            </a:r>
            <a:endParaRPr kumimoji="0" lang="en-US" altLang="en-US" sz="900" b="1" i="0" u="none" strike="noStrike" kern="1200" cap="none" spc="0" normalizeH="0" baseline="0" noProof="0" dirty="0">
              <a:ln>
                <a:noFill/>
              </a:ln>
              <a:solidFill>
                <a:prstClr val="black"/>
              </a:solidFill>
              <a:effectLst/>
              <a:uLnTx/>
              <a:uFillTx/>
              <a:latin typeface="Helvetica" panose="020B0403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983497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43037" y="1674307"/>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413302" y="386567"/>
            <a:ext cx="1113654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With the 2020 political advertising cycle in full swing, candidates have been making the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‘big bets’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on TV to better their path to victory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pic>
        <p:nvPicPr>
          <p:cNvPr id="37" name="Picture 36"/>
          <p:cNvPicPr>
            <a:picLocks noChangeAspect="1"/>
          </p:cNvPicPr>
          <p:nvPr/>
        </p:nvPicPr>
        <p:blipFill>
          <a:blip r:embed="rId3"/>
          <a:stretch>
            <a:fillRect/>
          </a:stretch>
        </p:blipFill>
        <p:spPr>
          <a:xfrm>
            <a:off x="739406" y="2136816"/>
            <a:ext cx="3020381" cy="488910"/>
          </a:xfrm>
          <a:prstGeom prst="rect">
            <a:avLst/>
          </a:prstGeom>
          <a:ln>
            <a:solidFill>
              <a:schemeClr val="tx1"/>
            </a:solidFill>
          </a:ln>
        </p:spPr>
      </p:pic>
      <p:pic>
        <p:nvPicPr>
          <p:cNvPr id="38" name="Picture 37"/>
          <p:cNvPicPr>
            <a:picLocks noChangeAspect="1"/>
          </p:cNvPicPr>
          <p:nvPr/>
        </p:nvPicPr>
        <p:blipFill>
          <a:blip r:embed="rId4"/>
          <a:stretch>
            <a:fillRect/>
          </a:stretch>
        </p:blipFill>
        <p:spPr>
          <a:xfrm>
            <a:off x="1771878" y="1809406"/>
            <a:ext cx="955439" cy="324323"/>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27120" y="5638884"/>
            <a:ext cx="3353585" cy="613460"/>
          </a:xfrm>
          <a:prstGeom prst="rect">
            <a:avLst/>
          </a:prstGeom>
          <a:ln>
            <a:solidFill>
              <a:schemeClr val="tx1"/>
            </a:solidFill>
          </a:ln>
        </p:spPr>
      </p:pic>
      <p:pic>
        <p:nvPicPr>
          <p:cNvPr id="40" name="Picture 39"/>
          <p:cNvPicPr>
            <a:picLocks noChangeAspect="1"/>
          </p:cNvPicPr>
          <p:nvPr/>
        </p:nvPicPr>
        <p:blipFill>
          <a:blip r:embed="rId6"/>
          <a:stretch>
            <a:fillRect/>
          </a:stretch>
        </p:blipFill>
        <p:spPr>
          <a:xfrm>
            <a:off x="5674350" y="5258785"/>
            <a:ext cx="1534833" cy="373773"/>
          </a:xfrm>
          <a:prstGeom prst="rect">
            <a:avLst/>
          </a:prstGeom>
        </p:spPr>
      </p:pic>
      <p:pic>
        <p:nvPicPr>
          <p:cNvPr id="43" name="Picture 42"/>
          <p:cNvPicPr>
            <a:picLocks noChangeAspect="1"/>
          </p:cNvPicPr>
          <p:nvPr/>
        </p:nvPicPr>
        <p:blipFill>
          <a:blip r:embed="rId7"/>
          <a:stretch>
            <a:fillRect/>
          </a:stretch>
        </p:blipFill>
        <p:spPr>
          <a:xfrm>
            <a:off x="4689211" y="4478988"/>
            <a:ext cx="4023500" cy="483445"/>
          </a:xfrm>
          <a:prstGeom prst="rect">
            <a:avLst/>
          </a:prstGeom>
          <a:ln>
            <a:solidFill>
              <a:schemeClr val="tx1"/>
            </a:solidFill>
          </a:ln>
        </p:spPr>
      </p:pic>
      <p:pic>
        <p:nvPicPr>
          <p:cNvPr id="44" name="Picture 43"/>
          <p:cNvPicPr>
            <a:picLocks noChangeAspect="1"/>
          </p:cNvPicPr>
          <p:nvPr/>
        </p:nvPicPr>
        <p:blipFill rotWithShape="1">
          <a:blip r:embed="rId8"/>
          <a:srcRect l="2030"/>
          <a:stretch/>
        </p:blipFill>
        <p:spPr>
          <a:xfrm>
            <a:off x="6125361" y="4124721"/>
            <a:ext cx="1090624" cy="350620"/>
          </a:xfrm>
          <a:prstGeom prst="rect">
            <a:avLst/>
          </a:prstGeom>
          <a:ln>
            <a:noFill/>
          </a:ln>
        </p:spPr>
      </p:pic>
      <p:pic>
        <p:nvPicPr>
          <p:cNvPr id="45" name="Picture 44"/>
          <p:cNvPicPr>
            <a:picLocks noChangeAspect="1"/>
          </p:cNvPicPr>
          <p:nvPr/>
        </p:nvPicPr>
        <p:blipFill>
          <a:blip r:embed="rId9"/>
          <a:stretch>
            <a:fillRect/>
          </a:stretch>
        </p:blipFill>
        <p:spPr>
          <a:xfrm>
            <a:off x="249221" y="3150551"/>
            <a:ext cx="3830997" cy="420722"/>
          </a:xfrm>
          <a:prstGeom prst="rect">
            <a:avLst/>
          </a:prstGeom>
          <a:ln>
            <a:solidFill>
              <a:schemeClr val="tx1"/>
            </a:solidFill>
          </a:ln>
        </p:spPr>
      </p:pic>
      <p:pic>
        <p:nvPicPr>
          <p:cNvPr id="46" name="Picture 4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832945" y="2755806"/>
            <a:ext cx="614904" cy="385418"/>
          </a:xfrm>
          <a:prstGeom prst="rect">
            <a:avLst/>
          </a:prstGeom>
        </p:spPr>
      </p:pic>
      <p:pic>
        <p:nvPicPr>
          <p:cNvPr id="47" name="Picture 46"/>
          <p:cNvPicPr>
            <a:picLocks noChangeAspect="1"/>
          </p:cNvPicPr>
          <p:nvPr/>
        </p:nvPicPr>
        <p:blipFill>
          <a:blip r:embed="rId11"/>
          <a:stretch>
            <a:fillRect/>
          </a:stretch>
        </p:blipFill>
        <p:spPr>
          <a:xfrm>
            <a:off x="272706" y="4103439"/>
            <a:ext cx="3905854" cy="452142"/>
          </a:xfrm>
          <a:prstGeom prst="rect">
            <a:avLst/>
          </a:prstGeom>
          <a:ln>
            <a:solidFill>
              <a:schemeClr val="tx1"/>
            </a:solidFill>
          </a:ln>
        </p:spPr>
      </p:pic>
      <p:pic>
        <p:nvPicPr>
          <p:cNvPr id="48" name="Picture 4" descr="Image result for mediavillage logo"/>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11958" t="34222" r="12375" b="34889"/>
          <a:stretch/>
        </p:blipFill>
        <p:spPr bwMode="auto">
          <a:xfrm>
            <a:off x="1635863" y="3760536"/>
            <a:ext cx="869075" cy="2660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13"/>
          <a:stretch>
            <a:fillRect/>
          </a:stretch>
        </p:blipFill>
        <p:spPr>
          <a:xfrm>
            <a:off x="4885093" y="2110103"/>
            <a:ext cx="3391486" cy="580398"/>
          </a:xfrm>
          <a:prstGeom prst="rect">
            <a:avLst/>
          </a:prstGeom>
          <a:ln>
            <a:solidFill>
              <a:schemeClr val="tx1"/>
            </a:solidFill>
          </a:ln>
        </p:spPr>
      </p:pic>
      <p:pic>
        <p:nvPicPr>
          <p:cNvPr id="50" name="Picture 49"/>
          <p:cNvPicPr>
            <a:picLocks noChangeAspect="1"/>
          </p:cNvPicPr>
          <p:nvPr/>
        </p:nvPicPr>
        <p:blipFill>
          <a:blip r:embed="rId14"/>
          <a:stretch>
            <a:fillRect/>
          </a:stretch>
        </p:blipFill>
        <p:spPr>
          <a:xfrm>
            <a:off x="5919353" y="1816873"/>
            <a:ext cx="1095375" cy="276225"/>
          </a:xfrm>
          <a:prstGeom prst="rect">
            <a:avLst/>
          </a:prstGeom>
        </p:spPr>
      </p:pic>
      <p:pic>
        <p:nvPicPr>
          <p:cNvPr id="51" name="Picture 50"/>
          <p:cNvPicPr>
            <a:picLocks noChangeAspect="1"/>
          </p:cNvPicPr>
          <p:nvPr/>
        </p:nvPicPr>
        <p:blipFill>
          <a:blip r:embed="rId15"/>
          <a:stretch>
            <a:fillRect/>
          </a:stretch>
        </p:blipFill>
        <p:spPr>
          <a:xfrm>
            <a:off x="8922081" y="4564363"/>
            <a:ext cx="3092119" cy="669596"/>
          </a:xfrm>
          <a:prstGeom prst="rect">
            <a:avLst/>
          </a:prstGeom>
          <a:ln>
            <a:solidFill>
              <a:schemeClr val="tx1"/>
            </a:solidFill>
          </a:ln>
        </p:spPr>
      </p:pic>
      <p:pic>
        <p:nvPicPr>
          <p:cNvPr id="52" name="Picture 51"/>
          <p:cNvPicPr>
            <a:picLocks noChangeAspect="1"/>
          </p:cNvPicPr>
          <p:nvPr/>
        </p:nvPicPr>
        <p:blipFill>
          <a:blip r:embed="rId16"/>
          <a:stretch>
            <a:fillRect/>
          </a:stretch>
        </p:blipFill>
        <p:spPr>
          <a:xfrm>
            <a:off x="9652403" y="4312704"/>
            <a:ext cx="1600715" cy="245654"/>
          </a:xfrm>
          <a:prstGeom prst="rect">
            <a:avLst/>
          </a:prstGeom>
        </p:spPr>
      </p:pic>
      <p:pic>
        <p:nvPicPr>
          <p:cNvPr id="53" name="Picture 52"/>
          <p:cNvPicPr>
            <a:picLocks noChangeAspect="1"/>
          </p:cNvPicPr>
          <p:nvPr/>
        </p:nvPicPr>
        <p:blipFill>
          <a:blip r:embed="rId17"/>
          <a:stretch>
            <a:fillRect/>
          </a:stretch>
        </p:blipFill>
        <p:spPr>
          <a:xfrm>
            <a:off x="8748977" y="5762199"/>
            <a:ext cx="3134402" cy="453742"/>
          </a:xfrm>
          <a:prstGeom prst="rect">
            <a:avLst/>
          </a:prstGeom>
          <a:ln>
            <a:solidFill>
              <a:schemeClr val="tx1"/>
            </a:solidFill>
          </a:ln>
        </p:spPr>
      </p:pic>
      <p:pic>
        <p:nvPicPr>
          <p:cNvPr id="54" name="Picture 53"/>
          <p:cNvPicPr>
            <a:picLocks noChangeAspect="1"/>
          </p:cNvPicPr>
          <p:nvPr/>
        </p:nvPicPr>
        <p:blipFill>
          <a:blip r:embed="rId14"/>
          <a:stretch>
            <a:fillRect/>
          </a:stretch>
        </p:blipFill>
        <p:spPr>
          <a:xfrm>
            <a:off x="9750099" y="5473022"/>
            <a:ext cx="1095375" cy="276225"/>
          </a:xfrm>
          <a:prstGeom prst="rect">
            <a:avLst/>
          </a:prstGeom>
        </p:spPr>
      </p:pic>
      <p:pic>
        <p:nvPicPr>
          <p:cNvPr id="55" name="Picture 54"/>
          <p:cNvPicPr>
            <a:picLocks noChangeAspect="1"/>
          </p:cNvPicPr>
          <p:nvPr/>
        </p:nvPicPr>
        <p:blipFill>
          <a:blip r:embed="rId18"/>
          <a:stretch>
            <a:fillRect/>
          </a:stretch>
        </p:blipFill>
        <p:spPr>
          <a:xfrm>
            <a:off x="9236365" y="2204304"/>
            <a:ext cx="2609733" cy="896781"/>
          </a:xfrm>
          <a:prstGeom prst="rect">
            <a:avLst/>
          </a:prstGeom>
          <a:ln>
            <a:solidFill>
              <a:schemeClr val="tx1"/>
            </a:solidFill>
          </a:ln>
        </p:spPr>
      </p:pic>
      <p:pic>
        <p:nvPicPr>
          <p:cNvPr id="56" name="Picture 55"/>
          <p:cNvPicPr>
            <a:picLocks noChangeAspect="1"/>
          </p:cNvPicPr>
          <p:nvPr/>
        </p:nvPicPr>
        <p:blipFill>
          <a:blip r:embed="rId4"/>
          <a:stretch>
            <a:fillRect/>
          </a:stretch>
        </p:blipFill>
        <p:spPr>
          <a:xfrm>
            <a:off x="10032135" y="1838601"/>
            <a:ext cx="955439" cy="324323"/>
          </a:xfrm>
          <a:prstGeom prst="rect">
            <a:avLst/>
          </a:prstGeom>
        </p:spPr>
      </p:pic>
      <p:pic>
        <p:nvPicPr>
          <p:cNvPr id="57" name="Picture 56"/>
          <p:cNvPicPr>
            <a:picLocks noChangeAspect="1"/>
          </p:cNvPicPr>
          <p:nvPr/>
        </p:nvPicPr>
        <p:blipFill>
          <a:blip r:embed="rId19"/>
          <a:stretch>
            <a:fillRect/>
          </a:stretch>
        </p:blipFill>
        <p:spPr>
          <a:xfrm>
            <a:off x="42770" y="5039396"/>
            <a:ext cx="4492268" cy="441686"/>
          </a:xfrm>
          <a:prstGeom prst="rect">
            <a:avLst/>
          </a:prstGeom>
          <a:ln>
            <a:solidFill>
              <a:schemeClr val="tx1"/>
            </a:solidFill>
          </a:ln>
        </p:spPr>
      </p:pic>
      <p:pic>
        <p:nvPicPr>
          <p:cNvPr id="58" name="Picture 2" descr="Image result for washington post 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313069" y="4691863"/>
            <a:ext cx="1863725" cy="29043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8140B93-5E3A-4824-9149-22C9A7040554}"/>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3" name="Picture 2">
            <a:extLst>
              <a:ext uri="{FF2B5EF4-FFF2-40B4-BE49-F238E27FC236}">
                <a16:creationId xmlns:a16="http://schemas.microsoft.com/office/drawing/2014/main" id="{EE4D66C5-E342-4189-B88E-48CC8E41371E}"/>
              </a:ext>
            </a:extLst>
          </p:cNvPr>
          <p:cNvPicPr>
            <a:picLocks noChangeAspect="1"/>
          </p:cNvPicPr>
          <p:nvPr/>
        </p:nvPicPr>
        <p:blipFill rotWithShape="1">
          <a:blip r:embed="rId21"/>
          <a:srcRect l="41346" t="14933" r="41807" b="76490"/>
          <a:stretch/>
        </p:blipFill>
        <p:spPr>
          <a:xfrm>
            <a:off x="5745809" y="2811408"/>
            <a:ext cx="1346990" cy="385738"/>
          </a:xfrm>
          <a:prstGeom prst="rect">
            <a:avLst/>
          </a:prstGeom>
        </p:spPr>
      </p:pic>
      <p:pic>
        <p:nvPicPr>
          <p:cNvPr id="5" name="Picture 4">
            <a:extLst>
              <a:ext uri="{FF2B5EF4-FFF2-40B4-BE49-F238E27FC236}">
                <a16:creationId xmlns:a16="http://schemas.microsoft.com/office/drawing/2014/main" id="{7A70D29D-E36D-43E4-B37E-24AD92A54A97}"/>
              </a:ext>
            </a:extLst>
          </p:cNvPr>
          <p:cNvPicPr>
            <a:picLocks noChangeAspect="1"/>
          </p:cNvPicPr>
          <p:nvPr/>
        </p:nvPicPr>
        <p:blipFill rotWithShape="1">
          <a:blip r:embed="rId22"/>
          <a:srcRect l="34235" t="19809" r="36325" b="71616"/>
          <a:stretch/>
        </p:blipFill>
        <p:spPr>
          <a:xfrm>
            <a:off x="8367471" y="3541762"/>
            <a:ext cx="3589406" cy="588083"/>
          </a:xfrm>
          <a:prstGeom prst="rect">
            <a:avLst/>
          </a:prstGeom>
          <a:ln>
            <a:solidFill>
              <a:schemeClr val="tx1"/>
            </a:solidFill>
          </a:ln>
        </p:spPr>
      </p:pic>
      <p:pic>
        <p:nvPicPr>
          <p:cNvPr id="33" name="Picture 32">
            <a:extLst>
              <a:ext uri="{FF2B5EF4-FFF2-40B4-BE49-F238E27FC236}">
                <a16:creationId xmlns:a16="http://schemas.microsoft.com/office/drawing/2014/main" id="{C6C94B3B-1221-4647-959D-5E0C7510E439}"/>
              </a:ext>
            </a:extLst>
          </p:cNvPr>
          <p:cNvPicPr>
            <a:picLocks noChangeAspect="1"/>
          </p:cNvPicPr>
          <p:nvPr/>
        </p:nvPicPr>
        <p:blipFill rotWithShape="1">
          <a:blip r:embed="rId22"/>
          <a:srcRect l="43976" t="8679" r="45260" b="88239"/>
          <a:stretch/>
        </p:blipFill>
        <p:spPr>
          <a:xfrm>
            <a:off x="9272210" y="3239119"/>
            <a:ext cx="1779927" cy="286631"/>
          </a:xfrm>
          <a:prstGeom prst="rect">
            <a:avLst/>
          </a:prstGeom>
        </p:spPr>
      </p:pic>
      <p:pic>
        <p:nvPicPr>
          <p:cNvPr id="34" name="Picture 33">
            <a:extLst>
              <a:ext uri="{FF2B5EF4-FFF2-40B4-BE49-F238E27FC236}">
                <a16:creationId xmlns:a16="http://schemas.microsoft.com/office/drawing/2014/main" id="{CA5DED1B-1535-4C88-B164-ED8DD1D63FBD}"/>
              </a:ext>
            </a:extLst>
          </p:cNvPr>
          <p:cNvPicPr>
            <a:picLocks noChangeAspect="1"/>
          </p:cNvPicPr>
          <p:nvPr/>
        </p:nvPicPr>
        <p:blipFill rotWithShape="1">
          <a:blip r:embed="rId21"/>
          <a:srcRect l="16035" t="55811" r="50052" b="26467"/>
          <a:stretch/>
        </p:blipFill>
        <p:spPr>
          <a:xfrm>
            <a:off x="5172267" y="3203844"/>
            <a:ext cx="2592472" cy="762028"/>
          </a:xfrm>
          <a:prstGeom prst="rect">
            <a:avLst/>
          </a:prstGeom>
          <a:ln>
            <a:solidFill>
              <a:schemeClr val="tx1"/>
            </a:solidFill>
          </a:ln>
        </p:spPr>
      </p:pic>
      <p:pic>
        <p:nvPicPr>
          <p:cNvPr id="35" name="Picture 34">
            <a:extLst>
              <a:ext uri="{FF2B5EF4-FFF2-40B4-BE49-F238E27FC236}">
                <a16:creationId xmlns:a16="http://schemas.microsoft.com/office/drawing/2014/main" id="{A56DD4BC-6B3E-4158-A3C6-506831538917}"/>
              </a:ext>
            </a:extLst>
          </p:cNvPr>
          <p:cNvPicPr>
            <a:picLocks noChangeAspect="1"/>
          </p:cNvPicPr>
          <p:nvPr/>
        </p:nvPicPr>
        <p:blipFill>
          <a:blip r:embed="rId23"/>
          <a:stretch>
            <a:fillRect/>
          </a:stretch>
        </p:blipFill>
        <p:spPr>
          <a:xfrm>
            <a:off x="622563" y="5927805"/>
            <a:ext cx="3478923" cy="262325"/>
          </a:xfrm>
          <a:prstGeom prst="rect">
            <a:avLst/>
          </a:prstGeom>
          <a:ln>
            <a:solidFill>
              <a:schemeClr val="tx1"/>
            </a:solidFill>
          </a:ln>
        </p:spPr>
      </p:pic>
      <p:pic>
        <p:nvPicPr>
          <p:cNvPr id="36" name="Picture 35">
            <a:extLst>
              <a:ext uri="{FF2B5EF4-FFF2-40B4-BE49-F238E27FC236}">
                <a16:creationId xmlns:a16="http://schemas.microsoft.com/office/drawing/2014/main" id="{723FFD6D-5B12-4475-B3F3-9AF2F51743E7}"/>
              </a:ext>
            </a:extLst>
          </p:cNvPr>
          <p:cNvPicPr>
            <a:picLocks noChangeAspect="1"/>
          </p:cNvPicPr>
          <p:nvPr/>
        </p:nvPicPr>
        <p:blipFill>
          <a:blip r:embed="rId24"/>
          <a:stretch>
            <a:fillRect/>
          </a:stretch>
        </p:blipFill>
        <p:spPr>
          <a:xfrm>
            <a:off x="1875822" y="5669862"/>
            <a:ext cx="1130522" cy="249816"/>
          </a:xfrm>
          <a:prstGeom prst="rect">
            <a:avLst/>
          </a:prstGeom>
          <a:ln>
            <a:noFill/>
          </a:ln>
        </p:spPr>
      </p:pic>
    </p:spTree>
    <p:extLst>
      <p:ext uri="{BB962C8B-B14F-4D97-AF65-F5344CB8AC3E}">
        <p14:creationId xmlns:p14="http://schemas.microsoft.com/office/powerpoint/2010/main" val="722946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a:blip r:embed="rId2"/>
          <a:stretch>
            <a:fillRect/>
          </a:stretch>
        </p:blipFill>
        <p:spPr>
          <a:xfrm>
            <a:off x="0" y="-211865"/>
            <a:ext cx="12192000" cy="7098307"/>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1692771"/>
          </a:xfrm>
          <a:prstGeom prst="rect">
            <a:avLst/>
          </a:prstGeom>
          <a:noFill/>
        </p:spPr>
        <p:txBody>
          <a:bodyPr wrap="square" rtlCol="0">
            <a:spAutoFit/>
          </a:bodyPr>
          <a:lstStyle/>
          <a:p>
            <a:r>
              <a:rPr lang="en-US" sz="4000" b="1" dirty="0">
                <a:solidFill>
                  <a:srgbClr val="FFE600"/>
                </a:solidFill>
                <a:latin typeface="Helvetica" pitchFamily="2" charset="0"/>
              </a:rPr>
              <a:t>A Matter Of Principle</a:t>
            </a:r>
            <a:br>
              <a:rPr lang="en-US" sz="4000" b="1" dirty="0">
                <a:solidFill>
                  <a:schemeClr val="bg1"/>
                </a:solidFill>
                <a:latin typeface="Helvetica" pitchFamily="2" charset="0"/>
              </a:rPr>
            </a:br>
            <a:r>
              <a:rPr lang="en-US" sz="3200" dirty="0">
                <a:solidFill>
                  <a:schemeClr val="bg1"/>
                </a:solidFill>
                <a:latin typeface="Helvetica" pitchFamily="2" charset="0"/>
              </a:rPr>
              <a:t>Applying Core Marketing Tenets </a:t>
            </a:r>
          </a:p>
          <a:p>
            <a:r>
              <a:rPr lang="en-US" sz="3200" dirty="0">
                <a:solidFill>
                  <a:schemeClr val="bg1"/>
                </a:solidFill>
                <a:latin typeface="Helvetica" pitchFamily="2" charset="0"/>
              </a:rPr>
              <a:t>To Political Advertising</a:t>
            </a:r>
            <a:endParaRPr lang="en-US" sz="4000" dirty="0">
              <a:solidFill>
                <a:schemeClr val="bg1"/>
              </a:solidFill>
              <a:latin typeface="Helvetica" pitchFamily="2" charset="0"/>
            </a:endParaRPr>
          </a:p>
        </p:txBody>
      </p:sp>
    </p:spTree>
    <p:extLst>
      <p:ext uri="{BB962C8B-B14F-4D97-AF65-F5344CB8AC3E}">
        <p14:creationId xmlns:p14="http://schemas.microsoft.com/office/powerpoint/2010/main" val="3556232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027"/>
          <a:stretch/>
        </p:blipFill>
        <p:spPr>
          <a:xfrm>
            <a:off x="0" y="-12699"/>
            <a:ext cx="12192000" cy="68834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2308324"/>
          </a:xfrm>
          <a:prstGeom prst="rect">
            <a:avLst/>
          </a:prstGeom>
          <a:noFill/>
        </p:spPr>
        <p:txBody>
          <a:bodyPr wrap="square" rtlCol="0">
            <a:spAutoFit/>
          </a:bodyPr>
          <a:lstStyle/>
          <a:p>
            <a:r>
              <a:rPr lang="en-US" sz="4000" b="1" dirty="0">
                <a:solidFill>
                  <a:srgbClr val="FFE600"/>
                </a:solidFill>
                <a:latin typeface="Helvetica" pitchFamily="2" charset="0"/>
              </a:rPr>
              <a:t>The Candidate-Constituency Connection</a:t>
            </a:r>
            <a:br>
              <a:rPr lang="en-US" sz="4000" b="1" dirty="0">
                <a:solidFill>
                  <a:srgbClr val="1F1A62"/>
                </a:solidFill>
                <a:latin typeface="Helvetica" pitchFamily="2" charset="0"/>
              </a:rPr>
            </a:br>
            <a:r>
              <a:rPr lang="en-US" sz="3200" dirty="0">
                <a:solidFill>
                  <a:schemeClr val="bg1"/>
                </a:solidFill>
                <a:latin typeface="Helvetica" pitchFamily="2" charset="0"/>
              </a:rPr>
              <a:t>The Emergence Of Connected TV </a:t>
            </a:r>
          </a:p>
          <a:p>
            <a:r>
              <a:rPr lang="en-US" sz="3200" dirty="0">
                <a:solidFill>
                  <a:schemeClr val="bg1"/>
                </a:solidFill>
                <a:latin typeface="Helvetica" pitchFamily="2" charset="0"/>
              </a:rPr>
              <a:t>As A Political Ad Platform</a:t>
            </a:r>
            <a:endParaRPr lang="en-US" sz="4000" dirty="0">
              <a:solidFill>
                <a:schemeClr val="bg1"/>
              </a:solidFill>
              <a:latin typeface="Helvetica" pitchFamily="2" charset="0"/>
            </a:endParaRPr>
          </a:p>
        </p:txBody>
      </p:sp>
    </p:spTree>
    <p:extLst>
      <p:ext uri="{BB962C8B-B14F-4D97-AF65-F5344CB8AC3E}">
        <p14:creationId xmlns:p14="http://schemas.microsoft.com/office/powerpoint/2010/main" val="2388427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2851" r="3075"/>
          <a:stretch/>
        </p:blipFill>
        <p:spPr>
          <a:xfrm>
            <a:off x="0" y="0"/>
            <a:ext cx="5562600" cy="6858000"/>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5566912" y="0"/>
            <a:ext cx="6625087" cy="6865257"/>
          </a:xfrm>
          <a:prstGeom prst="rect">
            <a:avLst/>
          </a:prstGeom>
          <a:solidFill>
            <a:srgbClr val="1F1A62"/>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5779915" y="357425"/>
            <a:ext cx="6211784" cy="954107"/>
          </a:xfrm>
          <a:prstGeom prst="rect">
            <a:avLst/>
          </a:prstGeom>
        </p:spPr>
        <p:txBody>
          <a:bodyPr wrap="square">
            <a:spAutoFit/>
          </a:bodyPr>
          <a:lstStyle/>
          <a:p>
            <a:r>
              <a:rPr lang="en-US" sz="2800" b="1" dirty="0">
                <a:solidFill>
                  <a:srgbClr val="E84A99"/>
                </a:solidFill>
                <a:latin typeface="Helvetica" pitchFamily="2" charset="0"/>
              </a:rPr>
              <a:t>Complementing Broad Awareness With Precision Targeting</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773563" y="1667942"/>
            <a:ext cx="6095102" cy="4124206"/>
          </a:xfrm>
          <a:prstGeom prst="rect">
            <a:avLst/>
          </a:prstGeom>
          <a:noFill/>
        </p:spPr>
        <p:txBody>
          <a:bodyPr wrap="square" rtlCol="0">
            <a:spAutoFit/>
          </a:bodyPr>
          <a:lstStyle/>
          <a:p>
            <a:r>
              <a:rPr lang="en-US" sz="1500" dirty="0">
                <a:solidFill>
                  <a:schemeClr val="bg1"/>
                </a:solidFill>
                <a:latin typeface="Helvetica" panose="020B0604020202020204" pitchFamily="2" charset="0"/>
              </a:rPr>
              <a:t>Political campaigns and their agencies know more about individual and household behaviors than ever before. </a:t>
            </a:r>
          </a:p>
          <a:p>
            <a:endParaRPr lang="en-US" dirty="0">
              <a:solidFill>
                <a:schemeClr val="bg1"/>
              </a:solidFill>
              <a:latin typeface="Helvetica" panose="020B0604020202020204" pitchFamily="2" charset="0"/>
            </a:endParaRPr>
          </a:p>
          <a:p>
            <a:r>
              <a:rPr lang="en-US" sz="1500" dirty="0">
                <a:solidFill>
                  <a:schemeClr val="bg1"/>
                </a:solidFill>
                <a:latin typeface="Helvetica" panose="020B0604020202020204" pitchFamily="2" charset="0"/>
              </a:rPr>
              <a:t>The ability to apply data in audience targeting and deliver the right message, to the right person (or specific voting segment) at the right time within a video environment is crucial as candidates battle each other for every vote.</a:t>
            </a:r>
          </a:p>
          <a:p>
            <a:endParaRPr lang="en-US" dirty="0">
              <a:solidFill>
                <a:schemeClr val="bg1"/>
              </a:solidFill>
              <a:latin typeface="Helvetica" panose="020B0604020202020204" pitchFamily="2" charset="0"/>
            </a:endParaRPr>
          </a:p>
          <a:p>
            <a:r>
              <a:rPr lang="en-US" sz="1500" dirty="0">
                <a:solidFill>
                  <a:schemeClr val="bg1"/>
                </a:solidFill>
                <a:latin typeface="Helvetica" panose="020B0604020202020204" pitchFamily="2" charset="0"/>
              </a:rPr>
              <a:t>Complementing Linear TV with Connected TV / OTT platforms allows candidates to target, or ‘heavy-up’ against, their best prospects (i.e., voters) through precise demographic characteristics, behavioral segmentations and geographic locations.</a:t>
            </a:r>
          </a:p>
          <a:p>
            <a:endParaRPr lang="en-US" dirty="0">
              <a:solidFill>
                <a:schemeClr val="bg1"/>
              </a:solidFill>
              <a:latin typeface="Helvetica" panose="020B0604020202020204" pitchFamily="2" charset="0"/>
            </a:endParaRPr>
          </a:p>
          <a:p>
            <a:r>
              <a:rPr lang="en-US" sz="1500" dirty="0">
                <a:solidFill>
                  <a:schemeClr val="bg1"/>
                </a:solidFill>
                <a:latin typeface="Helvetica" panose="020B0604020202020204" pitchFamily="2" charset="0"/>
              </a:rPr>
              <a:t>In fact, Connected TV / OTT advertising is projected to grow significantly during this election cycle spurred by increased household penetration, evolving media consumption habits, enhanced targeting capabilities and greater advertiser acceptance.</a:t>
            </a:r>
          </a:p>
        </p:txBody>
      </p:sp>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41</a:t>
            </a:fld>
            <a:endParaRPr lang="en-US" dirty="0"/>
          </a:p>
        </p:txBody>
      </p:sp>
      <p:sp>
        <p:nvSpPr>
          <p:cNvPr id="11" name="Rectangle 10">
            <a:extLst>
              <a:ext uri="{FF2B5EF4-FFF2-40B4-BE49-F238E27FC236}">
                <a16:creationId xmlns:a16="http://schemas.microsoft.com/office/drawing/2014/main" id="{07981D68-5AF7-4957-9367-741F55E4E5E3}"/>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894301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07123" y="403499"/>
            <a:ext cx="11771152" cy="861774"/>
          </a:xfrm>
          <a:prstGeom prst="rect">
            <a:avLst/>
          </a:prstGeom>
        </p:spPr>
        <p:txBody>
          <a:bodyPr wrap="square">
            <a:spAutoFit/>
          </a:bodyPr>
          <a:lstStyle/>
          <a:p>
            <a:r>
              <a:rPr lang="en-US" sz="2500" b="1" dirty="0">
                <a:solidFill>
                  <a:srgbClr val="1F1A62"/>
                </a:solidFill>
                <a:latin typeface="Helvetica" pitchFamily="2" charset="0"/>
              </a:rPr>
              <a:t>Connected TV penetration has been growing steadily every year and now </a:t>
            </a:r>
          </a:p>
          <a:p>
            <a:r>
              <a:rPr lang="en-US" sz="2500" b="1" dirty="0">
                <a:solidFill>
                  <a:srgbClr val="E84A99"/>
                </a:solidFill>
                <a:latin typeface="Helvetica" pitchFamily="2" charset="0"/>
              </a:rPr>
              <a:t>over two-thirds</a:t>
            </a:r>
            <a:r>
              <a:rPr lang="en-US" sz="2500" b="1" dirty="0">
                <a:solidFill>
                  <a:srgbClr val="1F1A62"/>
                </a:solidFill>
                <a:latin typeface="Helvetica" pitchFamily="2" charset="0"/>
              </a:rPr>
              <a:t> of TV households can be reached through this platform</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42</a:t>
            </a:fld>
            <a:endParaRPr lang="en-US" dirty="0"/>
          </a:p>
        </p:txBody>
      </p:sp>
      <p:sp>
        <p:nvSpPr>
          <p:cNvPr id="30" name="Rectangle 29"/>
          <p:cNvSpPr/>
          <p:nvPr/>
        </p:nvSpPr>
        <p:spPr>
          <a:xfrm>
            <a:off x="546751" y="6321605"/>
            <a:ext cx="11637702" cy="200055"/>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S&amp;P Global Intelligence, Kagan Smart TV set estimated penetration of total US TVHHs, 2014-2020</a:t>
            </a:r>
          </a:p>
        </p:txBody>
      </p:sp>
      <p:graphicFrame>
        <p:nvGraphicFramePr>
          <p:cNvPr id="9" name="Chart 8">
            <a:extLst>
              <a:ext uri="{FF2B5EF4-FFF2-40B4-BE49-F238E27FC236}">
                <a16:creationId xmlns:a16="http://schemas.microsoft.com/office/drawing/2014/main" id="{14E07D19-1807-4ADD-B70F-52B8368BC137}"/>
              </a:ext>
            </a:extLst>
          </p:cNvPr>
          <p:cNvGraphicFramePr/>
          <p:nvPr>
            <p:extLst>
              <p:ext uri="{D42A27DB-BD31-4B8C-83A1-F6EECF244321}">
                <p14:modId xmlns:p14="http://schemas.microsoft.com/office/powerpoint/2010/main" val="1577103919"/>
              </p:ext>
            </p:extLst>
          </p:nvPr>
        </p:nvGraphicFramePr>
        <p:xfrm>
          <a:off x="2254526" y="1696161"/>
          <a:ext cx="7918450" cy="4506573"/>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Rounded Corners 7">
            <a:extLst>
              <a:ext uri="{FF2B5EF4-FFF2-40B4-BE49-F238E27FC236}">
                <a16:creationId xmlns:a16="http://schemas.microsoft.com/office/drawing/2014/main" id="{DEAC1343-2C98-486D-BD90-911FECF5BD07}"/>
              </a:ext>
            </a:extLst>
          </p:cNvPr>
          <p:cNvSpPr/>
          <p:nvPr/>
        </p:nvSpPr>
        <p:spPr>
          <a:xfrm>
            <a:off x="9657297" y="1859852"/>
            <a:ext cx="1031357" cy="874442"/>
          </a:xfrm>
          <a:prstGeom prst="roundRect">
            <a:avLst/>
          </a:prstGeom>
          <a:solidFill>
            <a:srgbClr val="FFE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Helvetica Light" panose="020B0403020202020204" pitchFamily="34" charset="0"/>
                <a:ea typeface="Open Sans" panose="020B0606030504020204" pitchFamily="34" charset="0"/>
                <a:cs typeface="Open Sans" panose="020B0606030504020204" pitchFamily="34" charset="0"/>
              </a:rPr>
              <a:t>+63%</a:t>
            </a:r>
            <a:endParaRPr lang="en-US" sz="1050" b="1" dirty="0">
              <a:solidFill>
                <a:schemeClr val="tx1"/>
              </a:solidFill>
              <a:latin typeface="Helvetica Light" panose="020B0403020202020204" pitchFamily="34" charset="0"/>
              <a:ea typeface="Open Sans" panose="020B0606030504020204" pitchFamily="34" charset="0"/>
              <a:cs typeface="Open Sans" panose="020B0606030504020204" pitchFamily="34" charset="0"/>
            </a:endParaRPr>
          </a:p>
          <a:p>
            <a:pPr algn="ctr"/>
            <a:r>
              <a:rPr lang="en-US" sz="1200" dirty="0">
                <a:solidFill>
                  <a:schemeClr val="tx1"/>
                </a:solidFill>
                <a:latin typeface="Helvetica Light" panose="020B0403020202020204" pitchFamily="34" charset="0"/>
                <a:ea typeface="Open Sans" panose="020B0606030504020204" pitchFamily="34" charset="0"/>
                <a:cs typeface="Open Sans" panose="020B0606030504020204" pitchFamily="34" charset="0"/>
              </a:rPr>
              <a:t>Increase vs 2014</a:t>
            </a:r>
            <a:endParaRPr lang="en-US" sz="1400" dirty="0">
              <a:solidFill>
                <a:schemeClr val="tx1"/>
              </a:solidFill>
              <a:latin typeface="Helvetica Light" panose="020B0403020202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0201DCEA-A132-457E-B548-DEA9677EBEB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966223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ED54650-E124-0942-8B03-A438165B55A6}"/>
              </a:ext>
            </a:extLst>
          </p:cNvPr>
          <p:cNvSpPr/>
          <p:nvPr/>
        </p:nvSpPr>
        <p:spPr>
          <a:xfrm>
            <a:off x="413302" y="265519"/>
            <a:ext cx="9283148" cy="1246495"/>
          </a:xfrm>
          <a:prstGeom prst="rect">
            <a:avLst/>
          </a:prstGeom>
        </p:spPr>
        <p:txBody>
          <a:bodyPr wrap="square">
            <a:spAutoFit/>
          </a:bodyPr>
          <a:lstStyle/>
          <a:p>
            <a:r>
              <a:rPr lang="en-US" sz="2500" b="1" dirty="0">
                <a:solidFill>
                  <a:srgbClr val="1F1A62"/>
                </a:solidFill>
                <a:latin typeface="Helvetica" pitchFamily="2" charset="0"/>
              </a:rPr>
              <a:t>As Connected TV penetration grows so does its ability to reach unduplicated viewers and target others with message reinforcement</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4" name="Rectangle 23">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43</a:t>
            </a:fld>
            <a:endParaRPr lang="en-US" dirty="0"/>
          </a:p>
        </p:txBody>
      </p:sp>
      <p:sp>
        <p:nvSpPr>
          <p:cNvPr id="30" name="Rectangle 29"/>
          <p:cNvSpPr/>
          <p:nvPr/>
        </p:nvSpPr>
        <p:spPr>
          <a:xfrm>
            <a:off x="526243" y="6216461"/>
            <a:ext cx="11658209" cy="307777"/>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Nielsen Media Impact; A18+. 4/1-4/30/18, Linear TV = Include Cable and Broadcast TV Programs,  Live viewing plus 7 days after the broadcast; OTT = Desktop and laptop video streaming, does not include the two major subscription (non-ad supported) video platforms, Netflix and Amazon; TV + OTT = those reached on OTT and Linear TV</a:t>
            </a:r>
          </a:p>
        </p:txBody>
      </p:sp>
      <p:sp>
        <p:nvSpPr>
          <p:cNvPr id="15" name="TextBox 14">
            <a:extLst>
              <a:ext uri="{FF2B5EF4-FFF2-40B4-BE49-F238E27FC236}">
                <a16:creationId xmlns:a16="http://schemas.microsoft.com/office/drawing/2014/main" id="{57BF988E-6C65-4942-8379-2C3E0A39A60D}"/>
              </a:ext>
            </a:extLst>
          </p:cNvPr>
          <p:cNvSpPr txBox="1"/>
          <p:nvPr/>
        </p:nvSpPr>
        <p:spPr>
          <a:xfrm>
            <a:off x="109738" y="2528581"/>
            <a:ext cx="4492832" cy="2308324"/>
          </a:xfrm>
          <a:prstGeom prst="rect">
            <a:avLst/>
          </a:prstGeom>
          <a:noFill/>
        </p:spPr>
        <p:txBody>
          <a:bodyPr wrap="square" rtlCol="0">
            <a:spAutoFit/>
          </a:bodyPr>
          <a:lstStyle/>
          <a:p>
            <a:pPr lvl="0">
              <a:defRPr/>
            </a:pPr>
            <a:r>
              <a:rPr lang="en-US" sz="2400" b="1" dirty="0">
                <a:solidFill>
                  <a:srgbClr val="FFE600"/>
                </a:solidFill>
                <a:latin typeface="Helvetica Light" panose="020B0403020202020204" pitchFamily="34" charset="0"/>
              </a:rPr>
              <a:t>22% </a:t>
            </a:r>
            <a:r>
              <a:rPr lang="en-US" sz="2400" dirty="0">
                <a:solidFill>
                  <a:schemeClr val="bg1"/>
                </a:solidFill>
                <a:latin typeface="Helvetica Light" panose="020B0403020202020204" pitchFamily="34" charset="0"/>
              </a:rPr>
              <a:t>of adults can be reached through a combination of Linear TV &amp; OTT</a:t>
            </a:r>
            <a:br>
              <a:rPr lang="en-US" sz="2400" dirty="0">
                <a:solidFill>
                  <a:schemeClr val="bg1"/>
                </a:solidFill>
                <a:latin typeface="Helvetica Light" panose="020B0403020202020204" pitchFamily="34" charset="0"/>
              </a:rPr>
            </a:br>
            <a:br>
              <a:rPr lang="en-US" sz="2400" dirty="0">
                <a:solidFill>
                  <a:schemeClr val="bg1"/>
                </a:solidFill>
                <a:latin typeface="Helvetica Light" panose="020B0403020202020204" pitchFamily="34" charset="0"/>
              </a:rPr>
            </a:br>
            <a:r>
              <a:rPr lang="en-US" sz="2400" b="1" dirty="0">
                <a:solidFill>
                  <a:srgbClr val="FFE600"/>
                </a:solidFill>
                <a:latin typeface="Helvetica Light" panose="020B0403020202020204" pitchFamily="34" charset="0"/>
              </a:rPr>
              <a:t>6% </a:t>
            </a:r>
            <a:r>
              <a:rPr lang="en-US" sz="2400" dirty="0">
                <a:solidFill>
                  <a:schemeClr val="bg1"/>
                </a:solidFill>
                <a:latin typeface="Helvetica Light" panose="020B0403020202020204" pitchFamily="34" charset="0"/>
              </a:rPr>
              <a:t>of adults can be reached only through OTT </a:t>
            </a:r>
          </a:p>
        </p:txBody>
      </p:sp>
      <p:sp>
        <p:nvSpPr>
          <p:cNvPr id="16" name="Rectangle 15">
            <a:hlinkClick r:id="rId3"/>
            <a:extLst>
              <a:ext uri="{FF2B5EF4-FFF2-40B4-BE49-F238E27FC236}">
                <a16:creationId xmlns:a16="http://schemas.microsoft.com/office/drawing/2014/main" id="{00891DF1-5A6B-4069-9D35-AC3B6B1CB96B}"/>
              </a:ext>
            </a:extLst>
          </p:cNvPr>
          <p:cNvSpPr/>
          <p:nvPr/>
        </p:nvSpPr>
        <p:spPr>
          <a:xfrm>
            <a:off x="9573447" y="1311337"/>
            <a:ext cx="2661590" cy="400110"/>
          </a:xfrm>
          <a:prstGeom prst="rect">
            <a:avLst/>
          </a:prstGeom>
        </p:spPr>
        <p:txBody>
          <a:bodyPr wrap="square">
            <a:spAutoFit/>
          </a:bodyPr>
          <a:lstStyle/>
          <a:p>
            <a:pPr algn="ct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Click here to read more about reaching viewers on OTT in </a:t>
            </a:r>
            <a:r>
              <a:rPr lang="en-US" sz="1000" i="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Linear TV &amp; OTT</a:t>
            </a:r>
          </a:p>
        </p:txBody>
      </p:sp>
      <p:pic>
        <p:nvPicPr>
          <p:cNvPr id="18" name="Picture 17">
            <a:hlinkClick r:id="rId3"/>
          </p:cNvPr>
          <p:cNvPicPr>
            <a:picLocks noChangeAspect="1"/>
          </p:cNvPicPr>
          <p:nvPr/>
        </p:nvPicPr>
        <p:blipFill>
          <a:blip r:embed="rId4"/>
          <a:stretch>
            <a:fillRect/>
          </a:stretch>
        </p:blipFill>
        <p:spPr>
          <a:xfrm>
            <a:off x="9922821" y="208753"/>
            <a:ext cx="1962842" cy="1102841"/>
          </a:xfrm>
          <a:prstGeom prst="rect">
            <a:avLst/>
          </a:prstGeom>
          <a:ln>
            <a:solidFill>
              <a:srgbClr val="00C0F3"/>
            </a:solidFill>
          </a:ln>
        </p:spPr>
      </p:pic>
      <p:sp>
        <p:nvSpPr>
          <p:cNvPr id="19" name="TextBox 18">
            <a:extLst>
              <a:ext uri="{FF2B5EF4-FFF2-40B4-BE49-F238E27FC236}">
                <a16:creationId xmlns:a16="http://schemas.microsoft.com/office/drawing/2014/main" id="{FAA40D65-9F4C-406C-937E-E35C97397A58}"/>
              </a:ext>
            </a:extLst>
          </p:cNvPr>
          <p:cNvSpPr txBox="1"/>
          <p:nvPr/>
        </p:nvSpPr>
        <p:spPr>
          <a:xfrm>
            <a:off x="4775103" y="1762175"/>
            <a:ext cx="7369176" cy="430887"/>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The data below for Adults 18+ indicates that 73% of reach is derived from linear TV alone, 22% is derived from those reached by a combination of linear TV + OTT, and 6% is derived from those reached by the OTT-alone</a:t>
            </a:r>
          </a:p>
        </p:txBody>
      </p:sp>
      <p:graphicFrame>
        <p:nvGraphicFramePr>
          <p:cNvPr id="41" name="Chart 40">
            <a:extLst>
              <a:ext uri="{FF2B5EF4-FFF2-40B4-BE49-F238E27FC236}">
                <a16:creationId xmlns:a16="http://schemas.microsoft.com/office/drawing/2014/main" id="{DA0AD00E-E984-414C-8263-4727EC8E7593}"/>
              </a:ext>
            </a:extLst>
          </p:cNvPr>
          <p:cNvGraphicFramePr/>
          <p:nvPr>
            <p:extLst>
              <p:ext uri="{D42A27DB-BD31-4B8C-83A1-F6EECF244321}">
                <p14:modId xmlns:p14="http://schemas.microsoft.com/office/powerpoint/2010/main" val="3519068373"/>
              </p:ext>
            </p:extLst>
          </p:nvPr>
        </p:nvGraphicFramePr>
        <p:xfrm>
          <a:off x="4267199" y="2271488"/>
          <a:ext cx="7710667" cy="1558564"/>
        </p:xfrm>
        <a:graphic>
          <a:graphicData uri="http://schemas.openxmlformats.org/drawingml/2006/chart">
            <c:chart xmlns:c="http://schemas.openxmlformats.org/drawingml/2006/chart" xmlns:r="http://schemas.openxmlformats.org/officeDocument/2006/relationships" r:id="rId5"/>
          </a:graphicData>
        </a:graphic>
      </p:graphicFrame>
      <p:sp>
        <p:nvSpPr>
          <p:cNvPr id="42" name="TextBox 41">
            <a:extLst>
              <a:ext uri="{FF2B5EF4-FFF2-40B4-BE49-F238E27FC236}">
                <a16:creationId xmlns:a16="http://schemas.microsoft.com/office/drawing/2014/main" id="{69198AB2-CEC4-49B9-BB45-088FE8E7AD8B}"/>
              </a:ext>
            </a:extLst>
          </p:cNvPr>
          <p:cNvSpPr txBox="1"/>
          <p:nvPr/>
        </p:nvSpPr>
        <p:spPr>
          <a:xfrm>
            <a:off x="4737100" y="2276957"/>
            <a:ext cx="7445181" cy="415498"/>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Reach Duplication, Adults 18+</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Linear TV, Linear TV + OTT, OTT-only</a:t>
            </a:r>
          </a:p>
        </p:txBody>
      </p:sp>
      <p:sp>
        <p:nvSpPr>
          <p:cNvPr id="43" name="Rectangle 42">
            <a:extLst>
              <a:ext uri="{FF2B5EF4-FFF2-40B4-BE49-F238E27FC236}">
                <a16:creationId xmlns:a16="http://schemas.microsoft.com/office/drawing/2014/main" id="{95E3F444-AE71-45A2-905C-FC697DBA9B27}"/>
              </a:ext>
            </a:extLst>
          </p:cNvPr>
          <p:cNvSpPr/>
          <p:nvPr/>
        </p:nvSpPr>
        <p:spPr>
          <a:xfrm>
            <a:off x="5938623" y="3672584"/>
            <a:ext cx="1525273" cy="425604"/>
          </a:xfrm>
          <a:prstGeom prst="rect">
            <a:avLst/>
          </a:prstGeom>
          <a:solidFill>
            <a:srgbClr val="1B14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Linear TV Only</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Primary Reach driver</a:t>
            </a:r>
            <a:endParaRPr kumimoji="0" lang="en-US" sz="1100" b="0"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endParaRPr>
          </a:p>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9CADC0E0-5C10-4FD4-B5BD-C4C3F5D72E47}"/>
              </a:ext>
            </a:extLst>
          </p:cNvPr>
          <p:cNvSpPr/>
          <p:nvPr/>
        </p:nvSpPr>
        <p:spPr>
          <a:xfrm>
            <a:off x="8664952" y="3672584"/>
            <a:ext cx="1626525" cy="439879"/>
          </a:xfrm>
          <a:prstGeom prst="rect">
            <a:avLst/>
          </a:prstGeom>
          <a:solidFill>
            <a:srgbClr val="00C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Helvetica Light" panose="020B0403020202020204" pitchFamily="34" charset="0"/>
                <a:ea typeface="Open Sans" panose="020B0606030504020204" pitchFamily="34" charset="0"/>
                <a:cs typeface="Open Sans" panose="020B0606030504020204" pitchFamily="34" charset="0"/>
              </a:rPr>
              <a:t>Linear TV + OTT</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Helvetica Light" panose="020B0403020202020204" pitchFamily="34" charset="0"/>
                <a:ea typeface="Open Sans" panose="020B0606030504020204" pitchFamily="34" charset="0"/>
                <a:cs typeface="Open Sans" panose="020B0606030504020204" pitchFamily="34" charset="0"/>
              </a:rPr>
              <a:t>Reinforcement &amp; Relevance Opportunity</a:t>
            </a:r>
          </a:p>
        </p:txBody>
      </p:sp>
      <p:sp>
        <p:nvSpPr>
          <p:cNvPr id="45" name="Rectangle 44">
            <a:extLst>
              <a:ext uri="{FF2B5EF4-FFF2-40B4-BE49-F238E27FC236}">
                <a16:creationId xmlns:a16="http://schemas.microsoft.com/office/drawing/2014/main" id="{9CADC0E0-5C10-4FD4-B5BD-C4C3F5D72E47}"/>
              </a:ext>
            </a:extLst>
          </p:cNvPr>
          <p:cNvSpPr/>
          <p:nvPr/>
        </p:nvSpPr>
        <p:spPr>
          <a:xfrm>
            <a:off x="10499808" y="3685746"/>
            <a:ext cx="1518869" cy="428851"/>
          </a:xfrm>
          <a:prstGeom prst="rect">
            <a:avLst/>
          </a:prstGeom>
          <a:solidFill>
            <a:srgbClr val="66C5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OTT-Only</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Incremental Reach Opportunity</a:t>
            </a:r>
          </a:p>
        </p:txBody>
      </p:sp>
      <p:cxnSp>
        <p:nvCxnSpPr>
          <p:cNvPr id="46" name="Straight Arrow Connector 45">
            <a:extLst>
              <a:ext uri="{FF2B5EF4-FFF2-40B4-BE49-F238E27FC236}">
                <a16:creationId xmlns:a16="http://schemas.microsoft.com/office/drawing/2014/main" id="{DFB77D99-1863-4E7B-B4A1-DBE88B631DCB}"/>
              </a:ext>
            </a:extLst>
          </p:cNvPr>
          <p:cNvCxnSpPr>
            <a:cxnSpLocks/>
          </p:cNvCxnSpPr>
          <p:nvPr/>
        </p:nvCxnSpPr>
        <p:spPr>
          <a:xfrm>
            <a:off x="6720785" y="3295945"/>
            <a:ext cx="0" cy="340831"/>
          </a:xfrm>
          <a:prstGeom prst="straightConnector1">
            <a:avLst/>
          </a:prstGeom>
          <a:ln w="38100">
            <a:solidFill>
              <a:srgbClr val="1B1464"/>
            </a:solidFill>
            <a:tailEnd type="triangle"/>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996872A5-C970-449B-8FF1-9DBE3CB517E8}"/>
              </a:ext>
            </a:extLst>
          </p:cNvPr>
          <p:cNvSpPr txBox="1"/>
          <p:nvPr/>
        </p:nvSpPr>
        <p:spPr>
          <a:xfrm>
            <a:off x="11508640" y="2698193"/>
            <a:ext cx="497252" cy="615553"/>
          </a:xfrm>
          <a:prstGeom prst="rect">
            <a:avLst/>
          </a:prstGeom>
          <a:noFill/>
          <a:ln>
            <a:noFill/>
          </a:ln>
        </p:spPr>
        <p:txBody>
          <a:bodyPr wrap="non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OTT-</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Only</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6%</a:t>
            </a:r>
          </a:p>
        </p:txBody>
      </p:sp>
      <p:cxnSp>
        <p:nvCxnSpPr>
          <p:cNvPr id="48" name="Straight Arrow Connector 47">
            <a:extLst>
              <a:ext uri="{FF2B5EF4-FFF2-40B4-BE49-F238E27FC236}">
                <a16:creationId xmlns:a16="http://schemas.microsoft.com/office/drawing/2014/main" id="{33FFC1F5-1271-430B-81C4-A2CD9BDFC7FC}"/>
              </a:ext>
            </a:extLst>
          </p:cNvPr>
          <p:cNvCxnSpPr>
            <a:cxnSpLocks/>
          </p:cNvCxnSpPr>
          <p:nvPr/>
        </p:nvCxnSpPr>
        <p:spPr>
          <a:xfrm flipH="1">
            <a:off x="10111740" y="3295945"/>
            <a:ext cx="556745" cy="370423"/>
          </a:xfrm>
          <a:prstGeom prst="straightConnector1">
            <a:avLst/>
          </a:prstGeom>
          <a:ln w="38100">
            <a:solidFill>
              <a:srgbClr val="00C0F3"/>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2ADFA75C-162E-44AA-A489-E90E12A7EC8D}"/>
              </a:ext>
            </a:extLst>
          </p:cNvPr>
          <p:cNvCxnSpPr>
            <a:cxnSpLocks/>
          </p:cNvCxnSpPr>
          <p:nvPr/>
        </p:nvCxnSpPr>
        <p:spPr>
          <a:xfrm>
            <a:off x="11757266" y="3301068"/>
            <a:ext cx="0" cy="340831"/>
          </a:xfrm>
          <a:prstGeom prst="straightConnector1">
            <a:avLst/>
          </a:prstGeom>
          <a:ln w="38100">
            <a:solidFill>
              <a:srgbClr val="66C5AD"/>
            </a:solidFill>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9B70963B-34DE-4152-B207-34E232CB1DE0}"/>
              </a:ext>
            </a:extLst>
          </p:cNvPr>
          <p:cNvSpPr txBox="1"/>
          <p:nvPr/>
        </p:nvSpPr>
        <p:spPr>
          <a:xfrm>
            <a:off x="5458293" y="4842427"/>
            <a:ext cx="1900923" cy="461665"/>
          </a:xfrm>
          <a:prstGeom prst="rect">
            <a:avLst/>
          </a:prstGeom>
          <a:noFill/>
        </p:spPr>
        <p:txBody>
          <a:bodyPr wrap="square" rtlCol="0">
            <a:spAutoFit/>
          </a:bodyPr>
          <a:lstStyle/>
          <a:p>
            <a:pPr marL="0" marR="0" lvl="0" indent="0" algn="r" defTabSz="58608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Reach duplication expressed another way:</a:t>
            </a:r>
          </a:p>
        </p:txBody>
      </p:sp>
      <p:sp>
        <p:nvSpPr>
          <p:cNvPr id="51" name="TextBox 50">
            <a:extLst>
              <a:ext uri="{FF2B5EF4-FFF2-40B4-BE49-F238E27FC236}">
                <a16:creationId xmlns:a16="http://schemas.microsoft.com/office/drawing/2014/main" id="{7B334D51-55D2-4431-952B-E4297569C275}"/>
              </a:ext>
            </a:extLst>
          </p:cNvPr>
          <p:cNvSpPr txBox="1"/>
          <p:nvPr/>
        </p:nvSpPr>
        <p:spPr>
          <a:xfrm>
            <a:off x="9172694" y="4842271"/>
            <a:ext cx="729642" cy="33855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66C5AD"/>
                </a:solidFill>
                <a:effectLst/>
                <a:uLnTx/>
                <a:uFillTx/>
                <a:latin typeface="Helvetica Light" panose="020B0403020202020204" pitchFamily="34" charset="0"/>
                <a:ea typeface="Open Sans" panose="020B0606030504020204" pitchFamily="34" charset="0"/>
                <a:cs typeface="Open Sans" panose="020B0606030504020204" pitchFamily="34" charset="0"/>
              </a:rPr>
              <a:t>OTT- only 6%</a:t>
            </a:r>
          </a:p>
        </p:txBody>
      </p:sp>
      <p:sp>
        <p:nvSpPr>
          <p:cNvPr id="52" name="Oval 51"/>
          <p:cNvSpPr/>
          <p:nvPr/>
        </p:nvSpPr>
        <p:spPr>
          <a:xfrm>
            <a:off x="7729344" y="4605309"/>
            <a:ext cx="1058667" cy="1024922"/>
          </a:xfrm>
          <a:prstGeom prst="ellipse">
            <a:avLst/>
          </a:prstGeom>
          <a:solidFill>
            <a:srgbClr val="1B14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TextBox 52">
            <a:extLst>
              <a:ext uri="{FF2B5EF4-FFF2-40B4-BE49-F238E27FC236}">
                <a16:creationId xmlns:a16="http://schemas.microsoft.com/office/drawing/2014/main" id="{BA1D64B7-71BB-4B10-A89F-B5A579686081}"/>
              </a:ext>
            </a:extLst>
          </p:cNvPr>
          <p:cNvSpPr txBox="1"/>
          <p:nvPr/>
        </p:nvSpPr>
        <p:spPr>
          <a:xfrm>
            <a:off x="9230395" y="5299297"/>
            <a:ext cx="1518869" cy="215444"/>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C0F3"/>
                </a:solidFill>
                <a:effectLst/>
                <a:uLnTx/>
                <a:uFillTx/>
                <a:latin typeface="Helvetica Light" panose="020B0403020202020204" pitchFamily="34" charset="0"/>
                <a:ea typeface="Open Sans" panose="020B0606030504020204" pitchFamily="34" charset="0"/>
                <a:cs typeface="Open Sans" panose="020B0606030504020204" pitchFamily="34" charset="0"/>
              </a:rPr>
              <a:t>Linear TV + OTT 22%</a:t>
            </a:r>
          </a:p>
        </p:txBody>
      </p:sp>
      <p:sp>
        <p:nvSpPr>
          <p:cNvPr id="54" name="Rectangle 53"/>
          <p:cNvSpPr/>
          <p:nvPr/>
        </p:nvSpPr>
        <p:spPr>
          <a:xfrm>
            <a:off x="7795313" y="4796261"/>
            <a:ext cx="684458" cy="507831"/>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Linear </a:t>
            </a:r>
            <a:br>
              <a:rPr kumimoji="0" lang="en-US" sz="900" b="1"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br>
            <a:r>
              <a:rPr kumimoji="0" lang="en-US" sz="900" b="1"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TV only</a:t>
            </a:r>
          </a:p>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Light" panose="020B0403020202020204" pitchFamily="34" charset="0"/>
                <a:ea typeface="Open Sans" panose="020B0606030504020204" pitchFamily="34" charset="0"/>
                <a:cs typeface="Open Sans" panose="020B0606030504020204" pitchFamily="34" charset="0"/>
              </a:rPr>
              <a:t>73%</a:t>
            </a:r>
          </a:p>
        </p:txBody>
      </p:sp>
      <p:sp>
        <p:nvSpPr>
          <p:cNvPr id="55" name="Oval 54"/>
          <p:cNvSpPr/>
          <p:nvPr/>
        </p:nvSpPr>
        <p:spPr>
          <a:xfrm>
            <a:off x="8437157" y="4803450"/>
            <a:ext cx="477624" cy="461605"/>
          </a:xfrm>
          <a:prstGeom prst="ellipse">
            <a:avLst/>
          </a:prstGeom>
          <a:solidFill>
            <a:srgbClr val="66C5AD">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6" name="Straight Arrow Connector 55">
            <a:extLst>
              <a:ext uri="{FF2B5EF4-FFF2-40B4-BE49-F238E27FC236}">
                <a16:creationId xmlns:a16="http://schemas.microsoft.com/office/drawing/2014/main" id="{51DF32DE-EE52-4320-82CA-72C702CB07FC}"/>
              </a:ext>
            </a:extLst>
          </p:cNvPr>
          <p:cNvCxnSpPr>
            <a:cxnSpLocks/>
          </p:cNvCxnSpPr>
          <p:nvPr/>
        </p:nvCxnSpPr>
        <p:spPr>
          <a:xfrm flipH="1" flipV="1">
            <a:off x="8625691" y="5149367"/>
            <a:ext cx="604704" cy="255789"/>
          </a:xfrm>
          <a:prstGeom prst="straightConnector1">
            <a:avLst/>
          </a:prstGeom>
          <a:ln>
            <a:solidFill>
              <a:srgbClr val="00C0F3"/>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E740AAE2-4A75-4C03-8738-F14B3507FE5C}"/>
              </a:ext>
            </a:extLst>
          </p:cNvPr>
          <p:cNvCxnSpPr>
            <a:cxnSpLocks/>
          </p:cNvCxnSpPr>
          <p:nvPr/>
        </p:nvCxnSpPr>
        <p:spPr>
          <a:xfrm flipH="1">
            <a:off x="8788011" y="4926898"/>
            <a:ext cx="346628" cy="0"/>
          </a:xfrm>
          <a:prstGeom prst="straightConnector1">
            <a:avLst/>
          </a:prstGeom>
          <a:ln>
            <a:solidFill>
              <a:srgbClr val="66C5AD"/>
            </a:solidFill>
            <a:tailEnd type="triangle"/>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764F34DE-232E-416C-95DF-24007F5F77C5}"/>
              </a:ext>
            </a:extLst>
          </p:cNvPr>
          <p:cNvSpPr txBox="1"/>
          <p:nvPr/>
        </p:nvSpPr>
        <p:spPr>
          <a:xfrm>
            <a:off x="7448621" y="4365891"/>
            <a:ext cx="2020105" cy="246221"/>
          </a:xfrm>
          <a:prstGeom prst="rect">
            <a:avLst/>
          </a:prstGeom>
          <a:noFill/>
        </p:spPr>
        <p:txBody>
          <a:bodyPr wrap="non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rPr>
              <a:t>Reach Duplication – Adults 18+</a:t>
            </a:r>
          </a:p>
        </p:txBody>
      </p:sp>
      <p:sp>
        <p:nvSpPr>
          <p:cNvPr id="31" name="Rectangle 30">
            <a:extLst>
              <a:ext uri="{FF2B5EF4-FFF2-40B4-BE49-F238E27FC236}">
                <a16:creationId xmlns:a16="http://schemas.microsoft.com/office/drawing/2014/main" id="{9D81FA49-DBAA-4772-B20A-74A5E607414E}"/>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642360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72487"/>
            <a:ext cx="11771151" cy="1107996"/>
          </a:xfrm>
          <a:prstGeom prst="rect">
            <a:avLst/>
          </a:prstGeom>
        </p:spPr>
        <p:txBody>
          <a:bodyPr wrap="square">
            <a:spAutoFit/>
          </a:bodyPr>
          <a:lstStyle/>
          <a:p>
            <a:r>
              <a:rPr lang="en-US" sz="2200" b="1" dirty="0">
                <a:solidFill>
                  <a:srgbClr val="1F1A62"/>
                </a:solidFill>
                <a:latin typeface="Helvetica" pitchFamily="2" charset="0"/>
              </a:rPr>
              <a:t>OTT political ad spend is set to see a significant spike in this election cycle due to the increased penetration of - and time spent with – the platforms and services, the ability to target niche voter segments and the capacity to serve different creative messaging</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44</a:t>
            </a:fld>
            <a:endParaRPr lang="en-US" dirty="0"/>
          </a:p>
        </p:txBody>
      </p:sp>
      <p:sp>
        <p:nvSpPr>
          <p:cNvPr id="30" name="Rectangle 29"/>
          <p:cNvSpPr/>
          <p:nvPr/>
        </p:nvSpPr>
        <p:spPr>
          <a:xfrm>
            <a:off x="546751" y="6321605"/>
            <a:ext cx="11637702" cy="200055"/>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Tru Optik, Political Data Cloud 2019, “The New Political Battlegrounds CTV and Streaming Audio”</a:t>
            </a:r>
          </a:p>
        </p:txBody>
      </p:sp>
      <p:sp>
        <p:nvSpPr>
          <p:cNvPr id="10" name="Rectangle: Rounded Corners 7">
            <a:extLst>
              <a:ext uri="{FF2B5EF4-FFF2-40B4-BE49-F238E27FC236}">
                <a16:creationId xmlns:a16="http://schemas.microsoft.com/office/drawing/2014/main" id="{DEAC1343-2C98-486D-BD90-911FECF5BD07}"/>
              </a:ext>
            </a:extLst>
          </p:cNvPr>
          <p:cNvSpPr/>
          <p:nvPr/>
        </p:nvSpPr>
        <p:spPr>
          <a:xfrm>
            <a:off x="9278341" y="1851760"/>
            <a:ext cx="1105953" cy="840165"/>
          </a:xfrm>
          <a:prstGeom prst="roundRect">
            <a:avLst/>
          </a:prstGeom>
          <a:solidFill>
            <a:srgbClr val="FFE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Helvetica Light" panose="020B0403020202020204" pitchFamily="34" charset="0"/>
                <a:ea typeface="Open Sans" panose="020B0606030504020204" pitchFamily="34" charset="0"/>
                <a:cs typeface="Open Sans" panose="020B0606030504020204" pitchFamily="34" charset="0"/>
              </a:rPr>
              <a:t>24x</a:t>
            </a:r>
            <a:endParaRPr lang="en-US" sz="1100" b="1" dirty="0">
              <a:solidFill>
                <a:schemeClr val="tx1"/>
              </a:solidFill>
              <a:latin typeface="Helvetica Light" panose="020B0403020202020204" pitchFamily="34" charset="0"/>
              <a:ea typeface="Open Sans" panose="020B0606030504020204" pitchFamily="34" charset="0"/>
              <a:cs typeface="Open Sans" panose="020B0606030504020204" pitchFamily="34" charset="0"/>
            </a:endParaRPr>
          </a:p>
          <a:p>
            <a:pPr algn="ctr"/>
            <a:r>
              <a:rPr lang="en-US" sz="1100" dirty="0">
                <a:solidFill>
                  <a:schemeClr val="tx1"/>
                </a:solidFill>
                <a:latin typeface="Helvetica Light" panose="020B0403020202020204" pitchFamily="34" charset="0"/>
                <a:ea typeface="Open Sans" panose="020B0606030504020204" pitchFamily="34" charset="0"/>
                <a:cs typeface="Open Sans" panose="020B0606030504020204" pitchFamily="34" charset="0"/>
              </a:rPr>
              <a:t>vs last Presidential cycle (2016)</a:t>
            </a:r>
          </a:p>
        </p:txBody>
      </p:sp>
      <p:graphicFrame>
        <p:nvGraphicFramePr>
          <p:cNvPr id="12" name="Chart 11">
            <a:extLst>
              <a:ext uri="{FF2B5EF4-FFF2-40B4-BE49-F238E27FC236}">
                <a16:creationId xmlns:a16="http://schemas.microsoft.com/office/drawing/2014/main" id="{14E07D19-1807-4ADD-B70F-52B8368BC137}"/>
              </a:ext>
            </a:extLst>
          </p:cNvPr>
          <p:cNvGraphicFramePr/>
          <p:nvPr>
            <p:extLst>
              <p:ext uri="{D42A27DB-BD31-4B8C-83A1-F6EECF244321}">
                <p14:modId xmlns:p14="http://schemas.microsoft.com/office/powerpoint/2010/main" val="824048549"/>
              </p:ext>
            </p:extLst>
          </p:nvPr>
        </p:nvGraphicFramePr>
        <p:xfrm>
          <a:off x="2131047" y="1696163"/>
          <a:ext cx="7918450" cy="404997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B2875457-7C54-48F1-8812-2D7F21EF960E}"/>
              </a:ext>
            </a:extLst>
          </p:cNvPr>
          <p:cNvSpPr txBox="1"/>
          <p:nvPr/>
        </p:nvSpPr>
        <p:spPr>
          <a:xfrm>
            <a:off x="5434287" y="5863708"/>
            <a:ext cx="1308713" cy="307777"/>
          </a:xfrm>
          <a:prstGeom prst="rect">
            <a:avLst/>
          </a:prstGeom>
          <a:noFill/>
        </p:spPr>
        <p:txBody>
          <a:bodyPr wrap="square" rtlCol="0">
            <a:spAutoFit/>
          </a:bodyPr>
          <a:lstStyle/>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(Midterm)</a:t>
            </a:r>
          </a:p>
        </p:txBody>
      </p:sp>
      <p:sp>
        <p:nvSpPr>
          <p:cNvPr id="15" name="TextBox 14">
            <a:extLst>
              <a:ext uri="{FF2B5EF4-FFF2-40B4-BE49-F238E27FC236}">
                <a16:creationId xmlns:a16="http://schemas.microsoft.com/office/drawing/2014/main" id="{09F2F480-4092-49C5-9249-2E9EBD37FD91}"/>
              </a:ext>
            </a:extLst>
          </p:cNvPr>
          <p:cNvSpPr txBox="1"/>
          <p:nvPr/>
        </p:nvSpPr>
        <p:spPr>
          <a:xfrm>
            <a:off x="7986365" y="5709820"/>
            <a:ext cx="1308713" cy="461665"/>
          </a:xfrm>
          <a:prstGeom prst="rect">
            <a:avLst/>
          </a:prstGeom>
          <a:noFill/>
        </p:spPr>
        <p:txBody>
          <a:bodyPr wrap="square" rtlCol="0">
            <a:spAutoFit/>
          </a:bodyPr>
          <a:lstStyle/>
          <a:p>
            <a:pPr algn="ctr"/>
            <a:r>
              <a:rPr lang="en-US" sz="1000" i="1" dirty="0">
                <a:latin typeface="Helvetica Light" panose="020B0403020202020204" pitchFamily="34" charset="0"/>
                <a:ea typeface="Open Sans" panose="020B0606030504020204" pitchFamily="34" charset="0"/>
                <a:cs typeface="Open Sans" panose="020B0606030504020204" pitchFamily="34" charset="0"/>
              </a:rPr>
              <a:t>Projected</a:t>
            </a:r>
          </a:p>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(Presidential)</a:t>
            </a:r>
          </a:p>
        </p:txBody>
      </p:sp>
      <p:sp>
        <p:nvSpPr>
          <p:cNvPr id="16" name="TextBox 15">
            <a:extLst>
              <a:ext uri="{FF2B5EF4-FFF2-40B4-BE49-F238E27FC236}">
                <a16:creationId xmlns:a16="http://schemas.microsoft.com/office/drawing/2014/main" id="{B2875457-7C54-48F1-8812-2D7F21EF960E}"/>
              </a:ext>
            </a:extLst>
          </p:cNvPr>
          <p:cNvSpPr txBox="1"/>
          <p:nvPr/>
        </p:nvSpPr>
        <p:spPr>
          <a:xfrm>
            <a:off x="2882209" y="5863708"/>
            <a:ext cx="1308713" cy="307777"/>
          </a:xfrm>
          <a:prstGeom prst="rect">
            <a:avLst/>
          </a:prstGeom>
          <a:noFill/>
        </p:spPr>
        <p:txBody>
          <a:bodyPr wrap="square" rtlCol="0">
            <a:spAutoFit/>
          </a:bodyPr>
          <a:lstStyle/>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(Presidential)</a:t>
            </a:r>
          </a:p>
        </p:txBody>
      </p:sp>
      <p:sp>
        <p:nvSpPr>
          <p:cNvPr id="17" name="Rectangle 16">
            <a:extLst>
              <a:ext uri="{FF2B5EF4-FFF2-40B4-BE49-F238E27FC236}">
                <a16:creationId xmlns:a16="http://schemas.microsoft.com/office/drawing/2014/main" id="{8EFC9228-7E10-402B-904A-0FCC9FE5ECF4}"/>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908094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7407" t="139" r="38704" b="-139"/>
          <a:stretch/>
        </p:blipFill>
        <p:spPr>
          <a:xfrm>
            <a:off x="-1" y="0"/>
            <a:ext cx="5573263" cy="6869077"/>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5566912" y="0"/>
            <a:ext cx="6625087" cy="6865257"/>
          </a:xfrm>
          <a:prstGeom prst="rect">
            <a:avLst/>
          </a:prstGeom>
          <a:solidFill>
            <a:srgbClr val="1F1A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5779915" y="357425"/>
            <a:ext cx="6211784" cy="553998"/>
          </a:xfrm>
          <a:prstGeom prst="rect">
            <a:avLst/>
          </a:prstGeom>
        </p:spPr>
        <p:txBody>
          <a:bodyPr wrap="square">
            <a:spAutoFit/>
          </a:bodyPr>
          <a:lstStyle/>
          <a:p>
            <a:pPr algn="ctr"/>
            <a:r>
              <a:rPr lang="en-US" sz="3000" b="1" dirty="0">
                <a:solidFill>
                  <a:srgbClr val="E84A99"/>
                </a:solidFill>
                <a:latin typeface="Helvetica" pitchFamily="2" charset="0"/>
              </a:rPr>
              <a:t>Key Takeaways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779915" y="1090881"/>
            <a:ext cx="6094925" cy="5016758"/>
          </a:xfrm>
          <a:prstGeom prst="rect">
            <a:avLst/>
          </a:prstGeom>
          <a:noFill/>
        </p:spPr>
        <p:txBody>
          <a:bodyPr wrap="square" rtlCol="0">
            <a:spAutoFit/>
          </a:bodyPr>
          <a:lstStyle/>
          <a:p>
            <a:pPr algn="ctr"/>
            <a:r>
              <a:rPr lang="en-US" sz="1600" dirty="0">
                <a:solidFill>
                  <a:schemeClr val="bg1"/>
                </a:solidFill>
                <a:latin typeface="Helvetica" panose="020B0604020202020204" pitchFamily="2" charset="0"/>
              </a:rPr>
              <a:t>While political is its own unique category, brand (i.e., ‘candidate’) success is driven by the adherence to common marketing tenets such as how increased ‘share of voice’ leads </a:t>
            </a:r>
          </a:p>
          <a:p>
            <a:pPr algn="ctr"/>
            <a:r>
              <a:rPr lang="en-US" sz="1600" dirty="0">
                <a:solidFill>
                  <a:schemeClr val="bg1"/>
                </a:solidFill>
                <a:latin typeface="Helvetica" panose="020B0604020202020204" pitchFamily="2" charset="0"/>
              </a:rPr>
              <a:t>to increased ‘share of market’ </a:t>
            </a:r>
          </a:p>
          <a:p>
            <a:pPr algn="ctr"/>
            <a:r>
              <a:rPr lang="en-US" sz="1600" dirty="0">
                <a:solidFill>
                  <a:schemeClr val="bg1"/>
                </a:solidFill>
                <a:latin typeface="Helvetica" panose="020B0604020202020204" pitchFamily="2" charset="0"/>
              </a:rPr>
              <a:t>                                                           </a:t>
            </a:r>
            <a:r>
              <a:rPr lang="en-US" dirty="0">
                <a:solidFill>
                  <a:schemeClr val="bg1"/>
                </a:solidFill>
                <a:latin typeface="Helvetica" panose="020B0604020202020204" pitchFamily="2" charset="0"/>
              </a:rPr>
              <a:t>                                                   </a:t>
            </a:r>
            <a:r>
              <a:rPr lang="en-US" sz="2000" dirty="0">
                <a:solidFill>
                  <a:schemeClr val="bg1"/>
                </a:solidFill>
                <a:latin typeface="Helvetica" panose="020B0604020202020204" pitchFamily="2" charset="0"/>
              </a:rPr>
              <a:t>          </a:t>
            </a:r>
            <a:r>
              <a:rPr lang="en-US" sz="1600" dirty="0">
                <a:solidFill>
                  <a:schemeClr val="bg1"/>
                </a:solidFill>
                <a:latin typeface="Helvetica" panose="020B0604020202020204" pitchFamily="2" charset="0"/>
              </a:rPr>
              <a:t>  </a:t>
            </a:r>
          </a:p>
          <a:p>
            <a:pPr algn="ctr"/>
            <a:r>
              <a:rPr lang="en-US" sz="1600" dirty="0">
                <a:solidFill>
                  <a:schemeClr val="bg1"/>
                </a:solidFill>
                <a:latin typeface="Helvetica" panose="020B0604020202020204" pitchFamily="2" charset="0"/>
              </a:rPr>
              <a:t>Across 62 ‘hotly contested’ races within our analysis, 85% of </a:t>
            </a:r>
          </a:p>
          <a:p>
            <a:pPr algn="ctr"/>
            <a:r>
              <a:rPr lang="en-US" sz="1600" dirty="0">
                <a:solidFill>
                  <a:schemeClr val="bg1"/>
                </a:solidFill>
                <a:latin typeface="Helvetica" panose="020B0604020202020204" pitchFamily="2" charset="0"/>
              </a:rPr>
              <a:t>the winners had the highest TV SOV amongst all candidates</a:t>
            </a:r>
          </a:p>
          <a:p>
            <a:pPr algn="ctr"/>
            <a:r>
              <a:rPr lang="en-US" sz="1600" dirty="0">
                <a:solidFill>
                  <a:schemeClr val="bg1"/>
                </a:solidFill>
                <a:latin typeface="Helvetica" panose="020B0604020202020204" pitchFamily="2" charset="0"/>
              </a:rPr>
              <a:t>                                   </a:t>
            </a:r>
            <a:r>
              <a:rPr lang="en-US" dirty="0">
                <a:solidFill>
                  <a:schemeClr val="bg1"/>
                </a:solidFill>
                <a:latin typeface="Helvetica" panose="020B0604020202020204" pitchFamily="2" charset="0"/>
              </a:rPr>
              <a:t>            </a:t>
            </a:r>
            <a:r>
              <a:rPr lang="en-US" sz="2000" dirty="0">
                <a:solidFill>
                  <a:schemeClr val="bg1"/>
                </a:solidFill>
                <a:latin typeface="Helvetica" panose="020B0604020202020204" pitchFamily="2" charset="0"/>
              </a:rPr>
              <a:t>            </a:t>
            </a:r>
            <a:r>
              <a:rPr lang="en-US" sz="1600" dirty="0">
                <a:solidFill>
                  <a:schemeClr val="bg1"/>
                </a:solidFill>
                <a:latin typeface="Helvetica" panose="020B0604020202020204" pitchFamily="2" charset="0"/>
              </a:rPr>
              <a:t> </a:t>
            </a:r>
          </a:p>
          <a:p>
            <a:pPr algn="ctr"/>
            <a:r>
              <a:rPr lang="en-US" sz="1600" dirty="0">
                <a:solidFill>
                  <a:schemeClr val="bg1"/>
                </a:solidFill>
                <a:latin typeface="Helvetica" panose="020B0604020202020204" pitchFamily="2" charset="0"/>
              </a:rPr>
              <a:t>On average, these winners had a distinct ‘share of voice’ advantage of 60% vs. their closest opponent’s average of 33%, which equates to 81% more TV dollars during the election cycle</a:t>
            </a:r>
          </a:p>
          <a:p>
            <a:pPr algn="ctr"/>
            <a:r>
              <a:rPr lang="en-US" sz="1600" dirty="0">
                <a:solidFill>
                  <a:schemeClr val="bg1"/>
                </a:solidFill>
                <a:latin typeface="Helvetica" panose="020B0604020202020204" pitchFamily="2" charset="0"/>
              </a:rPr>
              <a:t>      </a:t>
            </a:r>
            <a:r>
              <a:rPr lang="en-US" dirty="0">
                <a:solidFill>
                  <a:schemeClr val="bg1"/>
                </a:solidFill>
                <a:latin typeface="Helvetica" panose="020B0604020202020204" pitchFamily="2" charset="0"/>
              </a:rPr>
              <a:t>     </a:t>
            </a:r>
            <a:r>
              <a:rPr lang="en-US" sz="2000" dirty="0">
                <a:solidFill>
                  <a:schemeClr val="bg1"/>
                </a:solidFill>
                <a:latin typeface="Helvetica" panose="020B0604020202020204" pitchFamily="2" charset="0"/>
              </a:rPr>
              <a:t>                       </a:t>
            </a:r>
            <a:endParaRPr lang="en-US" sz="1600" dirty="0">
              <a:solidFill>
                <a:schemeClr val="bg1"/>
              </a:solidFill>
              <a:latin typeface="Helvetica" panose="020B0604020202020204" pitchFamily="2" charset="0"/>
            </a:endParaRPr>
          </a:p>
          <a:p>
            <a:pPr algn="ctr"/>
            <a:r>
              <a:rPr lang="en-US" sz="1600" dirty="0">
                <a:solidFill>
                  <a:schemeClr val="bg1"/>
                </a:solidFill>
                <a:latin typeface="Helvetica" panose="020B0604020202020204" pitchFamily="2" charset="0"/>
              </a:rPr>
              <a:t>Across race segments (House, Senate, Gubernatorial), winners ‘out-shouted’ their opponents each week they were on air on average while the Senate and Gubernatorial winners also ran significantly longer TV campaigns</a:t>
            </a:r>
          </a:p>
          <a:p>
            <a:pPr algn="ctr"/>
            <a:r>
              <a:rPr lang="en-US" sz="1600" dirty="0">
                <a:solidFill>
                  <a:schemeClr val="bg1"/>
                </a:solidFill>
                <a:latin typeface="Helvetica" panose="020B0604020202020204" pitchFamily="2" charset="0"/>
              </a:rPr>
              <a:t>                  </a:t>
            </a:r>
            <a:r>
              <a:rPr lang="en-US" dirty="0">
                <a:solidFill>
                  <a:schemeClr val="bg1"/>
                </a:solidFill>
                <a:latin typeface="Helvetica" panose="020B0604020202020204" pitchFamily="2" charset="0"/>
              </a:rPr>
              <a:t>                              </a:t>
            </a:r>
            <a:r>
              <a:rPr lang="en-US" sz="2000" dirty="0">
                <a:solidFill>
                  <a:schemeClr val="bg1"/>
                </a:solidFill>
                <a:latin typeface="Helvetica" panose="020B0604020202020204" pitchFamily="2" charset="0"/>
              </a:rPr>
              <a:t>            </a:t>
            </a:r>
            <a:endParaRPr lang="en-US" sz="1600" dirty="0">
              <a:solidFill>
                <a:schemeClr val="bg1"/>
              </a:solidFill>
              <a:latin typeface="Helvetica" panose="020B0604020202020204" pitchFamily="2" charset="0"/>
            </a:endParaRPr>
          </a:p>
          <a:p>
            <a:pPr algn="ctr"/>
            <a:r>
              <a:rPr lang="en-US" sz="1600" dirty="0">
                <a:solidFill>
                  <a:schemeClr val="bg1"/>
                </a:solidFill>
                <a:latin typeface="Helvetica" panose="020B0604020202020204" pitchFamily="2" charset="0"/>
              </a:rPr>
              <a:t>The 2020 election year is shaping up to be a record-breaker </a:t>
            </a:r>
          </a:p>
          <a:p>
            <a:pPr algn="ctr"/>
            <a:r>
              <a:rPr lang="en-US" sz="1600" dirty="0">
                <a:solidFill>
                  <a:schemeClr val="bg1"/>
                </a:solidFill>
                <a:latin typeface="Helvetica" panose="020B0604020202020204" pitchFamily="2" charset="0"/>
              </a:rPr>
              <a:t>for multiscreen video advertising in the political category</a:t>
            </a:r>
          </a:p>
        </p:txBody>
      </p:sp>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45</a:t>
            </a:fld>
            <a:endParaRPr lang="en-US" dirty="0"/>
          </a:p>
        </p:txBody>
      </p:sp>
      <p:cxnSp>
        <p:nvCxnSpPr>
          <p:cNvPr id="5" name="Straight Connector 4"/>
          <p:cNvCxnSpPr>
            <a:cxnSpLocks/>
          </p:cNvCxnSpPr>
          <p:nvPr/>
        </p:nvCxnSpPr>
        <p:spPr>
          <a:xfrm>
            <a:off x="5928019" y="2278278"/>
            <a:ext cx="5841792" cy="0"/>
          </a:xfrm>
          <a:prstGeom prst="line">
            <a:avLst/>
          </a:prstGeom>
          <a:ln w="12700">
            <a:solidFill>
              <a:srgbClr val="E84A99"/>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42D6EA1-4302-4A91-9564-2424BE9A8ADE}"/>
              </a:ext>
            </a:extLst>
          </p:cNvPr>
          <p:cNvCxnSpPr>
            <a:cxnSpLocks/>
          </p:cNvCxnSpPr>
          <p:nvPr/>
        </p:nvCxnSpPr>
        <p:spPr>
          <a:xfrm>
            <a:off x="5932141" y="3085585"/>
            <a:ext cx="5841792" cy="0"/>
          </a:xfrm>
          <a:prstGeom prst="line">
            <a:avLst/>
          </a:prstGeom>
          <a:ln w="12700">
            <a:solidFill>
              <a:srgbClr val="E84A99"/>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C395B83-B6BA-4D6A-AF1B-1FAB0EE33F00}"/>
              </a:ext>
            </a:extLst>
          </p:cNvPr>
          <p:cNvCxnSpPr>
            <a:cxnSpLocks/>
          </p:cNvCxnSpPr>
          <p:nvPr/>
        </p:nvCxnSpPr>
        <p:spPr>
          <a:xfrm>
            <a:off x="5925958" y="4092663"/>
            <a:ext cx="5841792" cy="0"/>
          </a:xfrm>
          <a:prstGeom prst="line">
            <a:avLst/>
          </a:prstGeom>
          <a:ln w="12700">
            <a:solidFill>
              <a:srgbClr val="E84A99"/>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0A5B43-1B38-4F03-A3A5-F35D9E70B171}"/>
              </a:ext>
            </a:extLst>
          </p:cNvPr>
          <p:cNvCxnSpPr>
            <a:cxnSpLocks/>
          </p:cNvCxnSpPr>
          <p:nvPr/>
        </p:nvCxnSpPr>
        <p:spPr>
          <a:xfrm>
            <a:off x="5919783" y="5396309"/>
            <a:ext cx="5841792" cy="0"/>
          </a:xfrm>
          <a:prstGeom prst="line">
            <a:avLst/>
          </a:prstGeom>
          <a:ln w="12700">
            <a:solidFill>
              <a:srgbClr val="E84A99"/>
            </a:solidFill>
            <a:prstDash val="lg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805E7C5-BA08-4D5F-8664-95038B64ABF6}"/>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100048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DAB4A-CE63-8645-8EEB-587466C5BB85}"/>
              </a:ext>
            </a:extLst>
          </p:cNvPr>
          <p:cNvPicPr>
            <a:picLocks noChangeAspect="1"/>
          </p:cNvPicPr>
          <p:nvPr/>
        </p:nvPicPr>
        <p:blipFill>
          <a:blip r:embed="rId2"/>
          <a:stretch>
            <a:fillRect/>
          </a:stretch>
        </p:blipFill>
        <p:spPr>
          <a:xfrm>
            <a:off x="0" y="-211865"/>
            <a:ext cx="12192000" cy="7098307"/>
          </a:xfrm>
          <a:prstGeom prst="rect">
            <a:avLst/>
          </a:prstGeom>
        </p:spPr>
      </p:pic>
      <p:pic>
        <p:nvPicPr>
          <p:cNvPr id="8" name="Picture 7">
            <a:extLst>
              <a:ext uri="{FF2B5EF4-FFF2-40B4-BE49-F238E27FC236}">
                <a16:creationId xmlns:a16="http://schemas.microsoft.com/office/drawing/2014/main" id="{517D6AB7-D07A-7F42-9B91-EB150224619E}"/>
              </a:ext>
            </a:extLst>
          </p:cNvPr>
          <p:cNvPicPr>
            <a:picLocks noChangeAspect="1"/>
          </p:cNvPicPr>
          <p:nvPr/>
        </p:nvPicPr>
        <p:blipFill rotWithShape="1">
          <a:blip r:embed="rId3"/>
          <a:srcRect l="4141" t="81944" r="84307" b="5490"/>
          <a:stretch/>
        </p:blipFill>
        <p:spPr>
          <a:xfrm>
            <a:off x="428995" y="6201704"/>
            <a:ext cx="844890" cy="535095"/>
          </a:xfrm>
          <a:prstGeom prst="rect">
            <a:avLst/>
          </a:prstGeom>
        </p:spPr>
      </p:pic>
      <p:pic>
        <p:nvPicPr>
          <p:cNvPr id="5" name="Picture 4">
            <a:hlinkClick r:id="rId4"/>
            <a:extLst>
              <a:ext uri="{FF2B5EF4-FFF2-40B4-BE49-F238E27FC236}">
                <a16:creationId xmlns:a16="http://schemas.microsoft.com/office/drawing/2014/main" id="{33B97EBF-0F30-0842-9657-A792CD74F446}"/>
              </a:ext>
            </a:extLst>
          </p:cNvPr>
          <p:cNvPicPr>
            <a:picLocks noChangeAspect="1"/>
          </p:cNvPicPr>
          <p:nvPr/>
        </p:nvPicPr>
        <p:blipFill rotWithShape="1">
          <a:blip r:embed="rId3"/>
          <a:srcRect l="18697" t="84280" r="73412" b="5915"/>
          <a:stretch/>
        </p:blipFill>
        <p:spPr>
          <a:xfrm>
            <a:off x="1351857" y="6224710"/>
            <a:ext cx="768297" cy="555756"/>
          </a:xfrm>
          <a:prstGeom prst="rect">
            <a:avLst/>
          </a:prstGeom>
        </p:spPr>
      </p:pic>
      <p:pic>
        <p:nvPicPr>
          <p:cNvPr id="6" name="Picture 5">
            <a:hlinkClick r:id="rId5"/>
            <a:extLst>
              <a:ext uri="{FF2B5EF4-FFF2-40B4-BE49-F238E27FC236}">
                <a16:creationId xmlns:a16="http://schemas.microsoft.com/office/drawing/2014/main" id="{3587101F-8B79-5E4B-B5BB-B2B7D2228B93}"/>
              </a:ext>
            </a:extLst>
          </p:cNvPr>
          <p:cNvPicPr>
            <a:picLocks noChangeAspect="1"/>
          </p:cNvPicPr>
          <p:nvPr/>
        </p:nvPicPr>
        <p:blipFill rotWithShape="1">
          <a:blip r:embed="rId3"/>
          <a:srcRect l="29628" t="83262" r="62480" b="5738"/>
          <a:stretch/>
        </p:blipFill>
        <p:spPr>
          <a:xfrm>
            <a:off x="2198126" y="6157524"/>
            <a:ext cx="768297" cy="623455"/>
          </a:xfrm>
          <a:prstGeom prst="rect">
            <a:avLst/>
          </a:prstGeom>
        </p:spPr>
      </p:pic>
      <p:pic>
        <p:nvPicPr>
          <p:cNvPr id="7" name="Picture 6">
            <a:hlinkClick r:id="rId6"/>
            <a:extLst>
              <a:ext uri="{FF2B5EF4-FFF2-40B4-BE49-F238E27FC236}">
                <a16:creationId xmlns:a16="http://schemas.microsoft.com/office/drawing/2014/main" id="{5AD9F706-56C0-C44B-99E1-193A7741B038}"/>
              </a:ext>
            </a:extLst>
          </p:cNvPr>
          <p:cNvPicPr>
            <a:picLocks noChangeAspect="1"/>
          </p:cNvPicPr>
          <p:nvPr/>
        </p:nvPicPr>
        <p:blipFill rotWithShape="1">
          <a:blip r:embed="rId3"/>
          <a:srcRect l="40442" t="81943" r="55345" b="5471"/>
          <a:stretch/>
        </p:blipFill>
        <p:spPr>
          <a:xfrm>
            <a:off x="3044395" y="6077425"/>
            <a:ext cx="410109" cy="713315"/>
          </a:xfrm>
          <a:prstGeom prst="rect">
            <a:avLst/>
          </a:prstGeom>
        </p:spPr>
      </p:pic>
      <p:cxnSp>
        <p:nvCxnSpPr>
          <p:cNvPr id="10" name="Straight Connector 9">
            <a:extLst>
              <a:ext uri="{FF2B5EF4-FFF2-40B4-BE49-F238E27FC236}">
                <a16:creationId xmlns:a16="http://schemas.microsoft.com/office/drawing/2014/main" id="{C4FA8920-7DC8-41BF-B4B5-BB57045BC360}"/>
              </a:ext>
            </a:extLst>
          </p:cNvPr>
          <p:cNvCxnSpPr>
            <a:cxnSpLocks/>
          </p:cNvCxnSpPr>
          <p:nvPr/>
        </p:nvCxnSpPr>
        <p:spPr>
          <a:xfrm>
            <a:off x="493843" y="2160552"/>
            <a:ext cx="390577" cy="0"/>
          </a:xfrm>
          <a:prstGeom prst="line">
            <a:avLst/>
          </a:prstGeom>
          <a:ln>
            <a:solidFill>
              <a:srgbClr val="00C0F3"/>
            </a:solidFill>
          </a:ln>
        </p:spPr>
        <p:style>
          <a:lnRef idx="3">
            <a:schemeClr val="accent1"/>
          </a:lnRef>
          <a:fillRef idx="0">
            <a:schemeClr val="accent1"/>
          </a:fillRef>
          <a:effectRef idx="2">
            <a:schemeClr val="accent1"/>
          </a:effectRef>
          <a:fontRef idx="minor">
            <a:schemeClr val="tx1"/>
          </a:fontRef>
        </p:style>
      </p:cxnSp>
      <p:grpSp>
        <p:nvGrpSpPr>
          <p:cNvPr id="19" name="Group 18">
            <a:extLst>
              <a:ext uri="{FF2B5EF4-FFF2-40B4-BE49-F238E27FC236}">
                <a16:creationId xmlns:a16="http://schemas.microsoft.com/office/drawing/2014/main" id="{2FECA751-6BB6-4A62-A713-C41A1D57D122}"/>
              </a:ext>
            </a:extLst>
          </p:cNvPr>
          <p:cNvGrpSpPr/>
          <p:nvPr/>
        </p:nvGrpSpPr>
        <p:grpSpPr>
          <a:xfrm>
            <a:off x="428995" y="2103877"/>
            <a:ext cx="4097334" cy="1180291"/>
            <a:chOff x="448873" y="1426858"/>
            <a:chExt cx="4097334" cy="1180291"/>
          </a:xfrm>
        </p:grpSpPr>
        <p:sp>
          <p:nvSpPr>
            <p:cNvPr id="12" name="TextBox 11">
              <a:extLst>
                <a:ext uri="{FF2B5EF4-FFF2-40B4-BE49-F238E27FC236}">
                  <a16:creationId xmlns:a16="http://schemas.microsoft.com/office/drawing/2014/main" id="{3817A623-89F4-4E4E-9B30-3DE256E99EEC}"/>
                </a:ext>
              </a:extLst>
            </p:cNvPr>
            <p:cNvSpPr txBox="1"/>
            <p:nvPr/>
          </p:nvSpPr>
          <p:spPr>
            <a:xfrm>
              <a:off x="448873" y="1426858"/>
              <a:ext cx="4082344" cy="400110"/>
            </a:xfrm>
            <a:prstGeom prst="rect">
              <a:avLst/>
            </a:prstGeom>
            <a:noFill/>
          </p:spPr>
          <p:txBody>
            <a:bodyPr wrap="square" rtlCol="0">
              <a:spAutoFit/>
            </a:bodyPr>
            <a:lstStyle/>
            <a:p>
              <a:r>
                <a:rPr lang="en-US" sz="2000" b="1" dirty="0">
                  <a:solidFill>
                    <a:schemeClr val="bg1"/>
                  </a:solidFill>
                  <a:latin typeface="Helvetica" pitchFamily="2" charset="0"/>
                </a:rPr>
                <a:t>Jason Wiese</a:t>
              </a:r>
            </a:p>
          </p:txBody>
        </p:sp>
        <p:sp>
          <p:nvSpPr>
            <p:cNvPr id="13" name="TextBox 12">
              <a:extLst>
                <a:ext uri="{FF2B5EF4-FFF2-40B4-BE49-F238E27FC236}">
                  <a16:creationId xmlns:a16="http://schemas.microsoft.com/office/drawing/2014/main" id="{9D4B0A7C-73A3-4909-AB40-C8B53E33038C}"/>
                </a:ext>
              </a:extLst>
            </p:cNvPr>
            <p:cNvSpPr txBox="1"/>
            <p:nvPr/>
          </p:nvSpPr>
          <p:spPr>
            <a:xfrm>
              <a:off x="463863" y="1899263"/>
              <a:ext cx="4082344" cy="707886"/>
            </a:xfrm>
            <a:prstGeom prst="rect">
              <a:avLst/>
            </a:prstGeom>
            <a:noFill/>
          </p:spPr>
          <p:txBody>
            <a:bodyPr wrap="square" rtlCol="0">
              <a:spAutoFit/>
            </a:bodyPr>
            <a:lstStyle/>
            <a:p>
              <a:r>
                <a:rPr lang="en-US" sz="2000" dirty="0">
                  <a:solidFill>
                    <a:srgbClr val="FFE600"/>
                  </a:solidFill>
                  <a:latin typeface="Helvetica Light" panose="020B0403020202020204" pitchFamily="34" charset="0"/>
                </a:rPr>
                <a:t>SVP, Director of Strategic Insights</a:t>
              </a:r>
            </a:p>
            <a:p>
              <a:r>
                <a:rPr lang="en-US" sz="2000" dirty="0">
                  <a:solidFill>
                    <a:srgbClr val="FFE600"/>
                  </a:solidFill>
                  <a:latin typeface="Helvetica Light" panose="020B0403020202020204" pitchFamily="34" charset="0"/>
                </a:rPr>
                <a:t>jasonw@thevab.com</a:t>
              </a:r>
            </a:p>
          </p:txBody>
        </p:sp>
      </p:grpSp>
      <p:grpSp>
        <p:nvGrpSpPr>
          <p:cNvPr id="18" name="Group 17">
            <a:extLst>
              <a:ext uri="{FF2B5EF4-FFF2-40B4-BE49-F238E27FC236}">
                <a16:creationId xmlns:a16="http://schemas.microsoft.com/office/drawing/2014/main" id="{C74FC634-A912-4BB4-A9C5-2B5D0C562899}"/>
              </a:ext>
            </a:extLst>
          </p:cNvPr>
          <p:cNvGrpSpPr/>
          <p:nvPr/>
        </p:nvGrpSpPr>
        <p:grpSpPr>
          <a:xfrm>
            <a:off x="428995" y="3817678"/>
            <a:ext cx="4097334" cy="1172050"/>
            <a:chOff x="448873" y="3027706"/>
            <a:chExt cx="4097334" cy="1172050"/>
          </a:xfrm>
        </p:grpSpPr>
        <p:sp>
          <p:nvSpPr>
            <p:cNvPr id="11" name="TextBox 10">
              <a:extLst>
                <a:ext uri="{FF2B5EF4-FFF2-40B4-BE49-F238E27FC236}">
                  <a16:creationId xmlns:a16="http://schemas.microsoft.com/office/drawing/2014/main" id="{5F25C218-A3EB-4AB4-8A7D-C03569D57360}"/>
                </a:ext>
              </a:extLst>
            </p:cNvPr>
            <p:cNvSpPr txBox="1"/>
            <p:nvPr/>
          </p:nvSpPr>
          <p:spPr>
            <a:xfrm>
              <a:off x="463863" y="3027706"/>
              <a:ext cx="4082344" cy="400110"/>
            </a:xfrm>
            <a:prstGeom prst="rect">
              <a:avLst/>
            </a:prstGeom>
            <a:noFill/>
          </p:spPr>
          <p:txBody>
            <a:bodyPr wrap="square" rtlCol="0">
              <a:spAutoFit/>
            </a:bodyPr>
            <a:lstStyle/>
            <a:p>
              <a:r>
                <a:rPr lang="en-US" sz="2000" b="1" dirty="0">
                  <a:solidFill>
                    <a:schemeClr val="bg1"/>
                  </a:solidFill>
                  <a:latin typeface="Helvetica" pitchFamily="2" charset="0"/>
                </a:rPr>
                <a:t>Reed Kiely</a:t>
              </a:r>
            </a:p>
          </p:txBody>
        </p:sp>
        <p:sp>
          <p:nvSpPr>
            <p:cNvPr id="14" name="TextBox 13">
              <a:extLst>
                <a:ext uri="{FF2B5EF4-FFF2-40B4-BE49-F238E27FC236}">
                  <a16:creationId xmlns:a16="http://schemas.microsoft.com/office/drawing/2014/main" id="{DCADE334-2049-4AD1-AFB5-AC4D0EFD66D2}"/>
                </a:ext>
              </a:extLst>
            </p:cNvPr>
            <p:cNvSpPr txBox="1"/>
            <p:nvPr/>
          </p:nvSpPr>
          <p:spPr>
            <a:xfrm>
              <a:off x="448873" y="3491870"/>
              <a:ext cx="4082344" cy="707886"/>
            </a:xfrm>
            <a:prstGeom prst="rect">
              <a:avLst/>
            </a:prstGeom>
            <a:noFill/>
          </p:spPr>
          <p:txBody>
            <a:bodyPr wrap="square" rtlCol="0">
              <a:spAutoFit/>
            </a:bodyPr>
            <a:lstStyle/>
            <a:p>
              <a:r>
                <a:rPr lang="en-US" sz="2000" dirty="0">
                  <a:solidFill>
                    <a:srgbClr val="FFE600"/>
                  </a:solidFill>
                  <a:latin typeface="Helvetica Light" panose="020B0403020202020204" pitchFamily="34" charset="0"/>
                </a:rPr>
                <a:t>Insights Manager</a:t>
              </a:r>
            </a:p>
            <a:p>
              <a:r>
                <a:rPr lang="en-US" sz="2000" dirty="0">
                  <a:solidFill>
                    <a:srgbClr val="FFE900"/>
                  </a:solidFill>
                  <a:latin typeface="Helvetica Light" panose="020B0403020202020204" pitchFamily="34" charset="0"/>
                </a:rPr>
                <a:t>reedk@thevab.com</a:t>
              </a:r>
            </a:p>
          </p:txBody>
        </p:sp>
      </p:grpSp>
      <p:sp>
        <p:nvSpPr>
          <p:cNvPr id="15" name="TextBox 14">
            <a:extLst>
              <a:ext uri="{FF2B5EF4-FFF2-40B4-BE49-F238E27FC236}">
                <a16:creationId xmlns:a16="http://schemas.microsoft.com/office/drawing/2014/main" id="{D731197B-353F-4450-8DB3-EC25EF111897}"/>
              </a:ext>
            </a:extLst>
          </p:cNvPr>
          <p:cNvSpPr txBox="1"/>
          <p:nvPr/>
        </p:nvSpPr>
        <p:spPr>
          <a:xfrm>
            <a:off x="428995" y="128730"/>
            <a:ext cx="4082344" cy="630942"/>
          </a:xfrm>
          <a:prstGeom prst="rect">
            <a:avLst/>
          </a:prstGeom>
          <a:noFill/>
        </p:spPr>
        <p:txBody>
          <a:bodyPr wrap="square" rtlCol="0">
            <a:spAutoFit/>
          </a:bodyPr>
          <a:lstStyle/>
          <a:p>
            <a:r>
              <a:rPr lang="en-US" sz="3400" b="1" dirty="0">
                <a:solidFill>
                  <a:schemeClr val="bg1"/>
                </a:solidFill>
                <a:latin typeface="Helvetica" pitchFamily="2" charset="0"/>
              </a:rPr>
              <a:t>Creators</a:t>
            </a:r>
          </a:p>
        </p:txBody>
      </p:sp>
    </p:spTree>
    <p:extLst>
      <p:ext uri="{BB962C8B-B14F-4D97-AF65-F5344CB8AC3E}">
        <p14:creationId xmlns:p14="http://schemas.microsoft.com/office/powerpoint/2010/main" val="363914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5919E-0182-9649-8C98-D1E55348810A}"/>
              </a:ext>
            </a:extLst>
          </p:cNvPr>
          <p:cNvPicPr>
            <a:picLocks noChangeAspect="1"/>
          </p:cNvPicPr>
          <p:nvPr/>
        </p:nvPicPr>
        <p:blipFill rotWithShape="1">
          <a:blip r:embed="rId2"/>
          <a:srcRect t="2762" b="415"/>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314118" cy="1692771"/>
          </a:xfrm>
          <a:prstGeom prst="rect">
            <a:avLst/>
          </a:prstGeom>
          <a:noFill/>
        </p:spPr>
        <p:txBody>
          <a:bodyPr wrap="square" rtlCol="0">
            <a:spAutoFit/>
          </a:bodyPr>
          <a:lstStyle/>
          <a:p>
            <a:r>
              <a:rPr lang="en-US" sz="4000" b="1" dirty="0">
                <a:solidFill>
                  <a:srgbClr val="E84A99"/>
                </a:solidFill>
                <a:latin typeface="Helvetica" pitchFamily="2" charset="0"/>
              </a:rPr>
              <a:t>Appendix</a:t>
            </a:r>
            <a:br>
              <a:rPr lang="en-US" sz="4000" b="1" dirty="0">
                <a:solidFill>
                  <a:srgbClr val="E84A99"/>
                </a:solidFill>
                <a:latin typeface="Helvetica" pitchFamily="2" charset="0"/>
              </a:rPr>
            </a:br>
            <a:r>
              <a:rPr lang="en-US" sz="3200" dirty="0">
                <a:solidFill>
                  <a:srgbClr val="00C0F3"/>
                </a:solidFill>
                <a:latin typeface="Helvetica" pitchFamily="2" charset="0"/>
              </a:rPr>
              <a:t>Deep Dive By ‘Hotly-Contested’ &amp; </a:t>
            </a:r>
          </a:p>
          <a:p>
            <a:r>
              <a:rPr lang="en-US" sz="3200" dirty="0">
                <a:solidFill>
                  <a:srgbClr val="00C0F3"/>
                </a:solidFill>
                <a:latin typeface="Helvetica" pitchFamily="2" charset="0"/>
              </a:rPr>
              <a:t>‘Late Heat Up’ Races</a:t>
            </a:r>
            <a:endParaRPr lang="en-US" sz="4000" dirty="0">
              <a:solidFill>
                <a:srgbClr val="00C0F3"/>
              </a:solidFill>
              <a:latin typeface="Helvetica" pitchFamily="2" charset="0"/>
            </a:endParaRPr>
          </a:p>
        </p:txBody>
      </p:sp>
      <p:cxnSp>
        <p:nvCxnSpPr>
          <p:cNvPr id="6" name="Straight Connector 5">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00C0F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3843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53758"/>
            <a:ext cx="11771151" cy="954107"/>
          </a:xfrm>
          <a:prstGeom prst="rect">
            <a:avLst/>
          </a:prstGeom>
        </p:spPr>
        <p:txBody>
          <a:bodyPr wrap="square">
            <a:spAutoFit/>
          </a:bodyPr>
          <a:lstStyle/>
          <a:p>
            <a:pPr lvl="0">
              <a:defRPr/>
            </a:pPr>
            <a:r>
              <a:rPr lang="en-US" sz="2800" b="1" spc="-100" dirty="0">
                <a:solidFill>
                  <a:srgbClr val="E84A99"/>
                </a:solidFill>
                <a:latin typeface="Helvetica" panose="020B0604020202020204" pitchFamily="2" charset="0"/>
                <a:ea typeface="Open Sans" panose="020B0606030504020204" pitchFamily="34" charset="0"/>
                <a:cs typeface="Open Sans" panose="020B0606030504020204" pitchFamily="34" charset="0"/>
              </a:rPr>
              <a:t>62 ‘Hotly-Contested’ Races: </a:t>
            </a: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Winner detail on all 44 of the ‘hotly-contested’ U.S. House races  </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48</a:t>
            </a:fld>
            <a:endParaRPr lang="en-US" dirty="0"/>
          </a:p>
        </p:txBody>
      </p:sp>
      <p:sp>
        <p:nvSpPr>
          <p:cNvPr id="30" name="Rectangle 29"/>
          <p:cNvSpPr/>
          <p:nvPr/>
        </p:nvSpPr>
        <p:spPr>
          <a:xfrm>
            <a:off x="546751" y="6112534"/>
            <a:ext cx="11637702"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‘Hotly-Contested’ races are ‘Toss-Up’ or ‘Lean’ ratings. Race Rating based on VAB analysis of Cook Political Report. Note: Share of Voice = Share of TV spend within their race.  Total election cycle reflects all dollars spent between 12/26/17 – 11/20/18 (includes primary and general election).</a:t>
            </a:r>
          </a:p>
        </p:txBody>
      </p:sp>
      <p:graphicFrame>
        <p:nvGraphicFramePr>
          <p:cNvPr id="17" name="Table 16"/>
          <p:cNvGraphicFramePr>
            <a:graphicFrameLocks noGrp="1"/>
          </p:cNvGraphicFramePr>
          <p:nvPr>
            <p:extLst>
              <p:ext uri="{D42A27DB-BD31-4B8C-83A1-F6EECF244321}">
                <p14:modId xmlns:p14="http://schemas.microsoft.com/office/powerpoint/2010/main" val="1057505641"/>
              </p:ext>
            </p:extLst>
          </p:nvPr>
        </p:nvGraphicFramePr>
        <p:xfrm>
          <a:off x="149499" y="1753381"/>
          <a:ext cx="11889377" cy="4220146"/>
        </p:xfrm>
        <a:graphic>
          <a:graphicData uri="http://schemas.openxmlformats.org/drawingml/2006/table">
            <a:tbl>
              <a:tblPr firstRow="1" bandRow="1">
                <a:tableStyleId>{073A0DAA-6AF3-43AB-8588-CEC1D06C72B9}</a:tableStyleId>
              </a:tblPr>
              <a:tblGrid>
                <a:gridCol w="1885517">
                  <a:extLst>
                    <a:ext uri="{9D8B030D-6E8A-4147-A177-3AD203B41FA5}">
                      <a16:colId xmlns:a16="http://schemas.microsoft.com/office/drawing/2014/main" val="20000"/>
                    </a:ext>
                  </a:extLst>
                </a:gridCol>
                <a:gridCol w="2621542">
                  <a:extLst>
                    <a:ext uri="{9D8B030D-6E8A-4147-A177-3AD203B41FA5}">
                      <a16:colId xmlns:a16="http://schemas.microsoft.com/office/drawing/2014/main" val="20001"/>
                    </a:ext>
                  </a:extLst>
                </a:gridCol>
                <a:gridCol w="1171734">
                  <a:extLst>
                    <a:ext uri="{9D8B030D-6E8A-4147-A177-3AD203B41FA5}">
                      <a16:colId xmlns:a16="http://schemas.microsoft.com/office/drawing/2014/main" val="20002"/>
                    </a:ext>
                  </a:extLst>
                </a:gridCol>
                <a:gridCol w="1241479">
                  <a:extLst>
                    <a:ext uri="{9D8B030D-6E8A-4147-A177-3AD203B41FA5}">
                      <a16:colId xmlns:a16="http://schemas.microsoft.com/office/drawing/2014/main" val="20003"/>
                    </a:ext>
                  </a:extLst>
                </a:gridCol>
                <a:gridCol w="1185682">
                  <a:extLst>
                    <a:ext uri="{9D8B030D-6E8A-4147-A177-3AD203B41FA5}">
                      <a16:colId xmlns:a16="http://schemas.microsoft.com/office/drawing/2014/main" val="20004"/>
                    </a:ext>
                  </a:extLst>
                </a:gridCol>
                <a:gridCol w="1422819">
                  <a:extLst>
                    <a:ext uri="{9D8B030D-6E8A-4147-A177-3AD203B41FA5}">
                      <a16:colId xmlns:a16="http://schemas.microsoft.com/office/drawing/2014/main" val="20005"/>
                    </a:ext>
                  </a:extLst>
                </a:gridCol>
                <a:gridCol w="1194210">
                  <a:extLst>
                    <a:ext uri="{9D8B030D-6E8A-4147-A177-3AD203B41FA5}">
                      <a16:colId xmlns:a16="http://schemas.microsoft.com/office/drawing/2014/main" val="20006"/>
                    </a:ext>
                  </a:extLst>
                </a:gridCol>
                <a:gridCol w="1166394">
                  <a:extLst>
                    <a:ext uri="{9D8B030D-6E8A-4147-A177-3AD203B41FA5}">
                      <a16:colId xmlns:a16="http://schemas.microsoft.com/office/drawing/2014/main" val="20007"/>
                    </a:ext>
                  </a:extLst>
                </a:gridCol>
              </a:tblGrid>
              <a:tr h="415785">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p>
                  </a:txBody>
                  <a:tcPr marL="64394" marR="64394" marT="32197" marB="3219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r>
                        <a:rPr lang="en-US" sz="1100" baseline="0" dirty="0">
                          <a:latin typeface="Helvetica Light" panose="020B0403020202020204" pitchFamily="34" charset="0"/>
                          <a:ea typeface="Open Sans" panose="020B0606030504020204" pitchFamily="34" charset="0"/>
                          <a:cs typeface="Open Sans" panose="020B0606030504020204" pitchFamily="34" charset="0"/>
                        </a:rPr>
                        <a:t> Winner</a:t>
                      </a:r>
                      <a:endParaRPr lang="en-US" sz="1100"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Incumbent?</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TV Spend</a:t>
                      </a:r>
                      <a:br>
                        <a:rPr lang="en-US" sz="1050" dirty="0">
                          <a:latin typeface="Helvetica Light" panose="020B0403020202020204" pitchFamily="34" charset="0"/>
                          <a:ea typeface="Open Sans" panose="020B0606030504020204" pitchFamily="34" charset="0"/>
                          <a:cs typeface="Open Sans" panose="020B0606030504020204" pitchFamily="34" charset="0"/>
                        </a:rPr>
                      </a:br>
                      <a:r>
                        <a:rPr lang="en-US" sz="1050" dirty="0">
                          <a:latin typeface="Helvetica Light" panose="020B0403020202020204" pitchFamily="34" charset="0"/>
                          <a:ea typeface="Open Sans" panose="020B0606030504020204" pitchFamily="34" charset="0"/>
                          <a:cs typeface="Open Sans" panose="020B0606030504020204" pitchFamily="34" charset="0"/>
                        </a:rPr>
                        <a:t>$ (000)</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latin typeface="Helvetica Light" panose="020B0403020202020204" pitchFamily="34" charset="0"/>
                          <a:ea typeface="Open Sans" panose="020B0606030504020204" pitchFamily="34" charset="0"/>
                          <a:cs typeface="Open Sans" panose="020B0606030504020204" pitchFamily="34" charset="0"/>
                        </a:rPr>
                        <a:t>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Highest 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Early</a:t>
                      </a:r>
                      <a:r>
                        <a:rPr lang="en-US" sz="1000" baseline="0" dirty="0">
                          <a:latin typeface="Helvetica Light" panose="020B0403020202020204" pitchFamily="34" charset="0"/>
                          <a:ea typeface="Open Sans" panose="020B0606030504020204" pitchFamily="34" charset="0"/>
                          <a:cs typeface="Open Sans" panose="020B0606030504020204" pitchFamily="34" charset="0"/>
                        </a:rPr>
                        <a:t> Cook Rating</a:t>
                      </a:r>
                    </a:p>
                    <a:p>
                      <a:pPr algn="ctr"/>
                      <a:r>
                        <a:rPr lang="en-US" sz="1000" i="1" baseline="0" dirty="0">
                          <a:latin typeface="Helvetica Light" panose="020B0403020202020204" pitchFamily="34" charset="0"/>
                          <a:ea typeface="Open Sans" panose="020B0606030504020204" pitchFamily="34" charset="0"/>
                          <a:cs typeface="Open Sans" panose="020B0606030504020204" pitchFamily="34" charset="0"/>
                        </a:rPr>
                        <a:t>(1/8/18)</a:t>
                      </a:r>
                      <a:endParaRPr lang="en-US" sz="1050" i="1"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Late Cook Rating</a:t>
                      </a:r>
                    </a:p>
                    <a:p>
                      <a:pPr algn="ctr"/>
                      <a:r>
                        <a:rPr lang="en-US" sz="1000" i="1" dirty="0">
                          <a:latin typeface="Helvetica Light" panose="020B0403020202020204" pitchFamily="34" charset="0"/>
                          <a:ea typeface="Open Sans" panose="020B0606030504020204" pitchFamily="34" charset="0"/>
                          <a:cs typeface="Open Sans" panose="020B0606030504020204" pitchFamily="34" charset="0"/>
                        </a:rPr>
                        <a:t>(9/7/18)</a:t>
                      </a:r>
                    </a:p>
                  </a:txBody>
                  <a:tcPr marL="64394" marR="64394" marT="32197" marB="3219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AZ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Tom O'Halleran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$1,663</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66%</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AZ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Ann Kirkpatrick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$1,201</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55%</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CA 10</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Josh Harder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$10,613</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55%</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CA 25</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Katie Hill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$12,647</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67%</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CA 39</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Gil Cisneros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$9,040</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51%</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CA 45</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Katie Porter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$6,395</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41%</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CA 48</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Harley Rouda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$14,664</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67%</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CA 49</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Mike Levin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$4,621</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33%</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CO 6</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Jason Crow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$11,506</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66%</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FL 7</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Stephanie Murphy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$879</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100%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183337">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FL 26</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a:t>
                      </a:r>
                      <a:r>
                        <a:rPr lang="en-US" sz="105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Debbie Mucarsel-Powell </a:t>
                      </a:r>
                      <a:r>
                        <a:rPr lang="en-US" sz="105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$11,709</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58%</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FL 27</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Donna Shalala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$3,355</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61%</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2"/>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GA 6</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Lucy </a:t>
                      </a:r>
                      <a:r>
                        <a:rPr lang="en-US" sz="1100" b="0" i="0" u="none" strike="noStrike" dirty="0" err="1">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McBath</a:t>
                      </a:r>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$3,678</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3"/>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IA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Abby Finkenauer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$4,131</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67%</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4"/>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IA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Cindy Axne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$6,597</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57%</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5"/>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IL 6</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Sean Casten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$9,423</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54%</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6"/>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IL 12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Mike Bost </a:t>
                      </a:r>
                      <a:r>
                        <a:rPr lang="en-US" sz="11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$5,058</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51%</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7"/>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KS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Steve Watkins </a:t>
                      </a:r>
                      <a:r>
                        <a:rPr lang="en-US" sz="11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$5,250</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44%</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8"/>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KS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Sharice Davids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$6,136</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56%</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9"/>
                  </a:ext>
                </a:extLst>
              </a:tr>
              <a:tr h="150230">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KY 6</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Andy Barr </a:t>
                      </a:r>
                      <a:r>
                        <a:rPr lang="en-US" sz="11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$6,390</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0"/>
                  </a:ext>
                </a:extLst>
              </a:tr>
              <a:tr h="163024">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ME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Jared Golden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$8,427</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49%</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1"/>
                  </a:ext>
                </a:extLst>
              </a:tr>
              <a:tr h="161466">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MI 8</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Elissa Slotkin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Helvetica Light" panose="020B0403020202020204" pitchFamily="34" charset="0"/>
                        </a:rPr>
                        <a:t> $12,882</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61%</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bl>
          </a:graphicData>
        </a:graphic>
      </p:graphicFrame>
      <p:sp>
        <p:nvSpPr>
          <p:cNvPr id="9" name="Rectangle 8">
            <a:extLst>
              <a:ext uri="{FF2B5EF4-FFF2-40B4-BE49-F238E27FC236}">
                <a16:creationId xmlns:a16="http://schemas.microsoft.com/office/drawing/2014/main" id="{E023C79B-BB88-4E80-96CC-41EE7610A0C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17468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53758"/>
            <a:ext cx="11771151" cy="954107"/>
          </a:xfrm>
          <a:prstGeom prst="rect">
            <a:avLst/>
          </a:prstGeom>
        </p:spPr>
        <p:txBody>
          <a:bodyPr wrap="square">
            <a:spAutoFit/>
          </a:bodyPr>
          <a:lstStyle/>
          <a:p>
            <a:pPr>
              <a:defRPr/>
            </a:pPr>
            <a:r>
              <a:rPr lang="en-US" sz="2800" b="1" spc="-100" dirty="0">
                <a:solidFill>
                  <a:srgbClr val="E84A99"/>
                </a:solidFill>
                <a:latin typeface="Helvetica" panose="020B0604020202020204" pitchFamily="2" charset="0"/>
                <a:ea typeface="Open Sans" panose="020B0606030504020204" pitchFamily="34" charset="0"/>
                <a:cs typeface="Open Sans" panose="020B0606030504020204" pitchFamily="34" charset="0"/>
              </a:rPr>
              <a:t>62 ‘Hotly-Contested’ Races: </a:t>
            </a: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Winner detail on all 44 of the ‘hotly-contested’ U.S. House races, </a:t>
            </a:r>
            <a:r>
              <a:rPr lang="en-US" sz="2800" b="1" i="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Continued...</a:t>
            </a:r>
            <a:endParaRPr lang="en-US" sz="2800" b="1" i="1" dirty="0">
              <a:solidFill>
                <a:srgbClr val="E84A9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49</a:t>
            </a:fld>
            <a:endParaRPr lang="en-US" dirty="0"/>
          </a:p>
        </p:txBody>
      </p:sp>
      <p:sp>
        <p:nvSpPr>
          <p:cNvPr id="30" name="Rectangle 29"/>
          <p:cNvSpPr/>
          <p:nvPr/>
        </p:nvSpPr>
        <p:spPr>
          <a:xfrm>
            <a:off x="546751" y="6112534"/>
            <a:ext cx="11637702"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‘Hotly-Contested’ races are ‘Toss-Up’ or ‘Lean’ ratings. Race Rating based on VAB analysis of Cook Political Report. Note: Share of Voice = Share of TV spend within their race.  Total election cycle reflects all dollars spent between 12/26/17 – 11/20/18 (includes primary and general election).</a:t>
            </a:r>
          </a:p>
        </p:txBody>
      </p:sp>
      <p:graphicFrame>
        <p:nvGraphicFramePr>
          <p:cNvPr id="17" name="Table 16"/>
          <p:cNvGraphicFramePr>
            <a:graphicFrameLocks noGrp="1"/>
          </p:cNvGraphicFramePr>
          <p:nvPr>
            <p:extLst>
              <p:ext uri="{D42A27DB-BD31-4B8C-83A1-F6EECF244321}">
                <p14:modId xmlns:p14="http://schemas.microsoft.com/office/powerpoint/2010/main" val="1506085761"/>
              </p:ext>
            </p:extLst>
          </p:nvPr>
        </p:nvGraphicFramePr>
        <p:xfrm>
          <a:off x="149499" y="1753381"/>
          <a:ext cx="11889377" cy="4220146"/>
        </p:xfrm>
        <a:graphic>
          <a:graphicData uri="http://schemas.openxmlformats.org/drawingml/2006/table">
            <a:tbl>
              <a:tblPr firstRow="1" bandRow="1">
                <a:tableStyleId>{073A0DAA-6AF3-43AB-8588-CEC1D06C72B9}</a:tableStyleId>
              </a:tblPr>
              <a:tblGrid>
                <a:gridCol w="1885517">
                  <a:extLst>
                    <a:ext uri="{9D8B030D-6E8A-4147-A177-3AD203B41FA5}">
                      <a16:colId xmlns:a16="http://schemas.microsoft.com/office/drawing/2014/main" val="20000"/>
                    </a:ext>
                  </a:extLst>
                </a:gridCol>
                <a:gridCol w="2621542">
                  <a:extLst>
                    <a:ext uri="{9D8B030D-6E8A-4147-A177-3AD203B41FA5}">
                      <a16:colId xmlns:a16="http://schemas.microsoft.com/office/drawing/2014/main" val="20001"/>
                    </a:ext>
                  </a:extLst>
                </a:gridCol>
                <a:gridCol w="1171734">
                  <a:extLst>
                    <a:ext uri="{9D8B030D-6E8A-4147-A177-3AD203B41FA5}">
                      <a16:colId xmlns:a16="http://schemas.microsoft.com/office/drawing/2014/main" val="20002"/>
                    </a:ext>
                  </a:extLst>
                </a:gridCol>
                <a:gridCol w="1241479">
                  <a:extLst>
                    <a:ext uri="{9D8B030D-6E8A-4147-A177-3AD203B41FA5}">
                      <a16:colId xmlns:a16="http://schemas.microsoft.com/office/drawing/2014/main" val="20003"/>
                    </a:ext>
                  </a:extLst>
                </a:gridCol>
                <a:gridCol w="1185682">
                  <a:extLst>
                    <a:ext uri="{9D8B030D-6E8A-4147-A177-3AD203B41FA5}">
                      <a16:colId xmlns:a16="http://schemas.microsoft.com/office/drawing/2014/main" val="20004"/>
                    </a:ext>
                  </a:extLst>
                </a:gridCol>
                <a:gridCol w="1422819">
                  <a:extLst>
                    <a:ext uri="{9D8B030D-6E8A-4147-A177-3AD203B41FA5}">
                      <a16:colId xmlns:a16="http://schemas.microsoft.com/office/drawing/2014/main" val="20005"/>
                    </a:ext>
                  </a:extLst>
                </a:gridCol>
                <a:gridCol w="1194210">
                  <a:extLst>
                    <a:ext uri="{9D8B030D-6E8A-4147-A177-3AD203B41FA5}">
                      <a16:colId xmlns:a16="http://schemas.microsoft.com/office/drawing/2014/main" val="20006"/>
                    </a:ext>
                  </a:extLst>
                </a:gridCol>
                <a:gridCol w="1166394">
                  <a:extLst>
                    <a:ext uri="{9D8B030D-6E8A-4147-A177-3AD203B41FA5}">
                      <a16:colId xmlns:a16="http://schemas.microsoft.com/office/drawing/2014/main" val="20007"/>
                    </a:ext>
                  </a:extLst>
                </a:gridCol>
              </a:tblGrid>
              <a:tr h="415785">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p>
                  </a:txBody>
                  <a:tcPr marL="64394" marR="64394" marT="32197" marB="3219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r>
                        <a:rPr lang="en-US" sz="1100" baseline="0" dirty="0">
                          <a:latin typeface="Helvetica Light" panose="020B0403020202020204" pitchFamily="34" charset="0"/>
                          <a:ea typeface="Open Sans" panose="020B0606030504020204" pitchFamily="34" charset="0"/>
                          <a:cs typeface="Open Sans" panose="020B0606030504020204" pitchFamily="34" charset="0"/>
                        </a:rPr>
                        <a:t> Winner</a:t>
                      </a:r>
                      <a:endParaRPr lang="en-US" sz="1100"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Incumbent?</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TV Spend</a:t>
                      </a:r>
                      <a:br>
                        <a:rPr lang="en-US" sz="1050" dirty="0">
                          <a:latin typeface="Helvetica Light" panose="020B0403020202020204" pitchFamily="34" charset="0"/>
                          <a:ea typeface="Open Sans" panose="020B0606030504020204" pitchFamily="34" charset="0"/>
                          <a:cs typeface="Open Sans" panose="020B0606030504020204" pitchFamily="34" charset="0"/>
                        </a:rPr>
                      </a:br>
                      <a:r>
                        <a:rPr lang="en-US" sz="1050" dirty="0">
                          <a:latin typeface="Helvetica Light" panose="020B0403020202020204" pitchFamily="34" charset="0"/>
                          <a:ea typeface="Open Sans" panose="020B0606030504020204" pitchFamily="34" charset="0"/>
                          <a:cs typeface="Open Sans" panose="020B0606030504020204" pitchFamily="34" charset="0"/>
                        </a:rPr>
                        <a:t>$ (000)</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latin typeface="Helvetica Light" panose="020B0403020202020204" pitchFamily="34" charset="0"/>
                          <a:ea typeface="Open Sans" panose="020B0606030504020204" pitchFamily="34" charset="0"/>
                          <a:cs typeface="Open Sans" panose="020B0606030504020204" pitchFamily="34" charset="0"/>
                        </a:rPr>
                        <a:t>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Highest 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Early</a:t>
                      </a:r>
                      <a:r>
                        <a:rPr lang="en-US" sz="1000" baseline="0" dirty="0">
                          <a:latin typeface="Helvetica Light" panose="020B0403020202020204" pitchFamily="34" charset="0"/>
                          <a:ea typeface="Open Sans" panose="020B0606030504020204" pitchFamily="34" charset="0"/>
                          <a:cs typeface="Open Sans" panose="020B0606030504020204" pitchFamily="34" charset="0"/>
                        </a:rPr>
                        <a:t> Cook Rating</a:t>
                      </a:r>
                    </a:p>
                    <a:p>
                      <a:pPr algn="ctr"/>
                      <a:r>
                        <a:rPr lang="en-US" sz="1000" i="1" baseline="0" dirty="0">
                          <a:latin typeface="Helvetica Light" panose="020B0403020202020204" pitchFamily="34" charset="0"/>
                          <a:ea typeface="Open Sans" panose="020B0606030504020204" pitchFamily="34" charset="0"/>
                          <a:cs typeface="Open Sans" panose="020B0606030504020204" pitchFamily="34" charset="0"/>
                        </a:rPr>
                        <a:t>(1/8/18)</a:t>
                      </a:r>
                      <a:endParaRPr lang="en-US" sz="1050" i="1"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Late Cook Rating</a:t>
                      </a:r>
                    </a:p>
                    <a:p>
                      <a:pPr algn="ctr"/>
                      <a:r>
                        <a:rPr lang="en-US" sz="1000" i="1" dirty="0">
                          <a:latin typeface="Helvetica Light" panose="020B0403020202020204" pitchFamily="34" charset="0"/>
                          <a:ea typeface="Open Sans" panose="020B0606030504020204" pitchFamily="34" charset="0"/>
                          <a:cs typeface="Open Sans" panose="020B0606030504020204" pitchFamily="34" charset="0"/>
                        </a:rPr>
                        <a:t>(9/7/18)</a:t>
                      </a:r>
                    </a:p>
                  </a:txBody>
                  <a:tcPr marL="64394" marR="64394" marT="32197" marB="3219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MI 11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Haley Stevens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$7,382</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70%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MN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Jim Hagedorn </a:t>
                      </a:r>
                      <a:r>
                        <a:rPr lang="en-US" sz="11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$5,983</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40%</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MN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Angie Craig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$7,060</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MN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Dean Phillips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$7,287</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42%</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MN 8</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Pete Stauber </a:t>
                      </a:r>
                      <a:r>
                        <a:rPr lang="en-US" sz="11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$7,381</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68%</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Non-Monitored</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NE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Don Bacon </a:t>
                      </a:r>
                      <a:r>
                        <a:rPr lang="en-US" sz="11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$1,944</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56%</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Non-Monitored</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NH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Chris Pappas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$677</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100%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NJ 5</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Josh Gottheimer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$600</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100%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NJ 7</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Tom Malinowski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$6,528</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55%</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NJ 11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Mikie Sherrill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$2,580</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100%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183337">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NV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Susie Lee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$6,941</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55%</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NY 19</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Antonio Delgado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$8,424</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57%</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2"/>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NY 22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Anthony Brindisi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$8,376</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52%</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3"/>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PA 7</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Susan Wild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$1,267</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100%</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4"/>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PA 8</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Matt Cartwright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$1,175</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52%</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5"/>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TX 7</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Lizzie Pannill Fletcher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$10,443</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57%</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6"/>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TX 23</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Will Hurd </a:t>
                      </a:r>
                      <a:r>
                        <a:rPr lang="en-US" sz="11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$6,643</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53%</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7"/>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TX 32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Colin Allred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$10,165</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61%</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8"/>
                  </a:ext>
                </a:extLst>
              </a:tr>
              <a:tr h="173228">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UT 4</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Ben Mcadams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$2,848</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54%</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9"/>
                  </a:ext>
                </a:extLst>
              </a:tr>
              <a:tr h="150230">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VA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Elaine Luria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$5,559</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63%</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0"/>
                  </a:ext>
                </a:extLst>
              </a:tr>
              <a:tr h="163024">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VA 10</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Jennifer Wexton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100" b="0" i="0" u="none" strike="noStrike" dirty="0">
                          <a:solidFill>
                            <a:srgbClr val="000000"/>
                          </a:solidFill>
                          <a:effectLst/>
                          <a:latin typeface="Helvetica Light" panose="020B0403020202020204" pitchFamily="34" charset="0"/>
                        </a:rPr>
                        <a:t> $9,643</a:t>
                      </a:r>
                    </a:p>
                  </a:txBody>
                  <a:tcPr marL="0" marR="0" marT="0" marB="0" anchor="ct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57%</a:t>
                      </a:r>
                    </a:p>
                  </a:txBody>
                  <a:tcPr marL="0" marR="0" marT="0" marB="0" anchor="ct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1"/>
                  </a:ext>
                </a:extLst>
              </a:tr>
              <a:tr h="161466">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House: WA 8</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Kim Schrier </a:t>
                      </a:r>
                      <a:r>
                        <a:rPr lang="en-US" sz="11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endPar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Helvetica Light" panose="020B0403020202020204" pitchFamily="34" charset="0"/>
                        </a:rPr>
                        <a:t> $12,598</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Helvetica Light" panose="020B0403020202020204" pitchFamily="34" charset="0"/>
                          <a:ea typeface="Open Sans" panose="020B0606030504020204" pitchFamily="34" charset="0"/>
                          <a:cs typeface="Open Sans" panose="020B0606030504020204" pitchFamily="34" charset="0"/>
                        </a:rPr>
                        <a:t>59%</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bl>
          </a:graphicData>
        </a:graphic>
      </p:graphicFrame>
      <p:sp>
        <p:nvSpPr>
          <p:cNvPr id="9" name="Rectangle 8">
            <a:extLst>
              <a:ext uri="{FF2B5EF4-FFF2-40B4-BE49-F238E27FC236}">
                <a16:creationId xmlns:a16="http://schemas.microsoft.com/office/drawing/2014/main" id="{BBCF2276-0F2D-40D5-8AA4-C6E5830688A0}"/>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04717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92812D1-C2E7-6145-8C2A-95A25EFCD80C}"/>
              </a:ext>
            </a:extLst>
          </p:cNvPr>
          <p:cNvSpPr/>
          <p:nvPr/>
        </p:nvSpPr>
        <p:spPr>
          <a:xfrm>
            <a:off x="-21414" y="1696163"/>
            <a:ext cx="4758514" cy="3973161"/>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90ED3-7DF5-CE44-A782-9A413CE76D03}"/>
              </a:ext>
            </a:extLst>
          </p:cNvPr>
          <p:cNvSpPr/>
          <p:nvPr/>
        </p:nvSpPr>
        <p:spPr>
          <a:xfrm>
            <a:off x="4737100"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3558" y="312861"/>
            <a:ext cx="11953293" cy="600164"/>
          </a:xfrm>
          <a:prstGeom prst="rect">
            <a:avLst/>
          </a:prstGeom>
        </p:spPr>
        <p:txBody>
          <a:bodyPr wrap="square">
            <a:spAutoFit/>
          </a:bodyPr>
          <a:lstStyle/>
          <a:p>
            <a:r>
              <a:rPr lang="en-US" sz="3300" b="1" dirty="0">
                <a:solidFill>
                  <a:srgbClr val="1F1A62"/>
                </a:solidFill>
                <a:latin typeface="Helvetica" panose="020B0604020202020204" pitchFamily="2" charset="0"/>
                <a:ea typeface="Open Sans" panose="020B0606030504020204" pitchFamily="34" charset="0"/>
                <a:cs typeface="Open Sans" panose="020B0606030504020204" pitchFamily="34" charset="0"/>
              </a:rPr>
              <a:t>Share of Voice </a:t>
            </a:r>
            <a:r>
              <a:rPr lang="en-US" sz="3300" b="1" dirty="0">
                <a:solidFill>
                  <a:srgbClr val="1F1A62"/>
                </a:solidFill>
                <a:latin typeface="Helvetica" panose="020B0604020202020204" pitchFamily="2" charset="0"/>
                <a:ea typeface="Open Sans" panose="020B0606030504020204" pitchFamily="34" charset="0"/>
                <a:cs typeface="Open Sans" panose="020B0606030504020204" pitchFamily="34" charset="0"/>
                <a:sym typeface="Wingdings" panose="05000000000000000000" pitchFamily="2" charset="2"/>
              </a:rPr>
              <a:t> Share of Market</a:t>
            </a:r>
            <a:endParaRPr lang="en-US" sz="3300" b="1" dirty="0">
              <a:solidFill>
                <a:srgbClr val="1F1A62"/>
              </a:solidFill>
              <a:latin typeface="Helvetica" panose="020B0604020202020204" pitchFamily="2"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a:t>
            </a:fld>
            <a:endParaRPr lang="en-US" dirty="0"/>
          </a:p>
        </p:txBody>
      </p:sp>
      <p:sp>
        <p:nvSpPr>
          <p:cNvPr id="19" name="Rectangle 18"/>
          <p:cNvSpPr/>
          <p:nvPr/>
        </p:nvSpPr>
        <p:spPr>
          <a:xfrm>
            <a:off x="4993095" y="1965834"/>
            <a:ext cx="6599526" cy="1908215"/>
          </a:xfrm>
          <a:prstGeom prst="rect">
            <a:avLst/>
          </a:prstGeom>
        </p:spPr>
        <p:txBody>
          <a:bodyPr wrap="square">
            <a:spAutoFit/>
          </a:bodyPr>
          <a:lstStyle/>
          <a:p>
            <a:r>
              <a:rPr lang="en-US" sz="1600" b="1" dirty="0">
                <a:solidFill>
                  <a:srgbClr val="00C0F3"/>
                </a:solidFill>
                <a:latin typeface="Helvetica" panose="020B0604020202020204" pitchFamily="34" charset="0"/>
                <a:ea typeface="Open Sans" panose="020B0606030504020204" pitchFamily="34" charset="0"/>
                <a:cs typeface="Helvetica" panose="020B0604020202020204" pitchFamily="34" charset="0"/>
              </a:rPr>
              <a:t>“Research showed that brands with a high share of voice tended to grow while those with low SOV tended to shrink” </a:t>
            </a:r>
            <a:br>
              <a:rPr lang="en-US" sz="1600" dirty="0">
                <a:solidFill>
                  <a:srgbClr val="E84A99"/>
                </a:solidFill>
                <a:latin typeface="Helvetica Light" panose="020B0403020202020204" pitchFamily="34" charset="0"/>
                <a:ea typeface="Open Sans" panose="020B0606030504020204" pitchFamily="34" charset="0"/>
                <a:cs typeface="Open Sans" panose="020B0606030504020204" pitchFamily="34" charset="0"/>
              </a:rPr>
            </a:br>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Les Binet &amp; Peter Field, </a:t>
            </a:r>
            <a:r>
              <a:rPr lang="en-US" sz="1200" i="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Media In Focus – Marketing Effectiveness In The Digital Era</a:t>
            </a:r>
            <a:br>
              <a:rPr lang="en-US" sz="1200" dirty="0">
                <a:latin typeface="Helvetica Light" panose="020B0403020202020204" pitchFamily="34" charset="0"/>
                <a:ea typeface="Open Sans" panose="020B0606030504020204" pitchFamily="34" charset="0"/>
                <a:cs typeface="Open Sans" panose="020B0606030504020204" pitchFamily="34" charset="0"/>
              </a:rPr>
            </a:br>
            <a:r>
              <a:rPr lang="en-US" sz="1600" dirty="0">
                <a:latin typeface="Helvetica Light" panose="020B0403020202020204" pitchFamily="34" charset="0"/>
                <a:ea typeface="Open Sans" panose="020B0606030504020204" pitchFamily="34" charset="0"/>
                <a:cs typeface="Open Sans" panose="020B0606030504020204" pitchFamily="34" charset="0"/>
              </a:rPr>
              <a:t> </a:t>
            </a:r>
          </a:p>
          <a:p>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In this aspect, political candidates are no different than traditional brands:</a:t>
            </a:r>
            <a:b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br>
            <a:r>
              <a:rPr lang="en-US" sz="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a:t>
            </a:r>
          </a:p>
          <a:p>
            <a:pPr marL="285750" indent="-285750">
              <a:buFont typeface="Arial" panose="020B0604020202020204" pitchFamily="34" charset="0"/>
              <a:buChar char="•"/>
            </a:pPr>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For candidates looking to garner votes in an election, they need to have a healthy share of voice within their specific market / district</a:t>
            </a:r>
            <a:b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br>
            <a:r>
              <a:rPr lang="en-US" sz="6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a:t>
            </a:r>
          </a:p>
          <a:p>
            <a:pPr marL="285750" indent="-285750">
              <a:buFont typeface="Arial" panose="020B0604020202020204" pitchFamily="34" charset="0"/>
              <a:buChar char="•"/>
            </a:pPr>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Furthermore, they will also typically need to ‘outshout’ their competitors to ensure victory</a:t>
            </a:r>
          </a:p>
        </p:txBody>
      </p:sp>
      <p:sp>
        <p:nvSpPr>
          <p:cNvPr id="21" name="Rectangle 20"/>
          <p:cNvSpPr/>
          <p:nvPr/>
        </p:nvSpPr>
        <p:spPr>
          <a:xfrm>
            <a:off x="4993095" y="4083795"/>
            <a:ext cx="6599526" cy="1200329"/>
          </a:xfrm>
          <a:prstGeom prst="rect">
            <a:avLst/>
          </a:prstGeom>
        </p:spPr>
        <p:txBody>
          <a:bodyPr wrap="square">
            <a:spAutoFit/>
          </a:bodyPr>
          <a:lstStyle/>
          <a:p>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A key distinction in what sets the political category apart from other traditional brand categories is that quantifiable ‘winners’ and ‘losers’ are easily identifiable at set points in time.</a:t>
            </a:r>
          </a:p>
          <a:p>
            <a:endPar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a:p>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Based on this, we set out to construct an analysis to understand the correlation between competitive share of voice via their media spend and share of market via their votes received (i.e. election results).</a:t>
            </a:r>
          </a:p>
        </p:txBody>
      </p:sp>
      <p:sp>
        <p:nvSpPr>
          <p:cNvPr id="23" name="Rectangle 22">
            <a:extLst>
              <a:ext uri="{FF2B5EF4-FFF2-40B4-BE49-F238E27FC236}">
                <a16:creationId xmlns:a16="http://schemas.microsoft.com/office/drawing/2014/main" id="{2CD4A6FA-729A-47EA-B031-BBBE8C3A95D5}"/>
              </a:ext>
            </a:extLst>
          </p:cNvPr>
          <p:cNvSpPr/>
          <p:nvPr/>
        </p:nvSpPr>
        <p:spPr>
          <a:xfrm>
            <a:off x="68222" y="2526235"/>
            <a:ext cx="4479539" cy="2308324"/>
          </a:xfrm>
          <a:prstGeom prst="rect">
            <a:avLst/>
          </a:prstGeom>
        </p:spPr>
        <p:txBody>
          <a:bodyPr wrap="square">
            <a:spAutoFit/>
          </a:bodyPr>
          <a:lstStyle/>
          <a:p>
            <a:r>
              <a:rPr lang="en-US"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While Political is a unique category of its own with a focus on people, not products, and the ability to identify </a:t>
            </a:r>
            <a:r>
              <a:rPr lang="en-US" b="1" dirty="0">
                <a:solidFill>
                  <a:srgbClr val="FFE600"/>
                </a:solidFill>
                <a:latin typeface="Helvetica Light" panose="020B0403020202020204" pitchFamily="34" charset="0"/>
                <a:ea typeface="Open Sans" panose="020B0606030504020204" pitchFamily="34" charset="0"/>
                <a:cs typeface="Open Sans" panose="020B0606030504020204" pitchFamily="34" charset="0"/>
              </a:rPr>
              <a:t>‘winners’ </a:t>
            </a:r>
            <a:r>
              <a:rPr lang="en-US"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and </a:t>
            </a:r>
            <a:r>
              <a:rPr lang="en-US" b="1" dirty="0">
                <a:solidFill>
                  <a:srgbClr val="FFE600"/>
                </a:solidFill>
                <a:latin typeface="Helvetica Light" panose="020B0403020202020204" pitchFamily="34" charset="0"/>
                <a:ea typeface="Open Sans" panose="020B0606030504020204" pitchFamily="34" charset="0"/>
                <a:cs typeface="Open Sans" panose="020B0606030504020204" pitchFamily="34" charset="0"/>
              </a:rPr>
              <a:t>‘losers’ </a:t>
            </a:r>
            <a:r>
              <a:rPr lang="en-US"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at specific intervals in time; </a:t>
            </a:r>
          </a:p>
          <a:p>
            <a:r>
              <a:rPr lang="en-US"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success in this category is driven by the adherence to common marketing tenets similar to those found in more ‘traditional’ brand categories.</a:t>
            </a:r>
          </a:p>
        </p:txBody>
      </p:sp>
      <p:sp>
        <p:nvSpPr>
          <p:cNvPr id="27" name="Triangle 12">
            <a:extLst>
              <a:ext uri="{FF2B5EF4-FFF2-40B4-BE49-F238E27FC236}">
                <a16:creationId xmlns:a16="http://schemas.microsoft.com/office/drawing/2014/main" id="{532FA46E-ACAD-F44A-B127-7D95BC48CA96}"/>
              </a:ext>
            </a:extLst>
          </p:cNvPr>
          <p:cNvSpPr/>
          <p:nvPr/>
        </p:nvSpPr>
        <p:spPr>
          <a:xfrm rot="5400000">
            <a:off x="522964" y="1090845"/>
            <a:ext cx="165528" cy="133939"/>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35324CB-BA3C-3849-9525-612C71A97EC4}"/>
              </a:ext>
            </a:extLst>
          </p:cNvPr>
          <p:cNvSpPr txBox="1"/>
          <p:nvPr/>
        </p:nvSpPr>
        <p:spPr>
          <a:xfrm>
            <a:off x="745340" y="987728"/>
            <a:ext cx="11167259" cy="584775"/>
          </a:xfrm>
          <a:prstGeom prst="rect">
            <a:avLst/>
          </a:prstGeom>
          <a:noFill/>
        </p:spPr>
        <p:txBody>
          <a:bodyPr wrap="square" rtlCol="0">
            <a:spAutoFit/>
          </a:bodyPr>
          <a:lstStyle/>
          <a:p>
            <a:r>
              <a:rPr lang="en-US" sz="1600" dirty="0">
                <a:solidFill>
                  <a:srgbClr val="1F1A62"/>
                </a:solidFill>
                <a:latin typeface="Helvetica Light" panose="020B0403020202020204" pitchFamily="34" charset="0"/>
              </a:rPr>
              <a:t>For those brands looking to grow, research has shown that there is a direct correlation between their share of voice and market share.</a:t>
            </a:r>
          </a:p>
        </p:txBody>
      </p:sp>
    </p:spTree>
    <p:extLst>
      <p:ext uri="{BB962C8B-B14F-4D97-AF65-F5344CB8AC3E}">
        <p14:creationId xmlns:p14="http://schemas.microsoft.com/office/powerpoint/2010/main" val="16871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53758"/>
            <a:ext cx="11771151" cy="954107"/>
          </a:xfrm>
          <a:prstGeom prst="rect">
            <a:avLst/>
          </a:prstGeom>
        </p:spPr>
        <p:txBody>
          <a:bodyPr wrap="square">
            <a:spAutoFit/>
          </a:bodyPr>
          <a:lstStyle/>
          <a:p>
            <a:pPr lvl="0">
              <a:defRPr/>
            </a:pPr>
            <a:r>
              <a:rPr lang="en-US" sz="2800" b="1" spc="-100" dirty="0">
                <a:solidFill>
                  <a:srgbClr val="E84A99"/>
                </a:solidFill>
                <a:latin typeface="Helvetica" panose="020B0604020202020204" pitchFamily="2" charset="0"/>
                <a:ea typeface="Open Sans" panose="020B0606030504020204" pitchFamily="34" charset="0"/>
                <a:cs typeface="Open Sans" panose="020B0606030504020204" pitchFamily="34" charset="0"/>
              </a:rPr>
              <a:t>62 ‘Hotly-Contested’ Races:</a:t>
            </a: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 Winner detail on all 9 of the ‘hotly-contested’ </a:t>
            </a:r>
          </a:p>
          <a:p>
            <a:pPr lvl="0">
              <a:defRPr/>
            </a:pP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U.S. Senate races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50</a:t>
            </a:fld>
            <a:endParaRPr lang="en-US" dirty="0"/>
          </a:p>
        </p:txBody>
      </p:sp>
      <p:sp>
        <p:nvSpPr>
          <p:cNvPr id="30" name="Rectangle 29"/>
          <p:cNvSpPr/>
          <p:nvPr/>
        </p:nvSpPr>
        <p:spPr>
          <a:xfrm>
            <a:off x="546751" y="6112534"/>
            <a:ext cx="11637702"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‘Hotly-Contested’ races are ‘Toss-Up’ or ‘Lean’ ratings. Race Rating based on VAB analysis of Cook Political Report. Note: Share of Voice = Share of TV spend within their race.  Total election cycle reflects all dollars spent between 12/26/17 – 11/20/18 (includes primary and general election).</a:t>
            </a:r>
          </a:p>
        </p:txBody>
      </p:sp>
      <p:graphicFrame>
        <p:nvGraphicFramePr>
          <p:cNvPr id="17" name="Table 16"/>
          <p:cNvGraphicFramePr>
            <a:graphicFrameLocks noGrp="1"/>
          </p:cNvGraphicFramePr>
          <p:nvPr>
            <p:extLst>
              <p:ext uri="{D42A27DB-BD31-4B8C-83A1-F6EECF244321}">
                <p14:modId xmlns:p14="http://schemas.microsoft.com/office/powerpoint/2010/main" val="1787436701"/>
              </p:ext>
            </p:extLst>
          </p:nvPr>
        </p:nvGraphicFramePr>
        <p:xfrm>
          <a:off x="149499" y="2376477"/>
          <a:ext cx="11889377" cy="3025209"/>
        </p:xfrm>
        <a:graphic>
          <a:graphicData uri="http://schemas.openxmlformats.org/drawingml/2006/table">
            <a:tbl>
              <a:tblPr firstRow="1" bandRow="1">
                <a:tableStyleId>{073A0DAA-6AF3-43AB-8588-CEC1D06C72B9}</a:tableStyleId>
              </a:tblPr>
              <a:tblGrid>
                <a:gridCol w="1885517">
                  <a:extLst>
                    <a:ext uri="{9D8B030D-6E8A-4147-A177-3AD203B41FA5}">
                      <a16:colId xmlns:a16="http://schemas.microsoft.com/office/drawing/2014/main" val="20000"/>
                    </a:ext>
                  </a:extLst>
                </a:gridCol>
                <a:gridCol w="2621542">
                  <a:extLst>
                    <a:ext uri="{9D8B030D-6E8A-4147-A177-3AD203B41FA5}">
                      <a16:colId xmlns:a16="http://schemas.microsoft.com/office/drawing/2014/main" val="20001"/>
                    </a:ext>
                  </a:extLst>
                </a:gridCol>
                <a:gridCol w="1171734">
                  <a:extLst>
                    <a:ext uri="{9D8B030D-6E8A-4147-A177-3AD203B41FA5}">
                      <a16:colId xmlns:a16="http://schemas.microsoft.com/office/drawing/2014/main" val="20002"/>
                    </a:ext>
                  </a:extLst>
                </a:gridCol>
                <a:gridCol w="1241479">
                  <a:extLst>
                    <a:ext uri="{9D8B030D-6E8A-4147-A177-3AD203B41FA5}">
                      <a16:colId xmlns:a16="http://schemas.microsoft.com/office/drawing/2014/main" val="20003"/>
                    </a:ext>
                  </a:extLst>
                </a:gridCol>
                <a:gridCol w="1185682">
                  <a:extLst>
                    <a:ext uri="{9D8B030D-6E8A-4147-A177-3AD203B41FA5}">
                      <a16:colId xmlns:a16="http://schemas.microsoft.com/office/drawing/2014/main" val="20004"/>
                    </a:ext>
                  </a:extLst>
                </a:gridCol>
                <a:gridCol w="1422819">
                  <a:extLst>
                    <a:ext uri="{9D8B030D-6E8A-4147-A177-3AD203B41FA5}">
                      <a16:colId xmlns:a16="http://schemas.microsoft.com/office/drawing/2014/main" val="20005"/>
                    </a:ext>
                  </a:extLst>
                </a:gridCol>
                <a:gridCol w="1194210">
                  <a:extLst>
                    <a:ext uri="{9D8B030D-6E8A-4147-A177-3AD203B41FA5}">
                      <a16:colId xmlns:a16="http://schemas.microsoft.com/office/drawing/2014/main" val="20006"/>
                    </a:ext>
                  </a:extLst>
                </a:gridCol>
                <a:gridCol w="1166394">
                  <a:extLst>
                    <a:ext uri="{9D8B030D-6E8A-4147-A177-3AD203B41FA5}">
                      <a16:colId xmlns:a16="http://schemas.microsoft.com/office/drawing/2014/main" val="20007"/>
                    </a:ext>
                  </a:extLst>
                </a:gridCol>
              </a:tblGrid>
              <a:tr h="636933">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p>
                  </a:txBody>
                  <a:tcPr marL="64394" marR="64394" marT="32197" marB="3219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r>
                        <a:rPr lang="en-US" sz="1100" baseline="0" dirty="0">
                          <a:latin typeface="Helvetica Light" panose="020B0403020202020204" pitchFamily="34" charset="0"/>
                          <a:ea typeface="Open Sans" panose="020B0606030504020204" pitchFamily="34" charset="0"/>
                          <a:cs typeface="Open Sans" panose="020B0606030504020204" pitchFamily="34" charset="0"/>
                        </a:rPr>
                        <a:t> Winner</a:t>
                      </a:r>
                      <a:endParaRPr lang="en-US" sz="1100"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Incumbent?</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TV Spend</a:t>
                      </a:r>
                      <a:br>
                        <a:rPr lang="en-US" sz="1050" dirty="0">
                          <a:latin typeface="Helvetica Light" panose="020B0403020202020204" pitchFamily="34" charset="0"/>
                          <a:ea typeface="Open Sans" panose="020B0606030504020204" pitchFamily="34" charset="0"/>
                          <a:cs typeface="Open Sans" panose="020B0606030504020204" pitchFamily="34" charset="0"/>
                        </a:rPr>
                      </a:br>
                      <a:r>
                        <a:rPr lang="en-US" sz="1050" dirty="0">
                          <a:latin typeface="Helvetica Light" panose="020B0403020202020204" pitchFamily="34" charset="0"/>
                          <a:ea typeface="Open Sans" panose="020B0606030504020204" pitchFamily="34" charset="0"/>
                          <a:cs typeface="Open Sans" panose="020B0606030504020204" pitchFamily="34" charset="0"/>
                        </a:rPr>
                        <a:t>$ (000)</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latin typeface="Helvetica Light" panose="020B0403020202020204" pitchFamily="34" charset="0"/>
                          <a:ea typeface="Open Sans" panose="020B0606030504020204" pitchFamily="34" charset="0"/>
                          <a:cs typeface="Open Sans" panose="020B0606030504020204" pitchFamily="34" charset="0"/>
                        </a:rPr>
                        <a:t>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Highest 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Early</a:t>
                      </a:r>
                      <a:r>
                        <a:rPr lang="en-US" sz="1000" baseline="0" dirty="0">
                          <a:latin typeface="Helvetica Light" panose="020B0403020202020204" pitchFamily="34" charset="0"/>
                          <a:ea typeface="Open Sans" panose="020B0606030504020204" pitchFamily="34" charset="0"/>
                          <a:cs typeface="Open Sans" panose="020B0606030504020204" pitchFamily="34" charset="0"/>
                        </a:rPr>
                        <a:t> Cook Rating</a:t>
                      </a:r>
                    </a:p>
                    <a:p>
                      <a:pPr algn="ctr"/>
                      <a:r>
                        <a:rPr lang="en-US" sz="1000" i="1" baseline="0" dirty="0">
                          <a:latin typeface="Helvetica Light" panose="020B0403020202020204" pitchFamily="34" charset="0"/>
                          <a:ea typeface="Open Sans" panose="020B0606030504020204" pitchFamily="34" charset="0"/>
                          <a:cs typeface="Open Sans" panose="020B0606030504020204" pitchFamily="34" charset="0"/>
                        </a:rPr>
                        <a:t>(2/1/18)</a:t>
                      </a:r>
                      <a:endParaRPr lang="en-US" sz="1050" i="1"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Late Cook Rating</a:t>
                      </a:r>
                    </a:p>
                    <a:p>
                      <a:pPr algn="ctr"/>
                      <a:r>
                        <a:rPr lang="en-US" sz="1000" i="1" dirty="0">
                          <a:latin typeface="Helvetica Light" panose="020B0403020202020204" pitchFamily="34" charset="0"/>
                          <a:ea typeface="Open Sans" panose="020B0606030504020204" pitchFamily="34" charset="0"/>
                          <a:cs typeface="Open Sans" panose="020B0606030504020204" pitchFamily="34" charset="0"/>
                        </a:rPr>
                        <a:t>(10/26/18)</a:t>
                      </a:r>
                    </a:p>
                  </a:txBody>
                  <a:tcPr marL="64394" marR="64394" marT="32197" marB="3219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AZ</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Kyrsten Sinema </a:t>
                      </a:r>
                      <a:r>
                        <a:rPr lang="en-US" sz="14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$30,310</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48%</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FL</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Rick Scott </a:t>
                      </a:r>
                      <a:r>
                        <a:rPr lang="en-US" sz="14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$93,843</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54%</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IN</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Mike Braun </a:t>
                      </a:r>
                      <a:r>
                        <a:rPr lang="en-US" sz="14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$37,840</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44%</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MO</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Josh Hawley </a:t>
                      </a:r>
                      <a:r>
                        <a:rPr lang="en-US" sz="14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$33,095</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35%</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ND</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Kevin Cramer </a:t>
                      </a:r>
                      <a:r>
                        <a:rPr lang="en-US" sz="14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$9,814</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44%</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NV</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Jacky Rosen </a:t>
                      </a:r>
                      <a:r>
                        <a:rPr lang="en-US" sz="14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$45,839</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58%</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OH</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Sherrod Brown </a:t>
                      </a:r>
                      <a:r>
                        <a:rPr lang="en-US" sz="14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$13,851</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86%</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TN</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Marsha Blackburn </a:t>
                      </a:r>
                      <a:r>
                        <a:rPr lang="en-US" sz="1400" b="0" i="0" u="none" strike="noStrike" dirty="0">
                          <a:solidFill>
                            <a:srgbClr val="FF0000"/>
                          </a:solidFill>
                          <a:effectLst/>
                          <a:latin typeface="Helvetica Light" panose="020B0403020202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$29,311</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49%</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265364">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US Senate: WV</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Joe Manchin </a:t>
                      </a:r>
                      <a:r>
                        <a:rPr lang="en-US" sz="1400" b="0" i="0" u="none" strike="noStrike" dirty="0">
                          <a:solidFill>
                            <a:schemeClr val="accent1">
                              <a:lumMod val="75000"/>
                            </a:schemeClr>
                          </a:solidFill>
                          <a:effectLst/>
                          <a:latin typeface="Helvetica Light" panose="020B0403020202020204" pitchFamily="34" charset="0"/>
                          <a:ea typeface="Open Sans" panose="020B0606030504020204" pitchFamily="34" charset="0"/>
                          <a:cs typeface="Open Sans" panose="020B0606030504020204" pitchFamily="34" charset="0"/>
                        </a:rPr>
                        <a:t>(Dem)</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 $16,621</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41%</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Yes</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Toss Up</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9" name="Rectangle 8">
            <a:extLst>
              <a:ext uri="{FF2B5EF4-FFF2-40B4-BE49-F238E27FC236}">
                <a16:creationId xmlns:a16="http://schemas.microsoft.com/office/drawing/2014/main" id="{03738A89-D076-401C-8048-DD09151BF1B1}"/>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88276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53758"/>
            <a:ext cx="11771151" cy="954107"/>
          </a:xfrm>
          <a:prstGeom prst="rect">
            <a:avLst/>
          </a:prstGeom>
        </p:spPr>
        <p:txBody>
          <a:bodyPr wrap="square">
            <a:spAutoFit/>
          </a:bodyPr>
          <a:lstStyle/>
          <a:p>
            <a:pPr lvl="0">
              <a:defRPr/>
            </a:pPr>
            <a:r>
              <a:rPr lang="en-US" sz="2800" b="1" spc="-100" dirty="0">
                <a:solidFill>
                  <a:srgbClr val="E84A99"/>
                </a:solidFill>
                <a:latin typeface="Helvetica" panose="020B0604020202020204" pitchFamily="2" charset="0"/>
                <a:ea typeface="Open Sans" panose="020B0606030504020204" pitchFamily="34" charset="0"/>
                <a:cs typeface="Open Sans" panose="020B0606030504020204" pitchFamily="34" charset="0"/>
              </a:rPr>
              <a:t>62 ‘Hotly-Contested’ Races: </a:t>
            </a: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Winner detail on all 9 of the ‘hotly-contested’ Gubernatorial races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51</a:t>
            </a:fld>
            <a:endParaRPr lang="en-US" dirty="0"/>
          </a:p>
        </p:txBody>
      </p:sp>
      <p:sp>
        <p:nvSpPr>
          <p:cNvPr id="30" name="Rectangle 29"/>
          <p:cNvSpPr/>
          <p:nvPr/>
        </p:nvSpPr>
        <p:spPr>
          <a:xfrm>
            <a:off x="546751" y="6112534"/>
            <a:ext cx="11637702"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‘Hotly-Contested’ races are ‘Toss-Up’ or ‘Lean’ ratings. Race Rating based on VAB analysis of Cook Political Report. Note: Share of Voice = Share of TV spend within their race.  Total election cycle reflects all dollars spent between 12/26/17 – 11/20/18 (includes primary and general election).</a:t>
            </a:r>
          </a:p>
        </p:txBody>
      </p:sp>
      <p:graphicFrame>
        <p:nvGraphicFramePr>
          <p:cNvPr id="17" name="Table 16"/>
          <p:cNvGraphicFramePr>
            <a:graphicFrameLocks noGrp="1"/>
          </p:cNvGraphicFramePr>
          <p:nvPr>
            <p:extLst>
              <p:ext uri="{D42A27DB-BD31-4B8C-83A1-F6EECF244321}">
                <p14:modId xmlns:p14="http://schemas.microsoft.com/office/powerpoint/2010/main" val="2232303556"/>
              </p:ext>
            </p:extLst>
          </p:nvPr>
        </p:nvGraphicFramePr>
        <p:xfrm>
          <a:off x="149499" y="2376477"/>
          <a:ext cx="11889377" cy="3025209"/>
        </p:xfrm>
        <a:graphic>
          <a:graphicData uri="http://schemas.openxmlformats.org/drawingml/2006/table">
            <a:tbl>
              <a:tblPr firstRow="1" bandRow="1">
                <a:tableStyleId>{073A0DAA-6AF3-43AB-8588-CEC1D06C72B9}</a:tableStyleId>
              </a:tblPr>
              <a:tblGrid>
                <a:gridCol w="1885517">
                  <a:extLst>
                    <a:ext uri="{9D8B030D-6E8A-4147-A177-3AD203B41FA5}">
                      <a16:colId xmlns:a16="http://schemas.microsoft.com/office/drawing/2014/main" val="20000"/>
                    </a:ext>
                  </a:extLst>
                </a:gridCol>
                <a:gridCol w="2621542">
                  <a:extLst>
                    <a:ext uri="{9D8B030D-6E8A-4147-A177-3AD203B41FA5}">
                      <a16:colId xmlns:a16="http://schemas.microsoft.com/office/drawing/2014/main" val="20001"/>
                    </a:ext>
                  </a:extLst>
                </a:gridCol>
                <a:gridCol w="1171734">
                  <a:extLst>
                    <a:ext uri="{9D8B030D-6E8A-4147-A177-3AD203B41FA5}">
                      <a16:colId xmlns:a16="http://schemas.microsoft.com/office/drawing/2014/main" val="20002"/>
                    </a:ext>
                  </a:extLst>
                </a:gridCol>
                <a:gridCol w="1241479">
                  <a:extLst>
                    <a:ext uri="{9D8B030D-6E8A-4147-A177-3AD203B41FA5}">
                      <a16:colId xmlns:a16="http://schemas.microsoft.com/office/drawing/2014/main" val="20003"/>
                    </a:ext>
                  </a:extLst>
                </a:gridCol>
                <a:gridCol w="1185682">
                  <a:extLst>
                    <a:ext uri="{9D8B030D-6E8A-4147-A177-3AD203B41FA5}">
                      <a16:colId xmlns:a16="http://schemas.microsoft.com/office/drawing/2014/main" val="20004"/>
                    </a:ext>
                  </a:extLst>
                </a:gridCol>
                <a:gridCol w="1422819">
                  <a:extLst>
                    <a:ext uri="{9D8B030D-6E8A-4147-A177-3AD203B41FA5}">
                      <a16:colId xmlns:a16="http://schemas.microsoft.com/office/drawing/2014/main" val="20005"/>
                    </a:ext>
                  </a:extLst>
                </a:gridCol>
                <a:gridCol w="1194210">
                  <a:extLst>
                    <a:ext uri="{9D8B030D-6E8A-4147-A177-3AD203B41FA5}">
                      <a16:colId xmlns:a16="http://schemas.microsoft.com/office/drawing/2014/main" val="20006"/>
                    </a:ext>
                  </a:extLst>
                </a:gridCol>
                <a:gridCol w="1166394">
                  <a:extLst>
                    <a:ext uri="{9D8B030D-6E8A-4147-A177-3AD203B41FA5}">
                      <a16:colId xmlns:a16="http://schemas.microsoft.com/office/drawing/2014/main" val="20007"/>
                    </a:ext>
                  </a:extLst>
                </a:gridCol>
              </a:tblGrid>
              <a:tr h="636933">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p>
                  </a:txBody>
                  <a:tcPr marL="64394" marR="64394" marT="32197" marB="3219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r>
                        <a:rPr lang="en-US" sz="1100" baseline="0" dirty="0">
                          <a:latin typeface="Helvetica Light" panose="020B0403020202020204" pitchFamily="34" charset="0"/>
                          <a:ea typeface="Open Sans" panose="020B0606030504020204" pitchFamily="34" charset="0"/>
                          <a:cs typeface="Open Sans" panose="020B0606030504020204" pitchFamily="34" charset="0"/>
                        </a:rPr>
                        <a:t> Winner</a:t>
                      </a:r>
                      <a:endParaRPr lang="en-US" sz="1100"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Incumbent?</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TV Spend</a:t>
                      </a:r>
                      <a:br>
                        <a:rPr lang="en-US" sz="1050" dirty="0">
                          <a:latin typeface="Helvetica Light" panose="020B0403020202020204" pitchFamily="34" charset="0"/>
                          <a:ea typeface="Open Sans" panose="020B0606030504020204" pitchFamily="34" charset="0"/>
                          <a:cs typeface="Open Sans" panose="020B0606030504020204" pitchFamily="34" charset="0"/>
                        </a:rPr>
                      </a:br>
                      <a:r>
                        <a:rPr lang="en-US" sz="1050" dirty="0">
                          <a:latin typeface="Helvetica Light" panose="020B0403020202020204" pitchFamily="34" charset="0"/>
                          <a:ea typeface="Open Sans" panose="020B0606030504020204" pitchFamily="34" charset="0"/>
                          <a:cs typeface="Open Sans" panose="020B0606030504020204" pitchFamily="34" charset="0"/>
                        </a:rPr>
                        <a:t>$ (000)</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latin typeface="Helvetica Light" panose="020B0403020202020204" pitchFamily="34" charset="0"/>
                          <a:ea typeface="Open Sans" panose="020B0606030504020204" pitchFamily="34" charset="0"/>
                          <a:cs typeface="Open Sans" panose="020B0606030504020204" pitchFamily="34" charset="0"/>
                        </a:rPr>
                        <a:t>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Highest 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Early</a:t>
                      </a:r>
                      <a:r>
                        <a:rPr lang="en-US" sz="1000" baseline="0" dirty="0">
                          <a:latin typeface="Helvetica Light" panose="020B0403020202020204" pitchFamily="34" charset="0"/>
                          <a:ea typeface="Open Sans" panose="020B0606030504020204" pitchFamily="34" charset="0"/>
                          <a:cs typeface="Open Sans" panose="020B0606030504020204" pitchFamily="34" charset="0"/>
                        </a:rPr>
                        <a:t> Cook Rating</a:t>
                      </a:r>
                    </a:p>
                    <a:p>
                      <a:pPr algn="ctr"/>
                      <a:r>
                        <a:rPr lang="en-US" sz="1000" i="1" baseline="0" dirty="0">
                          <a:latin typeface="Helvetica Light" panose="020B0403020202020204" pitchFamily="34" charset="0"/>
                          <a:ea typeface="Open Sans" panose="020B0606030504020204" pitchFamily="34" charset="0"/>
                          <a:cs typeface="Open Sans" panose="020B0606030504020204" pitchFamily="34" charset="0"/>
                        </a:rPr>
                        <a:t>(1/26/18)</a:t>
                      </a:r>
                      <a:endParaRPr lang="en-US" sz="1050" i="1"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Late Cook Rating</a:t>
                      </a:r>
                    </a:p>
                    <a:p>
                      <a:pPr algn="ctr"/>
                      <a:r>
                        <a:rPr lang="en-US" sz="1000" i="1" dirty="0">
                          <a:latin typeface="Helvetica Light" panose="020B0403020202020204" pitchFamily="34" charset="0"/>
                          <a:ea typeface="Open Sans" panose="020B0606030504020204" pitchFamily="34" charset="0"/>
                          <a:cs typeface="Open Sans" panose="020B0606030504020204" pitchFamily="34" charset="0"/>
                        </a:rPr>
                        <a:t>(10/26/18)</a:t>
                      </a:r>
                    </a:p>
                  </a:txBody>
                  <a:tcPr marL="64394" marR="64394" marT="32197" marB="3219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CO</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rPr>
                        <a:t> Jared Polis </a:t>
                      </a:r>
                      <a:r>
                        <a:rPr lang="en-US" sz="1400" b="0" i="0" u="none" strike="noStrike" dirty="0">
                          <a:solidFill>
                            <a:schemeClr val="accent1">
                              <a:lumMod val="75000"/>
                            </a:schemeClr>
                          </a:solidFill>
                          <a:effectLst/>
                          <a:latin typeface="Helvetica Light" panose="020B0403020202020204" pitchFamily="34" charset="0"/>
                        </a:rPr>
                        <a:t>(Dem)</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rPr>
                        <a:t> $17,577</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42%</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Lean</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FL</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rPr>
                        <a:t> Ron Desantis </a:t>
                      </a:r>
                      <a:r>
                        <a:rPr lang="en-US" sz="1400" b="0" i="0" u="none" strike="noStrike" dirty="0">
                          <a:solidFill>
                            <a:srgbClr val="FF0000"/>
                          </a:solidFill>
                          <a:effectLst/>
                          <a:latin typeface="Helvetica Light" panose="020B0403020202020204" pitchFamily="34" charset="0"/>
                        </a:rPr>
                        <a:t>(Rep)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rPr>
                        <a:t> $50,630</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28%</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IL</a:t>
                      </a: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Helvetica Light" panose="020B0403020202020204" pitchFamily="34" charset="0"/>
                        </a:rPr>
                        <a:t> JB Pritzker </a:t>
                      </a:r>
                      <a:r>
                        <a:rPr lang="en-US" sz="1400" b="0" i="0" u="none" strike="noStrike" dirty="0">
                          <a:solidFill>
                            <a:schemeClr val="accent1">
                              <a:lumMod val="75000"/>
                            </a:schemeClr>
                          </a:solidFill>
                          <a:effectLst/>
                          <a:latin typeface="Helvetica Light" panose="020B0403020202020204" pitchFamily="34" charset="0"/>
                        </a:rPr>
                        <a:t>(Dem)</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rPr>
                        <a:t> $51,454</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52%</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ME</a:t>
                      </a: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Helvetica Light" panose="020B0403020202020204" pitchFamily="34" charset="0"/>
                        </a:rPr>
                        <a:t> Janet Mills </a:t>
                      </a:r>
                      <a:r>
                        <a:rPr lang="en-US" sz="1400" b="0" i="0" u="none" strike="noStrike" dirty="0">
                          <a:solidFill>
                            <a:schemeClr val="accent1">
                              <a:lumMod val="75000"/>
                            </a:schemeClr>
                          </a:solidFill>
                          <a:effectLst/>
                          <a:latin typeface="Helvetica Light" panose="020B0403020202020204" pitchFamily="34" charset="0"/>
                        </a:rPr>
                        <a:t>(Dem)</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rPr>
                        <a:t> $302</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23%</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MI</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rPr>
                        <a:t> Gretchen Whitmer </a:t>
                      </a:r>
                      <a:r>
                        <a:rPr lang="en-US" sz="1400" b="0" i="0" u="none" strike="noStrike" dirty="0">
                          <a:solidFill>
                            <a:schemeClr val="accent1">
                              <a:lumMod val="75000"/>
                            </a:schemeClr>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rPr>
                        <a:t> $19,203</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34%</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NV</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rPr>
                        <a:t> Steve Sisolak </a:t>
                      </a:r>
                      <a:r>
                        <a:rPr lang="en-US" sz="1400" b="0" i="0" u="none" strike="noStrike" dirty="0">
                          <a:solidFill>
                            <a:schemeClr val="accent1">
                              <a:lumMod val="75000"/>
                            </a:schemeClr>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rPr>
                        <a:t> $20,815</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47%</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OH</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rPr>
                        <a:t> Mike Dewine </a:t>
                      </a:r>
                      <a:r>
                        <a:rPr lang="en-US" sz="1400" b="0" i="0" u="none" strike="noStrike" dirty="0">
                          <a:solidFill>
                            <a:srgbClr val="FF0000"/>
                          </a:solidFill>
                          <a:effectLst/>
                          <a:latin typeface="Helvetica Light" panose="020B0403020202020204" pitchFamily="34" charset="0"/>
                        </a:rPr>
                        <a:t>(Rep)</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rPr>
                        <a:t> $46,514</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63%</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Lean</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PA</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1400" b="0" i="0" u="none" strike="noStrike" dirty="0">
                          <a:solidFill>
                            <a:srgbClr val="000000"/>
                          </a:solidFill>
                          <a:effectLst/>
                          <a:latin typeface="Helvetica Light" panose="020B0403020202020204" pitchFamily="34" charset="0"/>
                        </a:rPr>
                        <a:t> Tom Wolf </a:t>
                      </a:r>
                      <a:r>
                        <a:rPr lang="en-US" sz="1400" b="0" i="0" u="none" strike="noStrike" dirty="0">
                          <a:solidFill>
                            <a:schemeClr val="accent1">
                              <a:lumMod val="75000"/>
                            </a:schemeClr>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Yes</a:t>
                      </a:r>
                    </a:p>
                  </a:txBody>
                  <a:tcPr marL="0" marR="0" marT="0" marB="0" anchor="ctr"/>
                </a:tc>
                <a:tc>
                  <a:txBody>
                    <a:bodyPr/>
                    <a:lstStyle/>
                    <a:p>
                      <a:pPr algn="l" fontAlgn="b"/>
                      <a:r>
                        <a:rPr lang="en-US" sz="1400" b="0" i="0" u="none" strike="noStrike" dirty="0">
                          <a:solidFill>
                            <a:srgbClr val="000000"/>
                          </a:solidFill>
                          <a:effectLst/>
                          <a:latin typeface="Helvetica Light" panose="020B0403020202020204" pitchFamily="34" charset="0"/>
                        </a:rPr>
                        <a:t> $17,780</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85%</a:t>
                      </a:r>
                    </a:p>
                  </a:txBody>
                  <a:tcPr marL="0" marR="0" marT="0" marB="0" anchor="ctr"/>
                </a:tc>
                <a:tc>
                  <a:txBody>
                    <a:bodyPr/>
                    <a:lstStyle/>
                    <a:p>
                      <a:pPr algn="ctr"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Lean</a:t>
                      </a:r>
                    </a:p>
                  </a:txBody>
                  <a:tcPr marL="0" marR="0" marT="0" marB="0" anchor="ctr"/>
                </a:tc>
                <a:tc>
                  <a:txBody>
                    <a:bodyPr/>
                    <a:lstStyle/>
                    <a:p>
                      <a:pPr algn="ctr" fontAlgn="b"/>
                      <a:r>
                        <a:rPr lang="en-US" sz="1400" b="0" i="0" u="none" strike="noStrike" dirty="0">
                          <a:solidFill>
                            <a:srgbClr val="000000"/>
                          </a:solidFill>
                          <a:effectLst/>
                          <a:latin typeface="Helvetica Light" panose="020B0403020202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265364">
                <a:tc>
                  <a:txBody>
                    <a:bodyPr/>
                    <a:lstStyle/>
                    <a:p>
                      <a:pPr algn="l" fontAlgn="b"/>
                      <a:r>
                        <a:rPr lang="en-US" sz="1400" b="0" i="0" u="none" strike="noStrike" dirty="0">
                          <a:solidFill>
                            <a:srgbClr val="000000"/>
                          </a:solidFill>
                          <a:effectLst/>
                          <a:latin typeface="Helvetica Light" panose="020B0403020202020204" pitchFamily="34" charset="0"/>
                        </a:rPr>
                        <a:t> Governor: WI</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Helvetica Light" panose="020B0403020202020204" pitchFamily="34" charset="0"/>
                        </a:rPr>
                        <a:t> Tony Evers </a:t>
                      </a:r>
                      <a:r>
                        <a:rPr lang="en-US" sz="1400" b="0" i="0" u="none" strike="noStrike" dirty="0">
                          <a:solidFill>
                            <a:schemeClr val="accent1">
                              <a:lumMod val="75000"/>
                            </a:schemeClr>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Helvetica Light" panose="020B0403020202020204" pitchFamily="34" charset="0"/>
                        </a:rPr>
                        <a:t> $7,463</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rPr>
                        <a:t>20%</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rPr>
                        <a:t>No</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rPr>
                        <a:t>Lean</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9" name="Rectangle 8">
            <a:extLst>
              <a:ext uri="{FF2B5EF4-FFF2-40B4-BE49-F238E27FC236}">
                <a16:creationId xmlns:a16="http://schemas.microsoft.com/office/drawing/2014/main" id="{71BCB60E-7FD2-49BC-B288-E863AF5389C7}"/>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1534359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53758"/>
            <a:ext cx="11771151" cy="954107"/>
          </a:xfrm>
          <a:prstGeom prst="rect">
            <a:avLst/>
          </a:prstGeom>
        </p:spPr>
        <p:txBody>
          <a:bodyPr wrap="square">
            <a:spAutoFit/>
          </a:bodyPr>
          <a:lstStyle/>
          <a:p>
            <a:pPr lvl="0">
              <a:defRPr/>
            </a:pPr>
            <a:r>
              <a:rPr lang="en-US" sz="2800" b="1" spc="-100" dirty="0">
                <a:solidFill>
                  <a:srgbClr val="E84A99"/>
                </a:solidFill>
                <a:latin typeface="Helvetica" panose="020B0604020202020204" pitchFamily="2" charset="0"/>
                <a:ea typeface="Open Sans" panose="020B0606030504020204" pitchFamily="34" charset="0"/>
                <a:cs typeface="Open Sans" panose="020B0606030504020204" pitchFamily="34" charset="0"/>
              </a:rPr>
              <a:t>12 ‘Late Heat Up’ Races </a:t>
            </a: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 Winner detail on all races (U.S. House and Gubernatorial)</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52</a:t>
            </a:fld>
            <a:endParaRPr lang="en-US" dirty="0"/>
          </a:p>
        </p:txBody>
      </p:sp>
      <p:sp>
        <p:nvSpPr>
          <p:cNvPr id="30" name="Rectangle 29"/>
          <p:cNvSpPr/>
          <p:nvPr/>
        </p:nvSpPr>
        <p:spPr>
          <a:xfrm>
            <a:off x="546751" y="6105936"/>
            <a:ext cx="11637702"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political action groups and interest groups; Race Rating based on VAB analysis of Cook Political Report, *’early’ rating represents US House (1/8/18) and Gubernatorial (1/26/18), **’late’ rating represents US House (9/7/18) and Gubernatorial (10/26/18), Note: Races shown are non-incumbent winners in ‘late heat-up’ races that were rated as non-monitored in the early rating and moved to ‘lean’ or ‘toss-up’ in the late ratings. Total election cycle reflects all dollars spent between 12/26/17 – 11/20/18 (includes primary and general election).</a:t>
            </a:r>
          </a:p>
        </p:txBody>
      </p:sp>
      <p:graphicFrame>
        <p:nvGraphicFramePr>
          <p:cNvPr id="17" name="Table 16"/>
          <p:cNvGraphicFramePr>
            <a:graphicFrameLocks noGrp="1"/>
          </p:cNvGraphicFramePr>
          <p:nvPr>
            <p:extLst>
              <p:ext uri="{D42A27DB-BD31-4B8C-83A1-F6EECF244321}">
                <p14:modId xmlns:p14="http://schemas.microsoft.com/office/powerpoint/2010/main" val="2014975030"/>
              </p:ext>
            </p:extLst>
          </p:nvPr>
        </p:nvGraphicFramePr>
        <p:xfrm>
          <a:off x="149499" y="1827715"/>
          <a:ext cx="11889377" cy="4035692"/>
        </p:xfrm>
        <a:graphic>
          <a:graphicData uri="http://schemas.openxmlformats.org/drawingml/2006/table">
            <a:tbl>
              <a:tblPr firstRow="1" bandRow="1">
                <a:tableStyleId>{073A0DAA-6AF3-43AB-8588-CEC1D06C72B9}</a:tableStyleId>
              </a:tblPr>
              <a:tblGrid>
                <a:gridCol w="1885517">
                  <a:extLst>
                    <a:ext uri="{9D8B030D-6E8A-4147-A177-3AD203B41FA5}">
                      <a16:colId xmlns:a16="http://schemas.microsoft.com/office/drawing/2014/main" val="20000"/>
                    </a:ext>
                  </a:extLst>
                </a:gridCol>
                <a:gridCol w="2621542">
                  <a:extLst>
                    <a:ext uri="{9D8B030D-6E8A-4147-A177-3AD203B41FA5}">
                      <a16:colId xmlns:a16="http://schemas.microsoft.com/office/drawing/2014/main" val="20001"/>
                    </a:ext>
                  </a:extLst>
                </a:gridCol>
                <a:gridCol w="1171734">
                  <a:extLst>
                    <a:ext uri="{9D8B030D-6E8A-4147-A177-3AD203B41FA5}">
                      <a16:colId xmlns:a16="http://schemas.microsoft.com/office/drawing/2014/main" val="20002"/>
                    </a:ext>
                  </a:extLst>
                </a:gridCol>
                <a:gridCol w="1241479">
                  <a:extLst>
                    <a:ext uri="{9D8B030D-6E8A-4147-A177-3AD203B41FA5}">
                      <a16:colId xmlns:a16="http://schemas.microsoft.com/office/drawing/2014/main" val="20003"/>
                    </a:ext>
                  </a:extLst>
                </a:gridCol>
                <a:gridCol w="1185682">
                  <a:extLst>
                    <a:ext uri="{9D8B030D-6E8A-4147-A177-3AD203B41FA5}">
                      <a16:colId xmlns:a16="http://schemas.microsoft.com/office/drawing/2014/main" val="20004"/>
                    </a:ext>
                  </a:extLst>
                </a:gridCol>
                <a:gridCol w="1204741">
                  <a:extLst>
                    <a:ext uri="{9D8B030D-6E8A-4147-A177-3AD203B41FA5}">
                      <a16:colId xmlns:a16="http://schemas.microsoft.com/office/drawing/2014/main" val="20005"/>
                    </a:ext>
                  </a:extLst>
                </a:gridCol>
                <a:gridCol w="1333144">
                  <a:extLst>
                    <a:ext uri="{9D8B030D-6E8A-4147-A177-3AD203B41FA5}">
                      <a16:colId xmlns:a16="http://schemas.microsoft.com/office/drawing/2014/main" val="20006"/>
                    </a:ext>
                  </a:extLst>
                </a:gridCol>
                <a:gridCol w="1245538">
                  <a:extLst>
                    <a:ext uri="{9D8B030D-6E8A-4147-A177-3AD203B41FA5}">
                      <a16:colId xmlns:a16="http://schemas.microsoft.com/office/drawing/2014/main" val="20007"/>
                    </a:ext>
                  </a:extLst>
                </a:gridCol>
              </a:tblGrid>
              <a:tr h="672668">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p>
                  </a:txBody>
                  <a:tcPr marL="64394" marR="64394" marT="32197" marB="3219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r>
                        <a:rPr lang="en-US" sz="1100" baseline="0" dirty="0">
                          <a:latin typeface="Helvetica Light" panose="020B0403020202020204" pitchFamily="34" charset="0"/>
                          <a:ea typeface="Open Sans" panose="020B0606030504020204" pitchFamily="34" charset="0"/>
                          <a:cs typeface="Open Sans" panose="020B0606030504020204" pitchFamily="34" charset="0"/>
                        </a:rPr>
                        <a:t> Winner</a:t>
                      </a:r>
                      <a:endParaRPr lang="en-US" sz="1100"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Incumbent?</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TV Spend</a:t>
                      </a:r>
                      <a:br>
                        <a:rPr lang="en-US" sz="1050" dirty="0">
                          <a:latin typeface="Helvetica Light" panose="020B0403020202020204" pitchFamily="34" charset="0"/>
                          <a:ea typeface="Open Sans" panose="020B0606030504020204" pitchFamily="34" charset="0"/>
                          <a:cs typeface="Open Sans" panose="020B0606030504020204" pitchFamily="34" charset="0"/>
                        </a:rPr>
                      </a:br>
                      <a:r>
                        <a:rPr lang="en-US" sz="1050" dirty="0">
                          <a:latin typeface="Helvetica Light" panose="020B0403020202020204" pitchFamily="34" charset="0"/>
                          <a:ea typeface="Open Sans" panose="020B0606030504020204" pitchFamily="34" charset="0"/>
                          <a:cs typeface="Open Sans" panose="020B0606030504020204" pitchFamily="34" charset="0"/>
                        </a:rPr>
                        <a:t>$ (000)</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latin typeface="Helvetica Light" panose="020B0403020202020204" pitchFamily="34" charset="0"/>
                          <a:ea typeface="Open Sans" panose="020B0606030504020204" pitchFamily="34" charset="0"/>
                          <a:cs typeface="Open Sans" panose="020B0606030504020204" pitchFamily="34" charset="0"/>
                        </a:rPr>
                        <a:t>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Highest Share of Voice?</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Early</a:t>
                      </a:r>
                      <a:r>
                        <a:rPr lang="en-US" sz="1000" baseline="0" dirty="0">
                          <a:latin typeface="Helvetica Light" panose="020B0403020202020204" pitchFamily="34" charset="0"/>
                          <a:ea typeface="Open Sans" panose="020B0606030504020204" pitchFamily="34" charset="0"/>
                          <a:cs typeface="Open Sans" panose="020B0606030504020204" pitchFamily="34" charset="0"/>
                        </a:rPr>
                        <a:t> Cook Rating</a:t>
                      </a:r>
                      <a:r>
                        <a:rPr lang="en-US" sz="1050" i="1" baseline="0" dirty="0">
                          <a:latin typeface="Helvetica Light" panose="020B0403020202020204" pitchFamily="34" charset="0"/>
                          <a:ea typeface="Open Sans" panose="020B0606030504020204" pitchFamily="34" charset="0"/>
                          <a:cs typeface="Open Sans" panose="020B0606030504020204" pitchFamily="34" charset="0"/>
                        </a:rPr>
                        <a:t>*</a:t>
                      </a:r>
                      <a:endParaRPr lang="en-US" sz="1000" baseline="0"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Late Cook Rating</a:t>
                      </a:r>
                      <a:r>
                        <a:rPr lang="en-US" sz="1000" i="1" dirty="0">
                          <a:latin typeface="Helvetica Light" panose="020B0403020202020204" pitchFamily="34" charset="0"/>
                          <a:ea typeface="Open Sans" panose="020B0606030504020204" pitchFamily="34" charset="0"/>
                          <a:cs typeface="Open Sans" panose="020B0606030504020204" pitchFamily="34" charset="0"/>
                        </a:rPr>
                        <a:t>**</a:t>
                      </a:r>
                      <a:endParaRPr lang="en-US" sz="1000"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FL (15)</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Ross Spano </a:t>
                      </a:r>
                      <a:r>
                        <a:rPr lang="en-US" sz="1400" b="0" i="0" u="none" strike="noStrike" dirty="0">
                          <a:solidFill>
                            <a:srgbClr val="FF0000"/>
                          </a:solidFill>
                          <a:effectLst/>
                          <a:latin typeface="Helvetica Light" panose="020B0403020202020204" pitchFamily="34" charset="0"/>
                        </a:rPr>
                        <a:t>(Rep)</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$2,461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50%</a:t>
                      </a:r>
                    </a:p>
                  </a:txBody>
                  <a:tcPr marL="0" marR="0" marT="0" marB="0" anchor="ctr"/>
                </a:tc>
                <a:tc>
                  <a:txBody>
                    <a:bodyPr/>
                    <a:lstStyle/>
                    <a:p>
                      <a:pPr algn="ctr" rtl="0"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IL (14)</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Lauren Underwood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$4,834 </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76%</a:t>
                      </a:r>
                    </a:p>
                  </a:txBody>
                  <a:tcPr marL="0" marR="0" marT="0" marB="0" anchor="ctr"/>
                </a:tc>
                <a:tc>
                  <a:txBody>
                    <a:bodyPr/>
                    <a:lstStyle/>
                    <a:p>
                      <a:pPr algn="ctr" rtl="0" fontAlgn="b"/>
                      <a:r>
                        <a:rPr lang="en-US" sz="1400" b="1" i="0" u="none" strike="noStrike">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Toss Up </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NJ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Andy Kim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$9,299 </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57%</a:t>
                      </a:r>
                    </a:p>
                  </a:txBody>
                  <a:tcPr marL="0" marR="0" marT="0" marB="0" anchor="ctr"/>
                </a:tc>
                <a:tc>
                  <a:txBody>
                    <a:bodyPr/>
                    <a:lstStyle/>
                    <a:p>
                      <a:pPr algn="ctr" rtl="0" fontAlgn="b"/>
                      <a:r>
                        <a:rPr lang="en-US" sz="1400" b="1" i="0" u="none" strike="noStrike">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NM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Xochitl Torres-Small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$5,493 </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64%</a:t>
                      </a:r>
                    </a:p>
                  </a:txBody>
                  <a:tcPr marL="0" marR="0" marT="0" marB="0" anchor="ctr"/>
                </a:tc>
                <a:tc>
                  <a:txBody>
                    <a:bodyPr/>
                    <a:lstStyle/>
                    <a:p>
                      <a:pPr algn="ctr" rtl="0" fontAlgn="b"/>
                      <a:r>
                        <a:rPr lang="en-US" sz="1400" b="1" i="0" u="none" strike="noStrike">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NV (4)</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Steven Horsford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$7,419 </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70%</a:t>
                      </a:r>
                    </a:p>
                  </a:txBody>
                  <a:tcPr marL="0" marR="0" marT="0" marB="0" anchor="ctr"/>
                </a:tc>
                <a:tc>
                  <a:txBody>
                    <a:bodyPr/>
                    <a:lstStyle/>
                    <a:p>
                      <a:pPr algn="ctr" rtl="0" fontAlgn="b"/>
                      <a:r>
                        <a:rPr lang="en-US" sz="1400" b="1" i="0" u="none" strike="noStrike">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SC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Joe Cunningham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$526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69%</a:t>
                      </a:r>
                    </a:p>
                  </a:txBody>
                  <a:tcPr marL="0" marR="0" marT="0" marB="0" anchor="ctr"/>
                </a:tc>
                <a:tc>
                  <a:txBody>
                    <a:bodyPr/>
                    <a:lstStyle/>
                    <a:p>
                      <a:pPr algn="ctr" rtl="0"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VA (5)</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Denver Riggleman</a:t>
                      </a:r>
                      <a:r>
                        <a:rPr lang="en-US" sz="1400" b="0" i="0" u="none" strike="noStrike" dirty="0">
                          <a:solidFill>
                            <a:srgbClr val="FF0000"/>
                          </a:solidFill>
                          <a:effectLst/>
                          <a:latin typeface="Helvetica Light" panose="020B0403020202020204" pitchFamily="34" charset="0"/>
                        </a:rPr>
                        <a:t> (Rep)</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$1,959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59%</a:t>
                      </a:r>
                    </a:p>
                  </a:txBody>
                  <a:tcPr marL="0" marR="0" marT="0" marB="0" anchor="ctr"/>
                </a:tc>
                <a:tc>
                  <a:txBody>
                    <a:bodyPr/>
                    <a:lstStyle/>
                    <a:p>
                      <a:pPr algn="ctr" rtl="0"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VA (7)</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Abigail Spanberger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$5,768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57%</a:t>
                      </a:r>
                    </a:p>
                  </a:txBody>
                  <a:tcPr marL="0" marR="0" marT="0" marB="0" anchor="ctr"/>
                </a:tc>
                <a:tc>
                  <a:txBody>
                    <a:bodyPr/>
                    <a:lstStyle/>
                    <a:p>
                      <a:pPr algn="ctr" rtl="0"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WI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Bryan Steil </a:t>
                      </a:r>
                      <a:r>
                        <a:rPr lang="en-US" sz="1400" b="0" i="0" u="none" strike="noStrike" dirty="0">
                          <a:solidFill>
                            <a:srgbClr val="FF0000"/>
                          </a:solidFill>
                          <a:effectLst/>
                          <a:latin typeface="Helvetica Light" panose="020B0403020202020204" pitchFamily="34" charset="0"/>
                        </a:rPr>
                        <a:t>(Rep)</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$3,635 </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64%</a:t>
                      </a:r>
                    </a:p>
                  </a:txBody>
                  <a:tcPr marL="0" marR="0" marT="0" marB="0" anchor="ctr"/>
                </a:tc>
                <a:tc>
                  <a:txBody>
                    <a:bodyPr/>
                    <a:lstStyle/>
                    <a:p>
                      <a:pPr algn="ctr" rtl="0" fontAlgn="b"/>
                      <a:r>
                        <a:rPr lang="en-US" sz="1400" b="1"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WV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Carol Miller </a:t>
                      </a:r>
                      <a:r>
                        <a:rPr lang="en-US" sz="1400" b="0" i="0" u="none" strike="noStrike" dirty="0">
                          <a:solidFill>
                            <a:srgbClr val="FF0000"/>
                          </a:solidFill>
                          <a:effectLst/>
                          <a:latin typeface="Helvetica Light" panose="020B0403020202020204" pitchFamily="34" charset="0"/>
                        </a:rPr>
                        <a:t>(Rep)</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$2,081 </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36%</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FL (6)</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Michael Waltz</a:t>
                      </a:r>
                      <a:r>
                        <a:rPr lang="en-US" sz="1400" b="0" i="0" u="none" strike="noStrike" dirty="0">
                          <a:solidFill>
                            <a:srgbClr val="FF0000"/>
                          </a:solidFill>
                          <a:effectLst/>
                          <a:latin typeface="Helvetica Light" panose="020B0403020202020204" pitchFamily="34" charset="0"/>
                        </a:rPr>
                        <a:t> (Rep)</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$1,950 </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21%</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Governor: GA</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rtl="0" fontAlgn="b"/>
                      <a:r>
                        <a:rPr lang="en-US" sz="1400" b="0" i="0" u="none" strike="noStrike" dirty="0">
                          <a:solidFill>
                            <a:srgbClr val="000000"/>
                          </a:solidFill>
                          <a:effectLst/>
                          <a:latin typeface="Helvetica Light" panose="020B0403020202020204" pitchFamily="34" charset="0"/>
                        </a:rPr>
                        <a:t> Brian Kemp</a:t>
                      </a:r>
                      <a:r>
                        <a:rPr lang="en-US" sz="1400" b="0" i="0" u="none" strike="noStrike" dirty="0">
                          <a:solidFill>
                            <a:srgbClr val="FF0000"/>
                          </a:solidFill>
                          <a:effectLst/>
                          <a:latin typeface="Helvetica Light" panose="020B0403020202020204" pitchFamily="34" charset="0"/>
                        </a:rPr>
                        <a:t> (Rep)</a:t>
                      </a:r>
                      <a:endParaRPr lang="en-US" sz="1400" b="0" i="0" u="none" strike="noStrike" dirty="0">
                        <a:solidFill>
                          <a:srgbClr val="000000"/>
                        </a:solidFill>
                        <a:effectLst/>
                        <a:latin typeface="Helvetica Light" panose="020B0403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lnB w="12700" cap="flat" cmpd="sng" algn="ctr">
                      <a:solidFill>
                        <a:schemeClr val="tx1"/>
                      </a:solidFill>
                      <a:prstDash val="solid"/>
                      <a:round/>
                      <a:headEnd type="none" w="med" len="med"/>
                      <a:tailEnd type="none" w="med" len="med"/>
                    </a:lnB>
                  </a:tcPr>
                </a:tc>
                <a:tc>
                  <a:txBody>
                    <a:bodyPr/>
                    <a:lstStyle/>
                    <a:p>
                      <a:pPr algn="l" rtl="0" fontAlgn="b"/>
                      <a:r>
                        <a:rPr lang="en-US" sz="1400" b="0" i="0" u="none" strike="noStrike" dirty="0">
                          <a:solidFill>
                            <a:srgbClr val="000000"/>
                          </a:solidFill>
                          <a:effectLst/>
                          <a:latin typeface="Helvetica Light" panose="020B0403020202020204" pitchFamily="34" charset="0"/>
                        </a:rPr>
                        <a:t> $17,893 </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400" b="0" i="0" u="none" strike="noStrike">
                          <a:solidFill>
                            <a:srgbClr val="000000"/>
                          </a:solidFill>
                          <a:effectLst/>
                          <a:latin typeface="Helvetica Light" panose="020B0403020202020204" pitchFamily="34" charset="0"/>
                        </a:rPr>
                        <a:t>38%</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400" b="1" i="0" u="none" strike="noStrike" dirty="0">
                          <a:solidFill>
                            <a:srgbClr val="000000"/>
                          </a:solidFill>
                          <a:effectLst/>
                          <a:latin typeface="Helvetica Light" panose="020B0403020202020204" pitchFamily="34" charset="0"/>
                        </a:rPr>
                        <a:t>Yes</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Helvetica Light" panose="020B0403020202020204" pitchFamily="34" charset="0"/>
                        </a:rPr>
                        <a:t>Non-Monitored</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9" name="Rectangle 8">
            <a:extLst>
              <a:ext uri="{FF2B5EF4-FFF2-40B4-BE49-F238E27FC236}">
                <a16:creationId xmlns:a16="http://schemas.microsoft.com/office/drawing/2014/main" id="{8FBA9139-1ED7-47BE-95E0-FB7D0A9F0790}"/>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536291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5919E-0182-9649-8C98-D1E55348810A}"/>
              </a:ext>
            </a:extLst>
          </p:cNvPr>
          <p:cNvPicPr>
            <a:picLocks noChangeAspect="1"/>
          </p:cNvPicPr>
          <p:nvPr/>
        </p:nvPicPr>
        <p:blipFill rotWithShape="1">
          <a:blip r:embed="rId2"/>
          <a:srcRect t="2762" b="415"/>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314118" cy="1200329"/>
          </a:xfrm>
          <a:prstGeom prst="rect">
            <a:avLst/>
          </a:prstGeom>
          <a:noFill/>
        </p:spPr>
        <p:txBody>
          <a:bodyPr wrap="square" rtlCol="0">
            <a:spAutoFit/>
          </a:bodyPr>
          <a:lstStyle/>
          <a:p>
            <a:r>
              <a:rPr lang="en-US" sz="4000" b="1" dirty="0">
                <a:solidFill>
                  <a:srgbClr val="E84A99"/>
                </a:solidFill>
                <a:latin typeface="Helvetica" pitchFamily="2" charset="0"/>
              </a:rPr>
              <a:t>Members Exclusive Section</a:t>
            </a:r>
            <a:br>
              <a:rPr lang="en-US" sz="4000" b="1" dirty="0">
                <a:solidFill>
                  <a:srgbClr val="E84A99"/>
                </a:solidFill>
                <a:latin typeface="Helvetica" pitchFamily="2" charset="0"/>
              </a:rPr>
            </a:br>
            <a:r>
              <a:rPr lang="en-US" sz="3200" dirty="0">
                <a:solidFill>
                  <a:srgbClr val="00C0F3"/>
                </a:solidFill>
                <a:latin typeface="Helvetica" pitchFamily="2" charset="0"/>
              </a:rPr>
              <a:t>A Deeper Dive Into TV Spending</a:t>
            </a:r>
            <a:endParaRPr lang="en-US" sz="4000" dirty="0">
              <a:solidFill>
                <a:srgbClr val="00C0F3"/>
              </a:solidFill>
              <a:latin typeface="Helvetica" pitchFamily="2" charset="0"/>
            </a:endParaRPr>
          </a:p>
        </p:txBody>
      </p:sp>
      <p:cxnSp>
        <p:nvCxnSpPr>
          <p:cNvPr id="6" name="Straight Connector 5">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00C0F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11648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3674837-C9B3-4CE9-A7B2-3B4DEE5AC28A}"/>
              </a:ext>
            </a:extLst>
          </p:cNvPr>
          <p:cNvSpPr/>
          <p:nvPr/>
        </p:nvSpPr>
        <p:spPr>
          <a:xfrm>
            <a:off x="0" y="6647490"/>
            <a:ext cx="12191999" cy="215444"/>
          </a:xfrm>
          <a:prstGeom prst="rect">
            <a:avLst/>
          </a:prstGeom>
        </p:spPr>
        <p:txBody>
          <a:bodyPr wrap="square">
            <a:spAutoFit/>
          </a:bodyPr>
          <a:lstStyle/>
          <a:p>
            <a:pPr algn="ctr"/>
            <a:r>
              <a:rPr lang="en-US" sz="800" i="1"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56" name="Rectangle 155">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3ED54650-E124-0942-8B03-A438165B55A6}"/>
              </a:ext>
            </a:extLst>
          </p:cNvPr>
          <p:cNvSpPr/>
          <p:nvPr/>
        </p:nvSpPr>
        <p:spPr>
          <a:xfrm>
            <a:off x="413302" y="227999"/>
            <a:ext cx="11821733" cy="1107996"/>
          </a:xfrm>
          <a:prstGeom prst="rect">
            <a:avLst/>
          </a:prstGeom>
        </p:spPr>
        <p:txBody>
          <a:bodyPr wrap="square">
            <a:spAutoFit/>
          </a:bodyPr>
          <a:lstStyle/>
          <a:p>
            <a:r>
              <a:rPr lang="en-US" sz="2200" b="1" dirty="0">
                <a:solidFill>
                  <a:srgbClr val="E84A99"/>
                </a:solidFill>
                <a:latin typeface="Helvetica" pitchFamily="2" charset="0"/>
              </a:rPr>
              <a:t>79% </a:t>
            </a:r>
            <a:r>
              <a:rPr lang="en-US" sz="2200" b="1" dirty="0">
                <a:solidFill>
                  <a:srgbClr val="1F1A62"/>
                </a:solidFill>
                <a:latin typeface="Helvetica" pitchFamily="2" charset="0"/>
              </a:rPr>
              <a:t>of the winners within the 62 ‘hotly-contested’ races analyzed showed a direct correlation between </a:t>
            </a:r>
            <a:r>
              <a:rPr lang="en-US" sz="2200" b="1" dirty="0">
                <a:solidFill>
                  <a:srgbClr val="E84A99"/>
                </a:solidFill>
                <a:latin typeface="Helvetica" pitchFamily="2" charset="0"/>
              </a:rPr>
              <a:t>highest cable TV ‘share of voice’ </a:t>
            </a:r>
            <a:r>
              <a:rPr lang="en-US" sz="2200" b="1" dirty="0">
                <a:solidFill>
                  <a:srgbClr val="1F1A62"/>
                </a:solidFill>
                <a:latin typeface="Helvetica" pitchFamily="2" charset="0"/>
              </a:rPr>
              <a:t>among all candidates and election outcomes (i.e., victory)</a:t>
            </a:r>
          </a:p>
        </p:txBody>
      </p:sp>
      <p:pic>
        <p:nvPicPr>
          <p:cNvPr id="158" name="Picture 157">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59" name="Triangle 12">
            <a:extLst>
              <a:ext uri="{FF2B5EF4-FFF2-40B4-BE49-F238E27FC236}">
                <a16:creationId xmlns:a16="http://schemas.microsoft.com/office/drawing/2014/main" id="{532FA46E-ACAD-F44A-B127-7D95BC48CA96}"/>
              </a:ext>
            </a:extLst>
          </p:cNvPr>
          <p:cNvSpPr/>
          <p:nvPr/>
        </p:nvSpPr>
        <p:spPr>
          <a:xfrm rot="5400000">
            <a:off x="616666" y="1402477"/>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E35324CB-BA3C-3849-9525-612C71A97EC4}"/>
              </a:ext>
            </a:extLst>
          </p:cNvPr>
          <p:cNvSpPr txBox="1"/>
          <p:nvPr/>
        </p:nvSpPr>
        <p:spPr>
          <a:xfrm>
            <a:off x="745342" y="1328717"/>
            <a:ext cx="11446658" cy="323165"/>
          </a:xfrm>
          <a:prstGeom prst="rect">
            <a:avLst/>
          </a:prstGeom>
          <a:noFill/>
        </p:spPr>
        <p:txBody>
          <a:bodyPr wrap="square" rtlCol="0">
            <a:spAutoFit/>
          </a:bodyPr>
          <a:lstStyle/>
          <a:p>
            <a:r>
              <a:rPr lang="en-US" sz="1500" i="1" dirty="0">
                <a:solidFill>
                  <a:srgbClr val="1F1A62"/>
                </a:solidFill>
                <a:latin typeface="Helvetica Light" panose="020B0403020202020204" pitchFamily="34" charset="0"/>
              </a:rPr>
              <a:t>Additionally, </a:t>
            </a:r>
            <a:r>
              <a:rPr lang="en-US" sz="1500" i="1" u="sng" dirty="0">
                <a:solidFill>
                  <a:srgbClr val="1F1A62"/>
                </a:solidFill>
                <a:latin typeface="Helvetica Light" panose="020B0403020202020204" pitchFamily="34" charset="0"/>
              </a:rPr>
              <a:t>one</a:t>
            </a:r>
            <a:r>
              <a:rPr lang="en-US" sz="1500" i="1" dirty="0">
                <a:solidFill>
                  <a:srgbClr val="1F1A62"/>
                </a:solidFill>
                <a:latin typeface="Helvetica Light" panose="020B0403020202020204" pitchFamily="34" charset="0"/>
              </a:rPr>
              <a:t> winner that did not have a correlation had a cable TV SOV very close to their opponent</a:t>
            </a:r>
          </a:p>
        </p:txBody>
      </p:sp>
      <p:sp>
        <p:nvSpPr>
          <p:cNvPr id="162" name="TextBox 161">
            <a:extLst>
              <a:ext uri="{FF2B5EF4-FFF2-40B4-BE49-F238E27FC236}">
                <a16:creationId xmlns:a16="http://schemas.microsoft.com/office/drawing/2014/main" id="{849669F3-CC14-4C7D-9C19-BE32A5281E67}"/>
              </a:ext>
            </a:extLst>
          </p:cNvPr>
          <p:cNvSpPr txBox="1"/>
          <p:nvPr/>
        </p:nvSpPr>
        <p:spPr>
          <a:xfrm>
            <a:off x="546751" y="6158868"/>
            <a:ext cx="11688285" cy="415498"/>
          </a:xfrm>
          <a:prstGeom prst="rect">
            <a:avLst/>
          </a:prstGeom>
          <a:noFill/>
        </p:spPr>
        <p:txBody>
          <a:bodyPr wrap="square" rtlCol="0">
            <a:spAutoFit/>
          </a:bodyPr>
          <a:lstStyle/>
          <a:p>
            <a:pPr lvl="0">
              <a:defRPr/>
            </a:pPr>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TV Platforms: Cable TV, Broadcast TV, Spanish Language Broadcast TV and Satellite TV. TV Spend Sources: candidates, political parties, PACs and interest groups; Race Rating based on VAB analysis of Cook Political Report, ‘early’ rating represents US House (1/8/18), US Senate (2/1/18) and Gubernatorial (1/26/18), ‘Hotly-Contested’ races are ‘Toss-Up’ or ‘Lean’ ratings. Note: Share of Voice = Share of TV spend within their race. Based on TV dollars attributable to a candidate (‘N/A’ dollars not affiliated with a candidate are excluded). Total election cycle reflects all dollars spent between 12/26/17 – 11/20/18 (includes primary and general election). </a:t>
            </a:r>
          </a:p>
        </p:txBody>
      </p:sp>
      <p:sp>
        <p:nvSpPr>
          <p:cNvPr id="164" name="Rounded Rectangle 163"/>
          <p:cNvSpPr/>
          <p:nvPr/>
        </p:nvSpPr>
        <p:spPr>
          <a:xfrm>
            <a:off x="26224" y="1735454"/>
            <a:ext cx="12148629" cy="3072734"/>
          </a:xfrm>
          <a:prstGeom prst="roundRect">
            <a:avLst>
              <a:gd name="adj" fmla="val 7337"/>
            </a:avLst>
          </a:prstGeom>
          <a:solidFill>
            <a:srgbClr val="1B14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extBox 164"/>
          <p:cNvSpPr txBox="1"/>
          <p:nvPr/>
        </p:nvSpPr>
        <p:spPr>
          <a:xfrm>
            <a:off x="-24435" y="1735454"/>
            <a:ext cx="12199287" cy="400110"/>
          </a:xfrm>
          <a:prstGeom prst="rect">
            <a:avLst/>
          </a:prstGeom>
          <a:noFill/>
        </p:spPr>
        <p:txBody>
          <a:bodyPr wrap="square" rtlCol="0">
            <a:spAutoFit/>
          </a:bodyPr>
          <a:lstStyle/>
          <a:p>
            <a:pPr algn="ctr"/>
            <a:r>
              <a:rPr lang="en-US" sz="2000"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49 Winners </a:t>
            </a:r>
            <a:r>
              <a:rPr lang="en-US" sz="2000" i="1"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With</a:t>
            </a:r>
            <a:r>
              <a:rPr lang="en-US" sz="2000"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 Highest Cable TV Share Of Voice</a:t>
            </a:r>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54</a:t>
            </a:fld>
            <a:endParaRPr lang="en-US" dirty="0"/>
          </a:p>
        </p:txBody>
      </p:sp>
      <p:sp>
        <p:nvSpPr>
          <p:cNvPr id="219" name="Rounded Rectangle 218"/>
          <p:cNvSpPr/>
          <p:nvPr/>
        </p:nvSpPr>
        <p:spPr>
          <a:xfrm>
            <a:off x="2334348" y="4843076"/>
            <a:ext cx="7788795" cy="1240475"/>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extBox 219"/>
          <p:cNvSpPr txBox="1"/>
          <p:nvPr/>
        </p:nvSpPr>
        <p:spPr>
          <a:xfrm>
            <a:off x="1941343" y="4824683"/>
            <a:ext cx="8292662" cy="338554"/>
          </a:xfrm>
          <a:prstGeom prst="rect">
            <a:avLst/>
          </a:prstGeom>
          <a:noFill/>
        </p:spPr>
        <p:txBody>
          <a:bodyPr wrap="square" rtlCol="0">
            <a:spAutoFit/>
          </a:bodyPr>
          <a:lstStyle/>
          <a:p>
            <a:pPr algn="ctr"/>
            <a:r>
              <a:rPr lang="en-US" sz="1600" u="sng" dirty="0">
                <a:latin typeface="Helvetica Light" panose="020B0403020202020204" pitchFamily="34" charset="0"/>
                <a:ea typeface="Open Sans" panose="020B0606030504020204" pitchFamily="34" charset="0"/>
                <a:cs typeface="Open Sans" panose="020B0606030504020204" pitchFamily="34" charset="0"/>
              </a:rPr>
              <a:t>13 Winners </a:t>
            </a:r>
            <a:r>
              <a:rPr lang="en-US" sz="1600" i="1" u="sng" dirty="0">
                <a:latin typeface="Helvetica Light" panose="020B0403020202020204" pitchFamily="34" charset="0"/>
                <a:ea typeface="Open Sans" panose="020B0606030504020204" pitchFamily="34" charset="0"/>
                <a:cs typeface="Open Sans" panose="020B0606030504020204" pitchFamily="34" charset="0"/>
              </a:rPr>
              <a:t>Without</a:t>
            </a:r>
            <a:r>
              <a:rPr lang="en-US" sz="1600" u="sng" dirty="0">
                <a:latin typeface="Helvetica Light" panose="020B0403020202020204" pitchFamily="34" charset="0"/>
                <a:ea typeface="Open Sans" panose="020B0606030504020204" pitchFamily="34" charset="0"/>
                <a:cs typeface="Open Sans" panose="020B0606030504020204" pitchFamily="34" charset="0"/>
              </a:rPr>
              <a:t> Highest Cable TV Share Of Voice</a:t>
            </a:r>
          </a:p>
        </p:txBody>
      </p:sp>
      <p:pic>
        <p:nvPicPr>
          <p:cNvPr id="85" name="Picture 12">
            <a:extLst>
              <a:ext uri="{FF2B5EF4-FFF2-40B4-BE49-F238E27FC236}">
                <a16:creationId xmlns:a16="http://schemas.microsoft.com/office/drawing/2014/main" id="{10CD2494-F2D7-4967-A31D-41503367900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71448" y="3013750"/>
            <a:ext cx="460810"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86" name="Picture 14">
            <a:extLst>
              <a:ext uri="{FF2B5EF4-FFF2-40B4-BE49-F238E27FC236}">
                <a16:creationId xmlns:a16="http://schemas.microsoft.com/office/drawing/2014/main" id="{CA0C8A17-26FB-43EF-AC29-30846EC4F70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8160284" y="3022701"/>
            <a:ext cx="460810"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88" name="Picture 18">
            <a:extLst>
              <a:ext uri="{FF2B5EF4-FFF2-40B4-BE49-F238E27FC236}">
                <a16:creationId xmlns:a16="http://schemas.microsoft.com/office/drawing/2014/main" id="{EF888E29-CD27-4C7E-9AED-C65FBBD46DD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2207645" y="3013750"/>
            <a:ext cx="460810"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89" name="Picture 20">
            <a:extLst>
              <a:ext uri="{FF2B5EF4-FFF2-40B4-BE49-F238E27FC236}">
                <a16:creationId xmlns:a16="http://schemas.microsoft.com/office/drawing/2014/main" id="{77DF28D3-ACEE-45BD-8A45-58CF282F5F3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2870606" y="3013750"/>
            <a:ext cx="460659"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90" name="Picture 22">
            <a:extLst>
              <a:ext uri="{FF2B5EF4-FFF2-40B4-BE49-F238E27FC236}">
                <a16:creationId xmlns:a16="http://schemas.microsoft.com/office/drawing/2014/main" id="{0041677F-93AC-4111-BD51-27F66748D4A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3507874" y="3013750"/>
            <a:ext cx="460810"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93" name="Picture 30">
            <a:extLst>
              <a:ext uri="{FF2B5EF4-FFF2-40B4-BE49-F238E27FC236}">
                <a16:creationId xmlns:a16="http://schemas.microsoft.com/office/drawing/2014/main" id="{F478BDC1-A383-488A-AF7C-2C841DD928D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7505599" y="3022701"/>
            <a:ext cx="460333"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94" name="Picture 32">
            <a:extLst>
              <a:ext uri="{FF2B5EF4-FFF2-40B4-BE49-F238E27FC236}">
                <a16:creationId xmlns:a16="http://schemas.microsoft.com/office/drawing/2014/main" id="{FD51C965-2AE1-455A-8B77-2643A69DA6D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p:blipFill>
        <p:spPr bwMode="auto">
          <a:xfrm>
            <a:off x="10241120" y="3006505"/>
            <a:ext cx="460810"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96" name="Picture 38">
            <a:extLst>
              <a:ext uri="{FF2B5EF4-FFF2-40B4-BE49-F238E27FC236}">
                <a16:creationId xmlns:a16="http://schemas.microsoft.com/office/drawing/2014/main" id="{4E3B71E9-6F6E-45BF-BFC7-B7BDC6B39CFE}"/>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21744"/>
          <a:stretch/>
        </p:blipFill>
        <p:spPr bwMode="auto">
          <a:xfrm>
            <a:off x="11507412" y="3006505"/>
            <a:ext cx="524318"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97" name="Picture 44">
            <a:extLst>
              <a:ext uri="{FF2B5EF4-FFF2-40B4-BE49-F238E27FC236}">
                <a16:creationId xmlns:a16="http://schemas.microsoft.com/office/drawing/2014/main" id="{7EBEB7A4-9358-418C-B0C8-C98991C307CA}"/>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p:blipFill>
        <p:spPr bwMode="auto">
          <a:xfrm>
            <a:off x="8794979" y="3022701"/>
            <a:ext cx="552972"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98" name="Picture 46">
            <a:extLst>
              <a:ext uri="{FF2B5EF4-FFF2-40B4-BE49-F238E27FC236}">
                <a16:creationId xmlns:a16="http://schemas.microsoft.com/office/drawing/2014/main" id="{EAD7AF17-1408-42A0-915B-3765B53909FC}"/>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13124" r="5354"/>
          <a:stretch/>
        </p:blipFill>
        <p:spPr bwMode="auto">
          <a:xfrm>
            <a:off x="9521402" y="3006505"/>
            <a:ext cx="542760"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99" name="Picture 50">
            <a:extLst>
              <a:ext uri="{FF2B5EF4-FFF2-40B4-BE49-F238E27FC236}">
                <a16:creationId xmlns:a16="http://schemas.microsoft.com/office/drawing/2014/main" id="{5D974DCC-C1BB-4F03-A4E2-EE5D011A40D3}"/>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r="6283"/>
          <a:stretch/>
        </p:blipFill>
        <p:spPr bwMode="auto">
          <a:xfrm>
            <a:off x="10889778" y="3006505"/>
            <a:ext cx="518257"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00" name="Picture 2" descr="Image result for kyrsten sinema">
            <a:extLst>
              <a:ext uri="{FF2B5EF4-FFF2-40B4-BE49-F238E27FC236}">
                <a16:creationId xmlns:a16="http://schemas.microsoft.com/office/drawing/2014/main" id="{BE11CA01-3CA0-4316-A1BD-06786B4DE5E4}"/>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71448" y="2097744"/>
            <a:ext cx="460810"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01" name="Picture 4" descr="Image result for rick scott">
            <a:extLst>
              <a:ext uri="{FF2B5EF4-FFF2-40B4-BE49-F238E27FC236}">
                <a16:creationId xmlns:a16="http://schemas.microsoft.com/office/drawing/2014/main" id="{BA132B2E-C9B7-4B65-A983-3AB0E32B5F7A}"/>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812249" y="2097744"/>
            <a:ext cx="552654"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02" name="Picture 14" descr="Image result for jacky rosen">
            <a:extLst>
              <a:ext uri="{FF2B5EF4-FFF2-40B4-BE49-F238E27FC236}">
                <a16:creationId xmlns:a16="http://schemas.microsoft.com/office/drawing/2014/main" id="{CA0C8A17-26FB-43EF-AC29-30846EC4F700}"/>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468870" y="2097744"/>
            <a:ext cx="546418"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03" name="Picture 16" descr="Image result for sherrod brown">
            <a:extLst>
              <a:ext uri="{FF2B5EF4-FFF2-40B4-BE49-F238E27FC236}">
                <a16:creationId xmlns:a16="http://schemas.microsoft.com/office/drawing/2014/main" id="{2171A2CB-9483-4B6A-9C65-8EC3E06872D5}"/>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2123292" y="2097744"/>
            <a:ext cx="545609"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04" name="Picture 18" descr="Image result for marsha blackburn">
            <a:extLst>
              <a:ext uri="{FF2B5EF4-FFF2-40B4-BE49-F238E27FC236}">
                <a16:creationId xmlns:a16="http://schemas.microsoft.com/office/drawing/2014/main" id="{EF888E29-CD27-4C7E-9AED-C65FBBD46DD0}"/>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749201" y="2097744"/>
            <a:ext cx="545609"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05" name="Picture 20" descr="Image result for joe manchin">
            <a:extLst>
              <a:ext uri="{FF2B5EF4-FFF2-40B4-BE49-F238E27FC236}">
                <a16:creationId xmlns:a16="http://schemas.microsoft.com/office/drawing/2014/main" id="{77DF28D3-ACEE-45BD-8A45-58CF282F5F33}"/>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478517" y="2097744"/>
            <a:ext cx="460810"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06" name="Picture 22" descr="Image result for tom o'halleran">
            <a:extLst>
              <a:ext uri="{FF2B5EF4-FFF2-40B4-BE49-F238E27FC236}">
                <a16:creationId xmlns:a16="http://schemas.microsoft.com/office/drawing/2014/main" id="{0041677F-93AC-4111-BD51-27F66748D4A1}"/>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8183812" y="2097744"/>
            <a:ext cx="576428"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07" name="Picture 24" descr="Image result for ann kirkpatrick">
            <a:extLst>
              <a:ext uri="{FF2B5EF4-FFF2-40B4-BE49-F238E27FC236}">
                <a16:creationId xmlns:a16="http://schemas.microsoft.com/office/drawing/2014/main" id="{93C8D8B4-AAA7-415B-AFDE-E8A90389DB69}"/>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8886237" y="2097744"/>
            <a:ext cx="552972"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08" name="Picture 26" descr="Image result for josh harder">
            <a:extLst>
              <a:ext uri="{FF2B5EF4-FFF2-40B4-BE49-F238E27FC236}">
                <a16:creationId xmlns:a16="http://schemas.microsoft.com/office/drawing/2014/main" id="{106E3D48-2F0A-4BA5-9C70-407AD51EAA31}"/>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9568310" y="2097744"/>
            <a:ext cx="495833"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09" name="Picture 30" descr="Image result for gil cisneros">
            <a:extLst>
              <a:ext uri="{FF2B5EF4-FFF2-40B4-BE49-F238E27FC236}">
                <a16:creationId xmlns:a16="http://schemas.microsoft.com/office/drawing/2014/main" id="{F478BDC1-A383-488A-AF7C-2C841DD928D3}"/>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10863454" y="2097744"/>
            <a:ext cx="490488"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10" name="Picture 34" descr="Image result for harley rouda">
            <a:extLst>
              <a:ext uri="{FF2B5EF4-FFF2-40B4-BE49-F238E27FC236}">
                <a16:creationId xmlns:a16="http://schemas.microsoft.com/office/drawing/2014/main" id="{6EE76D74-26A5-427B-AA3E-FCB1405449F2}"/>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11537561" y="2097744"/>
            <a:ext cx="541671"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11" name="Picture 38" descr="Image result for jason crow">
            <a:extLst>
              <a:ext uri="{FF2B5EF4-FFF2-40B4-BE49-F238E27FC236}">
                <a16:creationId xmlns:a16="http://schemas.microsoft.com/office/drawing/2014/main" id="{4E3B71E9-6F6E-45BF-BFC7-B7BDC6B39CFE}"/>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4104935" y="2097744"/>
            <a:ext cx="551286"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12" name="Picture 40" descr="Image result for stephanie murphy">
            <a:extLst>
              <a:ext uri="{FF2B5EF4-FFF2-40B4-BE49-F238E27FC236}">
                <a16:creationId xmlns:a16="http://schemas.microsoft.com/office/drawing/2014/main" id="{E2877A1A-6310-49BE-AA3B-3CDAC846AC6C}"/>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4789026" y="2097744"/>
            <a:ext cx="547832"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13" name="Picture 42" descr="Image result for debbie mucarsel-powell">
            <a:extLst>
              <a:ext uri="{FF2B5EF4-FFF2-40B4-BE49-F238E27FC236}">
                <a16:creationId xmlns:a16="http://schemas.microsoft.com/office/drawing/2014/main" id="{10B0D9EA-5EE7-4888-9D36-552B939D5773}"/>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4131596" y="3022701"/>
            <a:ext cx="553523"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14" name="Picture 44" descr="Image result for donna shalala">
            <a:extLst>
              <a:ext uri="{FF2B5EF4-FFF2-40B4-BE49-F238E27FC236}">
                <a16:creationId xmlns:a16="http://schemas.microsoft.com/office/drawing/2014/main" id="{7EBEB7A4-9358-418C-B0C8-C98991C307CA}"/>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4821783" y="3022701"/>
            <a:ext cx="552972"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15" name="Picture 46" descr="Image result for lucy mcbath">
            <a:extLst>
              <a:ext uri="{FF2B5EF4-FFF2-40B4-BE49-F238E27FC236}">
                <a16:creationId xmlns:a16="http://schemas.microsoft.com/office/drawing/2014/main" id="{EAD7AF17-1408-42A0-915B-3765B53909FC}"/>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5475286" y="3022701"/>
            <a:ext cx="552972"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16" name="Picture 48" descr="Image result for abby finkenauer">
            <a:extLst>
              <a:ext uri="{FF2B5EF4-FFF2-40B4-BE49-F238E27FC236}">
                <a16:creationId xmlns:a16="http://schemas.microsoft.com/office/drawing/2014/main" id="{496A6C5F-AAC3-4BC8-93C6-4EFC3210CD88}"/>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6175384" y="3022701"/>
            <a:ext cx="460810"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17" name="Picture 50" descr="Image result for cindy axne">
            <a:extLst>
              <a:ext uri="{FF2B5EF4-FFF2-40B4-BE49-F238E27FC236}">
                <a16:creationId xmlns:a16="http://schemas.microsoft.com/office/drawing/2014/main" id="{5D974DCC-C1BB-4F03-A4E2-EE5D011A40D3}"/>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6750368" y="3022701"/>
            <a:ext cx="557327"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18" name="Picture 54" descr="Image result for mike bost">
            <a:extLst>
              <a:ext uri="{FF2B5EF4-FFF2-40B4-BE49-F238E27FC236}">
                <a16:creationId xmlns:a16="http://schemas.microsoft.com/office/drawing/2014/main" id="{50A39796-EC94-4008-B239-87368866E515}"/>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10224921" y="2097744"/>
            <a:ext cx="490645"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20" name="Picture 58" descr="Image result for sharice davids">
            <a:extLst>
              <a:ext uri="{FF2B5EF4-FFF2-40B4-BE49-F238E27FC236}">
                <a16:creationId xmlns:a16="http://schemas.microsoft.com/office/drawing/2014/main" id="{B1AF9690-F9E7-462C-AD2A-2AB785F52765}"/>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5485262" y="2097744"/>
            <a:ext cx="527210"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21" name="Picture 60" descr="Image result for andy barr">
            <a:extLst>
              <a:ext uri="{FF2B5EF4-FFF2-40B4-BE49-F238E27FC236}">
                <a16:creationId xmlns:a16="http://schemas.microsoft.com/office/drawing/2014/main" id="{7067AE51-6D4C-44F3-9CA2-77D94AFFC644}"/>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6189644" y="2097744"/>
            <a:ext cx="459049"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26" name="Picture 74" descr="Image result for pete stauber">
            <a:extLst>
              <a:ext uri="{FF2B5EF4-FFF2-40B4-BE49-F238E27FC236}">
                <a16:creationId xmlns:a16="http://schemas.microsoft.com/office/drawing/2014/main" id="{D587E39B-A7E1-4127-8C70-3059A64850EF}"/>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872306" y="3013750"/>
            <a:ext cx="459873"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27" name="Picture 76" descr="Image result for don bacon">
            <a:extLst>
              <a:ext uri="{FF2B5EF4-FFF2-40B4-BE49-F238E27FC236}">
                <a16:creationId xmlns:a16="http://schemas.microsoft.com/office/drawing/2014/main" id="{B0626594-E22D-4377-931A-9E5C58238DE4}"/>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1485917" y="3013750"/>
            <a:ext cx="552814"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28" name="Picture 78" descr="Image result for chris pappas">
            <a:extLst>
              <a:ext uri="{FF2B5EF4-FFF2-40B4-BE49-F238E27FC236}">
                <a16:creationId xmlns:a16="http://schemas.microsoft.com/office/drawing/2014/main" id="{2A6EE2B3-2661-420F-AD7C-6AF0A2D6AC3E}"/>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6820436" y="2097744"/>
            <a:ext cx="549291"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129" name="Picture 80" descr="Image result for josh gottheimer">
            <a:extLst>
              <a:ext uri="{FF2B5EF4-FFF2-40B4-BE49-F238E27FC236}">
                <a16:creationId xmlns:a16="http://schemas.microsoft.com/office/drawing/2014/main" id="{6AB273BF-783B-44C7-87EC-BF3DEA46E8EA}"/>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7489018" y="2097744"/>
            <a:ext cx="460008"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130" name="TextBox 129"/>
          <p:cNvSpPr txBox="1"/>
          <p:nvPr/>
        </p:nvSpPr>
        <p:spPr>
          <a:xfrm>
            <a:off x="22855" y="2775673"/>
            <a:ext cx="78593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Kyrsten Sinema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Senate: AZ - Dem</a:t>
            </a:r>
          </a:p>
        </p:txBody>
      </p:sp>
      <p:sp>
        <p:nvSpPr>
          <p:cNvPr id="131" name="TextBox 130">
            <a:extLst>
              <a:ext uri="{FF2B5EF4-FFF2-40B4-BE49-F238E27FC236}">
                <a16:creationId xmlns:a16="http://schemas.microsoft.com/office/drawing/2014/main" id="{D72C3AA7-F0F4-41AE-9291-B0F43362FCDE}"/>
              </a:ext>
            </a:extLst>
          </p:cNvPr>
          <p:cNvSpPr txBox="1"/>
          <p:nvPr/>
        </p:nvSpPr>
        <p:spPr>
          <a:xfrm>
            <a:off x="695608" y="2775673"/>
            <a:ext cx="78593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Rick Scott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Senate: FL - Rep</a:t>
            </a:r>
          </a:p>
        </p:txBody>
      </p:sp>
      <p:sp>
        <p:nvSpPr>
          <p:cNvPr id="132" name="TextBox 131">
            <a:extLst>
              <a:ext uri="{FF2B5EF4-FFF2-40B4-BE49-F238E27FC236}">
                <a16:creationId xmlns:a16="http://schemas.microsoft.com/office/drawing/2014/main" id="{BD075F08-00BA-4A12-92BD-B4FF39F5ED36}"/>
              </a:ext>
            </a:extLst>
          </p:cNvPr>
          <p:cNvSpPr txBox="1"/>
          <p:nvPr/>
        </p:nvSpPr>
        <p:spPr>
          <a:xfrm>
            <a:off x="1341527" y="2775673"/>
            <a:ext cx="80110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Jacky Rosen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Senate: NV - Dem</a:t>
            </a:r>
          </a:p>
        </p:txBody>
      </p:sp>
      <p:sp>
        <p:nvSpPr>
          <p:cNvPr id="133" name="TextBox 132">
            <a:extLst>
              <a:ext uri="{FF2B5EF4-FFF2-40B4-BE49-F238E27FC236}">
                <a16:creationId xmlns:a16="http://schemas.microsoft.com/office/drawing/2014/main" id="{F227583B-F097-4F37-BDB7-5A9B7F73B3A2}"/>
              </a:ext>
            </a:extLst>
          </p:cNvPr>
          <p:cNvSpPr txBox="1"/>
          <p:nvPr/>
        </p:nvSpPr>
        <p:spPr>
          <a:xfrm>
            <a:off x="1990786" y="2775673"/>
            <a:ext cx="81062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Sherrod Brown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Senate: OH - Dem</a:t>
            </a:r>
          </a:p>
        </p:txBody>
      </p:sp>
      <p:sp>
        <p:nvSpPr>
          <p:cNvPr id="134" name="TextBox 133">
            <a:extLst>
              <a:ext uri="{FF2B5EF4-FFF2-40B4-BE49-F238E27FC236}">
                <a16:creationId xmlns:a16="http://schemas.microsoft.com/office/drawing/2014/main" id="{E0172F1C-C6CE-4042-8C89-A169F352332C}"/>
              </a:ext>
            </a:extLst>
          </p:cNvPr>
          <p:cNvSpPr txBox="1"/>
          <p:nvPr/>
        </p:nvSpPr>
        <p:spPr>
          <a:xfrm>
            <a:off x="2642203" y="2775673"/>
            <a:ext cx="78593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Marsha Blackburn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Senate: TN - Rep</a:t>
            </a:r>
          </a:p>
        </p:txBody>
      </p:sp>
      <p:sp>
        <p:nvSpPr>
          <p:cNvPr id="135" name="TextBox 134">
            <a:extLst>
              <a:ext uri="{FF2B5EF4-FFF2-40B4-BE49-F238E27FC236}">
                <a16:creationId xmlns:a16="http://schemas.microsoft.com/office/drawing/2014/main" id="{ACBD5ED7-008C-4F6E-B5BE-F8A58BB4F47E}"/>
              </a:ext>
            </a:extLst>
          </p:cNvPr>
          <p:cNvSpPr txBox="1"/>
          <p:nvPr/>
        </p:nvSpPr>
        <p:spPr>
          <a:xfrm>
            <a:off x="3327668" y="2775673"/>
            <a:ext cx="81062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Joe Manchin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Senate: WV - Dem</a:t>
            </a:r>
          </a:p>
        </p:txBody>
      </p:sp>
      <p:sp>
        <p:nvSpPr>
          <p:cNvPr id="136" name="TextBox 135">
            <a:extLst>
              <a:ext uri="{FF2B5EF4-FFF2-40B4-BE49-F238E27FC236}">
                <a16:creationId xmlns:a16="http://schemas.microsoft.com/office/drawing/2014/main" id="{0F30D986-8BE8-435F-BF6F-263C8DB792EB}"/>
              </a:ext>
            </a:extLst>
          </p:cNvPr>
          <p:cNvSpPr txBox="1"/>
          <p:nvPr/>
        </p:nvSpPr>
        <p:spPr>
          <a:xfrm>
            <a:off x="3978031" y="2775673"/>
            <a:ext cx="88100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Jason Crow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CO(6) - Dem</a:t>
            </a:r>
          </a:p>
        </p:txBody>
      </p:sp>
      <p:sp>
        <p:nvSpPr>
          <p:cNvPr id="137" name="TextBox 136">
            <a:extLst>
              <a:ext uri="{FF2B5EF4-FFF2-40B4-BE49-F238E27FC236}">
                <a16:creationId xmlns:a16="http://schemas.microsoft.com/office/drawing/2014/main" id="{44234B38-CFD8-4614-829E-3928644C31DB}"/>
              </a:ext>
            </a:extLst>
          </p:cNvPr>
          <p:cNvSpPr txBox="1"/>
          <p:nvPr/>
        </p:nvSpPr>
        <p:spPr>
          <a:xfrm>
            <a:off x="4674330" y="2775673"/>
            <a:ext cx="86041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Stephanie Murphy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FL(7) - Dem</a:t>
            </a:r>
          </a:p>
        </p:txBody>
      </p:sp>
      <p:sp>
        <p:nvSpPr>
          <p:cNvPr id="138" name="TextBox 137">
            <a:extLst>
              <a:ext uri="{FF2B5EF4-FFF2-40B4-BE49-F238E27FC236}">
                <a16:creationId xmlns:a16="http://schemas.microsoft.com/office/drawing/2014/main" id="{320762A9-243A-4C61-B621-A5C249B92A36}"/>
              </a:ext>
            </a:extLst>
          </p:cNvPr>
          <p:cNvSpPr txBox="1"/>
          <p:nvPr/>
        </p:nvSpPr>
        <p:spPr>
          <a:xfrm>
            <a:off x="5327868" y="2775673"/>
            <a:ext cx="88100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Sharice Davids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KS(3) - Dem</a:t>
            </a:r>
          </a:p>
        </p:txBody>
      </p:sp>
      <p:sp>
        <p:nvSpPr>
          <p:cNvPr id="139" name="TextBox 138">
            <a:extLst>
              <a:ext uri="{FF2B5EF4-FFF2-40B4-BE49-F238E27FC236}">
                <a16:creationId xmlns:a16="http://schemas.microsoft.com/office/drawing/2014/main" id="{B941F2FF-4FE0-4CB4-B23F-805D3FA7B553}"/>
              </a:ext>
            </a:extLst>
          </p:cNvPr>
          <p:cNvSpPr txBox="1"/>
          <p:nvPr/>
        </p:nvSpPr>
        <p:spPr>
          <a:xfrm>
            <a:off x="6019963" y="2775673"/>
            <a:ext cx="84451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Andy  Barr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KY(6) - Rep</a:t>
            </a:r>
          </a:p>
        </p:txBody>
      </p:sp>
      <p:sp>
        <p:nvSpPr>
          <p:cNvPr id="140" name="TextBox 139">
            <a:extLst>
              <a:ext uri="{FF2B5EF4-FFF2-40B4-BE49-F238E27FC236}">
                <a16:creationId xmlns:a16="http://schemas.microsoft.com/office/drawing/2014/main" id="{E2AB6737-24BC-4EEE-B1A6-0ED093C206E3}"/>
              </a:ext>
            </a:extLst>
          </p:cNvPr>
          <p:cNvSpPr txBox="1"/>
          <p:nvPr/>
        </p:nvSpPr>
        <p:spPr>
          <a:xfrm>
            <a:off x="6687926" y="2775673"/>
            <a:ext cx="88100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Chris Pappas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NH(1) - Dem</a:t>
            </a:r>
          </a:p>
        </p:txBody>
      </p:sp>
      <p:sp>
        <p:nvSpPr>
          <p:cNvPr id="141" name="TextBox 140">
            <a:extLst>
              <a:ext uri="{FF2B5EF4-FFF2-40B4-BE49-F238E27FC236}">
                <a16:creationId xmlns:a16="http://schemas.microsoft.com/office/drawing/2014/main" id="{E7B28F6B-631E-46A0-AA6C-EB6AE6ECF7CA}"/>
              </a:ext>
            </a:extLst>
          </p:cNvPr>
          <p:cNvSpPr txBox="1"/>
          <p:nvPr/>
        </p:nvSpPr>
        <p:spPr>
          <a:xfrm>
            <a:off x="7311046" y="2775673"/>
            <a:ext cx="84757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Josh Gottheimer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NJ(5) - Dem</a:t>
            </a:r>
          </a:p>
        </p:txBody>
      </p:sp>
      <p:sp>
        <p:nvSpPr>
          <p:cNvPr id="142" name="TextBox 141">
            <a:extLst>
              <a:ext uri="{FF2B5EF4-FFF2-40B4-BE49-F238E27FC236}">
                <a16:creationId xmlns:a16="http://schemas.microsoft.com/office/drawing/2014/main" id="{6801455B-1A89-4D6D-B839-8A6C53454F72}"/>
              </a:ext>
            </a:extLst>
          </p:cNvPr>
          <p:cNvSpPr txBox="1"/>
          <p:nvPr/>
        </p:nvSpPr>
        <p:spPr>
          <a:xfrm>
            <a:off x="8729377" y="2798368"/>
            <a:ext cx="86669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Ann  Kirkpatrick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AZ(2) - Dem</a:t>
            </a:r>
          </a:p>
        </p:txBody>
      </p:sp>
      <p:sp>
        <p:nvSpPr>
          <p:cNvPr id="143" name="TextBox 142">
            <a:extLst>
              <a:ext uri="{FF2B5EF4-FFF2-40B4-BE49-F238E27FC236}">
                <a16:creationId xmlns:a16="http://schemas.microsoft.com/office/drawing/2014/main" id="{9F750F8D-2F96-4536-A98B-FAF9B6F606D9}"/>
              </a:ext>
            </a:extLst>
          </p:cNvPr>
          <p:cNvSpPr txBox="1"/>
          <p:nvPr/>
        </p:nvSpPr>
        <p:spPr>
          <a:xfrm>
            <a:off x="9370514" y="2798368"/>
            <a:ext cx="89142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Josh Harder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CA(10) - Dem</a:t>
            </a:r>
          </a:p>
        </p:txBody>
      </p:sp>
      <p:sp>
        <p:nvSpPr>
          <p:cNvPr id="144" name="TextBox 143">
            <a:extLst>
              <a:ext uri="{FF2B5EF4-FFF2-40B4-BE49-F238E27FC236}">
                <a16:creationId xmlns:a16="http://schemas.microsoft.com/office/drawing/2014/main" id="{EC583BCA-A2B8-4938-8CCC-385EAFA77076}"/>
              </a:ext>
            </a:extLst>
          </p:cNvPr>
          <p:cNvSpPr txBox="1"/>
          <p:nvPr/>
        </p:nvSpPr>
        <p:spPr>
          <a:xfrm>
            <a:off x="10672731" y="2798368"/>
            <a:ext cx="89142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Gil Cisneros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CA(39) - Dem</a:t>
            </a:r>
          </a:p>
        </p:txBody>
      </p:sp>
      <p:sp>
        <p:nvSpPr>
          <p:cNvPr id="145" name="TextBox 144">
            <a:extLst>
              <a:ext uri="{FF2B5EF4-FFF2-40B4-BE49-F238E27FC236}">
                <a16:creationId xmlns:a16="http://schemas.microsoft.com/office/drawing/2014/main" id="{45549EF7-B0F3-427A-B9F6-6D0C1CFFF46E}"/>
              </a:ext>
            </a:extLst>
          </p:cNvPr>
          <p:cNvSpPr txBox="1"/>
          <p:nvPr/>
        </p:nvSpPr>
        <p:spPr>
          <a:xfrm>
            <a:off x="11374486" y="2798368"/>
            <a:ext cx="89142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Harley Rouda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CA(48) - Dem</a:t>
            </a:r>
          </a:p>
        </p:txBody>
      </p:sp>
      <p:sp>
        <p:nvSpPr>
          <p:cNvPr id="146" name="TextBox 145">
            <a:extLst>
              <a:ext uri="{FF2B5EF4-FFF2-40B4-BE49-F238E27FC236}">
                <a16:creationId xmlns:a16="http://schemas.microsoft.com/office/drawing/2014/main" id="{9329A08C-8DDC-4A27-A3DE-24C823C10C94}"/>
              </a:ext>
            </a:extLst>
          </p:cNvPr>
          <p:cNvSpPr txBox="1"/>
          <p:nvPr/>
        </p:nvSpPr>
        <p:spPr>
          <a:xfrm>
            <a:off x="648922" y="3714374"/>
            <a:ext cx="87936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Pete Stauber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MN(8) - Rep</a:t>
            </a:r>
          </a:p>
        </p:txBody>
      </p:sp>
      <p:sp>
        <p:nvSpPr>
          <p:cNvPr id="147" name="TextBox 146">
            <a:extLst>
              <a:ext uri="{FF2B5EF4-FFF2-40B4-BE49-F238E27FC236}">
                <a16:creationId xmlns:a16="http://schemas.microsoft.com/office/drawing/2014/main" id="{4DD874BA-E3D2-4349-A45F-9D2A51DF44BE}"/>
              </a:ext>
            </a:extLst>
          </p:cNvPr>
          <p:cNvSpPr txBox="1"/>
          <p:nvPr/>
        </p:nvSpPr>
        <p:spPr>
          <a:xfrm>
            <a:off x="1343216" y="3714374"/>
            <a:ext cx="87936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Don Bacon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NE(2) - Rep</a:t>
            </a:r>
          </a:p>
        </p:txBody>
      </p:sp>
      <p:sp>
        <p:nvSpPr>
          <p:cNvPr id="148" name="TextBox 147">
            <a:extLst>
              <a:ext uri="{FF2B5EF4-FFF2-40B4-BE49-F238E27FC236}">
                <a16:creationId xmlns:a16="http://schemas.microsoft.com/office/drawing/2014/main" id="{386773A6-37F5-494D-9400-8BCDD78EBC6D}"/>
              </a:ext>
            </a:extLst>
          </p:cNvPr>
          <p:cNvSpPr txBox="1"/>
          <p:nvPr/>
        </p:nvSpPr>
        <p:spPr>
          <a:xfrm>
            <a:off x="2011497" y="3714374"/>
            <a:ext cx="87226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Lizzie Pannill Fletcher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TX(7) - Dem</a:t>
            </a:r>
          </a:p>
        </p:txBody>
      </p:sp>
      <p:sp>
        <p:nvSpPr>
          <p:cNvPr id="149" name="TextBox 148">
            <a:extLst>
              <a:ext uri="{FF2B5EF4-FFF2-40B4-BE49-F238E27FC236}">
                <a16:creationId xmlns:a16="http://schemas.microsoft.com/office/drawing/2014/main" id="{76EAD410-2C06-4715-9A47-3A17184ECCB1}"/>
              </a:ext>
            </a:extLst>
          </p:cNvPr>
          <p:cNvSpPr txBox="1"/>
          <p:nvPr/>
        </p:nvSpPr>
        <p:spPr>
          <a:xfrm>
            <a:off x="2650978" y="3714374"/>
            <a:ext cx="87936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Will Hurd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TX(23) - Rep</a:t>
            </a:r>
          </a:p>
        </p:txBody>
      </p:sp>
      <p:sp>
        <p:nvSpPr>
          <p:cNvPr id="150" name="TextBox 149">
            <a:extLst>
              <a:ext uri="{FF2B5EF4-FFF2-40B4-BE49-F238E27FC236}">
                <a16:creationId xmlns:a16="http://schemas.microsoft.com/office/drawing/2014/main" id="{A76A43AE-2DC5-401A-9EC4-A6947FAFCAA8}"/>
              </a:ext>
            </a:extLst>
          </p:cNvPr>
          <p:cNvSpPr txBox="1"/>
          <p:nvPr/>
        </p:nvSpPr>
        <p:spPr>
          <a:xfrm>
            <a:off x="3308406" y="3714374"/>
            <a:ext cx="89142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Colin Allred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TX(32) - Dem</a:t>
            </a:r>
          </a:p>
        </p:txBody>
      </p:sp>
      <p:sp>
        <p:nvSpPr>
          <p:cNvPr id="151" name="TextBox 150">
            <a:extLst>
              <a:ext uri="{FF2B5EF4-FFF2-40B4-BE49-F238E27FC236}">
                <a16:creationId xmlns:a16="http://schemas.microsoft.com/office/drawing/2014/main" id="{29596B39-C7AE-4124-BF23-77461C4DDA13}"/>
              </a:ext>
            </a:extLst>
          </p:cNvPr>
          <p:cNvSpPr txBox="1"/>
          <p:nvPr/>
        </p:nvSpPr>
        <p:spPr>
          <a:xfrm>
            <a:off x="3970891" y="3714374"/>
            <a:ext cx="942686"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Debbie Mucarsel-Powell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FL(26) - Dem</a:t>
            </a:r>
          </a:p>
        </p:txBody>
      </p:sp>
      <p:sp>
        <p:nvSpPr>
          <p:cNvPr id="152" name="TextBox 151">
            <a:extLst>
              <a:ext uri="{FF2B5EF4-FFF2-40B4-BE49-F238E27FC236}">
                <a16:creationId xmlns:a16="http://schemas.microsoft.com/office/drawing/2014/main" id="{8B0F2F46-6E37-4BFF-8A74-9767606EAB42}"/>
              </a:ext>
            </a:extLst>
          </p:cNvPr>
          <p:cNvSpPr txBox="1"/>
          <p:nvPr/>
        </p:nvSpPr>
        <p:spPr>
          <a:xfrm>
            <a:off x="4645774" y="3714374"/>
            <a:ext cx="90499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Donna Shalala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FL(27) - Dem</a:t>
            </a:r>
          </a:p>
        </p:txBody>
      </p:sp>
      <p:sp>
        <p:nvSpPr>
          <p:cNvPr id="153" name="TextBox 152">
            <a:extLst>
              <a:ext uri="{FF2B5EF4-FFF2-40B4-BE49-F238E27FC236}">
                <a16:creationId xmlns:a16="http://schemas.microsoft.com/office/drawing/2014/main" id="{BB0F8267-81E6-4BB3-A63E-5B3F661FF41A}"/>
              </a:ext>
            </a:extLst>
          </p:cNvPr>
          <p:cNvSpPr txBox="1"/>
          <p:nvPr/>
        </p:nvSpPr>
        <p:spPr>
          <a:xfrm>
            <a:off x="5318426" y="3714374"/>
            <a:ext cx="86669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Lucy McBath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GA(6) - Dem</a:t>
            </a:r>
          </a:p>
        </p:txBody>
      </p:sp>
      <p:sp>
        <p:nvSpPr>
          <p:cNvPr id="154" name="TextBox 153">
            <a:extLst>
              <a:ext uri="{FF2B5EF4-FFF2-40B4-BE49-F238E27FC236}">
                <a16:creationId xmlns:a16="http://schemas.microsoft.com/office/drawing/2014/main" id="{858685DE-D1A6-436E-83FF-A8EF4359D2B5}"/>
              </a:ext>
            </a:extLst>
          </p:cNvPr>
          <p:cNvSpPr txBox="1"/>
          <p:nvPr/>
        </p:nvSpPr>
        <p:spPr>
          <a:xfrm>
            <a:off x="5972443" y="3714374"/>
            <a:ext cx="86669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Abby Finkenaur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IA(1) - Dem</a:t>
            </a:r>
          </a:p>
        </p:txBody>
      </p:sp>
      <p:sp>
        <p:nvSpPr>
          <p:cNvPr id="155" name="TextBox 154">
            <a:extLst>
              <a:ext uri="{FF2B5EF4-FFF2-40B4-BE49-F238E27FC236}">
                <a16:creationId xmlns:a16="http://schemas.microsoft.com/office/drawing/2014/main" id="{4143114F-B4AE-471A-BB36-DEE1B6A566F5}"/>
              </a:ext>
            </a:extLst>
          </p:cNvPr>
          <p:cNvSpPr txBox="1"/>
          <p:nvPr/>
        </p:nvSpPr>
        <p:spPr>
          <a:xfrm>
            <a:off x="6617298" y="3714374"/>
            <a:ext cx="86669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Cindy Axne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IA(3) - Dem</a:t>
            </a:r>
          </a:p>
        </p:txBody>
      </p:sp>
      <p:sp>
        <p:nvSpPr>
          <p:cNvPr id="232" name="TextBox 231">
            <a:extLst>
              <a:ext uri="{FF2B5EF4-FFF2-40B4-BE49-F238E27FC236}">
                <a16:creationId xmlns:a16="http://schemas.microsoft.com/office/drawing/2014/main" id="{B62BC07E-C069-46BD-A697-6797280B5608}"/>
              </a:ext>
            </a:extLst>
          </p:cNvPr>
          <p:cNvSpPr txBox="1"/>
          <p:nvPr/>
        </p:nvSpPr>
        <p:spPr>
          <a:xfrm>
            <a:off x="10030561" y="2798368"/>
            <a:ext cx="87936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Mike Bost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IL(12) - Rep</a:t>
            </a:r>
          </a:p>
        </p:txBody>
      </p:sp>
      <p:sp>
        <p:nvSpPr>
          <p:cNvPr id="233" name="TextBox 232">
            <a:extLst>
              <a:ext uri="{FF2B5EF4-FFF2-40B4-BE49-F238E27FC236}">
                <a16:creationId xmlns:a16="http://schemas.microsoft.com/office/drawing/2014/main" id="{52F1568C-80BC-429F-A3C9-445823D8DF67}"/>
              </a:ext>
            </a:extLst>
          </p:cNvPr>
          <p:cNvSpPr txBox="1"/>
          <p:nvPr/>
        </p:nvSpPr>
        <p:spPr>
          <a:xfrm>
            <a:off x="8649765" y="3714374"/>
            <a:ext cx="86669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Gretchen Whitmer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Governor: MI - Dem</a:t>
            </a:r>
          </a:p>
        </p:txBody>
      </p:sp>
      <p:sp>
        <p:nvSpPr>
          <p:cNvPr id="234" name="TextBox 233">
            <a:extLst>
              <a:ext uri="{FF2B5EF4-FFF2-40B4-BE49-F238E27FC236}">
                <a16:creationId xmlns:a16="http://schemas.microsoft.com/office/drawing/2014/main" id="{D7BAA96B-AC08-486A-A7EB-AC6F912B731D}"/>
              </a:ext>
            </a:extLst>
          </p:cNvPr>
          <p:cNvSpPr txBox="1"/>
          <p:nvPr/>
        </p:nvSpPr>
        <p:spPr>
          <a:xfrm>
            <a:off x="9381530" y="3698178"/>
            <a:ext cx="86669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Steve Sisolak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Governor: NV - Dem</a:t>
            </a:r>
          </a:p>
        </p:txBody>
      </p:sp>
      <p:sp>
        <p:nvSpPr>
          <p:cNvPr id="235" name="TextBox 234">
            <a:extLst>
              <a:ext uri="{FF2B5EF4-FFF2-40B4-BE49-F238E27FC236}">
                <a16:creationId xmlns:a16="http://schemas.microsoft.com/office/drawing/2014/main" id="{00092BDD-2F64-4D39-B2C8-22DAA4622895}"/>
              </a:ext>
            </a:extLst>
          </p:cNvPr>
          <p:cNvSpPr txBox="1"/>
          <p:nvPr/>
        </p:nvSpPr>
        <p:spPr>
          <a:xfrm>
            <a:off x="10783241" y="3698178"/>
            <a:ext cx="77585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Tom Wolf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Governor: PA - Dem</a:t>
            </a:r>
          </a:p>
        </p:txBody>
      </p:sp>
      <p:sp>
        <p:nvSpPr>
          <p:cNvPr id="236" name="TextBox 235">
            <a:extLst>
              <a:ext uri="{FF2B5EF4-FFF2-40B4-BE49-F238E27FC236}">
                <a16:creationId xmlns:a16="http://schemas.microsoft.com/office/drawing/2014/main" id="{983422C8-C4A6-4278-B1A4-5D043F2E949F}"/>
              </a:ext>
            </a:extLst>
          </p:cNvPr>
          <p:cNvSpPr txBox="1"/>
          <p:nvPr/>
        </p:nvSpPr>
        <p:spPr>
          <a:xfrm>
            <a:off x="11368344" y="3698178"/>
            <a:ext cx="86669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JB Pritzker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Governor: IL - Dem</a:t>
            </a:r>
          </a:p>
        </p:txBody>
      </p:sp>
      <p:sp>
        <p:nvSpPr>
          <p:cNvPr id="237" name="TextBox 236">
            <a:extLst>
              <a:ext uri="{FF2B5EF4-FFF2-40B4-BE49-F238E27FC236}">
                <a16:creationId xmlns:a16="http://schemas.microsoft.com/office/drawing/2014/main" id="{237457DB-83E7-465C-AD63-F5B83F17A498}"/>
              </a:ext>
            </a:extLst>
          </p:cNvPr>
          <p:cNvSpPr txBox="1"/>
          <p:nvPr/>
        </p:nvSpPr>
        <p:spPr>
          <a:xfrm>
            <a:off x="7302939" y="3714374"/>
            <a:ext cx="89841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Kim Schrier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WA(8) - Dem</a:t>
            </a:r>
          </a:p>
        </p:txBody>
      </p:sp>
      <p:sp>
        <p:nvSpPr>
          <p:cNvPr id="238" name="TextBox 237">
            <a:extLst>
              <a:ext uri="{FF2B5EF4-FFF2-40B4-BE49-F238E27FC236}">
                <a16:creationId xmlns:a16="http://schemas.microsoft.com/office/drawing/2014/main" id="{7C9AF6FD-E9A3-450E-9DA2-3F5332C5EE42}"/>
              </a:ext>
            </a:extLst>
          </p:cNvPr>
          <p:cNvSpPr txBox="1"/>
          <p:nvPr/>
        </p:nvSpPr>
        <p:spPr>
          <a:xfrm>
            <a:off x="10049005" y="3698178"/>
            <a:ext cx="89841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Jared Polis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Governor: CO - Dem</a:t>
            </a:r>
          </a:p>
        </p:txBody>
      </p:sp>
      <p:sp>
        <p:nvSpPr>
          <p:cNvPr id="239" name="TextBox 238">
            <a:extLst>
              <a:ext uri="{FF2B5EF4-FFF2-40B4-BE49-F238E27FC236}">
                <a16:creationId xmlns:a16="http://schemas.microsoft.com/office/drawing/2014/main" id="{8B3A478A-99BC-4CF9-90E4-F2DDD791CC0E}"/>
              </a:ext>
            </a:extLst>
          </p:cNvPr>
          <p:cNvSpPr txBox="1"/>
          <p:nvPr/>
        </p:nvSpPr>
        <p:spPr>
          <a:xfrm>
            <a:off x="7958746" y="3714374"/>
            <a:ext cx="885538"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Susan Wild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PA(7) - Dem</a:t>
            </a:r>
          </a:p>
        </p:txBody>
      </p:sp>
      <p:sp>
        <p:nvSpPr>
          <p:cNvPr id="240" name="TextBox 239">
            <a:extLst>
              <a:ext uri="{FF2B5EF4-FFF2-40B4-BE49-F238E27FC236}">
                <a16:creationId xmlns:a16="http://schemas.microsoft.com/office/drawing/2014/main" id="{F26401B0-CF5C-4551-B2CF-25CDE2538A1D}"/>
              </a:ext>
            </a:extLst>
          </p:cNvPr>
          <p:cNvSpPr txBox="1"/>
          <p:nvPr/>
        </p:nvSpPr>
        <p:spPr>
          <a:xfrm>
            <a:off x="-27443" y="3714374"/>
            <a:ext cx="89026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Anthony Brindisi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NY(22)- Dem</a:t>
            </a:r>
          </a:p>
        </p:txBody>
      </p:sp>
      <p:sp>
        <p:nvSpPr>
          <p:cNvPr id="242" name="TextBox 241">
            <a:extLst>
              <a:ext uri="{FF2B5EF4-FFF2-40B4-BE49-F238E27FC236}">
                <a16:creationId xmlns:a16="http://schemas.microsoft.com/office/drawing/2014/main" id="{331596FA-76E3-4AB7-B593-1C0ACEA0EA81}"/>
              </a:ext>
            </a:extLst>
          </p:cNvPr>
          <p:cNvSpPr txBox="1"/>
          <p:nvPr/>
        </p:nvSpPr>
        <p:spPr>
          <a:xfrm>
            <a:off x="8050536" y="2787474"/>
            <a:ext cx="86669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Tom O’Halleran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AZ(1) - Dem</a:t>
            </a:r>
          </a:p>
        </p:txBody>
      </p:sp>
      <p:pic>
        <p:nvPicPr>
          <p:cNvPr id="243" name="Picture 2">
            <a:extLst>
              <a:ext uri="{FF2B5EF4-FFF2-40B4-BE49-F238E27FC236}">
                <a16:creationId xmlns:a16="http://schemas.microsoft.com/office/drawing/2014/main" id="{BE11CA01-3CA0-4316-A1BD-06786B4DE5E4}"/>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p:blipFill>
        <p:spPr bwMode="auto">
          <a:xfrm>
            <a:off x="8138480" y="3907483"/>
            <a:ext cx="552972"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44" name="Picture 4">
            <a:extLst>
              <a:ext uri="{FF2B5EF4-FFF2-40B4-BE49-F238E27FC236}">
                <a16:creationId xmlns:a16="http://schemas.microsoft.com/office/drawing/2014/main" id="{BA132B2E-C9B7-4B65-A983-3AB0E32B5F7A}"/>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p:blipFill>
        <p:spPr bwMode="auto">
          <a:xfrm>
            <a:off x="8815066" y="3907483"/>
            <a:ext cx="553523"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45" name="Picture 10">
            <a:extLst>
              <a:ext uri="{FF2B5EF4-FFF2-40B4-BE49-F238E27FC236}">
                <a16:creationId xmlns:a16="http://schemas.microsoft.com/office/drawing/2014/main" id="{2C908A3C-03CF-4337-9B2E-FCA4B1D150CB}"/>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p:blipFill>
        <p:spPr bwMode="auto">
          <a:xfrm>
            <a:off x="6784592" y="3907483"/>
            <a:ext cx="460900"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46" name="Picture 16">
            <a:extLst>
              <a:ext uri="{FF2B5EF4-FFF2-40B4-BE49-F238E27FC236}">
                <a16:creationId xmlns:a16="http://schemas.microsoft.com/office/drawing/2014/main" id="{2171A2CB-9483-4B6A-9C65-8EC3E06872D5}"/>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p:blipFill>
        <p:spPr bwMode="auto">
          <a:xfrm>
            <a:off x="9621866" y="3907483"/>
            <a:ext cx="460023"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47" name="Picture 24">
            <a:extLst>
              <a:ext uri="{FF2B5EF4-FFF2-40B4-BE49-F238E27FC236}">
                <a16:creationId xmlns:a16="http://schemas.microsoft.com/office/drawing/2014/main" id="{93C8D8B4-AAA7-415B-AFDE-E8A90389DB69}"/>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p:blipFill>
        <p:spPr bwMode="auto">
          <a:xfrm>
            <a:off x="5531937" y="3907483"/>
            <a:ext cx="460137"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48" name="Picture 26">
            <a:extLst>
              <a:ext uri="{FF2B5EF4-FFF2-40B4-BE49-F238E27FC236}">
                <a16:creationId xmlns:a16="http://schemas.microsoft.com/office/drawing/2014/main" id="{106E3D48-2F0A-4BA5-9C70-407AD51EAA31}"/>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p:blipFill>
        <p:spPr bwMode="auto">
          <a:xfrm>
            <a:off x="6159263" y="3907483"/>
            <a:ext cx="460810"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49" name="Picture 36">
            <a:extLst>
              <a:ext uri="{FF2B5EF4-FFF2-40B4-BE49-F238E27FC236}">
                <a16:creationId xmlns:a16="http://schemas.microsoft.com/office/drawing/2014/main" id="{CD8D44D0-125A-4598-BA61-EFEEA03BEED1}"/>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p:blipFill>
        <p:spPr bwMode="auto">
          <a:xfrm>
            <a:off x="4818388" y="3907483"/>
            <a:ext cx="459419"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50" name="Picture 56" descr="Image result for steve watkins">
            <a:extLst>
              <a:ext uri="{FF2B5EF4-FFF2-40B4-BE49-F238E27FC236}">
                <a16:creationId xmlns:a16="http://schemas.microsoft.com/office/drawing/2014/main" id="{0D3F91D3-93CC-41B3-90B3-9CF5BA6E4FB2}"/>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7456300" y="3907483"/>
            <a:ext cx="552814"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51" name="Picture 62" descr="Image result for jared golden">
            <a:extLst>
              <a:ext uri="{FF2B5EF4-FFF2-40B4-BE49-F238E27FC236}">
                <a16:creationId xmlns:a16="http://schemas.microsoft.com/office/drawing/2014/main" id="{B9612752-3FE7-4E17-9E75-475445CB4110}"/>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2163396" y="3907483"/>
            <a:ext cx="460168"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52" name="Picture 64" descr="Image result for elissa slotkin">
            <a:extLst>
              <a:ext uri="{FF2B5EF4-FFF2-40B4-BE49-F238E27FC236}">
                <a16:creationId xmlns:a16="http://schemas.microsoft.com/office/drawing/2014/main" id="{6610B1EE-2291-4462-9CD9-2B940AD3A95A}"/>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2841832" y="3907483"/>
            <a:ext cx="552972"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53" name="Picture 66" descr="Image result for haley stevens">
            <a:extLst>
              <a:ext uri="{FF2B5EF4-FFF2-40B4-BE49-F238E27FC236}">
                <a16:creationId xmlns:a16="http://schemas.microsoft.com/office/drawing/2014/main" id="{E6A89D77-CCFF-4F4B-8D57-A6CA303B44C9}"/>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3498228" y="3907483"/>
            <a:ext cx="460810"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54" name="Picture 70" descr="Image result for angie craig">
            <a:extLst>
              <a:ext uri="{FF2B5EF4-FFF2-40B4-BE49-F238E27FC236}">
                <a16:creationId xmlns:a16="http://schemas.microsoft.com/office/drawing/2014/main" id="{81EA8075-9BFB-466A-AC96-D244C439AAFE}"/>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4117207" y="3907483"/>
            <a:ext cx="552972" cy="691215"/>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255" name="TextBox 254">
            <a:extLst>
              <a:ext uri="{FF2B5EF4-FFF2-40B4-BE49-F238E27FC236}">
                <a16:creationId xmlns:a16="http://schemas.microsoft.com/office/drawing/2014/main" id="{C5245DA3-D062-4024-9099-47BE58818D1D}"/>
              </a:ext>
            </a:extLst>
          </p:cNvPr>
          <p:cNvSpPr txBox="1"/>
          <p:nvPr/>
        </p:nvSpPr>
        <p:spPr>
          <a:xfrm>
            <a:off x="2690856" y="4610532"/>
            <a:ext cx="85492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Elissa Slotkin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MI(8) - Dem</a:t>
            </a:r>
          </a:p>
        </p:txBody>
      </p:sp>
      <p:sp>
        <p:nvSpPr>
          <p:cNvPr id="256" name="TextBox 255">
            <a:extLst>
              <a:ext uri="{FF2B5EF4-FFF2-40B4-BE49-F238E27FC236}">
                <a16:creationId xmlns:a16="http://schemas.microsoft.com/office/drawing/2014/main" id="{582E2AE7-BD6C-4D2E-9C7C-75DE2B41273F}"/>
              </a:ext>
            </a:extLst>
          </p:cNvPr>
          <p:cNvSpPr txBox="1"/>
          <p:nvPr/>
        </p:nvSpPr>
        <p:spPr>
          <a:xfrm>
            <a:off x="3295287" y="4610532"/>
            <a:ext cx="86669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Haley Stevens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MI11) - Dem</a:t>
            </a:r>
          </a:p>
        </p:txBody>
      </p:sp>
      <p:sp>
        <p:nvSpPr>
          <p:cNvPr id="257" name="TextBox 256">
            <a:extLst>
              <a:ext uri="{FF2B5EF4-FFF2-40B4-BE49-F238E27FC236}">
                <a16:creationId xmlns:a16="http://schemas.microsoft.com/office/drawing/2014/main" id="{9AF00D96-6672-4EA8-BC52-7D655E2F74E0}"/>
              </a:ext>
            </a:extLst>
          </p:cNvPr>
          <p:cNvSpPr txBox="1"/>
          <p:nvPr/>
        </p:nvSpPr>
        <p:spPr>
          <a:xfrm>
            <a:off x="3950924" y="4610532"/>
            <a:ext cx="88553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Angie Craig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MN(2) - Dem</a:t>
            </a:r>
          </a:p>
        </p:txBody>
      </p:sp>
      <p:sp>
        <p:nvSpPr>
          <p:cNvPr id="258" name="TextBox 257">
            <a:extLst>
              <a:ext uri="{FF2B5EF4-FFF2-40B4-BE49-F238E27FC236}">
                <a16:creationId xmlns:a16="http://schemas.microsoft.com/office/drawing/2014/main" id="{800A42CF-6AFF-4D20-A945-FE97C8FD6B71}"/>
              </a:ext>
            </a:extLst>
          </p:cNvPr>
          <p:cNvSpPr txBox="1"/>
          <p:nvPr/>
        </p:nvSpPr>
        <p:spPr>
          <a:xfrm>
            <a:off x="4599197" y="4610532"/>
            <a:ext cx="87936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Ron  DeSantis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Governor: FL - Rep</a:t>
            </a:r>
          </a:p>
        </p:txBody>
      </p:sp>
      <p:sp>
        <p:nvSpPr>
          <p:cNvPr id="259" name="TextBox 258">
            <a:extLst>
              <a:ext uri="{FF2B5EF4-FFF2-40B4-BE49-F238E27FC236}">
                <a16:creationId xmlns:a16="http://schemas.microsoft.com/office/drawing/2014/main" id="{AD5E53D2-2B9B-4BD0-9214-D0ED2E171F65}"/>
              </a:ext>
            </a:extLst>
          </p:cNvPr>
          <p:cNvSpPr txBox="1"/>
          <p:nvPr/>
        </p:nvSpPr>
        <p:spPr>
          <a:xfrm>
            <a:off x="5321490" y="4610532"/>
            <a:ext cx="88553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Ben McAdams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UT(4) - Dem</a:t>
            </a:r>
          </a:p>
        </p:txBody>
      </p:sp>
      <p:sp>
        <p:nvSpPr>
          <p:cNvPr id="260" name="TextBox 259">
            <a:extLst>
              <a:ext uri="{FF2B5EF4-FFF2-40B4-BE49-F238E27FC236}">
                <a16:creationId xmlns:a16="http://schemas.microsoft.com/office/drawing/2014/main" id="{B6EA6FB5-B098-4A26-8E22-4912193185A4}"/>
              </a:ext>
            </a:extLst>
          </p:cNvPr>
          <p:cNvSpPr txBox="1"/>
          <p:nvPr/>
        </p:nvSpPr>
        <p:spPr>
          <a:xfrm>
            <a:off x="5956913" y="4610532"/>
            <a:ext cx="88553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Elaine Luria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VA(2) - Dem</a:t>
            </a:r>
          </a:p>
        </p:txBody>
      </p:sp>
      <p:sp>
        <p:nvSpPr>
          <p:cNvPr id="261" name="TextBox 260">
            <a:extLst>
              <a:ext uri="{FF2B5EF4-FFF2-40B4-BE49-F238E27FC236}">
                <a16:creationId xmlns:a16="http://schemas.microsoft.com/office/drawing/2014/main" id="{01EF9221-3C7C-4C1B-8C67-7E1378AC2D05}"/>
              </a:ext>
            </a:extLst>
          </p:cNvPr>
          <p:cNvSpPr txBox="1"/>
          <p:nvPr/>
        </p:nvSpPr>
        <p:spPr>
          <a:xfrm>
            <a:off x="9434345" y="4610532"/>
            <a:ext cx="86669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Matt Cartwright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PA(8)- Dem</a:t>
            </a:r>
          </a:p>
        </p:txBody>
      </p:sp>
      <p:sp>
        <p:nvSpPr>
          <p:cNvPr id="262" name="TextBox 261">
            <a:extLst>
              <a:ext uri="{FF2B5EF4-FFF2-40B4-BE49-F238E27FC236}">
                <a16:creationId xmlns:a16="http://schemas.microsoft.com/office/drawing/2014/main" id="{50E08886-F09C-415D-82CD-93F04DBD17E0}"/>
              </a:ext>
            </a:extLst>
          </p:cNvPr>
          <p:cNvSpPr txBox="1"/>
          <p:nvPr/>
        </p:nvSpPr>
        <p:spPr>
          <a:xfrm>
            <a:off x="1962530" y="4610532"/>
            <a:ext cx="89841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Jared Golden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ME(2) - Dem</a:t>
            </a:r>
          </a:p>
        </p:txBody>
      </p:sp>
      <p:sp>
        <p:nvSpPr>
          <p:cNvPr id="263" name="TextBox 262">
            <a:extLst>
              <a:ext uri="{FF2B5EF4-FFF2-40B4-BE49-F238E27FC236}">
                <a16:creationId xmlns:a16="http://schemas.microsoft.com/office/drawing/2014/main" id="{74960966-F99C-4DBD-A507-409854B6D954}"/>
              </a:ext>
            </a:extLst>
          </p:cNvPr>
          <p:cNvSpPr txBox="1"/>
          <p:nvPr/>
        </p:nvSpPr>
        <p:spPr>
          <a:xfrm>
            <a:off x="7270417" y="4610532"/>
            <a:ext cx="89841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Steve Watkins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KS(2) - Rep</a:t>
            </a:r>
          </a:p>
        </p:txBody>
      </p:sp>
      <p:sp>
        <p:nvSpPr>
          <p:cNvPr id="264" name="TextBox 263">
            <a:extLst>
              <a:ext uri="{FF2B5EF4-FFF2-40B4-BE49-F238E27FC236}">
                <a16:creationId xmlns:a16="http://schemas.microsoft.com/office/drawing/2014/main" id="{87FB4B10-7D7B-49C0-821E-29B14F6BD103}"/>
              </a:ext>
            </a:extLst>
          </p:cNvPr>
          <p:cNvSpPr txBox="1"/>
          <p:nvPr/>
        </p:nvSpPr>
        <p:spPr>
          <a:xfrm>
            <a:off x="7991834" y="4610532"/>
            <a:ext cx="86669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Tom Malinowsky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NJ(7)- Dem</a:t>
            </a:r>
          </a:p>
        </p:txBody>
      </p:sp>
      <p:sp>
        <p:nvSpPr>
          <p:cNvPr id="265" name="TextBox 264">
            <a:extLst>
              <a:ext uri="{FF2B5EF4-FFF2-40B4-BE49-F238E27FC236}">
                <a16:creationId xmlns:a16="http://schemas.microsoft.com/office/drawing/2014/main" id="{2B644A8B-0BDB-437C-A7D1-B3BC81636105}"/>
              </a:ext>
            </a:extLst>
          </p:cNvPr>
          <p:cNvSpPr txBox="1"/>
          <p:nvPr/>
        </p:nvSpPr>
        <p:spPr>
          <a:xfrm>
            <a:off x="8669296" y="4610532"/>
            <a:ext cx="87936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Mikie Sherrill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NJ(11) - Dem</a:t>
            </a:r>
          </a:p>
        </p:txBody>
      </p:sp>
      <p:sp>
        <p:nvSpPr>
          <p:cNvPr id="266" name="TextBox 265">
            <a:extLst>
              <a:ext uri="{FF2B5EF4-FFF2-40B4-BE49-F238E27FC236}">
                <a16:creationId xmlns:a16="http://schemas.microsoft.com/office/drawing/2014/main" id="{6BB0ECE8-6591-4F42-853A-AC92DD3E5A0E}"/>
              </a:ext>
            </a:extLst>
          </p:cNvPr>
          <p:cNvSpPr txBox="1"/>
          <p:nvPr/>
        </p:nvSpPr>
        <p:spPr>
          <a:xfrm>
            <a:off x="6568972" y="4610532"/>
            <a:ext cx="89026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Antonio Delgado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NY(19)- Dem</a:t>
            </a:r>
          </a:p>
        </p:txBody>
      </p:sp>
      <p:pic>
        <p:nvPicPr>
          <p:cNvPr id="267" name="Picture 36" descr="Image result for mike levin">
            <a:extLst>
              <a:ext uri="{FF2B5EF4-FFF2-40B4-BE49-F238E27FC236}">
                <a16:creationId xmlns:a16="http://schemas.microsoft.com/office/drawing/2014/main" id="{CD8D44D0-125A-4598-BA61-EFEEA03BEED1}"/>
              </a:ext>
            </a:extLst>
          </p:cNvPr>
          <p:cNvPicPr>
            <a:picLocks noChangeAspect="1" noChangeArrowheads="1"/>
          </p:cNvPicPr>
          <p:nvPr/>
        </p:nvPicPr>
        <p:blipFill>
          <a:blip r:embed="rId51" cstate="print">
            <a:extLst>
              <a:ext uri="{28A0092B-C50C-407E-A947-70E740481C1C}">
                <a14:useLocalDpi xmlns:a14="http://schemas.microsoft.com/office/drawing/2010/main"/>
              </a:ext>
            </a:extLst>
          </a:blip>
          <a:srcRect/>
          <a:stretch>
            <a:fillRect/>
          </a:stretch>
        </p:blipFill>
        <p:spPr bwMode="auto">
          <a:xfrm>
            <a:off x="10237392" y="3904749"/>
            <a:ext cx="499268" cy="69939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268" name="TextBox 267">
            <a:extLst>
              <a:ext uri="{FF2B5EF4-FFF2-40B4-BE49-F238E27FC236}">
                <a16:creationId xmlns:a16="http://schemas.microsoft.com/office/drawing/2014/main" id="{9DF9AB27-1938-405B-9F78-285667A7B266}"/>
              </a:ext>
            </a:extLst>
          </p:cNvPr>
          <p:cNvSpPr txBox="1"/>
          <p:nvPr/>
        </p:nvSpPr>
        <p:spPr>
          <a:xfrm>
            <a:off x="10055354" y="4607053"/>
            <a:ext cx="89142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Mike Levin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US House: CA(49) - Dem</a:t>
            </a:r>
          </a:p>
        </p:txBody>
      </p:sp>
      <p:pic>
        <p:nvPicPr>
          <p:cNvPr id="269" name="Picture 32" descr="Image result for katie porter">
            <a:extLst>
              <a:ext uri="{FF2B5EF4-FFF2-40B4-BE49-F238E27FC236}">
                <a16:creationId xmlns:a16="http://schemas.microsoft.com/office/drawing/2014/main" id="{FD51C965-2AE1-455A-8B77-2643A69DA6D8}"/>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9395155" y="5125155"/>
            <a:ext cx="552718" cy="699397"/>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270" name="TextBox 269">
            <a:extLst>
              <a:ext uri="{FF2B5EF4-FFF2-40B4-BE49-F238E27FC236}">
                <a16:creationId xmlns:a16="http://schemas.microsoft.com/office/drawing/2014/main" id="{6D816A94-5863-4047-8F3E-0F6B93161045}"/>
              </a:ext>
            </a:extLst>
          </p:cNvPr>
          <p:cNvSpPr txBox="1"/>
          <p:nvPr/>
        </p:nvSpPr>
        <p:spPr>
          <a:xfrm>
            <a:off x="9205252" y="5827459"/>
            <a:ext cx="91789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Katie Porter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US House: CA(45) - Dem</a:t>
            </a:r>
          </a:p>
        </p:txBody>
      </p:sp>
      <p:pic>
        <p:nvPicPr>
          <p:cNvPr id="271" name="Picture 42">
            <a:extLst>
              <a:ext uri="{FF2B5EF4-FFF2-40B4-BE49-F238E27FC236}">
                <a16:creationId xmlns:a16="http://schemas.microsoft.com/office/drawing/2014/main" id="{10B0D9EA-5EE7-4888-9D36-552B939D5773}"/>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p:blipFill>
        <p:spPr bwMode="auto">
          <a:xfrm>
            <a:off x="8872130" y="5125155"/>
            <a:ext cx="466265" cy="699397"/>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72" name="Picture 28">
            <a:extLst>
              <a:ext uri="{FF2B5EF4-FFF2-40B4-BE49-F238E27FC236}">
                <a16:creationId xmlns:a16="http://schemas.microsoft.com/office/drawing/2014/main" id="{6C7A6461-EFA5-455A-8663-B995FCAD2260}"/>
              </a:ext>
            </a:extLst>
          </p:cNvPr>
          <p:cNvPicPr>
            <a:picLocks noChangeAspect="1" noChangeArrowheads="1"/>
          </p:cNvPicPr>
          <p:nvPr/>
        </p:nvPicPr>
        <p:blipFill>
          <a:blip r:embed="rId54" cstate="print">
            <a:extLst>
              <a:ext uri="{28A0092B-C50C-407E-A947-70E740481C1C}">
                <a14:useLocalDpi xmlns:a14="http://schemas.microsoft.com/office/drawing/2010/main"/>
              </a:ext>
            </a:extLst>
          </a:blip>
          <a:srcRect/>
          <a:stretch/>
        </p:blipFill>
        <p:spPr bwMode="auto">
          <a:xfrm>
            <a:off x="7211312" y="5125155"/>
            <a:ext cx="466265" cy="699397"/>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273" name="TextBox 272">
            <a:extLst>
              <a:ext uri="{FF2B5EF4-FFF2-40B4-BE49-F238E27FC236}">
                <a16:creationId xmlns:a16="http://schemas.microsoft.com/office/drawing/2014/main" id="{241095AB-BB50-4584-B3FD-D5D0F0FB2323}"/>
              </a:ext>
            </a:extLst>
          </p:cNvPr>
          <p:cNvSpPr txBox="1"/>
          <p:nvPr/>
        </p:nvSpPr>
        <p:spPr>
          <a:xfrm>
            <a:off x="7008351" y="5827459"/>
            <a:ext cx="89841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Jennifer Wexton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US House: VA(10) - Dem</a:t>
            </a:r>
          </a:p>
        </p:txBody>
      </p:sp>
      <p:pic>
        <p:nvPicPr>
          <p:cNvPr id="274" name="Picture 273">
            <a:extLst>
              <a:ext uri="{FF2B5EF4-FFF2-40B4-BE49-F238E27FC236}">
                <a16:creationId xmlns:a16="http://schemas.microsoft.com/office/drawing/2014/main" id="{A8B3B7E6-BEDA-45A7-AD81-F754132B8CB2}"/>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p:blipFill>
        <p:spPr bwMode="auto">
          <a:xfrm>
            <a:off x="7777908" y="5125155"/>
            <a:ext cx="512531" cy="69939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75" name="Picture 48">
            <a:extLst>
              <a:ext uri="{FF2B5EF4-FFF2-40B4-BE49-F238E27FC236}">
                <a16:creationId xmlns:a16="http://schemas.microsoft.com/office/drawing/2014/main" id="{496A6C5F-AAC3-4BC8-93C6-4EFC3210CD88}"/>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p:blipFill>
        <p:spPr bwMode="auto">
          <a:xfrm>
            <a:off x="8347823" y="5142572"/>
            <a:ext cx="482340" cy="664563"/>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pic>
        <p:nvPicPr>
          <p:cNvPr id="276" name="Picture 72" descr="Image result for dean phillips">
            <a:extLst>
              <a:ext uri="{FF2B5EF4-FFF2-40B4-BE49-F238E27FC236}">
                <a16:creationId xmlns:a16="http://schemas.microsoft.com/office/drawing/2014/main" id="{202556E0-78D3-476E-9447-D1C02DFC2875}"/>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a:fillRect/>
          </a:stretch>
        </p:blipFill>
        <p:spPr bwMode="auto">
          <a:xfrm>
            <a:off x="6557850" y="5125155"/>
            <a:ext cx="520822" cy="699397"/>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277" name="TextBox 276">
            <a:extLst>
              <a:ext uri="{FF2B5EF4-FFF2-40B4-BE49-F238E27FC236}">
                <a16:creationId xmlns:a16="http://schemas.microsoft.com/office/drawing/2014/main" id="{13455CA0-E34E-4734-AF78-0B676F1A8447}"/>
              </a:ext>
            </a:extLst>
          </p:cNvPr>
          <p:cNvSpPr txBox="1"/>
          <p:nvPr/>
        </p:nvSpPr>
        <p:spPr>
          <a:xfrm>
            <a:off x="6383701" y="5827459"/>
            <a:ext cx="89841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Dean Phillips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US House: MN(3) - Dem</a:t>
            </a:r>
          </a:p>
        </p:txBody>
      </p:sp>
      <p:pic>
        <p:nvPicPr>
          <p:cNvPr id="278" name="Picture 68" descr="Image result for jim hagedorn">
            <a:extLst>
              <a:ext uri="{FF2B5EF4-FFF2-40B4-BE49-F238E27FC236}">
                <a16:creationId xmlns:a16="http://schemas.microsoft.com/office/drawing/2014/main" id="{14983504-396B-4FD9-9B0F-1788059B9C93}"/>
              </a:ext>
            </a:extLst>
          </p:cNvPr>
          <p:cNvPicPr>
            <a:picLocks noChangeAspect="1" noChangeArrowheads="1"/>
          </p:cNvPicPr>
          <p:nvPr/>
        </p:nvPicPr>
        <p:blipFill>
          <a:blip r:embed="rId58" cstate="print">
            <a:extLst>
              <a:ext uri="{28A0092B-C50C-407E-A947-70E740481C1C}">
                <a14:useLocalDpi xmlns:a14="http://schemas.microsoft.com/office/drawing/2010/main"/>
              </a:ext>
            </a:extLst>
          </a:blip>
          <a:srcRect/>
          <a:stretch>
            <a:fillRect/>
          </a:stretch>
        </p:blipFill>
        <p:spPr bwMode="auto">
          <a:xfrm>
            <a:off x="5976069" y="5125155"/>
            <a:ext cx="465614" cy="69939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279" name="TextBox 278">
            <a:extLst>
              <a:ext uri="{FF2B5EF4-FFF2-40B4-BE49-F238E27FC236}">
                <a16:creationId xmlns:a16="http://schemas.microsoft.com/office/drawing/2014/main" id="{78C6F8D9-E11F-4422-BA4B-DBCEE2B2A6EC}"/>
              </a:ext>
            </a:extLst>
          </p:cNvPr>
          <p:cNvSpPr txBox="1"/>
          <p:nvPr/>
        </p:nvSpPr>
        <p:spPr>
          <a:xfrm>
            <a:off x="5772765" y="5827459"/>
            <a:ext cx="89841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Jim Hagedorn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US House: MN(1) - Rep</a:t>
            </a:r>
          </a:p>
        </p:txBody>
      </p:sp>
      <p:pic>
        <p:nvPicPr>
          <p:cNvPr id="280" name="Picture 6" descr="Image result for mike braun">
            <a:extLst>
              <a:ext uri="{FF2B5EF4-FFF2-40B4-BE49-F238E27FC236}">
                <a16:creationId xmlns:a16="http://schemas.microsoft.com/office/drawing/2014/main" id="{9CB87AD8-D2E1-4160-B782-9D520196B5EA}"/>
              </a:ext>
            </a:extLst>
          </p:cNvPr>
          <p:cNvPicPr>
            <a:picLocks noChangeAspect="1" noChangeArrowheads="1"/>
          </p:cNvPicPr>
          <p:nvPr/>
        </p:nvPicPr>
        <p:blipFill>
          <a:blip r:embed="rId59" cstate="print">
            <a:extLst>
              <a:ext uri="{28A0092B-C50C-407E-A947-70E740481C1C}">
                <a14:useLocalDpi xmlns:a14="http://schemas.microsoft.com/office/drawing/2010/main"/>
              </a:ext>
            </a:extLst>
          </a:blip>
          <a:srcRect/>
          <a:stretch>
            <a:fillRect/>
          </a:stretch>
        </p:blipFill>
        <p:spPr bwMode="auto">
          <a:xfrm>
            <a:off x="2443771" y="5125155"/>
            <a:ext cx="560075" cy="69939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281" name="TextBox 280">
            <a:extLst>
              <a:ext uri="{FF2B5EF4-FFF2-40B4-BE49-F238E27FC236}">
                <a16:creationId xmlns:a16="http://schemas.microsoft.com/office/drawing/2014/main" id="{04D1903B-96C1-4CE5-AA0B-69CCC9F328A1}"/>
              </a:ext>
            </a:extLst>
          </p:cNvPr>
          <p:cNvSpPr txBox="1"/>
          <p:nvPr/>
        </p:nvSpPr>
        <p:spPr>
          <a:xfrm>
            <a:off x="2346592" y="5827459"/>
            <a:ext cx="78593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Mike Braun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US Senate: IN - Rep</a:t>
            </a:r>
          </a:p>
        </p:txBody>
      </p:sp>
      <p:pic>
        <p:nvPicPr>
          <p:cNvPr id="282" name="Picture 6">
            <a:extLst>
              <a:ext uri="{FF2B5EF4-FFF2-40B4-BE49-F238E27FC236}">
                <a16:creationId xmlns:a16="http://schemas.microsoft.com/office/drawing/2014/main" id="{9CB87AD8-D2E1-4160-B782-9D520196B5EA}"/>
              </a:ext>
            </a:extLst>
          </p:cNvPr>
          <p:cNvPicPr>
            <a:picLocks noChangeAspect="1" noChangeArrowheads="1"/>
          </p:cNvPicPr>
          <p:nvPr/>
        </p:nvPicPr>
        <p:blipFill>
          <a:blip r:embed="rId60" cstate="print">
            <a:extLst>
              <a:ext uri="{28A0092B-C50C-407E-A947-70E740481C1C}">
                <a14:useLocalDpi xmlns:a14="http://schemas.microsoft.com/office/drawing/2010/main"/>
              </a:ext>
            </a:extLst>
          </a:blip>
          <a:srcRect/>
          <a:stretch/>
        </p:blipFill>
        <p:spPr bwMode="auto">
          <a:xfrm>
            <a:off x="4237758" y="5125155"/>
            <a:ext cx="466265" cy="699397"/>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283" name="TextBox 282">
            <a:extLst>
              <a:ext uri="{FF2B5EF4-FFF2-40B4-BE49-F238E27FC236}">
                <a16:creationId xmlns:a16="http://schemas.microsoft.com/office/drawing/2014/main" id="{CB86A050-1877-4924-BE26-C00B3067C1BD}"/>
              </a:ext>
            </a:extLst>
          </p:cNvPr>
          <p:cNvSpPr txBox="1"/>
          <p:nvPr/>
        </p:nvSpPr>
        <p:spPr>
          <a:xfrm>
            <a:off x="3995832" y="5827459"/>
            <a:ext cx="91789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Tony Evers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Governor: WI - Dem</a:t>
            </a:r>
          </a:p>
        </p:txBody>
      </p:sp>
      <p:pic>
        <p:nvPicPr>
          <p:cNvPr id="284" name="Picture 10" descr="Image result for josh hawley">
            <a:extLst>
              <a:ext uri="{FF2B5EF4-FFF2-40B4-BE49-F238E27FC236}">
                <a16:creationId xmlns:a16="http://schemas.microsoft.com/office/drawing/2014/main" id="{2C908A3C-03CF-4337-9B2E-FCA4B1D150CB}"/>
              </a:ext>
            </a:extLst>
          </p:cNvPr>
          <p:cNvPicPr>
            <a:picLocks noChangeAspect="1" noChangeArrowheads="1"/>
          </p:cNvPicPr>
          <p:nvPr/>
        </p:nvPicPr>
        <p:blipFill>
          <a:blip r:embed="rId61" cstate="print">
            <a:extLst>
              <a:ext uri="{28A0092B-C50C-407E-A947-70E740481C1C}">
                <a14:useLocalDpi xmlns:a14="http://schemas.microsoft.com/office/drawing/2010/main"/>
              </a:ext>
            </a:extLst>
          </a:blip>
          <a:srcRect/>
          <a:stretch>
            <a:fillRect/>
          </a:stretch>
        </p:blipFill>
        <p:spPr bwMode="auto">
          <a:xfrm>
            <a:off x="4770254" y="5155222"/>
            <a:ext cx="511411" cy="639263"/>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285" name="TextBox 284">
            <a:extLst>
              <a:ext uri="{FF2B5EF4-FFF2-40B4-BE49-F238E27FC236}">
                <a16:creationId xmlns:a16="http://schemas.microsoft.com/office/drawing/2014/main" id="{06123059-176D-4334-AA41-EC076FE7F09C}"/>
              </a:ext>
            </a:extLst>
          </p:cNvPr>
          <p:cNvSpPr txBox="1"/>
          <p:nvPr/>
        </p:nvSpPr>
        <p:spPr>
          <a:xfrm>
            <a:off x="4586358" y="5827459"/>
            <a:ext cx="82631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Josh Hawley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US Senate: MO - Rep</a:t>
            </a:r>
          </a:p>
        </p:txBody>
      </p:sp>
      <p:pic>
        <p:nvPicPr>
          <p:cNvPr id="286" name="Picture 12" descr="Image result for kevin cramer">
            <a:extLst>
              <a:ext uri="{FF2B5EF4-FFF2-40B4-BE49-F238E27FC236}">
                <a16:creationId xmlns:a16="http://schemas.microsoft.com/office/drawing/2014/main" id="{10CD2494-F2D7-4967-A31D-415033679002}"/>
              </a:ext>
            </a:extLst>
          </p:cNvPr>
          <p:cNvPicPr>
            <a:picLocks noChangeAspect="1" noChangeArrowheads="1"/>
          </p:cNvPicPr>
          <p:nvPr/>
        </p:nvPicPr>
        <p:blipFill>
          <a:blip r:embed="rId62" cstate="print">
            <a:extLst>
              <a:ext uri="{28A0092B-C50C-407E-A947-70E740481C1C}">
                <a14:useLocalDpi xmlns:a14="http://schemas.microsoft.com/office/drawing/2010/main"/>
              </a:ext>
            </a:extLst>
          </a:blip>
          <a:srcRect/>
          <a:stretch>
            <a:fillRect/>
          </a:stretch>
        </p:blipFill>
        <p:spPr bwMode="auto">
          <a:xfrm>
            <a:off x="5350282" y="5125155"/>
            <a:ext cx="493172" cy="699396"/>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287" name="TextBox 286">
            <a:extLst>
              <a:ext uri="{FF2B5EF4-FFF2-40B4-BE49-F238E27FC236}">
                <a16:creationId xmlns:a16="http://schemas.microsoft.com/office/drawing/2014/main" id="{AF2A7917-C138-4188-A826-DC3C581F9552}"/>
              </a:ext>
            </a:extLst>
          </p:cNvPr>
          <p:cNvSpPr txBox="1"/>
          <p:nvPr/>
        </p:nvSpPr>
        <p:spPr>
          <a:xfrm>
            <a:off x="5197580" y="5827459"/>
            <a:ext cx="82631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Kevin Cramer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US Senate: ND - Rep</a:t>
            </a:r>
          </a:p>
        </p:txBody>
      </p:sp>
      <p:pic>
        <p:nvPicPr>
          <p:cNvPr id="288" name="Picture 28" descr="Image result for katie hill">
            <a:extLst>
              <a:ext uri="{FF2B5EF4-FFF2-40B4-BE49-F238E27FC236}">
                <a16:creationId xmlns:a16="http://schemas.microsoft.com/office/drawing/2014/main" id="{6C7A6461-EFA5-455A-8663-B995FCAD2260}"/>
              </a:ext>
            </a:extLst>
          </p:cNvPr>
          <p:cNvPicPr>
            <a:picLocks noChangeAspect="1" noChangeArrowheads="1"/>
          </p:cNvPicPr>
          <p:nvPr/>
        </p:nvPicPr>
        <p:blipFill>
          <a:blip r:embed="rId63" cstate="print">
            <a:extLst>
              <a:ext uri="{28A0092B-C50C-407E-A947-70E740481C1C}">
                <a14:useLocalDpi xmlns:a14="http://schemas.microsoft.com/office/drawing/2010/main"/>
              </a:ext>
            </a:extLst>
          </a:blip>
          <a:srcRect/>
          <a:stretch>
            <a:fillRect/>
          </a:stretch>
        </p:blipFill>
        <p:spPr bwMode="auto">
          <a:xfrm>
            <a:off x="3077421" y="5125155"/>
            <a:ext cx="552557" cy="699397"/>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289" name="TextBox 288">
            <a:extLst>
              <a:ext uri="{FF2B5EF4-FFF2-40B4-BE49-F238E27FC236}">
                <a16:creationId xmlns:a16="http://schemas.microsoft.com/office/drawing/2014/main" id="{13A445C8-5611-4D61-8F6C-8440F9D86A44}"/>
              </a:ext>
            </a:extLst>
          </p:cNvPr>
          <p:cNvSpPr txBox="1"/>
          <p:nvPr/>
        </p:nvSpPr>
        <p:spPr>
          <a:xfrm>
            <a:off x="2919165" y="5827459"/>
            <a:ext cx="90014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Katie Hill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US House: CA(25) - Dem</a:t>
            </a:r>
          </a:p>
        </p:txBody>
      </p:sp>
      <p:pic>
        <p:nvPicPr>
          <p:cNvPr id="290" name="Picture 52" descr="Image result for sean casten">
            <a:extLst>
              <a:ext uri="{FF2B5EF4-FFF2-40B4-BE49-F238E27FC236}">
                <a16:creationId xmlns:a16="http://schemas.microsoft.com/office/drawing/2014/main" id="{1DAAAE96-B47D-4690-A5D3-9F70A0259F54}"/>
              </a:ext>
            </a:extLst>
          </p:cNvPr>
          <p:cNvPicPr>
            <a:picLocks noChangeAspect="1" noChangeArrowheads="1"/>
          </p:cNvPicPr>
          <p:nvPr/>
        </p:nvPicPr>
        <p:blipFill>
          <a:blip r:embed="rId64" cstate="print">
            <a:extLst>
              <a:ext uri="{28A0092B-C50C-407E-A947-70E740481C1C}">
                <a14:useLocalDpi xmlns:a14="http://schemas.microsoft.com/office/drawing/2010/main"/>
              </a:ext>
            </a:extLst>
          </a:blip>
          <a:srcRect/>
          <a:stretch>
            <a:fillRect/>
          </a:stretch>
        </p:blipFill>
        <p:spPr bwMode="auto">
          <a:xfrm>
            <a:off x="3653614" y="5143157"/>
            <a:ext cx="530562" cy="663392"/>
          </a:xfrm>
          <a:prstGeom prst="ellipse">
            <a:avLst/>
          </a:prstGeom>
          <a:ln w="19050" cap="rnd">
            <a:solidFill>
              <a:srgbClr val="333333"/>
            </a:solidFill>
          </a:ln>
          <a:effectLst/>
          <a:extLst>
            <a:ext uri="{909E8E84-426E-40dd-AFC4-6F175D3DCCD1}">
              <a14:hiddenFill xmlns:a14="http://schemas.microsoft.com/office/drawing/2010/main" xmlns="">
                <a:solidFill>
                  <a:srgbClr val="FFFFFF"/>
                </a:solidFill>
              </a14:hiddenFill>
            </a:ext>
          </a:extLst>
        </p:spPr>
      </p:pic>
      <p:sp>
        <p:nvSpPr>
          <p:cNvPr id="291" name="TextBox 290">
            <a:extLst>
              <a:ext uri="{FF2B5EF4-FFF2-40B4-BE49-F238E27FC236}">
                <a16:creationId xmlns:a16="http://schemas.microsoft.com/office/drawing/2014/main" id="{B24F9F80-F570-41FA-BA81-3CBF81D29325}"/>
              </a:ext>
            </a:extLst>
          </p:cNvPr>
          <p:cNvSpPr txBox="1"/>
          <p:nvPr/>
        </p:nvSpPr>
        <p:spPr>
          <a:xfrm>
            <a:off x="3452106" y="5827459"/>
            <a:ext cx="86669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Sean Casten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US House: IL(6) - Dem</a:t>
            </a:r>
          </a:p>
        </p:txBody>
      </p:sp>
      <p:sp>
        <p:nvSpPr>
          <p:cNvPr id="292" name="TextBox 291">
            <a:extLst>
              <a:ext uri="{FF2B5EF4-FFF2-40B4-BE49-F238E27FC236}">
                <a16:creationId xmlns:a16="http://schemas.microsoft.com/office/drawing/2014/main" id="{86C70F47-A72B-4FBF-8D76-24E67ECBE8C6}"/>
              </a:ext>
            </a:extLst>
          </p:cNvPr>
          <p:cNvSpPr txBox="1"/>
          <p:nvPr/>
        </p:nvSpPr>
        <p:spPr>
          <a:xfrm>
            <a:off x="8644190" y="5827459"/>
            <a:ext cx="91789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Janet Mills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Governor: ME - Dem</a:t>
            </a:r>
          </a:p>
        </p:txBody>
      </p:sp>
      <p:sp>
        <p:nvSpPr>
          <p:cNvPr id="293" name="TextBox 292">
            <a:extLst>
              <a:ext uri="{FF2B5EF4-FFF2-40B4-BE49-F238E27FC236}">
                <a16:creationId xmlns:a16="http://schemas.microsoft.com/office/drawing/2014/main" id="{85C61E59-0C64-4AA0-8BE8-CA648424846E}"/>
              </a:ext>
            </a:extLst>
          </p:cNvPr>
          <p:cNvSpPr txBox="1"/>
          <p:nvPr/>
        </p:nvSpPr>
        <p:spPr>
          <a:xfrm>
            <a:off x="7589643" y="5827459"/>
            <a:ext cx="91789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Susie Lee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US House: NV(3) - Dem</a:t>
            </a:r>
          </a:p>
        </p:txBody>
      </p:sp>
      <p:sp>
        <p:nvSpPr>
          <p:cNvPr id="294" name="TextBox 293">
            <a:extLst>
              <a:ext uri="{FF2B5EF4-FFF2-40B4-BE49-F238E27FC236}">
                <a16:creationId xmlns:a16="http://schemas.microsoft.com/office/drawing/2014/main" id="{C98E8952-DE28-4FE6-A998-2D93FD71975A}"/>
              </a:ext>
            </a:extLst>
          </p:cNvPr>
          <p:cNvSpPr txBox="1"/>
          <p:nvPr/>
        </p:nvSpPr>
        <p:spPr>
          <a:xfrm>
            <a:off x="8180070" y="5827459"/>
            <a:ext cx="86669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Mike DeWine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Governor: OH - Rep</a:t>
            </a:r>
          </a:p>
        </p:txBody>
      </p:sp>
      <p:sp>
        <p:nvSpPr>
          <p:cNvPr id="295" name="TextBox 294">
            <a:extLst>
              <a:ext uri="{FF2B5EF4-FFF2-40B4-BE49-F238E27FC236}">
                <a16:creationId xmlns:a16="http://schemas.microsoft.com/office/drawing/2014/main" id="{AD93D7D2-7884-47D7-BC48-B3C26C4D8569}"/>
              </a:ext>
            </a:extLst>
          </p:cNvPr>
          <p:cNvSpPr txBox="1"/>
          <p:nvPr/>
        </p:nvSpPr>
        <p:spPr>
          <a:xfrm>
            <a:off x="3878352" y="5997140"/>
            <a:ext cx="1156779" cy="184666"/>
          </a:xfrm>
          <a:prstGeom prst="rect">
            <a:avLst/>
          </a:prstGeom>
          <a:solidFill>
            <a:schemeClr val="bg1"/>
          </a:solidFill>
          <a:ln>
            <a:solidFill>
              <a:schemeClr val="tx1"/>
            </a:solidFill>
          </a:ln>
        </p:spPr>
        <p:txBody>
          <a:bodyPr wrap="square" rtlCol="0">
            <a:spAutoFit/>
          </a:bodyPr>
          <a:lstStyle/>
          <a:p>
            <a:r>
              <a:rPr lang="en-US" sz="600" dirty="0">
                <a:latin typeface="Open Sans" panose="020B0606030504020204" pitchFamily="34" charset="0"/>
                <a:ea typeface="Open Sans" panose="020B0606030504020204" pitchFamily="34" charset="0"/>
                <a:cs typeface="Open Sans" panose="020B0606030504020204" pitchFamily="34" charset="0"/>
              </a:rPr>
              <a:t>47% vs. 49% opponent SOV </a:t>
            </a:r>
          </a:p>
        </p:txBody>
      </p:sp>
      <p:sp>
        <p:nvSpPr>
          <p:cNvPr id="163" name="Rectangle 162">
            <a:extLst>
              <a:ext uri="{FF2B5EF4-FFF2-40B4-BE49-F238E27FC236}">
                <a16:creationId xmlns:a16="http://schemas.microsoft.com/office/drawing/2014/main" id="{B17C44C1-4DEF-4056-AEBC-44C1A73CC1CC}"/>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556418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53758"/>
            <a:ext cx="11771151" cy="954107"/>
          </a:xfrm>
          <a:prstGeom prst="rect">
            <a:avLst/>
          </a:prstGeom>
        </p:spPr>
        <p:txBody>
          <a:bodyPr wrap="square">
            <a:spAutoFit/>
          </a:bodyPr>
          <a:lstStyle/>
          <a:p>
            <a:pPr lvl="0">
              <a:defRPr/>
            </a:pPr>
            <a:r>
              <a:rPr lang="en-US" sz="2800" b="1" spc="-100" dirty="0">
                <a:solidFill>
                  <a:srgbClr val="E84A99"/>
                </a:solidFill>
                <a:latin typeface="Helvetica" panose="020B0604020202020204" pitchFamily="2" charset="0"/>
                <a:ea typeface="Open Sans" panose="020B0606030504020204" pitchFamily="34" charset="0"/>
                <a:cs typeface="Open Sans" panose="020B0606030504020204" pitchFamily="34" charset="0"/>
              </a:rPr>
              <a:t>62 ‘Hotly-Contested’ Races: </a:t>
            </a: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Winners’ cable TV SOV detail on all races (U.S. House, U.S. Senate, Gubernatorial)</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55</a:t>
            </a:fld>
            <a:endParaRPr lang="en-US" dirty="0"/>
          </a:p>
        </p:txBody>
      </p:sp>
      <p:sp>
        <p:nvSpPr>
          <p:cNvPr id="30" name="Rectangle 29"/>
          <p:cNvSpPr/>
          <p:nvPr/>
        </p:nvSpPr>
        <p:spPr>
          <a:xfrm>
            <a:off x="546751" y="6112534"/>
            <a:ext cx="11637702"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across both primary and general election spend. Cable TV Platforms: Cable TV and Satellite TV. TV Spend Sources: candidates, political parties, political action groups and interest groups; Race Rating based on VAB analysis of Cook Political, Early rating represents US House (1/8/18), US Senate (2/1/18) and Gubernatorial (1/26/18), Late rating represents US House (9/7/18), US Senate (10/26/18) and Gubernatorial (10/26/18), ‘Hotly-Contested’ races are Toss-Up or Lean ratings. Based on TV dollars attributable to a candidate (‘N/A’ dollars not affiliated with a candidate are excluded).</a:t>
            </a:r>
          </a:p>
        </p:txBody>
      </p:sp>
      <p:graphicFrame>
        <p:nvGraphicFramePr>
          <p:cNvPr id="17" name="Table 16"/>
          <p:cNvGraphicFramePr>
            <a:graphicFrameLocks noGrp="1"/>
          </p:cNvGraphicFramePr>
          <p:nvPr>
            <p:extLst>
              <p:ext uri="{D42A27DB-BD31-4B8C-83A1-F6EECF244321}">
                <p14:modId xmlns:p14="http://schemas.microsoft.com/office/powerpoint/2010/main" val="898292852"/>
              </p:ext>
            </p:extLst>
          </p:nvPr>
        </p:nvGraphicFramePr>
        <p:xfrm>
          <a:off x="617674" y="1796114"/>
          <a:ext cx="10953028" cy="4293288"/>
        </p:xfrm>
        <a:graphic>
          <a:graphicData uri="http://schemas.openxmlformats.org/drawingml/2006/table">
            <a:tbl>
              <a:tblPr firstRow="1" bandRow="1">
                <a:tableStyleId>{073A0DAA-6AF3-43AB-8588-CEC1D06C72B9}</a:tableStyleId>
              </a:tblPr>
              <a:tblGrid>
                <a:gridCol w="1499258">
                  <a:extLst>
                    <a:ext uri="{9D8B030D-6E8A-4147-A177-3AD203B41FA5}">
                      <a16:colId xmlns:a16="http://schemas.microsoft.com/office/drawing/2014/main" val="20000"/>
                    </a:ext>
                  </a:extLst>
                </a:gridCol>
                <a:gridCol w="2012616">
                  <a:extLst>
                    <a:ext uri="{9D8B030D-6E8A-4147-A177-3AD203B41FA5}">
                      <a16:colId xmlns:a16="http://schemas.microsoft.com/office/drawing/2014/main" val="20008"/>
                    </a:ext>
                  </a:extLst>
                </a:gridCol>
                <a:gridCol w="1366684">
                  <a:extLst>
                    <a:ext uri="{9D8B030D-6E8A-4147-A177-3AD203B41FA5}">
                      <a16:colId xmlns:a16="http://schemas.microsoft.com/office/drawing/2014/main" val="20001"/>
                    </a:ext>
                  </a:extLst>
                </a:gridCol>
                <a:gridCol w="1136160">
                  <a:extLst>
                    <a:ext uri="{9D8B030D-6E8A-4147-A177-3AD203B41FA5}">
                      <a16:colId xmlns:a16="http://schemas.microsoft.com/office/drawing/2014/main" val="20002"/>
                    </a:ext>
                  </a:extLst>
                </a:gridCol>
                <a:gridCol w="987154">
                  <a:extLst>
                    <a:ext uri="{9D8B030D-6E8A-4147-A177-3AD203B41FA5}">
                      <a16:colId xmlns:a16="http://schemas.microsoft.com/office/drawing/2014/main" val="20003"/>
                    </a:ext>
                  </a:extLst>
                </a:gridCol>
                <a:gridCol w="942788">
                  <a:extLst>
                    <a:ext uri="{9D8B030D-6E8A-4147-A177-3AD203B41FA5}">
                      <a16:colId xmlns:a16="http://schemas.microsoft.com/office/drawing/2014/main" val="20004"/>
                    </a:ext>
                  </a:extLst>
                </a:gridCol>
                <a:gridCol w="1131347">
                  <a:extLst>
                    <a:ext uri="{9D8B030D-6E8A-4147-A177-3AD203B41FA5}">
                      <a16:colId xmlns:a16="http://schemas.microsoft.com/office/drawing/2014/main" val="20005"/>
                    </a:ext>
                  </a:extLst>
                </a:gridCol>
                <a:gridCol w="949569">
                  <a:extLst>
                    <a:ext uri="{9D8B030D-6E8A-4147-A177-3AD203B41FA5}">
                      <a16:colId xmlns:a16="http://schemas.microsoft.com/office/drawing/2014/main" val="20006"/>
                    </a:ext>
                  </a:extLst>
                </a:gridCol>
                <a:gridCol w="927452">
                  <a:extLst>
                    <a:ext uri="{9D8B030D-6E8A-4147-A177-3AD203B41FA5}">
                      <a16:colId xmlns:a16="http://schemas.microsoft.com/office/drawing/2014/main" val="20007"/>
                    </a:ext>
                  </a:extLst>
                </a:gridCol>
              </a:tblGrid>
              <a:tr h="501084">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p>
                  </a:txBody>
                  <a:tcPr marL="64394" marR="64394" marT="32197" marB="3219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 Winner</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Incumbent?</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900" dirty="0">
                          <a:latin typeface="Helvetica Light" panose="020B0403020202020204" pitchFamily="34" charset="0"/>
                          <a:ea typeface="Open Sans" panose="020B0606030504020204" pitchFamily="34" charset="0"/>
                          <a:cs typeface="Open Sans" panose="020B0606030504020204" pitchFamily="34" charset="0"/>
                        </a:rPr>
                        <a:t>Cable TV</a:t>
                      </a:r>
                      <a:r>
                        <a:rPr lang="en-US" sz="900" baseline="0" dirty="0">
                          <a:latin typeface="Helvetica Light" panose="020B0403020202020204" pitchFamily="34" charset="0"/>
                          <a:ea typeface="Open Sans" panose="020B0606030504020204" pitchFamily="34" charset="0"/>
                          <a:cs typeface="Open Sans" panose="020B0606030504020204" pitchFamily="34" charset="0"/>
                        </a:rPr>
                        <a:t> </a:t>
                      </a:r>
                      <a:r>
                        <a:rPr lang="en-US" sz="900" dirty="0">
                          <a:latin typeface="Helvetica Light" panose="020B0403020202020204" pitchFamily="34" charset="0"/>
                          <a:ea typeface="Open Sans" panose="020B0606030504020204" pitchFamily="34" charset="0"/>
                          <a:cs typeface="Open Sans" panose="020B0606030504020204" pitchFamily="34" charset="0"/>
                        </a:rPr>
                        <a:t>Spend</a:t>
                      </a:r>
                      <a:br>
                        <a:rPr lang="en-US" sz="900" dirty="0">
                          <a:latin typeface="Helvetica Light" panose="020B0403020202020204" pitchFamily="34" charset="0"/>
                          <a:ea typeface="Open Sans" panose="020B0606030504020204" pitchFamily="34" charset="0"/>
                          <a:cs typeface="Open Sans" panose="020B0606030504020204" pitchFamily="34" charset="0"/>
                        </a:rPr>
                      </a:br>
                      <a:r>
                        <a:rPr lang="en-US" sz="900" dirty="0">
                          <a:latin typeface="Helvetica Light" panose="020B0403020202020204" pitchFamily="34" charset="0"/>
                          <a:ea typeface="Open Sans" panose="020B0606030504020204" pitchFamily="34" charset="0"/>
                          <a:cs typeface="Open Sans" panose="020B0606030504020204" pitchFamily="34" charset="0"/>
                        </a:rPr>
                        <a:t>$</a:t>
                      </a:r>
                      <a:r>
                        <a:rPr lang="en-US" sz="900" baseline="0" dirty="0">
                          <a:latin typeface="Helvetica Light" panose="020B0403020202020204" pitchFamily="34" charset="0"/>
                          <a:ea typeface="Open Sans" panose="020B0606030504020204" pitchFamily="34" charset="0"/>
                          <a:cs typeface="Open Sans" panose="020B0606030504020204" pitchFamily="34" charset="0"/>
                        </a:rPr>
                        <a:t> (000)</a:t>
                      </a:r>
                      <a:endParaRPr lang="en-US" sz="900" dirty="0">
                        <a:latin typeface="Helvetica Light" panose="020B0403020202020204" pitchFamily="34" charset="0"/>
                        <a:ea typeface="Open Sans" panose="020B0606030504020204" pitchFamily="34" charset="0"/>
                        <a:cs typeface="Open Sans" panose="020B0606030504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0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Cable</a:t>
                      </a:r>
                      <a:r>
                        <a:rPr lang="en-US" sz="1000" baseline="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 TV</a:t>
                      </a:r>
                      <a:br>
                        <a:rPr lang="en-US" sz="1000" baseline="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br>
                      <a:r>
                        <a:rPr lang="en-US" sz="1000" baseline="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SOV</a:t>
                      </a:r>
                      <a:endParaRPr lang="en-US" sz="400" dirty="0">
                        <a:solidFill>
                          <a:schemeClr val="bg1"/>
                        </a:solidFill>
                        <a:latin typeface="Helvetica Light" panose="020B0403020202020204" pitchFamily="34" charset="0"/>
                        <a:ea typeface="Open Sans" panose="020B0606030504020204" pitchFamily="34" charset="0"/>
                        <a:cs typeface="Open Sans" panose="020B0606030504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900" baseline="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Closest Opponent's Cable TV SOV</a:t>
                      </a: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Highest Cable TV Share of</a:t>
                      </a:r>
                      <a:r>
                        <a:rPr lang="en-US" sz="800" baseline="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 Voice?</a:t>
                      </a:r>
                      <a:endParaRPr lang="en-US" sz="900" dirty="0">
                        <a:solidFill>
                          <a:schemeClr val="bg1"/>
                        </a:solidFill>
                        <a:latin typeface="Helvetica Light" panose="020B0403020202020204" pitchFamily="34" charset="0"/>
                        <a:ea typeface="Open Sans" panose="020B0606030504020204" pitchFamily="34" charset="0"/>
                        <a:cs typeface="Open Sans" panose="020B0606030504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Early</a:t>
                      </a:r>
                      <a:r>
                        <a:rPr lang="en-US" sz="1000" baseline="0" dirty="0">
                          <a:latin typeface="Helvetica Light" panose="020B0403020202020204" pitchFamily="34" charset="0"/>
                          <a:ea typeface="Open Sans" panose="020B0606030504020204" pitchFamily="34" charset="0"/>
                          <a:cs typeface="Open Sans" panose="020B0606030504020204" pitchFamily="34" charset="0"/>
                        </a:rPr>
                        <a:t> Cook Rating*</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Late Cook Rating**</a:t>
                      </a:r>
                      <a:endParaRPr lang="en-US" sz="1000" i="1"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AZ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Tom </a:t>
                      </a:r>
                      <a:r>
                        <a:rPr lang="en-US" sz="7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O'Halleran</a:t>
                      </a:r>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$194</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100%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 </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AZ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Ann Kirkpatrick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$166</a:t>
                      </a:r>
                    </a:p>
                  </a:txBody>
                  <a:tcPr marL="0" marR="0" marT="0" marB="0" anchor="b"/>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54%</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46%</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3"/>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CA 10</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Josh Harder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$1,816</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60%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39%</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4"/>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CA 25</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Katie Hill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$3,289</a:t>
                      </a:r>
                    </a:p>
                  </a:txBody>
                  <a:tcPr marL="0" marR="0" marT="0" marB="0" anchor="b"/>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47%</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53%</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5"/>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CA 39</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Gil Cisneros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$5,096</a:t>
                      </a:r>
                    </a:p>
                  </a:txBody>
                  <a:tcPr marL="0" marR="0" marT="0" marB="0" anchor="b"/>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50%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43%</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6"/>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CA 45</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Katie Porter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$3,048</a:t>
                      </a:r>
                    </a:p>
                  </a:txBody>
                  <a:tcPr marL="0" marR="0" marT="0" marB="0" anchor="b"/>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31%</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67%</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7"/>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CA 48</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Harley Rouda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$5,517</a:t>
                      </a:r>
                    </a:p>
                  </a:txBody>
                  <a:tcPr marL="0" marR="0" marT="0" marB="0" anchor="b"/>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54%</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37%</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8"/>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CA 49</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Mike Levin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$1,075</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36%</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24%</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9"/>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CO 6</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Jason Crow</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$1,776</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60%</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30"/>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FL 7</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Stephanie Murphy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$130</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100%</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31"/>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FL 26</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Debbie Mucarsel-Powell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$2,203</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58%</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42%</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FL 27</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Donna Shalala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$725</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69%</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29%</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GA 6</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Lucy </a:t>
                      </a:r>
                      <a:r>
                        <a:rPr lang="en-US" sz="7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McBath</a:t>
                      </a:r>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$645</a:t>
                      </a:r>
                    </a:p>
                  </a:txBody>
                  <a:tcPr marL="0" marR="0" marT="0" marB="0" anchor="b"/>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51%</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49%</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IA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Abby </a:t>
                      </a:r>
                      <a:r>
                        <a:rPr lang="en-US" sz="7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Finkenauer</a:t>
                      </a:r>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$1,156</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70%</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30%</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IA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Cindy Axne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$1,199</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55%</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45%</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IL 6</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Sean </a:t>
                      </a:r>
                      <a:r>
                        <a:rPr lang="en-US" sz="7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Castan</a:t>
                      </a:r>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$3,333</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44%</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56%</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IL 12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Mike Bost </a:t>
                      </a:r>
                      <a:r>
                        <a:rPr lang="en-US" sz="700" b="0" i="0" u="none" strike="noStrik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$1,237</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73%</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27%</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KS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Steve Watkins </a:t>
                      </a:r>
                      <a:r>
                        <a:rPr lang="en-US" sz="700" b="0" i="0" u="none" strike="noStrik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$975</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53%</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47%</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KS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Sharice Davids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$951</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56%</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44%</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129177">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KY 6</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Andy Barr </a:t>
                      </a:r>
                      <a:r>
                        <a:rPr lang="en-US" sz="700" b="0" i="0" u="none" strike="noStrik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$922</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59%</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38%</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ME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Jared Golden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$1,101</a:t>
                      </a:r>
                    </a:p>
                  </a:txBody>
                  <a:tcPr marL="0" marR="0" marT="0" marB="0" anchor="b"/>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60%</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40%</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2"/>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MI 8</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Elissa Slotkin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$1,873</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63%</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37%</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3"/>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MI 11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Haley Stevens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$1,040</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51%</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37%</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4"/>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MN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Jim </a:t>
                      </a:r>
                      <a:r>
                        <a:rPr lang="en-US" sz="7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Hadedorn</a:t>
                      </a:r>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u="none" strike="noStrik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$524</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37%</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63%</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5"/>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MN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Angie Craig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$631</a:t>
                      </a:r>
                    </a:p>
                  </a:txBody>
                  <a:tcPr marL="0" marR="0" marT="0" marB="0" anchor="b"/>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60%</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40%</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6"/>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MN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Dean Phillips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$500</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23%</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76%</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7"/>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MN 8</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Pete Stauber </a:t>
                      </a:r>
                      <a:r>
                        <a:rPr lang="en-US" sz="700" b="0" i="0" u="none" strike="noStrik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 </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$988</a:t>
                      </a:r>
                    </a:p>
                  </a:txBody>
                  <a:tcPr marL="0" marR="0" marT="0" marB="0" anchor="b"/>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93%</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7%</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Non-Monitored</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8"/>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NE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Don Bacon </a:t>
                      </a:r>
                      <a:r>
                        <a:rPr lang="en-US" sz="700" b="0" i="0" u="none" strike="noStrik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$526</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68%</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29%</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Non-Monitored</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9"/>
                  </a:ext>
                </a:extLst>
              </a:tr>
              <a:tr h="118767">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NH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Chris Pappas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$149</a:t>
                      </a:r>
                    </a:p>
                  </a:txBody>
                  <a:tcPr marL="0" marR="0" marT="0" marB="0" anchor="b"/>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100%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0%</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0"/>
                  </a:ext>
                </a:extLst>
              </a:tr>
              <a:tr h="118767">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NJ 5</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Josh Gottheimer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$600</a:t>
                      </a:r>
                    </a:p>
                  </a:txBody>
                  <a:tcPr marL="0" marR="0" marT="0" marB="0" anchor="b"/>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100%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1"/>
                  </a:ext>
                </a:extLst>
              </a:tr>
              <a:tr h="118767">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NJ 7</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Tom Malinowski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$4,969</a:t>
                      </a: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55%</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45%</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bl>
          </a:graphicData>
        </a:graphic>
      </p:graphicFrame>
      <p:sp>
        <p:nvSpPr>
          <p:cNvPr id="9" name="Rectangle 8">
            <a:extLst>
              <a:ext uri="{FF2B5EF4-FFF2-40B4-BE49-F238E27FC236}">
                <a16:creationId xmlns:a16="http://schemas.microsoft.com/office/drawing/2014/main" id="{8FEC93ED-A4D5-43D7-85CF-C32BBF506E86}"/>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505598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53758"/>
            <a:ext cx="11771151" cy="954107"/>
          </a:xfrm>
          <a:prstGeom prst="rect">
            <a:avLst/>
          </a:prstGeom>
        </p:spPr>
        <p:txBody>
          <a:bodyPr wrap="square">
            <a:spAutoFit/>
          </a:bodyPr>
          <a:lstStyle/>
          <a:p>
            <a:pPr lvl="0">
              <a:defRPr/>
            </a:pPr>
            <a:r>
              <a:rPr lang="en-US" sz="2800" b="1" spc="-100" dirty="0">
                <a:solidFill>
                  <a:srgbClr val="E84A99"/>
                </a:solidFill>
                <a:latin typeface="Helvetica" panose="020B0604020202020204" pitchFamily="2" charset="0"/>
                <a:ea typeface="Open Sans" panose="020B0606030504020204" pitchFamily="34" charset="0"/>
                <a:cs typeface="Open Sans" panose="020B0606030504020204" pitchFamily="34" charset="0"/>
              </a:rPr>
              <a:t>62 ‘Hotly-Contested’ Races: </a:t>
            </a: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Winners’ cable TV SOV detail on all races (U.S. House, U.S. Senate, Gubernatorial), </a:t>
            </a:r>
            <a:r>
              <a:rPr lang="en-US" sz="2800" b="1" i="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Continued...</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56</a:t>
            </a:fld>
            <a:endParaRPr lang="en-US" dirty="0"/>
          </a:p>
        </p:txBody>
      </p:sp>
      <p:sp>
        <p:nvSpPr>
          <p:cNvPr id="30" name="Rectangle 29"/>
          <p:cNvSpPr/>
          <p:nvPr/>
        </p:nvSpPr>
        <p:spPr>
          <a:xfrm>
            <a:off x="546751" y="6112534"/>
            <a:ext cx="11637702" cy="415498"/>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across both primary and general election spend. Cable TV Platforms: Cable TV and Satellite TV. TV Spend Sources: candidates, political parties, political action groups and interest groups; Race Rating based on VAB analysis of Cook Political, Early rating represents US House (1/8/18), US Senate (2/1/18) and Gubernatorial (1/26/18), Late rating represents US House (9/7/18), US Senate (10/26/18) and Gubernatorial (10/26/18), ‘Hotly-Contested’ races are Toss-Up or Lean ratings. Based on TV dollars attributable to a candidate (‘N/A’ dollars not affiliated with a candidate are excluded).</a:t>
            </a:r>
          </a:p>
        </p:txBody>
      </p:sp>
      <p:graphicFrame>
        <p:nvGraphicFramePr>
          <p:cNvPr id="17" name="Table 16"/>
          <p:cNvGraphicFramePr>
            <a:graphicFrameLocks noGrp="1"/>
          </p:cNvGraphicFramePr>
          <p:nvPr>
            <p:extLst>
              <p:ext uri="{D42A27DB-BD31-4B8C-83A1-F6EECF244321}">
                <p14:modId xmlns:p14="http://schemas.microsoft.com/office/powerpoint/2010/main" val="165090870"/>
              </p:ext>
            </p:extLst>
          </p:nvPr>
        </p:nvGraphicFramePr>
        <p:xfrm>
          <a:off x="617674" y="1764259"/>
          <a:ext cx="10953028" cy="4293288"/>
        </p:xfrm>
        <a:graphic>
          <a:graphicData uri="http://schemas.openxmlformats.org/drawingml/2006/table">
            <a:tbl>
              <a:tblPr firstRow="1" bandRow="1">
                <a:tableStyleId>{073A0DAA-6AF3-43AB-8588-CEC1D06C72B9}</a:tableStyleId>
              </a:tblPr>
              <a:tblGrid>
                <a:gridCol w="1499258">
                  <a:extLst>
                    <a:ext uri="{9D8B030D-6E8A-4147-A177-3AD203B41FA5}">
                      <a16:colId xmlns:a16="http://schemas.microsoft.com/office/drawing/2014/main" val="20000"/>
                    </a:ext>
                  </a:extLst>
                </a:gridCol>
                <a:gridCol w="2091274">
                  <a:extLst>
                    <a:ext uri="{9D8B030D-6E8A-4147-A177-3AD203B41FA5}">
                      <a16:colId xmlns:a16="http://schemas.microsoft.com/office/drawing/2014/main" val="20008"/>
                    </a:ext>
                  </a:extLst>
                </a:gridCol>
                <a:gridCol w="1356852">
                  <a:extLst>
                    <a:ext uri="{9D8B030D-6E8A-4147-A177-3AD203B41FA5}">
                      <a16:colId xmlns:a16="http://schemas.microsoft.com/office/drawing/2014/main" val="20001"/>
                    </a:ext>
                  </a:extLst>
                </a:gridCol>
                <a:gridCol w="1067334">
                  <a:extLst>
                    <a:ext uri="{9D8B030D-6E8A-4147-A177-3AD203B41FA5}">
                      <a16:colId xmlns:a16="http://schemas.microsoft.com/office/drawing/2014/main" val="20002"/>
                    </a:ext>
                  </a:extLst>
                </a:gridCol>
                <a:gridCol w="987154">
                  <a:extLst>
                    <a:ext uri="{9D8B030D-6E8A-4147-A177-3AD203B41FA5}">
                      <a16:colId xmlns:a16="http://schemas.microsoft.com/office/drawing/2014/main" val="20003"/>
                    </a:ext>
                  </a:extLst>
                </a:gridCol>
                <a:gridCol w="942788">
                  <a:extLst>
                    <a:ext uri="{9D8B030D-6E8A-4147-A177-3AD203B41FA5}">
                      <a16:colId xmlns:a16="http://schemas.microsoft.com/office/drawing/2014/main" val="20004"/>
                    </a:ext>
                  </a:extLst>
                </a:gridCol>
                <a:gridCol w="1131347">
                  <a:extLst>
                    <a:ext uri="{9D8B030D-6E8A-4147-A177-3AD203B41FA5}">
                      <a16:colId xmlns:a16="http://schemas.microsoft.com/office/drawing/2014/main" val="20005"/>
                    </a:ext>
                  </a:extLst>
                </a:gridCol>
                <a:gridCol w="949569">
                  <a:extLst>
                    <a:ext uri="{9D8B030D-6E8A-4147-A177-3AD203B41FA5}">
                      <a16:colId xmlns:a16="http://schemas.microsoft.com/office/drawing/2014/main" val="20006"/>
                    </a:ext>
                  </a:extLst>
                </a:gridCol>
                <a:gridCol w="927452">
                  <a:extLst>
                    <a:ext uri="{9D8B030D-6E8A-4147-A177-3AD203B41FA5}">
                      <a16:colId xmlns:a16="http://schemas.microsoft.com/office/drawing/2014/main" val="20007"/>
                    </a:ext>
                  </a:extLst>
                </a:gridCol>
              </a:tblGrid>
              <a:tr h="501084">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a:t>
                      </a:r>
                    </a:p>
                  </a:txBody>
                  <a:tcPr marL="64394" marR="64394" marT="32197" marB="3219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Race Winner</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100" dirty="0">
                          <a:latin typeface="Helvetica Light" panose="020B0403020202020204" pitchFamily="34" charset="0"/>
                          <a:ea typeface="Open Sans" panose="020B0606030504020204" pitchFamily="34" charset="0"/>
                          <a:cs typeface="Open Sans" panose="020B0606030504020204" pitchFamily="34" charset="0"/>
                        </a:rPr>
                        <a:t>Incumbent?</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900" dirty="0">
                          <a:latin typeface="Helvetica Light" panose="020B0403020202020204" pitchFamily="34" charset="0"/>
                          <a:ea typeface="Open Sans" panose="020B0606030504020204" pitchFamily="34" charset="0"/>
                          <a:cs typeface="Open Sans" panose="020B0606030504020204" pitchFamily="34" charset="0"/>
                        </a:rPr>
                        <a:t>Cable TV</a:t>
                      </a:r>
                      <a:r>
                        <a:rPr lang="en-US" sz="900" baseline="0" dirty="0">
                          <a:latin typeface="Helvetica Light" panose="020B0403020202020204" pitchFamily="34" charset="0"/>
                          <a:ea typeface="Open Sans" panose="020B0606030504020204" pitchFamily="34" charset="0"/>
                          <a:cs typeface="Open Sans" panose="020B0606030504020204" pitchFamily="34" charset="0"/>
                        </a:rPr>
                        <a:t> </a:t>
                      </a:r>
                      <a:r>
                        <a:rPr lang="en-US" sz="900" dirty="0">
                          <a:latin typeface="Helvetica Light" panose="020B0403020202020204" pitchFamily="34" charset="0"/>
                          <a:ea typeface="Open Sans" panose="020B0606030504020204" pitchFamily="34" charset="0"/>
                          <a:cs typeface="Open Sans" panose="020B0606030504020204" pitchFamily="34" charset="0"/>
                        </a:rPr>
                        <a:t>Spend</a:t>
                      </a:r>
                      <a:br>
                        <a:rPr lang="en-US" sz="900" dirty="0">
                          <a:latin typeface="Helvetica Light" panose="020B0403020202020204" pitchFamily="34" charset="0"/>
                          <a:ea typeface="Open Sans" panose="020B0606030504020204" pitchFamily="34" charset="0"/>
                          <a:cs typeface="Open Sans" panose="020B0606030504020204" pitchFamily="34" charset="0"/>
                        </a:rPr>
                      </a:br>
                      <a:r>
                        <a:rPr lang="en-US" sz="900" dirty="0">
                          <a:latin typeface="Helvetica Light" panose="020B0403020202020204" pitchFamily="34" charset="0"/>
                          <a:ea typeface="Open Sans" panose="020B0606030504020204" pitchFamily="34" charset="0"/>
                          <a:cs typeface="Open Sans" panose="020B0606030504020204" pitchFamily="34" charset="0"/>
                        </a:rPr>
                        <a:t>$</a:t>
                      </a:r>
                      <a:r>
                        <a:rPr lang="en-US" sz="900" baseline="0" dirty="0">
                          <a:latin typeface="Helvetica Light" panose="020B0403020202020204" pitchFamily="34" charset="0"/>
                          <a:ea typeface="Open Sans" panose="020B0606030504020204" pitchFamily="34" charset="0"/>
                          <a:cs typeface="Open Sans" panose="020B0606030504020204" pitchFamily="34" charset="0"/>
                        </a:rPr>
                        <a:t> (000)</a:t>
                      </a:r>
                      <a:endParaRPr lang="en-US" sz="900" dirty="0">
                        <a:latin typeface="Helvetica Light" panose="020B0403020202020204" pitchFamily="34" charset="0"/>
                        <a:ea typeface="Open Sans" panose="020B0606030504020204" pitchFamily="34" charset="0"/>
                        <a:cs typeface="Open Sans" panose="020B0606030504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0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Cable</a:t>
                      </a:r>
                      <a:r>
                        <a:rPr lang="en-US" sz="1000" baseline="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 TV</a:t>
                      </a:r>
                      <a:br>
                        <a:rPr lang="en-US" sz="1000" baseline="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br>
                      <a:r>
                        <a:rPr lang="en-US" sz="1000" baseline="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SOV</a:t>
                      </a:r>
                      <a:endParaRPr lang="en-US" sz="400" dirty="0">
                        <a:solidFill>
                          <a:schemeClr val="bg1"/>
                        </a:solidFill>
                        <a:latin typeface="Helvetica Light" panose="020B0403020202020204" pitchFamily="34" charset="0"/>
                        <a:ea typeface="Open Sans" panose="020B0606030504020204" pitchFamily="34" charset="0"/>
                        <a:cs typeface="Open Sans" panose="020B0606030504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900" baseline="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Closest Opponent's Cable TV SOV</a:t>
                      </a: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Highest Cable TV Share of</a:t>
                      </a:r>
                      <a:r>
                        <a:rPr lang="en-US" sz="800" baseline="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 Voice?</a:t>
                      </a:r>
                      <a:endParaRPr lang="en-US" sz="900" dirty="0">
                        <a:solidFill>
                          <a:schemeClr val="bg1"/>
                        </a:solidFill>
                        <a:latin typeface="Helvetica Light" panose="020B0403020202020204" pitchFamily="34" charset="0"/>
                        <a:ea typeface="Open Sans" panose="020B0606030504020204" pitchFamily="34" charset="0"/>
                        <a:cs typeface="Open Sans" panose="020B0606030504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Early</a:t>
                      </a:r>
                      <a:r>
                        <a:rPr lang="en-US" sz="1000" baseline="0" dirty="0">
                          <a:latin typeface="Helvetica Light" panose="020B0403020202020204" pitchFamily="34" charset="0"/>
                          <a:ea typeface="Open Sans" panose="020B0606030504020204" pitchFamily="34" charset="0"/>
                          <a:cs typeface="Open Sans" panose="020B0606030504020204" pitchFamily="34" charset="0"/>
                        </a:rPr>
                        <a:t> Cook Rating*</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00" dirty="0">
                          <a:latin typeface="Helvetica Light" panose="020B0403020202020204" pitchFamily="34" charset="0"/>
                          <a:ea typeface="Open Sans" panose="020B0606030504020204" pitchFamily="34" charset="0"/>
                          <a:cs typeface="Open Sans" panose="020B0606030504020204" pitchFamily="34" charset="0"/>
                        </a:rPr>
                        <a:t>Late Cook Rating**</a:t>
                      </a:r>
                      <a:endParaRPr lang="en-US" sz="1000" i="1" dirty="0">
                        <a:latin typeface="Helvetica Light" panose="020B0403020202020204" pitchFamily="34" charset="0"/>
                        <a:ea typeface="Open Sans" panose="020B0606030504020204" pitchFamily="34" charset="0"/>
                        <a:cs typeface="Open Sans" panose="020B0606030504020204" pitchFamily="34" charset="0"/>
                      </a:endParaRPr>
                    </a:p>
                  </a:txBody>
                  <a:tcPr marL="64394" marR="64394" marT="32197" marB="32197"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NJ 11</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Mikie Sherrill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$870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100%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NV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Susie Lee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$439</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38%</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62%</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3"/>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NY 19</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Antonio Delgado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$4,178</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57%</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43%</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4"/>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NY 22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Anthony Brindisi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$1,119</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66%</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34%</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5"/>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PA 7</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Susan Wild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$200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100%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6"/>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PA 8</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Matt Cartwright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$259</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58%</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42%</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7"/>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TX 7</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Lizzie Pannill Fletcher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$1,754</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61%</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29%</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8"/>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TX 23</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Will Hurd </a:t>
                      </a:r>
                      <a:r>
                        <a:rPr lang="en-US" sz="700" b="0" i="0" u="none" strike="noStrik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$1,126</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58%</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42%</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9"/>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TX 32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Colin Allred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$1,843</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66%</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34%</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30"/>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UT 4</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Ben </a:t>
                      </a:r>
                      <a:r>
                        <a:rPr lang="en-US" sz="7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Mcadams</a:t>
                      </a:r>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$249</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57%</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43%</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31"/>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VA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Elaine Luria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$879</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69%</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31%</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VA 10</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Jennifer Wexton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$1,702</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47%</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53%</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House: WA 8</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Kim Schrier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$1,906</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54%</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45%</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Senate: AZ</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Kyrsten</a:t>
                      </a:r>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Sinema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$7,501</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61%</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39%</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Senate: FL</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Rick Scott </a:t>
                      </a:r>
                      <a:r>
                        <a:rPr lang="en-US" sz="700" b="0" i="0" u="none" strike="noStrik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(Rep)</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$16,567</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65%</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35%</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Senate: IN</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Mike Braun </a:t>
                      </a:r>
                      <a:r>
                        <a:rPr lang="en-US" sz="700" b="0" i="0" u="none" strike="noStrik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(Rep)</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$7,618</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44%</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53%</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Senate: MO</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Josh Hawley </a:t>
                      </a:r>
                      <a:r>
                        <a:rPr lang="en-US" sz="700" b="0" i="0" u="none" strike="noStrik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(Rep)</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$6,299</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44%</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56%</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Senate: ND</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Kevin Cramer </a:t>
                      </a:r>
                      <a:r>
                        <a:rPr lang="en-US" sz="700" b="0" i="0" u="none" strike="noStrik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(Rep)</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$1,496</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36%</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64%</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Senate: NV</a:t>
                      </a:r>
                    </a:p>
                  </a:txBody>
                  <a:tcPr marL="0" marR="0" marT="0" marB="0"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Jacky Rosen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$10,890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64%</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36%</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129177">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Senate: OH</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Sherrod Brown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$2,282</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67%</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24%</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Senate: TN</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Marsha Blackburn </a:t>
                      </a:r>
                      <a:r>
                        <a:rPr lang="en-US" sz="700" b="0" i="0" u="none" strike="noStrik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(Rep)</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$7,834</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62%</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38%</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2"/>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US Senate: WV</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Joe Manchin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$4,605</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50%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38%</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3"/>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Governor: CO</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Jared Polis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$3,272</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51%</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16%</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4"/>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Governor: FL</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Ron </a:t>
                      </a:r>
                      <a:r>
                        <a:rPr lang="en-US" sz="7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Desantis</a:t>
                      </a:r>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u="none" strike="noStrik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(Rep)</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$7,725</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24%</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19%</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5"/>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Governor: IL</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JB Pritzker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$13,831</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60%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32%</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6"/>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Governor: ME</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Janet Mills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0%</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41%</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7"/>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Governor: MI</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Gretchen </a:t>
                      </a:r>
                      <a:r>
                        <a:rPr lang="en-US" sz="7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Whitmer</a:t>
                      </a:r>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$2,706</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37%</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22%</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8"/>
                  </a:ext>
                </a:extLst>
              </a:tr>
              <a:tr h="122053">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Governor: NV</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Steve Sisolak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$4,643</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59%</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36%</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9"/>
                  </a:ext>
                </a:extLst>
              </a:tr>
              <a:tr h="118767">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Governor: OH</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Mike </a:t>
                      </a:r>
                      <a:r>
                        <a:rPr lang="en-US" sz="7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Dewine</a:t>
                      </a:r>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700" b="0" i="0" u="none" strike="noStrike"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(Rep)</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$3,256</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35%</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58%</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0"/>
                  </a:ext>
                </a:extLst>
              </a:tr>
              <a:tr h="118767">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Governor: PA</a:t>
                      </a:r>
                    </a:p>
                  </a:txBody>
                  <a:tcPr marL="0" marR="0" marT="0" marB="0" anchor="ctr">
                    <a:lnL w="12700" cap="flat" cmpd="sng" algn="ctr">
                      <a:solidFill>
                        <a:schemeClr val="tx1"/>
                      </a:solidFill>
                      <a:prstDash val="solid"/>
                      <a:round/>
                      <a:headEnd type="none" w="med" len="med"/>
                      <a:tailEnd type="none" w="med" len="med"/>
                    </a:lnL>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Tom Wolf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$3,952</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93%</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7%</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Yes</a:t>
                      </a:r>
                    </a:p>
                  </a:txBody>
                  <a:tcPr marL="0" marR="0" marT="0" marB="0" anchor="ct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Likely</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21"/>
                  </a:ext>
                </a:extLst>
              </a:tr>
              <a:tr h="118767">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Governor: WI</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fontAlgn="b"/>
                      <a:r>
                        <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Tony Evers </a:t>
                      </a:r>
                      <a:r>
                        <a:rPr lang="en-US" sz="700" b="0" i="0" u="none" strike="noStrike" dirty="0">
                          <a:solidFill>
                            <a:schemeClr val="accent1">
                              <a:lumMod val="75000"/>
                            </a:schemeClr>
                          </a:solidFill>
                          <a:effectLst/>
                          <a:latin typeface="Open Sans" panose="020B0606030504020204" pitchFamily="34" charset="0"/>
                          <a:ea typeface="Open Sans" panose="020B0606030504020204" pitchFamily="34" charset="0"/>
                          <a:cs typeface="Open Sans" panose="020B0606030504020204" pitchFamily="34" charset="0"/>
                        </a:rPr>
                        <a:t>(Dem)</a:t>
                      </a:r>
                      <a:endParaRPr lang="en-US" sz="7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lnB w="12700" cap="flat" cmpd="sng" algn="ctr">
                      <a:solidFill>
                        <a:schemeClr val="tx1"/>
                      </a:solidFill>
                      <a:prstDash val="solid"/>
                      <a:round/>
                      <a:headEnd type="none" w="med" len="med"/>
                      <a:tailEnd type="none" w="med" len="med"/>
                    </a:lnB>
                  </a:tcPr>
                </a:tc>
                <a:tc>
                  <a:txBody>
                    <a:bodyPr/>
                    <a:lstStyle/>
                    <a:p>
                      <a:pPr algn="l"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$1,421</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47%</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49%</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No</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Lean</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Toss Up</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2"/>
                  </a:ext>
                </a:extLst>
              </a:tr>
            </a:tbl>
          </a:graphicData>
        </a:graphic>
      </p:graphicFrame>
      <p:sp>
        <p:nvSpPr>
          <p:cNvPr id="9" name="Rectangle 8">
            <a:extLst>
              <a:ext uri="{FF2B5EF4-FFF2-40B4-BE49-F238E27FC236}">
                <a16:creationId xmlns:a16="http://schemas.microsoft.com/office/drawing/2014/main" id="{0723A17B-F04C-4162-8AB0-AC71F50A259D}"/>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097131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3674837-C9B3-4CE9-A7B2-3B4DEE5AC28A}"/>
              </a:ext>
            </a:extLst>
          </p:cNvPr>
          <p:cNvSpPr/>
          <p:nvPr/>
        </p:nvSpPr>
        <p:spPr>
          <a:xfrm>
            <a:off x="0" y="6647490"/>
            <a:ext cx="12191999" cy="215444"/>
          </a:xfrm>
          <a:prstGeom prst="rect">
            <a:avLst/>
          </a:prstGeom>
        </p:spPr>
        <p:txBody>
          <a:bodyPr wrap="square">
            <a:spAutoFit/>
          </a:bodyPr>
          <a:lstStyle/>
          <a:p>
            <a:pPr algn="ctr"/>
            <a:r>
              <a:rPr lang="en-US" sz="800" i="1" dirty="0">
                <a:solidFill>
                  <a:schemeClr val="bg1"/>
                </a:solidFill>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56" name="Rectangle 155">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3ED54650-E124-0942-8B03-A438165B55A6}"/>
              </a:ext>
            </a:extLst>
          </p:cNvPr>
          <p:cNvSpPr/>
          <p:nvPr/>
        </p:nvSpPr>
        <p:spPr>
          <a:xfrm>
            <a:off x="413302" y="342918"/>
            <a:ext cx="11821733" cy="1107996"/>
          </a:xfrm>
          <a:prstGeom prst="rect">
            <a:avLst/>
          </a:prstGeom>
        </p:spPr>
        <p:txBody>
          <a:bodyPr wrap="square">
            <a:spAutoFit/>
          </a:bodyPr>
          <a:lstStyle/>
          <a:p>
            <a:r>
              <a:rPr lang="en-US" sz="2200" b="1" dirty="0">
                <a:solidFill>
                  <a:srgbClr val="E84A99"/>
                </a:solidFill>
                <a:latin typeface="Helvetica" pitchFamily="2" charset="0"/>
              </a:rPr>
              <a:t>75% </a:t>
            </a:r>
            <a:r>
              <a:rPr lang="en-US" sz="2200" b="1" dirty="0">
                <a:solidFill>
                  <a:srgbClr val="1F1A62"/>
                </a:solidFill>
                <a:latin typeface="Helvetica" pitchFamily="2" charset="0"/>
              </a:rPr>
              <a:t>of the winners within the 12 ‘late heat up’ races analyzed showed a direct correlation between </a:t>
            </a:r>
            <a:r>
              <a:rPr lang="en-US" sz="2200" b="1" dirty="0">
                <a:solidFill>
                  <a:srgbClr val="E84A99"/>
                </a:solidFill>
                <a:latin typeface="Helvetica" pitchFamily="2" charset="0"/>
              </a:rPr>
              <a:t>highest cable TV ‘share of voice’ </a:t>
            </a:r>
            <a:r>
              <a:rPr lang="en-US" sz="2200" b="1" dirty="0">
                <a:solidFill>
                  <a:srgbClr val="1F1A62"/>
                </a:solidFill>
                <a:latin typeface="Helvetica" pitchFamily="2" charset="0"/>
              </a:rPr>
              <a:t>among all candidates and election outcomes (i.e., victory)</a:t>
            </a:r>
          </a:p>
        </p:txBody>
      </p:sp>
      <p:pic>
        <p:nvPicPr>
          <p:cNvPr id="158" name="Picture 157">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2" name="TextBox 161">
            <a:extLst>
              <a:ext uri="{FF2B5EF4-FFF2-40B4-BE49-F238E27FC236}">
                <a16:creationId xmlns:a16="http://schemas.microsoft.com/office/drawing/2014/main" id="{849669F3-CC14-4C7D-9C19-BE32A5281E67}"/>
              </a:ext>
            </a:extLst>
          </p:cNvPr>
          <p:cNvSpPr txBox="1"/>
          <p:nvPr/>
        </p:nvSpPr>
        <p:spPr>
          <a:xfrm>
            <a:off x="546751" y="6045204"/>
            <a:ext cx="11688285" cy="523220"/>
          </a:xfrm>
          <a:prstGeom prst="rect">
            <a:avLst/>
          </a:prstGeom>
          <a:noFill/>
        </p:spPr>
        <p:txBody>
          <a:bodyPr wrap="square" rtlCol="0">
            <a:spAutoFit/>
          </a:bodyPr>
          <a:lstStyle/>
          <a:p>
            <a:pPr lvl="0">
              <a:defRPr/>
            </a:pPr>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across both primary and general election spend. Cable TV Platforms: Cable TV and Satellite TV. TV Spend Sources: candidates, political parties, political action groups and interest groups; Race Rating based on VAB analysis of Cook Political, Early rating represents US House (1/8/18) and Gubernatorial (1/26/18), Late rating represents US House (9/7/18) and Gubernatorial (10/26/18), Note: Cable Share of Voice = Share of Cable TV spend in that race. Based on TV dollars attributable to a candidate (‘N/A’ dollars not affiliated with a candidate are excluded). Races shown are non-incumbent winners in ‘late heat-up’ races that were rated as non-measured or likely in the early rating and moved to lean or toss-up in the late ratings.</a:t>
            </a:r>
          </a:p>
        </p:txBody>
      </p:sp>
      <p:sp>
        <p:nvSpPr>
          <p:cNvPr id="164" name="Rounded Rectangle 163"/>
          <p:cNvSpPr/>
          <p:nvPr/>
        </p:nvSpPr>
        <p:spPr>
          <a:xfrm>
            <a:off x="1755055" y="1729104"/>
            <a:ext cx="9138226" cy="2754007"/>
          </a:xfrm>
          <a:prstGeom prst="roundRect">
            <a:avLst>
              <a:gd name="adj" fmla="val 7337"/>
            </a:avLst>
          </a:prstGeom>
          <a:solidFill>
            <a:srgbClr val="1B146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TextBox 164"/>
          <p:cNvSpPr txBox="1"/>
          <p:nvPr/>
        </p:nvSpPr>
        <p:spPr>
          <a:xfrm>
            <a:off x="1755055" y="1729104"/>
            <a:ext cx="9138226" cy="369332"/>
          </a:xfrm>
          <a:prstGeom prst="rect">
            <a:avLst/>
          </a:prstGeom>
          <a:noFill/>
        </p:spPr>
        <p:txBody>
          <a:bodyPr wrap="square" rtlCol="0">
            <a:spAutoFit/>
          </a:bodyPr>
          <a:lstStyle/>
          <a:p>
            <a:pPr algn="ctr"/>
            <a:r>
              <a:rPr lang="en-US"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9 ‘Late Heat Up’ Winners </a:t>
            </a:r>
            <a:r>
              <a:rPr lang="en-US" i="1"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With </a:t>
            </a:r>
            <a:r>
              <a:rPr lang="en-US" u="sng"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Highest Cable TV Share Of Voice</a:t>
            </a:r>
          </a:p>
        </p:txBody>
      </p:sp>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57</a:t>
            </a:fld>
            <a:endParaRPr lang="en-US" dirty="0"/>
          </a:p>
        </p:txBody>
      </p:sp>
      <p:sp>
        <p:nvSpPr>
          <p:cNvPr id="219" name="Rounded Rectangle 218"/>
          <p:cNvSpPr/>
          <p:nvPr/>
        </p:nvSpPr>
        <p:spPr>
          <a:xfrm>
            <a:off x="3129007" y="4516054"/>
            <a:ext cx="6488992" cy="1509674"/>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TextBox 219"/>
          <p:cNvSpPr txBox="1"/>
          <p:nvPr/>
        </p:nvSpPr>
        <p:spPr>
          <a:xfrm>
            <a:off x="3129007" y="4487636"/>
            <a:ext cx="6488992" cy="338554"/>
          </a:xfrm>
          <a:prstGeom prst="rect">
            <a:avLst/>
          </a:prstGeom>
          <a:noFill/>
        </p:spPr>
        <p:txBody>
          <a:bodyPr wrap="square" rtlCol="0">
            <a:spAutoFit/>
          </a:bodyPr>
          <a:lstStyle/>
          <a:p>
            <a:pPr algn="ctr"/>
            <a:r>
              <a:rPr lang="en-US" sz="1600" u="sng" dirty="0">
                <a:latin typeface="Helvetica Light" panose="020B0403020202020204" pitchFamily="34" charset="0"/>
                <a:ea typeface="Open Sans" panose="020B0606030504020204" pitchFamily="34" charset="0"/>
                <a:cs typeface="Open Sans" panose="020B0606030504020204" pitchFamily="34" charset="0"/>
              </a:rPr>
              <a:t>3 ‘Late Heat Up’ Winners </a:t>
            </a:r>
            <a:r>
              <a:rPr lang="en-US" sz="1600" i="1" u="sng" dirty="0">
                <a:latin typeface="Helvetica Light" panose="020B0403020202020204" pitchFamily="34" charset="0"/>
                <a:ea typeface="Open Sans" panose="020B0606030504020204" pitchFamily="34" charset="0"/>
                <a:cs typeface="Open Sans" panose="020B0606030504020204" pitchFamily="34" charset="0"/>
              </a:rPr>
              <a:t>Without</a:t>
            </a:r>
            <a:r>
              <a:rPr lang="en-US" sz="1600" u="sng" dirty="0">
                <a:latin typeface="Helvetica Light" panose="020B0403020202020204" pitchFamily="34" charset="0"/>
                <a:ea typeface="Open Sans" panose="020B0606030504020204" pitchFamily="34" charset="0"/>
                <a:cs typeface="Open Sans" panose="020B0606030504020204" pitchFamily="34" charset="0"/>
              </a:rPr>
              <a:t> Highest Cable Share Of Voice</a:t>
            </a:r>
          </a:p>
        </p:txBody>
      </p:sp>
      <p:pic>
        <p:nvPicPr>
          <p:cNvPr id="105" name="Picture 2" descr="Image of Brian Kem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2045" y="2069135"/>
            <a:ext cx="834219" cy="83421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06" name="Picture 4" descr="Image of Michael Waltz"/>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88039" y="4832225"/>
            <a:ext cx="834219" cy="834219"/>
          </a:xfrm>
          <a:prstGeom prst="ellipse">
            <a:avLst/>
          </a:prstGeom>
          <a:ln w="19050" cap="rnd">
            <a:solidFill>
              <a:schemeClr val="tx1"/>
            </a:solidFill>
          </a:ln>
          <a:effectLst/>
          <a:extLst>
            <a:ext uri="{909E8E84-426E-40DD-AFC4-6F175D3DCCD1}">
              <a14:hiddenFill xmlns:a14="http://schemas.microsoft.com/office/drawing/2010/main">
                <a:solidFill>
                  <a:srgbClr val="FFFFFF"/>
                </a:solidFill>
              </a14:hiddenFill>
            </a:ext>
          </a:extLst>
        </p:spPr>
      </p:pic>
      <p:pic>
        <p:nvPicPr>
          <p:cNvPr id="107" name="Picture 6" descr="Image of Ross Span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94860" y="2069135"/>
            <a:ext cx="834219" cy="83421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08" name="Picture 8" descr="Image of Lauren Underwoo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69794" y="2069135"/>
            <a:ext cx="834219" cy="83421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09" name="Picture 10" descr="Image of Andrew Kim"/>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17999" y="2062478"/>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0" name="Picture 12" descr="Image of Xochitl Torres Small"/>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929498" y="3262587"/>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1" name="Picture 14" descr="Image of Steven Horsford"/>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73697" y="4820126"/>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2" name="Picture 16" descr="Image of Joe Cunningham"/>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938161" y="3309381"/>
            <a:ext cx="834220" cy="834220"/>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3" name="Picture 18" descr="Image of Denver Riggleman"/>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903970" y="3288534"/>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4" name="Picture 20" descr="Image of Abigail Spanberge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695411" y="3288534"/>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5" name="Picture 22" descr="Image of Bryan Steil"/>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880518" y="2076119"/>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pic>
        <p:nvPicPr>
          <p:cNvPr id="116" name="Picture 24" descr="Image of Carol Mille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769794" y="4830356"/>
            <a:ext cx="820579" cy="820579"/>
          </a:xfrm>
          <a:prstGeom prst="ellipse">
            <a:avLst/>
          </a:prstGeom>
          <a:ln w="19050" cap="rnd">
            <a:solidFill>
              <a:srgbClr val="333333"/>
            </a:solidFill>
          </a:ln>
          <a:effectLst/>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1809301" y="2923331"/>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Brian Kemp</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Governor: GA - Rep</a:t>
            </a:r>
          </a:p>
        </p:txBody>
      </p:sp>
      <p:sp>
        <p:nvSpPr>
          <p:cNvPr id="118" name="TextBox 117"/>
          <p:cNvSpPr txBox="1"/>
          <p:nvPr/>
        </p:nvSpPr>
        <p:spPr>
          <a:xfrm>
            <a:off x="3630954" y="2923331"/>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Bryan Steil</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WI (1) - Rep</a:t>
            </a:r>
          </a:p>
        </p:txBody>
      </p:sp>
      <p:sp>
        <p:nvSpPr>
          <p:cNvPr id="119" name="TextBox 118"/>
          <p:cNvSpPr txBox="1"/>
          <p:nvPr/>
        </p:nvSpPr>
        <p:spPr>
          <a:xfrm>
            <a:off x="5652116" y="2923331"/>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Ross Spano</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FL (15) – Rep</a:t>
            </a:r>
          </a:p>
        </p:txBody>
      </p:sp>
      <p:sp>
        <p:nvSpPr>
          <p:cNvPr id="120" name="TextBox 119"/>
          <p:cNvSpPr txBox="1"/>
          <p:nvPr/>
        </p:nvSpPr>
        <p:spPr>
          <a:xfrm>
            <a:off x="7527050" y="2923331"/>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Lauren Underwood</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IL (14) - Dem</a:t>
            </a:r>
          </a:p>
        </p:txBody>
      </p:sp>
      <p:sp>
        <p:nvSpPr>
          <p:cNvPr id="121" name="TextBox 120"/>
          <p:cNvSpPr txBox="1"/>
          <p:nvPr/>
        </p:nvSpPr>
        <p:spPr>
          <a:xfrm>
            <a:off x="9375256" y="2923150"/>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Andrew Kim</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NJ (3) - Dem</a:t>
            </a:r>
          </a:p>
        </p:txBody>
      </p:sp>
      <p:sp>
        <p:nvSpPr>
          <p:cNvPr id="122" name="TextBox 121"/>
          <p:cNvSpPr txBox="1"/>
          <p:nvPr/>
        </p:nvSpPr>
        <p:spPr>
          <a:xfrm>
            <a:off x="2686755" y="4123258"/>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Xochitl Torres Small</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NM (2) - Dem</a:t>
            </a:r>
          </a:p>
        </p:txBody>
      </p:sp>
      <p:sp>
        <p:nvSpPr>
          <p:cNvPr id="123" name="TextBox 122"/>
          <p:cNvSpPr txBox="1"/>
          <p:nvPr/>
        </p:nvSpPr>
        <p:spPr>
          <a:xfrm>
            <a:off x="3630954" y="5664162"/>
            <a:ext cx="1319706" cy="338554"/>
          </a:xfrm>
          <a:prstGeom prst="rect">
            <a:avLst/>
          </a:prstGeom>
          <a:noFill/>
        </p:spPr>
        <p:txBody>
          <a:bodyPr wrap="square" rtlCol="0">
            <a:spAutoFit/>
          </a:bodyPr>
          <a:lstStyle/>
          <a:p>
            <a:pPr algn="ctr"/>
            <a:r>
              <a:rPr lang="en-US" sz="800" b="1" dirty="0">
                <a:latin typeface="Helvetica Light" panose="020B0403020202020204" pitchFamily="34" charset="0"/>
                <a:ea typeface="Open Sans" panose="020B0606030504020204" pitchFamily="34" charset="0"/>
                <a:cs typeface="Open Sans" panose="020B0606030504020204" pitchFamily="34" charset="0"/>
              </a:rPr>
              <a:t>Steven Horsford</a:t>
            </a:r>
          </a:p>
          <a:p>
            <a:pPr algn="ctr"/>
            <a:r>
              <a:rPr lang="en-US" sz="800" dirty="0">
                <a:latin typeface="Helvetica Light" panose="020B0403020202020204" pitchFamily="34" charset="0"/>
                <a:ea typeface="Open Sans" panose="020B0606030504020204" pitchFamily="34" charset="0"/>
                <a:cs typeface="Open Sans" panose="020B0606030504020204" pitchFamily="34" charset="0"/>
              </a:rPr>
              <a:t>US House: NV (4) - Dem</a:t>
            </a:r>
          </a:p>
        </p:txBody>
      </p:sp>
      <p:sp>
        <p:nvSpPr>
          <p:cNvPr id="124" name="TextBox 123"/>
          <p:cNvSpPr txBox="1"/>
          <p:nvPr/>
        </p:nvSpPr>
        <p:spPr>
          <a:xfrm>
            <a:off x="4695418" y="4123258"/>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Joe Cunningham</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SC (1) - Dem</a:t>
            </a:r>
          </a:p>
        </p:txBody>
      </p:sp>
      <p:sp>
        <p:nvSpPr>
          <p:cNvPr id="125" name="TextBox 124"/>
          <p:cNvSpPr txBox="1"/>
          <p:nvPr/>
        </p:nvSpPr>
        <p:spPr>
          <a:xfrm>
            <a:off x="6654406" y="4122340"/>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Denver Riggleman</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VA (5) - Rep</a:t>
            </a:r>
          </a:p>
        </p:txBody>
      </p:sp>
      <p:sp>
        <p:nvSpPr>
          <p:cNvPr id="126" name="TextBox 125"/>
          <p:cNvSpPr txBox="1"/>
          <p:nvPr/>
        </p:nvSpPr>
        <p:spPr>
          <a:xfrm>
            <a:off x="8445847" y="4122340"/>
            <a:ext cx="1319706" cy="338554"/>
          </a:xfrm>
          <a:prstGeom prst="rect">
            <a:avLst/>
          </a:prstGeom>
          <a:noFill/>
        </p:spPr>
        <p:txBody>
          <a:bodyPr wrap="square" rtlCol="0">
            <a:spAutoFit/>
          </a:bodyPr>
          <a:lstStyle/>
          <a:p>
            <a:pPr algn="ctr"/>
            <a:r>
              <a:rPr lang="en-US" sz="800" b="1"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Abigail Spanberger</a:t>
            </a:r>
          </a:p>
          <a:p>
            <a:pPr algn="ctr"/>
            <a:r>
              <a:rPr lang="en-US" sz="8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US House: VA (7) - Dem</a:t>
            </a:r>
          </a:p>
        </p:txBody>
      </p:sp>
      <p:sp>
        <p:nvSpPr>
          <p:cNvPr id="127" name="TextBox 126"/>
          <p:cNvSpPr txBox="1"/>
          <p:nvPr/>
        </p:nvSpPr>
        <p:spPr>
          <a:xfrm>
            <a:off x="5645295" y="5673015"/>
            <a:ext cx="1319706" cy="338554"/>
          </a:xfrm>
          <a:prstGeom prst="rect">
            <a:avLst/>
          </a:prstGeom>
          <a:noFill/>
        </p:spPr>
        <p:txBody>
          <a:bodyPr wrap="square" rtlCol="0">
            <a:spAutoFit/>
          </a:bodyPr>
          <a:lstStyle/>
          <a:p>
            <a:pPr algn="ctr"/>
            <a:r>
              <a:rPr lang="en-US" sz="800" b="1" dirty="0">
                <a:latin typeface="Helvetica Light" panose="020B0403020202020204" pitchFamily="34" charset="0"/>
                <a:ea typeface="Open Sans" panose="020B0606030504020204" pitchFamily="34" charset="0"/>
                <a:cs typeface="Open Sans" panose="020B0606030504020204" pitchFamily="34" charset="0"/>
              </a:rPr>
              <a:t>Michael Waltz</a:t>
            </a:r>
          </a:p>
          <a:p>
            <a:pPr algn="ctr"/>
            <a:r>
              <a:rPr lang="en-US" sz="800" dirty="0">
                <a:latin typeface="Helvetica Light" panose="020B0403020202020204" pitchFamily="34" charset="0"/>
                <a:ea typeface="Open Sans" panose="020B0606030504020204" pitchFamily="34" charset="0"/>
                <a:cs typeface="Open Sans" panose="020B0606030504020204" pitchFamily="34" charset="0"/>
              </a:rPr>
              <a:t>US House: FL (6) – Rep</a:t>
            </a:r>
          </a:p>
        </p:txBody>
      </p:sp>
      <p:sp>
        <p:nvSpPr>
          <p:cNvPr id="128" name="TextBox 127"/>
          <p:cNvSpPr txBox="1"/>
          <p:nvPr/>
        </p:nvSpPr>
        <p:spPr>
          <a:xfrm>
            <a:off x="7520230" y="5664162"/>
            <a:ext cx="1319706" cy="338554"/>
          </a:xfrm>
          <a:prstGeom prst="rect">
            <a:avLst/>
          </a:prstGeom>
          <a:noFill/>
        </p:spPr>
        <p:txBody>
          <a:bodyPr wrap="square" rtlCol="0">
            <a:spAutoFit/>
          </a:bodyPr>
          <a:lstStyle/>
          <a:p>
            <a:pPr algn="ctr"/>
            <a:r>
              <a:rPr lang="en-US" sz="800" b="1" dirty="0">
                <a:latin typeface="Helvetica Light" panose="020B0403020202020204" pitchFamily="34" charset="0"/>
                <a:ea typeface="Open Sans" panose="020B0606030504020204" pitchFamily="34" charset="0"/>
                <a:cs typeface="Open Sans" panose="020B0606030504020204" pitchFamily="34" charset="0"/>
              </a:rPr>
              <a:t>Carol Miller</a:t>
            </a:r>
          </a:p>
          <a:p>
            <a:pPr algn="ctr"/>
            <a:r>
              <a:rPr lang="en-US" sz="800" dirty="0">
                <a:latin typeface="Helvetica Light" panose="020B0403020202020204" pitchFamily="34" charset="0"/>
                <a:ea typeface="Open Sans" panose="020B0606030504020204" pitchFamily="34" charset="0"/>
                <a:cs typeface="Open Sans" panose="020B0606030504020204" pitchFamily="34" charset="0"/>
              </a:rPr>
              <a:t>US House: WV (3) - Rep</a:t>
            </a:r>
          </a:p>
        </p:txBody>
      </p:sp>
      <p:sp>
        <p:nvSpPr>
          <p:cNvPr id="37" name="Rectangle 36">
            <a:extLst>
              <a:ext uri="{FF2B5EF4-FFF2-40B4-BE49-F238E27FC236}">
                <a16:creationId xmlns:a16="http://schemas.microsoft.com/office/drawing/2014/main" id="{B6067959-036E-48D9-B3B9-747F392A2D7C}"/>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3538370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1A62"/>
              </a:solidFill>
            </a:endParaRPr>
          </a:p>
        </p:txBody>
      </p:sp>
      <p:sp>
        <p:nvSpPr>
          <p:cNvPr id="4" name="Rectangle 3">
            <a:extLst>
              <a:ext uri="{FF2B5EF4-FFF2-40B4-BE49-F238E27FC236}">
                <a16:creationId xmlns:a16="http://schemas.microsoft.com/office/drawing/2014/main" id="{3ED54650-E124-0942-8B03-A438165B55A6}"/>
              </a:ext>
            </a:extLst>
          </p:cNvPr>
          <p:cNvSpPr/>
          <p:nvPr/>
        </p:nvSpPr>
        <p:spPr>
          <a:xfrm>
            <a:off x="413301" y="435026"/>
            <a:ext cx="10985807" cy="954107"/>
          </a:xfrm>
          <a:prstGeom prst="rect">
            <a:avLst/>
          </a:prstGeom>
        </p:spPr>
        <p:txBody>
          <a:bodyPr wrap="square">
            <a:spAutoFit/>
          </a:bodyPr>
          <a:lstStyle/>
          <a:p>
            <a:pPr lvl="0">
              <a:defRPr/>
            </a:pPr>
            <a:r>
              <a:rPr lang="en-US" sz="2800" b="1" spc="-100" dirty="0">
                <a:solidFill>
                  <a:srgbClr val="E84A99"/>
                </a:solidFill>
                <a:latin typeface="Helvetica" panose="020B0604020202020204" pitchFamily="2" charset="0"/>
                <a:ea typeface="Open Sans" panose="020B0606030504020204" pitchFamily="34" charset="0"/>
                <a:cs typeface="Open Sans" panose="020B0606030504020204" pitchFamily="34" charset="0"/>
              </a:rPr>
              <a:t>12 ‘Late Heat-Up’ Races:</a:t>
            </a: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 Winners’ cable TV SOV detail on all races (U.S. House and Gubernatorial)</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58</a:t>
            </a:fld>
            <a:endParaRPr lang="en-US" dirty="0"/>
          </a:p>
        </p:txBody>
      </p:sp>
      <p:sp>
        <p:nvSpPr>
          <p:cNvPr id="30" name="Rectangle 29"/>
          <p:cNvSpPr/>
          <p:nvPr/>
        </p:nvSpPr>
        <p:spPr>
          <a:xfrm>
            <a:off x="546751" y="6001161"/>
            <a:ext cx="11637702" cy="523220"/>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across both primary and general election spend. Cable TV Platforms: Cable TV and Satellite TV. TV Spend Sources: candidates, political parties, political action groups and interest groups; Race Rating based on VAB analysis of Cook Political, Early rating represents 1/8/18, *Early rating represents US House (1/8/18) and Gubernatorial (1/26/18), **Late rating represents US House (9/7/18) and Gubernatorial (10/26/18). Note: Cable TV Share of Voice only includes spend correlated to candidates, N/A dollars not included. Based on TV dollars attributable to a candidate (‘N/A’ dollars not affiliated with a candidate are excluded). Note: Races shown are non-incumbent winners in ‘late heat-up’ races that were rated as non-measured or likely in the early rating and moved to lean or toss-up in the late ratings.</a:t>
            </a:r>
          </a:p>
        </p:txBody>
      </p:sp>
      <p:graphicFrame>
        <p:nvGraphicFramePr>
          <p:cNvPr id="17" name="Table 16"/>
          <p:cNvGraphicFramePr>
            <a:graphicFrameLocks noGrp="1"/>
          </p:cNvGraphicFramePr>
          <p:nvPr>
            <p:extLst>
              <p:ext uri="{D42A27DB-BD31-4B8C-83A1-F6EECF244321}">
                <p14:modId xmlns:p14="http://schemas.microsoft.com/office/powerpoint/2010/main" val="1674626547"/>
              </p:ext>
            </p:extLst>
          </p:nvPr>
        </p:nvGraphicFramePr>
        <p:xfrm>
          <a:off x="149499" y="1827715"/>
          <a:ext cx="11889378" cy="4035692"/>
        </p:xfrm>
        <a:graphic>
          <a:graphicData uri="http://schemas.openxmlformats.org/drawingml/2006/table">
            <a:tbl>
              <a:tblPr firstRow="1" bandRow="1">
                <a:tableStyleId>{073A0DAA-6AF3-43AB-8588-CEC1D06C72B9}</a:tableStyleId>
              </a:tblPr>
              <a:tblGrid>
                <a:gridCol w="1706720">
                  <a:extLst>
                    <a:ext uri="{9D8B030D-6E8A-4147-A177-3AD203B41FA5}">
                      <a16:colId xmlns:a16="http://schemas.microsoft.com/office/drawing/2014/main" val="20000"/>
                    </a:ext>
                  </a:extLst>
                </a:gridCol>
                <a:gridCol w="2224168">
                  <a:extLst>
                    <a:ext uri="{9D8B030D-6E8A-4147-A177-3AD203B41FA5}">
                      <a16:colId xmlns:a16="http://schemas.microsoft.com/office/drawing/2014/main" val="20001"/>
                    </a:ext>
                  </a:extLst>
                </a:gridCol>
                <a:gridCol w="1209405">
                  <a:extLst>
                    <a:ext uri="{9D8B030D-6E8A-4147-A177-3AD203B41FA5}">
                      <a16:colId xmlns:a16="http://schemas.microsoft.com/office/drawing/2014/main" val="20002"/>
                    </a:ext>
                  </a:extLst>
                </a:gridCol>
                <a:gridCol w="953692">
                  <a:extLst>
                    <a:ext uri="{9D8B030D-6E8A-4147-A177-3AD203B41FA5}">
                      <a16:colId xmlns:a16="http://schemas.microsoft.com/office/drawing/2014/main" val="20003"/>
                    </a:ext>
                  </a:extLst>
                </a:gridCol>
                <a:gridCol w="100289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1081549">
                  <a:extLst>
                    <a:ext uri="{9D8B030D-6E8A-4147-A177-3AD203B41FA5}">
                      <a16:colId xmlns:a16="http://schemas.microsoft.com/office/drawing/2014/main" val="20006"/>
                    </a:ext>
                  </a:extLst>
                </a:gridCol>
                <a:gridCol w="1278193">
                  <a:extLst>
                    <a:ext uri="{9D8B030D-6E8A-4147-A177-3AD203B41FA5}">
                      <a16:colId xmlns:a16="http://schemas.microsoft.com/office/drawing/2014/main" val="20007"/>
                    </a:ext>
                  </a:extLst>
                </a:gridCol>
                <a:gridCol w="1213561">
                  <a:extLst>
                    <a:ext uri="{9D8B030D-6E8A-4147-A177-3AD203B41FA5}">
                      <a16:colId xmlns:a16="http://schemas.microsoft.com/office/drawing/2014/main" val="20008"/>
                    </a:ext>
                  </a:extLst>
                </a:gridCol>
              </a:tblGrid>
              <a:tr h="672668">
                <a:tc>
                  <a:txBody>
                    <a:bodyPr/>
                    <a:lstStyle/>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Race</a:t>
                      </a:r>
                    </a:p>
                  </a:txBody>
                  <a:tcPr marL="64394" marR="64394" marT="32197" marB="3219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Race Winner</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400" dirty="0">
                          <a:latin typeface="Helvetica Light" panose="020B0403020202020204" pitchFamily="34" charset="0"/>
                          <a:ea typeface="Open Sans" panose="020B0606030504020204" pitchFamily="34" charset="0"/>
                          <a:cs typeface="Open Sans" panose="020B0606030504020204" pitchFamily="34" charset="0"/>
                        </a:rPr>
                        <a:t>Incumbent?</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050" dirty="0">
                          <a:latin typeface="Helvetica Light" panose="020B0403020202020204" pitchFamily="34" charset="0"/>
                          <a:ea typeface="Open Sans" panose="020B0606030504020204" pitchFamily="34" charset="0"/>
                          <a:cs typeface="Open Sans" panose="020B0606030504020204" pitchFamily="34" charset="0"/>
                        </a:rPr>
                        <a:t>Cable TV</a:t>
                      </a:r>
                      <a:r>
                        <a:rPr lang="en-US" sz="1050" baseline="0" dirty="0">
                          <a:latin typeface="Helvetica Light" panose="020B0403020202020204" pitchFamily="34" charset="0"/>
                          <a:ea typeface="Open Sans" panose="020B0606030504020204" pitchFamily="34" charset="0"/>
                          <a:cs typeface="Open Sans" panose="020B0606030504020204" pitchFamily="34" charset="0"/>
                        </a:rPr>
                        <a:t> </a:t>
                      </a:r>
                      <a:r>
                        <a:rPr lang="en-US" sz="1050" dirty="0">
                          <a:latin typeface="Helvetica Light" panose="020B0403020202020204" pitchFamily="34" charset="0"/>
                          <a:ea typeface="Open Sans" panose="020B0606030504020204" pitchFamily="34" charset="0"/>
                          <a:cs typeface="Open Sans" panose="020B0606030504020204" pitchFamily="34" charset="0"/>
                        </a:rPr>
                        <a:t>Spend</a:t>
                      </a:r>
                      <a:br>
                        <a:rPr lang="en-US" sz="1050" dirty="0">
                          <a:latin typeface="Helvetica Light" panose="020B0403020202020204" pitchFamily="34" charset="0"/>
                          <a:ea typeface="Open Sans" panose="020B0606030504020204" pitchFamily="34" charset="0"/>
                          <a:cs typeface="Open Sans" panose="020B0606030504020204" pitchFamily="34" charset="0"/>
                        </a:rPr>
                      </a:br>
                      <a:r>
                        <a:rPr lang="en-US" sz="1050" dirty="0">
                          <a:latin typeface="Helvetica Light" panose="020B0403020202020204" pitchFamily="34" charset="0"/>
                          <a:ea typeface="Open Sans" panose="020B0606030504020204" pitchFamily="34" charset="0"/>
                          <a:cs typeface="Open Sans" panose="020B0606030504020204" pitchFamily="34" charset="0"/>
                        </a:rPr>
                        <a:t>$</a:t>
                      </a:r>
                      <a:r>
                        <a:rPr lang="en-US" sz="1050" baseline="0" dirty="0">
                          <a:latin typeface="Helvetica Light" panose="020B0403020202020204" pitchFamily="34" charset="0"/>
                          <a:ea typeface="Open Sans" panose="020B0606030504020204" pitchFamily="34" charset="0"/>
                          <a:cs typeface="Open Sans" panose="020B0606030504020204" pitchFamily="34" charset="0"/>
                        </a:rPr>
                        <a:t> (000)</a:t>
                      </a:r>
                      <a:endParaRPr lang="en-US" sz="1050" dirty="0">
                        <a:latin typeface="Helvetica Light" panose="020B0403020202020204" pitchFamily="34" charset="0"/>
                        <a:ea typeface="Open Sans" panose="020B0606030504020204" pitchFamily="34" charset="0"/>
                        <a:cs typeface="Open Sans" panose="020B0606030504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1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Cable</a:t>
                      </a:r>
                      <a:r>
                        <a:rPr lang="en-US" sz="1100" baseline="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 TV</a:t>
                      </a:r>
                      <a:br>
                        <a:rPr lang="en-US" sz="1100" baseline="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br>
                      <a:r>
                        <a:rPr lang="en-US" sz="1100" baseline="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SOV</a:t>
                      </a:r>
                      <a:endParaRPr lang="en-US" sz="600" dirty="0">
                        <a:solidFill>
                          <a:schemeClr val="bg1"/>
                        </a:solidFill>
                        <a:latin typeface="Helvetica Light" panose="020B0403020202020204" pitchFamily="34" charset="0"/>
                        <a:ea typeface="Open Sans" panose="020B0606030504020204" pitchFamily="34" charset="0"/>
                        <a:cs typeface="Open Sans" panose="020B0606030504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050" baseline="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Closest Opponent's Cable TV SOV</a:t>
                      </a: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Highest Cable TV Share of</a:t>
                      </a:r>
                      <a:r>
                        <a:rPr lang="en-US" sz="1000" baseline="0" dirty="0">
                          <a:solidFill>
                            <a:schemeClr val="bg1"/>
                          </a:solidFill>
                          <a:latin typeface="Helvetica Light" panose="020B0403020202020204" pitchFamily="34" charset="0"/>
                          <a:ea typeface="Open Sans" panose="020B0606030504020204" pitchFamily="34" charset="0"/>
                          <a:cs typeface="Open Sans" panose="020B0606030504020204" pitchFamily="34" charset="0"/>
                        </a:rPr>
                        <a:t> Voice?</a:t>
                      </a:r>
                      <a:endParaRPr lang="en-US" sz="1050" dirty="0">
                        <a:solidFill>
                          <a:schemeClr val="bg1"/>
                        </a:solidFill>
                        <a:latin typeface="Helvetica Light" panose="020B0403020202020204" pitchFamily="34" charset="0"/>
                        <a:ea typeface="Open Sans" panose="020B0606030504020204" pitchFamily="34" charset="0"/>
                        <a:cs typeface="Open Sans" panose="020B0606030504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200" dirty="0">
                          <a:latin typeface="Helvetica Light" panose="020B0403020202020204" pitchFamily="34" charset="0"/>
                          <a:ea typeface="Open Sans" panose="020B0606030504020204" pitchFamily="34" charset="0"/>
                          <a:cs typeface="Open Sans" panose="020B0606030504020204" pitchFamily="34" charset="0"/>
                        </a:rPr>
                        <a:t>Early</a:t>
                      </a:r>
                      <a:r>
                        <a:rPr lang="en-US" sz="1200" baseline="0" dirty="0">
                          <a:latin typeface="Helvetica Light" panose="020B0403020202020204" pitchFamily="34" charset="0"/>
                          <a:ea typeface="Open Sans" panose="020B0606030504020204" pitchFamily="34" charset="0"/>
                          <a:cs typeface="Open Sans" panose="020B0606030504020204" pitchFamily="34" charset="0"/>
                        </a:rPr>
                        <a:t> Cook Rating*</a:t>
                      </a:r>
                    </a:p>
                  </a:txBody>
                  <a:tcPr marL="64394" marR="64394" marT="32197" marB="32197" anchor="ctr">
                    <a:lnT w="12700" cap="flat" cmpd="sng" algn="ctr">
                      <a:solidFill>
                        <a:schemeClr val="tx1"/>
                      </a:solidFill>
                      <a:prstDash val="solid"/>
                      <a:round/>
                      <a:headEnd type="none" w="med" len="med"/>
                      <a:tailEnd type="none" w="med" len="med"/>
                    </a:lnT>
                  </a:tcPr>
                </a:tc>
                <a:tc>
                  <a:txBody>
                    <a:bodyPr/>
                    <a:lstStyle/>
                    <a:p>
                      <a:pPr algn="ctr"/>
                      <a:r>
                        <a:rPr lang="en-US" sz="1200" dirty="0">
                          <a:latin typeface="Helvetica Light" panose="020B0403020202020204" pitchFamily="34" charset="0"/>
                          <a:ea typeface="Open Sans" panose="020B0606030504020204" pitchFamily="34" charset="0"/>
                          <a:cs typeface="Open Sans" panose="020B0606030504020204" pitchFamily="34" charset="0"/>
                        </a:rPr>
                        <a:t>Late Cook Rating**</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FL (6)</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Michael Waltz</a:t>
                      </a:r>
                      <a:r>
                        <a:rPr lang="en-US" sz="1400" b="0" i="0" u="none" strike="noStrike" dirty="0">
                          <a:solidFill>
                            <a:srgbClr val="FF0000"/>
                          </a:solidFill>
                          <a:effectLst/>
                          <a:latin typeface="Helvetica Light" panose="020B0403020202020204" pitchFamily="34" charset="0"/>
                        </a:rPr>
                        <a:t> (Rep)</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$728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38%</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36%</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Non-Measured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FL (15)</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Ross Spano </a:t>
                      </a:r>
                      <a:r>
                        <a:rPr lang="en-US" sz="1400" b="0" i="0" u="none" strike="noStrike" dirty="0">
                          <a:solidFill>
                            <a:srgbClr val="FF0000"/>
                          </a:solidFill>
                          <a:effectLst/>
                          <a:latin typeface="Helvetica Light" panose="020B0403020202020204" pitchFamily="34" charset="0"/>
                        </a:rPr>
                        <a:t>(Rep)</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$523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45%</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55%</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Non-Measured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IL (14)</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Lauren Underwood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$1,403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56%</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44%</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Non-Measured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NJ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Andy Kim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$3,731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61%</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39%</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Non-Measured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NM (2)</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Xochitl Torres-Small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$652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62%</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38%</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Non-Measured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NV (4)</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Steven Horsford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$81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21%</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79%</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Non-Measured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SC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Joe Cunningham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$252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82%</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18%</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Non-Measured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VA (5)</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Denver Riggleman</a:t>
                      </a:r>
                      <a:r>
                        <a:rPr lang="en-US" sz="1400" b="0" i="0" u="none" strike="noStrike" dirty="0">
                          <a:solidFill>
                            <a:srgbClr val="FF0000"/>
                          </a:solidFill>
                          <a:effectLst/>
                          <a:latin typeface="Helvetica Light" panose="020B0403020202020204" pitchFamily="34" charset="0"/>
                        </a:rPr>
                        <a:t> (Rep)</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$351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57%</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43%</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Non-Measured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VA (7)</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Abigail </a:t>
                      </a:r>
                      <a:r>
                        <a:rPr lang="en-US" sz="1400" b="0" i="0" u="none" strike="noStrike" dirty="0" err="1">
                          <a:solidFill>
                            <a:srgbClr val="000000"/>
                          </a:solidFill>
                          <a:effectLst/>
                          <a:latin typeface="Helvetica Light" panose="020B0403020202020204" pitchFamily="34" charset="0"/>
                        </a:rPr>
                        <a:t>Spangerger</a:t>
                      </a:r>
                      <a:r>
                        <a:rPr lang="en-US" sz="1400" b="0" i="0" u="none" strike="noStrike" dirty="0">
                          <a:solidFill>
                            <a:srgbClr val="000000"/>
                          </a:solidFill>
                          <a:effectLst/>
                          <a:latin typeface="Helvetica Light" panose="020B0403020202020204" pitchFamily="34" charset="0"/>
                        </a:rPr>
                        <a:t> </a:t>
                      </a:r>
                      <a:r>
                        <a:rPr lang="en-US" sz="1400" b="0" i="0" u="none" strike="noStrike" dirty="0">
                          <a:solidFill>
                            <a:srgbClr val="2F5597"/>
                          </a:solidFill>
                          <a:effectLst/>
                          <a:latin typeface="Helvetica Light" panose="020B0403020202020204" pitchFamily="34" charset="0"/>
                        </a:rPr>
                        <a:t>(Dem)</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$1,495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54%</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46%</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Non-Measured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WI (1)</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Bryan Steil </a:t>
                      </a:r>
                      <a:r>
                        <a:rPr lang="en-US" sz="1400" b="0" i="0" u="none" strike="noStrike" dirty="0">
                          <a:solidFill>
                            <a:srgbClr val="FF0000"/>
                          </a:solidFill>
                          <a:effectLst/>
                          <a:latin typeface="Helvetica Light" panose="020B0403020202020204" pitchFamily="34" charset="0"/>
                        </a:rPr>
                        <a:t>(Rep)</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$1,138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72%</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28%</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Yes</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Non-Measured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US House: WV (3)</a:t>
                      </a:r>
                    </a:p>
                  </a:txBody>
                  <a:tcPr marL="0" marR="0" marT="0" marB="0" anchor="ctr">
                    <a:lnL w="12700" cap="flat" cmpd="sng" algn="ctr">
                      <a:solidFill>
                        <a:schemeClr val="tx1"/>
                      </a:solidFill>
                      <a:prstDash val="solid"/>
                      <a:round/>
                      <a:headEnd type="none" w="med" len="med"/>
                      <a:tailEnd type="none" w="med" len="med"/>
                    </a:lnL>
                  </a:tcPr>
                </a:tc>
                <a:tc>
                  <a:txBody>
                    <a:bodyPr/>
                    <a:lstStyle/>
                    <a:p>
                      <a:pPr algn="l" rtl="0" fontAlgn="b"/>
                      <a:r>
                        <a:rPr lang="en-US" sz="1400" b="0" i="0" u="none" strike="noStrike" dirty="0">
                          <a:solidFill>
                            <a:srgbClr val="000000"/>
                          </a:solidFill>
                          <a:effectLst/>
                          <a:latin typeface="Helvetica Light" panose="020B0403020202020204" pitchFamily="34" charset="0"/>
                        </a:rPr>
                        <a:t> Carol Miller </a:t>
                      </a:r>
                      <a:r>
                        <a:rPr lang="en-US" sz="1400" b="0" i="0" u="none" strike="noStrike" dirty="0">
                          <a:solidFill>
                            <a:srgbClr val="FF0000"/>
                          </a:solidFill>
                          <a:effectLst/>
                          <a:latin typeface="Helvetica Light" panose="020B0403020202020204" pitchFamily="34" charset="0"/>
                        </a:rPr>
                        <a:t>(Rep)</a:t>
                      </a:r>
                      <a:endParaRPr lang="en-US" sz="1400" b="0" i="0" u="none" strike="noStrike" dirty="0">
                        <a:solidFill>
                          <a:srgbClr val="000000"/>
                        </a:solidFill>
                        <a:effectLst/>
                        <a:latin typeface="Helvetica Light" panose="020B0403020202020204" pitchFamily="34" charset="0"/>
                      </a:endParaRP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tc>
                <a:tc>
                  <a:txBody>
                    <a:bodyPr/>
                    <a:lstStyle/>
                    <a:p>
                      <a:pPr algn="l" rtl="0" fontAlgn="b"/>
                      <a:r>
                        <a:rPr lang="en-US" sz="1400" b="0" i="0" u="none" strike="noStrike" dirty="0">
                          <a:solidFill>
                            <a:srgbClr val="000000"/>
                          </a:solidFill>
                          <a:effectLst/>
                          <a:latin typeface="Helvetica Light" panose="020B0403020202020204" pitchFamily="34" charset="0"/>
                        </a:rPr>
                        <a:t> $109 </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22%</a:t>
                      </a:r>
                    </a:p>
                  </a:txBody>
                  <a:tcPr marL="0" marR="0" marT="0" marB="0" anchor="ctr"/>
                </a:tc>
                <a:tc>
                  <a:txBody>
                    <a:bodyPr/>
                    <a:lstStyle/>
                    <a:p>
                      <a:pPr algn="ctr" rtl="0" fontAlgn="b"/>
                      <a:r>
                        <a:rPr lang="en-US" sz="1400" b="0" i="0" u="none" strike="noStrike">
                          <a:solidFill>
                            <a:srgbClr val="000000"/>
                          </a:solidFill>
                          <a:effectLst/>
                          <a:latin typeface="Helvetica Light" panose="020B0403020202020204" pitchFamily="34" charset="0"/>
                        </a:rPr>
                        <a:t>53%</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Non-Measured</a:t>
                      </a:r>
                    </a:p>
                  </a:txBody>
                  <a:tcPr marL="0" marR="0" marT="0" marB="0" anchor="ctr"/>
                </a:tc>
                <a:tc>
                  <a:txBody>
                    <a:bodyPr/>
                    <a:lstStyle/>
                    <a:p>
                      <a:pPr algn="ctr" rtl="0" fontAlgn="b"/>
                      <a:r>
                        <a:rPr lang="en-US" sz="1400" b="0" i="0" u="none" strike="noStrike" dirty="0">
                          <a:solidFill>
                            <a:srgbClr val="000000"/>
                          </a:solidFill>
                          <a:effectLst/>
                          <a:latin typeface="Helvetica Light" panose="020B0403020202020204" pitchFamily="34" charset="0"/>
                        </a:rPr>
                        <a:t>Toss Up</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280252">
                <a:tc>
                  <a:txBody>
                    <a:bodyPr/>
                    <a:lstStyle/>
                    <a:p>
                      <a:pPr algn="l" rtl="0" fontAlgn="b"/>
                      <a:r>
                        <a:rPr lang="en-US" sz="1400" b="0" i="0" u="none" strike="noStrike" dirty="0">
                          <a:solidFill>
                            <a:srgbClr val="000000"/>
                          </a:solidFill>
                          <a:effectLst/>
                          <a:latin typeface="Helvetica Light" panose="020B0403020202020204" pitchFamily="34" charset="0"/>
                        </a:rPr>
                        <a:t> Governor: GA</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l" rtl="0" fontAlgn="b"/>
                      <a:r>
                        <a:rPr lang="en-US" sz="1400" b="0" i="0" u="none" strike="noStrike" dirty="0">
                          <a:solidFill>
                            <a:srgbClr val="000000"/>
                          </a:solidFill>
                          <a:effectLst/>
                          <a:latin typeface="Helvetica Light" panose="020B0403020202020204" pitchFamily="34" charset="0"/>
                        </a:rPr>
                        <a:t> Brian Kemp</a:t>
                      </a:r>
                      <a:r>
                        <a:rPr lang="en-US" sz="1400" b="0" i="0" u="none" strike="noStrike" dirty="0">
                          <a:solidFill>
                            <a:srgbClr val="FF0000"/>
                          </a:solidFill>
                          <a:effectLst/>
                          <a:latin typeface="Helvetica Light" panose="020B0403020202020204" pitchFamily="34" charset="0"/>
                        </a:rPr>
                        <a:t> (Rep)</a:t>
                      </a:r>
                      <a:endParaRPr lang="en-US" sz="1400" b="0" i="0" u="none" strike="noStrike" dirty="0">
                        <a:solidFill>
                          <a:srgbClr val="000000"/>
                        </a:solidFill>
                        <a:effectLst/>
                        <a:latin typeface="Helvetica Light" panose="020B0403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400" b="0" i="0" u="none" strike="noStrike">
                          <a:solidFill>
                            <a:srgbClr val="000000"/>
                          </a:solidFill>
                          <a:effectLst/>
                          <a:latin typeface="Helvetica Light" panose="020B0403020202020204" pitchFamily="34" charset="0"/>
                        </a:rPr>
                        <a:t>No</a:t>
                      </a:r>
                    </a:p>
                  </a:txBody>
                  <a:tcPr marL="0" marR="0" marT="0" marB="0" anchor="ctr">
                    <a:lnB w="12700" cap="flat" cmpd="sng" algn="ctr">
                      <a:solidFill>
                        <a:schemeClr val="tx1"/>
                      </a:solidFill>
                      <a:prstDash val="solid"/>
                      <a:round/>
                      <a:headEnd type="none" w="med" len="med"/>
                      <a:tailEnd type="none" w="med" len="med"/>
                    </a:lnB>
                  </a:tcPr>
                </a:tc>
                <a:tc>
                  <a:txBody>
                    <a:bodyPr/>
                    <a:lstStyle/>
                    <a:p>
                      <a:pPr algn="l" rtl="0" fontAlgn="b"/>
                      <a:r>
                        <a:rPr lang="en-US" sz="1400" b="0" i="0" u="none" strike="noStrike" dirty="0">
                          <a:solidFill>
                            <a:srgbClr val="000000"/>
                          </a:solidFill>
                          <a:effectLst/>
                          <a:latin typeface="Helvetica Light" panose="020B0403020202020204" pitchFamily="34" charset="0"/>
                        </a:rPr>
                        <a:t> $4,536 </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Helvetica Light" panose="020B0403020202020204" pitchFamily="34" charset="0"/>
                        </a:rPr>
                        <a:t>45%</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400" b="0" i="0" u="none" strike="noStrike">
                          <a:solidFill>
                            <a:srgbClr val="000000"/>
                          </a:solidFill>
                          <a:effectLst/>
                          <a:latin typeface="Helvetica Light" panose="020B0403020202020204" pitchFamily="34" charset="0"/>
                        </a:rPr>
                        <a:t>25%</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400" b="0" i="0" u="none" strike="noStrike">
                          <a:solidFill>
                            <a:srgbClr val="000000"/>
                          </a:solidFill>
                          <a:effectLst/>
                          <a:latin typeface="Helvetica Light" panose="020B0403020202020204" pitchFamily="34" charset="0"/>
                        </a:rPr>
                        <a:t>Yes</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Helvetica Light" panose="020B0403020202020204" pitchFamily="34" charset="0"/>
                        </a:rPr>
                        <a:t>Non-Measured</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rtl="0" fontAlgn="b"/>
                      <a:r>
                        <a:rPr lang="en-US" sz="1400" b="0" i="0" u="none" strike="noStrike" dirty="0">
                          <a:solidFill>
                            <a:srgbClr val="000000"/>
                          </a:solidFill>
                          <a:effectLst/>
                          <a:latin typeface="Helvetica Light" panose="020B0403020202020204" pitchFamily="34" charset="0"/>
                        </a:rPr>
                        <a:t>Lean</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9" name="Rectangle 8">
            <a:extLst>
              <a:ext uri="{FF2B5EF4-FFF2-40B4-BE49-F238E27FC236}">
                <a16:creationId xmlns:a16="http://schemas.microsoft.com/office/drawing/2014/main" id="{77E79C07-3587-44E6-9B6E-21E8C615D490}"/>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11732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35919E-0182-9649-8C98-D1E55348810A}"/>
              </a:ext>
            </a:extLst>
          </p:cNvPr>
          <p:cNvPicPr>
            <a:picLocks noChangeAspect="1"/>
          </p:cNvPicPr>
          <p:nvPr/>
        </p:nvPicPr>
        <p:blipFill rotWithShape="1">
          <a:blip r:embed="rId2"/>
          <a:srcRect t="2762" b="415"/>
          <a:stretch/>
        </p:blipFill>
        <p:spPr>
          <a:xfrm>
            <a:off x="0" y="0"/>
            <a:ext cx="12192000" cy="6858000"/>
          </a:xfrm>
          <a:prstGeom prst="rect">
            <a:avLst/>
          </a:prstGeom>
        </p:spPr>
      </p:pic>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314118" cy="1200329"/>
          </a:xfrm>
          <a:prstGeom prst="rect">
            <a:avLst/>
          </a:prstGeom>
          <a:noFill/>
        </p:spPr>
        <p:txBody>
          <a:bodyPr wrap="square" rtlCol="0">
            <a:spAutoFit/>
          </a:bodyPr>
          <a:lstStyle/>
          <a:p>
            <a:r>
              <a:rPr lang="en-US" sz="4000" b="1" dirty="0">
                <a:solidFill>
                  <a:srgbClr val="E84A99"/>
                </a:solidFill>
                <a:latin typeface="Helvetica" pitchFamily="2" charset="0"/>
              </a:rPr>
              <a:t>Members Exclusive Section</a:t>
            </a:r>
            <a:br>
              <a:rPr lang="en-US" sz="4000" b="1" dirty="0">
                <a:solidFill>
                  <a:srgbClr val="E84A99"/>
                </a:solidFill>
                <a:latin typeface="Helvetica" pitchFamily="2" charset="0"/>
              </a:rPr>
            </a:br>
            <a:r>
              <a:rPr lang="en-US" sz="3200" dirty="0">
                <a:solidFill>
                  <a:srgbClr val="00C0F3"/>
                </a:solidFill>
                <a:latin typeface="Helvetica" pitchFamily="2" charset="0"/>
              </a:rPr>
              <a:t>Political Media Buying Firm Analysis</a:t>
            </a:r>
            <a:endParaRPr lang="en-US" sz="4000" dirty="0">
              <a:solidFill>
                <a:srgbClr val="00C0F3"/>
              </a:solidFill>
              <a:latin typeface="Helvetica" pitchFamily="2" charset="0"/>
            </a:endParaRPr>
          </a:p>
        </p:txBody>
      </p:sp>
      <p:cxnSp>
        <p:nvCxnSpPr>
          <p:cNvPr id="6" name="Straight Connector 5">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00C0F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0463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92812D1-C2E7-6145-8C2A-95A25EFCD80C}"/>
              </a:ext>
            </a:extLst>
          </p:cNvPr>
          <p:cNvSpPr/>
          <p:nvPr/>
        </p:nvSpPr>
        <p:spPr>
          <a:xfrm>
            <a:off x="413302" y="3905249"/>
            <a:ext cx="2814041" cy="2081391"/>
          </a:xfrm>
          <a:prstGeom prst="rect">
            <a:avLst/>
          </a:prstGeom>
          <a:solidFill>
            <a:srgbClr val="E84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Rectangle 27">
            <a:extLst>
              <a:ext uri="{FF2B5EF4-FFF2-40B4-BE49-F238E27FC236}">
                <a16:creationId xmlns:a16="http://schemas.microsoft.com/office/drawing/2014/main" id="{611A2BD2-28EE-844C-ABD0-1BBA2351FC49}"/>
              </a:ext>
            </a:extLst>
          </p:cNvPr>
          <p:cNvSpPr/>
          <p:nvPr/>
        </p:nvSpPr>
        <p:spPr>
          <a:xfrm>
            <a:off x="3349008" y="3905249"/>
            <a:ext cx="2814041" cy="2081391"/>
          </a:xfrm>
          <a:prstGeom prst="rect">
            <a:avLst/>
          </a:prstGeom>
          <a:solidFill>
            <a:srgbClr val="E84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 name="Rectangle 28">
            <a:extLst>
              <a:ext uri="{FF2B5EF4-FFF2-40B4-BE49-F238E27FC236}">
                <a16:creationId xmlns:a16="http://schemas.microsoft.com/office/drawing/2014/main" id="{BE7A67A6-9B9E-EC45-BEF3-59FAC4400EEB}"/>
              </a:ext>
            </a:extLst>
          </p:cNvPr>
          <p:cNvSpPr/>
          <p:nvPr/>
        </p:nvSpPr>
        <p:spPr>
          <a:xfrm>
            <a:off x="6284714" y="3905249"/>
            <a:ext cx="2814041" cy="2081391"/>
          </a:xfrm>
          <a:prstGeom prst="rect">
            <a:avLst/>
          </a:prstGeom>
          <a:solidFill>
            <a:srgbClr val="E84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30" name="Rectangle 29">
            <a:extLst>
              <a:ext uri="{FF2B5EF4-FFF2-40B4-BE49-F238E27FC236}">
                <a16:creationId xmlns:a16="http://schemas.microsoft.com/office/drawing/2014/main" id="{C0E1F46B-70E6-5C48-A3D3-CAA938A36A27}"/>
              </a:ext>
            </a:extLst>
          </p:cNvPr>
          <p:cNvSpPr/>
          <p:nvPr/>
        </p:nvSpPr>
        <p:spPr>
          <a:xfrm>
            <a:off x="512400" y="4056511"/>
            <a:ext cx="2622846" cy="1200329"/>
          </a:xfrm>
          <a:prstGeom prst="rect">
            <a:avLst/>
          </a:prstGeom>
        </p:spPr>
        <p:txBody>
          <a:bodyPr wrap="square">
            <a:spAutoFit/>
          </a:bodyPr>
          <a:lstStyle/>
          <a:p>
            <a:r>
              <a:rPr lang="en-US" dirty="0">
                <a:solidFill>
                  <a:schemeClr val="bg1"/>
                </a:solidFill>
                <a:latin typeface="Helvetica" pitchFamily="2" charset="0"/>
              </a:rPr>
              <a:t>Balance broad-based reach with hyper-targeting to grow market share</a:t>
            </a:r>
          </a:p>
        </p:txBody>
      </p:sp>
      <p:sp>
        <p:nvSpPr>
          <p:cNvPr id="34" name="Rectangle 33">
            <a:extLst>
              <a:ext uri="{FF2B5EF4-FFF2-40B4-BE49-F238E27FC236}">
                <a16:creationId xmlns:a16="http://schemas.microsoft.com/office/drawing/2014/main" id="{34CC8CE6-CBBB-9148-9480-ABF797D19659}"/>
              </a:ext>
            </a:extLst>
          </p:cNvPr>
          <p:cNvSpPr/>
          <p:nvPr/>
        </p:nvSpPr>
        <p:spPr>
          <a:xfrm>
            <a:off x="3438263" y="4048762"/>
            <a:ext cx="2766132" cy="1477328"/>
          </a:xfrm>
          <a:prstGeom prst="rect">
            <a:avLst/>
          </a:prstGeom>
        </p:spPr>
        <p:txBody>
          <a:bodyPr wrap="square">
            <a:spAutoFit/>
          </a:bodyPr>
          <a:lstStyle/>
          <a:p>
            <a:r>
              <a:rPr lang="en-US" dirty="0">
                <a:solidFill>
                  <a:schemeClr val="bg1"/>
                </a:solidFill>
                <a:latin typeface="Helvetica" pitchFamily="2" charset="0"/>
              </a:rPr>
              <a:t>Protect your </a:t>
            </a:r>
            <a:r>
              <a:rPr lang="en-US" i="1" dirty="0">
                <a:solidFill>
                  <a:schemeClr val="bg1"/>
                </a:solidFill>
                <a:latin typeface="Helvetica" pitchFamily="2" charset="0"/>
              </a:rPr>
              <a:t>‘brand’ </a:t>
            </a:r>
            <a:br>
              <a:rPr lang="en-US" i="1" dirty="0">
                <a:solidFill>
                  <a:schemeClr val="bg1"/>
                </a:solidFill>
                <a:latin typeface="Helvetica" pitchFamily="2" charset="0"/>
              </a:rPr>
            </a:br>
            <a:r>
              <a:rPr lang="en-US" dirty="0">
                <a:solidFill>
                  <a:schemeClr val="bg1"/>
                </a:solidFill>
                <a:latin typeface="Helvetica" pitchFamily="2" charset="0"/>
              </a:rPr>
              <a:t>by investing only in premium, viewable content where ads are guaranteed to be seen</a:t>
            </a:r>
          </a:p>
        </p:txBody>
      </p:sp>
      <p:sp>
        <p:nvSpPr>
          <p:cNvPr id="36" name="Rectangle 35">
            <a:extLst>
              <a:ext uri="{FF2B5EF4-FFF2-40B4-BE49-F238E27FC236}">
                <a16:creationId xmlns:a16="http://schemas.microsoft.com/office/drawing/2014/main" id="{C1AF966E-5A86-E944-B039-CE9D7B0774B6}"/>
              </a:ext>
            </a:extLst>
          </p:cNvPr>
          <p:cNvSpPr/>
          <p:nvPr/>
        </p:nvSpPr>
        <p:spPr>
          <a:xfrm>
            <a:off x="6362837" y="4061163"/>
            <a:ext cx="2716678" cy="1200329"/>
          </a:xfrm>
          <a:prstGeom prst="rect">
            <a:avLst/>
          </a:prstGeom>
        </p:spPr>
        <p:txBody>
          <a:bodyPr wrap="square">
            <a:spAutoFit/>
          </a:bodyPr>
          <a:lstStyle/>
          <a:p>
            <a:r>
              <a:rPr lang="en-US" i="1" dirty="0">
                <a:solidFill>
                  <a:schemeClr val="bg1"/>
                </a:solidFill>
                <a:latin typeface="Helvetica" pitchFamily="2" charset="0"/>
              </a:rPr>
              <a:t>‘Brand’ </a:t>
            </a:r>
            <a:r>
              <a:rPr lang="en-US" dirty="0">
                <a:solidFill>
                  <a:schemeClr val="bg1"/>
                </a:solidFill>
                <a:latin typeface="Helvetica" pitchFamily="2" charset="0"/>
              </a:rPr>
              <a:t>building media, such as premium video, fosters a deep emotional connection</a:t>
            </a:r>
          </a:p>
        </p:txBody>
      </p:sp>
      <p:sp>
        <p:nvSpPr>
          <p:cNvPr id="17" name="Slide Number Placeholder 5">
            <a:extLst>
              <a:ext uri="{FF2B5EF4-FFF2-40B4-BE49-F238E27FC236}">
                <a16:creationId xmlns:a16="http://schemas.microsoft.com/office/drawing/2014/main" id="{25242525-3551-4CCA-8F02-3E9C86E1FBE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6</a:t>
            </a:fld>
            <a:endParaRPr lang="en-US" dirty="0"/>
          </a:p>
        </p:txBody>
      </p:sp>
      <p:sp>
        <p:nvSpPr>
          <p:cNvPr id="26" name="Rectangle 25">
            <a:extLst>
              <a:ext uri="{FF2B5EF4-FFF2-40B4-BE49-F238E27FC236}">
                <a16:creationId xmlns:a16="http://schemas.microsoft.com/office/drawing/2014/main" id="{FCBDB492-9443-3D4A-8E9D-B3CECB95DCD7}"/>
              </a:ext>
            </a:extLst>
          </p:cNvPr>
          <p:cNvSpPr/>
          <p:nvPr/>
        </p:nvSpPr>
        <p:spPr>
          <a:xfrm>
            <a:off x="413302" y="247911"/>
            <a:ext cx="9455317" cy="1246495"/>
          </a:xfrm>
          <a:prstGeom prst="rect">
            <a:avLst/>
          </a:prstGeom>
        </p:spPr>
        <p:txBody>
          <a:bodyPr wrap="square">
            <a:spAutoFit/>
          </a:bodyPr>
          <a:lstStyle/>
          <a:p>
            <a:r>
              <a:rPr lang="en-US" sz="2500" b="1" dirty="0">
                <a:solidFill>
                  <a:srgbClr val="1F1A62"/>
                </a:solidFill>
                <a:latin typeface="Helvetica" pitchFamily="2" charset="0"/>
              </a:rPr>
              <a:t>Within the battle for share of voice, success is often achieved by following a set of proven marketing principles </a:t>
            </a:r>
          </a:p>
          <a:p>
            <a:r>
              <a:rPr lang="en-US" sz="2500" b="1" dirty="0">
                <a:solidFill>
                  <a:srgbClr val="1F1A62"/>
                </a:solidFill>
                <a:latin typeface="Helvetica" pitchFamily="2" charset="0"/>
              </a:rPr>
              <a:t>to decide where and how to invest media budgets</a:t>
            </a:r>
          </a:p>
        </p:txBody>
      </p:sp>
      <p:sp>
        <p:nvSpPr>
          <p:cNvPr id="27" name="Rectangle 26">
            <a:hlinkClick r:id="rId3"/>
            <a:extLst>
              <a:ext uri="{FF2B5EF4-FFF2-40B4-BE49-F238E27FC236}">
                <a16:creationId xmlns:a16="http://schemas.microsoft.com/office/drawing/2014/main" id="{00891DF1-5A6B-4069-9D35-AC3B6B1CB96B}"/>
              </a:ext>
            </a:extLst>
          </p:cNvPr>
          <p:cNvSpPr/>
          <p:nvPr/>
        </p:nvSpPr>
        <p:spPr>
          <a:xfrm>
            <a:off x="9573447" y="1311337"/>
            <a:ext cx="2661590" cy="400110"/>
          </a:xfrm>
          <a:prstGeom prst="rect">
            <a:avLst/>
          </a:prstGeom>
        </p:spPr>
        <p:txBody>
          <a:bodyPr wrap="square">
            <a:spAutoFit/>
          </a:bodyPr>
          <a:lstStyle/>
          <a:p>
            <a:pPr algn="ct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Click here to read more about marketing principles in </a:t>
            </a:r>
            <a:r>
              <a:rPr lang="en-US" sz="1000" i="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A Matter of Principle</a:t>
            </a:r>
            <a:endPar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p:txBody>
      </p:sp>
      <p:pic>
        <p:nvPicPr>
          <p:cNvPr id="31" name="Picture 30">
            <a:hlinkClick r:id="rId3"/>
            <a:extLst>
              <a:ext uri="{FF2B5EF4-FFF2-40B4-BE49-F238E27FC236}">
                <a16:creationId xmlns:a16="http://schemas.microsoft.com/office/drawing/2014/main" id="{0EB4E46A-8F0D-4AC3-AEE1-06E946C38C89}"/>
              </a:ext>
            </a:extLst>
          </p:cNvPr>
          <p:cNvPicPr>
            <a:picLocks noChangeAspect="1"/>
          </p:cNvPicPr>
          <p:nvPr/>
        </p:nvPicPr>
        <p:blipFill>
          <a:blip r:embed="rId4"/>
          <a:stretch>
            <a:fillRect/>
          </a:stretch>
        </p:blipFill>
        <p:spPr>
          <a:xfrm>
            <a:off x="10153588" y="195460"/>
            <a:ext cx="1501307" cy="1109662"/>
          </a:xfrm>
          <a:prstGeom prst="rect">
            <a:avLst/>
          </a:prstGeom>
          <a:ln>
            <a:solidFill>
              <a:srgbClr val="00C0F3"/>
            </a:solidFill>
          </a:ln>
        </p:spPr>
      </p:pic>
      <p:sp>
        <p:nvSpPr>
          <p:cNvPr id="52" name="Rectangle 51">
            <a:extLst>
              <a:ext uri="{FF2B5EF4-FFF2-40B4-BE49-F238E27FC236}">
                <a16:creationId xmlns:a16="http://schemas.microsoft.com/office/drawing/2014/main" id="{BE7A67A6-9B9E-EC45-BEF3-59FAC4400EEB}"/>
              </a:ext>
            </a:extLst>
          </p:cNvPr>
          <p:cNvSpPr/>
          <p:nvPr/>
        </p:nvSpPr>
        <p:spPr>
          <a:xfrm>
            <a:off x="9219417" y="3905249"/>
            <a:ext cx="2814041" cy="2081391"/>
          </a:xfrm>
          <a:prstGeom prst="rect">
            <a:avLst/>
          </a:prstGeom>
          <a:solidFill>
            <a:srgbClr val="E84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3" name="Rectangle 52">
            <a:extLst>
              <a:ext uri="{FF2B5EF4-FFF2-40B4-BE49-F238E27FC236}">
                <a16:creationId xmlns:a16="http://schemas.microsoft.com/office/drawing/2014/main" id="{C1AF966E-5A86-E944-B039-CE9D7B0774B6}"/>
              </a:ext>
            </a:extLst>
          </p:cNvPr>
          <p:cNvSpPr/>
          <p:nvPr/>
        </p:nvSpPr>
        <p:spPr>
          <a:xfrm>
            <a:off x="9297540" y="4061163"/>
            <a:ext cx="2716678" cy="1477328"/>
          </a:xfrm>
          <a:prstGeom prst="rect">
            <a:avLst/>
          </a:prstGeom>
        </p:spPr>
        <p:txBody>
          <a:bodyPr wrap="square">
            <a:spAutoFit/>
          </a:bodyPr>
          <a:lstStyle/>
          <a:p>
            <a:r>
              <a:rPr lang="en-US" dirty="0">
                <a:solidFill>
                  <a:schemeClr val="bg1"/>
                </a:solidFill>
                <a:latin typeface="Helvetica" pitchFamily="2" charset="0"/>
              </a:rPr>
              <a:t>The balance of brand building and short-term tactics drives both immediate demand and long-term equity</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767" y="2042609"/>
            <a:ext cx="1683478" cy="168347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4289" y="2042609"/>
            <a:ext cx="1683478" cy="168347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9437" y="2042609"/>
            <a:ext cx="1683478" cy="1683478"/>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6535" y="2429028"/>
            <a:ext cx="590398" cy="590398"/>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8393" y="2157041"/>
            <a:ext cx="1456088" cy="1456088"/>
          </a:xfrm>
          <a:prstGeom prst="rect">
            <a:avLst/>
          </a:prstGeom>
        </p:spPr>
      </p:pic>
      <p:sp>
        <p:nvSpPr>
          <p:cNvPr id="22" name="Rectangle 21">
            <a:extLst>
              <a:ext uri="{FF2B5EF4-FFF2-40B4-BE49-F238E27FC236}">
                <a16:creationId xmlns:a16="http://schemas.microsoft.com/office/drawing/2014/main" id="{75184C87-795D-41CE-85BD-BA888478C862}"/>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9402101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3932" y="2208237"/>
            <a:ext cx="6048375" cy="3982406"/>
          </a:xfrm>
          <a:prstGeom prst="roundRect">
            <a:avLst>
              <a:gd name="adj" fmla="val 1161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53758"/>
            <a:ext cx="11613599" cy="954107"/>
          </a:xfrm>
          <a:prstGeom prst="rect">
            <a:avLst/>
          </a:prstGeom>
        </p:spPr>
        <p:txBody>
          <a:bodyPr wrap="square">
            <a:spAutoFit/>
          </a:bodyPr>
          <a:lstStyle/>
          <a:p>
            <a:pPr lvl="0">
              <a:defRPr/>
            </a:pP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Who are the largest political media buying firms when it comes to placing dollars on TV?</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60</a:t>
            </a:fld>
            <a:endParaRPr lang="en-US" dirty="0"/>
          </a:p>
        </p:txBody>
      </p:sp>
      <p:sp>
        <p:nvSpPr>
          <p:cNvPr id="30" name="Rectangle 29"/>
          <p:cNvSpPr/>
          <p:nvPr/>
        </p:nvSpPr>
        <p:spPr>
          <a:xfrm>
            <a:off x="546751" y="6238268"/>
            <a:ext cx="11637702" cy="307777"/>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across both primary and general election spend. TV Platforms: Cable TV, Broadcast TV, Spanish Language Broadcast TV and Satellite TV. TV Spend Sources: candidates, political parties, political action groups and interest groups.</a:t>
            </a:r>
          </a:p>
        </p:txBody>
      </p:sp>
      <p:sp>
        <p:nvSpPr>
          <p:cNvPr id="9" name="TextBox 8">
            <a:extLst>
              <a:ext uri="{FF2B5EF4-FFF2-40B4-BE49-F238E27FC236}">
                <a16:creationId xmlns:a16="http://schemas.microsoft.com/office/drawing/2014/main" id="{7385B816-257A-4691-BA76-8761F8DB12A6}"/>
              </a:ext>
            </a:extLst>
          </p:cNvPr>
          <p:cNvSpPr txBox="1"/>
          <p:nvPr/>
        </p:nvSpPr>
        <p:spPr>
          <a:xfrm>
            <a:off x="0" y="1708100"/>
            <a:ext cx="12191999" cy="500137"/>
          </a:xfrm>
          <a:prstGeom prst="rect">
            <a:avLst/>
          </a:prstGeom>
          <a:noFill/>
        </p:spPr>
        <p:txBody>
          <a:bodyPr wrap="square" rtlCol="0">
            <a:spAutoFit/>
          </a:bodyPr>
          <a:lstStyle/>
          <a:p>
            <a:pPr algn="ctr"/>
            <a:r>
              <a:rPr lang="en-US" sz="1600" b="1" u="sng" dirty="0">
                <a:solidFill>
                  <a:srgbClr val="1F1A62"/>
                </a:solidFill>
                <a:latin typeface="Open Sans" panose="020B0606030504020204" pitchFamily="34" charset="0"/>
                <a:ea typeface="Open Sans" panose="020B0606030504020204" pitchFamily="34" charset="0"/>
                <a:cs typeface="Open Sans" panose="020B0606030504020204" pitchFamily="34" charset="0"/>
              </a:rPr>
              <a:t>Political Media Buying Firm Analysis</a:t>
            </a:r>
          </a:p>
          <a:p>
            <a:pPr algn="ctr"/>
            <a:r>
              <a:rPr lang="en-US" sz="1000" dirty="0">
                <a:solidFill>
                  <a:srgbClr val="1F1A62"/>
                </a:solidFill>
                <a:latin typeface="Open Sans" panose="020B0606030504020204" pitchFamily="34" charset="0"/>
                <a:ea typeface="Open Sans" panose="020B0606030504020204" pitchFamily="34" charset="0"/>
                <a:cs typeface="Open Sans" panose="020B0606030504020204" pitchFamily="34" charset="0"/>
              </a:rPr>
              <a:t>(2018 Midterm Election)</a:t>
            </a:r>
          </a:p>
        </p:txBody>
      </p:sp>
      <p:pic>
        <p:nvPicPr>
          <p:cNvPr id="57" name="Picture 56"/>
          <p:cNvPicPr>
            <a:picLocks noChangeAspect="1"/>
          </p:cNvPicPr>
          <p:nvPr/>
        </p:nvPicPr>
        <p:blipFill>
          <a:blip r:embed="rId3"/>
          <a:stretch>
            <a:fillRect/>
          </a:stretch>
        </p:blipFill>
        <p:spPr>
          <a:xfrm>
            <a:off x="3342346" y="2238708"/>
            <a:ext cx="5461546" cy="3909697"/>
          </a:xfrm>
          <a:prstGeom prst="rect">
            <a:avLst/>
          </a:prstGeom>
        </p:spPr>
      </p:pic>
      <p:sp>
        <p:nvSpPr>
          <p:cNvPr id="12" name="Rectangle 11">
            <a:extLst>
              <a:ext uri="{FF2B5EF4-FFF2-40B4-BE49-F238E27FC236}">
                <a16:creationId xmlns:a16="http://schemas.microsoft.com/office/drawing/2014/main" id="{71EF0603-B7F9-440A-8C2E-C5B1A7443EA1}"/>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785863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2812D1-C2E7-6145-8C2A-95A25EFCD80C}"/>
              </a:ext>
            </a:extLst>
          </p:cNvPr>
          <p:cNvSpPr/>
          <p:nvPr/>
        </p:nvSpPr>
        <p:spPr>
          <a:xfrm>
            <a:off x="3925" y="1696163"/>
            <a:ext cx="1218052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3062288" y="2220173"/>
            <a:ext cx="6048375" cy="3947609"/>
          </a:xfrm>
          <a:prstGeom prst="roundRect">
            <a:avLst>
              <a:gd name="adj" fmla="val 1161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253758"/>
            <a:ext cx="11613599" cy="954107"/>
          </a:xfrm>
          <a:prstGeom prst="rect">
            <a:avLst/>
          </a:prstGeom>
        </p:spPr>
        <p:txBody>
          <a:bodyPr wrap="square">
            <a:spAutoFit/>
          </a:bodyPr>
          <a:lstStyle/>
          <a:p>
            <a:pPr lvl="0">
              <a:defRPr/>
            </a:pP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Which political media buying firms invest a greater share of their </a:t>
            </a:r>
          </a:p>
          <a:p>
            <a:pPr lvl="0">
              <a:defRPr/>
            </a:pPr>
            <a:r>
              <a:rPr lang="en-US" sz="2800" b="1" spc="-100" dirty="0">
                <a:solidFill>
                  <a:srgbClr val="1F1A62"/>
                </a:solidFill>
                <a:latin typeface="Helvetica" panose="020B0604020202020204" pitchFamily="2" charset="0"/>
                <a:ea typeface="Open Sans" panose="020B0606030504020204" pitchFamily="34" charset="0"/>
                <a:cs typeface="Open Sans" panose="020B0606030504020204" pitchFamily="34" charset="0"/>
              </a:rPr>
              <a:t>TV dollars into cable TV than others?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7" name="Slide Number Placeholder 5">
            <a:extLst>
              <a:ext uri="{FF2B5EF4-FFF2-40B4-BE49-F238E27FC236}">
                <a16:creationId xmlns:a16="http://schemas.microsoft.com/office/drawing/2014/main" id="{795EDE8A-FCDC-411D-BFFE-6CCF09FF758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61</a:t>
            </a:fld>
            <a:endParaRPr lang="en-US" dirty="0"/>
          </a:p>
        </p:txBody>
      </p:sp>
      <p:sp>
        <p:nvSpPr>
          <p:cNvPr id="30" name="Rectangle 29"/>
          <p:cNvSpPr/>
          <p:nvPr/>
        </p:nvSpPr>
        <p:spPr>
          <a:xfrm>
            <a:off x="546751" y="6238268"/>
            <a:ext cx="11637702" cy="307777"/>
          </a:xfrm>
          <a:prstGeom prst="rect">
            <a:avLst/>
          </a:prstGeom>
        </p:spPr>
        <p:txBody>
          <a:bodyPr wrap="square">
            <a:spAutoFit/>
          </a:bodyPr>
          <a:lstStyle/>
          <a:p>
            <a:r>
              <a:rPr lang="en-US" sz="7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Source: VAB analysis of Kantar CMAG Political Competitive Data Gathering, 2018 Midterm Election data measured from 12/26/17 to 11/20/18 across both primary and general election spend. TV Platforms: Cable TV, Broadcast TV, Spanish Language Broadcast TV and Satellite TV. TV Spend Sources: candidates, political parties, political action groups and interest groups.</a:t>
            </a:r>
          </a:p>
        </p:txBody>
      </p:sp>
      <p:pic>
        <p:nvPicPr>
          <p:cNvPr id="2" name="Picture 1"/>
          <p:cNvPicPr>
            <a:picLocks noChangeAspect="1"/>
          </p:cNvPicPr>
          <p:nvPr/>
        </p:nvPicPr>
        <p:blipFill>
          <a:blip r:embed="rId3"/>
          <a:stretch>
            <a:fillRect/>
          </a:stretch>
        </p:blipFill>
        <p:spPr>
          <a:xfrm>
            <a:off x="3379578" y="2226716"/>
            <a:ext cx="5419668" cy="3915091"/>
          </a:xfrm>
          <a:prstGeom prst="rect">
            <a:avLst/>
          </a:prstGeom>
        </p:spPr>
      </p:pic>
      <p:sp>
        <p:nvSpPr>
          <p:cNvPr id="12" name="Rectangle 11">
            <a:extLst>
              <a:ext uri="{FF2B5EF4-FFF2-40B4-BE49-F238E27FC236}">
                <a16:creationId xmlns:a16="http://schemas.microsoft.com/office/drawing/2014/main" id="{DDA40F7A-CA61-4276-9F4C-A5C7485911A3}"/>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extBox 8">
            <a:extLst>
              <a:ext uri="{FF2B5EF4-FFF2-40B4-BE49-F238E27FC236}">
                <a16:creationId xmlns:a16="http://schemas.microsoft.com/office/drawing/2014/main" id="{7385B816-257A-4691-BA76-8761F8DB12A6}"/>
              </a:ext>
            </a:extLst>
          </p:cNvPr>
          <p:cNvSpPr txBox="1"/>
          <p:nvPr/>
        </p:nvSpPr>
        <p:spPr>
          <a:xfrm>
            <a:off x="3926" y="1708100"/>
            <a:ext cx="12188074" cy="500137"/>
          </a:xfrm>
          <a:prstGeom prst="rect">
            <a:avLst/>
          </a:prstGeom>
          <a:noFill/>
        </p:spPr>
        <p:txBody>
          <a:bodyPr wrap="square" rtlCol="0">
            <a:spAutoFit/>
          </a:bodyPr>
          <a:lstStyle/>
          <a:p>
            <a:pPr algn="ctr"/>
            <a:r>
              <a:rPr lang="en-US" sz="1600" b="1" u="sng" dirty="0">
                <a:solidFill>
                  <a:srgbClr val="1F1A62"/>
                </a:solidFill>
                <a:latin typeface="Open Sans" panose="020B0606030504020204" pitchFamily="34" charset="0"/>
                <a:ea typeface="Open Sans" panose="020B0606030504020204" pitchFamily="34" charset="0"/>
                <a:cs typeface="Open Sans" panose="020B0606030504020204" pitchFamily="34" charset="0"/>
              </a:rPr>
              <a:t>Political Media Buying Firm Analysis By Cable Mix %</a:t>
            </a:r>
          </a:p>
          <a:p>
            <a:pPr algn="ctr"/>
            <a:r>
              <a:rPr lang="en-US" sz="1000" dirty="0">
                <a:solidFill>
                  <a:srgbClr val="1F1A62"/>
                </a:solidFill>
                <a:latin typeface="Open Sans" panose="020B0606030504020204" pitchFamily="34" charset="0"/>
                <a:ea typeface="Open Sans" panose="020B0606030504020204" pitchFamily="34" charset="0"/>
                <a:cs typeface="Open Sans" panose="020B0606030504020204" pitchFamily="34" charset="0"/>
              </a:rPr>
              <a:t>(2018 Midterm Election)</a:t>
            </a:r>
          </a:p>
        </p:txBody>
      </p:sp>
    </p:spTree>
    <p:extLst>
      <p:ext uri="{BB962C8B-B14F-4D97-AF65-F5344CB8AC3E}">
        <p14:creationId xmlns:p14="http://schemas.microsoft.com/office/powerpoint/2010/main" val="3440482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D54650-E124-0942-8B03-A438165B55A6}"/>
              </a:ext>
            </a:extLst>
          </p:cNvPr>
          <p:cNvSpPr/>
          <p:nvPr/>
        </p:nvSpPr>
        <p:spPr>
          <a:xfrm>
            <a:off x="413301" y="456529"/>
            <a:ext cx="11778698" cy="830997"/>
          </a:xfrm>
          <a:prstGeom prst="rect">
            <a:avLst/>
          </a:prstGeom>
        </p:spPr>
        <p:txBody>
          <a:bodyPr wrap="square">
            <a:spAutoFit/>
          </a:bodyPr>
          <a:lstStyle/>
          <a:p>
            <a:r>
              <a:rPr lang="en-US" sz="2400" b="1" dirty="0">
                <a:solidFill>
                  <a:srgbClr val="1F1A62"/>
                </a:solidFill>
                <a:latin typeface="Helvetica" pitchFamily="2" charset="0"/>
              </a:rPr>
              <a:t>In the 2018 midterm election cycle, TV was the most popular media vehicle implemented by political advertisers, accounting for almost </a:t>
            </a:r>
            <a:r>
              <a:rPr lang="en-US" sz="2400" b="1" dirty="0">
                <a:solidFill>
                  <a:srgbClr val="E84A99"/>
                </a:solidFill>
                <a:latin typeface="Helvetica" pitchFamily="2" charset="0"/>
              </a:rPr>
              <a:t>60% of total media</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599499465"/>
              </p:ext>
            </p:extLst>
          </p:nvPr>
        </p:nvGraphicFramePr>
        <p:xfrm>
          <a:off x="1801114" y="1881051"/>
          <a:ext cx="8569261" cy="4149865"/>
        </p:xfrm>
        <a:graphic>
          <a:graphicData uri="http://schemas.openxmlformats.org/drawingml/2006/chart">
            <c:chart xmlns:c="http://schemas.openxmlformats.org/drawingml/2006/chart" xmlns:r="http://schemas.openxmlformats.org/officeDocument/2006/relationships" r:id="rId4"/>
          </a:graphicData>
        </a:graphic>
      </p:graphicFrame>
      <p:sp>
        <p:nvSpPr>
          <p:cNvPr id="117" name="TextBox 116">
            <a:extLst>
              <a:ext uri="{FF2B5EF4-FFF2-40B4-BE49-F238E27FC236}">
                <a16:creationId xmlns:a16="http://schemas.microsoft.com/office/drawing/2014/main" id="{6ED401D0-40A3-49F7-8BE5-76EF9358B1AB}"/>
              </a:ext>
            </a:extLst>
          </p:cNvPr>
          <p:cNvSpPr txBox="1"/>
          <p:nvPr/>
        </p:nvSpPr>
        <p:spPr>
          <a:xfrm>
            <a:off x="549136" y="6318988"/>
            <a:ext cx="11119005" cy="200055"/>
          </a:xfrm>
          <a:prstGeom prst="rect">
            <a:avLst/>
          </a:prstGeom>
          <a:noFill/>
        </p:spPr>
        <p:txBody>
          <a:bodyPr wrap="square" rtlCol="0">
            <a:spAutoFit/>
          </a:bodyPr>
          <a:lstStyle/>
          <a:p>
            <a:r>
              <a:rPr lang="en-US" sz="700" dirty="0">
                <a:solidFill>
                  <a:srgbClr val="1F1A62"/>
                </a:solidFill>
                <a:latin typeface="Helvetica Light" panose="020B0403020202020204" pitchFamily="34" charset="0"/>
                <a:cs typeface="Helvetica" panose="020B0604020202020204" pitchFamily="34" charset="0"/>
              </a:rPr>
              <a:t>Source: VAB analysis of Borrell and Associates, Bracing For Impact: 2018 Advertising Set To Break Records, September 2018 Update. Chart reflects media spending only.</a:t>
            </a:r>
          </a:p>
        </p:txBody>
      </p:sp>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7</a:t>
            </a:fld>
            <a:endParaRPr lang="en-US" dirty="0"/>
          </a:p>
        </p:txBody>
      </p:sp>
      <p:sp>
        <p:nvSpPr>
          <p:cNvPr id="2" name="Rectangle 1"/>
          <p:cNvSpPr/>
          <p:nvPr/>
        </p:nvSpPr>
        <p:spPr>
          <a:xfrm>
            <a:off x="1" y="1736760"/>
            <a:ext cx="12191998" cy="523220"/>
          </a:xfrm>
          <a:prstGeom prst="rect">
            <a:avLst/>
          </a:prstGeom>
        </p:spPr>
        <p:txBody>
          <a:bodyPr wrap="square">
            <a:spAutoFit/>
          </a:bodyPr>
          <a:lstStyle/>
          <a:p>
            <a:pPr algn="ctr">
              <a:defRPr sz="1862" b="0" i="0" u="none" strike="noStrike" kern="1200" spc="0" baseline="0">
                <a:solidFill>
                  <a:srgbClr val="FF0000"/>
                </a:solidFill>
                <a:latin typeface="+mn-lt"/>
                <a:ea typeface="+mn-ea"/>
                <a:cs typeface="+mn-cs"/>
              </a:defRPr>
            </a:pPr>
            <a:r>
              <a:rPr lang="en-US" sz="16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2018 Midterm Campaign Spending By Media</a:t>
            </a:r>
            <a:br>
              <a:rPr lang="en-US"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br>
            <a:r>
              <a:rPr lang="en-US" sz="12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in Millions</a:t>
            </a:r>
            <a:endParaRPr lang="en-US" sz="1600"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744998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r>
              <a:rPr lang="en-US" sz="900" b="1" dirty="0">
                <a:solidFill>
                  <a:schemeClr val="bg1"/>
                </a:solidFill>
                <a:latin typeface="Helvetica" pitchFamily="2" charset="0"/>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413301" y="265614"/>
            <a:ext cx="9519661" cy="830997"/>
          </a:xfrm>
          <a:prstGeom prst="rect">
            <a:avLst/>
          </a:prstGeom>
        </p:spPr>
        <p:txBody>
          <a:bodyPr wrap="square">
            <a:spAutoFit/>
          </a:bodyPr>
          <a:lstStyle/>
          <a:p>
            <a:r>
              <a:rPr lang="en-US" sz="2400" b="1" dirty="0">
                <a:solidFill>
                  <a:srgbClr val="1F1A62"/>
                </a:solidFill>
                <a:latin typeface="Helvetica" pitchFamily="2" charset="0"/>
              </a:rPr>
              <a:t>TV is the media of choice for many political advertisers because it delivers on proven marketing principles</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r>
              <a:rPr lang="en-US" dirty="0"/>
              <a:t>PAGE </a:t>
            </a:r>
            <a:fld id="{FC623D9C-B141-0E44-9A0E-426DA6A043B9}" type="slidenum">
              <a:rPr lang="en-US" smtClean="0"/>
              <a:pPr/>
              <a:t>8</a:t>
            </a:fld>
            <a:endParaRPr lang="en-US" dirty="0"/>
          </a:p>
        </p:txBody>
      </p:sp>
      <p:sp>
        <p:nvSpPr>
          <p:cNvPr id="38" name="Rectangle 37">
            <a:hlinkClick r:id="rId4"/>
            <a:extLst>
              <a:ext uri="{FF2B5EF4-FFF2-40B4-BE49-F238E27FC236}">
                <a16:creationId xmlns:a16="http://schemas.microsoft.com/office/drawing/2014/main" id="{00891DF1-5A6B-4069-9D35-AC3B6B1CB96B}"/>
              </a:ext>
            </a:extLst>
          </p:cNvPr>
          <p:cNvSpPr/>
          <p:nvPr/>
        </p:nvSpPr>
        <p:spPr>
          <a:xfrm>
            <a:off x="9573447" y="1311337"/>
            <a:ext cx="2661590" cy="400110"/>
          </a:xfrm>
          <a:prstGeom prst="rect">
            <a:avLst/>
          </a:prstGeom>
        </p:spPr>
        <p:txBody>
          <a:bodyPr wrap="square">
            <a:spAutoFit/>
          </a:bodyPr>
          <a:lstStyle/>
          <a:p>
            <a:pPr algn="ctr"/>
            <a:r>
              <a:rPr lang="en-US" sz="10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Click here to read more about TV’s influence on voters in </a:t>
            </a:r>
            <a:r>
              <a:rPr lang="en-US" sz="1000" i="1"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It’s A Matter of Trust</a:t>
            </a:r>
          </a:p>
        </p:txBody>
      </p:sp>
      <p:sp>
        <p:nvSpPr>
          <p:cNvPr id="40" name="Triangle 12">
            <a:extLst>
              <a:ext uri="{FF2B5EF4-FFF2-40B4-BE49-F238E27FC236}">
                <a16:creationId xmlns:a16="http://schemas.microsoft.com/office/drawing/2014/main" id="{532FA46E-ACAD-F44A-B127-7D95BC48CA96}"/>
              </a:ext>
            </a:extLst>
          </p:cNvPr>
          <p:cNvSpPr/>
          <p:nvPr/>
        </p:nvSpPr>
        <p:spPr>
          <a:xfrm rot="5400000">
            <a:off x="522964" y="1198450"/>
            <a:ext cx="165528" cy="133939"/>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E35324CB-BA3C-3849-9525-612C71A97EC4}"/>
              </a:ext>
            </a:extLst>
          </p:cNvPr>
          <p:cNvSpPr txBox="1"/>
          <p:nvPr/>
        </p:nvSpPr>
        <p:spPr>
          <a:xfrm>
            <a:off x="745341" y="1095333"/>
            <a:ext cx="8774778" cy="584775"/>
          </a:xfrm>
          <a:prstGeom prst="rect">
            <a:avLst/>
          </a:prstGeom>
          <a:noFill/>
        </p:spPr>
        <p:txBody>
          <a:bodyPr wrap="square" rtlCol="0">
            <a:spAutoFit/>
          </a:bodyPr>
          <a:lstStyle/>
          <a:p>
            <a:r>
              <a:rPr lang="en-US" sz="1600" b="1" dirty="0">
                <a:solidFill>
                  <a:srgbClr val="E84A99"/>
                </a:solidFill>
                <a:latin typeface="Helvetica Light" panose="020B0403020202020204" pitchFamily="34" charset="0"/>
              </a:rPr>
              <a:t>Broad Reach</a:t>
            </a:r>
            <a:r>
              <a:rPr lang="en-US" sz="1600" dirty="0">
                <a:solidFill>
                  <a:srgbClr val="1F1A62"/>
                </a:solidFill>
                <a:latin typeface="Helvetica Light" panose="020B0403020202020204" pitchFamily="34" charset="0"/>
              </a:rPr>
              <a:t>, </a:t>
            </a:r>
            <a:r>
              <a:rPr lang="en-US" sz="1600" b="1" dirty="0">
                <a:solidFill>
                  <a:srgbClr val="E84A99"/>
                </a:solidFill>
                <a:latin typeface="Helvetica Light" panose="020B0403020202020204" pitchFamily="34" charset="0"/>
              </a:rPr>
              <a:t>viewability</a:t>
            </a:r>
            <a:r>
              <a:rPr lang="en-US" sz="1600" dirty="0">
                <a:solidFill>
                  <a:srgbClr val="1F1A62"/>
                </a:solidFill>
                <a:latin typeface="Helvetica Light" panose="020B0403020202020204" pitchFamily="34" charset="0"/>
              </a:rPr>
              <a:t> and </a:t>
            </a:r>
            <a:r>
              <a:rPr lang="en-US" sz="1600" b="1" dirty="0">
                <a:solidFill>
                  <a:srgbClr val="E84A99"/>
                </a:solidFill>
                <a:latin typeface="Helvetica Light" panose="020B0403020202020204" pitchFamily="34" charset="0"/>
              </a:rPr>
              <a:t>emotional connection</a:t>
            </a:r>
            <a:r>
              <a:rPr lang="en-US" sz="1600" dirty="0">
                <a:solidFill>
                  <a:srgbClr val="1F1A62"/>
                </a:solidFill>
                <a:latin typeface="Helvetica Light" panose="020B0403020202020204" pitchFamily="34" charset="0"/>
              </a:rPr>
              <a:t> to TV programming aids in influencing voters throughout their decision making process</a:t>
            </a:r>
          </a:p>
        </p:txBody>
      </p:sp>
      <p:pic>
        <p:nvPicPr>
          <p:cNvPr id="43" name="Picture 42">
            <a:hlinkClick r:id="rId4"/>
            <a:extLst>
              <a:ext uri="{FF2B5EF4-FFF2-40B4-BE49-F238E27FC236}">
                <a16:creationId xmlns:a16="http://schemas.microsoft.com/office/drawing/2014/main" id="{4C12E9E8-2B16-44C3-A444-A60D074847F5}"/>
              </a:ext>
            </a:extLst>
          </p:cNvPr>
          <p:cNvPicPr>
            <a:picLocks noChangeAspect="1"/>
          </p:cNvPicPr>
          <p:nvPr/>
        </p:nvPicPr>
        <p:blipFill>
          <a:blip r:embed="rId5"/>
          <a:stretch>
            <a:fillRect/>
          </a:stretch>
        </p:blipFill>
        <p:spPr>
          <a:xfrm>
            <a:off x="10173792" y="195460"/>
            <a:ext cx="1445068" cy="1116135"/>
          </a:xfrm>
          <a:prstGeom prst="rect">
            <a:avLst/>
          </a:prstGeom>
          <a:ln>
            <a:solidFill>
              <a:srgbClr val="00C0F3"/>
            </a:solidFill>
          </a:ln>
        </p:spPr>
      </p:pic>
      <p:sp>
        <p:nvSpPr>
          <p:cNvPr id="44" name="TextBox 43">
            <a:extLst>
              <a:ext uri="{FF2B5EF4-FFF2-40B4-BE49-F238E27FC236}">
                <a16:creationId xmlns:a16="http://schemas.microsoft.com/office/drawing/2014/main" id="{92D6C4A8-5FCE-4293-9C75-79E47F08A39F}"/>
              </a:ext>
            </a:extLst>
          </p:cNvPr>
          <p:cNvSpPr txBox="1"/>
          <p:nvPr/>
        </p:nvSpPr>
        <p:spPr>
          <a:xfrm>
            <a:off x="8967943" y="4912127"/>
            <a:ext cx="1930208" cy="692497"/>
          </a:xfrm>
          <a:prstGeom prst="rect">
            <a:avLst/>
          </a:prstGeom>
          <a:noFill/>
        </p:spPr>
        <p:txBody>
          <a:bodyPr wrap="square" rtlCol="0">
            <a:spAutoFit/>
          </a:bodyPr>
          <a:lstStyle/>
          <a:p>
            <a:pPr algn="ctr"/>
            <a:r>
              <a:rPr lang="en-US" sz="13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Television</a:t>
            </a: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is the media that most </a:t>
            </a:r>
            <a:r>
              <a:rPr lang="en-US" sz="13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influences a person’s final vote</a:t>
            </a:r>
          </a:p>
        </p:txBody>
      </p:sp>
      <p:cxnSp>
        <p:nvCxnSpPr>
          <p:cNvPr id="45" name="Straight Arrow Connector 44">
            <a:extLst>
              <a:ext uri="{FF2B5EF4-FFF2-40B4-BE49-F238E27FC236}">
                <a16:creationId xmlns:a16="http://schemas.microsoft.com/office/drawing/2014/main" id="{1AE971E3-38F2-4E66-B7EF-C976A47A7B14}"/>
              </a:ext>
            </a:extLst>
          </p:cNvPr>
          <p:cNvCxnSpPr>
            <a:cxnSpLocks/>
          </p:cNvCxnSpPr>
          <p:nvPr/>
        </p:nvCxnSpPr>
        <p:spPr>
          <a:xfrm>
            <a:off x="2193587" y="4166356"/>
            <a:ext cx="0" cy="644386"/>
          </a:xfrm>
          <a:prstGeom prst="straightConnector1">
            <a:avLst/>
          </a:prstGeom>
          <a:ln>
            <a:solidFill>
              <a:srgbClr val="1F1A62"/>
            </a:solidFill>
            <a:tailEnd type="triangle"/>
          </a:ln>
        </p:spPr>
        <p:style>
          <a:lnRef idx="2">
            <a:schemeClr val="accent1"/>
          </a:lnRef>
          <a:fillRef idx="0">
            <a:schemeClr val="accent1"/>
          </a:fillRef>
          <a:effectRef idx="1">
            <a:schemeClr val="accent1"/>
          </a:effectRef>
          <a:fontRef idx="minor">
            <a:schemeClr val="tx1"/>
          </a:fontRef>
        </p:style>
      </p:cxnSp>
      <p:sp>
        <p:nvSpPr>
          <p:cNvPr id="46" name="Freeform 15">
            <a:extLst>
              <a:ext uri="{FF2B5EF4-FFF2-40B4-BE49-F238E27FC236}">
                <a16:creationId xmlns:a16="http://schemas.microsoft.com/office/drawing/2014/main" id="{A8BBA0CD-E20D-4354-B672-502EB32A18CE}"/>
              </a:ext>
            </a:extLst>
          </p:cNvPr>
          <p:cNvSpPr/>
          <p:nvPr/>
        </p:nvSpPr>
        <p:spPr>
          <a:xfrm>
            <a:off x="1354871" y="3226077"/>
            <a:ext cx="1689570" cy="917608"/>
          </a:xfrm>
          <a:custGeom>
            <a:avLst/>
            <a:gdLst>
              <a:gd name="connsiteX0" fmla="*/ 0 w 2280018"/>
              <a:gd name="connsiteY0" fmla="*/ 270939 h 1625600"/>
              <a:gd name="connsiteX1" fmla="*/ 270939 w 2280018"/>
              <a:gd name="connsiteY1" fmla="*/ 0 h 1625600"/>
              <a:gd name="connsiteX2" fmla="*/ 2009079 w 2280018"/>
              <a:gd name="connsiteY2" fmla="*/ 0 h 1625600"/>
              <a:gd name="connsiteX3" fmla="*/ 2280018 w 2280018"/>
              <a:gd name="connsiteY3" fmla="*/ 270939 h 1625600"/>
              <a:gd name="connsiteX4" fmla="*/ 2280018 w 2280018"/>
              <a:gd name="connsiteY4" fmla="*/ 1354661 h 1625600"/>
              <a:gd name="connsiteX5" fmla="*/ 2009079 w 2280018"/>
              <a:gd name="connsiteY5" fmla="*/ 1625600 h 1625600"/>
              <a:gd name="connsiteX6" fmla="*/ 270939 w 2280018"/>
              <a:gd name="connsiteY6" fmla="*/ 1625600 h 1625600"/>
              <a:gd name="connsiteX7" fmla="*/ 0 w 2280018"/>
              <a:gd name="connsiteY7" fmla="*/ 1354661 h 1625600"/>
              <a:gd name="connsiteX8" fmla="*/ 0 w 2280018"/>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018" h="1625600">
                <a:moveTo>
                  <a:pt x="0" y="270939"/>
                </a:moveTo>
                <a:cubicBezTo>
                  <a:pt x="0" y="121304"/>
                  <a:pt x="121304" y="0"/>
                  <a:pt x="270939" y="0"/>
                </a:cubicBezTo>
                <a:lnTo>
                  <a:pt x="2009079" y="0"/>
                </a:lnTo>
                <a:cubicBezTo>
                  <a:pt x="2158714" y="0"/>
                  <a:pt x="2280018" y="121304"/>
                  <a:pt x="2280018" y="270939"/>
                </a:cubicBezTo>
                <a:lnTo>
                  <a:pt x="2280018" y="1354661"/>
                </a:lnTo>
                <a:cubicBezTo>
                  <a:pt x="2280018" y="1504296"/>
                  <a:pt x="2158714" y="1625600"/>
                  <a:pt x="2009079" y="1625600"/>
                </a:cubicBezTo>
                <a:lnTo>
                  <a:pt x="270939" y="1625600"/>
                </a:lnTo>
                <a:cubicBezTo>
                  <a:pt x="121304" y="1625600"/>
                  <a:pt x="0" y="1504296"/>
                  <a:pt x="0" y="1354661"/>
                </a:cubicBezTo>
                <a:lnTo>
                  <a:pt x="0" y="270939"/>
                </a:lnTo>
                <a:close/>
              </a:path>
            </a:pathLst>
          </a:custGeom>
          <a:solidFill>
            <a:srgbClr val="1F1A6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225" tIns="182225" rIns="182225" bIns="182225" numCol="1" spcCol="1270" anchor="ctr" anchorCtr="0">
            <a:noAutofit/>
          </a:bodyPr>
          <a:lstStyle/>
          <a:p>
            <a:pPr lvl="0" algn="ctr" defTabSz="1200150">
              <a:lnSpc>
                <a:spcPct val="90000"/>
              </a:lnSpc>
              <a:spcBef>
                <a:spcPct val="0"/>
              </a:spcBef>
              <a:spcAft>
                <a:spcPct val="35000"/>
              </a:spcAft>
            </a:pPr>
            <a:r>
              <a:rPr lang="en-US" sz="1600" b="1" kern="1200" dirty="0">
                <a:solidFill>
                  <a:schemeClr val="bg1"/>
                </a:solidFill>
                <a:latin typeface="Helvetica" panose="020B0604020202020204" pitchFamily="2" charset="0"/>
                <a:ea typeface="Open Sans" panose="020B0606030504020204" pitchFamily="34" charset="0"/>
                <a:cs typeface="Open Sans" panose="020B0606030504020204" pitchFamily="34" charset="0"/>
              </a:rPr>
              <a:t>Discover Candidates / Issues</a:t>
            </a:r>
          </a:p>
        </p:txBody>
      </p:sp>
      <p:cxnSp>
        <p:nvCxnSpPr>
          <p:cNvPr id="47" name="Straight Arrow Connector 46">
            <a:extLst>
              <a:ext uri="{FF2B5EF4-FFF2-40B4-BE49-F238E27FC236}">
                <a16:creationId xmlns:a16="http://schemas.microsoft.com/office/drawing/2014/main" id="{D6DBBF7E-EE39-4DE1-842C-BCF3F44D56F0}"/>
              </a:ext>
            </a:extLst>
          </p:cNvPr>
          <p:cNvCxnSpPr>
            <a:cxnSpLocks/>
          </p:cNvCxnSpPr>
          <p:nvPr/>
        </p:nvCxnSpPr>
        <p:spPr>
          <a:xfrm>
            <a:off x="9932963" y="4168641"/>
            <a:ext cx="0" cy="710839"/>
          </a:xfrm>
          <a:prstGeom prst="straightConnector1">
            <a:avLst/>
          </a:prstGeom>
          <a:ln>
            <a:solidFill>
              <a:srgbClr val="66C5AD"/>
            </a:solidFill>
            <a:tailEnd type="triangle"/>
          </a:ln>
        </p:spPr>
        <p:style>
          <a:lnRef idx="2">
            <a:schemeClr val="accent1"/>
          </a:lnRef>
          <a:fillRef idx="0">
            <a:schemeClr val="accent1"/>
          </a:fillRef>
          <a:effectRef idx="1">
            <a:schemeClr val="accent1"/>
          </a:effectRef>
          <a:fontRef idx="minor">
            <a:schemeClr val="tx1"/>
          </a:fontRef>
        </p:style>
      </p:cxnSp>
      <p:sp>
        <p:nvSpPr>
          <p:cNvPr id="48" name="Freeform 17">
            <a:extLst>
              <a:ext uri="{FF2B5EF4-FFF2-40B4-BE49-F238E27FC236}">
                <a16:creationId xmlns:a16="http://schemas.microsoft.com/office/drawing/2014/main" id="{D3392CFC-D33D-4358-9933-F05651189A64}"/>
              </a:ext>
            </a:extLst>
          </p:cNvPr>
          <p:cNvSpPr/>
          <p:nvPr/>
        </p:nvSpPr>
        <p:spPr>
          <a:xfrm>
            <a:off x="9076492" y="3226078"/>
            <a:ext cx="1689570" cy="917608"/>
          </a:xfrm>
          <a:custGeom>
            <a:avLst/>
            <a:gdLst>
              <a:gd name="connsiteX0" fmla="*/ 0 w 2280018"/>
              <a:gd name="connsiteY0" fmla="*/ 270939 h 1625600"/>
              <a:gd name="connsiteX1" fmla="*/ 270939 w 2280018"/>
              <a:gd name="connsiteY1" fmla="*/ 0 h 1625600"/>
              <a:gd name="connsiteX2" fmla="*/ 2009079 w 2280018"/>
              <a:gd name="connsiteY2" fmla="*/ 0 h 1625600"/>
              <a:gd name="connsiteX3" fmla="*/ 2280018 w 2280018"/>
              <a:gd name="connsiteY3" fmla="*/ 270939 h 1625600"/>
              <a:gd name="connsiteX4" fmla="*/ 2280018 w 2280018"/>
              <a:gd name="connsiteY4" fmla="*/ 1354661 h 1625600"/>
              <a:gd name="connsiteX5" fmla="*/ 2009079 w 2280018"/>
              <a:gd name="connsiteY5" fmla="*/ 1625600 h 1625600"/>
              <a:gd name="connsiteX6" fmla="*/ 270939 w 2280018"/>
              <a:gd name="connsiteY6" fmla="*/ 1625600 h 1625600"/>
              <a:gd name="connsiteX7" fmla="*/ 0 w 2280018"/>
              <a:gd name="connsiteY7" fmla="*/ 1354661 h 1625600"/>
              <a:gd name="connsiteX8" fmla="*/ 0 w 2280018"/>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018" h="1625600">
                <a:moveTo>
                  <a:pt x="0" y="270939"/>
                </a:moveTo>
                <a:cubicBezTo>
                  <a:pt x="0" y="121304"/>
                  <a:pt x="121304" y="0"/>
                  <a:pt x="270939" y="0"/>
                </a:cubicBezTo>
                <a:lnTo>
                  <a:pt x="2009079" y="0"/>
                </a:lnTo>
                <a:cubicBezTo>
                  <a:pt x="2158714" y="0"/>
                  <a:pt x="2280018" y="121304"/>
                  <a:pt x="2280018" y="270939"/>
                </a:cubicBezTo>
                <a:lnTo>
                  <a:pt x="2280018" y="1354661"/>
                </a:lnTo>
                <a:cubicBezTo>
                  <a:pt x="2280018" y="1504296"/>
                  <a:pt x="2158714" y="1625600"/>
                  <a:pt x="2009079" y="1625600"/>
                </a:cubicBezTo>
                <a:lnTo>
                  <a:pt x="270939" y="1625600"/>
                </a:lnTo>
                <a:cubicBezTo>
                  <a:pt x="121304" y="1625600"/>
                  <a:pt x="0" y="1504296"/>
                  <a:pt x="0" y="1354661"/>
                </a:cubicBezTo>
                <a:lnTo>
                  <a:pt x="0" y="270939"/>
                </a:lnTo>
                <a:close/>
              </a:path>
            </a:pathLst>
          </a:custGeom>
          <a:solidFill>
            <a:srgbClr val="66C5A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2225" tIns="182225" rIns="182225" bIns="182225" numCol="1" spcCol="1270" anchor="ctr" anchorCtr="0">
            <a:noAutofit/>
          </a:bodyPr>
          <a:lstStyle/>
          <a:p>
            <a:pPr lvl="0" algn="ctr" defTabSz="1200150">
              <a:lnSpc>
                <a:spcPct val="90000"/>
              </a:lnSpc>
              <a:spcBef>
                <a:spcPct val="0"/>
              </a:spcBef>
              <a:spcAft>
                <a:spcPct val="35000"/>
              </a:spcAft>
            </a:pPr>
            <a:r>
              <a:rPr lang="en-US" b="1" kern="1200" dirty="0">
                <a:latin typeface="Helvetica" panose="020B0604020202020204" pitchFamily="2" charset="0"/>
                <a:ea typeface="Open Sans" panose="020B0606030504020204" pitchFamily="34" charset="0"/>
                <a:cs typeface="Open Sans" panose="020B0606030504020204" pitchFamily="34" charset="0"/>
              </a:rPr>
              <a:t>Cast the Final Vote</a:t>
            </a:r>
          </a:p>
        </p:txBody>
      </p:sp>
      <p:cxnSp>
        <p:nvCxnSpPr>
          <p:cNvPr id="49" name="Straight Arrow Connector 48">
            <a:extLst>
              <a:ext uri="{FF2B5EF4-FFF2-40B4-BE49-F238E27FC236}">
                <a16:creationId xmlns:a16="http://schemas.microsoft.com/office/drawing/2014/main" id="{34F3A9A6-964C-4E1E-B8F2-7596A9124A6F}"/>
              </a:ext>
            </a:extLst>
          </p:cNvPr>
          <p:cNvCxnSpPr>
            <a:cxnSpLocks/>
          </p:cNvCxnSpPr>
          <p:nvPr/>
        </p:nvCxnSpPr>
        <p:spPr>
          <a:xfrm>
            <a:off x="7412761" y="4174022"/>
            <a:ext cx="0" cy="705459"/>
          </a:xfrm>
          <a:prstGeom prst="straightConnector1">
            <a:avLst/>
          </a:prstGeom>
          <a:ln>
            <a:solidFill>
              <a:srgbClr val="E84A99"/>
            </a:solidFill>
            <a:tailEnd type="triangle"/>
          </a:ln>
        </p:spPr>
        <p:style>
          <a:lnRef idx="2">
            <a:schemeClr val="accent1"/>
          </a:lnRef>
          <a:fillRef idx="0">
            <a:schemeClr val="accent1"/>
          </a:fillRef>
          <a:effectRef idx="1">
            <a:schemeClr val="accent1"/>
          </a:effectRef>
          <a:fontRef idx="minor">
            <a:schemeClr val="tx1"/>
          </a:fontRef>
        </p:style>
      </p:cxnSp>
      <p:sp>
        <p:nvSpPr>
          <p:cNvPr id="50" name="Freeform 16">
            <a:extLst>
              <a:ext uri="{FF2B5EF4-FFF2-40B4-BE49-F238E27FC236}">
                <a16:creationId xmlns:a16="http://schemas.microsoft.com/office/drawing/2014/main" id="{F59AC6E7-F87D-46B1-AC8B-EF7DC768C406}"/>
              </a:ext>
            </a:extLst>
          </p:cNvPr>
          <p:cNvSpPr/>
          <p:nvPr/>
        </p:nvSpPr>
        <p:spPr>
          <a:xfrm>
            <a:off x="6556546" y="3226078"/>
            <a:ext cx="1689570" cy="917608"/>
          </a:xfrm>
          <a:custGeom>
            <a:avLst/>
            <a:gdLst>
              <a:gd name="connsiteX0" fmla="*/ 0 w 2280018"/>
              <a:gd name="connsiteY0" fmla="*/ 270939 h 1625600"/>
              <a:gd name="connsiteX1" fmla="*/ 270939 w 2280018"/>
              <a:gd name="connsiteY1" fmla="*/ 0 h 1625600"/>
              <a:gd name="connsiteX2" fmla="*/ 2009079 w 2280018"/>
              <a:gd name="connsiteY2" fmla="*/ 0 h 1625600"/>
              <a:gd name="connsiteX3" fmla="*/ 2280018 w 2280018"/>
              <a:gd name="connsiteY3" fmla="*/ 270939 h 1625600"/>
              <a:gd name="connsiteX4" fmla="*/ 2280018 w 2280018"/>
              <a:gd name="connsiteY4" fmla="*/ 1354661 h 1625600"/>
              <a:gd name="connsiteX5" fmla="*/ 2009079 w 2280018"/>
              <a:gd name="connsiteY5" fmla="*/ 1625600 h 1625600"/>
              <a:gd name="connsiteX6" fmla="*/ 270939 w 2280018"/>
              <a:gd name="connsiteY6" fmla="*/ 1625600 h 1625600"/>
              <a:gd name="connsiteX7" fmla="*/ 0 w 2280018"/>
              <a:gd name="connsiteY7" fmla="*/ 1354661 h 1625600"/>
              <a:gd name="connsiteX8" fmla="*/ 0 w 2280018"/>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018" h="1625600">
                <a:moveTo>
                  <a:pt x="0" y="270939"/>
                </a:moveTo>
                <a:cubicBezTo>
                  <a:pt x="0" y="121304"/>
                  <a:pt x="121304" y="0"/>
                  <a:pt x="270939" y="0"/>
                </a:cubicBezTo>
                <a:lnTo>
                  <a:pt x="2009079" y="0"/>
                </a:lnTo>
                <a:cubicBezTo>
                  <a:pt x="2158714" y="0"/>
                  <a:pt x="2280018" y="121304"/>
                  <a:pt x="2280018" y="270939"/>
                </a:cubicBezTo>
                <a:lnTo>
                  <a:pt x="2280018" y="1354661"/>
                </a:lnTo>
                <a:cubicBezTo>
                  <a:pt x="2280018" y="1504296"/>
                  <a:pt x="2158714" y="1625600"/>
                  <a:pt x="2009079" y="1625600"/>
                </a:cubicBezTo>
                <a:lnTo>
                  <a:pt x="270939" y="1625600"/>
                </a:lnTo>
                <a:cubicBezTo>
                  <a:pt x="121304" y="1625600"/>
                  <a:pt x="0" y="1504296"/>
                  <a:pt x="0" y="1354661"/>
                </a:cubicBezTo>
                <a:lnTo>
                  <a:pt x="0" y="270939"/>
                </a:lnTo>
                <a:close/>
              </a:path>
            </a:pathLst>
          </a:custGeom>
          <a:solidFill>
            <a:srgbClr val="E84A9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225" tIns="182225" rIns="182225" bIns="182225" numCol="1" spcCol="1270" anchor="ctr" anchorCtr="0">
            <a:noAutofit/>
          </a:bodyPr>
          <a:lstStyle/>
          <a:p>
            <a:pPr lvl="0" algn="ctr" defTabSz="1200150">
              <a:lnSpc>
                <a:spcPct val="90000"/>
              </a:lnSpc>
              <a:spcBef>
                <a:spcPct val="0"/>
              </a:spcBef>
              <a:spcAft>
                <a:spcPct val="35000"/>
              </a:spcAft>
            </a:pPr>
            <a:r>
              <a:rPr lang="en-US" b="1" kern="1200" dirty="0">
                <a:latin typeface="Helvetica" panose="020B0604020202020204" pitchFamily="2" charset="0"/>
                <a:ea typeface="Open Sans" panose="020B0606030504020204" pitchFamily="34" charset="0"/>
                <a:cs typeface="Open Sans" panose="020B0606030504020204" pitchFamily="34" charset="0"/>
              </a:rPr>
              <a:t>Generate Interest</a:t>
            </a:r>
          </a:p>
        </p:txBody>
      </p:sp>
      <p:sp>
        <p:nvSpPr>
          <p:cNvPr id="51" name="TextBox 50">
            <a:extLst>
              <a:ext uri="{FF2B5EF4-FFF2-40B4-BE49-F238E27FC236}">
                <a16:creationId xmlns:a16="http://schemas.microsoft.com/office/drawing/2014/main" id="{A6614292-A09A-440A-A31E-42D8E155F0F4}"/>
              </a:ext>
            </a:extLst>
          </p:cNvPr>
          <p:cNvSpPr txBox="1"/>
          <p:nvPr/>
        </p:nvSpPr>
        <p:spPr>
          <a:xfrm>
            <a:off x="2083880" y="2438450"/>
            <a:ext cx="7925671" cy="307777"/>
          </a:xfrm>
          <a:prstGeom prst="rect">
            <a:avLst/>
          </a:prstGeom>
          <a:noFill/>
        </p:spPr>
        <p:txBody>
          <a:bodyPr wrap="square" rtlCol="0">
            <a:spAutoFit/>
          </a:bodyPr>
          <a:lstStyle/>
          <a:p>
            <a:pPr algn="ctr"/>
            <a: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Voter’s Decision Making Process</a:t>
            </a:r>
          </a:p>
        </p:txBody>
      </p:sp>
      <p:cxnSp>
        <p:nvCxnSpPr>
          <p:cNvPr id="52" name="Straight Arrow Connector 51">
            <a:extLst>
              <a:ext uri="{FF2B5EF4-FFF2-40B4-BE49-F238E27FC236}">
                <a16:creationId xmlns:a16="http://schemas.microsoft.com/office/drawing/2014/main" id="{2C029A74-406F-4417-9107-D09DC8900A4B}"/>
              </a:ext>
            </a:extLst>
          </p:cNvPr>
          <p:cNvCxnSpPr>
            <a:cxnSpLocks/>
          </p:cNvCxnSpPr>
          <p:nvPr/>
        </p:nvCxnSpPr>
        <p:spPr>
          <a:xfrm>
            <a:off x="7431115" y="2592338"/>
            <a:ext cx="3336556" cy="0"/>
          </a:xfrm>
          <a:prstGeom prst="straightConnector1">
            <a:avLst/>
          </a:prstGeom>
          <a:ln w="19050">
            <a:solidFill>
              <a:srgbClr val="00BFF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4F2C7D1-8DD6-4121-93E9-30662A2F7663}"/>
              </a:ext>
            </a:extLst>
          </p:cNvPr>
          <p:cNvCxnSpPr>
            <a:cxnSpLocks/>
          </p:cNvCxnSpPr>
          <p:nvPr/>
        </p:nvCxnSpPr>
        <p:spPr>
          <a:xfrm>
            <a:off x="1368032" y="2592339"/>
            <a:ext cx="3293250" cy="0"/>
          </a:xfrm>
          <a:prstGeom prst="straightConnector1">
            <a:avLst/>
          </a:prstGeom>
          <a:ln w="19050">
            <a:solidFill>
              <a:srgbClr val="00BFF2"/>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B219DBF-B04B-46E6-A806-1AD591CD5BFB}"/>
              </a:ext>
            </a:extLst>
          </p:cNvPr>
          <p:cNvCxnSpPr>
            <a:cxnSpLocks/>
          </p:cNvCxnSpPr>
          <p:nvPr/>
        </p:nvCxnSpPr>
        <p:spPr>
          <a:xfrm>
            <a:off x="4745740" y="4167990"/>
            <a:ext cx="0" cy="705459"/>
          </a:xfrm>
          <a:prstGeom prst="straightConnector1">
            <a:avLst/>
          </a:prstGeom>
          <a:ln>
            <a:solidFill>
              <a:srgbClr val="00C0F3"/>
            </a:solidFill>
            <a:tailEnd type="triangle"/>
          </a:ln>
        </p:spPr>
        <p:style>
          <a:lnRef idx="2">
            <a:schemeClr val="accent1"/>
          </a:lnRef>
          <a:fillRef idx="0">
            <a:schemeClr val="accent1"/>
          </a:fillRef>
          <a:effectRef idx="1">
            <a:schemeClr val="accent1"/>
          </a:effectRef>
          <a:fontRef idx="minor">
            <a:schemeClr val="tx1"/>
          </a:fontRef>
        </p:style>
      </p:cxnSp>
      <p:sp>
        <p:nvSpPr>
          <p:cNvPr id="55" name="Freeform 16">
            <a:extLst>
              <a:ext uri="{FF2B5EF4-FFF2-40B4-BE49-F238E27FC236}">
                <a16:creationId xmlns:a16="http://schemas.microsoft.com/office/drawing/2014/main" id="{46D8A9C3-4755-492C-9483-5EF4456BE0CB}"/>
              </a:ext>
            </a:extLst>
          </p:cNvPr>
          <p:cNvSpPr/>
          <p:nvPr/>
        </p:nvSpPr>
        <p:spPr>
          <a:xfrm>
            <a:off x="3898405" y="3237802"/>
            <a:ext cx="1689570" cy="917608"/>
          </a:xfrm>
          <a:custGeom>
            <a:avLst/>
            <a:gdLst>
              <a:gd name="connsiteX0" fmla="*/ 0 w 2280018"/>
              <a:gd name="connsiteY0" fmla="*/ 270939 h 1625600"/>
              <a:gd name="connsiteX1" fmla="*/ 270939 w 2280018"/>
              <a:gd name="connsiteY1" fmla="*/ 0 h 1625600"/>
              <a:gd name="connsiteX2" fmla="*/ 2009079 w 2280018"/>
              <a:gd name="connsiteY2" fmla="*/ 0 h 1625600"/>
              <a:gd name="connsiteX3" fmla="*/ 2280018 w 2280018"/>
              <a:gd name="connsiteY3" fmla="*/ 270939 h 1625600"/>
              <a:gd name="connsiteX4" fmla="*/ 2280018 w 2280018"/>
              <a:gd name="connsiteY4" fmla="*/ 1354661 h 1625600"/>
              <a:gd name="connsiteX5" fmla="*/ 2009079 w 2280018"/>
              <a:gd name="connsiteY5" fmla="*/ 1625600 h 1625600"/>
              <a:gd name="connsiteX6" fmla="*/ 270939 w 2280018"/>
              <a:gd name="connsiteY6" fmla="*/ 1625600 h 1625600"/>
              <a:gd name="connsiteX7" fmla="*/ 0 w 2280018"/>
              <a:gd name="connsiteY7" fmla="*/ 1354661 h 1625600"/>
              <a:gd name="connsiteX8" fmla="*/ 0 w 2280018"/>
              <a:gd name="connsiteY8" fmla="*/ 270939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0018" h="1625600">
                <a:moveTo>
                  <a:pt x="0" y="270939"/>
                </a:moveTo>
                <a:cubicBezTo>
                  <a:pt x="0" y="121304"/>
                  <a:pt x="121304" y="0"/>
                  <a:pt x="270939" y="0"/>
                </a:cubicBezTo>
                <a:lnTo>
                  <a:pt x="2009079" y="0"/>
                </a:lnTo>
                <a:cubicBezTo>
                  <a:pt x="2158714" y="0"/>
                  <a:pt x="2280018" y="121304"/>
                  <a:pt x="2280018" y="270939"/>
                </a:cubicBezTo>
                <a:lnTo>
                  <a:pt x="2280018" y="1354661"/>
                </a:lnTo>
                <a:cubicBezTo>
                  <a:pt x="2280018" y="1504296"/>
                  <a:pt x="2158714" y="1625600"/>
                  <a:pt x="2009079" y="1625600"/>
                </a:cubicBezTo>
                <a:lnTo>
                  <a:pt x="270939" y="1625600"/>
                </a:lnTo>
                <a:cubicBezTo>
                  <a:pt x="121304" y="1625600"/>
                  <a:pt x="0" y="1504296"/>
                  <a:pt x="0" y="1354661"/>
                </a:cubicBezTo>
                <a:lnTo>
                  <a:pt x="0" y="270939"/>
                </a:lnTo>
                <a:close/>
              </a:path>
            </a:pathLst>
          </a:custGeom>
          <a:solidFill>
            <a:srgbClr val="00C0F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225" tIns="182225" rIns="182225" bIns="182225" numCol="1" spcCol="1270" anchor="ctr" anchorCtr="0">
            <a:noAutofit/>
          </a:bodyPr>
          <a:lstStyle/>
          <a:p>
            <a:pPr lvl="0" algn="ctr" defTabSz="1200150">
              <a:lnSpc>
                <a:spcPct val="90000"/>
              </a:lnSpc>
              <a:spcBef>
                <a:spcPct val="0"/>
              </a:spcBef>
              <a:spcAft>
                <a:spcPct val="35000"/>
              </a:spcAft>
            </a:pPr>
            <a:r>
              <a:rPr lang="en-US" sz="1600" b="1" kern="1200" dirty="0">
                <a:solidFill>
                  <a:schemeClr val="bg1"/>
                </a:solidFill>
                <a:latin typeface="Helvetica" panose="020B0604020202020204" pitchFamily="2" charset="0"/>
                <a:ea typeface="Open Sans" panose="020B0606030504020204" pitchFamily="34" charset="0"/>
                <a:cs typeface="Open Sans" panose="020B0606030504020204" pitchFamily="34" charset="0"/>
              </a:rPr>
              <a:t>Gather Information</a:t>
            </a:r>
          </a:p>
        </p:txBody>
      </p:sp>
      <p:sp>
        <p:nvSpPr>
          <p:cNvPr id="56" name="TextBox 55">
            <a:extLst>
              <a:ext uri="{FF2B5EF4-FFF2-40B4-BE49-F238E27FC236}">
                <a16:creationId xmlns:a16="http://schemas.microsoft.com/office/drawing/2014/main" id="{887AFEB3-77CA-40A4-A07F-F76D4CA6EFB7}"/>
              </a:ext>
            </a:extLst>
          </p:cNvPr>
          <p:cNvSpPr txBox="1"/>
          <p:nvPr/>
        </p:nvSpPr>
        <p:spPr>
          <a:xfrm>
            <a:off x="6452189" y="4912127"/>
            <a:ext cx="1938894" cy="892552"/>
          </a:xfrm>
          <a:prstGeom prst="rect">
            <a:avLst/>
          </a:prstGeom>
          <a:noFill/>
        </p:spPr>
        <p:txBody>
          <a:bodyPr wrap="square" rtlCol="0">
            <a:spAutoFit/>
          </a:bodyPr>
          <a:lstStyle/>
          <a:p>
            <a:pPr algn="ctr"/>
            <a:r>
              <a:rPr lang="en-US" sz="13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Television</a:t>
            </a: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is relied on most to </a:t>
            </a:r>
            <a:r>
              <a:rPr lang="en-US" sz="13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keep voters informed</a:t>
            </a: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through the election cycle</a:t>
            </a:r>
          </a:p>
        </p:txBody>
      </p:sp>
      <p:sp>
        <p:nvSpPr>
          <p:cNvPr id="57" name="TextBox 56">
            <a:extLst>
              <a:ext uri="{FF2B5EF4-FFF2-40B4-BE49-F238E27FC236}">
                <a16:creationId xmlns:a16="http://schemas.microsoft.com/office/drawing/2014/main" id="{575FDAD9-05EC-4539-AD72-C06BA7C3BBED}"/>
              </a:ext>
            </a:extLst>
          </p:cNvPr>
          <p:cNvSpPr txBox="1"/>
          <p:nvPr/>
        </p:nvSpPr>
        <p:spPr>
          <a:xfrm>
            <a:off x="3552705" y="4912127"/>
            <a:ext cx="2386070" cy="1092607"/>
          </a:xfrm>
          <a:prstGeom prst="rect">
            <a:avLst/>
          </a:prstGeom>
          <a:noFill/>
        </p:spPr>
        <p:txBody>
          <a:bodyPr wrap="square" rtlCol="0">
            <a:spAutoFit/>
          </a:bodyPr>
          <a:lstStyle/>
          <a:p>
            <a:pPr algn="ctr"/>
            <a:r>
              <a:rPr lang="en-US" sz="13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Television</a:t>
            </a: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is most likely to have prompted a voter to </a:t>
            </a:r>
            <a:r>
              <a:rPr lang="en-US" sz="13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take an action</a:t>
            </a: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(seek info about political candidates/ issues, discuss with others) </a:t>
            </a:r>
          </a:p>
        </p:txBody>
      </p:sp>
      <p:sp>
        <p:nvSpPr>
          <p:cNvPr id="58" name="Rectangle 57">
            <a:extLst>
              <a:ext uri="{FF2B5EF4-FFF2-40B4-BE49-F238E27FC236}">
                <a16:creationId xmlns:a16="http://schemas.microsoft.com/office/drawing/2014/main" id="{78752AC7-AAE7-4910-8461-7F57A9A074DC}"/>
              </a:ext>
            </a:extLst>
          </p:cNvPr>
          <p:cNvSpPr/>
          <p:nvPr/>
        </p:nvSpPr>
        <p:spPr>
          <a:xfrm>
            <a:off x="1270849" y="1918974"/>
            <a:ext cx="9551731" cy="307777"/>
          </a:xfrm>
          <a:prstGeom prst="rect">
            <a:avLst/>
          </a:prstGeom>
        </p:spPr>
        <p:txBody>
          <a:bodyPr wrap="square">
            <a:spAutoFit/>
          </a:bodyPr>
          <a:lstStyle/>
          <a:p>
            <a:pPr algn="ctr"/>
            <a:r>
              <a:rPr lang="en-US" sz="14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Regardless of demographic or party affiliation, voters are most influenced by TV brands throughout the election cycle </a:t>
            </a:r>
          </a:p>
        </p:txBody>
      </p:sp>
      <p:sp>
        <p:nvSpPr>
          <p:cNvPr id="59" name="TextBox 58">
            <a:extLst>
              <a:ext uri="{FF2B5EF4-FFF2-40B4-BE49-F238E27FC236}">
                <a16:creationId xmlns:a16="http://schemas.microsoft.com/office/drawing/2014/main" id="{DB552515-EFDB-4759-9B02-6221FC1E9975}"/>
              </a:ext>
            </a:extLst>
          </p:cNvPr>
          <p:cNvSpPr txBox="1"/>
          <p:nvPr/>
        </p:nvSpPr>
        <p:spPr>
          <a:xfrm>
            <a:off x="3709829" y="2931370"/>
            <a:ext cx="2002375" cy="307777"/>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2" charset="0"/>
                <a:ea typeface="Open Sans" panose="020B0606030504020204" pitchFamily="34" charset="0"/>
                <a:cs typeface="Open Sans" panose="020B0606030504020204" pitchFamily="34" charset="0"/>
              </a:rPr>
              <a:t>Consideration</a:t>
            </a:r>
            <a:endParaRPr lang="en-US" sz="1400" dirty="0">
              <a:solidFill>
                <a:srgbClr val="1F1A62"/>
              </a:solidFill>
              <a:latin typeface="Helvetica" panose="020B0604020202020204" pitchFamily="2" charset="0"/>
              <a:ea typeface="Open Sans" panose="020B0606030504020204" pitchFamily="34" charset="0"/>
              <a:cs typeface="Open Sans" panose="020B0606030504020204" pitchFamily="34" charset="0"/>
            </a:endParaRPr>
          </a:p>
        </p:txBody>
      </p:sp>
      <p:sp>
        <p:nvSpPr>
          <p:cNvPr id="60" name="TextBox 59">
            <a:extLst>
              <a:ext uri="{FF2B5EF4-FFF2-40B4-BE49-F238E27FC236}">
                <a16:creationId xmlns:a16="http://schemas.microsoft.com/office/drawing/2014/main" id="{901CA596-0CAA-462F-8E05-C802465745EA}"/>
              </a:ext>
            </a:extLst>
          </p:cNvPr>
          <p:cNvSpPr txBox="1"/>
          <p:nvPr/>
        </p:nvSpPr>
        <p:spPr>
          <a:xfrm>
            <a:off x="6392081" y="2919012"/>
            <a:ext cx="2002375" cy="307777"/>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2" charset="0"/>
                <a:ea typeface="Open Sans" panose="020B0606030504020204" pitchFamily="34" charset="0"/>
                <a:cs typeface="Open Sans" panose="020B0606030504020204" pitchFamily="34" charset="0"/>
              </a:rPr>
              <a:t>Interest</a:t>
            </a:r>
            <a:endParaRPr lang="en-US" sz="1400" dirty="0">
              <a:solidFill>
                <a:srgbClr val="1F1A62"/>
              </a:solidFill>
              <a:latin typeface="Helvetica" panose="020B0604020202020204" pitchFamily="2" charset="0"/>
              <a:ea typeface="Open Sans" panose="020B0606030504020204" pitchFamily="34" charset="0"/>
              <a:cs typeface="Open Sans" panose="020B0606030504020204" pitchFamily="34" charset="0"/>
            </a:endParaRPr>
          </a:p>
        </p:txBody>
      </p:sp>
      <p:sp>
        <p:nvSpPr>
          <p:cNvPr id="61" name="TextBox 60">
            <a:extLst>
              <a:ext uri="{FF2B5EF4-FFF2-40B4-BE49-F238E27FC236}">
                <a16:creationId xmlns:a16="http://schemas.microsoft.com/office/drawing/2014/main" id="{93DA1F9C-FDD7-4915-945E-87EBE67D55D4}"/>
              </a:ext>
            </a:extLst>
          </p:cNvPr>
          <p:cNvSpPr txBox="1"/>
          <p:nvPr/>
        </p:nvSpPr>
        <p:spPr>
          <a:xfrm>
            <a:off x="8920089" y="2919013"/>
            <a:ext cx="2002375" cy="307777"/>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2" charset="0"/>
                <a:ea typeface="Open Sans" panose="020B0606030504020204" pitchFamily="34" charset="0"/>
                <a:cs typeface="Open Sans" panose="020B0606030504020204" pitchFamily="34" charset="0"/>
              </a:rPr>
              <a:t>Action</a:t>
            </a:r>
            <a:endParaRPr lang="en-US" sz="1400" dirty="0">
              <a:solidFill>
                <a:srgbClr val="1F1A62"/>
              </a:solidFill>
              <a:latin typeface="Helvetica" panose="020B0604020202020204" pitchFamily="2" charset="0"/>
              <a:ea typeface="Open Sans" panose="020B0606030504020204" pitchFamily="34" charset="0"/>
              <a:cs typeface="Open Sans" panose="020B0606030504020204" pitchFamily="34" charset="0"/>
            </a:endParaRPr>
          </a:p>
        </p:txBody>
      </p:sp>
      <p:sp>
        <p:nvSpPr>
          <p:cNvPr id="62" name="TextBox 61">
            <a:extLst>
              <a:ext uri="{FF2B5EF4-FFF2-40B4-BE49-F238E27FC236}">
                <a16:creationId xmlns:a16="http://schemas.microsoft.com/office/drawing/2014/main" id="{5B6FF6A0-CEE5-434E-A432-89276B83B38E}"/>
              </a:ext>
            </a:extLst>
          </p:cNvPr>
          <p:cNvSpPr txBox="1"/>
          <p:nvPr/>
        </p:nvSpPr>
        <p:spPr>
          <a:xfrm>
            <a:off x="1192399" y="4912127"/>
            <a:ext cx="2002375" cy="892552"/>
          </a:xfrm>
          <a:prstGeom prst="rect">
            <a:avLst/>
          </a:prstGeom>
          <a:noFill/>
        </p:spPr>
        <p:txBody>
          <a:bodyPr wrap="square" rtlCol="0">
            <a:spAutoFit/>
          </a:bodyPr>
          <a:lstStyle/>
          <a:p>
            <a:pPr algn="ctr"/>
            <a:r>
              <a:rPr lang="en-US" sz="13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Television</a:t>
            </a: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is most likely where voters </a:t>
            </a:r>
            <a:r>
              <a:rPr lang="en-US" sz="1300" b="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first learn </a:t>
            </a:r>
            <a:r>
              <a:rPr lang="en-US" sz="1300"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about political candidates/ issues</a:t>
            </a:r>
          </a:p>
        </p:txBody>
      </p:sp>
      <p:sp>
        <p:nvSpPr>
          <p:cNvPr id="64" name="TextBox 63">
            <a:extLst>
              <a:ext uri="{FF2B5EF4-FFF2-40B4-BE49-F238E27FC236}">
                <a16:creationId xmlns:a16="http://schemas.microsoft.com/office/drawing/2014/main" id="{DB552515-EFDB-4759-9B02-6221FC1E9975}"/>
              </a:ext>
            </a:extLst>
          </p:cNvPr>
          <p:cNvSpPr txBox="1"/>
          <p:nvPr/>
        </p:nvSpPr>
        <p:spPr>
          <a:xfrm>
            <a:off x="1218203" y="2917261"/>
            <a:ext cx="2002375" cy="307777"/>
          </a:xfrm>
          <a:prstGeom prst="rect">
            <a:avLst/>
          </a:prstGeom>
          <a:noFill/>
        </p:spPr>
        <p:txBody>
          <a:bodyPr wrap="square" rtlCol="0">
            <a:spAutoFit/>
          </a:bodyPr>
          <a:lstStyle/>
          <a:p>
            <a:pPr algn="ctr"/>
            <a:r>
              <a:rPr lang="en-US" sz="1400" b="1" u="sng" dirty="0">
                <a:solidFill>
                  <a:srgbClr val="1F1A62"/>
                </a:solidFill>
                <a:latin typeface="Helvetica" panose="020B0604020202020204" pitchFamily="2" charset="0"/>
                <a:ea typeface="Open Sans" panose="020B0606030504020204" pitchFamily="34" charset="0"/>
                <a:cs typeface="Open Sans" panose="020B0606030504020204" pitchFamily="34" charset="0"/>
              </a:rPr>
              <a:t>Awareness</a:t>
            </a:r>
          </a:p>
        </p:txBody>
      </p:sp>
      <p:sp>
        <p:nvSpPr>
          <p:cNvPr id="33" name="Rectangle 32">
            <a:extLst>
              <a:ext uri="{FF2B5EF4-FFF2-40B4-BE49-F238E27FC236}">
                <a16:creationId xmlns:a16="http://schemas.microsoft.com/office/drawing/2014/main" id="{3FA13086-59E4-4131-BE6A-348A6AE039B4}"/>
              </a:ext>
            </a:extLst>
          </p:cNvPr>
          <p:cNvSpPr/>
          <p:nvPr/>
        </p:nvSpPr>
        <p:spPr>
          <a:xfrm>
            <a:off x="0" y="6585707"/>
            <a:ext cx="12191999" cy="246221"/>
          </a:xfrm>
          <a:prstGeom prst="rect">
            <a:avLst/>
          </a:prstGeom>
        </p:spPr>
        <p:txBody>
          <a:bodyPr wrap="square">
            <a:spAutoFit/>
          </a:bodyPr>
          <a:lstStyle/>
          <a:p>
            <a:pPr algn="ctr">
              <a:defRPr/>
            </a:pPr>
            <a:r>
              <a:rPr lang="en-US" sz="1000" dirty="0">
                <a:solidFill>
                  <a:schemeClr val="bg1"/>
                </a:solidFill>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4" name="Rectangle 33">
            <a:extLst>
              <a:ext uri="{FF2B5EF4-FFF2-40B4-BE49-F238E27FC236}">
                <a16:creationId xmlns:a16="http://schemas.microsoft.com/office/drawing/2014/main" id="{7A8E2E75-9D1A-49C6-9FDC-656FD0A1CD37}"/>
              </a:ext>
            </a:extLst>
          </p:cNvPr>
          <p:cNvSpPr/>
          <p:nvPr/>
        </p:nvSpPr>
        <p:spPr>
          <a:xfrm>
            <a:off x="1268787" y="6149110"/>
            <a:ext cx="9551731" cy="261610"/>
          </a:xfrm>
          <a:prstGeom prst="rect">
            <a:avLst/>
          </a:prstGeom>
        </p:spPr>
        <p:txBody>
          <a:bodyPr wrap="square">
            <a:spAutoFit/>
          </a:bodyPr>
          <a:lstStyle/>
          <a:p>
            <a:pPr algn="ctr"/>
            <a:r>
              <a:rPr lang="en-US" sz="11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Summary of findings from ‘</a:t>
            </a:r>
            <a:r>
              <a:rPr lang="en-US" sz="1100" i="1"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It’s A Matter Of Trust: Media’s Influence On Voters</a:t>
            </a:r>
            <a:r>
              <a:rPr lang="en-US" sz="11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 </a:t>
            </a:r>
            <a:r>
              <a:rPr lang="en-US" sz="10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rPr>
              <a:t>(VAB custom study 2018)</a:t>
            </a:r>
            <a:endParaRPr lang="en-US" sz="1100" u="sng" dirty="0">
              <a:solidFill>
                <a:srgbClr val="1F1A62"/>
              </a:solidFill>
              <a:latin typeface="Helvetica Light" panose="020B04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81608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341"/>
          <a:stretch/>
        </p:blipFill>
        <p:spPr>
          <a:xfrm>
            <a:off x="0" y="-22226"/>
            <a:ext cx="12192000" cy="6880225"/>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1323439"/>
          </a:xfrm>
          <a:prstGeom prst="rect">
            <a:avLst/>
          </a:prstGeom>
          <a:noFill/>
        </p:spPr>
        <p:txBody>
          <a:bodyPr wrap="square" rtlCol="0">
            <a:spAutoFit/>
          </a:bodyPr>
          <a:lstStyle/>
          <a:p>
            <a:r>
              <a:rPr lang="en-US" sz="4000" b="1" dirty="0">
                <a:solidFill>
                  <a:srgbClr val="FFE600"/>
                </a:solidFill>
                <a:latin typeface="Helvetica" pitchFamily="2" charset="0"/>
              </a:rPr>
              <a:t>‘Share Of Voice’ </a:t>
            </a:r>
            <a:br>
              <a:rPr lang="en-US" sz="4000" b="1" dirty="0">
                <a:solidFill>
                  <a:srgbClr val="FFE600"/>
                </a:solidFill>
                <a:latin typeface="Helvetica" pitchFamily="2" charset="0"/>
              </a:rPr>
            </a:br>
            <a:r>
              <a:rPr lang="en-US" sz="4000" b="1" dirty="0">
                <a:solidFill>
                  <a:srgbClr val="FFE600"/>
                </a:solidFill>
                <a:latin typeface="Helvetica" pitchFamily="2" charset="0"/>
              </a:rPr>
              <a:t>Analysis Methodology </a:t>
            </a:r>
          </a:p>
        </p:txBody>
      </p:sp>
    </p:spTree>
    <p:extLst>
      <p:ext uri="{BB962C8B-B14F-4D97-AF65-F5344CB8AC3E}">
        <p14:creationId xmlns:p14="http://schemas.microsoft.com/office/powerpoint/2010/main" val="2604394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11555</TotalTime>
  <Words>16336</Words>
  <Application>Microsoft Office PowerPoint</Application>
  <PresentationFormat>Widescreen</PresentationFormat>
  <Paragraphs>2520</Paragraphs>
  <Slides>61</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Calibri</vt:lpstr>
      <vt:lpstr>Calibri Light</vt:lpstr>
      <vt:lpstr>Helvetica</vt:lpstr>
      <vt:lpstr>Helvetica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Jason Wiese</cp:lastModifiedBy>
  <cp:revision>1093</cp:revision>
  <cp:lastPrinted>2020-02-12T20:45:23Z</cp:lastPrinted>
  <dcterms:created xsi:type="dcterms:W3CDTF">2019-11-08T17:29:39Z</dcterms:created>
  <dcterms:modified xsi:type="dcterms:W3CDTF">2020-07-22T02:15:55Z</dcterms:modified>
</cp:coreProperties>
</file>