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9.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2" r:id="rId5"/>
  </p:sldMasterIdLst>
  <p:notesMasterIdLst>
    <p:notesMasterId r:id="rId44"/>
  </p:notesMasterIdLst>
  <p:sldIdLst>
    <p:sldId id="2146846125" r:id="rId6"/>
    <p:sldId id="2146846127" r:id="rId7"/>
    <p:sldId id="2146846119" r:id="rId8"/>
    <p:sldId id="2146846091" r:id="rId9"/>
    <p:sldId id="2146846124" r:id="rId10"/>
    <p:sldId id="2146846123" r:id="rId11"/>
    <p:sldId id="2146846109" r:id="rId12"/>
    <p:sldId id="2146846129" r:id="rId13"/>
    <p:sldId id="2146846130" r:id="rId14"/>
    <p:sldId id="2146846131" r:id="rId15"/>
    <p:sldId id="2146846126" r:id="rId16"/>
    <p:sldId id="2146846094" r:id="rId17"/>
    <p:sldId id="2144328363" r:id="rId18"/>
    <p:sldId id="2146846085" r:id="rId19"/>
    <p:sldId id="2146846075" r:id="rId20"/>
    <p:sldId id="2146846088" r:id="rId21"/>
    <p:sldId id="2146846086" r:id="rId22"/>
    <p:sldId id="2146846074" r:id="rId23"/>
    <p:sldId id="2146846089" r:id="rId24"/>
    <p:sldId id="2146846087" r:id="rId25"/>
    <p:sldId id="2146846084" r:id="rId26"/>
    <p:sldId id="2146846067" r:id="rId27"/>
    <p:sldId id="2146846055" r:id="rId28"/>
    <p:sldId id="2146846077" r:id="rId29"/>
    <p:sldId id="2146846076" r:id="rId30"/>
    <p:sldId id="2146846120" r:id="rId31"/>
    <p:sldId id="2146846099" r:id="rId32"/>
    <p:sldId id="2146846112" r:id="rId33"/>
    <p:sldId id="2146846121" r:id="rId34"/>
    <p:sldId id="2146846096" r:id="rId35"/>
    <p:sldId id="2146846122" r:id="rId36"/>
    <p:sldId id="2146846113" r:id="rId37"/>
    <p:sldId id="2146846104" r:id="rId38"/>
    <p:sldId id="2146846118" r:id="rId39"/>
    <p:sldId id="2146846098" r:id="rId40"/>
    <p:sldId id="2144328357" r:id="rId41"/>
    <p:sldId id="2146846014" r:id="rId42"/>
    <p:sldId id="2146846128"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644001F-98D2-AF68-925B-F4D39E797894}" name="Jason Wiese" initials="J" userId="S::jasonw@thevab.com::4bff8d5b-7de6-4655-b397-69b0afc81113" providerId="AD"/>
  <p188:author id="{A5C48789-DAFD-4389-7A87-B92CBB8A351A}" name="Reed Kiely" initials="RK" userId="S::reedk@thevab.com::768be38e-2fb5-40ce-925d-bd8e9d9e3c31" providerId="AD"/>
  <p188:author id="{F0141AB7-7F25-3C16-C77D-5FEA2DA4B116}" name="Karolina Guillen" initials="KG" userId="S::karolinaG@thevab.com::c1c08796-a0be-47c6-af52-5d31fd96ec50" providerId="AD"/>
  <p188:author id="{40CDBCD8-5C78-F3A3-F41F-DA4694EE60DF}" name="Kaileen Cain" initials="KC" userId="S::KaileenC@thevab.com::21167d2d-fdf2-4320-ae3a-272888c89590" providerId="AD"/>
  <p188:author id="{21855EDF-F9CE-3B66-C6A5-06158391F461}" name="Leah Montner Dixon" initials="LMD" userId="S::leahm@thevab.com::d5b2ae9e-9213-4442-b7df-4db8cbe51e5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7C6F2"/>
    <a:srgbClr val="ED3C8D"/>
    <a:srgbClr val="1B1464"/>
    <a:srgbClr val="66C5AD"/>
    <a:srgbClr val="FFFFFF"/>
    <a:srgbClr val="000000"/>
    <a:srgbClr val="4EBEA4"/>
    <a:srgbClr val="FF6E30"/>
    <a:srgbClr val="00FF00"/>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5B1B4F-DE67-4133-BF2C-D76F5BA72A53}" v="4" dt="2023-10-11T00:14:49.916"/>
    <p1510:client id="{540ECBD6-AC6A-402B-A91F-7D54DF6457FF}" v="91" dt="2023-10-10T13:54:02.14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376" autoAdjust="0"/>
  </p:normalViewPr>
  <p:slideViewPr>
    <p:cSldViewPr snapToGrid="0">
      <p:cViewPr varScale="1">
        <p:scale>
          <a:sx n="153" d="100"/>
          <a:sy n="153" d="100"/>
        </p:scale>
        <p:origin x="576" y="144"/>
      </p:cViewPr>
      <p:guideLst/>
    </p:cSldViewPr>
  </p:slideViewPr>
  <p:notesTextViewPr>
    <p:cViewPr>
      <p:scale>
        <a:sx n="1" d="1"/>
        <a:sy n="1" d="1"/>
      </p:scale>
      <p:origin x="0" y="0"/>
    </p:cViewPr>
  </p:notesTextViewPr>
  <p:sorterViewPr>
    <p:cViewPr>
      <p:scale>
        <a:sx n="100" d="100"/>
        <a:sy n="100" d="100"/>
      </p:scale>
      <p:origin x="0" y="-775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ableStyles" Target="tableStyles.xml"/><Relationship Id="rId8" Type="http://schemas.openxmlformats.org/officeDocument/2006/relationships/slide" Target="slides/slide3.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son Wiese" userId="4bff8d5b-7de6-4655-b397-69b0afc81113" providerId="ADAL" clId="{623B3652-A7B0-4EB1-A060-B1C2EECA9BF1}"/>
    <pc:docChg chg="undo redo custSel modSld sldOrd">
      <pc:chgData name="Jason Wiese" userId="4bff8d5b-7de6-4655-b397-69b0afc81113" providerId="ADAL" clId="{623B3652-A7B0-4EB1-A060-B1C2EECA9BF1}" dt="2023-10-01T05:54:04.314" v="2248" actId="14100"/>
      <pc:docMkLst>
        <pc:docMk/>
      </pc:docMkLst>
      <pc:sldChg chg="modSp mod">
        <pc:chgData name="Jason Wiese" userId="4bff8d5b-7de6-4655-b397-69b0afc81113" providerId="ADAL" clId="{623B3652-A7B0-4EB1-A060-B1C2EECA9BF1}" dt="2023-10-01T04:54:32.847" v="159" actId="1035"/>
        <pc:sldMkLst>
          <pc:docMk/>
          <pc:sldMk cId="4249457020" sldId="2146846109"/>
        </pc:sldMkLst>
        <pc:spChg chg="mod">
          <ac:chgData name="Jason Wiese" userId="4bff8d5b-7de6-4655-b397-69b0afc81113" providerId="ADAL" clId="{623B3652-A7B0-4EB1-A060-B1C2EECA9BF1}" dt="2023-10-01T04:54:32.847" v="159" actId="1035"/>
          <ac:spMkLst>
            <pc:docMk/>
            <pc:sldMk cId="4249457020" sldId="2146846109"/>
            <ac:spMk id="4" creationId="{1BF894CE-5EB9-4BB3-F6C7-477E37F6A6AA}"/>
          </ac:spMkLst>
        </pc:spChg>
      </pc:sldChg>
      <pc:sldChg chg="addSp delSp modSp mod">
        <pc:chgData name="Jason Wiese" userId="4bff8d5b-7de6-4655-b397-69b0afc81113" providerId="ADAL" clId="{623B3652-A7B0-4EB1-A060-B1C2EECA9BF1}" dt="2023-10-01T05:48:35.513" v="2243" actId="478"/>
        <pc:sldMkLst>
          <pc:docMk/>
          <pc:sldMk cId="1864772422" sldId="2146846119"/>
        </pc:sldMkLst>
        <pc:spChg chg="add del mod">
          <ac:chgData name="Jason Wiese" userId="4bff8d5b-7de6-4655-b397-69b0afc81113" providerId="ADAL" clId="{623B3652-A7B0-4EB1-A060-B1C2EECA9BF1}" dt="2023-10-01T05:48:35.513" v="2243" actId="478"/>
          <ac:spMkLst>
            <pc:docMk/>
            <pc:sldMk cId="1864772422" sldId="2146846119"/>
            <ac:spMk id="2" creationId="{F5C4A0E3-B586-48A8-3051-0BF2F12849A2}"/>
          </ac:spMkLst>
        </pc:spChg>
        <pc:spChg chg="mod">
          <ac:chgData name="Jason Wiese" userId="4bff8d5b-7de6-4655-b397-69b0afc81113" providerId="ADAL" clId="{623B3652-A7B0-4EB1-A060-B1C2EECA9BF1}" dt="2023-10-01T05:48:29.961" v="2242" actId="20577"/>
          <ac:spMkLst>
            <pc:docMk/>
            <pc:sldMk cId="1864772422" sldId="2146846119"/>
            <ac:spMk id="12" creationId="{D3ED8F18-80E6-D449-A031-541661F2A42F}"/>
          </ac:spMkLst>
        </pc:spChg>
      </pc:sldChg>
      <pc:sldChg chg="ord">
        <pc:chgData name="Jason Wiese" userId="4bff8d5b-7de6-4655-b397-69b0afc81113" providerId="ADAL" clId="{623B3652-A7B0-4EB1-A060-B1C2EECA9BF1}" dt="2023-10-01T05:20:45.739" v="1140"/>
        <pc:sldMkLst>
          <pc:docMk/>
          <pc:sldMk cId="665089427" sldId="2146846124"/>
        </pc:sldMkLst>
      </pc:sldChg>
      <pc:sldChg chg="modSp mod">
        <pc:chgData name="Jason Wiese" userId="4bff8d5b-7de6-4655-b397-69b0afc81113" providerId="ADAL" clId="{623B3652-A7B0-4EB1-A060-B1C2EECA9BF1}" dt="2023-10-01T05:54:04.314" v="2248" actId="14100"/>
        <pc:sldMkLst>
          <pc:docMk/>
          <pc:sldMk cId="3916546839" sldId="2146846126"/>
        </pc:sldMkLst>
        <pc:spChg chg="mod">
          <ac:chgData name="Jason Wiese" userId="4bff8d5b-7de6-4655-b397-69b0afc81113" providerId="ADAL" clId="{623B3652-A7B0-4EB1-A060-B1C2EECA9BF1}" dt="2023-10-01T05:54:04.314" v="2248" actId="14100"/>
          <ac:spMkLst>
            <pc:docMk/>
            <pc:sldMk cId="3916546839" sldId="2146846126"/>
            <ac:spMk id="4" creationId="{1BF894CE-5EB9-4BB3-F6C7-477E37F6A6AA}"/>
          </ac:spMkLst>
        </pc:spChg>
      </pc:sldChg>
      <pc:sldChg chg="modSp mod">
        <pc:chgData name="Jason Wiese" userId="4bff8d5b-7de6-4655-b397-69b0afc81113" providerId="ADAL" clId="{623B3652-A7B0-4EB1-A060-B1C2EECA9BF1}" dt="2023-10-01T05:49:29.125" v="2246" actId="403"/>
        <pc:sldMkLst>
          <pc:docMk/>
          <pc:sldMk cId="1558658199" sldId="2146846127"/>
        </pc:sldMkLst>
        <pc:spChg chg="mod">
          <ac:chgData name="Jason Wiese" userId="4bff8d5b-7de6-4655-b397-69b0afc81113" providerId="ADAL" clId="{623B3652-A7B0-4EB1-A060-B1C2EECA9BF1}" dt="2023-10-01T05:49:29.125" v="2246" actId="403"/>
          <ac:spMkLst>
            <pc:docMk/>
            <pc:sldMk cId="1558658199" sldId="2146846127"/>
            <ac:spMk id="2" creationId="{0113525B-E50B-0296-BEF1-BBC75BB9370B}"/>
          </ac:spMkLst>
        </pc:spChg>
      </pc:sldChg>
      <pc:sldChg chg="delSp modSp mod addCm">
        <pc:chgData name="Jason Wiese" userId="4bff8d5b-7de6-4655-b397-69b0afc81113" providerId="ADAL" clId="{623B3652-A7B0-4EB1-A060-B1C2EECA9BF1}" dt="2023-10-01T05:17:05.585" v="1138" actId="20577"/>
        <pc:sldMkLst>
          <pc:docMk/>
          <pc:sldMk cId="3672396669" sldId="2146846129"/>
        </pc:sldMkLst>
        <pc:spChg chg="mod">
          <ac:chgData name="Jason Wiese" userId="4bff8d5b-7de6-4655-b397-69b0afc81113" providerId="ADAL" clId="{623B3652-A7B0-4EB1-A060-B1C2EECA9BF1}" dt="2023-10-01T04:53:54.257" v="142" actId="208"/>
          <ac:spMkLst>
            <pc:docMk/>
            <pc:sldMk cId="3672396669" sldId="2146846129"/>
            <ac:spMk id="3" creationId="{553BC388-A87E-7FB1-4565-886E87B4C9B0}"/>
          </ac:spMkLst>
        </pc:spChg>
        <pc:spChg chg="mod">
          <ac:chgData name="Jason Wiese" userId="4bff8d5b-7de6-4655-b397-69b0afc81113" providerId="ADAL" clId="{623B3652-A7B0-4EB1-A060-B1C2EECA9BF1}" dt="2023-10-01T05:14:31.735" v="1136" actId="20577"/>
          <ac:spMkLst>
            <pc:docMk/>
            <pc:sldMk cId="3672396669" sldId="2146846129"/>
            <ac:spMk id="4" creationId="{1BF894CE-5EB9-4BB3-F6C7-477E37F6A6AA}"/>
          </ac:spMkLst>
        </pc:spChg>
        <pc:spChg chg="mod">
          <ac:chgData name="Jason Wiese" userId="4bff8d5b-7de6-4655-b397-69b0afc81113" providerId="ADAL" clId="{623B3652-A7B0-4EB1-A060-B1C2EECA9BF1}" dt="2023-10-01T04:53:54.257" v="142" actId="208"/>
          <ac:spMkLst>
            <pc:docMk/>
            <pc:sldMk cId="3672396669" sldId="2146846129"/>
            <ac:spMk id="8" creationId="{FA7011F9-5AFD-FECA-D00B-7ABC9934BF93}"/>
          </ac:spMkLst>
        </pc:spChg>
        <pc:spChg chg="mod">
          <ac:chgData name="Jason Wiese" userId="4bff8d5b-7de6-4655-b397-69b0afc81113" providerId="ADAL" clId="{623B3652-A7B0-4EB1-A060-B1C2EECA9BF1}" dt="2023-10-01T04:53:54.257" v="142" actId="208"/>
          <ac:spMkLst>
            <pc:docMk/>
            <pc:sldMk cId="3672396669" sldId="2146846129"/>
            <ac:spMk id="10" creationId="{E0156342-83A0-C4E5-5084-155BFBBF3FB4}"/>
          </ac:spMkLst>
        </pc:spChg>
        <pc:spChg chg="del">
          <ac:chgData name="Jason Wiese" userId="4bff8d5b-7de6-4655-b397-69b0afc81113" providerId="ADAL" clId="{623B3652-A7B0-4EB1-A060-B1C2EECA9BF1}" dt="2023-10-01T04:49:16.172" v="0" actId="478"/>
          <ac:spMkLst>
            <pc:docMk/>
            <pc:sldMk cId="3672396669" sldId="2146846129"/>
            <ac:spMk id="11" creationId="{2A2411EB-E3AE-C7C7-8AC8-0B83DE77389F}"/>
          </ac:spMkLst>
        </pc:spChg>
        <pc:spChg chg="del">
          <ac:chgData name="Jason Wiese" userId="4bff8d5b-7de6-4655-b397-69b0afc81113" providerId="ADAL" clId="{623B3652-A7B0-4EB1-A060-B1C2EECA9BF1}" dt="2023-10-01T04:49:25.893" v="1" actId="478"/>
          <ac:spMkLst>
            <pc:docMk/>
            <pc:sldMk cId="3672396669" sldId="2146846129"/>
            <ac:spMk id="12" creationId="{326CEE43-F834-0181-CB11-96413D8E0CE9}"/>
          </ac:spMkLst>
        </pc:spChg>
        <pc:spChg chg="del">
          <ac:chgData name="Jason Wiese" userId="4bff8d5b-7de6-4655-b397-69b0afc81113" providerId="ADAL" clId="{623B3652-A7B0-4EB1-A060-B1C2EECA9BF1}" dt="2023-10-01T04:49:25.893" v="1" actId="478"/>
          <ac:spMkLst>
            <pc:docMk/>
            <pc:sldMk cId="3672396669" sldId="2146846129"/>
            <ac:spMk id="13" creationId="{5B32C36F-CE88-D2C1-3CEE-1390E718CDA2}"/>
          </ac:spMkLst>
        </pc:spChg>
        <pc:spChg chg="del">
          <ac:chgData name="Jason Wiese" userId="4bff8d5b-7de6-4655-b397-69b0afc81113" providerId="ADAL" clId="{623B3652-A7B0-4EB1-A060-B1C2EECA9BF1}" dt="2023-10-01T04:49:25.893" v="1" actId="478"/>
          <ac:spMkLst>
            <pc:docMk/>
            <pc:sldMk cId="3672396669" sldId="2146846129"/>
            <ac:spMk id="14" creationId="{9FE79C99-FF1D-5960-FE44-C59B2019FE3B}"/>
          </ac:spMkLst>
        </pc:spChg>
        <pc:spChg chg="mod">
          <ac:chgData name="Jason Wiese" userId="4bff8d5b-7de6-4655-b397-69b0afc81113" providerId="ADAL" clId="{623B3652-A7B0-4EB1-A060-B1C2EECA9BF1}" dt="2023-10-01T04:59:14.472" v="593" actId="6549"/>
          <ac:spMkLst>
            <pc:docMk/>
            <pc:sldMk cId="3672396669" sldId="2146846129"/>
            <ac:spMk id="28" creationId="{2729335E-3A19-9B01-9145-2DEF2CE87ADB}"/>
          </ac:spMkLst>
        </pc:spChg>
        <pc:spChg chg="mod">
          <ac:chgData name="Jason Wiese" userId="4bff8d5b-7de6-4655-b397-69b0afc81113" providerId="ADAL" clId="{623B3652-A7B0-4EB1-A060-B1C2EECA9BF1}" dt="2023-10-01T04:53:32.371" v="139" actId="554"/>
          <ac:spMkLst>
            <pc:docMk/>
            <pc:sldMk cId="3672396669" sldId="2146846129"/>
            <ac:spMk id="32" creationId="{D9AE2D50-8152-9526-1ABC-7625113AED22}"/>
          </ac:spMkLst>
        </pc:spChg>
        <pc:spChg chg="mod">
          <ac:chgData name="Jason Wiese" userId="4bff8d5b-7de6-4655-b397-69b0afc81113" providerId="ADAL" clId="{623B3652-A7B0-4EB1-A060-B1C2EECA9BF1}" dt="2023-10-01T04:53:32.371" v="139" actId="554"/>
          <ac:spMkLst>
            <pc:docMk/>
            <pc:sldMk cId="3672396669" sldId="2146846129"/>
            <ac:spMk id="33" creationId="{92F2EC82-35A9-6663-60BE-120235EE47CF}"/>
          </ac:spMkLst>
        </pc:spChg>
        <pc:spChg chg="mod">
          <ac:chgData name="Jason Wiese" userId="4bff8d5b-7de6-4655-b397-69b0afc81113" providerId="ADAL" clId="{623B3652-A7B0-4EB1-A060-B1C2EECA9BF1}" dt="2023-10-01T04:53:32.371" v="139" actId="554"/>
          <ac:spMkLst>
            <pc:docMk/>
            <pc:sldMk cId="3672396669" sldId="2146846129"/>
            <ac:spMk id="34" creationId="{95C2EBF0-E472-063C-130A-654B746BF8CC}"/>
          </ac:spMkLst>
        </pc:spChg>
        <pc:spChg chg="mod">
          <ac:chgData name="Jason Wiese" userId="4bff8d5b-7de6-4655-b397-69b0afc81113" providerId="ADAL" clId="{623B3652-A7B0-4EB1-A060-B1C2EECA9BF1}" dt="2023-10-01T04:59:55.406" v="609" actId="313"/>
          <ac:spMkLst>
            <pc:docMk/>
            <pc:sldMk cId="3672396669" sldId="2146846129"/>
            <ac:spMk id="35" creationId="{AF4840C9-6BCE-2A78-0658-44F125EB35C7}"/>
          </ac:spMkLst>
        </pc:spChg>
        <pc:spChg chg="mod">
          <ac:chgData name="Jason Wiese" userId="4bff8d5b-7de6-4655-b397-69b0afc81113" providerId="ADAL" clId="{623B3652-A7B0-4EB1-A060-B1C2EECA9BF1}" dt="2023-10-01T04:57:57.422" v="383" actId="113"/>
          <ac:spMkLst>
            <pc:docMk/>
            <pc:sldMk cId="3672396669" sldId="2146846129"/>
            <ac:spMk id="36" creationId="{7AA2130B-02E6-23F9-761D-D72E8248E4C2}"/>
          </ac:spMkLst>
        </pc:spChg>
        <pc:spChg chg="mod">
          <ac:chgData name="Jason Wiese" userId="4bff8d5b-7de6-4655-b397-69b0afc81113" providerId="ADAL" clId="{623B3652-A7B0-4EB1-A060-B1C2EECA9BF1}" dt="2023-10-01T05:17:05.585" v="1138" actId="20577"/>
          <ac:spMkLst>
            <pc:docMk/>
            <pc:sldMk cId="3672396669" sldId="2146846129"/>
            <ac:spMk id="37" creationId="{D0A4C87E-B38F-6CF4-4A8F-F885F68034B0}"/>
          </ac:spMkLst>
        </pc:spChg>
        <pc:picChg chg="mod">
          <ac:chgData name="Jason Wiese" userId="4bff8d5b-7de6-4655-b397-69b0afc81113" providerId="ADAL" clId="{623B3652-A7B0-4EB1-A060-B1C2EECA9BF1}" dt="2023-10-01T04:54:02.905" v="153" actId="1035"/>
          <ac:picMkLst>
            <pc:docMk/>
            <pc:sldMk cId="3672396669" sldId="2146846129"/>
            <ac:picMk id="16" creationId="{FDD2A7F1-E993-2871-481A-01E68397212B}"/>
          </ac:picMkLst>
        </pc:picChg>
        <pc:picChg chg="mod">
          <ac:chgData name="Jason Wiese" userId="4bff8d5b-7de6-4655-b397-69b0afc81113" providerId="ADAL" clId="{623B3652-A7B0-4EB1-A060-B1C2EECA9BF1}" dt="2023-10-01T04:54:02.905" v="153" actId="1035"/>
          <ac:picMkLst>
            <pc:docMk/>
            <pc:sldMk cId="3672396669" sldId="2146846129"/>
            <ac:picMk id="17" creationId="{2C944B32-5078-5F3D-ACBC-0DBEA9F2C539}"/>
          </ac:picMkLst>
        </pc:picChg>
        <pc:picChg chg="mod">
          <ac:chgData name="Jason Wiese" userId="4bff8d5b-7de6-4655-b397-69b0afc81113" providerId="ADAL" clId="{623B3652-A7B0-4EB1-A060-B1C2EECA9BF1}" dt="2023-10-01T04:54:02.905" v="153" actId="1035"/>
          <ac:picMkLst>
            <pc:docMk/>
            <pc:sldMk cId="3672396669" sldId="2146846129"/>
            <ac:picMk id="18" creationId="{E609742E-8A4C-EB75-E0A2-4A0B0F228F24}"/>
          </ac:picMkLst>
        </pc:picChg>
        <pc:extLst>
          <p:ext xmlns:p="http://schemas.openxmlformats.org/presentationml/2006/main" uri="{D6D511B9-2390-475A-947B-AFAB55BFBCF1}">
            <pc226:cmChg xmlns:pc226="http://schemas.microsoft.com/office/powerpoint/2022/06/main/command" chg="add">
              <pc226:chgData name="Jason Wiese" userId="4bff8d5b-7de6-4655-b397-69b0afc81113" providerId="ADAL" clId="{623B3652-A7B0-4EB1-A060-B1C2EECA9BF1}" dt="2023-10-01T04:55:44.667" v="160"/>
              <pc2:cmMkLst xmlns:pc2="http://schemas.microsoft.com/office/powerpoint/2019/9/main/command">
                <pc:docMk/>
                <pc:sldMk cId="3672396669" sldId="2146846129"/>
                <pc2:cmMk id="{11191FEA-86BB-4E65-BB7E-F98E9F9524DC}"/>
              </pc2:cmMkLst>
            </pc226:cmChg>
          </p:ext>
        </pc:extLst>
      </pc:sldChg>
      <pc:sldChg chg="addSp modSp mod ord">
        <pc:chgData name="Jason Wiese" userId="4bff8d5b-7de6-4655-b397-69b0afc81113" providerId="ADAL" clId="{623B3652-A7B0-4EB1-A060-B1C2EECA9BF1}" dt="2023-10-01T05:26:31.763" v="1144"/>
        <pc:sldMkLst>
          <pc:docMk/>
          <pc:sldMk cId="724793367" sldId="2146846130"/>
        </pc:sldMkLst>
        <pc:spChg chg="mod">
          <ac:chgData name="Jason Wiese" userId="4bff8d5b-7de6-4655-b397-69b0afc81113" providerId="ADAL" clId="{623B3652-A7B0-4EB1-A060-B1C2EECA9BF1}" dt="2023-10-01T05:11:35.692" v="863" actId="1076"/>
          <ac:spMkLst>
            <pc:docMk/>
            <pc:sldMk cId="724793367" sldId="2146846130"/>
            <ac:spMk id="3" creationId="{553BC388-A87E-7FB1-4565-886E87B4C9B0}"/>
          </ac:spMkLst>
        </pc:spChg>
        <pc:spChg chg="mod">
          <ac:chgData name="Jason Wiese" userId="4bff8d5b-7de6-4655-b397-69b0afc81113" providerId="ADAL" clId="{623B3652-A7B0-4EB1-A060-B1C2EECA9BF1}" dt="2023-10-01T05:13:29.957" v="1127" actId="207"/>
          <ac:spMkLst>
            <pc:docMk/>
            <pc:sldMk cId="724793367" sldId="2146846130"/>
            <ac:spMk id="4" creationId="{1BF894CE-5EB9-4BB3-F6C7-477E37F6A6AA}"/>
          </ac:spMkLst>
        </pc:spChg>
        <pc:spChg chg="add mod">
          <ac:chgData name="Jason Wiese" userId="4bff8d5b-7de6-4655-b397-69b0afc81113" providerId="ADAL" clId="{623B3652-A7B0-4EB1-A060-B1C2EECA9BF1}" dt="2023-10-01T05:11:46.666" v="870" actId="1036"/>
          <ac:spMkLst>
            <pc:docMk/>
            <pc:sldMk cId="724793367" sldId="2146846130"/>
            <ac:spMk id="6" creationId="{204DAF26-19EB-8F00-E52A-291CD29AE647}"/>
          </ac:spMkLst>
        </pc:spChg>
        <pc:spChg chg="mod">
          <ac:chgData name="Jason Wiese" userId="4bff8d5b-7de6-4655-b397-69b0afc81113" providerId="ADAL" clId="{623B3652-A7B0-4EB1-A060-B1C2EECA9BF1}" dt="2023-10-01T05:11:35.692" v="863" actId="1076"/>
          <ac:spMkLst>
            <pc:docMk/>
            <pc:sldMk cId="724793367" sldId="2146846130"/>
            <ac:spMk id="8" creationId="{FA7011F9-5AFD-FECA-D00B-7ABC9934BF93}"/>
          </ac:spMkLst>
        </pc:spChg>
        <pc:spChg chg="mod">
          <ac:chgData name="Jason Wiese" userId="4bff8d5b-7de6-4655-b397-69b0afc81113" providerId="ADAL" clId="{623B3652-A7B0-4EB1-A060-B1C2EECA9BF1}" dt="2023-10-01T05:11:35.692" v="863" actId="1076"/>
          <ac:spMkLst>
            <pc:docMk/>
            <pc:sldMk cId="724793367" sldId="2146846130"/>
            <ac:spMk id="10" creationId="{E0156342-83A0-C4E5-5084-155BFBBF3FB4}"/>
          </ac:spMkLst>
        </pc:spChg>
        <pc:spChg chg="mod">
          <ac:chgData name="Jason Wiese" userId="4bff8d5b-7de6-4655-b397-69b0afc81113" providerId="ADAL" clId="{623B3652-A7B0-4EB1-A060-B1C2EECA9BF1}" dt="2023-10-01T05:11:35.692" v="863" actId="1076"/>
          <ac:spMkLst>
            <pc:docMk/>
            <pc:sldMk cId="724793367" sldId="2146846130"/>
            <ac:spMk id="32" creationId="{D9AE2D50-8152-9526-1ABC-7625113AED22}"/>
          </ac:spMkLst>
        </pc:spChg>
        <pc:spChg chg="mod">
          <ac:chgData name="Jason Wiese" userId="4bff8d5b-7de6-4655-b397-69b0afc81113" providerId="ADAL" clId="{623B3652-A7B0-4EB1-A060-B1C2EECA9BF1}" dt="2023-10-01T05:11:35.692" v="863" actId="1076"/>
          <ac:spMkLst>
            <pc:docMk/>
            <pc:sldMk cId="724793367" sldId="2146846130"/>
            <ac:spMk id="33" creationId="{92F2EC82-35A9-6663-60BE-120235EE47CF}"/>
          </ac:spMkLst>
        </pc:spChg>
        <pc:spChg chg="mod">
          <ac:chgData name="Jason Wiese" userId="4bff8d5b-7de6-4655-b397-69b0afc81113" providerId="ADAL" clId="{623B3652-A7B0-4EB1-A060-B1C2EECA9BF1}" dt="2023-10-01T05:11:35.692" v="863" actId="1076"/>
          <ac:spMkLst>
            <pc:docMk/>
            <pc:sldMk cId="724793367" sldId="2146846130"/>
            <ac:spMk id="34" creationId="{95C2EBF0-E472-063C-130A-654B746BF8CC}"/>
          </ac:spMkLst>
        </pc:spChg>
        <pc:spChg chg="mod">
          <ac:chgData name="Jason Wiese" userId="4bff8d5b-7de6-4655-b397-69b0afc81113" providerId="ADAL" clId="{623B3652-A7B0-4EB1-A060-B1C2EECA9BF1}" dt="2023-10-01T05:11:35.692" v="863" actId="1076"/>
          <ac:spMkLst>
            <pc:docMk/>
            <pc:sldMk cId="724793367" sldId="2146846130"/>
            <ac:spMk id="35" creationId="{AF4840C9-6BCE-2A78-0658-44F125EB35C7}"/>
          </ac:spMkLst>
        </pc:spChg>
        <pc:spChg chg="mod">
          <ac:chgData name="Jason Wiese" userId="4bff8d5b-7de6-4655-b397-69b0afc81113" providerId="ADAL" clId="{623B3652-A7B0-4EB1-A060-B1C2EECA9BF1}" dt="2023-10-01T05:11:35.692" v="863" actId="1076"/>
          <ac:spMkLst>
            <pc:docMk/>
            <pc:sldMk cId="724793367" sldId="2146846130"/>
            <ac:spMk id="36" creationId="{7AA2130B-02E6-23F9-761D-D72E8248E4C2}"/>
          </ac:spMkLst>
        </pc:spChg>
        <pc:spChg chg="mod">
          <ac:chgData name="Jason Wiese" userId="4bff8d5b-7de6-4655-b397-69b0afc81113" providerId="ADAL" clId="{623B3652-A7B0-4EB1-A060-B1C2EECA9BF1}" dt="2023-10-01T05:11:35.692" v="863" actId="1076"/>
          <ac:spMkLst>
            <pc:docMk/>
            <pc:sldMk cId="724793367" sldId="2146846130"/>
            <ac:spMk id="37" creationId="{D0A4C87E-B38F-6CF4-4A8F-F885F68034B0}"/>
          </ac:spMkLst>
        </pc:spChg>
        <pc:picChg chg="mod">
          <ac:chgData name="Jason Wiese" userId="4bff8d5b-7de6-4655-b397-69b0afc81113" providerId="ADAL" clId="{623B3652-A7B0-4EB1-A060-B1C2EECA9BF1}" dt="2023-10-01T05:11:43.401" v="864" actId="1076"/>
          <ac:picMkLst>
            <pc:docMk/>
            <pc:sldMk cId="724793367" sldId="2146846130"/>
            <ac:picMk id="16" creationId="{FDD2A7F1-E993-2871-481A-01E68397212B}"/>
          </ac:picMkLst>
        </pc:picChg>
        <pc:picChg chg="mod">
          <ac:chgData name="Jason Wiese" userId="4bff8d5b-7de6-4655-b397-69b0afc81113" providerId="ADAL" clId="{623B3652-A7B0-4EB1-A060-B1C2EECA9BF1}" dt="2023-10-01T05:11:43.401" v="864" actId="1076"/>
          <ac:picMkLst>
            <pc:docMk/>
            <pc:sldMk cId="724793367" sldId="2146846130"/>
            <ac:picMk id="17" creationId="{2C944B32-5078-5F3D-ACBC-0DBEA9F2C539}"/>
          </ac:picMkLst>
        </pc:picChg>
        <pc:picChg chg="mod">
          <ac:chgData name="Jason Wiese" userId="4bff8d5b-7de6-4655-b397-69b0afc81113" providerId="ADAL" clId="{623B3652-A7B0-4EB1-A060-B1C2EECA9BF1}" dt="2023-10-01T05:11:43.401" v="864" actId="1076"/>
          <ac:picMkLst>
            <pc:docMk/>
            <pc:sldMk cId="724793367" sldId="2146846130"/>
            <ac:picMk id="18" creationId="{E609742E-8A4C-EB75-E0A2-4A0B0F228F24}"/>
          </ac:picMkLst>
        </pc:picChg>
      </pc:sldChg>
    </pc:docChg>
  </pc:docChgLst>
  <pc:docChgLst>
    <pc:chgData name="Jason Wiese" userId="4bff8d5b-7de6-4655-b397-69b0afc81113" providerId="ADAL" clId="{4F5B1B4F-DE67-4133-BF2C-D76F5BA72A53}"/>
    <pc:docChg chg="undo custSel modSld">
      <pc:chgData name="Jason Wiese" userId="4bff8d5b-7de6-4655-b397-69b0afc81113" providerId="ADAL" clId="{4F5B1B4F-DE67-4133-BF2C-D76F5BA72A53}" dt="2023-10-11T00:22:50.081" v="573" actId="115"/>
      <pc:docMkLst>
        <pc:docMk/>
      </pc:docMkLst>
      <pc:sldChg chg="addSp delSp modSp mod">
        <pc:chgData name="Jason Wiese" userId="4bff8d5b-7de6-4655-b397-69b0afc81113" providerId="ADAL" clId="{4F5B1B4F-DE67-4133-BF2C-D76F5BA72A53}" dt="2023-10-11T00:14:37.668" v="407"/>
        <pc:sldMkLst>
          <pc:docMk/>
          <pc:sldMk cId="2616088967" sldId="2144328357"/>
        </pc:sldMkLst>
        <pc:spChg chg="add mod">
          <ac:chgData name="Jason Wiese" userId="4bff8d5b-7de6-4655-b397-69b0afc81113" providerId="ADAL" clId="{4F5B1B4F-DE67-4133-BF2C-D76F5BA72A53}" dt="2023-10-11T00:14:37.668" v="407"/>
          <ac:spMkLst>
            <pc:docMk/>
            <pc:sldMk cId="2616088967" sldId="2144328357"/>
            <ac:spMk id="5" creationId="{D2C52DF6-9FE6-545C-4A86-991591214BEF}"/>
          </ac:spMkLst>
        </pc:spChg>
        <pc:spChg chg="add mod">
          <ac:chgData name="Jason Wiese" userId="4bff8d5b-7de6-4655-b397-69b0afc81113" providerId="ADAL" clId="{4F5B1B4F-DE67-4133-BF2C-D76F5BA72A53}" dt="2023-10-11T00:14:37.668" v="407"/>
          <ac:spMkLst>
            <pc:docMk/>
            <pc:sldMk cId="2616088967" sldId="2144328357"/>
            <ac:spMk id="7" creationId="{03623CF5-59D7-5202-54AE-F26C18ECF4F8}"/>
          </ac:spMkLst>
        </pc:spChg>
        <pc:spChg chg="del">
          <ac:chgData name="Jason Wiese" userId="4bff8d5b-7de6-4655-b397-69b0afc81113" providerId="ADAL" clId="{4F5B1B4F-DE67-4133-BF2C-D76F5BA72A53}" dt="2023-10-11T00:14:22.154" v="406" actId="478"/>
          <ac:spMkLst>
            <pc:docMk/>
            <pc:sldMk cId="2616088967" sldId="2144328357"/>
            <ac:spMk id="19" creationId="{A006F4A5-111A-4439-93D1-A48F56D5A98F}"/>
          </ac:spMkLst>
        </pc:spChg>
        <pc:spChg chg="del">
          <ac:chgData name="Jason Wiese" userId="4bff8d5b-7de6-4655-b397-69b0afc81113" providerId="ADAL" clId="{4F5B1B4F-DE67-4133-BF2C-D76F5BA72A53}" dt="2023-10-11T00:14:22.154" v="406" actId="478"/>
          <ac:spMkLst>
            <pc:docMk/>
            <pc:sldMk cId="2616088967" sldId="2144328357"/>
            <ac:spMk id="20" creationId="{1FE82F11-3D9B-46F6-8ECD-9BCD0D7CC3A1}"/>
          </ac:spMkLst>
        </pc:spChg>
        <pc:picChg chg="add mod">
          <ac:chgData name="Jason Wiese" userId="4bff8d5b-7de6-4655-b397-69b0afc81113" providerId="ADAL" clId="{4F5B1B4F-DE67-4133-BF2C-D76F5BA72A53}" dt="2023-10-11T00:14:37.668" v="407"/>
          <ac:picMkLst>
            <pc:docMk/>
            <pc:sldMk cId="2616088967" sldId="2144328357"/>
            <ac:picMk id="4" creationId="{75349789-4F1A-19A0-6EE3-0B8418982BF7}"/>
          </ac:picMkLst>
        </pc:picChg>
        <pc:picChg chg="del">
          <ac:chgData name="Jason Wiese" userId="4bff8d5b-7de6-4655-b397-69b0afc81113" providerId="ADAL" clId="{4F5B1B4F-DE67-4133-BF2C-D76F5BA72A53}" dt="2023-10-11T00:14:22.154" v="406" actId="478"/>
          <ac:picMkLst>
            <pc:docMk/>
            <pc:sldMk cId="2616088967" sldId="2144328357"/>
            <ac:picMk id="17" creationId="{454E5EB0-4B1D-4947-9F75-7C8EFF88A347}"/>
          </ac:picMkLst>
        </pc:picChg>
        <pc:picChg chg="del">
          <ac:chgData name="Jason Wiese" userId="4bff8d5b-7de6-4655-b397-69b0afc81113" providerId="ADAL" clId="{4F5B1B4F-DE67-4133-BF2C-D76F5BA72A53}" dt="2023-10-11T00:14:22.154" v="406" actId="478"/>
          <ac:picMkLst>
            <pc:docMk/>
            <pc:sldMk cId="2616088967" sldId="2144328357"/>
            <ac:picMk id="18" creationId="{0DD27EAA-503B-4753-AE4C-F40779BDF6AB}"/>
          </ac:picMkLst>
        </pc:picChg>
      </pc:sldChg>
      <pc:sldChg chg="addSp delSp modSp mod">
        <pc:chgData name="Jason Wiese" userId="4bff8d5b-7de6-4655-b397-69b0afc81113" providerId="ADAL" clId="{4F5B1B4F-DE67-4133-BF2C-D76F5BA72A53}" dt="2023-10-11T00:14:49.916" v="409"/>
        <pc:sldMkLst>
          <pc:docMk/>
          <pc:sldMk cId="1334572820" sldId="2146846014"/>
        </pc:sldMkLst>
        <pc:spChg chg="add mod">
          <ac:chgData name="Jason Wiese" userId="4bff8d5b-7de6-4655-b397-69b0afc81113" providerId="ADAL" clId="{4F5B1B4F-DE67-4133-BF2C-D76F5BA72A53}" dt="2023-10-11T00:14:49.916" v="409"/>
          <ac:spMkLst>
            <pc:docMk/>
            <pc:sldMk cId="1334572820" sldId="2146846014"/>
            <ac:spMk id="11" creationId="{763E3C26-4455-2192-50E0-C96206457A11}"/>
          </ac:spMkLst>
        </pc:spChg>
        <pc:spChg chg="add mod">
          <ac:chgData name="Jason Wiese" userId="4bff8d5b-7de6-4655-b397-69b0afc81113" providerId="ADAL" clId="{4F5B1B4F-DE67-4133-BF2C-D76F5BA72A53}" dt="2023-10-11T00:14:49.916" v="409"/>
          <ac:spMkLst>
            <pc:docMk/>
            <pc:sldMk cId="1334572820" sldId="2146846014"/>
            <ac:spMk id="13" creationId="{7E68F9C4-74D5-77F3-B651-696E7184F0A0}"/>
          </ac:spMkLst>
        </pc:spChg>
        <pc:spChg chg="del">
          <ac:chgData name="Jason Wiese" userId="4bff8d5b-7de6-4655-b397-69b0afc81113" providerId="ADAL" clId="{4F5B1B4F-DE67-4133-BF2C-D76F5BA72A53}" dt="2023-10-11T00:14:47.010" v="408" actId="478"/>
          <ac:spMkLst>
            <pc:docMk/>
            <pc:sldMk cId="1334572820" sldId="2146846014"/>
            <ac:spMk id="33" creationId="{0B596846-53AC-4177-8CD1-B63ED1E32B3E}"/>
          </ac:spMkLst>
        </pc:spChg>
        <pc:spChg chg="del">
          <ac:chgData name="Jason Wiese" userId="4bff8d5b-7de6-4655-b397-69b0afc81113" providerId="ADAL" clId="{4F5B1B4F-DE67-4133-BF2C-D76F5BA72A53}" dt="2023-10-11T00:14:47.010" v="408" actId="478"/>
          <ac:spMkLst>
            <pc:docMk/>
            <pc:sldMk cId="1334572820" sldId="2146846014"/>
            <ac:spMk id="34" creationId="{5974FD45-5850-4900-B516-72563D292F9B}"/>
          </ac:spMkLst>
        </pc:spChg>
        <pc:picChg chg="add mod">
          <ac:chgData name="Jason Wiese" userId="4bff8d5b-7de6-4655-b397-69b0afc81113" providerId="ADAL" clId="{4F5B1B4F-DE67-4133-BF2C-D76F5BA72A53}" dt="2023-10-11T00:14:49.916" v="409"/>
          <ac:picMkLst>
            <pc:docMk/>
            <pc:sldMk cId="1334572820" sldId="2146846014"/>
            <ac:picMk id="10" creationId="{B0A5818D-7F0F-2C0A-9E24-009F3CA99F9B}"/>
          </ac:picMkLst>
        </pc:picChg>
        <pc:picChg chg="del">
          <ac:chgData name="Jason Wiese" userId="4bff8d5b-7de6-4655-b397-69b0afc81113" providerId="ADAL" clId="{4F5B1B4F-DE67-4133-BF2C-D76F5BA72A53}" dt="2023-10-11T00:14:47.010" v="408" actId="478"/>
          <ac:picMkLst>
            <pc:docMk/>
            <pc:sldMk cId="1334572820" sldId="2146846014"/>
            <ac:picMk id="31" creationId="{FA9E9509-C150-4A49-A9CE-B73CED574DB8}"/>
          </ac:picMkLst>
        </pc:picChg>
        <pc:picChg chg="del">
          <ac:chgData name="Jason Wiese" userId="4bff8d5b-7de6-4655-b397-69b0afc81113" providerId="ADAL" clId="{4F5B1B4F-DE67-4133-BF2C-D76F5BA72A53}" dt="2023-10-11T00:14:47.010" v="408" actId="478"/>
          <ac:picMkLst>
            <pc:docMk/>
            <pc:sldMk cId="1334572820" sldId="2146846014"/>
            <ac:picMk id="32" creationId="{5E73ED4B-22CA-490F-840A-9BF0A56FA657}"/>
          </ac:picMkLst>
        </pc:picChg>
      </pc:sldChg>
      <pc:sldChg chg="modSp mod">
        <pc:chgData name="Jason Wiese" userId="4bff8d5b-7de6-4655-b397-69b0afc81113" providerId="ADAL" clId="{4F5B1B4F-DE67-4133-BF2C-D76F5BA72A53}" dt="2023-10-11T00:22:38.974" v="572" actId="115"/>
        <pc:sldMkLst>
          <pc:docMk/>
          <pc:sldMk cId="4029090573" sldId="2146846094"/>
        </pc:sldMkLst>
        <pc:spChg chg="mod ord">
          <ac:chgData name="Jason Wiese" userId="4bff8d5b-7de6-4655-b397-69b0afc81113" providerId="ADAL" clId="{4F5B1B4F-DE67-4133-BF2C-D76F5BA72A53}" dt="2023-10-11T00:22:38.974" v="572" actId="115"/>
          <ac:spMkLst>
            <pc:docMk/>
            <pc:sldMk cId="4029090573" sldId="2146846094"/>
            <ac:spMk id="21" creationId="{43747371-47DF-8CDC-10E3-8B18ADDE964F}"/>
          </ac:spMkLst>
        </pc:spChg>
      </pc:sldChg>
      <pc:sldChg chg="modSp mod addCm delCm">
        <pc:chgData name="Jason Wiese" userId="4bff8d5b-7de6-4655-b397-69b0afc81113" providerId="ADAL" clId="{4F5B1B4F-DE67-4133-BF2C-D76F5BA72A53}" dt="2023-10-11T00:10:16.098" v="400" actId="242"/>
        <pc:sldMkLst>
          <pc:docMk/>
          <pc:sldMk cId="3546189941" sldId="2146846098"/>
        </pc:sldMkLst>
        <pc:spChg chg="mod">
          <ac:chgData name="Jason Wiese" userId="4bff8d5b-7de6-4655-b397-69b0afc81113" providerId="ADAL" clId="{4F5B1B4F-DE67-4133-BF2C-D76F5BA72A53}" dt="2023-10-11T00:10:16.098" v="400" actId="242"/>
          <ac:spMkLst>
            <pc:docMk/>
            <pc:sldMk cId="3546189941" sldId="2146846098"/>
            <ac:spMk id="12" creationId="{9D6C09B3-8220-A98F-6B0E-AFAC3654145C}"/>
          </ac:spMkLst>
        </pc:spChg>
        <pc:spChg chg="mod">
          <ac:chgData name="Jason Wiese" userId="4bff8d5b-7de6-4655-b397-69b0afc81113" providerId="ADAL" clId="{4F5B1B4F-DE67-4133-BF2C-D76F5BA72A53}" dt="2023-10-11T00:06:33.700" v="327" actId="6549"/>
          <ac:spMkLst>
            <pc:docMk/>
            <pc:sldMk cId="3546189941" sldId="2146846098"/>
            <ac:spMk id="15" creationId="{ABBA91C5-2456-6966-5181-FD62316A55D9}"/>
          </ac:spMkLst>
        </pc:spChg>
        <pc:spChg chg="mod">
          <ac:chgData name="Jason Wiese" userId="4bff8d5b-7de6-4655-b397-69b0afc81113" providerId="ADAL" clId="{4F5B1B4F-DE67-4133-BF2C-D76F5BA72A53}" dt="2023-10-11T00:06:42.338" v="330" actId="403"/>
          <ac:spMkLst>
            <pc:docMk/>
            <pc:sldMk cId="3546189941" sldId="2146846098"/>
            <ac:spMk id="19" creationId="{0E841FBF-7861-2FCC-1F74-9F7DE531CD40}"/>
          </ac:spMkLst>
        </pc:spChg>
        <pc:spChg chg="mod">
          <ac:chgData name="Jason Wiese" userId="4bff8d5b-7de6-4655-b397-69b0afc81113" providerId="ADAL" clId="{4F5B1B4F-DE67-4133-BF2C-D76F5BA72A53}" dt="2023-10-11T00:09:07.062" v="399" actId="20577"/>
          <ac:spMkLst>
            <pc:docMk/>
            <pc:sldMk cId="3546189941" sldId="2146846098"/>
            <ac:spMk id="20" creationId="{6727B152-F7A8-31E7-7E49-518417C70D11}"/>
          </ac:spMkLst>
        </pc:spChg>
        <pc:spChg chg="mod">
          <ac:chgData name="Jason Wiese" userId="4bff8d5b-7de6-4655-b397-69b0afc81113" providerId="ADAL" clId="{4F5B1B4F-DE67-4133-BF2C-D76F5BA72A53}" dt="2023-10-10T04:12:45.021" v="218" actId="403"/>
          <ac:spMkLst>
            <pc:docMk/>
            <pc:sldMk cId="3546189941" sldId="2146846098"/>
            <ac:spMk id="21" creationId="{301A5A28-F76E-032E-F66D-EF7A2C27A5A0}"/>
          </ac:spMkLst>
        </pc:spChg>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4F5B1B4F-DE67-4133-BF2C-D76F5BA72A53}" dt="2023-10-10T04:10:24.981" v="2"/>
              <pc2:cmMkLst xmlns:pc2="http://schemas.microsoft.com/office/powerpoint/2019/9/main/command">
                <pc:docMk/>
                <pc:sldMk cId="3546189941" sldId="2146846098"/>
                <pc2:cmMk id="{E2827B36-4F1A-4283-A887-B14239A11AE2}"/>
              </pc2:cmMkLst>
            </pc226:cmChg>
            <pc226:cmChg xmlns:pc226="http://schemas.microsoft.com/office/powerpoint/2022/06/main/command" chg="add del">
              <pc226:chgData name="Jason Wiese" userId="4bff8d5b-7de6-4655-b397-69b0afc81113" providerId="ADAL" clId="{4F5B1B4F-DE67-4133-BF2C-D76F5BA72A53}" dt="2023-10-11T00:04:15.427" v="320"/>
              <pc2:cmMkLst xmlns:pc2="http://schemas.microsoft.com/office/powerpoint/2019/9/main/command">
                <pc:docMk/>
                <pc:sldMk cId="3546189941" sldId="2146846098"/>
                <pc2:cmMk id="{BE3B895C-A38D-4836-A75B-BA4FC93BDB46}"/>
              </pc2:cmMkLst>
            </pc226:cmChg>
          </p:ext>
        </pc:extLst>
      </pc:sldChg>
      <pc:sldChg chg="modSp mod">
        <pc:chgData name="Jason Wiese" userId="4bff8d5b-7de6-4655-b397-69b0afc81113" providerId="ADAL" clId="{4F5B1B4F-DE67-4133-BF2C-D76F5BA72A53}" dt="2023-10-10T03:13:05.623" v="0" actId="207"/>
        <pc:sldMkLst>
          <pc:docMk/>
          <pc:sldMk cId="842633046" sldId="2146846099"/>
        </pc:sldMkLst>
        <pc:spChg chg="mod">
          <ac:chgData name="Jason Wiese" userId="4bff8d5b-7de6-4655-b397-69b0afc81113" providerId="ADAL" clId="{4F5B1B4F-DE67-4133-BF2C-D76F5BA72A53}" dt="2023-10-10T03:13:05.623" v="0" actId="207"/>
          <ac:spMkLst>
            <pc:docMk/>
            <pc:sldMk cId="842633046" sldId="2146846099"/>
            <ac:spMk id="4" creationId="{1BF894CE-5EB9-4BB3-F6C7-477E37F6A6AA}"/>
          </ac:spMkLst>
        </pc:spChg>
      </pc:sldChg>
      <pc:sldChg chg="modSp mod">
        <pc:chgData name="Jason Wiese" userId="4bff8d5b-7de6-4655-b397-69b0afc81113" providerId="ADAL" clId="{4F5B1B4F-DE67-4133-BF2C-D76F5BA72A53}" dt="2023-10-10T03:17:09.673" v="1" actId="20577"/>
        <pc:sldMkLst>
          <pc:docMk/>
          <pc:sldMk cId="2428295482" sldId="2146846112"/>
        </pc:sldMkLst>
        <pc:spChg chg="mod">
          <ac:chgData name="Jason Wiese" userId="4bff8d5b-7de6-4655-b397-69b0afc81113" providerId="ADAL" clId="{4F5B1B4F-DE67-4133-BF2C-D76F5BA72A53}" dt="2023-10-10T03:17:09.673" v="1" actId="20577"/>
          <ac:spMkLst>
            <pc:docMk/>
            <pc:sldMk cId="2428295482" sldId="2146846112"/>
            <ac:spMk id="4" creationId="{1BF894CE-5EB9-4BB3-F6C7-477E37F6A6AA}"/>
          </ac:spMkLst>
        </pc:spChg>
      </pc:sldChg>
      <pc:sldChg chg="addSp delSp modSp mod">
        <pc:chgData name="Jason Wiese" userId="4bff8d5b-7de6-4655-b397-69b0afc81113" providerId="ADAL" clId="{4F5B1B4F-DE67-4133-BF2C-D76F5BA72A53}" dt="2023-10-11T00:13:59.920" v="405" actId="14100"/>
        <pc:sldMkLst>
          <pc:docMk/>
          <pc:sldMk cId="1859175081" sldId="2146846122"/>
        </pc:sldMkLst>
        <pc:spChg chg="add mod">
          <ac:chgData name="Jason Wiese" userId="4bff8d5b-7de6-4655-b397-69b0afc81113" providerId="ADAL" clId="{4F5B1B4F-DE67-4133-BF2C-D76F5BA72A53}" dt="2023-10-11T00:13:43.534" v="404"/>
          <ac:spMkLst>
            <pc:docMk/>
            <pc:sldMk cId="1859175081" sldId="2146846122"/>
            <ac:spMk id="7" creationId="{4708C2E5-4475-DE98-5120-EB09CBC9FA86}"/>
          </ac:spMkLst>
        </pc:spChg>
        <pc:spChg chg="add mod">
          <ac:chgData name="Jason Wiese" userId="4bff8d5b-7de6-4655-b397-69b0afc81113" providerId="ADAL" clId="{4F5B1B4F-DE67-4133-BF2C-D76F5BA72A53}" dt="2023-10-11T00:13:43.534" v="404"/>
          <ac:spMkLst>
            <pc:docMk/>
            <pc:sldMk cId="1859175081" sldId="2146846122"/>
            <ac:spMk id="9" creationId="{A215ACD8-91C3-5CC3-98D8-485713E60752}"/>
          </ac:spMkLst>
        </pc:spChg>
        <pc:spChg chg="del">
          <ac:chgData name="Jason Wiese" userId="4bff8d5b-7de6-4655-b397-69b0afc81113" providerId="ADAL" clId="{4F5B1B4F-DE67-4133-BF2C-D76F5BA72A53}" dt="2023-10-11T00:13:32.378" v="403" actId="478"/>
          <ac:spMkLst>
            <pc:docMk/>
            <pc:sldMk cId="1859175081" sldId="2146846122"/>
            <ac:spMk id="11" creationId="{9D79A3BA-44F7-4138-A0A8-3A12506A5005}"/>
          </ac:spMkLst>
        </pc:spChg>
        <pc:spChg chg="del">
          <ac:chgData name="Jason Wiese" userId="4bff8d5b-7de6-4655-b397-69b0afc81113" providerId="ADAL" clId="{4F5B1B4F-DE67-4133-BF2C-D76F5BA72A53}" dt="2023-10-11T00:13:32.378" v="403" actId="478"/>
          <ac:spMkLst>
            <pc:docMk/>
            <pc:sldMk cId="1859175081" sldId="2146846122"/>
            <ac:spMk id="15" creationId="{CED9186F-5E83-4D49-830F-5289517B09DE}"/>
          </ac:spMkLst>
        </pc:spChg>
        <pc:picChg chg="add mod">
          <ac:chgData name="Jason Wiese" userId="4bff8d5b-7de6-4655-b397-69b0afc81113" providerId="ADAL" clId="{4F5B1B4F-DE67-4133-BF2C-D76F5BA72A53}" dt="2023-10-11T00:13:43.534" v="404"/>
          <ac:picMkLst>
            <pc:docMk/>
            <pc:sldMk cId="1859175081" sldId="2146846122"/>
            <ac:picMk id="5" creationId="{306F5CDA-FB5C-B00C-6C55-518636A928D2}"/>
          </ac:picMkLst>
        </pc:picChg>
        <pc:picChg chg="mod">
          <ac:chgData name="Jason Wiese" userId="4bff8d5b-7de6-4655-b397-69b0afc81113" providerId="ADAL" clId="{4F5B1B4F-DE67-4133-BF2C-D76F5BA72A53}" dt="2023-10-11T00:13:59.920" v="405" actId="14100"/>
          <ac:picMkLst>
            <pc:docMk/>
            <pc:sldMk cId="1859175081" sldId="2146846122"/>
            <ac:picMk id="6" creationId="{CF9BE6AB-F947-D5ED-7C9B-E0F00383EE40}"/>
          </ac:picMkLst>
        </pc:picChg>
        <pc:picChg chg="del">
          <ac:chgData name="Jason Wiese" userId="4bff8d5b-7de6-4655-b397-69b0afc81113" providerId="ADAL" clId="{4F5B1B4F-DE67-4133-BF2C-D76F5BA72A53}" dt="2023-10-11T00:13:32.378" v="403" actId="478"/>
          <ac:picMkLst>
            <pc:docMk/>
            <pc:sldMk cId="1859175081" sldId="2146846122"/>
            <ac:picMk id="25" creationId="{007C0E06-A025-6444-A897-359A6F2930CE}"/>
          </ac:picMkLst>
        </pc:picChg>
      </pc:sldChg>
      <pc:sldChg chg="modSp mod">
        <pc:chgData name="Jason Wiese" userId="4bff8d5b-7de6-4655-b397-69b0afc81113" providerId="ADAL" clId="{4F5B1B4F-DE67-4133-BF2C-D76F5BA72A53}" dt="2023-10-11T00:16:25.166" v="412" actId="6549"/>
        <pc:sldMkLst>
          <pc:docMk/>
          <pc:sldMk cId="665089427" sldId="2146846124"/>
        </pc:sldMkLst>
        <pc:spChg chg="mod">
          <ac:chgData name="Jason Wiese" userId="4bff8d5b-7de6-4655-b397-69b0afc81113" providerId="ADAL" clId="{4F5B1B4F-DE67-4133-BF2C-D76F5BA72A53}" dt="2023-10-11T00:16:25.166" v="412" actId="6549"/>
          <ac:spMkLst>
            <pc:docMk/>
            <pc:sldMk cId="665089427" sldId="2146846124"/>
            <ac:spMk id="36" creationId="{7AA2130B-02E6-23F9-761D-D72E8248E4C2}"/>
          </ac:spMkLst>
        </pc:spChg>
      </pc:sldChg>
      <pc:sldChg chg="modSp mod">
        <pc:chgData name="Jason Wiese" userId="4bff8d5b-7de6-4655-b397-69b0afc81113" providerId="ADAL" clId="{4F5B1B4F-DE67-4133-BF2C-D76F5BA72A53}" dt="2023-10-11T00:22:50.081" v="573" actId="115"/>
        <pc:sldMkLst>
          <pc:docMk/>
          <pc:sldMk cId="3916546839" sldId="2146846126"/>
        </pc:sldMkLst>
        <pc:spChg chg="mod">
          <ac:chgData name="Jason Wiese" userId="4bff8d5b-7de6-4655-b397-69b0afc81113" providerId="ADAL" clId="{4F5B1B4F-DE67-4133-BF2C-D76F5BA72A53}" dt="2023-10-11T00:22:50.081" v="573" actId="115"/>
          <ac:spMkLst>
            <pc:docMk/>
            <pc:sldMk cId="3916546839" sldId="2146846126"/>
            <ac:spMk id="21" creationId="{43747371-47DF-8CDC-10E3-8B18ADDE964F}"/>
          </ac:spMkLst>
        </pc:spChg>
      </pc:sldChg>
      <pc:sldChg chg="addSp delSp modSp mod">
        <pc:chgData name="Jason Wiese" userId="4bff8d5b-7de6-4655-b397-69b0afc81113" providerId="ADAL" clId="{4F5B1B4F-DE67-4133-BF2C-D76F5BA72A53}" dt="2023-10-11T00:12:53.006" v="402"/>
        <pc:sldMkLst>
          <pc:docMk/>
          <pc:sldMk cId="3427304599" sldId="2146846131"/>
        </pc:sldMkLst>
        <pc:spChg chg="add mod">
          <ac:chgData name="Jason Wiese" userId="4bff8d5b-7de6-4655-b397-69b0afc81113" providerId="ADAL" clId="{4F5B1B4F-DE67-4133-BF2C-D76F5BA72A53}" dt="2023-10-11T00:12:53.006" v="402"/>
          <ac:spMkLst>
            <pc:docMk/>
            <pc:sldMk cId="3427304599" sldId="2146846131"/>
            <ac:spMk id="7" creationId="{2298C057-AC33-1091-6A01-11117F0CA7A2}"/>
          </ac:spMkLst>
        </pc:spChg>
        <pc:spChg chg="add mod">
          <ac:chgData name="Jason Wiese" userId="4bff8d5b-7de6-4655-b397-69b0afc81113" providerId="ADAL" clId="{4F5B1B4F-DE67-4133-BF2C-D76F5BA72A53}" dt="2023-10-11T00:12:53.006" v="402"/>
          <ac:spMkLst>
            <pc:docMk/>
            <pc:sldMk cId="3427304599" sldId="2146846131"/>
            <ac:spMk id="9" creationId="{F46565BB-CCEB-65FA-09EC-F7D8D4E225B7}"/>
          </ac:spMkLst>
        </pc:spChg>
        <pc:spChg chg="del">
          <ac:chgData name="Jason Wiese" userId="4bff8d5b-7de6-4655-b397-69b0afc81113" providerId="ADAL" clId="{4F5B1B4F-DE67-4133-BF2C-D76F5BA72A53}" dt="2023-10-11T00:12:40.941" v="401" actId="478"/>
          <ac:spMkLst>
            <pc:docMk/>
            <pc:sldMk cId="3427304599" sldId="2146846131"/>
            <ac:spMk id="11" creationId="{9D79A3BA-44F7-4138-A0A8-3A12506A5005}"/>
          </ac:spMkLst>
        </pc:spChg>
        <pc:spChg chg="del">
          <ac:chgData name="Jason Wiese" userId="4bff8d5b-7de6-4655-b397-69b0afc81113" providerId="ADAL" clId="{4F5B1B4F-DE67-4133-BF2C-D76F5BA72A53}" dt="2023-10-11T00:12:40.941" v="401" actId="478"/>
          <ac:spMkLst>
            <pc:docMk/>
            <pc:sldMk cId="3427304599" sldId="2146846131"/>
            <ac:spMk id="15" creationId="{CED9186F-5E83-4D49-830F-5289517B09DE}"/>
          </ac:spMkLst>
        </pc:spChg>
        <pc:picChg chg="add mod">
          <ac:chgData name="Jason Wiese" userId="4bff8d5b-7de6-4655-b397-69b0afc81113" providerId="ADAL" clId="{4F5B1B4F-DE67-4133-BF2C-D76F5BA72A53}" dt="2023-10-11T00:12:53.006" v="402"/>
          <ac:picMkLst>
            <pc:docMk/>
            <pc:sldMk cId="3427304599" sldId="2146846131"/>
            <ac:picMk id="6" creationId="{36515810-ADB1-6D6C-92C6-7F64A7914B58}"/>
          </ac:picMkLst>
        </pc:picChg>
        <pc:picChg chg="del">
          <ac:chgData name="Jason Wiese" userId="4bff8d5b-7de6-4655-b397-69b0afc81113" providerId="ADAL" clId="{4F5B1B4F-DE67-4133-BF2C-D76F5BA72A53}" dt="2023-10-11T00:12:40.941" v="401" actId="478"/>
          <ac:picMkLst>
            <pc:docMk/>
            <pc:sldMk cId="3427304599" sldId="2146846131"/>
            <ac:picMk id="25" creationId="{007C0E06-A025-6444-A897-359A6F2930CE}"/>
          </ac:picMkLst>
        </pc:picChg>
      </pc:sldChg>
    </pc:docChg>
  </pc:docChgLst>
  <pc:docChgLst>
    <pc:chgData name="Jason Wiese" userId="4bff8d5b-7de6-4655-b397-69b0afc81113" providerId="ADAL" clId="{FD2F5D25-5C44-464C-9930-E04588FA6C0C}"/>
    <pc:docChg chg="modSld">
      <pc:chgData name="Jason Wiese" userId="4bff8d5b-7de6-4655-b397-69b0afc81113" providerId="ADAL" clId="{FD2F5D25-5C44-464C-9930-E04588FA6C0C}" dt="2023-10-02T13:58:58.687" v="24"/>
      <pc:docMkLst>
        <pc:docMk/>
      </pc:docMkLst>
      <pc:sldChg chg="modSp mod">
        <pc:chgData name="Jason Wiese" userId="4bff8d5b-7de6-4655-b397-69b0afc81113" providerId="ADAL" clId="{FD2F5D25-5C44-464C-9930-E04588FA6C0C}" dt="2023-10-02T13:58:29.009" v="22" actId="20577"/>
        <pc:sldMkLst>
          <pc:docMk/>
          <pc:sldMk cId="1558658199" sldId="2146846127"/>
        </pc:sldMkLst>
        <pc:spChg chg="mod">
          <ac:chgData name="Jason Wiese" userId="4bff8d5b-7de6-4655-b397-69b0afc81113" providerId="ADAL" clId="{FD2F5D25-5C44-464C-9930-E04588FA6C0C}" dt="2023-10-02T13:58:29.009" v="22" actId="20577"/>
          <ac:spMkLst>
            <pc:docMk/>
            <pc:sldMk cId="1558658199" sldId="2146846127"/>
            <ac:spMk id="2" creationId="{0113525B-E50B-0296-BEF1-BBC75BB9370B}"/>
          </ac:spMkLst>
        </pc:spChg>
      </pc:sldChg>
      <pc:sldChg chg="delCm">
        <pc:chgData name="Jason Wiese" userId="4bff8d5b-7de6-4655-b397-69b0afc81113" providerId="ADAL" clId="{FD2F5D25-5C44-464C-9930-E04588FA6C0C}" dt="2023-10-02T13:58:55.184" v="23"/>
        <pc:sldMkLst>
          <pc:docMk/>
          <pc:sldMk cId="3672396669" sldId="2146846129"/>
        </pc:sldMkLst>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FD2F5D25-5C44-464C-9930-E04588FA6C0C}" dt="2023-10-02T13:58:55.184" v="23"/>
              <pc2:cmMkLst xmlns:pc2="http://schemas.microsoft.com/office/powerpoint/2019/9/main/command">
                <pc:docMk/>
                <pc:sldMk cId="3672396669" sldId="2146846129"/>
                <pc2:cmMk id="{11191FEA-86BB-4E65-BB7E-F98E9F9524DC}"/>
              </pc2:cmMkLst>
            </pc226:cmChg>
          </p:ext>
        </pc:extLst>
      </pc:sldChg>
      <pc:sldChg chg="delCm">
        <pc:chgData name="Jason Wiese" userId="4bff8d5b-7de6-4655-b397-69b0afc81113" providerId="ADAL" clId="{FD2F5D25-5C44-464C-9930-E04588FA6C0C}" dt="2023-10-02T13:58:58.687" v="24"/>
        <pc:sldMkLst>
          <pc:docMk/>
          <pc:sldMk cId="724793367" sldId="2146846130"/>
        </pc:sldMkLst>
        <pc:extLst>
          <p:ext xmlns:p="http://schemas.openxmlformats.org/presentationml/2006/main" uri="{D6D511B9-2390-475A-947B-AFAB55BFBCF1}">
            <pc226:cmChg xmlns:pc226="http://schemas.microsoft.com/office/powerpoint/2022/06/main/command" chg="del">
              <pc226:chgData name="Jason Wiese" userId="4bff8d5b-7de6-4655-b397-69b0afc81113" providerId="ADAL" clId="{FD2F5D25-5C44-464C-9930-E04588FA6C0C}" dt="2023-10-02T13:58:58.687" v="24"/>
              <pc2:cmMkLst xmlns:pc2="http://schemas.microsoft.com/office/powerpoint/2019/9/main/command">
                <pc:docMk/>
                <pc:sldMk cId="724793367" sldId="2146846130"/>
                <pc2:cmMk id="{F7F85DFF-08E7-4532-88FE-BD5BA5F84DF4}"/>
              </pc2:cmMkLst>
            </pc226:cmChg>
          </p:ext>
        </pc:extLst>
      </pc:sldChg>
    </pc:docChg>
  </pc:docChgLst>
  <pc:docChgLst>
    <pc:chgData name="Jason Wiese" userId="4bff8d5b-7de6-4655-b397-69b0afc81113" providerId="ADAL" clId="{3C37E32E-EC34-43BB-B49D-90B62FE1481D}"/>
    <pc:docChg chg="modSld">
      <pc:chgData name="Jason Wiese" userId="4bff8d5b-7de6-4655-b397-69b0afc81113" providerId="ADAL" clId="{3C37E32E-EC34-43BB-B49D-90B62FE1481D}" dt="2023-10-02T13:21:08.287" v="16" actId="20577"/>
      <pc:docMkLst>
        <pc:docMk/>
      </pc:docMkLst>
      <pc:sldChg chg="modSp mod">
        <pc:chgData name="Jason Wiese" userId="4bff8d5b-7de6-4655-b397-69b0afc81113" providerId="ADAL" clId="{3C37E32E-EC34-43BB-B49D-90B62FE1481D}" dt="2023-10-02T13:21:08.287" v="16" actId="20577"/>
        <pc:sldMkLst>
          <pc:docMk/>
          <pc:sldMk cId="3672396669" sldId="2146846129"/>
        </pc:sldMkLst>
        <pc:spChg chg="mod">
          <ac:chgData name="Jason Wiese" userId="4bff8d5b-7de6-4655-b397-69b0afc81113" providerId="ADAL" clId="{3C37E32E-EC34-43BB-B49D-90B62FE1481D}" dt="2023-10-02T13:21:08.287" v="16" actId="20577"/>
          <ac:spMkLst>
            <pc:docMk/>
            <pc:sldMk cId="3672396669" sldId="2146846129"/>
            <ac:spMk id="4" creationId="{1BF894CE-5EB9-4BB3-F6C7-477E37F6A6AA}"/>
          </ac:spMkLst>
        </pc:spChg>
      </pc:sldChg>
    </pc:docChg>
  </pc:docChgLst>
  <pc:docChgLst>
    <pc:chgData name="Jason Wiese" userId="4bff8d5b-7de6-4655-b397-69b0afc81113" providerId="ADAL" clId="{565BD1EF-553A-4C42-A8D6-E55DB6AB9244}"/>
    <pc:docChg chg="modSld">
      <pc:chgData name="Jason Wiese" userId="4bff8d5b-7de6-4655-b397-69b0afc81113" providerId="ADAL" clId="{565BD1EF-553A-4C42-A8D6-E55DB6AB9244}" dt="2023-10-02T22:59:55.023" v="7" actId="1037"/>
      <pc:docMkLst>
        <pc:docMk/>
      </pc:docMkLst>
      <pc:sldChg chg="addCm">
        <pc:chgData name="Jason Wiese" userId="4bff8d5b-7de6-4655-b397-69b0afc81113" providerId="ADAL" clId="{565BD1EF-553A-4C42-A8D6-E55DB6AB9244}" dt="2023-10-02T22:59:37.336" v="0"/>
        <pc:sldMkLst>
          <pc:docMk/>
          <pc:sldMk cId="3546189941" sldId="2146846098"/>
        </pc:sldMkLst>
        <pc:extLst>
          <p:ext xmlns:p="http://schemas.openxmlformats.org/presentationml/2006/main" uri="{D6D511B9-2390-475A-947B-AFAB55BFBCF1}">
            <pc226:cmChg xmlns:pc226="http://schemas.microsoft.com/office/powerpoint/2022/06/main/command" chg="add">
              <pc226:chgData name="Jason Wiese" userId="4bff8d5b-7de6-4655-b397-69b0afc81113" providerId="ADAL" clId="{565BD1EF-553A-4C42-A8D6-E55DB6AB9244}" dt="2023-10-02T22:59:37.336" v="0"/>
              <pc2:cmMkLst xmlns:pc2="http://schemas.microsoft.com/office/powerpoint/2019/9/main/command">
                <pc:docMk/>
                <pc:sldMk cId="3546189941" sldId="2146846098"/>
                <pc2:cmMk id="{E2827B36-4F1A-4283-A887-B14239A11AE2}"/>
              </pc2:cmMkLst>
            </pc226:cmChg>
          </p:ext>
        </pc:extLst>
      </pc:sldChg>
      <pc:sldChg chg="modSp mod">
        <pc:chgData name="Jason Wiese" userId="4bff8d5b-7de6-4655-b397-69b0afc81113" providerId="ADAL" clId="{565BD1EF-553A-4C42-A8D6-E55DB6AB9244}" dt="2023-10-02T22:59:55.023" v="7" actId="1037"/>
        <pc:sldMkLst>
          <pc:docMk/>
          <pc:sldMk cId="1558658199" sldId="2146846127"/>
        </pc:sldMkLst>
        <pc:spChg chg="mod">
          <ac:chgData name="Jason Wiese" userId="4bff8d5b-7de6-4655-b397-69b0afc81113" providerId="ADAL" clId="{565BD1EF-553A-4C42-A8D6-E55DB6AB9244}" dt="2023-10-02T22:59:55.023" v="7" actId="1037"/>
          <ac:spMkLst>
            <pc:docMk/>
            <pc:sldMk cId="1558658199" sldId="2146846127"/>
            <ac:spMk id="2" creationId="{0113525B-E50B-0296-BEF1-BBC75BB9370B}"/>
          </ac:spMkLst>
        </pc:spChg>
      </pc:sldChg>
    </pc:docChg>
  </pc:docChgLst>
  <pc:docChgLst>
    <pc:chgData name="Jason Wiese" userId="4bff8d5b-7de6-4655-b397-69b0afc81113" providerId="ADAL" clId="{E17B26CD-B664-4AA9-AD6E-3E6CB3AEC40C}"/>
    <pc:docChg chg="delSld">
      <pc:chgData name="Jason Wiese" userId="4bff8d5b-7de6-4655-b397-69b0afc81113" providerId="ADAL" clId="{E17B26CD-B664-4AA9-AD6E-3E6CB3AEC40C}" dt="2023-10-03T17:55:05.084" v="0" actId="47"/>
      <pc:docMkLst>
        <pc:docMk/>
      </pc:docMkLst>
      <pc:sldChg chg="del">
        <pc:chgData name="Jason Wiese" userId="4bff8d5b-7de6-4655-b397-69b0afc81113" providerId="ADAL" clId="{E17B26CD-B664-4AA9-AD6E-3E6CB3AEC40C}" dt="2023-10-03T17:55:05.084" v="0" actId="47"/>
        <pc:sldMkLst>
          <pc:docMk/>
          <pc:sldMk cId="1859175081" sldId="2146846122"/>
        </pc:sldMkLst>
      </pc:sldChg>
    </pc:docChg>
  </pc:docChgLst>
  <pc:docChgLst>
    <pc:chgData name="Kaileen Cain" userId="21167d2d-fdf2-4320-ae3a-272888c89590" providerId="ADAL" clId="{15EA42BA-CB09-467F-9D04-A682E686D994}"/>
    <pc:docChg chg="">
      <pc:chgData name="Kaileen Cain" userId="21167d2d-fdf2-4320-ae3a-272888c89590" providerId="ADAL" clId="{15EA42BA-CB09-467F-9D04-A682E686D994}" dt="2023-10-02T13:50:06.492" v="1" actId="2056"/>
      <pc:docMkLst>
        <pc:docMk/>
      </pc:docMkLst>
      <pc:sldChg chg="modCm">
        <pc:chgData name="Kaileen Cain" userId="21167d2d-fdf2-4320-ae3a-272888c89590" providerId="ADAL" clId="{15EA42BA-CB09-467F-9D04-A682E686D994}" dt="2023-10-02T13:37:30.337" v="0" actId="2056"/>
        <pc:sldMkLst>
          <pc:docMk/>
          <pc:sldMk cId="3672396669" sldId="2146846129"/>
        </pc:sldMkLst>
        <pc:extLst>
          <p:ext xmlns:p="http://schemas.openxmlformats.org/presentationml/2006/main" uri="{D6D511B9-2390-475A-947B-AFAB55BFBCF1}">
            <pc226:cmChg xmlns:pc226="http://schemas.microsoft.com/office/powerpoint/2022/06/main/command" chg="mod">
              <pc226:chgData name="Kaileen Cain" userId="21167d2d-fdf2-4320-ae3a-272888c89590" providerId="ADAL" clId="{15EA42BA-CB09-467F-9D04-A682E686D994}" dt="2023-10-02T13:37:30.337" v="0" actId="2056"/>
              <pc2:cmMkLst xmlns:pc2="http://schemas.microsoft.com/office/powerpoint/2019/9/main/command">
                <pc:docMk/>
                <pc:sldMk cId="3672396669" sldId="2146846129"/>
                <pc2:cmMk id="{11191FEA-86BB-4E65-BB7E-F98E9F9524DC}"/>
              </pc2:cmMkLst>
            </pc226:cmChg>
          </p:ext>
        </pc:extLst>
      </pc:sldChg>
      <pc:sldChg chg="modCm">
        <pc:chgData name="Kaileen Cain" userId="21167d2d-fdf2-4320-ae3a-272888c89590" providerId="ADAL" clId="{15EA42BA-CB09-467F-9D04-A682E686D994}" dt="2023-10-02T13:50:06.492" v="1" actId="2056"/>
        <pc:sldMkLst>
          <pc:docMk/>
          <pc:sldMk cId="724793367" sldId="2146846130"/>
        </pc:sldMkLst>
        <pc:extLst>
          <p:ext xmlns:p="http://schemas.openxmlformats.org/presentationml/2006/main" uri="{D6D511B9-2390-475A-947B-AFAB55BFBCF1}">
            <pc226:cmChg xmlns:pc226="http://schemas.microsoft.com/office/powerpoint/2022/06/main/command" chg="mod">
              <pc226:chgData name="Kaileen Cain" userId="21167d2d-fdf2-4320-ae3a-272888c89590" providerId="ADAL" clId="{15EA42BA-CB09-467F-9D04-A682E686D994}" dt="2023-10-02T13:50:06.492" v="1" actId="2056"/>
              <pc2:cmMkLst xmlns:pc2="http://schemas.microsoft.com/office/powerpoint/2019/9/main/command">
                <pc:docMk/>
                <pc:sldMk cId="724793367" sldId="2146846130"/>
                <pc2:cmMk id="{F7F85DFF-08E7-4532-88FE-BD5BA5F84DF4}"/>
              </pc2:cmMkLst>
            </pc226:cmChg>
          </p:ext>
        </pc:extLst>
      </pc:sldChg>
    </pc:docChg>
  </pc:docChgLst>
  <pc:docChgLst>
    <pc:chgData name="Reed Kiely" userId="768be38e-2fb5-40ce-925d-bd8e9d9e3c31" providerId="ADAL" clId="{540ECBD6-AC6A-402B-A91F-7D54DF6457FF}"/>
    <pc:docChg chg="undo custSel modSld">
      <pc:chgData name="Reed Kiely" userId="768be38e-2fb5-40ce-925d-bd8e9d9e3c31" providerId="ADAL" clId="{540ECBD6-AC6A-402B-A91F-7D54DF6457FF}" dt="2023-10-10T14:17:42.122" v="573"/>
      <pc:docMkLst>
        <pc:docMk/>
      </pc:docMkLst>
      <pc:sldChg chg="addSp delSp modSp mod">
        <pc:chgData name="Reed Kiely" userId="768be38e-2fb5-40ce-925d-bd8e9d9e3c31" providerId="ADAL" clId="{540ECBD6-AC6A-402B-A91F-7D54DF6457FF}" dt="2023-10-10T14:17:42.122" v="573"/>
        <pc:sldMkLst>
          <pc:docMk/>
          <pc:sldMk cId="3546189941" sldId="2146846098"/>
        </pc:sldMkLst>
        <pc:spChg chg="mod">
          <ac:chgData name="Reed Kiely" userId="768be38e-2fb5-40ce-925d-bd8e9d9e3c31" providerId="ADAL" clId="{540ECBD6-AC6A-402B-A91F-7D54DF6457FF}" dt="2023-10-10T13:54:02.146" v="572" actId="1036"/>
          <ac:spMkLst>
            <pc:docMk/>
            <pc:sldMk cId="3546189941" sldId="2146846098"/>
            <ac:spMk id="3" creationId="{D2F7F3CB-2BCF-CD55-50D7-E5F519700DA4}"/>
          </ac:spMkLst>
        </pc:spChg>
        <pc:spChg chg="add del mod">
          <ac:chgData name="Reed Kiely" userId="768be38e-2fb5-40ce-925d-bd8e9d9e3c31" providerId="ADAL" clId="{540ECBD6-AC6A-402B-A91F-7D54DF6457FF}" dt="2023-10-10T13:53:35.216" v="558" actId="478"/>
          <ac:spMkLst>
            <pc:docMk/>
            <pc:sldMk cId="3546189941" sldId="2146846098"/>
            <ac:spMk id="4" creationId="{27D56C6C-B639-1BE2-9D12-2E4B5A462C55}"/>
          </ac:spMkLst>
        </pc:spChg>
        <pc:spChg chg="mod">
          <ac:chgData name="Reed Kiely" userId="768be38e-2fb5-40ce-925d-bd8e9d9e3c31" providerId="ADAL" clId="{540ECBD6-AC6A-402B-A91F-7D54DF6457FF}" dt="2023-10-10T13:54:02.146" v="572" actId="1036"/>
          <ac:spMkLst>
            <pc:docMk/>
            <pc:sldMk cId="3546189941" sldId="2146846098"/>
            <ac:spMk id="8" creationId="{71C472BA-96B1-EBE7-BD02-86FC8946EAA4}"/>
          </ac:spMkLst>
        </pc:spChg>
        <pc:spChg chg="mod">
          <ac:chgData name="Reed Kiely" userId="768be38e-2fb5-40ce-925d-bd8e9d9e3c31" providerId="ADAL" clId="{540ECBD6-AC6A-402B-A91F-7D54DF6457FF}" dt="2023-10-10T13:53:58.938" v="570" actId="1035"/>
          <ac:spMkLst>
            <pc:docMk/>
            <pc:sldMk cId="3546189941" sldId="2146846098"/>
            <ac:spMk id="10" creationId="{67BBB3C5-C3A0-BA3B-B67D-4727504B60CB}"/>
          </ac:spMkLst>
        </pc:spChg>
        <pc:spChg chg="mod">
          <ac:chgData name="Reed Kiely" userId="768be38e-2fb5-40ce-925d-bd8e9d9e3c31" providerId="ADAL" clId="{540ECBD6-AC6A-402B-A91F-7D54DF6457FF}" dt="2023-10-10T13:53:58.938" v="570" actId="1035"/>
          <ac:spMkLst>
            <pc:docMk/>
            <pc:sldMk cId="3546189941" sldId="2146846098"/>
            <ac:spMk id="11" creationId="{D46ED9CB-5299-A1E2-7AE5-C288570B3649}"/>
          </ac:spMkLst>
        </pc:spChg>
        <pc:spChg chg="mod">
          <ac:chgData name="Reed Kiely" userId="768be38e-2fb5-40ce-925d-bd8e9d9e3c31" providerId="ADAL" clId="{540ECBD6-AC6A-402B-A91F-7D54DF6457FF}" dt="2023-10-10T13:54:02.146" v="572" actId="1036"/>
          <ac:spMkLst>
            <pc:docMk/>
            <pc:sldMk cId="3546189941" sldId="2146846098"/>
            <ac:spMk id="12" creationId="{9D6C09B3-8220-A98F-6B0E-AFAC3654145C}"/>
          </ac:spMkLst>
        </pc:spChg>
        <pc:spChg chg="mod">
          <ac:chgData name="Reed Kiely" userId="768be38e-2fb5-40ce-925d-bd8e9d9e3c31" providerId="ADAL" clId="{540ECBD6-AC6A-402B-A91F-7D54DF6457FF}" dt="2023-10-10T13:53:58.938" v="570" actId="1035"/>
          <ac:spMkLst>
            <pc:docMk/>
            <pc:sldMk cId="3546189941" sldId="2146846098"/>
            <ac:spMk id="13" creationId="{DDF46EAC-242B-3275-4D81-9F0DBAE7EE78}"/>
          </ac:spMkLst>
        </pc:spChg>
        <pc:spChg chg="mod">
          <ac:chgData name="Reed Kiely" userId="768be38e-2fb5-40ce-925d-bd8e9d9e3c31" providerId="ADAL" clId="{540ECBD6-AC6A-402B-A91F-7D54DF6457FF}" dt="2023-10-10T13:53:58.938" v="570" actId="1035"/>
          <ac:spMkLst>
            <pc:docMk/>
            <pc:sldMk cId="3546189941" sldId="2146846098"/>
            <ac:spMk id="14" creationId="{FECE15E2-2A53-230C-0763-E2130E651251}"/>
          </ac:spMkLst>
        </pc:spChg>
        <pc:spChg chg="mod">
          <ac:chgData name="Reed Kiely" userId="768be38e-2fb5-40ce-925d-bd8e9d9e3c31" providerId="ADAL" clId="{540ECBD6-AC6A-402B-A91F-7D54DF6457FF}" dt="2023-10-10T13:54:02.146" v="572" actId="1036"/>
          <ac:spMkLst>
            <pc:docMk/>
            <pc:sldMk cId="3546189941" sldId="2146846098"/>
            <ac:spMk id="15" creationId="{ABBA91C5-2456-6966-5181-FD62316A55D9}"/>
          </ac:spMkLst>
        </pc:spChg>
        <pc:spChg chg="mod">
          <ac:chgData name="Reed Kiely" userId="768be38e-2fb5-40ce-925d-bd8e9d9e3c31" providerId="ADAL" clId="{540ECBD6-AC6A-402B-A91F-7D54DF6457FF}" dt="2023-10-10T13:54:02.146" v="572" actId="1036"/>
          <ac:spMkLst>
            <pc:docMk/>
            <pc:sldMk cId="3546189941" sldId="2146846098"/>
            <ac:spMk id="16" creationId="{4DE7B8DF-7FAB-ECFA-7565-16EB1CE1F231}"/>
          </ac:spMkLst>
        </pc:spChg>
        <pc:spChg chg="mod">
          <ac:chgData name="Reed Kiely" userId="768be38e-2fb5-40ce-925d-bd8e9d9e3c31" providerId="ADAL" clId="{540ECBD6-AC6A-402B-A91F-7D54DF6457FF}" dt="2023-10-10T13:53:58.938" v="570" actId="1035"/>
          <ac:spMkLst>
            <pc:docMk/>
            <pc:sldMk cId="3546189941" sldId="2146846098"/>
            <ac:spMk id="17" creationId="{DB15A155-BF15-74EE-7DC9-BC525D61BA20}"/>
          </ac:spMkLst>
        </pc:spChg>
        <pc:spChg chg="mod">
          <ac:chgData name="Reed Kiely" userId="768be38e-2fb5-40ce-925d-bd8e9d9e3c31" providerId="ADAL" clId="{540ECBD6-AC6A-402B-A91F-7D54DF6457FF}" dt="2023-10-10T14:17:42.122" v="573"/>
          <ac:spMkLst>
            <pc:docMk/>
            <pc:sldMk cId="3546189941" sldId="2146846098"/>
            <ac:spMk id="18" creationId="{22B33EE6-B8D5-A94D-0BF6-DEA5F6F0999D}"/>
          </ac:spMkLst>
        </pc:spChg>
        <pc:spChg chg="mod">
          <ac:chgData name="Reed Kiely" userId="768be38e-2fb5-40ce-925d-bd8e9d9e3c31" providerId="ADAL" clId="{540ECBD6-AC6A-402B-A91F-7D54DF6457FF}" dt="2023-10-10T13:54:02.146" v="572" actId="1036"/>
          <ac:spMkLst>
            <pc:docMk/>
            <pc:sldMk cId="3546189941" sldId="2146846098"/>
            <ac:spMk id="19" creationId="{0E841FBF-7861-2FCC-1F74-9F7DE531CD40}"/>
          </ac:spMkLst>
        </pc:spChg>
        <pc:spChg chg="mod">
          <ac:chgData name="Reed Kiely" userId="768be38e-2fb5-40ce-925d-bd8e9d9e3c31" providerId="ADAL" clId="{540ECBD6-AC6A-402B-A91F-7D54DF6457FF}" dt="2023-10-10T13:53:38.876" v="559" actId="404"/>
          <ac:spMkLst>
            <pc:docMk/>
            <pc:sldMk cId="3546189941" sldId="2146846098"/>
            <ac:spMk id="21" creationId="{301A5A28-F76E-032E-F66D-EF7A2C27A5A0}"/>
          </ac:spMkLst>
        </pc:spChg>
        <pc:spChg chg="mod">
          <ac:chgData name="Reed Kiely" userId="768be38e-2fb5-40ce-925d-bd8e9d9e3c31" providerId="ADAL" clId="{540ECBD6-AC6A-402B-A91F-7D54DF6457FF}" dt="2023-10-10T13:53:58.938" v="570" actId="1035"/>
          <ac:spMkLst>
            <pc:docMk/>
            <pc:sldMk cId="3546189941" sldId="2146846098"/>
            <ac:spMk id="22" creationId="{AB02447D-89BA-65D8-0EEB-1134F735F030}"/>
          </ac:spMkLst>
        </pc:spChg>
        <pc:spChg chg="add del mod">
          <ac:chgData name="Reed Kiely" userId="768be38e-2fb5-40ce-925d-bd8e9d9e3c31" providerId="ADAL" clId="{540ECBD6-AC6A-402B-A91F-7D54DF6457FF}" dt="2023-10-10T13:53:35.216" v="558" actId="478"/>
          <ac:spMkLst>
            <pc:docMk/>
            <pc:sldMk cId="3546189941" sldId="2146846098"/>
            <ac:spMk id="23" creationId="{31D6CDB9-8F88-25D3-77A4-3B329808F49B}"/>
          </ac:spMkLst>
        </pc:spChg>
        <pc:spChg chg="add del mod">
          <ac:chgData name="Reed Kiely" userId="768be38e-2fb5-40ce-925d-bd8e9d9e3c31" providerId="ADAL" clId="{540ECBD6-AC6A-402B-A91F-7D54DF6457FF}" dt="2023-10-10T13:53:35.216" v="558" actId="478"/>
          <ac:spMkLst>
            <pc:docMk/>
            <pc:sldMk cId="3546189941" sldId="2146846098"/>
            <ac:spMk id="24" creationId="{429CBD81-B954-5A8A-AE68-FA1437C42AF5}"/>
          </ac:spMkLst>
        </pc:spChg>
        <pc:spChg chg="add del mod">
          <ac:chgData name="Reed Kiely" userId="768be38e-2fb5-40ce-925d-bd8e9d9e3c31" providerId="ADAL" clId="{540ECBD6-AC6A-402B-A91F-7D54DF6457FF}" dt="2023-10-10T13:53:35.216" v="558" actId="478"/>
          <ac:spMkLst>
            <pc:docMk/>
            <pc:sldMk cId="3546189941" sldId="2146846098"/>
            <ac:spMk id="25" creationId="{88CDA256-989D-A4C6-9EFB-857D270CBEF1}"/>
          </ac:spMkLst>
        </pc:spChg>
        <pc:picChg chg="add mod modCrop">
          <ac:chgData name="Reed Kiely" userId="768be38e-2fb5-40ce-925d-bd8e9d9e3c31" providerId="ADAL" clId="{540ECBD6-AC6A-402B-A91F-7D54DF6457FF}" dt="2023-10-10T13:54:02.146" v="572" actId="1036"/>
          <ac:picMkLst>
            <pc:docMk/>
            <pc:sldMk cId="3546189941" sldId="2146846098"/>
            <ac:picMk id="6" creationId="{19AEBE41-564E-AFFC-B11F-7726262ECC10}"/>
          </ac:picMkLst>
        </pc:picChg>
        <pc:picChg chg="mod">
          <ac:chgData name="Reed Kiely" userId="768be38e-2fb5-40ce-925d-bd8e9d9e3c31" providerId="ADAL" clId="{540ECBD6-AC6A-402B-A91F-7D54DF6457FF}" dt="2023-10-10T13:53:58.938" v="570" actId="1035"/>
          <ac:picMkLst>
            <pc:docMk/>
            <pc:sldMk cId="3546189941" sldId="2146846098"/>
            <ac:picMk id="1026" creationId="{8486CB9B-594A-0474-165F-1FD5F29AF831}"/>
          </ac:picMkLst>
        </pc:picChg>
        <pc:picChg chg="mod">
          <ac:chgData name="Reed Kiely" userId="768be38e-2fb5-40ce-925d-bd8e9d9e3c31" providerId="ADAL" clId="{540ECBD6-AC6A-402B-A91F-7D54DF6457FF}" dt="2023-10-10T13:53:58.938" v="570" actId="1035"/>
          <ac:picMkLst>
            <pc:docMk/>
            <pc:sldMk cId="3546189941" sldId="2146846098"/>
            <ac:picMk id="1028" creationId="{45F230B1-C6CE-4335-431C-2C7FA3C3DDAA}"/>
          </ac:picMkLst>
        </pc:picChg>
        <pc:picChg chg="mod">
          <ac:chgData name="Reed Kiely" userId="768be38e-2fb5-40ce-925d-bd8e9d9e3c31" providerId="ADAL" clId="{540ECBD6-AC6A-402B-A91F-7D54DF6457FF}" dt="2023-10-10T13:54:02.146" v="572" actId="1036"/>
          <ac:picMkLst>
            <pc:docMk/>
            <pc:sldMk cId="3546189941" sldId="2146846098"/>
            <ac:picMk id="1030" creationId="{AD9BBE44-6A0B-0F82-B229-0DCFD5F83AA5}"/>
          </ac:picMkLst>
        </pc:picChg>
        <pc:picChg chg="mod">
          <ac:chgData name="Reed Kiely" userId="768be38e-2fb5-40ce-925d-bd8e9d9e3c31" providerId="ADAL" clId="{540ECBD6-AC6A-402B-A91F-7D54DF6457FF}" dt="2023-10-10T13:54:02.146" v="572" actId="1036"/>
          <ac:picMkLst>
            <pc:docMk/>
            <pc:sldMk cId="3546189941" sldId="2146846098"/>
            <ac:picMk id="1034" creationId="{5A15B3AB-850D-853C-D19A-BCED37BF9BE9}"/>
          </ac:picMkLst>
        </pc:picChg>
        <pc:picChg chg="mod">
          <ac:chgData name="Reed Kiely" userId="768be38e-2fb5-40ce-925d-bd8e9d9e3c31" providerId="ADAL" clId="{540ECBD6-AC6A-402B-A91F-7D54DF6457FF}" dt="2023-10-10T13:54:02.146" v="572" actId="1036"/>
          <ac:picMkLst>
            <pc:docMk/>
            <pc:sldMk cId="3546189941" sldId="2146846098"/>
            <ac:picMk id="1036" creationId="{7366FEB5-B713-B876-B86D-D48BAC357527}"/>
          </ac:picMkLst>
        </pc:picChg>
        <pc:picChg chg="del">
          <ac:chgData name="Reed Kiely" userId="768be38e-2fb5-40ce-925d-bd8e9d9e3c31" providerId="ADAL" clId="{540ECBD6-AC6A-402B-A91F-7D54DF6457FF}" dt="2023-10-02T14:20:41.436" v="119" actId="478"/>
          <ac:picMkLst>
            <pc:docMk/>
            <pc:sldMk cId="3546189941" sldId="2146846098"/>
            <ac:picMk id="2052" creationId="{A818CF08-F0DC-5F5B-FA83-3FB767336776}"/>
          </ac:picMkLst>
        </pc:picChg>
        <pc:picChg chg="mod">
          <ac:chgData name="Reed Kiely" userId="768be38e-2fb5-40ce-925d-bd8e9d9e3c31" providerId="ADAL" clId="{540ECBD6-AC6A-402B-A91F-7D54DF6457FF}" dt="2023-10-10T13:54:02.146" v="572" actId="1036"/>
          <ac:picMkLst>
            <pc:docMk/>
            <pc:sldMk cId="3546189941" sldId="2146846098"/>
            <ac:picMk id="5122" creationId="{7A30E444-54CA-0A65-5249-054EC690EB7E}"/>
          </ac:picMkLst>
        </pc:picChg>
        <pc:picChg chg="mod">
          <ac:chgData name="Reed Kiely" userId="768be38e-2fb5-40ce-925d-bd8e9d9e3c31" providerId="ADAL" clId="{540ECBD6-AC6A-402B-A91F-7D54DF6457FF}" dt="2023-10-10T13:53:58.938" v="570" actId="1035"/>
          <ac:picMkLst>
            <pc:docMk/>
            <pc:sldMk cId="3546189941" sldId="2146846098"/>
            <ac:picMk id="5124" creationId="{7BD1A5CA-440D-504D-4CAA-801FC735E339}"/>
          </ac:picMkLst>
        </pc:picChg>
        <pc:picChg chg="mod">
          <ac:chgData name="Reed Kiely" userId="768be38e-2fb5-40ce-925d-bd8e9d9e3c31" providerId="ADAL" clId="{540ECBD6-AC6A-402B-A91F-7D54DF6457FF}" dt="2023-10-10T13:53:58.938" v="570" actId="1035"/>
          <ac:picMkLst>
            <pc:docMk/>
            <pc:sldMk cId="3546189941" sldId="2146846098"/>
            <ac:picMk id="5128" creationId="{217467C5-F371-5FAC-F823-61FE0E2EDB86}"/>
          </ac:picMkLst>
        </pc:picChg>
        <pc:picChg chg="mod">
          <ac:chgData name="Reed Kiely" userId="768be38e-2fb5-40ce-925d-bd8e9d9e3c31" providerId="ADAL" clId="{540ECBD6-AC6A-402B-A91F-7D54DF6457FF}" dt="2023-10-10T13:53:58.938" v="570" actId="1035"/>
          <ac:picMkLst>
            <pc:docMk/>
            <pc:sldMk cId="3546189941" sldId="2146846098"/>
            <ac:picMk id="5130" creationId="{E6CD6F1F-A523-F81E-2F1D-C3EBE6ED51B5}"/>
          </ac:picMkLst>
        </pc:picChg>
      </pc:sldChg>
      <pc:sldChg chg="addSp delSp modSp mod modCm">
        <pc:chgData name="Reed Kiely" userId="768be38e-2fb5-40ce-925d-bd8e9d9e3c31" providerId="ADAL" clId="{540ECBD6-AC6A-402B-A91F-7D54DF6457FF}" dt="2023-10-02T13:49:52.750" v="61" actId="1076"/>
        <pc:sldMkLst>
          <pc:docMk/>
          <pc:sldMk cId="3672396669" sldId="2146846129"/>
        </pc:sldMkLst>
        <pc:spChg chg="add del mod">
          <ac:chgData name="Reed Kiely" userId="768be38e-2fb5-40ce-925d-bd8e9d9e3c31" providerId="ADAL" clId="{540ECBD6-AC6A-402B-A91F-7D54DF6457FF}" dt="2023-10-02T13:43:59.012" v="49" actId="478"/>
          <ac:spMkLst>
            <pc:docMk/>
            <pc:sldMk cId="3672396669" sldId="2146846129"/>
            <ac:spMk id="6" creationId="{980F4C47-DE36-7DA8-5D7D-47675CD77D51}"/>
          </ac:spMkLst>
        </pc:spChg>
        <pc:picChg chg="add del">
          <ac:chgData name="Reed Kiely" userId="768be38e-2fb5-40ce-925d-bd8e9d9e3c31" providerId="ADAL" clId="{540ECBD6-AC6A-402B-A91F-7D54DF6457FF}" dt="2023-10-02T13:36:07" v="6" actId="22"/>
          <ac:picMkLst>
            <pc:docMk/>
            <pc:sldMk cId="3672396669" sldId="2146846129"/>
            <ac:picMk id="12" creationId="{1AA469FE-7FD1-1C5A-431D-D59F345D6BC5}"/>
          </ac:picMkLst>
        </pc:picChg>
        <pc:picChg chg="add del mod">
          <ac:chgData name="Reed Kiely" userId="768be38e-2fb5-40ce-925d-bd8e9d9e3c31" providerId="ADAL" clId="{540ECBD6-AC6A-402B-A91F-7D54DF6457FF}" dt="2023-10-02T13:36:09.152" v="10" actId="22"/>
          <ac:picMkLst>
            <pc:docMk/>
            <pc:sldMk cId="3672396669" sldId="2146846129"/>
            <ac:picMk id="14" creationId="{8B7AC59B-7EA3-42D2-CD6D-DCDE12F9EB96}"/>
          </ac:picMkLst>
        </pc:picChg>
        <pc:picChg chg="del">
          <ac:chgData name="Reed Kiely" userId="768be38e-2fb5-40ce-925d-bd8e9d9e3c31" providerId="ADAL" clId="{540ECBD6-AC6A-402B-A91F-7D54DF6457FF}" dt="2023-10-02T13:36:54.900" v="30" actId="478"/>
          <ac:picMkLst>
            <pc:docMk/>
            <pc:sldMk cId="3672396669" sldId="2146846129"/>
            <ac:picMk id="16" creationId="{FDD2A7F1-E993-2871-481A-01E68397212B}"/>
          </ac:picMkLst>
        </pc:picChg>
        <pc:picChg chg="del">
          <ac:chgData name="Reed Kiely" userId="768be38e-2fb5-40ce-925d-bd8e9d9e3c31" providerId="ADAL" clId="{540ECBD6-AC6A-402B-A91F-7D54DF6457FF}" dt="2023-10-02T13:36:54.900" v="30" actId="478"/>
          <ac:picMkLst>
            <pc:docMk/>
            <pc:sldMk cId="3672396669" sldId="2146846129"/>
            <ac:picMk id="17" creationId="{2C944B32-5078-5F3D-ACBC-0DBEA9F2C539}"/>
          </ac:picMkLst>
        </pc:picChg>
        <pc:picChg chg="del">
          <ac:chgData name="Reed Kiely" userId="768be38e-2fb5-40ce-925d-bd8e9d9e3c31" providerId="ADAL" clId="{540ECBD6-AC6A-402B-A91F-7D54DF6457FF}" dt="2023-10-02T13:36:47.006" v="27" actId="478"/>
          <ac:picMkLst>
            <pc:docMk/>
            <pc:sldMk cId="3672396669" sldId="2146846129"/>
            <ac:picMk id="18" creationId="{E609742E-8A4C-EB75-E0A2-4A0B0F228F24}"/>
          </ac:picMkLst>
        </pc:picChg>
        <pc:picChg chg="add del">
          <ac:chgData name="Reed Kiely" userId="768be38e-2fb5-40ce-925d-bd8e9d9e3c31" providerId="ADAL" clId="{540ECBD6-AC6A-402B-A91F-7D54DF6457FF}" dt="2023-10-02T13:36:10.518" v="12" actId="22"/>
          <ac:picMkLst>
            <pc:docMk/>
            <pc:sldMk cId="3672396669" sldId="2146846129"/>
            <ac:picMk id="19" creationId="{7DBAFCA5-BED5-F5A2-5D3F-80832678C6DD}"/>
          </ac:picMkLst>
        </pc:picChg>
        <pc:picChg chg="add del mod">
          <ac:chgData name="Reed Kiely" userId="768be38e-2fb5-40ce-925d-bd8e9d9e3c31" providerId="ADAL" clId="{540ECBD6-AC6A-402B-A91F-7D54DF6457FF}" dt="2023-10-02T13:39:40.132" v="36" actId="478"/>
          <ac:picMkLst>
            <pc:docMk/>
            <pc:sldMk cId="3672396669" sldId="2146846129"/>
            <ac:picMk id="21" creationId="{CD9570C1-7E8E-B4BD-DC03-D37C524BBA20}"/>
          </ac:picMkLst>
        </pc:picChg>
        <pc:picChg chg="add del">
          <ac:chgData name="Reed Kiely" userId="768be38e-2fb5-40ce-925d-bd8e9d9e3c31" providerId="ADAL" clId="{540ECBD6-AC6A-402B-A91F-7D54DF6457FF}" dt="2023-10-02T13:39:23.498" v="33" actId="478"/>
          <ac:picMkLst>
            <pc:docMk/>
            <pc:sldMk cId="3672396669" sldId="2146846129"/>
            <ac:picMk id="23" creationId="{049A7502-4400-CD88-82B4-EBAE4DEEF53B}"/>
          </ac:picMkLst>
        </pc:picChg>
        <pc:picChg chg="add mod">
          <ac:chgData name="Reed Kiely" userId="768be38e-2fb5-40ce-925d-bd8e9d9e3c31" providerId="ADAL" clId="{540ECBD6-AC6A-402B-A91F-7D54DF6457FF}" dt="2023-10-02T13:44:05.594" v="53" actId="1076"/>
          <ac:picMkLst>
            <pc:docMk/>
            <pc:sldMk cId="3672396669" sldId="2146846129"/>
            <ac:picMk id="25" creationId="{2C84CBB3-0D3C-32A1-FFEC-6A9D8C9B9E86}"/>
          </ac:picMkLst>
        </pc:picChg>
        <pc:picChg chg="add mod">
          <ac:chgData name="Reed Kiely" userId="768be38e-2fb5-40ce-925d-bd8e9d9e3c31" providerId="ADAL" clId="{540ECBD6-AC6A-402B-A91F-7D54DF6457FF}" dt="2023-10-02T13:44:07.574" v="54" actId="1076"/>
          <ac:picMkLst>
            <pc:docMk/>
            <pc:sldMk cId="3672396669" sldId="2146846129"/>
            <ac:picMk id="27" creationId="{91FDC0DD-5D17-5E6B-2BF6-96E6B064BB17}"/>
          </ac:picMkLst>
        </pc:picChg>
        <pc:picChg chg="add del mod">
          <ac:chgData name="Reed Kiely" userId="768be38e-2fb5-40ce-925d-bd8e9d9e3c31" providerId="ADAL" clId="{540ECBD6-AC6A-402B-A91F-7D54DF6457FF}" dt="2023-10-02T13:49:37.884" v="56" actId="478"/>
          <ac:picMkLst>
            <pc:docMk/>
            <pc:sldMk cId="3672396669" sldId="2146846129"/>
            <ac:picMk id="30" creationId="{5325533A-C9C7-C942-9A28-488C760AE6F7}"/>
          </ac:picMkLst>
        </pc:picChg>
        <pc:picChg chg="add mod">
          <ac:chgData name="Reed Kiely" userId="768be38e-2fb5-40ce-925d-bd8e9d9e3c31" providerId="ADAL" clId="{540ECBD6-AC6A-402B-A91F-7D54DF6457FF}" dt="2023-10-02T13:49:52.750" v="61" actId="1076"/>
          <ac:picMkLst>
            <pc:docMk/>
            <pc:sldMk cId="3672396669" sldId="2146846129"/>
            <ac:picMk id="38" creationId="{90D3A8E6-8EC3-B6FC-DE5D-704D377FE8F4}"/>
          </ac:picMkLst>
        </pc:picChg>
        <pc:extLst>
          <p:ext xmlns:p="http://schemas.openxmlformats.org/presentationml/2006/main" uri="{D6D511B9-2390-475A-947B-AFAB55BFBCF1}">
            <pc226:cmChg xmlns:pc226="http://schemas.microsoft.com/office/powerpoint/2022/06/main/command" chg="mod">
              <pc226:chgData name="Reed Kiely" userId="768be38e-2fb5-40ce-925d-bd8e9d9e3c31" providerId="ADAL" clId="{540ECBD6-AC6A-402B-A91F-7D54DF6457FF}" dt="2023-10-02T13:36:54.901" v="31" actId="2056"/>
              <pc2:cmMkLst xmlns:pc2="http://schemas.microsoft.com/office/powerpoint/2019/9/main/command">
                <pc:docMk/>
                <pc:sldMk cId="3672396669" sldId="2146846129"/>
                <pc2:cmMk id="{11191FEA-86BB-4E65-BB7E-F98E9F9524DC}"/>
              </pc2:cmMkLst>
            </pc226:cmChg>
          </p:ext>
        </pc:extLst>
      </pc:sldChg>
      <pc:sldChg chg="addSp delSp modSp mod modCm">
        <pc:chgData name="Reed Kiely" userId="768be38e-2fb5-40ce-925d-bd8e9d9e3c31" providerId="ADAL" clId="{540ECBD6-AC6A-402B-A91F-7D54DF6457FF}" dt="2023-10-02T13:50:40.972" v="77" actId="1076"/>
        <pc:sldMkLst>
          <pc:docMk/>
          <pc:sldMk cId="724793367" sldId="2146846130"/>
        </pc:sldMkLst>
        <pc:spChg chg="add del mod">
          <ac:chgData name="Reed Kiely" userId="768be38e-2fb5-40ce-925d-bd8e9d9e3c31" providerId="ADAL" clId="{540ECBD6-AC6A-402B-A91F-7D54DF6457FF}" dt="2023-10-02T13:49:35.541" v="55" actId="478"/>
          <ac:spMkLst>
            <pc:docMk/>
            <pc:sldMk cId="724793367" sldId="2146846130"/>
            <ac:spMk id="11" creationId="{1374AED8-8B40-76CB-86B7-CF9684A29996}"/>
          </ac:spMkLst>
        </pc:spChg>
        <pc:picChg chg="add del mod">
          <ac:chgData name="Reed Kiely" userId="768be38e-2fb5-40ce-925d-bd8e9d9e3c31" providerId="ADAL" clId="{540ECBD6-AC6A-402B-A91F-7D54DF6457FF}" dt="2023-10-02T13:50:33.643" v="74" actId="478"/>
          <ac:picMkLst>
            <pc:docMk/>
            <pc:sldMk cId="724793367" sldId="2146846130"/>
            <ac:picMk id="12" creationId="{851BCD09-E6C3-2D71-5BBC-6E0464E18B81}"/>
          </ac:picMkLst>
        </pc:picChg>
        <pc:picChg chg="add mod">
          <ac:chgData name="Reed Kiely" userId="768be38e-2fb5-40ce-925d-bd8e9d9e3c31" providerId="ADAL" clId="{540ECBD6-AC6A-402B-A91F-7D54DF6457FF}" dt="2023-10-02T13:50:40.972" v="77" actId="1076"/>
          <ac:picMkLst>
            <pc:docMk/>
            <pc:sldMk cId="724793367" sldId="2146846130"/>
            <ac:picMk id="14" creationId="{D75ED02D-8546-2053-FA2D-E7C9B479C1D2}"/>
          </ac:picMkLst>
        </pc:picChg>
        <pc:picChg chg="del">
          <ac:chgData name="Reed Kiely" userId="768be38e-2fb5-40ce-925d-bd8e9d9e3c31" providerId="ADAL" clId="{540ECBD6-AC6A-402B-A91F-7D54DF6457FF}" dt="2023-10-02T13:49:57.580" v="62" actId="478"/>
          <ac:picMkLst>
            <pc:docMk/>
            <pc:sldMk cId="724793367" sldId="2146846130"/>
            <ac:picMk id="16" creationId="{FDD2A7F1-E993-2871-481A-01E68397212B}"/>
          </ac:picMkLst>
        </pc:picChg>
        <pc:picChg chg="del">
          <ac:chgData name="Reed Kiely" userId="768be38e-2fb5-40ce-925d-bd8e9d9e3c31" providerId="ADAL" clId="{540ECBD6-AC6A-402B-A91F-7D54DF6457FF}" dt="2023-10-02T13:49:57.580" v="62" actId="478"/>
          <ac:picMkLst>
            <pc:docMk/>
            <pc:sldMk cId="724793367" sldId="2146846130"/>
            <ac:picMk id="17" creationId="{2C944B32-5078-5F3D-ACBC-0DBEA9F2C539}"/>
          </ac:picMkLst>
        </pc:picChg>
        <pc:picChg chg="del">
          <ac:chgData name="Reed Kiely" userId="768be38e-2fb5-40ce-925d-bd8e9d9e3c31" providerId="ADAL" clId="{540ECBD6-AC6A-402B-A91F-7D54DF6457FF}" dt="2023-10-02T13:49:57.580" v="62" actId="478"/>
          <ac:picMkLst>
            <pc:docMk/>
            <pc:sldMk cId="724793367" sldId="2146846130"/>
            <ac:picMk id="18" creationId="{E609742E-8A4C-EB75-E0A2-4A0B0F228F24}"/>
          </ac:picMkLst>
        </pc:picChg>
        <pc:picChg chg="add mod">
          <ac:chgData name="Reed Kiely" userId="768be38e-2fb5-40ce-925d-bd8e9d9e3c31" providerId="ADAL" clId="{540ECBD6-AC6A-402B-A91F-7D54DF6457FF}" dt="2023-10-02T13:50:37.491" v="76" actId="1076"/>
          <ac:picMkLst>
            <pc:docMk/>
            <pc:sldMk cId="724793367" sldId="2146846130"/>
            <ac:picMk id="19" creationId="{2205C2F3-F8A5-7884-61B9-9A8760F994B2}"/>
          </ac:picMkLst>
        </pc:picChg>
        <pc:picChg chg="add mod">
          <ac:chgData name="Reed Kiely" userId="768be38e-2fb5-40ce-925d-bd8e9d9e3c31" providerId="ADAL" clId="{540ECBD6-AC6A-402B-A91F-7D54DF6457FF}" dt="2023-10-02T13:50:35.613" v="75" actId="1076"/>
          <ac:picMkLst>
            <pc:docMk/>
            <pc:sldMk cId="724793367" sldId="2146846130"/>
            <ac:picMk id="21" creationId="{1A8FBAB5-DB38-55FD-E5DE-C10E5601180E}"/>
          </ac:picMkLst>
        </pc:picChg>
        <pc:extLst>
          <p:ext xmlns:p="http://schemas.openxmlformats.org/presentationml/2006/main" uri="{D6D511B9-2390-475A-947B-AFAB55BFBCF1}">
            <pc226:cmChg xmlns:pc226="http://schemas.microsoft.com/office/powerpoint/2022/06/main/command" chg="mod">
              <pc226:chgData name="Reed Kiely" userId="768be38e-2fb5-40ce-925d-bd8e9d9e3c31" providerId="ADAL" clId="{540ECBD6-AC6A-402B-A91F-7D54DF6457FF}" dt="2023-10-02T13:49:57.584" v="63" actId="2056"/>
              <pc2:cmMkLst xmlns:pc2="http://schemas.microsoft.com/office/powerpoint/2019/9/main/command">
                <pc:docMk/>
                <pc:sldMk cId="724793367" sldId="2146846130"/>
                <pc2:cmMk id="{F7F85DFF-08E7-4532-88FE-BD5BA5F84DF4}"/>
              </pc2:cmMkLst>
            </pc226:cmChg>
          </p:ext>
        </pc:extLst>
      </pc:sldChg>
    </pc:docChg>
  </pc:docChgLst>
  <pc:docChgLst>
    <pc:chgData name="Jason Wiese" userId="4bff8d5b-7de6-4655-b397-69b0afc81113" providerId="ADAL" clId="{924C22DE-727F-46DE-8CA4-387A53B91F98}"/>
    <pc:docChg chg="undo custSel modSld sldOrd">
      <pc:chgData name="Jason Wiese" userId="4bff8d5b-7de6-4655-b397-69b0afc81113" providerId="ADAL" clId="{924C22DE-727F-46DE-8CA4-387A53B91F98}" dt="2023-10-04T01:45:44.307" v="787" actId="14100"/>
      <pc:docMkLst>
        <pc:docMk/>
      </pc:docMkLst>
      <pc:sldChg chg="modSp mod ord">
        <pc:chgData name="Jason Wiese" userId="4bff8d5b-7de6-4655-b397-69b0afc81113" providerId="ADAL" clId="{924C22DE-727F-46DE-8CA4-387A53B91F98}" dt="2023-10-04T01:45:44.307" v="787" actId="14100"/>
        <pc:sldMkLst>
          <pc:docMk/>
          <pc:sldMk cId="1859175081" sldId="2146846122"/>
        </pc:sldMkLst>
        <pc:spChg chg="mod">
          <ac:chgData name="Jason Wiese" userId="4bff8d5b-7de6-4655-b397-69b0afc81113" providerId="ADAL" clId="{924C22DE-727F-46DE-8CA4-387A53B91F98}" dt="2023-10-04T01:45:44.307" v="787" actId="14100"/>
          <ac:spMkLst>
            <pc:docMk/>
            <pc:sldMk cId="1859175081" sldId="2146846122"/>
            <ac:spMk id="2" creationId="{644C04C2-5A18-498E-8A8F-E6932D60C2CF}"/>
          </ac:spMkLst>
        </pc:spChg>
        <pc:spChg chg="mod">
          <ac:chgData name="Jason Wiese" userId="4bff8d5b-7de6-4655-b397-69b0afc81113" providerId="ADAL" clId="{924C22DE-727F-46DE-8CA4-387A53B91F98}" dt="2023-10-04T01:29:33.850" v="15" actId="20577"/>
          <ac:spMkLst>
            <pc:docMk/>
            <pc:sldMk cId="1859175081" sldId="2146846122"/>
            <ac:spMk id="3" creationId="{78423798-9F58-450E-9DC8-05D529A68B5E}"/>
          </ac:spMkLst>
        </pc:spChg>
        <pc:spChg chg="mod">
          <ac:chgData name="Jason Wiese" userId="4bff8d5b-7de6-4655-b397-69b0afc81113" providerId="ADAL" clId="{924C22DE-727F-46DE-8CA4-387A53B91F98}" dt="2023-10-04T01:36:51.712" v="279" actId="1076"/>
          <ac:spMkLst>
            <pc:docMk/>
            <pc:sldMk cId="1859175081" sldId="2146846122"/>
            <ac:spMk id="35" creationId="{7C5E0014-A662-B6AD-40C2-AC9F34EA5E01}"/>
          </ac:spMkLst>
        </pc:spChg>
        <pc:picChg chg="mod">
          <ac:chgData name="Jason Wiese" userId="4bff8d5b-7de6-4655-b397-69b0afc81113" providerId="ADAL" clId="{924C22DE-727F-46DE-8CA4-387A53B91F98}" dt="2023-10-04T01:36:51.712" v="279" actId="1076"/>
          <ac:picMkLst>
            <pc:docMk/>
            <pc:sldMk cId="1859175081" sldId="2146846122"/>
            <ac:picMk id="13" creationId="{2D375108-FA2F-A1F8-EB99-566A2B10F350}"/>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rgbClr val="ED3C8D"/>
            </a:solidFill>
          </c:spPr>
          <c:explosion val="14"/>
          <c:dPt>
            <c:idx val="0"/>
            <c:bubble3D val="0"/>
            <c:spPr>
              <a:solidFill>
                <a:srgbClr val="ED3C8D"/>
              </a:solidFill>
              <a:ln w="19050">
                <a:solidFill>
                  <a:schemeClr val="lt1"/>
                </a:solidFill>
              </a:ln>
              <a:effectLst/>
            </c:spPr>
            <c:extLst>
              <c:ext xmlns:c16="http://schemas.microsoft.com/office/drawing/2014/chart" uri="{C3380CC4-5D6E-409C-BE32-E72D297353CC}">
                <c16:uniqueId val="{00000001-657F-4362-ABD3-E12D908EC66E}"/>
              </c:ext>
            </c:extLst>
          </c:dPt>
          <c:dPt>
            <c:idx val="1"/>
            <c:bubble3D val="0"/>
            <c:spPr>
              <a:solidFill>
                <a:srgbClr val="ED3C8D"/>
              </a:solidFill>
              <a:ln w="19050">
                <a:solidFill>
                  <a:schemeClr val="lt1"/>
                </a:solidFill>
              </a:ln>
              <a:effectLst/>
            </c:spPr>
            <c:extLst>
              <c:ext xmlns:c16="http://schemas.microsoft.com/office/drawing/2014/chart" uri="{C3380CC4-5D6E-409C-BE32-E72D297353CC}">
                <c16:uniqueId val="{00000003-657F-4362-ABD3-E12D908EC66E}"/>
              </c:ext>
            </c:extLst>
          </c:dPt>
          <c:dPt>
            <c:idx val="2"/>
            <c:bubble3D val="0"/>
            <c:spPr>
              <a:solidFill>
                <a:srgbClr val="ED3C8D"/>
              </a:solidFill>
              <a:ln w="19050">
                <a:solidFill>
                  <a:schemeClr val="lt1"/>
                </a:solidFill>
              </a:ln>
              <a:effectLst/>
            </c:spPr>
            <c:extLst>
              <c:ext xmlns:c16="http://schemas.microsoft.com/office/drawing/2014/chart" uri="{C3380CC4-5D6E-409C-BE32-E72D297353CC}">
                <c16:uniqueId val="{00000005-657F-4362-ABD3-E12D908EC66E}"/>
              </c:ext>
            </c:extLst>
          </c:dPt>
          <c:dPt>
            <c:idx val="3"/>
            <c:bubble3D val="0"/>
            <c:spPr>
              <a:solidFill>
                <a:srgbClr val="ED3C8D"/>
              </a:solidFill>
              <a:ln w="19050">
                <a:solidFill>
                  <a:schemeClr val="lt1"/>
                </a:solidFill>
              </a:ln>
              <a:effectLst/>
            </c:spPr>
            <c:extLst>
              <c:ext xmlns:c16="http://schemas.microsoft.com/office/drawing/2014/chart" uri="{C3380CC4-5D6E-409C-BE32-E72D297353CC}">
                <c16:uniqueId val="{00000007-657F-4362-ABD3-E12D908EC66E}"/>
              </c:ext>
            </c:extLst>
          </c:dPt>
          <c:dPt>
            <c:idx val="4"/>
            <c:bubble3D val="0"/>
            <c:spPr>
              <a:solidFill>
                <a:srgbClr val="ED3C8D"/>
              </a:solidFill>
              <a:ln w="19050">
                <a:solidFill>
                  <a:schemeClr val="lt1"/>
                </a:solidFill>
              </a:ln>
              <a:effectLst/>
            </c:spPr>
            <c:extLst>
              <c:ext xmlns:c16="http://schemas.microsoft.com/office/drawing/2014/chart" uri="{C3380CC4-5D6E-409C-BE32-E72D297353CC}">
                <c16:uniqueId val="{00000009-657F-4362-ABD3-E12D908EC66E}"/>
              </c:ext>
            </c:extLst>
          </c:dPt>
          <c:cat>
            <c:strRef>
              <c:f>Sheet1!$A$2:$A$6</c:f>
              <c:strCache>
                <c:ptCount val="3"/>
                <c:pt idx="0">
                  <c:v>2nd Qtr</c:v>
                </c:pt>
                <c:pt idx="1">
                  <c:v>3rd Qtr</c:v>
                </c:pt>
                <c:pt idx="2">
                  <c:v>4th Qtr</c:v>
                </c:pt>
              </c:strCache>
            </c:strRef>
          </c:cat>
          <c:val>
            <c:numRef>
              <c:f>Sheet1!$B$2:$B$6</c:f>
              <c:numCache>
                <c:formatCode>General</c:formatCode>
                <c:ptCount val="5"/>
                <c:pt idx="0">
                  <c:v>2</c:v>
                </c:pt>
                <c:pt idx="1">
                  <c:v>2</c:v>
                </c:pt>
                <c:pt idx="2">
                  <c:v>2</c:v>
                </c:pt>
                <c:pt idx="3">
                  <c:v>2</c:v>
                </c:pt>
                <c:pt idx="4">
                  <c:v>2</c:v>
                </c:pt>
              </c:numCache>
            </c:numRef>
          </c:val>
          <c:extLst>
            <c:ext xmlns:c16="http://schemas.microsoft.com/office/drawing/2014/chart" uri="{C3380CC4-5D6E-409C-BE32-E72D297353CC}">
              <c16:uniqueId val="{0000000E-657F-4362-ABD3-E12D908EC66E}"/>
            </c:ext>
          </c:extLst>
        </c:ser>
        <c:dLbls>
          <c:showLegendKey val="0"/>
          <c:showVal val="0"/>
          <c:showCatName val="0"/>
          <c:showSerName val="0"/>
          <c:showPercent val="0"/>
          <c:showBubbleSize val="0"/>
          <c:showLeaderLines val="1"/>
        </c:dLbls>
        <c:firstSliceAng val="0"/>
        <c:holeSize val="6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1749323962978617"/>
          <c:w val="1"/>
          <c:h val="0.70211943536352894"/>
        </c:manualLayout>
      </c:layout>
      <c:barChart>
        <c:barDir val="col"/>
        <c:grouping val="clustered"/>
        <c:varyColors val="0"/>
        <c:ser>
          <c:idx val="0"/>
          <c:order val="1"/>
          <c:tx>
            <c:strRef>
              <c:f>Sheet1!$B$1</c:f>
              <c:strCache>
                <c:ptCount val="1"/>
                <c:pt idx="0">
                  <c:v>Light Movie-Goer</c:v>
                </c:pt>
              </c:strCache>
            </c:strRef>
          </c:tx>
          <c:spPr>
            <a:solidFill>
              <a:srgbClr val="1B146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rgbClr val="1B1464"/>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TV Viewers</c:v>
                </c:pt>
                <c:pt idx="1">
                  <c:v>Streamers</c:v>
                </c:pt>
              </c:strCache>
            </c:strRef>
          </c:cat>
          <c:val>
            <c:numRef>
              <c:f>Sheet1!$B$2:$B$3</c:f>
              <c:numCache>
                <c:formatCode>0%</c:formatCode>
                <c:ptCount val="2"/>
                <c:pt idx="0">
                  <c:v>0.18</c:v>
                </c:pt>
                <c:pt idx="1">
                  <c:v>0.21</c:v>
                </c:pt>
              </c:numCache>
            </c:numRef>
          </c:val>
          <c:extLst>
            <c:ext xmlns:c16="http://schemas.microsoft.com/office/drawing/2014/chart" uri="{C3380CC4-5D6E-409C-BE32-E72D297353CC}">
              <c16:uniqueId val="{00000000-88F1-47A8-BBBF-D5202DFC7AFE}"/>
            </c:ext>
          </c:extLst>
        </c:ser>
        <c:ser>
          <c:idx val="2"/>
          <c:order val="2"/>
          <c:tx>
            <c:strRef>
              <c:f>Sheet1!$D$1</c:f>
              <c:strCache>
                <c:ptCount val="1"/>
                <c:pt idx="0">
                  <c:v>Heavy Movie-Goer</c:v>
                </c:pt>
              </c:strCache>
            </c:strRef>
          </c:tx>
          <c:spPr>
            <a:solidFill>
              <a:srgbClr val="ED3C8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rgbClr val="1B1464"/>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TV Viewers</c:v>
                </c:pt>
                <c:pt idx="1">
                  <c:v>Streamers</c:v>
                </c:pt>
              </c:strCache>
            </c:strRef>
          </c:cat>
          <c:val>
            <c:numRef>
              <c:f>Sheet1!$D$2:$D$3</c:f>
              <c:numCache>
                <c:formatCode>0%</c:formatCode>
                <c:ptCount val="2"/>
                <c:pt idx="0">
                  <c:v>0.53</c:v>
                </c:pt>
                <c:pt idx="1">
                  <c:v>0.51</c:v>
                </c:pt>
              </c:numCache>
            </c:numRef>
          </c:val>
          <c:extLst>
            <c:ext xmlns:c16="http://schemas.microsoft.com/office/drawing/2014/chart" uri="{C3380CC4-5D6E-409C-BE32-E72D297353CC}">
              <c16:uniqueId val="{00000001-88F1-47A8-BBBF-D5202DFC7AFE}"/>
            </c:ext>
          </c:extLst>
        </c:ser>
        <c:dLbls>
          <c:showLegendKey val="0"/>
          <c:showVal val="0"/>
          <c:showCatName val="0"/>
          <c:showSerName val="0"/>
          <c:showPercent val="0"/>
          <c:showBubbleSize val="0"/>
        </c:dLbls>
        <c:gapWidth val="88"/>
        <c:axId val="660291456"/>
        <c:axId val="1978109887"/>
        <c:extLst>
          <c:ext xmlns:c15="http://schemas.microsoft.com/office/drawing/2012/chart" uri="{02D57815-91ED-43cb-92C2-25804820EDAC}">
            <c15:filteredBarSeries>
              <c15:ser>
                <c:idx val="1"/>
                <c:order val="0"/>
                <c:tx>
                  <c:strRef>
                    <c:extLst>
                      <c:ext uri="{02D57815-91ED-43cb-92C2-25804820EDAC}">
                        <c15:formulaRef>
                          <c15:sqref>Sheet1!$C$1</c15:sqref>
                        </c15:formulaRef>
                      </c:ext>
                    </c:extLst>
                    <c:strCache>
                      <c:ptCount val="1"/>
                      <c:pt idx="0">
                        <c:v>Medium</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rgbClr val="1B1464"/>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Sheet1!$A$2:$A$3</c15:sqref>
                        </c15:formulaRef>
                      </c:ext>
                    </c:extLst>
                    <c:strCache>
                      <c:ptCount val="2"/>
                      <c:pt idx="0">
                        <c:v>TV Viewers</c:v>
                      </c:pt>
                      <c:pt idx="1">
                        <c:v>Streamers</c:v>
                      </c:pt>
                    </c:strCache>
                  </c:strRef>
                </c:cat>
                <c:val>
                  <c:numRef>
                    <c:extLst>
                      <c:ext uri="{02D57815-91ED-43cb-92C2-25804820EDAC}">
                        <c15:formulaRef>
                          <c15:sqref>Sheet1!$C$2:$C$3</c15:sqref>
                        </c15:formulaRef>
                      </c:ext>
                    </c:extLst>
                    <c:numCache>
                      <c:formatCode>General</c:formatCode>
                      <c:ptCount val="2"/>
                    </c:numCache>
                  </c:numRef>
                </c:val>
                <c:extLst>
                  <c:ext xmlns:c16="http://schemas.microsoft.com/office/drawing/2014/chart" uri="{C3380CC4-5D6E-409C-BE32-E72D297353CC}">
                    <c16:uniqueId val="{00000002-88F1-47A8-BBBF-D5202DFC7AFE}"/>
                  </c:ext>
                </c:extLst>
              </c15:ser>
            </c15:filteredBarSeries>
          </c:ext>
        </c:extLst>
      </c:barChart>
      <c:catAx>
        <c:axId val="660291456"/>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2000" b="0" i="0" u="none" strike="noStrike" kern="1200" baseline="0">
                <a:solidFill>
                  <a:srgbClr val="1B1464"/>
                </a:solidFill>
                <a:latin typeface="Helvetica" panose="020B0604020202020204" pitchFamily="34" charset="0"/>
                <a:ea typeface="+mn-ea"/>
                <a:cs typeface="Helvetica" panose="020B0604020202020204" pitchFamily="34" charset="0"/>
              </a:defRPr>
            </a:pPr>
            <a:endParaRPr lang="en-US"/>
          </a:p>
        </c:txPr>
        <c:crossAx val="1978109887"/>
        <c:crosses val="autoZero"/>
        <c:auto val="1"/>
        <c:lblAlgn val="ctr"/>
        <c:lblOffset val="100"/>
        <c:noMultiLvlLbl val="0"/>
      </c:catAx>
      <c:valAx>
        <c:axId val="1978109887"/>
        <c:scaling>
          <c:orientation val="minMax"/>
        </c:scaling>
        <c:delete val="1"/>
        <c:axPos val="l"/>
        <c:numFmt formatCode="0%" sourceLinked="1"/>
        <c:majorTickMark val="out"/>
        <c:minorTickMark val="none"/>
        <c:tickLblPos val="nextTo"/>
        <c:crossAx val="660291456"/>
        <c:crosses val="autoZero"/>
        <c:crossBetween val="between"/>
      </c:valAx>
      <c:spPr>
        <a:noFill/>
        <a:ln>
          <a:noFill/>
        </a:ln>
        <a:effectLst/>
      </c:spPr>
    </c:plotArea>
    <c:legend>
      <c:legendPos val="b"/>
      <c:layout>
        <c:manualLayout>
          <c:xMode val="edge"/>
          <c:yMode val="edge"/>
          <c:x val="0.15913400314135775"/>
          <c:y val="0"/>
          <c:w val="0.67974586673489146"/>
          <c:h val="8.7095990863863146E-2"/>
        </c:manualLayout>
      </c:layout>
      <c:overlay val="0"/>
      <c:spPr>
        <a:noFill/>
        <a:ln>
          <a:noFill/>
        </a:ln>
        <a:effectLst/>
      </c:spPr>
      <c:txPr>
        <a:bodyPr rot="0" spcFirstLastPara="1" vertOverflow="ellipsis" vert="horz" wrap="square" anchor="ctr" anchorCtr="1"/>
        <a:lstStyle/>
        <a:p>
          <a:pPr>
            <a:defRPr sz="1800" b="0" i="0" u="none" strike="noStrike" kern="1200" baseline="0">
              <a:solidFill>
                <a:srgbClr val="1B1464"/>
              </a:solidFill>
              <a:latin typeface="Helvetica" panose="020B0604020202020204" pitchFamily="34" charset="0"/>
              <a:ea typeface="+mn-ea"/>
              <a:cs typeface="Helvetica"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948199527361308E-2"/>
          <c:y val="0.19972573093614196"/>
          <c:w val="0.97505180047263873"/>
          <c:h val="0.67993713973158176"/>
        </c:manualLayout>
      </c:layout>
      <c:lineChart>
        <c:grouping val="standard"/>
        <c:varyColors val="0"/>
        <c:ser>
          <c:idx val="0"/>
          <c:order val="0"/>
          <c:tx>
            <c:strRef>
              <c:f>Sheet1!$B$1</c:f>
              <c:strCache>
                <c:ptCount val="1"/>
                <c:pt idx="0">
                  <c:v>Barbie (Cinema)</c:v>
                </c:pt>
              </c:strCache>
            </c:strRef>
          </c:tx>
          <c:spPr>
            <a:ln w="38100" cap="rnd">
              <a:solidFill>
                <a:srgbClr val="ED3C8D"/>
              </a:solidFill>
              <a:round/>
            </a:ln>
            <a:effectLst/>
          </c:spPr>
          <c:marker>
            <c:symbol val="none"/>
          </c:marker>
          <c:cat>
            <c:numRef>
              <c:f>Sheet1!$A$2:$A$93</c:f>
              <c:numCache>
                <c:formatCode>m/d/yy;@</c:formatCode>
                <c:ptCount val="92"/>
                <c:pt idx="0">
                  <c:v>45078</c:v>
                </c:pt>
                <c:pt idx="1">
                  <c:v>45079</c:v>
                </c:pt>
                <c:pt idx="2">
                  <c:v>45080</c:v>
                </c:pt>
                <c:pt idx="3">
                  <c:v>45081</c:v>
                </c:pt>
                <c:pt idx="4">
                  <c:v>45082</c:v>
                </c:pt>
                <c:pt idx="5">
                  <c:v>45083</c:v>
                </c:pt>
                <c:pt idx="6">
                  <c:v>45084</c:v>
                </c:pt>
                <c:pt idx="7">
                  <c:v>45085</c:v>
                </c:pt>
                <c:pt idx="8">
                  <c:v>45086</c:v>
                </c:pt>
                <c:pt idx="9">
                  <c:v>45087</c:v>
                </c:pt>
                <c:pt idx="10">
                  <c:v>45088</c:v>
                </c:pt>
                <c:pt idx="11">
                  <c:v>45089</c:v>
                </c:pt>
                <c:pt idx="12">
                  <c:v>45090</c:v>
                </c:pt>
                <c:pt idx="13">
                  <c:v>45091</c:v>
                </c:pt>
                <c:pt idx="14">
                  <c:v>45092</c:v>
                </c:pt>
                <c:pt idx="15">
                  <c:v>45093</c:v>
                </c:pt>
                <c:pt idx="16">
                  <c:v>45094</c:v>
                </c:pt>
                <c:pt idx="17">
                  <c:v>45095</c:v>
                </c:pt>
                <c:pt idx="18">
                  <c:v>45096</c:v>
                </c:pt>
                <c:pt idx="19">
                  <c:v>45097</c:v>
                </c:pt>
                <c:pt idx="20">
                  <c:v>45098</c:v>
                </c:pt>
                <c:pt idx="21">
                  <c:v>45099</c:v>
                </c:pt>
                <c:pt idx="22">
                  <c:v>45100</c:v>
                </c:pt>
                <c:pt idx="23">
                  <c:v>45101</c:v>
                </c:pt>
                <c:pt idx="24">
                  <c:v>45102</c:v>
                </c:pt>
                <c:pt idx="25">
                  <c:v>45103</c:v>
                </c:pt>
                <c:pt idx="26">
                  <c:v>45104</c:v>
                </c:pt>
                <c:pt idx="27">
                  <c:v>45105</c:v>
                </c:pt>
                <c:pt idx="28">
                  <c:v>45106</c:v>
                </c:pt>
                <c:pt idx="29">
                  <c:v>45107</c:v>
                </c:pt>
                <c:pt idx="30">
                  <c:v>45108</c:v>
                </c:pt>
                <c:pt idx="31">
                  <c:v>45109</c:v>
                </c:pt>
                <c:pt idx="32">
                  <c:v>45110</c:v>
                </c:pt>
                <c:pt idx="33">
                  <c:v>45111</c:v>
                </c:pt>
                <c:pt idx="34">
                  <c:v>45112</c:v>
                </c:pt>
                <c:pt idx="35">
                  <c:v>45113</c:v>
                </c:pt>
                <c:pt idx="36">
                  <c:v>45114</c:v>
                </c:pt>
                <c:pt idx="37">
                  <c:v>45115</c:v>
                </c:pt>
                <c:pt idx="38">
                  <c:v>45116</c:v>
                </c:pt>
                <c:pt idx="39">
                  <c:v>45117</c:v>
                </c:pt>
                <c:pt idx="40">
                  <c:v>45118</c:v>
                </c:pt>
                <c:pt idx="41">
                  <c:v>45119</c:v>
                </c:pt>
                <c:pt idx="42">
                  <c:v>45120</c:v>
                </c:pt>
                <c:pt idx="43">
                  <c:v>45121</c:v>
                </c:pt>
                <c:pt idx="44">
                  <c:v>45122</c:v>
                </c:pt>
                <c:pt idx="45">
                  <c:v>45123</c:v>
                </c:pt>
                <c:pt idx="46">
                  <c:v>45124</c:v>
                </c:pt>
                <c:pt idx="47">
                  <c:v>45125</c:v>
                </c:pt>
                <c:pt idx="48">
                  <c:v>45126</c:v>
                </c:pt>
                <c:pt idx="49">
                  <c:v>45127</c:v>
                </c:pt>
                <c:pt idx="50">
                  <c:v>45128</c:v>
                </c:pt>
                <c:pt idx="51">
                  <c:v>45129</c:v>
                </c:pt>
                <c:pt idx="52">
                  <c:v>45130</c:v>
                </c:pt>
                <c:pt idx="53">
                  <c:v>45131</c:v>
                </c:pt>
                <c:pt idx="54">
                  <c:v>45132</c:v>
                </c:pt>
                <c:pt idx="55">
                  <c:v>45133</c:v>
                </c:pt>
                <c:pt idx="56">
                  <c:v>45134</c:v>
                </c:pt>
                <c:pt idx="57">
                  <c:v>45135</c:v>
                </c:pt>
                <c:pt idx="58">
                  <c:v>45136</c:v>
                </c:pt>
                <c:pt idx="59">
                  <c:v>45137</c:v>
                </c:pt>
                <c:pt idx="60">
                  <c:v>45138</c:v>
                </c:pt>
                <c:pt idx="61">
                  <c:v>45139</c:v>
                </c:pt>
                <c:pt idx="62">
                  <c:v>45140</c:v>
                </c:pt>
                <c:pt idx="63">
                  <c:v>45141</c:v>
                </c:pt>
                <c:pt idx="64">
                  <c:v>45142</c:v>
                </c:pt>
                <c:pt idx="65">
                  <c:v>45143</c:v>
                </c:pt>
                <c:pt idx="66">
                  <c:v>45144</c:v>
                </c:pt>
                <c:pt idx="67">
                  <c:v>45145</c:v>
                </c:pt>
                <c:pt idx="68">
                  <c:v>45146</c:v>
                </c:pt>
                <c:pt idx="69">
                  <c:v>45147</c:v>
                </c:pt>
                <c:pt idx="70">
                  <c:v>45148</c:v>
                </c:pt>
                <c:pt idx="71">
                  <c:v>45149</c:v>
                </c:pt>
                <c:pt idx="72">
                  <c:v>45150</c:v>
                </c:pt>
                <c:pt idx="73">
                  <c:v>45151</c:v>
                </c:pt>
                <c:pt idx="74">
                  <c:v>45152</c:v>
                </c:pt>
                <c:pt idx="75">
                  <c:v>45153</c:v>
                </c:pt>
                <c:pt idx="76">
                  <c:v>45154</c:v>
                </c:pt>
                <c:pt idx="77">
                  <c:v>45155</c:v>
                </c:pt>
                <c:pt idx="78">
                  <c:v>45156</c:v>
                </c:pt>
                <c:pt idx="79">
                  <c:v>45157</c:v>
                </c:pt>
                <c:pt idx="80">
                  <c:v>45158</c:v>
                </c:pt>
                <c:pt idx="81">
                  <c:v>45159</c:v>
                </c:pt>
                <c:pt idx="82">
                  <c:v>45160</c:v>
                </c:pt>
                <c:pt idx="83">
                  <c:v>45161</c:v>
                </c:pt>
                <c:pt idx="84">
                  <c:v>45162</c:v>
                </c:pt>
                <c:pt idx="85">
                  <c:v>45163</c:v>
                </c:pt>
                <c:pt idx="86">
                  <c:v>45164</c:v>
                </c:pt>
                <c:pt idx="87">
                  <c:v>45165</c:v>
                </c:pt>
                <c:pt idx="88">
                  <c:v>45166</c:v>
                </c:pt>
                <c:pt idx="89">
                  <c:v>45167</c:v>
                </c:pt>
                <c:pt idx="90">
                  <c:v>45168</c:v>
                </c:pt>
              </c:numCache>
            </c:numRef>
          </c:cat>
          <c:val>
            <c:numRef>
              <c:f>Sheet1!$B$2:$B$93</c:f>
              <c:numCache>
                <c:formatCode>General</c:formatCode>
                <c:ptCount val="92"/>
                <c:pt idx="0">
                  <c:v>4</c:v>
                </c:pt>
                <c:pt idx="1">
                  <c:v>4</c:v>
                </c:pt>
                <c:pt idx="2">
                  <c:v>5</c:v>
                </c:pt>
                <c:pt idx="3">
                  <c:v>6</c:v>
                </c:pt>
                <c:pt idx="4">
                  <c:v>5</c:v>
                </c:pt>
                <c:pt idx="5">
                  <c:v>4</c:v>
                </c:pt>
                <c:pt idx="6">
                  <c:v>4</c:v>
                </c:pt>
                <c:pt idx="7">
                  <c:v>4</c:v>
                </c:pt>
                <c:pt idx="8">
                  <c:v>4</c:v>
                </c:pt>
                <c:pt idx="9">
                  <c:v>5</c:v>
                </c:pt>
                <c:pt idx="10">
                  <c:v>4</c:v>
                </c:pt>
                <c:pt idx="11">
                  <c:v>4</c:v>
                </c:pt>
                <c:pt idx="12">
                  <c:v>4</c:v>
                </c:pt>
                <c:pt idx="13">
                  <c:v>4</c:v>
                </c:pt>
                <c:pt idx="14">
                  <c:v>4</c:v>
                </c:pt>
                <c:pt idx="15">
                  <c:v>4</c:v>
                </c:pt>
                <c:pt idx="16">
                  <c:v>5</c:v>
                </c:pt>
                <c:pt idx="17">
                  <c:v>5</c:v>
                </c:pt>
                <c:pt idx="18">
                  <c:v>4</c:v>
                </c:pt>
                <c:pt idx="19">
                  <c:v>4</c:v>
                </c:pt>
                <c:pt idx="20">
                  <c:v>5</c:v>
                </c:pt>
                <c:pt idx="21">
                  <c:v>5</c:v>
                </c:pt>
                <c:pt idx="22">
                  <c:v>6</c:v>
                </c:pt>
                <c:pt idx="23">
                  <c:v>7</c:v>
                </c:pt>
                <c:pt idx="24">
                  <c:v>8</c:v>
                </c:pt>
                <c:pt idx="25">
                  <c:v>6</c:v>
                </c:pt>
                <c:pt idx="26">
                  <c:v>9</c:v>
                </c:pt>
                <c:pt idx="27">
                  <c:v>10</c:v>
                </c:pt>
                <c:pt idx="28">
                  <c:v>11</c:v>
                </c:pt>
                <c:pt idx="29">
                  <c:v>10</c:v>
                </c:pt>
                <c:pt idx="30">
                  <c:v>11</c:v>
                </c:pt>
                <c:pt idx="31">
                  <c:v>11</c:v>
                </c:pt>
                <c:pt idx="32">
                  <c:v>9</c:v>
                </c:pt>
                <c:pt idx="33">
                  <c:v>11</c:v>
                </c:pt>
                <c:pt idx="34">
                  <c:v>11</c:v>
                </c:pt>
                <c:pt idx="35">
                  <c:v>11</c:v>
                </c:pt>
                <c:pt idx="36">
                  <c:v>13</c:v>
                </c:pt>
                <c:pt idx="37">
                  <c:v>15</c:v>
                </c:pt>
                <c:pt idx="38">
                  <c:v>14</c:v>
                </c:pt>
                <c:pt idx="39">
                  <c:v>21</c:v>
                </c:pt>
                <c:pt idx="40">
                  <c:v>19</c:v>
                </c:pt>
                <c:pt idx="41">
                  <c:v>17</c:v>
                </c:pt>
                <c:pt idx="42">
                  <c:v>20</c:v>
                </c:pt>
                <c:pt idx="43">
                  <c:v>20</c:v>
                </c:pt>
                <c:pt idx="44">
                  <c:v>22</c:v>
                </c:pt>
                <c:pt idx="45">
                  <c:v>23</c:v>
                </c:pt>
                <c:pt idx="46">
                  <c:v>25</c:v>
                </c:pt>
                <c:pt idx="47">
                  <c:v>26</c:v>
                </c:pt>
                <c:pt idx="48">
                  <c:v>35</c:v>
                </c:pt>
                <c:pt idx="49">
                  <c:v>53</c:v>
                </c:pt>
                <c:pt idx="50">
                  <c:v>88</c:v>
                </c:pt>
                <c:pt idx="51">
                  <c:v>100</c:v>
                </c:pt>
                <c:pt idx="52">
                  <c:v>97</c:v>
                </c:pt>
                <c:pt idx="53">
                  <c:v>74</c:v>
                </c:pt>
                <c:pt idx="54">
                  <c:v>61</c:v>
                </c:pt>
                <c:pt idx="55">
                  <c:v>51</c:v>
                </c:pt>
                <c:pt idx="56">
                  <c:v>46</c:v>
                </c:pt>
                <c:pt idx="57">
                  <c:v>42</c:v>
                </c:pt>
                <c:pt idx="58">
                  <c:v>48</c:v>
                </c:pt>
                <c:pt idx="59">
                  <c:v>47</c:v>
                </c:pt>
                <c:pt idx="60">
                  <c:v>35</c:v>
                </c:pt>
                <c:pt idx="61">
                  <c:v>29</c:v>
                </c:pt>
                <c:pt idx="62">
                  <c:v>27</c:v>
                </c:pt>
                <c:pt idx="63">
                  <c:v>24</c:v>
                </c:pt>
                <c:pt idx="64">
                  <c:v>24</c:v>
                </c:pt>
                <c:pt idx="65">
                  <c:v>29</c:v>
                </c:pt>
                <c:pt idx="66">
                  <c:v>28</c:v>
                </c:pt>
                <c:pt idx="67">
                  <c:v>22</c:v>
                </c:pt>
                <c:pt idx="68">
                  <c:v>20</c:v>
                </c:pt>
                <c:pt idx="69">
                  <c:v>17</c:v>
                </c:pt>
                <c:pt idx="70">
                  <c:v>15</c:v>
                </c:pt>
                <c:pt idx="71">
                  <c:v>16</c:v>
                </c:pt>
                <c:pt idx="72">
                  <c:v>20</c:v>
                </c:pt>
                <c:pt idx="73">
                  <c:v>19</c:v>
                </c:pt>
                <c:pt idx="74">
                  <c:v>13</c:v>
                </c:pt>
                <c:pt idx="75">
                  <c:v>13</c:v>
                </c:pt>
                <c:pt idx="76">
                  <c:v>12</c:v>
                </c:pt>
                <c:pt idx="77">
                  <c:v>11</c:v>
                </c:pt>
                <c:pt idx="78">
                  <c:v>12</c:v>
                </c:pt>
                <c:pt idx="79">
                  <c:v>14</c:v>
                </c:pt>
                <c:pt idx="80">
                  <c:v>14</c:v>
                </c:pt>
                <c:pt idx="81">
                  <c:v>10</c:v>
                </c:pt>
                <c:pt idx="82">
                  <c:v>10</c:v>
                </c:pt>
                <c:pt idx="83">
                  <c:v>10</c:v>
                </c:pt>
                <c:pt idx="84">
                  <c:v>8</c:v>
                </c:pt>
                <c:pt idx="85">
                  <c:v>9</c:v>
                </c:pt>
                <c:pt idx="86">
                  <c:v>12</c:v>
                </c:pt>
                <c:pt idx="87">
                  <c:v>13</c:v>
                </c:pt>
                <c:pt idx="88">
                  <c:v>9</c:v>
                </c:pt>
                <c:pt idx="89">
                  <c:v>7</c:v>
                </c:pt>
                <c:pt idx="90">
                  <c:v>7</c:v>
                </c:pt>
                <c:pt idx="91">
                  <c:v>7</c:v>
                </c:pt>
              </c:numCache>
            </c:numRef>
          </c:val>
          <c:smooth val="0"/>
          <c:extLst>
            <c:ext xmlns:c16="http://schemas.microsoft.com/office/drawing/2014/chart" uri="{C3380CC4-5D6E-409C-BE32-E72D297353CC}">
              <c16:uniqueId val="{00000000-0E4B-4B14-89D9-C87D6B09F34C}"/>
            </c:ext>
          </c:extLst>
        </c:ser>
        <c:ser>
          <c:idx val="1"/>
          <c:order val="1"/>
          <c:tx>
            <c:strRef>
              <c:f>Sheet1!$C$1</c:f>
              <c:strCache>
                <c:ptCount val="1"/>
                <c:pt idx="0">
                  <c:v>Oppenheimer (Cinema)</c:v>
                </c:pt>
              </c:strCache>
            </c:strRef>
          </c:tx>
          <c:spPr>
            <a:ln w="28575" cap="rnd">
              <a:solidFill>
                <a:srgbClr val="00C0F3"/>
              </a:solidFill>
              <a:round/>
            </a:ln>
            <a:effectLst/>
          </c:spPr>
          <c:marker>
            <c:symbol val="none"/>
          </c:marker>
          <c:cat>
            <c:numRef>
              <c:f>Sheet1!$A$2:$A$93</c:f>
              <c:numCache>
                <c:formatCode>m/d/yy;@</c:formatCode>
                <c:ptCount val="92"/>
                <c:pt idx="0">
                  <c:v>45078</c:v>
                </c:pt>
                <c:pt idx="1">
                  <c:v>45079</c:v>
                </c:pt>
                <c:pt idx="2">
                  <c:v>45080</c:v>
                </c:pt>
                <c:pt idx="3">
                  <c:v>45081</c:v>
                </c:pt>
                <c:pt idx="4">
                  <c:v>45082</c:v>
                </c:pt>
                <c:pt idx="5">
                  <c:v>45083</c:v>
                </c:pt>
                <c:pt idx="6">
                  <c:v>45084</c:v>
                </c:pt>
                <c:pt idx="7">
                  <c:v>45085</c:v>
                </c:pt>
                <c:pt idx="8">
                  <c:v>45086</c:v>
                </c:pt>
                <c:pt idx="9">
                  <c:v>45087</c:v>
                </c:pt>
                <c:pt idx="10">
                  <c:v>45088</c:v>
                </c:pt>
                <c:pt idx="11">
                  <c:v>45089</c:v>
                </c:pt>
                <c:pt idx="12">
                  <c:v>45090</c:v>
                </c:pt>
                <c:pt idx="13">
                  <c:v>45091</c:v>
                </c:pt>
                <c:pt idx="14">
                  <c:v>45092</c:v>
                </c:pt>
                <c:pt idx="15">
                  <c:v>45093</c:v>
                </c:pt>
                <c:pt idx="16">
                  <c:v>45094</c:v>
                </c:pt>
                <c:pt idx="17">
                  <c:v>45095</c:v>
                </c:pt>
                <c:pt idx="18">
                  <c:v>45096</c:v>
                </c:pt>
                <c:pt idx="19">
                  <c:v>45097</c:v>
                </c:pt>
                <c:pt idx="20">
                  <c:v>45098</c:v>
                </c:pt>
                <c:pt idx="21">
                  <c:v>45099</c:v>
                </c:pt>
                <c:pt idx="22">
                  <c:v>45100</c:v>
                </c:pt>
                <c:pt idx="23">
                  <c:v>45101</c:v>
                </c:pt>
                <c:pt idx="24">
                  <c:v>45102</c:v>
                </c:pt>
                <c:pt idx="25">
                  <c:v>45103</c:v>
                </c:pt>
                <c:pt idx="26">
                  <c:v>45104</c:v>
                </c:pt>
                <c:pt idx="27">
                  <c:v>45105</c:v>
                </c:pt>
                <c:pt idx="28">
                  <c:v>45106</c:v>
                </c:pt>
                <c:pt idx="29">
                  <c:v>45107</c:v>
                </c:pt>
                <c:pt idx="30">
                  <c:v>45108</c:v>
                </c:pt>
                <c:pt idx="31">
                  <c:v>45109</c:v>
                </c:pt>
                <c:pt idx="32">
                  <c:v>45110</c:v>
                </c:pt>
                <c:pt idx="33">
                  <c:v>45111</c:v>
                </c:pt>
                <c:pt idx="34">
                  <c:v>45112</c:v>
                </c:pt>
                <c:pt idx="35">
                  <c:v>45113</c:v>
                </c:pt>
                <c:pt idx="36">
                  <c:v>45114</c:v>
                </c:pt>
                <c:pt idx="37">
                  <c:v>45115</c:v>
                </c:pt>
                <c:pt idx="38">
                  <c:v>45116</c:v>
                </c:pt>
                <c:pt idx="39">
                  <c:v>45117</c:v>
                </c:pt>
                <c:pt idx="40">
                  <c:v>45118</c:v>
                </c:pt>
                <c:pt idx="41">
                  <c:v>45119</c:v>
                </c:pt>
                <c:pt idx="42">
                  <c:v>45120</c:v>
                </c:pt>
                <c:pt idx="43">
                  <c:v>45121</c:v>
                </c:pt>
                <c:pt idx="44">
                  <c:v>45122</c:v>
                </c:pt>
                <c:pt idx="45">
                  <c:v>45123</c:v>
                </c:pt>
                <c:pt idx="46">
                  <c:v>45124</c:v>
                </c:pt>
                <c:pt idx="47">
                  <c:v>45125</c:v>
                </c:pt>
                <c:pt idx="48">
                  <c:v>45126</c:v>
                </c:pt>
                <c:pt idx="49">
                  <c:v>45127</c:v>
                </c:pt>
                <c:pt idx="50">
                  <c:v>45128</c:v>
                </c:pt>
                <c:pt idx="51">
                  <c:v>45129</c:v>
                </c:pt>
                <c:pt idx="52">
                  <c:v>45130</c:v>
                </c:pt>
                <c:pt idx="53">
                  <c:v>45131</c:v>
                </c:pt>
                <c:pt idx="54">
                  <c:v>45132</c:v>
                </c:pt>
                <c:pt idx="55">
                  <c:v>45133</c:v>
                </c:pt>
                <c:pt idx="56">
                  <c:v>45134</c:v>
                </c:pt>
                <c:pt idx="57">
                  <c:v>45135</c:v>
                </c:pt>
                <c:pt idx="58">
                  <c:v>45136</c:v>
                </c:pt>
                <c:pt idx="59">
                  <c:v>45137</c:v>
                </c:pt>
                <c:pt idx="60">
                  <c:v>45138</c:v>
                </c:pt>
                <c:pt idx="61">
                  <c:v>45139</c:v>
                </c:pt>
                <c:pt idx="62">
                  <c:v>45140</c:v>
                </c:pt>
                <c:pt idx="63">
                  <c:v>45141</c:v>
                </c:pt>
                <c:pt idx="64">
                  <c:v>45142</c:v>
                </c:pt>
                <c:pt idx="65">
                  <c:v>45143</c:v>
                </c:pt>
                <c:pt idx="66">
                  <c:v>45144</c:v>
                </c:pt>
                <c:pt idx="67">
                  <c:v>45145</c:v>
                </c:pt>
                <c:pt idx="68">
                  <c:v>45146</c:v>
                </c:pt>
                <c:pt idx="69">
                  <c:v>45147</c:v>
                </c:pt>
                <c:pt idx="70">
                  <c:v>45148</c:v>
                </c:pt>
                <c:pt idx="71">
                  <c:v>45149</c:v>
                </c:pt>
                <c:pt idx="72">
                  <c:v>45150</c:v>
                </c:pt>
                <c:pt idx="73">
                  <c:v>45151</c:v>
                </c:pt>
                <c:pt idx="74">
                  <c:v>45152</c:v>
                </c:pt>
                <c:pt idx="75">
                  <c:v>45153</c:v>
                </c:pt>
                <c:pt idx="76">
                  <c:v>45154</c:v>
                </c:pt>
                <c:pt idx="77">
                  <c:v>45155</c:v>
                </c:pt>
                <c:pt idx="78">
                  <c:v>45156</c:v>
                </c:pt>
                <c:pt idx="79">
                  <c:v>45157</c:v>
                </c:pt>
                <c:pt idx="80">
                  <c:v>45158</c:v>
                </c:pt>
                <c:pt idx="81">
                  <c:v>45159</c:v>
                </c:pt>
                <c:pt idx="82">
                  <c:v>45160</c:v>
                </c:pt>
                <c:pt idx="83">
                  <c:v>45161</c:v>
                </c:pt>
                <c:pt idx="84">
                  <c:v>45162</c:v>
                </c:pt>
                <c:pt idx="85">
                  <c:v>45163</c:v>
                </c:pt>
                <c:pt idx="86">
                  <c:v>45164</c:v>
                </c:pt>
                <c:pt idx="87">
                  <c:v>45165</c:v>
                </c:pt>
                <c:pt idx="88">
                  <c:v>45166</c:v>
                </c:pt>
                <c:pt idx="89">
                  <c:v>45167</c:v>
                </c:pt>
                <c:pt idx="90">
                  <c:v>45168</c:v>
                </c:pt>
              </c:numCache>
            </c:numRef>
          </c:cat>
          <c:val>
            <c:numRef>
              <c:f>Sheet1!$C$2:$C$93</c:f>
              <c:numCache>
                <c:formatCode>General</c:formatCode>
                <c:ptCount val="92"/>
                <c:pt idx="0">
                  <c:v>1</c:v>
                </c:pt>
                <c:pt idx="1">
                  <c:v>3</c:v>
                </c:pt>
                <c:pt idx="2">
                  <c:v>2</c:v>
                </c:pt>
                <c:pt idx="3">
                  <c:v>2</c:v>
                </c:pt>
                <c:pt idx="4">
                  <c:v>2</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2</c:v>
                </c:pt>
                <c:pt idx="21">
                  <c:v>2</c:v>
                </c:pt>
                <c:pt idx="22">
                  <c:v>2</c:v>
                </c:pt>
                <c:pt idx="23">
                  <c:v>2</c:v>
                </c:pt>
                <c:pt idx="24">
                  <c:v>2</c:v>
                </c:pt>
                <c:pt idx="25">
                  <c:v>3</c:v>
                </c:pt>
                <c:pt idx="26">
                  <c:v>3</c:v>
                </c:pt>
                <c:pt idx="27">
                  <c:v>3</c:v>
                </c:pt>
                <c:pt idx="28">
                  <c:v>2</c:v>
                </c:pt>
                <c:pt idx="29">
                  <c:v>2</c:v>
                </c:pt>
                <c:pt idx="30">
                  <c:v>3</c:v>
                </c:pt>
                <c:pt idx="31">
                  <c:v>3</c:v>
                </c:pt>
                <c:pt idx="32">
                  <c:v>3</c:v>
                </c:pt>
                <c:pt idx="33">
                  <c:v>3</c:v>
                </c:pt>
                <c:pt idx="34">
                  <c:v>3</c:v>
                </c:pt>
                <c:pt idx="35">
                  <c:v>3</c:v>
                </c:pt>
                <c:pt idx="36">
                  <c:v>4</c:v>
                </c:pt>
                <c:pt idx="37">
                  <c:v>6</c:v>
                </c:pt>
                <c:pt idx="38">
                  <c:v>6</c:v>
                </c:pt>
                <c:pt idx="39">
                  <c:v>7</c:v>
                </c:pt>
                <c:pt idx="40">
                  <c:v>7</c:v>
                </c:pt>
                <c:pt idx="41">
                  <c:v>9</c:v>
                </c:pt>
                <c:pt idx="42">
                  <c:v>9</c:v>
                </c:pt>
                <c:pt idx="43">
                  <c:v>11</c:v>
                </c:pt>
                <c:pt idx="44">
                  <c:v>11</c:v>
                </c:pt>
                <c:pt idx="45">
                  <c:v>13</c:v>
                </c:pt>
                <c:pt idx="46">
                  <c:v>13</c:v>
                </c:pt>
                <c:pt idx="47">
                  <c:v>15</c:v>
                </c:pt>
                <c:pt idx="48">
                  <c:v>21</c:v>
                </c:pt>
                <c:pt idx="49">
                  <c:v>26</c:v>
                </c:pt>
                <c:pt idx="50">
                  <c:v>45</c:v>
                </c:pt>
                <c:pt idx="51">
                  <c:v>55</c:v>
                </c:pt>
                <c:pt idx="52">
                  <c:v>54</c:v>
                </c:pt>
                <c:pt idx="53">
                  <c:v>42</c:v>
                </c:pt>
                <c:pt idx="54">
                  <c:v>29</c:v>
                </c:pt>
                <c:pt idx="55">
                  <c:v>23</c:v>
                </c:pt>
                <c:pt idx="56">
                  <c:v>20</c:v>
                </c:pt>
                <c:pt idx="57">
                  <c:v>21</c:v>
                </c:pt>
                <c:pt idx="58">
                  <c:v>25</c:v>
                </c:pt>
                <c:pt idx="59">
                  <c:v>25</c:v>
                </c:pt>
                <c:pt idx="60">
                  <c:v>16</c:v>
                </c:pt>
                <c:pt idx="61">
                  <c:v>12</c:v>
                </c:pt>
                <c:pt idx="62">
                  <c:v>11</c:v>
                </c:pt>
                <c:pt idx="63">
                  <c:v>10</c:v>
                </c:pt>
                <c:pt idx="64">
                  <c:v>10</c:v>
                </c:pt>
                <c:pt idx="65">
                  <c:v>14</c:v>
                </c:pt>
                <c:pt idx="66">
                  <c:v>14</c:v>
                </c:pt>
                <c:pt idx="67">
                  <c:v>10</c:v>
                </c:pt>
                <c:pt idx="68">
                  <c:v>8</c:v>
                </c:pt>
                <c:pt idx="69">
                  <c:v>6</c:v>
                </c:pt>
                <c:pt idx="70">
                  <c:v>6</c:v>
                </c:pt>
                <c:pt idx="71">
                  <c:v>7</c:v>
                </c:pt>
                <c:pt idx="72">
                  <c:v>9</c:v>
                </c:pt>
                <c:pt idx="73">
                  <c:v>9</c:v>
                </c:pt>
                <c:pt idx="74">
                  <c:v>5</c:v>
                </c:pt>
                <c:pt idx="75">
                  <c:v>4</c:v>
                </c:pt>
                <c:pt idx="76">
                  <c:v>4</c:v>
                </c:pt>
                <c:pt idx="77">
                  <c:v>4</c:v>
                </c:pt>
                <c:pt idx="78">
                  <c:v>4</c:v>
                </c:pt>
                <c:pt idx="79">
                  <c:v>6</c:v>
                </c:pt>
                <c:pt idx="80">
                  <c:v>6</c:v>
                </c:pt>
                <c:pt idx="81">
                  <c:v>4</c:v>
                </c:pt>
                <c:pt idx="82">
                  <c:v>4</c:v>
                </c:pt>
                <c:pt idx="83">
                  <c:v>4</c:v>
                </c:pt>
                <c:pt idx="84">
                  <c:v>3</c:v>
                </c:pt>
                <c:pt idx="85">
                  <c:v>3</c:v>
                </c:pt>
                <c:pt idx="86">
                  <c:v>5</c:v>
                </c:pt>
                <c:pt idx="87">
                  <c:v>6</c:v>
                </c:pt>
                <c:pt idx="88">
                  <c:v>4</c:v>
                </c:pt>
                <c:pt idx="89">
                  <c:v>2</c:v>
                </c:pt>
                <c:pt idx="90">
                  <c:v>2</c:v>
                </c:pt>
                <c:pt idx="91">
                  <c:v>2</c:v>
                </c:pt>
              </c:numCache>
            </c:numRef>
          </c:val>
          <c:smooth val="0"/>
          <c:extLst>
            <c:ext xmlns:c16="http://schemas.microsoft.com/office/drawing/2014/chart" uri="{C3380CC4-5D6E-409C-BE32-E72D297353CC}">
              <c16:uniqueId val="{00000001-0E4B-4B14-89D9-C87D6B09F34C}"/>
            </c:ext>
          </c:extLst>
        </c:ser>
        <c:ser>
          <c:idx val="2"/>
          <c:order val="2"/>
          <c:tx>
            <c:strRef>
              <c:f>Sheet1!$D$1</c:f>
              <c:strCache>
                <c:ptCount val="1"/>
                <c:pt idx="0">
                  <c:v>Yellowstone (Paramount Network)</c:v>
                </c:pt>
              </c:strCache>
            </c:strRef>
          </c:tx>
          <c:spPr>
            <a:ln w="28575" cap="rnd">
              <a:solidFill>
                <a:srgbClr val="1B1464"/>
              </a:solidFill>
              <a:round/>
            </a:ln>
            <a:effectLst/>
          </c:spPr>
          <c:marker>
            <c:symbol val="none"/>
          </c:marker>
          <c:cat>
            <c:numRef>
              <c:f>Sheet1!$A$2:$A$93</c:f>
              <c:numCache>
                <c:formatCode>m/d/yy;@</c:formatCode>
                <c:ptCount val="92"/>
                <c:pt idx="0">
                  <c:v>45078</c:v>
                </c:pt>
                <c:pt idx="1">
                  <c:v>45079</c:v>
                </c:pt>
                <c:pt idx="2">
                  <c:v>45080</c:v>
                </c:pt>
                <c:pt idx="3">
                  <c:v>45081</c:v>
                </c:pt>
                <c:pt idx="4">
                  <c:v>45082</c:v>
                </c:pt>
                <c:pt idx="5">
                  <c:v>45083</c:v>
                </c:pt>
                <c:pt idx="6">
                  <c:v>45084</c:v>
                </c:pt>
                <c:pt idx="7">
                  <c:v>45085</c:v>
                </c:pt>
                <c:pt idx="8">
                  <c:v>45086</c:v>
                </c:pt>
                <c:pt idx="9">
                  <c:v>45087</c:v>
                </c:pt>
                <c:pt idx="10">
                  <c:v>45088</c:v>
                </c:pt>
                <c:pt idx="11">
                  <c:v>45089</c:v>
                </c:pt>
                <c:pt idx="12">
                  <c:v>45090</c:v>
                </c:pt>
                <c:pt idx="13">
                  <c:v>45091</c:v>
                </c:pt>
                <c:pt idx="14">
                  <c:v>45092</c:v>
                </c:pt>
                <c:pt idx="15">
                  <c:v>45093</c:v>
                </c:pt>
                <c:pt idx="16">
                  <c:v>45094</c:v>
                </c:pt>
                <c:pt idx="17">
                  <c:v>45095</c:v>
                </c:pt>
                <c:pt idx="18">
                  <c:v>45096</c:v>
                </c:pt>
                <c:pt idx="19">
                  <c:v>45097</c:v>
                </c:pt>
                <c:pt idx="20">
                  <c:v>45098</c:v>
                </c:pt>
                <c:pt idx="21">
                  <c:v>45099</c:v>
                </c:pt>
                <c:pt idx="22">
                  <c:v>45100</c:v>
                </c:pt>
                <c:pt idx="23">
                  <c:v>45101</c:v>
                </c:pt>
                <c:pt idx="24">
                  <c:v>45102</c:v>
                </c:pt>
                <c:pt idx="25">
                  <c:v>45103</c:v>
                </c:pt>
                <c:pt idx="26">
                  <c:v>45104</c:v>
                </c:pt>
                <c:pt idx="27">
                  <c:v>45105</c:v>
                </c:pt>
                <c:pt idx="28">
                  <c:v>45106</c:v>
                </c:pt>
                <c:pt idx="29">
                  <c:v>45107</c:v>
                </c:pt>
                <c:pt idx="30">
                  <c:v>45108</c:v>
                </c:pt>
                <c:pt idx="31">
                  <c:v>45109</c:v>
                </c:pt>
                <c:pt idx="32">
                  <c:v>45110</c:v>
                </c:pt>
                <c:pt idx="33">
                  <c:v>45111</c:v>
                </c:pt>
                <c:pt idx="34">
                  <c:v>45112</c:v>
                </c:pt>
                <c:pt idx="35">
                  <c:v>45113</c:v>
                </c:pt>
                <c:pt idx="36">
                  <c:v>45114</c:v>
                </c:pt>
                <c:pt idx="37">
                  <c:v>45115</c:v>
                </c:pt>
                <c:pt idx="38">
                  <c:v>45116</c:v>
                </c:pt>
                <c:pt idx="39">
                  <c:v>45117</c:v>
                </c:pt>
                <c:pt idx="40">
                  <c:v>45118</c:v>
                </c:pt>
                <c:pt idx="41">
                  <c:v>45119</c:v>
                </c:pt>
                <c:pt idx="42">
                  <c:v>45120</c:v>
                </c:pt>
                <c:pt idx="43">
                  <c:v>45121</c:v>
                </c:pt>
                <c:pt idx="44">
                  <c:v>45122</c:v>
                </c:pt>
                <c:pt idx="45">
                  <c:v>45123</c:v>
                </c:pt>
                <c:pt idx="46">
                  <c:v>45124</c:v>
                </c:pt>
                <c:pt idx="47">
                  <c:v>45125</c:v>
                </c:pt>
                <c:pt idx="48">
                  <c:v>45126</c:v>
                </c:pt>
                <c:pt idx="49">
                  <c:v>45127</c:v>
                </c:pt>
                <c:pt idx="50">
                  <c:v>45128</c:v>
                </c:pt>
                <c:pt idx="51">
                  <c:v>45129</c:v>
                </c:pt>
                <c:pt idx="52">
                  <c:v>45130</c:v>
                </c:pt>
                <c:pt idx="53">
                  <c:v>45131</c:v>
                </c:pt>
                <c:pt idx="54">
                  <c:v>45132</c:v>
                </c:pt>
                <c:pt idx="55">
                  <c:v>45133</c:v>
                </c:pt>
                <c:pt idx="56">
                  <c:v>45134</c:v>
                </c:pt>
                <c:pt idx="57">
                  <c:v>45135</c:v>
                </c:pt>
                <c:pt idx="58">
                  <c:v>45136</c:v>
                </c:pt>
                <c:pt idx="59">
                  <c:v>45137</c:v>
                </c:pt>
                <c:pt idx="60">
                  <c:v>45138</c:v>
                </c:pt>
                <c:pt idx="61">
                  <c:v>45139</c:v>
                </c:pt>
                <c:pt idx="62">
                  <c:v>45140</c:v>
                </c:pt>
                <c:pt idx="63">
                  <c:v>45141</c:v>
                </c:pt>
                <c:pt idx="64">
                  <c:v>45142</c:v>
                </c:pt>
                <c:pt idx="65">
                  <c:v>45143</c:v>
                </c:pt>
                <c:pt idx="66">
                  <c:v>45144</c:v>
                </c:pt>
                <c:pt idx="67">
                  <c:v>45145</c:v>
                </c:pt>
                <c:pt idx="68">
                  <c:v>45146</c:v>
                </c:pt>
                <c:pt idx="69">
                  <c:v>45147</c:v>
                </c:pt>
                <c:pt idx="70">
                  <c:v>45148</c:v>
                </c:pt>
                <c:pt idx="71">
                  <c:v>45149</c:v>
                </c:pt>
                <c:pt idx="72">
                  <c:v>45150</c:v>
                </c:pt>
                <c:pt idx="73">
                  <c:v>45151</c:v>
                </c:pt>
                <c:pt idx="74">
                  <c:v>45152</c:v>
                </c:pt>
                <c:pt idx="75">
                  <c:v>45153</c:v>
                </c:pt>
                <c:pt idx="76">
                  <c:v>45154</c:v>
                </c:pt>
                <c:pt idx="77">
                  <c:v>45155</c:v>
                </c:pt>
                <c:pt idx="78">
                  <c:v>45156</c:v>
                </c:pt>
                <c:pt idx="79">
                  <c:v>45157</c:v>
                </c:pt>
                <c:pt idx="80">
                  <c:v>45158</c:v>
                </c:pt>
                <c:pt idx="81">
                  <c:v>45159</c:v>
                </c:pt>
                <c:pt idx="82">
                  <c:v>45160</c:v>
                </c:pt>
                <c:pt idx="83">
                  <c:v>45161</c:v>
                </c:pt>
                <c:pt idx="84">
                  <c:v>45162</c:v>
                </c:pt>
                <c:pt idx="85">
                  <c:v>45163</c:v>
                </c:pt>
                <c:pt idx="86">
                  <c:v>45164</c:v>
                </c:pt>
                <c:pt idx="87">
                  <c:v>45165</c:v>
                </c:pt>
                <c:pt idx="88">
                  <c:v>45166</c:v>
                </c:pt>
                <c:pt idx="89">
                  <c:v>45167</c:v>
                </c:pt>
                <c:pt idx="90">
                  <c:v>45168</c:v>
                </c:pt>
              </c:numCache>
            </c:numRef>
          </c:cat>
          <c:val>
            <c:numRef>
              <c:f>Sheet1!$D$2:$D$93</c:f>
              <c:numCache>
                <c:formatCode>General</c:formatCode>
                <c:ptCount val="92"/>
                <c:pt idx="0">
                  <c:v>4</c:v>
                </c:pt>
                <c:pt idx="1">
                  <c:v>3</c:v>
                </c:pt>
                <c:pt idx="2">
                  <c:v>4</c:v>
                </c:pt>
                <c:pt idx="3">
                  <c:v>5</c:v>
                </c:pt>
                <c:pt idx="4">
                  <c:v>4</c:v>
                </c:pt>
                <c:pt idx="5">
                  <c:v>4</c:v>
                </c:pt>
                <c:pt idx="6">
                  <c:v>4</c:v>
                </c:pt>
                <c:pt idx="7">
                  <c:v>3</c:v>
                </c:pt>
                <c:pt idx="8">
                  <c:v>3</c:v>
                </c:pt>
                <c:pt idx="9">
                  <c:v>4</c:v>
                </c:pt>
                <c:pt idx="10">
                  <c:v>5</c:v>
                </c:pt>
                <c:pt idx="11">
                  <c:v>4</c:v>
                </c:pt>
                <c:pt idx="12">
                  <c:v>4</c:v>
                </c:pt>
                <c:pt idx="13">
                  <c:v>4</c:v>
                </c:pt>
                <c:pt idx="14">
                  <c:v>4</c:v>
                </c:pt>
                <c:pt idx="15">
                  <c:v>3</c:v>
                </c:pt>
                <c:pt idx="16">
                  <c:v>5</c:v>
                </c:pt>
                <c:pt idx="17">
                  <c:v>6</c:v>
                </c:pt>
                <c:pt idx="18">
                  <c:v>6</c:v>
                </c:pt>
                <c:pt idx="19">
                  <c:v>4</c:v>
                </c:pt>
                <c:pt idx="20">
                  <c:v>4</c:v>
                </c:pt>
                <c:pt idx="21">
                  <c:v>3</c:v>
                </c:pt>
                <c:pt idx="22">
                  <c:v>4</c:v>
                </c:pt>
                <c:pt idx="23">
                  <c:v>5</c:v>
                </c:pt>
                <c:pt idx="24">
                  <c:v>6</c:v>
                </c:pt>
                <c:pt idx="25">
                  <c:v>4</c:v>
                </c:pt>
                <c:pt idx="26">
                  <c:v>4</c:v>
                </c:pt>
                <c:pt idx="27">
                  <c:v>3</c:v>
                </c:pt>
                <c:pt idx="28">
                  <c:v>3</c:v>
                </c:pt>
                <c:pt idx="29">
                  <c:v>4</c:v>
                </c:pt>
                <c:pt idx="30">
                  <c:v>5</c:v>
                </c:pt>
                <c:pt idx="31">
                  <c:v>5</c:v>
                </c:pt>
                <c:pt idx="32">
                  <c:v>5</c:v>
                </c:pt>
                <c:pt idx="33">
                  <c:v>6</c:v>
                </c:pt>
                <c:pt idx="34">
                  <c:v>4</c:v>
                </c:pt>
                <c:pt idx="35">
                  <c:v>4</c:v>
                </c:pt>
                <c:pt idx="36">
                  <c:v>3</c:v>
                </c:pt>
                <c:pt idx="37">
                  <c:v>4</c:v>
                </c:pt>
                <c:pt idx="38">
                  <c:v>4</c:v>
                </c:pt>
                <c:pt idx="39">
                  <c:v>4</c:v>
                </c:pt>
                <c:pt idx="40">
                  <c:v>4</c:v>
                </c:pt>
                <c:pt idx="41">
                  <c:v>3</c:v>
                </c:pt>
                <c:pt idx="42">
                  <c:v>3</c:v>
                </c:pt>
                <c:pt idx="43">
                  <c:v>3</c:v>
                </c:pt>
                <c:pt idx="44">
                  <c:v>3</c:v>
                </c:pt>
                <c:pt idx="45">
                  <c:v>4</c:v>
                </c:pt>
                <c:pt idx="46">
                  <c:v>4</c:v>
                </c:pt>
                <c:pt idx="47">
                  <c:v>4</c:v>
                </c:pt>
                <c:pt idx="48">
                  <c:v>3</c:v>
                </c:pt>
                <c:pt idx="49">
                  <c:v>3</c:v>
                </c:pt>
                <c:pt idx="50">
                  <c:v>3</c:v>
                </c:pt>
                <c:pt idx="51">
                  <c:v>3</c:v>
                </c:pt>
                <c:pt idx="52">
                  <c:v>4</c:v>
                </c:pt>
                <c:pt idx="53">
                  <c:v>4</c:v>
                </c:pt>
                <c:pt idx="54">
                  <c:v>3</c:v>
                </c:pt>
                <c:pt idx="55">
                  <c:v>3</c:v>
                </c:pt>
                <c:pt idx="56">
                  <c:v>3</c:v>
                </c:pt>
                <c:pt idx="57">
                  <c:v>3</c:v>
                </c:pt>
                <c:pt idx="58">
                  <c:v>3</c:v>
                </c:pt>
                <c:pt idx="59">
                  <c:v>4</c:v>
                </c:pt>
                <c:pt idx="60">
                  <c:v>4</c:v>
                </c:pt>
                <c:pt idx="61">
                  <c:v>3</c:v>
                </c:pt>
                <c:pt idx="62">
                  <c:v>3</c:v>
                </c:pt>
                <c:pt idx="63">
                  <c:v>3</c:v>
                </c:pt>
                <c:pt idx="64">
                  <c:v>3</c:v>
                </c:pt>
                <c:pt idx="65">
                  <c:v>4</c:v>
                </c:pt>
                <c:pt idx="66">
                  <c:v>4</c:v>
                </c:pt>
                <c:pt idx="67">
                  <c:v>4</c:v>
                </c:pt>
                <c:pt idx="68">
                  <c:v>3</c:v>
                </c:pt>
                <c:pt idx="69">
                  <c:v>3</c:v>
                </c:pt>
                <c:pt idx="70">
                  <c:v>3</c:v>
                </c:pt>
                <c:pt idx="71">
                  <c:v>3</c:v>
                </c:pt>
                <c:pt idx="72">
                  <c:v>4</c:v>
                </c:pt>
                <c:pt idx="73">
                  <c:v>4</c:v>
                </c:pt>
                <c:pt idx="74">
                  <c:v>4</c:v>
                </c:pt>
                <c:pt idx="75">
                  <c:v>4</c:v>
                </c:pt>
                <c:pt idx="76">
                  <c:v>3</c:v>
                </c:pt>
                <c:pt idx="77">
                  <c:v>3</c:v>
                </c:pt>
                <c:pt idx="78">
                  <c:v>3</c:v>
                </c:pt>
                <c:pt idx="79">
                  <c:v>3</c:v>
                </c:pt>
                <c:pt idx="80">
                  <c:v>4</c:v>
                </c:pt>
                <c:pt idx="81">
                  <c:v>3</c:v>
                </c:pt>
                <c:pt idx="82">
                  <c:v>3</c:v>
                </c:pt>
                <c:pt idx="83">
                  <c:v>3</c:v>
                </c:pt>
                <c:pt idx="84">
                  <c:v>2</c:v>
                </c:pt>
                <c:pt idx="85">
                  <c:v>3</c:v>
                </c:pt>
                <c:pt idx="86">
                  <c:v>3</c:v>
                </c:pt>
                <c:pt idx="87">
                  <c:v>4</c:v>
                </c:pt>
                <c:pt idx="88">
                  <c:v>3</c:v>
                </c:pt>
                <c:pt idx="89">
                  <c:v>3</c:v>
                </c:pt>
                <c:pt idx="90">
                  <c:v>3</c:v>
                </c:pt>
                <c:pt idx="91">
                  <c:v>2</c:v>
                </c:pt>
              </c:numCache>
            </c:numRef>
          </c:val>
          <c:smooth val="0"/>
          <c:extLst>
            <c:ext xmlns:c16="http://schemas.microsoft.com/office/drawing/2014/chart" uri="{C3380CC4-5D6E-409C-BE32-E72D297353CC}">
              <c16:uniqueId val="{00000002-0E4B-4B14-89D9-C87D6B09F34C}"/>
            </c:ext>
          </c:extLst>
        </c:ser>
        <c:ser>
          <c:idx val="3"/>
          <c:order val="3"/>
          <c:tx>
            <c:strRef>
              <c:f>Sheet1!$E$1</c:f>
              <c:strCache>
                <c:ptCount val="1"/>
                <c:pt idx="0">
                  <c:v>One Piece (Netflix)</c:v>
                </c:pt>
              </c:strCache>
            </c:strRef>
          </c:tx>
          <c:spPr>
            <a:ln w="28575" cap="rnd">
              <a:solidFill>
                <a:srgbClr val="4EBEA4"/>
              </a:solidFill>
              <a:round/>
            </a:ln>
            <a:effectLst/>
          </c:spPr>
          <c:marker>
            <c:symbol val="none"/>
          </c:marker>
          <c:cat>
            <c:numRef>
              <c:f>Sheet1!$A$2:$A$93</c:f>
              <c:numCache>
                <c:formatCode>m/d/yy;@</c:formatCode>
                <c:ptCount val="92"/>
                <c:pt idx="0">
                  <c:v>45078</c:v>
                </c:pt>
                <c:pt idx="1">
                  <c:v>45079</c:v>
                </c:pt>
                <c:pt idx="2">
                  <c:v>45080</c:v>
                </c:pt>
                <c:pt idx="3">
                  <c:v>45081</c:v>
                </c:pt>
                <c:pt idx="4">
                  <c:v>45082</c:v>
                </c:pt>
                <c:pt idx="5">
                  <c:v>45083</c:v>
                </c:pt>
                <c:pt idx="6">
                  <c:v>45084</c:v>
                </c:pt>
                <c:pt idx="7">
                  <c:v>45085</c:v>
                </c:pt>
                <c:pt idx="8">
                  <c:v>45086</c:v>
                </c:pt>
                <c:pt idx="9">
                  <c:v>45087</c:v>
                </c:pt>
                <c:pt idx="10">
                  <c:v>45088</c:v>
                </c:pt>
                <c:pt idx="11">
                  <c:v>45089</c:v>
                </c:pt>
                <c:pt idx="12">
                  <c:v>45090</c:v>
                </c:pt>
                <c:pt idx="13">
                  <c:v>45091</c:v>
                </c:pt>
                <c:pt idx="14">
                  <c:v>45092</c:v>
                </c:pt>
                <c:pt idx="15">
                  <c:v>45093</c:v>
                </c:pt>
                <c:pt idx="16">
                  <c:v>45094</c:v>
                </c:pt>
                <c:pt idx="17">
                  <c:v>45095</c:v>
                </c:pt>
                <c:pt idx="18">
                  <c:v>45096</c:v>
                </c:pt>
                <c:pt idx="19">
                  <c:v>45097</c:v>
                </c:pt>
                <c:pt idx="20">
                  <c:v>45098</c:v>
                </c:pt>
                <c:pt idx="21">
                  <c:v>45099</c:v>
                </c:pt>
                <c:pt idx="22">
                  <c:v>45100</c:v>
                </c:pt>
                <c:pt idx="23">
                  <c:v>45101</c:v>
                </c:pt>
                <c:pt idx="24">
                  <c:v>45102</c:v>
                </c:pt>
                <c:pt idx="25">
                  <c:v>45103</c:v>
                </c:pt>
                <c:pt idx="26">
                  <c:v>45104</c:v>
                </c:pt>
                <c:pt idx="27">
                  <c:v>45105</c:v>
                </c:pt>
                <c:pt idx="28">
                  <c:v>45106</c:v>
                </c:pt>
                <c:pt idx="29">
                  <c:v>45107</c:v>
                </c:pt>
                <c:pt idx="30">
                  <c:v>45108</c:v>
                </c:pt>
                <c:pt idx="31">
                  <c:v>45109</c:v>
                </c:pt>
                <c:pt idx="32">
                  <c:v>45110</c:v>
                </c:pt>
                <c:pt idx="33">
                  <c:v>45111</c:v>
                </c:pt>
                <c:pt idx="34">
                  <c:v>45112</c:v>
                </c:pt>
                <c:pt idx="35">
                  <c:v>45113</c:v>
                </c:pt>
                <c:pt idx="36">
                  <c:v>45114</c:v>
                </c:pt>
                <c:pt idx="37">
                  <c:v>45115</c:v>
                </c:pt>
                <c:pt idx="38">
                  <c:v>45116</c:v>
                </c:pt>
                <c:pt idx="39">
                  <c:v>45117</c:v>
                </c:pt>
                <c:pt idx="40">
                  <c:v>45118</c:v>
                </c:pt>
                <c:pt idx="41">
                  <c:v>45119</c:v>
                </c:pt>
                <c:pt idx="42">
                  <c:v>45120</c:v>
                </c:pt>
                <c:pt idx="43">
                  <c:v>45121</c:v>
                </c:pt>
                <c:pt idx="44">
                  <c:v>45122</c:v>
                </c:pt>
                <c:pt idx="45">
                  <c:v>45123</c:v>
                </c:pt>
                <c:pt idx="46">
                  <c:v>45124</c:v>
                </c:pt>
                <c:pt idx="47">
                  <c:v>45125</c:v>
                </c:pt>
                <c:pt idx="48">
                  <c:v>45126</c:v>
                </c:pt>
                <c:pt idx="49">
                  <c:v>45127</c:v>
                </c:pt>
                <c:pt idx="50">
                  <c:v>45128</c:v>
                </c:pt>
                <c:pt idx="51">
                  <c:v>45129</c:v>
                </c:pt>
                <c:pt idx="52">
                  <c:v>45130</c:v>
                </c:pt>
                <c:pt idx="53">
                  <c:v>45131</c:v>
                </c:pt>
                <c:pt idx="54">
                  <c:v>45132</c:v>
                </c:pt>
                <c:pt idx="55">
                  <c:v>45133</c:v>
                </c:pt>
                <c:pt idx="56">
                  <c:v>45134</c:v>
                </c:pt>
                <c:pt idx="57">
                  <c:v>45135</c:v>
                </c:pt>
                <c:pt idx="58">
                  <c:v>45136</c:v>
                </c:pt>
                <c:pt idx="59">
                  <c:v>45137</c:v>
                </c:pt>
                <c:pt idx="60">
                  <c:v>45138</c:v>
                </c:pt>
                <c:pt idx="61">
                  <c:v>45139</c:v>
                </c:pt>
                <c:pt idx="62">
                  <c:v>45140</c:v>
                </c:pt>
                <c:pt idx="63">
                  <c:v>45141</c:v>
                </c:pt>
                <c:pt idx="64">
                  <c:v>45142</c:v>
                </c:pt>
                <c:pt idx="65">
                  <c:v>45143</c:v>
                </c:pt>
                <c:pt idx="66">
                  <c:v>45144</c:v>
                </c:pt>
                <c:pt idx="67">
                  <c:v>45145</c:v>
                </c:pt>
                <c:pt idx="68">
                  <c:v>45146</c:v>
                </c:pt>
                <c:pt idx="69">
                  <c:v>45147</c:v>
                </c:pt>
                <c:pt idx="70">
                  <c:v>45148</c:v>
                </c:pt>
                <c:pt idx="71">
                  <c:v>45149</c:v>
                </c:pt>
                <c:pt idx="72">
                  <c:v>45150</c:v>
                </c:pt>
                <c:pt idx="73">
                  <c:v>45151</c:v>
                </c:pt>
                <c:pt idx="74">
                  <c:v>45152</c:v>
                </c:pt>
                <c:pt idx="75">
                  <c:v>45153</c:v>
                </c:pt>
                <c:pt idx="76">
                  <c:v>45154</c:v>
                </c:pt>
                <c:pt idx="77">
                  <c:v>45155</c:v>
                </c:pt>
                <c:pt idx="78">
                  <c:v>45156</c:v>
                </c:pt>
                <c:pt idx="79">
                  <c:v>45157</c:v>
                </c:pt>
                <c:pt idx="80">
                  <c:v>45158</c:v>
                </c:pt>
                <c:pt idx="81">
                  <c:v>45159</c:v>
                </c:pt>
                <c:pt idx="82">
                  <c:v>45160</c:v>
                </c:pt>
                <c:pt idx="83">
                  <c:v>45161</c:v>
                </c:pt>
                <c:pt idx="84">
                  <c:v>45162</c:v>
                </c:pt>
                <c:pt idx="85">
                  <c:v>45163</c:v>
                </c:pt>
                <c:pt idx="86">
                  <c:v>45164</c:v>
                </c:pt>
                <c:pt idx="87">
                  <c:v>45165</c:v>
                </c:pt>
                <c:pt idx="88">
                  <c:v>45166</c:v>
                </c:pt>
                <c:pt idx="89">
                  <c:v>45167</c:v>
                </c:pt>
                <c:pt idx="90">
                  <c:v>45168</c:v>
                </c:pt>
              </c:numCache>
            </c:numRef>
          </c:cat>
          <c:val>
            <c:numRef>
              <c:f>Sheet1!$E$2:$E$93</c:f>
              <c:numCache>
                <c:formatCode>General</c:formatCode>
                <c:ptCount val="92"/>
                <c:pt idx="0">
                  <c:v>3</c:v>
                </c:pt>
                <c:pt idx="1">
                  <c:v>3</c:v>
                </c:pt>
                <c:pt idx="2">
                  <c:v>4</c:v>
                </c:pt>
                <c:pt idx="3">
                  <c:v>4</c:v>
                </c:pt>
                <c:pt idx="4">
                  <c:v>3</c:v>
                </c:pt>
                <c:pt idx="5">
                  <c:v>3</c:v>
                </c:pt>
                <c:pt idx="6">
                  <c:v>4</c:v>
                </c:pt>
                <c:pt idx="7">
                  <c:v>3</c:v>
                </c:pt>
                <c:pt idx="8">
                  <c:v>3</c:v>
                </c:pt>
                <c:pt idx="9">
                  <c:v>3</c:v>
                </c:pt>
                <c:pt idx="10">
                  <c:v>4</c:v>
                </c:pt>
                <c:pt idx="11">
                  <c:v>3</c:v>
                </c:pt>
                <c:pt idx="12">
                  <c:v>3</c:v>
                </c:pt>
                <c:pt idx="13">
                  <c:v>3</c:v>
                </c:pt>
                <c:pt idx="14">
                  <c:v>3</c:v>
                </c:pt>
                <c:pt idx="15">
                  <c:v>3</c:v>
                </c:pt>
                <c:pt idx="16">
                  <c:v>4</c:v>
                </c:pt>
                <c:pt idx="17">
                  <c:v>6</c:v>
                </c:pt>
                <c:pt idx="18">
                  <c:v>5</c:v>
                </c:pt>
                <c:pt idx="19">
                  <c:v>4</c:v>
                </c:pt>
                <c:pt idx="20">
                  <c:v>3</c:v>
                </c:pt>
                <c:pt idx="21">
                  <c:v>3</c:v>
                </c:pt>
                <c:pt idx="22">
                  <c:v>3</c:v>
                </c:pt>
                <c:pt idx="23">
                  <c:v>3</c:v>
                </c:pt>
                <c:pt idx="24">
                  <c:v>4</c:v>
                </c:pt>
                <c:pt idx="25">
                  <c:v>3</c:v>
                </c:pt>
                <c:pt idx="26">
                  <c:v>3</c:v>
                </c:pt>
                <c:pt idx="27">
                  <c:v>3</c:v>
                </c:pt>
                <c:pt idx="28">
                  <c:v>3</c:v>
                </c:pt>
                <c:pt idx="29">
                  <c:v>3</c:v>
                </c:pt>
                <c:pt idx="30">
                  <c:v>4</c:v>
                </c:pt>
                <c:pt idx="31">
                  <c:v>4</c:v>
                </c:pt>
                <c:pt idx="32">
                  <c:v>4</c:v>
                </c:pt>
                <c:pt idx="33">
                  <c:v>4</c:v>
                </c:pt>
                <c:pt idx="34">
                  <c:v>4</c:v>
                </c:pt>
                <c:pt idx="35">
                  <c:v>4</c:v>
                </c:pt>
                <c:pt idx="36">
                  <c:v>4</c:v>
                </c:pt>
                <c:pt idx="37">
                  <c:v>4</c:v>
                </c:pt>
                <c:pt idx="38">
                  <c:v>4</c:v>
                </c:pt>
                <c:pt idx="39">
                  <c:v>4</c:v>
                </c:pt>
                <c:pt idx="40">
                  <c:v>4</c:v>
                </c:pt>
                <c:pt idx="41">
                  <c:v>4</c:v>
                </c:pt>
                <c:pt idx="42">
                  <c:v>4</c:v>
                </c:pt>
                <c:pt idx="43">
                  <c:v>4</c:v>
                </c:pt>
                <c:pt idx="44">
                  <c:v>4</c:v>
                </c:pt>
                <c:pt idx="45">
                  <c:v>5</c:v>
                </c:pt>
                <c:pt idx="46">
                  <c:v>4</c:v>
                </c:pt>
                <c:pt idx="47">
                  <c:v>4</c:v>
                </c:pt>
                <c:pt idx="48">
                  <c:v>4</c:v>
                </c:pt>
                <c:pt idx="49">
                  <c:v>4</c:v>
                </c:pt>
                <c:pt idx="50">
                  <c:v>4</c:v>
                </c:pt>
                <c:pt idx="51">
                  <c:v>6</c:v>
                </c:pt>
                <c:pt idx="52">
                  <c:v>6</c:v>
                </c:pt>
                <c:pt idx="53">
                  <c:v>5</c:v>
                </c:pt>
                <c:pt idx="54">
                  <c:v>4</c:v>
                </c:pt>
                <c:pt idx="55">
                  <c:v>4</c:v>
                </c:pt>
                <c:pt idx="56">
                  <c:v>4</c:v>
                </c:pt>
                <c:pt idx="57">
                  <c:v>4</c:v>
                </c:pt>
                <c:pt idx="58">
                  <c:v>4</c:v>
                </c:pt>
                <c:pt idx="59">
                  <c:v>5</c:v>
                </c:pt>
                <c:pt idx="60">
                  <c:v>4</c:v>
                </c:pt>
                <c:pt idx="61">
                  <c:v>4</c:v>
                </c:pt>
                <c:pt idx="62">
                  <c:v>4</c:v>
                </c:pt>
                <c:pt idx="63">
                  <c:v>4</c:v>
                </c:pt>
                <c:pt idx="64">
                  <c:v>4</c:v>
                </c:pt>
                <c:pt idx="65">
                  <c:v>5</c:v>
                </c:pt>
                <c:pt idx="66">
                  <c:v>9</c:v>
                </c:pt>
                <c:pt idx="67">
                  <c:v>4</c:v>
                </c:pt>
                <c:pt idx="68">
                  <c:v>4</c:v>
                </c:pt>
                <c:pt idx="69">
                  <c:v>4</c:v>
                </c:pt>
                <c:pt idx="70">
                  <c:v>4</c:v>
                </c:pt>
                <c:pt idx="71">
                  <c:v>4</c:v>
                </c:pt>
                <c:pt idx="72">
                  <c:v>5</c:v>
                </c:pt>
                <c:pt idx="73">
                  <c:v>6</c:v>
                </c:pt>
                <c:pt idx="74">
                  <c:v>4</c:v>
                </c:pt>
                <c:pt idx="75">
                  <c:v>4</c:v>
                </c:pt>
                <c:pt idx="76">
                  <c:v>4</c:v>
                </c:pt>
                <c:pt idx="77">
                  <c:v>4</c:v>
                </c:pt>
                <c:pt idx="78">
                  <c:v>4</c:v>
                </c:pt>
                <c:pt idx="79">
                  <c:v>4</c:v>
                </c:pt>
                <c:pt idx="80">
                  <c:v>4</c:v>
                </c:pt>
                <c:pt idx="81">
                  <c:v>4</c:v>
                </c:pt>
                <c:pt idx="82">
                  <c:v>4</c:v>
                </c:pt>
                <c:pt idx="83">
                  <c:v>4</c:v>
                </c:pt>
                <c:pt idx="84">
                  <c:v>3</c:v>
                </c:pt>
                <c:pt idx="85">
                  <c:v>4</c:v>
                </c:pt>
                <c:pt idx="86">
                  <c:v>4</c:v>
                </c:pt>
                <c:pt idx="87">
                  <c:v>5</c:v>
                </c:pt>
                <c:pt idx="88">
                  <c:v>4</c:v>
                </c:pt>
                <c:pt idx="89">
                  <c:v>4</c:v>
                </c:pt>
                <c:pt idx="90">
                  <c:v>5</c:v>
                </c:pt>
                <c:pt idx="91">
                  <c:v>13</c:v>
                </c:pt>
              </c:numCache>
            </c:numRef>
          </c:val>
          <c:smooth val="0"/>
          <c:extLst>
            <c:ext xmlns:c16="http://schemas.microsoft.com/office/drawing/2014/chart" uri="{C3380CC4-5D6E-409C-BE32-E72D297353CC}">
              <c16:uniqueId val="{00000003-0E4B-4B14-89D9-C87D6B09F34C}"/>
            </c:ext>
          </c:extLst>
        </c:ser>
        <c:ser>
          <c:idx val="4"/>
          <c:order val="4"/>
          <c:tx>
            <c:strRef>
              <c:f>Sheet1!$F$1</c:f>
              <c:strCache>
                <c:ptCount val="1"/>
                <c:pt idx="0">
                  <c:v>The Bear (Hulu)</c:v>
                </c:pt>
              </c:strCache>
            </c:strRef>
          </c:tx>
          <c:spPr>
            <a:ln w="28575" cap="rnd">
              <a:solidFill>
                <a:srgbClr val="A343FF"/>
              </a:solidFill>
              <a:round/>
            </a:ln>
            <a:effectLst/>
          </c:spPr>
          <c:marker>
            <c:symbol val="none"/>
          </c:marker>
          <c:cat>
            <c:numRef>
              <c:f>Sheet1!$A$2:$A$93</c:f>
              <c:numCache>
                <c:formatCode>m/d/yy;@</c:formatCode>
                <c:ptCount val="92"/>
                <c:pt idx="0">
                  <c:v>45078</c:v>
                </c:pt>
                <c:pt idx="1">
                  <c:v>45079</c:v>
                </c:pt>
                <c:pt idx="2">
                  <c:v>45080</c:v>
                </c:pt>
                <c:pt idx="3">
                  <c:v>45081</c:v>
                </c:pt>
                <c:pt idx="4">
                  <c:v>45082</c:v>
                </c:pt>
                <c:pt idx="5">
                  <c:v>45083</c:v>
                </c:pt>
                <c:pt idx="6">
                  <c:v>45084</c:v>
                </c:pt>
                <c:pt idx="7">
                  <c:v>45085</c:v>
                </c:pt>
                <c:pt idx="8">
                  <c:v>45086</c:v>
                </c:pt>
                <c:pt idx="9">
                  <c:v>45087</c:v>
                </c:pt>
                <c:pt idx="10">
                  <c:v>45088</c:v>
                </c:pt>
                <c:pt idx="11">
                  <c:v>45089</c:v>
                </c:pt>
                <c:pt idx="12">
                  <c:v>45090</c:v>
                </c:pt>
                <c:pt idx="13">
                  <c:v>45091</c:v>
                </c:pt>
                <c:pt idx="14">
                  <c:v>45092</c:v>
                </c:pt>
                <c:pt idx="15">
                  <c:v>45093</c:v>
                </c:pt>
                <c:pt idx="16">
                  <c:v>45094</c:v>
                </c:pt>
                <c:pt idx="17">
                  <c:v>45095</c:v>
                </c:pt>
                <c:pt idx="18">
                  <c:v>45096</c:v>
                </c:pt>
                <c:pt idx="19">
                  <c:v>45097</c:v>
                </c:pt>
                <c:pt idx="20">
                  <c:v>45098</c:v>
                </c:pt>
                <c:pt idx="21">
                  <c:v>45099</c:v>
                </c:pt>
                <c:pt idx="22">
                  <c:v>45100</c:v>
                </c:pt>
                <c:pt idx="23">
                  <c:v>45101</c:v>
                </c:pt>
                <c:pt idx="24">
                  <c:v>45102</c:v>
                </c:pt>
                <c:pt idx="25">
                  <c:v>45103</c:v>
                </c:pt>
                <c:pt idx="26">
                  <c:v>45104</c:v>
                </c:pt>
                <c:pt idx="27">
                  <c:v>45105</c:v>
                </c:pt>
                <c:pt idx="28">
                  <c:v>45106</c:v>
                </c:pt>
                <c:pt idx="29">
                  <c:v>45107</c:v>
                </c:pt>
                <c:pt idx="30">
                  <c:v>45108</c:v>
                </c:pt>
                <c:pt idx="31">
                  <c:v>45109</c:v>
                </c:pt>
                <c:pt idx="32">
                  <c:v>45110</c:v>
                </c:pt>
                <c:pt idx="33">
                  <c:v>45111</c:v>
                </c:pt>
                <c:pt idx="34">
                  <c:v>45112</c:v>
                </c:pt>
                <c:pt idx="35">
                  <c:v>45113</c:v>
                </c:pt>
                <c:pt idx="36">
                  <c:v>45114</c:v>
                </c:pt>
                <c:pt idx="37">
                  <c:v>45115</c:v>
                </c:pt>
                <c:pt idx="38">
                  <c:v>45116</c:v>
                </c:pt>
                <c:pt idx="39">
                  <c:v>45117</c:v>
                </c:pt>
                <c:pt idx="40">
                  <c:v>45118</c:v>
                </c:pt>
                <c:pt idx="41">
                  <c:v>45119</c:v>
                </c:pt>
                <c:pt idx="42">
                  <c:v>45120</c:v>
                </c:pt>
                <c:pt idx="43">
                  <c:v>45121</c:v>
                </c:pt>
                <c:pt idx="44">
                  <c:v>45122</c:v>
                </c:pt>
                <c:pt idx="45">
                  <c:v>45123</c:v>
                </c:pt>
                <c:pt idx="46">
                  <c:v>45124</c:v>
                </c:pt>
                <c:pt idx="47">
                  <c:v>45125</c:v>
                </c:pt>
                <c:pt idx="48">
                  <c:v>45126</c:v>
                </c:pt>
                <c:pt idx="49">
                  <c:v>45127</c:v>
                </c:pt>
                <c:pt idx="50">
                  <c:v>45128</c:v>
                </c:pt>
                <c:pt idx="51">
                  <c:v>45129</c:v>
                </c:pt>
                <c:pt idx="52">
                  <c:v>45130</c:v>
                </c:pt>
                <c:pt idx="53">
                  <c:v>45131</c:v>
                </c:pt>
                <c:pt idx="54">
                  <c:v>45132</c:v>
                </c:pt>
                <c:pt idx="55">
                  <c:v>45133</c:v>
                </c:pt>
                <c:pt idx="56">
                  <c:v>45134</c:v>
                </c:pt>
                <c:pt idx="57">
                  <c:v>45135</c:v>
                </c:pt>
                <c:pt idx="58">
                  <c:v>45136</c:v>
                </c:pt>
                <c:pt idx="59">
                  <c:v>45137</c:v>
                </c:pt>
                <c:pt idx="60">
                  <c:v>45138</c:v>
                </c:pt>
                <c:pt idx="61">
                  <c:v>45139</c:v>
                </c:pt>
                <c:pt idx="62">
                  <c:v>45140</c:v>
                </c:pt>
                <c:pt idx="63">
                  <c:v>45141</c:v>
                </c:pt>
                <c:pt idx="64">
                  <c:v>45142</c:v>
                </c:pt>
                <c:pt idx="65">
                  <c:v>45143</c:v>
                </c:pt>
                <c:pt idx="66">
                  <c:v>45144</c:v>
                </c:pt>
                <c:pt idx="67">
                  <c:v>45145</c:v>
                </c:pt>
                <c:pt idx="68">
                  <c:v>45146</c:v>
                </c:pt>
                <c:pt idx="69">
                  <c:v>45147</c:v>
                </c:pt>
                <c:pt idx="70">
                  <c:v>45148</c:v>
                </c:pt>
                <c:pt idx="71">
                  <c:v>45149</c:v>
                </c:pt>
                <c:pt idx="72">
                  <c:v>45150</c:v>
                </c:pt>
                <c:pt idx="73">
                  <c:v>45151</c:v>
                </c:pt>
                <c:pt idx="74">
                  <c:v>45152</c:v>
                </c:pt>
                <c:pt idx="75">
                  <c:v>45153</c:v>
                </c:pt>
                <c:pt idx="76">
                  <c:v>45154</c:v>
                </c:pt>
                <c:pt idx="77">
                  <c:v>45155</c:v>
                </c:pt>
                <c:pt idx="78">
                  <c:v>45156</c:v>
                </c:pt>
                <c:pt idx="79">
                  <c:v>45157</c:v>
                </c:pt>
                <c:pt idx="80">
                  <c:v>45158</c:v>
                </c:pt>
                <c:pt idx="81">
                  <c:v>45159</c:v>
                </c:pt>
                <c:pt idx="82">
                  <c:v>45160</c:v>
                </c:pt>
                <c:pt idx="83">
                  <c:v>45161</c:v>
                </c:pt>
                <c:pt idx="84">
                  <c:v>45162</c:v>
                </c:pt>
                <c:pt idx="85">
                  <c:v>45163</c:v>
                </c:pt>
                <c:pt idx="86">
                  <c:v>45164</c:v>
                </c:pt>
                <c:pt idx="87">
                  <c:v>45165</c:v>
                </c:pt>
                <c:pt idx="88">
                  <c:v>45166</c:v>
                </c:pt>
                <c:pt idx="89">
                  <c:v>45167</c:v>
                </c:pt>
                <c:pt idx="90">
                  <c:v>45168</c:v>
                </c:pt>
              </c:numCache>
            </c:numRef>
          </c:cat>
          <c:val>
            <c:numRef>
              <c:f>Sheet1!$F$2:$F$93</c:f>
              <c:numCache>
                <c:formatCode>General</c:formatCode>
                <c:ptCount val="92"/>
                <c:pt idx="0">
                  <c:v>1</c:v>
                </c:pt>
                <c:pt idx="1">
                  <c:v>1</c:v>
                </c:pt>
                <c:pt idx="2">
                  <c:v>2</c:v>
                </c:pt>
                <c:pt idx="3">
                  <c:v>2</c:v>
                </c:pt>
                <c:pt idx="4">
                  <c:v>1</c:v>
                </c:pt>
                <c:pt idx="5">
                  <c:v>2</c:v>
                </c:pt>
                <c:pt idx="6">
                  <c:v>2</c:v>
                </c:pt>
                <c:pt idx="7">
                  <c:v>1</c:v>
                </c:pt>
                <c:pt idx="8">
                  <c:v>1</c:v>
                </c:pt>
                <c:pt idx="9">
                  <c:v>2</c:v>
                </c:pt>
                <c:pt idx="10">
                  <c:v>2</c:v>
                </c:pt>
                <c:pt idx="11">
                  <c:v>2</c:v>
                </c:pt>
                <c:pt idx="12">
                  <c:v>2</c:v>
                </c:pt>
                <c:pt idx="13">
                  <c:v>1</c:v>
                </c:pt>
                <c:pt idx="14">
                  <c:v>2</c:v>
                </c:pt>
                <c:pt idx="15">
                  <c:v>2</c:v>
                </c:pt>
                <c:pt idx="16">
                  <c:v>2</c:v>
                </c:pt>
                <c:pt idx="17">
                  <c:v>2</c:v>
                </c:pt>
                <c:pt idx="18">
                  <c:v>2</c:v>
                </c:pt>
                <c:pt idx="19">
                  <c:v>2</c:v>
                </c:pt>
                <c:pt idx="20">
                  <c:v>2</c:v>
                </c:pt>
                <c:pt idx="21">
                  <c:v>4</c:v>
                </c:pt>
                <c:pt idx="22">
                  <c:v>7</c:v>
                </c:pt>
                <c:pt idx="23">
                  <c:v>8</c:v>
                </c:pt>
                <c:pt idx="24">
                  <c:v>9</c:v>
                </c:pt>
                <c:pt idx="25">
                  <c:v>7</c:v>
                </c:pt>
                <c:pt idx="26">
                  <c:v>7</c:v>
                </c:pt>
                <c:pt idx="27">
                  <c:v>6</c:v>
                </c:pt>
                <c:pt idx="28">
                  <c:v>5</c:v>
                </c:pt>
                <c:pt idx="29">
                  <c:v>5</c:v>
                </c:pt>
                <c:pt idx="30">
                  <c:v>5</c:v>
                </c:pt>
                <c:pt idx="31">
                  <c:v>6</c:v>
                </c:pt>
                <c:pt idx="32">
                  <c:v>5</c:v>
                </c:pt>
                <c:pt idx="33">
                  <c:v>6</c:v>
                </c:pt>
                <c:pt idx="34">
                  <c:v>5</c:v>
                </c:pt>
                <c:pt idx="35">
                  <c:v>5</c:v>
                </c:pt>
                <c:pt idx="36">
                  <c:v>4</c:v>
                </c:pt>
                <c:pt idx="37">
                  <c:v>5</c:v>
                </c:pt>
                <c:pt idx="38">
                  <c:v>5</c:v>
                </c:pt>
                <c:pt idx="39">
                  <c:v>5</c:v>
                </c:pt>
                <c:pt idx="40">
                  <c:v>4</c:v>
                </c:pt>
                <c:pt idx="41">
                  <c:v>4</c:v>
                </c:pt>
                <c:pt idx="42">
                  <c:v>4</c:v>
                </c:pt>
                <c:pt idx="43">
                  <c:v>4</c:v>
                </c:pt>
                <c:pt idx="44">
                  <c:v>5</c:v>
                </c:pt>
                <c:pt idx="45">
                  <c:v>5</c:v>
                </c:pt>
                <c:pt idx="46">
                  <c:v>4</c:v>
                </c:pt>
                <c:pt idx="47">
                  <c:v>4</c:v>
                </c:pt>
                <c:pt idx="48">
                  <c:v>4</c:v>
                </c:pt>
                <c:pt idx="49">
                  <c:v>3</c:v>
                </c:pt>
                <c:pt idx="50">
                  <c:v>3</c:v>
                </c:pt>
                <c:pt idx="51">
                  <c:v>4</c:v>
                </c:pt>
                <c:pt idx="52">
                  <c:v>4</c:v>
                </c:pt>
                <c:pt idx="53">
                  <c:v>3</c:v>
                </c:pt>
                <c:pt idx="54">
                  <c:v>3</c:v>
                </c:pt>
                <c:pt idx="55">
                  <c:v>3</c:v>
                </c:pt>
                <c:pt idx="56">
                  <c:v>3</c:v>
                </c:pt>
                <c:pt idx="57">
                  <c:v>3</c:v>
                </c:pt>
                <c:pt idx="58">
                  <c:v>3</c:v>
                </c:pt>
                <c:pt idx="59">
                  <c:v>3</c:v>
                </c:pt>
                <c:pt idx="60">
                  <c:v>3</c:v>
                </c:pt>
                <c:pt idx="61">
                  <c:v>3</c:v>
                </c:pt>
                <c:pt idx="62">
                  <c:v>3</c:v>
                </c:pt>
                <c:pt idx="63">
                  <c:v>2</c:v>
                </c:pt>
                <c:pt idx="64">
                  <c:v>2</c:v>
                </c:pt>
                <c:pt idx="65">
                  <c:v>3</c:v>
                </c:pt>
                <c:pt idx="66">
                  <c:v>3</c:v>
                </c:pt>
                <c:pt idx="67">
                  <c:v>3</c:v>
                </c:pt>
                <c:pt idx="68">
                  <c:v>2</c:v>
                </c:pt>
                <c:pt idx="69">
                  <c:v>2</c:v>
                </c:pt>
                <c:pt idx="70">
                  <c:v>2</c:v>
                </c:pt>
                <c:pt idx="71">
                  <c:v>2</c:v>
                </c:pt>
                <c:pt idx="72">
                  <c:v>2</c:v>
                </c:pt>
                <c:pt idx="73">
                  <c:v>3</c:v>
                </c:pt>
                <c:pt idx="74">
                  <c:v>2</c:v>
                </c:pt>
                <c:pt idx="75">
                  <c:v>2</c:v>
                </c:pt>
                <c:pt idx="76">
                  <c:v>2</c:v>
                </c:pt>
                <c:pt idx="77">
                  <c:v>2</c:v>
                </c:pt>
                <c:pt idx="78">
                  <c:v>2</c:v>
                </c:pt>
                <c:pt idx="79">
                  <c:v>2</c:v>
                </c:pt>
                <c:pt idx="80">
                  <c:v>3</c:v>
                </c:pt>
                <c:pt idx="81">
                  <c:v>2</c:v>
                </c:pt>
                <c:pt idx="82">
                  <c:v>2</c:v>
                </c:pt>
                <c:pt idx="83">
                  <c:v>2</c:v>
                </c:pt>
                <c:pt idx="84">
                  <c:v>2</c:v>
                </c:pt>
                <c:pt idx="85">
                  <c:v>2</c:v>
                </c:pt>
                <c:pt idx="86">
                  <c:v>3</c:v>
                </c:pt>
                <c:pt idx="87">
                  <c:v>3</c:v>
                </c:pt>
                <c:pt idx="88">
                  <c:v>2</c:v>
                </c:pt>
                <c:pt idx="89">
                  <c:v>2</c:v>
                </c:pt>
                <c:pt idx="90">
                  <c:v>2</c:v>
                </c:pt>
                <c:pt idx="91">
                  <c:v>2</c:v>
                </c:pt>
              </c:numCache>
            </c:numRef>
          </c:val>
          <c:smooth val="0"/>
          <c:extLst>
            <c:ext xmlns:c16="http://schemas.microsoft.com/office/drawing/2014/chart" uri="{C3380CC4-5D6E-409C-BE32-E72D297353CC}">
              <c16:uniqueId val="{00000004-0E4B-4B14-89D9-C87D6B09F34C}"/>
            </c:ext>
          </c:extLst>
        </c:ser>
        <c:ser>
          <c:idx val="5"/>
          <c:order val="5"/>
          <c:tx>
            <c:strRef>
              <c:f>Sheet1!$G$1</c:f>
              <c:strCache>
                <c:ptCount val="1"/>
                <c:pt idx="0">
                  <c:v>Suits (Netflix)</c:v>
                </c:pt>
              </c:strCache>
            </c:strRef>
          </c:tx>
          <c:spPr>
            <a:ln w="28575" cap="rnd">
              <a:solidFill>
                <a:srgbClr val="FFE600"/>
              </a:solidFill>
              <a:round/>
            </a:ln>
            <a:effectLst/>
          </c:spPr>
          <c:marker>
            <c:symbol val="none"/>
          </c:marker>
          <c:cat>
            <c:numRef>
              <c:f>Sheet1!$A$2:$A$93</c:f>
              <c:numCache>
                <c:formatCode>m/d/yy;@</c:formatCode>
                <c:ptCount val="92"/>
                <c:pt idx="0">
                  <c:v>45078</c:v>
                </c:pt>
                <c:pt idx="1">
                  <c:v>45079</c:v>
                </c:pt>
                <c:pt idx="2">
                  <c:v>45080</c:v>
                </c:pt>
                <c:pt idx="3">
                  <c:v>45081</c:v>
                </c:pt>
                <c:pt idx="4">
                  <c:v>45082</c:v>
                </c:pt>
                <c:pt idx="5">
                  <c:v>45083</c:v>
                </c:pt>
                <c:pt idx="6">
                  <c:v>45084</c:v>
                </c:pt>
                <c:pt idx="7">
                  <c:v>45085</c:v>
                </c:pt>
                <c:pt idx="8">
                  <c:v>45086</c:v>
                </c:pt>
                <c:pt idx="9">
                  <c:v>45087</c:v>
                </c:pt>
                <c:pt idx="10">
                  <c:v>45088</c:v>
                </c:pt>
                <c:pt idx="11">
                  <c:v>45089</c:v>
                </c:pt>
                <c:pt idx="12">
                  <c:v>45090</c:v>
                </c:pt>
                <c:pt idx="13">
                  <c:v>45091</c:v>
                </c:pt>
                <c:pt idx="14">
                  <c:v>45092</c:v>
                </c:pt>
                <c:pt idx="15">
                  <c:v>45093</c:v>
                </c:pt>
                <c:pt idx="16">
                  <c:v>45094</c:v>
                </c:pt>
                <c:pt idx="17">
                  <c:v>45095</c:v>
                </c:pt>
                <c:pt idx="18">
                  <c:v>45096</c:v>
                </c:pt>
                <c:pt idx="19">
                  <c:v>45097</c:v>
                </c:pt>
                <c:pt idx="20">
                  <c:v>45098</c:v>
                </c:pt>
                <c:pt idx="21">
                  <c:v>45099</c:v>
                </c:pt>
                <c:pt idx="22">
                  <c:v>45100</c:v>
                </c:pt>
                <c:pt idx="23">
                  <c:v>45101</c:v>
                </c:pt>
                <c:pt idx="24">
                  <c:v>45102</c:v>
                </c:pt>
                <c:pt idx="25">
                  <c:v>45103</c:v>
                </c:pt>
                <c:pt idx="26">
                  <c:v>45104</c:v>
                </c:pt>
                <c:pt idx="27">
                  <c:v>45105</c:v>
                </c:pt>
                <c:pt idx="28">
                  <c:v>45106</c:v>
                </c:pt>
                <c:pt idx="29">
                  <c:v>45107</c:v>
                </c:pt>
                <c:pt idx="30">
                  <c:v>45108</c:v>
                </c:pt>
                <c:pt idx="31">
                  <c:v>45109</c:v>
                </c:pt>
                <c:pt idx="32">
                  <c:v>45110</c:v>
                </c:pt>
                <c:pt idx="33">
                  <c:v>45111</c:v>
                </c:pt>
                <c:pt idx="34">
                  <c:v>45112</c:v>
                </c:pt>
                <c:pt idx="35">
                  <c:v>45113</c:v>
                </c:pt>
                <c:pt idx="36">
                  <c:v>45114</c:v>
                </c:pt>
                <c:pt idx="37">
                  <c:v>45115</c:v>
                </c:pt>
                <c:pt idx="38">
                  <c:v>45116</c:v>
                </c:pt>
                <c:pt idx="39">
                  <c:v>45117</c:v>
                </c:pt>
                <c:pt idx="40">
                  <c:v>45118</c:v>
                </c:pt>
                <c:pt idx="41">
                  <c:v>45119</c:v>
                </c:pt>
                <c:pt idx="42">
                  <c:v>45120</c:v>
                </c:pt>
                <c:pt idx="43">
                  <c:v>45121</c:v>
                </c:pt>
                <c:pt idx="44">
                  <c:v>45122</c:v>
                </c:pt>
                <c:pt idx="45">
                  <c:v>45123</c:v>
                </c:pt>
                <c:pt idx="46">
                  <c:v>45124</c:v>
                </c:pt>
                <c:pt idx="47">
                  <c:v>45125</c:v>
                </c:pt>
                <c:pt idx="48">
                  <c:v>45126</c:v>
                </c:pt>
                <c:pt idx="49">
                  <c:v>45127</c:v>
                </c:pt>
                <c:pt idx="50">
                  <c:v>45128</c:v>
                </c:pt>
                <c:pt idx="51">
                  <c:v>45129</c:v>
                </c:pt>
                <c:pt idx="52">
                  <c:v>45130</c:v>
                </c:pt>
                <c:pt idx="53">
                  <c:v>45131</c:v>
                </c:pt>
                <c:pt idx="54">
                  <c:v>45132</c:v>
                </c:pt>
                <c:pt idx="55">
                  <c:v>45133</c:v>
                </c:pt>
                <c:pt idx="56">
                  <c:v>45134</c:v>
                </c:pt>
                <c:pt idx="57">
                  <c:v>45135</c:v>
                </c:pt>
                <c:pt idx="58">
                  <c:v>45136</c:v>
                </c:pt>
                <c:pt idx="59">
                  <c:v>45137</c:v>
                </c:pt>
                <c:pt idx="60">
                  <c:v>45138</c:v>
                </c:pt>
                <c:pt idx="61">
                  <c:v>45139</c:v>
                </c:pt>
                <c:pt idx="62">
                  <c:v>45140</c:v>
                </c:pt>
                <c:pt idx="63">
                  <c:v>45141</c:v>
                </c:pt>
                <c:pt idx="64">
                  <c:v>45142</c:v>
                </c:pt>
                <c:pt idx="65">
                  <c:v>45143</c:v>
                </c:pt>
                <c:pt idx="66">
                  <c:v>45144</c:v>
                </c:pt>
                <c:pt idx="67">
                  <c:v>45145</c:v>
                </c:pt>
                <c:pt idx="68">
                  <c:v>45146</c:v>
                </c:pt>
                <c:pt idx="69">
                  <c:v>45147</c:v>
                </c:pt>
                <c:pt idx="70">
                  <c:v>45148</c:v>
                </c:pt>
                <c:pt idx="71">
                  <c:v>45149</c:v>
                </c:pt>
                <c:pt idx="72">
                  <c:v>45150</c:v>
                </c:pt>
                <c:pt idx="73">
                  <c:v>45151</c:v>
                </c:pt>
                <c:pt idx="74">
                  <c:v>45152</c:v>
                </c:pt>
                <c:pt idx="75">
                  <c:v>45153</c:v>
                </c:pt>
                <c:pt idx="76">
                  <c:v>45154</c:v>
                </c:pt>
                <c:pt idx="77">
                  <c:v>45155</c:v>
                </c:pt>
                <c:pt idx="78">
                  <c:v>45156</c:v>
                </c:pt>
                <c:pt idx="79">
                  <c:v>45157</c:v>
                </c:pt>
                <c:pt idx="80">
                  <c:v>45158</c:v>
                </c:pt>
                <c:pt idx="81">
                  <c:v>45159</c:v>
                </c:pt>
                <c:pt idx="82">
                  <c:v>45160</c:v>
                </c:pt>
                <c:pt idx="83">
                  <c:v>45161</c:v>
                </c:pt>
                <c:pt idx="84">
                  <c:v>45162</c:v>
                </c:pt>
                <c:pt idx="85">
                  <c:v>45163</c:v>
                </c:pt>
                <c:pt idx="86">
                  <c:v>45164</c:v>
                </c:pt>
                <c:pt idx="87">
                  <c:v>45165</c:v>
                </c:pt>
                <c:pt idx="88">
                  <c:v>45166</c:v>
                </c:pt>
                <c:pt idx="89">
                  <c:v>45167</c:v>
                </c:pt>
                <c:pt idx="90">
                  <c:v>45168</c:v>
                </c:pt>
              </c:numCache>
            </c:numRef>
          </c:cat>
          <c:val>
            <c:numRef>
              <c:f>Sheet1!$G$2:$G$93</c:f>
              <c:numCache>
                <c:formatCode>General</c:formatCode>
                <c:ptCount val="92"/>
                <c:pt idx="0">
                  <c:v>0</c:v>
                </c:pt>
                <c:pt idx="1">
                  <c:v>0</c:v>
                </c:pt>
                <c:pt idx="2">
                  <c:v>0</c:v>
                </c:pt>
                <c:pt idx="3">
                  <c:v>1</c:v>
                </c:pt>
                <c:pt idx="4">
                  <c:v>0</c:v>
                </c:pt>
                <c:pt idx="5">
                  <c:v>0</c:v>
                </c:pt>
                <c:pt idx="6">
                  <c:v>0</c:v>
                </c:pt>
                <c:pt idx="7">
                  <c:v>0</c:v>
                </c:pt>
                <c:pt idx="8">
                  <c:v>0</c:v>
                </c:pt>
                <c:pt idx="9">
                  <c:v>0</c:v>
                </c:pt>
                <c:pt idx="10">
                  <c:v>0</c:v>
                </c:pt>
                <c:pt idx="11">
                  <c:v>0</c:v>
                </c:pt>
                <c:pt idx="12">
                  <c:v>0</c:v>
                </c:pt>
                <c:pt idx="13">
                  <c:v>0</c:v>
                </c:pt>
                <c:pt idx="14">
                  <c:v>0</c:v>
                </c:pt>
                <c:pt idx="15">
                  <c:v>0</c:v>
                </c:pt>
                <c:pt idx="16">
                  <c:v>1</c:v>
                </c:pt>
                <c:pt idx="17">
                  <c:v>2</c:v>
                </c:pt>
                <c:pt idx="18">
                  <c:v>2</c:v>
                </c:pt>
                <c:pt idx="19">
                  <c:v>2</c:v>
                </c:pt>
                <c:pt idx="20">
                  <c:v>3</c:v>
                </c:pt>
                <c:pt idx="21">
                  <c:v>2</c:v>
                </c:pt>
                <c:pt idx="22">
                  <c:v>3</c:v>
                </c:pt>
                <c:pt idx="23">
                  <c:v>3</c:v>
                </c:pt>
                <c:pt idx="24">
                  <c:v>4</c:v>
                </c:pt>
                <c:pt idx="25">
                  <c:v>3</c:v>
                </c:pt>
                <c:pt idx="26">
                  <c:v>3</c:v>
                </c:pt>
                <c:pt idx="27">
                  <c:v>3</c:v>
                </c:pt>
                <c:pt idx="28">
                  <c:v>3</c:v>
                </c:pt>
                <c:pt idx="29">
                  <c:v>3</c:v>
                </c:pt>
                <c:pt idx="30">
                  <c:v>4</c:v>
                </c:pt>
                <c:pt idx="31">
                  <c:v>4</c:v>
                </c:pt>
                <c:pt idx="32">
                  <c:v>4</c:v>
                </c:pt>
                <c:pt idx="33">
                  <c:v>4</c:v>
                </c:pt>
                <c:pt idx="34">
                  <c:v>4</c:v>
                </c:pt>
                <c:pt idx="35">
                  <c:v>4</c:v>
                </c:pt>
                <c:pt idx="36">
                  <c:v>3</c:v>
                </c:pt>
                <c:pt idx="37">
                  <c:v>4</c:v>
                </c:pt>
                <c:pt idx="38">
                  <c:v>5</c:v>
                </c:pt>
                <c:pt idx="39">
                  <c:v>4</c:v>
                </c:pt>
                <c:pt idx="40">
                  <c:v>4</c:v>
                </c:pt>
                <c:pt idx="41">
                  <c:v>3</c:v>
                </c:pt>
                <c:pt idx="42">
                  <c:v>4</c:v>
                </c:pt>
                <c:pt idx="43">
                  <c:v>4</c:v>
                </c:pt>
                <c:pt idx="44">
                  <c:v>4</c:v>
                </c:pt>
                <c:pt idx="45">
                  <c:v>5</c:v>
                </c:pt>
                <c:pt idx="46">
                  <c:v>4</c:v>
                </c:pt>
                <c:pt idx="47">
                  <c:v>4</c:v>
                </c:pt>
                <c:pt idx="48">
                  <c:v>4</c:v>
                </c:pt>
                <c:pt idx="49">
                  <c:v>4</c:v>
                </c:pt>
                <c:pt idx="50">
                  <c:v>4</c:v>
                </c:pt>
                <c:pt idx="51">
                  <c:v>4</c:v>
                </c:pt>
                <c:pt idx="52">
                  <c:v>5</c:v>
                </c:pt>
                <c:pt idx="53">
                  <c:v>4</c:v>
                </c:pt>
                <c:pt idx="54">
                  <c:v>4</c:v>
                </c:pt>
                <c:pt idx="55">
                  <c:v>3</c:v>
                </c:pt>
                <c:pt idx="56">
                  <c:v>3</c:v>
                </c:pt>
                <c:pt idx="57">
                  <c:v>4</c:v>
                </c:pt>
                <c:pt idx="58">
                  <c:v>4</c:v>
                </c:pt>
                <c:pt idx="59">
                  <c:v>5</c:v>
                </c:pt>
                <c:pt idx="60">
                  <c:v>4</c:v>
                </c:pt>
                <c:pt idx="61">
                  <c:v>3</c:v>
                </c:pt>
                <c:pt idx="62">
                  <c:v>3</c:v>
                </c:pt>
                <c:pt idx="63">
                  <c:v>4</c:v>
                </c:pt>
                <c:pt idx="64">
                  <c:v>3</c:v>
                </c:pt>
                <c:pt idx="65">
                  <c:v>4</c:v>
                </c:pt>
                <c:pt idx="66">
                  <c:v>4</c:v>
                </c:pt>
                <c:pt idx="67">
                  <c:v>4</c:v>
                </c:pt>
                <c:pt idx="68">
                  <c:v>3</c:v>
                </c:pt>
                <c:pt idx="69">
                  <c:v>3</c:v>
                </c:pt>
                <c:pt idx="70">
                  <c:v>4</c:v>
                </c:pt>
                <c:pt idx="71">
                  <c:v>3</c:v>
                </c:pt>
                <c:pt idx="72">
                  <c:v>4</c:v>
                </c:pt>
                <c:pt idx="73">
                  <c:v>4</c:v>
                </c:pt>
                <c:pt idx="74">
                  <c:v>4</c:v>
                </c:pt>
                <c:pt idx="75">
                  <c:v>3</c:v>
                </c:pt>
                <c:pt idx="76">
                  <c:v>4</c:v>
                </c:pt>
                <c:pt idx="77">
                  <c:v>3</c:v>
                </c:pt>
                <c:pt idx="78">
                  <c:v>4</c:v>
                </c:pt>
                <c:pt idx="79">
                  <c:v>4</c:v>
                </c:pt>
                <c:pt idx="80">
                  <c:v>4</c:v>
                </c:pt>
                <c:pt idx="81">
                  <c:v>3</c:v>
                </c:pt>
                <c:pt idx="82">
                  <c:v>3</c:v>
                </c:pt>
                <c:pt idx="83">
                  <c:v>3</c:v>
                </c:pt>
                <c:pt idx="84">
                  <c:v>3</c:v>
                </c:pt>
                <c:pt idx="85">
                  <c:v>3</c:v>
                </c:pt>
                <c:pt idx="86">
                  <c:v>3</c:v>
                </c:pt>
                <c:pt idx="87">
                  <c:v>4</c:v>
                </c:pt>
                <c:pt idx="88">
                  <c:v>3</c:v>
                </c:pt>
                <c:pt idx="89">
                  <c:v>3</c:v>
                </c:pt>
                <c:pt idx="90">
                  <c:v>3</c:v>
                </c:pt>
                <c:pt idx="91">
                  <c:v>3</c:v>
                </c:pt>
              </c:numCache>
            </c:numRef>
          </c:val>
          <c:smooth val="0"/>
          <c:extLst>
            <c:ext xmlns:c16="http://schemas.microsoft.com/office/drawing/2014/chart" uri="{C3380CC4-5D6E-409C-BE32-E72D297353CC}">
              <c16:uniqueId val="{00000005-0E4B-4B14-89D9-C87D6B09F34C}"/>
            </c:ext>
          </c:extLst>
        </c:ser>
        <c:ser>
          <c:idx val="6"/>
          <c:order val="6"/>
          <c:tx>
            <c:strRef>
              <c:f>Sheet1!$H$1</c:f>
              <c:strCache>
                <c:ptCount val="1"/>
                <c:pt idx="0">
                  <c:v>The Summer I Turned Pretty (Netflix)</c:v>
                </c:pt>
              </c:strCache>
            </c:strRef>
          </c:tx>
          <c:spPr>
            <a:ln w="28575" cap="rnd">
              <a:solidFill>
                <a:srgbClr val="FF6E30"/>
              </a:solidFill>
              <a:round/>
            </a:ln>
            <a:effectLst/>
          </c:spPr>
          <c:marker>
            <c:symbol val="none"/>
          </c:marker>
          <c:cat>
            <c:numRef>
              <c:f>Sheet1!$A$2:$A$93</c:f>
              <c:numCache>
                <c:formatCode>m/d/yy;@</c:formatCode>
                <c:ptCount val="92"/>
                <c:pt idx="0">
                  <c:v>45078</c:v>
                </c:pt>
                <c:pt idx="1">
                  <c:v>45079</c:v>
                </c:pt>
                <c:pt idx="2">
                  <c:v>45080</c:v>
                </c:pt>
                <c:pt idx="3">
                  <c:v>45081</c:v>
                </c:pt>
                <c:pt idx="4">
                  <c:v>45082</c:v>
                </c:pt>
                <c:pt idx="5">
                  <c:v>45083</c:v>
                </c:pt>
                <c:pt idx="6">
                  <c:v>45084</c:v>
                </c:pt>
                <c:pt idx="7">
                  <c:v>45085</c:v>
                </c:pt>
                <c:pt idx="8">
                  <c:v>45086</c:v>
                </c:pt>
                <c:pt idx="9">
                  <c:v>45087</c:v>
                </c:pt>
                <c:pt idx="10">
                  <c:v>45088</c:v>
                </c:pt>
                <c:pt idx="11">
                  <c:v>45089</c:v>
                </c:pt>
                <c:pt idx="12">
                  <c:v>45090</c:v>
                </c:pt>
                <c:pt idx="13">
                  <c:v>45091</c:v>
                </c:pt>
                <c:pt idx="14">
                  <c:v>45092</c:v>
                </c:pt>
                <c:pt idx="15">
                  <c:v>45093</c:v>
                </c:pt>
                <c:pt idx="16">
                  <c:v>45094</c:v>
                </c:pt>
                <c:pt idx="17">
                  <c:v>45095</c:v>
                </c:pt>
                <c:pt idx="18">
                  <c:v>45096</c:v>
                </c:pt>
                <c:pt idx="19">
                  <c:v>45097</c:v>
                </c:pt>
                <c:pt idx="20">
                  <c:v>45098</c:v>
                </c:pt>
                <c:pt idx="21">
                  <c:v>45099</c:v>
                </c:pt>
                <c:pt idx="22">
                  <c:v>45100</c:v>
                </c:pt>
                <c:pt idx="23">
                  <c:v>45101</c:v>
                </c:pt>
                <c:pt idx="24">
                  <c:v>45102</c:v>
                </c:pt>
                <c:pt idx="25">
                  <c:v>45103</c:v>
                </c:pt>
                <c:pt idx="26">
                  <c:v>45104</c:v>
                </c:pt>
                <c:pt idx="27">
                  <c:v>45105</c:v>
                </c:pt>
                <c:pt idx="28">
                  <c:v>45106</c:v>
                </c:pt>
                <c:pt idx="29">
                  <c:v>45107</c:v>
                </c:pt>
                <c:pt idx="30">
                  <c:v>45108</c:v>
                </c:pt>
                <c:pt idx="31">
                  <c:v>45109</c:v>
                </c:pt>
                <c:pt idx="32">
                  <c:v>45110</c:v>
                </c:pt>
                <c:pt idx="33">
                  <c:v>45111</c:v>
                </c:pt>
                <c:pt idx="34">
                  <c:v>45112</c:v>
                </c:pt>
                <c:pt idx="35">
                  <c:v>45113</c:v>
                </c:pt>
                <c:pt idx="36">
                  <c:v>45114</c:v>
                </c:pt>
                <c:pt idx="37">
                  <c:v>45115</c:v>
                </c:pt>
                <c:pt idx="38">
                  <c:v>45116</c:v>
                </c:pt>
                <c:pt idx="39">
                  <c:v>45117</c:v>
                </c:pt>
                <c:pt idx="40">
                  <c:v>45118</c:v>
                </c:pt>
                <c:pt idx="41">
                  <c:v>45119</c:v>
                </c:pt>
                <c:pt idx="42">
                  <c:v>45120</c:v>
                </c:pt>
                <c:pt idx="43">
                  <c:v>45121</c:v>
                </c:pt>
                <c:pt idx="44">
                  <c:v>45122</c:v>
                </c:pt>
                <c:pt idx="45">
                  <c:v>45123</c:v>
                </c:pt>
                <c:pt idx="46">
                  <c:v>45124</c:v>
                </c:pt>
                <c:pt idx="47">
                  <c:v>45125</c:v>
                </c:pt>
                <c:pt idx="48">
                  <c:v>45126</c:v>
                </c:pt>
                <c:pt idx="49">
                  <c:v>45127</c:v>
                </c:pt>
                <c:pt idx="50">
                  <c:v>45128</c:v>
                </c:pt>
                <c:pt idx="51">
                  <c:v>45129</c:v>
                </c:pt>
                <c:pt idx="52">
                  <c:v>45130</c:v>
                </c:pt>
                <c:pt idx="53">
                  <c:v>45131</c:v>
                </c:pt>
                <c:pt idx="54">
                  <c:v>45132</c:v>
                </c:pt>
                <c:pt idx="55">
                  <c:v>45133</c:v>
                </c:pt>
                <c:pt idx="56">
                  <c:v>45134</c:v>
                </c:pt>
                <c:pt idx="57">
                  <c:v>45135</c:v>
                </c:pt>
                <c:pt idx="58">
                  <c:v>45136</c:v>
                </c:pt>
                <c:pt idx="59">
                  <c:v>45137</c:v>
                </c:pt>
                <c:pt idx="60">
                  <c:v>45138</c:v>
                </c:pt>
                <c:pt idx="61">
                  <c:v>45139</c:v>
                </c:pt>
                <c:pt idx="62">
                  <c:v>45140</c:v>
                </c:pt>
                <c:pt idx="63">
                  <c:v>45141</c:v>
                </c:pt>
                <c:pt idx="64">
                  <c:v>45142</c:v>
                </c:pt>
                <c:pt idx="65">
                  <c:v>45143</c:v>
                </c:pt>
                <c:pt idx="66">
                  <c:v>45144</c:v>
                </c:pt>
                <c:pt idx="67">
                  <c:v>45145</c:v>
                </c:pt>
                <c:pt idx="68">
                  <c:v>45146</c:v>
                </c:pt>
                <c:pt idx="69">
                  <c:v>45147</c:v>
                </c:pt>
                <c:pt idx="70">
                  <c:v>45148</c:v>
                </c:pt>
                <c:pt idx="71">
                  <c:v>45149</c:v>
                </c:pt>
                <c:pt idx="72">
                  <c:v>45150</c:v>
                </c:pt>
                <c:pt idx="73">
                  <c:v>45151</c:v>
                </c:pt>
                <c:pt idx="74">
                  <c:v>45152</c:v>
                </c:pt>
                <c:pt idx="75">
                  <c:v>45153</c:v>
                </c:pt>
                <c:pt idx="76">
                  <c:v>45154</c:v>
                </c:pt>
                <c:pt idx="77">
                  <c:v>45155</c:v>
                </c:pt>
                <c:pt idx="78">
                  <c:v>45156</c:v>
                </c:pt>
                <c:pt idx="79">
                  <c:v>45157</c:v>
                </c:pt>
                <c:pt idx="80">
                  <c:v>45158</c:v>
                </c:pt>
                <c:pt idx="81">
                  <c:v>45159</c:v>
                </c:pt>
                <c:pt idx="82">
                  <c:v>45160</c:v>
                </c:pt>
                <c:pt idx="83">
                  <c:v>45161</c:v>
                </c:pt>
                <c:pt idx="84">
                  <c:v>45162</c:v>
                </c:pt>
                <c:pt idx="85">
                  <c:v>45163</c:v>
                </c:pt>
                <c:pt idx="86">
                  <c:v>45164</c:v>
                </c:pt>
                <c:pt idx="87">
                  <c:v>45165</c:v>
                </c:pt>
                <c:pt idx="88">
                  <c:v>45166</c:v>
                </c:pt>
                <c:pt idx="89">
                  <c:v>45167</c:v>
                </c:pt>
                <c:pt idx="90">
                  <c:v>45168</c:v>
                </c:pt>
              </c:numCache>
            </c:numRef>
          </c:cat>
          <c:val>
            <c:numRef>
              <c:f>Sheet1!$H$2:$H$93</c:f>
              <c:numCache>
                <c:formatCode>General</c:formatCode>
                <c:ptCount val="92"/>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2</c:v>
                </c:pt>
                <c:pt idx="30">
                  <c:v>2</c:v>
                </c:pt>
                <c:pt idx="31">
                  <c:v>2</c:v>
                </c:pt>
                <c:pt idx="32">
                  <c:v>2</c:v>
                </c:pt>
                <c:pt idx="33">
                  <c:v>2</c:v>
                </c:pt>
                <c:pt idx="34">
                  <c:v>2</c:v>
                </c:pt>
                <c:pt idx="35">
                  <c:v>2</c:v>
                </c:pt>
                <c:pt idx="36">
                  <c:v>2</c:v>
                </c:pt>
                <c:pt idx="37">
                  <c:v>2</c:v>
                </c:pt>
                <c:pt idx="38">
                  <c:v>2</c:v>
                </c:pt>
                <c:pt idx="39">
                  <c:v>2</c:v>
                </c:pt>
                <c:pt idx="40">
                  <c:v>2</c:v>
                </c:pt>
                <c:pt idx="41">
                  <c:v>2</c:v>
                </c:pt>
                <c:pt idx="42">
                  <c:v>3</c:v>
                </c:pt>
                <c:pt idx="43">
                  <c:v>10</c:v>
                </c:pt>
                <c:pt idx="44">
                  <c:v>7</c:v>
                </c:pt>
                <c:pt idx="45">
                  <c:v>6</c:v>
                </c:pt>
                <c:pt idx="46">
                  <c:v>5</c:v>
                </c:pt>
                <c:pt idx="47">
                  <c:v>4</c:v>
                </c:pt>
                <c:pt idx="48">
                  <c:v>4</c:v>
                </c:pt>
                <c:pt idx="49">
                  <c:v>4</c:v>
                </c:pt>
                <c:pt idx="50">
                  <c:v>4</c:v>
                </c:pt>
                <c:pt idx="51">
                  <c:v>4</c:v>
                </c:pt>
                <c:pt idx="52">
                  <c:v>4</c:v>
                </c:pt>
                <c:pt idx="53">
                  <c:v>3</c:v>
                </c:pt>
                <c:pt idx="54">
                  <c:v>2</c:v>
                </c:pt>
                <c:pt idx="55">
                  <c:v>2</c:v>
                </c:pt>
                <c:pt idx="56">
                  <c:v>3</c:v>
                </c:pt>
                <c:pt idx="57">
                  <c:v>3</c:v>
                </c:pt>
                <c:pt idx="58">
                  <c:v>3</c:v>
                </c:pt>
                <c:pt idx="59">
                  <c:v>2</c:v>
                </c:pt>
                <c:pt idx="60">
                  <c:v>2</c:v>
                </c:pt>
                <c:pt idx="61">
                  <c:v>2</c:v>
                </c:pt>
                <c:pt idx="62">
                  <c:v>2</c:v>
                </c:pt>
                <c:pt idx="63">
                  <c:v>2</c:v>
                </c:pt>
                <c:pt idx="64">
                  <c:v>4</c:v>
                </c:pt>
                <c:pt idx="65">
                  <c:v>3</c:v>
                </c:pt>
                <c:pt idx="66">
                  <c:v>3</c:v>
                </c:pt>
                <c:pt idx="67">
                  <c:v>3</c:v>
                </c:pt>
                <c:pt idx="68">
                  <c:v>2</c:v>
                </c:pt>
                <c:pt idx="69">
                  <c:v>2</c:v>
                </c:pt>
                <c:pt idx="70">
                  <c:v>3</c:v>
                </c:pt>
                <c:pt idx="71">
                  <c:v>5</c:v>
                </c:pt>
                <c:pt idx="72">
                  <c:v>4</c:v>
                </c:pt>
                <c:pt idx="73">
                  <c:v>3</c:v>
                </c:pt>
                <c:pt idx="74">
                  <c:v>3</c:v>
                </c:pt>
                <c:pt idx="75">
                  <c:v>2</c:v>
                </c:pt>
                <c:pt idx="76">
                  <c:v>2</c:v>
                </c:pt>
                <c:pt idx="77">
                  <c:v>3</c:v>
                </c:pt>
                <c:pt idx="78">
                  <c:v>5</c:v>
                </c:pt>
                <c:pt idx="79">
                  <c:v>4</c:v>
                </c:pt>
                <c:pt idx="80">
                  <c:v>4</c:v>
                </c:pt>
                <c:pt idx="81">
                  <c:v>3</c:v>
                </c:pt>
                <c:pt idx="82">
                  <c:v>2</c:v>
                </c:pt>
                <c:pt idx="83">
                  <c:v>2</c:v>
                </c:pt>
                <c:pt idx="84">
                  <c:v>2</c:v>
                </c:pt>
                <c:pt idx="85">
                  <c:v>2</c:v>
                </c:pt>
                <c:pt idx="86">
                  <c:v>2</c:v>
                </c:pt>
                <c:pt idx="87">
                  <c:v>2</c:v>
                </c:pt>
                <c:pt idx="88">
                  <c:v>1</c:v>
                </c:pt>
                <c:pt idx="89">
                  <c:v>1</c:v>
                </c:pt>
                <c:pt idx="90">
                  <c:v>1</c:v>
                </c:pt>
                <c:pt idx="91">
                  <c:v>1</c:v>
                </c:pt>
              </c:numCache>
            </c:numRef>
          </c:val>
          <c:smooth val="0"/>
          <c:extLst>
            <c:ext xmlns:c16="http://schemas.microsoft.com/office/drawing/2014/chart" uri="{C3380CC4-5D6E-409C-BE32-E72D297353CC}">
              <c16:uniqueId val="{00000000-6BA8-47EE-A5C2-214554D21606}"/>
            </c:ext>
          </c:extLst>
        </c:ser>
        <c:ser>
          <c:idx val="7"/>
          <c:order val="7"/>
          <c:tx>
            <c:strRef>
              <c:f>Sheet1!$I$1</c:f>
              <c:strCache>
                <c:ptCount val="1"/>
                <c:pt idx="0">
                  <c:v>The Witcher (Netflix)</c:v>
                </c:pt>
              </c:strCache>
            </c:strRef>
          </c:tx>
          <c:spPr>
            <a:ln w="28575" cap="rnd">
              <a:solidFill>
                <a:srgbClr val="31D60A"/>
              </a:solidFill>
              <a:round/>
            </a:ln>
            <a:effectLst/>
          </c:spPr>
          <c:marker>
            <c:symbol val="none"/>
          </c:marker>
          <c:cat>
            <c:numRef>
              <c:f>Sheet1!$A$2:$A$93</c:f>
              <c:numCache>
                <c:formatCode>m/d/yy;@</c:formatCode>
                <c:ptCount val="92"/>
                <c:pt idx="0">
                  <c:v>45078</c:v>
                </c:pt>
                <c:pt idx="1">
                  <c:v>45079</c:v>
                </c:pt>
                <c:pt idx="2">
                  <c:v>45080</c:v>
                </c:pt>
                <c:pt idx="3">
                  <c:v>45081</c:v>
                </c:pt>
                <c:pt idx="4">
                  <c:v>45082</c:v>
                </c:pt>
                <c:pt idx="5">
                  <c:v>45083</c:v>
                </c:pt>
                <c:pt idx="6">
                  <c:v>45084</c:v>
                </c:pt>
                <c:pt idx="7">
                  <c:v>45085</c:v>
                </c:pt>
                <c:pt idx="8">
                  <c:v>45086</c:v>
                </c:pt>
                <c:pt idx="9">
                  <c:v>45087</c:v>
                </c:pt>
                <c:pt idx="10">
                  <c:v>45088</c:v>
                </c:pt>
                <c:pt idx="11">
                  <c:v>45089</c:v>
                </c:pt>
                <c:pt idx="12">
                  <c:v>45090</c:v>
                </c:pt>
                <c:pt idx="13">
                  <c:v>45091</c:v>
                </c:pt>
                <c:pt idx="14">
                  <c:v>45092</c:v>
                </c:pt>
                <c:pt idx="15">
                  <c:v>45093</c:v>
                </c:pt>
                <c:pt idx="16">
                  <c:v>45094</c:v>
                </c:pt>
                <c:pt idx="17">
                  <c:v>45095</c:v>
                </c:pt>
                <c:pt idx="18">
                  <c:v>45096</c:v>
                </c:pt>
                <c:pt idx="19">
                  <c:v>45097</c:v>
                </c:pt>
                <c:pt idx="20">
                  <c:v>45098</c:v>
                </c:pt>
                <c:pt idx="21">
                  <c:v>45099</c:v>
                </c:pt>
                <c:pt idx="22">
                  <c:v>45100</c:v>
                </c:pt>
                <c:pt idx="23">
                  <c:v>45101</c:v>
                </c:pt>
                <c:pt idx="24">
                  <c:v>45102</c:v>
                </c:pt>
                <c:pt idx="25">
                  <c:v>45103</c:v>
                </c:pt>
                <c:pt idx="26">
                  <c:v>45104</c:v>
                </c:pt>
                <c:pt idx="27">
                  <c:v>45105</c:v>
                </c:pt>
                <c:pt idx="28">
                  <c:v>45106</c:v>
                </c:pt>
                <c:pt idx="29">
                  <c:v>45107</c:v>
                </c:pt>
                <c:pt idx="30">
                  <c:v>45108</c:v>
                </c:pt>
                <c:pt idx="31">
                  <c:v>45109</c:v>
                </c:pt>
                <c:pt idx="32">
                  <c:v>45110</c:v>
                </c:pt>
                <c:pt idx="33">
                  <c:v>45111</c:v>
                </c:pt>
                <c:pt idx="34">
                  <c:v>45112</c:v>
                </c:pt>
                <c:pt idx="35">
                  <c:v>45113</c:v>
                </c:pt>
                <c:pt idx="36">
                  <c:v>45114</c:v>
                </c:pt>
                <c:pt idx="37">
                  <c:v>45115</c:v>
                </c:pt>
                <c:pt idx="38">
                  <c:v>45116</c:v>
                </c:pt>
                <c:pt idx="39">
                  <c:v>45117</c:v>
                </c:pt>
                <c:pt idx="40">
                  <c:v>45118</c:v>
                </c:pt>
                <c:pt idx="41">
                  <c:v>45119</c:v>
                </c:pt>
                <c:pt idx="42">
                  <c:v>45120</c:v>
                </c:pt>
                <c:pt idx="43">
                  <c:v>45121</c:v>
                </c:pt>
                <c:pt idx="44">
                  <c:v>45122</c:v>
                </c:pt>
                <c:pt idx="45">
                  <c:v>45123</c:v>
                </c:pt>
                <c:pt idx="46">
                  <c:v>45124</c:v>
                </c:pt>
                <c:pt idx="47">
                  <c:v>45125</c:v>
                </c:pt>
                <c:pt idx="48">
                  <c:v>45126</c:v>
                </c:pt>
                <c:pt idx="49">
                  <c:v>45127</c:v>
                </c:pt>
                <c:pt idx="50">
                  <c:v>45128</c:v>
                </c:pt>
                <c:pt idx="51">
                  <c:v>45129</c:v>
                </c:pt>
                <c:pt idx="52">
                  <c:v>45130</c:v>
                </c:pt>
                <c:pt idx="53">
                  <c:v>45131</c:v>
                </c:pt>
                <c:pt idx="54">
                  <c:v>45132</c:v>
                </c:pt>
                <c:pt idx="55">
                  <c:v>45133</c:v>
                </c:pt>
                <c:pt idx="56">
                  <c:v>45134</c:v>
                </c:pt>
                <c:pt idx="57">
                  <c:v>45135</c:v>
                </c:pt>
                <c:pt idx="58">
                  <c:v>45136</c:v>
                </c:pt>
                <c:pt idx="59">
                  <c:v>45137</c:v>
                </c:pt>
                <c:pt idx="60">
                  <c:v>45138</c:v>
                </c:pt>
                <c:pt idx="61">
                  <c:v>45139</c:v>
                </c:pt>
                <c:pt idx="62">
                  <c:v>45140</c:v>
                </c:pt>
                <c:pt idx="63">
                  <c:v>45141</c:v>
                </c:pt>
                <c:pt idx="64">
                  <c:v>45142</c:v>
                </c:pt>
                <c:pt idx="65">
                  <c:v>45143</c:v>
                </c:pt>
                <c:pt idx="66">
                  <c:v>45144</c:v>
                </c:pt>
                <c:pt idx="67">
                  <c:v>45145</c:v>
                </c:pt>
                <c:pt idx="68">
                  <c:v>45146</c:v>
                </c:pt>
                <c:pt idx="69">
                  <c:v>45147</c:v>
                </c:pt>
                <c:pt idx="70">
                  <c:v>45148</c:v>
                </c:pt>
                <c:pt idx="71">
                  <c:v>45149</c:v>
                </c:pt>
                <c:pt idx="72">
                  <c:v>45150</c:v>
                </c:pt>
                <c:pt idx="73">
                  <c:v>45151</c:v>
                </c:pt>
                <c:pt idx="74">
                  <c:v>45152</c:v>
                </c:pt>
                <c:pt idx="75">
                  <c:v>45153</c:v>
                </c:pt>
                <c:pt idx="76">
                  <c:v>45154</c:v>
                </c:pt>
                <c:pt idx="77">
                  <c:v>45155</c:v>
                </c:pt>
                <c:pt idx="78">
                  <c:v>45156</c:v>
                </c:pt>
                <c:pt idx="79">
                  <c:v>45157</c:v>
                </c:pt>
                <c:pt idx="80">
                  <c:v>45158</c:v>
                </c:pt>
                <c:pt idx="81">
                  <c:v>45159</c:v>
                </c:pt>
                <c:pt idx="82">
                  <c:v>45160</c:v>
                </c:pt>
                <c:pt idx="83">
                  <c:v>45161</c:v>
                </c:pt>
                <c:pt idx="84">
                  <c:v>45162</c:v>
                </c:pt>
                <c:pt idx="85">
                  <c:v>45163</c:v>
                </c:pt>
                <c:pt idx="86">
                  <c:v>45164</c:v>
                </c:pt>
                <c:pt idx="87">
                  <c:v>45165</c:v>
                </c:pt>
                <c:pt idx="88">
                  <c:v>45166</c:v>
                </c:pt>
                <c:pt idx="89">
                  <c:v>45167</c:v>
                </c:pt>
                <c:pt idx="90">
                  <c:v>45168</c:v>
                </c:pt>
              </c:numCache>
            </c:numRef>
          </c:cat>
          <c:val>
            <c:numRef>
              <c:f>Sheet1!$I$2:$I$93</c:f>
              <c:numCache>
                <c:formatCode>General</c:formatCode>
                <c:ptCount val="92"/>
                <c:pt idx="0">
                  <c:v>0</c:v>
                </c:pt>
                <c:pt idx="1">
                  <c:v>0</c:v>
                </c:pt>
                <c:pt idx="2">
                  <c:v>0</c:v>
                </c:pt>
                <c:pt idx="3">
                  <c:v>0</c:v>
                </c:pt>
                <c:pt idx="4">
                  <c:v>0</c:v>
                </c:pt>
                <c:pt idx="5">
                  <c:v>0</c:v>
                </c:pt>
                <c:pt idx="6">
                  <c:v>0</c:v>
                </c:pt>
                <c:pt idx="7">
                  <c:v>1</c:v>
                </c:pt>
                <c:pt idx="8">
                  <c:v>1</c:v>
                </c:pt>
                <c:pt idx="9">
                  <c:v>1</c:v>
                </c:pt>
                <c:pt idx="10">
                  <c:v>1</c:v>
                </c:pt>
                <c:pt idx="11">
                  <c:v>0</c:v>
                </c:pt>
                <c:pt idx="12">
                  <c:v>0</c:v>
                </c:pt>
                <c:pt idx="13">
                  <c:v>0</c:v>
                </c:pt>
                <c:pt idx="14">
                  <c:v>0</c:v>
                </c:pt>
                <c:pt idx="15">
                  <c:v>0</c:v>
                </c:pt>
                <c:pt idx="16">
                  <c:v>1</c:v>
                </c:pt>
                <c:pt idx="17">
                  <c:v>1</c:v>
                </c:pt>
                <c:pt idx="18">
                  <c:v>1</c:v>
                </c:pt>
                <c:pt idx="19">
                  <c:v>1</c:v>
                </c:pt>
                <c:pt idx="20">
                  <c:v>1</c:v>
                </c:pt>
                <c:pt idx="21">
                  <c:v>1</c:v>
                </c:pt>
                <c:pt idx="22">
                  <c:v>1</c:v>
                </c:pt>
                <c:pt idx="23">
                  <c:v>1</c:v>
                </c:pt>
                <c:pt idx="24">
                  <c:v>1</c:v>
                </c:pt>
                <c:pt idx="25">
                  <c:v>1</c:v>
                </c:pt>
                <c:pt idx="26">
                  <c:v>1</c:v>
                </c:pt>
                <c:pt idx="27">
                  <c:v>1</c:v>
                </c:pt>
                <c:pt idx="28">
                  <c:v>3</c:v>
                </c:pt>
                <c:pt idx="29">
                  <c:v>4</c:v>
                </c:pt>
                <c:pt idx="30">
                  <c:v>4</c:v>
                </c:pt>
                <c:pt idx="31">
                  <c:v>4</c:v>
                </c:pt>
                <c:pt idx="32">
                  <c:v>5</c:v>
                </c:pt>
                <c:pt idx="33">
                  <c:v>4</c:v>
                </c:pt>
                <c:pt idx="34">
                  <c:v>3</c:v>
                </c:pt>
                <c:pt idx="35">
                  <c:v>3</c:v>
                </c:pt>
                <c:pt idx="36">
                  <c:v>2</c:v>
                </c:pt>
                <c:pt idx="37">
                  <c:v>2</c:v>
                </c:pt>
                <c:pt idx="38">
                  <c:v>3</c:v>
                </c:pt>
                <c:pt idx="39">
                  <c:v>2</c:v>
                </c:pt>
                <c:pt idx="40">
                  <c:v>2</c:v>
                </c:pt>
                <c:pt idx="41">
                  <c:v>1</c:v>
                </c:pt>
                <c:pt idx="42">
                  <c:v>1</c:v>
                </c:pt>
                <c:pt idx="43">
                  <c:v>1</c:v>
                </c:pt>
                <c:pt idx="44">
                  <c:v>2</c:v>
                </c:pt>
                <c:pt idx="45">
                  <c:v>2</c:v>
                </c:pt>
                <c:pt idx="46">
                  <c:v>1</c:v>
                </c:pt>
                <c:pt idx="47">
                  <c:v>1</c:v>
                </c:pt>
                <c:pt idx="48">
                  <c:v>1</c:v>
                </c:pt>
                <c:pt idx="49">
                  <c:v>1</c:v>
                </c:pt>
                <c:pt idx="50">
                  <c:v>1</c:v>
                </c:pt>
                <c:pt idx="51">
                  <c:v>1</c:v>
                </c:pt>
                <c:pt idx="52">
                  <c:v>1</c:v>
                </c:pt>
                <c:pt idx="53">
                  <c:v>1</c:v>
                </c:pt>
                <c:pt idx="54">
                  <c:v>1</c:v>
                </c:pt>
                <c:pt idx="55">
                  <c:v>1</c:v>
                </c:pt>
                <c:pt idx="56">
                  <c:v>2</c:v>
                </c:pt>
                <c:pt idx="57">
                  <c:v>3</c:v>
                </c:pt>
                <c:pt idx="58">
                  <c:v>3</c:v>
                </c:pt>
                <c:pt idx="59">
                  <c:v>3</c:v>
                </c:pt>
                <c:pt idx="60">
                  <c:v>2</c:v>
                </c:pt>
                <c:pt idx="61">
                  <c:v>2</c:v>
                </c:pt>
                <c:pt idx="62">
                  <c:v>1</c:v>
                </c:pt>
                <c:pt idx="63">
                  <c:v>1</c:v>
                </c:pt>
                <c:pt idx="64">
                  <c:v>1</c:v>
                </c:pt>
                <c:pt idx="65">
                  <c:v>1</c:v>
                </c:pt>
                <c:pt idx="66">
                  <c:v>1</c:v>
                </c:pt>
                <c:pt idx="67">
                  <c:v>1</c:v>
                </c:pt>
                <c:pt idx="68">
                  <c:v>1</c:v>
                </c:pt>
                <c:pt idx="69">
                  <c:v>1</c:v>
                </c:pt>
                <c:pt idx="70">
                  <c:v>1</c:v>
                </c:pt>
                <c:pt idx="71">
                  <c:v>1</c:v>
                </c:pt>
                <c:pt idx="72">
                  <c:v>1</c:v>
                </c:pt>
                <c:pt idx="73">
                  <c:v>1</c:v>
                </c:pt>
                <c:pt idx="74">
                  <c:v>1</c:v>
                </c:pt>
                <c:pt idx="75">
                  <c:v>1</c:v>
                </c:pt>
                <c:pt idx="76">
                  <c:v>1</c:v>
                </c:pt>
                <c:pt idx="77">
                  <c:v>1</c:v>
                </c:pt>
                <c:pt idx="78">
                  <c:v>1</c:v>
                </c:pt>
                <c:pt idx="79">
                  <c:v>1</c:v>
                </c:pt>
                <c:pt idx="80">
                  <c:v>1</c:v>
                </c:pt>
                <c:pt idx="81">
                  <c:v>1</c:v>
                </c:pt>
                <c:pt idx="82">
                  <c:v>1</c:v>
                </c:pt>
                <c:pt idx="83">
                  <c:v>1</c:v>
                </c:pt>
                <c:pt idx="84">
                  <c:v>1</c:v>
                </c:pt>
                <c:pt idx="85">
                  <c:v>1</c:v>
                </c:pt>
                <c:pt idx="86">
                  <c:v>1</c:v>
                </c:pt>
                <c:pt idx="87">
                  <c:v>1</c:v>
                </c:pt>
                <c:pt idx="88">
                  <c:v>1</c:v>
                </c:pt>
                <c:pt idx="89">
                  <c:v>0</c:v>
                </c:pt>
                <c:pt idx="90">
                  <c:v>0</c:v>
                </c:pt>
                <c:pt idx="91">
                  <c:v>0</c:v>
                </c:pt>
              </c:numCache>
            </c:numRef>
          </c:val>
          <c:smooth val="0"/>
          <c:extLst>
            <c:ext xmlns:c16="http://schemas.microsoft.com/office/drawing/2014/chart" uri="{C3380CC4-5D6E-409C-BE32-E72D297353CC}">
              <c16:uniqueId val="{00000001-6BA8-47EE-A5C2-214554D21606}"/>
            </c:ext>
          </c:extLst>
        </c:ser>
        <c:ser>
          <c:idx val="8"/>
          <c:order val="8"/>
          <c:tx>
            <c:strRef>
              <c:f>Sheet1!$J$1</c:f>
              <c:strCache>
                <c:ptCount val="1"/>
                <c:pt idx="0">
                  <c:v>Ahsoka (Disney+)</c:v>
                </c:pt>
              </c:strCache>
            </c:strRef>
          </c:tx>
          <c:spPr>
            <a:ln w="28575" cap="rnd">
              <a:solidFill>
                <a:schemeClr val="bg1">
                  <a:lumMod val="50000"/>
                </a:schemeClr>
              </a:solidFill>
              <a:round/>
            </a:ln>
            <a:effectLst/>
          </c:spPr>
          <c:marker>
            <c:symbol val="none"/>
          </c:marker>
          <c:cat>
            <c:numRef>
              <c:f>Sheet1!$A$2:$A$93</c:f>
              <c:numCache>
                <c:formatCode>m/d/yy;@</c:formatCode>
                <c:ptCount val="92"/>
                <c:pt idx="0">
                  <c:v>45078</c:v>
                </c:pt>
                <c:pt idx="1">
                  <c:v>45079</c:v>
                </c:pt>
                <c:pt idx="2">
                  <c:v>45080</c:v>
                </c:pt>
                <c:pt idx="3">
                  <c:v>45081</c:v>
                </c:pt>
                <c:pt idx="4">
                  <c:v>45082</c:v>
                </c:pt>
                <c:pt idx="5">
                  <c:v>45083</c:v>
                </c:pt>
                <c:pt idx="6">
                  <c:v>45084</c:v>
                </c:pt>
                <c:pt idx="7">
                  <c:v>45085</c:v>
                </c:pt>
                <c:pt idx="8">
                  <c:v>45086</c:v>
                </c:pt>
                <c:pt idx="9">
                  <c:v>45087</c:v>
                </c:pt>
                <c:pt idx="10">
                  <c:v>45088</c:v>
                </c:pt>
                <c:pt idx="11">
                  <c:v>45089</c:v>
                </c:pt>
                <c:pt idx="12">
                  <c:v>45090</c:v>
                </c:pt>
                <c:pt idx="13">
                  <c:v>45091</c:v>
                </c:pt>
                <c:pt idx="14">
                  <c:v>45092</c:v>
                </c:pt>
                <c:pt idx="15">
                  <c:v>45093</c:v>
                </c:pt>
                <c:pt idx="16">
                  <c:v>45094</c:v>
                </c:pt>
                <c:pt idx="17">
                  <c:v>45095</c:v>
                </c:pt>
                <c:pt idx="18">
                  <c:v>45096</c:v>
                </c:pt>
                <c:pt idx="19">
                  <c:v>45097</c:v>
                </c:pt>
                <c:pt idx="20">
                  <c:v>45098</c:v>
                </c:pt>
                <c:pt idx="21">
                  <c:v>45099</c:v>
                </c:pt>
                <c:pt idx="22">
                  <c:v>45100</c:v>
                </c:pt>
                <c:pt idx="23">
                  <c:v>45101</c:v>
                </c:pt>
                <c:pt idx="24">
                  <c:v>45102</c:v>
                </c:pt>
                <c:pt idx="25">
                  <c:v>45103</c:v>
                </c:pt>
                <c:pt idx="26">
                  <c:v>45104</c:v>
                </c:pt>
                <c:pt idx="27">
                  <c:v>45105</c:v>
                </c:pt>
                <c:pt idx="28">
                  <c:v>45106</c:v>
                </c:pt>
                <c:pt idx="29">
                  <c:v>45107</c:v>
                </c:pt>
                <c:pt idx="30">
                  <c:v>45108</c:v>
                </c:pt>
                <c:pt idx="31">
                  <c:v>45109</c:v>
                </c:pt>
                <c:pt idx="32">
                  <c:v>45110</c:v>
                </c:pt>
                <c:pt idx="33">
                  <c:v>45111</c:v>
                </c:pt>
                <c:pt idx="34">
                  <c:v>45112</c:v>
                </c:pt>
                <c:pt idx="35">
                  <c:v>45113</c:v>
                </c:pt>
                <c:pt idx="36">
                  <c:v>45114</c:v>
                </c:pt>
                <c:pt idx="37">
                  <c:v>45115</c:v>
                </c:pt>
                <c:pt idx="38">
                  <c:v>45116</c:v>
                </c:pt>
                <c:pt idx="39">
                  <c:v>45117</c:v>
                </c:pt>
                <c:pt idx="40">
                  <c:v>45118</c:v>
                </c:pt>
                <c:pt idx="41">
                  <c:v>45119</c:v>
                </c:pt>
                <c:pt idx="42">
                  <c:v>45120</c:v>
                </c:pt>
                <c:pt idx="43">
                  <c:v>45121</c:v>
                </c:pt>
                <c:pt idx="44">
                  <c:v>45122</c:v>
                </c:pt>
                <c:pt idx="45">
                  <c:v>45123</c:v>
                </c:pt>
                <c:pt idx="46">
                  <c:v>45124</c:v>
                </c:pt>
                <c:pt idx="47">
                  <c:v>45125</c:v>
                </c:pt>
                <c:pt idx="48">
                  <c:v>45126</c:v>
                </c:pt>
                <c:pt idx="49">
                  <c:v>45127</c:v>
                </c:pt>
                <c:pt idx="50">
                  <c:v>45128</c:v>
                </c:pt>
                <c:pt idx="51">
                  <c:v>45129</c:v>
                </c:pt>
                <c:pt idx="52">
                  <c:v>45130</c:v>
                </c:pt>
                <c:pt idx="53">
                  <c:v>45131</c:v>
                </c:pt>
                <c:pt idx="54">
                  <c:v>45132</c:v>
                </c:pt>
                <c:pt idx="55">
                  <c:v>45133</c:v>
                </c:pt>
                <c:pt idx="56">
                  <c:v>45134</c:v>
                </c:pt>
                <c:pt idx="57">
                  <c:v>45135</c:v>
                </c:pt>
                <c:pt idx="58">
                  <c:v>45136</c:v>
                </c:pt>
                <c:pt idx="59">
                  <c:v>45137</c:v>
                </c:pt>
                <c:pt idx="60">
                  <c:v>45138</c:v>
                </c:pt>
                <c:pt idx="61">
                  <c:v>45139</c:v>
                </c:pt>
                <c:pt idx="62">
                  <c:v>45140</c:v>
                </c:pt>
                <c:pt idx="63">
                  <c:v>45141</c:v>
                </c:pt>
                <c:pt idx="64">
                  <c:v>45142</c:v>
                </c:pt>
                <c:pt idx="65">
                  <c:v>45143</c:v>
                </c:pt>
                <c:pt idx="66">
                  <c:v>45144</c:v>
                </c:pt>
                <c:pt idx="67">
                  <c:v>45145</c:v>
                </c:pt>
                <c:pt idx="68">
                  <c:v>45146</c:v>
                </c:pt>
                <c:pt idx="69">
                  <c:v>45147</c:v>
                </c:pt>
                <c:pt idx="70">
                  <c:v>45148</c:v>
                </c:pt>
                <c:pt idx="71">
                  <c:v>45149</c:v>
                </c:pt>
                <c:pt idx="72">
                  <c:v>45150</c:v>
                </c:pt>
                <c:pt idx="73">
                  <c:v>45151</c:v>
                </c:pt>
                <c:pt idx="74">
                  <c:v>45152</c:v>
                </c:pt>
                <c:pt idx="75">
                  <c:v>45153</c:v>
                </c:pt>
                <c:pt idx="76">
                  <c:v>45154</c:v>
                </c:pt>
                <c:pt idx="77">
                  <c:v>45155</c:v>
                </c:pt>
                <c:pt idx="78">
                  <c:v>45156</c:v>
                </c:pt>
                <c:pt idx="79">
                  <c:v>45157</c:v>
                </c:pt>
                <c:pt idx="80">
                  <c:v>45158</c:v>
                </c:pt>
                <c:pt idx="81">
                  <c:v>45159</c:v>
                </c:pt>
                <c:pt idx="82">
                  <c:v>45160</c:v>
                </c:pt>
                <c:pt idx="83">
                  <c:v>45161</c:v>
                </c:pt>
                <c:pt idx="84">
                  <c:v>45162</c:v>
                </c:pt>
                <c:pt idx="85">
                  <c:v>45163</c:v>
                </c:pt>
                <c:pt idx="86">
                  <c:v>45164</c:v>
                </c:pt>
                <c:pt idx="87">
                  <c:v>45165</c:v>
                </c:pt>
                <c:pt idx="88">
                  <c:v>45166</c:v>
                </c:pt>
                <c:pt idx="89">
                  <c:v>45167</c:v>
                </c:pt>
                <c:pt idx="90">
                  <c:v>45168</c:v>
                </c:pt>
              </c:numCache>
            </c:numRef>
          </c:cat>
          <c:val>
            <c:numRef>
              <c:f>Sheet1!$J$2:$J$93</c:f>
              <c:numCache>
                <c:formatCode>General</c:formatCode>
                <c:ptCount val="9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1</c:v>
                </c:pt>
                <c:pt idx="41">
                  <c:v>1</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1</c:v>
                </c:pt>
                <c:pt idx="65">
                  <c:v>1</c:v>
                </c:pt>
                <c:pt idx="66">
                  <c:v>1</c:v>
                </c:pt>
                <c:pt idx="67">
                  <c:v>1</c:v>
                </c:pt>
                <c:pt idx="68">
                  <c:v>1</c:v>
                </c:pt>
                <c:pt idx="69">
                  <c:v>1</c:v>
                </c:pt>
                <c:pt idx="70">
                  <c:v>1</c:v>
                </c:pt>
                <c:pt idx="71">
                  <c:v>1</c:v>
                </c:pt>
                <c:pt idx="72">
                  <c:v>1</c:v>
                </c:pt>
                <c:pt idx="73">
                  <c:v>1</c:v>
                </c:pt>
                <c:pt idx="74">
                  <c:v>1</c:v>
                </c:pt>
                <c:pt idx="75">
                  <c:v>1</c:v>
                </c:pt>
                <c:pt idx="76">
                  <c:v>1</c:v>
                </c:pt>
                <c:pt idx="77">
                  <c:v>1</c:v>
                </c:pt>
                <c:pt idx="78">
                  <c:v>1</c:v>
                </c:pt>
                <c:pt idx="79">
                  <c:v>1</c:v>
                </c:pt>
                <c:pt idx="80">
                  <c:v>1</c:v>
                </c:pt>
                <c:pt idx="81">
                  <c:v>2</c:v>
                </c:pt>
                <c:pt idx="82">
                  <c:v>4</c:v>
                </c:pt>
                <c:pt idx="83">
                  <c:v>11</c:v>
                </c:pt>
                <c:pt idx="84">
                  <c:v>7</c:v>
                </c:pt>
                <c:pt idx="85">
                  <c:v>5</c:v>
                </c:pt>
                <c:pt idx="86">
                  <c:v>5</c:v>
                </c:pt>
                <c:pt idx="87">
                  <c:v>5</c:v>
                </c:pt>
                <c:pt idx="88">
                  <c:v>3</c:v>
                </c:pt>
                <c:pt idx="89">
                  <c:v>4</c:v>
                </c:pt>
                <c:pt idx="90">
                  <c:v>4</c:v>
                </c:pt>
                <c:pt idx="91">
                  <c:v>3</c:v>
                </c:pt>
              </c:numCache>
            </c:numRef>
          </c:val>
          <c:smooth val="0"/>
          <c:extLst>
            <c:ext xmlns:c16="http://schemas.microsoft.com/office/drawing/2014/chart" uri="{C3380CC4-5D6E-409C-BE32-E72D297353CC}">
              <c16:uniqueId val="{00000002-6BA8-47EE-A5C2-214554D21606}"/>
            </c:ext>
          </c:extLst>
        </c:ser>
        <c:ser>
          <c:idx val="9"/>
          <c:order val="9"/>
          <c:tx>
            <c:strRef>
              <c:f>Sheet1!$K$1</c:f>
              <c:strCache>
                <c:ptCount val="1"/>
                <c:pt idx="0">
                  <c:v>Justified: City Primeval (FX)</c:v>
                </c:pt>
              </c:strCache>
            </c:strRef>
          </c:tx>
          <c:spPr>
            <a:ln w="28575" cap="rnd">
              <a:solidFill>
                <a:srgbClr val="3E2BC9"/>
              </a:solidFill>
              <a:round/>
            </a:ln>
            <a:effectLst/>
          </c:spPr>
          <c:marker>
            <c:symbol val="none"/>
          </c:marker>
          <c:cat>
            <c:numRef>
              <c:f>Sheet1!$A$2:$A$93</c:f>
              <c:numCache>
                <c:formatCode>m/d/yy;@</c:formatCode>
                <c:ptCount val="92"/>
                <c:pt idx="0">
                  <c:v>45078</c:v>
                </c:pt>
                <c:pt idx="1">
                  <c:v>45079</c:v>
                </c:pt>
                <c:pt idx="2">
                  <c:v>45080</c:v>
                </c:pt>
                <c:pt idx="3">
                  <c:v>45081</c:v>
                </c:pt>
                <c:pt idx="4">
                  <c:v>45082</c:v>
                </c:pt>
                <c:pt idx="5">
                  <c:v>45083</c:v>
                </c:pt>
                <c:pt idx="6">
                  <c:v>45084</c:v>
                </c:pt>
                <c:pt idx="7">
                  <c:v>45085</c:v>
                </c:pt>
                <c:pt idx="8">
                  <c:v>45086</c:v>
                </c:pt>
                <c:pt idx="9">
                  <c:v>45087</c:v>
                </c:pt>
                <c:pt idx="10">
                  <c:v>45088</c:v>
                </c:pt>
                <c:pt idx="11">
                  <c:v>45089</c:v>
                </c:pt>
                <c:pt idx="12">
                  <c:v>45090</c:v>
                </c:pt>
                <c:pt idx="13">
                  <c:v>45091</c:v>
                </c:pt>
                <c:pt idx="14">
                  <c:v>45092</c:v>
                </c:pt>
                <c:pt idx="15">
                  <c:v>45093</c:v>
                </c:pt>
                <c:pt idx="16">
                  <c:v>45094</c:v>
                </c:pt>
                <c:pt idx="17">
                  <c:v>45095</c:v>
                </c:pt>
                <c:pt idx="18">
                  <c:v>45096</c:v>
                </c:pt>
                <c:pt idx="19">
                  <c:v>45097</c:v>
                </c:pt>
                <c:pt idx="20">
                  <c:v>45098</c:v>
                </c:pt>
                <c:pt idx="21">
                  <c:v>45099</c:v>
                </c:pt>
                <c:pt idx="22">
                  <c:v>45100</c:v>
                </c:pt>
                <c:pt idx="23">
                  <c:v>45101</c:v>
                </c:pt>
                <c:pt idx="24">
                  <c:v>45102</c:v>
                </c:pt>
                <c:pt idx="25">
                  <c:v>45103</c:v>
                </c:pt>
                <c:pt idx="26">
                  <c:v>45104</c:v>
                </c:pt>
                <c:pt idx="27">
                  <c:v>45105</c:v>
                </c:pt>
                <c:pt idx="28">
                  <c:v>45106</c:v>
                </c:pt>
                <c:pt idx="29">
                  <c:v>45107</c:v>
                </c:pt>
                <c:pt idx="30">
                  <c:v>45108</c:v>
                </c:pt>
                <c:pt idx="31">
                  <c:v>45109</c:v>
                </c:pt>
                <c:pt idx="32">
                  <c:v>45110</c:v>
                </c:pt>
                <c:pt idx="33">
                  <c:v>45111</c:v>
                </c:pt>
                <c:pt idx="34">
                  <c:v>45112</c:v>
                </c:pt>
                <c:pt idx="35">
                  <c:v>45113</c:v>
                </c:pt>
                <c:pt idx="36">
                  <c:v>45114</c:v>
                </c:pt>
                <c:pt idx="37">
                  <c:v>45115</c:v>
                </c:pt>
                <c:pt idx="38">
                  <c:v>45116</c:v>
                </c:pt>
                <c:pt idx="39">
                  <c:v>45117</c:v>
                </c:pt>
                <c:pt idx="40">
                  <c:v>45118</c:v>
                </c:pt>
                <c:pt idx="41">
                  <c:v>45119</c:v>
                </c:pt>
                <c:pt idx="42">
                  <c:v>45120</c:v>
                </c:pt>
                <c:pt idx="43">
                  <c:v>45121</c:v>
                </c:pt>
                <c:pt idx="44">
                  <c:v>45122</c:v>
                </c:pt>
                <c:pt idx="45">
                  <c:v>45123</c:v>
                </c:pt>
                <c:pt idx="46">
                  <c:v>45124</c:v>
                </c:pt>
                <c:pt idx="47">
                  <c:v>45125</c:v>
                </c:pt>
                <c:pt idx="48">
                  <c:v>45126</c:v>
                </c:pt>
                <c:pt idx="49">
                  <c:v>45127</c:v>
                </c:pt>
                <c:pt idx="50">
                  <c:v>45128</c:v>
                </c:pt>
                <c:pt idx="51">
                  <c:v>45129</c:v>
                </c:pt>
                <c:pt idx="52">
                  <c:v>45130</c:v>
                </c:pt>
                <c:pt idx="53">
                  <c:v>45131</c:v>
                </c:pt>
                <c:pt idx="54">
                  <c:v>45132</c:v>
                </c:pt>
                <c:pt idx="55">
                  <c:v>45133</c:v>
                </c:pt>
                <c:pt idx="56">
                  <c:v>45134</c:v>
                </c:pt>
                <c:pt idx="57">
                  <c:v>45135</c:v>
                </c:pt>
                <c:pt idx="58">
                  <c:v>45136</c:v>
                </c:pt>
                <c:pt idx="59">
                  <c:v>45137</c:v>
                </c:pt>
                <c:pt idx="60">
                  <c:v>45138</c:v>
                </c:pt>
                <c:pt idx="61">
                  <c:v>45139</c:v>
                </c:pt>
                <c:pt idx="62">
                  <c:v>45140</c:v>
                </c:pt>
                <c:pt idx="63">
                  <c:v>45141</c:v>
                </c:pt>
                <c:pt idx="64">
                  <c:v>45142</c:v>
                </c:pt>
                <c:pt idx="65">
                  <c:v>45143</c:v>
                </c:pt>
                <c:pt idx="66">
                  <c:v>45144</c:v>
                </c:pt>
                <c:pt idx="67">
                  <c:v>45145</c:v>
                </c:pt>
                <c:pt idx="68">
                  <c:v>45146</c:v>
                </c:pt>
                <c:pt idx="69">
                  <c:v>45147</c:v>
                </c:pt>
                <c:pt idx="70">
                  <c:v>45148</c:v>
                </c:pt>
                <c:pt idx="71">
                  <c:v>45149</c:v>
                </c:pt>
                <c:pt idx="72">
                  <c:v>45150</c:v>
                </c:pt>
                <c:pt idx="73">
                  <c:v>45151</c:v>
                </c:pt>
                <c:pt idx="74">
                  <c:v>45152</c:v>
                </c:pt>
                <c:pt idx="75">
                  <c:v>45153</c:v>
                </c:pt>
                <c:pt idx="76">
                  <c:v>45154</c:v>
                </c:pt>
                <c:pt idx="77">
                  <c:v>45155</c:v>
                </c:pt>
                <c:pt idx="78">
                  <c:v>45156</c:v>
                </c:pt>
                <c:pt idx="79">
                  <c:v>45157</c:v>
                </c:pt>
                <c:pt idx="80">
                  <c:v>45158</c:v>
                </c:pt>
                <c:pt idx="81">
                  <c:v>45159</c:v>
                </c:pt>
                <c:pt idx="82">
                  <c:v>45160</c:v>
                </c:pt>
                <c:pt idx="83">
                  <c:v>45161</c:v>
                </c:pt>
                <c:pt idx="84">
                  <c:v>45162</c:v>
                </c:pt>
                <c:pt idx="85">
                  <c:v>45163</c:v>
                </c:pt>
                <c:pt idx="86">
                  <c:v>45164</c:v>
                </c:pt>
                <c:pt idx="87">
                  <c:v>45165</c:v>
                </c:pt>
                <c:pt idx="88">
                  <c:v>45166</c:v>
                </c:pt>
                <c:pt idx="89">
                  <c:v>45167</c:v>
                </c:pt>
                <c:pt idx="90">
                  <c:v>45168</c:v>
                </c:pt>
              </c:numCache>
            </c:numRef>
          </c:cat>
          <c:val>
            <c:numRef>
              <c:f>Sheet1!$K$2:$K$93</c:f>
              <c:numCache>
                <c:formatCode>General</c:formatCode>
                <c:ptCount val="92"/>
                <c:pt idx="0">
                  <c:v>1</c:v>
                </c:pt>
                <c:pt idx="1">
                  <c:v>1</c:v>
                </c:pt>
                <c:pt idx="2">
                  <c:v>0</c:v>
                </c:pt>
                <c:pt idx="3">
                  <c:v>1</c:v>
                </c:pt>
                <c:pt idx="4">
                  <c:v>0</c:v>
                </c:pt>
                <c:pt idx="5">
                  <c:v>0</c:v>
                </c:pt>
                <c:pt idx="6">
                  <c:v>0</c:v>
                </c:pt>
                <c:pt idx="7">
                  <c:v>0</c:v>
                </c:pt>
                <c:pt idx="8">
                  <c:v>0</c:v>
                </c:pt>
                <c:pt idx="9">
                  <c:v>0</c:v>
                </c:pt>
                <c:pt idx="10">
                  <c:v>0</c:v>
                </c:pt>
                <c:pt idx="11">
                  <c:v>0</c:v>
                </c:pt>
                <c:pt idx="12">
                  <c:v>0</c:v>
                </c:pt>
                <c:pt idx="13">
                  <c:v>0</c:v>
                </c:pt>
                <c:pt idx="14">
                  <c:v>0</c:v>
                </c:pt>
                <c:pt idx="15">
                  <c:v>0</c:v>
                </c:pt>
                <c:pt idx="16">
                  <c:v>0</c:v>
                </c:pt>
                <c:pt idx="17">
                  <c:v>1</c:v>
                </c:pt>
                <c:pt idx="18">
                  <c:v>0</c:v>
                </c:pt>
                <c:pt idx="19">
                  <c:v>0</c:v>
                </c:pt>
                <c:pt idx="20">
                  <c:v>0</c:v>
                </c:pt>
                <c:pt idx="21">
                  <c:v>0</c:v>
                </c:pt>
                <c:pt idx="22">
                  <c:v>0</c:v>
                </c:pt>
                <c:pt idx="23">
                  <c:v>0</c:v>
                </c:pt>
                <c:pt idx="24">
                  <c:v>0</c:v>
                </c:pt>
                <c:pt idx="25">
                  <c:v>0</c:v>
                </c:pt>
                <c:pt idx="26">
                  <c:v>0</c:v>
                </c:pt>
                <c:pt idx="27">
                  <c:v>0</c:v>
                </c:pt>
                <c:pt idx="28">
                  <c:v>0</c:v>
                </c:pt>
                <c:pt idx="29">
                  <c:v>0</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2</c:v>
                </c:pt>
                <c:pt idx="48">
                  <c:v>4</c:v>
                </c:pt>
                <c:pt idx="49">
                  <c:v>3</c:v>
                </c:pt>
                <c:pt idx="50">
                  <c:v>2</c:v>
                </c:pt>
                <c:pt idx="51">
                  <c:v>2</c:v>
                </c:pt>
                <c:pt idx="52">
                  <c:v>2</c:v>
                </c:pt>
                <c:pt idx="53">
                  <c:v>1</c:v>
                </c:pt>
                <c:pt idx="54">
                  <c:v>1</c:v>
                </c:pt>
                <c:pt idx="55">
                  <c:v>1</c:v>
                </c:pt>
                <c:pt idx="56">
                  <c:v>1</c:v>
                </c:pt>
                <c:pt idx="57">
                  <c:v>1</c:v>
                </c:pt>
                <c:pt idx="58">
                  <c:v>1</c:v>
                </c:pt>
                <c:pt idx="59">
                  <c:v>1</c:v>
                </c:pt>
                <c:pt idx="60">
                  <c:v>1</c:v>
                </c:pt>
                <c:pt idx="61">
                  <c:v>1</c:v>
                </c:pt>
                <c:pt idx="62">
                  <c:v>1</c:v>
                </c:pt>
                <c:pt idx="63">
                  <c:v>1</c:v>
                </c:pt>
                <c:pt idx="64">
                  <c:v>1</c:v>
                </c:pt>
                <c:pt idx="65">
                  <c:v>1</c:v>
                </c:pt>
                <c:pt idx="66">
                  <c:v>1</c:v>
                </c:pt>
                <c:pt idx="67">
                  <c:v>1</c:v>
                </c:pt>
                <c:pt idx="68">
                  <c:v>1</c:v>
                </c:pt>
                <c:pt idx="69">
                  <c:v>1</c:v>
                </c:pt>
                <c:pt idx="70">
                  <c:v>1</c:v>
                </c:pt>
                <c:pt idx="71">
                  <c:v>1</c:v>
                </c:pt>
                <c:pt idx="72">
                  <c:v>1</c:v>
                </c:pt>
                <c:pt idx="73">
                  <c:v>1</c:v>
                </c:pt>
                <c:pt idx="74">
                  <c:v>1</c:v>
                </c:pt>
                <c:pt idx="75">
                  <c:v>1</c:v>
                </c:pt>
                <c:pt idx="76">
                  <c:v>1</c:v>
                </c:pt>
                <c:pt idx="77">
                  <c:v>1</c:v>
                </c:pt>
                <c:pt idx="78">
                  <c:v>1</c:v>
                </c:pt>
                <c:pt idx="79">
                  <c:v>1</c:v>
                </c:pt>
                <c:pt idx="80">
                  <c:v>1</c:v>
                </c:pt>
                <c:pt idx="81">
                  <c:v>1</c:v>
                </c:pt>
                <c:pt idx="82">
                  <c:v>1</c:v>
                </c:pt>
                <c:pt idx="83">
                  <c:v>1</c:v>
                </c:pt>
                <c:pt idx="84">
                  <c:v>1</c:v>
                </c:pt>
                <c:pt idx="85">
                  <c:v>1</c:v>
                </c:pt>
                <c:pt idx="86">
                  <c:v>1</c:v>
                </c:pt>
                <c:pt idx="87">
                  <c:v>1</c:v>
                </c:pt>
                <c:pt idx="88">
                  <c:v>1</c:v>
                </c:pt>
                <c:pt idx="89">
                  <c:v>1</c:v>
                </c:pt>
                <c:pt idx="90">
                  <c:v>1</c:v>
                </c:pt>
                <c:pt idx="91">
                  <c:v>2</c:v>
                </c:pt>
              </c:numCache>
            </c:numRef>
          </c:val>
          <c:smooth val="0"/>
          <c:extLst>
            <c:ext xmlns:c16="http://schemas.microsoft.com/office/drawing/2014/chart" uri="{C3380CC4-5D6E-409C-BE32-E72D297353CC}">
              <c16:uniqueId val="{00000003-6BA8-47EE-A5C2-214554D21606}"/>
            </c:ext>
          </c:extLst>
        </c:ser>
        <c:ser>
          <c:idx val="10"/>
          <c:order val="10"/>
          <c:tx>
            <c:strRef>
              <c:f>Sheet1!$L$1</c:f>
              <c:strCache>
                <c:ptCount val="1"/>
                <c:pt idx="0">
                  <c:v>Sweet Magnolias (Netflix)</c:v>
                </c:pt>
              </c:strCache>
            </c:strRef>
          </c:tx>
          <c:spPr>
            <a:ln w="28575" cap="rnd">
              <a:solidFill>
                <a:srgbClr val="000000"/>
              </a:solidFill>
              <a:round/>
            </a:ln>
            <a:effectLst/>
          </c:spPr>
          <c:marker>
            <c:symbol val="none"/>
          </c:marker>
          <c:cat>
            <c:numRef>
              <c:f>Sheet1!$A$2:$A$93</c:f>
              <c:numCache>
                <c:formatCode>m/d/yy;@</c:formatCode>
                <c:ptCount val="92"/>
                <c:pt idx="0">
                  <c:v>45078</c:v>
                </c:pt>
                <c:pt idx="1">
                  <c:v>45079</c:v>
                </c:pt>
                <c:pt idx="2">
                  <c:v>45080</c:v>
                </c:pt>
                <c:pt idx="3">
                  <c:v>45081</c:v>
                </c:pt>
                <c:pt idx="4">
                  <c:v>45082</c:v>
                </c:pt>
                <c:pt idx="5">
                  <c:v>45083</c:v>
                </c:pt>
                <c:pt idx="6">
                  <c:v>45084</c:v>
                </c:pt>
                <c:pt idx="7">
                  <c:v>45085</c:v>
                </c:pt>
                <c:pt idx="8">
                  <c:v>45086</c:v>
                </c:pt>
                <c:pt idx="9">
                  <c:v>45087</c:v>
                </c:pt>
                <c:pt idx="10">
                  <c:v>45088</c:v>
                </c:pt>
                <c:pt idx="11">
                  <c:v>45089</c:v>
                </c:pt>
                <c:pt idx="12">
                  <c:v>45090</c:v>
                </c:pt>
                <c:pt idx="13">
                  <c:v>45091</c:v>
                </c:pt>
                <c:pt idx="14">
                  <c:v>45092</c:v>
                </c:pt>
                <c:pt idx="15">
                  <c:v>45093</c:v>
                </c:pt>
                <c:pt idx="16">
                  <c:v>45094</c:v>
                </c:pt>
                <c:pt idx="17">
                  <c:v>45095</c:v>
                </c:pt>
                <c:pt idx="18">
                  <c:v>45096</c:v>
                </c:pt>
                <c:pt idx="19">
                  <c:v>45097</c:v>
                </c:pt>
                <c:pt idx="20">
                  <c:v>45098</c:v>
                </c:pt>
                <c:pt idx="21">
                  <c:v>45099</c:v>
                </c:pt>
                <c:pt idx="22">
                  <c:v>45100</c:v>
                </c:pt>
                <c:pt idx="23">
                  <c:v>45101</c:v>
                </c:pt>
                <c:pt idx="24">
                  <c:v>45102</c:v>
                </c:pt>
                <c:pt idx="25">
                  <c:v>45103</c:v>
                </c:pt>
                <c:pt idx="26">
                  <c:v>45104</c:v>
                </c:pt>
                <c:pt idx="27">
                  <c:v>45105</c:v>
                </c:pt>
                <c:pt idx="28">
                  <c:v>45106</c:v>
                </c:pt>
                <c:pt idx="29">
                  <c:v>45107</c:v>
                </c:pt>
                <c:pt idx="30">
                  <c:v>45108</c:v>
                </c:pt>
                <c:pt idx="31">
                  <c:v>45109</c:v>
                </c:pt>
                <c:pt idx="32">
                  <c:v>45110</c:v>
                </c:pt>
                <c:pt idx="33">
                  <c:v>45111</c:v>
                </c:pt>
                <c:pt idx="34">
                  <c:v>45112</c:v>
                </c:pt>
                <c:pt idx="35">
                  <c:v>45113</c:v>
                </c:pt>
                <c:pt idx="36">
                  <c:v>45114</c:v>
                </c:pt>
                <c:pt idx="37">
                  <c:v>45115</c:v>
                </c:pt>
                <c:pt idx="38">
                  <c:v>45116</c:v>
                </c:pt>
                <c:pt idx="39">
                  <c:v>45117</c:v>
                </c:pt>
                <c:pt idx="40">
                  <c:v>45118</c:v>
                </c:pt>
                <c:pt idx="41">
                  <c:v>45119</c:v>
                </c:pt>
                <c:pt idx="42">
                  <c:v>45120</c:v>
                </c:pt>
                <c:pt idx="43">
                  <c:v>45121</c:v>
                </c:pt>
                <c:pt idx="44">
                  <c:v>45122</c:v>
                </c:pt>
                <c:pt idx="45">
                  <c:v>45123</c:v>
                </c:pt>
                <c:pt idx="46">
                  <c:v>45124</c:v>
                </c:pt>
                <c:pt idx="47">
                  <c:v>45125</c:v>
                </c:pt>
                <c:pt idx="48">
                  <c:v>45126</c:v>
                </c:pt>
                <c:pt idx="49">
                  <c:v>45127</c:v>
                </c:pt>
                <c:pt idx="50">
                  <c:v>45128</c:v>
                </c:pt>
                <c:pt idx="51">
                  <c:v>45129</c:v>
                </c:pt>
                <c:pt idx="52">
                  <c:v>45130</c:v>
                </c:pt>
                <c:pt idx="53">
                  <c:v>45131</c:v>
                </c:pt>
                <c:pt idx="54">
                  <c:v>45132</c:v>
                </c:pt>
                <c:pt idx="55">
                  <c:v>45133</c:v>
                </c:pt>
                <c:pt idx="56">
                  <c:v>45134</c:v>
                </c:pt>
                <c:pt idx="57">
                  <c:v>45135</c:v>
                </c:pt>
                <c:pt idx="58">
                  <c:v>45136</c:v>
                </c:pt>
                <c:pt idx="59">
                  <c:v>45137</c:v>
                </c:pt>
                <c:pt idx="60">
                  <c:v>45138</c:v>
                </c:pt>
                <c:pt idx="61">
                  <c:v>45139</c:v>
                </c:pt>
                <c:pt idx="62">
                  <c:v>45140</c:v>
                </c:pt>
                <c:pt idx="63">
                  <c:v>45141</c:v>
                </c:pt>
                <c:pt idx="64">
                  <c:v>45142</c:v>
                </c:pt>
                <c:pt idx="65">
                  <c:v>45143</c:v>
                </c:pt>
                <c:pt idx="66">
                  <c:v>45144</c:v>
                </c:pt>
                <c:pt idx="67">
                  <c:v>45145</c:v>
                </c:pt>
                <c:pt idx="68">
                  <c:v>45146</c:v>
                </c:pt>
                <c:pt idx="69">
                  <c:v>45147</c:v>
                </c:pt>
                <c:pt idx="70">
                  <c:v>45148</c:v>
                </c:pt>
                <c:pt idx="71">
                  <c:v>45149</c:v>
                </c:pt>
                <c:pt idx="72">
                  <c:v>45150</c:v>
                </c:pt>
                <c:pt idx="73">
                  <c:v>45151</c:v>
                </c:pt>
                <c:pt idx="74">
                  <c:v>45152</c:v>
                </c:pt>
                <c:pt idx="75">
                  <c:v>45153</c:v>
                </c:pt>
                <c:pt idx="76">
                  <c:v>45154</c:v>
                </c:pt>
                <c:pt idx="77">
                  <c:v>45155</c:v>
                </c:pt>
                <c:pt idx="78">
                  <c:v>45156</c:v>
                </c:pt>
                <c:pt idx="79">
                  <c:v>45157</c:v>
                </c:pt>
                <c:pt idx="80">
                  <c:v>45158</c:v>
                </c:pt>
                <c:pt idx="81">
                  <c:v>45159</c:v>
                </c:pt>
                <c:pt idx="82">
                  <c:v>45160</c:v>
                </c:pt>
                <c:pt idx="83">
                  <c:v>45161</c:v>
                </c:pt>
                <c:pt idx="84">
                  <c:v>45162</c:v>
                </c:pt>
                <c:pt idx="85">
                  <c:v>45163</c:v>
                </c:pt>
                <c:pt idx="86">
                  <c:v>45164</c:v>
                </c:pt>
                <c:pt idx="87">
                  <c:v>45165</c:v>
                </c:pt>
                <c:pt idx="88">
                  <c:v>45166</c:v>
                </c:pt>
                <c:pt idx="89">
                  <c:v>45167</c:v>
                </c:pt>
                <c:pt idx="90">
                  <c:v>45168</c:v>
                </c:pt>
              </c:numCache>
            </c:numRef>
          </c:cat>
          <c:val>
            <c:numRef>
              <c:f>Sheet1!$L$2:$L$93</c:f>
              <c:numCache>
                <c:formatCode>General</c:formatCode>
                <c:ptCount val="9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2</c:v>
                </c:pt>
                <c:pt idx="50">
                  <c:v>3</c:v>
                </c:pt>
                <c:pt idx="51">
                  <c:v>3</c:v>
                </c:pt>
                <c:pt idx="52">
                  <c:v>4</c:v>
                </c:pt>
                <c:pt idx="53">
                  <c:v>3</c:v>
                </c:pt>
                <c:pt idx="54">
                  <c:v>2</c:v>
                </c:pt>
                <c:pt idx="55">
                  <c:v>2</c:v>
                </c:pt>
                <c:pt idx="56">
                  <c:v>2</c:v>
                </c:pt>
                <c:pt idx="57">
                  <c:v>2</c:v>
                </c:pt>
                <c:pt idx="58">
                  <c:v>2</c:v>
                </c:pt>
                <c:pt idx="59">
                  <c:v>2</c:v>
                </c:pt>
                <c:pt idx="60">
                  <c:v>1</c:v>
                </c:pt>
                <c:pt idx="61">
                  <c:v>1</c:v>
                </c:pt>
                <c:pt idx="62">
                  <c:v>1</c:v>
                </c:pt>
                <c:pt idx="63">
                  <c:v>1</c:v>
                </c:pt>
                <c:pt idx="64">
                  <c:v>1</c:v>
                </c:pt>
                <c:pt idx="65">
                  <c:v>1</c:v>
                </c:pt>
                <c:pt idx="66">
                  <c:v>1</c:v>
                </c:pt>
                <c:pt idx="67">
                  <c:v>1</c:v>
                </c:pt>
                <c:pt idx="68">
                  <c:v>1</c:v>
                </c:pt>
                <c:pt idx="69">
                  <c:v>1</c:v>
                </c:pt>
                <c:pt idx="70">
                  <c:v>1</c:v>
                </c:pt>
                <c:pt idx="71">
                  <c:v>1</c:v>
                </c:pt>
                <c:pt idx="72">
                  <c:v>1</c:v>
                </c:pt>
                <c:pt idx="73">
                  <c:v>1</c:v>
                </c:pt>
                <c:pt idx="74">
                  <c:v>1</c:v>
                </c:pt>
                <c:pt idx="75">
                  <c:v>1</c:v>
                </c:pt>
                <c:pt idx="76">
                  <c:v>1</c:v>
                </c:pt>
                <c:pt idx="77">
                  <c:v>0</c:v>
                </c:pt>
                <c:pt idx="78">
                  <c:v>1</c:v>
                </c:pt>
                <c:pt idx="79">
                  <c:v>1</c:v>
                </c:pt>
                <c:pt idx="80">
                  <c:v>1</c:v>
                </c:pt>
                <c:pt idx="81">
                  <c:v>0</c:v>
                </c:pt>
                <c:pt idx="82">
                  <c:v>0</c:v>
                </c:pt>
                <c:pt idx="83">
                  <c:v>0</c:v>
                </c:pt>
                <c:pt idx="84">
                  <c:v>0</c:v>
                </c:pt>
                <c:pt idx="85">
                  <c:v>0</c:v>
                </c:pt>
                <c:pt idx="86">
                  <c:v>0</c:v>
                </c:pt>
                <c:pt idx="87">
                  <c:v>0</c:v>
                </c:pt>
                <c:pt idx="88">
                  <c:v>0</c:v>
                </c:pt>
                <c:pt idx="89">
                  <c:v>0</c:v>
                </c:pt>
                <c:pt idx="90">
                  <c:v>0</c:v>
                </c:pt>
                <c:pt idx="91">
                  <c:v>0</c:v>
                </c:pt>
              </c:numCache>
            </c:numRef>
          </c:val>
          <c:smooth val="0"/>
          <c:extLst>
            <c:ext xmlns:c16="http://schemas.microsoft.com/office/drawing/2014/chart" uri="{C3380CC4-5D6E-409C-BE32-E72D297353CC}">
              <c16:uniqueId val="{00000004-6BA8-47EE-A5C2-214554D21606}"/>
            </c:ext>
          </c:extLst>
        </c:ser>
        <c:ser>
          <c:idx val="11"/>
          <c:order val="11"/>
          <c:tx>
            <c:strRef>
              <c:f>Sheet1!$M$1</c:f>
              <c:strCache>
                <c:ptCount val="1"/>
                <c:pt idx="0">
                  <c:v>Hijack (AppleTV+)</c:v>
                </c:pt>
              </c:strCache>
            </c:strRef>
          </c:tx>
          <c:spPr>
            <a:ln w="28575" cap="rnd">
              <a:solidFill>
                <a:schemeClr val="accent1">
                  <a:lumMod val="50000"/>
                </a:schemeClr>
              </a:solidFill>
              <a:round/>
            </a:ln>
            <a:effectLst/>
          </c:spPr>
          <c:marker>
            <c:symbol val="none"/>
          </c:marker>
          <c:cat>
            <c:numRef>
              <c:f>Sheet1!$A$2:$A$93</c:f>
              <c:numCache>
                <c:formatCode>m/d/yy;@</c:formatCode>
                <c:ptCount val="92"/>
                <c:pt idx="0">
                  <c:v>45078</c:v>
                </c:pt>
                <c:pt idx="1">
                  <c:v>45079</c:v>
                </c:pt>
                <c:pt idx="2">
                  <c:v>45080</c:v>
                </c:pt>
                <c:pt idx="3">
                  <c:v>45081</c:v>
                </c:pt>
                <c:pt idx="4">
                  <c:v>45082</c:v>
                </c:pt>
                <c:pt idx="5">
                  <c:v>45083</c:v>
                </c:pt>
                <c:pt idx="6">
                  <c:v>45084</c:v>
                </c:pt>
                <c:pt idx="7">
                  <c:v>45085</c:v>
                </c:pt>
                <c:pt idx="8">
                  <c:v>45086</c:v>
                </c:pt>
                <c:pt idx="9">
                  <c:v>45087</c:v>
                </c:pt>
                <c:pt idx="10">
                  <c:v>45088</c:v>
                </c:pt>
                <c:pt idx="11">
                  <c:v>45089</c:v>
                </c:pt>
                <c:pt idx="12">
                  <c:v>45090</c:v>
                </c:pt>
                <c:pt idx="13">
                  <c:v>45091</c:v>
                </c:pt>
                <c:pt idx="14">
                  <c:v>45092</c:v>
                </c:pt>
                <c:pt idx="15">
                  <c:v>45093</c:v>
                </c:pt>
                <c:pt idx="16">
                  <c:v>45094</c:v>
                </c:pt>
                <c:pt idx="17">
                  <c:v>45095</c:v>
                </c:pt>
                <c:pt idx="18">
                  <c:v>45096</c:v>
                </c:pt>
                <c:pt idx="19">
                  <c:v>45097</c:v>
                </c:pt>
                <c:pt idx="20">
                  <c:v>45098</c:v>
                </c:pt>
                <c:pt idx="21">
                  <c:v>45099</c:v>
                </c:pt>
                <c:pt idx="22">
                  <c:v>45100</c:v>
                </c:pt>
                <c:pt idx="23">
                  <c:v>45101</c:v>
                </c:pt>
                <c:pt idx="24">
                  <c:v>45102</c:v>
                </c:pt>
                <c:pt idx="25">
                  <c:v>45103</c:v>
                </c:pt>
                <c:pt idx="26">
                  <c:v>45104</c:v>
                </c:pt>
                <c:pt idx="27">
                  <c:v>45105</c:v>
                </c:pt>
                <c:pt idx="28">
                  <c:v>45106</c:v>
                </c:pt>
                <c:pt idx="29">
                  <c:v>45107</c:v>
                </c:pt>
                <c:pt idx="30">
                  <c:v>45108</c:v>
                </c:pt>
                <c:pt idx="31">
                  <c:v>45109</c:v>
                </c:pt>
                <c:pt idx="32">
                  <c:v>45110</c:v>
                </c:pt>
                <c:pt idx="33">
                  <c:v>45111</c:v>
                </c:pt>
                <c:pt idx="34">
                  <c:v>45112</c:v>
                </c:pt>
                <c:pt idx="35">
                  <c:v>45113</c:v>
                </c:pt>
                <c:pt idx="36">
                  <c:v>45114</c:v>
                </c:pt>
                <c:pt idx="37">
                  <c:v>45115</c:v>
                </c:pt>
                <c:pt idx="38">
                  <c:v>45116</c:v>
                </c:pt>
                <c:pt idx="39">
                  <c:v>45117</c:v>
                </c:pt>
                <c:pt idx="40">
                  <c:v>45118</c:v>
                </c:pt>
                <c:pt idx="41">
                  <c:v>45119</c:v>
                </c:pt>
                <c:pt idx="42">
                  <c:v>45120</c:v>
                </c:pt>
                <c:pt idx="43">
                  <c:v>45121</c:v>
                </c:pt>
                <c:pt idx="44">
                  <c:v>45122</c:v>
                </c:pt>
                <c:pt idx="45">
                  <c:v>45123</c:v>
                </c:pt>
                <c:pt idx="46">
                  <c:v>45124</c:v>
                </c:pt>
                <c:pt idx="47">
                  <c:v>45125</c:v>
                </c:pt>
                <c:pt idx="48">
                  <c:v>45126</c:v>
                </c:pt>
                <c:pt idx="49">
                  <c:v>45127</c:v>
                </c:pt>
                <c:pt idx="50">
                  <c:v>45128</c:v>
                </c:pt>
                <c:pt idx="51">
                  <c:v>45129</c:v>
                </c:pt>
                <c:pt idx="52">
                  <c:v>45130</c:v>
                </c:pt>
                <c:pt idx="53">
                  <c:v>45131</c:v>
                </c:pt>
                <c:pt idx="54">
                  <c:v>45132</c:v>
                </c:pt>
                <c:pt idx="55">
                  <c:v>45133</c:v>
                </c:pt>
                <c:pt idx="56">
                  <c:v>45134</c:v>
                </c:pt>
                <c:pt idx="57">
                  <c:v>45135</c:v>
                </c:pt>
                <c:pt idx="58">
                  <c:v>45136</c:v>
                </c:pt>
                <c:pt idx="59">
                  <c:v>45137</c:v>
                </c:pt>
                <c:pt idx="60">
                  <c:v>45138</c:v>
                </c:pt>
                <c:pt idx="61">
                  <c:v>45139</c:v>
                </c:pt>
                <c:pt idx="62">
                  <c:v>45140</c:v>
                </c:pt>
                <c:pt idx="63">
                  <c:v>45141</c:v>
                </c:pt>
                <c:pt idx="64">
                  <c:v>45142</c:v>
                </c:pt>
                <c:pt idx="65">
                  <c:v>45143</c:v>
                </c:pt>
                <c:pt idx="66">
                  <c:v>45144</c:v>
                </c:pt>
                <c:pt idx="67">
                  <c:v>45145</c:v>
                </c:pt>
                <c:pt idx="68">
                  <c:v>45146</c:v>
                </c:pt>
                <c:pt idx="69">
                  <c:v>45147</c:v>
                </c:pt>
                <c:pt idx="70">
                  <c:v>45148</c:v>
                </c:pt>
                <c:pt idx="71">
                  <c:v>45149</c:v>
                </c:pt>
                <c:pt idx="72">
                  <c:v>45150</c:v>
                </c:pt>
                <c:pt idx="73">
                  <c:v>45151</c:v>
                </c:pt>
                <c:pt idx="74">
                  <c:v>45152</c:v>
                </c:pt>
                <c:pt idx="75">
                  <c:v>45153</c:v>
                </c:pt>
                <c:pt idx="76">
                  <c:v>45154</c:v>
                </c:pt>
                <c:pt idx="77">
                  <c:v>45155</c:v>
                </c:pt>
                <c:pt idx="78">
                  <c:v>45156</c:v>
                </c:pt>
                <c:pt idx="79">
                  <c:v>45157</c:v>
                </c:pt>
                <c:pt idx="80">
                  <c:v>45158</c:v>
                </c:pt>
                <c:pt idx="81">
                  <c:v>45159</c:v>
                </c:pt>
                <c:pt idx="82">
                  <c:v>45160</c:v>
                </c:pt>
                <c:pt idx="83">
                  <c:v>45161</c:v>
                </c:pt>
                <c:pt idx="84">
                  <c:v>45162</c:v>
                </c:pt>
                <c:pt idx="85">
                  <c:v>45163</c:v>
                </c:pt>
                <c:pt idx="86">
                  <c:v>45164</c:v>
                </c:pt>
                <c:pt idx="87">
                  <c:v>45165</c:v>
                </c:pt>
                <c:pt idx="88">
                  <c:v>45166</c:v>
                </c:pt>
                <c:pt idx="89">
                  <c:v>45167</c:v>
                </c:pt>
                <c:pt idx="90">
                  <c:v>45168</c:v>
                </c:pt>
              </c:numCache>
            </c:numRef>
          </c:cat>
          <c:val>
            <c:numRef>
              <c:f>Sheet1!$M$2:$M$93</c:f>
              <c:numCache>
                <c:formatCode>General</c:formatCode>
                <c:ptCount val="9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1</c:v>
                </c:pt>
                <c:pt idx="28">
                  <c:v>1</c:v>
                </c:pt>
                <c:pt idx="29">
                  <c:v>1</c:v>
                </c:pt>
                <c:pt idx="30">
                  <c:v>1</c:v>
                </c:pt>
                <c:pt idx="31">
                  <c:v>1</c:v>
                </c:pt>
                <c:pt idx="32">
                  <c:v>1</c:v>
                </c:pt>
                <c:pt idx="33">
                  <c:v>1</c:v>
                </c:pt>
                <c:pt idx="34">
                  <c:v>1</c:v>
                </c:pt>
                <c:pt idx="35">
                  <c:v>1</c:v>
                </c:pt>
                <c:pt idx="36">
                  <c:v>1</c:v>
                </c:pt>
                <c:pt idx="37">
                  <c:v>1</c:v>
                </c:pt>
                <c:pt idx="38">
                  <c:v>1</c:v>
                </c:pt>
                <c:pt idx="39">
                  <c:v>1</c:v>
                </c:pt>
                <c:pt idx="40">
                  <c:v>1</c:v>
                </c:pt>
                <c:pt idx="41">
                  <c:v>1</c:v>
                </c:pt>
                <c:pt idx="42">
                  <c:v>1</c:v>
                </c:pt>
                <c:pt idx="43">
                  <c:v>1</c:v>
                </c:pt>
                <c:pt idx="44">
                  <c:v>1</c:v>
                </c:pt>
                <c:pt idx="45">
                  <c:v>1</c:v>
                </c:pt>
                <c:pt idx="46">
                  <c:v>1</c:v>
                </c:pt>
                <c:pt idx="47">
                  <c:v>1</c:v>
                </c:pt>
                <c:pt idx="48">
                  <c:v>1</c:v>
                </c:pt>
                <c:pt idx="49">
                  <c:v>1</c:v>
                </c:pt>
                <c:pt idx="50">
                  <c:v>1</c:v>
                </c:pt>
                <c:pt idx="51">
                  <c:v>1</c:v>
                </c:pt>
                <c:pt idx="52">
                  <c:v>1</c:v>
                </c:pt>
                <c:pt idx="53">
                  <c:v>1</c:v>
                </c:pt>
                <c:pt idx="54">
                  <c:v>1</c:v>
                </c:pt>
                <c:pt idx="55">
                  <c:v>1</c:v>
                </c:pt>
                <c:pt idx="56">
                  <c:v>1</c:v>
                </c:pt>
                <c:pt idx="57">
                  <c:v>1</c:v>
                </c:pt>
                <c:pt idx="58">
                  <c:v>1</c:v>
                </c:pt>
                <c:pt idx="59">
                  <c:v>1</c:v>
                </c:pt>
                <c:pt idx="60">
                  <c:v>1</c:v>
                </c:pt>
                <c:pt idx="61">
                  <c:v>1</c:v>
                </c:pt>
                <c:pt idx="62">
                  <c:v>2</c:v>
                </c:pt>
                <c:pt idx="63">
                  <c:v>1</c:v>
                </c:pt>
                <c:pt idx="64">
                  <c:v>1</c:v>
                </c:pt>
                <c:pt idx="65">
                  <c:v>1</c:v>
                </c:pt>
                <c:pt idx="66">
                  <c:v>1</c:v>
                </c:pt>
                <c:pt idx="67">
                  <c:v>1</c:v>
                </c:pt>
                <c:pt idx="68">
                  <c:v>1</c:v>
                </c:pt>
                <c:pt idx="69">
                  <c:v>0</c:v>
                </c:pt>
                <c:pt idx="70">
                  <c:v>0</c:v>
                </c:pt>
                <c:pt idx="71">
                  <c:v>0</c:v>
                </c:pt>
                <c:pt idx="72">
                  <c:v>0</c:v>
                </c:pt>
                <c:pt idx="73">
                  <c:v>1</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numCache>
            </c:numRef>
          </c:val>
          <c:smooth val="0"/>
          <c:extLst>
            <c:ext xmlns:c16="http://schemas.microsoft.com/office/drawing/2014/chart" uri="{C3380CC4-5D6E-409C-BE32-E72D297353CC}">
              <c16:uniqueId val="{00000005-6BA8-47EE-A5C2-214554D21606}"/>
            </c:ext>
          </c:extLst>
        </c:ser>
        <c:dLbls>
          <c:showLegendKey val="0"/>
          <c:showVal val="0"/>
          <c:showCatName val="0"/>
          <c:showSerName val="0"/>
          <c:showPercent val="0"/>
          <c:showBubbleSize val="0"/>
        </c:dLbls>
        <c:smooth val="0"/>
        <c:axId val="2063146815"/>
        <c:axId val="949999743"/>
      </c:lineChart>
      <c:dateAx>
        <c:axId val="2063146815"/>
        <c:scaling>
          <c:orientation val="minMax"/>
        </c:scaling>
        <c:delete val="0"/>
        <c:axPos val="b"/>
        <c:numFmt formatCode="m/d/yy;@"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400" b="0" i="0" u="none" strike="noStrike" kern="1200" baseline="0">
                <a:solidFill>
                  <a:srgbClr val="1B1464"/>
                </a:solidFill>
                <a:latin typeface="Helvetica" panose="020B0604020202020204"/>
                <a:ea typeface="+mn-ea"/>
                <a:cs typeface="Helvetica" panose="020B0604020202020204"/>
              </a:defRPr>
            </a:pPr>
            <a:endParaRPr lang="en-US"/>
          </a:p>
        </c:txPr>
        <c:crossAx val="949999743"/>
        <c:crosses val="autoZero"/>
        <c:auto val="1"/>
        <c:lblOffset val="100"/>
        <c:baseTimeUnit val="days"/>
        <c:majorUnit val="7"/>
        <c:majorTimeUnit val="days"/>
      </c:dateAx>
      <c:valAx>
        <c:axId val="949999743"/>
        <c:scaling>
          <c:orientation val="minMax"/>
          <c:max val="100"/>
        </c:scaling>
        <c:delete val="1"/>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2063146815"/>
        <c:crosses val="autoZero"/>
        <c:crossBetween val="between"/>
      </c:valAx>
      <c:spPr>
        <a:noFill/>
        <a:ln>
          <a:noFill/>
        </a:ln>
        <a:effectLst/>
      </c:spPr>
    </c:plotArea>
    <c:legend>
      <c:legendPos val="b"/>
      <c:layout>
        <c:manualLayout>
          <c:xMode val="edge"/>
          <c:yMode val="edge"/>
          <c:x val="0"/>
          <c:y val="7.9789429206853536E-3"/>
          <c:w val="1"/>
          <c:h val="0.16542114789655113"/>
        </c:manualLayout>
      </c:layout>
      <c:overlay val="0"/>
      <c:spPr>
        <a:noFill/>
        <a:ln>
          <a:noFill/>
        </a:ln>
        <a:effectLst/>
      </c:spPr>
      <c:txPr>
        <a:bodyPr rot="0" spcFirstLastPara="1" vertOverflow="ellipsis" vert="horz" wrap="square" anchor="ctr" anchorCtr="1"/>
        <a:lstStyle/>
        <a:p>
          <a:pPr>
            <a:defRPr sz="1050" b="0" i="0" u="none" strike="noStrike" kern="1200" baseline="0">
              <a:solidFill>
                <a:srgbClr val="1B1464"/>
              </a:solidFill>
              <a:latin typeface="Helvetica" panose="020B0604020202020204"/>
              <a:ea typeface="+mn-ea"/>
              <a:cs typeface="Helvetica" panose="020B0604020202020204"/>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28575">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3847629050554316E-2"/>
          <c:y val="0.13240789610185061"/>
          <c:w val="0.97615237094944574"/>
          <c:h val="0.71418543526773037"/>
        </c:manualLayout>
      </c:layout>
      <c:lineChart>
        <c:grouping val="standard"/>
        <c:varyColors val="0"/>
        <c:ser>
          <c:idx val="0"/>
          <c:order val="0"/>
          <c:tx>
            <c:strRef>
              <c:f>Sheet1!$B$1</c:f>
              <c:strCache>
                <c:ptCount val="1"/>
                <c:pt idx="0">
                  <c:v>Barbie</c:v>
                </c:pt>
              </c:strCache>
            </c:strRef>
          </c:tx>
          <c:spPr>
            <a:ln w="38100" cap="rnd">
              <a:solidFill>
                <a:srgbClr val="ED3C8D"/>
              </a:solidFill>
              <a:round/>
            </a:ln>
            <a:effectLst/>
          </c:spPr>
          <c:marker>
            <c:symbol val="none"/>
          </c:marker>
          <c:cat>
            <c:numRef>
              <c:f>Sheet1!$A$2:$A$93</c:f>
              <c:numCache>
                <c:formatCode>m/d/yy;@</c:formatCode>
                <c:ptCount val="92"/>
                <c:pt idx="0">
                  <c:v>45078</c:v>
                </c:pt>
                <c:pt idx="1">
                  <c:v>45079</c:v>
                </c:pt>
                <c:pt idx="2">
                  <c:v>45080</c:v>
                </c:pt>
                <c:pt idx="3">
                  <c:v>45081</c:v>
                </c:pt>
                <c:pt idx="4">
                  <c:v>45082</c:v>
                </c:pt>
                <c:pt idx="5">
                  <c:v>45083</c:v>
                </c:pt>
                <c:pt idx="6">
                  <c:v>45084</c:v>
                </c:pt>
                <c:pt idx="7">
                  <c:v>45085</c:v>
                </c:pt>
                <c:pt idx="8">
                  <c:v>45086</c:v>
                </c:pt>
                <c:pt idx="9">
                  <c:v>45087</c:v>
                </c:pt>
                <c:pt idx="10">
                  <c:v>45088</c:v>
                </c:pt>
                <c:pt idx="11">
                  <c:v>45089</c:v>
                </c:pt>
                <c:pt idx="12">
                  <c:v>45090</c:v>
                </c:pt>
                <c:pt idx="13">
                  <c:v>45091</c:v>
                </c:pt>
                <c:pt idx="14">
                  <c:v>45092</c:v>
                </c:pt>
                <c:pt idx="15">
                  <c:v>45093</c:v>
                </c:pt>
                <c:pt idx="16">
                  <c:v>45094</c:v>
                </c:pt>
                <c:pt idx="17">
                  <c:v>45095</c:v>
                </c:pt>
                <c:pt idx="18">
                  <c:v>45096</c:v>
                </c:pt>
                <c:pt idx="19">
                  <c:v>45097</c:v>
                </c:pt>
                <c:pt idx="20">
                  <c:v>45098</c:v>
                </c:pt>
                <c:pt idx="21">
                  <c:v>45099</c:v>
                </c:pt>
                <c:pt idx="22">
                  <c:v>45100</c:v>
                </c:pt>
                <c:pt idx="23">
                  <c:v>45101</c:v>
                </c:pt>
                <c:pt idx="24">
                  <c:v>45102</c:v>
                </c:pt>
                <c:pt idx="25">
                  <c:v>45103</c:v>
                </c:pt>
                <c:pt idx="26">
                  <c:v>45104</c:v>
                </c:pt>
                <c:pt idx="27">
                  <c:v>45105</c:v>
                </c:pt>
                <c:pt idx="28">
                  <c:v>45106</c:v>
                </c:pt>
                <c:pt idx="29">
                  <c:v>45107</c:v>
                </c:pt>
                <c:pt idx="30">
                  <c:v>45108</c:v>
                </c:pt>
                <c:pt idx="31">
                  <c:v>45109</c:v>
                </c:pt>
                <c:pt idx="32">
                  <c:v>45110</c:v>
                </c:pt>
                <c:pt idx="33">
                  <c:v>45111</c:v>
                </c:pt>
                <c:pt idx="34">
                  <c:v>45112</c:v>
                </c:pt>
                <c:pt idx="35">
                  <c:v>45113</c:v>
                </c:pt>
                <c:pt idx="36">
                  <c:v>45114</c:v>
                </c:pt>
                <c:pt idx="37">
                  <c:v>45115</c:v>
                </c:pt>
                <c:pt idx="38">
                  <c:v>45116</c:v>
                </c:pt>
                <c:pt idx="39">
                  <c:v>45117</c:v>
                </c:pt>
                <c:pt idx="40">
                  <c:v>45118</c:v>
                </c:pt>
                <c:pt idx="41">
                  <c:v>45119</c:v>
                </c:pt>
                <c:pt idx="42">
                  <c:v>45120</c:v>
                </c:pt>
                <c:pt idx="43">
                  <c:v>45121</c:v>
                </c:pt>
                <c:pt idx="44">
                  <c:v>45122</c:v>
                </c:pt>
                <c:pt idx="45">
                  <c:v>45123</c:v>
                </c:pt>
                <c:pt idx="46">
                  <c:v>45124</c:v>
                </c:pt>
                <c:pt idx="47">
                  <c:v>45125</c:v>
                </c:pt>
                <c:pt idx="48">
                  <c:v>45126</c:v>
                </c:pt>
                <c:pt idx="49">
                  <c:v>45127</c:v>
                </c:pt>
                <c:pt idx="50">
                  <c:v>45128</c:v>
                </c:pt>
                <c:pt idx="51">
                  <c:v>45129</c:v>
                </c:pt>
                <c:pt idx="52">
                  <c:v>45130</c:v>
                </c:pt>
                <c:pt idx="53">
                  <c:v>45131</c:v>
                </c:pt>
                <c:pt idx="54">
                  <c:v>45132</c:v>
                </c:pt>
                <c:pt idx="55">
                  <c:v>45133</c:v>
                </c:pt>
                <c:pt idx="56">
                  <c:v>45134</c:v>
                </c:pt>
                <c:pt idx="57">
                  <c:v>45135</c:v>
                </c:pt>
                <c:pt idx="58">
                  <c:v>45136</c:v>
                </c:pt>
                <c:pt idx="59">
                  <c:v>45137</c:v>
                </c:pt>
                <c:pt idx="60">
                  <c:v>45138</c:v>
                </c:pt>
                <c:pt idx="61">
                  <c:v>45139</c:v>
                </c:pt>
                <c:pt idx="62">
                  <c:v>45140</c:v>
                </c:pt>
                <c:pt idx="63">
                  <c:v>45141</c:v>
                </c:pt>
                <c:pt idx="64">
                  <c:v>45142</c:v>
                </c:pt>
                <c:pt idx="65">
                  <c:v>45143</c:v>
                </c:pt>
                <c:pt idx="66">
                  <c:v>45144</c:v>
                </c:pt>
                <c:pt idx="67">
                  <c:v>45145</c:v>
                </c:pt>
                <c:pt idx="68">
                  <c:v>45146</c:v>
                </c:pt>
                <c:pt idx="69">
                  <c:v>45147</c:v>
                </c:pt>
                <c:pt idx="70">
                  <c:v>45148</c:v>
                </c:pt>
                <c:pt idx="71">
                  <c:v>45149</c:v>
                </c:pt>
                <c:pt idx="72">
                  <c:v>45150</c:v>
                </c:pt>
                <c:pt idx="73">
                  <c:v>45151</c:v>
                </c:pt>
                <c:pt idx="74">
                  <c:v>45152</c:v>
                </c:pt>
                <c:pt idx="75">
                  <c:v>45153</c:v>
                </c:pt>
                <c:pt idx="76">
                  <c:v>45154</c:v>
                </c:pt>
                <c:pt idx="77">
                  <c:v>45155</c:v>
                </c:pt>
                <c:pt idx="78">
                  <c:v>45156</c:v>
                </c:pt>
                <c:pt idx="79">
                  <c:v>45157</c:v>
                </c:pt>
                <c:pt idx="80">
                  <c:v>45158</c:v>
                </c:pt>
                <c:pt idx="81">
                  <c:v>45159</c:v>
                </c:pt>
                <c:pt idx="82">
                  <c:v>45160</c:v>
                </c:pt>
                <c:pt idx="83">
                  <c:v>45161</c:v>
                </c:pt>
                <c:pt idx="84">
                  <c:v>45162</c:v>
                </c:pt>
                <c:pt idx="85">
                  <c:v>45163</c:v>
                </c:pt>
                <c:pt idx="86">
                  <c:v>45164</c:v>
                </c:pt>
                <c:pt idx="87">
                  <c:v>45165</c:v>
                </c:pt>
                <c:pt idx="88">
                  <c:v>45166</c:v>
                </c:pt>
                <c:pt idx="89">
                  <c:v>45167</c:v>
                </c:pt>
                <c:pt idx="90">
                  <c:v>45168</c:v>
                </c:pt>
              </c:numCache>
            </c:numRef>
          </c:cat>
          <c:val>
            <c:numRef>
              <c:f>Sheet1!$B$2:$B$93</c:f>
              <c:numCache>
                <c:formatCode>General</c:formatCode>
                <c:ptCount val="92"/>
                <c:pt idx="0">
                  <c:v>4</c:v>
                </c:pt>
                <c:pt idx="1">
                  <c:v>4</c:v>
                </c:pt>
                <c:pt idx="2">
                  <c:v>5</c:v>
                </c:pt>
                <c:pt idx="3">
                  <c:v>6</c:v>
                </c:pt>
                <c:pt idx="4">
                  <c:v>5</c:v>
                </c:pt>
                <c:pt idx="5">
                  <c:v>4</c:v>
                </c:pt>
                <c:pt idx="6">
                  <c:v>3</c:v>
                </c:pt>
                <c:pt idx="7">
                  <c:v>4</c:v>
                </c:pt>
                <c:pt idx="8">
                  <c:v>4</c:v>
                </c:pt>
                <c:pt idx="9">
                  <c:v>5</c:v>
                </c:pt>
                <c:pt idx="10">
                  <c:v>4</c:v>
                </c:pt>
                <c:pt idx="11">
                  <c:v>4</c:v>
                </c:pt>
                <c:pt idx="12">
                  <c:v>4</c:v>
                </c:pt>
                <c:pt idx="13">
                  <c:v>4</c:v>
                </c:pt>
                <c:pt idx="14">
                  <c:v>4</c:v>
                </c:pt>
                <c:pt idx="15">
                  <c:v>4</c:v>
                </c:pt>
                <c:pt idx="16">
                  <c:v>5</c:v>
                </c:pt>
                <c:pt idx="17">
                  <c:v>5</c:v>
                </c:pt>
                <c:pt idx="18">
                  <c:v>4</c:v>
                </c:pt>
                <c:pt idx="19">
                  <c:v>4</c:v>
                </c:pt>
                <c:pt idx="20">
                  <c:v>5</c:v>
                </c:pt>
                <c:pt idx="21">
                  <c:v>5</c:v>
                </c:pt>
                <c:pt idx="22">
                  <c:v>6</c:v>
                </c:pt>
                <c:pt idx="23">
                  <c:v>7</c:v>
                </c:pt>
                <c:pt idx="24">
                  <c:v>8</c:v>
                </c:pt>
                <c:pt idx="25">
                  <c:v>6</c:v>
                </c:pt>
                <c:pt idx="26">
                  <c:v>9</c:v>
                </c:pt>
                <c:pt idx="27">
                  <c:v>10</c:v>
                </c:pt>
                <c:pt idx="28">
                  <c:v>11</c:v>
                </c:pt>
                <c:pt idx="29">
                  <c:v>10</c:v>
                </c:pt>
                <c:pt idx="30">
                  <c:v>11</c:v>
                </c:pt>
                <c:pt idx="31">
                  <c:v>11</c:v>
                </c:pt>
                <c:pt idx="32">
                  <c:v>9</c:v>
                </c:pt>
                <c:pt idx="33">
                  <c:v>11</c:v>
                </c:pt>
                <c:pt idx="34">
                  <c:v>11</c:v>
                </c:pt>
                <c:pt idx="35">
                  <c:v>11</c:v>
                </c:pt>
                <c:pt idx="36">
                  <c:v>13</c:v>
                </c:pt>
                <c:pt idx="37">
                  <c:v>15</c:v>
                </c:pt>
                <c:pt idx="38">
                  <c:v>14</c:v>
                </c:pt>
                <c:pt idx="39">
                  <c:v>21</c:v>
                </c:pt>
                <c:pt idx="40">
                  <c:v>19</c:v>
                </c:pt>
                <c:pt idx="41">
                  <c:v>17</c:v>
                </c:pt>
                <c:pt idx="42">
                  <c:v>20</c:v>
                </c:pt>
                <c:pt idx="43">
                  <c:v>20</c:v>
                </c:pt>
                <c:pt idx="44">
                  <c:v>22</c:v>
                </c:pt>
                <c:pt idx="45">
                  <c:v>23</c:v>
                </c:pt>
                <c:pt idx="46">
                  <c:v>25</c:v>
                </c:pt>
                <c:pt idx="47">
                  <c:v>26</c:v>
                </c:pt>
                <c:pt idx="48">
                  <c:v>35</c:v>
                </c:pt>
                <c:pt idx="49">
                  <c:v>53</c:v>
                </c:pt>
                <c:pt idx="50">
                  <c:v>88</c:v>
                </c:pt>
                <c:pt idx="51">
                  <c:v>100</c:v>
                </c:pt>
                <c:pt idx="52">
                  <c:v>97</c:v>
                </c:pt>
                <c:pt idx="53">
                  <c:v>74</c:v>
                </c:pt>
                <c:pt idx="54">
                  <c:v>61</c:v>
                </c:pt>
                <c:pt idx="55">
                  <c:v>51</c:v>
                </c:pt>
                <c:pt idx="56">
                  <c:v>46</c:v>
                </c:pt>
                <c:pt idx="57">
                  <c:v>42</c:v>
                </c:pt>
                <c:pt idx="58">
                  <c:v>48</c:v>
                </c:pt>
                <c:pt idx="59">
                  <c:v>47</c:v>
                </c:pt>
                <c:pt idx="60">
                  <c:v>35</c:v>
                </c:pt>
                <c:pt idx="61">
                  <c:v>29</c:v>
                </c:pt>
                <c:pt idx="62">
                  <c:v>27</c:v>
                </c:pt>
                <c:pt idx="63">
                  <c:v>24</c:v>
                </c:pt>
                <c:pt idx="64">
                  <c:v>24</c:v>
                </c:pt>
                <c:pt idx="65">
                  <c:v>29</c:v>
                </c:pt>
                <c:pt idx="66">
                  <c:v>28</c:v>
                </c:pt>
                <c:pt idx="67">
                  <c:v>22</c:v>
                </c:pt>
                <c:pt idx="68">
                  <c:v>20</c:v>
                </c:pt>
                <c:pt idx="69">
                  <c:v>17</c:v>
                </c:pt>
                <c:pt idx="70">
                  <c:v>15</c:v>
                </c:pt>
                <c:pt idx="71">
                  <c:v>16</c:v>
                </c:pt>
                <c:pt idx="72">
                  <c:v>20</c:v>
                </c:pt>
                <c:pt idx="73">
                  <c:v>19</c:v>
                </c:pt>
                <c:pt idx="74">
                  <c:v>13</c:v>
                </c:pt>
                <c:pt idx="75">
                  <c:v>13</c:v>
                </c:pt>
                <c:pt idx="76">
                  <c:v>12</c:v>
                </c:pt>
                <c:pt idx="77">
                  <c:v>11</c:v>
                </c:pt>
                <c:pt idx="78">
                  <c:v>12</c:v>
                </c:pt>
                <c:pt idx="79">
                  <c:v>14</c:v>
                </c:pt>
                <c:pt idx="80">
                  <c:v>14</c:v>
                </c:pt>
                <c:pt idx="81">
                  <c:v>10</c:v>
                </c:pt>
                <c:pt idx="82">
                  <c:v>10</c:v>
                </c:pt>
                <c:pt idx="83">
                  <c:v>10</c:v>
                </c:pt>
                <c:pt idx="84">
                  <c:v>8</c:v>
                </c:pt>
                <c:pt idx="85">
                  <c:v>9</c:v>
                </c:pt>
                <c:pt idx="86">
                  <c:v>12</c:v>
                </c:pt>
                <c:pt idx="87">
                  <c:v>13</c:v>
                </c:pt>
                <c:pt idx="88">
                  <c:v>9</c:v>
                </c:pt>
                <c:pt idx="89">
                  <c:v>7</c:v>
                </c:pt>
                <c:pt idx="90">
                  <c:v>7</c:v>
                </c:pt>
                <c:pt idx="91">
                  <c:v>7</c:v>
                </c:pt>
              </c:numCache>
            </c:numRef>
          </c:val>
          <c:smooth val="0"/>
          <c:extLst>
            <c:ext xmlns:c16="http://schemas.microsoft.com/office/drawing/2014/chart" uri="{C3380CC4-5D6E-409C-BE32-E72D297353CC}">
              <c16:uniqueId val="{00000000-9FA9-4E9F-ADEE-4831B8383B71}"/>
            </c:ext>
          </c:extLst>
        </c:ser>
        <c:ser>
          <c:idx val="1"/>
          <c:order val="1"/>
          <c:tx>
            <c:strRef>
              <c:f>Sheet1!$C$1</c:f>
              <c:strCache>
                <c:ptCount val="1"/>
                <c:pt idx="0">
                  <c:v>Oppenheimer</c:v>
                </c:pt>
              </c:strCache>
            </c:strRef>
          </c:tx>
          <c:spPr>
            <a:ln w="28575" cap="rnd">
              <a:solidFill>
                <a:srgbClr val="00C0F3"/>
              </a:solidFill>
              <a:round/>
            </a:ln>
            <a:effectLst/>
          </c:spPr>
          <c:marker>
            <c:symbol val="none"/>
          </c:marker>
          <c:cat>
            <c:numRef>
              <c:f>Sheet1!$A$2:$A$93</c:f>
              <c:numCache>
                <c:formatCode>m/d/yy;@</c:formatCode>
                <c:ptCount val="92"/>
                <c:pt idx="0">
                  <c:v>45078</c:v>
                </c:pt>
                <c:pt idx="1">
                  <c:v>45079</c:v>
                </c:pt>
                <c:pt idx="2">
                  <c:v>45080</c:v>
                </c:pt>
                <c:pt idx="3">
                  <c:v>45081</c:v>
                </c:pt>
                <c:pt idx="4">
                  <c:v>45082</c:v>
                </c:pt>
                <c:pt idx="5">
                  <c:v>45083</c:v>
                </c:pt>
                <c:pt idx="6">
                  <c:v>45084</c:v>
                </c:pt>
                <c:pt idx="7">
                  <c:v>45085</c:v>
                </c:pt>
                <c:pt idx="8">
                  <c:v>45086</c:v>
                </c:pt>
                <c:pt idx="9">
                  <c:v>45087</c:v>
                </c:pt>
                <c:pt idx="10">
                  <c:v>45088</c:v>
                </c:pt>
                <c:pt idx="11">
                  <c:v>45089</c:v>
                </c:pt>
                <c:pt idx="12">
                  <c:v>45090</c:v>
                </c:pt>
                <c:pt idx="13">
                  <c:v>45091</c:v>
                </c:pt>
                <c:pt idx="14">
                  <c:v>45092</c:v>
                </c:pt>
                <c:pt idx="15">
                  <c:v>45093</c:v>
                </c:pt>
                <c:pt idx="16">
                  <c:v>45094</c:v>
                </c:pt>
                <c:pt idx="17">
                  <c:v>45095</c:v>
                </c:pt>
                <c:pt idx="18">
                  <c:v>45096</c:v>
                </c:pt>
                <c:pt idx="19">
                  <c:v>45097</c:v>
                </c:pt>
                <c:pt idx="20">
                  <c:v>45098</c:v>
                </c:pt>
                <c:pt idx="21">
                  <c:v>45099</c:v>
                </c:pt>
                <c:pt idx="22">
                  <c:v>45100</c:v>
                </c:pt>
                <c:pt idx="23">
                  <c:v>45101</c:v>
                </c:pt>
                <c:pt idx="24">
                  <c:v>45102</c:v>
                </c:pt>
                <c:pt idx="25">
                  <c:v>45103</c:v>
                </c:pt>
                <c:pt idx="26">
                  <c:v>45104</c:v>
                </c:pt>
                <c:pt idx="27">
                  <c:v>45105</c:v>
                </c:pt>
                <c:pt idx="28">
                  <c:v>45106</c:v>
                </c:pt>
                <c:pt idx="29">
                  <c:v>45107</c:v>
                </c:pt>
                <c:pt idx="30">
                  <c:v>45108</c:v>
                </c:pt>
                <c:pt idx="31">
                  <c:v>45109</c:v>
                </c:pt>
                <c:pt idx="32">
                  <c:v>45110</c:v>
                </c:pt>
                <c:pt idx="33">
                  <c:v>45111</c:v>
                </c:pt>
                <c:pt idx="34">
                  <c:v>45112</c:v>
                </c:pt>
                <c:pt idx="35">
                  <c:v>45113</c:v>
                </c:pt>
                <c:pt idx="36">
                  <c:v>45114</c:v>
                </c:pt>
                <c:pt idx="37">
                  <c:v>45115</c:v>
                </c:pt>
                <c:pt idx="38">
                  <c:v>45116</c:v>
                </c:pt>
                <c:pt idx="39">
                  <c:v>45117</c:v>
                </c:pt>
                <c:pt idx="40">
                  <c:v>45118</c:v>
                </c:pt>
                <c:pt idx="41">
                  <c:v>45119</c:v>
                </c:pt>
                <c:pt idx="42">
                  <c:v>45120</c:v>
                </c:pt>
                <c:pt idx="43">
                  <c:v>45121</c:v>
                </c:pt>
                <c:pt idx="44">
                  <c:v>45122</c:v>
                </c:pt>
                <c:pt idx="45">
                  <c:v>45123</c:v>
                </c:pt>
                <c:pt idx="46">
                  <c:v>45124</c:v>
                </c:pt>
                <c:pt idx="47">
                  <c:v>45125</c:v>
                </c:pt>
                <c:pt idx="48">
                  <c:v>45126</c:v>
                </c:pt>
                <c:pt idx="49">
                  <c:v>45127</c:v>
                </c:pt>
                <c:pt idx="50">
                  <c:v>45128</c:v>
                </c:pt>
                <c:pt idx="51">
                  <c:v>45129</c:v>
                </c:pt>
                <c:pt idx="52">
                  <c:v>45130</c:v>
                </c:pt>
                <c:pt idx="53">
                  <c:v>45131</c:v>
                </c:pt>
                <c:pt idx="54">
                  <c:v>45132</c:v>
                </c:pt>
                <c:pt idx="55">
                  <c:v>45133</c:v>
                </c:pt>
                <c:pt idx="56">
                  <c:v>45134</c:v>
                </c:pt>
                <c:pt idx="57">
                  <c:v>45135</c:v>
                </c:pt>
                <c:pt idx="58">
                  <c:v>45136</c:v>
                </c:pt>
                <c:pt idx="59">
                  <c:v>45137</c:v>
                </c:pt>
                <c:pt idx="60">
                  <c:v>45138</c:v>
                </c:pt>
                <c:pt idx="61">
                  <c:v>45139</c:v>
                </c:pt>
                <c:pt idx="62">
                  <c:v>45140</c:v>
                </c:pt>
                <c:pt idx="63">
                  <c:v>45141</c:v>
                </c:pt>
                <c:pt idx="64">
                  <c:v>45142</c:v>
                </c:pt>
                <c:pt idx="65">
                  <c:v>45143</c:v>
                </c:pt>
                <c:pt idx="66">
                  <c:v>45144</c:v>
                </c:pt>
                <c:pt idx="67">
                  <c:v>45145</c:v>
                </c:pt>
                <c:pt idx="68">
                  <c:v>45146</c:v>
                </c:pt>
                <c:pt idx="69">
                  <c:v>45147</c:v>
                </c:pt>
                <c:pt idx="70">
                  <c:v>45148</c:v>
                </c:pt>
                <c:pt idx="71">
                  <c:v>45149</c:v>
                </c:pt>
                <c:pt idx="72">
                  <c:v>45150</c:v>
                </c:pt>
                <c:pt idx="73">
                  <c:v>45151</c:v>
                </c:pt>
                <c:pt idx="74">
                  <c:v>45152</c:v>
                </c:pt>
                <c:pt idx="75">
                  <c:v>45153</c:v>
                </c:pt>
                <c:pt idx="76">
                  <c:v>45154</c:v>
                </c:pt>
                <c:pt idx="77">
                  <c:v>45155</c:v>
                </c:pt>
                <c:pt idx="78">
                  <c:v>45156</c:v>
                </c:pt>
                <c:pt idx="79">
                  <c:v>45157</c:v>
                </c:pt>
                <c:pt idx="80">
                  <c:v>45158</c:v>
                </c:pt>
                <c:pt idx="81">
                  <c:v>45159</c:v>
                </c:pt>
                <c:pt idx="82">
                  <c:v>45160</c:v>
                </c:pt>
                <c:pt idx="83">
                  <c:v>45161</c:v>
                </c:pt>
                <c:pt idx="84">
                  <c:v>45162</c:v>
                </c:pt>
                <c:pt idx="85">
                  <c:v>45163</c:v>
                </c:pt>
                <c:pt idx="86">
                  <c:v>45164</c:v>
                </c:pt>
                <c:pt idx="87">
                  <c:v>45165</c:v>
                </c:pt>
                <c:pt idx="88">
                  <c:v>45166</c:v>
                </c:pt>
                <c:pt idx="89">
                  <c:v>45167</c:v>
                </c:pt>
                <c:pt idx="90">
                  <c:v>45168</c:v>
                </c:pt>
              </c:numCache>
            </c:numRef>
          </c:cat>
          <c:val>
            <c:numRef>
              <c:f>Sheet1!$C$2:$C$93</c:f>
              <c:numCache>
                <c:formatCode>General</c:formatCode>
                <c:ptCount val="92"/>
                <c:pt idx="0">
                  <c:v>1</c:v>
                </c:pt>
                <c:pt idx="1">
                  <c:v>3</c:v>
                </c:pt>
                <c:pt idx="2">
                  <c:v>2</c:v>
                </c:pt>
                <c:pt idx="3">
                  <c:v>2</c:v>
                </c:pt>
                <c:pt idx="4">
                  <c:v>2</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2</c:v>
                </c:pt>
                <c:pt idx="21">
                  <c:v>2</c:v>
                </c:pt>
                <c:pt idx="22">
                  <c:v>2</c:v>
                </c:pt>
                <c:pt idx="23">
                  <c:v>2</c:v>
                </c:pt>
                <c:pt idx="24">
                  <c:v>2</c:v>
                </c:pt>
                <c:pt idx="25">
                  <c:v>3</c:v>
                </c:pt>
                <c:pt idx="26">
                  <c:v>3</c:v>
                </c:pt>
                <c:pt idx="27">
                  <c:v>3</c:v>
                </c:pt>
                <c:pt idx="28">
                  <c:v>2</c:v>
                </c:pt>
                <c:pt idx="29">
                  <c:v>2</c:v>
                </c:pt>
                <c:pt idx="30">
                  <c:v>3</c:v>
                </c:pt>
                <c:pt idx="31">
                  <c:v>3</c:v>
                </c:pt>
                <c:pt idx="32">
                  <c:v>3</c:v>
                </c:pt>
                <c:pt idx="33">
                  <c:v>3</c:v>
                </c:pt>
                <c:pt idx="34">
                  <c:v>3</c:v>
                </c:pt>
                <c:pt idx="35">
                  <c:v>3</c:v>
                </c:pt>
                <c:pt idx="36">
                  <c:v>4</c:v>
                </c:pt>
                <c:pt idx="37">
                  <c:v>6</c:v>
                </c:pt>
                <c:pt idx="38">
                  <c:v>6</c:v>
                </c:pt>
                <c:pt idx="39">
                  <c:v>7</c:v>
                </c:pt>
                <c:pt idx="40">
                  <c:v>7</c:v>
                </c:pt>
                <c:pt idx="41">
                  <c:v>9</c:v>
                </c:pt>
                <c:pt idx="42">
                  <c:v>9</c:v>
                </c:pt>
                <c:pt idx="43">
                  <c:v>11</c:v>
                </c:pt>
                <c:pt idx="44">
                  <c:v>11</c:v>
                </c:pt>
                <c:pt idx="45">
                  <c:v>13</c:v>
                </c:pt>
                <c:pt idx="46">
                  <c:v>13</c:v>
                </c:pt>
                <c:pt idx="47">
                  <c:v>15</c:v>
                </c:pt>
                <c:pt idx="48">
                  <c:v>21</c:v>
                </c:pt>
                <c:pt idx="49">
                  <c:v>26</c:v>
                </c:pt>
                <c:pt idx="50">
                  <c:v>45</c:v>
                </c:pt>
                <c:pt idx="51">
                  <c:v>55</c:v>
                </c:pt>
                <c:pt idx="52">
                  <c:v>54</c:v>
                </c:pt>
                <c:pt idx="53">
                  <c:v>42</c:v>
                </c:pt>
                <c:pt idx="54">
                  <c:v>29</c:v>
                </c:pt>
                <c:pt idx="55">
                  <c:v>23</c:v>
                </c:pt>
                <c:pt idx="56">
                  <c:v>20</c:v>
                </c:pt>
                <c:pt idx="57">
                  <c:v>21</c:v>
                </c:pt>
                <c:pt idx="58">
                  <c:v>25</c:v>
                </c:pt>
                <c:pt idx="59">
                  <c:v>25</c:v>
                </c:pt>
                <c:pt idx="60">
                  <c:v>16</c:v>
                </c:pt>
                <c:pt idx="61">
                  <c:v>12</c:v>
                </c:pt>
                <c:pt idx="62">
                  <c:v>11</c:v>
                </c:pt>
                <c:pt idx="63">
                  <c:v>10</c:v>
                </c:pt>
                <c:pt idx="64">
                  <c:v>10</c:v>
                </c:pt>
                <c:pt idx="65">
                  <c:v>14</c:v>
                </c:pt>
                <c:pt idx="66">
                  <c:v>14</c:v>
                </c:pt>
                <c:pt idx="67">
                  <c:v>10</c:v>
                </c:pt>
                <c:pt idx="68">
                  <c:v>8</c:v>
                </c:pt>
                <c:pt idx="69">
                  <c:v>6</c:v>
                </c:pt>
                <c:pt idx="70">
                  <c:v>6</c:v>
                </c:pt>
                <c:pt idx="71">
                  <c:v>7</c:v>
                </c:pt>
                <c:pt idx="72">
                  <c:v>9</c:v>
                </c:pt>
                <c:pt idx="73">
                  <c:v>9</c:v>
                </c:pt>
                <c:pt idx="74">
                  <c:v>5</c:v>
                </c:pt>
                <c:pt idx="75">
                  <c:v>4</c:v>
                </c:pt>
                <c:pt idx="76">
                  <c:v>4</c:v>
                </c:pt>
                <c:pt idx="77">
                  <c:v>4</c:v>
                </c:pt>
                <c:pt idx="78">
                  <c:v>4</c:v>
                </c:pt>
                <c:pt idx="79">
                  <c:v>6</c:v>
                </c:pt>
                <c:pt idx="80">
                  <c:v>6</c:v>
                </c:pt>
                <c:pt idx="81">
                  <c:v>4</c:v>
                </c:pt>
                <c:pt idx="82">
                  <c:v>4</c:v>
                </c:pt>
                <c:pt idx="83">
                  <c:v>4</c:v>
                </c:pt>
                <c:pt idx="84">
                  <c:v>3</c:v>
                </c:pt>
                <c:pt idx="85">
                  <c:v>3</c:v>
                </c:pt>
                <c:pt idx="86">
                  <c:v>5</c:v>
                </c:pt>
                <c:pt idx="87">
                  <c:v>6</c:v>
                </c:pt>
                <c:pt idx="88">
                  <c:v>4</c:v>
                </c:pt>
                <c:pt idx="89">
                  <c:v>2</c:v>
                </c:pt>
                <c:pt idx="90">
                  <c:v>2</c:v>
                </c:pt>
                <c:pt idx="91">
                  <c:v>2</c:v>
                </c:pt>
              </c:numCache>
            </c:numRef>
          </c:val>
          <c:smooth val="0"/>
          <c:extLst>
            <c:ext xmlns:c16="http://schemas.microsoft.com/office/drawing/2014/chart" uri="{C3380CC4-5D6E-409C-BE32-E72D297353CC}">
              <c16:uniqueId val="{00000001-9FA9-4E9F-ADEE-4831B8383B71}"/>
            </c:ext>
          </c:extLst>
        </c:ser>
        <c:ser>
          <c:idx val="2"/>
          <c:order val="2"/>
          <c:tx>
            <c:strRef>
              <c:f>Sheet1!$D$1</c:f>
              <c:strCache>
                <c:ptCount val="1"/>
                <c:pt idx="0">
                  <c:v>US Open</c:v>
                </c:pt>
              </c:strCache>
            </c:strRef>
          </c:tx>
          <c:spPr>
            <a:ln w="28575" cap="rnd">
              <a:solidFill>
                <a:srgbClr val="1B1464"/>
              </a:solidFill>
              <a:round/>
            </a:ln>
            <a:effectLst/>
          </c:spPr>
          <c:marker>
            <c:symbol val="none"/>
          </c:marker>
          <c:cat>
            <c:numRef>
              <c:f>Sheet1!$A$2:$A$93</c:f>
              <c:numCache>
                <c:formatCode>m/d/yy;@</c:formatCode>
                <c:ptCount val="92"/>
                <c:pt idx="0">
                  <c:v>45078</c:v>
                </c:pt>
                <c:pt idx="1">
                  <c:v>45079</c:v>
                </c:pt>
                <c:pt idx="2">
                  <c:v>45080</c:v>
                </c:pt>
                <c:pt idx="3">
                  <c:v>45081</c:v>
                </c:pt>
                <c:pt idx="4">
                  <c:v>45082</c:v>
                </c:pt>
                <c:pt idx="5">
                  <c:v>45083</c:v>
                </c:pt>
                <c:pt idx="6">
                  <c:v>45084</c:v>
                </c:pt>
                <c:pt idx="7">
                  <c:v>45085</c:v>
                </c:pt>
                <c:pt idx="8">
                  <c:v>45086</c:v>
                </c:pt>
                <c:pt idx="9">
                  <c:v>45087</c:v>
                </c:pt>
                <c:pt idx="10">
                  <c:v>45088</c:v>
                </c:pt>
                <c:pt idx="11">
                  <c:v>45089</c:v>
                </c:pt>
                <c:pt idx="12">
                  <c:v>45090</c:v>
                </c:pt>
                <c:pt idx="13">
                  <c:v>45091</c:v>
                </c:pt>
                <c:pt idx="14">
                  <c:v>45092</c:v>
                </c:pt>
                <c:pt idx="15">
                  <c:v>45093</c:v>
                </c:pt>
                <c:pt idx="16">
                  <c:v>45094</c:v>
                </c:pt>
                <c:pt idx="17">
                  <c:v>45095</c:v>
                </c:pt>
                <c:pt idx="18">
                  <c:v>45096</c:v>
                </c:pt>
                <c:pt idx="19">
                  <c:v>45097</c:v>
                </c:pt>
                <c:pt idx="20">
                  <c:v>45098</c:v>
                </c:pt>
                <c:pt idx="21">
                  <c:v>45099</c:v>
                </c:pt>
                <c:pt idx="22">
                  <c:v>45100</c:v>
                </c:pt>
                <c:pt idx="23">
                  <c:v>45101</c:v>
                </c:pt>
                <c:pt idx="24">
                  <c:v>45102</c:v>
                </c:pt>
                <c:pt idx="25">
                  <c:v>45103</c:v>
                </c:pt>
                <c:pt idx="26">
                  <c:v>45104</c:v>
                </c:pt>
                <c:pt idx="27">
                  <c:v>45105</c:v>
                </c:pt>
                <c:pt idx="28">
                  <c:v>45106</c:v>
                </c:pt>
                <c:pt idx="29">
                  <c:v>45107</c:v>
                </c:pt>
                <c:pt idx="30">
                  <c:v>45108</c:v>
                </c:pt>
                <c:pt idx="31">
                  <c:v>45109</c:v>
                </c:pt>
                <c:pt idx="32">
                  <c:v>45110</c:v>
                </c:pt>
                <c:pt idx="33">
                  <c:v>45111</c:v>
                </c:pt>
                <c:pt idx="34">
                  <c:v>45112</c:v>
                </c:pt>
                <c:pt idx="35">
                  <c:v>45113</c:v>
                </c:pt>
                <c:pt idx="36">
                  <c:v>45114</c:v>
                </c:pt>
                <c:pt idx="37">
                  <c:v>45115</c:v>
                </c:pt>
                <c:pt idx="38">
                  <c:v>45116</c:v>
                </c:pt>
                <c:pt idx="39">
                  <c:v>45117</c:v>
                </c:pt>
                <c:pt idx="40">
                  <c:v>45118</c:v>
                </c:pt>
                <c:pt idx="41">
                  <c:v>45119</c:v>
                </c:pt>
                <c:pt idx="42">
                  <c:v>45120</c:v>
                </c:pt>
                <c:pt idx="43">
                  <c:v>45121</c:v>
                </c:pt>
                <c:pt idx="44">
                  <c:v>45122</c:v>
                </c:pt>
                <c:pt idx="45">
                  <c:v>45123</c:v>
                </c:pt>
                <c:pt idx="46">
                  <c:v>45124</c:v>
                </c:pt>
                <c:pt idx="47">
                  <c:v>45125</c:v>
                </c:pt>
                <c:pt idx="48">
                  <c:v>45126</c:v>
                </c:pt>
                <c:pt idx="49">
                  <c:v>45127</c:v>
                </c:pt>
                <c:pt idx="50">
                  <c:v>45128</c:v>
                </c:pt>
                <c:pt idx="51">
                  <c:v>45129</c:v>
                </c:pt>
                <c:pt idx="52">
                  <c:v>45130</c:v>
                </c:pt>
                <c:pt idx="53">
                  <c:v>45131</c:v>
                </c:pt>
                <c:pt idx="54">
                  <c:v>45132</c:v>
                </c:pt>
                <c:pt idx="55">
                  <c:v>45133</c:v>
                </c:pt>
                <c:pt idx="56">
                  <c:v>45134</c:v>
                </c:pt>
                <c:pt idx="57">
                  <c:v>45135</c:v>
                </c:pt>
                <c:pt idx="58">
                  <c:v>45136</c:v>
                </c:pt>
                <c:pt idx="59">
                  <c:v>45137</c:v>
                </c:pt>
                <c:pt idx="60">
                  <c:v>45138</c:v>
                </c:pt>
                <c:pt idx="61">
                  <c:v>45139</c:v>
                </c:pt>
                <c:pt idx="62">
                  <c:v>45140</c:v>
                </c:pt>
                <c:pt idx="63">
                  <c:v>45141</c:v>
                </c:pt>
                <c:pt idx="64">
                  <c:v>45142</c:v>
                </c:pt>
                <c:pt idx="65">
                  <c:v>45143</c:v>
                </c:pt>
                <c:pt idx="66">
                  <c:v>45144</c:v>
                </c:pt>
                <c:pt idx="67">
                  <c:v>45145</c:v>
                </c:pt>
                <c:pt idx="68">
                  <c:v>45146</c:v>
                </c:pt>
                <c:pt idx="69">
                  <c:v>45147</c:v>
                </c:pt>
                <c:pt idx="70">
                  <c:v>45148</c:v>
                </c:pt>
                <c:pt idx="71">
                  <c:v>45149</c:v>
                </c:pt>
                <c:pt idx="72">
                  <c:v>45150</c:v>
                </c:pt>
                <c:pt idx="73">
                  <c:v>45151</c:v>
                </c:pt>
                <c:pt idx="74">
                  <c:v>45152</c:v>
                </c:pt>
                <c:pt idx="75">
                  <c:v>45153</c:v>
                </c:pt>
                <c:pt idx="76">
                  <c:v>45154</c:v>
                </c:pt>
                <c:pt idx="77">
                  <c:v>45155</c:v>
                </c:pt>
                <c:pt idx="78">
                  <c:v>45156</c:v>
                </c:pt>
                <c:pt idx="79">
                  <c:v>45157</c:v>
                </c:pt>
                <c:pt idx="80">
                  <c:v>45158</c:v>
                </c:pt>
                <c:pt idx="81">
                  <c:v>45159</c:v>
                </c:pt>
                <c:pt idx="82">
                  <c:v>45160</c:v>
                </c:pt>
                <c:pt idx="83">
                  <c:v>45161</c:v>
                </c:pt>
                <c:pt idx="84">
                  <c:v>45162</c:v>
                </c:pt>
                <c:pt idx="85">
                  <c:v>45163</c:v>
                </c:pt>
                <c:pt idx="86">
                  <c:v>45164</c:v>
                </c:pt>
                <c:pt idx="87">
                  <c:v>45165</c:v>
                </c:pt>
                <c:pt idx="88">
                  <c:v>45166</c:v>
                </c:pt>
                <c:pt idx="89">
                  <c:v>45167</c:v>
                </c:pt>
                <c:pt idx="90">
                  <c:v>45168</c:v>
                </c:pt>
              </c:numCache>
            </c:numRef>
          </c:cat>
          <c:val>
            <c:numRef>
              <c:f>Sheet1!$D$2:$D$93</c:f>
              <c:numCache>
                <c:formatCode>General</c:formatCode>
                <c:ptCount val="92"/>
                <c:pt idx="0">
                  <c:v>1</c:v>
                </c:pt>
                <c:pt idx="1">
                  <c:v>1</c:v>
                </c:pt>
                <c:pt idx="2">
                  <c:v>1</c:v>
                </c:pt>
                <c:pt idx="3">
                  <c:v>1</c:v>
                </c:pt>
                <c:pt idx="4">
                  <c:v>3</c:v>
                </c:pt>
                <c:pt idx="5">
                  <c:v>2</c:v>
                </c:pt>
                <c:pt idx="6">
                  <c:v>1</c:v>
                </c:pt>
                <c:pt idx="7">
                  <c:v>1</c:v>
                </c:pt>
                <c:pt idx="8">
                  <c:v>1</c:v>
                </c:pt>
                <c:pt idx="9">
                  <c:v>1</c:v>
                </c:pt>
                <c:pt idx="10">
                  <c:v>2</c:v>
                </c:pt>
                <c:pt idx="11">
                  <c:v>4</c:v>
                </c:pt>
                <c:pt idx="12">
                  <c:v>5</c:v>
                </c:pt>
                <c:pt idx="13">
                  <c:v>6</c:v>
                </c:pt>
                <c:pt idx="14">
                  <c:v>28</c:v>
                </c:pt>
                <c:pt idx="15">
                  <c:v>29</c:v>
                </c:pt>
                <c:pt idx="16">
                  <c:v>33</c:v>
                </c:pt>
                <c:pt idx="17">
                  <c:v>45</c:v>
                </c:pt>
                <c:pt idx="18">
                  <c:v>29</c:v>
                </c:pt>
                <c:pt idx="19">
                  <c:v>2</c:v>
                </c:pt>
                <c:pt idx="20">
                  <c:v>1</c:v>
                </c:pt>
                <c:pt idx="21">
                  <c:v>1</c:v>
                </c:pt>
                <c:pt idx="22">
                  <c:v>1</c:v>
                </c:pt>
                <c:pt idx="23">
                  <c:v>1</c:v>
                </c:pt>
                <c:pt idx="24">
                  <c:v>1</c:v>
                </c:pt>
                <c:pt idx="25">
                  <c:v>1</c:v>
                </c:pt>
                <c:pt idx="26">
                  <c:v>1</c:v>
                </c:pt>
                <c:pt idx="27">
                  <c:v>1</c:v>
                </c:pt>
                <c:pt idx="28">
                  <c:v>1</c:v>
                </c:pt>
                <c:pt idx="29">
                  <c:v>2</c:v>
                </c:pt>
                <c:pt idx="30">
                  <c:v>2</c:v>
                </c:pt>
                <c:pt idx="31">
                  <c:v>2</c:v>
                </c:pt>
                <c:pt idx="32">
                  <c:v>1</c:v>
                </c:pt>
                <c:pt idx="33">
                  <c:v>1</c:v>
                </c:pt>
                <c:pt idx="34">
                  <c:v>1</c:v>
                </c:pt>
                <c:pt idx="35">
                  <c:v>3</c:v>
                </c:pt>
                <c:pt idx="36">
                  <c:v>5</c:v>
                </c:pt>
                <c:pt idx="37">
                  <c:v>5</c:v>
                </c:pt>
                <c:pt idx="38">
                  <c:v>5</c:v>
                </c:pt>
                <c:pt idx="39">
                  <c:v>4</c:v>
                </c:pt>
                <c:pt idx="40">
                  <c:v>1</c:v>
                </c:pt>
                <c:pt idx="41">
                  <c:v>1</c:v>
                </c:pt>
                <c:pt idx="42">
                  <c:v>1</c:v>
                </c:pt>
                <c:pt idx="43">
                  <c:v>1</c:v>
                </c:pt>
                <c:pt idx="44">
                  <c:v>1</c:v>
                </c:pt>
                <c:pt idx="45">
                  <c:v>2</c:v>
                </c:pt>
                <c:pt idx="46">
                  <c:v>1</c:v>
                </c:pt>
                <c:pt idx="47">
                  <c:v>1</c:v>
                </c:pt>
                <c:pt idx="48">
                  <c:v>1</c:v>
                </c:pt>
                <c:pt idx="49">
                  <c:v>1</c:v>
                </c:pt>
                <c:pt idx="50">
                  <c:v>1</c:v>
                </c:pt>
                <c:pt idx="51">
                  <c:v>1</c:v>
                </c:pt>
                <c:pt idx="52">
                  <c:v>2</c:v>
                </c:pt>
                <c:pt idx="53">
                  <c:v>1</c:v>
                </c:pt>
                <c:pt idx="54">
                  <c:v>1</c:v>
                </c:pt>
                <c:pt idx="55">
                  <c:v>1</c:v>
                </c:pt>
                <c:pt idx="56">
                  <c:v>1</c:v>
                </c:pt>
                <c:pt idx="57">
                  <c:v>1</c:v>
                </c:pt>
                <c:pt idx="58">
                  <c:v>1</c:v>
                </c:pt>
                <c:pt idx="59">
                  <c:v>1</c:v>
                </c:pt>
                <c:pt idx="60">
                  <c:v>1</c:v>
                </c:pt>
                <c:pt idx="61">
                  <c:v>1</c:v>
                </c:pt>
                <c:pt idx="62">
                  <c:v>1</c:v>
                </c:pt>
                <c:pt idx="63">
                  <c:v>1</c:v>
                </c:pt>
                <c:pt idx="64">
                  <c:v>1</c:v>
                </c:pt>
                <c:pt idx="65">
                  <c:v>1</c:v>
                </c:pt>
                <c:pt idx="66">
                  <c:v>1</c:v>
                </c:pt>
                <c:pt idx="67">
                  <c:v>1</c:v>
                </c:pt>
                <c:pt idx="68">
                  <c:v>1</c:v>
                </c:pt>
                <c:pt idx="69">
                  <c:v>1</c:v>
                </c:pt>
                <c:pt idx="70">
                  <c:v>1</c:v>
                </c:pt>
                <c:pt idx="71">
                  <c:v>1</c:v>
                </c:pt>
                <c:pt idx="72">
                  <c:v>1</c:v>
                </c:pt>
                <c:pt idx="73">
                  <c:v>1</c:v>
                </c:pt>
                <c:pt idx="74">
                  <c:v>1</c:v>
                </c:pt>
                <c:pt idx="75">
                  <c:v>1</c:v>
                </c:pt>
                <c:pt idx="76">
                  <c:v>1</c:v>
                </c:pt>
                <c:pt idx="77">
                  <c:v>1</c:v>
                </c:pt>
                <c:pt idx="78">
                  <c:v>1</c:v>
                </c:pt>
                <c:pt idx="79">
                  <c:v>1</c:v>
                </c:pt>
                <c:pt idx="80">
                  <c:v>2</c:v>
                </c:pt>
                <c:pt idx="81">
                  <c:v>2</c:v>
                </c:pt>
                <c:pt idx="82">
                  <c:v>3</c:v>
                </c:pt>
                <c:pt idx="83">
                  <c:v>4</c:v>
                </c:pt>
                <c:pt idx="84">
                  <c:v>7</c:v>
                </c:pt>
                <c:pt idx="85">
                  <c:v>4</c:v>
                </c:pt>
                <c:pt idx="86">
                  <c:v>5</c:v>
                </c:pt>
                <c:pt idx="87">
                  <c:v>5</c:v>
                </c:pt>
                <c:pt idx="88">
                  <c:v>13</c:v>
                </c:pt>
                <c:pt idx="89">
                  <c:v>20</c:v>
                </c:pt>
                <c:pt idx="90">
                  <c:v>21</c:v>
                </c:pt>
                <c:pt idx="91">
                  <c:v>22</c:v>
                </c:pt>
              </c:numCache>
            </c:numRef>
          </c:val>
          <c:smooth val="0"/>
          <c:extLst>
            <c:ext xmlns:c16="http://schemas.microsoft.com/office/drawing/2014/chart" uri="{C3380CC4-5D6E-409C-BE32-E72D297353CC}">
              <c16:uniqueId val="{00000002-9FA9-4E9F-ADEE-4831B8383B71}"/>
            </c:ext>
          </c:extLst>
        </c:ser>
        <c:ser>
          <c:idx val="3"/>
          <c:order val="3"/>
          <c:tx>
            <c:strRef>
              <c:f>Sheet1!$E$1</c:f>
              <c:strCache>
                <c:ptCount val="1"/>
                <c:pt idx="0">
                  <c:v>Wimbledon</c:v>
                </c:pt>
              </c:strCache>
            </c:strRef>
          </c:tx>
          <c:spPr>
            <a:ln w="28575" cap="rnd">
              <a:solidFill>
                <a:srgbClr val="4EBEA4"/>
              </a:solidFill>
              <a:round/>
            </a:ln>
            <a:effectLst/>
          </c:spPr>
          <c:marker>
            <c:symbol val="none"/>
          </c:marker>
          <c:cat>
            <c:numRef>
              <c:f>Sheet1!$A$2:$A$93</c:f>
              <c:numCache>
                <c:formatCode>m/d/yy;@</c:formatCode>
                <c:ptCount val="92"/>
                <c:pt idx="0">
                  <c:v>45078</c:v>
                </c:pt>
                <c:pt idx="1">
                  <c:v>45079</c:v>
                </c:pt>
                <c:pt idx="2">
                  <c:v>45080</c:v>
                </c:pt>
                <c:pt idx="3">
                  <c:v>45081</c:v>
                </c:pt>
                <c:pt idx="4">
                  <c:v>45082</c:v>
                </c:pt>
                <c:pt idx="5">
                  <c:v>45083</c:v>
                </c:pt>
                <c:pt idx="6">
                  <c:v>45084</c:v>
                </c:pt>
                <c:pt idx="7">
                  <c:v>45085</c:v>
                </c:pt>
                <c:pt idx="8">
                  <c:v>45086</c:v>
                </c:pt>
                <c:pt idx="9">
                  <c:v>45087</c:v>
                </c:pt>
                <c:pt idx="10">
                  <c:v>45088</c:v>
                </c:pt>
                <c:pt idx="11">
                  <c:v>45089</c:v>
                </c:pt>
                <c:pt idx="12">
                  <c:v>45090</c:v>
                </c:pt>
                <c:pt idx="13">
                  <c:v>45091</c:v>
                </c:pt>
                <c:pt idx="14">
                  <c:v>45092</c:v>
                </c:pt>
                <c:pt idx="15">
                  <c:v>45093</c:v>
                </c:pt>
                <c:pt idx="16">
                  <c:v>45094</c:v>
                </c:pt>
                <c:pt idx="17">
                  <c:v>45095</c:v>
                </c:pt>
                <c:pt idx="18">
                  <c:v>45096</c:v>
                </c:pt>
                <c:pt idx="19">
                  <c:v>45097</c:v>
                </c:pt>
                <c:pt idx="20">
                  <c:v>45098</c:v>
                </c:pt>
                <c:pt idx="21">
                  <c:v>45099</c:v>
                </c:pt>
                <c:pt idx="22">
                  <c:v>45100</c:v>
                </c:pt>
                <c:pt idx="23">
                  <c:v>45101</c:v>
                </c:pt>
                <c:pt idx="24">
                  <c:v>45102</c:v>
                </c:pt>
                <c:pt idx="25">
                  <c:v>45103</c:v>
                </c:pt>
                <c:pt idx="26">
                  <c:v>45104</c:v>
                </c:pt>
                <c:pt idx="27">
                  <c:v>45105</c:v>
                </c:pt>
                <c:pt idx="28">
                  <c:v>45106</c:v>
                </c:pt>
                <c:pt idx="29">
                  <c:v>45107</c:v>
                </c:pt>
                <c:pt idx="30">
                  <c:v>45108</c:v>
                </c:pt>
                <c:pt idx="31">
                  <c:v>45109</c:v>
                </c:pt>
                <c:pt idx="32">
                  <c:v>45110</c:v>
                </c:pt>
                <c:pt idx="33">
                  <c:v>45111</c:v>
                </c:pt>
                <c:pt idx="34">
                  <c:v>45112</c:v>
                </c:pt>
                <c:pt idx="35">
                  <c:v>45113</c:v>
                </c:pt>
                <c:pt idx="36">
                  <c:v>45114</c:v>
                </c:pt>
                <c:pt idx="37">
                  <c:v>45115</c:v>
                </c:pt>
                <c:pt idx="38">
                  <c:v>45116</c:v>
                </c:pt>
                <c:pt idx="39">
                  <c:v>45117</c:v>
                </c:pt>
                <c:pt idx="40">
                  <c:v>45118</c:v>
                </c:pt>
                <c:pt idx="41">
                  <c:v>45119</c:v>
                </c:pt>
                <c:pt idx="42">
                  <c:v>45120</c:v>
                </c:pt>
                <c:pt idx="43">
                  <c:v>45121</c:v>
                </c:pt>
                <c:pt idx="44">
                  <c:v>45122</c:v>
                </c:pt>
                <c:pt idx="45">
                  <c:v>45123</c:v>
                </c:pt>
                <c:pt idx="46">
                  <c:v>45124</c:v>
                </c:pt>
                <c:pt idx="47">
                  <c:v>45125</c:v>
                </c:pt>
                <c:pt idx="48">
                  <c:v>45126</c:v>
                </c:pt>
                <c:pt idx="49">
                  <c:v>45127</c:v>
                </c:pt>
                <c:pt idx="50">
                  <c:v>45128</c:v>
                </c:pt>
                <c:pt idx="51">
                  <c:v>45129</c:v>
                </c:pt>
                <c:pt idx="52">
                  <c:v>45130</c:v>
                </c:pt>
                <c:pt idx="53">
                  <c:v>45131</c:v>
                </c:pt>
                <c:pt idx="54">
                  <c:v>45132</c:v>
                </c:pt>
                <c:pt idx="55">
                  <c:v>45133</c:v>
                </c:pt>
                <c:pt idx="56">
                  <c:v>45134</c:v>
                </c:pt>
                <c:pt idx="57">
                  <c:v>45135</c:v>
                </c:pt>
                <c:pt idx="58">
                  <c:v>45136</c:v>
                </c:pt>
                <c:pt idx="59">
                  <c:v>45137</c:v>
                </c:pt>
                <c:pt idx="60">
                  <c:v>45138</c:v>
                </c:pt>
                <c:pt idx="61">
                  <c:v>45139</c:v>
                </c:pt>
                <c:pt idx="62">
                  <c:v>45140</c:v>
                </c:pt>
                <c:pt idx="63">
                  <c:v>45141</c:v>
                </c:pt>
                <c:pt idx="64">
                  <c:v>45142</c:v>
                </c:pt>
                <c:pt idx="65">
                  <c:v>45143</c:v>
                </c:pt>
                <c:pt idx="66">
                  <c:v>45144</c:v>
                </c:pt>
                <c:pt idx="67">
                  <c:v>45145</c:v>
                </c:pt>
                <c:pt idx="68">
                  <c:v>45146</c:v>
                </c:pt>
                <c:pt idx="69">
                  <c:v>45147</c:v>
                </c:pt>
                <c:pt idx="70">
                  <c:v>45148</c:v>
                </c:pt>
                <c:pt idx="71">
                  <c:v>45149</c:v>
                </c:pt>
                <c:pt idx="72">
                  <c:v>45150</c:v>
                </c:pt>
                <c:pt idx="73">
                  <c:v>45151</c:v>
                </c:pt>
                <c:pt idx="74">
                  <c:v>45152</c:v>
                </c:pt>
                <c:pt idx="75">
                  <c:v>45153</c:v>
                </c:pt>
                <c:pt idx="76">
                  <c:v>45154</c:v>
                </c:pt>
                <c:pt idx="77">
                  <c:v>45155</c:v>
                </c:pt>
                <c:pt idx="78">
                  <c:v>45156</c:v>
                </c:pt>
                <c:pt idx="79">
                  <c:v>45157</c:v>
                </c:pt>
                <c:pt idx="80">
                  <c:v>45158</c:v>
                </c:pt>
                <c:pt idx="81">
                  <c:v>45159</c:v>
                </c:pt>
                <c:pt idx="82">
                  <c:v>45160</c:v>
                </c:pt>
                <c:pt idx="83">
                  <c:v>45161</c:v>
                </c:pt>
                <c:pt idx="84">
                  <c:v>45162</c:v>
                </c:pt>
                <c:pt idx="85">
                  <c:v>45163</c:v>
                </c:pt>
                <c:pt idx="86">
                  <c:v>45164</c:v>
                </c:pt>
                <c:pt idx="87">
                  <c:v>45165</c:v>
                </c:pt>
                <c:pt idx="88">
                  <c:v>45166</c:v>
                </c:pt>
                <c:pt idx="89">
                  <c:v>45167</c:v>
                </c:pt>
                <c:pt idx="90">
                  <c:v>45168</c:v>
                </c:pt>
              </c:numCache>
            </c:numRef>
          </c:cat>
          <c:val>
            <c:numRef>
              <c:f>Sheet1!$E$2:$E$93</c:f>
              <c:numCache>
                <c:formatCode>General</c:formatCode>
                <c:ptCount val="92"/>
                <c:pt idx="0">
                  <c:v>0</c:v>
                </c:pt>
                <c:pt idx="1">
                  <c:v>0</c:v>
                </c:pt>
                <c:pt idx="2">
                  <c:v>0</c:v>
                </c:pt>
                <c:pt idx="3">
                  <c:v>0</c:v>
                </c:pt>
                <c:pt idx="4">
                  <c:v>0</c:v>
                </c:pt>
                <c:pt idx="5">
                  <c:v>0</c:v>
                </c:pt>
                <c:pt idx="6">
                  <c:v>0</c:v>
                </c:pt>
                <c:pt idx="7">
                  <c:v>0</c:v>
                </c:pt>
                <c:pt idx="8">
                  <c:v>0</c:v>
                </c:pt>
                <c:pt idx="9">
                  <c:v>0</c:v>
                </c:pt>
                <c:pt idx="10">
                  <c:v>1</c:v>
                </c:pt>
                <c:pt idx="11">
                  <c:v>0</c:v>
                </c:pt>
                <c:pt idx="12">
                  <c:v>0</c:v>
                </c:pt>
                <c:pt idx="13">
                  <c:v>0</c:v>
                </c:pt>
                <c:pt idx="14">
                  <c:v>0</c:v>
                </c:pt>
                <c:pt idx="15">
                  <c:v>0</c:v>
                </c:pt>
                <c:pt idx="16">
                  <c:v>0</c:v>
                </c:pt>
                <c:pt idx="17">
                  <c:v>0</c:v>
                </c:pt>
                <c:pt idx="18">
                  <c:v>0</c:v>
                </c:pt>
                <c:pt idx="19">
                  <c:v>1</c:v>
                </c:pt>
                <c:pt idx="20">
                  <c:v>1</c:v>
                </c:pt>
                <c:pt idx="21">
                  <c:v>1</c:v>
                </c:pt>
                <c:pt idx="22">
                  <c:v>1</c:v>
                </c:pt>
                <c:pt idx="23">
                  <c:v>1</c:v>
                </c:pt>
                <c:pt idx="24">
                  <c:v>1</c:v>
                </c:pt>
                <c:pt idx="25">
                  <c:v>1</c:v>
                </c:pt>
                <c:pt idx="26">
                  <c:v>1</c:v>
                </c:pt>
                <c:pt idx="27">
                  <c:v>1</c:v>
                </c:pt>
                <c:pt idx="28">
                  <c:v>1</c:v>
                </c:pt>
                <c:pt idx="29">
                  <c:v>2</c:v>
                </c:pt>
                <c:pt idx="30">
                  <c:v>2</c:v>
                </c:pt>
                <c:pt idx="31">
                  <c:v>3</c:v>
                </c:pt>
                <c:pt idx="32">
                  <c:v>11</c:v>
                </c:pt>
                <c:pt idx="33">
                  <c:v>15</c:v>
                </c:pt>
                <c:pt idx="34">
                  <c:v>14</c:v>
                </c:pt>
                <c:pt idx="35">
                  <c:v>15</c:v>
                </c:pt>
                <c:pt idx="36">
                  <c:v>19</c:v>
                </c:pt>
                <c:pt idx="37">
                  <c:v>21</c:v>
                </c:pt>
                <c:pt idx="38">
                  <c:v>25</c:v>
                </c:pt>
                <c:pt idx="39">
                  <c:v>23</c:v>
                </c:pt>
                <c:pt idx="40">
                  <c:v>22</c:v>
                </c:pt>
                <c:pt idx="41">
                  <c:v>22</c:v>
                </c:pt>
                <c:pt idx="42">
                  <c:v>17</c:v>
                </c:pt>
                <c:pt idx="43">
                  <c:v>21</c:v>
                </c:pt>
                <c:pt idx="44">
                  <c:v>21</c:v>
                </c:pt>
                <c:pt idx="45">
                  <c:v>52</c:v>
                </c:pt>
                <c:pt idx="46">
                  <c:v>7</c:v>
                </c:pt>
                <c:pt idx="47">
                  <c:v>2</c:v>
                </c:pt>
                <c:pt idx="48">
                  <c:v>1</c:v>
                </c:pt>
                <c:pt idx="49">
                  <c:v>1</c:v>
                </c:pt>
                <c:pt idx="50">
                  <c:v>1</c:v>
                </c:pt>
                <c:pt idx="51">
                  <c:v>1</c:v>
                </c:pt>
                <c:pt idx="52">
                  <c:v>1</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1</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1</c:v>
                </c:pt>
                <c:pt idx="91">
                  <c:v>0</c:v>
                </c:pt>
              </c:numCache>
            </c:numRef>
          </c:val>
          <c:smooth val="0"/>
          <c:extLst>
            <c:ext xmlns:c16="http://schemas.microsoft.com/office/drawing/2014/chart" uri="{C3380CC4-5D6E-409C-BE32-E72D297353CC}">
              <c16:uniqueId val="{00000003-9FA9-4E9F-ADEE-4831B8383B71}"/>
            </c:ext>
          </c:extLst>
        </c:ser>
        <c:ser>
          <c:idx val="4"/>
          <c:order val="4"/>
          <c:tx>
            <c:strRef>
              <c:f>Sheet1!$F$1</c:f>
              <c:strCache>
                <c:ptCount val="1"/>
                <c:pt idx="0">
                  <c:v>Taylor Swift</c:v>
                </c:pt>
              </c:strCache>
            </c:strRef>
          </c:tx>
          <c:spPr>
            <a:ln w="28575" cap="rnd">
              <a:solidFill>
                <a:srgbClr val="A343FF"/>
              </a:solidFill>
              <a:round/>
            </a:ln>
            <a:effectLst/>
          </c:spPr>
          <c:marker>
            <c:symbol val="none"/>
          </c:marker>
          <c:cat>
            <c:numRef>
              <c:f>Sheet1!$A$2:$A$93</c:f>
              <c:numCache>
                <c:formatCode>m/d/yy;@</c:formatCode>
                <c:ptCount val="92"/>
                <c:pt idx="0">
                  <c:v>45078</c:v>
                </c:pt>
                <c:pt idx="1">
                  <c:v>45079</c:v>
                </c:pt>
                <c:pt idx="2">
                  <c:v>45080</c:v>
                </c:pt>
                <c:pt idx="3">
                  <c:v>45081</c:v>
                </c:pt>
                <c:pt idx="4">
                  <c:v>45082</c:v>
                </c:pt>
                <c:pt idx="5">
                  <c:v>45083</c:v>
                </c:pt>
                <c:pt idx="6">
                  <c:v>45084</c:v>
                </c:pt>
                <c:pt idx="7">
                  <c:v>45085</c:v>
                </c:pt>
                <c:pt idx="8">
                  <c:v>45086</c:v>
                </c:pt>
                <c:pt idx="9">
                  <c:v>45087</c:v>
                </c:pt>
                <c:pt idx="10">
                  <c:v>45088</c:v>
                </c:pt>
                <c:pt idx="11">
                  <c:v>45089</c:v>
                </c:pt>
                <c:pt idx="12">
                  <c:v>45090</c:v>
                </c:pt>
                <c:pt idx="13">
                  <c:v>45091</c:v>
                </c:pt>
                <c:pt idx="14">
                  <c:v>45092</c:v>
                </c:pt>
                <c:pt idx="15">
                  <c:v>45093</c:v>
                </c:pt>
                <c:pt idx="16">
                  <c:v>45094</c:v>
                </c:pt>
                <c:pt idx="17">
                  <c:v>45095</c:v>
                </c:pt>
                <c:pt idx="18">
                  <c:v>45096</c:v>
                </c:pt>
                <c:pt idx="19">
                  <c:v>45097</c:v>
                </c:pt>
                <c:pt idx="20">
                  <c:v>45098</c:v>
                </c:pt>
                <c:pt idx="21">
                  <c:v>45099</c:v>
                </c:pt>
                <c:pt idx="22">
                  <c:v>45100</c:v>
                </c:pt>
                <c:pt idx="23">
                  <c:v>45101</c:v>
                </c:pt>
                <c:pt idx="24">
                  <c:v>45102</c:v>
                </c:pt>
                <c:pt idx="25">
                  <c:v>45103</c:v>
                </c:pt>
                <c:pt idx="26">
                  <c:v>45104</c:v>
                </c:pt>
                <c:pt idx="27">
                  <c:v>45105</c:v>
                </c:pt>
                <c:pt idx="28">
                  <c:v>45106</c:v>
                </c:pt>
                <c:pt idx="29">
                  <c:v>45107</c:v>
                </c:pt>
                <c:pt idx="30">
                  <c:v>45108</c:v>
                </c:pt>
                <c:pt idx="31">
                  <c:v>45109</c:v>
                </c:pt>
                <c:pt idx="32">
                  <c:v>45110</c:v>
                </c:pt>
                <c:pt idx="33">
                  <c:v>45111</c:v>
                </c:pt>
                <c:pt idx="34">
                  <c:v>45112</c:v>
                </c:pt>
                <c:pt idx="35">
                  <c:v>45113</c:v>
                </c:pt>
                <c:pt idx="36">
                  <c:v>45114</c:v>
                </c:pt>
                <c:pt idx="37">
                  <c:v>45115</c:v>
                </c:pt>
                <c:pt idx="38">
                  <c:v>45116</c:v>
                </c:pt>
                <c:pt idx="39">
                  <c:v>45117</c:v>
                </c:pt>
                <c:pt idx="40">
                  <c:v>45118</c:v>
                </c:pt>
                <c:pt idx="41">
                  <c:v>45119</c:v>
                </c:pt>
                <c:pt idx="42">
                  <c:v>45120</c:v>
                </c:pt>
                <c:pt idx="43">
                  <c:v>45121</c:v>
                </c:pt>
                <c:pt idx="44">
                  <c:v>45122</c:v>
                </c:pt>
                <c:pt idx="45">
                  <c:v>45123</c:v>
                </c:pt>
                <c:pt idx="46">
                  <c:v>45124</c:v>
                </c:pt>
                <c:pt idx="47">
                  <c:v>45125</c:v>
                </c:pt>
                <c:pt idx="48">
                  <c:v>45126</c:v>
                </c:pt>
                <c:pt idx="49">
                  <c:v>45127</c:v>
                </c:pt>
                <c:pt idx="50">
                  <c:v>45128</c:v>
                </c:pt>
                <c:pt idx="51">
                  <c:v>45129</c:v>
                </c:pt>
                <c:pt idx="52">
                  <c:v>45130</c:v>
                </c:pt>
                <c:pt idx="53">
                  <c:v>45131</c:v>
                </c:pt>
                <c:pt idx="54">
                  <c:v>45132</c:v>
                </c:pt>
                <c:pt idx="55">
                  <c:v>45133</c:v>
                </c:pt>
                <c:pt idx="56">
                  <c:v>45134</c:v>
                </c:pt>
                <c:pt idx="57">
                  <c:v>45135</c:v>
                </c:pt>
                <c:pt idx="58">
                  <c:v>45136</c:v>
                </c:pt>
                <c:pt idx="59">
                  <c:v>45137</c:v>
                </c:pt>
                <c:pt idx="60">
                  <c:v>45138</c:v>
                </c:pt>
                <c:pt idx="61">
                  <c:v>45139</c:v>
                </c:pt>
                <c:pt idx="62">
                  <c:v>45140</c:v>
                </c:pt>
                <c:pt idx="63">
                  <c:v>45141</c:v>
                </c:pt>
                <c:pt idx="64">
                  <c:v>45142</c:v>
                </c:pt>
                <c:pt idx="65">
                  <c:v>45143</c:v>
                </c:pt>
                <c:pt idx="66">
                  <c:v>45144</c:v>
                </c:pt>
                <c:pt idx="67">
                  <c:v>45145</c:v>
                </c:pt>
                <c:pt idx="68">
                  <c:v>45146</c:v>
                </c:pt>
                <c:pt idx="69">
                  <c:v>45147</c:v>
                </c:pt>
                <c:pt idx="70">
                  <c:v>45148</c:v>
                </c:pt>
                <c:pt idx="71">
                  <c:v>45149</c:v>
                </c:pt>
                <c:pt idx="72">
                  <c:v>45150</c:v>
                </c:pt>
                <c:pt idx="73">
                  <c:v>45151</c:v>
                </c:pt>
                <c:pt idx="74">
                  <c:v>45152</c:v>
                </c:pt>
                <c:pt idx="75">
                  <c:v>45153</c:v>
                </c:pt>
                <c:pt idx="76">
                  <c:v>45154</c:v>
                </c:pt>
                <c:pt idx="77">
                  <c:v>45155</c:v>
                </c:pt>
                <c:pt idx="78">
                  <c:v>45156</c:v>
                </c:pt>
                <c:pt idx="79">
                  <c:v>45157</c:v>
                </c:pt>
                <c:pt idx="80">
                  <c:v>45158</c:v>
                </c:pt>
                <c:pt idx="81">
                  <c:v>45159</c:v>
                </c:pt>
                <c:pt idx="82">
                  <c:v>45160</c:v>
                </c:pt>
                <c:pt idx="83">
                  <c:v>45161</c:v>
                </c:pt>
                <c:pt idx="84">
                  <c:v>45162</c:v>
                </c:pt>
                <c:pt idx="85">
                  <c:v>45163</c:v>
                </c:pt>
                <c:pt idx="86">
                  <c:v>45164</c:v>
                </c:pt>
                <c:pt idx="87">
                  <c:v>45165</c:v>
                </c:pt>
                <c:pt idx="88">
                  <c:v>45166</c:v>
                </c:pt>
                <c:pt idx="89">
                  <c:v>45167</c:v>
                </c:pt>
                <c:pt idx="90">
                  <c:v>45168</c:v>
                </c:pt>
              </c:numCache>
            </c:numRef>
          </c:cat>
          <c:val>
            <c:numRef>
              <c:f>Sheet1!$F$2:$F$93</c:f>
              <c:numCache>
                <c:formatCode>General</c:formatCode>
                <c:ptCount val="92"/>
                <c:pt idx="0">
                  <c:v>9</c:v>
                </c:pt>
                <c:pt idx="1">
                  <c:v>12</c:v>
                </c:pt>
                <c:pt idx="2">
                  <c:v>13</c:v>
                </c:pt>
                <c:pt idx="3">
                  <c:v>13</c:v>
                </c:pt>
                <c:pt idx="4">
                  <c:v>13</c:v>
                </c:pt>
                <c:pt idx="5">
                  <c:v>12</c:v>
                </c:pt>
                <c:pt idx="6">
                  <c:v>9</c:v>
                </c:pt>
                <c:pt idx="7">
                  <c:v>8</c:v>
                </c:pt>
                <c:pt idx="8">
                  <c:v>9</c:v>
                </c:pt>
                <c:pt idx="9">
                  <c:v>12</c:v>
                </c:pt>
                <c:pt idx="10">
                  <c:v>11</c:v>
                </c:pt>
                <c:pt idx="11">
                  <c:v>8</c:v>
                </c:pt>
                <c:pt idx="12">
                  <c:v>8</c:v>
                </c:pt>
                <c:pt idx="13">
                  <c:v>8</c:v>
                </c:pt>
                <c:pt idx="14">
                  <c:v>8</c:v>
                </c:pt>
                <c:pt idx="15">
                  <c:v>10</c:v>
                </c:pt>
                <c:pt idx="16">
                  <c:v>12</c:v>
                </c:pt>
                <c:pt idx="17">
                  <c:v>11</c:v>
                </c:pt>
                <c:pt idx="18">
                  <c:v>7</c:v>
                </c:pt>
                <c:pt idx="19">
                  <c:v>9</c:v>
                </c:pt>
                <c:pt idx="20">
                  <c:v>8</c:v>
                </c:pt>
                <c:pt idx="21">
                  <c:v>8</c:v>
                </c:pt>
                <c:pt idx="22">
                  <c:v>10</c:v>
                </c:pt>
                <c:pt idx="23">
                  <c:v>12</c:v>
                </c:pt>
                <c:pt idx="24">
                  <c:v>12</c:v>
                </c:pt>
                <c:pt idx="25">
                  <c:v>8</c:v>
                </c:pt>
                <c:pt idx="26">
                  <c:v>9</c:v>
                </c:pt>
                <c:pt idx="27">
                  <c:v>8</c:v>
                </c:pt>
                <c:pt idx="28">
                  <c:v>8</c:v>
                </c:pt>
                <c:pt idx="29">
                  <c:v>10</c:v>
                </c:pt>
                <c:pt idx="30">
                  <c:v>13</c:v>
                </c:pt>
                <c:pt idx="31">
                  <c:v>11</c:v>
                </c:pt>
                <c:pt idx="32">
                  <c:v>8</c:v>
                </c:pt>
                <c:pt idx="33">
                  <c:v>8</c:v>
                </c:pt>
                <c:pt idx="34">
                  <c:v>9</c:v>
                </c:pt>
                <c:pt idx="35">
                  <c:v>10</c:v>
                </c:pt>
                <c:pt idx="36">
                  <c:v>26</c:v>
                </c:pt>
                <c:pt idx="37">
                  <c:v>24</c:v>
                </c:pt>
                <c:pt idx="38">
                  <c:v>18</c:v>
                </c:pt>
                <c:pt idx="39">
                  <c:v>12</c:v>
                </c:pt>
                <c:pt idx="40">
                  <c:v>10</c:v>
                </c:pt>
                <c:pt idx="41">
                  <c:v>9</c:v>
                </c:pt>
                <c:pt idx="42">
                  <c:v>10</c:v>
                </c:pt>
                <c:pt idx="43">
                  <c:v>11</c:v>
                </c:pt>
                <c:pt idx="44">
                  <c:v>14</c:v>
                </c:pt>
                <c:pt idx="45">
                  <c:v>12</c:v>
                </c:pt>
                <c:pt idx="46">
                  <c:v>9</c:v>
                </c:pt>
                <c:pt idx="47">
                  <c:v>8</c:v>
                </c:pt>
                <c:pt idx="48">
                  <c:v>8</c:v>
                </c:pt>
                <c:pt idx="49">
                  <c:v>8</c:v>
                </c:pt>
                <c:pt idx="50">
                  <c:v>9</c:v>
                </c:pt>
                <c:pt idx="51">
                  <c:v>12</c:v>
                </c:pt>
                <c:pt idx="52">
                  <c:v>13</c:v>
                </c:pt>
                <c:pt idx="53">
                  <c:v>10</c:v>
                </c:pt>
                <c:pt idx="54">
                  <c:v>8</c:v>
                </c:pt>
                <c:pt idx="55">
                  <c:v>8</c:v>
                </c:pt>
                <c:pt idx="56">
                  <c:v>9</c:v>
                </c:pt>
                <c:pt idx="57">
                  <c:v>10</c:v>
                </c:pt>
                <c:pt idx="58">
                  <c:v>14</c:v>
                </c:pt>
                <c:pt idx="59">
                  <c:v>11</c:v>
                </c:pt>
                <c:pt idx="60">
                  <c:v>8</c:v>
                </c:pt>
                <c:pt idx="61">
                  <c:v>8</c:v>
                </c:pt>
                <c:pt idx="62">
                  <c:v>10</c:v>
                </c:pt>
                <c:pt idx="63">
                  <c:v>25</c:v>
                </c:pt>
                <c:pt idx="64">
                  <c:v>21</c:v>
                </c:pt>
                <c:pt idx="65">
                  <c:v>19</c:v>
                </c:pt>
                <c:pt idx="66">
                  <c:v>16</c:v>
                </c:pt>
                <c:pt idx="67">
                  <c:v>13</c:v>
                </c:pt>
                <c:pt idx="68">
                  <c:v>17</c:v>
                </c:pt>
                <c:pt idx="69">
                  <c:v>21</c:v>
                </c:pt>
                <c:pt idx="70">
                  <c:v>28</c:v>
                </c:pt>
                <c:pt idx="71">
                  <c:v>18</c:v>
                </c:pt>
                <c:pt idx="72">
                  <c:v>13</c:v>
                </c:pt>
                <c:pt idx="73">
                  <c:v>12</c:v>
                </c:pt>
                <c:pt idx="74">
                  <c:v>9</c:v>
                </c:pt>
                <c:pt idx="75">
                  <c:v>9</c:v>
                </c:pt>
                <c:pt idx="76">
                  <c:v>8</c:v>
                </c:pt>
                <c:pt idx="77">
                  <c:v>8</c:v>
                </c:pt>
                <c:pt idx="78">
                  <c:v>8</c:v>
                </c:pt>
                <c:pt idx="79">
                  <c:v>11</c:v>
                </c:pt>
                <c:pt idx="80">
                  <c:v>9</c:v>
                </c:pt>
                <c:pt idx="81">
                  <c:v>8</c:v>
                </c:pt>
                <c:pt idx="82">
                  <c:v>8</c:v>
                </c:pt>
                <c:pt idx="83">
                  <c:v>7</c:v>
                </c:pt>
                <c:pt idx="84">
                  <c:v>7</c:v>
                </c:pt>
                <c:pt idx="85">
                  <c:v>7</c:v>
                </c:pt>
                <c:pt idx="86">
                  <c:v>8</c:v>
                </c:pt>
                <c:pt idx="87">
                  <c:v>8</c:v>
                </c:pt>
                <c:pt idx="88">
                  <c:v>6</c:v>
                </c:pt>
                <c:pt idx="89">
                  <c:v>6</c:v>
                </c:pt>
                <c:pt idx="90">
                  <c:v>6</c:v>
                </c:pt>
                <c:pt idx="91">
                  <c:v>13</c:v>
                </c:pt>
              </c:numCache>
            </c:numRef>
          </c:val>
          <c:smooth val="0"/>
          <c:extLst>
            <c:ext xmlns:c16="http://schemas.microsoft.com/office/drawing/2014/chart" uri="{C3380CC4-5D6E-409C-BE32-E72D297353CC}">
              <c16:uniqueId val="{00000004-9FA9-4E9F-ADEE-4831B8383B71}"/>
            </c:ext>
          </c:extLst>
        </c:ser>
        <c:ser>
          <c:idx val="7"/>
          <c:order val="5"/>
          <c:tx>
            <c:strRef>
              <c:f>Sheet1!$I$1</c:f>
              <c:strCache>
                <c:ptCount val="1"/>
                <c:pt idx="0">
                  <c:v>Beyonce</c:v>
                </c:pt>
              </c:strCache>
            </c:strRef>
          </c:tx>
          <c:spPr>
            <a:ln w="28575" cap="rnd">
              <a:solidFill>
                <a:srgbClr val="FF6E30"/>
              </a:solidFill>
              <a:round/>
            </a:ln>
            <a:effectLst/>
          </c:spPr>
          <c:marker>
            <c:symbol val="none"/>
          </c:marker>
          <c:cat>
            <c:numRef>
              <c:f>Sheet1!$A$2:$A$93</c:f>
              <c:numCache>
                <c:formatCode>m/d/yy;@</c:formatCode>
                <c:ptCount val="92"/>
                <c:pt idx="0">
                  <c:v>45078</c:v>
                </c:pt>
                <c:pt idx="1">
                  <c:v>45079</c:v>
                </c:pt>
                <c:pt idx="2">
                  <c:v>45080</c:v>
                </c:pt>
                <c:pt idx="3">
                  <c:v>45081</c:v>
                </c:pt>
                <c:pt idx="4">
                  <c:v>45082</c:v>
                </c:pt>
                <c:pt idx="5">
                  <c:v>45083</c:v>
                </c:pt>
                <c:pt idx="6">
                  <c:v>45084</c:v>
                </c:pt>
                <c:pt idx="7">
                  <c:v>45085</c:v>
                </c:pt>
                <c:pt idx="8">
                  <c:v>45086</c:v>
                </c:pt>
                <c:pt idx="9">
                  <c:v>45087</c:v>
                </c:pt>
                <c:pt idx="10">
                  <c:v>45088</c:v>
                </c:pt>
                <c:pt idx="11">
                  <c:v>45089</c:v>
                </c:pt>
                <c:pt idx="12">
                  <c:v>45090</c:v>
                </c:pt>
                <c:pt idx="13">
                  <c:v>45091</c:v>
                </c:pt>
                <c:pt idx="14">
                  <c:v>45092</c:v>
                </c:pt>
                <c:pt idx="15">
                  <c:v>45093</c:v>
                </c:pt>
                <c:pt idx="16">
                  <c:v>45094</c:v>
                </c:pt>
                <c:pt idx="17">
                  <c:v>45095</c:v>
                </c:pt>
                <c:pt idx="18">
                  <c:v>45096</c:v>
                </c:pt>
                <c:pt idx="19">
                  <c:v>45097</c:v>
                </c:pt>
                <c:pt idx="20">
                  <c:v>45098</c:v>
                </c:pt>
                <c:pt idx="21">
                  <c:v>45099</c:v>
                </c:pt>
                <c:pt idx="22">
                  <c:v>45100</c:v>
                </c:pt>
                <c:pt idx="23">
                  <c:v>45101</c:v>
                </c:pt>
                <c:pt idx="24">
                  <c:v>45102</c:v>
                </c:pt>
                <c:pt idx="25">
                  <c:v>45103</c:v>
                </c:pt>
                <c:pt idx="26">
                  <c:v>45104</c:v>
                </c:pt>
                <c:pt idx="27">
                  <c:v>45105</c:v>
                </c:pt>
                <c:pt idx="28">
                  <c:v>45106</c:v>
                </c:pt>
                <c:pt idx="29">
                  <c:v>45107</c:v>
                </c:pt>
                <c:pt idx="30">
                  <c:v>45108</c:v>
                </c:pt>
                <c:pt idx="31">
                  <c:v>45109</c:v>
                </c:pt>
                <c:pt idx="32">
                  <c:v>45110</c:v>
                </c:pt>
                <c:pt idx="33">
                  <c:v>45111</c:v>
                </c:pt>
                <c:pt idx="34">
                  <c:v>45112</c:v>
                </c:pt>
                <c:pt idx="35">
                  <c:v>45113</c:v>
                </c:pt>
                <c:pt idx="36">
                  <c:v>45114</c:v>
                </c:pt>
                <c:pt idx="37">
                  <c:v>45115</c:v>
                </c:pt>
                <c:pt idx="38">
                  <c:v>45116</c:v>
                </c:pt>
                <c:pt idx="39">
                  <c:v>45117</c:v>
                </c:pt>
                <c:pt idx="40">
                  <c:v>45118</c:v>
                </c:pt>
                <c:pt idx="41">
                  <c:v>45119</c:v>
                </c:pt>
                <c:pt idx="42">
                  <c:v>45120</c:v>
                </c:pt>
                <c:pt idx="43">
                  <c:v>45121</c:v>
                </c:pt>
                <c:pt idx="44">
                  <c:v>45122</c:v>
                </c:pt>
                <c:pt idx="45">
                  <c:v>45123</c:v>
                </c:pt>
                <c:pt idx="46">
                  <c:v>45124</c:v>
                </c:pt>
                <c:pt idx="47">
                  <c:v>45125</c:v>
                </c:pt>
                <c:pt idx="48">
                  <c:v>45126</c:v>
                </c:pt>
                <c:pt idx="49">
                  <c:v>45127</c:v>
                </c:pt>
                <c:pt idx="50">
                  <c:v>45128</c:v>
                </c:pt>
                <c:pt idx="51">
                  <c:v>45129</c:v>
                </c:pt>
                <c:pt idx="52">
                  <c:v>45130</c:v>
                </c:pt>
                <c:pt idx="53">
                  <c:v>45131</c:v>
                </c:pt>
                <c:pt idx="54">
                  <c:v>45132</c:v>
                </c:pt>
                <c:pt idx="55">
                  <c:v>45133</c:v>
                </c:pt>
                <c:pt idx="56">
                  <c:v>45134</c:v>
                </c:pt>
                <c:pt idx="57">
                  <c:v>45135</c:v>
                </c:pt>
                <c:pt idx="58">
                  <c:v>45136</c:v>
                </c:pt>
                <c:pt idx="59">
                  <c:v>45137</c:v>
                </c:pt>
                <c:pt idx="60">
                  <c:v>45138</c:v>
                </c:pt>
                <c:pt idx="61">
                  <c:v>45139</c:v>
                </c:pt>
                <c:pt idx="62">
                  <c:v>45140</c:v>
                </c:pt>
                <c:pt idx="63">
                  <c:v>45141</c:v>
                </c:pt>
                <c:pt idx="64">
                  <c:v>45142</c:v>
                </c:pt>
                <c:pt idx="65">
                  <c:v>45143</c:v>
                </c:pt>
                <c:pt idx="66">
                  <c:v>45144</c:v>
                </c:pt>
                <c:pt idx="67">
                  <c:v>45145</c:v>
                </c:pt>
                <c:pt idx="68">
                  <c:v>45146</c:v>
                </c:pt>
                <c:pt idx="69">
                  <c:v>45147</c:v>
                </c:pt>
                <c:pt idx="70">
                  <c:v>45148</c:v>
                </c:pt>
                <c:pt idx="71">
                  <c:v>45149</c:v>
                </c:pt>
                <c:pt idx="72">
                  <c:v>45150</c:v>
                </c:pt>
                <c:pt idx="73">
                  <c:v>45151</c:v>
                </c:pt>
                <c:pt idx="74">
                  <c:v>45152</c:v>
                </c:pt>
                <c:pt idx="75">
                  <c:v>45153</c:v>
                </c:pt>
                <c:pt idx="76">
                  <c:v>45154</c:v>
                </c:pt>
                <c:pt idx="77">
                  <c:v>45155</c:v>
                </c:pt>
                <c:pt idx="78">
                  <c:v>45156</c:v>
                </c:pt>
                <c:pt idx="79">
                  <c:v>45157</c:v>
                </c:pt>
                <c:pt idx="80">
                  <c:v>45158</c:v>
                </c:pt>
                <c:pt idx="81">
                  <c:v>45159</c:v>
                </c:pt>
                <c:pt idx="82">
                  <c:v>45160</c:v>
                </c:pt>
                <c:pt idx="83">
                  <c:v>45161</c:v>
                </c:pt>
                <c:pt idx="84">
                  <c:v>45162</c:v>
                </c:pt>
                <c:pt idx="85">
                  <c:v>45163</c:v>
                </c:pt>
                <c:pt idx="86">
                  <c:v>45164</c:v>
                </c:pt>
                <c:pt idx="87">
                  <c:v>45165</c:v>
                </c:pt>
                <c:pt idx="88">
                  <c:v>45166</c:v>
                </c:pt>
                <c:pt idx="89">
                  <c:v>45167</c:v>
                </c:pt>
                <c:pt idx="90">
                  <c:v>45168</c:v>
                </c:pt>
              </c:numCache>
            </c:numRef>
          </c:cat>
          <c:val>
            <c:numRef>
              <c:f>Sheet1!$I$2:$I$93</c:f>
              <c:numCache>
                <c:formatCode>General</c:formatCode>
                <c:ptCount val="92"/>
                <c:pt idx="0">
                  <c:v>2</c:v>
                </c:pt>
                <c:pt idx="1">
                  <c:v>2</c:v>
                </c:pt>
                <c:pt idx="2">
                  <c:v>2</c:v>
                </c:pt>
                <c:pt idx="3">
                  <c:v>2</c:v>
                </c:pt>
                <c:pt idx="4">
                  <c:v>2</c:v>
                </c:pt>
                <c:pt idx="5">
                  <c:v>2</c:v>
                </c:pt>
                <c:pt idx="6">
                  <c:v>2</c:v>
                </c:pt>
                <c:pt idx="7">
                  <c:v>2</c:v>
                </c:pt>
                <c:pt idx="8">
                  <c:v>2</c:v>
                </c:pt>
                <c:pt idx="9">
                  <c:v>2</c:v>
                </c:pt>
                <c:pt idx="10">
                  <c:v>2</c:v>
                </c:pt>
                <c:pt idx="11">
                  <c:v>1</c:v>
                </c:pt>
                <c:pt idx="12">
                  <c:v>1</c:v>
                </c:pt>
                <c:pt idx="13">
                  <c:v>1</c:v>
                </c:pt>
                <c:pt idx="14">
                  <c:v>1</c:v>
                </c:pt>
                <c:pt idx="15">
                  <c:v>2</c:v>
                </c:pt>
                <c:pt idx="16">
                  <c:v>2</c:v>
                </c:pt>
                <c:pt idx="17">
                  <c:v>2</c:v>
                </c:pt>
                <c:pt idx="18">
                  <c:v>2</c:v>
                </c:pt>
                <c:pt idx="19">
                  <c:v>2</c:v>
                </c:pt>
                <c:pt idx="20">
                  <c:v>2</c:v>
                </c:pt>
                <c:pt idx="21">
                  <c:v>2</c:v>
                </c:pt>
                <c:pt idx="22">
                  <c:v>2</c:v>
                </c:pt>
                <c:pt idx="23">
                  <c:v>2</c:v>
                </c:pt>
                <c:pt idx="24">
                  <c:v>2</c:v>
                </c:pt>
                <c:pt idx="25">
                  <c:v>2</c:v>
                </c:pt>
                <c:pt idx="26">
                  <c:v>2</c:v>
                </c:pt>
                <c:pt idx="27">
                  <c:v>2</c:v>
                </c:pt>
                <c:pt idx="28">
                  <c:v>2</c:v>
                </c:pt>
                <c:pt idx="29">
                  <c:v>2</c:v>
                </c:pt>
                <c:pt idx="30">
                  <c:v>2</c:v>
                </c:pt>
                <c:pt idx="31">
                  <c:v>2</c:v>
                </c:pt>
                <c:pt idx="32">
                  <c:v>2</c:v>
                </c:pt>
                <c:pt idx="33">
                  <c:v>2</c:v>
                </c:pt>
                <c:pt idx="34">
                  <c:v>2</c:v>
                </c:pt>
                <c:pt idx="35">
                  <c:v>2</c:v>
                </c:pt>
                <c:pt idx="36">
                  <c:v>2</c:v>
                </c:pt>
                <c:pt idx="37">
                  <c:v>2</c:v>
                </c:pt>
                <c:pt idx="38">
                  <c:v>2</c:v>
                </c:pt>
                <c:pt idx="39">
                  <c:v>2</c:v>
                </c:pt>
                <c:pt idx="40">
                  <c:v>2</c:v>
                </c:pt>
                <c:pt idx="41">
                  <c:v>3</c:v>
                </c:pt>
                <c:pt idx="42">
                  <c:v>3</c:v>
                </c:pt>
                <c:pt idx="43">
                  <c:v>3</c:v>
                </c:pt>
                <c:pt idx="44">
                  <c:v>3</c:v>
                </c:pt>
                <c:pt idx="45">
                  <c:v>4</c:v>
                </c:pt>
                <c:pt idx="46">
                  <c:v>3</c:v>
                </c:pt>
                <c:pt idx="47">
                  <c:v>3</c:v>
                </c:pt>
                <c:pt idx="48">
                  <c:v>3</c:v>
                </c:pt>
                <c:pt idx="49">
                  <c:v>3</c:v>
                </c:pt>
                <c:pt idx="50">
                  <c:v>3</c:v>
                </c:pt>
                <c:pt idx="51">
                  <c:v>3</c:v>
                </c:pt>
                <c:pt idx="52">
                  <c:v>4</c:v>
                </c:pt>
                <c:pt idx="53">
                  <c:v>3</c:v>
                </c:pt>
                <c:pt idx="54">
                  <c:v>2</c:v>
                </c:pt>
                <c:pt idx="55">
                  <c:v>3</c:v>
                </c:pt>
                <c:pt idx="56">
                  <c:v>3</c:v>
                </c:pt>
                <c:pt idx="57">
                  <c:v>3</c:v>
                </c:pt>
                <c:pt idx="58">
                  <c:v>4</c:v>
                </c:pt>
                <c:pt idx="59">
                  <c:v>5</c:v>
                </c:pt>
                <c:pt idx="60">
                  <c:v>4</c:v>
                </c:pt>
                <c:pt idx="61">
                  <c:v>5</c:v>
                </c:pt>
                <c:pt idx="62">
                  <c:v>4</c:v>
                </c:pt>
                <c:pt idx="63">
                  <c:v>3</c:v>
                </c:pt>
                <c:pt idx="64">
                  <c:v>3</c:v>
                </c:pt>
                <c:pt idx="65">
                  <c:v>4</c:v>
                </c:pt>
                <c:pt idx="66">
                  <c:v>4</c:v>
                </c:pt>
                <c:pt idx="67">
                  <c:v>4</c:v>
                </c:pt>
                <c:pt idx="68">
                  <c:v>3</c:v>
                </c:pt>
                <c:pt idx="69">
                  <c:v>4</c:v>
                </c:pt>
                <c:pt idx="70">
                  <c:v>4</c:v>
                </c:pt>
                <c:pt idx="71">
                  <c:v>4</c:v>
                </c:pt>
                <c:pt idx="72">
                  <c:v>5</c:v>
                </c:pt>
                <c:pt idx="73">
                  <c:v>4</c:v>
                </c:pt>
                <c:pt idx="74">
                  <c:v>4</c:v>
                </c:pt>
                <c:pt idx="75">
                  <c:v>4</c:v>
                </c:pt>
                <c:pt idx="76">
                  <c:v>3</c:v>
                </c:pt>
                <c:pt idx="77">
                  <c:v>4</c:v>
                </c:pt>
                <c:pt idx="78">
                  <c:v>3</c:v>
                </c:pt>
                <c:pt idx="79">
                  <c:v>4</c:v>
                </c:pt>
                <c:pt idx="80">
                  <c:v>3</c:v>
                </c:pt>
                <c:pt idx="81">
                  <c:v>2</c:v>
                </c:pt>
                <c:pt idx="82">
                  <c:v>3</c:v>
                </c:pt>
                <c:pt idx="83">
                  <c:v>3</c:v>
                </c:pt>
                <c:pt idx="84">
                  <c:v>3</c:v>
                </c:pt>
                <c:pt idx="85">
                  <c:v>3</c:v>
                </c:pt>
                <c:pt idx="86">
                  <c:v>3</c:v>
                </c:pt>
                <c:pt idx="87">
                  <c:v>4</c:v>
                </c:pt>
                <c:pt idx="88">
                  <c:v>3</c:v>
                </c:pt>
                <c:pt idx="89">
                  <c:v>3</c:v>
                </c:pt>
                <c:pt idx="90">
                  <c:v>3</c:v>
                </c:pt>
                <c:pt idx="91">
                  <c:v>3</c:v>
                </c:pt>
              </c:numCache>
            </c:numRef>
          </c:val>
          <c:smooth val="0"/>
          <c:extLst>
            <c:ext xmlns:c16="http://schemas.microsoft.com/office/drawing/2014/chart" uri="{C3380CC4-5D6E-409C-BE32-E72D297353CC}">
              <c16:uniqueId val="{00000000-0338-40B9-B841-D6DCAC31B000}"/>
            </c:ext>
          </c:extLst>
        </c:ser>
        <c:ser>
          <c:idx val="5"/>
          <c:order val="6"/>
          <c:tx>
            <c:strRef>
              <c:f>Sheet1!$G$1</c:f>
              <c:strCache>
                <c:ptCount val="1"/>
                <c:pt idx="0">
                  <c:v>Threads</c:v>
                </c:pt>
              </c:strCache>
            </c:strRef>
          </c:tx>
          <c:spPr>
            <a:ln w="28575" cap="rnd">
              <a:solidFill>
                <a:schemeClr val="tx1">
                  <a:lumMod val="50000"/>
                </a:schemeClr>
              </a:solidFill>
              <a:round/>
            </a:ln>
            <a:effectLst/>
          </c:spPr>
          <c:marker>
            <c:symbol val="none"/>
          </c:marker>
          <c:cat>
            <c:numRef>
              <c:f>Sheet1!$A$2:$A$93</c:f>
              <c:numCache>
                <c:formatCode>m/d/yy;@</c:formatCode>
                <c:ptCount val="92"/>
                <c:pt idx="0">
                  <c:v>45078</c:v>
                </c:pt>
                <c:pt idx="1">
                  <c:v>45079</c:v>
                </c:pt>
                <c:pt idx="2">
                  <c:v>45080</c:v>
                </c:pt>
                <c:pt idx="3">
                  <c:v>45081</c:v>
                </c:pt>
                <c:pt idx="4">
                  <c:v>45082</c:v>
                </c:pt>
                <c:pt idx="5">
                  <c:v>45083</c:v>
                </c:pt>
                <c:pt idx="6">
                  <c:v>45084</c:v>
                </c:pt>
                <c:pt idx="7">
                  <c:v>45085</c:v>
                </c:pt>
                <c:pt idx="8">
                  <c:v>45086</c:v>
                </c:pt>
                <c:pt idx="9">
                  <c:v>45087</c:v>
                </c:pt>
                <c:pt idx="10">
                  <c:v>45088</c:v>
                </c:pt>
                <c:pt idx="11">
                  <c:v>45089</c:v>
                </c:pt>
                <c:pt idx="12">
                  <c:v>45090</c:v>
                </c:pt>
                <c:pt idx="13">
                  <c:v>45091</c:v>
                </c:pt>
                <c:pt idx="14">
                  <c:v>45092</c:v>
                </c:pt>
                <c:pt idx="15">
                  <c:v>45093</c:v>
                </c:pt>
                <c:pt idx="16">
                  <c:v>45094</c:v>
                </c:pt>
                <c:pt idx="17">
                  <c:v>45095</c:v>
                </c:pt>
                <c:pt idx="18">
                  <c:v>45096</c:v>
                </c:pt>
                <c:pt idx="19">
                  <c:v>45097</c:v>
                </c:pt>
                <c:pt idx="20">
                  <c:v>45098</c:v>
                </c:pt>
                <c:pt idx="21">
                  <c:v>45099</c:v>
                </c:pt>
                <c:pt idx="22">
                  <c:v>45100</c:v>
                </c:pt>
                <c:pt idx="23">
                  <c:v>45101</c:v>
                </c:pt>
                <c:pt idx="24">
                  <c:v>45102</c:v>
                </c:pt>
                <c:pt idx="25">
                  <c:v>45103</c:v>
                </c:pt>
                <c:pt idx="26">
                  <c:v>45104</c:v>
                </c:pt>
                <c:pt idx="27">
                  <c:v>45105</c:v>
                </c:pt>
                <c:pt idx="28">
                  <c:v>45106</c:v>
                </c:pt>
                <c:pt idx="29">
                  <c:v>45107</c:v>
                </c:pt>
                <c:pt idx="30">
                  <c:v>45108</c:v>
                </c:pt>
                <c:pt idx="31">
                  <c:v>45109</c:v>
                </c:pt>
                <c:pt idx="32">
                  <c:v>45110</c:v>
                </c:pt>
                <c:pt idx="33">
                  <c:v>45111</c:v>
                </c:pt>
                <c:pt idx="34">
                  <c:v>45112</c:v>
                </c:pt>
                <c:pt idx="35">
                  <c:v>45113</c:v>
                </c:pt>
                <c:pt idx="36">
                  <c:v>45114</c:v>
                </c:pt>
                <c:pt idx="37">
                  <c:v>45115</c:v>
                </c:pt>
                <c:pt idx="38">
                  <c:v>45116</c:v>
                </c:pt>
                <c:pt idx="39">
                  <c:v>45117</c:v>
                </c:pt>
                <c:pt idx="40">
                  <c:v>45118</c:v>
                </c:pt>
                <c:pt idx="41">
                  <c:v>45119</c:v>
                </c:pt>
                <c:pt idx="42">
                  <c:v>45120</c:v>
                </c:pt>
                <c:pt idx="43">
                  <c:v>45121</c:v>
                </c:pt>
                <c:pt idx="44">
                  <c:v>45122</c:v>
                </c:pt>
                <c:pt idx="45">
                  <c:v>45123</c:v>
                </c:pt>
                <c:pt idx="46">
                  <c:v>45124</c:v>
                </c:pt>
                <c:pt idx="47">
                  <c:v>45125</c:v>
                </c:pt>
                <c:pt idx="48">
                  <c:v>45126</c:v>
                </c:pt>
                <c:pt idx="49">
                  <c:v>45127</c:v>
                </c:pt>
                <c:pt idx="50">
                  <c:v>45128</c:v>
                </c:pt>
                <c:pt idx="51">
                  <c:v>45129</c:v>
                </c:pt>
                <c:pt idx="52">
                  <c:v>45130</c:v>
                </c:pt>
                <c:pt idx="53">
                  <c:v>45131</c:v>
                </c:pt>
                <c:pt idx="54">
                  <c:v>45132</c:v>
                </c:pt>
                <c:pt idx="55">
                  <c:v>45133</c:v>
                </c:pt>
                <c:pt idx="56">
                  <c:v>45134</c:v>
                </c:pt>
                <c:pt idx="57">
                  <c:v>45135</c:v>
                </c:pt>
                <c:pt idx="58">
                  <c:v>45136</c:v>
                </c:pt>
                <c:pt idx="59">
                  <c:v>45137</c:v>
                </c:pt>
                <c:pt idx="60">
                  <c:v>45138</c:v>
                </c:pt>
                <c:pt idx="61">
                  <c:v>45139</c:v>
                </c:pt>
                <c:pt idx="62">
                  <c:v>45140</c:v>
                </c:pt>
                <c:pt idx="63">
                  <c:v>45141</c:v>
                </c:pt>
                <c:pt idx="64">
                  <c:v>45142</c:v>
                </c:pt>
                <c:pt idx="65">
                  <c:v>45143</c:v>
                </c:pt>
                <c:pt idx="66">
                  <c:v>45144</c:v>
                </c:pt>
                <c:pt idx="67">
                  <c:v>45145</c:v>
                </c:pt>
                <c:pt idx="68">
                  <c:v>45146</c:v>
                </c:pt>
                <c:pt idx="69">
                  <c:v>45147</c:v>
                </c:pt>
                <c:pt idx="70">
                  <c:v>45148</c:v>
                </c:pt>
                <c:pt idx="71">
                  <c:v>45149</c:v>
                </c:pt>
                <c:pt idx="72">
                  <c:v>45150</c:v>
                </c:pt>
                <c:pt idx="73">
                  <c:v>45151</c:v>
                </c:pt>
                <c:pt idx="74">
                  <c:v>45152</c:v>
                </c:pt>
                <c:pt idx="75">
                  <c:v>45153</c:v>
                </c:pt>
                <c:pt idx="76">
                  <c:v>45154</c:v>
                </c:pt>
                <c:pt idx="77">
                  <c:v>45155</c:v>
                </c:pt>
                <c:pt idx="78">
                  <c:v>45156</c:v>
                </c:pt>
                <c:pt idx="79">
                  <c:v>45157</c:v>
                </c:pt>
                <c:pt idx="80">
                  <c:v>45158</c:v>
                </c:pt>
                <c:pt idx="81">
                  <c:v>45159</c:v>
                </c:pt>
                <c:pt idx="82">
                  <c:v>45160</c:v>
                </c:pt>
                <c:pt idx="83">
                  <c:v>45161</c:v>
                </c:pt>
                <c:pt idx="84">
                  <c:v>45162</c:v>
                </c:pt>
                <c:pt idx="85">
                  <c:v>45163</c:v>
                </c:pt>
                <c:pt idx="86">
                  <c:v>45164</c:v>
                </c:pt>
                <c:pt idx="87">
                  <c:v>45165</c:v>
                </c:pt>
                <c:pt idx="88">
                  <c:v>45166</c:v>
                </c:pt>
                <c:pt idx="89">
                  <c:v>45167</c:v>
                </c:pt>
                <c:pt idx="90">
                  <c:v>45168</c:v>
                </c:pt>
              </c:numCache>
            </c:numRef>
          </c:cat>
          <c:val>
            <c:numRef>
              <c:f>Sheet1!$G$2:$G$93</c:f>
              <c:numCache>
                <c:formatCode>General</c:formatCode>
                <c:ptCount val="92"/>
                <c:pt idx="0">
                  <c:v>0</c:v>
                </c:pt>
                <c:pt idx="1">
                  <c:v>1</c:v>
                </c:pt>
                <c:pt idx="2">
                  <c:v>0</c:v>
                </c:pt>
                <c:pt idx="3">
                  <c:v>1</c:v>
                </c:pt>
                <c:pt idx="4">
                  <c:v>1</c:v>
                </c:pt>
                <c:pt idx="5">
                  <c:v>1</c:v>
                </c:pt>
                <c:pt idx="6">
                  <c:v>1</c:v>
                </c:pt>
                <c:pt idx="7">
                  <c:v>1</c:v>
                </c:pt>
                <c:pt idx="8">
                  <c:v>1</c:v>
                </c:pt>
                <c:pt idx="9">
                  <c:v>1</c:v>
                </c:pt>
                <c:pt idx="10">
                  <c:v>0</c:v>
                </c:pt>
                <c:pt idx="11">
                  <c:v>1</c:v>
                </c:pt>
                <c:pt idx="12">
                  <c:v>1</c:v>
                </c:pt>
                <c:pt idx="13">
                  <c:v>1</c:v>
                </c:pt>
                <c:pt idx="14">
                  <c:v>1</c:v>
                </c:pt>
                <c:pt idx="15">
                  <c:v>1</c:v>
                </c:pt>
                <c:pt idx="16">
                  <c:v>0</c:v>
                </c:pt>
                <c:pt idx="17">
                  <c:v>0</c:v>
                </c:pt>
                <c:pt idx="18">
                  <c:v>1</c:v>
                </c:pt>
                <c:pt idx="19">
                  <c:v>0</c:v>
                </c:pt>
                <c:pt idx="20">
                  <c:v>1</c:v>
                </c:pt>
                <c:pt idx="21">
                  <c:v>1</c:v>
                </c:pt>
                <c:pt idx="22">
                  <c:v>1</c:v>
                </c:pt>
                <c:pt idx="23">
                  <c:v>1</c:v>
                </c:pt>
                <c:pt idx="24">
                  <c:v>1</c:v>
                </c:pt>
                <c:pt idx="25">
                  <c:v>1</c:v>
                </c:pt>
                <c:pt idx="26">
                  <c:v>1</c:v>
                </c:pt>
                <c:pt idx="27">
                  <c:v>0</c:v>
                </c:pt>
                <c:pt idx="28">
                  <c:v>1</c:v>
                </c:pt>
                <c:pt idx="29">
                  <c:v>0</c:v>
                </c:pt>
                <c:pt idx="30">
                  <c:v>1</c:v>
                </c:pt>
                <c:pt idx="31">
                  <c:v>1</c:v>
                </c:pt>
                <c:pt idx="32">
                  <c:v>1</c:v>
                </c:pt>
                <c:pt idx="33">
                  <c:v>1</c:v>
                </c:pt>
                <c:pt idx="34">
                  <c:v>3</c:v>
                </c:pt>
                <c:pt idx="35">
                  <c:v>31</c:v>
                </c:pt>
                <c:pt idx="36">
                  <c:v>21</c:v>
                </c:pt>
                <c:pt idx="37">
                  <c:v>10</c:v>
                </c:pt>
                <c:pt idx="38">
                  <c:v>6</c:v>
                </c:pt>
                <c:pt idx="39">
                  <c:v>6</c:v>
                </c:pt>
                <c:pt idx="40">
                  <c:v>5</c:v>
                </c:pt>
                <c:pt idx="41">
                  <c:v>4</c:v>
                </c:pt>
                <c:pt idx="42">
                  <c:v>3</c:v>
                </c:pt>
                <c:pt idx="43">
                  <c:v>2</c:v>
                </c:pt>
                <c:pt idx="44">
                  <c:v>2</c:v>
                </c:pt>
                <c:pt idx="45">
                  <c:v>2</c:v>
                </c:pt>
                <c:pt idx="46">
                  <c:v>2</c:v>
                </c:pt>
                <c:pt idx="47">
                  <c:v>2</c:v>
                </c:pt>
                <c:pt idx="48">
                  <c:v>2</c:v>
                </c:pt>
                <c:pt idx="49">
                  <c:v>1</c:v>
                </c:pt>
                <c:pt idx="50">
                  <c:v>1</c:v>
                </c:pt>
                <c:pt idx="51">
                  <c:v>1</c:v>
                </c:pt>
                <c:pt idx="52">
                  <c:v>1</c:v>
                </c:pt>
                <c:pt idx="53">
                  <c:v>2</c:v>
                </c:pt>
                <c:pt idx="54">
                  <c:v>1</c:v>
                </c:pt>
                <c:pt idx="55">
                  <c:v>1</c:v>
                </c:pt>
                <c:pt idx="56">
                  <c:v>1</c:v>
                </c:pt>
                <c:pt idx="57">
                  <c:v>1</c:v>
                </c:pt>
                <c:pt idx="58">
                  <c:v>1</c:v>
                </c:pt>
                <c:pt idx="59">
                  <c:v>1</c:v>
                </c:pt>
                <c:pt idx="60">
                  <c:v>1</c:v>
                </c:pt>
                <c:pt idx="61">
                  <c:v>1</c:v>
                </c:pt>
                <c:pt idx="62">
                  <c:v>1</c:v>
                </c:pt>
                <c:pt idx="63">
                  <c:v>1</c:v>
                </c:pt>
                <c:pt idx="64">
                  <c:v>1</c:v>
                </c:pt>
                <c:pt idx="65">
                  <c:v>1</c:v>
                </c:pt>
                <c:pt idx="66">
                  <c:v>1</c:v>
                </c:pt>
                <c:pt idx="67">
                  <c:v>1</c:v>
                </c:pt>
                <c:pt idx="68">
                  <c:v>1</c:v>
                </c:pt>
                <c:pt idx="69">
                  <c:v>1</c:v>
                </c:pt>
                <c:pt idx="70">
                  <c:v>1</c:v>
                </c:pt>
                <c:pt idx="71">
                  <c:v>1</c:v>
                </c:pt>
                <c:pt idx="72">
                  <c:v>1</c:v>
                </c:pt>
                <c:pt idx="73">
                  <c:v>1</c:v>
                </c:pt>
                <c:pt idx="74">
                  <c:v>1</c:v>
                </c:pt>
                <c:pt idx="75">
                  <c:v>1</c:v>
                </c:pt>
                <c:pt idx="76">
                  <c:v>1</c:v>
                </c:pt>
                <c:pt idx="77">
                  <c:v>1</c:v>
                </c:pt>
                <c:pt idx="78">
                  <c:v>1</c:v>
                </c:pt>
                <c:pt idx="79">
                  <c:v>1</c:v>
                </c:pt>
                <c:pt idx="80">
                  <c:v>1</c:v>
                </c:pt>
                <c:pt idx="81">
                  <c:v>1</c:v>
                </c:pt>
                <c:pt idx="82">
                  <c:v>1</c:v>
                </c:pt>
                <c:pt idx="83">
                  <c:v>1</c:v>
                </c:pt>
                <c:pt idx="84">
                  <c:v>1</c:v>
                </c:pt>
                <c:pt idx="85">
                  <c:v>1</c:v>
                </c:pt>
                <c:pt idx="86">
                  <c:v>1</c:v>
                </c:pt>
                <c:pt idx="87">
                  <c:v>1</c:v>
                </c:pt>
                <c:pt idx="88">
                  <c:v>1</c:v>
                </c:pt>
                <c:pt idx="89">
                  <c:v>1</c:v>
                </c:pt>
                <c:pt idx="90">
                  <c:v>1</c:v>
                </c:pt>
                <c:pt idx="91">
                  <c:v>1</c:v>
                </c:pt>
              </c:numCache>
            </c:numRef>
          </c:val>
          <c:smooth val="0"/>
          <c:extLst>
            <c:ext xmlns:c16="http://schemas.microsoft.com/office/drawing/2014/chart" uri="{C3380CC4-5D6E-409C-BE32-E72D297353CC}">
              <c16:uniqueId val="{00000005-9FA9-4E9F-ADEE-4831B8383B71}"/>
            </c:ext>
          </c:extLst>
        </c:ser>
        <c:ser>
          <c:idx val="6"/>
          <c:order val="7"/>
          <c:tx>
            <c:strRef>
              <c:f>Sheet1!$H$1</c:f>
              <c:strCache>
                <c:ptCount val="1"/>
                <c:pt idx="0">
                  <c:v>Messi</c:v>
                </c:pt>
              </c:strCache>
            </c:strRef>
          </c:tx>
          <c:spPr>
            <a:ln w="28575" cap="rnd">
              <a:solidFill>
                <a:schemeClr val="bg1">
                  <a:lumMod val="50000"/>
                </a:schemeClr>
              </a:solidFill>
              <a:round/>
            </a:ln>
            <a:effectLst/>
          </c:spPr>
          <c:marker>
            <c:symbol val="none"/>
          </c:marker>
          <c:cat>
            <c:numRef>
              <c:f>Sheet1!$A$2:$A$93</c:f>
              <c:numCache>
                <c:formatCode>m/d/yy;@</c:formatCode>
                <c:ptCount val="92"/>
                <c:pt idx="0">
                  <c:v>45078</c:v>
                </c:pt>
                <c:pt idx="1">
                  <c:v>45079</c:v>
                </c:pt>
                <c:pt idx="2">
                  <c:v>45080</c:v>
                </c:pt>
                <c:pt idx="3">
                  <c:v>45081</c:v>
                </c:pt>
                <c:pt idx="4">
                  <c:v>45082</c:v>
                </c:pt>
                <c:pt idx="5">
                  <c:v>45083</c:v>
                </c:pt>
                <c:pt idx="6">
                  <c:v>45084</c:v>
                </c:pt>
                <c:pt idx="7">
                  <c:v>45085</c:v>
                </c:pt>
                <c:pt idx="8">
                  <c:v>45086</c:v>
                </c:pt>
                <c:pt idx="9">
                  <c:v>45087</c:v>
                </c:pt>
                <c:pt idx="10">
                  <c:v>45088</c:v>
                </c:pt>
                <c:pt idx="11">
                  <c:v>45089</c:v>
                </c:pt>
                <c:pt idx="12">
                  <c:v>45090</c:v>
                </c:pt>
                <c:pt idx="13">
                  <c:v>45091</c:v>
                </c:pt>
                <c:pt idx="14">
                  <c:v>45092</c:v>
                </c:pt>
                <c:pt idx="15">
                  <c:v>45093</c:v>
                </c:pt>
                <c:pt idx="16">
                  <c:v>45094</c:v>
                </c:pt>
                <c:pt idx="17">
                  <c:v>45095</c:v>
                </c:pt>
                <c:pt idx="18">
                  <c:v>45096</c:v>
                </c:pt>
                <c:pt idx="19">
                  <c:v>45097</c:v>
                </c:pt>
                <c:pt idx="20">
                  <c:v>45098</c:v>
                </c:pt>
                <c:pt idx="21">
                  <c:v>45099</c:v>
                </c:pt>
                <c:pt idx="22">
                  <c:v>45100</c:v>
                </c:pt>
                <c:pt idx="23">
                  <c:v>45101</c:v>
                </c:pt>
                <c:pt idx="24">
                  <c:v>45102</c:v>
                </c:pt>
                <c:pt idx="25">
                  <c:v>45103</c:v>
                </c:pt>
                <c:pt idx="26">
                  <c:v>45104</c:v>
                </c:pt>
                <c:pt idx="27">
                  <c:v>45105</c:v>
                </c:pt>
                <c:pt idx="28">
                  <c:v>45106</c:v>
                </c:pt>
                <c:pt idx="29">
                  <c:v>45107</c:v>
                </c:pt>
                <c:pt idx="30">
                  <c:v>45108</c:v>
                </c:pt>
                <c:pt idx="31">
                  <c:v>45109</c:v>
                </c:pt>
                <c:pt idx="32">
                  <c:v>45110</c:v>
                </c:pt>
                <c:pt idx="33">
                  <c:v>45111</c:v>
                </c:pt>
                <c:pt idx="34">
                  <c:v>45112</c:v>
                </c:pt>
                <c:pt idx="35">
                  <c:v>45113</c:v>
                </c:pt>
                <c:pt idx="36">
                  <c:v>45114</c:v>
                </c:pt>
                <c:pt idx="37">
                  <c:v>45115</c:v>
                </c:pt>
                <c:pt idx="38">
                  <c:v>45116</c:v>
                </c:pt>
                <c:pt idx="39">
                  <c:v>45117</c:v>
                </c:pt>
                <c:pt idx="40">
                  <c:v>45118</c:v>
                </c:pt>
                <c:pt idx="41">
                  <c:v>45119</c:v>
                </c:pt>
                <c:pt idx="42">
                  <c:v>45120</c:v>
                </c:pt>
                <c:pt idx="43">
                  <c:v>45121</c:v>
                </c:pt>
                <c:pt idx="44">
                  <c:v>45122</c:v>
                </c:pt>
                <c:pt idx="45">
                  <c:v>45123</c:v>
                </c:pt>
                <c:pt idx="46">
                  <c:v>45124</c:v>
                </c:pt>
                <c:pt idx="47">
                  <c:v>45125</c:v>
                </c:pt>
                <c:pt idx="48">
                  <c:v>45126</c:v>
                </c:pt>
                <c:pt idx="49">
                  <c:v>45127</c:v>
                </c:pt>
                <c:pt idx="50">
                  <c:v>45128</c:v>
                </c:pt>
                <c:pt idx="51">
                  <c:v>45129</c:v>
                </c:pt>
                <c:pt idx="52">
                  <c:v>45130</c:v>
                </c:pt>
                <c:pt idx="53">
                  <c:v>45131</c:v>
                </c:pt>
                <c:pt idx="54">
                  <c:v>45132</c:v>
                </c:pt>
                <c:pt idx="55">
                  <c:v>45133</c:v>
                </c:pt>
                <c:pt idx="56">
                  <c:v>45134</c:v>
                </c:pt>
                <c:pt idx="57">
                  <c:v>45135</c:v>
                </c:pt>
                <c:pt idx="58">
                  <c:v>45136</c:v>
                </c:pt>
                <c:pt idx="59">
                  <c:v>45137</c:v>
                </c:pt>
                <c:pt idx="60">
                  <c:v>45138</c:v>
                </c:pt>
                <c:pt idx="61">
                  <c:v>45139</c:v>
                </c:pt>
                <c:pt idx="62">
                  <c:v>45140</c:v>
                </c:pt>
                <c:pt idx="63">
                  <c:v>45141</c:v>
                </c:pt>
                <c:pt idx="64">
                  <c:v>45142</c:v>
                </c:pt>
                <c:pt idx="65">
                  <c:v>45143</c:v>
                </c:pt>
                <c:pt idx="66">
                  <c:v>45144</c:v>
                </c:pt>
                <c:pt idx="67">
                  <c:v>45145</c:v>
                </c:pt>
                <c:pt idx="68">
                  <c:v>45146</c:v>
                </c:pt>
                <c:pt idx="69">
                  <c:v>45147</c:v>
                </c:pt>
                <c:pt idx="70">
                  <c:v>45148</c:v>
                </c:pt>
                <c:pt idx="71">
                  <c:v>45149</c:v>
                </c:pt>
                <c:pt idx="72">
                  <c:v>45150</c:v>
                </c:pt>
                <c:pt idx="73">
                  <c:v>45151</c:v>
                </c:pt>
                <c:pt idx="74">
                  <c:v>45152</c:v>
                </c:pt>
                <c:pt idx="75">
                  <c:v>45153</c:v>
                </c:pt>
                <c:pt idx="76">
                  <c:v>45154</c:v>
                </c:pt>
                <c:pt idx="77">
                  <c:v>45155</c:v>
                </c:pt>
                <c:pt idx="78">
                  <c:v>45156</c:v>
                </c:pt>
                <c:pt idx="79">
                  <c:v>45157</c:v>
                </c:pt>
                <c:pt idx="80">
                  <c:v>45158</c:v>
                </c:pt>
                <c:pt idx="81">
                  <c:v>45159</c:v>
                </c:pt>
                <c:pt idx="82">
                  <c:v>45160</c:v>
                </c:pt>
                <c:pt idx="83">
                  <c:v>45161</c:v>
                </c:pt>
                <c:pt idx="84">
                  <c:v>45162</c:v>
                </c:pt>
                <c:pt idx="85">
                  <c:v>45163</c:v>
                </c:pt>
                <c:pt idx="86">
                  <c:v>45164</c:v>
                </c:pt>
                <c:pt idx="87">
                  <c:v>45165</c:v>
                </c:pt>
                <c:pt idx="88">
                  <c:v>45166</c:v>
                </c:pt>
                <c:pt idx="89">
                  <c:v>45167</c:v>
                </c:pt>
                <c:pt idx="90">
                  <c:v>45168</c:v>
                </c:pt>
              </c:numCache>
            </c:numRef>
          </c:cat>
          <c:val>
            <c:numRef>
              <c:f>Sheet1!$H$2:$H$93</c:f>
              <c:numCache>
                <c:formatCode>General</c:formatCode>
                <c:ptCount val="92"/>
                <c:pt idx="0">
                  <c:v>2</c:v>
                </c:pt>
                <c:pt idx="1">
                  <c:v>2</c:v>
                </c:pt>
                <c:pt idx="2">
                  <c:v>2</c:v>
                </c:pt>
                <c:pt idx="3">
                  <c:v>3</c:v>
                </c:pt>
                <c:pt idx="4">
                  <c:v>3</c:v>
                </c:pt>
                <c:pt idx="5">
                  <c:v>3</c:v>
                </c:pt>
                <c:pt idx="6">
                  <c:v>19</c:v>
                </c:pt>
                <c:pt idx="7">
                  <c:v>11</c:v>
                </c:pt>
                <c:pt idx="8">
                  <c:v>5</c:v>
                </c:pt>
                <c:pt idx="9">
                  <c:v>5</c:v>
                </c:pt>
                <c:pt idx="10">
                  <c:v>4</c:v>
                </c:pt>
                <c:pt idx="11">
                  <c:v>3</c:v>
                </c:pt>
                <c:pt idx="12">
                  <c:v>2</c:v>
                </c:pt>
                <c:pt idx="13">
                  <c:v>2</c:v>
                </c:pt>
                <c:pt idx="14">
                  <c:v>2</c:v>
                </c:pt>
                <c:pt idx="15">
                  <c:v>2</c:v>
                </c:pt>
                <c:pt idx="16">
                  <c:v>2</c:v>
                </c:pt>
                <c:pt idx="17">
                  <c:v>2</c:v>
                </c:pt>
                <c:pt idx="18">
                  <c:v>2</c:v>
                </c:pt>
                <c:pt idx="19">
                  <c:v>2</c:v>
                </c:pt>
                <c:pt idx="20">
                  <c:v>2</c:v>
                </c:pt>
                <c:pt idx="21">
                  <c:v>1</c:v>
                </c:pt>
                <c:pt idx="22">
                  <c:v>2</c:v>
                </c:pt>
                <c:pt idx="23">
                  <c:v>3</c:v>
                </c:pt>
                <c:pt idx="24">
                  <c:v>2</c:v>
                </c:pt>
                <c:pt idx="25">
                  <c:v>2</c:v>
                </c:pt>
                <c:pt idx="26">
                  <c:v>1</c:v>
                </c:pt>
                <c:pt idx="27">
                  <c:v>1</c:v>
                </c:pt>
                <c:pt idx="28">
                  <c:v>1</c:v>
                </c:pt>
                <c:pt idx="29">
                  <c:v>1</c:v>
                </c:pt>
                <c:pt idx="30">
                  <c:v>2</c:v>
                </c:pt>
                <c:pt idx="31">
                  <c:v>2</c:v>
                </c:pt>
                <c:pt idx="32">
                  <c:v>1</c:v>
                </c:pt>
                <c:pt idx="33">
                  <c:v>1</c:v>
                </c:pt>
                <c:pt idx="34">
                  <c:v>1</c:v>
                </c:pt>
                <c:pt idx="35">
                  <c:v>1</c:v>
                </c:pt>
                <c:pt idx="36">
                  <c:v>1</c:v>
                </c:pt>
                <c:pt idx="37">
                  <c:v>1</c:v>
                </c:pt>
                <c:pt idx="38">
                  <c:v>2</c:v>
                </c:pt>
                <c:pt idx="39">
                  <c:v>1</c:v>
                </c:pt>
                <c:pt idx="40">
                  <c:v>1</c:v>
                </c:pt>
                <c:pt idx="41">
                  <c:v>2</c:v>
                </c:pt>
                <c:pt idx="42">
                  <c:v>2</c:v>
                </c:pt>
                <c:pt idx="43">
                  <c:v>3</c:v>
                </c:pt>
                <c:pt idx="44">
                  <c:v>4</c:v>
                </c:pt>
                <c:pt idx="45">
                  <c:v>6</c:v>
                </c:pt>
                <c:pt idx="46">
                  <c:v>6</c:v>
                </c:pt>
                <c:pt idx="47">
                  <c:v>3</c:v>
                </c:pt>
                <c:pt idx="48">
                  <c:v>3</c:v>
                </c:pt>
                <c:pt idx="49">
                  <c:v>2</c:v>
                </c:pt>
                <c:pt idx="50">
                  <c:v>4</c:v>
                </c:pt>
                <c:pt idx="51">
                  <c:v>18</c:v>
                </c:pt>
                <c:pt idx="52">
                  <c:v>5</c:v>
                </c:pt>
                <c:pt idx="53">
                  <c:v>4</c:v>
                </c:pt>
                <c:pt idx="54">
                  <c:v>3</c:v>
                </c:pt>
                <c:pt idx="55">
                  <c:v>6</c:v>
                </c:pt>
                <c:pt idx="56">
                  <c:v>3</c:v>
                </c:pt>
                <c:pt idx="57">
                  <c:v>3</c:v>
                </c:pt>
                <c:pt idx="58">
                  <c:v>3</c:v>
                </c:pt>
                <c:pt idx="59">
                  <c:v>2</c:v>
                </c:pt>
                <c:pt idx="60">
                  <c:v>2</c:v>
                </c:pt>
                <c:pt idx="61">
                  <c:v>2</c:v>
                </c:pt>
                <c:pt idx="62">
                  <c:v>2</c:v>
                </c:pt>
                <c:pt idx="63">
                  <c:v>4</c:v>
                </c:pt>
                <c:pt idx="64">
                  <c:v>2</c:v>
                </c:pt>
                <c:pt idx="65">
                  <c:v>2</c:v>
                </c:pt>
                <c:pt idx="66">
                  <c:v>2</c:v>
                </c:pt>
                <c:pt idx="67">
                  <c:v>5</c:v>
                </c:pt>
                <c:pt idx="68">
                  <c:v>2</c:v>
                </c:pt>
                <c:pt idx="69">
                  <c:v>2</c:v>
                </c:pt>
                <c:pt idx="70">
                  <c:v>2</c:v>
                </c:pt>
                <c:pt idx="71">
                  <c:v>2</c:v>
                </c:pt>
                <c:pt idx="72">
                  <c:v>4</c:v>
                </c:pt>
                <c:pt idx="73">
                  <c:v>2</c:v>
                </c:pt>
                <c:pt idx="74">
                  <c:v>2</c:v>
                </c:pt>
                <c:pt idx="75">
                  <c:v>3</c:v>
                </c:pt>
                <c:pt idx="76">
                  <c:v>4</c:v>
                </c:pt>
                <c:pt idx="77">
                  <c:v>2</c:v>
                </c:pt>
                <c:pt idx="78">
                  <c:v>2</c:v>
                </c:pt>
                <c:pt idx="79">
                  <c:v>3</c:v>
                </c:pt>
                <c:pt idx="80">
                  <c:v>8</c:v>
                </c:pt>
                <c:pt idx="81">
                  <c:v>3</c:v>
                </c:pt>
                <c:pt idx="82">
                  <c:v>2</c:v>
                </c:pt>
                <c:pt idx="83">
                  <c:v>3</c:v>
                </c:pt>
                <c:pt idx="84">
                  <c:v>4</c:v>
                </c:pt>
                <c:pt idx="85">
                  <c:v>3</c:v>
                </c:pt>
                <c:pt idx="86">
                  <c:v>4</c:v>
                </c:pt>
                <c:pt idx="87">
                  <c:v>4</c:v>
                </c:pt>
                <c:pt idx="88">
                  <c:v>2</c:v>
                </c:pt>
                <c:pt idx="89">
                  <c:v>2</c:v>
                </c:pt>
                <c:pt idx="90">
                  <c:v>2</c:v>
                </c:pt>
                <c:pt idx="91">
                  <c:v>2</c:v>
                </c:pt>
              </c:numCache>
            </c:numRef>
          </c:val>
          <c:smooth val="0"/>
          <c:extLst>
            <c:ext xmlns:c16="http://schemas.microsoft.com/office/drawing/2014/chart" uri="{C3380CC4-5D6E-409C-BE32-E72D297353CC}">
              <c16:uniqueId val="{00000006-9FA9-4E9F-ADEE-4831B8383B71}"/>
            </c:ext>
          </c:extLst>
        </c:ser>
        <c:dLbls>
          <c:showLegendKey val="0"/>
          <c:showVal val="0"/>
          <c:showCatName val="0"/>
          <c:showSerName val="0"/>
          <c:showPercent val="0"/>
          <c:showBubbleSize val="0"/>
        </c:dLbls>
        <c:smooth val="0"/>
        <c:axId val="2063146815"/>
        <c:axId val="949999743"/>
      </c:lineChart>
      <c:dateAx>
        <c:axId val="2063146815"/>
        <c:scaling>
          <c:orientation val="minMax"/>
        </c:scaling>
        <c:delete val="0"/>
        <c:axPos val="b"/>
        <c:numFmt formatCode="m/d/yy;@"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400" b="0" i="0" u="none" strike="noStrike" kern="1200" baseline="0">
                <a:solidFill>
                  <a:srgbClr val="1B1464"/>
                </a:solidFill>
                <a:latin typeface="Helvetica" panose="020B0604020202020204"/>
                <a:ea typeface="+mn-ea"/>
                <a:cs typeface="Helvetica" panose="020B0604020202020204"/>
              </a:defRPr>
            </a:pPr>
            <a:endParaRPr lang="en-US"/>
          </a:p>
        </c:txPr>
        <c:crossAx val="949999743"/>
        <c:crosses val="autoZero"/>
        <c:auto val="1"/>
        <c:lblOffset val="100"/>
        <c:baseTimeUnit val="days"/>
        <c:majorUnit val="7"/>
        <c:majorTimeUnit val="days"/>
      </c:dateAx>
      <c:valAx>
        <c:axId val="949999743"/>
        <c:scaling>
          <c:orientation val="minMax"/>
          <c:max val="100"/>
        </c:scaling>
        <c:delete val="1"/>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2063146815"/>
        <c:crosses val="autoZero"/>
        <c:crossBetween val="between"/>
      </c:valAx>
      <c:spPr>
        <a:noFill/>
        <a:ln>
          <a:noFill/>
        </a:ln>
        <a:effectLst/>
      </c:spPr>
    </c:plotArea>
    <c:legend>
      <c:legendPos val="b"/>
      <c:layout>
        <c:manualLayout>
          <c:xMode val="edge"/>
          <c:yMode val="edge"/>
          <c:x val="0"/>
          <c:y val="7.9789429206853554E-3"/>
          <c:w val="1"/>
          <c:h val="7.5960869331463482E-2"/>
        </c:manualLayout>
      </c:layout>
      <c:overlay val="0"/>
      <c:spPr>
        <a:noFill/>
        <a:ln>
          <a:noFill/>
        </a:ln>
        <a:effectLst/>
      </c:spPr>
      <c:txPr>
        <a:bodyPr rot="0" spcFirstLastPara="1" vertOverflow="ellipsis" vert="horz" wrap="square" anchor="ctr" anchorCtr="1"/>
        <a:lstStyle/>
        <a:p>
          <a:pPr>
            <a:defRPr sz="1500" b="0" i="0" u="none" strike="noStrike" kern="1200" baseline="0">
              <a:solidFill>
                <a:srgbClr val="1B1464"/>
              </a:solidFill>
              <a:latin typeface="Helvetica" panose="020B0604020202020204"/>
              <a:ea typeface="+mn-ea"/>
              <a:cs typeface="Helvetica" panose="020B0604020202020204"/>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28575">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5.7438625507847618E-2"/>
          <c:w val="0.96562499999999996"/>
          <c:h val="0.83535177855178577"/>
        </c:manualLayout>
      </c:layout>
      <c:barChart>
        <c:barDir val="col"/>
        <c:grouping val="clustered"/>
        <c:varyColors val="0"/>
        <c:ser>
          <c:idx val="0"/>
          <c:order val="0"/>
          <c:tx>
            <c:strRef>
              <c:f>Sheet1!$B$1</c:f>
              <c:strCache>
                <c:ptCount val="1"/>
                <c:pt idx="0">
                  <c:v>Series 1</c:v>
                </c:pt>
              </c:strCache>
            </c:strRef>
          </c:tx>
          <c:spPr>
            <a:solidFill>
              <a:srgbClr val="1B146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1B1464"/>
                    </a:solidFill>
                    <a:latin typeface="Helvetica" panose="020B0604020202020204"/>
                    <a:ea typeface="+mn-ea"/>
                    <a:cs typeface="Helvetica" panose="020B0604020202020204"/>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Two Weeks Out (7/10)</c:v>
                </c:pt>
                <c:pt idx="1">
                  <c:v>One Week Out (7/17)</c:v>
                </c:pt>
                <c:pt idx="2">
                  <c:v>Opening Weekend (7/21)</c:v>
                </c:pt>
              </c:strCache>
            </c:strRef>
          </c:cat>
          <c:val>
            <c:numRef>
              <c:f>Sheet1!$B$2:$B$4</c:f>
              <c:numCache>
                <c:formatCode>#,##0</c:formatCode>
                <c:ptCount val="3"/>
                <c:pt idx="0">
                  <c:v>20000</c:v>
                </c:pt>
                <c:pt idx="1">
                  <c:v>40000</c:v>
                </c:pt>
                <c:pt idx="2">
                  <c:v>60000</c:v>
                </c:pt>
              </c:numCache>
            </c:numRef>
          </c:val>
          <c:extLst>
            <c:ext xmlns:c16="http://schemas.microsoft.com/office/drawing/2014/chart" uri="{C3380CC4-5D6E-409C-BE32-E72D297353CC}">
              <c16:uniqueId val="{00000000-EB72-4561-AA35-660D2DE2D250}"/>
            </c:ext>
          </c:extLst>
        </c:ser>
        <c:dLbls>
          <c:showLegendKey val="0"/>
          <c:showVal val="0"/>
          <c:showCatName val="0"/>
          <c:showSerName val="0"/>
          <c:showPercent val="0"/>
          <c:showBubbleSize val="0"/>
        </c:dLbls>
        <c:gapWidth val="150"/>
        <c:axId val="123015760"/>
        <c:axId val="2142172751"/>
      </c:barChart>
      <c:catAx>
        <c:axId val="123015760"/>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600" b="0" i="0" u="none" strike="noStrike" kern="1200" baseline="0">
                <a:solidFill>
                  <a:srgbClr val="1B1464"/>
                </a:solidFill>
                <a:latin typeface="Helvetica" panose="020B0604020202020204"/>
                <a:ea typeface="+mn-ea"/>
                <a:cs typeface="Helvetica" panose="020B0604020202020204"/>
              </a:defRPr>
            </a:pPr>
            <a:endParaRPr lang="en-US"/>
          </a:p>
        </c:txPr>
        <c:crossAx val="2142172751"/>
        <c:crosses val="autoZero"/>
        <c:auto val="1"/>
        <c:lblAlgn val="ctr"/>
        <c:lblOffset val="100"/>
        <c:noMultiLvlLbl val="0"/>
      </c:catAx>
      <c:valAx>
        <c:axId val="2142172751"/>
        <c:scaling>
          <c:orientation val="minMax"/>
        </c:scaling>
        <c:delete val="1"/>
        <c:axPos val="l"/>
        <c:numFmt formatCode="#,##0" sourceLinked="1"/>
        <c:majorTickMark val="none"/>
        <c:minorTickMark val="none"/>
        <c:tickLblPos val="nextTo"/>
        <c:crossAx val="1230157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8430544918391133E-2"/>
          <c:y val="2.1569590258228733E-2"/>
          <c:w val="0.93961628174510858"/>
          <c:h val="0.84774994954835325"/>
        </c:manualLayout>
      </c:layout>
      <c:barChart>
        <c:barDir val="col"/>
        <c:grouping val="clustered"/>
        <c:varyColors val="0"/>
        <c:ser>
          <c:idx val="0"/>
          <c:order val="0"/>
          <c:tx>
            <c:strRef>
              <c:f>Sheet1!$B$1</c:f>
              <c:strCache>
                <c:ptCount val="1"/>
                <c:pt idx="0">
                  <c:v>Barbie</c:v>
                </c:pt>
              </c:strCache>
            </c:strRef>
          </c:tx>
          <c:spPr>
            <a:solidFill>
              <a:srgbClr val="1B1464"/>
            </a:solidFill>
            <a:ln>
              <a:noFill/>
            </a:ln>
            <a:effectLst/>
          </c:spPr>
          <c:invertIfNegative val="0"/>
          <c:dPt>
            <c:idx val="4"/>
            <c:invertIfNegative val="0"/>
            <c:bubble3D val="0"/>
            <c:spPr>
              <a:solidFill>
                <a:srgbClr val="ED3C8D"/>
              </a:solidFill>
              <a:ln>
                <a:noFill/>
              </a:ln>
              <a:effectLst/>
            </c:spPr>
            <c:extLst>
              <c:ext xmlns:c16="http://schemas.microsoft.com/office/drawing/2014/chart" uri="{C3380CC4-5D6E-409C-BE32-E72D297353CC}">
                <c16:uniqueId val="{00000006-6C8D-4C37-8C30-9188A5B9B6AD}"/>
              </c:ext>
            </c:extLst>
          </c:dPt>
          <c:dLbls>
            <c:dLbl>
              <c:idx val="4"/>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ED3C8D"/>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6-6C8D-4C37-8C30-9188A5B9B6AD}"/>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1B1464"/>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6/22</c:v>
                </c:pt>
                <c:pt idx="1">
                  <c:v>6/29</c:v>
                </c:pt>
                <c:pt idx="2">
                  <c:v>7/6</c:v>
                </c:pt>
                <c:pt idx="3">
                  <c:v>7/13</c:v>
                </c:pt>
                <c:pt idx="4">
                  <c:v>Opening Weekend</c:v>
                </c:pt>
              </c:strCache>
            </c:strRef>
          </c:cat>
          <c:val>
            <c:numRef>
              <c:f>Sheet1!$B$2:$B$6</c:f>
              <c:numCache>
                <c:formatCode>"$"#,##0</c:formatCode>
                <c:ptCount val="5"/>
                <c:pt idx="0">
                  <c:v>55</c:v>
                </c:pt>
                <c:pt idx="1">
                  <c:v>60</c:v>
                </c:pt>
                <c:pt idx="2">
                  <c:v>69.5</c:v>
                </c:pt>
                <c:pt idx="3">
                  <c:v>104.5</c:v>
                </c:pt>
                <c:pt idx="4">
                  <c:v>162</c:v>
                </c:pt>
              </c:numCache>
            </c:numRef>
          </c:val>
          <c:extLst>
            <c:ext xmlns:c16="http://schemas.microsoft.com/office/drawing/2014/chart" uri="{C3380CC4-5D6E-409C-BE32-E72D297353CC}">
              <c16:uniqueId val="{00000000-6C8D-4C37-8C30-9188A5B9B6AD}"/>
            </c:ext>
          </c:extLst>
        </c:ser>
        <c:dLbls>
          <c:showLegendKey val="0"/>
          <c:showVal val="0"/>
          <c:showCatName val="0"/>
          <c:showSerName val="0"/>
          <c:showPercent val="0"/>
          <c:showBubbleSize val="0"/>
        </c:dLbls>
        <c:gapWidth val="121"/>
        <c:overlap val="-27"/>
        <c:axId val="2035736239"/>
        <c:axId val="2035744399"/>
      </c:barChart>
      <c:catAx>
        <c:axId val="2035736239"/>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400" b="0" i="0" u="none" strike="noStrike" kern="1200" baseline="0">
                <a:solidFill>
                  <a:srgbClr val="1B1464"/>
                </a:solidFill>
                <a:latin typeface="Helvetica" panose="020B0604020202020204" pitchFamily="34" charset="0"/>
                <a:ea typeface="+mn-ea"/>
                <a:cs typeface="Helvetica" panose="020B0604020202020204" pitchFamily="34" charset="0"/>
              </a:defRPr>
            </a:pPr>
            <a:endParaRPr lang="en-US"/>
          </a:p>
        </c:txPr>
        <c:crossAx val="2035744399"/>
        <c:crosses val="autoZero"/>
        <c:auto val="1"/>
        <c:lblAlgn val="ctr"/>
        <c:lblOffset val="100"/>
        <c:noMultiLvlLbl val="0"/>
      </c:catAx>
      <c:valAx>
        <c:axId val="2035744399"/>
        <c:scaling>
          <c:orientation val="minMax"/>
        </c:scaling>
        <c:delete val="1"/>
        <c:axPos val="l"/>
        <c:numFmt formatCode="&quot;$&quot;#,##0" sourceLinked="1"/>
        <c:majorTickMark val="none"/>
        <c:minorTickMark val="none"/>
        <c:tickLblPos val="nextTo"/>
        <c:crossAx val="20357362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28425688611425259"/>
          <c:w val="1"/>
          <c:h val="0.52286712508189981"/>
        </c:manualLayout>
      </c:layout>
      <c:barChart>
        <c:barDir val="col"/>
        <c:grouping val="clustered"/>
        <c:varyColors val="0"/>
        <c:ser>
          <c:idx val="0"/>
          <c:order val="0"/>
          <c:tx>
            <c:strRef>
              <c:f>Sheet1!$B$1</c:f>
              <c:strCache>
                <c:ptCount val="1"/>
                <c:pt idx="0">
                  <c:v>Opp</c:v>
                </c:pt>
              </c:strCache>
            </c:strRef>
          </c:tx>
          <c:spPr>
            <a:solidFill>
              <a:srgbClr val="1B1464"/>
            </a:solidFill>
            <a:ln>
              <a:noFill/>
            </a:ln>
            <a:effectLst/>
          </c:spPr>
          <c:invertIfNegative val="0"/>
          <c:dPt>
            <c:idx val="4"/>
            <c:invertIfNegative val="0"/>
            <c:bubble3D val="0"/>
            <c:spPr>
              <a:solidFill>
                <a:srgbClr val="00C0F3"/>
              </a:solidFill>
              <a:ln>
                <a:noFill/>
              </a:ln>
              <a:effectLst/>
            </c:spPr>
            <c:extLst>
              <c:ext xmlns:c16="http://schemas.microsoft.com/office/drawing/2014/chart" uri="{C3380CC4-5D6E-409C-BE32-E72D297353CC}">
                <c16:uniqueId val="{00000001-4F87-4C7D-9460-273178F94D6A}"/>
              </c:ext>
            </c:extLst>
          </c:dPt>
          <c:dLbls>
            <c:dLbl>
              <c:idx val="4"/>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00C0F3"/>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1-4F87-4C7D-9460-273178F94D6A}"/>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1B1464"/>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6/22</c:v>
                </c:pt>
                <c:pt idx="1">
                  <c:v>6/29</c:v>
                </c:pt>
                <c:pt idx="2">
                  <c:v>7/6</c:v>
                </c:pt>
                <c:pt idx="3">
                  <c:v>7/13</c:v>
                </c:pt>
                <c:pt idx="4">
                  <c:v>Opening Weekend</c:v>
                </c:pt>
              </c:strCache>
            </c:strRef>
          </c:cat>
          <c:val>
            <c:numRef>
              <c:f>Sheet1!$B$2:$B$6</c:f>
              <c:numCache>
                <c:formatCode>"$"#,##0_);[Red]\("$"#,##0\)</c:formatCode>
                <c:ptCount val="5"/>
                <c:pt idx="0">
                  <c:v>37.5</c:v>
                </c:pt>
                <c:pt idx="1">
                  <c:v>34.5</c:v>
                </c:pt>
                <c:pt idx="2">
                  <c:v>33.5</c:v>
                </c:pt>
                <c:pt idx="3">
                  <c:v>36.5</c:v>
                </c:pt>
                <c:pt idx="4">
                  <c:v>82.5</c:v>
                </c:pt>
              </c:numCache>
            </c:numRef>
          </c:val>
          <c:extLst>
            <c:ext xmlns:c16="http://schemas.microsoft.com/office/drawing/2014/chart" uri="{C3380CC4-5D6E-409C-BE32-E72D297353CC}">
              <c16:uniqueId val="{00000002-4F87-4C7D-9460-273178F94D6A}"/>
            </c:ext>
          </c:extLst>
        </c:ser>
        <c:dLbls>
          <c:showLegendKey val="0"/>
          <c:showVal val="0"/>
          <c:showCatName val="0"/>
          <c:showSerName val="0"/>
          <c:showPercent val="0"/>
          <c:showBubbleSize val="0"/>
        </c:dLbls>
        <c:gapWidth val="121"/>
        <c:overlap val="-27"/>
        <c:axId val="2035736239"/>
        <c:axId val="2035744399"/>
      </c:barChart>
      <c:catAx>
        <c:axId val="2035736239"/>
        <c:scaling>
          <c:orientation val="minMax"/>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400" b="0" i="0" u="none" strike="noStrike" kern="1200" baseline="0">
                <a:solidFill>
                  <a:srgbClr val="1B1464"/>
                </a:solidFill>
                <a:latin typeface="Helvetica" panose="020B0604020202020204" pitchFamily="34" charset="0"/>
                <a:ea typeface="+mn-ea"/>
                <a:cs typeface="Helvetica" panose="020B0604020202020204" pitchFamily="34" charset="0"/>
              </a:defRPr>
            </a:pPr>
            <a:endParaRPr lang="en-US"/>
          </a:p>
        </c:txPr>
        <c:crossAx val="2035744399"/>
        <c:crosses val="autoZero"/>
        <c:auto val="1"/>
        <c:lblAlgn val="ctr"/>
        <c:lblOffset val="100"/>
        <c:noMultiLvlLbl val="0"/>
      </c:catAx>
      <c:valAx>
        <c:axId val="2035744399"/>
        <c:scaling>
          <c:orientation val="minMax"/>
        </c:scaling>
        <c:delete val="1"/>
        <c:axPos val="l"/>
        <c:numFmt formatCode="&quot;$&quot;#,##0_);[Red]\(&quot;$&quot;#,##0\)" sourceLinked="1"/>
        <c:majorTickMark val="none"/>
        <c:minorTickMark val="none"/>
        <c:tickLblPos val="nextTo"/>
        <c:crossAx val="20357362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1504622149422209E-3"/>
          <c:y val="0.11458226254868065"/>
          <c:w val="0.96860016515012259"/>
          <c:h val="0.86676548619443072"/>
        </c:manualLayout>
      </c:layout>
      <c:barChart>
        <c:barDir val="col"/>
        <c:grouping val="stacked"/>
        <c:varyColors val="0"/>
        <c:ser>
          <c:idx val="0"/>
          <c:order val="0"/>
          <c:tx>
            <c:strRef>
              <c:f>Sheet1!$B$1</c:f>
              <c:strCache>
                <c:ptCount val="1"/>
                <c:pt idx="0">
                  <c:v>Barbie</c:v>
                </c:pt>
              </c:strCache>
            </c:strRef>
          </c:tx>
          <c:spPr>
            <a:solidFill>
              <a:srgbClr val="ED3C8D"/>
            </a:solidFill>
            <a:ln>
              <a:noFill/>
            </a:ln>
            <a:effectLst/>
          </c:spPr>
          <c:invertIfNegative val="0"/>
          <c:dPt>
            <c:idx val="4"/>
            <c:invertIfNegative val="0"/>
            <c:bubble3D val="0"/>
            <c:spPr>
              <a:solidFill>
                <a:srgbClr val="ED3C8D"/>
              </a:solidFill>
              <a:ln>
                <a:noFill/>
              </a:ln>
              <a:effectLst/>
            </c:spPr>
            <c:extLst>
              <c:ext xmlns:c16="http://schemas.microsoft.com/office/drawing/2014/chart" uri="{C3380CC4-5D6E-409C-BE32-E72D297353CC}">
                <c16:uniqueId val="{00000006-6C8D-4C37-8C30-9188A5B9B6AD}"/>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panose="020B0604020202020204" pitchFamily="34" charset="0"/>
                    <a:ea typeface="+mn-ea"/>
                    <a:cs typeface="Helvetica"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Opening Weekend</c:v>
                </c:pt>
                <c:pt idx="1">
                  <c:v>One Week Out</c:v>
                </c:pt>
                <c:pt idx="2">
                  <c:v>Two Weeks Out</c:v>
                </c:pt>
                <c:pt idx="3">
                  <c:v>Three Weeks Out</c:v>
                </c:pt>
                <c:pt idx="4">
                  <c:v>Four Weeks Out</c:v>
                </c:pt>
              </c:strCache>
            </c:strRef>
          </c:cat>
          <c:val>
            <c:numRef>
              <c:f>Sheet1!$B$2:$B$6</c:f>
              <c:numCache>
                <c:formatCode>"$"#,##0_);[Red]\("$"#,##0\)</c:formatCode>
                <c:ptCount val="5"/>
                <c:pt idx="0">
                  <c:v>162</c:v>
                </c:pt>
                <c:pt idx="1">
                  <c:v>105</c:v>
                </c:pt>
                <c:pt idx="2">
                  <c:v>70</c:v>
                </c:pt>
                <c:pt idx="3">
                  <c:v>60</c:v>
                </c:pt>
                <c:pt idx="4">
                  <c:v>55</c:v>
                </c:pt>
              </c:numCache>
            </c:numRef>
          </c:val>
          <c:extLst>
            <c:ext xmlns:c16="http://schemas.microsoft.com/office/drawing/2014/chart" uri="{C3380CC4-5D6E-409C-BE32-E72D297353CC}">
              <c16:uniqueId val="{00000000-6C8D-4C37-8C30-9188A5B9B6AD}"/>
            </c:ext>
          </c:extLst>
        </c:ser>
        <c:ser>
          <c:idx val="1"/>
          <c:order val="1"/>
          <c:tx>
            <c:strRef>
              <c:f>Sheet1!$C$1</c:f>
              <c:strCache>
                <c:ptCount val="1"/>
                <c:pt idx="0">
                  <c:v>Oppenheimer</c:v>
                </c:pt>
              </c:strCache>
            </c:strRef>
          </c:tx>
          <c:spPr>
            <a:solidFill>
              <a:srgbClr val="00BFF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panose="020B0403020202020204"/>
                    <a:ea typeface="+mn-ea"/>
                    <a:cs typeface="Helvetica" panose="020B0403020202020204"/>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Opening Weekend</c:v>
                </c:pt>
                <c:pt idx="1">
                  <c:v>One Week Out</c:v>
                </c:pt>
                <c:pt idx="2">
                  <c:v>Two Weeks Out</c:v>
                </c:pt>
                <c:pt idx="3">
                  <c:v>Three Weeks Out</c:v>
                </c:pt>
                <c:pt idx="4">
                  <c:v>Four Weeks Out</c:v>
                </c:pt>
              </c:strCache>
            </c:strRef>
          </c:cat>
          <c:val>
            <c:numRef>
              <c:f>Sheet1!$C$2:$C$6</c:f>
              <c:numCache>
                <c:formatCode>"$"#,##0_);[Red]\("$"#,##0\)</c:formatCode>
                <c:ptCount val="5"/>
                <c:pt idx="0">
                  <c:v>82.5</c:v>
                </c:pt>
                <c:pt idx="1">
                  <c:v>36.5</c:v>
                </c:pt>
                <c:pt idx="2">
                  <c:v>33.5</c:v>
                </c:pt>
                <c:pt idx="3">
                  <c:v>34.5</c:v>
                </c:pt>
                <c:pt idx="4">
                  <c:v>37.5</c:v>
                </c:pt>
              </c:numCache>
            </c:numRef>
          </c:val>
          <c:extLst>
            <c:ext xmlns:c16="http://schemas.microsoft.com/office/drawing/2014/chart" uri="{C3380CC4-5D6E-409C-BE32-E72D297353CC}">
              <c16:uniqueId val="{00000002-9F41-473E-849A-5424C8B15E24}"/>
            </c:ext>
          </c:extLst>
        </c:ser>
        <c:dLbls>
          <c:showLegendKey val="0"/>
          <c:showVal val="0"/>
          <c:showCatName val="0"/>
          <c:showSerName val="0"/>
          <c:showPercent val="0"/>
          <c:showBubbleSize val="0"/>
        </c:dLbls>
        <c:gapWidth val="50"/>
        <c:overlap val="100"/>
        <c:axId val="2035736239"/>
        <c:axId val="2035744399"/>
      </c:barChart>
      <c:catAx>
        <c:axId val="2035736239"/>
        <c:scaling>
          <c:orientation val="maxMin"/>
        </c:scaling>
        <c:delete val="0"/>
        <c:axPos val="b"/>
        <c:numFmt formatCode="General" sourceLinked="1"/>
        <c:majorTickMark val="none"/>
        <c:minorTickMark val="none"/>
        <c:tickLblPos val="nextTo"/>
        <c:spPr>
          <a:noFill/>
          <a:ln w="9525" cap="flat" cmpd="sng" algn="ctr">
            <a:solidFill>
              <a:srgbClr val="1B1464"/>
            </a:solidFill>
            <a:round/>
          </a:ln>
          <a:effectLst/>
        </c:spPr>
        <c:txPr>
          <a:bodyPr rot="-60000000" spcFirstLastPara="1" vertOverflow="ellipsis" vert="horz" wrap="square" anchor="ctr" anchorCtr="1"/>
          <a:lstStyle/>
          <a:p>
            <a:pPr>
              <a:defRPr sz="1400" b="0" i="0" u="none" strike="noStrike" kern="1200" baseline="0">
                <a:solidFill>
                  <a:srgbClr val="1B1464"/>
                </a:solidFill>
                <a:latin typeface="Helvetica" panose="020B0604020202020204" pitchFamily="34" charset="0"/>
                <a:ea typeface="+mn-ea"/>
                <a:cs typeface="Helvetica" panose="020B0604020202020204" pitchFamily="34" charset="0"/>
              </a:defRPr>
            </a:pPr>
            <a:endParaRPr lang="en-US"/>
          </a:p>
        </c:txPr>
        <c:crossAx val="2035744399"/>
        <c:crosses val="autoZero"/>
        <c:auto val="1"/>
        <c:lblAlgn val="ctr"/>
        <c:lblOffset val="100"/>
        <c:noMultiLvlLbl val="0"/>
      </c:catAx>
      <c:valAx>
        <c:axId val="2035744399"/>
        <c:scaling>
          <c:orientation val="minMax"/>
        </c:scaling>
        <c:delete val="1"/>
        <c:axPos val="r"/>
        <c:numFmt formatCode="&quot;$&quot;#,##0_);[Red]\(&quot;$&quot;#,##0\)" sourceLinked="1"/>
        <c:majorTickMark val="none"/>
        <c:minorTickMark val="none"/>
        <c:tickLblPos val="nextTo"/>
        <c:crossAx val="2035736239"/>
        <c:crosses val="autoZero"/>
        <c:crossBetween val="between"/>
      </c:valAx>
      <c:spPr>
        <a:noFill/>
        <a:ln>
          <a:noFill/>
        </a:ln>
        <a:effectLst/>
      </c:spPr>
    </c:plotArea>
    <c:legend>
      <c:legendPos val="t"/>
      <c:layout>
        <c:manualLayout>
          <c:xMode val="edge"/>
          <c:yMode val="edge"/>
          <c:x val="0.3701776729246663"/>
          <c:y val="6.6437692038279622E-3"/>
          <c:w val="0.25931819016835073"/>
          <c:h val="8.6894443362420387E-2"/>
        </c:manualLayout>
      </c:layout>
      <c:overlay val="0"/>
      <c:spPr>
        <a:noFill/>
        <a:ln>
          <a:noFill/>
        </a:ln>
        <a:effectLst/>
      </c:spPr>
      <c:txPr>
        <a:bodyPr rot="0" spcFirstLastPara="1" vertOverflow="ellipsis" vert="horz" wrap="square" anchor="ctr" anchorCtr="1"/>
        <a:lstStyle/>
        <a:p>
          <a:pPr>
            <a:defRPr sz="1600" b="0" i="0" u="none" strike="noStrike" kern="1200" baseline="0">
              <a:solidFill>
                <a:srgbClr val="1B1464"/>
              </a:solidFill>
              <a:latin typeface="Helvetica" panose="020B0403020202020204"/>
              <a:ea typeface="+mn-ea"/>
              <a:cs typeface="Helvetica" panose="020B0403020202020204"/>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8A6F7D-823E-4F54-A79C-A2958D5E11F9}" type="datetimeFigureOut">
              <a:rPr lang="en-US" smtClean="0"/>
              <a:t>10/11/2023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1B58AA-711A-48C1-BCBF-E61C33627EBE}" type="slidenum">
              <a:rPr lang="en-US" smtClean="0"/>
              <a:t>‹#›</a:t>
            </a:fld>
            <a:endParaRPr lang="en-US"/>
          </a:p>
        </p:txBody>
      </p:sp>
    </p:spTree>
    <p:extLst>
      <p:ext uri="{BB962C8B-B14F-4D97-AF65-F5344CB8AC3E}">
        <p14:creationId xmlns:p14="http://schemas.microsoft.com/office/powerpoint/2010/main" val="42414652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04EFE2-3D8F-4FA9-AF11-29E6306303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3631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0826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47236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15687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41223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60765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33779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42335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68488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28938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66135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1B58AA-711A-48C1-BCBF-E61C33627E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38427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99558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31769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91299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89743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16046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64687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94000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285"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285"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94181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69831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56525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08813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1094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2513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23207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27039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70560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ACFB9-4676-4C0B-B187-FBB2AEA93B1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6215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285"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285"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94181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22892-3963-932E-CAC5-D22396161C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EC0B48-45C1-2F7F-6F06-78B21EC12E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0087DB-C506-AC1E-1B8B-8623860B149A}"/>
              </a:ext>
            </a:extLst>
          </p:cNvPr>
          <p:cNvSpPr>
            <a:spLocks noGrp="1"/>
          </p:cNvSpPr>
          <p:nvPr>
            <p:ph type="dt" sz="half" idx="10"/>
          </p:nvPr>
        </p:nvSpPr>
        <p:spPr/>
        <p:txBody>
          <a:bodyPr/>
          <a:lstStyle/>
          <a:p>
            <a:fld id="{50C3853C-0ABA-4CA4-8950-F4B459562918}" type="datetimeFigureOut">
              <a:rPr lang="en-US" smtClean="0"/>
              <a:t>10/11/2023</a:t>
            </a:fld>
            <a:endParaRPr lang="en-US"/>
          </a:p>
        </p:txBody>
      </p:sp>
      <p:sp>
        <p:nvSpPr>
          <p:cNvPr id="5" name="Footer Placeholder 4">
            <a:extLst>
              <a:ext uri="{FF2B5EF4-FFF2-40B4-BE49-F238E27FC236}">
                <a16:creationId xmlns:a16="http://schemas.microsoft.com/office/drawing/2014/main" id="{79EB0C79-587A-2091-3E66-CC35A9C556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521A3E-601E-95E1-A6B3-A4E65F3C124B}"/>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8265818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F6B3C-8628-E1FA-2F7C-217A5AE9A0C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378C4B5-DF76-6751-A571-B4E56E301D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E56B1C-F189-46FA-A9B2-6E3F5FF62A5F}"/>
              </a:ext>
            </a:extLst>
          </p:cNvPr>
          <p:cNvSpPr>
            <a:spLocks noGrp="1"/>
          </p:cNvSpPr>
          <p:nvPr>
            <p:ph type="dt" sz="half" idx="10"/>
          </p:nvPr>
        </p:nvSpPr>
        <p:spPr/>
        <p:txBody>
          <a:bodyPr/>
          <a:lstStyle/>
          <a:p>
            <a:fld id="{50C3853C-0ABA-4CA4-8950-F4B459562918}" type="datetimeFigureOut">
              <a:rPr lang="en-US" smtClean="0"/>
              <a:t>10/11/2023</a:t>
            </a:fld>
            <a:endParaRPr lang="en-US"/>
          </a:p>
        </p:txBody>
      </p:sp>
      <p:sp>
        <p:nvSpPr>
          <p:cNvPr id="5" name="Footer Placeholder 4">
            <a:extLst>
              <a:ext uri="{FF2B5EF4-FFF2-40B4-BE49-F238E27FC236}">
                <a16:creationId xmlns:a16="http://schemas.microsoft.com/office/drawing/2014/main" id="{0849B983-B159-9B86-88BA-4FDF5A32D5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3D92CF-1F35-2E42-BA3C-53D9DF8026C5}"/>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12563163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2B5B5C-8167-A66E-214D-952DFC4A22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1FE085-2CDE-74D2-D757-AB01B06C2A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664C8A-537E-1CDF-C862-BCA4A15B8F35}"/>
              </a:ext>
            </a:extLst>
          </p:cNvPr>
          <p:cNvSpPr>
            <a:spLocks noGrp="1"/>
          </p:cNvSpPr>
          <p:nvPr>
            <p:ph type="dt" sz="half" idx="10"/>
          </p:nvPr>
        </p:nvSpPr>
        <p:spPr/>
        <p:txBody>
          <a:bodyPr/>
          <a:lstStyle/>
          <a:p>
            <a:fld id="{50C3853C-0ABA-4CA4-8950-F4B459562918}" type="datetimeFigureOut">
              <a:rPr lang="en-US" smtClean="0"/>
              <a:t>10/11/2023</a:t>
            </a:fld>
            <a:endParaRPr lang="en-US"/>
          </a:p>
        </p:txBody>
      </p:sp>
      <p:sp>
        <p:nvSpPr>
          <p:cNvPr id="5" name="Footer Placeholder 4">
            <a:extLst>
              <a:ext uri="{FF2B5EF4-FFF2-40B4-BE49-F238E27FC236}">
                <a16:creationId xmlns:a16="http://schemas.microsoft.com/office/drawing/2014/main" id="{4BC4A0B8-C51A-E3AA-C238-97EE9C44E6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FBF244-5945-FDD0-EDF5-ED651C6C13EE}"/>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40005476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tx1"/>
                </a:solidFill>
              </a:defRPr>
            </a:lvl1pPr>
          </a:lstStyle>
          <a:p>
            <a:r>
              <a:rPr lang="en-US"/>
              <a:t>Title goes here</a:t>
            </a:r>
            <a:br>
              <a:rPr lang="en-US"/>
            </a:br>
            <a:r>
              <a:rPr lang="en-US"/>
              <a:t>second title line</a:t>
            </a:r>
            <a:br>
              <a:rPr lang="en-US"/>
            </a:br>
            <a:r>
              <a:rPr lang="en-US"/>
              <a:t>third line</a:t>
            </a:r>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6176723" y="0"/>
            <a:ext cx="6015277"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tx2"/>
                </a:solidFill>
                <a:latin typeface="+mj-lt"/>
              </a:defRPr>
            </a:lvl1pPr>
          </a:lstStyle>
          <a:p>
            <a:pPr lvl="0"/>
            <a:r>
              <a:rPr lang="en-GB"/>
              <a:t>DATE GOES HERE</a:t>
            </a:r>
            <a:endParaRPr lang="en-US"/>
          </a:p>
        </p:txBody>
      </p:sp>
      <p:pic>
        <p:nvPicPr>
          <p:cNvPr id="19" name="Picture 18" descr="Logo&#10;&#10;Description automatically generated with medium confidence">
            <a:extLst>
              <a:ext uri="{FF2B5EF4-FFF2-40B4-BE49-F238E27FC236}">
                <a16:creationId xmlns:a16="http://schemas.microsoft.com/office/drawing/2014/main" id="{73675C42-201E-4C63-A839-40455D5457A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0609" y="5689601"/>
            <a:ext cx="2270009" cy="904633"/>
          </a:xfrm>
          <a:prstGeom prst="rect">
            <a:avLst/>
          </a:prstGeom>
        </p:spPr>
      </p:pic>
    </p:spTree>
    <p:extLst>
      <p:ext uri="{BB962C8B-B14F-4D97-AF65-F5344CB8AC3E}">
        <p14:creationId xmlns:p14="http://schemas.microsoft.com/office/powerpoint/2010/main" val="2107811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V2">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tx1"/>
                </a:solidFill>
              </a:defRPr>
            </a:lvl1pPr>
          </a:lstStyle>
          <a:p>
            <a:r>
              <a:rPr lang="en-US"/>
              <a:t>Title goes here</a:t>
            </a:r>
            <a:br>
              <a:rPr lang="en-US"/>
            </a:br>
            <a:r>
              <a:rPr lang="en-US"/>
              <a:t>second title line</a:t>
            </a:r>
            <a:br>
              <a:rPr lang="en-US"/>
            </a:br>
            <a:r>
              <a:rPr lang="en-US"/>
              <a:t>third line</a:t>
            </a:r>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4864318" y="0"/>
            <a:ext cx="7327683"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tx2"/>
                </a:solidFill>
                <a:latin typeface="+mj-lt"/>
              </a:defRPr>
            </a:lvl1pPr>
          </a:lstStyle>
          <a:p>
            <a:pPr lvl="0"/>
            <a:r>
              <a:rPr lang="en-GB"/>
              <a:t>DATE GOES HERE</a:t>
            </a:r>
            <a:endParaRPr lang="en-US"/>
          </a:p>
        </p:txBody>
      </p:sp>
      <p:pic>
        <p:nvPicPr>
          <p:cNvPr id="14" name="Picture 13" descr="Logo&#10;&#10;Description automatically generated with medium confidence">
            <a:extLst>
              <a:ext uri="{FF2B5EF4-FFF2-40B4-BE49-F238E27FC236}">
                <a16:creationId xmlns:a16="http://schemas.microsoft.com/office/drawing/2014/main" id="{75BB585C-EC61-43F1-BD9D-EF637B312C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0609" y="5689601"/>
            <a:ext cx="2270009" cy="904633"/>
          </a:xfrm>
          <a:prstGeom prst="rect">
            <a:avLst/>
          </a:prstGeom>
        </p:spPr>
      </p:pic>
    </p:spTree>
    <p:extLst>
      <p:ext uri="{BB962C8B-B14F-4D97-AF65-F5344CB8AC3E}">
        <p14:creationId xmlns:p14="http://schemas.microsoft.com/office/powerpoint/2010/main" val="16488461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V2">
    <p:bg>
      <p:bgPr>
        <a:solidFill>
          <a:srgbClr val="1B1464"/>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0" y="3199443"/>
            <a:ext cx="3975495" cy="1803400"/>
          </a:xfrm>
        </p:spPr>
        <p:txBody>
          <a:bodyPr/>
          <a:lstStyle>
            <a:lvl1pPr>
              <a:lnSpc>
                <a:spcPct val="100000"/>
              </a:lnSpc>
              <a:defRPr sz="3750">
                <a:solidFill>
                  <a:schemeClr val="bg1"/>
                </a:solidFill>
              </a:defRPr>
            </a:lvl1pPr>
          </a:lstStyle>
          <a:p>
            <a:r>
              <a:rPr lang="en-US"/>
              <a:t>Title goes here</a:t>
            </a:r>
            <a:br>
              <a:rPr lang="en-US"/>
            </a:br>
            <a:r>
              <a:rPr lang="en-US"/>
              <a:t>second title line</a:t>
            </a:r>
            <a:br>
              <a:rPr lang="en-US"/>
            </a:br>
            <a:r>
              <a:rPr lang="en-US"/>
              <a:t>third line</a:t>
            </a:r>
          </a:p>
        </p:txBody>
      </p:sp>
      <p:sp>
        <p:nvSpPr>
          <p:cNvPr id="35" name="Freeform: Shape 34">
            <a:extLst>
              <a:ext uri="{FF2B5EF4-FFF2-40B4-BE49-F238E27FC236}">
                <a16:creationId xmlns:a16="http://schemas.microsoft.com/office/drawing/2014/main" id="{779B80E8-461F-4DCB-ACB0-9B2E25BDBF5F}"/>
              </a:ext>
            </a:extLst>
          </p:cNvPr>
          <p:cNvSpPr/>
          <p:nvPr/>
        </p:nvSpPr>
        <p:spPr>
          <a:xfrm>
            <a:off x="2783605" y="-13657"/>
            <a:ext cx="2085301" cy="1536683"/>
          </a:xfrm>
          <a:custGeom>
            <a:avLst/>
            <a:gdLst>
              <a:gd name="connsiteX0" fmla="*/ 1510748 w 2015520"/>
              <a:gd name="connsiteY0" fmla="*/ 0 h 1536683"/>
              <a:gd name="connsiteX1" fmla="*/ 2015520 w 2015520"/>
              <a:gd name="connsiteY1" fmla="*/ 0 h 1536683"/>
              <a:gd name="connsiteX2" fmla="*/ 2015520 w 2015520"/>
              <a:gd name="connsiteY2" fmla="*/ 1536683 h 1536683"/>
              <a:gd name="connsiteX3" fmla="*/ 0 w 2015520"/>
              <a:gd name="connsiteY3" fmla="*/ 634770 h 1536683"/>
            </a:gdLst>
            <a:ahLst/>
            <a:cxnLst>
              <a:cxn ang="0">
                <a:pos x="connsiteX0" y="connsiteY0"/>
              </a:cxn>
              <a:cxn ang="0">
                <a:pos x="connsiteX1" y="connsiteY1"/>
              </a:cxn>
              <a:cxn ang="0">
                <a:pos x="connsiteX2" y="connsiteY2"/>
              </a:cxn>
              <a:cxn ang="0">
                <a:pos x="connsiteX3" y="connsiteY3"/>
              </a:cxn>
            </a:cxnLst>
            <a:rect l="l" t="t" r="r" b="b"/>
            <a:pathLst>
              <a:path w="2015520" h="1536683">
                <a:moveTo>
                  <a:pt x="1510748" y="0"/>
                </a:moveTo>
                <a:lnTo>
                  <a:pt x="2015520" y="0"/>
                </a:lnTo>
                <a:lnTo>
                  <a:pt x="2015520" y="1536683"/>
                </a:lnTo>
                <a:lnTo>
                  <a:pt x="0" y="634770"/>
                </a:lnTo>
                <a:close/>
              </a:path>
            </a:pathLst>
          </a:custGeom>
          <a:solidFill>
            <a:schemeClr val="tx1">
              <a:alpha val="50000"/>
            </a:schemeClr>
          </a:solidFill>
          <a:ln w="5302" cap="flat">
            <a:noFill/>
            <a:prstDash val="solid"/>
            <a:miter/>
          </a:ln>
        </p:spPr>
        <p:txBody>
          <a:bodyPr wrap="square" rtlCol="0" anchor="ctr">
            <a:noAutofit/>
          </a:bodyPr>
          <a:lstStyle/>
          <a:p>
            <a:endParaRPr lang="en-US" sz="1800"/>
          </a:p>
        </p:txBody>
      </p:sp>
      <p:sp>
        <p:nvSpPr>
          <p:cNvPr id="40" name="Picture Placeholder 39">
            <a:extLst>
              <a:ext uri="{FF2B5EF4-FFF2-40B4-BE49-F238E27FC236}">
                <a16:creationId xmlns:a16="http://schemas.microsoft.com/office/drawing/2014/main" id="{01EB64D6-155D-4985-AC55-BA92A00A6493}"/>
              </a:ext>
            </a:extLst>
          </p:cNvPr>
          <p:cNvSpPr>
            <a:spLocks noGrp="1"/>
          </p:cNvSpPr>
          <p:nvPr userDrawn="1">
            <p:ph type="pic" sz="quarter" idx="13"/>
          </p:nvPr>
        </p:nvSpPr>
        <p:spPr>
          <a:xfrm>
            <a:off x="4864318" y="0"/>
            <a:ext cx="7327683" cy="6858000"/>
          </a:xfrm>
        </p:spPr>
        <p:txBody>
          <a:bodyPr anchor="ctr"/>
          <a:lstStyle>
            <a:lvl1pPr marL="0" indent="0" algn="ctr">
              <a:buNone/>
              <a:defRPr>
                <a:highlight>
                  <a:srgbClr val="FFFF00"/>
                </a:highlight>
              </a:defRPr>
            </a:lvl1pPr>
          </a:lstStyle>
          <a:p>
            <a:r>
              <a:rPr lang="en-US"/>
              <a:t>Click icon to add picture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1"/>
                </a:solidFill>
                <a:latin typeface="+mj-lt"/>
              </a:defRPr>
            </a:lvl1pPr>
          </a:lstStyle>
          <a:p>
            <a:pPr lvl="0"/>
            <a:r>
              <a:rPr lang="en-GB"/>
              <a:t>DATE GOES HERE</a:t>
            </a:r>
            <a:endParaRPr lang="en-US"/>
          </a:p>
        </p:txBody>
      </p:sp>
      <p:grpSp>
        <p:nvGrpSpPr>
          <p:cNvPr id="14" name="Group 13">
            <a:extLst>
              <a:ext uri="{FF2B5EF4-FFF2-40B4-BE49-F238E27FC236}">
                <a16:creationId xmlns:a16="http://schemas.microsoft.com/office/drawing/2014/main" id="{D8F192F2-B546-4826-B294-F211C3519C59}"/>
              </a:ext>
            </a:extLst>
          </p:cNvPr>
          <p:cNvGrpSpPr/>
          <p:nvPr userDrawn="1"/>
        </p:nvGrpSpPr>
        <p:grpSpPr>
          <a:xfrm>
            <a:off x="530696" y="5689601"/>
            <a:ext cx="2180462" cy="904633"/>
            <a:chOff x="2777007" y="5689600"/>
            <a:chExt cx="2107496" cy="904633"/>
          </a:xfrm>
        </p:grpSpPr>
        <p:pic>
          <p:nvPicPr>
            <p:cNvPr id="15" name="Picture 14" descr="Logo&#10;&#10;Description automatically generated with medium confidence">
              <a:extLst>
                <a:ext uri="{FF2B5EF4-FFF2-40B4-BE49-F238E27FC236}">
                  <a16:creationId xmlns:a16="http://schemas.microsoft.com/office/drawing/2014/main" id="{83FD563D-15A4-4249-8A4F-D144B04BF9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977185" y="5689600"/>
              <a:ext cx="907318" cy="904633"/>
            </a:xfrm>
            <a:prstGeom prst="rect">
              <a:avLst/>
            </a:prstGeom>
          </p:spPr>
        </p:pic>
        <p:grpSp>
          <p:nvGrpSpPr>
            <p:cNvPr id="16" name="Group 15">
              <a:extLst>
                <a:ext uri="{FF2B5EF4-FFF2-40B4-BE49-F238E27FC236}">
                  <a16:creationId xmlns:a16="http://schemas.microsoft.com/office/drawing/2014/main" id="{A6E623F0-2880-418B-B1FC-A7527A707898}"/>
                </a:ext>
              </a:extLst>
            </p:cNvPr>
            <p:cNvGrpSpPr/>
            <p:nvPr userDrawn="1"/>
          </p:nvGrpSpPr>
          <p:grpSpPr>
            <a:xfrm>
              <a:off x="2777007" y="5866153"/>
              <a:ext cx="1179028" cy="522582"/>
              <a:chOff x="2378209" y="5233339"/>
              <a:chExt cx="1179028" cy="522582"/>
            </a:xfrm>
            <a:solidFill>
              <a:schemeClr val="bg2"/>
            </a:solidFill>
          </p:grpSpPr>
          <p:sp>
            <p:nvSpPr>
              <p:cNvPr id="18" name="Freeform: Shape 17">
                <a:extLst>
                  <a:ext uri="{FF2B5EF4-FFF2-40B4-BE49-F238E27FC236}">
                    <a16:creationId xmlns:a16="http://schemas.microsoft.com/office/drawing/2014/main" id="{6D80F0B0-7D2E-427E-A8EE-F1A24FDE178F}"/>
                  </a:ext>
                </a:extLst>
              </p:cNvPr>
              <p:cNvSpPr/>
              <p:nvPr/>
            </p:nvSpPr>
            <p:spPr>
              <a:xfrm>
                <a:off x="3170424" y="5236541"/>
                <a:ext cx="386813" cy="516178"/>
              </a:xfrm>
              <a:custGeom>
                <a:avLst/>
                <a:gdLst>
                  <a:gd name="connsiteX0" fmla="*/ 0 w 386813"/>
                  <a:gd name="connsiteY0" fmla="*/ 0 h 516178"/>
                  <a:gd name="connsiteX1" fmla="*/ 206856 w 386813"/>
                  <a:gd name="connsiteY1" fmla="*/ 0 h 516178"/>
                  <a:gd name="connsiteX2" fmla="*/ 284346 w 386813"/>
                  <a:gd name="connsiteY2" fmla="*/ 11528 h 516178"/>
                  <a:gd name="connsiteX3" fmla="*/ 334299 w 386813"/>
                  <a:gd name="connsiteY3" fmla="*/ 41627 h 516178"/>
                  <a:gd name="connsiteX4" fmla="*/ 361197 w 386813"/>
                  <a:gd name="connsiteY4" fmla="*/ 84535 h 516178"/>
                  <a:gd name="connsiteX5" fmla="*/ 369522 w 386813"/>
                  <a:gd name="connsiteY5" fmla="*/ 133207 h 516178"/>
                  <a:gd name="connsiteX6" fmla="*/ 362478 w 386813"/>
                  <a:gd name="connsiteY6" fmla="*/ 172913 h 516178"/>
                  <a:gd name="connsiteX7" fmla="*/ 341984 w 386813"/>
                  <a:gd name="connsiteY7" fmla="*/ 206215 h 516178"/>
                  <a:gd name="connsiteX8" fmla="*/ 309963 w 386813"/>
                  <a:gd name="connsiteY8" fmla="*/ 230551 h 516178"/>
                  <a:gd name="connsiteX9" fmla="*/ 268976 w 386813"/>
                  <a:gd name="connsiteY9" fmla="*/ 243359 h 516178"/>
                  <a:gd name="connsiteX10" fmla="*/ 270257 w 386813"/>
                  <a:gd name="connsiteY10" fmla="*/ 244640 h 516178"/>
                  <a:gd name="connsiteX11" fmla="*/ 293953 w 386813"/>
                  <a:gd name="connsiteY11" fmla="*/ 249123 h 516178"/>
                  <a:gd name="connsiteX12" fmla="*/ 333659 w 386813"/>
                  <a:gd name="connsiteY12" fmla="*/ 268336 h 516178"/>
                  <a:gd name="connsiteX13" fmla="*/ 370803 w 386813"/>
                  <a:gd name="connsiteY13" fmla="*/ 307401 h 516178"/>
                  <a:gd name="connsiteX14" fmla="*/ 386814 w 386813"/>
                  <a:gd name="connsiteY14" fmla="*/ 371443 h 516178"/>
                  <a:gd name="connsiteX15" fmla="*/ 374005 w 386813"/>
                  <a:gd name="connsiteY15" fmla="*/ 433564 h 516178"/>
                  <a:gd name="connsiteX16" fmla="*/ 337501 w 386813"/>
                  <a:gd name="connsiteY16" fmla="*/ 479034 h 516178"/>
                  <a:gd name="connsiteX17" fmla="*/ 280504 w 386813"/>
                  <a:gd name="connsiteY17" fmla="*/ 506572 h 516178"/>
                  <a:gd name="connsiteX18" fmla="*/ 206856 w 386813"/>
                  <a:gd name="connsiteY18" fmla="*/ 516178 h 516178"/>
                  <a:gd name="connsiteX19" fmla="*/ 0 w 386813"/>
                  <a:gd name="connsiteY19" fmla="*/ 516178 h 516178"/>
                  <a:gd name="connsiteX20" fmla="*/ 0 w 386813"/>
                  <a:gd name="connsiteY20" fmla="*/ 0 h 516178"/>
                  <a:gd name="connsiteX21" fmla="*/ 206215 w 386813"/>
                  <a:gd name="connsiteY21" fmla="*/ 234394 h 516178"/>
                  <a:gd name="connsiteX22" fmla="*/ 304840 w 386813"/>
                  <a:gd name="connsiteY22" fmla="*/ 204934 h 516178"/>
                  <a:gd name="connsiteX23" fmla="*/ 337501 w 386813"/>
                  <a:gd name="connsiteY23" fmla="*/ 128084 h 516178"/>
                  <a:gd name="connsiteX24" fmla="*/ 326614 w 386813"/>
                  <a:gd name="connsiteY24" fmla="*/ 80693 h 516178"/>
                  <a:gd name="connsiteX25" fmla="*/ 297795 w 386813"/>
                  <a:gd name="connsiteY25" fmla="*/ 49312 h 516178"/>
                  <a:gd name="connsiteX26" fmla="*/ 256168 w 386813"/>
                  <a:gd name="connsiteY26" fmla="*/ 32021 h 516178"/>
                  <a:gd name="connsiteX27" fmla="*/ 206856 w 386813"/>
                  <a:gd name="connsiteY27" fmla="*/ 26898 h 516178"/>
                  <a:gd name="connsiteX28" fmla="*/ 32021 w 386813"/>
                  <a:gd name="connsiteY28" fmla="*/ 26898 h 516178"/>
                  <a:gd name="connsiteX29" fmla="*/ 32021 w 386813"/>
                  <a:gd name="connsiteY29" fmla="*/ 233753 h 516178"/>
                  <a:gd name="connsiteX30" fmla="*/ 206215 w 386813"/>
                  <a:gd name="connsiteY30" fmla="*/ 233753 h 516178"/>
                  <a:gd name="connsiteX31" fmla="*/ 206215 w 386813"/>
                  <a:gd name="connsiteY31" fmla="*/ 488640 h 516178"/>
                  <a:gd name="connsiteX32" fmla="*/ 315087 w 386813"/>
                  <a:gd name="connsiteY32" fmla="*/ 459181 h 516178"/>
                  <a:gd name="connsiteX33" fmla="*/ 354793 w 386813"/>
                  <a:gd name="connsiteY33" fmla="*/ 371443 h 516178"/>
                  <a:gd name="connsiteX34" fmla="*/ 341344 w 386813"/>
                  <a:gd name="connsiteY34" fmla="*/ 317008 h 516178"/>
                  <a:gd name="connsiteX35" fmla="*/ 306121 w 386813"/>
                  <a:gd name="connsiteY35" fmla="*/ 283065 h 516178"/>
                  <a:gd name="connsiteX36" fmla="*/ 258089 w 386813"/>
                  <a:gd name="connsiteY36" fmla="*/ 265774 h 516178"/>
                  <a:gd name="connsiteX37" fmla="*/ 206215 w 386813"/>
                  <a:gd name="connsiteY37" fmla="*/ 261291 h 516178"/>
                  <a:gd name="connsiteX38" fmla="*/ 31381 w 386813"/>
                  <a:gd name="connsiteY38" fmla="*/ 261291 h 516178"/>
                  <a:gd name="connsiteX39" fmla="*/ 31381 w 386813"/>
                  <a:gd name="connsiteY39" fmla="*/ 488640 h 516178"/>
                  <a:gd name="connsiteX40" fmla="*/ 206215 w 386813"/>
                  <a:gd name="connsiteY40" fmla="*/ 488640 h 516178"/>
                  <a:gd name="connsiteX41" fmla="*/ 206215 w 386813"/>
                  <a:gd name="connsiteY41" fmla="*/ 488640 h 516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86813" h="516178">
                    <a:moveTo>
                      <a:pt x="0" y="0"/>
                    </a:moveTo>
                    <a:lnTo>
                      <a:pt x="206856" y="0"/>
                    </a:lnTo>
                    <a:cubicBezTo>
                      <a:pt x="237596" y="0"/>
                      <a:pt x="263213" y="3843"/>
                      <a:pt x="284346" y="11528"/>
                    </a:cubicBezTo>
                    <a:cubicBezTo>
                      <a:pt x="304840" y="19213"/>
                      <a:pt x="321491" y="29459"/>
                      <a:pt x="334299" y="41627"/>
                    </a:cubicBezTo>
                    <a:cubicBezTo>
                      <a:pt x="347108" y="54436"/>
                      <a:pt x="356074" y="68525"/>
                      <a:pt x="361197" y="84535"/>
                    </a:cubicBezTo>
                    <a:cubicBezTo>
                      <a:pt x="366961" y="100546"/>
                      <a:pt x="369522" y="117197"/>
                      <a:pt x="369522" y="133207"/>
                    </a:cubicBezTo>
                    <a:cubicBezTo>
                      <a:pt x="369522" y="147296"/>
                      <a:pt x="366961" y="160745"/>
                      <a:pt x="362478" y="172913"/>
                    </a:cubicBezTo>
                    <a:cubicBezTo>
                      <a:pt x="357354" y="185722"/>
                      <a:pt x="350950" y="196609"/>
                      <a:pt x="341984" y="206215"/>
                    </a:cubicBezTo>
                    <a:cubicBezTo>
                      <a:pt x="333018" y="215821"/>
                      <a:pt x="322131" y="224147"/>
                      <a:pt x="309963" y="230551"/>
                    </a:cubicBezTo>
                    <a:cubicBezTo>
                      <a:pt x="297795" y="236955"/>
                      <a:pt x="284346" y="241438"/>
                      <a:pt x="268976" y="243359"/>
                    </a:cubicBezTo>
                    <a:lnTo>
                      <a:pt x="270257" y="244640"/>
                    </a:lnTo>
                    <a:cubicBezTo>
                      <a:pt x="273459" y="244000"/>
                      <a:pt x="281785" y="245921"/>
                      <a:pt x="293953" y="249123"/>
                    </a:cubicBezTo>
                    <a:cubicBezTo>
                      <a:pt x="306761" y="252325"/>
                      <a:pt x="319570" y="258729"/>
                      <a:pt x="333659" y="268336"/>
                    </a:cubicBezTo>
                    <a:cubicBezTo>
                      <a:pt x="347108" y="277942"/>
                      <a:pt x="359916" y="290750"/>
                      <a:pt x="370803" y="307401"/>
                    </a:cubicBezTo>
                    <a:cubicBezTo>
                      <a:pt x="381690" y="324052"/>
                      <a:pt x="386814" y="345186"/>
                      <a:pt x="386814" y="371443"/>
                    </a:cubicBezTo>
                    <a:cubicBezTo>
                      <a:pt x="386814" y="395139"/>
                      <a:pt x="382331" y="415632"/>
                      <a:pt x="374005" y="433564"/>
                    </a:cubicBezTo>
                    <a:cubicBezTo>
                      <a:pt x="365039" y="451496"/>
                      <a:pt x="352871" y="466225"/>
                      <a:pt x="337501" y="479034"/>
                    </a:cubicBezTo>
                    <a:cubicBezTo>
                      <a:pt x="322131" y="491842"/>
                      <a:pt x="302919" y="500808"/>
                      <a:pt x="280504" y="506572"/>
                    </a:cubicBezTo>
                    <a:cubicBezTo>
                      <a:pt x="258089" y="512976"/>
                      <a:pt x="233753" y="516178"/>
                      <a:pt x="206856" y="516178"/>
                    </a:cubicBezTo>
                    <a:lnTo>
                      <a:pt x="0" y="516178"/>
                    </a:lnTo>
                    <a:lnTo>
                      <a:pt x="0" y="0"/>
                    </a:lnTo>
                    <a:close/>
                    <a:moveTo>
                      <a:pt x="206215" y="234394"/>
                    </a:moveTo>
                    <a:cubicBezTo>
                      <a:pt x="250404" y="234394"/>
                      <a:pt x="283066" y="224787"/>
                      <a:pt x="304840" y="204934"/>
                    </a:cubicBezTo>
                    <a:cubicBezTo>
                      <a:pt x="326614" y="185081"/>
                      <a:pt x="337501" y="159464"/>
                      <a:pt x="337501" y="128084"/>
                    </a:cubicBezTo>
                    <a:cubicBezTo>
                      <a:pt x="337501" y="109512"/>
                      <a:pt x="333659" y="93501"/>
                      <a:pt x="326614" y="80693"/>
                    </a:cubicBezTo>
                    <a:cubicBezTo>
                      <a:pt x="319570" y="67884"/>
                      <a:pt x="309963" y="57638"/>
                      <a:pt x="297795" y="49312"/>
                    </a:cubicBezTo>
                    <a:cubicBezTo>
                      <a:pt x="285627" y="41627"/>
                      <a:pt x="272179" y="35863"/>
                      <a:pt x="256168" y="32021"/>
                    </a:cubicBezTo>
                    <a:cubicBezTo>
                      <a:pt x="240798" y="28819"/>
                      <a:pt x="224147" y="26898"/>
                      <a:pt x="206856" y="26898"/>
                    </a:cubicBezTo>
                    <a:lnTo>
                      <a:pt x="32021" y="26898"/>
                    </a:lnTo>
                    <a:lnTo>
                      <a:pt x="32021" y="233753"/>
                    </a:lnTo>
                    <a:lnTo>
                      <a:pt x="206215" y="233753"/>
                    </a:lnTo>
                    <a:close/>
                    <a:moveTo>
                      <a:pt x="206215" y="488640"/>
                    </a:moveTo>
                    <a:cubicBezTo>
                      <a:pt x="252325" y="488640"/>
                      <a:pt x="288829" y="479034"/>
                      <a:pt x="315087" y="459181"/>
                    </a:cubicBezTo>
                    <a:cubicBezTo>
                      <a:pt x="341344" y="439328"/>
                      <a:pt x="354793" y="410509"/>
                      <a:pt x="354793" y="371443"/>
                    </a:cubicBezTo>
                    <a:cubicBezTo>
                      <a:pt x="354793" y="349029"/>
                      <a:pt x="350310" y="331097"/>
                      <a:pt x="341344" y="317008"/>
                    </a:cubicBezTo>
                    <a:cubicBezTo>
                      <a:pt x="332378" y="302918"/>
                      <a:pt x="320210" y="291391"/>
                      <a:pt x="306121" y="283065"/>
                    </a:cubicBezTo>
                    <a:cubicBezTo>
                      <a:pt x="292032" y="274740"/>
                      <a:pt x="276021" y="268976"/>
                      <a:pt x="258089" y="265774"/>
                    </a:cubicBezTo>
                    <a:cubicBezTo>
                      <a:pt x="240158" y="262572"/>
                      <a:pt x="223507" y="261291"/>
                      <a:pt x="206215" y="261291"/>
                    </a:cubicBezTo>
                    <a:lnTo>
                      <a:pt x="31381" y="261291"/>
                    </a:lnTo>
                    <a:lnTo>
                      <a:pt x="31381" y="488640"/>
                    </a:lnTo>
                    <a:lnTo>
                      <a:pt x="206215" y="488640"/>
                    </a:lnTo>
                    <a:lnTo>
                      <a:pt x="206215" y="488640"/>
                    </a:lnTo>
                    <a:close/>
                  </a:path>
                </a:pathLst>
              </a:custGeom>
              <a:grpFill/>
              <a:ln w="7373" cap="flat">
                <a:solidFill>
                  <a:schemeClr val="bg2"/>
                </a:solidFill>
                <a:prstDash val="solid"/>
                <a:miter/>
              </a:ln>
            </p:spPr>
            <p:txBody>
              <a:bodyPr rtlCol="0" anchor="ctr"/>
              <a:lstStyle/>
              <a:p>
                <a:endParaRPr lang="en-US" sz="1800"/>
              </a:p>
            </p:txBody>
          </p:sp>
          <p:sp>
            <p:nvSpPr>
              <p:cNvPr id="19" name="Freeform: Shape 18">
                <a:extLst>
                  <a:ext uri="{FF2B5EF4-FFF2-40B4-BE49-F238E27FC236}">
                    <a16:creationId xmlns:a16="http://schemas.microsoft.com/office/drawing/2014/main" id="{4C8656D2-0BCD-4D9E-8F00-7780B7131796}"/>
                  </a:ext>
                </a:extLst>
              </p:cNvPr>
              <p:cNvSpPr/>
              <p:nvPr/>
            </p:nvSpPr>
            <p:spPr>
              <a:xfrm>
                <a:off x="2378209" y="5233339"/>
                <a:ext cx="455979" cy="522582"/>
              </a:xfrm>
              <a:custGeom>
                <a:avLst/>
                <a:gdLst>
                  <a:gd name="connsiteX0" fmla="*/ 258089 w 455979"/>
                  <a:gd name="connsiteY0" fmla="*/ 522582 h 522582"/>
                  <a:gd name="connsiteX1" fmla="*/ 210058 w 455979"/>
                  <a:gd name="connsiteY1" fmla="*/ 522582 h 522582"/>
                  <a:gd name="connsiteX2" fmla="*/ 0 w 455979"/>
                  <a:gd name="connsiteY2" fmla="*/ 0 h 522582"/>
                  <a:gd name="connsiteX3" fmla="*/ 44829 w 455979"/>
                  <a:gd name="connsiteY3" fmla="*/ 0 h 522582"/>
                  <a:gd name="connsiteX4" fmla="*/ 233753 w 455979"/>
                  <a:gd name="connsiteY4" fmla="*/ 478393 h 522582"/>
                  <a:gd name="connsiteX5" fmla="*/ 235675 w 455979"/>
                  <a:gd name="connsiteY5" fmla="*/ 478393 h 522582"/>
                  <a:gd name="connsiteX6" fmla="*/ 413071 w 455979"/>
                  <a:gd name="connsiteY6" fmla="*/ 0 h 522582"/>
                  <a:gd name="connsiteX7" fmla="*/ 455979 w 455979"/>
                  <a:gd name="connsiteY7" fmla="*/ 0 h 522582"/>
                  <a:gd name="connsiteX8" fmla="*/ 258089 w 455979"/>
                  <a:gd name="connsiteY8" fmla="*/ 522582 h 52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979" h="522582">
                    <a:moveTo>
                      <a:pt x="258089" y="522582"/>
                    </a:moveTo>
                    <a:lnTo>
                      <a:pt x="210058" y="522582"/>
                    </a:lnTo>
                    <a:lnTo>
                      <a:pt x="0" y="0"/>
                    </a:lnTo>
                    <a:lnTo>
                      <a:pt x="44829" y="0"/>
                    </a:lnTo>
                    <a:lnTo>
                      <a:pt x="233753" y="478393"/>
                    </a:lnTo>
                    <a:lnTo>
                      <a:pt x="235675" y="478393"/>
                    </a:lnTo>
                    <a:lnTo>
                      <a:pt x="413071" y="0"/>
                    </a:lnTo>
                    <a:lnTo>
                      <a:pt x="455979" y="0"/>
                    </a:lnTo>
                    <a:lnTo>
                      <a:pt x="258089" y="522582"/>
                    </a:lnTo>
                    <a:close/>
                  </a:path>
                </a:pathLst>
              </a:custGeom>
              <a:grpFill/>
              <a:ln w="6384" cap="flat">
                <a:solidFill>
                  <a:schemeClr val="bg2"/>
                </a:solidFill>
                <a:prstDash val="solid"/>
                <a:miter/>
              </a:ln>
            </p:spPr>
            <p:txBody>
              <a:bodyPr rtlCol="0" anchor="ctr"/>
              <a:lstStyle/>
              <a:p>
                <a:endParaRPr lang="en-US" sz="1800"/>
              </a:p>
            </p:txBody>
          </p:sp>
          <p:sp>
            <p:nvSpPr>
              <p:cNvPr id="20" name="Freeform: Shape 19">
                <a:extLst>
                  <a:ext uri="{FF2B5EF4-FFF2-40B4-BE49-F238E27FC236}">
                    <a16:creationId xmlns:a16="http://schemas.microsoft.com/office/drawing/2014/main" id="{C5135115-035E-4731-A0DD-DB53C55C4BEB}"/>
                  </a:ext>
                </a:extLst>
              </p:cNvPr>
              <p:cNvSpPr/>
              <p:nvPr/>
            </p:nvSpPr>
            <p:spPr>
              <a:xfrm>
                <a:off x="2693936" y="5233339"/>
                <a:ext cx="455338" cy="522582"/>
              </a:xfrm>
              <a:custGeom>
                <a:avLst/>
                <a:gdLst>
                  <a:gd name="connsiteX0" fmla="*/ 455339 w 455338"/>
                  <a:gd name="connsiteY0" fmla="*/ 522582 h 522582"/>
                  <a:gd name="connsiteX1" fmla="*/ 412430 w 455338"/>
                  <a:gd name="connsiteY1" fmla="*/ 522582 h 522582"/>
                  <a:gd name="connsiteX2" fmla="*/ 235675 w 455338"/>
                  <a:gd name="connsiteY2" fmla="*/ 44829 h 522582"/>
                  <a:gd name="connsiteX3" fmla="*/ 233753 w 455338"/>
                  <a:gd name="connsiteY3" fmla="*/ 44829 h 522582"/>
                  <a:gd name="connsiteX4" fmla="*/ 44829 w 455338"/>
                  <a:gd name="connsiteY4" fmla="*/ 522582 h 522582"/>
                  <a:gd name="connsiteX5" fmla="*/ 0 w 455338"/>
                  <a:gd name="connsiteY5" fmla="*/ 522582 h 522582"/>
                  <a:gd name="connsiteX6" fmla="*/ 210698 w 455338"/>
                  <a:gd name="connsiteY6" fmla="*/ 0 h 522582"/>
                  <a:gd name="connsiteX7" fmla="*/ 258730 w 455338"/>
                  <a:gd name="connsiteY7" fmla="*/ 0 h 522582"/>
                  <a:gd name="connsiteX8" fmla="*/ 455339 w 455338"/>
                  <a:gd name="connsiteY8" fmla="*/ 522582 h 52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338" h="522582">
                    <a:moveTo>
                      <a:pt x="455339" y="522582"/>
                    </a:moveTo>
                    <a:lnTo>
                      <a:pt x="412430" y="522582"/>
                    </a:lnTo>
                    <a:lnTo>
                      <a:pt x="235675" y="44829"/>
                    </a:lnTo>
                    <a:lnTo>
                      <a:pt x="233753" y="44829"/>
                    </a:lnTo>
                    <a:lnTo>
                      <a:pt x="44829" y="522582"/>
                    </a:lnTo>
                    <a:lnTo>
                      <a:pt x="0" y="522582"/>
                    </a:lnTo>
                    <a:lnTo>
                      <a:pt x="210698" y="0"/>
                    </a:lnTo>
                    <a:lnTo>
                      <a:pt x="258730" y="0"/>
                    </a:lnTo>
                    <a:lnTo>
                      <a:pt x="455339" y="522582"/>
                    </a:lnTo>
                    <a:close/>
                  </a:path>
                </a:pathLst>
              </a:custGeom>
              <a:grpFill/>
              <a:ln w="6384" cap="flat">
                <a:solidFill>
                  <a:schemeClr val="bg2"/>
                </a:solidFill>
                <a:prstDash val="solid"/>
                <a:miter/>
              </a:ln>
            </p:spPr>
            <p:txBody>
              <a:bodyPr rtlCol="0" anchor="ctr"/>
              <a:lstStyle/>
              <a:p>
                <a:endParaRPr lang="en-US" sz="1800"/>
              </a:p>
            </p:txBody>
          </p:sp>
          <p:sp>
            <p:nvSpPr>
              <p:cNvPr id="21" name="Freeform: Shape 20">
                <a:extLst>
                  <a:ext uri="{FF2B5EF4-FFF2-40B4-BE49-F238E27FC236}">
                    <a16:creationId xmlns:a16="http://schemas.microsoft.com/office/drawing/2014/main" id="{D31CED2B-ADE8-4C17-A013-0B7D47F71F36}"/>
                  </a:ext>
                </a:extLst>
              </p:cNvPr>
              <p:cNvSpPr/>
              <p:nvPr userDrawn="1"/>
            </p:nvSpPr>
            <p:spPr>
              <a:xfrm>
                <a:off x="2877096" y="5532415"/>
                <a:ext cx="109511" cy="96703"/>
              </a:xfrm>
              <a:custGeom>
                <a:avLst/>
                <a:gdLst>
                  <a:gd name="connsiteX0" fmla="*/ 0 w 109511"/>
                  <a:gd name="connsiteY0" fmla="*/ 0 h 96703"/>
                  <a:gd name="connsiteX1" fmla="*/ 109512 w 109511"/>
                  <a:gd name="connsiteY1" fmla="*/ 48031 h 96703"/>
                  <a:gd name="connsiteX2" fmla="*/ 0 w 109511"/>
                  <a:gd name="connsiteY2" fmla="*/ 96703 h 96703"/>
                  <a:gd name="connsiteX3" fmla="*/ 0 w 109511"/>
                  <a:gd name="connsiteY3" fmla="*/ 0 h 96703"/>
                </a:gdLst>
                <a:ahLst/>
                <a:cxnLst>
                  <a:cxn ang="0">
                    <a:pos x="connsiteX0" y="connsiteY0"/>
                  </a:cxn>
                  <a:cxn ang="0">
                    <a:pos x="connsiteX1" y="connsiteY1"/>
                  </a:cxn>
                  <a:cxn ang="0">
                    <a:pos x="connsiteX2" y="connsiteY2"/>
                  </a:cxn>
                  <a:cxn ang="0">
                    <a:pos x="connsiteX3" y="connsiteY3"/>
                  </a:cxn>
                </a:cxnLst>
                <a:rect l="l" t="t" r="r" b="b"/>
                <a:pathLst>
                  <a:path w="109511" h="96703">
                    <a:moveTo>
                      <a:pt x="0" y="0"/>
                    </a:moveTo>
                    <a:lnTo>
                      <a:pt x="109512" y="48031"/>
                    </a:lnTo>
                    <a:lnTo>
                      <a:pt x="0" y="96703"/>
                    </a:lnTo>
                    <a:cubicBezTo>
                      <a:pt x="0" y="96703"/>
                      <a:pt x="0" y="640"/>
                      <a:pt x="0" y="0"/>
                    </a:cubicBezTo>
                  </a:path>
                </a:pathLst>
              </a:custGeom>
              <a:solidFill>
                <a:schemeClr val="accent2"/>
              </a:solidFill>
              <a:ln w="6384" cap="flat">
                <a:noFill/>
                <a:prstDash val="solid"/>
                <a:miter/>
              </a:ln>
            </p:spPr>
            <p:txBody>
              <a:bodyPr rtlCol="0" anchor="ctr"/>
              <a:lstStyle/>
              <a:p>
                <a:endParaRPr lang="en-US" sz="1800"/>
              </a:p>
            </p:txBody>
          </p:sp>
        </p:grpSp>
      </p:grpSp>
    </p:spTree>
    <p:extLst>
      <p:ext uri="{BB962C8B-B14F-4D97-AF65-F5344CB8AC3E}">
        <p14:creationId xmlns:p14="http://schemas.microsoft.com/office/powerpoint/2010/main" val="15342912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V2">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C165B6C-ACCE-49BB-85E1-400AE3835243}"/>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1" y="3199443"/>
            <a:ext cx="3815324" cy="1803400"/>
          </a:xfrm>
        </p:spPr>
        <p:txBody>
          <a:bodyPr/>
          <a:lstStyle>
            <a:lvl1pPr>
              <a:lnSpc>
                <a:spcPct val="100000"/>
              </a:lnSpc>
              <a:defRPr sz="3750">
                <a:solidFill>
                  <a:schemeClr val="bg1"/>
                </a:solidFill>
              </a:defRPr>
            </a:lvl1pPr>
          </a:lstStyle>
          <a:p>
            <a:r>
              <a:rPr lang="en-US"/>
              <a:t>Title goes here</a:t>
            </a:r>
            <a:br>
              <a:rPr lang="en-US"/>
            </a:br>
            <a:r>
              <a:rPr lang="en-US"/>
              <a:t>second title line third line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2"/>
                </a:solidFill>
                <a:latin typeface="+mj-lt"/>
              </a:defRPr>
            </a:lvl1pPr>
          </a:lstStyle>
          <a:p>
            <a:pPr lvl="0"/>
            <a:r>
              <a:rPr lang="en-GB"/>
              <a:t>DATE GOES HERE</a:t>
            </a:r>
            <a:endParaRPr lang="en-US"/>
          </a:p>
        </p:txBody>
      </p:sp>
    </p:spTree>
    <p:extLst>
      <p:ext uri="{BB962C8B-B14F-4D97-AF65-F5344CB8AC3E}">
        <p14:creationId xmlns:p14="http://schemas.microsoft.com/office/powerpoint/2010/main" val="19794314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V2">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CDF608D-2C25-4B83-8657-A6618BA34C90}"/>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7" name="Title 6">
            <a:extLst>
              <a:ext uri="{FF2B5EF4-FFF2-40B4-BE49-F238E27FC236}">
                <a16:creationId xmlns:a16="http://schemas.microsoft.com/office/drawing/2014/main" id="{4672CB73-B7D0-4B5C-B373-6B80D38E06E5}"/>
              </a:ext>
            </a:extLst>
          </p:cNvPr>
          <p:cNvSpPr>
            <a:spLocks noGrp="1"/>
          </p:cNvSpPr>
          <p:nvPr>
            <p:ph type="title" hasCustomPrompt="1"/>
          </p:nvPr>
        </p:nvSpPr>
        <p:spPr>
          <a:xfrm>
            <a:off x="388051" y="3199443"/>
            <a:ext cx="3815324" cy="1803400"/>
          </a:xfrm>
        </p:spPr>
        <p:txBody>
          <a:bodyPr/>
          <a:lstStyle>
            <a:lvl1pPr>
              <a:lnSpc>
                <a:spcPct val="100000"/>
              </a:lnSpc>
              <a:defRPr sz="3750">
                <a:solidFill>
                  <a:schemeClr val="tx1"/>
                </a:solidFill>
              </a:defRPr>
            </a:lvl1pPr>
          </a:lstStyle>
          <a:p>
            <a:r>
              <a:rPr lang="en-US"/>
              <a:t>Title goes here</a:t>
            </a:r>
            <a:br>
              <a:rPr lang="en-US"/>
            </a:br>
            <a:r>
              <a:rPr lang="en-US"/>
              <a:t>second title line third line</a:t>
            </a:r>
          </a:p>
        </p:txBody>
      </p:sp>
      <p:sp>
        <p:nvSpPr>
          <p:cNvPr id="42" name="Text Placeholder 41">
            <a:extLst>
              <a:ext uri="{FF2B5EF4-FFF2-40B4-BE49-F238E27FC236}">
                <a16:creationId xmlns:a16="http://schemas.microsoft.com/office/drawing/2014/main" id="{40AF7A32-2B20-4C16-BCAE-4141FBBD7522}"/>
              </a:ext>
            </a:extLst>
          </p:cNvPr>
          <p:cNvSpPr>
            <a:spLocks noGrp="1"/>
          </p:cNvSpPr>
          <p:nvPr userDrawn="1">
            <p:ph type="body" sz="quarter" idx="14" hasCustomPrompt="1"/>
          </p:nvPr>
        </p:nvSpPr>
        <p:spPr>
          <a:xfrm>
            <a:off x="388050" y="2785750"/>
            <a:ext cx="1909268" cy="315912"/>
          </a:xfrm>
        </p:spPr>
        <p:txBody>
          <a:bodyPr/>
          <a:lstStyle>
            <a:lvl1pPr marL="0" indent="0">
              <a:buNone/>
              <a:defRPr>
                <a:solidFill>
                  <a:schemeClr val="accent1"/>
                </a:solidFill>
                <a:latin typeface="+mj-lt"/>
              </a:defRPr>
            </a:lvl1pPr>
          </a:lstStyle>
          <a:p>
            <a:pPr lvl="0"/>
            <a:r>
              <a:rPr lang="en-GB"/>
              <a:t>DATE GOES HERE</a:t>
            </a:r>
            <a:endParaRPr lang="en-US"/>
          </a:p>
        </p:txBody>
      </p:sp>
    </p:spTree>
    <p:extLst>
      <p:ext uri="{BB962C8B-B14F-4D97-AF65-F5344CB8AC3E}">
        <p14:creationId xmlns:p14="http://schemas.microsoft.com/office/powerpoint/2010/main" val="18062893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0000"/>
        </a:solidFill>
        <a:effectLst/>
      </p:bgPr>
    </p:bg>
    <p:spTree>
      <p:nvGrpSpPr>
        <p:cNvPr id="1" name=""/>
        <p:cNvGrpSpPr/>
        <p:nvPr/>
      </p:nvGrpSpPr>
      <p:grpSpPr>
        <a:xfrm>
          <a:off x="0" y="0"/>
          <a:ext cx="0" cy="0"/>
          <a:chOff x="0" y="0"/>
          <a:chExt cx="0" cy="0"/>
        </a:xfrm>
      </p:grpSpPr>
      <p:sp>
        <p:nvSpPr>
          <p:cNvPr id="13" name="Picture Placeholder 2">
            <a:extLst>
              <a:ext uri="{FF2B5EF4-FFF2-40B4-BE49-F238E27FC236}">
                <a16:creationId xmlns:a16="http://schemas.microsoft.com/office/drawing/2014/main" id="{FF43C99B-7FF5-4062-A7C8-38F7CA47F335}"/>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16" name="Title 6">
            <a:extLst>
              <a:ext uri="{FF2B5EF4-FFF2-40B4-BE49-F238E27FC236}">
                <a16:creationId xmlns:a16="http://schemas.microsoft.com/office/drawing/2014/main" id="{8C7477C8-3841-480E-8DF8-6EF41DB42150}"/>
              </a:ext>
            </a:extLst>
          </p:cNvPr>
          <p:cNvSpPr>
            <a:spLocks noGrp="1"/>
          </p:cNvSpPr>
          <p:nvPr>
            <p:ph type="title" hasCustomPrompt="1"/>
          </p:nvPr>
        </p:nvSpPr>
        <p:spPr>
          <a:xfrm>
            <a:off x="388050" y="3802059"/>
            <a:ext cx="5146391" cy="1147650"/>
          </a:xfrm>
        </p:spPr>
        <p:txBody>
          <a:bodyPr/>
          <a:lstStyle>
            <a:lvl1pPr>
              <a:lnSpc>
                <a:spcPct val="100000"/>
              </a:lnSpc>
              <a:defRPr sz="3750">
                <a:solidFill>
                  <a:schemeClr val="bg1"/>
                </a:solidFill>
              </a:defRPr>
            </a:lvl1pPr>
          </a:lstStyle>
          <a:p>
            <a:r>
              <a:rPr lang="en-US"/>
              <a:t>Title goes here</a:t>
            </a:r>
            <a:br>
              <a:rPr lang="en-US"/>
            </a:br>
            <a:r>
              <a:rPr lang="en-US"/>
              <a:t>second title line here</a:t>
            </a:r>
          </a:p>
        </p:txBody>
      </p:sp>
      <p:sp>
        <p:nvSpPr>
          <p:cNvPr id="17" name="Text Placeholder 41">
            <a:extLst>
              <a:ext uri="{FF2B5EF4-FFF2-40B4-BE49-F238E27FC236}">
                <a16:creationId xmlns:a16="http://schemas.microsoft.com/office/drawing/2014/main" id="{17409F1D-6D06-425D-B339-9EDBA0249CDC}"/>
              </a:ext>
            </a:extLst>
          </p:cNvPr>
          <p:cNvSpPr>
            <a:spLocks noGrp="1"/>
          </p:cNvSpPr>
          <p:nvPr>
            <p:ph type="body" sz="quarter" idx="14" hasCustomPrompt="1"/>
          </p:nvPr>
        </p:nvSpPr>
        <p:spPr>
          <a:xfrm>
            <a:off x="388050" y="3362008"/>
            <a:ext cx="1909268" cy="315912"/>
          </a:xfrm>
          <a:noFill/>
        </p:spPr>
        <p:txBody>
          <a:bodyPr/>
          <a:lstStyle>
            <a:lvl1pPr marL="0" indent="0">
              <a:buNone/>
              <a:defRPr>
                <a:solidFill>
                  <a:schemeClr val="accent2"/>
                </a:solidFill>
                <a:latin typeface="+mj-lt"/>
              </a:defRPr>
            </a:lvl1pPr>
          </a:lstStyle>
          <a:p>
            <a:pPr lvl="0"/>
            <a:r>
              <a:rPr lang="en-GB"/>
              <a:t>DATE GOES HERE</a:t>
            </a:r>
            <a:endParaRPr lang="en-US"/>
          </a:p>
        </p:txBody>
      </p:sp>
    </p:spTree>
    <p:extLst>
      <p:ext uri="{BB962C8B-B14F-4D97-AF65-F5344CB8AC3E}">
        <p14:creationId xmlns:p14="http://schemas.microsoft.com/office/powerpoint/2010/main" val="37451985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accent1"/>
        </a:solidFill>
        <a:effectLst/>
      </p:bgPr>
    </p:bg>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C9B518C0-D923-49F9-BE87-803A528FC704}"/>
              </a:ext>
            </a:extLst>
          </p:cNvPr>
          <p:cNvSpPr>
            <a:spLocks noGrp="1"/>
          </p:cNvSpPr>
          <p:nvPr>
            <p:ph type="pic" sz="quarter" idx="15"/>
          </p:nvPr>
        </p:nvSpPr>
        <p:spPr>
          <a:xfrm>
            <a:off x="1" y="0"/>
            <a:ext cx="12192000" cy="6858000"/>
          </a:xfrm>
        </p:spPr>
        <p:txBody>
          <a:bodyPr anchor="ctr"/>
          <a:lstStyle>
            <a:lvl1pPr marL="0" indent="0" algn="ctr">
              <a:buNone/>
              <a:defRPr>
                <a:highlight>
                  <a:srgbClr val="FFFF00"/>
                </a:highlight>
              </a:defRPr>
            </a:lvl1pPr>
          </a:lstStyle>
          <a:p>
            <a:r>
              <a:rPr lang="en-US"/>
              <a:t>Click icon to add picture</a:t>
            </a:r>
          </a:p>
        </p:txBody>
      </p:sp>
      <p:sp>
        <p:nvSpPr>
          <p:cNvPr id="16" name="Title 6">
            <a:extLst>
              <a:ext uri="{FF2B5EF4-FFF2-40B4-BE49-F238E27FC236}">
                <a16:creationId xmlns:a16="http://schemas.microsoft.com/office/drawing/2014/main" id="{8C7477C8-3841-480E-8DF8-6EF41DB42150}"/>
              </a:ext>
            </a:extLst>
          </p:cNvPr>
          <p:cNvSpPr>
            <a:spLocks noGrp="1"/>
          </p:cNvSpPr>
          <p:nvPr>
            <p:ph type="title" hasCustomPrompt="1"/>
          </p:nvPr>
        </p:nvSpPr>
        <p:spPr>
          <a:xfrm>
            <a:off x="2595357" y="2751004"/>
            <a:ext cx="5146391" cy="1147650"/>
          </a:xfrm>
        </p:spPr>
        <p:txBody>
          <a:bodyPr/>
          <a:lstStyle>
            <a:lvl1pPr>
              <a:lnSpc>
                <a:spcPct val="100000"/>
              </a:lnSpc>
              <a:defRPr sz="3750">
                <a:solidFill>
                  <a:schemeClr val="bg1"/>
                </a:solidFill>
              </a:defRPr>
            </a:lvl1pPr>
          </a:lstStyle>
          <a:p>
            <a:r>
              <a:rPr lang="en-US"/>
              <a:t>Title goes here</a:t>
            </a:r>
            <a:br>
              <a:rPr lang="en-US"/>
            </a:br>
            <a:r>
              <a:rPr lang="en-US"/>
              <a:t>second title line here</a:t>
            </a:r>
          </a:p>
        </p:txBody>
      </p:sp>
      <p:sp>
        <p:nvSpPr>
          <p:cNvPr id="17" name="Text Placeholder 41">
            <a:extLst>
              <a:ext uri="{FF2B5EF4-FFF2-40B4-BE49-F238E27FC236}">
                <a16:creationId xmlns:a16="http://schemas.microsoft.com/office/drawing/2014/main" id="{17409F1D-6D06-425D-B339-9EDBA0249CDC}"/>
              </a:ext>
            </a:extLst>
          </p:cNvPr>
          <p:cNvSpPr>
            <a:spLocks noGrp="1"/>
          </p:cNvSpPr>
          <p:nvPr>
            <p:ph type="body" sz="quarter" idx="14" hasCustomPrompt="1"/>
          </p:nvPr>
        </p:nvSpPr>
        <p:spPr>
          <a:xfrm>
            <a:off x="2595357" y="2310953"/>
            <a:ext cx="1909268" cy="315912"/>
          </a:xfrm>
          <a:noFill/>
        </p:spPr>
        <p:txBody>
          <a:bodyPr/>
          <a:lstStyle>
            <a:lvl1pPr marL="0" indent="0">
              <a:buNone/>
              <a:defRPr>
                <a:solidFill>
                  <a:schemeClr val="accent2"/>
                </a:solidFill>
                <a:latin typeface="+mj-lt"/>
              </a:defRPr>
            </a:lvl1pPr>
          </a:lstStyle>
          <a:p>
            <a:pPr lvl="0"/>
            <a:r>
              <a:rPr lang="en-GB"/>
              <a:t>DATE GOES HERE</a:t>
            </a:r>
            <a:endParaRPr lang="en-US"/>
          </a:p>
        </p:txBody>
      </p:sp>
    </p:spTree>
    <p:extLst>
      <p:ext uri="{BB962C8B-B14F-4D97-AF65-F5344CB8AC3E}">
        <p14:creationId xmlns:p14="http://schemas.microsoft.com/office/powerpoint/2010/main" val="207545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V3">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E8B4351C-CC4F-43F6-8D34-4F84EE862D45}"/>
              </a:ext>
            </a:extLst>
          </p:cNvPr>
          <p:cNvSpPr>
            <a:spLocks noGrp="1"/>
          </p:cNvSpPr>
          <p:nvPr>
            <p:ph type="pic" sz="quarter" idx="10"/>
          </p:nvPr>
        </p:nvSpPr>
        <p:spPr>
          <a:xfrm>
            <a:off x="7108578" y="0"/>
            <a:ext cx="5088349" cy="6858000"/>
          </a:xfrm>
          <a:custGeom>
            <a:avLst/>
            <a:gdLst>
              <a:gd name="connsiteX0" fmla="*/ 0 w 4918075"/>
              <a:gd name="connsiteY0" fmla="*/ 0 h 6858000"/>
              <a:gd name="connsiteX1" fmla="*/ 4918075 w 4918075"/>
              <a:gd name="connsiteY1" fmla="*/ 0 h 6858000"/>
              <a:gd name="connsiteX2" fmla="*/ 4918075 w 4918075"/>
              <a:gd name="connsiteY2" fmla="*/ 6858000 h 6858000"/>
              <a:gd name="connsiteX3" fmla="*/ 4847716 w 4918075"/>
              <a:gd name="connsiteY3" fmla="*/ 6858000 h 6858000"/>
              <a:gd name="connsiteX4" fmla="*/ 634 w 4918075"/>
              <a:gd name="connsiteY4" fmla="*/ 4607723 h 6858000"/>
              <a:gd name="connsiteX5" fmla="*/ 1416 w 4918075"/>
              <a:gd name="connsiteY5" fmla="*/ 6855166 h 6858000"/>
              <a:gd name="connsiteX6" fmla="*/ 956400 w 4918075"/>
              <a:gd name="connsiteY6" fmla="*/ 6858000 h 6858000"/>
              <a:gd name="connsiteX7" fmla="*/ 0 w 491807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18075" h="6858000">
                <a:moveTo>
                  <a:pt x="0" y="0"/>
                </a:moveTo>
                <a:lnTo>
                  <a:pt x="4918075" y="0"/>
                </a:lnTo>
                <a:lnTo>
                  <a:pt x="4918075" y="6858000"/>
                </a:lnTo>
                <a:lnTo>
                  <a:pt x="4847716" y="6858000"/>
                </a:lnTo>
                <a:lnTo>
                  <a:pt x="634" y="4607723"/>
                </a:lnTo>
                <a:cubicBezTo>
                  <a:pt x="683" y="5360892"/>
                  <a:pt x="1367" y="6101998"/>
                  <a:pt x="1416" y="6855166"/>
                </a:cubicBezTo>
                <a:lnTo>
                  <a:pt x="956400" y="6858000"/>
                </a:lnTo>
                <a:lnTo>
                  <a:pt x="0" y="6858000"/>
                </a:lnTo>
                <a:close/>
              </a:path>
            </a:pathLst>
          </a:custGeom>
        </p:spPr>
        <p:txBody>
          <a:bodyPr wrap="square" anchor="ctr">
            <a:noAutofit/>
          </a:bodyPr>
          <a:lstStyle>
            <a:lvl1pPr marL="0" indent="0" algn="ctr">
              <a:buFont typeface="Arial" panose="020B0604020202020204" pitchFamily="34" charset="0"/>
              <a:buNone/>
              <a:defRPr>
                <a:highlight>
                  <a:srgbClr val="FFFF00"/>
                </a:highlight>
              </a:defRPr>
            </a:lvl1pPr>
          </a:lstStyle>
          <a:p>
            <a:r>
              <a:rPr lang="en-US"/>
              <a:t>Click icon to add picture</a:t>
            </a:r>
          </a:p>
        </p:txBody>
      </p:sp>
      <p:sp>
        <p:nvSpPr>
          <p:cNvPr id="21" name="Title 6">
            <a:extLst>
              <a:ext uri="{FF2B5EF4-FFF2-40B4-BE49-F238E27FC236}">
                <a16:creationId xmlns:a16="http://schemas.microsoft.com/office/drawing/2014/main" id="{C14B39AA-3975-4DE3-B79A-CD9AA20DFC71}"/>
              </a:ext>
            </a:extLst>
          </p:cNvPr>
          <p:cNvSpPr>
            <a:spLocks noGrp="1"/>
          </p:cNvSpPr>
          <p:nvPr>
            <p:ph type="title" hasCustomPrompt="1"/>
          </p:nvPr>
        </p:nvSpPr>
        <p:spPr>
          <a:xfrm>
            <a:off x="388050" y="3390808"/>
            <a:ext cx="3975495" cy="1803400"/>
          </a:xfrm>
        </p:spPr>
        <p:txBody>
          <a:bodyPr/>
          <a:lstStyle>
            <a:lvl1pPr>
              <a:lnSpc>
                <a:spcPct val="100000"/>
              </a:lnSpc>
              <a:defRPr sz="3750">
                <a:solidFill>
                  <a:schemeClr val="tx1"/>
                </a:solidFill>
              </a:defRPr>
            </a:lvl1pPr>
          </a:lstStyle>
          <a:p>
            <a:r>
              <a:rPr lang="en-US"/>
              <a:t>Title goes here</a:t>
            </a:r>
            <a:br>
              <a:rPr lang="en-US"/>
            </a:br>
            <a:r>
              <a:rPr lang="en-US"/>
              <a:t>second title line</a:t>
            </a:r>
            <a:br>
              <a:rPr lang="en-US"/>
            </a:br>
            <a:r>
              <a:rPr lang="en-US"/>
              <a:t>third line</a:t>
            </a:r>
          </a:p>
        </p:txBody>
      </p:sp>
      <p:sp>
        <p:nvSpPr>
          <p:cNvPr id="22" name="Text Placeholder 41">
            <a:extLst>
              <a:ext uri="{FF2B5EF4-FFF2-40B4-BE49-F238E27FC236}">
                <a16:creationId xmlns:a16="http://schemas.microsoft.com/office/drawing/2014/main" id="{BE126341-BFB4-40A6-8CA7-96E1F96F8B69}"/>
              </a:ext>
            </a:extLst>
          </p:cNvPr>
          <p:cNvSpPr>
            <a:spLocks noGrp="1"/>
          </p:cNvSpPr>
          <p:nvPr>
            <p:ph type="body" sz="quarter" idx="14" hasCustomPrompt="1"/>
          </p:nvPr>
        </p:nvSpPr>
        <p:spPr>
          <a:xfrm>
            <a:off x="388050" y="2931395"/>
            <a:ext cx="1909268" cy="315912"/>
          </a:xfrm>
        </p:spPr>
        <p:txBody>
          <a:bodyPr/>
          <a:lstStyle>
            <a:lvl1pPr marL="0" indent="0">
              <a:buNone/>
              <a:defRPr>
                <a:solidFill>
                  <a:schemeClr val="tx2"/>
                </a:solidFill>
                <a:latin typeface="+mj-lt"/>
              </a:defRPr>
            </a:lvl1pPr>
          </a:lstStyle>
          <a:p>
            <a:pPr lvl="0"/>
            <a:r>
              <a:rPr lang="en-GB"/>
              <a:t>DATE GOES HERE</a:t>
            </a:r>
            <a:endParaRPr lang="en-US"/>
          </a:p>
        </p:txBody>
      </p:sp>
      <p:pic>
        <p:nvPicPr>
          <p:cNvPr id="18" name="Picture 17" descr="Logo&#10;&#10;Description automatically generated with medium confidence">
            <a:extLst>
              <a:ext uri="{FF2B5EF4-FFF2-40B4-BE49-F238E27FC236}">
                <a16:creationId xmlns:a16="http://schemas.microsoft.com/office/drawing/2014/main" id="{5DA54748-06E3-4CA2-B780-EC166E8E14B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0609" y="5689601"/>
            <a:ext cx="2270009" cy="904633"/>
          </a:xfrm>
          <a:prstGeom prst="rect">
            <a:avLst/>
          </a:prstGeom>
        </p:spPr>
      </p:pic>
    </p:spTree>
    <p:extLst>
      <p:ext uri="{BB962C8B-B14F-4D97-AF65-F5344CB8AC3E}">
        <p14:creationId xmlns:p14="http://schemas.microsoft.com/office/powerpoint/2010/main" val="4184510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2C2DB-2BE3-9F69-1E19-100FF148A4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01D4E2-5E85-F772-9666-7F2BEF679B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604C93-5421-2187-3B81-A2C74DE74582}"/>
              </a:ext>
            </a:extLst>
          </p:cNvPr>
          <p:cNvSpPr>
            <a:spLocks noGrp="1"/>
          </p:cNvSpPr>
          <p:nvPr>
            <p:ph type="dt" sz="half" idx="10"/>
          </p:nvPr>
        </p:nvSpPr>
        <p:spPr/>
        <p:txBody>
          <a:bodyPr/>
          <a:lstStyle/>
          <a:p>
            <a:fld id="{50C3853C-0ABA-4CA4-8950-F4B459562918}" type="datetimeFigureOut">
              <a:rPr lang="en-US" smtClean="0"/>
              <a:t>10/11/2023</a:t>
            </a:fld>
            <a:endParaRPr lang="en-US"/>
          </a:p>
        </p:txBody>
      </p:sp>
      <p:sp>
        <p:nvSpPr>
          <p:cNvPr id="5" name="Footer Placeholder 4">
            <a:extLst>
              <a:ext uri="{FF2B5EF4-FFF2-40B4-BE49-F238E27FC236}">
                <a16:creationId xmlns:a16="http://schemas.microsoft.com/office/drawing/2014/main" id="{2337F885-7A4F-1FFF-B5FB-671B859C6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17547F-2A46-5CE3-0198-2DE551BC22B2}"/>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8846424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ne column text Blue">
    <p:bg>
      <p:bgPr>
        <a:solidFill>
          <a:schemeClr val="accent2"/>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97D07EA-290D-41A0-977A-69A4329FF396}"/>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a:extLst>
              <a:ext uri="{FF2B5EF4-FFF2-40B4-BE49-F238E27FC236}">
                <a16:creationId xmlns:a16="http://schemas.microsoft.com/office/drawing/2014/main" id="{6CC3C017-36D2-42CF-BFCD-44F9E1673CD5}"/>
              </a:ext>
            </a:extLst>
          </p:cNvPr>
          <p:cNvSpPr/>
          <p:nvPr userDrawn="1"/>
        </p:nvSpPr>
        <p:spPr>
          <a:xfrm>
            <a:off x="491425" y="4846320"/>
            <a:ext cx="4250693" cy="1280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bg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3"/>
            <a:ext cx="4422047" cy="2592575"/>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4705200"/>
            <a:ext cx="264108" cy="141120"/>
          </a:xfrm>
          <a:prstGeom prst="triangle">
            <a:avLst>
              <a:gd name="adj" fmla="val 509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000008"/>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tx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20" name="Text Placeholder 41">
            <a:extLst>
              <a:ext uri="{FF2B5EF4-FFF2-40B4-BE49-F238E27FC236}">
                <a16:creationId xmlns:a16="http://schemas.microsoft.com/office/drawing/2014/main" id="{82380257-FCF6-437B-B5B9-C33365815398}"/>
              </a:ext>
            </a:extLst>
          </p:cNvPr>
          <p:cNvSpPr>
            <a:spLocks noGrp="1"/>
          </p:cNvSpPr>
          <p:nvPr>
            <p:ph type="body" sz="quarter" idx="18" hasCustomPrompt="1"/>
          </p:nvPr>
        </p:nvSpPr>
        <p:spPr>
          <a:xfrm>
            <a:off x="1643280" y="5787771"/>
            <a:ext cx="1979832" cy="186248"/>
          </a:xfrm>
        </p:spPr>
        <p:txBody>
          <a:bodyPr tIns="91440" bIns="182880" anchor="ctr"/>
          <a:lstStyle>
            <a:lvl1pPr marL="0" indent="0" algn="ctr">
              <a:buNone/>
              <a:defRPr sz="720">
                <a:solidFill>
                  <a:schemeClr val="tx1"/>
                </a:solidFill>
                <a:latin typeface="+mj-lt"/>
              </a:defRPr>
            </a:lvl1pPr>
          </a:lstStyle>
          <a:p>
            <a:pPr lvl="0"/>
            <a:r>
              <a:rPr lang="en-GB"/>
              <a:t>NAME GOES HERE/COMPANY NAME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Tree>
    <p:extLst>
      <p:ext uri="{BB962C8B-B14F-4D97-AF65-F5344CB8AC3E}">
        <p14:creationId xmlns:p14="http://schemas.microsoft.com/office/powerpoint/2010/main" val="142014972"/>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ne column text Ice Blue">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CC3C017-36D2-42CF-BFCD-44F9E1673CD5}"/>
              </a:ext>
            </a:extLst>
          </p:cNvPr>
          <p:cNvSpPr/>
          <p:nvPr userDrawn="1"/>
        </p:nvSpPr>
        <p:spPr>
          <a:xfrm>
            <a:off x="491425" y="5162551"/>
            <a:ext cx="4250693" cy="9620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2"/>
            <a:ext cx="4422047" cy="2772990"/>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5021430"/>
            <a:ext cx="264108" cy="141120"/>
          </a:xfrm>
          <a:prstGeom prst="triangle">
            <a:avLst>
              <a:gd name="adj" fmla="val 5096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333222"/>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bg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15" name="Rectangle 14">
            <a:extLst>
              <a:ext uri="{FF2B5EF4-FFF2-40B4-BE49-F238E27FC236}">
                <a16:creationId xmlns:a16="http://schemas.microsoft.com/office/drawing/2014/main" id="{53B62A3E-E214-4BCF-AD36-9D0C58A7EBEA}"/>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134323815"/>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ne column text Ice Blue v2">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CC3C017-36D2-42CF-BFCD-44F9E1673CD5}"/>
              </a:ext>
            </a:extLst>
          </p:cNvPr>
          <p:cNvSpPr/>
          <p:nvPr userDrawn="1"/>
        </p:nvSpPr>
        <p:spPr>
          <a:xfrm>
            <a:off x="491425" y="4846320"/>
            <a:ext cx="4250693" cy="1280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16559" y="1837403"/>
            <a:ext cx="4422047" cy="2592575"/>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Isosceles Triangle 12">
            <a:extLst>
              <a:ext uri="{FF2B5EF4-FFF2-40B4-BE49-F238E27FC236}">
                <a16:creationId xmlns:a16="http://schemas.microsoft.com/office/drawing/2014/main" id="{057A8697-DFFC-4489-B86A-5B963F67777F}"/>
              </a:ext>
            </a:extLst>
          </p:cNvPr>
          <p:cNvSpPr/>
          <p:nvPr userDrawn="1"/>
        </p:nvSpPr>
        <p:spPr>
          <a:xfrm>
            <a:off x="2469607" y="4705200"/>
            <a:ext cx="264108" cy="141120"/>
          </a:xfrm>
          <a:prstGeom prst="triangle">
            <a:avLst>
              <a:gd name="adj" fmla="val 509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 Placeholder 41">
            <a:extLst>
              <a:ext uri="{FF2B5EF4-FFF2-40B4-BE49-F238E27FC236}">
                <a16:creationId xmlns:a16="http://schemas.microsoft.com/office/drawing/2014/main" id="{E6CCBF70-FAFA-4B0D-8F0F-A11A3E9E13F2}"/>
              </a:ext>
            </a:extLst>
          </p:cNvPr>
          <p:cNvSpPr>
            <a:spLocks noGrp="1"/>
          </p:cNvSpPr>
          <p:nvPr>
            <p:ph type="body" sz="quarter" idx="16" hasCustomPrompt="1"/>
          </p:nvPr>
        </p:nvSpPr>
        <p:spPr>
          <a:xfrm>
            <a:off x="583403" y="5000008"/>
            <a:ext cx="4060167" cy="655190"/>
          </a:xfrm>
          <a:noFill/>
        </p:spPr>
        <p:txBody>
          <a:bodyPr tIns="0" bIns="0" anchor="t">
            <a:noAutofit/>
          </a:bodyPr>
          <a:lstStyle>
            <a:lvl1pPr marL="0" indent="0" algn="ctr">
              <a:lnSpc>
                <a:spcPts val="1704"/>
              </a:lnSpc>
              <a:spcBef>
                <a:spcPts val="0"/>
              </a:spcBef>
              <a:spcAft>
                <a:spcPts val="0"/>
              </a:spcAft>
              <a:buNone/>
              <a:defRPr sz="1020" i="0">
                <a:solidFill>
                  <a:schemeClr val="tx1"/>
                </a:solidFill>
                <a:latin typeface="Helvetica-Lightoblique" pitchFamily="50" charset="0"/>
              </a:defRPr>
            </a:lvl1pPr>
          </a:lstStyle>
          <a:p>
            <a:pPr lvl="0"/>
            <a:r>
              <a:rPr lang="en-GB"/>
              <a:t>Lorem ipsum dolor sit amet, consectetuer adipiscing elit, sed </a:t>
            </a:r>
            <a:r>
              <a:rPr lang="en-GB" err="1"/>
              <a:t>diam</a:t>
            </a:r>
            <a:r>
              <a:rPr lang="en-GB"/>
              <a:t> nonummy nibh euismod tincidunt ut laoreet dolore magna aliquam erat volutpat. Ut wisi enim ad minim veniam,</a:t>
            </a:r>
          </a:p>
        </p:txBody>
      </p:sp>
      <p:sp>
        <p:nvSpPr>
          <p:cNvPr id="20" name="Text Placeholder 41">
            <a:extLst>
              <a:ext uri="{FF2B5EF4-FFF2-40B4-BE49-F238E27FC236}">
                <a16:creationId xmlns:a16="http://schemas.microsoft.com/office/drawing/2014/main" id="{82380257-FCF6-437B-B5B9-C33365815398}"/>
              </a:ext>
            </a:extLst>
          </p:cNvPr>
          <p:cNvSpPr>
            <a:spLocks noGrp="1"/>
          </p:cNvSpPr>
          <p:nvPr>
            <p:ph type="body" sz="quarter" idx="18" hasCustomPrompt="1"/>
          </p:nvPr>
        </p:nvSpPr>
        <p:spPr>
          <a:xfrm>
            <a:off x="1643280" y="5787771"/>
            <a:ext cx="1979832" cy="186248"/>
          </a:xfrm>
        </p:spPr>
        <p:txBody>
          <a:bodyPr tIns="91440" bIns="182880" anchor="ctr"/>
          <a:lstStyle>
            <a:lvl1pPr marL="0" indent="0" algn="ctr">
              <a:buNone/>
              <a:defRPr sz="720">
                <a:solidFill>
                  <a:schemeClr val="accent1"/>
                </a:solidFill>
                <a:latin typeface="+mj-lt"/>
              </a:defRPr>
            </a:lvl1pPr>
          </a:lstStyle>
          <a:p>
            <a:pPr lvl="0"/>
            <a:r>
              <a:rPr lang="en-GB"/>
              <a:t>NAME GOES HERE/COMPANY NAME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5" name="Rectangle 14">
            <a:extLst>
              <a:ext uri="{FF2B5EF4-FFF2-40B4-BE49-F238E27FC236}">
                <a16:creationId xmlns:a16="http://schemas.microsoft.com/office/drawing/2014/main" id="{98F0979B-92F6-4472-A93A-A4673C35CF75}"/>
              </a:ext>
            </a:extLst>
          </p:cNvPr>
          <p:cNvSpPr/>
          <p:nvPr userDrawn="1"/>
        </p:nvSpPr>
        <p:spPr>
          <a:xfrm>
            <a:off x="5119227" y="0"/>
            <a:ext cx="7072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616972284"/>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lumn tex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6" y="3330480"/>
            <a:ext cx="4096734"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3934602"/>
            <a:ext cx="3716874"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1" name="Text Placeholder 41">
            <a:extLst>
              <a:ext uri="{FF2B5EF4-FFF2-40B4-BE49-F238E27FC236}">
                <a16:creationId xmlns:a16="http://schemas.microsoft.com/office/drawing/2014/main" id="{42CACE20-FD0B-4F9D-A4BC-AE2A7E72A88C}"/>
              </a:ext>
            </a:extLst>
          </p:cNvPr>
          <p:cNvSpPr>
            <a:spLocks noGrp="1"/>
          </p:cNvSpPr>
          <p:nvPr>
            <p:ph type="body" sz="quarter" idx="15"/>
          </p:nvPr>
        </p:nvSpPr>
        <p:spPr>
          <a:xfrm>
            <a:off x="420471" y="4469478"/>
            <a:ext cx="4089075" cy="193132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6" name="Text Placeholder 41">
            <a:extLst>
              <a:ext uri="{FF2B5EF4-FFF2-40B4-BE49-F238E27FC236}">
                <a16:creationId xmlns:a16="http://schemas.microsoft.com/office/drawing/2014/main" id="{26A58F6F-5C31-4CC5-9D83-5A25916CFC74}"/>
              </a:ext>
            </a:extLst>
          </p:cNvPr>
          <p:cNvSpPr>
            <a:spLocks noGrp="1"/>
          </p:cNvSpPr>
          <p:nvPr>
            <p:ph type="body" sz="quarter" idx="16"/>
          </p:nvPr>
        </p:nvSpPr>
        <p:spPr>
          <a:xfrm>
            <a:off x="5032506" y="4469478"/>
            <a:ext cx="4089076" cy="193132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3" name="Rectangle 12">
            <a:extLst>
              <a:ext uri="{FF2B5EF4-FFF2-40B4-BE49-F238E27FC236}">
                <a16:creationId xmlns:a16="http://schemas.microsoft.com/office/drawing/2014/main" id="{2E10F787-7274-462B-8B90-A25D467874DB}"/>
              </a:ext>
            </a:extLst>
          </p:cNvPr>
          <p:cNvSpPr/>
          <p:nvPr userDrawn="1"/>
        </p:nvSpPr>
        <p:spPr>
          <a:xfrm>
            <a:off x="5191" y="0"/>
            <a:ext cx="12186809" cy="3124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883864294"/>
      </p:ext>
    </p:extLst>
  </p:cSld>
  <p:clrMapOvr>
    <a:masterClrMapping/>
  </p:clrMapOvr>
  <p:extLst>
    <p:ext uri="{DCECCB84-F9BA-43D5-87BE-67443E8EF086}">
      <p15:sldGuideLst xmlns:p15="http://schemas.microsoft.com/office/powerpoint/2012/main">
        <p15:guide id="1" orient="horz" pos="2842">
          <p15:clr>
            <a:srgbClr val="FBAE40"/>
          </p15:clr>
        </p15:guide>
        <p15:guide id="2" pos="2944">
          <p15:clr>
            <a:srgbClr val="FBAE40"/>
          </p15:clr>
        </p15:guide>
        <p15:guide id="3" pos="3112">
          <p15:clr>
            <a:srgbClr val="FBAE40"/>
          </p15:clr>
        </p15:guide>
        <p15:guide id="4" pos="5728">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lumn text up">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D61715A-46B0-4F0A-A964-84B00D5ECCD9}"/>
              </a:ext>
            </a:extLst>
          </p:cNvPr>
          <p:cNvSpPr/>
          <p:nvPr userDrawn="1"/>
        </p:nvSpPr>
        <p:spPr>
          <a:xfrm>
            <a:off x="-1" y="2789239"/>
            <a:ext cx="12192000" cy="4068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420471" y="1642127"/>
            <a:ext cx="4089075" cy="902954"/>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p:nvPr>
        </p:nvSpPr>
        <p:spPr>
          <a:xfrm>
            <a:off x="5032506" y="1642127"/>
            <a:ext cx="4089076" cy="902954"/>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3529373573"/>
      </p:ext>
    </p:extLst>
  </p:cSld>
  <p:clrMapOvr>
    <a:masterClrMapping/>
  </p:clrMapOvr>
  <p:extLst>
    <p:ext uri="{DCECCB84-F9BA-43D5-87BE-67443E8EF086}">
      <p15:sldGuideLst xmlns:p15="http://schemas.microsoft.com/office/powerpoint/2012/main">
        <p15:guide id="1" orient="horz" pos="1056">
          <p15:clr>
            <a:srgbClr val="FBAE40"/>
          </p15:clr>
        </p15:guide>
        <p15:guide id="2" pos="312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lumn text up v2">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bg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bg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420471" y="1642127"/>
            <a:ext cx="4089075" cy="902954"/>
          </a:xfrm>
          <a:noFill/>
        </p:spPr>
        <p:txBody>
          <a:bodyPr tIns="0" bIns="0" anchor="t">
            <a:noAutofit/>
          </a:bodyPr>
          <a:lstStyle>
            <a:lvl1pPr marL="0" indent="0">
              <a:lnSpc>
                <a:spcPts val="1500"/>
              </a:lnSpc>
              <a:spcBef>
                <a:spcPts val="0"/>
              </a:spcBef>
              <a:spcAft>
                <a:spcPts val="0"/>
              </a:spcAft>
              <a:buNone/>
              <a:defRPr sz="1020">
                <a:solidFill>
                  <a:schemeClr val="bg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p:nvPr>
        </p:nvSpPr>
        <p:spPr>
          <a:xfrm>
            <a:off x="5032506" y="1642127"/>
            <a:ext cx="4089076" cy="902954"/>
          </a:xfrm>
          <a:noFill/>
        </p:spPr>
        <p:txBody>
          <a:bodyPr tIns="0" bIns="0" anchor="t">
            <a:noAutofit/>
          </a:bodyPr>
          <a:lstStyle>
            <a:lvl1pPr marL="0" indent="0">
              <a:lnSpc>
                <a:spcPts val="1500"/>
              </a:lnSpc>
              <a:spcBef>
                <a:spcPts val="0"/>
              </a:spcBef>
              <a:spcAft>
                <a:spcPts val="0"/>
              </a:spcAft>
              <a:buNone/>
              <a:defRPr sz="1020">
                <a:solidFill>
                  <a:schemeClr val="bg1"/>
                </a:solidFill>
                <a:latin typeface="+mn-lt"/>
              </a:defRPr>
            </a:lvl1pPr>
          </a:lstStyle>
          <a:p>
            <a:pPr lvl="0"/>
            <a:r>
              <a:rPr lang="en-US"/>
              <a:t>Click to edit Master text styles</a:t>
            </a:r>
          </a:p>
        </p:txBody>
      </p:sp>
      <p:sp>
        <p:nvSpPr>
          <p:cNvPr id="12" name="Rectangle 11">
            <a:extLst>
              <a:ext uri="{FF2B5EF4-FFF2-40B4-BE49-F238E27FC236}">
                <a16:creationId xmlns:a16="http://schemas.microsoft.com/office/drawing/2014/main" id="{153CB6C2-878B-44E4-9375-E95DEDA9BE29}"/>
              </a:ext>
            </a:extLst>
          </p:cNvPr>
          <p:cNvSpPr/>
          <p:nvPr userDrawn="1"/>
        </p:nvSpPr>
        <p:spPr>
          <a:xfrm>
            <a:off x="-1" y="2706527"/>
            <a:ext cx="12192000" cy="41514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109960716"/>
      </p:ext>
    </p:extLst>
  </p:cSld>
  <p:clrMapOvr>
    <a:masterClrMapping/>
  </p:clrMapOvr>
  <p:extLst>
    <p:ext uri="{DCECCB84-F9BA-43D5-87BE-67443E8EF086}">
      <p15:sldGuideLst xmlns:p15="http://schemas.microsoft.com/office/powerpoint/2012/main">
        <p15:guide id="1" orient="horz" pos="1056">
          <p15:clr>
            <a:srgbClr val="FBAE40"/>
          </p15:clr>
        </p15:guide>
        <p15:guide id="2" pos="312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lumn text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678336" y="3333784"/>
            <a:ext cx="4051431"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8" name="Text Placeholder 41">
            <a:extLst>
              <a:ext uri="{FF2B5EF4-FFF2-40B4-BE49-F238E27FC236}">
                <a16:creationId xmlns:a16="http://schemas.microsoft.com/office/drawing/2014/main" id="{04F8E2C0-F5FD-4F81-9C21-58227C898B26}"/>
              </a:ext>
            </a:extLst>
          </p:cNvPr>
          <p:cNvSpPr>
            <a:spLocks noGrp="1"/>
          </p:cNvSpPr>
          <p:nvPr>
            <p:ph type="body" sz="quarter" idx="19" hasCustomPrompt="1"/>
          </p:nvPr>
        </p:nvSpPr>
        <p:spPr>
          <a:xfrm>
            <a:off x="5032504" y="212790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2</a:t>
            </a:r>
          </a:p>
        </p:txBody>
      </p:sp>
      <p:sp>
        <p:nvSpPr>
          <p:cNvPr id="15" name="Text Placeholder 41">
            <a:extLst>
              <a:ext uri="{FF2B5EF4-FFF2-40B4-BE49-F238E27FC236}">
                <a16:creationId xmlns:a16="http://schemas.microsoft.com/office/drawing/2014/main" id="{D52BC5D2-5C4D-4082-92FC-DDFD40B57583}"/>
              </a:ext>
            </a:extLst>
          </p:cNvPr>
          <p:cNvSpPr>
            <a:spLocks noGrp="1"/>
          </p:cNvSpPr>
          <p:nvPr>
            <p:ph type="body" sz="quarter" idx="21" hasCustomPrompt="1"/>
          </p:nvPr>
        </p:nvSpPr>
        <p:spPr>
          <a:xfrm>
            <a:off x="678336"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16" name="Text Placeholder 41">
            <a:extLst>
              <a:ext uri="{FF2B5EF4-FFF2-40B4-BE49-F238E27FC236}">
                <a16:creationId xmlns:a16="http://schemas.microsoft.com/office/drawing/2014/main" id="{67D136FC-C39E-4B56-A8A7-902EFCBE1E0E}"/>
              </a:ext>
            </a:extLst>
          </p:cNvPr>
          <p:cNvSpPr>
            <a:spLocks noGrp="1"/>
          </p:cNvSpPr>
          <p:nvPr>
            <p:ph type="body" sz="quarter" idx="22" hasCustomPrompt="1"/>
          </p:nvPr>
        </p:nvSpPr>
        <p:spPr>
          <a:xfrm>
            <a:off x="678335" y="2891539"/>
            <a:ext cx="4059315"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19" name="Text Placeholder 41">
            <a:extLst>
              <a:ext uri="{FF2B5EF4-FFF2-40B4-BE49-F238E27FC236}">
                <a16:creationId xmlns:a16="http://schemas.microsoft.com/office/drawing/2014/main" id="{88629875-6B48-47C0-95E2-FCC671B7CB25}"/>
              </a:ext>
            </a:extLst>
          </p:cNvPr>
          <p:cNvSpPr>
            <a:spLocks noGrp="1"/>
          </p:cNvSpPr>
          <p:nvPr>
            <p:ph type="body" sz="quarter" idx="23" hasCustomPrompt="1"/>
          </p:nvPr>
        </p:nvSpPr>
        <p:spPr>
          <a:xfrm>
            <a:off x="5032503" y="2891539"/>
            <a:ext cx="4059315"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20" name="Text Placeholder 41">
            <a:extLst>
              <a:ext uri="{FF2B5EF4-FFF2-40B4-BE49-F238E27FC236}">
                <a16:creationId xmlns:a16="http://schemas.microsoft.com/office/drawing/2014/main" id="{3852BDF8-9FCD-4338-9AB5-50F325D2E411}"/>
              </a:ext>
            </a:extLst>
          </p:cNvPr>
          <p:cNvSpPr>
            <a:spLocks noGrp="1"/>
          </p:cNvSpPr>
          <p:nvPr>
            <p:ph type="body" sz="quarter" idx="24"/>
          </p:nvPr>
        </p:nvSpPr>
        <p:spPr>
          <a:xfrm>
            <a:off x="5032503" y="3333784"/>
            <a:ext cx="4051431"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2568450816"/>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 column text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B2D3-B7BC-438A-B3B8-3C2058306F70}"/>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0" name="Text Placeholder 41">
            <a:extLst>
              <a:ext uri="{FF2B5EF4-FFF2-40B4-BE49-F238E27FC236}">
                <a16:creationId xmlns:a16="http://schemas.microsoft.com/office/drawing/2014/main" id="{F0993FC6-E7E8-466C-89E3-69B4A022152A}"/>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7" name="Text Placeholder 41">
            <a:extLst>
              <a:ext uri="{FF2B5EF4-FFF2-40B4-BE49-F238E27FC236}">
                <a16:creationId xmlns:a16="http://schemas.microsoft.com/office/drawing/2014/main" id="{599546B6-68A1-4207-B0A7-81D7F95CF28F}"/>
              </a:ext>
            </a:extLst>
          </p:cNvPr>
          <p:cNvSpPr>
            <a:spLocks noGrp="1"/>
          </p:cNvSpPr>
          <p:nvPr>
            <p:ph type="body" sz="quarter" idx="15"/>
          </p:nvPr>
        </p:nvSpPr>
        <p:spPr>
          <a:xfrm>
            <a:off x="678335"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15" name="Text Placeholder 41">
            <a:extLst>
              <a:ext uri="{FF2B5EF4-FFF2-40B4-BE49-F238E27FC236}">
                <a16:creationId xmlns:a16="http://schemas.microsoft.com/office/drawing/2014/main" id="{D52BC5D2-5C4D-4082-92FC-DDFD40B57583}"/>
              </a:ext>
            </a:extLst>
          </p:cNvPr>
          <p:cNvSpPr>
            <a:spLocks noGrp="1"/>
          </p:cNvSpPr>
          <p:nvPr>
            <p:ph type="body" sz="quarter" idx="21" hasCustomPrompt="1"/>
          </p:nvPr>
        </p:nvSpPr>
        <p:spPr>
          <a:xfrm>
            <a:off x="678336"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16" name="Text Placeholder 41">
            <a:extLst>
              <a:ext uri="{FF2B5EF4-FFF2-40B4-BE49-F238E27FC236}">
                <a16:creationId xmlns:a16="http://schemas.microsoft.com/office/drawing/2014/main" id="{67D136FC-C39E-4B56-A8A7-902EFCBE1E0E}"/>
              </a:ext>
            </a:extLst>
          </p:cNvPr>
          <p:cNvSpPr>
            <a:spLocks noGrp="1"/>
          </p:cNvSpPr>
          <p:nvPr>
            <p:ph type="body" sz="quarter" idx="22" hasCustomPrompt="1"/>
          </p:nvPr>
        </p:nvSpPr>
        <p:spPr>
          <a:xfrm>
            <a:off x="678336"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28" name="Text Placeholder 41">
            <a:extLst>
              <a:ext uri="{FF2B5EF4-FFF2-40B4-BE49-F238E27FC236}">
                <a16:creationId xmlns:a16="http://schemas.microsoft.com/office/drawing/2014/main" id="{802D27AC-5BF8-4C33-A7A8-C234E04F2584}"/>
              </a:ext>
            </a:extLst>
          </p:cNvPr>
          <p:cNvSpPr>
            <a:spLocks noGrp="1"/>
          </p:cNvSpPr>
          <p:nvPr>
            <p:ph type="body" sz="quarter" idx="23"/>
          </p:nvPr>
        </p:nvSpPr>
        <p:spPr>
          <a:xfrm>
            <a:off x="4293909"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30" name="Text Placeholder 41">
            <a:extLst>
              <a:ext uri="{FF2B5EF4-FFF2-40B4-BE49-F238E27FC236}">
                <a16:creationId xmlns:a16="http://schemas.microsoft.com/office/drawing/2014/main" id="{ECD25102-B5CF-4D8F-A188-0B90FFE36B37}"/>
              </a:ext>
            </a:extLst>
          </p:cNvPr>
          <p:cNvSpPr>
            <a:spLocks noGrp="1"/>
          </p:cNvSpPr>
          <p:nvPr>
            <p:ph type="body" sz="quarter" idx="24" hasCustomPrompt="1"/>
          </p:nvPr>
        </p:nvSpPr>
        <p:spPr>
          <a:xfrm>
            <a:off x="4293910"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31" name="Text Placeholder 41">
            <a:extLst>
              <a:ext uri="{FF2B5EF4-FFF2-40B4-BE49-F238E27FC236}">
                <a16:creationId xmlns:a16="http://schemas.microsoft.com/office/drawing/2014/main" id="{9CCFC390-048E-4EBB-9396-1FD4F438ED5B}"/>
              </a:ext>
            </a:extLst>
          </p:cNvPr>
          <p:cNvSpPr>
            <a:spLocks noGrp="1"/>
          </p:cNvSpPr>
          <p:nvPr>
            <p:ph type="body" sz="quarter" idx="25" hasCustomPrompt="1"/>
          </p:nvPr>
        </p:nvSpPr>
        <p:spPr>
          <a:xfrm>
            <a:off x="4293910"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
        <p:nvSpPr>
          <p:cNvPr id="33" name="Text Placeholder 41">
            <a:extLst>
              <a:ext uri="{FF2B5EF4-FFF2-40B4-BE49-F238E27FC236}">
                <a16:creationId xmlns:a16="http://schemas.microsoft.com/office/drawing/2014/main" id="{C6038199-F004-41CF-A621-792EF2E2334E}"/>
              </a:ext>
            </a:extLst>
          </p:cNvPr>
          <p:cNvSpPr>
            <a:spLocks noGrp="1"/>
          </p:cNvSpPr>
          <p:nvPr>
            <p:ph type="body" sz="quarter" idx="26"/>
          </p:nvPr>
        </p:nvSpPr>
        <p:spPr>
          <a:xfrm>
            <a:off x="7891087" y="3333784"/>
            <a:ext cx="3213677" cy="2480276"/>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
        <p:nvSpPr>
          <p:cNvPr id="34" name="Text Placeholder 41">
            <a:extLst>
              <a:ext uri="{FF2B5EF4-FFF2-40B4-BE49-F238E27FC236}">
                <a16:creationId xmlns:a16="http://schemas.microsoft.com/office/drawing/2014/main" id="{F4C0732F-6C0A-4BC8-A772-0B31EA2F4095}"/>
              </a:ext>
            </a:extLst>
          </p:cNvPr>
          <p:cNvSpPr>
            <a:spLocks noGrp="1"/>
          </p:cNvSpPr>
          <p:nvPr>
            <p:ph type="body" sz="quarter" idx="27" hasCustomPrompt="1"/>
          </p:nvPr>
        </p:nvSpPr>
        <p:spPr>
          <a:xfrm>
            <a:off x="7891088" y="2124098"/>
            <a:ext cx="399448" cy="349501"/>
          </a:xfrm>
          <a:noFill/>
        </p:spPr>
        <p:txBody>
          <a:bodyPr tIns="182880" bIns="182880" anchor="t">
            <a:noAutofit/>
          </a:bodyPr>
          <a:lstStyle>
            <a:lvl1pPr marL="0" indent="0">
              <a:lnSpc>
                <a:spcPts val="1500"/>
              </a:lnSpc>
              <a:spcBef>
                <a:spcPts val="0"/>
              </a:spcBef>
              <a:spcAft>
                <a:spcPts val="0"/>
              </a:spcAft>
              <a:buNone/>
              <a:defRPr sz="3000">
                <a:solidFill>
                  <a:schemeClr val="accent1"/>
                </a:solidFill>
                <a:latin typeface="+mn-lt"/>
              </a:defRPr>
            </a:lvl1pPr>
          </a:lstStyle>
          <a:p>
            <a:pPr lvl="0"/>
            <a:r>
              <a:rPr lang="en-GB"/>
              <a:t>1</a:t>
            </a:r>
          </a:p>
        </p:txBody>
      </p:sp>
      <p:sp>
        <p:nvSpPr>
          <p:cNvPr id="35" name="Text Placeholder 41">
            <a:extLst>
              <a:ext uri="{FF2B5EF4-FFF2-40B4-BE49-F238E27FC236}">
                <a16:creationId xmlns:a16="http://schemas.microsoft.com/office/drawing/2014/main" id="{0927B884-632A-48DD-93F1-D73F9AB1B6A0}"/>
              </a:ext>
            </a:extLst>
          </p:cNvPr>
          <p:cNvSpPr>
            <a:spLocks noGrp="1"/>
          </p:cNvSpPr>
          <p:nvPr>
            <p:ph type="body" sz="quarter" idx="28" hasCustomPrompt="1"/>
          </p:nvPr>
        </p:nvSpPr>
        <p:spPr>
          <a:xfrm>
            <a:off x="7891088" y="2891539"/>
            <a:ext cx="3213677" cy="332562"/>
          </a:xfrm>
          <a:noFill/>
        </p:spPr>
        <p:txBody>
          <a:bodyPr tIns="182880" bIns="91440" anchor="ctr">
            <a:noAutofit/>
          </a:bodyPr>
          <a:lstStyle>
            <a:lvl1pPr marL="0" indent="0">
              <a:lnSpc>
                <a:spcPts val="1500"/>
              </a:lnSpc>
              <a:spcBef>
                <a:spcPts val="0"/>
              </a:spcBef>
              <a:spcAft>
                <a:spcPts val="0"/>
              </a:spcAft>
              <a:buNone/>
              <a:defRPr sz="1800">
                <a:solidFill>
                  <a:schemeClr val="tx1"/>
                </a:solidFill>
                <a:latin typeface="+mj-lt"/>
              </a:defRPr>
            </a:lvl1pPr>
          </a:lstStyle>
          <a:p>
            <a:pPr lvl="0"/>
            <a:r>
              <a:rPr lang="en-GB"/>
              <a:t>Title goes here</a:t>
            </a:r>
          </a:p>
        </p:txBody>
      </p:sp>
    </p:spTree>
    <p:extLst>
      <p:ext uri="{BB962C8B-B14F-4D97-AF65-F5344CB8AC3E}">
        <p14:creationId xmlns:p14="http://schemas.microsoft.com/office/powerpoint/2010/main" val="4208779632"/>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and titl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36" name="Text Placeholder 41">
            <a:extLst>
              <a:ext uri="{FF2B5EF4-FFF2-40B4-BE49-F238E27FC236}">
                <a16:creationId xmlns:a16="http://schemas.microsoft.com/office/drawing/2014/main" id="{209BC04F-D5E4-4393-95C5-0F6591B855CF}"/>
              </a:ext>
            </a:extLst>
          </p:cNvPr>
          <p:cNvSpPr>
            <a:spLocks noGrp="1"/>
          </p:cNvSpPr>
          <p:nvPr>
            <p:ph type="body" sz="quarter" idx="15" hasCustomPrompt="1"/>
          </p:nvPr>
        </p:nvSpPr>
        <p:spPr>
          <a:xfrm>
            <a:off x="5293904" y="1392786"/>
            <a:ext cx="6219760" cy="94198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GB"/>
              <a:t>Lorem</a:t>
            </a:r>
          </a:p>
        </p:txBody>
      </p:sp>
      <p:sp>
        <p:nvSpPr>
          <p:cNvPr id="37" name="Text Placeholder 41">
            <a:extLst>
              <a:ext uri="{FF2B5EF4-FFF2-40B4-BE49-F238E27FC236}">
                <a16:creationId xmlns:a16="http://schemas.microsoft.com/office/drawing/2014/main" id="{7EBAC2CF-6AD1-476C-87B2-C06C9115D2FD}"/>
              </a:ext>
            </a:extLst>
          </p:cNvPr>
          <p:cNvSpPr>
            <a:spLocks noGrp="1"/>
          </p:cNvSpPr>
          <p:nvPr>
            <p:ph type="body" sz="quarter" idx="22" hasCustomPrompt="1"/>
          </p:nvPr>
        </p:nvSpPr>
        <p:spPr>
          <a:xfrm>
            <a:off x="5293905" y="834162"/>
            <a:ext cx="3213677" cy="332562"/>
          </a:xfrm>
          <a:noFill/>
        </p:spPr>
        <p:txBody>
          <a:bodyPr tIns="182880" bIns="91440" anchor="ctr">
            <a:noAutofit/>
          </a:bodyPr>
          <a:lstStyle>
            <a:lvl1pPr marL="0" indent="0">
              <a:lnSpc>
                <a:spcPts val="1500"/>
              </a:lnSpc>
              <a:spcBef>
                <a:spcPts val="0"/>
              </a:spcBef>
              <a:spcAft>
                <a:spcPts val="0"/>
              </a:spcAft>
              <a:buNone/>
              <a:defRPr sz="2000">
                <a:solidFill>
                  <a:schemeClr val="tx1"/>
                </a:solidFill>
                <a:latin typeface="+mj-lt"/>
              </a:defRPr>
            </a:lvl1pPr>
          </a:lstStyle>
          <a:p>
            <a:pPr lvl="0"/>
            <a:r>
              <a:rPr lang="en-GB"/>
              <a:t>Title goes here</a:t>
            </a:r>
          </a:p>
        </p:txBody>
      </p:sp>
      <p:sp>
        <p:nvSpPr>
          <p:cNvPr id="39" name="Text Placeholder 41">
            <a:extLst>
              <a:ext uri="{FF2B5EF4-FFF2-40B4-BE49-F238E27FC236}">
                <a16:creationId xmlns:a16="http://schemas.microsoft.com/office/drawing/2014/main" id="{D0AEA13F-698D-439D-9EAB-368901F325E2}"/>
              </a:ext>
            </a:extLst>
          </p:cNvPr>
          <p:cNvSpPr>
            <a:spLocks noGrp="1"/>
          </p:cNvSpPr>
          <p:nvPr>
            <p:ph type="body" sz="quarter" idx="23" hasCustomPrompt="1"/>
          </p:nvPr>
        </p:nvSpPr>
        <p:spPr>
          <a:xfrm>
            <a:off x="4922666" y="3737381"/>
            <a:ext cx="6219760" cy="941983"/>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GB"/>
              <a:t>Lorem</a:t>
            </a:r>
          </a:p>
        </p:txBody>
      </p:sp>
      <p:sp>
        <p:nvSpPr>
          <p:cNvPr id="40" name="Text Placeholder 41">
            <a:extLst>
              <a:ext uri="{FF2B5EF4-FFF2-40B4-BE49-F238E27FC236}">
                <a16:creationId xmlns:a16="http://schemas.microsoft.com/office/drawing/2014/main" id="{68FF66F6-B1C9-4BCD-8487-95074D9814E4}"/>
              </a:ext>
            </a:extLst>
          </p:cNvPr>
          <p:cNvSpPr>
            <a:spLocks noGrp="1"/>
          </p:cNvSpPr>
          <p:nvPr>
            <p:ph type="body" sz="quarter" idx="24" hasCustomPrompt="1"/>
          </p:nvPr>
        </p:nvSpPr>
        <p:spPr>
          <a:xfrm>
            <a:off x="4922667" y="3188917"/>
            <a:ext cx="3213677" cy="332562"/>
          </a:xfrm>
          <a:noFill/>
        </p:spPr>
        <p:txBody>
          <a:bodyPr tIns="182880" bIns="91440" anchor="ctr">
            <a:noAutofit/>
          </a:bodyPr>
          <a:lstStyle>
            <a:lvl1pPr marL="0" indent="0">
              <a:lnSpc>
                <a:spcPts val="1500"/>
              </a:lnSpc>
              <a:spcBef>
                <a:spcPts val="0"/>
              </a:spcBef>
              <a:spcAft>
                <a:spcPts val="0"/>
              </a:spcAft>
              <a:buNone/>
              <a:defRPr sz="2400">
                <a:solidFill>
                  <a:schemeClr val="tx1"/>
                </a:solidFill>
                <a:latin typeface="+mj-lt"/>
              </a:defRPr>
            </a:lvl1pPr>
          </a:lstStyle>
          <a:p>
            <a:pPr lvl="0"/>
            <a:r>
              <a:rPr lang="en-GB"/>
              <a:t>Title goes here</a:t>
            </a:r>
          </a:p>
        </p:txBody>
      </p:sp>
    </p:spTree>
    <p:extLst>
      <p:ext uri="{BB962C8B-B14F-4D97-AF65-F5344CB8AC3E}">
        <p14:creationId xmlns:p14="http://schemas.microsoft.com/office/powerpoint/2010/main" val="2670573757"/>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ne column Blu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itle 1">
            <a:extLst>
              <a:ext uri="{FF2B5EF4-FFF2-40B4-BE49-F238E27FC236}">
                <a16:creationId xmlns:a16="http://schemas.microsoft.com/office/drawing/2014/main" id="{5A570DFD-BCDE-4B1E-983F-549B0B01A3E8}"/>
              </a:ext>
            </a:extLst>
          </p:cNvPr>
          <p:cNvSpPr>
            <a:spLocks noGrp="1"/>
          </p:cNvSpPr>
          <p:nvPr>
            <p:ph type="title" hasCustomPrompt="1"/>
          </p:nvPr>
        </p:nvSpPr>
        <p:spPr>
          <a:xfrm>
            <a:off x="7056826" y="2470442"/>
            <a:ext cx="3821813" cy="589915"/>
          </a:xfrm>
        </p:spPr>
        <p:txBody>
          <a:bodyPr/>
          <a:lstStyle>
            <a:lvl1pPr>
              <a:defRPr sz="3200">
                <a:solidFill>
                  <a:schemeClr val="bg1"/>
                </a:solidFill>
              </a:defRPr>
            </a:lvl1pPr>
          </a:lstStyle>
          <a:p>
            <a:r>
              <a:rPr lang="en-US"/>
              <a:t>Title goes here</a:t>
            </a:r>
          </a:p>
        </p:txBody>
      </p:sp>
      <p:sp>
        <p:nvSpPr>
          <p:cNvPr id="16" name="Text Placeholder 41">
            <a:extLst>
              <a:ext uri="{FF2B5EF4-FFF2-40B4-BE49-F238E27FC236}">
                <a16:creationId xmlns:a16="http://schemas.microsoft.com/office/drawing/2014/main" id="{9AA4763E-9535-48D9-A7A0-47BAE8826A73}"/>
              </a:ext>
            </a:extLst>
          </p:cNvPr>
          <p:cNvSpPr>
            <a:spLocks noGrp="1"/>
          </p:cNvSpPr>
          <p:nvPr>
            <p:ph type="body" sz="quarter" idx="14" hasCustomPrompt="1"/>
          </p:nvPr>
        </p:nvSpPr>
        <p:spPr>
          <a:xfrm>
            <a:off x="7447822" y="3074563"/>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7" name="Text Placeholder 41">
            <a:extLst>
              <a:ext uri="{FF2B5EF4-FFF2-40B4-BE49-F238E27FC236}">
                <a16:creationId xmlns:a16="http://schemas.microsoft.com/office/drawing/2014/main" id="{A8C92DB9-E053-4A8E-AD46-ECD172D91BD6}"/>
              </a:ext>
            </a:extLst>
          </p:cNvPr>
          <p:cNvSpPr>
            <a:spLocks noGrp="1"/>
          </p:cNvSpPr>
          <p:nvPr>
            <p:ph type="body" sz="quarter" idx="15"/>
          </p:nvPr>
        </p:nvSpPr>
        <p:spPr>
          <a:xfrm>
            <a:off x="7060798" y="3750351"/>
            <a:ext cx="4422047" cy="2210612"/>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729318031"/>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2C576-170C-3C05-1145-E885F88697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98BF4C-F003-64EF-1763-7C7A8424C1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A93E41-C0EA-BF1E-5B5A-A770CEFA1C7D}"/>
              </a:ext>
            </a:extLst>
          </p:cNvPr>
          <p:cNvSpPr>
            <a:spLocks noGrp="1"/>
          </p:cNvSpPr>
          <p:nvPr>
            <p:ph type="dt" sz="half" idx="10"/>
          </p:nvPr>
        </p:nvSpPr>
        <p:spPr/>
        <p:txBody>
          <a:bodyPr/>
          <a:lstStyle/>
          <a:p>
            <a:fld id="{50C3853C-0ABA-4CA4-8950-F4B459562918}" type="datetimeFigureOut">
              <a:rPr lang="en-US" smtClean="0"/>
              <a:t>10/11/2023</a:t>
            </a:fld>
            <a:endParaRPr lang="en-US"/>
          </a:p>
        </p:txBody>
      </p:sp>
      <p:sp>
        <p:nvSpPr>
          <p:cNvPr id="5" name="Footer Placeholder 4">
            <a:extLst>
              <a:ext uri="{FF2B5EF4-FFF2-40B4-BE49-F238E27FC236}">
                <a16:creationId xmlns:a16="http://schemas.microsoft.com/office/drawing/2014/main" id="{B623DB76-6F52-B6D0-70E7-F8461B4EA0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752288-C7DF-9A14-8736-D68564484228}"/>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42150128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ne column Ice Blu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4" name="Title 1">
            <a:extLst>
              <a:ext uri="{FF2B5EF4-FFF2-40B4-BE49-F238E27FC236}">
                <a16:creationId xmlns:a16="http://schemas.microsoft.com/office/drawing/2014/main" id="{5A570DFD-BCDE-4B1E-983F-549B0B01A3E8}"/>
              </a:ext>
            </a:extLst>
          </p:cNvPr>
          <p:cNvSpPr>
            <a:spLocks noGrp="1"/>
          </p:cNvSpPr>
          <p:nvPr>
            <p:ph type="title" hasCustomPrompt="1"/>
          </p:nvPr>
        </p:nvSpPr>
        <p:spPr>
          <a:xfrm>
            <a:off x="7056826" y="2470442"/>
            <a:ext cx="3821813" cy="589915"/>
          </a:xfrm>
        </p:spPr>
        <p:txBody>
          <a:bodyPr/>
          <a:lstStyle>
            <a:lvl1pPr>
              <a:defRPr sz="3200">
                <a:solidFill>
                  <a:schemeClr val="tx1"/>
                </a:solidFill>
              </a:defRPr>
            </a:lvl1pPr>
          </a:lstStyle>
          <a:p>
            <a:r>
              <a:rPr lang="en-US"/>
              <a:t>Title goes here</a:t>
            </a:r>
          </a:p>
        </p:txBody>
      </p:sp>
      <p:sp>
        <p:nvSpPr>
          <p:cNvPr id="16" name="Text Placeholder 41">
            <a:extLst>
              <a:ext uri="{FF2B5EF4-FFF2-40B4-BE49-F238E27FC236}">
                <a16:creationId xmlns:a16="http://schemas.microsoft.com/office/drawing/2014/main" id="{9AA4763E-9535-48D9-A7A0-47BAE8826A73}"/>
              </a:ext>
            </a:extLst>
          </p:cNvPr>
          <p:cNvSpPr>
            <a:spLocks noGrp="1"/>
          </p:cNvSpPr>
          <p:nvPr>
            <p:ph type="body" sz="quarter" idx="14" hasCustomPrompt="1"/>
          </p:nvPr>
        </p:nvSpPr>
        <p:spPr>
          <a:xfrm>
            <a:off x="7447822" y="3074563"/>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
        <p:nvSpPr>
          <p:cNvPr id="17" name="Text Placeholder 41">
            <a:extLst>
              <a:ext uri="{FF2B5EF4-FFF2-40B4-BE49-F238E27FC236}">
                <a16:creationId xmlns:a16="http://schemas.microsoft.com/office/drawing/2014/main" id="{A8C92DB9-E053-4A8E-AD46-ECD172D91BD6}"/>
              </a:ext>
            </a:extLst>
          </p:cNvPr>
          <p:cNvSpPr>
            <a:spLocks noGrp="1"/>
          </p:cNvSpPr>
          <p:nvPr>
            <p:ph type="body" sz="quarter" idx="15"/>
          </p:nvPr>
        </p:nvSpPr>
        <p:spPr>
          <a:xfrm>
            <a:off x="7060798" y="3750351"/>
            <a:ext cx="4422047" cy="2210612"/>
          </a:xfrm>
          <a:noFill/>
        </p:spPr>
        <p:txBody>
          <a:bodyPr tIns="0" bIns="0" anchor="t">
            <a:noAutofit/>
          </a:bodyPr>
          <a:lstStyle>
            <a:lvl1pPr marL="0" indent="0">
              <a:lnSpc>
                <a:spcPts val="1500"/>
              </a:lnSpc>
              <a:spcBef>
                <a:spcPts val="0"/>
              </a:spcBef>
              <a:spcAft>
                <a:spcPts val="0"/>
              </a:spcAft>
              <a:buNone/>
              <a:defRPr sz="1020">
                <a:solidFill>
                  <a:schemeClr val="tx1"/>
                </a:solidFill>
                <a:latin typeface="+mn-lt"/>
              </a:defRPr>
            </a:lvl1pPr>
          </a:lstStyle>
          <a:p>
            <a:pPr lvl="0"/>
            <a:r>
              <a:rPr lang="en-US"/>
              <a:t>Click to edit Master text styles</a:t>
            </a:r>
          </a:p>
        </p:txBody>
      </p:sp>
    </p:spTree>
    <p:extLst>
      <p:ext uri="{BB962C8B-B14F-4D97-AF65-F5344CB8AC3E}">
        <p14:creationId xmlns:p14="http://schemas.microsoft.com/office/powerpoint/2010/main" val="1137435675"/>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5C4ED8E-45B5-4516-BDAC-AEA14AC460B5}"/>
              </a:ext>
            </a:extLst>
          </p:cNvPr>
          <p:cNvSpPr/>
          <p:nvPr userDrawn="1"/>
        </p:nvSpPr>
        <p:spPr>
          <a:xfrm>
            <a:off x="496681" y="6542824"/>
            <a:ext cx="11695319" cy="315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Slide Number Placeholder 3">
            <a:extLst>
              <a:ext uri="{FF2B5EF4-FFF2-40B4-BE49-F238E27FC236}">
                <a16:creationId xmlns:a16="http://schemas.microsoft.com/office/drawing/2014/main" id="{6BF67735-2428-4A46-B5ED-47276EA6199B}"/>
              </a:ext>
            </a:extLst>
          </p:cNvPr>
          <p:cNvSpPr>
            <a:spLocks noGrp="1"/>
          </p:cNvSpPr>
          <p:nvPr>
            <p:ph type="sldNum" sz="quarter" idx="11"/>
          </p:nvPr>
        </p:nvSpPr>
        <p:spPr>
          <a:xfrm>
            <a:off x="510478" y="6631163"/>
            <a:ext cx="679979" cy="162068"/>
          </a:xfrm>
        </p:spPr>
        <p:txBody>
          <a:bodyPr/>
          <a:lstStyle>
            <a:lvl1pPr algn="l">
              <a:defRPr sz="800">
                <a:solidFill>
                  <a:schemeClr val="bg1"/>
                </a:solidFill>
                <a:latin typeface="+mj-lt"/>
              </a:defRPr>
            </a:lvl1pPr>
          </a:lstStyle>
          <a:p>
            <a:r>
              <a:rPr lang="en-US"/>
              <a:t>PAGE </a:t>
            </a:r>
            <a:fld id="{222034A4-E40F-4E23-A773-AC1BBA02DF2C}" type="slidenum">
              <a:rPr lang="en-US" smtClean="0"/>
              <a:pPr/>
              <a:t>‹#›</a:t>
            </a:fld>
            <a:endParaRPr lang="en-US"/>
          </a:p>
        </p:txBody>
      </p:sp>
      <p:pic>
        <p:nvPicPr>
          <p:cNvPr id="29" name="Graphic 28">
            <a:extLst>
              <a:ext uri="{FF2B5EF4-FFF2-40B4-BE49-F238E27FC236}">
                <a16:creationId xmlns:a16="http://schemas.microsoft.com/office/drawing/2014/main" id="{72F5DAE1-7448-4D6E-99F2-0165E4C47E2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20161" y="6608446"/>
            <a:ext cx="429740" cy="184787"/>
          </a:xfrm>
          <a:prstGeom prst="rect">
            <a:avLst/>
          </a:prstGeom>
        </p:spPr>
      </p:pic>
      <p:sp>
        <p:nvSpPr>
          <p:cNvPr id="10" name="Title 1">
            <a:extLst>
              <a:ext uri="{FF2B5EF4-FFF2-40B4-BE49-F238E27FC236}">
                <a16:creationId xmlns:a16="http://schemas.microsoft.com/office/drawing/2014/main" id="{79C8366E-4551-45B5-8315-BAD7D7822044}"/>
              </a:ext>
            </a:extLst>
          </p:cNvPr>
          <p:cNvSpPr>
            <a:spLocks noGrp="1"/>
          </p:cNvSpPr>
          <p:nvPr>
            <p:ph type="title" hasCustomPrompt="1"/>
          </p:nvPr>
        </p:nvSpPr>
        <p:spPr>
          <a:xfrm>
            <a:off x="412587" y="557494"/>
            <a:ext cx="3821813" cy="589915"/>
          </a:xfrm>
        </p:spPr>
        <p:txBody>
          <a:bodyPr/>
          <a:lstStyle>
            <a:lvl1pPr>
              <a:defRPr sz="3200">
                <a:solidFill>
                  <a:schemeClr val="tx1"/>
                </a:solidFill>
              </a:defRPr>
            </a:lvl1pPr>
          </a:lstStyle>
          <a:p>
            <a:r>
              <a:rPr lang="en-US"/>
              <a:t>Title goes here</a:t>
            </a:r>
          </a:p>
        </p:txBody>
      </p:sp>
      <p:sp>
        <p:nvSpPr>
          <p:cNvPr id="12" name="Text Placeholder 41">
            <a:extLst>
              <a:ext uri="{FF2B5EF4-FFF2-40B4-BE49-F238E27FC236}">
                <a16:creationId xmlns:a16="http://schemas.microsoft.com/office/drawing/2014/main" id="{FA376403-1F8F-4447-BF16-CD9AD84E53A2}"/>
              </a:ext>
            </a:extLst>
          </p:cNvPr>
          <p:cNvSpPr>
            <a:spLocks noGrp="1"/>
          </p:cNvSpPr>
          <p:nvPr>
            <p:ph type="body" sz="quarter" idx="14" hasCustomPrompt="1"/>
          </p:nvPr>
        </p:nvSpPr>
        <p:spPr>
          <a:xfrm>
            <a:off x="803582" y="1161615"/>
            <a:ext cx="3430818" cy="357892"/>
          </a:xfrm>
          <a:noFill/>
        </p:spPr>
        <p:txBody>
          <a:bodyPr tIns="91440" bIns="0" anchor="ctr">
            <a:noAutofit/>
          </a:bodyPr>
          <a:lstStyle>
            <a:lvl1pPr marL="0" indent="0">
              <a:buNone/>
              <a:defRPr sz="2000">
                <a:solidFill>
                  <a:schemeClr val="tx1"/>
                </a:solidFill>
                <a:latin typeface="+mn-lt"/>
              </a:defRPr>
            </a:lvl1pPr>
          </a:lstStyle>
          <a:p>
            <a:pPr lvl="0"/>
            <a:r>
              <a:rPr lang="en-GB"/>
              <a:t>Subtitle goes here</a:t>
            </a:r>
            <a:endParaRPr lang="en-US"/>
          </a:p>
        </p:txBody>
      </p:sp>
    </p:spTree>
    <p:extLst>
      <p:ext uri="{BB962C8B-B14F-4D97-AF65-F5344CB8AC3E}">
        <p14:creationId xmlns:p14="http://schemas.microsoft.com/office/powerpoint/2010/main" val="341162105"/>
      </p:ext>
    </p:extLst>
  </p:cSld>
  <p:clrMapOvr>
    <a:masterClrMapping/>
  </p:clrMapOvr>
  <p:extLst>
    <p:ext uri="{DCECCB84-F9BA-43D5-87BE-67443E8EF086}">
      <p15:sldGuideLst xmlns:p15="http://schemas.microsoft.com/office/powerpoint/2012/main">
        <p15:guide id="1" orient="horz" pos="1056">
          <p15:clr>
            <a:srgbClr val="FBAE40"/>
          </p15:clr>
        </p15:guide>
        <p15:guide id="2" pos="3112">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7CB3BB-D2B4-4FB4-B5E7-76E935F5B540}"/>
              </a:ext>
            </a:extLst>
          </p:cNvPr>
          <p:cNvSpPr>
            <a:spLocks noGrp="1"/>
          </p:cNvSpPr>
          <p:nvPr>
            <p:ph type="dt" sz="half" idx="10"/>
          </p:nvPr>
        </p:nvSpPr>
        <p:spPr/>
        <p:txBody>
          <a:bodyPr/>
          <a:lstStyle/>
          <a:p>
            <a:fld id="{50C3853C-0ABA-4CA4-8950-F4B459562918}" type="datetimeFigureOut">
              <a:rPr lang="en-US" smtClean="0"/>
              <a:t>10/11/2023</a:t>
            </a:fld>
            <a:endParaRPr lang="en-US"/>
          </a:p>
        </p:txBody>
      </p:sp>
      <p:sp>
        <p:nvSpPr>
          <p:cNvPr id="3" name="Footer Placeholder 2">
            <a:extLst>
              <a:ext uri="{FF2B5EF4-FFF2-40B4-BE49-F238E27FC236}">
                <a16:creationId xmlns:a16="http://schemas.microsoft.com/office/drawing/2014/main" id="{7E9AD340-DF42-A777-BB3B-322EEC90A5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51138D-1CD8-52BB-0E8E-4C9D7EA61880}"/>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4536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B5205-7CA0-A486-019F-A993E4A40C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A9FA39-479C-B22E-7D01-2882E988046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94006F-7C3C-FFEB-84D6-C468D5FC3C8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D2AAFD-CC2A-EBFF-16FF-DC26A6221CC8}"/>
              </a:ext>
            </a:extLst>
          </p:cNvPr>
          <p:cNvSpPr>
            <a:spLocks noGrp="1"/>
          </p:cNvSpPr>
          <p:nvPr>
            <p:ph type="dt" sz="half" idx="10"/>
          </p:nvPr>
        </p:nvSpPr>
        <p:spPr/>
        <p:txBody>
          <a:bodyPr/>
          <a:lstStyle/>
          <a:p>
            <a:fld id="{50C3853C-0ABA-4CA4-8950-F4B459562918}" type="datetimeFigureOut">
              <a:rPr lang="en-US" smtClean="0"/>
              <a:t>10/11/2023</a:t>
            </a:fld>
            <a:endParaRPr lang="en-US"/>
          </a:p>
        </p:txBody>
      </p:sp>
      <p:sp>
        <p:nvSpPr>
          <p:cNvPr id="6" name="Footer Placeholder 5">
            <a:extLst>
              <a:ext uri="{FF2B5EF4-FFF2-40B4-BE49-F238E27FC236}">
                <a16:creationId xmlns:a16="http://schemas.microsoft.com/office/drawing/2014/main" id="{273F66F9-21DF-201F-EFB8-A0FB34E5C0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818729-8AED-22E4-6A7E-0F28E5712742}"/>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1672441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D1B62-B429-4C23-02F8-A40DF9D9F05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695705-72D5-C15E-6540-631F5C5F96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08612F-1F13-52BD-AE1E-978699633D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93790A-FF7C-A528-8F0C-D70BC9B143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BAEF71-D218-B6E8-DE2F-64EBB34FEE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203275-EF89-3BBC-F3E8-AB4D15FA2CC5}"/>
              </a:ext>
            </a:extLst>
          </p:cNvPr>
          <p:cNvSpPr>
            <a:spLocks noGrp="1"/>
          </p:cNvSpPr>
          <p:nvPr>
            <p:ph type="dt" sz="half" idx="10"/>
          </p:nvPr>
        </p:nvSpPr>
        <p:spPr/>
        <p:txBody>
          <a:bodyPr/>
          <a:lstStyle/>
          <a:p>
            <a:fld id="{50C3853C-0ABA-4CA4-8950-F4B459562918}" type="datetimeFigureOut">
              <a:rPr lang="en-US" smtClean="0"/>
              <a:t>10/11/2023</a:t>
            </a:fld>
            <a:endParaRPr lang="en-US"/>
          </a:p>
        </p:txBody>
      </p:sp>
      <p:sp>
        <p:nvSpPr>
          <p:cNvPr id="8" name="Footer Placeholder 7">
            <a:extLst>
              <a:ext uri="{FF2B5EF4-FFF2-40B4-BE49-F238E27FC236}">
                <a16:creationId xmlns:a16="http://schemas.microsoft.com/office/drawing/2014/main" id="{ED0CB9E5-2320-BDEF-6FB4-21F42A3AA0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8C50A11-9842-CDE6-57C9-13A9E7FAF1F1}"/>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24401349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1CDF4-5C07-DA4C-CEA6-9C10E98D4E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09E8C-FBB4-204C-9144-7C5285A68CF1}"/>
              </a:ext>
            </a:extLst>
          </p:cNvPr>
          <p:cNvSpPr>
            <a:spLocks noGrp="1"/>
          </p:cNvSpPr>
          <p:nvPr>
            <p:ph type="dt" sz="half" idx="10"/>
          </p:nvPr>
        </p:nvSpPr>
        <p:spPr/>
        <p:txBody>
          <a:bodyPr/>
          <a:lstStyle/>
          <a:p>
            <a:fld id="{50C3853C-0ABA-4CA4-8950-F4B459562918}" type="datetimeFigureOut">
              <a:rPr lang="en-US" smtClean="0"/>
              <a:t>10/11/2023</a:t>
            </a:fld>
            <a:endParaRPr lang="en-US"/>
          </a:p>
        </p:txBody>
      </p:sp>
      <p:sp>
        <p:nvSpPr>
          <p:cNvPr id="4" name="Footer Placeholder 3">
            <a:extLst>
              <a:ext uri="{FF2B5EF4-FFF2-40B4-BE49-F238E27FC236}">
                <a16:creationId xmlns:a16="http://schemas.microsoft.com/office/drawing/2014/main" id="{65150222-CB1D-CA14-2514-4C5A7261EE3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50661F-6F0F-3C4C-DEA7-3E3DEEF0266D}"/>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5534946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7CB3BB-D2B4-4FB4-B5E7-76E935F5B540}"/>
              </a:ext>
            </a:extLst>
          </p:cNvPr>
          <p:cNvSpPr>
            <a:spLocks noGrp="1"/>
          </p:cNvSpPr>
          <p:nvPr>
            <p:ph type="dt" sz="half" idx="10"/>
          </p:nvPr>
        </p:nvSpPr>
        <p:spPr/>
        <p:txBody>
          <a:bodyPr/>
          <a:lstStyle/>
          <a:p>
            <a:fld id="{50C3853C-0ABA-4CA4-8950-F4B459562918}" type="datetimeFigureOut">
              <a:rPr lang="en-US" smtClean="0"/>
              <a:t>10/11/2023</a:t>
            </a:fld>
            <a:endParaRPr lang="en-US"/>
          </a:p>
        </p:txBody>
      </p:sp>
      <p:sp>
        <p:nvSpPr>
          <p:cNvPr id="3" name="Footer Placeholder 2">
            <a:extLst>
              <a:ext uri="{FF2B5EF4-FFF2-40B4-BE49-F238E27FC236}">
                <a16:creationId xmlns:a16="http://schemas.microsoft.com/office/drawing/2014/main" id="{7E9AD340-DF42-A777-BB3B-322EEC90A5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51138D-1CD8-52BB-0E8E-4C9D7EA61880}"/>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746527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D1062-984B-C475-FF18-E8A3C18A64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A1C2C24-AA7B-CEC4-8B36-3AD03E7CD7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702A7D-6B45-674A-812A-E1D8CCEABA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6958C0-D16C-6294-22AA-0564D6B069E7}"/>
              </a:ext>
            </a:extLst>
          </p:cNvPr>
          <p:cNvSpPr>
            <a:spLocks noGrp="1"/>
          </p:cNvSpPr>
          <p:nvPr>
            <p:ph type="dt" sz="half" idx="10"/>
          </p:nvPr>
        </p:nvSpPr>
        <p:spPr/>
        <p:txBody>
          <a:bodyPr/>
          <a:lstStyle/>
          <a:p>
            <a:fld id="{50C3853C-0ABA-4CA4-8950-F4B459562918}" type="datetimeFigureOut">
              <a:rPr lang="en-US" smtClean="0"/>
              <a:t>10/11/2023</a:t>
            </a:fld>
            <a:endParaRPr lang="en-US"/>
          </a:p>
        </p:txBody>
      </p:sp>
      <p:sp>
        <p:nvSpPr>
          <p:cNvPr id="6" name="Footer Placeholder 5">
            <a:extLst>
              <a:ext uri="{FF2B5EF4-FFF2-40B4-BE49-F238E27FC236}">
                <a16:creationId xmlns:a16="http://schemas.microsoft.com/office/drawing/2014/main" id="{3F22A660-B670-AAE0-F2B2-F6C2D4CB1E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863807-DCC5-4F35-B639-46A9145E1FE3}"/>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38100138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7DF7D-8E43-7023-CE4C-0EDEF19847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97E8E7-FAB1-9E2E-9613-1422020B40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97669D-500C-7696-0AF5-4128720858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316723-BCD5-7126-BE3F-571A136EB196}"/>
              </a:ext>
            </a:extLst>
          </p:cNvPr>
          <p:cNvSpPr>
            <a:spLocks noGrp="1"/>
          </p:cNvSpPr>
          <p:nvPr>
            <p:ph type="dt" sz="half" idx="10"/>
          </p:nvPr>
        </p:nvSpPr>
        <p:spPr/>
        <p:txBody>
          <a:bodyPr/>
          <a:lstStyle/>
          <a:p>
            <a:fld id="{50C3853C-0ABA-4CA4-8950-F4B459562918}" type="datetimeFigureOut">
              <a:rPr lang="en-US" smtClean="0"/>
              <a:t>10/11/2023</a:t>
            </a:fld>
            <a:endParaRPr lang="en-US"/>
          </a:p>
        </p:txBody>
      </p:sp>
      <p:sp>
        <p:nvSpPr>
          <p:cNvPr id="6" name="Footer Placeholder 5">
            <a:extLst>
              <a:ext uri="{FF2B5EF4-FFF2-40B4-BE49-F238E27FC236}">
                <a16:creationId xmlns:a16="http://schemas.microsoft.com/office/drawing/2014/main" id="{9531C56F-279F-332E-B66F-D00264DAA0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81EE55-8AB2-7AF3-133A-2727AE29FFF0}"/>
              </a:ext>
            </a:extLst>
          </p:cNvPr>
          <p:cNvSpPr>
            <a:spLocks noGrp="1"/>
          </p:cNvSpPr>
          <p:nvPr>
            <p:ph type="sldNum" sz="quarter" idx="12"/>
          </p:nvPr>
        </p:nvSpPr>
        <p:spPr/>
        <p:txBody>
          <a:bodyPr/>
          <a:lstStyle/>
          <a:p>
            <a:fld id="{7FD51D08-DDE8-452F-A6DB-13AECC51B20F}" type="slidenum">
              <a:rPr lang="en-US" smtClean="0"/>
              <a:t>‹#›</a:t>
            </a:fld>
            <a:endParaRPr lang="en-US"/>
          </a:p>
        </p:txBody>
      </p:sp>
    </p:spTree>
    <p:extLst>
      <p:ext uri="{BB962C8B-B14F-4D97-AF65-F5344CB8AC3E}">
        <p14:creationId xmlns:p14="http://schemas.microsoft.com/office/powerpoint/2010/main" val="846996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0519F5-F3A9-DCE7-3843-F63E673985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F9501A-F54C-A259-08C9-5C9D83A56C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364900-0AE0-F02F-C0C3-A4A9973996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C3853C-0ABA-4CA4-8950-F4B459562918}" type="datetimeFigureOut">
              <a:rPr lang="en-US" smtClean="0"/>
              <a:t>10/11/2023</a:t>
            </a:fld>
            <a:endParaRPr lang="en-US"/>
          </a:p>
        </p:txBody>
      </p:sp>
      <p:sp>
        <p:nvSpPr>
          <p:cNvPr id="5" name="Footer Placeholder 4">
            <a:extLst>
              <a:ext uri="{FF2B5EF4-FFF2-40B4-BE49-F238E27FC236}">
                <a16:creationId xmlns:a16="http://schemas.microsoft.com/office/drawing/2014/main" id="{FF95A6C1-47FE-9051-D236-C0601343D6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4077296-C15E-8B81-1621-7BCE226A46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D51D08-DDE8-452F-A6DB-13AECC51B20F}" type="slidenum">
              <a:rPr lang="en-US" smtClean="0"/>
              <a:t>‹#›</a:t>
            </a:fld>
            <a:endParaRPr lang="en-US"/>
          </a:p>
        </p:txBody>
      </p:sp>
    </p:spTree>
    <p:extLst>
      <p:ext uri="{BB962C8B-B14F-4D97-AF65-F5344CB8AC3E}">
        <p14:creationId xmlns:p14="http://schemas.microsoft.com/office/powerpoint/2010/main" val="42168103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44DC67-6DB7-4F5D-A26D-2E4937C558F2}"/>
              </a:ext>
            </a:extLst>
          </p:cNvPr>
          <p:cNvSpPr>
            <a:spLocks noGrp="1"/>
          </p:cNvSpPr>
          <p:nvPr>
            <p:ph type="title"/>
          </p:nvPr>
        </p:nvSpPr>
        <p:spPr>
          <a:xfrm>
            <a:off x="419585" y="457201"/>
            <a:ext cx="10972802" cy="589915"/>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9BAAD199-1DC0-4D3D-9CDE-E6FF5F89D203}"/>
              </a:ext>
            </a:extLst>
          </p:cNvPr>
          <p:cNvSpPr>
            <a:spLocks noGrp="1"/>
          </p:cNvSpPr>
          <p:nvPr>
            <p:ph type="body" idx="1"/>
          </p:nvPr>
        </p:nvSpPr>
        <p:spPr>
          <a:xfrm>
            <a:off x="419585" y="1270621"/>
            <a:ext cx="10972802" cy="4967923"/>
          </a:xfrm>
          <a:prstGeom prst="rect">
            <a:avLst/>
          </a:prstGeom>
        </p:spPr>
        <p:txBody>
          <a:bodyPr vert="horz" lIns="91440" tIns="45720" rIns="91440" bIns="45720" rtlCol="0" anchor="t">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0972A25F-7DCA-489E-AE91-407134B725C0}"/>
              </a:ext>
            </a:extLst>
          </p:cNvPr>
          <p:cNvSpPr>
            <a:spLocks noGrp="1"/>
          </p:cNvSpPr>
          <p:nvPr>
            <p:ph type="ftr" sz="quarter" idx="3"/>
          </p:nvPr>
        </p:nvSpPr>
        <p:spPr>
          <a:xfrm>
            <a:off x="609603" y="6356369"/>
            <a:ext cx="4114799" cy="365125"/>
          </a:xfrm>
          <a:prstGeom prst="rect">
            <a:avLst/>
          </a:prstGeom>
        </p:spPr>
        <p:txBody>
          <a:bodyPr vert="horz" lIns="91440" tIns="45720" rIns="91440" bIns="45720" rtlCol="0" anchor="ctr">
            <a:noAutofit/>
          </a:bodyPr>
          <a:lstStyle>
            <a:lvl1pPr algn="l">
              <a:defRPr sz="1239">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36EF800-22AA-44EE-B007-4A56DC793928}"/>
              </a:ext>
            </a:extLst>
          </p:cNvPr>
          <p:cNvSpPr>
            <a:spLocks noGrp="1"/>
          </p:cNvSpPr>
          <p:nvPr>
            <p:ph type="sldNum" sz="quarter" idx="4"/>
          </p:nvPr>
        </p:nvSpPr>
        <p:spPr>
          <a:xfrm>
            <a:off x="8839202" y="6356369"/>
            <a:ext cx="2743200" cy="365125"/>
          </a:xfrm>
          <a:prstGeom prst="rect">
            <a:avLst/>
          </a:prstGeom>
        </p:spPr>
        <p:txBody>
          <a:bodyPr vert="horz" lIns="91440" tIns="45720" rIns="91440" bIns="45720" rtlCol="0" anchor="ctr">
            <a:noAutofit/>
          </a:bodyPr>
          <a:lstStyle>
            <a:lvl1pPr algn="r">
              <a:defRPr sz="1239">
                <a:solidFill>
                  <a:schemeClr val="tx1">
                    <a:tint val="75000"/>
                  </a:schemeClr>
                </a:solidFill>
              </a:defRPr>
            </a:lvl1pPr>
          </a:lstStyle>
          <a:p>
            <a:fld id="{222034A4-E40F-4E23-A773-AC1BBA02DF2C}" type="slidenum">
              <a:rPr lang="en-US" smtClean="0"/>
              <a:t>‹#›</a:t>
            </a:fld>
            <a:endParaRPr lang="en-US"/>
          </a:p>
        </p:txBody>
      </p:sp>
    </p:spTree>
    <p:extLst>
      <p:ext uri="{BB962C8B-B14F-4D97-AF65-F5344CB8AC3E}">
        <p14:creationId xmlns:p14="http://schemas.microsoft.com/office/powerpoint/2010/main" val="31277605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Lst>
  <p:hf hdr="0" ftr="0" dt="0"/>
  <p:txStyles>
    <p:titleStyle>
      <a:lvl1pPr algn="l" defTabSz="944056" rtl="0" eaLnBrk="1" latinLnBrk="0" hangingPunct="1">
        <a:lnSpc>
          <a:spcPct val="100000"/>
        </a:lnSpc>
        <a:spcBef>
          <a:spcPct val="0"/>
        </a:spcBef>
        <a:buNone/>
        <a:defRPr sz="3750" kern="1200">
          <a:solidFill>
            <a:schemeClr val="tx1"/>
          </a:solidFill>
          <a:latin typeface="+mj-lt"/>
          <a:ea typeface="+mj-ea"/>
          <a:cs typeface="+mj-cs"/>
        </a:defRPr>
      </a:lvl1pPr>
    </p:titleStyle>
    <p:bodyStyle>
      <a:lvl1pPr marL="236014" indent="-236014" algn="l" defTabSz="944056" rtl="0" eaLnBrk="1" latinLnBrk="0" hangingPunct="1">
        <a:lnSpc>
          <a:spcPts val="1500"/>
        </a:lnSpc>
        <a:spcBef>
          <a:spcPts val="1033"/>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1pPr>
      <a:lvl2pPr marL="708042"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2pPr>
      <a:lvl3pPr marL="1180070"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3pPr>
      <a:lvl4pPr marL="1652100"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4pPr>
      <a:lvl5pPr marL="2124127" indent="-236014" algn="l" defTabSz="944056" rtl="0" eaLnBrk="1" latinLnBrk="0" hangingPunct="1">
        <a:lnSpc>
          <a:spcPts val="1500"/>
        </a:lnSpc>
        <a:spcBef>
          <a:spcPts val="516"/>
        </a:spcBef>
        <a:spcAft>
          <a:spcPts val="1549"/>
        </a:spcAft>
        <a:buFont typeface="Arial" panose="020B0604020202020204" pitchFamily="34" charset="0"/>
        <a:buChar char="•"/>
        <a:defRPr sz="1420" kern="1200">
          <a:solidFill>
            <a:schemeClr val="tx1"/>
          </a:solidFill>
          <a:latin typeface="Helvetica-Light" panose="020B0400000000000000" pitchFamily="34" charset="0"/>
          <a:ea typeface="+mn-ea"/>
          <a:cs typeface="+mn-cs"/>
        </a:defRPr>
      </a:lvl5pPr>
      <a:lvl6pPr marL="2596155"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6pPr>
      <a:lvl7pPr marL="3068183"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7pPr>
      <a:lvl8pPr marL="3540211"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8pPr>
      <a:lvl9pPr marL="4012240" indent="-236014" algn="l" defTabSz="944056" rtl="0" eaLnBrk="1" latinLnBrk="0" hangingPunct="1">
        <a:lnSpc>
          <a:spcPct val="90000"/>
        </a:lnSpc>
        <a:spcBef>
          <a:spcPts val="516"/>
        </a:spcBef>
        <a:buFont typeface="Arial" panose="020B0604020202020204" pitchFamily="34" charset="0"/>
        <a:buChar char="•"/>
        <a:defRPr sz="1858" kern="1200">
          <a:solidFill>
            <a:schemeClr val="tx1"/>
          </a:solidFill>
          <a:latin typeface="+mn-lt"/>
          <a:ea typeface="+mn-ea"/>
          <a:cs typeface="+mn-cs"/>
        </a:defRPr>
      </a:lvl9pPr>
    </p:bodyStyle>
    <p:otherStyle>
      <a:defPPr>
        <a:defRPr lang="en-US"/>
      </a:defPPr>
      <a:lvl1pPr marL="0" algn="l" defTabSz="944056" rtl="0" eaLnBrk="1" latinLnBrk="0" hangingPunct="1">
        <a:defRPr sz="1858" kern="1200">
          <a:solidFill>
            <a:schemeClr val="tx1"/>
          </a:solidFill>
          <a:latin typeface="+mn-lt"/>
          <a:ea typeface="+mn-ea"/>
          <a:cs typeface="+mn-cs"/>
        </a:defRPr>
      </a:lvl1pPr>
      <a:lvl2pPr marL="472028" algn="l" defTabSz="944056" rtl="0" eaLnBrk="1" latinLnBrk="0" hangingPunct="1">
        <a:defRPr sz="1858" kern="1200">
          <a:solidFill>
            <a:schemeClr val="tx1"/>
          </a:solidFill>
          <a:latin typeface="+mn-lt"/>
          <a:ea typeface="+mn-ea"/>
          <a:cs typeface="+mn-cs"/>
        </a:defRPr>
      </a:lvl2pPr>
      <a:lvl3pPr marL="944056" algn="l" defTabSz="944056" rtl="0" eaLnBrk="1" latinLnBrk="0" hangingPunct="1">
        <a:defRPr sz="1858" kern="1200">
          <a:solidFill>
            <a:schemeClr val="tx1"/>
          </a:solidFill>
          <a:latin typeface="+mn-lt"/>
          <a:ea typeface="+mn-ea"/>
          <a:cs typeface="+mn-cs"/>
        </a:defRPr>
      </a:lvl3pPr>
      <a:lvl4pPr marL="1416084" algn="l" defTabSz="944056" rtl="0" eaLnBrk="1" latinLnBrk="0" hangingPunct="1">
        <a:defRPr sz="1858" kern="1200">
          <a:solidFill>
            <a:schemeClr val="tx1"/>
          </a:solidFill>
          <a:latin typeface="+mn-lt"/>
          <a:ea typeface="+mn-ea"/>
          <a:cs typeface="+mn-cs"/>
        </a:defRPr>
      </a:lvl4pPr>
      <a:lvl5pPr marL="1888113" algn="l" defTabSz="944056" rtl="0" eaLnBrk="1" latinLnBrk="0" hangingPunct="1">
        <a:defRPr sz="1858" kern="1200">
          <a:solidFill>
            <a:schemeClr val="tx1"/>
          </a:solidFill>
          <a:latin typeface="+mn-lt"/>
          <a:ea typeface="+mn-ea"/>
          <a:cs typeface="+mn-cs"/>
        </a:defRPr>
      </a:lvl5pPr>
      <a:lvl6pPr marL="2360141" algn="l" defTabSz="944056" rtl="0" eaLnBrk="1" latinLnBrk="0" hangingPunct="1">
        <a:defRPr sz="1858" kern="1200">
          <a:solidFill>
            <a:schemeClr val="tx1"/>
          </a:solidFill>
          <a:latin typeface="+mn-lt"/>
          <a:ea typeface="+mn-ea"/>
          <a:cs typeface="+mn-cs"/>
        </a:defRPr>
      </a:lvl6pPr>
      <a:lvl7pPr marL="2832170" algn="l" defTabSz="944056" rtl="0" eaLnBrk="1" latinLnBrk="0" hangingPunct="1">
        <a:defRPr sz="1858" kern="1200">
          <a:solidFill>
            <a:schemeClr val="tx1"/>
          </a:solidFill>
          <a:latin typeface="+mn-lt"/>
          <a:ea typeface="+mn-ea"/>
          <a:cs typeface="+mn-cs"/>
        </a:defRPr>
      </a:lvl7pPr>
      <a:lvl8pPr marL="3304197" algn="l" defTabSz="944056" rtl="0" eaLnBrk="1" latinLnBrk="0" hangingPunct="1">
        <a:defRPr sz="1858" kern="1200">
          <a:solidFill>
            <a:schemeClr val="tx1"/>
          </a:solidFill>
          <a:latin typeface="+mn-lt"/>
          <a:ea typeface="+mn-ea"/>
          <a:cs typeface="+mn-cs"/>
        </a:defRPr>
      </a:lvl8pPr>
      <a:lvl9pPr marL="3776226" algn="l" defTabSz="944056" rtl="0" eaLnBrk="1" latinLnBrk="0" hangingPunct="1">
        <a:defRPr sz="185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p15:clr>
            <a:srgbClr val="F26B43"/>
          </p15:clr>
        </p15:guide>
        <p15:guide id="2" pos="256">
          <p15:clr>
            <a:srgbClr val="F26B43"/>
          </p15:clr>
        </p15:guide>
        <p15:guide id="3" pos="7192">
          <p15:clr>
            <a:srgbClr val="F26B43"/>
          </p15:clr>
        </p15:guide>
        <p15:guide id="4" orient="horz" pos="4032">
          <p15:clr>
            <a:srgbClr val="F26B43"/>
          </p15:clr>
        </p15:guide>
        <p15:guide id="5" pos="304">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3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2.xml"/><Relationship Id="rId4" Type="http://schemas.openxmlformats.org/officeDocument/2006/relationships/chart" Target="../charts/char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2.xml"/><Relationship Id="rId4" Type="http://schemas.openxmlformats.org/officeDocument/2006/relationships/chart" Target="../charts/chart4.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hyperlink" Target="https://www.popsugar.com/fashion/best-barbiecore-fashion-48921444" TargetMode="External"/><Relationship Id="rId18" Type="http://schemas.openxmlformats.org/officeDocument/2006/relationships/hyperlink" Target="https://www.seventeen.com/fashion/g40656779/barbiecore-barbie-pink-fashion-trend/" TargetMode="External"/><Relationship Id="rId26" Type="http://schemas.openxmlformats.org/officeDocument/2006/relationships/image" Target="../media/image62.jpeg"/><Relationship Id="rId3" Type="http://schemas.openxmlformats.org/officeDocument/2006/relationships/image" Target="../media/image13.png"/><Relationship Id="rId21" Type="http://schemas.openxmlformats.org/officeDocument/2006/relationships/image" Target="../media/image57.jpeg"/><Relationship Id="rId7" Type="http://schemas.openxmlformats.org/officeDocument/2006/relationships/hyperlink" Target="https://fashionunited.com/news/fashion/barbiecore-fashion-and-beauty-brands-team-up-with-mattel/2023072154984" TargetMode="External"/><Relationship Id="rId12" Type="http://schemas.openxmlformats.org/officeDocument/2006/relationships/image" Target="../media/image50.png"/><Relationship Id="rId17" Type="http://schemas.openxmlformats.org/officeDocument/2006/relationships/image" Target="../media/image54.png"/><Relationship Id="rId25" Type="http://schemas.openxmlformats.org/officeDocument/2006/relationships/image" Target="../media/image61.jpeg"/><Relationship Id="rId2" Type="http://schemas.openxmlformats.org/officeDocument/2006/relationships/notesSlide" Target="../notesSlides/notesSlide12.xml"/><Relationship Id="rId16" Type="http://schemas.openxmlformats.org/officeDocument/2006/relationships/image" Target="../media/image53.png"/><Relationship Id="rId20"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49.png"/><Relationship Id="rId24" Type="http://schemas.openxmlformats.org/officeDocument/2006/relationships/image" Target="../media/image60.jpeg"/><Relationship Id="rId5" Type="http://schemas.openxmlformats.org/officeDocument/2006/relationships/image" Target="../media/image45.png"/><Relationship Id="rId15" Type="http://schemas.openxmlformats.org/officeDocument/2006/relationships/image" Target="../media/image52.png"/><Relationship Id="rId23" Type="http://schemas.openxmlformats.org/officeDocument/2006/relationships/image" Target="../media/image59.jpeg"/><Relationship Id="rId10" Type="http://schemas.openxmlformats.org/officeDocument/2006/relationships/hyperlink" Target="https://www.reuters.com/lifestyle/everythings-pink-how-barbiecore-fashion-has-fueled-movies-buzz-2023-07-20/" TargetMode="External"/><Relationship Id="rId19" Type="http://schemas.openxmlformats.org/officeDocument/2006/relationships/image" Target="../media/image55.png"/><Relationship Id="rId4" Type="http://schemas.openxmlformats.org/officeDocument/2006/relationships/hyperlink" Target="https://www.forbes.com/home-improvement/interior/barbiecore-trend-home/#:~:text=Just%20as%20Barbie%20is%20dimensional,with%20eye-catching%20metallic%20accents." TargetMode="External"/><Relationship Id="rId9" Type="http://schemas.openxmlformats.org/officeDocument/2006/relationships/image" Target="../media/image48.png"/><Relationship Id="rId14" Type="http://schemas.openxmlformats.org/officeDocument/2006/relationships/image" Target="../media/image51.png"/><Relationship Id="rId22" Type="http://schemas.openxmlformats.org/officeDocument/2006/relationships/image" Target="../media/image58.png"/><Relationship Id="rId27" Type="http://schemas.openxmlformats.org/officeDocument/2006/relationships/image" Target="../media/image63.png"/></Relationships>
</file>

<file path=ppt/slides/_rels/slide15.xml.rels><?xml version="1.0" encoding="UTF-8" standalone="yes"?>
<Relationships xmlns="http://schemas.openxmlformats.org/package/2006/relationships"><Relationship Id="rId8" Type="http://schemas.openxmlformats.org/officeDocument/2006/relationships/image" Target="../media/image68.jpeg"/><Relationship Id="rId13" Type="http://schemas.openxmlformats.org/officeDocument/2006/relationships/image" Target="../media/image72.jpeg"/><Relationship Id="rId3" Type="http://schemas.openxmlformats.org/officeDocument/2006/relationships/image" Target="../media/image13.png"/><Relationship Id="rId7" Type="http://schemas.openxmlformats.org/officeDocument/2006/relationships/image" Target="../media/image67.png"/><Relationship Id="rId12" Type="http://schemas.openxmlformats.org/officeDocument/2006/relationships/image" Target="../media/image71.png"/><Relationship Id="rId2" Type="http://schemas.openxmlformats.org/officeDocument/2006/relationships/notesSlide" Target="../notesSlides/notesSlide13.xml"/><Relationship Id="rId16"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hyperlink" Target="https://news.airbnb.com/barbies-malibu-dreamhouse-is-back-on-airbnb-but-this-time-kens-hosting/" TargetMode="External"/><Relationship Id="rId5" Type="http://schemas.openxmlformats.org/officeDocument/2006/relationships/image" Target="../media/image65.jpeg"/><Relationship Id="rId15" Type="http://schemas.openxmlformats.org/officeDocument/2006/relationships/image" Target="../media/image74.jpeg"/><Relationship Id="rId10" Type="http://schemas.openxmlformats.org/officeDocument/2006/relationships/image" Target="../media/image70.jpeg"/><Relationship Id="rId4" Type="http://schemas.openxmlformats.org/officeDocument/2006/relationships/image" Target="../media/image64.jpeg"/><Relationship Id="rId9" Type="http://schemas.openxmlformats.org/officeDocument/2006/relationships/image" Target="../media/image69.jpeg"/><Relationship Id="rId14" Type="http://schemas.openxmlformats.org/officeDocument/2006/relationships/image" Target="../media/image73.jpeg"/></Relationships>
</file>

<file path=ppt/slides/_rels/slide16.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4.png"/><Relationship Id="rId18" Type="http://schemas.openxmlformats.org/officeDocument/2006/relationships/image" Target="../media/image88.jpeg"/><Relationship Id="rId3" Type="http://schemas.openxmlformats.org/officeDocument/2006/relationships/image" Target="../media/image13.png"/><Relationship Id="rId7" Type="http://schemas.openxmlformats.org/officeDocument/2006/relationships/image" Target="../media/image79.jpeg"/><Relationship Id="rId12" Type="http://schemas.openxmlformats.org/officeDocument/2006/relationships/hyperlink" Target="https://www.msn.com/en-in/news/opinion/dont-dismiss-barbenheimer-as-a-fleeting-social-media-trend%E2%80%94its-a-genius-marketing-lesson/ar-AA1e09E2" TargetMode="External"/><Relationship Id="rId17" Type="http://schemas.openxmlformats.org/officeDocument/2006/relationships/image" Target="../media/image87.jpeg"/><Relationship Id="rId2" Type="http://schemas.openxmlformats.org/officeDocument/2006/relationships/notesSlide" Target="../notesSlides/notesSlide14.xml"/><Relationship Id="rId16"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78.jpeg"/><Relationship Id="rId11" Type="http://schemas.openxmlformats.org/officeDocument/2006/relationships/image" Target="../media/image83.jpeg"/><Relationship Id="rId5" Type="http://schemas.openxmlformats.org/officeDocument/2006/relationships/image" Target="../media/image77.png"/><Relationship Id="rId15" Type="http://schemas.openxmlformats.org/officeDocument/2006/relationships/image" Target="../media/image85.pn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png"/><Relationship Id="rId14" Type="http://schemas.openxmlformats.org/officeDocument/2006/relationships/hyperlink" Target="https://www.usatoday.com/story/entertainment/movies/2023/07/18/barbenheimer-barbie-oppenheimer-movie-double-feature/70421503007/"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wsvn.com/entertainment/deco-drive/barbenheimer-blockbuster-for-barbie-and-oppenheimer-as-double-feature-brought-in-big-bucks/" TargetMode="External"/><Relationship Id="rId13" Type="http://schemas.openxmlformats.org/officeDocument/2006/relationships/image" Target="../media/image93.png"/><Relationship Id="rId3" Type="http://schemas.openxmlformats.org/officeDocument/2006/relationships/image" Target="../media/image13.png"/><Relationship Id="rId7" Type="http://schemas.openxmlformats.org/officeDocument/2006/relationships/image" Target="../media/image90.png"/><Relationship Id="rId12" Type="http://schemas.openxmlformats.org/officeDocument/2006/relationships/image" Target="../media/image92.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89.png"/><Relationship Id="rId11" Type="http://schemas.openxmlformats.org/officeDocument/2006/relationships/hyperlink" Target="https://www.npr.org/2023/07/21/1189062921/barbie-oppenheimer-barbenheimer-movie-double-feature" TargetMode="External"/><Relationship Id="rId5" Type="http://schemas.openxmlformats.org/officeDocument/2006/relationships/hyperlink" Target="https://www.cinemablend.com/movies/barbenheimer-double-features-amc-surprising-screening-ticket-sales-barbie-oppenheimer" TargetMode="External"/><Relationship Id="rId10" Type="http://schemas.microsoft.com/office/2007/relationships/hdphoto" Target="../media/hdphoto1.wdp"/><Relationship Id="rId4" Type="http://schemas.openxmlformats.org/officeDocument/2006/relationships/chart" Target="../charts/chart5.xml"/><Relationship Id="rId9" Type="http://schemas.openxmlformats.org/officeDocument/2006/relationships/image" Target="../media/image91.png"/></Relationships>
</file>

<file path=ppt/slides/_rels/slide18.xml.rels><?xml version="1.0" encoding="UTF-8" standalone="yes"?>
<Relationships xmlns="http://schemas.openxmlformats.org/package/2006/relationships"><Relationship Id="rId8" Type="http://schemas.openxmlformats.org/officeDocument/2006/relationships/image" Target="../media/image98.jpeg"/><Relationship Id="rId13" Type="http://schemas.openxmlformats.org/officeDocument/2006/relationships/image" Target="../media/image103.jpeg"/><Relationship Id="rId18" Type="http://schemas.openxmlformats.org/officeDocument/2006/relationships/image" Target="../media/image108.jpeg"/><Relationship Id="rId26" Type="http://schemas.openxmlformats.org/officeDocument/2006/relationships/image" Target="../media/image116.png"/><Relationship Id="rId3" Type="http://schemas.openxmlformats.org/officeDocument/2006/relationships/image" Target="../media/image13.png"/><Relationship Id="rId21" Type="http://schemas.openxmlformats.org/officeDocument/2006/relationships/image" Target="../media/image111.jpeg"/><Relationship Id="rId7" Type="http://schemas.openxmlformats.org/officeDocument/2006/relationships/image" Target="../media/image97.jpeg"/><Relationship Id="rId12" Type="http://schemas.openxmlformats.org/officeDocument/2006/relationships/image" Target="../media/image102.jpeg"/><Relationship Id="rId17" Type="http://schemas.openxmlformats.org/officeDocument/2006/relationships/image" Target="../media/image107.jpeg"/><Relationship Id="rId25" Type="http://schemas.openxmlformats.org/officeDocument/2006/relationships/image" Target="../media/image115.jpeg"/><Relationship Id="rId2" Type="http://schemas.openxmlformats.org/officeDocument/2006/relationships/notesSlide" Target="../notesSlides/notesSlide16.xml"/><Relationship Id="rId16" Type="http://schemas.openxmlformats.org/officeDocument/2006/relationships/image" Target="../media/image106.jpeg"/><Relationship Id="rId20" Type="http://schemas.openxmlformats.org/officeDocument/2006/relationships/image" Target="../media/image110.jpeg"/><Relationship Id="rId29" Type="http://schemas.openxmlformats.org/officeDocument/2006/relationships/image" Target="../media/image119.jpeg"/><Relationship Id="rId1" Type="http://schemas.openxmlformats.org/officeDocument/2006/relationships/slideLayout" Target="../slideLayouts/slideLayout7.xml"/><Relationship Id="rId6" Type="http://schemas.openxmlformats.org/officeDocument/2006/relationships/image" Target="../media/image96.jpeg"/><Relationship Id="rId11" Type="http://schemas.openxmlformats.org/officeDocument/2006/relationships/image" Target="../media/image101.jpeg"/><Relationship Id="rId24" Type="http://schemas.openxmlformats.org/officeDocument/2006/relationships/image" Target="../media/image114.jpeg"/><Relationship Id="rId5" Type="http://schemas.openxmlformats.org/officeDocument/2006/relationships/image" Target="../media/image95.jpeg"/><Relationship Id="rId15" Type="http://schemas.openxmlformats.org/officeDocument/2006/relationships/image" Target="../media/image105.jpeg"/><Relationship Id="rId23" Type="http://schemas.openxmlformats.org/officeDocument/2006/relationships/image" Target="../media/image113.jpeg"/><Relationship Id="rId28" Type="http://schemas.openxmlformats.org/officeDocument/2006/relationships/image" Target="../media/image118.jpeg"/><Relationship Id="rId10" Type="http://schemas.openxmlformats.org/officeDocument/2006/relationships/image" Target="../media/image100.jpeg"/><Relationship Id="rId19" Type="http://schemas.openxmlformats.org/officeDocument/2006/relationships/image" Target="../media/image109.jpeg"/><Relationship Id="rId4" Type="http://schemas.openxmlformats.org/officeDocument/2006/relationships/image" Target="../media/image94.jpeg"/><Relationship Id="rId9" Type="http://schemas.openxmlformats.org/officeDocument/2006/relationships/image" Target="../media/image99.jpeg"/><Relationship Id="rId14" Type="http://schemas.openxmlformats.org/officeDocument/2006/relationships/image" Target="../media/image104.jpeg"/><Relationship Id="rId22" Type="http://schemas.openxmlformats.org/officeDocument/2006/relationships/image" Target="../media/image112.jpeg"/><Relationship Id="rId27" Type="http://schemas.openxmlformats.org/officeDocument/2006/relationships/image" Target="../media/image117.jpeg"/><Relationship Id="rId30" Type="http://schemas.openxmlformats.org/officeDocument/2006/relationships/image" Target="../media/image120.jpeg"/></Relationships>
</file>

<file path=ppt/slides/_rels/slide19.xml.rels><?xml version="1.0" encoding="UTF-8" standalone="yes"?>
<Relationships xmlns="http://schemas.openxmlformats.org/package/2006/relationships"><Relationship Id="rId8" Type="http://schemas.openxmlformats.org/officeDocument/2006/relationships/hyperlink" Target="https://www.wsj.com/articles/oppenheimer-movie-70mm-imax-travel-f4931482" TargetMode="External"/><Relationship Id="rId13" Type="http://schemas.openxmlformats.org/officeDocument/2006/relationships/image" Target="../media/image127.png"/><Relationship Id="rId18" Type="http://schemas.openxmlformats.org/officeDocument/2006/relationships/hyperlink" Target="https://www.npr.org/2023/07/24/1189831555/nolan-fans-are-traveling-hours-to-see-oppenheimer-in-its-intended-70mm-imax-form" TargetMode="External"/><Relationship Id="rId3" Type="http://schemas.openxmlformats.org/officeDocument/2006/relationships/image" Target="../media/image13.png"/><Relationship Id="rId21" Type="http://schemas.openxmlformats.org/officeDocument/2006/relationships/image" Target="../media/image134.png"/><Relationship Id="rId7" Type="http://schemas.openxmlformats.org/officeDocument/2006/relationships/image" Target="../media/image124.jpeg"/><Relationship Id="rId12" Type="http://schemas.openxmlformats.org/officeDocument/2006/relationships/hyperlink" Target="https://www.inquirer.com/entertainment/movies/oppenheimer-imax-phialdelphia-70mm-nolan-20230727.html" TargetMode="External"/><Relationship Id="rId17" Type="http://schemas.openxmlformats.org/officeDocument/2006/relationships/image" Target="../media/image131.png"/><Relationship Id="rId2" Type="http://schemas.openxmlformats.org/officeDocument/2006/relationships/notesSlide" Target="../notesSlides/notesSlide17.xml"/><Relationship Id="rId16" Type="http://schemas.openxmlformats.org/officeDocument/2006/relationships/image" Target="../media/image130.png"/><Relationship Id="rId20" Type="http://schemas.openxmlformats.org/officeDocument/2006/relationships/image" Target="../media/image133.png"/><Relationship Id="rId1" Type="http://schemas.openxmlformats.org/officeDocument/2006/relationships/slideLayout" Target="../slideLayouts/slideLayout7.xml"/><Relationship Id="rId6" Type="http://schemas.openxmlformats.org/officeDocument/2006/relationships/image" Target="../media/image123.jpeg"/><Relationship Id="rId11" Type="http://schemas.openxmlformats.org/officeDocument/2006/relationships/image" Target="../media/image126.png"/><Relationship Id="rId5" Type="http://schemas.openxmlformats.org/officeDocument/2006/relationships/image" Target="../media/image122.jpeg"/><Relationship Id="rId15" Type="http://schemas.openxmlformats.org/officeDocument/2006/relationships/image" Target="../media/image129.png"/><Relationship Id="rId23" Type="http://schemas.openxmlformats.org/officeDocument/2006/relationships/image" Target="../media/image136.png"/><Relationship Id="rId10" Type="http://schemas.openxmlformats.org/officeDocument/2006/relationships/hyperlink" Target="https://www.nytimes.com/2023/07/17/movies/oppenheimer-imax-christopher-nolan.html" TargetMode="External"/><Relationship Id="rId19" Type="http://schemas.openxmlformats.org/officeDocument/2006/relationships/image" Target="../media/image132.png"/><Relationship Id="rId4" Type="http://schemas.openxmlformats.org/officeDocument/2006/relationships/image" Target="../media/image121.jpeg"/><Relationship Id="rId9" Type="http://schemas.openxmlformats.org/officeDocument/2006/relationships/image" Target="../media/image125.png"/><Relationship Id="rId14" Type="http://schemas.openxmlformats.org/officeDocument/2006/relationships/image" Target="../media/image128.png"/><Relationship Id="rId22" Type="http://schemas.openxmlformats.org/officeDocument/2006/relationships/image" Target="../media/image135.pn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32.xml"/><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38.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37.jpeg"/><Relationship Id="rId5" Type="http://schemas.openxmlformats.org/officeDocument/2006/relationships/chart" Target="../charts/chart7.xml"/><Relationship Id="rId4" Type="http://schemas.openxmlformats.org/officeDocument/2006/relationships/chart" Target="../charts/chart6.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40.jpeg"/><Relationship Id="rId5" Type="http://schemas.openxmlformats.org/officeDocument/2006/relationships/image" Target="../media/image139.jpeg"/><Relationship Id="rId4" Type="http://schemas.openxmlformats.org/officeDocument/2006/relationships/chart" Target="../charts/chart8.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44.sv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43.png"/><Relationship Id="rId5" Type="http://schemas.openxmlformats.org/officeDocument/2006/relationships/image" Target="../media/image142.svg"/><Relationship Id="rId4" Type="http://schemas.openxmlformats.org/officeDocument/2006/relationships/image" Target="../media/image141.png"/></Relationships>
</file>

<file path=ppt/slides/_rels/slide23.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13.png"/><Relationship Id="rId7" Type="http://schemas.openxmlformats.org/officeDocument/2006/relationships/image" Target="../media/image148.png"/><Relationship Id="rId12" Type="http://schemas.openxmlformats.org/officeDocument/2006/relationships/image" Target="../media/image153.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47.png"/><Relationship Id="rId11" Type="http://schemas.openxmlformats.org/officeDocument/2006/relationships/image" Target="../media/image152.png"/><Relationship Id="rId5" Type="http://schemas.openxmlformats.org/officeDocument/2006/relationships/image" Target="../media/image146.jpeg"/><Relationship Id="rId10" Type="http://schemas.openxmlformats.org/officeDocument/2006/relationships/image" Target="../media/image151.png"/><Relationship Id="rId4" Type="http://schemas.openxmlformats.org/officeDocument/2006/relationships/image" Target="../media/image145.jpeg"/><Relationship Id="rId9" Type="http://schemas.openxmlformats.org/officeDocument/2006/relationships/image" Target="../media/image150.jpe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16.png"/></Relationships>
</file>

<file path=ppt/slides/_rels/slide25.xml.rels><?xml version="1.0" encoding="UTF-8" standalone="yes"?>
<Relationships xmlns="http://schemas.openxmlformats.org/package/2006/relationships"><Relationship Id="rId8" Type="http://schemas.openxmlformats.org/officeDocument/2006/relationships/image" Target="../media/image158.jpeg"/><Relationship Id="rId13" Type="http://schemas.openxmlformats.org/officeDocument/2006/relationships/image" Target="../media/image163.jpeg"/><Relationship Id="rId18" Type="http://schemas.openxmlformats.org/officeDocument/2006/relationships/image" Target="../media/image168.jpeg"/><Relationship Id="rId3" Type="http://schemas.openxmlformats.org/officeDocument/2006/relationships/image" Target="../media/image13.png"/><Relationship Id="rId7" Type="http://schemas.openxmlformats.org/officeDocument/2006/relationships/image" Target="../media/image157.jpeg"/><Relationship Id="rId12" Type="http://schemas.openxmlformats.org/officeDocument/2006/relationships/image" Target="../media/image162.jpeg"/><Relationship Id="rId17" Type="http://schemas.openxmlformats.org/officeDocument/2006/relationships/image" Target="../media/image167.jpeg"/><Relationship Id="rId2" Type="http://schemas.openxmlformats.org/officeDocument/2006/relationships/notesSlide" Target="../notesSlides/notesSlide23.xml"/><Relationship Id="rId16" Type="http://schemas.openxmlformats.org/officeDocument/2006/relationships/image" Target="../media/image166.jpeg"/><Relationship Id="rId1" Type="http://schemas.openxmlformats.org/officeDocument/2006/relationships/slideLayout" Target="../slideLayouts/slideLayout7.xml"/><Relationship Id="rId6" Type="http://schemas.openxmlformats.org/officeDocument/2006/relationships/image" Target="../media/image156.jpeg"/><Relationship Id="rId11" Type="http://schemas.openxmlformats.org/officeDocument/2006/relationships/image" Target="../media/image161.jpeg"/><Relationship Id="rId5" Type="http://schemas.openxmlformats.org/officeDocument/2006/relationships/image" Target="../media/image155.jpeg"/><Relationship Id="rId15" Type="http://schemas.openxmlformats.org/officeDocument/2006/relationships/image" Target="../media/image165.jpeg"/><Relationship Id="rId10" Type="http://schemas.openxmlformats.org/officeDocument/2006/relationships/image" Target="../media/image160.jpeg"/><Relationship Id="rId19" Type="http://schemas.openxmlformats.org/officeDocument/2006/relationships/image" Target="../media/image169.jpeg"/><Relationship Id="rId4" Type="http://schemas.openxmlformats.org/officeDocument/2006/relationships/image" Target="../media/image154.jpeg"/><Relationship Id="rId9" Type="http://schemas.openxmlformats.org/officeDocument/2006/relationships/image" Target="../media/image159.jpeg"/><Relationship Id="rId14" Type="http://schemas.openxmlformats.org/officeDocument/2006/relationships/image" Target="../media/image164.jpeg"/></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174.jpeg"/><Relationship Id="rId13" Type="http://schemas.openxmlformats.org/officeDocument/2006/relationships/image" Target="../media/image179.jpeg"/><Relationship Id="rId3" Type="http://schemas.openxmlformats.org/officeDocument/2006/relationships/image" Target="../media/image13.png"/><Relationship Id="rId7" Type="http://schemas.openxmlformats.org/officeDocument/2006/relationships/image" Target="../media/image173.jpeg"/><Relationship Id="rId12" Type="http://schemas.openxmlformats.org/officeDocument/2006/relationships/image" Target="../media/image178.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72.jpeg"/><Relationship Id="rId11" Type="http://schemas.openxmlformats.org/officeDocument/2006/relationships/image" Target="../media/image177.jpeg"/><Relationship Id="rId5" Type="http://schemas.openxmlformats.org/officeDocument/2006/relationships/image" Target="../media/image171.jpeg"/><Relationship Id="rId10" Type="http://schemas.openxmlformats.org/officeDocument/2006/relationships/image" Target="../media/image176.jpeg"/><Relationship Id="rId4" Type="http://schemas.openxmlformats.org/officeDocument/2006/relationships/image" Target="../media/image170.jpeg"/><Relationship Id="rId9" Type="http://schemas.openxmlformats.org/officeDocument/2006/relationships/image" Target="../media/image175.jpeg"/></Relationships>
</file>

<file path=ppt/slides/_rels/slide28.xml.rels><?xml version="1.0" encoding="UTF-8" standalone="yes"?>
<Relationships xmlns="http://schemas.openxmlformats.org/package/2006/relationships"><Relationship Id="rId8" Type="http://schemas.openxmlformats.org/officeDocument/2006/relationships/image" Target="../media/image183.jpeg"/><Relationship Id="rId3" Type="http://schemas.openxmlformats.org/officeDocument/2006/relationships/image" Target="../media/image180.jpeg"/><Relationship Id="rId7" Type="http://schemas.openxmlformats.org/officeDocument/2006/relationships/image" Target="../media/image182.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81.jpeg"/><Relationship Id="rId5" Type="http://schemas.openxmlformats.org/officeDocument/2006/relationships/hyperlink" Target="https://thevab.com/insight/engaging-sophisticates-at-the-cinema" TargetMode="External"/><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188.jpeg"/><Relationship Id="rId13" Type="http://schemas.openxmlformats.org/officeDocument/2006/relationships/image" Target="../media/image193.jpeg"/><Relationship Id="rId3" Type="http://schemas.openxmlformats.org/officeDocument/2006/relationships/image" Target="../media/image13.png"/><Relationship Id="rId7" Type="http://schemas.openxmlformats.org/officeDocument/2006/relationships/image" Target="../media/image187.jpeg"/><Relationship Id="rId12" Type="http://schemas.openxmlformats.org/officeDocument/2006/relationships/image" Target="../media/image192.jpeg"/><Relationship Id="rId17" Type="http://schemas.openxmlformats.org/officeDocument/2006/relationships/image" Target="../media/image197.jpeg"/><Relationship Id="rId2" Type="http://schemas.openxmlformats.org/officeDocument/2006/relationships/notesSlide" Target="../notesSlides/notesSlide26.xml"/><Relationship Id="rId16" Type="http://schemas.openxmlformats.org/officeDocument/2006/relationships/image" Target="../media/image196.jpeg"/><Relationship Id="rId1" Type="http://schemas.openxmlformats.org/officeDocument/2006/relationships/slideLayout" Target="../slideLayouts/slideLayout7.xml"/><Relationship Id="rId6" Type="http://schemas.openxmlformats.org/officeDocument/2006/relationships/image" Target="../media/image186.jpeg"/><Relationship Id="rId11" Type="http://schemas.openxmlformats.org/officeDocument/2006/relationships/image" Target="../media/image191.jpeg"/><Relationship Id="rId5" Type="http://schemas.openxmlformats.org/officeDocument/2006/relationships/image" Target="../media/image185.jpeg"/><Relationship Id="rId15" Type="http://schemas.openxmlformats.org/officeDocument/2006/relationships/image" Target="../media/image195.jpeg"/><Relationship Id="rId10" Type="http://schemas.openxmlformats.org/officeDocument/2006/relationships/image" Target="../media/image190.jpeg"/><Relationship Id="rId4" Type="http://schemas.openxmlformats.org/officeDocument/2006/relationships/image" Target="../media/image184.jpeg"/><Relationship Id="rId9" Type="http://schemas.openxmlformats.org/officeDocument/2006/relationships/image" Target="../media/image189.jpeg"/><Relationship Id="rId14" Type="http://schemas.openxmlformats.org/officeDocument/2006/relationships/image" Target="../media/image194.jpeg"/></Relationships>
</file>

<file path=ppt/slides/_rels/slide31.xml.rels><?xml version="1.0" encoding="UTF-8" standalone="yes"?>
<Relationships xmlns="http://schemas.openxmlformats.org/package/2006/relationships"><Relationship Id="rId8" Type="http://schemas.openxmlformats.org/officeDocument/2006/relationships/image" Target="../media/image203.png"/><Relationship Id="rId3" Type="http://schemas.openxmlformats.org/officeDocument/2006/relationships/image" Target="../media/image198.jpeg"/><Relationship Id="rId7" Type="http://schemas.openxmlformats.org/officeDocument/2006/relationships/image" Target="../media/image202.png"/><Relationship Id="rId2" Type="http://schemas.openxmlformats.org/officeDocument/2006/relationships/notesSlide" Target="../notesSlides/notesSlide27.xml"/><Relationship Id="rId1" Type="http://schemas.openxmlformats.org/officeDocument/2006/relationships/slideLayout" Target="../slideLayouts/slideLayout32.xml"/><Relationship Id="rId6" Type="http://schemas.openxmlformats.org/officeDocument/2006/relationships/image" Target="../media/image201.png"/><Relationship Id="rId5" Type="http://schemas.openxmlformats.org/officeDocument/2006/relationships/image" Target="../media/image200.png"/><Relationship Id="rId4" Type="http://schemas.openxmlformats.org/officeDocument/2006/relationships/image" Target="../media/image199.png"/><Relationship Id="rId9" Type="http://schemas.openxmlformats.org/officeDocument/2006/relationships/image" Target="../media/image13.png"/></Relationships>
</file>

<file path=ppt/slides/_rels/slide32.xml.rels><?xml version="1.0" encoding="UTF-8" standalone="yes"?>
<Relationships xmlns="http://schemas.openxmlformats.org/package/2006/relationships"><Relationship Id="rId8" Type="http://schemas.openxmlformats.org/officeDocument/2006/relationships/image" Target="../media/image206.png"/><Relationship Id="rId13" Type="http://schemas.openxmlformats.org/officeDocument/2006/relationships/hyperlink" Target="https://variety.com/2023/film/box-office/taylor-swift-eras-tour-film-record-breaking-presales-1235710568/" TargetMode="External"/><Relationship Id="rId18" Type="http://schemas.openxmlformats.org/officeDocument/2006/relationships/image" Target="../media/image213.png"/><Relationship Id="rId3" Type="http://schemas.openxmlformats.org/officeDocument/2006/relationships/image" Target="../media/image13.png"/><Relationship Id="rId21" Type="http://schemas.openxmlformats.org/officeDocument/2006/relationships/image" Target="../media/image215.png"/><Relationship Id="rId7" Type="http://schemas.openxmlformats.org/officeDocument/2006/relationships/hyperlink" Target="https://www.theguardian.com/music/2023/sep/01/taylor-swift-movie-presale-record-eras-tour-concert" TargetMode="External"/><Relationship Id="rId12" Type="http://schemas.openxmlformats.org/officeDocument/2006/relationships/image" Target="../media/image209.png"/><Relationship Id="rId17" Type="http://schemas.openxmlformats.org/officeDocument/2006/relationships/image" Target="../media/image212.png"/><Relationship Id="rId25" Type="http://schemas.openxmlformats.org/officeDocument/2006/relationships/image" Target="../media/image218.jpeg"/><Relationship Id="rId2" Type="http://schemas.openxmlformats.org/officeDocument/2006/relationships/notesSlide" Target="../notesSlides/notesSlide28.xml"/><Relationship Id="rId16" Type="http://schemas.openxmlformats.org/officeDocument/2006/relationships/hyperlink" Target="https://parade.com/celebrities/taylor-swifts-eras-tour-concert-movie-2023" TargetMode="External"/><Relationship Id="rId20" Type="http://schemas.openxmlformats.org/officeDocument/2006/relationships/image" Target="../media/image214.png"/><Relationship Id="rId1" Type="http://schemas.openxmlformats.org/officeDocument/2006/relationships/slideLayout" Target="../slideLayouts/slideLayout7.xml"/><Relationship Id="rId6" Type="http://schemas.openxmlformats.org/officeDocument/2006/relationships/image" Target="../media/image205.png"/><Relationship Id="rId11" Type="http://schemas.openxmlformats.org/officeDocument/2006/relationships/image" Target="../media/image208.png"/><Relationship Id="rId24" Type="http://schemas.openxmlformats.org/officeDocument/2006/relationships/image" Target="../media/image217.png"/><Relationship Id="rId5" Type="http://schemas.openxmlformats.org/officeDocument/2006/relationships/image" Target="../media/image204.png"/><Relationship Id="rId15" Type="http://schemas.openxmlformats.org/officeDocument/2006/relationships/image" Target="../media/image211.jpeg"/><Relationship Id="rId23" Type="http://schemas.openxmlformats.org/officeDocument/2006/relationships/image" Target="../media/image216.png"/><Relationship Id="rId10" Type="http://schemas.openxmlformats.org/officeDocument/2006/relationships/hyperlink" Target="https://deadline.com/2023/09/taylor-swift-eras-tour-film-presales-box-office-projection-1235534031/" TargetMode="External"/><Relationship Id="rId19" Type="http://schemas.openxmlformats.org/officeDocument/2006/relationships/hyperlink" Target="https://www.forbes.com/sites/nancyberk/2023/09/07/taylor-swifts-multigenerational-fan-base-could-unleash-exponential-box-office-enthusiasm/?sh=1cca66cc34d1" TargetMode="External"/><Relationship Id="rId4" Type="http://schemas.openxmlformats.org/officeDocument/2006/relationships/hyperlink" Target="https://www.hollywoodreporter.com/movies/movie-news/taylor-swift-eras-tour-movie-1235581725/#!" TargetMode="External"/><Relationship Id="rId9" Type="http://schemas.openxmlformats.org/officeDocument/2006/relationships/image" Target="../media/image207.png"/><Relationship Id="rId14" Type="http://schemas.openxmlformats.org/officeDocument/2006/relationships/image" Target="../media/image210.png"/><Relationship Id="rId22" Type="http://schemas.openxmlformats.org/officeDocument/2006/relationships/hyperlink" Target="https://uproxx.com/pop/taylor-swift-the-eras-tour-movie-tickets-statement-amc/"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223.png"/><Relationship Id="rId3" Type="http://schemas.openxmlformats.org/officeDocument/2006/relationships/image" Target="../media/image13.png"/><Relationship Id="rId7" Type="http://schemas.openxmlformats.org/officeDocument/2006/relationships/image" Target="../media/image222.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221.jpeg"/><Relationship Id="rId5" Type="http://schemas.openxmlformats.org/officeDocument/2006/relationships/image" Target="../media/image220.png"/><Relationship Id="rId4" Type="http://schemas.openxmlformats.org/officeDocument/2006/relationships/image" Target="../media/image219.jpeg"/></Relationships>
</file>

<file path=ppt/slides/_rels/slide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228.jpeg"/><Relationship Id="rId13" Type="http://schemas.openxmlformats.org/officeDocument/2006/relationships/image" Target="../media/image233.jpeg"/><Relationship Id="rId3" Type="http://schemas.openxmlformats.org/officeDocument/2006/relationships/image" Target="../media/image13.png"/><Relationship Id="rId7" Type="http://schemas.openxmlformats.org/officeDocument/2006/relationships/image" Target="../media/image227.jpeg"/><Relationship Id="rId12" Type="http://schemas.openxmlformats.org/officeDocument/2006/relationships/image" Target="../media/image232.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226.jpeg"/><Relationship Id="rId11" Type="http://schemas.openxmlformats.org/officeDocument/2006/relationships/image" Target="../media/image231.jpeg"/><Relationship Id="rId5" Type="http://schemas.openxmlformats.org/officeDocument/2006/relationships/image" Target="../media/image225.jpeg"/><Relationship Id="rId10" Type="http://schemas.openxmlformats.org/officeDocument/2006/relationships/image" Target="../media/image230.jpeg"/><Relationship Id="rId4" Type="http://schemas.openxmlformats.org/officeDocument/2006/relationships/image" Target="../media/image224.jpeg"/><Relationship Id="rId9" Type="http://schemas.openxmlformats.org/officeDocument/2006/relationships/image" Target="../media/image229.jpeg"/></Relationships>
</file>

<file path=ppt/slides/_rels/slide36.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37.xml.rels><?xml version="1.0" encoding="UTF-8" standalone="yes"?>
<Relationships xmlns="http://schemas.openxmlformats.org/package/2006/relationships"><Relationship Id="rId8" Type="http://schemas.openxmlformats.org/officeDocument/2006/relationships/hyperlink" Target="https://thevab.com/insight/summer-cinema" TargetMode="External"/><Relationship Id="rId13" Type="http://schemas.openxmlformats.org/officeDocument/2006/relationships/hyperlink" Target="https://thevab.com/insight/you-oughta-know" TargetMode="External"/><Relationship Id="rId3" Type="http://schemas.openxmlformats.org/officeDocument/2006/relationships/hyperlink" Target="https://thevab.com/team-board" TargetMode="External"/><Relationship Id="rId7" Type="http://schemas.openxmlformats.org/officeDocument/2006/relationships/image" Target="../media/image236.png"/><Relationship Id="rId12" Type="http://schemas.openxmlformats.org/officeDocument/2006/relationships/hyperlink" Target="https://thevab.com/insight/engaging-streamers-in-cinema" TargetMode="External"/><Relationship Id="rId2" Type="http://schemas.openxmlformats.org/officeDocument/2006/relationships/hyperlink" Target="https://thevab.com/" TargetMode="External"/><Relationship Id="rId16"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hyperlink" Target="https://thevab.com/insight/engaging-sophisticates-at-the-cinema" TargetMode="External"/><Relationship Id="rId11" Type="http://schemas.openxmlformats.org/officeDocument/2006/relationships/image" Target="../media/image238.png"/><Relationship Id="rId5" Type="http://schemas.openxmlformats.org/officeDocument/2006/relationships/image" Target="../media/image235.png"/><Relationship Id="rId15" Type="http://schemas.openxmlformats.org/officeDocument/2006/relationships/image" Target="../media/image240.png"/><Relationship Id="rId10" Type="http://schemas.openxmlformats.org/officeDocument/2006/relationships/hyperlink" Target="https://thevab.com/insight/cinema-15-reasons" TargetMode="External"/><Relationship Id="rId4" Type="http://schemas.openxmlformats.org/officeDocument/2006/relationships/hyperlink" Target="https://thevab.com/insight/capturing-elusives-cinema" TargetMode="External"/><Relationship Id="rId9" Type="http://schemas.openxmlformats.org/officeDocument/2006/relationships/image" Target="../media/image237.png"/><Relationship Id="rId14" Type="http://schemas.openxmlformats.org/officeDocument/2006/relationships/image" Target="../media/image239.jpeg"/></Relationships>
</file>

<file path=ppt/slides/_rels/slide38.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image" Target="../media/image24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3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chart" Target="../charts/chart1.xml"/><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3.png"/><Relationship Id="rId18" Type="http://schemas.openxmlformats.org/officeDocument/2006/relationships/image" Target="../media/image38.jpeg"/><Relationship Id="rId3" Type="http://schemas.openxmlformats.org/officeDocument/2006/relationships/image" Target="../media/image13.png"/><Relationship Id="rId7" Type="http://schemas.openxmlformats.org/officeDocument/2006/relationships/image" Target="../media/image27.jpeg"/><Relationship Id="rId12" Type="http://schemas.openxmlformats.org/officeDocument/2006/relationships/image" Target="../media/image32.png"/><Relationship Id="rId17" Type="http://schemas.openxmlformats.org/officeDocument/2006/relationships/image" Target="../media/image37.jpeg"/><Relationship Id="rId2" Type="http://schemas.openxmlformats.org/officeDocument/2006/relationships/notesSlide" Target="../notesSlides/notesSlide6.xml"/><Relationship Id="rId16" Type="http://schemas.openxmlformats.org/officeDocument/2006/relationships/image" Target="../media/image36.jpeg"/><Relationship Id="rId1" Type="http://schemas.openxmlformats.org/officeDocument/2006/relationships/slideLayout" Target="../slideLayouts/slideLayout32.xml"/><Relationship Id="rId6" Type="http://schemas.openxmlformats.org/officeDocument/2006/relationships/image" Target="../media/image26.jpeg"/><Relationship Id="rId11" Type="http://schemas.openxmlformats.org/officeDocument/2006/relationships/image" Target="../media/image31.png"/><Relationship Id="rId5" Type="http://schemas.openxmlformats.org/officeDocument/2006/relationships/image" Target="../media/image25.jpeg"/><Relationship Id="rId15" Type="http://schemas.openxmlformats.org/officeDocument/2006/relationships/image" Target="../media/image35.jpe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jpeg"/><Relationship Id="rId14" Type="http://schemas.openxmlformats.org/officeDocument/2006/relationships/image" Target="../media/image34.jpe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130F4A"/>
        </a:solidFill>
        <a:effectLst/>
      </p:bgPr>
    </p:bg>
    <p:spTree>
      <p:nvGrpSpPr>
        <p:cNvPr id="1" name=""/>
        <p:cNvGrpSpPr/>
        <p:nvPr/>
      </p:nvGrpSpPr>
      <p:grpSpPr>
        <a:xfrm>
          <a:off x="0" y="0"/>
          <a:ext cx="0" cy="0"/>
          <a:chOff x="0" y="0"/>
          <a:chExt cx="0" cy="0"/>
        </a:xfrm>
      </p:grpSpPr>
      <p:pic>
        <p:nvPicPr>
          <p:cNvPr id="10" name="Picture 9" descr="A group of people in a movie theater&#10;&#10;Description automatically generated">
            <a:extLst>
              <a:ext uri="{FF2B5EF4-FFF2-40B4-BE49-F238E27FC236}">
                <a16:creationId xmlns:a16="http://schemas.microsoft.com/office/drawing/2014/main" id="{051B6843-063D-0F8C-9CEE-5F460688DA8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599540" y="0"/>
            <a:ext cx="7592460" cy="6858000"/>
          </a:xfrm>
          <a:prstGeom prst="rect">
            <a:avLst/>
          </a:prstGeom>
        </p:spPr>
      </p:pic>
      <p:pic>
        <p:nvPicPr>
          <p:cNvPr id="12" name="Graphic 11">
            <a:extLst>
              <a:ext uri="{FF2B5EF4-FFF2-40B4-BE49-F238E27FC236}">
                <a16:creationId xmlns:a16="http://schemas.microsoft.com/office/drawing/2014/main" id="{4C3BDC65-8D60-4B6A-A6E4-F284D2B2831F}"/>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r="39630" b="36230"/>
          <a:stretch>
            <a:fillRect/>
          </a:stretch>
        </p:blipFill>
        <p:spPr>
          <a:xfrm>
            <a:off x="4668535" y="2672915"/>
            <a:ext cx="7523465" cy="4191122"/>
          </a:xfrm>
          <a:custGeom>
            <a:avLst/>
            <a:gdLst>
              <a:gd name="connsiteX0" fmla="*/ 0 w 7084331"/>
              <a:gd name="connsiteY0" fmla="*/ 0 h 4191122"/>
              <a:gd name="connsiteX1" fmla="*/ 7084331 w 7084331"/>
              <a:gd name="connsiteY1" fmla="*/ 0 h 4191122"/>
              <a:gd name="connsiteX2" fmla="*/ 7084331 w 7084331"/>
              <a:gd name="connsiteY2" fmla="*/ 4191122 h 4191122"/>
              <a:gd name="connsiteX3" fmla="*/ 0 w 7084331"/>
              <a:gd name="connsiteY3" fmla="*/ 4191122 h 4191122"/>
            </a:gdLst>
            <a:ahLst/>
            <a:cxnLst>
              <a:cxn ang="0">
                <a:pos x="connsiteX0" y="connsiteY0"/>
              </a:cxn>
              <a:cxn ang="0">
                <a:pos x="connsiteX1" y="connsiteY1"/>
              </a:cxn>
              <a:cxn ang="0">
                <a:pos x="connsiteX2" y="connsiteY2"/>
              </a:cxn>
              <a:cxn ang="0">
                <a:pos x="connsiteX3" y="connsiteY3"/>
              </a:cxn>
            </a:cxnLst>
            <a:rect l="l" t="t" r="r" b="b"/>
            <a:pathLst>
              <a:path w="7084331" h="4191122">
                <a:moveTo>
                  <a:pt x="0" y="0"/>
                </a:moveTo>
                <a:lnTo>
                  <a:pt x="7084331" y="0"/>
                </a:lnTo>
                <a:lnTo>
                  <a:pt x="7084331" y="4191122"/>
                </a:lnTo>
                <a:lnTo>
                  <a:pt x="0" y="4191122"/>
                </a:lnTo>
                <a:close/>
              </a:path>
            </a:pathLst>
          </a:custGeom>
        </p:spPr>
      </p:pic>
      <p:sp>
        <p:nvSpPr>
          <p:cNvPr id="5" name="Rectangle 4">
            <a:extLst>
              <a:ext uri="{FF2B5EF4-FFF2-40B4-BE49-F238E27FC236}">
                <a16:creationId xmlns:a16="http://schemas.microsoft.com/office/drawing/2014/main" id="{584CAE49-136D-A4E4-568A-6AA3FFF53EE8}"/>
              </a:ext>
            </a:extLst>
          </p:cNvPr>
          <p:cNvSpPr/>
          <p:nvPr/>
        </p:nvSpPr>
        <p:spPr>
          <a:xfrm>
            <a:off x="1" y="-5696"/>
            <a:ext cx="5367527" cy="686369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Light"/>
              <a:ea typeface="+mn-ea"/>
              <a:cs typeface="+mn-cs"/>
            </a:endParaRPr>
          </a:p>
        </p:txBody>
      </p:sp>
      <p:grpSp>
        <p:nvGrpSpPr>
          <p:cNvPr id="7" name="Group 6">
            <a:extLst>
              <a:ext uri="{FF2B5EF4-FFF2-40B4-BE49-F238E27FC236}">
                <a16:creationId xmlns:a16="http://schemas.microsoft.com/office/drawing/2014/main" id="{BD3F90D8-EC4F-44E3-8868-8951815070FB}"/>
              </a:ext>
            </a:extLst>
          </p:cNvPr>
          <p:cNvGrpSpPr/>
          <p:nvPr/>
        </p:nvGrpSpPr>
        <p:grpSpPr>
          <a:xfrm>
            <a:off x="1863753" y="-5696"/>
            <a:ext cx="2813763" cy="2672574"/>
            <a:chOff x="-15240" y="-13657"/>
            <a:chExt cx="4721216" cy="2686231"/>
          </a:xfrm>
        </p:grpSpPr>
        <p:sp>
          <p:nvSpPr>
            <p:cNvPr id="8" name="Freeform: Shape 7">
              <a:extLst>
                <a:ext uri="{FF2B5EF4-FFF2-40B4-BE49-F238E27FC236}">
                  <a16:creationId xmlns:a16="http://schemas.microsoft.com/office/drawing/2014/main" id="{8BF951BE-118C-48F7-BE62-B39D2B4FC56A}"/>
                </a:ext>
              </a:extLst>
            </p:cNvPr>
            <p:cNvSpPr/>
            <p:nvPr userDrawn="1"/>
          </p:nvSpPr>
          <p:spPr>
            <a:xfrm>
              <a:off x="-15240" y="-13657"/>
              <a:ext cx="4721216" cy="2686231"/>
            </a:xfrm>
            <a:custGeom>
              <a:avLst/>
              <a:gdLst>
                <a:gd name="connsiteX0" fmla="*/ 0 w 4721216"/>
                <a:gd name="connsiteY0" fmla="*/ 0 h 2686231"/>
                <a:gd name="connsiteX1" fmla="*/ 4721216 w 4721216"/>
                <a:gd name="connsiteY1" fmla="*/ 0 h 2686231"/>
                <a:gd name="connsiteX2" fmla="*/ 4721216 w 4721216"/>
                <a:gd name="connsiteY2" fmla="*/ 2686231 h 2686231"/>
                <a:gd name="connsiteX3" fmla="*/ 1395884 w 4721216"/>
                <a:gd name="connsiteY3" fmla="*/ 1201749 h 2686231"/>
                <a:gd name="connsiteX4" fmla="*/ 78852 w 4721216"/>
                <a:gd name="connsiteY4" fmla="*/ 612473 h 2686231"/>
                <a:gd name="connsiteX5" fmla="*/ 0 w 4721216"/>
                <a:gd name="connsiteY5" fmla="*/ 576331 h 268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21216" h="2686231">
                  <a:moveTo>
                    <a:pt x="0" y="0"/>
                  </a:moveTo>
                  <a:lnTo>
                    <a:pt x="4721216" y="0"/>
                  </a:lnTo>
                  <a:lnTo>
                    <a:pt x="4721216" y="2686231"/>
                  </a:lnTo>
                  <a:lnTo>
                    <a:pt x="1395884" y="1201749"/>
                  </a:lnTo>
                  <a:cubicBezTo>
                    <a:pt x="1088473" y="1072268"/>
                    <a:pt x="486065" y="798907"/>
                    <a:pt x="78852" y="612473"/>
                  </a:cubicBezTo>
                  <a:lnTo>
                    <a:pt x="0" y="576331"/>
                  </a:lnTo>
                  <a:close/>
                </a:path>
              </a:pathLst>
            </a:custGeom>
            <a:solidFill>
              <a:srgbClr val="130F4A"/>
            </a:solidFill>
            <a:ln w="5302"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464"/>
                </a:solidFill>
                <a:effectLst/>
                <a:uLnTx/>
                <a:uFillTx/>
                <a:latin typeface="Helvetica-Light"/>
                <a:ea typeface="+mn-ea"/>
                <a:cs typeface="+mn-cs"/>
              </a:endParaRPr>
            </a:p>
          </p:txBody>
        </p:sp>
        <p:sp>
          <p:nvSpPr>
            <p:cNvPr id="13" name="Freeform: Shape 12">
              <a:extLst>
                <a:ext uri="{FF2B5EF4-FFF2-40B4-BE49-F238E27FC236}">
                  <a16:creationId xmlns:a16="http://schemas.microsoft.com/office/drawing/2014/main" id="{5AE5D4B1-D529-4069-92AA-16E1B391A6BF}"/>
                </a:ext>
              </a:extLst>
            </p:cNvPr>
            <p:cNvSpPr/>
            <p:nvPr/>
          </p:nvSpPr>
          <p:spPr>
            <a:xfrm>
              <a:off x="34005" y="23167"/>
              <a:ext cx="1331681" cy="1155444"/>
            </a:xfrm>
            <a:custGeom>
              <a:avLst/>
              <a:gdLst>
                <a:gd name="connsiteX0" fmla="*/ 0 w 1421708"/>
                <a:gd name="connsiteY0" fmla="*/ 591848 h 1222125"/>
                <a:gd name="connsiteX1" fmla="*/ 1421708 w 1421708"/>
                <a:gd name="connsiteY1" fmla="*/ 1222125 h 1222125"/>
                <a:gd name="connsiteX2" fmla="*/ 1421708 w 1421708"/>
                <a:gd name="connsiteY2" fmla="*/ 0 h 1222125"/>
              </a:gdLst>
              <a:ahLst/>
              <a:cxnLst>
                <a:cxn ang="0">
                  <a:pos x="connsiteX0" y="connsiteY0"/>
                </a:cxn>
                <a:cxn ang="0">
                  <a:pos x="connsiteX1" y="connsiteY1"/>
                </a:cxn>
                <a:cxn ang="0">
                  <a:pos x="connsiteX2" y="connsiteY2"/>
                </a:cxn>
              </a:cxnLst>
              <a:rect l="l" t="t" r="r" b="b"/>
              <a:pathLst>
                <a:path w="1421708" h="1222125">
                  <a:moveTo>
                    <a:pt x="0" y="591848"/>
                  </a:moveTo>
                  <a:lnTo>
                    <a:pt x="1421708" y="1222125"/>
                  </a:lnTo>
                  <a:lnTo>
                    <a:pt x="1421708" y="0"/>
                  </a:lnTo>
                  <a:close/>
                </a:path>
              </a:pathLst>
            </a:custGeom>
            <a:solidFill>
              <a:schemeClr val="accent1"/>
            </a:solidFill>
            <a:ln w="53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464"/>
                </a:solidFill>
                <a:effectLst/>
                <a:uLnTx/>
                <a:uFillTx/>
                <a:latin typeface="Helvetica-Light"/>
                <a:ea typeface="+mn-ea"/>
                <a:cs typeface="+mn-cs"/>
              </a:endParaRPr>
            </a:p>
          </p:txBody>
        </p:sp>
        <p:sp>
          <p:nvSpPr>
            <p:cNvPr id="14" name="Freeform: Shape 13">
              <a:extLst>
                <a:ext uri="{FF2B5EF4-FFF2-40B4-BE49-F238E27FC236}">
                  <a16:creationId xmlns:a16="http://schemas.microsoft.com/office/drawing/2014/main" id="{630020BB-B5A9-48CC-9939-C1F42A09A502}"/>
                </a:ext>
              </a:extLst>
            </p:cNvPr>
            <p:cNvSpPr/>
            <p:nvPr/>
          </p:nvSpPr>
          <p:spPr>
            <a:xfrm>
              <a:off x="1365686" y="616973"/>
              <a:ext cx="1331731" cy="1155444"/>
            </a:xfrm>
            <a:custGeom>
              <a:avLst/>
              <a:gdLst>
                <a:gd name="connsiteX0" fmla="*/ 0 w 1421761"/>
                <a:gd name="connsiteY0" fmla="*/ 591794 h 1222125"/>
                <a:gd name="connsiteX1" fmla="*/ 1421761 w 1421761"/>
                <a:gd name="connsiteY1" fmla="*/ 1222125 h 1222125"/>
                <a:gd name="connsiteX2" fmla="*/ 1421761 w 1421761"/>
                <a:gd name="connsiteY2" fmla="*/ 0 h 1222125"/>
              </a:gdLst>
              <a:ahLst/>
              <a:cxnLst>
                <a:cxn ang="0">
                  <a:pos x="connsiteX0" y="connsiteY0"/>
                </a:cxn>
                <a:cxn ang="0">
                  <a:pos x="connsiteX1" y="connsiteY1"/>
                </a:cxn>
                <a:cxn ang="0">
                  <a:pos x="connsiteX2" y="connsiteY2"/>
                </a:cxn>
              </a:cxnLst>
              <a:rect l="l" t="t" r="r" b="b"/>
              <a:pathLst>
                <a:path w="1421761" h="1222125">
                  <a:moveTo>
                    <a:pt x="0" y="591794"/>
                  </a:moveTo>
                  <a:lnTo>
                    <a:pt x="1421761" y="1222125"/>
                  </a:lnTo>
                  <a:lnTo>
                    <a:pt x="1421761" y="0"/>
                  </a:lnTo>
                  <a:close/>
                </a:path>
              </a:pathLst>
            </a:custGeom>
            <a:solidFill>
              <a:schemeClr val="accent2"/>
            </a:solidFill>
            <a:ln w="53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464"/>
                </a:solidFill>
                <a:effectLst/>
                <a:uLnTx/>
                <a:uFillTx/>
                <a:latin typeface="Helvetica-Light"/>
                <a:ea typeface="+mn-ea"/>
                <a:cs typeface="+mn-cs"/>
              </a:endParaRPr>
            </a:p>
          </p:txBody>
        </p:sp>
        <p:sp>
          <p:nvSpPr>
            <p:cNvPr id="15" name="Freeform: Shape 14">
              <a:extLst>
                <a:ext uri="{FF2B5EF4-FFF2-40B4-BE49-F238E27FC236}">
                  <a16:creationId xmlns:a16="http://schemas.microsoft.com/office/drawing/2014/main" id="{2BA9919E-8757-47EA-AF29-47E3FDC08853}"/>
                </a:ext>
              </a:extLst>
            </p:cNvPr>
            <p:cNvSpPr/>
            <p:nvPr/>
          </p:nvSpPr>
          <p:spPr>
            <a:xfrm>
              <a:off x="1365686" y="23167"/>
              <a:ext cx="1331731" cy="1155444"/>
            </a:xfrm>
            <a:custGeom>
              <a:avLst/>
              <a:gdLst>
                <a:gd name="connsiteX0" fmla="*/ 1421761 w 1421761"/>
                <a:gd name="connsiteY0" fmla="*/ 630278 h 1222125"/>
                <a:gd name="connsiteX1" fmla="*/ 0 w 1421761"/>
                <a:gd name="connsiteY1" fmla="*/ 0 h 1222125"/>
                <a:gd name="connsiteX2" fmla="*/ 0 w 1421761"/>
                <a:gd name="connsiteY2" fmla="*/ 1222125 h 1222125"/>
              </a:gdLst>
              <a:ahLst/>
              <a:cxnLst>
                <a:cxn ang="0">
                  <a:pos x="connsiteX0" y="connsiteY0"/>
                </a:cxn>
                <a:cxn ang="0">
                  <a:pos x="connsiteX1" y="connsiteY1"/>
                </a:cxn>
                <a:cxn ang="0">
                  <a:pos x="connsiteX2" y="connsiteY2"/>
                </a:cxn>
              </a:cxnLst>
              <a:rect l="l" t="t" r="r" b="b"/>
              <a:pathLst>
                <a:path w="1421761" h="1222125">
                  <a:moveTo>
                    <a:pt x="1421761" y="630278"/>
                  </a:moveTo>
                  <a:lnTo>
                    <a:pt x="0" y="0"/>
                  </a:lnTo>
                  <a:lnTo>
                    <a:pt x="0" y="1222125"/>
                  </a:lnTo>
                  <a:close/>
                </a:path>
              </a:pathLst>
            </a:custGeom>
            <a:solidFill>
              <a:schemeClr val="bg1"/>
            </a:solidFill>
            <a:ln w="530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464"/>
                </a:solidFill>
                <a:effectLst/>
                <a:uLnTx/>
                <a:uFillTx/>
                <a:latin typeface="Helvetica-Light"/>
                <a:ea typeface="+mn-ea"/>
                <a:cs typeface="+mn-cs"/>
              </a:endParaRPr>
            </a:p>
          </p:txBody>
        </p:sp>
        <p:sp>
          <p:nvSpPr>
            <p:cNvPr id="16" name="Freeform: Shape 15">
              <a:extLst>
                <a:ext uri="{FF2B5EF4-FFF2-40B4-BE49-F238E27FC236}">
                  <a16:creationId xmlns:a16="http://schemas.microsoft.com/office/drawing/2014/main" id="{49362404-B0D3-4845-81C6-4BB463DC0FB9}"/>
                </a:ext>
              </a:extLst>
            </p:cNvPr>
            <p:cNvSpPr/>
            <p:nvPr/>
          </p:nvSpPr>
          <p:spPr>
            <a:xfrm>
              <a:off x="2704627" y="-13656"/>
              <a:ext cx="1495109" cy="633867"/>
            </a:xfrm>
            <a:custGeom>
              <a:avLst/>
              <a:gdLst>
                <a:gd name="connsiteX0" fmla="*/ 0 w 1495109"/>
                <a:gd name="connsiteY0" fmla="*/ 0 h 633867"/>
                <a:gd name="connsiteX1" fmla="*/ 1482463 w 1495109"/>
                <a:gd name="connsiteY1" fmla="*/ 0 h 633867"/>
                <a:gd name="connsiteX2" fmla="*/ 1495109 w 1495109"/>
                <a:gd name="connsiteY2" fmla="*/ 5659 h 633867"/>
                <a:gd name="connsiteX3" fmla="*/ 0 w 1495109"/>
                <a:gd name="connsiteY3" fmla="*/ 633867 h 633867"/>
              </a:gdLst>
              <a:ahLst/>
              <a:cxnLst>
                <a:cxn ang="0">
                  <a:pos x="connsiteX0" y="connsiteY0"/>
                </a:cxn>
                <a:cxn ang="0">
                  <a:pos x="connsiteX1" y="connsiteY1"/>
                </a:cxn>
                <a:cxn ang="0">
                  <a:pos x="connsiteX2" y="connsiteY2"/>
                </a:cxn>
                <a:cxn ang="0">
                  <a:pos x="connsiteX3" y="connsiteY3"/>
                </a:cxn>
              </a:cxnLst>
              <a:rect l="l" t="t" r="r" b="b"/>
              <a:pathLst>
                <a:path w="1495109" h="633867">
                  <a:moveTo>
                    <a:pt x="0" y="0"/>
                  </a:moveTo>
                  <a:lnTo>
                    <a:pt x="1482463" y="0"/>
                  </a:lnTo>
                  <a:lnTo>
                    <a:pt x="1495109" y="5659"/>
                  </a:lnTo>
                  <a:lnTo>
                    <a:pt x="0" y="633867"/>
                  </a:lnTo>
                  <a:close/>
                </a:path>
              </a:pathLst>
            </a:custGeom>
            <a:solidFill>
              <a:schemeClr val="bg1"/>
            </a:solidFill>
            <a:ln w="5302"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1464"/>
                </a:solidFill>
                <a:effectLst/>
                <a:uLnTx/>
                <a:uFillTx/>
                <a:latin typeface="Helvetica-Light"/>
                <a:ea typeface="+mn-ea"/>
                <a:cs typeface="+mn-cs"/>
              </a:endParaRPr>
            </a:p>
          </p:txBody>
        </p:sp>
      </p:grpSp>
      <p:pic>
        <p:nvPicPr>
          <p:cNvPr id="19" name="Picture 18" descr="A picture containing text&#10;&#10;Description automatically generated">
            <a:extLst>
              <a:ext uri="{FF2B5EF4-FFF2-40B4-BE49-F238E27FC236}">
                <a16:creationId xmlns:a16="http://schemas.microsoft.com/office/drawing/2014/main" id="{649CC1AD-4096-4C1B-8491-A834E6E4386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12206" y="5705004"/>
            <a:ext cx="2523582" cy="879183"/>
          </a:xfrm>
          <a:prstGeom prst="rect">
            <a:avLst/>
          </a:prstGeom>
        </p:spPr>
      </p:pic>
      <p:pic>
        <p:nvPicPr>
          <p:cNvPr id="17" name="Picture 16">
            <a:extLst>
              <a:ext uri="{FF2B5EF4-FFF2-40B4-BE49-F238E27FC236}">
                <a16:creationId xmlns:a16="http://schemas.microsoft.com/office/drawing/2014/main" id="{53695B08-4C51-48A9-9D95-575DF10616D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8039" y="36637"/>
            <a:ext cx="1712662" cy="597361"/>
          </a:xfrm>
          <a:prstGeom prst="rect">
            <a:avLst/>
          </a:prstGeom>
          <a:ln>
            <a:solidFill>
              <a:srgbClr val="00BFF2"/>
            </a:solidFill>
          </a:ln>
        </p:spPr>
      </p:pic>
      <p:sp>
        <p:nvSpPr>
          <p:cNvPr id="4" name="Title 9">
            <a:extLst>
              <a:ext uri="{FF2B5EF4-FFF2-40B4-BE49-F238E27FC236}">
                <a16:creationId xmlns:a16="http://schemas.microsoft.com/office/drawing/2014/main" id="{CC8D8B8A-0681-C94C-4291-6371EF833906}"/>
              </a:ext>
            </a:extLst>
          </p:cNvPr>
          <p:cNvSpPr txBox="1">
            <a:spLocks/>
          </p:cNvSpPr>
          <p:nvPr/>
        </p:nvSpPr>
        <p:spPr>
          <a:xfrm>
            <a:off x="2579328" y="6254560"/>
            <a:ext cx="2046035" cy="274256"/>
          </a:xfrm>
          <a:prstGeom prst="rect">
            <a:avLst/>
          </a:prstGeom>
        </p:spPr>
        <p:txBody>
          <a:bodyPr vert="horz" lIns="91440" tIns="45720" rIns="91440" bIns="45720" rtlCol="0" anchor="t">
            <a:noAutofit/>
          </a:bodyPr>
          <a:lstStyle>
            <a:lvl1pPr algn="l" defTabSz="944056" rtl="0" eaLnBrk="1" latinLnBrk="0" hangingPunct="1">
              <a:lnSpc>
                <a:spcPct val="100000"/>
              </a:lnSpc>
              <a:spcBef>
                <a:spcPct val="0"/>
              </a:spcBef>
              <a:buNone/>
              <a:defRPr sz="3750" kern="1200">
                <a:solidFill>
                  <a:schemeClr val="bg1"/>
                </a:solidFill>
                <a:latin typeface="+mj-lt"/>
                <a:ea typeface="+mj-ea"/>
                <a:cs typeface="+mj-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itchFamily="2" charset="0"/>
                <a:ea typeface="+mj-ea"/>
                <a:cs typeface="+mj-cs"/>
              </a:rPr>
              <a:t>October 2023</a:t>
            </a:r>
          </a:p>
        </p:txBody>
      </p:sp>
      <p:sp>
        <p:nvSpPr>
          <p:cNvPr id="9" name="TextBox 8">
            <a:extLst>
              <a:ext uri="{FF2B5EF4-FFF2-40B4-BE49-F238E27FC236}">
                <a16:creationId xmlns:a16="http://schemas.microsoft.com/office/drawing/2014/main" id="{2FE9D625-F5A2-71C4-8F43-385B5B046311}"/>
              </a:ext>
            </a:extLst>
          </p:cNvPr>
          <p:cNvSpPr txBox="1"/>
          <p:nvPr/>
        </p:nvSpPr>
        <p:spPr>
          <a:xfrm>
            <a:off x="149629" y="3329688"/>
            <a:ext cx="5217899"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ED3C8D"/>
                </a:solidFill>
                <a:effectLst/>
                <a:uLnTx/>
                <a:uFillTx/>
                <a:latin typeface="Helvetica" panose="020B0500000000000000" pitchFamily="34" charset="0"/>
                <a:ea typeface="+mn-ea"/>
                <a:cs typeface="+mn-cs"/>
              </a:rPr>
              <a:t>The Passion </a:t>
            </a:r>
            <a:br>
              <a:rPr kumimoji="0" lang="en-US" sz="3400" b="1" i="0" u="none" strike="noStrike" kern="1200" cap="none" spc="0" normalizeH="0" baseline="0" noProof="0" dirty="0">
                <a:ln>
                  <a:noFill/>
                </a:ln>
                <a:solidFill>
                  <a:srgbClr val="ED3C8D"/>
                </a:solidFill>
                <a:effectLst/>
                <a:uLnTx/>
                <a:uFillTx/>
                <a:latin typeface="Helvetica" panose="020B0500000000000000" pitchFamily="34" charset="0"/>
                <a:ea typeface="+mn-ea"/>
                <a:cs typeface="+mn-cs"/>
              </a:rPr>
            </a:br>
            <a:r>
              <a:rPr kumimoji="0" lang="en-US" sz="3400" b="1" i="0" u="none" strike="noStrike" kern="1200" cap="none" spc="0" normalizeH="0" baseline="0" noProof="0" dirty="0">
                <a:ln>
                  <a:noFill/>
                </a:ln>
                <a:solidFill>
                  <a:srgbClr val="ED3C8D"/>
                </a:solidFill>
                <a:effectLst/>
                <a:uLnTx/>
                <a:uFillTx/>
                <a:latin typeface="Helvetica" panose="020B0500000000000000" pitchFamily="34" charset="0"/>
                <a:ea typeface="+mn-ea"/>
                <a:cs typeface="+mn-cs"/>
              </a:rPr>
              <a:t>of the Cinema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600" dirty="0">
                <a:solidFill>
                  <a:srgbClr val="1B1464"/>
                </a:solidFill>
                <a:latin typeface="Helvetica" panose="020B0403020202020204" pitchFamily="34" charset="0"/>
                <a:ea typeface="+mj-ea"/>
                <a:cs typeface="+mj-cs"/>
              </a:rPr>
              <a:t>Tapping into people’s excitement for quality, premium video content</a:t>
            </a:r>
          </a:p>
        </p:txBody>
      </p:sp>
      <p:pic>
        <p:nvPicPr>
          <p:cNvPr id="2" name="Picture 1" descr="Text&#10;&#10;Description automatically generated with low confidence">
            <a:extLst>
              <a:ext uri="{FF2B5EF4-FFF2-40B4-BE49-F238E27FC236}">
                <a16:creationId xmlns:a16="http://schemas.microsoft.com/office/drawing/2014/main" id="{43D47A2E-CEDB-139C-494F-CCA92490EC5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12206" y="1732118"/>
            <a:ext cx="2903973" cy="1261244"/>
          </a:xfrm>
          <a:prstGeom prst="rect">
            <a:avLst/>
          </a:prstGeom>
        </p:spPr>
      </p:pic>
    </p:spTree>
    <p:extLst>
      <p:ext uri="{BB962C8B-B14F-4D97-AF65-F5344CB8AC3E}">
        <p14:creationId xmlns:p14="http://schemas.microsoft.com/office/powerpoint/2010/main" val="14570058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98CE80E-1108-18C8-C708-C2CE43297BDD}"/>
              </a:ext>
            </a:extLst>
          </p:cNvPr>
          <p:cNvSpPr/>
          <p:nvPr/>
        </p:nvSpPr>
        <p:spPr>
          <a:xfrm>
            <a:off x="8629649" y="1678335"/>
            <a:ext cx="3562350" cy="5172987"/>
          </a:xfrm>
          <a:prstGeom prst="rect">
            <a:avLst/>
          </a:prstGeom>
          <a:solidFill>
            <a:srgbClr val="1B146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8C88E02-F6D0-44F0-B46B-CFF324F72288}"/>
              </a:ext>
            </a:extLst>
          </p:cNvPr>
          <p:cNvSpPr/>
          <p:nvPr/>
        </p:nvSpPr>
        <p:spPr>
          <a:xfrm>
            <a:off x="-1630" y="1686476"/>
            <a:ext cx="863128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644C04C2-5A18-498E-8A8F-E6932D60C2CF}"/>
              </a:ext>
            </a:extLst>
          </p:cNvPr>
          <p:cNvSpPr/>
          <p:nvPr/>
        </p:nvSpPr>
        <p:spPr>
          <a:xfrm>
            <a:off x="292964" y="460941"/>
            <a:ext cx="11818428"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Because they crave the best premium video content regardless of screen, TV viewers and streamers are </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also likely to be habitual movie-goers</a:t>
            </a:r>
            <a:endParaRPr kumimoji="0" lang="en-US" sz="2600" b="1" i="0" u="none" strike="noStrike" kern="1200" cap="none" spc="0" normalizeH="0" baseline="0" noProof="0">
              <a:ln>
                <a:noFill/>
              </a:ln>
              <a:solidFill>
                <a:srgbClr val="1B1464"/>
              </a:solidFill>
              <a:effectLst/>
              <a:uLnTx/>
              <a:uFillTx/>
              <a:latin typeface="Helvetica" pitchFamily="2" charset="0"/>
              <a:ea typeface="+mn-ea"/>
              <a:cs typeface="+mn-cs"/>
            </a:endParaRPr>
          </a:p>
        </p:txBody>
      </p:sp>
      <p:sp>
        <p:nvSpPr>
          <p:cNvPr id="3" name="TextBox 2">
            <a:extLst>
              <a:ext uri="{FF2B5EF4-FFF2-40B4-BE49-F238E27FC236}">
                <a16:creationId xmlns:a16="http://schemas.microsoft.com/office/drawing/2014/main" id="{78423798-9F58-450E-9DC8-05D529A68B5E}"/>
              </a:ext>
            </a:extLst>
          </p:cNvPr>
          <p:cNvSpPr txBox="1"/>
          <p:nvPr/>
        </p:nvSpPr>
        <p:spPr>
          <a:xfrm>
            <a:off x="494092" y="6207009"/>
            <a:ext cx="813555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Source: Screenvision Media, Screen Engine Data, November 2022, Q: How do you/your household connect to media? - Subscribe to cable; Q Do you/your household subscribe, use or borrow any streaming services (free or paid)? – Yes. Base: Total Respondents.</a:t>
            </a:r>
          </a:p>
        </p:txBody>
      </p:sp>
      <p:sp>
        <p:nvSpPr>
          <p:cNvPr id="12" name="Rectangle: Rounded Corners 11">
            <a:extLst>
              <a:ext uri="{FF2B5EF4-FFF2-40B4-BE49-F238E27FC236}">
                <a16:creationId xmlns:a16="http://schemas.microsoft.com/office/drawing/2014/main" id="{9D49F73F-41E0-4FCC-A700-B07EBDBB5606}"/>
              </a:ext>
            </a:extLst>
          </p:cNvPr>
          <p:cNvSpPr/>
          <p:nvPr/>
        </p:nvSpPr>
        <p:spPr>
          <a:xfrm>
            <a:off x="8867204" y="1962356"/>
            <a:ext cx="3216579" cy="4272667"/>
          </a:xfrm>
          <a:prstGeom prst="roundRect">
            <a:avLst/>
          </a:prstGeom>
          <a:solidFill>
            <a:schemeClr val="bg1"/>
          </a:solidFill>
          <a:ln w="19050">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2.9x</a:t>
            </a:r>
            <a:br>
              <a:rPr kumimoji="0" lang="en-US" sz="20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br>
            <a:r>
              <a:rPr kumimoji="0" lang="en-US" sz="1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TV viewers are </a:t>
            </a:r>
            <a:r>
              <a:rPr kumimoji="0" lang="en-US" sz="1800" b="1"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nearly three times more likely </a:t>
            </a:r>
            <a:r>
              <a:rPr kumimoji="0" lang="en-US" sz="1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to be heavy movie-goer than a light movie-goer.</a:t>
            </a:r>
            <a:br>
              <a:rPr kumimoji="0" lang="en-US" sz="20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br>
            <a:br>
              <a:rPr kumimoji="0" lang="en-US" sz="20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br>
            <a:r>
              <a:rPr kumimoji="0" lang="en-US" sz="4400" b="1"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2.4x</a:t>
            </a:r>
            <a:br>
              <a:rPr kumimoji="0" lang="en-US" sz="20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br>
            <a:r>
              <a:rPr kumimoji="0" lang="en-US" sz="1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Streamers are </a:t>
            </a:r>
            <a:r>
              <a:rPr kumimoji="0" lang="en-US" sz="1800" b="1" i="0" u="none" strike="noStrike" kern="1200" cap="none" spc="0" normalizeH="0" baseline="0" noProof="0">
                <a:ln>
                  <a:noFill/>
                </a:ln>
                <a:solidFill>
                  <a:srgbClr val="ED3C8D"/>
                </a:solidFill>
                <a:effectLst/>
                <a:uLnTx/>
                <a:uFillTx/>
                <a:latin typeface="Helvetica" panose="020B0604020202020204" pitchFamily="34" charset="0"/>
                <a:ea typeface="+mn-ea"/>
                <a:cs typeface="Helvetica" panose="020B0604020202020204" pitchFamily="34" charset="0"/>
              </a:rPr>
              <a:t>two and a half times more likely </a:t>
            </a:r>
            <a:r>
              <a:rPr kumimoji="0" lang="en-US" sz="1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to be heavy movie-goer than a light movie-goer.</a:t>
            </a:r>
            <a:endParaRPr kumimoji="0" lang="en-US" sz="20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cxnSp>
        <p:nvCxnSpPr>
          <p:cNvPr id="24" name="Straight Connector 23">
            <a:extLst>
              <a:ext uri="{FF2B5EF4-FFF2-40B4-BE49-F238E27FC236}">
                <a16:creationId xmlns:a16="http://schemas.microsoft.com/office/drawing/2014/main" id="{B1F7AE18-BAE5-5C93-AB17-3EC37FAA3225}"/>
              </a:ext>
            </a:extLst>
          </p:cNvPr>
          <p:cNvCxnSpPr/>
          <p:nvPr/>
        </p:nvCxnSpPr>
        <p:spPr>
          <a:xfrm>
            <a:off x="9088526" y="4129169"/>
            <a:ext cx="2712720" cy="0"/>
          </a:xfrm>
          <a:prstGeom prst="line">
            <a:avLst/>
          </a:prstGeom>
          <a:ln w="19050">
            <a:solidFill>
              <a:srgbClr val="1B1464"/>
            </a:solidFill>
            <a:prstDash val="lgDash"/>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DD6A3990-17A4-1EE2-F398-7084AA4ACD4B}"/>
              </a:ext>
            </a:extLst>
          </p:cNvPr>
          <p:cNvSpPr/>
          <p:nvPr/>
        </p:nvSpPr>
        <p:spPr>
          <a:xfrm>
            <a:off x="57994" y="1686476"/>
            <a:ext cx="8571655"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Movie Attendance Frequency by Platform Viewers</a:t>
            </a:r>
            <a:endPar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graphicFrame>
        <p:nvGraphicFramePr>
          <p:cNvPr id="5" name="Chart 4">
            <a:extLst>
              <a:ext uri="{FF2B5EF4-FFF2-40B4-BE49-F238E27FC236}">
                <a16:creationId xmlns:a16="http://schemas.microsoft.com/office/drawing/2014/main" id="{B93788A5-FC2D-07ED-486F-BBDD3E844FB3}"/>
              </a:ext>
            </a:extLst>
          </p:cNvPr>
          <p:cNvGraphicFramePr/>
          <p:nvPr/>
        </p:nvGraphicFramePr>
        <p:xfrm>
          <a:off x="292964" y="2276480"/>
          <a:ext cx="8000999" cy="3709856"/>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a:extLst>
              <a:ext uri="{FF2B5EF4-FFF2-40B4-BE49-F238E27FC236}">
                <a16:creationId xmlns:a16="http://schemas.microsoft.com/office/drawing/2014/main" id="{36515810-ADB1-6D6C-92C6-7F64A7914B5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7" name="Slide Number Placeholder 5">
            <a:extLst>
              <a:ext uri="{FF2B5EF4-FFF2-40B4-BE49-F238E27FC236}">
                <a16:creationId xmlns:a16="http://schemas.microsoft.com/office/drawing/2014/main" id="{2298C057-AC33-1091-6A01-11117F0CA7A2}"/>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F46565BB-CCEB-65FA-09EC-F7D8D4E225B7}"/>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34273045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52AD7-7F6F-4810-03DE-C115B33C977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1BF894CE-5EB9-4BB3-F6C7-477E37F6A6AA}"/>
              </a:ext>
            </a:extLst>
          </p:cNvPr>
          <p:cNvSpPr/>
          <p:nvPr/>
        </p:nvSpPr>
        <p:spPr>
          <a:xfrm>
            <a:off x="241540" y="400514"/>
            <a:ext cx="11950461"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B1464"/>
                </a:solidFill>
                <a:latin typeface="Helvetica" pitchFamily="2" charset="0"/>
              </a:rPr>
              <a:t>With that said, the theatrical release of Barbie and Oppenheimer </a:t>
            </a:r>
            <a:r>
              <a:rPr lang="en-US" sz="2600" b="1">
                <a:solidFill>
                  <a:srgbClr val="ED3C8D"/>
                </a:solidFill>
                <a:latin typeface="Helvetica" pitchFamily="2" charset="0"/>
              </a:rPr>
              <a:t>created more excitement than any other premium video content </a:t>
            </a:r>
            <a:r>
              <a:rPr lang="en-US" sz="2600" b="1">
                <a:solidFill>
                  <a:srgbClr val="1B1464"/>
                </a:solidFill>
                <a:latin typeface="Helvetica" pitchFamily="2" charset="0"/>
              </a:rPr>
              <a:t>this summer</a:t>
            </a:r>
          </a:p>
        </p:txBody>
      </p:sp>
      <p:pic>
        <p:nvPicPr>
          <p:cNvPr id="2" name="Picture 1">
            <a:extLst>
              <a:ext uri="{FF2B5EF4-FFF2-40B4-BE49-F238E27FC236}">
                <a16:creationId xmlns:a16="http://schemas.microsoft.com/office/drawing/2014/main" id="{06CEDF0A-D03C-E28C-8382-06185E8D0B5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BDE1BC5F-BB63-0916-3A60-3B803226C47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1E957BC7-FFD0-73CE-08EA-C2A979729B8D}"/>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graphicFrame>
        <p:nvGraphicFramePr>
          <p:cNvPr id="13" name="Chart 12">
            <a:extLst>
              <a:ext uri="{FF2B5EF4-FFF2-40B4-BE49-F238E27FC236}">
                <a16:creationId xmlns:a16="http://schemas.microsoft.com/office/drawing/2014/main" id="{CC4B000C-711E-0187-52E9-917E9C4B60DB}"/>
              </a:ext>
            </a:extLst>
          </p:cNvPr>
          <p:cNvGraphicFramePr/>
          <p:nvPr>
            <p:extLst>
              <p:ext uri="{D42A27DB-BD31-4B8C-83A1-F6EECF244321}">
                <p14:modId xmlns:p14="http://schemas.microsoft.com/office/powerpoint/2010/main" val="480940856"/>
              </p:ext>
            </p:extLst>
          </p:nvPr>
        </p:nvGraphicFramePr>
        <p:xfrm>
          <a:off x="326265" y="2360535"/>
          <a:ext cx="11539470" cy="3961803"/>
        </p:xfrm>
        <a:graphic>
          <a:graphicData uri="http://schemas.openxmlformats.org/drawingml/2006/chart">
            <c:chart xmlns:c="http://schemas.openxmlformats.org/drawingml/2006/chart" xmlns:r="http://schemas.openxmlformats.org/officeDocument/2006/relationships" r:id="rId4"/>
          </a:graphicData>
        </a:graphic>
      </p:graphicFrame>
      <p:sp>
        <p:nvSpPr>
          <p:cNvPr id="15" name="Rectangle 14">
            <a:extLst>
              <a:ext uri="{FF2B5EF4-FFF2-40B4-BE49-F238E27FC236}">
                <a16:creationId xmlns:a16="http://schemas.microsoft.com/office/drawing/2014/main" id="{C6D9FF87-4A6F-BFF9-C162-C2967DA2B78D}"/>
              </a:ext>
            </a:extLst>
          </p:cNvPr>
          <p:cNvSpPr/>
          <p:nvPr/>
        </p:nvSpPr>
        <p:spPr>
          <a:xfrm>
            <a:off x="6421731" y="3978822"/>
            <a:ext cx="1131998" cy="341762"/>
          </a:xfrm>
          <a:prstGeom prst="rect">
            <a:avLst/>
          </a:prstGeom>
          <a:solidFill>
            <a:srgbClr val="FFFFFF"/>
          </a:solidFill>
          <a:ln>
            <a:solidFill>
              <a:srgbClr val="00C0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b="1" u="sng">
                <a:solidFill>
                  <a:srgbClr val="00C0F3"/>
                </a:solidFill>
                <a:latin typeface="Helvetica" panose="020B0604020202020204"/>
                <a:cs typeface="Helvetica" panose="020B0604020202020204"/>
              </a:rPr>
              <a:t>Oppenheimer</a:t>
            </a:r>
            <a:br>
              <a:rPr lang="en-US" sz="1050" b="1" u="sng">
                <a:solidFill>
                  <a:srgbClr val="00C0F3"/>
                </a:solidFill>
                <a:latin typeface="Helvetica" panose="020B0604020202020204"/>
                <a:cs typeface="Helvetica" panose="020B0604020202020204"/>
              </a:rPr>
            </a:br>
            <a:r>
              <a:rPr lang="en-US" sz="900" i="1">
                <a:solidFill>
                  <a:srgbClr val="00C0F3"/>
                </a:solidFill>
                <a:latin typeface="Helvetica" panose="020B0604020202020204"/>
                <a:cs typeface="Helvetica" panose="020B0604020202020204"/>
              </a:rPr>
              <a:t>7/22 Max: 55</a:t>
            </a:r>
            <a:endParaRPr lang="en-US" sz="1100" i="1">
              <a:solidFill>
                <a:srgbClr val="00C0F3"/>
              </a:solidFill>
              <a:latin typeface="Helvetica" panose="020B0604020202020204"/>
              <a:cs typeface="Helvetica" panose="020B0604020202020204"/>
            </a:endParaRPr>
          </a:p>
        </p:txBody>
      </p:sp>
      <p:sp>
        <p:nvSpPr>
          <p:cNvPr id="16" name="Rectangle 15">
            <a:extLst>
              <a:ext uri="{FF2B5EF4-FFF2-40B4-BE49-F238E27FC236}">
                <a16:creationId xmlns:a16="http://schemas.microsoft.com/office/drawing/2014/main" id="{8E275B65-B213-2816-0B1B-E44F6B62FD11}"/>
              </a:ext>
            </a:extLst>
          </p:cNvPr>
          <p:cNvSpPr/>
          <p:nvPr/>
        </p:nvSpPr>
        <p:spPr>
          <a:xfrm>
            <a:off x="7185589" y="3113999"/>
            <a:ext cx="1131998" cy="341762"/>
          </a:xfrm>
          <a:prstGeom prst="rect">
            <a:avLst/>
          </a:prstGeom>
          <a:solidFill>
            <a:schemeClr val="bg1"/>
          </a:solidFill>
          <a:ln>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b="1" u="sng">
                <a:solidFill>
                  <a:srgbClr val="ED3C8D"/>
                </a:solidFill>
                <a:latin typeface="Helvetica" panose="020B0604020202020204"/>
                <a:cs typeface="Helvetica" panose="020B0604020202020204"/>
              </a:rPr>
              <a:t>Barbie:</a:t>
            </a:r>
            <a:br>
              <a:rPr lang="en-US" sz="1050" b="1" u="sng">
                <a:solidFill>
                  <a:srgbClr val="ED3C8D"/>
                </a:solidFill>
                <a:latin typeface="Helvetica" panose="020B0604020202020204"/>
                <a:cs typeface="Helvetica" panose="020B0604020202020204"/>
              </a:rPr>
            </a:br>
            <a:r>
              <a:rPr lang="en-US" sz="900" i="1">
                <a:solidFill>
                  <a:srgbClr val="ED3C8D"/>
                </a:solidFill>
                <a:latin typeface="Helvetica" panose="020B0604020202020204"/>
                <a:cs typeface="Helvetica" panose="020B0604020202020204"/>
              </a:rPr>
              <a:t>7/22 Max: 100</a:t>
            </a:r>
            <a:endParaRPr lang="en-US" sz="1100" i="1">
              <a:solidFill>
                <a:srgbClr val="ED3C8D"/>
              </a:solidFill>
              <a:latin typeface="Helvetica" panose="020B0604020202020204"/>
              <a:cs typeface="Helvetica" panose="020B0604020202020204"/>
            </a:endParaRPr>
          </a:p>
        </p:txBody>
      </p:sp>
      <p:sp>
        <p:nvSpPr>
          <p:cNvPr id="20" name="TextBox 19">
            <a:extLst>
              <a:ext uri="{FF2B5EF4-FFF2-40B4-BE49-F238E27FC236}">
                <a16:creationId xmlns:a16="http://schemas.microsoft.com/office/drawing/2014/main" id="{9047B68E-F8FA-57C5-DAD2-E936B631A3C0}"/>
              </a:ext>
            </a:extLst>
          </p:cNvPr>
          <p:cNvSpPr txBox="1"/>
          <p:nvPr/>
        </p:nvSpPr>
        <p:spPr>
          <a:xfrm>
            <a:off x="803564" y="1746623"/>
            <a:ext cx="11062171" cy="523220"/>
          </a:xfrm>
          <a:prstGeom prst="rect">
            <a:avLst/>
          </a:prstGeom>
          <a:noFill/>
        </p:spPr>
        <p:txBody>
          <a:bodyPr wrap="square" rtlCol="0">
            <a:spAutoFit/>
          </a:bodyPr>
          <a:lstStyle/>
          <a:p>
            <a:pPr algn="ctr"/>
            <a:r>
              <a:rPr lang="en-US" sz="1600" b="1" u="sng">
                <a:solidFill>
                  <a:srgbClr val="1B1464"/>
                </a:solidFill>
                <a:latin typeface="Helvetica" panose="020B0604020202020204" pitchFamily="34" charset="0"/>
                <a:cs typeface="Helvetica" panose="020B0604020202020204" pitchFamily="34" charset="0"/>
              </a:rPr>
              <a:t>Cinema, TV &amp; Streaming Content: Google Trends Index</a:t>
            </a:r>
            <a:r>
              <a:rPr lang="en-US" sz="1600">
                <a:solidFill>
                  <a:srgbClr val="1B1464"/>
                </a:solidFill>
                <a:latin typeface="Helvetica" panose="020B0604020202020204" pitchFamily="34" charset="0"/>
                <a:cs typeface="Helvetica" panose="020B0604020202020204" pitchFamily="34" charset="0"/>
              </a:rPr>
              <a:t>*</a:t>
            </a:r>
          </a:p>
          <a:p>
            <a:pPr algn="ctr"/>
            <a:r>
              <a:rPr lang="en-US" sz="1200" i="1">
                <a:solidFill>
                  <a:srgbClr val="1B1464"/>
                </a:solidFill>
                <a:latin typeface="Helvetica" panose="020B0604020202020204" pitchFamily="34" charset="0"/>
                <a:cs typeface="Helvetica" panose="020B0604020202020204" pitchFamily="34" charset="0"/>
              </a:rPr>
              <a:t>reflects a selection of top movies, linear TV and streaming programs</a:t>
            </a:r>
          </a:p>
        </p:txBody>
      </p:sp>
      <p:sp>
        <p:nvSpPr>
          <p:cNvPr id="21" name="TextBox 20">
            <a:extLst>
              <a:ext uri="{FF2B5EF4-FFF2-40B4-BE49-F238E27FC236}">
                <a16:creationId xmlns:a16="http://schemas.microsoft.com/office/drawing/2014/main" id="{43747371-47DF-8CDC-10E3-8B18ADDE964F}"/>
              </a:ext>
            </a:extLst>
          </p:cNvPr>
          <p:cNvSpPr txBox="1"/>
          <p:nvPr/>
        </p:nvSpPr>
        <p:spPr>
          <a:xfrm>
            <a:off x="481665" y="6196538"/>
            <a:ext cx="11319810" cy="338554"/>
          </a:xfrm>
          <a:prstGeom prst="rect">
            <a:avLst/>
          </a:prstGeom>
          <a:noFill/>
        </p:spPr>
        <p:txBody>
          <a:bodyPr wrap="square" rtlCol="0">
            <a:spAutoFit/>
          </a:bodyPr>
          <a:lstStyle/>
          <a:p>
            <a:pPr lvl="0">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VAB analysis of Google Trends, United States only, All Categories, Web Search, 06/01/23-08/30/23. </a:t>
            </a:r>
            <a:r>
              <a:rPr kumimoji="0" lang="en-US" sz="8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*Google </a:t>
            </a:r>
            <a:r>
              <a:rPr lang="en-US" sz="800" b="1" dirty="0">
                <a:solidFill>
                  <a:srgbClr val="1B1464"/>
                </a:solidFill>
                <a:latin typeface="Helvetica" panose="020B0604020202020204" pitchFamily="34" charset="0"/>
                <a:cs typeface="Helvetica" panose="020B0604020202020204" pitchFamily="34" charset="0"/>
              </a:rPr>
              <a:t>Trends</a:t>
            </a:r>
            <a:r>
              <a:rPr kumimoji="0" lang="en-US" sz="8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Index represents </a:t>
            </a:r>
            <a:r>
              <a:rPr kumimoji="0" lang="en-US" sz="800" b="1" i="0" u="sng"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search interest</a:t>
            </a:r>
            <a:r>
              <a:rPr kumimoji="0" lang="en-US" sz="8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relative to the highest point on the chart for the given region and time period, a value of 100 is the peak popularity for the term, a value of 50 means that the term is half as popular</a:t>
            </a:r>
            <a:r>
              <a:rPr kumimoji="0" lang="en-US" sz="80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The date for each content represents the highest relative trend index (i.e., ‘max’) achieved during the measurement period.</a:t>
            </a:r>
            <a:endParaRPr kumimoji="0" lang="en-US" sz="800" b="1" i="0" u="none" strike="noStrike" kern="1200" cap="none" spc="0" normalizeH="0" baseline="0" noProof="0" dirty="0">
              <a:ln>
                <a:noFill/>
              </a:ln>
              <a:solidFill>
                <a:srgbClr val="ED3C8D"/>
              </a:solidFill>
              <a:effectLst/>
              <a:uLnTx/>
              <a:uFillTx/>
              <a:latin typeface="Helvetica" panose="020B0604020202020204" pitchFamily="34" charset="0"/>
              <a:ea typeface="+mn-ea"/>
              <a:cs typeface="Helvetica" panose="020B0604020202020204" pitchFamily="34" charset="0"/>
            </a:endParaRPr>
          </a:p>
        </p:txBody>
      </p:sp>
      <p:sp>
        <p:nvSpPr>
          <p:cNvPr id="8" name="Rectangle 7">
            <a:extLst>
              <a:ext uri="{FF2B5EF4-FFF2-40B4-BE49-F238E27FC236}">
                <a16:creationId xmlns:a16="http://schemas.microsoft.com/office/drawing/2014/main" id="{8B1B8B56-B7AD-CDF1-C8BB-370A09B2E127}"/>
              </a:ext>
            </a:extLst>
          </p:cNvPr>
          <p:cNvSpPr/>
          <p:nvPr/>
        </p:nvSpPr>
        <p:spPr>
          <a:xfrm>
            <a:off x="2394015" y="5284918"/>
            <a:ext cx="888570" cy="341762"/>
          </a:xfrm>
          <a:prstGeom prst="rect">
            <a:avLst/>
          </a:prstGeom>
          <a:solidFill>
            <a:srgbClr val="FFFFFF">
              <a:alpha val="65882"/>
            </a:srgbClr>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b="1" u="sng">
                <a:solidFill>
                  <a:srgbClr val="1B1464"/>
                </a:solidFill>
                <a:latin typeface="Helvetica" panose="020B0604020202020204"/>
                <a:cs typeface="Helvetica" panose="020B0604020202020204"/>
              </a:rPr>
              <a:t>Yellowstone</a:t>
            </a:r>
            <a:br>
              <a:rPr lang="en-US" sz="900" b="1" u="sng">
                <a:solidFill>
                  <a:srgbClr val="1B1464"/>
                </a:solidFill>
                <a:latin typeface="Helvetica" panose="020B0604020202020204"/>
                <a:cs typeface="Helvetica" panose="020B0604020202020204"/>
              </a:rPr>
            </a:br>
            <a:r>
              <a:rPr lang="en-US" sz="700" i="1">
                <a:solidFill>
                  <a:srgbClr val="1B1464"/>
                </a:solidFill>
                <a:latin typeface="Helvetica" panose="020B0604020202020204"/>
                <a:cs typeface="Helvetica" panose="020B0604020202020204"/>
              </a:rPr>
              <a:t>6/18 Max: 6</a:t>
            </a:r>
            <a:endParaRPr lang="en-US" sz="1000">
              <a:solidFill>
                <a:srgbClr val="1B1464"/>
              </a:solidFill>
              <a:latin typeface="Helvetica" panose="020B0604020202020204"/>
              <a:cs typeface="Helvetica" panose="020B0604020202020204"/>
            </a:endParaRPr>
          </a:p>
        </p:txBody>
      </p:sp>
      <p:sp>
        <p:nvSpPr>
          <p:cNvPr id="10" name="Rectangle 9">
            <a:extLst>
              <a:ext uri="{FF2B5EF4-FFF2-40B4-BE49-F238E27FC236}">
                <a16:creationId xmlns:a16="http://schemas.microsoft.com/office/drawing/2014/main" id="{D7449B78-5DFE-5AD5-A633-F195CE3C410A}"/>
              </a:ext>
            </a:extLst>
          </p:cNvPr>
          <p:cNvSpPr/>
          <p:nvPr/>
        </p:nvSpPr>
        <p:spPr>
          <a:xfrm>
            <a:off x="11205870" y="5114037"/>
            <a:ext cx="746947" cy="341762"/>
          </a:xfrm>
          <a:prstGeom prst="rect">
            <a:avLst/>
          </a:prstGeom>
          <a:solidFill>
            <a:srgbClr val="FFFFFF">
              <a:alpha val="65882"/>
            </a:srgbClr>
          </a:solidFill>
          <a:ln>
            <a:solidFill>
              <a:srgbClr val="4EBE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b="1" u="sng">
                <a:solidFill>
                  <a:srgbClr val="4EBEA4"/>
                </a:solidFill>
                <a:latin typeface="Helvetica" panose="020B0604020202020204"/>
                <a:cs typeface="Helvetica" panose="020B0604020202020204"/>
              </a:rPr>
              <a:t>One Piece</a:t>
            </a:r>
            <a:br>
              <a:rPr lang="en-US" sz="900" b="1" u="sng">
                <a:solidFill>
                  <a:srgbClr val="4EBEA4"/>
                </a:solidFill>
                <a:latin typeface="Helvetica" panose="020B0604020202020204"/>
                <a:cs typeface="Helvetica" panose="020B0604020202020204"/>
              </a:rPr>
            </a:br>
            <a:r>
              <a:rPr lang="en-US" sz="700" i="1">
                <a:solidFill>
                  <a:srgbClr val="4EBEA4"/>
                </a:solidFill>
                <a:latin typeface="Helvetica" panose="020B0604020202020204"/>
                <a:cs typeface="Helvetica" panose="020B0604020202020204"/>
              </a:rPr>
              <a:t>8/31 Max: 13</a:t>
            </a:r>
            <a:endParaRPr lang="en-US" sz="1000">
              <a:solidFill>
                <a:srgbClr val="4EBEA4"/>
              </a:solidFill>
              <a:latin typeface="Helvetica" panose="020B0604020202020204"/>
              <a:cs typeface="Helvetica" panose="020B0604020202020204"/>
            </a:endParaRPr>
          </a:p>
        </p:txBody>
      </p:sp>
      <p:sp>
        <p:nvSpPr>
          <p:cNvPr id="11" name="Rectangle 10">
            <a:extLst>
              <a:ext uri="{FF2B5EF4-FFF2-40B4-BE49-F238E27FC236}">
                <a16:creationId xmlns:a16="http://schemas.microsoft.com/office/drawing/2014/main" id="{C4E183D7-BB3F-A839-EDDD-5615AB196DD8}"/>
              </a:ext>
            </a:extLst>
          </p:cNvPr>
          <p:cNvSpPr/>
          <p:nvPr/>
        </p:nvSpPr>
        <p:spPr>
          <a:xfrm>
            <a:off x="3381265" y="5139609"/>
            <a:ext cx="888570" cy="341762"/>
          </a:xfrm>
          <a:prstGeom prst="rect">
            <a:avLst/>
          </a:prstGeom>
          <a:solidFill>
            <a:srgbClr val="FFFFFF">
              <a:alpha val="65882"/>
            </a:srgbClr>
          </a:solidFill>
          <a:ln>
            <a:solidFill>
              <a:srgbClr val="A343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b="1" u="sng">
                <a:solidFill>
                  <a:srgbClr val="A343FF"/>
                </a:solidFill>
                <a:latin typeface="Helvetica" panose="020B0604020202020204"/>
                <a:cs typeface="Helvetica" panose="020B0604020202020204"/>
              </a:rPr>
              <a:t>The Bear</a:t>
            </a:r>
            <a:br>
              <a:rPr lang="en-US" sz="900" b="1" u="sng">
                <a:solidFill>
                  <a:srgbClr val="A343FF"/>
                </a:solidFill>
                <a:latin typeface="Helvetica" panose="020B0604020202020204"/>
                <a:cs typeface="Helvetica" panose="020B0604020202020204"/>
              </a:rPr>
            </a:br>
            <a:r>
              <a:rPr lang="en-US" sz="700" i="1">
                <a:solidFill>
                  <a:srgbClr val="A343FF"/>
                </a:solidFill>
                <a:latin typeface="Helvetica" panose="020B0604020202020204"/>
                <a:cs typeface="Helvetica" panose="020B0604020202020204"/>
              </a:rPr>
              <a:t>6/25 Max: 9</a:t>
            </a:r>
            <a:endParaRPr lang="en-US" sz="1000">
              <a:solidFill>
                <a:srgbClr val="A343FF"/>
              </a:solidFill>
              <a:latin typeface="Helvetica" panose="020B0604020202020204"/>
              <a:cs typeface="Helvetica" panose="020B0604020202020204"/>
            </a:endParaRPr>
          </a:p>
        </p:txBody>
      </p:sp>
      <p:sp>
        <p:nvSpPr>
          <p:cNvPr id="12" name="Rectangle 11">
            <a:extLst>
              <a:ext uri="{FF2B5EF4-FFF2-40B4-BE49-F238E27FC236}">
                <a16:creationId xmlns:a16="http://schemas.microsoft.com/office/drawing/2014/main" id="{688A809B-74F3-F9E4-55B8-B931358E4E95}"/>
              </a:ext>
            </a:extLst>
          </p:cNvPr>
          <p:cNvSpPr/>
          <p:nvPr/>
        </p:nvSpPr>
        <p:spPr>
          <a:xfrm>
            <a:off x="5312032" y="5198856"/>
            <a:ext cx="850156" cy="341762"/>
          </a:xfrm>
          <a:prstGeom prst="rect">
            <a:avLst/>
          </a:prstGeom>
          <a:solidFill>
            <a:srgbClr val="FFFFFF">
              <a:alpha val="65882"/>
            </a:srgbClr>
          </a:solidFill>
          <a:ln>
            <a:solidFill>
              <a:srgbClr val="FFE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b="1" u="sng">
                <a:solidFill>
                  <a:srgbClr val="1B1464"/>
                </a:solidFill>
                <a:latin typeface="Helvetica" panose="020B0604020202020204"/>
                <a:cs typeface="Helvetica" panose="020B0604020202020204"/>
              </a:rPr>
              <a:t>Suits</a:t>
            </a:r>
            <a:br>
              <a:rPr lang="en-US" sz="900" b="1" u="sng">
                <a:solidFill>
                  <a:srgbClr val="1B1464"/>
                </a:solidFill>
                <a:latin typeface="Helvetica" panose="020B0604020202020204"/>
                <a:cs typeface="Helvetica" panose="020B0604020202020204"/>
              </a:rPr>
            </a:br>
            <a:r>
              <a:rPr lang="en-US" sz="700" i="1">
                <a:solidFill>
                  <a:srgbClr val="1B1464"/>
                </a:solidFill>
                <a:latin typeface="Helvetica" panose="020B0604020202020204"/>
                <a:cs typeface="Helvetica" panose="020B0604020202020204"/>
              </a:rPr>
              <a:t>7/9 Max: 5</a:t>
            </a:r>
            <a:endParaRPr lang="en-US" sz="1000" i="1">
              <a:solidFill>
                <a:srgbClr val="1B1464"/>
              </a:solidFill>
              <a:latin typeface="Helvetica" panose="020B0604020202020204"/>
              <a:cs typeface="Helvetica" panose="020B0604020202020204"/>
            </a:endParaRPr>
          </a:p>
        </p:txBody>
      </p:sp>
      <p:sp>
        <p:nvSpPr>
          <p:cNvPr id="14" name="Rectangle 13">
            <a:extLst>
              <a:ext uri="{FF2B5EF4-FFF2-40B4-BE49-F238E27FC236}">
                <a16:creationId xmlns:a16="http://schemas.microsoft.com/office/drawing/2014/main" id="{F52AC422-406D-7477-C79D-F1FD96CBE71D}"/>
              </a:ext>
            </a:extLst>
          </p:cNvPr>
          <p:cNvSpPr/>
          <p:nvPr/>
        </p:nvSpPr>
        <p:spPr>
          <a:xfrm>
            <a:off x="5143720" y="4718852"/>
            <a:ext cx="1721768" cy="341762"/>
          </a:xfrm>
          <a:prstGeom prst="rect">
            <a:avLst/>
          </a:prstGeom>
          <a:solidFill>
            <a:srgbClr val="FFFFFF">
              <a:alpha val="65882"/>
            </a:srgbClr>
          </a:solidFill>
          <a:ln>
            <a:solidFill>
              <a:srgbClr val="FF6E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b="1" u="sng">
                <a:solidFill>
                  <a:srgbClr val="FF6E30"/>
                </a:solidFill>
                <a:latin typeface="Helvetica" panose="020B0604020202020204"/>
                <a:cs typeface="Helvetica" panose="020B0604020202020204"/>
              </a:rPr>
              <a:t>The Summer I Turned Pretty</a:t>
            </a:r>
            <a:br>
              <a:rPr lang="en-US" sz="900" b="1" u="sng">
                <a:solidFill>
                  <a:srgbClr val="FF6E30"/>
                </a:solidFill>
                <a:latin typeface="Helvetica" panose="020B0604020202020204"/>
                <a:cs typeface="Helvetica" panose="020B0604020202020204"/>
              </a:rPr>
            </a:br>
            <a:r>
              <a:rPr lang="en-US" sz="700" i="1">
                <a:solidFill>
                  <a:srgbClr val="FF6E30"/>
                </a:solidFill>
                <a:latin typeface="Helvetica" panose="020B0604020202020204"/>
                <a:cs typeface="Helvetica" panose="020B0604020202020204"/>
              </a:rPr>
              <a:t>7/14 Max: 10</a:t>
            </a:r>
            <a:endParaRPr lang="en-US" sz="1000" i="1">
              <a:solidFill>
                <a:srgbClr val="FF6E30"/>
              </a:solidFill>
              <a:latin typeface="Helvetica" panose="020B0604020202020204"/>
              <a:cs typeface="Helvetica" panose="020B0604020202020204"/>
            </a:endParaRPr>
          </a:p>
        </p:txBody>
      </p:sp>
      <p:sp>
        <p:nvSpPr>
          <p:cNvPr id="17" name="Rectangle 16">
            <a:extLst>
              <a:ext uri="{FF2B5EF4-FFF2-40B4-BE49-F238E27FC236}">
                <a16:creationId xmlns:a16="http://schemas.microsoft.com/office/drawing/2014/main" id="{C1DBD172-C010-9E0B-390D-AFD466BC5145}"/>
              </a:ext>
            </a:extLst>
          </p:cNvPr>
          <p:cNvSpPr/>
          <p:nvPr/>
        </p:nvSpPr>
        <p:spPr>
          <a:xfrm>
            <a:off x="4327960" y="5186332"/>
            <a:ext cx="888570" cy="341762"/>
          </a:xfrm>
          <a:prstGeom prst="rect">
            <a:avLst/>
          </a:prstGeom>
          <a:solidFill>
            <a:srgbClr val="FFFFFF">
              <a:alpha val="65882"/>
            </a:srgbClr>
          </a:solidFill>
          <a:ln>
            <a:solidFill>
              <a:srgbClr val="31D6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b="1" u="sng">
                <a:solidFill>
                  <a:srgbClr val="31D60A"/>
                </a:solidFill>
                <a:latin typeface="Helvetica" panose="020B0604020202020204"/>
                <a:cs typeface="Helvetica" panose="020B0604020202020204"/>
              </a:rPr>
              <a:t>The Witcher</a:t>
            </a:r>
            <a:br>
              <a:rPr lang="en-US" sz="900" b="1" u="sng">
                <a:solidFill>
                  <a:srgbClr val="31D60A"/>
                </a:solidFill>
                <a:latin typeface="Helvetica" panose="020B0604020202020204"/>
                <a:cs typeface="Helvetica" panose="020B0604020202020204"/>
              </a:rPr>
            </a:br>
            <a:r>
              <a:rPr lang="en-US" sz="700" i="1">
                <a:solidFill>
                  <a:srgbClr val="31D60A"/>
                </a:solidFill>
                <a:latin typeface="Helvetica" panose="020B0604020202020204"/>
                <a:cs typeface="Helvetica" panose="020B0604020202020204"/>
              </a:rPr>
              <a:t>7/3 Max: 5</a:t>
            </a:r>
            <a:endParaRPr lang="en-US" sz="1000">
              <a:solidFill>
                <a:srgbClr val="31D60A"/>
              </a:solidFill>
              <a:latin typeface="Helvetica" panose="020B0604020202020204"/>
              <a:cs typeface="Helvetica" panose="020B0604020202020204"/>
            </a:endParaRPr>
          </a:p>
        </p:txBody>
      </p:sp>
      <p:sp>
        <p:nvSpPr>
          <p:cNvPr id="18" name="Rectangle 17">
            <a:extLst>
              <a:ext uri="{FF2B5EF4-FFF2-40B4-BE49-F238E27FC236}">
                <a16:creationId xmlns:a16="http://schemas.microsoft.com/office/drawing/2014/main" id="{C46ED60D-B3D2-A6D2-9AB5-FF6D13503C22}"/>
              </a:ext>
            </a:extLst>
          </p:cNvPr>
          <p:cNvSpPr/>
          <p:nvPr/>
        </p:nvSpPr>
        <p:spPr>
          <a:xfrm>
            <a:off x="10399296" y="5139609"/>
            <a:ext cx="749565" cy="341762"/>
          </a:xfrm>
          <a:prstGeom prst="rect">
            <a:avLst/>
          </a:prstGeom>
          <a:solidFill>
            <a:srgbClr val="FFFFFF">
              <a:alpha val="65882"/>
            </a:srgb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b="1" u="sng">
                <a:solidFill>
                  <a:schemeClr val="bg1">
                    <a:lumMod val="50000"/>
                  </a:schemeClr>
                </a:solidFill>
                <a:latin typeface="Helvetica" panose="020B0604020202020204"/>
                <a:cs typeface="Helvetica" panose="020B0604020202020204"/>
              </a:rPr>
              <a:t>Ahsoka</a:t>
            </a:r>
            <a:br>
              <a:rPr lang="en-US" sz="900" b="1" u="sng">
                <a:solidFill>
                  <a:schemeClr val="bg1">
                    <a:lumMod val="50000"/>
                  </a:schemeClr>
                </a:solidFill>
                <a:latin typeface="Helvetica" panose="020B0604020202020204"/>
                <a:cs typeface="Helvetica" panose="020B0604020202020204"/>
              </a:rPr>
            </a:br>
            <a:r>
              <a:rPr lang="en-US" sz="700" i="1">
                <a:solidFill>
                  <a:schemeClr val="bg1">
                    <a:lumMod val="50000"/>
                  </a:schemeClr>
                </a:solidFill>
                <a:latin typeface="Helvetica" panose="020B0604020202020204"/>
                <a:cs typeface="Helvetica" panose="020B0604020202020204"/>
              </a:rPr>
              <a:t>8/23 Max: 11</a:t>
            </a:r>
            <a:endParaRPr lang="en-US" sz="1000">
              <a:solidFill>
                <a:schemeClr val="bg1">
                  <a:lumMod val="50000"/>
                </a:schemeClr>
              </a:solidFill>
              <a:latin typeface="Helvetica" panose="020B0604020202020204"/>
              <a:cs typeface="Helvetica" panose="020B0604020202020204"/>
            </a:endParaRPr>
          </a:p>
        </p:txBody>
      </p:sp>
      <p:sp>
        <p:nvSpPr>
          <p:cNvPr id="19" name="Rectangle 18">
            <a:extLst>
              <a:ext uri="{FF2B5EF4-FFF2-40B4-BE49-F238E27FC236}">
                <a16:creationId xmlns:a16="http://schemas.microsoft.com/office/drawing/2014/main" id="{1308746B-9C7F-9DD8-D6E1-DA85F7EF50A7}"/>
              </a:ext>
            </a:extLst>
          </p:cNvPr>
          <p:cNvSpPr/>
          <p:nvPr/>
        </p:nvSpPr>
        <p:spPr>
          <a:xfrm>
            <a:off x="6252365" y="5233113"/>
            <a:ext cx="1524374" cy="341762"/>
          </a:xfrm>
          <a:prstGeom prst="rect">
            <a:avLst/>
          </a:prstGeom>
          <a:solidFill>
            <a:srgbClr val="FFFFFF">
              <a:alpha val="65882"/>
            </a:srgbClr>
          </a:solidFill>
          <a:ln>
            <a:solidFill>
              <a:srgbClr val="3E2BC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b="1" u="sng">
                <a:solidFill>
                  <a:srgbClr val="3E2BC9"/>
                </a:solidFill>
                <a:latin typeface="Helvetica" panose="020B0604020202020204"/>
                <a:cs typeface="Helvetica" panose="020B0604020202020204"/>
              </a:rPr>
              <a:t>Justified: City Primeval</a:t>
            </a:r>
            <a:br>
              <a:rPr lang="en-US" sz="900" b="1" u="sng">
                <a:solidFill>
                  <a:srgbClr val="3E2BC9"/>
                </a:solidFill>
                <a:latin typeface="Helvetica" panose="020B0604020202020204"/>
                <a:cs typeface="Helvetica" panose="020B0604020202020204"/>
              </a:rPr>
            </a:br>
            <a:r>
              <a:rPr lang="en-US" sz="700" i="1">
                <a:solidFill>
                  <a:srgbClr val="3E2BC9"/>
                </a:solidFill>
                <a:latin typeface="Helvetica" panose="020B0604020202020204"/>
                <a:cs typeface="Helvetica" panose="020B0604020202020204"/>
              </a:rPr>
              <a:t>7/19 Max: 4</a:t>
            </a:r>
            <a:endParaRPr lang="en-US" sz="1000" i="1">
              <a:solidFill>
                <a:srgbClr val="3E2BC9"/>
              </a:solidFill>
              <a:latin typeface="Helvetica" panose="020B0604020202020204"/>
              <a:cs typeface="Helvetica" panose="020B0604020202020204"/>
            </a:endParaRPr>
          </a:p>
        </p:txBody>
      </p:sp>
      <p:sp>
        <p:nvSpPr>
          <p:cNvPr id="22" name="Rectangle 21">
            <a:extLst>
              <a:ext uri="{FF2B5EF4-FFF2-40B4-BE49-F238E27FC236}">
                <a16:creationId xmlns:a16="http://schemas.microsoft.com/office/drawing/2014/main" id="{7099E4C6-6E28-45ED-DD87-3CDA32FCB8CE}"/>
              </a:ext>
            </a:extLst>
          </p:cNvPr>
          <p:cNvSpPr/>
          <p:nvPr/>
        </p:nvSpPr>
        <p:spPr>
          <a:xfrm>
            <a:off x="6984325" y="4849478"/>
            <a:ext cx="1106761" cy="341762"/>
          </a:xfrm>
          <a:prstGeom prst="rect">
            <a:avLst/>
          </a:prstGeom>
          <a:solidFill>
            <a:srgbClr val="FFFFFF">
              <a:alpha val="65882"/>
            </a:srgbClr>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b="1" u="sng">
                <a:solidFill>
                  <a:srgbClr val="000000"/>
                </a:solidFill>
                <a:latin typeface="Helvetica" panose="020B0604020202020204"/>
                <a:cs typeface="Helvetica" panose="020B0604020202020204"/>
              </a:rPr>
              <a:t>Sweet Magnolias</a:t>
            </a:r>
            <a:br>
              <a:rPr lang="en-US" sz="900" b="1" u="sng">
                <a:solidFill>
                  <a:srgbClr val="000000"/>
                </a:solidFill>
                <a:latin typeface="Helvetica" panose="020B0604020202020204"/>
                <a:cs typeface="Helvetica" panose="020B0604020202020204"/>
              </a:rPr>
            </a:br>
            <a:r>
              <a:rPr lang="en-US" sz="700" i="1">
                <a:solidFill>
                  <a:srgbClr val="000000"/>
                </a:solidFill>
                <a:latin typeface="Helvetica" panose="020B0604020202020204"/>
                <a:cs typeface="Helvetica" panose="020B0604020202020204"/>
              </a:rPr>
              <a:t>7/23: Max: 4</a:t>
            </a:r>
            <a:endParaRPr lang="en-US" sz="1000">
              <a:solidFill>
                <a:srgbClr val="000000"/>
              </a:solidFill>
              <a:latin typeface="Helvetica" panose="020B0604020202020204"/>
              <a:cs typeface="Helvetica" panose="020B0604020202020204"/>
            </a:endParaRPr>
          </a:p>
        </p:txBody>
      </p:sp>
      <p:sp>
        <p:nvSpPr>
          <p:cNvPr id="23" name="Rectangle 22">
            <a:extLst>
              <a:ext uri="{FF2B5EF4-FFF2-40B4-BE49-F238E27FC236}">
                <a16:creationId xmlns:a16="http://schemas.microsoft.com/office/drawing/2014/main" id="{FEA96A80-8232-6779-DD75-FB952D2AB9B1}"/>
              </a:ext>
            </a:extLst>
          </p:cNvPr>
          <p:cNvSpPr/>
          <p:nvPr/>
        </p:nvSpPr>
        <p:spPr>
          <a:xfrm>
            <a:off x="7880587" y="5311036"/>
            <a:ext cx="970972" cy="341762"/>
          </a:xfrm>
          <a:prstGeom prst="rect">
            <a:avLst/>
          </a:prstGeom>
          <a:solidFill>
            <a:srgbClr val="FFFFFF">
              <a:alpha val="65882"/>
            </a:srgbClr>
          </a:solidFill>
          <a:ln>
            <a:solidFill>
              <a:srgbClr val="880D4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b="1" u="sng">
                <a:solidFill>
                  <a:srgbClr val="880D45"/>
                </a:solidFill>
                <a:latin typeface="Helvetica" panose="020B0604020202020204"/>
                <a:cs typeface="Helvetica" panose="020B0604020202020204"/>
              </a:rPr>
              <a:t>Hijack</a:t>
            </a:r>
            <a:br>
              <a:rPr lang="en-US" sz="900" b="1" u="sng">
                <a:solidFill>
                  <a:srgbClr val="880D45"/>
                </a:solidFill>
                <a:latin typeface="Helvetica" panose="020B0604020202020204"/>
                <a:cs typeface="Helvetica" panose="020B0604020202020204"/>
              </a:rPr>
            </a:br>
            <a:r>
              <a:rPr lang="en-US" sz="700" i="1">
                <a:solidFill>
                  <a:srgbClr val="880D45"/>
                </a:solidFill>
                <a:latin typeface="Helvetica" panose="020B0604020202020204"/>
                <a:cs typeface="Helvetica" panose="020B0604020202020204"/>
              </a:rPr>
              <a:t>8/2 Max: 2</a:t>
            </a:r>
            <a:endParaRPr lang="en-US" sz="1000">
              <a:solidFill>
                <a:srgbClr val="880D45"/>
              </a:solidFill>
              <a:latin typeface="Helvetica" panose="020B0604020202020204"/>
              <a:cs typeface="Helvetica" panose="020B0604020202020204"/>
            </a:endParaRPr>
          </a:p>
        </p:txBody>
      </p:sp>
    </p:spTree>
    <p:extLst>
      <p:ext uri="{BB962C8B-B14F-4D97-AF65-F5344CB8AC3E}">
        <p14:creationId xmlns:p14="http://schemas.microsoft.com/office/powerpoint/2010/main" val="39165468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52AD7-7F6F-4810-03DE-C115B33C977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1BF894CE-5EB9-4BB3-F6C7-477E37F6A6AA}"/>
              </a:ext>
            </a:extLst>
          </p:cNvPr>
          <p:cNvSpPr/>
          <p:nvPr/>
        </p:nvSpPr>
        <p:spPr>
          <a:xfrm>
            <a:off x="279401" y="400514"/>
            <a:ext cx="11912599"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B1464"/>
                </a:solidFill>
                <a:latin typeface="Helvetica" pitchFamily="2" charset="0"/>
              </a:rPr>
              <a:t>In fact, Barbie and Oppenheimer were even </a:t>
            </a:r>
            <a:r>
              <a:rPr lang="en-US" sz="2600" b="1">
                <a:solidFill>
                  <a:srgbClr val="ED3C8D"/>
                </a:solidFill>
                <a:latin typeface="Helvetica" pitchFamily="2" charset="0"/>
              </a:rPr>
              <a:t>bigger than Taylor Swift, Beyonce </a:t>
            </a:r>
            <a:r>
              <a:rPr lang="en-US" sz="2600" b="1">
                <a:solidFill>
                  <a:srgbClr val="1B1464"/>
                </a:solidFill>
                <a:latin typeface="Helvetica" pitchFamily="2" charset="0"/>
              </a:rPr>
              <a:t>and</a:t>
            </a:r>
            <a:r>
              <a:rPr lang="en-US" sz="2600" b="1">
                <a:solidFill>
                  <a:srgbClr val="ED3C8D"/>
                </a:solidFill>
                <a:latin typeface="Helvetica" pitchFamily="2" charset="0"/>
              </a:rPr>
              <a:t> Messi </a:t>
            </a:r>
            <a:r>
              <a:rPr lang="en-US" sz="2600" b="1">
                <a:solidFill>
                  <a:srgbClr val="1B1464"/>
                </a:solidFill>
                <a:latin typeface="Helvetica" pitchFamily="2" charset="0"/>
              </a:rPr>
              <a:t>during the summer</a:t>
            </a:r>
          </a:p>
        </p:txBody>
      </p:sp>
      <p:pic>
        <p:nvPicPr>
          <p:cNvPr id="2" name="Picture 1">
            <a:extLst>
              <a:ext uri="{FF2B5EF4-FFF2-40B4-BE49-F238E27FC236}">
                <a16:creationId xmlns:a16="http://schemas.microsoft.com/office/drawing/2014/main" id="{06CEDF0A-D03C-E28C-8382-06185E8D0B5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BDE1BC5F-BB63-0916-3A60-3B803226C47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1E957BC7-FFD0-73CE-08EA-C2A979729B8D}"/>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20" name="TextBox 19">
            <a:extLst>
              <a:ext uri="{FF2B5EF4-FFF2-40B4-BE49-F238E27FC236}">
                <a16:creationId xmlns:a16="http://schemas.microsoft.com/office/drawing/2014/main" id="{9047B68E-F8FA-57C5-DAD2-E936B631A3C0}"/>
              </a:ext>
            </a:extLst>
          </p:cNvPr>
          <p:cNvSpPr txBox="1"/>
          <p:nvPr/>
        </p:nvSpPr>
        <p:spPr>
          <a:xfrm>
            <a:off x="711200" y="1773005"/>
            <a:ext cx="11218796" cy="523220"/>
          </a:xfrm>
          <a:prstGeom prst="rect">
            <a:avLst/>
          </a:prstGeom>
          <a:noFill/>
        </p:spPr>
        <p:txBody>
          <a:bodyPr wrap="square" rtlCol="0">
            <a:spAutoFit/>
          </a:bodyPr>
          <a:lstStyle/>
          <a:p>
            <a:pPr algn="ctr"/>
            <a:r>
              <a:rPr lang="en-US" sz="1600" b="1" u="sng">
                <a:solidFill>
                  <a:srgbClr val="1B1464"/>
                </a:solidFill>
                <a:latin typeface="Helvetica" panose="020B0604020202020204" pitchFamily="34" charset="0"/>
                <a:cs typeface="Helvetica" panose="020B0604020202020204" pitchFamily="34" charset="0"/>
              </a:rPr>
              <a:t>Entertainment Content: Google Trends Index</a:t>
            </a:r>
            <a:r>
              <a:rPr lang="en-US" sz="1600">
                <a:solidFill>
                  <a:srgbClr val="1B1464"/>
                </a:solidFill>
                <a:latin typeface="Helvetica" panose="020B0604020202020204" pitchFamily="34" charset="0"/>
                <a:cs typeface="Helvetica" panose="020B0604020202020204" pitchFamily="34" charset="0"/>
              </a:rPr>
              <a:t>*</a:t>
            </a:r>
          </a:p>
          <a:p>
            <a:pPr algn="ctr"/>
            <a:r>
              <a:rPr lang="en-US" sz="1200" i="1">
                <a:solidFill>
                  <a:srgbClr val="1B1464"/>
                </a:solidFill>
                <a:latin typeface="Helvetica" panose="020B0604020202020204" pitchFamily="34" charset="0"/>
                <a:cs typeface="Helvetica" panose="020B0604020202020204" pitchFamily="34" charset="0"/>
              </a:rPr>
              <a:t>reflects a selection of top movies, artists, sports &amp; social media stories</a:t>
            </a:r>
          </a:p>
        </p:txBody>
      </p:sp>
      <p:graphicFrame>
        <p:nvGraphicFramePr>
          <p:cNvPr id="6" name="Chart 5">
            <a:extLst>
              <a:ext uri="{FF2B5EF4-FFF2-40B4-BE49-F238E27FC236}">
                <a16:creationId xmlns:a16="http://schemas.microsoft.com/office/drawing/2014/main" id="{5C6B2F45-1474-80C7-AC78-BB346E7D33E5}"/>
              </a:ext>
            </a:extLst>
          </p:cNvPr>
          <p:cNvGraphicFramePr/>
          <p:nvPr>
            <p:extLst>
              <p:ext uri="{D42A27DB-BD31-4B8C-83A1-F6EECF244321}">
                <p14:modId xmlns:p14="http://schemas.microsoft.com/office/powerpoint/2010/main" val="3387676561"/>
              </p:ext>
            </p:extLst>
          </p:nvPr>
        </p:nvGraphicFramePr>
        <p:xfrm>
          <a:off x="390525" y="2428450"/>
          <a:ext cx="11539470" cy="3961803"/>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8E275B65-B213-2816-0B1B-E44F6B62FD11}"/>
              </a:ext>
            </a:extLst>
          </p:cNvPr>
          <p:cNvSpPr/>
          <p:nvPr/>
        </p:nvSpPr>
        <p:spPr>
          <a:xfrm>
            <a:off x="7336722" y="2951204"/>
            <a:ext cx="1072837" cy="466304"/>
          </a:xfrm>
          <a:prstGeom prst="rect">
            <a:avLst/>
          </a:prstGeom>
          <a:solidFill>
            <a:schemeClr val="bg1"/>
          </a:solidFill>
          <a:ln>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b="1" u="sng">
                <a:solidFill>
                  <a:srgbClr val="ED3C8D"/>
                </a:solidFill>
                <a:latin typeface="Helvetica" panose="020B0604020202020204"/>
                <a:cs typeface="Helvetica" panose="020B0604020202020204"/>
              </a:rPr>
              <a:t>Barbie:</a:t>
            </a:r>
            <a:br>
              <a:rPr lang="en-US" sz="1050" b="1" u="sng">
                <a:solidFill>
                  <a:srgbClr val="ED3C8D"/>
                </a:solidFill>
                <a:latin typeface="Helvetica" panose="020B0604020202020204"/>
                <a:cs typeface="Helvetica" panose="020B0604020202020204"/>
              </a:rPr>
            </a:br>
            <a:r>
              <a:rPr lang="en-US" sz="900" i="1">
                <a:solidFill>
                  <a:srgbClr val="ED3C8D"/>
                </a:solidFill>
                <a:latin typeface="Helvetica" panose="020B0604020202020204"/>
                <a:cs typeface="Helvetica" panose="020B0604020202020204"/>
              </a:rPr>
              <a:t>7/22 Max: 100</a:t>
            </a:r>
            <a:br>
              <a:rPr lang="en-US" sz="1000" i="1">
                <a:solidFill>
                  <a:srgbClr val="ED3C8D"/>
                </a:solidFill>
                <a:latin typeface="Helvetica" panose="020B0604020202020204"/>
                <a:cs typeface="Helvetica" panose="020B0604020202020204"/>
              </a:rPr>
            </a:br>
            <a:br>
              <a:rPr lang="en-US" sz="100">
                <a:solidFill>
                  <a:srgbClr val="ED3C8D"/>
                </a:solidFill>
                <a:latin typeface="Helvetica" panose="020B0604020202020204"/>
                <a:cs typeface="Helvetica" panose="020B0604020202020204"/>
              </a:rPr>
            </a:br>
            <a:r>
              <a:rPr lang="en-US" sz="600">
                <a:solidFill>
                  <a:srgbClr val="ED3C8D"/>
                </a:solidFill>
                <a:latin typeface="Helvetica" panose="020B0604020202020204"/>
                <a:cs typeface="Helvetica" panose="020B0604020202020204"/>
              </a:rPr>
              <a:t>Film’s opening weekend</a:t>
            </a:r>
            <a:endParaRPr lang="en-US" sz="1100">
              <a:solidFill>
                <a:srgbClr val="ED3C8D"/>
              </a:solidFill>
              <a:latin typeface="Helvetica" panose="020B0604020202020204"/>
              <a:cs typeface="Helvetica" panose="020B0604020202020204"/>
            </a:endParaRPr>
          </a:p>
        </p:txBody>
      </p:sp>
      <p:sp>
        <p:nvSpPr>
          <p:cNvPr id="14" name="Rectangle 13">
            <a:extLst>
              <a:ext uri="{FF2B5EF4-FFF2-40B4-BE49-F238E27FC236}">
                <a16:creationId xmlns:a16="http://schemas.microsoft.com/office/drawing/2014/main" id="{AD397681-1165-69D5-B25F-85E473D69971}"/>
              </a:ext>
            </a:extLst>
          </p:cNvPr>
          <p:cNvSpPr/>
          <p:nvPr/>
        </p:nvSpPr>
        <p:spPr>
          <a:xfrm>
            <a:off x="4383843" y="4319367"/>
            <a:ext cx="1345542" cy="519929"/>
          </a:xfrm>
          <a:prstGeom prst="rect">
            <a:avLst/>
          </a:prstGeom>
          <a:solidFill>
            <a:srgbClr val="FFFFFF">
              <a:alpha val="65098"/>
            </a:srgbClr>
          </a:solidFill>
          <a:ln>
            <a:solidFill>
              <a:schemeClr val="tx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u="sng">
                <a:solidFill>
                  <a:schemeClr val="tx1">
                    <a:lumMod val="50000"/>
                  </a:schemeClr>
                </a:solidFill>
                <a:latin typeface="Helvetica" panose="020B0604020202020204"/>
                <a:cs typeface="Helvetica" panose="020B0604020202020204"/>
              </a:rPr>
              <a:t>Threads</a:t>
            </a:r>
            <a:br>
              <a:rPr lang="en-US" sz="1050" b="1" u="sng">
                <a:solidFill>
                  <a:schemeClr val="tx1">
                    <a:lumMod val="50000"/>
                  </a:schemeClr>
                </a:solidFill>
                <a:latin typeface="Helvetica" panose="020B0604020202020204"/>
                <a:cs typeface="Helvetica" panose="020B0604020202020204"/>
              </a:rPr>
            </a:br>
            <a:r>
              <a:rPr lang="en-US" sz="700" i="1">
                <a:solidFill>
                  <a:schemeClr val="tx1">
                    <a:lumMod val="50000"/>
                  </a:schemeClr>
                </a:solidFill>
                <a:latin typeface="Helvetica" panose="020B0604020202020204"/>
                <a:cs typeface="Helvetica" panose="020B0604020202020204"/>
              </a:rPr>
              <a:t>7/6 Max: 31</a:t>
            </a:r>
            <a:br>
              <a:rPr lang="en-US" sz="800" i="1">
                <a:solidFill>
                  <a:schemeClr val="tx1">
                    <a:lumMod val="50000"/>
                  </a:schemeClr>
                </a:solidFill>
                <a:latin typeface="Helvetica" panose="020B0604020202020204"/>
                <a:cs typeface="Helvetica" panose="020B0604020202020204"/>
              </a:rPr>
            </a:br>
            <a:br>
              <a:rPr lang="en-US" sz="100">
                <a:solidFill>
                  <a:schemeClr val="tx1">
                    <a:lumMod val="50000"/>
                  </a:schemeClr>
                </a:solidFill>
                <a:latin typeface="Helvetica" panose="020B0604020202020204"/>
                <a:cs typeface="Helvetica" panose="020B0604020202020204"/>
              </a:rPr>
            </a:br>
            <a:r>
              <a:rPr lang="en-US" sz="600">
                <a:solidFill>
                  <a:schemeClr val="tx1">
                    <a:lumMod val="50000"/>
                  </a:schemeClr>
                </a:solidFill>
                <a:latin typeface="Helvetica" panose="020B0604020202020204"/>
                <a:cs typeface="Helvetica" panose="020B0604020202020204"/>
              </a:rPr>
              <a:t>After Meta launched Threads on 7/5, its’ trend peaked the next day </a:t>
            </a:r>
            <a:endParaRPr lang="en-US" sz="1100">
              <a:solidFill>
                <a:schemeClr val="tx1">
                  <a:lumMod val="50000"/>
                </a:schemeClr>
              </a:solidFill>
              <a:latin typeface="Helvetica" panose="020B0604020202020204"/>
              <a:cs typeface="Helvetica" panose="020B0604020202020204"/>
            </a:endParaRPr>
          </a:p>
        </p:txBody>
      </p:sp>
      <p:sp>
        <p:nvSpPr>
          <p:cNvPr id="15" name="Rectangle 14">
            <a:extLst>
              <a:ext uri="{FF2B5EF4-FFF2-40B4-BE49-F238E27FC236}">
                <a16:creationId xmlns:a16="http://schemas.microsoft.com/office/drawing/2014/main" id="{C6D9FF87-4A6F-BFF9-C162-C2967DA2B78D}"/>
              </a:ext>
            </a:extLst>
          </p:cNvPr>
          <p:cNvSpPr/>
          <p:nvPr/>
        </p:nvSpPr>
        <p:spPr>
          <a:xfrm>
            <a:off x="6476843" y="3697423"/>
            <a:ext cx="1131998" cy="466304"/>
          </a:xfrm>
          <a:prstGeom prst="rect">
            <a:avLst/>
          </a:prstGeom>
          <a:solidFill>
            <a:schemeClr val="bg1"/>
          </a:solidFill>
          <a:ln>
            <a:solidFill>
              <a:srgbClr val="00C0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b="1" u="sng">
                <a:solidFill>
                  <a:srgbClr val="00C0F3"/>
                </a:solidFill>
                <a:latin typeface="Helvetica" panose="020B0604020202020204"/>
                <a:cs typeface="Helvetica" panose="020B0604020202020204"/>
              </a:rPr>
              <a:t>Oppenheimer</a:t>
            </a:r>
            <a:br>
              <a:rPr lang="en-US" sz="1050" b="1" u="sng">
                <a:solidFill>
                  <a:srgbClr val="00C0F3"/>
                </a:solidFill>
                <a:latin typeface="Helvetica" panose="020B0604020202020204"/>
                <a:cs typeface="Helvetica" panose="020B0604020202020204"/>
              </a:rPr>
            </a:br>
            <a:r>
              <a:rPr lang="en-US" sz="900" i="1">
                <a:solidFill>
                  <a:srgbClr val="00C0F3"/>
                </a:solidFill>
                <a:latin typeface="Helvetica" panose="020B0604020202020204"/>
                <a:cs typeface="Helvetica" panose="020B0604020202020204"/>
              </a:rPr>
              <a:t>7/22 Max: 55</a:t>
            </a:r>
            <a:br>
              <a:rPr lang="en-US" sz="1000">
                <a:solidFill>
                  <a:srgbClr val="00C0F3"/>
                </a:solidFill>
                <a:latin typeface="Helvetica" panose="020B0604020202020204"/>
                <a:cs typeface="Helvetica" panose="020B0604020202020204"/>
              </a:rPr>
            </a:br>
            <a:br>
              <a:rPr lang="en-US" sz="100">
                <a:solidFill>
                  <a:srgbClr val="00C0F3"/>
                </a:solidFill>
                <a:latin typeface="Helvetica" panose="020B0604020202020204"/>
                <a:cs typeface="Helvetica" panose="020B0604020202020204"/>
              </a:rPr>
            </a:br>
            <a:r>
              <a:rPr lang="en-US" sz="600">
                <a:solidFill>
                  <a:srgbClr val="00C0F3"/>
                </a:solidFill>
                <a:latin typeface="Helvetica" panose="020B0604020202020204"/>
                <a:cs typeface="Helvetica" panose="020B0604020202020204"/>
              </a:rPr>
              <a:t>Film’s opening weekend</a:t>
            </a:r>
            <a:endParaRPr lang="en-US" sz="1100">
              <a:solidFill>
                <a:srgbClr val="00C0F3"/>
              </a:solidFill>
              <a:latin typeface="Helvetica" panose="020B0604020202020204"/>
              <a:cs typeface="Helvetica" panose="020B0604020202020204"/>
            </a:endParaRPr>
          </a:p>
        </p:txBody>
      </p:sp>
      <p:sp>
        <p:nvSpPr>
          <p:cNvPr id="17" name="Rectangle 16">
            <a:extLst>
              <a:ext uri="{FF2B5EF4-FFF2-40B4-BE49-F238E27FC236}">
                <a16:creationId xmlns:a16="http://schemas.microsoft.com/office/drawing/2014/main" id="{3995218E-E078-A584-E3F0-5869A0E8E312}"/>
              </a:ext>
            </a:extLst>
          </p:cNvPr>
          <p:cNvSpPr/>
          <p:nvPr/>
        </p:nvSpPr>
        <p:spPr>
          <a:xfrm>
            <a:off x="1088530" y="4660203"/>
            <a:ext cx="776481" cy="519929"/>
          </a:xfrm>
          <a:prstGeom prst="rect">
            <a:avLst/>
          </a:prstGeom>
          <a:solidFill>
            <a:srgbClr val="FFFFFF">
              <a:alpha val="65098"/>
            </a:srgb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u="sng">
                <a:solidFill>
                  <a:schemeClr val="bg1">
                    <a:lumMod val="50000"/>
                  </a:schemeClr>
                </a:solidFill>
                <a:latin typeface="Helvetica" panose="020B0604020202020204"/>
                <a:cs typeface="Helvetica" panose="020B0604020202020204"/>
              </a:rPr>
              <a:t>Messi</a:t>
            </a:r>
            <a:br>
              <a:rPr lang="en-US" sz="900" b="1" u="sng">
                <a:solidFill>
                  <a:schemeClr val="bg1">
                    <a:lumMod val="50000"/>
                  </a:schemeClr>
                </a:solidFill>
                <a:latin typeface="Helvetica" panose="020B0604020202020204"/>
                <a:cs typeface="Helvetica" panose="020B0604020202020204"/>
              </a:rPr>
            </a:br>
            <a:r>
              <a:rPr lang="en-US" sz="700" i="1">
                <a:solidFill>
                  <a:schemeClr val="bg1">
                    <a:lumMod val="50000"/>
                  </a:schemeClr>
                </a:solidFill>
                <a:latin typeface="Helvetica" panose="020B0604020202020204"/>
                <a:cs typeface="Helvetica" panose="020B0604020202020204"/>
              </a:rPr>
              <a:t>6/7 Max: 19</a:t>
            </a:r>
            <a:br>
              <a:rPr lang="en-US" sz="800">
                <a:solidFill>
                  <a:schemeClr val="bg1">
                    <a:lumMod val="50000"/>
                  </a:schemeClr>
                </a:solidFill>
                <a:latin typeface="Helvetica" panose="020B0604020202020204"/>
                <a:cs typeface="Helvetica" panose="020B0604020202020204"/>
              </a:rPr>
            </a:br>
            <a:br>
              <a:rPr lang="en-US" sz="100">
                <a:solidFill>
                  <a:schemeClr val="bg1">
                    <a:lumMod val="50000"/>
                  </a:schemeClr>
                </a:solidFill>
                <a:latin typeface="Helvetica" panose="020B0604020202020204"/>
                <a:cs typeface="Helvetica" panose="020B0604020202020204"/>
              </a:rPr>
            </a:br>
            <a:r>
              <a:rPr lang="en-US" sz="600">
                <a:solidFill>
                  <a:schemeClr val="bg1">
                    <a:lumMod val="50000"/>
                  </a:schemeClr>
                </a:solidFill>
                <a:latin typeface="Helvetica" panose="020B0604020202020204"/>
                <a:cs typeface="Helvetica" panose="020B0604020202020204"/>
              </a:rPr>
              <a:t>Soccer star joins Inter Miami CF</a:t>
            </a:r>
            <a:endParaRPr lang="en-US" sz="1000">
              <a:solidFill>
                <a:schemeClr val="bg1">
                  <a:lumMod val="50000"/>
                </a:schemeClr>
              </a:solidFill>
              <a:latin typeface="Helvetica" panose="020B0604020202020204"/>
              <a:cs typeface="Helvetica" panose="020B0604020202020204"/>
            </a:endParaRPr>
          </a:p>
        </p:txBody>
      </p:sp>
      <p:sp>
        <p:nvSpPr>
          <p:cNvPr id="23" name="Rectangle 22">
            <a:extLst>
              <a:ext uri="{FF2B5EF4-FFF2-40B4-BE49-F238E27FC236}">
                <a16:creationId xmlns:a16="http://schemas.microsoft.com/office/drawing/2014/main" id="{DD5E15E2-95C6-58D6-5E7B-BFA2CA8B4E79}"/>
              </a:ext>
            </a:extLst>
          </p:cNvPr>
          <p:cNvSpPr/>
          <p:nvPr/>
        </p:nvSpPr>
        <p:spPr>
          <a:xfrm>
            <a:off x="8807754" y="4409351"/>
            <a:ext cx="1144833" cy="515628"/>
          </a:xfrm>
          <a:prstGeom prst="rect">
            <a:avLst/>
          </a:prstGeom>
          <a:solidFill>
            <a:srgbClr val="FFFFFF">
              <a:alpha val="65098"/>
            </a:srgbClr>
          </a:solidFill>
          <a:ln>
            <a:solidFill>
              <a:srgbClr val="A343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u="sng">
                <a:solidFill>
                  <a:srgbClr val="A343FF"/>
                </a:solidFill>
                <a:latin typeface="Helvetica" panose="020B0604020202020204"/>
                <a:cs typeface="Helvetica" panose="020B0604020202020204"/>
              </a:rPr>
              <a:t>Taylor Swift</a:t>
            </a:r>
            <a:br>
              <a:rPr lang="en-US" sz="1000" b="1" u="sng">
                <a:solidFill>
                  <a:srgbClr val="A343FF"/>
                </a:solidFill>
                <a:latin typeface="Helvetica" panose="020B0604020202020204"/>
                <a:cs typeface="Helvetica" panose="020B0604020202020204"/>
              </a:rPr>
            </a:br>
            <a:r>
              <a:rPr lang="en-US" sz="700" i="1">
                <a:solidFill>
                  <a:srgbClr val="A343FF"/>
                </a:solidFill>
                <a:latin typeface="Helvetica" panose="020B0604020202020204"/>
                <a:cs typeface="Helvetica" panose="020B0604020202020204"/>
              </a:rPr>
              <a:t>8/10 Max: 28</a:t>
            </a:r>
            <a:br>
              <a:rPr lang="en-US" sz="800" i="1">
                <a:solidFill>
                  <a:srgbClr val="A343FF"/>
                </a:solidFill>
                <a:latin typeface="Helvetica" panose="020B0604020202020204"/>
                <a:cs typeface="Helvetica" panose="020B0604020202020204"/>
              </a:rPr>
            </a:br>
            <a:br>
              <a:rPr lang="en-US" sz="100">
                <a:solidFill>
                  <a:srgbClr val="A343FF"/>
                </a:solidFill>
                <a:latin typeface="Helvetica" panose="020B0604020202020204"/>
                <a:cs typeface="Helvetica" panose="020B0604020202020204"/>
              </a:rPr>
            </a:br>
            <a:r>
              <a:rPr lang="en-US" sz="600">
                <a:solidFill>
                  <a:srgbClr val="A343FF"/>
                </a:solidFill>
                <a:latin typeface="Helvetica" panose="020B0604020202020204"/>
                <a:cs typeface="Helvetica" panose="020B0604020202020204"/>
              </a:rPr>
              <a:t>Singer performs sold out</a:t>
            </a:r>
            <a:br>
              <a:rPr lang="en-US" sz="600">
                <a:solidFill>
                  <a:srgbClr val="A343FF"/>
                </a:solidFill>
                <a:latin typeface="Helvetica" panose="020B0604020202020204"/>
                <a:cs typeface="Helvetica" panose="020B0604020202020204"/>
              </a:rPr>
            </a:br>
            <a:r>
              <a:rPr lang="en-US" sz="600">
                <a:solidFill>
                  <a:srgbClr val="A343FF"/>
                </a:solidFill>
                <a:latin typeface="Helvetica" panose="020B0604020202020204"/>
                <a:cs typeface="Helvetica" panose="020B0604020202020204"/>
              </a:rPr>
              <a:t>Era’s Tour in the U.S.</a:t>
            </a:r>
            <a:endParaRPr lang="en-US" sz="1100">
              <a:solidFill>
                <a:srgbClr val="A343FF"/>
              </a:solidFill>
              <a:latin typeface="Helvetica" panose="020B0604020202020204"/>
              <a:cs typeface="Helvetica" panose="020B0604020202020204"/>
            </a:endParaRPr>
          </a:p>
        </p:txBody>
      </p:sp>
      <p:sp>
        <p:nvSpPr>
          <p:cNvPr id="27" name="Rectangle 26">
            <a:extLst>
              <a:ext uri="{FF2B5EF4-FFF2-40B4-BE49-F238E27FC236}">
                <a16:creationId xmlns:a16="http://schemas.microsoft.com/office/drawing/2014/main" id="{4BF82F8D-1B3B-5508-F318-F70E1D30E831}"/>
              </a:ext>
            </a:extLst>
          </p:cNvPr>
          <p:cNvSpPr/>
          <p:nvPr/>
        </p:nvSpPr>
        <p:spPr>
          <a:xfrm>
            <a:off x="5167814" y="3745341"/>
            <a:ext cx="1256812" cy="515628"/>
          </a:xfrm>
          <a:prstGeom prst="rect">
            <a:avLst/>
          </a:prstGeom>
          <a:solidFill>
            <a:srgbClr val="FFFFFF">
              <a:alpha val="65098"/>
            </a:srgbClr>
          </a:solidFill>
          <a:ln>
            <a:solidFill>
              <a:srgbClr val="4EBE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u="sng">
                <a:solidFill>
                  <a:srgbClr val="4EBEA4"/>
                </a:solidFill>
                <a:latin typeface="Helvetica" panose="020B0604020202020204"/>
                <a:cs typeface="Helvetica" panose="020B0604020202020204"/>
              </a:rPr>
              <a:t>Wimbledon</a:t>
            </a:r>
            <a:br>
              <a:rPr lang="en-US" sz="900" b="1" u="sng">
                <a:solidFill>
                  <a:srgbClr val="4EBEA4"/>
                </a:solidFill>
                <a:latin typeface="Helvetica" panose="020B0604020202020204"/>
                <a:cs typeface="Helvetica" panose="020B0604020202020204"/>
              </a:rPr>
            </a:br>
            <a:r>
              <a:rPr lang="en-US" sz="700" i="1">
                <a:solidFill>
                  <a:srgbClr val="4EBEA4"/>
                </a:solidFill>
                <a:latin typeface="Helvetica" panose="020B0604020202020204"/>
                <a:cs typeface="Helvetica" panose="020B0604020202020204"/>
              </a:rPr>
              <a:t>7/16 Max: 52</a:t>
            </a:r>
            <a:br>
              <a:rPr lang="en-US" sz="800">
                <a:solidFill>
                  <a:srgbClr val="4EBEA4"/>
                </a:solidFill>
                <a:latin typeface="Helvetica" panose="020B0604020202020204"/>
                <a:cs typeface="Helvetica" panose="020B0604020202020204"/>
              </a:rPr>
            </a:br>
            <a:br>
              <a:rPr lang="en-US" sz="100">
                <a:solidFill>
                  <a:srgbClr val="4EBEA4"/>
                </a:solidFill>
                <a:latin typeface="Helvetica" panose="020B0604020202020204"/>
                <a:cs typeface="Helvetica" panose="020B0604020202020204"/>
              </a:rPr>
            </a:br>
            <a:r>
              <a:rPr lang="en-US" sz="600">
                <a:solidFill>
                  <a:srgbClr val="4EBEA4"/>
                </a:solidFill>
                <a:latin typeface="Helvetica" panose="020B0604020202020204"/>
                <a:cs typeface="Helvetica" panose="020B0604020202020204"/>
              </a:rPr>
              <a:t>Carlos Alcaraz ends Novak Djokovic’s 34-match win streak</a:t>
            </a:r>
            <a:endParaRPr lang="en-US" sz="1400">
              <a:solidFill>
                <a:srgbClr val="4EBEA4"/>
              </a:solidFill>
              <a:latin typeface="Helvetica" panose="020B0604020202020204"/>
              <a:cs typeface="Helvetica" panose="020B0604020202020204"/>
            </a:endParaRPr>
          </a:p>
        </p:txBody>
      </p:sp>
      <p:sp>
        <p:nvSpPr>
          <p:cNvPr id="10" name="Rectangle 9">
            <a:extLst>
              <a:ext uri="{FF2B5EF4-FFF2-40B4-BE49-F238E27FC236}">
                <a16:creationId xmlns:a16="http://schemas.microsoft.com/office/drawing/2014/main" id="{82F6899C-75C0-1CC7-F20B-CDD9929D8779}"/>
              </a:ext>
            </a:extLst>
          </p:cNvPr>
          <p:cNvSpPr/>
          <p:nvPr/>
        </p:nvSpPr>
        <p:spPr>
          <a:xfrm>
            <a:off x="2210229" y="3930793"/>
            <a:ext cx="1243089" cy="515628"/>
          </a:xfrm>
          <a:prstGeom prst="rect">
            <a:avLst/>
          </a:prstGeom>
          <a:solidFill>
            <a:srgbClr val="FFFFFF">
              <a:alpha val="65098"/>
            </a:srgbClr>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u="sng">
                <a:solidFill>
                  <a:srgbClr val="1B1464"/>
                </a:solidFill>
                <a:latin typeface="Helvetica" panose="020B0604020202020204"/>
                <a:cs typeface="Helvetica" panose="020B0604020202020204"/>
              </a:rPr>
              <a:t>U.S. Open</a:t>
            </a:r>
            <a:br>
              <a:rPr lang="en-US" sz="1050" b="1" u="sng">
                <a:solidFill>
                  <a:srgbClr val="1B1464"/>
                </a:solidFill>
                <a:latin typeface="Helvetica" panose="020B0604020202020204"/>
                <a:cs typeface="Helvetica" panose="020B0604020202020204"/>
              </a:rPr>
            </a:br>
            <a:r>
              <a:rPr lang="en-US" sz="700" i="1">
                <a:solidFill>
                  <a:srgbClr val="1B1464"/>
                </a:solidFill>
                <a:latin typeface="Helvetica" panose="020B0604020202020204"/>
                <a:cs typeface="Helvetica" panose="020B0604020202020204"/>
              </a:rPr>
              <a:t>6/18 Max: 45</a:t>
            </a:r>
            <a:br>
              <a:rPr lang="en-US" sz="800" i="1">
                <a:solidFill>
                  <a:srgbClr val="1B1464"/>
                </a:solidFill>
                <a:latin typeface="Helvetica" panose="020B0604020202020204"/>
                <a:cs typeface="Helvetica" panose="020B0604020202020204"/>
              </a:rPr>
            </a:br>
            <a:br>
              <a:rPr lang="en-US" sz="100">
                <a:solidFill>
                  <a:srgbClr val="1B1464"/>
                </a:solidFill>
                <a:latin typeface="Helvetica" panose="020B0604020202020204"/>
                <a:cs typeface="Helvetica" panose="020B0604020202020204"/>
              </a:rPr>
            </a:br>
            <a:r>
              <a:rPr lang="en-US" sz="600">
                <a:solidFill>
                  <a:srgbClr val="1B1464"/>
                </a:solidFill>
                <a:latin typeface="Helvetica" panose="020B0604020202020204"/>
                <a:cs typeface="Helvetica" panose="020B0604020202020204"/>
              </a:rPr>
              <a:t> American outsider Wyndham Clark wins his first major</a:t>
            </a:r>
            <a:endParaRPr lang="en-US" sz="1100">
              <a:solidFill>
                <a:srgbClr val="1B1464"/>
              </a:solidFill>
              <a:latin typeface="Helvetica" panose="020B0604020202020204"/>
              <a:cs typeface="Helvetica" panose="020B0604020202020204"/>
            </a:endParaRPr>
          </a:p>
        </p:txBody>
      </p:sp>
      <p:sp>
        <p:nvSpPr>
          <p:cNvPr id="8" name="Rectangle 7">
            <a:extLst>
              <a:ext uri="{FF2B5EF4-FFF2-40B4-BE49-F238E27FC236}">
                <a16:creationId xmlns:a16="http://schemas.microsoft.com/office/drawing/2014/main" id="{125B11BD-C054-82F7-AFFF-3ED36DF1F44A}"/>
              </a:ext>
            </a:extLst>
          </p:cNvPr>
          <p:cNvSpPr/>
          <p:nvPr/>
        </p:nvSpPr>
        <p:spPr>
          <a:xfrm>
            <a:off x="7608841" y="5061594"/>
            <a:ext cx="1022061" cy="519929"/>
          </a:xfrm>
          <a:prstGeom prst="rect">
            <a:avLst/>
          </a:prstGeom>
          <a:solidFill>
            <a:srgbClr val="FFFFFF">
              <a:alpha val="65098"/>
            </a:srgbClr>
          </a:solidFill>
          <a:ln>
            <a:solidFill>
              <a:srgbClr val="FF6E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b="1" u="sng">
                <a:solidFill>
                  <a:srgbClr val="FF6E30"/>
                </a:solidFill>
                <a:latin typeface="Helvetica" panose="020B0604020202020204"/>
                <a:cs typeface="Helvetica" panose="020B0604020202020204"/>
              </a:rPr>
              <a:t>Beyonce</a:t>
            </a:r>
            <a:br>
              <a:rPr lang="en-US" sz="900" b="1" u="sng">
                <a:solidFill>
                  <a:srgbClr val="FF6E30"/>
                </a:solidFill>
                <a:latin typeface="Helvetica" panose="020B0604020202020204"/>
                <a:cs typeface="Helvetica" panose="020B0604020202020204"/>
              </a:rPr>
            </a:br>
            <a:r>
              <a:rPr lang="en-US" sz="700" i="1">
                <a:solidFill>
                  <a:srgbClr val="FF6E30"/>
                </a:solidFill>
                <a:latin typeface="Helvetica" panose="020B0604020202020204"/>
                <a:cs typeface="Helvetica" panose="020B0604020202020204"/>
              </a:rPr>
              <a:t>7/30 Max: 5</a:t>
            </a:r>
            <a:br>
              <a:rPr lang="en-US" sz="800">
                <a:solidFill>
                  <a:srgbClr val="FF6E30"/>
                </a:solidFill>
                <a:latin typeface="Helvetica" panose="020B0604020202020204"/>
                <a:cs typeface="Helvetica" panose="020B0604020202020204"/>
              </a:rPr>
            </a:br>
            <a:br>
              <a:rPr lang="en-US" sz="100">
                <a:solidFill>
                  <a:srgbClr val="FF6E30"/>
                </a:solidFill>
                <a:latin typeface="Helvetica" panose="020B0604020202020204"/>
                <a:cs typeface="Helvetica" panose="020B0604020202020204"/>
              </a:rPr>
            </a:br>
            <a:r>
              <a:rPr lang="en-US" sz="600">
                <a:solidFill>
                  <a:srgbClr val="FF6E30"/>
                </a:solidFill>
                <a:latin typeface="Helvetica" panose="020B0604020202020204"/>
                <a:cs typeface="Helvetica" panose="020B0604020202020204"/>
              </a:rPr>
              <a:t>Singer performs U.S. leg of her Renaissance Tour</a:t>
            </a:r>
            <a:endParaRPr lang="en-US" sz="1000">
              <a:solidFill>
                <a:srgbClr val="FF6E30"/>
              </a:solidFill>
              <a:latin typeface="Helvetica" panose="020B0604020202020204"/>
              <a:cs typeface="Helvetica" panose="020B0604020202020204"/>
            </a:endParaRPr>
          </a:p>
        </p:txBody>
      </p:sp>
      <p:sp>
        <p:nvSpPr>
          <p:cNvPr id="21" name="TextBox 20">
            <a:extLst>
              <a:ext uri="{FF2B5EF4-FFF2-40B4-BE49-F238E27FC236}">
                <a16:creationId xmlns:a16="http://schemas.microsoft.com/office/drawing/2014/main" id="{43747371-47DF-8CDC-10E3-8B18ADDE964F}"/>
              </a:ext>
            </a:extLst>
          </p:cNvPr>
          <p:cNvSpPr txBox="1"/>
          <p:nvPr/>
        </p:nvSpPr>
        <p:spPr>
          <a:xfrm>
            <a:off x="481665" y="6196538"/>
            <a:ext cx="11319810" cy="338554"/>
          </a:xfrm>
          <a:prstGeom prst="rect">
            <a:avLst/>
          </a:prstGeom>
          <a:noFill/>
        </p:spPr>
        <p:txBody>
          <a:bodyPr wrap="square" rtlCol="0">
            <a:spAutoFit/>
          </a:bodyPr>
          <a:lstStyle/>
          <a:p>
            <a:pPr lvl="0">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VAB analysis of Google Trends, United States only, All Categories, Web Search, 06/01/23-08/30/23. </a:t>
            </a:r>
            <a:r>
              <a:rPr kumimoji="0" lang="en-US" sz="8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*Google Trends Index represents </a:t>
            </a:r>
            <a:r>
              <a:rPr kumimoji="0" lang="en-US" sz="800" b="1" i="0" u="sng"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search interest</a:t>
            </a:r>
            <a:r>
              <a:rPr kumimoji="0" lang="en-US" sz="800" b="1" i="0"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a:t>
            </a:r>
            <a:r>
              <a:rPr kumimoji="0" lang="en-US" sz="8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relative to the highest point on the chart for the given region and time period, a value of 100 is the peak popularity for the term, a value of 50 means that the term is half as popular</a:t>
            </a:r>
            <a:r>
              <a:rPr kumimoji="0" lang="en-US" sz="80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The date for each content represents the highest relative trend index (i.e., ‘max’) achieved during the measurement period.</a:t>
            </a:r>
            <a:endParaRPr kumimoji="0" lang="en-US" sz="800" b="1" i="0" u="none" strike="noStrike" kern="1200" cap="none" spc="0" normalizeH="0" baseline="0" noProof="0" dirty="0">
              <a:ln>
                <a:noFill/>
              </a:ln>
              <a:solidFill>
                <a:srgbClr val="ED3C8D"/>
              </a:solidFill>
              <a:effectLst/>
              <a:uLnTx/>
              <a:uFillTx/>
              <a:latin typeface="Helvetica" panose="020B0604020202020204" pitchFamily="34" charset="0"/>
              <a:ea typeface="+mn-ea"/>
              <a:cs typeface="Helvetica" panose="020B0604020202020204" pitchFamily="34" charset="0"/>
            </a:endParaRPr>
          </a:p>
        </p:txBody>
      </p:sp>
    </p:spTree>
    <p:extLst>
      <p:ext uri="{BB962C8B-B14F-4D97-AF65-F5344CB8AC3E}">
        <p14:creationId xmlns:p14="http://schemas.microsoft.com/office/powerpoint/2010/main" val="40290905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2700"/>
            <a:ext cx="12192000" cy="6870700"/>
          </a:xfrm>
          <a:prstGeom prst="rect">
            <a:avLst/>
          </a:prstGeom>
        </p:spPr>
      </p:pic>
      <p:cxnSp>
        <p:nvCxnSpPr>
          <p:cNvPr id="11" name="Straight Connector 10">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D3ED8F18-80E6-D449-A031-541661F2A42F}"/>
              </a:ext>
            </a:extLst>
          </p:cNvPr>
          <p:cNvSpPr txBox="1"/>
          <p:nvPr/>
        </p:nvSpPr>
        <p:spPr>
          <a:xfrm>
            <a:off x="352898" y="3434080"/>
            <a:ext cx="725537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a:solidFill>
                  <a:schemeClr val="bg1"/>
                </a:solidFill>
                <a:latin typeface="Helvetica" pitchFamily="2" charset="0"/>
              </a:rPr>
              <a:t>Cinema as a video platform elicits unbridled passion, engagement and experience</a:t>
            </a:r>
          </a:p>
        </p:txBody>
      </p:sp>
      <p:sp>
        <p:nvSpPr>
          <p:cNvPr id="2" name="TextBox 1">
            <a:extLst>
              <a:ext uri="{FF2B5EF4-FFF2-40B4-BE49-F238E27FC236}">
                <a16:creationId xmlns:a16="http://schemas.microsoft.com/office/drawing/2014/main" id="{D2A3AD50-0852-743B-DF84-921D45F0FA78}"/>
              </a:ext>
            </a:extLst>
          </p:cNvPr>
          <p:cNvSpPr txBox="1"/>
          <p:nvPr/>
        </p:nvSpPr>
        <p:spPr>
          <a:xfrm>
            <a:off x="352898" y="5313114"/>
            <a:ext cx="7983706" cy="830997"/>
          </a:xfrm>
          <a:prstGeom prst="rect">
            <a:avLst/>
          </a:prstGeom>
          <a:solidFill>
            <a:schemeClr val="bg1"/>
          </a:solidFill>
          <a:ln w="19050">
            <a:solidFill>
              <a:srgbClr val="ED3C8D"/>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a:solidFill>
                  <a:srgbClr val="ED3C8D"/>
                </a:solidFill>
                <a:latin typeface="Helvetica" pitchFamily="2" charset="0"/>
              </a:rPr>
              <a:t>Let’s look at the ‘Barbenheimer’ cultural phenomenon as a case study…</a:t>
            </a:r>
            <a:endParaRPr lang="en-US">
              <a:solidFill>
                <a:srgbClr val="ED3C8D"/>
              </a:solidFill>
              <a:latin typeface="Helvetica" pitchFamily="2" charset="0"/>
            </a:endParaRPr>
          </a:p>
        </p:txBody>
      </p:sp>
    </p:spTree>
    <p:extLst>
      <p:ext uri="{BB962C8B-B14F-4D97-AF65-F5344CB8AC3E}">
        <p14:creationId xmlns:p14="http://schemas.microsoft.com/office/powerpoint/2010/main" val="7216386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2F957FA-4B7C-FD9E-EADF-7FDFE049AB3B}"/>
              </a:ext>
            </a:extLst>
          </p:cNvPr>
          <p:cNvSpPr>
            <a:spLocks/>
          </p:cNvSpPr>
          <p:nvPr/>
        </p:nvSpPr>
        <p:spPr>
          <a:xfrm>
            <a:off x="1" y="1667411"/>
            <a:ext cx="3861380" cy="5190589"/>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BF552AD7-7F6F-4810-03DE-C115B33C9778}"/>
              </a:ext>
            </a:extLst>
          </p:cNvPr>
          <p:cNvSpPr/>
          <p:nvPr/>
        </p:nvSpPr>
        <p:spPr>
          <a:xfrm>
            <a:off x="3855773" y="1667411"/>
            <a:ext cx="8336228"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1BF894CE-5EB9-4BB3-F6C7-477E37F6A6AA}"/>
              </a:ext>
            </a:extLst>
          </p:cNvPr>
          <p:cNvSpPr/>
          <p:nvPr/>
        </p:nvSpPr>
        <p:spPr>
          <a:xfrm>
            <a:off x="302039" y="498357"/>
            <a:ext cx="11889960"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Anticipation for ‘Barbie’ started </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a full year before release</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 as ‘</a:t>
            </a:r>
            <a:r>
              <a:rPr kumimoji="0" lang="en-US" sz="2600" b="1" i="0" u="none" strike="noStrike" kern="1200" cap="none" spc="0" normalizeH="0" baseline="0" noProof="0" err="1">
                <a:ln>
                  <a:noFill/>
                </a:ln>
                <a:solidFill>
                  <a:srgbClr val="1B1464"/>
                </a:solidFill>
                <a:effectLst/>
                <a:uLnTx/>
                <a:uFillTx/>
                <a:latin typeface="Helvetica" pitchFamily="2" charset="0"/>
                <a:ea typeface="+mn-ea"/>
                <a:cs typeface="+mn-cs"/>
              </a:rPr>
              <a:t>Barbiecore</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 became a popular user hashtag on TikTok and other platforms</a:t>
            </a:r>
          </a:p>
        </p:txBody>
      </p:sp>
      <p:pic>
        <p:nvPicPr>
          <p:cNvPr id="2" name="Picture 1">
            <a:extLst>
              <a:ext uri="{FF2B5EF4-FFF2-40B4-BE49-F238E27FC236}">
                <a16:creationId xmlns:a16="http://schemas.microsoft.com/office/drawing/2014/main" id="{06CEDF0A-D03C-E28C-8382-06185E8D0B5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BDE1BC5F-BB63-0916-3A60-3B803226C47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1E957BC7-FFD0-73CE-08EA-C2A979729B8D}"/>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grpSp>
        <p:nvGrpSpPr>
          <p:cNvPr id="19" name="Group 18">
            <a:extLst>
              <a:ext uri="{FF2B5EF4-FFF2-40B4-BE49-F238E27FC236}">
                <a16:creationId xmlns:a16="http://schemas.microsoft.com/office/drawing/2014/main" id="{508A3C75-F5DE-DAD5-F9F2-EA3A81889F35}"/>
              </a:ext>
            </a:extLst>
          </p:cNvPr>
          <p:cNvGrpSpPr/>
          <p:nvPr/>
        </p:nvGrpSpPr>
        <p:grpSpPr>
          <a:xfrm>
            <a:off x="309283" y="2750733"/>
            <a:ext cx="3242817" cy="670907"/>
            <a:chOff x="51022" y="2397822"/>
            <a:chExt cx="3418472" cy="736688"/>
          </a:xfrm>
        </p:grpSpPr>
        <p:sp>
          <p:nvSpPr>
            <p:cNvPr id="16" name="Rectangle: Rounded Corners 15">
              <a:hlinkClick r:id="rId4"/>
              <a:extLst>
                <a:ext uri="{FF2B5EF4-FFF2-40B4-BE49-F238E27FC236}">
                  <a16:creationId xmlns:a16="http://schemas.microsoft.com/office/drawing/2014/main" id="{85FF715F-F1A5-FAC7-88C2-079246BCBFC8}"/>
                </a:ext>
              </a:extLst>
            </p:cNvPr>
            <p:cNvSpPr/>
            <p:nvPr/>
          </p:nvSpPr>
          <p:spPr>
            <a:xfrm>
              <a:off x="51022" y="2397822"/>
              <a:ext cx="3418472" cy="736688"/>
            </a:xfrm>
            <a:prstGeom prst="roundRect">
              <a:avLst/>
            </a:prstGeom>
            <a:solidFill>
              <a:schemeClr val="bg1"/>
            </a:solidFill>
            <a:ln>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7523B674-B39B-17C4-F1CB-1E858D8FCA9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33241" y="2617372"/>
              <a:ext cx="3265714" cy="444150"/>
            </a:xfrm>
            <a:prstGeom prst="rect">
              <a:avLst/>
            </a:prstGeom>
          </p:spPr>
        </p:pic>
        <p:pic>
          <p:nvPicPr>
            <p:cNvPr id="18" name="Picture 17">
              <a:extLst>
                <a:ext uri="{FF2B5EF4-FFF2-40B4-BE49-F238E27FC236}">
                  <a16:creationId xmlns:a16="http://schemas.microsoft.com/office/drawing/2014/main" id="{41FC5DA5-826A-4613-CA9B-DEDB73F2366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33241" y="2448955"/>
              <a:ext cx="449464" cy="153635"/>
            </a:xfrm>
            <a:prstGeom prst="rect">
              <a:avLst/>
            </a:prstGeom>
          </p:spPr>
        </p:pic>
      </p:grpSp>
      <p:grpSp>
        <p:nvGrpSpPr>
          <p:cNvPr id="23" name="Group 22">
            <a:extLst>
              <a:ext uri="{FF2B5EF4-FFF2-40B4-BE49-F238E27FC236}">
                <a16:creationId xmlns:a16="http://schemas.microsoft.com/office/drawing/2014/main" id="{1E11AB9E-396B-E595-0BDF-DECE86F0BF33}"/>
              </a:ext>
            </a:extLst>
          </p:cNvPr>
          <p:cNvGrpSpPr/>
          <p:nvPr/>
        </p:nvGrpSpPr>
        <p:grpSpPr>
          <a:xfrm>
            <a:off x="364147" y="3496529"/>
            <a:ext cx="3133089" cy="641835"/>
            <a:chOff x="127400" y="3221640"/>
            <a:chExt cx="3650377" cy="736688"/>
          </a:xfrm>
        </p:grpSpPr>
        <p:sp>
          <p:nvSpPr>
            <p:cNvPr id="20" name="Rectangle: Rounded Corners 19">
              <a:hlinkClick r:id="rId7"/>
              <a:extLst>
                <a:ext uri="{FF2B5EF4-FFF2-40B4-BE49-F238E27FC236}">
                  <a16:creationId xmlns:a16="http://schemas.microsoft.com/office/drawing/2014/main" id="{ECD6B978-F07A-B439-F27A-BFD2399D0A4D}"/>
                </a:ext>
              </a:extLst>
            </p:cNvPr>
            <p:cNvSpPr/>
            <p:nvPr/>
          </p:nvSpPr>
          <p:spPr>
            <a:xfrm>
              <a:off x="127400" y="3221640"/>
              <a:ext cx="3650377" cy="736688"/>
            </a:xfrm>
            <a:prstGeom prst="roundRect">
              <a:avLst/>
            </a:prstGeom>
            <a:solidFill>
              <a:schemeClr val="bg1"/>
            </a:solidFill>
            <a:ln>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009426D5-564A-4B43-5E1F-E0426C1CE758}"/>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03780" y="3441238"/>
              <a:ext cx="3458931" cy="444150"/>
            </a:xfrm>
            <a:prstGeom prst="rect">
              <a:avLst/>
            </a:prstGeom>
          </p:spPr>
        </p:pic>
        <p:pic>
          <p:nvPicPr>
            <p:cNvPr id="22" name="Picture 21">
              <a:extLst>
                <a:ext uri="{FF2B5EF4-FFF2-40B4-BE49-F238E27FC236}">
                  <a16:creationId xmlns:a16="http://schemas.microsoft.com/office/drawing/2014/main" id="{4ED4B023-142B-4CD9-E41C-BF7D7843BF65}"/>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03779" y="3268952"/>
              <a:ext cx="1259387" cy="172286"/>
            </a:xfrm>
            <a:prstGeom prst="rect">
              <a:avLst/>
            </a:prstGeom>
          </p:spPr>
        </p:pic>
      </p:grpSp>
      <p:grpSp>
        <p:nvGrpSpPr>
          <p:cNvPr id="27" name="Group 26">
            <a:extLst>
              <a:ext uri="{FF2B5EF4-FFF2-40B4-BE49-F238E27FC236}">
                <a16:creationId xmlns:a16="http://schemas.microsoft.com/office/drawing/2014/main" id="{EBB690FF-39F0-5450-9BB9-1A4C392A5FA8}"/>
              </a:ext>
            </a:extLst>
          </p:cNvPr>
          <p:cNvGrpSpPr/>
          <p:nvPr/>
        </p:nvGrpSpPr>
        <p:grpSpPr>
          <a:xfrm>
            <a:off x="436272" y="4216476"/>
            <a:ext cx="2988839" cy="717580"/>
            <a:chOff x="127400" y="4079111"/>
            <a:chExt cx="3445514" cy="842974"/>
          </a:xfrm>
        </p:grpSpPr>
        <p:sp>
          <p:nvSpPr>
            <p:cNvPr id="24" name="Rectangle: Rounded Corners 23">
              <a:hlinkClick r:id="rId10"/>
              <a:extLst>
                <a:ext uri="{FF2B5EF4-FFF2-40B4-BE49-F238E27FC236}">
                  <a16:creationId xmlns:a16="http://schemas.microsoft.com/office/drawing/2014/main" id="{A986D854-6CC8-806F-65E8-6F80519FB1E8}"/>
                </a:ext>
              </a:extLst>
            </p:cNvPr>
            <p:cNvSpPr/>
            <p:nvPr/>
          </p:nvSpPr>
          <p:spPr>
            <a:xfrm>
              <a:off x="127400" y="4079111"/>
              <a:ext cx="3445514" cy="842974"/>
            </a:xfrm>
            <a:prstGeom prst="roundRect">
              <a:avLst/>
            </a:prstGeom>
            <a:solidFill>
              <a:schemeClr val="bg1"/>
            </a:solidFill>
            <a:ln>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2671833E-51F1-647F-55B7-BB8F2E0383F6}"/>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03780" y="4350131"/>
              <a:ext cx="3265714" cy="494190"/>
            </a:xfrm>
            <a:prstGeom prst="rect">
              <a:avLst/>
            </a:prstGeom>
          </p:spPr>
        </p:pic>
        <p:pic>
          <p:nvPicPr>
            <p:cNvPr id="26" name="Picture 25">
              <a:extLst>
                <a:ext uri="{FF2B5EF4-FFF2-40B4-BE49-F238E27FC236}">
                  <a16:creationId xmlns:a16="http://schemas.microsoft.com/office/drawing/2014/main" id="{348F8FDB-ACFA-DD53-C408-6E0C7E385EEE}"/>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232607" y="4102659"/>
              <a:ext cx="852954" cy="221877"/>
            </a:xfrm>
            <a:prstGeom prst="rect">
              <a:avLst/>
            </a:prstGeom>
          </p:spPr>
        </p:pic>
      </p:grpSp>
      <p:grpSp>
        <p:nvGrpSpPr>
          <p:cNvPr id="33" name="Group 32">
            <a:extLst>
              <a:ext uri="{FF2B5EF4-FFF2-40B4-BE49-F238E27FC236}">
                <a16:creationId xmlns:a16="http://schemas.microsoft.com/office/drawing/2014/main" id="{043B0B4F-6FE5-92D1-422F-E90B17B300C4}"/>
              </a:ext>
            </a:extLst>
          </p:cNvPr>
          <p:cNvGrpSpPr/>
          <p:nvPr/>
        </p:nvGrpSpPr>
        <p:grpSpPr>
          <a:xfrm>
            <a:off x="330235" y="5012437"/>
            <a:ext cx="3200912" cy="717579"/>
            <a:chOff x="503714" y="5107350"/>
            <a:chExt cx="3331541" cy="736688"/>
          </a:xfrm>
        </p:grpSpPr>
        <p:sp>
          <p:nvSpPr>
            <p:cNvPr id="30" name="Rectangle: Rounded Corners 29">
              <a:hlinkClick r:id="rId13"/>
              <a:extLst>
                <a:ext uri="{FF2B5EF4-FFF2-40B4-BE49-F238E27FC236}">
                  <a16:creationId xmlns:a16="http://schemas.microsoft.com/office/drawing/2014/main" id="{490CDBE1-5A2E-8C7D-ED03-02F056193527}"/>
                </a:ext>
              </a:extLst>
            </p:cNvPr>
            <p:cNvSpPr/>
            <p:nvPr/>
          </p:nvSpPr>
          <p:spPr>
            <a:xfrm>
              <a:off x="503714" y="5107350"/>
              <a:ext cx="3331541" cy="736688"/>
            </a:xfrm>
            <a:prstGeom prst="roundRect">
              <a:avLst/>
            </a:prstGeom>
            <a:solidFill>
              <a:schemeClr val="bg1"/>
            </a:solidFill>
            <a:ln>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9" name="Picture 28">
              <a:extLst>
                <a:ext uri="{FF2B5EF4-FFF2-40B4-BE49-F238E27FC236}">
                  <a16:creationId xmlns:a16="http://schemas.microsoft.com/office/drawing/2014/main" id="{48A01247-4414-D622-1B57-6602AF405E39}"/>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611228" y="5387165"/>
              <a:ext cx="3051483" cy="367356"/>
            </a:xfrm>
            <a:prstGeom prst="rect">
              <a:avLst/>
            </a:prstGeom>
          </p:spPr>
        </p:pic>
        <p:pic>
          <p:nvPicPr>
            <p:cNvPr id="32" name="Picture 31">
              <a:extLst>
                <a:ext uri="{FF2B5EF4-FFF2-40B4-BE49-F238E27FC236}">
                  <a16:creationId xmlns:a16="http://schemas.microsoft.com/office/drawing/2014/main" id="{A7AB6930-387F-1890-6977-599B9B593999}"/>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611228" y="5176309"/>
              <a:ext cx="1130532" cy="141898"/>
            </a:xfrm>
            <a:prstGeom prst="rect">
              <a:avLst/>
            </a:prstGeom>
          </p:spPr>
        </p:pic>
      </p:grpSp>
      <p:grpSp>
        <p:nvGrpSpPr>
          <p:cNvPr id="39" name="Group 38">
            <a:extLst>
              <a:ext uri="{FF2B5EF4-FFF2-40B4-BE49-F238E27FC236}">
                <a16:creationId xmlns:a16="http://schemas.microsoft.com/office/drawing/2014/main" id="{B38210B5-7923-99F6-C242-3A44815246B9}"/>
              </a:ext>
            </a:extLst>
          </p:cNvPr>
          <p:cNvGrpSpPr/>
          <p:nvPr/>
        </p:nvGrpSpPr>
        <p:grpSpPr>
          <a:xfrm>
            <a:off x="221455" y="5803172"/>
            <a:ext cx="3418472" cy="641835"/>
            <a:chOff x="324822" y="2600880"/>
            <a:chExt cx="3418472" cy="641835"/>
          </a:xfrm>
        </p:grpSpPr>
        <p:sp>
          <p:nvSpPr>
            <p:cNvPr id="36" name="Rectangle: Rounded Corners 35">
              <a:hlinkClick r:id="rId4"/>
              <a:extLst>
                <a:ext uri="{FF2B5EF4-FFF2-40B4-BE49-F238E27FC236}">
                  <a16:creationId xmlns:a16="http://schemas.microsoft.com/office/drawing/2014/main" id="{4E7296B1-37FF-A8B1-3131-5BEBFD71CBFE}"/>
                </a:ext>
              </a:extLst>
            </p:cNvPr>
            <p:cNvSpPr/>
            <p:nvPr/>
          </p:nvSpPr>
          <p:spPr>
            <a:xfrm>
              <a:off x="324822" y="2600880"/>
              <a:ext cx="3418472" cy="641835"/>
            </a:xfrm>
            <a:prstGeom prst="roundRect">
              <a:avLst/>
            </a:prstGeom>
            <a:solidFill>
              <a:schemeClr val="bg1"/>
            </a:solidFill>
            <a:ln>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5" name="Picture 34">
              <a:extLst>
                <a:ext uri="{FF2B5EF4-FFF2-40B4-BE49-F238E27FC236}">
                  <a16:creationId xmlns:a16="http://schemas.microsoft.com/office/drawing/2014/main" id="{D14B4821-48AF-A3EA-8829-B1459FD83F91}"/>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405405" y="2824802"/>
              <a:ext cx="3257306" cy="364771"/>
            </a:xfrm>
            <a:prstGeom prst="rect">
              <a:avLst/>
            </a:prstGeom>
          </p:spPr>
        </p:pic>
        <p:pic>
          <p:nvPicPr>
            <p:cNvPr id="38" name="Picture 37">
              <a:extLst>
                <a:ext uri="{FF2B5EF4-FFF2-40B4-BE49-F238E27FC236}">
                  <a16:creationId xmlns:a16="http://schemas.microsoft.com/office/drawing/2014/main" id="{969C8F75-9746-EBB1-D8F7-6F3CBA479220}"/>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405405" y="2653108"/>
              <a:ext cx="852954" cy="152451"/>
            </a:xfrm>
            <a:prstGeom prst="rect">
              <a:avLst/>
            </a:prstGeom>
          </p:spPr>
        </p:pic>
      </p:grpSp>
      <p:grpSp>
        <p:nvGrpSpPr>
          <p:cNvPr id="45" name="Group 44">
            <a:extLst>
              <a:ext uri="{FF2B5EF4-FFF2-40B4-BE49-F238E27FC236}">
                <a16:creationId xmlns:a16="http://schemas.microsoft.com/office/drawing/2014/main" id="{11A1CC6D-9642-74E8-BBB1-32FFEA4FC667}"/>
              </a:ext>
            </a:extLst>
          </p:cNvPr>
          <p:cNvGrpSpPr/>
          <p:nvPr/>
        </p:nvGrpSpPr>
        <p:grpSpPr>
          <a:xfrm>
            <a:off x="330235" y="2088844"/>
            <a:ext cx="3200912" cy="594719"/>
            <a:chOff x="479283" y="5493757"/>
            <a:chExt cx="2890934" cy="541318"/>
          </a:xfrm>
        </p:grpSpPr>
        <p:sp>
          <p:nvSpPr>
            <p:cNvPr id="42" name="Rectangle: Rounded Corners 41">
              <a:hlinkClick r:id="rId18"/>
              <a:extLst>
                <a:ext uri="{FF2B5EF4-FFF2-40B4-BE49-F238E27FC236}">
                  <a16:creationId xmlns:a16="http://schemas.microsoft.com/office/drawing/2014/main" id="{CD3E6A39-3AD2-B1EB-6AFC-84C828F999C4}"/>
                </a:ext>
              </a:extLst>
            </p:cNvPr>
            <p:cNvSpPr/>
            <p:nvPr/>
          </p:nvSpPr>
          <p:spPr>
            <a:xfrm>
              <a:off x="479283" y="5493757"/>
              <a:ext cx="2890934" cy="541318"/>
            </a:xfrm>
            <a:prstGeom prst="roundRect">
              <a:avLst/>
            </a:prstGeom>
            <a:solidFill>
              <a:schemeClr val="bg1"/>
            </a:solidFill>
            <a:ln>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1" name="Picture 40">
              <a:extLst>
                <a:ext uri="{FF2B5EF4-FFF2-40B4-BE49-F238E27FC236}">
                  <a16:creationId xmlns:a16="http://schemas.microsoft.com/office/drawing/2014/main" id="{39054B50-9CAB-064A-E00D-D9F407F5FC9C}"/>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553468" y="5692104"/>
              <a:ext cx="2780632" cy="299364"/>
            </a:xfrm>
            <a:prstGeom prst="rect">
              <a:avLst/>
            </a:prstGeom>
          </p:spPr>
        </p:pic>
        <p:pic>
          <p:nvPicPr>
            <p:cNvPr id="44" name="Picture 43">
              <a:extLst>
                <a:ext uri="{FF2B5EF4-FFF2-40B4-BE49-F238E27FC236}">
                  <a16:creationId xmlns:a16="http://schemas.microsoft.com/office/drawing/2014/main" id="{F0AC7F7E-78B9-F19A-CD40-5A6EE4897D16}"/>
                </a:ext>
              </a:extLst>
            </p:cNvPr>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529846" y="5539476"/>
              <a:ext cx="512620" cy="130068"/>
            </a:xfrm>
            <a:prstGeom prst="rect">
              <a:avLst/>
            </a:prstGeom>
          </p:spPr>
        </p:pic>
      </p:grpSp>
      <p:sp>
        <p:nvSpPr>
          <p:cNvPr id="46" name="TextBox 45">
            <a:extLst>
              <a:ext uri="{FF2B5EF4-FFF2-40B4-BE49-F238E27FC236}">
                <a16:creationId xmlns:a16="http://schemas.microsoft.com/office/drawing/2014/main" id="{93E35C67-DC1F-8817-35E6-0EB5B3BDDCA6}"/>
              </a:ext>
            </a:extLst>
          </p:cNvPr>
          <p:cNvSpPr txBox="1"/>
          <p:nvPr/>
        </p:nvSpPr>
        <p:spPr>
          <a:xfrm>
            <a:off x="67313" y="1714400"/>
            <a:ext cx="372675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ED3C8D"/>
                </a:solidFill>
                <a:effectLst/>
                <a:uLnTx/>
                <a:uFillTx/>
                <a:latin typeface="Helvetica" panose="020B0604020202020204"/>
                <a:ea typeface="+mn-ea"/>
                <a:cs typeface="Helvetica" panose="020B0604020202020204"/>
              </a:rPr>
              <a:t>‘Barbiecore’ in the News</a:t>
            </a:r>
          </a:p>
        </p:txBody>
      </p:sp>
      <p:sp>
        <p:nvSpPr>
          <p:cNvPr id="47" name="TextBox 46">
            <a:extLst>
              <a:ext uri="{FF2B5EF4-FFF2-40B4-BE49-F238E27FC236}">
                <a16:creationId xmlns:a16="http://schemas.microsoft.com/office/drawing/2014/main" id="{EFE59541-DE88-5FD8-013B-0F6E09BCF537}"/>
              </a:ext>
            </a:extLst>
          </p:cNvPr>
          <p:cNvSpPr txBox="1"/>
          <p:nvPr/>
        </p:nvSpPr>
        <p:spPr>
          <a:xfrm>
            <a:off x="3946081" y="1725251"/>
            <a:ext cx="816806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1B1464"/>
                </a:solidFill>
                <a:effectLst/>
                <a:uLnTx/>
                <a:uFillTx/>
                <a:latin typeface="Helvetica" panose="020B0604020202020204"/>
                <a:ea typeface="+mn-ea"/>
                <a:cs typeface="Helvetica" panose="020B0604020202020204"/>
              </a:rPr>
              <a:t>‘Barbiecore’ Influence</a:t>
            </a:r>
          </a:p>
        </p:txBody>
      </p:sp>
      <p:sp>
        <p:nvSpPr>
          <p:cNvPr id="49" name="Rectangle: Rounded Corners 48">
            <a:extLst>
              <a:ext uri="{FF2B5EF4-FFF2-40B4-BE49-F238E27FC236}">
                <a16:creationId xmlns:a16="http://schemas.microsoft.com/office/drawing/2014/main" id="{8E70E57D-9839-7A1F-AB83-B13ACF7C6462}"/>
              </a:ext>
            </a:extLst>
          </p:cNvPr>
          <p:cNvSpPr/>
          <p:nvPr/>
        </p:nvSpPr>
        <p:spPr>
          <a:xfrm>
            <a:off x="3946081" y="2084704"/>
            <a:ext cx="2888668" cy="4356227"/>
          </a:xfrm>
          <a:prstGeom prst="roundRect">
            <a:avLst>
              <a:gd name="adj" fmla="val 8243"/>
            </a:avLst>
          </a:prstGeom>
          <a:solidFill>
            <a:schemeClr val="bg1"/>
          </a:solidFill>
          <a:ln>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TextBox 47">
            <a:extLst>
              <a:ext uri="{FF2B5EF4-FFF2-40B4-BE49-F238E27FC236}">
                <a16:creationId xmlns:a16="http://schemas.microsoft.com/office/drawing/2014/main" id="{61065C23-0CB5-03AF-F72F-65C9D73A9560}"/>
              </a:ext>
            </a:extLst>
          </p:cNvPr>
          <p:cNvSpPr txBox="1"/>
          <p:nvPr/>
        </p:nvSpPr>
        <p:spPr>
          <a:xfrm>
            <a:off x="3977869" y="4774004"/>
            <a:ext cx="2880829" cy="16619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ED3C8D"/>
                </a:solidFill>
                <a:effectLst/>
                <a:uLnTx/>
                <a:uFillTx/>
                <a:latin typeface="Helvetica" panose="020B0604020202020204"/>
                <a:ea typeface="+mn-ea"/>
                <a:cs typeface="Helvetica" panose="020B0604020202020204"/>
              </a:rPr>
              <a:t>Social Media</a:t>
            </a:r>
            <a:br>
              <a:rPr kumimoji="0" lang="en-US" sz="1400" b="1" i="0" u="sng" strike="noStrike" kern="1200" cap="none" spc="0" normalizeH="0" baseline="0" noProof="0">
                <a:ln>
                  <a:noFill/>
                </a:ln>
                <a:solidFill>
                  <a:srgbClr val="ED3C8D"/>
                </a:solidFill>
                <a:effectLst/>
                <a:uLnTx/>
                <a:uFillTx/>
                <a:latin typeface="Helvetica" panose="020B0604020202020204"/>
                <a:ea typeface="+mn-ea"/>
                <a:cs typeface="Helvetica" panose="020B0604020202020204"/>
              </a:rPr>
            </a:br>
            <a:endParaRPr kumimoji="0" lang="en-US" sz="400" b="1" i="0" u="sng" strike="noStrike" kern="1200" cap="none" spc="0" normalizeH="0" baseline="0" noProof="0">
              <a:ln>
                <a:noFill/>
              </a:ln>
              <a:solidFill>
                <a:srgbClr val="ED3C8D"/>
              </a:solidFill>
              <a:effectLst/>
              <a:uLnTx/>
              <a:uFillTx/>
              <a:latin typeface="Helvetica" panose="020B0604020202020204"/>
              <a:ea typeface="+mn-ea"/>
              <a:cs typeface="Helvetica" panose="020B0604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Helvetica" panose="020B0604020202020204"/>
                <a:ea typeface="+mn-ea"/>
                <a:cs typeface="Helvetica" panose="020B0604020202020204"/>
              </a:rPr>
              <a:t>On TikTok, the ‘Barbiecore’ hashtag has gained ~</a:t>
            </a:r>
            <a:r>
              <a:rPr kumimoji="0" lang="en-US" sz="1400" b="1" i="0" u="none" strike="noStrike" kern="1200" cap="none" spc="0" normalizeH="0" baseline="0" noProof="0">
                <a:ln>
                  <a:noFill/>
                </a:ln>
                <a:solidFill>
                  <a:srgbClr val="ED3C8D"/>
                </a:solidFill>
                <a:effectLst/>
                <a:uLnTx/>
                <a:uFillTx/>
                <a:latin typeface="Helvetica" panose="020B0604020202020204"/>
                <a:ea typeface="+mn-ea"/>
                <a:cs typeface="Helvetica" panose="020B0604020202020204"/>
              </a:rPr>
              <a:t>700 million views </a:t>
            </a:r>
            <a:r>
              <a:rPr kumimoji="0" lang="en-US" sz="1400" b="0" i="0" u="none" strike="noStrike" kern="1200" cap="none" spc="0" normalizeH="0" baseline="0" noProof="0">
                <a:ln>
                  <a:noFill/>
                </a:ln>
                <a:solidFill>
                  <a:srgbClr val="1B1464"/>
                </a:solidFill>
                <a:effectLst/>
                <a:uLnTx/>
                <a:uFillTx/>
                <a:latin typeface="Helvetica" panose="020B0604020202020204"/>
                <a:ea typeface="+mn-ea"/>
                <a:cs typeface="Helvetica" panose="020B0604020202020204"/>
              </a:rPr>
              <a:t>since the Barbie movie was announced in 2022. The trend is seen through videos on fashion, design, aesthetic and femininity.</a:t>
            </a:r>
          </a:p>
        </p:txBody>
      </p:sp>
      <p:pic>
        <p:nvPicPr>
          <p:cNvPr id="1027" name="Picture 3">
            <a:extLst>
              <a:ext uri="{FF2B5EF4-FFF2-40B4-BE49-F238E27FC236}">
                <a16:creationId xmlns:a16="http://schemas.microsoft.com/office/drawing/2014/main" id="{2EC315F2-D451-89F9-3332-EA82D1DB3009}"/>
              </a:ext>
            </a:extLst>
          </p:cNvPr>
          <p:cNvPicPr>
            <a:picLocks noChangeAspect="1" noChangeArrowheads="1"/>
          </p:cNvPicPr>
          <p:nvPr/>
        </p:nvPicPr>
        <p:blipFill>
          <a:blip r:embed="rId21" cstate="print">
            <a:extLst>
              <a:ext uri="{28A0092B-C50C-407E-A947-70E740481C1C}">
                <a14:useLocalDpi xmlns:a14="http://schemas.microsoft.com/office/drawing/2010/main"/>
              </a:ext>
            </a:extLst>
          </a:blip>
          <a:srcRect/>
          <a:stretch>
            <a:fillRect/>
          </a:stretch>
        </p:blipFill>
        <p:spPr bwMode="auto">
          <a:xfrm>
            <a:off x="4726253" y="2125462"/>
            <a:ext cx="1328324" cy="260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Tik Tok Icon Circle transparent PNG - StickPNG">
            <a:extLst>
              <a:ext uri="{FF2B5EF4-FFF2-40B4-BE49-F238E27FC236}">
                <a16:creationId xmlns:a16="http://schemas.microsoft.com/office/drawing/2014/main" id="{1800D781-A5B5-E5CE-913B-12F3A2F44DED}"/>
              </a:ext>
            </a:extLst>
          </p:cNvPr>
          <p:cNvPicPr>
            <a:picLocks noChangeAspect="1" noChangeArrowheads="1"/>
          </p:cNvPicPr>
          <p:nvPr/>
        </p:nvPicPr>
        <p:blipFill>
          <a:blip r:embed="rId22" cstate="print">
            <a:extLst>
              <a:ext uri="{28A0092B-C50C-407E-A947-70E740481C1C}">
                <a14:useLocalDpi xmlns:a14="http://schemas.microsoft.com/office/drawing/2010/main"/>
              </a:ext>
            </a:extLst>
          </a:blip>
          <a:srcRect/>
          <a:stretch>
            <a:fillRect/>
          </a:stretch>
        </p:blipFill>
        <p:spPr bwMode="auto">
          <a:xfrm>
            <a:off x="4477284" y="2139308"/>
            <a:ext cx="423800" cy="423800"/>
          </a:xfrm>
          <a:prstGeom prst="rect">
            <a:avLst/>
          </a:prstGeom>
          <a:noFill/>
          <a:extLst>
            <a:ext uri="{909E8E84-426E-40DD-AFC4-6F175D3DCCD1}">
              <a14:hiddenFill xmlns:a14="http://schemas.microsoft.com/office/drawing/2010/main">
                <a:solidFill>
                  <a:srgbClr val="FFFFFF"/>
                </a:solidFill>
              </a14:hiddenFill>
            </a:ext>
          </a:extLst>
        </p:spPr>
      </p:pic>
      <p:sp>
        <p:nvSpPr>
          <p:cNvPr id="55" name="Rectangle: Rounded Corners 54">
            <a:extLst>
              <a:ext uri="{FF2B5EF4-FFF2-40B4-BE49-F238E27FC236}">
                <a16:creationId xmlns:a16="http://schemas.microsoft.com/office/drawing/2014/main" id="{17D0FFF4-AD8A-0DFA-BEB9-F9850CFA5DAE}"/>
              </a:ext>
            </a:extLst>
          </p:cNvPr>
          <p:cNvSpPr/>
          <p:nvPr/>
        </p:nvSpPr>
        <p:spPr>
          <a:xfrm>
            <a:off x="6961042" y="2084703"/>
            <a:ext cx="2504064" cy="4356227"/>
          </a:xfrm>
          <a:prstGeom prst="roundRect">
            <a:avLst>
              <a:gd name="adj" fmla="val 8243"/>
            </a:avLst>
          </a:prstGeom>
          <a:solidFill>
            <a:schemeClr val="bg1"/>
          </a:solidFill>
          <a:ln>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A0C520AE-491D-53D7-D701-B541F85E0EBC}"/>
              </a:ext>
            </a:extLst>
          </p:cNvPr>
          <p:cNvSpPr txBox="1"/>
          <p:nvPr/>
        </p:nvSpPr>
        <p:spPr>
          <a:xfrm>
            <a:off x="6974622" y="4774004"/>
            <a:ext cx="2522272" cy="166199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ED3C8D"/>
                </a:solidFill>
                <a:effectLst/>
                <a:uLnTx/>
                <a:uFillTx/>
                <a:latin typeface="Helvetica" panose="020B0604020202020204"/>
                <a:ea typeface="+mn-ea"/>
                <a:cs typeface="Helvetica" panose="020B0604020202020204"/>
              </a:rPr>
              <a:t>Fashion</a:t>
            </a:r>
            <a:br>
              <a:rPr kumimoji="0" lang="en-US" sz="1400" b="1" i="0" u="sng" strike="noStrike" kern="1200" cap="none" spc="0" normalizeH="0" baseline="0" noProof="0">
                <a:ln>
                  <a:noFill/>
                </a:ln>
                <a:solidFill>
                  <a:srgbClr val="ED3C8D"/>
                </a:solidFill>
                <a:effectLst/>
                <a:uLnTx/>
                <a:uFillTx/>
                <a:latin typeface="Helvetica" panose="020B0604020202020204"/>
                <a:ea typeface="+mn-ea"/>
                <a:cs typeface="Helvetica" panose="020B0604020202020204"/>
              </a:rPr>
            </a:br>
            <a:endParaRPr kumimoji="0" lang="en-US" sz="400" b="1" i="0" u="sng" strike="noStrike" kern="1200" cap="none" spc="0" normalizeH="0" baseline="0" noProof="0">
              <a:ln>
                <a:noFill/>
              </a:ln>
              <a:solidFill>
                <a:srgbClr val="ED3C8D"/>
              </a:solidFill>
              <a:effectLst/>
              <a:uLnTx/>
              <a:uFillTx/>
              <a:latin typeface="Helvetica" panose="020B0604020202020204"/>
              <a:ea typeface="+mn-ea"/>
              <a:cs typeface="Helvetica" panose="020B0604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Helvetica" panose="020B0604020202020204"/>
                <a:ea typeface="+mn-ea"/>
                <a:cs typeface="Helvetica" panose="020B0604020202020204"/>
              </a:rPr>
              <a:t>Valentino’s 2022 collection brought ‘</a:t>
            </a:r>
            <a:r>
              <a:rPr kumimoji="0" lang="en-US" sz="1400" b="1" i="0" u="none" strike="noStrike" kern="1200" cap="none" spc="0" normalizeH="0" baseline="0" noProof="0">
                <a:ln>
                  <a:noFill/>
                </a:ln>
                <a:solidFill>
                  <a:srgbClr val="ED3C8D"/>
                </a:solidFill>
                <a:effectLst/>
                <a:uLnTx/>
                <a:uFillTx/>
                <a:latin typeface="Helvetica" panose="020B0604020202020204"/>
                <a:ea typeface="+mn-ea"/>
                <a:cs typeface="Helvetica" panose="020B0604020202020204"/>
              </a:rPr>
              <a:t>Barbiecore</a:t>
            </a:r>
            <a:r>
              <a:rPr kumimoji="0" lang="en-US" sz="1400" b="0" i="0" u="none" strike="noStrike" kern="1200" cap="none" spc="0" normalizeH="0" baseline="0" noProof="0">
                <a:ln>
                  <a:noFill/>
                </a:ln>
                <a:solidFill>
                  <a:srgbClr val="1B1464"/>
                </a:solidFill>
                <a:effectLst/>
                <a:uLnTx/>
                <a:uFillTx/>
                <a:latin typeface="Helvetica" panose="020B0604020202020204"/>
                <a:ea typeface="+mn-ea"/>
                <a:cs typeface="Helvetica" panose="020B0604020202020204"/>
              </a:rPr>
              <a:t>’ back to the forefront of fashion and has since grown in popularity following the premiere of the Barbie movie.</a:t>
            </a:r>
          </a:p>
        </p:txBody>
      </p:sp>
      <p:sp>
        <p:nvSpPr>
          <p:cNvPr id="56" name="Rectangle: Rounded Corners 55">
            <a:extLst>
              <a:ext uri="{FF2B5EF4-FFF2-40B4-BE49-F238E27FC236}">
                <a16:creationId xmlns:a16="http://schemas.microsoft.com/office/drawing/2014/main" id="{4D0F1C6C-6E97-8BA4-F232-26C031DB9773}"/>
              </a:ext>
            </a:extLst>
          </p:cNvPr>
          <p:cNvSpPr/>
          <p:nvPr/>
        </p:nvSpPr>
        <p:spPr>
          <a:xfrm>
            <a:off x="9581900" y="2084703"/>
            <a:ext cx="2532247" cy="4303087"/>
          </a:xfrm>
          <a:prstGeom prst="roundRect">
            <a:avLst>
              <a:gd name="adj" fmla="val 8243"/>
            </a:avLst>
          </a:prstGeom>
          <a:solidFill>
            <a:schemeClr val="bg1"/>
          </a:solidFill>
          <a:ln>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9" name="Group 58">
            <a:extLst>
              <a:ext uri="{FF2B5EF4-FFF2-40B4-BE49-F238E27FC236}">
                <a16:creationId xmlns:a16="http://schemas.microsoft.com/office/drawing/2014/main" id="{FDAD0443-7E69-1992-0D72-DE4B8D677BB1}"/>
              </a:ext>
            </a:extLst>
          </p:cNvPr>
          <p:cNvGrpSpPr/>
          <p:nvPr/>
        </p:nvGrpSpPr>
        <p:grpSpPr>
          <a:xfrm>
            <a:off x="7008420" y="2289008"/>
            <a:ext cx="2418520" cy="2384402"/>
            <a:chOff x="4007888" y="2331726"/>
            <a:chExt cx="2418520" cy="2384402"/>
          </a:xfrm>
        </p:grpSpPr>
        <p:pic>
          <p:nvPicPr>
            <p:cNvPr id="1035" name="Picture 11" descr="See Valentino's PINK PP Campaign Starring Zendaya And Lewis Hamilton">
              <a:extLst>
                <a:ext uri="{FF2B5EF4-FFF2-40B4-BE49-F238E27FC236}">
                  <a16:creationId xmlns:a16="http://schemas.microsoft.com/office/drawing/2014/main" id="{3EE02D06-AC90-572B-6426-D8D3E8784979}"/>
                </a:ext>
              </a:extLst>
            </p:cNvPr>
            <p:cNvPicPr>
              <a:picLocks noChangeAspect="1" noChangeArrowheads="1"/>
            </p:cNvPicPr>
            <p:nvPr/>
          </p:nvPicPr>
          <p:blipFill>
            <a:blip r:embed="rId23" cstate="print">
              <a:extLst>
                <a:ext uri="{28A0092B-C50C-407E-A947-70E740481C1C}">
                  <a14:useLocalDpi xmlns:a14="http://schemas.microsoft.com/office/drawing/2010/main"/>
                </a:ext>
              </a:extLst>
            </a:blip>
            <a:srcRect/>
            <a:stretch>
              <a:fillRect/>
            </a:stretch>
          </p:blipFill>
          <p:spPr bwMode="auto">
            <a:xfrm>
              <a:off x="4007888" y="2331726"/>
              <a:ext cx="2416724" cy="934593"/>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Valentino Pink PP Collection Fall/Winter 2022-2023 | Valentino">
              <a:extLst>
                <a:ext uri="{FF2B5EF4-FFF2-40B4-BE49-F238E27FC236}">
                  <a16:creationId xmlns:a16="http://schemas.microsoft.com/office/drawing/2014/main" id="{C6B1999A-F6FC-80C1-5AA4-A6353C3277DE}"/>
                </a:ext>
              </a:extLst>
            </p:cNvPr>
            <p:cNvPicPr>
              <a:picLocks noChangeAspect="1" noChangeArrowheads="1"/>
            </p:cNvPicPr>
            <p:nvPr/>
          </p:nvPicPr>
          <p:blipFill>
            <a:blip r:embed="rId24" cstate="print">
              <a:extLst>
                <a:ext uri="{28A0092B-C50C-407E-A947-70E740481C1C}">
                  <a14:useLocalDpi xmlns:a14="http://schemas.microsoft.com/office/drawing/2010/main"/>
                </a:ext>
              </a:extLst>
            </a:blip>
            <a:srcRect/>
            <a:stretch>
              <a:fillRect/>
            </a:stretch>
          </p:blipFill>
          <p:spPr bwMode="auto">
            <a:xfrm>
              <a:off x="4009684" y="3960902"/>
              <a:ext cx="2416724" cy="755226"/>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Photos: Celebrities Wearing Bubblegum-Pink on Red Carpet, Best Looks">
              <a:extLst>
                <a:ext uri="{FF2B5EF4-FFF2-40B4-BE49-F238E27FC236}">
                  <a16:creationId xmlns:a16="http://schemas.microsoft.com/office/drawing/2014/main" id="{2794A769-E5DD-4C9D-57FE-71634617BD7B}"/>
                </a:ext>
              </a:extLst>
            </p:cNvPr>
            <p:cNvPicPr>
              <a:picLocks noChangeAspect="1" noChangeArrowheads="1"/>
            </p:cNvPicPr>
            <p:nvPr/>
          </p:nvPicPr>
          <p:blipFill>
            <a:blip r:embed="rId25" cstate="print">
              <a:extLst>
                <a:ext uri="{28A0092B-C50C-407E-A947-70E740481C1C}">
                  <a14:useLocalDpi xmlns:a14="http://schemas.microsoft.com/office/drawing/2010/main"/>
                </a:ext>
              </a:extLst>
            </a:blip>
            <a:srcRect/>
            <a:stretch>
              <a:fillRect/>
            </a:stretch>
          </p:blipFill>
          <p:spPr bwMode="auto">
            <a:xfrm>
              <a:off x="4007888" y="3251200"/>
              <a:ext cx="997327" cy="747995"/>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descr="Celebrities in Hot-Pink Barbiecore Valentino Looks | POPSUGAR Fashion">
              <a:extLst>
                <a:ext uri="{FF2B5EF4-FFF2-40B4-BE49-F238E27FC236}">
                  <a16:creationId xmlns:a16="http://schemas.microsoft.com/office/drawing/2014/main" id="{D9D796FC-CF32-3879-895E-FEDD1A3629ED}"/>
                </a:ext>
              </a:extLst>
            </p:cNvPr>
            <p:cNvPicPr>
              <a:picLocks noChangeAspect="1" noChangeArrowheads="1"/>
            </p:cNvPicPr>
            <p:nvPr/>
          </p:nvPicPr>
          <p:blipFill>
            <a:blip r:embed="rId26" cstate="print">
              <a:extLst>
                <a:ext uri="{28A0092B-C50C-407E-A947-70E740481C1C}">
                  <a14:useLocalDpi xmlns:a14="http://schemas.microsoft.com/office/drawing/2010/main"/>
                </a:ext>
              </a:extLst>
            </a:blip>
            <a:srcRect/>
            <a:stretch>
              <a:fillRect/>
            </a:stretch>
          </p:blipFill>
          <p:spPr bwMode="auto">
            <a:xfrm>
              <a:off x="4992873" y="3250244"/>
              <a:ext cx="1431740" cy="751664"/>
            </a:xfrm>
            <a:prstGeom prst="rect">
              <a:avLst/>
            </a:prstGeom>
            <a:noFill/>
            <a:extLst>
              <a:ext uri="{909E8E84-426E-40DD-AFC4-6F175D3DCCD1}">
                <a14:hiddenFill xmlns:a14="http://schemas.microsoft.com/office/drawing/2010/main">
                  <a:solidFill>
                    <a:srgbClr val="FFFFFF"/>
                  </a:solidFill>
                </a14:hiddenFill>
              </a:ext>
            </a:extLst>
          </p:spPr>
        </p:pic>
      </p:grpSp>
      <p:pic>
        <p:nvPicPr>
          <p:cNvPr id="58" name="Picture 57">
            <a:extLst>
              <a:ext uri="{FF2B5EF4-FFF2-40B4-BE49-F238E27FC236}">
                <a16:creationId xmlns:a16="http://schemas.microsoft.com/office/drawing/2014/main" id="{48A77730-89C4-1ED1-20B3-CEE0AC749C98}"/>
              </a:ext>
            </a:extLst>
          </p:cNvPr>
          <p:cNvPicPr>
            <a:picLocks noChangeAspect="1"/>
          </p:cNvPicPr>
          <p:nvPr/>
        </p:nvPicPr>
        <p:blipFill>
          <a:blip r:embed="rId27" cstate="print">
            <a:extLst>
              <a:ext uri="{28A0092B-C50C-407E-A947-70E740481C1C}">
                <a14:useLocalDpi xmlns:a14="http://schemas.microsoft.com/office/drawing/2010/main"/>
              </a:ext>
            </a:extLst>
          </a:blip>
          <a:stretch>
            <a:fillRect/>
          </a:stretch>
        </p:blipFill>
        <p:spPr>
          <a:xfrm>
            <a:off x="9864625" y="2226334"/>
            <a:ext cx="2004361" cy="2518203"/>
          </a:xfrm>
          <a:prstGeom prst="rect">
            <a:avLst/>
          </a:prstGeom>
        </p:spPr>
      </p:pic>
      <p:sp>
        <p:nvSpPr>
          <p:cNvPr id="60" name="TextBox 59">
            <a:extLst>
              <a:ext uri="{FF2B5EF4-FFF2-40B4-BE49-F238E27FC236}">
                <a16:creationId xmlns:a16="http://schemas.microsoft.com/office/drawing/2014/main" id="{1E5512DD-1636-BCF2-DB53-81E4E99FAE7C}"/>
              </a:ext>
            </a:extLst>
          </p:cNvPr>
          <p:cNvSpPr txBox="1"/>
          <p:nvPr/>
        </p:nvSpPr>
        <p:spPr>
          <a:xfrm>
            <a:off x="9592900" y="4774004"/>
            <a:ext cx="252124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a:ln>
                  <a:noFill/>
                </a:ln>
                <a:solidFill>
                  <a:srgbClr val="ED3C8D"/>
                </a:solidFill>
                <a:effectLst/>
                <a:uLnTx/>
                <a:uFillTx/>
                <a:latin typeface="Helvetica" panose="020B0604020202020204"/>
                <a:ea typeface="+mn-ea"/>
                <a:cs typeface="Helvetica" panose="020B0604020202020204"/>
              </a:rPr>
              <a:t>…and More</a:t>
            </a:r>
            <a:br>
              <a:rPr kumimoji="0" lang="en-US" sz="1400" b="1" i="0" u="sng" strike="noStrike" kern="1200" cap="none" spc="0" normalizeH="0" baseline="0" noProof="0">
                <a:ln>
                  <a:noFill/>
                </a:ln>
                <a:solidFill>
                  <a:srgbClr val="ED3C8D"/>
                </a:solidFill>
                <a:effectLst/>
                <a:uLnTx/>
                <a:uFillTx/>
                <a:latin typeface="Helvetica" panose="020B0604020202020204"/>
                <a:ea typeface="+mn-ea"/>
                <a:cs typeface="Helvetica" panose="020B0604020202020204"/>
              </a:rPr>
            </a:br>
            <a:endParaRPr kumimoji="0" lang="en-US" sz="400" b="1" i="0" u="sng" strike="noStrike" kern="1200" cap="none" spc="0" normalizeH="0" baseline="0" noProof="0">
              <a:ln>
                <a:noFill/>
              </a:ln>
              <a:solidFill>
                <a:srgbClr val="ED3C8D"/>
              </a:solidFill>
              <a:effectLst/>
              <a:uLnTx/>
              <a:uFillTx/>
              <a:latin typeface="Helvetica" panose="020B0604020202020204"/>
              <a:ea typeface="+mn-ea"/>
              <a:cs typeface="Helvetica" panose="020B0604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Helvetica" panose="020B0604020202020204"/>
                <a:ea typeface="+mn-ea"/>
                <a:cs typeface="Helvetica" panose="020B0604020202020204"/>
              </a:rPr>
              <a:t>Brands are releasing a tidal wave of singular feminine, pink-colored products to capitalize on the current trend.</a:t>
            </a:r>
          </a:p>
        </p:txBody>
      </p:sp>
    </p:spTree>
    <p:extLst>
      <p:ext uri="{BB962C8B-B14F-4D97-AF65-F5344CB8AC3E}">
        <p14:creationId xmlns:p14="http://schemas.microsoft.com/office/powerpoint/2010/main" val="14512190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52AD7-7F6F-4810-03DE-C115B33C9778}"/>
              </a:ext>
            </a:extLst>
          </p:cNvPr>
          <p:cNvSpPr/>
          <p:nvPr/>
        </p:nvSpPr>
        <p:spPr>
          <a:xfrm>
            <a:off x="-7768" y="1608544"/>
            <a:ext cx="12199767" cy="5250920"/>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1BF894CE-5EB9-4BB3-F6C7-477E37F6A6AA}"/>
              </a:ext>
            </a:extLst>
          </p:cNvPr>
          <p:cNvSpPr/>
          <p:nvPr/>
        </p:nvSpPr>
        <p:spPr>
          <a:xfrm>
            <a:off x="244691" y="498357"/>
            <a:ext cx="11925790"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Seeking premium associations, </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brands across categories joined the cultural zeitgeist around Barbie-mania through promotional tie-</a:t>
            </a:r>
            <a:r>
              <a:rPr lang="en-US" sz="2600" b="1">
                <a:solidFill>
                  <a:srgbClr val="1B1464"/>
                </a:solidFill>
                <a:latin typeface="Helvetica" pitchFamily="2" charset="0"/>
              </a:rPr>
              <a:t>ins</a:t>
            </a:r>
            <a:endParaRPr kumimoji="0" lang="en-US" sz="2600" b="1" i="0" u="none" strike="noStrike" kern="1200" cap="none" spc="0" normalizeH="0" baseline="0" noProof="0">
              <a:ln>
                <a:noFill/>
              </a:ln>
              <a:solidFill>
                <a:srgbClr val="1B1464"/>
              </a:solidFill>
              <a:effectLst/>
              <a:uLnTx/>
              <a:uFillTx/>
              <a:latin typeface="Helvetica" pitchFamily="2" charset="0"/>
              <a:ea typeface="+mn-ea"/>
              <a:cs typeface="+mn-cs"/>
            </a:endParaRPr>
          </a:p>
        </p:txBody>
      </p:sp>
      <p:pic>
        <p:nvPicPr>
          <p:cNvPr id="2" name="Picture 1">
            <a:extLst>
              <a:ext uri="{FF2B5EF4-FFF2-40B4-BE49-F238E27FC236}">
                <a16:creationId xmlns:a16="http://schemas.microsoft.com/office/drawing/2014/main" id="{06CEDF0A-D03C-E28C-8382-06185E8D0B5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BDE1BC5F-BB63-0916-3A60-3B803226C47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1E957BC7-FFD0-73CE-08EA-C2A979729B8D}"/>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pic>
        <p:nvPicPr>
          <p:cNvPr id="3074" name="Picture 2" descr="Image">
            <a:extLst>
              <a:ext uri="{FF2B5EF4-FFF2-40B4-BE49-F238E27FC236}">
                <a16:creationId xmlns:a16="http://schemas.microsoft.com/office/drawing/2014/main" id="{7E88368C-615B-73AD-B882-377864ACDDB9}"/>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447207" y="4088458"/>
            <a:ext cx="1071684" cy="2319476"/>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3E23BA49-CBA1-1AF8-F1ED-7EF59D7569B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363663" y="4100898"/>
            <a:ext cx="1539346" cy="2362421"/>
          </a:xfrm>
          <a:prstGeom prst="rect">
            <a:avLst/>
          </a:prstGeom>
          <a:ln>
            <a:solidFill>
              <a:srgbClr val="1B1464"/>
            </a:solidFill>
          </a:ln>
        </p:spPr>
      </p:pic>
      <p:pic>
        <p:nvPicPr>
          <p:cNvPr id="3090" name="Picture 18" descr="Image">
            <a:extLst>
              <a:ext uri="{FF2B5EF4-FFF2-40B4-BE49-F238E27FC236}">
                <a16:creationId xmlns:a16="http://schemas.microsoft.com/office/drawing/2014/main" id="{4C424D48-3E18-BCD5-CF33-5FC3A4F53976}"/>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388805" y="4088458"/>
            <a:ext cx="1373144" cy="2345585"/>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pic>
        <p:nvPicPr>
          <p:cNvPr id="3092" name="Picture 20" descr="Image">
            <a:extLst>
              <a:ext uri="{FF2B5EF4-FFF2-40B4-BE49-F238E27FC236}">
                <a16:creationId xmlns:a16="http://schemas.microsoft.com/office/drawing/2014/main" id="{6506DA90-39F2-5075-4BD3-27856777EAFF}"/>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229629" y="4100899"/>
            <a:ext cx="1423296" cy="2391860"/>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pic>
        <p:nvPicPr>
          <p:cNvPr id="1026" name="Picture 2" descr="Image">
            <a:extLst>
              <a:ext uri="{FF2B5EF4-FFF2-40B4-BE49-F238E27FC236}">
                <a16:creationId xmlns:a16="http://schemas.microsoft.com/office/drawing/2014/main" id="{E6EE3BF5-7F1E-59BD-CBDB-B72070251C37}"/>
              </a:ext>
            </a:extLst>
          </p:cNvPr>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a:stretch/>
        </p:blipFill>
        <p:spPr bwMode="auto">
          <a:xfrm>
            <a:off x="10432599" y="4100898"/>
            <a:ext cx="1547713" cy="2321695"/>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pic>
        <p:nvPicPr>
          <p:cNvPr id="3076" name="Picture 4" descr="Xbox Barbie Custom Console">
            <a:extLst>
              <a:ext uri="{FF2B5EF4-FFF2-40B4-BE49-F238E27FC236}">
                <a16:creationId xmlns:a16="http://schemas.microsoft.com/office/drawing/2014/main" id="{5186BF2D-0281-A887-8B4B-3C5DB8B04D13}"/>
              </a:ext>
            </a:extLst>
          </p:cNvPr>
          <p:cNvPicPr>
            <a:picLocks noChangeAspect="1" noChangeArrowheads="1"/>
          </p:cNvPicPr>
          <p:nvPr/>
        </p:nvPicPr>
        <p:blipFill>
          <a:blip r:embed="rId9" cstate="hqprint">
            <a:extLst>
              <a:ext uri="{28A0092B-C50C-407E-A947-70E740481C1C}">
                <a14:useLocalDpi xmlns:a14="http://schemas.microsoft.com/office/drawing/2010/main"/>
              </a:ext>
            </a:extLst>
          </a:blip>
          <a:srcRect/>
          <a:stretch>
            <a:fillRect/>
          </a:stretch>
        </p:blipFill>
        <p:spPr bwMode="auto">
          <a:xfrm>
            <a:off x="317245" y="2164935"/>
            <a:ext cx="2348954" cy="1334578"/>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pic>
        <p:nvPicPr>
          <p:cNvPr id="3084" name="Picture 12">
            <a:extLst>
              <a:ext uri="{FF2B5EF4-FFF2-40B4-BE49-F238E27FC236}">
                <a16:creationId xmlns:a16="http://schemas.microsoft.com/office/drawing/2014/main" id="{12278CD9-9784-403A-B48D-A9841C67A286}"/>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10459474" y="2124583"/>
            <a:ext cx="1415282" cy="1415282"/>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5265AE89-4057-B0A6-C99B-32FF75FF7927}"/>
              </a:ext>
            </a:extLst>
          </p:cNvPr>
          <p:cNvGrpSpPr/>
          <p:nvPr/>
        </p:nvGrpSpPr>
        <p:grpSpPr>
          <a:xfrm>
            <a:off x="5607789" y="2087467"/>
            <a:ext cx="1860591" cy="1573963"/>
            <a:chOff x="9395124" y="2601437"/>
            <a:chExt cx="2713340" cy="2630769"/>
          </a:xfrm>
        </p:grpSpPr>
        <p:pic>
          <p:nvPicPr>
            <p:cNvPr id="17" name="Picture 16">
              <a:hlinkClick r:id="rId11"/>
              <a:extLst>
                <a:ext uri="{FF2B5EF4-FFF2-40B4-BE49-F238E27FC236}">
                  <a16:creationId xmlns:a16="http://schemas.microsoft.com/office/drawing/2014/main" id="{FE2DB01B-B37F-6800-3A6F-EDFE13B1BAE4}"/>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l="940" r="1263"/>
            <a:stretch/>
          </p:blipFill>
          <p:spPr>
            <a:xfrm>
              <a:off x="9395124" y="2601437"/>
              <a:ext cx="2713340" cy="799699"/>
            </a:xfrm>
            <a:prstGeom prst="rect">
              <a:avLst/>
            </a:prstGeom>
            <a:ln>
              <a:solidFill>
                <a:srgbClr val="1B1464"/>
              </a:solidFill>
            </a:ln>
          </p:spPr>
        </p:pic>
        <p:pic>
          <p:nvPicPr>
            <p:cNvPr id="3078" name="Picture 6" descr="Exterior of Ken's Dreamhouse, three stories high with a huge rectangular pool in the backyard, surrounded by Malibu foliage.">
              <a:extLst>
                <a:ext uri="{FF2B5EF4-FFF2-40B4-BE49-F238E27FC236}">
                  <a16:creationId xmlns:a16="http://schemas.microsoft.com/office/drawing/2014/main" id="{08C56C62-8D0C-F9C7-7A85-6DD9DAD15658}"/>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9401548" y="3429000"/>
              <a:ext cx="2704391" cy="1803206"/>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grpSp>
      <p:pic>
        <p:nvPicPr>
          <p:cNvPr id="1028" name="Picture 4">
            <a:extLst>
              <a:ext uri="{FF2B5EF4-FFF2-40B4-BE49-F238E27FC236}">
                <a16:creationId xmlns:a16="http://schemas.microsoft.com/office/drawing/2014/main" id="{6798133F-2843-37EC-4EAD-4C059B957FB9}"/>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3063825" y="2162667"/>
            <a:ext cx="2139989" cy="1339114"/>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pic>
        <p:nvPicPr>
          <p:cNvPr id="3080" name="Picture 8" descr="Best Pink Crocs with Bike">
            <a:extLst>
              <a:ext uri="{FF2B5EF4-FFF2-40B4-BE49-F238E27FC236}">
                <a16:creationId xmlns:a16="http://schemas.microsoft.com/office/drawing/2014/main" id="{13E96FAB-505E-9C9E-FE52-A49F971246CC}"/>
              </a:ext>
            </a:extLst>
          </p:cNvPr>
          <p:cNvPicPr>
            <a:picLocks noChangeAspect="1" noChangeArrowheads="1"/>
          </p:cNvPicPr>
          <p:nvPr/>
        </p:nvPicPr>
        <p:blipFill rotWithShape="1">
          <a:blip r:embed="rId15" cstate="print">
            <a:extLst>
              <a:ext uri="{28A0092B-C50C-407E-A947-70E740481C1C}">
                <a14:useLocalDpi xmlns:a14="http://schemas.microsoft.com/office/drawing/2010/main"/>
              </a:ext>
            </a:extLst>
          </a:blip>
          <a:srcRect/>
          <a:stretch/>
        </p:blipFill>
        <p:spPr bwMode="auto">
          <a:xfrm>
            <a:off x="7865219" y="2160894"/>
            <a:ext cx="2196629" cy="1342660"/>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A2950B0C-5811-9323-1294-F73507E01263}"/>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385153" y="4088458"/>
            <a:ext cx="1301083" cy="2323113"/>
          </a:xfrm>
          <a:prstGeom prst="rect">
            <a:avLst/>
          </a:prstGeom>
          <a:ln>
            <a:solidFill>
              <a:srgbClr val="1B1464"/>
            </a:solidFill>
          </a:ln>
        </p:spPr>
      </p:pic>
      <p:sp>
        <p:nvSpPr>
          <p:cNvPr id="13" name="Rectangle: Rounded Corners 12">
            <a:extLst>
              <a:ext uri="{FF2B5EF4-FFF2-40B4-BE49-F238E27FC236}">
                <a16:creationId xmlns:a16="http://schemas.microsoft.com/office/drawing/2014/main" id="{EBA6575B-B7A0-BE16-A49E-0743548C2DA3}"/>
              </a:ext>
            </a:extLst>
          </p:cNvPr>
          <p:cNvSpPr/>
          <p:nvPr/>
        </p:nvSpPr>
        <p:spPr>
          <a:xfrm>
            <a:off x="367907" y="1720860"/>
            <a:ext cx="2247630" cy="338574"/>
          </a:xfrm>
          <a:prstGeom prst="roundRect">
            <a:avLst>
              <a:gd name="adj" fmla="val 11906"/>
            </a:avLst>
          </a:prstGeom>
          <a:solidFill>
            <a:schemeClr val="bg1"/>
          </a:solidFill>
          <a:ln>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XBOX</a:t>
            </a:r>
            <a:r>
              <a:rPr kumimoji="0" lang="en-US" sz="9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partnered with Barbie to create custom consoles and controllers </a:t>
            </a:r>
          </a:p>
        </p:txBody>
      </p:sp>
      <p:sp>
        <p:nvSpPr>
          <p:cNvPr id="10" name="Rectangle: Rounded Corners 9">
            <a:extLst>
              <a:ext uri="{FF2B5EF4-FFF2-40B4-BE49-F238E27FC236}">
                <a16:creationId xmlns:a16="http://schemas.microsoft.com/office/drawing/2014/main" id="{0BC5D5A2-FFAE-A1EB-707A-9E4335B3E7A9}"/>
              </a:ext>
            </a:extLst>
          </p:cNvPr>
          <p:cNvSpPr/>
          <p:nvPr/>
        </p:nvSpPr>
        <p:spPr>
          <a:xfrm>
            <a:off x="3060324" y="1720860"/>
            <a:ext cx="2139989" cy="338574"/>
          </a:xfrm>
          <a:prstGeom prst="roundRect">
            <a:avLst>
              <a:gd name="adj" fmla="val 11906"/>
            </a:avLst>
          </a:prstGeom>
          <a:solidFill>
            <a:schemeClr val="bg1"/>
          </a:solidFill>
          <a:ln>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Bumble</a:t>
            </a:r>
            <a:r>
              <a:rPr kumimoji="0" lang="en-US" sz="9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advertisement featuring Barbie  </a:t>
            </a:r>
          </a:p>
        </p:txBody>
      </p:sp>
      <p:sp>
        <p:nvSpPr>
          <p:cNvPr id="12" name="Rectangle: Rounded Corners 11">
            <a:extLst>
              <a:ext uri="{FF2B5EF4-FFF2-40B4-BE49-F238E27FC236}">
                <a16:creationId xmlns:a16="http://schemas.microsoft.com/office/drawing/2014/main" id="{6F8C845C-D54E-ACE4-C68B-3ADA729D8514}"/>
              </a:ext>
            </a:extLst>
          </p:cNvPr>
          <p:cNvSpPr/>
          <p:nvPr/>
        </p:nvSpPr>
        <p:spPr>
          <a:xfrm>
            <a:off x="5511652" y="1720860"/>
            <a:ext cx="2030515" cy="338574"/>
          </a:xfrm>
          <a:prstGeom prst="roundRect">
            <a:avLst>
              <a:gd name="adj" fmla="val 11906"/>
            </a:avLst>
          </a:prstGeom>
          <a:solidFill>
            <a:schemeClr val="bg1"/>
          </a:solidFill>
          <a:ln>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Airbnb</a:t>
            </a:r>
            <a:r>
              <a:rPr kumimoji="0" lang="en-US" sz="9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creates Barbie’s dream house and Ken’s mojo dojo casa</a:t>
            </a:r>
            <a:r>
              <a:rPr kumimoji="0" lang="en-US" sz="11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a:t>
            </a:r>
          </a:p>
        </p:txBody>
      </p:sp>
      <p:sp>
        <p:nvSpPr>
          <p:cNvPr id="15" name="Rectangle: Rounded Corners 14">
            <a:extLst>
              <a:ext uri="{FF2B5EF4-FFF2-40B4-BE49-F238E27FC236}">
                <a16:creationId xmlns:a16="http://schemas.microsoft.com/office/drawing/2014/main" id="{380D1F50-1EEF-CA30-0107-6ECD4E72D988}"/>
              </a:ext>
            </a:extLst>
          </p:cNvPr>
          <p:cNvSpPr/>
          <p:nvPr/>
        </p:nvSpPr>
        <p:spPr>
          <a:xfrm>
            <a:off x="7889700" y="1720860"/>
            <a:ext cx="2153607" cy="338574"/>
          </a:xfrm>
          <a:prstGeom prst="roundRect">
            <a:avLst>
              <a:gd name="adj" fmla="val 11906"/>
            </a:avLst>
          </a:prstGeom>
          <a:solidFill>
            <a:schemeClr val="bg1"/>
          </a:solidFill>
          <a:ln>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Crocs</a:t>
            </a:r>
            <a:r>
              <a:rPr kumimoji="0" lang="en-US" sz="9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partners with Barbie to create custom shoes</a:t>
            </a:r>
          </a:p>
        </p:txBody>
      </p:sp>
      <p:sp>
        <p:nvSpPr>
          <p:cNvPr id="16" name="Rectangle: Rounded Corners 15">
            <a:extLst>
              <a:ext uri="{FF2B5EF4-FFF2-40B4-BE49-F238E27FC236}">
                <a16:creationId xmlns:a16="http://schemas.microsoft.com/office/drawing/2014/main" id="{A1C52D81-38D2-8549-9DD2-E4D5B573036C}"/>
              </a:ext>
            </a:extLst>
          </p:cNvPr>
          <p:cNvSpPr/>
          <p:nvPr/>
        </p:nvSpPr>
        <p:spPr>
          <a:xfrm>
            <a:off x="10426671" y="1720860"/>
            <a:ext cx="1480887" cy="338574"/>
          </a:xfrm>
          <a:prstGeom prst="roundRect">
            <a:avLst>
              <a:gd name="adj" fmla="val 11906"/>
            </a:avLst>
          </a:prstGeom>
          <a:solidFill>
            <a:schemeClr val="bg1"/>
          </a:solidFill>
          <a:ln>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Krispy Kreme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Barbie donut </a:t>
            </a:r>
          </a:p>
        </p:txBody>
      </p:sp>
      <p:sp>
        <p:nvSpPr>
          <p:cNvPr id="19" name="Rectangle: Rounded Corners 18">
            <a:extLst>
              <a:ext uri="{FF2B5EF4-FFF2-40B4-BE49-F238E27FC236}">
                <a16:creationId xmlns:a16="http://schemas.microsoft.com/office/drawing/2014/main" id="{328181D5-1C73-2DF6-C51D-5F6BD774EE01}"/>
              </a:ext>
            </a:extLst>
          </p:cNvPr>
          <p:cNvSpPr/>
          <p:nvPr/>
        </p:nvSpPr>
        <p:spPr>
          <a:xfrm>
            <a:off x="244690" y="3706600"/>
            <a:ext cx="1581162" cy="338574"/>
          </a:xfrm>
          <a:prstGeom prst="roundRect">
            <a:avLst>
              <a:gd name="adj" fmla="val 11906"/>
            </a:avLst>
          </a:prstGeom>
          <a:solidFill>
            <a:schemeClr val="bg1"/>
          </a:solidFill>
          <a:ln>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HGTV</a:t>
            </a:r>
            <a:r>
              <a:rPr kumimoji="0" lang="en-US" sz="9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hosts Barbie Dreamhouse Challenge </a:t>
            </a:r>
          </a:p>
        </p:txBody>
      </p:sp>
      <p:sp>
        <p:nvSpPr>
          <p:cNvPr id="20" name="Rectangle: Rounded Corners 19">
            <a:extLst>
              <a:ext uri="{FF2B5EF4-FFF2-40B4-BE49-F238E27FC236}">
                <a16:creationId xmlns:a16="http://schemas.microsoft.com/office/drawing/2014/main" id="{C31150DE-7989-E995-9310-FF3D344603F1}"/>
              </a:ext>
            </a:extLst>
          </p:cNvPr>
          <p:cNvSpPr/>
          <p:nvPr/>
        </p:nvSpPr>
        <p:spPr>
          <a:xfrm>
            <a:off x="2235450" y="3706600"/>
            <a:ext cx="1632244" cy="338574"/>
          </a:xfrm>
          <a:prstGeom prst="roundRect">
            <a:avLst>
              <a:gd name="adj" fmla="val 11906"/>
            </a:avLst>
          </a:prstGeom>
          <a:solidFill>
            <a:schemeClr val="bg1"/>
          </a:solidFill>
          <a:ln>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Cold Stone</a:t>
            </a:r>
            <a:r>
              <a:rPr kumimoji="0" lang="en-US" sz="9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launches special Barbie ice cream  </a:t>
            </a:r>
          </a:p>
        </p:txBody>
      </p:sp>
      <p:sp>
        <p:nvSpPr>
          <p:cNvPr id="22" name="Rectangle: Rounded Corners 21">
            <a:extLst>
              <a:ext uri="{FF2B5EF4-FFF2-40B4-BE49-F238E27FC236}">
                <a16:creationId xmlns:a16="http://schemas.microsoft.com/office/drawing/2014/main" id="{5E26750D-FC33-0046-2B63-882110544767}"/>
              </a:ext>
            </a:extLst>
          </p:cNvPr>
          <p:cNvSpPr/>
          <p:nvPr/>
        </p:nvSpPr>
        <p:spPr>
          <a:xfrm>
            <a:off x="4342475" y="3706600"/>
            <a:ext cx="1262111" cy="338574"/>
          </a:xfrm>
          <a:prstGeom prst="roundRect">
            <a:avLst>
              <a:gd name="adj" fmla="val 11906"/>
            </a:avLst>
          </a:prstGeom>
          <a:solidFill>
            <a:schemeClr val="bg1"/>
          </a:solidFill>
          <a:ln>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Google</a:t>
            </a:r>
            <a:r>
              <a:rPr kumimoji="0" lang="en-US" sz="9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features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Barbie in Ad</a:t>
            </a:r>
          </a:p>
        </p:txBody>
      </p:sp>
      <p:sp>
        <p:nvSpPr>
          <p:cNvPr id="24" name="Rectangle: Rounded Corners 23">
            <a:extLst>
              <a:ext uri="{FF2B5EF4-FFF2-40B4-BE49-F238E27FC236}">
                <a16:creationId xmlns:a16="http://schemas.microsoft.com/office/drawing/2014/main" id="{EDF74973-F7A1-EFD1-BC5A-157896FA497A}"/>
              </a:ext>
            </a:extLst>
          </p:cNvPr>
          <p:cNvSpPr/>
          <p:nvPr/>
        </p:nvSpPr>
        <p:spPr>
          <a:xfrm>
            <a:off x="6247142" y="3706600"/>
            <a:ext cx="1347979" cy="338574"/>
          </a:xfrm>
          <a:prstGeom prst="roundRect">
            <a:avLst>
              <a:gd name="adj" fmla="val 11906"/>
            </a:avLst>
          </a:prstGeom>
          <a:solidFill>
            <a:schemeClr val="bg1"/>
          </a:solidFill>
          <a:ln>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Zara</a:t>
            </a:r>
            <a:r>
              <a:rPr kumimoji="0" lang="en-US" sz="9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creates Barbie clothing line</a:t>
            </a:r>
          </a:p>
        </p:txBody>
      </p:sp>
      <p:sp>
        <p:nvSpPr>
          <p:cNvPr id="26" name="Rectangle: Rounded Corners 25">
            <a:extLst>
              <a:ext uri="{FF2B5EF4-FFF2-40B4-BE49-F238E27FC236}">
                <a16:creationId xmlns:a16="http://schemas.microsoft.com/office/drawing/2014/main" id="{D05DD245-C3D0-07C0-BC09-2A1C26A803ED}"/>
              </a:ext>
            </a:extLst>
          </p:cNvPr>
          <p:cNvSpPr/>
          <p:nvPr/>
        </p:nvSpPr>
        <p:spPr>
          <a:xfrm>
            <a:off x="8305396" y="3706600"/>
            <a:ext cx="1643997" cy="338574"/>
          </a:xfrm>
          <a:prstGeom prst="roundRect">
            <a:avLst>
              <a:gd name="adj" fmla="val 11906"/>
            </a:avLst>
          </a:prstGeom>
          <a:solidFill>
            <a:schemeClr val="bg1"/>
          </a:solidFill>
          <a:ln>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Progressive</a:t>
            </a:r>
            <a:r>
              <a:rPr kumimoji="0" lang="en-US" sz="9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launches a Barbie themed commercial</a:t>
            </a:r>
          </a:p>
        </p:txBody>
      </p:sp>
      <p:sp>
        <p:nvSpPr>
          <p:cNvPr id="28" name="Rectangle: Rounded Corners 27">
            <a:extLst>
              <a:ext uri="{FF2B5EF4-FFF2-40B4-BE49-F238E27FC236}">
                <a16:creationId xmlns:a16="http://schemas.microsoft.com/office/drawing/2014/main" id="{28542F61-4F3C-E661-7FF9-427FCCF97049}"/>
              </a:ext>
            </a:extLst>
          </p:cNvPr>
          <p:cNvSpPr/>
          <p:nvPr/>
        </p:nvSpPr>
        <p:spPr>
          <a:xfrm>
            <a:off x="10370974" y="3706600"/>
            <a:ext cx="1643997" cy="338574"/>
          </a:xfrm>
          <a:prstGeom prst="roundRect">
            <a:avLst>
              <a:gd name="adj" fmla="val 11906"/>
            </a:avLst>
          </a:prstGeom>
          <a:solidFill>
            <a:schemeClr val="bg1"/>
          </a:solidFill>
          <a:ln>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Duolingo’s</a:t>
            </a:r>
            <a:r>
              <a:rPr kumimoji="0" lang="en-US" sz="9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social media post using Barbie trends </a:t>
            </a:r>
          </a:p>
        </p:txBody>
      </p:sp>
      <p:pic>
        <p:nvPicPr>
          <p:cNvPr id="30" name="Picture 2" descr="Image">
            <a:extLst>
              <a:ext uri="{FF2B5EF4-FFF2-40B4-BE49-F238E27FC236}">
                <a16:creationId xmlns:a16="http://schemas.microsoft.com/office/drawing/2014/main" id="{D4FE615A-F3D4-C10E-73B6-4266E6215D1F}"/>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447207" y="4111094"/>
            <a:ext cx="1071684" cy="2319476"/>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pic>
        <p:nvPicPr>
          <p:cNvPr id="31" name="Picture 18" descr="Image">
            <a:extLst>
              <a:ext uri="{FF2B5EF4-FFF2-40B4-BE49-F238E27FC236}">
                <a16:creationId xmlns:a16="http://schemas.microsoft.com/office/drawing/2014/main" id="{6F27E8A9-B758-C791-70D1-F0F54433E84A}"/>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388805" y="4111094"/>
            <a:ext cx="1373144" cy="2345585"/>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4149DD95-4D14-BD73-F077-13452DDAF0C7}"/>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385153" y="4111094"/>
            <a:ext cx="1301083" cy="2323113"/>
          </a:xfrm>
          <a:prstGeom prst="rect">
            <a:avLst/>
          </a:prstGeom>
          <a:ln>
            <a:solidFill>
              <a:srgbClr val="1B1464"/>
            </a:solidFill>
          </a:ln>
        </p:spPr>
      </p:pic>
    </p:spTree>
    <p:extLst>
      <p:ext uri="{BB962C8B-B14F-4D97-AF65-F5344CB8AC3E}">
        <p14:creationId xmlns:p14="http://schemas.microsoft.com/office/powerpoint/2010/main" val="31953607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52AD7-7F6F-4810-03DE-C115B33C977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DBE748B0-6E5A-80B3-C9BE-070FD8183DBB}"/>
              </a:ext>
            </a:extLst>
          </p:cNvPr>
          <p:cNvSpPr/>
          <p:nvPr/>
        </p:nvSpPr>
        <p:spPr>
          <a:xfrm>
            <a:off x="-13751" y="1686476"/>
            <a:ext cx="3177573" cy="5172987"/>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1BF894CE-5EB9-4BB3-F6C7-477E37F6A6AA}"/>
              </a:ext>
            </a:extLst>
          </p:cNvPr>
          <p:cNvSpPr/>
          <p:nvPr/>
        </p:nvSpPr>
        <p:spPr>
          <a:xfrm>
            <a:off x="234949" y="498357"/>
            <a:ext cx="11957052"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Momentum continued to build this year on social media which also included Oppenheimer and the </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coining of the popular term ‘Barbenheimer’</a:t>
            </a:r>
          </a:p>
        </p:txBody>
      </p:sp>
      <p:pic>
        <p:nvPicPr>
          <p:cNvPr id="2" name="Picture 1">
            <a:extLst>
              <a:ext uri="{FF2B5EF4-FFF2-40B4-BE49-F238E27FC236}">
                <a16:creationId xmlns:a16="http://schemas.microsoft.com/office/drawing/2014/main" id="{06CEDF0A-D03C-E28C-8382-06185E8D0B5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BDE1BC5F-BB63-0916-3A60-3B803226C47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1E957BC7-FFD0-73CE-08EA-C2A979729B8D}"/>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pic>
        <p:nvPicPr>
          <p:cNvPr id="8" name="Picture 7">
            <a:extLst>
              <a:ext uri="{FF2B5EF4-FFF2-40B4-BE49-F238E27FC236}">
                <a16:creationId xmlns:a16="http://schemas.microsoft.com/office/drawing/2014/main" id="{450574ED-746A-28D6-20E0-8767C081469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70051" y="4420451"/>
            <a:ext cx="1514516" cy="2051925"/>
          </a:xfrm>
          <a:prstGeom prst="rect">
            <a:avLst/>
          </a:prstGeom>
          <a:ln>
            <a:solidFill>
              <a:srgbClr val="1B1464"/>
            </a:solidFill>
          </a:ln>
        </p:spPr>
      </p:pic>
      <p:pic>
        <p:nvPicPr>
          <p:cNvPr id="13" name="Picture 12">
            <a:extLst>
              <a:ext uri="{FF2B5EF4-FFF2-40B4-BE49-F238E27FC236}">
                <a16:creationId xmlns:a16="http://schemas.microsoft.com/office/drawing/2014/main" id="{2851F756-5377-2F34-6A56-7EBCF95381B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717792" y="4428311"/>
            <a:ext cx="1912471" cy="1944996"/>
          </a:xfrm>
          <a:prstGeom prst="rect">
            <a:avLst/>
          </a:prstGeom>
          <a:ln>
            <a:solidFill>
              <a:srgbClr val="1B1464"/>
            </a:solidFill>
          </a:ln>
        </p:spPr>
      </p:pic>
      <p:pic>
        <p:nvPicPr>
          <p:cNvPr id="15" name="Picture 14">
            <a:extLst>
              <a:ext uri="{FF2B5EF4-FFF2-40B4-BE49-F238E27FC236}">
                <a16:creationId xmlns:a16="http://schemas.microsoft.com/office/drawing/2014/main" id="{20017D6D-7505-54E4-62AE-C54A8BE6AF6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295705" y="2281523"/>
            <a:ext cx="1714375" cy="1967981"/>
          </a:xfrm>
          <a:prstGeom prst="rect">
            <a:avLst/>
          </a:prstGeom>
          <a:ln>
            <a:solidFill>
              <a:srgbClr val="1B1464"/>
            </a:solidFill>
          </a:ln>
        </p:spPr>
      </p:pic>
      <p:pic>
        <p:nvPicPr>
          <p:cNvPr id="17" name="Picture 16">
            <a:extLst>
              <a:ext uri="{FF2B5EF4-FFF2-40B4-BE49-F238E27FC236}">
                <a16:creationId xmlns:a16="http://schemas.microsoft.com/office/drawing/2014/main" id="{EE2653E6-E774-5081-3D36-56610E76919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119813" y="2280218"/>
            <a:ext cx="1396872" cy="1958927"/>
          </a:xfrm>
          <a:prstGeom prst="rect">
            <a:avLst/>
          </a:prstGeom>
          <a:ln>
            <a:solidFill>
              <a:srgbClr val="1B1464"/>
            </a:solidFill>
          </a:ln>
        </p:spPr>
      </p:pic>
      <p:pic>
        <p:nvPicPr>
          <p:cNvPr id="19" name="Picture 18">
            <a:extLst>
              <a:ext uri="{FF2B5EF4-FFF2-40B4-BE49-F238E27FC236}">
                <a16:creationId xmlns:a16="http://schemas.microsoft.com/office/drawing/2014/main" id="{70FD4111-02E1-C7D2-1CDC-5EF9FEED6F30}"/>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609882" y="2293810"/>
            <a:ext cx="2109161" cy="1944996"/>
          </a:xfrm>
          <a:prstGeom prst="rect">
            <a:avLst/>
          </a:prstGeom>
          <a:ln>
            <a:solidFill>
              <a:srgbClr val="1B1464"/>
            </a:solidFill>
          </a:ln>
        </p:spPr>
      </p:pic>
      <p:pic>
        <p:nvPicPr>
          <p:cNvPr id="20" name="Picture 19">
            <a:extLst>
              <a:ext uri="{FF2B5EF4-FFF2-40B4-BE49-F238E27FC236}">
                <a16:creationId xmlns:a16="http://schemas.microsoft.com/office/drawing/2014/main" id="{883BE4D4-97A6-F671-C50B-280EC2C49E8C}"/>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800335" y="2320652"/>
            <a:ext cx="1682109" cy="1789718"/>
          </a:xfrm>
          <a:prstGeom prst="rect">
            <a:avLst/>
          </a:prstGeom>
          <a:ln>
            <a:solidFill>
              <a:srgbClr val="1B1464"/>
            </a:solidFill>
          </a:ln>
        </p:spPr>
      </p:pic>
      <p:pic>
        <p:nvPicPr>
          <p:cNvPr id="21" name="Picture 20">
            <a:extLst>
              <a:ext uri="{FF2B5EF4-FFF2-40B4-BE49-F238E27FC236}">
                <a16:creationId xmlns:a16="http://schemas.microsoft.com/office/drawing/2014/main" id="{7CC37903-8ECB-C8AD-FBCE-7A28EC1B1F8D}"/>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748550" y="4420815"/>
            <a:ext cx="2025580" cy="1952492"/>
          </a:xfrm>
          <a:prstGeom prst="rect">
            <a:avLst/>
          </a:prstGeom>
          <a:ln>
            <a:solidFill>
              <a:srgbClr val="1B1464"/>
            </a:solidFill>
          </a:ln>
        </p:spPr>
      </p:pic>
      <p:pic>
        <p:nvPicPr>
          <p:cNvPr id="2050" name="Picture 2" descr="Image">
            <a:extLst>
              <a:ext uri="{FF2B5EF4-FFF2-40B4-BE49-F238E27FC236}">
                <a16:creationId xmlns:a16="http://schemas.microsoft.com/office/drawing/2014/main" id="{25EDB249-5FE7-361D-121D-1EF12ADEA8B6}"/>
              </a:ext>
            </a:extLst>
          </p:cNvPr>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a:stretch/>
        </p:blipFill>
        <p:spPr bwMode="auto">
          <a:xfrm>
            <a:off x="10874871" y="4391428"/>
            <a:ext cx="1261319" cy="1971380"/>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686DDF61-FF88-8CC6-E1C4-8AF96B8D6B25}"/>
              </a:ext>
            </a:extLst>
          </p:cNvPr>
          <p:cNvSpPr txBox="1"/>
          <p:nvPr/>
        </p:nvSpPr>
        <p:spPr>
          <a:xfrm>
            <a:off x="3295705" y="1759046"/>
            <a:ext cx="85366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1"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Sampling</a:t>
            </a:r>
            <a:r>
              <a:rPr kumimoji="0" lang="en-US" sz="1600" b="0"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of Social Media Posts Around ‘</a:t>
            </a:r>
            <a:r>
              <a:rPr kumimoji="0" lang="en-US" sz="1600" b="0" i="0" u="sng" strike="noStrike" kern="1200" cap="none" spc="0" normalizeH="0" baseline="0" noProof="0" err="1">
                <a:ln>
                  <a:noFill/>
                </a:ln>
                <a:solidFill>
                  <a:srgbClr val="1B1464"/>
                </a:solidFill>
                <a:effectLst/>
                <a:uLnTx/>
                <a:uFillTx/>
                <a:latin typeface="Helvetica" panose="020B0604020202020204" pitchFamily="34" charset="0"/>
                <a:ea typeface="+mn-ea"/>
                <a:cs typeface="Helvetica" panose="020B0604020202020204" pitchFamily="34" charset="0"/>
              </a:rPr>
              <a:t>Barbenheimer</a:t>
            </a:r>
            <a:r>
              <a:rPr kumimoji="0" lang="en-US" sz="1600" b="0"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Barbie &amp; Oppenheimer</a:t>
            </a:r>
          </a:p>
        </p:txBody>
      </p:sp>
      <p:grpSp>
        <p:nvGrpSpPr>
          <p:cNvPr id="11" name="Group 10">
            <a:extLst>
              <a:ext uri="{FF2B5EF4-FFF2-40B4-BE49-F238E27FC236}">
                <a16:creationId xmlns:a16="http://schemas.microsoft.com/office/drawing/2014/main" id="{4FDF5AFE-5228-FDDD-D7EA-2F4F0610FA50}"/>
              </a:ext>
            </a:extLst>
          </p:cNvPr>
          <p:cNvGrpSpPr/>
          <p:nvPr/>
        </p:nvGrpSpPr>
        <p:grpSpPr>
          <a:xfrm>
            <a:off x="124116" y="1872552"/>
            <a:ext cx="2876174" cy="1205367"/>
            <a:chOff x="167565" y="2109140"/>
            <a:chExt cx="3741881" cy="1205368"/>
          </a:xfrm>
        </p:grpSpPr>
        <p:grpSp>
          <p:nvGrpSpPr>
            <p:cNvPr id="37" name="Group 36">
              <a:extLst>
                <a:ext uri="{FF2B5EF4-FFF2-40B4-BE49-F238E27FC236}">
                  <a16:creationId xmlns:a16="http://schemas.microsoft.com/office/drawing/2014/main" id="{5A7EEE67-B2F8-66AE-9446-452CB6B090E7}"/>
                </a:ext>
              </a:extLst>
            </p:cNvPr>
            <p:cNvGrpSpPr/>
            <p:nvPr/>
          </p:nvGrpSpPr>
          <p:grpSpPr>
            <a:xfrm>
              <a:off x="167565" y="2109140"/>
              <a:ext cx="3741881" cy="1205368"/>
              <a:chOff x="167565" y="2100203"/>
              <a:chExt cx="3741881" cy="1205368"/>
            </a:xfrm>
          </p:grpSpPr>
          <p:sp>
            <p:nvSpPr>
              <p:cNvPr id="38" name="Rectangle: Rounded Corners 37">
                <a:extLst>
                  <a:ext uri="{FF2B5EF4-FFF2-40B4-BE49-F238E27FC236}">
                    <a16:creationId xmlns:a16="http://schemas.microsoft.com/office/drawing/2014/main" id="{FFBE4954-2365-47BF-BF26-F5F2F368B41A}"/>
                  </a:ext>
                </a:extLst>
              </p:cNvPr>
              <p:cNvSpPr/>
              <p:nvPr/>
            </p:nvSpPr>
            <p:spPr>
              <a:xfrm>
                <a:off x="167565" y="2100203"/>
                <a:ext cx="3741881" cy="1205368"/>
              </a:xfrm>
              <a:prstGeom prst="roundRect">
                <a:avLst/>
              </a:prstGeom>
              <a:solidFill>
                <a:schemeClr val="bg1"/>
              </a:solidFill>
              <a:ln w="28575">
                <a:solidFill>
                  <a:srgbClr val="ED3C8D"/>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B6C41F8F-63D1-FE7E-1479-30EEC8F6FB60}"/>
                  </a:ext>
                </a:extLst>
              </p:cNvPr>
              <p:cNvSpPr txBox="1"/>
              <p:nvPr/>
            </p:nvSpPr>
            <p:spPr>
              <a:xfrm>
                <a:off x="2528102" y="2142134"/>
                <a:ext cx="1373829"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July 24</a:t>
                </a:r>
                <a:r>
                  <a:rPr kumimoji="0" lang="en-US" sz="1000" b="0" i="0" u="none" strike="noStrike" kern="1200" cap="none" spc="0" normalizeH="0" baseline="30000" noProof="0">
                    <a:ln>
                      <a:noFill/>
                    </a:ln>
                    <a:solidFill>
                      <a:srgbClr val="1B1464"/>
                    </a:solidFill>
                    <a:effectLst/>
                    <a:uLnTx/>
                    <a:uFillTx/>
                    <a:latin typeface="Helvetica" panose="020B0604020202020204" pitchFamily="34" charset="0"/>
                    <a:ea typeface="+mn-ea"/>
                    <a:cs typeface="Helvetica" panose="020B0604020202020204" pitchFamily="34" charset="0"/>
                  </a:rPr>
                  <a:t>th</a:t>
                </a:r>
                <a:r>
                  <a:rPr kumimoji="0" lang="en-US" sz="10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2023</a:t>
                </a:r>
              </a:p>
            </p:txBody>
          </p:sp>
        </p:grpSp>
        <p:sp>
          <p:nvSpPr>
            <p:cNvPr id="40" name="TextBox 39">
              <a:hlinkClick r:id="rId12"/>
              <a:extLst>
                <a:ext uri="{FF2B5EF4-FFF2-40B4-BE49-F238E27FC236}">
                  <a16:creationId xmlns:a16="http://schemas.microsoft.com/office/drawing/2014/main" id="{6A9F5F5E-80AC-32ED-3D00-ED7EB2CE1D77}"/>
                </a:ext>
              </a:extLst>
            </p:cNvPr>
            <p:cNvSpPr txBox="1"/>
            <p:nvPr/>
          </p:nvSpPr>
          <p:spPr>
            <a:xfrm>
              <a:off x="261257" y="2532483"/>
              <a:ext cx="3595396"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B2B2B"/>
                  </a:solidFill>
                  <a:effectLst/>
                  <a:uLnTx/>
                  <a:uFillTx/>
                  <a:latin typeface="Eb Garamond" panose="020F0502020204030204" pitchFamily="2" charset="0"/>
                  <a:ea typeface="+mn-ea"/>
                  <a:cs typeface="+mn-cs"/>
                </a:rPr>
                <a:t>Don’t dismiss ‘Barbenheimer’ as a fleeting social media trend—it’s a genius marketing lesson</a:t>
              </a:r>
            </a:p>
          </p:txBody>
        </p:sp>
        <p:pic>
          <p:nvPicPr>
            <p:cNvPr id="1026" name="Picture 2" descr="ThePrint">
              <a:extLst>
                <a:ext uri="{FF2B5EF4-FFF2-40B4-BE49-F238E27FC236}">
                  <a16:creationId xmlns:a16="http://schemas.microsoft.com/office/drawing/2014/main" id="{FAE5283B-F17F-741D-093A-ECF0E4674BD2}"/>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311757" y="2184617"/>
              <a:ext cx="491385" cy="3429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660C12E2-B531-B060-87C9-0AB329C20ED1}"/>
              </a:ext>
            </a:extLst>
          </p:cNvPr>
          <p:cNvGrpSpPr/>
          <p:nvPr/>
        </p:nvGrpSpPr>
        <p:grpSpPr>
          <a:xfrm>
            <a:off x="173503" y="3200517"/>
            <a:ext cx="2826787" cy="1547160"/>
            <a:chOff x="154932" y="3583305"/>
            <a:chExt cx="3754514" cy="1217746"/>
          </a:xfrm>
        </p:grpSpPr>
        <p:grpSp>
          <p:nvGrpSpPr>
            <p:cNvPr id="32" name="Group 31">
              <a:extLst>
                <a:ext uri="{FF2B5EF4-FFF2-40B4-BE49-F238E27FC236}">
                  <a16:creationId xmlns:a16="http://schemas.microsoft.com/office/drawing/2014/main" id="{E808BF60-085D-25CE-A5BE-D3756BB2F004}"/>
                </a:ext>
              </a:extLst>
            </p:cNvPr>
            <p:cNvGrpSpPr/>
            <p:nvPr/>
          </p:nvGrpSpPr>
          <p:grpSpPr>
            <a:xfrm>
              <a:off x="162699" y="3595683"/>
              <a:ext cx="3746747" cy="1205368"/>
              <a:chOff x="162699" y="3458693"/>
              <a:chExt cx="3746747" cy="1205368"/>
            </a:xfrm>
          </p:grpSpPr>
          <p:sp>
            <p:nvSpPr>
              <p:cNvPr id="33" name="Rectangle: Rounded Corners 32">
                <a:extLst>
                  <a:ext uri="{FF2B5EF4-FFF2-40B4-BE49-F238E27FC236}">
                    <a16:creationId xmlns:a16="http://schemas.microsoft.com/office/drawing/2014/main" id="{727FBEAD-E4D8-9DB4-7DD3-6A06A5B5A0E0}"/>
                  </a:ext>
                </a:extLst>
              </p:cNvPr>
              <p:cNvSpPr/>
              <p:nvPr/>
            </p:nvSpPr>
            <p:spPr>
              <a:xfrm>
                <a:off x="162699" y="3458693"/>
                <a:ext cx="3741881" cy="1205368"/>
              </a:xfrm>
              <a:prstGeom prst="roundRect">
                <a:avLst/>
              </a:prstGeom>
              <a:solidFill>
                <a:schemeClr val="bg1"/>
              </a:solidFill>
              <a:ln w="28575">
                <a:solidFill>
                  <a:srgbClr val="ED3C8D"/>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2B59B4D2-3B5F-324A-3128-0DADF77C7488}"/>
                  </a:ext>
                </a:extLst>
              </p:cNvPr>
              <p:cNvSpPr txBox="1"/>
              <p:nvPr/>
            </p:nvSpPr>
            <p:spPr>
              <a:xfrm>
                <a:off x="2499223" y="3557624"/>
                <a:ext cx="1410223" cy="1937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July 18</a:t>
                </a:r>
                <a:r>
                  <a:rPr kumimoji="0" lang="en-US" sz="1000" b="0" i="0" u="none" strike="noStrike" kern="1200" cap="none" spc="0" normalizeH="0" baseline="30000" noProof="0">
                    <a:ln>
                      <a:noFill/>
                    </a:ln>
                    <a:solidFill>
                      <a:srgbClr val="1B1464"/>
                    </a:solidFill>
                    <a:effectLst/>
                    <a:uLnTx/>
                    <a:uFillTx/>
                    <a:latin typeface="Helvetica" panose="020B0604020202020204" pitchFamily="34" charset="0"/>
                    <a:ea typeface="+mn-ea"/>
                    <a:cs typeface="Helvetica" panose="020B0604020202020204" pitchFamily="34" charset="0"/>
                  </a:rPr>
                  <a:t>th</a:t>
                </a:r>
                <a:r>
                  <a:rPr kumimoji="0" lang="en-US" sz="10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2023</a:t>
                </a:r>
              </a:p>
            </p:txBody>
          </p:sp>
        </p:grpSp>
        <p:sp>
          <p:nvSpPr>
            <p:cNvPr id="41" name="TextBox 40">
              <a:hlinkClick r:id="rId14"/>
              <a:extLst>
                <a:ext uri="{FF2B5EF4-FFF2-40B4-BE49-F238E27FC236}">
                  <a16:creationId xmlns:a16="http://schemas.microsoft.com/office/drawing/2014/main" id="{4CA746D9-8B45-FE26-6F4F-49965EDC40CE}"/>
                </a:ext>
              </a:extLst>
            </p:cNvPr>
            <p:cNvSpPr txBox="1"/>
            <p:nvPr/>
          </p:nvSpPr>
          <p:spPr>
            <a:xfrm>
              <a:off x="154932" y="3931732"/>
              <a:ext cx="373807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303030"/>
                  </a:solidFill>
                  <a:effectLst/>
                  <a:uLnTx/>
                  <a:uFillTx/>
                  <a:latin typeface="Unify Sans"/>
                  <a:ea typeface="+mn-ea"/>
                  <a:cs typeface="+mn-cs"/>
                </a:rPr>
                <a:t>The 'Barbenheimer’ phenomenon: How a movie meme inspired the 'crazy, weird' double feature</a:t>
              </a:r>
            </a:p>
          </p:txBody>
        </p:sp>
        <p:pic>
          <p:nvPicPr>
            <p:cNvPr id="1028" name="Picture 4" descr="USA Today Logo and symbol, meaning, history, PNG, brand">
              <a:extLst>
                <a:ext uri="{FF2B5EF4-FFF2-40B4-BE49-F238E27FC236}">
                  <a16:creationId xmlns:a16="http://schemas.microsoft.com/office/drawing/2014/main" id="{E8F240EB-8E29-D648-E637-D60680F4A0C8}"/>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169836" y="3583305"/>
              <a:ext cx="1119211" cy="4377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a:extLst>
              <a:ext uri="{FF2B5EF4-FFF2-40B4-BE49-F238E27FC236}">
                <a16:creationId xmlns:a16="http://schemas.microsoft.com/office/drawing/2014/main" id="{70567A64-E7A0-590C-F7DE-193DE16BF146}"/>
              </a:ext>
            </a:extLst>
          </p:cNvPr>
          <p:cNvGrpSpPr/>
          <p:nvPr/>
        </p:nvGrpSpPr>
        <p:grpSpPr>
          <a:xfrm>
            <a:off x="117265" y="4871774"/>
            <a:ext cx="2883025" cy="1549896"/>
            <a:chOff x="103790" y="5039015"/>
            <a:chExt cx="3798347" cy="1076078"/>
          </a:xfrm>
        </p:grpSpPr>
        <p:grpSp>
          <p:nvGrpSpPr>
            <p:cNvPr id="27" name="Group 26">
              <a:extLst>
                <a:ext uri="{FF2B5EF4-FFF2-40B4-BE49-F238E27FC236}">
                  <a16:creationId xmlns:a16="http://schemas.microsoft.com/office/drawing/2014/main" id="{FC1986B5-9B9A-DAF3-B4EC-59FB7FB17A55}"/>
                </a:ext>
              </a:extLst>
            </p:cNvPr>
            <p:cNvGrpSpPr/>
            <p:nvPr/>
          </p:nvGrpSpPr>
          <p:grpSpPr>
            <a:xfrm>
              <a:off x="103790" y="5039015"/>
              <a:ext cx="3798347" cy="1076078"/>
              <a:chOff x="103790" y="4885890"/>
              <a:chExt cx="3798347" cy="1076078"/>
            </a:xfrm>
          </p:grpSpPr>
          <p:sp>
            <p:nvSpPr>
              <p:cNvPr id="28" name="Rectangle: Rounded Corners 27">
                <a:extLst>
                  <a:ext uri="{FF2B5EF4-FFF2-40B4-BE49-F238E27FC236}">
                    <a16:creationId xmlns:a16="http://schemas.microsoft.com/office/drawing/2014/main" id="{64D0DD62-DA54-78EF-B562-61F49612F4F4}"/>
                  </a:ext>
                </a:extLst>
              </p:cNvPr>
              <p:cNvSpPr/>
              <p:nvPr/>
            </p:nvSpPr>
            <p:spPr>
              <a:xfrm>
                <a:off x="103790" y="4885890"/>
                <a:ext cx="3741881" cy="1076078"/>
              </a:xfrm>
              <a:prstGeom prst="roundRect">
                <a:avLst/>
              </a:prstGeom>
              <a:solidFill>
                <a:schemeClr val="bg1"/>
              </a:solidFill>
              <a:ln w="28575">
                <a:solidFill>
                  <a:srgbClr val="ED3C8D"/>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7A0A131E-77DC-3970-6DEE-3FA568856F91}"/>
                  </a:ext>
                </a:extLst>
              </p:cNvPr>
              <p:cNvSpPr txBox="1"/>
              <p:nvPr/>
            </p:nvSpPr>
            <p:spPr>
              <a:xfrm>
                <a:off x="2563340" y="4940357"/>
                <a:ext cx="1338797" cy="1709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July 18</a:t>
                </a:r>
                <a:r>
                  <a:rPr kumimoji="0" lang="en-US" sz="1000" b="0" i="0" u="none" strike="noStrike" kern="1200" cap="none" spc="0" normalizeH="0" baseline="30000" noProof="0">
                    <a:ln>
                      <a:noFill/>
                    </a:ln>
                    <a:solidFill>
                      <a:srgbClr val="1B1464"/>
                    </a:solidFill>
                    <a:effectLst/>
                    <a:uLnTx/>
                    <a:uFillTx/>
                    <a:latin typeface="Helvetica" panose="020B0604020202020204" pitchFamily="34" charset="0"/>
                    <a:ea typeface="+mn-ea"/>
                    <a:cs typeface="Helvetica" panose="020B0604020202020204" pitchFamily="34" charset="0"/>
                  </a:rPr>
                  <a:t>th</a:t>
                </a:r>
                <a:r>
                  <a:rPr kumimoji="0" lang="en-US" sz="10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2023</a:t>
                </a:r>
              </a:p>
            </p:txBody>
          </p:sp>
        </p:grpSp>
        <p:sp>
          <p:nvSpPr>
            <p:cNvPr id="42" name="TextBox 41">
              <a:extLst>
                <a:ext uri="{FF2B5EF4-FFF2-40B4-BE49-F238E27FC236}">
                  <a16:creationId xmlns:a16="http://schemas.microsoft.com/office/drawing/2014/main" id="{F7223F22-74AD-654C-81ED-A7F538CB70EC}"/>
                </a:ext>
              </a:extLst>
            </p:cNvPr>
            <p:cNvSpPr txBox="1"/>
            <p:nvPr/>
          </p:nvSpPr>
          <p:spPr>
            <a:xfrm>
              <a:off x="225123" y="5355094"/>
              <a:ext cx="3669403" cy="74790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D2228"/>
                  </a:solidFill>
                  <a:effectLst/>
                  <a:uLnTx/>
                  <a:uFillTx/>
                  <a:latin typeface="YahooSans VF"/>
                  <a:ea typeface="+mn-ea"/>
                  <a:cs typeface="+mn-cs"/>
                </a:rPr>
                <a:t>'Barbenheimer': How the shared release date of 'Barbie' and 'Oppenheimer' has taken social media by storm</a:t>
              </a:r>
            </a:p>
          </p:txBody>
        </p:sp>
        <p:pic>
          <p:nvPicPr>
            <p:cNvPr id="1030" name="Picture 6">
              <a:extLst>
                <a:ext uri="{FF2B5EF4-FFF2-40B4-BE49-F238E27FC236}">
                  <a16:creationId xmlns:a16="http://schemas.microsoft.com/office/drawing/2014/main" id="{B2921C2F-B843-2E80-B5B1-753EBF84587E}"/>
                </a:ext>
              </a:extLst>
            </p:cNvPr>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295745" y="5129582"/>
              <a:ext cx="1644218" cy="117964"/>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Picture 17" descr="A person in a pink suit and hat smoking a pipe&#10;&#10;Description automatically generated">
            <a:extLst>
              <a:ext uri="{FF2B5EF4-FFF2-40B4-BE49-F238E27FC236}">
                <a16:creationId xmlns:a16="http://schemas.microsoft.com/office/drawing/2014/main" id="{D76820E3-9630-55C2-C91C-1BF5F7E7403F}"/>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10530487" y="2303352"/>
            <a:ext cx="1605703" cy="1789718"/>
          </a:xfrm>
          <a:prstGeom prst="rect">
            <a:avLst/>
          </a:prstGeom>
          <a:ln>
            <a:solidFill>
              <a:srgbClr val="1B1464"/>
            </a:solidFill>
          </a:ln>
        </p:spPr>
      </p:pic>
      <p:pic>
        <p:nvPicPr>
          <p:cNvPr id="22" name="Picture 21">
            <a:extLst>
              <a:ext uri="{FF2B5EF4-FFF2-40B4-BE49-F238E27FC236}">
                <a16:creationId xmlns:a16="http://schemas.microsoft.com/office/drawing/2014/main" id="{F72E465E-DB3A-0722-5D0F-275002D2FD30}"/>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3255916" y="4405739"/>
            <a:ext cx="1751970" cy="1762358"/>
          </a:xfrm>
          <a:prstGeom prst="rect">
            <a:avLst/>
          </a:prstGeom>
          <a:ln>
            <a:solidFill>
              <a:srgbClr val="1B1464"/>
            </a:solidFill>
          </a:ln>
        </p:spPr>
      </p:pic>
    </p:spTree>
    <p:extLst>
      <p:ext uri="{BB962C8B-B14F-4D97-AF65-F5344CB8AC3E}">
        <p14:creationId xmlns:p14="http://schemas.microsoft.com/office/powerpoint/2010/main" val="6254614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52AD7-7F6F-4810-03DE-C115B33C9778}"/>
              </a:ext>
            </a:extLst>
          </p:cNvPr>
          <p:cNvSpPr/>
          <p:nvPr/>
        </p:nvSpPr>
        <p:spPr>
          <a:xfrm>
            <a:off x="4165417" y="1686476"/>
            <a:ext cx="8018816"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1560E13B-8865-0F60-76B0-13ADDED34307}"/>
              </a:ext>
            </a:extLst>
          </p:cNvPr>
          <p:cNvSpPr txBox="1"/>
          <p:nvPr/>
        </p:nvSpPr>
        <p:spPr>
          <a:xfrm>
            <a:off x="4165417" y="1843474"/>
            <a:ext cx="8018816"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Helvetica" panose="020B0604020202020204"/>
                <a:ea typeface="+mn-ea"/>
                <a:cs typeface="Helvetica" panose="020B0604020202020204"/>
              </a:rPr>
              <a:t>‘Barbenheimer’ Same-Day Double Feature Sales by AMC Stubs Members</a:t>
            </a:r>
          </a:p>
        </p:txBody>
      </p:sp>
      <p:sp>
        <p:nvSpPr>
          <p:cNvPr id="6" name="Rectangle 5">
            <a:extLst>
              <a:ext uri="{FF2B5EF4-FFF2-40B4-BE49-F238E27FC236}">
                <a16:creationId xmlns:a16="http://schemas.microsoft.com/office/drawing/2014/main" id="{A7A86439-751F-D50A-0827-26B040D8E5BB}"/>
              </a:ext>
            </a:extLst>
          </p:cNvPr>
          <p:cNvSpPr/>
          <p:nvPr/>
        </p:nvSpPr>
        <p:spPr>
          <a:xfrm>
            <a:off x="-13752" y="1686476"/>
            <a:ext cx="4186685" cy="5172987"/>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1BF894CE-5EB9-4BB3-F6C7-477E37F6A6AA}"/>
              </a:ext>
            </a:extLst>
          </p:cNvPr>
          <p:cNvSpPr/>
          <p:nvPr/>
        </p:nvSpPr>
        <p:spPr>
          <a:xfrm>
            <a:off x="310165" y="498357"/>
            <a:ext cx="11860316"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‘Barbenheimer’ became a </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cultural movement,</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 with movie goers purchasing double-feature tickets to watch both films on the same day</a:t>
            </a:r>
          </a:p>
        </p:txBody>
      </p:sp>
      <p:pic>
        <p:nvPicPr>
          <p:cNvPr id="2" name="Picture 1">
            <a:extLst>
              <a:ext uri="{FF2B5EF4-FFF2-40B4-BE49-F238E27FC236}">
                <a16:creationId xmlns:a16="http://schemas.microsoft.com/office/drawing/2014/main" id="{06CEDF0A-D03C-E28C-8382-06185E8D0B5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BDE1BC5F-BB63-0916-3A60-3B803226C47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1E957BC7-FFD0-73CE-08EA-C2A979729B8D}"/>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graphicFrame>
        <p:nvGraphicFramePr>
          <p:cNvPr id="16" name="Chart 15">
            <a:extLst>
              <a:ext uri="{FF2B5EF4-FFF2-40B4-BE49-F238E27FC236}">
                <a16:creationId xmlns:a16="http://schemas.microsoft.com/office/drawing/2014/main" id="{955C0EB6-7DF5-E26D-876B-962AF421B1CE}"/>
              </a:ext>
            </a:extLst>
          </p:cNvPr>
          <p:cNvGraphicFramePr/>
          <p:nvPr/>
        </p:nvGraphicFramePr>
        <p:xfrm>
          <a:off x="4172933" y="2146301"/>
          <a:ext cx="7945006" cy="3939666"/>
        </p:xfrm>
        <a:graphic>
          <a:graphicData uri="http://schemas.openxmlformats.org/drawingml/2006/chart">
            <c:chart xmlns:c="http://schemas.openxmlformats.org/drawingml/2006/chart" xmlns:r="http://schemas.openxmlformats.org/officeDocument/2006/relationships" r:id="rId4"/>
          </a:graphicData>
        </a:graphic>
      </p:graphicFrame>
      <p:sp>
        <p:nvSpPr>
          <p:cNvPr id="25" name="Rectangle 24">
            <a:extLst>
              <a:ext uri="{FF2B5EF4-FFF2-40B4-BE49-F238E27FC236}">
                <a16:creationId xmlns:a16="http://schemas.microsoft.com/office/drawing/2014/main" id="{C0AB10B4-075C-3D18-E5AE-56882A67975F}"/>
              </a:ext>
            </a:extLst>
          </p:cNvPr>
          <p:cNvSpPr/>
          <p:nvPr/>
        </p:nvSpPr>
        <p:spPr>
          <a:xfrm>
            <a:off x="4172933" y="6099009"/>
            <a:ext cx="8118965" cy="461665"/>
          </a:xfrm>
          <a:prstGeom prst="rect">
            <a:avLst/>
          </a:prstGeom>
        </p:spPr>
        <p:txBody>
          <a:bodyPr wrap="square">
            <a:sp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Source: Variety, </a:t>
            </a:r>
            <a:r>
              <a:rPr kumimoji="0" lang="en-US" sz="800" b="0" i="1"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‘AMC Theatres Says More Than 20,000 Moviegoers Have Already Booked ‘Barbie’-‘Oppenheimer’ Double Features’</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 7/10/23. The Wrap, </a:t>
            </a:r>
            <a:r>
              <a:rPr kumimoji="0" lang="en-US" sz="800" b="0" i="1"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‘AMC Says ‘Barbie,’ ‘Oppenheimer’ Double-Feature Ticket Sales Have Doubled in Past Week’</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 7/17/23. Adam Aron, @CEOAdam on Twitter, 7/21/23. Note: Figured reflect cumulative sales across the weeks (</a:t>
            </a:r>
            <a:r>
              <a:rPr kumimoji="0" lang="en-US" sz="800" b="0" i="0" u="none" strike="noStrike" kern="1200" cap="none" spc="0" normalizeH="0" baseline="0" noProof="0" err="1">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i</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.e. – by opening weekend, 60,000 AMC Stubs members had bought double-feature tickets).</a:t>
            </a:r>
            <a:endParaRPr kumimoji="0" lang="en-US" sz="800" b="0" i="1"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grpSp>
        <p:nvGrpSpPr>
          <p:cNvPr id="34" name="Group 33">
            <a:extLst>
              <a:ext uri="{FF2B5EF4-FFF2-40B4-BE49-F238E27FC236}">
                <a16:creationId xmlns:a16="http://schemas.microsoft.com/office/drawing/2014/main" id="{F9D6E170-2C6D-4973-0716-62BE8F8D5B04}"/>
              </a:ext>
            </a:extLst>
          </p:cNvPr>
          <p:cNvGrpSpPr/>
          <p:nvPr/>
        </p:nvGrpSpPr>
        <p:grpSpPr>
          <a:xfrm>
            <a:off x="160256" y="5033724"/>
            <a:ext cx="3741881" cy="1205368"/>
            <a:chOff x="160256" y="4880599"/>
            <a:chExt cx="3741881" cy="1205368"/>
          </a:xfrm>
        </p:grpSpPr>
        <p:sp>
          <p:nvSpPr>
            <p:cNvPr id="17" name="Rectangle: Rounded Corners 16">
              <a:extLst>
                <a:ext uri="{FF2B5EF4-FFF2-40B4-BE49-F238E27FC236}">
                  <a16:creationId xmlns:a16="http://schemas.microsoft.com/office/drawing/2014/main" id="{2363DE8D-0646-D69D-39C7-710EC40F00E8}"/>
                </a:ext>
              </a:extLst>
            </p:cNvPr>
            <p:cNvSpPr/>
            <p:nvPr/>
          </p:nvSpPr>
          <p:spPr>
            <a:xfrm>
              <a:off x="160256" y="4880599"/>
              <a:ext cx="3741881" cy="1205368"/>
            </a:xfrm>
            <a:prstGeom prst="roundRect">
              <a:avLst/>
            </a:prstGeom>
            <a:solidFill>
              <a:schemeClr val="bg1"/>
            </a:solidFill>
            <a:ln w="28575">
              <a:solidFill>
                <a:srgbClr val="ED3C8D"/>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hlinkClick r:id="rId5"/>
              <a:extLst>
                <a:ext uri="{FF2B5EF4-FFF2-40B4-BE49-F238E27FC236}">
                  <a16:creationId xmlns:a16="http://schemas.microsoft.com/office/drawing/2014/main" id="{FA000316-B9DC-D897-1DA9-844EBE466FEF}"/>
                </a:ext>
              </a:extLst>
            </p:cNvPr>
            <p:cNvPicPr>
              <a:picLocks noChangeAspect="1"/>
            </p:cNvPicPr>
            <p:nvPr/>
          </p:nvPicPr>
          <p:blipFill>
            <a:blip r:embed="rId6"/>
            <a:stretch>
              <a:fillRect/>
            </a:stretch>
          </p:blipFill>
          <p:spPr>
            <a:xfrm>
              <a:off x="270796" y="5224518"/>
              <a:ext cx="3451532" cy="781737"/>
            </a:xfrm>
            <a:prstGeom prst="rect">
              <a:avLst/>
            </a:prstGeom>
          </p:spPr>
        </p:pic>
        <p:pic>
          <p:nvPicPr>
            <p:cNvPr id="19" name="Picture 18">
              <a:extLst>
                <a:ext uri="{FF2B5EF4-FFF2-40B4-BE49-F238E27FC236}">
                  <a16:creationId xmlns:a16="http://schemas.microsoft.com/office/drawing/2014/main" id="{40D3F70E-CF13-FA57-56BB-88A26F85DD0A}"/>
                </a:ext>
              </a:extLst>
            </p:cNvPr>
            <p:cNvPicPr>
              <a:picLocks noChangeAspect="1"/>
            </p:cNvPicPr>
            <p:nvPr/>
          </p:nvPicPr>
          <p:blipFill>
            <a:blip r:embed="rId7"/>
            <a:stretch>
              <a:fillRect/>
            </a:stretch>
          </p:blipFill>
          <p:spPr>
            <a:xfrm>
              <a:off x="271357" y="4928486"/>
              <a:ext cx="1376555" cy="271501"/>
            </a:xfrm>
            <a:prstGeom prst="rect">
              <a:avLst/>
            </a:prstGeom>
          </p:spPr>
        </p:pic>
        <p:sp>
          <p:nvSpPr>
            <p:cNvPr id="20" name="TextBox 19">
              <a:extLst>
                <a:ext uri="{FF2B5EF4-FFF2-40B4-BE49-F238E27FC236}">
                  <a16:creationId xmlns:a16="http://schemas.microsoft.com/office/drawing/2014/main" id="{606CC35E-E547-236E-42CF-A613A3732617}"/>
                </a:ext>
              </a:extLst>
            </p:cNvPr>
            <p:cNvSpPr txBox="1"/>
            <p:nvPr/>
          </p:nvSpPr>
          <p:spPr>
            <a:xfrm>
              <a:off x="2827481" y="4940357"/>
              <a:ext cx="107465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July 10</a:t>
              </a:r>
              <a:r>
                <a:rPr kumimoji="0" lang="en-US" sz="1000" b="0" i="0" u="none" strike="noStrike" kern="1200" cap="none" spc="0" normalizeH="0" baseline="30000" noProof="0">
                  <a:ln>
                    <a:noFill/>
                  </a:ln>
                  <a:solidFill>
                    <a:srgbClr val="1B1464"/>
                  </a:solidFill>
                  <a:effectLst/>
                  <a:uLnTx/>
                  <a:uFillTx/>
                  <a:latin typeface="Helvetica" panose="020B0604020202020204" pitchFamily="34" charset="0"/>
                  <a:ea typeface="+mn-ea"/>
                  <a:cs typeface="Helvetica" panose="020B0604020202020204" pitchFamily="34" charset="0"/>
                </a:rPr>
                <a:t>th</a:t>
              </a:r>
              <a:r>
                <a:rPr kumimoji="0" lang="en-US" sz="10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2023</a:t>
              </a:r>
            </a:p>
          </p:txBody>
        </p:sp>
      </p:grpSp>
      <p:grpSp>
        <p:nvGrpSpPr>
          <p:cNvPr id="33" name="Group 32">
            <a:extLst>
              <a:ext uri="{FF2B5EF4-FFF2-40B4-BE49-F238E27FC236}">
                <a16:creationId xmlns:a16="http://schemas.microsoft.com/office/drawing/2014/main" id="{FBF2AD1D-3682-DB51-B10E-EEAF723C10F7}"/>
              </a:ext>
            </a:extLst>
          </p:cNvPr>
          <p:cNvGrpSpPr/>
          <p:nvPr/>
        </p:nvGrpSpPr>
        <p:grpSpPr>
          <a:xfrm>
            <a:off x="162699" y="3595683"/>
            <a:ext cx="3746747" cy="1205368"/>
            <a:chOff x="162699" y="3458693"/>
            <a:chExt cx="3746747" cy="1205368"/>
          </a:xfrm>
        </p:grpSpPr>
        <p:sp>
          <p:nvSpPr>
            <p:cNvPr id="21" name="Rectangle: Rounded Corners 20">
              <a:extLst>
                <a:ext uri="{FF2B5EF4-FFF2-40B4-BE49-F238E27FC236}">
                  <a16:creationId xmlns:a16="http://schemas.microsoft.com/office/drawing/2014/main" id="{1BB5A1F1-714D-1E16-F225-289DD46BD288}"/>
                </a:ext>
              </a:extLst>
            </p:cNvPr>
            <p:cNvSpPr/>
            <p:nvPr/>
          </p:nvSpPr>
          <p:spPr>
            <a:xfrm>
              <a:off x="162699" y="3458693"/>
              <a:ext cx="3741881" cy="1205368"/>
            </a:xfrm>
            <a:prstGeom prst="roundRect">
              <a:avLst/>
            </a:prstGeom>
            <a:solidFill>
              <a:schemeClr val="bg1"/>
            </a:solidFill>
            <a:ln w="28575">
              <a:solidFill>
                <a:srgbClr val="ED3C8D"/>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hlinkClick r:id="rId8"/>
              <a:extLst>
                <a:ext uri="{FF2B5EF4-FFF2-40B4-BE49-F238E27FC236}">
                  <a16:creationId xmlns:a16="http://schemas.microsoft.com/office/drawing/2014/main" id="{A856D82B-850D-4400-2E60-18CF725C6F2C}"/>
                </a:ext>
              </a:extLst>
            </p:cNvPr>
            <p:cNvSpPr txBox="1"/>
            <p:nvPr/>
          </p:nvSpPr>
          <p:spPr>
            <a:xfrm>
              <a:off x="162699" y="3804314"/>
              <a:ext cx="374188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Inter"/>
                  <a:ea typeface="+mn-ea"/>
                  <a:cs typeface="+mn-cs"/>
                </a:rPr>
                <a:t>‘Barbenheimer’: Blockbuster for ‘Barbie’ and ‘Oppenheimer’ as double feature brought in big bucks</a:t>
              </a:r>
            </a:p>
          </p:txBody>
        </p:sp>
        <p:pic>
          <p:nvPicPr>
            <p:cNvPr id="24" name="Picture 23">
              <a:extLst>
                <a:ext uri="{FF2B5EF4-FFF2-40B4-BE49-F238E27FC236}">
                  <a16:creationId xmlns:a16="http://schemas.microsoft.com/office/drawing/2014/main" id="{F6E00E94-CDFE-38D6-7BE5-1CFC257740BA}"/>
                </a:ext>
              </a:extLst>
            </p:cNvPr>
            <p:cNvPicPr>
              <a:picLocks noChangeAspect="1"/>
            </p:cNvPicPr>
            <p:nvPr/>
          </p:nvPicPr>
          <p:blipFill>
            <a:blip r:embed="rId9" cstate="print">
              <a:duotone>
                <a:prstClr val="black"/>
                <a:schemeClr val="bg1">
                  <a:lumMod val="95000"/>
                  <a:tint val="45000"/>
                  <a:satMod val="400000"/>
                </a:schemeClr>
              </a:duotone>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270796" y="3559602"/>
              <a:ext cx="800325" cy="265215"/>
            </a:xfrm>
            <a:prstGeom prst="rect">
              <a:avLst/>
            </a:prstGeom>
          </p:spPr>
        </p:pic>
        <p:sp>
          <p:nvSpPr>
            <p:cNvPr id="27" name="TextBox 26">
              <a:extLst>
                <a:ext uri="{FF2B5EF4-FFF2-40B4-BE49-F238E27FC236}">
                  <a16:creationId xmlns:a16="http://schemas.microsoft.com/office/drawing/2014/main" id="{1AD931DC-B8F7-A434-C0E6-E939A7C5AD9B}"/>
                </a:ext>
              </a:extLst>
            </p:cNvPr>
            <p:cNvSpPr txBox="1"/>
            <p:nvPr/>
          </p:nvSpPr>
          <p:spPr>
            <a:xfrm>
              <a:off x="2834790" y="3557624"/>
              <a:ext cx="107465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July 24</a:t>
              </a:r>
              <a:r>
                <a:rPr kumimoji="0" lang="en-US" sz="1000" b="0" i="0" u="none" strike="noStrike" kern="1200" cap="none" spc="0" normalizeH="0" baseline="30000" noProof="0">
                  <a:ln>
                    <a:noFill/>
                  </a:ln>
                  <a:solidFill>
                    <a:srgbClr val="1B1464"/>
                  </a:solidFill>
                  <a:effectLst/>
                  <a:uLnTx/>
                  <a:uFillTx/>
                  <a:latin typeface="Helvetica" panose="020B0604020202020204" pitchFamily="34" charset="0"/>
                  <a:ea typeface="+mn-ea"/>
                  <a:cs typeface="Helvetica" panose="020B0604020202020204" pitchFamily="34" charset="0"/>
                </a:rPr>
                <a:t>th</a:t>
              </a:r>
              <a:r>
                <a:rPr kumimoji="0" lang="en-US" sz="10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2023</a:t>
              </a:r>
            </a:p>
          </p:txBody>
        </p:sp>
      </p:grpSp>
      <p:grpSp>
        <p:nvGrpSpPr>
          <p:cNvPr id="32" name="Group 31">
            <a:extLst>
              <a:ext uri="{FF2B5EF4-FFF2-40B4-BE49-F238E27FC236}">
                <a16:creationId xmlns:a16="http://schemas.microsoft.com/office/drawing/2014/main" id="{1C0D4E24-8490-9823-DC86-1082C214EE12}"/>
              </a:ext>
            </a:extLst>
          </p:cNvPr>
          <p:cNvGrpSpPr/>
          <p:nvPr/>
        </p:nvGrpSpPr>
        <p:grpSpPr>
          <a:xfrm>
            <a:off x="167565" y="2109140"/>
            <a:ext cx="3741881" cy="1205368"/>
            <a:chOff x="167565" y="2100203"/>
            <a:chExt cx="3741881" cy="1205368"/>
          </a:xfrm>
        </p:grpSpPr>
        <p:sp>
          <p:nvSpPr>
            <p:cNvPr id="29" name="Rectangle: Rounded Corners 28">
              <a:extLst>
                <a:ext uri="{FF2B5EF4-FFF2-40B4-BE49-F238E27FC236}">
                  <a16:creationId xmlns:a16="http://schemas.microsoft.com/office/drawing/2014/main" id="{9567C1FF-349D-D1CF-BCF4-B38AB85FC87C}"/>
                </a:ext>
              </a:extLst>
            </p:cNvPr>
            <p:cNvSpPr/>
            <p:nvPr/>
          </p:nvSpPr>
          <p:spPr>
            <a:xfrm>
              <a:off x="167565" y="2100203"/>
              <a:ext cx="3741881" cy="1205368"/>
            </a:xfrm>
            <a:prstGeom prst="roundRect">
              <a:avLst/>
            </a:prstGeom>
            <a:solidFill>
              <a:schemeClr val="bg1"/>
            </a:solidFill>
            <a:ln w="28575">
              <a:solidFill>
                <a:srgbClr val="ED3C8D"/>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B973DCD5-EF12-1E1B-9307-5E13B6F34BBC}"/>
                </a:ext>
              </a:extLst>
            </p:cNvPr>
            <p:cNvSpPr txBox="1"/>
            <p:nvPr/>
          </p:nvSpPr>
          <p:spPr>
            <a:xfrm>
              <a:off x="2827274" y="2142134"/>
              <a:ext cx="1074656"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July 22</a:t>
              </a:r>
              <a:r>
                <a:rPr kumimoji="0" lang="en-US" sz="1000" b="0" i="0" u="none" strike="noStrike" kern="1200" cap="none" spc="0" normalizeH="0" baseline="30000" noProof="0">
                  <a:ln>
                    <a:noFill/>
                  </a:ln>
                  <a:solidFill>
                    <a:srgbClr val="1B1464"/>
                  </a:solidFill>
                  <a:effectLst/>
                  <a:uLnTx/>
                  <a:uFillTx/>
                  <a:latin typeface="Helvetica" panose="020B0604020202020204" pitchFamily="34" charset="0"/>
                  <a:ea typeface="+mn-ea"/>
                  <a:cs typeface="Helvetica" panose="020B0604020202020204" pitchFamily="34" charset="0"/>
                </a:rPr>
                <a:t>nd</a:t>
              </a:r>
              <a:r>
                <a:rPr kumimoji="0" lang="en-US" sz="10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2023</a:t>
              </a:r>
            </a:p>
          </p:txBody>
        </p:sp>
      </p:grpSp>
      <p:pic>
        <p:nvPicPr>
          <p:cNvPr id="18" name="Picture 17">
            <a:hlinkClick r:id="rId11"/>
            <a:extLst>
              <a:ext uri="{FF2B5EF4-FFF2-40B4-BE49-F238E27FC236}">
                <a16:creationId xmlns:a16="http://schemas.microsoft.com/office/drawing/2014/main" id="{D59BD2E1-B803-EFEB-35C9-C487F00ADCFB}"/>
              </a:ext>
            </a:extLst>
          </p:cNvPr>
          <p:cNvPicPr>
            <a:picLocks noChangeAspect="1"/>
          </p:cNvPicPr>
          <p:nvPr/>
        </p:nvPicPr>
        <p:blipFill>
          <a:blip r:embed="rId12"/>
          <a:stretch>
            <a:fillRect/>
          </a:stretch>
        </p:blipFill>
        <p:spPr>
          <a:xfrm>
            <a:off x="252970" y="2502794"/>
            <a:ext cx="3556451" cy="681151"/>
          </a:xfrm>
          <a:prstGeom prst="rect">
            <a:avLst/>
          </a:prstGeom>
        </p:spPr>
      </p:pic>
      <p:pic>
        <p:nvPicPr>
          <p:cNvPr id="23" name="Picture 22">
            <a:extLst>
              <a:ext uri="{FF2B5EF4-FFF2-40B4-BE49-F238E27FC236}">
                <a16:creationId xmlns:a16="http://schemas.microsoft.com/office/drawing/2014/main" id="{E9DA36CE-2FF9-5BF4-2C8F-BD6B1DCF2BD1}"/>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310166" y="2214747"/>
            <a:ext cx="760955" cy="248579"/>
          </a:xfrm>
          <a:prstGeom prst="rect">
            <a:avLst/>
          </a:prstGeom>
        </p:spPr>
      </p:pic>
      <p:cxnSp>
        <p:nvCxnSpPr>
          <p:cNvPr id="8" name="Straight Arrow Connector 7">
            <a:extLst>
              <a:ext uri="{FF2B5EF4-FFF2-40B4-BE49-F238E27FC236}">
                <a16:creationId xmlns:a16="http://schemas.microsoft.com/office/drawing/2014/main" id="{34CCBA82-82E3-7531-6785-F0D9775F5731}"/>
              </a:ext>
            </a:extLst>
          </p:cNvPr>
          <p:cNvCxnSpPr/>
          <p:nvPr/>
        </p:nvCxnSpPr>
        <p:spPr>
          <a:xfrm flipV="1">
            <a:off x="6191250" y="3838575"/>
            <a:ext cx="1304925" cy="866775"/>
          </a:xfrm>
          <a:prstGeom prst="straightConnector1">
            <a:avLst/>
          </a:prstGeom>
          <a:ln w="38100">
            <a:solidFill>
              <a:srgbClr val="ED3C8D"/>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C4D9B6D-8056-FE0B-6DEB-18FBCEF21862}"/>
              </a:ext>
            </a:extLst>
          </p:cNvPr>
          <p:cNvCxnSpPr>
            <a:cxnSpLocks/>
          </p:cNvCxnSpPr>
          <p:nvPr/>
        </p:nvCxnSpPr>
        <p:spPr>
          <a:xfrm flipV="1">
            <a:off x="8704747" y="2909491"/>
            <a:ext cx="1410803" cy="885264"/>
          </a:xfrm>
          <a:prstGeom prst="straightConnector1">
            <a:avLst/>
          </a:prstGeom>
          <a:ln w="38100">
            <a:solidFill>
              <a:srgbClr val="ED3C8D"/>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67766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52AD7-7F6F-4810-03DE-C115B33C977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1BF894CE-5EB9-4BB3-F6C7-477E37F6A6AA}"/>
              </a:ext>
            </a:extLst>
          </p:cNvPr>
          <p:cNvSpPr/>
          <p:nvPr/>
        </p:nvSpPr>
        <p:spPr>
          <a:xfrm>
            <a:off x="243281" y="333920"/>
            <a:ext cx="11473231"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‘Barbenheimer’ </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drew passionate fans </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that dressed for the occasion as a social event with family and friends at their local cineplex</a:t>
            </a:r>
          </a:p>
        </p:txBody>
      </p:sp>
      <p:pic>
        <p:nvPicPr>
          <p:cNvPr id="2" name="Picture 1">
            <a:extLst>
              <a:ext uri="{FF2B5EF4-FFF2-40B4-BE49-F238E27FC236}">
                <a16:creationId xmlns:a16="http://schemas.microsoft.com/office/drawing/2014/main" id="{06CEDF0A-D03C-E28C-8382-06185E8D0B5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BDE1BC5F-BB63-0916-3A60-3B803226C47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1E957BC7-FFD0-73CE-08EA-C2A979729B8D}"/>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pic>
        <p:nvPicPr>
          <p:cNvPr id="3" name="Picture 2">
            <a:extLst>
              <a:ext uri="{FF2B5EF4-FFF2-40B4-BE49-F238E27FC236}">
                <a16:creationId xmlns:a16="http://schemas.microsoft.com/office/drawing/2014/main" id="{1CB8F5C3-65E2-AD42-FF3F-B8349469DDB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48342" y="3248124"/>
            <a:ext cx="1281129" cy="1470645"/>
          </a:xfrm>
          <a:prstGeom prst="rect">
            <a:avLst/>
          </a:prstGeom>
          <a:ln>
            <a:solidFill>
              <a:srgbClr val="1B1464"/>
            </a:solidFill>
          </a:ln>
        </p:spPr>
      </p:pic>
      <p:pic>
        <p:nvPicPr>
          <p:cNvPr id="8" name="Picture 7">
            <a:extLst>
              <a:ext uri="{FF2B5EF4-FFF2-40B4-BE49-F238E27FC236}">
                <a16:creationId xmlns:a16="http://schemas.microsoft.com/office/drawing/2014/main" id="{C9BCE4BD-1D8B-ABE4-5ED0-1D6C5A92CBB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429385" y="3217328"/>
            <a:ext cx="1479489" cy="1904292"/>
          </a:xfrm>
          <a:prstGeom prst="rect">
            <a:avLst/>
          </a:prstGeom>
          <a:ln>
            <a:solidFill>
              <a:srgbClr val="1B1464"/>
            </a:solidFill>
          </a:ln>
        </p:spPr>
      </p:pic>
      <p:grpSp>
        <p:nvGrpSpPr>
          <p:cNvPr id="13" name="Group 12">
            <a:extLst>
              <a:ext uri="{FF2B5EF4-FFF2-40B4-BE49-F238E27FC236}">
                <a16:creationId xmlns:a16="http://schemas.microsoft.com/office/drawing/2014/main" id="{7E8CD6F3-1C0D-815A-7269-2FE32C993E36}"/>
              </a:ext>
            </a:extLst>
          </p:cNvPr>
          <p:cNvGrpSpPr/>
          <p:nvPr/>
        </p:nvGrpSpPr>
        <p:grpSpPr>
          <a:xfrm>
            <a:off x="5187054" y="3847757"/>
            <a:ext cx="2646546" cy="2006314"/>
            <a:chOff x="5504516" y="3738606"/>
            <a:chExt cx="3265414" cy="2520827"/>
          </a:xfrm>
        </p:grpSpPr>
        <p:pic>
          <p:nvPicPr>
            <p:cNvPr id="1026" name="Picture 2" descr="Image">
              <a:extLst>
                <a:ext uri="{FF2B5EF4-FFF2-40B4-BE49-F238E27FC236}">
                  <a16:creationId xmlns:a16="http://schemas.microsoft.com/office/drawing/2014/main" id="{C6407F39-5EC6-225D-F6B5-170A807B198C}"/>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5504516" y="3738606"/>
              <a:ext cx="1639973" cy="2520827"/>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pic>
          <p:nvPicPr>
            <p:cNvPr id="1028" name="Picture 4" descr="Image">
              <a:extLst>
                <a:ext uri="{FF2B5EF4-FFF2-40B4-BE49-F238E27FC236}">
                  <a16:creationId xmlns:a16="http://schemas.microsoft.com/office/drawing/2014/main" id="{86BD5B1D-C398-1937-AE7B-542AB9B35785}"/>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7144489" y="3738606"/>
              <a:ext cx="1625441" cy="2520827"/>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grpSp>
      <p:pic>
        <p:nvPicPr>
          <p:cNvPr id="1032" name="Picture 8">
            <a:extLst>
              <a:ext uri="{FF2B5EF4-FFF2-40B4-BE49-F238E27FC236}">
                <a16:creationId xmlns:a16="http://schemas.microsoft.com/office/drawing/2014/main" id="{955F7129-0866-8809-191B-1772D07C7A15}"/>
              </a:ext>
            </a:extLst>
          </p:cNvPr>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a:stretch/>
        </p:blipFill>
        <p:spPr bwMode="auto">
          <a:xfrm>
            <a:off x="7635938" y="1731343"/>
            <a:ext cx="1814415" cy="2832432"/>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8677F5B5-EF22-1BA8-9ACF-99ECB37F7451}"/>
              </a:ext>
            </a:extLst>
          </p:cNvPr>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2333552" y="1731343"/>
            <a:ext cx="1313408" cy="1495452"/>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400E517A-7381-621A-3F2A-1F4CD521B6A8}"/>
              </a:ext>
            </a:extLst>
          </p:cNvPr>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4871381" y="1731343"/>
            <a:ext cx="1391275" cy="1824294"/>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pic>
        <p:nvPicPr>
          <p:cNvPr id="1042" name="Picture 18" descr="Image">
            <a:extLst>
              <a:ext uri="{FF2B5EF4-FFF2-40B4-BE49-F238E27FC236}">
                <a16:creationId xmlns:a16="http://schemas.microsoft.com/office/drawing/2014/main" id="{16DC9958-51B3-2C60-F6F7-776CF47B2D34}"/>
              </a:ext>
            </a:extLst>
          </p:cNvPr>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a:stretch/>
        </p:blipFill>
        <p:spPr bwMode="auto">
          <a:xfrm>
            <a:off x="6294172" y="1731343"/>
            <a:ext cx="1322200" cy="2097265"/>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pic>
        <p:nvPicPr>
          <p:cNvPr id="1044" name="Picture 20" descr="Image">
            <a:extLst>
              <a:ext uri="{FF2B5EF4-FFF2-40B4-BE49-F238E27FC236}">
                <a16:creationId xmlns:a16="http://schemas.microsoft.com/office/drawing/2014/main" id="{DA1E562A-1E65-5587-388D-F73A0ACDDC04}"/>
              </a:ext>
            </a:extLst>
          </p:cNvPr>
          <p:cNvPicPr>
            <a:picLocks noChangeAspect="1" noChangeArrowheads="1"/>
          </p:cNvPicPr>
          <p:nvPr/>
        </p:nvPicPr>
        <p:blipFill rotWithShape="1">
          <a:blip r:embed="rId12" cstate="print">
            <a:extLst>
              <a:ext uri="{28A0092B-C50C-407E-A947-70E740481C1C}">
                <a14:useLocalDpi xmlns:a14="http://schemas.microsoft.com/office/drawing/2010/main"/>
              </a:ext>
            </a:extLst>
          </a:blip>
          <a:srcRect/>
          <a:stretch/>
        </p:blipFill>
        <p:spPr bwMode="auto">
          <a:xfrm>
            <a:off x="2262659" y="5218788"/>
            <a:ext cx="920863" cy="1202048"/>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pic>
        <p:nvPicPr>
          <p:cNvPr id="1046" name="Picture 22" descr="Image">
            <a:extLst>
              <a:ext uri="{FF2B5EF4-FFF2-40B4-BE49-F238E27FC236}">
                <a16:creationId xmlns:a16="http://schemas.microsoft.com/office/drawing/2014/main" id="{211E5327-0FF1-BCCE-554A-7FAF10DAC413}"/>
              </a:ext>
            </a:extLst>
          </p:cNvPr>
          <p:cNvPicPr>
            <a:picLocks noChangeAspect="1" noChangeArrowheads="1"/>
          </p:cNvPicPr>
          <p:nvPr/>
        </p:nvPicPr>
        <p:blipFill rotWithShape="1">
          <a:blip r:embed="rId13" cstate="print">
            <a:extLst>
              <a:ext uri="{28A0092B-C50C-407E-A947-70E740481C1C}">
                <a14:useLocalDpi xmlns:a14="http://schemas.microsoft.com/office/drawing/2010/main"/>
              </a:ext>
            </a:extLst>
          </a:blip>
          <a:srcRect/>
          <a:stretch/>
        </p:blipFill>
        <p:spPr bwMode="auto">
          <a:xfrm>
            <a:off x="7861312" y="4538574"/>
            <a:ext cx="1233382" cy="1710333"/>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pic>
        <p:nvPicPr>
          <p:cNvPr id="1048" name="Picture 24" descr="Image">
            <a:extLst>
              <a:ext uri="{FF2B5EF4-FFF2-40B4-BE49-F238E27FC236}">
                <a16:creationId xmlns:a16="http://schemas.microsoft.com/office/drawing/2014/main" id="{93655E52-9924-6619-2D2A-FAB1CF40CAA6}"/>
              </a:ext>
            </a:extLst>
          </p:cNvPr>
          <p:cNvPicPr>
            <a:picLocks noChangeAspect="1" noChangeArrowheads="1"/>
          </p:cNvPicPr>
          <p:nvPr/>
        </p:nvPicPr>
        <p:blipFill rotWithShape="1">
          <a:blip r:embed="rId14" cstate="print">
            <a:extLst>
              <a:ext uri="{28A0092B-C50C-407E-A947-70E740481C1C}">
                <a14:useLocalDpi xmlns:a14="http://schemas.microsoft.com/office/drawing/2010/main"/>
              </a:ext>
            </a:extLst>
          </a:blip>
          <a:srcRect/>
          <a:stretch/>
        </p:blipFill>
        <p:spPr bwMode="auto">
          <a:xfrm>
            <a:off x="31507" y="1731343"/>
            <a:ext cx="1097165" cy="1720930"/>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pic>
        <p:nvPicPr>
          <p:cNvPr id="1050" name="Picture 26" descr="Image">
            <a:extLst>
              <a:ext uri="{FF2B5EF4-FFF2-40B4-BE49-F238E27FC236}">
                <a16:creationId xmlns:a16="http://schemas.microsoft.com/office/drawing/2014/main" id="{189B6741-7D7C-2914-13A4-8CA4D659AE12}"/>
              </a:ext>
            </a:extLst>
          </p:cNvPr>
          <p:cNvPicPr>
            <a:picLocks noChangeAspect="1" noChangeArrowheads="1"/>
          </p:cNvPicPr>
          <p:nvPr/>
        </p:nvPicPr>
        <p:blipFill rotWithShape="1">
          <a:blip r:embed="rId15" cstate="print">
            <a:extLst>
              <a:ext uri="{28A0092B-C50C-407E-A947-70E740481C1C}">
                <a14:useLocalDpi xmlns:a14="http://schemas.microsoft.com/office/drawing/2010/main"/>
              </a:ext>
            </a:extLst>
          </a:blip>
          <a:srcRect/>
          <a:stretch/>
        </p:blipFill>
        <p:spPr bwMode="auto">
          <a:xfrm>
            <a:off x="3951474" y="3523000"/>
            <a:ext cx="1245602" cy="2097264"/>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pic>
        <p:nvPicPr>
          <p:cNvPr id="1056" name="Picture 32" descr="Image">
            <a:extLst>
              <a:ext uri="{FF2B5EF4-FFF2-40B4-BE49-F238E27FC236}">
                <a16:creationId xmlns:a16="http://schemas.microsoft.com/office/drawing/2014/main" id="{8390F9AA-5EED-B5DD-41E2-ACE3697F7427}"/>
              </a:ext>
            </a:extLst>
          </p:cNvPr>
          <p:cNvPicPr>
            <a:picLocks noChangeAspect="1" noChangeArrowheads="1"/>
          </p:cNvPicPr>
          <p:nvPr/>
        </p:nvPicPr>
        <p:blipFill rotWithShape="1">
          <a:blip r:embed="rId16" cstate="print">
            <a:extLst>
              <a:ext uri="{28A0092B-C50C-407E-A947-70E740481C1C}">
                <a14:useLocalDpi xmlns:a14="http://schemas.microsoft.com/office/drawing/2010/main"/>
              </a:ext>
            </a:extLst>
          </a:blip>
          <a:srcRect/>
          <a:stretch/>
        </p:blipFill>
        <p:spPr bwMode="auto">
          <a:xfrm>
            <a:off x="1162541" y="4740407"/>
            <a:ext cx="1002311" cy="1717100"/>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pic>
        <p:nvPicPr>
          <p:cNvPr id="1058" name="Picture 34" descr="Image">
            <a:extLst>
              <a:ext uri="{FF2B5EF4-FFF2-40B4-BE49-F238E27FC236}">
                <a16:creationId xmlns:a16="http://schemas.microsoft.com/office/drawing/2014/main" id="{6483B818-AA44-9874-3804-6C143D4AF62F}"/>
              </a:ext>
            </a:extLst>
          </p:cNvPr>
          <p:cNvPicPr>
            <a:picLocks noChangeAspect="1" noChangeArrowheads="1"/>
          </p:cNvPicPr>
          <p:nvPr/>
        </p:nvPicPr>
        <p:blipFill rotWithShape="1">
          <a:blip r:embed="rId17" cstate="print">
            <a:extLst>
              <a:ext uri="{28A0092B-C50C-407E-A947-70E740481C1C}">
                <a14:useLocalDpi xmlns:a14="http://schemas.microsoft.com/office/drawing/2010/main"/>
              </a:ext>
            </a:extLst>
          </a:blip>
          <a:srcRect/>
          <a:stretch/>
        </p:blipFill>
        <p:spPr bwMode="auto">
          <a:xfrm>
            <a:off x="1135083" y="1731343"/>
            <a:ext cx="1191574" cy="1516332"/>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pic>
        <p:nvPicPr>
          <p:cNvPr id="1060" name="Picture 36" descr="Image">
            <a:extLst>
              <a:ext uri="{FF2B5EF4-FFF2-40B4-BE49-F238E27FC236}">
                <a16:creationId xmlns:a16="http://schemas.microsoft.com/office/drawing/2014/main" id="{8E243F6F-193C-A3A9-08E6-97B075C1A250}"/>
              </a:ext>
            </a:extLst>
          </p:cNvPr>
          <p:cNvPicPr>
            <a:picLocks noChangeAspect="1" noChangeArrowheads="1"/>
          </p:cNvPicPr>
          <p:nvPr/>
        </p:nvPicPr>
        <p:blipFill rotWithShape="1">
          <a:blip r:embed="rId18" cstate="print">
            <a:extLst>
              <a:ext uri="{28A0092B-C50C-407E-A947-70E740481C1C}">
                <a14:useLocalDpi xmlns:a14="http://schemas.microsoft.com/office/drawing/2010/main"/>
              </a:ext>
            </a:extLst>
          </a:blip>
          <a:srcRect/>
          <a:stretch/>
        </p:blipFill>
        <p:spPr bwMode="auto">
          <a:xfrm>
            <a:off x="3665473" y="1731343"/>
            <a:ext cx="1187395" cy="1810836"/>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pic>
        <p:nvPicPr>
          <p:cNvPr id="1062" name="Picture 38" descr="Image">
            <a:extLst>
              <a:ext uri="{FF2B5EF4-FFF2-40B4-BE49-F238E27FC236}">
                <a16:creationId xmlns:a16="http://schemas.microsoft.com/office/drawing/2014/main" id="{A51F840E-66F4-0348-6E98-60648AB478B6}"/>
              </a:ext>
            </a:extLst>
          </p:cNvPr>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29707" y="3471232"/>
            <a:ext cx="1100764" cy="2382416"/>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pic>
        <p:nvPicPr>
          <p:cNvPr id="1064" name="Picture 40" descr="Image">
            <a:extLst>
              <a:ext uri="{FF2B5EF4-FFF2-40B4-BE49-F238E27FC236}">
                <a16:creationId xmlns:a16="http://schemas.microsoft.com/office/drawing/2014/main" id="{C70DADC6-DA4B-7F0B-B2CA-79806FB280EB}"/>
              </a:ext>
            </a:extLst>
          </p:cNvPr>
          <p:cNvPicPr>
            <a:picLocks noChangeAspect="1" noChangeArrowheads="1"/>
          </p:cNvPicPr>
          <p:nvPr/>
        </p:nvPicPr>
        <p:blipFill>
          <a:blip r:embed="rId20" cstate="print">
            <a:extLst>
              <a:ext uri="{28A0092B-C50C-407E-A947-70E740481C1C}">
                <a14:useLocalDpi xmlns:a14="http://schemas.microsoft.com/office/drawing/2010/main"/>
              </a:ext>
            </a:extLst>
          </a:blip>
          <a:srcRect/>
          <a:stretch>
            <a:fillRect/>
          </a:stretch>
        </p:blipFill>
        <p:spPr bwMode="auto">
          <a:xfrm>
            <a:off x="11060279" y="3320817"/>
            <a:ext cx="1100214" cy="2382417"/>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pic>
        <p:nvPicPr>
          <p:cNvPr id="1066" name="Picture 42" descr="Image">
            <a:extLst>
              <a:ext uri="{FF2B5EF4-FFF2-40B4-BE49-F238E27FC236}">
                <a16:creationId xmlns:a16="http://schemas.microsoft.com/office/drawing/2014/main" id="{4556C055-3E2E-7B29-FFB3-7DAE06515DA8}"/>
              </a:ext>
            </a:extLst>
          </p:cNvPr>
          <p:cNvPicPr>
            <a:picLocks noChangeAspect="1" noChangeArrowheads="1"/>
          </p:cNvPicPr>
          <p:nvPr/>
        </p:nvPicPr>
        <p:blipFill>
          <a:blip r:embed="rId21" cstate="print">
            <a:extLst>
              <a:ext uri="{28A0092B-C50C-407E-A947-70E740481C1C}">
                <a14:useLocalDpi xmlns:a14="http://schemas.microsoft.com/office/drawing/2010/main"/>
              </a:ext>
            </a:extLst>
          </a:blip>
          <a:srcRect/>
          <a:stretch>
            <a:fillRect/>
          </a:stretch>
        </p:blipFill>
        <p:spPr bwMode="auto">
          <a:xfrm>
            <a:off x="11319122" y="1731343"/>
            <a:ext cx="712326" cy="1541708"/>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pic>
        <p:nvPicPr>
          <p:cNvPr id="1068" name="Picture 44" descr="Image">
            <a:extLst>
              <a:ext uri="{FF2B5EF4-FFF2-40B4-BE49-F238E27FC236}">
                <a16:creationId xmlns:a16="http://schemas.microsoft.com/office/drawing/2014/main" id="{800D7691-C8A2-15AF-752A-1C65BD1C6EA5}"/>
              </a:ext>
            </a:extLst>
          </p:cNvPr>
          <p:cNvPicPr>
            <a:picLocks noChangeAspect="1" noChangeArrowheads="1"/>
          </p:cNvPicPr>
          <p:nvPr/>
        </p:nvPicPr>
        <p:blipFill>
          <a:blip r:embed="rId22" cstate="print">
            <a:extLst>
              <a:ext uri="{28A0092B-C50C-407E-A947-70E740481C1C}">
                <a14:useLocalDpi xmlns:a14="http://schemas.microsoft.com/office/drawing/2010/main"/>
              </a:ext>
            </a:extLst>
          </a:blip>
          <a:srcRect/>
          <a:stretch>
            <a:fillRect/>
          </a:stretch>
        </p:blipFill>
        <p:spPr bwMode="auto">
          <a:xfrm>
            <a:off x="10373391" y="1731343"/>
            <a:ext cx="837155" cy="1811878"/>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pic>
        <p:nvPicPr>
          <p:cNvPr id="1070" name="Picture 46" descr="Image">
            <a:extLst>
              <a:ext uri="{FF2B5EF4-FFF2-40B4-BE49-F238E27FC236}">
                <a16:creationId xmlns:a16="http://schemas.microsoft.com/office/drawing/2014/main" id="{65292ABE-E8CD-8ED6-D932-A8857F02897C}"/>
              </a:ext>
            </a:extLst>
          </p:cNvPr>
          <p:cNvPicPr>
            <a:picLocks noChangeAspect="1" noChangeArrowheads="1"/>
          </p:cNvPicPr>
          <p:nvPr/>
        </p:nvPicPr>
        <p:blipFill>
          <a:blip r:embed="rId23" cstate="print">
            <a:extLst>
              <a:ext uri="{28A0092B-C50C-407E-A947-70E740481C1C}">
                <a14:useLocalDpi xmlns:a14="http://schemas.microsoft.com/office/drawing/2010/main"/>
              </a:ext>
            </a:extLst>
          </a:blip>
          <a:srcRect/>
          <a:stretch>
            <a:fillRect/>
          </a:stretch>
        </p:blipFill>
        <p:spPr bwMode="auto">
          <a:xfrm>
            <a:off x="9467384" y="1731343"/>
            <a:ext cx="837154" cy="1811878"/>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pic>
        <p:nvPicPr>
          <p:cNvPr id="1030" name="Picture 6" descr="Image">
            <a:extLst>
              <a:ext uri="{FF2B5EF4-FFF2-40B4-BE49-F238E27FC236}">
                <a16:creationId xmlns:a16="http://schemas.microsoft.com/office/drawing/2014/main" id="{7ED7FBC0-B5D8-1836-95FD-6A1932A345C3}"/>
              </a:ext>
            </a:extLst>
          </p:cNvPr>
          <p:cNvPicPr>
            <a:picLocks noChangeAspect="1" noChangeArrowheads="1"/>
          </p:cNvPicPr>
          <p:nvPr/>
        </p:nvPicPr>
        <p:blipFill rotWithShape="1">
          <a:blip r:embed="rId24" cstate="print">
            <a:extLst>
              <a:ext uri="{28A0092B-C50C-407E-A947-70E740481C1C}">
                <a14:useLocalDpi xmlns:a14="http://schemas.microsoft.com/office/drawing/2010/main"/>
              </a:ext>
            </a:extLst>
          </a:blip>
          <a:srcRect r="-246"/>
          <a:stretch/>
        </p:blipFill>
        <p:spPr bwMode="auto">
          <a:xfrm>
            <a:off x="9125302" y="4266508"/>
            <a:ext cx="1458935" cy="2190999"/>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pic>
        <p:nvPicPr>
          <p:cNvPr id="1054" name="Picture 30" descr="Image">
            <a:extLst>
              <a:ext uri="{FF2B5EF4-FFF2-40B4-BE49-F238E27FC236}">
                <a16:creationId xmlns:a16="http://schemas.microsoft.com/office/drawing/2014/main" id="{D9236932-A3D1-5F21-F3B6-7539D197E5C2}"/>
              </a:ext>
            </a:extLst>
          </p:cNvPr>
          <p:cNvPicPr>
            <a:picLocks noChangeAspect="1" noChangeArrowheads="1"/>
          </p:cNvPicPr>
          <p:nvPr/>
        </p:nvPicPr>
        <p:blipFill rotWithShape="1">
          <a:blip r:embed="rId25" cstate="print">
            <a:extLst>
              <a:ext uri="{28A0092B-C50C-407E-A947-70E740481C1C}">
                <a14:useLocalDpi xmlns:a14="http://schemas.microsoft.com/office/drawing/2010/main"/>
              </a:ext>
            </a:extLst>
          </a:blip>
          <a:srcRect/>
          <a:stretch/>
        </p:blipFill>
        <p:spPr bwMode="auto">
          <a:xfrm>
            <a:off x="9829095" y="3279614"/>
            <a:ext cx="1088592" cy="1710334"/>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B4D77510-0CB4-8179-6298-86390C4EA6E2}"/>
              </a:ext>
            </a:extLst>
          </p:cNvPr>
          <p:cNvSpPr/>
          <p:nvPr/>
        </p:nvSpPr>
        <p:spPr>
          <a:xfrm>
            <a:off x="402672" y="1273867"/>
            <a:ext cx="11716765" cy="307777"/>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26"/>
              </a:buBlip>
              <a:tabLst/>
              <a:defRPr/>
            </a:pPr>
            <a:r>
              <a:rPr kumimoji="0" lang="en-US" sz="1400" b="0" i="0" u="none" strike="noStrike" kern="1200" cap="none" spc="0" normalizeH="0" baseline="0" noProof="0">
                <a:ln>
                  <a:noFill/>
                </a:ln>
                <a:solidFill>
                  <a:srgbClr val="1F1A62"/>
                </a:solidFill>
                <a:effectLst/>
                <a:uLnTx/>
                <a:uFillTx/>
                <a:latin typeface="Helvetica" pitchFamily="2" charset="0"/>
                <a:ea typeface="+mn-ea"/>
                <a:cs typeface="+mn-cs"/>
              </a:rPr>
              <a:t>Fans showed their excitement for ‘Barbenheimer’ by wearing outfits split between the bright pink of ‘Barbie’ and the black of ‘Oppenheimer’</a:t>
            </a:r>
          </a:p>
        </p:txBody>
      </p:sp>
      <p:pic>
        <p:nvPicPr>
          <p:cNvPr id="11" name="Picture 10">
            <a:extLst>
              <a:ext uri="{FF2B5EF4-FFF2-40B4-BE49-F238E27FC236}">
                <a16:creationId xmlns:a16="http://schemas.microsoft.com/office/drawing/2014/main" id="{FF677024-EED4-9CA6-E526-320D4B7AE133}"/>
              </a:ext>
            </a:extLst>
          </p:cNvPr>
          <p:cNvPicPr>
            <a:picLocks noChangeAspect="1"/>
          </p:cNvPicPr>
          <p:nvPr/>
        </p:nvPicPr>
        <p:blipFill>
          <a:blip r:embed="rId27" cstate="print">
            <a:extLst>
              <a:ext uri="{28A0092B-C50C-407E-A947-70E740481C1C}">
                <a14:useLocalDpi xmlns:a14="http://schemas.microsoft.com/office/drawing/2010/main"/>
              </a:ext>
            </a:extLst>
          </a:blip>
          <a:stretch>
            <a:fillRect/>
          </a:stretch>
        </p:blipFill>
        <p:spPr>
          <a:xfrm>
            <a:off x="3285536" y="5207341"/>
            <a:ext cx="1134229" cy="1302015"/>
          </a:xfrm>
          <a:prstGeom prst="rect">
            <a:avLst/>
          </a:prstGeom>
          <a:ln>
            <a:solidFill>
              <a:srgbClr val="1B1464"/>
            </a:solidFill>
          </a:ln>
        </p:spPr>
      </p:pic>
      <p:pic>
        <p:nvPicPr>
          <p:cNvPr id="1052" name="Picture 28" descr="Image">
            <a:extLst>
              <a:ext uri="{FF2B5EF4-FFF2-40B4-BE49-F238E27FC236}">
                <a16:creationId xmlns:a16="http://schemas.microsoft.com/office/drawing/2014/main" id="{4C64446F-8AD4-6053-6BAB-38270D5AC678}"/>
              </a:ext>
            </a:extLst>
          </p:cNvPr>
          <p:cNvPicPr>
            <a:picLocks noChangeAspect="1" noChangeArrowheads="1"/>
          </p:cNvPicPr>
          <p:nvPr/>
        </p:nvPicPr>
        <p:blipFill rotWithShape="1">
          <a:blip r:embed="rId28" cstate="print">
            <a:extLst>
              <a:ext uri="{28A0092B-C50C-407E-A947-70E740481C1C}">
                <a14:useLocalDpi xmlns:a14="http://schemas.microsoft.com/office/drawing/2010/main"/>
              </a:ext>
            </a:extLst>
          </a:blip>
          <a:srcRect/>
          <a:stretch/>
        </p:blipFill>
        <p:spPr bwMode="auto">
          <a:xfrm>
            <a:off x="10298121" y="5108970"/>
            <a:ext cx="868405" cy="1369609"/>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071C1AB0-F3E8-2320-550E-E0BE32A479A0}"/>
              </a:ext>
            </a:extLst>
          </p:cNvPr>
          <p:cNvPicPr>
            <a:picLocks noChangeAspect="1"/>
          </p:cNvPicPr>
          <p:nvPr/>
        </p:nvPicPr>
        <p:blipFill>
          <a:blip r:embed="rId29" cstate="print">
            <a:extLst>
              <a:ext uri="{28A0092B-C50C-407E-A947-70E740481C1C}">
                <a14:useLocalDpi xmlns:a14="http://schemas.microsoft.com/office/drawing/2010/main"/>
              </a:ext>
            </a:extLst>
          </a:blip>
          <a:stretch>
            <a:fillRect/>
          </a:stretch>
        </p:blipFill>
        <p:spPr>
          <a:xfrm>
            <a:off x="5964365" y="5099275"/>
            <a:ext cx="1079146" cy="1389000"/>
          </a:xfrm>
          <a:prstGeom prst="rect">
            <a:avLst/>
          </a:prstGeom>
          <a:ln>
            <a:solidFill>
              <a:srgbClr val="1B1464"/>
            </a:solidFill>
          </a:ln>
        </p:spPr>
      </p:pic>
      <p:pic>
        <p:nvPicPr>
          <p:cNvPr id="15" name="Picture 14">
            <a:extLst>
              <a:ext uri="{FF2B5EF4-FFF2-40B4-BE49-F238E27FC236}">
                <a16:creationId xmlns:a16="http://schemas.microsoft.com/office/drawing/2014/main" id="{DCFDA693-56C1-AE41-27D2-0E6D9D5CCBB8}"/>
              </a:ext>
            </a:extLst>
          </p:cNvPr>
          <p:cNvPicPr>
            <a:picLocks noChangeAspect="1"/>
          </p:cNvPicPr>
          <p:nvPr/>
        </p:nvPicPr>
        <p:blipFill>
          <a:blip r:embed="rId30" cstate="print">
            <a:extLst>
              <a:ext uri="{28A0092B-C50C-407E-A947-70E740481C1C}">
                <a14:useLocalDpi xmlns:a14="http://schemas.microsoft.com/office/drawing/2010/main"/>
              </a:ext>
            </a:extLst>
          </a:blip>
          <a:stretch>
            <a:fillRect/>
          </a:stretch>
        </p:blipFill>
        <p:spPr>
          <a:xfrm>
            <a:off x="11404435" y="5002139"/>
            <a:ext cx="715002" cy="1497721"/>
          </a:xfrm>
          <a:prstGeom prst="rect">
            <a:avLst/>
          </a:prstGeom>
          <a:ln>
            <a:solidFill>
              <a:srgbClr val="1B1464"/>
            </a:solidFill>
          </a:ln>
        </p:spPr>
      </p:pic>
    </p:spTree>
    <p:extLst>
      <p:ext uri="{BB962C8B-B14F-4D97-AF65-F5344CB8AC3E}">
        <p14:creationId xmlns:p14="http://schemas.microsoft.com/office/powerpoint/2010/main" val="16076224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52AD7-7F6F-4810-03DE-C115B33C977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7C1BD8E4-3651-060D-586D-440A38D87549}"/>
              </a:ext>
            </a:extLst>
          </p:cNvPr>
          <p:cNvSpPr/>
          <p:nvPr/>
        </p:nvSpPr>
        <p:spPr>
          <a:xfrm>
            <a:off x="0" y="1692826"/>
            <a:ext cx="4771838" cy="5182674"/>
          </a:xfrm>
          <a:prstGeom prst="rect">
            <a:avLst/>
          </a:prstGeom>
          <a:solidFill>
            <a:srgbClr val="1B1464"/>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1BF894CE-5EB9-4BB3-F6C7-477E37F6A6AA}"/>
              </a:ext>
            </a:extLst>
          </p:cNvPr>
          <p:cNvSpPr/>
          <p:nvPr/>
        </p:nvSpPr>
        <p:spPr>
          <a:xfrm>
            <a:off x="164888" y="480224"/>
            <a:ext cx="12005593"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For Oppenheimer, many Christopher Nolan fans even </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traveled for hours, </a:t>
            </a:r>
            <a:b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b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or took a road trip, </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to see the film in its intended IMAX format experience</a:t>
            </a:r>
          </a:p>
        </p:txBody>
      </p:sp>
      <p:pic>
        <p:nvPicPr>
          <p:cNvPr id="2" name="Picture 1">
            <a:extLst>
              <a:ext uri="{FF2B5EF4-FFF2-40B4-BE49-F238E27FC236}">
                <a16:creationId xmlns:a16="http://schemas.microsoft.com/office/drawing/2014/main" id="{06CEDF0A-D03C-E28C-8382-06185E8D0B5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BDE1BC5F-BB63-0916-3A60-3B803226C47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1E957BC7-FFD0-73CE-08EA-C2A979729B8D}"/>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pic>
        <p:nvPicPr>
          <p:cNvPr id="1026" name="Picture 2" descr="Image">
            <a:extLst>
              <a:ext uri="{FF2B5EF4-FFF2-40B4-BE49-F238E27FC236}">
                <a16:creationId xmlns:a16="http://schemas.microsoft.com/office/drawing/2014/main" id="{7A583B58-5B50-5C09-9FC8-FEDA7916D4EE}"/>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5005668" y="2014081"/>
            <a:ext cx="1100273" cy="1534874"/>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pic>
        <p:nvPicPr>
          <p:cNvPr id="1028" name="Picture 4" descr="Image">
            <a:extLst>
              <a:ext uri="{FF2B5EF4-FFF2-40B4-BE49-F238E27FC236}">
                <a16:creationId xmlns:a16="http://schemas.microsoft.com/office/drawing/2014/main" id="{26E803CA-7D3B-9D5C-1423-0EA7593C117F}"/>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10600783" y="2021944"/>
            <a:ext cx="1415302" cy="2036617"/>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pic>
        <p:nvPicPr>
          <p:cNvPr id="1030" name="Picture 6" descr="Image">
            <a:extLst>
              <a:ext uri="{FF2B5EF4-FFF2-40B4-BE49-F238E27FC236}">
                <a16:creationId xmlns:a16="http://schemas.microsoft.com/office/drawing/2014/main" id="{C4839359-3842-4DBC-4DF1-4CDA8422985F}"/>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4883519" y="3637144"/>
            <a:ext cx="1415302" cy="1571729"/>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pic>
        <p:nvPicPr>
          <p:cNvPr id="1032" name="Picture 8" descr="Image">
            <a:extLst>
              <a:ext uri="{FF2B5EF4-FFF2-40B4-BE49-F238E27FC236}">
                <a16:creationId xmlns:a16="http://schemas.microsoft.com/office/drawing/2014/main" id="{0EE46AF4-3952-913A-D1F5-00D8823CF6BB}"/>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4986486" y="5301979"/>
            <a:ext cx="1661582" cy="1154524"/>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grpSp>
        <p:nvGrpSpPr>
          <p:cNvPr id="44" name="Group 43">
            <a:extLst>
              <a:ext uri="{FF2B5EF4-FFF2-40B4-BE49-F238E27FC236}">
                <a16:creationId xmlns:a16="http://schemas.microsoft.com/office/drawing/2014/main" id="{574B0F2C-9C69-BE19-A572-16BDB8BAC040}"/>
              </a:ext>
            </a:extLst>
          </p:cNvPr>
          <p:cNvGrpSpPr/>
          <p:nvPr/>
        </p:nvGrpSpPr>
        <p:grpSpPr>
          <a:xfrm>
            <a:off x="211023" y="1789511"/>
            <a:ext cx="4349792" cy="856198"/>
            <a:chOff x="132291" y="3191701"/>
            <a:chExt cx="4349792" cy="856198"/>
          </a:xfrm>
        </p:grpSpPr>
        <p:sp>
          <p:nvSpPr>
            <p:cNvPr id="25" name="Rectangle: Rounded Corners 24">
              <a:extLst>
                <a:ext uri="{FF2B5EF4-FFF2-40B4-BE49-F238E27FC236}">
                  <a16:creationId xmlns:a16="http://schemas.microsoft.com/office/drawing/2014/main" id="{28652E04-859F-F744-9E8B-F16CD2A72F4A}"/>
                </a:ext>
              </a:extLst>
            </p:cNvPr>
            <p:cNvSpPr/>
            <p:nvPr/>
          </p:nvSpPr>
          <p:spPr>
            <a:xfrm>
              <a:off x="157522" y="3191701"/>
              <a:ext cx="4286461" cy="856198"/>
            </a:xfrm>
            <a:prstGeom prst="roundRect">
              <a:avLst/>
            </a:prstGeom>
            <a:solidFill>
              <a:schemeClr val="bg1"/>
            </a:solidFill>
            <a:ln>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hlinkClick r:id="rId8"/>
              <a:extLst>
                <a:ext uri="{FF2B5EF4-FFF2-40B4-BE49-F238E27FC236}">
                  <a16:creationId xmlns:a16="http://schemas.microsoft.com/office/drawing/2014/main" id="{F19965C9-6E9A-A0B6-B35B-CD2D169A8E60}"/>
                </a:ext>
              </a:extLst>
            </p:cNvPr>
            <p:cNvSpPr txBox="1"/>
            <p:nvPr/>
          </p:nvSpPr>
          <p:spPr>
            <a:xfrm>
              <a:off x="132291" y="3524679"/>
              <a:ext cx="434979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var(--typography-headline-standard-xxl-font-family)"/>
                  <a:ea typeface="+mn-ea"/>
                  <a:cs typeface="+mn-cs"/>
                </a:rPr>
                <a:t>‘Oppenheimer’ Inspires Road Trips and Far-Flung Flights as Movie Buffs Clamor for the Ideal Viewing Experience</a:t>
              </a:r>
            </a:p>
          </p:txBody>
        </p:sp>
        <p:pic>
          <p:nvPicPr>
            <p:cNvPr id="1042" name="Picture 18">
              <a:extLst>
                <a:ext uri="{FF2B5EF4-FFF2-40B4-BE49-F238E27FC236}">
                  <a16:creationId xmlns:a16="http://schemas.microsoft.com/office/drawing/2014/main" id="{80C57177-2100-8281-FA7E-A5A8A5D4572F}"/>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229733" y="3354436"/>
              <a:ext cx="1702459" cy="144975"/>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1D9E3794-9B6B-6AA2-0E46-FAACEE12BF0F}"/>
                </a:ext>
              </a:extLst>
            </p:cNvPr>
            <p:cNvSpPr txBox="1"/>
            <p:nvPr/>
          </p:nvSpPr>
          <p:spPr>
            <a:xfrm>
              <a:off x="3399308" y="3260856"/>
              <a:ext cx="105598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July 15</a:t>
              </a:r>
              <a:r>
                <a:rPr kumimoji="0" lang="en-US" sz="1000" b="0" i="0" u="none" strike="noStrike" kern="1200" cap="none" spc="0" normalizeH="0" baseline="30000" noProof="0">
                  <a:ln>
                    <a:noFill/>
                  </a:ln>
                  <a:solidFill>
                    <a:srgbClr val="1B1464"/>
                  </a:solidFill>
                  <a:effectLst/>
                  <a:uLnTx/>
                  <a:uFillTx/>
                  <a:latin typeface="Helvetica" panose="020B0604020202020204" pitchFamily="34" charset="0"/>
                  <a:ea typeface="+mn-ea"/>
                  <a:cs typeface="Helvetica" panose="020B0604020202020204" pitchFamily="34" charset="0"/>
                </a:rPr>
                <a:t>th</a:t>
              </a:r>
              <a:r>
                <a:rPr kumimoji="0" lang="en-US" sz="10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2023</a:t>
              </a:r>
            </a:p>
          </p:txBody>
        </p:sp>
      </p:grpSp>
      <p:grpSp>
        <p:nvGrpSpPr>
          <p:cNvPr id="45" name="Group 44">
            <a:extLst>
              <a:ext uri="{FF2B5EF4-FFF2-40B4-BE49-F238E27FC236}">
                <a16:creationId xmlns:a16="http://schemas.microsoft.com/office/drawing/2014/main" id="{F1340DB0-0546-A332-9155-3F38D41B830B}"/>
              </a:ext>
            </a:extLst>
          </p:cNvPr>
          <p:cNvGrpSpPr/>
          <p:nvPr/>
        </p:nvGrpSpPr>
        <p:grpSpPr>
          <a:xfrm>
            <a:off x="133138" y="2548982"/>
            <a:ext cx="4505563" cy="1299479"/>
            <a:chOff x="123698" y="4282969"/>
            <a:chExt cx="4505563" cy="1299479"/>
          </a:xfrm>
        </p:grpSpPr>
        <p:sp>
          <p:nvSpPr>
            <p:cNvPr id="34" name="Rectangle: Rounded Corners 33">
              <a:extLst>
                <a:ext uri="{FF2B5EF4-FFF2-40B4-BE49-F238E27FC236}">
                  <a16:creationId xmlns:a16="http://schemas.microsoft.com/office/drawing/2014/main" id="{25A6E539-C104-CABF-7202-5B7ACEECB39D}"/>
                </a:ext>
              </a:extLst>
            </p:cNvPr>
            <p:cNvSpPr/>
            <p:nvPr/>
          </p:nvSpPr>
          <p:spPr>
            <a:xfrm>
              <a:off x="155448" y="4463012"/>
              <a:ext cx="4427810" cy="1119436"/>
            </a:xfrm>
            <a:prstGeom prst="roundRect">
              <a:avLst/>
            </a:prstGeom>
            <a:solidFill>
              <a:schemeClr val="bg1"/>
            </a:solidFill>
            <a:ln>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TextBox 34">
              <a:hlinkClick r:id="rId10"/>
              <a:extLst>
                <a:ext uri="{FF2B5EF4-FFF2-40B4-BE49-F238E27FC236}">
                  <a16:creationId xmlns:a16="http://schemas.microsoft.com/office/drawing/2014/main" id="{D4A69ED7-7311-37C9-53B2-DD9E8ADF192A}"/>
                </a:ext>
              </a:extLst>
            </p:cNvPr>
            <p:cNvSpPr txBox="1"/>
            <p:nvPr/>
          </p:nvSpPr>
          <p:spPr>
            <a:xfrm>
              <a:off x="123698" y="4674507"/>
              <a:ext cx="4505563" cy="907941"/>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333333"/>
                  </a:solidFill>
                  <a:effectLst/>
                  <a:uLnTx/>
                  <a:uFillTx/>
                  <a:latin typeface="nyt-cheltenham"/>
                  <a:ea typeface="+mn-ea"/>
                  <a:cs typeface="+mn-cs"/>
                </a:rPr>
                <a:t>For ‘Oppenheimer,’ These Fans Go to Great Lengths for Just 30 Screens</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nyt-cheltenham"/>
                  <a:ea typeface="+mn-ea"/>
                  <a:cs typeface="+mn-cs"/>
                </a:rPr>
                <a:t>The IMAX 70-millimeter format is usually associated with action. But Christopher Nolan says his biopic benefited from the tall image.</a:t>
              </a:r>
            </a:p>
          </p:txBody>
        </p:sp>
        <p:pic>
          <p:nvPicPr>
            <p:cNvPr id="1044" name="Picture 20" descr="New York Times Logo and symbol, meaning, history, PNG, brand">
              <a:extLst>
                <a:ext uri="{FF2B5EF4-FFF2-40B4-BE49-F238E27FC236}">
                  <a16:creationId xmlns:a16="http://schemas.microsoft.com/office/drawing/2014/main" id="{BC497854-9593-716E-32DC-73364C898C34}"/>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229733" y="4282969"/>
              <a:ext cx="1249331" cy="702749"/>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11C16182-4D7D-26E0-62CB-A278298CE980}"/>
                </a:ext>
              </a:extLst>
            </p:cNvPr>
            <p:cNvSpPr txBox="1"/>
            <p:nvPr/>
          </p:nvSpPr>
          <p:spPr>
            <a:xfrm>
              <a:off x="3490085" y="4502073"/>
              <a:ext cx="105598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July 17</a:t>
              </a:r>
              <a:r>
                <a:rPr kumimoji="0" lang="en-US" sz="1000" b="0" i="0" u="none" strike="noStrike" kern="1200" cap="none" spc="0" normalizeH="0" baseline="30000" noProof="0">
                  <a:ln>
                    <a:noFill/>
                  </a:ln>
                  <a:solidFill>
                    <a:srgbClr val="1B1464"/>
                  </a:solidFill>
                  <a:effectLst/>
                  <a:uLnTx/>
                  <a:uFillTx/>
                  <a:latin typeface="Helvetica" panose="020B0604020202020204" pitchFamily="34" charset="0"/>
                  <a:ea typeface="+mn-ea"/>
                  <a:cs typeface="Helvetica" panose="020B0604020202020204" pitchFamily="34" charset="0"/>
                </a:rPr>
                <a:t>th</a:t>
              </a:r>
              <a:r>
                <a:rPr kumimoji="0" lang="en-US" sz="10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2023</a:t>
              </a:r>
            </a:p>
          </p:txBody>
        </p:sp>
      </p:grpSp>
      <p:grpSp>
        <p:nvGrpSpPr>
          <p:cNvPr id="46" name="Group 45">
            <a:extLst>
              <a:ext uri="{FF2B5EF4-FFF2-40B4-BE49-F238E27FC236}">
                <a16:creationId xmlns:a16="http://schemas.microsoft.com/office/drawing/2014/main" id="{E32F5C0C-FC06-FD36-0785-FDCD0EB2DC21}"/>
              </a:ext>
            </a:extLst>
          </p:cNvPr>
          <p:cNvGrpSpPr/>
          <p:nvPr/>
        </p:nvGrpSpPr>
        <p:grpSpPr>
          <a:xfrm>
            <a:off x="356518" y="3938985"/>
            <a:ext cx="4058803" cy="861004"/>
            <a:chOff x="229733" y="5793863"/>
            <a:chExt cx="4058803" cy="861004"/>
          </a:xfrm>
        </p:grpSpPr>
        <p:sp>
          <p:nvSpPr>
            <p:cNvPr id="37" name="Rectangle: Rounded Corners 36">
              <a:extLst>
                <a:ext uri="{FF2B5EF4-FFF2-40B4-BE49-F238E27FC236}">
                  <a16:creationId xmlns:a16="http://schemas.microsoft.com/office/drawing/2014/main" id="{DCD22607-68AC-E76F-E76F-96DA91D14B04}"/>
                </a:ext>
              </a:extLst>
            </p:cNvPr>
            <p:cNvSpPr/>
            <p:nvPr/>
          </p:nvSpPr>
          <p:spPr>
            <a:xfrm>
              <a:off x="229733" y="5793863"/>
              <a:ext cx="4058803" cy="861004"/>
            </a:xfrm>
            <a:prstGeom prst="roundRect">
              <a:avLst/>
            </a:prstGeom>
            <a:solidFill>
              <a:schemeClr val="bg1"/>
            </a:solidFill>
            <a:ln>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9" name="Picture 38">
              <a:hlinkClick r:id="rId12"/>
              <a:extLst>
                <a:ext uri="{FF2B5EF4-FFF2-40B4-BE49-F238E27FC236}">
                  <a16:creationId xmlns:a16="http://schemas.microsoft.com/office/drawing/2014/main" id="{33716BDE-1DF5-6D5B-A711-5DFCD0F557BF}"/>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278817" y="6114030"/>
              <a:ext cx="3872559" cy="510511"/>
            </a:xfrm>
            <a:prstGeom prst="rect">
              <a:avLst/>
            </a:prstGeom>
          </p:spPr>
        </p:pic>
        <p:pic>
          <p:nvPicPr>
            <p:cNvPr id="41" name="Picture 40">
              <a:extLst>
                <a:ext uri="{FF2B5EF4-FFF2-40B4-BE49-F238E27FC236}">
                  <a16:creationId xmlns:a16="http://schemas.microsoft.com/office/drawing/2014/main" id="{F5C9BEAF-85D7-976D-6E45-990E34AA35B1}"/>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281044" y="5879546"/>
              <a:ext cx="1674840" cy="236030"/>
            </a:xfrm>
            <a:prstGeom prst="rect">
              <a:avLst/>
            </a:prstGeom>
          </p:spPr>
        </p:pic>
        <p:sp>
          <p:nvSpPr>
            <p:cNvPr id="42" name="TextBox 41">
              <a:extLst>
                <a:ext uri="{FF2B5EF4-FFF2-40B4-BE49-F238E27FC236}">
                  <a16:creationId xmlns:a16="http://schemas.microsoft.com/office/drawing/2014/main" id="{988CCF1B-C584-2775-D7B1-A4D5E7ADE3FB}"/>
                </a:ext>
              </a:extLst>
            </p:cNvPr>
            <p:cNvSpPr txBox="1"/>
            <p:nvPr/>
          </p:nvSpPr>
          <p:spPr>
            <a:xfrm>
              <a:off x="3222340" y="5841525"/>
              <a:ext cx="105598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July 27</a:t>
              </a:r>
              <a:r>
                <a:rPr kumimoji="0" lang="en-US" sz="1000" b="0" i="0" u="none" strike="noStrike" kern="1200" cap="none" spc="0" normalizeH="0" baseline="30000" noProof="0">
                  <a:ln>
                    <a:noFill/>
                  </a:ln>
                  <a:solidFill>
                    <a:srgbClr val="1B1464"/>
                  </a:solidFill>
                  <a:effectLst/>
                  <a:uLnTx/>
                  <a:uFillTx/>
                  <a:latin typeface="Helvetica" panose="020B0604020202020204" pitchFamily="34" charset="0"/>
                  <a:ea typeface="+mn-ea"/>
                  <a:cs typeface="Helvetica" panose="020B0604020202020204" pitchFamily="34" charset="0"/>
                </a:rPr>
                <a:t>th</a:t>
              </a:r>
              <a:r>
                <a:rPr kumimoji="0" lang="en-US" sz="10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2023</a:t>
              </a:r>
            </a:p>
          </p:txBody>
        </p:sp>
      </p:grpSp>
      <p:grpSp>
        <p:nvGrpSpPr>
          <p:cNvPr id="48" name="Group 47">
            <a:extLst>
              <a:ext uri="{FF2B5EF4-FFF2-40B4-BE49-F238E27FC236}">
                <a16:creationId xmlns:a16="http://schemas.microsoft.com/office/drawing/2014/main" id="{529CFE16-F20F-A030-6FE6-144E1FF67D14}"/>
              </a:ext>
            </a:extLst>
          </p:cNvPr>
          <p:cNvGrpSpPr/>
          <p:nvPr/>
        </p:nvGrpSpPr>
        <p:grpSpPr>
          <a:xfrm>
            <a:off x="1040668" y="5873187"/>
            <a:ext cx="2690502" cy="628716"/>
            <a:chOff x="2788343" y="4594362"/>
            <a:chExt cx="2690502" cy="628716"/>
          </a:xfrm>
        </p:grpSpPr>
        <p:sp>
          <p:nvSpPr>
            <p:cNvPr id="47" name="Rectangle: Rounded Corners 46">
              <a:extLst>
                <a:ext uri="{FF2B5EF4-FFF2-40B4-BE49-F238E27FC236}">
                  <a16:creationId xmlns:a16="http://schemas.microsoft.com/office/drawing/2014/main" id="{5D9F7E87-AAD7-BCBB-397E-1D9B9466413E}"/>
                </a:ext>
              </a:extLst>
            </p:cNvPr>
            <p:cNvSpPr/>
            <p:nvPr/>
          </p:nvSpPr>
          <p:spPr>
            <a:xfrm>
              <a:off x="2788343" y="4594362"/>
              <a:ext cx="2690502" cy="628716"/>
            </a:xfrm>
            <a:prstGeom prst="roundRect">
              <a:avLst/>
            </a:prstGeom>
            <a:solidFill>
              <a:schemeClr val="bg1"/>
            </a:solidFill>
            <a:ln>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57F47467-24F2-4907-17FB-2AB11EB9F7E4}"/>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2948011" y="4903676"/>
              <a:ext cx="2296007" cy="259989"/>
            </a:xfrm>
            <a:prstGeom prst="rect">
              <a:avLst/>
            </a:prstGeom>
          </p:spPr>
        </p:pic>
        <p:pic>
          <p:nvPicPr>
            <p:cNvPr id="10" name="Picture 9">
              <a:extLst>
                <a:ext uri="{FF2B5EF4-FFF2-40B4-BE49-F238E27FC236}">
                  <a16:creationId xmlns:a16="http://schemas.microsoft.com/office/drawing/2014/main" id="{6D2CCE95-9011-FDC3-6339-2E78C4BF666A}"/>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2846561" y="4669224"/>
              <a:ext cx="577516" cy="174380"/>
            </a:xfrm>
            <a:prstGeom prst="rect">
              <a:avLst/>
            </a:prstGeom>
          </p:spPr>
        </p:pic>
        <p:sp>
          <p:nvSpPr>
            <p:cNvPr id="11" name="TextBox 10">
              <a:extLst>
                <a:ext uri="{FF2B5EF4-FFF2-40B4-BE49-F238E27FC236}">
                  <a16:creationId xmlns:a16="http://schemas.microsoft.com/office/drawing/2014/main" id="{D867689A-68D7-3BED-B752-1AE43F44F87E}"/>
                </a:ext>
              </a:extLst>
            </p:cNvPr>
            <p:cNvSpPr txBox="1"/>
            <p:nvPr/>
          </p:nvSpPr>
          <p:spPr>
            <a:xfrm>
              <a:off x="4528888" y="4615782"/>
              <a:ext cx="92259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500000000000000"/>
                  <a:ea typeface="+mn-ea"/>
                  <a:cs typeface="Helvetica" panose="020B0500000000000000"/>
                </a:rPr>
                <a:t>Aug 7, 2023</a:t>
              </a:r>
            </a:p>
          </p:txBody>
        </p:sp>
      </p:grpSp>
      <p:grpSp>
        <p:nvGrpSpPr>
          <p:cNvPr id="50" name="Group 49">
            <a:extLst>
              <a:ext uri="{FF2B5EF4-FFF2-40B4-BE49-F238E27FC236}">
                <a16:creationId xmlns:a16="http://schemas.microsoft.com/office/drawing/2014/main" id="{80F7C11E-C16E-E590-718D-B0BD78EBA188}"/>
              </a:ext>
            </a:extLst>
          </p:cNvPr>
          <p:cNvGrpSpPr/>
          <p:nvPr/>
        </p:nvGrpSpPr>
        <p:grpSpPr>
          <a:xfrm>
            <a:off x="1022334" y="4898314"/>
            <a:ext cx="2727171" cy="874906"/>
            <a:chOff x="-7767" y="3881837"/>
            <a:chExt cx="2727171" cy="874906"/>
          </a:xfrm>
        </p:grpSpPr>
        <p:grpSp>
          <p:nvGrpSpPr>
            <p:cNvPr id="43" name="Group 42">
              <a:extLst>
                <a:ext uri="{FF2B5EF4-FFF2-40B4-BE49-F238E27FC236}">
                  <a16:creationId xmlns:a16="http://schemas.microsoft.com/office/drawing/2014/main" id="{500F421A-A643-4DC4-4ABE-98970A553025}"/>
                </a:ext>
              </a:extLst>
            </p:cNvPr>
            <p:cNvGrpSpPr/>
            <p:nvPr/>
          </p:nvGrpSpPr>
          <p:grpSpPr>
            <a:xfrm>
              <a:off x="0" y="3881837"/>
              <a:ext cx="2719404" cy="874906"/>
              <a:chOff x="155449" y="1832782"/>
              <a:chExt cx="2719404" cy="874906"/>
            </a:xfrm>
          </p:grpSpPr>
          <p:sp>
            <p:nvSpPr>
              <p:cNvPr id="16" name="Rectangle: Rounded Corners 15">
                <a:extLst>
                  <a:ext uri="{FF2B5EF4-FFF2-40B4-BE49-F238E27FC236}">
                    <a16:creationId xmlns:a16="http://schemas.microsoft.com/office/drawing/2014/main" id="{A5E37FD7-CED3-03C7-2891-0299C9313690}"/>
                  </a:ext>
                </a:extLst>
              </p:cNvPr>
              <p:cNvSpPr/>
              <p:nvPr/>
            </p:nvSpPr>
            <p:spPr>
              <a:xfrm>
                <a:off x="155449" y="1832782"/>
                <a:ext cx="2690502" cy="874906"/>
              </a:xfrm>
              <a:prstGeom prst="roundRect">
                <a:avLst/>
              </a:prstGeom>
              <a:solidFill>
                <a:schemeClr val="bg1"/>
              </a:solidFill>
              <a:ln>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EED8A96A-AD03-ED6D-12CC-68499BCB99A6}"/>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225928" y="1907745"/>
                <a:ext cx="744786" cy="243297"/>
              </a:xfrm>
              <a:prstGeom prst="rect">
                <a:avLst/>
              </a:prstGeom>
            </p:spPr>
          </p:pic>
          <p:sp>
            <p:nvSpPr>
              <p:cNvPr id="22" name="TextBox 21">
                <a:extLst>
                  <a:ext uri="{FF2B5EF4-FFF2-40B4-BE49-F238E27FC236}">
                    <a16:creationId xmlns:a16="http://schemas.microsoft.com/office/drawing/2014/main" id="{C21181ED-74DC-CA03-3FF1-2D60E3E84A45}"/>
                  </a:ext>
                </a:extLst>
              </p:cNvPr>
              <p:cNvSpPr txBox="1"/>
              <p:nvPr/>
            </p:nvSpPr>
            <p:spPr>
              <a:xfrm>
                <a:off x="1856295" y="1897366"/>
                <a:ext cx="1018558"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July 24</a:t>
                </a:r>
                <a:r>
                  <a:rPr kumimoji="0" lang="en-US" sz="1000" b="0" i="0" u="none" strike="noStrike" kern="1200" cap="none" spc="0" normalizeH="0" baseline="30000" noProof="0">
                    <a:ln>
                      <a:noFill/>
                    </a:ln>
                    <a:solidFill>
                      <a:srgbClr val="1B1464"/>
                    </a:solidFill>
                    <a:effectLst/>
                    <a:uLnTx/>
                    <a:uFillTx/>
                    <a:latin typeface="Helvetica" panose="020B0604020202020204" pitchFamily="34" charset="0"/>
                    <a:ea typeface="+mn-ea"/>
                    <a:cs typeface="Helvetica" panose="020B0604020202020204" pitchFamily="34" charset="0"/>
                  </a:rPr>
                  <a:t>th</a:t>
                </a:r>
                <a:r>
                  <a:rPr kumimoji="0" lang="en-US" sz="10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2023</a:t>
                </a:r>
              </a:p>
            </p:txBody>
          </p:sp>
        </p:grpSp>
        <p:sp>
          <p:nvSpPr>
            <p:cNvPr id="49" name="TextBox 48">
              <a:hlinkClick r:id="rId18"/>
              <a:extLst>
                <a:ext uri="{FF2B5EF4-FFF2-40B4-BE49-F238E27FC236}">
                  <a16:creationId xmlns:a16="http://schemas.microsoft.com/office/drawing/2014/main" id="{ACAEF0AC-1165-7EEF-E3ED-CF6C0C4FE6F3}"/>
                </a:ext>
              </a:extLst>
            </p:cNvPr>
            <p:cNvSpPr txBox="1"/>
            <p:nvPr/>
          </p:nvSpPr>
          <p:spPr>
            <a:xfrm>
              <a:off x="-7767" y="4179661"/>
              <a:ext cx="2727171" cy="577081"/>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333333"/>
                  </a:solidFill>
                  <a:effectLst/>
                  <a:uLnTx/>
                  <a:uFillTx/>
                  <a:latin typeface="Lato" panose="020F0502020204030203" pitchFamily="34" charset="0"/>
                  <a:ea typeface="+mn-ea"/>
                  <a:cs typeface="+mn-cs"/>
                </a:rPr>
                <a:t>Nolan fans are traveling hours to see 'Oppenheimer' in its intended 70mm IMAX format</a:t>
              </a:r>
            </a:p>
          </p:txBody>
        </p:sp>
      </p:grpSp>
      <p:sp>
        <p:nvSpPr>
          <p:cNvPr id="51" name="TextBox 50">
            <a:extLst>
              <a:ext uri="{FF2B5EF4-FFF2-40B4-BE49-F238E27FC236}">
                <a16:creationId xmlns:a16="http://schemas.microsoft.com/office/drawing/2014/main" id="{5017A81F-E0D2-0AB4-139A-B18667D34FCD}"/>
              </a:ext>
            </a:extLst>
          </p:cNvPr>
          <p:cNvSpPr txBox="1"/>
          <p:nvPr/>
        </p:nvSpPr>
        <p:spPr>
          <a:xfrm>
            <a:off x="4771838" y="1677539"/>
            <a:ext cx="742016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Sampling</a:t>
            </a:r>
            <a:r>
              <a:rPr kumimoji="0" lang="en-US" sz="1200" b="0" i="0" u="sng"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of Social Media Posts Around Oppenheimer in IMAX 70MM</a:t>
            </a:r>
          </a:p>
        </p:txBody>
      </p:sp>
      <p:pic>
        <p:nvPicPr>
          <p:cNvPr id="14" name="Picture 13">
            <a:extLst>
              <a:ext uri="{FF2B5EF4-FFF2-40B4-BE49-F238E27FC236}">
                <a16:creationId xmlns:a16="http://schemas.microsoft.com/office/drawing/2014/main" id="{59959CC5-50AE-6973-2327-960146F8C6D3}"/>
              </a:ext>
            </a:extLst>
          </p:cNvPr>
          <p:cNvPicPr>
            <a:picLocks noChangeAspect="1"/>
          </p:cNvPicPr>
          <p:nvPr/>
        </p:nvPicPr>
        <p:blipFill rotWithShape="1">
          <a:blip r:embed="rId19" cstate="hqprint">
            <a:extLst>
              <a:ext uri="{28A0092B-C50C-407E-A947-70E740481C1C}">
                <a14:useLocalDpi xmlns:a14="http://schemas.microsoft.com/office/drawing/2010/main"/>
              </a:ext>
            </a:extLst>
          </a:blip>
          <a:srcRect/>
          <a:stretch/>
        </p:blipFill>
        <p:spPr>
          <a:xfrm>
            <a:off x="6380612" y="3720965"/>
            <a:ext cx="4140749" cy="1393899"/>
          </a:xfrm>
          <a:prstGeom prst="rect">
            <a:avLst/>
          </a:prstGeom>
          <a:ln w="28575">
            <a:solidFill>
              <a:srgbClr val="1B1464"/>
            </a:solidFill>
          </a:ln>
        </p:spPr>
      </p:pic>
      <p:pic>
        <p:nvPicPr>
          <p:cNvPr id="2050" name="Picture 2" descr="Image">
            <a:extLst>
              <a:ext uri="{FF2B5EF4-FFF2-40B4-BE49-F238E27FC236}">
                <a16:creationId xmlns:a16="http://schemas.microsoft.com/office/drawing/2014/main" id="{83D19247-73FA-F6BF-6A86-0B73C67A8172}"/>
              </a:ext>
            </a:extLst>
          </p:cNvPr>
          <p:cNvPicPr>
            <a:picLocks noChangeAspect="1" noChangeArrowheads="1"/>
          </p:cNvPicPr>
          <p:nvPr/>
        </p:nvPicPr>
        <p:blipFill>
          <a:blip r:embed="rId20" cstate="print">
            <a:extLst>
              <a:ext uri="{28A0092B-C50C-407E-A947-70E740481C1C}">
                <a14:useLocalDpi xmlns:a14="http://schemas.microsoft.com/office/drawing/2010/main"/>
              </a:ext>
            </a:extLst>
          </a:blip>
          <a:srcRect/>
          <a:stretch>
            <a:fillRect/>
          </a:stretch>
        </p:blipFill>
        <p:spPr bwMode="auto">
          <a:xfrm>
            <a:off x="10581837" y="4142626"/>
            <a:ext cx="1453193" cy="2342460"/>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pic>
        <p:nvPicPr>
          <p:cNvPr id="2052" name="Picture 4" descr="Image">
            <a:extLst>
              <a:ext uri="{FF2B5EF4-FFF2-40B4-BE49-F238E27FC236}">
                <a16:creationId xmlns:a16="http://schemas.microsoft.com/office/drawing/2014/main" id="{6972A114-9D23-6927-B276-0B7C9C09C3E1}"/>
              </a:ext>
            </a:extLst>
          </p:cNvPr>
          <p:cNvPicPr>
            <a:picLocks noChangeAspect="1" noChangeArrowheads="1"/>
          </p:cNvPicPr>
          <p:nvPr/>
        </p:nvPicPr>
        <p:blipFill rotWithShape="1">
          <a:blip r:embed="rId21" cstate="print">
            <a:extLst>
              <a:ext uri="{28A0092B-C50C-407E-A947-70E740481C1C}">
                <a14:useLocalDpi xmlns:a14="http://schemas.microsoft.com/office/drawing/2010/main"/>
              </a:ext>
            </a:extLst>
          </a:blip>
          <a:srcRect/>
          <a:stretch/>
        </p:blipFill>
        <p:spPr bwMode="auto">
          <a:xfrm>
            <a:off x="8273018" y="5294548"/>
            <a:ext cx="1882003" cy="1175705"/>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pic>
        <p:nvPicPr>
          <p:cNvPr id="2054" name="Picture 6" descr="Image">
            <a:extLst>
              <a:ext uri="{FF2B5EF4-FFF2-40B4-BE49-F238E27FC236}">
                <a16:creationId xmlns:a16="http://schemas.microsoft.com/office/drawing/2014/main" id="{9D471D4F-3D75-5E70-CB99-46F965EE6271}"/>
              </a:ext>
            </a:extLst>
          </p:cNvPr>
          <p:cNvPicPr>
            <a:picLocks noChangeAspect="1" noChangeArrowheads="1"/>
          </p:cNvPicPr>
          <p:nvPr/>
        </p:nvPicPr>
        <p:blipFill rotWithShape="1">
          <a:blip r:embed="rId22" cstate="print">
            <a:extLst>
              <a:ext uri="{28A0092B-C50C-407E-A947-70E740481C1C}">
                <a14:useLocalDpi xmlns:a14="http://schemas.microsoft.com/office/drawing/2010/main"/>
              </a:ext>
            </a:extLst>
          </a:blip>
          <a:srcRect/>
          <a:stretch/>
        </p:blipFill>
        <p:spPr bwMode="auto">
          <a:xfrm>
            <a:off x="7046910" y="5275584"/>
            <a:ext cx="799292" cy="1154524"/>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AEFB3261-34FD-81CD-BD82-5EE09D4EF052}"/>
              </a:ext>
            </a:extLst>
          </p:cNvPr>
          <p:cNvPicPr>
            <a:picLocks noChangeAspect="1"/>
          </p:cNvPicPr>
          <p:nvPr/>
        </p:nvPicPr>
        <p:blipFill>
          <a:blip r:embed="rId23"/>
          <a:stretch>
            <a:fillRect/>
          </a:stretch>
        </p:blipFill>
        <p:spPr>
          <a:xfrm>
            <a:off x="6905479" y="2008963"/>
            <a:ext cx="3353091" cy="1591194"/>
          </a:xfrm>
          <a:prstGeom prst="rect">
            <a:avLst/>
          </a:prstGeom>
          <a:ln w="28575">
            <a:solidFill>
              <a:srgbClr val="1B1464"/>
            </a:solidFill>
          </a:ln>
        </p:spPr>
      </p:pic>
    </p:spTree>
    <p:extLst>
      <p:ext uri="{BB962C8B-B14F-4D97-AF65-F5344CB8AC3E}">
        <p14:creationId xmlns:p14="http://schemas.microsoft.com/office/powerpoint/2010/main" val="3239725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group of people in 3d glasses eating popcorn&#10;&#10;Description automatically generated">
            <a:extLst>
              <a:ext uri="{FF2B5EF4-FFF2-40B4-BE49-F238E27FC236}">
                <a16:creationId xmlns:a16="http://schemas.microsoft.com/office/drawing/2014/main" id="{086DDAB8-31D9-DC3E-1323-6DE6DE1BE54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4935876" cy="6869150"/>
          </a:xfrm>
          <a:prstGeom prst="rect">
            <a:avLst/>
          </a:prstGeom>
        </p:spPr>
      </p:pic>
      <p:pic>
        <p:nvPicPr>
          <p:cNvPr id="8" name="Picture 7">
            <a:extLst>
              <a:ext uri="{FF2B5EF4-FFF2-40B4-BE49-F238E27FC236}">
                <a16:creationId xmlns:a16="http://schemas.microsoft.com/office/drawing/2014/main" id="{69E3ED66-7D56-46D2-B2A0-139022AADE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39399" y="0"/>
            <a:ext cx="1752599" cy="1020535"/>
          </a:xfrm>
          <a:prstGeom prst="rect">
            <a:avLst/>
          </a:prstGeom>
        </p:spPr>
      </p:pic>
      <p:sp>
        <p:nvSpPr>
          <p:cNvPr id="3" name="TextBox 2">
            <a:extLst>
              <a:ext uri="{FF2B5EF4-FFF2-40B4-BE49-F238E27FC236}">
                <a16:creationId xmlns:a16="http://schemas.microsoft.com/office/drawing/2014/main" id="{622A2013-09D5-22BE-0227-864F3B519CC3}"/>
              </a:ext>
            </a:extLst>
          </p:cNvPr>
          <p:cNvSpPr txBox="1"/>
          <p:nvPr/>
        </p:nvSpPr>
        <p:spPr>
          <a:xfrm>
            <a:off x="5028994" y="649794"/>
            <a:ext cx="6738935"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ED3C8D"/>
                </a:solidFill>
                <a:effectLst/>
                <a:uLnTx/>
                <a:uFillTx/>
                <a:latin typeface="Helvetica" panose="020B0604020202020204" pitchFamily="2" charset="0"/>
                <a:ea typeface="+mn-ea"/>
                <a:cs typeface="+mn-cs"/>
              </a:rPr>
              <a:t>Cinema is an integral, engaging platform within the premium video ecosystem</a:t>
            </a:r>
          </a:p>
        </p:txBody>
      </p:sp>
      <p:pic>
        <p:nvPicPr>
          <p:cNvPr id="5" name="Picture 4">
            <a:extLst>
              <a:ext uri="{FF2B5EF4-FFF2-40B4-BE49-F238E27FC236}">
                <a16:creationId xmlns:a16="http://schemas.microsoft.com/office/drawing/2014/main" id="{22CDCFBA-CEBB-F1F5-923E-0EBF2329F958}"/>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6" name="Slide Number Placeholder 5">
            <a:extLst>
              <a:ext uri="{FF2B5EF4-FFF2-40B4-BE49-F238E27FC236}">
                <a16:creationId xmlns:a16="http://schemas.microsoft.com/office/drawing/2014/main" id="{8AE7C724-9715-ED17-AA8D-885F6B05A3BA}"/>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C1F764FD-64FF-BFE9-A1C6-6C9CB0D2CCF5}"/>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2" name="TextBox 1">
            <a:extLst>
              <a:ext uri="{FF2B5EF4-FFF2-40B4-BE49-F238E27FC236}">
                <a16:creationId xmlns:a16="http://schemas.microsoft.com/office/drawing/2014/main" id="{0113525B-E50B-0296-BEF1-BBC75BB9370B}"/>
              </a:ext>
            </a:extLst>
          </p:cNvPr>
          <p:cNvSpPr txBox="1"/>
          <p:nvPr/>
        </p:nvSpPr>
        <p:spPr>
          <a:xfrm>
            <a:off x="5101783" y="1679737"/>
            <a:ext cx="6882691" cy="47551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1B1464"/>
                </a:solidFill>
                <a:effectLst/>
                <a:uLnTx/>
                <a:uFillTx/>
                <a:latin typeface="Helvetica" panose="020B0604020202020204" pitchFamily="2" charset="0"/>
                <a:ea typeface="Calibri" panose="020F0502020204030204" pitchFamily="34" charset="0"/>
                <a:cs typeface="Calibri" panose="020F0502020204030204" pitchFamily="34" charset="0"/>
              </a:rPr>
              <a:t>Audiences have an excitement for high-quality, premium video entertainment, with many even considering it part of their identity which drives </a:t>
            </a:r>
            <a:r>
              <a:rPr lang="en-US" sz="1700" dirty="0">
                <a:solidFill>
                  <a:srgbClr val="1B1464"/>
                </a:solidFill>
                <a:latin typeface="Helvetica" panose="020B0604020202020204" pitchFamily="2" charset="0"/>
                <a:ea typeface="Calibri" panose="020F0502020204030204" pitchFamily="34" charset="0"/>
                <a:cs typeface="Calibri" panose="020F0502020204030204" pitchFamily="34" charset="0"/>
              </a:rPr>
              <a:t>attention, consideration and purchase intent for brands that align with this kind of content.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B1464"/>
              </a:solidFill>
              <a:effectLst/>
              <a:uLnTx/>
              <a:uFillTx/>
              <a:latin typeface="Helvetica" panose="020B0604020202020204" pitchFamily="2"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700" dirty="0">
                <a:solidFill>
                  <a:srgbClr val="1B1464"/>
                </a:solidFill>
                <a:latin typeface="Helvetica" panose="020B0604020202020204" pitchFamily="2" charset="0"/>
                <a:ea typeface="Calibri" panose="020F0502020204030204" pitchFamily="34" charset="0"/>
                <a:cs typeface="Calibri" panose="020F0502020204030204" pitchFamily="34" charset="0"/>
              </a:rPr>
              <a:t>Within premium video, Cinema</a:t>
            </a:r>
            <a:r>
              <a:rPr kumimoji="0" lang="en-US" sz="1700" b="0" i="0" u="none" strike="noStrike" kern="1200" cap="none" spc="0" normalizeH="0" baseline="0" noProof="0" dirty="0">
                <a:ln>
                  <a:noFill/>
                </a:ln>
                <a:solidFill>
                  <a:srgbClr val="1B1464"/>
                </a:solidFill>
                <a:effectLst/>
                <a:uLnTx/>
                <a:uFillTx/>
                <a:latin typeface="Helvetica" panose="020B0604020202020204" pitchFamily="2" charset="0"/>
                <a:ea typeface="Calibri" panose="020F0502020204030204" pitchFamily="34" charset="0"/>
                <a:cs typeface="Calibri" panose="020F0502020204030204" pitchFamily="34" charset="0"/>
              </a:rPr>
              <a:t> elicit</a:t>
            </a:r>
            <a:r>
              <a:rPr lang="en-US" sz="1700" dirty="0">
                <a:solidFill>
                  <a:srgbClr val="1B1464"/>
                </a:solidFill>
                <a:latin typeface="Helvetica" panose="020B0604020202020204" pitchFamily="2" charset="0"/>
                <a:ea typeface="Calibri" panose="020F0502020204030204" pitchFamily="34" charset="0"/>
                <a:cs typeface="Calibri" panose="020F0502020204030204" pitchFamily="34" charset="0"/>
              </a:rPr>
              <a:t>s</a:t>
            </a:r>
            <a:r>
              <a:rPr kumimoji="0" lang="en-US" sz="1700" b="0" i="0" u="none" strike="noStrike" kern="1200" cap="none" spc="0" normalizeH="0" baseline="0" noProof="0" dirty="0">
                <a:ln>
                  <a:noFill/>
                </a:ln>
                <a:solidFill>
                  <a:srgbClr val="1B1464"/>
                </a:solidFill>
                <a:effectLst/>
                <a:uLnTx/>
                <a:uFillTx/>
                <a:latin typeface="Helvetica" panose="020B0604020202020204" pitchFamily="2" charset="0"/>
                <a:ea typeface="Calibri" panose="020F0502020204030204" pitchFamily="34" charset="0"/>
                <a:cs typeface="Calibri" panose="020F0502020204030204" pitchFamily="34" charset="0"/>
              </a:rPr>
              <a:t> unbridled consumer engagement</a:t>
            </a:r>
            <a:r>
              <a:rPr lang="en-US" sz="1700" dirty="0">
                <a:solidFill>
                  <a:srgbClr val="1B1464"/>
                </a:solidFill>
                <a:latin typeface="Helvetica" panose="020B0604020202020204" pitchFamily="2" charset="0"/>
                <a:ea typeface="Calibri" panose="020F0502020204030204" pitchFamily="34" charset="0"/>
                <a:cs typeface="Calibri" panose="020F0502020204030204" pitchFamily="34" charset="0"/>
              </a:rPr>
              <a:t> and t</a:t>
            </a:r>
            <a:r>
              <a:rPr kumimoji="0" lang="en-US" sz="1700" b="0" i="0" u="none" strike="noStrike" kern="1200" cap="none" spc="0" normalizeH="0" baseline="0" noProof="0" dirty="0">
                <a:ln>
                  <a:noFill/>
                </a:ln>
                <a:solidFill>
                  <a:srgbClr val="1B1464"/>
                </a:solidFill>
                <a:effectLst/>
                <a:uLnTx/>
                <a:uFillTx/>
                <a:latin typeface="Helvetica" panose="020B0604020202020204" pitchFamily="2" charset="0"/>
                <a:ea typeface="Calibri" panose="020F0502020204030204" pitchFamily="34" charset="0"/>
                <a:cs typeface="Calibri" panose="020F0502020204030204" pitchFamily="34" charset="0"/>
              </a:rPr>
              <a:t>o illustrate the passion of movie goers, we take a deep dive into this summer’s cultural phenomenon of ‘Barbenheimer’ when two completely different films were released in theaters on </a:t>
            </a:r>
            <a:br>
              <a:rPr kumimoji="0" lang="en-US" sz="1700" b="0" i="0" u="none" strike="noStrike" kern="1200" cap="none" spc="0" normalizeH="0" baseline="0" noProof="0" dirty="0">
                <a:ln>
                  <a:noFill/>
                </a:ln>
                <a:solidFill>
                  <a:srgbClr val="1B1464"/>
                </a:solidFill>
                <a:effectLst/>
                <a:uLnTx/>
                <a:uFillTx/>
                <a:latin typeface="Helvetica" panose="020B0604020202020204" pitchFamily="2" charset="0"/>
                <a:ea typeface="Calibri" panose="020F0502020204030204" pitchFamily="34" charset="0"/>
                <a:cs typeface="Calibri" panose="020F0502020204030204" pitchFamily="34" charset="0"/>
              </a:rPr>
            </a:br>
            <a:r>
              <a:rPr kumimoji="0" lang="en-US" sz="1700" b="0" i="0" u="none" strike="noStrike" kern="1200" cap="none" spc="0" normalizeH="0" baseline="0" noProof="0" dirty="0">
                <a:ln>
                  <a:noFill/>
                </a:ln>
                <a:solidFill>
                  <a:srgbClr val="1B1464"/>
                </a:solidFill>
                <a:effectLst/>
                <a:uLnTx/>
                <a:uFillTx/>
                <a:latin typeface="Helvetica" panose="020B0604020202020204" pitchFamily="2" charset="0"/>
                <a:ea typeface="Calibri" panose="020F0502020204030204" pitchFamily="34" charset="0"/>
                <a:cs typeface="Calibri" panose="020F0502020204030204" pitchFamily="34" charset="0"/>
              </a:rPr>
              <a:t>the same weekend, which drove large audiences to their local cineplexes and collectively broke several box office records.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B1464"/>
              </a:solidFill>
              <a:effectLst/>
              <a:uLnTx/>
              <a:uFillTx/>
              <a:latin typeface="Helvetica" panose="020B0604020202020204" pitchFamily="2"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1B1464"/>
                </a:solidFill>
                <a:effectLst/>
                <a:uLnTx/>
                <a:uFillTx/>
                <a:latin typeface="Helvetica" panose="020B0604020202020204" pitchFamily="2" charset="0"/>
                <a:ea typeface="Calibri" panose="020F0502020204030204" pitchFamily="34" charset="0"/>
                <a:cs typeface="Calibri" panose="020F0502020204030204" pitchFamily="34" charset="0"/>
              </a:rPr>
              <a:t>We highlight how the ‘Barbenheimer’ movement made both </a:t>
            </a:r>
            <a:r>
              <a:rPr kumimoji="0" lang="en-US" sz="1700" b="0" i="1" u="none" strike="noStrike" kern="1200" cap="none" spc="0" normalizeH="0" baseline="0" noProof="0" dirty="0">
                <a:ln>
                  <a:noFill/>
                </a:ln>
                <a:solidFill>
                  <a:srgbClr val="1B1464"/>
                </a:solidFill>
                <a:effectLst/>
                <a:uLnTx/>
                <a:uFillTx/>
                <a:latin typeface="Helvetica" panose="020B0604020202020204" pitchFamily="2" charset="0"/>
                <a:ea typeface="Calibri" panose="020F0502020204030204" pitchFamily="34" charset="0"/>
                <a:cs typeface="Calibri" panose="020F0502020204030204" pitchFamily="34" charset="0"/>
              </a:rPr>
              <a:t>Barbie</a:t>
            </a:r>
            <a:r>
              <a:rPr kumimoji="0" lang="en-US" sz="1700" b="0" i="0" u="none" strike="noStrike" kern="1200" cap="none" spc="0" normalizeH="0" baseline="0" noProof="0" dirty="0">
                <a:ln>
                  <a:noFill/>
                </a:ln>
                <a:solidFill>
                  <a:srgbClr val="1B1464"/>
                </a:solidFill>
                <a:effectLst/>
                <a:uLnTx/>
                <a:uFillTx/>
                <a:latin typeface="Helvetica" panose="020B0604020202020204" pitchFamily="2" charset="0"/>
                <a:ea typeface="Calibri" panose="020F0502020204030204" pitchFamily="34" charset="0"/>
                <a:cs typeface="Calibri" panose="020F0502020204030204" pitchFamily="34" charset="0"/>
              </a:rPr>
              <a:t> and </a:t>
            </a:r>
            <a:r>
              <a:rPr kumimoji="0" lang="en-US" sz="1700" b="0" i="1" u="none" strike="noStrike" kern="1200" cap="none" spc="0" normalizeH="0" baseline="0" noProof="0" dirty="0">
                <a:ln>
                  <a:noFill/>
                </a:ln>
                <a:solidFill>
                  <a:srgbClr val="1B1464"/>
                </a:solidFill>
                <a:effectLst/>
                <a:uLnTx/>
                <a:uFillTx/>
                <a:latin typeface="Helvetica" panose="020B0604020202020204" pitchFamily="2" charset="0"/>
                <a:ea typeface="Calibri" panose="020F0502020204030204" pitchFamily="34" charset="0"/>
                <a:cs typeface="Calibri" panose="020F0502020204030204" pitchFamily="34" charset="0"/>
              </a:rPr>
              <a:t>Oppenheimer</a:t>
            </a:r>
            <a:r>
              <a:rPr kumimoji="0" lang="en-US" sz="1700" b="0" i="0" u="none" strike="noStrike" kern="1200" cap="none" spc="0" normalizeH="0" baseline="0" noProof="0" dirty="0">
                <a:ln>
                  <a:noFill/>
                </a:ln>
                <a:solidFill>
                  <a:srgbClr val="1B1464"/>
                </a:solidFill>
                <a:effectLst/>
                <a:uLnTx/>
                <a:uFillTx/>
                <a:latin typeface="Helvetica" panose="020B0604020202020204" pitchFamily="2" charset="0"/>
                <a:ea typeface="Calibri" panose="020F0502020204030204" pitchFamily="34" charset="0"/>
                <a:cs typeface="Calibri" panose="020F0502020204030204" pitchFamily="34" charset="0"/>
              </a:rPr>
              <a:t> bigger than </a:t>
            </a:r>
            <a:r>
              <a:rPr kumimoji="0" lang="en-US" sz="1700" b="0" i="1" u="none" strike="noStrike" kern="1200" cap="none" spc="0" normalizeH="0" baseline="0" noProof="0" dirty="0">
                <a:ln>
                  <a:noFill/>
                </a:ln>
                <a:solidFill>
                  <a:srgbClr val="1B1464"/>
                </a:solidFill>
                <a:effectLst/>
                <a:uLnTx/>
                <a:uFillTx/>
                <a:latin typeface="Helvetica" panose="020B0604020202020204" pitchFamily="2" charset="0"/>
                <a:ea typeface="Calibri" panose="020F0502020204030204" pitchFamily="34" charset="0"/>
                <a:cs typeface="Calibri" panose="020F0502020204030204" pitchFamily="34" charset="0"/>
              </a:rPr>
              <a:t>Taylor Swift</a:t>
            </a:r>
            <a:r>
              <a:rPr kumimoji="0" lang="en-US" sz="1700" b="0" i="0" u="none" strike="noStrike" kern="1200" cap="none" spc="0" normalizeH="0" baseline="0" noProof="0" dirty="0">
                <a:ln>
                  <a:noFill/>
                </a:ln>
                <a:solidFill>
                  <a:srgbClr val="1B1464"/>
                </a:solidFill>
                <a:effectLst/>
                <a:uLnTx/>
                <a:uFillTx/>
                <a:latin typeface="Helvetica" panose="020B0604020202020204" pitchFamily="2" charset="0"/>
                <a:ea typeface="Calibri" panose="020F0502020204030204" pitchFamily="34" charset="0"/>
                <a:cs typeface="Calibri" panose="020F0502020204030204" pitchFamily="34" charset="0"/>
              </a:rPr>
              <a:t>, </a:t>
            </a:r>
            <a:r>
              <a:rPr kumimoji="0" lang="en-US" sz="1700" b="0" i="1" u="none" strike="noStrike" kern="1200" cap="none" spc="0" normalizeH="0" baseline="0" noProof="0" dirty="0">
                <a:ln>
                  <a:noFill/>
                </a:ln>
                <a:solidFill>
                  <a:srgbClr val="1B1464"/>
                </a:solidFill>
                <a:effectLst/>
                <a:uLnTx/>
                <a:uFillTx/>
                <a:latin typeface="Helvetica" panose="020B0604020202020204" pitchFamily="2" charset="0"/>
                <a:ea typeface="Calibri" panose="020F0502020204030204" pitchFamily="34" charset="0"/>
                <a:cs typeface="Calibri" panose="020F0502020204030204" pitchFamily="34" charset="0"/>
              </a:rPr>
              <a:t>Beyonce</a:t>
            </a:r>
            <a:r>
              <a:rPr kumimoji="0" lang="en-US" sz="1700" b="0" i="0" u="none" strike="noStrike" kern="1200" cap="none" spc="0" normalizeH="0" baseline="0" noProof="0" dirty="0">
                <a:ln>
                  <a:noFill/>
                </a:ln>
                <a:solidFill>
                  <a:srgbClr val="1B1464"/>
                </a:solidFill>
                <a:effectLst/>
                <a:uLnTx/>
                <a:uFillTx/>
                <a:latin typeface="Helvetica" panose="020B0604020202020204" pitchFamily="2" charset="0"/>
                <a:ea typeface="Calibri" panose="020F0502020204030204" pitchFamily="34" charset="0"/>
                <a:cs typeface="Calibri" panose="020F0502020204030204" pitchFamily="34" charset="0"/>
              </a:rPr>
              <a:t> </a:t>
            </a:r>
            <a:r>
              <a:rPr kumimoji="0" lang="en-US" sz="1700" b="0" i="1" u="none" strike="noStrike" kern="1200" cap="none" spc="0" normalizeH="0" baseline="0" noProof="0" dirty="0">
                <a:ln>
                  <a:noFill/>
                </a:ln>
                <a:solidFill>
                  <a:srgbClr val="1B1464"/>
                </a:solidFill>
                <a:effectLst/>
                <a:uLnTx/>
                <a:uFillTx/>
                <a:latin typeface="Helvetica" panose="020B0604020202020204" pitchFamily="2" charset="0"/>
                <a:ea typeface="Calibri" panose="020F0502020204030204" pitchFamily="34" charset="0"/>
                <a:cs typeface="Calibri" panose="020F0502020204030204" pitchFamily="34" charset="0"/>
              </a:rPr>
              <a:t>and Lionel Messi</a:t>
            </a:r>
            <a:r>
              <a:rPr kumimoji="0" lang="en-US" sz="1700" b="0" i="0" u="none" strike="noStrike" kern="1200" cap="none" spc="0" normalizeH="0" baseline="0" noProof="0" dirty="0">
                <a:ln>
                  <a:noFill/>
                </a:ln>
                <a:solidFill>
                  <a:srgbClr val="1B1464"/>
                </a:solidFill>
                <a:effectLst/>
                <a:uLnTx/>
                <a:uFillTx/>
                <a:latin typeface="Helvetica" panose="020B0604020202020204" pitchFamily="2" charset="0"/>
                <a:ea typeface="Calibri" panose="020F0502020204030204" pitchFamily="34" charset="0"/>
                <a:cs typeface="Calibri" panose="020F0502020204030204" pitchFamily="34" charset="0"/>
              </a:rPr>
              <a:t> during the summer and delve into the movies coming soon </a:t>
            </a:r>
            <a:br>
              <a:rPr kumimoji="0" lang="en-US" sz="1700" b="0" i="0" u="none" strike="noStrike" kern="1200" cap="none" spc="0" normalizeH="0" baseline="0" noProof="0" dirty="0">
                <a:ln>
                  <a:noFill/>
                </a:ln>
                <a:solidFill>
                  <a:srgbClr val="1B1464"/>
                </a:solidFill>
                <a:effectLst/>
                <a:uLnTx/>
                <a:uFillTx/>
                <a:latin typeface="Helvetica" panose="020B0604020202020204" pitchFamily="2" charset="0"/>
                <a:ea typeface="Calibri" panose="020F0502020204030204" pitchFamily="34" charset="0"/>
                <a:cs typeface="Calibri" panose="020F0502020204030204" pitchFamily="34" charset="0"/>
              </a:rPr>
            </a:br>
            <a:r>
              <a:rPr kumimoji="0" lang="en-US" sz="1700" b="0" i="0" u="none" strike="noStrike" kern="1200" cap="none" spc="0" normalizeH="0" baseline="0" noProof="0" dirty="0">
                <a:ln>
                  <a:noFill/>
                </a:ln>
                <a:solidFill>
                  <a:srgbClr val="1B1464"/>
                </a:solidFill>
                <a:effectLst/>
                <a:uLnTx/>
                <a:uFillTx/>
                <a:latin typeface="Helvetica" panose="020B0604020202020204" pitchFamily="2" charset="0"/>
                <a:ea typeface="Calibri" panose="020F0502020204030204" pitchFamily="34" charset="0"/>
                <a:cs typeface="Calibri" panose="020F0502020204030204" pitchFamily="34" charset="0"/>
              </a:rPr>
              <a:t>to theaters that will provide marketers opportunities to identify with consumers and create premium brand associations.</a:t>
            </a:r>
          </a:p>
        </p:txBody>
      </p:sp>
    </p:spTree>
    <p:extLst>
      <p:ext uri="{BB962C8B-B14F-4D97-AF65-F5344CB8AC3E}">
        <p14:creationId xmlns:p14="http://schemas.microsoft.com/office/powerpoint/2010/main" val="15586581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52AD7-7F6F-4810-03DE-C115B33C9778}"/>
              </a:ext>
            </a:extLst>
          </p:cNvPr>
          <p:cNvSpPr>
            <a:spLocks noGrp="1" noRot="1" noMove="1" noResize="1" noEditPoints="1" noAdjustHandles="1" noChangeArrowheads="1" noChangeShapeType="1"/>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06CEDF0A-D03C-E28C-8382-06185E8D0B5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BDE1BC5F-BB63-0916-3A60-3B803226C47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1E957BC7-FFD0-73CE-08EA-C2A979729B8D}"/>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graphicFrame>
        <p:nvGraphicFramePr>
          <p:cNvPr id="11" name="Chart 10">
            <a:extLst>
              <a:ext uri="{FF2B5EF4-FFF2-40B4-BE49-F238E27FC236}">
                <a16:creationId xmlns:a16="http://schemas.microsoft.com/office/drawing/2014/main" id="{9632E848-4CA7-DCA2-88A5-011D3C3EF34B}"/>
              </a:ext>
            </a:extLst>
          </p:cNvPr>
          <p:cNvGraphicFramePr/>
          <p:nvPr>
            <p:extLst>
              <p:ext uri="{D42A27DB-BD31-4B8C-83A1-F6EECF244321}">
                <p14:modId xmlns:p14="http://schemas.microsoft.com/office/powerpoint/2010/main" val="1950713967"/>
              </p:ext>
            </p:extLst>
          </p:nvPr>
        </p:nvGraphicFramePr>
        <p:xfrm>
          <a:off x="70191" y="2793062"/>
          <a:ext cx="5263809" cy="328755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Chart 14">
            <a:extLst>
              <a:ext uri="{FF2B5EF4-FFF2-40B4-BE49-F238E27FC236}">
                <a16:creationId xmlns:a16="http://schemas.microsoft.com/office/drawing/2014/main" id="{B986BFEF-5D1C-CABF-7FC1-ED42FBD6A863}"/>
              </a:ext>
            </a:extLst>
          </p:cNvPr>
          <p:cNvGraphicFramePr/>
          <p:nvPr>
            <p:extLst>
              <p:ext uri="{D42A27DB-BD31-4B8C-83A1-F6EECF244321}">
                <p14:modId xmlns:p14="http://schemas.microsoft.com/office/powerpoint/2010/main" val="458756841"/>
              </p:ext>
            </p:extLst>
          </p:nvPr>
        </p:nvGraphicFramePr>
        <p:xfrm>
          <a:off x="6243970" y="2798571"/>
          <a:ext cx="5263809" cy="3287558"/>
        </p:xfrm>
        <a:graphic>
          <a:graphicData uri="http://schemas.openxmlformats.org/drawingml/2006/chart">
            <c:chart xmlns:c="http://schemas.openxmlformats.org/drawingml/2006/chart" xmlns:r="http://schemas.openxmlformats.org/officeDocument/2006/relationships" r:id="rId5"/>
          </a:graphicData>
        </a:graphic>
      </p:graphicFrame>
      <p:cxnSp>
        <p:nvCxnSpPr>
          <p:cNvPr id="17" name="Straight Connector 16">
            <a:extLst>
              <a:ext uri="{FF2B5EF4-FFF2-40B4-BE49-F238E27FC236}">
                <a16:creationId xmlns:a16="http://schemas.microsoft.com/office/drawing/2014/main" id="{9B98DB9E-0B85-65AB-6CC0-40FF3AF9A31C}"/>
              </a:ext>
            </a:extLst>
          </p:cNvPr>
          <p:cNvCxnSpPr>
            <a:cxnSpLocks/>
          </p:cNvCxnSpPr>
          <p:nvPr/>
        </p:nvCxnSpPr>
        <p:spPr>
          <a:xfrm>
            <a:off x="6096000" y="2382015"/>
            <a:ext cx="0" cy="3541265"/>
          </a:xfrm>
          <a:prstGeom prst="line">
            <a:avLst/>
          </a:prstGeom>
          <a:ln w="19050">
            <a:solidFill>
              <a:srgbClr val="1B1464"/>
            </a:solidFill>
            <a:prstDash val="lgDash"/>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4EC2A9D7-FE5F-D1F3-DCF9-778118581AE2}"/>
              </a:ext>
            </a:extLst>
          </p:cNvPr>
          <p:cNvSpPr/>
          <p:nvPr/>
        </p:nvSpPr>
        <p:spPr>
          <a:xfrm>
            <a:off x="5141259" y="2528690"/>
            <a:ext cx="862121" cy="582639"/>
          </a:xfrm>
          <a:prstGeom prst="roundRect">
            <a:avLst/>
          </a:prstGeom>
          <a:solidFill>
            <a:schemeClr val="bg1"/>
          </a:solidFill>
          <a:ln>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rgbClr val="ED3C8D"/>
                </a:solidFill>
                <a:latin typeface="Helvetica" panose="020B0604020202020204" pitchFamily="34" charset="0"/>
                <a:cs typeface="Helvetica" panose="020B0604020202020204" pitchFamily="34" charset="0"/>
              </a:rPr>
              <a:t>+195%</a:t>
            </a:r>
          </a:p>
          <a:p>
            <a:pPr algn="ctr"/>
            <a:r>
              <a:rPr lang="en-US" sz="700">
                <a:solidFill>
                  <a:srgbClr val="ED3C8D"/>
                </a:solidFill>
                <a:latin typeface="Helvetica" panose="020B0604020202020204" pitchFamily="34" charset="0"/>
                <a:cs typeface="Helvetica" panose="020B0604020202020204" pitchFamily="34" charset="0"/>
              </a:rPr>
              <a:t>Opening Weekend vs. 6/22 projection</a:t>
            </a:r>
            <a:endParaRPr lang="en-US" sz="600">
              <a:solidFill>
                <a:srgbClr val="ED3C8D"/>
              </a:solidFill>
              <a:latin typeface="Helvetica" panose="020B0604020202020204" pitchFamily="34" charset="0"/>
              <a:cs typeface="Helvetica" panose="020B0604020202020204" pitchFamily="34" charset="0"/>
            </a:endParaRPr>
          </a:p>
        </p:txBody>
      </p:sp>
      <p:sp>
        <p:nvSpPr>
          <p:cNvPr id="19" name="Rectangle: Rounded Corners 18">
            <a:extLst>
              <a:ext uri="{FF2B5EF4-FFF2-40B4-BE49-F238E27FC236}">
                <a16:creationId xmlns:a16="http://schemas.microsoft.com/office/drawing/2014/main" id="{3ED1FEFF-0EE5-F380-F77F-93573333F338}"/>
              </a:ext>
            </a:extLst>
          </p:cNvPr>
          <p:cNvSpPr/>
          <p:nvPr/>
        </p:nvSpPr>
        <p:spPr>
          <a:xfrm>
            <a:off x="11237404" y="3206015"/>
            <a:ext cx="862121" cy="582639"/>
          </a:xfrm>
          <a:prstGeom prst="roundRect">
            <a:avLst/>
          </a:prstGeom>
          <a:solidFill>
            <a:schemeClr val="bg1"/>
          </a:solidFill>
          <a:ln>
            <a:solidFill>
              <a:srgbClr val="00C0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solidFill>
                  <a:srgbClr val="00C0F3"/>
                </a:solidFill>
                <a:latin typeface="Helvetica" panose="020B0604020202020204" pitchFamily="34" charset="0"/>
                <a:cs typeface="Helvetica" panose="020B0604020202020204" pitchFamily="34" charset="0"/>
              </a:rPr>
              <a:t>+120%</a:t>
            </a:r>
          </a:p>
          <a:p>
            <a:pPr algn="ctr"/>
            <a:r>
              <a:rPr lang="en-US" sz="700">
                <a:solidFill>
                  <a:srgbClr val="00C0F3"/>
                </a:solidFill>
                <a:latin typeface="Helvetica" panose="020B0604020202020204" pitchFamily="34" charset="0"/>
                <a:cs typeface="Helvetica" panose="020B0604020202020204" pitchFamily="34" charset="0"/>
              </a:rPr>
              <a:t>Opening Weekend vs. 6/22 projection</a:t>
            </a:r>
            <a:endParaRPr lang="en-US" sz="600">
              <a:solidFill>
                <a:srgbClr val="00C0F3"/>
              </a:solidFill>
              <a:latin typeface="Helvetica" panose="020B0604020202020204" pitchFamily="34" charset="0"/>
              <a:cs typeface="Helvetica" panose="020B0604020202020204" pitchFamily="34" charset="0"/>
            </a:endParaRPr>
          </a:p>
        </p:txBody>
      </p:sp>
      <p:sp>
        <p:nvSpPr>
          <p:cNvPr id="20" name="Rectangle 19">
            <a:extLst>
              <a:ext uri="{FF2B5EF4-FFF2-40B4-BE49-F238E27FC236}">
                <a16:creationId xmlns:a16="http://schemas.microsoft.com/office/drawing/2014/main" id="{5E8E4210-7612-91BC-5D5E-7A9594B44124}"/>
              </a:ext>
            </a:extLst>
          </p:cNvPr>
          <p:cNvSpPr/>
          <p:nvPr/>
        </p:nvSpPr>
        <p:spPr>
          <a:xfrm>
            <a:off x="497962" y="6210032"/>
            <a:ext cx="11793936" cy="338554"/>
          </a:xfrm>
          <a:prstGeom prst="rect">
            <a:avLst/>
          </a:prstGeom>
        </p:spPr>
        <p:txBody>
          <a:bodyPr wrap="square">
            <a:sp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Source: Projections based on The Quorum, </a:t>
            </a:r>
            <a:r>
              <a:rPr kumimoji="0" lang="en-US" sz="800" b="0" i="1"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‘6-Weeks Out Film Tracking Report’ </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 6/22/23, 6/29/23, 7/6/23, 7/13/23. Chart projections reflect a median of projection range (Barbie’s </a:t>
            </a:r>
            <a:r>
              <a:rPr lang="en-US" sz="800">
                <a:solidFill>
                  <a:srgbClr val="1B1464"/>
                </a:solidFill>
                <a:latin typeface="Helvetica" panose="020B0403020202020204" pitchFamily="34" charset="0"/>
                <a:ea typeface="Open Sans" panose="020B0606030504020204" pitchFamily="34" charset="0"/>
                <a:cs typeface="Open Sans" panose="020B0606030504020204" pitchFamily="34" charset="0"/>
              </a:rPr>
              <a:t>6/22</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 projection was $</a:t>
            </a:r>
            <a:r>
              <a:rPr lang="en-US" sz="800">
                <a:solidFill>
                  <a:srgbClr val="1B1464"/>
                </a:solidFill>
                <a:latin typeface="Helvetica" panose="020B0403020202020204" pitchFamily="34" charset="0"/>
                <a:ea typeface="Open Sans" panose="020B0606030504020204" pitchFamily="34" charset="0"/>
                <a:cs typeface="Open Sans" panose="020B0606030504020204" pitchFamily="34" charset="0"/>
              </a:rPr>
              <a:t>50</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MM to $60MM, with a median of $55MM; Oppenheimer’s 6/22 projection was $35MM to $40MM, with a media of $37.5MM). </a:t>
            </a:r>
            <a:r>
              <a:rPr lang="en-US" sz="800">
                <a:solidFill>
                  <a:srgbClr val="1B1464"/>
                </a:solidFill>
                <a:latin typeface="Helvetica" panose="020B0403020202020204" pitchFamily="34" charset="0"/>
                <a:ea typeface="Open Sans" panose="020B0606030504020204" pitchFamily="34" charset="0"/>
                <a:cs typeface="Open Sans" panose="020B0606030504020204" pitchFamily="34" charset="0"/>
              </a:rPr>
              <a:t>Opening Weekend $$$ based on finalized opening weekend box office per boxofficemojo.com.</a:t>
            </a:r>
            <a:endPar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sp>
        <p:nvSpPr>
          <p:cNvPr id="21" name="TextBox 20">
            <a:extLst>
              <a:ext uri="{FF2B5EF4-FFF2-40B4-BE49-F238E27FC236}">
                <a16:creationId xmlns:a16="http://schemas.microsoft.com/office/drawing/2014/main" id="{776741F3-E500-D86A-A193-D54E8B30054C}"/>
              </a:ext>
            </a:extLst>
          </p:cNvPr>
          <p:cNvSpPr txBox="1"/>
          <p:nvPr/>
        </p:nvSpPr>
        <p:spPr>
          <a:xfrm>
            <a:off x="70191" y="1755465"/>
            <a:ext cx="11437588"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Domestic Box Office Projections vs. Opening Weekend</a:t>
            </a:r>
            <a:r>
              <a:rPr lang="en-US" sz="1600" b="1" u="sng">
                <a:solidFill>
                  <a:srgbClr val="1B1464"/>
                </a:solidFill>
                <a:latin typeface="Helvetica" panose="020B0403020202020204" pitchFamily="34" charset="0"/>
              </a:rPr>
              <a:t> Box Office</a:t>
            </a:r>
            <a:endPar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in MM</a:t>
            </a:r>
            <a:endPar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23" name="TextBox 22">
            <a:extLst>
              <a:ext uri="{FF2B5EF4-FFF2-40B4-BE49-F238E27FC236}">
                <a16:creationId xmlns:a16="http://schemas.microsoft.com/office/drawing/2014/main" id="{5DF0BA1B-18F2-5BB9-2439-A9EEC6835871}"/>
              </a:ext>
            </a:extLst>
          </p:cNvPr>
          <p:cNvSpPr txBox="1"/>
          <p:nvPr/>
        </p:nvSpPr>
        <p:spPr>
          <a:xfrm>
            <a:off x="7766" y="2429235"/>
            <a:ext cx="608823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strike="noStrike" kern="1200" cap="none" spc="0" normalizeH="0" baseline="0" noProof="0">
                <a:ln>
                  <a:noFill/>
                </a:ln>
                <a:solidFill>
                  <a:srgbClr val="ED3C8D"/>
                </a:solidFill>
                <a:effectLst/>
                <a:uLnTx/>
                <a:uFillTx/>
                <a:latin typeface="Helvetica" panose="020B0403020202020204" pitchFamily="34" charset="0"/>
                <a:ea typeface="+mn-ea"/>
                <a:cs typeface="+mn-cs"/>
              </a:rPr>
              <a:t>Barbie</a:t>
            </a:r>
          </a:p>
        </p:txBody>
      </p:sp>
      <p:sp>
        <p:nvSpPr>
          <p:cNvPr id="24" name="TextBox 23">
            <a:extLst>
              <a:ext uri="{FF2B5EF4-FFF2-40B4-BE49-F238E27FC236}">
                <a16:creationId xmlns:a16="http://schemas.microsoft.com/office/drawing/2014/main" id="{0E4229B2-3DA3-6AAD-7920-81339AD739B4}"/>
              </a:ext>
            </a:extLst>
          </p:cNvPr>
          <p:cNvSpPr txBox="1"/>
          <p:nvPr/>
        </p:nvSpPr>
        <p:spPr>
          <a:xfrm>
            <a:off x="6111534" y="2429235"/>
            <a:ext cx="608823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strike="noStrike" kern="1200" cap="none" spc="0" normalizeH="0" baseline="0" noProof="0">
                <a:ln>
                  <a:noFill/>
                </a:ln>
                <a:solidFill>
                  <a:srgbClr val="00C0F3"/>
                </a:solidFill>
                <a:effectLst/>
                <a:uLnTx/>
                <a:uFillTx/>
                <a:latin typeface="Helvetica" panose="020B0403020202020204" pitchFamily="34" charset="0"/>
                <a:ea typeface="+mn-ea"/>
                <a:cs typeface="+mn-cs"/>
              </a:rPr>
              <a:t>Oppenheimer</a:t>
            </a:r>
          </a:p>
        </p:txBody>
      </p:sp>
      <p:pic>
        <p:nvPicPr>
          <p:cNvPr id="25" name="Picture 24">
            <a:extLst>
              <a:ext uri="{FF2B5EF4-FFF2-40B4-BE49-F238E27FC236}">
                <a16:creationId xmlns:a16="http://schemas.microsoft.com/office/drawing/2014/main" id="{B85F2AE9-1519-FE8C-8982-06D05390848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44605" y="2429235"/>
            <a:ext cx="879943" cy="1318705"/>
          </a:xfrm>
          <a:prstGeom prst="rect">
            <a:avLst/>
          </a:prstGeom>
          <a:ln w="19050">
            <a:solidFill>
              <a:srgbClr val="ED3C8D"/>
            </a:solidFill>
          </a:ln>
        </p:spPr>
      </p:pic>
      <p:pic>
        <p:nvPicPr>
          <p:cNvPr id="29" name="Picture 4">
            <a:extLst>
              <a:ext uri="{FF2B5EF4-FFF2-40B4-BE49-F238E27FC236}">
                <a16:creationId xmlns:a16="http://schemas.microsoft.com/office/drawing/2014/main" id="{092439A9-684F-2B3E-8238-EFBB7760B923}"/>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349399" y="2429235"/>
            <a:ext cx="802372" cy="1318705"/>
          </a:xfrm>
          <a:prstGeom prst="rect">
            <a:avLst/>
          </a:prstGeom>
          <a:ln w="19050">
            <a:solidFill>
              <a:srgbClr val="00C0F3"/>
            </a:solidFill>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DEC10B6-2A4A-4715-4044-3694A82D6C89}"/>
              </a:ext>
            </a:extLst>
          </p:cNvPr>
          <p:cNvSpPr txBox="1"/>
          <p:nvPr/>
        </p:nvSpPr>
        <p:spPr>
          <a:xfrm>
            <a:off x="107534" y="5768829"/>
            <a:ext cx="946933" cy="307777"/>
          </a:xfrm>
          <a:prstGeom prst="rect">
            <a:avLst/>
          </a:prstGeom>
          <a:noFill/>
        </p:spPr>
        <p:txBody>
          <a:bodyPr wrap="square" rtlCol="0">
            <a:spAutoFit/>
          </a:bodyPr>
          <a:lstStyle/>
          <a:p>
            <a:pPr algn="ctr"/>
            <a:r>
              <a:rPr lang="en-US" sz="700" i="1">
                <a:solidFill>
                  <a:srgbClr val="1B1464"/>
                </a:solidFill>
                <a:latin typeface="Helvetica" panose="020B0403020202020204"/>
                <a:cs typeface="Helvetica" panose="020B0403020202020204"/>
              </a:rPr>
              <a:t>Four Weeks Out from Opening</a:t>
            </a:r>
          </a:p>
        </p:txBody>
      </p:sp>
      <p:sp>
        <p:nvSpPr>
          <p:cNvPr id="8" name="TextBox 7">
            <a:extLst>
              <a:ext uri="{FF2B5EF4-FFF2-40B4-BE49-F238E27FC236}">
                <a16:creationId xmlns:a16="http://schemas.microsoft.com/office/drawing/2014/main" id="{7F7EA95E-D418-3B4F-16B3-D7F4668E25CF}"/>
              </a:ext>
            </a:extLst>
          </p:cNvPr>
          <p:cNvSpPr txBox="1"/>
          <p:nvPr/>
        </p:nvSpPr>
        <p:spPr>
          <a:xfrm>
            <a:off x="1168010" y="5768829"/>
            <a:ext cx="946933" cy="307777"/>
          </a:xfrm>
          <a:prstGeom prst="rect">
            <a:avLst/>
          </a:prstGeom>
          <a:noFill/>
        </p:spPr>
        <p:txBody>
          <a:bodyPr wrap="square" rtlCol="0">
            <a:spAutoFit/>
          </a:bodyPr>
          <a:lstStyle/>
          <a:p>
            <a:pPr algn="ctr"/>
            <a:r>
              <a:rPr lang="en-US" sz="700" i="1">
                <a:solidFill>
                  <a:srgbClr val="1B1464"/>
                </a:solidFill>
                <a:latin typeface="Helvetica" panose="020B0403020202020204"/>
                <a:cs typeface="Helvetica" panose="020B0403020202020204"/>
              </a:rPr>
              <a:t>Three Weeks Out from Opening</a:t>
            </a:r>
          </a:p>
        </p:txBody>
      </p:sp>
      <p:sp>
        <p:nvSpPr>
          <p:cNvPr id="13" name="TextBox 12">
            <a:extLst>
              <a:ext uri="{FF2B5EF4-FFF2-40B4-BE49-F238E27FC236}">
                <a16:creationId xmlns:a16="http://schemas.microsoft.com/office/drawing/2014/main" id="{D33A203A-FD85-0963-F9BF-2705C4B59EC7}"/>
              </a:ext>
            </a:extLst>
          </p:cNvPr>
          <p:cNvSpPr txBox="1"/>
          <p:nvPr/>
        </p:nvSpPr>
        <p:spPr>
          <a:xfrm>
            <a:off x="2228629" y="5768829"/>
            <a:ext cx="946933" cy="307777"/>
          </a:xfrm>
          <a:prstGeom prst="rect">
            <a:avLst/>
          </a:prstGeom>
          <a:noFill/>
        </p:spPr>
        <p:txBody>
          <a:bodyPr wrap="square" rtlCol="0">
            <a:spAutoFit/>
          </a:bodyPr>
          <a:lstStyle/>
          <a:p>
            <a:pPr algn="ctr"/>
            <a:r>
              <a:rPr lang="en-US" sz="700" i="1">
                <a:solidFill>
                  <a:srgbClr val="1B1464"/>
                </a:solidFill>
                <a:latin typeface="Helvetica" panose="020B0403020202020204"/>
                <a:cs typeface="Helvetica" panose="020B0403020202020204"/>
              </a:rPr>
              <a:t>Two Weeks Out from Opening</a:t>
            </a:r>
          </a:p>
        </p:txBody>
      </p:sp>
      <p:sp>
        <p:nvSpPr>
          <p:cNvPr id="14" name="TextBox 13">
            <a:extLst>
              <a:ext uri="{FF2B5EF4-FFF2-40B4-BE49-F238E27FC236}">
                <a16:creationId xmlns:a16="http://schemas.microsoft.com/office/drawing/2014/main" id="{D992292D-7315-5313-52F1-5C26CF415AD6}"/>
              </a:ext>
            </a:extLst>
          </p:cNvPr>
          <p:cNvSpPr txBox="1"/>
          <p:nvPr/>
        </p:nvSpPr>
        <p:spPr>
          <a:xfrm>
            <a:off x="3268182" y="5768829"/>
            <a:ext cx="946933" cy="307777"/>
          </a:xfrm>
          <a:prstGeom prst="rect">
            <a:avLst/>
          </a:prstGeom>
          <a:noFill/>
        </p:spPr>
        <p:txBody>
          <a:bodyPr wrap="square" rtlCol="0">
            <a:spAutoFit/>
          </a:bodyPr>
          <a:lstStyle/>
          <a:p>
            <a:pPr algn="ctr"/>
            <a:r>
              <a:rPr lang="en-US" sz="700" i="1">
                <a:solidFill>
                  <a:srgbClr val="1B1464"/>
                </a:solidFill>
                <a:latin typeface="Helvetica" panose="020B0403020202020204"/>
                <a:cs typeface="Helvetica" panose="020B0403020202020204"/>
              </a:rPr>
              <a:t>One Week Out from Opening</a:t>
            </a:r>
          </a:p>
        </p:txBody>
      </p:sp>
      <p:sp>
        <p:nvSpPr>
          <p:cNvPr id="16" name="TextBox 15">
            <a:extLst>
              <a:ext uri="{FF2B5EF4-FFF2-40B4-BE49-F238E27FC236}">
                <a16:creationId xmlns:a16="http://schemas.microsoft.com/office/drawing/2014/main" id="{C8DE21B7-2DCD-F6A4-F752-3B40143E9140}"/>
              </a:ext>
            </a:extLst>
          </p:cNvPr>
          <p:cNvSpPr txBox="1"/>
          <p:nvPr/>
        </p:nvSpPr>
        <p:spPr>
          <a:xfrm>
            <a:off x="4300557" y="5947947"/>
            <a:ext cx="946933" cy="200055"/>
          </a:xfrm>
          <a:prstGeom prst="rect">
            <a:avLst/>
          </a:prstGeom>
          <a:noFill/>
        </p:spPr>
        <p:txBody>
          <a:bodyPr wrap="square" rtlCol="0">
            <a:spAutoFit/>
          </a:bodyPr>
          <a:lstStyle/>
          <a:p>
            <a:pPr algn="ctr"/>
            <a:r>
              <a:rPr lang="en-US" sz="700" i="1">
                <a:solidFill>
                  <a:srgbClr val="1B1464"/>
                </a:solidFill>
                <a:latin typeface="Helvetica" panose="020B0403020202020204"/>
                <a:cs typeface="Helvetica" panose="020B0403020202020204"/>
              </a:rPr>
              <a:t>(7/21-7/23)</a:t>
            </a:r>
          </a:p>
        </p:txBody>
      </p:sp>
      <p:sp>
        <p:nvSpPr>
          <p:cNvPr id="32" name="TextBox 31">
            <a:extLst>
              <a:ext uri="{FF2B5EF4-FFF2-40B4-BE49-F238E27FC236}">
                <a16:creationId xmlns:a16="http://schemas.microsoft.com/office/drawing/2014/main" id="{495542DD-A5A6-69FC-90ED-24C8D296E659}"/>
              </a:ext>
            </a:extLst>
          </p:cNvPr>
          <p:cNvSpPr txBox="1"/>
          <p:nvPr/>
        </p:nvSpPr>
        <p:spPr>
          <a:xfrm>
            <a:off x="282758" y="4659309"/>
            <a:ext cx="612014" cy="338554"/>
          </a:xfrm>
          <a:prstGeom prst="rect">
            <a:avLst/>
          </a:prstGeom>
          <a:noFill/>
        </p:spPr>
        <p:txBody>
          <a:bodyPr wrap="square" rtlCol="0">
            <a:spAutoFit/>
          </a:bodyPr>
          <a:lstStyle/>
          <a:p>
            <a:pPr algn="ctr"/>
            <a:r>
              <a:rPr lang="en-US" sz="800" i="1">
                <a:solidFill>
                  <a:schemeClr val="bg1"/>
                </a:solidFill>
                <a:latin typeface="Helvetica" panose="020B0500000000000000" pitchFamily="34" charset="0"/>
              </a:rPr>
              <a:t>$50 - $60 MM</a:t>
            </a:r>
          </a:p>
        </p:txBody>
      </p:sp>
      <p:sp>
        <p:nvSpPr>
          <p:cNvPr id="36" name="TextBox 35">
            <a:extLst>
              <a:ext uri="{FF2B5EF4-FFF2-40B4-BE49-F238E27FC236}">
                <a16:creationId xmlns:a16="http://schemas.microsoft.com/office/drawing/2014/main" id="{77D149D9-1E19-0F49-FF8D-931AAEA78703}"/>
              </a:ext>
            </a:extLst>
          </p:cNvPr>
          <p:cNvSpPr txBox="1"/>
          <p:nvPr/>
        </p:nvSpPr>
        <p:spPr>
          <a:xfrm>
            <a:off x="6274063" y="5768829"/>
            <a:ext cx="946933" cy="307777"/>
          </a:xfrm>
          <a:prstGeom prst="rect">
            <a:avLst/>
          </a:prstGeom>
          <a:noFill/>
        </p:spPr>
        <p:txBody>
          <a:bodyPr wrap="square" rtlCol="0">
            <a:spAutoFit/>
          </a:bodyPr>
          <a:lstStyle/>
          <a:p>
            <a:pPr algn="ctr"/>
            <a:r>
              <a:rPr lang="en-US" sz="700" i="1">
                <a:solidFill>
                  <a:srgbClr val="1B1464"/>
                </a:solidFill>
                <a:latin typeface="Helvetica" panose="020B0403020202020204"/>
                <a:cs typeface="Helvetica" panose="020B0403020202020204"/>
              </a:rPr>
              <a:t>Four Weeks Out from Opening</a:t>
            </a:r>
          </a:p>
        </p:txBody>
      </p:sp>
      <p:sp>
        <p:nvSpPr>
          <p:cNvPr id="37" name="TextBox 36">
            <a:extLst>
              <a:ext uri="{FF2B5EF4-FFF2-40B4-BE49-F238E27FC236}">
                <a16:creationId xmlns:a16="http://schemas.microsoft.com/office/drawing/2014/main" id="{5F6FEE27-FCB4-85F4-C2FF-862283E2411B}"/>
              </a:ext>
            </a:extLst>
          </p:cNvPr>
          <p:cNvSpPr txBox="1"/>
          <p:nvPr/>
        </p:nvSpPr>
        <p:spPr>
          <a:xfrm>
            <a:off x="7317497" y="5768829"/>
            <a:ext cx="946933" cy="307777"/>
          </a:xfrm>
          <a:prstGeom prst="rect">
            <a:avLst/>
          </a:prstGeom>
          <a:noFill/>
        </p:spPr>
        <p:txBody>
          <a:bodyPr wrap="square" rtlCol="0">
            <a:spAutoFit/>
          </a:bodyPr>
          <a:lstStyle/>
          <a:p>
            <a:pPr algn="ctr"/>
            <a:r>
              <a:rPr lang="en-US" sz="700" i="1">
                <a:solidFill>
                  <a:srgbClr val="1B1464"/>
                </a:solidFill>
                <a:latin typeface="Helvetica" panose="020B0403020202020204"/>
                <a:cs typeface="Helvetica" panose="020B0403020202020204"/>
              </a:rPr>
              <a:t>Three Weeks Out from Opening</a:t>
            </a:r>
          </a:p>
        </p:txBody>
      </p:sp>
      <p:sp>
        <p:nvSpPr>
          <p:cNvPr id="38" name="TextBox 37">
            <a:extLst>
              <a:ext uri="{FF2B5EF4-FFF2-40B4-BE49-F238E27FC236}">
                <a16:creationId xmlns:a16="http://schemas.microsoft.com/office/drawing/2014/main" id="{4E6675DD-89AC-BE50-DCC4-41547084BA16}"/>
              </a:ext>
            </a:extLst>
          </p:cNvPr>
          <p:cNvSpPr txBox="1"/>
          <p:nvPr/>
        </p:nvSpPr>
        <p:spPr>
          <a:xfrm>
            <a:off x="8378116" y="5768829"/>
            <a:ext cx="946933" cy="307777"/>
          </a:xfrm>
          <a:prstGeom prst="rect">
            <a:avLst/>
          </a:prstGeom>
          <a:noFill/>
        </p:spPr>
        <p:txBody>
          <a:bodyPr wrap="square" rtlCol="0">
            <a:spAutoFit/>
          </a:bodyPr>
          <a:lstStyle/>
          <a:p>
            <a:pPr algn="ctr"/>
            <a:r>
              <a:rPr lang="en-US" sz="700" i="1">
                <a:solidFill>
                  <a:srgbClr val="1B1464"/>
                </a:solidFill>
                <a:latin typeface="Helvetica" panose="020B0403020202020204"/>
                <a:cs typeface="Helvetica" panose="020B0403020202020204"/>
              </a:rPr>
              <a:t>Two Weeks Out from Opening</a:t>
            </a:r>
          </a:p>
        </p:txBody>
      </p:sp>
      <p:sp>
        <p:nvSpPr>
          <p:cNvPr id="39" name="TextBox 38">
            <a:extLst>
              <a:ext uri="{FF2B5EF4-FFF2-40B4-BE49-F238E27FC236}">
                <a16:creationId xmlns:a16="http://schemas.microsoft.com/office/drawing/2014/main" id="{A8EE7689-CFB0-9EBD-49AA-67867D6D957F}"/>
              </a:ext>
            </a:extLst>
          </p:cNvPr>
          <p:cNvSpPr txBox="1"/>
          <p:nvPr/>
        </p:nvSpPr>
        <p:spPr>
          <a:xfrm>
            <a:off x="9451398" y="5775854"/>
            <a:ext cx="946933" cy="307777"/>
          </a:xfrm>
          <a:prstGeom prst="rect">
            <a:avLst/>
          </a:prstGeom>
          <a:noFill/>
        </p:spPr>
        <p:txBody>
          <a:bodyPr wrap="square" rtlCol="0">
            <a:spAutoFit/>
          </a:bodyPr>
          <a:lstStyle/>
          <a:p>
            <a:pPr algn="ctr"/>
            <a:r>
              <a:rPr lang="en-US" sz="700" i="1">
                <a:solidFill>
                  <a:srgbClr val="1B1464"/>
                </a:solidFill>
                <a:latin typeface="Helvetica" panose="020B0403020202020204"/>
                <a:cs typeface="Helvetica" panose="020B0403020202020204"/>
              </a:rPr>
              <a:t>One Week Out from Opening</a:t>
            </a:r>
          </a:p>
        </p:txBody>
      </p:sp>
      <p:sp>
        <p:nvSpPr>
          <p:cNvPr id="40" name="TextBox 39">
            <a:extLst>
              <a:ext uri="{FF2B5EF4-FFF2-40B4-BE49-F238E27FC236}">
                <a16:creationId xmlns:a16="http://schemas.microsoft.com/office/drawing/2014/main" id="{E18E6CA5-354F-4357-9D3B-03C374A7BEE1}"/>
              </a:ext>
            </a:extLst>
          </p:cNvPr>
          <p:cNvSpPr txBox="1"/>
          <p:nvPr/>
        </p:nvSpPr>
        <p:spPr>
          <a:xfrm>
            <a:off x="10505996" y="5954972"/>
            <a:ext cx="946933" cy="200055"/>
          </a:xfrm>
          <a:prstGeom prst="rect">
            <a:avLst/>
          </a:prstGeom>
          <a:noFill/>
        </p:spPr>
        <p:txBody>
          <a:bodyPr wrap="square" rtlCol="0">
            <a:spAutoFit/>
          </a:bodyPr>
          <a:lstStyle/>
          <a:p>
            <a:pPr algn="ctr"/>
            <a:r>
              <a:rPr lang="en-US" sz="700" i="1">
                <a:solidFill>
                  <a:srgbClr val="1B1464"/>
                </a:solidFill>
                <a:latin typeface="Helvetica" panose="020B0403020202020204"/>
                <a:cs typeface="Helvetica" panose="020B0403020202020204"/>
              </a:rPr>
              <a:t>(7/21-7/23)</a:t>
            </a:r>
          </a:p>
        </p:txBody>
      </p:sp>
      <p:sp>
        <p:nvSpPr>
          <p:cNvPr id="45" name="TextBox 44">
            <a:extLst>
              <a:ext uri="{FF2B5EF4-FFF2-40B4-BE49-F238E27FC236}">
                <a16:creationId xmlns:a16="http://schemas.microsoft.com/office/drawing/2014/main" id="{78F48D48-1FAB-409B-1F5A-4F117FED97C8}"/>
              </a:ext>
            </a:extLst>
          </p:cNvPr>
          <p:cNvSpPr txBox="1"/>
          <p:nvPr/>
        </p:nvSpPr>
        <p:spPr>
          <a:xfrm>
            <a:off x="1343622" y="4585376"/>
            <a:ext cx="612014" cy="338554"/>
          </a:xfrm>
          <a:prstGeom prst="rect">
            <a:avLst/>
          </a:prstGeom>
          <a:noFill/>
        </p:spPr>
        <p:txBody>
          <a:bodyPr wrap="square" rtlCol="0">
            <a:spAutoFit/>
          </a:bodyPr>
          <a:lstStyle/>
          <a:p>
            <a:pPr algn="ctr"/>
            <a:r>
              <a:rPr lang="en-US" sz="800" i="1">
                <a:solidFill>
                  <a:schemeClr val="bg1"/>
                </a:solidFill>
                <a:latin typeface="Helvetica" panose="020B0500000000000000" pitchFamily="34" charset="0"/>
              </a:rPr>
              <a:t>$55 - $65 MM</a:t>
            </a:r>
          </a:p>
        </p:txBody>
      </p:sp>
      <p:sp>
        <p:nvSpPr>
          <p:cNvPr id="46" name="TextBox 45">
            <a:extLst>
              <a:ext uri="{FF2B5EF4-FFF2-40B4-BE49-F238E27FC236}">
                <a16:creationId xmlns:a16="http://schemas.microsoft.com/office/drawing/2014/main" id="{886868A1-878B-DABA-C5A9-20DA3D52019F}"/>
              </a:ext>
            </a:extLst>
          </p:cNvPr>
          <p:cNvSpPr txBox="1"/>
          <p:nvPr/>
        </p:nvSpPr>
        <p:spPr>
          <a:xfrm>
            <a:off x="2396088" y="4449567"/>
            <a:ext cx="612014" cy="338554"/>
          </a:xfrm>
          <a:prstGeom prst="rect">
            <a:avLst/>
          </a:prstGeom>
          <a:noFill/>
        </p:spPr>
        <p:txBody>
          <a:bodyPr wrap="square" rtlCol="0">
            <a:spAutoFit/>
          </a:bodyPr>
          <a:lstStyle/>
          <a:p>
            <a:pPr algn="ctr"/>
            <a:r>
              <a:rPr lang="en-US" sz="800" i="1">
                <a:solidFill>
                  <a:schemeClr val="bg1"/>
                </a:solidFill>
                <a:latin typeface="Helvetica" panose="020B0500000000000000" pitchFamily="34" charset="0"/>
              </a:rPr>
              <a:t>$65 - $74 MM</a:t>
            </a:r>
          </a:p>
        </p:txBody>
      </p:sp>
      <p:sp>
        <p:nvSpPr>
          <p:cNvPr id="47" name="TextBox 46">
            <a:extLst>
              <a:ext uri="{FF2B5EF4-FFF2-40B4-BE49-F238E27FC236}">
                <a16:creationId xmlns:a16="http://schemas.microsoft.com/office/drawing/2014/main" id="{4E4A330D-EE2B-9ABA-37D1-DFB100238721}"/>
              </a:ext>
            </a:extLst>
          </p:cNvPr>
          <p:cNvSpPr txBox="1"/>
          <p:nvPr/>
        </p:nvSpPr>
        <p:spPr>
          <a:xfrm>
            <a:off x="3449579" y="3951007"/>
            <a:ext cx="612014" cy="338554"/>
          </a:xfrm>
          <a:prstGeom prst="rect">
            <a:avLst/>
          </a:prstGeom>
          <a:noFill/>
        </p:spPr>
        <p:txBody>
          <a:bodyPr wrap="square" rtlCol="0">
            <a:spAutoFit/>
          </a:bodyPr>
          <a:lstStyle/>
          <a:p>
            <a:pPr algn="ctr"/>
            <a:r>
              <a:rPr lang="en-US" sz="800" i="1">
                <a:solidFill>
                  <a:schemeClr val="bg1"/>
                </a:solidFill>
                <a:latin typeface="Helvetica" panose="020B0500000000000000" pitchFamily="34" charset="0"/>
              </a:rPr>
              <a:t>$100 - $109 MM</a:t>
            </a:r>
          </a:p>
        </p:txBody>
      </p:sp>
      <p:sp>
        <p:nvSpPr>
          <p:cNvPr id="48" name="TextBox 47">
            <a:extLst>
              <a:ext uri="{FF2B5EF4-FFF2-40B4-BE49-F238E27FC236}">
                <a16:creationId xmlns:a16="http://schemas.microsoft.com/office/drawing/2014/main" id="{531968AB-686E-E413-8D3B-8E8B42BE5131}"/>
              </a:ext>
            </a:extLst>
          </p:cNvPr>
          <p:cNvSpPr txBox="1"/>
          <p:nvPr/>
        </p:nvSpPr>
        <p:spPr>
          <a:xfrm>
            <a:off x="6449895" y="4736058"/>
            <a:ext cx="612014" cy="338554"/>
          </a:xfrm>
          <a:prstGeom prst="rect">
            <a:avLst/>
          </a:prstGeom>
          <a:noFill/>
        </p:spPr>
        <p:txBody>
          <a:bodyPr wrap="square" rtlCol="0">
            <a:spAutoFit/>
          </a:bodyPr>
          <a:lstStyle/>
          <a:p>
            <a:pPr algn="ctr"/>
            <a:r>
              <a:rPr lang="en-US" sz="800" i="1">
                <a:solidFill>
                  <a:schemeClr val="bg1"/>
                </a:solidFill>
                <a:latin typeface="Helvetica" panose="020B0500000000000000" pitchFamily="34" charset="0"/>
              </a:rPr>
              <a:t>$35 - $40 MM</a:t>
            </a:r>
          </a:p>
        </p:txBody>
      </p:sp>
      <p:sp>
        <p:nvSpPr>
          <p:cNvPr id="49" name="TextBox 48">
            <a:extLst>
              <a:ext uri="{FF2B5EF4-FFF2-40B4-BE49-F238E27FC236}">
                <a16:creationId xmlns:a16="http://schemas.microsoft.com/office/drawing/2014/main" id="{3BC742E4-D43C-F0A6-D473-A26F03AA3F15}"/>
              </a:ext>
            </a:extLst>
          </p:cNvPr>
          <p:cNvSpPr txBox="1"/>
          <p:nvPr/>
        </p:nvSpPr>
        <p:spPr>
          <a:xfrm>
            <a:off x="7510759" y="4795591"/>
            <a:ext cx="612014" cy="338554"/>
          </a:xfrm>
          <a:prstGeom prst="rect">
            <a:avLst/>
          </a:prstGeom>
          <a:noFill/>
        </p:spPr>
        <p:txBody>
          <a:bodyPr wrap="square" rtlCol="0">
            <a:spAutoFit/>
          </a:bodyPr>
          <a:lstStyle/>
          <a:p>
            <a:pPr algn="ctr"/>
            <a:r>
              <a:rPr lang="en-US" sz="800" i="1">
                <a:solidFill>
                  <a:schemeClr val="bg1"/>
                </a:solidFill>
                <a:latin typeface="Helvetica" panose="020B0500000000000000" pitchFamily="34" charset="0"/>
              </a:rPr>
              <a:t>$32 - $37 MM</a:t>
            </a:r>
          </a:p>
        </p:txBody>
      </p:sp>
      <p:sp>
        <p:nvSpPr>
          <p:cNvPr id="50" name="TextBox 49">
            <a:extLst>
              <a:ext uri="{FF2B5EF4-FFF2-40B4-BE49-F238E27FC236}">
                <a16:creationId xmlns:a16="http://schemas.microsoft.com/office/drawing/2014/main" id="{B7998BAE-A782-3978-8139-39B37524871D}"/>
              </a:ext>
            </a:extLst>
          </p:cNvPr>
          <p:cNvSpPr txBox="1"/>
          <p:nvPr/>
        </p:nvSpPr>
        <p:spPr>
          <a:xfrm>
            <a:off x="8556082" y="4812258"/>
            <a:ext cx="612014" cy="338554"/>
          </a:xfrm>
          <a:prstGeom prst="rect">
            <a:avLst/>
          </a:prstGeom>
          <a:noFill/>
        </p:spPr>
        <p:txBody>
          <a:bodyPr wrap="square" rtlCol="0">
            <a:spAutoFit/>
          </a:bodyPr>
          <a:lstStyle/>
          <a:p>
            <a:pPr algn="ctr"/>
            <a:r>
              <a:rPr lang="en-US" sz="800" i="1">
                <a:solidFill>
                  <a:schemeClr val="bg1"/>
                </a:solidFill>
                <a:latin typeface="Helvetica" panose="020B0500000000000000" pitchFamily="34" charset="0"/>
              </a:rPr>
              <a:t>$31 - $36 MM</a:t>
            </a:r>
          </a:p>
        </p:txBody>
      </p:sp>
      <p:sp>
        <p:nvSpPr>
          <p:cNvPr id="51" name="TextBox 50">
            <a:extLst>
              <a:ext uri="{FF2B5EF4-FFF2-40B4-BE49-F238E27FC236}">
                <a16:creationId xmlns:a16="http://schemas.microsoft.com/office/drawing/2014/main" id="{6D895916-1B8E-B410-5FDD-EC0BC09362EF}"/>
              </a:ext>
            </a:extLst>
          </p:cNvPr>
          <p:cNvSpPr txBox="1"/>
          <p:nvPr/>
        </p:nvSpPr>
        <p:spPr>
          <a:xfrm>
            <a:off x="9609573" y="4757489"/>
            <a:ext cx="612014" cy="338554"/>
          </a:xfrm>
          <a:prstGeom prst="rect">
            <a:avLst/>
          </a:prstGeom>
          <a:noFill/>
        </p:spPr>
        <p:txBody>
          <a:bodyPr wrap="square" rtlCol="0">
            <a:spAutoFit/>
          </a:bodyPr>
          <a:lstStyle/>
          <a:p>
            <a:pPr algn="ctr"/>
            <a:r>
              <a:rPr lang="en-US" sz="800" i="1">
                <a:solidFill>
                  <a:schemeClr val="bg1"/>
                </a:solidFill>
                <a:latin typeface="Helvetica" panose="020B0500000000000000" pitchFamily="34" charset="0"/>
              </a:rPr>
              <a:t>$34 - $39 MM</a:t>
            </a:r>
          </a:p>
        </p:txBody>
      </p:sp>
      <p:sp>
        <p:nvSpPr>
          <p:cNvPr id="3" name="Rectangle 2">
            <a:extLst>
              <a:ext uri="{FF2B5EF4-FFF2-40B4-BE49-F238E27FC236}">
                <a16:creationId xmlns:a16="http://schemas.microsoft.com/office/drawing/2014/main" id="{3203AFE7-E143-3017-F019-4B641B98E670}"/>
              </a:ext>
            </a:extLst>
          </p:cNvPr>
          <p:cNvSpPr/>
          <p:nvPr/>
        </p:nvSpPr>
        <p:spPr>
          <a:xfrm>
            <a:off x="172966" y="508755"/>
            <a:ext cx="11830534"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F1A62"/>
                </a:solidFill>
                <a:latin typeface="Helvetica" pitchFamily="2" charset="0"/>
              </a:rPr>
              <a:t>As a result, both ‘Barbie’ and ‘Oppenheimer’ </a:t>
            </a:r>
            <a:r>
              <a:rPr lang="en-US" sz="2600" b="1">
                <a:solidFill>
                  <a:srgbClr val="ED3C8D"/>
                </a:solidFill>
                <a:latin typeface="Helvetica" pitchFamily="2" charset="0"/>
              </a:rPr>
              <a:t>smashed already mounting box office projections</a:t>
            </a:r>
            <a:r>
              <a:rPr lang="en-US" sz="2600" b="1">
                <a:solidFill>
                  <a:srgbClr val="1F1A62"/>
                </a:solidFill>
                <a:latin typeface="Helvetica" pitchFamily="2" charset="0"/>
              </a:rPr>
              <a:t> on the same opening weekend</a:t>
            </a:r>
          </a:p>
        </p:txBody>
      </p:sp>
    </p:spTree>
    <p:extLst>
      <p:ext uri="{BB962C8B-B14F-4D97-AF65-F5344CB8AC3E}">
        <p14:creationId xmlns:p14="http://schemas.microsoft.com/office/powerpoint/2010/main" val="26016412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52AD7-7F6F-4810-03DE-C115B33C9778}"/>
              </a:ext>
            </a:extLst>
          </p:cNvPr>
          <p:cNvSpPr>
            <a:spLocks noGrp="1" noRot="1" noMove="1" noResize="1" noEditPoints="1" noAdjustHandles="1" noChangeArrowheads="1" noChangeShapeType="1"/>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06CEDF0A-D03C-E28C-8382-06185E8D0B5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BDE1BC5F-BB63-0916-3A60-3B803226C47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1E957BC7-FFD0-73CE-08EA-C2A979729B8D}"/>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graphicFrame>
        <p:nvGraphicFramePr>
          <p:cNvPr id="11" name="Chart 10">
            <a:extLst>
              <a:ext uri="{FF2B5EF4-FFF2-40B4-BE49-F238E27FC236}">
                <a16:creationId xmlns:a16="http://schemas.microsoft.com/office/drawing/2014/main" id="{9632E848-4CA7-DCA2-88A5-011D3C3EF34B}"/>
              </a:ext>
            </a:extLst>
          </p:cNvPr>
          <p:cNvGraphicFramePr/>
          <p:nvPr>
            <p:extLst>
              <p:ext uri="{D42A27DB-BD31-4B8C-83A1-F6EECF244321}">
                <p14:modId xmlns:p14="http://schemas.microsoft.com/office/powerpoint/2010/main" val="62666038"/>
              </p:ext>
            </p:extLst>
          </p:nvPr>
        </p:nvGraphicFramePr>
        <p:xfrm>
          <a:off x="1629070" y="2301033"/>
          <a:ext cx="10369959" cy="3553012"/>
        </p:xfrm>
        <a:graphic>
          <a:graphicData uri="http://schemas.openxmlformats.org/drawingml/2006/chart">
            <c:chart xmlns:c="http://schemas.openxmlformats.org/drawingml/2006/chart" xmlns:r="http://schemas.openxmlformats.org/officeDocument/2006/relationships" r:id="rId4"/>
          </a:graphicData>
        </a:graphic>
      </p:graphicFrame>
      <p:sp>
        <p:nvSpPr>
          <p:cNvPr id="21" name="TextBox 20">
            <a:extLst>
              <a:ext uri="{FF2B5EF4-FFF2-40B4-BE49-F238E27FC236}">
                <a16:creationId xmlns:a16="http://schemas.microsoft.com/office/drawing/2014/main" id="{776741F3-E500-D86A-A193-D54E8B30054C}"/>
              </a:ext>
            </a:extLst>
          </p:cNvPr>
          <p:cNvSpPr txBox="1"/>
          <p:nvPr/>
        </p:nvSpPr>
        <p:spPr>
          <a:xfrm>
            <a:off x="1679713" y="1755465"/>
            <a:ext cx="10098158"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Domestic Box Office Projections vs. Opening Weekend</a:t>
            </a:r>
            <a:r>
              <a:rPr lang="en-US" sz="1600" b="1" u="sng">
                <a:solidFill>
                  <a:srgbClr val="1B1464"/>
                </a:solidFill>
                <a:latin typeface="Helvetica" panose="020B0403020202020204" pitchFamily="34" charset="0"/>
              </a:rPr>
              <a:t> Box Office</a:t>
            </a:r>
            <a:endPar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 in MM</a:t>
            </a:r>
            <a:endParaRPr kumimoji="0" lang="en-US" sz="1000" b="0" i="0"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pic>
        <p:nvPicPr>
          <p:cNvPr id="25" name="Picture 24">
            <a:extLst>
              <a:ext uri="{FF2B5EF4-FFF2-40B4-BE49-F238E27FC236}">
                <a16:creationId xmlns:a16="http://schemas.microsoft.com/office/drawing/2014/main" id="{B85F2AE9-1519-FE8C-8982-06D05390848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0072" y="1846242"/>
            <a:ext cx="1303841" cy="1953969"/>
          </a:xfrm>
          <a:prstGeom prst="rect">
            <a:avLst/>
          </a:prstGeom>
          <a:ln w="19050">
            <a:solidFill>
              <a:srgbClr val="ED3C8D"/>
            </a:solidFill>
          </a:ln>
        </p:spPr>
      </p:pic>
      <p:pic>
        <p:nvPicPr>
          <p:cNvPr id="29" name="Picture 4">
            <a:extLst>
              <a:ext uri="{FF2B5EF4-FFF2-40B4-BE49-F238E27FC236}">
                <a16:creationId xmlns:a16="http://schemas.microsoft.com/office/drawing/2014/main" id="{092439A9-684F-2B3E-8238-EFBB7760B923}"/>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164417" y="3951339"/>
            <a:ext cx="1303841" cy="2142874"/>
          </a:xfrm>
          <a:prstGeom prst="rect">
            <a:avLst/>
          </a:prstGeom>
          <a:ln w="19050">
            <a:solidFill>
              <a:srgbClr val="00C0F3"/>
            </a:solidFill>
          </a:ln>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1C391475-3CBE-2753-D580-537BBB27BC28}"/>
              </a:ext>
            </a:extLst>
          </p:cNvPr>
          <p:cNvSpPr txBox="1"/>
          <p:nvPr/>
        </p:nvSpPr>
        <p:spPr>
          <a:xfrm>
            <a:off x="2104051" y="4158361"/>
            <a:ext cx="1146254" cy="400110"/>
          </a:xfrm>
          <a:prstGeom prst="rect">
            <a:avLst/>
          </a:prstGeom>
          <a:noFill/>
        </p:spPr>
        <p:txBody>
          <a:bodyPr wrap="square" rtlCol="0">
            <a:spAutoFit/>
          </a:bodyPr>
          <a:lstStyle/>
          <a:p>
            <a:pPr algn="ctr"/>
            <a:r>
              <a:rPr lang="en-US" sz="2000" b="1">
                <a:solidFill>
                  <a:srgbClr val="1B1464"/>
                </a:solidFill>
                <a:latin typeface="Helvetica" panose="020B0403020202020204"/>
                <a:cs typeface="Helvetica" panose="020B0403020202020204"/>
              </a:rPr>
              <a:t>$93</a:t>
            </a:r>
          </a:p>
        </p:txBody>
      </p:sp>
      <p:sp>
        <p:nvSpPr>
          <p:cNvPr id="33" name="TextBox 32">
            <a:extLst>
              <a:ext uri="{FF2B5EF4-FFF2-40B4-BE49-F238E27FC236}">
                <a16:creationId xmlns:a16="http://schemas.microsoft.com/office/drawing/2014/main" id="{46473411-9975-E41B-AE94-CF06D5286D6E}"/>
              </a:ext>
            </a:extLst>
          </p:cNvPr>
          <p:cNvSpPr txBox="1"/>
          <p:nvPr/>
        </p:nvSpPr>
        <p:spPr>
          <a:xfrm>
            <a:off x="4070612" y="4131017"/>
            <a:ext cx="1310327" cy="400110"/>
          </a:xfrm>
          <a:prstGeom prst="rect">
            <a:avLst/>
          </a:prstGeom>
          <a:noFill/>
        </p:spPr>
        <p:txBody>
          <a:bodyPr wrap="square" rtlCol="0">
            <a:spAutoFit/>
          </a:bodyPr>
          <a:lstStyle/>
          <a:p>
            <a:pPr algn="ctr"/>
            <a:r>
              <a:rPr lang="en-US" sz="2000" b="1">
                <a:solidFill>
                  <a:srgbClr val="1B1464"/>
                </a:solidFill>
                <a:latin typeface="Helvetica" panose="020B0403020202020204"/>
                <a:cs typeface="Helvetica" panose="020B0403020202020204"/>
              </a:rPr>
              <a:t>$95</a:t>
            </a:r>
          </a:p>
        </p:txBody>
      </p:sp>
      <p:sp>
        <p:nvSpPr>
          <p:cNvPr id="34" name="TextBox 33">
            <a:extLst>
              <a:ext uri="{FF2B5EF4-FFF2-40B4-BE49-F238E27FC236}">
                <a16:creationId xmlns:a16="http://schemas.microsoft.com/office/drawing/2014/main" id="{184E2CFA-2AA7-2E8E-878D-06F3C290223F}"/>
              </a:ext>
            </a:extLst>
          </p:cNvPr>
          <p:cNvSpPr txBox="1"/>
          <p:nvPr/>
        </p:nvSpPr>
        <p:spPr>
          <a:xfrm>
            <a:off x="6076693" y="4037711"/>
            <a:ext cx="1302631" cy="400110"/>
          </a:xfrm>
          <a:prstGeom prst="rect">
            <a:avLst/>
          </a:prstGeom>
          <a:noFill/>
        </p:spPr>
        <p:txBody>
          <a:bodyPr wrap="square" rtlCol="0">
            <a:spAutoFit/>
          </a:bodyPr>
          <a:lstStyle/>
          <a:p>
            <a:pPr algn="ctr"/>
            <a:r>
              <a:rPr lang="en-US" sz="2000" b="1">
                <a:solidFill>
                  <a:srgbClr val="1B1464"/>
                </a:solidFill>
                <a:latin typeface="Helvetica" panose="020B0403020202020204"/>
                <a:cs typeface="Helvetica" panose="020B0403020202020204"/>
              </a:rPr>
              <a:t>$104</a:t>
            </a:r>
          </a:p>
        </p:txBody>
      </p:sp>
      <p:sp>
        <p:nvSpPr>
          <p:cNvPr id="35" name="TextBox 34">
            <a:extLst>
              <a:ext uri="{FF2B5EF4-FFF2-40B4-BE49-F238E27FC236}">
                <a16:creationId xmlns:a16="http://schemas.microsoft.com/office/drawing/2014/main" id="{B6E75DE9-E983-05C0-A42E-0E4DDCE80331}"/>
              </a:ext>
            </a:extLst>
          </p:cNvPr>
          <p:cNvSpPr txBox="1"/>
          <p:nvPr/>
        </p:nvSpPr>
        <p:spPr>
          <a:xfrm>
            <a:off x="8157360" y="3646479"/>
            <a:ext cx="1146254" cy="400110"/>
          </a:xfrm>
          <a:prstGeom prst="rect">
            <a:avLst/>
          </a:prstGeom>
          <a:noFill/>
        </p:spPr>
        <p:txBody>
          <a:bodyPr wrap="square" rtlCol="0">
            <a:spAutoFit/>
          </a:bodyPr>
          <a:lstStyle/>
          <a:p>
            <a:pPr algn="ctr"/>
            <a:r>
              <a:rPr lang="en-US" sz="2000" b="1">
                <a:solidFill>
                  <a:srgbClr val="1B1464"/>
                </a:solidFill>
                <a:latin typeface="Helvetica" panose="020B0403020202020204"/>
                <a:cs typeface="Helvetica" panose="020B0403020202020204"/>
              </a:rPr>
              <a:t>$142</a:t>
            </a:r>
          </a:p>
        </p:txBody>
      </p:sp>
      <p:sp>
        <p:nvSpPr>
          <p:cNvPr id="36" name="TextBox 35">
            <a:extLst>
              <a:ext uri="{FF2B5EF4-FFF2-40B4-BE49-F238E27FC236}">
                <a16:creationId xmlns:a16="http://schemas.microsoft.com/office/drawing/2014/main" id="{0DE29C80-61C3-77C9-9A59-73E190BE733C}"/>
              </a:ext>
            </a:extLst>
          </p:cNvPr>
          <p:cNvSpPr txBox="1"/>
          <p:nvPr/>
        </p:nvSpPr>
        <p:spPr>
          <a:xfrm>
            <a:off x="10154076" y="2589485"/>
            <a:ext cx="1232558" cy="400110"/>
          </a:xfrm>
          <a:prstGeom prst="rect">
            <a:avLst/>
          </a:prstGeom>
          <a:noFill/>
        </p:spPr>
        <p:txBody>
          <a:bodyPr wrap="square" rtlCol="0">
            <a:spAutoFit/>
          </a:bodyPr>
          <a:lstStyle/>
          <a:p>
            <a:pPr algn="ctr"/>
            <a:r>
              <a:rPr lang="en-US" sz="2000" b="1">
                <a:solidFill>
                  <a:srgbClr val="1B1464"/>
                </a:solidFill>
                <a:latin typeface="Helvetica" panose="020B0403020202020204"/>
                <a:cs typeface="Helvetica" panose="020B0403020202020204"/>
              </a:rPr>
              <a:t>$245</a:t>
            </a:r>
          </a:p>
        </p:txBody>
      </p:sp>
      <p:sp>
        <p:nvSpPr>
          <p:cNvPr id="41" name="Rectangle: Rounded Corners 40">
            <a:extLst>
              <a:ext uri="{FF2B5EF4-FFF2-40B4-BE49-F238E27FC236}">
                <a16:creationId xmlns:a16="http://schemas.microsoft.com/office/drawing/2014/main" id="{66A7FC60-F0C6-EE99-3504-E6CA193582A4}"/>
              </a:ext>
            </a:extLst>
          </p:cNvPr>
          <p:cNvSpPr/>
          <p:nvPr/>
        </p:nvSpPr>
        <p:spPr>
          <a:xfrm>
            <a:off x="11150697" y="2258346"/>
            <a:ext cx="1009839" cy="519845"/>
          </a:xfrm>
          <a:prstGeom prst="round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rgbClr val="1B1464"/>
                </a:solidFill>
                <a:latin typeface="Helvetica" panose="020B0604020202020204" pitchFamily="34" charset="0"/>
                <a:cs typeface="Helvetica" panose="020B0604020202020204" pitchFamily="34" charset="0"/>
              </a:rPr>
              <a:t>+173%</a:t>
            </a:r>
          </a:p>
          <a:p>
            <a:pPr algn="ctr"/>
            <a:r>
              <a:rPr lang="en-US" sz="700">
                <a:solidFill>
                  <a:srgbClr val="1B1464"/>
                </a:solidFill>
                <a:latin typeface="Helvetica" panose="020B0604020202020204" pitchFamily="34" charset="0"/>
                <a:cs typeface="Helvetica" panose="020B0604020202020204" pitchFamily="34" charset="0"/>
              </a:rPr>
              <a:t>Opening Weekend vs. 7/13 projection</a:t>
            </a:r>
            <a:endParaRPr lang="en-US" sz="600">
              <a:solidFill>
                <a:srgbClr val="1B1464"/>
              </a:solidFill>
              <a:latin typeface="Helvetica" panose="020B0604020202020204" pitchFamily="34" charset="0"/>
              <a:cs typeface="Helvetica" panose="020B0604020202020204" pitchFamily="34" charset="0"/>
            </a:endParaRPr>
          </a:p>
        </p:txBody>
      </p:sp>
      <p:sp>
        <p:nvSpPr>
          <p:cNvPr id="6" name="TextBox 5">
            <a:extLst>
              <a:ext uri="{FF2B5EF4-FFF2-40B4-BE49-F238E27FC236}">
                <a16:creationId xmlns:a16="http://schemas.microsoft.com/office/drawing/2014/main" id="{80E0BF70-8376-CAED-5963-82B2A47F1693}"/>
              </a:ext>
            </a:extLst>
          </p:cNvPr>
          <p:cNvSpPr txBox="1"/>
          <p:nvPr/>
        </p:nvSpPr>
        <p:spPr>
          <a:xfrm>
            <a:off x="2025862" y="5809650"/>
            <a:ext cx="1302631" cy="276999"/>
          </a:xfrm>
          <a:prstGeom prst="rect">
            <a:avLst/>
          </a:prstGeom>
          <a:noFill/>
        </p:spPr>
        <p:txBody>
          <a:bodyPr wrap="square" rtlCol="0">
            <a:spAutoFit/>
          </a:bodyPr>
          <a:lstStyle/>
          <a:p>
            <a:pPr algn="ctr"/>
            <a:r>
              <a:rPr lang="en-US" sz="1200">
                <a:solidFill>
                  <a:srgbClr val="1B1464"/>
                </a:solidFill>
                <a:latin typeface="Helvetica" panose="020B0403020202020204"/>
                <a:cs typeface="Helvetica" panose="020B0403020202020204"/>
              </a:rPr>
              <a:t>(6/22)</a:t>
            </a:r>
          </a:p>
        </p:txBody>
      </p:sp>
      <p:sp>
        <p:nvSpPr>
          <p:cNvPr id="8" name="TextBox 7">
            <a:extLst>
              <a:ext uri="{FF2B5EF4-FFF2-40B4-BE49-F238E27FC236}">
                <a16:creationId xmlns:a16="http://schemas.microsoft.com/office/drawing/2014/main" id="{5F370E79-2B07-9AF1-8EC8-32C77E3306C2}"/>
              </a:ext>
            </a:extLst>
          </p:cNvPr>
          <p:cNvSpPr txBox="1"/>
          <p:nvPr/>
        </p:nvSpPr>
        <p:spPr>
          <a:xfrm>
            <a:off x="4059501" y="5809650"/>
            <a:ext cx="1302631" cy="276999"/>
          </a:xfrm>
          <a:prstGeom prst="rect">
            <a:avLst/>
          </a:prstGeom>
          <a:noFill/>
        </p:spPr>
        <p:txBody>
          <a:bodyPr wrap="square" rtlCol="0">
            <a:spAutoFit/>
          </a:bodyPr>
          <a:lstStyle/>
          <a:p>
            <a:pPr algn="ctr"/>
            <a:r>
              <a:rPr lang="en-US" sz="1200">
                <a:solidFill>
                  <a:srgbClr val="1B1464"/>
                </a:solidFill>
                <a:latin typeface="Helvetica" panose="020B0403020202020204"/>
                <a:cs typeface="Helvetica" panose="020B0403020202020204"/>
              </a:rPr>
              <a:t>(6/29)</a:t>
            </a:r>
          </a:p>
        </p:txBody>
      </p:sp>
      <p:sp>
        <p:nvSpPr>
          <p:cNvPr id="13" name="TextBox 12">
            <a:extLst>
              <a:ext uri="{FF2B5EF4-FFF2-40B4-BE49-F238E27FC236}">
                <a16:creationId xmlns:a16="http://schemas.microsoft.com/office/drawing/2014/main" id="{DF6D6B41-66E1-4B24-2A52-6EBE3346C2A3}"/>
              </a:ext>
            </a:extLst>
          </p:cNvPr>
          <p:cNvSpPr txBox="1"/>
          <p:nvPr/>
        </p:nvSpPr>
        <p:spPr>
          <a:xfrm>
            <a:off x="6071531" y="5811221"/>
            <a:ext cx="1302631" cy="276999"/>
          </a:xfrm>
          <a:prstGeom prst="rect">
            <a:avLst/>
          </a:prstGeom>
          <a:noFill/>
        </p:spPr>
        <p:txBody>
          <a:bodyPr wrap="square" rtlCol="0">
            <a:spAutoFit/>
          </a:bodyPr>
          <a:lstStyle/>
          <a:p>
            <a:pPr algn="ctr"/>
            <a:r>
              <a:rPr lang="en-US" sz="1200">
                <a:solidFill>
                  <a:srgbClr val="1B1464"/>
                </a:solidFill>
                <a:latin typeface="Helvetica" panose="020B0403020202020204"/>
                <a:cs typeface="Helvetica" panose="020B0403020202020204"/>
              </a:rPr>
              <a:t>(7/6)</a:t>
            </a:r>
          </a:p>
        </p:txBody>
      </p:sp>
      <p:sp>
        <p:nvSpPr>
          <p:cNvPr id="14" name="TextBox 13">
            <a:extLst>
              <a:ext uri="{FF2B5EF4-FFF2-40B4-BE49-F238E27FC236}">
                <a16:creationId xmlns:a16="http://schemas.microsoft.com/office/drawing/2014/main" id="{FE1C3EF5-A51C-A08E-D809-95AF88A95940}"/>
              </a:ext>
            </a:extLst>
          </p:cNvPr>
          <p:cNvSpPr txBox="1"/>
          <p:nvPr/>
        </p:nvSpPr>
        <p:spPr>
          <a:xfrm>
            <a:off x="8079436" y="5811220"/>
            <a:ext cx="1302631" cy="276999"/>
          </a:xfrm>
          <a:prstGeom prst="rect">
            <a:avLst/>
          </a:prstGeom>
          <a:noFill/>
        </p:spPr>
        <p:txBody>
          <a:bodyPr wrap="square" rtlCol="0">
            <a:spAutoFit/>
          </a:bodyPr>
          <a:lstStyle/>
          <a:p>
            <a:pPr algn="ctr"/>
            <a:r>
              <a:rPr lang="en-US" sz="1200">
                <a:solidFill>
                  <a:srgbClr val="1B1464"/>
                </a:solidFill>
                <a:latin typeface="Helvetica" panose="020B0403020202020204"/>
                <a:cs typeface="Helvetica" panose="020B0403020202020204"/>
              </a:rPr>
              <a:t>(7/13)</a:t>
            </a:r>
          </a:p>
        </p:txBody>
      </p:sp>
      <p:sp>
        <p:nvSpPr>
          <p:cNvPr id="15" name="TextBox 14">
            <a:extLst>
              <a:ext uri="{FF2B5EF4-FFF2-40B4-BE49-F238E27FC236}">
                <a16:creationId xmlns:a16="http://schemas.microsoft.com/office/drawing/2014/main" id="{0169950F-3885-D716-62A5-FF0C27DC37A7}"/>
              </a:ext>
            </a:extLst>
          </p:cNvPr>
          <p:cNvSpPr txBox="1"/>
          <p:nvPr/>
        </p:nvSpPr>
        <p:spPr>
          <a:xfrm>
            <a:off x="10096774" y="5811219"/>
            <a:ext cx="1302631" cy="276999"/>
          </a:xfrm>
          <a:prstGeom prst="rect">
            <a:avLst/>
          </a:prstGeom>
          <a:noFill/>
        </p:spPr>
        <p:txBody>
          <a:bodyPr wrap="square" rtlCol="0">
            <a:spAutoFit/>
          </a:bodyPr>
          <a:lstStyle/>
          <a:p>
            <a:pPr algn="ctr"/>
            <a:r>
              <a:rPr lang="en-US" sz="1200">
                <a:solidFill>
                  <a:srgbClr val="1B1464"/>
                </a:solidFill>
                <a:latin typeface="Helvetica" panose="020B0403020202020204"/>
                <a:cs typeface="Helvetica" panose="020B0403020202020204"/>
              </a:rPr>
              <a:t>(7/19 – 7/21)</a:t>
            </a:r>
          </a:p>
        </p:txBody>
      </p:sp>
      <p:sp>
        <p:nvSpPr>
          <p:cNvPr id="12" name="Rectangle 11">
            <a:extLst>
              <a:ext uri="{FF2B5EF4-FFF2-40B4-BE49-F238E27FC236}">
                <a16:creationId xmlns:a16="http://schemas.microsoft.com/office/drawing/2014/main" id="{21478092-5EA6-EBEC-1FE8-358DDA6167EC}"/>
              </a:ext>
            </a:extLst>
          </p:cNvPr>
          <p:cNvSpPr/>
          <p:nvPr/>
        </p:nvSpPr>
        <p:spPr>
          <a:xfrm>
            <a:off x="497962" y="6210032"/>
            <a:ext cx="11793936" cy="338554"/>
          </a:xfrm>
          <a:prstGeom prst="rect">
            <a:avLst/>
          </a:prstGeom>
        </p:spPr>
        <p:txBody>
          <a:bodyPr wrap="square">
            <a:sp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Source: Projections based on The Quorum, </a:t>
            </a:r>
            <a:r>
              <a:rPr kumimoji="0" lang="en-US" sz="800" b="0" i="1"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‘6-Weeks Out Film Tracking Report’ </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 6/22/23, 6/29/23, 7/6/23, 7/13/23. Chart projections reflect a median of projection range (Barbie’s </a:t>
            </a:r>
            <a:r>
              <a:rPr lang="en-US" sz="800">
                <a:solidFill>
                  <a:srgbClr val="1B1464"/>
                </a:solidFill>
                <a:latin typeface="Helvetica" panose="020B0403020202020204" pitchFamily="34" charset="0"/>
                <a:ea typeface="Open Sans" panose="020B0606030504020204" pitchFamily="34" charset="0"/>
                <a:cs typeface="Open Sans" panose="020B0606030504020204" pitchFamily="34" charset="0"/>
              </a:rPr>
              <a:t>6/22</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 projection was $</a:t>
            </a:r>
            <a:r>
              <a:rPr lang="en-US" sz="800">
                <a:solidFill>
                  <a:srgbClr val="1B1464"/>
                </a:solidFill>
                <a:latin typeface="Helvetica" panose="020B0403020202020204" pitchFamily="34" charset="0"/>
                <a:ea typeface="Open Sans" panose="020B0606030504020204" pitchFamily="34" charset="0"/>
                <a:cs typeface="Open Sans" panose="020B0606030504020204" pitchFamily="34" charset="0"/>
              </a:rPr>
              <a:t>50</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MM to $60MM, with a median of $55MM; Oppenheimer’s 6/22 projection was $35MM to $40MM, with a media of $37.5MM). </a:t>
            </a:r>
            <a:r>
              <a:rPr lang="en-US" sz="800">
                <a:solidFill>
                  <a:srgbClr val="1B1464"/>
                </a:solidFill>
                <a:latin typeface="Helvetica" panose="020B0403020202020204" pitchFamily="34" charset="0"/>
                <a:ea typeface="Open Sans" panose="020B0606030504020204" pitchFamily="34" charset="0"/>
                <a:cs typeface="Open Sans" panose="020B0606030504020204" pitchFamily="34" charset="0"/>
              </a:rPr>
              <a:t>Opening Weekend $$$ based on finalized opening weekend box office per boxofficemojo.com.</a:t>
            </a:r>
            <a:endPar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sp>
        <p:nvSpPr>
          <p:cNvPr id="3" name="Rectangle 2">
            <a:extLst>
              <a:ext uri="{FF2B5EF4-FFF2-40B4-BE49-F238E27FC236}">
                <a16:creationId xmlns:a16="http://schemas.microsoft.com/office/drawing/2014/main" id="{AAE8E584-08AE-40B8-1B98-4A8E36AF3AB1}"/>
              </a:ext>
            </a:extLst>
          </p:cNvPr>
          <p:cNvSpPr/>
          <p:nvPr/>
        </p:nvSpPr>
        <p:spPr>
          <a:xfrm>
            <a:off x="272375" y="498357"/>
            <a:ext cx="11919626"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F1A62"/>
                </a:solidFill>
                <a:latin typeface="Helvetica" pitchFamily="2" charset="0"/>
              </a:rPr>
              <a:t>Collectively, ‘Barbie’ and ‘Oppenheimer’s opening weekend box office </a:t>
            </a:r>
            <a:r>
              <a:rPr lang="en-US" sz="2600" b="1">
                <a:solidFill>
                  <a:srgbClr val="ED3C8D"/>
                </a:solidFill>
                <a:latin typeface="Helvetica" pitchFamily="2" charset="0"/>
              </a:rPr>
              <a:t>nearly doubled its projected revenues</a:t>
            </a:r>
            <a:r>
              <a:rPr lang="en-US" sz="2600" b="1">
                <a:solidFill>
                  <a:srgbClr val="1F1A62"/>
                </a:solidFill>
                <a:latin typeface="Helvetica" pitchFamily="2" charset="0"/>
              </a:rPr>
              <a:t> from just one week prior to release</a:t>
            </a:r>
          </a:p>
        </p:txBody>
      </p:sp>
    </p:spTree>
    <p:extLst>
      <p:ext uri="{BB962C8B-B14F-4D97-AF65-F5344CB8AC3E}">
        <p14:creationId xmlns:p14="http://schemas.microsoft.com/office/powerpoint/2010/main" val="7845095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52AD7-7F6F-4810-03DE-C115B33C9778}"/>
              </a:ext>
            </a:extLst>
          </p:cNvPr>
          <p:cNvSpPr>
            <a:spLocks/>
          </p:cNvSpPr>
          <p:nvPr/>
        </p:nvSpPr>
        <p:spPr>
          <a:xfrm>
            <a:off x="0" y="1712515"/>
            <a:ext cx="12184233" cy="5145486"/>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AC5F80D5-D687-02AD-97D2-CAAB7A4DF128}"/>
              </a:ext>
            </a:extLst>
          </p:cNvPr>
          <p:cNvSpPr/>
          <p:nvPr/>
        </p:nvSpPr>
        <p:spPr>
          <a:xfrm>
            <a:off x="4214284" y="2250881"/>
            <a:ext cx="3612091" cy="3968612"/>
          </a:xfrm>
          <a:prstGeom prst="roundRect">
            <a:avLst>
              <a:gd name="adj" fmla="val 10162"/>
            </a:avLst>
          </a:prstGeom>
          <a:solidFill>
            <a:schemeClr val="bg1"/>
          </a:solidFill>
          <a:ln>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6504A84B-2766-21F1-261B-517F8F20AB5E}"/>
              </a:ext>
            </a:extLst>
          </p:cNvPr>
          <p:cNvSpPr/>
          <p:nvPr/>
        </p:nvSpPr>
        <p:spPr>
          <a:xfrm>
            <a:off x="8233183" y="2250881"/>
            <a:ext cx="3765200" cy="3968612"/>
          </a:xfrm>
          <a:prstGeom prst="roundRect">
            <a:avLst>
              <a:gd name="adj" fmla="val 10162"/>
            </a:avLst>
          </a:prstGeom>
          <a:solidFill>
            <a:schemeClr val="bg1"/>
          </a:solidFill>
          <a:ln>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8E9A21A-ED68-F1B9-579F-1DFDE69C02A2}"/>
              </a:ext>
            </a:extLst>
          </p:cNvPr>
          <p:cNvSpPr>
            <a:spLocks/>
          </p:cNvSpPr>
          <p:nvPr/>
        </p:nvSpPr>
        <p:spPr>
          <a:xfrm>
            <a:off x="-16436" y="2227899"/>
            <a:ext cx="4064601" cy="4641251"/>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06CEDF0A-D03C-E28C-8382-06185E8D0B5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BDE1BC5F-BB63-0916-3A60-3B803226C47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1E957BC7-FFD0-73CE-08EA-C2A979729B8D}"/>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pic>
        <p:nvPicPr>
          <p:cNvPr id="11" name="Graphic 10" descr="Trophy with solid fill">
            <a:extLst>
              <a:ext uri="{FF2B5EF4-FFF2-40B4-BE49-F238E27FC236}">
                <a16:creationId xmlns:a16="http://schemas.microsoft.com/office/drawing/2014/main" id="{43F8EBC4-03C6-3EF1-7E68-AD7280E7D21A}"/>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270945" y="2967111"/>
            <a:ext cx="465300" cy="465300"/>
          </a:xfrm>
          <a:prstGeom prst="rect">
            <a:avLst/>
          </a:prstGeom>
        </p:spPr>
      </p:pic>
      <p:sp>
        <p:nvSpPr>
          <p:cNvPr id="21" name="TextBox 20">
            <a:extLst>
              <a:ext uri="{FF2B5EF4-FFF2-40B4-BE49-F238E27FC236}">
                <a16:creationId xmlns:a16="http://schemas.microsoft.com/office/drawing/2014/main" id="{88E13205-05E3-4FF5-D0A8-FBC454ADA339}"/>
              </a:ext>
            </a:extLst>
          </p:cNvPr>
          <p:cNvSpPr txBox="1"/>
          <p:nvPr/>
        </p:nvSpPr>
        <p:spPr>
          <a:xfrm>
            <a:off x="633857" y="3848839"/>
            <a:ext cx="3277973" cy="584775"/>
          </a:xfrm>
          <a:prstGeom prst="rect">
            <a:avLst/>
          </a:prstGeom>
          <a:noFill/>
        </p:spPr>
        <p:txBody>
          <a:bodyPr wrap="square" rtlCol="0">
            <a:spAutoFit/>
          </a:bodyPr>
          <a:lstStyle/>
          <a:p>
            <a:r>
              <a:rPr lang="en-US" sz="1600" b="1">
                <a:solidFill>
                  <a:srgbClr val="E2E8F1"/>
                </a:solidFill>
                <a:latin typeface="Helvetica" panose="020B0604020202020204" pitchFamily="34" charset="0"/>
                <a:cs typeface="Helvetica" panose="020B0604020202020204" pitchFamily="34" charset="0"/>
              </a:rPr>
              <a:t>Fourth biggest total domestic weekend ever</a:t>
            </a:r>
            <a:endParaRPr lang="en-US" sz="1600" b="1">
              <a:solidFill>
                <a:srgbClr val="FF0000"/>
              </a:solidFill>
              <a:latin typeface="Helvetica" panose="020B0604020202020204" pitchFamily="34" charset="0"/>
              <a:cs typeface="Helvetica" panose="020B0604020202020204" pitchFamily="34" charset="0"/>
            </a:endParaRPr>
          </a:p>
        </p:txBody>
      </p:sp>
      <p:pic>
        <p:nvPicPr>
          <p:cNvPr id="23" name="Graphic 22" descr="Trophy with solid fill">
            <a:extLst>
              <a:ext uri="{FF2B5EF4-FFF2-40B4-BE49-F238E27FC236}">
                <a16:creationId xmlns:a16="http://schemas.microsoft.com/office/drawing/2014/main" id="{1E5C5C94-A078-811E-C385-99ADBD6E5D5E}"/>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68557" y="3939354"/>
            <a:ext cx="465300" cy="465300"/>
          </a:xfrm>
          <a:prstGeom prst="rect">
            <a:avLst/>
          </a:prstGeom>
        </p:spPr>
      </p:pic>
      <p:sp>
        <p:nvSpPr>
          <p:cNvPr id="24" name="TextBox 23">
            <a:extLst>
              <a:ext uri="{FF2B5EF4-FFF2-40B4-BE49-F238E27FC236}">
                <a16:creationId xmlns:a16="http://schemas.microsoft.com/office/drawing/2014/main" id="{82C6A404-B531-3B1E-C881-8CAB46AA4DF5}"/>
              </a:ext>
            </a:extLst>
          </p:cNvPr>
          <p:cNvSpPr txBox="1"/>
          <p:nvPr/>
        </p:nvSpPr>
        <p:spPr>
          <a:xfrm>
            <a:off x="1327" y="2250155"/>
            <a:ext cx="4044062" cy="584775"/>
          </a:xfrm>
          <a:prstGeom prst="rect">
            <a:avLst/>
          </a:prstGeom>
          <a:noFill/>
        </p:spPr>
        <p:txBody>
          <a:bodyPr wrap="square" rtlCol="0">
            <a:spAutoFit/>
          </a:bodyPr>
          <a:lstStyle/>
          <a:p>
            <a:pPr algn="ctr"/>
            <a:r>
              <a:rPr lang="en-US" b="1" u="sng">
                <a:solidFill>
                  <a:schemeClr val="bg1"/>
                </a:solidFill>
                <a:latin typeface="Helvetica" panose="020B0604020202020204" pitchFamily="34" charset="0"/>
                <a:cs typeface="Helvetica" panose="020B0604020202020204" pitchFamily="34" charset="0"/>
              </a:rPr>
              <a:t>7/21-7/23 Weekend Total Box Office</a:t>
            </a:r>
            <a:br>
              <a:rPr lang="en-US" b="1" u="sng">
                <a:solidFill>
                  <a:schemeClr val="bg1"/>
                </a:solidFill>
                <a:latin typeface="Helvetica" panose="020B0604020202020204" pitchFamily="34" charset="0"/>
                <a:cs typeface="Helvetica" panose="020B0604020202020204" pitchFamily="34" charset="0"/>
              </a:rPr>
            </a:br>
            <a:r>
              <a:rPr lang="en-US" sz="1400" i="1">
                <a:solidFill>
                  <a:schemeClr val="bg1"/>
                </a:solidFill>
                <a:latin typeface="Helvetica" panose="020B0604020202020204" pitchFamily="34" charset="0"/>
                <a:cs typeface="Helvetica" panose="020B0604020202020204" pitchFamily="34" charset="0"/>
              </a:rPr>
              <a:t>$311MM</a:t>
            </a:r>
            <a:endParaRPr lang="en-US" sz="2400">
              <a:solidFill>
                <a:schemeClr val="bg1"/>
              </a:solidFill>
              <a:latin typeface="Helvetica" panose="020B0604020202020204" pitchFamily="34" charset="0"/>
              <a:cs typeface="Helvetica" panose="020B0604020202020204" pitchFamily="34" charset="0"/>
            </a:endParaRPr>
          </a:p>
        </p:txBody>
      </p:sp>
      <p:sp>
        <p:nvSpPr>
          <p:cNvPr id="25" name="TextBox 24">
            <a:extLst>
              <a:ext uri="{FF2B5EF4-FFF2-40B4-BE49-F238E27FC236}">
                <a16:creationId xmlns:a16="http://schemas.microsoft.com/office/drawing/2014/main" id="{113C3554-9899-076F-6631-3844402B0958}"/>
              </a:ext>
            </a:extLst>
          </p:cNvPr>
          <p:cNvSpPr txBox="1"/>
          <p:nvPr/>
        </p:nvSpPr>
        <p:spPr>
          <a:xfrm>
            <a:off x="653947" y="4695504"/>
            <a:ext cx="3277973" cy="338554"/>
          </a:xfrm>
          <a:prstGeom prst="rect">
            <a:avLst/>
          </a:prstGeom>
          <a:noFill/>
        </p:spPr>
        <p:txBody>
          <a:bodyPr wrap="square" rtlCol="0">
            <a:spAutoFit/>
          </a:bodyPr>
          <a:lstStyle/>
          <a:p>
            <a:r>
              <a:rPr lang="en-US" sz="1600" b="1">
                <a:solidFill>
                  <a:srgbClr val="E2E8F1"/>
                </a:solidFill>
                <a:latin typeface="Helvetica" panose="020B0604020202020204" pitchFamily="34" charset="0"/>
                <a:cs typeface="Helvetica" panose="020B0604020202020204" pitchFamily="34" charset="0"/>
              </a:rPr>
              <a:t>Biggest summer weekend ever</a:t>
            </a:r>
          </a:p>
        </p:txBody>
      </p:sp>
      <p:pic>
        <p:nvPicPr>
          <p:cNvPr id="26" name="Graphic 25" descr="Trophy with solid fill">
            <a:extLst>
              <a:ext uri="{FF2B5EF4-FFF2-40B4-BE49-F238E27FC236}">
                <a16:creationId xmlns:a16="http://schemas.microsoft.com/office/drawing/2014/main" id="{14D333F8-3C8A-33CD-5DCD-517430361926}"/>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68557" y="4645381"/>
            <a:ext cx="465300" cy="465300"/>
          </a:xfrm>
          <a:prstGeom prst="rect">
            <a:avLst/>
          </a:prstGeom>
        </p:spPr>
      </p:pic>
      <p:sp>
        <p:nvSpPr>
          <p:cNvPr id="29" name="TextBox 28">
            <a:extLst>
              <a:ext uri="{FF2B5EF4-FFF2-40B4-BE49-F238E27FC236}">
                <a16:creationId xmlns:a16="http://schemas.microsoft.com/office/drawing/2014/main" id="{80C4D4A4-2D64-F922-36A3-FCA832B30676}"/>
              </a:ext>
            </a:extLst>
          </p:cNvPr>
          <p:cNvSpPr txBox="1"/>
          <p:nvPr/>
        </p:nvSpPr>
        <p:spPr>
          <a:xfrm>
            <a:off x="653947" y="5331647"/>
            <a:ext cx="3277973" cy="584775"/>
          </a:xfrm>
          <a:prstGeom prst="rect">
            <a:avLst/>
          </a:prstGeom>
          <a:noFill/>
        </p:spPr>
        <p:txBody>
          <a:bodyPr wrap="square" rtlCol="0">
            <a:spAutoFit/>
          </a:bodyPr>
          <a:lstStyle/>
          <a:p>
            <a:r>
              <a:rPr lang="en-US" sz="1600" b="1">
                <a:solidFill>
                  <a:srgbClr val="E2E8F1"/>
                </a:solidFill>
                <a:latin typeface="Helvetica" panose="020B0604020202020204" pitchFamily="34" charset="0"/>
                <a:cs typeface="Helvetica" panose="020B0604020202020204" pitchFamily="34" charset="0"/>
              </a:rPr>
              <a:t>Highest total box office weekend since 2019</a:t>
            </a:r>
          </a:p>
        </p:txBody>
      </p:sp>
      <p:pic>
        <p:nvPicPr>
          <p:cNvPr id="30" name="Graphic 29" descr="Trophy with solid fill">
            <a:extLst>
              <a:ext uri="{FF2B5EF4-FFF2-40B4-BE49-F238E27FC236}">
                <a16:creationId xmlns:a16="http://schemas.microsoft.com/office/drawing/2014/main" id="{074435E2-0AEA-0899-E3B5-3D878A0ACEEF}"/>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68557" y="5389824"/>
            <a:ext cx="465300" cy="465300"/>
          </a:xfrm>
          <a:prstGeom prst="rect">
            <a:avLst/>
          </a:prstGeom>
        </p:spPr>
      </p:pic>
      <p:sp>
        <p:nvSpPr>
          <p:cNvPr id="33" name="TextBox 32">
            <a:extLst>
              <a:ext uri="{FF2B5EF4-FFF2-40B4-BE49-F238E27FC236}">
                <a16:creationId xmlns:a16="http://schemas.microsoft.com/office/drawing/2014/main" id="{4EA93124-ED78-C88C-376D-2EEC53FA0F68}"/>
              </a:ext>
            </a:extLst>
          </p:cNvPr>
          <p:cNvSpPr txBox="1"/>
          <p:nvPr/>
        </p:nvSpPr>
        <p:spPr>
          <a:xfrm>
            <a:off x="653947" y="3034631"/>
            <a:ext cx="3277973" cy="584775"/>
          </a:xfrm>
          <a:prstGeom prst="rect">
            <a:avLst/>
          </a:prstGeom>
          <a:noFill/>
        </p:spPr>
        <p:txBody>
          <a:bodyPr wrap="square" rtlCol="0">
            <a:spAutoFit/>
          </a:bodyPr>
          <a:lstStyle/>
          <a:p>
            <a:r>
              <a:rPr lang="en-US" sz="1600" b="1">
                <a:solidFill>
                  <a:srgbClr val="E2E8F1"/>
                </a:solidFill>
                <a:latin typeface="Helvetica" panose="020B0604020202020204" pitchFamily="34" charset="0"/>
                <a:cs typeface="Helvetica" panose="020B0604020202020204" pitchFamily="34" charset="0"/>
              </a:rPr>
              <a:t>First weekend ever with two movies opening over $80MM </a:t>
            </a:r>
          </a:p>
        </p:txBody>
      </p:sp>
      <p:pic>
        <p:nvPicPr>
          <p:cNvPr id="34" name="Graphic 33" descr="Trophy with solid fill">
            <a:extLst>
              <a:ext uri="{FF2B5EF4-FFF2-40B4-BE49-F238E27FC236}">
                <a16:creationId xmlns:a16="http://schemas.microsoft.com/office/drawing/2014/main" id="{605AB891-AB9D-2185-EF7C-9B462DA4161A}"/>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68557" y="3125147"/>
            <a:ext cx="465300" cy="465300"/>
          </a:xfrm>
          <a:prstGeom prst="rect">
            <a:avLst/>
          </a:prstGeom>
        </p:spPr>
      </p:pic>
      <p:cxnSp>
        <p:nvCxnSpPr>
          <p:cNvPr id="36" name="Straight Connector 35">
            <a:extLst>
              <a:ext uri="{FF2B5EF4-FFF2-40B4-BE49-F238E27FC236}">
                <a16:creationId xmlns:a16="http://schemas.microsoft.com/office/drawing/2014/main" id="{95097D53-3DB0-F122-B705-C73F5A8A31B4}"/>
              </a:ext>
            </a:extLst>
          </p:cNvPr>
          <p:cNvCxnSpPr>
            <a:cxnSpLocks/>
          </p:cNvCxnSpPr>
          <p:nvPr/>
        </p:nvCxnSpPr>
        <p:spPr>
          <a:xfrm>
            <a:off x="8023581" y="2355574"/>
            <a:ext cx="0" cy="3800540"/>
          </a:xfrm>
          <a:prstGeom prst="line">
            <a:avLst/>
          </a:prstGeom>
          <a:ln w="19050">
            <a:solidFill>
              <a:srgbClr val="1B1464"/>
            </a:solidFill>
            <a:prstDash val="lgDash"/>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E5835BD7-3042-BBD7-1D53-B95B8C1F9C49}"/>
              </a:ext>
            </a:extLst>
          </p:cNvPr>
          <p:cNvSpPr txBox="1"/>
          <p:nvPr/>
        </p:nvSpPr>
        <p:spPr>
          <a:xfrm>
            <a:off x="4846953" y="2856574"/>
            <a:ext cx="3277973" cy="584775"/>
          </a:xfrm>
          <a:prstGeom prst="rect">
            <a:avLst/>
          </a:prstGeom>
          <a:noFill/>
        </p:spPr>
        <p:txBody>
          <a:bodyPr wrap="square" rtlCol="0">
            <a:spAutoFit/>
          </a:bodyPr>
          <a:lstStyle/>
          <a:p>
            <a:r>
              <a:rPr lang="en-US" sz="1600">
                <a:solidFill>
                  <a:srgbClr val="ED3C8D"/>
                </a:solidFill>
                <a:latin typeface="Helvetica" panose="020B0604020202020204" pitchFamily="34" charset="0"/>
                <a:cs typeface="Helvetica" panose="020B0604020202020204" pitchFamily="34" charset="0"/>
              </a:rPr>
              <a:t>Highest grossing weekend </a:t>
            </a:r>
            <a:br>
              <a:rPr lang="en-US" sz="1600">
                <a:solidFill>
                  <a:srgbClr val="ED3C8D"/>
                </a:solidFill>
                <a:latin typeface="Helvetica" panose="020B0604020202020204" pitchFamily="34" charset="0"/>
                <a:cs typeface="Helvetica" panose="020B0604020202020204" pitchFamily="34" charset="0"/>
              </a:rPr>
            </a:br>
            <a:r>
              <a:rPr lang="en-US" sz="1600">
                <a:solidFill>
                  <a:srgbClr val="ED3C8D"/>
                </a:solidFill>
                <a:latin typeface="Helvetica" panose="020B0604020202020204" pitchFamily="34" charset="0"/>
                <a:cs typeface="Helvetica" panose="020B0604020202020204" pitchFamily="34" charset="0"/>
              </a:rPr>
              <a:t>of 2023</a:t>
            </a:r>
            <a:endParaRPr lang="en-US" sz="1600" i="1">
              <a:solidFill>
                <a:srgbClr val="ED3C8D"/>
              </a:solidFill>
              <a:latin typeface="Helvetica" panose="020B0604020202020204" pitchFamily="34" charset="0"/>
              <a:cs typeface="Helvetica" panose="020B0604020202020204" pitchFamily="34" charset="0"/>
            </a:endParaRPr>
          </a:p>
        </p:txBody>
      </p:sp>
      <p:pic>
        <p:nvPicPr>
          <p:cNvPr id="42" name="Graphic 41" descr="Trophy with solid fill">
            <a:extLst>
              <a:ext uri="{FF2B5EF4-FFF2-40B4-BE49-F238E27FC236}">
                <a16:creationId xmlns:a16="http://schemas.microsoft.com/office/drawing/2014/main" id="{8A0B443B-B59A-8D85-B79B-8098B9D7E3EB}"/>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266938" y="3683130"/>
            <a:ext cx="465300" cy="465300"/>
          </a:xfrm>
          <a:prstGeom prst="rect">
            <a:avLst/>
          </a:prstGeom>
        </p:spPr>
      </p:pic>
      <p:sp>
        <p:nvSpPr>
          <p:cNvPr id="43" name="TextBox 42">
            <a:extLst>
              <a:ext uri="{FF2B5EF4-FFF2-40B4-BE49-F238E27FC236}">
                <a16:creationId xmlns:a16="http://schemas.microsoft.com/office/drawing/2014/main" id="{3DC28C03-A7FB-8DAF-DD5B-9A75C6329661}"/>
              </a:ext>
            </a:extLst>
          </p:cNvPr>
          <p:cNvSpPr txBox="1"/>
          <p:nvPr/>
        </p:nvSpPr>
        <p:spPr>
          <a:xfrm>
            <a:off x="4846953" y="3623393"/>
            <a:ext cx="3277973" cy="584775"/>
          </a:xfrm>
          <a:prstGeom prst="rect">
            <a:avLst/>
          </a:prstGeom>
          <a:noFill/>
        </p:spPr>
        <p:txBody>
          <a:bodyPr wrap="square" rtlCol="0">
            <a:spAutoFit/>
          </a:bodyPr>
          <a:lstStyle/>
          <a:p>
            <a:r>
              <a:rPr lang="en-US" sz="1600">
                <a:solidFill>
                  <a:srgbClr val="ED3C8D"/>
                </a:solidFill>
                <a:latin typeface="Helvetica" panose="020B0604020202020204" pitchFamily="34" charset="0"/>
                <a:cs typeface="Helvetica" panose="020B0604020202020204" pitchFamily="34" charset="0"/>
              </a:rPr>
              <a:t>Biggest single box office day</a:t>
            </a:r>
            <a:br>
              <a:rPr lang="en-US" sz="1600">
                <a:solidFill>
                  <a:srgbClr val="ED3C8D"/>
                </a:solidFill>
                <a:latin typeface="Helvetica" panose="020B0604020202020204" pitchFamily="34" charset="0"/>
                <a:cs typeface="Helvetica" panose="020B0604020202020204" pitchFamily="34" charset="0"/>
              </a:rPr>
            </a:br>
            <a:r>
              <a:rPr lang="en-US" sz="1600">
                <a:solidFill>
                  <a:srgbClr val="ED3C8D"/>
                </a:solidFill>
                <a:latin typeface="Helvetica" panose="020B0604020202020204" pitchFamily="34" charset="0"/>
                <a:cs typeface="Helvetica" panose="020B0604020202020204" pitchFamily="34" charset="0"/>
              </a:rPr>
              <a:t>of 2023 </a:t>
            </a:r>
            <a:r>
              <a:rPr lang="en-US" sz="1600" i="1">
                <a:solidFill>
                  <a:srgbClr val="ED3C8D"/>
                </a:solidFill>
                <a:latin typeface="Helvetica" panose="020B0604020202020204" pitchFamily="34" charset="0"/>
                <a:cs typeface="Helvetica" panose="020B0604020202020204" pitchFamily="34" charset="0"/>
              </a:rPr>
              <a:t>($70.8MM)</a:t>
            </a:r>
          </a:p>
        </p:txBody>
      </p:sp>
      <p:pic>
        <p:nvPicPr>
          <p:cNvPr id="44" name="Graphic 43" descr="Trophy with solid fill">
            <a:extLst>
              <a:ext uri="{FF2B5EF4-FFF2-40B4-BE49-F238E27FC236}">
                <a16:creationId xmlns:a16="http://schemas.microsoft.com/office/drawing/2014/main" id="{A25EC821-EBFA-5C05-6636-E6B55FD18A62}"/>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266938" y="4415713"/>
            <a:ext cx="465300" cy="465300"/>
          </a:xfrm>
          <a:prstGeom prst="rect">
            <a:avLst/>
          </a:prstGeom>
        </p:spPr>
      </p:pic>
      <p:sp>
        <p:nvSpPr>
          <p:cNvPr id="45" name="TextBox 44">
            <a:extLst>
              <a:ext uri="{FF2B5EF4-FFF2-40B4-BE49-F238E27FC236}">
                <a16:creationId xmlns:a16="http://schemas.microsoft.com/office/drawing/2014/main" id="{2F15B086-D85C-C5CC-2619-B5840CC1F136}"/>
              </a:ext>
            </a:extLst>
          </p:cNvPr>
          <p:cNvSpPr txBox="1"/>
          <p:nvPr/>
        </p:nvSpPr>
        <p:spPr>
          <a:xfrm>
            <a:off x="4846953" y="4334782"/>
            <a:ext cx="2967027" cy="584775"/>
          </a:xfrm>
          <a:prstGeom prst="rect">
            <a:avLst/>
          </a:prstGeom>
          <a:noFill/>
        </p:spPr>
        <p:txBody>
          <a:bodyPr wrap="square" rtlCol="0">
            <a:spAutoFit/>
          </a:bodyPr>
          <a:lstStyle/>
          <a:p>
            <a:r>
              <a:rPr lang="en-US" sz="1600">
                <a:solidFill>
                  <a:srgbClr val="ED3C8D"/>
                </a:solidFill>
                <a:latin typeface="Helvetica" panose="020B0604020202020204" pitchFamily="34" charset="0"/>
                <a:cs typeface="Helvetica" panose="020B0604020202020204" pitchFamily="34" charset="0"/>
              </a:rPr>
              <a:t>Highest July opening for a non-sequel or non-remake</a:t>
            </a:r>
            <a:endParaRPr lang="en-US" sz="1600">
              <a:solidFill>
                <a:srgbClr val="FF0000"/>
              </a:solidFill>
              <a:latin typeface="Helvetica" panose="020B0604020202020204" pitchFamily="34" charset="0"/>
              <a:cs typeface="Helvetica" panose="020B0604020202020204" pitchFamily="34" charset="0"/>
            </a:endParaRPr>
          </a:p>
        </p:txBody>
      </p:sp>
      <p:pic>
        <p:nvPicPr>
          <p:cNvPr id="46" name="Graphic 45" descr="Trophy with solid fill">
            <a:extLst>
              <a:ext uri="{FF2B5EF4-FFF2-40B4-BE49-F238E27FC236}">
                <a16:creationId xmlns:a16="http://schemas.microsoft.com/office/drawing/2014/main" id="{150BBF05-0275-34EC-9518-2DA45FE7C3F6}"/>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276821" y="5380286"/>
            <a:ext cx="465300" cy="465300"/>
          </a:xfrm>
          <a:prstGeom prst="rect">
            <a:avLst/>
          </a:prstGeom>
        </p:spPr>
      </p:pic>
      <p:sp>
        <p:nvSpPr>
          <p:cNvPr id="47" name="TextBox 46">
            <a:extLst>
              <a:ext uri="{FF2B5EF4-FFF2-40B4-BE49-F238E27FC236}">
                <a16:creationId xmlns:a16="http://schemas.microsoft.com/office/drawing/2014/main" id="{4C23E69A-003D-9814-7C0E-B7FCAD1E9BDA}"/>
              </a:ext>
            </a:extLst>
          </p:cNvPr>
          <p:cNvSpPr txBox="1"/>
          <p:nvPr/>
        </p:nvSpPr>
        <p:spPr>
          <a:xfrm>
            <a:off x="4846953" y="5055441"/>
            <a:ext cx="3339085" cy="1138773"/>
          </a:xfrm>
          <a:prstGeom prst="rect">
            <a:avLst/>
          </a:prstGeom>
          <a:noFill/>
        </p:spPr>
        <p:txBody>
          <a:bodyPr wrap="square" rtlCol="0">
            <a:spAutoFit/>
          </a:bodyPr>
          <a:lstStyle/>
          <a:p>
            <a:r>
              <a:rPr lang="en-US" sz="1600">
                <a:solidFill>
                  <a:srgbClr val="ED3C8D"/>
                </a:solidFill>
                <a:latin typeface="Helvetica" panose="020B0604020202020204" pitchFamily="34" charset="0"/>
                <a:cs typeface="Helvetica" panose="020B0604020202020204" pitchFamily="34" charset="0"/>
              </a:rPr>
              <a:t>Largest opening weekends for:</a:t>
            </a:r>
          </a:p>
          <a:p>
            <a:pPr marL="171450" indent="-171450">
              <a:buFont typeface="Arial" panose="020B0604020202020204" pitchFamily="34" charset="0"/>
              <a:buChar char="•"/>
            </a:pPr>
            <a:r>
              <a:rPr lang="en-US" sz="1300">
                <a:solidFill>
                  <a:srgbClr val="ED3C8D"/>
                </a:solidFill>
                <a:latin typeface="Helvetica" panose="020B0604020202020204" pitchFamily="34" charset="0"/>
                <a:cs typeface="Helvetica" panose="020B0604020202020204" pitchFamily="34" charset="0"/>
              </a:rPr>
              <a:t>A female directed film</a:t>
            </a:r>
          </a:p>
          <a:p>
            <a:pPr marL="171450" indent="-171450">
              <a:buFont typeface="Arial" panose="020B0604020202020204" pitchFamily="34" charset="0"/>
              <a:buChar char="•"/>
            </a:pPr>
            <a:r>
              <a:rPr lang="en-US" sz="1300">
                <a:solidFill>
                  <a:srgbClr val="ED3C8D"/>
                </a:solidFill>
                <a:latin typeface="Helvetica" panose="020B0604020202020204" pitchFamily="34" charset="0"/>
                <a:cs typeface="Helvetica" panose="020B0604020202020204" pitchFamily="34" charset="0"/>
              </a:rPr>
              <a:t>A film with a female protagonist</a:t>
            </a:r>
          </a:p>
          <a:p>
            <a:pPr marL="171450" indent="-171450">
              <a:buFont typeface="Arial" panose="020B0604020202020204" pitchFamily="34" charset="0"/>
              <a:buChar char="•"/>
            </a:pPr>
            <a:r>
              <a:rPr lang="en-US" sz="1300">
                <a:solidFill>
                  <a:srgbClr val="ED3C8D"/>
                </a:solidFill>
                <a:latin typeface="Helvetica" panose="020B0604020202020204" pitchFamily="34" charset="0"/>
                <a:cs typeface="Helvetica" panose="020B0604020202020204" pitchFamily="34" charset="0"/>
              </a:rPr>
              <a:t>Margot Robbie</a:t>
            </a:r>
          </a:p>
          <a:p>
            <a:pPr marL="171450" indent="-171450">
              <a:buFont typeface="Arial" panose="020B0604020202020204" pitchFamily="34" charset="0"/>
              <a:buChar char="•"/>
            </a:pPr>
            <a:r>
              <a:rPr lang="en-US" sz="1300">
                <a:solidFill>
                  <a:srgbClr val="ED3C8D"/>
                </a:solidFill>
                <a:latin typeface="Helvetica" panose="020B0604020202020204" pitchFamily="34" charset="0"/>
                <a:cs typeface="Helvetica" panose="020B0604020202020204" pitchFamily="34" charset="0"/>
              </a:rPr>
              <a:t>Ryan Gosling</a:t>
            </a:r>
          </a:p>
        </p:txBody>
      </p:sp>
      <p:sp>
        <p:nvSpPr>
          <p:cNvPr id="48" name="TextBox 47">
            <a:extLst>
              <a:ext uri="{FF2B5EF4-FFF2-40B4-BE49-F238E27FC236}">
                <a16:creationId xmlns:a16="http://schemas.microsoft.com/office/drawing/2014/main" id="{C4C69B1E-A302-6D1A-A3B9-131D2B0641B9}"/>
              </a:ext>
            </a:extLst>
          </p:cNvPr>
          <p:cNvSpPr txBox="1"/>
          <p:nvPr/>
        </p:nvSpPr>
        <p:spPr>
          <a:xfrm>
            <a:off x="4044095" y="6225932"/>
            <a:ext cx="8147905" cy="338554"/>
          </a:xfrm>
          <a:prstGeom prst="rect">
            <a:avLst/>
          </a:prstGeom>
          <a:noFill/>
        </p:spPr>
        <p:txBody>
          <a:bodyPr wrap="square" rtlCol="0">
            <a:spAutoFit/>
          </a:bodyPr>
          <a:lstStyle/>
          <a:p>
            <a:r>
              <a:rPr lang="en-US" sz="800">
                <a:solidFill>
                  <a:srgbClr val="1B1464"/>
                </a:solidFill>
                <a:latin typeface="Helvetica" panose="020B0604020202020204" pitchFamily="34" charset="0"/>
                <a:cs typeface="Helvetica" panose="020B0604020202020204" pitchFamily="34" charset="0"/>
              </a:rPr>
              <a:t>Source: VAB analysis of </a:t>
            </a:r>
            <a:r>
              <a:rPr lang="en-US" sz="800" err="1">
                <a:solidFill>
                  <a:srgbClr val="1B1464"/>
                </a:solidFill>
                <a:latin typeface="Helvetica" panose="020B0604020202020204" pitchFamily="34" charset="0"/>
                <a:cs typeface="Helvetica" panose="020B0604020202020204" pitchFamily="34" charset="0"/>
              </a:rPr>
              <a:t>BoxOffice</a:t>
            </a:r>
            <a:r>
              <a:rPr lang="en-US" sz="800">
                <a:solidFill>
                  <a:srgbClr val="1B1464"/>
                </a:solidFill>
                <a:latin typeface="Helvetica" panose="020B0604020202020204" pitchFamily="34" charset="0"/>
                <a:cs typeface="Helvetica" panose="020B0604020202020204" pitchFamily="34" charset="0"/>
              </a:rPr>
              <a:t> Mojo, weekend of 7/21/23. Yahoo, ‘All the box office records '</a:t>
            </a:r>
            <a:r>
              <a:rPr lang="en-US" sz="800" err="1">
                <a:solidFill>
                  <a:srgbClr val="1B1464"/>
                </a:solidFill>
                <a:latin typeface="Helvetica" panose="020B0604020202020204" pitchFamily="34" charset="0"/>
                <a:cs typeface="Helvetica" panose="020B0604020202020204" pitchFamily="34" charset="0"/>
              </a:rPr>
              <a:t>Barbenheimer</a:t>
            </a:r>
            <a:r>
              <a:rPr lang="en-US" sz="800">
                <a:solidFill>
                  <a:srgbClr val="1B1464"/>
                </a:solidFill>
                <a:latin typeface="Helvetica" panose="020B0604020202020204" pitchFamily="34" charset="0"/>
                <a:cs typeface="Helvetica" panose="020B0604020202020204" pitchFamily="34" charset="0"/>
              </a:rPr>
              <a:t>' has broken’, 7/25/23. CNBC, ‘‘</a:t>
            </a:r>
            <a:r>
              <a:rPr lang="en-US" sz="800" err="1">
                <a:solidFill>
                  <a:srgbClr val="1B1464"/>
                </a:solidFill>
                <a:latin typeface="Helvetica" panose="020B0604020202020204" pitchFamily="34" charset="0"/>
                <a:cs typeface="Helvetica" panose="020B0604020202020204" pitchFamily="34" charset="0"/>
              </a:rPr>
              <a:t>Barbenheimer</a:t>
            </a:r>
            <a:r>
              <a:rPr lang="en-US" sz="800">
                <a:solidFill>
                  <a:srgbClr val="1B1464"/>
                </a:solidFill>
                <a:latin typeface="Helvetica" panose="020B0604020202020204" pitchFamily="34" charset="0"/>
                <a:cs typeface="Helvetica" panose="020B0604020202020204" pitchFamily="34" charset="0"/>
              </a:rPr>
              <a:t>’ tops $235 million in domestic debut, eyes second-highest box office weekend ever‘, 7/23/23.</a:t>
            </a:r>
          </a:p>
        </p:txBody>
      </p:sp>
      <p:pic>
        <p:nvPicPr>
          <p:cNvPr id="49" name="Graphic 48" descr="Trophy with solid fill">
            <a:extLst>
              <a:ext uri="{FF2B5EF4-FFF2-40B4-BE49-F238E27FC236}">
                <a16:creationId xmlns:a16="http://schemas.microsoft.com/office/drawing/2014/main" id="{7EAA7822-946C-1DFB-D497-C26423A521B7}"/>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299327" y="2967111"/>
            <a:ext cx="465300" cy="465300"/>
          </a:xfrm>
          <a:prstGeom prst="rect">
            <a:avLst/>
          </a:prstGeom>
        </p:spPr>
      </p:pic>
      <p:sp>
        <p:nvSpPr>
          <p:cNvPr id="51" name="TextBox 50">
            <a:extLst>
              <a:ext uri="{FF2B5EF4-FFF2-40B4-BE49-F238E27FC236}">
                <a16:creationId xmlns:a16="http://schemas.microsoft.com/office/drawing/2014/main" id="{8D959861-E566-A027-DBF0-AE87C2ADC608}"/>
              </a:ext>
            </a:extLst>
          </p:cNvPr>
          <p:cNvSpPr txBox="1"/>
          <p:nvPr/>
        </p:nvSpPr>
        <p:spPr>
          <a:xfrm>
            <a:off x="8879342" y="2856574"/>
            <a:ext cx="3195973" cy="584775"/>
          </a:xfrm>
          <a:prstGeom prst="rect">
            <a:avLst/>
          </a:prstGeom>
          <a:noFill/>
        </p:spPr>
        <p:txBody>
          <a:bodyPr wrap="square" rtlCol="0">
            <a:spAutoFit/>
          </a:bodyPr>
          <a:lstStyle/>
          <a:p>
            <a:r>
              <a:rPr lang="en-US" sz="1600">
                <a:solidFill>
                  <a:srgbClr val="00C0F3"/>
                </a:solidFill>
                <a:latin typeface="Helvetica" panose="020B0604020202020204" pitchFamily="34" charset="0"/>
                <a:cs typeface="Helvetica" panose="020B0604020202020204" pitchFamily="34" charset="0"/>
              </a:rPr>
              <a:t>Biggest R-rated opening weekend of 2023</a:t>
            </a:r>
            <a:endParaRPr lang="en-US" sz="1600" i="1">
              <a:solidFill>
                <a:srgbClr val="00C0F3"/>
              </a:solidFill>
              <a:latin typeface="Helvetica" panose="020B0604020202020204" pitchFamily="34" charset="0"/>
              <a:cs typeface="Helvetica" panose="020B0604020202020204" pitchFamily="34" charset="0"/>
            </a:endParaRPr>
          </a:p>
        </p:txBody>
      </p:sp>
      <p:sp>
        <p:nvSpPr>
          <p:cNvPr id="52" name="TextBox 51">
            <a:extLst>
              <a:ext uri="{FF2B5EF4-FFF2-40B4-BE49-F238E27FC236}">
                <a16:creationId xmlns:a16="http://schemas.microsoft.com/office/drawing/2014/main" id="{8A4926D9-E901-2231-AAA1-52F13976F366}"/>
              </a:ext>
            </a:extLst>
          </p:cNvPr>
          <p:cNvSpPr txBox="1"/>
          <p:nvPr/>
        </p:nvSpPr>
        <p:spPr>
          <a:xfrm>
            <a:off x="-16436" y="1689225"/>
            <a:ext cx="12208435" cy="523220"/>
          </a:xfrm>
          <a:prstGeom prst="rect">
            <a:avLst/>
          </a:prstGeom>
          <a:noFill/>
        </p:spPr>
        <p:txBody>
          <a:bodyPr wrap="square" rtlCol="0">
            <a:spAutoFit/>
          </a:bodyPr>
          <a:lstStyle/>
          <a:p>
            <a:pPr algn="ctr"/>
            <a:r>
              <a:rPr lang="en-US" sz="1600" b="1" u="sng">
                <a:solidFill>
                  <a:srgbClr val="1B1464"/>
                </a:solidFill>
                <a:latin typeface="Helvetica" panose="020B0604020202020204" pitchFamily="34" charset="0"/>
                <a:cs typeface="Helvetica" panose="020B0604020202020204" pitchFamily="34" charset="0"/>
              </a:rPr>
              <a:t>Domestic Opening Weekend Box Office Records</a:t>
            </a:r>
            <a:br>
              <a:rPr lang="en-US" sz="1600" b="1" u="sng">
                <a:solidFill>
                  <a:srgbClr val="1B1464"/>
                </a:solidFill>
                <a:latin typeface="Helvetica" panose="020B0604020202020204" pitchFamily="34" charset="0"/>
                <a:cs typeface="Helvetica" panose="020B0604020202020204" pitchFamily="34" charset="0"/>
              </a:rPr>
            </a:br>
            <a:r>
              <a:rPr lang="en-US" sz="1200">
                <a:solidFill>
                  <a:srgbClr val="1B1464"/>
                </a:solidFill>
                <a:latin typeface="Helvetica" panose="020B0604020202020204" pitchFamily="34" charset="0"/>
                <a:cs typeface="Helvetica" panose="020B0604020202020204" pitchFamily="34" charset="0"/>
              </a:rPr>
              <a:t>(7/21-7/23/23)</a:t>
            </a:r>
            <a:endParaRPr lang="en-US" sz="1600">
              <a:solidFill>
                <a:srgbClr val="1B1464"/>
              </a:solidFill>
              <a:latin typeface="Helvetica" panose="020B0604020202020204" pitchFamily="34" charset="0"/>
              <a:cs typeface="Helvetica" panose="020B0604020202020204" pitchFamily="34" charset="0"/>
            </a:endParaRPr>
          </a:p>
        </p:txBody>
      </p:sp>
      <p:pic>
        <p:nvPicPr>
          <p:cNvPr id="53" name="Graphic 52" descr="Trophy with solid fill">
            <a:extLst>
              <a:ext uri="{FF2B5EF4-FFF2-40B4-BE49-F238E27FC236}">
                <a16:creationId xmlns:a16="http://schemas.microsoft.com/office/drawing/2014/main" id="{9691ED26-4E07-9B2E-3FAE-D0E2B2E59EEE}"/>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299327" y="3683130"/>
            <a:ext cx="465300" cy="465300"/>
          </a:xfrm>
          <a:prstGeom prst="rect">
            <a:avLst/>
          </a:prstGeom>
        </p:spPr>
      </p:pic>
      <p:sp>
        <p:nvSpPr>
          <p:cNvPr id="54" name="TextBox 53">
            <a:extLst>
              <a:ext uri="{FF2B5EF4-FFF2-40B4-BE49-F238E27FC236}">
                <a16:creationId xmlns:a16="http://schemas.microsoft.com/office/drawing/2014/main" id="{8D17F020-A435-EED3-EBE9-C60C7BE04A97}"/>
              </a:ext>
            </a:extLst>
          </p:cNvPr>
          <p:cNvSpPr txBox="1"/>
          <p:nvPr/>
        </p:nvSpPr>
        <p:spPr>
          <a:xfrm>
            <a:off x="8879342" y="3623393"/>
            <a:ext cx="3195973" cy="584775"/>
          </a:xfrm>
          <a:prstGeom prst="rect">
            <a:avLst/>
          </a:prstGeom>
          <a:noFill/>
        </p:spPr>
        <p:txBody>
          <a:bodyPr wrap="square" rtlCol="0">
            <a:spAutoFit/>
          </a:bodyPr>
          <a:lstStyle/>
          <a:p>
            <a:r>
              <a:rPr lang="en-US" sz="1600">
                <a:solidFill>
                  <a:srgbClr val="00C0F3"/>
                </a:solidFill>
                <a:latin typeface="Helvetica" panose="020B0604020202020204" pitchFamily="34" charset="0"/>
                <a:cs typeface="Helvetica" panose="020B0604020202020204" pitchFamily="34" charset="0"/>
              </a:rPr>
              <a:t>Highest weekend ever for a movie that finished #2</a:t>
            </a:r>
          </a:p>
        </p:txBody>
      </p:sp>
      <p:pic>
        <p:nvPicPr>
          <p:cNvPr id="55" name="Graphic 54" descr="Trophy with solid fill">
            <a:extLst>
              <a:ext uri="{FF2B5EF4-FFF2-40B4-BE49-F238E27FC236}">
                <a16:creationId xmlns:a16="http://schemas.microsoft.com/office/drawing/2014/main" id="{729A11D1-4BF9-6CAC-C6BD-3C7A71074FBE}"/>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299327" y="4330328"/>
            <a:ext cx="465300" cy="465300"/>
          </a:xfrm>
          <a:prstGeom prst="rect">
            <a:avLst/>
          </a:prstGeom>
        </p:spPr>
      </p:pic>
      <p:sp>
        <p:nvSpPr>
          <p:cNvPr id="56" name="TextBox 55">
            <a:extLst>
              <a:ext uri="{FF2B5EF4-FFF2-40B4-BE49-F238E27FC236}">
                <a16:creationId xmlns:a16="http://schemas.microsoft.com/office/drawing/2014/main" id="{0CECC8A5-94E0-E25A-1362-6FE19B477D09}"/>
              </a:ext>
            </a:extLst>
          </p:cNvPr>
          <p:cNvSpPr txBox="1"/>
          <p:nvPr/>
        </p:nvSpPr>
        <p:spPr>
          <a:xfrm>
            <a:off x="8879342" y="4390677"/>
            <a:ext cx="3195973" cy="338554"/>
          </a:xfrm>
          <a:prstGeom prst="rect">
            <a:avLst/>
          </a:prstGeom>
          <a:noFill/>
        </p:spPr>
        <p:txBody>
          <a:bodyPr wrap="square" rtlCol="0">
            <a:spAutoFit/>
          </a:bodyPr>
          <a:lstStyle/>
          <a:p>
            <a:r>
              <a:rPr lang="en-US" sz="1600">
                <a:solidFill>
                  <a:srgbClr val="00C0F3"/>
                </a:solidFill>
                <a:latin typeface="Helvetica" panose="020B0604020202020204" pitchFamily="34" charset="0"/>
                <a:cs typeface="Helvetica" panose="020B0604020202020204" pitchFamily="34" charset="0"/>
              </a:rPr>
              <a:t>Largest biopic opening weekend</a:t>
            </a:r>
          </a:p>
        </p:txBody>
      </p:sp>
      <p:pic>
        <p:nvPicPr>
          <p:cNvPr id="57" name="Graphic 56" descr="Trophy with solid fill">
            <a:extLst>
              <a:ext uri="{FF2B5EF4-FFF2-40B4-BE49-F238E27FC236}">
                <a16:creationId xmlns:a16="http://schemas.microsoft.com/office/drawing/2014/main" id="{B664749E-3710-5E55-48B1-A1A63DBDEE6B}"/>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299327" y="4931566"/>
            <a:ext cx="465300" cy="465300"/>
          </a:xfrm>
          <a:prstGeom prst="rect">
            <a:avLst/>
          </a:prstGeom>
        </p:spPr>
      </p:pic>
      <p:sp>
        <p:nvSpPr>
          <p:cNvPr id="58" name="TextBox 57">
            <a:extLst>
              <a:ext uri="{FF2B5EF4-FFF2-40B4-BE49-F238E27FC236}">
                <a16:creationId xmlns:a16="http://schemas.microsoft.com/office/drawing/2014/main" id="{CD446F3D-13E9-B8C5-C7C0-1230C6D9D7D8}"/>
              </a:ext>
            </a:extLst>
          </p:cNvPr>
          <p:cNvSpPr txBox="1"/>
          <p:nvPr/>
        </p:nvSpPr>
        <p:spPr>
          <a:xfrm>
            <a:off x="8879342" y="4991399"/>
            <a:ext cx="3195973" cy="338554"/>
          </a:xfrm>
          <a:prstGeom prst="rect">
            <a:avLst/>
          </a:prstGeom>
          <a:noFill/>
        </p:spPr>
        <p:txBody>
          <a:bodyPr wrap="square" rtlCol="0">
            <a:spAutoFit/>
          </a:bodyPr>
          <a:lstStyle/>
          <a:p>
            <a:r>
              <a:rPr lang="en-US" sz="1600">
                <a:solidFill>
                  <a:srgbClr val="00C0F3"/>
                </a:solidFill>
                <a:latin typeface="Helvetica" panose="020B0604020202020204" pitchFamily="34" charset="0"/>
                <a:cs typeface="Helvetica" panose="020B0604020202020204" pitchFamily="34" charset="0"/>
              </a:rPr>
              <a:t>Biggest IMAX release of 2023</a:t>
            </a:r>
          </a:p>
        </p:txBody>
      </p:sp>
      <p:pic>
        <p:nvPicPr>
          <p:cNvPr id="61" name="Graphic 60" descr="Trophy with solid fill">
            <a:extLst>
              <a:ext uri="{FF2B5EF4-FFF2-40B4-BE49-F238E27FC236}">
                <a16:creationId xmlns:a16="http://schemas.microsoft.com/office/drawing/2014/main" id="{BF82C062-BAB4-1711-1F3B-137102B7EA33}"/>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299327" y="5641713"/>
            <a:ext cx="465300" cy="465300"/>
          </a:xfrm>
          <a:prstGeom prst="rect">
            <a:avLst/>
          </a:prstGeom>
        </p:spPr>
      </p:pic>
      <p:sp>
        <p:nvSpPr>
          <p:cNvPr id="62" name="TextBox 61">
            <a:extLst>
              <a:ext uri="{FF2B5EF4-FFF2-40B4-BE49-F238E27FC236}">
                <a16:creationId xmlns:a16="http://schemas.microsoft.com/office/drawing/2014/main" id="{46B301E8-6443-9212-A91C-122F3F28BA5A}"/>
              </a:ext>
            </a:extLst>
          </p:cNvPr>
          <p:cNvSpPr txBox="1"/>
          <p:nvPr/>
        </p:nvSpPr>
        <p:spPr>
          <a:xfrm>
            <a:off x="8879342" y="5551917"/>
            <a:ext cx="2998333" cy="584775"/>
          </a:xfrm>
          <a:prstGeom prst="rect">
            <a:avLst/>
          </a:prstGeom>
          <a:noFill/>
        </p:spPr>
        <p:txBody>
          <a:bodyPr wrap="square" rtlCol="0">
            <a:spAutoFit/>
          </a:bodyPr>
          <a:lstStyle/>
          <a:p>
            <a:r>
              <a:rPr lang="en-US" sz="1600">
                <a:solidFill>
                  <a:srgbClr val="00C0F3"/>
                </a:solidFill>
                <a:latin typeface="Helvetica" panose="020B0604020202020204" pitchFamily="34" charset="0"/>
                <a:cs typeface="Helvetica" panose="020B0604020202020204" pitchFamily="34" charset="0"/>
              </a:rPr>
              <a:t>Highest non-Batman opening for Christopher Nolan</a:t>
            </a:r>
          </a:p>
        </p:txBody>
      </p:sp>
      <p:sp>
        <p:nvSpPr>
          <p:cNvPr id="39" name="TextBox 38">
            <a:extLst>
              <a:ext uri="{FF2B5EF4-FFF2-40B4-BE49-F238E27FC236}">
                <a16:creationId xmlns:a16="http://schemas.microsoft.com/office/drawing/2014/main" id="{1A0B7477-BF36-CA4A-D9AD-1E34C06D4692}"/>
              </a:ext>
            </a:extLst>
          </p:cNvPr>
          <p:cNvSpPr txBox="1"/>
          <p:nvPr/>
        </p:nvSpPr>
        <p:spPr>
          <a:xfrm>
            <a:off x="4025045" y="2250155"/>
            <a:ext cx="4008059" cy="615553"/>
          </a:xfrm>
          <a:prstGeom prst="rect">
            <a:avLst/>
          </a:prstGeom>
          <a:noFill/>
        </p:spPr>
        <p:txBody>
          <a:bodyPr wrap="square" rtlCol="0">
            <a:spAutoFit/>
          </a:bodyPr>
          <a:lstStyle/>
          <a:p>
            <a:pPr algn="ctr"/>
            <a:r>
              <a:rPr lang="en-US" sz="2000" b="1" u="sng">
                <a:solidFill>
                  <a:srgbClr val="ED3C8D"/>
                </a:solidFill>
                <a:latin typeface="Helvetica" panose="020B0604020202020204" pitchFamily="34" charset="0"/>
                <a:cs typeface="Helvetica" panose="020B0604020202020204" pitchFamily="34" charset="0"/>
              </a:rPr>
              <a:t>Barbie</a:t>
            </a:r>
            <a:br>
              <a:rPr lang="en-US" sz="2000" b="1" u="sng">
                <a:solidFill>
                  <a:srgbClr val="ED3C8D"/>
                </a:solidFill>
                <a:latin typeface="Helvetica" panose="020B0604020202020204" pitchFamily="34" charset="0"/>
                <a:cs typeface="Helvetica" panose="020B0604020202020204" pitchFamily="34" charset="0"/>
              </a:rPr>
            </a:br>
            <a:r>
              <a:rPr lang="en-US" sz="1400" i="1">
                <a:solidFill>
                  <a:srgbClr val="ED3C8D"/>
                </a:solidFill>
                <a:latin typeface="Helvetica" panose="020B0604020202020204" pitchFamily="34" charset="0"/>
                <a:cs typeface="Helvetica" panose="020B0604020202020204" pitchFamily="34" charset="0"/>
              </a:rPr>
              <a:t>$162MM</a:t>
            </a:r>
            <a:endParaRPr lang="en-US" sz="2000" i="1">
              <a:solidFill>
                <a:srgbClr val="ED3C8D"/>
              </a:solidFill>
              <a:latin typeface="Helvetica" panose="020B0604020202020204" pitchFamily="34" charset="0"/>
              <a:cs typeface="Helvetica" panose="020B0604020202020204" pitchFamily="34" charset="0"/>
            </a:endParaRPr>
          </a:p>
        </p:txBody>
      </p:sp>
      <p:sp>
        <p:nvSpPr>
          <p:cNvPr id="50" name="TextBox 49">
            <a:extLst>
              <a:ext uri="{FF2B5EF4-FFF2-40B4-BE49-F238E27FC236}">
                <a16:creationId xmlns:a16="http://schemas.microsoft.com/office/drawing/2014/main" id="{A6244226-C20E-3FAA-52A5-A1075AF721AF}"/>
              </a:ext>
            </a:extLst>
          </p:cNvPr>
          <p:cNvSpPr txBox="1"/>
          <p:nvPr/>
        </p:nvSpPr>
        <p:spPr>
          <a:xfrm>
            <a:off x="8144147" y="2250155"/>
            <a:ext cx="4009753" cy="615553"/>
          </a:xfrm>
          <a:prstGeom prst="rect">
            <a:avLst/>
          </a:prstGeom>
          <a:noFill/>
        </p:spPr>
        <p:txBody>
          <a:bodyPr wrap="square" rtlCol="0">
            <a:spAutoFit/>
          </a:bodyPr>
          <a:lstStyle/>
          <a:p>
            <a:pPr algn="ctr"/>
            <a:r>
              <a:rPr lang="en-US" sz="2000" b="1" u="sng">
                <a:solidFill>
                  <a:srgbClr val="00C0F3"/>
                </a:solidFill>
                <a:latin typeface="Helvetica" panose="020B0604020202020204" pitchFamily="34" charset="0"/>
                <a:cs typeface="Helvetica" panose="020B0604020202020204" pitchFamily="34" charset="0"/>
              </a:rPr>
              <a:t>Oppenheimer</a:t>
            </a:r>
          </a:p>
          <a:p>
            <a:pPr algn="ctr"/>
            <a:r>
              <a:rPr lang="en-US" sz="1400" i="1">
                <a:solidFill>
                  <a:srgbClr val="00C0F3"/>
                </a:solidFill>
                <a:latin typeface="Helvetica" panose="020B0604020202020204" pitchFamily="34" charset="0"/>
                <a:cs typeface="Helvetica" panose="020B0604020202020204" pitchFamily="34" charset="0"/>
              </a:rPr>
              <a:t>$83MM</a:t>
            </a:r>
            <a:endParaRPr lang="en-US" sz="1400">
              <a:solidFill>
                <a:srgbClr val="00C0F3"/>
              </a:solidFill>
              <a:latin typeface="Helvetica" panose="020B0604020202020204" pitchFamily="34" charset="0"/>
              <a:cs typeface="Helvetica" panose="020B0604020202020204" pitchFamily="34" charset="0"/>
            </a:endParaRPr>
          </a:p>
        </p:txBody>
      </p:sp>
      <p:sp>
        <p:nvSpPr>
          <p:cNvPr id="6" name="Rectangle 5">
            <a:extLst>
              <a:ext uri="{FF2B5EF4-FFF2-40B4-BE49-F238E27FC236}">
                <a16:creationId xmlns:a16="http://schemas.microsoft.com/office/drawing/2014/main" id="{09B615E0-D843-99EF-3EAE-13B0DF89BF13}"/>
              </a:ext>
            </a:extLst>
          </p:cNvPr>
          <p:cNvSpPr/>
          <p:nvPr/>
        </p:nvSpPr>
        <p:spPr>
          <a:xfrm>
            <a:off x="371475" y="498357"/>
            <a:ext cx="11782425"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B1464"/>
                </a:solidFill>
                <a:latin typeface="Helvetica" pitchFamily="2" charset="0"/>
              </a:rPr>
              <a:t>Several box office records were broken during ‘Barbenheimer’ weekend which shows the </a:t>
            </a:r>
            <a:r>
              <a:rPr lang="en-US" sz="2600" b="1">
                <a:solidFill>
                  <a:srgbClr val="ED3C8D"/>
                </a:solidFill>
                <a:latin typeface="Helvetica" pitchFamily="2" charset="0"/>
              </a:rPr>
              <a:t>vibrancy of the movie going experience</a:t>
            </a:r>
          </a:p>
        </p:txBody>
      </p:sp>
    </p:spTree>
    <p:extLst>
      <p:ext uri="{BB962C8B-B14F-4D97-AF65-F5344CB8AC3E}">
        <p14:creationId xmlns:p14="http://schemas.microsoft.com/office/powerpoint/2010/main" val="37829938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6B41013D-31F8-0F68-AC3F-9C6D77A7BDE3}"/>
              </a:ext>
            </a:extLst>
          </p:cNvPr>
          <p:cNvSpPr>
            <a:spLocks noGrp="1" noRot="1" noMove="1" noResize="1" noEditPoints="1" noAdjustHandles="1" noChangeArrowheads="1" noChangeShapeType="1"/>
          </p:cNvSpPr>
          <p:nvPr/>
        </p:nvSpPr>
        <p:spPr>
          <a:xfrm>
            <a:off x="1758"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F17E588C-87A6-529D-9760-C031F804822A}"/>
              </a:ext>
            </a:extLst>
          </p:cNvPr>
          <p:cNvSpPr/>
          <p:nvPr/>
        </p:nvSpPr>
        <p:spPr>
          <a:xfrm>
            <a:off x="5536163" y="4782335"/>
            <a:ext cx="6179612" cy="1348406"/>
          </a:xfrm>
          <a:prstGeom prst="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E33CD061-6A5B-7DAE-EFDC-82A1FDDA0F22}"/>
              </a:ext>
            </a:extLst>
          </p:cNvPr>
          <p:cNvSpPr/>
          <p:nvPr/>
        </p:nvSpPr>
        <p:spPr>
          <a:xfrm>
            <a:off x="5538486" y="2132218"/>
            <a:ext cx="6199674" cy="2250381"/>
          </a:xfrm>
          <a:prstGeom prst="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12B8BE9-959F-95D4-BE6C-8A5DB7EB78FE}"/>
              </a:ext>
            </a:extLst>
          </p:cNvPr>
          <p:cNvSpPr/>
          <p:nvPr/>
        </p:nvSpPr>
        <p:spPr>
          <a:xfrm>
            <a:off x="493654" y="2132218"/>
            <a:ext cx="4563752" cy="2250381"/>
          </a:xfrm>
          <a:prstGeom prst="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06CEDF0A-D03C-E28C-8382-06185E8D0B5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BDE1BC5F-BB63-0916-3A60-3B803226C47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1E957BC7-FFD0-73CE-08EA-C2A979729B8D}"/>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14" name="TextBox 13">
            <a:extLst>
              <a:ext uri="{FF2B5EF4-FFF2-40B4-BE49-F238E27FC236}">
                <a16:creationId xmlns:a16="http://schemas.microsoft.com/office/drawing/2014/main" id="{52C5F10C-3D15-0961-A829-BA97BFE51D9F}"/>
              </a:ext>
            </a:extLst>
          </p:cNvPr>
          <p:cNvSpPr txBox="1"/>
          <p:nvPr/>
        </p:nvSpPr>
        <p:spPr>
          <a:xfrm>
            <a:off x="2059335" y="3875640"/>
            <a:ext cx="1419252" cy="477054"/>
          </a:xfrm>
          <a:prstGeom prst="rect">
            <a:avLst/>
          </a:prstGeom>
          <a:solidFill>
            <a:srgbClr val="1B1464"/>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18.5 MM</a:t>
            </a:r>
            <a:br>
              <a:rPr lang="en-US" sz="1600" b="1">
                <a:solidFill>
                  <a:prstClr val="white"/>
                </a:solidFill>
                <a:latin typeface="Helvetica" panose="020B0403020202020204" pitchFamily="34" charset="0"/>
              </a:rPr>
            </a:br>
            <a:r>
              <a:rPr kumimoji="0" lang="en-US" sz="800" i="0" u="none" strike="noStrike" kern="1200" cap="none" spc="0" normalizeH="0" baseline="0" noProof="0">
                <a:ln>
                  <a:noFill/>
                </a:ln>
                <a:solidFill>
                  <a:prstClr val="white"/>
                </a:solidFill>
                <a:effectLst/>
                <a:uLnTx/>
                <a:uFillTx/>
                <a:latin typeface="Helvetica" panose="020B0403020202020204" pitchFamily="34" charset="0"/>
                <a:ea typeface="+mn-ea"/>
                <a:cs typeface="+mn-cs"/>
              </a:rPr>
              <a:t>(combined)</a:t>
            </a:r>
            <a:endParaRPr kumimoji="0" lang="en-US" sz="1600" i="0" u="none" strike="noStrike" kern="1200" cap="none" spc="0" normalizeH="0" baseline="0" noProof="0">
              <a:ln>
                <a:noFill/>
              </a:ln>
              <a:solidFill>
                <a:prstClr val="white"/>
              </a:solidFill>
              <a:effectLst/>
              <a:uLnTx/>
              <a:uFillTx/>
              <a:latin typeface="Helvetica" panose="020B0403020202020204" pitchFamily="34" charset="0"/>
              <a:ea typeface="+mn-ea"/>
              <a:cs typeface="+mn-cs"/>
            </a:endParaRPr>
          </a:p>
        </p:txBody>
      </p:sp>
      <p:sp>
        <p:nvSpPr>
          <p:cNvPr id="28" name="TextBox 27">
            <a:extLst>
              <a:ext uri="{FF2B5EF4-FFF2-40B4-BE49-F238E27FC236}">
                <a16:creationId xmlns:a16="http://schemas.microsoft.com/office/drawing/2014/main" id="{6106A2E7-C7B3-5394-1B67-75D3F536C56D}"/>
              </a:ext>
            </a:extLst>
          </p:cNvPr>
          <p:cNvSpPr txBox="1"/>
          <p:nvPr/>
        </p:nvSpPr>
        <p:spPr>
          <a:xfrm>
            <a:off x="493655" y="1812714"/>
            <a:ext cx="11244505" cy="338554"/>
          </a:xfrm>
          <a:prstGeom prst="rect">
            <a:avLst/>
          </a:prstGeom>
          <a:solidFill>
            <a:srgbClr val="002060"/>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Cinema: Estimated Opening Weekend Adult 18+ Admissions</a:t>
            </a:r>
          </a:p>
        </p:txBody>
      </p:sp>
      <p:sp>
        <p:nvSpPr>
          <p:cNvPr id="29" name="Rectangle 28">
            <a:extLst>
              <a:ext uri="{FF2B5EF4-FFF2-40B4-BE49-F238E27FC236}">
                <a16:creationId xmlns:a16="http://schemas.microsoft.com/office/drawing/2014/main" id="{A6D4A92A-40A1-1405-F0FD-C8FC04FE2120}"/>
              </a:ext>
            </a:extLst>
          </p:cNvPr>
          <p:cNvSpPr/>
          <p:nvPr/>
        </p:nvSpPr>
        <p:spPr>
          <a:xfrm>
            <a:off x="503713" y="6209532"/>
            <a:ext cx="11539129" cy="338554"/>
          </a:xfrm>
          <a:prstGeom prst="rect">
            <a:avLst/>
          </a:prstGeom>
        </p:spPr>
        <p:txBody>
          <a:bodyPr wrap="square">
            <a:spAutoFit/>
          </a:bodyPr>
          <a:lstStyle/>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Source: Deadline, based on data from </a:t>
            </a:r>
            <a:r>
              <a:rPr kumimoji="0" lang="en-US" sz="800" b="0" i="0" u="none" strike="noStrike" kern="1200" cap="none" spc="0" normalizeH="0" baseline="0" noProof="0" err="1">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EntTelligence</a:t>
            </a:r>
            <a:r>
              <a:rPr lang="en-US" sz="800">
                <a:solidFill>
                  <a:srgbClr val="1B1464"/>
                </a:solidFill>
                <a:latin typeface="Helvetica" panose="020B0403020202020204" pitchFamily="34" charset="0"/>
                <a:ea typeface="Open Sans" panose="020B0606030504020204" pitchFamily="34" charset="0"/>
                <a:cs typeface="Open Sans" panose="020B0606030504020204" pitchFamily="34" charset="0"/>
              </a:rPr>
              <a:t>, </a:t>
            </a:r>
            <a:r>
              <a:rPr kumimoji="0" lang="en-US" sz="800" b="0" i="1"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‘‘Barbie’ Still Gorgeous With Best YTD $162M Opening; ‘Oppenheimer’ Detonates $82M+ In Incredible $300M+ U.S. Box Office Weekend – Monday AM Update’</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 7/24/23. ‘Other activities’ based on MRI-Simmons Fall 2022 Doublebase USA study, P18+, Sports attendance reflects P18+ reach for regular season games in the last 12 months</a:t>
            </a:r>
            <a:r>
              <a:rPr lang="en-US" sz="800">
                <a:solidFill>
                  <a:srgbClr val="1B1464"/>
                </a:solidFill>
                <a:latin typeface="Helvetica" panose="020B0403020202020204" pitchFamily="34" charset="0"/>
                <a:ea typeface="Open Sans" panose="020B0606030504020204" pitchFamily="34" charset="0"/>
                <a:cs typeface="Open Sans" panose="020B0606030504020204" pitchFamily="34" charset="0"/>
              </a:rPr>
              <a:t>, </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‘concert / live music’ includes country, rock, classical, Hip-Hop/R&amp;B, music festivals or other.</a:t>
            </a:r>
          </a:p>
        </p:txBody>
      </p:sp>
      <p:sp>
        <p:nvSpPr>
          <p:cNvPr id="45" name="Rectangle 44">
            <a:extLst>
              <a:ext uri="{FF2B5EF4-FFF2-40B4-BE49-F238E27FC236}">
                <a16:creationId xmlns:a16="http://schemas.microsoft.com/office/drawing/2014/main" id="{E9A311DD-2D1D-009C-E132-2983D1DF2E7F}"/>
              </a:ext>
            </a:extLst>
          </p:cNvPr>
          <p:cNvSpPr/>
          <p:nvPr/>
        </p:nvSpPr>
        <p:spPr>
          <a:xfrm>
            <a:off x="493654" y="4780786"/>
            <a:ext cx="4564526" cy="1348406"/>
          </a:xfrm>
          <a:prstGeom prst="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TextBox 47">
            <a:extLst>
              <a:ext uri="{FF2B5EF4-FFF2-40B4-BE49-F238E27FC236}">
                <a16:creationId xmlns:a16="http://schemas.microsoft.com/office/drawing/2014/main" id="{AF832392-EAAE-DBBE-9DF9-92D895B026AB}"/>
              </a:ext>
            </a:extLst>
          </p:cNvPr>
          <p:cNvSpPr txBox="1"/>
          <p:nvPr/>
        </p:nvSpPr>
        <p:spPr>
          <a:xfrm>
            <a:off x="5536161" y="5665911"/>
            <a:ext cx="1777021" cy="461665"/>
          </a:xfrm>
          <a:prstGeom prst="rect">
            <a:avLst/>
          </a:prstGeom>
          <a:solidFill>
            <a:srgbClr val="4EBEA4"/>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Went to a </a:t>
            </a:r>
            <a:r>
              <a:rPr kumimoji="0" lang="en-US" sz="1200" b="1" i="0" u="sng" strike="noStrike" kern="1200" cap="none" spc="0" normalizeH="0" baseline="0" noProof="0">
                <a:ln>
                  <a:noFill/>
                </a:ln>
                <a:solidFill>
                  <a:prstClr val="white"/>
                </a:solidFill>
                <a:effectLst/>
                <a:uLnTx/>
                <a:uFillTx/>
                <a:latin typeface="Helvetica" panose="020B0403020202020204" pitchFamily="34" charset="0"/>
                <a:ea typeface="+mn-ea"/>
                <a:cs typeface="+mn-cs"/>
              </a:rPr>
              <a:t>bar / club</a:t>
            </a:r>
            <a:br>
              <a:rPr kumimoji="0" lang="en-US" sz="12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br>
            <a:r>
              <a:rPr kumimoji="0" lang="en-US" sz="12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in last week: </a:t>
            </a:r>
            <a:r>
              <a:rPr kumimoji="0" lang="en-US" sz="1200" b="1" i="0" u="sng" strike="noStrike" kern="1200" cap="none" spc="0" normalizeH="0" baseline="0" noProof="0">
                <a:ln>
                  <a:noFill/>
                </a:ln>
                <a:solidFill>
                  <a:prstClr val="white"/>
                </a:solidFill>
                <a:effectLst/>
                <a:uLnTx/>
                <a:uFillTx/>
                <a:latin typeface="Helvetica" panose="020B0403020202020204" pitchFamily="34" charset="0"/>
                <a:ea typeface="+mn-ea"/>
                <a:cs typeface="+mn-cs"/>
              </a:rPr>
              <a:t>5.8 MM</a:t>
            </a:r>
          </a:p>
        </p:txBody>
      </p:sp>
      <p:sp>
        <p:nvSpPr>
          <p:cNvPr id="49" name="TextBox 48">
            <a:extLst>
              <a:ext uri="{FF2B5EF4-FFF2-40B4-BE49-F238E27FC236}">
                <a16:creationId xmlns:a16="http://schemas.microsoft.com/office/drawing/2014/main" id="{E0E0B249-0FA5-5386-3380-D1F31A27529E}"/>
              </a:ext>
            </a:extLst>
          </p:cNvPr>
          <p:cNvSpPr txBox="1"/>
          <p:nvPr/>
        </p:nvSpPr>
        <p:spPr>
          <a:xfrm>
            <a:off x="497444" y="4452171"/>
            <a:ext cx="11218333" cy="338554"/>
          </a:xfrm>
          <a:prstGeom prst="rect">
            <a:avLst/>
          </a:prstGeom>
          <a:solidFill>
            <a:srgbClr val="4EBEA4"/>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Other ‘Out-of-Home’ Activities by Comparison (Adult 18+)</a:t>
            </a:r>
          </a:p>
        </p:txBody>
      </p:sp>
      <p:sp>
        <p:nvSpPr>
          <p:cNvPr id="20" name="Rectangle 19">
            <a:extLst>
              <a:ext uri="{FF2B5EF4-FFF2-40B4-BE49-F238E27FC236}">
                <a16:creationId xmlns:a16="http://schemas.microsoft.com/office/drawing/2014/main" id="{D759E826-2616-8529-D9EA-4C49B8931184}"/>
              </a:ext>
            </a:extLst>
          </p:cNvPr>
          <p:cNvSpPr/>
          <p:nvPr/>
        </p:nvSpPr>
        <p:spPr>
          <a:xfrm>
            <a:off x="333375" y="512331"/>
            <a:ext cx="11837107"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‘Barbenheimer’ opening weekend audience </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far exceeded the annual attendance</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 of the four major sports plus other popular summer activities</a:t>
            </a:r>
            <a:endParaRPr kumimoji="0" lang="en-US" sz="2600" b="0" i="0" u="none" strike="noStrike" kern="1200" cap="none" spc="0" normalizeH="0" baseline="0" noProof="0">
              <a:ln>
                <a:noFill/>
              </a:ln>
              <a:solidFill>
                <a:srgbClr val="1B1464"/>
              </a:solidFill>
              <a:effectLst/>
              <a:uLnTx/>
              <a:uFillTx/>
              <a:latin typeface="Helvetica" pitchFamily="2" charset="0"/>
              <a:ea typeface="+mn-ea"/>
              <a:cs typeface="+mn-cs"/>
            </a:endParaRPr>
          </a:p>
        </p:txBody>
      </p:sp>
      <p:sp>
        <p:nvSpPr>
          <p:cNvPr id="22" name="TextBox 21">
            <a:extLst>
              <a:ext uri="{FF2B5EF4-FFF2-40B4-BE49-F238E27FC236}">
                <a16:creationId xmlns:a16="http://schemas.microsoft.com/office/drawing/2014/main" id="{1C1358E9-A32C-81C7-7D54-533E2B16C465}"/>
              </a:ext>
            </a:extLst>
          </p:cNvPr>
          <p:cNvSpPr txBox="1"/>
          <p:nvPr/>
        </p:nvSpPr>
        <p:spPr>
          <a:xfrm>
            <a:off x="6707837" y="3944890"/>
            <a:ext cx="1023574" cy="338554"/>
          </a:xfrm>
          <a:prstGeom prst="rect">
            <a:avLst/>
          </a:prstGeom>
          <a:solidFill>
            <a:srgbClr val="ED3C8D"/>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12.8 MM</a:t>
            </a:r>
          </a:p>
        </p:txBody>
      </p:sp>
      <p:sp>
        <p:nvSpPr>
          <p:cNvPr id="26" name="TextBox 25">
            <a:extLst>
              <a:ext uri="{FF2B5EF4-FFF2-40B4-BE49-F238E27FC236}">
                <a16:creationId xmlns:a16="http://schemas.microsoft.com/office/drawing/2014/main" id="{ABFBED88-DABC-1C59-DCC4-54F98FAE9F52}"/>
              </a:ext>
            </a:extLst>
          </p:cNvPr>
          <p:cNvSpPr txBox="1"/>
          <p:nvPr/>
        </p:nvSpPr>
        <p:spPr>
          <a:xfrm>
            <a:off x="9531009" y="3944890"/>
            <a:ext cx="922106" cy="338554"/>
          </a:xfrm>
          <a:prstGeom prst="rect">
            <a:avLst/>
          </a:prstGeom>
          <a:solidFill>
            <a:srgbClr val="00C0F3"/>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solidFill>
                  <a:prstClr val="white"/>
                </a:solidFill>
                <a:latin typeface="Helvetica" panose="020B0403020202020204" pitchFamily="34" charset="0"/>
              </a:rPr>
              <a:t>5.8</a:t>
            </a:r>
            <a:r>
              <a:rPr kumimoji="0" lang="en-US" sz="16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 MM</a:t>
            </a:r>
          </a:p>
        </p:txBody>
      </p:sp>
      <p:sp>
        <p:nvSpPr>
          <p:cNvPr id="16" name="TextBox 15">
            <a:extLst>
              <a:ext uri="{FF2B5EF4-FFF2-40B4-BE49-F238E27FC236}">
                <a16:creationId xmlns:a16="http://schemas.microsoft.com/office/drawing/2014/main" id="{86821A02-8242-EFAC-F4A2-487402014A0F}"/>
              </a:ext>
            </a:extLst>
          </p:cNvPr>
          <p:cNvSpPr txBox="1"/>
          <p:nvPr/>
        </p:nvSpPr>
        <p:spPr>
          <a:xfrm>
            <a:off x="2615469" y="2758896"/>
            <a:ext cx="318367" cy="523220"/>
          </a:xfrm>
          <a:prstGeom prst="rect">
            <a:avLst/>
          </a:prstGeom>
          <a:noFill/>
        </p:spPr>
        <p:txBody>
          <a:bodyPr wrap="square" rtlCol="0">
            <a:spAutoFit/>
          </a:bodyPr>
          <a:lstStyle/>
          <a:p>
            <a:pPr algn="ctr"/>
            <a:r>
              <a:rPr lang="en-US" sz="2800" b="1">
                <a:solidFill>
                  <a:srgbClr val="ED3C8D"/>
                </a:solidFill>
                <a:latin typeface="Helvetica" panose="020B0604020202020204" pitchFamily="34" charset="0"/>
                <a:cs typeface="Helvetica" panose="020B0604020202020204" pitchFamily="34" charset="0"/>
              </a:rPr>
              <a:t>+</a:t>
            </a:r>
          </a:p>
        </p:txBody>
      </p:sp>
      <p:pic>
        <p:nvPicPr>
          <p:cNvPr id="24" name="Picture 23">
            <a:extLst>
              <a:ext uri="{FF2B5EF4-FFF2-40B4-BE49-F238E27FC236}">
                <a16:creationId xmlns:a16="http://schemas.microsoft.com/office/drawing/2014/main" id="{A534776F-6D27-4F4F-90A4-13DAEAAF184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65075" y="2223538"/>
            <a:ext cx="1099336" cy="1593937"/>
          </a:xfrm>
          <a:prstGeom prst="rect">
            <a:avLst/>
          </a:prstGeom>
          <a:ln w="19050">
            <a:solidFill>
              <a:srgbClr val="ED3C8D"/>
            </a:solidFill>
          </a:ln>
        </p:spPr>
      </p:pic>
      <p:pic>
        <p:nvPicPr>
          <p:cNvPr id="27" name="Picture 4">
            <a:extLst>
              <a:ext uri="{FF2B5EF4-FFF2-40B4-BE49-F238E27FC236}">
                <a16:creationId xmlns:a16="http://schemas.microsoft.com/office/drawing/2014/main" id="{15DA1629-DF35-D963-7509-20F9DCE214F7}"/>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984894" y="2234808"/>
            <a:ext cx="1062337" cy="1571397"/>
          </a:xfrm>
          <a:prstGeom prst="rect">
            <a:avLst/>
          </a:prstGeom>
          <a:ln w="19050">
            <a:solidFill>
              <a:srgbClr val="00C0F3"/>
            </a:solidFill>
          </a:ln>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8F82197B-7810-808D-38A6-4952F863335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69956" y="2223538"/>
            <a:ext cx="1099336" cy="1593937"/>
          </a:xfrm>
          <a:prstGeom prst="rect">
            <a:avLst/>
          </a:prstGeom>
          <a:ln w="19050">
            <a:solidFill>
              <a:srgbClr val="ED3C8D"/>
            </a:solidFill>
          </a:ln>
        </p:spPr>
      </p:pic>
      <p:pic>
        <p:nvPicPr>
          <p:cNvPr id="34" name="Picture 4">
            <a:extLst>
              <a:ext uri="{FF2B5EF4-FFF2-40B4-BE49-F238E27FC236}">
                <a16:creationId xmlns:a16="http://schemas.microsoft.com/office/drawing/2014/main" id="{ACDD13C9-01E9-D2BE-71B4-3BD0D2E5CE9C}"/>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9460894" y="2234808"/>
            <a:ext cx="1062337" cy="1571397"/>
          </a:xfrm>
          <a:prstGeom prst="rect">
            <a:avLst/>
          </a:prstGeom>
          <a:ln w="19050">
            <a:solidFill>
              <a:srgbClr val="00C0F3"/>
            </a:solidFill>
          </a:ln>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9A48E70-6A43-CB81-2A9E-0E4837595540}"/>
              </a:ext>
            </a:extLst>
          </p:cNvPr>
          <p:cNvSpPr txBox="1"/>
          <p:nvPr/>
        </p:nvSpPr>
        <p:spPr>
          <a:xfrm>
            <a:off x="806676" y="5665911"/>
            <a:ext cx="3937707" cy="461665"/>
          </a:xfrm>
          <a:prstGeom prst="rect">
            <a:avLst/>
          </a:prstGeom>
          <a:solidFill>
            <a:srgbClr val="4EBEA4"/>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4 Major Sports Leagues – regular season combined attendance reach (last 12 months): </a:t>
            </a:r>
            <a:r>
              <a:rPr lang="en-US" sz="1200" b="1" u="sng">
                <a:solidFill>
                  <a:prstClr val="white"/>
                </a:solidFill>
                <a:latin typeface="Helvetica" panose="020B0403020202020204" pitchFamily="34" charset="0"/>
              </a:rPr>
              <a:t>14</a:t>
            </a:r>
            <a:r>
              <a:rPr kumimoji="0" lang="en-US" sz="1200" b="1" i="0" u="sng" strike="noStrike" kern="1200" cap="none" spc="0" normalizeH="0" baseline="0" noProof="0">
                <a:ln>
                  <a:noFill/>
                </a:ln>
                <a:solidFill>
                  <a:prstClr val="white"/>
                </a:solidFill>
                <a:effectLst/>
                <a:uLnTx/>
                <a:uFillTx/>
                <a:latin typeface="Helvetica" panose="020B0403020202020204" pitchFamily="34" charset="0"/>
                <a:ea typeface="+mn-ea"/>
                <a:cs typeface="+mn-cs"/>
              </a:rPr>
              <a:t>.4 MM</a:t>
            </a:r>
          </a:p>
        </p:txBody>
      </p:sp>
      <p:pic>
        <p:nvPicPr>
          <p:cNvPr id="37" name="Picture 36" descr="Icon&#10;&#10;Description automatically generated with low confidence">
            <a:extLst>
              <a:ext uri="{FF2B5EF4-FFF2-40B4-BE49-F238E27FC236}">
                <a16:creationId xmlns:a16="http://schemas.microsoft.com/office/drawing/2014/main" id="{A23B2546-90C3-632D-2E86-C8188B28FD6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32256" y="4856431"/>
            <a:ext cx="784830" cy="784830"/>
          </a:xfrm>
          <a:prstGeom prst="rect">
            <a:avLst/>
          </a:prstGeom>
        </p:spPr>
      </p:pic>
      <p:pic>
        <p:nvPicPr>
          <p:cNvPr id="1026" name="Picture 2" descr="National Football League - Wikipedia">
            <a:extLst>
              <a:ext uri="{FF2B5EF4-FFF2-40B4-BE49-F238E27FC236}">
                <a16:creationId xmlns:a16="http://schemas.microsoft.com/office/drawing/2014/main" id="{4FDAD82C-EA9D-EBB1-F0AD-F0A3447F2ED8}"/>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920603" y="4834208"/>
            <a:ext cx="574583" cy="78950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a:extLst>
              <a:ext uri="{FF2B5EF4-FFF2-40B4-BE49-F238E27FC236}">
                <a16:creationId xmlns:a16="http://schemas.microsoft.com/office/drawing/2014/main" id="{BC09DEA8-A417-6271-367B-E82C3F7CAA50}"/>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2782402" y="4903839"/>
            <a:ext cx="703786" cy="650243"/>
          </a:xfrm>
          <a:prstGeom prst="rect">
            <a:avLst/>
          </a:prstGeom>
        </p:spPr>
      </p:pic>
      <p:pic>
        <p:nvPicPr>
          <p:cNvPr id="1030" name="Picture 6" descr="NBA Logo and symbol, meaning, history, PNG, brand">
            <a:extLst>
              <a:ext uri="{FF2B5EF4-FFF2-40B4-BE49-F238E27FC236}">
                <a16:creationId xmlns:a16="http://schemas.microsoft.com/office/drawing/2014/main" id="{2C84AB95-BD5D-527C-1259-2408792B50C7}"/>
              </a:ext>
            </a:extLst>
          </p:cNvPr>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2013442" y="4834720"/>
            <a:ext cx="339310" cy="78848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ational Hockey League - Wikipedia">
            <a:extLst>
              <a:ext uri="{FF2B5EF4-FFF2-40B4-BE49-F238E27FC236}">
                <a16:creationId xmlns:a16="http://schemas.microsoft.com/office/drawing/2014/main" id="{7F3F2674-5C2B-719F-38B1-B91DC41A348B}"/>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3916451" y="4845764"/>
            <a:ext cx="667399" cy="76639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FAA3738E-CE9D-381E-041B-2FE9D06E4DDD}"/>
              </a:ext>
            </a:extLst>
          </p:cNvPr>
          <p:cNvSpPr txBox="1"/>
          <p:nvPr/>
        </p:nvSpPr>
        <p:spPr>
          <a:xfrm>
            <a:off x="7648462" y="5665911"/>
            <a:ext cx="1693658" cy="461665"/>
          </a:xfrm>
          <a:prstGeom prst="rect">
            <a:avLst/>
          </a:prstGeom>
          <a:solidFill>
            <a:srgbClr val="4EBEA4"/>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Went to the </a:t>
            </a:r>
            <a:r>
              <a:rPr kumimoji="0" lang="en-US" sz="1200" b="1" i="0" u="sng" strike="noStrike" kern="1200" cap="none" spc="0" normalizeH="0" baseline="0" noProof="0">
                <a:ln>
                  <a:noFill/>
                </a:ln>
                <a:solidFill>
                  <a:prstClr val="white"/>
                </a:solidFill>
                <a:effectLst/>
                <a:uLnTx/>
                <a:uFillTx/>
                <a:latin typeface="Helvetica" panose="020B0403020202020204" pitchFamily="34" charset="0"/>
                <a:ea typeface="+mn-ea"/>
                <a:cs typeface="+mn-cs"/>
              </a:rPr>
              <a:t>beach</a:t>
            </a:r>
            <a:br>
              <a:rPr kumimoji="0" lang="en-US" sz="12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br>
            <a:r>
              <a:rPr kumimoji="0" lang="en-US" sz="12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in last week: </a:t>
            </a:r>
            <a:r>
              <a:rPr kumimoji="0" lang="en-US" sz="1200" b="1" i="0" u="sng" strike="noStrike" kern="1200" cap="none" spc="0" normalizeH="0" baseline="0" noProof="0">
                <a:ln>
                  <a:noFill/>
                </a:ln>
                <a:solidFill>
                  <a:prstClr val="white"/>
                </a:solidFill>
                <a:effectLst/>
                <a:uLnTx/>
                <a:uFillTx/>
                <a:latin typeface="Helvetica" panose="020B0403020202020204" pitchFamily="34" charset="0"/>
                <a:ea typeface="+mn-ea"/>
                <a:cs typeface="+mn-cs"/>
              </a:rPr>
              <a:t>5.2 MM</a:t>
            </a:r>
          </a:p>
        </p:txBody>
      </p:sp>
      <p:pic>
        <p:nvPicPr>
          <p:cNvPr id="19" name="Picture 18" descr="A picture containing icon&#10;&#10;Description automatically generated">
            <a:extLst>
              <a:ext uri="{FF2B5EF4-FFF2-40B4-BE49-F238E27FC236}">
                <a16:creationId xmlns:a16="http://schemas.microsoft.com/office/drawing/2014/main" id="{E8D81953-D76B-176B-A8A2-BA42FCF437FD}"/>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082990" y="4816659"/>
            <a:ext cx="824602" cy="824602"/>
          </a:xfrm>
          <a:prstGeom prst="rect">
            <a:avLst/>
          </a:prstGeom>
        </p:spPr>
      </p:pic>
      <p:sp>
        <p:nvSpPr>
          <p:cNvPr id="3" name="TextBox 2">
            <a:extLst>
              <a:ext uri="{FF2B5EF4-FFF2-40B4-BE49-F238E27FC236}">
                <a16:creationId xmlns:a16="http://schemas.microsoft.com/office/drawing/2014/main" id="{1333D5AD-54A5-A469-C4B7-9960ED29FBDB}"/>
              </a:ext>
            </a:extLst>
          </p:cNvPr>
          <p:cNvSpPr txBox="1"/>
          <p:nvPr/>
        </p:nvSpPr>
        <p:spPr>
          <a:xfrm>
            <a:off x="9677400" y="5665911"/>
            <a:ext cx="2026611" cy="461665"/>
          </a:xfrm>
          <a:prstGeom prst="rect">
            <a:avLst/>
          </a:prstGeom>
          <a:solidFill>
            <a:srgbClr val="4EBEA4"/>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Went to a </a:t>
            </a:r>
            <a:r>
              <a:rPr kumimoji="0" lang="en-US" sz="1200" b="1" i="0" u="sng" strike="noStrike" kern="1200" cap="none" spc="0" normalizeH="0" baseline="0" noProof="0">
                <a:ln>
                  <a:noFill/>
                </a:ln>
                <a:solidFill>
                  <a:prstClr val="white"/>
                </a:solidFill>
                <a:effectLst/>
                <a:uLnTx/>
                <a:uFillTx/>
                <a:latin typeface="Helvetica" panose="020B0403020202020204" pitchFamily="34" charset="0"/>
                <a:ea typeface="+mn-ea"/>
                <a:cs typeface="+mn-cs"/>
              </a:rPr>
              <a:t>concert / live music</a:t>
            </a:r>
            <a:r>
              <a:rPr kumimoji="0" lang="en-US" sz="1200" b="1" i="0" strike="noStrike" kern="1200" cap="none" spc="0" normalizeH="0" baseline="0" noProof="0">
                <a:ln>
                  <a:noFill/>
                </a:ln>
                <a:solidFill>
                  <a:prstClr val="white"/>
                </a:solidFill>
                <a:effectLst/>
                <a:uLnTx/>
                <a:uFillTx/>
                <a:latin typeface="Helvetica" panose="020B0403020202020204" pitchFamily="34" charset="0"/>
                <a:ea typeface="+mn-ea"/>
                <a:cs typeface="+mn-cs"/>
              </a:rPr>
              <a:t> </a:t>
            </a:r>
            <a:r>
              <a:rPr kumimoji="0" lang="en-US" sz="1200" b="1" i="0" u="none" strike="noStrike" kern="1200" cap="none" spc="0" normalizeH="0" baseline="0" noProof="0">
                <a:ln>
                  <a:noFill/>
                </a:ln>
                <a:solidFill>
                  <a:prstClr val="white"/>
                </a:solidFill>
                <a:effectLst/>
                <a:uLnTx/>
                <a:uFillTx/>
                <a:latin typeface="Helvetica" panose="020B0403020202020204" pitchFamily="34" charset="0"/>
                <a:ea typeface="+mn-ea"/>
                <a:cs typeface="+mn-cs"/>
              </a:rPr>
              <a:t>in last week: </a:t>
            </a:r>
            <a:r>
              <a:rPr kumimoji="0" lang="en-US" sz="1200" b="1" i="0" u="sng" strike="noStrike" kern="1200" cap="none" spc="0" normalizeH="0" baseline="0" noProof="0">
                <a:ln>
                  <a:noFill/>
                </a:ln>
                <a:solidFill>
                  <a:prstClr val="white"/>
                </a:solidFill>
                <a:effectLst/>
                <a:uLnTx/>
                <a:uFillTx/>
                <a:latin typeface="Helvetica" panose="020B0403020202020204" pitchFamily="34" charset="0"/>
                <a:ea typeface="+mn-ea"/>
                <a:cs typeface="+mn-cs"/>
              </a:rPr>
              <a:t>841K</a:t>
            </a:r>
          </a:p>
        </p:txBody>
      </p:sp>
      <p:pic>
        <p:nvPicPr>
          <p:cNvPr id="12" name="Picture 11" descr="Icon&#10;&#10;Description automatically generated">
            <a:extLst>
              <a:ext uri="{FF2B5EF4-FFF2-40B4-BE49-F238E27FC236}">
                <a16:creationId xmlns:a16="http://schemas.microsoft.com/office/drawing/2014/main" id="{BA6A2D6F-626C-F673-B78D-664B119FB526}"/>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0314204" y="4816660"/>
            <a:ext cx="824601" cy="824601"/>
          </a:xfrm>
          <a:prstGeom prst="rect">
            <a:avLst/>
          </a:prstGeom>
        </p:spPr>
      </p:pic>
    </p:spTree>
    <p:extLst>
      <p:ext uri="{BB962C8B-B14F-4D97-AF65-F5344CB8AC3E}">
        <p14:creationId xmlns:p14="http://schemas.microsoft.com/office/powerpoint/2010/main" val="16413752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52AD7-7F6F-4810-03DE-C115B33C9778}"/>
              </a:ext>
            </a:extLst>
          </p:cNvPr>
          <p:cNvSpPr>
            <a:spLocks noGrp="1" noRot="1" noMove="1" noResize="1" noEditPoints="1" noAdjustHandles="1" noChangeArrowheads="1" noChangeShapeType="1"/>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06CEDF0A-D03C-E28C-8382-06185E8D0B5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BDE1BC5F-BB63-0916-3A60-3B803226C47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1E957BC7-FFD0-73CE-08EA-C2A979729B8D}"/>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4" name="Rectangle 3">
            <a:extLst>
              <a:ext uri="{FF2B5EF4-FFF2-40B4-BE49-F238E27FC236}">
                <a16:creationId xmlns:a16="http://schemas.microsoft.com/office/drawing/2014/main" id="{E721C4F8-E4E6-6FB3-B5B5-4DE5D7D03995}"/>
              </a:ext>
            </a:extLst>
          </p:cNvPr>
          <p:cNvSpPr/>
          <p:nvPr/>
        </p:nvSpPr>
        <p:spPr>
          <a:xfrm>
            <a:off x="497962" y="6321743"/>
            <a:ext cx="11793936" cy="215444"/>
          </a:xfrm>
          <a:prstGeom prst="rect">
            <a:avLst/>
          </a:prstGeom>
        </p:spPr>
        <p:txBody>
          <a:bodyPr wrap="square">
            <a:sp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Source: Screendollars, </a:t>
            </a:r>
            <a:r>
              <a:rPr kumimoji="0" lang="en-US" sz="800" b="0" i="1"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‘Newsletter Issue No. 278’</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 7/23/23, industry data provided by EntTelligence.</a:t>
            </a:r>
          </a:p>
        </p:txBody>
      </p:sp>
      <p:cxnSp>
        <p:nvCxnSpPr>
          <p:cNvPr id="24" name="Straight Connector 23">
            <a:extLst>
              <a:ext uri="{FF2B5EF4-FFF2-40B4-BE49-F238E27FC236}">
                <a16:creationId xmlns:a16="http://schemas.microsoft.com/office/drawing/2014/main" id="{8CB2D85C-23F1-B198-69EC-4ADC7E433BD6}"/>
              </a:ext>
            </a:extLst>
          </p:cNvPr>
          <p:cNvCxnSpPr>
            <a:cxnSpLocks/>
          </p:cNvCxnSpPr>
          <p:nvPr/>
        </p:nvCxnSpPr>
        <p:spPr>
          <a:xfrm>
            <a:off x="4072816" y="2870200"/>
            <a:ext cx="0" cy="3242732"/>
          </a:xfrm>
          <a:prstGeom prst="line">
            <a:avLst/>
          </a:prstGeom>
          <a:ln w="28575">
            <a:solidFill>
              <a:srgbClr val="1B1464"/>
            </a:solidFill>
            <a:prstDash val="lg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3D88096-E1BB-EEDA-F2DC-73BFC9A96704}"/>
              </a:ext>
            </a:extLst>
          </p:cNvPr>
          <p:cNvCxnSpPr>
            <a:cxnSpLocks/>
          </p:cNvCxnSpPr>
          <p:nvPr/>
        </p:nvCxnSpPr>
        <p:spPr>
          <a:xfrm>
            <a:off x="8177143" y="2870200"/>
            <a:ext cx="0" cy="3242732"/>
          </a:xfrm>
          <a:prstGeom prst="line">
            <a:avLst/>
          </a:prstGeom>
          <a:ln w="28575">
            <a:solidFill>
              <a:srgbClr val="1B1464"/>
            </a:solidFill>
            <a:prstDash val="lgDash"/>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94815294-A41D-7F96-56FC-DB1C7F8B4AA8}"/>
              </a:ext>
            </a:extLst>
          </p:cNvPr>
          <p:cNvSpPr txBox="1"/>
          <p:nvPr/>
        </p:nvSpPr>
        <p:spPr>
          <a:xfrm>
            <a:off x="51023" y="2399386"/>
            <a:ext cx="4021793" cy="338554"/>
          </a:xfrm>
          <a:prstGeom prst="rect">
            <a:avLst/>
          </a:prstGeom>
          <a:noFill/>
        </p:spPr>
        <p:txBody>
          <a:bodyPr wrap="square" rtlCol="0">
            <a:spAutoFit/>
          </a:bodyPr>
          <a:lstStyle/>
          <a:p>
            <a:pPr algn="ctr"/>
            <a:r>
              <a:rPr lang="en-US" sz="1600" b="1" u="sng">
                <a:solidFill>
                  <a:srgbClr val="1B1464"/>
                </a:solidFill>
                <a:latin typeface="Helvetica" panose="020B0604020202020204" pitchFamily="34" charset="0"/>
                <a:cs typeface="Helvetica" panose="020B0604020202020204" pitchFamily="34" charset="0"/>
              </a:rPr>
              <a:t>Gender</a:t>
            </a:r>
          </a:p>
        </p:txBody>
      </p:sp>
      <p:sp>
        <p:nvSpPr>
          <p:cNvPr id="31" name="TextBox 30">
            <a:extLst>
              <a:ext uri="{FF2B5EF4-FFF2-40B4-BE49-F238E27FC236}">
                <a16:creationId xmlns:a16="http://schemas.microsoft.com/office/drawing/2014/main" id="{929256F1-11CC-9573-CA1F-31C356D39F7E}"/>
              </a:ext>
            </a:extLst>
          </p:cNvPr>
          <p:cNvSpPr txBox="1"/>
          <p:nvPr/>
        </p:nvSpPr>
        <p:spPr>
          <a:xfrm>
            <a:off x="-15534" y="1744466"/>
            <a:ext cx="12207534" cy="584775"/>
          </a:xfrm>
          <a:prstGeom prst="rect">
            <a:avLst/>
          </a:prstGeom>
          <a:noFill/>
        </p:spPr>
        <p:txBody>
          <a:bodyPr wrap="square" rtlCol="0">
            <a:spAutoFit/>
          </a:bodyPr>
          <a:lstStyle/>
          <a:p>
            <a:pPr algn="ctr"/>
            <a:r>
              <a:rPr lang="en-US" b="1" u="sng">
                <a:solidFill>
                  <a:srgbClr val="1B1464"/>
                </a:solidFill>
                <a:latin typeface="Helvetica" panose="020B0604020202020204" pitchFamily="34" charset="0"/>
                <a:cs typeface="Helvetica" panose="020B0604020202020204" pitchFamily="34" charset="0"/>
              </a:rPr>
              <a:t>Opening Weekend Demographics by Movie</a:t>
            </a:r>
          </a:p>
          <a:p>
            <a:pPr algn="ctr"/>
            <a:r>
              <a:rPr lang="en-US" sz="1400">
                <a:solidFill>
                  <a:srgbClr val="1B1464"/>
                </a:solidFill>
                <a:latin typeface="Helvetica" panose="020B0604020202020204" pitchFamily="34" charset="0"/>
                <a:cs typeface="Helvetica" panose="020B0604020202020204" pitchFamily="34" charset="0"/>
              </a:rPr>
              <a:t>7/21-7/23/23</a:t>
            </a:r>
          </a:p>
        </p:txBody>
      </p:sp>
      <p:sp>
        <p:nvSpPr>
          <p:cNvPr id="32" name="TextBox 31">
            <a:extLst>
              <a:ext uri="{FF2B5EF4-FFF2-40B4-BE49-F238E27FC236}">
                <a16:creationId xmlns:a16="http://schemas.microsoft.com/office/drawing/2014/main" id="{04C2CFEE-4ECF-C3C3-87FF-6205767FA9DC}"/>
              </a:ext>
            </a:extLst>
          </p:cNvPr>
          <p:cNvSpPr txBox="1"/>
          <p:nvPr/>
        </p:nvSpPr>
        <p:spPr>
          <a:xfrm>
            <a:off x="8234503" y="2368561"/>
            <a:ext cx="4021793" cy="338554"/>
          </a:xfrm>
          <a:prstGeom prst="rect">
            <a:avLst/>
          </a:prstGeom>
          <a:noFill/>
        </p:spPr>
        <p:txBody>
          <a:bodyPr wrap="square" rtlCol="0">
            <a:spAutoFit/>
          </a:bodyPr>
          <a:lstStyle/>
          <a:p>
            <a:pPr algn="ctr"/>
            <a:r>
              <a:rPr lang="en-US" sz="1600" b="1" u="sng">
                <a:solidFill>
                  <a:srgbClr val="1B1464"/>
                </a:solidFill>
                <a:latin typeface="Helvetica" panose="020B0604020202020204" pitchFamily="34" charset="0"/>
                <a:cs typeface="Helvetica" panose="020B0604020202020204" pitchFamily="34" charset="0"/>
              </a:rPr>
              <a:t>Audience Type Comp %</a:t>
            </a:r>
          </a:p>
        </p:txBody>
      </p:sp>
      <p:sp>
        <p:nvSpPr>
          <p:cNvPr id="33" name="TextBox 32">
            <a:extLst>
              <a:ext uri="{FF2B5EF4-FFF2-40B4-BE49-F238E27FC236}">
                <a16:creationId xmlns:a16="http://schemas.microsoft.com/office/drawing/2014/main" id="{67BCA0BC-C2B1-BB5B-2761-A6DCF06924A1}"/>
              </a:ext>
            </a:extLst>
          </p:cNvPr>
          <p:cNvSpPr txBox="1"/>
          <p:nvPr/>
        </p:nvSpPr>
        <p:spPr>
          <a:xfrm>
            <a:off x="4183311" y="2368561"/>
            <a:ext cx="4021793" cy="338554"/>
          </a:xfrm>
          <a:prstGeom prst="rect">
            <a:avLst/>
          </a:prstGeom>
          <a:noFill/>
        </p:spPr>
        <p:txBody>
          <a:bodyPr wrap="square" rtlCol="0">
            <a:spAutoFit/>
          </a:bodyPr>
          <a:lstStyle/>
          <a:p>
            <a:pPr algn="ctr"/>
            <a:r>
              <a:rPr lang="en-US" sz="1600" b="1" u="sng">
                <a:solidFill>
                  <a:srgbClr val="1B1464"/>
                </a:solidFill>
                <a:latin typeface="Helvetica" panose="020B0604020202020204" pitchFamily="34" charset="0"/>
                <a:cs typeface="Helvetica" panose="020B0604020202020204" pitchFamily="34" charset="0"/>
              </a:rPr>
              <a:t>Age</a:t>
            </a:r>
          </a:p>
        </p:txBody>
      </p:sp>
      <p:sp>
        <p:nvSpPr>
          <p:cNvPr id="39" name="Rectangle 38">
            <a:extLst>
              <a:ext uri="{FF2B5EF4-FFF2-40B4-BE49-F238E27FC236}">
                <a16:creationId xmlns:a16="http://schemas.microsoft.com/office/drawing/2014/main" id="{928EF93A-55CD-2FF6-5AE5-B0C91DB7A72F}"/>
              </a:ext>
            </a:extLst>
          </p:cNvPr>
          <p:cNvSpPr/>
          <p:nvPr/>
        </p:nvSpPr>
        <p:spPr>
          <a:xfrm>
            <a:off x="568945" y="1215614"/>
            <a:ext cx="11341414" cy="307777"/>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Blip>
                <a:blip r:embed="rId4"/>
              </a:buBlip>
              <a:tabLst/>
              <a:defRPr/>
            </a:pPr>
            <a:r>
              <a:rPr kumimoji="0" lang="en-US" sz="1400" i="0" u="none" strike="noStrike" kern="1200" cap="none" spc="0" normalizeH="0" baseline="0" noProof="0">
                <a:ln>
                  <a:noFill/>
                </a:ln>
                <a:solidFill>
                  <a:srgbClr val="1F1A62"/>
                </a:solidFill>
                <a:effectLst/>
                <a:uLnTx/>
                <a:uFillTx/>
                <a:latin typeface="Helvetica" pitchFamily="2" charset="0"/>
                <a:ea typeface="+mn-ea"/>
                <a:cs typeface="+mn-cs"/>
              </a:rPr>
              <a:t>Barbie skewed female, </a:t>
            </a:r>
            <a:r>
              <a:rPr lang="en-US" sz="1400">
                <a:solidFill>
                  <a:srgbClr val="1F1A62"/>
                </a:solidFill>
                <a:latin typeface="Helvetica" pitchFamily="2" charset="0"/>
              </a:rPr>
              <a:t>under 35+, </a:t>
            </a:r>
            <a:r>
              <a:rPr kumimoji="0" lang="en-US" sz="1400" i="0" u="none" strike="noStrike" kern="1200" cap="none" spc="0" normalizeH="0" baseline="0" noProof="0">
                <a:ln>
                  <a:noFill/>
                </a:ln>
                <a:solidFill>
                  <a:srgbClr val="1F1A62"/>
                </a:solidFill>
                <a:effectLst/>
                <a:uLnTx/>
                <a:uFillTx/>
                <a:latin typeface="Helvetica" pitchFamily="2" charset="0"/>
                <a:ea typeface="+mn-ea"/>
                <a:cs typeface="+mn-cs"/>
              </a:rPr>
              <a:t>families and teens while Oppenheimer skewed male, over 35</a:t>
            </a:r>
            <a:r>
              <a:rPr lang="en-US" sz="1400">
                <a:solidFill>
                  <a:srgbClr val="1F1A62"/>
                </a:solidFill>
                <a:latin typeface="Helvetica" pitchFamily="2" charset="0"/>
              </a:rPr>
              <a:t> and</a:t>
            </a:r>
            <a:r>
              <a:rPr kumimoji="0" lang="en-US" sz="1400" i="0" u="none" strike="noStrike" kern="1200" cap="none" spc="0" normalizeH="0" baseline="0" noProof="0">
                <a:ln>
                  <a:noFill/>
                </a:ln>
                <a:solidFill>
                  <a:srgbClr val="1F1A62"/>
                </a:solidFill>
                <a:effectLst/>
                <a:uLnTx/>
                <a:uFillTx/>
                <a:latin typeface="Helvetica" pitchFamily="2" charset="0"/>
                <a:ea typeface="+mn-ea"/>
                <a:cs typeface="+mn-cs"/>
              </a:rPr>
              <a:t> ‘non-family’ adult groups</a:t>
            </a:r>
          </a:p>
        </p:txBody>
      </p:sp>
      <p:sp>
        <p:nvSpPr>
          <p:cNvPr id="13" name="Rectangle: Rounded Corners 12">
            <a:extLst>
              <a:ext uri="{FF2B5EF4-FFF2-40B4-BE49-F238E27FC236}">
                <a16:creationId xmlns:a16="http://schemas.microsoft.com/office/drawing/2014/main" id="{FEF42587-4650-8F22-62B8-45C8951AE408}"/>
              </a:ext>
            </a:extLst>
          </p:cNvPr>
          <p:cNvSpPr/>
          <p:nvPr/>
        </p:nvSpPr>
        <p:spPr>
          <a:xfrm>
            <a:off x="602950" y="2782563"/>
            <a:ext cx="2972349" cy="1519172"/>
          </a:xfrm>
          <a:prstGeom prst="roundRect">
            <a:avLst/>
          </a:prstGeom>
          <a:solidFill>
            <a:schemeClr val="bg1"/>
          </a:solidFill>
          <a:ln w="19050">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2000" u="sng">
                <a:solidFill>
                  <a:srgbClr val="ED3C8D"/>
                </a:solidFill>
                <a:latin typeface="Helvetica" panose="020B0604020202020204"/>
                <a:cs typeface="Helvetica" panose="020B0604020202020204"/>
              </a:rPr>
              <a:t>Barbie</a:t>
            </a:r>
            <a:br>
              <a:rPr lang="en-US" sz="2000" b="1" u="sng">
                <a:solidFill>
                  <a:srgbClr val="ED3C8D"/>
                </a:solidFill>
                <a:latin typeface="Helvetica" panose="020B0604020202020204"/>
                <a:cs typeface="Helvetica" panose="020B0604020202020204"/>
              </a:rPr>
            </a:br>
            <a:br>
              <a:rPr lang="en-US" sz="300">
                <a:solidFill>
                  <a:srgbClr val="ED3C8D"/>
                </a:solidFill>
                <a:latin typeface="Helvetica" panose="020B0604020202020204"/>
                <a:cs typeface="Helvetica" panose="020B0604020202020204"/>
              </a:rPr>
            </a:br>
            <a:r>
              <a:rPr lang="en-US" sz="3600" b="1">
                <a:solidFill>
                  <a:srgbClr val="ED3C8D"/>
                </a:solidFill>
                <a:latin typeface="Helvetica" panose="020B0604020202020204"/>
                <a:cs typeface="Helvetica" panose="020B0604020202020204"/>
              </a:rPr>
              <a:t>71%</a:t>
            </a:r>
          </a:p>
          <a:p>
            <a:pPr algn="ctr"/>
            <a:r>
              <a:rPr lang="en-US" sz="2000">
                <a:solidFill>
                  <a:srgbClr val="ED3C8D"/>
                </a:solidFill>
                <a:latin typeface="Helvetica" panose="020B0604020202020204"/>
                <a:cs typeface="Helvetica" panose="020B0604020202020204"/>
              </a:rPr>
              <a:t>Female</a:t>
            </a:r>
            <a:endParaRPr lang="en-US" sz="1600">
              <a:solidFill>
                <a:srgbClr val="ED3C8D"/>
              </a:solidFill>
              <a:latin typeface="Helvetica" panose="020B0604020202020204"/>
              <a:cs typeface="Helvetica" panose="020B0604020202020204"/>
            </a:endParaRPr>
          </a:p>
        </p:txBody>
      </p:sp>
      <p:sp>
        <p:nvSpPr>
          <p:cNvPr id="14" name="Rectangle: Rounded Corners 13">
            <a:extLst>
              <a:ext uri="{FF2B5EF4-FFF2-40B4-BE49-F238E27FC236}">
                <a16:creationId xmlns:a16="http://schemas.microsoft.com/office/drawing/2014/main" id="{12169894-1825-216B-741A-2AE800390121}"/>
              </a:ext>
            </a:extLst>
          </p:cNvPr>
          <p:cNvSpPr/>
          <p:nvPr/>
        </p:nvSpPr>
        <p:spPr>
          <a:xfrm>
            <a:off x="602950" y="4481343"/>
            <a:ext cx="2972349" cy="1543019"/>
          </a:xfrm>
          <a:prstGeom prst="roundRect">
            <a:avLst/>
          </a:prstGeom>
          <a:solidFill>
            <a:schemeClr val="bg1"/>
          </a:solidFill>
          <a:ln w="19050">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2000" u="sng">
                <a:solidFill>
                  <a:srgbClr val="00BFF2"/>
                </a:solidFill>
                <a:latin typeface="Helvetica" panose="020B0604020202020204"/>
                <a:cs typeface="Helvetica" panose="020B0604020202020204"/>
              </a:rPr>
              <a:t>Oppenheimer</a:t>
            </a:r>
            <a:br>
              <a:rPr lang="en-US" sz="2000" b="1" u="sng">
                <a:solidFill>
                  <a:srgbClr val="00BFF2"/>
                </a:solidFill>
                <a:latin typeface="Helvetica" panose="020B0604020202020204"/>
                <a:cs typeface="Helvetica" panose="020B0604020202020204"/>
              </a:rPr>
            </a:br>
            <a:br>
              <a:rPr lang="en-US" sz="300">
                <a:solidFill>
                  <a:srgbClr val="00BFF2"/>
                </a:solidFill>
                <a:latin typeface="Helvetica" panose="020B0604020202020204"/>
                <a:cs typeface="Helvetica" panose="020B0604020202020204"/>
              </a:rPr>
            </a:br>
            <a:r>
              <a:rPr lang="en-US" sz="3600" b="1">
                <a:solidFill>
                  <a:srgbClr val="00BFF2"/>
                </a:solidFill>
                <a:latin typeface="Helvetica" panose="020B0604020202020204"/>
                <a:cs typeface="Helvetica" panose="020B0604020202020204"/>
              </a:rPr>
              <a:t>58%</a:t>
            </a:r>
            <a:endParaRPr lang="en-US" sz="200" b="1">
              <a:solidFill>
                <a:srgbClr val="00BFF2"/>
              </a:solidFill>
              <a:latin typeface="Helvetica" panose="020B0604020202020204"/>
              <a:cs typeface="Helvetica" panose="020B0604020202020204"/>
            </a:endParaRPr>
          </a:p>
          <a:p>
            <a:pPr algn="ctr"/>
            <a:r>
              <a:rPr lang="en-US" sz="2000">
                <a:solidFill>
                  <a:srgbClr val="00BFF2"/>
                </a:solidFill>
                <a:latin typeface="Helvetica" panose="020B0604020202020204"/>
                <a:cs typeface="Helvetica" panose="020B0604020202020204"/>
              </a:rPr>
              <a:t>Male</a:t>
            </a:r>
            <a:endParaRPr lang="en-US" sz="1600">
              <a:solidFill>
                <a:srgbClr val="00BFF2"/>
              </a:solidFill>
              <a:latin typeface="Helvetica" panose="020B0604020202020204"/>
              <a:cs typeface="Helvetica" panose="020B0604020202020204"/>
            </a:endParaRPr>
          </a:p>
        </p:txBody>
      </p:sp>
      <p:sp>
        <p:nvSpPr>
          <p:cNvPr id="18" name="Rectangle: Rounded Corners 17">
            <a:extLst>
              <a:ext uri="{FF2B5EF4-FFF2-40B4-BE49-F238E27FC236}">
                <a16:creationId xmlns:a16="http://schemas.microsoft.com/office/drawing/2014/main" id="{9AADC05C-ACD9-BF9D-64D0-FDD4B913CEEA}"/>
              </a:ext>
            </a:extLst>
          </p:cNvPr>
          <p:cNvSpPr/>
          <p:nvPr/>
        </p:nvSpPr>
        <p:spPr>
          <a:xfrm>
            <a:off x="8791023" y="2782563"/>
            <a:ext cx="2972349" cy="1519172"/>
          </a:xfrm>
          <a:prstGeom prst="roundRect">
            <a:avLst/>
          </a:prstGeom>
          <a:solidFill>
            <a:schemeClr val="bg1"/>
          </a:solidFill>
          <a:ln w="19050">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2000" u="sng">
                <a:solidFill>
                  <a:srgbClr val="ED3C8D"/>
                </a:solidFill>
                <a:latin typeface="Helvetica" panose="020B0604020202020204"/>
                <a:cs typeface="Helvetica" panose="020B0604020202020204"/>
              </a:rPr>
              <a:t>Barbie</a:t>
            </a:r>
            <a:br>
              <a:rPr lang="en-US" sz="2000" b="1" u="sng">
                <a:solidFill>
                  <a:srgbClr val="ED3C8D"/>
                </a:solidFill>
                <a:latin typeface="Helvetica" panose="020B0604020202020204"/>
                <a:cs typeface="Helvetica" panose="020B0604020202020204"/>
              </a:rPr>
            </a:br>
            <a:br>
              <a:rPr lang="en-US" sz="300">
                <a:solidFill>
                  <a:srgbClr val="ED3C8D"/>
                </a:solidFill>
                <a:latin typeface="Helvetica" panose="020B0604020202020204"/>
                <a:cs typeface="Helvetica" panose="020B0604020202020204"/>
              </a:rPr>
            </a:br>
            <a:r>
              <a:rPr lang="en-US" sz="3600" b="1">
                <a:solidFill>
                  <a:srgbClr val="ED3C8D"/>
                </a:solidFill>
                <a:latin typeface="Helvetica" panose="020B0604020202020204"/>
                <a:cs typeface="Helvetica" panose="020B0604020202020204"/>
              </a:rPr>
              <a:t>53%</a:t>
            </a:r>
          </a:p>
          <a:p>
            <a:pPr algn="ctr"/>
            <a:r>
              <a:rPr lang="en-US" sz="2000">
                <a:solidFill>
                  <a:srgbClr val="ED3C8D"/>
                </a:solidFill>
                <a:latin typeface="Helvetica" panose="020B0604020202020204"/>
                <a:cs typeface="Helvetica" panose="020B0604020202020204"/>
              </a:rPr>
              <a:t>Families &amp; Teens</a:t>
            </a:r>
            <a:endParaRPr lang="en-US" sz="1600">
              <a:solidFill>
                <a:srgbClr val="ED3C8D"/>
              </a:solidFill>
              <a:latin typeface="Helvetica" panose="020B0604020202020204"/>
              <a:cs typeface="Helvetica" panose="020B0604020202020204"/>
            </a:endParaRPr>
          </a:p>
        </p:txBody>
      </p:sp>
      <p:sp>
        <p:nvSpPr>
          <p:cNvPr id="19" name="Rectangle: Rounded Corners 18">
            <a:extLst>
              <a:ext uri="{FF2B5EF4-FFF2-40B4-BE49-F238E27FC236}">
                <a16:creationId xmlns:a16="http://schemas.microsoft.com/office/drawing/2014/main" id="{F016A759-F4B8-F1B8-0D57-B5C178990102}"/>
              </a:ext>
            </a:extLst>
          </p:cNvPr>
          <p:cNvSpPr/>
          <p:nvPr/>
        </p:nvSpPr>
        <p:spPr>
          <a:xfrm>
            <a:off x="8791023" y="4481343"/>
            <a:ext cx="2972349" cy="1543019"/>
          </a:xfrm>
          <a:prstGeom prst="roundRect">
            <a:avLst/>
          </a:prstGeom>
          <a:solidFill>
            <a:schemeClr val="bg1"/>
          </a:solidFill>
          <a:ln w="19050">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2000" u="sng">
                <a:solidFill>
                  <a:srgbClr val="00BFF2"/>
                </a:solidFill>
                <a:latin typeface="Helvetica" panose="020B0604020202020204"/>
                <a:cs typeface="Helvetica" panose="020B0604020202020204"/>
              </a:rPr>
              <a:t>Oppenheimer</a:t>
            </a:r>
            <a:br>
              <a:rPr lang="en-US" sz="2000" b="1" u="sng">
                <a:solidFill>
                  <a:srgbClr val="00BFF2"/>
                </a:solidFill>
                <a:latin typeface="Helvetica" panose="020B0604020202020204"/>
                <a:cs typeface="Helvetica" panose="020B0604020202020204"/>
              </a:rPr>
            </a:br>
            <a:br>
              <a:rPr lang="en-US" sz="300">
                <a:solidFill>
                  <a:srgbClr val="00BFF2"/>
                </a:solidFill>
                <a:latin typeface="Helvetica" panose="020B0604020202020204"/>
                <a:cs typeface="Helvetica" panose="020B0604020202020204"/>
              </a:rPr>
            </a:br>
            <a:r>
              <a:rPr lang="en-US" sz="3600" b="1">
                <a:solidFill>
                  <a:srgbClr val="00BFF2"/>
                </a:solidFill>
                <a:latin typeface="Helvetica" panose="020B0604020202020204"/>
                <a:cs typeface="Helvetica" panose="020B0604020202020204"/>
              </a:rPr>
              <a:t>90%</a:t>
            </a:r>
            <a:endParaRPr lang="en-US" sz="200" b="1">
              <a:solidFill>
                <a:srgbClr val="00BFF2"/>
              </a:solidFill>
              <a:latin typeface="Helvetica" panose="020B0604020202020204"/>
              <a:cs typeface="Helvetica" panose="020B0604020202020204"/>
            </a:endParaRPr>
          </a:p>
          <a:p>
            <a:pPr algn="ctr"/>
            <a:r>
              <a:rPr lang="en-US" sz="1600">
                <a:solidFill>
                  <a:srgbClr val="00BFF2"/>
                </a:solidFill>
                <a:latin typeface="Helvetica" panose="020B0604020202020204"/>
                <a:cs typeface="Helvetica" panose="020B0604020202020204"/>
              </a:rPr>
              <a:t>Adults without children</a:t>
            </a:r>
            <a:br>
              <a:rPr lang="en-US" sz="1600">
                <a:solidFill>
                  <a:srgbClr val="00BFF2"/>
                </a:solidFill>
                <a:latin typeface="Helvetica" panose="020B0604020202020204"/>
                <a:cs typeface="Helvetica" panose="020B0604020202020204"/>
              </a:rPr>
            </a:br>
            <a:r>
              <a:rPr lang="en-US" sz="1600">
                <a:solidFill>
                  <a:srgbClr val="00BFF2"/>
                </a:solidFill>
                <a:latin typeface="Helvetica" panose="020B0604020202020204"/>
                <a:cs typeface="Helvetica" panose="020B0604020202020204"/>
              </a:rPr>
              <a:t>or teenagers</a:t>
            </a:r>
            <a:endParaRPr lang="en-US" sz="1200">
              <a:solidFill>
                <a:srgbClr val="00BFF2"/>
              </a:solidFill>
              <a:latin typeface="Helvetica" panose="020B0604020202020204"/>
              <a:cs typeface="Helvetica" panose="020B0604020202020204"/>
            </a:endParaRPr>
          </a:p>
        </p:txBody>
      </p:sp>
      <p:sp>
        <p:nvSpPr>
          <p:cNvPr id="22" name="Rectangle: Rounded Corners 21">
            <a:extLst>
              <a:ext uri="{FF2B5EF4-FFF2-40B4-BE49-F238E27FC236}">
                <a16:creationId xmlns:a16="http://schemas.microsoft.com/office/drawing/2014/main" id="{E8D05F20-39FF-82FF-23FC-15776E0BFA6A}"/>
              </a:ext>
            </a:extLst>
          </p:cNvPr>
          <p:cNvSpPr/>
          <p:nvPr/>
        </p:nvSpPr>
        <p:spPr>
          <a:xfrm>
            <a:off x="4739831" y="2800707"/>
            <a:ext cx="2972349" cy="1519172"/>
          </a:xfrm>
          <a:prstGeom prst="roundRect">
            <a:avLst/>
          </a:prstGeom>
          <a:solidFill>
            <a:schemeClr val="bg1"/>
          </a:solidFill>
          <a:ln w="19050">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2000" u="sng">
                <a:solidFill>
                  <a:srgbClr val="ED3C8D"/>
                </a:solidFill>
                <a:latin typeface="Helvetica" panose="020B0604020202020204"/>
                <a:cs typeface="Helvetica" panose="020B0604020202020204"/>
              </a:rPr>
              <a:t>Barbie</a:t>
            </a:r>
            <a:br>
              <a:rPr lang="en-US" sz="2000" b="1" u="sng">
                <a:solidFill>
                  <a:srgbClr val="ED3C8D"/>
                </a:solidFill>
                <a:latin typeface="Helvetica" panose="020B0604020202020204"/>
                <a:cs typeface="Helvetica" panose="020B0604020202020204"/>
              </a:rPr>
            </a:br>
            <a:br>
              <a:rPr lang="en-US" sz="300">
                <a:solidFill>
                  <a:srgbClr val="ED3C8D"/>
                </a:solidFill>
                <a:latin typeface="Helvetica" panose="020B0604020202020204"/>
                <a:cs typeface="Helvetica" panose="020B0604020202020204"/>
              </a:rPr>
            </a:br>
            <a:r>
              <a:rPr lang="en-US" sz="3600" b="1">
                <a:solidFill>
                  <a:srgbClr val="ED3C8D"/>
                </a:solidFill>
                <a:latin typeface="Helvetica" panose="020B0604020202020204"/>
                <a:cs typeface="Helvetica" panose="020B0604020202020204"/>
              </a:rPr>
              <a:t>72%</a:t>
            </a:r>
          </a:p>
          <a:p>
            <a:pPr algn="ctr"/>
            <a:r>
              <a:rPr lang="en-US" sz="2000">
                <a:solidFill>
                  <a:srgbClr val="ED3C8D"/>
                </a:solidFill>
                <a:latin typeface="Helvetica" panose="020B0604020202020204"/>
                <a:cs typeface="Helvetica" panose="020B0604020202020204"/>
              </a:rPr>
              <a:t>35 or under</a:t>
            </a:r>
            <a:endParaRPr lang="en-US" sz="1600">
              <a:solidFill>
                <a:srgbClr val="ED3C8D"/>
              </a:solidFill>
              <a:latin typeface="Helvetica" panose="020B0604020202020204"/>
              <a:cs typeface="Helvetica" panose="020B0604020202020204"/>
            </a:endParaRPr>
          </a:p>
        </p:txBody>
      </p:sp>
      <p:sp>
        <p:nvSpPr>
          <p:cNvPr id="23" name="Rectangle: Rounded Corners 22">
            <a:extLst>
              <a:ext uri="{FF2B5EF4-FFF2-40B4-BE49-F238E27FC236}">
                <a16:creationId xmlns:a16="http://schemas.microsoft.com/office/drawing/2014/main" id="{4B61758F-EF19-A5C8-3EFA-7E264067D1A2}"/>
              </a:ext>
            </a:extLst>
          </p:cNvPr>
          <p:cNvSpPr/>
          <p:nvPr/>
        </p:nvSpPr>
        <p:spPr>
          <a:xfrm>
            <a:off x="4739831" y="4499487"/>
            <a:ext cx="2972349" cy="1543019"/>
          </a:xfrm>
          <a:prstGeom prst="roundRect">
            <a:avLst/>
          </a:prstGeom>
          <a:solidFill>
            <a:schemeClr val="bg1"/>
          </a:solidFill>
          <a:ln w="19050">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2000" u="sng">
                <a:solidFill>
                  <a:srgbClr val="00BFF2"/>
                </a:solidFill>
                <a:latin typeface="Helvetica" panose="020B0604020202020204"/>
                <a:cs typeface="Helvetica" panose="020B0604020202020204"/>
              </a:rPr>
              <a:t>Oppenheimer</a:t>
            </a:r>
            <a:br>
              <a:rPr lang="en-US" sz="2000" b="1" u="sng">
                <a:solidFill>
                  <a:srgbClr val="00BFF2"/>
                </a:solidFill>
                <a:latin typeface="Helvetica" panose="020B0604020202020204"/>
                <a:cs typeface="Helvetica" panose="020B0604020202020204"/>
              </a:rPr>
            </a:br>
            <a:br>
              <a:rPr lang="en-US" sz="300">
                <a:solidFill>
                  <a:srgbClr val="00BFF2"/>
                </a:solidFill>
                <a:latin typeface="Helvetica" panose="020B0604020202020204"/>
                <a:cs typeface="Helvetica" panose="020B0604020202020204"/>
              </a:rPr>
            </a:br>
            <a:r>
              <a:rPr lang="en-US" sz="3600" b="1">
                <a:solidFill>
                  <a:srgbClr val="00BFF2"/>
                </a:solidFill>
                <a:latin typeface="Helvetica" panose="020B0604020202020204"/>
                <a:cs typeface="Helvetica" panose="020B0604020202020204"/>
              </a:rPr>
              <a:t>58%</a:t>
            </a:r>
            <a:endParaRPr lang="en-US" sz="200" b="1">
              <a:solidFill>
                <a:srgbClr val="00BFF2"/>
              </a:solidFill>
              <a:latin typeface="Helvetica" panose="020B0604020202020204"/>
              <a:cs typeface="Helvetica" panose="020B0604020202020204"/>
            </a:endParaRPr>
          </a:p>
          <a:p>
            <a:pPr algn="ctr"/>
            <a:r>
              <a:rPr lang="en-US" sz="2000">
                <a:solidFill>
                  <a:srgbClr val="00BFF2"/>
                </a:solidFill>
                <a:latin typeface="Helvetica" panose="020B0604020202020204"/>
                <a:cs typeface="Helvetica" panose="020B0604020202020204"/>
              </a:rPr>
              <a:t>Over 35</a:t>
            </a:r>
          </a:p>
        </p:txBody>
      </p:sp>
      <p:sp>
        <p:nvSpPr>
          <p:cNvPr id="6" name="Rectangle 5">
            <a:extLst>
              <a:ext uri="{FF2B5EF4-FFF2-40B4-BE49-F238E27FC236}">
                <a16:creationId xmlns:a16="http://schemas.microsoft.com/office/drawing/2014/main" id="{45EB20FB-17FE-C099-C034-1723B1D99C11}"/>
              </a:ext>
            </a:extLst>
          </p:cNvPr>
          <p:cNvSpPr/>
          <p:nvPr/>
        </p:nvSpPr>
        <p:spPr>
          <a:xfrm>
            <a:off x="338328" y="306664"/>
            <a:ext cx="11802649"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F1A62"/>
                </a:solidFill>
                <a:latin typeface="Helvetica" pitchFamily="2" charset="0"/>
              </a:rPr>
              <a:t>Representative of overall movie attendance, </a:t>
            </a:r>
            <a:r>
              <a:rPr kumimoji="0" lang="en-US" sz="2600" b="1" i="0" u="none" strike="noStrike" kern="1200" cap="none" spc="0" normalizeH="0" baseline="0" noProof="0">
                <a:ln>
                  <a:noFill/>
                </a:ln>
                <a:solidFill>
                  <a:srgbClr val="1F1A62"/>
                </a:solidFill>
                <a:effectLst/>
                <a:uLnTx/>
                <a:uFillTx/>
                <a:latin typeface="Helvetica" pitchFamily="2" charset="0"/>
                <a:ea typeface="+mn-ea"/>
                <a:cs typeface="+mn-cs"/>
              </a:rPr>
              <a:t>‘Barbie’ and ‘Oppenheimer’ complemented each other by </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welcoming all types of audiences</a:t>
            </a:r>
            <a:endParaRPr kumimoji="0" lang="en-US" sz="1800" b="0" i="0" u="none" strike="noStrike" kern="1200" cap="none" spc="0" normalizeH="0" baseline="0" noProof="0">
              <a:ln>
                <a:noFill/>
              </a:ln>
              <a:solidFill>
                <a:srgbClr val="ED3C8D"/>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8260753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52AD7-7F6F-4810-03DE-C115B33C9778}"/>
              </a:ext>
            </a:extLst>
          </p:cNvPr>
          <p:cNvSpPr/>
          <p:nvPr/>
        </p:nvSpPr>
        <p:spPr>
          <a:xfrm>
            <a:off x="0" y="1667411"/>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1BF894CE-5EB9-4BB3-F6C7-477E37F6A6AA}"/>
              </a:ext>
            </a:extLst>
          </p:cNvPr>
          <p:cNvSpPr/>
          <p:nvPr/>
        </p:nvSpPr>
        <p:spPr>
          <a:xfrm>
            <a:off x="246888" y="498357"/>
            <a:ext cx="11857800"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B1464"/>
                </a:solidFill>
                <a:latin typeface="Helvetica" pitchFamily="2" charset="0"/>
              </a:rPr>
              <a:t>In the </a:t>
            </a:r>
            <a:r>
              <a:rPr lang="en-US" sz="2600" b="1">
                <a:solidFill>
                  <a:srgbClr val="ED3C8D"/>
                </a:solidFill>
                <a:latin typeface="Helvetica" pitchFamily="2" charset="0"/>
              </a:rPr>
              <a:t>ultimate sign of brand love, </a:t>
            </a:r>
            <a:r>
              <a:rPr lang="en-US" sz="2600" b="1">
                <a:solidFill>
                  <a:srgbClr val="1B1464"/>
                </a:solidFill>
                <a:latin typeface="Helvetica" pitchFamily="2" charset="0"/>
              </a:rPr>
              <a:t>fans created also created their own art that combined film universes to create ‘Barbenheimer’ mashups</a:t>
            </a:r>
          </a:p>
        </p:txBody>
      </p:sp>
      <p:pic>
        <p:nvPicPr>
          <p:cNvPr id="2" name="Picture 1">
            <a:extLst>
              <a:ext uri="{FF2B5EF4-FFF2-40B4-BE49-F238E27FC236}">
                <a16:creationId xmlns:a16="http://schemas.microsoft.com/office/drawing/2014/main" id="{06CEDF0A-D03C-E28C-8382-06185E8D0B5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BDE1BC5F-BB63-0916-3A60-3B803226C47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1E957BC7-FFD0-73CE-08EA-C2A979729B8D}"/>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pic>
        <p:nvPicPr>
          <p:cNvPr id="4098" name="Picture 2" descr="Image">
            <a:extLst>
              <a:ext uri="{FF2B5EF4-FFF2-40B4-BE49-F238E27FC236}">
                <a16:creationId xmlns:a16="http://schemas.microsoft.com/office/drawing/2014/main" id="{A0C91180-D434-4323-ED93-DC0C2F661864}"/>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5644470" y="4274777"/>
            <a:ext cx="1425535" cy="2217085"/>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pic>
        <p:nvPicPr>
          <p:cNvPr id="4100" name="Picture 4" descr="Image">
            <a:extLst>
              <a:ext uri="{FF2B5EF4-FFF2-40B4-BE49-F238E27FC236}">
                <a16:creationId xmlns:a16="http://schemas.microsoft.com/office/drawing/2014/main" id="{CEE11EED-856B-E7C6-C275-1730A4EEFF70}"/>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4126629" y="1694780"/>
            <a:ext cx="1588629" cy="2276033"/>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pic>
        <p:nvPicPr>
          <p:cNvPr id="4102" name="Picture 6" descr="Image">
            <a:extLst>
              <a:ext uri="{FF2B5EF4-FFF2-40B4-BE49-F238E27FC236}">
                <a16:creationId xmlns:a16="http://schemas.microsoft.com/office/drawing/2014/main" id="{0522CD7D-EC5C-9ED8-4AED-FE68FA1DB16E}"/>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5797056" y="1694780"/>
            <a:ext cx="1472019" cy="2439541"/>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pic>
        <p:nvPicPr>
          <p:cNvPr id="4104" name="Picture 8" descr="Image">
            <a:extLst>
              <a:ext uri="{FF2B5EF4-FFF2-40B4-BE49-F238E27FC236}">
                <a16:creationId xmlns:a16="http://schemas.microsoft.com/office/drawing/2014/main" id="{5FF72686-A0FE-5753-4817-D8D65828A41F}"/>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7350873" y="1694780"/>
            <a:ext cx="1483120" cy="2447225"/>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pic>
        <p:nvPicPr>
          <p:cNvPr id="4108" name="Picture 12" descr="Image">
            <a:extLst>
              <a:ext uri="{FF2B5EF4-FFF2-40B4-BE49-F238E27FC236}">
                <a16:creationId xmlns:a16="http://schemas.microsoft.com/office/drawing/2014/main" id="{B44349C6-376C-DB55-98A3-35DA64F278CA}"/>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2709487" y="3349323"/>
            <a:ext cx="901414" cy="1133898"/>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pic>
        <p:nvPicPr>
          <p:cNvPr id="4110" name="Picture 14">
            <a:extLst>
              <a:ext uri="{FF2B5EF4-FFF2-40B4-BE49-F238E27FC236}">
                <a16:creationId xmlns:a16="http://schemas.microsoft.com/office/drawing/2014/main" id="{C62FAEFA-FCA8-52E8-306E-7447C9FC99D9}"/>
              </a:ext>
            </a:extLst>
          </p:cNvPr>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10525667" y="1694780"/>
            <a:ext cx="1579024" cy="2672025"/>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pic>
        <p:nvPicPr>
          <p:cNvPr id="4112" name="Picture 16">
            <a:extLst>
              <a:ext uri="{FF2B5EF4-FFF2-40B4-BE49-F238E27FC236}">
                <a16:creationId xmlns:a16="http://schemas.microsoft.com/office/drawing/2014/main" id="{8A162748-0331-CA08-68AF-4E824DBA71E6}"/>
              </a:ext>
            </a:extLst>
          </p:cNvPr>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8915791" y="1694780"/>
            <a:ext cx="1528078" cy="1505499"/>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pic>
        <p:nvPicPr>
          <p:cNvPr id="4114" name="Picture 18" descr="Image">
            <a:extLst>
              <a:ext uri="{FF2B5EF4-FFF2-40B4-BE49-F238E27FC236}">
                <a16:creationId xmlns:a16="http://schemas.microsoft.com/office/drawing/2014/main" id="{96AB8882-43EC-E66D-1531-5DDD319D7490}"/>
              </a:ext>
            </a:extLst>
          </p:cNvPr>
          <p:cNvPicPr>
            <a:picLocks noChangeAspect="1" noChangeArrowheads="1"/>
          </p:cNvPicPr>
          <p:nvPr/>
        </p:nvPicPr>
        <p:blipFill rotWithShape="1">
          <a:blip r:embed="rId11" cstate="hqprint">
            <a:extLst>
              <a:ext uri="{28A0092B-C50C-407E-A947-70E740481C1C}">
                <a14:useLocalDpi xmlns:a14="http://schemas.microsoft.com/office/drawing/2010/main"/>
              </a:ext>
            </a:extLst>
          </a:blip>
          <a:srcRect/>
          <a:stretch/>
        </p:blipFill>
        <p:spPr bwMode="auto">
          <a:xfrm>
            <a:off x="35002" y="3594030"/>
            <a:ext cx="1832789" cy="2897831"/>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pic>
        <p:nvPicPr>
          <p:cNvPr id="4118" name="Picture 22">
            <a:extLst>
              <a:ext uri="{FF2B5EF4-FFF2-40B4-BE49-F238E27FC236}">
                <a16:creationId xmlns:a16="http://schemas.microsoft.com/office/drawing/2014/main" id="{230CFE7D-749B-9178-D85B-FD9C4588FAD2}"/>
              </a:ext>
            </a:extLst>
          </p:cNvPr>
          <p:cNvPicPr>
            <a:picLocks noChangeAspect="1" noChangeArrowheads="1"/>
          </p:cNvPicPr>
          <p:nvPr/>
        </p:nvPicPr>
        <p:blipFill rotWithShape="1">
          <a:blip r:embed="rId12" cstate="print">
            <a:extLst>
              <a:ext uri="{28A0092B-C50C-407E-A947-70E740481C1C}">
                <a14:useLocalDpi xmlns:a14="http://schemas.microsoft.com/office/drawing/2010/main"/>
              </a:ext>
            </a:extLst>
          </a:blip>
          <a:srcRect/>
          <a:stretch/>
        </p:blipFill>
        <p:spPr bwMode="auto">
          <a:xfrm>
            <a:off x="7141282" y="4499331"/>
            <a:ext cx="1757011" cy="1992531"/>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pic>
        <p:nvPicPr>
          <p:cNvPr id="4122" name="Picture 26" descr="Image">
            <a:extLst>
              <a:ext uri="{FF2B5EF4-FFF2-40B4-BE49-F238E27FC236}">
                <a16:creationId xmlns:a16="http://schemas.microsoft.com/office/drawing/2014/main" id="{E25C4A91-59F6-E2E0-9436-05FF5F85BE4E}"/>
              </a:ext>
            </a:extLst>
          </p:cNvPr>
          <p:cNvPicPr>
            <a:picLocks noChangeAspect="1" noChangeArrowheads="1"/>
          </p:cNvPicPr>
          <p:nvPr/>
        </p:nvPicPr>
        <p:blipFill rotWithShape="1">
          <a:blip r:embed="rId13" cstate="print">
            <a:extLst>
              <a:ext uri="{28A0092B-C50C-407E-A947-70E740481C1C}">
                <a14:useLocalDpi xmlns:a14="http://schemas.microsoft.com/office/drawing/2010/main"/>
              </a:ext>
            </a:extLst>
          </a:blip>
          <a:srcRect/>
          <a:stretch/>
        </p:blipFill>
        <p:spPr bwMode="auto">
          <a:xfrm>
            <a:off x="10523965" y="4623867"/>
            <a:ext cx="1578024" cy="1867995"/>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pic>
        <p:nvPicPr>
          <p:cNvPr id="4124" name="Picture 28">
            <a:extLst>
              <a:ext uri="{FF2B5EF4-FFF2-40B4-BE49-F238E27FC236}">
                <a16:creationId xmlns:a16="http://schemas.microsoft.com/office/drawing/2014/main" id="{ED0A9BBF-322B-CC69-8191-46CC86A575E9}"/>
              </a:ext>
            </a:extLst>
          </p:cNvPr>
          <p:cNvPicPr>
            <a:picLocks noChangeAspect="1" noChangeArrowheads="1"/>
          </p:cNvPicPr>
          <p:nvPr/>
        </p:nvPicPr>
        <p:blipFill rotWithShape="1">
          <a:blip r:embed="rId14" cstate="print">
            <a:extLst>
              <a:ext uri="{28A0092B-C50C-407E-A947-70E740481C1C}">
                <a14:useLocalDpi xmlns:a14="http://schemas.microsoft.com/office/drawing/2010/main"/>
              </a:ext>
            </a:extLst>
          </a:blip>
          <a:srcRect/>
          <a:stretch/>
        </p:blipFill>
        <p:spPr bwMode="auto">
          <a:xfrm>
            <a:off x="3918104" y="4084271"/>
            <a:ext cx="1655089" cy="2407591"/>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pic>
        <p:nvPicPr>
          <p:cNvPr id="4126" name="Picture 30">
            <a:extLst>
              <a:ext uri="{FF2B5EF4-FFF2-40B4-BE49-F238E27FC236}">
                <a16:creationId xmlns:a16="http://schemas.microsoft.com/office/drawing/2014/main" id="{95024A2D-A457-FDD0-77C8-BD218B732519}"/>
              </a:ext>
            </a:extLst>
          </p:cNvPr>
          <p:cNvPicPr>
            <a:picLocks noChangeAspect="1" noChangeArrowheads="1"/>
          </p:cNvPicPr>
          <p:nvPr/>
        </p:nvPicPr>
        <p:blipFill rotWithShape="1">
          <a:blip r:embed="rId15" cstate="print">
            <a:extLst>
              <a:ext uri="{28A0092B-C50C-407E-A947-70E740481C1C}">
                <a14:useLocalDpi xmlns:a14="http://schemas.microsoft.com/office/drawing/2010/main"/>
              </a:ext>
            </a:extLst>
          </a:blip>
          <a:srcRect/>
          <a:stretch/>
        </p:blipFill>
        <p:spPr bwMode="auto">
          <a:xfrm>
            <a:off x="2516721" y="1694780"/>
            <a:ext cx="1528110" cy="1611432"/>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pic>
        <p:nvPicPr>
          <p:cNvPr id="4128" name="Picture 32">
            <a:extLst>
              <a:ext uri="{FF2B5EF4-FFF2-40B4-BE49-F238E27FC236}">
                <a16:creationId xmlns:a16="http://schemas.microsoft.com/office/drawing/2014/main" id="{931F338F-1439-632F-AEFA-77458D0ADD03}"/>
              </a:ext>
            </a:extLst>
          </p:cNvPr>
          <p:cNvPicPr>
            <a:picLocks noChangeAspect="1" noChangeArrowheads="1"/>
          </p:cNvPicPr>
          <p:nvPr/>
        </p:nvPicPr>
        <p:blipFill rotWithShape="1">
          <a:blip r:embed="rId16" cstate="print">
            <a:extLst>
              <a:ext uri="{28A0092B-C50C-407E-A947-70E740481C1C}">
                <a14:useLocalDpi xmlns:a14="http://schemas.microsoft.com/office/drawing/2010/main"/>
              </a:ext>
            </a:extLst>
          </a:blip>
          <a:srcRect/>
          <a:stretch/>
        </p:blipFill>
        <p:spPr bwMode="auto">
          <a:xfrm>
            <a:off x="1939068" y="4539196"/>
            <a:ext cx="1907759" cy="1952666"/>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pic>
        <p:nvPicPr>
          <p:cNvPr id="4130" name="Picture 34">
            <a:extLst>
              <a:ext uri="{FF2B5EF4-FFF2-40B4-BE49-F238E27FC236}">
                <a16:creationId xmlns:a16="http://schemas.microsoft.com/office/drawing/2014/main" id="{04386B57-087D-F711-0E26-B0485FE347F7}"/>
              </a:ext>
            </a:extLst>
          </p:cNvPr>
          <p:cNvPicPr>
            <a:picLocks noChangeAspect="1" noChangeArrowheads="1"/>
          </p:cNvPicPr>
          <p:nvPr/>
        </p:nvPicPr>
        <p:blipFill rotWithShape="1">
          <a:blip r:embed="rId17" cstate="print">
            <a:extLst>
              <a:ext uri="{28A0092B-C50C-407E-A947-70E740481C1C}">
                <a14:useLocalDpi xmlns:a14="http://schemas.microsoft.com/office/drawing/2010/main"/>
              </a:ext>
            </a:extLst>
          </a:blip>
          <a:srcRect/>
          <a:stretch/>
        </p:blipFill>
        <p:spPr bwMode="auto">
          <a:xfrm>
            <a:off x="8969570" y="5136863"/>
            <a:ext cx="1483119" cy="1354999"/>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pic>
        <p:nvPicPr>
          <p:cNvPr id="4106" name="Picture 10">
            <a:extLst>
              <a:ext uri="{FF2B5EF4-FFF2-40B4-BE49-F238E27FC236}">
                <a16:creationId xmlns:a16="http://schemas.microsoft.com/office/drawing/2014/main" id="{0E381AA7-CF2E-3C1F-0A46-B44AF3A54463}"/>
              </a:ext>
            </a:extLst>
          </p:cNvPr>
          <p:cNvPicPr>
            <a:picLocks noChangeAspect="1" noChangeArrowheads="1"/>
          </p:cNvPicPr>
          <p:nvPr/>
        </p:nvPicPr>
        <p:blipFill rotWithShape="1">
          <a:blip r:embed="rId18" cstate="print">
            <a:extLst>
              <a:ext uri="{28A0092B-C50C-407E-A947-70E740481C1C}">
                <a14:useLocalDpi xmlns:a14="http://schemas.microsoft.com/office/drawing/2010/main"/>
              </a:ext>
            </a:extLst>
          </a:blip>
          <a:srcRect r="-141"/>
          <a:stretch/>
        </p:blipFill>
        <p:spPr bwMode="auto">
          <a:xfrm>
            <a:off x="35002" y="1694780"/>
            <a:ext cx="2403207" cy="1850190"/>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pic>
        <p:nvPicPr>
          <p:cNvPr id="4120" name="Picture 24" descr="Image">
            <a:extLst>
              <a:ext uri="{FF2B5EF4-FFF2-40B4-BE49-F238E27FC236}">
                <a16:creationId xmlns:a16="http://schemas.microsoft.com/office/drawing/2014/main" id="{1DC15086-79C1-3732-B90B-D285BE9ED836}"/>
              </a:ext>
            </a:extLst>
          </p:cNvPr>
          <p:cNvPicPr>
            <a:picLocks noChangeAspect="1" noChangeArrowheads="1"/>
          </p:cNvPicPr>
          <p:nvPr/>
        </p:nvPicPr>
        <p:blipFill rotWithShape="1">
          <a:blip r:embed="rId19" cstate="print">
            <a:extLst>
              <a:ext uri="{28A0092B-C50C-407E-A947-70E740481C1C}">
                <a14:useLocalDpi xmlns:a14="http://schemas.microsoft.com/office/drawing/2010/main"/>
              </a:ext>
            </a:extLst>
          </a:blip>
          <a:srcRect/>
          <a:stretch/>
        </p:blipFill>
        <p:spPr bwMode="auto">
          <a:xfrm>
            <a:off x="8964036" y="3489348"/>
            <a:ext cx="1483119" cy="1349908"/>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30126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2700"/>
            <a:ext cx="12192000" cy="6870700"/>
          </a:xfrm>
          <a:prstGeom prst="rect">
            <a:avLst/>
          </a:prstGeom>
        </p:spPr>
      </p:pic>
      <p:cxnSp>
        <p:nvCxnSpPr>
          <p:cNvPr id="11" name="Straight Connector 10">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D3ED8F18-80E6-D449-A031-541661F2A42F}"/>
              </a:ext>
            </a:extLst>
          </p:cNvPr>
          <p:cNvSpPr txBox="1"/>
          <p:nvPr/>
        </p:nvSpPr>
        <p:spPr>
          <a:xfrm>
            <a:off x="352898" y="3434080"/>
            <a:ext cx="742923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a:solidFill>
                  <a:prstClr val="white"/>
                </a:solidFill>
                <a:latin typeface="Helvetica" pitchFamily="2" charset="0"/>
              </a:rPr>
              <a:t>2023 has also featured additional theatrical successes that have delighted audiences</a:t>
            </a:r>
            <a:endParaRPr kumimoji="0" lang="en-US" sz="2800" b="0" i="0" u="none" strike="noStrike" kern="1200" cap="none" spc="0" normalizeH="0" baseline="0" noProof="0">
              <a:ln>
                <a:noFill/>
              </a:ln>
              <a:solidFill>
                <a:prstClr val="white"/>
              </a:solidFill>
              <a:effectLst/>
              <a:uLnTx/>
              <a:uFillTx/>
              <a:latin typeface="Helvetica" pitchFamily="2" charset="0"/>
              <a:ea typeface="+mn-ea"/>
              <a:cs typeface="+mn-cs"/>
            </a:endParaRPr>
          </a:p>
        </p:txBody>
      </p:sp>
    </p:spTree>
    <p:extLst>
      <p:ext uri="{BB962C8B-B14F-4D97-AF65-F5344CB8AC3E}">
        <p14:creationId xmlns:p14="http://schemas.microsoft.com/office/powerpoint/2010/main" val="11743788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52AD7-7F6F-4810-03DE-C115B33C9778}"/>
              </a:ext>
            </a:extLst>
          </p:cNvPr>
          <p:cNvSpPr/>
          <p:nvPr/>
        </p:nvSpPr>
        <p:spPr>
          <a:xfrm>
            <a:off x="-7767" y="1463736"/>
            <a:ext cx="12192000" cy="539572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06CEDF0A-D03C-E28C-8382-06185E8D0B5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BDE1BC5F-BB63-0916-3A60-3B803226C47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1E957BC7-FFD0-73CE-08EA-C2A979729B8D}"/>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11" name="Rectangle: Rounded Corners 10">
            <a:extLst>
              <a:ext uri="{FF2B5EF4-FFF2-40B4-BE49-F238E27FC236}">
                <a16:creationId xmlns:a16="http://schemas.microsoft.com/office/drawing/2014/main" id="{94D8D468-C7DC-A807-6C51-1A0EA35B9204}"/>
              </a:ext>
            </a:extLst>
          </p:cNvPr>
          <p:cNvSpPr/>
          <p:nvPr/>
        </p:nvSpPr>
        <p:spPr>
          <a:xfrm>
            <a:off x="274813" y="3316776"/>
            <a:ext cx="1953366" cy="719310"/>
          </a:xfrm>
          <a:prstGeom prst="roundRect">
            <a:avLst/>
          </a:prstGeom>
          <a:solidFill>
            <a:srgbClr val="1B146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Helvetica" panose="020B0604020202020204" pitchFamily="34" charset="0"/>
                <a:cs typeface="Helvetica" panose="020B0604020202020204" pitchFamily="34" charset="0"/>
              </a:rPr>
              <a:t>Barbie</a:t>
            </a:r>
          </a:p>
          <a:p>
            <a:pPr algn="ctr"/>
            <a:r>
              <a:rPr lang="en-US" sz="1400" i="1" dirty="0">
                <a:solidFill>
                  <a:srgbClr val="00BFF2"/>
                </a:solidFill>
                <a:latin typeface="Helvetica" panose="020B0604020202020204" pitchFamily="34" charset="0"/>
                <a:cs typeface="Helvetica" panose="020B0604020202020204" pitchFamily="34" charset="0"/>
              </a:rPr>
              <a:t>$620MM</a:t>
            </a:r>
          </a:p>
          <a:p>
            <a:pPr algn="ctr"/>
            <a:endParaRPr lang="en-US" sz="600" i="1" dirty="0">
              <a:solidFill>
                <a:srgbClr val="00BFF2"/>
              </a:solidFill>
              <a:latin typeface="Helvetica" panose="020B0604020202020204" pitchFamily="34" charset="0"/>
              <a:cs typeface="Helvetica" panose="020B0604020202020204" pitchFamily="34" charset="0"/>
            </a:endParaRPr>
          </a:p>
          <a:p>
            <a:pPr algn="ctr"/>
            <a:r>
              <a:rPr lang="en-US" sz="900" dirty="0">
                <a:solidFill>
                  <a:schemeClr val="bg1"/>
                </a:solidFill>
                <a:latin typeface="Helvetica" panose="020B0604020202020204" pitchFamily="34" charset="0"/>
                <a:cs typeface="Helvetica" panose="020B0604020202020204" pitchFamily="34" charset="0"/>
              </a:rPr>
              <a:t>Release date: July 21, 2023 </a:t>
            </a:r>
          </a:p>
        </p:txBody>
      </p:sp>
      <p:sp>
        <p:nvSpPr>
          <p:cNvPr id="12" name="Rectangle: Rounded Corners 11">
            <a:extLst>
              <a:ext uri="{FF2B5EF4-FFF2-40B4-BE49-F238E27FC236}">
                <a16:creationId xmlns:a16="http://schemas.microsoft.com/office/drawing/2014/main" id="{C924AE53-0522-CC14-889C-8DAE0A76A8F4}"/>
              </a:ext>
            </a:extLst>
          </p:cNvPr>
          <p:cNvSpPr/>
          <p:nvPr/>
        </p:nvSpPr>
        <p:spPr>
          <a:xfrm>
            <a:off x="2698279" y="3316776"/>
            <a:ext cx="1953366" cy="719310"/>
          </a:xfrm>
          <a:prstGeom prst="roundRect">
            <a:avLst/>
          </a:prstGeom>
          <a:solidFill>
            <a:srgbClr val="1B146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latin typeface="Helvetica" panose="020B0604020202020204" pitchFamily="34" charset="0"/>
                <a:cs typeface="Helvetica" panose="020B0604020202020204" pitchFamily="34" charset="0"/>
              </a:rPr>
              <a:t>The Super Mario</a:t>
            </a:r>
            <a:br>
              <a:rPr lang="en-US" sz="1200" b="1">
                <a:latin typeface="Helvetica" panose="020B0604020202020204" pitchFamily="34" charset="0"/>
                <a:cs typeface="Helvetica" panose="020B0604020202020204" pitchFamily="34" charset="0"/>
              </a:rPr>
            </a:br>
            <a:r>
              <a:rPr lang="en-US" sz="1200" b="1">
                <a:latin typeface="Helvetica" panose="020B0604020202020204" pitchFamily="34" charset="0"/>
                <a:cs typeface="Helvetica" panose="020B0604020202020204" pitchFamily="34" charset="0"/>
              </a:rPr>
              <a:t>Bros. Movie</a:t>
            </a:r>
          </a:p>
          <a:p>
            <a:pPr algn="ctr"/>
            <a:r>
              <a:rPr lang="en-US" sz="1400" i="1">
                <a:solidFill>
                  <a:srgbClr val="00BFF2"/>
                </a:solidFill>
                <a:latin typeface="Helvetica" panose="020B0604020202020204" pitchFamily="34" charset="0"/>
                <a:cs typeface="Helvetica" panose="020B0604020202020204" pitchFamily="34" charset="0"/>
              </a:rPr>
              <a:t>$575MM</a:t>
            </a:r>
          </a:p>
          <a:p>
            <a:pPr algn="ctr"/>
            <a:r>
              <a:rPr lang="en-US" sz="900">
                <a:solidFill>
                  <a:schemeClr val="bg1"/>
                </a:solidFill>
                <a:latin typeface="Helvetica" panose="020B0604020202020204" pitchFamily="34" charset="0"/>
                <a:cs typeface="Helvetica" panose="020B0604020202020204" pitchFamily="34" charset="0"/>
              </a:rPr>
              <a:t>Release date: April 5, 2023</a:t>
            </a:r>
            <a:endParaRPr lang="en-US" sz="900" b="1">
              <a:latin typeface="Helvetica" panose="020B0604020202020204" pitchFamily="34" charset="0"/>
              <a:cs typeface="Helvetica" panose="020B0604020202020204" pitchFamily="34" charset="0"/>
            </a:endParaRPr>
          </a:p>
        </p:txBody>
      </p:sp>
      <p:sp>
        <p:nvSpPr>
          <p:cNvPr id="13" name="Rectangle: Rounded Corners 12">
            <a:extLst>
              <a:ext uri="{FF2B5EF4-FFF2-40B4-BE49-F238E27FC236}">
                <a16:creationId xmlns:a16="http://schemas.microsoft.com/office/drawing/2014/main" id="{291D690D-DECB-31BA-3D58-B48401382681}"/>
              </a:ext>
            </a:extLst>
          </p:cNvPr>
          <p:cNvSpPr/>
          <p:nvPr/>
        </p:nvSpPr>
        <p:spPr>
          <a:xfrm>
            <a:off x="5121745" y="3316776"/>
            <a:ext cx="1953366" cy="719310"/>
          </a:xfrm>
          <a:prstGeom prst="roundRect">
            <a:avLst/>
          </a:prstGeom>
          <a:solidFill>
            <a:srgbClr val="1B146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latin typeface="Helvetica" panose="020B0604020202020204" pitchFamily="34" charset="0"/>
                <a:cs typeface="Helvetica" panose="020B0604020202020204" pitchFamily="34" charset="0"/>
              </a:rPr>
              <a:t>Spider-Man: Across the Spider-Verse</a:t>
            </a:r>
          </a:p>
          <a:p>
            <a:pPr algn="ctr"/>
            <a:r>
              <a:rPr lang="en-US" sz="1400" i="1">
                <a:solidFill>
                  <a:srgbClr val="00BFF2"/>
                </a:solidFill>
                <a:latin typeface="Helvetica" panose="020B0604020202020204" pitchFamily="34" charset="0"/>
                <a:cs typeface="Helvetica" panose="020B0604020202020204" pitchFamily="34" charset="0"/>
              </a:rPr>
              <a:t>$381MM</a:t>
            </a:r>
          </a:p>
          <a:p>
            <a:pPr algn="ctr"/>
            <a:r>
              <a:rPr lang="en-US" sz="900">
                <a:solidFill>
                  <a:schemeClr val="bg1"/>
                </a:solidFill>
                <a:latin typeface="Helvetica" panose="020B0604020202020204" pitchFamily="34" charset="0"/>
                <a:cs typeface="Helvetica" panose="020B0604020202020204" pitchFamily="34" charset="0"/>
              </a:rPr>
              <a:t>Release date: June 2, 2023</a:t>
            </a:r>
            <a:endParaRPr lang="en-US" sz="900" b="1">
              <a:latin typeface="Helvetica" panose="020B0604020202020204" pitchFamily="34" charset="0"/>
              <a:cs typeface="Helvetica" panose="020B0604020202020204" pitchFamily="34" charset="0"/>
            </a:endParaRPr>
          </a:p>
        </p:txBody>
      </p:sp>
      <p:sp>
        <p:nvSpPr>
          <p:cNvPr id="14" name="Rectangle: Rounded Corners 13">
            <a:extLst>
              <a:ext uri="{FF2B5EF4-FFF2-40B4-BE49-F238E27FC236}">
                <a16:creationId xmlns:a16="http://schemas.microsoft.com/office/drawing/2014/main" id="{460B0785-AED1-456B-2E8C-C3A91612A232}"/>
              </a:ext>
            </a:extLst>
          </p:cNvPr>
          <p:cNvSpPr/>
          <p:nvPr/>
        </p:nvSpPr>
        <p:spPr>
          <a:xfrm>
            <a:off x="7545211" y="3316776"/>
            <a:ext cx="1953366" cy="719310"/>
          </a:xfrm>
          <a:prstGeom prst="roundRect">
            <a:avLst/>
          </a:prstGeom>
          <a:solidFill>
            <a:srgbClr val="1B146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latin typeface="Helvetica" panose="020B0604020202020204" pitchFamily="34" charset="0"/>
                <a:cs typeface="Helvetica" panose="020B0604020202020204" pitchFamily="34" charset="0"/>
              </a:rPr>
              <a:t>Guardians of the Galaxy Vol. 3</a:t>
            </a:r>
          </a:p>
          <a:p>
            <a:pPr algn="ctr"/>
            <a:r>
              <a:rPr lang="en-US" sz="1400" i="1">
                <a:solidFill>
                  <a:srgbClr val="00BFF2"/>
                </a:solidFill>
                <a:latin typeface="Helvetica" panose="020B0604020202020204" pitchFamily="34" charset="0"/>
                <a:cs typeface="Helvetica" panose="020B0604020202020204" pitchFamily="34" charset="0"/>
              </a:rPr>
              <a:t>$359MM</a:t>
            </a:r>
          </a:p>
          <a:p>
            <a:pPr algn="ctr"/>
            <a:r>
              <a:rPr lang="en-US" sz="900">
                <a:solidFill>
                  <a:schemeClr val="bg1"/>
                </a:solidFill>
                <a:latin typeface="Helvetica" panose="020B0604020202020204" pitchFamily="34" charset="0"/>
                <a:cs typeface="Helvetica" panose="020B0604020202020204" pitchFamily="34" charset="0"/>
              </a:rPr>
              <a:t>Release date: May 5, 2023</a:t>
            </a:r>
            <a:endParaRPr lang="en-US" sz="900" b="1">
              <a:latin typeface="Helvetica" panose="020B0604020202020204" pitchFamily="34" charset="0"/>
              <a:cs typeface="Helvetica" panose="020B0604020202020204" pitchFamily="34" charset="0"/>
            </a:endParaRPr>
          </a:p>
        </p:txBody>
      </p:sp>
      <p:sp>
        <p:nvSpPr>
          <p:cNvPr id="15" name="Rectangle: Rounded Corners 14">
            <a:extLst>
              <a:ext uri="{FF2B5EF4-FFF2-40B4-BE49-F238E27FC236}">
                <a16:creationId xmlns:a16="http://schemas.microsoft.com/office/drawing/2014/main" id="{BBB25ABE-C742-69E8-3A66-AE68EE9D3599}"/>
              </a:ext>
            </a:extLst>
          </p:cNvPr>
          <p:cNvSpPr/>
          <p:nvPr/>
        </p:nvSpPr>
        <p:spPr>
          <a:xfrm>
            <a:off x="9968677" y="3316776"/>
            <a:ext cx="1953366" cy="719310"/>
          </a:xfrm>
          <a:prstGeom prst="roundRect">
            <a:avLst/>
          </a:prstGeom>
          <a:solidFill>
            <a:srgbClr val="1B146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a:latin typeface="Helvetica" panose="020B0604020202020204" pitchFamily="34" charset="0"/>
                <a:cs typeface="Helvetica" panose="020B0604020202020204" pitchFamily="34" charset="0"/>
              </a:rPr>
              <a:t>Oppenheimer</a:t>
            </a:r>
          </a:p>
          <a:p>
            <a:pPr algn="ctr"/>
            <a:r>
              <a:rPr lang="en-US" sz="1400" i="1">
                <a:solidFill>
                  <a:srgbClr val="00BFF2"/>
                </a:solidFill>
                <a:latin typeface="Helvetica" panose="020B0604020202020204" pitchFamily="34" charset="0"/>
                <a:cs typeface="Helvetica" panose="020B0604020202020204" pitchFamily="34" charset="0"/>
              </a:rPr>
              <a:t>$315MM</a:t>
            </a:r>
          </a:p>
          <a:p>
            <a:pPr algn="ctr"/>
            <a:endParaRPr lang="en-US" sz="600" i="1">
              <a:solidFill>
                <a:srgbClr val="00BFF2"/>
              </a:solidFill>
              <a:latin typeface="Helvetica" panose="020B0604020202020204" pitchFamily="34" charset="0"/>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Release date: July 21, 2023</a:t>
            </a:r>
            <a:endParaRPr kumimoji="0" lang="en-US" sz="9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16" name="Rectangle: Rounded Corners 15">
            <a:extLst>
              <a:ext uri="{FF2B5EF4-FFF2-40B4-BE49-F238E27FC236}">
                <a16:creationId xmlns:a16="http://schemas.microsoft.com/office/drawing/2014/main" id="{528FB936-8DC1-BC52-8754-81457F9B7854}"/>
              </a:ext>
            </a:extLst>
          </p:cNvPr>
          <p:cNvSpPr/>
          <p:nvPr/>
        </p:nvSpPr>
        <p:spPr>
          <a:xfrm>
            <a:off x="274813" y="5645033"/>
            <a:ext cx="1953366" cy="719309"/>
          </a:xfrm>
          <a:prstGeom prst="roundRect">
            <a:avLst/>
          </a:prstGeom>
          <a:solidFill>
            <a:srgbClr val="1B146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a:latin typeface="Helvetica" panose="020B0604020202020204" pitchFamily="34" charset="0"/>
                <a:cs typeface="Helvetica" panose="020B0604020202020204" pitchFamily="34" charset="0"/>
              </a:rPr>
              <a:t>The Little Mermaid</a:t>
            </a:r>
          </a:p>
          <a:p>
            <a:pPr algn="ctr"/>
            <a:r>
              <a:rPr lang="en-US" sz="1400" i="1">
                <a:solidFill>
                  <a:srgbClr val="00BFF2"/>
                </a:solidFill>
                <a:latin typeface="Helvetica" panose="020B0604020202020204" pitchFamily="34" charset="0"/>
                <a:cs typeface="Helvetica" panose="020B0604020202020204" pitchFamily="34" charset="0"/>
              </a:rPr>
              <a:t>$298MM</a:t>
            </a:r>
          </a:p>
          <a:p>
            <a:pPr algn="ctr"/>
            <a:endParaRPr lang="en-US" sz="600" i="1">
              <a:solidFill>
                <a:srgbClr val="00BFF2"/>
              </a:solidFill>
              <a:latin typeface="Helvetica" panose="020B0604020202020204" pitchFamily="34" charset="0"/>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Release date: May 26, 2023</a:t>
            </a:r>
            <a:endParaRPr kumimoji="0" lang="en-US" sz="9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17" name="Rectangle: Rounded Corners 16">
            <a:extLst>
              <a:ext uri="{FF2B5EF4-FFF2-40B4-BE49-F238E27FC236}">
                <a16:creationId xmlns:a16="http://schemas.microsoft.com/office/drawing/2014/main" id="{2FCB6400-CBB8-5FF7-6182-208106470866}"/>
              </a:ext>
            </a:extLst>
          </p:cNvPr>
          <p:cNvSpPr/>
          <p:nvPr/>
        </p:nvSpPr>
        <p:spPr>
          <a:xfrm>
            <a:off x="2661901" y="5645033"/>
            <a:ext cx="2026121" cy="719309"/>
          </a:xfrm>
          <a:prstGeom prst="roundRect">
            <a:avLst/>
          </a:prstGeom>
          <a:solidFill>
            <a:srgbClr val="1B146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latin typeface="Helvetica" panose="020B0604020202020204" pitchFamily="34" charset="0"/>
                <a:cs typeface="Helvetica" panose="020B0604020202020204" pitchFamily="34" charset="0"/>
              </a:rPr>
              <a:t>Avatar: The Way</a:t>
            </a:r>
            <a:br>
              <a:rPr lang="en-US" sz="1200" b="1">
                <a:latin typeface="Helvetica" panose="020B0604020202020204" pitchFamily="34" charset="0"/>
                <a:cs typeface="Helvetica" panose="020B0604020202020204" pitchFamily="34" charset="0"/>
              </a:rPr>
            </a:br>
            <a:r>
              <a:rPr lang="en-US" sz="1200" b="1">
                <a:latin typeface="Helvetica" panose="020B0604020202020204" pitchFamily="34" charset="0"/>
                <a:cs typeface="Helvetica" panose="020B0604020202020204" pitchFamily="34" charset="0"/>
              </a:rPr>
              <a:t>of Water</a:t>
            </a:r>
          </a:p>
          <a:p>
            <a:pPr algn="ctr"/>
            <a:r>
              <a:rPr lang="en-US" sz="1400" i="1">
                <a:solidFill>
                  <a:srgbClr val="00BFF2"/>
                </a:solidFill>
                <a:latin typeface="Helvetica" panose="020B0604020202020204" pitchFamily="34" charset="0"/>
                <a:cs typeface="Helvetica" panose="020B0604020202020204" pitchFamily="34" charset="0"/>
              </a:rPr>
              <a:t>$283MM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Release date: December 16, 2022</a:t>
            </a:r>
            <a:endParaRPr kumimoji="0" lang="en-US" sz="9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18" name="Rectangle: Rounded Corners 17">
            <a:extLst>
              <a:ext uri="{FF2B5EF4-FFF2-40B4-BE49-F238E27FC236}">
                <a16:creationId xmlns:a16="http://schemas.microsoft.com/office/drawing/2014/main" id="{8F7772C4-2BCD-278D-13EE-6E429910D535}"/>
              </a:ext>
            </a:extLst>
          </p:cNvPr>
          <p:cNvSpPr/>
          <p:nvPr/>
        </p:nvSpPr>
        <p:spPr>
          <a:xfrm>
            <a:off x="5121745" y="5645033"/>
            <a:ext cx="1953366" cy="719309"/>
          </a:xfrm>
          <a:prstGeom prst="roundRect">
            <a:avLst/>
          </a:prstGeom>
          <a:solidFill>
            <a:srgbClr val="1B146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latin typeface="Helvetica" panose="020B0604020202020204" pitchFamily="34" charset="0"/>
                <a:cs typeface="Helvetica" panose="020B0604020202020204" pitchFamily="34" charset="0"/>
              </a:rPr>
              <a:t>Ant-Man and the Wasp: Quantumania</a:t>
            </a:r>
          </a:p>
          <a:p>
            <a:pPr algn="ctr"/>
            <a:r>
              <a:rPr lang="en-US" sz="1400" i="1">
                <a:solidFill>
                  <a:srgbClr val="00BFF2"/>
                </a:solidFill>
                <a:latin typeface="Helvetica" panose="020B0604020202020204" pitchFamily="34" charset="0"/>
                <a:cs typeface="Helvetica" panose="020B0604020202020204" pitchFamily="34" charset="0"/>
              </a:rPr>
              <a:t>$215MM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Release date: February 17, 2023</a:t>
            </a:r>
            <a:endParaRPr kumimoji="0" lang="en-US" sz="9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19" name="Rectangle: Rounded Corners 18">
            <a:extLst>
              <a:ext uri="{FF2B5EF4-FFF2-40B4-BE49-F238E27FC236}">
                <a16:creationId xmlns:a16="http://schemas.microsoft.com/office/drawing/2014/main" id="{4B48494B-14C3-0495-54D4-2C4292C1C9C7}"/>
              </a:ext>
            </a:extLst>
          </p:cNvPr>
          <p:cNvSpPr/>
          <p:nvPr/>
        </p:nvSpPr>
        <p:spPr>
          <a:xfrm>
            <a:off x="7545211" y="5645033"/>
            <a:ext cx="1953366" cy="719309"/>
          </a:xfrm>
          <a:prstGeom prst="roundRect">
            <a:avLst/>
          </a:prstGeom>
          <a:solidFill>
            <a:srgbClr val="1B146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00" b="1">
                <a:latin typeface="Helvetica" panose="020B0604020202020204" pitchFamily="34" charset="0"/>
                <a:cs typeface="Helvetica" panose="020B0604020202020204" pitchFamily="34" charset="0"/>
              </a:rPr>
              <a:t>John Wick: Chapter 4</a:t>
            </a:r>
          </a:p>
          <a:p>
            <a:pPr algn="ctr"/>
            <a:r>
              <a:rPr lang="en-US" sz="1400" i="1">
                <a:solidFill>
                  <a:srgbClr val="00BFF2"/>
                </a:solidFill>
                <a:latin typeface="Helvetica" panose="020B0604020202020204" pitchFamily="34" charset="0"/>
                <a:cs typeface="Helvetica" panose="020B0604020202020204" pitchFamily="34" charset="0"/>
              </a:rPr>
              <a:t>$187MM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Release date: March 24, 2023</a:t>
            </a:r>
            <a:endParaRPr kumimoji="0" lang="en-US" sz="900" b="1"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endParaRPr>
          </a:p>
        </p:txBody>
      </p:sp>
      <p:sp>
        <p:nvSpPr>
          <p:cNvPr id="20" name="Rectangle: Rounded Corners 19">
            <a:extLst>
              <a:ext uri="{FF2B5EF4-FFF2-40B4-BE49-F238E27FC236}">
                <a16:creationId xmlns:a16="http://schemas.microsoft.com/office/drawing/2014/main" id="{45C6F055-77C1-EF28-25A9-10F965E11A92}"/>
              </a:ext>
            </a:extLst>
          </p:cNvPr>
          <p:cNvSpPr/>
          <p:nvPr/>
        </p:nvSpPr>
        <p:spPr>
          <a:xfrm>
            <a:off x="9968677" y="5645033"/>
            <a:ext cx="1953366" cy="719309"/>
          </a:xfrm>
          <a:prstGeom prst="roundRect">
            <a:avLst/>
          </a:prstGeom>
          <a:solidFill>
            <a:srgbClr val="1B146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500" b="1">
                <a:latin typeface="Helvetica" panose="020B0604020202020204" pitchFamily="34" charset="0"/>
                <a:cs typeface="Helvetica" panose="020B0604020202020204" pitchFamily="34" charset="0"/>
              </a:rPr>
              <a:t>Sound of Freedom</a:t>
            </a:r>
          </a:p>
          <a:p>
            <a:pPr algn="ctr"/>
            <a:r>
              <a:rPr lang="en-US" sz="1400" i="1">
                <a:solidFill>
                  <a:srgbClr val="00BFF2"/>
                </a:solidFill>
                <a:latin typeface="Helvetica" panose="020B0604020202020204" pitchFamily="34" charset="0"/>
                <a:cs typeface="Helvetica" panose="020B0604020202020204" pitchFamily="34" charset="0"/>
              </a:rPr>
              <a:t>$183MM</a:t>
            </a:r>
          </a:p>
          <a:p>
            <a:pPr algn="ctr"/>
            <a:endParaRPr lang="en-US" sz="600" i="1">
              <a:solidFill>
                <a:srgbClr val="00BFF2"/>
              </a:solidFill>
              <a:latin typeface="Helvetica" panose="020B0604020202020204" pitchFamily="34" charset="0"/>
              <a:cs typeface="Helvetica"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Release date: July 4, 2023</a:t>
            </a:r>
          </a:p>
        </p:txBody>
      </p:sp>
      <p:sp>
        <p:nvSpPr>
          <p:cNvPr id="21" name="Rectangle 20">
            <a:extLst>
              <a:ext uri="{FF2B5EF4-FFF2-40B4-BE49-F238E27FC236}">
                <a16:creationId xmlns:a16="http://schemas.microsoft.com/office/drawing/2014/main" id="{6A8C54D3-1E0F-90B0-7E08-4E5FE11D6F25}"/>
              </a:ext>
            </a:extLst>
          </p:cNvPr>
          <p:cNvSpPr/>
          <p:nvPr/>
        </p:nvSpPr>
        <p:spPr>
          <a:xfrm>
            <a:off x="497962" y="6345740"/>
            <a:ext cx="11793936" cy="215444"/>
          </a:xfrm>
          <a:prstGeom prst="rect">
            <a:avLst/>
          </a:prstGeom>
        </p:spPr>
        <p:txBody>
          <a:bodyPr wrap="square">
            <a:sp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Source: Box Office Mojo, ‘Domestic Box Office For 2023‘, as of 9/11/23</a:t>
            </a:r>
          </a:p>
        </p:txBody>
      </p:sp>
      <p:sp>
        <p:nvSpPr>
          <p:cNvPr id="34" name="TextBox 33">
            <a:extLst>
              <a:ext uri="{FF2B5EF4-FFF2-40B4-BE49-F238E27FC236}">
                <a16:creationId xmlns:a16="http://schemas.microsoft.com/office/drawing/2014/main" id="{A94D2C49-E06E-96A8-0128-C1A4B9DA1E2B}"/>
              </a:ext>
            </a:extLst>
          </p:cNvPr>
          <p:cNvSpPr txBox="1"/>
          <p:nvPr/>
        </p:nvSpPr>
        <p:spPr>
          <a:xfrm>
            <a:off x="0" y="1412391"/>
            <a:ext cx="12192000" cy="338554"/>
          </a:xfrm>
          <a:prstGeom prst="rect">
            <a:avLst/>
          </a:prstGeom>
          <a:noFill/>
        </p:spPr>
        <p:txBody>
          <a:bodyPr wrap="square" rtlCol="0">
            <a:spAutoFit/>
          </a:bodyPr>
          <a:lstStyle/>
          <a:p>
            <a:pPr algn="ctr"/>
            <a:r>
              <a:rPr lang="en-US" sz="1600" b="1" u="sng">
                <a:solidFill>
                  <a:srgbClr val="1B1464"/>
                </a:solidFill>
                <a:latin typeface="Helvetica" panose="020B0604020202020204" pitchFamily="34" charset="0"/>
                <a:cs typeface="Helvetica" panose="020B0604020202020204" pitchFamily="34" charset="0"/>
              </a:rPr>
              <a:t>2023 Domestic Box Office Revenues</a:t>
            </a:r>
          </a:p>
        </p:txBody>
      </p:sp>
      <p:pic>
        <p:nvPicPr>
          <p:cNvPr id="3" name="Picture 2">
            <a:extLst>
              <a:ext uri="{FF2B5EF4-FFF2-40B4-BE49-F238E27FC236}">
                <a16:creationId xmlns:a16="http://schemas.microsoft.com/office/drawing/2014/main" id="{786D4C82-10A5-9FE6-A4D4-60CB1BC4F62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5914" y="1772463"/>
            <a:ext cx="991164" cy="1500117"/>
          </a:xfrm>
          <a:prstGeom prst="rect">
            <a:avLst/>
          </a:prstGeom>
          <a:ln w="19050">
            <a:solidFill>
              <a:srgbClr val="1B1464"/>
            </a:solidFill>
          </a:ln>
        </p:spPr>
      </p:pic>
      <p:pic>
        <p:nvPicPr>
          <p:cNvPr id="3076" name="Picture 4" descr="The Super Mario Bros. Movie (2023) Movie Poster">
            <a:extLst>
              <a:ext uri="{FF2B5EF4-FFF2-40B4-BE49-F238E27FC236}">
                <a16:creationId xmlns:a16="http://schemas.microsoft.com/office/drawing/2014/main" id="{F73D46B3-658C-E3A5-3EA1-88F187893B9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249348" y="1772463"/>
            <a:ext cx="851228" cy="1506674"/>
          </a:xfrm>
          <a:prstGeom prst="rect">
            <a:avLst/>
          </a:prstGeom>
          <a:noFill/>
          <a:ln w="19050">
            <a:solidFill>
              <a:srgbClr val="1B1464"/>
            </a:solidFill>
          </a:ln>
          <a:extLst>
            <a:ext uri="{909E8E84-426E-40DD-AFC4-6F175D3DCCD1}">
              <a14:hiddenFill xmlns:a14="http://schemas.microsoft.com/office/drawing/2010/main">
                <a:solidFill>
                  <a:srgbClr val="FFFFFF"/>
                </a:solidFill>
              </a14:hiddenFill>
            </a:ext>
          </a:extLst>
        </p:spPr>
      </p:pic>
      <p:pic>
        <p:nvPicPr>
          <p:cNvPr id="3078" name="Picture 6" descr="Spider-Man: Across the Spider-Verse (2023) Movie Poster">
            <a:extLst>
              <a:ext uri="{FF2B5EF4-FFF2-40B4-BE49-F238E27FC236}">
                <a16:creationId xmlns:a16="http://schemas.microsoft.com/office/drawing/2014/main" id="{D03D1E2D-BFF0-6A80-1C99-E7664919059C}"/>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588288" y="1772463"/>
            <a:ext cx="1020281" cy="1504915"/>
          </a:xfrm>
          <a:prstGeom prst="rect">
            <a:avLst/>
          </a:prstGeom>
          <a:noFill/>
          <a:ln w="19050">
            <a:solidFill>
              <a:srgbClr val="1B1464"/>
            </a:solidFill>
          </a:ln>
          <a:extLst>
            <a:ext uri="{909E8E84-426E-40DD-AFC4-6F175D3DCCD1}">
              <a14:hiddenFill xmlns:a14="http://schemas.microsoft.com/office/drawing/2010/main">
                <a:solidFill>
                  <a:srgbClr val="FFFFFF"/>
                </a:solidFill>
              </a14:hiddenFill>
            </a:ext>
          </a:extLst>
        </p:spPr>
      </p:pic>
      <p:pic>
        <p:nvPicPr>
          <p:cNvPr id="3080" name="Picture 8" descr="Guardians of the Galaxy Vol. 3 (2023) Movie Poster">
            <a:extLst>
              <a:ext uri="{FF2B5EF4-FFF2-40B4-BE49-F238E27FC236}">
                <a16:creationId xmlns:a16="http://schemas.microsoft.com/office/drawing/2014/main" id="{5FD79307-F376-A627-1DE8-2E2808675A23}"/>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949024" y="1772463"/>
            <a:ext cx="1145741" cy="1506673"/>
          </a:xfrm>
          <a:prstGeom prst="rect">
            <a:avLst/>
          </a:prstGeom>
          <a:noFill/>
          <a:ln w="19050">
            <a:solidFill>
              <a:srgbClr val="1B1464"/>
            </a:solidFill>
          </a:ln>
          <a:extLst>
            <a:ext uri="{909E8E84-426E-40DD-AFC4-6F175D3DCCD1}">
              <a14:hiddenFill xmlns:a14="http://schemas.microsoft.com/office/drawing/2010/main">
                <a:solidFill>
                  <a:srgbClr val="FFFFFF"/>
                </a:solidFill>
              </a14:hiddenFill>
            </a:ext>
          </a:extLst>
        </p:spPr>
      </p:pic>
      <p:pic>
        <p:nvPicPr>
          <p:cNvPr id="26" name="Picture 4">
            <a:extLst>
              <a:ext uri="{FF2B5EF4-FFF2-40B4-BE49-F238E27FC236}">
                <a16:creationId xmlns:a16="http://schemas.microsoft.com/office/drawing/2014/main" id="{C9971C32-15F7-2CE9-C8A4-0876ECA4E02B}"/>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0505054" y="1772463"/>
            <a:ext cx="880612" cy="1506672"/>
          </a:xfrm>
          <a:prstGeom prst="rect">
            <a:avLst/>
          </a:prstGeom>
          <a:ln w="19050">
            <a:solidFill>
              <a:srgbClr val="1B1464"/>
            </a:solidFill>
          </a:ln>
          <a:extLst>
            <a:ext uri="{909E8E84-426E-40DD-AFC4-6F175D3DCCD1}">
              <a14:hiddenFill xmlns:a14="http://schemas.microsoft.com/office/drawing/2010/main">
                <a:solidFill>
                  <a:srgbClr val="FFFFFF"/>
                </a:solidFill>
              </a14:hiddenFill>
            </a:ext>
          </a:extLst>
        </p:spPr>
      </p:pic>
      <p:pic>
        <p:nvPicPr>
          <p:cNvPr id="3082" name="Picture 10" descr="The Little Mermaid (2023) Movie Poster">
            <a:extLst>
              <a:ext uri="{FF2B5EF4-FFF2-40B4-BE49-F238E27FC236}">
                <a16:creationId xmlns:a16="http://schemas.microsoft.com/office/drawing/2014/main" id="{77EC7C25-360C-C0B3-CDE1-57054F4E276C}"/>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43079" y="4107825"/>
            <a:ext cx="1016834" cy="1504915"/>
          </a:xfrm>
          <a:prstGeom prst="rect">
            <a:avLst/>
          </a:prstGeom>
          <a:noFill/>
          <a:ln w="19050">
            <a:solidFill>
              <a:srgbClr val="1B1464"/>
            </a:solidFill>
          </a:ln>
          <a:extLst>
            <a:ext uri="{909E8E84-426E-40DD-AFC4-6F175D3DCCD1}">
              <a14:hiddenFill xmlns:a14="http://schemas.microsoft.com/office/drawing/2010/main">
                <a:solidFill>
                  <a:srgbClr val="FFFFFF"/>
                </a:solidFill>
              </a14:hiddenFill>
            </a:ext>
          </a:extLst>
        </p:spPr>
      </p:pic>
      <p:pic>
        <p:nvPicPr>
          <p:cNvPr id="3084" name="Picture 12" descr="Avatar: The Way of Water (2022) Movie Poster">
            <a:extLst>
              <a:ext uri="{FF2B5EF4-FFF2-40B4-BE49-F238E27FC236}">
                <a16:creationId xmlns:a16="http://schemas.microsoft.com/office/drawing/2014/main" id="{C45F1DE5-80D8-E9C7-C2AF-DA7B2D2DDEF0}"/>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166545" y="4107825"/>
            <a:ext cx="1016834" cy="1504914"/>
          </a:xfrm>
          <a:prstGeom prst="rect">
            <a:avLst/>
          </a:prstGeom>
          <a:noFill/>
          <a:ln w="19050">
            <a:solidFill>
              <a:srgbClr val="1B1464"/>
            </a:solidFill>
          </a:ln>
          <a:extLst>
            <a:ext uri="{909E8E84-426E-40DD-AFC4-6F175D3DCCD1}">
              <a14:hiddenFill xmlns:a14="http://schemas.microsoft.com/office/drawing/2010/main">
                <a:solidFill>
                  <a:srgbClr val="FFFFFF"/>
                </a:solidFill>
              </a14:hiddenFill>
            </a:ext>
          </a:extLst>
        </p:spPr>
      </p:pic>
      <p:pic>
        <p:nvPicPr>
          <p:cNvPr id="3086" name="Picture 14" descr="Ant-Man and the Wasp: Quantumania (2023) Movie Poster">
            <a:extLst>
              <a:ext uri="{FF2B5EF4-FFF2-40B4-BE49-F238E27FC236}">
                <a16:creationId xmlns:a16="http://schemas.microsoft.com/office/drawing/2014/main" id="{6C237E83-4E0C-B8C9-327E-E07058CCB419}"/>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5590011" y="4107825"/>
            <a:ext cx="1016834" cy="1504914"/>
          </a:xfrm>
          <a:prstGeom prst="rect">
            <a:avLst/>
          </a:prstGeom>
          <a:noFill/>
          <a:ln w="12700">
            <a:solidFill>
              <a:srgbClr val="1B1464"/>
            </a:solidFill>
          </a:ln>
          <a:extLst>
            <a:ext uri="{909E8E84-426E-40DD-AFC4-6F175D3DCCD1}">
              <a14:hiddenFill xmlns:a14="http://schemas.microsoft.com/office/drawing/2010/main">
                <a:solidFill>
                  <a:srgbClr val="FFFFFF"/>
                </a:solidFill>
              </a14:hiddenFill>
            </a:ext>
          </a:extLst>
        </p:spPr>
      </p:pic>
      <p:pic>
        <p:nvPicPr>
          <p:cNvPr id="3088" name="Picture 16" descr="John Wick: Chapter 4 (2023) Movie Poster">
            <a:extLst>
              <a:ext uri="{FF2B5EF4-FFF2-40B4-BE49-F238E27FC236}">
                <a16:creationId xmlns:a16="http://schemas.microsoft.com/office/drawing/2014/main" id="{8438BE36-03F7-D771-5FD8-CCA8EDC81BAB}"/>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8013477" y="4107825"/>
            <a:ext cx="1016834" cy="1504915"/>
          </a:xfrm>
          <a:prstGeom prst="rect">
            <a:avLst/>
          </a:prstGeom>
          <a:noFill/>
          <a:ln w="19050">
            <a:solidFill>
              <a:srgbClr val="1B1464"/>
            </a:solidFill>
          </a:ln>
          <a:extLst>
            <a:ext uri="{909E8E84-426E-40DD-AFC4-6F175D3DCCD1}">
              <a14:hiddenFill xmlns:a14="http://schemas.microsoft.com/office/drawing/2010/main">
                <a:solidFill>
                  <a:srgbClr val="FFFFFF"/>
                </a:solidFill>
              </a14:hiddenFill>
            </a:ext>
          </a:extLst>
        </p:spPr>
      </p:pic>
      <p:pic>
        <p:nvPicPr>
          <p:cNvPr id="3090" name="Picture 18" descr="Sound of Freedom (2023) Movie Poster">
            <a:extLst>
              <a:ext uri="{FF2B5EF4-FFF2-40B4-BE49-F238E27FC236}">
                <a16:creationId xmlns:a16="http://schemas.microsoft.com/office/drawing/2014/main" id="{954B343E-D12F-EFCD-64A5-761C5864BADE}"/>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0436943" y="4107825"/>
            <a:ext cx="1016834" cy="1504914"/>
          </a:xfrm>
          <a:prstGeom prst="rect">
            <a:avLst/>
          </a:prstGeom>
          <a:noFill/>
          <a:ln w="19050">
            <a:solidFill>
              <a:srgbClr val="1B1464"/>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BF894CE-5EB9-4BB3-F6C7-477E37F6A6AA}"/>
              </a:ext>
            </a:extLst>
          </p:cNvPr>
          <p:cNvSpPr/>
          <p:nvPr/>
        </p:nvSpPr>
        <p:spPr>
          <a:xfrm>
            <a:off x="162269" y="340318"/>
            <a:ext cx="12029731"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1B1464"/>
                </a:solidFill>
                <a:latin typeface="Helvetica" pitchFamily="2" charset="0"/>
              </a:rPr>
              <a:t>Movies based on well-known intellectual property (IP) mixed with some surprise hits have </a:t>
            </a:r>
            <a:r>
              <a:rPr lang="en-US" sz="2600" b="1" dirty="0">
                <a:solidFill>
                  <a:srgbClr val="ED3C8D"/>
                </a:solidFill>
                <a:latin typeface="Helvetica" pitchFamily="2" charset="0"/>
              </a:rPr>
              <a:t>entertained large audiences throughout the year</a:t>
            </a:r>
          </a:p>
        </p:txBody>
      </p:sp>
    </p:spTree>
    <p:extLst>
      <p:ext uri="{BB962C8B-B14F-4D97-AF65-F5344CB8AC3E}">
        <p14:creationId xmlns:p14="http://schemas.microsoft.com/office/powerpoint/2010/main" val="8426330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52AD7-7F6F-4810-03DE-C115B33C9778}"/>
              </a:ext>
            </a:extLst>
          </p:cNvPr>
          <p:cNvSpPr/>
          <p:nvPr/>
        </p:nvSpPr>
        <p:spPr>
          <a:xfrm>
            <a:off x="721" y="1473423"/>
            <a:ext cx="12169759" cy="539572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70D877BF-ACD5-2197-5D6D-80F17AC9288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808429" y="2265647"/>
            <a:ext cx="1473674" cy="2191291"/>
          </a:xfrm>
          <a:prstGeom prst="rect">
            <a:avLst/>
          </a:prstGeom>
          <a:noFill/>
          <a:ln w="19050">
            <a:solidFill>
              <a:schemeClr val="tx1"/>
            </a:solidFill>
          </a:ln>
        </p:spPr>
      </p:pic>
      <p:sp>
        <p:nvSpPr>
          <p:cNvPr id="31" name="Rectangle: Rounded Corners 30">
            <a:extLst>
              <a:ext uri="{FF2B5EF4-FFF2-40B4-BE49-F238E27FC236}">
                <a16:creationId xmlns:a16="http://schemas.microsoft.com/office/drawing/2014/main" id="{C28773A3-6ED7-B897-8944-A895099F0AEC}"/>
              </a:ext>
            </a:extLst>
          </p:cNvPr>
          <p:cNvSpPr/>
          <p:nvPr/>
        </p:nvSpPr>
        <p:spPr>
          <a:xfrm>
            <a:off x="3728778" y="4563797"/>
            <a:ext cx="2189005" cy="919625"/>
          </a:xfrm>
          <a:prstGeom prst="roundRect">
            <a:avLst/>
          </a:prstGeom>
          <a:solidFill>
            <a:schemeClr val="bg1"/>
          </a:solidFill>
          <a:ln w="28575">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u="sng">
                <a:solidFill>
                  <a:srgbClr val="ED3C8D"/>
                </a:solidFill>
                <a:latin typeface="Helvetica" panose="020B0403020202020204" pitchFamily="34" charset="0"/>
              </a:rPr>
              <a:t>34%</a:t>
            </a:r>
          </a:p>
          <a:p>
            <a:pPr algn="ctr"/>
            <a:r>
              <a:rPr lang="en-US" sz="2400">
                <a:solidFill>
                  <a:srgbClr val="ED3C8D"/>
                </a:solidFill>
                <a:latin typeface="Helvetica" panose="020B0403020202020204" pitchFamily="34" charset="0"/>
              </a:rPr>
              <a:t>P25-34</a:t>
            </a:r>
            <a:endParaRPr lang="en-US" sz="2400"/>
          </a:p>
        </p:txBody>
      </p:sp>
      <p:sp>
        <p:nvSpPr>
          <p:cNvPr id="32" name="Rectangle: Rounded Corners 31">
            <a:extLst>
              <a:ext uri="{FF2B5EF4-FFF2-40B4-BE49-F238E27FC236}">
                <a16:creationId xmlns:a16="http://schemas.microsoft.com/office/drawing/2014/main" id="{D7FDB7D0-541F-1878-E745-3CC887507AA5}"/>
              </a:ext>
            </a:extLst>
          </p:cNvPr>
          <p:cNvSpPr/>
          <p:nvPr/>
        </p:nvSpPr>
        <p:spPr>
          <a:xfrm>
            <a:off x="842621" y="4563797"/>
            <a:ext cx="2189005" cy="919625"/>
          </a:xfrm>
          <a:prstGeom prst="roundRect">
            <a:avLst/>
          </a:prstGeom>
          <a:solidFill>
            <a:schemeClr val="bg1"/>
          </a:solidFill>
          <a:ln w="28575">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u="sng">
                <a:solidFill>
                  <a:srgbClr val="ED3C8D"/>
                </a:solidFill>
                <a:latin typeface="Helvetica" panose="020B0403020202020204" pitchFamily="34" charset="0"/>
              </a:rPr>
              <a:t>27%</a:t>
            </a:r>
          </a:p>
          <a:p>
            <a:pPr algn="ctr"/>
            <a:r>
              <a:rPr lang="en-US" sz="2400">
                <a:solidFill>
                  <a:srgbClr val="ED3C8D"/>
                </a:solidFill>
                <a:latin typeface="Helvetica" panose="020B0403020202020204" pitchFamily="34" charset="0"/>
              </a:rPr>
              <a:t>P25-34</a:t>
            </a:r>
          </a:p>
        </p:txBody>
      </p:sp>
      <p:sp>
        <p:nvSpPr>
          <p:cNvPr id="33" name="Rectangle: Rounded Corners 32">
            <a:extLst>
              <a:ext uri="{FF2B5EF4-FFF2-40B4-BE49-F238E27FC236}">
                <a16:creationId xmlns:a16="http://schemas.microsoft.com/office/drawing/2014/main" id="{B9FC914F-E742-1F3D-BFC4-5EA9EEADB3EB}"/>
              </a:ext>
            </a:extLst>
          </p:cNvPr>
          <p:cNvSpPr/>
          <p:nvPr/>
        </p:nvSpPr>
        <p:spPr>
          <a:xfrm>
            <a:off x="6596468" y="4563797"/>
            <a:ext cx="2189005" cy="919625"/>
          </a:xfrm>
          <a:prstGeom prst="roundRect">
            <a:avLst/>
          </a:prstGeom>
          <a:solidFill>
            <a:schemeClr val="bg1"/>
          </a:solidFill>
          <a:ln w="28575">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u="sng">
                <a:solidFill>
                  <a:srgbClr val="ED3C8D"/>
                </a:solidFill>
                <a:latin typeface="Helvetica" panose="020B0403020202020204" pitchFamily="34" charset="0"/>
              </a:rPr>
              <a:t>50%</a:t>
            </a:r>
          </a:p>
          <a:p>
            <a:pPr algn="ctr"/>
            <a:r>
              <a:rPr lang="en-US" sz="2400">
                <a:solidFill>
                  <a:srgbClr val="ED3C8D"/>
                </a:solidFill>
                <a:latin typeface="Helvetica" panose="020B0403020202020204" pitchFamily="34" charset="0"/>
              </a:rPr>
              <a:t>P25-34</a:t>
            </a:r>
            <a:endParaRPr lang="en-US" sz="2400"/>
          </a:p>
        </p:txBody>
      </p:sp>
      <p:pic>
        <p:nvPicPr>
          <p:cNvPr id="2" name="Picture 1">
            <a:extLst>
              <a:ext uri="{FF2B5EF4-FFF2-40B4-BE49-F238E27FC236}">
                <a16:creationId xmlns:a16="http://schemas.microsoft.com/office/drawing/2014/main" id="{06CEDF0A-D03C-E28C-8382-06185E8D0B5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BDE1BC5F-BB63-0916-3A60-3B803226C47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1E957BC7-FFD0-73CE-08EA-C2A979729B8D}"/>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21" name="Rectangle 20">
            <a:extLst>
              <a:ext uri="{FF2B5EF4-FFF2-40B4-BE49-F238E27FC236}">
                <a16:creationId xmlns:a16="http://schemas.microsoft.com/office/drawing/2014/main" id="{6A8C54D3-1E0F-90B0-7E08-4E5FE11D6F25}"/>
              </a:ext>
            </a:extLst>
          </p:cNvPr>
          <p:cNvSpPr/>
          <p:nvPr/>
        </p:nvSpPr>
        <p:spPr>
          <a:xfrm>
            <a:off x="483207" y="5979038"/>
            <a:ext cx="11602883" cy="584775"/>
          </a:xfrm>
          <a:prstGeom prst="rect">
            <a:avLst/>
          </a:prstGeom>
        </p:spPr>
        <p:txBody>
          <a:bodyPr wrap="square">
            <a:sp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Source: </a:t>
            </a:r>
            <a:r>
              <a:rPr kumimoji="0" lang="en-US" sz="800" b="0" i="1"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Air</a:t>
            </a: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 = Deadline, ‘‘Super Mario Bros’ Hits High Scores: Record Opening For Animated Pic At $377M+ WW, 5-Day U.S. Record $204M+; ‘Air’ Soars To $20M – Sunday Box Office Update’, 4/9/23</a:t>
            </a:r>
            <a:r>
              <a:rPr lang="en-US" sz="800">
                <a:solidFill>
                  <a:srgbClr val="1B1464"/>
                </a:solidFill>
                <a:latin typeface="Helvetica" panose="020B0403020202020204" pitchFamily="34" charset="0"/>
                <a:ea typeface="Open Sans" panose="020B0606030504020204" pitchFamily="34" charset="0"/>
                <a:cs typeface="Open Sans" panose="020B0606030504020204" pitchFamily="34" charset="0"/>
              </a:rPr>
              <a:t>; </a:t>
            </a:r>
            <a:r>
              <a:rPr lang="en-US" sz="800" i="1">
                <a:solidFill>
                  <a:srgbClr val="1B1464"/>
                </a:solidFill>
                <a:latin typeface="Helvetica" panose="020B0403020202020204" pitchFamily="34" charset="0"/>
                <a:ea typeface="Open Sans" panose="020B0606030504020204" pitchFamily="34" charset="0"/>
                <a:cs typeface="Open Sans" panose="020B0606030504020204" pitchFamily="34" charset="0"/>
              </a:rPr>
              <a:t>You Hurt My Feelings = </a:t>
            </a:r>
            <a:r>
              <a:rPr lang="en-US" sz="800">
                <a:solidFill>
                  <a:srgbClr val="1B1464"/>
                </a:solidFill>
                <a:latin typeface="Helvetica" panose="020B0403020202020204" pitchFamily="34" charset="0"/>
                <a:ea typeface="Open Sans" panose="020B0606030504020204" pitchFamily="34" charset="0"/>
                <a:cs typeface="Open Sans" panose="020B0606030504020204" pitchFamily="34" charset="0"/>
              </a:rPr>
              <a:t>Deadline, ‘Little Mermaid’ Still Swimming To $117M+ Opening Boosted By $80M Promo Campaign, Biggest For Disney Live-Action Title – Monday AM Update’, 5/29/23; </a:t>
            </a:r>
            <a:r>
              <a:rPr lang="en-US" sz="800" i="1">
                <a:solidFill>
                  <a:srgbClr val="1B1464"/>
                </a:solidFill>
                <a:latin typeface="Helvetica" panose="020B0403020202020204" pitchFamily="34" charset="0"/>
                <a:ea typeface="Open Sans" panose="020B0606030504020204" pitchFamily="34" charset="0"/>
                <a:cs typeface="Open Sans" panose="020B0606030504020204" pitchFamily="34" charset="0"/>
              </a:rPr>
              <a:t>Theater Camp</a:t>
            </a:r>
            <a:r>
              <a:rPr lang="en-US" sz="800">
                <a:solidFill>
                  <a:srgbClr val="1B1464"/>
                </a:solidFill>
                <a:latin typeface="Helvetica" panose="020B0403020202020204" pitchFamily="34" charset="0"/>
                <a:ea typeface="Open Sans" panose="020B0606030504020204" pitchFamily="34" charset="0"/>
                <a:cs typeface="Open Sans" panose="020B0606030504020204" pitchFamily="34" charset="0"/>
              </a:rPr>
              <a:t> = Deadline, ‘‘Theater Camp’ Hits High Note With Searchlight’s Best Limited Opening Since ‘</a:t>
            </a:r>
            <a:r>
              <a:rPr lang="en-US" sz="800" err="1">
                <a:solidFill>
                  <a:srgbClr val="1B1464"/>
                </a:solidFill>
                <a:latin typeface="Helvetica" panose="020B0403020202020204" pitchFamily="34" charset="0"/>
                <a:ea typeface="Open Sans" panose="020B0606030504020204" pitchFamily="34" charset="0"/>
                <a:cs typeface="Open Sans" panose="020B0606030504020204" pitchFamily="34" charset="0"/>
              </a:rPr>
              <a:t>Jojo</a:t>
            </a:r>
            <a:r>
              <a:rPr lang="en-US" sz="800">
                <a:solidFill>
                  <a:srgbClr val="1B1464"/>
                </a:solidFill>
                <a:latin typeface="Helvetica" panose="020B0403020202020204" pitchFamily="34" charset="0"/>
                <a:ea typeface="Open Sans" panose="020B0606030504020204" pitchFamily="34" charset="0"/>
                <a:cs typeface="Open Sans" panose="020B0606030504020204" pitchFamily="34" charset="0"/>
              </a:rPr>
              <a:t> Rabbit’ – Specialty Box Office’, 7/16/23; </a:t>
            </a:r>
            <a:r>
              <a:rPr lang="en-US" sz="800" i="1">
                <a:solidFill>
                  <a:srgbClr val="1B1464"/>
                </a:solidFill>
                <a:latin typeface="Helvetica" panose="020B0403020202020204" pitchFamily="34" charset="0"/>
                <a:ea typeface="Open Sans" panose="020B0606030504020204" pitchFamily="34" charset="0"/>
                <a:cs typeface="Open Sans" panose="020B0606030504020204" pitchFamily="34" charset="0"/>
              </a:rPr>
              <a:t>A Thousand and One</a:t>
            </a:r>
            <a:r>
              <a:rPr lang="en-US" sz="800">
                <a:solidFill>
                  <a:srgbClr val="1B1464"/>
                </a:solidFill>
                <a:latin typeface="Helvetica" panose="020B0403020202020204" pitchFamily="34" charset="0"/>
                <a:ea typeface="Open Sans" panose="020B0606030504020204" pitchFamily="34" charset="0"/>
                <a:cs typeface="Open Sans" panose="020B0606030504020204" pitchFamily="34" charset="0"/>
              </a:rPr>
              <a:t> = Deadline ‘‘Dungeons &amp; Dragons’ Locks Up $38.5M Opening: Is This Enough To Start A Franchise? – Sunday Box Office’, 4/2/23. Sophisticates represent P25-44 that value premium experiences, download </a:t>
            </a:r>
            <a:r>
              <a:rPr lang="en-US" sz="800" b="1">
                <a:solidFill>
                  <a:srgbClr val="1B1464"/>
                </a:solidFill>
                <a:latin typeface="Helvetica" panose="020B0403020202020204" pitchFamily="34" charset="0"/>
                <a:hlinkClick r:id="rId5">
                  <a:extLst>
                    <a:ext uri="{A12FA001-AC4F-418D-AE19-62706E023703}">
                      <ahyp:hlinkClr xmlns:ahyp="http://schemas.microsoft.com/office/drawing/2018/hyperlinkcolor" val="tx"/>
                    </a:ext>
                  </a:extLst>
                </a:hlinkClick>
              </a:rPr>
              <a:t>Engaging the ‘Sophisticates’ at the Cinema</a:t>
            </a:r>
            <a:r>
              <a:rPr lang="en-US" sz="800">
                <a:solidFill>
                  <a:srgbClr val="1B1464"/>
                </a:solidFill>
                <a:latin typeface="Helvetica" panose="020B0403020202020204" pitchFamily="34" charset="0"/>
              </a:rPr>
              <a:t> </a:t>
            </a:r>
            <a:r>
              <a:rPr lang="en-US" sz="800">
                <a:solidFill>
                  <a:srgbClr val="1B1464"/>
                </a:solidFill>
                <a:latin typeface="Helvetica" panose="020B0403020202020204" pitchFamily="34" charset="0"/>
                <a:ea typeface="Open Sans" panose="020B0606030504020204" pitchFamily="34" charset="0"/>
                <a:cs typeface="Open Sans" panose="020B0606030504020204" pitchFamily="34" charset="0"/>
              </a:rPr>
              <a:t>to learn more.</a:t>
            </a:r>
            <a:endParaRPr kumimoji="0" lang="en-US" sz="800" i="0"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sp>
        <p:nvSpPr>
          <p:cNvPr id="34" name="TextBox 33">
            <a:extLst>
              <a:ext uri="{FF2B5EF4-FFF2-40B4-BE49-F238E27FC236}">
                <a16:creationId xmlns:a16="http://schemas.microsoft.com/office/drawing/2014/main" id="{A94D2C49-E06E-96A8-0128-C1A4B9DA1E2B}"/>
              </a:ext>
            </a:extLst>
          </p:cNvPr>
          <p:cNvSpPr txBox="1"/>
          <p:nvPr/>
        </p:nvSpPr>
        <p:spPr>
          <a:xfrm>
            <a:off x="842620" y="1532407"/>
            <a:ext cx="10797149" cy="584775"/>
          </a:xfrm>
          <a:prstGeom prst="rect">
            <a:avLst/>
          </a:prstGeom>
          <a:noFill/>
        </p:spPr>
        <p:txBody>
          <a:bodyPr wrap="square" rtlCol="0">
            <a:spAutoFit/>
          </a:bodyPr>
          <a:lstStyle/>
          <a:p>
            <a:pPr algn="ctr"/>
            <a:r>
              <a:rPr lang="en-US" b="1" u="sng">
                <a:solidFill>
                  <a:srgbClr val="1B1464"/>
                </a:solidFill>
                <a:latin typeface="Helvetica" panose="020B0604020202020204" pitchFamily="34" charset="0"/>
                <a:cs typeface="Helvetica" panose="020B0604020202020204" pitchFamily="34" charset="0"/>
              </a:rPr>
              <a:t>2023 Specialty Films Box Office</a:t>
            </a:r>
          </a:p>
          <a:p>
            <a:pPr algn="ctr"/>
            <a:r>
              <a:rPr lang="en-US" sz="1400">
                <a:solidFill>
                  <a:srgbClr val="1B1464"/>
                </a:solidFill>
                <a:latin typeface="Helvetica" panose="020B0604020202020204" pitchFamily="34" charset="0"/>
                <a:cs typeface="Helvetica" panose="020B0604020202020204" pitchFamily="34" charset="0"/>
              </a:rPr>
              <a:t>Opening Weekend Audience Comp %</a:t>
            </a:r>
          </a:p>
        </p:txBody>
      </p:sp>
      <p:sp>
        <p:nvSpPr>
          <p:cNvPr id="4" name="Rectangle 3">
            <a:extLst>
              <a:ext uri="{FF2B5EF4-FFF2-40B4-BE49-F238E27FC236}">
                <a16:creationId xmlns:a16="http://schemas.microsoft.com/office/drawing/2014/main" id="{1BF894CE-5EB9-4BB3-F6C7-477E37F6A6AA}"/>
              </a:ext>
            </a:extLst>
          </p:cNvPr>
          <p:cNvSpPr/>
          <p:nvPr/>
        </p:nvSpPr>
        <p:spPr>
          <a:xfrm>
            <a:off x="274814" y="340318"/>
            <a:ext cx="11826031"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B1464"/>
                </a:solidFill>
                <a:latin typeface="Helvetica" pitchFamily="2" charset="0"/>
              </a:rPr>
              <a:t>While specialty theatrical films are highly targeted towards cultured, influential, </a:t>
            </a:r>
            <a:r>
              <a:rPr lang="en-US" sz="2600" b="1">
                <a:solidFill>
                  <a:srgbClr val="ED3C8D"/>
                </a:solidFill>
                <a:latin typeface="Helvetica" pitchFamily="2" charset="0"/>
              </a:rPr>
              <a:t>young professional ‘Sophisticates’ </a:t>
            </a:r>
          </a:p>
        </p:txBody>
      </p:sp>
      <p:pic>
        <p:nvPicPr>
          <p:cNvPr id="1026" name="Picture 2" descr="Air">
            <a:extLst>
              <a:ext uri="{FF2B5EF4-FFF2-40B4-BE49-F238E27FC236}">
                <a16:creationId xmlns:a16="http://schemas.microsoft.com/office/drawing/2014/main" id="{E58CCB24-4296-1965-82EB-1982F9496DA2}"/>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200286" y="2274059"/>
            <a:ext cx="1473674" cy="2182879"/>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B2F0848-72E8-F2DA-A7F2-EF5D6181F7F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070434" y="2226640"/>
            <a:ext cx="1505693" cy="2230298"/>
          </a:xfrm>
          <a:prstGeom prst="rect">
            <a:avLst/>
          </a:prstGeom>
          <a:noFill/>
          <a:ln w="19050">
            <a:solidFill>
              <a:schemeClr val="tx1"/>
            </a:solidFill>
          </a:ln>
        </p:spPr>
      </p:pic>
      <p:pic>
        <p:nvPicPr>
          <p:cNvPr id="11" name="Picture 10">
            <a:extLst>
              <a:ext uri="{FF2B5EF4-FFF2-40B4-BE49-F238E27FC236}">
                <a16:creationId xmlns:a16="http://schemas.microsoft.com/office/drawing/2014/main" id="{0C0943CD-B536-3687-7D36-E5CAB232B824}"/>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940079" y="2250542"/>
            <a:ext cx="1501783" cy="2206396"/>
          </a:xfrm>
          <a:prstGeom prst="rect">
            <a:avLst/>
          </a:prstGeom>
          <a:noFill/>
          <a:ln w="19050">
            <a:solidFill>
              <a:schemeClr val="tx1"/>
            </a:solidFill>
          </a:ln>
        </p:spPr>
      </p:pic>
      <p:sp>
        <p:nvSpPr>
          <p:cNvPr id="12" name="Rectangle: Rounded Corners 11">
            <a:extLst>
              <a:ext uri="{FF2B5EF4-FFF2-40B4-BE49-F238E27FC236}">
                <a16:creationId xmlns:a16="http://schemas.microsoft.com/office/drawing/2014/main" id="{73A5D298-9C0D-FCC4-5007-A8AFCC989111}"/>
              </a:ext>
            </a:extLst>
          </p:cNvPr>
          <p:cNvSpPr/>
          <p:nvPr/>
        </p:nvSpPr>
        <p:spPr>
          <a:xfrm>
            <a:off x="9450764" y="4563797"/>
            <a:ext cx="2189005" cy="919625"/>
          </a:xfrm>
          <a:prstGeom prst="roundRect">
            <a:avLst/>
          </a:prstGeom>
          <a:solidFill>
            <a:schemeClr val="bg1"/>
          </a:solidFill>
          <a:ln w="28575">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u="sng">
                <a:solidFill>
                  <a:srgbClr val="ED3C8D"/>
                </a:solidFill>
                <a:latin typeface="Helvetica" panose="020B0403020202020204" pitchFamily="34" charset="0"/>
              </a:rPr>
              <a:t>33%</a:t>
            </a:r>
          </a:p>
          <a:p>
            <a:pPr algn="ctr"/>
            <a:r>
              <a:rPr lang="en-US" sz="2400">
                <a:solidFill>
                  <a:srgbClr val="ED3C8D"/>
                </a:solidFill>
                <a:latin typeface="Helvetica" panose="020B0403020202020204" pitchFamily="34" charset="0"/>
              </a:rPr>
              <a:t>P25-34</a:t>
            </a:r>
            <a:endParaRPr lang="en-US" sz="2400"/>
          </a:p>
        </p:txBody>
      </p:sp>
      <p:sp>
        <p:nvSpPr>
          <p:cNvPr id="17" name="Rectangle 16">
            <a:extLst>
              <a:ext uri="{FF2B5EF4-FFF2-40B4-BE49-F238E27FC236}">
                <a16:creationId xmlns:a16="http://schemas.microsoft.com/office/drawing/2014/main" id="{AD3A095A-CBA2-07A4-77B7-32FF6CDD53F2}"/>
              </a:ext>
            </a:extLst>
          </p:cNvPr>
          <p:cNvSpPr/>
          <p:nvPr/>
        </p:nvSpPr>
        <p:spPr>
          <a:xfrm>
            <a:off x="865762" y="5613564"/>
            <a:ext cx="10690697" cy="246221"/>
          </a:xfrm>
          <a:prstGeom prst="rect">
            <a:avLst/>
          </a:prstGeom>
          <a:solidFill>
            <a:schemeClr val="bg1"/>
          </a:solidFill>
          <a:ln>
            <a:solidFill>
              <a:srgbClr val="1B1464"/>
            </a:solidFill>
          </a:ln>
        </p:spPr>
        <p:txBody>
          <a:bodyPr wrap="square" anchor="ctr">
            <a:spAutoFit/>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1000" b="0" i="0" u="none" strike="noStrike" kern="1200" cap="none" spc="0" normalizeH="0" baseline="0" noProof="0">
                <a:ln>
                  <a:noFill/>
                </a:ln>
                <a:solidFill>
                  <a:srgbClr val="ED3C8D"/>
                </a:solidFill>
                <a:effectLst/>
                <a:uLnTx/>
                <a:uFillTx/>
                <a:latin typeface="Helvetica" panose="020B0403020202020204" pitchFamily="34" charset="0"/>
                <a:ea typeface="Open Sans" panose="020B0606030504020204" pitchFamily="34" charset="0"/>
                <a:cs typeface="Open Sans" panose="020B0606030504020204" pitchFamily="34" charset="0"/>
              </a:rPr>
              <a:t>(P25-34 represents 13.6% of U.S. population)</a:t>
            </a:r>
          </a:p>
        </p:txBody>
      </p:sp>
    </p:spTree>
    <p:extLst>
      <p:ext uri="{BB962C8B-B14F-4D97-AF65-F5344CB8AC3E}">
        <p14:creationId xmlns:p14="http://schemas.microsoft.com/office/powerpoint/2010/main" val="24282954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2700"/>
            <a:ext cx="12192000" cy="6870700"/>
          </a:xfrm>
          <a:prstGeom prst="rect">
            <a:avLst/>
          </a:prstGeom>
        </p:spPr>
      </p:pic>
      <p:cxnSp>
        <p:nvCxnSpPr>
          <p:cNvPr id="11" name="Straight Connector 10">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D3ED8F18-80E6-D449-A031-541661F2A42F}"/>
              </a:ext>
            </a:extLst>
          </p:cNvPr>
          <p:cNvSpPr txBox="1"/>
          <p:nvPr/>
        </p:nvSpPr>
        <p:spPr>
          <a:xfrm>
            <a:off x="352898" y="3434080"/>
            <a:ext cx="7380591"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Helvetica" pitchFamily="2" charset="0"/>
                <a:ea typeface="+mn-ea"/>
                <a:cs typeface="+mn-cs"/>
              </a:rPr>
              <a:t>Most recently, Taylor Swift’s ‘The </a:t>
            </a:r>
            <a:r>
              <a:rPr lang="en-US" sz="2800">
                <a:solidFill>
                  <a:prstClr val="white"/>
                </a:solidFill>
                <a:latin typeface="Helvetica" pitchFamily="2" charset="0"/>
              </a:rPr>
              <a:t>Eras Tour’</a:t>
            </a:r>
            <a:br>
              <a:rPr lang="en-US" sz="2800">
                <a:solidFill>
                  <a:prstClr val="white"/>
                </a:solidFill>
                <a:latin typeface="Helvetica" pitchFamily="2" charset="0"/>
              </a:rPr>
            </a:br>
            <a:r>
              <a:rPr lang="en-US" sz="2800">
                <a:solidFill>
                  <a:prstClr val="white"/>
                </a:solidFill>
                <a:latin typeface="Helvetica" pitchFamily="2" charset="0"/>
              </a:rPr>
              <a:t>is another success story that highlights the passion, engagement and scale of cinema</a:t>
            </a:r>
            <a:endParaRPr kumimoji="0" lang="en-US" sz="2800" b="0" i="0" u="none" strike="noStrike" kern="1200" cap="none" spc="0" normalizeH="0" baseline="0" noProof="0">
              <a:ln>
                <a:noFill/>
              </a:ln>
              <a:solidFill>
                <a:prstClr val="white"/>
              </a:solidFill>
              <a:effectLst/>
              <a:uLnTx/>
              <a:uFillTx/>
              <a:latin typeface="Helvetica" pitchFamily="2" charset="0"/>
              <a:ea typeface="+mn-ea"/>
              <a:cs typeface="+mn-cs"/>
            </a:endParaRPr>
          </a:p>
        </p:txBody>
      </p:sp>
    </p:spTree>
    <p:extLst>
      <p:ext uri="{BB962C8B-B14F-4D97-AF65-F5344CB8AC3E}">
        <p14:creationId xmlns:p14="http://schemas.microsoft.com/office/powerpoint/2010/main" val="29266809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2700"/>
            <a:ext cx="12192000" cy="6870700"/>
          </a:xfrm>
          <a:prstGeom prst="rect">
            <a:avLst/>
          </a:prstGeom>
        </p:spPr>
      </p:pic>
      <p:cxnSp>
        <p:nvCxnSpPr>
          <p:cNvPr id="11" name="Straight Connector 10">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D3ED8F18-80E6-D449-A031-541661F2A42F}"/>
              </a:ext>
            </a:extLst>
          </p:cNvPr>
          <p:cNvSpPr txBox="1"/>
          <p:nvPr/>
        </p:nvSpPr>
        <p:spPr>
          <a:xfrm>
            <a:off x="352898" y="3434080"/>
            <a:ext cx="7594866"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Helvetica" pitchFamily="2" charset="0"/>
                <a:ea typeface="+mn-ea"/>
                <a:cs typeface="+mn-cs"/>
              </a:rPr>
              <a:t>Audiences have an excitement around premium video entertainment and even consider it part of their identity</a:t>
            </a:r>
          </a:p>
        </p:txBody>
      </p:sp>
    </p:spTree>
    <p:extLst>
      <p:ext uri="{BB962C8B-B14F-4D97-AF65-F5344CB8AC3E}">
        <p14:creationId xmlns:p14="http://schemas.microsoft.com/office/powerpoint/2010/main" val="18647724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52AD7-7F6F-4810-03DE-C115B33C977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1BF894CE-5EB9-4BB3-F6C7-477E37F6A6AA}"/>
              </a:ext>
            </a:extLst>
          </p:cNvPr>
          <p:cNvSpPr/>
          <p:nvPr/>
        </p:nvSpPr>
        <p:spPr>
          <a:xfrm>
            <a:off x="188221" y="332359"/>
            <a:ext cx="11982260"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B1464"/>
                </a:solidFill>
                <a:latin typeface="Helvetica" pitchFamily="2" charset="0"/>
              </a:rPr>
              <a:t>Once Taylor Swift announced her ‘Eras Tour’ film, fans generated additional buzz online in </a:t>
            </a:r>
            <a:r>
              <a:rPr lang="en-US" sz="2600" b="1">
                <a:solidFill>
                  <a:srgbClr val="ED3C8D"/>
                </a:solidFill>
                <a:latin typeface="Helvetica" pitchFamily="2" charset="0"/>
              </a:rPr>
              <a:t>anticipation of the theatrical release</a:t>
            </a:r>
          </a:p>
        </p:txBody>
      </p:sp>
      <p:pic>
        <p:nvPicPr>
          <p:cNvPr id="2" name="Picture 1">
            <a:extLst>
              <a:ext uri="{FF2B5EF4-FFF2-40B4-BE49-F238E27FC236}">
                <a16:creationId xmlns:a16="http://schemas.microsoft.com/office/drawing/2014/main" id="{06CEDF0A-D03C-E28C-8382-06185E8D0B5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BDE1BC5F-BB63-0916-3A60-3B803226C47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1E957BC7-FFD0-73CE-08EA-C2A979729B8D}"/>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pic>
        <p:nvPicPr>
          <p:cNvPr id="1026" name="Picture 2" descr="Image">
            <a:extLst>
              <a:ext uri="{FF2B5EF4-FFF2-40B4-BE49-F238E27FC236}">
                <a16:creationId xmlns:a16="http://schemas.microsoft.com/office/drawing/2014/main" id="{C6166F15-844E-1219-6257-0A0E1FD3C368}"/>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244475" y="1898779"/>
            <a:ext cx="1467005" cy="2275114"/>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pic>
        <p:nvPicPr>
          <p:cNvPr id="1030" name="Picture 6" descr="Image">
            <a:extLst>
              <a:ext uri="{FF2B5EF4-FFF2-40B4-BE49-F238E27FC236}">
                <a16:creationId xmlns:a16="http://schemas.microsoft.com/office/drawing/2014/main" id="{17D5DE6C-6238-1D14-A620-5652AF9C1BB0}"/>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3478223" y="1898779"/>
            <a:ext cx="1430355" cy="2255459"/>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pic>
        <p:nvPicPr>
          <p:cNvPr id="1032" name="Picture 8" descr="Image">
            <a:extLst>
              <a:ext uri="{FF2B5EF4-FFF2-40B4-BE49-F238E27FC236}">
                <a16:creationId xmlns:a16="http://schemas.microsoft.com/office/drawing/2014/main" id="{C89DE8E9-0EA4-18CA-F3D5-17E057E1866C}"/>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5186399" y="1898779"/>
            <a:ext cx="1430355" cy="2254779"/>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pic>
        <p:nvPicPr>
          <p:cNvPr id="1034" name="Picture 10" descr="Image">
            <a:extLst>
              <a:ext uri="{FF2B5EF4-FFF2-40B4-BE49-F238E27FC236}">
                <a16:creationId xmlns:a16="http://schemas.microsoft.com/office/drawing/2014/main" id="{CA187DDA-A161-14B9-CAD5-5C1660DEEBB1}"/>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10499731" y="4281775"/>
            <a:ext cx="1567752" cy="2206690"/>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pic>
        <p:nvPicPr>
          <p:cNvPr id="1036" name="Picture 12" descr="Image">
            <a:extLst>
              <a:ext uri="{FF2B5EF4-FFF2-40B4-BE49-F238E27FC236}">
                <a16:creationId xmlns:a16="http://schemas.microsoft.com/office/drawing/2014/main" id="{8F9750C0-DBCF-0A52-F949-8125E19655ED}"/>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8740148" y="1898779"/>
            <a:ext cx="1430355" cy="2148078"/>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pic>
        <p:nvPicPr>
          <p:cNvPr id="1038" name="Picture 14" descr="Image">
            <a:extLst>
              <a:ext uri="{FF2B5EF4-FFF2-40B4-BE49-F238E27FC236}">
                <a16:creationId xmlns:a16="http://schemas.microsoft.com/office/drawing/2014/main" id="{CA2A029D-2C52-C7BB-1172-91DE9540B1EA}"/>
              </a:ext>
            </a:extLst>
          </p:cNvPr>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10448322" y="1898779"/>
            <a:ext cx="1430355" cy="2336300"/>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pic>
        <p:nvPicPr>
          <p:cNvPr id="1040" name="Picture 16" descr="Image">
            <a:extLst>
              <a:ext uri="{FF2B5EF4-FFF2-40B4-BE49-F238E27FC236}">
                <a16:creationId xmlns:a16="http://schemas.microsoft.com/office/drawing/2014/main" id="{37A8C62B-F3F5-60D8-F93A-53C2BEFC4EC8}"/>
              </a:ext>
            </a:extLst>
          </p:cNvPr>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244475" y="4306692"/>
            <a:ext cx="1430355" cy="2181773"/>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pic>
        <p:nvPicPr>
          <p:cNvPr id="1042" name="Picture 18" descr="Image">
            <a:extLst>
              <a:ext uri="{FF2B5EF4-FFF2-40B4-BE49-F238E27FC236}">
                <a16:creationId xmlns:a16="http://schemas.microsoft.com/office/drawing/2014/main" id="{3AA52083-0746-D5F4-503D-61156656CA88}"/>
              </a:ext>
            </a:extLst>
          </p:cNvPr>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a:stretch/>
        </p:blipFill>
        <p:spPr bwMode="auto">
          <a:xfrm>
            <a:off x="7080051" y="4258312"/>
            <a:ext cx="1584422" cy="2230153"/>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pic>
        <p:nvPicPr>
          <p:cNvPr id="1044" name="Picture 20" descr="Image">
            <a:extLst>
              <a:ext uri="{FF2B5EF4-FFF2-40B4-BE49-F238E27FC236}">
                <a16:creationId xmlns:a16="http://schemas.microsoft.com/office/drawing/2014/main" id="{5F6746E4-DA37-A239-18A5-540704111A4C}"/>
              </a:ext>
            </a:extLst>
          </p:cNvPr>
          <p:cNvPicPr>
            <a:picLocks noChangeAspect="1" noChangeArrowheads="1"/>
          </p:cNvPicPr>
          <p:nvPr/>
        </p:nvPicPr>
        <p:blipFill rotWithShape="1">
          <a:blip r:embed="rId12" cstate="print">
            <a:extLst>
              <a:ext uri="{28A0092B-C50C-407E-A947-70E740481C1C}">
                <a14:useLocalDpi xmlns:a14="http://schemas.microsoft.com/office/drawing/2010/main"/>
              </a:ext>
            </a:extLst>
          </a:blip>
          <a:srcRect/>
          <a:stretch/>
        </p:blipFill>
        <p:spPr bwMode="auto">
          <a:xfrm>
            <a:off x="3759461" y="4190311"/>
            <a:ext cx="1467005" cy="2298154"/>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pic>
        <p:nvPicPr>
          <p:cNvPr id="1046" name="Picture 22" descr="Image">
            <a:extLst>
              <a:ext uri="{FF2B5EF4-FFF2-40B4-BE49-F238E27FC236}">
                <a16:creationId xmlns:a16="http://schemas.microsoft.com/office/drawing/2014/main" id="{DA76B346-DCBE-84D3-EAA4-620EDE9F9A9C}"/>
              </a:ext>
            </a:extLst>
          </p:cNvPr>
          <p:cNvPicPr>
            <a:picLocks noChangeAspect="1" noChangeArrowheads="1"/>
          </p:cNvPicPr>
          <p:nvPr/>
        </p:nvPicPr>
        <p:blipFill rotWithShape="1">
          <a:blip r:embed="rId13" cstate="print">
            <a:extLst>
              <a:ext uri="{28A0092B-C50C-407E-A947-70E740481C1C}">
                <a14:useLocalDpi xmlns:a14="http://schemas.microsoft.com/office/drawing/2010/main"/>
              </a:ext>
            </a:extLst>
          </a:blip>
          <a:srcRect r="-24"/>
          <a:stretch/>
        </p:blipFill>
        <p:spPr bwMode="auto">
          <a:xfrm>
            <a:off x="5535279" y="4227130"/>
            <a:ext cx="1235959" cy="2261335"/>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pic>
        <p:nvPicPr>
          <p:cNvPr id="1048" name="Picture 24" descr="Image">
            <a:extLst>
              <a:ext uri="{FF2B5EF4-FFF2-40B4-BE49-F238E27FC236}">
                <a16:creationId xmlns:a16="http://schemas.microsoft.com/office/drawing/2014/main" id="{6692FFA3-E699-DCFC-5589-084AC9BD5EEB}"/>
              </a:ext>
            </a:extLst>
          </p:cNvPr>
          <p:cNvPicPr>
            <a:picLocks noChangeAspect="1" noChangeArrowheads="1"/>
          </p:cNvPicPr>
          <p:nvPr/>
        </p:nvPicPr>
        <p:blipFill rotWithShape="1">
          <a:blip r:embed="rId14" cstate="print">
            <a:extLst>
              <a:ext uri="{28A0092B-C50C-407E-A947-70E740481C1C}">
                <a14:useLocalDpi xmlns:a14="http://schemas.microsoft.com/office/drawing/2010/main"/>
              </a:ext>
            </a:extLst>
          </a:blip>
          <a:srcRect/>
          <a:stretch/>
        </p:blipFill>
        <p:spPr bwMode="auto">
          <a:xfrm>
            <a:off x="1983643" y="4258312"/>
            <a:ext cx="1467005" cy="2230153"/>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pic>
        <p:nvPicPr>
          <p:cNvPr id="1050" name="Picture 26" descr="Image">
            <a:extLst>
              <a:ext uri="{FF2B5EF4-FFF2-40B4-BE49-F238E27FC236}">
                <a16:creationId xmlns:a16="http://schemas.microsoft.com/office/drawing/2014/main" id="{8690CBD8-7CB2-C790-4B57-653B060AE744}"/>
              </a:ext>
            </a:extLst>
          </p:cNvPr>
          <p:cNvPicPr>
            <a:picLocks noChangeAspect="1" noChangeArrowheads="1"/>
          </p:cNvPicPr>
          <p:nvPr/>
        </p:nvPicPr>
        <p:blipFill rotWithShape="1">
          <a:blip r:embed="rId15" cstate="print">
            <a:extLst>
              <a:ext uri="{28A0092B-C50C-407E-A947-70E740481C1C}">
                <a14:useLocalDpi xmlns:a14="http://schemas.microsoft.com/office/drawing/2010/main"/>
              </a:ext>
            </a:extLst>
          </a:blip>
          <a:srcRect/>
          <a:stretch/>
        </p:blipFill>
        <p:spPr bwMode="auto">
          <a:xfrm>
            <a:off x="6894575" y="1898779"/>
            <a:ext cx="1567752" cy="2262087"/>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pic>
        <p:nvPicPr>
          <p:cNvPr id="1052" name="Picture 28" descr="Image">
            <a:extLst>
              <a:ext uri="{FF2B5EF4-FFF2-40B4-BE49-F238E27FC236}">
                <a16:creationId xmlns:a16="http://schemas.microsoft.com/office/drawing/2014/main" id="{5BE99A00-061A-DD35-24BA-54FDE7626504}"/>
              </a:ext>
            </a:extLst>
          </p:cNvPr>
          <p:cNvPicPr>
            <a:picLocks noChangeAspect="1" noChangeArrowheads="1"/>
          </p:cNvPicPr>
          <p:nvPr/>
        </p:nvPicPr>
        <p:blipFill rotWithShape="1">
          <a:blip r:embed="rId16" cstate="print">
            <a:extLst>
              <a:ext uri="{28A0092B-C50C-407E-A947-70E740481C1C}">
                <a14:useLocalDpi xmlns:a14="http://schemas.microsoft.com/office/drawing/2010/main"/>
              </a:ext>
            </a:extLst>
          </a:blip>
          <a:srcRect/>
          <a:stretch/>
        </p:blipFill>
        <p:spPr bwMode="auto">
          <a:xfrm>
            <a:off x="8973286" y="4292451"/>
            <a:ext cx="1217632" cy="2196014"/>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pic>
        <p:nvPicPr>
          <p:cNvPr id="1054" name="Picture 30" descr="Image">
            <a:extLst>
              <a:ext uri="{FF2B5EF4-FFF2-40B4-BE49-F238E27FC236}">
                <a16:creationId xmlns:a16="http://schemas.microsoft.com/office/drawing/2014/main" id="{115FFCD6-A4BC-34D5-872A-3923A796F7F8}"/>
              </a:ext>
            </a:extLst>
          </p:cNvPr>
          <p:cNvPicPr>
            <a:picLocks noChangeAspect="1" noChangeArrowheads="1"/>
          </p:cNvPicPr>
          <p:nvPr/>
        </p:nvPicPr>
        <p:blipFill rotWithShape="1">
          <a:blip r:embed="rId17" cstate="print">
            <a:extLst>
              <a:ext uri="{28A0092B-C50C-407E-A947-70E740481C1C}">
                <a14:useLocalDpi xmlns:a14="http://schemas.microsoft.com/office/drawing/2010/main"/>
              </a:ext>
            </a:extLst>
          </a:blip>
          <a:srcRect/>
          <a:stretch/>
        </p:blipFill>
        <p:spPr bwMode="auto">
          <a:xfrm>
            <a:off x="1989301" y="1898779"/>
            <a:ext cx="1211101" cy="2231235"/>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45700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9BE6AB-F947-D5ED-7C9B-E0F00383EE4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811080" y="1685012"/>
            <a:ext cx="5391805" cy="5172987"/>
          </a:xfrm>
          <a:prstGeom prst="rect">
            <a:avLst/>
          </a:prstGeom>
        </p:spPr>
      </p:pic>
      <p:sp>
        <p:nvSpPr>
          <p:cNvPr id="8" name="Rectangle 7">
            <a:extLst>
              <a:ext uri="{FF2B5EF4-FFF2-40B4-BE49-F238E27FC236}">
                <a16:creationId xmlns:a16="http://schemas.microsoft.com/office/drawing/2014/main" id="{C8C88E02-F6D0-44F0-B46B-CFF324F72288}"/>
              </a:ext>
            </a:extLst>
          </p:cNvPr>
          <p:cNvSpPr/>
          <p:nvPr/>
        </p:nvSpPr>
        <p:spPr>
          <a:xfrm>
            <a:off x="-1630" y="1686476"/>
            <a:ext cx="683423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644C04C2-5A18-498E-8A8F-E6932D60C2CF}"/>
              </a:ext>
            </a:extLst>
          </p:cNvPr>
          <p:cNvSpPr/>
          <p:nvPr/>
        </p:nvSpPr>
        <p:spPr>
          <a:xfrm>
            <a:off x="303194" y="344679"/>
            <a:ext cx="11700738"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Fans immediately planned their trip to the local cineplex as a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major social event and communal experience</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with friends and family</a:t>
            </a:r>
          </a:p>
        </p:txBody>
      </p:sp>
      <p:sp>
        <p:nvSpPr>
          <p:cNvPr id="3" name="TextBox 2">
            <a:extLst>
              <a:ext uri="{FF2B5EF4-FFF2-40B4-BE49-F238E27FC236}">
                <a16:creationId xmlns:a16="http://schemas.microsoft.com/office/drawing/2014/main" id="{78423798-9F58-450E-9DC8-05D529A68B5E}"/>
              </a:ext>
            </a:extLst>
          </p:cNvPr>
          <p:cNvSpPr txBox="1"/>
          <p:nvPr/>
        </p:nvSpPr>
        <p:spPr>
          <a:xfrm>
            <a:off x="494092" y="6327408"/>
            <a:ext cx="813555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Source: Screenvision &amp; </a:t>
            </a:r>
            <a:r>
              <a:rPr kumimoji="0" lang="en-US" sz="800" b="0" i="0" u="none" strike="noStrike" kern="1200" cap="none" spc="0" normalizeH="0" baseline="0" noProof="0" dirty="0" err="1">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eWorks</a:t>
            </a:r>
            <a:r>
              <a:rPr kumimoji="0" lang="en-US" sz="800" b="0" i="0" u="none" strike="noStrike" kern="1200" cap="none" spc="0" normalizeH="0" baseline="0" noProof="0" dirty="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 Research, ‘Taylor Swift: The Eras Tour Research’, 9/15</a:t>
            </a:r>
            <a:r>
              <a:rPr lang="en-US" sz="800" dirty="0">
                <a:solidFill>
                  <a:srgbClr val="1B1464"/>
                </a:solidFill>
                <a:latin typeface="Helvetica" pitchFamily="2" charset="0"/>
                <a:ea typeface="Open Sans" panose="020B0606030504020204" pitchFamily="34" charset="0"/>
                <a:cs typeface="Open Sans" panose="020B0606030504020204" pitchFamily="34" charset="0"/>
              </a:rPr>
              <a:t> – 9/17/23</a:t>
            </a:r>
            <a:r>
              <a:rPr kumimoji="0" lang="en-US" sz="800" b="0" i="0" u="none" strike="noStrike" kern="1200" cap="none" spc="0" normalizeH="0" baseline="0" noProof="0" dirty="0">
                <a:ln>
                  <a:noFill/>
                </a:ln>
                <a:solidFill>
                  <a:srgbClr val="1B1464"/>
                </a:solidFill>
                <a:effectLst/>
                <a:uLnTx/>
                <a:uFillTx/>
                <a:latin typeface="Helvetica" pitchFamily="2" charset="0"/>
                <a:ea typeface="Open Sans" panose="020B0606030504020204" pitchFamily="34" charset="0"/>
                <a:cs typeface="Open Sans" panose="020B0606030504020204" pitchFamily="34" charset="0"/>
              </a:rPr>
              <a:t>.</a:t>
            </a:r>
          </a:p>
        </p:txBody>
      </p:sp>
      <p:sp>
        <p:nvSpPr>
          <p:cNvPr id="4" name="Rectangle 3">
            <a:extLst>
              <a:ext uri="{FF2B5EF4-FFF2-40B4-BE49-F238E27FC236}">
                <a16:creationId xmlns:a16="http://schemas.microsoft.com/office/drawing/2014/main" id="{DD6A3990-17A4-1EE2-F398-7084AA4ACD4B}"/>
              </a:ext>
            </a:extLst>
          </p:cNvPr>
          <p:cNvSpPr/>
          <p:nvPr/>
        </p:nvSpPr>
        <p:spPr>
          <a:xfrm>
            <a:off x="0" y="1737276"/>
            <a:ext cx="6832601"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B1464"/>
                </a:solidFill>
                <a:effectLst/>
                <a:uLnTx/>
                <a:uFillTx/>
                <a:latin typeface="Helvetica" panose="020B0403020202020204" pitchFamily="34" charset="0"/>
                <a:ea typeface="+mn-ea"/>
                <a:cs typeface="+mn-cs"/>
              </a:rPr>
              <a:t>% of Taylor Swift’s ‘Eras Tour’ moviegoers planning to attend with…</a:t>
            </a:r>
            <a:endParaRPr kumimoji="0" lang="en-US" sz="16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p:txBody>
      </p:sp>
      <p:sp>
        <p:nvSpPr>
          <p:cNvPr id="10" name="TextBox 9">
            <a:extLst>
              <a:ext uri="{FF2B5EF4-FFF2-40B4-BE49-F238E27FC236}">
                <a16:creationId xmlns:a16="http://schemas.microsoft.com/office/drawing/2014/main" id="{ACC22939-A50D-1C19-A7EE-0C79BF84696A}"/>
              </a:ext>
            </a:extLst>
          </p:cNvPr>
          <p:cNvSpPr txBox="1"/>
          <p:nvPr/>
        </p:nvSpPr>
        <p:spPr>
          <a:xfrm>
            <a:off x="150163" y="3167759"/>
            <a:ext cx="187095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Groups of 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D3C8D"/>
                </a:solidFill>
                <a:effectLst/>
                <a:uLnTx/>
                <a:uFillTx/>
                <a:latin typeface="Helvetica" panose="020B0604020202020204" pitchFamily="34" charset="0"/>
                <a:ea typeface="+mn-ea"/>
                <a:cs typeface="Helvetica" panose="020B0604020202020204" pitchFamily="34" charset="0"/>
              </a:rPr>
              <a:t>73%</a:t>
            </a:r>
            <a:endParaRPr kumimoji="0" lang="en-US" sz="20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endParaRPr>
          </a:p>
        </p:txBody>
      </p:sp>
      <p:pic>
        <p:nvPicPr>
          <p:cNvPr id="13" name="Picture 12" descr="A cartoon of a child and child&#10;&#10;Description automatically generated">
            <a:extLst>
              <a:ext uri="{FF2B5EF4-FFF2-40B4-BE49-F238E27FC236}">
                <a16:creationId xmlns:a16="http://schemas.microsoft.com/office/drawing/2014/main" id="{2D375108-FA2F-A1F8-EB99-566A2B10F35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361366" y="4483118"/>
            <a:ext cx="792401" cy="792401"/>
          </a:xfrm>
          <a:prstGeom prst="rect">
            <a:avLst/>
          </a:prstGeom>
        </p:spPr>
      </p:pic>
      <p:pic>
        <p:nvPicPr>
          <p:cNvPr id="16" name="Picture 15" descr="A group of people with different colored hair&#10;&#10;Description automatically generated">
            <a:extLst>
              <a:ext uri="{FF2B5EF4-FFF2-40B4-BE49-F238E27FC236}">
                <a16:creationId xmlns:a16="http://schemas.microsoft.com/office/drawing/2014/main" id="{ED27C59B-F0C6-AF66-7073-96339C9CDF2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420007" y="2307681"/>
            <a:ext cx="792401" cy="792401"/>
          </a:xfrm>
          <a:prstGeom prst="rect">
            <a:avLst/>
          </a:prstGeom>
        </p:spPr>
      </p:pic>
      <p:pic>
        <p:nvPicPr>
          <p:cNvPr id="18" name="Picture 17" descr="A group of people standing together&#10;&#10;Description automatically generated">
            <a:extLst>
              <a:ext uri="{FF2B5EF4-FFF2-40B4-BE49-F238E27FC236}">
                <a16:creationId xmlns:a16="http://schemas.microsoft.com/office/drawing/2014/main" id="{3B39479D-DE55-DE4F-3921-86874D83187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049146" y="2307780"/>
            <a:ext cx="792302" cy="792302"/>
          </a:xfrm>
          <a:prstGeom prst="rect">
            <a:avLst/>
          </a:prstGeom>
        </p:spPr>
      </p:pic>
      <p:pic>
        <p:nvPicPr>
          <p:cNvPr id="21" name="Picture 20" descr="A person and person with colorful hair&#10;&#10;Description automatically generated">
            <a:extLst>
              <a:ext uri="{FF2B5EF4-FFF2-40B4-BE49-F238E27FC236}">
                <a16:creationId xmlns:a16="http://schemas.microsoft.com/office/drawing/2014/main" id="{6ED00781-20D9-06EA-4E2F-ECFC7A20511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911655" y="4183295"/>
            <a:ext cx="792401" cy="792401"/>
          </a:xfrm>
          <a:prstGeom prst="rect">
            <a:avLst/>
          </a:prstGeom>
        </p:spPr>
      </p:pic>
      <p:pic>
        <p:nvPicPr>
          <p:cNvPr id="23" name="Picture 22" descr="A group of people with yellow hair&#10;&#10;Description automatically generated">
            <a:extLst>
              <a:ext uri="{FF2B5EF4-FFF2-40B4-BE49-F238E27FC236}">
                <a16:creationId xmlns:a16="http://schemas.microsoft.com/office/drawing/2014/main" id="{07808836-3A8B-E0E5-61FD-F1310B7BB84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89438" y="2307681"/>
            <a:ext cx="792401" cy="792401"/>
          </a:xfrm>
          <a:prstGeom prst="rect">
            <a:avLst/>
          </a:prstGeom>
        </p:spPr>
      </p:pic>
      <p:sp>
        <p:nvSpPr>
          <p:cNvPr id="27" name="TextBox 26">
            <a:extLst>
              <a:ext uri="{FF2B5EF4-FFF2-40B4-BE49-F238E27FC236}">
                <a16:creationId xmlns:a16="http://schemas.microsoft.com/office/drawing/2014/main" id="{B92BB48F-332F-998C-284C-BBB03E5E8B1E}"/>
              </a:ext>
            </a:extLst>
          </p:cNvPr>
          <p:cNvSpPr txBox="1"/>
          <p:nvPr/>
        </p:nvSpPr>
        <p:spPr>
          <a:xfrm>
            <a:off x="2509821" y="3167759"/>
            <a:ext cx="187095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Friends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D3C8D"/>
                </a:solidFill>
                <a:effectLst/>
                <a:uLnTx/>
                <a:uFillTx/>
                <a:latin typeface="Helvetica" panose="020B0604020202020204" pitchFamily="34" charset="0"/>
                <a:ea typeface="+mn-ea"/>
                <a:cs typeface="Helvetica" panose="020B0604020202020204" pitchFamily="34" charset="0"/>
              </a:rPr>
              <a:t>71%</a:t>
            </a:r>
            <a:endParaRPr kumimoji="0" lang="en-US" sz="20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endParaRPr>
          </a:p>
        </p:txBody>
      </p:sp>
      <p:sp>
        <p:nvSpPr>
          <p:cNvPr id="29" name="TextBox 28">
            <a:extLst>
              <a:ext uri="{FF2B5EF4-FFF2-40B4-BE49-F238E27FC236}">
                <a16:creationId xmlns:a16="http://schemas.microsoft.com/office/drawing/2014/main" id="{5321FEBF-95AA-4A58-D376-236501C4202A}"/>
              </a:ext>
            </a:extLst>
          </p:cNvPr>
          <p:cNvSpPr txBox="1"/>
          <p:nvPr/>
        </p:nvSpPr>
        <p:spPr>
          <a:xfrm>
            <a:off x="4874810" y="3167759"/>
            <a:ext cx="187095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Family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D3C8D"/>
                </a:solidFill>
                <a:effectLst/>
                <a:uLnTx/>
                <a:uFillTx/>
                <a:latin typeface="Helvetica" panose="020B0604020202020204" pitchFamily="34" charset="0"/>
                <a:ea typeface="+mn-ea"/>
                <a:cs typeface="Helvetica" panose="020B0604020202020204" pitchFamily="34" charset="0"/>
              </a:rPr>
              <a:t>57%</a:t>
            </a:r>
            <a:endParaRPr kumimoji="0" lang="en-US" sz="20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endParaRPr>
          </a:p>
        </p:txBody>
      </p:sp>
      <p:sp>
        <p:nvSpPr>
          <p:cNvPr id="34" name="TextBox 33">
            <a:extLst>
              <a:ext uri="{FF2B5EF4-FFF2-40B4-BE49-F238E27FC236}">
                <a16:creationId xmlns:a16="http://schemas.microsoft.com/office/drawing/2014/main" id="{19E2694C-37A6-ACB7-CC0E-D396D4B88BA1}"/>
              </a:ext>
            </a:extLst>
          </p:cNvPr>
          <p:cNvSpPr txBox="1"/>
          <p:nvPr/>
        </p:nvSpPr>
        <p:spPr>
          <a:xfrm>
            <a:off x="829514" y="5004095"/>
            <a:ext cx="2956679" cy="12618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Spouse or </a:t>
            </a:r>
            <a:br>
              <a:rPr kumimoji="0" lang="en-US" sz="2000" b="1" i="0" u="sng"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br>
            <a:r>
              <a:rPr kumimoji="0" lang="en-US" sz="2000" b="1" i="0" u="sng"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Significant Other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D3C8D"/>
                </a:solidFill>
                <a:effectLst/>
                <a:uLnTx/>
                <a:uFillTx/>
                <a:latin typeface="Helvetica" panose="020B0604020202020204" pitchFamily="34" charset="0"/>
                <a:ea typeface="+mn-ea"/>
                <a:cs typeface="Helvetica" panose="020B0604020202020204" pitchFamily="34" charset="0"/>
              </a:rPr>
              <a:t>47%</a:t>
            </a:r>
            <a:endParaRPr kumimoji="0" lang="en-US" sz="20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endParaRPr>
          </a:p>
        </p:txBody>
      </p:sp>
      <p:sp>
        <p:nvSpPr>
          <p:cNvPr id="35" name="TextBox 34">
            <a:extLst>
              <a:ext uri="{FF2B5EF4-FFF2-40B4-BE49-F238E27FC236}">
                <a16:creationId xmlns:a16="http://schemas.microsoft.com/office/drawing/2014/main" id="{7C5E0014-A662-B6AD-40C2-AC9F34EA5E01}"/>
              </a:ext>
            </a:extLst>
          </p:cNvPr>
          <p:cNvSpPr txBox="1"/>
          <p:nvPr/>
        </p:nvSpPr>
        <p:spPr>
          <a:xfrm>
            <a:off x="3822091" y="5311872"/>
            <a:ext cx="1870953"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sng"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Kids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D3C8D"/>
                </a:solidFill>
                <a:effectLst/>
                <a:uLnTx/>
                <a:uFillTx/>
                <a:latin typeface="Helvetica" panose="020B0604020202020204" pitchFamily="34" charset="0"/>
                <a:ea typeface="+mn-ea"/>
                <a:cs typeface="Helvetica" panose="020B0604020202020204" pitchFamily="34" charset="0"/>
              </a:rPr>
              <a:t>32%</a:t>
            </a:r>
            <a:endParaRPr kumimoji="0" lang="en-US" sz="20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endParaRPr>
          </a:p>
        </p:txBody>
      </p:sp>
      <p:pic>
        <p:nvPicPr>
          <p:cNvPr id="5" name="Picture 4">
            <a:extLst>
              <a:ext uri="{FF2B5EF4-FFF2-40B4-BE49-F238E27FC236}">
                <a16:creationId xmlns:a16="http://schemas.microsoft.com/office/drawing/2014/main" id="{306F5CDA-FB5C-B00C-6C55-518636A928D2}"/>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7" name="Slide Number Placeholder 5">
            <a:extLst>
              <a:ext uri="{FF2B5EF4-FFF2-40B4-BE49-F238E27FC236}">
                <a16:creationId xmlns:a16="http://schemas.microsoft.com/office/drawing/2014/main" id="{4708C2E5-4475-DE98-5120-EB09CBC9FA86}"/>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A215ACD8-91C3-5CC3-98D8-485713E60752}"/>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18591750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46D1D57-BFBD-A567-448A-63E37DB2EFBD}"/>
              </a:ext>
            </a:extLst>
          </p:cNvPr>
          <p:cNvSpPr/>
          <p:nvPr/>
        </p:nvSpPr>
        <p:spPr>
          <a:xfrm>
            <a:off x="-3552" y="1696163"/>
            <a:ext cx="5518630" cy="5172987"/>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BF552AD7-7F6F-4810-03DE-C115B33C9778}"/>
              </a:ext>
            </a:extLst>
          </p:cNvPr>
          <p:cNvSpPr/>
          <p:nvPr/>
        </p:nvSpPr>
        <p:spPr>
          <a:xfrm>
            <a:off x="5499580" y="1696163"/>
            <a:ext cx="669242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1BF894CE-5EB9-4BB3-F6C7-477E37F6A6AA}"/>
              </a:ext>
            </a:extLst>
          </p:cNvPr>
          <p:cNvSpPr/>
          <p:nvPr/>
        </p:nvSpPr>
        <p:spPr>
          <a:xfrm>
            <a:off x="224553" y="442175"/>
            <a:ext cx="11945927"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B1464"/>
                </a:solidFill>
                <a:latin typeface="Helvetica" pitchFamily="2" charset="0"/>
              </a:rPr>
              <a:t>This excitement translated into </a:t>
            </a:r>
            <a:r>
              <a:rPr lang="en-US" sz="2600" b="1">
                <a:solidFill>
                  <a:srgbClr val="ED3C8D"/>
                </a:solidFill>
                <a:latin typeface="Helvetica" pitchFamily="2" charset="0"/>
              </a:rPr>
              <a:t>breaking presale ticket records</a:t>
            </a:r>
            <a:r>
              <a:rPr lang="en-US" sz="2600" b="1">
                <a:solidFill>
                  <a:srgbClr val="1B1464"/>
                </a:solidFill>
                <a:latin typeface="Helvetica" pitchFamily="2" charset="0"/>
              </a:rPr>
              <a:t> for any theatrical release</a:t>
            </a:r>
          </a:p>
        </p:txBody>
      </p:sp>
      <p:pic>
        <p:nvPicPr>
          <p:cNvPr id="2" name="Picture 1">
            <a:extLst>
              <a:ext uri="{FF2B5EF4-FFF2-40B4-BE49-F238E27FC236}">
                <a16:creationId xmlns:a16="http://schemas.microsoft.com/office/drawing/2014/main" id="{06CEDF0A-D03C-E28C-8382-06185E8D0B5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BDE1BC5F-BB63-0916-3A60-3B803226C47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1E957BC7-FFD0-73CE-08EA-C2A979729B8D}"/>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23" name="Rectangle 22">
            <a:extLst>
              <a:ext uri="{FF2B5EF4-FFF2-40B4-BE49-F238E27FC236}">
                <a16:creationId xmlns:a16="http://schemas.microsoft.com/office/drawing/2014/main" id="{53FC4735-446D-4887-56EA-87DB030D2039}"/>
              </a:ext>
            </a:extLst>
          </p:cNvPr>
          <p:cNvSpPr/>
          <p:nvPr/>
        </p:nvSpPr>
        <p:spPr>
          <a:xfrm>
            <a:off x="5492361" y="6079152"/>
            <a:ext cx="6699640" cy="461665"/>
          </a:xfrm>
          <a:prstGeom prst="rect">
            <a:avLst/>
          </a:prstGeom>
        </p:spPr>
        <p:txBody>
          <a:bodyPr wrap="square">
            <a:sp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Source: </a:t>
            </a:r>
            <a:r>
              <a:rPr kumimoji="0" lang="en-US" sz="800" b="0"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Deadline, </a:t>
            </a:r>
            <a:r>
              <a:rPr kumimoji="0" lang="en-US" sz="800" b="0" i="1"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‘Taylor Swift: The Eras Tour’ Industry First Day Presales $37M+, Bigger Than ‘Force Awakens’; Concert Pic Headed For $70M+ Opening</a:t>
            </a:r>
            <a:r>
              <a:rPr kumimoji="0" lang="en-US" sz="800" b="0"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 9/1/2023.</a:t>
            </a:r>
            <a:r>
              <a:rPr kumimoji="0" lang="en-US" sz="800" b="0" i="1"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 </a:t>
            </a:r>
            <a:r>
              <a:rPr kumimoji="0" lang="en-US" sz="800" b="0"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The Hollywood Reporter, </a:t>
            </a:r>
            <a:r>
              <a:rPr kumimoji="0" lang="en-US" sz="800" b="0" i="1"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Taylor Swift Box Office: Theater Owners Predict Record $100M Opening for Eras Tour Concert Pic, </a:t>
            </a:r>
            <a:r>
              <a:rPr kumimoji="0" lang="en-US" sz="800" b="0"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9/5/2023.</a:t>
            </a:r>
          </a:p>
        </p:txBody>
      </p:sp>
      <p:grpSp>
        <p:nvGrpSpPr>
          <p:cNvPr id="43" name="Group 42">
            <a:extLst>
              <a:ext uri="{FF2B5EF4-FFF2-40B4-BE49-F238E27FC236}">
                <a16:creationId xmlns:a16="http://schemas.microsoft.com/office/drawing/2014/main" id="{618433C7-8B13-FA2F-EF8A-0EC4F62A3224}"/>
              </a:ext>
            </a:extLst>
          </p:cNvPr>
          <p:cNvGrpSpPr/>
          <p:nvPr/>
        </p:nvGrpSpPr>
        <p:grpSpPr>
          <a:xfrm>
            <a:off x="6193067" y="1750807"/>
            <a:ext cx="5055643" cy="818832"/>
            <a:chOff x="1150033" y="1920211"/>
            <a:chExt cx="4887476" cy="818832"/>
          </a:xfrm>
        </p:grpSpPr>
        <p:sp>
          <p:nvSpPr>
            <p:cNvPr id="34" name="Rectangle: Rounded Corners 33">
              <a:extLst>
                <a:ext uri="{FF2B5EF4-FFF2-40B4-BE49-F238E27FC236}">
                  <a16:creationId xmlns:a16="http://schemas.microsoft.com/office/drawing/2014/main" id="{CD7FC0E7-D811-D8AE-BE27-B09716F1916D}"/>
                </a:ext>
              </a:extLst>
            </p:cNvPr>
            <p:cNvSpPr/>
            <p:nvPr/>
          </p:nvSpPr>
          <p:spPr>
            <a:xfrm>
              <a:off x="1150033" y="1920211"/>
              <a:ext cx="4853740" cy="818832"/>
            </a:xfrm>
            <a:prstGeom prst="roundRect">
              <a:avLst/>
            </a:prstGeom>
            <a:solidFill>
              <a:schemeClr val="bg1"/>
            </a:solidFill>
            <a:ln>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hlinkClick r:id="rId4"/>
              <a:extLst>
                <a:ext uri="{FF2B5EF4-FFF2-40B4-BE49-F238E27FC236}">
                  <a16:creationId xmlns:a16="http://schemas.microsoft.com/office/drawing/2014/main" id="{B291CDA6-4C4F-27B8-AEC8-1A92F7D2D7A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197782" y="2169110"/>
              <a:ext cx="4738519" cy="493713"/>
            </a:xfrm>
            <a:prstGeom prst="rect">
              <a:avLst/>
            </a:prstGeom>
          </p:spPr>
        </p:pic>
        <p:pic>
          <p:nvPicPr>
            <p:cNvPr id="4100" name="Picture 4">
              <a:extLst>
                <a:ext uri="{FF2B5EF4-FFF2-40B4-BE49-F238E27FC236}">
                  <a16:creationId xmlns:a16="http://schemas.microsoft.com/office/drawing/2014/main" id="{CA9EBA4E-93BF-6B5B-34F1-581906A2F0CC}"/>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216707" y="1982353"/>
              <a:ext cx="747337" cy="174379"/>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99A1FDD5-1E7C-2E86-3111-531DF7B168D4}"/>
                </a:ext>
              </a:extLst>
            </p:cNvPr>
            <p:cNvSpPr txBox="1"/>
            <p:nvPr/>
          </p:nvSpPr>
          <p:spPr>
            <a:xfrm>
              <a:off x="4669656" y="1929058"/>
              <a:ext cx="1367853" cy="246221"/>
            </a:xfrm>
            <a:prstGeom prst="rect">
              <a:avLst/>
            </a:prstGeom>
            <a:noFill/>
          </p:spPr>
          <p:txBody>
            <a:bodyPr wrap="square" rtlCol="0">
              <a:spAutoFit/>
            </a:bodyPr>
            <a:lstStyle/>
            <a:p>
              <a:r>
                <a:rPr lang="en-US" sz="1000">
                  <a:solidFill>
                    <a:srgbClr val="1B1464"/>
                  </a:solidFill>
                  <a:latin typeface="Helvetica" panose="020B0604020202020204" pitchFamily="34" charset="0"/>
                  <a:cs typeface="Helvetica" panose="020B0604020202020204" pitchFamily="34" charset="0"/>
                </a:rPr>
                <a:t>September 5, 2023</a:t>
              </a:r>
            </a:p>
          </p:txBody>
        </p:sp>
      </p:grpSp>
      <p:grpSp>
        <p:nvGrpSpPr>
          <p:cNvPr id="41" name="Group 40">
            <a:extLst>
              <a:ext uri="{FF2B5EF4-FFF2-40B4-BE49-F238E27FC236}">
                <a16:creationId xmlns:a16="http://schemas.microsoft.com/office/drawing/2014/main" id="{A084682D-F9DE-6FD6-5B38-F91AA6F753BF}"/>
              </a:ext>
            </a:extLst>
          </p:cNvPr>
          <p:cNvGrpSpPr/>
          <p:nvPr/>
        </p:nvGrpSpPr>
        <p:grpSpPr>
          <a:xfrm>
            <a:off x="8412050" y="2644459"/>
            <a:ext cx="3643680" cy="758410"/>
            <a:chOff x="3299730" y="3681315"/>
            <a:chExt cx="3918737" cy="832383"/>
          </a:xfrm>
        </p:grpSpPr>
        <p:sp>
          <p:nvSpPr>
            <p:cNvPr id="38" name="Rectangle: Rounded Corners 37">
              <a:extLst>
                <a:ext uri="{FF2B5EF4-FFF2-40B4-BE49-F238E27FC236}">
                  <a16:creationId xmlns:a16="http://schemas.microsoft.com/office/drawing/2014/main" id="{A6D8D4E6-448F-85E0-DE92-B2A5D631144A}"/>
                </a:ext>
              </a:extLst>
            </p:cNvPr>
            <p:cNvSpPr/>
            <p:nvPr/>
          </p:nvSpPr>
          <p:spPr>
            <a:xfrm>
              <a:off x="3299730" y="3681315"/>
              <a:ext cx="3815137" cy="832383"/>
            </a:xfrm>
            <a:prstGeom prst="roundRect">
              <a:avLst/>
            </a:prstGeom>
            <a:solidFill>
              <a:schemeClr val="bg1"/>
            </a:solidFill>
            <a:ln>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hlinkClick r:id="rId7"/>
              <a:extLst>
                <a:ext uri="{FF2B5EF4-FFF2-40B4-BE49-F238E27FC236}">
                  <a16:creationId xmlns:a16="http://schemas.microsoft.com/office/drawing/2014/main" id="{0FF38427-0554-F81C-4B8B-F9B7428CDD63}"/>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3402509" y="3929062"/>
              <a:ext cx="3617220" cy="510999"/>
            </a:xfrm>
            <a:prstGeom prst="rect">
              <a:avLst/>
            </a:prstGeom>
          </p:spPr>
        </p:pic>
        <p:pic>
          <p:nvPicPr>
            <p:cNvPr id="39" name="Picture 6" descr="The Guardian – Logos Download">
              <a:extLst>
                <a:ext uri="{FF2B5EF4-FFF2-40B4-BE49-F238E27FC236}">
                  <a16:creationId xmlns:a16="http://schemas.microsoft.com/office/drawing/2014/main" id="{2049C0BF-8C1B-D486-A902-646EA575070B}"/>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3407425" y="3754049"/>
              <a:ext cx="924111" cy="162682"/>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5A94ED9B-F243-AE9C-F1FA-DB08828BA03F}"/>
                </a:ext>
              </a:extLst>
            </p:cNvPr>
            <p:cNvSpPr txBox="1"/>
            <p:nvPr/>
          </p:nvSpPr>
          <p:spPr>
            <a:xfrm>
              <a:off x="5850614" y="3707465"/>
              <a:ext cx="1367853" cy="246221"/>
            </a:xfrm>
            <a:prstGeom prst="rect">
              <a:avLst/>
            </a:prstGeom>
            <a:noFill/>
          </p:spPr>
          <p:txBody>
            <a:bodyPr wrap="square" rtlCol="0">
              <a:spAutoFit/>
            </a:bodyPr>
            <a:lstStyle/>
            <a:p>
              <a:r>
                <a:rPr lang="en-US" sz="1000">
                  <a:solidFill>
                    <a:srgbClr val="1B1464"/>
                  </a:solidFill>
                  <a:latin typeface="Helvetica" panose="020B0604020202020204" pitchFamily="34" charset="0"/>
                  <a:cs typeface="Helvetica" panose="020B0604020202020204" pitchFamily="34" charset="0"/>
                </a:rPr>
                <a:t>September 1, 2023</a:t>
              </a:r>
            </a:p>
          </p:txBody>
        </p:sp>
      </p:grpSp>
      <p:grpSp>
        <p:nvGrpSpPr>
          <p:cNvPr id="44" name="Group 43">
            <a:extLst>
              <a:ext uri="{FF2B5EF4-FFF2-40B4-BE49-F238E27FC236}">
                <a16:creationId xmlns:a16="http://schemas.microsoft.com/office/drawing/2014/main" id="{2C2DCE86-37A6-06E1-410B-6B4B2C0C5F6C}"/>
              </a:ext>
            </a:extLst>
          </p:cNvPr>
          <p:cNvGrpSpPr/>
          <p:nvPr/>
        </p:nvGrpSpPr>
        <p:grpSpPr>
          <a:xfrm>
            <a:off x="6594130" y="4984275"/>
            <a:ext cx="4608489" cy="1052066"/>
            <a:chOff x="293170" y="2557939"/>
            <a:chExt cx="4853739" cy="1136065"/>
          </a:xfrm>
        </p:grpSpPr>
        <p:grpSp>
          <p:nvGrpSpPr>
            <p:cNvPr id="42" name="Group 41">
              <a:extLst>
                <a:ext uri="{FF2B5EF4-FFF2-40B4-BE49-F238E27FC236}">
                  <a16:creationId xmlns:a16="http://schemas.microsoft.com/office/drawing/2014/main" id="{B19918E6-0A7A-BFA1-DE33-863C7C95A80D}"/>
                </a:ext>
              </a:extLst>
            </p:cNvPr>
            <p:cNvGrpSpPr/>
            <p:nvPr/>
          </p:nvGrpSpPr>
          <p:grpSpPr>
            <a:xfrm>
              <a:off x="369159" y="2861140"/>
              <a:ext cx="4777750" cy="832864"/>
              <a:chOff x="369159" y="2861140"/>
              <a:chExt cx="4777750" cy="832864"/>
            </a:xfrm>
          </p:grpSpPr>
          <p:sp>
            <p:nvSpPr>
              <p:cNvPr id="36" name="Rectangle: Rounded Corners 35">
                <a:extLst>
                  <a:ext uri="{FF2B5EF4-FFF2-40B4-BE49-F238E27FC236}">
                    <a16:creationId xmlns:a16="http://schemas.microsoft.com/office/drawing/2014/main" id="{D25CF2E8-85EA-BDA5-F3E8-1AC903C1C5CB}"/>
                  </a:ext>
                </a:extLst>
              </p:cNvPr>
              <p:cNvSpPr/>
              <p:nvPr/>
            </p:nvSpPr>
            <p:spPr>
              <a:xfrm>
                <a:off x="369159" y="2861621"/>
                <a:ext cx="4665023" cy="832383"/>
              </a:xfrm>
              <a:prstGeom prst="roundRect">
                <a:avLst/>
              </a:prstGeom>
              <a:solidFill>
                <a:schemeClr val="bg1"/>
              </a:solidFill>
              <a:ln>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hlinkClick r:id="rId10"/>
                <a:extLst>
                  <a:ext uri="{FF2B5EF4-FFF2-40B4-BE49-F238E27FC236}">
                    <a16:creationId xmlns:a16="http://schemas.microsoft.com/office/drawing/2014/main" id="{B807D443-5403-4E4B-158A-34DA11F42C4F}"/>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464040" y="3098037"/>
                <a:ext cx="4492279" cy="555655"/>
              </a:xfrm>
              <a:prstGeom prst="rect">
                <a:avLst/>
              </a:prstGeom>
            </p:spPr>
          </p:pic>
          <p:sp>
            <p:nvSpPr>
              <p:cNvPr id="37" name="TextBox 36">
                <a:extLst>
                  <a:ext uri="{FF2B5EF4-FFF2-40B4-BE49-F238E27FC236}">
                    <a16:creationId xmlns:a16="http://schemas.microsoft.com/office/drawing/2014/main" id="{913F212C-C6E7-884E-652F-417043642312}"/>
                  </a:ext>
                </a:extLst>
              </p:cNvPr>
              <p:cNvSpPr txBox="1"/>
              <p:nvPr/>
            </p:nvSpPr>
            <p:spPr>
              <a:xfrm>
                <a:off x="3779056" y="2861140"/>
                <a:ext cx="1367853" cy="246221"/>
              </a:xfrm>
              <a:prstGeom prst="rect">
                <a:avLst/>
              </a:prstGeom>
              <a:noFill/>
            </p:spPr>
            <p:txBody>
              <a:bodyPr wrap="square" rtlCol="0">
                <a:spAutoFit/>
              </a:bodyPr>
              <a:lstStyle/>
              <a:p>
                <a:r>
                  <a:rPr lang="en-US" sz="1000">
                    <a:solidFill>
                      <a:srgbClr val="1B1464"/>
                    </a:solidFill>
                    <a:latin typeface="Helvetica" panose="020B0604020202020204" pitchFamily="34" charset="0"/>
                    <a:cs typeface="Helvetica" panose="020B0604020202020204" pitchFamily="34" charset="0"/>
                  </a:rPr>
                  <a:t>September 1, 2023</a:t>
                </a:r>
              </a:p>
            </p:txBody>
          </p:sp>
        </p:grpSp>
        <p:pic>
          <p:nvPicPr>
            <p:cNvPr id="4104" name="Picture 8" descr="Entertainment News | Broadway in Hollywood">
              <a:extLst>
                <a:ext uri="{FF2B5EF4-FFF2-40B4-BE49-F238E27FC236}">
                  <a16:creationId xmlns:a16="http://schemas.microsoft.com/office/drawing/2014/main" id="{15EEBD1B-F44B-BE81-A294-4D4152C46267}"/>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293170" y="2557939"/>
              <a:ext cx="1392866" cy="92857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7" name="Group 46">
            <a:extLst>
              <a:ext uri="{FF2B5EF4-FFF2-40B4-BE49-F238E27FC236}">
                <a16:creationId xmlns:a16="http://schemas.microsoft.com/office/drawing/2014/main" id="{74F49A8A-8179-B555-C368-0ADBD08D0182}"/>
              </a:ext>
            </a:extLst>
          </p:cNvPr>
          <p:cNvGrpSpPr/>
          <p:nvPr/>
        </p:nvGrpSpPr>
        <p:grpSpPr>
          <a:xfrm>
            <a:off x="5560436" y="4238690"/>
            <a:ext cx="3338806" cy="980672"/>
            <a:chOff x="2156673" y="4667525"/>
            <a:chExt cx="3074707" cy="875885"/>
          </a:xfrm>
        </p:grpSpPr>
        <p:sp>
          <p:nvSpPr>
            <p:cNvPr id="45" name="Rectangle: Rounded Corners 44">
              <a:extLst>
                <a:ext uri="{FF2B5EF4-FFF2-40B4-BE49-F238E27FC236}">
                  <a16:creationId xmlns:a16="http://schemas.microsoft.com/office/drawing/2014/main" id="{5F33ECA2-F1F6-230D-C9C3-5D8C962439C1}"/>
                </a:ext>
              </a:extLst>
            </p:cNvPr>
            <p:cNvSpPr/>
            <p:nvPr/>
          </p:nvSpPr>
          <p:spPr>
            <a:xfrm>
              <a:off x="2156673" y="4667525"/>
              <a:ext cx="3065018" cy="875885"/>
            </a:xfrm>
            <a:prstGeom prst="roundRect">
              <a:avLst/>
            </a:prstGeom>
            <a:solidFill>
              <a:schemeClr val="bg1"/>
            </a:solidFill>
            <a:ln>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hlinkClick r:id="rId13"/>
              <a:extLst>
                <a:ext uri="{FF2B5EF4-FFF2-40B4-BE49-F238E27FC236}">
                  <a16:creationId xmlns:a16="http://schemas.microsoft.com/office/drawing/2014/main" id="{3F752496-21FA-6FCE-BD3F-D00399AE055E}"/>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a:stretch/>
          </p:blipFill>
          <p:spPr>
            <a:xfrm>
              <a:off x="2245096" y="4962802"/>
              <a:ext cx="2933052" cy="489592"/>
            </a:xfrm>
            <a:prstGeom prst="rect">
              <a:avLst/>
            </a:prstGeom>
          </p:spPr>
        </p:pic>
        <p:pic>
          <p:nvPicPr>
            <p:cNvPr id="4106" name="Picture 10" descr="Variety Logo | significado del logotipo, png, vector">
              <a:extLst>
                <a:ext uri="{FF2B5EF4-FFF2-40B4-BE49-F238E27FC236}">
                  <a16:creationId xmlns:a16="http://schemas.microsoft.com/office/drawing/2014/main" id="{61A93C4A-F152-603E-6ACD-941004239321}"/>
                </a:ext>
              </a:extLst>
            </p:cNvPr>
            <p:cNvPicPr>
              <a:picLocks noChangeAspect="1" noChangeArrowheads="1"/>
            </p:cNvPicPr>
            <p:nvPr/>
          </p:nvPicPr>
          <p:blipFill rotWithShape="1">
            <a:blip r:embed="rId15" cstate="print">
              <a:extLst>
                <a:ext uri="{28A0092B-C50C-407E-A947-70E740481C1C}">
                  <a14:useLocalDpi xmlns:a14="http://schemas.microsoft.com/office/drawing/2010/main"/>
                </a:ext>
              </a:extLst>
            </a:blip>
            <a:srcRect/>
            <a:stretch/>
          </p:blipFill>
          <p:spPr bwMode="auto">
            <a:xfrm>
              <a:off x="2323639" y="4740177"/>
              <a:ext cx="515652" cy="154668"/>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C845B5BD-DCD9-6164-746D-1DABB19F9228}"/>
                </a:ext>
              </a:extLst>
            </p:cNvPr>
            <p:cNvSpPr txBox="1"/>
            <p:nvPr/>
          </p:nvSpPr>
          <p:spPr>
            <a:xfrm>
              <a:off x="3939069" y="4680360"/>
              <a:ext cx="1292311" cy="246221"/>
            </a:xfrm>
            <a:prstGeom prst="rect">
              <a:avLst/>
            </a:prstGeom>
            <a:noFill/>
          </p:spPr>
          <p:txBody>
            <a:bodyPr wrap="square" rtlCol="0">
              <a:spAutoFit/>
            </a:bodyPr>
            <a:lstStyle/>
            <a:p>
              <a:r>
                <a:rPr lang="en-US" sz="1000">
                  <a:solidFill>
                    <a:srgbClr val="1B1464"/>
                  </a:solidFill>
                  <a:latin typeface="Helvetica" panose="020B0604020202020204" pitchFamily="34" charset="0"/>
                  <a:cs typeface="Helvetica" panose="020B0604020202020204" pitchFamily="34" charset="0"/>
                </a:rPr>
                <a:t>September 1, 2023</a:t>
              </a:r>
            </a:p>
          </p:txBody>
        </p:sp>
      </p:grpSp>
      <p:grpSp>
        <p:nvGrpSpPr>
          <p:cNvPr id="52" name="Group 51">
            <a:extLst>
              <a:ext uri="{FF2B5EF4-FFF2-40B4-BE49-F238E27FC236}">
                <a16:creationId xmlns:a16="http://schemas.microsoft.com/office/drawing/2014/main" id="{65B1AD39-1886-1113-98FB-7AC8C1782C76}"/>
              </a:ext>
            </a:extLst>
          </p:cNvPr>
          <p:cNvGrpSpPr/>
          <p:nvPr/>
        </p:nvGrpSpPr>
        <p:grpSpPr>
          <a:xfrm>
            <a:off x="8929769" y="4295012"/>
            <a:ext cx="3169494" cy="754268"/>
            <a:chOff x="2979576" y="4466411"/>
            <a:chExt cx="3951229" cy="789080"/>
          </a:xfrm>
        </p:grpSpPr>
        <p:sp>
          <p:nvSpPr>
            <p:cNvPr id="48" name="Rectangle: Rounded Corners 47">
              <a:extLst>
                <a:ext uri="{FF2B5EF4-FFF2-40B4-BE49-F238E27FC236}">
                  <a16:creationId xmlns:a16="http://schemas.microsoft.com/office/drawing/2014/main" id="{748811D0-9985-D009-3C71-50E0D32F1026}"/>
                </a:ext>
              </a:extLst>
            </p:cNvPr>
            <p:cNvSpPr/>
            <p:nvPr/>
          </p:nvSpPr>
          <p:spPr>
            <a:xfrm>
              <a:off x="2979576" y="4466411"/>
              <a:ext cx="3937384" cy="789080"/>
            </a:xfrm>
            <a:prstGeom prst="roundRect">
              <a:avLst/>
            </a:prstGeom>
            <a:solidFill>
              <a:schemeClr val="bg1"/>
            </a:solidFill>
            <a:ln>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hlinkClick r:id="rId16"/>
              <a:extLst>
                <a:ext uri="{FF2B5EF4-FFF2-40B4-BE49-F238E27FC236}">
                  <a16:creationId xmlns:a16="http://schemas.microsoft.com/office/drawing/2014/main" id="{F158CD24-8C5E-517C-7422-85CC9E067814}"/>
                </a:ext>
              </a:extLst>
            </p:cNvPr>
            <p:cNvPicPr>
              <a:picLocks noChangeAspect="1"/>
            </p:cNvPicPr>
            <p:nvPr/>
          </p:nvPicPr>
          <p:blipFill rotWithShape="1">
            <a:blip r:embed="rId17" cstate="hqprint">
              <a:extLst>
                <a:ext uri="{28A0092B-C50C-407E-A947-70E740481C1C}">
                  <a14:useLocalDpi xmlns:a14="http://schemas.microsoft.com/office/drawing/2010/main"/>
                </a:ext>
              </a:extLst>
            </a:blip>
            <a:srcRect/>
            <a:stretch/>
          </p:blipFill>
          <p:spPr>
            <a:xfrm>
              <a:off x="3057130" y="4716799"/>
              <a:ext cx="3763347" cy="503094"/>
            </a:xfrm>
            <a:prstGeom prst="rect">
              <a:avLst/>
            </a:prstGeom>
          </p:spPr>
        </p:pic>
        <p:pic>
          <p:nvPicPr>
            <p:cNvPr id="50" name="Picture 49">
              <a:extLst>
                <a:ext uri="{FF2B5EF4-FFF2-40B4-BE49-F238E27FC236}">
                  <a16:creationId xmlns:a16="http://schemas.microsoft.com/office/drawing/2014/main" id="{818BD11C-C7C7-A34A-8C2C-A52D0DF35B5B}"/>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3145482" y="4485643"/>
              <a:ext cx="669860" cy="192027"/>
            </a:xfrm>
            <a:prstGeom prst="rect">
              <a:avLst/>
            </a:prstGeom>
          </p:spPr>
        </p:pic>
        <p:sp>
          <p:nvSpPr>
            <p:cNvPr id="51" name="TextBox 50">
              <a:extLst>
                <a:ext uri="{FF2B5EF4-FFF2-40B4-BE49-F238E27FC236}">
                  <a16:creationId xmlns:a16="http://schemas.microsoft.com/office/drawing/2014/main" id="{83E1B43F-F244-5B8A-BB34-7CD97A439639}"/>
                </a:ext>
              </a:extLst>
            </p:cNvPr>
            <p:cNvSpPr txBox="1"/>
            <p:nvPr/>
          </p:nvSpPr>
          <p:spPr>
            <a:xfrm>
              <a:off x="5052175" y="4508793"/>
              <a:ext cx="1878630" cy="257585"/>
            </a:xfrm>
            <a:prstGeom prst="rect">
              <a:avLst/>
            </a:prstGeom>
            <a:noFill/>
          </p:spPr>
          <p:txBody>
            <a:bodyPr wrap="square" rtlCol="0">
              <a:spAutoFit/>
            </a:bodyPr>
            <a:lstStyle/>
            <a:p>
              <a:r>
                <a:rPr lang="en-US" sz="1000">
                  <a:solidFill>
                    <a:srgbClr val="1B1464"/>
                  </a:solidFill>
                  <a:latin typeface="Helvetica" panose="020B0604020202020204" pitchFamily="34" charset="0"/>
                  <a:cs typeface="Helvetica" panose="020B0604020202020204" pitchFamily="34" charset="0"/>
                </a:rPr>
                <a:t>September 11, 2023</a:t>
              </a:r>
            </a:p>
          </p:txBody>
        </p:sp>
      </p:grpSp>
      <p:grpSp>
        <p:nvGrpSpPr>
          <p:cNvPr id="57" name="Group 56">
            <a:extLst>
              <a:ext uri="{FF2B5EF4-FFF2-40B4-BE49-F238E27FC236}">
                <a16:creationId xmlns:a16="http://schemas.microsoft.com/office/drawing/2014/main" id="{3486F5E0-5050-3C06-8652-0318865E9B18}"/>
              </a:ext>
            </a:extLst>
          </p:cNvPr>
          <p:cNvGrpSpPr/>
          <p:nvPr/>
        </p:nvGrpSpPr>
        <p:grpSpPr>
          <a:xfrm>
            <a:off x="5609655" y="2647781"/>
            <a:ext cx="2761690" cy="1452064"/>
            <a:chOff x="926095" y="2832010"/>
            <a:chExt cx="2997802" cy="1466672"/>
          </a:xfrm>
        </p:grpSpPr>
        <p:sp>
          <p:nvSpPr>
            <p:cNvPr id="55" name="Rectangle: Rounded Corners 54">
              <a:extLst>
                <a:ext uri="{FF2B5EF4-FFF2-40B4-BE49-F238E27FC236}">
                  <a16:creationId xmlns:a16="http://schemas.microsoft.com/office/drawing/2014/main" id="{5ED1FB35-886D-52CA-1ECE-8422A89FC499}"/>
                </a:ext>
              </a:extLst>
            </p:cNvPr>
            <p:cNvSpPr/>
            <p:nvPr/>
          </p:nvSpPr>
          <p:spPr>
            <a:xfrm>
              <a:off x="926095" y="2858272"/>
              <a:ext cx="2996253" cy="1440410"/>
            </a:xfrm>
            <a:prstGeom prst="roundRect">
              <a:avLst/>
            </a:prstGeom>
            <a:solidFill>
              <a:schemeClr val="bg1"/>
            </a:solidFill>
            <a:ln>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a:hlinkClick r:id="rId19"/>
              <a:extLst>
                <a:ext uri="{FF2B5EF4-FFF2-40B4-BE49-F238E27FC236}">
                  <a16:creationId xmlns:a16="http://schemas.microsoft.com/office/drawing/2014/main" id="{DCBC94BE-CC32-9F84-FDD6-758328E41392}"/>
                </a:ext>
              </a:extLst>
            </p:cNvPr>
            <p:cNvPicPr>
              <a:picLocks noChangeAspect="1"/>
            </p:cNvPicPr>
            <p:nvPr/>
          </p:nvPicPr>
          <p:blipFill>
            <a:blip r:embed="rId20"/>
            <a:stretch>
              <a:fillRect/>
            </a:stretch>
          </p:blipFill>
          <p:spPr>
            <a:xfrm>
              <a:off x="996475" y="3158996"/>
              <a:ext cx="2825930" cy="1029224"/>
            </a:xfrm>
            <a:prstGeom prst="rect">
              <a:avLst/>
            </a:prstGeom>
          </p:spPr>
        </p:pic>
        <p:pic>
          <p:nvPicPr>
            <p:cNvPr id="4110" name="Picture 14" descr="Forbes Logo and symbol, meaning, history, PNG, brand">
              <a:extLst>
                <a:ext uri="{FF2B5EF4-FFF2-40B4-BE49-F238E27FC236}">
                  <a16:creationId xmlns:a16="http://schemas.microsoft.com/office/drawing/2014/main" id="{C33ACFD1-3D5D-56FD-64F3-8B0F6A44A50C}"/>
                </a:ext>
              </a:extLst>
            </p:cNvPr>
            <p:cNvPicPr>
              <a:picLocks noChangeAspect="1" noChangeArrowheads="1"/>
            </p:cNvPicPr>
            <p:nvPr/>
          </p:nvPicPr>
          <p:blipFill>
            <a:blip r:embed="rId21" cstate="print">
              <a:extLst>
                <a:ext uri="{28A0092B-C50C-407E-A947-70E740481C1C}">
                  <a14:useLocalDpi xmlns:a14="http://schemas.microsoft.com/office/drawing/2010/main"/>
                </a:ext>
              </a:extLst>
            </a:blip>
            <a:srcRect/>
            <a:stretch>
              <a:fillRect/>
            </a:stretch>
          </p:blipFill>
          <p:spPr bwMode="auto">
            <a:xfrm>
              <a:off x="1010734" y="2832010"/>
              <a:ext cx="783755" cy="440862"/>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3318C62B-3B7F-E269-824D-E21150BD4A0E}"/>
                </a:ext>
              </a:extLst>
            </p:cNvPr>
            <p:cNvSpPr txBox="1"/>
            <p:nvPr/>
          </p:nvSpPr>
          <p:spPr>
            <a:xfrm>
              <a:off x="2318407" y="2899578"/>
              <a:ext cx="1605490" cy="274886"/>
            </a:xfrm>
            <a:prstGeom prst="rect">
              <a:avLst/>
            </a:prstGeom>
            <a:noFill/>
          </p:spPr>
          <p:txBody>
            <a:bodyPr wrap="square" rtlCol="0">
              <a:spAutoFit/>
            </a:bodyPr>
            <a:lstStyle/>
            <a:p>
              <a:r>
                <a:rPr lang="en-US" sz="1000">
                  <a:solidFill>
                    <a:srgbClr val="1B1464"/>
                  </a:solidFill>
                  <a:latin typeface="Helvetica" panose="020B0604020202020204" pitchFamily="34" charset="0"/>
                  <a:cs typeface="Helvetica" panose="020B0604020202020204" pitchFamily="34" charset="0"/>
                </a:rPr>
                <a:t>September 7, 2023</a:t>
              </a:r>
            </a:p>
          </p:txBody>
        </p:sp>
      </p:grpSp>
      <p:grpSp>
        <p:nvGrpSpPr>
          <p:cNvPr id="3" name="Group 2">
            <a:extLst>
              <a:ext uri="{FF2B5EF4-FFF2-40B4-BE49-F238E27FC236}">
                <a16:creationId xmlns:a16="http://schemas.microsoft.com/office/drawing/2014/main" id="{AB854162-31BF-66DE-0AAA-0FF8D1FAF32B}"/>
              </a:ext>
            </a:extLst>
          </p:cNvPr>
          <p:cNvGrpSpPr/>
          <p:nvPr/>
        </p:nvGrpSpPr>
        <p:grpSpPr>
          <a:xfrm>
            <a:off x="8409822" y="3472135"/>
            <a:ext cx="3781164" cy="740160"/>
            <a:chOff x="3143936" y="3555999"/>
            <a:chExt cx="4083915" cy="802841"/>
          </a:xfrm>
        </p:grpSpPr>
        <p:sp>
          <p:nvSpPr>
            <p:cNvPr id="60" name="Rectangle: Rounded Corners 59">
              <a:extLst>
                <a:ext uri="{FF2B5EF4-FFF2-40B4-BE49-F238E27FC236}">
                  <a16:creationId xmlns:a16="http://schemas.microsoft.com/office/drawing/2014/main" id="{2306EB07-673E-F123-D278-733AA1455C1A}"/>
                </a:ext>
              </a:extLst>
            </p:cNvPr>
            <p:cNvSpPr/>
            <p:nvPr/>
          </p:nvSpPr>
          <p:spPr>
            <a:xfrm>
              <a:off x="3143936" y="3555999"/>
              <a:ext cx="3937384" cy="802841"/>
            </a:xfrm>
            <a:prstGeom prst="roundRect">
              <a:avLst/>
            </a:prstGeom>
            <a:solidFill>
              <a:schemeClr val="bg1"/>
            </a:solidFill>
            <a:ln>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a:hlinkClick r:id="rId22"/>
              <a:extLst>
                <a:ext uri="{FF2B5EF4-FFF2-40B4-BE49-F238E27FC236}">
                  <a16:creationId xmlns:a16="http://schemas.microsoft.com/office/drawing/2014/main" id="{A3C14A8C-98AC-9DA3-3551-17D1D2236549}"/>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3216020" y="3798282"/>
              <a:ext cx="3722026" cy="523597"/>
            </a:xfrm>
            <a:prstGeom prst="rect">
              <a:avLst/>
            </a:prstGeom>
          </p:spPr>
        </p:pic>
        <p:pic>
          <p:nvPicPr>
            <p:cNvPr id="4112" name="Picture 16" descr="Pop">
              <a:extLst>
                <a:ext uri="{FF2B5EF4-FFF2-40B4-BE49-F238E27FC236}">
                  <a16:creationId xmlns:a16="http://schemas.microsoft.com/office/drawing/2014/main" id="{B6FA5F29-0826-D945-CB83-5114B93CC06E}"/>
                </a:ext>
              </a:extLst>
            </p:cNvPr>
            <p:cNvPicPr>
              <a:picLocks noChangeAspect="1" noChangeArrowheads="1"/>
            </p:cNvPicPr>
            <p:nvPr/>
          </p:nvPicPr>
          <p:blipFill>
            <a:blip r:embed="rId24" cstate="print">
              <a:extLst>
                <a:ext uri="{28A0092B-C50C-407E-A947-70E740481C1C}">
                  <a14:useLocalDpi xmlns:a14="http://schemas.microsoft.com/office/drawing/2010/main"/>
                </a:ext>
              </a:extLst>
            </a:blip>
            <a:srcRect/>
            <a:stretch>
              <a:fillRect/>
            </a:stretch>
          </p:blipFill>
          <p:spPr bwMode="auto">
            <a:xfrm>
              <a:off x="3182789" y="3614514"/>
              <a:ext cx="1344213" cy="206802"/>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a:extLst>
                <a:ext uri="{FF2B5EF4-FFF2-40B4-BE49-F238E27FC236}">
                  <a16:creationId xmlns:a16="http://schemas.microsoft.com/office/drawing/2014/main" id="{2B69177E-A9A0-2E15-D575-64F9B958B7F5}"/>
                </a:ext>
              </a:extLst>
            </p:cNvPr>
            <p:cNvSpPr txBox="1"/>
            <p:nvPr/>
          </p:nvSpPr>
          <p:spPr>
            <a:xfrm>
              <a:off x="5935540" y="3563351"/>
              <a:ext cx="1292311" cy="246221"/>
            </a:xfrm>
            <a:prstGeom prst="rect">
              <a:avLst/>
            </a:prstGeom>
            <a:noFill/>
          </p:spPr>
          <p:txBody>
            <a:bodyPr wrap="square" rtlCol="0">
              <a:spAutoFit/>
            </a:bodyPr>
            <a:lstStyle/>
            <a:p>
              <a:r>
                <a:rPr lang="en-US" sz="1000">
                  <a:solidFill>
                    <a:srgbClr val="1B1464"/>
                  </a:solidFill>
                  <a:latin typeface="Helvetica" panose="020B0604020202020204" pitchFamily="34" charset="0"/>
                  <a:cs typeface="Helvetica" panose="020B0604020202020204" pitchFamily="34" charset="0"/>
                </a:rPr>
                <a:t>August 31, 2023</a:t>
              </a:r>
            </a:p>
          </p:txBody>
        </p:sp>
      </p:grpSp>
      <p:sp>
        <p:nvSpPr>
          <p:cNvPr id="16" name="TextBox 15">
            <a:extLst>
              <a:ext uri="{FF2B5EF4-FFF2-40B4-BE49-F238E27FC236}">
                <a16:creationId xmlns:a16="http://schemas.microsoft.com/office/drawing/2014/main" id="{7629D623-40F2-8926-F8B6-5C9A4F7A37F4}"/>
              </a:ext>
            </a:extLst>
          </p:cNvPr>
          <p:cNvSpPr txBox="1"/>
          <p:nvPr/>
        </p:nvSpPr>
        <p:spPr>
          <a:xfrm>
            <a:off x="-72677" y="5785519"/>
            <a:ext cx="2130524" cy="584775"/>
          </a:xfrm>
          <a:prstGeom prst="rect">
            <a:avLst/>
          </a:prstGeom>
          <a:noFill/>
        </p:spPr>
        <p:txBody>
          <a:bodyPr wrap="square" rtlCol="0">
            <a:spAutoFit/>
          </a:bodyPr>
          <a:lstStyle/>
          <a:p>
            <a:pPr algn="r" defTabSz="1172398">
              <a:defRPr/>
            </a:pPr>
            <a:r>
              <a:rPr lang="en-US" sz="3200" b="1">
                <a:ln w="13462">
                  <a:noFill/>
                  <a:prstDash val="solid"/>
                </a:ln>
                <a:solidFill>
                  <a:srgbClr val="ED3C8D"/>
                </a:solidFill>
                <a:latin typeface="Helvetica" panose="020B0604020202020204" pitchFamily="34" charset="0"/>
                <a:ea typeface="Open Sans" panose="020B0606030504020204" pitchFamily="34" charset="0"/>
              </a:rPr>
              <a:t>$100MM+</a:t>
            </a:r>
          </a:p>
        </p:txBody>
      </p:sp>
      <p:sp>
        <p:nvSpPr>
          <p:cNvPr id="19" name="TextBox 18">
            <a:extLst>
              <a:ext uri="{FF2B5EF4-FFF2-40B4-BE49-F238E27FC236}">
                <a16:creationId xmlns:a16="http://schemas.microsoft.com/office/drawing/2014/main" id="{3C91A8E4-8BBA-0D4C-21D7-7B49C952A4DA}"/>
              </a:ext>
            </a:extLst>
          </p:cNvPr>
          <p:cNvSpPr txBox="1"/>
          <p:nvPr/>
        </p:nvSpPr>
        <p:spPr>
          <a:xfrm>
            <a:off x="-72676" y="4716291"/>
            <a:ext cx="2130524" cy="646331"/>
          </a:xfrm>
          <a:prstGeom prst="rect">
            <a:avLst/>
          </a:prstGeom>
          <a:noFill/>
        </p:spPr>
        <p:txBody>
          <a:bodyPr wrap="square" rtlCol="0">
            <a:spAutoFit/>
          </a:bodyPr>
          <a:lstStyle/>
          <a:p>
            <a:pPr algn="r" defTabSz="1172398">
              <a:defRPr/>
            </a:pPr>
            <a:r>
              <a:rPr lang="en-US" sz="3600" b="1">
                <a:ln w="13462">
                  <a:noFill/>
                  <a:prstDash val="solid"/>
                </a:ln>
                <a:solidFill>
                  <a:srgbClr val="ED3C8D"/>
                </a:solidFill>
                <a:latin typeface="Helvetica" panose="020B0604020202020204" pitchFamily="34" charset="0"/>
                <a:ea typeface="Open Sans" panose="020B0606030504020204" pitchFamily="34" charset="0"/>
              </a:rPr>
              <a:t>$37MM+</a:t>
            </a:r>
          </a:p>
        </p:txBody>
      </p:sp>
      <p:sp>
        <p:nvSpPr>
          <p:cNvPr id="20" name="TextBox 19">
            <a:extLst>
              <a:ext uri="{FF2B5EF4-FFF2-40B4-BE49-F238E27FC236}">
                <a16:creationId xmlns:a16="http://schemas.microsoft.com/office/drawing/2014/main" id="{43C1CA3E-69E8-4600-F0D1-3B9BFDDB6616}"/>
              </a:ext>
            </a:extLst>
          </p:cNvPr>
          <p:cNvSpPr txBox="1"/>
          <p:nvPr/>
        </p:nvSpPr>
        <p:spPr>
          <a:xfrm>
            <a:off x="18066" y="4245303"/>
            <a:ext cx="5474289" cy="338554"/>
          </a:xfrm>
          <a:prstGeom prst="rect">
            <a:avLst/>
          </a:prstGeom>
          <a:noFill/>
        </p:spPr>
        <p:txBody>
          <a:bodyPr wrap="square" rtlCol="0">
            <a:spAutoFit/>
          </a:bodyPr>
          <a:lstStyle/>
          <a:p>
            <a:pPr algn="ctr"/>
            <a:r>
              <a:rPr lang="en-US" sz="1600" b="1" u="sng">
                <a:solidFill>
                  <a:schemeClr val="bg1"/>
                </a:solidFill>
                <a:latin typeface="Helvetica" panose="020B0604020202020204" pitchFamily="34" charset="0"/>
                <a:cs typeface="Helvetica" panose="020B0604020202020204" pitchFamily="34" charset="0"/>
              </a:rPr>
              <a:t>Taylor Swift: The Eras Tour </a:t>
            </a:r>
            <a:endParaRPr lang="en-US" sz="1600">
              <a:solidFill>
                <a:schemeClr val="bg1"/>
              </a:solidFill>
              <a:latin typeface="Helvetica" panose="020B0604020202020204" pitchFamily="34" charset="0"/>
              <a:cs typeface="Helvetica" panose="020B0604020202020204" pitchFamily="34" charset="0"/>
            </a:endParaRPr>
          </a:p>
        </p:txBody>
      </p:sp>
      <p:cxnSp>
        <p:nvCxnSpPr>
          <p:cNvPr id="26" name="Straight Connector 25">
            <a:extLst>
              <a:ext uri="{FF2B5EF4-FFF2-40B4-BE49-F238E27FC236}">
                <a16:creationId xmlns:a16="http://schemas.microsoft.com/office/drawing/2014/main" id="{A5A1D09D-D436-6BE6-D05C-FDAEDA2B7FDD}"/>
              </a:ext>
            </a:extLst>
          </p:cNvPr>
          <p:cNvCxnSpPr>
            <a:cxnSpLocks/>
          </p:cNvCxnSpPr>
          <p:nvPr/>
        </p:nvCxnSpPr>
        <p:spPr>
          <a:xfrm flipH="1">
            <a:off x="325906" y="5552992"/>
            <a:ext cx="4866819" cy="0"/>
          </a:xfrm>
          <a:prstGeom prst="line">
            <a:avLst/>
          </a:prstGeom>
          <a:ln w="12700">
            <a:solidFill>
              <a:srgbClr val="ED3C8D"/>
            </a:solidFill>
            <a:prstDash val="lgDash"/>
          </a:ln>
        </p:spPr>
        <p:style>
          <a:lnRef idx="1">
            <a:schemeClr val="accent1"/>
          </a:lnRef>
          <a:fillRef idx="0">
            <a:schemeClr val="accent1"/>
          </a:fillRef>
          <a:effectRef idx="0">
            <a:schemeClr val="accent1"/>
          </a:effectRef>
          <a:fontRef idx="minor">
            <a:schemeClr val="tx1"/>
          </a:fontRef>
        </p:style>
      </p:cxnSp>
      <p:pic>
        <p:nvPicPr>
          <p:cNvPr id="6" name="Picture 10" descr="Taylor Swift: The Eras Tour (2023) - IMDb">
            <a:extLst>
              <a:ext uri="{FF2B5EF4-FFF2-40B4-BE49-F238E27FC236}">
                <a16:creationId xmlns:a16="http://schemas.microsoft.com/office/drawing/2014/main" id="{715E47D9-A35C-15B5-F355-F9BC43BC0C26}"/>
              </a:ext>
            </a:extLst>
          </p:cNvPr>
          <p:cNvPicPr>
            <a:picLocks noChangeAspect="1" noChangeArrowheads="1"/>
          </p:cNvPicPr>
          <p:nvPr/>
        </p:nvPicPr>
        <p:blipFill rotWithShape="1">
          <a:blip r:embed="rId25" cstate="print">
            <a:extLst>
              <a:ext uri="{28A0092B-C50C-407E-A947-70E740481C1C}">
                <a14:useLocalDpi xmlns:a14="http://schemas.microsoft.com/office/drawing/2010/main"/>
              </a:ext>
            </a:extLst>
          </a:blip>
          <a:srcRect/>
          <a:stretch/>
        </p:blipFill>
        <p:spPr bwMode="auto">
          <a:xfrm>
            <a:off x="1843818" y="1755182"/>
            <a:ext cx="1823437" cy="2404658"/>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F84F7CF-BE95-5C5E-6C66-FA234206541F}"/>
              </a:ext>
            </a:extLst>
          </p:cNvPr>
          <p:cNvSpPr txBox="1"/>
          <p:nvPr/>
        </p:nvSpPr>
        <p:spPr>
          <a:xfrm>
            <a:off x="1967328" y="4829855"/>
            <a:ext cx="3540196" cy="677108"/>
          </a:xfrm>
          <a:prstGeom prst="rect">
            <a:avLst/>
          </a:prstGeom>
          <a:noFill/>
        </p:spPr>
        <p:txBody>
          <a:bodyPr wrap="square" rtlCol="0">
            <a:spAutoFit/>
          </a:bodyPr>
          <a:lstStyle/>
          <a:p>
            <a:pPr algn="ctr"/>
            <a:r>
              <a:rPr lang="en-US" b="1">
                <a:solidFill>
                  <a:schemeClr val="bg1"/>
                </a:solidFill>
                <a:latin typeface="Helvetica" panose="020B0403020202020204" pitchFamily="34" charset="0"/>
              </a:rPr>
              <a:t>In U.S. single-day ticket sales</a:t>
            </a:r>
          </a:p>
          <a:p>
            <a:pPr algn="ctr"/>
            <a:r>
              <a:rPr lang="en-US" sz="800" b="1">
                <a:solidFill>
                  <a:schemeClr val="bg1"/>
                </a:solidFill>
                <a:latin typeface="Helvetica" panose="020B0403020202020204" pitchFamily="34" charset="0"/>
              </a:rPr>
              <a:t>for AMC, Regal and Cinemark within the first 24 hours</a:t>
            </a:r>
          </a:p>
          <a:p>
            <a:pPr algn="ctr"/>
            <a:endParaRPr lang="en-US" sz="300" b="1">
              <a:solidFill>
                <a:schemeClr val="bg1"/>
              </a:solidFill>
              <a:latin typeface="Helvetica" panose="020B0403020202020204" pitchFamily="34" charset="0"/>
            </a:endParaRPr>
          </a:p>
          <a:p>
            <a:pPr algn="ctr"/>
            <a:r>
              <a:rPr lang="en-US" sz="900">
                <a:solidFill>
                  <a:schemeClr val="bg1"/>
                </a:solidFill>
                <a:latin typeface="Helvetica" panose="020B0403020202020204" pitchFamily="34" charset="0"/>
              </a:rPr>
              <a:t>(vs. “Star Wars: The Force Awakens” at $20M)</a:t>
            </a:r>
          </a:p>
        </p:txBody>
      </p:sp>
      <p:sp>
        <p:nvSpPr>
          <p:cNvPr id="12" name="TextBox 11">
            <a:extLst>
              <a:ext uri="{FF2B5EF4-FFF2-40B4-BE49-F238E27FC236}">
                <a16:creationId xmlns:a16="http://schemas.microsoft.com/office/drawing/2014/main" id="{116EC101-7B66-CE2C-F8B6-FD1CABD36DF7}"/>
              </a:ext>
            </a:extLst>
          </p:cNvPr>
          <p:cNvSpPr txBox="1"/>
          <p:nvPr/>
        </p:nvSpPr>
        <p:spPr>
          <a:xfrm>
            <a:off x="2104132" y="5860611"/>
            <a:ext cx="3266588" cy="692497"/>
          </a:xfrm>
          <a:prstGeom prst="rect">
            <a:avLst/>
          </a:prstGeom>
          <a:noFill/>
        </p:spPr>
        <p:txBody>
          <a:bodyPr wrap="square" rtlCol="0">
            <a:spAutoFit/>
          </a:bodyPr>
          <a:lstStyle/>
          <a:p>
            <a:pPr algn="ctr"/>
            <a:r>
              <a:rPr lang="en-US" b="1">
                <a:solidFill>
                  <a:schemeClr val="bg1"/>
                </a:solidFill>
                <a:latin typeface="Helvetica" panose="020B0403020202020204" pitchFamily="34" charset="0"/>
              </a:rPr>
              <a:t>Proj. U.S. opening weekend</a:t>
            </a:r>
          </a:p>
          <a:p>
            <a:pPr algn="ctr"/>
            <a:endParaRPr lang="en-US" sz="300" b="1">
              <a:solidFill>
                <a:schemeClr val="bg1"/>
              </a:solidFill>
              <a:latin typeface="Helvetica" panose="020B0403020202020204" pitchFamily="34" charset="0"/>
            </a:endParaRPr>
          </a:p>
          <a:p>
            <a:pPr algn="ctr"/>
            <a:r>
              <a:rPr lang="en-US" sz="900">
                <a:solidFill>
                  <a:schemeClr val="bg1"/>
                </a:solidFill>
                <a:latin typeface="Helvetica" panose="020B0403020202020204" pitchFamily="34" charset="0"/>
              </a:rPr>
              <a:t>(vs. Hannah Montana and Miley Cyrus: Best </a:t>
            </a:r>
            <a:br>
              <a:rPr lang="en-US" sz="900">
                <a:solidFill>
                  <a:schemeClr val="bg1"/>
                </a:solidFill>
                <a:latin typeface="Helvetica" panose="020B0403020202020204" pitchFamily="34" charset="0"/>
              </a:rPr>
            </a:br>
            <a:r>
              <a:rPr lang="en-US" sz="900">
                <a:solidFill>
                  <a:schemeClr val="bg1"/>
                </a:solidFill>
                <a:latin typeface="Helvetica" panose="020B0403020202020204" pitchFamily="34" charset="0"/>
              </a:rPr>
              <a:t>of Both Worlds Concert $31M opening in 2008) </a:t>
            </a:r>
          </a:p>
        </p:txBody>
      </p:sp>
    </p:spTree>
    <p:extLst>
      <p:ext uri="{BB962C8B-B14F-4D97-AF65-F5344CB8AC3E}">
        <p14:creationId xmlns:p14="http://schemas.microsoft.com/office/powerpoint/2010/main" val="22005089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CEDF0A-D03C-E28C-8382-06185E8D0B5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BDE1BC5F-BB63-0916-3A60-3B803226C47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1E957BC7-FFD0-73CE-08EA-C2A979729B8D}"/>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10" name="TextBox 9">
            <a:extLst>
              <a:ext uri="{FF2B5EF4-FFF2-40B4-BE49-F238E27FC236}">
                <a16:creationId xmlns:a16="http://schemas.microsoft.com/office/drawing/2014/main" id="{4C5C9718-9C92-F9CA-CDED-57D8E4B4DEDA}"/>
              </a:ext>
            </a:extLst>
          </p:cNvPr>
          <p:cNvSpPr txBox="1"/>
          <p:nvPr/>
        </p:nvSpPr>
        <p:spPr>
          <a:xfrm>
            <a:off x="2810297" y="1540801"/>
            <a:ext cx="6571415" cy="369332"/>
          </a:xfrm>
          <a:prstGeom prst="rect">
            <a:avLst/>
          </a:prstGeom>
          <a:noFill/>
        </p:spPr>
        <p:txBody>
          <a:bodyPr wrap="none" rtlCol="0">
            <a:spAutoFit/>
          </a:bodyPr>
          <a:lstStyle/>
          <a:p>
            <a:pPr algn="ctr"/>
            <a:r>
              <a:rPr lang="en-US" b="1" u="sng">
                <a:solidFill>
                  <a:srgbClr val="1B1464"/>
                </a:solidFill>
                <a:latin typeface="Helvetica" panose="020B0604020202020204" pitchFamily="34" charset="0"/>
                <a:cs typeface="Helvetica" panose="020B0604020202020204" pitchFamily="34" charset="0"/>
              </a:rPr>
              <a:t>‘The Eras’ Tour: Stadium Concert Tickets vs. Movie Tickets</a:t>
            </a:r>
          </a:p>
        </p:txBody>
      </p:sp>
      <p:sp>
        <p:nvSpPr>
          <p:cNvPr id="13" name="Rectangle 12">
            <a:extLst>
              <a:ext uri="{FF2B5EF4-FFF2-40B4-BE49-F238E27FC236}">
                <a16:creationId xmlns:a16="http://schemas.microsoft.com/office/drawing/2014/main" id="{495ED1F4-C5C1-635E-6702-3B50E937EF10}"/>
              </a:ext>
            </a:extLst>
          </p:cNvPr>
          <p:cNvSpPr/>
          <p:nvPr/>
        </p:nvSpPr>
        <p:spPr>
          <a:xfrm>
            <a:off x="6095999" y="1942482"/>
            <a:ext cx="6095999" cy="4094794"/>
          </a:xfrm>
          <a:prstGeom prst="rect">
            <a:avLst/>
          </a:prstGeom>
          <a:solidFill>
            <a:srgbClr val="00B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475C1DCA-A5AA-4B2F-B155-3241CD0BF582}"/>
              </a:ext>
            </a:extLst>
          </p:cNvPr>
          <p:cNvSpPr txBox="1"/>
          <p:nvPr/>
        </p:nvSpPr>
        <p:spPr>
          <a:xfrm>
            <a:off x="6415591" y="2100050"/>
            <a:ext cx="5525636" cy="523220"/>
          </a:xfrm>
          <a:prstGeom prst="rect">
            <a:avLst/>
          </a:prstGeom>
          <a:noFill/>
        </p:spPr>
        <p:txBody>
          <a:bodyPr wrap="square" rtlCol="0">
            <a:spAutoFit/>
          </a:bodyPr>
          <a:lstStyle/>
          <a:p>
            <a:pPr algn="ctr"/>
            <a:r>
              <a:rPr lang="en-US" sz="1600" b="1" u="sng">
                <a:solidFill>
                  <a:srgbClr val="1B1464"/>
                </a:solidFill>
                <a:latin typeface="Helvetica" panose="020B0604020202020204" pitchFamily="34" charset="0"/>
                <a:cs typeface="Helvetica" panose="020B0604020202020204" pitchFamily="34" charset="0"/>
              </a:rPr>
              <a:t>‘Taylor Swift: The Eras Tour’ U.S. Theatrical Release</a:t>
            </a:r>
          </a:p>
          <a:p>
            <a:pPr algn="ctr"/>
            <a:r>
              <a:rPr lang="en-US" sz="1200">
                <a:solidFill>
                  <a:srgbClr val="1B1464"/>
                </a:solidFill>
                <a:latin typeface="Helvetica" panose="020B0604020202020204" pitchFamily="34" charset="0"/>
                <a:cs typeface="Helvetica" panose="020B0604020202020204" pitchFamily="34" charset="0"/>
              </a:rPr>
              <a:t>(10/13 release date)</a:t>
            </a:r>
          </a:p>
        </p:txBody>
      </p:sp>
      <p:sp>
        <p:nvSpPr>
          <p:cNvPr id="16" name="Rectangle 15">
            <a:extLst>
              <a:ext uri="{FF2B5EF4-FFF2-40B4-BE49-F238E27FC236}">
                <a16:creationId xmlns:a16="http://schemas.microsoft.com/office/drawing/2014/main" id="{4634255B-E3F3-E4C1-7C73-BE22A1C2866D}"/>
              </a:ext>
            </a:extLst>
          </p:cNvPr>
          <p:cNvSpPr/>
          <p:nvPr/>
        </p:nvSpPr>
        <p:spPr>
          <a:xfrm>
            <a:off x="1" y="1942482"/>
            <a:ext cx="6096000" cy="4094794"/>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184D38E1-54E2-260C-1906-965AD3D51F00}"/>
              </a:ext>
            </a:extLst>
          </p:cNvPr>
          <p:cNvSpPr/>
          <p:nvPr/>
        </p:nvSpPr>
        <p:spPr>
          <a:xfrm>
            <a:off x="2786925" y="2860428"/>
            <a:ext cx="3120555" cy="2663302"/>
          </a:xfrm>
          <a:prstGeom prst="roundRect">
            <a:avLst/>
          </a:prstGeom>
          <a:solidFill>
            <a:schemeClr val="bg1"/>
          </a:solidFill>
          <a:ln>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E4B667B-CA92-26BB-6056-6B854C6B06DD}"/>
              </a:ext>
            </a:extLst>
          </p:cNvPr>
          <p:cNvSpPr txBox="1"/>
          <p:nvPr/>
        </p:nvSpPr>
        <p:spPr>
          <a:xfrm>
            <a:off x="1788688" y="2100050"/>
            <a:ext cx="2518638" cy="523220"/>
          </a:xfrm>
          <a:prstGeom prst="rect">
            <a:avLst/>
          </a:prstGeom>
          <a:noFill/>
        </p:spPr>
        <p:txBody>
          <a:bodyPr wrap="none" rtlCol="0">
            <a:spAutoFit/>
          </a:bodyPr>
          <a:lstStyle/>
          <a:p>
            <a:pPr algn="ctr"/>
            <a:r>
              <a:rPr lang="en-US" sz="1600" b="1" u="sng">
                <a:solidFill>
                  <a:srgbClr val="1B1464"/>
                </a:solidFill>
                <a:latin typeface="Helvetica" panose="020B0604020202020204" pitchFamily="34" charset="0"/>
                <a:cs typeface="Helvetica" panose="020B0604020202020204" pitchFamily="34" charset="0"/>
              </a:rPr>
              <a:t>‘The Eras’ Stadium Tour</a:t>
            </a:r>
          </a:p>
          <a:p>
            <a:pPr algn="ctr"/>
            <a:r>
              <a:rPr lang="en-US" sz="1200">
                <a:solidFill>
                  <a:srgbClr val="1B1464"/>
                </a:solidFill>
                <a:latin typeface="Helvetica" panose="020B0604020202020204" pitchFamily="34" charset="0"/>
                <a:cs typeface="Helvetica" panose="020B0604020202020204" pitchFamily="34" charset="0"/>
              </a:rPr>
              <a:t>(First leg of the U.S. tour 3/17-8/9)</a:t>
            </a:r>
          </a:p>
        </p:txBody>
      </p:sp>
      <p:sp>
        <p:nvSpPr>
          <p:cNvPr id="18" name="TextBox 17">
            <a:extLst>
              <a:ext uri="{FF2B5EF4-FFF2-40B4-BE49-F238E27FC236}">
                <a16:creationId xmlns:a16="http://schemas.microsoft.com/office/drawing/2014/main" id="{9B0C5996-F1BB-85F1-E371-5951EDCED20F}"/>
              </a:ext>
            </a:extLst>
          </p:cNvPr>
          <p:cNvSpPr txBox="1"/>
          <p:nvPr/>
        </p:nvSpPr>
        <p:spPr>
          <a:xfrm>
            <a:off x="2993369" y="3697773"/>
            <a:ext cx="2693879" cy="1015663"/>
          </a:xfrm>
          <a:prstGeom prst="rect">
            <a:avLst/>
          </a:prstGeom>
          <a:noFill/>
        </p:spPr>
        <p:txBody>
          <a:bodyPr wrap="square" rtlCol="0">
            <a:spAutoFit/>
          </a:bodyPr>
          <a:lstStyle/>
          <a:p>
            <a:pPr algn="ctr"/>
            <a:r>
              <a:rPr lang="en-US" sz="6000" b="1">
                <a:solidFill>
                  <a:srgbClr val="ED3C8D"/>
                </a:solidFill>
                <a:latin typeface="Helvetica" panose="020B0604020202020204" pitchFamily="34" charset="0"/>
                <a:cs typeface="Helvetica" panose="020B0604020202020204" pitchFamily="34" charset="0"/>
              </a:rPr>
              <a:t>2.8MM </a:t>
            </a:r>
          </a:p>
        </p:txBody>
      </p:sp>
      <p:sp>
        <p:nvSpPr>
          <p:cNvPr id="19" name="TextBox 18">
            <a:extLst>
              <a:ext uri="{FF2B5EF4-FFF2-40B4-BE49-F238E27FC236}">
                <a16:creationId xmlns:a16="http://schemas.microsoft.com/office/drawing/2014/main" id="{DAE89668-0B63-08CF-1714-7310D85A0F82}"/>
              </a:ext>
            </a:extLst>
          </p:cNvPr>
          <p:cNvSpPr txBox="1"/>
          <p:nvPr/>
        </p:nvSpPr>
        <p:spPr>
          <a:xfrm>
            <a:off x="2829652" y="4649852"/>
            <a:ext cx="3021312" cy="584775"/>
          </a:xfrm>
          <a:prstGeom prst="rect">
            <a:avLst/>
          </a:prstGeom>
          <a:noFill/>
        </p:spPr>
        <p:txBody>
          <a:bodyPr wrap="square" rtlCol="0">
            <a:spAutoFit/>
          </a:bodyPr>
          <a:lstStyle/>
          <a:p>
            <a:pPr algn="ctr"/>
            <a:r>
              <a:rPr lang="en-US" sz="1600" b="1">
                <a:solidFill>
                  <a:srgbClr val="1B1464"/>
                </a:solidFill>
                <a:latin typeface="Helvetica" panose="020B0604020202020204" pitchFamily="34" charset="0"/>
                <a:cs typeface="Helvetica" panose="020B0604020202020204" pitchFamily="34" charset="0"/>
              </a:rPr>
              <a:t>Total attendance for first leg of U.S. Tour (52 Shows)</a:t>
            </a:r>
            <a:endParaRPr lang="en-US" sz="300" b="1">
              <a:solidFill>
                <a:srgbClr val="1B1464"/>
              </a:solidFill>
              <a:latin typeface="Helvetica" panose="020B0604020202020204" pitchFamily="34" charset="0"/>
              <a:cs typeface="Helvetica" panose="020B0604020202020204" pitchFamily="34" charset="0"/>
            </a:endParaRPr>
          </a:p>
        </p:txBody>
      </p:sp>
      <p:pic>
        <p:nvPicPr>
          <p:cNvPr id="1028" name="Picture 4" descr="Taylor Swift, The Eras Tour arriva in Italia - Music Attitude">
            <a:extLst>
              <a:ext uri="{FF2B5EF4-FFF2-40B4-BE49-F238E27FC236}">
                <a16:creationId xmlns:a16="http://schemas.microsoft.com/office/drawing/2014/main" id="{BC6E893C-971C-8C55-35FC-3CB5B2CB4889}"/>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a:stretch/>
        </p:blipFill>
        <p:spPr bwMode="auto">
          <a:xfrm>
            <a:off x="395601" y="2860428"/>
            <a:ext cx="2024109" cy="2663302"/>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pic>
        <p:nvPicPr>
          <p:cNvPr id="23" name="Picture 22" descr="A pink building with flags on top&#10;&#10;Description automatically generated">
            <a:extLst>
              <a:ext uri="{FF2B5EF4-FFF2-40B4-BE49-F238E27FC236}">
                <a16:creationId xmlns:a16="http://schemas.microsoft.com/office/drawing/2014/main" id="{12C30E5F-2D2D-3FF8-8107-9051BE78497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921813" y="2926507"/>
            <a:ext cx="850778" cy="850778"/>
          </a:xfrm>
          <a:prstGeom prst="rect">
            <a:avLst/>
          </a:prstGeom>
        </p:spPr>
      </p:pic>
      <p:pic>
        <p:nvPicPr>
          <p:cNvPr id="2058" name="Picture 10" descr="Taylor Swift: The Eras Tour (2023) - IMDb">
            <a:extLst>
              <a:ext uri="{FF2B5EF4-FFF2-40B4-BE49-F238E27FC236}">
                <a16:creationId xmlns:a16="http://schemas.microsoft.com/office/drawing/2014/main" id="{DC936C61-846F-A047-8A6A-BB3911CD2D25}"/>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6415591" y="2857432"/>
            <a:ext cx="2024109" cy="2669295"/>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sp>
        <p:nvSpPr>
          <p:cNvPr id="20" name="Rectangle: Rounded Corners 19">
            <a:extLst>
              <a:ext uri="{FF2B5EF4-FFF2-40B4-BE49-F238E27FC236}">
                <a16:creationId xmlns:a16="http://schemas.microsoft.com/office/drawing/2014/main" id="{39908BD4-357E-40CE-8101-A72F7B9CC9A5}"/>
              </a:ext>
            </a:extLst>
          </p:cNvPr>
          <p:cNvSpPr/>
          <p:nvPr/>
        </p:nvSpPr>
        <p:spPr>
          <a:xfrm>
            <a:off x="8685865" y="2860429"/>
            <a:ext cx="3251926" cy="2663301"/>
          </a:xfrm>
          <a:prstGeom prst="roundRect">
            <a:avLst/>
          </a:prstGeom>
          <a:solidFill>
            <a:schemeClr val="bg1"/>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357237F1-3E81-2C2D-72C1-7F08E8FD2F5A}"/>
              </a:ext>
            </a:extLst>
          </p:cNvPr>
          <p:cNvSpPr txBox="1"/>
          <p:nvPr/>
        </p:nvSpPr>
        <p:spPr>
          <a:xfrm>
            <a:off x="8620179" y="4649852"/>
            <a:ext cx="3383299" cy="584775"/>
          </a:xfrm>
          <a:prstGeom prst="rect">
            <a:avLst/>
          </a:prstGeom>
          <a:noFill/>
        </p:spPr>
        <p:txBody>
          <a:bodyPr wrap="square" rtlCol="0">
            <a:spAutoFit/>
          </a:bodyPr>
          <a:lstStyle/>
          <a:p>
            <a:pPr algn="ctr"/>
            <a:r>
              <a:rPr lang="en-US" sz="1600" b="1">
                <a:solidFill>
                  <a:srgbClr val="1B1464"/>
                </a:solidFill>
                <a:latin typeface="Helvetica" panose="020B0604020202020204" pitchFamily="34" charset="0"/>
                <a:cs typeface="Helvetica" panose="020B0604020202020204" pitchFamily="34" charset="0"/>
              </a:rPr>
              <a:t>Projected tickets sold for U.S.</a:t>
            </a:r>
          </a:p>
          <a:p>
            <a:pPr algn="ctr"/>
            <a:r>
              <a:rPr lang="en-US" sz="1600" b="1">
                <a:solidFill>
                  <a:srgbClr val="1B1464"/>
                </a:solidFill>
                <a:latin typeface="Helvetica" panose="020B0604020202020204" pitchFamily="34" charset="0"/>
                <a:cs typeface="Helvetica" panose="020B0604020202020204" pitchFamily="34" charset="0"/>
              </a:rPr>
              <a:t>opening weekend of film release</a:t>
            </a:r>
            <a:endParaRPr lang="en-US" sz="300" b="1">
              <a:solidFill>
                <a:srgbClr val="1B1464"/>
              </a:solidFill>
              <a:latin typeface="Helvetica" panose="020B0604020202020204" pitchFamily="34" charset="0"/>
              <a:cs typeface="Helvetica" panose="020B0604020202020204" pitchFamily="34" charset="0"/>
            </a:endParaRPr>
          </a:p>
        </p:txBody>
      </p:sp>
      <p:sp>
        <p:nvSpPr>
          <p:cNvPr id="21" name="TextBox 20">
            <a:extLst>
              <a:ext uri="{FF2B5EF4-FFF2-40B4-BE49-F238E27FC236}">
                <a16:creationId xmlns:a16="http://schemas.microsoft.com/office/drawing/2014/main" id="{3080C288-5106-E8F4-BD80-FC05FDA03F81}"/>
              </a:ext>
            </a:extLst>
          </p:cNvPr>
          <p:cNvSpPr txBox="1"/>
          <p:nvPr/>
        </p:nvSpPr>
        <p:spPr>
          <a:xfrm>
            <a:off x="8964889" y="3697773"/>
            <a:ext cx="2693879" cy="1015663"/>
          </a:xfrm>
          <a:prstGeom prst="rect">
            <a:avLst/>
          </a:prstGeom>
          <a:noFill/>
        </p:spPr>
        <p:txBody>
          <a:bodyPr wrap="square" rtlCol="0">
            <a:spAutoFit/>
          </a:bodyPr>
          <a:lstStyle/>
          <a:p>
            <a:pPr algn="ctr"/>
            <a:r>
              <a:rPr lang="en-US" sz="6000" b="1">
                <a:solidFill>
                  <a:srgbClr val="00BFF2"/>
                </a:solidFill>
                <a:latin typeface="Helvetica" panose="020B0604020202020204" pitchFamily="34" charset="0"/>
                <a:cs typeface="Helvetica" panose="020B0604020202020204" pitchFamily="34" charset="0"/>
              </a:rPr>
              <a:t>5MM+</a:t>
            </a:r>
          </a:p>
        </p:txBody>
      </p:sp>
      <p:sp>
        <p:nvSpPr>
          <p:cNvPr id="25" name="Rectangle 24">
            <a:extLst>
              <a:ext uri="{FF2B5EF4-FFF2-40B4-BE49-F238E27FC236}">
                <a16:creationId xmlns:a16="http://schemas.microsoft.com/office/drawing/2014/main" id="{6A4738E9-9297-B573-569A-C3E6EB6D8169}"/>
              </a:ext>
            </a:extLst>
          </p:cNvPr>
          <p:cNvSpPr/>
          <p:nvPr/>
        </p:nvSpPr>
        <p:spPr>
          <a:xfrm>
            <a:off x="497962" y="6080620"/>
            <a:ext cx="11672519" cy="461665"/>
          </a:xfrm>
          <a:prstGeom prst="rect">
            <a:avLst/>
          </a:prstGeom>
        </p:spPr>
        <p:txBody>
          <a:bodyPr wrap="square">
            <a:sp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Source: VAB Analysis of Billboard Pro, </a:t>
            </a:r>
            <a:r>
              <a:rPr kumimoji="0" lang="en-US" sz="800" b="0" i="1"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Taylor Swift’s Eras Tour on Track to Sell $590M in Tickets. Here’s Where That Money Goes’, </a:t>
            </a:r>
            <a:r>
              <a:rPr kumimoji="0" lang="en-US" sz="800" b="0"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12/16/22. *The Hollywood Reporter, ‘</a:t>
            </a:r>
            <a:r>
              <a:rPr kumimoji="0" lang="en-US" sz="800" b="0" i="1"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Taylor Swift Box Office: Theater Owners Predict Record $100M Opening for Eras Tour Concert Pic’, </a:t>
            </a:r>
            <a:r>
              <a:rPr kumimoji="0" lang="en-US" sz="800" b="0"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9/5/23. ‘The Eras’ stadium tour 2.8 total attendance estimate is based on 54K avg. stadium tickets sold per stadium, 52 shows in the first leg of the tour. The theatrical release 5MM+ projected tickets sold estimate is based on $100M opening week projection with tickets estimated to be sold at $19.89.</a:t>
            </a:r>
            <a:endParaRPr kumimoji="0" lang="en-US" sz="800" b="0" i="0" u="none" strike="noStrike" kern="1200" cap="none" spc="0" normalizeH="0" baseline="0" noProof="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endParaRPr>
          </a:p>
        </p:txBody>
      </p:sp>
      <p:grpSp>
        <p:nvGrpSpPr>
          <p:cNvPr id="32" name="Group 31">
            <a:extLst>
              <a:ext uri="{FF2B5EF4-FFF2-40B4-BE49-F238E27FC236}">
                <a16:creationId xmlns:a16="http://schemas.microsoft.com/office/drawing/2014/main" id="{32F62CE1-6E4E-49D6-8ACC-1F7D03917AB9}"/>
              </a:ext>
            </a:extLst>
          </p:cNvPr>
          <p:cNvGrpSpPr/>
          <p:nvPr/>
        </p:nvGrpSpPr>
        <p:grpSpPr>
          <a:xfrm>
            <a:off x="9796324" y="2990234"/>
            <a:ext cx="1031009" cy="807963"/>
            <a:chOff x="9752878" y="2920005"/>
            <a:chExt cx="1281865" cy="1066261"/>
          </a:xfrm>
        </p:grpSpPr>
        <p:pic>
          <p:nvPicPr>
            <p:cNvPr id="27" name="Picture 26" descr="A screen with a play sign and seats&#10;&#10;Description automatically generated">
              <a:extLst>
                <a:ext uri="{FF2B5EF4-FFF2-40B4-BE49-F238E27FC236}">
                  <a16:creationId xmlns:a16="http://schemas.microsoft.com/office/drawing/2014/main" id="{3AF9C163-B971-A94B-48FC-D29C266F2E2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752878" y="2920005"/>
              <a:ext cx="967233" cy="967233"/>
            </a:xfrm>
            <a:prstGeom prst="rect">
              <a:avLst/>
            </a:prstGeom>
          </p:spPr>
        </p:pic>
        <p:pic>
          <p:nvPicPr>
            <p:cNvPr id="31" name="Picture 30" descr="A movie and film reel and popcorn&#10;&#10;Description automatically generated with medium confidence">
              <a:extLst>
                <a:ext uri="{FF2B5EF4-FFF2-40B4-BE49-F238E27FC236}">
                  <a16:creationId xmlns:a16="http://schemas.microsoft.com/office/drawing/2014/main" id="{E408D8C1-DB87-E47F-4589-429A68CECE1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337788" y="3289311"/>
              <a:ext cx="696955" cy="696955"/>
            </a:xfrm>
            <a:prstGeom prst="rect">
              <a:avLst/>
            </a:prstGeom>
          </p:spPr>
        </p:pic>
      </p:grpSp>
      <p:sp>
        <p:nvSpPr>
          <p:cNvPr id="7" name="Rectangle 6">
            <a:extLst>
              <a:ext uri="{FF2B5EF4-FFF2-40B4-BE49-F238E27FC236}">
                <a16:creationId xmlns:a16="http://schemas.microsoft.com/office/drawing/2014/main" id="{575FCF03-0EB6-7DD6-2F67-CCF227AABC19}"/>
              </a:ext>
            </a:extLst>
          </p:cNvPr>
          <p:cNvSpPr/>
          <p:nvPr/>
        </p:nvSpPr>
        <p:spPr>
          <a:xfrm>
            <a:off x="250770" y="379984"/>
            <a:ext cx="11919711"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B1464"/>
                </a:solidFill>
                <a:latin typeface="Helvetica" pitchFamily="2" charset="0"/>
              </a:rPr>
              <a:t>Highlighting cinema’s scale, ‘The Eras Tour’ opening weekend is expected to draw </a:t>
            </a:r>
            <a:r>
              <a:rPr lang="en-US" sz="2600" b="1">
                <a:solidFill>
                  <a:srgbClr val="ED3C8D"/>
                </a:solidFill>
                <a:latin typeface="Helvetica" pitchFamily="2" charset="0"/>
              </a:rPr>
              <a:t>nearly double the attendance </a:t>
            </a:r>
            <a:r>
              <a:rPr lang="en-US" sz="2600" b="1">
                <a:solidFill>
                  <a:srgbClr val="1B1464"/>
                </a:solidFill>
                <a:latin typeface="Helvetica" pitchFamily="2" charset="0"/>
              </a:rPr>
              <a:t>of her 5-month U.S. stadium tour</a:t>
            </a:r>
          </a:p>
        </p:txBody>
      </p:sp>
    </p:spTree>
    <p:extLst>
      <p:ext uri="{BB962C8B-B14F-4D97-AF65-F5344CB8AC3E}">
        <p14:creationId xmlns:p14="http://schemas.microsoft.com/office/powerpoint/2010/main" val="18717343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2700"/>
            <a:ext cx="12192000" cy="6870700"/>
          </a:xfrm>
          <a:prstGeom prst="rect">
            <a:avLst/>
          </a:prstGeom>
        </p:spPr>
      </p:pic>
      <p:cxnSp>
        <p:nvCxnSpPr>
          <p:cNvPr id="11" name="Straight Connector 10">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D3ED8F18-80E6-D449-A031-541661F2A42F}"/>
              </a:ext>
            </a:extLst>
          </p:cNvPr>
          <p:cNvSpPr txBox="1"/>
          <p:nvPr/>
        </p:nvSpPr>
        <p:spPr>
          <a:xfrm>
            <a:off x="352898" y="3434080"/>
            <a:ext cx="7312498" cy="954107"/>
          </a:xfrm>
          <a:prstGeom prst="rect">
            <a:avLst/>
          </a:prstGeom>
          <a:noFill/>
        </p:spPr>
        <p:txBody>
          <a:bodyPr wrap="square" rtlCol="0">
            <a:spAutoFit/>
          </a:bodyPr>
          <a:lstStyle/>
          <a:p>
            <a:pPr>
              <a:defRPr/>
            </a:pPr>
            <a:r>
              <a:rPr lang="en-US" sz="2800">
                <a:solidFill>
                  <a:prstClr val="white"/>
                </a:solidFill>
                <a:latin typeface="Helvetica" pitchFamily="2" charset="0"/>
              </a:rPr>
              <a:t>More highly engaging releases will be coming soon to a movie theater near you</a:t>
            </a:r>
          </a:p>
        </p:txBody>
      </p:sp>
    </p:spTree>
    <p:extLst>
      <p:ext uri="{BB962C8B-B14F-4D97-AF65-F5344CB8AC3E}">
        <p14:creationId xmlns:p14="http://schemas.microsoft.com/office/powerpoint/2010/main" val="28996538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52AD7-7F6F-4810-03DE-C115B33C9778}"/>
              </a:ext>
            </a:extLst>
          </p:cNvPr>
          <p:cNvSpPr/>
          <p:nvPr/>
        </p:nvSpPr>
        <p:spPr>
          <a:xfrm>
            <a:off x="-3884"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06CEDF0A-D03C-E28C-8382-06185E8D0B5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BDE1BC5F-BB63-0916-3A60-3B803226C47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1E957BC7-FFD0-73CE-08EA-C2A979729B8D}"/>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3" name="Rectangle: Rounded Corners 2">
            <a:extLst>
              <a:ext uri="{FF2B5EF4-FFF2-40B4-BE49-F238E27FC236}">
                <a16:creationId xmlns:a16="http://schemas.microsoft.com/office/drawing/2014/main" id="{D2F7F3CB-2BCF-CD55-50D7-E5F519700DA4}"/>
              </a:ext>
            </a:extLst>
          </p:cNvPr>
          <p:cNvSpPr/>
          <p:nvPr/>
        </p:nvSpPr>
        <p:spPr>
          <a:xfrm>
            <a:off x="2658973" y="5757722"/>
            <a:ext cx="1953366" cy="596900"/>
          </a:xfrm>
          <a:prstGeom prst="roundRect">
            <a:avLst/>
          </a:prstGeom>
          <a:solidFill>
            <a:srgbClr val="1B146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b="1">
              <a:latin typeface="Helvetica" panose="020B0604020202020204" pitchFamily="34" charset="0"/>
              <a:cs typeface="Helvetica" panose="020B0604020202020204" pitchFamily="34" charset="0"/>
            </a:endParaRPr>
          </a:p>
        </p:txBody>
      </p:sp>
      <p:sp>
        <p:nvSpPr>
          <p:cNvPr id="8" name="Rectangle: Rounded Corners 7">
            <a:extLst>
              <a:ext uri="{FF2B5EF4-FFF2-40B4-BE49-F238E27FC236}">
                <a16:creationId xmlns:a16="http://schemas.microsoft.com/office/drawing/2014/main" id="{71C472BA-96B1-EBE7-BD02-86FC8946EAA4}"/>
              </a:ext>
            </a:extLst>
          </p:cNvPr>
          <p:cNvSpPr/>
          <p:nvPr/>
        </p:nvSpPr>
        <p:spPr>
          <a:xfrm>
            <a:off x="5096770" y="5757722"/>
            <a:ext cx="1953366" cy="596900"/>
          </a:xfrm>
          <a:prstGeom prst="roundRect">
            <a:avLst/>
          </a:prstGeom>
          <a:solidFill>
            <a:srgbClr val="1B146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latin typeface="Helvetica" panose="020B0604020202020204" pitchFamily="34" charset="0"/>
                <a:cs typeface="Helvetica" panose="020B0604020202020204" pitchFamily="34" charset="0"/>
              </a:rPr>
              <a:t>Wonka</a:t>
            </a:r>
          </a:p>
          <a:p>
            <a:pPr algn="ctr"/>
            <a:endParaRPr lang="en-US" sz="400" b="1" dirty="0">
              <a:latin typeface="Helvetica" panose="020B0604020202020204" pitchFamily="34" charset="0"/>
              <a:cs typeface="Helvetica" panose="020B0604020202020204" pitchFamily="34" charset="0"/>
            </a:endParaRPr>
          </a:p>
          <a:p>
            <a:pPr algn="ctr"/>
            <a:r>
              <a:rPr lang="en-US" sz="850" dirty="0">
                <a:solidFill>
                  <a:srgbClr val="27C6F2"/>
                </a:solidFill>
                <a:latin typeface="Helvetica" panose="020B0604020202020204" pitchFamily="34" charset="0"/>
                <a:cs typeface="Helvetica" panose="020B0604020202020204" pitchFamily="34" charset="0"/>
              </a:rPr>
              <a:t>Release date: December 15, 2023</a:t>
            </a:r>
          </a:p>
        </p:txBody>
      </p:sp>
      <p:sp>
        <p:nvSpPr>
          <p:cNvPr id="10" name="Rectangle: Rounded Corners 9">
            <a:extLst>
              <a:ext uri="{FF2B5EF4-FFF2-40B4-BE49-F238E27FC236}">
                <a16:creationId xmlns:a16="http://schemas.microsoft.com/office/drawing/2014/main" id="{67BBB3C5-C3A0-BA3B-B67D-4727504B60CB}"/>
              </a:ext>
            </a:extLst>
          </p:cNvPr>
          <p:cNvSpPr/>
          <p:nvPr/>
        </p:nvSpPr>
        <p:spPr>
          <a:xfrm>
            <a:off x="5096770" y="3535027"/>
            <a:ext cx="1953366" cy="596900"/>
          </a:xfrm>
          <a:prstGeom prst="roundRect">
            <a:avLst/>
          </a:prstGeom>
          <a:solidFill>
            <a:srgbClr val="1B146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b="1">
              <a:latin typeface="Helvetica" panose="020B0604020202020204" pitchFamily="34" charset="0"/>
              <a:cs typeface="Helvetica" panose="020B0604020202020204" pitchFamily="34" charset="0"/>
            </a:endParaRPr>
          </a:p>
        </p:txBody>
      </p:sp>
      <p:sp>
        <p:nvSpPr>
          <p:cNvPr id="11" name="Rectangle: Rounded Corners 10">
            <a:extLst>
              <a:ext uri="{FF2B5EF4-FFF2-40B4-BE49-F238E27FC236}">
                <a16:creationId xmlns:a16="http://schemas.microsoft.com/office/drawing/2014/main" id="{D46ED9CB-5299-A1E2-7AE5-C288570B3649}"/>
              </a:ext>
            </a:extLst>
          </p:cNvPr>
          <p:cNvSpPr/>
          <p:nvPr/>
        </p:nvSpPr>
        <p:spPr>
          <a:xfrm>
            <a:off x="2658973" y="3535027"/>
            <a:ext cx="1953366" cy="596900"/>
          </a:xfrm>
          <a:prstGeom prst="roundRect">
            <a:avLst/>
          </a:prstGeom>
          <a:solidFill>
            <a:srgbClr val="1B146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latin typeface="Helvetica" panose="020B0604020202020204" pitchFamily="34" charset="0"/>
                <a:cs typeface="Helvetica" panose="020B0604020202020204" pitchFamily="34" charset="0"/>
              </a:rPr>
              <a:t>The Marvels</a:t>
            </a:r>
          </a:p>
          <a:p>
            <a:pPr algn="ctr"/>
            <a:endParaRPr lang="en-US" sz="400" b="1" dirty="0">
              <a:latin typeface="Helvetica" panose="020B0604020202020204" pitchFamily="34" charset="0"/>
              <a:cs typeface="Helvetica" panose="020B0604020202020204" pitchFamily="34" charset="0"/>
            </a:endParaRPr>
          </a:p>
          <a:p>
            <a:pPr algn="ctr"/>
            <a:r>
              <a:rPr lang="en-US" sz="850" dirty="0">
                <a:solidFill>
                  <a:srgbClr val="27C6F2"/>
                </a:solidFill>
                <a:latin typeface="Helvetica" panose="020B0604020202020204" pitchFamily="34" charset="0"/>
                <a:cs typeface="Helvetica" panose="020B0604020202020204" pitchFamily="34" charset="0"/>
              </a:rPr>
              <a:t>Release date: November 10, 2023</a:t>
            </a:r>
            <a:endParaRPr lang="en-US" sz="850" b="1" dirty="0">
              <a:solidFill>
                <a:srgbClr val="27C6F2"/>
              </a:solidFill>
              <a:latin typeface="Helvetica" panose="020B0604020202020204" pitchFamily="34" charset="0"/>
              <a:cs typeface="Helvetica" panose="020B0604020202020204" pitchFamily="34" charset="0"/>
            </a:endParaRPr>
          </a:p>
        </p:txBody>
      </p:sp>
      <p:sp>
        <p:nvSpPr>
          <p:cNvPr id="12" name="Rectangle: Rounded Corners 11">
            <a:extLst>
              <a:ext uri="{FF2B5EF4-FFF2-40B4-BE49-F238E27FC236}">
                <a16:creationId xmlns:a16="http://schemas.microsoft.com/office/drawing/2014/main" id="{9D6C09B3-8220-A98F-6B0E-AFAC3654145C}"/>
              </a:ext>
            </a:extLst>
          </p:cNvPr>
          <p:cNvSpPr/>
          <p:nvPr/>
        </p:nvSpPr>
        <p:spPr>
          <a:xfrm>
            <a:off x="255399" y="5757722"/>
            <a:ext cx="1953366" cy="596900"/>
          </a:xfrm>
          <a:prstGeom prst="roundRect">
            <a:avLst/>
          </a:prstGeom>
          <a:solidFill>
            <a:srgbClr val="1B1464"/>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sz="1400" b="1" dirty="0">
                <a:latin typeface="Helvetica" panose="020B0604020202020204" pitchFamily="34" charset="0"/>
                <a:cs typeface="Helvetica" panose="020B0604020202020204" pitchFamily="34" charset="0"/>
              </a:rPr>
              <a:t>Napoleon</a:t>
            </a:r>
          </a:p>
          <a:p>
            <a:pPr algn="ctr"/>
            <a:endParaRPr lang="en-US" sz="400" b="1" dirty="0">
              <a:latin typeface="Helvetica" panose="020B0604020202020204" pitchFamily="34" charset="0"/>
              <a:cs typeface="Helvetica" panose="020B0604020202020204" pitchFamily="34" charset="0"/>
            </a:endParaRPr>
          </a:p>
          <a:p>
            <a:pPr algn="ctr"/>
            <a:r>
              <a:rPr lang="en-US" sz="850" dirty="0">
                <a:solidFill>
                  <a:srgbClr val="27C6F2"/>
                </a:solidFill>
                <a:latin typeface="Helvetica" panose="020B0604020202020204" pitchFamily="34" charset="0"/>
                <a:cs typeface="Helvetica" panose="020B0604020202020204" pitchFamily="34" charset="0"/>
              </a:rPr>
              <a:t>Release date: November 22, 2023</a:t>
            </a:r>
            <a:endParaRPr lang="en-US" sz="850" b="1" dirty="0">
              <a:solidFill>
                <a:srgbClr val="27C6F2"/>
              </a:solidFill>
              <a:latin typeface="Helvetica" panose="020B0604020202020204" pitchFamily="34" charset="0"/>
              <a:cs typeface="Helvetica" panose="020B0604020202020204" pitchFamily="34" charset="0"/>
            </a:endParaRPr>
          </a:p>
        </p:txBody>
      </p:sp>
      <p:sp>
        <p:nvSpPr>
          <p:cNvPr id="13" name="Rectangle: Rounded Corners 12">
            <a:extLst>
              <a:ext uri="{FF2B5EF4-FFF2-40B4-BE49-F238E27FC236}">
                <a16:creationId xmlns:a16="http://schemas.microsoft.com/office/drawing/2014/main" id="{DDF46EAC-242B-3275-4D81-9F0DBAE7EE78}"/>
              </a:ext>
            </a:extLst>
          </p:cNvPr>
          <p:cNvSpPr/>
          <p:nvPr/>
        </p:nvSpPr>
        <p:spPr>
          <a:xfrm>
            <a:off x="255399" y="3535027"/>
            <a:ext cx="1953366" cy="596900"/>
          </a:xfrm>
          <a:prstGeom prst="roundRect">
            <a:avLst/>
          </a:prstGeom>
          <a:solidFill>
            <a:srgbClr val="1B146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latin typeface="Helvetica" panose="020B0604020202020204" pitchFamily="34" charset="0"/>
                <a:cs typeface="Helvetica" panose="020B0604020202020204" pitchFamily="34" charset="0"/>
              </a:rPr>
              <a:t>Priscilla</a:t>
            </a:r>
          </a:p>
          <a:p>
            <a:pPr algn="ctr"/>
            <a:endParaRPr lang="en-US" sz="400" b="1" dirty="0">
              <a:latin typeface="Helvetica" panose="020B0604020202020204" pitchFamily="34" charset="0"/>
              <a:cs typeface="Helvetica" panose="020B0604020202020204" pitchFamily="34" charset="0"/>
            </a:endParaRPr>
          </a:p>
          <a:p>
            <a:pPr algn="ctr"/>
            <a:r>
              <a:rPr lang="en-US" sz="850" dirty="0">
                <a:solidFill>
                  <a:srgbClr val="27C6F2"/>
                </a:solidFill>
                <a:latin typeface="Helvetica" panose="020B0604020202020204" pitchFamily="34" charset="0"/>
                <a:cs typeface="Helvetica" panose="020B0604020202020204" pitchFamily="34" charset="0"/>
              </a:rPr>
              <a:t>Release date: November 3, 2023</a:t>
            </a:r>
            <a:endParaRPr lang="en-US" sz="850" b="1" dirty="0">
              <a:solidFill>
                <a:srgbClr val="27C6F2"/>
              </a:solidFill>
              <a:latin typeface="Helvetica" panose="020B0604020202020204" pitchFamily="34" charset="0"/>
              <a:cs typeface="Helvetica" panose="020B0604020202020204" pitchFamily="34" charset="0"/>
            </a:endParaRPr>
          </a:p>
        </p:txBody>
      </p:sp>
      <p:sp>
        <p:nvSpPr>
          <p:cNvPr id="14" name="Rectangle: Rounded Corners 13">
            <a:extLst>
              <a:ext uri="{FF2B5EF4-FFF2-40B4-BE49-F238E27FC236}">
                <a16:creationId xmlns:a16="http://schemas.microsoft.com/office/drawing/2014/main" id="{FECE15E2-2A53-230C-0763-E2130E651251}"/>
              </a:ext>
            </a:extLst>
          </p:cNvPr>
          <p:cNvSpPr/>
          <p:nvPr/>
        </p:nvSpPr>
        <p:spPr>
          <a:xfrm>
            <a:off x="9961630" y="3535027"/>
            <a:ext cx="1953366" cy="596900"/>
          </a:xfrm>
          <a:prstGeom prst="roundRect">
            <a:avLst/>
          </a:prstGeom>
          <a:solidFill>
            <a:srgbClr val="1B146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latin typeface="Helvetica" panose="020B0604020202020204" pitchFamily="34" charset="0"/>
                <a:cs typeface="Helvetica" panose="020B0604020202020204" pitchFamily="34" charset="0"/>
              </a:rPr>
              <a:t>Wish</a:t>
            </a:r>
          </a:p>
          <a:p>
            <a:pPr algn="ctr"/>
            <a:endParaRPr lang="en-US" sz="400" b="1" dirty="0">
              <a:latin typeface="Helvetica" panose="020B0604020202020204" pitchFamily="34" charset="0"/>
              <a:cs typeface="Helvetica" panose="020B0604020202020204" pitchFamily="34" charset="0"/>
            </a:endParaRPr>
          </a:p>
          <a:p>
            <a:pPr algn="ctr"/>
            <a:r>
              <a:rPr lang="en-US" sz="850" dirty="0">
                <a:solidFill>
                  <a:srgbClr val="27C6F2"/>
                </a:solidFill>
                <a:latin typeface="Helvetica" panose="020B0604020202020204" pitchFamily="34" charset="0"/>
                <a:cs typeface="Helvetica" panose="020B0604020202020204" pitchFamily="34" charset="0"/>
              </a:rPr>
              <a:t>Release date: November 22, 2023</a:t>
            </a:r>
            <a:endParaRPr lang="en-US" sz="850" b="1" dirty="0">
              <a:solidFill>
                <a:srgbClr val="27C6F2"/>
              </a:solidFill>
              <a:latin typeface="Helvetica" panose="020B0604020202020204" pitchFamily="34" charset="0"/>
              <a:cs typeface="Helvetica" panose="020B0604020202020204" pitchFamily="34" charset="0"/>
            </a:endParaRPr>
          </a:p>
        </p:txBody>
      </p:sp>
      <p:sp>
        <p:nvSpPr>
          <p:cNvPr id="15" name="Rectangle: Rounded Corners 14">
            <a:extLst>
              <a:ext uri="{FF2B5EF4-FFF2-40B4-BE49-F238E27FC236}">
                <a16:creationId xmlns:a16="http://schemas.microsoft.com/office/drawing/2014/main" id="{ABBA91C5-2456-6966-5181-FD62316A55D9}"/>
              </a:ext>
            </a:extLst>
          </p:cNvPr>
          <p:cNvSpPr/>
          <p:nvPr/>
        </p:nvSpPr>
        <p:spPr>
          <a:xfrm>
            <a:off x="7532649" y="5757722"/>
            <a:ext cx="1953366" cy="596900"/>
          </a:xfrm>
          <a:prstGeom prst="roundRect">
            <a:avLst/>
          </a:prstGeom>
          <a:solidFill>
            <a:srgbClr val="1B146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latin typeface="Helvetica" panose="020B0604020202020204" pitchFamily="34" charset="0"/>
                <a:cs typeface="Helvetica" panose="020B0604020202020204" pitchFamily="34" charset="0"/>
              </a:rPr>
              <a:t>Aquaman and </a:t>
            </a:r>
            <a:br>
              <a:rPr lang="en-US" sz="1200" b="1" dirty="0">
                <a:latin typeface="Helvetica" panose="020B0604020202020204" pitchFamily="34" charset="0"/>
                <a:cs typeface="Helvetica" panose="020B0604020202020204" pitchFamily="34" charset="0"/>
              </a:rPr>
            </a:br>
            <a:r>
              <a:rPr lang="en-US" sz="1200" b="1" dirty="0">
                <a:latin typeface="Helvetica" panose="020B0604020202020204" pitchFamily="34" charset="0"/>
                <a:cs typeface="Helvetica" panose="020B0604020202020204" pitchFamily="34" charset="0"/>
              </a:rPr>
              <a:t>The Lost Kingdom</a:t>
            </a:r>
          </a:p>
          <a:p>
            <a:pPr algn="ctr"/>
            <a:endParaRPr lang="en-US" sz="400" b="1" dirty="0">
              <a:latin typeface="Helvetica" panose="020B0604020202020204" pitchFamily="34" charset="0"/>
              <a:cs typeface="Helvetica" panose="020B0604020202020204" pitchFamily="34" charset="0"/>
            </a:endParaRPr>
          </a:p>
          <a:p>
            <a:pPr algn="ctr"/>
            <a:r>
              <a:rPr lang="en-US" sz="850" dirty="0">
                <a:solidFill>
                  <a:srgbClr val="27C6F2"/>
                </a:solidFill>
                <a:latin typeface="Helvetica" panose="020B0604020202020204" pitchFamily="34" charset="0"/>
                <a:cs typeface="Helvetica" panose="020B0604020202020204" pitchFamily="34" charset="0"/>
              </a:rPr>
              <a:t>Release date: December 20, 2023</a:t>
            </a:r>
            <a:endParaRPr lang="en-US" sz="850" b="1" dirty="0">
              <a:solidFill>
                <a:srgbClr val="27C6F2"/>
              </a:solidFill>
              <a:latin typeface="Helvetica" panose="020B0604020202020204" pitchFamily="34" charset="0"/>
              <a:cs typeface="Helvetica" panose="020B0604020202020204" pitchFamily="34" charset="0"/>
            </a:endParaRPr>
          </a:p>
        </p:txBody>
      </p:sp>
      <p:sp>
        <p:nvSpPr>
          <p:cNvPr id="16" name="Rectangle: Rounded Corners 15">
            <a:extLst>
              <a:ext uri="{FF2B5EF4-FFF2-40B4-BE49-F238E27FC236}">
                <a16:creationId xmlns:a16="http://schemas.microsoft.com/office/drawing/2014/main" id="{4DE7B8DF-7FAB-ECFA-7565-16EB1CE1F231}"/>
              </a:ext>
            </a:extLst>
          </p:cNvPr>
          <p:cNvSpPr/>
          <p:nvPr/>
        </p:nvSpPr>
        <p:spPr>
          <a:xfrm>
            <a:off x="9961630" y="5757722"/>
            <a:ext cx="1953366" cy="596900"/>
          </a:xfrm>
          <a:prstGeom prst="roundRect">
            <a:avLst/>
          </a:prstGeom>
          <a:solidFill>
            <a:srgbClr val="1B146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latin typeface="Helvetica" panose="020B0604020202020204" pitchFamily="34" charset="0"/>
                <a:cs typeface="Helvetica" panose="020B0604020202020204" pitchFamily="34" charset="0"/>
              </a:rPr>
              <a:t>Ferrari</a:t>
            </a:r>
          </a:p>
          <a:p>
            <a:pPr algn="ctr"/>
            <a:endParaRPr lang="en-US" sz="400" b="1" dirty="0">
              <a:latin typeface="Helvetica" panose="020B0604020202020204" pitchFamily="34" charset="0"/>
              <a:cs typeface="Helvetica" panose="020B0604020202020204" pitchFamily="34" charset="0"/>
            </a:endParaRPr>
          </a:p>
          <a:p>
            <a:pPr algn="ctr"/>
            <a:r>
              <a:rPr lang="en-US" sz="850" dirty="0">
                <a:solidFill>
                  <a:srgbClr val="27C6F2"/>
                </a:solidFill>
                <a:latin typeface="Helvetica" panose="020B0604020202020204" pitchFamily="34" charset="0"/>
                <a:cs typeface="Helvetica" panose="020B0604020202020204" pitchFamily="34" charset="0"/>
              </a:rPr>
              <a:t>Release date: December 25, 2023</a:t>
            </a:r>
            <a:endParaRPr lang="en-US" sz="850" b="1" dirty="0">
              <a:solidFill>
                <a:srgbClr val="27C6F2"/>
              </a:solidFill>
              <a:latin typeface="Helvetica" panose="020B0604020202020204" pitchFamily="34" charset="0"/>
              <a:cs typeface="Helvetica" panose="020B0604020202020204" pitchFamily="34" charset="0"/>
            </a:endParaRPr>
          </a:p>
        </p:txBody>
      </p:sp>
      <p:sp>
        <p:nvSpPr>
          <p:cNvPr id="17" name="Rectangle: Rounded Corners 16">
            <a:extLst>
              <a:ext uri="{FF2B5EF4-FFF2-40B4-BE49-F238E27FC236}">
                <a16:creationId xmlns:a16="http://schemas.microsoft.com/office/drawing/2014/main" id="{DB15A155-BF15-74EE-7DC9-BC525D61BA20}"/>
              </a:ext>
            </a:extLst>
          </p:cNvPr>
          <p:cNvSpPr/>
          <p:nvPr/>
        </p:nvSpPr>
        <p:spPr>
          <a:xfrm>
            <a:off x="7532649" y="3535027"/>
            <a:ext cx="1953366" cy="596900"/>
          </a:xfrm>
          <a:prstGeom prst="roundRect">
            <a:avLst/>
          </a:prstGeom>
          <a:solidFill>
            <a:srgbClr val="1B146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latin typeface="Helvetica" panose="020B0604020202020204" pitchFamily="34" charset="0"/>
                <a:cs typeface="Helvetica" panose="020B0604020202020204" pitchFamily="34" charset="0"/>
              </a:rPr>
              <a:t>Next Goal Wins</a:t>
            </a:r>
          </a:p>
          <a:p>
            <a:pPr algn="ctr"/>
            <a:endParaRPr lang="en-US" sz="400" b="1" dirty="0">
              <a:latin typeface="Helvetica" panose="020B0604020202020204" pitchFamily="34" charset="0"/>
              <a:cs typeface="Helvetica" panose="020B0604020202020204" pitchFamily="34" charset="0"/>
            </a:endParaRPr>
          </a:p>
          <a:p>
            <a:pPr algn="ctr"/>
            <a:r>
              <a:rPr lang="en-US" sz="850" dirty="0">
                <a:solidFill>
                  <a:srgbClr val="27C6F2"/>
                </a:solidFill>
                <a:latin typeface="Helvetica" panose="020B0604020202020204" pitchFamily="34" charset="0"/>
                <a:cs typeface="Helvetica" panose="020B0604020202020204" pitchFamily="34" charset="0"/>
              </a:rPr>
              <a:t>Release date: November 17, 2023</a:t>
            </a:r>
            <a:endParaRPr lang="en-US" sz="850" b="1" dirty="0">
              <a:solidFill>
                <a:srgbClr val="27C6F2"/>
              </a:solidFill>
              <a:latin typeface="Helvetica" panose="020B0604020202020204" pitchFamily="34" charset="0"/>
              <a:cs typeface="Helvetica" panose="020B0604020202020204" pitchFamily="34" charset="0"/>
            </a:endParaRPr>
          </a:p>
        </p:txBody>
      </p:sp>
      <p:sp>
        <p:nvSpPr>
          <p:cNvPr id="18" name="Rectangle 17">
            <a:extLst>
              <a:ext uri="{FF2B5EF4-FFF2-40B4-BE49-F238E27FC236}">
                <a16:creationId xmlns:a16="http://schemas.microsoft.com/office/drawing/2014/main" id="{22B33EE6-B8D5-A94D-0BF6-DEA5F6F0999D}"/>
              </a:ext>
            </a:extLst>
          </p:cNvPr>
          <p:cNvSpPr/>
          <p:nvPr/>
        </p:nvSpPr>
        <p:spPr>
          <a:xfrm>
            <a:off x="497962" y="6353360"/>
            <a:ext cx="11793936" cy="215444"/>
          </a:xfrm>
          <a:prstGeom prst="rect">
            <a:avLst/>
          </a:prstGeom>
        </p:spPr>
        <p:txBody>
          <a:bodyPr wrap="square">
            <a:sp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800" b="0" i="0" u="none" strike="noStrike" kern="1200" cap="none" spc="0" normalizeH="0" baseline="0" noProof="0" dirty="0">
                <a:ln>
                  <a:noFill/>
                </a:ln>
                <a:solidFill>
                  <a:srgbClr val="1B1464"/>
                </a:solidFill>
                <a:effectLst/>
                <a:uLnTx/>
                <a:uFillTx/>
                <a:latin typeface="Helvetica" panose="020B0403020202020204" pitchFamily="34" charset="0"/>
                <a:ea typeface="Open Sans" panose="020B0606030504020204" pitchFamily="34" charset="0"/>
                <a:cs typeface="Open Sans" panose="020B0606030504020204" pitchFamily="34" charset="0"/>
              </a:rPr>
              <a:t>Source: Fandango, Movies Coming Soon, 2023. Note: Release dates planned as of 10/10/23 and subject to change.</a:t>
            </a:r>
          </a:p>
        </p:txBody>
      </p:sp>
      <p:pic>
        <p:nvPicPr>
          <p:cNvPr id="5122" name="Picture 2" descr="movie poster for Wonka">
            <a:extLst>
              <a:ext uri="{FF2B5EF4-FFF2-40B4-BE49-F238E27FC236}">
                <a16:creationId xmlns:a16="http://schemas.microsoft.com/office/drawing/2014/main" id="{7A30E444-54CA-0A65-5249-054EC690EB7E}"/>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595395" y="4258760"/>
            <a:ext cx="956116" cy="1434174"/>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pic>
        <p:nvPicPr>
          <p:cNvPr id="5124" name="Picture 4" descr="movie poster for Wish">
            <a:extLst>
              <a:ext uri="{FF2B5EF4-FFF2-40B4-BE49-F238E27FC236}">
                <a16:creationId xmlns:a16="http://schemas.microsoft.com/office/drawing/2014/main" id="{7BD1A5CA-440D-504D-4CAA-801FC735E339}"/>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0454677" y="2024552"/>
            <a:ext cx="967272" cy="1428661"/>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pic>
        <p:nvPicPr>
          <p:cNvPr id="5128" name="Picture 8" descr="movie poster for The Hunger Games: The Ballad of Songbirds and Snakes">
            <a:extLst>
              <a:ext uri="{FF2B5EF4-FFF2-40B4-BE49-F238E27FC236}">
                <a16:creationId xmlns:a16="http://schemas.microsoft.com/office/drawing/2014/main" id="{217467C5-F371-5FAC-F823-61FE0E2EDB86}"/>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595395" y="2024552"/>
            <a:ext cx="956116" cy="1434173"/>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pic>
        <p:nvPicPr>
          <p:cNvPr id="5130" name="Picture 10" descr="movie poster for The Marvels">
            <a:extLst>
              <a:ext uri="{FF2B5EF4-FFF2-40B4-BE49-F238E27FC236}">
                <a16:creationId xmlns:a16="http://schemas.microsoft.com/office/drawing/2014/main" id="{E6CD6F1F-A523-F81E-2F1D-C3EBE6ED51B5}"/>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156566" y="2024551"/>
            <a:ext cx="958181" cy="1435345"/>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301A5A28-F76E-032E-F66D-EF7A2C27A5A0}"/>
              </a:ext>
            </a:extLst>
          </p:cNvPr>
          <p:cNvSpPr txBox="1"/>
          <p:nvPr/>
        </p:nvSpPr>
        <p:spPr>
          <a:xfrm>
            <a:off x="-3884" y="1649401"/>
            <a:ext cx="12192000" cy="338554"/>
          </a:xfrm>
          <a:prstGeom prst="rect">
            <a:avLst/>
          </a:prstGeom>
          <a:noFill/>
        </p:spPr>
        <p:txBody>
          <a:bodyPr wrap="square" rtlCol="0">
            <a:spAutoFit/>
          </a:bodyPr>
          <a:lstStyle/>
          <a:p>
            <a:pPr algn="ctr"/>
            <a:r>
              <a:rPr lang="en-US" sz="1600" b="1" u="sng" dirty="0">
                <a:solidFill>
                  <a:srgbClr val="1B1464"/>
                </a:solidFill>
                <a:latin typeface="Helvetica" panose="020B0604020202020204" pitchFamily="34" charset="0"/>
                <a:cs typeface="Helvetica" panose="020B0604020202020204" pitchFamily="34" charset="0"/>
              </a:rPr>
              <a:t>Upcoming Cinema Releases</a:t>
            </a:r>
          </a:p>
        </p:txBody>
      </p:sp>
      <p:pic>
        <p:nvPicPr>
          <p:cNvPr id="1026" name="Picture 2">
            <a:extLst>
              <a:ext uri="{FF2B5EF4-FFF2-40B4-BE49-F238E27FC236}">
                <a16:creationId xmlns:a16="http://schemas.microsoft.com/office/drawing/2014/main" id="{8486CB9B-594A-0474-165F-1FD5F29AF831}"/>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p:blipFill>
        <p:spPr bwMode="auto">
          <a:xfrm>
            <a:off x="8025696" y="2024552"/>
            <a:ext cx="967272" cy="1428661"/>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5F230B1-C6CE-4335-431C-2C7FA3C3DDAA}"/>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p:blipFill>
        <p:spPr bwMode="auto">
          <a:xfrm>
            <a:off x="748447" y="2024553"/>
            <a:ext cx="967271" cy="1428660"/>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AD9BBE44-6A0B-0F82-B229-0DCFD5F83AA5}"/>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0462063" y="4258760"/>
            <a:ext cx="952500" cy="1437927"/>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pic>
        <p:nvPicPr>
          <p:cNvPr id="1034" name="Picture 10" descr="Napoleon (2023) Movie Poster">
            <a:extLst>
              <a:ext uri="{FF2B5EF4-FFF2-40B4-BE49-F238E27FC236}">
                <a16:creationId xmlns:a16="http://schemas.microsoft.com/office/drawing/2014/main" id="{5A15B3AB-850D-853C-D19A-BCED37BF9BE9}"/>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748213" y="4258760"/>
            <a:ext cx="967738" cy="1432252"/>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pic>
        <p:nvPicPr>
          <p:cNvPr id="1036" name="Picture 12" descr="Aquaman">
            <a:extLst>
              <a:ext uri="{FF2B5EF4-FFF2-40B4-BE49-F238E27FC236}">
                <a16:creationId xmlns:a16="http://schemas.microsoft.com/office/drawing/2014/main" id="{7366FEB5-B713-B876-B86D-D48BAC357527}"/>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8025464" y="4258760"/>
            <a:ext cx="967737" cy="1432252"/>
          </a:xfrm>
          <a:prstGeom prst="rect">
            <a:avLst/>
          </a:prstGeom>
          <a:noFill/>
          <a:ln>
            <a:solidFill>
              <a:srgbClr val="1B1464"/>
            </a:solidFill>
          </a:ln>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0E841FBF-7861-2FCC-1F74-9F7DE531CD40}"/>
              </a:ext>
            </a:extLst>
          </p:cNvPr>
          <p:cNvSpPr txBox="1"/>
          <p:nvPr/>
        </p:nvSpPr>
        <p:spPr>
          <a:xfrm>
            <a:off x="2544414" y="5756090"/>
            <a:ext cx="2182484" cy="654025"/>
          </a:xfrm>
          <a:prstGeom prst="rect">
            <a:avLst/>
          </a:prstGeom>
          <a:noFill/>
        </p:spPr>
        <p:txBody>
          <a:bodyPr wrap="square" rtlCol="0">
            <a:spAutoFit/>
          </a:bodyPr>
          <a:lstStyle/>
          <a:p>
            <a:pPr algn="ctr"/>
            <a:r>
              <a:rPr lang="en-US" sz="1200" b="1" dirty="0">
                <a:solidFill>
                  <a:schemeClr val="bg1"/>
                </a:solidFill>
                <a:latin typeface="Helvetica" panose="020B0604020202020204" pitchFamily="34" charset="0"/>
                <a:cs typeface="Helvetica" panose="020B0604020202020204" pitchFamily="34" charset="0"/>
              </a:rPr>
              <a:t>Renaissance:</a:t>
            </a:r>
            <a:br>
              <a:rPr lang="en-US" sz="1200" b="1" dirty="0">
                <a:solidFill>
                  <a:schemeClr val="bg1"/>
                </a:solidFill>
                <a:latin typeface="Helvetica" panose="020B0604020202020204" pitchFamily="34" charset="0"/>
                <a:cs typeface="Helvetica" panose="020B0604020202020204" pitchFamily="34" charset="0"/>
              </a:rPr>
            </a:br>
            <a:r>
              <a:rPr lang="en-US" sz="1200" b="1" dirty="0">
                <a:solidFill>
                  <a:schemeClr val="bg1"/>
                </a:solidFill>
                <a:latin typeface="Helvetica" panose="020B0604020202020204" pitchFamily="34" charset="0"/>
                <a:cs typeface="Helvetica" panose="020B0604020202020204" pitchFamily="34" charset="0"/>
              </a:rPr>
              <a:t>A Film by Beyonce</a:t>
            </a:r>
          </a:p>
          <a:p>
            <a:pPr algn="ctr"/>
            <a:endParaRPr lang="en-US" sz="400" b="1" dirty="0">
              <a:latin typeface="Helvetica" panose="020B0604020202020204" pitchFamily="34" charset="0"/>
              <a:cs typeface="Helvetica" panose="020B0604020202020204" pitchFamily="34" charset="0"/>
            </a:endParaRPr>
          </a:p>
          <a:p>
            <a:pPr algn="ctr"/>
            <a:r>
              <a:rPr lang="en-US" sz="850" dirty="0">
                <a:solidFill>
                  <a:srgbClr val="27C6F2"/>
                </a:solidFill>
                <a:latin typeface="Helvetica" panose="020B0604020202020204" pitchFamily="34" charset="0"/>
                <a:cs typeface="Helvetica" panose="020B0604020202020204" pitchFamily="34" charset="0"/>
              </a:rPr>
              <a:t>Release date: December 1, 2023</a:t>
            </a:r>
            <a:endParaRPr lang="en-US" sz="850" b="1" dirty="0">
              <a:solidFill>
                <a:srgbClr val="27C6F2"/>
              </a:solidFill>
              <a:latin typeface="Helvetica" panose="020B0604020202020204" pitchFamily="34" charset="0"/>
              <a:cs typeface="Helvetica" panose="020B0604020202020204" pitchFamily="34" charset="0"/>
            </a:endParaRPr>
          </a:p>
        </p:txBody>
      </p:sp>
      <p:sp>
        <p:nvSpPr>
          <p:cNvPr id="22" name="TextBox 21">
            <a:extLst>
              <a:ext uri="{FF2B5EF4-FFF2-40B4-BE49-F238E27FC236}">
                <a16:creationId xmlns:a16="http://schemas.microsoft.com/office/drawing/2014/main" id="{AB02447D-89BA-65D8-0EEB-1134F735F030}"/>
              </a:ext>
            </a:extLst>
          </p:cNvPr>
          <p:cNvSpPr txBox="1"/>
          <p:nvPr/>
        </p:nvSpPr>
        <p:spPr>
          <a:xfrm>
            <a:off x="4982210" y="3533395"/>
            <a:ext cx="2182487" cy="600164"/>
          </a:xfrm>
          <a:prstGeom prst="rect">
            <a:avLst/>
          </a:prstGeom>
          <a:noFill/>
        </p:spPr>
        <p:txBody>
          <a:bodyPr wrap="square" rtlCol="0">
            <a:spAutoFit/>
          </a:bodyPr>
          <a:lstStyle/>
          <a:p>
            <a:pPr algn="ctr"/>
            <a:r>
              <a:rPr lang="en-US" sz="1000" b="1" dirty="0">
                <a:solidFill>
                  <a:schemeClr val="bg1"/>
                </a:solidFill>
                <a:latin typeface="Helvetica" panose="020B0604020202020204" pitchFamily="34" charset="0"/>
                <a:cs typeface="Helvetica" panose="020B0604020202020204" pitchFamily="34" charset="0"/>
              </a:rPr>
              <a:t>The Hunger Games: The Ballad</a:t>
            </a:r>
            <a:br>
              <a:rPr lang="en-US" sz="1000" b="1" dirty="0">
                <a:solidFill>
                  <a:schemeClr val="bg1"/>
                </a:solidFill>
                <a:latin typeface="Helvetica" panose="020B0604020202020204" pitchFamily="34" charset="0"/>
                <a:cs typeface="Helvetica" panose="020B0604020202020204" pitchFamily="34" charset="0"/>
              </a:rPr>
            </a:br>
            <a:r>
              <a:rPr lang="en-US" sz="1000" b="1" dirty="0">
                <a:solidFill>
                  <a:schemeClr val="bg1"/>
                </a:solidFill>
                <a:latin typeface="Helvetica" panose="020B0604020202020204" pitchFamily="34" charset="0"/>
                <a:cs typeface="Helvetica" panose="020B0604020202020204" pitchFamily="34" charset="0"/>
              </a:rPr>
              <a:t>of Songbirds and Snakes</a:t>
            </a:r>
          </a:p>
          <a:p>
            <a:pPr algn="ctr"/>
            <a:endParaRPr lang="en-US" sz="400" b="1" dirty="0">
              <a:latin typeface="Helvetica" panose="020B0604020202020204" pitchFamily="34" charset="0"/>
              <a:cs typeface="Helvetica" panose="020B0604020202020204" pitchFamily="34" charset="0"/>
            </a:endParaRPr>
          </a:p>
          <a:p>
            <a:pPr algn="ctr"/>
            <a:r>
              <a:rPr lang="en-US" sz="850" dirty="0">
                <a:solidFill>
                  <a:srgbClr val="27C6F2"/>
                </a:solidFill>
                <a:latin typeface="Helvetica" panose="020B0604020202020204" pitchFamily="34" charset="0"/>
                <a:cs typeface="Helvetica" panose="020B0604020202020204" pitchFamily="34" charset="0"/>
              </a:rPr>
              <a:t>Release date: November 17, 2023 </a:t>
            </a:r>
          </a:p>
        </p:txBody>
      </p:sp>
      <p:sp>
        <p:nvSpPr>
          <p:cNvPr id="20" name="Rectangle 19">
            <a:extLst>
              <a:ext uri="{FF2B5EF4-FFF2-40B4-BE49-F238E27FC236}">
                <a16:creationId xmlns:a16="http://schemas.microsoft.com/office/drawing/2014/main" id="{6727B152-F7A8-31E7-7E49-518417C70D11}"/>
              </a:ext>
            </a:extLst>
          </p:cNvPr>
          <p:cNvSpPr/>
          <p:nvPr/>
        </p:nvSpPr>
        <p:spPr>
          <a:xfrm>
            <a:off x="188220" y="332359"/>
            <a:ext cx="11690457"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1B1464"/>
                </a:solidFill>
                <a:latin typeface="Helvetica" pitchFamily="2" charset="0"/>
              </a:rPr>
              <a:t>The </a:t>
            </a:r>
            <a:r>
              <a:rPr lang="en-US" sz="2600" b="1" dirty="0">
                <a:solidFill>
                  <a:srgbClr val="ED3C8D"/>
                </a:solidFill>
                <a:latin typeface="Helvetica" pitchFamily="2" charset="0"/>
              </a:rPr>
              <a:t>theatrical pipeline continues to be filled</a:t>
            </a:r>
            <a:r>
              <a:rPr lang="en-US" sz="2600" b="1" dirty="0">
                <a:solidFill>
                  <a:srgbClr val="1B1464"/>
                </a:solidFill>
                <a:latin typeface="Helvetica" pitchFamily="2" charset="0"/>
              </a:rPr>
              <a:t> with high-profile movies and specialty film releases, even as the actors’ strike nears resolution</a:t>
            </a:r>
            <a:endParaRPr lang="en-US" sz="2600" b="1" dirty="0">
              <a:solidFill>
                <a:srgbClr val="ED3C8D"/>
              </a:solidFill>
              <a:latin typeface="Helvetica" pitchFamily="2" charset="0"/>
            </a:endParaRPr>
          </a:p>
        </p:txBody>
      </p:sp>
      <p:pic>
        <p:nvPicPr>
          <p:cNvPr id="6" name="Picture 5">
            <a:extLst>
              <a:ext uri="{FF2B5EF4-FFF2-40B4-BE49-F238E27FC236}">
                <a16:creationId xmlns:a16="http://schemas.microsoft.com/office/drawing/2014/main" id="{19AEBE41-564E-AFFC-B11F-7726262ECC10}"/>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l="-124" t="271"/>
          <a:stretch/>
        </p:blipFill>
        <p:spPr>
          <a:xfrm>
            <a:off x="3107633" y="4258760"/>
            <a:ext cx="1056047" cy="1437926"/>
          </a:xfrm>
          <a:prstGeom prst="rect">
            <a:avLst/>
          </a:prstGeom>
          <a:noFill/>
          <a:ln>
            <a:solidFill>
              <a:srgbClr val="1B1464"/>
            </a:solidFill>
          </a:ln>
        </p:spPr>
      </p:pic>
    </p:spTree>
    <p:extLst>
      <p:ext uri="{BB962C8B-B14F-4D97-AF65-F5344CB8AC3E}">
        <p14:creationId xmlns:p14="http://schemas.microsoft.com/office/powerpoint/2010/main" val="35461899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2898" y="-4807"/>
            <a:ext cx="6096000" cy="6869150"/>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1E7FE2D7-ACC6-4F08-AF24-BE2283312B5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05446" y="0"/>
            <a:ext cx="2386554" cy="1389686"/>
          </a:xfrm>
          <a:prstGeom prst="rect">
            <a:avLst/>
          </a:prstGeom>
        </p:spPr>
      </p:pic>
      <p:sp>
        <p:nvSpPr>
          <p:cNvPr id="3" name="Rectangle 2">
            <a:extLst>
              <a:ext uri="{FF2B5EF4-FFF2-40B4-BE49-F238E27FC236}">
                <a16:creationId xmlns:a16="http://schemas.microsoft.com/office/drawing/2014/main" id="{A3BCDCAB-8089-0911-D196-1294754BC35A}"/>
              </a:ext>
            </a:extLst>
          </p:cNvPr>
          <p:cNvSpPr/>
          <p:nvPr/>
        </p:nvSpPr>
        <p:spPr>
          <a:xfrm>
            <a:off x="6348361" y="1667920"/>
            <a:ext cx="5529695" cy="4401205"/>
          </a:xfrm>
          <a:prstGeom prst="rect">
            <a:avLst/>
          </a:prstGeom>
          <a:noFill/>
        </p:spPr>
        <p:txBody>
          <a:bodyPr wrap="square" rtlCol="0" anchor="t">
            <a:spAutoFit/>
          </a:bodyPr>
          <a:lstStyle/>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lang="en-US" sz="1600">
                <a:solidFill>
                  <a:srgbClr val="1B1464"/>
                </a:solidFill>
                <a:latin typeface="Helvetica" panose="020B0604020202020204" pitchFamily="2" charset="0"/>
                <a:cs typeface="Helvetica" panose="020B0604020202020204" pitchFamily="34" charset="0"/>
              </a:rPr>
              <a:t>With its high-quality content and passionate audiences, cinema is an integral platform in the premium video ecosystem that delivers scale, immediacy, cultural connection and strong engagement to marketers’ holistic video campaigns</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endParaRPr kumimoji="0" lang="en-US" sz="2800" b="0" i="0" u="none" strike="noStrike" kern="1200" cap="none" spc="0" normalizeH="0" baseline="0" noProof="0">
              <a:ln>
                <a:noFill/>
              </a:ln>
              <a:solidFill>
                <a:srgbClr val="1B1464"/>
              </a:solidFill>
              <a:effectLst/>
              <a:uLnTx/>
              <a:uFillTx/>
              <a:latin typeface="Helvetica" panose="020B0604020202020204" pitchFamily="2" charset="0"/>
              <a:ea typeface="+mn-ea"/>
              <a:cs typeface="Helvetica"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lang="en-US" sz="1600">
                <a:solidFill>
                  <a:srgbClr val="1B1464"/>
                </a:solidFill>
                <a:latin typeface="Helvetica" panose="020B0604020202020204" pitchFamily="2" charset="0"/>
                <a:cs typeface="Helvetica" panose="020B0604020202020204" pitchFamily="34" charset="0"/>
              </a:rPr>
              <a:t>Cinema ‘seasonality’ now covers all twelve months as theatrical release successes are seen throughout the year with both well-known ‘IP’ movies and surprising crowd pleasers</a:t>
            </a: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endParaRPr kumimoji="0" lang="en-US" sz="2800" b="0" i="0" u="none" strike="noStrike" kern="1200" cap="none" spc="0" normalizeH="0" baseline="0" noProof="0">
              <a:ln>
                <a:noFill/>
              </a:ln>
              <a:solidFill>
                <a:srgbClr val="1B1464"/>
              </a:solidFill>
              <a:effectLst/>
              <a:uLnTx/>
              <a:uFillTx/>
              <a:latin typeface="Helvetica" panose="020B0604020202020204" pitchFamily="2" charset="0"/>
              <a:ea typeface="+mn-ea"/>
              <a:cs typeface="Helvetica"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Tx/>
              <a:buBlip>
                <a:blip r:embed="rId3"/>
              </a:buBlip>
              <a:tabLst/>
              <a:defRPr/>
            </a:pPr>
            <a:r>
              <a:rPr lang="en-US" sz="1600">
                <a:solidFill>
                  <a:srgbClr val="1B1464"/>
                </a:solidFill>
                <a:latin typeface="Helvetica" panose="020B0604020202020204" pitchFamily="2" charset="0"/>
                <a:cs typeface="Helvetica" panose="020B0604020202020204" pitchFamily="34" charset="0"/>
              </a:rPr>
              <a:t>Even with a five-month long writers and actors strike, </a:t>
            </a:r>
            <a:br>
              <a:rPr lang="en-US" sz="1600">
                <a:solidFill>
                  <a:srgbClr val="1B1464"/>
                </a:solidFill>
                <a:latin typeface="Helvetica" panose="020B0604020202020204" pitchFamily="2" charset="0"/>
                <a:cs typeface="Helvetica" panose="020B0604020202020204" pitchFamily="34" charset="0"/>
              </a:rPr>
            </a:br>
            <a:r>
              <a:rPr lang="en-US" sz="1600">
                <a:solidFill>
                  <a:srgbClr val="1B1464"/>
                </a:solidFill>
                <a:latin typeface="Helvetica" panose="020B0604020202020204" pitchFamily="2" charset="0"/>
                <a:cs typeface="Helvetica" panose="020B0604020202020204" pitchFamily="34" charset="0"/>
              </a:rPr>
              <a:t>the upcoming theatrical release slate continues to be filled with high-profile movies and specialty films which provides marketers with more opportunities for premium brand associations in a highly-attentive environment</a:t>
            </a:r>
            <a:endParaRPr kumimoji="0" lang="en-US" sz="1600" b="0" i="0" u="none" strike="noStrike" kern="1200" cap="none" spc="0" normalizeH="0" baseline="0" noProof="0">
              <a:ln>
                <a:noFill/>
              </a:ln>
              <a:solidFill>
                <a:srgbClr val="1B1464"/>
              </a:solidFill>
              <a:effectLst/>
              <a:uLnTx/>
              <a:uFillTx/>
              <a:latin typeface="Helvetica" panose="020B0604020202020204" pitchFamily="2" charset="0"/>
              <a:ea typeface="+mn-ea"/>
              <a:cs typeface="Helvetica" panose="020B0604020202020204" pitchFamily="34" charset="0"/>
            </a:endParaRPr>
          </a:p>
        </p:txBody>
      </p:sp>
      <p:sp>
        <p:nvSpPr>
          <p:cNvPr id="6" name="Rectangle 5">
            <a:extLst>
              <a:ext uri="{FF2B5EF4-FFF2-40B4-BE49-F238E27FC236}">
                <a16:creationId xmlns:a16="http://schemas.microsoft.com/office/drawing/2014/main" id="{B03D8EA7-AF22-A714-D33A-599D4B8689F3}"/>
              </a:ext>
            </a:extLst>
          </p:cNvPr>
          <p:cNvSpPr/>
          <p:nvPr/>
        </p:nvSpPr>
        <p:spPr>
          <a:xfrm>
            <a:off x="379965" y="2851550"/>
            <a:ext cx="5306460" cy="584775"/>
          </a:xfrm>
          <a:prstGeom prst="rect">
            <a:avLst/>
          </a:prstGeom>
        </p:spPr>
        <p:txBody>
          <a:bodyPr wrap="square">
            <a:spAutoFit/>
          </a:bodyPr>
          <a:lstStyle/>
          <a:p>
            <a:r>
              <a:rPr lang="en-US" sz="3200" b="1">
                <a:solidFill>
                  <a:srgbClr val="002060"/>
                </a:solidFill>
                <a:latin typeface="Helvetica" pitchFamily="2" charset="0"/>
              </a:rPr>
              <a:t>Key Marketer Takeaways</a:t>
            </a:r>
          </a:p>
        </p:txBody>
      </p:sp>
      <p:pic>
        <p:nvPicPr>
          <p:cNvPr id="4" name="Picture 3">
            <a:extLst>
              <a:ext uri="{FF2B5EF4-FFF2-40B4-BE49-F238E27FC236}">
                <a16:creationId xmlns:a16="http://schemas.microsoft.com/office/drawing/2014/main" id="{75349789-4F1A-19A0-6EE3-0B8418982BF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D2C52DF6-9FE6-545C-4A86-991591214BEF}"/>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7" name="Rectangle 6">
            <a:extLst>
              <a:ext uri="{FF2B5EF4-FFF2-40B4-BE49-F238E27FC236}">
                <a16:creationId xmlns:a16="http://schemas.microsoft.com/office/drawing/2014/main" id="{03623CF5-59D7-5202-54AE-F26C18ECF4F8}"/>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26160889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92812D1-C2E7-6145-8C2A-95A25EFCD80C}"/>
              </a:ext>
            </a:extLst>
          </p:cNvPr>
          <p:cNvSpPr/>
          <p:nvPr/>
        </p:nvSpPr>
        <p:spPr>
          <a:xfrm>
            <a:off x="-14514" y="0"/>
            <a:ext cx="6096000" cy="6869150"/>
          </a:xfrm>
          <a:prstGeom prst="rect">
            <a:avLst/>
          </a:prstGeom>
          <a:solidFill>
            <a:srgbClr val="00C0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233B3C66-BB54-4899-9837-0457B0BFA117}"/>
              </a:ext>
            </a:extLst>
          </p:cNvPr>
          <p:cNvSpPr/>
          <p:nvPr/>
        </p:nvSpPr>
        <p:spPr>
          <a:xfrm>
            <a:off x="6426239" y="6000048"/>
            <a:ext cx="565180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2060"/>
                </a:solidFill>
                <a:effectLst/>
                <a:uLnTx/>
                <a:uFillTx/>
                <a:latin typeface="Helvetica" pitchFamily="2" charset="0"/>
                <a:ea typeface="+mn-ea"/>
                <a:cs typeface="+mn-cs"/>
              </a:rPr>
              <a:t>VAB Members, brand marketers and agencies get free and immediate access to VAB’s content library. Get access at</a:t>
            </a:r>
            <a:r>
              <a:rPr kumimoji="0" lang="en-US" sz="1200" b="0" i="0" u="none" strike="noStrike" kern="1200" cap="none" spc="0" normalizeH="0" baseline="0" noProof="0">
                <a:ln>
                  <a:noFill/>
                </a:ln>
                <a:solidFill>
                  <a:srgbClr val="002060"/>
                </a:solidFill>
                <a:effectLst/>
                <a:uLnTx/>
                <a:uFillTx/>
                <a:latin typeface="Helvetica" pitchFamily="2" charset="0"/>
                <a:ea typeface="+mn-ea"/>
                <a:cs typeface="+mn-cs"/>
              </a:rPr>
              <a:t> </a:t>
            </a:r>
            <a:r>
              <a:rPr kumimoji="0" lang="en-US" sz="1200" b="1" i="0" u="none" strike="noStrike" kern="1200" cap="none" spc="0" normalizeH="0" baseline="0" noProof="0">
                <a:ln>
                  <a:noFill/>
                </a:ln>
                <a:solidFill>
                  <a:srgbClr val="002060"/>
                </a:solidFill>
                <a:effectLst/>
                <a:uLnTx/>
                <a:uFillTx/>
                <a:latin typeface="Helvetica" pitchFamily="2" charset="0"/>
                <a:ea typeface="+mn-ea"/>
                <a:cs typeface="+mn-cs"/>
                <a:hlinkClick r:id="rId2"/>
              </a:rPr>
              <a:t>theVAB.com</a:t>
            </a:r>
            <a:endParaRPr kumimoji="0" lang="en-US" sz="1200" b="0" i="0" u="none" strike="noStrike" kern="1200" cap="none" spc="0" normalizeH="0" baseline="0" noProof="0">
              <a:ln>
                <a:noFill/>
              </a:ln>
              <a:solidFill>
                <a:srgbClr val="002060"/>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270E214D-E292-45CE-8EFE-BEC233FDFD71}"/>
              </a:ext>
            </a:extLst>
          </p:cNvPr>
          <p:cNvSpPr/>
          <p:nvPr/>
        </p:nvSpPr>
        <p:spPr>
          <a:xfrm>
            <a:off x="289383" y="220694"/>
            <a:ext cx="4953992"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ED3C8D"/>
                </a:solidFill>
                <a:effectLst/>
                <a:uLnTx/>
                <a:uFillTx/>
                <a:latin typeface="Helvetica" pitchFamily="2" charset="0"/>
                <a:ea typeface="+mn-ea"/>
                <a:cs typeface="+mn-cs"/>
              </a:rPr>
              <a:t>Creators</a:t>
            </a:r>
          </a:p>
        </p:txBody>
      </p:sp>
      <p:grpSp>
        <p:nvGrpSpPr>
          <p:cNvPr id="39" name="Group 38">
            <a:extLst>
              <a:ext uri="{FF2B5EF4-FFF2-40B4-BE49-F238E27FC236}">
                <a16:creationId xmlns:a16="http://schemas.microsoft.com/office/drawing/2014/main" id="{00014FFF-1817-4389-ADD8-A7BDC32FC9A3}"/>
              </a:ext>
            </a:extLst>
          </p:cNvPr>
          <p:cNvGrpSpPr/>
          <p:nvPr/>
        </p:nvGrpSpPr>
        <p:grpSpPr>
          <a:xfrm>
            <a:off x="2904789" y="682222"/>
            <a:ext cx="2219755" cy="914270"/>
            <a:chOff x="198561" y="542425"/>
            <a:chExt cx="1453627" cy="914270"/>
          </a:xfrm>
        </p:grpSpPr>
        <p:sp>
          <p:nvSpPr>
            <p:cNvPr id="40" name="TextBox 39">
              <a:extLst>
                <a:ext uri="{FF2B5EF4-FFF2-40B4-BE49-F238E27FC236}">
                  <a16:creationId xmlns:a16="http://schemas.microsoft.com/office/drawing/2014/main" id="{97838EBB-2A69-4126-A577-E2A3DD1CE846}"/>
                </a:ext>
              </a:extLst>
            </p:cNvPr>
            <p:cNvSpPr txBox="1"/>
            <p:nvPr/>
          </p:nvSpPr>
          <p:spPr>
            <a:xfrm>
              <a:off x="198561" y="542425"/>
              <a:ext cx="118250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1F1A62"/>
                  </a:solidFill>
                  <a:effectLst/>
                  <a:uLnTx/>
                  <a:uFillTx/>
                  <a:latin typeface="Helvetica" pitchFamily="2" charset="0"/>
                  <a:ea typeface="+mn-ea"/>
                  <a:cs typeface="+mn-cs"/>
                  <a:hlinkClick r:id="rId3">
                    <a:extLst>
                      <a:ext uri="{A12FA001-AC4F-418D-AE19-62706E023703}">
                        <ahyp:hlinkClr xmlns:ahyp="http://schemas.microsoft.com/office/drawing/2018/hyperlinkcolor" val="tx"/>
                      </a:ext>
                    </a:extLst>
                  </a:hlinkClick>
                </a:rPr>
                <a:t>Reed Kiely</a:t>
              </a:r>
              <a:endParaRPr kumimoji="0" lang="en-US" sz="1100" b="1" i="0" u="none" strike="noStrike" kern="1200" cap="none" spc="0" normalizeH="0" baseline="0" noProof="0">
                <a:ln>
                  <a:noFill/>
                </a:ln>
                <a:solidFill>
                  <a:srgbClr val="1F1A62"/>
                </a:solidFill>
                <a:effectLst/>
                <a:uLnTx/>
                <a:uFillTx/>
                <a:latin typeface="Helvetica" pitchFamily="2" charset="0"/>
                <a:ea typeface="+mn-ea"/>
                <a:cs typeface="+mn-cs"/>
              </a:endParaRPr>
            </a:p>
          </p:txBody>
        </p:sp>
        <p:sp>
          <p:nvSpPr>
            <p:cNvPr id="41" name="TextBox 40">
              <a:extLst>
                <a:ext uri="{FF2B5EF4-FFF2-40B4-BE49-F238E27FC236}">
                  <a16:creationId xmlns:a16="http://schemas.microsoft.com/office/drawing/2014/main" id="{AE2AC74D-3D28-470D-B828-01A31D5FD9BD}"/>
                </a:ext>
              </a:extLst>
            </p:cNvPr>
            <p:cNvSpPr txBox="1"/>
            <p:nvPr/>
          </p:nvSpPr>
          <p:spPr>
            <a:xfrm>
              <a:off x="198562" y="856531"/>
              <a:ext cx="1453626"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Director, Data Insights &amp; Trends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reedk@thevab.com</a:t>
              </a:r>
            </a:p>
          </p:txBody>
        </p:sp>
      </p:grpSp>
      <p:grpSp>
        <p:nvGrpSpPr>
          <p:cNvPr id="42" name="Group 41">
            <a:extLst>
              <a:ext uri="{FF2B5EF4-FFF2-40B4-BE49-F238E27FC236}">
                <a16:creationId xmlns:a16="http://schemas.microsoft.com/office/drawing/2014/main" id="{5C2419ED-7024-4C45-8E6C-B9388F848151}"/>
              </a:ext>
            </a:extLst>
          </p:cNvPr>
          <p:cNvGrpSpPr/>
          <p:nvPr/>
        </p:nvGrpSpPr>
        <p:grpSpPr>
          <a:xfrm>
            <a:off x="332794" y="688719"/>
            <a:ext cx="2433585" cy="744993"/>
            <a:chOff x="2529807" y="542425"/>
            <a:chExt cx="1962494" cy="744993"/>
          </a:xfrm>
        </p:grpSpPr>
        <p:sp>
          <p:nvSpPr>
            <p:cNvPr id="43" name="TextBox 42">
              <a:extLst>
                <a:ext uri="{FF2B5EF4-FFF2-40B4-BE49-F238E27FC236}">
                  <a16:creationId xmlns:a16="http://schemas.microsoft.com/office/drawing/2014/main" id="{628E97AD-7859-4E8E-AE5F-E094C92E4317}"/>
                </a:ext>
              </a:extLst>
            </p:cNvPr>
            <p:cNvSpPr txBox="1"/>
            <p:nvPr/>
          </p:nvSpPr>
          <p:spPr>
            <a:xfrm>
              <a:off x="2529808" y="542425"/>
              <a:ext cx="157392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sng" strike="noStrike" kern="1200" cap="none" spc="0" normalizeH="0" baseline="0" noProof="0">
                  <a:ln>
                    <a:noFill/>
                  </a:ln>
                  <a:solidFill>
                    <a:srgbClr val="1F1A62"/>
                  </a:solidFill>
                  <a:effectLst/>
                  <a:uLnTx/>
                  <a:uFillTx/>
                  <a:latin typeface="Helvetica" pitchFamily="2" charset="0"/>
                  <a:ea typeface="+mn-ea"/>
                  <a:cs typeface="+mn-cs"/>
                </a:rPr>
                <a:t>Jason Wiese</a:t>
              </a:r>
            </a:p>
          </p:txBody>
        </p:sp>
        <p:sp>
          <p:nvSpPr>
            <p:cNvPr id="44" name="TextBox 43">
              <a:extLst>
                <a:ext uri="{FF2B5EF4-FFF2-40B4-BE49-F238E27FC236}">
                  <a16:creationId xmlns:a16="http://schemas.microsoft.com/office/drawing/2014/main" id="{3026664E-461F-4A0F-BA7C-C1F1BFC5D4F5}"/>
                </a:ext>
              </a:extLst>
            </p:cNvPr>
            <p:cNvSpPr txBox="1"/>
            <p:nvPr/>
          </p:nvSpPr>
          <p:spPr>
            <a:xfrm>
              <a:off x="2529807" y="856531"/>
              <a:ext cx="196249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SVP, Director of Strategic Insights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jasonw@thevab.com</a:t>
              </a:r>
            </a:p>
          </p:txBody>
        </p:sp>
      </p:grpSp>
      <p:pic>
        <p:nvPicPr>
          <p:cNvPr id="27" name="Picture 26">
            <a:hlinkClick r:id="rId4"/>
            <a:extLst>
              <a:ext uri="{FF2B5EF4-FFF2-40B4-BE49-F238E27FC236}">
                <a16:creationId xmlns:a16="http://schemas.microsoft.com/office/drawing/2014/main" id="{2174A884-9B9A-C216-CEA3-3C8E51F509C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08122" y="2165812"/>
            <a:ext cx="2123024" cy="1155363"/>
          </a:xfrm>
          <a:prstGeom prst="rect">
            <a:avLst/>
          </a:prstGeom>
          <a:ln>
            <a:solidFill>
              <a:srgbClr val="1B1464"/>
            </a:solidFill>
          </a:ln>
        </p:spPr>
      </p:pic>
      <p:sp>
        <p:nvSpPr>
          <p:cNvPr id="36" name="TextBox 35">
            <a:hlinkClick r:id="rId4"/>
            <a:extLst>
              <a:ext uri="{FF2B5EF4-FFF2-40B4-BE49-F238E27FC236}">
                <a16:creationId xmlns:a16="http://schemas.microsoft.com/office/drawing/2014/main" id="{E9CC5B6A-400E-12F5-12A4-D40F3421602B}"/>
              </a:ext>
            </a:extLst>
          </p:cNvPr>
          <p:cNvSpPr txBox="1"/>
          <p:nvPr/>
        </p:nvSpPr>
        <p:spPr>
          <a:xfrm>
            <a:off x="6668787" y="3326778"/>
            <a:ext cx="240169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Capturing the ‘</a:t>
            </a:r>
            <a:r>
              <a:rPr kumimoji="0" lang="en-US" sz="1100" b="1" i="0" u="none" strike="noStrike" kern="1200" cap="none" spc="0" normalizeH="0" baseline="0" noProof="0" err="1">
                <a:ln>
                  <a:noFill/>
                </a:ln>
                <a:solidFill>
                  <a:srgbClr val="ED3C8D"/>
                </a:solidFill>
                <a:effectLst/>
                <a:uLnTx/>
                <a:uFillTx/>
                <a:latin typeface="Helvetica" panose="020B0403020202020204" pitchFamily="34" charset="0"/>
                <a:ea typeface="+mn-ea"/>
                <a:cs typeface="+mn-cs"/>
              </a:rPr>
              <a:t>Elusives</a:t>
            </a:r>
            <a:r>
              <a:rPr kumimoji="0" lang="en-US" sz="11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 </a:t>
            </a:r>
            <a:br>
              <a:rPr kumimoji="0" lang="en-US" sz="11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br>
            <a:r>
              <a:rPr kumimoji="0" lang="en-US" sz="11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at the Cinema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How Brands Can Reach Young, Diverse and Cordless Consumers</a:t>
            </a:r>
          </a:p>
        </p:txBody>
      </p:sp>
      <p:pic>
        <p:nvPicPr>
          <p:cNvPr id="5" name="Picture 4">
            <a:hlinkClick r:id="rId6"/>
            <a:extLst>
              <a:ext uri="{FF2B5EF4-FFF2-40B4-BE49-F238E27FC236}">
                <a16:creationId xmlns:a16="http://schemas.microsoft.com/office/drawing/2014/main" id="{18AFB06F-6226-1C1B-433C-C892929DA74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606735" y="2150951"/>
            <a:ext cx="2090889" cy="1159759"/>
          </a:xfrm>
          <a:prstGeom prst="rect">
            <a:avLst/>
          </a:prstGeom>
          <a:ln>
            <a:solidFill>
              <a:srgbClr val="1B1464"/>
            </a:solidFill>
          </a:ln>
        </p:spPr>
      </p:pic>
      <p:sp>
        <p:nvSpPr>
          <p:cNvPr id="52" name="TextBox 51">
            <a:hlinkClick r:id="rId6"/>
            <a:extLst>
              <a:ext uri="{FF2B5EF4-FFF2-40B4-BE49-F238E27FC236}">
                <a16:creationId xmlns:a16="http://schemas.microsoft.com/office/drawing/2014/main" id="{F054A44C-02EB-BF7B-1D65-8BBC63FC1978}"/>
              </a:ext>
            </a:extLst>
          </p:cNvPr>
          <p:cNvSpPr txBox="1"/>
          <p:nvPr/>
        </p:nvSpPr>
        <p:spPr>
          <a:xfrm>
            <a:off x="9478293" y="3308675"/>
            <a:ext cx="234777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Engaging the ‘Sophisticates’ </a:t>
            </a:r>
            <a:br>
              <a:rPr kumimoji="0" lang="en-US" sz="11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br>
            <a:r>
              <a:rPr kumimoji="0" lang="en-US" sz="11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at the Cinema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How Brands Can Reach Adults 25-44 That Value Premium Experiences</a:t>
            </a:r>
          </a:p>
        </p:txBody>
      </p:sp>
      <p:sp>
        <p:nvSpPr>
          <p:cNvPr id="53" name="Rectangle 52">
            <a:extLst>
              <a:ext uri="{FF2B5EF4-FFF2-40B4-BE49-F238E27FC236}">
                <a16:creationId xmlns:a16="http://schemas.microsoft.com/office/drawing/2014/main" id="{C2B422BA-B563-997E-7AF1-1A4C8656C115}"/>
              </a:ext>
            </a:extLst>
          </p:cNvPr>
          <p:cNvSpPr/>
          <p:nvPr/>
        </p:nvSpPr>
        <p:spPr>
          <a:xfrm>
            <a:off x="289383" y="2774867"/>
            <a:ext cx="5637951"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Helvetica" pitchFamily="2" charset="0"/>
                <a:ea typeface="+mn-ea"/>
                <a:cs typeface="+mn-cs"/>
              </a:rPr>
              <a:t>Discover more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Helvetica" pitchFamily="2" charset="0"/>
                <a:ea typeface="+mn-ea"/>
                <a:cs typeface="+mn-cs"/>
              </a:rPr>
              <a:t>Looking for more data, insights and takeaways? Check out this related VAB content</a:t>
            </a:r>
          </a:p>
        </p:txBody>
      </p:sp>
      <p:sp>
        <p:nvSpPr>
          <p:cNvPr id="4" name="TextBox 3">
            <a:hlinkClick r:id="rId3"/>
            <a:extLst>
              <a:ext uri="{FF2B5EF4-FFF2-40B4-BE49-F238E27FC236}">
                <a16:creationId xmlns:a16="http://schemas.microsoft.com/office/drawing/2014/main" id="{2926A448-4B34-6070-36B0-1C176B6F7F55}"/>
              </a:ext>
            </a:extLst>
          </p:cNvPr>
          <p:cNvSpPr txBox="1"/>
          <p:nvPr/>
        </p:nvSpPr>
        <p:spPr>
          <a:xfrm>
            <a:off x="289383" y="1784888"/>
            <a:ext cx="230437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002060"/>
                </a:solidFill>
                <a:effectLst/>
                <a:uLnTx/>
                <a:uFillTx/>
                <a:latin typeface="Helvetica" pitchFamily="2" charset="0"/>
                <a:ea typeface="+mn-ea"/>
                <a:cs typeface="+mn-cs"/>
                <a:hlinkClick r:id="rId3">
                  <a:extLst>
                    <a:ext uri="{A12FA001-AC4F-418D-AE19-62706E023703}">
                      <ahyp:hlinkClr xmlns:ahyp="http://schemas.microsoft.com/office/drawing/2018/hyperlinkcolor" val="tx"/>
                    </a:ext>
                  </a:extLst>
                </a:hlinkClick>
              </a:rPr>
              <a:t>Karolina Guillen</a:t>
            </a:r>
            <a:endParaRPr kumimoji="0" lang="en-US" sz="1100" b="1" i="0" u="none" strike="noStrike" kern="1200" cap="none" spc="0" normalizeH="0" baseline="0" noProof="0">
              <a:ln>
                <a:noFill/>
              </a:ln>
              <a:solidFill>
                <a:srgbClr val="002060"/>
              </a:solidFill>
              <a:effectLst/>
              <a:uLnTx/>
              <a:uFillTx/>
              <a:latin typeface="Helvetica" pitchFamily="2" charset="0"/>
              <a:ea typeface="+mn-ea"/>
              <a:cs typeface="+mn-cs"/>
            </a:endParaRPr>
          </a:p>
        </p:txBody>
      </p:sp>
      <p:sp>
        <p:nvSpPr>
          <p:cNvPr id="6" name="TextBox 5">
            <a:extLst>
              <a:ext uri="{FF2B5EF4-FFF2-40B4-BE49-F238E27FC236}">
                <a16:creationId xmlns:a16="http://schemas.microsoft.com/office/drawing/2014/main" id="{7A6AB4D3-7EBF-3961-F2AF-809AE8B98BDD}"/>
              </a:ext>
            </a:extLst>
          </p:cNvPr>
          <p:cNvSpPr txBox="1"/>
          <p:nvPr/>
        </p:nvSpPr>
        <p:spPr>
          <a:xfrm>
            <a:off x="289383" y="2097752"/>
            <a:ext cx="230437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Insights Manager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1F1A62"/>
                </a:solidFill>
                <a:effectLst/>
                <a:uLnTx/>
                <a:uFillTx/>
                <a:latin typeface="Helvetica Light" panose="020B0403020202020204" pitchFamily="34" charset="0"/>
                <a:ea typeface="+mn-ea"/>
                <a:cs typeface="+mn-cs"/>
              </a:rPr>
              <a:t>karolinag@thevab.com</a:t>
            </a:r>
          </a:p>
        </p:txBody>
      </p:sp>
      <p:pic>
        <p:nvPicPr>
          <p:cNvPr id="7" name="Picture 6">
            <a:hlinkClick r:id="rId8"/>
            <a:extLst>
              <a:ext uri="{FF2B5EF4-FFF2-40B4-BE49-F238E27FC236}">
                <a16:creationId xmlns:a16="http://schemas.microsoft.com/office/drawing/2014/main" id="{70F53802-CD88-EDED-C960-0214081C190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569610" y="266971"/>
            <a:ext cx="2123024" cy="1155363"/>
          </a:xfrm>
          <a:prstGeom prst="rect">
            <a:avLst/>
          </a:prstGeom>
          <a:ln>
            <a:solidFill>
              <a:srgbClr val="1B1464"/>
            </a:solidFill>
          </a:ln>
        </p:spPr>
      </p:pic>
      <p:sp>
        <p:nvSpPr>
          <p:cNvPr id="8" name="TextBox 7">
            <a:hlinkClick r:id="rId8"/>
            <a:extLst>
              <a:ext uri="{FF2B5EF4-FFF2-40B4-BE49-F238E27FC236}">
                <a16:creationId xmlns:a16="http://schemas.microsoft.com/office/drawing/2014/main" id="{40D86B27-498A-E77B-ADA4-683684D24475}"/>
              </a:ext>
            </a:extLst>
          </p:cNvPr>
          <p:cNvSpPr txBox="1"/>
          <p:nvPr/>
        </p:nvSpPr>
        <p:spPr>
          <a:xfrm>
            <a:off x="9346052" y="1459589"/>
            <a:ext cx="2570141" cy="5386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I Know What You Did This Summer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Harnessing Consumer Momentum </a:t>
            </a:r>
            <a:br>
              <a:rPr kumimoji="0" lang="en-US" sz="9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9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at the Movies (2022)</a:t>
            </a:r>
          </a:p>
        </p:txBody>
      </p:sp>
      <p:pic>
        <p:nvPicPr>
          <p:cNvPr id="3" name="Picture 2">
            <a:hlinkClick r:id="rId10"/>
            <a:extLst>
              <a:ext uri="{FF2B5EF4-FFF2-40B4-BE49-F238E27FC236}">
                <a16:creationId xmlns:a16="http://schemas.microsoft.com/office/drawing/2014/main" id="{5CE14763-C0EB-B0D5-2A02-1A4295939325}"/>
              </a:ext>
            </a:extLst>
          </p:cNvPr>
          <p:cNvPicPr>
            <a:picLocks noChangeAspect="1"/>
          </p:cNvPicPr>
          <p:nvPr/>
        </p:nvPicPr>
        <p:blipFill>
          <a:blip r:embed="rId11" cstate="print">
            <a:extLst>
              <a:ext uri="{28A0092B-C50C-407E-A947-70E740481C1C}">
                <a14:useLocalDpi xmlns:a14="http://schemas.microsoft.com/office/drawing/2010/main"/>
              </a:ext>
            </a:extLst>
          </a:blip>
          <a:srcRect/>
          <a:stretch/>
        </p:blipFill>
        <p:spPr>
          <a:xfrm>
            <a:off x="6817982" y="266971"/>
            <a:ext cx="2053978" cy="1155363"/>
          </a:xfrm>
          <a:prstGeom prst="rect">
            <a:avLst/>
          </a:prstGeom>
          <a:ln>
            <a:solidFill>
              <a:srgbClr val="1B1464"/>
            </a:solidFill>
          </a:ln>
        </p:spPr>
      </p:pic>
      <p:sp>
        <p:nvSpPr>
          <p:cNvPr id="9" name="TextBox 8">
            <a:hlinkClick r:id="rId10"/>
            <a:extLst>
              <a:ext uri="{FF2B5EF4-FFF2-40B4-BE49-F238E27FC236}">
                <a16:creationId xmlns:a16="http://schemas.microsoft.com/office/drawing/2014/main" id="{0C52276F-2517-3108-4A9D-281402473459}"/>
              </a:ext>
            </a:extLst>
          </p:cNvPr>
          <p:cNvSpPr txBox="1"/>
          <p:nvPr/>
        </p:nvSpPr>
        <p:spPr>
          <a:xfrm>
            <a:off x="6559901" y="1459589"/>
            <a:ext cx="2570141" cy="5386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solidFill>
                  <a:srgbClr val="ED3C8D"/>
                </a:solidFill>
                <a:latin typeface="Helvetica" panose="020B0403020202020204" pitchFamily="34" charset="0"/>
              </a:rPr>
              <a:t>At the Movies</a:t>
            </a:r>
            <a:endParaRPr kumimoji="0" lang="en-US" sz="1100" b="1" i="0" u="none" strike="noStrike" kern="1200" cap="none" spc="0" normalizeH="0" baseline="0" noProof="0">
              <a:ln>
                <a:noFill/>
              </a:ln>
              <a:solidFill>
                <a:srgbClr val="ED3C8D"/>
              </a:solidFill>
              <a:effectLst/>
              <a:uLnTx/>
              <a:uFillTx/>
              <a:latin typeface="Helvetica" panose="020B04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15 Reasons to Include Cinema Within </a:t>
            </a:r>
            <a:br>
              <a:rPr kumimoji="0" lang="en-US" sz="9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9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a Video Campaign</a:t>
            </a:r>
          </a:p>
        </p:txBody>
      </p:sp>
      <p:sp>
        <p:nvSpPr>
          <p:cNvPr id="12" name="TextBox 11">
            <a:hlinkClick r:id="rId12"/>
            <a:extLst>
              <a:ext uri="{FF2B5EF4-FFF2-40B4-BE49-F238E27FC236}">
                <a16:creationId xmlns:a16="http://schemas.microsoft.com/office/drawing/2014/main" id="{BD9FAF0C-F234-6A30-0995-77E7AED5A68C}"/>
              </a:ext>
            </a:extLst>
          </p:cNvPr>
          <p:cNvSpPr txBox="1"/>
          <p:nvPr/>
        </p:nvSpPr>
        <p:spPr>
          <a:xfrm>
            <a:off x="9448730" y="5396800"/>
            <a:ext cx="2401695"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Engaging Frequent Video Streamers Through Cinema</a:t>
            </a:r>
          </a:p>
        </p:txBody>
      </p:sp>
      <p:sp>
        <p:nvSpPr>
          <p:cNvPr id="14" name="TextBox 13">
            <a:hlinkClick r:id="rId13"/>
            <a:extLst>
              <a:ext uri="{FF2B5EF4-FFF2-40B4-BE49-F238E27FC236}">
                <a16:creationId xmlns:a16="http://schemas.microsoft.com/office/drawing/2014/main" id="{042E91A4-8A33-9E41-D82B-750537882378}"/>
              </a:ext>
            </a:extLst>
          </p:cNvPr>
          <p:cNvSpPr txBox="1"/>
          <p:nvPr/>
        </p:nvSpPr>
        <p:spPr>
          <a:xfrm>
            <a:off x="6671085" y="5398972"/>
            <a:ext cx="2347773" cy="5386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ED3C8D"/>
                </a:solidFill>
                <a:effectLst/>
                <a:uLnTx/>
                <a:uFillTx/>
                <a:latin typeface="Helvetica" panose="020B0403020202020204" pitchFamily="34" charset="0"/>
                <a:ea typeface="+mn-ea"/>
                <a:cs typeface="+mn-cs"/>
              </a:rPr>
              <a:t>You Oughta Know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Why All Impressions Aren’t Created Equal &amp; What It Means for Video Measurement</a:t>
            </a:r>
          </a:p>
        </p:txBody>
      </p:sp>
      <p:pic>
        <p:nvPicPr>
          <p:cNvPr id="20" name="Picture 19">
            <a:hlinkClick r:id="rId13"/>
            <a:extLst>
              <a:ext uri="{FF2B5EF4-FFF2-40B4-BE49-F238E27FC236}">
                <a16:creationId xmlns:a16="http://schemas.microsoft.com/office/drawing/2014/main" id="{7E52DAC2-FC4F-6578-85B8-2132D28FF1E6}"/>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a:stretch/>
        </p:blipFill>
        <p:spPr>
          <a:xfrm>
            <a:off x="6977701" y="4110677"/>
            <a:ext cx="1730072" cy="1274422"/>
          </a:xfrm>
          <a:prstGeom prst="rect">
            <a:avLst/>
          </a:prstGeom>
          <a:ln>
            <a:solidFill>
              <a:srgbClr val="1B1464"/>
            </a:solidFill>
          </a:ln>
        </p:spPr>
      </p:pic>
      <p:pic>
        <p:nvPicPr>
          <p:cNvPr id="21" name="Picture 20">
            <a:hlinkClick r:id="rId12"/>
            <a:extLst>
              <a:ext uri="{FF2B5EF4-FFF2-40B4-BE49-F238E27FC236}">
                <a16:creationId xmlns:a16="http://schemas.microsoft.com/office/drawing/2014/main" id="{C88C5B1B-B20D-2C09-A7B3-E2E392D738F8}"/>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9582299" y="4128971"/>
            <a:ext cx="2110335" cy="1185088"/>
          </a:xfrm>
          <a:prstGeom prst="rect">
            <a:avLst/>
          </a:prstGeom>
          <a:ln>
            <a:solidFill>
              <a:srgbClr val="1B1464"/>
            </a:solidFill>
          </a:ln>
        </p:spPr>
      </p:pic>
      <p:pic>
        <p:nvPicPr>
          <p:cNvPr id="10" name="Picture 9">
            <a:extLst>
              <a:ext uri="{FF2B5EF4-FFF2-40B4-BE49-F238E27FC236}">
                <a16:creationId xmlns:a16="http://schemas.microsoft.com/office/drawing/2014/main" id="{B0A5818D-7F0F-2C0A-9E24-009F3CA99F9B}"/>
              </a:ext>
            </a:extLst>
          </p:cNvPr>
          <p:cNvPicPr>
            <a:picLocks noChangeAspect="1"/>
          </p:cNvPicPr>
          <p:nvPr/>
        </p:nvPicPr>
        <p:blipFill rotWithShape="1">
          <a:blip r:embed="rId16"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11" name="Slide Number Placeholder 5">
            <a:extLst>
              <a:ext uri="{FF2B5EF4-FFF2-40B4-BE49-F238E27FC236}">
                <a16:creationId xmlns:a16="http://schemas.microsoft.com/office/drawing/2014/main" id="{763E3C26-4455-2192-50E0-C96206457A11}"/>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3" name="Rectangle 12">
            <a:extLst>
              <a:ext uri="{FF2B5EF4-FFF2-40B4-BE49-F238E27FC236}">
                <a16:creationId xmlns:a16="http://schemas.microsoft.com/office/drawing/2014/main" id="{7E68F9C4-74D5-77F3-B651-696E7184F0A0}"/>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13345728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0D49DEB-7177-4C53-A63F-C8DEAEFFD3CD}"/>
              </a:ext>
            </a:extLst>
          </p:cNvPr>
          <p:cNvSpPr/>
          <p:nvPr/>
        </p:nvSpPr>
        <p:spPr>
          <a:xfrm>
            <a:off x="449869" y="221925"/>
            <a:ext cx="957636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BFF2"/>
                </a:solidFill>
                <a:effectLst/>
                <a:uLnTx/>
                <a:uFillTx/>
                <a:latin typeface="Helvetica" pitchFamily="2" charset="0"/>
                <a:ea typeface="+mn-ea"/>
                <a:cs typeface="+mn-cs"/>
              </a:rPr>
              <a:t>About VAB</a:t>
            </a:r>
          </a:p>
        </p:txBody>
      </p:sp>
      <p:sp>
        <p:nvSpPr>
          <p:cNvPr id="2" name="TextBox 1">
            <a:extLst>
              <a:ext uri="{FF2B5EF4-FFF2-40B4-BE49-F238E27FC236}">
                <a16:creationId xmlns:a16="http://schemas.microsoft.com/office/drawing/2014/main" id="{6FB14815-07B9-42AB-B09B-0447810891B3}"/>
              </a:ext>
            </a:extLst>
          </p:cNvPr>
          <p:cNvSpPr txBox="1"/>
          <p:nvPr/>
        </p:nvSpPr>
        <p:spPr>
          <a:xfrm>
            <a:off x="449869" y="1576808"/>
            <a:ext cx="8666971"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itchFamily="2" charset="0"/>
                <a:ea typeface="+mn-ea"/>
                <a:cs typeface="+mn-cs"/>
              </a:rPr>
              <a:t>VAB plays a dual role in the video advertising industry. We are leading</a:t>
            </a:r>
            <a:br>
              <a:rPr kumimoji="0" lang="en-US" sz="2000" b="0" i="0" u="none" strike="noStrike" kern="1200" cap="none" spc="0" normalizeH="0" baseline="0" noProof="0">
                <a:ln>
                  <a:noFill/>
                </a:ln>
                <a:solidFill>
                  <a:srgbClr val="1F1A62"/>
                </a:solidFill>
                <a:effectLst/>
                <a:uLnTx/>
                <a:uFillTx/>
                <a:latin typeface="Helvetica" pitchFamily="2" charset="0"/>
                <a:ea typeface="+mn-ea"/>
                <a:cs typeface="+mn-cs"/>
              </a:rPr>
            </a:br>
            <a:r>
              <a:rPr kumimoji="0" lang="en-US" sz="2000" b="0" i="0" u="none" strike="noStrike" kern="1200" cap="none" spc="0" normalizeH="0" baseline="0" noProof="0">
                <a:ln>
                  <a:noFill/>
                </a:ln>
                <a:solidFill>
                  <a:srgbClr val="1F1A62"/>
                </a:solidFill>
                <a:effectLst/>
                <a:uLnTx/>
                <a:uFillTx/>
                <a:latin typeface="Helvetica" pitchFamily="2" charset="0"/>
                <a:ea typeface="+mn-ea"/>
                <a:cs typeface="+mn-cs"/>
              </a:rPr>
              <a:t>the change to bring about a more innovative and transparent marketplace. We also provide the insights and thought leadership that enables marketers to develop business-driving marketing strategies.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endParaRPr>
          </a:p>
        </p:txBody>
      </p:sp>
      <p:sp>
        <p:nvSpPr>
          <p:cNvPr id="12" name="TextBox 11">
            <a:extLst>
              <a:ext uri="{FF2B5EF4-FFF2-40B4-BE49-F238E27FC236}">
                <a16:creationId xmlns:a16="http://schemas.microsoft.com/office/drawing/2014/main" id="{B362BAA6-0F79-41FA-BE2A-F7E8FDCF791E}"/>
              </a:ext>
            </a:extLst>
          </p:cNvPr>
          <p:cNvSpPr txBox="1"/>
          <p:nvPr/>
        </p:nvSpPr>
        <p:spPr>
          <a:xfrm>
            <a:off x="449869" y="3464808"/>
            <a:ext cx="880366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Drawing on our marketing expertise, we </a:t>
            </a:r>
            <a:r>
              <a:rPr kumimoji="0" lang="en-US" sz="1800" b="1" i="0" u="none" strike="noStrike" kern="1200" cap="none" spc="0" normalizeH="0" baseline="0" noProof="0">
                <a:ln>
                  <a:noFill/>
                </a:ln>
                <a:solidFill>
                  <a:srgbClr val="66C5AD"/>
                </a:solidFill>
                <a:effectLst/>
                <a:uLnTx/>
                <a:uFillTx/>
                <a:latin typeface="Helvetica" panose="020B0604020202020204" pitchFamily="2" charset="0"/>
                <a:ea typeface="+mn-ea"/>
                <a:cs typeface="+mn-cs"/>
              </a:rPr>
              <a:t>simplify</a:t>
            </a:r>
            <a:r>
              <a:rPr kumimoji="0" lang="en-US" sz="20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 the complexities in our industry and </a:t>
            </a:r>
            <a:r>
              <a:rPr kumimoji="0" lang="en-US" sz="2000" b="1" i="0" u="none" strike="noStrike" kern="1200" cap="none" spc="0" normalizeH="0" baseline="0" noProof="0">
                <a:ln>
                  <a:noFill/>
                </a:ln>
                <a:solidFill>
                  <a:srgbClr val="00BFF2"/>
                </a:solidFill>
                <a:effectLst/>
                <a:uLnTx/>
                <a:uFillTx/>
                <a:latin typeface="Helvetica" panose="020B0604020202020204" pitchFamily="2" charset="0"/>
                <a:ea typeface="+mn-ea"/>
                <a:cs typeface="+mn-cs"/>
              </a:rPr>
              <a:t>discover </a:t>
            </a:r>
            <a:r>
              <a:rPr kumimoji="0" lang="en-US" sz="20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new insights that </a:t>
            </a:r>
            <a:r>
              <a:rPr kumimoji="0" lang="en-US" sz="2000" b="1" i="0" u="none" strike="noStrike" kern="1200" cap="none" spc="0" normalizeH="0" baseline="0" noProof="0">
                <a:ln>
                  <a:noFill/>
                </a:ln>
                <a:solidFill>
                  <a:srgbClr val="ED3C8D"/>
                </a:solidFill>
                <a:effectLst/>
                <a:uLnTx/>
                <a:uFillTx/>
                <a:latin typeface="Helvetica" panose="020B0604020202020204" pitchFamily="2" charset="0"/>
                <a:ea typeface="+mn-ea"/>
                <a:cs typeface="+mn-cs"/>
              </a:rPr>
              <a:t>transform</a:t>
            </a:r>
            <a:r>
              <a:rPr kumimoji="0" lang="en-US" sz="20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 the way marketers look at their media strategy.  </a:t>
            </a:r>
          </a:p>
        </p:txBody>
      </p:sp>
      <p:sp>
        <p:nvSpPr>
          <p:cNvPr id="15" name="TextBox 14">
            <a:extLst>
              <a:ext uri="{FF2B5EF4-FFF2-40B4-BE49-F238E27FC236}">
                <a16:creationId xmlns:a16="http://schemas.microsoft.com/office/drawing/2014/main" id="{875C49CF-247D-4943-AF3F-A3CBCDB56DAC}"/>
              </a:ext>
            </a:extLst>
          </p:cNvPr>
          <p:cNvSpPr txBox="1"/>
          <p:nvPr/>
        </p:nvSpPr>
        <p:spPr>
          <a:xfrm>
            <a:off x="2136968" y="4984985"/>
            <a:ext cx="9507739"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We are committed to your business growth and proud to offer VAB members, brand marketers and agencies </a:t>
            </a:r>
            <a:r>
              <a:rPr kumimoji="0" lang="en-US" sz="1800" b="1" i="1" u="none" strike="noStrike" kern="1200" cap="none" spc="0" normalizeH="0" baseline="0" noProof="0">
                <a:ln>
                  <a:noFill/>
                </a:ln>
                <a:solidFill>
                  <a:srgbClr val="1F1A62"/>
                </a:solidFill>
                <a:effectLst/>
                <a:uLnTx/>
                <a:uFillTx/>
                <a:latin typeface="Helvetica" panose="020B0604020202020204" pitchFamily="2" charset="0"/>
                <a:ea typeface="+mn-ea"/>
                <a:cs typeface="+mn-cs"/>
              </a:rPr>
              <a:t>complimentary access </a:t>
            </a:r>
            <a:r>
              <a:rPr kumimoji="0" lang="en-US" sz="1800" b="0" i="0" u="none" strike="noStrike" kern="1200" cap="none" spc="0" normalizeH="0" baseline="0" noProof="0">
                <a:ln>
                  <a:noFill/>
                </a:ln>
                <a:solidFill>
                  <a:srgbClr val="1F1A62"/>
                </a:solidFill>
                <a:effectLst/>
                <a:uLnTx/>
                <a:uFillTx/>
                <a:latin typeface="Helvetica" panose="020B0604020202020204" pitchFamily="2" charset="0"/>
                <a:ea typeface="+mn-ea"/>
                <a:cs typeface="+mn-cs"/>
              </a:rPr>
              <a:t>to our continuously-growing Insights library.  </a:t>
            </a:r>
            <a:r>
              <a:rPr kumimoji="0" lang="en-US" sz="1800" b="1" i="0" u="none" strike="noStrike" kern="1200" cap="none" spc="0" normalizeH="0" baseline="0" noProof="0">
                <a:ln>
                  <a:noFill/>
                </a:ln>
                <a:solidFill>
                  <a:srgbClr val="1B1464"/>
                </a:solidFill>
                <a:effectLst/>
                <a:uLnTx/>
                <a:uFillTx/>
                <a:latin typeface="Helvetica" panose="020B0604020202020204" pitchFamily="2" charset="0"/>
                <a:ea typeface="+mn-ea"/>
                <a:cs typeface="+mn-cs"/>
              </a:rPr>
              <a:t>Get immediate access at theVAB.com.</a:t>
            </a:r>
          </a:p>
        </p:txBody>
      </p:sp>
      <p:pic>
        <p:nvPicPr>
          <p:cNvPr id="3" name="Picture 2">
            <a:extLst>
              <a:ext uri="{FF2B5EF4-FFF2-40B4-BE49-F238E27FC236}">
                <a16:creationId xmlns:a16="http://schemas.microsoft.com/office/drawing/2014/main" id="{B00359E5-558D-4CFF-9331-8C374E19D57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3689" y="4876502"/>
            <a:ext cx="934320" cy="934320"/>
          </a:xfrm>
          <a:prstGeom prst="rect">
            <a:avLst/>
          </a:prstGeom>
        </p:spPr>
      </p:pic>
      <p:pic>
        <p:nvPicPr>
          <p:cNvPr id="20" name="Picture 19">
            <a:extLst>
              <a:ext uri="{FF2B5EF4-FFF2-40B4-BE49-F238E27FC236}">
                <a16:creationId xmlns:a16="http://schemas.microsoft.com/office/drawing/2014/main" id="{1EABB202-7144-43E6-9C7B-CBD54AE34E59}"/>
              </a:ext>
            </a:extLst>
          </p:cNvPr>
          <p:cNvPicPr>
            <a:picLocks noChangeAspect="1"/>
          </p:cNvPicPr>
          <p:nvPr/>
        </p:nvPicPr>
        <p:blipFill>
          <a:blip r:embed="rId3" cstate="screen">
            <a:clrChange>
              <a:clrFrom>
                <a:srgbClr val="00BFF2"/>
              </a:clrFrom>
              <a:clrTo>
                <a:srgbClr val="00BFF2">
                  <a:alpha val="0"/>
                </a:srgbClr>
              </a:clrTo>
            </a:clrChange>
            <a:extLst>
              <a:ext uri="{28A0092B-C50C-407E-A947-70E740481C1C}">
                <a14:useLocalDpi xmlns:a14="http://schemas.microsoft.com/office/drawing/2010/main"/>
              </a:ext>
            </a:extLst>
          </a:blip>
          <a:stretch>
            <a:fillRect/>
          </a:stretch>
        </p:blipFill>
        <p:spPr>
          <a:xfrm>
            <a:off x="7133475" y="24820"/>
            <a:ext cx="5058525" cy="2945125"/>
          </a:xfrm>
          <a:prstGeom prst="rect">
            <a:avLst/>
          </a:prstGeom>
        </p:spPr>
      </p:pic>
      <p:pic>
        <p:nvPicPr>
          <p:cNvPr id="7" name="Picture 6">
            <a:extLst>
              <a:ext uri="{FF2B5EF4-FFF2-40B4-BE49-F238E27FC236}">
                <a16:creationId xmlns:a16="http://schemas.microsoft.com/office/drawing/2014/main" id="{69662513-ABD5-FA50-3B3B-36BD2A6709E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8" name="Slide Number Placeholder 5">
            <a:extLst>
              <a:ext uri="{FF2B5EF4-FFF2-40B4-BE49-F238E27FC236}">
                <a16:creationId xmlns:a16="http://schemas.microsoft.com/office/drawing/2014/main" id="{E1861B44-7A14-6FB5-C133-44D045099A1C}"/>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29A593C4-9D0F-D844-4530-E50DA65EF803}"/>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Tree>
    <p:extLst>
      <p:ext uri="{BB962C8B-B14F-4D97-AF65-F5344CB8AC3E}">
        <p14:creationId xmlns:p14="http://schemas.microsoft.com/office/powerpoint/2010/main" val="38816383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D3317A6-0E60-F7DE-CFD5-E41AFD6D01FF}"/>
              </a:ext>
            </a:extLst>
          </p:cNvPr>
          <p:cNvSpPr/>
          <p:nvPr/>
        </p:nvSpPr>
        <p:spPr>
          <a:xfrm>
            <a:off x="7" y="1686476"/>
            <a:ext cx="5201335" cy="5165828"/>
          </a:xfrm>
          <a:prstGeom prst="rect">
            <a:avLst/>
          </a:prstGeom>
          <a:solidFill>
            <a:srgbClr val="1B14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BF552AD7-7F6F-4810-03DE-C115B33C9778}"/>
              </a:ext>
            </a:extLst>
          </p:cNvPr>
          <p:cNvSpPr/>
          <p:nvPr/>
        </p:nvSpPr>
        <p:spPr>
          <a:xfrm>
            <a:off x="5201341" y="1686476"/>
            <a:ext cx="6982891"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1BF894CE-5EB9-4BB3-F6C7-477E37F6A6AA}"/>
              </a:ext>
            </a:extLst>
          </p:cNvPr>
          <p:cNvSpPr/>
          <p:nvPr/>
        </p:nvSpPr>
        <p:spPr>
          <a:xfrm>
            <a:off x="236843" y="416674"/>
            <a:ext cx="11955157"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ED3C8D"/>
                </a:solidFill>
                <a:latin typeface="Helvetica" pitchFamily="2" charset="0"/>
              </a:rPr>
              <a:t>The premium video ecosystem </a:t>
            </a:r>
            <a:r>
              <a:rPr lang="en-US" sz="2600" b="1">
                <a:solidFill>
                  <a:srgbClr val="1B1464"/>
                </a:solidFill>
                <a:latin typeface="Helvetica" pitchFamily="2" charset="0"/>
              </a:rPr>
              <a:t>consists of several different content and distribution platforms accessible from both in and outside the home</a:t>
            </a:r>
          </a:p>
        </p:txBody>
      </p:sp>
      <p:pic>
        <p:nvPicPr>
          <p:cNvPr id="2" name="Picture 1">
            <a:extLst>
              <a:ext uri="{FF2B5EF4-FFF2-40B4-BE49-F238E27FC236}">
                <a16:creationId xmlns:a16="http://schemas.microsoft.com/office/drawing/2014/main" id="{06CEDF0A-D03C-E28C-8382-06185E8D0B5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BDE1BC5F-BB63-0916-3A60-3B803226C47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1E957BC7-FFD0-73CE-08EA-C2A979729B8D}"/>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15" name="Rectangle 14">
            <a:extLst>
              <a:ext uri="{FF2B5EF4-FFF2-40B4-BE49-F238E27FC236}">
                <a16:creationId xmlns:a16="http://schemas.microsoft.com/office/drawing/2014/main" id="{2136AD2C-22F3-133E-4EF4-FF76254746B8}"/>
              </a:ext>
            </a:extLst>
          </p:cNvPr>
          <p:cNvSpPr/>
          <p:nvPr/>
        </p:nvSpPr>
        <p:spPr>
          <a:xfrm>
            <a:off x="178377" y="2278371"/>
            <a:ext cx="4870926" cy="322650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2400">
                <a:latin typeface="Helvetica" panose="020B0403020202020204" pitchFamily="34" charset="0"/>
              </a:rPr>
              <a:t>Premium video refers to </a:t>
            </a:r>
            <a:br>
              <a:rPr lang="en-US" sz="2400">
                <a:latin typeface="Helvetica" panose="020B0403020202020204" pitchFamily="34" charset="0"/>
              </a:rPr>
            </a:br>
            <a:r>
              <a:rPr lang="en-US" sz="2400" b="1">
                <a:solidFill>
                  <a:srgbClr val="ED3C8D"/>
                </a:solidFill>
                <a:latin typeface="Helvetica" panose="020B0403020202020204" pitchFamily="34" charset="0"/>
              </a:rPr>
              <a:t>high-quality,</a:t>
            </a:r>
            <a:r>
              <a:rPr lang="en-US" sz="2400">
                <a:latin typeface="Helvetica" panose="020B0403020202020204" pitchFamily="34" charset="0"/>
              </a:rPr>
              <a:t> </a:t>
            </a:r>
            <a:r>
              <a:rPr lang="en-US" sz="2400" b="1">
                <a:solidFill>
                  <a:srgbClr val="ED3C8D"/>
                </a:solidFill>
                <a:latin typeface="Helvetica" panose="020B0403020202020204" pitchFamily="34" charset="0"/>
              </a:rPr>
              <a:t>professionally produced, audiovisual content</a:t>
            </a:r>
            <a:r>
              <a:rPr lang="en-US" sz="2400">
                <a:solidFill>
                  <a:srgbClr val="ED3C8D"/>
                </a:solidFill>
                <a:latin typeface="Helvetica" panose="020B0403020202020204" pitchFamily="34" charset="0"/>
              </a:rPr>
              <a:t>,</a:t>
            </a:r>
            <a:r>
              <a:rPr lang="en-US" sz="2400">
                <a:latin typeface="Helvetica" panose="020B0403020202020204" pitchFamily="34" charset="0"/>
              </a:rPr>
              <a:t> primarily encompassing </a:t>
            </a:r>
            <a:r>
              <a:rPr lang="en-US" sz="2400">
                <a:solidFill>
                  <a:schemeClr val="bg1"/>
                </a:solidFill>
                <a:latin typeface="Helvetica" panose="020B0403020202020204" pitchFamily="34" charset="0"/>
              </a:rPr>
              <a:t>movies and TV shows</a:t>
            </a:r>
            <a:r>
              <a:rPr lang="en-US" sz="2400" b="1">
                <a:solidFill>
                  <a:srgbClr val="ED3C8D"/>
                </a:solidFill>
                <a:latin typeface="Helvetica" panose="020B0403020202020204" pitchFamily="34" charset="0"/>
              </a:rPr>
              <a:t> </a:t>
            </a:r>
            <a:r>
              <a:rPr lang="en-US" sz="2400">
                <a:latin typeface="Helvetica" panose="020B0403020202020204" pitchFamily="34" charset="0"/>
              </a:rPr>
              <a:t>which are often distributed through </a:t>
            </a:r>
            <a:r>
              <a:rPr lang="en-US" sz="2400" b="1">
                <a:solidFill>
                  <a:srgbClr val="ED3C8D"/>
                </a:solidFill>
                <a:latin typeface="Helvetica" panose="020B0403020202020204" pitchFamily="34" charset="0"/>
              </a:rPr>
              <a:t>multiscreen TV platforms</a:t>
            </a:r>
            <a:r>
              <a:rPr lang="en-US" sz="2400">
                <a:solidFill>
                  <a:srgbClr val="ED3C8D"/>
                </a:solidFill>
                <a:latin typeface="Helvetica" panose="020B0403020202020204" pitchFamily="34" charset="0"/>
              </a:rPr>
              <a:t>,</a:t>
            </a:r>
            <a:r>
              <a:rPr lang="en-US" sz="2400">
                <a:latin typeface="Helvetica" panose="020B0403020202020204" pitchFamily="34" charset="0"/>
              </a:rPr>
              <a:t> </a:t>
            </a:r>
            <a:r>
              <a:rPr lang="en-US" sz="2400" b="1">
                <a:solidFill>
                  <a:srgbClr val="ED3C8D"/>
                </a:solidFill>
                <a:latin typeface="Helvetica" panose="020B0403020202020204" pitchFamily="34" charset="0"/>
              </a:rPr>
              <a:t>streaming services </a:t>
            </a:r>
            <a:r>
              <a:rPr lang="en-US" sz="2400">
                <a:solidFill>
                  <a:schemeClr val="bg1"/>
                </a:solidFill>
                <a:latin typeface="Helvetica" panose="020B0403020202020204" pitchFamily="34" charset="0"/>
              </a:rPr>
              <a:t>and</a:t>
            </a:r>
            <a:r>
              <a:rPr lang="en-US" sz="2400">
                <a:latin typeface="Helvetica" panose="020B0403020202020204" pitchFamily="34" charset="0"/>
              </a:rPr>
              <a:t> </a:t>
            </a:r>
            <a:r>
              <a:rPr lang="en-US" sz="2400" b="1">
                <a:solidFill>
                  <a:srgbClr val="ED3C8D"/>
                </a:solidFill>
                <a:latin typeface="Helvetica" panose="020B0403020202020204" pitchFamily="34" charset="0"/>
              </a:rPr>
              <a:t>movie theaters</a:t>
            </a:r>
            <a:r>
              <a:rPr lang="en-US" sz="2400">
                <a:solidFill>
                  <a:srgbClr val="ED3C8D"/>
                </a:solidFill>
                <a:latin typeface="Helvetica" panose="020B0403020202020204" pitchFamily="34" charset="0"/>
              </a:rPr>
              <a:t>.</a:t>
            </a:r>
          </a:p>
        </p:txBody>
      </p:sp>
      <p:graphicFrame>
        <p:nvGraphicFramePr>
          <p:cNvPr id="11" name="Chart 10">
            <a:extLst>
              <a:ext uri="{FF2B5EF4-FFF2-40B4-BE49-F238E27FC236}">
                <a16:creationId xmlns:a16="http://schemas.microsoft.com/office/drawing/2014/main" id="{E877C02D-C975-5D76-05BE-BB6224864252}"/>
              </a:ext>
            </a:extLst>
          </p:cNvPr>
          <p:cNvGraphicFramePr/>
          <p:nvPr>
            <p:extLst>
              <p:ext uri="{D42A27DB-BD31-4B8C-83A1-F6EECF244321}">
                <p14:modId xmlns:p14="http://schemas.microsoft.com/office/powerpoint/2010/main" val="876198428"/>
              </p:ext>
            </p:extLst>
          </p:nvPr>
        </p:nvGraphicFramePr>
        <p:xfrm>
          <a:off x="5282320" y="1781770"/>
          <a:ext cx="7042324" cy="4297361"/>
        </p:xfrm>
        <a:graphic>
          <a:graphicData uri="http://schemas.openxmlformats.org/drawingml/2006/chart">
            <c:chart xmlns:c="http://schemas.openxmlformats.org/drawingml/2006/chart" xmlns:r="http://schemas.openxmlformats.org/officeDocument/2006/relationships" r:id="rId4"/>
          </a:graphicData>
        </a:graphic>
      </p:graphicFrame>
      <p:sp>
        <p:nvSpPr>
          <p:cNvPr id="12" name="Rectangle 11">
            <a:extLst>
              <a:ext uri="{FF2B5EF4-FFF2-40B4-BE49-F238E27FC236}">
                <a16:creationId xmlns:a16="http://schemas.microsoft.com/office/drawing/2014/main" id="{10C15A2B-4E4B-6470-3AF8-0F7ECFB26870}"/>
              </a:ext>
            </a:extLst>
          </p:cNvPr>
          <p:cNvSpPr/>
          <p:nvPr/>
        </p:nvSpPr>
        <p:spPr>
          <a:xfrm>
            <a:off x="7664054" y="3059399"/>
            <a:ext cx="2278855"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F1A62"/>
                </a:solidFill>
                <a:effectLst/>
                <a:uLnTx/>
                <a:uFillTx/>
                <a:latin typeface="Helvetica" panose="020B0604020202020204" pitchFamily="2" charset="0"/>
                <a:ea typeface="Calibri" panose="020F0502020204030204" pitchFamily="34" charset="0"/>
                <a:cs typeface="Calibri" panose="020F0502020204030204" pitchFamily="34" charset="0"/>
              </a:rPr>
              <a:t>Premium Video Ecosystem</a:t>
            </a:r>
            <a:endParaRPr kumimoji="0" lang="en-US" sz="1600" b="1" i="0" u="sng" strike="noStrike" kern="1200" cap="none" spc="0" normalizeH="0" baseline="0" noProof="0">
              <a:ln>
                <a:noFill/>
              </a:ln>
              <a:solidFill>
                <a:srgbClr val="1F1A62"/>
              </a:solidFill>
              <a:effectLst/>
              <a:uLnTx/>
              <a:uFillTx/>
              <a:latin typeface="Helvetica" panose="020B0604020202020204" pitchFamily="2" charset="0"/>
              <a:ea typeface="Calibri" panose="020F0502020204030204" pitchFamily="34" charset="0"/>
              <a:cs typeface="+mn-cs"/>
            </a:endParaRPr>
          </a:p>
        </p:txBody>
      </p:sp>
      <p:sp>
        <p:nvSpPr>
          <p:cNvPr id="18" name="TextBox 17">
            <a:extLst>
              <a:ext uri="{FF2B5EF4-FFF2-40B4-BE49-F238E27FC236}">
                <a16:creationId xmlns:a16="http://schemas.microsoft.com/office/drawing/2014/main" id="{332F56AC-665F-48D6-FFFA-F81B63B3872F}"/>
              </a:ext>
            </a:extLst>
          </p:cNvPr>
          <p:cNvSpPr txBox="1"/>
          <p:nvPr/>
        </p:nvSpPr>
        <p:spPr>
          <a:xfrm>
            <a:off x="7721128" y="5955112"/>
            <a:ext cx="2164702" cy="461665"/>
          </a:xfrm>
          <a:prstGeom prst="rect">
            <a:avLst/>
          </a:prstGeom>
          <a:noFill/>
        </p:spPr>
        <p:txBody>
          <a:bodyPr wrap="square" rtlCol="0">
            <a:spAutoFit/>
          </a:bodyPr>
          <a:lstStyle/>
          <a:p>
            <a:pPr algn="ctr"/>
            <a:r>
              <a:rPr lang="en-US" sz="1200" b="1" u="sng">
                <a:latin typeface="Helvetica" panose="020B0604020202020204" pitchFamily="34" charset="0"/>
                <a:cs typeface="Helvetica" panose="020B0604020202020204" pitchFamily="34" charset="0"/>
              </a:rPr>
              <a:t>Linear TV</a:t>
            </a:r>
          </a:p>
          <a:p>
            <a:pPr algn="ctr"/>
            <a:r>
              <a:rPr lang="en-US" sz="1100">
                <a:latin typeface="Helvetica" panose="020B0604020202020204" pitchFamily="34" charset="0"/>
                <a:cs typeface="Helvetica" panose="020B0604020202020204" pitchFamily="34" charset="0"/>
              </a:rPr>
              <a:t>(Cable &amp; Broadcast)</a:t>
            </a:r>
          </a:p>
        </p:txBody>
      </p:sp>
      <p:sp>
        <p:nvSpPr>
          <p:cNvPr id="19" name="TextBox 18">
            <a:extLst>
              <a:ext uri="{FF2B5EF4-FFF2-40B4-BE49-F238E27FC236}">
                <a16:creationId xmlns:a16="http://schemas.microsoft.com/office/drawing/2014/main" id="{83389755-8CCD-E9C6-B969-28EFD7D5C0C9}"/>
              </a:ext>
            </a:extLst>
          </p:cNvPr>
          <p:cNvSpPr txBox="1"/>
          <p:nvPr/>
        </p:nvSpPr>
        <p:spPr>
          <a:xfrm>
            <a:off x="9942909" y="2105273"/>
            <a:ext cx="2164702" cy="461665"/>
          </a:xfrm>
          <a:prstGeom prst="rect">
            <a:avLst/>
          </a:prstGeom>
          <a:noFill/>
        </p:spPr>
        <p:txBody>
          <a:bodyPr wrap="square" rtlCol="0">
            <a:spAutoFit/>
          </a:bodyPr>
          <a:lstStyle/>
          <a:p>
            <a:pPr algn="ctr"/>
            <a:r>
              <a:rPr lang="en-US" sz="1200" b="1" u="sng">
                <a:latin typeface="Helvetica" panose="020B0604020202020204" pitchFamily="34" charset="0"/>
                <a:cs typeface="Helvetica" panose="020B0604020202020204" pitchFamily="34" charset="0"/>
              </a:rPr>
              <a:t>Streaming</a:t>
            </a:r>
          </a:p>
          <a:p>
            <a:pPr algn="ctr"/>
            <a:r>
              <a:rPr lang="en-US" sz="1100">
                <a:latin typeface="Helvetica" panose="020B0604020202020204" pitchFamily="34" charset="0"/>
                <a:cs typeface="Helvetica" panose="020B0604020202020204" pitchFamily="34" charset="0"/>
              </a:rPr>
              <a:t>(SVOD, AVOD &amp; FAST)</a:t>
            </a:r>
          </a:p>
        </p:txBody>
      </p:sp>
      <p:sp>
        <p:nvSpPr>
          <p:cNvPr id="20" name="TextBox 19">
            <a:extLst>
              <a:ext uri="{FF2B5EF4-FFF2-40B4-BE49-F238E27FC236}">
                <a16:creationId xmlns:a16="http://schemas.microsoft.com/office/drawing/2014/main" id="{DD2BE826-8618-82DD-851F-4A983B597056}"/>
              </a:ext>
            </a:extLst>
          </p:cNvPr>
          <p:cNvSpPr txBox="1"/>
          <p:nvPr/>
        </p:nvSpPr>
        <p:spPr>
          <a:xfrm>
            <a:off x="5603125" y="2105273"/>
            <a:ext cx="2164702" cy="461665"/>
          </a:xfrm>
          <a:prstGeom prst="rect">
            <a:avLst/>
          </a:prstGeom>
          <a:noFill/>
        </p:spPr>
        <p:txBody>
          <a:bodyPr wrap="square" rtlCol="0">
            <a:spAutoFit/>
          </a:bodyPr>
          <a:lstStyle/>
          <a:p>
            <a:pPr algn="ctr"/>
            <a:r>
              <a:rPr lang="en-US" sz="1200" b="1" u="sng">
                <a:latin typeface="Helvetica" panose="020B0604020202020204" pitchFamily="34" charset="0"/>
                <a:cs typeface="Helvetica" panose="020B0604020202020204" pitchFamily="34" charset="0"/>
              </a:rPr>
              <a:t>vMVPD</a:t>
            </a:r>
          </a:p>
          <a:p>
            <a:pPr algn="ctr"/>
            <a:r>
              <a:rPr lang="en-US" sz="1100">
                <a:latin typeface="Helvetica" panose="020B0604020202020204" pitchFamily="34" charset="0"/>
                <a:cs typeface="Helvetica" panose="020B0604020202020204" pitchFamily="34" charset="0"/>
              </a:rPr>
              <a:t>(Virtual MVPD)</a:t>
            </a:r>
          </a:p>
        </p:txBody>
      </p:sp>
      <p:sp>
        <p:nvSpPr>
          <p:cNvPr id="22" name="TextBox 21">
            <a:extLst>
              <a:ext uri="{FF2B5EF4-FFF2-40B4-BE49-F238E27FC236}">
                <a16:creationId xmlns:a16="http://schemas.microsoft.com/office/drawing/2014/main" id="{92B31049-C02C-CE91-E64A-B06A124C92DD}"/>
              </a:ext>
            </a:extLst>
          </p:cNvPr>
          <p:cNvSpPr txBox="1"/>
          <p:nvPr/>
        </p:nvSpPr>
        <p:spPr>
          <a:xfrm>
            <a:off x="10263829" y="3973283"/>
            <a:ext cx="2164702" cy="276999"/>
          </a:xfrm>
          <a:prstGeom prst="rect">
            <a:avLst/>
          </a:prstGeom>
          <a:noFill/>
        </p:spPr>
        <p:txBody>
          <a:bodyPr wrap="square" rtlCol="0">
            <a:spAutoFit/>
          </a:bodyPr>
          <a:lstStyle/>
          <a:p>
            <a:pPr algn="ctr"/>
            <a:r>
              <a:rPr lang="en-US" sz="1200" b="1" u="sng">
                <a:latin typeface="Helvetica" panose="020B0604020202020204" pitchFamily="34" charset="0"/>
                <a:cs typeface="Helvetica" panose="020B0604020202020204" pitchFamily="34" charset="0"/>
              </a:rPr>
              <a:t>Cinema</a:t>
            </a:r>
          </a:p>
        </p:txBody>
      </p:sp>
      <p:pic>
        <p:nvPicPr>
          <p:cNvPr id="30" name="Picture 29" descr="A cartoon of a television with a remote control&#10;&#10;Description automatically generated">
            <a:extLst>
              <a:ext uri="{FF2B5EF4-FFF2-40B4-BE49-F238E27FC236}">
                <a16:creationId xmlns:a16="http://schemas.microsoft.com/office/drawing/2014/main" id="{82B62143-28B3-15B8-D5B3-1B13D1057FA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320510" y="2157809"/>
            <a:ext cx="895260" cy="895260"/>
          </a:xfrm>
          <a:prstGeom prst="rect">
            <a:avLst/>
          </a:prstGeom>
        </p:spPr>
      </p:pic>
      <p:pic>
        <p:nvPicPr>
          <p:cNvPr id="32" name="Picture 31" descr="A computer screen with a play button&#10;&#10;Description automatically generated">
            <a:extLst>
              <a:ext uri="{FF2B5EF4-FFF2-40B4-BE49-F238E27FC236}">
                <a16:creationId xmlns:a16="http://schemas.microsoft.com/office/drawing/2014/main" id="{F68D68C6-B1E2-7A6F-5E45-7F7EC054132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290625" y="2091859"/>
            <a:ext cx="964375" cy="964375"/>
          </a:xfrm>
          <a:prstGeom prst="rect">
            <a:avLst/>
          </a:prstGeom>
        </p:spPr>
      </p:pic>
      <p:pic>
        <p:nvPicPr>
          <p:cNvPr id="40" name="Picture 39" descr="A screen with a play sign and seats&#10;&#10;Description automatically generated">
            <a:extLst>
              <a:ext uri="{FF2B5EF4-FFF2-40B4-BE49-F238E27FC236}">
                <a16:creationId xmlns:a16="http://schemas.microsoft.com/office/drawing/2014/main" id="{E5746175-0B02-B7FA-EFCE-F05267E2C8C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915286" y="3930450"/>
            <a:ext cx="992540" cy="992540"/>
          </a:xfrm>
          <a:prstGeom prst="rect">
            <a:avLst/>
          </a:prstGeom>
        </p:spPr>
      </p:pic>
      <p:sp>
        <p:nvSpPr>
          <p:cNvPr id="21" name="TextBox 20">
            <a:extLst>
              <a:ext uri="{FF2B5EF4-FFF2-40B4-BE49-F238E27FC236}">
                <a16:creationId xmlns:a16="http://schemas.microsoft.com/office/drawing/2014/main" id="{4902907D-28C3-9F95-674F-971157B01AD2}"/>
              </a:ext>
            </a:extLst>
          </p:cNvPr>
          <p:cNvSpPr txBox="1"/>
          <p:nvPr/>
        </p:nvSpPr>
        <p:spPr>
          <a:xfrm>
            <a:off x="5208334" y="3973283"/>
            <a:ext cx="1706993" cy="800219"/>
          </a:xfrm>
          <a:prstGeom prst="rect">
            <a:avLst/>
          </a:prstGeom>
          <a:noFill/>
        </p:spPr>
        <p:txBody>
          <a:bodyPr wrap="square" rtlCol="0">
            <a:spAutoFit/>
          </a:bodyPr>
          <a:lstStyle/>
          <a:p>
            <a:pPr algn="ctr"/>
            <a:r>
              <a:rPr lang="en-US" sz="1200" b="1" u="sng">
                <a:latin typeface="Helvetica" panose="020B0604020202020204" pitchFamily="34" charset="0"/>
                <a:cs typeface="Helvetica" panose="020B0604020202020204" pitchFamily="34" charset="0"/>
              </a:rPr>
              <a:t>TV Network Extensions</a:t>
            </a:r>
          </a:p>
          <a:p>
            <a:pPr algn="ctr"/>
            <a:r>
              <a:rPr lang="en-US" sz="1100">
                <a:latin typeface="Helvetica" panose="020B0604020202020204" pitchFamily="34" charset="0"/>
                <a:cs typeface="Helvetica" panose="020B0604020202020204" pitchFamily="34" charset="0"/>
              </a:rPr>
              <a:t>(TV Network Apps &amp; </a:t>
            </a:r>
          </a:p>
          <a:p>
            <a:pPr algn="ctr"/>
            <a:r>
              <a:rPr lang="en-US" sz="1100">
                <a:latin typeface="Helvetica" panose="020B0604020202020204" pitchFamily="34" charset="0"/>
                <a:cs typeface="Helvetica" panose="020B0604020202020204" pitchFamily="34" charset="0"/>
              </a:rPr>
              <a:t>Set-top-box VOD)</a:t>
            </a:r>
          </a:p>
        </p:txBody>
      </p:sp>
      <p:pic>
        <p:nvPicPr>
          <p:cNvPr id="42" name="Picture 41" descr="A colorful screen with a play button&#10;&#10;Description automatically generated">
            <a:extLst>
              <a:ext uri="{FF2B5EF4-FFF2-40B4-BE49-F238E27FC236}">
                <a16:creationId xmlns:a16="http://schemas.microsoft.com/office/drawing/2014/main" id="{167FD45D-A424-CE96-8B91-666F91A5773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694508" y="3850405"/>
            <a:ext cx="924148" cy="924148"/>
          </a:xfrm>
          <a:prstGeom prst="rect">
            <a:avLst/>
          </a:prstGeom>
        </p:spPr>
      </p:pic>
      <p:pic>
        <p:nvPicPr>
          <p:cNvPr id="44" name="Picture 43" descr="A computer and remote control&#10;&#10;Description automatically generated">
            <a:extLst>
              <a:ext uri="{FF2B5EF4-FFF2-40B4-BE49-F238E27FC236}">
                <a16:creationId xmlns:a16="http://schemas.microsoft.com/office/drawing/2014/main" id="{CD97E572-A401-0BCB-E20F-B4E0FF958622}"/>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305294" y="5085927"/>
            <a:ext cx="996369" cy="996369"/>
          </a:xfrm>
          <a:prstGeom prst="rect">
            <a:avLst/>
          </a:prstGeom>
        </p:spPr>
      </p:pic>
      <p:pic>
        <p:nvPicPr>
          <p:cNvPr id="46" name="Picture 45" descr="A person with headphones and a camera&#10;&#10;Description automatically generated">
            <a:extLst>
              <a:ext uri="{FF2B5EF4-FFF2-40B4-BE49-F238E27FC236}">
                <a16:creationId xmlns:a16="http://schemas.microsoft.com/office/drawing/2014/main" id="{9629E22B-FFB6-C5E2-6C2F-3E0CDB317B20}"/>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255001" y="3669748"/>
            <a:ext cx="1096957" cy="1096957"/>
          </a:xfrm>
          <a:prstGeom prst="rect">
            <a:avLst/>
          </a:prstGeom>
        </p:spPr>
      </p:pic>
    </p:spTree>
    <p:extLst>
      <p:ext uri="{BB962C8B-B14F-4D97-AF65-F5344CB8AC3E}">
        <p14:creationId xmlns:p14="http://schemas.microsoft.com/office/powerpoint/2010/main" val="13617763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52AD7-7F6F-4810-03DE-C115B33C9778}"/>
              </a:ext>
            </a:extLst>
          </p:cNvPr>
          <p:cNvSpPr/>
          <p:nvPr/>
        </p:nvSpPr>
        <p:spPr>
          <a:xfrm>
            <a:off x="0" y="168501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1BF894CE-5EB9-4BB3-F6C7-477E37F6A6AA}"/>
              </a:ext>
            </a:extLst>
          </p:cNvPr>
          <p:cNvSpPr/>
          <p:nvPr/>
        </p:nvSpPr>
        <p:spPr>
          <a:xfrm>
            <a:off x="303905" y="388213"/>
            <a:ext cx="11792845"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B1464"/>
                </a:solidFill>
                <a:latin typeface="Helvetica" pitchFamily="2" charset="0"/>
              </a:rPr>
              <a:t>Audiences genuinely have an </a:t>
            </a:r>
            <a:r>
              <a:rPr lang="en-US" sz="2600" b="1">
                <a:solidFill>
                  <a:srgbClr val="ED3C8D"/>
                </a:solidFill>
                <a:latin typeface="Helvetica" pitchFamily="2" charset="0"/>
              </a:rPr>
              <a:t>excitement for quality, premium video content</a:t>
            </a:r>
            <a:r>
              <a:rPr lang="en-US" sz="2600" b="1">
                <a:solidFill>
                  <a:srgbClr val="1B1464"/>
                </a:solidFill>
                <a:latin typeface="Helvetica" pitchFamily="2" charset="0"/>
              </a:rPr>
              <a:t> across platforms</a:t>
            </a:r>
            <a:endParaRPr lang="en-US" sz="2600" b="1">
              <a:solidFill>
                <a:srgbClr val="ED3C8D"/>
              </a:solidFill>
              <a:latin typeface="Helvetica" pitchFamily="2" charset="0"/>
            </a:endParaRPr>
          </a:p>
        </p:txBody>
      </p:sp>
      <p:pic>
        <p:nvPicPr>
          <p:cNvPr id="2" name="Picture 1">
            <a:extLst>
              <a:ext uri="{FF2B5EF4-FFF2-40B4-BE49-F238E27FC236}">
                <a16:creationId xmlns:a16="http://schemas.microsoft.com/office/drawing/2014/main" id="{06CEDF0A-D03C-E28C-8382-06185E8D0B5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BDE1BC5F-BB63-0916-3A60-3B803226C47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1E957BC7-FFD0-73CE-08EA-C2A979729B8D}"/>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11" name="TextBox 10">
            <a:extLst>
              <a:ext uri="{FF2B5EF4-FFF2-40B4-BE49-F238E27FC236}">
                <a16:creationId xmlns:a16="http://schemas.microsoft.com/office/drawing/2014/main" id="{2A2411EB-E3AE-C7C7-8AC8-0B83DE77389F}"/>
              </a:ext>
            </a:extLst>
          </p:cNvPr>
          <p:cNvSpPr txBox="1"/>
          <p:nvPr/>
        </p:nvSpPr>
        <p:spPr>
          <a:xfrm>
            <a:off x="-7767" y="1755465"/>
            <a:ext cx="1220636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Viewers’ Passion for Premium </a:t>
            </a:r>
            <a:r>
              <a:rPr lang="en-US" sz="1600" b="1" u="sng">
                <a:solidFill>
                  <a:srgbClr val="1B1464"/>
                </a:solidFill>
                <a:latin typeface="Helvetica" panose="020B0403020202020204" pitchFamily="34" charset="0"/>
              </a:rPr>
              <a:t>Video</a:t>
            </a:r>
            <a:endPar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28" name="TextBox 27">
            <a:extLst>
              <a:ext uri="{FF2B5EF4-FFF2-40B4-BE49-F238E27FC236}">
                <a16:creationId xmlns:a16="http://schemas.microsoft.com/office/drawing/2014/main" id="{2729335E-3A19-9B01-9145-2DEF2CE87ADB}"/>
              </a:ext>
            </a:extLst>
          </p:cNvPr>
          <p:cNvSpPr txBox="1"/>
          <p:nvPr/>
        </p:nvSpPr>
        <p:spPr>
          <a:xfrm>
            <a:off x="461687" y="6319914"/>
            <a:ext cx="1170879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*MRI-Simmons Cord Evolution, August 2023. Base = Adults 18+, any agree</a:t>
            </a:r>
            <a:r>
              <a:rPr lang="en-US" sz="800">
                <a:solidFill>
                  <a:srgbClr val="1B1464"/>
                </a:solidFill>
                <a:latin typeface="Helvetica" panose="020B0604020202020204" pitchFamily="34" charset="0"/>
                <a:cs typeface="Helvetica" panose="020B0604020202020204" pitchFamily="34" charset="0"/>
              </a:rPr>
              <a:t>. **NCM, Behind the Screens Survey, August 2022.</a:t>
            </a:r>
            <a:endParaRPr kumimoji="0" lang="fr-FR"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sp>
        <p:nvSpPr>
          <p:cNvPr id="3" name="Rectangle: Rounded Corners 2">
            <a:extLst>
              <a:ext uri="{FF2B5EF4-FFF2-40B4-BE49-F238E27FC236}">
                <a16:creationId xmlns:a16="http://schemas.microsoft.com/office/drawing/2014/main" id="{553BC388-A87E-7FB1-4565-886E87B4C9B0}"/>
              </a:ext>
            </a:extLst>
          </p:cNvPr>
          <p:cNvSpPr/>
          <p:nvPr/>
        </p:nvSpPr>
        <p:spPr>
          <a:xfrm>
            <a:off x="299617" y="2274676"/>
            <a:ext cx="3619396" cy="3887658"/>
          </a:xfrm>
          <a:prstGeom prst="roundRect">
            <a:avLst/>
          </a:prstGeom>
          <a:solidFill>
            <a:schemeClr val="bg1"/>
          </a:solidFill>
          <a:ln w="19050">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26CEE43-F834-0181-CB11-96413D8E0CE9}"/>
              </a:ext>
            </a:extLst>
          </p:cNvPr>
          <p:cNvSpPr txBox="1"/>
          <p:nvPr/>
        </p:nvSpPr>
        <p:spPr>
          <a:xfrm>
            <a:off x="697317" y="3576098"/>
            <a:ext cx="282399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sng" strike="noStrike" kern="1200" cap="none" spc="0" normalizeH="0" baseline="0" noProof="0">
                <a:ln>
                  <a:noFill/>
                </a:ln>
                <a:solidFill>
                  <a:srgbClr val="ED3C8D"/>
                </a:solidFill>
                <a:effectLst/>
                <a:uLnTx/>
                <a:uFillTx/>
                <a:latin typeface="Helvetica" panose="020B0403020202020204" pitchFamily="34" charset="0"/>
                <a:ea typeface="+mn-ea"/>
                <a:cs typeface="+mn-cs"/>
              </a:rPr>
              <a:t>Linear TV</a:t>
            </a:r>
          </a:p>
        </p:txBody>
      </p:sp>
      <p:pic>
        <p:nvPicPr>
          <p:cNvPr id="18" name="Picture 17" descr="A computer and remote control&#10;&#10;Description automatically generated">
            <a:extLst>
              <a:ext uri="{FF2B5EF4-FFF2-40B4-BE49-F238E27FC236}">
                <a16:creationId xmlns:a16="http://schemas.microsoft.com/office/drawing/2014/main" id="{E609742E-8A4C-EB75-E0A2-4A0B0F228F2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97144" y="2309706"/>
            <a:ext cx="1224342" cy="1224342"/>
          </a:xfrm>
          <a:prstGeom prst="rect">
            <a:avLst/>
          </a:prstGeom>
        </p:spPr>
      </p:pic>
      <p:sp>
        <p:nvSpPr>
          <p:cNvPr id="32" name="TextBox 31">
            <a:extLst>
              <a:ext uri="{FF2B5EF4-FFF2-40B4-BE49-F238E27FC236}">
                <a16:creationId xmlns:a16="http://schemas.microsoft.com/office/drawing/2014/main" id="{D9AE2D50-8152-9526-1ABC-7625113AED22}"/>
              </a:ext>
            </a:extLst>
          </p:cNvPr>
          <p:cNvSpPr txBox="1"/>
          <p:nvPr/>
        </p:nvSpPr>
        <p:spPr>
          <a:xfrm>
            <a:off x="311671" y="3947150"/>
            <a:ext cx="3595289" cy="923330"/>
          </a:xfrm>
          <a:prstGeom prst="rect">
            <a:avLst/>
          </a:prstGeom>
          <a:noFill/>
        </p:spPr>
        <p:txBody>
          <a:bodyPr wrap="square" rtlCol="0">
            <a:spAutoFit/>
          </a:bodyPr>
          <a:lstStyle/>
          <a:p>
            <a:pPr algn="ctr"/>
            <a:r>
              <a:rPr lang="en-US" sz="5400" b="1">
                <a:solidFill>
                  <a:srgbClr val="ED3C8D"/>
                </a:solidFill>
                <a:latin typeface="Helvetica" panose="020B0403020202020204" pitchFamily="34" charset="0"/>
              </a:rPr>
              <a:t>76%</a:t>
            </a:r>
          </a:p>
        </p:txBody>
      </p:sp>
      <p:sp>
        <p:nvSpPr>
          <p:cNvPr id="35" name="TextBox 34">
            <a:extLst>
              <a:ext uri="{FF2B5EF4-FFF2-40B4-BE49-F238E27FC236}">
                <a16:creationId xmlns:a16="http://schemas.microsoft.com/office/drawing/2014/main" id="{AF4840C9-6BCE-2A78-0658-44F125EB35C7}"/>
              </a:ext>
            </a:extLst>
          </p:cNvPr>
          <p:cNvSpPr txBox="1"/>
          <p:nvPr/>
        </p:nvSpPr>
        <p:spPr>
          <a:xfrm>
            <a:off x="311671" y="4853514"/>
            <a:ext cx="3595288" cy="707886"/>
          </a:xfrm>
          <a:prstGeom prst="rect">
            <a:avLst/>
          </a:prstGeom>
          <a:noFill/>
        </p:spPr>
        <p:txBody>
          <a:bodyPr wrap="square" rtlCol="0">
            <a:spAutoFit/>
          </a:bodyPr>
          <a:lstStyle/>
          <a:p>
            <a:pPr algn="ctr"/>
            <a:r>
              <a:rPr lang="en-US" sz="2000">
                <a:solidFill>
                  <a:srgbClr val="ED3C8D"/>
                </a:solidFill>
                <a:latin typeface="Helvetica" panose="020B0403020202020204" pitchFamily="34" charset="0"/>
              </a:rPr>
              <a:t>of adults say that</a:t>
            </a:r>
          </a:p>
          <a:p>
            <a:pPr algn="ctr"/>
            <a:r>
              <a:rPr lang="en-US" sz="2000" i="1">
                <a:solidFill>
                  <a:srgbClr val="ED3C8D"/>
                </a:solidFill>
                <a:latin typeface="Helvetica" panose="020B0403020202020204" pitchFamily="34" charset="0"/>
              </a:rPr>
              <a:t>‘they just love watching TV’*</a:t>
            </a:r>
            <a:endParaRPr lang="en-US" sz="2000">
              <a:solidFill>
                <a:srgbClr val="ED3C8D"/>
              </a:solidFill>
              <a:latin typeface="Helvetica" panose="020B0403020202020204" pitchFamily="34" charset="0"/>
            </a:endParaRPr>
          </a:p>
        </p:txBody>
      </p:sp>
      <p:sp>
        <p:nvSpPr>
          <p:cNvPr id="8" name="Rectangle: Rounded Corners 7">
            <a:extLst>
              <a:ext uri="{FF2B5EF4-FFF2-40B4-BE49-F238E27FC236}">
                <a16:creationId xmlns:a16="http://schemas.microsoft.com/office/drawing/2014/main" id="{FA7011F9-5AFD-FECA-D00B-7ABC9934BF93}"/>
              </a:ext>
            </a:extLst>
          </p:cNvPr>
          <p:cNvSpPr/>
          <p:nvPr/>
        </p:nvSpPr>
        <p:spPr>
          <a:xfrm>
            <a:off x="4297624" y="2274676"/>
            <a:ext cx="3619396" cy="3887658"/>
          </a:xfrm>
          <a:prstGeom prst="roundRect">
            <a:avLst/>
          </a:prstGeom>
          <a:solidFill>
            <a:schemeClr val="bg1"/>
          </a:solidFill>
          <a:ln w="19050">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B32C36F-CE88-D2C1-3CEE-1390E718CDA2}"/>
              </a:ext>
            </a:extLst>
          </p:cNvPr>
          <p:cNvSpPr txBox="1"/>
          <p:nvPr/>
        </p:nvSpPr>
        <p:spPr>
          <a:xfrm>
            <a:off x="4684002" y="3576098"/>
            <a:ext cx="282399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sng" strike="noStrike" kern="1200" cap="none" spc="0" normalizeH="0" baseline="0" noProof="0">
                <a:ln>
                  <a:noFill/>
                </a:ln>
                <a:solidFill>
                  <a:srgbClr val="27C6F2"/>
                </a:solidFill>
                <a:effectLst/>
                <a:uLnTx/>
                <a:uFillTx/>
                <a:latin typeface="Helvetica" panose="020B0403020202020204" pitchFamily="34" charset="0"/>
                <a:ea typeface="+mn-ea"/>
                <a:cs typeface="+mn-cs"/>
              </a:rPr>
              <a:t>Streaming</a:t>
            </a:r>
          </a:p>
        </p:txBody>
      </p:sp>
      <p:pic>
        <p:nvPicPr>
          <p:cNvPr id="16" name="Picture 15" descr="A cartoon of a television with a remote control&#10;&#10;Description automatically generated">
            <a:extLst>
              <a:ext uri="{FF2B5EF4-FFF2-40B4-BE49-F238E27FC236}">
                <a16:creationId xmlns:a16="http://schemas.microsoft.com/office/drawing/2014/main" id="{FDD2A7F1-E993-2871-481A-01E68397212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527025" y="2399981"/>
            <a:ext cx="1134067" cy="1134067"/>
          </a:xfrm>
          <a:prstGeom prst="rect">
            <a:avLst/>
          </a:prstGeom>
        </p:spPr>
      </p:pic>
      <p:sp>
        <p:nvSpPr>
          <p:cNvPr id="33" name="TextBox 32">
            <a:extLst>
              <a:ext uri="{FF2B5EF4-FFF2-40B4-BE49-F238E27FC236}">
                <a16:creationId xmlns:a16="http://schemas.microsoft.com/office/drawing/2014/main" id="{92F2EC82-35A9-6663-60BE-120235EE47CF}"/>
              </a:ext>
            </a:extLst>
          </p:cNvPr>
          <p:cNvSpPr txBox="1"/>
          <p:nvPr/>
        </p:nvSpPr>
        <p:spPr>
          <a:xfrm>
            <a:off x="4298356" y="3947150"/>
            <a:ext cx="3595289" cy="923330"/>
          </a:xfrm>
          <a:prstGeom prst="rect">
            <a:avLst/>
          </a:prstGeom>
          <a:noFill/>
        </p:spPr>
        <p:txBody>
          <a:bodyPr wrap="square" rtlCol="0">
            <a:spAutoFit/>
          </a:bodyPr>
          <a:lstStyle/>
          <a:p>
            <a:pPr algn="ctr"/>
            <a:r>
              <a:rPr lang="en-US" sz="5400" b="1">
                <a:solidFill>
                  <a:srgbClr val="00BFF2"/>
                </a:solidFill>
                <a:latin typeface="Helvetica" panose="020B0403020202020204" pitchFamily="34" charset="0"/>
              </a:rPr>
              <a:t>75%</a:t>
            </a:r>
          </a:p>
        </p:txBody>
      </p:sp>
      <p:sp>
        <p:nvSpPr>
          <p:cNvPr id="36" name="TextBox 35">
            <a:extLst>
              <a:ext uri="{FF2B5EF4-FFF2-40B4-BE49-F238E27FC236}">
                <a16:creationId xmlns:a16="http://schemas.microsoft.com/office/drawing/2014/main" id="{7AA2130B-02E6-23F9-761D-D72E8248E4C2}"/>
              </a:ext>
            </a:extLst>
          </p:cNvPr>
          <p:cNvSpPr txBox="1"/>
          <p:nvPr/>
        </p:nvSpPr>
        <p:spPr>
          <a:xfrm>
            <a:off x="4298356" y="4853514"/>
            <a:ext cx="3595288" cy="1015663"/>
          </a:xfrm>
          <a:prstGeom prst="rect">
            <a:avLst/>
          </a:prstGeom>
          <a:noFill/>
        </p:spPr>
        <p:txBody>
          <a:bodyPr wrap="square" rtlCol="0">
            <a:spAutoFit/>
          </a:bodyPr>
          <a:lstStyle/>
          <a:p>
            <a:pPr algn="ctr"/>
            <a:r>
              <a:rPr lang="en-US" sz="2000" dirty="0">
                <a:solidFill>
                  <a:srgbClr val="27C6F2"/>
                </a:solidFill>
                <a:latin typeface="Helvetica" panose="020B0403020202020204" pitchFamily="34" charset="0"/>
              </a:rPr>
              <a:t>of adults say that</a:t>
            </a:r>
          </a:p>
          <a:p>
            <a:pPr algn="ctr"/>
            <a:r>
              <a:rPr lang="en-US" sz="2000" i="1" dirty="0">
                <a:solidFill>
                  <a:srgbClr val="27C6F2"/>
                </a:solidFill>
                <a:latin typeface="Helvetica" panose="020B0403020202020204" pitchFamily="34" charset="0"/>
              </a:rPr>
              <a:t>‘they love streaming </a:t>
            </a:r>
            <a:br>
              <a:rPr lang="en-US" sz="2000" i="1" dirty="0">
                <a:solidFill>
                  <a:srgbClr val="27C6F2"/>
                </a:solidFill>
                <a:latin typeface="Helvetica" panose="020B0403020202020204" pitchFamily="34" charset="0"/>
              </a:rPr>
            </a:br>
            <a:r>
              <a:rPr lang="en-US" sz="2000" i="1" dirty="0">
                <a:solidFill>
                  <a:srgbClr val="27C6F2"/>
                </a:solidFill>
                <a:latin typeface="Helvetica" panose="020B0403020202020204" pitchFamily="34" charset="0"/>
              </a:rPr>
              <a:t>TV shows’*</a:t>
            </a:r>
            <a:endParaRPr lang="en-US" sz="2000" dirty="0">
              <a:solidFill>
                <a:srgbClr val="27C6F2"/>
              </a:solidFill>
              <a:latin typeface="Helvetica" panose="020B0403020202020204" pitchFamily="34" charset="0"/>
            </a:endParaRPr>
          </a:p>
        </p:txBody>
      </p:sp>
      <p:sp>
        <p:nvSpPr>
          <p:cNvPr id="10" name="Rectangle: Rounded Corners 9">
            <a:extLst>
              <a:ext uri="{FF2B5EF4-FFF2-40B4-BE49-F238E27FC236}">
                <a16:creationId xmlns:a16="http://schemas.microsoft.com/office/drawing/2014/main" id="{E0156342-83A0-C4E5-5084-155BFBBF3FB4}"/>
              </a:ext>
            </a:extLst>
          </p:cNvPr>
          <p:cNvSpPr/>
          <p:nvPr/>
        </p:nvSpPr>
        <p:spPr>
          <a:xfrm>
            <a:off x="8304037" y="2274675"/>
            <a:ext cx="3632063" cy="3887658"/>
          </a:xfrm>
          <a:prstGeom prst="roundRect">
            <a:avLst/>
          </a:prstGeom>
          <a:solidFill>
            <a:schemeClr val="bg1"/>
          </a:solidFill>
          <a:ln w="19050">
            <a:solidFill>
              <a:srgbClr val="4EBE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Helvetica" panose="020B0403020202020204" pitchFamily="34" charset="0"/>
            </a:endParaRPr>
          </a:p>
        </p:txBody>
      </p:sp>
      <p:sp>
        <p:nvSpPr>
          <p:cNvPr id="14" name="TextBox 13">
            <a:extLst>
              <a:ext uri="{FF2B5EF4-FFF2-40B4-BE49-F238E27FC236}">
                <a16:creationId xmlns:a16="http://schemas.microsoft.com/office/drawing/2014/main" id="{9FE79C99-FF1D-5960-FE44-C59B2019FE3B}"/>
              </a:ext>
            </a:extLst>
          </p:cNvPr>
          <p:cNvSpPr txBox="1"/>
          <p:nvPr/>
        </p:nvSpPr>
        <p:spPr>
          <a:xfrm>
            <a:off x="8663974" y="3574606"/>
            <a:ext cx="282399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sng" strike="noStrike" kern="1200" cap="none" spc="0" normalizeH="0" baseline="0" noProof="0">
                <a:ln>
                  <a:noFill/>
                </a:ln>
                <a:solidFill>
                  <a:srgbClr val="4EBEA4"/>
                </a:solidFill>
                <a:effectLst/>
                <a:uLnTx/>
                <a:uFillTx/>
                <a:latin typeface="Helvetica" panose="020B0403020202020204" pitchFamily="34" charset="0"/>
                <a:ea typeface="+mn-ea"/>
                <a:cs typeface="+mn-cs"/>
              </a:rPr>
              <a:t>Cinema</a:t>
            </a:r>
          </a:p>
        </p:txBody>
      </p:sp>
      <p:pic>
        <p:nvPicPr>
          <p:cNvPr id="17" name="Picture 16" descr="A screen with a play sign and seats&#10;&#10;Description automatically generated">
            <a:extLst>
              <a:ext uri="{FF2B5EF4-FFF2-40B4-BE49-F238E27FC236}">
                <a16:creationId xmlns:a16="http://schemas.microsoft.com/office/drawing/2014/main" id="{2C944B32-5078-5F3D-ACBC-0DBEA9F2C53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569510" y="2408839"/>
            <a:ext cx="1101116" cy="1101116"/>
          </a:xfrm>
          <a:prstGeom prst="rect">
            <a:avLst/>
          </a:prstGeom>
        </p:spPr>
      </p:pic>
      <p:sp>
        <p:nvSpPr>
          <p:cNvPr id="34" name="TextBox 33">
            <a:extLst>
              <a:ext uri="{FF2B5EF4-FFF2-40B4-BE49-F238E27FC236}">
                <a16:creationId xmlns:a16="http://schemas.microsoft.com/office/drawing/2014/main" id="{95C2EBF0-E472-063C-130A-654B746BF8CC}"/>
              </a:ext>
            </a:extLst>
          </p:cNvPr>
          <p:cNvSpPr txBox="1"/>
          <p:nvPr/>
        </p:nvSpPr>
        <p:spPr>
          <a:xfrm>
            <a:off x="8295631" y="3947150"/>
            <a:ext cx="3640469" cy="923330"/>
          </a:xfrm>
          <a:prstGeom prst="rect">
            <a:avLst/>
          </a:prstGeom>
          <a:noFill/>
        </p:spPr>
        <p:txBody>
          <a:bodyPr wrap="square" rtlCol="0">
            <a:spAutoFit/>
          </a:bodyPr>
          <a:lstStyle/>
          <a:p>
            <a:pPr algn="ctr"/>
            <a:r>
              <a:rPr lang="en-US" sz="5400" b="1">
                <a:solidFill>
                  <a:srgbClr val="4EBEA4"/>
                </a:solidFill>
                <a:latin typeface="Helvetica" panose="020B0403020202020204" pitchFamily="34" charset="0"/>
              </a:rPr>
              <a:t>95%</a:t>
            </a:r>
          </a:p>
        </p:txBody>
      </p:sp>
      <p:sp>
        <p:nvSpPr>
          <p:cNvPr id="37" name="TextBox 36">
            <a:extLst>
              <a:ext uri="{FF2B5EF4-FFF2-40B4-BE49-F238E27FC236}">
                <a16:creationId xmlns:a16="http://schemas.microsoft.com/office/drawing/2014/main" id="{D0A4C87E-B38F-6CF4-4A8F-F885F68034B0}"/>
              </a:ext>
            </a:extLst>
          </p:cNvPr>
          <p:cNvSpPr txBox="1"/>
          <p:nvPr/>
        </p:nvSpPr>
        <p:spPr>
          <a:xfrm>
            <a:off x="8304037" y="4853514"/>
            <a:ext cx="3632063" cy="1015663"/>
          </a:xfrm>
          <a:prstGeom prst="rect">
            <a:avLst/>
          </a:prstGeom>
          <a:noFill/>
        </p:spPr>
        <p:txBody>
          <a:bodyPr wrap="square" rtlCol="0">
            <a:spAutoFit/>
          </a:bodyPr>
          <a:lstStyle/>
          <a:p>
            <a:pPr algn="ctr"/>
            <a:r>
              <a:rPr lang="en-US" sz="2000">
                <a:solidFill>
                  <a:srgbClr val="4EBEA4"/>
                </a:solidFill>
                <a:latin typeface="Helvetica" panose="020B0403020202020204" pitchFamily="34" charset="0"/>
              </a:rPr>
              <a:t>of adults say that</a:t>
            </a:r>
          </a:p>
          <a:p>
            <a:pPr algn="ctr"/>
            <a:r>
              <a:rPr lang="en-US" sz="2000" i="1">
                <a:solidFill>
                  <a:srgbClr val="4EBEA4"/>
                </a:solidFill>
                <a:latin typeface="Helvetica" panose="020B0403020202020204" pitchFamily="34" charset="0"/>
              </a:rPr>
              <a:t>‘going to movies is an event </a:t>
            </a:r>
            <a:br>
              <a:rPr lang="en-US" sz="2000" i="1">
                <a:solidFill>
                  <a:srgbClr val="4EBEA4"/>
                </a:solidFill>
                <a:latin typeface="Helvetica" panose="020B0403020202020204" pitchFamily="34" charset="0"/>
              </a:rPr>
            </a:br>
            <a:r>
              <a:rPr lang="en-US" sz="2000" i="1">
                <a:solidFill>
                  <a:srgbClr val="4EBEA4"/>
                </a:solidFill>
                <a:latin typeface="Helvetica" panose="020B0403020202020204" pitchFamily="34" charset="0"/>
              </a:rPr>
              <a:t>I make plans for in advance’**</a:t>
            </a:r>
            <a:endParaRPr lang="en-US" sz="2000">
              <a:solidFill>
                <a:srgbClr val="4EBEA4"/>
              </a:solidFill>
              <a:latin typeface="Helvetica" panose="020B0403020202020204" pitchFamily="34" charset="0"/>
            </a:endParaRPr>
          </a:p>
        </p:txBody>
      </p:sp>
    </p:spTree>
    <p:extLst>
      <p:ext uri="{BB962C8B-B14F-4D97-AF65-F5344CB8AC3E}">
        <p14:creationId xmlns:p14="http://schemas.microsoft.com/office/powerpoint/2010/main" val="6650894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52AD7-7F6F-4810-03DE-C115B33C9778}"/>
              </a:ext>
            </a:extLst>
          </p:cNvPr>
          <p:cNvSpPr>
            <a:spLocks noGrp="1" noRot="1" noMove="1" noResize="1" noEditPoints="1" noAdjustHandles="1" noChangeArrowheads="1" noChangeShapeType="1"/>
          </p:cNvSpPr>
          <p:nvPr/>
        </p:nvSpPr>
        <p:spPr>
          <a:xfrm>
            <a:off x="0" y="168501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1BF894CE-5EB9-4BB3-F6C7-477E37F6A6AA}"/>
              </a:ext>
            </a:extLst>
          </p:cNvPr>
          <p:cNvSpPr/>
          <p:nvPr/>
        </p:nvSpPr>
        <p:spPr>
          <a:xfrm>
            <a:off x="303905" y="388213"/>
            <a:ext cx="11792845"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B1464"/>
                </a:solidFill>
                <a:latin typeface="Helvetica" pitchFamily="2" charset="0"/>
              </a:rPr>
              <a:t>A key benefit of platforms like cinema, TV and streaming is the </a:t>
            </a:r>
            <a:r>
              <a:rPr lang="en-US" sz="2600" b="1">
                <a:solidFill>
                  <a:srgbClr val="ED3C8D"/>
                </a:solidFill>
                <a:latin typeface="Helvetica" pitchFamily="2" charset="0"/>
              </a:rPr>
              <a:t>high level of ad attention </a:t>
            </a:r>
            <a:r>
              <a:rPr lang="en-US" sz="2600" b="1">
                <a:solidFill>
                  <a:srgbClr val="1B1464"/>
                </a:solidFill>
                <a:latin typeface="Helvetica" pitchFamily="2" charset="0"/>
              </a:rPr>
              <a:t>they achieve relative to other digital and social channels</a:t>
            </a:r>
          </a:p>
        </p:txBody>
      </p:sp>
      <p:pic>
        <p:nvPicPr>
          <p:cNvPr id="2" name="Picture 1">
            <a:extLst>
              <a:ext uri="{FF2B5EF4-FFF2-40B4-BE49-F238E27FC236}">
                <a16:creationId xmlns:a16="http://schemas.microsoft.com/office/drawing/2014/main" id="{06CEDF0A-D03C-E28C-8382-06185E8D0B5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BDE1BC5F-BB63-0916-3A60-3B803226C47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1E957BC7-FFD0-73CE-08EA-C2A979729B8D}"/>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28" name="TextBox 27">
            <a:extLst>
              <a:ext uri="{FF2B5EF4-FFF2-40B4-BE49-F238E27FC236}">
                <a16:creationId xmlns:a16="http://schemas.microsoft.com/office/drawing/2014/main" id="{2729335E-3A19-9B01-9145-2DEF2CE87ADB}"/>
              </a:ext>
            </a:extLst>
          </p:cNvPr>
          <p:cNvSpPr txBox="1"/>
          <p:nvPr/>
        </p:nvSpPr>
        <p:spPr>
          <a:xfrm>
            <a:off x="472447" y="6075942"/>
            <a:ext cx="117087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*NCM &amp; Lumen, ‘Cinema in the Media Mix,’ March 2023; Cinema attention is based on an in-theater second-by-second eye tracking study with Lumen Research conducted in November 2022; Linear TV &amp; CTV reflects platform norms from TVision data. In-Stream &amp; Social reflects digital norms from Attention Economy figures based on US Lumen mobile passive panel data. *In-Stream</a:t>
            </a:r>
            <a:r>
              <a:rPr lang="en-US" sz="800">
                <a:solidFill>
                  <a:srgbClr val="1B1464"/>
                </a:solidFill>
                <a:latin typeface="Helvetica" panose="020B0604020202020204" pitchFamily="34" charset="0"/>
                <a:cs typeface="Helvetica" panose="020B0604020202020204" pitchFamily="34" charset="0"/>
              </a:rPr>
              <a:t> reflects the</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average </a:t>
            </a:r>
            <a:r>
              <a:rPr lang="en-US" sz="800">
                <a:solidFill>
                  <a:srgbClr val="1B1464"/>
                </a:solidFill>
                <a:latin typeface="Helvetica" panose="020B0604020202020204" pitchFamily="34" charset="0"/>
                <a:cs typeface="Helvetica" panose="020B0604020202020204" pitchFamily="34" charset="0"/>
              </a:rPr>
              <a:t>of two platforms </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(2.6 secs &amp; 3.3 Secs). **Social </a:t>
            </a:r>
            <a:r>
              <a:rPr lang="en-US" sz="800">
                <a:solidFill>
                  <a:srgbClr val="1B1464"/>
                </a:solidFill>
                <a:latin typeface="Helvetica" panose="020B0604020202020204" pitchFamily="34" charset="0"/>
                <a:cs typeface="Helvetica" panose="020B0604020202020204" pitchFamily="34" charset="0"/>
              </a:rPr>
              <a:t>reflects the</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 average </a:t>
            </a:r>
            <a:r>
              <a:rPr lang="en-US" sz="800">
                <a:solidFill>
                  <a:srgbClr val="1B1464"/>
                </a:solidFill>
                <a:latin typeface="Helvetica" panose="020B0604020202020204" pitchFamily="34" charset="0"/>
                <a:cs typeface="Helvetica" panose="020B0604020202020204" pitchFamily="34" charset="0"/>
              </a:rPr>
              <a:t>of two platforms </a:t>
            </a: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(2.0 Secs &amp; 1.1 Secs).</a:t>
            </a:r>
            <a:endParaRPr kumimoji="0" lang="fr-FR"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sp>
        <p:nvSpPr>
          <p:cNvPr id="26" name="TextBox 25">
            <a:extLst>
              <a:ext uri="{FF2B5EF4-FFF2-40B4-BE49-F238E27FC236}">
                <a16:creationId xmlns:a16="http://schemas.microsoft.com/office/drawing/2014/main" id="{DBECE352-C11F-F989-0B0C-6C45A33CE270}"/>
              </a:ext>
            </a:extLst>
          </p:cNvPr>
          <p:cNvSpPr txBox="1"/>
          <p:nvPr/>
        </p:nvSpPr>
        <p:spPr>
          <a:xfrm>
            <a:off x="52572" y="1820254"/>
            <a:ext cx="12139428"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Avg. </a:t>
            </a:r>
            <a:r>
              <a:rPr lang="en-US" b="1" u="sng">
                <a:solidFill>
                  <a:srgbClr val="1B1464"/>
                </a:solidFill>
                <a:latin typeface="Helvetica" panose="020B0403020202020204" pitchFamily="34" charset="0"/>
              </a:rPr>
              <a:t>Seconds Viewed of :15 Ad </a:t>
            </a:r>
            <a:r>
              <a:rPr kumimoji="0" lang="en-US"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by Platform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B1464"/>
                </a:solidFill>
                <a:effectLst/>
                <a:uLnTx/>
                <a:uFillTx/>
                <a:latin typeface="Helvetica" panose="020B0403020202020204" pitchFamily="34" charset="0"/>
                <a:ea typeface="+mn-ea"/>
                <a:cs typeface="+mn-cs"/>
              </a:rPr>
              <a:t>(Comparing second x second viewing via eye-tracking methodology*)</a:t>
            </a:r>
            <a:endParaRPr kumimoji="0" lang="en-US" sz="1200" b="0" i="0" u="none" strike="noStrike" kern="1200" cap="none" spc="0" normalizeH="0" baseline="0" noProof="0">
              <a:ln>
                <a:noFill/>
              </a:ln>
              <a:solidFill>
                <a:srgbClr val="1B1464"/>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C43A7DAE-F8DC-96ED-7C62-AA0A465C9A88}"/>
              </a:ext>
            </a:extLst>
          </p:cNvPr>
          <p:cNvSpPr/>
          <p:nvPr/>
        </p:nvSpPr>
        <p:spPr>
          <a:xfrm>
            <a:off x="425254" y="3057613"/>
            <a:ext cx="5418856" cy="2818666"/>
          </a:xfrm>
          <a:prstGeom prst="rect">
            <a:avLst/>
          </a:prstGeom>
          <a:solidFill>
            <a:schemeClr val="bg1"/>
          </a:solidFill>
          <a:ln w="28575">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53BAB830-4A3E-79E7-77AF-9F3D12B6C483}"/>
              </a:ext>
            </a:extLst>
          </p:cNvPr>
          <p:cNvSpPr txBox="1"/>
          <p:nvPr/>
        </p:nvSpPr>
        <p:spPr>
          <a:xfrm>
            <a:off x="425255" y="2617229"/>
            <a:ext cx="5418855" cy="400110"/>
          </a:xfrm>
          <a:prstGeom prst="rect">
            <a:avLst/>
          </a:prstGeom>
          <a:noFill/>
        </p:spPr>
        <p:txBody>
          <a:bodyPr wrap="square" rtlCol="0">
            <a:spAutoFit/>
          </a:bodyPr>
          <a:lstStyle/>
          <a:p>
            <a:pPr algn="ctr"/>
            <a:r>
              <a:rPr lang="en-US" sz="2000" b="1">
                <a:solidFill>
                  <a:srgbClr val="ED3C8D"/>
                </a:solidFill>
              </a:rPr>
              <a:t>Cinema, TV &amp; Streaming</a:t>
            </a:r>
          </a:p>
        </p:txBody>
      </p:sp>
      <p:sp>
        <p:nvSpPr>
          <p:cNvPr id="48" name="TextBox 47">
            <a:extLst>
              <a:ext uri="{FF2B5EF4-FFF2-40B4-BE49-F238E27FC236}">
                <a16:creationId xmlns:a16="http://schemas.microsoft.com/office/drawing/2014/main" id="{C5E0BAD0-9A3B-7AA5-CADF-F15FC360C757}"/>
              </a:ext>
            </a:extLst>
          </p:cNvPr>
          <p:cNvSpPr txBox="1"/>
          <p:nvPr/>
        </p:nvSpPr>
        <p:spPr>
          <a:xfrm>
            <a:off x="6355789" y="2617229"/>
            <a:ext cx="5418855" cy="400110"/>
          </a:xfrm>
          <a:prstGeom prst="rect">
            <a:avLst/>
          </a:prstGeom>
          <a:noFill/>
        </p:spPr>
        <p:txBody>
          <a:bodyPr wrap="square" rtlCol="0">
            <a:spAutoFit/>
          </a:bodyPr>
          <a:lstStyle/>
          <a:p>
            <a:pPr algn="ctr"/>
            <a:r>
              <a:rPr lang="en-US" sz="2000" b="1">
                <a:solidFill>
                  <a:srgbClr val="27C6F2"/>
                </a:solidFill>
              </a:rPr>
              <a:t>Digital &amp; Social</a:t>
            </a:r>
          </a:p>
        </p:txBody>
      </p:sp>
      <p:sp>
        <p:nvSpPr>
          <p:cNvPr id="54" name="Oval 53">
            <a:extLst>
              <a:ext uri="{FF2B5EF4-FFF2-40B4-BE49-F238E27FC236}">
                <a16:creationId xmlns:a16="http://schemas.microsoft.com/office/drawing/2014/main" id="{0C5362CE-4213-C133-0B33-F17CECAA0AE5}"/>
              </a:ext>
            </a:extLst>
          </p:cNvPr>
          <p:cNvSpPr/>
          <p:nvPr/>
        </p:nvSpPr>
        <p:spPr>
          <a:xfrm>
            <a:off x="592975" y="4028798"/>
            <a:ext cx="1455821" cy="1455821"/>
          </a:xfrm>
          <a:prstGeom prst="ellipse">
            <a:avLst/>
          </a:prstGeom>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t>11.3</a:t>
            </a:r>
            <a:br>
              <a:rPr lang="en-US" sz="3200" b="1"/>
            </a:br>
            <a:r>
              <a:rPr lang="en-US"/>
              <a:t>Secs</a:t>
            </a:r>
            <a:endParaRPr lang="en-US" sz="3200"/>
          </a:p>
        </p:txBody>
      </p:sp>
      <p:sp>
        <p:nvSpPr>
          <p:cNvPr id="55" name="Oval 54">
            <a:extLst>
              <a:ext uri="{FF2B5EF4-FFF2-40B4-BE49-F238E27FC236}">
                <a16:creationId xmlns:a16="http://schemas.microsoft.com/office/drawing/2014/main" id="{3E25B6A9-4524-1E51-B6CF-0C14789EAA19}"/>
              </a:ext>
            </a:extLst>
          </p:cNvPr>
          <p:cNvSpPr/>
          <p:nvPr/>
        </p:nvSpPr>
        <p:spPr>
          <a:xfrm>
            <a:off x="2406772" y="4028798"/>
            <a:ext cx="1455821" cy="1455821"/>
          </a:xfrm>
          <a:prstGeom prst="ellipse">
            <a:avLst/>
          </a:prstGeom>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t>7.4</a:t>
            </a:r>
            <a:br>
              <a:rPr lang="en-US" sz="3200" b="1"/>
            </a:br>
            <a:r>
              <a:rPr lang="en-US"/>
              <a:t>Secs</a:t>
            </a:r>
          </a:p>
        </p:txBody>
      </p:sp>
      <p:sp>
        <p:nvSpPr>
          <p:cNvPr id="57" name="Oval 56">
            <a:extLst>
              <a:ext uri="{FF2B5EF4-FFF2-40B4-BE49-F238E27FC236}">
                <a16:creationId xmlns:a16="http://schemas.microsoft.com/office/drawing/2014/main" id="{6742D59E-5605-BD8F-9E1F-F01314970951}"/>
              </a:ext>
            </a:extLst>
          </p:cNvPr>
          <p:cNvSpPr/>
          <p:nvPr/>
        </p:nvSpPr>
        <p:spPr>
          <a:xfrm>
            <a:off x="4233203" y="4028798"/>
            <a:ext cx="1455821" cy="1455821"/>
          </a:xfrm>
          <a:prstGeom prst="ellipse">
            <a:avLst/>
          </a:prstGeom>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t>7.3</a:t>
            </a:r>
            <a:br>
              <a:rPr lang="en-US" sz="3200" b="1"/>
            </a:br>
            <a:r>
              <a:rPr lang="en-US"/>
              <a:t>Secs</a:t>
            </a:r>
          </a:p>
        </p:txBody>
      </p:sp>
      <p:sp>
        <p:nvSpPr>
          <p:cNvPr id="58" name="TextBox 57">
            <a:extLst>
              <a:ext uri="{FF2B5EF4-FFF2-40B4-BE49-F238E27FC236}">
                <a16:creationId xmlns:a16="http://schemas.microsoft.com/office/drawing/2014/main" id="{1BD1D38E-F3C8-014A-F342-B406ACB720F6}"/>
              </a:ext>
            </a:extLst>
          </p:cNvPr>
          <p:cNvSpPr txBox="1"/>
          <p:nvPr/>
        </p:nvSpPr>
        <p:spPr>
          <a:xfrm>
            <a:off x="535830" y="3558426"/>
            <a:ext cx="1570109" cy="369332"/>
          </a:xfrm>
          <a:prstGeom prst="rect">
            <a:avLst/>
          </a:prstGeom>
          <a:noFill/>
        </p:spPr>
        <p:txBody>
          <a:bodyPr wrap="square" rtlCol="0">
            <a:spAutoFit/>
          </a:bodyPr>
          <a:lstStyle/>
          <a:p>
            <a:pPr algn="ctr"/>
            <a:r>
              <a:rPr lang="en-US" b="1" u="sng">
                <a:solidFill>
                  <a:srgbClr val="ED3C8D"/>
                </a:solidFill>
              </a:rPr>
              <a:t>Cinema</a:t>
            </a:r>
          </a:p>
        </p:txBody>
      </p:sp>
      <p:sp>
        <p:nvSpPr>
          <p:cNvPr id="59" name="TextBox 58">
            <a:extLst>
              <a:ext uri="{FF2B5EF4-FFF2-40B4-BE49-F238E27FC236}">
                <a16:creationId xmlns:a16="http://schemas.microsoft.com/office/drawing/2014/main" id="{E3AA40EB-0F82-4CD4-0B8D-015AE8C17DF8}"/>
              </a:ext>
            </a:extLst>
          </p:cNvPr>
          <p:cNvSpPr txBox="1"/>
          <p:nvPr/>
        </p:nvSpPr>
        <p:spPr>
          <a:xfrm>
            <a:off x="2349628" y="3558426"/>
            <a:ext cx="1570109" cy="369332"/>
          </a:xfrm>
          <a:prstGeom prst="rect">
            <a:avLst/>
          </a:prstGeom>
          <a:noFill/>
        </p:spPr>
        <p:txBody>
          <a:bodyPr wrap="square" rtlCol="0">
            <a:spAutoFit/>
          </a:bodyPr>
          <a:lstStyle/>
          <a:p>
            <a:pPr algn="ctr"/>
            <a:r>
              <a:rPr lang="en-US" b="1" u="sng">
                <a:solidFill>
                  <a:srgbClr val="ED3C8D"/>
                </a:solidFill>
              </a:rPr>
              <a:t>Linear TV</a:t>
            </a:r>
          </a:p>
        </p:txBody>
      </p:sp>
      <p:sp>
        <p:nvSpPr>
          <p:cNvPr id="60" name="TextBox 59">
            <a:extLst>
              <a:ext uri="{FF2B5EF4-FFF2-40B4-BE49-F238E27FC236}">
                <a16:creationId xmlns:a16="http://schemas.microsoft.com/office/drawing/2014/main" id="{868D09B1-40B3-83F8-5535-FAD16E238912}"/>
              </a:ext>
            </a:extLst>
          </p:cNvPr>
          <p:cNvSpPr txBox="1"/>
          <p:nvPr/>
        </p:nvSpPr>
        <p:spPr>
          <a:xfrm>
            <a:off x="4176058" y="3558426"/>
            <a:ext cx="1570109" cy="369332"/>
          </a:xfrm>
          <a:prstGeom prst="rect">
            <a:avLst/>
          </a:prstGeom>
          <a:noFill/>
        </p:spPr>
        <p:txBody>
          <a:bodyPr wrap="square" rtlCol="0">
            <a:spAutoFit/>
          </a:bodyPr>
          <a:lstStyle/>
          <a:p>
            <a:pPr algn="ctr"/>
            <a:r>
              <a:rPr lang="en-US" b="1" u="sng">
                <a:solidFill>
                  <a:srgbClr val="ED3C8D"/>
                </a:solidFill>
              </a:rPr>
              <a:t>CTV</a:t>
            </a:r>
          </a:p>
        </p:txBody>
      </p:sp>
      <p:sp>
        <p:nvSpPr>
          <p:cNvPr id="3" name="Rectangle 2">
            <a:extLst>
              <a:ext uri="{FF2B5EF4-FFF2-40B4-BE49-F238E27FC236}">
                <a16:creationId xmlns:a16="http://schemas.microsoft.com/office/drawing/2014/main" id="{24B3A162-C0FC-54E5-8806-1061409D7012}"/>
              </a:ext>
            </a:extLst>
          </p:cNvPr>
          <p:cNvSpPr>
            <a:spLocks/>
          </p:cNvSpPr>
          <p:nvPr/>
        </p:nvSpPr>
        <p:spPr>
          <a:xfrm>
            <a:off x="6355789" y="3052901"/>
            <a:ext cx="5418856" cy="2818666"/>
          </a:xfrm>
          <a:prstGeom prst="rect">
            <a:avLst/>
          </a:prstGeom>
          <a:solidFill>
            <a:schemeClr val="bg1"/>
          </a:solidFill>
          <a:ln w="28575">
            <a:solidFill>
              <a:srgbClr val="27C6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5" name="Oval 1044">
            <a:extLst>
              <a:ext uri="{FF2B5EF4-FFF2-40B4-BE49-F238E27FC236}">
                <a16:creationId xmlns:a16="http://schemas.microsoft.com/office/drawing/2014/main" id="{C42A34B8-709B-19D3-049C-F2201D48DBA1}"/>
              </a:ext>
            </a:extLst>
          </p:cNvPr>
          <p:cNvSpPr/>
          <p:nvPr/>
        </p:nvSpPr>
        <p:spPr>
          <a:xfrm>
            <a:off x="6543901" y="4090690"/>
            <a:ext cx="1332037" cy="1332037"/>
          </a:xfrm>
          <a:prstGeom prst="ellipse">
            <a:avLst/>
          </a:prstGeom>
          <a:solidFill>
            <a:srgbClr val="27C6F2"/>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t>3.0</a:t>
            </a:r>
            <a:br>
              <a:rPr lang="en-US" sz="3200" b="1"/>
            </a:br>
            <a:r>
              <a:rPr lang="en-US"/>
              <a:t>Secs</a:t>
            </a:r>
            <a:endParaRPr lang="en-US" sz="3200"/>
          </a:p>
        </p:txBody>
      </p:sp>
      <p:sp>
        <p:nvSpPr>
          <p:cNvPr id="1048" name="TextBox 1047">
            <a:extLst>
              <a:ext uri="{FF2B5EF4-FFF2-40B4-BE49-F238E27FC236}">
                <a16:creationId xmlns:a16="http://schemas.microsoft.com/office/drawing/2014/main" id="{7A1D2D77-B2FE-3EEF-5C85-6A5B7F916C88}"/>
              </a:ext>
            </a:extLst>
          </p:cNvPr>
          <p:cNvSpPr txBox="1"/>
          <p:nvPr/>
        </p:nvSpPr>
        <p:spPr>
          <a:xfrm>
            <a:off x="6543901" y="3558426"/>
            <a:ext cx="1332037" cy="369332"/>
          </a:xfrm>
          <a:prstGeom prst="rect">
            <a:avLst/>
          </a:prstGeom>
          <a:noFill/>
        </p:spPr>
        <p:txBody>
          <a:bodyPr wrap="square" rtlCol="0">
            <a:spAutoFit/>
          </a:bodyPr>
          <a:lstStyle/>
          <a:p>
            <a:pPr algn="ctr"/>
            <a:r>
              <a:rPr lang="en-US" b="1" u="sng">
                <a:solidFill>
                  <a:srgbClr val="27C6F2"/>
                </a:solidFill>
              </a:rPr>
              <a:t>In-Stream</a:t>
            </a:r>
            <a:r>
              <a:rPr lang="en-US">
                <a:solidFill>
                  <a:srgbClr val="27C6F2"/>
                </a:solidFill>
              </a:rPr>
              <a:t>*</a:t>
            </a:r>
          </a:p>
        </p:txBody>
      </p:sp>
      <p:sp>
        <p:nvSpPr>
          <p:cNvPr id="1046" name="Oval 1045">
            <a:extLst>
              <a:ext uri="{FF2B5EF4-FFF2-40B4-BE49-F238E27FC236}">
                <a16:creationId xmlns:a16="http://schemas.microsoft.com/office/drawing/2014/main" id="{C8F244C9-101A-D321-3592-2D450DFAA0E3}"/>
              </a:ext>
            </a:extLst>
          </p:cNvPr>
          <p:cNvSpPr/>
          <p:nvPr/>
        </p:nvSpPr>
        <p:spPr>
          <a:xfrm>
            <a:off x="8399199" y="4090690"/>
            <a:ext cx="1332037" cy="1332037"/>
          </a:xfrm>
          <a:prstGeom prst="ellipse">
            <a:avLst/>
          </a:prstGeom>
          <a:solidFill>
            <a:srgbClr val="27C6F2"/>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t>2.4</a:t>
            </a:r>
            <a:br>
              <a:rPr lang="en-US" sz="3200" b="1"/>
            </a:br>
            <a:r>
              <a:rPr lang="en-US"/>
              <a:t>Secs</a:t>
            </a:r>
          </a:p>
        </p:txBody>
      </p:sp>
      <p:sp>
        <p:nvSpPr>
          <p:cNvPr id="1049" name="TextBox 1048">
            <a:extLst>
              <a:ext uri="{FF2B5EF4-FFF2-40B4-BE49-F238E27FC236}">
                <a16:creationId xmlns:a16="http://schemas.microsoft.com/office/drawing/2014/main" id="{AC923BF2-4D0D-0DBF-6C11-0B14649F7A8D}"/>
              </a:ext>
            </a:extLst>
          </p:cNvPr>
          <p:cNvSpPr txBox="1"/>
          <p:nvPr/>
        </p:nvSpPr>
        <p:spPr>
          <a:xfrm>
            <a:off x="8399198" y="3558426"/>
            <a:ext cx="1332038" cy="369332"/>
          </a:xfrm>
          <a:prstGeom prst="rect">
            <a:avLst/>
          </a:prstGeom>
          <a:noFill/>
        </p:spPr>
        <p:txBody>
          <a:bodyPr wrap="square" rtlCol="0">
            <a:spAutoFit/>
          </a:bodyPr>
          <a:lstStyle/>
          <a:p>
            <a:pPr algn="ctr"/>
            <a:r>
              <a:rPr lang="en-US" b="1" u="sng">
                <a:solidFill>
                  <a:srgbClr val="27C6F2"/>
                </a:solidFill>
              </a:rPr>
              <a:t>In-Article</a:t>
            </a:r>
          </a:p>
        </p:txBody>
      </p:sp>
      <p:sp>
        <p:nvSpPr>
          <p:cNvPr id="1047" name="Oval 1046">
            <a:extLst>
              <a:ext uri="{FF2B5EF4-FFF2-40B4-BE49-F238E27FC236}">
                <a16:creationId xmlns:a16="http://schemas.microsoft.com/office/drawing/2014/main" id="{ED0D676B-0815-C836-BA0C-8C0DB6FCAC3C}"/>
              </a:ext>
            </a:extLst>
          </p:cNvPr>
          <p:cNvSpPr/>
          <p:nvPr/>
        </p:nvSpPr>
        <p:spPr>
          <a:xfrm>
            <a:off x="10254497" y="4090690"/>
            <a:ext cx="1332037" cy="1332037"/>
          </a:xfrm>
          <a:prstGeom prst="ellipse">
            <a:avLst/>
          </a:prstGeom>
          <a:solidFill>
            <a:srgbClr val="27C6F2"/>
          </a:solidFill>
          <a:ln>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t>1.6</a:t>
            </a:r>
            <a:br>
              <a:rPr lang="en-US" sz="3200" b="1"/>
            </a:br>
            <a:r>
              <a:rPr lang="en-US"/>
              <a:t>Secs</a:t>
            </a:r>
          </a:p>
        </p:txBody>
      </p:sp>
      <p:sp>
        <p:nvSpPr>
          <p:cNvPr id="1050" name="TextBox 1049">
            <a:extLst>
              <a:ext uri="{FF2B5EF4-FFF2-40B4-BE49-F238E27FC236}">
                <a16:creationId xmlns:a16="http://schemas.microsoft.com/office/drawing/2014/main" id="{BDA73BDF-A571-E8FC-38F3-C2F6E145C12B}"/>
              </a:ext>
            </a:extLst>
          </p:cNvPr>
          <p:cNvSpPr txBox="1"/>
          <p:nvPr/>
        </p:nvSpPr>
        <p:spPr>
          <a:xfrm>
            <a:off x="10403003" y="3558426"/>
            <a:ext cx="1035025" cy="369332"/>
          </a:xfrm>
          <a:prstGeom prst="rect">
            <a:avLst/>
          </a:prstGeom>
          <a:noFill/>
        </p:spPr>
        <p:txBody>
          <a:bodyPr wrap="square" rtlCol="0">
            <a:spAutoFit/>
          </a:bodyPr>
          <a:lstStyle/>
          <a:p>
            <a:pPr algn="ctr"/>
            <a:r>
              <a:rPr lang="en-US" b="1" u="sng">
                <a:solidFill>
                  <a:srgbClr val="27C6F2"/>
                </a:solidFill>
              </a:rPr>
              <a:t>Social</a:t>
            </a:r>
            <a:r>
              <a:rPr lang="en-US">
                <a:solidFill>
                  <a:srgbClr val="27C6F2"/>
                </a:solidFill>
              </a:rPr>
              <a:t>**</a:t>
            </a:r>
          </a:p>
        </p:txBody>
      </p:sp>
    </p:spTree>
    <p:extLst>
      <p:ext uri="{BB962C8B-B14F-4D97-AF65-F5344CB8AC3E}">
        <p14:creationId xmlns:p14="http://schemas.microsoft.com/office/powerpoint/2010/main" val="33013016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52AD7-7F6F-4810-03DE-C115B33C977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Rounded Corners 25">
            <a:extLst>
              <a:ext uri="{FF2B5EF4-FFF2-40B4-BE49-F238E27FC236}">
                <a16:creationId xmlns:a16="http://schemas.microsoft.com/office/drawing/2014/main" id="{50DA27BD-D480-B58E-7965-DFB1DB3FCBD4}"/>
              </a:ext>
            </a:extLst>
          </p:cNvPr>
          <p:cNvSpPr/>
          <p:nvPr/>
        </p:nvSpPr>
        <p:spPr>
          <a:xfrm>
            <a:off x="8305415" y="2426900"/>
            <a:ext cx="3779071" cy="3699016"/>
          </a:xfrm>
          <a:prstGeom prst="roundRect">
            <a:avLst>
              <a:gd name="adj" fmla="val 6736"/>
            </a:avLst>
          </a:prstGeom>
          <a:solidFill>
            <a:schemeClr val="bg1"/>
          </a:solidFill>
          <a:ln w="19050">
            <a:solidFill>
              <a:srgbClr val="4EBEA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id="{6855052A-66F8-6254-0148-D3EDA87077D1}"/>
              </a:ext>
            </a:extLst>
          </p:cNvPr>
          <p:cNvSpPr/>
          <p:nvPr/>
        </p:nvSpPr>
        <p:spPr>
          <a:xfrm>
            <a:off x="4198697" y="2417631"/>
            <a:ext cx="3779071" cy="3699016"/>
          </a:xfrm>
          <a:prstGeom prst="roundRect">
            <a:avLst>
              <a:gd name="adj" fmla="val 6736"/>
            </a:avLst>
          </a:prstGeom>
          <a:solidFill>
            <a:schemeClr val="bg1"/>
          </a:solidFill>
          <a:ln w="19050">
            <a:solidFill>
              <a:srgbClr val="00BF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BF894CE-5EB9-4BB3-F6C7-477E37F6A6AA}"/>
              </a:ext>
            </a:extLst>
          </p:cNvPr>
          <p:cNvSpPr/>
          <p:nvPr/>
        </p:nvSpPr>
        <p:spPr>
          <a:xfrm>
            <a:off x="250771" y="395883"/>
            <a:ext cx="11833715"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B1464"/>
                </a:solidFill>
                <a:latin typeface="Helvetica" pitchFamily="2" charset="0"/>
              </a:rPr>
              <a:t>This ad attention is driven by the </a:t>
            </a:r>
            <a:r>
              <a:rPr lang="en-US" sz="2600" b="1">
                <a:solidFill>
                  <a:srgbClr val="ED3C8D"/>
                </a:solidFill>
                <a:latin typeface="Helvetica" pitchFamily="2" charset="0"/>
              </a:rPr>
              <a:t>high-quality, long-form content </a:t>
            </a:r>
            <a:r>
              <a:rPr lang="en-US" sz="2600" b="1">
                <a:solidFill>
                  <a:srgbClr val="1B1464"/>
                </a:solidFill>
                <a:latin typeface="Helvetica" pitchFamily="2" charset="0"/>
              </a:rPr>
              <a:t>that each premium video platform consistently provides to audiences</a:t>
            </a:r>
            <a:endParaRPr lang="en-US" sz="2600" b="1">
              <a:solidFill>
                <a:srgbClr val="ED3C8D"/>
              </a:solidFill>
              <a:latin typeface="Helvetica" pitchFamily="2" charset="0"/>
            </a:endParaRPr>
          </a:p>
        </p:txBody>
      </p:sp>
      <p:pic>
        <p:nvPicPr>
          <p:cNvPr id="2" name="Picture 1">
            <a:extLst>
              <a:ext uri="{FF2B5EF4-FFF2-40B4-BE49-F238E27FC236}">
                <a16:creationId xmlns:a16="http://schemas.microsoft.com/office/drawing/2014/main" id="{06CEDF0A-D03C-E28C-8382-06185E8D0B5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BDE1BC5F-BB63-0916-3A60-3B803226C47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1E957BC7-FFD0-73CE-08EA-C2A979729B8D}"/>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11" name="Rectangle 10">
            <a:extLst>
              <a:ext uri="{FF2B5EF4-FFF2-40B4-BE49-F238E27FC236}">
                <a16:creationId xmlns:a16="http://schemas.microsoft.com/office/drawing/2014/main" id="{4D081A10-04D1-30AA-3178-DEC35EC0005A}"/>
              </a:ext>
            </a:extLst>
          </p:cNvPr>
          <p:cNvSpPr/>
          <p:nvPr/>
        </p:nvSpPr>
        <p:spPr>
          <a:xfrm>
            <a:off x="-7766" y="1800952"/>
            <a:ext cx="12199766"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sng" strike="noStrike" kern="1200" cap="none" spc="0" normalizeH="0" baseline="0" noProof="0">
                <a:ln>
                  <a:noFill/>
                </a:ln>
                <a:solidFill>
                  <a:srgbClr val="1F1A62"/>
                </a:solidFill>
                <a:effectLst/>
                <a:uLnTx/>
                <a:uFillTx/>
                <a:latin typeface="Helvetica" panose="020B0604020202020204" pitchFamily="2" charset="0"/>
                <a:ea typeface="Calibri" panose="020F0502020204030204" pitchFamily="34" charset="0"/>
                <a:cs typeface="Calibri" panose="020F0502020204030204" pitchFamily="34" charset="0"/>
              </a:rPr>
              <a:t>Sampling</a:t>
            </a:r>
            <a:r>
              <a:rPr kumimoji="0" lang="en-US" sz="1600" b="1" i="0" u="sng" strike="noStrike" kern="1200" cap="none" spc="0" normalizeH="0" baseline="0" noProof="0">
                <a:ln>
                  <a:noFill/>
                </a:ln>
                <a:solidFill>
                  <a:srgbClr val="1F1A62"/>
                </a:solidFill>
                <a:effectLst/>
                <a:uLnTx/>
                <a:uFillTx/>
                <a:latin typeface="Helvetica" panose="020B0604020202020204" pitchFamily="2" charset="0"/>
                <a:ea typeface="Calibri" panose="020F0502020204030204" pitchFamily="34" charset="0"/>
                <a:cs typeface="Calibri" panose="020F0502020204030204" pitchFamily="34" charset="0"/>
              </a:rPr>
              <a:t> of Premium Video Programming</a:t>
            </a:r>
            <a:endParaRPr kumimoji="0" lang="en-US" sz="1600" b="1" i="0" u="sng" strike="noStrike" kern="1200" cap="none" spc="0" normalizeH="0" baseline="0" noProof="0">
              <a:ln>
                <a:noFill/>
              </a:ln>
              <a:solidFill>
                <a:srgbClr val="1F1A62"/>
              </a:solidFill>
              <a:effectLst/>
              <a:uLnTx/>
              <a:uFillTx/>
              <a:latin typeface="Helvetica" panose="020B0604020202020204" pitchFamily="2" charset="0"/>
              <a:ea typeface="Calibri" panose="020F0502020204030204" pitchFamily="34" charset="0"/>
              <a:cs typeface="+mn-cs"/>
            </a:endParaRPr>
          </a:p>
        </p:txBody>
      </p:sp>
      <p:sp>
        <p:nvSpPr>
          <p:cNvPr id="16" name="Rectangle: Rounded Corners 15">
            <a:extLst>
              <a:ext uri="{FF2B5EF4-FFF2-40B4-BE49-F238E27FC236}">
                <a16:creationId xmlns:a16="http://schemas.microsoft.com/office/drawing/2014/main" id="{15D20780-0C1E-6100-964F-32F9F1D14E9B}"/>
              </a:ext>
            </a:extLst>
          </p:cNvPr>
          <p:cNvSpPr/>
          <p:nvPr/>
        </p:nvSpPr>
        <p:spPr>
          <a:xfrm>
            <a:off x="91979" y="2420242"/>
            <a:ext cx="3779071" cy="3699016"/>
          </a:xfrm>
          <a:prstGeom prst="roundRect">
            <a:avLst>
              <a:gd name="adj" fmla="val 6736"/>
            </a:avLst>
          </a:prstGeom>
          <a:solidFill>
            <a:schemeClr val="bg1"/>
          </a:solidFill>
          <a:ln w="19050">
            <a:solidFill>
              <a:srgbClr val="ED3C8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Yellowstone - Rotten Tomatoes">
            <a:extLst>
              <a:ext uri="{FF2B5EF4-FFF2-40B4-BE49-F238E27FC236}">
                <a16:creationId xmlns:a16="http://schemas.microsoft.com/office/drawing/2014/main" id="{CF0BF3BA-6B62-6B89-020D-C1E57BEC672E}"/>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007170" y="3784669"/>
            <a:ext cx="1804720" cy="1015155"/>
          </a:xfrm>
          <a:prstGeom prst="rect">
            <a:avLst/>
          </a:prstGeom>
          <a:noFill/>
          <a:ln>
            <a:solidFill>
              <a:srgbClr val="ED3C8D"/>
            </a:solidFill>
          </a:ln>
          <a:extLst>
            <a:ext uri="{909E8E84-426E-40DD-AFC4-6F175D3DCCD1}">
              <a14:hiddenFill xmlns:a14="http://schemas.microsoft.com/office/drawing/2010/main">
                <a:solidFill>
                  <a:srgbClr val="FFFFFF"/>
                </a:solidFill>
              </a14:hiddenFill>
            </a:ext>
          </a:extLst>
        </p:spPr>
      </p:pic>
      <p:pic>
        <p:nvPicPr>
          <p:cNvPr id="1032" name="Picture 8" descr="Children could miss out on Barbie movie over explicit langauage and  dangerous scenes | PerthNow">
            <a:extLst>
              <a:ext uri="{FF2B5EF4-FFF2-40B4-BE49-F238E27FC236}">
                <a16:creationId xmlns:a16="http://schemas.microsoft.com/office/drawing/2014/main" id="{79A62281-0296-BA4C-A501-B6799B670C95}"/>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8371634" y="4886736"/>
            <a:ext cx="1804720" cy="1015155"/>
          </a:xfrm>
          <a:prstGeom prst="rect">
            <a:avLst/>
          </a:prstGeom>
          <a:noFill/>
          <a:ln>
            <a:solidFill>
              <a:srgbClr val="4EBEA4"/>
            </a:solidFill>
          </a:ln>
          <a:extLst>
            <a:ext uri="{909E8E84-426E-40DD-AFC4-6F175D3DCCD1}">
              <a14:hiddenFill xmlns:a14="http://schemas.microsoft.com/office/drawing/2010/main">
                <a:solidFill>
                  <a:srgbClr val="FFFFFF"/>
                </a:solidFill>
              </a14:hiddenFill>
            </a:ext>
          </a:extLst>
        </p:spPr>
      </p:pic>
      <p:pic>
        <p:nvPicPr>
          <p:cNvPr id="1034" name="Picture 10" descr="Super Mario Bros. Movie Streams on Peacock in August">
            <a:extLst>
              <a:ext uri="{FF2B5EF4-FFF2-40B4-BE49-F238E27FC236}">
                <a16:creationId xmlns:a16="http://schemas.microsoft.com/office/drawing/2014/main" id="{683AE7EC-DC0E-897C-9C09-5F5F4147EDC0}"/>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8380110" y="3784669"/>
            <a:ext cx="1804720" cy="1015155"/>
          </a:xfrm>
          <a:prstGeom prst="rect">
            <a:avLst/>
          </a:prstGeom>
          <a:noFill/>
          <a:ln>
            <a:solidFill>
              <a:srgbClr val="4EBEA4"/>
            </a:solidFill>
          </a:ln>
          <a:extLst>
            <a:ext uri="{909E8E84-426E-40DD-AFC4-6F175D3DCCD1}">
              <a14:hiddenFill xmlns:a14="http://schemas.microsoft.com/office/drawing/2010/main">
                <a:solidFill>
                  <a:srgbClr val="FFFFFF"/>
                </a:solidFill>
              </a14:hiddenFill>
            </a:ext>
          </a:extLst>
        </p:spPr>
      </p:pic>
      <p:pic>
        <p:nvPicPr>
          <p:cNvPr id="1038" name="Picture 14" descr="Ohio native joins spot on John Legend's team on NBC's 'The Voice'">
            <a:extLst>
              <a:ext uri="{FF2B5EF4-FFF2-40B4-BE49-F238E27FC236}">
                <a16:creationId xmlns:a16="http://schemas.microsoft.com/office/drawing/2014/main" id="{576B9EC6-512E-4783-B329-F953E9C835B0}"/>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32303" y="4886736"/>
            <a:ext cx="1810360" cy="1015155"/>
          </a:xfrm>
          <a:prstGeom prst="rect">
            <a:avLst/>
          </a:prstGeom>
          <a:noFill/>
          <a:ln>
            <a:solidFill>
              <a:srgbClr val="ED3C8D"/>
            </a:solidFill>
          </a:ln>
          <a:extLst>
            <a:ext uri="{909E8E84-426E-40DD-AFC4-6F175D3DCCD1}">
              <a14:hiddenFill xmlns:a14="http://schemas.microsoft.com/office/drawing/2010/main">
                <a:solidFill>
                  <a:srgbClr val="FFFFFF"/>
                </a:solidFill>
              </a14:hiddenFill>
            </a:ext>
          </a:extLst>
        </p:spPr>
      </p:pic>
      <p:pic>
        <p:nvPicPr>
          <p:cNvPr id="1040" name="Picture 16" descr="Abbott Elementary' is airing a rerun tonight (03/29/23) but when will the  next new episode premiere? - pennlive.com">
            <a:extLst>
              <a:ext uri="{FF2B5EF4-FFF2-40B4-BE49-F238E27FC236}">
                <a16:creationId xmlns:a16="http://schemas.microsoft.com/office/drawing/2014/main" id="{640DF179-03F3-DBBA-A830-4B6FB1169B66}"/>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2004046" y="4886736"/>
            <a:ext cx="1804720" cy="1015155"/>
          </a:xfrm>
          <a:prstGeom prst="rect">
            <a:avLst/>
          </a:prstGeom>
          <a:noFill/>
          <a:ln>
            <a:solidFill>
              <a:srgbClr val="ED3C8D"/>
            </a:solidFill>
          </a:ln>
          <a:extLst>
            <a:ext uri="{909E8E84-426E-40DD-AFC4-6F175D3DCCD1}">
              <a14:hiddenFill xmlns:a14="http://schemas.microsoft.com/office/drawing/2010/main">
                <a:solidFill>
                  <a:srgbClr val="FFFFFF"/>
                </a:solidFill>
              </a14:hiddenFill>
            </a:ext>
          </a:extLst>
        </p:spPr>
      </p:pic>
      <p:pic>
        <p:nvPicPr>
          <p:cNvPr id="1044" name="Picture 20" descr="How to Watch The Last of Us Season Finale | Hulu">
            <a:extLst>
              <a:ext uri="{FF2B5EF4-FFF2-40B4-BE49-F238E27FC236}">
                <a16:creationId xmlns:a16="http://schemas.microsoft.com/office/drawing/2014/main" id="{338EF28F-BFB4-7C46-887E-5E056C362DB2}"/>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4270864" y="4885149"/>
            <a:ext cx="1810360" cy="1018328"/>
          </a:xfrm>
          <a:prstGeom prst="rect">
            <a:avLst/>
          </a:prstGeom>
          <a:noFill/>
          <a:ln>
            <a:solidFill>
              <a:srgbClr val="00BFF2"/>
            </a:solidFill>
          </a:ln>
          <a:extLst>
            <a:ext uri="{909E8E84-426E-40DD-AFC4-6F175D3DCCD1}">
              <a14:hiddenFill xmlns:a14="http://schemas.microsoft.com/office/drawing/2010/main">
                <a:solidFill>
                  <a:srgbClr val="FFFFFF"/>
                </a:solidFill>
              </a14:hiddenFill>
            </a:ext>
          </a:extLst>
        </p:spPr>
      </p:pic>
      <p:pic>
        <p:nvPicPr>
          <p:cNvPr id="1046" name="Picture 22" descr="REVIEW: 'Jack Ryan' Season 3, Episodes 1-4 - Murphy's Multiverse">
            <a:extLst>
              <a:ext uri="{FF2B5EF4-FFF2-40B4-BE49-F238E27FC236}">
                <a16:creationId xmlns:a16="http://schemas.microsoft.com/office/drawing/2014/main" id="{1321F2A8-416A-6784-2515-2C9BD97CB859}"/>
              </a:ext>
            </a:extLst>
          </p:cNvPr>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6135997" y="4886413"/>
            <a:ext cx="1804720" cy="1015800"/>
          </a:xfrm>
          <a:prstGeom prst="rect">
            <a:avLst/>
          </a:prstGeom>
          <a:noFill/>
          <a:ln>
            <a:solidFill>
              <a:srgbClr val="00BFF2"/>
            </a:solidFill>
          </a:ln>
          <a:extLst>
            <a:ext uri="{909E8E84-426E-40DD-AFC4-6F175D3DCCD1}">
              <a14:hiddenFill xmlns:a14="http://schemas.microsoft.com/office/drawing/2010/main">
                <a:solidFill>
                  <a:srgbClr val="FFFFFF"/>
                </a:solidFill>
              </a14:hiddenFill>
            </a:ext>
          </a:extLst>
        </p:spPr>
      </p:pic>
      <p:pic>
        <p:nvPicPr>
          <p:cNvPr id="20" name="Picture 19" descr="A computer and remote control&#10;&#10;Description automatically generated">
            <a:extLst>
              <a:ext uri="{FF2B5EF4-FFF2-40B4-BE49-F238E27FC236}">
                <a16:creationId xmlns:a16="http://schemas.microsoft.com/office/drawing/2014/main" id="{3F5C957D-BFD7-7032-2F2F-CD9E4668774D}"/>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1533883" y="2843746"/>
            <a:ext cx="895260" cy="730461"/>
          </a:xfrm>
          <a:prstGeom prst="rect">
            <a:avLst/>
          </a:prstGeom>
        </p:spPr>
      </p:pic>
      <p:sp>
        <p:nvSpPr>
          <p:cNvPr id="3" name="TextBox 2">
            <a:extLst>
              <a:ext uri="{FF2B5EF4-FFF2-40B4-BE49-F238E27FC236}">
                <a16:creationId xmlns:a16="http://schemas.microsoft.com/office/drawing/2014/main" id="{CFA46F2A-8163-55E5-F39B-AFFB8352B788}"/>
              </a:ext>
            </a:extLst>
          </p:cNvPr>
          <p:cNvSpPr txBox="1"/>
          <p:nvPr/>
        </p:nvSpPr>
        <p:spPr>
          <a:xfrm>
            <a:off x="91978" y="2426900"/>
            <a:ext cx="3779071" cy="400110"/>
          </a:xfrm>
          <a:prstGeom prst="rect">
            <a:avLst/>
          </a:prstGeom>
          <a:noFill/>
        </p:spPr>
        <p:txBody>
          <a:bodyPr wrap="square" rtlCol="0">
            <a:spAutoFit/>
          </a:bodyPr>
          <a:lstStyle/>
          <a:p>
            <a:pPr algn="ctr"/>
            <a:r>
              <a:rPr lang="en-US" sz="2000" b="1" u="sng">
                <a:solidFill>
                  <a:srgbClr val="ED3C8D"/>
                </a:solidFill>
                <a:latin typeface="Helvetica" panose="020B0604020202020204" pitchFamily="34" charset="0"/>
                <a:cs typeface="Helvetica" panose="020B0604020202020204" pitchFamily="34" charset="0"/>
              </a:rPr>
              <a:t>Linear TV</a:t>
            </a:r>
          </a:p>
        </p:txBody>
      </p:sp>
      <p:sp>
        <p:nvSpPr>
          <p:cNvPr id="8" name="TextBox 7">
            <a:extLst>
              <a:ext uri="{FF2B5EF4-FFF2-40B4-BE49-F238E27FC236}">
                <a16:creationId xmlns:a16="http://schemas.microsoft.com/office/drawing/2014/main" id="{E01F7D59-391F-DDE5-A30E-6A7C4922428A}"/>
              </a:ext>
            </a:extLst>
          </p:cNvPr>
          <p:cNvSpPr txBox="1"/>
          <p:nvPr/>
        </p:nvSpPr>
        <p:spPr>
          <a:xfrm>
            <a:off x="4202581" y="2426900"/>
            <a:ext cx="3779072" cy="400110"/>
          </a:xfrm>
          <a:prstGeom prst="rect">
            <a:avLst/>
          </a:prstGeom>
          <a:noFill/>
        </p:spPr>
        <p:txBody>
          <a:bodyPr wrap="square" rtlCol="0">
            <a:spAutoFit/>
          </a:bodyPr>
          <a:lstStyle/>
          <a:p>
            <a:pPr algn="ctr"/>
            <a:r>
              <a:rPr lang="en-US" sz="2000" b="1" u="sng">
                <a:solidFill>
                  <a:srgbClr val="00BFF2"/>
                </a:solidFill>
                <a:latin typeface="Helvetica" panose="020B0604020202020204" pitchFamily="34" charset="0"/>
                <a:cs typeface="Helvetica" panose="020B0604020202020204" pitchFamily="34" charset="0"/>
              </a:rPr>
              <a:t>Streaming</a:t>
            </a:r>
          </a:p>
        </p:txBody>
      </p:sp>
      <p:pic>
        <p:nvPicPr>
          <p:cNvPr id="18" name="Picture 17" descr="A cartoon of a television with a remote control&#10;&#10;Description automatically generated">
            <a:extLst>
              <a:ext uri="{FF2B5EF4-FFF2-40B4-BE49-F238E27FC236}">
                <a16:creationId xmlns:a16="http://schemas.microsoft.com/office/drawing/2014/main" id="{0B579DA1-9A5C-74FF-2B11-EB462B2380D2}"/>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677493" y="2843746"/>
            <a:ext cx="829249" cy="829249"/>
          </a:xfrm>
          <a:prstGeom prst="rect">
            <a:avLst/>
          </a:prstGeom>
        </p:spPr>
      </p:pic>
      <p:sp>
        <p:nvSpPr>
          <p:cNvPr id="10" name="TextBox 9">
            <a:extLst>
              <a:ext uri="{FF2B5EF4-FFF2-40B4-BE49-F238E27FC236}">
                <a16:creationId xmlns:a16="http://schemas.microsoft.com/office/drawing/2014/main" id="{1A76B37A-340C-732B-5A63-249E1D65AF65}"/>
              </a:ext>
            </a:extLst>
          </p:cNvPr>
          <p:cNvSpPr txBox="1"/>
          <p:nvPr/>
        </p:nvSpPr>
        <p:spPr>
          <a:xfrm>
            <a:off x="8323157" y="2426900"/>
            <a:ext cx="3779069" cy="400110"/>
          </a:xfrm>
          <a:prstGeom prst="rect">
            <a:avLst/>
          </a:prstGeom>
          <a:noFill/>
        </p:spPr>
        <p:txBody>
          <a:bodyPr wrap="square" rtlCol="0">
            <a:spAutoFit/>
          </a:bodyPr>
          <a:lstStyle/>
          <a:p>
            <a:pPr algn="ctr"/>
            <a:r>
              <a:rPr lang="en-US" sz="2000" b="1" u="sng">
                <a:solidFill>
                  <a:srgbClr val="4EBEA4"/>
                </a:solidFill>
                <a:latin typeface="Helvetica" panose="020B0604020202020204" pitchFamily="34" charset="0"/>
                <a:cs typeface="Helvetica" panose="020B0604020202020204" pitchFamily="34" charset="0"/>
              </a:rPr>
              <a:t>Cinema</a:t>
            </a:r>
          </a:p>
        </p:txBody>
      </p:sp>
      <p:pic>
        <p:nvPicPr>
          <p:cNvPr id="19" name="Picture 18" descr="A screen with a play sign and seats&#10;&#10;Description automatically generated">
            <a:extLst>
              <a:ext uri="{FF2B5EF4-FFF2-40B4-BE49-F238E27FC236}">
                <a16:creationId xmlns:a16="http://schemas.microsoft.com/office/drawing/2014/main" id="{83099B14-00DE-C5B5-88B6-0243AF4C7D99}"/>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9810114" y="2843746"/>
            <a:ext cx="805155" cy="805155"/>
          </a:xfrm>
          <a:prstGeom prst="rect">
            <a:avLst/>
          </a:prstGeom>
        </p:spPr>
      </p:pic>
      <p:pic>
        <p:nvPicPr>
          <p:cNvPr id="21" name="Picture 2" descr="Reservation Dogs Review: &quot;I Feel Represented&quot; - Minnesota Native News">
            <a:extLst>
              <a:ext uri="{FF2B5EF4-FFF2-40B4-BE49-F238E27FC236}">
                <a16:creationId xmlns:a16="http://schemas.microsoft.com/office/drawing/2014/main" id="{48F70FB0-8B81-975A-5A8D-CE174237C82E}"/>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138246" y="3784668"/>
            <a:ext cx="1804722" cy="1015156"/>
          </a:xfrm>
          <a:prstGeom prst="rect">
            <a:avLst/>
          </a:prstGeom>
          <a:noFill/>
          <a:ln>
            <a:solidFill>
              <a:srgbClr val="ED3C8D"/>
            </a:solidFill>
          </a:ln>
          <a:extLst>
            <a:ext uri="{909E8E84-426E-40DD-AFC4-6F175D3DCCD1}">
              <a14:hiddenFill xmlns:a14="http://schemas.microsoft.com/office/drawing/2010/main">
                <a:solidFill>
                  <a:srgbClr val="FFFFFF"/>
                </a:solidFill>
              </a14:hiddenFill>
            </a:ext>
          </a:extLst>
        </p:spPr>
      </p:pic>
      <p:pic>
        <p:nvPicPr>
          <p:cNvPr id="22" name="Picture 4" descr="A Beginner's Guide to the 'Star Wars' Series 'Ahsoka' - LEVEL Man">
            <a:extLst>
              <a:ext uri="{FF2B5EF4-FFF2-40B4-BE49-F238E27FC236}">
                <a16:creationId xmlns:a16="http://schemas.microsoft.com/office/drawing/2014/main" id="{648F4674-E146-677E-3AF7-6B0E39E32901}"/>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4270864" y="3783916"/>
            <a:ext cx="1804721" cy="1016660"/>
          </a:xfrm>
          <a:prstGeom prst="rect">
            <a:avLst/>
          </a:prstGeom>
          <a:noFill/>
          <a:ln>
            <a:solidFill>
              <a:srgbClr val="00BFF2"/>
            </a:solidFill>
          </a:ln>
          <a:extLst>
            <a:ext uri="{909E8E84-426E-40DD-AFC4-6F175D3DCCD1}">
              <a14:hiddenFill xmlns:a14="http://schemas.microsoft.com/office/drawing/2010/main">
                <a:solidFill>
                  <a:srgbClr val="FFFFFF"/>
                </a:solidFill>
              </a14:hiddenFill>
            </a:ext>
          </a:extLst>
        </p:spPr>
      </p:pic>
      <p:pic>
        <p:nvPicPr>
          <p:cNvPr id="1026" name="Picture 2" descr="Sound of Freedom Soars to No. 1 Spot in Latin America | CBN News">
            <a:extLst>
              <a:ext uri="{FF2B5EF4-FFF2-40B4-BE49-F238E27FC236}">
                <a16:creationId xmlns:a16="http://schemas.microsoft.com/office/drawing/2014/main" id="{3E91B8CB-B833-6570-22E7-660EC411AA13}"/>
              </a:ext>
            </a:extLst>
          </p:cNvPr>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10249034" y="4886735"/>
            <a:ext cx="1804720" cy="1015156"/>
          </a:xfrm>
          <a:prstGeom prst="rect">
            <a:avLst/>
          </a:prstGeom>
          <a:noFill/>
          <a:ln>
            <a:solidFill>
              <a:srgbClr val="4EBEA4"/>
            </a:solidFill>
          </a:ln>
          <a:extLst>
            <a:ext uri="{909E8E84-426E-40DD-AFC4-6F175D3DCCD1}">
              <a14:hiddenFill xmlns:a14="http://schemas.microsoft.com/office/drawing/2010/main">
                <a:solidFill>
                  <a:srgbClr val="FFFFFF"/>
                </a:solidFill>
              </a14:hiddenFill>
            </a:ext>
          </a:extLst>
        </p:spPr>
      </p:pic>
      <p:pic>
        <p:nvPicPr>
          <p:cNvPr id="1028" name="Picture 4" descr="When is Suits back on Netflix UK, who's in the season seven cast and who's  replaced Meghan Markle? | The Sun">
            <a:extLst>
              <a:ext uri="{FF2B5EF4-FFF2-40B4-BE49-F238E27FC236}">
                <a16:creationId xmlns:a16="http://schemas.microsoft.com/office/drawing/2014/main" id="{6A0BE981-2F6B-E692-4D93-DFE36D301AEF}"/>
              </a:ext>
            </a:extLst>
          </p:cNvPr>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6126259" y="3784346"/>
            <a:ext cx="1804720" cy="1015800"/>
          </a:xfrm>
          <a:prstGeom prst="rect">
            <a:avLst/>
          </a:prstGeom>
          <a:noFill/>
          <a:ln>
            <a:solidFill>
              <a:srgbClr val="00BFF2"/>
            </a:solidFill>
          </a:ln>
          <a:extLst>
            <a:ext uri="{909E8E84-426E-40DD-AFC4-6F175D3DCCD1}">
              <a14:hiddenFill xmlns:a14="http://schemas.microsoft.com/office/drawing/2010/main">
                <a:solidFill>
                  <a:srgbClr val="FFFFFF"/>
                </a:solidFill>
              </a14:hiddenFill>
            </a:ext>
          </a:extLst>
        </p:spPr>
      </p:pic>
      <p:pic>
        <p:nvPicPr>
          <p:cNvPr id="6" name="Picture 2" descr="Oppenheimer - Balboa Park">
            <a:extLst>
              <a:ext uri="{FF2B5EF4-FFF2-40B4-BE49-F238E27FC236}">
                <a16:creationId xmlns:a16="http://schemas.microsoft.com/office/drawing/2014/main" id="{512C7639-9C77-E435-D5BB-66F68D396830}"/>
              </a:ext>
            </a:extLst>
          </p:cNvPr>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10249035" y="3784669"/>
            <a:ext cx="1804720" cy="1015155"/>
          </a:xfrm>
          <a:prstGeom prst="rect">
            <a:avLst/>
          </a:prstGeom>
          <a:noFill/>
          <a:ln>
            <a:solidFill>
              <a:srgbClr val="4EBEA4"/>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94570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52AD7-7F6F-4810-03DE-C115B33C9778}"/>
              </a:ext>
            </a:extLst>
          </p:cNvPr>
          <p:cNvSpPr/>
          <p:nvPr/>
        </p:nvSpPr>
        <p:spPr>
          <a:xfrm>
            <a:off x="0" y="168501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1BF894CE-5EB9-4BB3-F6C7-477E37F6A6AA}"/>
              </a:ext>
            </a:extLst>
          </p:cNvPr>
          <p:cNvSpPr/>
          <p:nvPr/>
        </p:nvSpPr>
        <p:spPr>
          <a:xfrm>
            <a:off x="303906" y="388213"/>
            <a:ext cx="11513720"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a:solidFill>
                  <a:srgbClr val="1B1464"/>
                </a:solidFill>
                <a:latin typeface="Helvetica" pitchFamily="2" charset="0"/>
              </a:rPr>
              <a:t>Consumers</a:t>
            </a: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 view </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premium entertainment video content as </a:t>
            </a:r>
            <a:r>
              <a:rPr lang="en-US" sz="2600" b="1">
                <a:solidFill>
                  <a:srgbClr val="ED3C8D"/>
                </a:solidFill>
                <a:latin typeface="Helvetica" pitchFamily="2" charset="0"/>
              </a:rPr>
              <a:t>part of their identity </a:t>
            </a:r>
            <a:r>
              <a:rPr lang="en-US" sz="2600" b="1">
                <a:solidFill>
                  <a:srgbClr val="1B1464"/>
                </a:solidFill>
                <a:latin typeface="Helvetica" pitchFamily="2" charset="0"/>
              </a:rPr>
              <a:t>and share this passion with others</a:t>
            </a:r>
            <a:endParaRPr kumimoji="0" lang="en-US" sz="2600" b="1" i="0" u="none" strike="noStrike" kern="1200" cap="none" spc="0" normalizeH="0" baseline="0" noProof="0">
              <a:ln>
                <a:noFill/>
              </a:ln>
              <a:solidFill>
                <a:srgbClr val="ED3C8D"/>
              </a:solidFill>
              <a:effectLst/>
              <a:uLnTx/>
              <a:uFillTx/>
              <a:latin typeface="Helvetica" pitchFamily="2" charset="0"/>
              <a:ea typeface="+mn-ea"/>
              <a:cs typeface="+mn-cs"/>
            </a:endParaRPr>
          </a:p>
        </p:txBody>
      </p:sp>
      <p:pic>
        <p:nvPicPr>
          <p:cNvPr id="2" name="Picture 1">
            <a:extLst>
              <a:ext uri="{FF2B5EF4-FFF2-40B4-BE49-F238E27FC236}">
                <a16:creationId xmlns:a16="http://schemas.microsoft.com/office/drawing/2014/main" id="{06CEDF0A-D03C-E28C-8382-06185E8D0B5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BDE1BC5F-BB63-0916-3A60-3B803226C47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1E957BC7-FFD0-73CE-08EA-C2A979729B8D}"/>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28" name="TextBox 27">
            <a:extLst>
              <a:ext uri="{FF2B5EF4-FFF2-40B4-BE49-F238E27FC236}">
                <a16:creationId xmlns:a16="http://schemas.microsoft.com/office/drawing/2014/main" id="{2729335E-3A19-9B01-9145-2DEF2CE87ADB}"/>
              </a:ext>
            </a:extLst>
          </p:cNvPr>
          <p:cNvSpPr txBox="1"/>
          <p:nvPr/>
        </p:nvSpPr>
        <p:spPr>
          <a:xfrm>
            <a:off x="461687" y="6319914"/>
            <a:ext cx="1170879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a:t>
            </a:r>
            <a:r>
              <a:rPr lang="en-US" sz="800">
                <a:solidFill>
                  <a:srgbClr val="1B1464"/>
                </a:solidFill>
                <a:latin typeface="Helvetica" panose="020B0604020202020204" pitchFamily="34" charset="0"/>
                <a:cs typeface="Helvetica" panose="020B0604020202020204" pitchFamily="34" charset="0"/>
              </a:rPr>
              <a:t>Dentsu Consumer Navigator: Entertainment 2023, September 2023.</a:t>
            </a:r>
            <a:endParaRPr kumimoji="0" lang="fr-FR"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sp>
        <p:nvSpPr>
          <p:cNvPr id="3" name="Rectangle: Rounded Corners 2">
            <a:extLst>
              <a:ext uri="{FF2B5EF4-FFF2-40B4-BE49-F238E27FC236}">
                <a16:creationId xmlns:a16="http://schemas.microsoft.com/office/drawing/2014/main" id="{553BC388-A87E-7FB1-4565-886E87B4C9B0}"/>
              </a:ext>
            </a:extLst>
          </p:cNvPr>
          <p:cNvSpPr/>
          <p:nvPr/>
        </p:nvSpPr>
        <p:spPr>
          <a:xfrm>
            <a:off x="299617" y="3576216"/>
            <a:ext cx="3619396" cy="2586117"/>
          </a:xfrm>
          <a:prstGeom prst="roundRect">
            <a:avLst/>
          </a:prstGeom>
          <a:solidFill>
            <a:schemeClr val="bg1"/>
          </a:solidFill>
          <a:ln w="19050">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Light"/>
              <a:ea typeface="+mn-ea"/>
              <a:cs typeface="+mn-cs"/>
            </a:endParaRPr>
          </a:p>
        </p:txBody>
      </p:sp>
      <p:sp>
        <p:nvSpPr>
          <p:cNvPr id="32" name="TextBox 31">
            <a:extLst>
              <a:ext uri="{FF2B5EF4-FFF2-40B4-BE49-F238E27FC236}">
                <a16:creationId xmlns:a16="http://schemas.microsoft.com/office/drawing/2014/main" id="{D9AE2D50-8152-9526-1ABC-7625113AED22}"/>
              </a:ext>
            </a:extLst>
          </p:cNvPr>
          <p:cNvSpPr txBox="1"/>
          <p:nvPr/>
        </p:nvSpPr>
        <p:spPr>
          <a:xfrm>
            <a:off x="311671" y="3576216"/>
            <a:ext cx="359528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53%</a:t>
            </a:r>
          </a:p>
        </p:txBody>
      </p:sp>
      <p:sp>
        <p:nvSpPr>
          <p:cNvPr id="35" name="TextBox 34">
            <a:extLst>
              <a:ext uri="{FF2B5EF4-FFF2-40B4-BE49-F238E27FC236}">
                <a16:creationId xmlns:a16="http://schemas.microsoft.com/office/drawing/2014/main" id="{AF4840C9-6BCE-2A78-0658-44F125EB35C7}"/>
              </a:ext>
            </a:extLst>
          </p:cNvPr>
          <p:cNvSpPr txBox="1"/>
          <p:nvPr/>
        </p:nvSpPr>
        <p:spPr>
          <a:xfrm>
            <a:off x="311671" y="4482580"/>
            <a:ext cx="359528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1" u="none" strike="noStrike" kern="1200" cap="none" spc="0" normalizeH="0" baseline="0" noProof="0">
                <a:ln>
                  <a:noFill/>
                </a:ln>
                <a:solidFill>
                  <a:srgbClr val="1B1464"/>
                </a:solidFill>
                <a:effectLst/>
                <a:uLnTx/>
                <a:uFillTx/>
                <a:latin typeface="Helvetica" panose="020B0403020202020204" pitchFamily="34" charset="0"/>
                <a:ea typeface="+mn-ea"/>
                <a:cs typeface="+mn-cs"/>
              </a:rPr>
              <a:t>‘My passion for my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1" u="none" strike="noStrike" kern="1200" cap="none" spc="0" normalizeH="0" baseline="0" noProof="0">
                <a:ln>
                  <a:noFill/>
                </a:ln>
                <a:solidFill>
                  <a:srgbClr val="ED3C8D"/>
                </a:solidFill>
                <a:effectLst/>
                <a:uLnTx/>
                <a:uFillTx/>
                <a:latin typeface="Helvetica" panose="020B0403020202020204" pitchFamily="34" charset="0"/>
                <a:ea typeface="+mn-ea"/>
                <a:cs typeface="+mn-cs"/>
              </a:rPr>
              <a:t>favorite entertainment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1" u="none" strike="noStrike" kern="1200" cap="none" spc="0" normalizeH="0" baseline="0" noProof="0">
                <a:ln>
                  <a:noFill/>
                </a:ln>
                <a:solidFill>
                  <a:srgbClr val="ED3C8D"/>
                </a:solidFill>
                <a:effectLst/>
                <a:uLnTx/>
                <a:uFillTx/>
                <a:latin typeface="Helvetica" panose="020B0403020202020204" pitchFamily="34" charset="0"/>
                <a:ea typeface="+mn-ea"/>
                <a:cs typeface="+mn-cs"/>
              </a:rPr>
              <a:t>franchises</a:t>
            </a:r>
            <a:r>
              <a:rPr kumimoji="0" lang="en-US" b="0" i="1" u="none" strike="noStrike" kern="1200" cap="none" spc="0" normalizeH="0" baseline="0" noProof="0">
                <a:ln>
                  <a:noFill/>
                </a:ln>
                <a:solidFill>
                  <a:srgbClr val="1B1464"/>
                </a:solidFill>
                <a:effectLst/>
                <a:uLnTx/>
                <a:uFillTx/>
                <a:latin typeface="Helvetica" panose="020B0403020202020204" pitchFamily="34" charset="0"/>
                <a:ea typeface="+mn-ea"/>
                <a:cs typeface="+mn-cs"/>
              </a:rPr>
              <a:t> is part of my identity’</a:t>
            </a:r>
          </a:p>
        </p:txBody>
      </p:sp>
      <p:sp>
        <p:nvSpPr>
          <p:cNvPr id="8" name="Rectangle: Rounded Corners 7">
            <a:extLst>
              <a:ext uri="{FF2B5EF4-FFF2-40B4-BE49-F238E27FC236}">
                <a16:creationId xmlns:a16="http://schemas.microsoft.com/office/drawing/2014/main" id="{FA7011F9-5AFD-FECA-D00B-7ABC9934BF93}"/>
              </a:ext>
            </a:extLst>
          </p:cNvPr>
          <p:cNvSpPr/>
          <p:nvPr/>
        </p:nvSpPr>
        <p:spPr>
          <a:xfrm>
            <a:off x="4297624" y="3576216"/>
            <a:ext cx="3619396" cy="2586117"/>
          </a:xfrm>
          <a:prstGeom prst="roundRect">
            <a:avLst/>
          </a:prstGeom>
          <a:solidFill>
            <a:schemeClr val="bg1"/>
          </a:solidFill>
          <a:ln w="19050">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Light"/>
              <a:ea typeface="+mn-ea"/>
              <a:cs typeface="+mn-cs"/>
            </a:endParaRPr>
          </a:p>
        </p:txBody>
      </p:sp>
      <p:sp>
        <p:nvSpPr>
          <p:cNvPr id="33" name="TextBox 32">
            <a:extLst>
              <a:ext uri="{FF2B5EF4-FFF2-40B4-BE49-F238E27FC236}">
                <a16:creationId xmlns:a16="http://schemas.microsoft.com/office/drawing/2014/main" id="{92F2EC82-35A9-6663-60BE-120235EE47CF}"/>
              </a:ext>
            </a:extLst>
          </p:cNvPr>
          <p:cNvSpPr txBox="1"/>
          <p:nvPr/>
        </p:nvSpPr>
        <p:spPr>
          <a:xfrm>
            <a:off x="4298356" y="3576216"/>
            <a:ext cx="359528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54%</a:t>
            </a:r>
          </a:p>
        </p:txBody>
      </p:sp>
      <p:sp>
        <p:nvSpPr>
          <p:cNvPr id="36" name="TextBox 35">
            <a:extLst>
              <a:ext uri="{FF2B5EF4-FFF2-40B4-BE49-F238E27FC236}">
                <a16:creationId xmlns:a16="http://schemas.microsoft.com/office/drawing/2014/main" id="{7AA2130B-02E6-23F9-761D-D72E8248E4C2}"/>
              </a:ext>
            </a:extLst>
          </p:cNvPr>
          <p:cNvSpPr txBox="1"/>
          <p:nvPr/>
        </p:nvSpPr>
        <p:spPr>
          <a:xfrm>
            <a:off x="4298356" y="4482580"/>
            <a:ext cx="3595288"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1" u="none" strike="noStrike" kern="1200" cap="none" spc="0" normalizeH="0" baseline="0" noProof="0">
                <a:ln>
                  <a:noFill/>
                </a:ln>
                <a:solidFill>
                  <a:srgbClr val="1B1464"/>
                </a:solidFill>
                <a:effectLst/>
                <a:uLnTx/>
                <a:uFillTx/>
                <a:latin typeface="Helvetica" panose="020B0403020202020204" pitchFamily="34" charset="0"/>
                <a:ea typeface="+mn-ea"/>
                <a:cs typeface="+mn-cs"/>
              </a:rPr>
              <a:t>‘I make an effort to </a:t>
            </a:r>
            <a:r>
              <a:rPr kumimoji="0" lang="en-US" b="1" i="1" u="none" strike="noStrike" kern="1200" cap="none" spc="0" normalizeH="0" baseline="0" noProof="0">
                <a:ln>
                  <a:noFill/>
                </a:ln>
                <a:solidFill>
                  <a:srgbClr val="ED3C8D"/>
                </a:solidFill>
                <a:effectLst/>
                <a:uLnTx/>
                <a:uFillTx/>
                <a:latin typeface="Helvetica" panose="020B0403020202020204" pitchFamily="34" charset="0"/>
                <a:ea typeface="+mn-ea"/>
                <a:cs typeface="+mn-cs"/>
              </a:rPr>
              <a:t>pass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1" u="none" strike="noStrike" kern="1200" cap="none" spc="0" normalizeH="0" baseline="0" noProof="0">
                <a:ln>
                  <a:noFill/>
                </a:ln>
                <a:solidFill>
                  <a:srgbClr val="ED3C8D"/>
                </a:solidFill>
                <a:effectLst/>
                <a:uLnTx/>
                <a:uFillTx/>
                <a:latin typeface="Helvetica" panose="020B0403020202020204" pitchFamily="34" charset="0"/>
                <a:ea typeface="+mn-ea"/>
                <a:cs typeface="+mn-cs"/>
              </a:rPr>
              <a:t>on my passion</a:t>
            </a:r>
            <a:r>
              <a:rPr kumimoji="0" lang="en-US" b="0" i="1" u="none" strike="noStrike" kern="1200" cap="none" spc="0" normalizeH="0" baseline="0" noProof="0">
                <a:ln>
                  <a:noFill/>
                </a:ln>
                <a:solidFill>
                  <a:srgbClr val="1B1464"/>
                </a:solidFill>
                <a:effectLst/>
                <a:uLnTx/>
                <a:uFillTx/>
                <a:latin typeface="Helvetica" panose="020B0403020202020204" pitchFamily="34" charset="0"/>
                <a:ea typeface="+mn-ea"/>
                <a:cs typeface="+mn-cs"/>
              </a:rPr>
              <a:t> for my favorite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1" u="none" strike="noStrike" kern="1200" cap="none" spc="0" normalizeH="0" baseline="0" noProof="0">
                <a:ln>
                  <a:noFill/>
                </a:ln>
                <a:solidFill>
                  <a:srgbClr val="1B1464"/>
                </a:solidFill>
                <a:effectLst/>
                <a:uLnTx/>
                <a:uFillTx/>
                <a:latin typeface="Helvetica" panose="020B0403020202020204" pitchFamily="34" charset="0"/>
                <a:ea typeface="+mn-ea"/>
                <a:cs typeface="+mn-cs"/>
              </a:rPr>
              <a:t>entertainment franchises to my friends and family members </a:t>
            </a:r>
            <a:br>
              <a:rPr kumimoji="0" lang="en-US" b="0" i="1" u="none" strike="noStrike" kern="1200" cap="none" spc="0" normalizeH="0" baseline="0" noProof="0">
                <a:ln>
                  <a:noFill/>
                </a:ln>
                <a:solidFill>
                  <a:srgbClr val="1B1464"/>
                </a:solidFill>
                <a:effectLst/>
                <a:uLnTx/>
                <a:uFillTx/>
                <a:latin typeface="Helvetica" panose="020B0403020202020204" pitchFamily="34" charset="0"/>
                <a:ea typeface="+mn-ea"/>
                <a:cs typeface="+mn-cs"/>
              </a:rPr>
            </a:br>
            <a:r>
              <a:rPr kumimoji="0" lang="en-US" sz="1600" b="0" i="1" u="none" strike="noStrike" kern="1200" cap="none" spc="0" normalizeH="0" baseline="0" noProof="0">
                <a:ln>
                  <a:noFill/>
                </a:ln>
                <a:solidFill>
                  <a:srgbClr val="1B1464"/>
                </a:solidFill>
                <a:effectLst/>
                <a:uLnTx/>
                <a:uFillTx/>
                <a:latin typeface="Helvetica" panose="020B0403020202020204" pitchFamily="34" charset="0"/>
                <a:ea typeface="+mn-ea"/>
                <a:cs typeface="+mn-cs"/>
              </a:rPr>
              <a:t>(my spouse, my children, etc.)’</a:t>
            </a:r>
            <a:endParaRPr kumimoji="0" lang="en-US" b="0" i="1"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10" name="Rectangle: Rounded Corners 9">
            <a:extLst>
              <a:ext uri="{FF2B5EF4-FFF2-40B4-BE49-F238E27FC236}">
                <a16:creationId xmlns:a16="http://schemas.microsoft.com/office/drawing/2014/main" id="{E0156342-83A0-C4E5-5084-155BFBBF3FB4}"/>
              </a:ext>
            </a:extLst>
          </p:cNvPr>
          <p:cNvSpPr/>
          <p:nvPr/>
        </p:nvSpPr>
        <p:spPr>
          <a:xfrm>
            <a:off x="8304037" y="3576215"/>
            <a:ext cx="3632063" cy="2586117"/>
          </a:xfrm>
          <a:prstGeom prst="roundRect">
            <a:avLst/>
          </a:prstGeom>
          <a:solidFill>
            <a:schemeClr val="bg1"/>
          </a:solidFill>
          <a:ln w="19050">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panose="020B0403020202020204" pitchFamily="34" charset="0"/>
              <a:ea typeface="+mn-ea"/>
              <a:cs typeface="+mn-cs"/>
            </a:endParaRPr>
          </a:p>
        </p:txBody>
      </p:sp>
      <p:sp>
        <p:nvSpPr>
          <p:cNvPr id="34" name="TextBox 33">
            <a:extLst>
              <a:ext uri="{FF2B5EF4-FFF2-40B4-BE49-F238E27FC236}">
                <a16:creationId xmlns:a16="http://schemas.microsoft.com/office/drawing/2014/main" id="{95C2EBF0-E472-063C-130A-654B746BF8CC}"/>
              </a:ext>
            </a:extLst>
          </p:cNvPr>
          <p:cNvSpPr txBox="1"/>
          <p:nvPr/>
        </p:nvSpPr>
        <p:spPr>
          <a:xfrm>
            <a:off x="8295631" y="3576216"/>
            <a:ext cx="364046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38%</a:t>
            </a:r>
          </a:p>
        </p:txBody>
      </p:sp>
      <p:sp>
        <p:nvSpPr>
          <p:cNvPr id="37" name="TextBox 36">
            <a:extLst>
              <a:ext uri="{FF2B5EF4-FFF2-40B4-BE49-F238E27FC236}">
                <a16:creationId xmlns:a16="http://schemas.microsoft.com/office/drawing/2014/main" id="{D0A4C87E-B38F-6CF4-4A8F-F885F68034B0}"/>
              </a:ext>
            </a:extLst>
          </p:cNvPr>
          <p:cNvSpPr txBox="1"/>
          <p:nvPr/>
        </p:nvSpPr>
        <p:spPr>
          <a:xfrm>
            <a:off x="8304037" y="4482580"/>
            <a:ext cx="3632063"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i="1">
                <a:solidFill>
                  <a:srgbClr val="1B1464"/>
                </a:solidFill>
                <a:latin typeface="Helvetica" panose="020B0403020202020204" pitchFamily="34" charset="0"/>
              </a:rPr>
              <a:t>‘</a:t>
            </a:r>
            <a:r>
              <a:rPr kumimoji="0" lang="en-US" b="0" i="1" u="none" strike="noStrike" kern="1200" cap="none" spc="0" normalizeH="0" baseline="0" noProof="0">
                <a:ln>
                  <a:noFill/>
                </a:ln>
                <a:solidFill>
                  <a:srgbClr val="1B1464"/>
                </a:solidFill>
                <a:effectLst/>
                <a:uLnTx/>
                <a:uFillTx/>
                <a:latin typeface="Helvetica" panose="020B0403020202020204" pitchFamily="34" charset="0"/>
                <a:ea typeface="+mn-ea"/>
                <a:cs typeface="+mn-cs"/>
              </a:rPr>
              <a:t>I interact with, and extend, my favorite entertainment franchises by </a:t>
            </a:r>
            <a:r>
              <a:rPr kumimoji="0" lang="en-US" b="1" i="1" u="none" strike="noStrike" kern="1200" cap="none" spc="0" normalizeH="0" baseline="0" noProof="0">
                <a:ln>
                  <a:noFill/>
                </a:ln>
                <a:solidFill>
                  <a:srgbClr val="ED3C8D"/>
                </a:solidFill>
                <a:effectLst/>
                <a:uLnTx/>
                <a:uFillTx/>
                <a:latin typeface="Helvetica" panose="020B0403020202020204" pitchFamily="34" charset="0"/>
                <a:ea typeface="+mn-ea"/>
                <a:cs typeface="+mn-cs"/>
              </a:rPr>
              <a:t>creating my own fan-made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1" u="none" strike="noStrike" kern="1200" cap="none" spc="0" normalizeH="0" baseline="0" noProof="0">
                <a:ln>
                  <a:noFill/>
                </a:ln>
                <a:solidFill>
                  <a:srgbClr val="ED3C8D"/>
                </a:solidFill>
                <a:effectLst/>
                <a:uLnTx/>
                <a:uFillTx/>
                <a:latin typeface="Helvetica" panose="020B0403020202020204" pitchFamily="34" charset="0"/>
                <a:ea typeface="+mn-ea"/>
                <a:cs typeface="+mn-cs"/>
              </a:rPr>
              <a:t>content </a:t>
            </a:r>
            <a:r>
              <a:rPr kumimoji="0" lang="en-US" b="0" i="1" u="none" strike="noStrike" kern="1200" cap="none" spc="0" normalizeH="0" baseline="0" noProof="0">
                <a:ln>
                  <a:noFill/>
                </a:ln>
                <a:solidFill>
                  <a:srgbClr val="1B1464"/>
                </a:solidFill>
                <a:effectLst/>
                <a:uLnTx/>
                <a:uFillTx/>
                <a:latin typeface="Helvetica" panose="020B0403020202020204" pitchFamily="34" charset="0"/>
                <a:ea typeface="+mn-ea"/>
                <a:cs typeface="+mn-cs"/>
              </a:rPr>
              <a:t>(reviews, analyses,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1" u="none" strike="noStrike" kern="1200" cap="none" spc="0" normalizeH="0" baseline="0" noProof="0">
                <a:ln>
                  <a:noFill/>
                </a:ln>
                <a:solidFill>
                  <a:srgbClr val="1B1464"/>
                </a:solidFill>
                <a:effectLst/>
                <a:uLnTx/>
                <a:uFillTx/>
                <a:latin typeface="Helvetica" panose="020B0403020202020204" pitchFamily="34" charset="0"/>
                <a:ea typeface="+mn-ea"/>
                <a:cs typeface="+mn-cs"/>
              </a:rPr>
              <a:t>designs, artwork, etc.)’</a:t>
            </a:r>
            <a:endParaRPr kumimoji="0" lang="en-US" sz="2000" b="0" i="1"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pic>
        <p:nvPicPr>
          <p:cNvPr id="25" name="Picture 24" descr="A group of people in a circle&#10;&#10;Description automatically generated">
            <a:extLst>
              <a:ext uri="{FF2B5EF4-FFF2-40B4-BE49-F238E27FC236}">
                <a16:creationId xmlns:a16="http://schemas.microsoft.com/office/drawing/2014/main" id="{2C84CBB3-0D3C-32A1-FFEC-6A9D8C9B9E8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414177" y="2068532"/>
            <a:ext cx="1386289" cy="1386289"/>
          </a:xfrm>
          <a:prstGeom prst="rect">
            <a:avLst/>
          </a:prstGeom>
        </p:spPr>
      </p:pic>
      <p:pic>
        <p:nvPicPr>
          <p:cNvPr id="27" name="Picture 26" descr="A heart in a flame&#10;&#10;Description automatically generated">
            <a:extLst>
              <a:ext uri="{FF2B5EF4-FFF2-40B4-BE49-F238E27FC236}">
                <a16:creationId xmlns:a16="http://schemas.microsoft.com/office/drawing/2014/main" id="{91FDC0DD-5D17-5E6B-2BF6-96E6B064BB1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416083" y="2068663"/>
            <a:ext cx="1386463" cy="1386463"/>
          </a:xfrm>
          <a:prstGeom prst="rect">
            <a:avLst/>
          </a:prstGeom>
        </p:spPr>
      </p:pic>
      <p:pic>
        <p:nvPicPr>
          <p:cNvPr id="38" name="Picture 37" descr="A blue and pink paint palette with a paint brush&#10;&#10;Description automatically generated">
            <a:extLst>
              <a:ext uri="{FF2B5EF4-FFF2-40B4-BE49-F238E27FC236}">
                <a16:creationId xmlns:a16="http://schemas.microsoft.com/office/drawing/2014/main" id="{90D3A8E6-8EC3-B6FC-DE5D-704D377FE8F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422720" y="2068532"/>
            <a:ext cx="1386289" cy="1386289"/>
          </a:xfrm>
          <a:prstGeom prst="rect">
            <a:avLst/>
          </a:prstGeom>
        </p:spPr>
      </p:pic>
    </p:spTree>
    <p:extLst>
      <p:ext uri="{BB962C8B-B14F-4D97-AF65-F5344CB8AC3E}">
        <p14:creationId xmlns:p14="http://schemas.microsoft.com/office/powerpoint/2010/main" val="36723966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552AD7-7F6F-4810-03DE-C115B33C9778}"/>
              </a:ext>
            </a:extLst>
          </p:cNvPr>
          <p:cNvSpPr/>
          <p:nvPr/>
        </p:nvSpPr>
        <p:spPr>
          <a:xfrm>
            <a:off x="0" y="1685013"/>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1BF894CE-5EB9-4BB3-F6C7-477E37F6A6AA}"/>
              </a:ext>
            </a:extLst>
          </p:cNvPr>
          <p:cNvSpPr/>
          <p:nvPr/>
        </p:nvSpPr>
        <p:spPr>
          <a:xfrm>
            <a:off x="303905" y="388213"/>
            <a:ext cx="11764450"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solidFill>
                  <a:srgbClr val="1B1464"/>
                </a:solidFill>
                <a:effectLst/>
                <a:uLnTx/>
                <a:uFillTx/>
                <a:latin typeface="Helvetica" pitchFamily="2" charset="0"/>
                <a:ea typeface="+mn-ea"/>
                <a:cs typeface="+mn-cs"/>
              </a:rPr>
              <a:t>Brand associations with premium entertainment video content drives </a:t>
            </a:r>
            <a:r>
              <a:rPr kumimoji="0" lang="en-US" sz="2600" b="1" i="0" u="none" strike="noStrike" kern="1200" cap="none" spc="0" normalizeH="0" baseline="0" noProof="0">
                <a:ln>
                  <a:noFill/>
                </a:ln>
                <a:solidFill>
                  <a:srgbClr val="ED3C8D"/>
                </a:solidFill>
                <a:effectLst/>
                <a:uLnTx/>
                <a:uFillTx/>
                <a:latin typeface="Helvetica" pitchFamily="2" charset="0"/>
                <a:ea typeface="+mn-ea"/>
                <a:cs typeface="+mn-cs"/>
              </a:rPr>
              <a:t>attention, consideration and purchase intent</a:t>
            </a:r>
          </a:p>
        </p:txBody>
      </p:sp>
      <p:pic>
        <p:nvPicPr>
          <p:cNvPr id="2" name="Picture 1">
            <a:extLst>
              <a:ext uri="{FF2B5EF4-FFF2-40B4-BE49-F238E27FC236}">
                <a16:creationId xmlns:a16="http://schemas.microsoft.com/office/drawing/2014/main" id="{06CEDF0A-D03C-E28C-8382-06185E8D0B5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
          <a:stretch/>
        </p:blipFill>
        <p:spPr>
          <a:xfrm>
            <a:off x="483207" y="6519043"/>
            <a:ext cx="11708793" cy="350107"/>
          </a:xfrm>
          <a:prstGeom prst="rect">
            <a:avLst/>
          </a:prstGeom>
        </p:spPr>
      </p:pic>
      <p:sp>
        <p:nvSpPr>
          <p:cNvPr id="5" name="Slide Number Placeholder 5">
            <a:extLst>
              <a:ext uri="{FF2B5EF4-FFF2-40B4-BE49-F238E27FC236}">
                <a16:creationId xmlns:a16="http://schemas.microsoft.com/office/drawing/2014/main" id="{BDE1BC5F-BB63-0916-3A60-3B803226C478}"/>
              </a:ext>
            </a:extLst>
          </p:cNvPr>
          <p:cNvSpPr txBox="1">
            <a:spLocks/>
          </p:cNvSpPr>
          <p:nvPr/>
        </p:nvSpPr>
        <p:spPr>
          <a:xfrm>
            <a:off x="503714"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900" b="1" i="0" u="none" strike="noStrike" kern="1200" cap="none" spc="0" normalizeH="0" baseline="0" noProof="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1E957BC7-FFD0-73CE-08EA-C2A979729B8D}"/>
              </a:ext>
            </a:extLst>
          </p:cNvPr>
          <p:cNvSpPr/>
          <p:nvPr/>
        </p:nvSpPr>
        <p:spPr>
          <a:xfrm>
            <a:off x="483207"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a:t>
            </a:r>
          </a:p>
        </p:txBody>
      </p:sp>
      <p:sp>
        <p:nvSpPr>
          <p:cNvPr id="28" name="TextBox 27">
            <a:extLst>
              <a:ext uri="{FF2B5EF4-FFF2-40B4-BE49-F238E27FC236}">
                <a16:creationId xmlns:a16="http://schemas.microsoft.com/office/drawing/2014/main" id="{2729335E-3A19-9B01-9145-2DEF2CE87ADB}"/>
              </a:ext>
            </a:extLst>
          </p:cNvPr>
          <p:cNvSpPr txBox="1"/>
          <p:nvPr/>
        </p:nvSpPr>
        <p:spPr>
          <a:xfrm>
            <a:off x="461687" y="6319914"/>
            <a:ext cx="1170879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rPr>
              <a:t>Source: Dentsu Consumer Navigator: Entertainment 2023, September 2023.</a:t>
            </a:r>
            <a:endParaRPr kumimoji="0" lang="fr-FR" sz="800" b="0" i="0" u="none" strike="noStrike" kern="1200" cap="none" spc="0" normalizeH="0" baseline="0" noProof="0">
              <a:ln>
                <a:noFill/>
              </a:ln>
              <a:solidFill>
                <a:srgbClr val="1B1464"/>
              </a:solidFill>
              <a:effectLst/>
              <a:uLnTx/>
              <a:uFillTx/>
              <a:latin typeface="Helvetica" panose="020B0604020202020204" pitchFamily="34" charset="0"/>
              <a:ea typeface="+mn-ea"/>
              <a:cs typeface="Helvetica" panose="020B0604020202020204" pitchFamily="34" charset="0"/>
            </a:endParaRPr>
          </a:p>
        </p:txBody>
      </p:sp>
      <p:sp>
        <p:nvSpPr>
          <p:cNvPr id="3" name="Rectangle: Rounded Corners 2">
            <a:extLst>
              <a:ext uri="{FF2B5EF4-FFF2-40B4-BE49-F238E27FC236}">
                <a16:creationId xmlns:a16="http://schemas.microsoft.com/office/drawing/2014/main" id="{553BC388-A87E-7FB1-4565-886E87B4C9B0}"/>
              </a:ext>
            </a:extLst>
          </p:cNvPr>
          <p:cNvSpPr/>
          <p:nvPr/>
        </p:nvSpPr>
        <p:spPr>
          <a:xfrm>
            <a:off x="299617" y="4179814"/>
            <a:ext cx="3619396" cy="1401230"/>
          </a:xfrm>
          <a:prstGeom prst="roundRect">
            <a:avLst/>
          </a:prstGeom>
          <a:solidFill>
            <a:schemeClr val="bg1"/>
          </a:solidFill>
          <a:ln w="19050">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Light"/>
              <a:ea typeface="+mn-ea"/>
              <a:cs typeface="+mn-cs"/>
            </a:endParaRPr>
          </a:p>
        </p:txBody>
      </p:sp>
      <p:sp>
        <p:nvSpPr>
          <p:cNvPr id="32" name="TextBox 31">
            <a:extLst>
              <a:ext uri="{FF2B5EF4-FFF2-40B4-BE49-F238E27FC236}">
                <a16:creationId xmlns:a16="http://schemas.microsoft.com/office/drawing/2014/main" id="{D9AE2D50-8152-9526-1ABC-7625113AED22}"/>
              </a:ext>
            </a:extLst>
          </p:cNvPr>
          <p:cNvSpPr txBox="1"/>
          <p:nvPr/>
        </p:nvSpPr>
        <p:spPr>
          <a:xfrm>
            <a:off x="311671" y="4179813"/>
            <a:ext cx="359528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a:solidFill>
                  <a:srgbClr val="1B1464"/>
                </a:solidFill>
                <a:latin typeface="Helvetica" panose="020B0403020202020204" pitchFamily="34" charset="0"/>
              </a:rPr>
              <a:t>52</a:t>
            </a:r>
            <a:r>
              <a:rPr kumimoji="0" lang="en-US" sz="5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a:t>
            </a:r>
          </a:p>
        </p:txBody>
      </p:sp>
      <p:sp>
        <p:nvSpPr>
          <p:cNvPr id="35" name="TextBox 34">
            <a:extLst>
              <a:ext uri="{FF2B5EF4-FFF2-40B4-BE49-F238E27FC236}">
                <a16:creationId xmlns:a16="http://schemas.microsoft.com/office/drawing/2014/main" id="{AF4840C9-6BCE-2A78-0658-44F125EB35C7}"/>
              </a:ext>
            </a:extLst>
          </p:cNvPr>
          <p:cNvSpPr txBox="1"/>
          <p:nvPr/>
        </p:nvSpPr>
        <p:spPr>
          <a:xfrm>
            <a:off x="310681" y="5103143"/>
            <a:ext cx="359528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srgbClr val="1B1464"/>
                </a:solidFill>
                <a:effectLst/>
                <a:uLnTx/>
                <a:uFillTx/>
                <a:latin typeface="Helvetica" panose="020B0403020202020204" pitchFamily="34" charset="0"/>
                <a:ea typeface="+mn-ea"/>
                <a:cs typeface="+mn-cs"/>
              </a:rPr>
              <a:t>‘I will pay more attention’</a:t>
            </a:r>
          </a:p>
        </p:txBody>
      </p:sp>
      <p:sp>
        <p:nvSpPr>
          <p:cNvPr id="8" name="Rectangle: Rounded Corners 7">
            <a:extLst>
              <a:ext uri="{FF2B5EF4-FFF2-40B4-BE49-F238E27FC236}">
                <a16:creationId xmlns:a16="http://schemas.microsoft.com/office/drawing/2014/main" id="{FA7011F9-5AFD-FECA-D00B-7ABC9934BF93}"/>
              </a:ext>
            </a:extLst>
          </p:cNvPr>
          <p:cNvSpPr/>
          <p:nvPr/>
        </p:nvSpPr>
        <p:spPr>
          <a:xfrm>
            <a:off x="4297624" y="4179814"/>
            <a:ext cx="3619396" cy="1401230"/>
          </a:xfrm>
          <a:prstGeom prst="roundRect">
            <a:avLst/>
          </a:prstGeom>
          <a:solidFill>
            <a:schemeClr val="bg1"/>
          </a:solidFill>
          <a:ln w="19050">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Light"/>
              <a:ea typeface="+mn-ea"/>
              <a:cs typeface="+mn-cs"/>
            </a:endParaRPr>
          </a:p>
        </p:txBody>
      </p:sp>
      <p:sp>
        <p:nvSpPr>
          <p:cNvPr id="33" name="TextBox 32">
            <a:extLst>
              <a:ext uri="{FF2B5EF4-FFF2-40B4-BE49-F238E27FC236}">
                <a16:creationId xmlns:a16="http://schemas.microsoft.com/office/drawing/2014/main" id="{92F2EC82-35A9-6663-60BE-120235EE47CF}"/>
              </a:ext>
            </a:extLst>
          </p:cNvPr>
          <p:cNvSpPr txBox="1"/>
          <p:nvPr/>
        </p:nvSpPr>
        <p:spPr>
          <a:xfrm>
            <a:off x="4298356" y="4179813"/>
            <a:ext cx="359528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a:solidFill>
                  <a:srgbClr val="1B1464"/>
                </a:solidFill>
                <a:latin typeface="Helvetica" panose="020B0403020202020204" pitchFamily="34" charset="0"/>
              </a:rPr>
              <a:t>51</a:t>
            </a:r>
            <a:r>
              <a:rPr kumimoji="0" lang="en-US" sz="5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a:t>
            </a:r>
          </a:p>
        </p:txBody>
      </p:sp>
      <p:sp>
        <p:nvSpPr>
          <p:cNvPr id="36" name="TextBox 35">
            <a:extLst>
              <a:ext uri="{FF2B5EF4-FFF2-40B4-BE49-F238E27FC236}">
                <a16:creationId xmlns:a16="http://schemas.microsoft.com/office/drawing/2014/main" id="{7AA2130B-02E6-23F9-761D-D72E8248E4C2}"/>
              </a:ext>
            </a:extLst>
          </p:cNvPr>
          <p:cNvSpPr txBox="1"/>
          <p:nvPr/>
        </p:nvSpPr>
        <p:spPr>
          <a:xfrm>
            <a:off x="4298356" y="5086177"/>
            <a:ext cx="359528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srgbClr val="1B1464"/>
                </a:solidFill>
                <a:effectLst/>
                <a:uLnTx/>
                <a:uFillTx/>
                <a:latin typeface="Helvetica" panose="020B0403020202020204" pitchFamily="34" charset="0"/>
                <a:ea typeface="+mn-ea"/>
                <a:cs typeface="+mn-cs"/>
              </a:rPr>
              <a:t>‘My opinion will improve’</a:t>
            </a:r>
          </a:p>
        </p:txBody>
      </p:sp>
      <p:sp>
        <p:nvSpPr>
          <p:cNvPr id="10" name="Rectangle: Rounded Corners 9">
            <a:extLst>
              <a:ext uri="{FF2B5EF4-FFF2-40B4-BE49-F238E27FC236}">
                <a16:creationId xmlns:a16="http://schemas.microsoft.com/office/drawing/2014/main" id="{E0156342-83A0-C4E5-5084-155BFBBF3FB4}"/>
              </a:ext>
            </a:extLst>
          </p:cNvPr>
          <p:cNvSpPr/>
          <p:nvPr/>
        </p:nvSpPr>
        <p:spPr>
          <a:xfrm>
            <a:off x="8304037" y="4179813"/>
            <a:ext cx="3632063" cy="1401230"/>
          </a:xfrm>
          <a:prstGeom prst="roundRect">
            <a:avLst/>
          </a:prstGeom>
          <a:solidFill>
            <a:schemeClr val="bg1"/>
          </a:solidFill>
          <a:ln w="19050">
            <a:solidFill>
              <a:srgbClr val="1B14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elvetica" panose="020B0403020202020204" pitchFamily="34" charset="0"/>
              <a:ea typeface="+mn-ea"/>
              <a:cs typeface="+mn-cs"/>
            </a:endParaRPr>
          </a:p>
        </p:txBody>
      </p:sp>
      <p:sp>
        <p:nvSpPr>
          <p:cNvPr id="34" name="TextBox 33">
            <a:extLst>
              <a:ext uri="{FF2B5EF4-FFF2-40B4-BE49-F238E27FC236}">
                <a16:creationId xmlns:a16="http://schemas.microsoft.com/office/drawing/2014/main" id="{95C2EBF0-E472-063C-130A-654B746BF8CC}"/>
              </a:ext>
            </a:extLst>
          </p:cNvPr>
          <p:cNvSpPr txBox="1"/>
          <p:nvPr/>
        </p:nvSpPr>
        <p:spPr>
          <a:xfrm>
            <a:off x="8295631" y="4179813"/>
            <a:ext cx="364046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1B1464"/>
                </a:solidFill>
                <a:effectLst/>
                <a:uLnTx/>
                <a:uFillTx/>
                <a:latin typeface="Helvetica" panose="020B0403020202020204" pitchFamily="34" charset="0"/>
                <a:ea typeface="+mn-ea"/>
                <a:cs typeface="+mn-cs"/>
              </a:rPr>
              <a:t>49%</a:t>
            </a:r>
          </a:p>
        </p:txBody>
      </p:sp>
      <p:sp>
        <p:nvSpPr>
          <p:cNvPr id="37" name="TextBox 36">
            <a:extLst>
              <a:ext uri="{FF2B5EF4-FFF2-40B4-BE49-F238E27FC236}">
                <a16:creationId xmlns:a16="http://schemas.microsoft.com/office/drawing/2014/main" id="{D0A4C87E-B38F-6CF4-4A8F-F885F68034B0}"/>
              </a:ext>
            </a:extLst>
          </p:cNvPr>
          <p:cNvSpPr txBox="1"/>
          <p:nvPr/>
        </p:nvSpPr>
        <p:spPr>
          <a:xfrm>
            <a:off x="8304037" y="5086177"/>
            <a:ext cx="363206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srgbClr val="1B1464"/>
                </a:solidFill>
                <a:effectLst/>
                <a:uLnTx/>
                <a:uFillTx/>
                <a:latin typeface="Helvetica" panose="020B0403020202020204" pitchFamily="34" charset="0"/>
                <a:ea typeface="+mn-ea"/>
                <a:cs typeface="+mn-cs"/>
              </a:rPr>
              <a:t>‘I will consider purchasing’</a:t>
            </a:r>
            <a:endParaRPr kumimoji="0" lang="en-US" sz="2000" b="1" i="1" u="none" strike="noStrike" kern="1200" cap="none" spc="0" normalizeH="0" baseline="0" noProof="0">
              <a:ln>
                <a:noFill/>
              </a:ln>
              <a:solidFill>
                <a:srgbClr val="1B1464"/>
              </a:solidFill>
              <a:effectLst/>
              <a:uLnTx/>
              <a:uFillTx/>
              <a:latin typeface="Helvetica" panose="020B0403020202020204" pitchFamily="34" charset="0"/>
              <a:ea typeface="+mn-ea"/>
              <a:cs typeface="+mn-cs"/>
            </a:endParaRPr>
          </a:p>
        </p:txBody>
      </p:sp>
      <p:sp>
        <p:nvSpPr>
          <p:cNvPr id="6" name="TextBox 5">
            <a:extLst>
              <a:ext uri="{FF2B5EF4-FFF2-40B4-BE49-F238E27FC236}">
                <a16:creationId xmlns:a16="http://schemas.microsoft.com/office/drawing/2014/main" id="{204DAF26-19EB-8F00-E52A-291CD29AE647}"/>
              </a:ext>
            </a:extLst>
          </p:cNvPr>
          <p:cNvSpPr txBox="1"/>
          <p:nvPr/>
        </p:nvSpPr>
        <p:spPr>
          <a:xfrm>
            <a:off x="-7767" y="1824475"/>
            <a:ext cx="1220636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a:ln>
                  <a:noFill/>
                </a:ln>
                <a:solidFill>
                  <a:srgbClr val="1B1464"/>
                </a:solidFill>
                <a:effectLst/>
                <a:uLnTx/>
                <a:uFillTx/>
                <a:latin typeface="Helvetica" panose="020B0403020202020204" pitchFamily="34" charset="0"/>
                <a:ea typeface="+mn-ea"/>
                <a:cs typeface="+mn-cs"/>
              </a:rPr>
              <a:t>If a brand sponsors or collaborates with your favorite entertainment properties…</a:t>
            </a:r>
          </a:p>
        </p:txBody>
      </p:sp>
      <p:pic>
        <p:nvPicPr>
          <p:cNvPr id="14" name="Picture 13" descr="A light bulb with a brain inside&#10;&#10;Description automatically generated">
            <a:extLst>
              <a:ext uri="{FF2B5EF4-FFF2-40B4-BE49-F238E27FC236}">
                <a16:creationId xmlns:a16="http://schemas.microsoft.com/office/drawing/2014/main" id="{D75ED02D-8546-2053-FA2D-E7C9B479C1D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15180" y="2553562"/>
            <a:ext cx="1386290" cy="1386290"/>
          </a:xfrm>
          <a:prstGeom prst="rect">
            <a:avLst/>
          </a:prstGeom>
        </p:spPr>
      </p:pic>
      <p:pic>
        <p:nvPicPr>
          <p:cNvPr id="19" name="Picture 18" descr="A hand with a thumb up&#10;&#10;Description automatically generated">
            <a:extLst>
              <a:ext uri="{FF2B5EF4-FFF2-40B4-BE49-F238E27FC236}">
                <a16:creationId xmlns:a16="http://schemas.microsoft.com/office/drawing/2014/main" id="{2205C2F3-F8A5-7884-61B9-9A8760F994B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644458" y="2553562"/>
            <a:ext cx="1386290" cy="1386290"/>
          </a:xfrm>
          <a:prstGeom prst="rect">
            <a:avLst/>
          </a:prstGeom>
        </p:spPr>
      </p:pic>
      <p:pic>
        <p:nvPicPr>
          <p:cNvPr id="21" name="Picture 20" descr="A blue bag with colorful objects in it&#10;&#10;Description automatically generated">
            <a:extLst>
              <a:ext uri="{FF2B5EF4-FFF2-40B4-BE49-F238E27FC236}">
                <a16:creationId xmlns:a16="http://schemas.microsoft.com/office/drawing/2014/main" id="{1A8FBAB5-DB38-55FD-E5DE-C10E5601180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422720" y="2553562"/>
            <a:ext cx="1386290" cy="1386290"/>
          </a:xfrm>
          <a:prstGeom prst="rect">
            <a:avLst/>
          </a:prstGeom>
        </p:spPr>
      </p:pic>
    </p:spTree>
    <p:extLst>
      <p:ext uri="{BB962C8B-B14F-4D97-AF65-F5344CB8AC3E}">
        <p14:creationId xmlns:p14="http://schemas.microsoft.com/office/powerpoint/2010/main" val="7247933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91">
      <a:dk1>
        <a:srgbClr val="1B1464"/>
      </a:dk1>
      <a:lt1>
        <a:srgbClr val="FFFFFF"/>
      </a:lt1>
      <a:dk2>
        <a:srgbClr val="4EBEA4"/>
      </a:dk2>
      <a:lt2>
        <a:srgbClr val="E2E8F0"/>
      </a:lt2>
      <a:accent1>
        <a:srgbClr val="ED3C8D"/>
      </a:accent1>
      <a:accent2>
        <a:srgbClr val="00BFF2"/>
      </a:accent2>
      <a:accent3>
        <a:srgbClr val="A343FF"/>
      </a:accent3>
      <a:accent4>
        <a:srgbClr val="2C82FF"/>
      </a:accent4>
      <a:accent5>
        <a:srgbClr val="55AD00"/>
      </a:accent5>
      <a:accent6>
        <a:srgbClr val="FF6E30"/>
      </a:accent6>
      <a:hlink>
        <a:srgbClr val="201A62"/>
      </a:hlink>
      <a:folHlink>
        <a:srgbClr val="6D6DE2"/>
      </a:folHlink>
    </a:clrScheme>
    <a:fontScheme name="Custom 76">
      <a:majorFont>
        <a:latin typeface="Helvetica Bold"/>
        <a:ea typeface=""/>
        <a:cs typeface=""/>
      </a:majorFont>
      <a:minorFont>
        <a:latin typeface="Helvetica-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B Template.potx" id="{3DD536BC-B625-41C1-AB76-B98A44A9663C}" vid="{56A22213-A2D8-43BF-9B02-486376CC65A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D0AAE1E4240B941A4C52734E19288AB" ma:contentTypeVersion="16" ma:contentTypeDescription="Create a new document." ma:contentTypeScope="" ma:versionID="245ea57cf0cd617eb7cbfc7fc326dce0">
  <xsd:schema xmlns:xsd="http://www.w3.org/2001/XMLSchema" xmlns:xs="http://www.w3.org/2001/XMLSchema" xmlns:p="http://schemas.microsoft.com/office/2006/metadata/properties" xmlns:ns2="a86b28e8-29a6-4ab8-af18-2a7f61acfad2" xmlns:ns3="9f6166fe-9f5b-43aa-b8a9-b4d7ad530bda" targetNamespace="http://schemas.microsoft.com/office/2006/metadata/properties" ma:root="true" ma:fieldsID="05d0a484fc0835dfe28bcbd856e762b1" ns2:_="" ns3:_="">
    <xsd:import namespace="a86b28e8-29a6-4ab8-af18-2a7f61acfad2"/>
    <xsd:import namespace="9f6166fe-9f5b-43aa-b8a9-b4d7ad530bd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6b28e8-29a6-4ab8-af18-2a7f61acfa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c637ead-fd64-45b4-abde-ec2d09ec102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f6166fe-9f5b-43aa-b8a9-b4d7ad530bd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696b49f-56d7-4f85-8b04-e2e66f1bdb7c}" ma:internalName="TaxCatchAll" ma:showField="CatchAllData" ma:web="9f6166fe-9f5b-43aa-b8a9-b4d7ad530bd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f6166fe-9f5b-43aa-b8a9-b4d7ad530bda" xsi:nil="true"/>
    <lcf76f155ced4ddcb4097134ff3c332f xmlns="a86b28e8-29a6-4ab8-af18-2a7f61acfad2">
      <Terms xmlns="http://schemas.microsoft.com/office/infopath/2007/PartnerControls"/>
    </lcf76f155ced4ddcb4097134ff3c332f>
    <SharedWithUsers xmlns="9f6166fe-9f5b-43aa-b8a9-b4d7ad530bda">
      <UserInfo>
        <DisplayName>Jason Wiese</DisplayName>
        <AccountId>13</AccountId>
        <AccountType/>
      </UserInfo>
      <UserInfo>
        <DisplayName>Leah Montner Dixon</DisplayName>
        <AccountId>10</AccountId>
        <AccountType/>
      </UserInfo>
      <UserInfo>
        <DisplayName>Karolina Guillen</DisplayName>
        <AccountId>14</AccountId>
        <AccountType/>
      </UserInfo>
      <UserInfo>
        <DisplayName>Reed Kiely</DisplayName>
        <AccountId>39</AccountId>
        <AccountType/>
      </UserInfo>
      <UserInfo>
        <DisplayName>Marianne Vita</DisplayName>
        <AccountId>43</AccountId>
        <AccountType/>
      </UserInfo>
      <UserInfo>
        <DisplayName>Danielle Delauro</DisplayName>
        <AccountId>38</AccountId>
        <AccountType/>
      </UserInfo>
      <UserInfo>
        <DisplayName>Kaileen Cain</DisplayName>
        <AccountId>143</AccountId>
        <AccountType/>
      </UserInfo>
    </SharedWithUsers>
  </documentManagement>
</p:properties>
</file>

<file path=customXml/itemProps1.xml><?xml version="1.0" encoding="utf-8"?>
<ds:datastoreItem xmlns:ds="http://schemas.openxmlformats.org/officeDocument/2006/customXml" ds:itemID="{54875BBC-C59F-4B75-A294-42674605F1DA}">
  <ds:schemaRefs>
    <ds:schemaRef ds:uri="9f6166fe-9f5b-43aa-b8a9-b4d7ad530bda"/>
    <ds:schemaRef ds:uri="a86b28e8-29a6-4ab8-af18-2a7f61acfad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B49E31A-019A-4DE8-9C1C-A5D31AA90133}">
  <ds:schemaRefs>
    <ds:schemaRef ds:uri="http://schemas.microsoft.com/sharepoint/v3/contenttype/forms"/>
  </ds:schemaRefs>
</ds:datastoreItem>
</file>

<file path=customXml/itemProps3.xml><?xml version="1.0" encoding="utf-8"?>
<ds:datastoreItem xmlns:ds="http://schemas.openxmlformats.org/officeDocument/2006/customXml" ds:itemID="{42F35E04-B3E2-48CE-BC5F-C23267EB64F8}">
  <ds:schemaRefs>
    <ds:schemaRef ds:uri="9f6166fe-9f5b-43aa-b8a9-b4d7ad530bda"/>
    <ds:schemaRef ds:uri="a86b28e8-29a6-4ab8-af18-2a7f61acfad2"/>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86</TotalTime>
  <Words>4947</Words>
  <Application>Microsoft Office PowerPoint</Application>
  <PresentationFormat>Widescreen</PresentationFormat>
  <Paragraphs>530</Paragraphs>
  <Slides>38</Slides>
  <Notes>30</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38</vt:i4>
      </vt:variant>
    </vt:vector>
  </HeadingPairs>
  <TitlesOfParts>
    <vt:vector size="55" baseType="lpstr">
      <vt:lpstr>Arial</vt:lpstr>
      <vt:lpstr>Calibri</vt:lpstr>
      <vt:lpstr>Calibri Light</vt:lpstr>
      <vt:lpstr>Eb Garamond</vt:lpstr>
      <vt:lpstr>Helvetica</vt:lpstr>
      <vt:lpstr>Helvetica Bold</vt:lpstr>
      <vt:lpstr>Helvetica Light</vt:lpstr>
      <vt:lpstr>Helvetica-Light</vt:lpstr>
      <vt:lpstr>Helvetica-Lightoblique</vt:lpstr>
      <vt:lpstr>Inter</vt:lpstr>
      <vt:lpstr>Lato</vt:lpstr>
      <vt:lpstr>nyt-cheltenham</vt:lpstr>
      <vt:lpstr>Unify Sans</vt:lpstr>
      <vt:lpstr>var(--typography-headline-standard-xxl-font-family)</vt:lpstr>
      <vt:lpstr>YahooSans VF</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Leah Montner Dixon</dc:creator>
  <cp:lastModifiedBy>Reed Kiely</cp:lastModifiedBy>
  <cp:revision>2</cp:revision>
  <dcterms:created xsi:type="dcterms:W3CDTF">2022-11-04T21:07:35Z</dcterms:created>
  <dcterms:modified xsi:type="dcterms:W3CDTF">2023-10-11T15:08:45Z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0x010100AD0AAE1E4240B941A4C52734E19288AB</vt:lpwstr>
  </property>
  <property fmtid="{D5CDD505-2E9C-101B-9397-08002B2CF9AE}" pid="3" name="MediaServiceImageTags">
    <vt:lpwstr/>
  </property>
</Properties>
</file>