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144327818" r:id="rId5"/>
    <p:sldId id="2146846279" r:id="rId6"/>
    <p:sldId id="2144328358" r:id="rId7"/>
    <p:sldId id="2144327814" r:id="rId8"/>
    <p:sldId id="2146846284" r:id="rId9"/>
    <p:sldId id="2144328315" r:id="rId10"/>
    <p:sldId id="2144328375" r:id="rId11"/>
    <p:sldId id="2146846278" r:id="rId12"/>
    <p:sldId id="2144328321" r:id="rId13"/>
    <p:sldId id="2144328170" r:id="rId14"/>
    <p:sldId id="2146846277" r:id="rId15"/>
    <p:sldId id="2144328296" r:id="rId16"/>
    <p:sldId id="2146846285" r:id="rId17"/>
    <p:sldId id="2146846282" r:id="rId18"/>
    <p:sldId id="2146846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141AB7-7F25-3C16-C77D-5FEA2DA4B116}" name="Karolina Guillen" initials="" userId="S::karolinaG@thevab.com::c1c08796-a0be-47c6-af52-5d31fd96ec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FF2"/>
    <a:srgbClr val="66C5AD"/>
    <a:srgbClr val="1B1464"/>
    <a:srgbClr val="EF4F98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B6E29-8530-41EB-A637-A809498AB434}" v="62" dt="2024-09-13T17:39:06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7660" autoAdjust="0"/>
  </p:normalViewPr>
  <p:slideViewPr>
    <p:cSldViewPr snapToGrid="0">
      <p:cViewPr varScale="1">
        <p:scale>
          <a:sx n="64" d="100"/>
          <a:sy n="64" d="100"/>
        </p:scale>
        <p:origin x="4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50787401574809E-2"/>
          <c:y val="0.24654693304389846"/>
          <c:w val="0.92298671259842524"/>
          <c:h val="0.61776268092150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 Recall</c:v>
                </c:pt>
                <c:pt idx="1">
                  <c:v>Brand Rejection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0.18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63-497B-869D-2F48D2F481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Ad Recall</c:v>
                </c:pt>
                <c:pt idx="1">
                  <c:v>Brand Rejection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63-497B-869D-2F48D2F48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3066623"/>
        <c:axId val="1793067103"/>
      </c:barChart>
      <c:catAx>
        <c:axId val="1793066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793067103"/>
        <c:crosses val="autoZero"/>
        <c:auto val="1"/>
        <c:lblAlgn val="ctr"/>
        <c:lblOffset val="100"/>
        <c:noMultiLvlLbl val="0"/>
      </c:catAx>
      <c:valAx>
        <c:axId val="179306710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93066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750159940944881"/>
          <c:y val="9.6404291476273149E-2"/>
          <c:w val="0.18844168307086615"/>
          <c:h val="7.70589260351010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B1464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62251133828075"/>
          <c:y val="9.248766004867634E-2"/>
          <c:w val="0.63299546811557683"/>
          <c:h val="0.907512301971199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Unexposed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Unaided Brand Awareness: First Mention</c:v>
                </c:pt>
                <c:pt idx="1">
                  <c:v>Unaided Brand Awareness: Any Mention</c:v>
                </c:pt>
                <c:pt idx="2">
                  <c:v>Likely to Purchase (Top Box)</c:v>
                </c:pt>
                <c:pt idx="3">
                  <c:v>Are Technologically Advanced</c:v>
                </c:pt>
                <c:pt idx="4">
                  <c:v>Appeal to Me More Than Other Brands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0.23</c:v>
                </c:pt>
                <c:pt idx="1">
                  <c:v>0.53</c:v>
                </c:pt>
                <c:pt idx="2">
                  <c:v>0.54</c:v>
                </c:pt>
                <c:pt idx="3">
                  <c:v>0.59</c:v>
                </c:pt>
                <c:pt idx="4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14-4457-877E-6E626B0837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Any Exposed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Unaided Brand Awareness: First Mention</c:v>
                </c:pt>
                <c:pt idx="1">
                  <c:v>Unaided Brand Awareness: Any Mention</c:v>
                </c:pt>
                <c:pt idx="2">
                  <c:v>Likely to Purchase (Top Box)</c:v>
                </c:pt>
                <c:pt idx="3">
                  <c:v>Are Technologically Advanced</c:v>
                </c:pt>
                <c:pt idx="4">
                  <c:v>Appeal to Me More Than Other Brands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0.24</c:v>
                </c:pt>
                <c:pt idx="1">
                  <c:v>0.56999999999999995</c:v>
                </c:pt>
                <c:pt idx="2">
                  <c:v>0.65</c:v>
                </c:pt>
                <c:pt idx="3">
                  <c:v>0.67</c:v>
                </c:pt>
                <c:pt idx="4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14-4457-877E-6E626B0837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Online Only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Unaided Brand Awareness: First Mention</c:v>
                </c:pt>
                <c:pt idx="1">
                  <c:v>Unaided Brand Awareness: Any Mention</c:v>
                </c:pt>
                <c:pt idx="2">
                  <c:v>Likely to Purchase (Top Box)</c:v>
                </c:pt>
                <c:pt idx="3">
                  <c:v>Are Technologically Advanced</c:v>
                </c:pt>
                <c:pt idx="4">
                  <c:v>Appeal to Me More Than Other Brands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0.61</c:v>
                </c:pt>
                <c:pt idx="2">
                  <c:v>0.56000000000000005</c:v>
                </c:pt>
                <c:pt idx="3">
                  <c:v>0.61</c:v>
                </c:pt>
                <c:pt idx="4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14-4457-877E-6E626B0837C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TV Only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Unaided Brand Awareness: First Mention</c:v>
                </c:pt>
                <c:pt idx="1">
                  <c:v>Unaided Brand Awareness: Any Mention</c:v>
                </c:pt>
                <c:pt idx="2">
                  <c:v>Likely to Purchase (Top Box)</c:v>
                </c:pt>
                <c:pt idx="3">
                  <c:v>Are Technologically Advanced</c:v>
                </c:pt>
                <c:pt idx="4">
                  <c:v>Appeal to Me More Than Other Brands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0.21</c:v>
                </c:pt>
                <c:pt idx="1">
                  <c:v>0.54</c:v>
                </c:pt>
                <c:pt idx="2">
                  <c:v>0.68</c:v>
                </c:pt>
                <c:pt idx="3">
                  <c:v>0.69</c:v>
                </c:pt>
                <c:pt idx="4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14-4457-877E-6E626B0837C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Online + TV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Unaided Brand Awareness: First Mention</c:v>
                </c:pt>
                <c:pt idx="1">
                  <c:v>Unaided Brand Awareness: Any Mention</c:v>
                </c:pt>
                <c:pt idx="2">
                  <c:v>Likely to Purchase (Top Box)</c:v>
                </c:pt>
                <c:pt idx="3">
                  <c:v>Are Technologically Advanced</c:v>
                </c:pt>
                <c:pt idx="4">
                  <c:v>Appeal to Me More Than Other Brands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0.26</c:v>
                </c:pt>
                <c:pt idx="1">
                  <c:v>0.6</c:v>
                </c:pt>
                <c:pt idx="2">
                  <c:v>0.65</c:v>
                </c:pt>
                <c:pt idx="3">
                  <c:v>0.66</c:v>
                </c:pt>
                <c:pt idx="4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14-4457-877E-6E626B083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99254768"/>
        <c:axId val="899253520"/>
      </c:barChart>
      <c:catAx>
        <c:axId val="8992547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899253520"/>
        <c:crosses val="autoZero"/>
        <c:auto val="1"/>
        <c:lblAlgn val="ctr"/>
        <c:lblOffset val="100"/>
        <c:noMultiLvlLbl val="0"/>
      </c:catAx>
      <c:valAx>
        <c:axId val="89925352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89925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917122266857941"/>
          <c:y val="1.6743642941292988E-2"/>
          <c:w val="0.62884811686478514"/>
          <c:h val="7.1296016347467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Brand Awareness Lift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CBD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50-4436-905C-1583211D798B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50-4436-905C-1583211D798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Digital Control</c:v>
                </c:pt>
                <c:pt idx="1">
                  <c:v>Digital Only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4.5199999999999997E-2</c:v>
                </c:pt>
                <c:pt idx="1">
                  <c:v>6.5199999999999994E-2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50-4436-905C-1583211D7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1070923983"/>
        <c:axId val="1070938543"/>
      </c:barChart>
      <c:catAx>
        <c:axId val="107092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70938543"/>
        <c:crosses val="autoZero"/>
        <c:auto val="1"/>
        <c:lblAlgn val="ctr"/>
        <c:lblOffset val="100"/>
        <c:noMultiLvlLbl val="0"/>
      </c:catAx>
      <c:valAx>
        <c:axId val="1070938543"/>
        <c:scaling>
          <c:orientation val="minMax"/>
          <c:max val="0.1"/>
        </c:scaling>
        <c:delete val="1"/>
        <c:axPos val="l"/>
        <c:numFmt formatCode="0.00%" sourceLinked="1"/>
        <c:majorTickMark val="out"/>
        <c:minorTickMark val="none"/>
        <c:tickLblPos val="nextTo"/>
        <c:crossAx val="107092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959392142473423"/>
          <c:y val="0.22550872861457083"/>
          <c:w val="0.75499821675818257"/>
          <c:h val="0.746161029097166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Conversion by Device Exposed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CTV</c:v>
                </c:pt>
                <c:pt idx="1">
                  <c:v>Desktop</c:v>
                </c:pt>
                <c:pt idx="2">
                  <c:v>Tablet</c:v>
                </c:pt>
                <c:pt idx="3">
                  <c:v>Mobile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3.1899999999999998E-2</c:v>
                </c:pt>
                <c:pt idx="1">
                  <c:v>5.8999999999999997E-2</c:v>
                </c:pt>
                <c:pt idx="2">
                  <c:v>6.9099999999999995E-2</c:v>
                </c:pt>
                <c:pt idx="3">
                  <c:v>8.2600000000000007E-2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4-46FC-9181-F9E205AFA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axId val="1135956752"/>
        <c:axId val="1135954256"/>
      </c:barChart>
      <c:catAx>
        <c:axId val="113595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135954256"/>
        <c:crosses val="autoZero"/>
        <c:auto val="1"/>
        <c:lblAlgn val="ctr"/>
        <c:lblOffset val="100"/>
        <c:noMultiLvlLbl val="0"/>
      </c:catAx>
      <c:valAx>
        <c:axId val="113595425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13595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178960277133973"/>
          <c:y val="0.133739818134908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Conversion by TV Creative Ad Name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A5-44F2-802C-D203AF83D2D7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A5-44F2-802C-D203AF83D2D7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5A5-44F2-802C-D203AF83D2D7}"/>
              </c:ext>
            </c:extLst>
          </c:dPt>
          <c:dPt>
            <c:idx val="3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5A5-44F2-802C-D203AF83D2D7}"/>
              </c:ext>
            </c:extLst>
          </c:dPt>
          <c:dPt>
            <c:idx val="4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5A5-44F2-802C-D203AF83D2D7}"/>
              </c:ext>
            </c:extLst>
          </c:dPt>
          <c:dPt>
            <c:idx val="5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A5-44F2-802C-D203AF83D2D7}"/>
              </c:ext>
            </c:extLst>
          </c:dPt>
          <c:dPt>
            <c:idx val="6"/>
            <c:invertIfNegative val="0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5A5-44F2-802C-D203AF83D2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Creative A</c:v>
                </c:pt>
                <c:pt idx="1">
                  <c:v>Creative B</c:v>
                </c:pt>
                <c:pt idx="2">
                  <c:v>Creative C</c:v>
                </c:pt>
                <c:pt idx="3">
                  <c:v>Creative D</c:v>
                </c:pt>
                <c:pt idx="4">
                  <c:v>Creative E</c:v>
                </c:pt>
                <c:pt idx="5">
                  <c:v>Creative F</c:v>
                </c:pt>
                <c:pt idx="6">
                  <c:v>Creative G</c:v>
                </c:pt>
              </c:strCache>
            </c:strRef>
          </c:cat>
          <c:val>
            <c:numRef>
              <c:f>Sheet1!$B$2:$B$8</c:f>
              <c:numCache>
                <c:formatCode>0.00%</c:formatCode>
                <c:ptCount val="7"/>
                <c:pt idx="0">
                  <c:v>2.2800000000000001E-2</c:v>
                </c:pt>
                <c:pt idx="1">
                  <c:v>2.1100000000000001E-2</c:v>
                </c:pt>
                <c:pt idx="2">
                  <c:v>2.07E-2</c:v>
                </c:pt>
                <c:pt idx="3">
                  <c:v>2.0199999999999999E-2</c:v>
                </c:pt>
                <c:pt idx="4">
                  <c:v>1.9599999999999999E-2</c:v>
                </c:pt>
                <c:pt idx="5">
                  <c:v>1.84E-2</c:v>
                </c:pt>
                <c:pt idx="6">
                  <c:v>1.7299999999999999E-2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A5-44F2-802C-D203AF83D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27"/>
        <c:axId val="1070923983"/>
        <c:axId val="1070938543"/>
      </c:barChart>
      <c:catAx>
        <c:axId val="107092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70938543"/>
        <c:crosses val="autoZero"/>
        <c:auto val="1"/>
        <c:lblAlgn val="ctr"/>
        <c:lblOffset val="100"/>
        <c:noMultiLvlLbl val="0"/>
      </c:catAx>
      <c:valAx>
        <c:axId val="1070938543"/>
        <c:scaling>
          <c:orientation val="minMax"/>
          <c:max val="5.000000000000001E-2"/>
          <c:min val="0"/>
        </c:scaling>
        <c:delete val="1"/>
        <c:axPos val="l"/>
        <c:numFmt formatCode="0.00%" sourceLinked="1"/>
        <c:majorTickMark val="out"/>
        <c:minorTickMark val="none"/>
        <c:tickLblPos val="nextTo"/>
        <c:crossAx val="107092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18A9B-FAAC-490B-8FFE-EE96E97D6E4F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4375E-3115-489B-88A1-4B9314E2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9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17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00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6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E6440-D180-251C-CB7D-701B2078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29A78-C1B1-031D-5644-321D98C33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8A946-24A3-147D-69AE-11BC1A1FD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718E8-D691-7410-FA6A-E8F453CCA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07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9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3A9C6-92F8-3A70-24C7-6DE472C40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CDA7B-402E-CFD9-F77C-9D21A7049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E3613-D00B-6448-B78C-BD81F87B5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4C38B-DD64-5732-D925-81C94175B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60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31D5B-3DAD-6986-5834-9603B145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DCECD-3B17-1B54-9813-54BD79EAB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A396A-35B3-4314-B923-A6CA8C387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6CC59-511A-CC50-ACF2-FBC7D3E1B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D361C7-2C28-438A-B554-42B3EE91A1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08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9343C-4327-4837-AB1B-EB4A71A411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9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3B6A-9170-41F2-83E0-84E5C33E8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A63F-0FE0-4BDC-AE12-9D8D6FC95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F80F-E793-4969-9D4A-0E188D75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91891-2CE0-4242-B58E-0E254360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FA62F-17CF-4F8A-B092-1E2954F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4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745D-BE03-42D2-BEF6-655E3DF49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BA562-F568-480C-9921-86878C128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183C2-82BB-402C-8616-50843DE55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890C-BC71-4B9D-A3B0-1B03BCFC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A8838-746F-4AF9-8D3C-B56BD165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0E0DE-084B-4959-983B-FD19F9D61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6670E-6205-494F-941C-D347D2D2E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012C8-C612-4E8D-80CC-E7A286B3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6942-6837-4C28-8867-5940CC28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969C-AED5-4695-A0A2-522133C7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7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BDD8-689A-4CA8-842B-69E71563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C014-AE83-4CCB-9379-98013EACB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5DBB-D260-44E3-8655-A95F65387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984E-8901-44DC-8CC8-3E7E22DA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8A88A-2ADF-44E9-A4F9-23897E4D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CDDC-1ADF-405D-9536-13A22AE9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70BE4-A12C-4120-968C-F8D4D77F0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A229B-A5A0-4FE8-B61F-2F9D5948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41E55-CEC4-47F7-80EE-11B05603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6CEB-505D-4CFE-8E50-624EE0A5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2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E058-33E4-4323-835C-3340FAE8A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7F-343C-4EE5-9FD1-19071ACB6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3278D-2211-436D-900A-DBE2582D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EDCD8-3F24-4427-9019-9D4FA6B0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AB73F-6E45-40AB-BF08-E167CD43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D6E67-A250-4EDC-9105-B86B9B35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4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681E-0902-4320-86DE-A8051000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C469C-2D72-4038-9CF6-D051EC0A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44D26-866C-4C85-A022-095DE44D0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131586-6EE4-4A5E-A4F3-D501D22A1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A6C2F-797B-4994-B71D-E49C42FB8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1CD3A-96D1-4D07-BE8D-27F100E6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DAAE6-4E43-49E3-BCDD-66B234F4F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6B994-AABD-4D75-A41C-07FFBEE7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96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4398-2AA9-4E18-A430-B3D364DE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BDD90-3B51-4289-8F90-93158DBB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F925A-6C4A-4F58-96DE-5354131D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08322-AB34-469D-B14B-BA109BBE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6C340-7859-4BA4-8B7F-CB0BDDA6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74693-A5AA-4A8D-BF85-D18F1E7C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746CC-E185-49A4-B3D2-9EB7F693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9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327D-1DEA-469B-B3CF-9B24174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BCD96-08B7-457A-9764-22D3B798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1B655-5398-489B-B636-EF9CB2D26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1CBEB-F193-493C-8E10-CD483662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3CD2C-B3FA-4FFD-899D-238296DA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172BD-5F4B-4953-8581-B9AAF43B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3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FA93-2399-4285-A3B9-3389420A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F632B-5ACC-47F8-9086-16155C573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16EAB-5F3D-45C4-9617-0B9BB2333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5C5B-6948-4826-ACE7-D9134807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7C145-2997-400F-952D-8DDAB987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49959-60D0-410A-89D5-9491F044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B6742-7D34-40C1-8DF1-0A0141E9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D2C5A-78BF-40B2-A45B-B331E494A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BE31A-B43A-4F43-A30B-7B991F848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C190C-D469-4D14-9C75-80B8C5F7783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7E171-6F4C-4065-A77B-355779BC9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89A4C-5289-4D78-A689-23BFD179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F853-4826-4755-860B-DB42C2469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7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hyperlink" Target="https://lp.tatari.tv/full-funnel-vision" TargetMode="Externa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thevab.com/insight/home-category-video-advertising-case-studies?utm_source=category_case_study" TargetMode="External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image" Target="../media/image5.png"/><Relationship Id="rId21" Type="http://schemas.openxmlformats.org/officeDocument/2006/relationships/hyperlink" Target="https://thevab.com/insight/consumer-packaged-goods-cpg-category-video-advertising-case-studies?utm_source=category_case_study" TargetMode="External"/><Relationship Id="rId7" Type="http://schemas.openxmlformats.org/officeDocument/2006/relationships/hyperlink" Target="https://thevab.com/insight/tech-telco-category-video-advertising-case-studies?utm_source=category_case_study" TargetMode="External"/><Relationship Id="rId12" Type="http://schemas.openxmlformats.org/officeDocument/2006/relationships/image" Target="../media/image37.png"/><Relationship Id="rId17" Type="http://schemas.openxmlformats.org/officeDocument/2006/relationships/hyperlink" Target="https://thevab.com/insight/restaurant-category-video-advertising-case-studies?utm_source=category_case_study" TargetMode="External"/><Relationship Id="rId25" Type="http://schemas.openxmlformats.org/officeDocument/2006/relationships/hyperlink" Target="https://thevab.com/insight/financial-services-insurance-categories-video-advertising-case-studies?utm_source=category_case_study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thevab.com/insight/travel-category-video-advertising-case-studies?utm_source=category_case_study" TargetMode="External"/><Relationship Id="rId24" Type="http://schemas.openxmlformats.org/officeDocument/2006/relationships/image" Target="../media/image43.png"/><Relationship Id="rId5" Type="http://schemas.openxmlformats.org/officeDocument/2006/relationships/hyperlink" Target="https://thevab.com/" TargetMode="External"/><Relationship Id="rId15" Type="http://schemas.openxmlformats.org/officeDocument/2006/relationships/hyperlink" Target="https://thevab.com/insight/pharmaceuticals-category-video-advertising-case-studies?utm_source=category_case_study" TargetMode="External"/><Relationship Id="rId23" Type="http://schemas.openxmlformats.org/officeDocument/2006/relationships/hyperlink" Target="https://thevab.com/insight/entertainment-tune-category-video-advertising-case-studies?utm_source=category_case_study" TargetMode="External"/><Relationship Id="rId28" Type="http://schemas.openxmlformats.org/officeDocument/2006/relationships/image" Target="../media/image45.png"/><Relationship Id="rId10" Type="http://schemas.openxmlformats.org/officeDocument/2006/relationships/image" Target="../media/image36.png"/><Relationship Id="rId19" Type="http://schemas.openxmlformats.org/officeDocument/2006/relationships/hyperlink" Target="https://thevab.com/insight/health-wellness-and-beauty-categories-video-advertising-case-studies?utm_source=category_case_study" TargetMode="External"/><Relationship Id="rId4" Type="http://schemas.openxmlformats.org/officeDocument/2006/relationships/hyperlink" Target="https://thevab.com/case-study-corner?utm_source=category_case_study" TargetMode="External"/><Relationship Id="rId9" Type="http://schemas.openxmlformats.org/officeDocument/2006/relationships/hyperlink" Target="https://thevab.com/insight/retail-category-video-advertising-case-studies?utm_source=category_case_study" TargetMode="External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hyperlink" Target="https://thevab.com/insight/b2b-categories-video-advertising-case-studies?utm_source=category_case_study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todays-innovations-measurement-q2-2022?utm_source=category_case_study" TargetMode="External"/><Relationship Id="rId13" Type="http://schemas.openxmlformats.org/officeDocument/2006/relationships/image" Target="../media/image50.png"/><Relationship Id="rId18" Type="http://schemas.openxmlformats.org/officeDocument/2006/relationships/hyperlink" Target="https://thevab.com/insight/stream-on-case-studies?utm_source=category_case_study" TargetMode="External"/><Relationship Id="rId3" Type="http://schemas.openxmlformats.org/officeDocument/2006/relationships/hyperlink" Target="https://thevab.com/insight/stream-on-case-studies" TargetMode="External"/><Relationship Id="rId21" Type="http://schemas.openxmlformats.org/officeDocument/2006/relationships/hyperlink" Target="https://thevab.com/case-study-corner" TargetMode="External"/><Relationship Id="rId7" Type="http://schemas.openxmlformats.org/officeDocument/2006/relationships/image" Target="../media/image47.png"/><Relationship Id="rId12" Type="http://schemas.openxmlformats.org/officeDocument/2006/relationships/hyperlink" Target="https://thevab.com/insight/todays-innovations-measurement-q4-2022?utm_source=category_case_study" TargetMode="Externa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thevab.com/insight/proven-strategies-tactics-audience-based-tv-buying?utm_source=category_case_study" TargetMode="External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todays-innovations-measurement-q1-2022?utm_source=category_case_study" TargetMode="External"/><Relationship Id="rId11" Type="http://schemas.openxmlformats.org/officeDocument/2006/relationships/image" Target="../media/image49.png"/><Relationship Id="rId5" Type="http://schemas.openxmlformats.org/officeDocument/2006/relationships/image" Target="../media/image5.png"/><Relationship Id="rId15" Type="http://schemas.openxmlformats.org/officeDocument/2006/relationships/image" Target="../media/image51.png"/><Relationship Id="rId23" Type="http://schemas.openxmlformats.org/officeDocument/2006/relationships/image" Target="../media/image11.png"/><Relationship Id="rId10" Type="http://schemas.openxmlformats.org/officeDocument/2006/relationships/hyperlink" Target="https://thevab.com/insight/todays-innovations-measurement-q3-2022?utm_source=category_case_study" TargetMode="External"/><Relationship Id="rId19" Type="http://schemas.openxmlformats.org/officeDocument/2006/relationships/hyperlink" Target="https://thevab.com/insight/opportunities-vod-addressable?utm_source=category_case_study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hyperlink" Target="https://thevab.com/insight/convergent-tv-case-studies?utm_source=category_case_study" TargetMode="External"/><Relationship Id="rId22" Type="http://schemas.openxmlformats.org/officeDocument/2006/relationships/hyperlink" Target="https://thevab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370E96-78E7-4A5E-A26B-CEBB8CA1C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539" cy="6858000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FE58AA-0ADD-4FDA-BD58-C4DC85F54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0817F9-FE21-4945-A479-C22CFA77A380}"/>
              </a:ext>
            </a:extLst>
          </p:cNvPr>
          <p:cNvSpPr txBox="1"/>
          <p:nvPr/>
        </p:nvSpPr>
        <p:spPr>
          <a:xfrm>
            <a:off x="131962" y="3719504"/>
            <a:ext cx="6319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 &amp; Telco Category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Brand success stories highlighted through real-world multiscreen TV case studies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F29006-8399-002D-5EFF-DCD41CE5C8EF}"/>
              </a:ext>
            </a:extLst>
          </p:cNvPr>
          <p:cNvGrpSpPr/>
          <p:nvPr/>
        </p:nvGrpSpPr>
        <p:grpSpPr>
          <a:xfrm>
            <a:off x="8357419" y="324465"/>
            <a:ext cx="3563337" cy="934064"/>
            <a:chOff x="8357419" y="324465"/>
            <a:chExt cx="3563337" cy="9340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05EA31-2D89-44A7-3DD5-385F73453D4F}"/>
                </a:ext>
              </a:extLst>
            </p:cNvPr>
            <p:cNvSpPr/>
            <p:nvPr/>
          </p:nvSpPr>
          <p:spPr>
            <a:xfrm>
              <a:off x="8357419" y="324465"/>
              <a:ext cx="3563337" cy="934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D3C8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Case Study Corner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5"/>
                </a:buBlip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xx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6CF4FE5-AA05-E195-5A47-3101A92A7C95}"/>
                </a:ext>
              </a:extLst>
            </p:cNvPr>
            <p:cNvCxnSpPr/>
            <p:nvPr/>
          </p:nvCxnSpPr>
          <p:spPr>
            <a:xfrm>
              <a:off x="8642554" y="1002891"/>
              <a:ext cx="3146323" cy="0"/>
            </a:xfrm>
            <a:prstGeom prst="line">
              <a:avLst/>
            </a:prstGeom>
            <a:ln w="28575">
              <a:solidFill>
                <a:srgbClr val="ED3C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641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06AB8-BCE7-B66F-46D5-D6498C175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3A0B0E-9F1E-AD3E-0DCA-3A4CB46FF87B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824A52-AEDE-78B2-C668-6760ADE99C27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094D39-7E70-9363-203D-296D4BD30675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E9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34A436-DF61-7CE0-97B4-AE3C35502EF7}"/>
              </a:ext>
            </a:extLst>
          </p:cNvPr>
          <p:cNvSpPr/>
          <p:nvPr/>
        </p:nvSpPr>
        <p:spPr>
          <a:xfrm>
            <a:off x="25400" y="959949"/>
            <a:ext cx="4012770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TiVo wanted to drive awareness for their new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 4K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dongle and boost device sales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Launched campaign targeting households of sports enthusiasts during a premier golf tournament to promote their new Stream 4k product and inspire online conversion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Content Affinity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Reach active sports fans by leveraging first-party, deterministic STB viewership data on CTV ad spots during the broadcast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Sequential Targeting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Identify households exposed to the ad &amp; extend campaign reach by digitally targeting them with secondary messages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Attribution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: By matching IP addresses to online sales during the campaign window, attributed sales lift from households exposed to the 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Sports Enthusiasts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CTV advertising generated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+25%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lift in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 4K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sales vs. households not exposed to the 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TiVo,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Xperi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Streaming Only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Connected TV (CTV)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B9F518-904C-C02D-93AC-78D85C7DB7A9}"/>
              </a:ext>
            </a:extLst>
          </p:cNvPr>
          <p:cNvSpPr/>
          <p:nvPr/>
        </p:nvSpPr>
        <p:spPr>
          <a:xfrm>
            <a:off x="4014132" y="71161"/>
            <a:ext cx="8152468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TiVo extended campaign reach through data-driven CTV advertising targeting sport enthusiasts, which drove a double-digit lift in device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3BD6DD-193A-448B-E510-D7C8E54C0BFF}"/>
              </a:ext>
            </a:extLst>
          </p:cNvPr>
          <p:cNvSpPr txBox="1"/>
          <p:nvPr/>
        </p:nvSpPr>
        <p:spPr>
          <a:xfrm>
            <a:off x="4014132" y="6076334"/>
            <a:ext cx="70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TiVo &amp; Xperi,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TiVo Extends Campaign Reach and Lifts Device Sales with Data-Driven CTV Advertising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Campaign time period: flight date – 6/21/21-6/29/21; measurement period - 6/21/21 - 7/5/21, which was extended beyond the campaign window to capture Stream 4K purchases post-flight.</a:t>
            </a:r>
          </a:p>
        </p:txBody>
      </p:sp>
      <p:pic>
        <p:nvPicPr>
          <p:cNvPr id="2050" name="Picture 2" descr="TiVo renews IP Licence with Google">
            <a:extLst>
              <a:ext uri="{FF2B5EF4-FFF2-40B4-BE49-F238E27FC236}">
                <a16:creationId xmlns:a16="http://schemas.microsoft.com/office/drawing/2014/main" id="{6EEF8618-659D-0946-0E7E-0231BDA4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1471" y="5716279"/>
            <a:ext cx="1274247" cy="9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9A33885-E6A4-AD1B-74CA-A7A8DC7FF1B6}"/>
              </a:ext>
            </a:extLst>
          </p:cNvPr>
          <p:cNvSpPr/>
          <p:nvPr/>
        </p:nvSpPr>
        <p:spPr>
          <a:xfrm>
            <a:off x="8789332" y="1847251"/>
            <a:ext cx="2902994" cy="2919399"/>
          </a:xfrm>
          <a:prstGeom prst="ellipse">
            <a:avLst/>
          </a:prstGeom>
          <a:ln>
            <a:solidFill>
              <a:srgbClr val="00BF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6F7C14C-82E1-88E2-F53E-A713A0C3E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557" y="1378551"/>
            <a:ext cx="3239464" cy="19446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EC3AB61-4C53-A985-C09C-550F884FCD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37" y="4331602"/>
            <a:ext cx="962660" cy="8130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6AE18B-DA3C-46C1-8A12-152A8B1312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2231" y="3352827"/>
            <a:ext cx="2817195" cy="1691177"/>
          </a:xfrm>
          <a:prstGeom prst="rect">
            <a:avLst/>
          </a:prstGeom>
        </p:spPr>
      </p:pic>
      <p:cxnSp>
        <p:nvCxnSpPr>
          <p:cNvPr id="36" name="Google Shape;523;p46">
            <a:extLst>
              <a:ext uri="{FF2B5EF4-FFF2-40B4-BE49-F238E27FC236}">
                <a16:creationId xmlns:a16="http://schemas.microsoft.com/office/drawing/2014/main" id="{9B6C5A9C-5DC9-4BA2-0535-F14F297AA04E}"/>
              </a:ext>
            </a:extLst>
          </p:cNvPr>
          <p:cNvCxnSpPr>
            <a:cxnSpLocks/>
          </p:cNvCxnSpPr>
          <p:nvPr/>
        </p:nvCxnSpPr>
        <p:spPr>
          <a:xfrm flipV="1">
            <a:off x="10209305" y="2923825"/>
            <a:ext cx="0" cy="540416"/>
          </a:xfrm>
          <a:prstGeom prst="straightConnector1">
            <a:avLst/>
          </a:prstGeom>
          <a:ln w="28575">
            <a:solidFill>
              <a:srgbClr val="00BFF2"/>
            </a:solidFill>
            <a:headEnd type="stealth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6" descr="How To Watch the U.S. Open With TiVo Stream 4K -">
            <a:extLst>
              <a:ext uri="{FF2B5EF4-FFF2-40B4-BE49-F238E27FC236}">
                <a16:creationId xmlns:a16="http://schemas.microsoft.com/office/drawing/2014/main" id="{CD6DDA98-96F0-7EF0-FAE7-89A54F2D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3734" y="1556853"/>
            <a:ext cx="2391981" cy="13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6000413C-12DA-592B-5C24-180344438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"/>
          <a:stretch/>
        </p:blipFill>
        <p:spPr bwMode="auto">
          <a:xfrm>
            <a:off x="9217940" y="3520570"/>
            <a:ext cx="2069736" cy="114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0C58F08-83CD-B8D7-22A5-43847F295640}"/>
              </a:ext>
            </a:extLst>
          </p:cNvPr>
          <p:cNvSpPr txBox="1"/>
          <p:nvPr/>
        </p:nvSpPr>
        <p:spPr>
          <a:xfrm>
            <a:off x="4374668" y="3500493"/>
            <a:ext cx="419482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/>
              </a:rPr>
              <a:t>Lift in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/>
              </a:rPr>
              <a:t>Stream 4K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/>
              </a:rPr>
              <a:t>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/>
              </a:rPr>
              <a:t>Compared to households not exposed to ad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Helvetic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6DE2D2F-ABE6-C858-C5D4-CD299120D2D6}"/>
              </a:ext>
            </a:extLst>
          </p:cNvPr>
          <p:cNvSpPr/>
          <p:nvPr/>
        </p:nvSpPr>
        <p:spPr>
          <a:xfrm>
            <a:off x="5187112" y="2314811"/>
            <a:ext cx="2569934" cy="1200329"/>
          </a:xfrm>
          <a:prstGeom prst="rect">
            <a:avLst/>
          </a:prstGeom>
          <a:noFill/>
          <a:effectLst/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+25%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67CA56-15FE-F093-8A60-D16B09B4E1A9}"/>
              </a:ext>
            </a:extLst>
          </p:cNvPr>
          <p:cNvSpPr/>
          <p:nvPr/>
        </p:nvSpPr>
        <p:spPr>
          <a:xfrm>
            <a:off x="4334781" y="2095748"/>
            <a:ext cx="4274597" cy="2331695"/>
          </a:xfrm>
          <a:prstGeom prst="rect">
            <a:avLst/>
          </a:prstGeom>
          <a:noFill/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1F1C2-C212-F070-7D00-7068DE5E2C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868" y="48864"/>
            <a:ext cx="724905" cy="7249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154DB4-CCD0-1DF4-F8B9-A30AE73B03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3DE7B252-2B15-EBF3-3975-01CAE854775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A1028D-9ED9-0006-7564-1C408923AAB1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19386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435279" y="4912163"/>
            <a:ext cx="3798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pic>
        <p:nvPicPr>
          <p:cNvPr id="3" name="Picture 2" descr="A colorful logo with arrows and a gear&#10;&#10;Description automatically generated with medium confidence">
            <a:extLst>
              <a:ext uri="{FF2B5EF4-FFF2-40B4-BE49-F238E27FC236}">
                <a16:creationId xmlns:a16="http://schemas.microsoft.com/office/drawing/2014/main" id="{7938F263-2793-3CDB-3B41-5D229603D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38" y="3288325"/>
            <a:ext cx="1156916" cy="11569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C8D499-FE2C-E140-E2F7-A08A2C0FC35C}"/>
              </a:ext>
            </a:extLst>
          </p:cNvPr>
          <p:cNvSpPr/>
          <p:nvPr/>
        </p:nvSpPr>
        <p:spPr>
          <a:xfrm>
            <a:off x="190689" y="1249309"/>
            <a:ext cx="4287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Full-Funnel Outcomes</a:t>
            </a:r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62A697C2-A114-0DC0-6FFD-BC61E7D05D69}"/>
              </a:ext>
            </a:extLst>
          </p:cNvPr>
          <p:cNvSpPr/>
          <p:nvPr/>
        </p:nvSpPr>
        <p:spPr>
          <a:xfrm>
            <a:off x="7280239" y="2835458"/>
            <a:ext cx="921081" cy="934164"/>
          </a:xfrm>
          <a:prstGeom prst="plus">
            <a:avLst/>
          </a:prstGeom>
          <a:solidFill>
            <a:srgbClr val="ED3C8D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97E47E-4E71-196A-95B0-BE5C209200DD}"/>
              </a:ext>
            </a:extLst>
          </p:cNvPr>
          <p:cNvSpPr/>
          <p:nvPr/>
        </p:nvSpPr>
        <p:spPr>
          <a:xfrm>
            <a:off x="5008268" y="811800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6D319-6F28-8AD9-2F1B-06E8E231ACC8}"/>
              </a:ext>
            </a:extLst>
          </p:cNvPr>
          <p:cNvSpPr txBox="1"/>
          <p:nvPr/>
        </p:nvSpPr>
        <p:spPr>
          <a:xfrm>
            <a:off x="5008268" y="840456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Awareness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B3CF7-A01E-2126-5C48-B9FCFDCD482F}"/>
              </a:ext>
            </a:extLst>
          </p:cNvPr>
          <p:cNvSpPr txBox="1"/>
          <p:nvPr/>
        </p:nvSpPr>
        <p:spPr>
          <a:xfrm>
            <a:off x="5100052" y="1278780"/>
            <a:ext cx="52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expand reach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recall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against a brand’s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customer prospects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F0FB63-126F-F287-8BB4-8621AECD390E}"/>
              </a:ext>
            </a:extLst>
          </p:cNvPr>
          <p:cNvSpPr/>
          <p:nvPr/>
        </p:nvSpPr>
        <p:spPr>
          <a:xfrm>
            <a:off x="5008268" y="4273239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5D0C5-0369-3B0C-D6FA-6225EAB43887}"/>
              </a:ext>
            </a:extLst>
          </p:cNvPr>
          <p:cNvSpPr txBox="1"/>
          <p:nvPr/>
        </p:nvSpPr>
        <p:spPr>
          <a:xfrm>
            <a:off x="5008268" y="4301895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D1FEB-4706-7E74-BA0A-8D4190590753}"/>
              </a:ext>
            </a:extLst>
          </p:cNvPr>
          <p:cNvSpPr txBox="1"/>
          <p:nvPr/>
        </p:nvSpPr>
        <p:spPr>
          <a:xfrm>
            <a:off x="5100052" y="4659835"/>
            <a:ext cx="52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the likelihood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that the intended audience will be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motivated to act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visit a website, download an app, sign-up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 subscription, make a purchase, etc.)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F0FA27B-EDF6-061E-FBEF-6A34853FE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368" y="4469608"/>
            <a:ext cx="1156916" cy="11569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A640583-2A16-63FB-09F7-6CEFDECFC5D7}"/>
              </a:ext>
            </a:extLst>
          </p:cNvPr>
          <p:cNvGrpSpPr/>
          <p:nvPr/>
        </p:nvGrpSpPr>
        <p:grpSpPr>
          <a:xfrm>
            <a:off x="10726368" y="959604"/>
            <a:ext cx="1340216" cy="1162735"/>
            <a:chOff x="6096001" y="2282518"/>
            <a:chExt cx="2310121" cy="2134924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FA4A2FFB-1E7C-A9C9-6420-2A682AFDD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2"/>
              <a:ext cx="2124241" cy="2124240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0AF6F24C-0D11-932A-24C2-5497C2F71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5C282E3-717A-4870-AF97-68A836DEE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C1122B0-9446-F87E-B808-E3AE09ED53C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C00D4E-4F6B-820C-DB6F-1247B84B4CC7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51083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24376-42AD-A3EE-76AD-3B3A85A85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A04F77-79A8-5294-7631-A33041053A39}"/>
              </a:ext>
            </a:extLst>
          </p:cNvPr>
          <p:cNvSpPr/>
          <p:nvPr/>
        </p:nvSpPr>
        <p:spPr>
          <a:xfrm>
            <a:off x="4117094" y="2746575"/>
            <a:ext cx="4014788" cy="948082"/>
          </a:xfrm>
          <a:prstGeom prst="roundRect">
            <a:avLst/>
          </a:prstGeom>
          <a:solidFill>
            <a:srgbClr val="ED3C8D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B46D8D-B035-2944-3D85-B801BACD7817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73B5AB-98E2-5E39-0CFA-98308B2C82BA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EF4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CE37EF3-3EFD-EC83-CE1E-0ECA15B4CD2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Electric Skateboards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991903-7C85-25D6-E8BC-D1A4644CC164}"/>
              </a:ext>
            </a:extLst>
          </p:cNvPr>
          <p:cNvSpPr/>
          <p:nvPr/>
        </p:nvSpPr>
        <p:spPr>
          <a:xfrm>
            <a:off x="41397" y="784654"/>
            <a:ext cx="3904144" cy="5824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Following a live YouTube event product launch, electric skateboard brand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Onewheel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wanted to increase awareness and ultimately drive purchases for a new product line using a comprehensive convergent TV strategy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linear TV execution was designed to boost brand/product awareness and involved targeting sports events that aired following the YouTube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CTV strategy focused on reaching a younger and more incremental audience to those being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reached on linear TV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Executed an ad blitz on Hulu and other streaming publishers such as Discovery, Peacock and Paramount+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For the second phase,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Onewheel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worked with Tatari to trigger conversions via programmatic retargeting ads on connected TV to reach viewers who had visited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Onewheel’s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website but didn’t make a purchase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Younger consumers and audiences incremental to linear TV for streaming portion of campaign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Hulu ad blitz: Adults 18-49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Onewheel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was able to reach an audience incremental to linear with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72%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of the reach being exclusive to streaming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Tatari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Linear TV, Connected TV (CTV)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E7B926-12F6-DC8E-4B49-FC9C33751480}"/>
              </a:ext>
            </a:extLst>
          </p:cNvPr>
          <p:cNvSpPr txBox="1"/>
          <p:nvPr/>
        </p:nvSpPr>
        <p:spPr>
          <a:xfrm>
            <a:off x="3996213" y="6169963"/>
            <a:ext cx="580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Tatari, ‘Full Funnel Vision’ immersive case study experience featuring Onewheel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time period: Fall 2021.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Read more about the campaign here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  <a:endParaRPr kumimoji="0" lang="en-US" sz="800" b="0" i="1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3482656-2CA4-76F7-27CA-FFF746A8FC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38BF5BD2-5D2F-D49C-E37C-1F850D4459F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937BE0-5D58-B19B-EC5E-31CFCE6B6894}"/>
              </a:ext>
            </a:extLst>
          </p:cNvPr>
          <p:cNvSpPr/>
          <p:nvPr/>
        </p:nvSpPr>
        <p:spPr>
          <a:xfrm>
            <a:off x="4117094" y="8409"/>
            <a:ext cx="8053387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Onewheel leveraged a convergent TV strategy to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 an incremental audience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 lower funnel outcomes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248577-5E55-8F68-70CF-06576EF8C008}"/>
              </a:ext>
            </a:extLst>
          </p:cNvPr>
          <p:cNvSpPr txBox="1"/>
          <p:nvPr/>
        </p:nvSpPr>
        <p:spPr>
          <a:xfrm>
            <a:off x="4153392" y="3730628"/>
            <a:ext cx="7997210" cy="199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KEY TAKEAWAYS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Optimization and retargeting tools have transformed TV, especially connected TV, into an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effective channel for driving sales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TV’s increased addressability can be used for retargeting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by identifying people who have visited a website but not bought, and using connected TV ads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move them toward conversion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Improved data streams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attribution techniques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ensure that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brands can measure the impact of TV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campaigns all the way to the cash register</a:t>
            </a:r>
          </a:p>
        </p:txBody>
      </p:sp>
      <p:pic>
        <p:nvPicPr>
          <p:cNvPr id="1026" name="Picture 2" descr="Tatari - Crunchbase Company Profile &amp; Funding">
            <a:extLst>
              <a:ext uri="{FF2B5EF4-FFF2-40B4-BE49-F238E27FC236}">
                <a16:creationId xmlns:a16="http://schemas.microsoft.com/office/drawing/2014/main" id="{E0087AFC-5BA0-4292-30D4-61B79E9ED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5" b="38473"/>
          <a:stretch/>
        </p:blipFill>
        <p:spPr bwMode="auto">
          <a:xfrm>
            <a:off x="10432243" y="6033080"/>
            <a:ext cx="1522078" cy="34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D71C20-19A0-7169-D4E5-6081C409BB60}"/>
              </a:ext>
            </a:extLst>
          </p:cNvPr>
          <p:cNvSpPr txBox="1"/>
          <p:nvPr/>
        </p:nvSpPr>
        <p:spPr>
          <a:xfrm>
            <a:off x="4117094" y="2835896"/>
            <a:ext cx="399079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streaming campaign allowed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Onewheel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 an incremental audience to linear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reach being exclusive to streaming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79D3D8A-88B5-DDD3-3F95-C445D35D8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45" y="1537979"/>
            <a:ext cx="1176175" cy="11761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BFA210-6A43-2DB6-8171-B182A8763548}"/>
              </a:ext>
            </a:extLst>
          </p:cNvPr>
          <p:cNvGrpSpPr/>
          <p:nvPr/>
        </p:nvGrpSpPr>
        <p:grpSpPr>
          <a:xfrm>
            <a:off x="8440391" y="2804397"/>
            <a:ext cx="3561613" cy="804048"/>
            <a:chOff x="4223417" y="2902059"/>
            <a:chExt cx="3561613" cy="8040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2A27C6B-44F2-749F-21BC-DD14DEC2772D}"/>
                </a:ext>
              </a:extLst>
            </p:cNvPr>
            <p:cNvSpPr/>
            <p:nvPr/>
          </p:nvSpPr>
          <p:spPr>
            <a:xfrm>
              <a:off x="4223417" y="2902059"/>
              <a:ext cx="3561613" cy="804048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3FFD69-E6A7-F5AB-8714-9BE92C556F53}"/>
                </a:ext>
              </a:extLst>
            </p:cNvPr>
            <p:cNvSpPr txBox="1"/>
            <p:nvPr/>
          </p:nvSpPr>
          <p:spPr>
            <a:xfrm>
              <a:off x="4282776" y="2917952"/>
              <a:ext cx="3406267" cy="7722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effort stayed close to the brand’s typical efficiency goals while still scaling up and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increasing incremental sales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694AD224-5E32-4482-B665-9EB251E9C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75" y="1456990"/>
            <a:ext cx="1176175" cy="117617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7117E6F-03A5-A675-AD42-E47C35F65F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43" y="94594"/>
            <a:ext cx="595466" cy="5954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660DFC-694D-12B9-5720-249B0836AEB5}"/>
              </a:ext>
            </a:extLst>
          </p:cNvPr>
          <p:cNvSpPr txBox="1"/>
          <p:nvPr/>
        </p:nvSpPr>
        <p:spPr>
          <a:xfrm>
            <a:off x="4056186" y="1199314"/>
            <a:ext cx="794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Campaign 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3467D0-1336-A578-D4D5-490D767D6D8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98575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5050F5-976D-49A4-3A9D-8539F2080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01" y="1"/>
            <a:ext cx="1598217" cy="9306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2472AF-DF1C-49E2-7E0C-D1ADF28703F8}"/>
              </a:ext>
            </a:extLst>
          </p:cNvPr>
          <p:cNvSpPr/>
          <p:nvPr/>
        </p:nvSpPr>
        <p:spPr>
          <a:xfrm>
            <a:off x="160226" y="93700"/>
            <a:ext cx="11001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Want more?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has a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wealth of case studies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across additional categories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802217-F0EE-5978-5655-61C241CD11D4}"/>
              </a:ext>
            </a:extLst>
          </p:cNvPr>
          <p:cNvSpPr/>
          <p:nvPr/>
        </p:nvSpPr>
        <p:spPr>
          <a:xfrm>
            <a:off x="1605273" y="6075286"/>
            <a:ext cx="8981457" cy="369332"/>
          </a:xfrm>
          <a:prstGeom prst="rect">
            <a:avLst/>
          </a:prstGeom>
          <a:solidFill>
            <a:srgbClr val="E2E8F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Access more case studies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www.thevab.com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B3FF0D7-7E4A-6A39-514D-39B5C89CA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C156CD17-00A5-06FA-BD58-C7138B7FC3E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C714FEC-F66D-0119-9076-8C567EC63C5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6" name="Picture 15">
            <a:hlinkClick r:id="rId7"/>
            <a:extLst>
              <a:ext uri="{FF2B5EF4-FFF2-40B4-BE49-F238E27FC236}">
                <a16:creationId xmlns:a16="http://schemas.microsoft.com/office/drawing/2014/main" id="{40EAE6D7-C314-9B12-F9C3-DC5CAE2AC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4431" y="4464715"/>
            <a:ext cx="2203139" cy="12392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D79F29-3F10-4106-FF99-8EDBF64B393B}"/>
              </a:ext>
            </a:extLst>
          </p:cNvPr>
          <p:cNvSpPr txBox="1"/>
          <p:nvPr/>
        </p:nvSpPr>
        <p:spPr>
          <a:xfrm>
            <a:off x="4881128" y="5734308"/>
            <a:ext cx="2429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Technology</a:t>
            </a:r>
          </a:p>
        </p:txBody>
      </p:sp>
      <p:pic>
        <p:nvPicPr>
          <p:cNvPr id="2" name="Picture 1">
            <a:hlinkClick r:id="rId9"/>
            <a:extLst>
              <a:ext uri="{FF2B5EF4-FFF2-40B4-BE49-F238E27FC236}">
                <a16:creationId xmlns:a16="http://schemas.microsoft.com/office/drawing/2014/main" id="{95DE51F3-DE56-FBCE-8657-60F96A2DD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7751" y="4464715"/>
            <a:ext cx="2191178" cy="123253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5ED218-9EA8-DBF0-6970-3842A44E2876}"/>
              </a:ext>
            </a:extLst>
          </p:cNvPr>
          <p:cNvSpPr txBox="1"/>
          <p:nvPr/>
        </p:nvSpPr>
        <p:spPr>
          <a:xfrm>
            <a:off x="2093511" y="5734308"/>
            <a:ext cx="2199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Retail</a:t>
            </a:r>
          </a:p>
        </p:txBody>
      </p:sp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E5623232-92AC-855A-C000-AB0A49258D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6267" y="4464715"/>
            <a:ext cx="2191178" cy="123253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A1D285-15F9-2737-181C-82081AEF413A}"/>
              </a:ext>
            </a:extLst>
          </p:cNvPr>
          <p:cNvSpPr txBox="1"/>
          <p:nvPr/>
        </p:nvSpPr>
        <p:spPr>
          <a:xfrm>
            <a:off x="7645223" y="5734308"/>
            <a:ext cx="2453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Travel</a:t>
            </a:r>
          </a:p>
        </p:txBody>
      </p:sp>
      <p:pic>
        <p:nvPicPr>
          <p:cNvPr id="20" name="Picture 19">
            <a:hlinkClick r:id="rId13"/>
            <a:extLst>
              <a:ext uri="{FF2B5EF4-FFF2-40B4-BE49-F238E27FC236}">
                <a16:creationId xmlns:a16="http://schemas.microsoft.com/office/drawing/2014/main" id="{238B4F69-44FB-81D8-91C5-6FF5EB378E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3160" y="2819403"/>
            <a:ext cx="2167937" cy="12194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CB1389-2B84-5FA8-CAD9-DB04610CDBC4}"/>
              </a:ext>
            </a:extLst>
          </p:cNvPr>
          <p:cNvSpPr txBox="1"/>
          <p:nvPr/>
        </p:nvSpPr>
        <p:spPr>
          <a:xfrm>
            <a:off x="3502255" y="4063297"/>
            <a:ext cx="2429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Home</a:t>
            </a:r>
          </a:p>
        </p:txBody>
      </p:sp>
      <p:pic>
        <p:nvPicPr>
          <p:cNvPr id="4" name="Picture 3">
            <a:hlinkClick r:id="rId15"/>
            <a:extLst>
              <a:ext uri="{FF2B5EF4-FFF2-40B4-BE49-F238E27FC236}">
                <a16:creationId xmlns:a16="http://schemas.microsoft.com/office/drawing/2014/main" id="{42CC00A0-AFF0-0474-619D-2AF3B5EBDC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1096" y="2819403"/>
            <a:ext cx="2167937" cy="12302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2EB906-1224-D7DF-58A8-7C150006B0E4}"/>
              </a:ext>
            </a:extLst>
          </p:cNvPr>
          <p:cNvSpPr txBox="1"/>
          <p:nvPr/>
        </p:nvSpPr>
        <p:spPr>
          <a:xfrm>
            <a:off x="6425779" y="4063297"/>
            <a:ext cx="2178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Pharmaceuticals</a:t>
            </a:r>
          </a:p>
        </p:txBody>
      </p:sp>
      <p:pic>
        <p:nvPicPr>
          <p:cNvPr id="3" name="Picture 2">
            <a:hlinkClick r:id="rId17"/>
            <a:extLst>
              <a:ext uri="{FF2B5EF4-FFF2-40B4-BE49-F238E27FC236}">
                <a16:creationId xmlns:a16="http://schemas.microsoft.com/office/drawing/2014/main" id="{65514F0E-AC67-B450-D632-C3F8E236F3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13224" y="2819403"/>
            <a:ext cx="2203139" cy="12392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F751B0-16E8-DA12-EC7C-EBB89312E44C}"/>
              </a:ext>
            </a:extLst>
          </p:cNvPr>
          <p:cNvSpPr txBox="1"/>
          <p:nvPr/>
        </p:nvSpPr>
        <p:spPr>
          <a:xfrm>
            <a:off x="9125509" y="4063297"/>
            <a:ext cx="2178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Restaurants</a:t>
            </a:r>
          </a:p>
        </p:txBody>
      </p:sp>
      <p:pic>
        <p:nvPicPr>
          <p:cNvPr id="5" name="Picture 4">
            <a:hlinkClick r:id="rId19"/>
            <a:extLst>
              <a:ext uri="{FF2B5EF4-FFF2-40B4-BE49-F238E27FC236}">
                <a16:creationId xmlns:a16="http://schemas.microsoft.com/office/drawing/2014/main" id="{DABA7BBF-10C4-BBAA-3764-E042E4F404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5705" y="2819403"/>
            <a:ext cx="2207659" cy="12377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B238BE-2CDB-A566-DD29-FC0CDCA521C2}"/>
              </a:ext>
            </a:extLst>
          </p:cNvPr>
          <p:cNvSpPr txBox="1"/>
          <p:nvPr/>
        </p:nvSpPr>
        <p:spPr>
          <a:xfrm>
            <a:off x="759706" y="4063297"/>
            <a:ext cx="219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Health, Wellness &amp; Beauty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21"/>
            <a:extLst>
              <a:ext uri="{FF2B5EF4-FFF2-40B4-BE49-F238E27FC236}">
                <a16:creationId xmlns:a16="http://schemas.microsoft.com/office/drawing/2014/main" id="{84BC066B-9529-7CDC-0E24-4BB7129D491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6950" y="1169184"/>
            <a:ext cx="2200357" cy="123770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40AA8F-88D7-A70D-003E-CD7BE7211650}"/>
              </a:ext>
            </a:extLst>
          </p:cNvPr>
          <p:cNvSpPr txBox="1"/>
          <p:nvPr/>
        </p:nvSpPr>
        <p:spPr>
          <a:xfrm>
            <a:off x="3341413" y="2417985"/>
            <a:ext cx="2751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 Packaged Goods (CPG)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23"/>
            <a:extLst>
              <a:ext uri="{FF2B5EF4-FFF2-40B4-BE49-F238E27FC236}">
                <a16:creationId xmlns:a16="http://schemas.microsoft.com/office/drawing/2014/main" id="{E7A357AE-3B27-292A-E0F5-0BC438C11A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14886" y="1169184"/>
            <a:ext cx="2200357" cy="122544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CF9F39-F01D-D60B-38F9-EAA63486F5F1}"/>
              </a:ext>
            </a:extLst>
          </p:cNvPr>
          <p:cNvSpPr txBox="1"/>
          <p:nvPr/>
        </p:nvSpPr>
        <p:spPr>
          <a:xfrm>
            <a:off x="6424159" y="2417985"/>
            <a:ext cx="2181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Entertainment &amp; Tune-In</a:t>
            </a:r>
          </a:p>
        </p:txBody>
      </p:sp>
      <p:pic>
        <p:nvPicPr>
          <p:cNvPr id="6" name="Picture 5">
            <a:hlinkClick r:id="rId25"/>
            <a:extLst>
              <a:ext uri="{FF2B5EF4-FFF2-40B4-BE49-F238E27FC236}">
                <a16:creationId xmlns:a16="http://schemas.microsoft.com/office/drawing/2014/main" id="{52B098BC-EA43-3C9B-C4D2-CD475647E8B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129866" y="1169184"/>
            <a:ext cx="2169855" cy="12377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D41D15-8DA0-06CC-ABD5-4BE8A90FAD8F}"/>
              </a:ext>
            </a:extLst>
          </p:cNvPr>
          <p:cNvSpPr txBox="1"/>
          <p:nvPr/>
        </p:nvSpPr>
        <p:spPr>
          <a:xfrm>
            <a:off x="8937284" y="2417985"/>
            <a:ext cx="2555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Financial Services &amp; Insurance</a:t>
            </a:r>
          </a:p>
        </p:txBody>
      </p:sp>
      <p:pic>
        <p:nvPicPr>
          <p:cNvPr id="25" name="Picture 24">
            <a:hlinkClick r:id="rId27"/>
            <a:extLst>
              <a:ext uri="{FF2B5EF4-FFF2-40B4-BE49-F238E27FC236}">
                <a16:creationId xmlns:a16="http://schemas.microsoft.com/office/drawing/2014/main" id="{EBAAE294-5452-4B92-F234-0BEF7DF3F9C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57" y="1169184"/>
            <a:ext cx="2200355" cy="12377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4DC157-41DD-C358-3654-E901E299EF01}"/>
              </a:ext>
            </a:extLst>
          </p:cNvPr>
          <p:cNvSpPr txBox="1"/>
          <p:nvPr/>
        </p:nvSpPr>
        <p:spPr>
          <a:xfrm>
            <a:off x="699698" y="2417985"/>
            <a:ext cx="231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Business-to-Business (B2B)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8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0949374-B070-FCE6-95AA-0BD1EAEB3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450" y="1789839"/>
            <a:ext cx="244345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A6EE9-0FDB-C5C3-73B3-B2C89C44D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701" y="1"/>
            <a:ext cx="1598217" cy="9306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435546-8AF2-9206-C231-5F1BCD69D454}"/>
              </a:ext>
            </a:extLst>
          </p:cNvPr>
          <p:cNvSpPr txBox="1"/>
          <p:nvPr/>
        </p:nvSpPr>
        <p:spPr>
          <a:xfrm>
            <a:off x="9096795" y="5332726"/>
            <a:ext cx="24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Q4 ‘22 Today’s Innovations in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52AA3F-8ECE-9450-7E26-2E42209D0B32}"/>
              </a:ext>
            </a:extLst>
          </p:cNvPr>
          <p:cNvSpPr txBox="1"/>
          <p:nvPr/>
        </p:nvSpPr>
        <p:spPr>
          <a:xfrm>
            <a:off x="641159" y="5332726"/>
            <a:ext cx="2429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Q1 ‘22 Today’s Innovations in Measurement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F00DFA-B994-74FC-A6F2-714FBA7366F1}"/>
              </a:ext>
            </a:extLst>
          </p:cNvPr>
          <p:cNvSpPr txBox="1"/>
          <p:nvPr/>
        </p:nvSpPr>
        <p:spPr>
          <a:xfrm>
            <a:off x="3461344" y="5332726"/>
            <a:ext cx="242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Q2 ‘22 Today’s Innovations in Measurement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175EA8-E030-F88E-C58C-AE023B27A4A0}"/>
              </a:ext>
            </a:extLst>
          </p:cNvPr>
          <p:cNvSpPr txBox="1"/>
          <p:nvPr/>
        </p:nvSpPr>
        <p:spPr>
          <a:xfrm>
            <a:off x="6259692" y="5332726"/>
            <a:ext cx="24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Q3 ‘22 Today’s Innovations in Measurement</a:t>
            </a:r>
          </a:p>
        </p:txBody>
      </p:sp>
      <p:pic>
        <p:nvPicPr>
          <p:cNvPr id="24" name="Picture 23">
            <a:hlinkClick r:id="rId6"/>
            <a:extLst>
              <a:ext uri="{FF2B5EF4-FFF2-40B4-BE49-F238E27FC236}">
                <a16:creationId xmlns:a16="http://schemas.microsoft.com/office/drawing/2014/main" id="{B2CE9B4A-F3A4-4BC5-B16D-FB7D14F9A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44" y="3908521"/>
            <a:ext cx="2433361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>
            <a:hlinkClick r:id="rId8"/>
            <a:extLst>
              <a:ext uri="{FF2B5EF4-FFF2-40B4-BE49-F238E27FC236}">
                <a16:creationId xmlns:a16="http://schemas.microsoft.com/office/drawing/2014/main" id="{11E4C506-8C68-09AA-BE31-166EBA853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241" y="3908521"/>
            <a:ext cx="2439664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>
            <a:hlinkClick r:id="rId10"/>
            <a:extLst>
              <a:ext uri="{FF2B5EF4-FFF2-40B4-BE49-F238E27FC236}">
                <a16:creationId xmlns:a16="http://schemas.microsoft.com/office/drawing/2014/main" id="{58FDC6AE-6B9E-A059-2301-95F1E8A78C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3508" y="3908521"/>
            <a:ext cx="2443808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>
            <a:hlinkClick r:id="rId12"/>
            <a:extLst>
              <a:ext uri="{FF2B5EF4-FFF2-40B4-BE49-F238E27FC236}">
                <a16:creationId xmlns:a16="http://schemas.microsoft.com/office/drawing/2014/main" id="{C4B12E30-9D20-39CF-98C3-E1542FA2A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73" y="3908521"/>
            <a:ext cx="243111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3D1C44-7120-8C8D-4F10-5C329DA2FFFC}"/>
              </a:ext>
            </a:extLst>
          </p:cNvPr>
          <p:cNvSpPr txBox="1"/>
          <p:nvPr/>
        </p:nvSpPr>
        <p:spPr>
          <a:xfrm>
            <a:off x="3462515" y="3223441"/>
            <a:ext cx="243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can a convergent TV strategy drive 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results for my brand?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E0247E-FEDF-0AB0-4BCD-2218476B31AE}"/>
              </a:ext>
            </a:extLst>
          </p:cNvPr>
          <p:cNvSpPr txBox="1"/>
          <p:nvPr/>
        </p:nvSpPr>
        <p:spPr>
          <a:xfrm>
            <a:off x="6277391" y="3223441"/>
            <a:ext cx="245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Proven Strategies &amp; Tactics In Audience-Based TV Buying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FFACA1-4346-7211-598D-D3BD0CA261FC}"/>
              </a:ext>
            </a:extLst>
          </p:cNvPr>
          <p:cNvSpPr txBox="1"/>
          <p:nvPr/>
        </p:nvSpPr>
        <p:spPr>
          <a:xfrm>
            <a:off x="637544" y="3223441"/>
            <a:ext cx="2443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 On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hlinkClick r:id="rId14"/>
            <a:extLst>
              <a:ext uri="{FF2B5EF4-FFF2-40B4-BE49-F238E27FC236}">
                <a16:creationId xmlns:a16="http://schemas.microsoft.com/office/drawing/2014/main" id="{1503EDA1-007B-AB34-B6B3-037477348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515" y="1791265"/>
            <a:ext cx="244239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Picture 31">
            <a:hlinkClick r:id="rId16"/>
            <a:extLst>
              <a:ext uri="{FF2B5EF4-FFF2-40B4-BE49-F238E27FC236}">
                <a16:creationId xmlns:a16="http://schemas.microsoft.com/office/drawing/2014/main" id="{5B40F352-ED9B-3BE2-7A67-FDF6ABFE6A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806" y="1791265"/>
            <a:ext cx="2436090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>
            <a:hlinkClick r:id="rId18"/>
            <a:extLst>
              <a:ext uri="{FF2B5EF4-FFF2-40B4-BE49-F238E27FC236}">
                <a16:creationId xmlns:a16="http://schemas.microsoft.com/office/drawing/2014/main" id="{9A4563A6-5158-C2E4-3A67-27DE25AB1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59" y="1791265"/>
            <a:ext cx="244345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Picture 33">
            <a:hlinkClick r:id="rId19"/>
            <a:extLst>
              <a:ext uri="{FF2B5EF4-FFF2-40B4-BE49-F238E27FC236}">
                <a16:creationId xmlns:a16="http://schemas.microsoft.com/office/drawing/2014/main" id="{49E0BD65-4524-6185-42FA-42F624695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797" y="1791265"/>
            <a:ext cx="2454045" cy="13716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C41675-BE7C-B74D-3B9E-BCAA84DF3F2E}"/>
              </a:ext>
            </a:extLst>
          </p:cNvPr>
          <p:cNvSpPr txBox="1"/>
          <p:nvPr/>
        </p:nvSpPr>
        <p:spPr>
          <a:xfrm>
            <a:off x="9096796" y="3223441"/>
            <a:ext cx="24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Opportunities in VOD Addressable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695016-680B-EF56-15F2-A1A3071E83FF}"/>
              </a:ext>
            </a:extLst>
          </p:cNvPr>
          <p:cNvSpPr/>
          <p:nvPr/>
        </p:nvSpPr>
        <p:spPr>
          <a:xfrm>
            <a:off x="160226" y="427651"/>
            <a:ext cx="11389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Want more?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also has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studies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organized across multiscreen TV platforms including linear TV and streaming / CTV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EF4FD6-D9C4-4FAB-5651-CDF02C56B871}"/>
              </a:ext>
            </a:extLst>
          </p:cNvPr>
          <p:cNvSpPr/>
          <p:nvPr/>
        </p:nvSpPr>
        <p:spPr>
          <a:xfrm>
            <a:off x="1605273" y="5956018"/>
            <a:ext cx="8981457" cy="369332"/>
          </a:xfrm>
          <a:prstGeom prst="rect">
            <a:avLst/>
          </a:prstGeom>
          <a:solidFill>
            <a:srgbClr val="E2E8F0"/>
          </a:solidFill>
          <a:ln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Access more case studies 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www.thevab.com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FB11C41-213F-A4CB-BD10-BB595E6AA35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9903F7F5-31F2-72FA-9DAB-3ECFDE3DE77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B487EC-BC4C-9F3C-C4D1-06E439E0C20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22831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82520-AFAA-6AB5-CA65-A73EF49BAC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27EE61B-B88A-8CC2-D7E8-943A5486D23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F17FE8-B8B7-D9F5-1F1F-C7B43FB4D720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65505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E850BD-F43E-4AC5-90A1-34532CB24D49}"/>
              </a:ext>
            </a:extLst>
          </p:cNvPr>
          <p:cNvSpPr/>
          <p:nvPr/>
        </p:nvSpPr>
        <p:spPr>
          <a:xfrm>
            <a:off x="264319" y="208067"/>
            <a:ext cx="106737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 Tech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&amp; Telco category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‘real world’ case studies showcasing how multiscreen TV drives business outcomes across the funnel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9E069-73A5-441D-9729-BDA3BF99A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611772A-3EEF-4332-95A3-C4E154C3F6C2}"/>
              </a:ext>
            </a:extLst>
          </p:cNvPr>
          <p:cNvSpPr/>
          <p:nvPr/>
        </p:nvSpPr>
        <p:spPr>
          <a:xfrm>
            <a:off x="264319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Upper 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expand reach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recall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against a brand’s best customer prospects*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‘awareness-based’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/ Reach Extension / Incremental 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/ Brand Recall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(Reach / Targeted IMPs)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E9EE2-3E49-13B6-6F4C-E8ADFB914C79}"/>
              </a:ext>
            </a:extLst>
          </p:cNvPr>
          <p:cNvSpPr/>
          <p:nvPr/>
        </p:nvSpPr>
        <p:spPr>
          <a:xfrm>
            <a:off x="4205438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Mid-to-Lower 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 the likelihood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the intended audience will be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motivated to act*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‘action-based’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Rates (website traffic,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app downloads, subscription sign-ups,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tune-in, foot traffic)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Sales / Revenues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Optimizations / ROI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(Conversions)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8A7C96-7D8D-A59C-98FA-27AD3E8214CD}"/>
              </a:ext>
            </a:extLst>
          </p:cNvPr>
          <p:cNvSpPr/>
          <p:nvPr/>
        </p:nvSpPr>
        <p:spPr>
          <a:xfrm>
            <a:off x="8156289" y="1437143"/>
            <a:ext cx="3700560" cy="4812882"/>
          </a:xfrm>
          <a:prstGeom prst="roundRect">
            <a:avLst>
              <a:gd name="adj" fmla="val 0"/>
            </a:avLst>
          </a:prstGeom>
          <a:solidFill>
            <a:srgbClr val="E2E8F0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Full-Funnel Outcomes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Awareness +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Multiscreen TV campaigns that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expand reach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recall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while also increasing the likelihood that the intended audience will be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motivated to act*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Sampling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full-funnel outcomes: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  <a:t> Brand Recall  Conversion Rates  Sales  Optimizations 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Wingdings" panose="05000000000000000000" pitchFamily="2" charset="2"/>
              </a:rPr>
              <a:t>Cost Efficiencies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FD7662-7271-4575-978A-289D4A581EF7}"/>
              </a:ext>
            </a:extLst>
          </p:cNvPr>
          <p:cNvGrpSpPr/>
          <p:nvPr/>
        </p:nvGrpSpPr>
        <p:grpSpPr>
          <a:xfrm>
            <a:off x="1640646" y="1534435"/>
            <a:ext cx="947907" cy="811783"/>
            <a:chOff x="6096001" y="2282518"/>
            <a:chExt cx="2310121" cy="2134924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FB7FBB8-9770-4061-8603-440DCBFB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3"/>
              <a:ext cx="2124241" cy="2124239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CF1B852E-94FA-4662-95D3-5F154E35F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CED575B-6758-4F08-AE0A-32DCC04587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858" y="1534435"/>
            <a:ext cx="807720" cy="807720"/>
          </a:xfrm>
          <a:prstGeom prst="rect">
            <a:avLst/>
          </a:prstGeom>
        </p:spPr>
      </p:pic>
      <p:pic>
        <p:nvPicPr>
          <p:cNvPr id="6" name="Picture 5" descr="A colorful logo with arrows and a gear&#10;&#10;Description automatically generated with medium confidence">
            <a:extLst>
              <a:ext uri="{FF2B5EF4-FFF2-40B4-BE49-F238E27FC236}">
                <a16:creationId xmlns:a16="http://schemas.microsoft.com/office/drawing/2014/main" id="{B56A92E3-DF6B-486B-E7A5-6AE4BC26F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09" y="1534435"/>
            <a:ext cx="807720" cy="807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334CFD-93B3-8372-0DD9-1FBBF12611D9}"/>
              </a:ext>
            </a:extLst>
          </p:cNvPr>
          <p:cNvSpPr txBox="1"/>
          <p:nvPr/>
        </p:nvSpPr>
        <p:spPr>
          <a:xfrm>
            <a:off x="526244" y="6260127"/>
            <a:ext cx="2047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*based on campaign KPIs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A353D7-8ADB-B673-A079-3712C91C60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DB3E78-AB52-EBA6-6621-132B59B6AEA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8B68A-36E5-9BEC-63BA-1FD7E3FABC47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75855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A410E2-5657-4FD5-945F-A4A1A13B3937}"/>
              </a:ext>
            </a:extLst>
          </p:cNvPr>
          <p:cNvGrpSpPr/>
          <p:nvPr/>
        </p:nvGrpSpPr>
        <p:grpSpPr>
          <a:xfrm>
            <a:off x="1694473" y="2663426"/>
            <a:ext cx="1340216" cy="1162735"/>
            <a:chOff x="6096001" y="2282518"/>
            <a:chExt cx="2310121" cy="2134924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5D42DF2A-5CAE-4A3E-9B33-7F0B97DB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1" y="2293202"/>
              <a:ext cx="2124241" cy="2124240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BE3D3FEC-2CF1-4063-82BB-0FE9A636D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1528" y="2282518"/>
              <a:ext cx="1324594" cy="1069947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525EF1-F80A-4833-9EAE-017E4D4D33BC}"/>
              </a:ext>
            </a:extLst>
          </p:cNvPr>
          <p:cNvSpPr/>
          <p:nvPr/>
        </p:nvSpPr>
        <p:spPr>
          <a:xfrm>
            <a:off x="5751843" y="1343573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27D29-12BC-4F51-B992-D17E57EA4A90}"/>
              </a:ext>
            </a:extLst>
          </p:cNvPr>
          <p:cNvSpPr txBox="1"/>
          <p:nvPr/>
        </p:nvSpPr>
        <p:spPr>
          <a:xfrm>
            <a:off x="5751843" y="1372229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Awareness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D9B91-89C6-4263-A7A7-446C27C2EB14}"/>
              </a:ext>
            </a:extLst>
          </p:cNvPr>
          <p:cNvSpPr txBox="1"/>
          <p:nvPr/>
        </p:nvSpPr>
        <p:spPr>
          <a:xfrm>
            <a:off x="5843627" y="1810553"/>
            <a:ext cx="5255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expand reach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drive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recall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against a brand’s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customer prospects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465425" y="986344"/>
            <a:ext cx="3798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Upper Funnel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465DD-D1C4-42E9-9DB8-EC05EFB7775A}"/>
              </a:ext>
            </a:extLst>
          </p:cNvPr>
          <p:cNvSpPr/>
          <p:nvPr/>
        </p:nvSpPr>
        <p:spPr>
          <a:xfrm>
            <a:off x="5164853" y="3737851"/>
            <a:ext cx="6521379" cy="14003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‘awareness-based’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Reach / Reach Extension / Incremental Reach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Ad / Brand Recall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(Reach / Targeted IMPs)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75F9EC-523B-89E5-5C62-053B51F8A7B5}"/>
              </a:ext>
            </a:extLst>
          </p:cNvPr>
          <p:cNvSpPr/>
          <p:nvPr/>
        </p:nvSpPr>
        <p:spPr>
          <a:xfrm>
            <a:off x="220834" y="4464788"/>
            <a:ext cx="4287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Awareness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DF06C-5827-5DFA-8C9C-A964CCC330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A5122D-426F-2A1C-D0AC-933152028E9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E407F-6937-B87B-9A03-062BE020CBE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6885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0DE379D-CAC9-4715-8784-BA079934B57F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01717C-8564-43B7-BF5F-67B825B31DDD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2F740-C34E-4972-8DF4-0F0D86B0D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5215B19-BF92-4CA6-89C6-7EF09E467E2A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DBFDA-A02A-46DE-AC63-7627C2133E8D}"/>
              </a:ext>
            </a:extLst>
          </p:cNvPr>
          <p:cNvSpPr/>
          <p:nvPr/>
        </p:nvSpPr>
        <p:spPr>
          <a:xfrm>
            <a:off x="4088608" y="90341"/>
            <a:ext cx="797837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 optimized test campaign led to significant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for a consumer electronic (DTC) brand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3B61A-BE8C-4247-ADC5-68D9BB4BD8A5}"/>
              </a:ext>
            </a:extLst>
          </p:cNvPr>
          <p:cNvSpPr txBox="1"/>
          <p:nvPr/>
        </p:nvSpPr>
        <p:spPr>
          <a:xfrm>
            <a:off x="3979065" y="6313342"/>
            <a:ext cx="6186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TVSquared,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Extending Audience Reach with OTT.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Flight duration: August 2020-Jan 2021.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DD8D68-14D7-47F7-BD70-5D09AAC64BC2}"/>
              </a:ext>
            </a:extLst>
          </p:cNvPr>
          <p:cNvSpPr/>
          <p:nvPr/>
        </p:nvSpPr>
        <p:spPr>
          <a:xfrm>
            <a:off x="125016" y="35143"/>
            <a:ext cx="3764757" cy="739177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Technology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43917D-BFBD-4D88-B6F6-12C45678E999}"/>
              </a:ext>
            </a:extLst>
          </p:cNvPr>
          <p:cNvSpPr/>
          <p:nvPr/>
        </p:nvSpPr>
        <p:spPr>
          <a:xfrm>
            <a:off x="170666" y="1118605"/>
            <a:ext cx="3844122" cy="51860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Looking to increase awareness and attract new customers, a DTC consumer electronics brand sought to optimize their existing OTT campaign to ensure new households were being targeted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TVSquared (Innovid) optimized the brand’s publisher mix, heavying up where net new impressions were available and determining the ideal frequency (between 4-6x/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), driving better ROI and minimizing waste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Households unexposed to other publishers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By optimizing delivery and frequency by focusing on unique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audience reach, “wasted” impressions were reduced and household reach was boosted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per month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Platform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TVSquared / OTT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C56361-3676-4018-8904-7A33CD2C00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1203" y="6100650"/>
            <a:ext cx="1598101" cy="368547"/>
          </a:xfrm>
          <a:prstGeom prst="rect">
            <a:avLst/>
          </a:prstGeom>
        </p:spPr>
      </p:pic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:a16="http://schemas.microsoft.com/office/drawing/2014/main" id="{44BE8015-A464-427C-BFDD-423F4E5E3E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863" y="42609"/>
            <a:ext cx="704663" cy="704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C099F78-D6AB-4A80-9A0F-4A0963660555}"/>
              </a:ext>
            </a:extLst>
          </p:cNvPr>
          <p:cNvGrpSpPr/>
          <p:nvPr/>
        </p:nvGrpSpPr>
        <p:grpSpPr>
          <a:xfrm>
            <a:off x="4212488" y="1892009"/>
            <a:ext cx="2124524" cy="3473183"/>
            <a:chOff x="4537062" y="1785329"/>
            <a:chExt cx="2124524" cy="347318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45FA36-FA60-48B8-A5CD-45D17B3D3689}"/>
                </a:ext>
              </a:extLst>
            </p:cNvPr>
            <p:cNvSpPr txBox="1"/>
            <p:nvPr/>
          </p:nvSpPr>
          <p:spPr>
            <a:xfrm>
              <a:off x="4537062" y="4735292"/>
              <a:ext cx="2124524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519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New publishers added over 6-month period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386615-84A1-4027-A93F-17E3712749DA}"/>
                </a:ext>
              </a:extLst>
            </p:cNvPr>
            <p:cNvSpPr txBox="1"/>
            <p:nvPr/>
          </p:nvSpPr>
          <p:spPr>
            <a:xfrm>
              <a:off x="4600963" y="3967856"/>
              <a:ext cx="1996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9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1      9</a:t>
              </a:r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F270DC60-FEA5-4861-9838-28DEA1FB6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1497" y="1785329"/>
              <a:ext cx="1855654" cy="185565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9B5F7E-C8EE-43EB-BBB6-96F6D73B3D60}"/>
              </a:ext>
            </a:extLst>
          </p:cNvPr>
          <p:cNvGrpSpPr/>
          <p:nvPr/>
        </p:nvGrpSpPr>
        <p:grpSpPr>
          <a:xfrm>
            <a:off x="6427012" y="1923050"/>
            <a:ext cx="3071444" cy="3549864"/>
            <a:chOff x="6543673" y="1816370"/>
            <a:chExt cx="3071444" cy="35498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850703-B371-4BAF-856E-56C84F8FAADF}"/>
                </a:ext>
              </a:extLst>
            </p:cNvPr>
            <p:cNvSpPr txBox="1"/>
            <p:nvPr/>
          </p:nvSpPr>
          <p:spPr>
            <a:xfrm>
              <a:off x="6543673" y="4627570"/>
              <a:ext cx="3071444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519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Increase in OTT ad spend in 2</a:t>
              </a:r>
              <a:r>
                <a:rPr kumimoji="0" lang="en-US" sz="1400" b="0" i="0" u="none" strike="noStrike" kern="1200" cap="none" spc="0" normalizeH="0" baseline="3000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nd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half 2020 by advertiser after testing OTT in early 2020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59BB29-460E-4898-8B46-6B4A2ECBC2D2}"/>
                </a:ext>
              </a:extLst>
            </p:cNvPr>
            <p:cNvSpPr txBox="1"/>
            <p:nvPr/>
          </p:nvSpPr>
          <p:spPr>
            <a:xfrm>
              <a:off x="7325806" y="3967856"/>
              <a:ext cx="1507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9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+150%</a:t>
              </a:r>
            </a:p>
          </p:txBody>
        </p:sp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9DA9A858-42BC-4B84-B456-94DC563E7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1568" y="1816370"/>
              <a:ext cx="1855654" cy="185565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43553D-076B-4E80-A454-EEF9F88D856E}"/>
              </a:ext>
            </a:extLst>
          </p:cNvPr>
          <p:cNvGrpSpPr/>
          <p:nvPr/>
        </p:nvGrpSpPr>
        <p:grpSpPr>
          <a:xfrm>
            <a:off x="9588456" y="1923050"/>
            <a:ext cx="2392355" cy="3442142"/>
            <a:chOff x="9591484" y="1816370"/>
            <a:chExt cx="2392355" cy="344214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BE77DF-6BEB-4F0C-A75D-641DD11F643C}"/>
                </a:ext>
              </a:extLst>
            </p:cNvPr>
            <p:cNvSpPr txBox="1"/>
            <p:nvPr/>
          </p:nvSpPr>
          <p:spPr>
            <a:xfrm>
              <a:off x="9591484" y="4735292"/>
              <a:ext cx="239235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519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Increase in net new HHs reached per month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667F66-5838-4491-A04A-DA9AB42BA2B6}"/>
                </a:ext>
              </a:extLst>
            </p:cNvPr>
            <p:cNvSpPr txBox="1"/>
            <p:nvPr/>
          </p:nvSpPr>
          <p:spPr>
            <a:xfrm>
              <a:off x="10147447" y="3967856"/>
              <a:ext cx="1280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94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+35%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B7DE5BA7-7D2A-4A01-B254-6AF880893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73" t="3267" r="3344" b="4198"/>
            <a:stretch/>
          </p:blipFill>
          <p:spPr>
            <a:xfrm>
              <a:off x="9855339" y="1816370"/>
              <a:ext cx="1864645" cy="1855654"/>
            </a:xfrm>
            <a:prstGeom prst="rect">
              <a:avLst/>
            </a:prstGeom>
          </p:spPr>
        </p:pic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BF148A8E-0D10-41FC-A9D9-CDD8A5D664C2}"/>
              </a:ext>
            </a:extLst>
          </p:cNvPr>
          <p:cNvSpPr/>
          <p:nvPr/>
        </p:nvSpPr>
        <p:spPr>
          <a:xfrm>
            <a:off x="4970463" y="4235910"/>
            <a:ext cx="610203" cy="301658"/>
          </a:xfrm>
          <a:prstGeom prst="rightArrow">
            <a:avLst/>
          </a:prstGeom>
          <a:solidFill>
            <a:srgbClr val="ED3C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6816F-84FD-5F8C-EC83-8F2969354C1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1" name="Picture 2" descr="Innovid Inc. – IAB Europe">
            <a:extLst>
              <a:ext uri="{FF2B5EF4-FFF2-40B4-BE49-F238E27FC236}">
                <a16:creationId xmlns:a16="http://schemas.microsoft.com/office/drawing/2014/main" id="{9CBA6B49-4A32-B8E5-F305-7C920D77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8456" y="5776038"/>
            <a:ext cx="1419006" cy="26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5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0DE379D-CAC9-4715-8784-BA079934B57F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01717C-8564-43B7-BF5F-67B825B31DDD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2F740-C34E-4972-8DF4-0F0D86B0D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5215B19-BF92-4CA6-89C6-7EF09E467E2A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DBFDA-A02A-46DE-AC63-7627C2133E8D}"/>
              </a:ext>
            </a:extLst>
          </p:cNvPr>
          <p:cNvSpPr/>
          <p:nvPr/>
        </p:nvSpPr>
        <p:spPr>
          <a:xfrm>
            <a:off x="4088608" y="90341"/>
            <a:ext cx="810339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DIRECTV utilized a pause ad campaign to successfully drive an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recall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decrease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in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rejection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3B61A-BE8C-4247-ADC5-68D9BB4BD8A5}"/>
              </a:ext>
            </a:extLst>
          </p:cNvPr>
          <p:cNvSpPr txBox="1"/>
          <p:nvPr/>
        </p:nvSpPr>
        <p:spPr>
          <a:xfrm>
            <a:off x="3979066" y="6102568"/>
            <a:ext cx="690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DIRECTV, Case study: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Pause Ads Telco Wireless Brand</a:t>
            </a:r>
            <a:r>
              <a:rPr lang="en-US" sz="8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Camp flight: 9/23/20 – 12/27/20.</a:t>
            </a:r>
            <a:r>
              <a:rPr lang="en-US" sz="8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Case study results are based on individual campaign factors. DIRECTV makes no performance warranties. Control: Represents 10% of DTV HHs within the target that did not receive exposure to the addressable ad. Data used from Kantar for brand health study.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DD8D68-14D7-47F7-BD70-5D09AAC64BC2}"/>
              </a:ext>
            </a:extLst>
          </p:cNvPr>
          <p:cNvSpPr/>
          <p:nvPr/>
        </p:nvSpPr>
        <p:spPr>
          <a:xfrm>
            <a:off x="125016" y="35143"/>
            <a:ext cx="3764757" cy="739177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Telco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43917D-BFBD-4D88-B6F6-12C45678E999}"/>
              </a:ext>
            </a:extLst>
          </p:cNvPr>
          <p:cNvSpPr/>
          <p:nvPr/>
        </p:nvSpPr>
        <p:spPr>
          <a:xfrm>
            <a:off x="89504" y="1058970"/>
            <a:ext cx="384412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wireless telcom brand sought to understand the effectiveness of an emerging ad format, pause ads, and drive key brand health metrics.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13-week pause ad campaign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HHs who pause content on DIRECTV and DIRECTV STREAM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pause ads campaign drove an increase in ad recall and a decrease in brand rejection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lang="en-US" sz="400" dirty="0">
              <a:solidFill>
                <a:srgbClr val="1F1A62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campaign also strengthened association with brand ideas based on increased endorsements for multiple key brand attributes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/ Platform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DIRECTV / Linear TV, OTT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6816F-84FD-5F8C-EC83-8F2969354C1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2" name="Picture 11" descr="A blue and yellow satellite dishes&#10;&#10;Description automatically generated">
            <a:extLst>
              <a:ext uri="{FF2B5EF4-FFF2-40B4-BE49-F238E27FC236}">
                <a16:creationId xmlns:a16="http://schemas.microsoft.com/office/drawing/2014/main" id="{FCE03227-A860-25F1-3D71-AC9B036CF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98" y="46679"/>
            <a:ext cx="727642" cy="727642"/>
          </a:xfrm>
          <a:prstGeom prst="rect">
            <a:avLst/>
          </a:prstGeom>
        </p:spPr>
      </p:pic>
      <p:pic>
        <p:nvPicPr>
          <p:cNvPr id="14" name="Picture 2" descr="DIRECTV -directadvertising">
            <a:extLst>
              <a:ext uri="{FF2B5EF4-FFF2-40B4-BE49-F238E27FC236}">
                <a16:creationId xmlns:a16="http://schemas.microsoft.com/office/drawing/2014/main" id="{257B4C93-DB69-23A0-BF61-B2DD979A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30" t="15128" r="27904" b="22614"/>
          <a:stretch/>
        </p:blipFill>
        <p:spPr bwMode="auto">
          <a:xfrm>
            <a:off x="10880251" y="5968860"/>
            <a:ext cx="1195750" cy="5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9F2BF73-E083-FECB-62A9-223A7EA45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479578"/>
              </p:ext>
            </p:extLst>
          </p:nvPr>
        </p:nvGraphicFramePr>
        <p:xfrm>
          <a:off x="4007446" y="1278957"/>
          <a:ext cx="8128000" cy="3540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EEC323CF-D601-48BD-95E6-8F276619F81A}"/>
              </a:ext>
            </a:extLst>
          </p:cNvPr>
          <p:cNvGrpSpPr/>
          <p:nvPr/>
        </p:nvGrpSpPr>
        <p:grpSpPr>
          <a:xfrm>
            <a:off x="8440456" y="4713228"/>
            <a:ext cx="2520609" cy="1306179"/>
            <a:chOff x="6326770" y="1677270"/>
            <a:chExt cx="1732116" cy="130617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8FD9747-E7BC-71B3-049D-DC2487DB7A97}"/>
                </a:ext>
              </a:extLst>
            </p:cNvPr>
            <p:cNvSpPr txBox="1"/>
            <p:nvPr/>
          </p:nvSpPr>
          <p:spPr>
            <a:xfrm>
              <a:off x="6404344" y="1677270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</a:t>
              </a:r>
              <a:r>
                <a:rPr lang="en-US" sz="4000" b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31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046ACAE-6451-20F9-D3B2-1B5B9CBF0B71}"/>
                </a:ext>
              </a:extLst>
            </p:cNvPr>
            <p:cNvSpPr txBox="1"/>
            <p:nvPr/>
          </p:nvSpPr>
          <p:spPr>
            <a:xfrm>
              <a:off x="6326770" y="2306341"/>
              <a:ext cx="173211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Perception Lift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‘Has attractive offers </a:t>
              </a:r>
              <a:br>
                <a:rPr lang="en-US" sz="1200" i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1200" i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and promotions’</a:t>
              </a:r>
              <a:endParaRPr kumimoji="0" lang="en-US" sz="100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A29EB8-2D8D-8596-B11C-B5A3CD2AC094}"/>
              </a:ext>
            </a:extLst>
          </p:cNvPr>
          <p:cNvGrpSpPr/>
          <p:nvPr/>
        </p:nvGrpSpPr>
        <p:grpSpPr>
          <a:xfrm>
            <a:off x="5492750" y="4709140"/>
            <a:ext cx="2520609" cy="1306179"/>
            <a:chOff x="4666335" y="1673182"/>
            <a:chExt cx="1732116" cy="130617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C45872C-02CB-833A-8F88-BD6C8B9E1591}"/>
                </a:ext>
              </a:extLst>
            </p:cNvPr>
            <p:cNvSpPr txBox="1"/>
            <p:nvPr/>
          </p:nvSpPr>
          <p:spPr>
            <a:xfrm>
              <a:off x="4743909" y="1673182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</a:t>
              </a:r>
              <a:r>
                <a:rPr lang="en-US" sz="4000" b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CB1FDA-62AA-B58A-F500-4EF5236C8C90}"/>
                </a:ext>
              </a:extLst>
            </p:cNvPr>
            <p:cNvSpPr txBox="1"/>
            <p:nvPr/>
          </p:nvSpPr>
          <p:spPr>
            <a:xfrm>
              <a:off x="4666335" y="2302253"/>
              <a:ext cx="173211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Perception Lift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i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‘Understands my needs </a:t>
              </a:r>
              <a:br>
                <a:rPr lang="en-US" sz="1200" i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1200" i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better than my competitor’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5627306-5821-E858-8ACE-941F88836511}"/>
              </a:ext>
            </a:extLst>
          </p:cNvPr>
          <p:cNvSpPr txBox="1"/>
          <p:nvPr/>
        </p:nvSpPr>
        <p:spPr>
          <a:xfrm>
            <a:off x="5080000" y="1314070"/>
            <a:ext cx="624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 Metrics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E54E8AC-FA97-A12C-E479-0963317125F4}"/>
              </a:ext>
            </a:extLst>
          </p:cNvPr>
          <p:cNvGrpSpPr/>
          <p:nvPr/>
        </p:nvGrpSpPr>
        <p:grpSpPr>
          <a:xfrm>
            <a:off x="10378665" y="1534078"/>
            <a:ext cx="1352550" cy="720171"/>
            <a:chOff x="10378665" y="1426128"/>
            <a:chExt cx="1352550" cy="720171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B63865C-2762-A267-FAFC-A000A216493F}"/>
                </a:ext>
              </a:extLst>
            </p:cNvPr>
            <p:cNvSpPr/>
            <p:nvPr/>
          </p:nvSpPr>
          <p:spPr>
            <a:xfrm>
              <a:off x="10558258" y="1426128"/>
              <a:ext cx="993365" cy="720171"/>
            </a:xfrm>
            <a:prstGeom prst="wedgeRoundRectCallout">
              <a:avLst/>
            </a:prstGeom>
            <a:solidFill>
              <a:schemeClr val="bg1"/>
            </a:solidFill>
            <a:ln w="28575">
              <a:solidFill>
                <a:srgbClr val="EF4F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5C1A29-CBB4-A2EA-402B-6EABC764058E}"/>
                </a:ext>
              </a:extLst>
            </p:cNvPr>
            <p:cNvSpPr txBox="1"/>
            <p:nvPr/>
          </p:nvSpPr>
          <p:spPr>
            <a:xfrm>
              <a:off x="10378665" y="1478437"/>
              <a:ext cx="135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4F9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-21% </a:t>
              </a:r>
              <a:r>
                <a:rPr lang="en-US" sz="1400" dirty="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decline</a:t>
              </a:r>
              <a:endParaRPr lang="en-US" sz="16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617242-1FA3-A1EC-75AF-BAD5FECEA3C5}"/>
              </a:ext>
            </a:extLst>
          </p:cNvPr>
          <p:cNvGrpSpPr/>
          <p:nvPr/>
        </p:nvGrpSpPr>
        <p:grpSpPr>
          <a:xfrm>
            <a:off x="5376025" y="1371278"/>
            <a:ext cx="1352550" cy="720171"/>
            <a:chOff x="10378665" y="1426128"/>
            <a:chExt cx="1352550" cy="720171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1E0FB970-B865-272E-CDEC-56EE535241AA}"/>
                </a:ext>
              </a:extLst>
            </p:cNvPr>
            <p:cNvSpPr/>
            <p:nvPr/>
          </p:nvSpPr>
          <p:spPr>
            <a:xfrm>
              <a:off x="10558258" y="1426128"/>
              <a:ext cx="993365" cy="720171"/>
            </a:xfrm>
            <a:prstGeom prst="wedgeRoundRectCallout">
              <a:avLst>
                <a:gd name="adj1" fmla="val 33503"/>
                <a:gd name="adj2" fmla="val 66909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66C5A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A8B3B8-A6A2-14AD-96B7-5F22480860C0}"/>
                </a:ext>
              </a:extLst>
            </p:cNvPr>
            <p:cNvSpPr txBox="1"/>
            <p:nvPr/>
          </p:nvSpPr>
          <p:spPr>
            <a:xfrm>
              <a:off x="10378665" y="1478437"/>
              <a:ext cx="13525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66C5A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+54% </a:t>
              </a:r>
              <a:br>
                <a:rPr lang="en-US" sz="2000" b="1" dirty="0">
                  <a:solidFill>
                    <a:srgbClr val="EF4F98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1400" dirty="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lift</a:t>
              </a:r>
              <a:endParaRPr lang="en-US" sz="1600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61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DAEEDD-29BF-462E-9051-3C9F5DBCB6E0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0207"/>
            <a:ext cx="3764757" cy="749051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Technology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F3E4AB-B239-4014-8CC3-C8706E0369B4}"/>
              </a:ext>
            </a:extLst>
          </p:cNvPr>
          <p:cNvSpPr/>
          <p:nvPr/>
        </p:nvSpPr>
        <p:spPr>
          <a:xfrm>
            <a:off x="66183" y="922241"/>
            <a:ext cx="3950517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technology brand needed to prove the ability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of their cross-platform campaign to impact brand perception metrics</a:t>
            </a:r>
            <a:br>
              <a:rPr kumimoji="0" lang="en-US" sz="1200" b="0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1000" b="1" i="0" u="none" strike="sng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brand leveraged DISQO’s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Brand and Outcomes Lift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 prove their campaign’s impact across a variety of attitudinal and behavioral metrics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They were able to do this by comparing “exposed” and “un-exposed” groups developed by DISQO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P18+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analysis showed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how each ad media platform played a role in generating significant lifts across a variety of brand perception KPIs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DISQO / Linear TV, Online Display and Video (including Mobile and Desktop Social)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4788" y="71743"/>
            <a:ext cx="817721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tech brand worked with DISQO to prove the value and </a:t>
            </a:r>
            <a:r>
              <a: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impact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its cross-platform campaign on its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health metrics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BAB4797-3CA7-40CC-B590-277AB77954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7BCEE45-5F21-F3C9-0DB0-8946B6AE041F}"/>
              </a:ext>
            </a:extLst>
          </p:cNvPr>
          <p:cNvSpPr txBox="1"/>
          <p:nvPr/>
        </p:nvSpPr>
        <p:spPr>
          <a:xfrm>
            <a:off x="4014788" y="6326883"/>
            <a:ext cx="6869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Source: DISQO, Case study: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Technology Case Study.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Campaign dates: Q4 2019.</a:t>
            </a:r>
          </a:p>
        </p:txBody>
      </p:sp>
      <p:sp>
        <p:nvSpPr>
          <p:cNvPr id="32" name="Google Shape;229;p30">
            <a:extLst>
              <a:ext uri="{FF2B5EF4-FFF2-40B4-BE49-F238E27FC236}">
                <a16:creationId xmlns:a16="http://schemas.microsoft.com/office/drawing/2014/main" id="{A3C5C6B5-91E6-DB2E-01A3-E632323EF842}"/>
              </a:ext>
            </a:extLst>
          </p:cNvPr>
          <p:cNvSpPr txBox="1"/>
          <p:nvPr/>
        </p:nvSpPr>
        <p:spPr>
          <a:xfrm>
            <a:off x="6098234" y="1129885"/>
            <a:ext cx="89714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2.3x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229;p30">
            <a:extLst>
              <a:ext uri="{FF2B5EF4-FFF2-40B4-BE49-F238E27FC236}">
                <a16:creationId xmlns:a16="http://schemas.microsoft.com/office/drawing/2014/main" id="{A52F6170-B5AC-52F9-7460-60B7EB9A02F5}"/>
              </a:ext>
            </a:extLst>
          </p:cNvPr>
          <p:cNvSpPr txBox="1"/>
          <p:nvPr/>
        </p:nvSpPr>
        <p:spPr>
          <a:xfrm>
            <a:off x="4854208" y="1568715"/>
            <a:ext cx="340063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More likely to search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for the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technology after campaign exposure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Disqo">
            <a:extLst>
              <a:ext uri="{FF2B5EF4-FFF2-40B4-BE49-F238E27FC236}">
                <a16:creationId xmlns:a16="http://schemas.microsoft.com/office/drawing/2014/main" id="{EEC08894-669A-7300-8B19-A1223969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4799" y="6101323"/>
            <a:ext cx="1741018" cy="43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qr code&#10;&#10;Description automatically generated">
            <a:extLst>
              <a:ext uri="{FF2B5EF4-FFF2-40B4-BE49-F238E27FC236}">
                <a16:creationId xmlns:a16="http://schemas.microsoft.com/office/drawing/2014/main" id="{19C57FBF-32FB-1FC5-05C4-5F232E1F86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110" y="42609"/>
            <a:ext cx="704663" cy="7046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29;p30">
            <a:extLst>
              <a:ext uri="{FF2B5EF4-FFF2-40B4-BE49-F238E27FC236}">
                <a16:creationId xmlns:a16="http://schemas.microsoft.com/office/drawing/2014/main" id="{CBF41D1E-61F0-6E31-9844-C1C37AE4DB08}"/>
              </a:ext>
            </a:extLst>
          </p:cNvPr>
          <p:cNvSpPr txBox="1"/>
          <p:nvPr/>
        </p:nvSpPr>
        <p:spPr>
          <a:xfrm>
            <a:off x="5636168" y="2297376"/>
            <a:ext cx="4748631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Arial Black"/>
              </a:rPr>
              <a:t>KPI Impact Over Un-Exposed by Top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  <a:sym typeface="Arial Black"/>
              </a:rPr>
              <a:t>Across all attitudinal, perception &amp; persuasion metrics.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29;p30">
            <a:extLst>
              <a:ext uri="{FF2B5EF4-FFF2-40B4-BE49-F238E27FC236}">
                <a16:creationId xmlns:a16="http://schemas.microsoft.com/office/drawing/2014/main" id="{BBFE3321-8782-DBAB-A20D-C14931CBC34B}"/>
              </a:ext>
            </a:extLst>
          </p:cNvPr>
          <p:cNvSpPr txBox="1"/>
          <p:nvPr/>
        </p:nvSpPr>
        <p:spPr>
          <a:xfrm>
            <a:off x="4884151" y="1252995"/>
            <a:ext cx="161189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Audiences were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0" name="Slide Number Placeholder 5">
            <a:extLst>
              <a:ext uri="{FF2B5EF4-FFF2-40B4-BE49-F238E27FC236}">
                <a16:creationId xmlns:a16="http://schemas.microsoft.com/office/drawing/2014/main" id="{DBAFF815-D426-3D54-FC69-B6CA1CF81EE4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8" name="Google Shape;229;p30">
            <a:extLst>
              <a:ext uri="{FF2B5EF4-FFF2-40B4-BE49-F238E27FC236}">
                <a16:creationId xmlns:a16="http://schemas.microsoft.com/office/drawing/2014/main" id="{76161E3B-4863-BFF6-A4DA-010E4C9360CF}"/>
              </a:ext>
            </a:extLst>
          </p:cNvPr>
          <p:cNvSpPr txBox="1"/>
          <p:nvPr/>
        </p:nvSpPr>
        <p:spPr>
          <a:xfrm>
            <a:off x="9936323" y="1129885"/>
            <a:ext cx="113078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+36%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229;p30">
            <a:extLst>
              <a:ext uri="{FF2B5EF4-FFF2-40B4-BE49-F238E27FC236}">
                <a16:creationId xmlns:a16="http://schemas.microsoft.com/office/drawing/2014/main" id="{DFDBDC13-6111-26A6-608E-BC80C3B005B9}"/>
              </a:ext>
            </a:extLst>
          </p:cNvPr>
          <p:cNvSpPr txBox="1"/>
          <p:nvPr/>
        </p:nvSpPr>
        <p:spPr>
          <a:xfrm>
            <a:off x="8255251" y="1653353"/>
            <a:ext cx="340063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More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likely to purchase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the client’s products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70" name="Google Shape;229;p30">
            <a:extLst>
              <a:ext uri="{FF2B5EF4-FFF2-40B4-BE49-F238E27FC236}">
                <a16:creationId xmlns:a16="http://schemas.microsoft.com/office/drawing/2014/main" id="{82F751FD-B412-F164-1211-6E081D141AED}"/>
              </a:ext>
            </a:extLst>
          </p:cNvPr>
          <p:cNvSpPr txBox="1"/>
          <p:nvPr/>
        </p:nvSpPr>
        <p:spPr>
          <a:xfrm>
            <a:off x="8255251" y="1252995"/>
            <a:ext cx="186847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Social Audiences were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DCD79B5-7E4D-5713-E364-9B583184B7F8}"/>
              </a:ext>
            </a:extLst>
          </p:cNvPr>
          <p:cNvGraphicFramePr/>
          <p:nvPr/>
        </p:nvGraphicFramePr>
        <p:xfrm>
          <a:off x="4080972" y="2750489"/>
          <a:ext cx="8168346" cy="333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E3767-7A67-55E6-7AD5-BFC4E18DE4FD}"/>
              </a:ext>
            </a:extLst>
          </p:cNvPr>
          <p:cNvSpPr/>
          <p:nvPr/>
        </p:nvSpPr>
        <p:spPr>
          <a:xfrm>
            <a:off x="8165145" y="3167879"/>
            <a:ext cx="952500" cy="364604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Online Only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+15%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CCBEBB9-311B-A0F6-8C55-E2F8AB901C83}"/>
              </a:ext>
            </a:extLst>
          </p:cNvPr>
          <p:cNvSpPr/>
          <p:nvPr/>
        </p:nvSpPr>
        <p:spPr>
          <a:xfrm>
            <a:off x="10302808" y="3776288"/>
            <a:ext cx="952500" cy="364604"/>
          </a:xfrm>
          <a:prstGeom prst="roundRect">
            <a:avLst/>
          </a:prstGeom>
          <a:solidFill>
            <a:schemeClr val="bg1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Online Only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+15%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5DE9DDB-5C9D-9F72-687F-581663F9E478}"/>
              </a:ext>
            </a:extLst>
          </p:cNvPr>
          <p:cNvSpPr/>
          <p:nvPr/>
        </p:nvSpPr>
        <p:spPr>
          <a:xfrm>
            <a:off x="10779058" y="4373196"/>
            <a:ext cx="876824" cy="364604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Only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+25%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88401BA-1C0D-8E77-B424-744EF560CFB3}"/>
              </a:ext>
            </a:extLst>
          </p:cNvPr>
          <p:cNvSpPr/>
          <p:nvPr/>
        </p:nvSpPr>
        <p:spPr>
          <a:xfrm>
            <a:off x="10817158" y="4986371"/>
            <a:ext cx="876824" cy="364604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Only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+17%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4B53217-0B93-E9F6-7C32-92570B905DD5}"/>
              </a:ext>
            </a:extLst>
          </p:cNvPr>
          <p:cNvSpPr/>
          <p:nvPr/>
        </p:nvSpPr>
        <p:spPr>
          <a:xfrm>
            <a:off x="11255308" y="5589060"/>
            <a:ext cx="876824" cy="364604"/>
          </a:xfrm>
          <a:prstGeom prst="roundRect">
            <a:avLst/>
          </a:prstGeom>
          <a:solidFill>
            <a:schemeClr val="bg1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sng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Only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+15%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E27A2CB-EB8C-81F3-06D3-D138FF8D2370}"/>
              </a:ext>
            </a:extLst>
          </p:cNvPr>
          <p:cNvCxnSpPr/>
          <p:nvPr/>
        </p:nvCxnSpPr>
        <p:spPr>
          <a:xfrm>
            <a:off x="4203700" y="2196874"/>
            <a:ext cx="7858617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229;p30">
            <a:extLst>
              <a:ext uri="{FF2B5EF4-FFF2-40B4-BE49-F238E27FC236}">
                <a16:creationId xmlns:a16="http://schemas.microsoft.com/office/drawing/2014/main" id="{CBBB8E66-6A0B-5EBB-65D4-2A8DB94D11FC}"/>
              </a:ext>
            </a:extLst>
          </p:cNvPr>
          <p:cNvSpPr txBox="1"/>
          <p:nvPr/>
        </p:nvSpPr>
        <p:spPr>
          <a:xfrm>
            <a:off x="4014789" y="861040"/>
            <a:ext cx="817721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Arial Black"/>
                <a:cs typeface="Arial Black"/>
                <a:sym typeface="Arial Black"/>
              </a:rPr>
              <a:t>Campaign Results Overview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64138-376C-C2F1-C2CC-65CCCE251854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6505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E2E01-49FC-20C2-B2D8-D11E7E8E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28A478-CEB3-CD39-A1FB-4B14A54C998E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BAF204-8DEA-31EC-6140-5AE4657AEB41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176E60-88DE-A949-07F6-853C66F825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4344FB21-1740-8941-32CD-E6FDB8A4AA4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93E32A-F80D-682D-5F83-F438DB1AB6C4}"/>
              </a:ext>
            </a:extLst>
          </p:cNvPr>
          <p:cNvSpPr/>
          <p:nvPr/>
        </p:nvSpPr>
        <p:spPr>
          <a:xfrm>
            <a:off x="4139803" y="84816"/>
            <a:ext cx="7927181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DIRECTV enabled an addressable + pause ad campaign for a wireless provider to drive lifts across key brand attributes like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awareness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 recall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purchase intent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AB8CDB-D4FE-D2DB-24AB-7B40CF38E9AA}"/>
              </a:ext>
            </a:extLst>
          </p:cNvPr>
          <p:cNvSpPr/>
          <p:nvPr/>
        </p:nvSpPr>
        <p:spPr>
          <a:xfrm>
            <a:off x="125016" y="35144"/>
            <a:ext cx="3764757" cy="739177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Telco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BF40E-DD6F-9BD7-103C-B1F091CCF850}"/>
              </a:ext>
            </a:extLst>
          </p:cNvPr>
          <p:cNvSpPr/>
          <p:nvPr/>
        </p:nvSpPr>
        <p:spPr>
          <a:xfrm>
            <a:off x="125016" y="893342"/>
            <a:ext cx="3762260" cy="4833492"/>
          </a:xfrm>
          <a:prstGeom prst="rect">
            <a:avLst/>
          </a:prstGeom>
          <a:noFill/>
        </p:spPr>
        <p:txBody>
          <a:bodyPr wrap="square" lIns="62345" tIns="31173" rIns="62345" bIns="31173" rtlCol="0" anchor="t">
            <a:sp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194824" marR="0" lvl="0" indent="-1948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 generate growth and maintain stability of a wireless provider’s brand metrics in market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highlight>
                <a:srgbClr val="FFFF00"/>
              </a:highlight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Solution</a:t>
            </a:r>
          </a:p>
          <a:p>
            <a:pPr marL="194824" marR="0" lvl="0" indent="-194824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13-week addressable and pause ads media campaign</a:t>
            </a:r>
          </a:p>
          <a:p>
            <a:pPr marL="0" marR="0" lvl="0" indent="0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194824" marR="0" lvl="0" indent="-194824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All eligible HHs in hyperlocal zip codes that are not current customers</a:t>
            </a:r>
          </a:p>
          <a:p>
            <a:pPr marL="0" marR="0" lvl="0" indent="0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94824" marR="0" lvl="0" indent="-194824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campaign achieved increases in unaided awareness, aided brand awareness, ad recall and nearly all brand attributes</a:t>
            </a:r>
          </a:p>
          <a:p>
            <a:pPr marL="194824" marR="0" lvl="0" indent="-194824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94824" marR="0" lvl="0" indent="-194824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Including pause ads with the addressable campaign increased the campaign’s target reach by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5%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while the two formats worked cohesively to generate growth and maintain stability for the remaining brand metrics</a:t>
            </a:r>
          </a:p>
          <a:p>
            <a:pPr marL="0" marR="0" lvl="0" indent="0" algn="l" defTabSz="3117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Media Type</a:t>
            </a:r>
          </a:p>
          <a:p>
            <a:pPr marL="194824" marR="0" lvl="0" indent="-1948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DIRECTV / Addressable TV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5C51B9-1D25-BF06-1548-84BD8048A155}"/>
              </a:ext>
            </a:extLst>
          </p:cNvPr>
          <p:cNvGrpSpPr/>
          <p:nvPr/>
        </p:nvGrpSpPr>
        <p:grpSpPr>
          <a:xfrm>
            <a:off x="6200958" y="1558001"/>
            <a:ext cx="1801959" cy="1290791"/>
            <a:chOff x="6321931" y="1677270"/>
            <a:chExt cx="1801959" cy="129079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A0DC53-6558-3570-59C3-69C26621BC2D}"/>
                </a:ext>
              </a:extLst>
            </p:cNvPr>
            <p:cNvSpPr txBox="1"/>
            <p:nvPr/>
          </p:nvSpPr>
          <p:spPr>
            <a:xfrm>
              <a:off x="6321931" y="1677270"/>
              <a:ext cx="18019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+113%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0BFE4E-59BD-B19D-6CA7-9A937254A98F}"/>
                </a:ext>
              </a:extLst>
            </p:cNvPr>
            <p:cNvSpPr txBox="1"/>
            <p:nvPr/>
          </p:nvSpPr>
          <p:spPr>
            <a:xfrm>
              <a:off x="6326770" y="2306341"/>
              <a:ext cx="1732116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Metrics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Likelihood to Switch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(recall vs. do not recall)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590D9B-9A49-3F06-738D-5078FE239BC2}"/>
              </a:ext>
            </a:extLst>
          </p:cNvPr>
          <p:cNvGrpSpPr/>
          <p:nvPr/>
        </p:nvGrpSpPr>
        <p:grpSpPr>
          <a:xfrm>
            <a:off x="8195681" y="1558001"/>
            <a:ext cx="1732116" cy="1290791"/>
            <a:chOff x="8124695" y="1677270"/>
            <a:chExt cx="1732116" cy="1290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EAFF04-2C44-D449-C20D-E78FEABC87F7}"/>
                </a:ext>
              </a:extLst>
            </p:cNvPr>
            <p:cNvSpPr txBox="1"/>
            <p:nvPr/>
          </p:nvSpPr>
          <p:spPr>
            <a:xfrm>
              <a:off x="8240438" y="1677270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+72%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C6F48F-3347-63AE-A6B9-A0FE08923EB8}"/>
                </a:ext>
              </a:extLst>
            </p:cNvPr>
            <p:cNvSpPr txBox="1"/>
            <p:nvPr/>
          </p:nvSpPr>
          <p:spPr>
            <a:xfrm>
              <a:off x="8124695" y="2306341"/>
              <a:ext cx="1732116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Attributes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Provides Good Value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(recall vs. do not recall)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359B56-FC4C-E644-7A10-A084F6CF531B}"/>
              </a:ext>
            </a:extLst>
          </p:cNvPr>
          <p:cNvGrpSpPr/>
          <p:nvPr/>
        </p:nvGrpSpPr>
        <p:grpSpPr>
          <a:xfrm>
            <a:off x="10120562" y="1558001"/>
            <a:ext cx="1732116" cy="1644734"/>
            <a:chOff x="9879932" y="1677270"/>
            <a:chExt cx="1732116" cy="164473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CC576C-AB9A-03A7-97FA-E76C1DFDFEBD}"/>
                </a:ext>
              </a:extLst>
            </p:cNvPr>
            <p:cNvSpPr txBox="1"/>
            <p:nvPr/>
          </p:nvSpPr>
          <p:spPr>
            <a:xfrm>
              <a:off x="9939804" y="1677270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+63%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D04E95-7E97-7862-68BD-2561E1E16B0B}"/>
                </a:ext>
              </a:extLst>
            </p:cNvPr>
            <p:cNvSpPr txBox="1"/>
            <p:nvPr/>
          </p:nvSpPr>
          <p:spPr>
            <a:xfrm>
              <a:off x="9879932" y="2306341"/>
              <a:ext cx="17321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Attributes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Understands My Needs Better Than 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My Competitors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(recall vs. do not recall)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71E497-CC54-A5D0-7A81-D6B9CCF960D9}"/>
              </a:ext>
            </a:extLst>
          </p:cNvPr>
          <p:cNvCxnSpPr>
            <a:cxnSpLocks/>
          </p:cNvCxnSpPr>
          <p:nvPr/>
        </p:nvCxnSpPr>
        <p:spPr>
          <a:xfrm>
            <a:off x="4238549" y="3574885"/>
            <a:ext cx="7673763" cy="0"/>
          </a:xfrm>
          <a:prstGeom prst="line">
            <a:avLst/>
          </a:prstGeom>
          <a:ln w="285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CC1F60-765D-C547-F1AC-DBCDBA59BDC6}"/>
              </a:ext>
            </a:extLst>
          </p:cNvPr>
          <p:cNvSpPr txBox="1"/>
          <p:nvPr/>
        </p:nvSpPr>
        <p:spPr>
          <a:xfrm>
            <a:off x="3984307" y="6087259"/>
            <a:ext cx="6895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DIRECTV, Case Study: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Addressable + Pause Ads for a Telcom Wireless Provider.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Analysis conducted within DIRECTV footprint. Case study results are based on individual campaign factors. DIRECTV makes no performance warranties. Control: represents 10% of DTV HHs within the target that did not receive exposure to the addressable or pause ad. Data used: Advertiser first-party data, third-party data &amp; Kantar.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FFCA7-3C42-DCE4-0E2F-2D134AF2C93A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9" name="Picture 2" descr="DIRECTV -directadvertising">
            <a:extLst>
              <a:ext uri="{FF2B5EF4-FFF2-40B4-BE49-F238E27FC236}">
                <a16:creationId xmlns:a16="http://schemas.microsoft.com/office/drawing/2014/main" id="{F731369A-D6D4-0766-95CE-749A8A019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30" t="15128" r="27904" b="22614"/>
          <a:stretch/>
        </p:blipFill>
        <p:spPr bwMode="auto">
          <a:xfrm>
            <a:off x="10880251" y="5968860"/>
            <a:ext cx="1195750" cy="5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549A7B7-2C76-B488-4173-F8E8AB4406B0}"/>
              </a:ext>
            </a:extLst>
          </p:cNvPr>
          <p:cNvGrpSpPr/>
          <p:nvPr/>
        </p:nvGrpSpPr>
        <p:grpSpPr>
          <a:xfrm>
            <a:off x="4178915" y="1553913"/>
            <a:ext cx="1829279" cy="1290791"/>
            <a:chOff x="4596007" y="1673182"/>
            <a:chExt cx="1829279" cy="129079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2F7408-36E5-6FE1-5A3E-DDA9632BFCB3}"/>
                </a:ext>
              </a:extLst>
            </p:cNvPr>
            <p:cNvSpPr txBox="1"/>
            <p:nvPr/>
          </p:nvSpPr>
          <p:spPr>
            <a:xfrm>
              <a:off x="4596007" y="1673182"/>
              <a:ext cx="1829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+170%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724341-0AFE-6A02-E126-FAD01B7F4B54}"/>
                </a:ext>
              </a:extLst>
            </p:cNvPr>
            <p:cNvSpPr txBox="1"/>
            <p:nvPr/>
          </p:nvSpPr>
          <p:spPr>
            <a:xfrm>
              <a:off x="4666335" y="2302253"/>
              <a:ext cx="1732116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Metrics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TV Ad Awareness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(recall vs. do not recall)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4274046-2F23-45A5-F8E5-3FE8C8A5DF13}"/>
              </a:ext>
            </a:extLst>
          </p:cNvPr>
          <p:cNvGrpSpPr/>
          <p:nvPr/>
        </p:nvGrpSpPr>
        <p:grpSpPr>
          <a:xfrm>
            <a:off x="6206349" y="3983592"/>
            <a:ext cx="1732116" cy="1521623"/>
            <a:chOff x="6326770" y="1677270"/>
            <a:chExt cx="1732116" cy="152162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5B7F0E-6EA7-DE80-7B44-5A8BD1264163}"/>
                </a:ext>
              </a:extLst>
            </p:cNvPr>
            <p:cNvSpPr txBox="1"/>
            <p:nvPr/>
          </p:nvSpPr>
          <p:spPr>
            <a:xfrm>
              <a:off x="6404344" y="1677270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+12%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E76507-8748-DFCC-3D85-2088FC5756AD}"/>
                </a:ext>
              </a:extLst>
            </p:cNvPr>
            <p:cNvSpPr txBox="1"/>
            <p:nvPr/>
          </p:nvSpPr>
          <p:spPr>
            <a:xfrm>
              <a:off x="6326770" y="2306341"/>
              <a:ext cx="17321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Aided Brand Awareness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Pause Ads Exposure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(target vs. control)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D43F79-983C-7406-0FFC-FFA503E7E1C1}"/>
              </a:ext>
            </a:extLst>
          </p:cNvPr>
          <p:cNvGrpSpPr/>
          <p:nvPr/>
        </p:nvGrpSpPr>
        <p:grpSpPr>
          <a:xfrm>
            <a:off x="8163455" y="3983592"/>
            <a:ext cx="1732116" cy="1467762"/>
            <a:chOff x="8124695" y="1677270"/>
            <a:chExt cx="1732116" cy="146776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A1169FC-8DC2-76A0-8BE6-672FE41D2E34}"/>
                </a:ext>
              </a:extLst>
            </p:cNvPr>
            <p:cNvSpPr txBox="1"/>
            <p:nvPr/>
          </p:nvSpPr>
          <p:spPr>
            <a:xfrm>
              <a:off x="8240438" y="1677270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8.8x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E56C71-5512-4894-1BB8-B05CCAD97533}"/>
                </a:ext>
              </a:extLst>
            </p:cNvPr>
            <p:cNvSpPr txBox="1"/>
            <p:nvPr/>
          </p:nvSpPr>
          <p:spPr>
            <a:xfrm>
              <a:off x="8124695" y="2306341"/>
              <a:ext cx="1732116" cy="8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Campaign Norms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F4F98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Unaided Brand Awareness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(target vs. norm)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70FC157-7474-D7B3-A4DC-B150CB7855F7}"/>
              </a:ext>
            </a:extLst>
          </p:cNvPr>
          <p:cNvGrpSpPr/>
          <p:nvPr/>
        </p:nvGrpSpPr>
        <p:grpSpPr>
          <a:xfrm>
            <a:off x="10120562" y="3983592"/>
            <a:ext cx="1732116" cy="1283096"/>
            <a:chOff x="9879932" y="1677270"/>
            <a:chExt cx="1732116" cy="128309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A68035-D71B-C4B5-4D8E-BC8275A916D1}"/>
                </a:ext>
              </a:extLst>
            </p:cNvPr>
            <p:cNvSpPr txBox="1"/>
            <p:nvPr/>
          </p:nvSpPr>
          <p:spPr>
            <a:xfrm>
              <a:off x="9939804" y="1677270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5.8x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015B27-EFBF-798D-2D8D-8848EC125B44}"/>
                </a:ext>
              </a:extLst>
            </p:cNvPr>
            <p:cNvSpPr txBox="1"/>
            <p:nvPr/>
          </p:nvSpPr>
          <p:spPr>
            <a:xfrm>
              <a:off x="9879932" y="2306341"/>
              <a:ext cx="1732116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Campaign Norms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F4F98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Purchase Intent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(target vs. norm)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3DF637F-8D60-F6BF-2451-278C3DCB1346}"/>
              </a:ext>
            </a:extLst>
          </p:cNvPr>
          <p:cNvGrpSpPr/>
          <p:nvPr/>
        </p:nvGrpSpPr>
        <p:grpSpPr>
          <a:xfrm>
            <a:off x="4249243" y="3979504"/>
            <a:ext cx="1732116" cy="1498540"/>
            <a:chOff x="4666335" y="1673182"/>
            <a:chExt cx="1732116" cy="149854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2068AEB-47B1-920E-F20A-DA9EEEE07AF6}"/>
                </a:ext>
              </a:extLst>
            </p:cNvPr>
            <p:cNvSpPr txBox="1"/>
            <p:nvPr/>
          </p:nvSpPr>
          <p:spPr>
            <a:xfrm>
              <a:off x="4743909" y="1673182"/>
              <a:ext cx="15656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+17%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908B559-7772-943D-9240-80969E41F0A6}"/>
                </a:ext>
              </a:extLst>
            </p:cNvPr>
            <p:cNvSpPr txBox="1"/>
            <p:nvPr/>
          </p:nvSpPr>
          <p:spPr>
            <a:xfrm>
              <a:off x="4666335" y="2302253"/>
              <a:ext cx="1732116" cy="869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Brand Favorability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66C5AD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Pause Ads Exposure</a:t>
              </a:r>
            </a:p>
            <a:p>
              <a:pPr marL="0" marR="0" lvl="0" indent="0" algn="ctr" defTabSz="3117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(target vs. control)</a:t>
              </a:r>
            </a:p>
          </p:txBody>
        </p:sp>
      </p:grpSp>
      <p:pic>
        <p:nvPicPr>
          <p:cNvPr id="63" name="Picture 62" descr="A blue and yellow satellite dishes&#10;&#10;Description automatically generated">
            <a:extLst>
              <a:ext uri="{FF2B5EF4-FFF2-40B4-BE49-F238E27FC236}">
                <a16:creationId xmlns:a16="http://schemas.microsoft.com/office/drawing/2014/main" id="{5DC76D81-247E-3E6D-DCA5-3AD3C6E7B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98" y="46679"/>
            <a:ext cx="727642" cy="7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82BE6F-91C3-40FE-817C-58ECD6AD8755}"/>
              </a:ext>
            </a:extLst>
          </p:cNvPr>
          <p:cNvSpPr/>
          <p:nvPr/>
        </p:nvSpPr>
        <p:spPr>
          <a:xfrm>
            <a:off x="0" y="-1"/>
            <a:ext cx="4729162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1525EF1-F80A-4833-9EAE-017E4D4D33BC}"/>
              </a:ext>
            </a:extLst>
          </p:cNvPr>
          <p:cNvSpPr/>
          <p:nvPr/>
        </p:nvSpPr>
        <p:spPr>
          <a:xfrm>
            <a:off x="5751843" y="1343573"/>
            <a:ext cx="5438994" cy="150625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27D29-12BC-4F51-B992-D17E57EA4A90}"/>
              </a:ext>
            </a:extLst>
          </p:cNvPr>
          <p:cNvSpPr txBox="1"/>
          <p:nvPr/>
        </p:nvSpPr>
        <p:spPr>
          <a:xfrm>
            <a:off x="5751843" y="1372229"/>
            <a:ext cx="543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D9B91-89C6-4263-A7A7-446C27C2EB14}"/>
              </a:ext>
            </a:extLst>
          </p:cNvPr>
          <p:cNvSpPr txBox="1"/>
          <p:nvPr/>
        </p:nvSpPr>
        <p:spPr>
          <a:xfrm>
            <a:off x="5843627" y="1730169"/>
            <a:ext cx="52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Multiscreen TV campaigns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increase the likelihood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that the intended audience will be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motivated to act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make a purchase, download an app, sign-up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 subscription, make a booking, etc.)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36502-0085-488A-8A87-F5FD8373F3BB}"/>
              </a:ext>
            </a:extLst>
          </p:cNvPr>
          <p:cNvSpPr txBox="1"/>
          <p:nvPr/>
        </p:nvSpPr>
        <p:spPr>
          <a:xfrm>
            <a:off x="1" y="996396"/>
            <a:ext cx="47291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Mid-To-Lower Funnel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Case Studies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465DD-D1C4-42E9-9DB8-EC05EFB7775A}"/>
              </a:ext>
            </a:extLst>
          </p:cNvPr>
          <p:cNvSpPr/>
          <p:nvPr/>
        </p:nvSpPr>
        <p:spPr>
          <a:xfrm>
            <a:off x="5285433" y="3737851"/>
            <a:ext cx="6340510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Sampling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‘action-based’ outcomes that can be measured: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Conversion Rates (website traffic, app downloads, subscription sign-ups, tune-in, foot traffic)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Sales / Revenues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Optimizations / ROI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Cost Efficiencies (Conversions)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FF1E593-1726-71BA-EAA1-80514A3F0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6123" y="3008320"/>
            <a:ext cx="1156916" cy="11569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A18760-470B-BA75-3D44-9634E0C68C84}"/>
              </a:ext>
            </a:extLst>
          </p:cNvPr>
          <p:cNvSpPr/>
          <p:nvPr/>
        </p:nvSpPr>
        <p:spPr>
          <a:xfrm>
            <a:off x="220834" y="4464788"/>
            <a:ext cx="4287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How Multiscreen TV drives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390FF-846C-5EBE-0021-6B728E891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4D375A-E8E9-303F-690F-7BB423DCA6E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0F4B8-06D4-1C20-97BC-6195C06F380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28534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39CEE8B-9C85-4DB5-B575-CACCA7610A76}"/>
              </a:ext>
            </a:extLst>
          </p:cNvPr>
          <p:cNvSpPr/>
          <p:nvPr/>
        </p:nvSpPr>
        <p:spPr>
          <a:xfrm>
            <a:off x="0" y="0"/>
            <a:ext cx="4014788" cy="685800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6461EA-AEE0-EBE8-A2D9-35D8188E7CD1}"/>
              </a:ext>
            </a:extLst>
          </p:cNvPr>
          <p:cNvSpPr/>
          <p:nvPr/>
        </p:nvSpPr>
        <p:spPr>
          <a:xfrm>
            <a:off x="0" y="-2792"/>
            <a:ext cx="4014788" cy="828219"/>
          </a:xfrm>
          <a:prstGeom prst="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DB71FD-7161-4F2E-B19E-26E1FA1F6311}"/>
              </a:ext>
            </a:extLst>
          </p:cNvPr>
          <p:cNvSpPr/>
          <p:nvPr/>
        </p:nvSpPr>
        <p:spPr>
          <a:xfrm>
            <a:off x="125016" y="33798"/>
            <a:ext cx="3764757" cy="741870"/>
          </a:xfrm>
          <a:prstGeom prst="rect">
            <a:avLst/>
          </a:prstGeom>
          <a:noFill/>
          <a:ln w="19050">
            <a:noFill/>
          </a:ln>
        </p:spPr>
        <p:txBody>
          <a:bodyPr wrap="square" tIns="0" bIns="9144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Category: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9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Technology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F81532-3D49-4828-8247-ECFA9B63B40D}"/>
              </a:ext>
            </a:extLst>
          </p:cNvPr>
          <p:cNvSpPr/>
          <p:nvPr/>
        </p:nvSpPr>
        <p:spPr>
          <a:xfrm>
            <a:off x="4019642" y="110732"/>
            <a:ext cx="815083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 internet technology company partnered with Samba TV to find efficient ways to drive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3247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site traffic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7F4BAC-44BF-8367-76C9-DB7B1396BB2F}"/>
              </a:ext>
            </a:extLst>
          </p:cNvPr>
          <p:cNvSpPr txBox="1"/>
          <p:nvPr/>
        </p:nvSpPr>
        <p:spPr>
          <a:xfrm>
            <a:off x="4030520" y="6213201"/>
            <a:ext cx="568244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Source: Samba TV, Internet Technology Case Study. Campaign time period: November 2020 – December 2020. *Website traffic / visits.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96879F-DA1F-5F07-59FA-F3DC5B89B5E2}"/>
              </a:ext>
            </a:extLst>
          </p:cNvPr>
          <p:cNvSpPr/>
          <p:nvPr/>
        </p:nvSpPr>
        <p:spPr>
          <a:xfrm>
            <a:off x="64271" y="843583"/>
            <a:ext cx="3950517" cy="57554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Challenge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 major internet technology company sought to understand how their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TV and digital campaigns drove their site traffic, as well as which screens and which creative units had the most impact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Measurement Innovation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 show the impact of the campaign on driving site traffic, Samba TV uses their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Online Conversion Measurement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 analyze lift compared to their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Synthetic Control Group Methodologies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Segment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A35-64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Learnings</a:t>
            </a: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analysis provided conversions* by screen so that the brand could optimize by device for future campaigns. Mobile ads showed the strongest conversion rate, driving the most audience to visit the website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analysis allowed the brand to optimize by creative unit, revealing that the :15 second units outperformed the longer TV creatives. This has the potential to reduce the brand’s production costs and increase efficiency in future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Company / Viewing Source / Media 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Samba TV / Automated Content Recognition (ACR) &amp; Pixel Tags / Linear TV, CTV, Online Video</a:t>
            </a: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891FFED4-27DC-4DE6-B9DC-5C398E475EA1}"/>
              </a:ext>
            </a:extLst>
          </p:cNvPr>
          <p:cNvGraphicFramePr/>
          <p:nvPr/>
        </p:nvGraphicFramePr>
        <p:xfrm>
          <a:off x="4131428" y="1470404"/>
          <a:ext cx="3201816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8905FFAF-8ADB-681C-A175-B8C169FA8107}"/>
              </a:ext>
            </a:extLst>
          </p:cNvPr>
          <p:cNvSpPr txBox="1"/>
          <p:nvPr/>
        </p:nvSpPr>
        <p:spPr>
          <a:xfrm>
            <a:off x="4821844" y="1187756"/>
            <a:ext cx="1067896" cy="446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LIFT FROM CONTROL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9E74CF-D902-67F7-EE55-4B7AF1827702}"/>
              </a:ext>
            </a:extLst>
          </p:cNvPr>
          <p:cNvGrpSpPr/>
          <p:nvPr/>
        </p:nvGrpSpPr>
        <p:grpSpPr>
          <a:xfrm>
            <a:off x="6054202" y="1241535"/>
            <a:ext cx="759101" cy="338554"/>
            <a:chOff x="6154682" y="1261807"/>
            <a:chExt cx="759101" cy="338554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B9457D18-8CE0-7DE7-4BAA-F6BB563604F5}"/>
                </a:ext>
              </a:extLst>
            </p:cNvPr>
            <p:cNvSpPr/>
            <p:nvPr/>
          </p:nvSpPr>
          <p:spPr>
            <a:xfrm>
              <a:off x="6154682" y="1365770"/>
              <a:ext cx="142642" cy="130628"/>
            </a:xfrm>
            <a:prstGeom prst="triangle">
              <a:avLst/>
            </a:prstGeom>
            <a:solidFill>
              <a:srgbClr val="4EBEA4"/>
            </a:solidFill>
            <a:ln>
              <a:solidFill>
                <a:srgbClr val="4EBE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F5364F-74BF-208E-A908-E3BF317A15CF}"/>
                </a:ext>
              </a:extLst>
            </p:cNvPr>
            <p:cNvSpPr txBox="1"/>
            <p:nvPr/>
          </p:nvSpPr>
          <p:spPr>
            <a:xfrm>
              <a:off x="6310984" y="1261807"/>
              <a:ext cx="602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44%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85936D-66AB-4D3F-712E-CF4AA03BE29B}"/>
              </a:ext>
            </a:extLst>
          </p:cNvPr>
          <p:cNvCxnSpPr>
            <a:cxnSpLocks/>
          </p:cNvCxnSpPr>
          <p:nvPr/>
        </p:nvCxnSpPr>
        <p:spPr>
          <a:xfrm flipV="1">
            <a:off x="6433752" y="1536414"/>
            <a:ext cx="0" cy="318237"/>
          </a:xfrm>
          <a:prstGeom prst="straightConnector1">
            <a:avLst/>
          </a:prstGeom>
          <a:ln w="12700">
            <a:solidFill>
              <a:srgbClr val="1F1A6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9E46F508-4F85-8B76-CCD3-681F0BD33D96}"/>
              </a:ext>
            </a:extLst>
          </p:cNvPr>
          <p:cNvGraphicFramePr/>
          <p:nvPr/>
        </p:nvGraphicFramePr>
        <p:xfrm>
          <a:off x="7591004" y="1252935"/>
          <a:ext cx="4474996" cy="2241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9" name="TextBox 1">
            <a:extLst>
              <a:ext uri="{FF2B5EF4-FFF2-40B4-BE49-F238E27FC236}">
                <a16:creationId xmlns:a16="http://schemas.microsoft.com/office/drawing/2014/main" id="{F412207A-00D0-738A-6ED4-6D9091DA3E55}"/>
              </a:ext>
            </a:extLst>
          </p:cNvPr>
          <p:cNvSpPr txBox="1"/>
          <p:nvPr/>
        </p:nvSpPr>
        <p:spPr>
          <a:xfrm>
            <a:off x="8535394" y="1843562"/>
            <a:ext cx="1229360" cy="2235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Avg. Freq: 2.1</a:t>
            </a: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4FC4094A-9BF1-BA4F-5321-511880AA4C56}"/>
              </a:ext>
            </a:extLst>
          </p:cNvPr>
          <p:cNvSpPr txBox="1"/>
          <p:nvPr/>
        </p:nvSpPr>
        <p:spPr>
          <a:xfrm>
            <a:off x="8535394" y="2266102"/>
            <a:ext cx="1229360" cy="2235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Avg. Freq: 2.5</a:t>
            </a:r>
          </a:p>
        </p:txBody>
      </p:sp>
      <p:sp>
        <p:nvSpPr>
          <p:cNvPr id="61" name="TextBox 1">
            <a:extLst>
              <a:ext uri="{FF2B5EF4-FFF2-40B4-BE49-F238E27FC236}">
                <a16:creationId xmlns:a16="http://schemas.microsoft.com/office/drawing/2014/main" id="{58B2E849-FAF4-1236-2129-04CC8CCEDEDE}"/>
              </a:ext>
            </a:extLst>
          </p:cNvPr>
          <p:cNvSpPr txBox="1"/>
          <p:nvPr/>
        </p:nvSpPr>
        <p:spPr>
          <a:xfrm>
            <a:off x="8535394" y="2679145"/>
            <a:ext cx="1229360" cy="2235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Avg. Freq: 2.3</a:t>
            </a:r>
          </a:p>
        </p:txBody>
      </p:sp>
      <p:sp>
        <p:nvSpPr>
          <p:cNvPr id="62" name="TextBox 1">
            <a:extLst>
              <a:ext uri="{FF2B5EF4-FFF2-40B4-BE49-F238E27FC236}">
                <a16:creationId xmlns:a16="http://schemas.microsoft.com/office/drawing/2014/main" id="{3A4F4A7A-91B7-8EB3-7675-63D874E36E68}"/>
              </a:ext>
            </a:extLst>
          </p:cNvPr>
          <p:cNvSpPr txBox="1"/>
          <p:nvPr/>
        </p:nvSpPr>
        <p:spPr>
          <a:xfrm>
            <a:off x="8535394" y="3092513"/>
            <a:ext cx="1229360" cy="2235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Avg. Freq: 4.7</a:t>
            </a:r>
          </a:p>
        </p:txBody>
      </p: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A2C60EB-BD67-4634-9A0F-FA3A2D3AFFB9}"/>
              </a:ext>
            </a:extLst>
          </p:cNvPr>
          <p:cNvGraphicFramePr/>
          <p:nvPr/>
        </p:nvGraphicFramePr>
        <p:xfrm>
          <a:off x="4867930" y="3680242"/>
          <a:ext cx="6461568" cy="208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A6E2FCD-FF56-FA8D-D77A-488D94B1A38A}"/>
              </a:ext>
            </a:extLst>
          </p:cNvPr>
          <p:cNvSpPr/>
          <p:nvPr/>
        </p:nvSpPr>
        <p:spPr>
          <a:xfrm>
            <a:off x="7234762" y="5867403"/>
            <a:ext cx="796127" cy="241028"/>
          </a:xfrm>
          <a:prstGeom prst="rect">
            <a:avLst/>
          </a:prstGeom>
          <a:solidFill>
            <a:srgbClr val="00B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15s ads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DC2DE37-3383-ABE7-129F-106B66779D29}"/>
              </a:ext>
            </a:extLst>
          </p:cNvPr>
          <p:cNvSpPr/>
          <p:nvPr/>
        </p:nvSpPr>
        <p:spPr>
          <a:xfrm>
            <a:off x="8166539" y="5867403"/>
            <a:ext cx="796127" cy="241028"/>
          </a:xfrm>
          <a:prstGeom prst="rect">
            <a:avLst/>
          </a:prstGeom>
          <a:solidFill>
            <a:srgbClr val="1F1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30s ads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830E289-A417-E9C9-6BF0-F4A0D2D582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466" y="111769"/>
            <a:ext cx="599095" cy="599095"/>
          </a:xfrm>
          <a:prstGeom prst="rect">
            <a:avLst/>
          </a:prstGeom>
        </p:spPr>
      </p:pic>
      <p:pic>
        <p:nvPicPr>
          <p:cNvPr id="38" name="Picture 20" descr="Samba TV Home Page">
            <a:extLst>
              <a:ext uri="{FF2B5EF4-FFF2-40B4-BE49-F238E27FC236}">
                <a16:creationId xmlns:a16="http://schemas.microsoft.com/office/drawing/2014/main" id="{4F14270A-4DCF-1D8C-2AEC-323959A63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037" y="6018954"/>
            <a:ext cx="1993490" cy="5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61;p13">
            <a:extLst>
              <a:ext uri="{FF2B5EF4-FFF2-40B4-BE49-F238E27FC236}">
                <a16:creationId xmlns:a16="http://schemas.microsoft.com/office/drawing/2014/main" id="{A16C1542-8C3F-ACAB-1E20-C9BA4B1F7C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3207" y="6519043"/>
            <a:ext cx="11708799" cy="35010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2;p13">
            <a:extLst>
              <a:ext uri="{FF2B5EF4-FFF2-40B4-BE49-F238E27FC236}">
                <a16:creationId xmlns:a16="http://schemas.microsoft.com/office/drawing/2014/main" id="{58DFF360-4A95-4667-2F83-C8DC0C9DA2F3}"/>
              </a:ext>
            </a:extLst>
          </p:cNvPr>
          <p:cNvSpPr txBox="1"/>
          <p:nvPr/>
        </p:nvSpPr>
        <p:spPr>
          <a:xfrm>
            <a:off x="503713" y="6589970"/>
            <a:ext cx="724400" cy="2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Tx/>
              <a:buNone/>
              <a:tabLst/>
              <a:defRPr/>
            </a:pPr>
            <a:r>
              <a:rPr kumimoji="0" lang="en" sz="9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403020202020204" pitchFamily="34" charset="0"/>
                <a:ea typeface="Helvetica Neue"/>
                <a:cs typeface="Helvetica Neue"/>
                <a:sym typeface="Helvetica Neue"/>
              </a:rPr>
              <a:t>PAGE </a:t>
            </a:r>
            <a:fld id="{00000000-1234-1234-1234-123412341234}" type="slidenum">
              <a:rPr kumimoji="0" lang="en" sz="9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403020202020204" pitchFamily="34" charset="0"/>
                <a:ea typeface="Helvetica Neue"/>
                <a:cs typeface="Helvetica Neue"/>
                <a:sym typeface="Helvetica Neue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Tx/>
                <a:buNone/>
                <a:tabLst/>
                <a:defRPr/>
              </a:pPr>
              <a:t>9</a:t>
            </a:fld>
            <a:endParaRPr kumimoji="0" sz="9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403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872E9-186C-07A8-8CAC-A1E428629A62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006057843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7" ma:contentTypeDescription="Create a new document." ma:contentTypeScope="" ma:versionID="00f8e3544ea876084e635555b8d6e1e4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638292919b190b699f260c92cef6b5c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F0A867-01BF-483F-9ADC-D86E65B498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03A4AB-D8A8-49C0-B745-024F9263395C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7AD21B-443D-4900-813C-2436FD440D68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2662</Words>
  <Application>Microsoft Office PowerPoint</Application>
  <PresentationFormat>Widescreen</PresentationFormat>
  <Paragraphs>374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Guillen</dc:creator>
  <cp:lastModifiedBy>Karolina Guillen</cp:lastModifiedBy>
  <cp:revision>2</cp:revision>
  <dcterms:created xsi:type="dcterms:W3CDTF">2024-04-24T15:16:24Z</dcterms:created>
  <dcterms:modified xsi:type="dcterms:W3CDTF">2024-09-17T14:50:41Z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